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98"/>
  </p:notesMasterIdLst>
  <p:handoutMasterIdLst>
    <p:handoutMasterId r:id="rId99"/>
  </p:handoutMasterIdLst>
  <p:sldIdLst>
    <p:sldId id="475" r:id="rId2"/>
    <p:sldId id="566" r:id="rId3"/>
    <p:sldId id="571" r:id="rId4"/>
    <p:sldId id="570" r:id="rId5"/>
    <p:sldId id="567" r:id="rId6"/>
    <p:sldId id="568" r:id="rId7"/>
    <p:sldId id="569" r:id="rId8"/>
    <p:sldId id="577" r:id="rId9"/>
    <p:sldId id="573" r:id="rId10"/>
    <p:sldId id="575" r:id="rId11"/>
    <p:sldId id="578" r:id="rId12"/>
    <p:sldId id="574" r:id="rId13"/>
    <p:sldId id="576" r:id="rId14"/>
    <p:sldId id="608" r:id="rId15"/>
    <p:sldId id="563" r:id="rId16"/>
    <p:sldId id="633" r:id="rId17"/>
    <p:sldId id="616" r:id="rId18"/>
    <p:sldId id="634" r:id="rId19"/>
    <p:sldId id="635" r:id="rId20"/>
    <p:sldId id="584" r:id="rId21"/>
    <p:sldId id="696" r:id="rId22"/>
    <p:sldId id="622" r:id="rId23"/>
    <p:sldId id="623" r:id="rId24"/>
    <p:sldId id="637" r:id="rId25"/>
    <p:sldId id="636" r:id="rId26"/>
    <p:sldId id="582" r:id="rId27"/>
    <p:sldId id="624" r:id="rId28"/>
    <p:sldId id="625" r:id="rId29"/>
    <p:sldId id="501" r:id="rId30"/>
    <p:sldId id="614" r:id="rId31"/>
    <p:sldId id="505" r:id="rId32"/>
    <p:sldId id="590" r:id="rId33"/>
    <p:sldId id="638" r:id="rId34"/>
    <p:sldId id="658" r:id="rId35"/>
    <p:sldId id="639" r:id="rId36"/>
    <p:sldId id="585" r:id="rId37"/>
    <p:sldId id="617" r:id="rId38"/>
    <p:sldId id="645" r:id="rId39"/>
    <p:sldId id="659" r:id="rId40"/>
    <p:sldId id="641" r:id="rId41"/>
    <p:sldId id="642" r:id="rId42"/>
    <p:sldId id="643" r:id="rId43"/>
    <p:sldId id="692" r:id="rId44"/>
    <p:sldId id="695" r:id="rId45"/>
    <p:sldId id="644" r:id="rId46"/>
    <p:sldId id="646" r:id="rId47"/>
    <p:sldId id="508" r:id="rId48"/>
    <p:sldId id="599" r:id="rId49"/>
    <p:sldId id="600" r:id="rId50"/>
    <p:sldId id="601" r:id="rId51"/>
    <p:sldId id="602" r:id="rId52"/>
    <p:sldId id="586" r:id="rId53"/>
    <p:sldId id="650" r:id="rId54"/>
    <p:sldId id="651" r:id="rId55"/>
    <p:sldId id="647" r:id="rId56"/>
    <p:sldId id="648" r:id="rId57"/>
    <p:sldId id="693" r:id="rId58"/>
    <p:sldId id="649" r:id="rId59"/>
    <p:sldId id="686" r:id="rId60"/>
    <p:sldId id="579" r:id="rId61"/>
    <p:sldId id="580" r:id="rId62"/>
    <p:sldId id="485" r:id="rId63"/>
    <p:sldId id="495" r:id="rId64"/>
    <p:sldId id="666" r:id="rId65"/>
    <p:sldId id="662" r:id="rId66"/>
    <p:sldId id="670" r:id="rId67"/>
    <p:sldId id="671" r:id="rId68"/>
    <p:sldId id="628" r:id="rId69"/>
    <p:sldId id="611" r:id="rId70"/>
    <p:sldId id="497" r:id="rId71"/>
    <p:sldId id="496" r:id="rId72"/>
    <p:sldId id="694" r:id="rId73"/>
    <p:sldId id="691" r:id="rId74"/>
    <p:sldId id="498" r:id="rId75"/>
    <p:sldId id="562" r:id="rId76"/>
    <p:sldId id="687" r:id="rId77"/>
    <p:sldId id="565" r:id="rId78"/>
    <p:sldId id="482" r:id="rId79"/>
    <p:sldId id="629" r:id="rId80"/>
    <p:sldId id="631" r:id="rId81"/>
    <p:sldId id="653" r:id="rId82"/>
    <p:sldId id="654" r:id="rId83"/>
    <p:sldId id="655" r:id="rId84"/>
    <p:sldId id="660" r:id="rId85"/>
    <p:sldId id="657" r:id="rId86"/>
    <p:sldId id="656" r:id="rId87"/>
    <p:sldId id="688" r:id="rId88"/>
    <p:sldId id="652" r:id="rId89"/>
    <p:sldId id="476" r:id="rId90"/>
    <p:sldId id="689" r:id="rId91"/>
    <p:sldId id="683" r:id="rId92"/>
    <p:sldId id="684" r:id="rId93"/>
    <p:sldId id="685" r:id="rId94"/>
    <p:sldId id="690" r:id="rId95"/>
    <p:sldId id="661" r:id="rId96"/>
    <p:sldId id="697" r:id="rId97"/>
  </p:sldIdLst>
  <p:sldSz cx="9144000" cy="6858000" type="screen4x3"/>
  <p:notesSz cx="6858000" cy="9144000"/>
  <p:custDataLst>
    <p:tags r:id="rId10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0806"/>
    <a:srgbClr val="964700"/>
    <a:srgbClr val="FFFFFF"/>
    <a:srgbClr val="E3A700"/>
    <a:srgbClr val="F8BA00"/>
    <a:srgbClr val="E9B413"/>
    <a:srgbClr val="0000D7"/>
    <a:srgbClr val="FFDDEA"/>
    <a:srgbClr val="DCD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04" autoAdjust="0"/>
    <p:restoredTop sz="92966" autoAdjust="0"/>
  </p:normalViewPr>
  <p:slideViewPr>
    <p:cSldViewPr>
      <p:cViewPr varScale="1">
        <p:scale>
          <a:sx n="184" d="100"/>
          <a:sy n="184" d="100"/>
        </p:scale>
        <p:origin x="84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536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00" d="100"/>
        <a:sy n="100" d="100"/>
      </p:scale>
      <p:origin x="0" y="-2632"/>
    </p:cViewPr>
  </p:sorterViewPr>
  <p:notesViewPr>
    <p:cSldViewPr>
      <p:cViewPr varScale="1">
        <p:scale>
          <a:sx n="139" d="100"/>
          <a:sy n="139" d="100"/>
        </p:scale>
        <p:origin x="3472" y="16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handoutMaster" Target="handoutMasters/handoutMaster1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3B57E-812C-4DF7-B53C-467ABE0CCE4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86489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E8F61-99A1-42B4-87D4-925306A6DB48}" type="datetimeFigureOut">
              <a:rPr lang="en-US" smtClean="0"/>
              <a:pPr/>
              <a:t>3/9/18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781E1-FF99-4333-8317-3144339AA91D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685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781E1-FF99-4333-8317-3144339AA91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454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781E1-FF99-4333-8317-3144339AA91D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65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781E1-FF99-4333-8317-3144339AA91D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11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781E1-FF99-4333-8317-3144339AA91D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53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781E1-FF99-4333-8317-3144339AA91D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88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781E1-FF99-4333-8317-3144339AA91D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35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781E1-FF99-4333-8317-3144339AA91D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36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9217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000" i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124200"/>
            <a:ext cx="6400800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Nom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139029" y="4408235"/>
            <a:ext cx="865943" cy="544765"/>
          </a:xfrm>
          <a:prstGeom prst="rect">
            <a:avLst/>
          </a:prstGeom>
        </p:spPr>
        <p:txBody>
          <a:bodyPr wrap="none">
            <a:spAutoFit/>
          </a:bodyPr>
          <a:lstStyle>
            <a:lvl1pPr marL="182880" marR="0" indent="-274320" algn="ctr" defTabSz="914400" rtl="0" eaLnBrk="1" fontAlgn="base" latinLnBrk="0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800" baseline="0"/>
            </a:lvl1pPr>
          </a:lstStyle>
          <a:p>
            <a:pPr marL="182880" marR="0" lvl="0" indent="-274320" algn="ctr" defTabSz="914400" rtl="0" eaLnBrk="1" fontAlgn="base" latinLnBrk="0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Lieu</a:t>
            </a:r>
          </a:p>
        </p:txBody>
      </p:sp>
    </p:spTree>
    <p:extLst>
      <p:ext uri="{BB962C8B-B14F-4D97-AF65-F5344CB8AC3E}">
        <p14:creationId xmlns:p14="http://schemas.microsoft.com/office/powerpoint/2010/main" val="525461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19200"/>
            <a:ext cx="8229600" cy="183742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>
              <a:spcBef>
                <a:spcPts val="600"/>
              </a:spcBef>
              <a:buFont typeface="Arial" pitchFamily="34" charset="0"/>
              <a:buChar char="•"/>
              <a:defRPr sz="2800"/>
            </a:lvl1pPr>
            <a:lvl2pPr marL="576000" indent="-288000">
              <a:spcBef>
                <a:spcPts val="0"/>
              </a:spcBef>
              <a:defRPr sz="2400"/>
            </a:lvl2pPr>
            <a:lvl3pPr marL="731520" indent="-201168">
              <a:spcBef>
                <a:spcPts val="0"/>
              </a:spcBef>
              <a:buFont typeface="Arial" pitchFamily="34" charset="0"/>
              <a:buChar char="–"/>
              <a:defRPr sz="2000" b="0">
                <a:solidFill>
                  <a:schemeClr val="tx2"/>
                </a:solidFill>
              </a:defRPr>
            </a:lvl3pPr>
            <a:lvl4pPr marL="1005840" indent="-201168">
              <a:spcBef>
                <a:spcPts val="0"/>
              </a:spcBef>
              <a:buFont typeface="Arial" pitchFamily="34" charset="0"/>
              <a:buChar char="–"/>
              <a:defRPr sz="1800"/>
            </a:lvl4pPr>
            <a:lvl5pPr marL="1280160" indent="-201168">
              <a:spcBef>
                <a:spcPts val="0"/>
              </a:spcBef>
              <a:buFont typeface="Arial" pitchFamily="34" charset="0"/>
              <a:buChar char="–"/>
              <a:defRPr sz="1800"/>
            </a:lvl5pPr>
          </a:lstStyle>
          <a:p>
            <a:pPr lvl="0"/>
            <a:r>
              <a:rPr lang="fr-FR" noProof="0" dirty="0"/>
              <a:t>First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1"/>
            <a:r>
              <a:rPr lang="fr-FR" noProof="0" dirty="0"/>
              <a:t>Second </a:t>
            </a:r>
            <a:r>
              <a:rPr lang="fr-FR" noProof="0" dirty="0" err="1"/>
              <a:t>level</a:t>
            </a:r>
            <a:r>
              <a:rPr lang="fr-FR" noProof="0" dirty="0"/>
              <a:t> </a:t>
            </a:r>
          </a:p>
          <a:p>
            <a:pPr lvl="2"/>
            <a:r>
              <a:rPr lang="fr-FR" noProof="0" dirty="0" err="1"/>
              <a:t>Third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3"/>
            <a:r>
              <a:rPr lang="fr-FR" noProof="0" dirty="0" err="1"/>
              <a:t>Fourth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4"/>
            <a:r>
              <a:rPr lang="fr-FR" noProof="0" dirty="0" err="1"/>
              <a:t>Fifth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3"/>
          </p:nvPr>
        </p:nvSpPr>
        <p:spPr>
          <a:xfrm>
            <a:off x="7848600" y="6562800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/>
              <a:t>07/03/2017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4"/>
          </p:nvPr>
        </p:nvSpPr>
        <p:spPr>
          <a:xfrm>
            <a:off x="6934200" y="6562800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5"/>
          </p:nvPr>
        </p:nvSpPr>
        <p:spPr>
          <a:xfrm>
            <a:off x="5029200" y="6562800"/>
            <a:ext cx="28956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/>
              <a:t>G. Berry, Collège de France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13"/>
          </p:nvPr>
        </p:nvSpPr>
        <p:spPr>
          <a:xfrm>
            <a:off x="7848600" y="6562800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/>
              <a:t>07/03/2017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4"/>
          </p:nvPr>
        </p:nvSpPr>
        <p:spPr>
          <a:xfrm>
            <a:off x="6934200" y="6562800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5"/>
          </p:nvPr>
        </p:nvSpPr>
        <p:spPr>
          <a:xfrm>
            <a:off x="5029200" y="6562800"/>
            <a:ext cx="28956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/>
              <a:t>G. Berry, Collège de France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14300" y="13785"/>
            <a:ext cx="8915400" cy="63094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/>
            </a:lvl1pPr>
          </a:lstStyle>
          <a:p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7848600" y="6562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/>
              <a:t>07/03/2017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562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D380794-AD05-45D1-BCEF-E41591C34CD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9200" y="6562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/>
              <a:t>G. Berry, Collège de France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848600" y="6562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/>
              <a:t>07/03/2017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562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/>
              <a:t>   </a:t>
            </a:r>
            <a:fld id="{BD380794-AD05-45D1-BCEF-E41591C34CD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9200" y="6562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/>
              <a:t>G. Berry, Collège de France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267200" y="0"/>
            <a:ext cx="1066800" cy="1828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2" r:id="rId3"/>
    <p:sldLayoutId id="2147483679" r:id="rId4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i="1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9pPr>
    </p:titleStyle>
    <p:bodyStyle>
      <a:lvl1pPr marL="182880" indent="-274320" algn="l" rtl="0" eaLnBrk="1" fontAlgn="base" hangingPunct="1">
        <a:lnSpc>
          <a:spcPct val="105000"/>
        </a:lnSpc>
        <a:spcBef>
          <a:spcPts val="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05000"/>
        </a:lnSpc>
        <a:spcBef>
          <a:spcPts val="0"/>
        </a:spcBef>
        <a:spcAft>
          <a:spcPct val="0"/>
        </a:spcAft>
        <a:buChar char="–"/>
        <a:defRPr sz="2000" baseline="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lnSpc>
          <a:spcPct val="105000"/>
        </a:lnSpc>
        <a:spcBef>
          <a:spcPts val="0"/>
        </a:spcBef>
        <a:spcAft>
          <a:spcPct val="0"/>
        </a:spcAft>
        <a:buFont typeface="Arial" pitchFamily="34" charset="0"/>
        <a:buChar char="–"/>
        <a:defRPr sz="18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lnSpc>
          <a:spcPct val="105000"/>
        </a:lnSpc>
        <a:spcBef>
          <a:spcPts val="0"/>
        </a:spcBef>
        <a:spcAft>
          <a:spcPct val="0"/>
        </a:spcAft>
        <a:buFont typeface="Arial" pitchFamily="34" charset="0"/>
        <a:buChar char="–"/>
        <a:defRPr sz="16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lnSpc>
          <a:spcPct val="105000"/>
        </a:lnSpc>
        <a:spcBef>
          <a:spcPts val="0"/>
        </a:spcBef>
        <a:spcAft>
          <a:spcPct val="0"/>
        </a:spcAft>
        <a:buFont typeface="Arial" pitchFamily="34" charset="0"/>
        <a:buChar char="–"/>
        <a:defRPr sz="16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erard.berry@college-de-france.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://www-sop.inria.fr/members/Gerard.Berry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-180528" y="116632"/>
            <a:ext cx="9540552" cy="147002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fr-FR" dirty="0">
                <a:solidFill>
                  <a:schemeClr val="accent3"/>
                </a:solidFill>
              </a:rPr>
              <a:t>Esterel de A à Z</a:t>
            </a:r>
            <a:br>
              <a:rPr lang="fr-FR" dirty="0">
                <a:solidFill>
                  <a:schemeClr val="accent3"/>
                </a:solidFill>
              </a:rPr>
            </a:br>
            <a:r>
              <a:rPr lang="fr-FR" dirty="0"/>
              <a:t>4. Traduction d</a:t>
            </a:r>
            <a:r>
              <a:rPr lang="en-US" dirty="0"/>
              <a:t>’Esterel </a:t>
            </a:r>
            <a:r>
              <a:rPr lang="fr-FR" dirty="0"/>
              <a:t>en circuits</a:t>
            </a: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1389347" y="1883296"/>
            <a:ext cx="6400800" cy="609600"/>
          </a:xfrm>
        </p:spPr>
        <p:txBody>
          <a:bodyPr/>
          <a:lstStyle/>
          <a:p>
            <a:r>
              <a:rPr lang="fr-FR" dirty="0"/>
              <a:t>Gérard Berry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-20650" y="2774241"/>
            <a:ext cx="9220794" cy="268791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fr-FR" dirty="0"/>
              <a:t>Collège de France</a:t>
            </a:r>
          </a:p>
          <a:p>
            <a:pPr>
              <a:spcAft>
                <a:spcPts val="1000"/>
              </a:spcAft>
            </a:pPr>
            <a:r>
              <a:rPr lang="fr-FR" dirty="0"/>
              <a:t>Chaire Algorithmes, machines et langages</a:t>
            </a:r>
          </a:p>
          <a:p>
            <a:pPr>
              <a:spcBef>
                <a:spcPts val="800"/>
              </a:spcBef>
            </a:pPr>
            <a:r>
              <a:rPr lang="fr-FR" dirty="0">
                <a:solidFill>
                  <a:schemeClr val="accent4"/>
                </a:solidFill>
              </a:rPr>
              <a:t>Cours du 7 mars 2018</a:t>
            </a:r>
          </a:p>
          <a:p>
            <a:pPr>
              <a:spcBef>
                <a:spcPts val="800"/>
              </a:spcBef>
            </a:pPr>
            <a:r>
              <a:rPr lang="fr-FR" dirty="0">
                <a:solidFill>
                  <a:schemeClr val="accent4"/>
                </a:solidFill>
              </a:rPr>
              <a:t>suivi du s</a:t>
            </a:r>
            <a:r>
              <a:rPr lang="en-US" dirty="0">
                <a:solidFill>
                  <a:schemeClr val="accent4"/>
                </a:solidFill>
              </a:rPr>
              <a:t>éminaire d’Albert Benveniste et Thierry Gautier</a:t>
            </a:r>
            <a:endParaRPr lang="fr-FR" dirty="0">
              <a:solidFill>
                <a:schemeClr val="accent4"/>
              </a:solidFill>
            </a:endParaRPr>
          </a:p>
          <a:p>
            <a:r>
              <a:rPr lang="fr-FR" dirty="0"/>
              <a:t>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294482" y="4974267"/>
            <a:ext cx="6479658" cy="83099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fr-FR" sz="2400" i="1" dirty="0">
                <a:solidFill>
                  <a:srgbClr val="FF0000"/>
                </a:solidFill>
                <a:hlinkClick r:id="rId3"/>
              </a:rPr>
              <a:t>gerard.berry@college-de-france.fr</a:t>
            </a:r>
            <a:endParaRPr lang="fr-FR" sz="2400" i="1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fr-FR" sz="2400" i="1" dirty="0">
                <a:solidFill>
                  <a:srgbClr val="FF0000"/>
                </a:solidFill>
                <a:hlinkClick r:id="rId4"/>
              </a:rPr>
              <a:t>http://www-sop.inria.fr/members/Gerard.Berry</a:t>
            </a:r>
            <a:r>
              <a:rPr lang="fr-FR" sz="2400" i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49280"/>
            <a:ext cx="248655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2519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1EE13B3-4AE8-DB48-BA8B-7E5B8EEC41E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07/03/2017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3F7F6DA-770F-4147-8883-1CC7F254FB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2F9082B-5D50-5042-891A-9544A5ADCB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F28AAB5-2FB7-DE45-8AF7-A6C3D1892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761387"/>
            <a:ext cx="9144000" cy="137958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DC25669-9343-304A-9746-36317AB15E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0968"/>
            <a:ext cx="9144000" cy="90128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4426F69-0FF2-8545-ADA9-4849FD0522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4" y="260648"/>
            <a:ext cx="9036496" cy="162149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E5D8CD8-2F8B-6E44-B60B-3627CDCDFA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8" y="5924734"/>
            <a:ext cx="9144000" cy="44465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BEC1F08-79A7-3A43-86FD-724A658A9C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1" y="4077072"/>
            <a:ext cx="9144000" cy="181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6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70197FA-DA98-BF47-85C4-A00870C30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2585323"/>
          </a:xfrm>
        </p:spPr>
        <p:txBody>
          <a:bodyPr/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fr-FR"/>
              <a:t>Ce cours</a:t>
            </a:r>
            <a:r>
              <a:rPr lang="fr-FR" sz="1200"/>
              <a:t> </a:t>
            </a:r>
            <a:r>
              <a:rPr lang="fr-FR"/>
              <a:t>: traduction des circuits sans boucles (loop)</a:t>
            </a:r>
          </a:p>
          <a:p>
            <a:pPr marL="514350" indent="-514350">
              <a:buFont typeface="+mj-lt"/>
              <a:buAutoNum type="arabicPeriod"/>
            </a:pPr>
            <a:r>
              <a:rPr lang="fr-FR"/>
              <a:t>Cours du 14/03/2018</a:t>
            </a:r>
            <a:r>
              <a:rPr lang="fr-FR" sz="1400"/>
              <a:t> </a:t>
            </a:r>
            <a:r>
              <a:rPr lang="fr-FR"/>
              <a:t>: </a:t>
            </a:r>
          </a:p>
          <a:p>
            <a:pPr lvl="1"/>
            <a:r>
              <a:rPr lang="fr-FR" sz="2800"/>
              <a:t>traitement des </a:t>
            </a:r>
            <a:r>
              <a:rPr lang="fr-FR" sz="2800">
                <a:solidFill>
                  <a:schemeClr val="accent3"/>
                </a:solidFill>
              </a:rPr>
              <a:t>boucles</a:t>
            </a:r>
            <a:r>
              <a:rPr lang="fr-FR" sz="2800"/>
              <a:t> et </a:t>
            </a:r>
            <a:r>
              <a:rPr lang="en-US" sz="2800"/>
              <a:t>de la </a:t>
            </a:r>
            <a:r>
              <a:rPr lang="en-US" sz="2800">
                <a:solidFill>
                  <a:schemeClr val="accent3"/>
                </a:solidFill>
              </a:rPr>
              <a:t>réincarnation</a:t>
            </a:r>
            <a:r>
              <a:rPr lang="en-US" sz="2800"/>
              <a:t> des signaux</a:t>
            </a:r>
            <a:r>
              <a:rPr lang="fr-FR" sz="2800"/>
              <a:t> et instructions </a:t>
            </a:r>
          </a:p>
          <a:p>
            <a:pPr lvl="1"/>
            <a:r>
              <a:rPr lang="fr-FR" sz="2800"/>
              <a:t>formalisation du </a:t>
            </a:r>
            <a:r>
              <a:rPr lang="fr-FR" sz="2800">
                <a:solidFill>
                  <a:schemeClr val="accent4"/>
                </a:solidFill>
              </a:rPr>
              <a:t>clock gating</a:t>
            </a:r>
            <a:r>
              <a:rPr lang="fr-FR" sz="2800"/>
              <a:t> par la </a:t>
            </a:r>
            <a:r>
              <a:rPr lang="fr-FR" sz="2800">
                <a:solidFill>
                  <a:schemeClr val="accent3"/>
                </a:solidFill>
              </a:rPr>
              <a:t>suspension faible </a:t>
            </a:r>
            <a:r>
              <a:rPr lang="fr-FR" sz="2800"/>
              <a:t> </a:t>
            </a:r>
            <a:endParaRPr lang="en-US" sz="2800">
              <a:solidFill>
                <a:schemeClr val="accent3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EC318D7-7B1F-A64A-9941-6277C2F75DC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07/03/2017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8C21675-606E-174C-8443-F8273D46396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FD1443-D381-9D4C-BFEB-30F3486F3F8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57F39877-3E09-194F-A98E-506D7FD0E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Deux </a:t>
            </a:r>
            <a:r>
              <a:rPr lang="en-US"/>
              <a:t>étapes</a:t>
            </a:r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8CC6F5C-6E3A-444D-B667-A2260539D8B3}"/>
              </a:ext>
            </a:extLst>
          </p:cNvPr>
          <p:cNvSpPr txBox="1"/>
          <p:nvPr/>
        </p:nvSpPr>
        <p:spPr>
          <a:xfrm>
            <a:off x="1481250" y="4276253"/>
            <a:ext cx="6181500" cy="1384995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Un traitement na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ïf des boucles</a:t>
            </a:r>
          </a:p>
          <a:p>
            <a:pPr algn="ctr" fontAlgn="base">
              <a:spcAft>
                <a:spcPct val="0"/>
              </a:spcAft>
            </a:pPr>
            <a:r>
              <a:rPr lang="en-US" sz="2800" kern="0" dirty="0"/>
              <a:t>donnerait des </a:t>
            </a:r>
            <a:r>
              <a:rPr lang="en-US" sz="2800" kern="0" dirty="0">
                <a:solidFill>
                  <a:schemeClr val="accent1"/>
                </a:solidFill>
              </a:rPr>
              <a:t>cycles non constructifs</a:t>
            </a:r>
            <a:r>
              <a:rPr lang="en-US" sz="2800" kern="0" dirty="0"/>
              <a:t>,</a:t>
            </a:r>
          </a:p>
          <a:p>
            <a:pPr algn="ctr" fontAlgn="base">
              <a:spcAft>
                <a:spcPct val="0"/>
              </a:spcAft>
            </a:pP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donc électriquement instables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0024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A6C1DCF-7361-FA41-9AD9-83F1720C179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07/03/2017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2B64C3E-A96E-7147-9145-EED54F4B527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78671AB-F886-134E-8901-DD1EAB0649A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83A60F1F-17F7-ED47-B683-956BE2388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Prendre au sérieux la coloration des termes</a:t>
            </a:r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EBE4C37-BB89-0E4B-8484-995C184298FD}"/>
              </a:ext>
            </a:extLst>
          </p:cNvPr>
          <p:cNvSpPr txBox="1"/>
          <p:nvPr/>
        </p:nvSpPr>
        <p:spPr>
          <a:xfrm>
            <a:off x="611560" y="1124744"/>
            <a:ext cx="3510898" cy="794064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emit </a:t>
            </a:r>
            <a:r>
              <a:rPr lang="fr-FR" sz="2400" kern="0" dirty="0">
                <a:solidFill>
                  <a:schemeClr val="tx2"/>
                </a:solidFill>
              </a:rPr>
              <a:t>X</a:t>
            </a:r>
            <a:r>
              <a:rPr lang="fr-FR" sz="1200" kern="0" dirty="0"/>
              <a:t> </a:t>
            </a:r>
            <a:r>
              <a:rPr lang="fr-FR" sz="2400" kern="0" dirty="0"/>
              <a:t>; pause</a:t>
            </a:r>
            <a:r>
              <a:rPr lang="fr-FR" sz="2800" kern="0" baseline="30000" dirty="0"/>
              <a:t>1</a:t>
            </a:r>
            <a:r>
              <a:rPr lang="fr-FR" sz="1200" kern="0" dirty="0"/>
              <a:t> </a:t>
            </a:r>
            <a:r>
              <a:rPr lang="fr-FR" sz="2400" kern="0" dirty="0"/>
              <a:t>; </a:t>
            </a:r>
          </a:p>
          <a:p>
            <a:pPr fontAlgn="base">
              <a:lnSpc>
                <a:spcPct val="9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loop emit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Y</a:t>
            </a:r>
            <a:r>
              <a:rPr kumimoji="0" lang="fr-FR" sz="1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; </a:t>
            </a:r>
            <a:r>
              <a:rPr lang="fr-FR" sz="2400" kern="0" dirty="0"/>
              <a:t>pause</a:t>
            </a:r>
            <a:r>
              <a:rPr lang="fr-FR" sz="2800" kern="0" baseline="30000" dirty="0"/>
              <a:t>2</a:t>
            </a:r>
            <a:r>
              <a:rPr lang="fr-FR" sz="2400" kern="0" dirty="0"/>
              <a:t> end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8144965-A6B9-0447-961F-8718E2AEEC7B}"/>
              </a:ext>
            </a:extLst>
          </p:cNvPr>
          <p:cNvSpPr txBox="1"/>
          <p:nvPr/>
        </p:nvSpPr>
        <p:spPr>
          <a:xfrm>
            <a:off x="611560" y="2324219"/>
            <a:ext cx="3491661" cy="794064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>
                <a:solidFill>
                  <a:schemeClr val="accent2"/>
                </a:solidFill>
              </a:rPr>
              <a:t>emit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tx2"/>
                </a:solidFill>
              </a:rPr>
              <a:t>X</a:t>
            </a:r>
            <a:r>
              <a:rPr lang="fr-FR" sz="1200" kern="0" dirty="0"/>
              <a:t> </a:t>
            </a:r>
            <a:r>
              <a:rPr lang="fr-FR" sz="2400" kern="0" dirty="0">
                <a:solidFill>
                  <a:schemeClr val="accent2"/>
                </a:solidFill>
              </a:rPr>
              <a:t>; </a:t>
            </a:r>
            <a:r>
              <a:rPr lang="fr-FR" sz="2400" u="sng" kern="0" dirty="0">
                <a:solidFill>
                  <a:schemeClr val="accent2"/>
                </a:solidFill>
              </a:rPr>
              <a:t>pa</a:t>
            </a:r>
            <a:r>
              <a:rPr lang="fr-FR" sz="2400" kern="0" dirty="0"/>
              <a:t>use</a:t>
            </a:r>
            <a:r>
              <a:rPr lang="fr-FR" sz="2800" kern="0" baseline="30000" dirty="0"/>
              <a:t>1</a:t>
            </a:r>
            <a:r>
              <a:rPr lang="fr-FR" sz="1200" kern="0" dirty="0"/>
              <a:t> </a:t>
            </a:r>
            <a:r>
              <a:rPr lang="fr-FR" sz="2400" kern="0" dirty="0"/>
              <a:t>; </a:t>
            </a:r>
          </a:p>
          <a:p>
            <a:pPr fontAlgn="base">
              <a:lnSpc>
                <a:spcPct val="9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loop emit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Y</a:t>
            </a:r>
            <a:r>
              <a:rPr kumimoji="0" lang="fr-FR" sz="1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; </a:t>
            </a:r>
            <a:r>
              <a:rPr lang="fr-FR" sz="2400" kern="0" dirty="0"/>
              <a:t>pause</a:t>
            </a:r>
            <a:r>
              <a:rPr lang="fr-FR" sz="2800" kern="0" baseline="30000" dirty="0"/>
              <a:t>2</a:t>
            </a:r>
            <a:r>
              <a:rPr lang="fr-FR" sz="2400" kern="0" dirty="0"/>
              <a:t> end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297E18A-2EE3-B24C-BF02-608D997FE7CE}"/>
              </a:ext>
            </a:extLst>
          </p:cNvPr>
          <p:cNvSpPr txBox="1"/>
          <p:nvPr/>
        </p:nvSpPr>
        <p:spPr>
          <a:xfrm>
            <a:off x="5225003" y="2324219"/>
            <a:ext cx="3510898" cy="794064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>
                <a:solidFill>
                  <a:schemeClr val="bg1">
                    <a:lumMod val="75000"/>
                  </a:schemeClr>
                </a:solidFill>
              </a:rPr>
              <a:t>emit</a:t>
            </a:r>
            <a:r>
              <a:rPr lang="fr-FR" sz="1200" kern="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fr-FR" sz="2400" kern="0" dirty="0">
                <a:solidFill>
                  <a:schemeClr val="bg1">
                    <a:lumMod val="75000"/>
                  </a:schemeClr>
                </a:solidFill>
              </a:rPr>
              <a:t>X</a:t>
            </a:r>
            <a:r>
              <a:rPr lang="fr-FR" sz="1200" kern="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fr-FR" sz="2400" kern="0" dirty="0">
                <a:solidFill>
                  <a:schemeClr val="bg1">
                    <a:lumMod val="75000"/>
                  </a:schemeClr>
                </a:solidFill>
              </a:rPr>
              <a:t>; </a:t>
            </a:r>
            <a:r>
              <a:rPr lang="fr-FR" sz="2400" kern="0" dirty="0"/>
              <a:t>nothing</a:t>
            </a:r>
            <a:r>
              <a:rPr lang="fr-FR" sz="2800" kern="0" baseline="30000" dirty="0"/>
              <a:t>1</a:t>
            </a:r>
            <a:r>
              <a:rPr lang="fr-FR" sz="1200" kern="0" dirty="0"/>
              <a:t> </a:t>
            </a:r>
            <a:r>
              <a:rPr lang="fr-FR" sz="2400" kern="0" dirty="0"/>
              <a:t>; </a:t>
            </a:r>
          </a:p>
          <a:p>
            <a:pPr fontAlgn="base">
              <a:lnSpc>
                <a:spcPct val="95000"/>
              </a:lnSpc>
              <a:spcAft>
                <a:spcPct val="0"/>
              </a:spcAft>
            </a:pPr>
            <a:r>
              <a:rPr kumimoji="0" lang="fr-FR" sz="2400" b="0" i="0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loop emit </a:t>
            </a:r>
            <a:r>
              <a:rPr kumimoji="0" lang="fr-FR" sz="2400" b="0" i="0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Y</a:t>
            </a:r>
            <a:r>
              <a:rPr kumimoji="0" lang="fr-FR" sz="1200" b="0" i="0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400" b="0" i="0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; </a:t>
            </a:r>
            <a:r>
              <a:rPr lang="fr-FR" sz="2400" kern="0" dirty="0"/>
              <a:t>pause</a:t>
            </a:r>
            <a:r>
              <a:rPr lang="fr-FR" sz="2800" kern="0" baseline="30000" dirty="0"/>
              <a:t>2</a:t>
            </a:r>
            <a:r>
              <a:rPr lang="fr-FR" sz="2400" kern="0" dirty="0"/>
              <a:t> end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F32D56F-F6E1-D840-B7DC-D539E020C76E}"/>
              </a:ext>
            </a:extLst>
          </p:cNvPr>
          <p:cNvSpPr txBox="1"/>
          <p:nvPr/>
        </p:nvSpPr>
        <p:spPr>
          <a:xfrm>
            <a:off x="611560" y="3523694"/>
            <a:ext cx="3491661" cy="794064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emit </a:t>
            </a:r>
            <a:r>
              <a:rPr lang="fr-FR" sz="2400" kern="0" dirty="0">
                <a:solidFill>
                  <a:schemeClr val="tx2"/>
                </a:solidFill>
              </a:rPr>
              <a:t>X</a:t>
            </a:r>
            <a:r>
              <a:rPr lang="fr-FR" sz="1200" kern="0" dirty="0"/>
              <a:t> </a:t>
            </a:r>
            <a:r>
              <a:rPr lang="fr-FR" sz="2400" kern="0" dirty="0"/>
              <a:t>; pau</a:t>
            </a:r>
            <a:r>
              <a:rPr lang="fr-FR" sz="2400" u="sng" kern="0" dirty="0">
                <a:solidFill>
                  <a:schemeClr val="accent2"/>
                </a:solidFill>
              </a:rPr>
              <a:t>se</a:t>
            </a:r>
            <a:r>
              <a:rPr lang="fr-FR" sz="2800" kern="0" baseline="30000" dirty="0">
                <a:solidFill>
                  <a:schemeClr val="accent2"/>
                </a:solidFill>
              </a:rPr>
              <a:t>1</a:t>
            </a:r>
            <a:r>
              <a:rPr lang="fr-FR" sz="1200" kern="0" dirty="0">
                <a:solidFill>
                  <a:schemeClr val="accent2"/>
                </a:solidFill>
              </a:rPr>
              <a:t> </a:t>
            </a:r>
            <a:r>
              <a:rPr lang="fr-FR" sz="2400" kern="0" dirty="0">
                <a:solidFill>
                  <a:schemeClr val="accent2"/>
                </a:solidFill>
              </a:rPr>
              <a:t>; </a:t>
            </a:r>
          </a:p>
          <a:p>
            <a:pPr fontAlgn="base">
              <a:lnSpc>
                <a:spcPct val="9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loop emit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Y</a:t>
            </a:r>
            <a:r>
              <a:rPr kumimoji="0" lang="fr-FR" sz="1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; </a:t>
            </a:r>
            <a:r>
              <a:rPr lang="fr-FR" sz="2400" u="sng" kern="0" dirty="0">
                <a:solidFill>
                  <a:schemeClr val="accent2"/>
                </a:solidFill>
              </a:rPr>
              <a:t>pa</a:t>
            </a:r>
            <a:r>
              <a:rPr lang="fr-FR" sz="2400" kern="0" dirty="0"/>
              <a:t>use</a:t>
            </a:r>
            <a:r>
              <a:rPr lang="fr-FR" sz="2800" kern="0" baseline="30000" dirty="0"/>
              <a:t>2</a:t>
            </a:r>
            <a:r>
              <a:rPr lang="fr-FR" sz="2400" kern="0" dirty="0"/>
              <a:t> end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ECFB663-2773-9544-A271-411C66E74BE9}"/>
              </a:ext>
            </a:extLst>
          </p:cNvPr>
          <p:cNvSpPr txBox="1"/>
          <p:nvPr/>
        </p:nvSpPr>
        <p:spPr>
          <a:xfrm>
            <a:off x="611560" y="4723168"/>
            <a:ext cx="3491661" cy="794064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emit </a:t>
            </a:r>
            <a:r>
              <a:rPr lang="fr-FR" sz="2400" kern="0" dirty="0">
                <a:solidFill>
                  <a:schemeClr val="tx2"/>
                </a:solidFill>
              </a:rPr>
              <a:t>X</a:t>
            </a:r>
            <a:r>
              <a:rPr lang="fr-FR" sz="1200" kern="0" dirty="0"/>
              <a:t> </a:t>
            </a:r>
            <a:r>
              <a:rPr lang="fr-FR" sz="2400" kern="0" dirty="0"/>
              <a:t>; pause</a:t>
            </a:r>
            <a:r>
              <a:rPr lang="fr-FR" sz="2800" kern="0" baseline="30000" dirty="0"/>
              <a:t>1</a:t>
            </a:r>
            <a:r>
              <a:rPr lang="fr-FR" sz="1200" kern="0" dirty="0"/>
              <a:t> </a:t>
            </a:r>
            <a:r>
              <a:rPr lang="fr-FR" sz="2400" kern="0" dirty="0"/>
              <a:t>; </a:t>
            </a:r>
          </a:p>
          <a:p>
            <a:pPr fontAlgn="base">
              <a:lnSpc>
                <a:spcPct val="9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loop emit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Y</a:t>
            </a:r>
            <a:r>
              <a:rPr kumimoji="0" lang="fr-FR" sz="1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; </a:t>
            </a:r>
            <a:r>
              <a:rPr lang="fr-FR" sz="2400" u="sng" kern="0" dirty="0">
                <a:solidFill>
                  <a:schemeClr val="accent2"/>
                </a:solidFill>
              </a:rPr>
              <a:t>pa</a:t>
            </a:r>
            <a:r>
              <a:rPr lang="fr-FR" sz="2400" kern="0" dirty="0"/>
              <a:t>u</a:t>
            </a:r>
            <a:r>
              <a:rPr lang="fr-FR" sz="2400" u="sng" kern="0" dirty="0">
                <a:solidFill>
                  <a:schemeClr val="accent2"/>
                </a:solidFill>
              </a:rPr>
              <a:t>se</a:t>
            </a:r>
            <a:r>
              <a:rPr lang="fr-FR" sz="2800" kern="0" baseline="30000" dirty="0">
                <a:solidFill>
                  <a:schemeClr val="accent2"/>
                </a:solidFill>
              </a:rPr>
              <a:t>2</a:t>
            </a:r>
            <a:r>
              <a:rPr lang="fr-FR" sz="2400" kern="0" dirty="0">
                <a:solidFill>
                  <a:schemeClr val="accent2"/>
                </a:solidFill>
              </a:rPr>
              <a:t> end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AC546AF-1B9B-9B46-A554-2C1F734DFAAA}"/>
              </a:ext>
            </a:extLst>
          </p:cNvPr>
          <p:cNvSpPr txBox="1"/>
          <p:nvPr/>
        </p:nvSpPr>
        <p:spPr>
          <a:xfrm>
            <a:off x="5225003" y="3523694"/>
            <a:ext cx="3510898" cy="794064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>
                <a:solidFill>
                  <a:schemeClr val="bg1">
                    <a:lumMod val="75000"/>
                  </a:schemeClr>
                </a:solidFill>
              </a:rPr>
              <a:t>emit</a:t>
            </a:r>
            <a:r>
              <a:rPr lang="fr-FR" sz="1200" kern="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fr-FR" sz="2400" kern="0" dirty="0">
                <a:solidFill>
                  <a:schemeClr val="bg1">
                    <a:lumMod val="75000"/>
                  </a:schemeClr>
                </a:solidFill>
              </a:rPr>
              <a:t>Y</a:t>
            </a:r>
            <a:r>
              <a:rPr lang="fr-FR" sz="1200" kern="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fr-FR" sz="2400" kern="0" dirty="0">
                <a:solidFill>
                  <a:schemeClr val="bg1">
                    <a:lumMod val="75000"/>
                  </a:schemeClr>
                </a:solidFill>
              </a:rPr>
              <a:t>;</a:t>
            </a:r>
            <a:r>
              <a:rPr lang="fr-FR" sz="2400" kern="0" dirty="0"/>
              <a:t> nothing</a:t>
            </a:r>
            <a:r>
              <a:rPr lang="fr-FR" sz="2800" kern="0" baseline="30000" dirty="0"/>
              <a:t>2</a:t>
            </a:r>
            <a:r>
              <a:rPr lang="fr-FR" sz="1200" kern="0" dirty="0"/>
              <a:t> </a:t>
            </a:r>
            <a:r>
              <a:rPr lang="fr-FR" sz="2400" kern="0" dirty="0"/>
              <a:t>;</a:t>
            </a:r>
          </a:p>
          <a:p>
            <a:pPr fontAlgn="base">
              <a:lnSpc>
                <a:spcPct val="95000"/>
              </a:lnSpc>
              <a:spcAft>
                <a:spcPct val="0"/>
              </a:spcAft>
            </a:pPr>
            <a:r>
              <a:rPr kumimoji="0" lang="fr-FR" sz="2400" b="0" i="0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loop emit </a:t>
            </a:r>
            <a:r>
              <a:rPr kumimoji="0" lang="fr-FR" sz="2400" b="0" i="0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Y</a:t>
            </a:r>
            <a:r>
              <a:rPr kumimoji="0" lang="fr-FR" sz="1200" b="0" i="0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400" b="0" i="0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; </a:t>
            </a:r>
            <a:r>
              <a:rPr lang="fr-FR" sz="2400" kern="0" dirty="0"/>
              <a:t>pause</a:t>
            </a:r>
            <a:r>
              <a:rPr lang="fr-FR" sz="2800" kern="0" baseline="30000" dirty="0"/>
              <a:t>2</a:t>
            </a:r>
            <a:r>
              <a:rPr lang="fr-FR" sz="2400" kern="0" dirty="0"/>
              <a:t> end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42C492D8-51F1-FF46-873E-D9E7E47180B0}"/>
              </a:ext>
            </a:extLst>
          </p:cNvPr>
          <p:cNvCxnSpPr/>
          <p:nvPr/>
        </p:nvCxnSpPr>
        <p:spPr bwMode="auto">
          <a:xfrm>
            <a:off x="2063670" y="1918808"/>
            <a:ext cx="0" cy="358064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28E85D88-D98A-8D45-B904-6874800ACCAA}"/>
              </a:ext>
            </a:extLst>
          </p:cNvPr>
          <p:cNvCxnSpPr/>
          <p:nvPr/>
        </p:nvCxnSpPr>
        <p:spPr bwMode="auto">
          <a:xfrm>
            <a:off x="6747966" y="3142944"/>
            <a:ext cx="0" cy="358064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B0BBC5DF-3312-2E47-9483-BEA3B9D2B6DE}"/>
              </a:ext>
            </a:extLst>
          </p:cNvPr>
          <p:cNvCxnSpPr/>
          <p:nvPr/>
        </p:nvCxnSpPr>
        <p:spPr bwMode="auto">
          <a:xfrm>
            <a:off x="2063670" y="4367080"/>
            <a:ext cx="0" cy="358064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D965EE46-CF38-934A-829C-938AE8A4FA17}"/>
              </a:ext>
            </a:extLst>
          </p:cNvPr>
          <p:cNvCxnSpPr>
            <a:cxnSpLocks/>
            <a:endCxn id="8" idx="1"/>
          </p:cNvCxnSpPr>
          <p:nvPr/>
        </p:nvCxnSpPr>
        <p:spPr bwMode="auto">
          <a:xfrm>
            <a:off x="2063669" y="1918808"/>
            <a:ext cx="3161334" cy="802443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E96C8F36-4191-7B43-B84C-3AE465F52374}"/>
              </a:ext>
            </a:extLst>
          </p:cNvPr>
          <p:cNvCxnSpPr/>
          <p:nvPr/>
        </p:nvCxnSpPr>
        <p:spPr bwMode="auto">
          <a:xfrm>
            <a:off x="2063670" y="3142944"/>
            <a:ext cx="0" cy="358064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Forme libre 16">
            <a:extLst>
              <a:ext uri="{FF2B5EF4-FFF2-40B4-BE49-F238E27FC236}">
                <a16:creationId xmlns:a16="http://schemas.microsoft.com/office/drawing/2014/main" id="{5452EF9C-DE72-6648-A330-13C26F154D1C}"/>
              </a:ext>
            </a:extLst>
          </p:cNvPr>
          <p:cNvSpPr/>
          <p:nvPr/>
        </p:nvSpPr>
        <p:spPr bwMode="auto">
          <a:xfrm>
            <a:off x="6372200" y="4347307"/>
            <a:ext cx="956841" cy="751721"/>
          </a:xfrm>
          <a:custGeom>
            <a:avLst/>
            <a:gdLst>
              <a:gd name="connsiteX0" fmla="*/ 291676 w 956841"/>
              <a:gd name="connsiteY0" fmla="*/ 6927 h 751721"/>
              <a:gd name="connsiteX1" fmla="*/ 7658 w 956841"/>
              <a:gd name="connsiteY1" fmla="*/ 353291 h 751721"/>
              <a:gd name="connsiteX2" fmla="*/ 132349 w 956841"/>
              <a:gd name="connsiteY2" fmla="*/ 671945 h 751721"/>
              <a:gd name="connsiteX3" fmla="*/ 658822 w 956841"/>
              <a:gd name="connsiteY3" fmla="*/ 734291 h 751721"/>
              <a:gd name="connsiteX4" fmla="*/ 956695 w 956841"/>
              <a:gd name="connsiteY4" fmla="*/ 415636 h 751721"/>
              <a:gd name="connsiteX5" fmla="*/ 624185 w 956841"/>
              <a:gd name="connsiteY5" fmla="*/ 0 h 75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6841" h="751721">
                <a:moveTo>
                  <a:pt x="291676" y="6927"/>
                </a:moveTo>
                <a:cubicBezTo>
                  <a:pt x="162944" y="124691"/>
                  <a:pt x="34212" y="242455"/>
                  <a:pt x="7658" y="353291"/>
                </a:cubicBezTo>
                <a:cubicBezTo>
                  <a:pt x="-18896" y="464127"/>
                  <a:pt x="23822" y="608445"/>
                  <a:pt x="132349" y="671945"/>
                </a:cubicBezTo>
                <a:cubicBezTo>
                  <a:pt x="240876" y="735445"/>
                  <a:pt x="521431" y="777009"/>
                  <a:pt x="658822" y="734291"/>
                </a:cubicBezTo>
                <a:cubicBezTo>
                  <a:pt x="796213" y="691573"/>
                  <a:pt x="962468" y="538018"/>
                  <a:pt x="956695" y="415636"/>
                </a:cubicBezTo>
                <a:cubicBezTo>
                  <a:pt x="950922" y="293254"/>
                  <a:pt x="787553" y="146627"/>
                  <a:pt x="624185" y="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orme libre 17">
            <a:extLst>
              <a:ext uri="{FF2B5EF4-FFF2-40B4-BE49-F238E27FC236}">
                <a16:creationId xmlns:a16="http://schemas.microsoft.com/office/drawing/2014/main" id="{93FD0EDB-4D8A-204E-AF54-583A93E10A20}"/>
              </a:ext>
            </a:extLst>
          </p:cNvPr>
          <p:cNvSpPr/>
          <p:nvPr/>
        </p:nvSpPr>
        <p:spPr bwMode="auto">
          <a:xfrm>
            <a:off x="1585249" y="5517232"/>
            <a:ext cx="956841" cy="751721"/>
          </a:xfrm>
          <a:custGeom>
            <a:avLst/>
            <a:gdLst>
              <a:gd name="connsiteX0" fmla="*/ 291676 w 956841"/>
              <a:gd name="connsiteY0" fmla="*/ 6927 h 751721"/>
              <a:gd name="connsiteX1" fmla="*/ 7658 w 956841"/>
              <a:gd name="connsiteY1" fmla="*/ 353291 h 751721"/>
              <a:gd name="connsiteX2" fmla="*/ 132349 w 956841"/>
              <a:gd name="connsiteY2" fmla="*/ 671945 h 751721"/>
              <a:gd name="connsiteX3" fmla="*/ 658822 w 956841"/>
              <a:gd name="connsiteY3" fmla="*/ 734291 h 751721"/>
              <a:gd name="connsiteX4" fmla="*/ 956695 w 956841"/>
              <a:gd name="connsiteY4" fmla="*/ 415636 h 751721"/>
              <a:gd name="connsiteX5" fmla="*/ 624185 w 956841"/>
              <a:gd name="connsiteY5" fmla="*/ 0 h 75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6841" h="751721">
                <a:moveTo>
                  <a:pt x="291676" y="6927"/>
                </a:moveTo>
                <a:cubicBezTo>
                  <a:pt x="162944" y="124691"/>
                  <a:pt x="34212" y="242455"/>
                  <a:pt x="7658" y="353291"/>
                </a:cubicBezTo>
                <a:cubicBezTo>
                  <a:pt x="-18896" y="464127"/>
                  <a:pt x="23822" y="608445"/>
                  <a:pt x="132349" y="671945"/>
                </a:cubicBezTo>
                <a:cubicBezTo>
                  <a:pt x="240876" y="735445"/>
                  <a:pt x="521431" y="777009"/>
                  <a:pt x="658822" y="734291"/>
                </a:cubicBezTo>
                <a:cubicBezTo>
                  <a:pt x="796213" y="691573"/>
                  <a:pt x="962468" y="538018"/>
                  <a:pt x="956695" y="415636"/>
                </a:cubicBezTo>
                <a:cubicBezTo>
                  <a:pt x="950922" y="293254"/>
                  <a:pt x="787553" y="146627"/>
                  <a:pt x="624185" y="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B22F2E1-1825-B44A-9AD1-20BC19B8CBDF}"/>
              </a:ext>
            </a:extLst>
          </p:cNvPr>
          <p:cNvSpPr txBox="1"/>
          <p:nvPr/>
        </p:nvSpPr>
        <p:spPr>
          <a:xfrm>
            <a:off x="3275856" y="5667170"/>
            <a:ext cx="2839239" cy="830997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rtlCol="0" anchor="ctr" anchorCtr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Nous y reviendrons</a:t>
            </a:r>
          </a:p>
          <a:p>
            <a:pPr algn="ctr" fontAlgn="base">
              <a:spcAft>
                <a:spcPct val="0"/>
              </a:spcAft>
            </a:pPr>
            <a:r>
              <a:rPr lang="fr-FR" sz="2400" kern="0" dirty="0"/>
              <a:t>au prochain cours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518FA409-1DE4-4843-A0F9-0A3197604F11}"/>
              </a:ext>
            </a:extLst>
          </p:cNvPr>
          <p:cNvCxnSpPr>
            <a:stCxn id="19" idx="1"/>
          </p:cNvCxnSpPr>
          <p:nvPr/>
        </p:nvCxnSpPr>
        <p:spPr bwMode="auto">
          <a:xfrm flipH="1" flipV="1">
            <a:off x="2843808" y="5760357"/>
            <a:ext cx="432048" cy="322312"/>
          </a:xfrm>
          <a:prstGeom prst="straightConnector1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F3BC739C-B43A-AC44-B0D8-46F4146275A9}"/>
              </a:ext>
            </a:extLst>
          </p:cNvPr>
          <p:cNvSpPr/>
          <p:nvPr/>
        </p:nvSpPr>
        <p:spPr bwMode="auto">
          <a:xfrm>
            <a:off x="179512" y="3508919"/>
            <a:ext cx="4032448" cy="2008313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8EA5F43-29C7-9E43-8BC7-E025E048F4BE}"/>
              </a:ext>
            </a:extLst>
          </p:cNvPr>
          <p:cNvSpPr txBox="1"/>
          <p:nvPr/>
        </p:nvSpPr>
        <p:spPr>
          <a:xfrm>
            <a:off x="4223911" y="4347307"/>
            <a:ext cx="394660" cy="513346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=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94A0974-E557-8649-80D6-2CA7A8716211}"/>
              </a:ext>
            </a:extLst>
          </p:cNvPr>
          <p:cNvSpPr txBox="1"/>
          <p:nvPr/>
        </p:nvSpPr>
        <p:spPr>
          <a:xfrm>
            <a:off x="4847507" y="604228"/>
            <a:ext cx="4006225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lang="fr-FR" sz="2800" i="1" kern="0" dirty="0"/>
              <a:t>(cours 3 du 14/02/2018)</a:t>
            </a:r>
            <a:endParaRPr kumimoji="0" lang="fr-FR" sz="2800" b="0" i="1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9954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A6C1DCF-7361-FA41-9AD9-83F1720C179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07/03/2017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2B64C3E-A96E-7147-9145-EED54F4B527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78671AB-F886-134E-8901-DD1EAB0649A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83A60F1F-17F7-ED47-B683-956BE2388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Simplifier la coloration des termes</a:t>
            </a:r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EBE4C37-BB89-0E4B-8484-995C184298FD}"/>
              </a:ext>
            </a:extLst>
          </p:cNvPr>
          <p:cNvSpPr txBox="1"/>
          <p:nvPr/>
        </p:nvSpPr>
        <p:spPr>
          <a:xfrm>
            <a:off x="611560" y="908720"/>
            <a:ext cx="3510898" cy="794064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emit </a:t>
            </a:r>
            <a:r>
              <a:rPr lang="fr-FR" sz="2400" kern="0" dirty="0">
                <a:solidFill>
                  <a:schemeClr val="tx2"/>
                </a:solidFill>
              </a:rPr>
              <a:t>X</a:t>
            </a:r>
            <a:r>
              <a:rPr lang="fr-FR" sz="1200" kern="0" dirty="0"/>
              <a:t> </a:t>
            </a:r>
            <a:r>
              <a:rPr lang="fr-FR" sz="2400" kern="0" dirty="0"/>
              <a:t>; pause</a:t>
            </a:r>
            <a:r>
              <a:rPr lang="fr-FR" sz="2800" kern="0" baseline="30000" dirty="0"/>
              <a:t>1</a:t>
            </a:r>
            <a:r>
              <a:rPr lang="fr-FR" sz="1200" kern="0" dirty="0"/>
              <a:t> </a:t>
            </a:r>
            <a:r>
              <a:rPr lang="fr-FR" sz="2400" kern="0" dirty="0"/>
              <a:t>; </a:t>
            </a:r>
          </a:p>
          <a:p>
            <a:pPr fontAlgn="base">
              <a:lnSpc>
                <a:spcPct val="9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loop emit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Y</a:t>
            </a:r>
            <a:r>
              <a:rPr kumimoji="0" lang="fr-FR" sz="1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; </a:t>
            </a:r>
            <a:r>
              <a:rPr lang="fr-FR" sz="2400" kern="0" dirty="0"/>
              <a:t>pause</a:t>
            </a:r>
            <a:r>
              <a:rPr lang="fr-FR" sz="2800" kern="0" baseline="30000" dirty="0"/>
              <a:t>2</a:t>
            </a:r>
            <a:r>
              <a:rPr lang="fr-FR" sz="2400" kern="0" dirty="0"/>
              <a:t> end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8144965-A6B9-0447-961F-8718E2AEEC7B}"/>
              </a:ext>
            </a:extLst>
          </p:cNvPr>
          <p:cNvSpPr txBox="1"/>
          <p:nvPr/>
        </p:nvSpPr>
        <p:spPr>
          <a:xfrm>
            <a:off x="611560" y="2108195"/>
            <a:ext cx="3491661" cy="794064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emit </a:t>
            </a:r>
            <a:r>
              <a:rPr lang="fr-FR" sz="2400" kern="0" dirty="0">
                <a:solidFill>
                  <a:schemeClr val="tx2"/>
                </a:solidFill>
              </a:rPr>
              <a:t>X</a:t>
            </a:r>
            <a:r>
              <a:rPr lang="fr-FR" sz="1200" kern="0" dirty="0"/>
              <a:t> </a:t>
            </a:r>
            <a:r>
              <a:rPr lang="fr-FR" sz="2400" kern="0" dirty="0">
                <a:solidFill>
                  <a:schemeClr val="accent2"/>
                </a:solidFill>
              </a:rPr>
              <a:t>; </a:t>
            </a:r>
            <a:r>
              <a:rPr lang="fr-FR" sz="2400" u="sng" kern="0" dirty="0">
                <a:solidFill>
                  <a:schemeClr val="accent2"/>
                </a:solidFill>
              </a:rPr>
              <a:t>pause</a:t>
            </a:r>
            <a:r>
              <a:rPr lang="fr-FR" sz="2800" kern="0" baseline="30000" dirty="0">
                <a:solidFill>
                  <a:schemeClr val="accent2"/>
                </a:solidFill>
              </a:rPr>
              <a:t>1</a:t>
            </a:r>
            <a:r>
              <a:rPr lang="fr-FR" sz="1200" kern="0" dirty="0"/>
              <a:t> </a:t>
            </a:r>
            <a:r>
              <a:rPr lang="fr-FR" sz="2400" kern="0" dirty="0"/>
              <a:t>; </a:t>
            </a:r>
          </a:p>
          <a:p>
            <a:pPr fontAlgn="base">
              <a:lnSpc>
                <a:spcPct val="9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loop emit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Y</a:t>
            </a:r>
            <a:r>
              <a:rPr kumimoji="0" lang="fr-FR" sz="1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; </a:t>
            </a:r>
            <a:r>
              <a:rPr lang="fr-FR" sz="2400" kern="0" dirty="0"/>
              <a:t>pause</a:t>
            </a:r>
            <a:r>
              <a:rPr lang="fr-FR" sz="2800" kern="0" baseline="30000" dirty="0"/>
              <a:t>2</a:t>
            </a:r>
            <a:r>
              <a:rPr lang="fr-FR" sz="2400" kern="0" dirty="0"/>
              <a:t> end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F32D56F-F6E1-D840-B7DC-D539E020C76E}"/>
              </a:ext>
            </a:extLst>
          </p:cNvPr>
          <p:cNvSpPr txBox="1"/>
          <p:nvPr/>
        </p:nvSpPr>
        <p:spPr>
          <a:xfrm>
            <a:off x="611560" y="3307670"/>
            <a:ext cx="3491661" cy="794064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emit </a:t>
            </a:r>
            <a:r>
              <a:rPr lang="fr-FR" sz="2400" kern="0" dirty="0">
                <a:solidFill>
                  <a:schemeClr val="tx2"/>
                </a:solidFill>
              </a:rPr>
              <a:t>X</a:t>
            </a:r>
            <a:r>
              <a:rPr lang="fr-FR" sz="1200" kern="0" dirty="0"/>
              <a:t> </a:t>
            </a:r>
            <a:r>
              <a:rPr lang="fr-FR" sz="2400" kern="0" dirty="0"/>
              <a:t>; pause</a:t>
            </a:r>
            <a:r>
              <a:rPr lang="fr-FR" sz="2800" kern="0" baseline="30000" dirty="0"/>
              <a:t>1</a:t>
            </a:r>
            <a:r>
              <a:rPr lang="fr-FR" sz="1200" kern="0" dirty="0">
                <a:solidFill>
                  <a:schemeClr val="accent2"/>
                </a:solidFill>
              </a:rPr>
              <a:t> </a:t>
            </a:r>
            <a:r>
              <a:rPr lang="fr-FR" sz="2400" kern="0" dirty="0"/>
              <a:t>;</a:t>
            </a:r>
            <a:r>
              <a:rPr lang="fr-FR" sz="2400" kern="0" dirty="0">
                <a:solidFill>
                  <a:schemeClr val="accent2"/>
                </a:solidFill>
              </a:rPr>
              <a:t> </a:t>
            </a:r>
          </a:p>
          <a:p>
            <a:pPr fontAlgn="base">
              <a:lnSpc>
                <a:spcPct val="9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loop emit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Y</a:t>
            </a:r>
            <a:r>
              <a:rPr kumimoji="0" lang="fr-FR" sz="1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; </a:t>
            </a:r>
            <a:r>
              <a:rPr lang="fr-FR" sz="2400" u="sng" kern="0" dirty="0">
                <a:solidFill>
                  <a:schemeClr val="accent2"/>
                </a:solidFill>
              </a:rPr>
              <a:t>pause</a:t>
            </a:r>
            <a:r>
              <a:rPr lang="fr-FR" sz="2800" kern="0" baseline="30000" dirty="0">
                <a:solidFill>
                  <a:schemeClr val="accent2"/>
                </a:solidFill>
              </a:rPr>
              <a:t>2</a:t>
            </a:r>
            <a:r>
              <a:rPr lang="fr-FR" sz="2400" kern="0" dirty="0"/>
              <a:t> end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42C492D8-51F1-FF46-873E-D9E7E47180B0}"/>
              </a:ext>
            </a:extLst>
          </p:cNvPr>
          <p:cNvCxnSpPr/>
          <p:nvPr/>
        </p:nvCxnSpPr>
        <p:spPr bwMode="auto">
          <a:xfrm>
            <a:off x="2063670" y="1702784"/>
            <a:ext cx="0" cy="358064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E96C8F36-4191-7B43-B84C-3AE465F52374}"/>
              </a:ext>
            </a:extLst>
          </p:cNvPr>
          <p:cNvCxnSpPr/>
          <p:nvPr/>
        </p:nvCxnSpPr>
        <p:spPr bwMode="auto">
          <a:xfrm>
            <a:off x="2063670" y="2926920"/>
            <a:ext cx="0" cy="358064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Forme libre 17">
            <a:extLst>
              <a:ext uri="{FF2B5EF4-FFF2-40B4-BE49-F238E27FC236}">
                <a16:creationId xmlns:a16="http://schemas.microsoft.com/office/drawing/2014/main" id="{93FD0EDB-4D8A-204E-AF54-583A93E10A20}"/>
              </a:ext>
            </a:extLst>
          </p:cNvPr>
          <p:cNvSpPr/>
          <p:nvPr/>
        </p:nvSpPr>
        <p:spPr bwMode="auto">
          <a:xfrm>
            <a:off x="1585248" y="4136689"/>
            <a:ext cx="956841" cy="751721"/>
          </a:xfrm>
          <a:custGeom>
            <a:avLst/>
            <a:gdLst>
              <a:gd name="connsiteX0" fmla="*/ 291676 w 956841"/>
              <a:gd name="connsiteY0" fmla="*/ 6927 h 751721"/>
              <a:gd name="connsiteX1" fmla="*/ 7658 w 956841"/>
              <a:gd name="connsiteY1" fmla="*/ 353291 h 751721"/>
              <a:gd name="connsiteX2" fmla="*/ 132349 w 956841"/>
              <a:gd name="connsiteY2" fmla="*/ 671945 h 751721"/>
              <a:gd name="connsiteX3" fmla="*/ 658822 w 956841"/>
              <a:gd name="connsiteY3" fmla="*/ 734291 h 751721"/>
              <a:gd name="connsiteX4" fmla="*/ 956695 w 956841"/>
              <a:gd name="connsiteY4" fmla="*/ 415636 h 751721"/>
              <a:gd name="connsiteX5" fmla="*/ 624185 w 956841"/>
              <a:gd name="connsiteY5" fmla="*/ 0 h 75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6841" h="751721">
                <a:moveTo>
                  <a:pt x="291676" y="6927"/>
                </a:moveTo>
                <a:cubicBezTo>
                  <a:pt x="162944" y="124691"/>
                  <a:pt x="34212" y="242455"/>
                  <a:pt x="7658" y="353291"/>
                </a:cubicBezTo>
                <a:cubicBezTo>
                  <a:pt x="-18896" y="464127"/>
                  <a:pt x="23822" y="608445"/>
                  <a:pt x="132349" y="671945"/>
                </a:cubicBezTo>
                <a:cubicBezTo>
                  <a:pt x="240876" y="735445"/>
                  <a:pt x="521431" y="777009"/>
                  <a:pt x="658822" y="734291"/>
                </a:cubicBezTo>
                <a:cubicBezTo>
                  <a:pt x="796213" y="691573"/>
                  <a:pt x="962468" y="538018"/>
                  <a:pt x="956695" y="415636"/>
                </a:cubicBezTo>
                <a:cubicBezTo>
                  <a:pt x="950922" y="293254"/>
                  <a:pt x="787553" y="146627"/>
                  <a:pt x="624185" y="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25394E3-75ED-AE4D-8DF6-DFB1C072405D}"/>
              </a:ext>
            </a:extLst>
          </p:cNvPr>
          <p:cNvSpPr txBox="1"/>
          <p:nvPr/>
        </p:nvSpPr>
        <p:spPr>
          <a:xfrm>
            <a:off x="4932575" y="2243617"/>
            <a:ext cx="1159292" cy="46166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état {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1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}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42F4C039-969D-2047-8648-3C30D03B533E}"/>
              </a:ext>
            </a:extLst>
          </p:cNvPr>
          <p:cNvSpPr txBox="1"/>
          <p:nvPr/>
        </p:nvSpPr>
        <p:spPr>
          <a:xfrm>
            <a:off x="4932575" y="3473869"/>
            <a:ext cx="1159292" cy="46166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état {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2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}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525B228A-F7C8-2D4B-AC7C-BBC321C8520D}"/>
              </a:ext>
            </a:extLst>
          </p:cNvPr>
          <p:cNvSpPr txBox="1"/>
          <p:nvPr/>
        </p:nvSpPr>
        <p:spPr>
          <a:xfrm>
            <a:off x="791581" y="5425563"/>
            <a:ext cx="7560839" cy="480931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 bIns="64800" rtlCol="0" anchor="t" anchorCtr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n-US" sz="2400" kern="0" dirty="0"/>
              <a:t>Parallélisme : plusieurs </a:t>
            </a:r>
            <a:r>
              <a:rPr lang="en-US" sz="2400" kern="0" dirty="0">
                <a:solidFill>
                  <a:schemeClr val="accent2"/>
                </a:solidFill>
              </a:rPr>
              <a:t>pause</a:t>
            </a:r>
            <a:r>
              <a:rPr lang="en-US" sz="2400" kern="0" baseline="30000" dirty="0">
                <a:solidFill>
                  <a:schemeClr val="accent2"/>
                </a:solidFill>
              </a:rPr>
              <a:t>n</a:t>
            </a:r>
            <a:r>
              <a:rPr lang="en-US" sz="2400" kern="0" dirty="0"/>
              <a:t> possibles dans un état</a:t>
            </a:r>
            <a:endParaRPr kumimoji="0" lang="fr-FR" sz="2400" b="0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AFC18EF-7381-684F-B37C-53F7C68FB1E5}"/>
              </a:ext>
            </a:extLst>
          </p:cNvPr>
          <p:cNvSpPr txBox="1"/>
          <p:nvPr/>
        </p:nvSpPr>
        <p:spPr>
          <a:xfrm>
            <a:off x="4932040" y="908720"/>
            <a:ext cx="1072730" cy="46166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état {</a:t>
            </a:r>
            <a:r>
              <a:rPr lang="en-US" sz="2400" kern="0" dirty="0">
                <a:solidFill>
                  <a:schemeClr val="accent2"/>
                </a:solidFill>
              </a:rPr>
              <a:t> 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}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5C5AFBB-0D3C-CF4A-A4C8-D19F6EBDDBFA}"/>
              </a:ext>
            </a:extLst>
          </p:cNvPr>
          <p:cNvSpPr txBox="1"/>
          <p:nvPr/>
        </p:nvSpPr>
        <p:spPr>
          <a:xfrm>
            <a:off x="6854877" y="2028173"/>
            <a:ext cx="1564852" cy="954107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Georges</a:t>
            </a:r>
          </a:p>
          <a:p>
            <a:pPr algn="ctr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Gonthier</a:t>
            </a:r>
          </a:p>
        </p:txBody>
      </p:sp>
    </p:spTree>
    <p:extLst>
      <p:ext uri="{BB962C8B-B14F-4D97-AF65-F5344CB8AC3E}">
        <p14:creationId xmlns:p14="http://schemas.microsoft.com/office/powerpoint/2010/main" val="64750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8" grpId="0"/>
      <p:bldP spid="23" grpId="0" animBg="1"/>
      <p:bldP spid="15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A6C1DCF-7361-FA41-9AD9-83F1720C179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07/03/2017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2B64C3E-A96E-7147-9145-EED54F4B527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78671AB-F886-134E-8901-DD1EAB0649A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83A60F1F-17F7-ED47-B683-956BE2388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Simplifier la coloration des termes</a:t>
            </a:r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EBE4C37-BB89-0E4B-8484-995C184298FD}"/>
              </a:ext>
            </a:extLst>
          </p:cNvPr>
          <p:cNvSpPr txBox="1"/>
          <p:nvPr/>
        </p:nvSpPr>
        <p:spPr>
          <a:xfrm>
            <a:off x="611560" y="908720"/>
            <a:ext cx="3510898" cy="794064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emit </a:t>
            </a:r>
            <a:r>
              <a:rPr lang="fr-FR" sz="2400" kern="0" dirty="0">
                <a:solidFill>
                  <a:schemeClr val="tx2"/>
                </a:solidFill>
              </a:rPr>
              <a:t>X</a:t>
            </a:r>
            <a:r>
              <a:rPr lang="fr-FR" sz="1200" kern="0" dirty="0"/>
              <a:t> </a:t>
            </a:r>
            <a:r>
              <a:rPr lang="fr-FR" sz="2400" kern="0" dirty="0"/>
              <a:t>; pause</a:t>
            </a:r>
            <a:r>
              <a:rPr lang="fr-FR" sz="2800" kern="0" baseline="30000" dirty="0"/>
              <a:t>1</a:t>
            </a:r>
            <a:r>
              <a:rPr lang="fr-FR" sz="1200" kern="0" dirty="0"/>
              <a:t> </a:t>
            </a:r>
            <a:r>
              <a:rPr lang="fr-FR" sz="2400" kern="0" dirty="0"/>
              <a:t>; </a:t>
            </a:r>
          </a:p>
          <a:p>
            <a:pPr fontAlgn="base">
              <a:lnSpc>
                <a:spcPct val="9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loop emit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Y</a:t>
            </a:r>
            <a:r>
              <a:rPr kumimoji="0" lang="fr-FR" sz="1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; </a:t>
            </a:r>
            <a:r>
              <a:rPr lang="fr-FR" sz="2400" kern="0" dirty="0"/>
              <a:t>pause</a:t>
            </a:r>
            <a:r>
              <a:rPr lang="fr-FR" sz="2800" kern="0" baseline="30000" dirty="0"/>
              <a:t>2</a:t>
            </a:r>
            <a:r>
              <a:rPr lang="fr-FR" sz="2400" kern="0" dirty="0"/>
              <a:t> end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8144965-A6B9-0447-961F-8718E2AEEC7B}"/>
              </a:ext>
            </a:extLst>
          </p:cNvPr>
          <p:cNvSpPr txBox="1"/>
          <p:nvPr/>
        </p:nvSpPr>
        <p:spPr>
          <a:xfrm>
            <a:off x="611560" y="2108195"/>
            <a:ext cx="3491661" cy="794064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emit </a:t>
            </a:r>
            <a:r>
              <a:rPr lang="fr-FR" sz="2400" kern="0" dirty="0">
                <a:solidFill>
                  <a:schemeClr val="tx2"/>
                </a:solidFill>
              </a:rPr>
              <a:t>X</a:t>
            </a:r>
            <a:r>
              <a:rPr lang="fr-FR" sz="1200" kern="0" dirty="0"/>
              <a:t> </a:t>
            </a:r>
            <a:r>
              <a:rPr lang="fr-FR" sz="2400" kern="0" dirty="0">
                <a:solidFill>
                  <a:schemeClr val="accent2"/>
                </a:solidFill>
              </a:rPr>
              <a:t>; </a:t>
            </a:r>
            <a:r>
              <a:rPr lang="fr-FR" sz="2400" u="sng" kern="0" dirty="0">
                <a:solidFill>
                  <a:schemeClr val="accent2"/>
                </a:solidFill>
              </a:rPr>
              <a:t>pause</a:t>
            </a:r>
            <a:r>
              <a:rPr lang="fr-FR" sz="2800" kern="0" baseline="30000" dirty="0">
                <a:solidFill>
                  <a:schemeClr val="accent2"/>
                </a:solidFill>
              </a:rPr>
              <a:t>1</a:t>
            </a:r>
            <a:r>
              <a:rPr lang="fr-FR" sz="1200" kern="0" dirty="0"/>
              <a:t> </a:t>
            </a:r>
            <a:r>
              <a:rPr lang="fr-FR" sz="2400" kern="0" dirty="0"/>
              <a:t>; </a:t>
            </a:r>
          </a:p>
          <a:p>
            <a:pPr fontAlgn="base">
              <a:lnSpc>
                <a:spcPct val="9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loop emit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Y</a:t>
            </a:r>
            <a:r>
              <a:rPr kumimoji="0" lang="fr-FR" sz="1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; </a:t>
            </a:r>
            <a:r>
              <a:rPr lang="fr-FR" sz="2400" kern="0" dirty="0"/>
              <a:t>pause</a:t>
            </a:r>
            <a:r>
              <a:rPr lang="fr-FR" sz="2800" kern="0" baseline="30000" dirty="0"/>
              <a:t>2</a:t>
            </a:r>
            <a:r>
              <a:rPr lang="fr-FR" sz="2400" kern="0" dirty="0"/>
              <a:t> end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F32D56F-F6E1-D840-B7DC-D539E020C76E}"/>
              </a:ext>
            </a:extLst>
          </p:cNvPr>
          <p:cNvSpPr txBox="1"/>
          <p:nvPr/>
        </p:nvSpPr>
        <p:spPr>
          <a:xfrm>
            <a:off x="611560" y="3307670"/>
            <a:ext cx="3491661" cy="794064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emit </a:t>
            </a:r>
            <a:r>
              <a:rPr lang="fr-FR" sz="2400" kern="0" dirty="0">
                <a:solidFill>
                  <a:schemeClr val="tx2"/>
                </a:solidFill>
              </a:rPr>
              <a:t>X</a:t>
            </a:r>
            <a:r>
              <a:rPr lang="fr-FR" sz="1200" kern="0" dirty="0"/>
              <a:t> </a:t>
            </a:r>
            <a:r>
              <a:rPr lang="fr-FR" sz="2400" kern="0" dirty="0"/>
              <a:t>; pause</a:t>
            </a:r>
            <a:r>
              <a:rPr lang="fr-FR" sz="2800" kern="0" baseline="30000" dirty="0"/>
              <a:t>1</a:t>
            </a:r>
            <a:r>
              <a:rPr lang="fr-FR" sz="1200" kern="0" dirty="0">
                <a:solidFill>
                  <a:schemeClr val="accent2"/>
                </a:solidFill>
              </a:rPr>
              <a:t> </a:t>
            </a:r>
            <a:r>
              <a:rPr lang="fr-FR" sz="2400" kern="0" dirty="0"/>
              <a:t>;</a:t>
            </a:r>
            <a:r>
              <a:rPr lang="fr-FR" sz="2400" kern="0" dirty="0">
                <a:solidFill>
                  <a:schemeClr val="accent2"/>
                </a:solidFill>
              </a:rPr>
              <a:t> </a:t>
            </a:r>
          </a:p>
          <a:p>
            <a:pPr fontAlgn="base">
              <a:lnSpc>
                <a:spcPct val="9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loop emit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Y</a:t>
            </a:r>
            <a:r>
              <a:rPr kumimoji="0" lang="fr-FR" sz="1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; </a:t>
            </a:r>
            <a:r>
              <a:rPr lang="fr-FR" sz="2400" u="sng" kern="0" dirty="0">
                <a:solidFill>
                  <a:schemeClr val="accent2"/>
                </a:solidFill>
              </a:rPr>
              <a:t>pause</a:t>
            </a:r>
            <a:r>
              <a:rPr lang="fr-FR" sz="2800" kern="0" baseline="30000" dirty="0">
                <a:solidFill>
                  <a:schemeClr val="accent2"/>
                </a:solidFill>
              </a:rPr>
              <a:t>2</a:t>
            </a:r>
            <a:r>
              <a:rPr lang="fr-FR" sz="2400" kern="0" dirty="0"/>
              <a:t> end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42C492D8-51F1-FF46-873E-D9E7E47180B0}"/>
              </a:ext>
            </a:extLst>
          </p:cNvPr>
          <p:cNvCxnSpPr/>
          <p:nvPr/>
        </p:nvCxnSpPr>
        <p:spPr bwMode="auto">
          <a:xfrm>
            <a:off x="2063670" y="1702784"/>
            <a:ext cx="0" cy="358064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E96C8F36-4191-7B43-B84C-3AE465F52374}"/>
              </a:ext>
            </a:extLst>
          </p:cNvPr>
          <p:cNvCxnSpPr/>
          <p:nvPr/>
        </p:nvCxnSpPr>
        <p:spPr bwMode="auto">
          <a:xfrm>
            <a:off x="2063670" y="2926920"/>
            <a:ext cx="0" cy="358064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Forme libre 17">
            <a:extLst>
              <a:ext uri="{FF2B5EF4-FFF2-40B4-BE49-F238E27FC236}">
                <a16:creationId xmlns:a16="http://schemas.microsoft.com/office/drawing/2014/main" id="{93FD0EDB-4D8A-204E-AF54-583A93E10A20}"/>
              </a:ext>
            </a:extLst>
          </p:cNvPr>
          <p:cNvSpPr/>
          <p:nvPr/>
        </p:nvSpPr>
        <p:spPr bwMode="auto">
          <a:xfrm>
            <a:off x="1585248" y="4136689"/>
            <a:ext cx="956841" cy="751721"/>
          </a:xfrm>
          <a:custGeom>
            <a:avLst/>
            <a:gdLst>
              <a:gd name="connsiteX0" fmla="*/ 291676 w 956841"/>
              <a:gd name="connsiteY0" fmla="*/ 6927 h 751721"/>
              <a:gd name="connsiteX1" fmla="*/ 7658 w 956841"/>
              <a:gd name="connsiteY1" fmla="*/ 353291 h 751721"/>
              <a:gd name="connsiteX2" fmla="*/ 132349 w 956841"/>
              <a:gd name="connsiteY2" fmla="*/ 671945 h 751721"/>
              <a:gd name="connsiteX3" fmla="*/ 658822 w 956841"/>
              <a:gd name="connsiteY3" fmla="*/ 734291 h 751721"/>
              <a:gd name="connsiteX4" fmla="*/ 956695 w 956841"/>
              <a:gd name="connsiteY4" fmla="*/ 415636 h 751721"/>
              <a:gd name="connsiteX5" fmla="*/ 624185 w 956841"/>
              <a:gd name="connsiteY5" fmla="*/ 0 h 75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6841" h="751721">
                <a:moveTo>
                  <a:pt x="291676" y="6927"/>
                </a:moveTo>
                <a:cubicBezTo>
                  <a:pt x="162944" y="124691"/>
                  <a:pt x="34212" y="242455"/>
                  <a:pt x="7658" y="353291"/>
                </a:cubicBezTo>
                <a:cubicBezTo>
                  <a:pt x="-18896" y="464127"/>
                  <a:pt x="23822" y="608445"/>
                  <a:pt x="132349" y="671945"/>
                </a:cubicBezTo>
                <a:cubicBezTo>
                  <a:pt x="240876" y="735445"/>
                  <a:pt x="521431" y="777009"/>
                  <a:pt x="658822" y="734291"/>
                </a:cubicBezTo>
                <a:cubicBezTo>
                  <a:pt x="796213" y="691573"/>
                  <a:pt x="962468" y="538018"/>
                  <a:pt x="956695" y="415636"/>
                </a:cubicBezTo>
                <a:cubicBezTo>
                  <a:pt x="950922" y="293254"/>
                  <a:pt x="787553" y="146627"/>
                  <a:pt x="624185" y="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765626A6-68B4-FE4F-8A7D-52862746EA61}"/>
              </a:ext>
            </a:extLst>
          </p:cNvPr>
          <p:cNvGrpSpPr/>
          <p:nvPr/>
        </p:nvGrpSpPr>
        <p:grpSpPr>
          <a:xfrm>
            <a:off x="611560" y="5124065"/>
            <a:ext cx="7891965" cy="1424545"/>
            <a:chOff x="1226555" y="5124065"/>
            <a:chExt cx="7891965" cy="1424545"/>
          </a:xfrm>
        </p:grpSpPr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525B228A-F7C8-2D4B-AC7C-BBC321C8520D}"/>
                </a:ext>
              </a:extLst>
            </p:cNvPr>
            <p:cNvSpPr txBox="1"/>
            <p:nvPr/>
          </p:nvSpPr>
          <p:spPr>
            <a:xfrm>
              <a:off x="1255470" y="5124065"/>
              <a:ext cx="7863050" cy="1384995"/>
            </a:xfrm>
            <a:prstGeom prst="rect">
              <a:avLst/>
            </a:prstGeom>
            <a:ln w="19050">
              <a:solidFill>
                <a:schemeClr val="accent4"/>
              </a:solidFill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800" b="0" i="1" u="none" strike="noStrike" kern="0" cap="none" spc="0" normalizeH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</a:rPr>
                <a:t>p</a:t>
              </a: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 : terme standard</a:t>
              </a:r>
            </a:p>
            <a:p>
              <a:pPr algn="l" fontAlgn="base">
                <a:spcAft>
                  <a:spcPct val="0"/>
                </a:spcAft>
              </a:pPr>
              <a:r>
                <a:rPr lang="fr-FR" sz="2800" i="1" kern="0" dirty="0">
                  <a:solidFill>
                    <a:schemeClr val="accent4"/>
                  </a:solidFill>
                </a:rPr>
                <a:t>p</a:t>
              </a:r>
              <a:r>
                <a:rPr lang="fr-FR" sz="2800" kern="0" dirty="0"/>
                <a:t> : terme contenant au moins une </a:t>
              </a:r>
              <a:r>
                <a:rPr lang="fr-FR" sz="2800" u="sng" kern="0" dirty="0">
                  <a:solidFill>
                    <a:schemeClr val="accent2"/>
                  </a:solidFill>
                </a:rPr>
                <a:t>pause</a:t>
              </a:r>
              <a:r>
                <a:rPr lang="fr-FR" sz="2800" kern="0" dirty="0">
                  <a:solidFill>
                    <a:schemeClr val="accent2"/>
                  </a:solidFill>
                </a:rPr>
                <a:t> </a:t>
              </a:r>
              <a:r>
                <a:rPr lang="fr-FR" sz="2800" kern="0" dirty="0"/>
                <a:t>activ</a:t>
              </a:r>
              <a:r>
                <a:rPr lang="en-US" sz="2800" kern="0" dirty="0"/>
                <a:t>ée</a:t>
              </a:r>
              <a:endParaRPr lang="fr-FR" sz="2800" kern="0" dirty="0"/>
            </a:p>
            <a:p>
              <a:pPr algn="l" fontAlgn="base">
                <a:spcAft>
                  <a:spcPct val="0"/>
                </a:spcAft>
              </a:pPr>
              <a:r>
                <a:rPr lang="fr-FR" sz="2800" i="1" kern="0" dirty="0">
                  <a:solidFill>
                    <a:schemeClr val="accent4"/>
                  </a:solidFill>
                </a:rPr>
                <a:t>p </a:t>
              </a:r>
              <a:r>
                <a:rPr lang="fr-FR" sz="2800" i="1" kern="0" dirty="0"/>
                <a:t>: </a:t>
              </a:r>
              <a:r>
                <a:rPr lang="fr-FR" sz="2800" i="1" kern="0" dirty="0">
                  <a:solidFill>
                    <a:schemeClr val="accent4"/>
                  </a:solidFill>
                </a:rPr>
                <a:t>p</a:t>
              </a:r>
              <a:r>
                <a:rPr lang="fr-FR" sz="2800" i="1" kern="0" dirty="0"/>
                <a:t> ou </a:t>
              </a:r>
              <a:r>
                <a:rPr lang="fr-FR" sz="2800" i="1" kern="0" dirty="0">
                  <a:solidFill>
                    <a:schemeClr val="accent4"/>
                  </a:solidFill>
                </a:rPr>
                <a:t>p</a:t>
              </a:r>
              <a:endParaRPr kumimoji="0" lang="fr-FR" sz="2800" b="0" i="1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E61C1A60-5B71-A145-A62B-9DDAA04B6BB2}"/>
                </a:ext>
              </a:extLst>
            </p:cNvPr>
            <p:cNvSpPr txBox="1"/>
            <p:nvPr/>
          </p:nvSpPr>
          <p:spPr>
            <a:xfrm>
              <a:off x="1304632" y="5525695"/>
              <a:ext cx="320922" cy="584775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spcAft>
                  <a:spcPct val="0"/>
                </a:spcAft>
              </a:pPr>
              <a:r>
                <a:rPr lang="fr-FR" sz="3200" kern="0" dirty="0">
                  <a:solidFill>
                    <a:schemeClr val="accent4"/>
                  </a:solidFill>
                </a:rPr>
                <a:t>ˆ</a:t>
              </a:r>
              <a:endParaRPr kumimoji="0" lang="fr-FR" sz="3200" b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236013AF-D631-0E44-A644-2A6B0FE732C8}"/>
                </a:ext>
              </a:extLst>
            </p:cNvPr>
            <p:cNvSpPr txBox="1"/>
            <p:nvPr/>
          </p:nvSpPr>
          <p:spPr>
            <a:xfrm>
              <a:off x="2589917" y="5938204"/>
              <a:ext cx="320922" cy="584775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spcAft>
                  <a:spcPct val="0"/>
                </a:spcAft>
              </a:pPr>
              <a:r>
                <a:rPr lang="fr-FR" sz="3200" kern="0" dirty="0">
                  <a:solidFill>
                    <a:schemeClr val="accent4"/>
                  </a:solidFill>
                </a:rPr>
                <a:t>ˆ</a:t>
              </a:r>
              <a:endParaRPr kumimoji="0" lang="fr-FR" sz="3200" b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8B2400ED-6362-FC4C-8AA8-1032D1E1A8FE}"/>
                </a:ext>
              </a:extLst>
            </p:cNvPr>
            <p:cNvSpPr txBox="1"/>
            <p:nvPr/>
          </p:nvSpPr>
          <p:spPr>
            <a:xfrm>
              <a:off x="1226555" y="6025390"/>
              <a:ext cx="383438" cy="52322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spcAft>
                  <a:spcPct val="0"/>
                </a:spcAft>
              </a:pPr>
              <a:r>
                <a:rPr lang="fr-FR" sz="2800" i="1" kern="0" dirty="0">
                  <a:solidFill>
                    <a:schemeClr val="accent4"/>
                  </a:solidFill>
                </a:rPr>
                <a:t>¯</a:t>
              </a:r>
              <a:endPara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2254ED6B-90FA-CF4C-8465-C6A0A5499B1D}"/>
              </a:ext>
            </a:extLst>
          </p:cNvPr>
          <p:cNvGrpSpPr/>
          <p:nvPr/>
        </p:nvGrpSpPr>
        <p:grpSpPr>
          <a:xfrm>
            <a:off x="5940152" y="993879"/>
            <a:ext cx="737384" cy="2939177"/>
            <a:chOff x="5940152" y="993879"/>
            <a:chExt cx="737384" cy="2939177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16748C95-C712-0C42-876E-65FE28F13759}"/>
                </a:ext>
              </a:extLst>
            </p:cNvPr>
            <p:cNvSpPr txBox="1"/>
            <p:nvPr/>
          </p:nvSpPr>
          <p:spPr>
            <a:xfrm>
              <a:off x="5940152" y="993879"/>
              <a:ext cx="385042" cy="52322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800" b="0" i="1" u="none" strike="noStrike" kern="0" cap="none" spc="0" normalizeH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</a:rPr>
                <a:t>p</a:t>
              </a:r>
            </a:p>
          </p:txBody>
        </p:sp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12429380-EEEE-164C-B441-C5FDD6F93D18}"/>
                </a:ext>
              </a:extLst>
            </p:cNvPr>
            <p:cNvGrpSpPr/>
            <p:nvPr/>
          </p:nvGrpSpPr>
          <p:grpSpPr>
            <a:xfrm>
              <a:off x="5940152" y="2148985"/>
              <a:ext cx="737384" cy="584775"/>
              <a:chOff x="5954586" y="2148985"/>
              <a:chExt cx="737384" cy="584775"/>
            </a:xfrm>
          </p:grpSpPr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FA28785A-E0E4-8F4C-B1BD-1F13E21D133B}"/>
                  </a:ext>
                </a:extLst>
              </p:cNvPr>
              <p:cNvSpPr txBox="1"/>
              <p:nvPr/>
            </p:nvSpPr>
            <p:spPr>
              <a:xfrm>
                <a:off x="5954586" y="2193175"/>
                <a:ext cx="232642" cy="523220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fontAlgn="base">
                  <a:spcAft>
                    <a:spcPct val="0"/>
                  </a:spcAft>
                </a:pPr>
                <a:r>
                  <a:rPr kumimoji="0" lang="fr-FR" sz="2800" b="0" i="1" u="none" strike="noStrike" kern="0" cap="none" spc="0" normalizeH="0" noProof="0" dirty="0">
                    <a:ln>
                      <a:noFill/>
                    </a:ln>
                    <a:solidFill>
                      <a:schemeClr val="accent4"/>
                    </a:solidFill>
                    <a:effectLst/>
                    <a:uLnTx/>
                    <a:uFillTx/>
                  </a:rPr>
                  <a:t>p</a:t>
                </a:r>
                <a:endParaRPr lang="fr-FR" sz="2800" kern="0" dirty="0"/>
              </a:p>
            </p:txBody>
          </p:sp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839E59E6-8533-8B49-8108-DC51662E51D9}"/>
                  </a:ext>
                </a:extLst>
              </p:cNvPr>
              <p:cNvSpPr txBox="1"/>
              <p:nvPr/>
            </p:nvSpPr>
            <p:spPr>
              <a:xfrm>
                <a:off x="5992740" y="2148985"/>
                <a:ext cx="699230" cy="584775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fontAlgn="base">
                  <a:spcAft>
                    <a:spcPct val="0"/>
                  </a:spcAft>
                </a:pPr>
                <a:r>
                  <a:rPr lang="fr-FR" sz="3200" kern="0" dirty="0">
                    <a:solidFill>
                      <a:schemeClr val="accent4"/>
                    </a:solidFill>
                  </a:rPr>
                  <a:t>ˆ</a:t>
                </a:r>
                <a:r>
                  <a:rPr lang="fr-FR" kern="0" baseline="30000" dirty="0">
                    <a:solidFill>
                      <a:schemeClr val="accent4"/>
                    </a:solidFill>
                  </a:rPr>
                  <a:t> </a:t>
                </a:r>
                <a:r>
                  <a:rPr lang="fr-FR" sz="3200" kern="0" baseline="30000" dirty="0">
                    <a:solidFill>
                      <a:schemeClr val="accent4"/>
                    </a:solidFill>
                  </a:rPr>
                  <a:t>{</a:t>
                </a:r>
                <a:r>
                  <a:rPr lang="fr-FR" sz="3200" kern="0" baseline="30000" dirty="0">
                    <a:solidFill>
                      <a:schemeClr val="accent2"/>
                    </a:solidFill>
                  </a:rPr>
                  <a:t>1</a:t>
                </a:r>
                <a:r>
                  <a:rPr lang="fr-FR" sz="3200" kern="0" baseline="30000" dirty="0">
                    <a:solidFill>
                      <a:schemeClr val="accent4"/>
                    </a:solidFill>
                  </a:rPr>
                  <a:t>}</a:t>
                </a:r>
                <a:endParaRPr kumimoji="0" lang="fr-FR" sz="3200" b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</p:grp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1FF62789-F9DE-9F41-9324-8735937B4572}"/>
                </a:ext>
              </a:extLst>
            </p:cNvPr>
            <p:cNvGrpSpPr/>
            <p:nvPr/>
          </p:nvGrpSpPr>
          <p:grpSpPr>
            <a:xfrm>
              <a:off x="5940152" y="3348281"/>
              <a:ext cx="737384" cy="584775"/>
              <a:chOff x="5940152" y="3348281"/>
              <a:chExt cx="737384" cy="584775"/>
            </a:xfrm>
          </p:grpSpPr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4819DE9B-049F-7E40-AFC0-5A2375601666}"/>
                  </a:ext>
                </a:extLst>
              </p:cNvPr>
              <p:cNvSpPr txBox="1"/>
              <p:nvPr/>
            </p:nvSpPr>
            <p:spPr>
              <a:xfrm>
                <a:off x="5940152" y="3392471"/>
                <a:ext cx="232642" cy="523220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fontAlgn="base">
                  <a:spcAft>
                    <a:spcPct val="0"/>
                  </a:spcAft>
                </a:pPr>
                <a:r>
                  <a:rPr kumimoji="0" lang="fr-FR" sz="2800" b="0" i="1" u="none" strike="noStrike" kern="0" cap="none" spc="0" normalizeH="0" noProof="0" dirty="0">
                    <a:ln>
                      <a:noFill/>
                    </a:ln>
                    <a:solidFill>
                      <a:schemeClr val="accent4"/>
                    </a:solidFill>
                    <a:effectLst/>
                    <a:uLnTx/>
                    <a:uFillTx/>
                  </a:rPr>
                  <a:t>p</a:t>
                </a:r>
                <a:endParaRPr lang="fr-FR" sz="2800" kern="0" dirty="0"/>
              </a:p>
            </p:txBody>
          </p:sp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4056D240-5408-9746-BA89-5AF8CB3B9D56}"/>
                  </a:ext>
                </a:extLst>
              </p:cNvPr>
              <p:cNvSpPr txBox="1"/>
              <p:nvPr/>
            </p:nvSpPr>
            <p:spPr>
              <a:xfrm>
                <a:off x="5978306" y="3348281"/>
                <a:ext cx="699230" cy="584775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fontAlgn="base">
                  <a:spcAft>
                    <a:spcPct val="0"/>
                  </a:spcAft>
                </a:pPr>
                <a:r>
                  <a:rPr lang="fr-FR" sz="3200" kern="0" dirty="0">
                    <a:solidFill>
                      <a:schemeClr val="accent4"/>
                    </a:solidFill>
                  </a:rPr>
                  <a:t>ˆ</a:t>
                </a:r>
                <a:r>
                  <a:rPr lang="fr-FR" kern="0" baseline="30000" dirty="0">
                    <a:solidFill>
                      <a:schemeClr val="accent4"/>
                    </a:solidFill>
                  </a:rPr>
                  <a:t> </a:t>
                </a:r>
                <a:r>
                  <a:rPr lang="fr-FR" sz="3200" kern="0" baseline="30000" dirty="0">
                    <a:solidFill>
                      <a:schemeClr val="accent4"/>
                    </a:solidFill>
                  </a:rPr>
                  <a:t>{</a:t>
                </a:r>
                <a:r>
                  <a:rPr lang="fr-FR" sz="3200" kern="0" baseline="30000" dirty="0">
                    <a:solidFill>
                      <a:schemeClr val="accent2"/>
                    </a:solidFill>
                  </a:rPr>
                  <a:t>2</a:t>
                </a:r>
                <a:r>
                  <a:rPr lang="fr-FR" sz="3200" kern="0" baseline="30000" dirty="0">
                    <a:solidFill>
                      <a:schemeClr val="accent4"/>
                    </a:solidFill>
                  </a:rPr>
                  <a:t>}</a:t>
                </a:r>
                <a:endParaRPr kumimoji="0" lang="fr-FR" sz="3200" b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2778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897DD341-BCE9-BF4F-B92B-055D9CB51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92896"/>
            <a:ext cx="4869180" cy="97536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6E6A1D94-4A56-A345-8AF6-576DCC6EB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4659630" cy="982980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F640DCD-1B24-584E-BA2F-5E508A08F53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07/03/2017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4AA820E-7D5B-804E-88F3-422D86AFA0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49D148-81F7-B846-A623-91D3F5898F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B991DCE-8935-044C-9980-3BF0C87A6BFB}"/>
              </a:ext>
            </a:extLst>
          </p:cNvPr>
          <p:cNvCxnSpPr/>
          <p:nvPr/>
        </p:nvCxnSpPr>
        <p:spPr bwMode="auto">
          <a:xfrm flipV="1">
            <a:off x="4860963" y="2163816"/>
            <a:ext cx="504056" cy="216024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91EB9FE6-9584-9E42-B12D-AD5E303DC82F}"/>
              </a:ext>
            </a:extLst>
          </p:cNvPr>
          <p:cNvCxnSpPr>
            <a:cxnSpLocks/>
          </p:cNvCxnSpPr>
          <p:nvPr/>
        </p:nvCxnSpPr>
        <p:spPr bwMode="auto">
          <a:xfrm>
            <a:off x="4860032" y="2163816"/>
            <a:ext cx="504056" cy="216024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" name="Image 19">
            <a:extLst>
              <a:ext uri="{FF2B5EF4-FFF2-40B4-BE49-F238E27FC236}">
                <a16:creationId xmlns:a16="http://schemas.microsoft.com/office/drawing/2014/main" id="{FF94B5E9-4BF0-6C48-B419-47179E1CFB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4063"/>
            <a:ext cx="4922520" cy="128778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B04B67AD-2164-974E-AFF9-3554B56592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73016"/>
            <a:ext cx="6122670" cy="350520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738E2D16-9E09-894A-919E-4691E3359B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56" y="4070888"/>
            <a:ext cx="6673002" cy="1014296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AF6E5891-6055-3741-A7FB-132AB81B30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70" y="5193382"/>
            <a:ext cx="5741670" cy="323850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D4EE185D-E5AB-004F-8362-66241FE4DF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70" y="5636860"/>
            <a:ext cx="6004560" cy="312420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F71CD489-43B3-B54B-AE9C-DDD810948F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16" y="6032194"/>
            <a:ext cx="6141720" cy="335280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56A1650-A072-CA48-826A-0033C17E66D5}"/>
              </a:ext>
            </a:extLst>
          </p:cNvPr>
          <p:cNvCxnSpPr>
            <a:cxnSpLocks/>
          </p:cNvCxnSpPr>
          <p:nvPr/>
        </p:nvCxnSpPr>
        <p:spPr bwMode="auto">
          <a:xfrm flipV="1">
            <a:off x="4763369" y="4797152"/>
            <a:ext cx="2879389" cy="216024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5D4670E-F15F-7C45-A7B8-3EC39FCFE8F3}"/>
              </a:ext>
            </a:extLst>
          </p:cNvPr>
          <p:cNvCxnSpPr>
            <a:cxnSpLocks/>
          </p:cNvCxnSpPr>
          <p:nvPr/>
        </p:nvCxnSpPr>
        <p:spPr bwMode="auto">
          <a:xfrm>
            <a:off x="4762438" y="4797152"/>
            <a:ext cx="2880320" cy="216024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ED95E5D1-165B-364A-9484-37BF2CFEE9CC}"/>
              </a:ext>
            </a:extLst>
          </p:cNvPr>
          <p:cNvSpPr/>
          <p:nvPr/>
        </p:nvSpPr>
        <p:spPr bwMode="auto">
          <a:xfrm>
            <a:off x="492686" y="28546"/>
            <a:ext cx="720080" cy="6624736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06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2322606-064A-D241-9395-4B888901BC7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07/03/2017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6497CC1-ADC4-AF4B-9E71-2B07E15497F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62E192-B824-184F-B75E-0CE146082DE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97613320-D155-D04F-83D4-A150901C9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Deux sortes de r</a:t>
            </a:r>
            <a:r>
              <a:rPr lang="en-US"/>
              <a:t>ègles</a:t>
            </a:r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EBFDA3B-6CA1-594E-9A3A-826266C136D1}"/>
              </a:ext>
            </a:extLst>
          </p:cNvPr>
          <p:cNvSpPr txBox="1"/>
          <p:nvPr/>
        </p:nvSpPr>
        <p:spPr>
          <a:xfrm>
            <a:off x="1142215" y="869811"/>
            <a:ext cx="6732933" cy="830997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400" b="0" i="1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go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: d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émarrage d’une instruction non activée </a:t>
            </a:r>
            <a:r>
              <a:rPr kumimoji="0" lang="en-US" sz="2400" b="0" i="1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</a:t>
            </a:r>
          </a:p>
          <a:p>
            <a:pPr algn="l" fontAlgn="base">
              <a:spcAft>
                <a:spcPct val="0"/>
              </a:spcAft>
            </a:pPr>
            <a:r>
              <a:rPr lang="en-US" sz="2400" i="1" kern="0" dirty="0"/>
              <a:t>res</a:t>
            </a:r>
            <a:r>
              <a:rPr lang="en-US" sz="2400" kern="0" dirty="0"/>
              <a:t> (</a:t>
            </a:r>
            <a:r>
              <a:rPr lang="en-US" sz="2400" i="1" kern="0" dirty="0"/>
              <a:t>resume</a:t>
            </a:r>
            <a:r>
              <a:rPr lang="en-US" sz="2400" kern="0" dirty="0"/>
              <a:t>)</a:t>
            </a:r>
            <a:r>
              <a:rPr lang="en-US" sz="1200" kern="0" dirty="0"/>
              <a:t> </a:t>
            </a:r>
            <a:r>
              <a:rPr lang="en-US" sz="2400" kern="0" dirty="0"/>
              <a:t>: reprise d’une instruction activée </a:t>
            </a:r>
            <a:r>
              <a:rPr lang="en-US" sz="2400" i="1" kern="0" dirty="0">
                <a:solidFill>
                  <a:schemeClr val="accent4"/>
                </a:solidFill>
              </a:rPr>
              <a:t>p</a:t>
            </a:r>
            <a:endParaRPr kumimoji="0" lang="fr-FR" sz="2400" b="0" i="1" u="none" strike="noStrike" kern="0" cap="none" spc="0" normalizeH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03CB2AC-1E47-4E42-A2FC-6E4064CC0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300" y="1979299"/>
            <a:ext cx="5778797" cy="4583501"/>
          </a:xfrm>
          <a:prstGeom prst="rect">
            <a:avLst/>
          </a:prstGeom>
        </p:spPr>
      </p:pic>
      <p:sp>
        <p:nvSpPr>
          <p:cNvPr id="8" name="Rectangle à coins arrondis 7">
            <a:extLst>
              <a:ext uri="{FF2B5EF4-FFF2-40B4-BE49-F238E27FC236}">
                <a16:creationId xmlns:a16="http://schemas.microsoft.com/office/drawing/2014/main" id="{A4C6235F-1A93-5044-9514-90C15856A9A9}"/>
              </a:ext>
            </a:extLst>
          </p:cNvPr>
          <p:cNvSpPr/>
          <p:nvPr/>
        </p:nvSpPr>
        <p:spPr bwMode="auto">
          <a:xfrm>
            <a:off x="1619672" y="2852936"/>
            <a:ext cx="5812012" cy="1830947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8BE2AA7-B026-5040-A1A7-73553B78B5B8}"/>
              </a:ext>
            </a:extLst>
          </p:cNvPr>
          <p:cNvSpPr txBox="1"/>
          <p:nvPr/>
        </p:nvSpPr>
        <p:spPr>
          <a:xfrm>
            <a:off x="7474526" y="1180846"/>
            <a:ext cx="320922" cy="58477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32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ˆ</a:t>
            </a:r>
          </a:p>
        </p:txBody>
      </p:sp>
    </p:spTree>
    <p:extLst>
      <p:ext uri="{BB962C8B-B14F-4D97-AF65-F5344CB8AC3E}">
        <p14:creationId xmlns:p14="http://schemas.microsoft.com/office/powerpoint/2010/main" val="86789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D04CD78-2C03-9349-B18A-AA62D4EAF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299" y="1196752"/>
            <a:ext cx="7347402" cy="2132892"/>
          </a:xfrm>
        </p:spPr>
        <p:txBody>
          <a:bodyPr/>
          <a:lstStyle/>
          <a:p>
            <a:pPr marL="288000" indent="-288000">
              <a:buFont typeface="+mj-lt"/>
              <a:buAutoNum type="arabicPeriod"/>
            </a:pPr>
            <a:r>
              <a:rPr lang="fr-FR">
                <a:solidFill>
                  <a:schemeClr val="bg1">
                    <a:lumMod val="75000"/>
                  </a:schemeClr>
                </a:solidFill>
              </a:rPr>
              <a:t> Rappels sur les circuits synchrones</a:t>
            </a:r>
          </a:p>
          <a:p>
            <a:pPr marL="288000" indent="-288000">
              <a:buFont typeface="+mj-lt"/>
              <a:buAutoNum type="arabicPeriod"/>
            </a:pPr>
            <a:r>
              <a:rPr lang="fr-FR">
                <a:solidFill>
                  <a:schemeClr val="bg1">
                    <a:lumMod val="75000"/>
                  </a:schemeClr>
                </a:solidFill>
              </a:rPr>
              <a:t> La s</a:t>
            </a:r>
            <a:r>
              <a:rPr lang="en-US">
                <a:solidFill>
                  <a:schemeClr val="bg1">
                    <a:lumMod val="75000"/>
                  </a:schemeClr>
                </a:solidFill>
              </a:rPr>
              <a:t>émantique par termes marqués</a:t>
            </a:r>
            <a:r>
              <a:rPr lang="fr-FR">
                <a:solidFill>
                  <a:schemeClr val="bg1">
                    <a:lumMod val="75000"/>
                  </a:schemeClr>
                </a:solidFill>
              </a:rPr>
              <a:t> (</a:t>
            </a:r>
            <a:r>
              <a:rPr lang="en-US">
                <a:solidFill>
                  <a:schemeClr val="bg1">
                    <a:lumMod val="75000"/>
                  </a:schemeClr>
                </a:solidFill>
              </a:rPr>
              <a:t>états)</a:t>
            </a:r>
          </a:p>
          <a:p>
            <a:pPr marL="288000" indent="-288000">
              <a:buFont typeface="+mj-lt"/>
              <a:buAutoNum type="arabicPeriod"/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 Interface des circuits</a:t>
            </a:r>
          </a:p>
          <a:p>
            <a:pPr marL="288000" indent="-288000">
              <a:buFont typeface="+mj-lt"/>
              <a:buAutoNum type="arabicPeriod"/>
            </a:pPr>
            <a:r>
              <a:rPr lang="en-US"/>
              <a:t> Circuits de pause, abort, trap et suspend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356956C-9974-314D-ADA2-338A04A383A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07/03/2017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DA246DD-03CF-C643-BBA2-4C12CDC8BD7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D3E62F-9797-AC44-AF5D-8049BB8F5B6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B1C709C2-2900-6E45-A0A7-53821C768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Plan du cours</a:t>
            </a:r>
          </a:p>
        </p:txBody>
      </p:sp>
    </p:spTree>
    <p:extLst>
      <p:ext uri="{BB962C8B-B14F-4D97-AF65-F5344CB8AC3E}">
        <p14:creationId xmlns:p14="http://schemas.microsoft.com/office/powerpoint/2010/main" val="4192136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dirty="0"/>
              <a:t>07/03/2017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dirty="0"/>
              <a:t> </a:t>
            </a:r>
            <a:fld id="{BD380794-AD05-45D1-BCEF-E41591C34CDA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G. Berry, Collège de France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Circuit d’une instruction, v0</a:t>
            </a:r>
            <a:endParaRPr lang="fr-FR" dirty="0">
              <a:solidFill>
                <a:schemeClr val="tx2"/>
              </a:solidFill>
            </a:endParaRPr>
          </a:p>
        </p:txBody>
      </p:sp>
      <p:grpSp>
        <p:nvGrpSpPr>
          <p:cNvPr id="161" name="Groupe 160"/>
          <p:cNvGrpSpPr/>
          <p:nvPr/>
        </p:nvGrpSpPr>
        <p:grpSpPr>
          <a:xfrm>
            <a:off x="323528" y="4229366"/>
            <a:ext cx="5670142" cy="2406187"/>
            <a:chOff x="323528" y="4229366"/>
            <a:chExt cx="5670142" cy="2406187"/>
          </a:xfrm>
        </p:grpSpPr>
        <p:sp>
          <p:nvSpPr>
            <p:cNvPr id="150" name="ZoneTexte 149"/>
            <p:cNvSpPr txBox="1"/>
            <p:nvPr/>
          </p:nvSpPr>
          <p:spPr>
            <a:xfrm>
              <a:off x="323528" y="4229366"/>
              <a:ext cx="3312125" cy="544765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E</a:t>
              </a:r>
              <a:r>
                <a:rPr kumimoji="0" lang="fr-FR" sz="14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 </a:t>
              </a: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: signaux entrants</a:t>
              </a:r>
            </a:p>
          </p:txBody>
        </p:sp>
        <p:sp>
          <p:nvSpPr>
            <p:cNvPr id="151" name="ZoneTexte 150"/>
            <p:cNvSpPr txBox="1"/>
            <p:nvPr/>
          </p:nvSpPr>
          <p:spPr>
            <a:xfrm>
              <a:off x="323528" y="4708688"/>
              <a:ext cx="3533340" cy="544765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GO</a:t>
              </a:r>
              <a:r>
                <a:rPr lang="fr-FR" sz="1400" kern="0" dirty="0"/>
                <a:t> </a:t>
              </a: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: démarrage de </a:t>
              </a: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</a:rPr>
                <a:t>p</a:t>
              </a:r>
            </a:p>
          </p:txBody>
        </p:sp>
        <p:sp>
          <p:nvSpPr>
            <p:cNvPr id="152" name="ZoneTexte 151"/>
            <p:cNvSpPr txBox="1"/>
            <p:nvPr/>
          </p:nvSpPr>
          <p:spPr>
            <a:xfrm>
              <a:off x="323528" y="5156655"/>
              <a:ext cx="3071675" cy="513346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solidFill>
                    <a:schemeClr val="tx2">
                      <a:lumMod val="20000"/>
                      <a:lumOff val="80000"/>
                    </a:schemeClr>
                  </a:solidFill>
                  <a:effectLst/>
                  <a:uLnTx/>
                  <a:uFillTx/>
                </a:rPr>
                <a:t>RES</a:t>
              </a:r>
              <a:r>
                <a:rPr lang="fr-FR" sz="1400" kern="0" dirty="0"/>
                <a:t> </a:t>
              </a: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</a:rPr>
                <a:t>: </a:t>
              </a:r>
              <a:r>
                <a:rPr kumimoji="0" lang="fr-FR" sz="2800" b="0" i="0" u="none" strike="noStrike" kern="0" cap="none" spc="0" normalizeH="0" noProof="0" dirty="0" err="1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</a:rPr>
                <a:t>re</a:t>
              </a:r>
              <a:r>
                <a:rPr lang="fr-FR" sz="2800" kern="0" dirty="0">
                  <a:solidFill>
                    <a:schemeClr val="bg1">
                      <a:lumMod val="85000"/>
                    </a:schemeClr>
                  </a:solidFill>
                </a:rPr>
                <a:t>prise de</a:t>
              </a:r>
              <a:r>
                <a:rPr lang="fr-FR" sz="2800" kern="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p</a:t>
              </a:r>
              <a:endPara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53" name="ZoneTexte 152"/>
            <p:cNvSpPr txBox="1"/>
            <p:nvPr/>
          </p:nvSpPr>
          <p:spPr>
            <a:xfrm>
              <a:off x="323528" y="5604622"/>
              <a:ext cx="4079963" cy="997196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800" kern="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SUSP</a:t>
              </a:r>
              <a:r>
                <a:rPr lang="fr-FR" sz="1400" kern="0" dirty="0"/>
                <a:t> </a:t>
              </a:r>
              <a:r>
                <a:rPr lang="fr-FR" sz="2800" kern="0" dirty="0">
                  <a:solidFill>
                    <a:schemeClr val="bg1">
                      <a:lumMod val="85000"/>
                    </a:schemeClr>
                  </a:solidFill>
                </a:rPr>
                <a:t>: suspension de</a:t>
              </a:r>
              <a:r>
                <a:rPr lang="fr-FR" sz="2800" kern="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p</a:t>
              </a:r>
            </a:p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endParaRPr lang="fr-FR" sz="2800" kern="0" dirty="0">
                <a:solidFill>
                  <a:schemeClr val="tx2"/>
                </a:solidFill>
              </a:endParaRPr>
            </a:p>
          </p:txBody>
        </p:sp>
        <p:sp>
          <p:nvSpPr>
            <p:cNvPr id="154" name="ZoneTexte 153"/>
            <p:cNvSpPr txBox="1"/>
            <p:nvPr/>
          </p:nvSpPr>
          <p:spPr>
            <a:xfrm>
              <a:off x="323528" y="6052587"/>
              <a:ext cx="5670142" cy="544765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800" kern="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KILL</a:t>
              </a:r>
              <a:r>
                <a:rPr lang="fr-FR" sz="1400" kern="0" dirty="0"/>
                <a:t> </a:t>
              </a:r>
              <a:r>
                <a:rPr lang="fr-FR" sz="2800" kern="0" dirty="0"/>
                <a:t>: </a:t>
              </a:r>
              <a:r>
                <a:rPr lang="fr-FR" sz="2800" kern="0" dirty="0">
                  <a:solidFill>
                    <a:schemeClr val="bg1">
                      <a:lumMod val="85000"/>
                    </a:schemeClr>
                  </a:solidFill>
                </a:rPr>
                <a:t>mort de</a:t>
              </a:r>
              <a:r>
                <a:rPr lang="fr-FR" sz="2800" kern="0" dirty="0"/>
                <a:t> </a:t>
              </a:r>
              <a:r>
                <a:rPr lang="fr-FR" sz="2800" kern="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p</a:t>
              </a:r>
              <a:r>
                <a:rPr lang="fr-FR" sz="2800" kern="0" dirty="0">
                  <a:solidFill>
                    <a:schemeClr val="accent4"/>
                  </a:solidFill>
                </a:rPr>
                <a:t> </a:t>
              </a:r>
              <a:r>
                <a:rPr lang="fr-FR" sz="2800" kern="0" dirty="0">
                  <a:solidFill>
                    <a:schemeClr val="bg1">
                      <a:lumMod val="85000"/>
                    </a:schemeClr>
                  </a:solidFill>
                </a:rPr>
                <a:t>à la fin de l’instant</a:t>
              </a:r>
            </a:p>
          </p:txBody>
        </p:sp>
        <p:sp>
          <p:nvSpPr>
            <p:cNvPr id="158" name="ZoneTexte 157"/>
            <p:cNvSpPr txBox="1"/>
            <p:nvPr/>
          </p:nvSpPr>
          <p:spPr>
            <a:xfrm>
              <a:off x="3005868" y="5112220"/>
              <a:ext cx="338554" cy="633635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kumimoji="0" lang="fr-FR" sz="3600" b="0" i="0" u="none" strike="noStrike" kern="0" cap="none" spc="0" normalizeH="0" noProof="0" dirty="0">
                  <a:ln>
                    <a:noFill/>
                  </a:ln>
                  <a:solidFill>
                    <a:schemeClr val="accent4">
                      <a:lumMod val="20000"/>
                      <a:lumOff val="80000"/>
                    </a:schemeClr>
                  </a:solidFill>
                  <a:effectLst/>
                  <a:uLnTx/>
                  <a:uFillTx/>
                </a:rPr>
                <a:t>ˆ</a:t>
              </a:r>
            </a:p>
          </p:txBody>
        </p:sp>
        <p:sp>
          <p:nvSpPr>
            <p:cNvPr id="159" name="ZoneTexte 158"/>
            <p:cNvSpPr txBox="1"/>
            <p:nvPr/>
          </p:nvSpPr>
          <p:spPr>
            <a:xfrm>
              <a:off x="3981819" y="5512289"/>
              <a:ext cx="184731" cy="513346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endPara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ZoneTexte 159"/>
            <p:cNvSpPr txBox="1"/>
            <p:nvPr/>
          </p:nvSpPr>
          <p:spPr>
            <a:xfrm>
              <a:off x="2627784" y="6001918"/>
              <a:ext cx="338554" cy="633635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kumimoji="0" lang="fr-FR" sz="3600" b="0" i="0" u="none" strike="noStrike" kern="0" cap="none" spc="0" normalizeH="0" noProof="0" dirty="0">
                  <a:ln>
                    <a:noFill/>
                  </a:ln>
                  <a:solidFill>
                    <a:schemeClr val="accent4">
                      <a:lumMod val="20000"/>
                      <a:lumOff val="80000"/>
                    </a:schemeClr>
                  </a:solidFill>
                  <a:effectLst/>
                  <a:uLnTx/>
                  <a:uFillTx/>
                </a:rPr>
                <a:t>ˆ</a:t>
              </a:r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2367930" y="764704"/>
            <a:ext cx="4408140" cy="3398654"/>
            <a:chOff x="2367930" y="764704"/>
            <a:chExt cx="4408140" cy="3398654"/>
          </a:xfrm>
        </p:grpSpPr>
        <p:sp>
          <p:nvSpPr>
            <p:cNvPr id="80" name="Line 78"/>
            <p:cNvSpPr>
              <a:spLocks noChangeShapeType="1"/>
            </p:cNvSpPr>
            <p:nvPr/>
          </p:nvSpPr>
          <p:spPr bwMode="auto">
            <a:xfrm>
              <a:off x="3387223" y="3115791"/>
              <a:ext cx="190500" cy="0"/>
            </a:xfrm>
            <a:prstGeom prst="line">
              <a:avLst/>
            </a:prstGeom>
            <a:noFill/>
            <a:ln w="25400">
              <a:solidFill>
                <a:schemeClr val="accent1">
                  <a:lumMod val="20000"/>
                  <a:lumOff val="8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" name="Rectangle 33"/>
            <p:cNvSpPr>
              <a:spLocks noChangeArrowheads="1"/>
            </p:cNvSpPr>
            <p:nvPr/>
          </p:nvSpPr>
          <p:spPr bwMode="auto">
            <a:xfrm>
              <a:off x="3698950" y="1412114"/>
              <a:ext cx="1816100" cy="2222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1" name="Rectangle 35"/>
            <p:cNvSpPr>
              <a:spLocks noChangeArrowheads="1"/>
            </p:cNvSpPr>
            <p:nvPr/>
          </p:nvSpPr>
          <p:spPr bwMode="auto">
            <a:xfrm>
              <a:off x="3831457" y="1736408"/>
              <a:ext cx="503344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chemeClr val="tx1"/>
                  </a:solidFill>
                </a:rPr>
                <a:t>GO</a:t>
              </a:r>
            </a:p>
          </p:txBody>
        </p:sp>
        <p:sp>
          <p:nvSpPr>
            <p:cNvPr id="12" name="Rectangle 36"/>
            <p:cNvSpPr>
              <a:spLocks noChangeArrowheads="1"/>
            </p:cNvSpPr>
            <p:nvPr/>
          </p:nvSpPr>
          <p:spPr bwMode="auto">
            <a:xfrm>
              <a:off x="3831457" y="2142808"/>
              <a:ext cx="602730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chemeClr val="bg1">
                      <a:lumMod val="85000"/>
                    </a:schemeClr>
                  </a:solidFill>
                </a:rPr>
                <a:t>RES</a:t>
              </a:r>
            </a:p>
          </p:txBody>
        </p:sp>
        <p:sp>
          <p:nvSpPr>
            <p:cNvPr id="13" name="Rectangle 37"/>
            <p:cNvSpPr>
              <a:spLocks noChangeArrowheads="1"/>
            </p:cNvSpPr>
            <p:nvPr/>
          </p:nvSpPr>
          <p:spPr bwMode="auto">
            <a:xfrm>
              <a:off x="3831457" y="2549208"/>
              <a:ext cx="738986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chemeClr val="bg1">
                      <a:lumMod val="85000"/>
                    </a:schemeClr>
                  </a:solidFill>
                </a:rPr>
                <a:t>SUSP</a:t>
              </a:r>
            </a:p>
          </p:txBody>
        </p:sp>
        <p:sp>
          <p:nvSpPr>
            <p:cNvPr id="14" name="Rectangle 38"/>
            <p:cNvSpPr>
              <a:spLocks noChangeArrowheads="1"/>
            </p:cNvSpPr>
            <p:nvPr/>
          </p:nvSpPr>
          <p:spPr bwMode="auto">
            <a:xfrm>
              <a:off x="3831457" y="2955608"/>
              <a:ext cx="604334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chemeClr val="bg1">
                      <a:lumMod val="85000"/>
                    </a:schemeClr>
                  </a:solidFill>
                </a:rPr>
                <a:t>KILL</a:t>
              </a:r>
            </a:p>
          </p:txBody>
        </p:sp>
        <p:sp>
          <p:nvSpPr>
            <p:cNvPr id="15" name="Rectangle 39"/>
            <p:cNvSpPr>
              <a:spLocks noChangeArrowheads="1"/>
            </p:cNvSpPr>
            <p:nvPr/>
          </p:nvSpPr>
          <p:spPr bwMode="auto">
            <a:xfrm>
              <a:off x="5050657" y="1736408"/>
              <a:ext cx="56356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rgbClr val="000000"/>
                  </a:solidFill>
                </a:rPr>
                <a:t>SEL</a:t>
              </a:r>
            </a:p>
          </p:txBody>
        </p:sp>
        <p:sp>
          <p:nvSpPr>
            <p:cNvPr id="16" name="Rectangle 40"/>
            <p:cNvSpPr>
              <a:spLocks noChangeArrowheads="1"/>
            </p:cNvSpPr>
            <p:nvPr/>
          </p:nvSpPr>
          <p:spPr bwMode="auto">
            <a:xfrm>
              <a:off x="5152257" y="2116964"/>
              <a:ext cx="4286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rgbClr val="000000"/>
                  </a:solidFill>
                </a:rPr>
                <a:t>K0</a:t>
              </a:r>
            </a:p>
          </p:txBody>
        </p:sp>
        <p:sp>
          <p:nvSpPr>
            <p:cNvPr id="17" name="Rectangle 41"/>
            <p:cNvSpPr>
              <a:spLocks noChangeArrowheads="1"/>
            </p:cNvSpPr>
            <p:nvPr/>
          </p:nvSpPr>
          <p:spPr bwMode="auto">
            <a:xfrm>
              <a:off x="5152257" y="2523364"/>
              <a:ext cx="4286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rgbClr val="000000"/>
                  </a:solidFill>
                </a:rPr>
                <a:t>K1</a:t>
              </a:r>
            </a:p>
          </p:txBody>
        </p:sp>
        <p:sp>
          <p:nvSpPr>
            <p:cNvPr id="18" name="Rectangle 42"/>
            <p:cNvSpPr>
              <a:spLocks noChangeArrowheads="1"/>
            </p:cNvSpPr>
            <p:nvPr/>
          </p:nvSpPr>
          <p:spPr bwMode="auto">
            <a:xfrm>
              <a:off x="5152257" y="2929764"/>
              <a:ext cx="4286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rgbClr val="000000"/>
                  </a:solidFill>
                </a:rPr>
                <a:t>K2</a:t>
              </a:r>
            </a:p>
          </p:txBody>
        </p:sp>
        <p:sp>
          <p:nvSpPr>
            <p:cNvPr id="19" name="Rectangle 43"/>
            <p:cNvSpPr>
              <a:spLocks noChangeArrowheads="1"/>
            </p:cNvSpPr>
            <p:nvPr/>
          </p:nvSpPr>
          <p:spPr bwMode="auto">
            <a:xfrm>
              <a:off x="5152257" y="3325054"/>
              <a:ext cx="432812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 dirty="0">
                  <a:solidFill>
                    <a:srgbClr val="000000"/>
                  </a:solidFill>
                </a:rPr>
                <a:t>K3</a:t>
              </a:r>
            </a:p>
          </p:txBody>
        </p:sp>
        <p:sp>
          <p:nvSpPr>
            <p:cNvPr id="20" name="Rectangle 44"/>
            <p:cNvSpPr>
              <a:spLocks noChangeArrowheads="1"/>
            </p:cNvSpPr>
            <p:nvPr/>
          </p:nvSpPr>
          <p:spPr bwMode="auto">
            <a:xfrm>
              <a:off x="4339457" y="1495108"/>
              <a:ext cx="318999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21" name="Rectangle 45"/>
            <p:cNvSpPr>
              <a:spLocks noChangeArrowheads="1"/>
            </p:cNvSpPr>
            <p:nvPr/>
          </p:nvSpPr>
          <p:spPr bwMode="auto">
            <a:xfrm>
              <a:off x="4745857" y="1495108"/>
              <a:ext cx="3540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rgbClr val="000000"/>
                  </a:solidFill>
                </a:rPr>
                <a:t>E'</a:t>
              </a:r>
            </a:p>
          </p:txBody>
        </p:sp>
        <p:sp>
          <p:nvSpPr>
            <p:cNvPr id="24" name="Rectangle 76"/>
            <p:cNvSpPr>
              <a:spLocks noChangeArrowheads="1"/>
            </p:cNvSpPr>
            <p:nvPr/>
          </p:nvSpPr>
          <p:spPr bwMode="auto">
            <a:xfrm>
              <a:off x="6011436" y="2053874"/>
              <a:ext cx="559450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>
                  <a:solidFill>
                    <a:schemeClr val="accent3"/>
                  </a:solidFill>
                </a:rPr>
                <a:t>K0</a:t>
              </a:r>
            </a:p>
          </p:txBody>
        </p:sp>
        <p:grpSp>
          <p:nvGrpSpPr>
            <p:cNvPr id="25" name="Groupe 24"/>
            <p:cNvGrpSpPr/>
            <p:nvPr/>
          </p:nvGrpSpPr>
          <p:grpSpPr>
            <a:xfrm>
              <a:off x="3387223" y="1898694"/>
              <a:ext cx="385050" cy="0"/>
              <a:chOff x="4142054" y="2749746"/>
              <a:chExt cx="385050" cy="0"/>
            </a:xfrm>
          </p:grpSpPr>
          <p:sp>
            <p:nvSpPr>
              <p:cNvPr id="77" name="Line 77"/>
              <p:cNvSpPr>
                <a:spLocks noChangeShapeType="1"/>
              </p:cNvSpPr>
              <p:nvPr/>
            </p:nvSpPr>
            <p:spPr bwMode="auto">
              <a:xfrm>
                <a:off x="4308029" y="2749746"/>
                <a:ext cx="219075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8" name="Line 78"/>
              <p:cNvSpPr>
                <a:spLocks noChangeShapeType="1"/>
              </p:cNvSpPr>
              <p:nvPr/>
            </p:nvSpPr>
            <p:spPr bwMode="auto">
              <a:xfrm>
                <a:off x="4142054" y="2749746"/>
                <a:ext cx="190500" cy="0"/>
              </a:xfrm>
              <a:prstGeom prst="line">
                <a:avLst/>
              </a:prstGeom>
              <a:noFill/>
              <a:ln w="25400">
                <a:solidFill>
                  <a:srgbClr val="DD080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28" name="Line 87"/>
            <p:cNvSpPr>
              <a:spLocks noChangeShapeType="1"/>
            </p:cNvSpPr>
            <p:nvPr/>
          </p:nvSpPr>
          <p:spPr bwMode="auto">
            <a:xfrm>
              <a:off x="5604694" y="1869758"/>
              <a:ext cx="215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" name="Rectangle 97"/>
            <p:cNvSpPr>
              <a:spLocks noChangeArrowheads="1"/>
            </p:cNvSpPr>
            <p:nvPr/>
          </p:nvSpPr>
          <p:spPr bwMode="auto">
            <a:xfrm>
              <a:off x="6011436" y="1653948"/>
              <a:ext cx="764634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>
                  <a:solidFill>
                    <a:schemeClr val="accent4"/>
                  </a:solidFill>
                </a:rPr>
                <a:t>SEL</a:t>
              </a:r>
            </a:p>
          </p:txBody>
        </p:sp>
        <p:sp>
          <p:nvSpPr>
            <p:cNvPr id="41" name="Line 98"/>
            <p:cNvSpPr>
              <a:spLocks noChangeShapeType="1"/>
            </p:cNvSpPr>
            <p:nvPr/>
          </p:nvSpPr>
          <p:spPr bwMode="auto">
            <a:xfrm>
              <a:off x="5604694" y="2275085"/>
              <a:ext cx="215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" name="Rectangle 105"/>
            <p:cNvSpPr>
              <a:spLocks noChangeArrowheads="1"/>
            </p:cNvSpPr>
            <p:nvPr/>
          </p:nvSpPr>
          <p:spPr bwMode="auto">
            <a:xfrm>
              <a:off x="6011436" y="2453800"/>
              <a:ext cx="559450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>
                  <a:solidFill>
                    <a:schemeClr val="accent3"/>
                  </a:solidFill>
                </a:rPr>
                <a:t>K1</a:t>
              </a:r>
            </a:p>
          </p:txBody>
        </p:sp>
        <p:sp>
          <p:nvSpPr>
            <p:cNvPr id="46" name="Line 106"/>
            <p:cNvSpPr>
              <a:spLocks noChangeShapeType="1"/>
            </p:cNvSpPr>
            <p:nvPr/>
          </p:nvSpPr>
          <p:spPr bwMode="auto">
            <a:xfrm>
              <a:off x="5604694" y="3088958"/>
              <a:ext cx="215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8" name="Rectangle 108"/>
            <p:cNvSpPr>
              <a:spLocks noChangeArrowheads="1"/>
            </p:cNvSpPr>
            <p:nvPr/>
          </p:nvSpPr>
          <p:spPr bwMode="auto">
            <a:xfrm>
              <a:off x="6011436" y="2853726"/>
              <a:ext cx="559450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>
                  <a:solidFill>
                    <a:schemeClr val="accent3"/>
                  </a:solidFill>
                </a:rPr>
                <a:t>K2</a:t>
              </a:r>
            </a:p>
          </p:txBody>
        </p:sp>
        <p:sp>
          <p:nvSpPr>
            <p:cNvPr id="49" name="Rectangle 111"/>
            <p:cNvSpPr>
              <a:spLocks noChangeArrowheads="1"/>
            </p:cNvSpPr>
            <p:nvPr/>
          </p:nvSpPr>
          <p:spPr bwMode="auto">
            <a:xfrm>
              <a:off x="3001116" y="764704"/>
              <a:ext cx="387928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/>
                <a:t>E</a:t>
              </a:r>
            </a:p>
          </p:txBody>
        </p:sp>
        <p:sp>
          <p:nvSpPr>
            <p:cNvPr id="52" name="Rectangle 115"/>
            <p:cNvSpPr>
              <a:spLocks noChangeArrowheads="1"/>
            </p:cNvSpPr>
            <p:nvPr/>
          </p:nvSpPr>
          <p:spPr bwMode="auto">
            <a:xfrm>
              <a:off x="6011436" y="764704"/>
              <a:ext cx="447239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/>
                <a:t>E'</a:t>
              </a:r>
            </a:p>
          </p:txBody>
        </p:sp>
        <p:sp>
          <p:nvSpPr>
            <p:cNvPr id="53" name="Rectangle 116"/>
            <p:cNvSpPr>
              <a:spLocks noChangeArrowheads="1"/>
            </p:cNvSpPr>
            <p:nvPr/>
          </p:nvSpPr>
          <p:spPr bwMode="auto">
            <a:xfrm>
              <a:off x="4572606" y="2544951"/>
              <a:ext cx="383119" cy="520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800" dirty="0">
                  <a:solidFill>
                    <a:schemeClr val="accent4"/>
                  </a:solidFill>
                </a:rPr>
                <a:t>p</a:t>
              </a:r>
            </a:p>
          </p:txBody>
        </p:sp>
        <p:sp>
          <p:nvSpPr>
            <p:cNvPr id="54" name="Line 112"/>
            <p:cNvSpPr>
              <a:spLocks noChangeShapeType="1"/>
            </p:cNvSpPr>
            <p:nvPr/>
          </p:nvSpPr>
          <p:spPr bwMode="auto">
            <a:xfrm flipH="1">
              <a:off x="4488490" y="1233212"/>
              <a:ext cx="0" cy="2381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5" name="Line 112"/>
            <p:cNvSpPr>
              <a:spLocks noChangeShapeType="1"/>
            </p:cNvSpPr>
            <p:nvPr/>
          </p:nvSpPr>
          <p:spPr bwMode="auto">
            <a:xfrm flipH="1">
              <a:off x="4893494" y="1231583"/>
              <a:ext cx="0" cy="2381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" name="Line 106"/>
            <p:cNvSpPr>
              <a:spLocks noChangeShapeType="1"/>
            </p:cNvSpPr>
            <p:nvPr/>
          </p:nvSpPr>
          <p:spPr bwMode="auto">
            <a:xfrm>
              <a:off x="5604694" y="2680412"/>
              <a:ext cx="215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" name="Rectangle 48"/>
            <p:cNvSpPr>
              <a:spLocks noChangeArrowheads="1"/>
            </p:cNvSpPr>
            <p:nvPr/>
          </p:nvSpPr>
          <p:spPr bwMode="auto">
            <a:xfrm>
              <a:off x="2573114" y="2083825"/>
              <a:ext cx="815930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RES</a:t>
              </a:r>
            </a:p>
          </p:txBody>
        </p:sp>
        <p:sp>
          <p:nvSpPr>
            <p:cNvPr id="27" name="Rectangle 86"/>
            <p:cNvSpPr>
              <a:spLocks noChangeArrowheads="1"/>
            </p:cNvSpPr>
            <p:nvPr/>
          </p:nvSpPr>
          <p:spPr bwMode="auto">
            <a:xfrm>
              <a:off x="2573114" y="2906358"/>
              <a:ext cx="815930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KILL</a:t>
              </a:r>
            </a:p>
          </p:txBody>
        </p:sp>
        <p:sp>
          <p:nvSpPr>
            <p:cNvPr id="56" name="Rectangle 48"/>
            <p:cNvSpPr>
              <a:spLocks noChangeArrowheads="1"/>
            </p:cNvSpPr>
            <p:nvPr/>
          </p:nvSpPr>
          <p:spPr bwMode="auto">
            <a:xfrm>
              <a:off x="2367930" y="2495091"/>
              <a:ext cx="1021114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SUSP</a:t>
              </a:r>
            </a:p>
          </p:txBody>
        </p:sp>
        <p:sp>
          <p:nvSpPr>
            <p:cNvPr id="58" name="Rectangle 79"/>
            <p:cNvSpPr>
              <a:spLocks noChangeArrowheads="1"/>
            </p:cNvSpPr>
            <p:nvPr/>
          </p:nvSpPr>
          <p:spPr bwMode="auto">
            <a:xfrm>
              <a:off x="2728606" y="1672559"/>
              <a:ext cx="660438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/>
                <a:t>GO</a:t>
              </a:r>
            </a:p>
          </p:txBody>
        </p:sp>
        <p:grpSp>
          <p:nvGrpSpPr>
            <p:cNvPr id="59" name="Groupe 58"/>
            <p:cNvGrpSpPr/>
            <p:nvPr/>
          </p:nvGrpSpPr>
          <p:grpSpPr>
            <a:xfrm>
              <a:off x="3387223" y="2308970"/>
              <a:ext cx="385050" cy="0"/>
              <a:chOff x="4142054" y="2753178"/>
              <a:chExt cx="385050" cy="0"/>
            </a:xfrm>
          </p:grpSpPr>
          <p:sp>
            <p:nvSpPr>
              <p:cNvPr id="75" name="Line 77"/>
              <p:cNvSpPr>
                <a:spLocks noChangeShapeType="1"/>
              </p:cNvSpPr>
              <p:nvPr/>
            </p:nvSpPr>
            <p:spPr bwMode="auto">
              <a:xfrm>
                <a:off x="4308029" y="2753178"/>
                <a:ext cx="219075" cy="0"/>
              </a:xfrm>
              <a:prstGeom prst="lin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6" name="Line 78"/>
              <p:cNvSpPr>
                <a:spLocks noChangeShapeType="1"/>
              </p:cNvSpPr>
              <p:nvPr/>
            </p:nvSpPr>
            <p:spPr bwMode="auto">
              <a:xfrm>
                <a:off x="4142054" y="2753178"/>
                <a:ext cx="190500" cy="0"/>
              </a:xfrm>
              <a:prstGeom prst="line">
                <a:avLst/>
              </a:prstGeom>
              <a:noFill/>
              <a:ln w="25400">
                <a:solidFill>
                  <a:schemeClr val="accent1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60" name="Groupe 59"/>
            <p:cNvGrpSpPr/>
            <p:nvPr/>
          </p:nvGrpSpPr>
          <p:grpSpPr>
            <a:xfrm>
              <a:off x="3387223" y="2712381"/>
              <a:ext cx="385050" cy="0"/>
              <a:chOff x="4142054" y="2753178"/>
              <a:chExt cx="385050" cy="0"/>
            </a:xfrm>
          </p:grpSpPr>
          <p:sp>
            <p:nvSpPr>
              <p:cNvPr id="73" name="Line 77"/>
              <p:cNvSpPr>
                <a:spLocks noChangeShapeType="1"/>
              </p:cNvSpPr>
              <p:nvPr/>
            </p:nvSpPr>
            <p:spPr bwMode="auto">
              <a:xfrm>
                <a:off x="4308029" y="2753178"/>
                <a:ext cx="219075" cy="0"/>
              </a:xfrm>
              <a:prstGeom prst="lin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4" name="Line 78"/>
              <p:cNvSpPr>
                <a:spLocks noChangeShapeType="1"/>
              </p:cNvSpPr>
              <p:nvPr/>
            </p:nvSpPr>
            <p:spPr bwMode="auto">
              <a:xfrm>
                <a:off x="4142054" y="2753178"/>
                <a:ext cx="190500" cy="0"/>
              </a:xfrm>
              <a:prstGeom prst="line">
                <a:avLst/>
              </a:prstGeom>
              <a:noFill/>
              <a:ln w="25400">
                <a:solidFill>
                  <a:schemeClr val="accent1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61" name="Freeform 110"/>
            <p:cNvSpPr>
              <a:spLocks/>
            </p:cNvSpPr>
            <p:nvPr/>
          </p:nvSpPr>
          <p:spPr bwMode="auto">
            <a:xfrm>
              <a:off x="3387223" y="1008704"/>
              <a:ext cx="1101458" cy="253042"/>
            </a:xfrm>
            <a:custGeom>
              <a:avLst/>
              <a:gdLst>
                <a:gd name="T0" fmla="*/ 0 w 2689"/>
                <a:gd name="T1" fmla="*/ 0 h 449"/>
                <a:gd name="T2" fmla="*/ 2688 w 2689"/>
                <a:gd name="T3" fmla="*/ 0 h 449"/>
                <a:gd name="T4" fmla="*/ 2688 w 2689"/>
                <a:gd name="T5" fmla="*/ 448 h 449"/>
                <a:gd name="T6" fmla="*/ 0 60000 65536"/>
                <a:gd name="T7" fmla="*/ 0 60000 65536"/>
                <a:gd name="T8" fmla="*/ 0 60000 65536"/>
                <a:gd name="T9" fmla="*/ 0 w 2689"/>
                <a:gd name="T10" fmla="*/ 0 h 449"/>
                <a:gd name="T11" fmla="*/ 2689 w 2689"/>
                <a:gd name="T12" fmla="*/ 449 h 4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89" h="449">
                  <a:moveTo>
                    <a:pt x="0" y="0"/>
                  </a:moveTo>
                  <a:lnTo>
                    <a:pt x="2688" y="0"/>
                  </a:lnTo>
                  <a:lnTo>
                    <a:pt x="2688" y="448"/>
                  </a:lnTo>
                </a:path>
              </a:pathLst>
            </a:custGeom>
            <a:noFill/>
            <a:ln w="25400" cap="rnd" cmpd="sng">
              <a:solidFill>
                <a:srgbClr val="DD0806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" name="Rectangle 43"/>
            <p:cNvSpPr>
              <a:spLocks noChangeArrowheads="1"/>
            </p:cNvSpPr>
            <p:nvPr/>
          </p:nvSpPr>
          <p:spPr bwMode="auto">
            <a:xfrm>
              <a:off x="5159182" y="3693871"/>
              <a:ext cx="355868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 dirty="0">
                  <a:solidFill>
                    <a:srgbClr val="000000"/>
                  </a:solidFill>
                </a:rPr>
                <a:t>...</a:t>
              </a:r>
            </a:p>
          </p:txBody>
        </p:sp>
        <p:sp>
          <p:nvSpPr>
            <p:cNvPr id="64" name="Rectangle 108"/>
            <p:cNvSpPr>
              <a:spLocks noChangeArrowheads="1"/>
            </p:cNvSpPr>
            <p:nvPr/>
          </p:nvSpPr>
          <p:spPr bwMode="auto">
            <a:xfrm>
              <a:off x="6011436" y="3253654"/>
              <a:ext cx="559450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>
                  <a:solidFill>
                    <a:schemeClr val="accent3"/>
                  </a:solidFill>
                </a:rPr>
                <a:t>K3</a:t>
              </a:r>
            </a:p>
          </p:txBody>
        </p:sp>
        <p:sp>
          <p:nvSpPr>
            <p:cNvPr id="82" name="Line 78"/>
            <p:cNvSpPr>
              <a:spLocks noChangeShapeType="1"/>
            </p:cNvSpPr>
            <p:nvPr/>
          </p:nvSpPr>
          <p:spPr bwMode="auto">
            <a:xfrm>
              <a:off x="5787721" y="1869758"/>
              <a:ext cx="190500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4" name="Line 78"/>
            <p:cNvSpPr>
              <a:spLocks noChangeShapeType="1"/>
            </p:cNvSpPr>
            <p:nvPr/>
          </p:nvSpPr>
          <p:spPr bwMode="auto">
            <a:xfrm>
              <a:off x="5787721" y="3493284"/>
              <a:ext cx="190500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5" name="Line 78"/>
            <p:cNvSpPr>
              <a:spLocks noChangeShapeType="1"/>
            </p:cNvSpPr>
            <p:nvPr/>
          </p:nvSpPr>
          <p:spPr bwMode="auto">
            <a:xfrm>
              <a:off x="5787721" y="2275085"/>
              <a:ext cx="190500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6" name="Line 78"/>
            <p:cNvSpPr>
              <a:spLocks noChangeShapeType="1"/>
            </p:cNvSpPr>
            <p:nvPr/>
          </p:nvSpPr>
          <p:spPr bwMode="auto">
            <a:xfrm>
              <a:off x="5787721" y="2680412"/>
              <a:ext cx="190500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7" name="Line 78"/>
            <p:cNvSpPr>
              <a:spLocks noChangeShapeType="1"/>
            </p:cNvSpPr>
            <p:nvPr/>
          </p:nvSpPr>
          <p:spPr bwMode="auto">
            <a:xfrm>
              <a:off x="5787721" y="3088958"/>
              <a:ext cx="190500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8" name="Rectangle 108"/>
            <p:cNvSpPr>
              <a:spLocks noChangeArrowheads="1"/>
            </p:cNvSpPr>
            <p:nvPr/>
          </p:nvSpPr>
          <p:spPr bwMode="auto">
            <a:xfrm>
              <a:off x="6035055" y="3593489"/>
              <a:ext cx="437621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>
                  <a:solidFill>
                    <a:schemeClr val="accent3"/>
                  </a:solidFill>
                </a:rPr>
                <a:t>...</a:t>
              </a:r>
            </a:p>
          </p:txBody>
        </p:sp>
        <p:sp>
          <p:nvSpPr>
            <p:cNvPr id="89" name="Freeform 110"/>
            <p:cNvSpPr>
              <a:spLocks/>
            </p:cNvSpPr>
            <p:nvPr/>
          </p:nvSpPr>
          <p:spPr bwMode="auto">
            <a:xfrm flipH="1">
              <a:off x="4893494" y="1006787"/>
              <a:ext cx="1101458" cy="259077"/>
            </a:xfrm>
            <a:custGeom>
              <a:avLst/>
              <a:gdLst>
                <a:gd name="T0" fmla="*/ 0 w 2689"/>
                <a:gd name="T1" fmla="*/ 0 h 449"/>
                <a:gd name="T2" fmla="*/ 2688 w 2689"/>
                <a:gd name="T3" fmla="*/ 0 h 449"/>
                <a:gd name="T4" fmla="*/ 2688 w 2689"/>
                <a:gd name="T5" fmla="*/ 448 h 449"/>
                <a:gd name="T6" fmla="*/ 0 60000 65536"/>
                <a:gd name="T7" fmla="*/ 0 60000 65536"/>
                <a:gd name="T8" fmla="*/ 0 60000 65536"/>
                <a:gd name="T9" fmla="*/ 0 w 2689"/>
                <a:gd name="T10" fmla="*/ 0 h 449"/>
                <a:gd name="T11" fmla="*/ 2689 w 2689"/>
                <a:gd name="T12" fmla="*/ 449 h 4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89" h="449">
                  <a:moveTo>
                    <a:pt x="0" y="0"/>
                  </a:moveTo>
                  <a:lnTo>
                    <a:pt x="2688" y="0"/>
                  </a:lnTo>
                  <a:lnTo>
                    <a:pt x="2688" y="448"/>
                  </a:lnTo>
                </a:path>
              </a:pathLst>
            </a:custGeom>
            <a:noFill/>
            <a:ln w="25400" cap="rnd" cmpd="sng">
              <a:solidFill>
                <a:srgbClr val="DD0806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cxnSp>
          <p:nvCxnSpPr>
            <p:cNvPr id="91" name="Connecteur droit 90"/>
            <p:cNvCxnSpPr/>
            <p:nvPr/>
          </p:nvCxnSpPr>
          <p:spPr bwMode="auto">
            <a:xfrm flipV="1">
              <a:off x="3432696" y="885559"/>
              <a:ext cx="59184" cy="249666"/>
            </a:xfrm>
            <a:prstGeom prst="line">
              <a:avLst/>
            </a:prstGeom>
            <a:noFill/>
            <a:ln w="28575" cap="flat" cmpd="sng" algn="ctr">
              <a:solidFill>
                <a:srgbClr val="DD080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Connecteur droit 91"/>
            <p:cNvCxnSpPr/>
            <p:nvPr/>
          </p:nvCxnSpPr>
          <p:spPr bwMode="auto">
            <a:xfrm flipV="1">
              <a:off x="5880968" y="876482"/>
              <a:ext cx="59184" cy="249666"/>
            </a:xfrm>
            <a:prstGeom prst="line">
              <a:avLst/>
            </a:prstGeom>
            <a:noFill/>
            <a:ln w="28575" cap="flat" cmpd="sng" algn="ctr">
              <a:solidFill>
                <a:srgbClr val="DD080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1" name="Line 77"/>
            <p:cNvSpPr>
              <a:spLocks noChangeShapeType="1"/>
            </p:cNvSpPr>
            <p:nvPr/>
          </p:nvSpPr>
          <p:spPr bwMode="auto">
            <a:xfrm>
              <a:off x="3577723" y="3115791"/>
              <a:ext cx="197641" cy="0"/>
            </a:xfrm>
            <a:prstGeom prst="line">
              <a:avLst/>
            </a:prstGeom>
            <a:noFill/>
            <a:ln w="254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" name="Rectangle 34"/>
            <p:cNvSpPr>
              <a:spLocks noChangeArrowheads="1"/>
            </p:cNvSpPr>
            <p:nvPr/>
          </p:nvSpPr>
          <p:spPr bwMode="auto">
            <a:xfrm>
              <a:off x="3775894" y="1463358"/>
              <a:ext cx="1816100" cy="2700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</p:grpSp>
      <p:sp>
        <p:nvSpPr>
          <p:cNvPr id="70" name="ZoneTexte 69">
            <a:extLst>
              <a:ext uri="{FF2B5EF4-FFF2-40B4-BE49-F238E27FC236}">
                <a16:creationId xmlns:a16="http://schemas.microsoft.com/office/drawing/2014/main" id="{D9A07AD0-2A31-A146-A4C6-5B4EE1294523}"/>
              </a:ext>
            </a:extLst>
          </p:cNvPr>
          <p:cNvSpPr txBox="1"/>
          <p:nvPr/>
        </p:nvSpPr>
        <p:spPr>
          <a:xfrm>
            <a:off x="3945414" y="5570887"/>
            <a:ext cx="338554" cy="63363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3600" b="0" i="0" u="none" strike="noStrike" kern="0" cap="none" spc="0" normalizeH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ˆ</a:t>
            </a:r>
          </a:p>
        </p:txBody>
      </p:sp>
      <p:sp>
        <p:nvSpPr>
          <p:cNvPr id="72" name="Line 106">
            <a:extLst>
              <a:ext uri="{FF2B5EF4-FFF2-40B4-BE49-F238E27FC236}">
                <a16:creationId xmlns:a16="http://schemas.microsoft.com/office/drawing/2014/main" id="{D51EC7AD-A3C8-0047-B191-FEC0CD21DA57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1994" y="3493048"/>
            <a:ext cx="20190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9889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dirty="0"/>
              <a:t>07/03/2017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dirty="0"/>
              <a:t> </a:t>
            </a:r>
            <a:fld id="{BD380794-AD05-45D1-BCEF-E41591C34CDA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G. Berry, Collège de France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Circuit d’une instruction, v0</a:t>
            </a:r>
            <a:endParaRPr lang="fr-FR" dirty="0">
              <a:solidFill>
                <a:schemeClr val="tx2"/>
              </a:solidFill>
            </a:endParaRPr>
          </a:p>
        </p:txBody>
      </p:sp>
      <p:grpSp>
        <p:nvGrpSpPr>
          <p:cNvPr id="161" name="Groupe 160"/>
          <p:cNvGrpSpPr/>
          <p:nvPr/>
        </p:nvGrpSpPr>
        <p:grpSpPr>
          <a:xfrm>
            <a:off x="323528" y="4620825"/>
            <a:ext cx="8167621" cy="1902059"/>
            <a:chOff x="323528" y="4229366"/>
            <a:chExt cx="8167621" cy="1902059"/>
          </a:xfrm>
        </p:grpSpPr>
        <p:sp>
          <p:nvSpPr>
            <p:cNvPr id="150" name="ZoneTexte 149"/>
            <p:cNvSpPr txBox="1"/>
            <p:nvPr/>
          </p:nvSpPr>
          <p:spPr>
            <a:xfrm>
              <a:off x="323528" y="4229366"/>
              <a:ext cx="8167621" cy="1902059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800" kern="0" dirty="0">
                  <a:solidFill>
                    <a:schemeClr val="tx2"/>
                  </a:solidFill>
                </a:rPr>
                <a:t>E</a:t>
              </a:r>
              <a:r>
                <a:rPr lang="en-US" sz="2800" kern="0" dirty="0">
                  <a:solidFill>
                    <a:schemeClr val="tx2"/>
                  </a:solidFill>
                </a:rPr>
                <a:t>’</a:t>
              </a:r>
              <a:r>
                <a:rPr lang="fr-FR" sz="1400" kern="0" dirty="0">
                  <a:solidFill>
                    <a:schemeClr val="tx2"/>
                  </a:solidFill>
                </a:rPr>
                <a:t> </a:t>
              </a:r>
              <a:r>
                <a:rPr lang="fr-FR" sz="2800" kern="0" dirty="0"/>
                <a:t>: signaux </a:t>
              </a:r>
              <a:r>
                <a:rPr lang="en-US" sz="2800" kern="0" dirty="0"/>
                <a:t>émis</a:t>
              </a:r>
              <a:endParaRPr lang="fr-FR" sz="2800" kern="0" dirty="0"/>
            </a:p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800" kern="0" dirty="0">
                  <a:solidFill>
                    <a:schemeClr val="accent4"/>
                  </a:solidFill>
                </a:rPr>
                <a:t>SEL</a:t>
              </a:r>
              <a:r>
                <a:rPr lang="fr-FR" sz="2800" kern="0" dirty="0">
                  <a:solidFill>
                    <a:schemeClr val="tx2"/>
                  </a:solidFill>
                </a:rPr>
                <a:t> </a:t>
              </a:r>
              <a:r>
                <a:rPr lang="fr-FR" sz="1400" kern="0" dirty="0"/>
                <a:t> </a:t>
              </a:r>
              <a:r>
                <a:rPr lang="fr-FR" sz="2800" kern="0" dirty="0"/>
                <a:t>: s</a:t>
              </a:r>
              <a:r>
                <a:rPr lang="en-US" sz="2800" kern="0" dirty="0"/>
                <a:t>élection (activation), indique </a:t>
              </a:r>
              <a:r>
                <a:rPr lang="en-US" sz="2800" kern="0" dirty="0">
                  <a:solidFill>
                    <a:schemeClr val="accent4"/>
                  </a:solidFill>
                </a:rPr>
                <a:t>p</a:t>
              </a:r>
              <a:r>
                <a:rPr lang="en-US" sz="2800" kern="0" dirty="0"/>
                <a:t> si 0 et </a:t>
              </a:r>
              <a:r>
                <a:rPr lang="en-US" sz="2800" kern="0" dirty="0">
                  <a:solidFill>
                    <a:schemeClr val="accent4"/>
                  </a:solidFill>
                </a:rPr>
                <a:t>p</a:t>
              </a:r>
              <a:r>
                <a:rPr lang="en-US" sz="2800" kern="0" dirty="0"/>
                <a:t> si 1</a:t>
              </a:r>
            </a:p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</a:rPr>
                <a:t>K0</a:t>
              </a: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,</a:t>
              </a: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 </a:t>
              </a: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</a:rPr>
                <a:t>K1</a:t>
              </a: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,</a:t>
              </a: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 </a:t>
              </a: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</a:rPr>
                <a:t>K2</a:t>
              </a: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,…</a:t>
              </a: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 </a:t>
              </a:r>
              <a:r>
                <a:rPr kumimoji="0" lang="fr-FR" sz="14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 </a:t>
              </a: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: codes de terminaison (</a:t>
              </a:r>
              <a:r>
                <a:rPr kumimoji="0" lang="fr-FR" sz="2800" b="0" i="1" u="none" strike="noStrike" kern="0" cap="none" spc="0" normalizeH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</a:rPr>
                <a:t>one-hot</a:t>
              </a: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)</a:t>
              </a:r>
            </a:p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en-US" sz="2800" kern="0" dirty="0"/>
                <a:t> </a:t>
              </a:r>
              <a:endParaRPr lang="fr-FR" sz="2800" kern="0" dirty="0">
                <a:solidFill>
                  <a:schemeClr val="accent4"/>
                </a:solidFill>
              </a:endParaRPr>
            </a:p>
          </p:txBody>
        </p:sp>
        <p:sp>
          <p:nvSpPr>
            <p:cNvPr id="151" name="ZoneTexte 150"/>
            <p:cNvSpPr txBox="1"/>
            <p:nvPr/>
          </p:nvSpPr>
          <p:spPr>
            <a:xfrm>
              <a:off x="323528" y="4708688"/>
              <a:ext cx="184731" cy="513346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endPara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ZoneTexte 151"/>
            <p:cNvSpPr txBox="1"/>
            <p:nvPr/>
          </p:nvSpPr>
          <p:spPr>
            <a:xfrm>
              <a:off x="323528" y="5156655"/>
              <a:ext cx="184731" cy="513346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endPara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ZoneTexte 157"/>
            <p:cNvSpPr txBox="1"/>
            <p:nvPr/>
          </p:nvSpPr>
          <p:spPr>
            <a:xfrm>
              <a:off x="6053868" y="5070656"/>
              <a:ext cx="184731" cy="633635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endParaRPr kumimoji="0" lang="fr-FR" sz="36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ZoneTexte 158"/>
            <p:cNvSpPr txBox="1"/>
            <p:nvPr/>
          </p:nvSpPr>
          <p:spPr>
            <a:xfrm>
              <a:off x="3981819" y="5512289"/>
              <a:ext cx="184731" cy="513346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endPara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2367930" y="764704"/>
            <a:ext cx="4408140" cy="3398654"/>
            <a:chOff x="2367930" y="764704"/>
            <a:chExt cx="4408140" cy="3398654"/>
          </a:xfrm>
        </p:grpSpPr>
        <p:sp>
          <p:nvSpPr>
            <p:cNvPr id="80" name="Line 78"/>
            <p:cNvSpPr>
              <a:spLocks noChangeShapeType="1"/>
            </p:cNvSpPr>
            <p:nvPr/>
          </p:nvSpPr>
          <p:spPr bwMode="auto">
            <a:xfrm>
              <a:off x="3387223" y="3115791"/>
              <a:ext cx="190500" cy="0"/>
            </a:xfrm>
            <a:prstGeom prst="line">
              <a:avLst/>
            </a:prstGeom>
            <a:noFill/>
            <a:ln w="25400">
              <a:solidFill>
                <a:schemeClr val="accent1">
                  <a:lumMod val="20000"/>
                  <a:lumOff val="8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" name="Rectangle 33"/>
            <p:cNvSpPr>
              <a:spLocks noChangeArrowheads="1"/>
            </p:cNvSpPr>
            <p:nvPr/>
          </p:nvSpPr>
          <p:spPr bwMode="auto">
            <a:xfrm>
              <a:off x="3698950" y="1412114"/>
              <a:ext cx="1816100" cy="2222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1" name="Rectangle 35"/>
            <p:cNvSpPr>
              <a:spLocks noChangeArrowheads="1"/>
            </p:cNvSpPr>
            <p:nvPr/>
          </p:nvSpPr>
          <p:spPr bwMode="auto">
            <a:xfrm>
              <a:off x="3831457" y="1736408"/>
              <a:ext cx="503344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chemeClr val="tx1"/>
                  </a:solidFill>
                </a:rPr>
                <a:t>GO</a:t>
              </a:r>
            </a:p>
          </p:txBody>
        </p:sp>
        <p:sp>
          <p:nvSpPr>
            <p:cNvPr id="12" name="Rectangle 36"/>
            <p:cNvSpPr>
              <a:spLocks noChangeArrowheads="1"/>
            </p:cNvSpPr>
            <p:nvPr/>
          </p:nvSpPr>
          <p:spPr bwMode="auto">
            <a:xfrm>
              <a:off x="3831457" y="2142808"/>
              <a:ext cx="602730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chemeClr val="bg1">
                      <a:lumMod val="85000"/>
                    </a:schemeClr>
                  </a:solidFill>
                </a:rPr>
                <a:t>RES</a:t>
              </a:r>
            </a:p>
          </p:txBody>
        </p:sp>
        <p:sp>
          <p:nvSpPr>
            <p:cNvPr id="13" name="Rectangle 37"/>
            <p:cNvSpPr>
              <a:spLocks noChangeArrowheads="1"/>
            </p:cNvSpPr>
            <p:nvPr/>
          </p:nvSpPr>
          <p:spPr bwMode="auto">
            <a:xfrm>
              <a:off x="3831457" y="2549208"/>
              <a:ext cx="738986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chemeClr val="bg1">
                      <a:lumMod val="85000"/>
                    </a:schemeClr>
                  </a:solidFill>
                </a:rPr>
                <a:t>SUSP</a:t>
              </a:r>
            </a:p>
          </p:txBody>
        </p:sp>
        <p:sp>
          <p:nvSpPr>
            <p:cNvPr id="14" name="Rectangle 38"/>
            <p:cNvSpPr>
              <a:spLocks noChangeArrowheads="1"/>
            </p:cNvSpPr>
            <p:nvPr/>
          </p:nvSpPr>
          <p:spPr bwMode="auto">
            <a:xfrm>
              <a:off x="3831457" y="2955608"/>
              <a:ext cx="604334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chemeClr val="bg1">
                      <a:lumMod val="85000"/>
                    </a:schemeClr>
                  </a:solidFill>
                </a:rPr>
                <a:t>KILL</a:t>
              </a:r>
            </a:p>
          </p:txBody>
        </p:sp>
        <p:sp>
          <p:nvSpPr>
            <p:cNvPr id="15" name="Rectangle 39"/>
            <p:cNvSpPr>
              <a:spLocks noChangeArrowheads="1"/>
            </p:cNvSpPr>
            <p:nvPr/>
          </p:nvSpPr>
          <p:spPr bwMode="auto">
            <a:xfrm>
              <a:off x="5050657" y="1736408"/>
              <a:ext cx="56356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rgbClr val="000000"/>
                  </a:solidFill>
                </a:rPr>
                <a:t>SEL</a:t>
              </a:r>
            </a:p>
          </p:txBody>
        </p:sp>
        <p:sp>
          <p:nvSpPr>
            <p:cNvPr id="16" name="Rectangle 40"/>
            <p:cNvSpPr>
              <a:spLocks noChangeArrowheads="1"/>
            </p:cNvSpPr>
            <p:nvPr/>
          </p:nvSpPr>
          <p:spPr bwMode="auto">
            <a:xfrm>
              <a:off x="5152257" y="2116964"/>
              <a:ext cx="4286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rgbClr val="000000"/>
                  </a:solidFill>
                </a:rPr>
                <a:t>K0</a:t>
              </a:r>
            </a:p>
          </p:txBody>
        </p:sp>
        <p:sp>
          <p:nvSpPr>
            <p:cNvPr id="17" name="Rectangle 41"/>
            <p:cNvSpPr>
              <a:spLocks noChangeArrowheads="1"/>
            </p:cNvSpPr>
            <p:nvPr/>
          </p:nvSpPr>
          <p:spPr bwMode="auto">
            <a:xfrm>
              <a:off x="5152257" y="2523364"/>
              <a:ext cx="4286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rgbClr val="000000"/>
                  </a:solidFill>
                </a:rPr>
                <a:t>K1</a:t>
              </a:r>
            </a:p>
          </p:txBody>
        </p:sp>
        <p:sp>
          <p:nvSpPr>
            <p:cNvPr id="18" name="Rectangle 42"/>
            <p:cNvSpPr>
              <a:spLocks noChangeArrowheads="1"/>
            </p:cNvSpPr>
            <p:nvPr/>
          </p:nvSpPr>
          <p:spPr bwMode="auto">
            <a:xfrm>
              <a:off x="5152257" y="2929764"/>
              <a:ext cx="4286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rgbClr val="000000"/>
                  </a:solidFill>
                </a:rPr>
                <a:t>K2</a:t>
              </a:r>
            </a:p>
          </p:txBody>
        </p:sp>
        <p:sp>
          <p:nvSpPr>
            <p:cNvPr id="19" name="Rectangle 43"/>
            <p:cNvSpPr>
              <a:spLocks noChangeArrowheads="1"/>
            </p:cNvSpPr>
            <p:nvPr/>
          </p:nvSpPr>
          <p:spPr bwMode="auto">
            <a:xfrm>
              <a:off x="5152257" y="3325054"/>
              <a:ext cx="432812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 dirty="0">
                  <a:solidFill>
                    <a:srgbClr val="000000"/>
                  </a:solidFill>
                </a:rPr>
                <a:t>K3</a:t>
              </a:r>
            </a:p>
          </p:txBody>
        </p:sp>
        <p:sp>
          <p:nvSpPr>
            <p:cNvPr id="20" name="Rectangle 44"/>
            <p:cNvSpPr>
              <a:spLocks noChangeArrowheads="1"/>
            </p:cNvSpPr>
            <p:nvPr/>
          </p:nvSpPr>
          <p:spPr bwMode="auto">
            <a:xfrm>
              <a:off x="4339457" y="1495108"/>
              <a:ext cx="318999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21" name="Rectangle 45"/>
            <p:cNvSpPr>
              <a:spLocks noChangeArrowheads="1"/>
            </p:cNvSpPr>
            <p:nvPr/>
          </p:nvSpPr>
          <p:spPr bwMode="auto">
            <a:xfrm>
              <a:off x="4745857" y="1495108"/>
              <a:ext cx="3540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rgbClr val="000000"/>
                  </a:solidFill>
                </a:rPr>
                <a:t>E'</a:t>
              </a:r>
            </a:p>
          </p:txBody>
        </p:sp>
        <p:sp>
          <p:nvSpPr>
            <p:cNvPr id="24" name="Rectangle 76"/>
            <p:cNvSpPr>
              <a:spLocks noChangeArrowheads="1"/>
            </p:cNvSpPr>
            <p:nvPr/>
          </p:nvSpPr>
          <p:spPr bwMode="auto">
            <a:xfrm>
              <a:off x="6011436" y="2053874"/>
              <a:ext cx="559450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>
                  <a:solidFill>
                    <a:schemeClr val="accent3"/>
                  </a:solidFill>
                </a:rPr>
                <a:t>K0</a:t>
              </a:r>
            </a:p>
          </p:txBody>
        </p:sp>
        <p:grpSp>
          <p:nvGrpSpPr>
            <p:cNvPr id="25" name="Groupe 24"/>
            <p:cNvGrpSpPr/>
            <p:nvPr/>
          </p:nvGrpSpPr>
          <p:grpSpPr>
            <a:xfrm>
              <a:off x="3387223" y="1898694"/>
              <a:ext cx="385050" cy="0"/>
              <a:chOff x="4142054" y="2749746"/>
              <a:chExt cx="385050" cy="0"/>
            </a:xfrm>
          </p:grpSpPr>
          <p:sp>
            <p:nvSpPr>
              <p:cNvPr id="77" name="Line 77"/>
              <p:cNvSpPr>
                <a:spLocks noChangeShapeType="1"/>
              </p:cNvSpPr>
              <p:nvPr/>
            </p:nvSpPr>
            <p:spPr bwMode="auto">
              <a:xfrm>
                <a:off x="4308029" y="2749746"/>
                <a:ext cx="219075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8" name="Line 78"/>
              <p:cNvSpPr>
                <a:spLocks noChangeShapeType="1"/>
              </p:cNvSpPr>
              <p:nvPr/>
            </p:nvSpPr>
            <p:spPr bwMode="auto">
              <a:xfrm>
                <a:off x="4142054" y="2749746"/>
                <a:ext cx="190500" cy="0"/>
              </a:xfrm>
              <a:prstGeom prst="line">
                <a:avLst/>
              </a:prstGeom>
              <a:noFill/>
              <a:ln w="25400">
                <a:solidFill>
                  <a:srgbClr val="DD080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28" name="Line 87"/>
            <p:cNvSpPr>
              <a:spLocks noChangeShapeType="1"/>
            </p:cNvSpPr>
            <p:nvPr/>
          </p:nvSpPr>
          <p:spPr bwMode="auto">
            <a:xfrm>
              <a:off x="5604694" y="1869758"/>
              <a:ext cx="215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" name="Rectangle 97"/>
            <p:cNvSpPr>
              <a:spLocks noChangeArrowheads="1"/>
            </p:cNvSpPr>
            <p:nvPr/>
          </p:nvSpPr>
          <p:spPr bwMode="auto">
            <a:xfrm>
              <a:off x="6011436" y="1653948"/>
              <a:ext cx="764634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>
                  <a:solidFill>
                    <a:schemeClr val="accent4"/>
                  </a:solidFill>
                </a:rPr>
                <a:t>SEL</a:t>
              </a:r>
            </a:p>
          </p:txBody>
        </p:sp>
        <p:sp>
          <p:nvSpPr>
            <p:cNvPr id="41" name="Line 98"/>
            <p:cNvSpPr>
              <a:spLocks noChangeShapeType="1"/>
            </p:cNvSpPr>
            <p:nvPr/>
          </p:nvSpPr>
          <p:spPr bwMode="auto">
            <a:xfrm>
              <a:off x="5604694" y="2275085"/>
              <a:ext cx="215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" name="Rectangle 105"/>
            <p:cNvSpPr>
              <a:spLocks noChangeArrowheads="1"/>
            </p:cNvSpPr>
            <p:nvPr/>
          </p:nvSpPr>
          <p:spPr bwMode="auto">
            <a:xfrm>
              <a:off x="6011436" y="2453800"/>
              <a:ext cx="559450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>
                  <a:solidFill>
                    <a:schemeClr val="accent3"/>
                  </a:solidFill>
                </a:rPr>
                <a:t>K1</a:t>
              </a:r>
            </a:p>
          </p:txBody>
        </p:sp>
        <p:sp>
          <p:nvSpPr>
            <p:cNvPr id="46" name="Line 106"/>
            <p:cNvSpPr>
              <a:spLocks noChangeShapeType="1"/>
            </p:cNvSpPr>
            <p:nvPr/>
          </p:nvSpPr>
          <p:spPr bwMode="auto">
            <a:xfrm>
              <a:off x="5604694" y="3088958"/>
              <a:ext cx="215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8" name="Rectangle 108"/>
            <p:cNvSpPr>
              <a:spLocks noChangeArrowheads="1"/>
            </p:cNvSpPr>
            <p:nvPr/>
          </p:nvSpPr>
          <p:spPr bwMode="auto">
            <a:xfrm>
              <a:off x="6011436" y="2853726"/>
              <a:ext cx="559450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>
                  <a:solidFill>
                    <a:schemeClr val="accent3"/>
                  </a:solidFill>
                </a:rPr>
                <a:t>K2</a:t>
              </a:r>
            </a:p>
          </p:txBody>
        </p:sp>
        <p:sp>
          <p:nvSpPr>
            <p:cNvPr id="49" name="Rectangle 111"/>
            <p:cNvSpPr>
              <a:spLocks noChangeArrowheads="1"/>
            </p:cNvSpPr>
            <p:nvPr/>
          </p:nvSpPr>
          <p:spPr bwMode="auto">
            <a:xfrm>
              <a:off x="3001116" y="764704"/>
              <a:ext cx="387928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/>
                <a:t>E</a:t>
              </a:r>
            </a:p>
          </p:txBody>
        </p:sp>
        <p:sp>
          <p:nvSpPr>
            <p:cNvPr id="52" name="Rectangle 115"/>
            <p:cNvSpPr>
              <a:spLocks noChangeArrowheads="1"/>
            </p:cNvSpPr>
            <p:nvPr/>
          </p:nvSpPr>
          <p:spPr bwMode="auto">
            <a:xfrm>
              <a:off x="6011436" y="764704"/>
              <a:ext cx="447239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/>
                <a:t>E'</a:t>
              </a:r>
            </a:p>
          </p:txBody>
        </p:sp>
        <p:sp>
          <p:nvSpPr>
            <p:cNvPr id="53" name="Rectangle 116"/>
            <p:cNvSpPr>
              <a:spLocks noChangeArrowheads="1"/>
            </p:cNvSpPr>
            <p:nvPr/>
          </p:nvSpPr>
          <p:spPr bwMode="auto">
            <a:xfrm>
              <a:off x="4572606" y="2544951"/>
              <a:ext cx="383119" cy="520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800" dirty="0">
                  <a:solidFill>
                    <a:schemeClr val="accent4"/>
                  </a:solidFill>
                </a:rPr>
                <a:t>p</a:t>
              </a:r>
            </a:p>
          </p:txBody>
        </p:sp>
        <p:sp>
          <p:nvSpPr>
            <p:cNvPr id="54" name="Line 112"/>
            <p:cNvSpPr>
              <a:spLocks noChangeShapeType="1"/>
            </p:cNvSpPr>
            <p:nvPr/>
          </p:nvSpPr>
          <p:spPr bwMode="auto">
            <a:xfrm flipH="1">
              <a:off x="4488490" y="1233212"/>
              <a:ext cx="0" cy="2381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5" name="Line 112"/>
            <p:cNvSpPr>
              <a:spLocks noChangeShapeType="1"/>
            </p:cNvSpPr>
            <p:nvPr/>
          </p:nvSpPr>
          <p:spPr bwMode="auto">
            <a:xfrm flipH="1">
              <a:off x="4893494" y="1231583"/>
              <a:ext cx="0" cy="2381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" name="Line 106"/>
            <p:cNvSpPr>
              <a:spLocks noChangeShapeType="1"/>
            </p:cNvSpPr>
            <p:nvPr/>
          </p:nvSpPr>
          <p:spPr bwMode="auto">
            <a:xfrm>
              <a:off x="5604694" y="2680412"/>
              <a:ext cx="215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" name="Rectangle 48"/>
            <p:cNvSpPr>
              <a:spLocks noChangeArrowheads="1"/>
            </p:cNvSpPr>
            <p:nvPr/>
          </p:nvSpPr>
          <p:spPr bwMode="auto">
            <a:xfrm>
              <a:off x="2573114" y="2083825"/>
              <a:ext cx="815930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RES</a:t>
              </a:r>
            </a:p>
          </p:txBody>
        </p:sp>
        <p:sp>
          <p:nvSpPr>
            <p:cNvPr id="27" name="Rectangle 86"/>
            <p:cNvSpPr>
              <a:spLocks noChangeArrowheads="1"/>
            </p:cNvSpPr>
            <p:nvPr/>
          </p:nvSpPr>
          <p:spPr bwMode="auto">
            <a:xfrm>
              <a:off x="2573114" y="2906358"/>
              <a:ext cx="815930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KILL</a:t>
              </a:r>
            </a:p>
          </p:txBody>
        </p:sp>
        <p:sp>
          <p:nvSpPr>
            <p:cNvPr id="56" name="Rectangle 48"/>
            <p:cNvSpPr>
              <a:spLocks noChangeArrowheads="1"/>
            </p:cNvSpPr>
            <p:nvPr/>
          </p:nvSpPr>
          <p:spPr bwMode="auto">
            <a:xfrm>
              <a:off x="2367930" y="2495091"/>
              <a:ext cx="1021114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SUSP</a:t>
              </a:r>
            </a:p>
          </p:txBody>
        </p:sp>
        <p:sp>
          <p:nvSpPr>
            <p:cNvPr id="58" name="Rectangle 79"/>
            <p:cNvSpPr>
              <a:spLocks noChangeArrowheads="1"/>
            </p:cNvSpPr>
            <p:nvPr/>
          </p:nvSpPr>
          <p:spPr bwMode="auto">
            <a:xfrm>
              <a:off x="2728606" y="1672559"/>
              <a:ext cx="660438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/>
                <a:t>GO</a:t>
              </a:r>
            </a:p>
          </p:txBody>
        </p:sp>
        <p:grpSp>
          <p:nvGrpSpPr>
            <p:cNvPr id="59" name="Groupe 58"/>
            <p:cNvGrpSpPr/>
            <p:nvPr/>
          </p:nvGrpSpPr>
          <p:grpSpPr>
            <a:xfrm>
              <a:off x="3387223" y="2308970"/>
              <a:ext cx="385050" cy="0"/>
              <a:chOff x="4142054" y="2753178"/>
              <a:chExt cx="385050" cy="0"/>
            </a:xfrm>
          </p:grpSpPr>
          <p:sp>
            <p:nvSpPr>
              <p:cNvPr id="75" name="Line 77"/>
              <p:cNvSpPr>
                <a:spLocks noChangeShapeType="1"/>
              </p:cNvSpPr>
              <p:nvPr/>
            </p:nvSpPr>
            <p:spPr bwMode="auto">
              <a:xfrm>
                <a:off x="4308029" y="2753178"/>
                <a:ext cx="219075" cy="0"/>
              </a:xfrm>
              <a:prstGeom prst="lin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6" name="Line 78"/>
              <p:cNvSpPr>
                <a:spLocks noChangeShapeType="1"/>
              </p:cNvSpPr>
              <p:nvPr/>
            </p:nvSpPr>
            <p:spPr bwMode="auto">
              <a:xfrm>
                <a:off x="4142054" y="2753178"/>
                <a:ext cx="190500" cy="0"/>
              </a:xfrm>
              <a:prstGeom prst="line">
                <a:avLst/>
              </a:prstGeom>
              <a:noFill/>
              <a:ln w="25400">
                <a:solidFill>
                  <a:schemeClr val="accent1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60" name="Groupe 59"/>
            <p:cNvGrpSpPr/>
            <p:nvPr/>
          </p:nvGrpSpPr>
          <p:grpSpPr>
            <a:xfrm>
              <a:off x="3387223" y="2712381"/>
              <a:ext cx="385050" cy="0"/>
              <a:chOff x="4142054" y="2753178"/>
              <a:chExt cx="385050" cy="0"/>
            </a:xfrm>
          </p:grpSpPr>
          <p:sp>
            <p:nvSpPr>
              <p:cNvPr id="73" name="Line 77"/>
              <p:cNvSpPr>
                <a:spLocks noChangeShapeType="1"/>
              </p:cNvSpPr>
              <p:nvPr/>
            </p:nvSpPr>
            <p:spPr bwMode="auto">
              <a:xfrm>
                <a:off x="4308029" y="2753178"/>
                <a:ext cx="219075" cy="0"/>
              </a:xfrm>
              <a:prstGeom prst="lin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4" name="Line 78"/>
              <p:cNvSpPr>
                <a:spLocks noChangeShapeType="1"/>
              </p:cNvSpPr>
              <p:nvPr/>
            </p:nvSpPr>
            <p:spPr bwMode="auto">
              <a:xfrm>
                <a:off x="4142054" y="2753178"/>
                <a:ext cx="190500" cy="0"/>
              </a:xfrm>
              <a:prstGeom prst="line">
                <a:avLst/>
              </a:prstGeom>
              <a:noFill/>
              <a:ln w="25400">
                <a:solidFill>
                  <a:schemeClr val="accent1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61" name="Freeform 110"/>
            <p:cNvSpPr>
              <a:spLocks/>
            </p:cNvSpPr>
            <p:nvPr/>
          </p:nvSpPr>
          <p:spPr bwMode="auto">
            <a:xfrm>
              <a:off x="3387223" y="1008704"/>
              <a:ext cx="1101458" cy="253042"/>
            </a:xfrm>
            <a:custGeom>
              <a:avLst/>
              <a:gdLst>
                <a:gd name="T0" fmla="*/ 0 w 2689"/>
                <a:gd name="T1" fmla="*/ 0 h 449"/>
                <a:gd name="T2" fmla="*/ 2688 w 2689"/>
                <a:gd name="T3" fmla="*/ 0 h 449"/>
                <a:gd name="T4" fmla="*/ 2688 w 2689"/>
                <a:gd name="T5" fmla="*/ 448 h 449"/>
                <a:gd name="T6" fmla="*/ 0 60000 65536"/>
                <a:gd name="T7" fmla="*/ 0 60000 65536"/>
                <a:gd name="T8" fmla="*/ 0 60000 65536"/>
                <a:gd name="T9" fmla="*/ 0 w 2689"/>
                <a:gd name="T10" fmla="*/ 0 h 449"/>
                <a:gd name="T11" fmla="*/ 2689 w 2689"/>
                <a:gd name="T12" fmla="*/ 449 h 4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89" h="449">
                  <a:moveTo>
                    <a:pt x="0" y="0"/>
                  </a:moveTo>
                  <a:lnTo>
                    <a:pt x="2688" y="0"/>
                  </a:lnTo>
                  <a:lnTo>
                    <a:pt x="2688" y="448"/>
                  </a:lnTo>
                </a:path>
              </a:pathLst>
            </a:custGeom>
            <a:noFill/>
            <a:ln w="25400" cap="rnd" cmpd="sng">
              <a:solidFill>
                <a:srgbClr val="DD0806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" name="Rectangle 43"/>
            <p:cNvSpPr>
              <a:spLocks noChangeArrowheads="1"/>
            </p:cNvSpPr>
            <p:nvPr/>
          </p:nvSpPr>
          <p:spPr bwMode="auto">
            <a:xfrm>
              <a:off x="5159182" y="3693871"/>
              <a:ext cx="355868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 dirty="0">
                  <a:solidFill>
                    <a:srgbClr val="000000"/>
                  </a:solidFill>
                </a:rPr>
                <a:t>...</a:t>
              </a:r>
            </a:p>
          </p:txBody>
        </p:sp>
        <p:sp>
          <p:nvSpPr>
            <p:cNvPr id="64" name="Rectangle 108"/>
            <p:cNvSpPr>
              <a:spLocks noChangeArrowheads="1"/>
            </p:cNvSpPr>
            <p:nvPr/>
          </p:nvSpPr>
          <p:spPr bwMode="auto">
            <a:xfrm>
              <a:off x="6011436" y="3253654"/>
              <a:ext cx="559450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>
                  <a:solidFill>
                    <a:schemeClr val="accent3"/>
                  </a:solidFill>
                </a:rPr>
                <a:t>K3</a:t>
              </a:r>
            </a:p>
          </p:txBody>
        </p:sp>
        <p:sp>
          <p:nvSpPr>
            <p:cNvPr id="82" name="Line 78"/>
            <p:cNvSpPr>
              <a:spLocks noChangeShapeType="1"/>
            </p:cNvSpPr>
            <p:nvPr/>
          </p:nvSpPr>
          <p:spPr bwMode="auto">
            <a:xfrm>
              <a:off x="5787721" y="1869758"/>
              <a:ext cx="190500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4" name="Line 78"/>
            <p:cNvSpPr>
              <a:spLocks noChangeShapeType="1"/>
            </p:cNvSpPr>
            <p:nvPr/>
          </p:nvSpPr>
          <p:spPr bwMode="auto">
            <a:xfrm>
              <a:off x="5787721" y="3493284"/>
              <a:ext cx="190500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5" name="Line 78"/>
            <p:cNvSpPr>
              <a:spLocks noChangeShapeType="1"/>
            </p:cNvSpPr>
            <p:nvPr/>
          </p:nvSpPr>
          <p:spPr bwMode="auto">
            <a:xfrm>
              <a:off x="5787721" y="2275085"/>
              <a:ext cx="190500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6" name="Line 78"/>
            <p:cNvSpPr>
              <a:spLocks noChangeShapeType="1"/>
            </p:cNvSpPr>
            <p:nvPr/>
          </p:nvSpPr>
          <p:spPr bwMode="auto">
            <a:xfrm>
              <a:off x="5787721" y="2680412"/>
              <a:ext cx="190500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7" name="Line 78"/>
            <p:cNvSpPr>
              <a:spLocks noChangeShapeType="1"/>
            </p:cNvSpPr>
            <p:nvPr/>
          </p:nvSpPr>
          <p:spPr bwMode="auto">
            <a:xfrm>
              <a:off x="5787721" y="3088958"/>
              <a:ext cx="190500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8" name="Rectangle 108"/>
            <p:cNvSpPr>
              <a:spLocks noChangeArrowheads="1"/>
            </p:cNvSpPr>
            <p:nvPr/>
          </p:nvSpPr>
          <p:spPr bwMode="auto">
            <a:xfrm>
              <a:off x="6035055" y="3593489"/>
              <a:ext cx="437621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>
                  <a:solidFill>
                    <a:schemeClr val="accent3"/>
                  </a:solidFill>
                </a:rPr>
                <a:t>...</a:t>
              </a:r>
            </a:p>
          </p:txBody>
        </p:sp>
        <p:sp>
          <p:nvSpPr>
            <p:cNvPr id="89" name="Freeform 110"/>
            <p:cNvSpPr>
              <a:spLocks/>
            </p:cNvSpPr>
            <p:nvPr/>
          </p:nvSpPr>
          <p:spPr bwMode="auto">
            <a:xfrm flipH="1">
              <a:off x="4893494" y="1006787"/>
              <a:ext cx="1101458" cy="259077"/>
            </a:xfrm>
            <a:custGeom>
              <a:avLst/>
              <a:gdLst>
                <a:gd name="T0" fmla="*/ 0 w 2689"/>
                <a:gd name="T1" fmla="*/ 0 h 449"/>
                <a:gd name="T2" fmla="*/ 2688 w 2689"/>
                <a:gd name="T3" fmla="*/ 0 h 449"/>
                <a:gd name="T4" fmla="*/ 2688 w 2689"/>
                <a:gd name="T5" fmla="*/ 448 h 449"/>
                <a:gd name="T6" fmla="*/ 0 60000 65536"/>
                <a:gd name="T7" fmla="*/ 0 60000 65536"/>
                <a:gd name="T8" fmla="*/ 0 60000 65536"/>
                <a:gd name="T9" fmla="*/ 0 w 2689"/>
                <a:gd name="T10" fmla="*/ 0 h 449"/>
                <a:gd name="T11" fmla="*/ 2689 w 2689"/>
                <a:gd name="T12" fmla="*/ 449 h 4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89" h="449">
                  <a:moveTo>
                    <a:pt x="0" y="0"/>
                  </a:moveTo>
                  <a:lnTo>
                    <a:pt x="2688" y="0"/>
                  </a:lnTo>
                  <a:lnTo>
                    <a:pt x="2688" y="448"/>
                  </a:lnTo>
                </a:path>
              </a:pathLst>
            </a:custGeom>
            <a:noFill/>
            <a:ln w="25400" cap="rnd" cmpd="sng">
              <a:solidFill>
                <a:srgbClr val="DD0806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cxnSp>
          <p:nvCxnSpPr>
            <p:cNvPr id="91" name="Connecteur droit 90"/>
            <p:cNvCxnSpPr/>
            <p:nvPr/>
          </p:nvCxnSpPr>
          <p:spPr bwMode="auto">
            <a:xfrm flipV="1">
              <a:off x="3432696" y="885559"/>
              <a:ext cx="59184" cy="249666"/>
            </a:xfrm>
            <a:prstGeom prst="line">
              <a:avLst/>
            </a:prstGeom>
            <a:noFill/>
            <a:ln w="28575" cap="flat" cmpd="sng" algn="ctr">
              <a:solidFill>
                <a:srgbClr val="DD080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Connecteur droit 91"/>
            <p:cNvCxnSpPr/>
            <p:nvPr/>
          </p:nvCxnSpPr>
          <p:spPr bwMode="auto">
            <a:xfrm flipV="1">
              <a:off x="5880968" y="876482"/>
              <a:ext cx="59184" cy="249666"/>
            </a:xfrm>
            <a:prstGeom prst="line">
              <a:avLst/>
            </a:prstGeom>
            <a:noFill/>
            <a:ln w="28575" cap="flat" cmpd="sng" algn="ctr">
              <a:solidFill>
                <a:srgbClr val="DD080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1" name="Line 77"/>
            <p:cNvSpPr>
              <a:spLocks noChangeShapeType="1"/>
            </p:cNvSpPr>
            <p:nvPr/>
          </p:nvSpPr>
          <p:spPr bwMode="auto">
            <a:xfrm>
              <a:off x="3577723" y="3115791"/>
              <a:ext cx="197641" cy="0"/>
            </a:xfrm>
            <a:prstGeom prst="line">
              <a:avLst/>
            </a:prstGeom>
            <a:noFill/>
            <a:ln w="254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" name="Rectangle 34"/>
            <p:cNvSpPr>
              <a:spLocks noChangeArrowheads="1"/>
            </p:cNvSpPr>
            <p:nvPr/>
          </p:nvSpPr>
          <p:spPr bwMode="auto">
            <a:xfrm>
              <a:off x="3775894" y="1463358"/>
              <a:ext cx="1816100" cy="2700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</p:grpSp>
      <p:sp>
        <p:nvSpPr>
          <p:cNvPr id="72" name="Line 106">
            <a:extLst>
              <a:ext uri="{FF2B5EF4-FFF2-40B4-BE49-F238E27FC236}">
                <a16:creationId xmlns:a16="http://schemas.microsoft.com/office/drawing/2014/main" id="{D51EC7AD-A3C8-0047-B191-FEC0CD21DA57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1994" y="3493048"/>
            <a:ext cx="20190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DD8D6A34-4713-2E4A-BD59-51560AB50F32}"/>
              </a:ext>
            </a:extLst>
          </p:cNvPr>
          <p:cNvSpPr txBox="1"/>
          <p:nvPr/>
        </p:nvSpPr>
        <p:spPr>
          <a:xfrm>
            <a:off x="7392281" y="5019161"/>
            <a:ext cx="338554" cy="63363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36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ˆ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91925FA-D584-EB49-A78D-957B772AF61C}"/>
              </a:ext>
            </a:extLst>
          </p:cNvPr>
          <p:cNvSpPr txBox="1"/>
          <p:nvPr/>
        </p:nvSpPr>
        <p:spPr>
          <a:xfrm>
            <a:off x="327674" y="5962038"/>
            <a:ext cx="6742551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Fils mis 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à 0 par défaut si non mentionnés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4463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A5E9C8B5-9D0B-6643-BC20-194E93D21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23" y="827833"/>
            <a:ext cx="8932273" cy="3063916"/>
          </a:xfrm>
        </p:spPr>
        <p:txBody>
          <a:bodyPr/>
          <a:lstStyle/>
          <a:p>
            <a:r>
              <a:rPr lang="fr-FR"/>
              <a:t>Expliquer la traduction d</a:t>
            </a:r>
            <a:r>
              <a:rPr lang="en-US"/>
              <a:t>’Esterel en circuits Booléens</a:t>
            </a:r>
          </a:p>
          <a:p>
            <a:pPr lvl="1">
              <a:spcBef>
                <a:spcPts val="300"/>
              </a:spcBef>
            </a:pPr>
            <a:r>
              <a:rPr lang="en-US"/>
              <a:t>qui a résolu tous les problèmes initiaux du langage</a:t>
            </a:r>
          </a:p>
          <a:p>
            <a:pPr lvl="1">
              <a:spcBef>
                <a:spcPts val="300"/>
              </a:spcBef>
            </a:pPr>
            <a:r>
              <a:rPr lang="en-US"/>
              <a:t>qui a été industrialisée en grand, et appliquée à des logiciels et circuits complexes, commerciaux ou de recherche</a:t>
            </a:r>
          </a:p>
          <a:p>
            <a:pPr lvl="1">
              <a:spcBef>
                <a:spcPts val="300"/>
              </a:spcBef>
            </a:pPr>
            <a:r>
              <a:rPr lang="en-US"/>
              <a:t>qui permet aussi de traduire Esterel en Lustre</a:t>
            </a:r>
          </a:p>
          <a:p>
            <a:pPr lvl="1">
              <a:spcBef>
                <a:spcPts val="300"/>
              </a:spcBef>
            </a:pPr>
            <a:r>
              <a:rPr lang="en-US"/>
              <a:t>mais qui n’est pas la seule façon de compiler le langage</a:t>
            </a:r>
          </a:p>
          <a:p>
            <a:pPr marL="288000" lvl="1" indent="0">
              <a:spcBef>
                <a:spcPts val="300"/>
              </a:spcBef>
              <a:buNone/>
            </a:pPr>
            <a:r>
              <a:rPr lang="en-US"/>
              <a:t>  </a:t>
            </a:r>
            <a:r>
              <a:rPr lang="en-US" sz="1600"/>
              <a:t>  </a:t>
            </a:r>
            <a:r>
              <a:rPr lang="en-US"/>
              <a:t>en codes C ou autres (voir cours 6 pour bien plus efficace)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50234DE-50CC-834A-8AD5-250B4011B30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07/03/2017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BA94216-7C19-CE43-A8B0-94B6391F89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5E999E-6C80-A743-A5AB-0B5E259245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C982B6C-41E3-ED42-95E4-A706EE6E5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Objectifs de ce cours (et du suivant)</a:t>
            </a:r>
          </a:p>
        </p:txBody>
      </p:sp>
      <p:sp>
        <p:nvSpPr>
          <p:cNvPr id="8" name="Espace réservé du contenu 1">
            <a:extLst>
              <a:ext uri="{FF2B5EF4-FFF2-40B4-BE49-F238E27FC236}">
                <a16:creationId xmlns:a16="http://schemas.microsoft.com/office/drawing/2014/main" id="{1CE52490-BF9B-4F47-BC6D-2F5C0A3B9497}"/>
              </a:ext>
            </a:extLst>
          </p:cNvPr>
          <p:cNvSpPr txBox="1">
            <a:spLocks/>
          </p:cNvSpPr>
          <p:nvPr/>
        </p:nvSpPr>
        <p:spPr>
          <a:xfrm>
            <a:off x="107504" y="3933056"/>
            <a:ext cx="9150470" cy="142346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4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20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/>
              <a:t>Et rendre vraiment propre et formelle une opération fondamentale sur les circuits, le </a:t>
            </a:r>
            <a:r>
              <a:rPr lang="en-US" i="1" kern="0"/>
              <a:t>clock-gating</a:t>
            </a:r>
          </a:p>
          <a:p>
            <a:pPr lvl="1">
              <a:spcBef>
                <a:spcPts val="300"/>
              </a:spcBef>
            </a:pPr>
            <a:r>
              <a:rPr lang="en-US" kern="0"/>
              <a:t>critique pour l’efficacité énergétique et le multi-horloges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631FFC4-FA0E-8B4F-B2E6-6473B200BDDB}"/>
              </a:ext>
            </a:extLst>
          </p:cNvPr>
          <p:cNvSpPr txBox="1"/>
          <p:nvPr/>
        </p:nvSpPr>
        <p:spPr>
          <a:xfrm>
            <a:off x="264892" y="5517232"/>
            <a:ext cx="8485015" cy="997196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Merci a Jean Vuillemin pour avoir d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émarré tout ça,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800" kern="0" dirty="0"/>
              <a:t>Revoir les cours du 9 avril 2013 (circuits 2-adiques)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3233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598BFA7-508F-5645-8EC0-242D71FE3F9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07/03/2017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D1B60E3-9389-C043-A1E7-E41D648525D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3ACD893-6A25-C840-807B-D444B16E0D9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6E8B062E-56AC-4546-A0A7-12FD90D10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Circuit de nothing, emit et exit</a:t>
            </a:r>
            <a:endParaRPr lang="fr-FR"/>
          </a:p>
        </p:txBody>
      </p:sp>
      <p:sp>
        <p:nvSpPr>
          <p:cNvPr id="40" name="Arc 34">
            <a:extLst>
              <a:ext uri="{FF2B5EF4-FFF2-40B4-BE49-F238E27FC236}">
                <a16:creationId xmlns:a16="http://schemas.microsoft.com/office/drawing/2014/main" id="{0AF0B087-D9E6-A949-8A6E-99B69B20DB9D}"/>
              </a:ext>
            </a:extLst>
          </p:cNvPr>
          <p:cNvSpPr>
            <a:spLocks/>
          </p:cNvSpPr>
          <p:nvPr/>
        </p:nvSpPr>
        <p:spPr bwMode="auto">
          <a:xfrm>
            <a:off x="2496384" y="4591472"/>
            <a:ext cx="242888" cy="260350"/>
          </a:xfrm>
          <a:custGeom>
            <a:avLst/>
            <a:gdLst>
              <a:gd name="T0" fmla="*/ 0 w 21742"/>
              <a:gd name="T1" fmla="*/ 0 h 21600"/>
              <a:gd name="T2" fmla="*/ 0 w 21742"/>
              <a:gd name="T3" fmla="*/ 0 h 21600"/>
              <a:gd name="T4" fmla="*/ 0 w 21742"/>
              <a:gd name="T5" fmla="*/ 0 h 21600"/>
              <a:gd name="T6" fmla="*/ 0 60000 65536"/>
              <a:gd name="T7" fmla="*/ 0 60000 65536"/>
              <a:gd name="T8" fmla="*/ 0 60000 65536"/>
              <a:gd name="T9" fmla="*/ 0 w 21742"/>
              <a:gd name="T10" fmla="*/ 0 h 21600"/>
              <a:gd name="T11" fmla="*/ 21742 w 2174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2" h="21600" fill="none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</a:path>
              <a:path w="21742" h="21600" stroke="0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  <a:lnTo>
                  <a:pt x="142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41" name="Arc 36">
            <a:extLst>
              <a:ext uri="{FF2B5EF4-FFF2-40B4-BE49-F238E27FC236}">
                <a16:creationId xmlns:a16="http://schemas.microsoft.com/office/drawing/2014/main" id="{BB683160-A9F6-3F47-A225-55DCB4ED002A}"/>
              </a:ext>
            </a:extLst>
          </p:cNvPr>
          <p:cNvSpPr>
            <a:spLocks/>
          </p:cNvSpPr>
          <p:nvPr/>
        </p:nvSpPr>
        <p:spPr bwMode="auto">
          <a:xfrm>
            <a:off x="2496384" y="4824834"/>
            <a:ext cx="241300" cy="2603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48A4015-ED29-4649-A528-23E5DDC6884B}"/>
              </a:ext>
            </a:extLst>
          </p:cNvPr>
          <p:cNvGrpSpPr/>
          <p:nvPr/>
        </p:nvGrpSpPr>
        <p:grpSpPr>
          <a:xfrm>
            <a:off x="2329361" y="1642317"/>
            <a:ext cx="4485278" cy="468630"/>
            <a:chOff x="2329361" y="1642317"/>
            <a:chExt cx="4485278" cy="468630"/>
          </a:xfrm>
        </p:grpSpPr>
        <p:sp>
          <p:nvSpPr>
            <p:cNvPr id="15" name="Rectangle 60">
              <a:extLst>
                <a:ext uri="{FF2B5EF4-FFF2-40B4-BE49-F238E27FC236}">
                  <a16:creationId xmlns:a16="http://schemas.microsoft.com/office/drawing/2014/main" id="{B76F8F65-452D-8D40-8D7E-55B742C8CB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3179" y="1642317"/>
              <a:ext cx="660438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fr-FR" dirty="0">
                  <a:solidFill>
                    <a:schemeClr val="tx2"/>
                  </a:solidFill>
                </a:rPr>
                <a:t>GO</a:t>
              </a:r>
            </a:p>
          </p:txBody>
        </p:sp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id="{E2EEE541-B313-4447-B680-695E85C626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5189" y="1642317"/>
              <a:ext cx="559450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fr-FR" dirty="0">
                  <a:solidFill>
                    <a:schemeClr val="accent3"/>
                  </a:solidFill>
                </a:rPr>
                <a:t>K0</a:t>
              </a:r>
            </a:p>
          </p:txBody>
        </p:sp>
        <p:cxnSp>
          <p:nvCxnSpPr>
            <p:cNvPr id="69" name="Connecteur droit 68">
              <a:extLst>
                <a:ext uri="{FF2B5EF4-FFF2-40B4-BE49-F238E27FC236}">
                  <a16:creationId xmlns:a16="http://schemas.microsoft.com/office/drawing/2014/main" id="{5C7545EF-28B1-EF47-AE0B-8994756D8522}"/>
                </a:ext>
              </a:extLst>
            </p:cNvPr>
            <p:cNvCxnSpPr>
              <a:cxnSpLocks/>
              <a:endCxn id="16" idx="1"/>
            </p:cNvCxnSpPr>
            <p:nvPr/>
          </p:nvCxnSpPr>
          <p:spPr bwMode="auto">
            <a:xfrm>
              <a:off x="4633617" y="1871867"/>
              <a:ext cx="1621572" cy="0"/>
            </a:xfrm>
            <a:prstGeom prst="line">
              <a:avLst/>
            </a:prstGeom>
            <a:noFill/>
            <a:ln w="28575" cap="flat" cmpd="sng" algn="ctr">
              <a:solidFill>
                <a:srgbClr val="DD080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Rectangle 60">
              <a:extLst>
                <a:ext uri="{FF2B5EF4-FFF2-40B4-BE49-F238E27FC236}">
                  <a16:creationId xmlns:a16="http://schemas.microsoft.com/office/drawing/2014/main" id="{F589F13E-DC18-BD4D-A1DF-0AA03FE7E8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9361" y="1651847"/>
              <a:ext cx="1194239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fr-FR" dirty="0"/>
                <a:t>nothing</a:t>
              </a: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CFD53734-D579-BD46-8E57-2C18968D1D89}"/>
              </a:ext>
            </a:extLst>
          </p:cNvPr>
          <p:cNvGrpSpPr/>
          <p:nvPr/>
        </p:nvGrpSpPr>
        <p:grpSpPr>
          <a:xfrm>
            <a:off x="2329361" y="2528322"/>
            <a:ext cx="4382685" cy="468630"/>
            <a:chOff x="2329361" y="2330967"/>
            <a:chExt cx="4382685" cy="468630"/>
          </a:xfrm>
        </p:grpSpPr>
        <p:sp>
          <p:nvSpPr>
            <p:cNvPr id="35" name="Rectangle 60">
              <a:extLst>
                <a:ext uri="{FF2B5EF4-FFF2-40B4-BE49-F238E27FC236}">
                  <a16:creationId xmlns:a16="http://schemas.microsoft.com/office/drawing/2014/main" id="{91D1BE48-34EF-7E48-BA23-536D6D99E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3179" y="2330967"/>
              <a:ext cx="660438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fr-FR" dirty="0">
                  <a:solidFill>
                    <a:schemeClr val="tx2"/>
                  </a:solidFill>
                </a:rPr>
                <a:t>GO</a:t>
              </a:r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EECFE1A3-6638-B54C-B146-3D89E2A915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5189" y="2330967"/>
              <a:ext cx="456857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fr-FR" dirty="0">
                  <a:solidFill>
                    <a:schemeClr val="accent3"/>
                  </a:solidFill>
                </a:rPr>
                <a:t>Ki</a:t>
              </a:r>
            </a:p>
          </p:txBody>
        </p: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CB2C604D-E8F1-884B-AC88-BF97255D2F3C}"/>
                </a:ext>
              </a:extLst>
            </p:cNvPr>
            <p:cNvCxnSpPr>
              <a:cxnSpLocks/>
              <a:endCxn id="36" idx="1"/>
            </p:cNvCxnSpPr>
            <p:nvPr/>
          </p:nvCxnSpPr>
          <p:spPr bwMode="auto">
            <a:xfrm>
              <a:off x="4633617" y="2560517"/>
              <a:ext cx="1621572" cy="0"/>
            </a:xfrm>
            <a:prstGeom prst="line">
              <a:avLst/>
            </a:prstGeom>
            <a:noFill/>
            <a:ln w="28575" cap="flat" cmpd="sng" algn="ctr">
              <a:solidFill>
                <a:srgbClr val="DD080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Rectangle 60">
              <a:extLst>
                <a:ext uri="{FF2B5EF4-FFF2-40B4-BE49-F238E27FC236}">
                  <a16:creationId xmlns:a16="http://schemas.microsoft.com/office/drawing/2014/main" id="{D2AAAC44-C83E-C049-B470-6804683A66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9361" y="2340497"/>
              <a:ext cx="981873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fr-FR" dirty="0"/>
                <a:t>exit </a:t>
              </a:r>
              <a:r>
                <a:rPr lang="en-US" altLang="fr-FR" dirty="0">
                  <a:solidFill>
                    <a:schemeClr val="accent3"/>
                  </a:solidFill>
                </a:rPr>
                <a:t>T</a:t>
              </a:r>
              <a:r>
                <a:rPr lang="en-US" altLang="fr-FR" sz="2800" baseline="30000" dirty="0">
                  <a:solidFill>
                    <a:schemeClr val="accent3"/>
                  </a:solidFill>
                </a:rPr>
                <a:t>i</a:t>
              </a:r>
              <a:endParaRPr lang="en-US" altLang="fr-FR" baseline="300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E6329AB4-CB83-2D4D-B904-B6E2EECEBAB7}"/>
              </a:ext>
            </a:extLst>
          </p:cNvPr>
          <p:cNvGrpSpPr/>
          <p:nvPr/>
        </p:nvGrpSpPr>
        <p:grpSpPr>
          <a:xfrm>
            <a:off x="2329361" y="3236692"/>
            <a:ext cx="4485278" cy="945203"/>
            <a:chOff x="2329361" y="2996952"/>
            <a:chExt cx="4485278" cy="945203"/>
          </a:xfrm>
        </p:grpSpPr>
        <p:sp>
          <p:nvSpPr>
            <p:cNvPr id="42" name="Rectangle 60">
              <a:extLst>
                <a:ext uri="{FF2B5EF4-FFF2-40B4-BE49-F238E27FC236}">
                  <a16:creationId xmlns:a16="http://schemas.microsoft.com/office/drawing/2014/main" id="{C30BBFD1-8AA7-504A-B5CB-7FD6544FE0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3179" y="3473525"/>
              <a:ext cx="660438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fr-FR" dirty="0">
                  <a:solidFill>
                    <a:schemeClr val="tx2"/>
                  </a:solidFill>
                </a:rPr>
                <a:t>GO</a:t>
              </a:r>
            </a:p>
          </p:txBody>
        </p:sp>
        <p:sp>
          <p:nvSpPr>
            <p:cNvPr id="43" name="Rectangle 64">
              <a:extLst>
                <a:ext uri="{FF2B5EF4-FFF2-40B4-BE49-F238E27FC236}">
                  <a16:creationId xmlns:a16="http://schemas.microsoft.com/office/drawing/2014/main" id="{224AA03C-C3EE-7D45-8B2C-4BAC6FF2E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5189" y="3473525"/>
              <a:ext cx="559450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fr-FR" dirty="0">
                  <a:solidFill>
                    <a:schemeClr val="accent3"/>
                  </a:solidFill>
                </a:rPr>
                <a:t>K0</a:t>
              </a:r>
            </a:p>
          </p:txBody>
        </p: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3EEE0939-B119-AC44-84CF-E199CFC34DD2}"/>
                </a:ext>
              </a:extLst>
            </p:cNvPr>
            <p:cNvCxnSpPr>
              <a:cxnSpLocks/>
              <a:endCxn id="43" idx="1"/>
            </p:cNvCxnSpPr>
            <p:nvPr/>
          </p:nvCxnSpPr>
          <p:spPr bwMode="auto">
            <a:xfrm>
              <a:off x="4633617" y="3703075"/>
              <a:ext cx="1621572" cy="0"/>
            </a:xfrm>
            <a:prstGeom prst="line">
              <a:avLst/>
            </a:prstGeom>
            <a:noFill/>
            <a:ln w="28575" cap="flat" cmpd="sng" algn="ctr">
              <a:solidFill>
                <a:srgbClr val="DD080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Rectangle 60">
              <a:extLst>
                <a:ext uri="{FF2B5EF4-FFF2-40B4-BE49-F238E27FC236}">
                  <a16:creationId xmlns:a16="http://schemas.microsoft.com/office/drawing/2014/main" id="{ECDAE8FF-54D9-C442-8797-976460255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9361" y="3483055"/>
              <a:ext cx="1054777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fr-FR" dirty="0"/>
                <a:t>emit </a:t>
              </a:r>
              <a:r>
                <a:rPr lang="en-US" altLang="fr-FR" dirty="0">
                  <a:solidFill>
                    <a:schemeClr val="tx2"/>
                  </a:solidFill>
                </a:rPr>
                <a:t>S</a:t>
              </a:r>
              <a:endParaRPr lang="en-US" altLang="fr-FR" baseline="30000" dirty="0">
                <a:solidFill>
                  <a:schemeClr val="tx2"/>
                </a:solidFill>
              </a:endParaRPr>
            </a:p>
          </p:txBody>
        </p:sp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188DC661-FA99-2E41-B190-67065DBC1C6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429756" y="3243850"/>
              <a:ext cx="825433" cy="6834"/>
            </a:xfrm>
            <a:prstGeom prst="line">
              <a:avLst/>
            </a:prstGeom>
            <a:noFill/>
            <a:ln w="28575" cap="flat" cmpd="sng" algn="ctr">
              <a:solidFill>
                <a:srgbClr val="DD080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8E9896D3-EE8E-3842-BBD4-7F2BE2A3A5AF}"/>
                </a:ext>
              </a:extLst>
            </p:cNvPr>
            <p:cNvCxnSpPr/>
            <p:nvPr/>
          </p:nvCxnSpPr>
          <p:spPr bwMode="auto">
            <a:xfrm>
              <a:off x="5444403" y="3243850"/>
              <a:ext cx="0" cy="459225"/>
            </a:xfrm>
            <a:prstGeom prst="line">
              <a:avLst/>
            </a:prstGeom>
            <a:noFill/>
            <a:ln w="28575" cap="flat" cmpd="sng" algn="ctr">
              <a:solidFill>
                <a:srgbClr val="DD080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9" name="Rectangle 60">
              <a:extLst>
                <a:ext uri="{FF2B5EF4-FFF2-40B4-BE49-F238E27FC236}">
                  <a16:creationId xmlns:a16="http://schemas.microsoft.com/office/drawing/2014/main" id="{95976DA0-CC0D-3B45-8445-EB865F947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5189" y="2996952"/>
              <a:ext cx="387928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fr-FR" dirty="0">
                  <a:solidFill>
                    <a:schemeClr val="tx2"/>
                  </a:solidFill>
                </a:rPr>
                <a:t>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0931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71">
            <a:extLst>
              <a:ext uri="{FF2B5EF4-FFF2-40B4-BE49-F238E27FC236}">
                <a16:creationId xmlns:a16="http://schemas.microsoft.com/office/drawing/2014/main" id="{E83A7CCF-13F0-3346-A1BF-6428F33A2E40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8955" y="4501262"/>
            <a:ext cx="1683718" cy="1712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598BFA7-508F-5645-8EC0-242D71FE3F9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07/03/2017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D1B60E3-9389-C043-A1E7-E41D648525D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3ACD893-6A25-C840-807B-D444B16E0D9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6E8B062E-56AC-4546-A0A7-12FD90D10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Circuit de la pause, v0</a:t>
            </a:r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B626E7-3A3B-1F49-9EF8-9149B95701AA}"/>
              </a:ext>
            </a:extLst>
          </p:cNvPr>
          <p:cNvSpPr txBox="1"/>
          <p:nvPr/>
        </p:nvSpPr>
        <p:spPr>
          <a:xfrm>
            <a:off x="12783" y="767041"/>
            <a:ext cx="3345788" cy="830997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lang="en-US" sz="2400" kern="0" dirty="0"/>
              <a:t>1990:</a:t>
            </a:r>
          </a:p>
          <a:p>
            <a:pPr fontAlgn="base">
              <a:spcAft>
                <a:spcPct val="0"/>
              </a:spcAft>
            </a:pPr>
            <a:r>
              <a:rPr lang="en-US" sz="2400" kern="0" dirty="0"/>
              <a:t>in</a:t>
            </a:r>
            <a:r>
              <a:rPr lang="en-US" sz="2400" i="1" kern="0" dirty="0"/>
              <a:t> </a:t>
            </a:r>
            <a:r>
              <a:rPr lang="en-US" sz="2400" kern="0" dirty="0">
                <a:solidFill>
                  <a:schemeClr val="tx2"/>
                </a:solidFill>
              </a:rPr>
              <a:t>GO</a:t>
            </a:r>
            <a:r>
              <a:rPr lang="en-US" sz="2400" kern="0" dirty="0"/>
              <a:t>, out </a:t>
            </a:r>
            <a:r>
              <a:rPr lang="en-US" sz="2400" kern="0" dirty="0">
                <a:solidFill>
                  <a:schemeClr val="accent3"/>
                </a:solidFill>
              </a:rPr>
              <a:t>K0</a:t>
            </a:r>
            <a:r>
              <a:rPr lang="en-US" sz="2400" kern="0" dirty="0"/>
              <a:t>, </a:t>
            </a:r>
            <a:r>
              <a:rPr lang="en-US" sz="2400" kern="0" dirty="0">
                <a:solidFill>
                  <a:schemeClr val="accent3"/>
                </a:solidFill>
              </a:rPr>
              <a:t>K1</a:t>
            </a:r>
            <a:r>
              <a:rPr lang="en-US" sz="2400" kern="0" dirty="0"/>
              <a:t>,</a:t>
            </a:r>
            <a:r>
              <a:rPr lang="en-US" sz="2400" kern="0" dirty="0">
                <a:solidFill>
                  <a:schemeClr val="tx2"/>
                </a:solidFill>
              </a:rPr>
              <a:t> </a:t>
            </a:r>
            <a:r>
              <a:rPr lang="en-US" sz="2400" kern="0" dirty="0">
                <a:solidFill>
                  <a:schemeClr val="accent4"/>
                </a:solidFill>
              </a:rPr>
              <a:t>SEL</a:t>
            </a:r>
            <a:endParaRPr lang="en-US" sz="2400" i="1" kern="0" dirty="0">
              <a:solidFill>
                <a:schemeClr val="accent4"/>
              </a:solidFill>
            </a:endParaRPr>
          </a:p>
        </p:txBody>
      </p:sp>
      <p:sp>
        <p:nvSpPr>
          <p:cNvPr id="15" name="Rectangle 60">
            <a:extLst>
              <a:ext uri="{FF2B5EF4-FFF2-40B4-BE49-F238E27FC236}">
                <a16:creationId xmlns:a16="http://schemas.microsoft.com/office/drawing/2014/main" id="{B76F8F65-452D-8D40-8D7E-55B742C8C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715" y="2888362"/>
            <a:ext cx="660438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dirty="0">
                <a:solidFill>
                  <a:schemeClr val="tx2"/>
                </a:solidFill>
              </a:rPr>
              <a:t>GO</a:t>
            </a:r>
          </a:p>
        </p:txBody>
      </p:sp>
      <p:sp>
        <p:nvSpPr>
          <p:cNvPr id="16" name="Rectangle 64">
            <a:extLst>
              <a:ext uri="{FF2B5EF4-FFF2-40B4-BE49-F238E27FC236}">
                <a16:creationId xmlns:a16="http://schemas.microsoft.com/office/drawing/2014/main" id="{E2EEE541-B313-4447-B680-695E85C62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9796" y="2888362"/>
            <a:ext cx="55945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dirty="0">
                <a:solidFill>
                  <a:schemeClr val="accent3"/>
                </a:solidFill>
              </a:rPr>
              <a:t>K1</a:t>
            </a:r>
          </a:p>
        </p:txBody>
      </p:sp>
      <p:sp>
        <p:nvSpPr>
          <p:cNvPr id="17" name="Rectangle 78">
            <a:extLst>
              <a:ext uri="{FF2B5EF4-FFF2-40B4-BE49-F238E27FC236}">
                <a16:creationId xmlns:a16="http://schemas.microsoft.com/office/drawing/2014/main" id="{9D40EE72-FD81-4346-A21D-E6AB97E74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9796" y="5346164"/>
            <a:ext cx="764634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dirty="0">
                <a:solidFill>
                  <a:schemeClr val="accent4"/>
                </a:solidFill>
              </a:rPr>
              <a:t>SEL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5813CEDE-0055-914D-B549-6CBB9838B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5684" y="4285362"/>
            <a:ext cx="419100" cy="4191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96CC572A-3DFA-5849-B042-560593600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4923" y="4285362"/>
            <a:ext cx="419100" cy="419100"/>
          </a:xfrm>
          <a:prstGeom prst="rect">
            <a:avLst/>
          </a:prstGeom>
          <a:noFill/>
          <a:ln w="28575">
            <a:solidFill>
              <a:schemeClr val="accent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accent4"/>
              </a:solidFill>
            </a:endParaRPr>
          </a:p>
        </p:txBody>
      </p:sp>
      <p:sp>
        <p:nvSpPr>
          <p:cNvPr id="20" name="Freeform 4">
            <a:extLst>
              <a:ext uri="{FF2B5EF4-FFF2-40B4-BE49-F238E27FC236}">
                <a16:creationId xmlns:a16="http://schemas.microsoft.com/office/drawing/2014/main" id="{0B6E16DF-9568-E345-B98D-828DA1B63D03}"/>
              </a:ext>
            </a:extLst>
          </p:cNvPr>
          <p:cNvSpPr>
            <a:spLocks/>
          </p:cNvSpPr>
          <p:nvPr/>
        </p:nvSpPr>
        <p:spPr bwMode="auto">
          <a:xfrm>
            <a:off x="5899984" y="4602862"/>
            <a:ext cx="217488" cy="103188"/>
          </a:xfrm>
          <a:custGeom>
            <a:avLst/>
            <a:gdLst>
              <a:gd name="T0" fmla="*/ 0 w 137"/>
              <a:gd name="T1" fmla="*/ 64 h 65"/>
              <a:gd name="T2" fmla="*/ 72 w 137"/>
              <a:gd name="T3" fmla="*/ 0 h 65"/>
              <a:gd name="T4" fmla="*/ 136 w 137"/>
              <a:gd name="T5" fmla="*/ 64 h 65"/>
              <a:gd name="T6" fmla="*/ 0 60000 65536"/>
              <a:gd name="T7" fmla="*/ 0 60000 65536"/>
              <a:gd name="T8" fmla="*/ 0 60000 65536"/>
              <a:gd name="T9" fmla="*/ 0 w 137"/>
              <a:gd name="T10" fmla="*/ 0 h 65"/>
              <a:gd name="T11" fmla="*/ 137 w 137"/>
              <a:gd name="T12" fmla="*/ 65 h 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7" h="65">
                <a:moveTo>
                  <a:pt x="0" y="64"/>
                </a:moveTo>
                <a:lnTo>
                  <a:pt x="72" y="0"/>
                </a:lnTo>
                <a:lnTo>
                  <a:pt x="136" y="64"/>
                </a:lnTo>
              </a:path>
            </a:pathLst>
          </a:custGeom>
          <a:noFill/>
          <a:ln w="28575" cap="rnd">
            <a:solidFill>
              <a:schemeClr val="accent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24" name="Arc 10">
            <a:extLst>
              <a:ext uri="{FF2B5EF4-FFF2-40B4-BE49-F238E27FC236}">
                <a16:creationId xmlns:a16="http://schemas.microsoft.com/office/drawing/2014/main" id="{55F6E2AF-D5C0-9B48-ABF0-CB73F282C712}"/>
              </a:ext>
            </a:extLst>
          </p:cNvPr>
          <p:cNvSpPr>
            <a:spLocks/>
          </p:cNvSpPr>
          <p:nvPr/>
        </p:nvSpPr>
        <p:spPr bwMode="auto">
          <a:xfrm>
            <a:off x="5201484" y="4482212"/>
            <a:ext cx="241300" cy="2603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30" name="Arc 18">
            <a:extLst>
              <a:ext uri="{FF2B5EF4-FFF2-40B4-BE49-F238E27FC236}">
                <a16:creationId xmlns:a16="http://schemas.microsoft.com/office/drawing/2014/main" id="{DA56854E-B3BA-0641-B3EF-63E3091043EB}"/>
              </a:ext>
            </a:extLst>
          </p:cNvPr>
          <p:cNvSpPr>
            <a:spLocks/>
          </p:cNvSpPr>
          <p:nvPr/>
        </p:nvSpPr>
        <p:spPr bwMode="auto">
          <a:xfrm>
            <a:off x="7360484" y="4134550"/>
            <a:ext cx="242888" cy="260350"/>
          </a:xfrm>
          <a:custGeom>
            <a:avLst/>
            <a:gdLst>
              <a:gd name="T0" fmla="*/ 0 w 21742"/>
              <a:gd name="T1" fmla="*/ 0 h 21600"/>
              <a:gd name="T2" fmla="*/ 0 w 21742"/>
              <a:gd name="T3" fmla="*/ 0 h 21600"/>
              <a:gd name="T4" fmla="*/ 0 w 21742"/>
              <a:gd name="T5" fmla="*/ 0 h 21600"/>
              <a:gd name="T6" fmla="*/ 0 60000 65536"/>
              <a:gd name="T7" fmla="*/ 0 60000 65536"/>
              <a:gd name="T8" fmla="*/ 0 60000 65536"/>
              <a:gd name="T9" fmla="*/ 0 w 21742"/>
              <a:gd name="T10" fmla="*/ 0 h 21600"/>
              <a:gd name="T11" fmla="*/ 21742 w 2174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2" h="21600" fill="none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</a:path>
              <a:path w="21742" h="21600" stroke="0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  <a:lnTo>
                  <a:pt x="142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40" name="Arc 34">
            <a:extLst>
              <a:ext uri="{FF2B5EF4-FFF2-40B4-BE49-F238E27FC236}">
                <a16:creationId xmlns:a16="http://schemas.microsoft.com/office/drawing/2014/main" id="{0AF0B087-D9E6-A949-8A6E-99B69B20DB9D}"/>
              </a:ext>
            </a:extLst>
          </p:cNvPr>
          <p:cNvSpPr>
            <a:spLocks/>
          </p:cNvSpPr>
          <p:nvPr/>
        </p:nvSpPr>
        <p:spPr bwMode="auto">
          <a:xfrm>
            <a:off x="2496384" y="4248850"/>
            <a:ext cx="242888" cy="260350"/>
          </a:xfrm>
          <a:custGeom>
            <a:avLst/>
            <a:gdLst>
              <a:gd name="T0" fmla="*/ 0 w 21742"/>
              <a:gd name="T1" fmla="*/ 0 h 21600"/>
              <a:gd name="T2" fmla="*/ 0 w 21742"/>
              <a:gd name="T3" fmla="*/ 0 h 21600"/>
              <a:gd name="T4" fmla="*/ 0 w 21742"/>
              <a:gd name="T5" fmla="*/ 0 h 21600"/>
              <a:gd name="T6" fmla="*/ 0 60000 65536"/>
              <a:gd name="T7" fmla="*/ 0 60000 65536"/>
              <a:gd name="T8" fmla="*/ 0 60000 65536"/>
              <a:gd name="T9" fmla="*/ 0 w 21742"/>
              <a:gd name="T10" fmla="*/ 0 h 21600"/>
              <a:gd name="T11" fmla="*/ 21742 w 2174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2" h="21600" fill="none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</a:path>
              <a:path w="21742" h="21600" stroke="0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  <a:lnTo>
                  <a:pt x="142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41" name="Arc 36">
            <a:extLst>
              <a:ext uri="{FF2B5EF4-FFF2-40B4-BE49-F238E27FC236}">
                <a16:creationId xmlns:a16="http://schemas.microsoft.com/office/drawing/2014/main" id="{BB683160-A9F6-3F47-A225-55DCB4ED002A}"/>
              </a:ext>
            </a:extLst>
          </p:cNvPr>
          <p:cNvSpPr>
            <a:spLocks/>
          </p:cNvSpPr>
          <p:nvPr/>
        </p:nvSpPr>
        <p:spPr bwMode="auto">
          <a:xfrm>
            <a:off x="2496384" y="4482212"/>
            <a:ext cx="241300" cy="2603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44" name="Line 39">
            <a:extLst>
              <a:ext uri="{FF2B5EF4-FFF2-40B4-BE49-F238E27FC236}">
                <a16:creationId xmlns:a16="http://schemas.microsoft.com/office/drawing/2014/main" id="{B9F47171-7950-CB46-9535-F9C6DFC8D66C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9784" y="4501262"/>
            <a:ext cx="203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53" name="Line 53">
            <a:extLst>
              <a:ext uri="{FF2B5EF4-FFF2-40B4-BE49-F238E27FC236}">
                <a16:creationId xmlns:a16="http://schemas.microsoft.com/office/drawing/2014/main" id="{E9FE66D7-A512-054B-A8BA-6C637EED18A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76238" y="4285362"/>
            <a:ext cx="2507833" cy="215900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54" name="Line 54">
            <a:extLst>
              <a:ext uri="{FF2B5EF4-FFF2-40B4-BE49-F238E27FC236}">
                <a16:creationId xmlns:a16="http://schemas.microsoft.com/office/drawing/2014/main" id="{725A519C-588C-5B41-9B1B-D7B07FD225C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0584" y="3104262"/>
            <a:ext cx="0" cy="1187450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60" name="Line 71">
            <a:extLst>
              <a:ext uri="{FF2B5EF4-FFF2-40B4-BE49-F238E27FC236}">
                <a16:creationId xmlns:a16="http://schemas.microsoft.com/office/drawing/2014/main" id="{4DF4FA59-B8FD-EF47-A497-A5F3637BED6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60991" y="5584349"/>
            <a:ext cx="1683718" cy="1712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61" name="Line 72">
            <a:extLst>
              <a:ext uri="{FF2B5EF4-FFF2-40B4-BE49-F238E27FC236}">
                <a16:creationId xmlns:a16="http://schemas.microsoft.com/office/drawing/2014/main" id="{4CDAC5C7-6F00-8947-B68F-89E8351149AB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7196" y="4508913"/>
            <a:ext cx="0" cy="1088323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63" name="Line 76">
            <a:extLst>
              <a:ext uri="{FF2B5EF4-FFF2-40B4-BE49-F238E27FC236}">
                <a16:creationId xmlns:a16="http://schemas.microsoft.com/office/drawing/2014/main" id="{0BE5E66C-D42F-1A45-9A6C-FD6CE01DFF9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7484" y="4501262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68" name="Oval 73">
            <a:extLst>
              <a:ext uri="{FF2B5EF4-FFF2-40B4-BE49-F238E27FC236}">
                <a16:creationId xmlns:a16="http://schemas.microsoft.com/office/drawing/2014/main" id="{399F4ED9-77F4-AA42-BD6B-E0503E805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5128" y="4469867"/>
            <a:ext cx="76200" cy="762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5C7545EF-28B1-EF47-AE0B-8994756D8522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 bwMode="auto">
          <a:xfrm>
            <a:off x="1030153" y="3117912"/>
            <a:ext cx="7179643" cy="0"/>
          </a:xfrm>
          <a:prstGeom prst="line">
            <a:avLst/>
          </a:prstGeom>
          <a:noFill/>
          <a:ln w="28575" cap="flat" cmpd="sng" algn="ctr">
            <a:solidFill>
              <a:srgbClr val="DD080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Oval 55">
            <a:extLst>
              <a:ext uri="{FF2B5EF4-FFF2-40B4-BE49-F238E27FC236}">
                <a16:creationId xmlns:a16="http://schemas.microsoft.com/office/drawing/2014/main" id="{47CA7CD2-0B5C-8547-968C-669688D3C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2484" y="3078862"/>
            <a:ext cx="76200" cy="762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BDB13074-2196-744E-8CAF-A88EE4156F8A}"/>
              </a:ext>
            </a:extLst>
          </p:cNvPr>
          <p:cNvSpPr txBox="1"/>
          <p:nvPr/>
        </p:nvSpPr>
        <p:spPr>
          <a:xfrm>
            <a:off x="5554120" y="4684236"/>
            <a:ext cx="851515" cy="45320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REG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22F8D864-98D8-6D4F-B6D5-80B3CB3F7EEF}"/>
              </a:ext>
            </a:extLst>
          </p:cNvPr>
          <p:cNvCxnSpPr>
            <a:cxnSpLocks/>
          </p:cNvCxnSpPr>
          <p:nvPr/>
        </p:nvCxnSpPr>
        <p:spPr bwMode="auto">
          <a:xfrm>
            <a:off x="5442784" y="4501262"/>
            <a:ext cx="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Rectangle 78">
            <a:extLst>
              <a:ext uri="{FF2B5EF4-FFF2-40B4-BE49-F238E27FC236}">
                <a16:creationId xmlns:a16="http://schemas.microsoft.com/office/drawing/2014/main" id="{3EEAA1B8-6B49-A240-B945-769FA89F3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7760" y="4263077"/>
            <a:ext cx="55945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dirty="0">
                <a:solidFill>
                  <a:schemeClr val="accent3"/>
                </a:solidFill>
              </a:rPr>
              <a:t>K0</a:t>
            </a:r>
          </a:p>
        </p:txBody>
      </p:sp>
    </p:spTree>
    <p:extLst>
      <p:ext uri="{BB962C8B-B14F-4D97-AF65-F5344CB8AC3E}">
        <p14:creationId xmlns:p14="http://schemas.microsoft.com/office/powerpoint/2010/main" val="1394905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Line 71">
            <a:extLst>
              <a:ext uri="{FF2B5EF4-FFF2-40B4-BE49-F238E27FC236}">
                <a16:creationId xmlns:a16="http://schemas.microsoft.com/office/drawing/2014/main" id="{28F09BA2-2C9A-7849-9D23-3C09D8879D32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8955" y="4501262"/>
            <a:ext cx="1683718" cy="1712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598BFA7-508F-5645-8EC0-242D71FE3F9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07/03/2017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D1B60E3-9389-C043-A1E7-E41D648525D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3ACD893-6A25-C840-807B-D444B16E0D9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6E8B062E-56AC-4546-A0A7-12FD90D10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Activation de la pause</a:t>
            </a:r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B626E7-3A3B-1F49-9EF8-9149B95701AA}"/>
              </a:ext>
            </a:extLst>
          </p:cNvPr>
          <p:cNvSpPr txBox="1"/>
          <p:nvPr/>
        </p:nvSpPr>
        <p:spPr>
          <a:xfrm>
            <a:off x="12783" y="767041"/>
            <a:ext cx="7981672" cy="830997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lang="en-US" sz="2400" kern="0" dirty="0"/>
              <a:t>1990:</a:t>
            </a:r>
          </a:p>
          <a:p>
            <a:pPr fontAlgn="base">
              <a:spcAft>
                <a:spcPct val="0"/>
              </a:spcAft>
            </a:pPr>
            <a:r>
              <a:rPr lang="en-US" sz="2400" i="1" kern="0" dirty="0"/>
              <a:t>go</a:t>
            </a:r>
            <a:r>
              <a:rPr lang="en-US" sz="1200" kern="0" dirty="0"/>
              <a:t> </a:t>
            </a:r>
            <a:r>
              <a:rPr lang="en-US" sz="2400" kern="0" dirty="0"/>
              <a:t>: </a:t>
            </a:r>
            <a:r>
              <a:rPr lang="en-US" sz="2400" kern="0" dirty="0">
                <a:solidFill>
                  <a:schemeClr val="accent4"/>
                </a:solidFill>
              </a:rPr>
              <a:t>REG</a:t>
            </a:r>
            <a:r>
              <a:rPr lang="en-US" sz="2400" kern="0" dirty="0"/>
              <a:t>=0</a:t>
            </a:r>
            <a:r>
              <a:rPr lang="en-US" sz="1200" kern="0" dirty="0"/>
              <a:t> </a:t>
            </a:r>
            <a:r>
              <a:rPr lang="en-US" sz="2400" kern="0" dirty="0"/>
              <a:t>; in </a:t>
            </a:r>
            <a:r>
              <a:rPr lang="en-US" sz="2400" kern="0" dirty="0">
                <a:solidFill>
                  <a:schemeClr val="accent1"/>
                </a:solidFill>
              </a:rPr>
              <a:t>GO</a:t>
            </a:r>
            <a:r>
              <a:rPr lang="en-US" sz="2400" kern="0" dirty="0"/>
              <a:t>=1</a:t>
            </a:r>
            <a:r>
              <a:rPr lang="en-US" sz="1200" kern="0" dirty="0"/>
              <a:t> </a:t>
            </a:r>
            <a:r>
              <a:rPr lang="en-US" sz="2400" kern="0" dirty="0"/>
              <a:t>; out </a:t>
            </a:r>
            <a:r>
              <a:rPr lang="en-US" sz="2400" kern="0" dirty="0">
                <a:solidFill>
                  <a:schemeClr val="accent3"/>
                </a:solidFill>
              </a:rPr>
              <a:t>K0</a:t>
            </a:r>
            <a:r>
              <a:rPr lang="en-US" sz="2400" kern="0" dirty="0"/>
              <a:t>=0,</a:t>
            </a:r>
            <a:r>
              <a:rPr lang="en-US" sz="2400" kern="0" dirty="0">
                <a:solidFill>
                  <a:schemeClr val="tx2"/>
                </a:solidFill>
              </a:rPr>
              <a:t> </a:t>
            </a:r>
            <a:r>
              <a:rPr lang="en-US" sz="2400" kern="0" dirty="0">
                <a:solidFill>
                  <a:schemeClr val="accent1"/>
                </a:solidFill>
              </a:rPr>
              <a:t>K1</a:t>
            </a:r>
            <a:r>
              <a:rPr lang="en-US" sz="2400" kern="0" dirty="0"/>
              <a:t>=1, </a:t>
            </a:r>
            <a:r>
              <a:rPr lang="en-US" sz="2400" kern="0" dirty="0">
                <a:solidFill>
                  <a:schemeClr val="accent4"/>
                </a:solidFill>
              </a:rPr>
              <a:t>SEL</a:t>
            </a:r>
            <a:r>
              <a:rPr lang="en-US" sz="2400" kern="0" dirty="0"/>
              <a:t>=0 ; </a:t>
            </a:r>
            <a:r>
              <a:rPr lang="en-US" sz="2400" kern="0" dirty="0">
                <a:solidFill>
                  <a:schemeClr val="accent4"/>
                </a:solidFill>
              </a:rPr>
              <a:t>REG</a:t>
            </a:r>
            <a:r>
              <a:rPr lang="en-US" sz="2400" kern="0" dirty="0"/>
              <a:t>←1</a:t>
            </a:r>
            <a:endParaRPr lang="en-US" sz="2400" i="1" kern="0" dirty="0"/>
          </a:p>
        </p:txBody>
      </p:sp>
      <p:sp>
        <p:nvSpPr>
          <p:cNvPr id="15" name="Rectangle 60">
            <a:extLst>
              <a:ext uri="{FF2B5EF4-FFF2-40B4-BE49-F238E27FC236}">
                <a16:creationId xmlns:a16="http://schemas.microsoft.com/office/drawing/2014/main" id="{B76F8F65-452D-8D40-8D7E-55B742C8C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715" y="2888362"/>
            <a:ext cx="660438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dirty="0">
                <a:solidFill>
                  <a:schemeClr val="accent1"/>
                </a:solidFill>
              </a:rPr>
              <a:t>GO</a:t>
            </a:r>
          </a:p>
        </p:txBody>
      </p:sp>
      <p:sp>
        <p:nvSpPr>
          <p:cNvPr id="16" name="Rectangle 64">
            <a:extLst>
              <a:ext uri="{FF2B5EF4-FFF2-40B4-BE49-F238E27FC236}">
                <a16:creationId xmlns:a16="http://schemas.microsoft.com/office/drawing/2014/main" id="{E2EEE541-B313-4447-B680-695E85C62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9796" y="2888362"/>
            <a:ext cx="55945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dirty="0">
                <a:solidFill>
                  <a:schemeClr val="accent1"/>
                </a:solidFill>
              </a:rPr>
              <a:t>K1</a:t>
            </a:r>
          </a:p>
        </p:txBody>
      </p:sp>
      <p:sp>
        <p:nvSpPr>
          <p:cNvPr id="17" name="Rectangle 78">
            <a:extLst>
              <a:ext uri="{FF2B5EF4-FFF2-40B4-BE49-F238E27FC236}">
                <a16:creationId xmlns:a16="http://schemas.microsoft.com/office/drawing/2014/main" id="{9D40EE72-FD81-4346-A21D-E6AB97E74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9796" y="5346164"/>
            <a:ext cx="764634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dirty="0">
                <a:solidFill>
                  <a:schemeClr val="accent4"/>
                </a:solidFill>
              </a:rPr>
              <a:t>SEL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5813CEDE-0055-914D-B549-6CBB9838B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5684" y="4285362"/>
            <a:ext cx="419100" cy="4191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96CC572A-3DFA-5849-B042-560593600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4923" y="4285362"/>
            <a:ext cx="419100" cy="419100"/>
          </a:xfrm>
          <a:prstGeom prst="rect">
            <a:avLst/>
          </a:prstGeom>
          <a:noFill/>
          <a:ln w="28575">
            <a:solidFill>
              <a:schemeClr val="accent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accent4"/>
              </a:solidFill>
            </a:endParaRPr>
          </a:p>
        </p:txBody>
      </p:sp>
      <p:sp>
        <p:nvSpPr>
          <p:cNvPr id="20" name="Freeform 4">
            <a:extLst>
              <a:ext uri="{FF2B5EF4-FFF2-40B4-BE49-F238E27FC236}">
                <a16:creationId xmlns:a16="http://schemas.microsoft.com/office/drawing/2014/main" id="{0B6E16DF-9568-E345-B98D-828DA1B63D03}"/>
              </a:ext>
            </a:extLst>
          </p:cNvPr>
          <p:cNvSpPr>
            <a:spLocks/>
          </p:cNvSpPr>
          <p:nvPr/>
        </p:nvSpPr>
        <p:spPr bwMode="auto">
          <a:xfrm>
            <a:off x="5899984" y="4602862"/>
            <a:ext cx="217488" cy="103188"/>
          </a:xfrm>
          <a:custGeom>
            <a:avLst/>
            <a:gdLst>
              <a:gd name="T0" fmla="*/ 0 w 137"/>
              <a:gd name="T1" fmla="*/ 64 h 65"/>
              <a:gd name="T2" fmla="*/ 72 w 137"/>
              <a:gd name="T3" fmla="*/ 0 h 65"/>
              <a:gd name="T4" fmla="*/ 136 w 137"/>
              <a:gd name="T5" fmla="*/ 64 h 65"/>
              <a:gd name="T6" fmla="*/ 0 60000 65536"/>
              <a:gd name="T7" fmla="*/ 0 60000 65536"/>
              <a:gd name="T8" fmla="*/ 0 60000 65536"/>
              <a:gd name="T9" fmla="*/ 0 w 137"/>
              <a:gd name="T10" fmla="*/ 0 h 65"/>
              <a:gd name="T11" fmla="*/ 137 w 137"/>
              <a:gd name="T12" fmla="*/ 65 h 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7" h="65">
                <a:moveTo>
                  <a:pt x="0" y="64"/>
                </a:moveTo>
                <a:lnTo>
                  <a:pt x="72" y="0"/>
                </a:lnTo>
                <a:lnTo>
                  <a:pt x="136" y="64"/>
                </a:lnTo>
              </a:path>
            </a:pathLst>
          </a:custGeom>
          <a:noFill/>
          <a:ln w="28575" cap="rnd">
            <a:solidFill>
              <a:schemeClr val="accent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24" name="Arc 10">
            <a:extLst>
              <a:ext uri="{FF2B5EF4-FFF2-40B4-BE49-F238E27FC236}">
                <a16:creationId xmlns:a16="http://schemas.microsoft.com/office/drawing/2014/main" id="{55F6E2AF-D5C0-9B48-ABF0-CB73F282C712}"/>
              </a:ext>
            </a:extLst>
          </p:cNvPr>
          <p:cNvSpPr>
            <a:spLocks/>
          </p:cNvSpPr>
          <p:nvPr/>
        </p:nvSpPr>
        <p:spPr bwMode="auto">
          <a:xfrm>
            <a:off x="5201484" y="4482212"/>
            <a:ext cx="241300" cy="2603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40" name="Arc 34">
            <a:extLst>
              <a:ext uri="{FF2B5EF4-FFF2-40B4-BE49-F238E27FC236}">
                <a16:creationId xmlns:a16="http://schemas.microsoft.com/office/drawing/2014/main" id="{0AF0B087-D9E6-A949-8A6E-99B69B20DB9D}"/>
              </a:ext>
            </a:extLst>
          </p:cNvPr>
          <p:cNvSpPr>
            <a:spLocks/>
          </p:cNvSpPr>
          <p:nvPr/>
        </p:nvSpPr>
        <p:spPr bwMode="auto">
          <a:xfrm>
            <a:off x="2496384" y="4248850"/>
            <a:ext cx="242888" cy="260350"/>
          </a:xfrm>
          <a:custGeom>
            <a:avLst/>
            <a:gdLst>
              <a:gd name="T0" fmla="*/ 0 w 21742"/>
              <a:gd name="T1" fmla="*/ 0 h 21600"/>
              <a:gd name="T2" fmla="*/ 0 w 21742"/>
              <a:gd name="T3" fmla="*/ 0 h 21600"/>
              <a:gd name="T4" fmla="*/ 0 w 21742"/>
              <a:gd name="T5" fmla="*/ 0 h 21600"/>
              <a:gd name="T6" fmla="*/ 0 60000 65536"/>
              <a:gd name="T7" fmla="*/ 0 60000 65536"/>
              <a:gd name="T8" fmla="*/ 0 60000 65536"/>
              <a:gd name="T9" fmla="*/ 0 w 21742"/>
              <a:gd name="T10" fmla="*/ 0 h 21600"/>
              <a:gd name="T11" fmla="*/ 21742 w 2174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2" h="21600" fill="none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</a:path>
              <a:path w="21742" h="21600" stroke="0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  <a:lnTo>
                  <a:pt x="142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41" name="Arc 36">
            <a:extLst>
              <a:ext uri="{FF2B5EF4-FFF2-40B4-BE49-F238E27FC236}">
                <a16:creationId xmlns:a16="http://schemas.microsoft.com/office/drawing/2014/main" id="{BB683160-A9F6-3F47-A225-55DCB4ED002A}"/>
              </a:ext>
            </a:extLst>
          </p:cNvPr>
          <p:cNvSpPr>
            <a:spLocks/>
          </p:cNvSpPr>
          <p:nvPr/>
        </p:nvSpPr>
        <p:spPr bwMode="auto">
          <a:xfrm>
            <a:off x="2496384" y="4482212"/>
            <a:ext cx="241300" cy="2603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44" name="Line 39">
            <a:extLst>
              <a:ext uri="{FF2B5EF4-FFF2-40B4-BE49-F238E27FC236}">
                <a16:creationId xmlns:a16="http://schemas.microsoft.com/office/drawing/2014/main" id="{B9F47171-7950-CB46-9535-F9C6DFC8D66C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9784" y="4501262"/>
            <a:ext cx="203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53" name="Line 53">
            <a:extLst>
              <a:ext uri="{FF2B5EF4-FFF2-40B4-BE49-F238E27FC236}">
                <a16:creationId xmlns:a16="http://schemas.microsoft.com/office/drawing/2014/main" id="{E9FE66D7-A512-054B-A8BA-6C637EED18A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76238" y="4285362"/>
            <a:ext cx="2507833" cy="2159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54" name="Line 54">
            <a:extLst>
              <a:ext uri="{FF2B5EF4-FFF2-40B4-BE49-F238E27FC236}">
                <a16:creationId xmlns:a16="http://schemas.microsoft.com/office/drawing/2014/main" id="{725A519C-588C-5B41-9B1B-D7B07FD225C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0584" y="3104262"/>
            <a:ext cx="0" cy="11874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60" name="Line 71">
            <a:extLst>
              <a:ext uri="{FF2B5EF4-FFF2-40B4-BE49-F238E27FC236}">
                <a16:creationId xmlns:a16="http://schemas.microsoft.com/office/drawing/2014/main" id="{4DF4FA59-B8FD-EF47-A497-A5F3637BED6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60991" y="5584349"/>
            <a:ext cx="1683718" cy="1712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61" name="Line 72">
            <a:extLst>
              <a:ext uri="{FF2B5EF4-FFF2-40B4-BE49-F238E27FC236}">
                <a16:creationId xmlns:a16="http://schemas.microsoft.com/office/drawing/2014/main" id="{4CDAC5C7-6F00-8947-B68F-89E8351149AB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7196" y="4508913"/>
            <a:ext cx="0" cy="1088323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63" name="Line 76">
            <a:extLst>
              <a:ext uri="{FF2B5EF4-FFF2-40B4-BE49-F238E27FC236}">
                <a16:creationId xmlns:a16="http://schemas.microsoft.com/office/drawing/2014/main" id="{0BE5E66C-D42F-1A45-9A6C-FD6CE01DFF9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7484" y="4501262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68" name="Oval 73">
            <a:extLst>
              <a:ext uri="{FF2B5EF4-FFF2-40B4-BE49-F238E27FC236}">
                <a16:creationId xmlns:a16="http://schemas.microsoft.com/office/drawing/2014/main" id="{399F4ED9-77F4-AA42-BD6B-E0503E805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5128" y="4469867"/>
            <a:ext cx="76200" cy="762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5C7545EF-28B1-EF47-AE0B-8994756D8522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 bwMode="auto">
          <a:xfrm>
            <a:off x="1030153" y="3117912"/>
            <a:ext cx="7179643" cy="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Oval 55">
            <a:extLst>
              <a:ext uri="{FF2B5EF4-FFF2-40B4-BE49-F238E27FC236}">
                <a16:creationId xmlns:a16="http://schemas.microsoft.com/office/drawing/2014/main" id="{47CA7CD2-0B5C-8547-968C-669688D3C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2484" y="3078862"/>
            <a:ext cx="76200" cy="762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  <a:round/>
            <a:headEnd/>
            <a:tailEnd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BDB13074-2196-744E-8CAF-A88EE4156F8A}"/>
              </a:ext>
            </a:extLst>
          </p:cNvPr>
          <p:cNvSpPr txBox="1"/>
          <p:nvPr/>
        </p:nvSpPr>
        <p:spPr>
          <a:xfrm>
            <a:off x="5554120" y="4684236"/>
            <a:ext cx="851515" cy="45320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REG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22F8D864-98D8-6D4F-B6D5-80B3CB3F7EEF}"/>
              </a:ext>
            </a:extLst>
          </p:cNvPr>
          <p:cNvCxnSpPr>
            <a:cxnSpLocks/>
          </p:cNvCxnSpPr>
          <p:nvPr/>
        </p:nvCxnSpPr>
        <p:spPr bwMode="auto">
          <a:xfrm>
            <a:off x="5442784" y="4501262"/>
            <a:ext cx="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Ellipse 7">
            <a:extLst>
              <a:ext uri="{FF2B5EF4-FFF2-40B4-BE49-F238E27FC236}">
                <a16:creationId xmlns:a16="http://schemas.microsoft.com/office/drawing/2014/main" id="{EDA26979-AF2C-734F-BB8D-48EF3AA10D09}"/>
              </a:ext>
            </a:extLst>
          </p:cNvPr>
          <p:cNvSpPr/>
          <p:nvPr/>
        </p:nvSpPr>
        <p:spPr bwMode="auto">
          <a:xfrm>
            <a:off x="5922465" y="4420241"/>
            <a:ext cx="144016" cy="144016"/>
          </a:xfrm>
          <a:prstGeom prst="ellipse">
            <a:avLst/>
          </a:prstGeom>
          <a:solidFill>
            <a:schemeClr val="accent2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Rectangle 78">
            <a:extLst>
              <a:ext uri="{FF2B5EF4-FFF2-40B4-BE49-F238E27FC236}">
                <a16:creationId xmlns:a16="http://schemas.microsoft.com/office/drawing/2014/main" id="{D30A3B4A-2F8F-D04D-BC0F-58A4923A7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7760" y="4263077"/>
            <a:ext cx="55945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dirty="0">
                <a:solidFill>
                  <a:schemeClr val="accent3"/>
                </a:solidFill>
              </a:rPr>
              <a:t>K0</a:t>
            </a:r>
          </a:p>
        </p:txBody>
      </p:sp>
    </p:spTree>
    <p:extLst>
      <p:ext uri="{BB962C8B-B14F-4D97-AF65-F5344CB8AC3E}">
        <p14:creationId xmlns:p14="http://schemas.microsoft.com/office/powerpoint/2010/main" val="57010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598BFA7-508F-5645-8EC0-242D71FE3F9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07/03/2017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D1B60E3-9389-C043-A1E7-E41D648525D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3ACD893-6A25-C840-807B-D444B16E0D9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6E8B062E-56AC-4546-A0A7-12FD90D10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Reprise de la pause ⟹ terminaison, v0</a:t>
            </a:r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B626E7-3A3B-1F49-9EF8-9149B95701AA}"/>
              </a:ext>
            </a:extLst>
          </p:cNvPr>
          <p:cNvSpPr txBox="1"/>
          <p:nvPr/>
        </p:nvSpPr>
        <p:spPr>
          <a:xfrm>
            <a:off x="12783" y="767041"/>
            <a:ext cx="7981672" cy="1200329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lang="en-US" sz="2400" kern="0" dirty="0"/>
              <a:t>1990:</a:t>
            </a:r>
          </a:p>
          <a:p>
            <a:pPr fontAlgn="base">
              <a:spcAft>
                <a:spcPct val="0"/>
              </a:spcAft>
            </a:pPr>
            <a:r>
              <a:rPr lang="en-US" sz="2400" i="1" kern="0" dirty="0">
                <a:solidFill>
                  <a:schemeClr val="bg1">
                    <a:lumMod val="85000"/>
                  </a:schemeClr>
                </a:solidFill>
              </a:rPr>
              <a:t>go</a:t>
            </a:r>
            <a:r>
              <a:rPr lang="en-US" sz="1200" kern="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:</a:t>
            </a:r>
            <a:r>
              <a:rPr lang="en-US" sz="2400" kern="0" dirty="0"/>
              <a:t> </a:t>
            </a:r>
            <a:r>
              <a:rPr lang="en-US" sz="2400" kern="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REG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=0</a:t>
            </a:r>
            <a:r>
              <a:rPr lang="en-US" sz="1200" kern="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; in </a:t>
            </a:r>
            <a:r>
              <a:rPr lang="en-US" sz="2400" kern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GO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=1</a:t>
            </a:r>
            <a:r>
              <a:rPr lang="en-US" sz="1200" kern="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; out </a:t>
            </a:r>
            <a:r>
              <a:rPr lang="en-US" sz="2400" kern="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K0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=0,</a:t>
            </a:r>
            <a:r>
              <a:rPr lang="en-US" sz="2400" kern="0" dirty="0">
                <a:solidFill>
                  <a:schemeClr val="tx2"/>
                </a:solidFill>
              </a:rPr>
              <a:t> </a:t>
            </a:r>
            <a:r>
              <a:rPr lang="en-US" sz="2400" kern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K1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=1,</a:t>
            </a:r>
            <a:r>
              <a:rPr lang="en-US" sz="2400" kern="0" dirty="0"/>
              <a:t> </a:t>
            </a:r>
            <a:r>
              <a:rPr lang="en-US" sz="2400" kern="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SEL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=0 ; </a:t>
            </a:r>
            <a:r>
              <a:rPr lang="en-US" sz="2400" kern="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REG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←1</a:t>
            </a:r>
            <a:endParaRPr lang="en-US" sz="2400" i="1" kern="0" dirty="0">
              <a:solidFill>
                <a:schemeClr val="bg1">
                  <a:lumMod val="85000"/>
                </a:schemeClr>
              </a:solidFill>
            </a:endParaRPr>
          </a:p>
          <a:p>
            <a:pPr fontAlgn="base">
              <a:spcAft>
                <a:spcPct val="0"/>
              </a:spcAft>
            </a:pPr>
            <a:r>
              <a:rPr lang="en-US" sz="2400" i="1" kern="0" dirty="0"/>
              <a:t>res</a:t>
            </a:r>
            <a:r>
              <a:rPr lang="en-US" sz="1200" kern="0" dirty="0"/>
              <a:t> </a:t>
            </a:r>
            <a:r>
              <a:rPr lang="en-US" sz="2400" kern="0" dirty="0"/>
              <a:t>: </a:t>
            </a:r>
            <a:r>
              <a:rPr lang="en-US" sz="2400" kern="0" dirty="0">
                <a:solidFill>
                  <a:schemeClr val="accent1"/>
                </a:solidFill>
              </a:rPr>
              <a:t>REG</a:t>
            </a:r>
            <a:r>
              <a:rPr lang="en-US" sz="2400" kern="0" dirty="0"/>
              <a:t>=1 ; in </a:t>
            </a:r>
            <a:r>
              <a:rPr lang="en-US" sz="2400" kern="0" dirty="0">
                <a:solidFill>
                  <a:schemeClr val="tx2"/>
                </a:solidFill>
              </a:rPr>
              <a:t>GO</a:t>
            </a:r>
            <a:r>
              <a:rPr lang="en-US" sz="2400" kern="0" dirty="0"/>
              <a:t>=0</a:t>
            </a:r>
            <a:r>
              <a:rPr lang="en-US" sz="1200" kern="0" dirty="0"/>
              <a:t> </a:t>
            </a:r>
            <a:r>
              <a:rPr lang="en-US" sz="2400" kern="0" dirty="0"/>
              <a:t>; out</a:t>
            </a:r>
            <a:r>
              <a:rPr lang="en-US" sz="2400" kern="0" dirty="0">
                <a:solidFill>
                  <a:schemeClr val="tx2"/>
                </a:solidFill>
              </a:rPr>
              <a:t> </a:t>
            </a:r>
            <a:r>
              <a:rPr lang="en-US" sz="2400" kern="0" dirty="0">
                <a:solidFill>
                  <a:schemeClr val="accent1"/>
                </a:solidFill>
              </a:rPr>
              <a:t>K0</a:t>
            </a:r>
            <a:r>
              <a:rPr lang="en-US" sz="2400" kern="0" dirty="0"/>
              <a:t>=</a:t>
            </a:r>
            <a:r>
              <a:rPr lang="en-US" sz="2400" kern="0" dirty="0">
                <a:solidFill>
                  <a:schemeClr val="accent1"/>
                </a:solidFill>
              </a:rPr>
              <a:t>SEL</a:t>
            </a:r>
            <a:r>
              <a:rPr lang="en-US" sz="2400" kern="0" dirty="0"/>
              <a:t>=1, </a:t>
            </a:r>
            <a:r>
              <a:rPr lang="en-US" sz="2400" kern="0" dirty="0">
                <a:solidFill>
                  <a:schemeClr val="accent3"/>
                </a:solidFill>
              </a:rPr>
              <a:t>K1</a:t>
            </a:r>
            <a:r>
              <a:rPr lang="en-US" sz="2400" kern="0" dirty="0"/>
              <a:t>=0; </a:t>
            </a:r>
            <a:r>
              <a:rPr lang="en-US" sz="2400" kern="0" dirty="0">
                <a:solidFill>
                  <a:schemeClr val="accent4"/>
                </a:solidFill>
              </a:rPr>
              <a:t>REG</a:t>
            </a:r>
            <a:r>
              <a:rPr lang="en-US" sz="2400" kern="0" dirty="0"/>
              <a:t> ←0</a:t>
            </a:r>
          </a:p>
        </p:txBody>
      </p:sp>
      <p:sp>
        <p:nvSpPr>
          <p:cNvPr id="15" name="Rectangle 60">
            <a:extLst>
              <a:ext uri="{FF2B5EF4-FFF2-40B4-BE49-F238E27FC236}">
                <a16:creationId xmlns:a16="http://schemas.microsoft.com/office/drawing/2014/main" id="{B76F8F65-452D-8D40-8D7E-55B742C8C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715" y="2888362"/>
            <a:ext cx="660438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dirty="0">
                <a:solidFill>
                  <a:schemeClr val="tx2"/>
                </a:solidFill>
              </a:rPr>
              <a:t>GO</a:t>
            </a:r>
          </a:p>
        </p:txBody>
      </p:sp>
      <p:sp>
        <p:nvSpPr>
          <p:cNvPr id="16" name="Rectangle 64">
            <a:extLst>
              <a:ext uri="{FF2B5EF4-FFF2-40B4-BE49-F238E27FC236}">
                <a16:creationId xmlns:a16="http://schemas.microsoft.com/office/drawing/2014/main" id="{E2EEE541-B313-4447-B680-695E85C62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9796" y="2888362"/>
            <a:ext cx="55945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dirty="0">
                <a:solidFill>
                  <a:schemeClr val="accent3"/>
                </a:solidFill>
              </a:rPr>
              <a:t>K1</a:t>
            </a:r>
          </a:p>
        </p:txBody>
      </p:sp>
      <p:sp>
        <p:nvSpPr>
          <p:cNvPr id="17" name="Rectangle 78">
            <a:extLst>
              <a:ext uri="{FF2B5EF4-FFF2-40B4-BE49-F238E27FC236}">
                <a16:creationId xmlns:a16="http://schemas.microsoft.com/office/drawing/2014/main" id="{9D40EE72-FD81-4346-A21D-E6AB97E74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9796" y="5346164"/>
            <a:ext cx="764634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dirty="0">
                <a:solidFill>
                  <a:schemeClr val="accent1"/>
                </a:solidFill>
              </a:rPr>
              <a:t>SEL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5813CEDE-0055-914D-B549-6CBB9838B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5684" y="4285362"/>
            <a:ext cx="419100" cy="4191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96CC572A-3DFA-5849-B042-560593600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4923" y="4285362"/>
            <a:ext cx="419100" cy="4191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accent4"/>
              </a:solidFill>
            </a:endParaRPr>
          </a:p>
        </p:txBody>
      </p:sp>
      <p:sp>
        <p:nvSpPr>
          <p:cNvPr id="20" name="Freeform 4">
            <a:extLst>
              <a:ext uri="{FF2B5EF4-FFF2-40B4-BE49-F238E27FC236}">
                <a16:creationId xmlns:a16="http://schemas.microsoft.com/office/drawing/2014/main" id="{0B6E16DF-9568-E345-B98D-828DA1B63D03}"/>
              </a:ext>
            </a:extLst>
          </p:cNvPr>
          <p:cNvSpPr>
            <a:spLocks/>
          </p:cNvSpPr>
          <p:nvPr/>
        </p:nvSpPr>
        <p:spPr bwMode="auto">
          <a:xfrm>
            <a:off x="5899984" y="4602862"/>
            <a:ext cx="217488" cy="103188"/>
          </a:xfrm>
          <a:custGeom>
            <a:avLst/>
            <a:gdLst>
              <a:gd name="T0" fmla="*/ 0 w 137"/>
              <a:gd name="T1" fmla="*/ 64 h 65"/>
              <a:gd name="T2" fmla="*/ 72 w 137"/>
              <a:gd name="T3" fmla="*/ 0 h 65"/>
              <a:gd name="T4" fmla="*/ 136 w 137"/>
              <a:gd name="T5" fmla="*/ 64 h 65"/>
              <a:gd name="T6" fmla="*/ 0 60000 65536"/>
              <a:gd name="T7" fmla="*/ 0 60000 65536"/>
              <a:gd name="T8" fmla="*/ 0 60000 65536"/>
              <a:gd name="T9" fmla="*/ 0 w 137"/>
              <a:gd name="T10" fmla="*/ 0 h 65"/>
              <a:gd name="T11" fmla="*/ 137 w 137"/>
              <a:gd name="T12" fmla="*/ 65 h 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7" h="65">
                <a:moveTo>
                  <a:pt x="0" y="64"/>
                </a:moveTo>
                <a:lnTo>
                  <a:pt x="72" y="0"/>
                </a:lnTo>
                <a:lnTo>
                  <a:pt x="136" y="64"/>
                </a:lnTo>
              </a:path>
            </a:pathLst>
          </a:custGeom>
          <a:noFill/>
          <a:ln w="3810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24" name="Arc 10">
            <a:extLst>
              <a:ext uri="{FF2B5EF4-FFF2-40B4-BE49-F238E27FC236}">
                <a16:creationId xmlns:a16="http://schemas.microsoft.com/office/drawing/2014/main" id="{55F6E2AF-D5C0-9B48-ABF0-CB73F282C712}"/>
              </a:ext>
            </a:extLst>
          </p:cNvPr>
          <p:cNvSpPr>
            <a:spLocks/>
          </p:cNvSpPr>
          <p:nvPr/>
        </p:nvSpPr>
        <p:spPr bwMode="auto">
          <a:xfrm>
            <a:off x="5201484" y="4482212"/>
            <a:ext cx="241300" cy="2603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30" name="Arc 18">
            <a:extLst>
              <a:ext uri="{FF2B5EF4-FFF2-40B4-BE49-F238E27FC236}">
                <a16:creationId xmlns:a16="http://schemas.microsoft.com/office/drawing/2014/main" id="{DA56854E-B3BA-0641-B3EF-63E3091043EB}"/>
              </a:ext>
            </a:extLst>
          </p:cNvPr>
          <p:cNvSpPr>
            <a:spLocks/>
          </p:cNvSpPr>
          <p:nvPr/>
        </p:nvSpPr>
        <p:spPr bwMode="auto">
          <a:xfrm>
            <a:off x="7360484" y="4134550"/>
            <a:ext cx="242888" cy="260350"/>
          </a:xfrm>
          <a:custGeom>
            <a:avLst/>
            <a:gdLst>
              <a:gd name="T0" fmla="*/ 0 w 21742"/>
              <a:gd name="T1" fmla="*/ 0 h 21600"/>
              <a:gd name="T2" fmla="*/ 0 w 21742"/>
              <a:gd name="T3" fmla="*/ 0 h 21600"/>
              <a:gd name="T4" fmla="*/ 0 w 21742"/>
              <a:gd name="T5" fmla="*/ 0 h 21600"/>
              <a:gd name="T6" fmla="*/ 0 60000 65536"/>
              <a:gd name="T7" fmla="*/ 0 60000 65536"/>
              <a:gd name="T8" fmla="*/ 0 60000 65536"/>
              <a:gd name="T9" fmla="*/ 0 w 21742"/>
              <a:gd name="T10" fmla="*/ 0 h 21600"/>
              <a:gd name="T11" fmla="*/ 21742 w 2174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2" h="21600" fill="none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</a:path>
              <a:path w="21742" h="21600" stroke="0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  <a:lnTo>
                  <a:pt x="142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31" name="Arc 20">
            <a:extLst>
              <a:ext uri="{FF2B5EF4-FFF2-40B4-BE49-F238E27FC236}">
                <a16:creationId xmlns:a16="http://schemas.microsoft.com/office/drawing/2014/main" id="{3FEE65EE-7064-1641-A4D1-8DACCB331400}"/>
              </a:ext>
            </a:extLst>
          </p:cNvPr>
          <p:cNvSpPr>
            <a:spLocks/>
          </p:cNvSpPr>
          <p:nvPr/>
        </p:nvSpPr>
        <p:spPr bwMode="auto">
          <a:xfrm>
            <a:off x="7360484" y="4380612"/>
            <a:ext cx="241300" cy="2603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40" name="Arc 34">
            <a:extLst>
              <a:ext uri="{FF2B5EF4-FFF2-40B4-BE49-F238E27FC236}">
                <a16:creationId xmlns:a16="http://schemas.microsoft.com/office/drawing/2014/main" id="{0AF0B087-D9E6-A949-8A6E-99B69B20DB9D}"/>
              </a:ext>
            </a:extLst>
          </p:cNvPr>
          <p:cNvSpPr>
            <a:spLocks/>
          </p:cNvSpPr>
          <p:nvPr/>
        </p:nvSpPr>
        <p:spPr bwMode="auto">
          <a:xfrm>
            <a:off x="2496384" y="4248850"/>
            <a:ext cx="242888" cy="260350"/>
          </a:xfrm>
          <a:custGeom>
            <a:avLst/>
            <a:gdLst>
              <a:gd name="T0" fmla="*/ 0 w 21742"/>
              <a:gd name="T1" fmla="*/ 0 h 21600"/>
              <a:gd name="T2" fmla="*/ 0 w 21742"/>
              <a:gd name="T3" fmla="*/ 0 h 21600"/>
              <a:gd name="T4" fmla="*/ 0 w 21742"/>
              <a:gd name="T5" fmla="*/ 0 h 21600"/>
              <a:gd name="T6" fmla="*/ 0 60000 65536"/>
              <a:gd name="T7" fmla="*/ 0 60000 65536"/>
              <a:gd name="T8" fmla="*/ 0 60000 65536"/>
              <a:gd name="T9" fmla="*/ 0 w 21742"/>
              <a:gd name="T10" fmla="*/ 0 h 21600"/>
              <a:gd name="T11" fmla="*/ 21742 w 2174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2" h="21600" fill="none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</a:path>
              <a:path w="21742" h="21600" stroke="0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  <a:lnTo>
                  <a:pt x="142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41" name="Arc 36">
            <a:extLst>
              <a:ext uri="{FF2B5EF4-FFF2-40B4-BE49-F238E27FC236}">
                <a16:creationId xmlns:a16="http://schemas.microsoft.com/office/drawing/2014/main" id="{BB683160-A9F6-3F47-A225-55DCB4ED002A}"/>
              </a:ext>
            </a:extLst>
          </p:cNvPr>
          <p:cNvSpPr>
            <a:spLocks/>
          </p:cNvSpPr>
          <p:nvPr/>
        </p:nvSpPr>
        <p:spPr bwMode="auto">
          <a:xfrm>
            <a:off x="2496384" y="4482212"/>
            <a:ext cx="241300" cy="2603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44" name="Line 39">
            <a:extLst>
              <a:ext uri="{FF2B5EF4-FFF2-40B4-BE49-F238E27FC236}">
                <a16:creationId xmlns:a16="http://schemas.microsoft.com/office/drawing/2014/main" id="{B9F47171-7950-CB46-9535-F9C6DFC8D66C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9784" y="4501262"/>
            <a:ext cx="203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53" name="Line 53">
            <a:extLst>
              <a:ext uri="{FF2B5EF4-FFF2-40B4-BE49-F238E27FC236}">
                <a16:creationId xmlns:a16="http://schemas.microsoft.com/office/drawing/2014/main" id="{E9FE66D7-A512-054B-A8BA-6C637EED18A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76238" y="4285362"/>
            <a:ext cx="2507833" cy="215900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54" name="Line 54">
            <a:extLst>
              <a:ext uri="{FF2B5EF4-FFF2-40B4-BE49-F238E27FC236}">
                <a16:creationId xmlns:a16="http://schemas.microsoft.com/office/drawing/2014/main" id="{725A519C-588C-5B41-9B1B-D7B07FD225C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0584" y="3104262"/>
            <a:ext cx="0" cy="1187450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60" name="Line 71">
            <a:extLst>
              <a:ext uri="{FF2B5EF4-FFF2-40B4-BE49-F238E27FC236}">
                <a16:creationId xmlns:a16="http://schemas.microsoft.com/office/drawing/2014/main" id="{4DF4FA59-B8FD-EF47-A497-A5F3637BED6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60991" y="5584349"/>
            <a:ext cx="1683718" cy="171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61" name="Line 72">
            <a:extLst>
              <a:ext uri="{FF2B5EF4-FFF2-40B4-BE49-F238E27FC236}">
                <a16:creationId xmlns:a16="http://schemas.microsoft.com/office/drawing/2014/main" id="{4CDAC5C7-6F00-8947-B68F-89E8351149AB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7196" y="4508913"/>
            <a:ext cx="0" cy="108832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63" name="Line 76">
            <a:extLst>
              <a:ext uri="{FF2B5EF4-FFF2-40B4-BE49-F238E27FC236}">
                <a16:creationId xmlns:a16="http://schemas.microsoft.com/office/drawing/2014/main" id="{0BE5E66C-D42F-1A45-9A6C-FD6CE01DFF9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7484" y="4501262"/>
            <a:ext cx="228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68" name="Oval 73">
            <a:extLst>
              <a:ext uri="{FF2B5EF4-FFF2-40B4-BE49-F238E27FC236}">
                <a16:creationId xmlns:a16="http://schemas.microsoft.com/office/drawing/2014/main" id="{399F4ED9-77F4-AA42-BD6B-E0503E805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5128" y="4469867"/>
            <a:ext cx="76200" cy="762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5C7545EF-28B1-EF47-AE0B-8994756D8522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 bwMode="auto">
          <a:xfrm>
            <a:off x="1030153" y="3117912"/>
            <a:ext cx="7179643" cy="0"/>
          </a:xfrm>
          <a:prstGeom prst="line">
            <a:avLst/>
          </a:prstGeom>
          <a:noFill/>
          <a:ln w="28575" cap="flat" cmpd="sng" algn="ctr">
            <a:solidFill>
              <a:srgbClr val="DD080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Oval 55">
            <a:extLst>
              <a:ext uri="{FF2B5EF4-FFF2-40B4-BE49-F238E27FC236}">
                <a16:creationId xmlns:a16="http://schemas.microsoft.com/office/drawing/2014/main" id="{47CA7CD2-0B5C-8547-968C-669688D3C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2484" y="3078862"/>
            <a:ext cx="76200" cy="762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BDB13074-2196-744E-8CAF-A88EE4156F8A}"/>
              </a:ext>
            </a:extLst>
          </p:cNvPr>
          <p:cNvSpPr txBox="1"/>
          <p:nvPr/>
        </p:nvSpPr>
        <p:spPr>
          <a:xfrm>
            <a:off x="5554120" y="4684236"/>
            <a:ext cx="851515" cy="45320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REG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22F8D864-98D8-6D4F-B6D5-80B3CB3F7EEF}"/>
              </a:ext>
            </a:extLst>
          </p:cNvPr>
          <p:cNvCxnSpPr>
            <a:cxnSpLocks/>
          </p:cNvCxnSpPr>
          <p:nvPr/>
        </p:nvCxnSpPr>
        <p:spPr bwMode="auto">
          <a:xfrm>
            <a:off x="5442784" y="4501262"/>
            <a:ext cx="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Line 71">
            <a:extLst>
              <a:ext uri="{FF2B5EF4-FFF2-40B4-BE49-F238E27FC236}">
                <a16:creationId xmlns:a16="http://schemas.microsoft.com/office/drawing/2014/main" id="{2BE274AA-218B-3844-9630-4B402CA377AD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8955" y="4501262"/>
            <a:ext cx="1683718" cy="171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34" name="Rectangle 78">
            <a:extLst>
              <a:ext uri="{FF2B5EF4-FFF2-40B4-BE49-F238E27FC236}">
                <a16:creationId xmlns:a16="http://schemas.microsoft.com/office/drawing/2014/main" id="{C3A0E878-B4A6-4746-BDCF-54CC2EC6C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7760" y="4263077"/>
            <a:ext cx="559450" cy="4591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dirty="0">
                <a:solidFill>
                  <a:schemeClr val="accent1"/>
                </a:solidFill>
              </a:rPr>
              <a:t>K0</a:t>
            </a:r>
          </a:p>
        </p:txBody>
      </p:sp>
    </p:spTree>
    <p:extLst>
      <p:ext uri="{BB962C8B-B14F-4D97-AF65-F5344CB8AC3E}">
        <p14:creationId xmlns:p14="http://schemas.microsoft.com/office/powerpoint/2010/main" val="985203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dirty="0"/>
              <a:t>07/03/2017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dirty="0"/>
              <a:t> </a:t>
            </a:r>
            <a:fld id="{BD380794-AD05-45D1-BCEF-E41591C34CDA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G. Berry, Collège de France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0" y="13785"/>
            <a:ext cx="8915400" cy="630942"/>
          </a:xfrm>
        </p:spPr>
        <p:txBody>
          <a:bodyPr/>
          <a:lstStyle/>
          <a:p>
            <a:r>
              <a:rPr lang="fr-FR" dirty="0"/>
              <a:t>Mais abort contr</a:t>
            </a:r>
            <a:r>
              <a:rPr lang="en-US" dirty="0"/>
              <a:t>ôle</a:t>
            </a:r>
            <a:r>
              <a:rPr lang="fr-FR" dirty="0"/>
              <a:t> la reprise</a:t>
            </a: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3FE757D-0B13-F64C-AF2C-3FFC6F40B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4378"/>
            <a:ext cx="9144000" cy="541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902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dirty="0"/>
              <a:t>07/03/2017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dirty="0"/>
              <a:t> </a:t>
            </a:r>
            <a:fld id="{BD380794-AD05-45D1-BCEF-E41591C34CDA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G. Berry, Collège de France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0" y="13785"/>
            <a:ext cx="8915400" cy="630942"/>
          </a:xfrm>
        </p:spPr>
        <p:txBody>
          <a:bodyPr/>
          <a:lstStyle/>
          <a:p>
            <a:r>
              <a:rPr lang="fr-FR" dirty="0"/>
              <a:t>Contr</a:t>
            </a:r>
            <a:r>
              <a:rPr lang="en-US" dirty="0"/>
              <a:t>ôle</a:t>
            </a:r>
            <a:r>
              <a:rPr lang="fr-FR" dirty="0"/>
              <a:t> de la reprise </a:t>
            </a:r>
            <a:r>
              <a:rPr lang="fr-FR" i="0" dirty="0"/>
              <a:t>⟹</a:t>
            </a:r>
            <a:r>
              <a:rPr lang="fr-FR" dirty="0"/>
              <a:t> </a:t>
            </a:r>
            <a:r>
              <a:rPr lang="fr-FR" dirty="0">
                <a:solidFill>
                  <a:schemeClr val="tx2"/>
                </a:solidFill>
              </a:rPr>
              <a:t>RES</a:t>
            </a:r>
          </a:p>
        </p:txBody>
      </p:sp>
      <p:sp>
        <p:nvSpPr>
          <p:cNvPr id="153" name="ZoneTexte 152"/>
          <p:cNvSpPr txBox="1"/>
          <p:nvPr/>
        </p:nvSpPr>
        <p:spPr>
          <a:xfrm>
            <a:off x="243624" y="6006929"/>
            <a:ext cx="184731" cy="513346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endParaRPr lang="fr-FR" sz="2800" kern="0" dirty="0">
              <a:solidFill>
                <a:schemeClr val="tx2"/>
              </a:solidFill>
            </a:endParaRPr>
          </a:p>
        </p:txBody>
      </p:sp>
      <p:sp>
        <p:nvSpPr>
          <p:cNvPr id="154" name="ZoneTexte 153"/>
          <p:cNvSpPr txBox="1"/>
          <p:nvPr/>
        </p:nvSpPr>
        <p:spPr>
          <a:xfrm>
            <a:off x="243624" y="6454894"/>
            <a:ext cx="184731" cy="513346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endParaRPr lang="fr-FR" sz="2800" kern="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9" name="ZoneTexte 158"/>
          <p:cNvSpPr txBox="1"/>
          <p:nvPr/>
        </p:nvSpPr>
        <p:spPr>
          <a:xfrm>
            <a:off x="3901915" y="5914596"/>
            <a:ext cx="184731" cy="513346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endParaRPr kumimoji="0" lang="fr-FR" sz="2800" b="0" i="0" u="none" strike="noStrike" kern="0" cap="none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2367930" y="764704"/>
            <a:ext cx="4408140" cy="3398654"/>
            <a:chOff x="2367930" y="764704"/>
            <a:chExt cx="4408140" cy="3398654"/>
          </a:xfrm>
        </p:grpSpPr>
        <p:sp>
          <p:nvSpPr>
            <p:cNvPr id="80" name="Line 78"/>
            <p:cNvSpPr>
              <a:spLocks noChangeShapeType="1"/>
            </p:cNvSpPr>
            <p:nvPr/>
          </p:nvSpPr>
          <p:spPr bwMode="auto">
            <a:xfrm>
              <a:off x="3387223" y="3115791"/>
              <a:ext cx="190500" cy="0"/>
            </a:xfrm>
            <a:prstGeom prst="line">
              <a:avLst/>
            </a:prstGeom>
            <a:noFill/>
            <a:ln w="25400">
              <a:solidFill>
                <a:schemeClr val="accent1">
                  <a:lumMod val="20000"/>
                  <a:lumOff val="8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" name="Rectangle 33"/>
            <p:cNvSpPr>
              <a:spLocks noChangeArrowheads="1"/>
            </p:cNvSpPr>
            <p:nvPr/>
          </p:nvSpPr>
          <p:spPr bwMode="auto">
            <a:xfrm>
              <a:off x="3698950" y="1412114"/>
              <a:ext cx="1816100" cy="2222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1" name="Rectangle 35"/>
            <p:cNvSpPr>
              <a:spLocks noChangeArrowheads="1"/>
            </p:cNvSpPr>
            <p:nvPr/>
          </p:nvSpPr>
          <p:spPr bwMode="auto">
            <a:xfrm>
              <a:off x="3831457" y="1736408"/>
              <a:ext cx="503344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chemeClr val="tx1"/>
                  </a:solidFill>
                </a:rPr>
                <a:t>GO</a:t>
              </a:r>
            </a:p>
          </p:txBody>
        </p:sp>
        <p:sp>
          <p:nvSpPr>
            <p:cNvPr id="12" name="Rectangle 36"/>
            <p:cNvSpPr>
              <a:spLocks noChangeArrowheads="1"/>
            </p:cNvSpPr>
            <p:nvPr/>
          </p:nvSpPr>
          <p:spPr bwMode="auto">
            <a:xfrm>
              <a:off x="3831457" y="2142808"/>
              <a:ext cx="602730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chemeClr val="tx1"/>
                  </a:solidFill>
                </a:rPr>
                <a:t>RES</a:t>
              </a:r>
            </a:p>
          </p:txBody>
        </p:sp>
        <p:sp>
          <p:nvSpPr>
            <p:cNvPr id="13" name="Rectangle 37"/>
            <p:cNvSpPr>
              <a:spLocks noChangeArrowheads="1"/>
            </p:cNvSpPr>
            <p:nvPr/>
          </p:nvSpPr>
          <p:spPr bwMode="auto">
            <a:xfrm>
              <a:off x="3831457" y="2549208"/>
              <a:ext cx="738986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chemeClr val="bg1">
                      <a:lumMod val="85000"/>
                    </a:schemeClr>
                  </a:solidFill>
                </a:rPr>
                <a:t>SUSP</a:t>
              </a:r>
            </a:p>
          </p:txBody>
        </p:sp>
        <p:sp>
          <p:nvSpPr>
            <p:cNvPr id="14" name="Rectangle 38"/>
            <p:cNvSpPr>
              <a:spLocks noChangeArrowheads="1"/>
            </p:cNvSpPr>
            <p:nvPr/>
          </p:nvSpPr>
          <p:spPr bwMode="auto">
            <a:xfrm>
              <a:off x="3831457" y="2955608"/>
              <a:ext cx="604334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chemeClr val="bg1">
                      <a:lumMod val="85000"/>
                    </a:schemeClr>
                  </a:solidFill>
                </a:rPr>
                <a:t>KILL</a:t>
              </a:r>
            </a:p>
          </p:txBody>
        </p:sp>
        <p:sp>
          <p:nvSpPr>
            <p:cNvPr id="15" name="Rectangle 39"/>
            <p:cNvSpPr>
              <a:spLocks noChangeArrowheads="1"/>
            </p:cNvSpPr>
            <p:nvPr/>
          </p:nvSpPr>
          <p:spPr bwMode="auto">
            <a:xfrm>
              <a:off x="5050657" y="1736408"/>
              <a:ext cx="56356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rgbClr val="000000"/>
                  </a:solidFill>
                </a:rPr>
                <a:t>SEL</a:t>
              </a:r>
            </a:p>
          </p:txBody>
        </p:sp>
        <p:sp>
          <p:nvSpPr>
            <p:cNvPr id="16" name="Rectangle 40"/>
            <p:cNvSpPr>
              <a:spLocks noChangeArrowheads="1"/>
            </p:cNvSpPr>
            <p:nvPr/>
          </p:nvSpPr>
          <p:spPr bwMode="auto">
            <a:xfrm>
              <a:off x="5152257" y="2116964"/>
              <a:ext cx="4286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rgbClr val="000000"/>
                  </a:solidFill>
                </a:rPr>
                <a:t>K0</a:t>
              </a:r>
            </a:p>
          </p:txBody>
        </p:sp>
        <p:sp>
          <p:nvSpPr>
            <p:cNvPr id="17" name="Rectangle 41"/>
            <p:cNvSpPr>
              <a:spLocks noChangeArrowheads="1"/>
            </p:cNvSpPr>
            <p:nvPr/>
          </p:nvSpPr>
          <p:spPr bwMode="auto">
            <a:xfrm>
              <a:off x="5152257" y="2523364"/>
              <a:ext cx="4286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rgbClr val="000000"/>
                  </a:solidFill>
                </a:rPr>
                <a:t>K1</a:t>
              </a:r>
            </a:p>
          </p:txBody>
        </p:sp>
        <p:sp>
          <p:nvSpPr>
            <p:cNvPr id="18" name="Rectangle 42"/>
            <p:cNvSpPr>
              <a:spLocks noChangeArrowheads="1"/>
            </p:cNvSpPr>
            <p:nvPr/>
          </p:nvSpPr>
          <p:spPr bwMode="auto">
            <a:xfrm>
              <a:off x="5152257" y="2929764"/>
              <a:ext cx="4286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rgbClr val="000000"/>
                  </a:solidFill>
                </a:rPr>
                <a:t>K2</a:t>
              </a:r>
            </a:p>
          </p:txBody>
        </p:sp>
        <p:sp>
          <p:nvSpPr>
            <p:cNvPr id="19" name="Rectangle 43"/>
            <p:cNvSpPr>
              <a:spLocks noChangeArrowheads="1"/>
            </p:cNvSpPr>
            <p:nvPr/>
          </p:nvSpPr>
          <p:spPr bwMode="auto">
            <a:xfrm>
              <a:off x="5152257" y="3325054"/>
              <a:ext cx="432812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 dirty="0">
                  <a:solidFill>
                    <a:srgbClr val="000000"/>
                  </a:solidFill>
                </a:rPr>
                <a:t>K3</a:t>
              </a:r>
            </a:p>
          </p:txBody>
        </p:sp>
        <p:sp>
          <p:nvSpPr>
            <p:cNvPr id="20" name="Rectangle 44"/>
            <p:cNvSpPr>
              <a:spLocks noChangeArrowheads="1"/>
            </p:cNvSpPr>
            <p:nvPr/>
          </p:nvSpPr>
          <p:spPr bwMode="auto">
            <a:xfrm>
              <a:off x="4339457" y="1495108"/>
              <a:ext cx="318999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21" name="Rectangle 45"/>
            <p:cNvSpPr>
              <a:spLocks noChangeArrowheads="1"/>
            </p:cNvSpPr>
            <p:nvPr/>
          </p:nvSpPr>
          <p:spPr bwMode="auto">
            <a:xfrm>
              <a:off x="4745857" y="1495108"/>
              <a:ext cx="3540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rgbClr val="000000"/>
                  </a:solidFill>
                </a:rPr>
                <a:t>E'</a:t>
              </a:r>
            </a:p>
          </p:txBody>
        </p:sp>
        <p:sp>
          <p:nvSpPr>
            <p:cNvPr id="24" name="Rectangle 76"/>
            <p:cNvSpPr>
              <a:spLocks noChangeArrowheads="1"/>
            </p:cNvSpPr>
            <p:nvPr/>
          </p:nvSpPr>
          <p:spPr bwMode="auto">
            <a:xfrm>
              <a:off x="6011436" y="2053874"/>
              <a:ext cx="559450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>
                  <a:solidFill>
                    <a:schemeClr val="accent3"/>
                  </a:solidFill>
                </a:rPr>
                <a:t>K0</a:t>
              </a:r>
            </a:p>
          </p:txBody>
        </p:sp>
        <p:grpSp>
          <p:nvGrpSpPr>
            <p:cNvPr id="25" name="Groupe 24"/>
            <p:cNvGrpSpPr/>
            <p:nvPr/>
          </p:nvGrpSpPr>
          <p:grpSpPr>
            <a:xfrm>
              <a:off x="3387223" y="1898694"/>
              <a:ext cx="385050" cy="0"/>
              <a:chOff x="4142054" y="2749746"/>
              <a:chExt cx="385050" cy="0"/>
            </a:xfrm>
          </p:grpSpPr>
          <p:sp>
            <p:nvSpPr>
              <p:cNvPr id="77" name="Line 77"/>
              <p:cNvSpPr>
                <a:spLocks noChangeShapeType="1"/>
              </p:cNvSpPr>
              <p:nvPr/>
            </p:nvSpPr>
            <p:spPr bwMode="auto">
              <a:xfrm>
                <a:off x="4308029" y="2749746"/>
                <a:ext cx="219075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8" name="Line 78"/>
              <p:cNvSpPr>
                <a:spLocks noChangeShapeType="1"/>
              </p:cNvSpPr>
              <p:nvPr/>
            </p:nvSpPr>
            <p:spPr bwMode="auto">
              <a:xfrm>
                <a:off x="4142054" y="2749746"/>
                <a:ext cx="190500" cy="0"/>
              </a:xfrm>
              <a:prstGeom prst="line">
                <a:avLst/>
              </a:prstGeom>
              <a:noFill/>
              <a:ln w="25400">
                <a:solidFill>
                  <a:srgbClr val="DD080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28" name="Line 87"/>
            <p:cNvSpPr>
              <a:spLocks noChangeShapeType="1"/>
            </p:cNvSpPr>
            <p:nvPr/>
          </p:nvSpPr>
          <p:spPr bwMode="auto">
            <a:xfrm>
              <a:off x="5604694" y="1869758"/>
              <a:ext cx="215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" name="Rectangle 97"/>
            <p:cNvSpPr>
              <a:spLocks noChangeArrowheads="1"/>
            </p:cNvSpPr>
            <p:nvPr/>
          </p:nvSpPr>
          <p:spPr bwMode="auto">
            <a:xfrm>
              <a:off x="6011436" y="1653948"/>
              <a:ext cx="764634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>
                  <a:solidFill>
                    <a:schemeClr val="accent4"/>
                  </a:solidFill>
                </a:rPr>
                <a:t>SEL</a:t>
              </a:r>
            </a:p>
          </p:txBody>
        </p:sp>
        <p:sp>
          <p:nvSpPr>
            <p:cNvPr id="41" name="Line 98"/>
            <p:cNvSpPr>
              <a:spLocks noChangeShapeType="1"/>
            </p:cNvSpPr>
            <p:nvPr/>
          </p:nvSpPr>
          <p:spPr bwMode="auto">
            <a:xfrm>
              <a:off x="5604694" y="2275085"/>
              <a:ext cx="215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" name="Rectangle 105"/>
            <p:cNvSpPr>
              <a:spLocks noChangeArrowheads="1"/>
            </p:cNvSpPr>
            <p:nvPr/>
          </p:nvSpPr>
          <p:spPr bwMode="auto">
            <a:xfrm>
              <a:off x="6011436" y="2453800"/>
              <a:ext cx="559450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>
                  <a:solidFill>
                    <a:schemeClr val="accent3"/>
                  </a:solidFill>
                </a:rPr>
                <a:t>K1</a:t>
              </a:r>
            </a:p>
          </p:txBody>
        </p:sp>
        <p:sp>
          <p:nvSpPr>
            <p:cNvPr id="46" name="Line 106"/>
            <p:cNvSpPr>
              <a:spLocks noChangeShapeType="1"/>
            </p:cNvSpPr>
            <p:nvPr/>
          </p:nvSpPr>
          <p:spPr bwMode="auto">
            <a:xfrm>
              <a:off x="5604694" y="3088958"/>
              <a:ext cx="215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8" name="Rectangle 108"/>
            <p:cNvSpPr>
              <a:spLocks noChangeArrowheads="1"/>
            </p:cNvSpPr>
            <p:nvPr/>
          </p:nvSpPr>
          <p:spPr bwMode="auto">
            <a:xfrm>
              <a:off x="6011436" y="2853726"/>
              <a:ext cx="559450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>
                  <a:solidFill>
                    <a:schemeClr val="accent3"/>
                  </a:solidFill>
                </a:rPr>
                <a:t>K2</a:t>
              </a:r>
            </a:p>
          </p:txBody>
        </p:sp>
        <p:sp>
          <p:nvSpPr>
            <p:cNvPr id="49" name="Rectangle 111"/>
            <p:cNvSpPr>
              <a:spLocks noChangeArrowheads="1"/>
            </p:cNvSpPr>
            <p:nvPr/>
          </p:nvSpPr>
          <p:spPr bwMode="auto">
            <a:xfrm>
              <a:off x="3001116" y="764704"/>
              <a:ext cx="387928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/>
                <a:t>E</a:t>
              </a:r>
            </a:p>
          </p:txBody>
        </p:sp>
        <p:sp>
          <p:nvSpPr>
            <p:cNvPr id="52" name="Rectangle 115"/>
            <p:cNvSpPr>
              <a:spLocks noChangeArrowheads="1"/>
            </p:cNvSpPr>
            <p:nvPr/>
          </p:nvSpPr>
          <p:spPr bwMode="auto">
            <a:xfrm>
              <a:off x="6011436" y="764704"/>
              <a:ext cx="447239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/>
                <a:t>E'</a:t>
              </a:r>
            </a:p>
          </p:txBody>
        </p:sp>
        <p:sp>
          <p:nvSpPr>
            <p:cNvPr id="53" name="Rectangle 116"/>
            <p:cNvSpPr>
              <a:spLocks noChangeArrowheads="1"/>
            </p:cNvSpPr>
            <p:nvPr/>
          </p:nvSpPr>
          <p:spPr bwMode="auto">
            <a:xfrm>
              <a:off x="4572606" y="2544951"/>
              <a:ext cx="383119" cy="520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800" dirty="0">
                  <a:solidFill>
                    <a:schemeClr val="accent4"/>
                  </a:solidFill>
                </a:rPr>
                <a:t>p</a:t>
              </a:r>
            </a:p>
          </p:txBody>
        </p:sp>
        <p:sp>
          <p:nvSpPr>
            <p:cNvPr id="54" name="Line 112"/>
            <p:cNvSpPr>
              <a:spLocks noChangeShapeType="1"/>
            </p:cNvSpPr>
            <p:nvPr/>
          </p:nvSpPr>
          <p:spPr bwMode="auto">
            <a:xfrm flipH="1">
              <a:off x="4488490" y="1233212"/>
              <a:ext cx="0" cy="2381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5" name="Line 112"/>
            <p:cNvSpPr>
              <a:spLocks noChangeShapeType="1"/>
            </p:cNvSpPr>
            <p:nvPr/>
          </p:nvSpPr>
          <p:spPr bwMode="auto">
            <a:xfrm flipH="1">
              <a:off x="4893494" y="1231583"/>
              <a:ext cx="0" cy="2381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" name="Line 106"/>
            <p:cNvSpPr>
              <a:spLocks noChangeShapeType="1"/>
            </p:cNvSpPr>
            <p:nvPr/>
          </p:nvSpPr>
          <p:spPr bwMode="auto">
            <a:xfrm>
              <a:off x="5604694" y="2680412"/>
              <a:ext cx="215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" name="Rectangle 48"/>
            <p:cNvSpPr>
              <a:spLocks noChangeArrowheads="1"/>
            </p:cNvSpPr>
            <p:nvPr/>
          </p:nvSpPr>
          <p:spPr bwMode="auto">
            <a:xfrm>
              <a:off x="2573114" y="2083825"/>
              <a:ext cx="815930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/>
                <a:t>RES</a:t>
              </a:r>
            </a:p>
          </p:txBody>
        </p:sp>
        <p:sp>
          <p:nvSpPr>
            <p:cNvPr id="27" name="Rectangle 86"/>
            <p:cNvSpPr>
              <a:spLocks noChangeArrowheads="1"/>
            </p:cNvSpPr>
            <p:nvPr/>
          </p:nvSpPr>
          <p:spPr bwMode="auto">
            <a:xfrm>
              <a:off x="2573114" y="2906358"/>
              <a:ext cx="815930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KILL</a:t>
              </a:r>
            </a:p>
          </p:txBody>
        </p:sp>
        <p:sp>
          <p:nvSpPr>
            <p:cNvPr id="56" name="Rectangle 48"/>
            <p:cNvSpPr>
              <a:spLocks noChangeArrowheads="1"/>
            </p:cNvSpPr>
            <p:nvPr/>
          </p:nvSpPr>
          <p:spPr bwMode="auto">
            <a:xfrm>
              <a:off x="2367930" y="2495091"/>
              <a:ext cx="1021114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SUSP</a:t>
              </a:r>
            </a:p>
          </p:txBody>
        </p:sp>
        <p:sp>
          <p:nvSpPr>
            <p:cNvPr id="58" name="Rectangle 79"/>
            <p:cNvSpPr>
              <a:spLocks noChangeArrowheads="1"/>
            </p:cNvSpPr>
            <p:nvPr/>
          </p:nvSpPr>
          <p:spPr bwMode="auto">
            <a:xfrm>
              <a:off x="2728606" y="1672559"/>
              <a:ext cx="660438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/>
                <a:t>GO</a:t>
              </a:r>
            </a:p>
          </p:txBody>
        </p:sp>
        <p:grpSp>
          <p:nvGrpSpPr>
            <p:cNvPr id="59" name="Groupe 58"/>
            <p:cNvGrpSpPr/>
            <p:nvPr/>
          </p:nvGrpSpPr>
          <p:grpSpPr>
            <a:xfrm>
              <a:off x="3387223" y="2308970"/>
              <a:ext cx="385050" cy="0"/>
              <a:chOff x="4142054" y="2753178"/>
              <a:chExt cx="385050" cy="0"/>
            </a:xfrm>
          </p:grpSpPr>
          <p:sp>
            <p:nvSpPr>
              <p:cNvPr id="75" name="Line 77"/>
              <p:cNvSpPr>
                <a:spLocks noChangeShapeType="1"/>
              </p:cNvSpPr>
              <p:nvPr/>
            </p:nvSpPr>
            <p:spPr bwMode="auto">
              <a:xfrm>
                <a:off x="4308029" y="2753178"/>
                <a:ext cx="21907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6" name="Line 78"/>
              <p:cNvSpPr>
                <a:spLocks noChangeShapeType="1"/>
              </p:cNvSpPr>
              <p:nvPr/>
            </p:nvSpPr>
            <p:spPr bwMode="auto">
              <a:xfrm>
                <a:off x="4142054" y="2753178"/>
                <a:ext cx="190500" cy="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60" name="Groupe 59"/>
            <p:cNvGrpSpPr/>
            <p:nvPr/>
          </p:nvGrpSpPr>
          <p:grpSpPr>
            <a:xfrm>
              <a:off x="3387223" y="2712381"/>
              <a:ext cx="385050" cy="0"/>
              <a:chOff x="4142054" y="2753178"/>
              <a:chExt cx="385050" cy="0"/>
            </a:xfrm>
          </p:grpSpPr>
          <p:sp>
            <p:nvSpPr>
              <p:cNvPr id="73" name="Line 77"/>
              <p:cNvSpPr>
                <a:spLocks noChangeShapeType="1"/>
              </p:cNvSpPr>
              <p:nvPr/>
            </p:nvSpPr>
            <p:spPr bwMode="auto">
              <a:xfrm>
                <a:off x="4308029" y="2753178"/>
                <a:ext cx="219075" cy="0"/>
              </a:xfrm>
              <a:prstGeom prst="lin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4" name="Line 78"/>
              <p:cNvSpPr>
                <a:spLocks noChangeShapeType="1"/>
              </p:cNvSpPr>
              <p:nvPr/>
            </p:nvSpPr>
            <p:spPr bwMode="auto">
              <a:xfrm>
                <a:off x="4142054" y="2753178"/>
                <a:ext cx="190500" cy="0"/>
              </a:xfrm>
              <a:prstGeom prst="line">
                <a:avLst/>
              </a:prstGeom>
              <a:noFill/>
              <a:ln w="25400">
                <a:solidFill>
                  <a:schemeClr val="accent1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61" name="Freeform 110"/>
            <p:cNvSpPr>
              <a:spLocks/>
            </p:cNvSpPr>
            <p:nvPr/>
          </p:nvSpPr>
          <p:spPr bwMode="auto">
            <a:xfrm>
              <a:off x="3387223" y="1008704"/>
              <a:ext cx="1101458" cy="253042"/>
            </a:xfrm>
            <a:custGeom>
              <a:avLst/>
              <a:gdLst>
                <a:gd name="T0" fmla="*/ 0 w 2689"/>
                <a:gd name="T1" fmla="*/ 0 h 449"/>
                <a:gd name="T2" fmla="*/ 2688 w 2689"/>
                <a:gd name="T3" fmla="*/ 0 h 449"/>
                <a:gd name="T4" fmla="*/ 2688 w 2689"/>
                <a:gd name="T5" fmla="*/ 448 h 449"/>
                <a:gd name="T6" fmla="*/ 0 60000 65536"/>
                <a:gd name="T7" fmla="*/ 0 60000 65536"/>
                <a:gd name="T8" fmla="*/ 0 60000 65536"/>
                <a:gd name="T9" fmla="*/ 0 w 2689"/>
                <a:gd name="T10" fmla="*/ 0 h 449"/>
                <a:gd name="T11" fmla="*/ 2689 w 2689"/>
                <a:gd name="T12" fmla="*/ 449 h 4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89" h="449">
                  <a:moveTo>
                    <a:pt x="0" y="0"/>
                  </a:moveTo>
                  <a:lnTo>
                    <a:pt x="2688" y="0"/>
                  </a:lnTo>
                  <a:lnTo>
                    <a:pt x="2688" y="448"/>
                  </a:lnTo>
                </a:path>
              </a:pathLst>
            </a:custGeom>
            <a:noFill/>
            <a:ln w="25400" cap="rnd" cmpd="sng">
              <a:solidFill>
                <a:srgbClr val="DD0806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" name="Rectangle 43"/>
            <p:cNvSpPr>
              <a:spLocks noChangeArrowheads="1"/>
            </p:cNvSpPr>
            <p:nvPr/>
          </p:nvSpPr>
          <p:spPr bwMode="auto">
            <a:xfrm>
              <a:off x="5159182" y="3693871"/>
              <a:ext cx="355868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 dirty="0">
                  <a:solidFill>
                    <a:srgbClr val="000000"/>
                  </a:solidFill>
                </a:rPr>
                <a:t>...</a:t>
              </a:r>
            </a:p>
          </p:txBody>
        </p:sp>
        <p:sp>
          <p:nvSpPr>
            <p:cNvPr id="64" name="Rectangle 108"/>
            <p:cNvSpPr>
              <a:spLocks noChangeArrowheads="1"/>
            </p:cNvSpPr>
            <p:nvPr/>
          </p:nvSpPr>
          <p:spPr bwMode="auto">
            <a:xfrm>
              <a:off x="6011436" y="3253654"/>
              <a:ext cx="559450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>
                  <a:solidFill>
                    <a:schemeClr val="accent3"/>
                  </a:solidFill>
                </a:rPr>
                <a:t>K3</a:t>
              </a:r>
            </a:p>
          </p:txBody>
        </p:sp>
        <p:sp>
          <p:nvSpPr>
            <p:cNvPr id="82" name="Line 78"/>
            <p:cNvSpPr>
              <a:spLocks noChangeShapeType="1"/>
            </p:cNvSpPr>
            <p:nvPr/>
          </p:nvSpPr>
          <p:spPr bwMode="auto">
            <a:xfrm>
              <a:off x="5787721" y="1869758"/>
              <a:ext cx="190500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4" name="Line 78"/>
            <p:cNvSpPr>
              <a:spLocks noChangeShapeType="1"/>
            </p:cNvSpPr>
            <p:nvPr/>
          </p:nvSpPr>
          <p:spPr bwMode="auto">
            <a:xfrm>
              <a:off x="5787721" y="3493284"/>
              <a:ext cx="190500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5" name="Line 78"/>
            <p:cNvSpPr>
              <a:spLocks noChangeShapeType="1"/>
            </p:cNvSpPr>
            <p:nvPr/>
          </p:nvSpPr>
          <p:spPr bwMode="auto">
            <a:xfrm>
              <a:off x="5787721" y="2275085"/>
              <a:ext cx="190500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6" name="Line 78"/>
            <p:cNvSpPr>
              <a:spLocks noChangeShapeType="1"/>
            </p:cNvSpPr>
            <p:nvPr/>
          </p:nvSpPr>
          <p:spPr bwMode="auto">
            <a:xfrm>
              <a:off x="5787721" y="2680412"/>
              <a:ext cx="190500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7" name="Line 78"/>
            <p:cNvSpPr>
              <a:spLocks noChangeShapeType="1"/>
            </p:cNvSpPr>
            <p:nvPr/>
          </p:nvSpPr>
          <p:spPr bwMode="auto">
            <a:xfrm>
              <a:off x="5787721" y="3088958"/>
              <a:ext cx="190500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8" name="Rectangle 108"/>
            <p:cNvSpPr>
              <a:spLocks noChangeArrowheads="1"/>
            </p:cNvSpPr>
            <p:nvPr/>
          </p:nvSpPr>
          <p:spPr bwMode="auto">
            <a:xfrm>
              <a:off x="6035055" y="3593489"/>
              <a:ext cx="437621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>
                  <a:solidFill>
                    <a:schemeClr val="accent3"/>
                  </a:solidFill>
                </a:rPr>
                <a:t>...</a:t>
              </a:r>
            </a:p>
          </p:txBody>
        </p:sp>
        <p:sp>
          <p:nvSpPr>
            <p:cNvPr id="89" name="Freeform 110"/>
            <p:cNvSpPr>
              <a:spLocks/>
            </p:cNvSpPr>
            <p:nvPr/>
          </p:nvSpPr>
          <p:spPr bwMode="auto">
            <a:xfrm flipH="1">
              <a:off x="4893494" y="1006787"/>
              <a:ext cx="1101458" cy="259077"/>
            </a:xfrm>
            <a:custGeom>
              <a:avLst/>
              <a:gdLst>
                <a:gd name="T0" fmla="*/ 0 w 2689"/>
                <a:gd name="T1" fmla="*/ 0 h 449"/>
                <a:gd name="T2" fmla="*/ 2688 w 2689"/>
                <a:gd name="T3" fmla="*/ 0 h 449"/>
                <a:gd name="T4" fmla="*/ 2688 w 2689"/>
                <a:gd name="T5" fmla="*/ 448 h 449"/>
                <a:gd name="T6" fmla="*/ 0 60000 65536"/>
                <a:gd name="T7" fmla="*/ 0 60000 65536"/>
                <a:gd name="T8" fmla="*/ 0 60000 65536"/>
                <a:gd name="T9" fmla="*/ 0 w 2689"/>
                <a:gd name="T10" fmla="*/ 0 h 449"/>
                <a:gd name="T11" fmla="*/ 2689 w 2689"/>
                <a:gd name="T12" fmla="*/ 449 h 4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89" h="449">
                  <a:moveTo>
                    <a:pt x="0" y="0"/>
                  </a:moveTo>
                  <a:lnTo>
                    <a:pt x="2688" y="0"/>
                  </a:lnTo>
                  <a:lnTo>
                    <a:pt x="2688" y="448"/>
                  </a:lnTo>
                </a:path>
              </a:pathLst>
            </a:custGeom>
            <a:noFill/>
            <a:ln w="25400" cap="rnd" cmpd="sng">
              <a:solidFill>
                <a:srgbClr val="DD0806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cxnSp>
          <p:nvCxnSpPr>
            <p:cNvPr id="91" name="Connecteur droit 90"/>
            <p:cNvCxnSpPr/>
            <p:nvPr/>
          </p:nvCxnSpPr>
          <p:spPr bwMode="auto">
            <a:xfrm flipV="1">
              <a:off x="3432696" y="885559"/>
              <a:ext cx="59184" cy="249666"/>
            </a:xfrm>
            <a:prstGeom prst="line">
              <a:avLst/>
            </a:prstGeom>
            <a:noFill/>
            <a:ln w="28575" cap="flat" cmpd="sng" algn="ctr">
              <a:solidFill>
                <a:srgbClr val="DD080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Connecteur droit 91"/>
            <p:cNvCxnSpPr/>
            <p:nvPr/>
          </p:nvCxnSpPr>
          <p:spPr bwMode="auto">
            <a:xfrm flipV="1">
              <a:off x="5880968" y="876482"/>
              <a:ext cx="59184" cy="249666"/>
            </a:xfrm>
            <a:prstGeom prst="line">
              <a:avLst/>
            </a:prstGeom>
            <a:noFill/>
            <a:ln w="28575" cap="flat" cmpd="sng" algn="ctr">
              <a:solidFill>
                <a:srgbClr val="DD080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1" name="Line 77"/>
            <p:cNvSpPr>
              <a:spLocks noChangeShapeType="1"/>
            </p:cNvSpPr>
            <p:nvPr/>
          </p:nvSpPr>
          <p:spPr bwMode="auto">
            <a:xfrm>
              <a:off x="3577723" y="3115791"/>
              <a:ext cx="197641" cy="0"/>
            </a:xfrm>
            <a:prstGeom prst="line">
              <a:avLst/>
            </a:prstGeom>
            <a:noFill/>
            <a:ln w="254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" name="Rectangle 34"/>
            <p:cNvSpPr>
              <a:spLocks noChangeArrowheads="1"/>
            </p:cNvSpPr>
            <p:nvPr/>
          </p:nvSpPr>
          <p:spPr bwMode="auto">
            <a:xfrm>
              <a:off x="3775894" y="1463358"/>
              <a:ext cx="1816100" cy="2700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</p:grpSp>
      <p:sp>
        <p:nvSpPr>
          <p:cNvPr id="72" name="Line 106">
            <a:extLst>
              <a:ext uri="{FF2B5EF4-FFF2-40B4-BE49-F238E27FC236}">
                <a16:creationId xmlns:a16="http://schemas.microsoft.com/office/drawing/2014/main" id="{D51EC7AD-A3C8-0047-B191-FEC0CD21DA57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1994" y="3493048"/>
            <a:ext cx="20190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10AB4F1-0C18-8240-ABB9-6605969C32AF}"/>
              </a:ext>
            </a:extLst>
          </p:cNvPr>
          <p:cNvGrpSpPr/>
          <p:nvPr/>
        </p:nvGrpSpPr>
        <p:grpSpPr>
          <a:xfrm>
            <a:off x="701995" y="4641870"/>
            <a:ext cx="8124340" cy="1518710"/>
            <a:chOff x="243624" y="4589481"/>
            <a:chExt cx="8124340" cy="1518710"/>
          </a:xfrm>
        </p:grpSpPr>
        <p:sp>
          <p:nvSpPr>
            <p:cNvPr id="150" name="ZoneTexte 149"/>
            <p:cNvSpPr txBox="1"/>
            <p:nvPr/>
          </p:nvSpPr>
          <p:spPr>
            <a:xfrm>
              <a:off x="243624" y="4631673"/>
              <a:ext cx="4370107" cy="544765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800" kern="0" dirty="0">
                  <a:solidFill>
                    <a:schemeClr val="accent1"/>
                  </a:solidFill>
                </a:rPr>
                <a:t>SEL</a:t>
              </a:r>
              <a:r>
                <a:rPr lang="fr-FR" sz="2800" kern="0" dirty="0"/>
                <a:t>=</a:t>
              </a:r>
              <a:r>
                <a:rPr lang="fr-FR" sz="2800" kern="0" dirty="0">
                  <a:solidFill>
                    <a:schemeClr val="accent1"/>
                  </a:solidFill>
                </a:rPr>
                <a:t>RES</a:t>
              </a: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=1</a:t>
              </a:r>
              <a:r>
                <a:rPr kumimoji="0" lang="fr-FR" sz="14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 </a:t>
              </a: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: reprise de</a:t>
              </a: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</a:rPr>
                <a:t> p</a:t>
              </a:r>
              <a:endPara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151" name="ZoneTexte 150"/>
            <p:cNvSpPr txBox="1"/>
            <p:nvPr/>
          </p:nvSpPr>
          <p:spPr>
            <a:xfrm>
              <a:off x="243624" y="5110995"/>
              <a:ext cx="8124340" cy="997196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800" kern="0" dirty="0">
                  <a:solidFill>
                    <a:schemeClr val="accent1"/>
                  </a:solidFill>
                </a:rPr>
                <a:t>SEL</a:t>
              </a:r>
              <a:r>
                <a:rPr lang="fr-FR" sz="2800" kern="0" dirty="0"/>
                <a:t>=1, </a:t>
              </a:r>
              <a:r>
                <a:rPr lang="fr-FR" sz="2800" kern="0" dirty="0">
                  <a:solidFill>
                    <a:schemeClr val="tx2"/>
                  </a:solidFill>
                </a:rPr>
                <a:t>RES</a:t>
              </a:r>
              <a:r>
                <a:rPr lang="fr-FR" sz="2800" kern="0" dirty="0"/>
                <a:t>=0 : abort fort de </a:t>
              </a:r>
              <a:r>
                <a:rPr lang="fr-FR" sz="2800" kern="0" dirty="0">
                  <a:solidFill>
                    <a:schemeClr val="accent4"/>
                  </a:solidFill>
                </a:rPr>
                <a:t>p</a:t>
              </a:r>
            </a:p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</a:rPr>
                <a:t>SEL</a:t>
              </a: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=0 :</a:t>
              </a: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</a:rPr>
                <a:t> </a:t>
              </a: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RES</a:t>
              </a: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=0 ou </a:t>
              </a: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rPr>
                <a:t>RES</a:t>
              </a: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=1 n</a:t>
              </a:r>
              <a:r>
                <a:rPr kumimoji="0" lang="en-US" sz="28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’ont aucun effet sur </a:t>
              </a:r>
              <a:r>
                <a:rPr kumimoji="0" lang="en-US" sz="2800" b="0" i="0" u="none" strike="noStrike" kern="0" cap="none" spc="0" normalizeH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</a:rPr>
                <a:t>p</a:t>
              </a:r>
              <a:endPara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ZoneTexte 157"/>
            <p:cNvSpPr txBox="1"/>
            <p:nvPr/>
          </p:nvSpPr>
          <p:spPr>
            <a:xfrm>
              <a:off x="4977046" y="5061308"/>
              <a:ext cx="338554" cy="633635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kumimoji="0" lang="fr-FR" sz="3600" b="0" i="0" u="none" strike="noStrike" kern="0" cap="none" spc="0" normalizeH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</a:rPr>
                <a:t>ˆ</a:t>
              </a:r>
            </a:p>
          </p:txBody>
        </p: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DD8D6A34-4713-2E4A-BD59-51560AB50F32}"/>
                </a:ext>
              </a:extLst>
            </p:cNvPr>
            <p:cNvSpPr txBox="1"/>
            <p:nvPr/>
          </p:nvSpPr>
          <p:spPr>
            <a:xfrm>
              <a:off x="4217244" y="4589481"/>
              <a:ext cx="338554" cy="633635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kumimoji="0" lang="fr-FR" sz="3600" b="0" i="0" u="none" strike="noStrike" kern="0" cap="none" spc="0" normalizeH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</a:rPr>
                <a:t>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06437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Line 72">
            <a:extLst>
              <a:ext uri="{FF2B5EF4-FFF2-40B4-BE49-F238E27FC236}">
                <a16:creationId xmlns:a16="http://schemas.microsoft.com/office/drawing/2014/main" id="{4BF1A87B-BA9F-6641-941F-9A096F08228D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7196" y="4508913"/>
            <a:ext cx="0" cy="1088323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598BFA7-508F-5645-8EC0-242D71FE3F9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07/03/2017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D1B60E3-9389-C043-A1E7-E41D648525D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3ACD893-6A25-C840-807B-D444B16E0D9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6E8B062E-56AC-4546-A0A7-12FD90D10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Circuit de pause, v1</a:t>
            </a:r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B626E7-3A3B-1F49-9EF8-9149B95701AA}"/>
              </a:ext>
            </a:extLst>
          </p:cNvPr>
          <p:cNvSpPr txBox="1"/>
          <p:nvPr/>
        </p:nvSpPr>
        <p:spPr>
          <a:xfrm>
            <a:off x="-36512" y="767041"/>
            <a:ext cx="9260869" cy="156966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lang="en-US" sz="2400" kern="0" dirty="0"/>
              <a:t>1990:</a:t>
            </a:r>
          </a:p>
          <a:p>
            <a:pPr fontAlgn="base">
              <a:spcAft>
                <a:spcPct val="0"/>
              </a:spcAft>
            </a:pPr>
            <a:r>
              <a:rPr lang="en-US" sz="2400" i="1" kern="0" dirty="0">
                <a:solidFill>
                  <a:schemeClr val="bg1">
                    <a:lumMod val="85000"/>
                  </a:schemeClr>
                </a:solidFill>
              </a:rPr>
              <a:t>go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 :</a:t>
            </a:r>
            <a:r>
              <a:rPr lang="en-US" sz="2400" kern="0" dirty="0"/>
              <a:t> </a:t>
            </a:r>
            <a:r>
              <a:rPr lang="en-US" sz="2400" kern="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REG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=0 ; in </a:t>
            </a:r>
            <a:r>
              <a:rPr lang="en-US" sz="2400" kern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GO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=1, </a:t>
            </a:r>
            <a:r>
              <a:rPr lang="en-US" sz="2400" kern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RES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=0 ; out </a:t>
            </a:r>
            <a:r>
              <a:rPr lang="en-US" sz="2400" kern="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K0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=0,</a:t>
            </a:r>
            <a:r>
              <a:rPr lang="en-US" sz="2400" kern="0" dirty="0">
                <a:solidFill>
                  <a:schemeClr val="tx2"/>
                </a:solidFill>
              </a:rPr>
              <a:t> </a:t>
            </a:r>
            <a:r>
              <a:rPr lang="en-US" sz="2400" kern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K1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=1,</a:t>
            </a:r>
            <a:r>
              <a:rPr lang="en-US" sz="2400" kern="0" dirty="0"/>
              <a:t> </a:t>
            </a:r>
            <a:r>
              <a:rPr lang="en-US" sz="2400" kern="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SEL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=0 ; </a:t>
            </a:r>
            <a:r>
              <a:rPr lang="en-US" sz="2400" kern="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REG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←1</a:t>
            </a:r>
            <a:endParaRPr lang="en-US" sz="2400" i="1" kern="0" dirty="0">
              <a:solidFill>
                <a:schemeClr val="bg1">
                  <a:lumMod val="85000"/>
                </a:schemeClr>
              </a:solidFill>
            </a:endParaRPr>
          </a:p>
          <a:p>
            <a:pPr fontAlgn="base">
              <a:spcAft>
                <a:spcPct val="0"/>
              </a:spcAft>
            </a:pPr>
            <a:r>
              <a:rPr lang="en-US" sz="2400" i="1" kern="0" dirty="0"/>
              <a:t>res</a:t>
            </a:r>
            <a:r>
              <a:rPr lang="en-US" sz="2400" kern="0" dirty="0"/>
              <a:t> : terminer si activé ; in </a:t>
            </a:r>
            <a:r>
              <a:rPr lang="en-US" sz="2400" kern="0" dirty="0">
                <a:solidFill>
                  <a:schemeClr val="accent1"/>
                </a:solidFill>
              </a:rPr>
              <a:t>RES</a:t>
            </a:r>
            <a:r>
              <a:rPr lang="en-US" sz="2400" kern="0" dirty="0"/>
              <a:t>=1</a:t>
            </a:r>
          </a:p>
          <a:p>
            <a:pPr fontAlgn="base">
              <a:spcAft>
                <a:spcPct val="0"/>
              </a:spcAft>
            </a:pPr>
            <a:r>
              <a:rPr lang="en-US" sz="2400" i="1" kern="0" dirty="0"/>
              <a:t>abort </a:t>
            </a:r>
            <a:r>
              <a:rPr lang="en-US" sz="2400" kern="0" dirty="0"/>
              <a:t>: mourir sans terminer ; in </a:t>
            </a:r>
            <a:r>
              <a:rPr lang="en-US" sz="2400" kern="0" dirty="0">
                <a:solidFill>
                  <a:schemeClr val="tx2"/>
                </a:solidFill>
              </a:rPr>
              <a:t>RES</a:t>
            </a:r>
            <a:r>
              <a:rPr lang="en-US" sz="2400" kern="0" dirty="0"/>
              <a:t>=0</a:t>
            </a:r>
            <a:endParaRPr lang="en-US" sz="2400" i="1" kern="0" dirty="0"/>
          </a:p>
        </p:txBody>
      </p:sp>
      <p:sp>
        <p:nvSpPr>
          <p:cNvPr id="12" name="Rectangle 46">
            <a:extLst>
              <a:ext uri="{FF2B5EF4-FFF2-40B4-BE49-F238E27FC236}">
                <a16:creationId xmlns:a16="http://schemas.microsoft.com/office/drawing/2014/main" id="{54B27F74-DDA5-5F42-A6EE-59EF9448B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223" y="3538924"/>
            <a:ext cx="81593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dirty="0">
                <a:solidFill>
                  <a:schemeClr val="tx2"/>
                </a:solidFill>
              </a:rPr>
              <a:t>RES</a:t>
            </a:r>
          </a:p>
        </p:txBody>
      </p:sp>
      <p:sp>
        <p:nvSpPr>
          <p:cNvPr id="13" name="Rectangle 49">
            <a:extLst>
              <a:ext uri="{FF2B5EF4-FFF2-40B4-BE49-F238E27FC236}">
                <a16:creationId xmlns:a16="http://schemas.microsoft.com/office/drawing/2014/main" id="{2CEF8218-6E46-2440-A7E0-C70F06AD4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9796" y="4170336"/>
            <a:ext cx="55945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dirty="0">
                <a:solidFill>
                  <a:schemeClr val="accent3"/>
                </a:solidFill>
              </a:rPr>
              <a:t>K0</a:t>
            </a:r>
          </a:p>
        </p:txBody>
      </p:sp>
      <p:sp>
        <p:nvSpPr>
          <p:cNvPr id="15" name="Rectangle 60">
            <a:extLst>
              <a:ext uri="{FF2B5EF4-FFF2-40B4-BE49-F238E27FC236}">
                <a16:creationId xmlns:a16="http://schemas.microsoft.com/office/drawing/2014/main" id="{B76F8F65-452D-8D40-8D7E-55B742C8C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715" y="2888362"/>
            <a:ext cx="660438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dirty="0">
                <a:solidFill>
                  <a:schemeClr val="tx2"/>
                </a:solidFill>
              </a:rPr>
              <a:t>GO</a:t>
            </a:r>
          </a:p>
        </p:txBody>
      </p:sp>
      <p:sp>
        <p:nvSpPr>
          <p:cNvPr id="16" name="Rectangle 64">
            <a:extLst>
              <a:ext uri="{FF2B5EF4-FFF2-40B4-BE49-F238E27FC236}">
                <a16:creationId xmlns:a16="http://schemas.microsoft.com/office/drawing/2014/main" id="{E2EEE541-B313-4447-B680-695E85C62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9796" y="2888362"/>
            <a:ext cx="55945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dirty="0">
                <a:solidFill>
                  <a:schemeClr val="accent3"/>
                </a:solidFill>
              </a:rPr>
              <a:t>K1</a:t>
            </a:r>
          </a:p>
        </p:txBody>
      </p:sp>
      <p:sp>
        <p:nvSpPr>
          <p:cNvPr id="17" name="Rectangle 78">
            <a:extLst>
              <a:ext uri="{FF2B5EF4-FFF2-40B4-BE49-F238E27FC236}">
                <a16:creationId xmlns:a16="http://schemas.microsoft.com/office/drawing/2014/main" id="{9D40EE72-FD81-4346-A21D-E6AB97E74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9796" y="5346164"/>
            <a:ext cx="764634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dirty="0">
                <a:solidFill>
                  <a:schemeClr val="tx2"/>
                </a:solidFill>
              </a:rPr>
              <a:t>SEL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5813CEDE-0055-914D-B549-6CBB9838B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5684" y="4285362"/>
            <a:ext cx="419100" cy="4191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96CC572A-3DFA-5849-B042-560593600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4923" y="4285362"/>
            <a:ext cx="419100" cy="419100"/>
          </a:xfrm>
          <a:prstGeom prst="rect">
            <a:avLst/>
          </a:prstGeom>
          <a:noFill/>
          <a:ln w="28575">
            <a:solidFill>
              <a:schemeClr val="accent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accent4"/>
              </a:solidFill>
            </a:endParaRPr>
          </a:p>
        </p:txBody>
      </p:sp>
      <p:sp>
        <p:nvSpPr>
          <p:cNvPr id="20" name="Freeform 4">
            <a:extLst>
              <a:ext uri="{FF2B5EF4-FFF2-40B4-BE49-F238E27FC236}">
                <a16:creationId xmlns:a16="http://schemas.microsoft.com/office/drawing/2014/main" id="{0B6E16DF-9568-E345-B98D-828DA1B63D03}"/>
              </a:ext>
            </a:extLst>
          </p:cNvPr>
          <p:cNvSpPr>
            <a:spLocks/>
          </p:cNvSpPr>
          <p:nvPr/>
        </p:nvSpPr>
        <p:spPr bwMode="auto">
          <a:xfrm>
            <a:off x="5899984" y="4602862"/>
            <a:ext cx="217488" cy="103188"/>
          </a:xfrm>
          <a:custGeom>
            <a:avLst/>
            <a:gdLst>
              <a:gd name="T0" fmla="*/ 0 w 137"/>
              <a:gd name="T1" fmla="*/ 64 h 65"/>
              <a:gd name="T2" fmla="*/ 72 w 137"/>
              <a:gd name="T3" fmla="*/ 0 h 65"/>
              <a:gd name="T4" fmla="*/ 136 w 137"/>
              <a:gd name="T5" fmla="*/ 64 h 65"/>
              <a:gd name="T6" fmla="*/ 0 60000 65536"/>
              <a:gd name="T7" fmla="*/ 0 60000 65536"/>
              <a:gd name="T8" fmla="*/ 0 60000 65536"/>
              <a:gd name="T9" fmla="*/ 0 w 137"/>
              <a:gd name="T10" fmla="*/ 0 h 65"/>
              <a:gd name="T11" fmla="*/ 137 w 137"/>
              <a:gd name="T12" fmla="*/ 65 h 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7" h="65">
                <a:moveTo>
                  <a:pt x="0" y="64"/>
                </a:moveTo>
                <a:lnTo>
                  <a:pt x="72" y="0"/>
                </a:lnTo>
                <a:lnTo>
                  <a:pt x="136" y="64"/>
                </a:lnTo>
              </a:path>
            </a:pathLst>
          </a:custGeom>
          <a:noFill/>
          <a:ln w="28575" cap="rnd">
            <a:solidFill>
              <a:schemeClr val="accent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28" name="Line 16">
            <a:extLst>
              <a:ext uri="{FF2B5EF4-FFF2-40B4-BE49-F238E27FC236}">
                <a16:creationId xmlns:a16="http://schemas.microsoft.com/office/drawing/2014/main" id="{4E54A3F5-1D0D-A844-8F6D-5F94723E57E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5184" y="4653662"/>
            <a:ext cx="5207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9" name="Line 17">
            <a:extLst>
              <a:ext uri="{FF2B5EF4-FFF2-40B4-BE49-F238E27FC236}">
                <a16:creationId xmlns:a16="http://schemas.microsoft.com/office/drawing/2014/main" id="{FED3D41F-F76B-B14B-B953-1C9A5EBB9C3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65184" y="4155187"/>
            <a:ext cx="0" cy="511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30" name="Arc 18">
            <a:extLst>
              <a:ext uri="{FF2B5EF4-FFF2-40B4-BE49-F238E27FC236}">
                <a16:creationId xmlns:a16="http://schemas.microsoft.com/office/drawing/2014/main" id="{DA56854E-B3BA-0641-B3EF-63E3091043EB}"/>
              </a:ext>
            </a:extLst>
          </p:cNvPr>
          <p:cNvSpPr>
            <a:spLocks/>
          </p:cNvSpPr>
          <p:nvPr/>
        </p:nvSpPr>
        <p:spPr bwMode="auto">
          <a:xfrm>
            <a:off x="7360484" y="4134550"/>
            <a:ext cx="242888" cy="260350"/>
          </a:xfrm>
          <a:custGeom>
            <a:avLst/>
            <a:gdLst>
              <a:gd name="T0" fmla="*/ 0 w 21742"/>
              <a:gd name="T1" fmla="*/ 0 h 21600"/>
              <a:gd name="T2" fmla="*/ 0 w 21742"/>
              <a:gd name="T3" fmla="*/ 0 h 21600"/>
              <a:gd name="T4" fmla="*/ 0 w 21742"/>
              <a:gd name="T5" fmla="*/ 0 h 21600"/>
              <a:gd name="T6" fmla="*/ 0 60000 65536"/>
              <a:gd name="T7" fmla="*/ 0 60000 65536"/>
              <a:gd name="T8" fmla="*/ 0 60000 65536"/>
              <a:gd name="T9" fmla="*/ 0 w 21742"/>
              <a:gd name="T10" fmla="*/ 0 h 21600"/>
              <a:gd name="T11" fmla="*/ 21742 w 2174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2" h="21600" fill="none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</a:path>
              <a:path w="21742" h="21600" stroke="0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  <a:lnTo>
                  <a:pt x="142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31" name="Arc 20">
            <a:extLst>
              <a:ext uri="{FF2B5EF4-FFF2-40B4-BE49-F238E27FC236}">
                <a16:creationId xmlns:a16="http://schemas.microsoft.com/office/drawing/2014/main" id="{3FEE65EE-7064-1641-A4D1-8DACCB331400}"/>
              </a:ext>
            </a:extLst>
          </p:cNvPr>
          <p:cNvSpPr>
            <a:spLocks/>
          </p:cNvSpPr>
          <p:nvPr/>
        </p:nvSpPr>
        <p:spPr bwMode="auto">
          <a:xfrm>
            <a:off x="7360484" y="4380612"/>
            <a:ext cx="241300" cy="2603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44" name="Line 39">
            <a:extLst>
              <a:ext uri="{FF2B5EF4-FFF2-40B4-BE49-F238E27FC236}">
                <a16:creationId xmlns:a16="http://schemas.microsoft.com/office/drawing/2014/main" id="{B9F47171-7950-CB46-9535-F9C6DFC8D66C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9784" y="4501262"/>
            <a:ext cx="203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8A65CD6B-59A3-EB4A-8760-A40BE538FD42}"/>
              </a:ext>
            </a:extLst>
          </p:cNvPr>
          <p:cNvSpPr>
            <a:spLocks noChangeShapeType="1"/>
          </p:cNvSpPr>
          <p:nvPr/>
        </p:nvSpPr>
        <p:spPr bwMode="auto">
          <a:xfrm>
            <a:off x="6534984" y="4285362"/>
            <a:ext cx="101600" cy="0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47" name="Freeform 44">
            <a:extLst>
              <a:ext uri="{FF2B5EF4-FFF2-40B4-BE49-F238E27FC236}">
                <a16:creationId xmlns:a16="http://schemas.microsoft.com/office/drawing/2014/main" id="{8F2FB3D4-2FE5-AA4E-BCD5-60E5115474E6}"/>
              </a:ext>
            </a:extLst>
          </p:cNvPr>
          <p:cNvSpPr>
            <a:spLocks/>
          </p:cNvSpPr>
          <p:nvPr/>
        </p:nvSpPr>
        <p:spPr bwMode="auto">
          <a:xfrm>
            <a:off x="1035884" y="3759899"/>
            <a:ext cx="5500688" cy="534988"/>
          </a:xfrm>
          <a:custGeom>
            <a:avLst/>
            <a:gdLst>
              <a:gd name="T0" fmla="*/ 0 w 3465"/>
              <a:gd name="T1" fmla="*/ 0 h 337"/>
              <a:gd name="T2" fmla="*/ 3464 w 3465"/>
              <a:gd name="T3" fmla="*/ 0 h 337"/>
              <a:gd name="T4" fmla="*/ 3464 w 3465"/>
              <a:gd name="T5" fmla="*/ 336 h 337"/>
              <a:gd name="T6" fmla="*/ 0 60000 65536"/>
              <a:gd name="T7" fmla="*/ 0 60000 65536"/>
              <a:gd name="T8" fmla="*/ 0 60000 65536"/>
              <a:gd name="T9" fmla="*/ 0 w 3465"/>
              <a:gd name="T10" fmla="*/ 0 h 337"/>
              <a:gd name="T11" fmla="*/ 3465 w 3465"/>
              <a:gd name="T12" fmla="*/ 337 h 3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65" h="337">
                <a:moveTo>
                  <a:pt x="0" y="0"/>
                </a:moveTo>
                <a:lnTo>
                  <a:pt x="3464" y="0"/>
                </a:lnTo>
                <a:lnTo>
                  <a:pt x="3464" y="336"/>
                </a:lnTo>
              </a:path>
            </a:pathLst>
          </a:custGeom>
          <a:noFill/>
          <a:ln w="28575" cap="rnd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E954CC1A-C5C5-CF4C-A2D3-FFA7C1758FE1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0709" y="4285362"/>
            <a:ext cx="2317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49" name="Line 47">
            <a:extLst>
              <a:ext uri="{FF2B5EF4-FFF2-40B4-BE49-F238E27FC236}">
                <a16:creationId xmlns:a16="http://schemas.microsoft.com/office/drawing/2014/main" id="{18DDA6A0-3802-4349-A41F-755F6502D538}"/>
              </a:ext>
            </a:extLst>
          </p:cNvPr>
          <p:cNvSpPr>
            <a:spLocks noChangeShapeType="1"/>
          </p:cNvSpPr>
          <p:nvPr/>
        </p:nvSpPr>
        <p:spPr bwMode="auto">
          <a:xfrm>
            <a:off x="7830384" y="4399662"/>
            <a:ext cx="317500" cy="0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50" name="Line 48">
            <a:extLst>
              <a:ext uri="{FF2B5EF4-FFF2-40B4-BE49-F238E27FC236}">
                <a16:creationId xmlns:a16="http://schemas.microsoft.com/office/drawing/2014/main" id="{5D0B1211-3C63-6545-ABA0-6449C884DF3E}"/>
              </a:ext>
            </a:extLst>
          </p:cNvPr>
          <p:cNvSpPr>
            <a:spLocks noChangeShapeType="1"/>
          </p:cNvSpPr>
          <p:nvPr/>
        </p:nvSpPr>
        <p:spPr bwMode="auto">
          <a:xfrm>
            <a:off x="7614484" y="4399662"/>
            <a:ext cx="279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54" name="Line 54">
            <a:extLst>
              <a:ext uri="{FF2B5EF4-FFF2-40B4-BE49-F238E27FC236}">
                <a16:creationId xmlns:a16="http://schemas.microsoft.com/office/drawing/2014/main" id="{725A519C-588C-5B41-9B1B-D7B07FD225C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0584" y="3104262"/>
            <a:ext cx="0" cy="1187450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60" name="Line 71">
            <a:extLst>
              <a:ext uri="{FF2B5EF4-FFF2-40B4-BE49-F238E27FC236}">
                <a16:creationId xmlns:a16="http://schemas.microsoft.com/office/drawing/2014/main" id="{4DF4FA59-B8FD-EF47-A497-A5F3637BED6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60991" y="5584349"/>
            <a:ext cx="1683718" cy="1712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62" name="Freeform 75">
            <a:extLst>
              <a:ext uri="{FF2B5EF4-FFF2-40B4-BE49-F238E27FC236}">
                <a16:creationId xmlns:a16="http://schemas.microsoft.com/office/drawing/2014/main" id="{4F89B00D-DD5C-A84E-B77C-86F8EC22F6A4}"/>
              </a:ext>
            </a:extLst>
          </p:cNvPr>
          <p:cNvSpPr>
            <a:spLocks/>
          </p:cNvSpPr>
          <p:nvPr/>
        </p:nvSpPr>
        <p:spPr bwMode="auto">
          <a:xfrm>
            <a:off x="6433384" y="4501262"/>
            <a:ext cx="217488" cy="1588"/>
          </a:xfrm>
          <a:custGeom>
            <a:avLst/>
            <a:gdLst>
              <a:gd name="T0" fmla="*/ 0 w 137"/>
              <a:gd name="T1" fmla="*/ 0 h 1"/>
              <a:gd name="T2" fmla="*/ 64 w 137"/>
              <a:gd name="T3" fmla="*/ 0 h 1"/>
              <a:gd name="T4" fmla="*/ 136 w 137"/>
              <a:gd name="T5" fmla="*/ 0 h 1"/>
              <a:gd name="T6" fmla="*/ 0 60000 65536"/>
              <a:gd name="T7" fmla="*/ 0 60000 65536"/>
              <a:gd name="T8" fmla="*/ 0 60000 65536"/>
              <a:gd name="T9" fmla="*/ 0 w 137"/>
              <a:gd name="T10" fmla="*/ 0 h 1"/>
              <a:gd name="T11" fmla="*/ 137 w 13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7" h="1">
                <a:moveTo>
                  <a:pt x="0" y="0"/>
                </a:moveTo>
                <a:lnTo>
                  <a:pt x="64" y="0"/>
                </a:lnTo>
                <a:lnTo>
                  <a:pt x="136" y="0"/>
                </a:lnTo>
              </a:path>
            </a:pathLst>
          </a:custGeom>
          <a:noFill/>
          <a:ln w="28575" cap="rnd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63" name="Line 76">
            <a:extLst>
              <a:ext uri="{FF2B5EF4-FFF2-40B4-BE49-F238E27FC236}">
                <a16:creationId xmlns:a16="http://schemas.microsoft.com/office/drawing/2014/main" id="{0BE5E66C-D42F-1A45-9A6C-FD6CE01DFF9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7484" y="4501262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64" name="Line 77">
            <a:extLst>
              <a:ext uri="{FF2B5EF4-FFF2-40B4-BE49-F238E27FC236}">
                <a16:creationId xmlns:a16="http://schemas.microsoft.com/office/drawing/2014/main" id="{B1BEDBEF-A0C2-3A4D-9CD6-22BCB3D57034}"/>
              </a:ext>
            </a:extLst>
          </p:cNvPr>
          <p:cNvSpPr>
            <a:spLocks noChangeShapeType="1"/>
          </p:cNvSpPr>
          <p:nvPr/>
        </p:nvSpPr>
        <p:spPr bwMode="auto">
          <a:xfrm>
            <a:off x="6649284" y="4501262"/>
            <a:ext cx="203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5C7545EF-28B1-EF47-AE0B-8994756D8522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 bwMode="auto">
          <a:xfrm>
            <a:off x="1030153" y="3117912"/>
            <a:ext cx="7179643" cy="0"/>
          </a:xfrm>
          <a:prstGeom prst="line">
            <a:avLst/>
          </a:prstGeom>
          <a:noFill/>
          <a:ln w="28575" cap="flat" cmpd="sng" algn="ctr">
            <a:solidFill>
              <a:srgbClr val="DD080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Oval 55">
            <a:extLst>
              <a:ext uri="{FF2B5EF4-FFF2-40B4-BE49-F238E27FC236}">
                <a16:creationId xmlns:a16="http://schemas.microsoft.com/office/drawing/2014/main" id="{47CA7CD2-0B5C-8547-968C-669688D3C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2484" y="3078862"/>
            <a:ext cx="76200" cy="762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BDB13074-2196-744E-8CAF-A88EE4156F8A}"/>
              </a:ext>
            </a:extLst>
          </p:cNvPr>
          <p:cNvSpPr txBox="1"/>
          <p:nvPr/>
        </p:nvSpPr>
        <p:spPr>
          <a:xfrm>
            <a:off x="5554120" y="4684236"/>
            <a:ext cx="851515" cy="45320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REG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sp>
        <p:nvSpPr>
          <p:cNvPr id="72" name="Line 15">
            <a:extLst>
              <a:ext uri="{FF2B5EF4-FFF2-40B4-BE49-F238E27FC236}">
                <a16:creationId xmlns:a16="http://schemas.microsoft.com/office/drawing/2014/main" id="{34498EE2-9210-A84A-874E-DED963135E0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8856" y="4141126"/>
            <a:ext cx="53702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73" name="Arc 19">
            <a:extLst>
              <a:ext uri="{FF2B5EF4-FFF2-40B4-BE49-F238E27FC236}">
                <a16:creationId xmlns:a16="http://schemas.microsoft.com/office/drawing/2014/main" id="{B3098A8F-38B8-274A-9564-3366E4161FCB}"/>
              </a:ext>
            </a:extLst>
          </p:cNvPr>
          <p:cNvSpPr>
            <a:spLocks/>
          </p:cNvSpPr>
          <p:nvPr/>
        </p:nvSpPr>
        <p:spPr bwMode="auto">
          <a:xfrm>
            <a:off x="7360484" y="4141126"/>
            <a:ext cx="242888" cy="260350"/>
          </a:xfrm>
          <a:custGeom>
            <a:avLst/>
            <a:gdLst>
              <a:gd name="T0" fmla="*/ 0 w 21742"/>
              <a:gd name="T1" fmla="*/ 0 h 21600"/>
              <a:gd name="T2" fmla="*/ 0 w 21742"/>
              <a:gd name="T3" fmla="*/ 0 h 21600"/>
              <a:gd name="T4" fmla="*/ 0 w 21742"/>
              <a:gd name="T5" fmla="*/ 0 h 21600"/>
              <a:gd name="T6" fmla="*/ 0 60000 65536"/>
              <a:gd name="T7" fmla="*/ 0 60000 65536"/>
              <a:gd name="T8" fmla="*/ 0 60000 65536"/>
              <a:gd name="T9" fmla="*/ 0 w 21742"/>
              <a:gd name="T10" fmla="*/ 0 h 21600"/>
              <a:gd name="T11" fmla="*/ 21742 w 2174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2" h="21600" fill="none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</a:path>
              <a:path w="21742" h="21600" stroke="0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  <a:lnTo>
                  <a:pt x="142" y="2160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74" name="Arc 21">
            <a:extLst>
              <a:ext uri="{FF2B5EF4-FFF2-40B4-BE49-F238E27FC236}">
                <a16:creationId xmlns:a16="http://schemas.microsoft.com/office/drawing/2014/main" id="{E47EAA78-9F7C-0047-8B60-9B3379CCBFBA}"/>
              </a:ext>
            </a:extLst>
          </p:cNvPr>
          <p:cNvSpPr>
            <a:spLocks/>
          </p:cNvSpPr>
          <p:nvPr/>
        </p:nvSpPr>
        <p:spPr bwMode="auto">
          <a:xfrm>
            <a:off x="7360484" y="4393312"/>
            <a:ext cx="241300" cy="2603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68" name="Oval 73">
            <a:extLst>
              <a:ext uri="{FF2B5EF4-FFF2-40B4-BE49-F238E27FC236}">
                <a16:creationId xmlns:a16="http://schemas.microsoft.com/office/drawing/2014/main" id="{399F4ED9-77F4-AA42-BD6B-E0503E805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5128" y="4469867"/>
            <a:ext cx="76200" cy="762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84" name="Line 53">
            <a:extLst>
              <a:ext uri="{FF2B5EF4-FFF2-40B4-BE49-F238E27FC236}">
                <a16:creationId xmlns:a16="http://schemas.microsoft.com/office/drawing/2014/main" id="{39A65B7F-41B9-1848-8899-D86D7E49CF7F}"/>
              </a:ext>
            </a:extLst>
          </p:cNvPr>
          <p:cNvSpPr>
            <a:spLocks noChangeShapeType="1"/>
          </p:cNvSpPr>
          <p:nvPr/>
        </p:nvSpPr>
        <p:spPr bwMode="auto">
          <a:xfrm>
            <a:off x="3076238" y="4285362"/>
            <a:ext cx="2507833" cy="215900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8356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Line 72">
            <a:extLst>
              <a:ext uri="{FF2B5EF4-FFF2-40B4-BE49-F238E27FC236}">
                <a16:creationId xmlns:a16="http://schemas.microsoft.com/office/drawing/2014/main" id="{4BF1A87B-BA9F-6641-941F-9A096F08228D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7196" y="4508913"/>
            <a:ext cx="0" cy="108832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598BFA7-508F-5645-8EC0-242D71FE3F9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07/03/2017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D1B60E3-9389-C043-A1E7-E41D648525D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3ACD893-6A25-C840-807B-D444B16E0D9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6E8B062E-56AC-4546-A0A7-12FD90D10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785"/>
            <a:ext cx="8915400" cy="630942"/>
          </a:xfrm>
        </p:spPr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RES</a:t>
            </a:r>
            <a:r>
              <a:rPr lang="en-US"/>
              <a:t> et </a:t>
            </a:r>
            <a:r>
              <a:rPr lang="en-US">
                <a:solidFill>
                  <a:schemeClr val="accent1"/>
                </a:solidFill>
              </a:rPr>
              <a:t>REG </a:t>
            </a:r>
            <a:r>
              <a:rPr lang="en-US"/>
              <a:t>à 1 ⟹ terminaison</a:t>
            </a:r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B626E7-3A3B-1F49-9EF8-9149B95701AA}"/>
              </a:ext>
            </a:extLst>
          </p:cNvPr>
          <p:cNvSpPr txBox="1"/>
          <p:nvPr/>
        </p:nvSpPr>
        <p:spPr>
          <a:xfrm>
            <a:off x="-36512" y="767041"/>
            <a:ext cx="9260869" cy="156966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lang="en-US" sz="2400" kern="0" dirty="0"/>
              <a:t>1990:</a:t>
            </a:r>
          </a:p>
          <a:p>
            <a:pPr fontAlgn="base">
              <a:spcAft>
                <a:spcPct val="0"/>
              </a:spcAft>
            </a:pPr>
            <a:r>
              <a:rPr lang="en-US" sz="2400" i="1" kern="0" dirty="0">
                <a:solidFill>
                  <a:schemeClr val="bg1">
                    <a:lumMod val="85000"/>
                  </a:schemeClr>
                </a:solidFill>
              </a:rPr>
              <a:t>go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 :</a:t>
            </a:r>
            <a:r>
              <a:rPr lang="en-US" sz="2400" kern="0" dirty="0"/>
              <a:t> </a:t>
            </a:r>
            <a:r>
              <a:rPr lang="en-US" sz="2400" kern="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REG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=0 ; in </a:t>
            </a:r>
            <a:r>
              <a:rPr lang="en-US" sz="2400" kern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GO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=1, </a:t>
            </a:r>
            <a:r>
              <a:rPr lang="en-US" sz="2400" kern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RES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=0 ; out </a:t>
            </a:r>
            <a:r>
              <a:rPr lang="en-US" sz="2400" kern="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K0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=0,</a:t>
            </a:r>
            <a:r>
              <a:rPr lang="en-US" sz="2400" kern="0" dirty="0">
                <a:solidFill>
                  <a:schemeClr val="tx2"/>
                </a:solidFill>
              </a:rPr>
              <a:t> </a:t>
            </a:r>
            <a:r>
              <a:rPr lang="en-US" sz="2400" kern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K1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=1,</a:t>
            </a:r>
            <a:r>
              <a:rPr lang="en-US" sz="2400" kern="0" dirty="0"/>
              <a:t> </a:t>
            </a:r>
            <a:r>
              <a:rPr lang="en-US" sz="2400" kern="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SEL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=0 ; </a:t>
            </a:r>
            <a:r>
              <a:rPr lang="en-US" sz="2400" kern="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REG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←1</a:t>
            </a:r>
            <a:endParaRPr lang="en-US" sz="2400" i="1" kern="0" dirty="0">
              <a:solidFill>
                <a:schemeClr val="bg1">
                  <a:lumMod val="85000"/>
                </a:schemeClr>
              </a:solidFill>
            </a:endParaRPr>
          </a:p>
          <a:p>
            <a:pPr fontAlgn="base">
              <a:spcAft>
                <a:spcPct val="0"/>
              </a:spcAft>
            </a:pPr>
            <a:r>
              <a:rPr lang="en-US" sz="2400" i="1" kern="0" dirty="0"/>
              <a:t>res</a:t>
            </a:r>
            <a:r>
              <a:rPr lang="en-US" sz="2400" kern="0" dirty="0"/>
              <a:t> : </a:t>
            </a:r>
            <a:r>
              <a:rPr lang="en-US" sz="2400" kern="0" dirty="0">
                <a:solidFill>
                  <a:schemeClr val="accent1"/>
                </a:solidFill>
              </a:rPr>
              <a:t>REG</a:t>
            </a:r>
            <a:r>
              <a:rPr lang="en-US" sz="2400" kern="0" dirty="0"/>
              <a:t>=1 ; in </a:t>
            </a:r>
            <a:r>
              <a:rPr lang="en-US" sz="2400" kern="0" dirty="0">
                <a:solidFill>
                  <a:schemeClr val="tx2"/>
                </a:solidFill>
              </a:rPr>
              <a:t>GO</a:t>
            </a:r>
            <a:r>
              <a:rPr lang="en-US" sz="2400" kern="0" dirty="0"/>
              <a:t>=0, </a:t>
            </a:r>
            <a:r>
              <a:rPr lang="en-US" sz="2400" kern="0" dirty="0">
                <a:solidFill>
                  <a:schemeClr val="accent1"/>
                </a:solidFill>
              </a:rPr>
              <a:t>RES</a:t>
            </a:r>
            <a:r>
              <a:rPr lang="en-US" sz="2400" kern="0" dirty="0"/>
              <a:t>=1 ; out </a:t>
            </a:r>
            <a:r>
              <a:rPr lang="en-US" sz="2400" kern="0" dirty="0">
                <a:solidFill>
                  <a:schemeClr val="accent1"/>
                </a:solidFill>
              </a:rPr>
              <a:t>K0</a:t>
            </a:r>
            <a:r>
              <a:rPr lang="en-US" sz="2400" kern="0" dirty="0"/>
              <a:t>=</a:t>
            </a:r>
            <a:r>
              <a:rPr lang="en-US" sz="2400" kern="0" dirty="0">
                <a:solidFill>
                  <a:schemeClr val="accent1"/>
                </a:solidFill>
              </a:rPr>
              <a:t>SEL</a:t>
            </a:r>
            <a:r>
              <a:rPr lang="en-US" sz="2400" kern="0" dirty="0"/>
              <a:t>=1, </a:t>
            </a:r>
            <a:r>
              <a:rPr lang="en-US" sz="2400" kern="0" dirty="0">
                <a:solidFill>
                  <a:schemeClr val="accent3"/>
                </a:solidFill>
              </a:rPr>
              <a:t>K1</a:t>
            </a:r>
            <a:r>
              <a:rPr lang="en-US" sz="2400" kern="0" dirty="0"/>
              <a:t>=0 ; </a:t>
            </a:r>
            <a:r>
              <a:rPr lang="en-US" sz="2400" kern="0" dirty="0">
                <a:solidFill>
                  <a:schemeClr val="accent4"/>
                </a:solidFill>
              </a:rPr>
              <a:t>REG </a:t>
            </a:r>
            <a:r>
              <a:rPr lang="en-US" sz="2400" kern="0" dirty="0"/>
              <a:t>←0</a:t>
            </a:r>
          </a:p>
          <a:p>
            <a:pPr fontAlgn="base">
              <a:spcAft>
                <a:spcPct val="0"/>
              </a:spcAft>
            </a:pPr>
            <a:r>
              <a:rPr lang="en-US" sz="2400" i="1" kern="0" dirty="0">
                <a:solidFill>
                  <a:schemeClr val="bg1">
                    <a:lumMod val="85000"/>
                  </a:schemeClr>
                </a:solidFill>
              </a:rPr>
              <a:t>abort fort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 : entrée</a:t>
            </a:r>
            <a:r>
              <a:rPr lang="en-US" sz="2400" kern="0" dirty="0"/>
              <a:t> </a:t>
            </a:r>
            <a:r>
              <a:rPr lang="en-US" sz="2400" kern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RES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=0</a:t>
            </a:r>
            <a:endParaRPr lang="en-US" sz="2400" i="1" kern="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Rectangle 46">
            <a:extLst>
              <a:ext uri="{FF2B5EF4-FFF2-40B4-BE49-F238E27FC236}">
                <a16:creationId xmlns:a16="http://schemas.microsoft.com/office/drawing/2014/main" id="{54B27F74-DDA5-5F42-A6EE-59EF9448B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223" y="3538924"/>
            <a:ext cx="81593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dirty="0">
                <a:solidFill>
                  <a:schemeClr val="accent1"/>
                </a:solidFill>
              </a:rPr>
              <a:t>RES</a:t>
            </a:r>
          </a:p>
        </p:txBody>
      </p:sp>
      <p:sp>
        <p:nvSpPr>
          <p:cNvPr id="13" name="Rectangle 49">
            <a:extLst>
              <a:ext uri="{FF2B5EF4-FFF2-40B4-BE49-F238E27FC236}">
                <a16:creationId xmlns:a16="http://schemas.microsoft.com/office/drawing/2014/main" id="{2CEF8218-6E46-2440-A7E0-C70F06AD4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9796" y="4170336"/>
            <a:ext cx="55945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dirty="0">
                <a:solidFill>
                  <a:schemeClr val="accent1"/>
                </a:solidFill>
              </a:rPr>
              <a:t>K0</a:t>
            </a:r>
          </a:p>
        </p:txBody>
      </p:sp>
      <p:sp>
        <p:nvSpPr>
          <p:cNvPr id="15" name="Rectangle 60">
            <a:extLst>
              <a:ext uri="{FF2B5EF4-FFF2-40B4-BE49-F238E27FC236}">
                <a16:creationId xmlns:a16="http://schemas.microsoft.com/office/drawing/2014/main" id="{B76F8F65-452D-8D40-8D7E-55B742C8C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715" y="2888362"/>
            <a:ext cx="660438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dirty="0">
                <a:solidFill>
                  <a:schemeClr val="tx2"/>
                </a:solidFill>
              </a:rPr>
              <a:t>GO</a:t>
            </a:r>
          </a:p>
        </p:txBody>
      </p:sp>
      <p:sp>
        <p:nvSpPr>
          <p:cNvPr id="16" name="Rectangle 64">
            <a:extLst>
              <a:ext uri="{FF2B5EF4-FFF2-40B4-BE49-F238E27FC236}">
                <a16:creationId xmlns:a16="http://schemas.microsoft.com/office/drawing/2014/main" id="{E2EEE541-B313-4447-B680-695E85C62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9796" y="2888362"/>
            <a:ext cx="55945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dirty="0">
                <a:solidFill>
                  <a:schemeClr val="accent3"/>
                </a:solidFill>
              </a:rPr>
              <a:t>K1</a:t>
            </a:r>
          </a:p>
        </p:txBody>
      </p:sp>
      <p:sp>
        <p:nvSpPr>
          <p:cNvPr id="17" name="Rectangle 78">
            <a:extLst>
              <a:ext uri="{FF2B5EF4-FFF2-40B4-BE49-F238E27FC236}">
                <a16:creationId xmlns:a16="http://schemas.microsoft.com/office/drawing/2014/main" id="{9D40EE72-FD81-4346-A21D-E6AB97E74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9796" y="5346164"/>
            <a:ext cx="764634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dirty="0">
                <a:solidFill>
                  <a:schemeClr val="accent1"/>
                </a:solidFill>
              </a:rPr>
              <a:t>SEL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5813CEDE-0055-914D-B549-6CBB9838B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5684" y="4285362"/>
            <a:ext cx="419100" cy="4191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96CC572A-3DFA-5849-B042-560593600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4923" y="4285362"/>
            <a:ext cx="419100" cy="4191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accent4"/>
              </a:solidFill>
            </a:endParaRPr>
          </a:p>
        </p:txBody>
      </p:sp>
      <p:sp>
        <p:nvSpPr>
          <p:cNvPr id="20" name="Freeform 4">
            <a:extLst>
              <a:ext uri="{FF2B5EF4-FFF2-40B4-BE49-F238E27FC236}">
                <a16:creationId xmlns:a16="http://schemas.microsoft.com/office/drawing/2014/main" id="{0B6E16DF-9568-E345-B98D-828DA1B63D03}"/>
              </a:ext>
            </a:extLst>
          </p:cNvPr>
          <p:cNvSpPr>
            <a:spLocks/>
          </p:cNvSpPr>
          <p:nvPr/>
        </p:nvSpPr>
        <p:spPr bwMode="auto">
          <a:xfrm>
            <a:off x="5899984" y="4602862"/>
            <a:ext cx="217488" cy="103188"/>
          </a:xfrm>
          <a:custGeom>
            <a:avLst/>
            <a:gdLst>
              <a:gd name="T0" fmla="*/ 0 w 137"/>
              <a:gd name="T1" fmla="*/ 64 h 65"/>
              <a:gd name="T2" fmla="*/ 72 w 137"/>
              <a:gd name="T3" fmla="*/ 0 h 65"/>
              <a:gd name="T4" fmla="*/ 136 w 137"/>
              <a:gd name="T5" fmla="*/ 64 h 65"/>
              <a:gd name="T6" fmla="*/ 0 60000 65536"/>
              <a:gd name="T7" fmla="*/ 0 60000 65536"/>
              <a:gd name="T8" fmla="*/ 0 60000 65536"/>
              <a:gd name="T9" fmla="*/ 0 w 137"/>
              <a:gd name="T10" fmla="*/ 0 h 65"/>
              <a:gd name="T11" fmla="*/ 137 w 137"/>
              <a:gd name="T12" fmla="*/ 65 h 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7" h="65">
                <a:moveTo>
                  <a:pt x="0" y="64"/>
                </a:moveTo>
                <a:lnTo>
                  <a:pt x="72" y="0"/>
                </a:lnTo>
                <a:lnTo>
                  <a:pt x="136" y="64"/>
                </a:lnTo>
              </a:path>
            </a:pathLst>
          </a:custGeom>
          <a:noFill/>
          <a:ln w="3810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28" name="Line 16">
            <a:extLst>
              <a:ext uri="{FF2B5EF4-FFF2-40B4-BE49-F238E27FC236}">
                <a16:creationId xmlns:a16="http://schemas.microsoft.com/office/drawing/2014/main" id="{4E54A3F5-1D0D-A844-8F6D-5F94723E57E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5184" y="4653662"/>
            <a:ext cx="5207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9" name="Line 17">
            <a:extLst>
              <a:ext uri="{FF2B5EF4-FFF2-40B4-BE49-F238E27FC236}">
                <a16:creationId xmlns:a16="http://schemas.microsoft.com/office/drawing/2014/main" id="{FED3D41F-F76B-B14B-B953-1C9A5EBB9C3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65184" y="4155187"/>
            <a:ext cx="0" cy="511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30" name="Arc 18">
            <a:extLst>
              <a:ext uri="{FF2B5EF4-FFF2-40B4-BE49-F238E27FC236}">
                <a16:creationId xmlns:a16="http://schemas.microsoft.com/office/drawing/2014/main" id="{DA56854E-B3BA-0641-B3EF-63E3091043EB}"/>
              </a:ext>
            </a:extLst>
          </p:cNvPr>
          <p:cNvSpPr>
            <a:spLocks/>
          </p:cNvSpPr>
          <p:nvPr/>
        </p:nvSpPr>
        <p:spPr bwMode="auto">
          <a:xfrm>
            <a:off x="7360484" y="4134550"/>
            <a:ext cx="242888" cy="260350"/>
          </a:xfrm>
          <a:custGeom>
            <a:avLst/>
            <a:gdLst>
              <a:gd name="T0" fmla="*/ 0 w 21742"/>
              <a:gd name="T1" fmla="*/ 0 h 21600"/>
              <a:gd name="T2" fmla="*/ 0 w 21742"/>
              <a:gd name="T3" fmla="*/ 0 h 21600"/>
              <a:gd name="T4" fmla="*/ 0 w 21742"/>
              <a:gd name="T5" fmla="*/ 0 h 21600"/>
              <a:gd name="T6" fmla="*/ 0 60000 65536"/>
              <a:gd name="T7" fmla="*/ 0 60000 65536"/>
              <a:gd name="T8" fmla="*/ 0 60000 65536"/>
              <a:gd name="T9" fmla="*/ 0 w 21742"/>
              <a:gd name="T10" fmla="*/ 0 h 21600"/>
              <a:gd name="T11" fmla="*/ 21742 w 2174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2" h="21600" fill="none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</a:path>
              <a:path w="21742" h="21600" stroke="0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  <a:lnTo>
                  <a:pt x="142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31" name="Arc 20">
            <a:extLst>
              <a:ext uri="{FF2B5EF4-FFF2-40B4-BE49-F238E27FC236}">
                <a16:creationId xmlns:a16="http://schemas.microsoft.com/office/drawing/2014/main" id="{3FEE65EE-7064-1641-A4D1-8DACCB331400}"/>
              </a:ext>
            </a:extLst>
          </p:cNvPr>
          <p:cNvSpPr>
            <a:spLocks/>
          </p:cNvSpPr>
          <p:nvPr/>
        </p:nvSpPr>
        <p:spPr bwMode="auto">
          <a:xfrm>
            <a:off x="7360484" y="4380612"/>
            <a:ext cx="241300" cy="2603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44" name="Line 39">
            <a:extLst>
              <a:ext uri="{FF2B5EF4-FFF2-40B4-BE49-F238E27FC236}">
                <a16:creationId xmlns:a16="http://schemas.microsoft.com/office/drawing/2014/main" id="{B9F47171-7950-CB46-9535-F9C6DFC8D66C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9784" y="4501262"/>
            <a:ext cx="203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8A65CD6B-59A3-EB4A-8760-A40BE538FD42}"/>
              </a:ext>
            </a:extLst>
          </p:cNvPr>
          <p:cNvSpPr>
            <a:spLocks noChangeShapeType="1"/>
          </p:cNvSpPr>
          <p:nvPr/>
        </p:nvSpPr>
        <p:spPr bwMode="auto">
          <a:xfrm>
            <a:off x="6534984" y="4285362"/>
            <a:ext cx="101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E954CC1A-C5C5-CF4C-A2D3-FFA7C1758FE1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0709" y="4285362"/>
            <a:ext cx="23177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49" name="Line 47">
            <a:extLst>
              <a:ext uri="{FF2B5EF4-FFF2-40B4-BE49-F238E27FC236}">
                <a16:creationId xmlns:a16="http://schemas.microsoft.com/office/drawing/2014/main" id="{18DDA6A0-3802-4349-A41F-755F6502D538}"/>
              </a:ext>
            </a:extLst>
          </p:cNvPr>
          <p:cNvSpPr>
            <a:spLocks noChangeShapeType="1"/>
          </p:cNvSpPr>
          <p:nvPr/>
        </p:nvSpPr>
        <p:spPr bwMode="auto">
          <a:xfrm>
            <a:off x="7830384" y="4399662"/>
            <a:ext cx="3175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50" name="Line 48">
            <a:extLst>
              <a:ext uri="{FF2B5EF4-FFF2-40B4-BE49-F238E27FC236}">
                <a16:creationId xmlns:a16="http://schemas.microsoft.com/office/drawing/2014/main" id="{5D0B1211-3C63-6545-ABA0-6449C884DF3E}"/>
              </a:ext>
            </a:extLst>
          </p:cNvPr>
          <p:cNvSpPr>
            <a:spLocks noChangeShapeType="1"/>
          </p:cNvSpPr>
          <p:nvPr/>
        </p:nvSpPr>
        <p:spPr bwMode="auto">
          <a:xfrm>
            <a:off x="7614484" y="4399662"/>
            <a:ext cx="279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54" name="Line 54">
            <a:extLst>
              <a:ext uri="{FF2B5EF4-FFF2-40B4-BE49-F238E27FC236}">
                <a16:creationId xmlns:a16="http://schemas.microsoft.com/office/drawing/2014/main" id="{725A519C-588C-5B41-9B1B-D7B07FD225C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0584" y="3104262"/>
            <a:ext cx="0" cy="1187450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60" name="Line 71">
            <a:extLst>
              <a:ext uri="{FF2B5EF4-FFF2-40B4-BE49-F238E27FC236}">
                <a16:creationId xmlns:a16="http://schemas.microsoft.com/office/drawing/2014/main" id="{4DF4FA59-B8FD-EF47-A497-A5F3637BED6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60991" y="5584349"/>
            <a:ext cx="1683718" cy="171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62" name="Freeform 75">
            <a:extLst>
              <a:ext uri="{FF2B5EF4-FFF2-40B4-BE49-F238E27FC236}">
                <a16:creationId xmlns:a16="http://schemas.microsoft.com/office/drawing/2014/main" id="{4F89B00D-DD5C-A84E-B77C-86F8EC22F6A4}"/>
              </a:ext>
            </a:extLst>
          </p:cNvPr>
          <p:cNvSpPr>
            <a:spLocks/>
          </p:cNvSpPr>
          <p:nvPr/>
        </p:nvSpPr>
        <p:spPr bwMode="auto">
          <a:xfrm>
            <a:off x="6433384" y="4501262"/>
            <a:ext cx="217488" cy="1588"/>
          </a:xfrm>
          <a:custGeom>
            <a:avLst/>
            <a:gdLst>
              <a:gd name="T0" fmla="*/ 0 w 137"/>
              <a:gd name="T1" fmla="*/ 0 h 1"/>
              <a:gd name="T2" fmla="*/ 64 w 137"/>
              <a:gd name="T3" fmla="*/ 0 h 1"/>
              <a:gd name="T4" fmla="*/ 136 w 137"/>
              <a:gd name="T5" fmla="*/ 0 h 1"/>
              <a:gd name="T6" fmla="*/ 0 60000 65536"/>
              <a:gd name="T7" fmla="*/ 0 60000 65536"/>
              <a:gd name="T8" fmla="*/ 0 60000 65536"/>
              <a:gd name="T9" fmla="*/ 0 w 137"/>
              <a:gd name="T10" fmla="*/ 0 h 1"/>
              <a:gd name="T11" fmla="*/ 137 w 13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7" h="1">
                <a:moveTo>
                  <a:pt x="0" y="0"/>
                </a:moveTo>
                <a:lnTo>
                  <a:pt x="64" y="0"/>
                </a:lnTo>
                <a:lnTo>
                  <a:pt x="136" y="0"/>
                </a:lnTo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63" name="Line 76">
            <a:extLst>
              <a:ext uri="{FF2B5EF4-FFF2-40B4-BE49-F238E27FC236}">
                <a16:creationId xmlns:a16="http://schemas.microsoft.com/office/drawing/2014/main" id="{0BE5E66C-D42F-1A45-9A6C-FD6CE01DFF9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7484" y="4501262"/>
            <a:ext cx="228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64" name="Line 77">
            <a:extLst>
              <a:ext uri="{FF2B5EF4-FFF2-40B4-BE49-F238E27FC236}">
                <a16:creationId xmlns:a16="http://schemas.microsoft.com/office/drawing/2014/main" id="{B1BEDBEF-A0C2-3A4D-9CD6-22BCB3D57034}"/>
              </a:ext>
            </a:extLst>
          </p:cNvPr>
          <p:cNvSpPr>
            <a:spLocks noChangeShapeType="1"/>
          </p:cNvSpPr>
          <p:nvPr/>
        </p:nvSpPr>
        <p:spPr bwMode="auto">
          <a:xfrm>
            <a:off x="6649284" y="4501262"/>
            <a:ext cx="203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5C7545EF-28B1-EF47-AE0B-8994756D8522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 bwMode="auto">
          <a:xfrm>
            <a:off x="1030153" y="3117912"/>
            <a:ext cx="7179643" cy="0"/>
          </a:xfrm>
          <a:prstGeom prst="line">
            <a:avLst/>
          </a:prstGeom>
          <a:noFill/>
          <a:ln w="28575" cap="flat" cmpd="sng" algn="ctr">
            <a:solidFill>
              <a:srgbClr val="DD080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Oval 55">
            <a:extLst>
              <a:ext uri="{FF2B5EF4-FFF2-40B4-BE49-F238E27FC236}">
                <a16:creationId xmlns:a16="http://schemas.microsoft.com/office/drawing/2014/main" id="{47CA7CD2-0B5C-8547-968C-669688D3C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2484" y="3078862"/>
            <a:ext cx="76200" cy="762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BDB13074-2196-744E-8CAF-A88EE4156F8A}"/>
              </a:ext>
            </a:extLst>
          </p:cNvPr>
          <p:cNvSpPr txBox="1"/>
          <p:nvPr/>
        </p:nvSpPr>
        <p:spPr>
          <a:xfrm>
            <a:off x="5554120" y="4684236"/>
            <a:ext cx="851515" cy="45320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REG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72" name="Line 15">
            <a:extLst>
              <a:ext uri="{FF2B5EF4-FFF2-40B4-BE49-F238E27FC236}">
                <a16:creationId xmlns:a16="http://schemas.microsoft.com/office/drawing/2014/main" id="{34498EE2-9210-A84A-874E-DED963135E0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8856" y="4141126"/>
            <a:ext cx="53702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73" name="Arc 19">
            <a:extLst>
              <a:ext uri="{FF2B5EF4-FFF2-40B4-BE49-F238E27FC236}">
                <a16:creationId xmlns:a16="http://schemas.microsoft.com/office/drawing/2014/main" id="{B3098A8F-38B8-274A-9564-3366E4161FCB}"/>
              </a:ext>
            </a:extLst>
          </p:cNvPr>
          <p:cNvSpPr>
            <a:spLocks/>
          </p:cNvSpPr>
          <p:nvPr/>
        </p:nvSpPr>
        <p:spPr bwMode="auto">
          <a:xfrm>
            <a:off x="7360484" y="4141126"/>
            <a:ext cx="242888" cy="260350"/>
          </a:xfrm>
          <a:custGeom>
            <a:avLst/>
            <a:gdLst>
              <a:gd name="T0" fmla="*/ 0 w 21742"/>
              <a:gd name="T1" fmla="*/ 0 h 21600"/>
              <a:gd name="T2" fmla="*/ 0 w 21742"/>
              <a:gd name="T3" fmla="*/ 0 h 21600"/>
              <a:gd name="T4" fmla="*/ 0 w 21742"/>
              <a:gd name="T5" fmla="*/ 0 h 21600"/>
              <a:gd name="T6" fmla="*/ 0 60000 65536"/>
              <a:gd name="T7" fmla="*/ 0 60000 65536"/>
              <a:gd name="T8" fmla="*/ 0 60000 65536"/>
              <a:gd name="T9" fmla="*/ 0 w 21742"/>
              <a:gd name="T10" fmla="*/ 0 h 21600"/>
              <a:gd name="T11" fmla="*/ 21742 w 2174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2" h="21600" fill="none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</a:path>
              <a:path w="21742" h="21600" stroke="0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  <a:lnTo>
                  <a:pt x="142" y="2160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74" name="Arc 21">
            <a:extLst>
              <a:ext uri="{FF2B5EF4-FFF2-40B4-BE49-F238E27FC236}">
                <a16:creationId xmlns:a16="http://schemas.microsoft.com/office/drawing/2014/main" id="{E47EAA78-9F7C-0047-8B60-9B3379CCBFBA}"/>
              </a:ext>
            </a:extLst>
          </p:cNvPr>
          <p:cNvSpPr>
            <a:spLocks/>
          </p:cNvSpPr>
          <p:nvPr/>
        </p:nvSpPr>
        <p:spPr bwMode="auto">
          <a:xfrm>
            <a:off x="7360484" y="4393312"/>
            <a:ext cx="241300" cy="2603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68" name="Oval 73">
            <a:extLst>
              <a:ext uri="{FF2B5EF4-FFF2-40B4-BE49-F238E27FC236}">
                <a16:creationId xmlns:a16="http://schemas.microsoft.com/office/drawing/2014/main" id="{399F4ED9-77F4-AA42-BD6B-E0503E805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5128" y="4469867"/>
            <a:ext cx="76200" cy="762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84" name="Line 53">
            <a:extLst>
              <a:ext uri="{FF2B5EF4-FFF2-40B4-BE49-F238E27FC236}">
                <a16:creationId xmlns:a16="http://schemas.microsoft.com/office/drawing/2014/main" id="{39A65B7F-41B9-1848-8899-D86D7E49CF7F}"/>
              </a:ext>
            </a:extLst>
          </p:cNvPr>
          <p:cNvSpPr>
            <a:spLocks noChangeShapeType="1"/>
          </p:cNvSpPr>
          <p:nvPr/>
        </p:nvSpPr>
        <p:spPr bwMode="auto">
          <a:xfrm>
            <a:off x="3076238" y="4285362"/>
            <a:ext cx="2507833" cy="215900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47" name="Freeform 44">
            <a:extLst>
              <a:ext uri="{FF2B5EF4-FFF2-40B4-BE49-F238E27FC236}">
                <a16:creationId xmlns:a16="http://schemas.microsoft.com/office/drawing/2014/main" id="{8F2FB3D4-2FE5-AA4E-BCD5-60E5115474E6}"/>
              </a:ext>
            </a:extLst>
          </p:cNvPr>
          <p:cNvSpPr>
            <a:spLocks/>
          </p:cNvSpPr>
          <p:nvPr/>
        </p:nvSpPr>
        <p:spPr bwMode="auto">
          <a:xfrm>
            <a:off x="1035884" y="3759899"/>
            <a:ext cx="5500688" cy="534988"/>
          </a:xfrm>
          <a:custGeom>
            <a:avLst/>
            <a:gdLst>
              <a:gd name="T0" fmla="*/ 0 w 3465"/>
              <a:gd name="T1" fmla="*/ 0 h 337"/>
              <a:gd name="T2" fmla="*/ 3464 w 3465"/>
              <a:gd name="T3" fmla="*/ 0 h 337"/>
              <a:gd name="T4" fmla="*/ 3464 w 3465"/>
              <a:gd name="T5" fmla="*/ 336 h 337"/>
              <a:gd name="T6" fmla="*/ 0 60000 65536"/>
              <a:gd name="T7" fmla="*/ 0 60000 65536"/>
              <a:gd name="T8" fmla="*/ 0 60000 65536"/>
              <a:gd name="T9" fmla="*/ 0 w 3465"/>
              <a:gd name="T10" fmla="*/ 0 h 337"/>
              <a:gd name="T11" fmla="*/ 3465 w 3465"/>
              <a:gd name="T12" fmla="*/ 337 h 3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65" h="337">
                <a:moveTo>
                  <a:pt x="0" y="0"/>
                </a:moveTo>
                <a:lnTo>
                  <a:pt x="3464" y="0"/>
                </a:lnTo>
                <a:lnTo>
                  <a:pt x="3464" y="336"/>
                </a:lnTo>
              </a:path>
            </a:pathLst>
          </a:custGeom>
          <a:noFill/>
          <a:ln w="3810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3327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Line 72">
            <a:extLst>
              <a:ext uri="{FF2B5EF4-FFF2-40B4-BE49-F238E27FC236}">
                <a16:creationId xmlns:a16="http://schemas.microsoft.com/office/drawing/2014/main" id="{4BF1A87B-BA9F-6641-941F-9A096F08228D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7196" y="4508913"/>
            <a:ext cx="0" cy="108832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598BFA7-508F-5645-8EC0-242D71FE3F9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07/03/2017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D1B60E3-9389-C043-A1E7-E41D648525D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3ACD893-6A25-C840-807B-D444B16E0D9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6E8B062E-56AC-4546-A0A7-12FD90D10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RES</a:t>
            </a:r>
            <a:r>
              <a:rPr lang="en-US"/>
              <a:t>=0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n-US"/>
              <a:t>⟹ abort du pause sans terminaison</a:t>
            </a:r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B626E7-3A3B-1F49-9EF8-9149B95701AA}"/>
              </a:ext>
            </a:extLst>
          </p:cNvPr>
          <p:cNvSpPr txBox="1"/>
          <p:nvPr/>
        </p:nvSpPr>
        <p:spPr>
          <a:xfrm>
            <a:off x="-36512" y="767041"/>
            <a:ext cx="9260869" cy="156966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US" sz="2400" kern="0" dirty="0"/>
              <a:t>1990:</a:t>
            </a:r>
          </a:p>
          <a:p>
            <a:pPr fontAlgn="base">
              <a:spcAft>
                <a:spcPct val="0"/>
              </a:spcAft>
            </a:pPr>
            <a:r>
              <a:rPr lang="en-US" sz="2400" i="1" kern="0" dirty="0">
                <a:solidFill>
                  <a:schemeClr val="bg1">
                    <a:lumMod val="85000"/>
                  </a:schemeClr>
                </a:solidFill>
              </a:rPr>
              <a:t>go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 :</a:t>
            </a:r>
            <a:r>
              <a:rPr lang="en-US" sz="2400" kern="0" dirty="0"/>
              <a:t> </a:t>
            </a:r>
            <a:r>
              <a:rPr lang="en-US" sz="2400" kern="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REG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=0 ; in </a:t>
            </a:r>
            <a:r>
              <a:rPr lang="en-US" sz="2400" kern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GO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=1, </a:t>
            </a:r>
            <a:r>
              <a:rPr lang="en-US" sz="2400" kern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RES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=0 ; out </a:t>
            </a:r>
            <a:r>
              <a:rPr lang="en-US" sz="2400" kern="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K0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=0,</a:t>
            </a:r>
            <a:r>
              <a:rPr lang="en-US" sz="2400" kern="0" dirty="0">
                <a:solidFill>
                  <a:schemeClr val="tx2"/>
                </a:solidFill>
              </a:rPr>
              <a:t> </a:t>
            </a:r>
            <a:r>
              <a:rPr lang="en-US" sz="2400" kern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K1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=1,</a:t>
            </a:r>
            <a:r>
              <a:rPr lang="en-US" sz="2400" kern="0" dirty="0"/>
              <a:t> </a:t>
            </a:r>
            <a:r>
              <a:rPr lang="en-US" sz="2400" kern="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SEL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=0 ; </a:t>
            </a:r>
            <a:r>
              <a:rPr lang="en-US" sz="2400" kern="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REG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←1</a:t>
            </a:r>
            <a:endParaRPr lang="en-US" sz="2400" i="1" kern="0" dirty="0">
              <a:solidFill>
                <a:schemeClr val="bg1">
                  <a:lumMod val="85000"/>
                </a:schemeClr>
              </a:solidFill>
            </a:endParaRPr>
          </a:p>
          <a:p>
            <a:pPr fontAlgn="base">
              <a:spcAft>
                <a:spcPct val="0"/>
              </a:spcAft>
            </a:pPr>
            <a:r>
              <a:rPr lang="en-US" sz="2400" i="1" kern="0" dirty="0">
                <a:solidFill>
                  <a:schemeClr val="bg1">
                    <a:lumMod val="85000"/>
                  </a:schemeClr>
                </a:solidFill>
              </a:rPr>
              <a:t>res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 :</a:t>
            </a:r>
            <a:r>
              <a:rPr lang="en-US" sz="2400" kern="0" dirty="0"/>
              <a:t> </a:t>
            </a:r>
            <a:r>
              <a:rPr lang="en-US" sz="2400" kern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REG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=1 ; in</a:t>
            </a:r>
            <a:r>
              <a:rPr lang="en-US" sz="2400" kern="0" dirty="0"/>
              <a:t> </a:t>
            </a:r>
            <a:r>
              <a:rPr lang="en-US" sz="2400" kern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GO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=0,</a:t>
            </a:r>
            <a:r>
              <a:rPr lang="en-US" sz="2400" kern="0" dirty="0"/>
              <a:t> </a:t>
            </a:r>
            <a:r>
              <a:rPr lang="en-US" sz="2400" kern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RES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=1 ; out</a:t>
            </a:r>
            <a:r>
              <a:rPr lang="en-US" sz="2400" kern="0" dirty="0"/>
              <a:t> </a:t>
            </a:r>
            <a:r>
              <a:rPr lang="en-US" sz="2400" kern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K0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=</a:t>
            </a:r>
            <a:r>
              <a:rPr lang="en-US" sz="2400" kern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SEL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=1,</a:t>
            </a:r>
            <a:r>
              <a:rPr lang="en-US" sz="2400" kern="0" dirty="0"/>
              <a:t> </a:t>
            </a:r>
            <a:r>
              <a:rPr lang="en-US" sz="2400" kern="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K1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=0 ;</a:t>
            </a:r>
            <a:r>
              <a:rPr lang="en-US" sz="2400" kern="0" dirty="0"/>
              <a:t> </a:t>
            </a:r>
            <a:r>
              <a:rPr lang="en-US" sz="2400" kern="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REG</a:t>
            </a:r>
            <a:r>
              <a:rPr lang="en-US" sz="2400" kern="0" dirty="0">
                <a:solidFill>
                  <a:schemeClr val="accent4"/>
                </a:solidFill>
              </a:rPr>
              <a:t> 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←0</a:t>
            </a:r>
          </a:p>
          <a:p>
            <a:pPr fontAlgn="base">
              <a:spcAft>
                <a:spcPct val="0"/>
              </a:spcAft>
            </a:pPr>
            <a:r>
              <a:rPr lang="en-US" sz="2400" i="1" kern="0" dirty="0"/>
              <a:t>abort </a:t>
            </a:r>
            <a:r>
              <a:rPr lang="en-US" sz="2400" kern="0" dirty="0"/>
              <a:t>: </a:t>
            </a:r>
            <a:r>
              <a:rPr lang="en-US" sz="2400" kern="0" dirty="0">
                <a:solidFill>
                  <a:schemeClr val="accent1"/>
                </a:solidFill>
              </a:rPr>
              <a:t>REG</a:t>
            </a:r>
            <a:r>
              <a:rPr lang="en-US" sz="2400" kern="0" dirty="0"/>
              <a:t>=1 ; in </a:t>
            </a:r>
            <a:r>
              <a:rPr lang="en-US" sz="2400" kern="0" dirty="0">
                <a:solidFill>
                  <a:schemeClr val="tx2"/>
                </a:solidFill>
              </a:rPr>
              <a:t>GO</a:t>
            </a:r>
            <a:r>
              <a:rPr lang="en-US" sz="2400" kern="0" dirty="0"/>
              <a:t>=</a:t>
            </a:r>
            <a:r>
              <a:rPr lang="en-US" sz="2400" kern="0" dirty="0">
                <a:solidFill>
                  <a:schemeClr val="tx2"/>
                </a:solidFill>
              </a:rPr>
              <a:t>RES</a:t>
            </a:r>
            <a:r>
              <a:rPr lang="en-US" sz="2400" kern="0" dirty="0"/>
              <a:t>=0 ; out </a:t>
            </a:r>
            <a:r>
              <a:rPr lang="en-US" sz="2400" kern="0" dirty="0">
                <a:solidFill>
                  <a:schemeClr val="accent3"/>
                </a:solidFill>
              </a:rPr>
              <a:t>K0</a:t>
            </a:r>
            <a:r>
              <a:rPr lang="en-US" sz="2400" kern="0" dirty="0"/>
              <a:t>=</a:t>
            </a:r>
            <a:r>
              <a:rPr lang="en-US" sz="2400" kern="0" dirty="0">
                <a:solidFill>
                  <a:schemeClr val="accent3"/>
                </a:solidFill>
              </a:rPr>
              <a:t>K1</a:t>
            </a:r>
            <a:r>
              <a:rPr lang="en-US" sz="2400" kern="0" dirty="0"/>
              <a:t>=0, </a:t>
            </a:r>
            <a:r>
              <a:rPr lang="en-US" sz="2400" kern="0" dirty="0">
                <a:solidFill>
                  <a:schemeClr val="accent1"/>
                </a:solidFill>
              </a:rPr>
              <a:t>SEL</a:t>
            </a:r>
            <a:r>
              <a:rPr lang="en-US" sz="2400" kern="0" dirty="0"/>
              <a:t>=1 ;</a:t>
            </a:r>
            <a:r>
              <a:rPr lang="en-US" sz="2400" kern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kern="0" dirty="0">
                <a:solidFill>
                  <a:schemeClr val="accent4"/>
                </a:solidFill>
              </a:rPr>
              <a:t>REG</a:t>
            </a:r>
            <a:r>
              <a:rPr lang="en-US" sz="2400" kern="0" dirty="0"/>
              <a:t>←0</a:t>
            </a:r>
            <a:endParaRPr lang="en-US" sz="2400" i="1" kern="0" dirty="0"/>
          </a:p>
        </p:txBody>
      </p:sp>
      <p:sp>
        <p:nvSpPr>
          <p:cNvPr id="12" name="Rectangle 46">
            <a:extLst>
              <a:ext uri="{FF2B5EF4-FFF2-40B4-BE49-F238E27FC236}">
                <a16:creationId xmlns:a16="http://schemas.microsoft.com/office/drawing/2014/main" id="{54B27F74-DDA5-5F42-A6EE-59EF9448B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223" y="3538924"/>
            <a:ext cx="81593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dirty="0">
                <a:solidFill>
                  <a:schemeClr val="tx2"/>
                </a:solidFill>
              </a:rPr>
              <a:t>RES</a:t>
            </a:r>
          </a:p>
        </p:txBody>
      </p:sp>
      <p:sp>
        <p:nvSpPr>
          <p:cNvPr id="13" name="Rectangle 49">
            <a:extLst>
              <a:ext uri="{FF2B5EF4-FFF2-40B4-BE49-F238E27FC236}">
                <a16:creationId xmlns:a16="http://schemas.microsoft.com/office/drawing/2014/main" id="{2CEF8218-6E46-2440-A7E0-C70F06AD4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9796" y="4170336"/>
            <a:ext cx="55945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dirty="0">
                <a:solidFill>
                  <a:schemeClr val="accent3"/>
                </a:solidFill>
              </a:rPr>
              <a:t>K0</a:t>
            </a:r>
          </a:p>
        </p:txBody>
      </p:sp>
      <p:sp>
        <p:nvSpPr>
          <p:cNvPr id="15" name="Rectangle 60">
            <a:extLst>
              <a:ext uri="{FF2B5EF4-FFF2-40B4-BE49-F238E27FC236}">
                <a16:creationId xmlns:a16="http://schemas.microsoft.com/office/drawing/2014/main" id="{B76F8F65-452D-8D40-8D7E-55B742C8C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715" y="2888362"/>
            <a:ext cx="660438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dirty="0">
                <a:solidFill>
                  <a:schemeClr val="tx2"/>
                </a:solidFill>
              </a:rPr>
              <a:t>GO</a:t>
            </a:r>
          </a:p>
        </p:txBody>
      </p:sp>
      <p:sp>
        <p:nvSpPr>
          <p:cNvPr id="16" name="Rectangle 64">
            <a:extLst>
              <a:ext uri="{FF2B5EF4-FFF2-40B4-BE49-F238E27FC236}">
                <a16:creationId xmlns:a16="http://schemas.microsoft.com/office/drawing/2014/main" id="{E2EEE541-B313-4447-B680-695E85C62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9796" y="2888362"/>
            <a:ext cx="55945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dirty="0">
                <a:solidFill>
                  <a:schemeClr val="accent3"/>
                </a:solidFill>
              </a:rPr>
              <a:t>K1</a:t>
            </a:r>
          </a:p>
        </p:txBody>
      </p:sp>
      <p:sp>
        <p:nvSpPr>
          <p:cNvPr id="17" name="Rectangle 78">
            <a:extLst>
              <a:ext uri="{FF2B5EF4-FFF2-40B4-BE49-F238E27FC236}">
                <a16:creationId xmlns:a16="http://schemas.microsoft.com/office/drawing/2014/main" id="{9D40EE72-FD81-4346-A21D-E6AB97E74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9796" y="5346164"/>
            <a:ext cx="764634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dirty="0">
                <a:solidFill>
                  <a:schemeClr val="accent1"/>
                </a:solidFill>
              </a:rPr>
              <a:t>SEL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5813CEDE-0055-914D-B549-6CBB9838B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5684" y="4285362"/>
            <a:ext cx="419100" cy="4191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96CC572A-3DFA-5849-B042-560593600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4923" y="4285362"/>
            <a:ext cx="419100" cy="4191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accent4"/>
              </a:solidFill>
            </a:endParaRPr>
          </a:p>
        </p:txBody>
      </p:sp>
      <p:sp>
        <p:nvSpPr>
          <p:cNvPr id="20" name="Freeform 4">
            <a:extLst>
              <a:ext uri="{FF2B5EF4-FFF2-40B4-BE49-F238E27FC236}">
                <a16:creationId xmlns:a16="http://schemas.microsoft.com/office/drawing/2014/main" id="{0B6E16DF-9568-E345-B98D-828DA1B63D03}"/>
              </a:ext>
            </a:extLst>
          </p:cNvPr>
          <p:cNvSpPr>
            <a:spLocks/>
          </p:cNvSpPr>
          <p:nvPr/>
        </p:nvSpPr>
        <p:spPr bwMode="auto">
          <a:xfrm>
            <a:off x="5899984" y="4602862"/>
            <a:ext cx="217488" cy="103188"/>
          </a:xfrm>
          <a:custGeom>
            <a:avLst/>
            <a:gdLst>
              <a:gd name="T0" fmla="*/ 0 w 137"/>
              <a:gd name="T1" fmla="*/ 64 h 65"/>
              <a:gd name="T2" fmla="*/ 72 w 137"/>
              <a:gd name="T3" fmla="*/ 0 h 65"/>
              <a:gd name="T4" fmla="*/ 136 w 137"/>
              <a:gd name="T5" fmla="*/ 64 h 65"/>
              <a:gd name="T6" fmla="*/ 0 60000 65536"/>
              <a:gd name="T7" fmla="*/ 0 60000 65536"/>
              <a:gd name="T8" fmla="*/ 0 60000 65536"/>
              <a:gd name="T9" fmla="*/ 0 w 137"/>
              <a:gd name="T10" fmla="*/ 0 h 65"/>
              <a:gd name="T11" fmla="*/ 137 w 137"/>
              <a:gd name="T12" fmla="*/ 65 h 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7" h="65">
                <a:moveTo>
                  <a:pt x="0" y="64"/>
                </a:moveTo>
                <a:lnTo>
                  <a:pt x="72" y="0"/>
                </a:lnTo>
                <a:lnTo>
                  <a:pt x="136" y="64"/>
                </a:lnTo>
              </a:path>
            </a:pathLst>
          </a:custGeom>
          <a:noFill/>
          <a:ln w="3810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28" name="Line 16">
            <a:extLst>
              <a:ext uri="{FF2B5EF4-FFF2-40B4-BE49-F238E27FC236}">
                <a16:creationId xmlns:a16="http://schemas.microsoft.com/office/drawing/2014/main" id="{4E54A3F5-1D0D-A844-8F6D-5F94723E57E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5184" y="4653662"/>
            <a:ext cx="5207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9" name="Line 17">
            <a:extLst>
              <a:ext uri="{FF2B5EF4-FFF2-40B4-BE49-F238E27FC236}">
                <a16:creationId xmlns:a16="http://schemas.microsoft.com/office/drawing/2014/main" id="{FED3D41F-F76B-B14B-B953-1C9A5EBB9C3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65184" y="4155187"/>
            <a:ext cx="0" cy="511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30" name="Arc 18">
            <a:extLst>
              <a:ext uri="{FF2B5EF4-FFF2-40B4-BE49-F238E27FC236}">
                <a16:creationId xmlns:a16="http://schemas.microsoft.com/office/drawing/2014/main" id="{DA56854E-B3BA-0641-B3EF-63E3091043EB}"/>
              </a:ext>
            </a:extLst>
          </p:cNvPr>
          <p:cNvSpPr>
            <a:spLocks/>
          </p:cNvSpPr>
          <p:nvPr/>
        </p:nvSpPr>
        <p:spPr bwMode="auto">
          <a:xfrm>
            <a:off x="7360484" y="4134550"/>
            <a:ext cx="242888" cy="260350"/>
          </a:xfrm>
          <a:custGeom>
            <a:avLst/>
            <a:gdLst>
              <a:gd name="T0" fmla="*/ 0 w 21742"/>
              <a:gd name="T1" fmla="*/ 0 h 21600"/>
              <a:gd name="T2" fmla="*/ 0 w 21742"/>
              <a:gd name="T3" fmla="*/ 0 h 21600"/>
              <a:gd name="T4" fmla="*/ 0 w 21742"/>
              <a:gd name="T5" fmla="*/ 0 h 21600"/>
              <a:gd name="T6" fmla="*/ 0 60000 65536"/>
              <a:gd name="T7" fmla="*/ 0 60000 65536"/>
              <a:gd name="T8" fmla="*/ 0 60000 65536"/>
              <a:gd name="T9" fmla="*/ 0 w 21742"/>
              <a:gd name="T10" fmla="*/ 0 h 21600"/>
              <a:gd name="T11" fmla="*/ 21742 w 2174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2" h="21600" fill="none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</a:path>
              <a:path w="21742" h="21600" stroke="0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  <a:lnTo>
                  <a:pt x="142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31" name="Arc 20">
            <a:extLst>
              <a:ext uri="{FF2B5EF4-FFF2-40B4-BE49-F238E27FC236}">
                <a16:creationId xmlns:a16="http://schemas.microsoft.com/office/drawing/2014/main" id="{3FEE65EE-7064-1641-A4D1-8DACCB331400}"/>
              </a:ext>
            </a:extLst>
          </p:cNvPr>
          <p:cNvSpPr>
            <a:spLocks/>
          </p:cNvSpPr>
          <p:nvPr/>
        </p:nvSpPr>
        <p:spPr bwMode="auto">
          <a:xfrm>
            <a:off x="7360484" y="4380612"/>
            <a:ext cx="241300" cy="2603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44" name="Line 39">
            <a:extLst>
              <a:ext uri="{FF2B5EF4-FFF2-40B4-BE49-F238E27FC236}">
                <a16:creationId xmlns:a16="http://schemas.microsoft.com/office/drawing/2014/main" id="{B9F47171-7950-CB46-9535-F9C6DFC8D66C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9784" y="4501262"/>
            <a:ext cx="203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8A65CD6B-59A3-EB4A-8760-A40BE538FD42}"/>
              </a:ext>
            </a:extLst>
          </p:cNvPr>
          <p:cNvSpPr>
            <a:spLocks noChangeShapeType="1"/>
          </p:cNvSpPr>
          <p:nvPr/>
        </p:nvSpPr>
        <p:spPr bwMode="auto">
          <a:xfrm>
            <a:off x="6534984" y="4285362"/>
            <a:ext cx="101600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47" name="Freeform 44">
            <a:extLst>
              <a:ext uri="{FF2B5EF4-FFF2-40B4-BE49-F238E27FC236}">
                <a16:creationId xmlns:a16="http://schemas.microsoft.com/office/drawing/2014/main" id="{8F2FB3D4-2FE5-AA4E-BCD5-60E5115474E6}"/>
              </a:ext>
            </a:extLst>
          </p:cNvPr>
          <p:cNvSpPr>
            <a:spLocks/>
          </p:cNvSpPr>
          <p:nvPr/>
        </p:nvSpPr>
        <p:spPr bwMode="auto">
          <a:xfrm>
            <a:off x="1035884" y="3759899"/>
            <a:ext cx="5500688" cy="534988"/>
          </a:xfrm>
          <a:custGeom>
            <a:avLst/>
            <a:gdLst>
              <a:gd name="T0" fmla="*/ 0 w 3465"/>
              <a:gd name="T1" fmla="*/ 0 h 337"/>
              <a:gd name="T2" fmla="*/ 3464 w 3465"/>
              <a:gd name="T3" fmla="*/ 0 h 337"/>
              <a:gd name="T4" fmla="*/ 3464 w 3465"/>
              <a:gd name="T5" fmla="*/ 336 h 337"/>
              <a:gd name="T6" fmla="*/ 0 60000 65536"/>
              <a:gd name="T7" fmla="*/ 0 60000 65536"/>
              <a:gd name="T8" fmla="*/ 0 60000 65536"/>
              <a:gd name="T9" fmla="*/ 0 w 3465"/>
              <a:gd name="T10" fmla="*/ 0 h 337"/>
              <a:gd name="T11" fmla="*/ 3465 w 3465"/>
              <a:gd name="T12" fmla="*/ 337 h 3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65" h="337">
                <a:moveTo>
                  <a:pt x="0" y="0"/>
                </a:moveTo>
                <a:lnTo>
                  <a:pt x="3464" y="0"/>
                </a:lnTo>
                <a:lnTo>
                  <a:pt x="3464" y="336"/>
                </a:lnTo>
              </a:path>
            </a:pathLst>
          </a:custGeom>
          <a:noFill/>
          <a:ln w="25400" cap="rnd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>
                <a:solidFill>
                  <a:schemeClr val="tx2"/>
                </a:solidFill>
              </a:rPr>
              <a:t>               </a:t>
            </a:r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E954CC1A-C5C5-CF4C-A2D3-FFA7C1758FE1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0709" y="4285362"/>
            <a:ext cx="231775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49" name="Line 47">
            <a:extLst>
              <a:ext uri="{FF2B5EF4-FFF2-40B4-BE49-F238E27FC236}">
                <a16:creationId xmlns:a16="http://schemas.microsoft.com/office/drawing/2014/main" id="{18DDA6A0-3802-4349-A41F-755F6502D538}"/>
              </a:ext>
            </a:extLst>
          </p:cNvPr>
          <p:cNvSpPr>
            <a:spLocks noChangeShapeType="1"/>
          </p:cNvSpPr>
          <p:nvPr/>
        </p:nvSpPr>
        <p:spPr bwMode="auto">
          <a:xfrm>
            <a:off x="7830384" y="4399662"/>
            <a:ext cx="317500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50" name="Line 48">
            <a:extLst>
              <a:ext uri="{FF2B5EF4-FFF2-40B4-BE49-F238E27FC236}">
                <a16:creationId xmlns:a16="http://schemas.microsoft.com/office/drawing/2014/main" id="{5D0B1211-3C63-6545-ABA0-6449C884DF3E}"/>
              </a:ext>
            </a:extLst>
          </p:cNvPr>
          <p:cNvSpPr>
            <a:spLocks noChangeShapeType="1"/>
          </p:cNvSpPr>
          <p:nvPr/>
        </p:nvSpPr>
        <p:spPr bwMode="auto">
          <a:xfrm>
            <a:off x="7614484" y="4399662"/>
            <a:ext cx="279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54" name="Line 54">
            <a:extLst>
              <a:ext uri="{FF2B5EF4-FFF2-40B4-BE49-F238E27FC236}">
                <a16:creationId xmlns:a16="http://schemas.microsoft.com/office/drawing/2014/main" id="{725A519C-588C-5B41-9B1B-D7B07FD225C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0584" y="3104262"/>
            <a:ext cx="0" cy="1187450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60" name="Line 71">
            <a:extLst>
              <a:ext uri="{FF2B5EF4-FFF2-40B4-BE49-F238E27FC236}">
                <a16:creationId xmlns:a16="http://schemas.microsoft.com/office/drawing/2014/main" id="{4DF4FA59-B8FD-EF47-A497-A5F3637BED6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60991" y="5584349"/>
            <a:ext cx="1683718" cy="171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62" name="Freeform 75">
            <a:extLst>
              <a:ext uri="{FF2B5EF4-FFF2-40B4-BE49-F238E27FC236}">
                <a16:creationId xmlns:a16="http://schemas.microsoft.com/office/drawing/2014/main" id="{4F89B00D-DD5C-A84E-B77C-86F8EC22F6A4}"/>
              </a:ext>
            </a:extLst>
          </p:cNvPr>
          <p:cNvSpPr>
            <a:spLocks/>
          </p:cNvSpPr>
          <p:nvPr/>
        </p:nvSpPr>
        <p:spPr bwMode="auto">
          <a:xfrm>
            <a:off x="6433384" y="4501262"/>
            <a:ext cx="217488" cy="1588"/>
          </a:xfrm>
          <a:custGeom>
            <a:avLst/>
            <a:gdLst>
              <a:gd name="T0" fmla="*/ 0 w 137"/>
              <a:gd name="T1" fmla="*/ 0 h 1"/>
              <a:gd name="T2" fmla="*/ 64 w 137"/>
              <a:gd name="T3" fmla="*/ 0 h 1"/>
              <a:gd name="T4" fmla="*/ 136 w 137"/>
              <a:gd name="T5" fmla="*/ 0 h 1"/>
              <a:gd name="T6" fmla="*/ 0 60000 65536"/>
              <a:gd name="T7" fmla="*/ 0 60000 65536"/>
              <a:gd name="T8" fmla="*/ 0 60000 65536"/>
              <a:gd name="T9" fmla="*/ 0 w 137"/>
              <a:gd name="T10" fmla="*/ 0 h 1"/>
              <a:gd name="T11" fmla="*/ 137 w 13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7" h="1">
                <a:moveTo>
                  <a:pt x="0" y="0"/>
                </a:moveTo>
                <a:lnTo>
                  <a:pt x="64" y="0"/>
                </a:lnTo>
                <a:lnTo>
                  <a:pt x="136" y="0"/>
                </a:lnTo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63" name="Line 76">
            <a:extLst>
              <a:ext uri="{FF2B5EF4-FFF2-40B4-BE49-F238E27FC236}">
                <a16:creationId xmlns:a16="http://schemas.microsoft.com/office/drawing/2014/main" id="{0BE5E66C-D42F-1A45-9A6C-FD6CE01DFF9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7484" y="4501262"/>
            <a:ext cx="228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64" name="Line 77">
            <a:extLst>
              <a:ext uri="{FF2B5EF4-FFF2-40B4-BE49-F238E27FC236}">
                <a16:creationId xmlns:a16="http://schemas.microsoft.com/office/drawing/2014/main" id="{B1BEDBEF-A0C2-3A4D-9CD6-22BCB3D57034}"/>
              </a:ext>
            </a:extLst>
          </p:cNvPr>
          <p:cNvSpPr>
            <a:spLocks noChangeShapeType="1"/>
          </p:cNvSpPr>
          <p:nvPr/>
        </p:nvSpPr>
        <p:spPr bwMode="auto">
          <a:xfrm>
            <a:off x="6649284" y="4501262"/>
            <a:ext cx="203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5C7545EF-28B1-EF47-AE0B-8994756D8522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 bwMode="auto">
          <a:xfrm>
            <a:off x="1030153" y="3117912"/>
            <a:ext cx="7179643" cy="0"/>
          </a:xfrm>
          <a:prstGeom prst="line">
            <a:avLst/>
          </a:prstGeom>
          <a:noFill/>
          <a:ln w="28575" cap="flat" cmpd="sng" algn="ctr">
            <a:solidFill>
              <a:srgbClr val="DD080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Oval 55">
            <a:extLst>
              <a:ext uri="{FF2B5EF4-FFF2-40B4-BE49-F238E27FC236}">
                <a16:creationId xmlns:a16="http://schemas.microsoft.com/office/drawing/2014/main" id="{47CA7CD2-0B5C-8547-968C-669688D3C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2484" y="3078862"/>
            <a:ext cx="76200" cy="762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BDB13074-2196-744E-8CAF-A88EE4156F8A}"/>
              </a:ext>
            </a:extLst>
          </p:cNvPr>
          <p:cNvSpPr txBox="1"/>
          <p:nvPr/>
        </p:nvSpPr>
        <p:spPr>
          <a:xfrm>
            <a:off x="5554120" y="4684236"/>
            <a:ext cx="851515" cy="45320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REG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72" name="Line 15">
            <a:extLst>
              <a:ext uri="{FF2B5EF4-FFF2-40B4-BE49-F238E27FC236}">
                <a16:creationId xmlns:a16="http://schemas.microsoft.com/office/drawing/2014/main" id="{34498EE2-9210-A84A-874E-DED963135E0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8856" y="4141126"/>
            <a:ext cx="53702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73" name="Arc 19">
            <a:extLst>
              <a:ext uri="{FF2B5EF4-FFF2-40B4-BE49-F238E27FC236}">
                <a16:creationId xmlns:a16="http://schemas.microsoft.com/office/drawing/2014/main" id="{B3098A8F-38B8-274A-9564-3366E4161FCB}"/>
              </a:ext>
            </a:extLst>
          </p:cNvPr>
          <p:cNvSpPr>
            <a:spLocks/>
          </p:cNvSpPr>
          <p:nvPr/>
        </p:nvSpPr>
        <p:spPr bwMode="auto">
          <a:xfrm>
            <a:off x="7360484" y="4141126"/>
            <a:ext cx="242888" cy="260350"/>
          </a:xfrm>
          <a:custGeom>
            <a:avLst/>
            <a:gdLst>
              <a:gd name="T0" fmla="*/ 0 w 21742"/>
              <a:gd name="T1" fmla="*/ 0 h 21600"/>
              <a:gd name="T2" fmla="*/ 0 w 21742"/>
              <a:gd name="T3" fmla="*/ 0 h 21600"/>
              <a:gd name="T4" fmla="*/ 0 w 21742"/>
              <a:gd name="T5" fmla="*/ 0 h 21600"/>
              <a:gd name="T6" fmla="*/ 0 60000 65536"/>
              <a:gd name="T7" fmla="*/ 0 60000 65536"/>
              <a:gd name="T8" fmla="*/ 0 60000 65536"/>
              <a:gd name="T9" fmla="*/ 0 w 21742"/>
              <a:gd name="T10" fmla="*/ 0 h 21600"/>
              <a:gd name="T11" fmla="*/ 21742 w 2174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2" h="21600" fill="none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</a:path>
              <a:path w="21742" h="21600" stroke="0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  <a:lnTo>
                  <a:pt x="142" y="2160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74" name="Arc 21">
            <a:extLst>
              <a:ext uri="{FF2B5EF4-FFF2-40B4-BE49-F238E27FC236}">
                <a16:creationId xmlns:a16="http://schemas.microsoft.com/office/drawing/2014/main" id="{E47EAA78-9F7C-0047-8B60-9B3379CCBFBA}"/>
              </a:ext>
            </a:extLst>
          </p:cNvPr>
          <p:cNvSpPr>
            <a:spLocks/>
          </p:cNvSpPr>
          <p:nvPr/>
        </p:nvSpPr>
        <p:spPr bwMode="auto">
          <a:xfrm>
            <a:off x="7360484" y="4393312"/>
            <a:ext cx="241300" cy="2603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68" name="Oval 73">
            <a:extLst>
              <a:ext uri="{FF2B5EF4-FFF2-40B4-BE49-F238E27FC236}">
                <a16:creationId xmlns:a16="http://schemas.microsoft.com/office/drawing/2014/main" id="{399F4ED9-77F4-AA42-BD6B-E0503E805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5128" y="4469867"/>
            <a:ext cx="76200" cy="762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84" name="Line 53">
            <a:extLst>
              <a:ext uri="{FF2B5EF4-FFF2-40B4-BE49-F238E27FC236}">
                <a16:creationId xmlns:a16="http://schemas.microsoft.com/office/drawing/2014/main" id="{39A65B7F-41B9-1848-8899-D86D7E49CF7F}"/>
              </a:ext>
            </a:extLst>
          </p:cNvPr>
          <p:cNvSpPr>
            <a:spLocks noChangeShapeType="1"/>
          </p:cNvSpPr>
          <p:nvPr/>
        </p:nvSpPr>
        <p:spPr bwMode="auto">
          <a:xfrm>
            <a:off x="3076238" y="4285362"/>
            <a:ext cx="2507833" cy="215900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4627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Line 85"/>
          <p:cNvSpPr>
            <a:spLocks noChangeShapeType="1"/>
          </p:cNvSpPr>
          <p:nvPr/>
        </p:nvSpPr>
        <p:spPr bwMode="auto">
          <a:xfrm>
            <a:off x="983804" y="3968946"/>
            <a:ext cx="3340100" cy="0"/>
          </a:xfrm>
          <a:prstGeom prst="line">
            <a:avLst/>
          </a:prstGeom>
          <a:noFill/>
          <a:ln w="25400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7" name="Line 78"/>
          <p:cNvSpPr>
            <a:spLocks noChangeShapeType="1"/>
          </p:cNvSpPr>
          <p:nvPr/>
        </p:nvSpPr>
        <p:spPr bwMode="auto">
          <a:xfrm>
            <a:off x="983804" y="2749746"/>
            <a:ext cx="3550096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dirty="0"/>
              <a:t>07/03/2017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0" y="13785"/>
            <a:ext cx="8915400" cy="646331"/>
          </a:xfrm>
        </p:spPr>
        <p:txBody>
          <a:bodyPr/>
          <a:lstStyle/>
          <a:p>
            <a:r>
              <a:rPr lang="en-US" altLang="fr-FR" dirty="0">
                <a:solidFill>
                  <a:srgbClr val="000000"/>
                </a:solidFill>
              </a:rPr>
              <a:t>Circuit pour «</a:t>
            </a:r>
            <a:r>
              <a:rPr lang="en-US" altLang="fr-FR" sz="1600" dirty="0">
                <a:solidFill>
                  <a:srgbClr val="000000"/>
                </a:solidFill>
              </a:rPr>
              <a:t> </a:t>
            </a:r>
            <a:r>
              <a:rPr lang="en-US" altLang="fr-FR" dirty="0"/>
              <a:t>abort</a:t>
            </a:r>
            <a:r>
              <a:rPr lang="en-US" altLang="fr-FR" dirty="0">
                <a:solidFill>
                  <a:schemeClr val="accent2"/>
                </a:solidFill>
              </a:rPr>
              <a:t> </a:t>
            </a:r>
            <a:r>
              <a:rPr lang="en-US" altLang="fr-FR" dirty="0">
                <a:solidFill>
                  <a:schemeClr val="accent4"/>
                </a:solidFill>
              </a:rPr>
              <a:t>p</a:t>
            </a:r>
            <a:r>
              <a:rPr lang="en-US" altLang="fr-FR" dirty="0">
                <a:solidFill>
                  <a:schemeClr val="tx2"/>
                </a:solidFill>
              </a:rPr>
              <a:t> </a:t>
            </a:r>
            <a:r>
              <a:rPr lang="en-US" altLang="fr-FR" dirty="0"/>
              <a:t>when</a:t>
            </a:r>
            <a:r>
              <a:rPr lang="en-US" altLang="fr-FR" dirty="0">
                <a:solidFill>
                  <a:schemeClr val="accent2"/>
                </a:solidFill>
              </a:rPr>
              <a:t> </a:t>
            </a:r>
            <a:r>
              <a:rPr lang="en-US" altLang="fr-FR" dirty="0">
                <a:solidFill>
                  <a:schemeClr val="tx2"/>
                </a:solidFill>
              </a:rPr>
              <a:t>S</a:t>
            </a:r>
            <a:r>
              <a:rPr lang="en-US" altLang="fr-FR" sz="1800" dirty="0">
                <a:solidFill>
                  <a:schemeClr val="tx2"/>
                </a:solidFill>
              </a:rPr>
              <a:t> </a:t>
            </a:r>
            <a:r>
              <a:rPr lang="en-US" altLang="fr-FR" dirty="0"/>
              <a:t>»</a:t>
            </a:r>
            <a:endParaRPr lang="fr-FR" dirty="0"/>
          </a:p>
        </p:txBody>
      </p:sp>
      <p:sp>
        <p:nvSpPr>
          <p:cNvPr id="128" name="Line 4"/>
          <p:cNvSpPr>
            <a:spLocks noChangeShapeType="1"/>
          </p:cNvSpPr>
          <p:nvPr/>
        </p:nvSpPr>
        <p:spPr bwMode="auto">
          <a:xfrm>
            <a:off x="1695004" y="3295846"/>
            <a:ext cx="4953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9" name="Line 5"/>
          <p:cNvSpPr>
            <a:spLocks noChangeShapeType="1"/>
          </p:cNvSpPr>
          <p:nvPr/>
        </p:nvSpPr>
        <p:spPr bwMode="auto">
          <a:xfrm flipV="1">
            <a:off x="1695004" y="2803721"/>
            <a:ext cx="0" cy="5048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 sz="2000"/>
          </a:p>
        </p:txBody>
      </p:sp>
      <p:sp>
        <p:nvSpPr>
          <p:cNvPr id="130" name="Arc 6"/>
          <p:cNvSpPr>
            <a:spLocks/>
          </p:cNvSpPr>
          <p:nvPr/>
        </p:nvSpPr>
        <p:spPr bwMode="auto">
          <a:xfrm>
            <a:off x="2164904" y="2802134"/>
            <a:ext cx="230187" cy="247650"/>
          </a:xfrm>
          <a:custGeom>
            <a:avLst/>
            <a:gdLst>
              <a:gd name="T0" fmla="*/ 0 w 21750"/>
              <a:gd name="T1" fmla="*/ 0 h 21600"/>
              <a:gd name="T2" fmla="*/ 145 w 21750"/>
              <a:gd name="T3" fmla="*/ 156 h 21600"/>
              <a:gd name="T4" fmla="*/ 1 w 21750"/>
              <a:gd name="T5" fmla="*/ 156 h 21600"/>
              <a:gd name="T6" fmla="*/ 0 60000 65536"/>
              <a:gd name="T7" fmla="*/ 0 60000 65536"/>
              <a:gd name="T8" fmla="*/ 0 60000 65536"/>
              <a:gd name="T9" fmla="*/ 0 w 21750"/>
              <a:gd name="T10" fmla="*/ 0 h 21600"/>
              <a:gd name="T11" fmla="*/ 21750 w 2175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50" h="21600" fill="none" extrusionOk="0">
                <a:moveTo>
                  <a:pt x="-1" y="0"/>
                </a:moveTo>
                <a:cubicBezTo>
                  <a:pt x="49" y="0"/>
                  <a:pt x="99" y="-1"/>
                  <a:pt x="150" y="0"/>
                </a:cubicBezTo>
                <a:cubicBezTo>
                  <a:pt x="12079" y="0"/>
                  <a:pt x="21750" y="9670"/>
                  <a:pt x="21750" y="21600"/>
                </a:cubicBezTo>
              </a:path>
              <a:path w="21750" h="21600" stroke="0" extrusionOk="0">
                <a:moveTo>
                  <a:pt x="-1" y="0"/>
                </a:moveTo>
                <a:cubicBezTo>
                  <a:pt x="49" y="0"/>
                  <a:pt x="99" y="-1"/>
                  <a:pt x="150" y="0"/>
                </a:cubicBezTo>
                <a:cubicBezTo>
                  <a:pt x="12079" y="0"/>
                  <a:pt x="21750" y="9670"/>
                  <a:pt x="21750" y="21600"/>
                </a:cubicBezTo>
                <a:lnTo>
                  <a:pt x="15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1" name="Arc 7"/>
          <p:cNvSpPr>
            <a:spLocks/>
          </p:cNvSpPr>
          <p:nvPr/>
        </p:nvSpPr>
        <p:spPr bwMode="auto">
          <a:xfrm>
            <a:off x="2164904" y="2800546"/>
            <a:ext cx="230187" cy="247650"/>
          </a:xfrm>
          <a:custGeom>
            <a:avLst/>
            <a:gdLst>
              <a:gd name="T0" fmla="*/ 0 w 21750"/>
              <a:gd name="T1" fmla="*/ 0 h 21600"/>
              <a:gd name="T2" fmla="*/ 145 w 21750"/>
              <a:gd name="T3" fmla="*/ 156 h 21600"/>
              <a:gd name="T4" fmla="*/ 1 w 21750"/>
              <a:gd name="T5" fmla="*/ 156 h 21600"/>
              <a:gd name="T6" fmla="*/ 0 60000 65536"/>
              <a:gd name="T7" fmla="*/ 0 60000 65536"/>
              <a:gd name="T8" fmla="*/ 0 60000 65536"/>
              <a:gd name="T9" fmla="*/ 0 w 21750"/>
              <a:gd name="T10" fmla="*/ 0 h 21600"/>
              <a:gd name="T11" fmla="*/ 21750 w 2175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50" h="21600" fill="none" extrusionOk="0">
                <a:moveTo>
                  <a:pt x="-1" y="0"/>
                </a:moveTo>
                <a:cubicBezTo>
                  <a:pt x="49" y="0"/>
                  <a:pt x="99" y="-1"/>
                  <a:pt x="150" y="0"/>
                </a:cubicBezTo>
                <a:cubicBezTo>
                  <a:pt x="12079" y="0"/>
                  <a:pt x="21750" y="9670"/>
                  <a:pt x="21750" y="21600"/>
                </a:cubicBezTo>
              </a:path>
              <a:path w="21750" h="21600" stroke="0" extrusionOk="0">
                <a:moveTo>
                  <a:pt x="-1" y="0"/>
                </a:moveTo>
                <a:cubicBezTo>
                  <a:pt x="49" y="0"/>
                  <a:pt x="99" y="-1"/>
                  <a:pt x="150" y="0"/>
                </a:cubicBezTo>
                <a:cubicBezTo>
                  <a:pt x="12079" y="0"/>
                  <a:pt x="21750" y="9670"/>
                  <a:pt x="21750" y="21600"/>
                </a:cubicBezTo>
                <a:lnTo>
                  <a:pt x="150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2" name="Arc 8"/>
          <p:cNvSpPr>
            <a:spLocks/>
          </p:cNvSpPr>
          <p:nvPr/>
        </p:nvSpPr>
        <p:spPr bwMode="auto">
          <a:xfrm>
            <a:off x="2164904" y="3035496"/>
            <a:ext cx="228600" cy="247650"/>
          </a:xfrm>
          <a:custGeom>
            <a:avLst/>
            <a:gdLst>
              <a:gd name="T0" fmla="*/ 144 w 21600"/>
              <a:gd name="T1" fmla="*/ 0 h 21600"/>
              <a:gd name="T2" fmla="*/ 0 w 21600"/>
              <a:gd name="T3" fmla="*/ 156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3" name="Arc 9"/>
          <p:cNvSpPr>
            <a:spLocks/>
          </p:cNvSpPr>
          <p:nvPr/>
        </p:nvSpPr>
        <p:spPr bwMode="auto">
          <a:xfrm>
            <a:off x="2164904" y="3048196"/>
            <a:ext cx="228600" cy="247650"/>
          </a:xfrm>
          <a:custGeom>
            <a:avLst/>
            <a:gdLst>
              <a:gd name="T0" fmla="*/ 144 w 21600"/>
              <a:gd name="T1" fmla="*/ 0 h 21600"/>
              <a:gd name="T2" fmla="*/ 0 w 21600"/>
              <a:gd name="T3" fmla="*/ 156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4" name="Line 10"/>
          <p:cNvSpPr>
            <a:spLocks noChangeShapeType="1"/>
          </p:cNvSpPr>
          <p:nvPr/>
        </p:nvSpPr>
        <p:spPr bwMode="auto">
          <a:xfrm>
            <a:off x="3420000" y="4629346"/>
            <a:ext cx="475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5" name="Line 11"/>
          <p:cNvSpPr>
            <a:spLocks noChangeShapeType="1"/>
          </p:cNvSpPr>
          <p:nvPr/>
        </p:nvSpPr>
        <p:spPr bwMode="auto">
          <a:xfrm>
            <a:off x="3422204" y="5124646"/>
            <a:ext cx="4953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6" name="Line 12"/>
          <p:cNvSpPr>
            <a:spLocks noChangeShapeType="1"/>
          </p:cNvSpPr>
          <p:nvPr/>
        </p:nvSpPr>
        <p:spPr bwMode="auto">
          <a:xfrm flipV="1">
            <a:off x="3422204" y="4621881"/>
            <a:ext cx="0" cy="51546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7" name="Arc 13"/>
          <p:cNvSpPr>
            <a:spLocks/>
          </p:cNvSpPr>
          <p:nvPr/>
        </p:nvSpPr>
        <p:spPr bwMode="auto">
          <a:xfrm>
            <a:off x="3892104" y="4630934"/>
            <a:ext cx="230187" cy="247650"/>
          </a:xfrm>
          <a:custGeom>
            <a:avLst/>
            <a:gdLst>
              <a:gd name="T0" fmla="*/ 0 w 21750"/>
              <a:gd name="T1" fmla="*/ 0 h 21600"/>
              <a:gd name="T2" fmla="*/ 145 w 21750"/>
              <a:gd name="T3" fmla="*/ 156 h 21600"/>
              <a:gd name="T4" fmla="*/ 1 w 21750"/>
              <a:gd name="T5" fmla="*/ 156 h 21600"/>
              <a:gd name="T6" fmla="*/ 0 60000 65536"/>
              <a:gd name="T7" fmla="*/ 0 60000 65536"/>
              <a:gd name="T8" fmla="*/ 0 60000 65536"/>
              <a:gd name="T9" fmla="*/ 0 w 21750"/>
              <a:gd name="T10" fmla="*/ 0 h 21600"/>
              <a:gd name="T11" fmla="*/ 21750 w 2175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50" h="21600" fill="none" extrusionOk="0">
                <a:moveTo>
                  <a:pt x="-1" y="0"/>
                </a:moveTo>
                <a:cubicBezTo>
                  <a:pt x="49" y="0"/>
                  <a:pt x="99" y="-1"/>
                  <a:pt x="150" y="0"/>
                </a:cubicBezTo>
                <a:cubicBezTo>
                  <a:pt x="12079" y="0"/>
                  <a:pt x="21750" y="9670"/>
                  <a:pt x="21750" y="21600"/>
                </a:cubicBezTo>
              </a:path>
              <a:path w="21750" h="21600" stroke="0" extrusionOk="0">
                <a:moveTo>
                  <a:pt x="-1" y="0"/>
                </a:moveTo>
                <a:cubicBezTo>
                  <a:pt x="49" y="0"/>
                  <a:pt x="99" y="-1"/>
                  <a:pt x="150" y="0"/>
                </a:cubicBezTo>
                <a:cubicBezTo>
                  <a:pt x="12079" y="0"/>
                  <a:pt x="21750" y="9670"/>
                  <a:pt x="21750" y="21600"/>
                </a:cubicBezTo>
                <a:lnTo>
                  <a:pt x="15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8" name="Arc 14"/>
          <p:cNvSpPr>
            <a:spLocks/>
          </p:cNvSpPr>
          <p:nvPr/>
        </p:nvSpPr>
        <p:spPr bwMode="auto">
          <a:xfrm>
            <a:off x="3892104" y="4629346"/>
            <a:ext cx="230187" cy="247650"/>
          </a:xfrm>
          <a:custGeom>
            <a:avLst/>
            <a:gdLst>
              <a:gd name="T0" fmla="*/ 0 w 21750"/>
              <a:gd name="T1" fmla="*/ 0 h 21600"/>
              <a:gd name="T2" fmla="*/ 145 w 21750"/>
              <a:gd name="T3" fmla="*/ 156 h 21600"/>
              <a:gd name="T4" fmla="*/ 1 w 21750"/>
              <a:gd name="T5" fmla="*/ 156 h 21600"/>
              <a:gd name="T6" fmla="*/ 0 60000 65536"/>
              <a:gd name="T7" fmla="*/ 0 60000 65536"/>
              <a:gd name="T8" fmla="*/ 0 60000 65536"/>
              <a:gd name="T9" fmla="*/ 0 w 21750"/>
              <a:gd name="T10" fmla="*/ 0 h 21600"/>
              <a:gd name="T11" fmla="*/ 21750 w 2175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50" h="21600" fill="none" extrusionOk="0">
                <a:moveTo>
                  <a:pt x="-1" y="0"/>
                </a:moveTo>
                <a:cubicBezTo>
                  <a:pt x="49" y="0"/>
                  <a:pt x="99" y="-1"/>
                  <a:pt x="150" y="0"/>
                </a:cubicBezTo>
                <a:cubicBezTo>
                  <a:pt x="12079" y="0"/>
                  <a:pt x="21750" y="9670"/>
                  <a:pt x="21750" y="21600"/>
                </a:cubicBezTo>
              </a:path>
              <a:path w="21750" h="21600" stroke="0" extrusionOk="0">
                <a:moveTo>
                  <a:pt x="-1" y="0"/>
                </a:moveTo>
                <a:cubicBezTo>
                  <a:pt x="49" y="0"/>
                  <a:pt x="99" y="-1"/>
                  <a:pt x="150" y="0"/>
                </a:cubicBezTo>
                <a:cubicBezTo>
                  <a:pt x="12079" y="0"/>
                  <a:pt x="21750" y="9670"/>
                  <a:pt x="21750" y="21600"/>
                </a:cubicBezTo>
                <a:lnTo>
                  <a:pt x="150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9" name="Arc 15"/>
          <p:cNvSpPr>
            <a:spLocks/>
          </p:cNvSpPr>
          <p:nvPr/>
        </p:nvSpPr>
        <p:spPr bwMode="auto">
          <a:xfrm>
            <a:off x="3892104" y="4864296"/>
            <a:ext cx="228600" cy="247650"/>
          </a:xfrm>
          <a:custGeom>
            <a:avLst/>
            <a:gdLst>
              <a:gd name="T0" fmla="*/ 144 w 21600"/>
              <a:gd name="T1" fmla="*/ 0 h 21600"/>
              <a:gd name="T2" fmla="*/ 0 w 21600"/>
              <a:gd name="T3" fmla="*/ 156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0" name="Arc 16"/>
          <p:cNvSpPr>
            <a:spLocks/>
          </p:cNvSpPr>
          <p:nvPr/>
        </p:nvSpPr>
        <p:spPr bwMode="auto">
          <a:xfrm>
            <a:off x="3892104" y="4876996"/>
            <a:ext cx="228600" cy="247650"/>
          </a:xfrm>
          <a:custGeom>
            <a:avLst/>
            <a:gdLst>
              <a:gd name="T0" fmla="*/ 144 w 21600"/>
              <a:gd name="T1" fmla="*/ 0 h 21600"/>
              <a:gd name="T2" fmla="*/ 0 w 21600"/>
              <a:gd name="T3" fmla="*/ 156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1" name="Line 17"/>
          <p:cNvSpPr>
            <a:spLocks noChangeShapeType="1"/>
          </p:cNvSpPr>
          <p:nvPr/>
        </p:nvSpPr>
        <p:spPr bwMode="auto">
          <a:xfrm>
            <a:off x="3422204" y="2902146"/>
            <a:ext cx="4699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2" name="Line 18"/>
          <p:cNvSpPr>
            <a:spLocks noChangeShapeType="1"/>
          </p:cNvSpPr>
          <p:nvPr/>
        </p:nvSpPr>
        <p:spPr bwMode="auto">
          <a:xfrm>
            <a:off x="3412679" y="3397446"/>
            <a:ext cx="5048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3" name="Line 19"/>
          <p:cNvSpPr>
            <a:spLocks noChangeShapeType="1"/>
          </p:cNvSpPr>
          <p:nvPr/>
        </p:nvSpPr>
        <p:spPr bwMode="auto">
          <a:xfrm flipV="1">
            <a:off x="3422204" y="2893092"/>
            <a:ext cx="0" cy="504826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4" name="Arc 20"/>
          <p:cNvSpPr>
            <a:spLocks/>
          </p:cNvSpPr>
          <p:nvPr/>
        </p:nvSpPr>
        <p:spPr bwMode="auto">
          <a:xfrm>
            <a:off x="3892104" y="2903734"/>
            <a:ext cx="230187" cy="247650"/>
          </a:xfrm>
          <a:custGeom>
            <a:avLst/>
            <a:gdLst>
              <a:gd name="T0" fmla="*/ 0 w 21750"/>
              <a:gd name="T1" fmla="*/ 0 h 21600"/>
              <a:gd name="T2" fmla="*/ 145 w 21750"/>
              <a:gd name="T3" fmla="*/ 156 h 21600"/>
              <a:gd name="T4" fmla="*/ 1 w 21750"/>
              <a:gd name="T5" fmla="*/ 156 h 21600"/>
              <a:gd name="T6" fmla="*/ 0 60000 65536"/>
              <a:gd name="T7" fmla="*/ 0 60000 65536"/>
              <a:gd name="T8" fmla="*/ 0 60000 65536"/>
              <a:gd name="T9" fmla="*/ 0 w 21750"/>
              <a:gd name="T10" fmla="*/ 0 h 21600"/>
              <a:gd name="T11" fmla="*/ 21750 w 2175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50" h="21600" fill="none" extrusionOk="0">
                <a:moveTo>
                  <a:pt x="-1" y="0"/>
                </a:moveTo>
                <a:cubicBezTo>
                  <a:pt x="49" y="0"/>
                  <a:pt x="99" y="-1"/>
                  <a:pt x="150" y="0"/>
                </a:cubicBezTo>
                <a:cubicBezTo>
                  <a:pt x="12079" y="0"/>
                  <a:pt x="21750" y="9670"/>
                  <a:pt x="21750" y="21600"/>
                </a:cubicBezTo>
              </a:path>
              <a:path w="21750" h="21600" stroke="0" extrusionOk="0">
                <a:moveTo>
                  <a:pt x="-1" y="0"/>
                </a:moveTo>
                <a:cubicBezTo>
                  <a:pt x="49" y="0"/>
                  <a:pt x="99" y="-1"/>
                  <a:pt x="150" y="0"/>
                </a:cubicBezTo>
                <a:cubicBezTo>
                  <a:pt x="12079" y="0"/>
                  <a:pt x="21750" y="9670"/>
                  <a:pt x="21750" y="21600"/>
                </a:cubicBezTo>
                <a:lnTo>
                  <a:pt x="15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5" name="Arc 21"/>
          <p:cNvSpPr>
            <a:spLocks/>
          </p:cNvSpPr>
          <p:nvPr/>
        </p:nvSpPr>
        <p:spPr bwMode="auto">
          <a:xfrm>
            <a:off x="3892104" y="2902146"/>
            <a:ext cx="230187" cy="247650"/>
          </a:xfrm>
          <a:custGeom>
            <a:avLst/>
            <a:gdLst>
              <a:gd name="T0" fmla="*/ 0 w 21750"/>
              <a:gd name="T1" fmla="*/ 0 h 21600"/>
              <a:gd name="T2" fmla="*/ 145 w 21750"/>
              <a:gd name="T3" fmla="*/ 156 h 21600"/>
              <a:gd name="T4" fmla="*/ 1 w 21750"/>
              <a:gd name="T5" fmla="*/ 156 h 21600"/>
              <a:gd name="T6" fmla="*/ 0 60000 65536"/>
              <a:gd name="T7" fmla="*/ 0 60000 65536"/>
              <a:gd name="T8" fmla="*/ 0 60000 65536"/>
              <a:gd name="T9" fmla="*/ 0 w 21750"/>
              <a:gd name="T10" fmla="*/ 0 h 21600"/>
              <a:gd name="T11" fmla="*/ 21750 w 2175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50" h="21600" fill="none" extrusionOk="0">
                <a:moveTo>
                  <a:pt x="-1" y="0"/>
                </a:moveTo>
                <a:cubicBezTo>
                  <a:pt x="49" y="0"/>
                  <a:pt x="99" y="-1"/>
                  <a:pt x="150" y="0"/>
                </a:cubicBezTo>
                <a:cubicBezTo>
                  <a:pt x="12079" y="0"/>
                  <a:pt x="21750" y="9670"/>
                  <a:pt x="21750" y="21600"/>
                </a:cubicBezTo>
              </a:path>
              <a:path w="21750" h="21600" stroke="0" extrusionOk="0">
                <a:moveTo>
                  <a:pt x="-1" y="0"/>
                </a:moveTo>
                <a:cubicBezTo>
                  <a:pt x="49" y="0"/>
                  <a:pt x="99" y="-1"/>
                  <a:pt x="150" y="0"/>
                </a:cubicBezTo>
                <a:cubicBezTo>
                  <a:pt x="12079" y="0"/>
                  <a:pt x="21750" y="9670"/>
                  <a:pt x="21750" y="21600"/>
                </a:cubicBezTo>
                <a:lnTo>
                  <a:pt x="150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6" name="Arc 22"/>
          <p:cNvSpPr>
            <a:spLocks/>
          </p:cNvSpPr>
          <p:nvPr/>
        </p:nvSpPr>
        <p:spPr bwMode="auto">
          <a:xfrm>
            <a:off x="3892104" y="3137096"/>
            <a:ext cx="228600" cy="247650"/>
          </a:xfrm>
          <a:custGeom>
            <a:avLst/>
            <a:gdLst>
              <a:gd name="T0" fmla="*/ 144 w 21600"/>
              <a:gd name="T1" fmla="*/ 0 h 21600"/>
              <a:gd name="T2" fmla="*/ 0 w 21600"/>
              <a:gd name="T3" fmla="*/ 156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7" name="Arc 23"/>
          <p:cNvSpPr>
            <a:spLocks/>
          </p:cNvSpPr>
          <p:nvPr/>
        </p:nvSpPr>
        <p:spPr bwMode="auto">
          <a:xfrm>
            <a:off x="3892104" y="3149796"/>
            <a:ext cx="228600" cy="247650"/>
          </a:xfrm>
          <a:custGeom>
            <a:avLst/>
            <a:gdLst>
              <a:gd name="T0" fmla="*/ 144 w 21600"/>
              <a:gd name="T1" fmla="*/ 0 h 21600"/>
              <a:gd name="T2" fmla="*/ 0 w 21600"/>
              <a:gd name="T3" fmla="*/ 156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8" name="Oval 24"/>
          <p:cNvSpPr>
            <a:spLocks noChangeArrowheads="1"/>
          </p:cNvSpPr>
          <p:nvPr/>
        </p:nvSpPr>
        <p:spPr bwMode="auto">
          <a:xfrm>
            <a:off x="3290400" y="3199442"/>
            <a:ext cx="116335" cy="11545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49" name="Line 25"/>
          <p:cNvSpPr>
            <a:spLocks noChangeShapeType="1"/>
          </p:cNvSpPr>
          <p:nvPr/>
        </p:nvSpPr>
        <p:spPr bwMode="auto">
          <a:xfrm flipH="1">
            <a:off x="3165822" y="3257746"/>
            <a:ext cx="13503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0" name="Line 26"/>
          <p:cNvSpPr>
            <a:spLocks noChangeShapeType="1"/>
          </p:cNvSpPr>
          <p:nvPr/>
        </p:nvSpPr>
        <p:spPr bwMode="auto">
          <a:xfrm flipH="1">
            <a:off x="3295204" y="3054546"/>
            <a:ext cx="12223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1" name="Arc 27"/>
          <p:cNvSpPr>
            <a:spLocks/>
          </p:cNvSpPr>
          <p:nvPr/>
        </p:nvSpPr>
        <p:spPr bwMode="auto">
          <a:xfrm>
            <a:off x="7122667" y="2929134"/>
            <a:ext cx="109537" cy="209550"/>
          </a:xfrm>
          <a:custGeom>
            <a:avLst/>
            <a:gdLst>
              <a:gd name="T0" fmla="*/ 0 w 21918"/>
              <a:gd name="T1" fmla="*/ 0 h 21600"/>
              <a:gd name="T2" fmla="*/ 69 w 21918"/>
              <a:gd name="T3" fmla="*/ 132 h 21600"/>
              <a:gd name="T4" fmla="*/ 1 w 21918"/>
              <a:gd name="T5" fmla="*/ 132 h 21600"/>
              <a:gd name="T6" fmla="*/ 0 60000 65536"/>
              <a:gd name="T7" fmla="*/ 0 60000 65536"/>
              <a:gd name="T8" fmla="*/ 0 60000 65536"/>
              <a:gd name="T9" fmla="*/ 0 w 21918"/>
              <a:gd name="T10" fmla="*/ 0 h 21600"/>
              <a:gd name="T11" fmla="*/ 21918 w 2191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18" h="21600" fill="none" extrusionOk="0">
                <a:moveTo>
                  <a:pt x="0" y="2"/>
                </a:moveTo>
                <a:cubicBezTo>
                  <a:pt x="105" y="0"/>
                  <a:pt x="211" y="-1"/>
                  <a:pt x="318" y="0"/>
                </a:cubicBezTo>
                <a:cubicBezTo>
                  <a:pt x="12247" y="0"/>
                  <a:pt x="21918" y="9670"/>
                  <a:pt x="21918" y="21600"/>
                </a:cubicBezTo>
              </a:path>
              <a:path w="21918" h="21600" stroke="0" extrusionOk="0">
                <a:moveTo>
                  <a:pt x="0" y="2"/>
                </a:moveTo>
                <a:cubicBezTo>
                  <a:pt x="105" y="0"/>
                  <a:pt x="211" y="-1"/>
                  <a:pt x="318" y="0"/>
                </a:cubicBezTo>
                <a:cubicBezTo>
                  <a:pt x="12247" y="0"/>
                  <a:pt x="21918" y="9670"/>
                  <a:pt x="21918" y="21600"/>
                </a:cubicBezTo>
                <a:lnTo>
                  <a:pt x="318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2" name="Arc 28"/>
          <p:cNvSpPr>
            <a:spLocks/>
          </p:cNvSpPr>
          <p:nvPr/>
        </p:nvSpPr>
        <p:spPr bwMode="auto">
          <a:xfrm>
            <a:off x="7124254" y="2929134"/>
            <a:ext cx="757237" cy="228600"/>
          </a:xfrm>
          <a:custGeom>
            <a:avLst/>
            <a:gdLst>
              <a:gd name="T0" fmla="*/ 0 w 21645"/>
              <a:gd name="T1" fmla="*/ 0 h 21600"/>
              <a:gd name="T2" fmla="*/ 477 w 21645"/>
              <a:gd name="T3" fmla="*/ 144 h 21600"/>
              <a:gd name="T4" fmla="*/ 1 w 21645"/>
              <a:gd name="T5" fmla="*/ 144 h 21600"/>
              <a:gd name="T6" fmla="*/ 0 60000 65536"/>
              <a:gd name="T7" fmla="*/ 0 60000 65536"/>
              <a:gd name="T8" fmla="*/ 0 60000 65536"/>
              <a:gd name="T9" fmla="*/ 0 w 21645"/>
              <a:gd name="T10" fmla="*/ 0 h 21600"/>
              <a:gd name="T11" fmla="*/ 21645 w 2164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45" h="21600" fill="none" extrusionOk="0">
                <a:moveTo>
                  <a:pt x="0" y="0"/>
                </a:moveTo>
                <a:cubicBezTo>
                  <a:pt x="15" y="0"/>
                  <a:pt x="30" y="-1"/>
                  <a:pt x="45" y="0"/>
                </a:cubicBezTo>
                <a:cubicBezTo>
                  <a:pt x="11974" y="0"/>
                  <a:pt x="21645" y="9670"/>
                  <a:pt x="21645" y="21600"/>
                </a:cubicBezTo>
              </a:path>
              <a:path w="21645" h="21600" stroke="0" extrusionOk="0">
                <a:moveTo>
                  <a:pt x="0" y="0"/>
                </a:moveTo>
                <a:cubicBezTo>
                  <a:pt x="15" y="0"/>
                  <a:pt x="30" y="-1"/>
                  <a:pt x="45" y="0"/>
                </a:cubicBezTo>
                <a:cubicBezTo>
                  <a:pt x="11974" y="0"/>
                  <a:pt x="21645" y="9670"/>
                  <a:pt x="21645" y="21600"/>
                </a:cubicBezTo>
                <a:lnTo>
                  <a:pt x="45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3" name="Arc 29"/>
          <p:cNvSpPr>
            <a:spLocks/>
          </p:cNvSpPr>
          <p:nvPr/>
        </p:nvSpPr>
        <p:spPr bwMode="auto">
          <a:xfrm>
            <a:off x="7162354" y="3130746"/>
            <a:ext cx="717550" cy="228600"/>
          </a:xfrm>
          <a:custGeom>
            <a:avLst/>
            <a:gdLst>
              <a:gd name="T0" fmla="*/ 452 w 21600"/>
              <a:gd name="T1" fmla="*/ 0 h 21600"/>
              <a:gd name="T2" fmla="*/ 0 w 21600"/>
              <a:gd name="T3" fmla="*/ 144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4" name="Arc 30"/>
          <p:cNvSpPr>
            <a:spLocks/>
          </p:cNvSpPr>
          <p:nvPr/>
        </p:nvSpPr>
        <p:spPr bwMode="auto">
          <a:xfrm>
            <a:off x="7124254" y="3130746"/>
            <a:ext cx="107950" cy="228600"/>
          </a:xfrm>
          <a:custGeom>
            <a:avLst/>
            <a:gdLst>
              <a:gd name="T0" fmla="*/ 68 w 21600"/>
              <a:gd name="T1" fmla="*/ 0 h 21600"/>
              <a:gd name="T2" fmla="*/ 0 w 21600"/>
              <a:gd name="T3" fmla="*/ 144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5" name="Line 31"/>
          <p:cNvSpPr>
            <a:spLocks noChangeShapeType="1"/>
          </p:cNvSpPr>
          <p:nvPr/>
        </p:nvSpPr>
        <p:spPr bwMode="auto">
          <a:xfrm>
            <a:off x="7181404" y="3054546"/>
            <a:ext cx="254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6" name="Line 32"/>
          <p:cNvSpPr>
            <a:spLocks noChangeShapeType="1"/>
          </p:cNvSpPr>
          <p:nvPr/>
        </p:nvSpPr>
        <p:spPr bwMode="auto">
          <a:xfrm>
            <a:off x="7181404" y="3257746"/>
            <a:ext cx="254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7" name="Rectangle 33"/>
          <p:cNvSpPr>
            <a:spLocks noChangeArrowheads="1"/>
          </p:cNvSpPr>
          <p:nvPr/>
        </p:nvSpPr>
        <p:spPr bwMode="auto">
          <a:xfrm>
            <a:off x="4539804" y="2343346"/>
            <a:ext cx="1816100" cy="2222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59" name="Rectangle 35"/>
          <p:cNvSpPr>
            <a:spLocks noChangeArrowheads="1"/>
          </p:cNvSpPr>
          <p:nvPr/>
        </p:nvSpPr>
        <p:spPr bwMode="auto">
          <a:xfrm>
            <a:off x="4595367" y="2616396"/>
            <a:ext cx="503344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chemeClr val="tx1"/>
                </a:solidFill>
              </a:rPr>
              <a:t>GO</a:t>
            </a:r>
          </a:p>
        </p:txBody>
      </p:sp>
      <p:sp>
        <p:nvSpPr>
          <p:cNvPr id="160" name="Rectangle 36"/>
          <p:cNvSpPr>
            <a:spLocks noChangeArrowheads="1"/>
          </p:cNvSpPr>
          <p:nvPr/>
        </p:nvSpPr>
        <p:spPr bwMode="auto">
          <a:xfrm>
            <a:off x="4595367" y="3022796"/>
            <a:ext cx="602730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chemeClr val="tx1"/>
                </a:solidFill>
              </a:rPr>
              <a:t>RES</a:t>
            </a:r>
          </a:p>
        </p:txBody>
      </p:sp>
      <p:sp>
        <p:nvSpPr>
          <p:cNvPr id="161" name="Rectangle 37"/>
          <p:cNvSpPr>
            <a:spLocks noChangeArrowheads="1"/>
          </p:cNvSpPr>
          <p:nvPr/>
        </p:nvSpPr>
        <p:spPr bwMode="auto">
          <a:xfrm>
            <a:off x="4595367" y="3429196"/>
            <a:ext cx="738986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chemeClr val="bg1">
                    <a:lumMod val="85000"/>
                  </a:schemeClr>
                </a:solidFill>
              </a:rPr>
              <a:t>SUSP</a:t>
            </a:r>
          </a:p>
        </p:txBody>
      </p:sp>
      <p:sp>
        <p:nvSpPr>
          <p:cNvPr id="162" name="Rectangle 38"/>
          <p:cNvSpPr>
            <a:spLocks noChangeArrowheads="1"/>
          </p:cNvSpPr>
          <p:nvPr/>
        </p:nvSpPr>
        <p:spPr bwMode="auto">
          <a:xfrm>
            <a:off x="4595367" y="3835596"/>
            <a:ext cx="604334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chemeClr val="tx2">
                    <a:lumMod val="20000"/>
                    <a:lumOff val="80000"/>
                  </a:schemeClr>
                </a:solidFill>
              </a:rPr>
              <a:t>KILL</a:t>
            </a:r>
          </a:p>
        </p:txBody>
      </p:sp>
      <p:sp>
        <p:nvSpPr>
          <p:cNvPr id="163" name="Rectangle 39"/>
          <p:cNvSpPr>
            <a:spLocks noChangeArrowheads="1"/>
          </p:cNvSpPr>
          <p:nvPr/>
        </p:nvSpPr>
        <p:spPr bwMode="auto">
          <a:xfrm>
            <a:off x="5814567" y="2616396"/>
            <a:ext cx="5635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rgbClr val="000000"/>
                </a:solidFill>
              </a:rPr>
              <a:t>SEL</a:t>
            </a:r>
          </a:p>
        </p:txBody>
      </p:sp>
      <p:sp>
        <p:nvSpPr>
          <p:cNvPr id="164" name="Rectangle 40"/>
          <p:cNvSpPr>
            <a:spLocks noChangeArrowheads="1"/>
          </p:cNvSpPr>
          <p:nvPr/>
        </p:nvSpPr>
        <p:spPr bwMode="auto">
          <a:xfrm>
            <a:off x="5916167" y="3022796"/>
            <a:ext cx="4286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rgbClr val="000000"/>
                </a:solidFill>
              </a:rPr>
              <a:t>K0</a:t>
            </a:r>
          </a:p>
        </p:txBody>
      </p:sp>
      <p:sp>
        <p:nvSpPr>
          <p:cNvPr id="165" name="Rectangle 41"/>
          <p:cNvSpPr>
            <a:spLocks noChangeArrowheads="1"/>
          </p:cNvSpPr>
          <p:nvPr/>
        </p:nvSpPr>
        <p:spPr bwMode="auto">
          <a:xfrm>
            <a:off x="5916167" y="3429196"/>
            <a:ext cx="4286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rgbClr val="000000"/>
                </a:solidFill>
              </a:rPr>
              <a:t>K1</a:t>
            </a:r>
          </a:p>
        </p:txBody>
      </p:sp>
      <p:sp>
        <p:nvSpPr>
          <p:cNvPr id="166" name="Rectangle 42"/>
          <p:cNvSpPr>
            <a:spLocks noChangeArrowheads="1"/>
          </p:cNvSpPr>
          <p:nvPr/>
        </p:nvSpPr>
        <p:spPr bwMode="auto">
          <a:xfrm>
            <a:off x="5916167" y="3835596"/>
            <a:ext cx="4286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rgbClr val="000000"/>
                </a:solidFill>
              </a:rPr>
              <a:t>K2</a:t>
            </a:r>
          </a:p>
        </p:txBody>
      </p:sp>
      <p:sp>
        <p:nvSpPr>
          <p:cNvPr id="167" name="Rectangle 43"/>
          <p:cNvSpPr>
            <a:spLocks noChangeArrowheads="1"/>
          </p:cNvSpPr>
          <p:nvPr/>
        </p:nvSpPr>
        <p:spPr bwMode="auto">
          <a:xfrm>
            <a:off x="5916167" y="4140396"/>
            <a:ext cx="3524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rgbClr val="000000"/>
                </a:solidFill>
              </a:rPr>
              <a:t>...</a:t>
            </a:r>
          </a:p>
        </p:txBody>
      </p:sp>
      <p:sp>
        <p:nvSpPr>
          <p:cNvPr id="168" name="Rectangle 44"/>
          <p:cNvSpPr>
            <a:spLocks noChangeArrowheads="1"/>
          </p:cNvSpPr>
          <p:nvPr/>
        </p:nvSpPr>
        <p:spPr bwMode="auto">
          <a:xfrm>
            <a:off x="5103367" y="2375096"/>
            <a:ext cx="318999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69" name="Rectangle 45"/>
          <p:cNvSpPr>
            <a:spLocks noChangeArrowheads="1"/>
          </p:cNvSpPr>
          <p:nvPr/>
        </p:nvSpPr>
        <p:spPr bwMode="auto">
          <a:xfrm>
            <a:off x="5509767" y="2375096"/>
            <a:ext cx="3540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rgbClr val="000000"/>
                </a:solidFill>
              </a:rPr>
              <a:t>E'</a:t>
            </a:r>
          </a:p>
        </p:txBody>
      </p:sp>
      <p:sp>
        <p:nvSpPr>
          <p:cNvPr id="170" name="Line 46"/>
          <p:cNvSpPr>
            <a:spLocks noChangeShapeType="1"/>
          </p:cNvSpPr>
          <p:nvPr/>
        </p:nvSpPr>
        <p:spPr bwMode="auto">
          <a:xfrm>
            <a:off x="1486788" y="3156146"/>
            <a:ext cx="203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 sz="2000"/>
          </a:p>
        </p:txBody>
      </p:sp>
      <p:sp>
        <p:nvSpPr>
          <p:cNvPr id="171" name="Line 47"/>
          <p:cNvSpPr>
            <a:spLocks noChangeShapeType="1"/>
          </p:cNvSpPr>
          <p:nvPr/>
        </p:nvSpPr>
        <p:spPr bwMode="auto">
          <a:xfrm>
            <a:off x="983803" y="3156146"/>
            <a:ext cx="522267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 sz="2400">
              <a:solidFill>
                <a:schemeClr val="tx2"/>
              </a:solidFill>
            </a:endParaRPr>
          </a:p>
        </p:txBody>
      </p:sp>
      <p:sp>
        <p:nvSpPr>
          <p:cNvPr id="172" name="Rectangle 48"/>
          <p:cNvSpPr>
            <a:spLocks noChangeArrowheads="1"/>
          </p:cNvSpPr>
          <p:nvPr/>
        </p:nvSpPr>
        <p:spPr bwMode="auto">
          <a:xfrm>
            <a:off x="208182" y="2938327"/>
            <a:ext cx="81593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/>
              <a:t>RES</a:t>
            </a:r>
          </a:p>
        </p:txBody>
      </p:sp>
      <p:sp>
        <p:nvSpPr>
          <p:cNvPr id="173" name="Line 49"/>
          <p:cNvSpPr>
            <a:spLocks noChangeShapeType="1"/>
          </p:cNvSpPr>
          <p:nvPr/>
        </p:nvSpPr>
        <p:spPr bwMode="auto">
          <a:xfrm>
            <a:off x="983804" y="3562546"/>
            <a:ext cx="3238500" cy="0"/>
          </a:xfrm>
          <a:prstGeom prst="line">
            <a:avLst/>
          </a:prstGeom>
          <a:noFill/>
          <a:ln w="25400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4" name="Line 51"/>
          <p:cNvSpPr>
            <a:spLocks noChangeShapeType="1"/>
          </p:cNvSpPr>
          <p:nvPr/>
        </p:nvSpPr>
        <p:spPr bwMode="auto">
          <a:xfrm>
            <a:off x="6978204" y="3257746"/>
            <a:ext cx="2381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5" name="Line 52"/>
          <p:cNvSpPr>
            <a:spLocks noChangeShapeType="1"/>
          </p:cNvSpPr>
          <p:nvPr/>
        </p:nvSpPr>
        <p:spPr bwMode="auto">
          <a:xfrm>
            <a:off x="6775004" y="3257746"/>
            <a:ext cx="266700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6" name="Line 53"/>
          <p:cNvSpPr>
            <a:spLocks noChangeShapeType="1"/>
          </p:cNvSpPr>
          <p:nvPr/>
        </p:nvSpPr>
        <p:spPr bwMode="auto">
          <a:xfrm>
            <a:off x="4222304" y="4883346"/>
            <a:ext cx="2547938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7" name="Line 54"/>
          <p:cNvSpPr>
            <a:spLocks noChangeShapeType="1"/>
          </p:cNvSpPr>
          <p:nvPr/>
        </p:nvSpPr>
        <p:spPr bwMode="auto">
          <a:xfrm>
            <a:off x="6775004" y="3247130"/>
            <a:ext cx="0" cy="164520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8" name="Line 55"/>
          <p:cNvSpPr>
            <a:spLocks noChangeShapeType="1"/>
          </p:cNvSpPr>
          <p:nvPr/>
        </p:nvSpPr>
        <p:spPr bwMode="auto">
          <a:xfrm>
            <a:off x="3155504" y="4984946"/>
            <a:ext cx="2540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9" name="Line 56"/>
          <p:cNvSpPr>
            <a:spLocks noChangeShapeType="1"/>
          </p:cNvSpPr>
          <p:nvPr/>
        </p:nvSpPr>
        <p:spPr bwMode="auto">
          <a:xfrm>
            <a:off x="2406204" y="3054546"/>
            <a:ext cx="2159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0" name="Line 57"/>
          <p:cNvSpPr>
            <a:spLocks noChangeShapeType="1"/>
          </p:cNvSpPr>
          <p:nvPr/>
        </p:nvSpPr>
        <p:spPr bwMode="auto">
          <a:xfrm>
            <a:off x="2812604" y="3054546"/>
            <a:ext cx="376270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1" name="Line 58"/>
          <p:cNvSpPr>
            <a:spLocks noChangeShapeType="1"/>
          </p:cNvSpPr>
          <p:nvPr/>
        </p:nvSpPr>
        <p:spPr bwMode="auto">
          <a:xfrm>
            <a:off x="2609404" y="3054546"/>
            <a:ext cx="190500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2" name="Line 59"/>
          <p:cNvSpPr>
            <a:spLocks noChangeShapeType="1"/>
          </p:cNvSpPr>
          <p:nvPr/>
        </p:nvSpPr>
        <p:spPr bwMode="auto">
          <a:xfrm>
            <a:off x="3171512" y="3054546"/>
            <a:ext cx="2556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3" name="Line 60"/>
          <p:cNvSpPr>
            <a:spLocks noChangeShapeType="1"/>
          </p:cNvSpPr>
          <p:nvPr/>
        </p:nvSpPr>
        <p:spPr bwMode="auto">
          <a:xfrm>
            <a:off x="2812604" y="3054546"/>
            <a:ext cx="0" cy="194040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4" name="Oval 62"/>
          <p:cNvSpPr>
            <a:spLocks noChangeArrowheads="1"/>
          </p:cNvSpPr>
          <p:nvPr/>
        </p:nvSpPr>
        <p:spPr bwMode="auto">
          <a:xfrm>
            <a:off x="2782800" y="3024000"/>
            <a:ext cx="63500" cy="57151"/>
          </a:xfrm>
          <a:prstGeom prst="ellipse">
            <a:avLst/>
          </a:prstGeom>
          <a:solidFill>
            <a:schemeClr val="tx1"/>
          </a:solidFill>
          <a:ln w="2540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85" name="Line 63"/>
          <p:cNvSpPr>
            <a:spLocks noChangeShapeType="1"/>
          </p:cNvSpPr>
          <p:nvPr/>
        </p:nvSpPr>
        <p:spPr bwMode="auto">
          <a:xfrm>
            <a:off x="2805112" y="4984946"/>
            <a:ext cx="396429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6" name="Line 64"/>
          <p:cNvSpPr>
            <a:spLocks noChangeShapeType="1"/>
          </p:cNvSpPr>
          <p:nvPr/>
        </p:nvSpPr>
        <p:spPr bwMode="auto">
          <a:xfrm>
            <a:off x="3155504" y="4781746"/>
            <a:ext cx="2540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7" name="Line 65"/>
          <p:cNvSpPr>
            <a:spLocks noChangeShapeType="1"/>
          </p:cNvSpPr>
          <p:nvPr/>
        </p:nvSpPr>
        <p:spPr bwMode="auto">
          <a:xfrm>
            <a:off x="3015804" y="3257746"/>
            <a:ext cx="0" cy="152606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8" name="Line 66"/>
          <p:cNvSpPr>
            <a:spLocks noChangeShapeType="1"/>
          </p:cNvSpPr>
          <p:nvPr/>
        </p:nvSpPr>
        <p:spPr bwMode="auto">
          <a:xfrm>
            <a:off x="3015804" y="1428946"/>
            <a:ext cx="0" cy="181610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90" name="Line 68"/>
          <p:cNvSpPr>
            <a:spLocks noChangeShapeType="1"/>
          </p:cNvSpPr>
          <p:nvPr/>
        </p:nvSpPr>
        <p:spPr bwMode="auto">
          <a:xfrm>
            <a:off x="3015804" y="3257746"/>
            <a:ext cx="150018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91" name="Line 71"/>
          <p:cNvSpPr>
            <a:spLocks noChangeShapeType="1"/>
          </p:cNvSpPr>
          <p:nvPr/>
        </p:nvSpPr>
        <p:spPr bwMode="auto">
          <a:xfrm>
            <a:off x="3006279" y="4781746"/>
            <a:ext cx="190500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92" name="Rectangle 73"/>
          <p:cNvSpPr>
            <a:spLocks noChangeArrowheads="1"/>
          </p:cNvSpPr>
          <p:nvPr/>
        </p:nvSpPr>
        <p:spPr bwMode="auto">
          <a:xfrm>
            <a:off x="2589776" y="1433396"/>
            <a:ext cx="387928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/>
              <a:t>S</a:t>
            </a:r>
          </a:p>
        </p:txBody>
      </p:sp>
      <p:sp>
        <p:nvSpPr>
          <p:cNvPr id="193" name="Line 74"/>
          <p:cNvSpPr>
            <a:spLocks noChangeShapeType="1"/>
          </p:cNvSpPr>
          <p:nvPr/>
        </p:nvSpPr>
        <p:spPr bwMode="auto">
          <a:xfrm>
            <a:off x="7879904" y="3145505"/>
            <a:ext cx="1905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94" name="Line 75"/>
          <p:cNvSpPr>
            <a:spLocks noChangeShapeType="1"/>
          </p:cNvSpPr>
          <p:nvPr/>
        </p:nvSpPr>
        <p:spPr bwMode="auto">
          <a:xfrm>
            <a:off x="8019604" y="3145505"/>
            <a:ext cx="254000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95" name="Rectangle 76"/>
          <p:cNvSpPr>
            <a:spLocks noChangeArrowheads="1"/>
          </p:cNvSpPr>
          <p:nvPr/>
        </p:nvSpPr>
        <p:spPr bwMode="auto">
          <a:xfrm>
            <a:off x="8303166" y="2917075"/>
            <a:ext cx="55945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>
                <a:solidFill>
                  <a:schemeClr val="accent3"/>
                </a:solidFill>
              </a:rPr>
              <a:t>K0</a:t>
            </a:r>
          </a:p>
        </p:txBody>
      </p:sp>
      <p:sp>
        <p:nvSpPr>
          <p:cNvPr id="196" name="Line 77"/>
          <p:cNvSpPr>
            <a:spLocks noChangeShapeType="1"/>
          </p:cNvSpPr>
          <p:nvPr/>
        </p:nvSpPr>
        <p:spPr bwMode="auto">
          <a:xfrm>
            <a:off x="4308029" y="2749746"/>
            <a:ext cx="21907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98" name="Rectangle 79"/>
          <p:cNvSpPr>
            <a:spLocks noChangeArrowheads="1"/>
          </p:cNvSpPr>
          <p:nvPr/>
        </p:nvSpPr>
        <p:spPr bwMode="auto">
          <a:xfrm>
            <a:off x="363674" y="2527061"/>
            <a:ext cx="660438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/>
              <a:t>GO</a:t>
            </a:r>
          </a:p>
        </p:txBody>
      </p:sp>
      <p:sp>
        <p:nvSpPr>
          <p:cNvPr id="199" name="Line 81"/>
          <p:cNvSpPr>
            <a:spLocks noChangeShapeType="1"/>
          </p:cNvSpPr>
          <p:nvPr/>
        </p:nvSpPr>
        <p:spPr bwMode="auto">
          <a:xfrm>
            <a:off x="4133404" y="3156146"/>
            <a:ext cx="395734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0" name="Line 82"/>
          <p:cNvSpPr>
            <a:spLocks noChangeShapeType="1"/>
          </p:cNvSpPr>
          <p:nvPr/>
        </p:nvSpPr>
        <p:spPr bwMode="auto">
          <a:xfrm>
            <a:off x="4308029" y="3562546"/>
            <a:ext cx="219075" cy="0"/>
          </a:xfrm>
          <a:prstGeom prst="line">
            <a:avLst/>
          </a:prstGeom>
          <a:noFill/>
          <a:ln w="25400">
            <a:solidFill>
              <a:schemeClr val="bg1">
                <a:lumMod val="8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1" name="Line 83"/>
          <p:cNvSpPr>
            <a:spLocks noChangeShapeType="1"/>
          </p:cNvSpPr>
          <p:nvPr/>
        </p:nvSpPr>
        <p:spPr bwMode="auto">
          <a:xfrm>
            <a:off x="4133404" y="3562546"/>
            <a:ext cx="190500" cy="0"/>
          </a:xfrm>
          <a:prstGeom prst="line">
            <a:avLst/>
          </a:prstGeom>
          <a:noFill/>
          <a:ln w="25400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2" name="Line 84"/>
          <p:cNvSpPr>
            <a:spLocks noChangeShapeType="1"/>
          </p:cNvSpPr>
          <p:nvPr/>
        </p:nvSpPr>
        <p:spPr bwMode="auto">
          <a:xfrm>
            <a:off x="4317554" y="3968946"/>
            <a:ext cx="209550" cy="0"/>
          </a:xfrm>
          <a:prstGeom prst="line">
            <a:avLst/>
          </a:prstGeom>
          <a:noFill/>
          <a:ln w="25400">
            <a:solidFill>
              <a:schemeClr val="bg1">
                <a:lumMod val="8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4" name="Rectangle 86"/>
          <p:cNvSpPr>
            <a:spLocks noChangeArrowheads="1"/>
          </p:cNvSpPr>
          <p:nvPr/>
        </p:nvSpPr>
        <p:spPr bwMode="auto">
          <a:xfrm>
            <a:off x="208182" y="3760860"/>
            <a:ext cx="81593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KILL</a:t>
            </a:r>
          </a:p>
        </p:txBody>
      </p:sp>
      <p:sp>
        <p:nvSpPr>
          <p:cNvPr id="205" name="Line 87"/>
          <p:cNvSpPr>
            <a:spLocks noChangeShapeType="1"/>
          </p:cNvSpPr>
          <p:nvPr/>
        </p:nvSpPr>
        <p:spPr bwMode="auto">
          <a:xfrm>
            <a:off x="6368604" y="2749746"/>
            <a:ext cx="2159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6" name="Line 88"/>
          <p:cNvSpPr>
            <a:spLocks noChangeShapeType="1"/>
          </p:cNvSpPr>
          <p:nvPr/>
        </p:nvSpPr>
        <p:spPr bwMode="auto">
          <a:xfrm>
            <a:off x="6775004" y="2749746"/>
            <a:ext cx="1511300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7" name="Line 89"/>
          <p:cNvSpPr>
            <a:spLocks noChangeShapeType="1"/>
          </p:cNvSpPr>
          <p:nvPr/>
        </p:nvSpPr>
        <p:spPr bwMode="auto">
          <a:xfrm>
            <a:off x="6571804" y="2749746"/>
            <a:ext cx="190500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8" name="Line 90"/>
          <p:cNvSpPr>
            <a:spLocks noChangeShapeType="1"/>
          </p:cNvSpPr>
          <p:nvPr/>
        </p:nvSpPr>
        <p:spPr bwMode="auto">
          <a:xfrm>
            <a:off x="1486788" y="2952946"/>
            <a:ext cx="203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 sz="2000"/>
          </a:p>
        </p:txBody>
      </p:sp>
      <p:sp>
        <p:nvSpPr>
          <p:cNvPr id="209" name="Line 91"/>
          <p:cNvSpPr>
            <a:spLocks noChangeShapeType="1"/>
          </p:cNvSpPr>
          <p:nvPr/>
        </p:nvSpPr>
        <p:spPr bwMode="auto">
          <a:xfrm>
            <a:off x="6775004" y="2038546"/>
            <a:ext cx="0" cy="69850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0" name="Line 94"/>
          <p:cNvSpPr>
            <a:spLocks noChangeShapeType="1"/>
          </p:cNvSpPr>
          <p:nvPr/>
        </p:nvSpPr>
        <p:spPr bwMode="auto">
          <a:xfrm>
            <a:off x="1390204" y="2038546"/>
            <a:ext cx="0" cy="925985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 sz="2400">
              <a:solidFill>
                <a:schemeClr val="tx2"/>
              </a:solidFill>
            </a:endParaRPr>
          </a:p>
        </p:txBody>
      </p:sp>
      <p:sp>
        <p:nvSpPr>
          <p:cNvPr id="211" name="Line 95"/>
          <p:cNvSpPr>
            <a:spLocks noChangeShapeType="1"/>
          </p:cNvSpPr>
          <p:nvPr/>
        </p:nvSpPr>
        <p:spPr bwMode="auto">
          <a:xfrm>
            <a:off x="1378745" y="2038546"/>
            <a:ext cx="54036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2" name="Line 96"/>
          <p:cNvSpPr>
            <a:spLocks noChangeShapeType="1"/>
          </p:cNvSpPr>
          <p:nvPr/>
        </p:nvSpPr>
        <p:spPr bwMode="auto">
          <a:xfrm>
            <a:off x="1390204" y="2952946"/>
            <a:ext cx="102974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 sz="2400">
              <a:solidFill>
                <a:schemeClr val="tx2"/>
              </a:solidFill>
            </a:endParaRPr>
          </a:p>
        </p:txBody>
      </p:sp>
      <p:sp>
        <p:nvSpPr>
          <p:cNvPr id="213" name="Rectangle 97"/>
          <p:cNvSpPr>
            <a:spLocks noChangeArrowheads="1"/>
          </p:cNvSpPr>
          <p:nvPr/>
        </p:nvSpPr>
        <p:spPr bwMode="auto">
          <a:xfrm>
            <a:off x="8303166" y="2509721"/>
            <a:ext cx="764634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>
                <a:solidFill>
                  <a:schemeClr val="accent4"/>
                </a:solidFill>
              </a:rPr>
              <a:t>SEL</a:t>
            </a:r>
          </a:p>
        </p:txBody>
      </p:sp>
      <p:sp>
        <p:nvSpPr>
          <p:cNvPr id="214" name="Line 98"/>
          <p:cNvSpPr>
            <a:spLocks noChangeShapeType="1"/>
          </p:cNvSpPr>
          <p:nvPr/>
        </p:nvSpPr>
        <p:spPr bwMode="auto">
          <a:xfrm>
            <a:off x="6368604" y="3156146"/>
            <a:ext cx="2159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5" name="Line 99"/>
          <p:cNvSpPr>
            <a:spLocks noChangeShapeType="1"/>
          </p:cNvSpPr>
          <p:nvPr/>
        </p:nvSpPr>
        <p:spPr bwMode="auto">
          <a:xfrm>
            <a:off x="7010400" y="3054546"/>
            <a:ext cx="19640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6" name="Line 100"/>
          <p:cNvSpPr>
            <a:spLocks noChangeShapeType="1"/>
          </p:cNvSpPr>
          <p:nvPr/>
        </p:nvSpPr>
        <p:spPr bwMode="auto">
          <a:xfrm>
            <a:off x="6584504" y="3156146"/>
            <a:ext cx="93600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7" name="Line 101"/>
          <p:cNvSpPr>
            <a:spLocks noChangeShapeType="1"/>
          </p:cNvSpPr>
          <p:nvPr/>
        </p:nvSpPr>
        <p:spPr bwMode="auto">
          <a:xfrm>
            <a:off x="6673404" y="3045494"/>
            <a:ext cx="0" cy="12240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8" name="Line 102"/>
          <p:cNvSpPr>
            <a:spLocks noChangeShapeType="1"/>
          </p:cNvSpPr>
          <p:nvPr/>
        </p:nvSpPr>
        <p:spPr bwMode="auto">
          <a:xfrm>
            <a:off x="6673403" y="3054546"/>
            <a:ext cx="370335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0" name="Line 104"/>
          <p:cNvSpPr>
            <a:spLocks noChangeShapeType="1"/>
          </p:cNvSpPr>
          <p:nvPr/>
        </p:nvSpPr>
        <p:spPr bwMode="auto">
          <a:xfrm flipV="1">
            <a:off x="6584504" y="3560959"/>
            <a:ext cx="1701800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1" name="Rectangle 105"/>
          <p:cNvSpPr>
            <a:spLocks noChangeArrowheads="1"/>
          </p:cNvSpPr>
          <p:nvPr/>
        </p:nvSpPr>
        <p:spPr bwMode="auto">
          <a:xfrm>
            <a:off x="8303166" y="3324429"/>
            <a:ext cx="55945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>
                <a:solidFill>
                  <a:schemeClr val="accent3"/>
                </a:solidFill>
              </a:rPr>
              <a:t>K1</a:t>
            </a:r>
          </a:p>
        </p:txBody>
      </p:sp>
      <p:sp>
        <p:nvSpPr>
          <p:cNvPr id="222" name="Line 106"/>
          <p:cNvSpPr>
            <a:spLocks noChangeShapeType="1"/>
          </p:cNvSpPr>
          <p:nvPr/>
        </p:nvSpPr>
        <p:spPr bwMode="auto">
          <a:xfrm>
            <a:off x="6368604" y="3968946"/>
            <a:ext cx="2159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3" name="Line 107"/>
          <p:cNvSpPr>
            <a:spLocks noChangeShapeType="1"/>
          </p:cNvSpPr>
          <p:nvPr/>
        </p:nvSpPr>
        <p:spPr bwMode="auto">
          <a:xfrm>
            <a:off x="6571804" y="3968946"/>
            <a:ext cx="1714500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4" name="Rectangle 108"/>
          <p:cNvSpPr>
            <a:spLocks noChangeArrowheads="1"/>
          </p:cNvSpPr>
          <p:nvPr/>
        </p:nvSpPr>
        <p:spPr bwMode="auto">
          <a:xfrm>
            <a:off x="8303166" y="3731783"/>
            <a:ext cx="55945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>
                <a:solidFill>
                  <a:schemeClr val="accent3"/>
                </a:solidFill>
              </a:rPr>
              <a:t>K2</a:t>
            </a:r>
          </a:p>
        </p:txBody>
      </p:sp>
      <p:sp>
        <p:nvSpPr>
          <p:cNvPr id="227" name="Rectangle 111"/>
          <p:cNvSpPr>
            <a:spLocks noChangeArrowheads="1"/>
          </p:cNvSpPr>
          <p:nvPr/>
        </p:nvSpPr>
        <p:spPr bwMode="auto">
          <a:xfrm>
            <a:off x="619391" y="1200346"/>
            <a:ext cx="387928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/>
              <a:t>E</a:t>
            </a:r>
          </a:p>
        </p:txBody>
      </p:sp>
      <p:sp>
        <p:nvSpPr>
          <p:cNvPr id="229" name="Line 113"/>
          <p:cNvSpPr>
            <a:spLocks noChangeShapeType="1"/>
          </p:cNvSpPr>
          <p:nvPr/>
        </p:nvSpPr>
        <p:spPr bwMode="auto">
          <a:xfrm>
            <a:off x="5657404" y="1428946"/>
            <a:ext cx="2628900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0" name="Line 114"/>
          <p:cNvSpPr>
            <a:spLocks noChangeShapeType="1"/>
          </p:cNvSpPr>
          <p:nvPr/>
        </p:nvSpPr>
        <p:spPr bwMode="auto">
          <a:xfrm>
            <a:off x="5657404" y="1428946"/>
            <a:ext cx="0" cy="69850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1" name="Rectangle 115"/>
          <p:cNvSpPr>
            <a:spLocks noChangeArrowheads="1"/>
          </p:cNvSpPr>
          <p:nvPr/>
        </p:nvSpPr>
        <p:spPr bwMode="auto">
          <a:xfrm>
            <a:off x="8303166" y="1189483"/>
            <a:ext cx="447239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/>
              <a:t>E'</a:t>
            </a:r>
          </a:p>
        </p:txBody>
      </p:sp>
      <p:sp>
        <p:nvSpPr>
          <p:cNvPr id="232" name="Rectangle 116"/>
          <p:cNvSpPr>
            <a:spLocks noChangeArrowheads="1"/>
          </p:cNvSpPr>
          <p:nvPr/>
        </p:nvSpPr>
        <p:spPr bwMode="auto">
          <a:xfrm>
            <a:off x="5365304" y="3118046"/>
            <a:ext cx="383119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800" dirty="0">
                <a:solidFill>
                  <a:schemeClr val="accent4"/>
                </a:solidFill>
              </a:rPr>
              <a:t>p</a:t>
            </a:r>
          </a:p>
        </p:txBody>
      </p:sp>
      <p:sp>
        <p:nvSpPr>
          <p:cNvPr id="233" name="Line 117"/>
          <p:cNvSpPr>
            <a:spLocks noChangeShapeType="1"/>
          </p:cNvSpPr>
          <p:nvPr/>
        </p:nvSpPr>
        <p:spPr bwMode="auto">
          <a:xfrm>
            <a:off x="4133404" y="4883346"/>
            <a:ext cx="1905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5" name="Oval 62"/>
          <p:cNvSpPr>
            <a:spLocks noChangeArrowheads="1"/>
          </p:cNvSpPr>
          <p:nvPr/>
        </p:nvSpPr>
        <p:spPr bwMode="auto">
          <a:xfrm>
            <a:off x="6746400" y="2721531"/>
            <a:ext cx="63500" cy="57151"/>
          </a:xfrm>
          <a:prstGeom prst="ellipse">
            <a:avLst/>
          </a:prstGeom>
          <a:solidFill>
            <a:schemeClr val="tx1"/>
          </a:solidFill>
          <a:ln w="2540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226" name="Freeform 110"/>
          <p:cNvSpPr>
            <a:spLocks/>
          </p:cNvSpPr>
          <p:nvPr/>
        </p:nvSpPr>
        <p:spPr bwMode="auto">
          <a:xfrm>
            <a:off x="983804" y="1428946"/>
            <a:ext cx="4268787" cy="712788"/>
          </a:xfrm>
          <a:custGeom>
            <a:avLst/>
            <a:gdLst>
              <a:gd name="T0" fmla="*/ 0 w 2689"/>
              <a:gd name="T1" fmla="*/ 0 h 449"/>
              <a:gd name="T2" fmla="*/ 2688 w 2689"/>
              <a:gd name="T3" fmla="*/ 0 h 449"/>
              <a:gd name="T4" fmla="*/ 2688 w 2689"/>
              <a:gd name="T5" fmla="*/ 448 h 449"/>
              <a:gd name="T6" fmla="*/ 0 60000 65536"/>
              <a:gd name="T7" fmla="*/ 0 60000 65536"/>
              <a:gd name="T8" fmla="*/ 0 60000 65536"/>
              <a:gd name="T9" fmla="*/ 0 w 2689"/>
              <a:gd name="T10" fmla="*/ 0 h 449"/>
              <a:gd name="T11" fmla="*/ 2689 w 2689"/>
              <a:gd name="T12" fmla="*/ 449 h 4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89" h="449">
                <a:moveTo>
                  <a:pt x="0" y="0"/>
                </a:moveTo>
                <a:lnTo>
                  <a:pt x="2688" y="0"/>
                </a:lnTo>
                <a:lnTo>
                  <a:pt x="2688" y="448"/>
                </a:lnTo>
              </a:path>
            </a:pathLst>
          </a:custGeom>
          <a:noFill/>
          <a:ln w="25400" cap="rnd" cmpd="sng">
            <a:solidFill>
              <a:srgbClr val="DD0806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8" name="Line 112"/>
          <p:cNvSpPr>
            <a:spLocks noChangeShapeType="1"/>
          </p:cNvSpPr>
          <p:nvPr/>
        </p:nvSpPr>
        <p:spPr bwMode="auto">
          <a:xfrm flipH="1">
            <a:off x="5252400" y="2113200"/>
            <a:ext cx="0" cy="2381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8" name="Line 112"/>
          <p:cNvSpPr>
            <a:spLocks noChangeShapeType="1"/>
          </p:cNvSpPr>
          <p:nvPr/>
        </p:nvSpPr>
        <p:spPr bwMode="auto">
          <a:xfrm flipH="1">
            <a:off x="5657404" y="2111571"/>
            <a:ext cx="0" cy="2381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5" name="Oval 62"/>
          <p:cNvSpPr>
            <a:spLocks noChangeArrowheads="1"/>
          </p:cNvSpPr>
          <p:nvPr/>
        </p:nvSpPr>
        <p:spPr bwMode="auto">
          <a:xfrm>
            <a:off x="2984597" y="3229171"/>
            <a:ext cx="63500" cy="57151"/>
          </a:xfrm>
          <a:prstGeom prst="ellipse">
            <a:avLst/>
          </a:prstGeom>
          <a:solidFill>
            <a:schemeClr val="tx1"/>
          </a:solidFill>
          <a:ln w="2540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248" name="Rectangle 48"/>
          <p:cNvSpPr>
            <a:spLocks noChangeArrowheads="1"/>
          </p:cNvSpPr>
          <p:nvPr/>
        </p:nvSpPr>
        <p:spPr bwMode="auto">
          <a:xfrm>
            <a:off x="10934" y="3349593"/>
            <a:ext cx="1021114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SUSP</a:t>
            </a:r>
          </a:p>
        </p:txBody>
      </p:sp>
      <p:sp>
        <p:nvSpPr>
          <p:cNvPr id="117" name="Line 106"/>
          <p:cNvSpPr>
            <a:spLocks noChangeShapeType="1"/>
          </p:cNvSpPr>
          <p:nvPr/>
        </p:nvSpPr>
        <p:spPr bwMode="auto">
          <a:xfrm>
            <a:off x="6368604" y="3560400"/>
            <a:ext cx="2159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8" name="Rectangle 34"/>
          <p:cNvSpPr>
            <a:spLocks noChangeArrowheads="1"/>
          </p:cNvSpPr>
          <p:nvPr/>
        </p:nvSpPr>
        <p:spPr bwMode="auto">
          <a:xfrm>
            <a:off x="4539804" y="2343346"/>
            <a:ext cx="1816100" cy="22225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18" name="Line 3">
            <a:extLst>
              <a:ext uri="{FF2B5EF4-FFF2-40B4-BE49-F238E27FC236}">
                <a16:creationId xmlns:a16="http://schemas.microsoft.com/office/drawing/2014/main" id="{B4B209C4-6B22-F942-BB69-537E2AC0D83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8400" y="2800546"/>
            <a:ext cx="475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5224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D04CD78-2C03-9349-B18A-AA62D4EAF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8476" y="1196752"/>
            <a:ext cx="6347048" cy="51334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/>
              <a:t>Rappels sur les circuits synchrones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356956C-9974-314D-ADA2-338A04A383A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07/03/2017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DA246DD-03CF-C643-BBA2-4C12CDC8BD7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D3E62F-9797-AC44-AF5D-8049BB8F5B6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B1C709C2-2900-6E45-A0A7-53821C768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Plan du cours</a:t>
            </a:r>
          </a:p>
        </p:txBody>
      </p:sp>
    </p:spTree>
    <p:extLst>
      <p:ext uri="{BB962C8B-B14F-4D97-AF65-F5344CB8AC3E}">
        <p14:creationId xmlns:p14="http://schemas.microsoft.com/office/powerpoint/2010/main" val="18842172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dirty="0"/>
              <a:t>07/03/2017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30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0" y="13785"/>
            <a:ext cx="8915400" cy="646331"/>
          </a:xfrm>
        </p:spPr>
        <p:txBody>
          <a:bodyPr/>
          <a:lstStyle/>
          <a:p>
            <a:r>
              <a:rPr lang="en-US" altLang="fr-FR" dirty="0">
                <a:solidFill>
                  <a:srgbClr val="000000"/>
                </a:solidFill>
              </a:rPr>
              <a:t>Circuit pour «</a:t>
            </a:r>
            <a:r>
              <a:rPr lang="en-US" altLang="fr-FR" sz="1600" dirty="0">
                <a:solidFill>
                  <a:srgbClr val="000000"/>
                </a:solidFill>
              </a:rPr>
              <a:t> </a:t>
            </a:r>
            <a:r>
              <a:rPr lang="en-US" altLang="fr-FR" dirty="0"/>
              <a:t>abort</a:t>
            </a:r>
            <a:r>
              <a:rPr lang="en-US" altLang="fr-FR" dirty="0">
                <a:solidFill>
                  <a:schemeClr val="accent2"/>
                </a:solidFill>
              </a:rPr>
              <a:t> </a:t>
            </a:r>
            <a:r>
              <a:rPr lang="en-US" altLang="fr-FR" dirty="0">
                <a:solidFill>
                  <a:schemeClr val="accent4"/>
                </a:solidFill>
              </a:rPr>
              <a:t>p</a:t>
            </a:r>
            <a:r>
              <a:rPr lang="en-US" altLang="fr-FR" dirty="0">
                <a:solidFill>
                  <a:schemeClr val="tx2"/>
                </a:solidFill>
              </a:rPr>
              <a:t> </a:t>
            </a:r>
            <a:r>
              <a:rPr lang="en-US" altLang="fr-FR" dirty="0"/>
              <a:t>when</a:t>
            </a:r>
            <a:r>
              <a:rPr lang="en-US" altLang="fr-FR" dirty="0">
                <a:solidFill>
                  <a:schemeClr val="accent2"/>
                </a:solidFill>
              </a:rPr>
              <a:t> </a:t>
            </a:r>
            <a:r>
              <a:rPr lang="en-US" altLang="fr-FR" dirty="0">
                <a:solidFill>
                  <a:schemeClr val="tx2"/>
                </a:solidFill>
              </a:rPr>
              <a:t>S</a:t>
            </a:r>
            <a:r>
              <a:rPr lang="en-US" altLang="fr-FR" sz="1800" dirty="0">
                <a:solidFill>
                  <a:schemeClr val="tx2"/>
                </a:solidFill>
              </a:rPr>
              <a:t> </a:t>
            </a:r>
            <a:r>
              <a:rPr lang="en-US" altLang="fr-FR" dirty="0"/>
              <a:t>», go</a:t>
            </a:r>
            <a:endParaRPr lang="fr-FR" dirty="0"/>
          </a:p>
        </p:txBody>
      </p:sp>
      <p:sp>
        <p:nvSpPr>
          <p:cNvPr id="76" name="ZoneTexte 75"/>
          <p:cNvSpPr txBox="1"/>
          <p:nvPr/>
        </p:nvSpPr>
        <p:spPr>
          <a:xfrm>
            <a:off x="550709" y="5384996"/>
            <a:ext cx="8042587" cy="54476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dirty="0">
                <a:ln>
                  <a:noFill/>
                </a:ln>
                <a:effectLst/>
                <a:uLnTx/>
                <a:uFillTx/>
              </a:rPr>
              <a:t>abort retard</a:t>
            </a:r>
            <a:r>
              <a:rPr kumimoji="0" lang="en-US" sz="2800" b="0" i="0" u="none" strike="noStrike" kern="0" cap="none" spc="0" normalizeH="0" dirty="0">
                <a:ln>
                  <a:noFill/>
                </a:ln>
                <a:effectLst/>
                <a:uLnTx/>
                <a:uFillTx/>
              </a:rPr>
              <a:t>é ⟹</a:t>
            </a:r>
            <a:r>
              <a:rPr kumimoji="0" lang="en-US" sz="2800" b="0" i="0" u="none" strike="noStrike" kern="0" cap="none" spc="0" normalizeH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GO</a:t>
            </a:r>
            <a:r>
              <a:rPr kumimoji="0" lang="fr-FR" sz="2800" b="0" i="0" u="none" strike="noStrike" kern="0" cap="none" spc="0" normalizeH="0" dirty="0">
                <a:ln>
                  <a:noFill/>
                </a:ln>
                <a:effectLst/>
                <a:uLnTx/>
                <a:uFillTx/>
              </a:rPr>
              <a:t> est directement transmis à </a:t>
            </a:r>
            <a:r>
              <a:rPr kumimoji="0" lang="fr-FR" sz="2800" b="0" i="0" u="none" strike="noStrike" kern="0" cap="none" spc="0" normalizeH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</a:t>
            </a:r>
            <a:endParaRPr kumimoji="0" lang="fr-FR" sz="2800" b="0" i="0" u="none" strike="noStrike" kern="0" cap="none" spc="0" normalizeH="0" dirty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10934" y="1189483"/>
            <a:ext cx="9056866" cy="3947863"/>
            <a:chOff x="10934" y="1189483"/>
            <a:chExt cx="9056866" cy="3947863"/>
          </a:xfrm>
        </p:grpSpPr>
        <p:sp>
          <p:nvSpPr>
            <p:cNvPr id="203" name="Line 85"/>
            <p:cNvSpPr>
              <a:spLocks noChangeShapeType="1"/>
            </p:cNvSpPr>
            <p:nvPr/>
          </p:nvSpPr>
          <p:spPr bwMode="auto">
            <a:xfrm>
              <a:off x="983804" y="3968946"/>
              <a:ext cx="3340100" cy="0"/>
            </a:xfrm>
            <a:prstGeom prst="line">
              <a:avLst/>
            </a:prstGeom>
            <a:noFill/>
            <a:ln w="25400">
              <a:solidFill>
                <a:schemeClr val="accent1">
                  <a:lumMod val="20000"/>
                  <a:lumOff val="8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7" name="Line 3"/>
            <p:cNvSpPr>
              <a:spLocks noChangeShapeType="1"/>
            </p:cNvSpPr>
            <p:nvPr/>
          </p:nvSpPr>
          <p:spPr bwMode="auto">
            <a:xfrm>
              <a:off x="1688400" y="2800546"/>
              <a:ext cx="4752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8" name="Line 4"/>
            <p:cNvSpPr>
              <a:spLocks noChangeShapeType="1"/>
            </p:cNvSpPr>
            <p:nvPr/>
          </p:nvSpPr>
          <p:spPr bwMode="auto">
            <a:xfrm>
              <a:off x="1695004" y="3295846"/>
              <a:ext cx="4953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9" name="Line 5"/>
            <p:cNvSpPr>
              <a:spLocks noChangeShapeType="1"/>
            </p:cNvSpPr>
            <p:nvPr/>
          </p:nvSpPr>
          <p:spPr bwMode="auto">
            <a:xfrm flipV="1">
              <a:off x="1695004" y="2803721"/>
              <a:ext cx="0" cy="5048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 sz="2000"/>
            </a:p>
          </p:txBody>
        </p:sp>
        <p:sp>
          <p:nvSpPr>
            <p:cNvPr id="130" name="Arc 6"/>
            <p:cNvSpPr>
              <a:spLocks/>
            </p:cNvSpPr>
            <p:nvPr/>
          </p:nvSpPr>
          <p:spPr bwMode="auto">
            <a:xfrm>
              <a:off x="2164904" y="2802134"/>
              <a:ext cx="230187" cy="247650"/>
            </a:xfrm>
            <a:custGeom>
              <a:avLst/>
              <a:gdLst>
                <a:gd name="T0" fmla="*/ 0 w 21750"/>
                <a:gd name="T1" fmla="*/ 0 h 21600"/>
                <a:gd name="T2" fmla="*/ 145 w 21750"/>
                <a:gd name="T3" fmla="*/ 156 h 21600"/>
                <a:gd name="T4" fmla="*/ 1 w 21750"/>
                <a:gd name="T5" fmla="*/ 156 h 21600"/>
                <a:gd name="T6" fmla="*/ 0 60000 65536"/>
                <a:gd name="T7" fmla="*/ 0 60000 65536"/>
                <a:gd name="T8" fmla="*/ 0 60000 65536"/>
                <a:gd name="T9" fmla="*/ 0 w 21750"/>
                <a:gd name="T10" fmla="*/ 0 h 21600"/>
                <a:gd name="T11" fmla="*/ 21750 w 2175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50" h="21600" fill="none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</a:path>
                <a:path w="21750" h="21600" stroke="0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  <a:lnTo>
                    <a:pt x="150" y="216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1" name="Arc 7"/>
            <p:cNvSpPr>
              <a:spLocks/>
            </p:cNvSpPr>
            <p:nvPr/>
          </p:nvSpPr>
          <p:spPr bwMode="auto">
            <a:xfrm>
              <a:off x="2164904" y="2800546"/>
              <a:ext cx="230187" cy="247650"/>
            </a:xfrm>
            <a:custGeom>
              <a:avLst/>
              <a:gdLst>
                <a:gd name="T0" fmla="*/ 0 w 21750"/>
                <a:gd name="T1" fmla="*/ 0 h 21600"/>
                <a:gd name="T2" fmla="*/ 145 w 21750"/>
                <a:gd name="T3" fmla="*/ 156 h 21600"/>
                <a:gd name="T4" fmla="*/ 1 w 21750"/>
                <a:gd name="T5" fmla="*/ 156 h 21600"/>
                <a:gd name="T6" fmla="*/ 0 60000 65536"/>
                <a:gd name="T7" fmla="*/ 0 60000 65536"/>
                <a:gd name="T8" fmla="*/ 0 60000 65536"/>
                <a:gd name="T9" fmla="*/ 0 w 21750"/>
                <a:gd name="T10" fmla="*/ 0 h 21600"/>
                <a:gd name="T11" fmla="*/ 21750 w 2175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50" h="21600" fill="none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</a:path>
                <a:path w="21750" h="21600" stroke="0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  <a:lnTo>
                    <a:pt x="150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2" name="Arc 8"/>
            <p:cNvSpPr>
              <a:spLocks/>
            </p:cNvSpPr>
            <p:nvPr/>
          </p:nvSpPr>
          <p:spPr bwMode="auto">
            <a:xfrm>
              <a:off x="2164904" y="3035496"/>
              <a:ext cx="228600" cy="247650"/>
            </a:xfrm>
            <a:custGeom>
              <a:avLst/>
              <a:gdLst>
                <a:gd name="T0" fmla="*/ 144 w 21600"/>
                <a:gd name="T1" fmla="*/ 0 h 21600"/>
                <a:gd name="T2" fmla="*/ 0 w 21600"/>
                <a:gd name="T3" fmla="*/ 156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3" name="Arc 9"/>
            <p:cNvSpPr>
              <a:spLocks/>
            </p:cNvSpPr>
            <p:nvPr/>
          </p:nvSpPr>
          <p:spPr bwMode="auto">
            <a:xfrm>
              <a:off x="2164904" y="3048196"/>
              <a:ext cx="228600" cy="247650"/>
            </a:xfrm>
            <a:custGeom>
              <a:avLst/>
              <a:gdLst>
                <a:gd name="T0" fmla="*/ 144 w 21600"/>
                <a:gd name="T1" fmla="*/ 0 h 21600"/>
                <a:gd name="T2" fmla="*/ 0 w 21600"/>
                <a:gd name="T3" fmla="*/ 156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4" name="Line 10"/>
            <p:cNvSpPr>
              <a:spLocks noChangeShapeType="1"/>
            </p:cNvSpPr>
            <p:nvPr/>
          </p:nvSpPr>
          <p:spPr bwMode="auto">
            <a:xfrm>
              <a:off x="3420000" y="4629346"/>
              <a:ext cx="4752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5" name="Line 11"/>
            <p:cNvSpPr>
              <a:spLocks noChangeShapeType="1"/>
            </p:cNvSpPr>
            <p:nvPr/>
          </p:nvSpPr>
          <p:spPr bwMode="auto">
            <a:xfrm>
              <a:off x="3422204" y="5124646"/>
              <a:ext cx="4953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6" name="Line 12"/>
            <p:cNvSpPr>
              <a:spLocks noChangeShapeType="1"/>
            </p:cNvSpPr>
            <p:nvPr/>
          </p:nvSpPr>
          <p:spPr bwMode="auto">
            <a:xfrm flipV="1">
              <a:off x="3422204" y="4621881"/>
              <a:ext cx="0" cy="51546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7" name="Arc 13"/>
            <p:cNvSpPr>
              <a:spLocks/>
            </p:cNvSpPr>
            <p:nvPr/>
          </p:nvSpPr>
          <p:spPr bwMode="auto">
            <a:xfrm>
              <a:off x="3892104" y="4630934"/>
              <a:ext cx="230187" cy="247650"/>
            </a:xfrm>
            <a:custGeom>
              <a:avLst/>
              <a:gdLst>
                <a:gd name="T0" fmla="*/ 0 w 21750"/>
                <a:gd name="T1" fmla="*/ 0 h 21600"/>
                <a:gd name="T2" fmla="*/ 145 w 21750"/>
                <a:gd name="T3" fmla="*/ 156 h 21600"/>
                <a:gd name="T4" fmla="*/ 1 w 21750"/>
                <a:gd name="T5" fmla="*/ 156 h 21600"/>
                <a:gd name="T6" fmla="*/ 0 60000 65536"/>
                <a:gd name="T7" fmla="*/ 0 60000 65536"/>
                <a:gd name="T8" fmla="*/ 0 60000 65536"/>
                <a:gd name="T9" fmla="*/ 0 w 21750"/>
                <a:gd name="T10" fmla="*/ 0 h 21600"/>
                <a:gd name="T11" fmla="*/ 21750 w 2175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50" h="21600" fill="none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</a:path>
                <a:path w="21750" h="21600" stroke="0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  <a:lnTo>
                    <a:pt x="150" y="216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8" name="Arc 14"/>
            <p:cNvSpPr>
              <a:spLocks/>
            </p:cNvSpPr>
            <p:nvPr/>
          </p:nvSpPr>
          <p:spPr bwMode="auto">
            <a:xfrm>
              <a:off x="3892104" y="4629346"/>
              <a:ext cx="230187" cy="247650"/>
            </a:xfrm>
            <a:custGeom>
              <a:avLst/>
              <a:gdLst>
                <a:gd name="T0" fmla="*/ 0 w 21750"/>
                <a:gd name="T1" fmla="*/ 0 h 21600"/>
                <a:gd name="T2" fmla="*/ 145 w 21750"/>
                <a:gd name="T3" fmla="*/ 156 h 21600"/>
                <a:gd name="T4" fmla="*/ 1 w 21750"/>
                <a:gd name="T5" fmla="*/ 156 h 21600"/>
                <a:gd name="T6" fmla="*/ 0 60000 65536"/>
                <a:gd name="T7" fmla="*/ 0 60000 65536"/>
                <a:gd name="T8" fmla="*/ 0 60000 65536"/>
                <a:gd name="T9" fmla="*/ 0 w 21750"/>
                <a:gd name="T10" fmla="*/ 0 h 21600"/>
                <a:gd name="T11" fmla="*/ 21750 w 2175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50" h="21600" fill="none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</a:path>
                <a:path w="21750" h="21600" stroke="0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  <a:lnTo>
                    <a:pt x="150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9" name="Arc 15"/>
            <p:cNvSpPr>
              <a:spLocks/>
            </p:cNvSpPr>
            <p:nvPr/>
          </p:nvSpPr>
          <p:spPr bwMode="auto">
            <a:xfrm>
              <a:off x="3892104" y="4864296"/>
              <a:ext cx="228600" cy="247650"/>
            </a:xfrm>
            <a:custGeom>
              <a:avLst/>
              <a:gdLst>
                <a:gd name="T0" fmla="*/ 144 w 21600"/>
                <a:gd name="T1" fmla="*/ 0 h 21600"/>
                <a:gd name="T2" fmla="*/ 0 w 21600"/>
                <a:gd name="T3" fmla="*/ 156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0" name="Arc 16"/>
            <p:cNvSpPr>
              <a:spLocks/>
            </p:cNvSpPr>
            <p:nvPr/>
          </p:nvSpPr>
          <p:spPr bwMode="auto">
            <a:xfrm>
              <a:off x="3892104" y="4876996"/>
              <a:ext cx="228600" cy="247650"/>
            </a:xfrm>
            <a:custGeom>
              <a:avLst/>
              <a:gdLst>
                <a:gd name="T0" fmla="*/ 144 w 21600"/>
                <a:gd name="T1" fmla="*/ 0 h 21600"/>
                <a:gd name="T2" fmla="*/ 0 w 21600"/>
                <a:gd name="T3" fmla="*/ 156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1" name="Line 17"/>
            <p:cNvSpPr>
              <a:spLocks noChangeShapeType="1"/>
            </p:cNvSpPr>
            <p:nvPr/>
          </p:nvSpPr>
          <p:spPr bwMode="auto">
            <a:xfrm>
              <a:off x="3422204" y="2902146"/>
              <a:ext cx="469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2" name="Line 18"/>
            <p:cNvSpPr>
              <a:spLocks noChangeShapeType="1"/>
            </p:cNvSpPr>
            <p:nvPr/>
          </p:nvSpPr>
          <p:spPr bwMode="auto">
            <a:xfrm>
              <a:off x="3412679" y="3397446"/>
              <a:ext cx="50482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3" name="Line 19"/>
            <p:cNvSpPr>
              <a:spLocks noChangeShapeType="1"/>
            </p:cNvSpPr>
            <p:nvPr/>
          </p:nvSpPr>
          <p:spPr bwMode="auto">
            <a:xfrm flipV="1">
              <a:off x="3422204" y="2893092"/>
              <a:ext cx="0" cy="5048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4" name="Arc 20"/>
            <p:cNvSpPr>
              <a:spLocks/>
            </p:cNvSpPr>
            <p:nvPr/>
          </p:nvSpPr>
          <p:spPr bwMode="auto">
            <a:xfrm>
              <a:off x="3892104" y="2903734"/>
              <a:ext cx="230187" cy="247650"/>
            </a:xfrm>
            <a:custGeom>
              <a:avLst/>
              <a:gdLst>
                <a:gd name="T0" fmla="*/ 0 w 21750"/>
                <a:gd name="T1" fmla="*/ 0 h 21600"/>
                <a:gd name="T2" fmla="*/ 145 w 21750"/>
                <a:gd name="T3" fmla="*/ 156 h 21600"/>
                <a:gd name="T4" fmla="*/ 1 w 21750"/>
                <a:gd name="T5" fmla="*/ 156 h 21600"/>
                <a:gd name="T6" fmla="*/ 0 60000 65536"/>
                <a:gd name="T7" fmla="*/ 0 60000 65536"/>
                <a:gd name="T8" fmla="*/ 0 60000 65536"/>
                <a:gd name="T9" fmla="*/ 0 w 21750"/>
                <a:gd name="T10" fmla="*/ 0 h 21600"/>
                <a:gd name="T11" fmla="*/ 21750 w 2175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50" h="21600" fill="none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</a:path>
                <a:path w="21750" h="21600" stroke="0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  <a:lnTo>
                    <a:pt x="150" y="216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5" name="Arc 21"/>
            <p:cNvSpPr>
              <a:spLocks/>
            </p:cNvSpPr>
            <p:nvPr/>
          </p:nvSpPr>
          <p:spPr bwMode="auto">
            <a:xfrm>
              <a:off x="3892104" y="2902146"/>
              <a:ext cx="230187" cy="247650"/>
            </a:xfrm>
            <a:custGeom>
              <a:avLst/>
              <a:gdLst>
                <a:gd name="T0" fmla="*/ 0 w 21750"/>
                <a:gd name="T1" fmla="*/ 0 h 21600"/>
                <a:gd name="T2" fmla="*/ 145 w 21750"/>
                <a:gd name="T3" fmla="*/ 156 h 21600"/>
                <a:gd name="T4" fmla="*/ 1 w 21750"/>
                <a:gd name="T5" fmla="*/ 156 h 21600"/>
                <a:gd name="T6" fmla="*/ 0 60000 65536"/>
                <a:gd name="T7" fmla="*/ 0 60000 65536"/>
                <a:gd name="T8" fmla="*/ 0 60000 65536"/>
                <a:gd name="T9" fmla="*/ 0 w 21750"/>
                <a:gd name="T10" fmla="*/ 0 h 21600"/>
                <a:gd name="T11" fmla="*/ 21750 w 2175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50" h="21600" fill="none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</a:path>
                <a:path w="21750" h="21600" stroke="0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  <a:lnTo>
                    <a:pt x="150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6" name="Arc 22"/>
            <p:cNvSpPr>
              <a:spLocks/>
            </p:cNvSpPr>
            <p:nvPr/>
          </p:nvSpPr>
          <p:spPr bwMode="auto">
            <a:xfrm>
              <a:off x="3892104" y="3137096"/>
              <a:ext cx="228600" cy="247650"/>
            </a:xfrm>
            <a:custGeom>
              <a:avLst/>
              <a:gdLst>
                <a:gd name="T0" fmla="*/ 144 w 21600"/>
                <a:gd name="T1" fmla="*/ 0 h 21600"/>
                <a:gd name="T2" fmla="*/ 0 w 21600"/>
                <a:gd name="T3" fmla="*/ 156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7" name="Arc 23"/>
            <p:cNvSpPr>
              <a:spLocks/>
            </p:cNvSpPr>
            <p:nvPr/>
          </p:nvSpPr>
          <p:spPr bwMode="auto">
            <a:xfrm>
              <a:off x="3892104" y="3149796"/>
              <a:ext cx="228600" cy="247650"/>
            </a:xfrm>
            <a:custGeom>
              <a:avLst/>
              <a:gdLst>
                <a:gd name="T0" fmla="*/ 144 w 21600"/>
                <a:gd name="T1" fmla="*/ 0 h 21600"/>
                <a:gd name="T2" fmla="*/ 0 w 21600"/>
                <a:gd name="T3" fmla="*/ 156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8" name="Oval 24"/>
            <p:cNvSpPr>
              <a:spLocks noChangeArrowheads="1"/>
            </p:cNvSpPr>
            <p:nvPr/>
          </p:nvSpPr>
          <p:spPr bwMode="auto">
            <a:xfrm>
              <a:off x="3290400" y="3199442"/>
              <a:ext cx="116335" cy="11545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49" name="Line 25"/>
            <p:cNvSpPr>
              <a:spLocks noChangeShapeType="1"/>
            </p:cNvSpPr>
            <p:nvPr/>
          </p:nvSpPr>
          <p:spPr bwMode="auto">
            <a:xfrm flipH="1">
              <a:off x="3165822" y="3257746"/>
              <a:ext cx="13503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0" name="Line 26"/>
            <p:cNvSpPr>
              <a:spLocks noChangeShapeType="1"/>
            </p:cNvSpPr>
            <p:nvPr/>
          </p:nvSpPr>
          <p:spPr bwMode="auto">
            <a:xfrm flipH="1">
              <a:off x="3295204" y="3054546"/>
              <a:ext cx="12223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1" name="Arc 27"/>
            <p:cNvSpPr>
              <a:spLocks/>
            </p:cNvSpPr>
            <p:nvPr/>
          </p:nvSpPr>
          <p:spPr bwMode="auto">
            <a:xfrm>
              <a:off x="7122667" y="2929134"/>
              <a:ext cx="109537" cy="209550"/>
            </a:xfrm>
            <a:custGeom>
              <a:avLst/>
              <a:gdLst>
                <a:gd name="T0" fmla="*/ 0 w 21918"/>
                <a:gd name="T1" fmla="*/ 0 h 21600"/>
                <a:gd name="T2" fmla="*/ 69 w 21918"/>
                <a:gd name="T3" fmla="*/ 132 h 21600"/>
                <a:gd name="T4" fmla="*/ 1 w 21918"/>
                <a:gd name="T5" fmla="*/ 132 h 21600"/>
                <a:gd name="T6" fmla="*/ 0 60000 65536"/>
                <a:gd name="T7" fmla="*/ 0 60000 65536"/>
                <a:gd name="T8" fmla="*/ 0 60000 65536"/>
                <a:gd name="T9" fmla="*/ 0 w 21918"/>
                <a:gd name="T10" fmla="*/ 0 h 21600"/>
                <a:gd name="T11" fmla="*/ 21918 w 2191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918" h="21600" fill="none" extrusionOk="0">
                  <a:moveTo>
                    <a:pt x="0" y="2"/>
                  </a:moveTo>
                  <a:cubicBezTo>
                    <a:pt x="105" y="0"/>
                    <a:pt x="211" y="-1"/>
                    <a:pt x="318" y="0"/>
                  </a:cubicBezTo>
                  <a:cubicBezTo>
                    <a:pt x="12247" y="0"/>
                    <a:pt x="21918" y="9670"/>
                    <a:pt x="21918" y="21600"/>
                  </a:cubicBezTo>
                </a:path>
                <a:path w="21918" h="21600" stroke="0" extrusionOk="0">
                  <a:moveTo>
                    <a:pt x="0" y="2"/>
                  </a:moveTo>
                  <a:cubicBezTo>
                    <a:pt x="105" y="0"/>
                    <a:pt x="211" y="-1"/>
                    <a:pt x="318" y="0"/>
                  </a:cubicBezTo>
                  <a:cubicBezTo>
                    <a:pt x="12247" y="0"/>
                    <a:pt x="21918" y="9670"/>
                    <a:pt x="21918" y="21600"/>
                  </a:cubicBezTo>
                  <a:lnTo>
                    <a:pt x="318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2" name="Arc 28"/>
            <p:cNvSpPr>
              <a:spLocks/>
            </p:cNvSpPr>
            <p:nvPr/>
          </p:nvSpPr>
          <p:spPr bwMode="auto">
            <a:xfrm>
              <a:off x="7124254" y="2929134"/>
              <a:ext cx="757237" cy="228600"/>
            </a:xfrm>
            <a:custGeom>
              <a:avLst/>
              <a:gdLst>
                <a:gd name="T0" fmla="*/ 0 w 21645"/>
                <a:gd name="T1" fmla="*/ 0 h 21600"/>
                <a:gd name="T2" fmla="*/ 477 w 21645"/>
                <a:gd name="T3" fmla="*/ 144 h 21600"/>
                <a:gd name="T4" fmla="*/ 1 w 21645"/>
                <a:gd name="T5" fmla="*/ 144 h 21600"/>
                <a:gd name="T6" fmla="*/ 0 60000 65536"/>
                <a:gd name="T7" fmla="*/ 0 60000 65536"/>
                <a:gd name="T8" fmla="*/ 0 60000 65536"/>
                <a:gd name="T9" fmla="*/ 0 w 21645"/>
                <a:gd name="T10" fmla="*/ 0 h 21600"/>
                <a:gd name="T11" fmla="*/ 21645 w 2164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45" h="21600" fill="none" extrusionOk="0">
                  <a:moveTo>
                    <a:pt x="0" y="0"/>
                  </a:moveTo>
                  <a:cubicBezTo>
                    <a:pt x="15" y="0"/>
                    <a:pt x="30" y="-1"/>
                    <a:pt x="45" y="0"/>
                  </a:cubicBezTo>
                  <a:cubicBezTo>
                    <a:pt x="11974" y="0"/>
                    <a:pt x="21645" y="9670"/>
                    <a:pt x="21645" y="21600"/>
                  </a:cubicBezTo>
                </a:path>
                <a:path w="21645" h="21600" stroke="0" extrusionOk="0">
                  <a:moveTo>
                    <a:pt x="0" y="0"/>
                  </a:moveTo>
                  <a:cubicBezTo>
                    <a:pt x="15" y="0"/>
                    <a:pt x="30" y="-1"/>
                    <a:pt x="45" y="0"/>
                  </a:cubicBezTo>
                  <a:cubicBezTo>
                    <a:pt x="11974" y="0"/>
                    <a:pt x="21645" y="9670"/>
                    <a:pt x="21645" y="21600"/>
                  </a:cubicBezTo>
                  <a:lnTo>
                    <a:pt x="4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3" name="Arc 29"/>
            <p:cNvSpPr>
              <a:spLocks/>
            </p:cNvSpPr>
            <p:nvPr/>
          </p:nvSpPr>
          <p:spPr bwMode="auto">
            <a:xfrm>
              <a:off x="7162354" y="3130746"/>
              <a:ext cx="717550" cy="228600"/>
            </a:xfrm>
            <a:custGeom>
              <a:avLst/>
              <a:gdLst>
                <a:gd name="T0" fmla="*/ 452 w 21600"/>
                <a:gd name="T1" fmla="*/ 0 h 21600"/>
                <a:gd name="T2" fmla="*/ 0 w 21600"/>
                <a:gd name="T3" fmla="*/ 144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4" name="Arc 30"/>
            <p:cNvSpPr>
              <a:spLocks/>
            </p:cNvSpPr>
            <p:nvPr/>
          </p:nvSpPr>
          <p:spPr bwMode="auto">
            <a:xfrm>
              <a:off x="7124254" y="3130746"/>
              <a:ext cx="107950" cy="228600"/>
            </a:xfrm>
            <a:custGeom>
              <a:avLst/>
              <a:gdLst>
                <a:gd name="T0" fmla="*/ 68 w 21600"/>
                <a:gd name="T1" fmla="*/ 0 h 21600"/>
                <a:gd name="T2" fmla="*/ 0 w 21600"/>
                <a:gd name="T3" fmla="*/ 144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5" name="Line 31"/>
            <p:cNvSpPr>
              <a:spLocks noChangeShapeType="1"/>
            </p:cNvSpPr>
            <p:nvPr/>
          </p:nvSpPr>
          <p:spPr bwMode="auto">
            <a:xfrm>
              <a:off x="7181404" y="3054546"/>
              <a:ext cx="254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6" name="Line 32"/>
            <p:cNvSpPr>
              <a:spLocks noChangeShapeType="1"/>
            </p:cNvSpPr>
            <p:nvPr/>
          </p:nvSpPr>
          <p:spPr bwMode="auto">
            <a:xfrm>
              <a:off x="7181404" y="3257746"/>
              <a:ext cx="254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7" name="Rectangle 33"/>
            <p:cNvSpPr>
              <a:spLocks noChangeArrowheads="1"/>
            </p:cNvSpPr>
            <p:nvPr/>
          </p:nvSpPr>
          <p:spPr bwMode="auto">
            <a:xfrm>
              <a:off x="4539804" y="2343346"/>
              <a:ext cx="1816100" cy="2222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59" name="Rectangle 35"/>
            <p:cNvSpPr>
              <a:spLocks noChangeArrowheads="1"/>
            </p:cNvSpPr>
            <p:nvPr/>
          </p:nvSpPr>
          <p:spPr bwMode="auto">
            <a:xfrm>
              <a:off x="4595367" y="2616396"/>
              <a:ext cx="503344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 b="1">
                  <a:solidFill>
                    <a:schemeClr val="accent1"/>
                  </a:solidFill>
                </a:rPr>
                <a:t>GO</a:t>
              </a:r>
            </a:p>
          </p:txBody>
        </p:sp>
        <p:sp>
          <p:nvSpPr>
            <p:cNvPr id="160" name="Rectangle 36"/>
            <p:cNvSpPr>
              <a:spLocks noChangeArrowheads="1"/>
            </p:cNvSpPr>
            <p:nvPr/>
          </p:nvSpPr>
          <p:spPr bwMode="auto">
            <a:xfrm>
              <a:off x="4595367" y="3022796"/>
              <a:ext cx="602730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chemeClr val="tx1"/>
                  </a:solidFill>
                </a:rPr>
                <a:t>RES</a:t>
              </a:r>
            </a:p>
          </p:txBody>
        </p:sp>
        <p:sp>
          <p:nvSpPr>
            <p:cNvPr id="161" name="Rectangle 37"/>
            <p:cNvSpPr>
              <a:spLocks noChangeArrowheads="1"/>
            </p:cNvSpPr>
            <p:nvPr/>
          </p:nvSpPr>
          <p:spPr bwMode="auto">
            <a:xfrm>
              <a:off x="4595367" y="3429196"/>
              <a:ext cx="738986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chemeClr val="bg1">
                      <a:lumMod val="85000"/>
                    </a:schemeClr>
                  </a:solidFill>
                </a:rPr>
                <a:t>SUSP</a:t>
              </a:r>
            </a:p>
          </p:txBody>
        </p:sp>
        <p:sp>
          <p:nvSpPr>
            <p:cNvPr id="162" name="Rectangle 38"/>
            <p:cNvSpPr>
              <a:spLocks noChangeArrowheads="1"/>
            </p:cNvSpPr>
            <p:nvPr/>
          </p:nvSpPr>
          <p:spPr bwMode="auto">
            <a:xfrm>
              <a:off x="4595367" y="3835596"/>
              <a:ext cx="604334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KILL</a:t>
              </a:r>
            </a:p>
          </p:txBody>
        </p:sp>
        <p:sp>
          <p:nvSpPr>
            <p:cNvPr id="163" name="Rectangle 39"/>
            <p:cNvSpPr>
              <a:spLocks noChangeArrowheads="1"/>
            </p:cNvSpPr>
            <p:nvPr/>
          </p:nvSpPr>
          <p:spPr bwMode="auto">
            <a:xfrm>
              <a:off x="5814567" y="2616396"/>
              <a:ext cx="56356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rgbClr val="000000"/>
                  </a:solidFill>
                </a:rPr>
                <a:t>SEL</a:t>
              </a:r>
            </a:p>
          </p:txBody>
        </p:sp>
        <p:sp>
          <p:nvSpPr>
            <p:cNvPr id="164" name="Rectangle 40"/>
            <p:cNvSpPr>
              <a:spLocks noChangeArrowheads="1"/>
            </p:cNvSpPr>
            <p:nvPr/>
          </p:nvSpPr>
          <p:spPr bwMode="auto">
            <a:xfrm>
              <a:off x="5916167" y="3022796"/>
              <a:ext cx="4286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rgbClr val="000000"/>
                  </a:solidFill>
                </a:rPr>
                <a:t>K0</a:t>
              </a:r>
            </a:p>
          </p:txBody>
        </p:sp>
        <p:sp>
          <p:nvSpPr>
            <p:cNvPr id="165" name="Rectangle 41"/>
            <p:cNvSpPr>
              <a:spLocks noChangeArrowheads="1"/>
            </p:cNvSpPr>
            <p:nvPr/>
          </p:nvSpPr>
          <p:spPr bwMode="auto">
            <a:xfrm>
              <a:off x="5916167" y="3429196"/>
              <a:ext cx="4286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rgbClr val="000000"/>
                  </a:solidFill>
                </a:rPr>
                <a:t>K1</a:t>
              </a:r>
            </a:p>
          </p:txBody>
        </p:sp>
        <p:sp>
          <p:nvSpPr>
            <p:cNvPr id="166" name="Rectangle 42"/>
            <p:cNvSpPr>
              <a:spLocks noChangeArrowheads="1"/>
            </p:cNvSpPr>
            <p:nvPr/>
          </p:nvSpPr>
          <p:spPr bwMode="auto">
            <a:xfrm>
              <a:off x="5916167" y="3835596"/>
              <a:ext cx="4286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rgbClr val="000000"/>
                  </a:solidFill>
                </a:rPr>
                <a:t>K2</a:t>
              </a:r>
            </a:p>
          </p:txBody>
        </p:sp>
        <p:sp>
          <p:nvSpPr>
            <p:cNvPr id="167" name="Rectangle 43"/>
            <p:cNvSpPr>
              <a:spLocks noChangeArrowheads="1"/>
            </p:cNvSpPr>
            <p:nvPr/>
          </p:nvSpPr>
          <p:spPr bwMode="auto">
            <a:xfrm>
              <a:off x="5916167" y="4140396"/>
              <a:ext cx="3524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rgbClr val="000000"/>
                  </a:solidFill>
                </a:rPr>
                <a:t>...</a:t>
              </a:r>
            </a:p>
          </p:txBody>
        </p:sp>
        <p:sp>
          <p:nvSpPr>
            <p:cNvPr id="168" name="Rectangle 44"/>
            <p:cNvSpPr>
              <a:spLocks noChangeArrowheads="1"/>
            </p:cNvSpPr>
            <p:nvPr/>
          </p:nvSpPr>
          <p:spPr bwMode="auto">
            <a:xfrm>
              <a:off x="5103367" y="2375096"/>
              <a:ext cx="318999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169" name="Rectangle 45"/>
            <p:cNvSpPr>
              <a:spLocks noChangeArrowheads="1"/>
            </p:cNvSpPr>
            <p:nvPr/>
          </p:nvSpPr>
          <p:spPr bwMode="auto">
            <a:xfrm>
              <a:off x="5509767" y="2375096"/>
              <a:ext cx="3540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rgbClr val="000000"/>
                  </a:solidFill>
                </a:rPr>
                <a:t>E'</a:t>
              </a:r>
            </a:p>
          </p:txBody>
        </p:sp>
        <p:sp>
          <p:nvSpPr>
            <p:cNvPr id="170" name="Line 46"/>
            <p:cNvSpPr>
              <a:spLocks noChangeShapeType="1"/>
            </p:cNvSpPr>
            <p:nvPr/>
          </p:nvSpPr>
          <p:spPr bwMode="auto">
            <a:xfrm>
              <a:off x="1486788" y="3156146"/>
              <a:ext cx="2032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 sz="2000"/>
            </a:p>
          </p:txBody>
        </p:sp>
        <p:sp>
          <p:nvSpPr>
            <p:cNvPr id="171" name="Line 47"/>
            <p:cNvSpPr>
              <a:spLocks noChangeShapeType="1"/>
            </p:cNvSpPr>
            <p:nvPr/>
          </p:nvSpPr>
          <p:spPr bwMode="auto">
            <a:xfrm>
              <a:off x="983803" y="3156146"/>
              <a:ext cx="522267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 sz="2400">
                <a:solidFill>
                  <a:schemeClr val="tx2"/>
                </a:solidFill>
              </a:endParaRPr>
            </a:p>
          </p:txBody>
        </p:sp>
        <p:sp>
          <p:nvSpPr>
            <p:cNvPr id="172" name="Rectangle 48"/>
            <p:cNvSpPr>
              <a:spLocks noChangeArrowheads="1"/>
            </p:cNvSpPr>
            <p:nvPr/>
          </p:nvSpPr>
          <p:spPr bwMode="auto">
            <a:xfrm>
              <a:off x="208182" y="2938327"/>
              <a:ext cx="815930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/>
                <a:t>RES</a:t>
              </a:r>
            </a:p>
          </p:txBody>
        </p:sp>
        <p:sp>
          <p:nvSpPr>
            <p:cNvPr id="173" name="Line 49"/>
            <p:cNvSpPr>
              <a:spLocks noChangeShapeType="1"/>
            </p:cNvSpPr>
            <p:nvPr/>
          </p:nvSpPr>
          <p:spPr bwMode="auto">
            <a:xfrm>
              <a:off x="983804" y="3562546"/>
              <a:ext cx="3238500" cy="0"/>
            </a:xfrm>
            <a:prstGeom prst="line">
              <a:avLst/>
            </a:prstGeom>
            <a:noFill/>
            <a:ln w="25400">
              <a:solidFill>
                <a:schemeClr val="accent1">
                  <a:lumMod val="20000"/>
                  <a:lumOff val="8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4" name="Line 51"/>
            <p:cNvSpPr>
              <a:spLocks noChangeShapeType="1"/>
            </p:cNvSpPr>
            <p:nvPr/>
          </p:nvSpPr>
          <p:spPr bwMode="auto">
            <a:xfrm>
              <a:off x="6978204" y="3257746"/>
              <a:ext cx="23812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5" name="Line 52"/>
            <p:cNvSpPr>
              <a:spLocks noChangeShapeType="1"/>
            </p:cNvSpPr>
            <p:nvPr/>
          </p:nvSpPr>
          <p:spPr bwMode="auto">
            <a:xfrm>
              <a:off x="6775004" y="3257746"/>
              <a:ext cx="266700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6" name="Line 53"/>
            <p:cNvSpPr>
              <a:spLocks noChangeShapeType="1"/>
            </p:cNvSpPr>
            <p:nvPr/>
          </p:nvSpPr>
          <p:spPr bwMode="auto">
            <a:xfrm>
              <a:off x="4222304" y="4883346"/>
              <a:ext cx="2547938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7" name="Line 54"/>
            <p:cNvSpPr>
              <a:spLocks noChangeShapeType="1"/>
            </p:cNvSpPr>
            <p:nvPr/>
          </p:nvSpPr>
          <p:spPr bwMode="auto">
            <a:xfrm>
              <a:off x="6775004" y="3247130"/>
              <a:ext cx="0" cy="164520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8" name="Line 55"/>
            <p:cNvSpPr>
              <a:spLocks noChangeShapeType="1"/>
            </p:cNvSpPr>
            <p:nvPr/>
          </p:nvSpPr>
          <p:spPr bwMode="auto">
            <a:xfrm>
              <a:off x="3155504" y="4984946"/>
              <a:ext cx="2540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9" name="Line 56"/>
            <p:cNvSpPr>
              <a:spLocks noChangeShapeType="1"/>
            </p:cNvSpPr>
            <p:nvPr/>
          </p:nvSpPr>
          <p:spPr bwMode="auto">
            <a:xfrm>
              <a:off x="2406204" y="3054546"/>
              <a:ext cx="215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0" name="Line 57"/>
            <p:cNvSpPr>
              <a:spLocks noChangeShapeType="1"/>
            </p:cNvSpPr>
            <p:nvPr/>
          </p:nvSpPr>
          <p:spPr bwMode="auto">
            <a:xfrm>
              <a:off x="2812604" y="3054546"/>
              <a:ext cx="376270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1" name="Line 58"/>
            <p:cNvSpPr>
              <a:spLocks noChangeShapeType="1"/>
            </p:cNvSpPr>
            <p:nvPr/>
          </p:nvSpPr>
          <p:spPr bwMode="auto">
            <a:xfrm>
              <a:off x="2609404" y="3054546"/>
              <a:ext cx="190500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2" name="Line 59"/>
            <p:cNvSpPr>
              <a:spLocks noChangeShapeType="1"/>
            </p:cNvSpPr>
            <p:nvPr/>
          </p:nvSpPr>
          <p:spPr bwMode="auto">
            <a:xfrm>
              <a:off x="3171512" y="3054546"/>
              <a:ext cx="2556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3" name="Line 60"/>
            <p:cNvSpPr>
              <a:spLocks noChangeShapeType="1"/>
            </p:cNvSpPr>
            <p:nvPr/>
          </p:nvSpPr>
          <p:spPr bwMode="auto">
            <a:xfrm>
              <a:off x="2812604" y="3054546"/>
              <a:ext cx="0" cy="194040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4" name="Oval 62"/>
            <p:cNvSpPr>
              <a:spLocks noChangeArrowheads="1"/>
            </p:cNvSpPr>
            <p:nvPr/>
          </p:nvSpPr>
          <p:spPr bwMode="auto">
            <a:xfrm>
              <a:off x="2782800" y="3024000"/>
              <a:ext cx="63500" cy="57151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85" name="Line 63"/>
            <p:cNvSpPr>
              <a:spLocks noChangeShapeType="1"/>
            </p:cNvSpPr>
            <p:nvPr/>
          </p:nvSpPr>
          <p:spPr bwMode="auto">
            <a:xfrm>
              <a:off x="2805112" y="4984946"/>
              <a:ext cx="396429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6" name="Line 64"/>
            <p:cNvSpPr>
              <a:spLocks noChangeShapeType="1"/>
            </p:cNvSpPr>
            <p:nvPr/>
          </p:nvSpPr>
          <p:spPr bwMode="auto">
            <a:xfrm>
              <a:off x="3155504" y="4781746"/>
              <a:ext cx="2540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7" name="Line 65"/>
            <p:cNvSpPr>
              <a:spLocks noChangeShapeType="1"/>
            </p:cNvSpPr>
            <p:nvPr/>
          </p:nvSpPr>
          <p:spPr bwMode="auto">
            <a:xfrm>
              <a:off x="3015804" y="3257746"/>
              <a:ext cx="0" cy="152606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8" name="Line 66"/>
            <p:cNvSpPr>
              <a:spLocks noChangeShapeType="1"/>
            </p:cNvSpPr>
            <p:nvPr/>
          </p:nvSpPr>
          <p:spPr bwMode="auto">
            <a:xfrm>
              <a:off x="3015804" y="1428946"/>
              <a:ext cx="0" cy="181610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0" name="Line 68"/>
            <p:cNvSpPr>
              <a:spLocks noChangeShapeType="1"/>
            </p:cNvSpPr>
            <p:nvPr/>
          </p:nvSpPr>
          <p:spPr bwMode="auto">
            <a:xfrm>
              <a:off x="3015804" y="3257746"/>
              <a:ext cx="150018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1" name="Line 71"/>
            <p:cNvSpPr>
              <a:spLocks noChangeShapeType="1"/>
            </p:cNvSpPr>
            <p:nvPr/>
          </p:nvSpPr>
          <p:spPr bwMode="auto">
            <a:xfrm>
              <a:off x="3006279" y="4781746"/>
              <a:ext cx="190500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2" name="Rectangle 73"/>
            <p:cNvSpPr>
              <a:spLocks noChangeArrowheads="1"/>
            </p:cNvSpPr>
            <p:nvPr/>
          </p:nvSpPr>
          <p:spPr bwMode="auto">
            <a:xfrm>
              <a:off x="2589776" y="1433396"/>
              <a:ext cx="387928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/>
                <a:t>S</a:t>
              </a:r>
            </a:p>
          </p:txBody>
        </p:sp>
        <p:sp>
          <p:nvSpPr>
            <p:cNvPr id="193" name="Line 74"/>
            <p:cNvSpPr>
              <a:spLocks noChangeShapeType="1"/>
            </p:cNvSpPr>
            <p:nvPr/>
          </p:nvSpPr>
          <p:spPr bwMode="auto">
            <a:xfrm>
              <a:off x="7879904" y="3145505"/>
              <a:ext cx="1905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4" name="Line 75"/>
            <p:cNvSpPr>
              <a:spLocks noChangeShapeType="1"/>
            </p:cNvSpPr>
            <p:nvPr/>
          </p:nvSpPr>
          <p:spPr bwMode="auto">
            <a:xfrm>
              <a:off x="8019604" y="3145505"/>
              <a:ext cx="254000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5" name="Rectangle 76"/>
            <p:cNvSpPr>
              <a:spLocks noChangeArrowheads="1"/>
            </p:cNvSpPr>
            <p:nvPr/>
          </p:nvSpPr>
          <p:spPr bwMode="auto">
            <a:xfrm>
              <a:off x="8303166" y="2917075"/>
              <a:ext cx="559450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>
                  <a:solidFill>
                    <a:schemeClr val="accent3"/>
                  </a:solidFill>
                </a:rPr>
                <a:t>K0</a:t>
              </a:r>
            </a:p>
          </p:txBody>
        </p:sp>
        <p:sp>
          <p:nvSpPr>
            <p:cNvPr id="196" name="Line 77"/>
            <p:cNvSpPr>
              <a:spLocks noChangeShapeType="1"/>
            </p:cNvSpPr>
            <p:nvPr/>
          </p:nvSpPr>
          <p:spPr bwMode="auto">
            <a:xfrm>
              <a:off x="4308029" y="2749746"/>
              <a:ext cx="21907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7" name="Line 78"/>
            <p:cNvSpPr>
              <a:spLocks noChangeShapeType="1"/>
            </p:cNvSpPr>
            <p:nvPr/>
          </p:nvSpPr>
          <p:spPr bwMode="auto">
            <a:xfrm>
              <a:off x="983804" y="2749746"/>
              <a:ext cx="33401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" name="Rectangle 79"/>
            <p:cNvSpPr>
              <a:spLocks noChangeArrowheads="1"/>
            </p:cNvSpPr>
            <p:nvPr/>
          </p:nvSpPr>
          <p:spPr bwMode="auto">
            <a:xfrm>
              <a:off x="363674" y="2527061"/>
              <a:ext cx="660438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>
                  <a:solidFill>
                    <a:schemeClr val="accent1"/>
                  </a:solidFill>
                </a:rPr>
                <a:t>GO</a:t>
              </a:r>
            </a:p>
          </p:txBody>
        </p:sp>
        <p:sp>
          <p:nvSpPr>
            <p:cNvPr id="199" name="Line 81"/>
            <p:cNvSpPr>
              <a:spLocks noChangeShapeType="1"/>
            </p:cNvSpPr>
            <p:nvPr/>
          </p:nvSpPr>
          <p:spPr bwMode="auto">
            <a:xfrm>
              <a:off x="4133404" y="3156146"/>
              <a:ext cx="39573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0" name="Line 82"/>
            <p:cNvSpPr>
              <a:spLocks noChangeShapeType="1"/>
            </p:cNvSpPr>
            <p:nvPr/>
          </p:nvSpPr>
          <p:spPr bwMode="auto">
            <a:xfrm>
              <a:off x="4308029" y="3562546"/>
              <a:ext cx="219075" cy="0"/>
            </a:xfrm>
            <a:prstGeom prst="line">
              <a:avLst/>
            </a:prstGeom>
            <a:noFill/>
            <a:ln w="254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1" name="Line 83"/>
            <p:cNvSpPr>
              <a:spLocks noChangeShapeType="1"/>
            </p:cNvSpPr>
            <p:nvPr/>
          </p:nvSpPr>
          <p:spPr bwMode="auto">
            <a:xfrm>
              <a:off x="4133404" y="3562546"/>
              <a:ext cx="190500" cy="0"/>
            </a:xfrm>
            <a:prstGeom prst="line">
              <a:avLst/>
            </a:prstGeom>
            <a:noFill/>
            <a:ln w="25400">
              <a:solidFill>
                <a:schemeClr val="accent1">
                  <a:lumMod val="20000"/>
                  <a:lumOff val="8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2" name="Line 84"/>
            <p:cNvSpPr>
              <a:spLocks noChangeShapeType="1"/>
            </p:cNvSpPr>
            <p:nvPr/>
          </p:nvSpPr>
          <p:spPr bwMode="auto">
            <a:xfrm>
              <a:off x="4317554" y="3968946"/>
              <a:ext cx="209550" cy="0"/>
            </a:xfrm>
            <a:prstGeom prst="line">
              <a:avLst/>
            </a:prstGeom>
            <a:noFill/>
            <a:ln w="254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4" name="Rectangle 86"/>
            <p:cNvSpPr>
              <a:spLocks noChangeArrowheads="1"/>
            </p:cNvSpPr>
            <p:nvPr/>
          </p:nvSpPr>
          <p:spPr bwMode="auto">
            <a:xfrm>
              <a:off x="208182" y="3760860"/>
              <a:ext cx="815930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KILL</a:t>
              </a:r>
            </a:p>
          </p:txBody>
        </p:sp>
        <p:sp>
          <p:nvSpPr>
            <p:cNvPr id="205" name="Line 87"/>
            <p:cNvSpPr>
              <a:spLocks noChangeShapeType="1"/>
            </p:cNvSpPr>
            <p:nvPr/>
          </p:nvSpPr>
          <p:spPr bwMode="auto">
            <a:xfrm>
              <a:off x="6368604" y="2749746"/>
              <a:ext cx="215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6" name="Line 88"/>
            <p:cNvSpPr>
              <a:spLocks noChangeShapeType="1"/>
            </p:cNvSpPr>
            <p:nvPr/>
          </p:nvSpPr>
          <p:spPr bwMode="auto">
            <a:xfrm>
              <a:off x="6775004" y="2749746"/>
              <a:ext cx="1511300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7" name="Line 89"/>
            <p:cNvSpPr>
              <a:spLocks noChangeShapeType="1"/>
            </p:cNvSpPr>
            <p:nvPr/>
          </p:nvSpPr>
          <p:spPr bwMode="auto">
            <a:xfrm>
              <a:off x="6571804" y="2749746"/>
              <a:ext cx="190500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8" name="Line 90"/>
            <p:cNvSpPr>
              <a:spLocks noChangeShapeType="1"/>
            </p:cNvSpPr>
            <p:nvPr/>
          </p:nvSpPr>
          <p:spPr bwMode="auto">
            <a:xfrm>
              <a:off x="1486788" y="2952946"/>
              <a:ext cx="2032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 sz="2000"/>
            </a:p>
          </p:txBody>
        </p:sp>
        <p:sp>
          <p:nvSpPr>
            <p:cNvPr id="209" name="Line 91"/>
            <p:cNvSpPr>
              <a:spLocks noChangeShapeType="1"/>
            </p:cNvSpPr>
            <p:nvPr/>
          </p:nvSpPr>
          <p:spPr bwMode="auto">
            <a:xfrm>
              <a:off x="6775004" y="2038546"/>
              <a:ext cx="0" cy="69850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0" name="Line 94"/>
            <p:cNvSpPr>
              <a:spLocks noChangeShapeType="1"/>
            </p:cNvSpPr>
            <p:nvPr/>
          </p:nvSpPr>
          <p:spPr bwMode="auto">
            <a:xfrm>
              <a:off x="1390204" y="2038546"/>
              <a:ext cx="0" cy="925985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 sz="2400">
                <a:solidFill>
                  <a:schemeClr val="tx2"/>
                </a:solidFill>
              </a:endParaRPr>
            </a:p>
          </p:txBody>
        </p:sp>
        <p:sp>
          <p:nvSpPr>
            <p:cNvPr id="211" name="Line 95"/>
            <p:cNvSpPr>
              <a:spLocks noChangeShapeType="1"/>
            </p:cNvSpPr>
            <p:nvPr/>
          </p:nvSpPr>
          <p:spPr bwMode="auto">
            <a:xfrm>
              <a:off x="1378745" y="2038546"/>
              <a:ext cx="5403600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2" name="Line 96"/>
            <p:cNvSpPr>
              <a:spLocks noChangeShapeType="1"/>
            </p:cNvSpPr>
            <p:nvPr/>
          </p:nvSpPr>
          <p:spPr bwMode="auto">
            <a:xfrm>
              <a:off x="1390204" y="2952946"/>
              <a:ext cx="102974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 sz="2400">
                <a:solidFill>
                  <a:schemeClr val="tx2"/>
                </a:solidFill>
              </a:endParaRPr>
            </a:p>
          </p:txBody>
        </p:sp>
        <p:sp>
          <p:nvSpPr>
            <p:cNvPr id="213" name="Rectangle 97"/>
            <p:cNvSpPr>
              <a:spLocks noChangeArrowheads="1"/>
            </p:cNvSpPr>
            <p:nvPr/>
          </p:nvSpPr>
          <p:spPr bwMode="auto">
            <a:xfrm>
              <a:off x="8303166" y="2509721"/>
              <a:ext cx="764634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>
                  <a:solidFill>
                    <a:schemeClr val="accent4"/>
                  </a:solidFill>
                </a:rPr>
                <a:t>SEL</a:t>
              </a:r>
            </a:p>
          </p:txBody>
        </p:sp>
        <p:sp>
          <p:nvSpPr>
            <p:cNvPr id="214" name="Line 98"/>
            <p:cNvSpPr>
              <a:spLocks noChangeShapeType="1"/>
            </p:cNvSpPr>
            <p:nvPr/>
          </p:nvSpPr>
          <p:spPr bwMode="auto">
            <a:xfrm>
              <a:off x="6368604" y="3156146"/>
              <a:ext cx="215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5" name="Line 99"/>
            <p:cNvSpPr>
              <a:spLocks noChangeShapeType="1"/>
            </p:cNvSpPr>
            <p:nvPr/>
          </p:nvSpPr>
          <p:spPr bwMode="auto">
            <a:xfrm>
              <a:off x="7010400" y="3054546"/>
              <a:ext cx="1964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6" name="Line 100"/>
            <p:cNvSpPr>
              <a:spLocks noChangeShapeType="1"/>
            </p:cNvSpPr>
            <p:nvPr/>
          </p:nvSpPr>
          <p:spPr bwMode="auto">
            <a:xfrm>
              <a:off x="6584504" y="3156146"/>
              <a:ext cx="93600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7" name="Line 101"/>
            <p:cNvSpPr>
              <a:spLocks noChangeShapeType="1"/>
            </p:cNvSpPr>
            <p:nvPr/>
          </p:nvSpPr>
          <p:spPr bwMode="auto">
            <a:xfrm>
              <a:off x="6673404" y="3045494"/>
              <a:ext cx="0" cy="12240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8" name="Line 102"/>
            <p:cNvSpPr>
              <a:spLocks noChangeShapeType="1"/>
            </p:cNvSpPr>
            <p:nvPr/>
          </p:nvSpPr>
          <p:spPr bwMode="auto">
            <a:xfrm>
              <a:off x="6673403" y="3054546"/>
              <a:ext cx="370335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0" name="Line 104"/>
            <p:cNvSpPr>
              <a:spLocks noChangeShapeType="1"/>
            </p:cNvSpPr>
            <p:nvPr/>
          </p:nvSpPr>
          <p:spPr bwMode="auto">
            <a:xfrm flipV="1">
              <a:off x="6584504" y="3560959"/>
              <a:ext cx="1701800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1" name="Rectangle 105"/>
            <p:cNvSpPr>
              <a:spLocks noChangeArrowheads="1"/>
            </p:cNvSpPr>
            <p:nvPr/>
          </p:nvSpPr>
          <p:spPr bwMode="auto">
            <a:xfrm>
              <a:off x="8303166" y="3324429"/>
              <a:ext cx="559450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>
                  <a:solidFill>
                    <a:schemeClr val="accent3"/>
                  </a:solidFill>
                </a:rPr>
                <a:t>K1</a:t>
              </a:r>
            </a:p>
          </p:txBody>
        </p:sp>
        <p:sp>
          <p:nvSpPr>
            <p:cNvPr id="222" name="Line 106"/>
            <p:cNvSpPr>
              <a:spLocks noChangeShapeType="1"/>
            </p:cNvSpPr>
            <p:nvPr/>
          </p:nvSpPr>
          <p:spPr bwMode="auto">
            <a:xfrm>
              <a:off x="6368604" y="3968946"/>
              <a:ext cx="215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" name="Line 107"/>
            <p:cNvSpPr>
              <a:spLocks noChangeShapeType="1"/>
            </p:cNvSpPr>
            <p:nvPr/>
          </p:nvSpPr>
          <p:spPr bwMode="auto">
            <a:xfrm>
              <a:off x="6571804" y="3968946"/>
              <a:ext cx="1714500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4" name="Rectangle 108"/>
            <p:cNvSpPr>
              <a:spLocks noChangeArrowheads="1"/>
            </p:cNvSpPr>
            <p:nvPr/>
          </p:nvSpPr>
          <p:spPr bwMode="auto">
            <a:xfrm>
              <a:off x="8303166" y="3731783"/>
              <a:ext cx="559450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>
                  <a:solidFill>
                    <a:schemeClr val="accent3"/>
                  </a:solidFill>
                </a:rPr>
                <a:t>K2</a:t>
              </a:r>
            </a:p>
          </p:txBody>
        </p:sp>
        <p:sp>
          <p:nvSpPr>
            <p:cNvPr id="227" name="Rectangle 111"/>
            <p:cNvSpPr>
              <a:spLocks noChangeArrowheads="1"/>
            </p:cNvSpPr>
            <p:nvPr/>
          </p:nvSpPr>
          <p:spPr bwMode="auto">
            <a:xfrm>
              <a:off x="619391" y="1200346"/>
              <a:ext cx="387928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/>
                <a:t>E</a:t>
              </a:r>
            </a:p>
          </p:txBody>
        </p:sp>
        <p:sp>
          <p:nvSpPr>
            <p:cNvPr id="229" name="Line 113"/>
            <p:cNvSpPr>
              <a:spLocks noChangeShapeType="1"/>
            </p:cNvSpPr>
            <p:nvPr/>
          </p:nvSpPr>
          <p:spPr bwMode="auto">
            <a:xfrm>
              <a:off x="5657404" y="1428946"/>
              <a:ext cx="2628900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0" name="Line 114"/>
            <p:cNvSpPr>
              <a:spLocks noChangeShapeType="1"/>
            </p:cNvSpPr>
            <p:nvPr/>
          </p:nvSpPr>
          <p:spPr bwMode="auto">
            <a:xfrm>
              <a:off x="5657404" y="1428946"/>
              <a:ext cx="0" cy="69850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1" name="Rectangle 115"/>
            <p:cNvSpPr>
              <a:spLocks noChangeArrowheads="1"/>
            </p:cNvSpPr>
            <p:nvPr/>
          </p:nvSpPr>
          <p:spPr bwMode="auto">
            <a:xfrm>
              <a:off x="8303166" y="1189483"/>
              <a:ext cx="447239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/>
                <a:t>E'</a:t>
              </a:r>
            </a:p>
          </p:txBody>
        </p:sp>
        <p:sp>
          <p:nvSpPr>
            <p:cNvPr id="232" name="Rectangle 116"/>
            <p:cNvSpPr>
              <a:spLocks noChangeArrowheads="1"/>
            </p:cNvSpPr>
            <p:nvPr/>
          </p:nvSpPr>
          <p:spPr bwMode="auto">
            <a:xfrm>
              <a:off x="5365304" y="3118046"/>
              <a:ext cx="383119" cy="520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800" dirty="0">
                  <a:solidFill>
                    <a:schemeClr val="accent4"/>
                  </a:solidFill>
                </a:rPr>
                <a:t>p</a:t>
              </a:r>
            </a:p>
          </p:txBody>
        </p:sp>
        <p:sp>
          <p:nvSpPr>
            <p:cNvPr id="233" name="Line 117"/>
            <p:cNvSpPr>
              <a:spLocks noChangeShapeType="1"/>
            </p:cNvSpPr>
            <p:nvPr/>
          </p:nvSpPr>
          <p:spPr bwMode="auto">
            <a:xfrm>
              <a:off x="4133404" y="4883346"/>
              <a:ext cx="1905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5" name="Oval 62"/>
            <p:cNvSpPr>
              <a:spLocks noChangeArrowheads="1"/>
            </p:cNvSpPr>
            <p:nvPr/>
          </p:nvSpPr>
          <p:spPr bwMode="auto">
            <a:xfrm>
              <a:off x="6746400" y="2721531"/>
              <a:ext cx="63500" cy="57151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26" name="Freeform 110"/>
            <p:cNvSpPr>
              <a:spLocks/>
            </p:cNvSpPr>
            <p:nvPr/>
          </p:nvSpPr>
          <p:spPr bwMode="auto">
            <a:xfrm>
              <a:off x="983804" y="1428946"/>
              <a:ext cx="4268787" cy="712788"/>
            </a:xfrm>
            <a:custGeom>
              <a:avLst/>
              <a:gdLst>
                <a:gd name="T0" fmla="*/ 0 w 2689"/>
                <a:gd name="T1" fmla="*/ 0 h 449"/>
                <a:gd name="T2" fmla="*/ 2688 w 2689"/>
                <a:gd name="T3" fmla="*/ 0 h 449"/>
                <a:gd name="T4" fmla="*/ 2688 w 2689"/>
                <a:gd name="T5" fmla="*/ 448 h 449"/>
                <a:gd name="T6" fmla="*/ 0 60000 65536"/>
                <a:gd name="T7" fmla="*/ 0 60000 65536"/>
                <a:gd name="T8" fmla="*/ 0 60000 65536"/>
                <a:gd name="T9" fmla="*/ 0 w 2689"/>
                <a:gd name="T10" fmla="*/ 0 h 449"/>
                <a:gd name="T11" fmla="*/ 2689 w 2689"/>
                <a:gd name="T12" fmla="*/ 449 h 4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89" h="449">
                  <a:moveTo>
                    <a:pt x="0" y="0"/>
                  </a:moveTo>
                  <a:lnTo>
                    <a:pt x="2688" y="0"/>
                  </a:lnTo>
                  <a:lnTo>
                    <a:pt x="2688" y="448"/>
                  </a:lnTo>
                </a:path>
              </a:pathLst>
            </a:custGeom>
            <a:noFill/>
            <a:ln w="25400" cap="rnd" cmpd="sng">
              <a:solidFill>
                <a:srgbClr val="DD0806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8" name="Line 112"/>
            <p:cNvSpPr>
              <a:spLocks noChangeShapeType="1"/>
            </p:cNvSpPr>
            <p:nvPr/>
          </p:nvSpPr>
          <p:spPr bwMode="auto">
            <a:xfrm flipH="1">
              <a:off x="5252400" y="2113200"/>
              <a:ext cx="0" cy="2381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8" name="Line 112"/>
            <p:cNvSpPr>
              <a:spLocks noChangeShapeType="1"/>
            </p:cNvSpPr>
            <p:nvPr/>
          </p:nvSpPr>
          <p:spPr bwMode="auto">
            <a:xfrm flipH="1">
              <a:off x="5657404" y="2111571"/>
              <a:ext cx="0" cy="2381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5" name="Oval 62"/>
            <p:cNvSpPr>
              <a:spLocks noChangeArrowheads="1"/>
            </p:cNvSpPr>
            <p:nvPr/>
          </p:nvSpPr>
          <p:spPr bwMode="auto">
            <a:xfrm>
              <a:off x="2984597" y="3229171"/>
              <a:ext cx="63500" cy="57151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47" name="Line 78"/>
            <p:cNvSpPr>
              <a:spLocks noChangeShapeType="1"/>
            </p:cNvSpPr>
            <p:nvPr/>
          </p:nvSpPr>
          <p:spPr bwMode="auto">
            <a:xfrm>
              <a:off x="983804" y="2749746"/>
              <a:ext cx="355009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8" name="Rectangle 48"/>
            <p:cNvSpPr>
              <a:spLocks noChangeArrowheads="1"/>
            </p:cNvSpPr>
            <p:nvPr/>
          </p:nvSpPr>
          <p:spPr bwMode="auto">
            <a:xfrm>
              <a:off x="10934" y="3349593"/>
              <a:ext cx="1021114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SUSP</a:t>
              </a:r>
            </a:p>
          </p:txBody>
        </p:sp>
        <p:sp>
          <p:nvSpPr>
            <p:cNvPr id="117" name="Line 106"/>
            <p:cNvSpPr>
              <a:spLocks noChangeShapeType="1"/>
            </p:cNvSpPr>
            <p:nvPr/>
          </p:nvSpPr>
          <p:spPr bwMode="auto">
            <a:xfrm>
              <a:off x="6368604" y="3560400"/>
              <a:ext cx="215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8" name="Rectangle 34"/>
            <p:cNvSpPr>
              <a:spLocks noChangeArrowheads="1"/>
            </p:cNvSpPr>
            <p:nvPr/>
          </p:nvSpPr>
          <p:spPr bwMode="auto">
            <a:xfrm>
              <a:off x="4539804" y="2343346"/>
              <a:ext cx="1816100" cy="222250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</p:grpSp>
    </p:spTree>
    <p:extLst>
      <p:ext uri="{BB962C8B-B14F-4D97-AF65-F5344CB8AC3E}">
        <p14:creationId xmlns:p14="http://schemas.microsoft.com/office/powerpoint/2010/main" val="12935141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dirty="0"/>
              <a:t>07/03/2017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31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0" y="13785"/>
            <a:ext cx="8915400" cy="630942"/>
          </a:xfrm>
        </p:spPr>
        <p:txBody>
          <a:bodyPr/>
          <a:lstStyle/>
          <a:p>
            <a:r>
              <a:rPr lang="en-US" altLang="fr-FR" dirty="0">
                <a:solidFill>
                  <a:srgbClr val="000000"/>
                </a:solidFill>
              </a:rPr>
              <a:t>Circuit pour «</a:t>
            </a:r>
            <a:r>
              <a:rPr lang="en-US" altLang="fr-FR" sz="1800" dirty="0">
                <a:solidFill>
                  <a:srgbClr val="000000"/>
                </a:solidFill>
              </a:rPr>
              <a:t> </a:t>
            </a:r>
            <a:r>
              <a:rPr lang="en-US" altLang="fr-FR" dirty="0"/>
              <a:t>abort</a:t>
            </a:r>
            <a:r>
              <a:rPr lang="en-US" altLang="fr-FR" dirty="0">
                <a:solidFill>
                  <a:schemeClr val="accent2"/>
                </a:solidFill>
              </a:rPr>
              <a:t> </a:t>
            </a:r>
            <a:r>
              <a:rPr lang="en-US" altLang="fr-FR" dirty="0">
                <a:solidFill>
                  <a:schemeClr val="accent4"/>
                </a:solidFill>
              </a:rPr>
              <a:t>p</a:t>
            </a:r>
            <a:r>
              <a:rPr lang="en-US" altLang="fr-FR" dirty="0">
                <a:solidFill>
                  <a:schemeClr val="tx2"/>
                </a:solidFill>
              </a:rPr>
              <a:t> </a:t>
            </a:r>
            <a:r>
              <a:rPr lang="en-US" altLang="fr-FR" dirty="0"/>
              <a:t>when</a:t>
            </a:r>
            <a:r>
              <a:rPr lang="en-US" altLang="fr-FR" dirty="0">
                <a:solidFill>
                  <a:schemeClr val="accent2"/>
                </a:solidFill>
              </a:rPr>
              <a:t> </a:t>
            </a:r>
            <a:r>
              <a:rPr lang="en-US" altLang="fr-FR" dirty="0">
                <a:solidFill>
                  <a:schemeClr val="tx2"/>
                </a:solidFill>
              </a:rPr>
              <a:t>S</a:t>
            </a:r>
            <a:r>
              <a:rPr lang="en-US" altLang="fr-FR" sz="1800" dirty="0">
                <a:solidFill>
                  <a:schemeClr val="tx2"/>
                </a:solidFill>
              </a:rPr>
              <a:t> </a:t>
            </a:r>
            <a:r>
              <a:rPr lang="en-US" altLang="fr-FR" dirty="0"/>
              <a:t>»,</a:t>
            </a:r>
            <a:r>
              <a:rPr lang="en-US" altLang="fr-FR" dirty="0">
                <a:solidFill>
                  <a:schemeClr val="tx2"/>
                </a:solidFill>
              </a:rPr>
              <a:t> S </a:t>
            </a:r>
            <a:r>
              <a:rPr lang="en-US" altLang="fr-FR" dirty="0"/>
              <a:t>absent</a:t>
            </a:r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10934" y="1189483"/>
            <a:ext cx="9056866" cy="3947863"/>
            <a:chOff x="10934" y="1189483"/>
            <a:chExt cx="9056866" cy="3947863"/>
          </a:xfrm>
        </p:grpSpPr>
        <p:sp>
          <p:nvSpPr>
            <p:cNvPr id="127" name="Line 3"/>
            <p:cNvSpPr>
              <a:spLocks noChangeShapeType="1"/>
            </p:cNvSpPr>
            <p:nvPr/>
          </p:nvSpPr>
          <p:spPr bwMode="auto">
            <a:xfrm>
              <a:off x="1688400" y="2800546"/>
              <a:ext cx="4752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8" name="Line 4"/>
            <p:cNvSpPr>
              <a:spLocks noChangeShapeType="1"/>
            </p:cNvSpPr>
            <p:nvPr/>
          </p:nvSpPr>
          <p:spPr bwMode="auto">
            <a:xfrm>
              <a:off x="1695004" y="3295846"/>
              <a:ext cx="4953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9" name="Line 5"/>
            <p:cNvSpPr>
              <a:spLocks noChangeShapeType="1"/>
            </p:cNvSpPr>
            <p:nvPr/>
          </p:nvSpPr>
          <p:spPr bwMode="auto">
            <a:xfrm flipV="1">
              <a:off x="1695004" y="2803721"/>
              <a:ext cx="0" cy="5048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 sz="2000"/>
            </a:p>
          </p:txBody>
        </p:sp>
        <p:sp>
          <p:nvSpPr>
            <p:cNvPr id="130" name="Arc 6"/>
            <p:cNvSpPr>
              <a:spLocks/>
            </p:cNvSpPr>
            <p:nvPr/>
          </p:nvSpPr>
          <p:spPr bwMode="auto">
            <a:xfrm>
              <a:off x="2164904" y="2802134"/>
              <a:ext cx="230187" cy="247650"/>
            </a:xfrm>
            <a:custGeom>
              <a:avLst/>
              <a:gdLst>
                <a:gd name="T0" fmla="*/ 0 w 21750"/>
                <a:gd name="T1" fmla="*/ 0 h 21600"/>
                <a:gd name="T2" fmla="*/ 145 w 21750"/>
                <a:gd name="T3" fmla="*/ 156 h 21600"/>
                <a:gd name="T4" fmla="*/ 1 w 21750"/>
                <a:gd name="T5" fmla="*/ 156 h 21600"/>
                <a:gd name="T6" fmla="*/ 0 60000 65536"/>
                <a:gd name="T7" fmla="*/ 0 60000 65536"/>
                <a:gd name="T8" fmla="*/ 0 60000 65536"/>
                <a:gd name="T9" fmla="*/ 0 w 21750"/>
                <a:gd name="T10" fmla="*/ 0 h 21600"/>
                <a:gd name="T11" fmla="*/ 21750 w 2175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50" h="21600" fill="none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</a:path>
                <a:path w="21750" h="21600" stroke="0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  <a:lnTo>
                    <a:pt x="150" y="216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1" name="Arc 7"/>
            <p:cNvSpPr>
              <a:spLocks/>
            </p:cNvSpPr>
            <p:nvPr/>
          </p:nvSpPr>
          <p:spPr bwMode="auto">
            <a:xfrm>
              <a:off x="2164904" y="2800546"/>
              <a:ext cx="230187" cy="247650"/>
            </a:xfrm>
            <a:custGeom>
              <a:avLst/>
              <a:gdLst>
                <a:gd name="T0" fmla="*/ 0 w 21750"/>
                <a:gd name="T1" fmla="*/ 0 h 21600"/>
                <a:gd name="T2" fmla="*/ 145 w 21750"/>
                <a:gd name="T3" fmla="*/ 156 h 21600"/>
                <a:gd name="T4" fmla="*/ 1 w 21750"/>
                <a:gd name="T5" fmla="*/ 156 h 21600"/>
                <a:gd name="T6" fmla="*/ 0 60000 65536"/>
                <a:gd name="T7" fmla="*/ 0 60000 65536"/>
                <a:gd name="T8" fmla="*/ 0 60000 65536"/>
                <a:gd name="T9" fmla="*/ 0 w 21750"/>
                <a:gd name="T10" fmla="*/ 0 h 21600"/>
                <a:gd name="T11" fmla="*/ 21750 w 2175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50" h="21600" fill="none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</a:path>
                <a:path w="21750" h="21600" stroke="0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  <a:lnTo>
                    <a:pt x="150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2" name="Arc 8"/>
            <p:cNvSpPr>
              <a:spLocks/>
            </p:cNvSpPr>
            <p:nvPr/>
          </p:nvSpPr>
          <p:spPr bwMode="auto">
            <a:xfrm>
              <a:off x="2164904" y="3035496"/>
              <a:ext cx="228600" cy="247650"/>
            </a:xfrm>
            <a:custGeom>
              <a:avLst/>
              <a:gdLst>
                <a:gd name="T0" fmla="*/ 144 w 21600"/>
                <a:gd name="T1" fmla="*/ 0 h 21600"/>
                <a:gd name="T2" fmla="*/ 0 w 21600"/>
                <a:gd name="T3" fmla="*/ 156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3" name="Arc 9"/>
            <p:cNvSpPr>
              <a:spLocks/>
            </p:cNvSpPr>
            <p:nvPr/>
          </p:nvSpPr>
          <p:spPr bwMode="auto">
            <a:xfrm>
              <a:off x="2164904" y="3048196"/>
              <a:ext cx="228600" cy="247650"/>
            </a:xfrm>
            <a:custGeom>
              <a:avLst/>
              <a:gdLst>
                <a:gd name="T0" fmla="*/ 144 w 21600"/>
                <a:gd name="T1" fmla="*/ 0 h 21600"/>
                <a:gd name="T2" fmla="*/ 0 w 21600"/>
                <a:gd name="T3" fmla="*/ 156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4" name="Line 10"/>
            <p:cNvSpPr>
              <a:spLocks noChangeShapeType="1"/>
            </p:cNvSpPr>
            <p:nvPr/>
          </p:nvSpPr>
          <p:spPr bwMode="auto">
            <a:xfrm>
              <a:off x="3420000" y="4629346"/>
              <a:ext cx="4752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5" name="Line 11"/>
            <p:cNvSpPr>
              <a:spLocks noChangeShapeType="1"/>
            </p:cNvSpPr>
            <p:nvPr/>
          </p:nvSpPr>
          <p:spPr bwMode="auto">
            <a:xfrm>
              <a:off x="3422204" y="5124646"/>
              <a:ext cx="4953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6" name="Line 12"/>
            <p:cNvSpPr>
              <a:spLocks noChangeShapeType="1"/>
            </p:cNvSpPr>
            <p:nvPr/>
          </p:nvSpPr>
          <p:spPr bwMode="auto">
            <a:xfrm flipV="1">
              <a:off x="3422204" y="4621881"/>
              <a:ext cx="0" cy="51546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7" name="Arc 13"/>
            <p:cNvSpPr>
              <a:spLocks/>
            </p:cNvSpPr>
            <p:nvPr/>
          </p:nvSpPr>
          <p:spPr bwMode="auto">
            <a:xfrm>
              <a:off x="3892104" y="4630934"/>
              <a:ext cx="230187" cy="247650"/>
            </a:xfrm>
            <a:custGeom>
              <a:avLst/>
              <a:gdLst>
                <a:gd name="T0" fmla="*/ 0 w 21750"/>
                <a:gd name="T1" fmla="*/ 0 h 21600"/>
                <a:gd name="T2" fmla="*/ 145 w 21750"/>
                <a:gd name="T3" fmla="*/ 156 h 21600"/>
                <a:gd name="T4" fmla="*/ 1 w 21750"/>
                <a:gd name="T5" fmla="*/ 156 h 21600"/>
                <a:gd name="T6" fmla="*/ 0 60000 65536"/>
                <a:gd name="T7" fmla="*/ 0 60000 65536"/>
                <a:gd name="T8" fmla="*/ 0 60000 65536"/>
                <a:gd name="T9" fmla="*/ 0 w 21750"/>
                <a:gd name="T10" fmla="*/ 0 h 21600"/>
                <a:gd name="T11" fmla="*/ 21750 w 2175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50" h="21600" fill="none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</a:path>
                <a:path w="21750" h="21600" stroke="0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  <a:lnTo>
                    <a:pt x="150" y="216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8" name="Arc 14"/>
            <p:cNvSpPr>
              <a:spLocks/>
            </p:cNvSpPr>
            <p:nvPr/>
          </p:nvSpPr>
          <p:spPr bwMode="auto">
            <a:xfrm>
              <a:off x="3892104" y="4629346"/>
              <a:ext cx="230187" cy="247650"/>
            </a:xfrm>
            <a:custGeom>
              <a:avLst/>
              <a:gdLst>
                <a:gd name="T0" fmla="*/ 0 w 21750"/>
                <a:gd name="T1" fmla="*/ 0 h 21600"/>
                <a:gd name="T2" fmla="*/ 145 w 21750"/>
                <a:gd name="T3" fmla="*/ 156 h 21600"/>
                <a:gd name="T4" fmla="*/ 1 w 21750"/>
                <a:gd name="T5" fmla="*/ 156 h 21600"/>
                <a:gd name="T6" fmla="*/ 0 60000 65536"/>
                <a:gd name="T7" fmla="*/ 0 60000 65536"/>
                <a:gd name="T8" fmla="*/ 0 60000 65536"/>
                <a:gd name="T9" fmla="*/ 0 w 21750"/>
                <a:gd name="T10" fmla="*/ 0 h 21600"/>
                <a:gd name="T11" fmla="*/ 21750 w 2175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50" h="21600" fill="none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</a:path>
                <a:path w="21750" h="21600" stroke="0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  <a:lnTo>
                    <a:pt x="150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9" name="Arc 15"/>
            <p:cNvSpPr>
              <a:spLocks/>
            </p:cNvSpPr>
            <p:nvPr/>
          </p:nvSpPr>
          <p:spPr bwMode="auto">
            <a:xfrm>
              <a:off x="3892104" y="4864296"/>
              <a:ext cx="228600" cy="247650"/>
            </a:xfrm>
            <a:custGeom>
              <a:avLst/>
              <a:gdLst>
                <a:gd name="T0" fmla="*/ 144 w 21600"/>
                <a:gd name="T1" fmla="*/ 0 h 21600"/>
                <a:gd name="T2" fmla="*/ 0 w 21600"/>
                <a:gd name="T3" fmla="*/ 156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0" name="Arc 16"/>
            <p:cNvSpPr>
              <a:spLocks/>
            </p:cNvSpPr>
            <p:nvPr/>
          </p:nvSpPr>
          <p:spPr bwMode="auto">
            <a:xfrm>
              <a:off x="3892104" y="4876996"/>
              <a:ext cx="228600" cy="247650"/>
            </a:xfrm>
            <a:custGeom>
              <a:avLst/>
              <a:gdLst>
                <a:gd name="T0" fmla="*/ 144 w 21600"/>
                <a:gd name="T1" fmla="*/ 0 h 21600"/>
                <a:gd name="T2" fmla="*/ 0 w 21600"/>
                <a:gd name="T3" fmla="*/ 156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1" name="Line 17"/>
            <p:cNvSpPr>
              <a:spLocks noChangeShapeType="1"/>
            </p:cNvSpPr>
            <p:nvPr/>
          </p:nvSpPr>
          <p:spPr bwMode="auto">
            <a:xfrm>
              <a:off x="3422204" y="2902146"/>
              <a:ext cx="469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2" name="Line 18"/>
            <p:cNvSpPr>
              <a:spLocks noChangeShapeType="1"/>
            </p:cNvSpPr>
            <p:nvPr/>
          </p:nvSpPr>
          <p:spPr bwMode="auto">
            <a:xfrm>
              <a:off x="3412679" y="3397446"/>
              <a:ext cx="50482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3" name="Line 19"/>
            <p:cNvSpPr>
              <a:spLocks noChangeShapeType="1"/>
            </p:cNvSpPr>
            <p:nvPr/>
          </p:nvSpPr>
          <p:spPr bwMode="auto">
            <a:xfrm flipV="1">
              <a:off x="3422204" y="2893092"/>
              <a:ext cx="0" cy="5048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4" name="Arc 20"/>
            <p:cNvSpPr>
              <a:spLocks/>
            </p:cNvSpPr>
            <p:nvPr/>
          </p:nvSpPr>
          <p:spPr bwMode="auto">
            <a:xfrm>
              <a:off x="3892104" y="2903734"/>
              <a:ext cx="230187" cy="247650"/>
            </a:xfrm>
            <a:custGeom>
              <a:avLst/>
              <a:gdLst>
                <a:gd name="T0" fmla="*/ 0 w 21750"/>
                <a:gd name="T1" fmla="*/ 0 h 21600"/>
                <a:gd name="T2" fmla="*/ 145 w 21750"/>
                <a:gd name="T3" fmla="*/ 156 h 21600"/>
                <a:gd name="T4" fmla="*/ 1 w 21750"/>
                <a:gd name="T5" fmla="*/ 156 h 21600"/>
                <a:gd name="T6" fmla="*/ 0 60000 65536"/>
                <a:gd name="T7" fmla="*/ 0 60000 65536"/>
                <a:gd name="T8" fmla="*/ 0 60000 65536"/>
                <a:gd name="T9" fmla="*/ 0 w 21750"/>
                <a:gd name="T10" fmla="*/ 0 h 21600"/>
                <a:gd name="T11" fmla="*/ 21750 w 2175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50" h="21600" fill="none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</a:path>
                <a:path w="21750" h="21600" stroke="0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  <a:lnTo>
                    <a:pt x="150" y="216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5" name="Arc 21"/>
            <p:cNvSpPr>
              <a:spLocks/>
            </p:cNvSpPr>
            <p:nvPr/>
          </p:nvSpPr>
          <p:spPr bwMode="auto">
            <a:xfrm>
              <a:off x="3892104" y="2902146"/>
              <a:ext cx="230187" cy="247650"/>
            </a:xfrm>
            <a:custGeom>
              <a:avLst/>
              <a:gdLst>
                <a:gd name="T0" fmla="*/ 0 w 21750"/>
                <a:gd name="T1" fmla="*/ 0 h 21600"/>
                <a:gd name="T2" fmla="*/ 145 w 21750"/>
                <a:gd name="T3" fmla="*/ 156 h 21600"/>
                <a:gd name="T4" fmla="*/ 1 w 21750"/>
                <a:gd name="T5" fmla="*/ 156 h 21600"/>
                <a:gd name="T6" fmla="*/ 0 60000 65536"/>
                <a:gd name="T7" fmla="*/ 0 60000 65536"/>
                <a:gd name="T8" fmla="*/ 0 60000 65536"/>
                <a:gd name="T9" fmla="*/ 0 w 21750"/>
                <a:gd name="T10" fmla="*/ 0 h 21600"/>
                <a:gd name="T11" fmla="*/ 21750 w 2175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50" h="21600" fill="none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</a:path>
                <a:path w="21750" h="21600" stroke="0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  <a:lnTo>
                    <a:pt x="150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6" name="Arc 22"/>
            <p:cNvSpPr>
              <a:spLocks/>
            </p:cNvSpPr>
            <p:nvPr/>
          </p:nvSpPr>
          <p:spPr bwMode="auto">
            <a:xfrm>
              <a:off x="3892104" y="3137096"/>
              <a:ext cx="228600" cy="247650"/>
            </a:xfrm>
            <a:custGeom>
              <a:avLst/>
              <a:gdLst>
                <a:gd name="T0" fmla="*/ 144 w 21600"/>
                <a:gd name="T1" fmla="*/ 0 h 21600"/>
                <a:gd name="T2" fmla="*/ 0 w 21600"/>
                <a:gd name="T3" fmla="*/ 156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7" name="Arc 23"/>
            <p:cNvSpPr>
              <a:spLocks/>
            </p:cNvSpPr>
            <p:nvPr/>
          </p:nvSpPr>
          <p:spPr bwMode="auto">
            <a:xfrm>
              <a:off x="3892104" y="3149796"/>
              <a:ext cx="228600" cy="247650"/>
            </a:xfrm>
            <a:custGeom>
              <a:avLst/>
              <a:gdLst>
                <a:gd name="T0" fmla="*/ 144 w 21600"/>
                <a:gd name="T1" fmla="*/ 0 h 21600"/>
                <a:gd name="T2" fmla="*/ 0 w 21600"/>
                <a:gd name="T3" fmla="*/ 156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9" name="Line 25"/>
            <p:cNvSpPr>
              <a:spLocks noChangeShapeType="1"/>
            </p:cNvSpPr>
            <p:nvPr/>
          </p:nvSpPr>
          <p:spPr bwMode="auto">
            <a:xfrm flipH="1">
              <a:off x="3165822" y="3257746"/>
              <a:ext cx="13503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0" name="Line 26"/>
            <p:cNvSpPr>
              <a:spLocks noChangeShapeType="1"/>
            </p:cNvSpPr>
            <p:nvPr/>
          </p:nvSpPr>
          <p:spPr bwMode="auto">
            <a:xfrm flipH="1">
              <a:off x="3295204" y="3054546"/>
              <a:ext cx="12223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1" name="Arc 27"/>
            <p:cNvSpPr>
              <a:spLocks/>
            </p:cNvSpPr>
            <p:nvPr/>
          </p:nvSpPr>
          <p:spPr bwMode="auto">
            <a:xfrm>
              <a:off x="7122667" y="2929134"/>
              <a:ext cx="109537" cy="209550"/>
            </a:xfrm>
            <a:custGeom>
              <a:avLst/>
              <a:gdLst>
                <a:gd name="T0" fmla="*/ 0 w 21918"/>
                <a:gd name="T1" fmla="*/ 0 h 21600"/>
                <a:gd name="T2" fmla="*/ 69 w 21918"/>
                <a:gd name="T3" fmla="*/ 132 h 21600"/>
                <a:gd name="T4" fmla="*/ 1 w 21918"/>
                <a:gd name="T5" fmla="*/ 132 h 21600"/>
                <a:gd name="T6" fmla="*/ 0 60000 65536"/>
                <a:gd name="T7" fmla="*/ 0 60000 65536"/>
                <a:gd name="T8" fmla="*/ 0 60000 65536"/>
                <a:gd name="T9" fmla="*/ 0 w 21918"/>
                <a:gd name="T10" fmla="*/ 0 h 21600"/>
                <a:gd name="T11" fmla="*/ 21918 w 2191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918" h="21600" fill="none" extrusionOk="0">
                  <a:moveTo>
                    <a:pt x="0" y="2"/>
                  </a:moveTo>
                  <a:cubicBezTo>
                    <a:pt x="105" y="0"/>
                    <a:pt x="211" y="-1"/>
                    <a:pt x="318" y="0"/>
                  </a:cubicBezTo>
                  <a:cubicBezTo>
                    <a:pt x="12247" y="0"/>
                    <a:pt x="21918" y="9670"/>
                    <a:pt x="21918" y="21600"/>
                  </a:cubicBezTo>
                </a:path>
                <a:path w="21918" h="21600" stroke="0" extrusionOk="0">
                  <a:moveTo>
                    <a:pt x="0" y="2"/>
                  </a:moveTo>
                  <a:cubicBezTo>
                    <a:pt x="105" y="0"/>
                    <a:pt x="211" y="-1"/>
                    <a:pt x="318" y="0"/>
                  </a:cubicBezTo>
                  <a:cubicBezTo>
                    <a:pt x="12247" y="0"/>
                    <a:pt x="21918" y="9670"/>
                    <a:pt x="21918" y="21600"/>
                  </a:cubicBezTo>
                  <a:lnTo>
                    <a:pt x="318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2" name="Arc 28"/>
            <p:cNvSpPr>
              <a:spLocks/>
            </p:cNvSpPr>
            <p:nvPr/>
          </p:nvSpPr>
          <p:spPr bwMode="auto">
            <a:xfrm>
              <a:off x="7124254" y="2929134"/>
              <a:ext cx="757237" cy="228600"/>
            </a:xfrm>
            <a:custGeom>
              <a:avLst/>
              <a:gdLst>
                <a:gd name="T0" fmla="*/ 0 w 21645"/>
                <a:gd name="T1" fmla="*/ 0 h 21600"/>
                <a:gd name="T2" fmla="*/ 477 w 21645"/>
                <a:gd name="T3" fmla="*/ 144 h 21600"/>
                <a:gd name="T4" fmla="*/ 1 w 21645"/>
                <a:gd name="T5" fmla="*/ 144 h 21600"/>
                <a:gd name="T6" fmla="*/ 0 60000 65536"/>
                <a:gd name="T7" fmla="*/ 0 60000 65536"/>
                <a:gd name="T8" fmla="*/ 0 60000 65536"/>
                <a:gd name="T9" fmla="*/ 0 w 21645"/>
                <a:gd name="T10" fmla="*/ 0 h 21600"/>
                <a:gd name="T11" fmla="*/ 21645 w 2164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45" h="21600" fill="none" extrusionOk="0">
                  <a:moveTo>
                    <a:pt x="0" y="0"/>
                  </a:moveTo>
                  <a:cubicBezTo>
                    <a:pt x="15" y="0"/>
                    <a:pt x="30" y="-1"/>
                    <a:pt x="45" y="0"/>
                  </a:cubicBezTo>
                  <a:cubicBezTo>
                    <a:pt x="11974" y="0"/>
                    <a:pt x="21645" y="9670"/>
                    <a:pt x="21645" y="21600"/>
                  </a:cubicBezTo>
                </a:path>
                <a:path w="21645" h="21600" stroke="0" extrusionOk="0">
                  <a:moveTo>
                    <a:pt x="0" y="0"/>
                  </a:moveTo>
                  <a:cubicBezTo>
                    <a:pt x="15" y="0"/>
                    <a:pt x="30" y="-1"/>
                    <a:pt x="45" y="0"/>
                  </a:cubicBezTo>
                  <a:cubicBezTo>
                    <a:pt x="11974" y="0"/>
                    <a:pt x="21645" y="9670"/>
                    <a:pt x="21645" y="21600"/>
                  </a:cubicBezTo>
                  <a:lnTo>
                    <a:pt x="4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3" name="Arc 29"/>
            <p:cNvSpPr>
              <a:spLocks/>
            </p:cNvSpPr>
            <p:nvPr/>
          </p:nvSpPr>
          <p:spPr bwMode="auto">
            <a:xfrm>
              <a:off x="7162354" y="3130746"/>
              <a:ext cx="717550" cy="228600"/>
            </a:xfrm>
            <a:custGeom>
              <a:avLst/>
              <a:gdLst>
                <a:gd name="T0" fmla="*/ 452 w 21600"/>
                <a:gd name="T1" fmla="*/ 0 h 21600"/>
                <a:gd name="T2" fmla="*/ 0 w 21600"/>
                <a:gd name="T3" fmla="*/ 144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4" name="Arc 30"/>
            <p:cNvSpPr>
              <a:spLocks/>
            </p:cNvSpPr>
            <p:nvPr/>
          </p:nvSpPr>
          <p:spPr bwMode="auto">
            <a:xfrm>
              <a:off x="7124254" y="3130746"/>
              <a:ext cx="107950" cy="228600"/>
            </a:xfrm>
            <a:custGeom>
              <a:avLst/>
              <a:gdLst>
                <a:gd name="T0" fmla="*/ 68 w 21600"/>
                <a:gd name="T1" fmla="*/ 0 h 21600"/>
                <a:gd name="T2" fmla="*/ 0 w 21600"/>
                <a:gd name="T3" fmla="*/ 144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5" name="Line 31"/>
            <p:cNvSpPr>
              <a:spLocks noChangeShapeType="1"/>
            </p:cNvSpPr>
            <p:nvPr/>
          </p:nvSpPr>
          <p:spPr bwMode="auto">
            <a:xfrm>
              <a:off x="7181404" y="3054546"/>
              <a:ext cx="254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6" name="Line 32"/>
            <p:cNvSpPr>
              <a:spLocks noChangeShapeType="1"/>
            </p:cNvSpPr>
            <p:nvPr/>
          </p:nvSpPr>
          <p:spPr bwMode="auto">
            <a:xfrm>
              <a:off x="7181404" y="3257746"/>
              <a:ext cx="254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7" name="Rectangle 33"/>
            <p:cNvSpPr>
              <a:spLocks noChangeArrowheads="1"/>
            </p:cNvSpPr>
            <p:nvPr/>
          </p:nvSpPr>
          <p:spPr bwMode="auto">
            <a:xfrm>
              <a:off x="4539804" y="2343346"/>
              <a:ext cx="1816100" cy="2222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58" name="Rectangle 34"/>
            <p:cNvSpPr>
              <a:spLocks noChangeArrowheads="1"/>
            </p:cNvSpPr>
            <p:nvPr/>
          </p:nvSpPr>
          <p:spPr bwMode="auto">
            <a:xfrm>
              <a:off x="4539804" y="2343346"/>
              <a:ext cx="1816100" cy="222250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59" name="Rectangle 35"/>
            <p:cNvSpPr>
              <a:spLocks noChangeArrowheads="1"/>
            </p:cNvSpPr>
            <p:nvPr/>
          </p:nvSpPr>
          <p:spPr bwMode="auto">
            <a:xfrm>
              <a:off x="4595367" y="2616396"/>
              <a:ext cx="503344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chemeClr val="tx1"/>
                  </a:solidFill>
                </a:rPr>
                <a:t>GO</a:t>
              </a:r>
            </a:p>
          </p:txBody>
        </p:sp>
        <p:sp>
          <p:nvSpPr>
            <p:cNvPr id="160" name="Rectangle 36"/>
            <p:cNvSpPr>
              <a:spLocks noChangeArrowheads="1"/>
            </p:cNvSpPr>
            <p:nvPr/>
          </p:nvSpPr>
          <p:spPr bwMode="auto">
            <a:xfrm>
              <a:off x="4595367" y="3022796"/>
              <a:ext cx="602730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 b="1">
                  <a:solidFill>
                    <a:schemeClr val="accent1"/>
                  </a:solidFill>
                </a:rPr>
                <a:t>RES</a:t>
              </a:r>
            </a:p>
          </p:txBody>
        </p:sp>
        <p:sp>
          <p:nvSpPr>
            <p:cNvPr id="161" name="Rectangle 37"/>
            <p:cNvSpPr>
              <a:spLocks noChangeArrowheads="1"/>
            </p:cNvSpPr>
            <p:nvPr/>
          </p:nvSpPr>
          <p:spPr bwMode="auto">
            <a:xfrm>
              <a:off x="4595367" y="3429196"/>
              <a:ext cx="738986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chemeClr val="bg1">
                      <a:lumMod val="85000"/>
                    </a:schemeClr>
                  </a:solidFill>
                </a:rPr>
                <a:t>SUSP</a:t>
              </a:r>
            </a:p>
          </p:txBody>
        </p:sp>
        <p:sp>
          <p:nvSpPr>
            <p:cNvPr id="162" name="Rectangle 38"/>
            <p:cNvSpPr>
              <a:spLocks noChangeArrowheads="1"/>
            </p:cNvSpPr>
            <p:nvPr/>
          </p:nvSpPr>
          <p:spPr bwMode="auto">
            <a:xfrm>
              <a:off x="4595367" y="3835596"/>
              <a:ext cx="604334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chemeClr val="bg1">
                      <a:lumMod val="85000"/>
                    </a:schemeClr>
                  </a:solidFill>
                </a:rPr>
                <a:t>KILL</a:t>
              </a:r>
            </a:p>
          </p:txBody>
        </p:sp>
        <p:sp>
          <p:nvSpPr>
            <p:cNvPr id="163" name="Rectangle 39"/>
            <p:cNvSpPr>
              <a:spLocks noChangeArrowheads="1"/>
            </p:cNvSpPr>
            <p:nvPr/>
          </p:nvSpPr>
          <p:spPr bwMode="auto">
            <a:xfrm>
              <a:off x="5814567" y="2616396"/>
              <a:ext cx="580288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 b="1">
                  <a:solidFill>
                    <a:schemeClr val="accent1"/>
                  </a:solidFill>
                </a:rPr>
                <a:t>SEL</a:t>
              </a:r>
            </a:p>
          </p:txBody>
        </p:sp>
        <p:sp>
          <p:nvSpPr>
            <p:cNvPr id="164" name="Rectangle 40"/>
            <p:cNvSpPr>
              <a:spLocks noChangeArrowheads="1"/>
            </p:cNvSpPr>
            <p:nvPr/>
          </p:nvSpPr>
          <p:spPr bwMode="auto">
            <a:xfrm>
              <a:off x="5916167" y="3022796"/>
              <a:ext cx="4286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rgbClr val="000000"/>
                  </a:solidFill>
                </a:rPr>
                <a:t>K0</a:t>
              </a:r>
            </a:p>
          </p:txBody>
        </p:sp>
        <p:sp>
          <p:nvSpPr>
            <p:cNvPr id="165" name="Rectangle 41"/>
            <p:cNvSpPr>
              <a:spLocks noChangeArrowheads="1"/>
            </p:cNvSpPr>
            <p:nvPr/>
          </p:nvSpPr>
          <p:spPr bwMode="auto">
            <a:xfrm>
              <a:off x="5916167" y="3429196"/>
              <a:ext cx="4286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rgbClr val="000000"/>
                  </a:solidFill>
                </a:rPr>
                <a:t>K1</a:t>
              </a:r>
            </a:p>
          </p:txBody>
        </p:sp>
        <p:sp>
          <p:nvSpPr>
            <p:cNvPr id="166" name="Rectangle 42"/>
            <p:cNvSpPr>
              <a:spLocks noChangeArrowheads="1"/>
            </p:cNvSpPr>
            <p:nvPr/>
          </p:nvSpPr>
          <p:spPr bwMode="auto">
            <a:xfrm>
              <a:off x="5916167" y="3835596"/>
              <a:ext cx="4286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rgbClr val="000000"/>
                  </a:solidFill>
                </a:rPr>
                <a:t>K2</a:t>
              </a:r>
            </a:p>
          </p:txBody>
        </p:sp>
        <p:sp>
          <p:nvSpPr>
            <p:cNvPr id="167" name="Rectangle 43"/>
            <p:cNvSpPr>
              <a:spLocks noChangeArrowheads="1"/>
            </p:cNvSpPr>
            <p:nvPr/>
          </p:nvSpPr>
          <p:spPr bwMode="auto">
            <a:xfrm>
              <a:off x="5916167" y="4140396"/>
              <a:ext cx="3524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rgbClr val="000000"/>
                  </a:solidFill>
                </a:rPr>
                <a:t>...</a:t>
              </a:r>
            </a:p>
          </p:txBody>
        </p:sp>
        <p:sp>
          <p:nvSpPr>
            <p:cNvPr id="168" name="Rectangle 44"/>
            <p:cNvSpPr>
              <a:spLocks noChangeArrowheads="1"/>
            </p:cNvSpPr>
            <p:nvPr/>
          </p:nvSpPr>
          <p:spPr bwMode="auto">
            <a:xfrm>
              <a:off x="5103367" y="2375096"/>
              <a:ext cx="318999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169" name="Rectangle 45"/>
            <p:cNvSpPr>
              <a:spLocks noChangeArrowheads="1"/>
            </p:cNvSpPr>
            <p:nvPr/>
          </p:nvSpPr>
          <p:spPr bwMode="auto">
            <a:xfrm>
              <a:off x="5509767" y="2375096"/>
              <a:ext cx="3540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rgbClr val="000000"/>
                  </a:solidFill>
                </a:rPr>
                <a:t>E'</a:t>
              </a:r>
            </a:p>
          </p:txBody>
        </p:sp>
        <p:sp>
          <p:nvSpPr>
            <p:cNvPr id="170" name="Line 46"/>
            <p:cNvSpPr>
              <a:spLocks noChangeShapeType="1"/>
            </p:cNvSpPr>
            <p:nvPr/>
          </p:nvSpPr>
          <p:spPr bwMode="auto">
            <a:xfrm>
              <a:off x="1486788" y="3156146"/>
              <a:ext cx="2032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 sz="2000"/>
            </a:p>
          </p:txBody>
        </p:sp>
        <p:sp>
          <p:nvSpPr>
            <p:cNvPr id="171" name="Line 47"/>
            <p:cNvSpPr>
              <a:spLocks noChangeShapeType="1"/>
            </p:cNvSpPr>
            <p:nvPr/>
          </p:nvSpPr>
          <p:spPr bwMode="auto">
            <a:xfrm>
              <a:off x="983803" y="3156146"/>
              <a:ext cx="52226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 sz="2400">
                <a:solidFill>
                  <a:schemeClr val="tx2"/>
                </a:solidFill>
              </a:endParaRPr>
            </a:p>
          </p:txBody>
        </p:sp>
        <p:sp>
          <p:nvSpPr>
            <p:cNvPr id="172" name="Rectangle 48"/>
            <p:cNvSpPr>
              <a:spLocks noChangeArrowheads="1"/>
            </p:cNvSpPr>
            <p:nvPr/>
          </p:nvSpPr>
          <p:spPr bwMode="auto">
            <a:xfrm>
              <a:off x="208182" y="2938327"/>
              <a:ext cx="815930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>
                  <a:solidFill>
                    <a:schemeClr val="accent1"/>
                  </a:solidFill>
                </a:rPr>
                <a:t>RES</a:t>
              </a:r>
            </a:p>
          </p:txBody>
        </p:sp>
        <p:sp>
          <p:nvSpPr>
            <p:cNvPr id="173" name="Line 49"/>
            <p:cNvSpPr>
              <a:spLocks noChangeShapeType="1"/>
            </p:cNvSpPr>
            <p:nvPr/>
          </p:nvSpPr>
          <p:spPr bwMode="auto">
            <a:xfrm>
              <a:off x="983804" y="3562546"/>
              <a:ext cx="3238500" cy="0"/>
            </a:xfrm>
            <a:prstGeom prst="line">
              <a:avLst/>
            </a:prstGeom>
            <a:noFill/>
            <a:ln w="25400">
              <a:solidFill>
                <a:schemeClr val="accent1">
                  <a:lumMod val="20000"/>
                  <a:lumOff val="8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4" name="Line 51"/>
            <p:cNvSpPr>
              <a:spLocks noChangeShapeType="1"/>
            </p:cNvSpPr>
            <p:nvPr/>
          </p:nvSpPr>
          <p:spPr bwMode="auto">
            <a:xfrm>
              <a:off x="6978204" y="3257746"/>
              <a:ext cx="23812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5" name="Line 52"/>
            <p:cNvSpPr>
              <a:spLocks noChangeShapeType="1"/>
            </p:cNvSpPr>
            <p:nvPr/>
          </p:nvSpPr>
          <p:spPr bwMode="auto">
            <a:xfrm>
              <a:off x="6775004" y="3257746"/>
              <a:ext cx="266700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6" name="Line 53"/>
            <p:cNvSpPr>
              <a:spLocks noChangeShapeType="1"/>
            </p:cNvSpPr>
            <p:nvPr/>
          </p:nvSpPr>
          <p:spPr bwMode="auto">
            <a:xfrm>
              <a:off x="4222304" y="4883346"/>
              <a:ext cx="2547938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7" name="Line 54"/>
            <p:cNvSpPr>
              <a:spLocks noChangeShapeType="1"/>
            </p:cNvSpPr>
            <p:nvPr/>
          </p:nvSpPr>
          <p:spPr bwMode="auto">
            <a:xfrm>
              <a:off x="6775004" y="3247130"/>
              <a:ext cx="0" cy="164520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8" name="Line 55"/>
            <p:cNvSpPr>
              <a:spLocks noChangeShapeType="1"/>
            </p:cNvSpPr>
            <p:nvPr/>
          </p:nvSpPr>
          <p:spPr bwMode="auto">
            <a:xfrm>
              <a:off x="3155504" y="4984946"/>
              <a:ext cx="2540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9" name="Line 56"/>
            <p:cNvSpPr>
              <a:spLocks noChangeShapeType="1"/>
            </p:cNvSpPr>
            <p:nvPr/>
          </p:nvSpPr>
          <p:spPr bwMode="auto">
            <a:xfrm>
              <a:off x="2406204" y="3054546"/>
              <a:ext cx="2159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1" name="Line 58"/>
            <p:cNvSpPr>
              <a:spLocks noChangeShapeType="1"/>
            </p:cNvSpPr>
            <p:nvPr/>
          </p:nvSpPr>
          <p:spPr bwMode="auto">
            <a:xfrm>
              <a:off x="2609404" y="3054546"/>
              <a:ext cx="1905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2" name="Line 59"/>
            <p:cNvSpPr>
              <a:spLocks noChangeShapeType="1"/>
            </p:cNvSpPr>
            <p:nvPr/>
          </p:nvSpPr>
          <p:spPr bwMode="auto">
            <a:xfrm>
              <a:off x="3171512" y="3054546"/>
              <a:ext cx="2556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4" name="Oval 62"/>
            <p:cNvSpPr>
              <a:spLocks noChangeArrowheads="1"/>
            </p:cNvSpPr>
            <p:nvPr/>
          </p:nvSpPr>
          <p:spPr bwMode="auto">
            <a:xfrm>
              <a:off x="2782800" y="3024000"/>
              <a:ext cx="63500" cy="57151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85" name="Line 63"/>
            <p:cNvSpPr>
              <a:spLocks noChangeShapeType="1"/>
            </p:cNvSpPr>
            <p:nvPr/>
          </p:nvSpPr>
          <p:spPr bwMode="auto">
            <a:xfrm>
              <a:off x="2805112" y="4984946"/>
              <a:ext cx="396429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6" name="Line 64"/>
            <p:cNvSpPr>
              <a:spLocks noChangeShapeType="1"/>
            </p:cNvSpPr>
            <p:nvPr/>
          </p:nvSpPr>
          <p:spPr bwMode="auto">
            <a:xfrm>
              <a:off x="3155504" y="4781746"/>
              <a:ext cx="2540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8" name="Line 66"/>
            <p:cNvSpPr>
              <a:spLocks noChangeShapeType="1"/>
            </p:cNvSpPr>
            <p:nvPr/>
          </p:nvSpPr>
          <p:spPr bwMode="auto">
            <a:xfrm>
              <a:off x="3015804" y="1428946"/>
              <a:ext cx="0" cy="181610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0" name="Line 68"/>
            <p:cNvSpPr>
              <a:spLocks noChangeShapeType="1"/>
            </p:cNvSpPr>
            <p:nvPr/>
          </p:nvSpPr>
          <p:spPr bwMode="auto">
            <a:xfrm>
              <a:off x="3015804" y="3257746"/>
              <a:ext cx="150018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1" name="Line 71"/>
            <p:cNvSpPr>
              <a:spLocks noChangeShapeType="1"/>
            </p:cNvSpPr>
            <p:nvPr/>
          </p:nvSpPr>
          <p:spPr bwMode="auto">
            <a:xfrm>
              <a:off x="3006279" y="4781746"/>
              <a:ext cx="190500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2" name="Rectangle 73"/>
            <p:cNvSpPr>
              <a:spLocks noChangeArrowheads="1"/>
            </p:cNvSpPr>
            <p:nvPr/>
          </p:nvSpPr>
          <p:spPr bwMode="auto">
            <a:xfrm>
              <a:off x="2589776" y="1433396"/>
              <a:ext cx="387928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/>
                <a:t>S</a:t>
              </a:r>
            </a:p>
          </p:txBody>
        </p:sp>
        <p:sp>
          <p:nvSpPr>
            <p:cNvPr id="193" name="Line 74"/>
            <p:cNvSpPr>
              <a:spLocks noChangeShapeType="1"/>
            </p:cNvSpPr>
            <p:nvPr/>
          </p:nvSpPr>
          <p:spPr bwMode="auto">
            <a:xfrm>
              <a:off x="7879904" y="3145505"/>
              <a:ext cx="1905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4" name="Line 75"/>
            <p:cNvSpPr>
              <a:spLocks noChangeShapeType="1"/>
            </p:cNvSpPr>
            <p:nvPr/>
          </p:nvSpPr>
          <p:spPr bwMode="auto">
            <a:xfrm>
              <a:off x="8019604" y="3145505"/>
              <a:ext cx="254000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5" name="Rectangle 76"/>
            <p:cNvSpPr>
              <a:spLocks noChangeArrowheads="1"/>
            </p:cNvSpPr>
            <p:nvPr/>
          </p:nvSpPr>
          <p:spPr bwMode="auto">
            <a:xfrm>
              <a:off x="8303166" y="2917075"/>
              <a:ext cx="559450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>
                  <a:solidFill>
                    <a:schemeClr val="accent3"/>
                  </a:solidFill>
                </a:rPr>
                <a:t>K0</a:t>
              </a:r>
            </a:p>
          </p:txBody>
        </p:sp>
        <p:sp>
          <p:nvSpPr>
            <p:cNvPr id="196" name="Line 77"/>
            <p:cNvSpPr>
              <a:spLocks noChangeShapeType="1"/>
            </p:cNvSpPr>
            <p:nvPr/>
          </p:nvSpPr>
          <p:spPr bwMode="auto">
            <a:xfrm>
              <a:off x="4308029" y="2749746"/>
              <a:ext cx="21907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7" name="Line 78"/>
            <p:cNvSpPr>
              <a:spLocks noChangeShapeType="1"/>
            </p:cNvSpPr>
            <p:nvPr/>
          </p:nvSpPr>
          <p:spPr bwMode="auto">
            <a:xfrm>
              <a:off x="983804" y="2749746"/>
              <a:ext cx="3340100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" name="Rectangle 79"/>
            <p:cNvSpPr>
              <a:spLocks noChangeArrowheads="1"/>
            </p:cNvSpPr>
            <p:nvPr/>
          </p:nvSpPr>
          <p:spPr bwMode="auto">
            <a:xfrm>
              <a:off x="363674" y="2527061"/>
              <a:ext cx="660438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/>
                <a:t>GO</a:t>
              </a:r>
            </a:p>
          </p:txBody>
        </p:sp>
        <p:sp>
          <p:nvSpPr>
            <p:cNvPr id="199" name="Line 81"/>
            <p:cNvSpPr>
              <a:spLocks noChangeShapeType="1"/>
            </p:cNvSpPr>
            <p:nvPr/>
          </p:nvSpPr>
          <p:spPr bwMode="auto">
            <a:xfrm>
              <a:off x="4133404" y="3156146"/>
              <a:ext cx="39573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0" name="Line 82"/>
            <p:cNvSpPr>
              <a:spLocks noChangeShapeType="1"/>
            </p:cNvSpPr>
            <p:nvPr/>
          </p:nvSpPr>
          <p:spPr bwMode="auto">
            <a:xfrm>
              <a:off x="4308029" y="3562546"/>
              <a:ext cx="219075" cy="0"/>
            </a:xfrm>
            <a:prstGeom prst="line">
              <a:avLst/>
            </a:prstGeom>
            <a:noFill/>
            <a:ln w="254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1" name="Line 83"/>
            <p:cNvSpPr>
              <a:spLocks noChangeShapeType="1"/>
            </p:cNvSpPr>
            <p:nvPr/>
          </p:nvSpPr>
          <p:spPr bwMode="auto">
            <a:xfrm>
              <a:off x="4133404" y="3562546"/>
              <a:ext cx="190500" cy="0"/>
            </a:xfrm>
            <a:prstGeom prst="line">
              <a:avLst/>
            </a:prstGeom>
            <a:noFill/>
            <a:ln w="25400">
              <a:solidFill>
                <a:schemeClr val="accent1">
                  <a:lumMod val="20000"/>
                  <a:lumOff val="8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2" name="Line 84"/>
            <p:cNvSpPr>
              <a:spLocks noChangeShapeType="1"/>
            </p:cNvSpPr>
            <p:nvPr/>
          </p:nvSpPr>
          <p:spPr bwMode="auto">
            <a:xfrm>
              <a:off x="4317554" y="3968946"/>
              <a:ext cx="209550" cy="0"/>
            </a:xfrm>
            <a:prstGeom prst="line">
              <a:avLst/>
            </a:prstGeom>
            <a:noFill/>
            <a:ln w="254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3" name="Line 85"/>
            <p:cNvSpPr>
              <a:spLocks noChangeShapeType="1"/>
            </p:cNvSpPr>
            <p:nvPr/>
          </p:nvSpPr>
          <p:spPr bwMode="auto">
            <a:xfrm>
              <a:off x="983804" y="3968946"/>
              <a:ext cx="3340100" cy="0"/>
            </a:xfrm>
            <a:prstGeom prst="line">
              <a:avLst/>
            </a:prstGeom>
            <a:noFill/>
            <a:ln w="25400">
              <a:solidFill>
                <a:schemeClr val="accent1">
                  <a:lumMod val="20000"/>
                  <a:lumOff val="8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4" name="Rectangle 86"/>
            <p:cNvSpPr>
              <a:spLocks noChangeArrowheads="1"/>
            </p:cNvSpPr>
            <p:nvPr/>
          </p:nvSpPr>
          <p:spPr bwMode="auto">
            <a:xfrm>
              <a:off x="208182" y="3760860"/>
              <a:ext cx="815930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KILL</a:t>
              </a:r>
            </a:p>
          </p:txBody>
        </p:sp>
        <p:sp>
          <p:nvSpPr>
            <p:cNvPr id="205" name="Line 87"/>
            <p:cNvSpPr>
              <a:spLocks noChangeShapeType="1"/>
            </p:cNvSpPr>
            <p:nvPr/>
          </p:nvSpPr>
          <p:spPr bwMode="auto">
            <a:xfrm>
              <a:off x="6368604" y="2749746"/>
              <a:ext cx="2159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6" name="Line 88"/>
            <p:cNvSpPr>
              <a:spLocks noChangeShapeType="1"/>
            </p:cNvSpPr>
            <p:nvPr/>
          </p:nvSpPr>
          <p:spPr bwMode="auto">
            <a:xfrm>
              <a:off x="6775004" y="2749746"/>
              <a:ext cx="1511300" cy="0"/>
            </a:xfrm>
            <a:prstGeom prst="lin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7" name="Line 89"/>
            <p:cNvSpPr>
              <a:spLocks noChangeShapeType="1"/>
            </p:cNvSpPr>
            <p:nvPr/>
          </p:nvSpPr>
          <p:spPr bwMode="auto">
            <a:xfrm>
              <a:off x="6571804" y="2749746"/>
              <a:ext cx="190500" cy="0"/>
            </a:xfrm>
            <a:prstGeom prst="lin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8" name="Line 90"/>
            <p:cNvSpPr>
              <a:spLocks noChangeShapeType="1"/>
            </p:cNvSpPr>
            <p:nvPr/>
          </p:nvSpPr>
          <p:spPr bwMode="auto">
            <a:xfrm>
              <a:off x="1486788" y="2952946"/>
              <a:ext cx="203200" cy="0"/>
            </a:xfrm>
            <a:prstGeom prst="lin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fr-FR" sz="2000"/>
            </a:p>
          </p:txBody>
        </p:sp>
        <p:sp>
          <p:nvSpPr>
            <p:cNvPr id="209" name="Line 91"/>
            <p:cNvSpPr>
              <a:spLocks noChangeShapeType="1"/>
            </p:cNvSpPr>
            <p:nvPr/>
          </p:nvSpPr>
          <p:spPr bwMode="auto">
            <a:xfrm>
              <a:off x="6775004" y="2038546"/>
              <a:ext cx="0" cy="698500"/>
            </a:xfrm>
            <a:prstGeom prst="lin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0" name="Line 94"/>
            <p:cNvSpPr>
              <a:spLocks noChangeShapeType="1"/>
            </p:cNvSpPr>
            <p:nvPr/>
          </p:nvSpPr>
          <p:spPr bwMode="auto">
            <a:xfrm>
              <a:off x="1390204" y="2038546"/>
              <a:ext cx="0" cy="925985"/>
            </a:xfrm>
            <a:prstGeom prst="lin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fr-FR" sz="2400">
                <a:solidFill>
                  <a:schemeClr val="tx2"/>
                </a:solidFill>
              </a:endParaRPr>
            </a:p>
          </p:txBody>
        </p:sp>
        <p:sp>
          <p:nvSpPr>
            <p:cNvPr id="212" name="Line 96"/>
            <p:cNvSpPr>
              <a:spLocks noChangeShapeType="1"/>
            </p:cNvSpPr>
            <p:nvPr/>
          </p:nvSpPr>
          <p:spPr bwMode="auto">
            <a:xfrm>
              <a:off x="1390204" y="2952946"/>
              <a:ext cx="102974" cy="0"/>
            </a:xfrm>
            <a:prstGeom prst="lin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fr-FR" sz="2400">
                <a:solidFill>
                  <a:schemeClr val="tx2"/>
                </a:solidFill>
              </a:endParaRPr>
            </a:p>
          </p:txBody>
        </p:sp>
        <p:sp>
          <p:nvSpPr>
            <p:cNvPr id="213" name="Rectangle 97"/>
            <p:cNvSpPr>
              <a:spLocks noChangeArrowheads="1"/>
            </p:cNvSpPr>
            <p:nvPr/>
          </p:nvSpPr>
          <p:spPr bwMode="auto">
            <a:xfrm>
              <a:off x="8303166" y="2509721"/>
              <a:ext cx="764634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/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>
                  <a:solidFill>
                    <a:schemeClr val="accent1"/>
                  </a:solidFill>
                </a:rPr>
                <a:t>SEL</a:t>
              </a:r>
            </a:p>
          </p:txBody>
        </p:sp>
        <p:sp>
          <p:nvSpPr>
            <p:cNvPr id="214" name="Line 98"/>
            <p:cNvSpPr>
              <a:spLocks noChangeShapeType="1"/>
            </p:cNvSpPr>
            <p:nvPr/>
          </p:nvSpPr>
          <p:spPr bwMode="auto">
            <a:xfrm>
              <a:off x="6368604" y="3156146"/>
              <a:ext cx="215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5" name="Line 99"/>
            <p:cNvSpPr>
              <a:spLocks noChangeShapeType="1"/>
            </p:cNvSpPr>
            <p:nvPr/>
          </p:nvSpPr>
          <p:spPr bwMode="auto">
            <a:xfrm>
              <a:off x="7010400" y="3054546"/>
              <a:ext cx="1964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6" name="Line 100"/>
            <p:cNvSpPr>
              <a:spLocks noChangeShapeType="1"/>
            </p:cNvSpPr>
            <p:nvPr/>
          </p:nvSpPr>
          <p:spPr bwMode="auto">
            <a:xfrm>
              <a:off x="6584504" y="3156146"/>
              <a:ext cx="93600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7" name="Line 101"/>
            <p:cNvSpPr>
              <a:spLocks noChangeShapeType="1"/>
            </p:cNvSpPr>
            <p:nvPr/>
          </p:nvSpPr>
          <p:spPr bwMode="auto">
            <a:xfrm>
              <a:off x="6673404" y="3045494"/>
              <a:ext cx="0" cy="12240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8" name="Line 102"/>
            <p:cNvSpPr>
              <a:spLocks noChangeShapeType="1"/>
            </p:cNvSpPr>
            <p:nvPr/>
          </p:nvSpPr>
          <p:spPr bwMode="auto">
            <a:xfrm>
              <a:off x="6673403" y="3054546"/>
              <a:ext cx="370335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0" name="Line 104"/>
            <p:cNvSpPr>
              <a:spLocks noChangeShapeType="1"/>
            </p:cNvSpPr>
            <p:nvPr/>
          </p:nvSpPr>
          <p:spPr bwMode="auto">
            <a:xfrm flipV="1">
              <a:off x="6584504" y="3560959"/>
              <a:ext cx="1701800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1" name="Rectangle 105"/>
            <p:cNvSpPr>
              <a:spLocks noChangeArrowheads="1"/>
            </p:cNvSpPr>
            <p:nvPr/>
          </p:nvSpPr>
          <p:spPr bwMode="auto">
            <a:xfrm>
              <a:off x="8303166" y="3324429"/>
              <a:ext cx="559450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>
                  <a:solidFill>
                    <a:schemeClr val="accent3"/>
                  </a:solidFill>
                </a:rPr>
                <a:t>K1</a:t>
              </a:r>
            </a:p>
          </p:txBody>
        </p:sp>
        <p:sp>
          <p:nvSpPr>
            <p:cNvPr id="222" name="Line 106"/>
            <p:cNvSpPr>
              <a:spLocks noChangeShapeType="1"/>
            </p:cNvSpPr>
            <p:nvPr/>
          </p:nvSpPr>
          <p:spPr bwMode="auto">
            <a:xfrm>
              <a:off x="6368604" y="3968946"/>
              <a:ext cx="215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" name="Line 107"/>
            <p:cNvSpPr>
              <a:spLocks noChangeShapeType="1"/>
            </p:cNvSpPr>
            <p:nvPr/>
          </p:nvSpPr>
          <p:spPr bwMode="auto">
            <a:xfrm>
              <a:off x="6571804" y="3968946"/>
              <a:ext cx="1714500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4" name="Rectangle 108"/>
            <p:cNvSpPr>
              <a:spLocks noChangeArrowheads="1"/>
            </p:cNvSpPr>
            <p:nvPr/>
          </p:nvSpPr>
          <p:spPr bwMode="auto">
            <a:xfrm>
              <a:off x="8303166" y="3731783"/>
              <a:ext cx="559450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>
                  <a:solidFill>
                    <a:schemeClr val="accent3"/>
                  </a:solidFill>
                </a:rPr>
                <a:t>K2</a:t>
              </a:r>
            </a:p>
          </p:txBody>
        </p:sp>
        <p:sp>
          <p:nvSpPr>
            <p:cNvPr id="227" name="Rectangle 111"/>
            <p:cNvSpPr>
              <a:spLocks noChangeArrowheads="1"/>
            </p:cNvSpPr>
            <p:nvPr/>
          </p:nvSpPr>
          <p:spPr bwMode="auto">
            <a:xfrm>
              <a:off x="619391" y="1200346"/>
              <a:ext cx="387928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/>
                <a:t>E</a:t>
              </a:r>
            </a:p>
          </p:txBody>
        </p:sp>
        <p:sp>
          <p:nvSpPr>
            <p:cNvPr id="229" name="Line 113"/>
            <p:cNvSpPr>
              <a:spLocks noChangeShapeType="1"/>
            </p:cNvSpPr>
            <p:nvPr/>
          </p:nvSpPr>
          <p:spPr bwMode="auto">
            <a:xfrm>
              <a:off x="5657404" y="1428946"/>
              <a:ext cx="2628900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0" name="Line 114"/>
            <p:cNvSpPr>
              <a:spLocks noChangeShapeType="1"/>
            </p:cNvSpPr>
            <p:nvPr/>
          </p:nvSpPr>
          <p:spPr bwMode="auto">
            <a:xfrm>
              <a:off x="5657404" y="1428946"/>
              <a:ext cx="0" cy="69850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1" name="Rectangle 115"/>
            <p:cNvSpPr>
              <a:spLocks noChangeArrowheads="1"/>
            </p:cNvSpPr>
            <p:nvPr/>
          </p:nvSpPr>
          <p:spPr bwMode="auto">
            <a:xfrm>
              <a:off x="8303166" y="1189483"/>
              <a:ext cx="447239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/>
                <a:t>E'</a:t>
              </a:r>
            </a:p>
          </p:txBody>
        </p:sp>
        <p:sp>
          <p:nvSpPr>
            <p:cNvPr id="232" name="Rectangle 116"/>
            <p:cNvSpPr>
              <a:spLocks noChangeArrowheads="1"/>
            </p:cNvSpPr>
            <p:nvPr/>
          </p:nvSpPr>
          <p:spPr bwMode="auto">
            <a:xfrm>
              <a:off x="5365304" y="3118046"/>
              <a:ext cx="383119" cy="520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800" dirty="0">
                  <a:solidFill>
                    <a:schemeClr val="accent4"/>
                  </a:solidFill>
                </a:rPr>
                <a:t>p</a:t>
              </a:r>
            </a:p>
          </p:txBody>
        </p:sp>
        <p:sp>
          <p:nvSpPr>
            <p:cNvPr id="233" name="Line 117"/>
            <p:cNvSpPr>
              <a:spLocks noChangeShapeType="1"/>
            </p:cNvSpPr>
            <p:nvPr/>
          </p:nvSpPr>
          <p:spPr bwMode="auto">
            <a:xfrm>
              <a:off x="4133404" y="4883346"/>
              <a:ext cx="1905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5" name="Oval 62"/>
            <p:cNvSpPr>
              <a:spLocks noChangeArrowheads="1"/>
            </p:cNvSpPr>
            <p:nvPr/>
          </p:nvSpPr>
          <p:spPr bwMode="auto">
            <a:xfrm>
              <a:off x="6746400" y="2721531"/>
              <a:ext cx="63500" cy="57151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26" name="Freeform 110"/>
            <p:cNvSpPr>
              <a:spLocks/>
            </p:cNvSpPr>
            <p:nvPr/>
          </p:nvSpPr>
          <p:spPr bwMode="auto">
            <a:xfrm>
              <a:off x="983804" y="1428946"/>
              <a:ext cx="4268787" cy="712788"/>
            </a:xfrm>
            <a:custGeom>
              <a:avLst/>
              <a:gdLst>
                <a:gd name="T0" fmla="*/ 0 w 2689"/>
                <a:gd name="T1" fmla="*/ 0 h 449"/>
                <a:gd name="T2" fmla="*/ 2688 w 2689"/>
                <a:gd name="T3" fmla="*/ 0 h 449"/>
                <a:gd name="T4" fmla="*/ 2688 w 2689"/>
                <a:gd name="T5" fmla="*/ 448 h 449"/>
                <a:gd name="T6" fmla="*/ 0 60000 65536"/>
                <a:gd name="T7" fmla="*/ 0 60000 65536"/>
                <a:gd name="T8" fmla="*/ 0 60000 65536"/>
                <a:gd name="T9" fmla="*/ 0 w 2689"/>
                <a:gd name="T10" fmla="*/ 0 h 449"/>
                <a:gd name="T11" fmla="*/ 2689 w 2689"/>
                <a:gd name="T12" fmla="*/ 449 h 4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89" h="449">
                  <a:moveTo>
                    <a:pt x="0" y="0"/>
                  </a:moveTo>
                  <a:lnTo>
                    <a:pt x="2688" y="0"/>
                  </a:lnTo>
                  <a:lnTo>
                    <a:pt x="2688" y="448"/>
                  </a:lnTo>
                </a:path>
              </a:pathLst>
            </a:custGeom>
            <a:noFill/>
            <a:ln w="25400" cap="rnd" cmpd="sng">
              <a:solidFill>
                <a:srgbClr val="DD0806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8" name="Line 112"/>
            <p:cNvSpPr>
              <a:spLocks noChangeShapeType="1"/>
            </p:cNvSpPr>
            <p:nvPr/>
          </p:nvSpPr>
          <p:spPr bwMode="auto">
            <a:xfrm flipH="1">
              <a:off x="5252400" y="2113200"/>
              <a:ext cx="0" cy="2381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8" name="Line 112"/>
            <p:cNvSpPr>
              <a:spLocks noChangeShapeType="1"/>
            </p:cNvSpPr>
            <p:nvPr/>
          </p:nvSpPr>
          <p:spPr bwMode="auto">
            <a:xfrm flipH="1">
              <a:off x="5657404" y="2111571"/>
              <a:ext cx="0" cy="2381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4" name="Rectangle 48"/>
            <p:cNvSpPr>
              <a:spLocks noChangeArrowheads="1"/>
            </p:cNvSpPr>
            <p:nvPr/>
          </p:nvSpPr>
          <p:spPr bwMode="auto">
            <a:xfrm>
              <a:off x="10934" y="3349593"/>
              <a:ext cx="1021114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SUSP</a:t>
              </a:r>
            </a:p>
          </p:txBody>
        </p:sp>
        <p:sp>
          <p:nvSpPr>
            <p:cNvPr id="115" name="Line 106"/>
            <p:cNvSpPr>
              <a:spLocks noChangeShapeType="1"/>
            </p:cNvSpPr>
            <p:nvPr/>
          </p:nvSpPr>
          <p:spPr bwMode="auto">
            <a:xfrm>
              <a:off x="6368604" y="3560400"/>
              <a:ext cx="215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1" name="Line 95"/>
            <p:cNvSpPr>
              <a:spLocks noChangeShapeType="1"/>
            </p:cNvSpPr>
            <p:nvPr/>
          </p:nvSpPr>
          <p:spPr bwMode="auto">
            <a:xfrm>
              <a:off x="1378745" y="2038546"/>
              <a:ext cx="5409982" cy="0"/>
            </a:xfrm>
            <a:prstGeom prst="lin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3" name="Line 60"/>
            <p:cNvSpPr>
              <a:spLocks noChangeShapeType="1"/>
            </p:cNvSpPr>
            <p:nvPr/>
          </p:nvSpPr>
          <p:spPr bwMode="auto">
            <a:xfrm>
              <a:off x="2812604" y="3054546"/>
              <a:ext cx="0" cy="19404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0" name="Line 57"/>
            <p:cNvSpPr>
              <a:spLocks noChangeShapeType="1"/>
            </p:cNvSpPr>
            <p:nvPr/>
          </p:nvSpPr>
          <p:spPr bwMode="auto">
            <a:xfrm>
              <a:off x="2812604" y="3054546"/>
              <a:ext cx="37627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7" name="Line 65"/>
            <p:cNvSpPr>
              <a:spLocks noChangeShapeType="1"/>
            </p:cNvSpPr>
            <p:nvPr/>
          </p:nvSpPr>
          <p:spPr bwMode="auto">
            <a:xfrm>
              <a:off x="3015804" y="3257746"/>
              <a:ext cx="0" cy="152606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5" name="Oval 62"/>
            <p:cNvSpPr>
              <a:spLocks noChangeArrowheads="1"/>
            </p:cNvSpPr>
            <p:nvPr/>
          </p:nvSpPr>
          <p:spPr bwMode="auto">
            <a:xfrm>
              <a:off x="2984597" y="3229171"/>
              <a:ext cx="63500" cy="57151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48" name="Oval 24"/>
            <p:cNvSpPr>
              <a:spLocks noChangeArrowheads="1"/>
            </p:cNvSpPr>
            <p:nvPr/>
          </p:nvSpPr>
          <p:spPr bwMode="auto">
            <a:xfrm>
              <a:off x="3290400" y="3199442"/>
              <a:ext cx="116335" cy="115455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</p:grpSp>
      <p:sp>
        <p:nvSpPr>
          <p:cNvPr id="117" name="ZoneTexte 116">
            <a:extLst>
              <a:ext uri="{FF2B5EF4-FFF2-40B4-BE49-F238E27FC236}">
                <a16:creationId xmlns:a16="http://schemas.microsoft.com/office/drawing/2014/main" id="{C531F14A-FB84-274D-AEE8-6134E0692C1C}"/>
              </a:ext>
            </a:extLst>
          </p:cNvPr>
          <p:cNvSpPr txBox="1"/>
          <p:nvPr/>
        </p:nvSpPr>
        <p:spPr>
          <a:xfrm>
            <a:off x="4245312" y="-40077"/>
            <a:ext cx="372218" cy="76944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en-US" sz="4400" b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ˆ</a:t>
            </a:r>
            <a:endParaRPr kumimoji="0" lang="fr-FR" sz="4400" b="0" u="none" strike="noStrike" kern="0" cap="none" spc="0" normalizeH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7FCD0CE9-7AFA-3849-B35C-BE2987E9449B}"/>
              </a:ext>
            </a:extLst>
          </p:cNvPr>
          <p:cNvGrpSpPr/>
          <p:nvPr/>
        </p:nvGrpSpPr>
        <p:grpSpPr>
          <a:xfrm>
            <a:off x="794364" y="5416745"/>
            <a:ext cx="7555273" cy="646331"/>
            <a:chOff x="1621513" y="5377111"/>
            <a:chExt cx="7555273" cy="646331"/>
          </a:xfrm>
        </p:grpSpPr>
        <p:sp>
          <p:nvSpPr>
            <p:cNvPr id="118" name="ZoneTexte 117">
              <a:extLst>
                <a:ext uri="{FF2B5EF4-FFF2-40B4-BE49-F238E27FC236}">
                  <a16:creationId xmlns:a16="http://schemas.microsoft.com/office/drawing/2014/main" id="{A0BBDA66-7962-1140-9269-4E6BA0B5E83F}"/>
                </a:ext>
              </a:extLst>
            </p:cNvPr>
            <p:cNvSpPr txBox="1"/>
            <p:nvPr/>
          </p:nvSpPr>
          <p:spPr>
            <a:xfrm>
              <a:off x="1621513" y="5443200"/>
              <a:ext cx="7555273" cy="544765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kumimoji="0" lang="fr-FR" sz="2800" b="0" i="0" u="none" strike="noStrike" kern="0" cap="none" spc="0" normalizeH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rPr>
                <a:t>RES</a:t>
              </a:r>
              <a:r>
                <a:rPr kumimoji="0" lang="fr-FR" sz="2800" b="0" i="0" u="none" strike="noStrike" kern="0" cap="none" spc="0" normalizeH="0" dirty="0">
                  <a:ln>
                    <a:noFill/>
                  </a:ln>
                  <a:effectLst/>
                  <a:uLnTx/>
                  <a:uFillTx/>
                </a:rPr>
                <a:t> est transmis à </a:t>
              </a:r>
              <a:r>
                <a:rPr kumimoji="0" lang="fr-FR" sz="2800" b="0" i="0" u="none" strike="noStrike" kern="0" cap="none" spc="0" normalizeH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</a:rPr>
                <a:t>p</a:t>
              </a:r>
              <a:r>
                <a:rPr kumimoji="0" lang="fr-FR" sz="2800" b="0" i="0" u="none" strike="noStrike" kern="0" cap="none" spc="0" normalizeH="0" dirty="0">
                  <a:ln>
                    <a:noFill/>
                  </a:ln>
                  <a:effectLst/>
                  <a:uLnTx/>
                  <a:uFillTx/>
                </a:rPr>
                <a:t>, qui mettra un des </a:t>
              </a:r>
              <a:r>
                <a:rPr kumimoji="0" lang="fr-FR" sz="2800" b="0" i="0" u="none" strike="noStrike" kern="0" cap="none" spc="0" normalizeH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</a:rPr>
                <a:t>Ki </a:t>
              </a:r>
              <a:r>
                <a:rPr kumimoji="0" lang="en-US" sz="2800" b="0" i="0" u="none" strike="noStrike" kern="0" cap="none" spc="0" normalizeH="0" dirty="0">
                  <a:ln>
                    <a:noFill/>
                  </a:ln>
                  <a:effectLst/>
                  <a:uLnTx/>
                  <a:uFillTx/>
                </a:rPr>
                <a:t>à 1</a:t>
              </a:r>
              <a:endParaRPr kumimoji="0" lang="fr-FR" sz="2800" b="0" i="0" u="none" strike="noStrike" kern="0" cap="none" spc="0" normalizeH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120" name="ZoneTexte 119">
              <a:extLst>
                <a:ext uri="{FF2B5EF4-FFF2-40B4-BE49-F238E27FC236}">
                  <a16:creationId xmlns:a16="http://schemas.microsoft.com/office/drawing/2014/main" id="{FC66FDDA-C5F1-EB42-8E44-F9DA6F0397CC}"/>
                </a:ext>
              </a:extLst>
            </p:cNvPr>
            <p:cNvSpPr txBox="1"/>
            <p:nvPr/>
          </p:nvSpPr>
          <p:spPr>
            <a:xfrm>
              <a:off x="4776508" y="5377111"/>
              <a:ext cx="338554" cy="646331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en-US" sz="3600" b="0" u="none" strike="noStrike" kern="0" cap="none" spc="0" normalizeH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</a:rPr>
                <a:t>ˆ</a:t>
              </a:r>
              <a:endParaRPr kumimoji="0" lang="fr-FR" sz="3600" b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1" name="ZoneTexte 120">
            <a:extLst>
              <a:ext uri="{FF2B5EF4-FFF2-40B4-BE49-F238E27FC236}">
                <a16:creationId xmlns:a16="http://schemas.microsoft.com/office/drawing/2014/main" id="{DCE88A3A-F044-E845-8B19-26A849BFF0EC}"/>
              </a:ext>
            </a:extLst>
          </p:cNvPr>
          <p:cNvSpPr txBox="1"/>
          <p:nvPr/>
        </p:nvSpPr>
        <p:spPr>
          <a:xfrm>
            <a:off x="5378585" y="3061580"/>
            <a:ext cx="338554" cy="64633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kumimoji="0" lang="en-US" sz="3600" b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ˆ</a:t>
            </a:r>
            <a:endParaRPr kumimoji="0" lang="fr-FR" sz="3600" b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202638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dirty="0"/>
              <a:t>07/03/2017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32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dirty="0">
                <a:solidFill>
                  <a:srgbClr val="000000"/>
                </a:solidFill>
              </a:rPr>
              <a:t>Circuit pour «</a:t>
            </a:r>
            <a:r>
              <a:rPr lang="en-US" altLang="fr-FR" sz="1800" dirty="0">
                <a:solidFill>
                  <a:srgbClr val="000000"/>
                </a:solidFill>
              </a:rPr>
              <a:t> </a:t>
            </a:r>
            <a:r>
              <a:rPr lang="en-US" altLang="fr-FR" dirty="0"/>
              <a:t>abort</a:t>
            </a:r>
            <a:r>
              <a:rPr lang="en-US" altLang="fr-FR" dirty="0">
                <a:solidFill>
                  <a:schemeClr val="accent2"/>
                </a:solidFill>
              </a:rPr>
              <a:t> </a:t>
            </a:r>
            <a:r>
              <a:rPr lang="en-US" altLang="fr-FR" dirty="0">
                <a:solidFill>
                  <a:schemeClr val="accent4"/>
                </a:solidFill>
              </a:rPr>
              <a:t>p</a:t>
            </a:r>
            <a:r>
              <a:rPr lang="en-US" altLang="fr-FR" dirty="0">
                <a:solidFill>
                  <a:schemeClr val="tx2"/>
                </a:solidFill>
              </a:rPr>
              <a:t> </a:t>
            </a:r>
            <a:r>
              <a:rPr lang="en-US" altLang="fr-FR" dirty="0"/>
              <a:t>when</a:t>
            </a:r>
            <a:r>
              <a:rPr lang="en-US" altLang="fr-FR" dirty="0">
                <a:solidFill>
                  <a:schemeClr val="accent2"/>
                </a:solidFill>
              </a:rPr>
              <a:t> </a:t>
            </a:r>
            <a:r>
              <a:rPr lang="en-US" altLang="fr-FR" dirty="0">
                <a:solidFill>
                  <a:schemeClr val="tx2"/>
                </a:solidFill>
              </a:rPr>
              <a:t>S</a:t>
            </a:r>
            <a:r>
              <a:rPr lang="en-US" altLang="fr-FR" sz="1800" dirty="0">
                <a:solidFill>
                  <a:schemeClr val="tx2"/>
                </a:solidFill>
              </a:rPr>
              <a:t> </a:t>
            </a:r>
            <a:r>
              <a:rPr lang="en-US" altLang="fr-FR" dirty="0"/>
              <a:t>»,</a:t>
            </a:r>
            <a:r>
              <a:rPr lang="en-US" altLang="fr-FR" dirty="0">
                <a:solidFill>
                  <a:schemeClr val="tx2"/>
                </a:solidFill>
              </a:rPr>
              <a:t> S </a:t>
            </a:r>
            <a:r>
              <a:rPr lang="en-US" altLang="fr-FR" dirty="0"/>
              <a:t>présent</a:t>
            </a:r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10934" y="1189483"/>
            <a:ext cx="9056866" cy="3947863"/>
            <a:chOff x="10934" y="1189483"/>
            <a:chExt cx="9056866" cy="3947863"/>
          </a:xfrm>
        </p:grpSpPr>
        <p:sp>
          <p:nvSpPr>
            <p:cNvPr id="127" name="Line 3"/>
            <p:cNvSpPr>
              <a:spLocks noChangeShapeType="1"/>
            </p:cNvSpPr>
            <p:nvPr/>
          </p:nvSpPr>
          <p:spPr bwMode="auto">
            <a:xfrm>
              <a:off x="1688400" y="2800546"/>
              <a:ext cx="4752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8" name="Line 4"/>
            <p:cNvSpPr>
              <a:spLocks noChangeShapeType="1"/>
            </p:cNvSpPr>
            <p:nvPr/>
          </p:nvSpPr>
          <p:spPr bwMode="auto">
            <a:xfrm>
              <a:off x="1695004" y="3295846"/>
              <a:ext cx="4953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9" name="Line 5"/>
            <p:cNvSpPr>
              <a:spLocks noChangeShapeType="1"/>
            </p:cNvSpPr>
            <p:nvPr/>
          </p:nvSpPr>
          <p:spPr bwMode="auto">
            <a:xfrm flipV="1">
              <a:off x="1695004" y="2803721"/>
              <a:ext cx="0" cy="5048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 sz="2000"/>
            </a:p>
          </p:txBody>
        </p:sp>
        <p:sp>
          <p:nvSpPr>
            <p:cNvPr id="130" name="Arc 6"/>
            <p:cNvSpPr>
              <a:spLocks/>
            </p:cNvSpPr>
            <p:nvPr/>
          </p:nvSpPr>
          <p:spPr bwMode="auto">
            <a:xfrm>
              <a:off x="2164904" y="2802134"/>
              <a:ext cx="230187" cy="247650"/>
            </a:xfrm>
            <a:custGeom>
              <a:avLst/>
              <a:gdLst>
                <a:gd name="T0" fmla="*/ 0 w 21750"/>
                <a:gd name="T1" fmla="*/ 0 h 21600"/>
                <a:gd name="T2" fmla="*/ 145 w 21750"/>
                <a:gd name="T3" fmla="*/ 156 h 21600"/>
                <a:gd name="T4" fmla="*/ 1 w 21750"/>
                <a:gd name="T5" fmla="*/ 156 h 21600"/>
                <a:gd name="T6" fmla="*/ 0 60000 65536"/>
                <a:gd name="T7" fmla="*/ 0 60000 65536"/>
                <a:gd name="T8" fmla="*/ 0 60000 65536"/>
                <a:gd name="T9" fmla="*/ 0 w 21750"/>
                <a:gd name="T10" fmla="*/ 0 h 21600"/>
                <a:gd name="T11" fmla="*/ 21750 w 2175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50" h="21600" fill="none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</a:path>
                <a:path w="21750" h="21600" stroke="0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  <a:lnTo>
                    <a:pt x="150" y="216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1" name="Arc 7"/>
            <p:cNvSpPr>
              <a:spLocks/>
            </p:cNvSpPr>
            <p:nvPr/>
          </p:nvSpPr>
          <p:spPr bwMode="auto">
            <a:xfrm>
              <a:off x="2164904" y="2800546"/>
              <a:ext cx="230187" cy="247650"/>
            </a:xfrm>
            <a:custGeom>
              <a:avLst/>
              <a:gdLst>
                <a:gd name="T0" fmla="*/ 0 w 21750"/>
                <a:gd name="T1" fmla="*/ 0 h 21600"/>
                <a:gd name="T2" fmla="*/ 145 w 21750"/>
                <a:gd name="T3" fmla="*/ 156 h 21600"/>
                <a:gd name="T4" fmla="*/ 1 w 21750"/>
                <a:gd name="T5" fmla="*/ 156 h 21600"/>
                <a:gd name="T6" fmla="*/ 0 60000 65536"/>
                <a:gd name="T7" fmla="*/ 0 60000 65536"/>
                <a:gd name="T8" fmla="*/ 0 60000 65536"/>
                <a:gd name="T9" fmla="*/ 0 w 21750"/>
                <a:gd name="T10" fmla="*/ 0 h 21600"/>
                <a:gd name="T11" fmla="*/ 21750 w 2175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50" h="21600" fill="none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</a:path>
                <a:path w="21750" h="21600" stroke="0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  <a:lnTo>
                    <a:pt x="150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2" name="Arc 8"/>
            <p:cNvSpPr>
              <a:spLocks/>
            </p:cNvSpPr>
            <p:nvPr/>
          </p:nvSpPr>
          <p:spPr bwMode="auto">
            <a:xfrm>
              <a:off x="2164904" y="3035496"/>
              <a:ext cx="228600" cy="247650"/>
            </a:xfrm>
            <a:custGeom>
              <a:avLst/>
              <a:gdLst>
                <a:gd name="T0" fmla="*/ 144 w 21600"/>
                <a:gd name="T1" fmla="*/ 0 h 21600"/>
                <a:gd name="T2" fmla="*/ 0 w 21600"/>
                <a:gd name="T3" fmla="*/ 156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3" name="Arc 9"/>
            <p:cNvSpPr>
              <a:spLocks/>
            </p:cNvSpPr>
            <p:nvPr/>
          </p:nvSpPr>
          <p:spPr bwMode="auto">
            <a:xfrm>
              <a:off x="2164904" y="3048196"/>
              <a:ext cx="228600" cy="247650"/>
            </a:xfrm>
            <a:custGeom>
              <a:avLst/>
              <a:gdLst>
                <a:gd name="T0" fmla="*/ 144 w 21600"/>
                <a:gd name="T1" fmla="*/ 0 h 21600"/>
                <a:gd name="T2" fmla="*/ 0 w 21600"/>
                <a:gd name="T3" fmla="*/ 156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4" name="Line 10"/>
            <p:cNvSpPr>
              <a:spLocks noChangeShapeType="1"/>
            </p:cNvSpPr>
            <p:nvPr/>
          </p:nvSpPr>
          <p:spPr bwMode="auto">
            <a:xfrm>
              <a:off x="3420000" y="4629346"/>
              <a:ext cx="4752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5" name="Line 11"/>
            <p:cNvSpPr>
              <a:spLocks noChangeShapeType="1"/>
            </p:cNvSpPr>
            <p:nvPr/>
          </p:nvSpPr>
          <p:spPr bwMode="auto">
            <a:xfrm>
              <a:off x="3422204" y="5124646"/>
              <a:ext cx="4953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6" name="Line 12"/>
            <p:cNvSpPr>
              <a:spLocks noChangeShapeType="1"/>
            </p:cNvSpPr>
            <p:nvPr/>
          </p:nvSpPr>
          <p:spPr bwMode="auto">
            <a:xfrm flipV="1">
              <a:off x="3422204" y="4621881"/>
              <a:ext cx="0" cy="51546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7" name="Arc 13"/>
            <p:cNvSpPr>
              <a:spLocks/>
            </p:cNvSpPr>
            <p:nvPr/>
          </p:nvSpPr>
          <p:spPr bwMode="auto">
            <a:xfrm>
              <a:off x="3892104" y="4630934"/>
              <a:ext cx="230187" cy="247650"/>
            </a:xfrm>
            <a:custGeom>
              <a:avLst/>
              <a:gdLst>
                <a:gd name="T0" fmla="*/ 0 w 21750"/>
                <a:gd name="T1" fmla="*/ 0 h 21600"/>
                <a:gd name="T2" fmla="*/ 145 w 21750"/>
                <a:gd name="T3" fmla="*/ 156 h 21600"/>
                <a:gd name="T4" fmla="*/ 1 w 21750"/>
                <a:gd name="T5" fmla="*/ 156 h 21600"/>
                <a:gd name="T6" fmla="*/ 0 60000 65536"/>
                <a:gd name="T7" fmla="*/ 0 60000 65536"/>
                <a:gd name="T8" fmla="*/ 0 60000 65536"/>
                <a:gd name="T9" fmla="*/ 0 w 21750"/>
                <a:gd name="T10" fmla="*/ 0 h 21600"/>
                <a:gd name="T11" fmla="*/ 21750 w 2175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50" h="21600" fill="none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</a:path>
                <a:path w="21750" h="21600" stroke="0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  <a:lnTo>
                    <a:pt x="150" y="216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8" name="Arc 14"/>
            <p:cNvSpPr>
              <a:spLocks/>
            </p:cNvSpPr>
            <p:nvPr/>
          </p:nvSpPr>
          <p:spPr bwMode="auto">
            <a:xfrm>
              <a:off x="3892104" y="4629346"/>
              <a:ext cx="230187" cy="247650"/>
            </a:xfrm>
            <a:custGeom>
              <a:avLst/>
              <a:gdLst>
                <a:gd name="T0" fmla="*/ 0 w 21750"/>
                <a:gd name="T1" fmla="*/ 0 h 21600"/>
                <a:gd name="T2" fmla="*/ 145 w 21750"/>
                <a:gd name="T3" fmla="*/ 156 h 21600"/>
                <a:gd name="T4" fmla="*/ 1 w 21750"/>
                <a:gd name="T5" fmla="*/ 156 h 21600"/>
                <a:gd name="T6" fmla="*/ 0 60000 65536"/>
                <a:gd name="T7" fmla="*/ 0 60000 65536"/>
                <a:gd name="T8" fmla="*/ 0 60000 65536"/>
                <a:gd name="T9" fmla="*/ 0 w 21750"/>
                <a:gd name="T10" fmla="*/ 0 h 21600"/>
                <a:gd name="T11" fmla="*/ 21750 w 2175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50" h="21600" fill="none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</a:path>
                <a:path w="21750" h="21600" stroke="0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  <a:lnTo>
                    <a:pt x="150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9" name="Arc 15"/>
            <p:cNvSpPr>
              <a:spLocks/>
            </p:cNvSpPr>
            <p:nvPr/>
          </p:nvSpPr>
          <p:spPr bwMode="auto">
            <a:xfrm>
              <a:off x="3892104" y="4864296"/>
              <a:ext cx="228600" cy="247650"/>
            </a:xfrm>
            <a:custGeom>
              <a:avLst/>
              <a:gdLst>
                <a:gd name="T0" fmla="*/ 144 w 21600"/>
                <a:gd name="T1" fmla="*/ 0 h 21600"/>
                <a:gd name="T2" fmla="*/ 0 w 21600"/>
                <a:gd name="T3" fmla="*/ 156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0" name="Arc 16"/>
            <p:cNvSpPr>
              <a:spLocks/>
            </p:cNvSpPr>
            <p:nvPr/>
          </p:nvSpPr>
          <p:spPr bwMode="auto">
            <a:xfrm>
              <a:off x="3892104" y="4876996"/>
              <a:ext cx="228600" cy="247650"/>
            </a:xfrm>
            <a:custGeom>
              <a:avLst/>
              <a:gdLst>
                <a:gd name="T0" fmla="*/ 144 w 21600"/>
                <a:gd name="T1" fmla="*/ 0 h 21600"/>
                <a:gd name="T2" fmla="*/ 0 w 21600"/>
                <a:gd name="T3" fmla="*/ 156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1" name="Line 17"/>
            <p:cNvSpPr>
              <a:spLocks noChangeShapeType="1"/>
            </p:cNvSpPr>
            <p:nvPr/>
          </p:nvSpPr>
          <p:spPr bwMode="auto">
            <a:xfrm>
              <a:off x="3422204" y="2902146"/>
              <a:ext cx="469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2" name="Line 18"/>
            <p:cNvSpPr>
              <a:spLocks noChangeShapeType="1"/>
            </p:cNvSpPr>
            <p:nvPr/>
          </p:nvSpPr>
          <p:spPr bwMode="auto">
            <a:xfrm>
              <a:off x="3412679" y="3397446"/>
              <a:ext cx="50482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4" name="Arc 20"/>
            <p:cNvSpPr>
              <a:spLocks/>
            </p:cNvSpPr>
            <p:nvPr/>
          </p:nvSpPr>
          <p:spPr bwMode="auto">
            <a:xfrm>
              <a:off x="3892104" y="2903734"/>
              <a:ext cx="230187" cy="247650"/>
            </a:xfrm>
            <a:custGeom>
              <a:avLst/>
              <a:gdLst>
                <a:gd name="T0" fmla="*/ 0 w 21750"/>
                <a:gd name="T1" fmla="*/ 0 h 21600"/>
                <a:gd name="T2" fmla="*/ 145 w 21750"/>
                <a:gd name="T3" fmla="*/ 156 h 21600"/>
                <a:gd name="T4" fmla="*/ 1 w 21750"/>
                <a:gd name="T5" fmla="*/ 156 h 21600"/>
                <a:gd name="T6" fmla="*/ 0 60000 65536"/>
                <a:gd name="T7" fmla="*/ 0 60000 65536"/>
                <a:gd name="T8" fmla="*/ 0 60000 65536"/>
                <a:gd name="T9" fmla="*/ 0 w 21750"/>
                <a:gd name="T10" fmla="*/ 0 h 21600"/>
                <a:gd name="T11" fmla="*/ 21750 w 2175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50" h="21600" fill="none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</a:path>
                <a:path w="21750" h="21600" stroke="0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  <a:lnTo>
                    <a:pt x="150" y="216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5" name="Arc 21"/>
            <p:cNvSpPr>
              <a:spLocks/>
            </p:cNvSpPr>
            <p:nvPr/>
          </p:nvSpPr>
          <p:spPr bwMode="auto">
            <a:xfrm>
              <a:off x="3892104" y="2902146"/>
              <a:ext cx="230187" cy="247650"/>
            </a:xfrm>
            <a:custGeom>
              <a:avLst/>
              <a:gdLst>
                <a:gd name="T0" fmla="*/ 0 w 21750"/>
                <a:gd name="T1" fmla="*/ 0 h 21600"/>
                <a:gd name="T2" fmla="*/ 145 w 21750"/>
                <a:gd name="T3" fmla="*/ 156 h 21600"/>
                <a:gd name="T4" fmla="*/ 1 w 21750"/>
                <a:gd name="T5" fmla="*/ 156 h 21600"/>
                <a:gd name="T6" fmla="*/ 0 60000 65536"/>
                <a:gd name="T7" fmla="*/ 0 60000 65536"/>
                <a:gd name="T8" fmla="*/ 0 60000 65536"/>
                <a:gd name="T9" fmla="*/ 0 w 21750"/>
                <a:gd name="T10" fmla="*/ 0 h 21600"/>
                <a:gd name="T11" fmla="*/ 21750 w 2175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50" h="21600" fill="none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</a:path>
                <a:path w="21750" h="21600" stroke="0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  <a:lnTo>
                    <a:pt x="150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6" name="Arc 22"/>
            <p:cNvSpPr>
              <a:spLocks/>
            </p:cNvSpPr>
            <p:nvPr/>
          </p:nvSpPr>
          <p:spPr bwMode="auto">
            <a:xfrm>
              <a:off x="3892104" y="3137096"/>
              <a:ext cx="228600" cy="247650"/>
            </a:xfrm>
            <a:custGeom>
              <a:avLst/>
              <a:gdLst>
                <a:gd name="T0" fmla="*/ 144 w 21600"/>
                <a:gd name="T1" fmla="*/ 0 h 21600"/>
                <a:gd name="T2" fmla="*/ 0 w 21600"/>
                <a:gd name="T3" fmla="*/ 156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7" name="Arc 23"/>
            <p:cNvSpPr>
              <a:spLocks/>
            </p:cNvSpPr>
            <p:nvPr/>
          </p:nvSpPr>
          <p:spPr bwMode="auto">
            <a:xfrm>
              <a:off x="3892104" y="3149796"/>
              <a:ext cx="228600" cy="247650"/>
            </a:xfrm>
            <a:custGeom>
              <a:avLst/>
              <a:gdLst>
                <a:gd name="T0" fmla="*/ 144 w 21600"/>
                <a:gd name="T1" fmla="*/ 0 h 21600"/>
                <a:gd name="T2" fmla="*/ 0 w 21600"/>
                <a:gd name="T3" fmla="*/ 156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8" name="Oval 24"/>
            <p:cNvSpPr>
              <a:spLocks noChangeArrowheads="1"/>
            </p:cNvSpPr>
            <p:nvPr/>
          </p:nvSpPr>
          <p:spPr bwMode="auto">
            <a:xfrm>
              <a:off x="3290400" y="3199442"/>
              <a:ext cx="116335" cy="115455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49" name="Line 25"/>
            <p:cNvSpPr>
              <a:spLocks noChangeShapeType="1"/>
            </p:cNvSpPr>
            <p:nvPr/>
          </p:nvSpPr>
          <p:spPr bwMode="auto">
            <a:xfrm flipH="1">
              <a:off x="3165822" y="3257746"/>
              <a:ext cx="13503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0" name="Line 26"/>
            <p:cNvSpPr>
              <a:spLocks noChangeShapeType="1"/>
            </p:cNvSpPr>
            <p:nvPr/>
          </p:nvSpPr>
          <p:spPr bwMode="auto">
            <a:xfrm flipH="1">
              <a:off x="3295204" y="3054546"/>
              <a:ext cx="12223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1" name="Arc 27"/>
            <p:cNvSpPr>
              <a:spLocks/>
            </p:cNvSpPr>
            <p:nvPr/>
          </p:nvSpPr>
          <p:spPr bwMode="auto">
            <a:xfrm>
              <a:off x="7122667" y="2929134"/>
              <a:ext cx="109537" cy="209550"/>
            </a:xfrm>
            <a:custGeom>
              <a:avLst/>
              <a:gdLst>
                <a:gd name="T0" fmla="*/ 0 w 21918"/>
                <a:gd name="T1" fmla="*/ 0 h 21600"/>
                <a:gd name="T2" fmla="*/ 69 w 21918"/>
                <a:gd name="T3" fmla="*/ 132 h 21600"/>
                <a:gd name="T4" fmla="*/ 1 w 21918"/>
                <a:gd name="T5" fmla="*/ 132 h 21600"/>
                <a:gd name="T6" fmla="*/ 0 60000 65536"/>
                <a:gd name="T7" fmla="*/ 0 60000 65536"/>
                <a:gd name="T8" fmla="*/ 0 60000 65536"/>
                <a:gd name="T9" fmla="*/ 0 w 21918"/>
                <a:gd name="T10" fmla="*/ 0 h 21600"/>
                <a:gd name="T11" fmla="*/ 21918 w 2191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918" h="21600" fill="none" extrusionOk="0">
                  <a:moveTo>
                    <a:pt x="0" y="2"/>
                  </a:moveTo>
                  <a:cubicBezTo>
                    <a:pt x="105" y="0"/>
                    <a:pt x="211" y="-1"/>
                    <a:pt x="318" y="0"/>
                  </a:cubicBezTo>
                  <a:cubicBezTo>
                    <a:pt x="12247" y="0"/>
                    <a:pt x="21918" y="9670"/>
                    <a:pt x="21918" y="21600"/>
                  </a:cubicBezTo>
                </a:path>
                <a:path w="21918" h="21600" stroke="0" extrusionOk="0">
                  <a:moveTo>
                    <a:pt x="0" y="2"/>
                  </a:moveTo>
                  <a:cubicBezTo>
                    <a:pt x="105" y="0"/>
                    <a:pt x="211" y="-1"/>
                    <a:pt x="318" y="0"/>
                  </a:cubicBezTo>
                  <a:cubicBezTo>
                    <a:pt x="12247" y="0"/>
                    <a:pt x="21918" y="9670"/>
                    <a:pt x="21918" y="21600"/>
                  </a:cubicBezTo>
                  <a:lnTo>
                    <a:pt x="318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2" name="Arc 28"/>
            <p:cNvSpPr>
              <a:spLocks/>
            </p:cNvSpPr>
            <p:nvPr/>
          </p:nvSpPr>
          <p:spPr bwMode="auto">
            <a:xfrm>
              <a:off x="7124254" y="2929134"/>
              <a:ext cx="757237" cy="228600"/>
            </a:xfrm>
            <a:custGeom>
              <a:avLst/>
              <a:gdLst>
                <a:gd name="T0" fmla="*/ 0 w 21645"/>
                <a:gd name="T1" fmla="*/ 0 h 21600"/>
                <a:gd name="T2" fmla="*/ 477 w 21645"/>
                <a:gd name="T3" fmla="*/ 144 h 21600"/>
                <a:gd name="T4" fmla="*/ 1 w 21645"/>
                <a:gd name="T5" fmla="*/ 144 h 21600"/>
                <a:gd name="T6" fmla="*/ 0 60000 65536"/>
                <a:gd name="T7" fmla="*/ 0 60000 65536"/>
                <a:gd name="T8" fmla="*/ 0 60000 65536"/>
                <a:gd name="T9" fmla="*/ 0 w 21645"/>
                <a:gd name="T10" fmla="*/ 0 h 21600"/>
                <a:gd name="T11" fmla="*/ 21645 w 2164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45" h="21600" fill="none" extrusionOk="0">
                  <a:moveTo>
                    <a:pt x="0" y="0"/>
                  </a:moveTo>
                  <a:cubicBezTo>
                    <a:pt x="15" y="0"/>
                    <a:pt x="30" y="-1"/>
                    <a:pt x="45" y="0"/>
                  </a:cubicBezTo>
                  <a:cubicBezTo>
                    <a:pt x="11974" y="0"/>
                    <a:pt x="21645" y="9670"/>
                    <a:pt x="21645" y="21600"/>
                  </a:cubicBezTo>
                </a:path>
                <a:path w="21645" h="21600" stroke="0" extrusionOk="0">
                  <a:moveTo>
                    <a:pt x="0" y="0"/>
                  </a:moveTo>
                  <a:cubicBezTo>
                    <a:pt x="15" y="0"/>
                    <a:pt x="30" y="-1"/>
                    <a:pt x="45" y="0"/>
                  </a:cubicBezTo>
                  <a:cubicBezTo>
                    <a:pt x="11974" y="0"/>
                    <a:pt x="21645" y="9670"/>
                    <a:pt x="21645" y="21600"/>
                  </a:cubicBezTo>
                  <a:lnTo>
                    <a:pt x="4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3" name="Arc 29"/>
            <p:cNvSpPr>
              <a:spLocks/>
            </p:cNvSpPr>
            <p:nvPr/>
          </p:nvSpPr>
          <p:spPr bwMode="auto">
            <a:xfrm>
              <a:off x="7162354" y="3130746"/>
              <a:ext cx="717550" cy="228600"/>
            </a:xfrm>
            <a:custGeom>
              <a:avLst/>
              <a:gdLst>
                <a:gd name="T0" fmla="*/ 452 w 21600"/>
                <a:gd name="T1" fmla="*/ 0 h 21600"/>
                <a:gd name="T2" fmla="*/ 0 w 21600"/>
                <a:gd name="T3" fmla="*/ 144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4" name="Arc 30"/>
            <p:cNvSpPr>
              <a:spLocks/>
            </p:cNvSpPr>
            <p:nvPr/>
          </p:nvSpPr>
          <p:spPr bwMode="auto">
            <a:xfrm>
              <a:off x="7124254" y="3130746"/>
              <a:ext cx="107950" cy="228600"/>
            </a:xfrm>
            <a:custGeom>
              <a:avLst/>
              <a:gdLst>
                <a:gd name="T0" fmla="*/ 68 w 21600"/>
                <a:gd name="T1" fmla="*/ 0 h 21600"/>
                <a:gd name="T2" fmla="*/ 0 w 21600"/>
                <a:gd name="T3" fmla="*/ 144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5" name="Line 31"/>
            <p:cNvSpPr>
              <a:spLocks noChangeShapeType="1"/>
            </p:cNvSpPr>
            <p:nvPr/>
          </p:nvSpPr>
          <p:spPr bwMode="auto">
            <a:xfrm>
              <a:off x="7181404" y="3054546"/>
              <a:ext cx="254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6" name="Line 32"/>
            <p:cNvSpPr>
              <a:spLocks noChangeShapeType="1"/>
            </p:cNvSpPr>
            <p:nvPr/>
          </p:nvSpPr>
          <p:spPr bwMode="auto">
            <a:xfrm>
              <a:off x="7181404" y="3257746"/>
              <a:ext cx="254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7" name="Rectangle 33"/>
            <p:cNvSpPr>
              <a:spLocks noChangeArrowheads="1"/>
            </p:cNvSpPr>
            <p:nvPr/>
          </p:nvSpPr>
          <p:spPr bwMode="auto">
            <a:xfrm>
              <a:off x="4539804" y="2343346"/>
              <a:ext cx="1816100" cy="2222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58" name="Rectangle 34"/>
            <p:cNvSpPr>
              <a:spLocks noChangeArrowheads="1"/>
            </p:cNvSpPr>
            <p:nvPr/>
          </p:nvSpPr>
          <p:spPr bwMode="auto">
            <a:xfrm>
              <a:off x="4539804" y="2343346"/>
              <a:ext cx="1816100" cy="222250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59" name="Rectangle 35"/>
            <p:cNvSpPr>
              <a:spLocks noChangeArrowheads="1"/>
            </p:cNvSpPr>
            <p:nvPr/>
          </p:nvSpPr>
          <p:spPr bwMode="auto">
            <a:xfrm>
              <a:off x="4595367" y="2616396"/>
              <a:ext cx="503344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chemeClr val="tx1"/>
                  </a:solidFill>
                </a:rPr>
                <a:t>GO</a:t>
              </a:r>
            </a:p>
          </p:txBody>
        </p:sp>
        <p:sp>
          <p:nvSpPr>
            <p:cNvPr id="160" name="Rectangle 36"/>
            <p:cNvSpPr>
              <a:spLocks noChangeArrowheads="1"/>
            </p:cNvSpPr>
            <p:nvPr/>
          </p:nvSpPr>
          <p:spPr bwMode="auto">
            <a:xfrm>
              <a:off x="4595367" y="3022796"/>
              <a:ext cx="602730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chemeClr val="tx1"/>
                  </a:solidFill>
                </a:rPr>
                <a:t>RES</a:t>
              </a:r>
            </a:p>
          </p:txBody>
        </p:sp>
        <p:sp>
          <p:nvSpPr>
            <p:cNvPr id="161" name="Rectangle 37"/>
            <p:cNvSpPr>
              <a:spLocks noChangeArrowheads="1"/>
            </p:cNvSpPr>
            <p:nvPr/>
          </p:nvSpPr>
          <p:spPr bwMode="auto">
            <a:xfrm>
              <a:off x="4595367" y="3429196"/>
              <a:ext cx="738986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chemeClr val="bg1">
                      <a:lumMod val="85000"/>
                    </a:schemeClr>
                  </a:solidFill>
                </a:rPr>
                <a:t>SUSP</a:t>
              </a:r>
            </a:p>
          </p:txBody>
        </p:sp>
        <p:sp>
          <p:nvSpPr>
            <p:cNvPr id="162" name="Rectangle 38"/>
            <p:cNvSpPr>
              <a:spLocks noChangeArrowheads="1"/>
            </p:cNvSpPr>
            <p:nvPr/>
          </p:nvSpPr>
          <p:spPr bwMode="auto">
            <a:xfrm>
              <a:off x="4595367" y="3835596"/>
              <a:ext cx="604334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chemeClr val="bg1">
                      <a:lumMod val="85000"/>
                    </a:schemeClr>
                  </a:solidFill>
                </a:rPr>
                <a:t>KILL</a:t>
              </a:r>
            </a:p>
          </p:txBody>
        </p:sp>
        <p:sp>
          <p:nvSpPr>
            <p:cNvPr id="163" name="Rectangle 39"/>
            <p:cNvSpPr>
              <a:spLocks noChangeArrowheads="1"/>
            </p:cNvSpPr>
            <p:nvPr/>
          </p:nvSpPr>
          <p:spPr bwMode="auto">
            <a:xfrm>
              <a:off x="5814567" y="2616396"/>
              <a:ext cx="569068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chemeClr val="accent1"/>
                  </a:solidFill>
                </a:rPr>
                <a:t>SEL</a:t>
              </a:r>
            </a:p>
          </p:txBody>
        </p:sp>
        <p:sp>
          <p:nvSpPr>
            <p:cNvPr id="164" name="Rectangle 40"/>
            <p:cNvSpPr>
              <a:spLocks noChangeArrowheads="1"/>
            </p:cNvSpPr>
            <p:nvPr/>
          </p:nvSpPr>
          <p:spPr bwMode="auto">
            <a:xfrm>
              <a:off x="5916167" y="3022796"/>
              <a:ext cx="4286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rgbClr val="000000"/>
                  </a:solidFill>
                </a:rPr>
                <a:t>K0</a:t>
              </a:r>
            </a:p>
          </p:txBody>
        </p:sp>
        <p:sp>
          <p:nvSpPr>
            <p:cNvPr id="165" name="Rectangle 41"/>
            <p:cNvSpPr>
              <a:spLocks noChangeArrowheads="1"/>
            </p:cNvSpPr>
            <p:nvPr/>
          </p:nvSpPr>
          <p:spPr bwMode="auto">
            <a:xfrm>
              <a:off x="5916167" y="3429196"/>
              <a:ext cx="4286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rgbClr val="000000"/>
                  </a:solidFill>
                </a:rPr>
                <a:t>K1</a:t>
              </a:r>
            </a:p>
          </p:txBody>
        </p:sp>
        <p:sp>
          <p:nvSpPr>
            <p:cNvPr id="166" name="Rectangle 42"/>
            <p:cNvSpPr>
              <a:spLocks noChangeArrowheads="1"/>
            </p:cNvSpPr>
            <p:nvPr/>
          </p:nvSpPr>
          <p:spPr bwMode="auto">
            <a:xfrm>
              <a:off x="5916167" y="3835596"/>
              <a:ext cx="4286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rgbClr val="000000"/>
                  </a:solidFill>
                </a:rPr>
                <a:t>K2</a:t>
              </a:r>
            </a:p>
          </p:txBody>
        </p:sp>
        <p:sp>
          <p:nvSpPr>
            <p:cNvPr id="167" name="Rectangle 43"/>
            <p:cNvSpPr>
              <a:spLocks noChangeArrowheads="1"/>
            </p:cNvSpPr>
            <p:nvPr/>
          </p:nvSpPr>
          <p:spPr bwMode="auto">
            <a:xfrm>
              <a:off x="5916167" y="4140396"/>
              <a:ext cx="3524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rgbClr val="000000"/>
                  </a:solidFill>
                </a:rPr>
                <a:t>...</a:t>
              </a:r>
            </a:p>
          </p:txBody>
        </p:sp>
        <p:sp>
          <p:nvSpPr>
            <p:cNvPr id="168" name="Rectangle 44"/>
            <p:cNvSpPr>
              <a:spLocks noChangeArrowheads="1"/>
            </p:cNvSpPr>
            <p:nvPr/>
          </p:nvSpPr>
          <p:spPr bwMode="auto">
            <a:xfrm>
              <a:off x="5103367" y="2375096"/>
              <a:ext cx="318999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169" name="Rectangle 45"/>
            <p:cNvSpPr>
              <a:spLocks noChangeArrowheads="1"/>
            </p:cNvSpPr>
            <p:nvPr/>
          </p:nvSpPr>
          <p:spPr bwMode="auto">
            <a:xfrm>
              <a:off x="5509767" y="2375096"/>
              <a:ext cx="3540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rgbClr val="000000"/>
                  </a:solidFill>
                </a:rPr>
                <a:t>E'</a:t>
              </a:r>
            </a:p>
          </p:txBody>
        </p:sp>
        <p:sp>
          <p:nvSpPr>
            <p:cNvPr id="170" name="Line 46"/>
            <p:cNvSpPr>
              <a:spLocks noChangeShapeType="1"/>
            </p:cNvSpPr>
            <p:nvPr/>
          </p:nvSpPr>
          <p:spPr bwMode="auto">
            <a:xfrm>
              <a:off x="1486788" y="3156146"/>
              <a:ext cx="2032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 sz="2000"/>
            </a:p>
          </p:txBody>
        </p:sp>
        <p:sp>
          <p:nvSpPr>
            <p:cNvPr id="171" name="Line 47"/>
            <p:cNvSpPr>
              <a:spLocks noChangeShapeType="1"/>
            </p:cNvSpPr>
            <p:nvPr/>
          </p:nvSpPr>
          <p:spPr bwMode="auto">
            <a:xfrm>
              <a:off x="983803" y="3156146"/>
              <a:ext cx="52226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 sz="2400">
                <a:solidFill>
                  <a:schemeClr val="tx2"/>
                </a:solidFill>
              </a:endParaRPr>
            </a:p>
          </p:txBody>
        </p:sp>
        <p:sp>
          <p:nvSpPr>
            <p:cNvPr id="172" name="Rectangle 48"/>
            <p:cNvSpPr>
              <a:spLocks noChangeArrowheads="1"/>
            </p:cNvSpPr>
            <p:nvPr/>
          </p:nvSpPr>
          <p:spPr bwMode="auto">
            <a:xfrm>
              <a:off x="208182" y="2938327"/>
              <a:ext cx="815930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>
                  <a:solidFill>
                    <a:schemeClr val="accent1"/>
                  </a:solidFill>
                </a:rPr>
                <a:t>RES</a:t>
              </a:r>
            </a:p>
          </p:txBody>
        </p:sp>
        <p:sp>
          <p:nvSpPr>
            <p:cNvPr id="173" name="Line 49"/>
            <p:cNvSpPr>
              <a:spLocks noChangeShapeType="1"/>
            </p:cNvSpPr>
            <p:nvPr/>
          </p:nvSpPr>
          <p:spPr bwMode="auto">
            <a:xfrm>
              <a:off x="983804" y="3562546"/>
              <a:ext cx="3238500" cy="0"/>
            </a:xfrm>
            <a:prstGeom prst="line">
              <a:avLst/>
            </a:prstGeom>
            <a:noFill/>
            <a:ln w="25400">
              <a:solidFill>
                <a:schemeClr val="accent1">
                  <a:lumMod val="20000"/>
                  <a:lumOff val="8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4" name="Line 51"/>
            <p:cNvSpPr>
              <a:spLocks noChangeShapeType="1"/>
            </p:cNvSpPr>
            <p:nvPr/>
          </p:nvSpPr>
          <p:spPr bwMode="auto">
            <a:xfrm>
              <a:off x="6978204" y="3257746"/>
              <a:ext cx="23812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5" name="Line 52"/>
            <p:cNvSpPr>
              <a:spLocks noChangeShapeType="1"/>
            </p:cNvSpPr>
            <p:nvPr/>
          </p:nvSpPr>
          <p:spPr bwMode="auto">
            <a:xfrm>
              <a:off x="6775004" y="3257746"/>
              <a:ext cx="2667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6" name="Line 53"/>
            <p:cNvSpPr>
              <a:spLocks noChangeShapeType="1"/>
            </p:cNvSpPr>
            <p:nvPr/>
          </p:nvSpPr>
          <p:spPr bwMode="auto">
            <a:xfrm>
              <a:off x="4222304" y="4883346"/>
              <a:ext cx="254793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8" name="Line 55"/>
            <p:cNvSpPr>
              <a:spLocks noChangeShapeType="1"/>
            </p:cNvSpPr>
            <p:nvPr/>
          </p:nvSpPr>
          <p:spPr bwMode="auto">
            <a:xfrm>
              <a:off x="3155504" y="4984946"/>
              <a:ext cx="2540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9" name="Line 56"/>
            <p:cNvSpPr>
              <a:spLocks noChangeShapeType="1"/>
            </p:cNvSpPr>
            <p:nvPr/>
          </p:nvSpPr>
          <p:spPr bwMode="auto">
            <a:xfrm>
              <a:off x="2406204" y="3054546"/>
              <a:ext cx="2159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1" name="Line 58"/>
            <p:cNvSpPr>
              <a:spLocks noChangeShapeType="1"/>
            </p:cNvSpPr>
            <p:nvPr/>
          </p:nvSpPr>
          <p:spPr bwMode="auto">
            <a:xfrm>
              <a:off x="2609404" y="3054546"/>
              <a:ext cx="1905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2" name="Line 59"/>
            <p:cNvSpPr>
              <a:spLocks noChangeShapeType="1"/>
            </p:cNvSpPr>
            <p:nvPr/>
          </p:nvSpPr>
          <p:spPr bwMode="auto">
            <a:xfrm>
              <a:off x="3171512" y="3054546"/>
              <a:ext cx="2556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4" name="Oval 62"/>
            <p:cNvSpPr>
              <a:spLocks noChangeArrowheads="1"/>
            </p:cNvSpPr>
            <p:nvPr/>
          </p:nvSpPr>
          <p:spPr bwMode="auto">
            <a:xfrm>
              <a:off x="2782800" y="3024000"/>
              <a:ext cx="63500" cy="57151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85" name="Line 63"/>
            <p:cNvSpPr>
              <a:spLocks noChangeShapeType="1"/>
            </p:cNvSpPr>
            <p:nvPr/>
          </p:nvSpPr>
          <p:spPr bwMode="auto">
            <a:xfrm>
              <a:off x="2805112" y="4984946"/>
              <a:ext cx="396429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6" name="Line 64"/>
            <p:cNvSpPr>
              <a:spLocks noChangeShapeType="1"/>
            </p:cNvSpPr>
            <p:nvPr/>
          </p:nvSpPr>
          <p:spPr bwMode="auto">
            <a:xfrm>
              <a:off x="3155504" y="4781746"/>
              <a:ext cx="2540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8" name="Line 66"/>
            <p:cNvSpPr>
              <a:spLocks noChangeShapeType="1"/>
            </p:cNvSpPr>
            <p:nvPr/>
          </p:nvSpPr>
          <p:spPr bwMode="auto">
            <a:xfrm>
              <a:off x="3015804" y="1428946"/>
              <a:ext cx="0" cy="18161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0" name="Line 68"/>
            <p:cNvSpPr>
              <a:spLocks noChangeShapeType="1"/>
            </p:cNvSpPr>
            <p:nvPr/>
          </p:nvSpPr>
          <p:spPr bwMode="auto">
            <a:xfrm>
              <a:off x="3015804" y="3257746"/>
              <a:ext cx="15001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1" name="Line 71"/>
            <p:cNvSpPr>
              <a:spLocks noChangeShapeType="1"/>
            </p:cNvSpPr>
            <p:nvPr/>
          </p:nvSpPr>
          <p:spPr bwMode="auto">
            <a:xfrm>
              <a:off x="3006279" y="4781746"/>
              <a:ext cx="1905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2" name="Rectangle 73"/>
            <p:cNvSpPr>
              <a:spLocks noChangeArrowheads="1"/>
            </p:cNvSpPr>
            <p:nvPr/>
          </p:nvSpPr>
          <p:spPr bwMode="auto">
            <a:xfrm>
              <a:off x="2589776" y="1433396"/>
              <a:ext cx="387928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>
                  <a:solidFill>
                    <a:schemeClr val="accent1"/>
                  </a:solidFill>
                </a:rPr>
                <a:t>S</a:t>
              </a:r>
            </a:p>
          </p:txBody>
        </p:sp>
        <p:sp>
          <p:nvSpPr>
            <p:cNvPr id="193" name="Line 74"/>
            <p:cNvSpPr>
              <a:spLocks noChangeShapeType="1"/>
            </p:cNvSpPr>
            <p:nvPr/>
          </p:nvSpPr>
          <p:spPr bwMode="auto">
            <a:xfrm>
              <a:off x="7879904" y="3145505"/>
              <a:ext cx="1905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4" name="Line 75"/>
            <p:cNvSpPr>
              <a:spLocks noChangeShapeType="1"/>
            </p:cNvSpPr>
            <p:nvPr/>
          </p:nvSpPr>
          <p:spPr bwMode="auto">
            <a:xfrm>
              <a:off x="8019604" y="3145505"/>
              <a:ext cx="2540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5" name="Rectangle 76"/>
            <p:cNvSpPr>
              <a:spLocks noChangeArrowheads="1"/>
            </p:cNvSpPr>
            <p:nvPr/>
          </p:nvSpPr>
          <p:spPr bwMode="auto">
            <a:xfrm>
              <a:off x="8303166" y="2917075"/>
              <a:ext cx="559450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>
                  <a:solidFill>
                    <a:schemeClr val="accent1"/>
                  </a:solidFill>
                </a:rPr>
                <a:t>K0</a:t>
              </a:r>
            </a:p>
          </p:txBody>
        </p:sp>
        <p:sp>
          <p:nvSpPr>
            <p:cNvPr id="196" name="Line 77"/>
            <p:cNvSpPr>
              <a:spLocks noChangeShapeType="1"/>
            </p:cNvSpPr>
            <p:nvPr/>
          </p:nvSpPr>
          <p:spPr bwMode="auto">
            <a:xfrm>
              <a:off x="4308029" y="2749746"/>
              <a:ext cx="21907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7" name="Line 78"/>
            <p:cNvSpPr>
              <a:spLocks noChangeShapeType="1"/>
            </p:cNvSpPr>
            <p:nvPr/>
          </p:nvSpPr>
          <p:spPr bwMode="auto">
            <a:xfrm>
              <a:off x="983804" y="2749746"/>
              <a:ext cx="3340100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" name="Rectangle 79"/>
            <p:cNvSpPr>
              <a:spLocks noChangeArrowheads="1"/>
            </p:cNvSpPr>
            <p:nvPr/>
          </p:nvSpPr>
          <p:spPr bwMode="auto">
            <a:xfrm>
              <a:off x="363674" y="2527061"/>
              <a:ext cx="660438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/>
                <a:t>GO</a:t>
              </a:r>
            </a:p>
          </p:txBody>
        </p:sp>
        <p:sp>
          <p:nvSpPr>
            <p:cNvPr id="199" name="Line 81"/>
            <p:cNvSpPr>
              <a:spLocks noChangeShapeType="1"/>
            </p:cNvSpPr>
            <p:nvPr/>
          </p:nvSpPr>
          <p:spPr bwMode="auto">
            <a:xfrm>
              <a:off x="4133404" y="3156146"/>
              <a:ext cx="395734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0" name="Line 82"/>
            <p:cNvSpPr>
              <a:spLocks noChangeShapeType="1"/>
            </p:cNvSpPr>
            <p:nvPr/>
          </p:nvSpPr>
          <p:spPr bwMode="auto">
            <a:xfrm>
              <a:off x="4308029" y="3562546"/>
              <a:ext cx="219075" cy="0"/>
            </a:xfrm>
            <a:prstGeom prst="line">
              <a:avLst/>
            </a:prstGeom>
            <a:noFill/>
            <a:ln w="254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1" name="Line 83"/>
            <p:cNvSpPr>
              <a:spLocks noChangeShapeType="1"/>
            </p:cNvSpPr>
            <p:nvPr/>
          </p:nvSpPr>
          <p:spPr bwMode="auto">
            <a:xfrm>
              <a:off x="4133404" y="3562546"/>
              <a:ext cx="190500" cy="0"/>
            </a:xfrm>
            <a:prstGeom prst="line">
              <a:avLst/>
            </a:prstGeom>
            <a:noFill/>
            <a:ln w="25400">
              <a:solidFill>
                <a:schemeClr val="accent1">
                  <a:lumMod val="20000"/>
                  <a:lumOff val="8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2" name="Line 84"/>
            <p:cNvSpPr>
              <a:spLocks noChangeShapeType="1"/>
            </p:cNvSpPr>
            <p:nvPr/>
          </p:nvSpPr>
          <p:spPr bwMode="auto">
            <a:xfrm>
              <a:off x="4317554" y="3968946"/>
              <a:ext cx="209550" cy="0"/>
            </a:xfrm>
            <a:prstGeom prst="line">
              <a:avLst/>
            </a:prstGeom>
            <a:noFill/>
            <a:ln w="254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3" name="Line 85"/>
            <p:cNvSpPr>
              <a:spLocks noChangeShapeType="1"/>
            </p:cNvSpPr>
            <p:nvPr/>
          </p:nvSpPr>
          <p:spPr bwMode="auto">
            <a:xfrm>
              <a:off x="983804" y="3968946"/>
              <a:ext cx="3340100" cy="0"/>
            </a:xfrm>
            <a:prstGeom prst="line">
              <a:avLst/>
            </a:prstGeom>
            <a:noFill/>
            <a:ln w="25400">
              <a:solidFill>
                <a:schemeClr val="accent1">
                  <a:lumMod val="20000"/>
                  <a:lumOff val="8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4" name="Rectangle 86"/>
            <p:cNvSpPr>
              <a:spLocks noChangeArrowheads="1"/>
            </p:cNvSpPr>
            <p:nvPr/>
          </p:nvSpPr>
          <p:spPr bwMode="auto">
            <a:xfrm>
              <a:off x="208182" y="3760860"/>
              <a:ext cx="815930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KILL</a:t>
              </a:r>
            </a:p>
          </p:txBody>
        </p:sp>
        <p:sp>
          <p:nvSpPr>
            <p:cNvPr id="205" name="Line 87"/>
            <p:cNvSpPr>
              <a:spLocks noChangeShapeType="1"/>
            </p:cNvSpPr>
            <p:nvPr/>
          </p:nvSpPr>
          <p:spPr bwMode="auto">
            <a:xfrm>
              <a:off x="6368604" y="2749746"/>
              <a:ext cx="2159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6" name="Line 88"/>
            <p:cNvSpPr>
              <a:spLocks noChangeShapeType="1"/>
            </p:cNvSpPr>
            <p:nvPr/>
          </p:nvSpPr>
          <p:spPr bwMode="auto">
            <a:xfrm>
              <a:off x="6775004" y="2749746"/>
              <a:ext cx="1511300" cy="0"/>
            </a:xfrm>
            <a:prstGeom prst="lin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7" name="Line 89"/>
            <p:cNvSpPr>
              <a:spLocks noChangeShapeType="1"/>
            </p:cNvSpPr>
            <p:nvPr/>
          </p:nvSpPr>
          <p:spPr bwMode="auto">
            <a:xfrm>
              <a:off x="6571804" y="2749746"/>
              <a:ext cx="190500" cy="0"/>
            </a:xfrm>
            <a:prstGeom prst="lin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8" name="Line 90"/>
            <p:cNvSpPr>
              <a:spLocks noChangeShapeType="1"/>
            </p:cNvSpPr>
            <p:nvPr/>
          </p:nvSpPr>
          <p:spPr bwMode="auto">
            <a:xfrm>
              <a:off x="1486788" y="2952946"/>
              <a:ext cx="203200" cy="0"/>
            </a:xfrm>
            <a:prstGeom prst="lin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fr-FR" sz="2000"/>
            </a:p>
          </p:txBody>
        </p:sp>
        <p:sp>
          <p:nvSpPr>
            <p:cNvPr id="209" name="Line 91"/>
            <p:cNvSpPr>
              <a:spLocks noChangeShapeType="1"/>
            </p:cNvSpPr>
            <p:nvPr/>
          </p:nvSpPr>
          <p:spPr bwMode="auto">
            <a:xfrm>
              <a:off x="6775004" y="2038546"/>
              <a:ext cx="0" cy="698500"/>
            </a:xfrm>
            <a:prstGeom prst="lin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0" name="Line 94"/>
            <p:cNvSpPr>
              <a:spLocks noChangeShapeType="1"/>
            </p:cNvSpPr>
            <p:nvPr/>
          </p:nvSpPr>
          <p:spPr bwMode="auto">
            <a:xfrm>
              <a:off x="1390204" y="2038546"/>
              <a:ext cx="0" cy="925985"/>
            </a:xfrm>
            <a:prstGeom prst="lin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fr-FR" sz="2400">
                <a:solidFill>
                  <a:schemeClr val="tx2"/>
                </a:solidFill>
              </a:endParaRPr>
            </a:p>
          </p:txBody>
        </p:sp>
        <p:sp>
          <p:nvSpPr>
            <p:cNvPr id="212" name="Line 96"/>
            <p:cNvSpPr>
              <a:spLocks noChangeShapeType="1"/>
            </p:cNvSpPr>
            <p:nvPr/>
          </p:nvSpPr>
          <p:spPr bwMode="auto">
            <a:xfrm>
              <a:off x="1390204" y="2952946"/>
              <a:ext cx="102974" cy="0"/>
            </a:xfrm>
            <a:prstGeom prst="lin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fr-FR" sz="2400">
                <a:solidFill>
                  <a:schemeClr val="tx2"/>
                </a:solidFill>
              </a:endParaRPr>
            </a:p>
          </p:txBody>
        </p:sp>
        <p:sp>
          <p:nvSpPr>
            <p:cNvPr id="213" name="Rectangle 97"/>
            <p:cNvSpPr>
              <a:spLocks noChangeArrowheads="1"/>
            </p:cNvSpPr>
            <p:nvPr/>
          </p:nvSpPr>
          <p:spPr bwMode="auto">
            <a:xfrm>
              <a:off x="8303166" y="2509721"/>
              <a:ext cx="764634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/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>
                  <a:solidFill>
                    <a:schemeClr val="accent1"/>
                  </a:solidFill>
                </a:rPr>
                <a:t>SEL</a:t>
              </a:r>
            </a:p>
          </p:txBody>
        </p:sp>
        <p:sp>
          <p:nvSpPr>
            <p:cNvPr id="214" name="Line 98"/>
            <p:cNvSpPr>
              <a:spLocks noChangeShapeType="1"/>
            </p:cNvSpPr>
            <p:nvPr/>
          </p:nvSpPr>
          <p:spPr bwMode="auto">
            <a:xfrm>
              <a:off x="6368604" y="3156146"/>
              <a:ext cx="215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5" name="Line 99"/>
            <p:cNvSpPr>
              <a:spLocks noChangeShapeType="1"/>
            </p:cNvSpPr>
            <p:nvPr/>
          </p:nvSpPr>
          <p:spPr bwMode="auto">
            <a:xfrm>
              <a:off x="7010400" y="3054546"/>
              <a:ext cx="19640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6" name="Line 100"/>
            <p:cNvSpPr>
              <a:spLocks noChangeShapeType="1"/>
            </p:cNvSpPr>
            <p:nvPr/>
          </p:nvSpPr>
          <p:spPr bwMode="auto">
            <a:xfrm>
              <a:off x="6584504" y="3156146"/>
              <a:ext cx="93600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7" name="Line 101"/>
            <p:cNvSpPr>
              <a:spLocks noChangeShapeType="1"/>
            </p:cNvSpPr>
            <p:nvPr/>
          </p:nvSpPr>
          <p:spPr bwMode="auto">
            <a:xfrm>
              <a:off x="6673404" y="3045494"/>
              <a:ext cx="0" cy="12240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8" name="Line 102"/>
            <p:cNvSpPr>
              <a:spLocks noChangeShapeType="1"/>
            </p:cNvSpPr>
            <p:nvPr/>
          </p:nvSpPr>
          <p:spPr bwMode="auto">
            <a:xfrm>
              <a:off x="6673403" y="3054546"/>
              <a:ext cx="370335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0" name="Line 104"/>
            <p:cNvSpPr>
              <a:spLocks noChangeShapeType="1"/>
            </p:cNvSpPr>
            <p:nvPr/>
          </p:nvSpPr>
          <p:spPr bwMode="auto">
            <a:xfrm flipV="1">
              <a:off x="6584504" y="3560959"/>
              <a:ext cx="1701800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1" name="Rectangle 105"/>
            <p:cNvSpPr>
              <a:spLocks noChangeArrowheads="1"/>
            </p:cNvSpPr>
            <p:nvPr/>
          </p:nvSpPr>
          <p:spPr bwMode="auto">
            <a:xfrm>
              <a:off x="8303166" y="3324429"/>
              <a:ext cx="559450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>
                  <a:solidFill>
                    <a:schemeClr val="accent3"/>
                  </a:solidFill>
                </a:rPr>
                <a:t>K1</a:t>
              </a:r>
            </a:p>
          </p:txBody>
        </p:sp>
        <p:sp>
          <p:nvSpPr>
            <p:cNvPr id="222" name="Line 106"/>
            <p:cNvSpPr>
              <a:spLocks noChangeShapeType="1"/>
            </p:cNvSpPr>
            <p:nvPr/>
          </p:nvSpPr>
          <p:spPr bwMode="auto">
            <a:xfrm>
              <a:off x="6368604" y="3968946"/>
              <a:ext cx="215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" name="Line 107"/>
            <p:cNvSpPr>
              <a:spLocks noChangeShapeType="1"/>
            </p:cNvSpPr>
            <p:nvPr/>
          </p:nvSpPr>
          <p:spPr bwMode="auto">
            <a:xfrm>
              <a:off x="6571804" y="3968946"/>
              <a:ext cx="1714500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4" name="Rectangle 108"/>
            <p:cNvSpPr>
              <a:spLocks noChangeArrowheads="1"/>
            </p:cNvSpPr>
            <p:nvPr/>
          </p:nvSpPr>
          <p:spPr bwMode="auto">
            <a:xfrm>
              <a:off x="8303166" y="3731783"/>
              <a:ext cx="559450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>
                  <a:solidFill>
                    <a:schemeClr val="accent3"/>
                  </a:solidFill>
                </a:rPr>
                <a:t>K2</a:t>
              </a:r>
            </a:p>
          </p:txBody>
        </p:sp>
        <p:sp>
          <p:nvSpPr>
            <p:cNvPr id="227" name="Rectangle 111"/>
            <p:cNvSpPr>
              <a:spLocks noChangeArrowheads="1"/>
            </p:cNvSpPr>
            <p:nvPr/>
          </p:nvSpPr>
          <p:spPr bwMode="auto">
            <a:xfrm>
              <a:off x="619391" y="1200346"/>
              <a:ext cx="387928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/>
                <a:t>E</a:t>
              </a:r>
            </a:p>
          </p:txBody>
        </p:sp>
        <p:sp>
          <p:nvSpPr>
            <p:cNvPr id="229" name="Line 113"/>
            <p:cNvSpPr>
              <a:spLocks noChangeShapeType="1"/>
            </p:cNvSpPr>
            <p:nvPr/>
          </p:nvSpPr>
          <p:spPr bwMode="auto">
            <a:xfrm>
              <a:off x="5657404" y="1428946"/>
              <a:ext cx="2628900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0" name="Line 114"/>
            <p:cNvSpPr>
              <a:spLocks noChangeShapeType="1"/>
            </p:cNvSpPr>
            <p:nvPr/>
          </p:nvSpPr>
          <p:spPr bwMode="auto">
            <a:xfrm>
              <a:off x="5657404" y="1428946"/>
              <a:ext cx="0" cy="69850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1" name="Rectangle 115"/>
            <p:cNvSpPr>
              <a:spLocks noChangeArrowheads="1"/>
            </p:cNvSpPr>
            <p:nvPr/>
          </p:nvSpPr>
          <p:spPr bwMode="auto">
            <a:xfrm>
              <a:off x="8303166" y="1189483"/>
              <a:ext cx="447239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/>
                <a:t>E'</a:t>
              </a:r>
            </a:p>
          </p:txBody>
        </p:sp>
        <p:sp>
          <p:nvSpPr>
            <p:cNvPr id="232" name="Rectangle 116"/>
            <p:cNvSpPr>
              <a:spLocks noChangeArrowheads="1"/>
            </p:cNvSpPr>
            <p:nvPr/>
          </p:nvSpPr>
          <p:spPr bwMode="auto">
            <a:xfrm>
              <a:off x="5365304" y="3118046"/>
              <a:ext cx="383119" cy="520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800" dirty="0">
                  <a:solidFill>
                    <a:schemeClr val="accent4"/>
                  </a:solidFill>
                </a:rPr>
                <a:t>p</a:t>
              </a:r>
            </a:p>
          </p:txBody>
        </p:sp>
        <p:sp>
          <p:nvSpPr>
            <p:cNvPr id="233" name="Line 117"/>
            <p:cNvSpPr>
              <a:spLocks noChangeShapeType="1"/>
            </p:cNvSpPr>
            <p:nvPr/>
          </p:nvSpPr>
          <p:spPr bwMode="auto">
            <a:xfrm>
              <a:off x="4133404" y="4883346"/>
              <a:ext cx="1905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5" name="Oval 62"/>
            <p:cNvSpPr>
              <a:spLocks noChangeArrowheads="1"/>
            </p:cNvSpPr>
            <p:nvPr/>
          </p:nvSpPr>
          <p:spPr bwMode="auto">
            <a:xfrm>
              <a:off x="6746400" y="2721531"/>
              <a:ext cx="63500" cy="57151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26" name="Freeform 110"/>
            <p:cNvSpPr>
              <a:spLocks/>
            </p:cNvSpPr>
            <p:nvPr/>
          </p:nvSpPr>
          <p:spPr bwMode="auto">
            <a:xfrm>
              <a:off x="983804" y="1428946"/>
              <a:ext cx="4268787" cy="712788"/>
            </a:xfrm>
            <a:custGeom>
              <a:avLst/>
              <a:gdLst>
                <a:gd name="T0" fmla="*/ 0 w 2689"/>
                <a:gd name="T1" fmla="*/ 0 h 449"/>
                <a:gd name="T2" fmla="*/ 2688 w 2689"/>
                <a:gd name="T3" fmla="*/ 0 h 449"/>
                <a:gd name="T4" fmla="*/ 2688 w 2689"/>
                <a:gd name="T5" fmla="*/ 448 h 449"/>
                <a:gd name="T6" fmla="*/ 0 60000 65536"/>
                <a:gd name="T7" fmla="*/ 0 60000 65536"/>
                <a:gd name="T8" fmla="*/ 0 60000 65536"/>
                <a:gd name="T9" fmla="*/ 0 w 2689"/>
                <a:gd name="T10" fmla="*/ 0 h 449"/>
                <a:gd name="T11" fmla="*/ 2689 w 2689"/>
                <a:gd name="T12" fmla="*/ 449 h 4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89" h="449">
                  <a:moveTo>
                    <a:pt x="0" y="0"/>
                  </a:moveTo>
                  <a:lnTo>
                    <a:pt x="2688" y="0"/>
                  </a:lnTo>
                  <a:lnTo>
                    <a:pt x="2688" y="448"/>
                  </a:lnTo>
                </a:path>
              </a:pathLst>
            </a:custGeom>
            <a:noFill/>
            <a:ln w="25400" cap="rnd" cmpd="sng">
              <a:solidFill>
                <a:srgbClr val="DD0806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8" name="Line 112"/>
            <p:cNvSpPr>
              <a:spLocks noChangeShapeType="1"/>
            </p:cNvSpPr>
            <p:nvPr/>
          </p:nvSpPr>
          <p:spPr bwMode="auto">
            <a:xfrm flipH="1">
              <a:off x="5252400" y="2113200"/>
              <a:ext cx="0" cy="2381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8" name="Line 112"/>
            <p:cNvSpPr>
              <a:spLocks noChangeShapeType="1"/>
            </p:cNvSpPr>
            <p:nvPr/>
          </p:nvSpPr>
          <p:spPr bwMode="auto">
            <a:xfrm flipH="1">
              <a:off x="5657404" y="2111571"/>
              <a:ext cx="0" cy="2381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4" name="Rectangle 48"/>
            <p:cNvSpPr>
              <a:spLocks noChangeArrowheads="1"/>
            </p:cNvSpPr>
            <p:nvPr/>
          </p:nvSpPr>
          <p:spPr bwMode="auto">
            <a:xfrm>
              <a:off x="10934" y="3349593"/>
              <a:ext cx="1021114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SUSP</a:t>
              </a:r>
            </a:p>
          </p:txBody>
        </p:sp>
        <p:sp>
          <p:nvSpPr>
            <p:cNvPr id="115" name="Line 106"/>
            <p:cNvSpPr>
              <a:spLocks noChangeShapeType="1"/>
            </p:cNvSpPr>
            <p:nvPr/>
          </p:nvSpPr>
          <p:spPr bwMode="auto">
            <a:xfrm>
              <a:off x="6368604" y="3560400"/>
              <a:ext cx="215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1" name="Line 95"/>
            <p:cNvSpPr>
              <a:spLocks noChangeShapeType="1"/>
            </p:cNvSpPr>
            <p:nvPr/>
          </p:nvSpPr>
          <p:spPr bwMode="auto">
            <a:xfrm>
              <a:off x="1378745" y="2038546"/>
              <a:ext cx="5409982" cy="0"/>
            </a:xfrm>
            <a:prstGeom prst="lin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3" name="Line 60"/>
            <p:cNvSpPr>
              <a:spLocks noChangeShapeType="1"/>
            </p:cNvSpPr>
            <p:nvPr/>
          </p:nvSpPr>
          <p:spPr bwMode="auto">
            <a:xfrm>
              <a:off x="2812604" y="3054546"/>
              <a:ext cx="0" cy="19404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0" name="Line 57"/>
            <p:cNvSpPr>
              <a:spLocks noChangeShapeType="1"/>
            </p:cNvSpPr>
            <p:nvPr/>
          </p:nvSpPr>
          <p:spPr bwMode="auto">
            <a:xfrm>
              <a:off x="2812604" y="3054546"/>
              <a:ext cx="37627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7" name="Line 54"/>
            <p:cNvSpPr>
              <a:spLocks noChangeShapeType="1"/>
            </p:cNvSpPr>
            <p:nvPr/>
          </p:nvSpPr>
          <p:spPr bwMode="auto">
            <a:xfrm>
              <a:off x="6775004" y="3247130"/>
              <a:ext cx="0" cy="16452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7" name="Line 65"/>
            <p:cNvSpPr>
              <a:spLocks noChangeShapeType="1"/>
            </p:cNvSpPr>
            <p:nvPr/>
          </p:nvSpPr>
          <p:spPr bwMode="auto">
            <a:xfrm>
              <a:off x="3015804" y="3257746"/>
              <a:ext cx="0" cy="152606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3" name="Line 19"/>
            <p:cNvSpPr>
              <a:spLocks noChangeShapeType="1"/>
            </p:cNvSpPr>
            <p:nvPr/>
          </p:nvSpPr>
          <p:spPr bwMode="auto">
            <a:xfrm flipV="1">
              <a:off x="3422204" y="2893092"/>
              <a:ext cx="0" cy="5048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5" name="Oval 62"/>
            <p:cNvSpPr>
              <a:spLocks noChangeArrowheads="1"/>
            </p:cNvSpPr>
            <p:nvPr/>
          </p:nvSpPr>
          <p:spPr bwMode="auto">
            <a:xfrm>
              <a:off x="2984597" y="3229171"/>
              <a:ext cx="63500" cy="57151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</p:grpSp>
      <p:sp>
        <p:nvSpPr>
          <p:cNvPr id="118" name="ZoneTexte 117">
            <a:extLst>
              <a:ext uri="{FF2B5EF4-FFF2-40B4-BE49-F238E27FC236}">
                <a16:creationId xmlns:a16="http://schemas.microsoft.com/office/drawing/2014/main" id="{230AFD56-AD16-CF4C-B3CA-EB5227FACB95}"/>
              </a:ext>
            </a:extLst>
          </p:cNvPr>
          <p:cNvSpPr txBox="1"/>
          <p:nvPr/>
        </p:nvSpPr>
        <p:spPr>
          <a:xfrm>
            <a:off x="1064970" y="5482800"/>
            <a:ext cx="6994222" cy="54476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RES</a:t>
            </a:r>
            <a:r>
              <a:rPr kumimoji="0" lang="fr-FR" sz="2800" b="0" i="0" u="none" strike="noStrike" kern="0" cap="none" spc="0" normalizeH="0" dirty="0">
                <a:ln>
                  <a:noFill/>
                </a:ln>
                <a:effectLst/>
                <a:uLnTx/>
                <a:uFillTx/>
              </a:rPr>
              <a:t> n</a:t>
            </a:r>
            <a:r>
              <a:rPr lang="en-US" sz="2800" kern="0" dirty="0"/>
              <a:t>’</a:t>
            </a:r>
            <a:r>
              <a:rPr kumimoji="0" lang="fr-FR" sz="2800" b="0" i="0" u="none" strike="noStrike" kern="0" cap="none" spc="0" normalizeH="0" dirty="0">
                <a:ln>
                  <a:noFill/>
                </a:ln>
                <a:effectLst/>
                <a:uLnTx/>
                <a:uFillTx/>
              </a:rPr>
              <a:t>est pas transmis à </a:t>
            </a:r>
            <a:r>
              <a:rPr kumimoji="0" lang="fr-FR" sz="2800" b="0" i="0" u="none" strike="noStrike" kern="0" cap="none" spc="0" normalizeH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p, </a:t>
            </a:r>
            <a:r>
              <a:rPr kumimoji="0" lang="fr-FR" sz="2800" b="0" i="0" u="none" strike="noStrike" kern="0" cap="none" spc="0" normalizeH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K0</a:t>
            </a:r>
            <a:r>
              <a:rPr kumimoji="0" lang="fr-FR" sz="2800" b="0" i="0" u="none" strike="noStrike" kern="0" cap="none" spc="0" normalizeH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dirty="0">
                <a:ln>
                  <a:noFill/>
                </a:ln>
                <a:effectLst/>
                <a:uLnTx/>
                <a:uFillTx/>
              </a:rPr>
              <a:t>est </a:t>
            </a:r>
            <a:r>
              <a:rPr kumimoji="0" lang="en-US" sz="2800" b="0" i="0" u="none" strike="noStrike" kern="0" cap="none" spc="0" normalizeH="0" dirty="0">
                <a:ln>
                  <a:noFill/>
                </a:ln>
                <a:effectLst/>
                <a:uLnTx/>
                <a:uFillTx/>
              </a:rPr>
              <a:t>mis à 1</a:t>
            </a:r>
            <a:endParaRPr kumimoji="0" lang="fr-FR" sz="2800" b="0" i="0" u="none" strike="noStrike" kern="0" cap="none" spc="0" normalizeH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19" name="ZoneTexte 118">
            <a:extLst>
              <a:ext uri="{FF2B5EF4-FFF2-40B4-BE49-F238E27FC236}">
                <a16:creationId xmlns:a16="http://schemas.microsoft.com/office/drawing/2014/main" id="{E22116E7-ABC2-6E48-8296-7B64AC8A56EE}"/>
              </a:ext>
            </a:extLst>
          </p:cNvPr>
          <p:cNvSpPr txBox="1"/>
          <p:nvPr/>
        </p:nvSpPr>
        <p:spPr>
          <a:xfrm>
            <a:off x="5171213" y="5425288"/>
            <a:ext cx="338554" cy="64633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kumimoji="0" lang="en-US" sz="3600" b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ˆ</a:t>
            </a:r>
            <a:endParaRPr kumimoji="0" lang="fr-FR" sz="3600" b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20" name="ZoneTexte 119">
            <a:extLst>
              <a:ext uri="{FF2B5EF4-FFF2-40B4-BE49-F238E27FC236}">
                <a16:creationId xmlns:a16="http://schemas.microsoft.com/office/drawing/2014/main" id="{30C5E937-358B-1D4A-8C4A-15359111C574}"/>
              </a:ext>
            </a:extLst>
          </p:cNvPr>
          <p:cNvSpPr txBox="1"/>
          <p:nvPr/>
        </p:nvSpPr>
        <p:spPr>
          <a:xfrm>
            <a:off x="4245312" y="-40077"/>
            <a:ext cx="372218" cy="144655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en-US" sz="4400" b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ˆ</a:t>
            </a:r>
          </a:p>
          <a:p>
            <a:pPr algn="l" fontAlgn="base">
              <a:spcAft>
                <a:spcPct val="0"/>
              </a:spcAft>
            </a:pPr>
            <a:endParaRPr kumimoji="0" lang="fr-FR" sz="4400" b="0" u="none" strike="noStrike" kern="0" cap="none" spc="0" normalizeH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sp>
        <p:nvSpPr>
          <p:cNvPr id="121" name="ZoneTexte 120">
            <a:extLst>
              <a:ext uri="{FF2B5EF4-FFF2-40B4-BE49-F238E27FC236}">
                <a16:creationId xmlns:a16="http://schemas.microsoft.com/office/drawing/2014/main" id="{0356CF19-64AD-E24F-A5DA-5232412340B0}"/>
              </a:ext>
            </a:extLst>
          </p:cNvPr>
          <p:cNvSpPr txBox="1"/>
          <p:nvPr/>
        </p:nvSpPr>
        <p:spPr>
          <a:xfrm>
            <a:off x="5378585" y="3061580"/>
            <a:ext cx="338554" cy="64633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kumimoji="0" lang="en-US" sz="3600" b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ˆ</a:t>
            </a:r>
            <a:endParaRPr kumimoji="0" lang="fr-FR" sz="3600" b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73327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dirty="0"/>
              <a:t>07/03/2017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dirty="0"/>
              <a:t> </a:t>
            </a:r>
            <a:fld id="{BD380794-AD05-45D1-BCEF-E41591C34CDA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G. Berry, Collège de France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0" y="13785"/>
            <a:ext cx="8915400" cy="630942"/>
          </a:xfrm>
        </p:spPr>
        <p:txBody>
          <a:bodyPr/>
          <a:lstStyle/>
          <a:p>
            <a:r>
              <a:rPr lang="fr-FR" dirty="0"/>
              <a:t>Mais trap contr</a:t>
            </a:r>
            <a:r>
              <a:rPr lang="en-US" dirty="0"/>
              <a:t>ôle</a:t>
            </a:r>
            <a:r>
              <a:rPr lang="fr-FR" dirty="0"/>
              <a:t> la pr</a:t>
            </a:r>
            <a:r>
              <a:rPr lang="en-US" dirty="0"/>
              <a:t>émption</a:t>
            </a:r>
            <a:r>
              <a:rPr lang="fr-FR" dirty="0"/>
              <a:t> faible</a:t>
            </a:r>
            <a:endParaRPr lang="fr-FR" dirty="0">
              <a:solidFill>
                <a:schemeClr val="tx2"/>
              </a:solidFill>
            </a:endParaRPr>
          </a:p>
        </p:txBody>
      </p: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2E8EC219-6B49-8449-8605-67FF30B96329}"/>
              </a:ext>
            </a:extLst>
          </p:cNvPr>
          <p:cNvCxnSpPr>
            <a:cxnSpLocks/>
          </p:cNvCxnSpPr>
          <p:nvPr/>
        </p:nvCxnSpPr>
        <p:spPr bwMode="auto">
          <a:xfrm>
            <a:off x="-6927" y="2784764"/>
            <a:ext cx="9150927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81" name="Image 80">
            <a:extLst>
              <a:ext uri="{FF2B5EF4-FFF2-40B4-BE49-F238E27FC236}">
                <a16:creationId xmlns:a16="http://schemas.microsoft.com/office/drawing/2014/main" id="{9C19A177-0BFA-9642-A7BA-B00612199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5425"/>
            <a:ext cx="9144000" cy="3559919"/>
          </a:xfrm>
          <a:prstGeom prst="rect">
            <a:avLst/>
          </a:prstGeom>
        </p:spPr>
      </p:pic>
      <p:pic>
        <p:nvPicPr>
          <p:cNvPr id="83" name="Image 82">
            <a:extLst>
              <a:ext uri="{FF2B5EF4-FFF2-40B4-BE49-F238E27FC236}">
                <a16:creationId xmlns:a16="http://schemas.microsoft.com/office/drawing/2014/main" id="{9739DA41-0E4F-8946-8056-4CAC78E1C0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980306"/>
            <a:ext cx="9144000" cy="158459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54243B6-2A20-2440-A52A-4E8E9F6253BD}"/>
              </a:ext>
            </a:extLst>
          </p:cNvPr>
          <p:cNvSpPr/>
          <p:nvPr/>
        </p:nvSpPr>
        <p:spPr bwMode="auto">
          <a:xfrm>
            <a:off x="6768752" y="799646"/>
            <a:ext cx="2375248" cy="576064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61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D3A5FFC-4DEA-4044-A57E-F3164416A6E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07/03/2017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C76D3E-649B-AB4E-9429-85BD3B9005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34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292C6E9-96C4-A04D-A903-324033929E3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FFF489A-A738-0F4F-A1C6-3595AF4B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785"/>
            <a:ext cx="8915400" cy="584775"/>
          </a:xfrm>
        </p:spPr>
        <p:txBody>
          <a:bodyPr/>
          <a:lstStyle/>
          <a:p>
            <a:r>
              <a:rPr lang="fr-FR" sz="3200"/>
              <a:t>Le cas int</a:t>
            </a:r>
            <a:r>
              <a:rPr lang="en-US" sz="3200"/>
              <a:t>éressant</a:t>
            </a:r>
            <a:r>
              <a:rPr lang="en-US" sz="1600"/>
              <a:t> </a:t>
            </a:r>
            <a:r>
              <a:rPr lang="en-US" sz="3200"/>
              <a:t>: sortie de cette trappe, </a:t>
            </a:r>
            <a:r>
              <a:rPr lang="en-US" sz="3200">
                <a:solidFill>
                  <a:schemeClr val="accent3"/>
                </a:solidFill>
              </a:rPr>
              <a:t>k=2</a:t>
            </a:r>
            <a:endParaRPr lang="fr-FR" sz="3200">
              <a:solidFill>
                <a:schemeClr val="accent3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77E170F-FA0E-CB4D-8DA7-1A8368367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3420"/>
            <a:ext cx="9144000" cy="157951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045CBEB-94CF-F444-AAE5-695A6CC1B934}"/>
              </a:ext>
            </a:extLst>
          </p:cNvPr>
          <p:cNvSpPr txBox="1"/>
          <p:nvPr/>
        </p:nvSpPr>
        <p:spPr>
          <a:xfrm>
            <a:off x="1080499" y="3258371"/>
            <a:ext cx="6983002" cy="538851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bIns="61200" rtlCol="0" anchor="ctr" anchorCtr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Tous les </a:t>
            </a:r>
            <a:r>
              <a:rPr kumimoji="0" lang="fr-FR" sz="2800" b="0" i="0" u="sng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pause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sont transform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és en pause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211976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dirty="0"/>
              <a:t>07/03/2017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dirty="0"/>
              <a:t> </a:t>
            </a:r>
            <a:fld id="{BD380794-AD05-45D1-BCEF-E41591C34CDA}" type="slidenum">
              <a:rPr lang="fr-FR" smtClean="0"/>
              <a:pPr/>
              <a:t>35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G. Berry, Collège de France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0" y="13785"/>
            <a:ext cx="8915400" cy="630942"/>
          </a:xfrm>
        </p:spPr>
        <p:txBody>
          <a:bodyPr/>
          <a:lstStyle/>
          <a:p>
            <a:r>
              <a:rPr lang="fr-FR" dirty="0"/>
              <a:t>Contr</a:t>
            </a:r>
            <a:r>
              <a:rPr lang="en-US" dirty="0"/>
              <a:t>ôle</a:t>
            </a:r>
            <a:r>
              <a:rPr lang="fr-FR" dirty="0"/>
              <a:t> de la pr</a:t>
            </a:r>
            <a:r>
              <a:rPr lang="en-US" dirty="0"/>
              <a:t>éemption </a:t>
            </a:r>
            <a:r>
              <a:rPr lang="fr-FR" dirty="0"/>
              <a:t>faible </a:t>
            </a:r>
            <a:r>
              <a:rPr lang="fr-FR" i="0" dirty="0"/>
              <a:t>⟹</a:t>
            </a:r>
            <a:r>
              <a:rPr lang="fr-FR" dirty="0"/>
              <a:t> </a:t>
            </a:r>
            <a:r>
              <a:rPr lang="fr-FR" dirty="0">
                <a:solidFill>
                  <a:schemeClr val="tx2"/>
                </a:solidFill>
              </a:rPr>
              <a:t>KILL</a:t>
            </a:r>
          </a:p>
        </p:txBody>
      </p:sp>
      <p:sp>
        <p:nvSpPr>
          <p:cNvPr id="151" name="ZoneTexte 150"/>
          <p:cNvSpPr txBox="1"/>
          <p:nvPr/>
        </p:nvSpPr>
        <p:spPr>
          <a:xfrm>
            <a:off x="243624" y="5110995"/>
            <a:ext cx="184731" cy="513346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endParaRPr kumimoji="0" lang="fr-FR" sz="2800" b="0" i="0" u="none" strike="noStrike" kern="0" cap="none" spc="0" normalizeH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sp>
        <p:nvSpPr>
          <p:cNvPr id="152" name="ZoneTexte 151"/>
          <p:cNvSpPr txBox="1"/>
          <p:nvPr/>
        </p:nvSpPr>
        <p:spPr>
          <a:xfrm>
            <a:off x="243624" y="5558962"/>
            <a:ext cx="184731" cy="513346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endParaRPr kumimoji="0" lang="fr-FR" sz="2800" b="0" i="0" u="none" strike="noStrike" kern="0" cap="none" spc="0" normalizeH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sp>
        <p:nvSpPr>
          <p:cNvPr id="153" name="ZoneTexte 152"/>
          <p:cNvSpPr txBox="1"/>
          <p:nvPr/>
        </p:nvSpPr>
        <p:spPr>
          <a:xfrm>
            <a:off x="243624" y="6006929"/>
            <a:ext cx="184731" cy="513346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endParaRPr lang="fr-FR" sz="2800" kern="0" dirty="0">
              <a:solidFill>
                <a:schemeClr val="tx2"/>
              </a:solidFill>
            </a:endParaRPr>
          </a:p>
        </p:txBody>
      </p:sp>
      <p:sp>
        <p:nvSpPr>
          <p:cNvPr id="154" name="ZoneTexte 153"/>
          <p:cNvSpPr txBox="1"/>
          <p:nvPr/>
        </p:nvSpPr>
        <p:spPr>
          <a:xfrm>
            <a:off x="243624" y="6454894"/>
            <a:ext cx="184731" cy="513346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endParaRPr lang="fr-FR" sz="2800" kern="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9" name="ZoneTexte 158"/>
          <p:cNvSpPr txBox="1"/>
          <p:nvPr/>
        </p:nvSpPr>
        <p:spPr>
          <a:xfrm>
            <a:off x="3901915" y="5914596"/>
            <a:ext cx="184731" cy="513346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endParaRPr kumimoji="0" lang="fr-FR" sz="2800" b="0" i="0" u="none" strike="noStrike" kern="0" cap="none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2367930" y="764704"/>
            <a:ext cx="4408140" cy="3398654"/>
            <a:chOff x="2367930" y="764704"/>
            <a:chExt cx="4408140" cy="3398654"/>
          </a:xfrm>
        </p:grpSpPr>
        <p:sp>
          <p:nvSpPr>
            <p:cNvPr id="80" name="Line 78"/>
            <p:cNvSpPr>
              <a:spLocks noChangeShapeType="1"/>
            </p:cNvSpPr>
            <p:nvPr/>
          </p:nvSpPr>
          <p:spPr bwMode="auto">
            <a:xfrm>
              <a:off x="3387223" y="3115791"/>
              <a:ext cx="190500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" name="Rectangle 33"/>
            <p:cNvSpPr>
              <a:spLocks noChangeArrowheads="1"/>
            </p:cNvSpPr>
            <p:nvPr/>
          </p:nvSpPr>
          <p:spPr bwMode="auto">
            <a:xfrm>
              <a:off x="3698950" y="1412114"/>
              <a:ext cx="1816100" cy="2222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1" name="Rectangle 35"/>
            <p:cNvSpPr>
              <a:spLocks noChangeArrowheads="1"/>
            </p:cNvSpPr>
            <p:nvPr/>
          </p:nvSpPr>
          <p:spPr bwMode="auto">
            <a:xfrm>
              <a:off x="3831457" y="1736408"/>
              <a:ext cx="503344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chemeClr val="tx1"/>
                  </a:solidFill>
                </a:rPr>
                <a:t>GO</a:t>
              </a:r>
            </a:p>
          </p:txBody>
        </p:sp>
        <p:sp>
          <p:nvSpPr>
            <p:cNvPr id="12" name="Rectangle 36"/>
            <p:cNvSpPr>
              <a:spLocks noChangeArrowheads="1"/>
            </p:cNvSpPr>
            <p:nvPr/>
          </p:nvSpPr>
          <p:spPr bwMode="auto">
            <a:xfrm>
              <a:off x="3831457" y="2142808"/>
              <a:ext cx="602730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chemeClr val="tx1"/>
                  </a:solidFill>
                </a:rPr>
                <a:t>RES</a:t>
              </a:r>
            </a:p>
          </p:txBody>
        </p:sp>
        <p:sp>
          <p:nvSpPr>
            <p:cNvPr id="13" name="Rectangle 37"/>
            <p:cNvSpPr>
              <a:spLocks noChangeArrowheads="1"/>
            </p:cNvSpPr>
            <p:nvPr/>
          </p:nvSpPr>
          <p:spPr bwMode="auto">
            <a:xfrm>
              <a:off x="3831457" y="2549208"/>
              <a:ext cx="738986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chemeClr val="bg1">
                      <a:lumMod val="85000"/>
                    </a:schemeClr>
                  </a:solidFill>
                </a:rPr>
                <a:t>SUSP</a:t>
              </a:r>
            </a:p>
          </p:txBody>
        </p:sp>
        <p:sp>
          <p:nvSpPr>
            <p:cNvPr id="14" name="Rectangle 38"/>
            <p:cNvSpPr>
              <a:spLocks noChangeArrowheads="1"/>
            </p:cNvSpPr>
            <p:nvPr/>
          </p:nvSpPr>
          <p:spPr bwMode="auto">
            <a:xfrm>
              <a:off x="3831457" y="2955608"/>
              <a:ext cx="604334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chemeClr val="tx1"/>
                  </a:solidFill>
                </a:rPr>
                <a:t>KILL</a:t>
              </a:r>
            </a:p>
          </p:txBody>
        </p:sp>
        <p:sp>
          <p:nvSpPr>
            <p:cNvPr id="15" name="Rectangle 39"/>
            <p:cNvSpPr>
              <a:spLocks noChangeArrowheads="1"/>
            </p:cNvSpPr>
            <p:nvPr/>
          </p:nvSpPr>
          <p:spPr bwMode="auto">
            <a:xfrm>
              <a:off x="5050657" y="1736408"/>
              <a:ext cx="56356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rgbClr val="000000"/>
                  </a:solidFill>
                </a:rPr>
                <a:t>SEL</a:t>
              </a:r>
            </a:p>
          </p:txBody>
        </p:sp>
        <p:sp>
          <p:nvSpPr>
            <p:cNvPr id="16" name="Rectangle 40"/>
            <p:cNvSpPr>
              <a:spLocks noChangeArrowheads="1"/>
            </p:cNvSpPr>
            <p:nvPr/>
          </p:nvSpPr>
          <p:spPr bwMode="auto">
            <a:xfrm>
              <a:off x="5152257" y="2116964"/>
              <a:ext cx="4286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rgbClr val="000000"/>
                  </a:solidFill>
                </a:rPr>
                <a:t>K0</a:t>
              </a:r>
            </a:p>
          </p:txBody>
        </p:sp>
        <p:sp>
          <p:nvSpPr>
            <p:cNvPr id="17" name="Rectangle 41"/>
            <p:cNvSpPr>
              <a:spLocks noChangeArrowheads="1"/>
            </p:cNvSpPr>
            <p:nvPr/>
          </p:nvSpPr>
          <p:spPr bwMode="auto">
            <a:xfrm>
              <a:off x="5152257" y="2523364"/>
              <a:ext cx="4286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rgbClr val="000000"/>
                  </a:solidFill>
                </a:rPr>
                <a:t>K1</a:t>
              </a:r>
            </a:p>
          </p:txBody>
        </p:sp>
        <p:sp>
          <p:nvSpPr>
            <p:cNvPr id="18" name="Rectangle 42"/>
            <p:cNvSpPr>
              <a:spLocks noChangeArrowheads="1"/>
            </p:cNvSpPr>
            <p:nvPr/>
          </p:nvSpPr>
          <p:spPr bwMode="auto">
            <a:xfrm>
              <a:off x="5152257" y="2929764"/>
              <a:ext cx="4286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rgbClr val="000000"/>
                  </a:solidFill>
                </a:rPr>
                <a:t>K2</a:t>
              </a:r>
            </a:p>
          </p:txBody>
        </p:sp>
        <p:sp>
          <p:nvSpPr>
            <p:cNvPr id="19" name="Rectangle 43"/>
            <p:cNvSpPr>
              <a:spLocks noChangeArrowheads="1"/>
            </p:cNvSpPr>
            <p:nvPr/>
          </p:nvSpPr>
          <p:spPr bwMode="auto">
            <a:xfrm>
              <a:off x="5152257" y="3325054"/>
              <a:ext cx="432812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 dirty="0">
                  <a:solidFill>
                    <a:srgbClr val="000000"/>
                  </a:solidFill>
                </a:rPr>
                <a:t>K3</a:t>
              </a:r>
            </a:p>
          </p:txBody>
        </p:sp>
        <p:sp>
          <p:nvSpPr>
            <p:cNvPr id="20" name="Rectangle 44"/>
            <p:cNvSpPr>
              <a:spLocks noChangeArrowheads="1"/>
            </p:cNvSpPr>
            <p:nvPr/>
          </p:nvSpPr>
          <p:spPr bwMode="auto">
            <a:xfrm>
              <a:off x="4339457" y="1495108"/>
              <a:ext cx="318999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21" name="Rectangle 45"/>
            <p:cNvSpPr>
              <a:spLocks noChangeArrowheads="1"/>
            </p:cNvSpPr>
            <p:nvPr/>
          </p:nvSpPr>
          <p:spPr bwMode="auto">
            <a:xfrm>
              <a:off x="4745857" y="1495108"/>
              <a:ext cx="3540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rgbClr val="000000"/>
                  </a:solidFill>
                </a:rPr>
                <a:t>E'</a:t>
              </a:r>
            </a:p>
          </p:txBody>
        </p:sp>
        <p:sp>
          <p:nvSpPr>
            <p:cNvPr id="24" name="Rectangle 76"/>
            <p:cNvSpPr>
              <a:spLocks noChangeArrowheads="1"/>
            </p:cNvSpPr>
            <p:nvPr/>
          </p:nvSpPr>
          <p:spPr bwMode="auto">
            <a:xfrm>
              <a:off x="6011436" y="2053874"/>
              <a:ext cx="559450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>
                  <a:solidFill>
                    <a:schemeClr val="accent3"/>
                  </a:solidFill>
                </a:rPr>
                <a:t>K0</a:t>
              </a:r>
            </a:p>
          </p:txBody>
        </p:sp>
        <p:grpSp>
          <p:nvGrpSpPr>
            <p:cNvPr id="25" name="Groupe 24"/>
            <p:cNvGrpSpPr/>
            <p:nvPr/>
          </p:nvGrpSpPr>
          <p:grpSpPr>
            <a:xfrm>
              <a:off x="3387223" y="1898694"/>
              <a:ext cx="385050" cy="0"/>
              <a:chOff x="4142054" y="2749746"/>
              <a:chExt cx="385050" cy="0"/>
            </a:xfrm>
          </p:grpSpPr>
          <p:sp>
            <p:nvSpPr>
              <p:cNvPr id="77" name="Line 77"/>
              <p:cNvSpPr>
                <a:spLocks noChangeShapeType="1"/>
              </p:cNvSpPr>
              <p:nvPr/>
            </p:nvSpPr>
            <p:spPr bwMode="auto">
              <a:xfrm>
                <a:off x="4308029" y="2749746"/>
                <a:ext cx="219075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8" name="Line 78"/>
              <p:cNvSpPr>
                <a:spLocks noChangeShapeType="1"/>
              </p:cNvSpPr>
              <p:nvPr/>
            </p:nvSpPr>
            <p:spPr bwMode="auto">
              <a:xfrm>
                <a:off x="4142054" y="2749746"/>
                <a:ext cx="190500" cy="0"/>
              </a:xfrm>
              <a:prstGeom prst="line">
                <a:avLst/>
              </a:prstGeom>
              <a:noFill/>
              <a:ln w="25400">
                <a:solidFill>
                  <a:srgbClr val="DD080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28" name="Line 87"/>
            <p:cNvSpPr>
              <a:spLocks noChangeShapeType="1"/>
            </p:cNvSpPr>
            <p:nvPr/>
          </p:nvSpPr>
          <p:spPr bwMode="auto">
            <a:xfrm>
              <a:off x="5604694" y="1869758"/>
              <a:ext cx="215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" name="Rectangle 97"/>
            <p:cNvSpPr>
              <a:spLocks noChangeArrowheads="1"/>
            </p:cNvSpPr>
            <p:nvPr/>
          </p:nvSpPr>
          <p:spPr bwMode="auto">
            <a:xfrm>
              <a:off x="6011436" y="1653948"/>
              <a:ext cx="764634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>
                  <a:solidFill>
                    <a:schemeClr val="accent4"/>
                  </a:solidFill>
                </a:rPr>
                <a:t>SEL</a:t>
              </a:r>
            </a:p>
          </p:txBody>
        </p:sp>
        <p:sp>
          <p:nvSpPr>
            <p:cNvPr id="41" name="Line 98"/>
            <p:cNvSpPr>
              <a:spLocks noChangeShapeType="1"/>
            </p:cNvSpPr>
            <p:nvPr/>
          </p:nvSpPr>
          <p:spPr bwMode="auto">
            <a:xfrm>
              <a:off x="5604694" y="2275085"/>
              <a:ext cx="215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" name="Rectangle 105"/>
            <p:cNvSpPr>
              <a:spLocks noChangeArrowheads="1"/>
            </p:cNvSpPr>
            <p:nvPr/>
          </p:nvSpPr>
          <p:spPr bwMode="auto">
            <a:xfrm>
              <a:off x="6011436" y="2453800"/>
              <a:ext cx="559450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>
                  <a:solidFill>
                    <a:schemeClr val="accent3"/>
                  </a:solidFill>
                </a:rPr>
                <a:t>K1</a:t>
              </a:r>
            </a:p>
          </p:txBody>
        </p:sp>
        <p:sp>
          <p:nvSpPr>
            <p:cNvPr id="46" name="Line 106"/>
            <p:cNvSpPr>
              <a:spLocks noChangeShapeType="1"/>
            </p:cNvSpPr>
            <p:nvPr/>
          </p:nvSpPr>
          <p:spPr bwMode="auto">
            <a:xfrm>
              <a:off x="5604694" y="3088958"/>
              <a:ext cx="215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8" name="Rectangle 108"/>
            <p:cNvSpPr>
              <a:spLocks noChangeArrowheads="1"/>
            </p:cNvSpPr>
            <p:nvPr/>
          </p:nvSpPr>
          <p:spPr bwMode="auto">
            <a:xfrm>
              <a:off x="6011436" y="2853726"/>
              <a:ext cx="559450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>
                  <a:solidFill>
                    <a:schemeClr val="accent3"/>
                  </a:solidFill>
                </a:rPr>
                <a:t>K2</a:t>
              </a:r>
            </a:p>
          </p:txBody>
        </p:sp>
        <p:sp>
          <p:nvSpPr>
            <p:cNvPr id="49" name="Rectangle 111"/>
            <p:cNvSpPr>
              <a:spLocks noChangeArrowheads="1"/>
            </p:cNvSpPr>
            <p:nvPr/>
          </p:nvSpPr>
          <p:spPr bwMode="auto">
            <a:xfrm>
              <a:off x="3001116" y="764704"/>
              <a:ext cx="387928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/>
                <a:t>E</a:t>
              </a:r>
            </a:p>
          </p:txBody>
        </p:sp>
        <p:sp>
          <p:nvSpPr>
            <p:cNvPr id="52" name="Rectangle 115"/>
            <p:cNvSpPr>
              <a:spLocks noChangeArrowheads="1"/>
            </p:cNvSpPr>
            <p:nvPr/>
          </p:nvSpPr>
          <p:spPr bwMode="auto">
            <a:xfrm>
              <a:off x="6011436" y="764704"/>
              <a:ext cx="447239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/>
                <a:t>E'</a:t>
              </a:r>
            </a:p>
          </p:txBody>
        </p:sp>
        <p:sp>
          <p:nvSpPr>
            <p:cNvPr id="53" name="Rectangle 116"/>
            <p:cNvSpPr>
              <a:spLocks noChangeArrowheads="1"/>
            </p:cNvSpPr>
            <p:nvPr/>
          </p:nvSpPr>
          <p:spPr bwMode="auto">
            <a:xfrm>
              <a:off x="4572606" y="2544951"/>
              <a:ext cx="383119" cy="520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800" dirty="0">
                  <a:solidFill>
                    <a:schemeClr val="accent4"/>
                  </a:solidFill>
                </a:rPr>
                <a:t>p</a:t>
              </a:r>
            </a:p>
          </p:txBody>
        </p:sp>
        <p:sp>
          <p:nvSpPr>
            <p:cNvPr id="54" name="Line 112"/>
            <p:cNvSpPr>
              <a:spLocks noChangeShapeType="1"/>
            </p:cNvSpPr>
            <p:nvPr/>
          </p:nvSpPr>
          <p:spPr bwMode="auto">
            <a:xfrm flipH="1">
              <a:off x="4488490" y="1233212"/>
              <a:ext cx="0" cy="2381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5" name="Line 112"/>
            <p:cNvSpPr>
              <a:spLocks noChangeShapeType="1"/>
            </p:cNvSpPr>
            <p:nvPr/>
          </p:nvSpPr>
          <p:spPr bwMode="auto">
            <a:xfrm flipH="1">
              <a:off x="4893494" y="1231583"/>
              <a:ext cx="0" cy="2381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" name="Line 106"/>
            <p:cNvSpPr>
              <a:spLocks noChangeShapeType="1"/>
            </p:cNvSpPr>
            <p:nvPr/>
          </p:nvSpPr>
          <p:spPr bwMode="auto">
            <a:xfrm>
              <a:off x="5604694" y="2680412"/>
              <a:ext cx="215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" name="Rectangle 48"/>
            <p:cNvSpPr>
              <a:spLocks noChangeArrowheads="1"/>
            </p:cNvSpPr>
            <p:nvPr/>
          </p:nvSpPr>
          <p:spPr bwMode="auto">
            <a:xfrm>
              <a:off x="2573114" y="2083825"/>
              <a:ext cx="815930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/>
                <a:t>RES</a:t>
              </a:r>
            </a:p>
          </p:txBody>
        </p:sp>
        <p:sp>
          <p:nvSpPr>
            <p:cNvPr id="27" name="Rectangle 86"/>
            <p:cNvSpPr>
              <a:spLocks noChangeArrowheads="1"/>
            </p:cNvSpPr>
            <p:nvPr/>
          </p:nvSpPr>
          <p:spPr bwMode="auto">
            <a:xfrm>
              <a:off x="2573114" y="2906358"/>
              <a:ext cx="815930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/>
                <a:t>KILL</a:t>
              </a:r>
            </a:p>
          </p:txBody>
        </p:sp>
        <p:sp>
          <p:nvSpPr>
            <p:cNvPr id="56" name="Rectangle 48"/>
            <p:cNvSpPr>
              <a:spLocks noChangeArrowheads="1"/>
            </p:cNvSpPr>
            <p:nvPr/>
          </p:nvSpPr>
          <p:spPr bwMode="auto">
            <a:xfrm>
              <a:off x="2367930" y="2495091"/>
              <a:ext cx="1021114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SUSP</a:t>
              </a:r>
            </a:p>
          </p:txBody>
        </p:sp>
        <p:sp>
          <p:nvSpPr>
            <p:cNvPr id="58" name="Rectangle 79"/>
            <p:cNvSpPr>
              <a:spLocks noChangeArrowheads="1"/>
            </p:cNvSpPr>
            <p:nvPr/>
          </p:nvSpPr>
          <p:spPr bwMode="auto">
            <a:xfrm>
              <a:off x="2728606" y="1672559"/>
              <a:ext cx="660438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/>
                <a:t>GO</a:t>
              </a:r>
            </a:p>
          </p:txBody>
        </p:sp>
        <p:grpSp>
          <p:nvGrpSpPr>
            <p:cNvPr id="59" name="Groupe 58"/>
            <p:cNvGrpSpPr/>
            <p:nvPr/>
          </p:nvGrpSpPr>
          <p:grpSpPr>
            <a:xfrm>
              <a:off x="3387223" y="2308970"/>
              <a:ext cx="385050" cy="0"/>
              <a:chOff x="4142054" y="2753178"/>
              <a:chExt cx="385050" cy="0"/>
            </a:xfrm>
          </p:grpSpPr>
          <p:sp>
            <p:nvSpPr>
              <p:cNvPr id="75" name="Line 77"/>
              <p:cNvSpPr>
                <a:spLocks noChangeShapeType="1"/>
              </p:cNvSpPr>
              <p:nvPr/>
            </p:nvSpPr>
            <p:spPr bwMode="auto">
              <a:xfrm>
                <a:off x="4308029" y="2753178"/>
                <a:ext cx="21907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6" name="Line 78"/>
              <p:cNvSpPr>
                <a:spLocks noChangeShapeType="1"/>
              </p:cNvSpPr>
              <p:nvPr/>
            </p:nvSpPr>
            <p:spPr bwMode="auto">
              <a:xfrm>
                <a:off x="4142054" y="2753178"/>
                <a:ext cx="190500" cy="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60" name="Groupe 59"/>
            <p:cNvGrpSpPr/>
            <p:nvPr/>
          </p:nvGrpSpPr>
          <p:grpSpPr>
            <a:xfrm>
              <a:off x="3387223" y="2712381"/>
              <a:ext cx="385050" cy="0"/>
              <a:chOff x="4142054" y="2753178"/>
              <a:chExt cx="385050" cy="0"/>
            </a:xfrm>
          </p:grpSpPr>
          <p:sp>
            <p:nvSpPr>
              <p:cNvPr id="73" name="Line 77"/>
              <p:cNvSpPr>
                <a:spLocks noChangeShapeType="1"/>
              </p:cNvSpPr>
              <p:nvPr/>
            </p:nvSpPr>
            <p:spPr bwMode="auto">
              <a:xfrm>
                <a:off x="4308029" y="2753178"/>
                <a:ext cx="219075" cy="0"/>
              </a:xfrm>
              <a:prstGeom prst="line">
                <a:avLst/>
              </a:prstGeom>
              <a:noFill/>
              <a:ln w="25400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4" name="Line 78"/>
              <p:cNvSpPr>
                <a:spLocks noChangeShapeType="1"/>
              </p:cNvSpPr>
              <p:nvPr/>
            </p:nvSpPr>
            <p:spPr bwMode="auto">
              <a:xfrm>
                <a:off x="4142054" y="2753178"/>
                <a:ext cx="190500" cy="0"/>
              </a:xfrm>
              <a:prstGeom prst="line">
                <a:avLst/>
              </a:prstGeom>
              <a:noFill/>
              <a:ln w="25400">
                <a:solidFill>
                  <a:schemeClr val="accent1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61" name="Freeform 110"/>
            <p:cNvSpPr>
              <a:spLocks/>
            </p:cNvSpPr>
            <p:nvPr/>
          </p:nvSpPr>
          <p:spPr bwMode="auto">
            <a:xfrm>
              <a:off x="3387223" y="1008704"/>
              <a:ext cx="1101458" cy="253042"/>
            </a:xfrm>
            <a:custGeom>
              <a:avLst/>
              <a:gdLst>
                <a:gd name="T0" fmla="*/ 0 w 2689"/>
                <a:gd name="T1" fmla="*/ 0 h 449"/>
                <a:gd name="T2" fmla="*/ 2688 w 2689"/>
                <a:gd name="T3" fmla="*/ 0 h 449"/>
                <a:gd name="T4" fmla="*/ 2688 w 2689"/>
                <a:gd name="T5" fmla="*/ 448 h 449"/>
                <a:gd name="T6" fmla="*/ 0 60000 65536"/>
                <a:gd name="T7" fmla="*/ 0 60000 65536"/>
                <a:gd name="T8" fmla="*/ 0 60000 65536"/>
                <a:gd name="T9" fmla="*/ 0 w 2689"/>
                <a:gd name="T10" fmla="*/ 0 h 449"/>
                <a:gd name="T11" fmla="*/ 2689 w 2689"/>
                <a:gd name="T12" fmla="*/ 449 h 4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89" h="449">
                  <a:moveTo>
                    <a:pt x="0" y="0"/>
                  </a:moveTo>
                  <a:lnTo>
                    <a:pt x="2688" y="0"/>
                  </a:lnTo>
                  <a:lnTo>
                    <a:pt x="2688" y="448"/>
                  </a:lnTo>
                </a:path>
              </a:pathLst>
            </a:custGeom>
            <a:noFill/>
            <a:ln w="25400" cap="rnd" cmpd="sng">
              <a:solidFill>
                <a:srgbClr val="DD0806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" name="Rectangle 43"/>
            <p:cNvSpPr>
              <a:spLocks noChangeArrowheads="1"/>
            </p:cNvSpPr>
            <p:nvPr/>
          </p:nvSpPr>
          <p:spPr bwMode="auto">
            <a:xfrm>
              <a:off x="5159182" y="3693871"/>
              <a:ext cx="355868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 dirty="0">
                  <a:solidFill>
                    <a:srgbClr val="000000"/>
                  </a:solidFill>
                </a:rPr>
                <a:t>...</a:t>
              </a:r>
            </a:p>
          </p:txBody>
        </p:sp>
        <p:sp>
          <p:nvSpPr>
            <p:cNvPr id="64" name="Rectangle 108"/>
            <p:cNvSpPr>
              <a:spLocks noChangeArrowheads="1"/>
            </p:cNvSpPr>
            <p:nvPr/>
          </p:nvSpPr>
          <p:spPr bwMode="auto">
            <a:xfrm>
              <a:off x="6011436" y="3253654"/>
              <a:ext cx="559450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>
                  <a:solidFill>
                    <a:schemeClr val="accent3"/>
                  </a:solidFill>
                </a:rPr>
                <a:t>K3</a:t>
              </a:r>
            </a:p>
          </p:txBody>
        </p:sp>
        <p:sp>
          <p:nvSpPr>
            <p:cNvPr id="82" name="Line 78"/>
            <p:cNvSpPr>
              <a:spLocks noChangeShapeType="1"/>
            </p:cNvSpPr>
            <p:nvPr/>
          </p:nvSpPr>
          <p:spPr bwMode="auto">
            <a:xfrm>
              <a:off x="5787721" y="1869758"/>
              <a:ext cx="190500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4" name="Line 78"/>
            <p:cNvSpPr>
              <a:spLocks noChangeShapeType="1"/>
            </p:cNvSpPr>
            <p:nvPr/>
          </p:nvSpPr>
          <p:spPr bwMode="auto">
            <a:xfrm>
              <a:off x="5787721" y="3493284"/>
              <a:ext cx="190500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5" name="Line 78"/>
            <p:cNvSpPr>
              <a:spLocks noChangeShapeType="1"/>
            </p:cNvSpPr>
            <p:nvPr/>
          </p:nvSpPr>
          <p:spPr bwMode="auto">
            <a:xfrm>
              <a:off x="5787721" y="2275085"/>
              <a:ext cx="190500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6" name="Line 78"/>
            <p:cNvSpPr>
              <a:spLocks noChangeShapeType="1"/>
            </p:cNvSpPr>
            <p:nvPr/>
          </p:nvSpPr>
          <p:spPr bwMode="auto">
            <a:xfrm>
              <a:off x="5787721" y="2680412"/>
              <a:ext cx="190500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7" name="Line 78"/>
            <p:cNvSpPr>
              <a:spLocks noChangeShapeType="1"/>
            </p:cNvSpPr>
            <p:nvPr/>
          </p:nvSpPr>
          <p:spPr bwMode="auto">
            <a:xfrm>
              <a:off x="5787721" y="3088958"/>
              <a:ext cx="190500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8" name="Rectangle 108"/>
            <p:cNvSpPr>
              <a:spLocks noChangeArrowheads="1"/>
            </p:cNvSpPr>
            <p:nvPr/>
          </p:nvSpPr>
          <p:spPr bwMode="auto">
            <a:xfrm>
              <a:off x="6035055" y="3593489"/>
              <a:ext cx="437621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>
                  <a:solidFill>
                    <a:schemeClr val="accent3"/>
                  </a:solidFill>
                </a:rPr>
                <a:t>...</a:t>
              </a:r>
            </a:p>
          </p:txBody>
        </p:sp>
        <p:sp>
          <p:nvSpPr>
            <p:cNvPr id="89" name="Freeform 110"/>
            <p:cNvSpPr>
              <a:spLocks/>
            </p:cNvSpPr>
            <p:nvPr/>
          </p:nvSpPr>
          <p:spPr bwMode="auto">
            <a:xfrm flipH="1">
              <a:off x="4893494" y="1006787"/>
              <a:ext cx="1101458" cy="259077"/>
            </a:xfrm>
            <a:custGeom>
              <a:avLst/>
              <a:gdLst>
                <a:gd name="T0" fmla="*/ 0 w 2689"/>
                <a:gd name="T1" fmla="*/ 0 h 449"/>
                <a:gd name="T2" fmla="*/ 2688 w 2689"/>
                <a:gd name="T3" fmla="*/ 0 h 449"/>
                <a:gd name="T4" fmla="*/ 2688 w 2689"/>
                <a:gd name="T5" fmla="*/ 448 h 449"/>
                <a:gd name="T6" fmla="*/ 0 60000 65536"/>
                <a:gd name="T7" fmla="*/ 0 60000 65536"/>
                <a:gd name="T8" fmla="*/ 0 60000 65536"/>
                <a:gd name="T9" fmla="*/ 0 w 2689"/>
                <a:gd name="T10" fmla="*/ 0 h 449"/>
                <a:gd name="T11" fmla="*/ 2689 w 2689"/>
                <a:gd name="T12" fmla="*/ 449 h 4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89" h="449">
                  <a:moveTo>
                    <a:pt x="0" y="0"/>
                  </a:moveTo>
                  <a:lnTo>
                    <a:pt x="2688" y="0"/>
                  </a:lnTo>
                  <a:lnTo>
                    <a:pt x="2688" y="448"/>
                  </a:lnTo>
                </a:path>
              </a:pathLst>
            </a:custGeom>
            <a:noFill/>
            <a:ln w="25400" cap="rnd" cmpd="sng">
              <a:solidFill>
                <a:srgbClr val="DD0806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cxnSp>
          <p:nvCxnSpPr>
            <p:cNvPr id="91" name="Connecteur droit 90"/>
            <p:cNvCxnSpPr/>
            <p:nvPr/>
          </p:nvCxnSpPr>
          <p:spPr bwMode="auto">
            <a:xfrm flipV="1">
              <a:off x="3432696" y="885559"/>
              <a:ext cx="59184" cy="249666"/>
            </a:xfrm>
            <a:prstGeom prst="line">
              <a:avLst/>
            </a:prstGeom>
            <a:noFill/>
            <a:ln w="28575" cap="flat" cmpd="sng" algn="ctr">
              <a:solidFill>
                <a:srgbClr val="DD080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Connecteur droit 91"/>
            <p:cNvCxnSpPr/>
            <p:nvPr/>
          </p:nvCxnSpPr>
          <p:spPr bwMode="auto">
            <a:xfrm flipV="1">
              <a:off x="5880968" y="876482"/>
              <a:ext cx="59184" cy="249666"/>
            </a:xfrm>
            <a:prstGeom prst="line">
              <a:avLst/>
            </a:prstGeom>
            <a:noFill/>
            <a:ln w="28575" cap="flat" cmpd="sng" algn="ctr">
              <a:solidFill>
                <a:srgbClr val="DD080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1" name="Line 77"/>
            <p:cNvSpPr>
              <a:spLocks noChangeShapeType="1"/>
            </p:cNvSpPr>
            <p:nvPr/>
          </p:nvSpPr>
          <p:spPr bwMode="auto">
            <a:xfrm>
              <a:off x="3577723" y="3115791"/>
              <a:ext cx="19764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" name="Rectangle 34"/>
            <p:cNvSpPr>
              <a:spLocks noChangeArrowheads="1"/>
            </p:cNvSpPr>
            <p:nvPr/>
          </p:nvSpPr>
          <p:spPr bwMode="auto">
            <a:xfrm>
              <a:off x="3775894" y="1463358"/>
              <a:ext cx="1816100" cy="2700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</p:grpSp>
      <p:sp>
        <p:nvSpPr>
          <p:cNvPr id="72" name="Line 106">
            <a:extLst>
              <a:ext uri="{FF2B5EF4-FFF2-40B4-BE49-F238E27FC236}">
                <a16:creationId xmlns:a16="http://schemas.microsoft.com/office/drawing/2014/main" id="{D51EC7AD-A3C8-0047-B191-FEC0CD21DA57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1994" y="3493048"/>
            <a:ext cx="20190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BC6A4CB4-4B5E-AE4D-933E-8DAFB66F281B}"/>
              </a:ext>
            </a:extLst>
          </p:cNvPr>
          <p:cNvGrpSpPr/>
          <p:nvPr/>
        </p:nvGrpSpPr>
        <p:grpSpPr>
          <a:xfrm>
            <a:off x="536836" y="4911646"/>
            <a:ext cx="8070328" cy="955423"/>
            <a:chOff x="452629" y="4800306"/>
            <a:chExt cx="9505056" cy="955423"/>
          </a:xfrm>
        </p:grpSpPr>
        <p:sp>
          <p:nvSpPr>
            <p:cNvPr id="150" name="ZoneTexte 149"/>
            <p:cNvSpPr txBox="1"/>
            <p:nvPr/>
          </p:nvSpPr>
          <p:spPr>
            <a:xfrm>
              <a:off x="452629" y="4800306"/>
              <a:ext cx="9505056" cy="867930"/>
            </a:xfrm>
            <a:prstGeom prst="rect">
              <a:avLst/>
            </a:prstGeom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kumimoji="0" lang="fr-FR" sz="2400" b="0" i="0" u="none" strike="noStrike" kern="0" cap="none" spc="0" normalizeH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rPr>
                <a:t>GO</a:t>
              </a:r>
              <a:r>
                <a:rPr kumimoji="0" lang="fr-FR" sz="24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=</a:t>
              </a:r>
              <a:r>
                <a:rPr lang="fr-FR" sz="2400" kern="0" dirty="0">
                  <a:solidFill>
                    <a:schemeClr val="accent1"/>
                  </a:solidFill>
                </a:rPr>
                <a:t>KILL</a:t>
              </a:r>
              <a:r>
                <a:rPr lang="fr-FR" sz="2400" kern="0" dirty="0"/>
                <a:t>=</a:t>
              </a:r>
              <a:r>
                <a:rPr kumimoji="0" lang="fr-FR" sz="24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1, </a:t>
              </a:r>
              <a:r>
                <a:rPr kumimoji="0" lang="fr-FR" sz="2400" b="0" i="0" u="none" strike="noStrike" kern="0" cap="none" spc="0" normalizeH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</a:rPr>
                <a:t>SEL</a:t>
              </a:r>
              <a:r>
                <a:rPr kumimoji="0" lang="fr-FR" sz="24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=0</a:t>
              </a:r>
              <a:r>
                <a:rPr lang="fr-FR" sz="1200" kern="0" dirty="0"/>
                <a:t> </a:t>
              </a:r>
              <a:r>
                <a:rPr kumimoji="0" lang="fr-FR" sz="24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:</a:t>
              </a:r>
              <a:r>
                <a:rPr kumimoji="0" lang="fr-FR" sz="2400" b="0" i="0" u="none" strike="noStrike" kern="0" cap="none" spc="0" normalizeH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rPr>
                <a:t> </a:t>
              </a:r>
              <a:r>
                <a:rPr kumimoji="0" lang="fr-FR" sz="2400" b="0" i="0" u="none" strike="noStrike" kern="0" cap="none" spc="0" normalizeH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</a:rPr>
                <a:t>p</a:t>
              </a:r>
              <a:r>
                <a:rPr kumimoji="0" lang="fr-FR" sz="24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 d</a:t>
              </a:r>
              <a:r>
                <a:rPr kumimoji="0" lang="en-US" sz="24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émarre</a:t>
              </a:r>
              <a:r>
                <a:rPr kumimoji="0" lang="fr-FR" sz="24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 normalement, mais meurt</a:t>
              </a:r>
            </a:p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>
                  <a:solidFill>
                    <a:schemeClr val="accent1"/>
                  </a:solidFill>
                </a:rPr>
                <a:t>RES</a:t>
              </a:r>
              <a:r>
                <a:rPr lang="fr-FR" sz="2400" kern="0" dirty="0"/>
                <a:t>=</a:t>
              </a:r>
              <a:r>
                <a:rPr lang="fr-FR" sz="2400" kern="0" dirty="0">
                  <a:solidFill>
                    <a:schemeClr val="accent1"/>
                  </a:solidFill>
                </a:rPr>
                <a:t> KILL</a:t>
              </a:r>
              <a:r>
                <a:rPr lang="fr-FR" sz="2400" kern="0" dirty="0"/>
                <a:t>=1, </a:t>
              </a:r>
              <a:r>
                <a:rPr lang="fr-FR" sz="2400" kern="0" dirty="0">
                  <a:solidFill>
                    <a:schemeClr val="accent1"/>
                  </a:solidFill>
                </a:rPr>
                <a:t>SEL</a:t>
              </a:r>
              <a:r>
                <a:rPr lang="fr-FR" sz="2400" kern="0" dirty="0"/>
                <a:t>=1</a:t>
              </a:r>
              <a:r>
                <a:rPr lang="fr-FR" sz="1200" kern="0" dirty="0"/>
                <a:t> </a:t>
              </a:r>
              <a:r>
                <a:rPr lang="fr-FR" sz="2400" kern="0" dirty="0"/>
                <a:t>: </a:t>
              </a:r>
              <a:r>
                <a:rPr lang="fr-FR" sz="2400" kern="0" dirty="0">
                  <a:solidFill>
                    <a:schemeClr val="accent4"/>
                  </a:solidFill>
                </a:rPr>
                <a:t>p</a:t>
              </a:r>
              <a:r>
                <a:rPr lang="fr-FR" sz="2400" kern="0" dirty="0"/>
                <a:t> agit normalement, mais meurt</a:t>
              </a:r>
              <a:endPara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DD8D6A34-4713-2E4A-BD59-51560AB50F32}"/>
                </a:ext>
              </a:extLst>
            </p:cNvPr>
            <p:cNvSpPr txBox="1"/>
            <p:nvPr/>
          </p:nvSpPr>
          <p:spPr>
            <a:xfrm>
              <a:off x="4177140" y="5122094"/>
              <a:ext cx="549780" cy="633635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kumimoji="0" lang="fr-FR" sz="3600" b="0" i="0" u="none" strike="noStrike" kern="0" cap="none" spc="0" normalizeH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</a:rPr>
                <a:t>ˆ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89438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598BFA7-508F-5645-8EC0-242D71FE3F9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07/03/2017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D1B60E3-9389-C043-A1E7-E41D648525D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36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3ACD893-6A25-C840-807B-D444B16E0D9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6E8B062E-56AC-4546-A0A7-12FD90D10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Circuit de pause, v2</a:t>
            </a:r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B626E7-3A3B-1F49-9EF8-9149B95701AA}"/>
              </a:ext>
            </a:extLst>
          </p:cNvPr>
          <p:cNvSpPr txBox="1"/>
          <p:nvPr/>
        </p:nvSpPr>
        <p:spPr>
          <a:xfrm>
            <a:off x="12783" y="767041"/>
            <a:ext cx="9260869" cy="193899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US" sz="2400" kern="0" dirty="0"/>
              <a:t>1990:</a:t>
            </a:r>
          </a:p>
          <a:p>
            <a:pPr fontAlgn="base">
              <a:spcAft>
                <a:spcPct val="0"/>
              </a:spcAft>
            </a:pPr>
            <a:r>
              <a:rPr lang="en-US" sz="2400" i="1" kern="0" dirty="0">
                <a:solidFill>
                  <a:schemeClr val="bg1">
                    <a:lumMod val="85000"/>
                  </a:schemeClr>
                </a:solidFill>
              </a:rPr>
              <a:t>go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 :</a:t>
            </a:r>
            <a:r>
              <a:rPr lang="en-US" sz="2400" kern="0" dirty="0"/>
              <a:t> </a:t>
            </a:r>
            <a:r>
              <a:rPr lang="en-US" sz="2400" kern="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REG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=0 ; in </a:t>
            </a:r>
            <a:r>
              <a:rPr lang="en-US" sz="2400" kern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GO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=1, </a:t>
            </a:r>
            <a:r>
              <a:rPr lang="en-US" sz="2400" kern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RES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=0 ; out </a:t>
            </a:r>
            <a:r>
              <a:rPr lang="en-US" sz="2400" kern="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K0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=0,</a:t>
            </a:r>
            <a:r>
              <a:rPr lang="en-US" sz="2400" kern="0" dirty="0">
                <a:solidFill>
                  <a:schemeClr val="tx2"/>
                </a:solidFill>
              </a:rPr>
              <a:t> </a:t>
            </a:r>
            <a:r>
              <a:rPr lang="en-US" sz="2400" kern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K1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=1,</a:t>
            </a:r>
            <a:r>
              <a:rPr lang="en-US" sz="2400" kern="0" dirty="0"/>
              <a:t> </a:t>
            </a:r>
            <a:r>
              <a:rPr lang="en-US" sz="2400" kern="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SEL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=0 ; </a:t>
            </a:r>
            <a:r>
              <a:rPr lang="en-US" sz="2400" kern="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REG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←1</a:t>
            </a:r>
            <a:endParaRPr lang="en-US" sz="2400" i="1" kern="0" dirty="0">
              <a:solidFill>
                <a:schemeClr val="bg1">
                  <a:lumMod val="85000"/>
                </a:schemeClr>
              </a:solidFill>
            </a:endParaRPr>
          </a:p>
          <a:p>
            <a:pPr fontAlgn="base">
              <a:spcAft>
                <a:spcPct val="0"/>
              </a:spcAft>
            </a:pPr>
            <a:r>
              <a:rPr lang="en-US" sz="2400" i="1" kern="0" dirty="0">
                <a:solidFill>
                  <a:schemeClr val="bg1">
                    <a:lumMod val="85000"/>
                  </a:schemeClr>
                </a:solidFill>
              </a:rPr>
              <a:t>res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 :</a:t>
            </a:r>
            <a:r>
              <a:rPr lang="en-US" sz="2400" kern="0" dirty="0"/>
              <a:t> </a:t>
            </a:r>
            <a:r>
              <a:rPr lang="en-US" sz="2400" kern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REG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=1 ; in</a:t>
            </a:r>
            <a:r>
              <a:rPr lang="en-US" sz="2400" kern="0" dirty="0"/>
              <a:t> </a:t>
            </a:r>
            <a:r>
              <a:rPr lang="en-US" sz="2400" kern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GO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=0,</a:t>
            </a:r>
            <a:r>
              <a:rPr lang="en-US" sz="2400" kern="0" dirty="0"/>
              <a:t> </a:t>
            </a:r>
            <a:r>
              <a:rPr lang="en-US" sz="2400" kern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RES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=1 ; out</a:t>
            </a:r>
            <a:r>
              <a:rPr lang="en-US" sz="2400" kern="0" dirty="0"/>
              <a:t> </a:t>
            </a:r>
            <a:r>
              <a:rPr lang="en-US" sz="2400" kern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K0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=</a:t>
            </a:r>
            <a:r>
              <a:rPr lang="en-US" sz="2400" kern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SEL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=1,</a:t>
            </a:r>
            <a:r>
              <a:rPr lang="en-US" sz="2400" kern="0" dirty="0"/>
              <a:t> </a:t>
            </a:r>
            <a:r>
              <a:rPr lang="en-US" sz="2400" kern="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K1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=0 ;</a:t>
            </a:r>
            <a:r>
              <a:rPr lang="en-US" sz="2400" kern="0" dirty="0"/>
              <a:t> </a:t>
            </a:r>
            <a:r>
              <a:rPr lang="en-US" sz="2400" kern="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REG</a:t>
            </a:r>
            <a:r>
              <a:rPr lang="en-US" sz="2400" kern="0" dirty="0">
                <a:solidFill>
                  <a:schemeClr val="accent4"/>
                </a:solidFill>
              </a:rPr>
              <a:t> 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←0</a:t>
            </a:r>
          </a:p>
          <a:p>
            <a:pPr fontAlgn="base">
              <a:spcAft>
                <a:spcPct val="0"/>
              </a:spcAft>
            </a:pPr>
            <a:r>
              <a:rPr lang="en-US" sz="2400" i="1" kern="0" dirty="0">
                <a:solidFill>
                  <a:schemeClr val="bg1">
                    <a:lumMod val="85000"/>
                  </a:schemeClr>
                </a:solidFill>
              </a:rPr>
              <a:t>abort 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:</a:t>
            </a:r>
            <a:r>
              <a:rPr lang="en-US" sz="2400" kern="0" dirty="0"/>
              <a:t> </a:t>
            </a:r>
            <a:r>
              <a:rPr lang="en-US" sz="2400" kern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REG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=1 ; in</a:t>
            </a:r>
            <a:r>
              <a:rPr lang="en-US" sz="2400" kern="0" dirty="0"/>
              <a:t> </a:t>
            </a:r>
            <a:r>
              <a:rPr lang="en-US" sz="2400" kern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GO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=</a:t>
            </a:r>
            <a:r>
              <a:rPr lang="en-US" sz="2400" kern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RES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=0 ; out</a:t>
            </a:r>
            <a:r>
              <a:rPr lang="en-US" sz="2400" kern="0" dirty="0"/>
              <a:t> </a:t>
            </a:r>
            <a:r>
              <a:rPr lang="en-US" sz="2400" kern="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K0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=</a:t>
            </a:r>
            <a:r>
              <a:rPr lang="en-US" sz="2400" kern="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K1=0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sz="2400" kern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SEL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=1 ; </a:t>
            </a:r>
            <a:r>
              <a:rPr lang="en-US" sz="2400" kern="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REG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←0</a:t>
            </a:r>
            <a:endParaRPr lang="en-US" sz="2400" i="1" kern="0" dirty="0">
              <a:solidFill>
                <a:schemeClr val="bg1">
                  <a:lumMod val="85000"/>
                </a:schemeClr>
              </a:solidFill>
            </a:endParaRPr>
          </a:p>
          <a:p>
            <a:pPr fontAlgn="base">
              <a:spcAft>
                <a:spcPct val="0"/>
              </a:spcAft>
            </a:pPr>
            <a:r>
              <a:rPr lang="en-US" sz="2400" i="1" kern="0" dirty="0"/>
              <a:t>kill </a:t>
            </a:r>
            <a:r>
              <a:rPr lang="en-US" sz="2400" kern="0" dirty="0"/>
              <a:t>: entrée </a:t>
            </a:r>
            <a:r>
              <a:rPr lang="en-US" sz="2400" kern="0" dirty="0">
                <a:solidFill>
                  <a:schemeClr val="tx2"/>
                </a:solidFill>
              </a:rPr>
              <a:t>KILL </a:t>
            </a:r>
            <a:r>
              <a:rPr lang="en-US" sz="2400" kern="0" dirty="0"/>
              <a:t>pour la préemption faible</a:t>
            </a:r>
            <a:endParaRPr lang="en-US" sz="2400" i="1" kern="0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38BEA80-83F1-044A-AD63-DB696415E8E2}"/>
              </a:ext>
            </a:extLst>
          </p:cNvPr>
          <p:cNvGrpSpPr/>
          <p:nvPr/>
        </p:nvGrpSpPr>
        <p:grpSpPr>
          <a:xfrm>
            <a:off x="214223" y="3248402"/>
            <a:ext cx="8760207" cy="2916902"/>
            <a:chOff x="214223" y="3248402"/>
            <a:chExt cx="8760207" cy="2916902"/>
          </a:xfrm>
        </p:grpSpPr>
        <p:sp>
          <p:nvSpPr>
            <p:cNvPr id="81" name="Line 72">
              <a:extLst>
                <a:ext uri="{FF2B5EF4-FFF2-40B4-BE49-F238E27FC236}">
                  <a16:creationId xmlns:a16="http://schemas.microsoft.com/office/drawing/2014/main" id="{4BF1A87B-BA9F-6641-941F-9A096F0822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57196" y="4868953"/>
              <a:ext cx="0" cy="1088323"/>
            </a:xfrm>
            <a:prstGeom prst="line">
              <a:avLst/>
            </a:prstGeom>
            <a:noFill/>
            <a:ln w="28575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11" name="Rectangle 42">
              <a:extLst>
                <a:ext uri="{FF2B5EF4-FFF2-40B4-BE49-F238E27FC236}">
                  <a16:creationId xmlns:a16="http://schemas.microsoft.com/office/drawing/2014/main" id="{F0694D24-0C23-6A4E-9D88-1C671C73A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223" y="5178329"/>
              <a:ext cx="815930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fr-FR" dirty="0">
                  <a:solidFill>
                    <a:schemeClr val="tx2"/>
                  </a:solidFill>
                </a:rPr>
                <a:t>KILL</a:t>
              </a:r>
            </a:p>
          </p:txBody>
        </p:sp>
        <p:sp>
          <p:nvSpPr>
            <p:cNvPr id="12" name="Rectangle 46">
              <a:extLst>
                <a:ext uri="{FF2B5EF4-FFF2-40B4-BE49-F238E27FC236}">
                  <a16:creationId xmlns:a16="http://schemas.microsoft.com/office/drawing/2014/main" id="{54B27F74-DDA5-5F42-A6EE-59EF9448B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223" y="3898964"/>
              <a:ext cx="815930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fr-FR" dirty="0">
                  <a:solidFill>
                    <a:schemeClr val="tx2"/>
                  </a:solidFill>
                </a:rPr>
                <a:t>RES</a:t>
              </a:r>
            </a:p>
          </p:txBody>
        </p:sp>
        <p:sp>
          <p:nvSpPr>
            <p:cNvPr id="13" name="Rectangle 49">
              <a:extLst>
                <a:ext uri="{FF2B5EF4-FFF2-40B4-BE49-F238E27FC236}">
                  <a16:creationId xmlns:a16="http://schemas.microsoft.com/office/drawing/2014/main" id="{2CEF8218-6E46-2440-A7E0-C70F06AD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9796" y="4530376"/>
              <a:ext cx="559450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fr-FR" dirty="0">
                  <a:solidFill>
                    <a:schemeClr val="accent3"/>
                  </a:solidFill>
                </a:rPr>
                <a:t>K0</a:t>
              </a:r>
            </a:p>
          </p:txBody>
        </p:sp>
        <p:sp>
          <p:nvSpPr>
            <p:cNvPr id="15" name="Rectangle 60">
              <a:extLst>
                <a:ext uri="{FF2B5EF4-FFF2-40B4-BE49-F238E27FC236}">
                  <a16:creationId xmlns:a16="http://schemas.microsoft.com/office/drawing/2014/main" id="{B76F8F65-452D-8D40-8D7E-55B742C8CB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715" y="3248402"/>
              <a:ext cx="660438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fr-FR" dirty="0">
                  <a:solidFill>
                    <a:schemeClr val="tx2"/>
                  </a:solidFill>
                </a:rPr>
                <a:t>GO</a:t>
              </a:r>
            </a:p>
          </p:txBody>
        </p:sp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id="{E2EEE541-B313-4447-B680-695E85C626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9796" y="3248402"/>
              <a:ext cx="559450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fr-FR" dirty="0">
                  <a:solidFill>
                    <a:schemeClr val="accent3"/>
                  </a:solidFill>
                </a:rPr>
                <a:t>K1</a:t>
              </a:r>
            </a:p>
          </p:txBody>
        </p:sp>
        <p:sp>
          <p:nvSpPr>
            <p:cNvPr id="17" name="Rectangle 78">
              <a:extLst>
                <a:ext uri="{FF2B5EF4-FFF2-40B4-BE49-F238E27FC236}">
                  <a16:creationId xmlns:a16="http://schemas.microsoft.com/office/drawing/2014/main" id="{9D40EE72-FD81-4346-A21D-E6AB97E74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9796" y="5706204"/>
              <a:ext cx="764634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fr-FR" dirty="0">
                  <a:solidFill>
                    <a:schemeClr val="tx2"/>
                  </a:solidFill>
                </a:rPr>
                <a:t>SEL</a:t>
              </a:r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5813CEDE-0055-914D-B549-6CBB9838B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5684" y="4645402"/>
              <a:ext cx="419100" cy="419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  <p:sp>
          <p:nvSpPr>
            <p:cNvPr id="19" name="Rectangle 3">
              <a:extLst>
                <a:ext uri="{FF2B5EF4-FFF2-40B4-BE49-F238E27FC236}">
                  <a16:creationId xmlns:a16="http://schemas.microsoft.com/office/drawing/2014/main" id="{96CC572A-3DFA-5849-B042-560593600D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4923" y="4645402"/>
              <a:ext cx="419100" cy="419100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accent4"/>
                </a:solidFill>
              </a:endParaRPr>
            </a:p>
          </p:txBody>
        </p:sp>
        <p:sp>
          <p:nvSpPr>
            <p:cNvPr id="20" name="Freeform 4">
              <a:extLst>
                <a:ext uri="{FF2B5EF4-FFF2-40B4-BE49-F238E27FC236}">
                  <a16:creationId xmlns:a16="http://schemas.microsoft.com/office/drawing/2014/main" id="{0B6E16DF-9568-E345-B98D-828DA1B63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9984" y="4962902"/>
              <a:ext cx="217488" cy="103188"/>
            </a:xfrm>
            <a:custGeom>
              <a:avLst/>
              <a:gdLst>
                <a:gd name="T0" fmla="*/ 0 w 137"/>
                <a:gd name="T1" fmla="*/ 64 h 65"/>
                <a:gd name="T2" fmla="*/ 72 w 137"/>
                <a:gd name="T3" fmla="*/ 0 h 65"/>
                <a:gd name="T4" fmla="*/ 136 w 137"/>
                <a:gd name="T5" fmla="*/ 64 h 65"/>
                <a:gd name="T6" fmla="*/ 0 60000 65536"/>
                <a:gd name="T7" fmla="*/ 0 60000 65536"/>
                <a:gd name="T8" fmla="*/ 0 60000 65536"/>
                <a:gd name="T9" fmla="*/ 0 w 137"/>
                <a:gd name="T10" fmla="*/ 0 h 65"/>
                <a:gd name="T11" fmla="*/ 137 w 137"/>
                <a:gd name="T12" fmla="*/ 65 h 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" h="65">
                  <a:moveTo>
                    <a:pt x="0" y="64"/>
                  </a:moveTo>
                  <a:lnTo>
                    <a:pt x="72" y="0"/>
                  </a:lnTo>
                  <a:lnTo>
                    <a:pt x="136" y="64"/>
                  </a:lnTo>
                </a:path>
              </a:pathLst>
            </a:custGeom>
            <a:noFill/>
            <a:ln w="28575" cap="rnd">
              <a:solidFill>
                <a:schemeClr val="accent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  <p:sp>
          <p:nvSpPr>
            <p:cNvPr id="21" name="Line 5">
              <a:extLst>
                <a:ext uri="{FF2B5EF4-FFF2-40B4-BE49-F238E27FC236}">
                  <a16:creationId xmlns:a16="http://schemas.microsoft.com/office/drawing/2014/main" id="{FA088E6A-80C0-414A-B158-34E95CB485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6184" y="4607302"/>
              <a:ext cx="4953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22" name="Line 6">
              <a:extLst>
                <a:ext uri="{FF2B5EF4-FFF2-40B4-BE49-F238E27FC236}">
                  <a16:creationId xmlns:a16="http://schemas.microsoft.com/office/drawing/2014/main" id="{48E5098B-346C-8149-BF72-54BEC30E7F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6184" y="5128002"/>
              <a:ext cx="5207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23" name="Line 7">
              <a:extLst>
                <a:ext uri="{FF2B5EF4-FFF2-40B4-BE49-F238E27FC236}">
                  <a16:creationId xmlns:a16="http://schemas.microsoft.com/office/drawing/2014/main" id="{27D0274A-471C-3740-B49F-139338BB64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06184" y="4600952"/>
              <a:ext cx="0" cy="5397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24" name="Arc 10">
              <a:extLst>
                <a:ext uri="{FF2B5EF4-FFF2-40B4-BE49-F238E27FC236}">
                  <a16:creationId xmlns:a16="http://schemas.microsoft.com/office/drawing/2014/main" id="{55F6E2AF-D5C0-9B48-ABF0-CB73F282C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1484" y="4842252"/>
              <a:ext cx="241300" cy="26035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  <p:sp>
          <p:nvSpPr>
            <p:cNvPr id="25" name="Arc 11">
              <a:extLst>
                <a:ext uri="{FF2B5EF4-FFF2-40B4-BE49-F238E27FC236}">
                  <a16:creationId xmlns:a16="http://schemas.microsoft.com/office/drawing/2014/main" id="{3C35DEAC-4073-2A41-A100-7FDF224C0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1484" y="4868859"/>
              <a:ext cx="241300" cy="26035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  <p:sp>
          <p:nvSpPr>
            <p:cNvPr id="26" name="Oval 12">
              <a:extLst>
                <a:ext uri="{FF2B5EF4-FFF2-40B4-BE49-F238E27FC236}">
                  <a16:creationId xmlns:a16="http://schemas.microsoft.com/office/drawing/2014/main" id="{64FD6EFB-F7A6-E94D-BFC5-50FF0D2AD5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1084" y="4912102"/>
              <a:ext cx="139700" cy="127000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  <p:sp>
          <p:nvSpPr>
            <p:cNvPr id="27" name="Line 14">
              <a:extLst>
                <a:ext uri="{FF2B5EF4-FFF2-40B4-BE49-F238E27FC236}">
                  <a16:creationId xmlns:a16="http://schemas.microsoft.com/office/drawing/2014/main" id="{11FAAC4F-E704-DF4F-B57C-95D4C6ED7A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30739" y="4759702"/>
              <a:ext cx="38814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  <a:p>
              <a:endParaRPr lang="fr-FR">
                <a:solidFill>
                  <a:schemeClr val="tx2"/>
                </a:solidFill>
              </a:endParaRPr>
            </a:p>
            <a:p>
              <a:endParaRPr lang="fr-FR">
                <a:solidFill>
                  <a:schemeClr val="tx2"/>
                </a:solidFill>
              </a:endParaRPr>
            </a:p>
            <a:p>
              <a:endParaRPr lang="fr-FR">
                <a:solidFill>
                  <a:schemeClr val="tx2"/>
                </a:solidFill>
              </a:endParaRPr>
            </a:p>
            <a:p>
              <a:endParaRPr lang="fr-FR">
                <a:solidFill>
                  <a:schemeClr val="tx2"/>
                </a:solidFill>
              </a:endParaRPr>
            </a:p>
            <a:p>
              <a:endParaRPr lang="fr-FR">
                <a:solidFill>
                  <a:schemeClr val="tx2"/>
                </a:solidFill>
              </a:endParaRPr>
            </a:p>
            <a:p>
              <a:endParaRPr lang="fr-FR">
                <a:solidFill>
                  <a:schemeClr val="tx2"/>
                </a:solidFill>
              </a:endParaRPr>
            </a:p>
            <a:p>
              <a:endParaRPr lang="fr-FR">
                <a:solidFill>
                  <a:schemeClr val="tx2"/>
                </a:solidFill>
              </a:endParaRPr>
            </a:p>
            <a:p>
              <a:endParaRPr lang="fr-FR">
                <a:solidFill>
                  <a:schemeClr val="tx2"/>
                </a:solidFill>
              </a:endParaRPr>
            </a:p>
            <a:p>
              <a:endParaRPr lang="fr-FR">
                <a:solidFill>
                  <a:schemeClr val="tx2"/>
                </a:solidFill>
              </a:endParaRPr>
            </a:p>
            <a:p>
              <a:endParaRPr lang="fr-FR">
                <a:solidFill>
                  <a:schemeClr val="tx2"/>
                </a:solidFill>
              </a:endParaRPr>
            </a:p>
            <a:p>
              <a:endParaRPr lang="fr-FR">
                <a:solidFill>
                  <a:schemeClr val="tx2"/>
                </a:solidFill>
              </a:endParaRPr>
            </a:p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28" name="Line 16">
              <a:extLst>
                <a:ext uri="{FF2B5EF4-FFF2-40B4-BE49-F238E27FC236}">
                  <a16:creationId xmlns:a16="http://schemas.microsoft.com/office/drawing/2014/main" id="{4E54A3F5-1D0D-A844-8F6D-5F94723E57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65184" y="5013702"/>
              <a:ext cx="5207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29" name="Line 17">
              <a:extLst>
                <a:ext uri="{FF2B5EF4-FFF2-40B4-BE49-F238E27FC236}">
                  <a16:creationId xmlns:a16="http://schemas.microsoft.com/office/drawing/2014/main" id="{FED3D41F-F76B-B14B-B953-1C9A5EBB9C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865184" y="4515227"/>
              <a:ext cx="0" cy="511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30" name="Arc 18">
              <a:extLst>
                <a:ext uri="{FF2B5EF4-FFF2-40B4-BE49-F238E27FC236}">
                  <a16:creationId xmlns:a16="http://schemas.microsoft.com/office/drawing/2014/main" id="{DA56854E-B3BA-0641-B3EF-63E309104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0484" y="4494590"/>
              <a:ext cx="242888" cy="260350"/>
            </a:xfrm>
            <a:custGeom>
              <a:avLst/>
              <a:gdLst>
                <a:gd name="T0" fmla="*/ 0 w 21742"/>
                <a:gd name="T1" fmla="*/ 0 h 21600"/>
                <a:gd name="T2" fmla="*/ 0 w 21742"/>
                <a:gd name="T3" fmla="*/ 0 h 21600"/>
                <a:gd name="T4" fmla="*/ 0 w 21742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42"/>
                <a:gd name="T10" fmla="*/ 0 h 21600"/>
                <a:gd name="T11" fmla="*/ 21742 w 2174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42" h="21600" fill="none" extrusionOk="0">
                  <a:moveTo>
                    <a:pt x="0" y="0"/>
                  </a:moveTo>
                  <a:cubicBezTo>
                    <a:pt x="47" y="0"/>
                    <a:pt x="94" y="-1"/>
                    <a:pt x="142" y="0"/>
                  </a:cubicBezTo>
                  <a:cubicBezTo>
                    <a:pt x="12071" y="0"/>
                    <a:pt x="21742" y="9670"/>
                    <a:pt x="21742" y="21600"/>
                  </a:cubicBezTo>
                </a:path>
                <a:path w="21742" h="21600" stroke="0" extrusionOk="0">
                  <a:moveTo>
                    <a:pt x="0" y="0"/>
                  </a:moveTo>
                  <a:cubicBezTo>
                    <a:pt x="47" y="0"/>
                    <a:pt x="94" y="-1"/>
                    <a:pt x="142" y="0"/>
                  </a:cubicBezTo>
                  <a:cubicBezTo>
                    <a:pt x="12071" y="0"/>
                    <a:pt x="21742" y="9670"/>
                    <a:pt x="21742" y="21600"/>
                  </a:cubicBezTo>
                  <a:lnTo>
                    <a:pt x="142" y="216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  <p:sp>
          <p:nvSpPr>
            <p:cNvPr id="31" name="Arc 20">
              <a:extLst>
                <a:ext uri="{FF2B5EF4-FFF2-40B4-BE49-F238E27FC236}">
                  <a16:creationId xmlns:a16="http://schemas.microsoft.com/office/drawing/2014/main" id="{3FEE65EE-7064-1641-A4D1-8DACCB331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0484" y="4740652"/>
              <a:ext cx="241300" cy="26035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  <p:sp>
          <p:nvSpPr>
            <p:cNvPr id="40" name="Arc 34">
              <a:extLst>
                <a:ext uri="{FF2B5EF4-FFF2-40B4-BE49-F238E27FC236}">
                  <a16:creationId xmlns:a16="http://schemas.microsoft.com/office/drawing/2014/main" id="{0AF0B087-D9E6-A949-8A6E-99B69B20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384" y="4608890"/>
              <a:ext cx="242888" cy="260350"/>
            </a:xfrm>
            <a:custGeom>
              <a:avLst/>
              <a:gdLst>
                <a:gd name="T0" fmla="*/ 0 w 21742"/>
                <a:gd name="T1" fmla="*/ 0 h 21600"/>
                <a:gd name="T2" fmla="*/ 0 w 21742"/>
                <a:gd name="T3" fmla="*/ 0 h 21600"/>
                <a:gd name="T4" fmla="*/ 0 w 21742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42"/>
                <a:gd name="T10" fmla="*/ 0 h 21600"/>
                <a:gd name="T11" fmla="*/ 21742 w 2174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42" h="21600" fill="none" extrusionOk="0">
                  <a:moveTo>
                    <a:pt x="0" y="0"/>
                  </a:moveTo>
                  <a:cubicBezTo>
                    <a:pt x="47" y="0"/>
                    <a:pt x="94" y="-1"/>
                    <a:pt x="142" y="0"/>
                  </a:cubicBezTo>
                  <a:cubicBezTo>
                    <a:pt x="12071" y="0"/>
                    <a:pt x="21742" y="9670"/>
                    <a:pt x="21742" y="21600"/>
                  </a:cubicBezTo>
                </a:path>
                <a:path w="21742" h="21600" stroke="0" extrusionOk="0">
                  <a:moveTo>
                    <a:pt x="0" y="0"/>
                  </a:moveTo>
                  <a:cubicBezTo>
                    <a:pt x="47" y="0"/>
                    <a:pt x="94" y="-1"/>
                    <a:pt x="142" y="0"/>
                  </a:cubicBezTo>
                  <a:cubicBezTo>
                    <a:pt x="12071" y="0"/>
                    <a:pt x="21742" y="9670"/>
                    <a:pt x="21742" y="21600"/>
                  </a:cubicBezTo>
                  <a:lnTo>
                    <a:pt x="142" y="216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  <p:sp>
          <p:nvSpPr>
            <p:cNvPr id="41" name="Arc 36">
              <a:extLst>
                <a:ext uri="{FF2B5EF4-FFF2-40B4-BE49-F238E27FC236}">
                  <a16:creationId xmlns:a16="http://schemas.microsoft.com/office/drawing/2014/main" id="{BB683160-A9F6-3F47-A225-55DCB4ED0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384" y="4842252"/>
              <a:ext cx="241300" cy="26035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  <p:sp>
          <p:nvSpPr>
            <p:cNvPr id="43" name="Line 38">
              <a:extLst>
                <a:ext uri="{FF2B5EF4-FFF2-40B4-BE49-F238E27FC236}">
                  <a16:creationId xmlns:a16="http://schemas.microsoft.com/office/drawing/2014/main" id="{4B948032-AB31-AC46-B227-1A99F23601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2784" y="4861302"/>
              <a:ext cx="228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44" name="Line 39">
              <a:extLst>
                <a:ext uri="{FF2B5EF4-FFF2-40B4-BE49-F238E27FC236}">
                  <a16:creationId xmlns:a16="http://schemas.microsoft.com/office/drawing/2014/main" id="{B9F47171-7950-CB46-9535-F9C6DFC8D6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9784" y="4861302"/>
              <a:ext cx="2032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45" name="Line 41">
              <a:extLst>
                <a:ext uri="{FF2B5EF4-FFF2-40B4-BE49-F238E27FC236}">
                  <a16:creationId xmlns:a16="http://schemas.microsoft.com/office/drawing/2014/main" id="{FD603A35-9B67-964A-8784-C903296891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5884" y="5407402"/>
              <a:ext cx="3322800" cy="0"/>
            </a:xfrm>
            <a:prstGeom prst="line">
              <a:avLst/>
            </a:prstGeom>
            <a:noFill/>
            <a:ln w="28575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46" name="Line 43">
              <a:extLst>
                <a:ext uri="{FF2B5EF4-FFF2-40B4-BE49-F238E27FC236}">
                  <a16:creationId xmlns:a16="http://schemas.microsoft.com/office/drawing/2014/main" id="{8A65CD6B-59A3-EB4A-8760-A40BE538FD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34984" y="4645402"/>
              <a:ext cx="101600" cy="0"/>
            </a:xfrm>
            <a:prstGeom prst="line">
              <a:avLst/>
            </a:prstGeom>
            <a:noFill/>
            <a:ln w="28575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47" name="Freeform 44">
              <a:extLst>
                <a:ext uri="{FF2B5EF4-FFF2-40B4-BE49-F238E27FC236}">
                  <a16:creationId xmlns:a16="http://schemas.microsoft.com/office/drawing/2014/main" id="{8F2FB3D4-2FE5-AA4E-BCD5-60E511547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884" y="4119939"/>
              <a:ext cx="5500688" cy="534988"/>
            </a:xfrm>
            <a:custGeom>
              <a:avLst/>
              <a:gdLst>
                <a:gd name="T0" fmla="*/ 0 w 3465"/>
                <a:gd name="T1" fmla="*/ 0 h 337"/>
                <a:gd name="T2" fmla="*/ 3464 w 3465"/>
                <a:gd name="T3" fmla="*/ 0 h 337"/>
                <a:gd name="T4" fmla="*/ 3464 w 3465"/>
                <a:gd name="T5" fmla="*/ 336 h 337"/>
                <a:gd name="T6" fmla="*/ 0 60000 65536"/>
                <a:gd name="T7" fmla="*/ 0 60000 65536"/>
                <a:gd name="T8" fmla="*/ 0 60000 65536"/>
                <a:gd name="T9" fmla="*/ 0 w 3465"/>
                <a:gd name="T10" fmla="*/ 0 h 337"/>
                <a:gd name="T11" fmla="*/ 3465 w 3465"/>
                <a:gd name="T12" fmla="*/ 337 h 3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65" h="337">
                  <a:moveTo>
                    <a:pt x="0" y="0"/>
                  </a:moveTo>
                  <a:lnTo>
                    <a:pt x="3464" y="0"/>
                  </a:lnTo>
                  <a:lnTo>
                    <a:pt x="3464" y="336"/>
                  </a:lnTo>
                </a:path>
              </a:pathLst>
            </a:custGeom>
            <a:noFill/>
            <a:ln w="28575" cap="rnd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  <p:sp>
          <p:nvSpPr>
            <p:cNvPr id="48" name="Line 45">
              <a:extLst>
                <a:ext uri="{FF2B5EF4-FFF2-40B4-BE49-F238E27FC236}">
                  <a16:creationId xmlns:a16="http://schemas.microsoft.com/office/drawing/2014/main" id="{E954CC1A-C5C5-CF4C-A2D3-FFA7C1758F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20709" y="4645402"/>
              <a:ext cx="23177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49" name="Line 47">
              <a:extLst>
                <a:ext uri="{FF2B5EF4-FFF2-40B4-BE49-F238E27FC236}">
                  <a16:creationId xmlns:a16="http://schemas.microsoft.com/office/drawing/2014/main" id="{18DDA6A0-3802-4349-A41F-755F6502D5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30384" y="4759702"/>
              <a:ext cx="317500" cy="0"/>
            </a:xfrm>
            <a:prstGeom prst="line">
              <a:avLst/>
            </a:prstGeom>
            <a:noFill/>
            <a:ln w="28575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50" name="Line 48">
              <a:extLst>
                <a:ext uri="{FF2B5EF4-FFF2-40B4-BE49-F238E27FC236}">
                  <a16:creationId xmlns:a16="http://schemas.microsoft.com/office/drawing/2014/main" id="{5D0B1211-3C63-6545-ABA0-6449C884DF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4484" y="4759702"/>
              <a:ext cx="2794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53" name="Line 53">
              <a:extLst>
                <a:ext uri="{FF2B5EF4-FFF2-40B4-BE49-F238E27FC236}">
                  <a16:creationId xmlns:a16="http://schemas.microsoft.com/office/drawing/2014/main" id="{E9FE66D7-A512-054B-A8BA-6C637EED18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6238" y="4645402"/>
              <a:ext cx="1260235" cy="113456"/>
            </a:xfrm>
            <a:prstGeom prst="line">
              <a:avLst/>
            </a:prstGeom>
            <a:noFill/>
            <a:ln w="28575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54" name="Line 54">
              <a:extLst>
                <a:ext uri="{FF2B5EF4-FFF2-40B4-BE49-F238E27FC236}">
                  <a16:creationId xmlns:a16="http://schemas.microsoft.com/office/drawing/2014/main" id="{725A519C-588C-5B41-9B1B-D7B07FD225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0584" y="3464302"/>
              <a:ext cx="0" cy="1187450"/>
            </a:xfrm>
            <a:prstGeom prst="line">
              <a:avLst/>
            </a:prstGeom>
            <a:noFill/>
            <a:ln w="28575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60" name="Line 71">
              <a:extLst>
                <a:ext uri="{FF2B5EF4-FFF2-40B4-BE49-F238E27FC236}">
                  <a16:creationId xmlns:a16="http://schemas.microsoft.com/office/drawing/2014/main" id="{4DF4FA59-B8FD-EF47-A497-A5F3637BED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60991" y="5944389"/>
              <a:ext cx="1683718" cy="1712"/>
            </a:xfrm>
            <a:prstGeom prst="line">
              <a:avLst/>
            </a:prstGeom>
            <a:noFill/>
            <a:ln w="28575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62" name="Freeform 75">
              <a:extLst>
                <a:ext uri="{FF2B5EF4-FFF2-40B4-BE49-F238E27FC236}">
                  <a16:creationId xmlns:a16="http://schemas.microsoft.com/office/drawing/2014/main" id="{4F89B00D-DD5C-A84E-B77C-86F8EC22F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3384" y="4861302"/>
              <a:ext cx="217488" cy="1588"/>
            </a:xfrm>
            <a:custGeom>
              <a:avLst/>
              <a:gdLst>
                <a:gd name="T0" fmla="*/ 0 w 137"/>
                <a:gd name="T1" fmla="*/ 0 h 1"/>
                <a:gd name="T2" fmla="*/ 64 w 137"/>
                <a:gd name="T3" fmla="*/ 0 h 1"/>
                <a:gd name="T4" fmla="*/ 136 w 137"/>
                <a:gd name="T5" fmla="*/ 0 h 1"/>
                <a:gd name="T6" fmla="*/ 0 60000 65536"/>
                <a:gd name="T7" fmla="*/ 0 60000 65536"/>
                <a:gd name="T8" fmla="*/ 0 60000 65536"/>
                <a:gd name="T9" fmla="*/ 0 w 137"/>
                <a:gd name="T10" fmla="*/ 0 h 1"/>
                <a:gd name="T11" fmla="*/ 137 w 13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" h="1">
                  <a:moveTo>
                    <a:pt x="0" y="0"/>
                  </a:moveTo>
                  <a:lnTo>
                    <a:pt x="64" y="0"/>
                  </a:lnTo>
                  <a:lnTo>
                    <a:pt x="136" y="0"/>
                  </a:lnTo>
                </a:path>
              </a:pathLst>
            </a:custGeom>
            <a:noFill/>
            <a:ln w="28575" cap="rnd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  <p:sp>
          <p:nvSpPr>
            <p:cNvPr id="63" name="Line 76">
              <a:extLst>
                <a:ext uri="{FF2B5EF4-FFF2-40B4-BE49-F238E27FC236}">
                  <a16:creationId xmlns:a16="http://schemas.microsoft.com/office/drawing/2014/main" id="{0BE5E66C-D42F-1A45-9A6C-FD6CE01DFF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17484" y="4861302"/>
              <a:ext cx="228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64" name="Line 77">
              <a:extLst>
                <a:ext uri="{FF2B5EF4-FFF2-40B4-BE49-F238E27FC236}">
                  <a16:creationId xmlns:a16="http://schemas.microsoft.com/office/drawing/2014/main" id="{B1BEDBEF-A0C2-3A4D-9CD6-22BCB3D570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49284" y="4861302"/>
              <a:ext cx="2032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cxnSp>
          <p:nvCxnSpPr>
            <p:cNvPr id="69" name="Connecteur droit 68">
              <a:extLst>
                <a:ext uri="{FF2B5EF4-FFF2-40B4-BE49-F238E27FC236}">
                  <a16:creationId xmlns:a16="http://schemas.microsoft.com/office/drawing/2014/main" id="{5C7545EF-28B1-EF47-AE0B-8994756D8522}"/>
                </a:ext>
              </a:extLst>
            </p:cNvPr>
            <p:cNvCxnSpPr>
              <a:cxnSpLocks/>
              <a:stCxn id="15" idx="3"/>
              <a:endCxn id="16" idx="1"/>
            </p:cNvCxnSpPr>
            <p:nvPr/>
          </p:nvCxnSpPr>
          <p:spPr bwMode="auto">
            <a:xfrm>
              <a:off x="1030153" y="3477952"/>
              <a:ext cx="7179643" cy="0"/>
            </a:xfrm>
            <a:prstGeom prst="line">
              <a:avLst/>
            </a:prstGeom>
            <a:noFill/>
            <a:ln w="28575" cap="flat" cmpd="sng" algn="ctr">
              <a:solidFill>
                <a:srgbClr val="DD080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0" name="Oval 55">
              <a:extLst>
                <a:ext uri="{FF2B5EF4-FFF2-40B4-BE49-F238E27FC236}">
                  <a16:creationId xmlns:a16="http://schemas.microsoft.com/office/drawing/2014/main" id="{47CA7CD2-0B5C-8547-968C-669688D3C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2484" y="3438902"/>
              <a:ext cx="76200" cy="76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BDB13074-2196-744E-8CAF-A88EE4156F8A}"/>
                </a:ext>
              </a:extLst>
            </p:cNvPr>
            <p:cNvSpPr txBox="1"/>
            <p:nvPr/>
          </p:nvSpPr>
          <p:spPr>
            <a:xfrm>
              <a:off x="5554120" y="5044276"/>
              <a:ext cx="851515" cy="453201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kumimoji="0" lang="en-US" sz="2400" b="0" i="0" u="none" strike="noStrike" kern="0" cap="none" spc="0" normalizeH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</a:rPr>
                <a:t>REG</a:t>
              </a:r>
              <a:endPara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Line 15">
              <a:extLst>
                <a:ext uri="{FF2B5EF4-FFF2-40B4-BE49-F238E27FC236}">
                  <a16:creationId xmlns:a16="http://schemas.microsoft.com/office/drawing/2014/main" id="{34498EE2-9210-A84A-874E-DED963135E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48856" y="4501166"/>
              <a:ext cx="53702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73" name="Arc 19">
              <a:extLst>
                <a:ext uri="{FF2B5EF4-FFF2-40B4-BE49-F238E27FC236}">
                  <a16:creationId xmlns:a16="http://schemas.microsoft.com/office/drawing/2014/main" id="{B3098A8F-38B8-274A-9564-3366E4161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0484" y="4501166"/>
              <a:ext cx="242888" cy="260350"/>
            </a:xfrm>
            <a:custGeom>
              <a:avLst/>
              <a:gdLst>
                <a:gd name="T0" fmla="*/ 0 w 21742"/>
                <a:gd name="T1" fmla="*/ 0 h 21600"/>
                <a:gd name="T2" fmla="*/ 0 w 21742"/>
                <a:gd name="T3" fmla="*/ 0 h 21600"/>
                <a:gd name="T4" fmla="*/ 0 w 21742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42"/>
                <a:gd name="T10" fmla="*/ 0 h 21600"/>
                <a:gd name="T11" fmla="*/ 21742 w 2174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42" h="21600" fill="none" extrusionOk="0">
                  <a:moveTo>
                    <a:pt x="0" y="0"/>
                  </a:moveTo>
                  <a:cubicBezTo>
                    <a:pt x="47" y="0"/>
                    <a:pt x="94" y="-1"/>
                    <a:pt x="142" y="0"/>
                  </a:cubicBezTo>
                  <a:cubicBezTo>
                    <a:pt x="12071" y="0"/>
                    <a:pt x="21742" y="9670"/>
                    <a:pt x="21742" y="21600"/>
                  </a:cubicBezTo>
                </a:path>
                <a:path w="21742" h="21600" stroke="0" extrusionOk="0">
                  <a:moveTo>
                    <a:pt x="0" y="0"/>
                  </a:moveTo>
                  <a:cubicBezTo>
                    <a:pt x="47" y="0"/>
                    <a:pt x="94" y="-1"/>
                    <a:pt x="142" y="0"/>
                  </a:cubicBezTo>
                  <a:cubicBezTo>
                    <a:pt x="12071" y="0"/>
                    <a:pt x="21742" y="9670"/>
                    <a:pt x="21742" y="21600"/>
                  </a:cubicBezTo>
                  <a:lnTo>
                    <a:pt x="142" y="21600"/>
                  </a:lnTo>
                  <a:close/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  <p:sp>
          <p:nvSpPr>
            <p:cNvPr id="74" name="Arc 21">
              <a:extLst>
                <a:ext uri="{FF2B5EF4-FFF2-40B4-BE49-F238E27FC236}">
                  <a16:creationId xmlns:a16="http://schemas.microsoft.com/office/drawing/2014/main" id="{E47EAA78-9F7C-0047-8B60-9B3379CCB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0484" y="4753352"/>
              <a:ext cx="241300" cy="26035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  <p:sp>
          <p:nvSpPr>
            <p:cNvPr id="77" name="Line 13">
              <a:extLst>
                <a:ext uri="{FF2B5EF4-FFF2-40B4-BE49-F238E27FC236}">
                  <a16:creationId xmlns:a16="http://schemas.microsoft.com/office/drawing/2014/main" id="{F533FD54-3B26-1D46-818A-145437FB19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43399" y="4975601"/>
              <a:ext cx="211968" cy="492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78" name="Line 40">
              <a:extLst>
                <a:ext uri="{FF2B5EF4-FFF2-40B4-BE49-F238E27FC236}">
                  <a16:creationId xmlns:a16="http://schemas.microsoft.com/office/drawing/2014/main" id="{5DD86B07-C101-5244-8BFF-88DA079CB2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7869" y="4963668"/>
              <a:ext cx="0" cy="443733"/>
            </a:xfrm>
            <a:prstGeom prst="line">
              <a:avLst/>
            </a:prstGeom>
            <a:noFill/>
            <a:ln w="28575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cxnSp>
          <p:nvCxnSpPr>
            <p:cNvPr id="79" name="Connecteur droit 78">
              <a:extLst>
                <a:ext uri="{FF2B5EF4-FFF2-40B4-BE49-F238E27FC236}">
                  <a16:creationId xmlns:a16="http://schemas.microsoft.com/office/drawing/2014/main" id="{22F8D864-98D8-6D4F-B6D5-80B3CB3F7EEF}"/>
                </a:ext>
              </a:extLst>
            </p:cNvPr>
            <p:cNvCxnSpPr>
              <a:cxnSpLocks/>
              <a:stCxn id="43" idx="0"/>
              <a:endCxn id="43" idx="0"/>
            </p:cNvCxnSpPr>
            <p:nvPr/>
          </p:nvCxnSpPr>
          <p:spPr bwMode="auto">
            <a:xfrm>
              <a:off x="5442784" y="4861302"/>
              <a:ext cx="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0" name="Arc 19">
              <a:extLst>
                <a:ext uri="{FF2B5EF4-FFF2-40B4-BE49-F238E27FC236}">
                  <a16:creationId xmlns:a16="http://schemas.microsoft.com/office/drawing/2014/main" id="{C20D811F-1CFA-B744-8D17-4A34A4DE3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9896" y="4607302"/>
              <a:ext cx="242888" cy="260350"/>
            </a:xfrm>
            <a:custGeom>
              <a:avLst/>
              <a:gdLst>
                <a:gd name="T0" fmla="*/ 0 w 21742"/>
                <a:gd name="T1" fmla="*/ 0 h 21600"/>
                <a:gd name="T2" fmla="*/ 0 w 21742"/>
                <a:gd name="T3" fmla="*/ 0 h 21600"/>
                <a:gd name="T4" fmla="*/ 0 w 21742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42"/>
                <a:gd name="T10" fmla="*/ 0 h 21600"/>
                <a:gd name="T11" fmla="*/ 21742 w 2174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42" h="21600" fill="none" extrusionOk="0">
                  <a:moveTo>
                    <a:pt x="0" y="0"/>
                  </a:moveTo>
                  <a:cubicBezTo>
                    <a:pt x="47" y="0"/>
                    <a:pt x="94" y="-1"/>
                    <a:pt x="142" y="0"/>
                  </a:cubicBezTo>
                  <a:cubicBezTo>
                    <a:pt x="12071" y="0"/>
                    <a:pt x="21742" y="9670"/>
                    <a:pt x="21742" y="21600"/>
                  </a:cubicBezTo>
                </a:path>
                <a:path w="21742" h="21600" stroke="0" extrusionOk="0">
                  <a:moveTo>
                    <a:pt x="0" y="0"/>
                  </a:moveTo>
                  <a:cubicBezTo>
                    <a:pt x="47" y="0"/>
                    <a:pt x="94" y="-1"/>
                    <a:pt x="142" y="0"/>
                  </a:cubicBezTo>
                  <a:cubicBezTo>
                    <a:pt x="12071" y="0"/>
                    <a:pt x="21742" y="9670"/>
                    <a:pt x="21742" y="21600"/>
                  </a:cubicBezTo>
                  <a:lnTo>
                    <a:pt x="142" y="21600"/>
                  </a:lnTo>
                  <a:close/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  <p:sp>
          <p:nvSpPr>
            <p:cNvPr id="68" name="Oval 73">
              <a:extLst>
                <a:ext uri="{FF2B5EF4-FFF2-40B4-BE49-F238E27FC236}">
                  <a16:creationId xmlns:a16="http://schemas.microsoft.com/office/drawing/2014/main" id="{399F4ED9-77F4-AA42-BD6B-E0503E8058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5128" y="4829907"/>
              <a:ext cx="76200" cy="76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92839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Line 72">
            <a:extLst>
              <a:ext uri="{FF2B5EF4-FFF2-40B4-BE49-F238E27FC236}">
                <a16:creationId xmlns:a16="http://schemas.microsoft.com/office/drawing/2014/main" id="{4BF1A87B-BA9F-6641-941F-9A096F08228D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7196" y="4868953"/>
            <a:ext cx="0" cy="1088323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598BFA7-508F-5645-8EC0-242D71FE3F9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07/03/2017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D1B60E3-9389-C043-A1E7-E41D648525D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37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3ACD893-6A25-C840-807B-D444B16E0D9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6E8B062E-56AC-4546-A0A7-12FD90D10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Circuit de pause, v2</a:t>
            </a:r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B626E7-3A3B-1F49-9EF8-9149B95701AA}"/>
              </a:ext>
            </a:extLst>
          </p:cNvPr>
          <p:cNvSpPr txBox="1"/>
          <p:nvPr/>
        </p:nvSpPr>
        <p:spPr>
          <a:xfrm>
            <a:off x="12783" y="767041"/>
            <a:ext cx="9498113" cy="193899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lang="en-US" sz="2400" kern="0" dirty="0"/>
              <a:t>1990:</a:t>
            </a:r>
          </a:p>
          <a:p>
            <a:pPr fontAlgn="base">
              <a:spcAft>
                <a:spcPct val="0"/>
              </a:spcAft>
            </a:pPr>
            <a:r>
              <a:rPr lang="en-US" sz="2400" i="1" kern="0" dirty="0">
                <a:solidFill>
                  <a:schemeClr val="bg1">
                    <a:lumMod val="85000"/>
                  </a:schemeClr>
                </a:solidFill>
              </a:rPr>
              <a:t>go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 :</a:t>
            </a:r>
            <a:r>
              <a:rPr lang="en-US" sz="2400" kern="0" dirty="0"/>
              <a:t> </a:t>
            </a:r>
            <a:r>
              <a:rPr lang="en-US" sz="2400" kern="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REG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=0 ; in </a:t>
            </a:r>
            <a:r>
              <a:rPr lang="en-US" sz="2400" kern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GO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=1, </a:t>
            </a:r>
            <a:r>
              <a:rPr lang="en-US" sz="2400" kern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RES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=0 ; out </a:t>
            </a:r>
            <a:r>
              <a:rPr lang="en-US" sz="2400" kern="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K0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=0,</a:t>
            </a:r>
            <a:r>
              <a:rPr lang="en-US" sz="2400" kern="0" dirty="0">
                <a:solidFill>
                  <a:schemeClr val="tx2"/>
                </a:solidFill>
              </a:rPr>
              <a:t> </a:t>
            </a:r>
            <a:r>
              <a:rPr lang="en-US" sz="2400" kern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K1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=1,</a:t>
            </a:r>
            <a:r>
              <a:rPr lang="en-US" sz="2400" kern="0" dirty="0"/>
              <a:t> </a:t>
            </a:r>
            <a:r>
              <a:rPr lang="en-US" sz="2400" kern="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SEL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=0 ; </a:t>
            </a:r>
            <a:r>
              <a:rPr lang="en-US" sz="2400" kern="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REG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←1</a:t>
            </a:r>
            <a:endParaRPr lang="en-US" sz="2400" i="1" kern="0" dirty="0">
              <a:solidFill>
                <a:schemeClr val="bg1">
                  <a:lumMod val="85000"/>
                </a:schemeClr>
              </a:solidFill>
            </a:endParaRPr>
          </a:p>
          <a:p>
            <a:pPr fontAlgn="base">
              <a:spcAft>
                <a:spcPct val="0"/>
              </a:spcAft>
            </a:pPr>
            <a:r>
              <a:rPr lang="en-US" sz="2400" i="1" kern="0" dirty="0">
                <a:solidFill>
                  <a:schemeClr val="bg1">
                    <a:lumMod val="85000"/>
                  </a:schemeClr>
                </a:solidFill>
              </a:rPr>
              <a:t>res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 :</a:t>
            </a:r>
            <a:r>
              <a:rPr lang="en-US" sz="2400" kern="0" dirty="0"/>
              <a:t> </a:t>
            </a:r>
            <a:r>
              <a:rPr lang="en-US" sz="2400" kern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REG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=1 ; in</a:t>
            </a:r>
            <a:r>
              <a:rPr lang="en-US" sz="2400" kern="0" dirty="0"/>
              <a:t> </a:t>
            </a:r>
            <a:r>
              <a:rPr lang="en-US" sz="2400" kern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GO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=0,</a:t>
            </a:r>
            <a:r>
              <a:rPr lang="en-US" sz="2400" kern="0" dirty="0"/>
              <a:t> </a:t>
            </a:r>
            <a:r>
              <a:rPr lang="en-US" sz="2400" kern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RES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=1 ; out</a:t>
            </a:r>
            <a:r>
              <a:rPr lang="en-US" sz="2400" kern="0" dirty="0"/>
              <a:t> </a:t>
            </a:r>
            <a:r>
              <a:rPr lang="en-US" sz="2400" kern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K0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=</a:t>
            </a:r>
            <a:r>
              <a:rPr lang="en-US" sz="2400" kern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SEL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=1,</a:t>
            </a:r>
            <a:r>
              <a:rPr lang="en-US" sz="2400" kern="0" dirty="0"/>
              <a:t> </a:t>
            </a:r>
            <a:r>
              <a:rPr lang="en-US" sz="2400" kern="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K1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=0 ;</a:t>
            </a:r>
            <a:r>
              <a:rPr lang="en-US" sz="2400" kern="0" dirty="0"/>
              <a:t> </a:t>
            </a:r>
            <a:r>
              <a:rPr lang="en-US" sz="2400" kern="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REG</a:t>
            </a:r>
            <a:r>
              <a:rPr lang="en-US" sz="2400" kern="0" dirty="0">
                <a:solidFill>
                  <a:schemeClr val="accent4"/>
                </a:solidFill>
              </a:rPr>
              <a:t> 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←0</a:t>
            </a:r>
          </a:p>
          <a:p>
            <a:pPr fontAlgn="base">
              <a:spcAft>
                <a:spcPct val="0"/>
              </a:spcAft>
            </a:pPr>
            <a:r>
              <a:rPr lang="en-US" sz="2400" i="1" kern="0" dirty="0">
                <a:solidFill>
                  <a:schemeClr val="bg1">
                    <a:lumMod val="85000"/>
                  </a:schemeClr>
                </a:solidFill>
              </a:rPr>
              <a:t>abort 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:</a:t>
            </a:r>
            <a:r>
              <a:rPr lang="en-US" sz="2400" kern="0" dirty="0"/>
              <a:t> </a:t>
            </a:r>
            <a:r>
              <a:rPr lang="en-US" sz="2400" kern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REG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=1 ; in</a:t>
            </a:r>
            <a:r>
              <a:rPr lang="en-US" sz="2400" kern="0" dirty="0"/>
              <a:t> </a:t>
            </a:r>
            <a:r>
              <a:rPr lang="en-US" sz="2400" kern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GO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=</a:t>
            </a:r>
            <a:r>
              <a:rPr lang="en-US" sz="2400" kern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RES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=0 ; out</a:t>
            </a:r>
            <a:r>
              <a:rPr lang="en-US" sz="2400" kern="0" dirty="0"/>
              <a:t> </a:t>
            </a:r>
            <a:r>
              <a:rPr lang="en-US" sz="2400" kern="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K0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=</a:t>
            </a:r>
            <a:r>
              <a:rPr lang="en-US" sz="2400" kern="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K1=0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sz="2400" kern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SEL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=1 ; </a:t>
            </a:r>
            <a:r>
              <a:rPr lang="en-US" sz="2400" kern="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REG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←0</a:t>
            </a:r>
            <a:endParaRPr lang="en-US" sz="2400" i="1" kern="0" dirty="0">
              <a:solidFill>
                <a:schemeClr val="bg1">
                  <a:lumMod val="85000"/>
                </a:schemeClr>
              </a:solidFill>
            </a:endParaRPr>
          </a:p>
          <a:p>
            <a:pPr fontAlgn="base">
              <a:spcAft>
                <a:spcPct val="0"/>
              </a:spcAft>
            </a:pPr>
            <a:r>
              <a:rPr lang="en-US" sz="2400" i="1" kern="0" dirty="0"/>
              <a:t>go-kill </a:t>
            </a:r>
            <a:r>
              <a:rPr lang="en-US" sz="2400" kern="0" dirty="0"/>
              <a:t>: </a:t>
            </a:r>
            <a:r>
              <a:rPr lang="en-US" sz="2100" kern="0" dirty="0">
                <a:solidFill>
                  <a:schemeClr val="accent4"/>
                </a:solidFill>
              </a:rPr>
              <a:t>REG</a:t>
            </a:r>
            <a:r>
              <a:rPr lang="en-US" sz="2100" kern="0" dirty="0"/>
              <a:t>=0 ; in </a:t>
            </a:r>
            <a:r>
              <a:rPr lang="en-US" sz="2100" kern="0" dirty="0">
                <a:solidFill>
                  <a:schemeClr val="accent1"/>
                </a:solidFill>
              </a:rPr>
              <a:t>GO</a:t>
            </a:r>
            <a:r>
              <a:rPr lang="en-US" sz="2100" kern="0" dirty="0"/>
              <a:t>=</a:t>
            </a:r>
            <a:r>
              <a:rPr lang="en-US" sz="2100" kern="0" dirty="0">
                <a:solidFill>
                  <a:schemeClr val="accent1"/>
                </a:solidFill>
              </a:rPr>
              <a:t>KILL</a:t>
            </a:r>
            <a:r>
              <a:rPr lang="en-US" sz="2100" kern="0" dirty="0"/>
              <a:t>=1, </a:t>
            </a:r>
            <a:r>
              <a:rPr lang="en-US" sz="2100" kern="0" dirty="0">
                <a:solidFill>
                  <a:schemeClr val="tx2"/>
                </a:solidFill>
              </a:rPr>
              <a:t>RES</a:t>
            </a:r>
            <a:r>
              <a:rPr lang="en-US" sz="2100" kern="0" dirty="0"/>
              <a:t>=0; out </a:t>
            </a:r>
            <a:r>
              <a:rPr lang="en-US" sz="2100" kern="0" dirty="0">
                <a:solidFill>
                  <a:schemeClr val="accent1"/>
                </a:solidFill>
              </a:rPr>
              <a:t>K1</a:t>
            </a:r>
            <a:r>
              <a:rPr lang="en-US" sz="2100" kern="0" dirty="0"/>
              <a:t>=1, </a:t>
            </a:r>
            <a:r>
              <a:rPr lang="en-US" sz="2100" kern="0" dirty="0">
                <a:solidFill>
                  <a:schemeClr val="tx2"/>
                </a:solidFill>
              </a:rPr>
              <a:t>K0</a:t>
            </a:r>
            <a:r>
              <a:rPr lang="en-US" sz="2100" kern="0" dirty="0"/>
              <a:t>=</a:t>
            </a:r>
            <a:r>
              <a:rPr lang="en-US" sz="2100" kern="0" dirty="0">
                <a:solidFill>
                  <a:schemeClr val="tx2"/>
                </a:solidFill>
              </a:rPr>
              <a:t>SEL</a:t>
            </a:r>
            <a:r>
              <a:rPr lang="en-US" sz="2100" kern="0" dirty="0"/>
              <a:t>=0 ; </a:t>
            </a:r>
            <a:r>
              <a:rPr lang="en-US" sz="2100" kern="0" dirty="0">
                <a:solidFill>
                  <a:schemeClr val="accent4"/>
                </a:solidFill>
              </a:rPr>
              <a:t>REG</a:t>
            </a:r>
            <a:r>
              <a:rPr lang="en-US" sz="2100" kern="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100" kern="0" dirty="0"/>
              <a:t>←0</a:t>
            </a:r>
            <a:endParaRPr lang="en-US" sz="2100" i="1" kern="0" dirty="0"/>
          </a:p>
        </p:txBody>
      </p:sp>
      <p:sp>
        <p:nvSpPr>
          <p:cNvPr id="11" name="Rectangle 42">
            <a:extLst>
              <a:ext uri="{FF2B5EF4-FFF2-40B4-BE49-F238E27FC236}">
                <a16:creationId xmlns:a16="http://schemas.microsoft.com/office/drawing/2014/main" id="{F0694D24-0C23-6A4E-9D88-1C671C73A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223" y="5178329"/>
            <a:ext cx="81593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dirty="0">
                <a:solidFill>
                  <a:schemeClr val="tx2"/>
                </a:solidFill>
              </a:rPr>
              <a:t>KILL</a:t>
            </a:r>
          </a:p>
        </p:txBody>
      </p:sp>
      <p:sp>
        <p:nvSpPr>
          <p:cNvPr id="12" name="Rectangle 46">
            <a:extLst>
              <a:ext uri="{FF2B5EF4-FFF2-40B4-BE49-F238E27FC236}">
                <a16:creationId xmlns:a16="http://schemas.microsoft.com/office/drawing/2014/main" id="{54B27F74-DDA5-5F42-A6EE-59EF9448B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223" y="3898964"/>
            <a:ext cx="81593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dirty="0">
                <a:solidFill>
                  <a:schemeClr val="tx2"/>
                </a:solidFill>
              </a:rPr>
              <a:t>RES</a:t>
            </a:r>
          </a:p>
        </p:txBody>
      </p:sp>
      <p:sp>
        <p:nvSpPr>
          <p:cNvPr id="13" name="Rectangle 49">
            <a:extLst>
              <a:ext uri="{FF2B5EF4-FFF2-40B4-BE49-F238E27FC236}">
                <a16:creationId xmlns:a16="http://schemas.microsoft.com/office/drawing/2014/main" id="{2CEF8218-6E46-2440-A7E0-C70F06AD4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9796" y="4530376"/>
            <a:ext cx="55945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dirty="0">
                <a:solidFill>
                  <a:schemeClr val="accent3"/>
                </a:solidFill>
              </a:rPr>
              <a:t>K0</a:t>
            </a:r>
          </a:p>
        </p:txBody>
      </p:sp>
      <p:sp>
        <p:nvSpPr>
          <p:cNvPr id="15" name="Rectangle 60">
            <a:extLst>
              <a:ext uri="{FF2B5EF4-FFF2-40B4-BE49-F238E27FC236}">
                <a16:creationId xmlns:a16="http://schemas.microsoft.com/office/drawing/2014/main" id="{B76F8F65-452D-8D40-8D7E-55B742C8C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715" y="3248402"/>
            <a:ext cx="660438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dirty="0">
                <a:solidFill>
                  <a:schemeClr val="tx2"/>
                </a:solidFill>
              </a:rPr>
              <a:t>GO</a:t>
            </a:r>
          </a:p>
        </p:txBody>
      </p:sp>
      <p:sp>
        <p:nvSpPr>
          <p:cNvPr id="16" name="Rectangle 64">
            <a:extLst>
              <a:ext uri="{FF2B5EF4-FFF2-40B4-BE49-F238E27FC236}">
                <a16:creationId xmlns:a16="http://schemas.microsoft.com/office/drawing/2014/main" id="{E2EEE541-B313-4447-B680-695E85C62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9796" y="3248402"/>
            <a:ext cx="55945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dirty="0">
                <a:solidFill>
                  <a:schemeClr val="accent1"/>
                </a:solidFill>
              </a:rPr>
              <a:t>K1</a:t>
            </a:r>
          </a:p>
        </p:txBody>
      </p:sp>
      <p:sp>
        <p:nvSpPr>
          <p:cNvPr id="17" name="Rectangle 78">
            <a:extLst>
              <a:ext uri="{FF2B5EF4-FFF2-40B4-BE49-F238E27FC236}">
                <a16:creationId xmlns:a16="http://schemas.microsoft.com/office/drawing/2014/main" id="{9D40EE72-FD81-4346-A21D-E6AB97E74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9796" y="5706204"/>
            <a:ext cx="764634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dirty="0">
                <a:solidFill>
                  <a:schemeClr val="tx2"/>
                </a:solidFill>
              </a:rPr>
              <a:t>SEL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5813CEDE-0055-914D-B549-6CBB9838B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5684" y="4645402"/>
            <a:ext cx="419100" cy="4191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96CC572A-3DFA-5849-B042-560593600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4923" y="4645402"/>
            <a:ext cx="419100" cy="419100"/>
          </a:xfrm>
          <a:prstGeom prst="rect">
            <a:avLst/>
          </a:prstGeom>
          <a:noFill/>
          <a:ln w="28575">
            <a:solidFill>
              <a:schemeClr val="accent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accent4"/>
              </a:solidFill>
            </a:endParaRPr>
          </a:p>
        </p:txBody>
      </p:sp>
      <p:sp>
        <p:nvSpPr>
          <p:cNvPr id="20" name="Freeform 4">
            <a:extLst>
              <a:ext uri="{FF2B5EF4-FFF2-40B4-BE49-F238E27FC236}">
                <a16:creationId xmlns:a16="http://schemas.microsoft.com/office/drawing/2014/main" id="{0B6E16DF-9568-E345-B98D-828DA1B63D03}"/>
              </a:ext>
            </a:extLst>
          </p:cNvPr>
          <p:cNvSpPr>
            <a:spLocks/>
          </p:cNvSpPr>
          <p:nvPr/>
        </p:nvSpPr>
        <p:spPr bwMode="auto">
          <a:xfrm>
            <a:off x="5899984" y="4962902"/>
            <a:ext cx="217488" cy="103188"/>
          </a:xfrm>
          <a:custGeom>
            <a:avLst/>
            <a:gdLst>
              <a:gd name="T0" fmla="*/ 0 w 137"/>
              <a:gd name="T1" fmla="*/ 64 h 65"/>
              <a:gd name="T2" fmla="*/ 72 w 137"/>
              <a:gd name="T3" fmla="*/ 0 h 65"/>
              <a:gd name="T4" fmla="*/ 136 w 137"/>
              <a:gd name="T5" fmla="*/ 64 h 65"/>
              <a:gd name="T6" fmla="*/ 0 60000 65536"/>
              <a:gd name="T7" fmla="*/ 0 60000 65536"/>
              <a:gd name="T8" fmla="*/ 0 60000 65536"/>
              <a:gd name="T9" fmla="*/ 0 w 137"/>
              <a:gd name="T10" fmla="*/ 0 h 65"/>
              <a:gd name="T11" fmla="*/ 137 w 137"/>
              <a:gd name="T12" fmla="*/ 65 h 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7" h="65">
                <a:moveTo>
                  <a:pt x="0" y="64"/>
                </a:moveTo>
                <a:lnTo>
                  <a:pt x="72" y="0"/>
                </a:lnTo>
                <a:lnTo>
                  <a:pt x="136" y="64"/>
                </a:lnTo>
              </a:path>
            </a:pathLst>
          </a:custGeom>
          <a:noFill/>
          <a:ln w="28575" cap="rnd">
            <a:solidFill>
              <a:schemeClr val="accent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21" name="Line 5">
            <a:extLst>
              <a:ext uri="{FF2B5EF4-FFF2-40B4-BE49-F238E27FC236}">
                <a16:creationId xmlns:a16="http://schemas.microsoft.com/office/drawing/2014/main" id="{FA088E6A-80C0-414A-B158-34E95CB4858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06184" y="4607302"/>
            <a:ext cx="495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2" name="Line 6">
            <a:extLst>
              <a:ext uri="{FF2B5EF4-FFF2-40B4-BE49-F238E27FC236}">
                <a16:creationId xmlns:a16="http://schemas.microsoft.com/office/drawing/2014/main" id="{48E5098B-346C-8149-BF72-54BEC30E7F0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06184" y="5128002"/>
            <a:ext cx="5207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3" name="Line 7">
            <a:extLst>
              <a:ext uri="{FF2B5EF4-FFF2-40B4-BE49-F238E27FC236}">
                <a16:creationId xmlns:a16="http://schemas.microsoft.com/office/drawing/2014/main" id="{27D0274A-471C-3740-B49F-139338BB64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06184" y="4600952"/>
            <a:ext cx="0" cy="539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4" name="Arc 10">
            <a:extLst>
              <a:ext uri="{FF2B5EF4-FFF2-40B4-BE49-F238E27FC236}">
                <a16:creationId xmlns:a16="http://schemas.microsoft.com/office/drawing/2014/main" id="{55F6E2AF-D5C0-9B48-ABF0-CB73F282C712}"/>
              </a:ext>
            </a:extLst>
          </p:cNvPr>
          <p:cNvSpPr>
            <a:spLocks/>
          </p:cNvSpPr>
          <p:nvPr/>
        </p:nvSpPr>
        <p:spPr bwMode="auto">
          <a:xfrm>
            <a:off x="5201484" y="4842252"/>
            <a:ext cx="241300" cy="2603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25" name="Arc 11">
            <a:extLst>
              <a:ext uri="{FF2B5EF4-FFF2-40B4-BE49-F238E27FC236}">
                <a16:creationId xmlns:a16="http://schemas.microsoft.com/office/drawing/2014/main" id="{3C35DEAC-4073-2A41-A100-7FDF224C08CC}"/>
              </a:ext>
            </a:extLst>
          </p:cNvPr>
          <p:cNvSpPr>
            <a:spLocks/>
          </p:cNvSpPr>
          <p:nvPr/>
        </p:nvSpPr>
        <p:spPr bwMode="auto">
          <a:xfrm>
            <a:off x="5201484" y="4868859"/>
            <a:ext cx="241300" cy="2603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26" name="Oval 12">
            <a:extLst>
              <a:ext uri="{FF2B5EF4-FFF2-40B4-BE49-F238E27FC236}">
                <a16:creationId xmlns:a16="http://schemas.microsoft.com/office/drawing/2014/main" id="{64FD6EFB-F7A6-E94D-BFC5-50FF0D2AD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1084" y="4912102"/>
            <a:ext cx="139700" cy="12700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27" name="Line 14">
            <a:extLst>
              <a:ext uri="{FF2B5EF4-FFF2-40B4-BE49-F238E27FC236}">
                <a16:creationId xmlns:a16="http://schemas.microsoft.com/office/drawing/2014/main" id="{11FAAC4F-E704-DF4F-B57C-95D4C6ED7A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30739" y="4759702"/>
            <a:ext cx="38814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  <a:p>
            <a:endParaRPr lang="fr-FR">
              <a:solidFill>
                <a:schemeClr val="tx2"/>
              </a:solidFill>
            </a:endParaRPr>
          </a:p>
          <a:p>
            <a:endParaRPr lang="fr-FR">
              <a:solidFill>
                <a:schemeClr val="tx2"/>
              </a:solidFill>
            </a:endParaRPr>
          </a:p>
          <a:p>
            <a:endParaRPr lang="fr-FR">
              <a:solidFill>
                <a:schemeClr val="tx2"/>
              </a:solidFill>
            </a:endParaRPr>
          </a:p>
          <a:p>
            <a:endParaRPr lang="fr-FR">
              <a:solidFill>
                <a:schemeClr val="tx2"/>
              </a:solidFill>
            </a:endParaRPr>
          </a:p>
          <a:p>
            <a:endParaRPr lang="fr-FR">
              <a:solidFill>
                <a:schemeClr val="tx2"/>
              </a:solidFill>
            </a:endParaRPr>
          </a:p>
          <a:p>
            <a:endParaRPr lang="fr-FR">
              <a:solidFill>
                <a:schemeClr val="tx2"/>
              </a:solidFill>
            </a:endParaRPr>
          </a:p>
          <a:p>
            <a:endParaRPr lang="fr-FR">
              <a:solidFill>
                <a:schemeClr val="tx2"/>
              </a:solidFill>
            </a:endParaRPr>
          </a:p>
          <a:p>
            <a:endParaRPr lang="fr-FR">
              <a:solidFill>
                <a:schemeClr val="tx2"/>
              </a:solidFill>
            </a:endParaRPr>
          </a:p>
          <a:p>
            <a:endParaRPr lang="fr-FR">
              <a:solidFill>
                <a:schemeClr val="tx2"/>
              </a:solidFill>
            </a:endParaRPr>
          </a:p>
          <a:p>
            <a:endParaRPr lang="fr-FR">
              <a:solidFill>
                <a:schemeClr val="tx2"/>
              </a:solidFill>
            </a:endParaRPr>
          </a:p>
          <a:p>
            <a:endParaRPr lang="fr-FR">
              <a:solidFill>
                <a:schemeClr val="tx2"/>
              </a:solidFill>
            </a:endParaRPr>
          </a:p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8" name="Line 16">
            <a:extLst>
              <a:ext uri="{FF2B5EF4-FFF2-40B4-BE49-F238E27FC236}">
                <a16:creationId xmlns:a16="http://schemas.microsoft.com/office/drawing/2014/main" id="{4E54A3F5-1D0D-A844-8F6D-5F94723E57E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5184" y="5013702"/>
            <a:ext cx="5207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9" name="Line 17">
            <a:extLst>
              <a:ext uri="{FF2B5EF4-FFF2-40B4-BE49-F238E27FC236}">
                <a16:creationId xmlns:a16="http://schemas.microsoft.com/office/drawing/2014/main" id="{FED3D41F-F76B-B14B-B953-1C9A5EBB9C3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65184" y="4515227"/>
            <a:ext cx="0" cy="511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30" name="Arc 18">
            <a:extLst>
              <a:ext uri="{FF2B5EF4-FFF2-40B4-BE49-F238E27FC236}">
                <a16:creationId xmlns:a16="http://schemas.microsoft.com/office/drawing/2014/main" id="{DA56854E-B3BA-0641-B3EF-63E3091043EB}"/>
              </a:ext>
            </a:extLst>
          </p:cNvPr>
          <p:cNvSpPr>
            <a:spLocks/>
          </p:cNvSpPr>
          <p:nvPr/>
        </p:nvSpPr>
        <p:spPr bwMode="auto">
          <a:xfrm>
            <a:off x="7360484" y="4494590"/>
            <a:ext cx="242888" cy="260350"/>
          </a:xfrm>
          <a:custGeom>
            <a:avLst/>
            <a:gdLst>
              <a:gd name="T0" fmla="*/ 0 w 21742"/>
              <a:gd name="T1" fmla="*/ 0 h 21600"/>
              <a:gd name="T2" fmla="*/ 0 w 21742"/>
              <a:gd name="T3" fmla="*/ 0 h 21600"/>
              <a:gd name="T4" fmla="*/ 0 w 21742"/>
              <a:gd name="T5" fmla="*/ 0 h 21600"/>
              <a:gd name="T6" fmla="*/ 0 60000 65536"/>
              <a:gd name="T7" fmla="*/ 0 60000 65536"/>
              <a:gd name="T8" fmla="*/ 0 60000 65536"/>
              <a:gd name="T9" fmla="*/ 0 w 21742"/>
              <a:gd name="T10" fmla="*/ 0 h 21600"/>
              <a:gd name="T11" fmla="*/ 21742 w 2174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2" h="21600" fill="none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</a:path>
              <a:path w="21742" h="21600" stroke="0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  <a:lnTo>
                  <a:pt x="142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31" name="Arc 20">
            <a:extLst>
              <a:ext uri="{FF2B5EF4-FFF2-40B4-BE49-F238E27FC236}">
                <a16:creationId xmlns:a16="http://schemas.microsoft.com/office/drawing/2014/main" id="{3FEE65EE-7064-1641-A4D1-8DACCB331400}"/>
              </a:ext>
            </a:extLst>
          </p:cNvPr>
          <p:cNvSpPr>
            <a:spLocks/>
          </p:cNvSpPr>
          <p:nvPr/>
        </p:nvSpPr>
        <p:spPr bwMode="auto">
          <a:xfrm>
            <a:off x="7360484" y="4740652"/>
            <a:ext cx="241300" cy="2603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40" name="Arc 34">
            <a:extLst>
              <a:ext uri="{FF2B5EF4-FFF2-40B4-BE49-F238E27FC236}">
                <a16:creationId xmlns:a16="http://schemas.microsoft.com/office/drawing/2014/main" id="{0AF0B087-D9E6-A949-8A6E-99B69B20DB9D}"/>
              </a:ext>
            </a:extLst>
          </p:cNvPr>
          <p:cNvSpPr>
            <a:spLocks/>
          </p:cNvSpPr>
          <p:nvPr/>
        </p:nvSpPr>
        <p:spPr bwMode="auto">
          <a:xfrm>
            <a:off x="2496384" y="4608890"/>
            <a:ext cx="242888" cy="260350"/>
          </a:xfrm>
          <a:custGeom>
            <a:avLst/>
            <a:gdLst>
              <a:gd name="T0" fmla="*/ 0 w 21742"/>
              <a:gd name="T1" fmla="*/ 0 h 21600"/>
              <a:gd name="T2" fmla="*/ 0 w 21742"/>
              <a:gd name="T3" fmla="*/ 0 h 21600"/>
              <a:gd name="T4" fmla="*/ 0 w 21742"/>
              <a:gd name="T5" fmla="*/ 0 h 21600"/>
              <a:gd name="T6" fmla="*/ 0 60000 65536"/>
              <a:gd name="T7" fmla="*/ 0 60000 65536"/>
              <a:gd name="T8" fmla="*/ 0 60000 65536"/>
              <a:gd name="T9" fmla="*/ 0 w 21742"/>
              <a:gd name="T10" fmla="*/ 0 h 21600"/>
              <a:gd name="T11" fmla="*/ 21742 w 2174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2" h="21600" fill="none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</a:path>
              <a:path w="21742" h="21600" stroke="0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  <a:lnTo>
                  <a:pt x="142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41" name="Arc 36">
            <a:extLst>
              <a:ext uri="{FF2B5EF4-FFF2-40B4-BE49-F238E27FC236}">
                <a16:creationId xmlns:a16="http://schemas.microsoft.com/office/drawing/2014/main" id="{BB683160-A9F6-3F47-A225-55DCB4ED002A}"/>
              </a:ext>
            </a:extLst>
          </p:cNvPr>
          <p:cNvSpPr>
            <a:spLocks/>
          </p:cNvSpPr>
          <p:nvPr/>
        </p:nvSpPr>
        <p:spPr bwMode="auto">
          <a:xfrm>
            <a:off x="2496384" y="4842252"/>
            <a:ext cx="241300" cy="2603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43" name="Line 38">
            <a:extLst>
              <a:ext uri="{FF2B5EF4-FFF2-40B4-BE49-F238E27FC236}">
                <a16:creationId xmlns:a16="http://schemas.microsoft.com/office/drawing/2014/main" id="{4B948032-AB31-AC46-B227-1A99F236011C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2784" y="4861302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44" name="Line 39">
            <a:extLst>
              <a:ext uri="{FF2B5EF4-FFF2-40B4-BE49-F238E27FC236}">
                <a16:creationId xmlns:a16="http://schemas.microsoft.com/office/drawing/2014/main" id="{B9F47171-7950-CB46-9535-F9C6DFC8D66C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9784" y="4861302"/>
            <a:ext cx="203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45" name="Line 41">
            <a:extLst>
              <a:ext uri="{FF2B5EF4-FFF2-40B4-BE49-F238E27FC236}">
                <a16:creationId xmlns:a16="http://schemas.microsoft.com/office/drawing/2014/main" id="{FD603A35-9B67-964A-8784-C9032968918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5884" y="5407402"/>
            <a:ext cx="3322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46" name="Line 43">
            <a:extLst>
              <a:ext uri="{FF2B5EF4-FFF2-40B4-BE49-F238E27FC236}">
                <a16:creationId xmlns:a16="http://schemas.microsoft.com/office/drawing/2014/main" id="{8A65CD6B-59A3-EB4A-8760-A40BE538FD42}"/>
              </a:ext>
            </a:extLst>
          </p:cNvPr>
          <p:cNvSpPr>
            <a:spLocks noChangeShapeType="1"/>
          </p:cNvSpPr>
          <p:nvPr/>
        </p:nvSpPr>
        <p:spPr bwMode="auto">
          <a:xfrm>
            <a:off x="6534984" y="4645402"/>
            <a:ext cx="101600" cy="0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47" name="Freeform 44">
            <a:extLst>
              <a:ext uri="{FF2B5EF4-FFF2-40B4-BE49-F238E27FC236}">
                <a16:creationId xmlns:a16="http://schemas.microsoft.com/office/drawing/2014/main" id="{8F2FB3D4-2FE5-AA4E-BCD5-60E5115474E6}"/>
              </a:ext>
            </a:extLst>
          </p:cNvPr>
          <p:cNvSpPr>
            <a:spLocks/>
          </p:cNvSpPr>
          <p:nvPr/>
        </p:nvSpPr>
        <p:spPr bwMode="auto">
          <a:xfrm>
            <a:off x="1035884" y="4119939"/>
            <a:ext cx="5500688" cy="534988"/>
          </a:xfrm>
          <a:custGeom>
            <a:avLst/>
            <a:gdLst>
              <a:gd name="T0" fmla="*/ 0 w 3465"/>
              <a:gd name="T1" fmla="*/ 0 h 337"/>
              <a:gd name="T2" fmla="*/ 3464 w 3465"/>
              <a:gd name="T3" fmla="*/ 0 h 337"/>
              <a:gd name="T4" fmla="*/ 3464 w 3465"/>
              <a:gd name="T5" fmla="*/ 336 h 337"/>
              <a:gd name="T6" fmla="*/ 0 60000 65536"/>
              <a:gd name="T7" fmla="*/ 0 60000 65536"/>
              <a:gd name="T8" fmla="*/ 0 60000 65536"/>
              <a:gd name="T9" fmla="*/ 0 w 3465"/>
              <a:gd name="T10" fmla="*/ 0 h 337"/>
              <a:gd name="T11" fmla="*/ 3465 w 3465"/>
              <a:gd name="T12" fmla="*/ 337 h 3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65" h="337">
                <a:moveTo>
                  <a:pt x="0" y="0"/>
                </a:moveTo>
                <a:lnTo>
                  <a:pt x="3464" y="0"/>
                </a:lnTo>
                <a:lnTo>
                  <a:pt x="3464" y="336"/>
                </a:lnTo>
              </a:path>
            </a:pathLst>
          </a:custGeom>
          <a:noFill/>
          <a:ln w="28575" cap="rnd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48" name="Line 45">
            <a:extLst>
              <a:ext uri="{FF2B5EF4-FFF2-40B4-BE49-F238E27FC236}">
                <a16:creationId xmlns:a16="http://schemas.microsoft.com/office/drawing/2014/main" id="{E954CC1A-C5C5-CF4C-A2D3-FFA7C1758FE1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0709" y="4645402"/>
            <a:ext cx="2317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49" name="Line 47">
            <a:extLst>
              <a:ext uri="{FF2B5EF4-FFF2-40B4-BE49-F238E27FC236}">
                <a16:creationId xmlns:a16="http://schemas.microsoft.com/office/drawing/2014/main" id="{18DDA6A0-3802-4349-A41F-755F6502D538}"/>
              </a:ext>
            </a:extLst>
          </p:cNvPr>
          <p:cNvSpPr>
            <a:spLocks noChangeShapeType="1"/>
          </p:cNvSpPr>
          <p:nvPr/>
        </p:nvSpPr>
        <p:spPr bwMode="auto">
          <a:xfrm>
            <a:off x="7830384" y="4759702"/>
            <a:ext cx="317500" cy="0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50" name="Line 48">
            <a:extLst>
              <a:ext uri="{FF2B5EF4-FFF2-40B4-BE49-F238E27FC236}">
                <a16:creationId xmlns:a16="http://schemas.microsoft.com/office/drawing/2014/main" id="{5D0B1211-3C63-6545-ABA0-6449C884DF3E}"/>
              </a:ext>
            </a:extLst>
          </p:cNvPr>
          <p:cNvSpPr>
            <a:spLocks noChangeShapeType="1"/>
          </p:cNvSpPr>
          <p:nvPr/>
        </p:nvSpPr>
        <p:spPr bwMode="auto">
          <a:xfrm>
            <a:off x="7614484" y="4759702"/>
            <a:ext cx="279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53" name="Line 53">
            <a:extLst>
              <a:ext uri="{FF2B5EF4-FFF2-40B4-BE49-F238E27FC236}">
                <a16:creationId xmlns:a16="http://schemas.microsoft.com/office/drawing/2014/main" id="{E9FE66D7-A512-054B-A8BA-6C637EED18A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76238" y="4645402"/>
            <a:ext cx="1260235" cy="113456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54" name="Line 54">
            <a:extLst>
              <a:ext uri="{FF2B5EF4-FFF2-40B4-BE49-F238E27FC236}">
                <a16:creationId xmlns:a16="http://schemas.microsoft.com/office/drawing/2014/main" id="{725A519C-588C-5B41-9B1B-D7B07FD225C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0584" y="3464302"/>
            <a:ext cx="0" cy="11874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60" name="Line 71">
            <a:extLst>
              <a:ext uri="{FF2B5EF4-FFF2-40B4-BE49-F238E27FC236}">
                <a16:creationId xmlns:a16="http://schemas.microsoft.com/office/drawing/2014/main" id="{4DF4FA59-B8FD-EF47-A497-A5F3637BED6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60991" y="5944389"/>
            <a:ext cx="1683718" cy="1712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62" name="Freeform 75">
            <a:extLst>
              <a:ext uri="{FF2B5EF4-FFF2-40B4-BE49-F238E27FC236}">
                <a16:creationId xmlns:a16="http://schemas.microsoft.com/office/drawing/2014/main" id="{4F89B00D-DD5C-A84E-B77C-86F8EC22F6A4}"/>
              </a:ext>
            </a:extLst>
          </p:cNvPr>
          <p:cNvSpPr>
            <a:spLocks/>
          </p:cNvSpPr>
          <p:nvPr/>
        </p:nvSpPr>
        <p:spPr bwMode="auto">
          <a:xfrm>
            <a:off x="6433384" y="4861302"/>
            <a:ext cx="217488" cy="1588"/>
          </a:xfrm>
          <a:custGeom>
            <a:avLst/>
            <a:gdLst>
              <a:gd name="T0" fmla="*/ 0 w 137"/>
              <a:gd name="T1" fmla="*/ 0 h 1"/>
              <a:gd name="T2" fmla="*/ 64 w 137"/>
              <a:gd name="T3" fmla="*/ 0 h 1"/>
              <a:gd name="T4" fmla="*/ 136 w 137"/>
              <a:gd name="T5" fmla="*/ 0 h 1"/>
              <a:gd name="T6" fmla="*/ 0 60000 65536"/>
              <a:gd name="T7" fmla="*/ 0 60000 65536"/>
              <a:gd name="T8" fmla="*/ 0 60000 65536"/>
              <a:gd name="T9" fmla="*/ 0 w 137"/>
              <a:gd name="T10" fmla="*/ 0 h 1"/>
              <a:gd name="T11" fmla="*/ 137 w 13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7" h="1">
                <a:moveTo>
                  <a:pt x="0" y="0"/>
                </a:moveTo>
                <a:lnTo>
                  <a:pt x="64" y="0"/>
                </a:lnTo>
                <a:lnTo>
                  <a:pt x="136" y="0"/>
                </a:lnTo>
              </a:path>
            </a:pathLst>
          </a:custGeom>
          <a:noFill/>
          <a:ln w="28575" cap="rnd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accent2"/>
              </a:solidFill>
            </a:endParaRPr>
          </a:p>
        </p:txBody>
      </p:sp>
      <p:sp>
        <p:nvSpPr>
          <p:cNvPr id="63" name="Line 76">
            <a:extLst>
              <a:ext uri="{FF2B5EF4-FFF2-40B4-BE49-F238E27FC236}">
                <a16:creationId xmlns:a16="http://schemas.microsoft.com/office/drawing/2014/main" id="{0BE5E66C-D42F-1A45-9A6C-FD6CE01DFF9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7484" y="4861302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64" name="Line 77">
            <a:extLst>
              <a:ext uri="{FF2B5EF4-FFF2-40B4-BE49-F238E27FC236}">
                <a16:creationId xmlns:a16="http://schemas.microsoft.com/office/drawing/2014/main" id="{B1BEDBEF-A0C2-3A4D-9CD6-22BCB3D57034}"/>
              </a:ext>
            </a:extLst>
          </p:cNvPr>
          <p:cNvSpPr>
            <a:spLocks noChangeShapeType="1"/>
          </p:cNvSpPr>
          <p:nvPr/>
        </p:nvSpPr>
        <p:spPr bwMode="auto">
          <a:xfrm>
            <a:off x="6649284" y="4861302"/>
            <a:ext cx="203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5C7545EF-28B1-EF47-AE0B-8994756D8522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 bwMode="auto">
          <a:xfrm>
            <a:off x="1030153" y="3477952"/>
            <a:ext cx="7179643" cy="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Oval 55">
            <a:extLst>
              <a:ext uri="{FF2B5EF4-FFF2-40B4-BE49-F238E27FC236}">
                <a16:creationId xmlns:a16="http://schemas.microsoft.com/office/drawing/2014/main" id="{47CA7CD2-0B5C-8547-968C-669688D3C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2484" y="3438902"/>
            <a:ext cx="76200" cy="762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BDB13074-2196-744E-8CAF-A88EE4156F8A}"/>
              </a:ext>
            </a:extLst>
          </p:cNvPr>
          <p:cNvSpPr txBox="1"/>
          <p:nvPr/>
        </p:nvSpPr>
        <p:spPr>
          <a:xfrm>
            <a:off x="5554120" y="5044276"/>
            <a:ext cx="851515" cy="45320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REG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sp>
        <p:nvSpPr>
          <p:cNvPr id="72" name="Line 15">
            <a:extLst>
              <a:ext uri="{FF2B5EF4-FFF2-40B4-BE49-F238E27FC236}">
                <a16:creationId xmlns:a16="http://schemas.microsoft.com/office/drawing/2014/main" id="{34498EE2-9210-A84A-874E-DED963135E0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8856" y="4501166"/>
            <a:ext cx="53702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73" name="Arc 19">
            <a:extLst>
              <a:ext uri="{FF2B5EF4-FFF2-40B4-BE49-F238E27FC236}">
                <a16:creationId xmlns:a16="http://schemas.microsoft.com/office/drawing/2014/main" id="{B3098A8F-38B8-274A-9564-3366E4161FCB}"/>
              </a:ext>
            </a:extLst>
          </p:cNvPr>
          <p:cNvSpPr>
            <a:spLocks/>
          </p:cNvSpPr>
          <p:nvPr/>
        </p:nvSpPr>
        <p:spPr bwMode="auto">
          <a:xfrm>
            <a:off x="7360484" y="4501166"/>
            <a:ext cx="242888" cy="260350"/>
          </a:xfrm>
          <a:custGeom>
            <a:avLst/>
            <a:gdLst>
              <a:gd name="T0" fmla="*/ 0 w 21742"/>
              <a:gd name="T1" fmla="*/ 0 h 21600"/>
              <a:gd name="T2" fmla="*/ 0 w 21742"/>
              <a:gd name="T3" fmla="*/ 0 h 21600"/>
              <a:gd name="T4" fmla="*/ 0 w 21742"/>
              <a:gd name="T5" fmla="*/ 0 h 21600"/>
              <a:gd name="T6" fmla="*/ 0 60000 65536"/>
              <a:gd name="T7" fmla="*/ 0 60000 65536"/>
              <a:gd name="T8" fmla="*/ 0 60000 65536"/>
              <a:gd name="T9" fmla="*/ 0 w 21742"/>
              <a:gd name="T10" fmla="*/ 0 h 21600"/>
              <a:gd name="T11" fmla="*/ 21742 w 2174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2" h="21600" fill="none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</a:path>
              <a:path w="21742" h="21600" stroke="0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  <a:lnTo>
                  <a:pt x="142" y="2160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74" name="Arc 21">
            <a:extLst>
              <a:ext uri="{FF2B5EF4-FFF2-40B4-BE49-F238E27FC236}">
                <a16:creationId xmlns:a16="http://schemas.microsoft.com/office/drawing/2014/main" id="{E47EAA78-9F7C-0047-8B60-9B3379CCBFBA}"/>
              </a:ext>
            </a:extLst>
          </p:cNvPr>
          <p:cNvSpPr>
            <a:spLocks/>
          </p:cNvSpPr>
          <p:nvPr/>
        </p:nvSpPr>
        <p:spPr bwMode="auto">
          <a:xfrm>
            <a:off x="7360484" y="4753352"/>
            <a:ext cx="241300" cy="2603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77" name="Line 13">
            <a:extLst>
              <a:ext uri="{FF2B5EF4-FFF2-40B4-BE49-F238E27FC236}">
                <a16:creationId xmlns:a16="http://schemas.microsoft.com/office/drawing/2014/main" id="{F533FD54-3B26-1D46-818A-145437FB19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43399" y="4975601"/>
            <a:ext cx="211968" cy="4929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78" name="Line 40">
            <a:extLst>
              <a:ext uri="{FF2B5EF4-FFF2-40B4-BE49-F238E27FC236}">
                <a16:creationId xmlns:a16="http://schemas.microsoft.com/office/drawing/2014/main" id="{5DD86B07-C101-5244-8BFF-88DA079CB27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7869" y="4963668"/>
            <a:ext cx="0" cy="44373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22F8D864-98D8-6D4F-B6D5-80B3CB3F7EEF}"/>
              </a:ext>
            </a:extLst>
          </p:cNvPr>
          <p:cNvCxnSpPr>
            <a:cxnSpLocks/>
            <a:stCxn id="43" idx="0"/>
            <a:endCxn id="43" idx="0"/>
          </p:cNvCxnSpPr>
          <p:nvPr/>
        </p:nvCxnSpPr>
        <p:spPr bwMode="auto">
          <a:xfrm>
            <a:off x="5442784" y="4861302"/>
            <a:ext cx="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0" name="Arc 19">
            <a:extLst>
              <a:ext uri="{FF2B5EF4-FFF2-40B4-BE49-F238E27FC236}">
                <a16:creationId xmlns:a16="http://schemas.microsoft.com/office/drawing/2014/main" id="{C20D811F-1CFA-B744-8D17-4A34A4DE33E2}"/>
              </a:ext>
            </a:extLst>
          </p:cNvPr>
          <p:cNvSpPr>
            <a:spLocks/>
          </p:cNvSpPr>
          <p:nvPr/>
        </p:nvSpPr>
        <p:spPr bwMode="auto">
          <a:xfrm>
            <a:off x="5199896" y="4607302"/>
            <a:ext cx="242888" cy="260350"/>
          </a:xfrm>
          <a:custGeom>
            <a:avLst/>
            <a:gdLst>
              <a:gd name="T0" fmla="*/ 0 w 21742"/>
              <a:gd name="T1" fmla="*/ 0 h 21600"/>
              <a:gd name="T2" fmla="*/ 0 w 21742"/>
              <a:gd name="T3" fmla="*/ 0 h 21600"/>
              <a:gd name="T4" fmla="*/ 0 w 21742"/>
              <a:gd name="T5" fmla="*/ 0 h 21600"/>
              <a:gd name="T6" fmla="*/ 0 60000 65536"/>
              <a:gd name="T7" fmla="*/ 0 60000 65536"/>
              <a:gd name="T8" fmla="*/ 0 60000 65536"/>
              <a:gd name="T9" fmla="*/ 0 w 21742"/>
              <a:gd name="T10" fmla="*/ 0 h 21600"/>
              <a:gd name="T11" fmla="*/ 21742 w 2174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2" h="21600" fill="none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</a:path>
              <a:path w="21742" h="21600" stroke="0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  <a:lnTo>
                  <a:pt x="142" y="2160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68" name="Oval 73">
            <a:extLst>
              <a:ext uri="{FF2B5EF4-FFF2-40B4-BE49-F238E27FC236}">
                <a16:creationId xmlns:a16="http://schemas.microsoft.com/office/drawing/2014/main" id="{399F4ED9-77F4-AA42-BD6B-E0503E805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5128" y="4829907"/>
            <a:ext cx="76200" cy="762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939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598BFA7-508F-5645-8EC0-242D71FE3F9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07/03/2017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D1B60E3-9389-C043-A1E7-E41D648525D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38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3ACD893-6A25-C840-807B-D444B16E0D9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6E8B062E-56AC-4546-A0A7-12FD90D10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Circuit de pause, v2</a:t>
            </a:r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B626E7-3A3B-1F49-9EF8-9149B95701AA}"/>
              </a:ext>
            </a:extLst>
          </p:cNvPr>
          <p:cNvSpPr txBox="1"/>
          <p:nvPr/>
        </p:nvSpPr>
        <p:spPr>
          <a:xfrm>
            <a:off x="12783" y="767041"/>
            <a:ext cx="9530173" cy="2308324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lang="en-US" sz="2400" kern="0" dirty="0"/>
              <a:t>1990:</a:t>
            </a:r>
          </a:p>
          <a:p>
            <a:pPr fontAlgn="base">
              <a:spcAft>
                <a:spcPct val="0"/>
              </a:spcAft>
            </a:pPr>
            <a:r>
              <a:rPr lang="en-US" sz="2400" i="1" kern="0" dirty="0">
                <a:solidFill>
                  <a:schemeClr val="bg1">
                    <a:lumMod val="85000"/>
                  </a:schemeClr>
                </a:solidFill>
              </a:rPr>
              <a:t>go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 :</a:t>
            </a:r>
            <a:r>
              <a:rPr lang="en-US" sz="2400" kern="0" dirty="0"/>
              <a:t> </a:t>
            </a:r>
            <a:r>
              <a:rPr lang="en-US" sz="2400" kern="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REG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=0 ; in </a:t>
            </a:r>
            <a:r>
              <a:rPr lang="en-US" sz="2400" kern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GO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=1, </a:t>
            </a:r>
            <a:r>
              <a:rPr lang="en-US" sz="2400" kern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RES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=0 ; out </a:t>
            </a:r>
            <a:r>
              <a:rPr lang="en-US" sz="2400" kern="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K0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=0,</a:t>
            </a:r>
            <a:r>
              <a:rPr lang="en-US" sz="2400" kern="0" dirty="0">
                <a:solidFill>
                  <a:schemeClr val="tx2"/>
                </a:solidFill>
              </a:rPr>
              <a:t> </a:t>
            </a:r>
            <a:r>
              <a:rPr lang="en-US" sz="2400" kern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K1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=1,</a:t>
            </a:r>
            <a:r>
              <a:rPr lang="en-US" sz="2400" kern="0" dirty="0"/>
              <a:t> </a:t>
            </a:r>
            <a:r>
              <a:rPr lang="en-US" sz="2400" kern="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SEL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=0 ; </a:t>
            </a:r>
            <a:r>
              <a:rPr lang="en-US" sz="2400" kern="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REG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←1</a:t>
            </a:r>
            <a:endParaRPr lang="en-US" sz="2400" i="1" kern="0" dirty="0">
              <a:solidFill>
                <a:schemeClr val="bg1">
                  <a:lumMod val="85000"/>
                </a:schemeClr>
              </a:solidFill>
            </a:endParaRPr>
          </a:p>
          <a:p>
            <a:pPr fontAlgn="base">
              <a:spcAft>
                <a:spcPct val="0"/>
              </a:spcAft>
            </a:pPr>
            <a:r>
              <a:rPr lang="en-US" sz="2400" i="1" kern="0" dirty="0">
                <a:solidFill>
                  <a:schemeClr val="bg1">
                    <a:lumMod val="85000"/>
                  </a:schemeClr>
                </a:solidFill>
              </a:rPr>
              <a:t>res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 :</a:t>
            </a:r>
            <a:r>
              <a:rPr lang="en-US" sz="2400" kern="0" dirty="0"/>
              <a:t> </a:t>
            </a:r>
            <a:r>
              <a:rPr lang="en-US" sz="2400" kern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REG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=1 ; in</a:t>
            </a:r>
            <a:r>
              <a:rPr lang="en-US" sz="2400" kern="0" dirty="0"/>
              <a:t> </a:t>
            </a:r>
            <a:r>
              <a:rPr lang="en-US" sz="2400" kern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GO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=0,</a:t>
            </a:r>
            <a:r>
              <a:rPr lang="en-US" sz="2400" kern="0" dirty="0"/>
              <a:t> </a:t>
            </a:r>
            <a:r>
              <a:rPr lang="en-US" sz="2400" kern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RES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=1 ; out</a:t>
            </a:r>
            <a:r>
              <a:rPr lang="en-US" sz="2400" kern="0" dirty="0"/>
              <a:t> </a:t>
            </a:r>
            <a:r>
              <a:rPr lang="en-US" sz="2400" kern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K0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=</a:t>
            </a:r>
            <a:r>
              <a:rPr lang="en-US" sz="2400" kern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SEL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=1,</a:t>
            </a:r>
            <a:r>
              <a:rPr lang="en-US" sz="2400" kern="0" dirty="0"/>
              <a:t> </a:t>
            </a:r>
            <a:r>
              <a:rPr lang="en-US" sz="2400" kern="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K1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=0 ;</a:t>
            </a:r>
            <a:r>
              <a:rPr lang="en-US" sz="2400" kern="0" dirty="0"/>
              <a:t> </a:t>
            </a:r>
            <a:r>
              <a:rPr lang="en-US" sz="2400" kern="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REG</a:t>
            </a:r>
            <a:r>
              <a:rPr lang="en-US" sz="2400" kern="0" dirty="0">
                <a:solidFill>
                  <a:schemeClr val="accent4"/>
                </a:solidFill>
              </a:rPr>
              <a:t> 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←0</a:t>
            </a:r>
          </a:p>
          <a:p>
            <a:pPr fontAlgn="base">
              <a:spcAft>
                <a:spcPct val="0"/>
              </a:spcAft>
            </a:pPr>
            <a:r>
              <a:rPr lang="en-US" sz="2400" i="1" kern="0" dirty="0">
                <a:solidFill>
                  <a:schemeClr val="bg1">
                    <a:lumMod val="85000"/>
                  </a:schemeClr>
                </a:solidFill>
              </a:rPr>
              <a:t>abort 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:</a:t>
            </a:r>
            <a:r>
              <a:rPr lang="en-US" sz="2400" kern="0" dirty="0"/>
              <a:t> </a:t>
            </a:r>
            <a:r>
              <a:rPr lang="en-US" sz="2400" kern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REG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=1 ; in</a:t>
            </a:r>
            <a:r>
              <a:rPr lang="en-US" sz="2400" kern="0" dirty="0"/>
              <a:t> </a:t>
            </a:r>
            <a:r>
              <a:rPr lang="en-US" sz="2400" kern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GO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=</a:t>
            </a:r>
            <a:r>
              <a:rPr lang="en-US" sz="2400" kern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RES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=0 ; out</a:t>
            </a:r>
            <a:r>
              <a:rPr lang="en-US" sz="2400" kern="0" dirty="0"/>
              <a:t> </a:t>
            </a:r>
            <a:r>
              <a:rPr lang="en-US" sz="2400" kern="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K0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=</a:t>
            </a:r>
            <a:r>
              <a:rPr lang="en-US" sz="2400" kern="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K1=0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sz="2400" kern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SEL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=1 ; </a:t>
            </a:r>
            <a:r>
              <a:rPr lang="en-US" sz="2400" kern="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REG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←0</a:t>
            </a:r>
            <a:endParaRPr lang="en-US" sz="2400" i="1" kern="0" dirty="0">
              <a:solidFill>
                <a:schemeClr val="bg1">
                  <a:lumMod val="85000"/>
                </a:schemeClr>
              </a:solidFill>
            </a:endParaRPr>
          </a:p>
          <a:p>
            <a:pPr fontAlgn="base">
              <a:spcAft>
                <a:spcPct val="0"/>
              </a:spcAft>
            </a:pPr>
            <a:r>
              <a:rPr lang="en-US" sz="2400" i="1" kern="0" dirty="0">
                <a:solidFill>
                  <a:schemeClr val="bg1">
                    <a:lumMod val="85000"/>
                  </a:schemeClr>
                </a:solidFill>
              </a:rPr>
              <a:t>go-kill 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: </a:t>
            </a:r>
            <a:r>
              <a:rPr lang="en-US" sz="2100" kern="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REG</a:t>
            </a:r>
            <a:r>
              <a:rPr lang="en-US" sz="2100" kern="0" dirty="0">
                <a:solidFill>
                  <a:schemeClr val="bg1">
                    <a:lumMod val="85000"/>
                  </a:schemeClr>
                </a:solidFill>
              </a:rPr>
              <a:t>=0 ; in</a:t>
            </a:r>
            <a:r>
              <a:rPr lang="en-US" sz="2100" kern="0" dirty="0"/>
              <a:t> </a:t>
            </a:r>
            <a:r>
              <a:rPr lang="en-US" sz="2100" kern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GO</a:t>
            </a:r>
            <a:r>
              <a:rPr lang="en-US" sz="2100" kern="0" dirty="0">
                <a:solidFill>
                  <a:schemeClr val="bg1">
                    <a:lumMod val="85000"/>
                  </a:schemeClr>
                </a:solidFill>
              </a:rPr>
              <a:t>=</a:t>
            </a:r>
            <a:r>
              <a:rPr lang="en-US" sz="2100" kern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KILL</a:t>
            </a:r>
            <a:r>
              <a:rPr lang="en-US" sz="2100" kern="0" dirty="0">
                <a:solidFill>
                  <a:schemeClr val="bg1">
                    <a:lumMod val="85000"/>
                  </a:schemeClr>
                </a:solidFill>
              </a:rPr>
              <a:t>=1,</a:t>
            </a:r>
            <a:r>
              <a:rPr lang="en-US" sz="2100" kern="0" dirty="0"/>
              <a:t> </a:t>
            </a:r>
            <a:r>
              <a:rPr lang="en-US" sz="2100" kern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RES</a:t>
            </a:r>
            <a:r>
              <a:rPr lang="en-US" sz="2100" kern="0" dirty="0">
                <a:solidFill>
                  <a:schemeClr val="bg1">
                    <a:lumMod val="85000"/>
                  </a:schemeClr>
                </a:solidFill>
              </a:rPr>
              <a:t>=0; out</a:t>
            </a:r>
            <a:r>
              <a:rPr lang="en-US" sz="2100" kern="0" dirty="0"/>
              <a:t> </a:t>
            </a:r>
            <a:r>
              <a:rPr lang="en-US" sz="2100" kern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K1</a:t>
            </a:r>
            <a:r>
              <a:rPr lang="en-US" sz="2100" kern="0" dirty="0">
                <a:solidFill>
                  <a:schemeClr val="bg1">
                    <a:lumMod val="85000"/>
                  </a:schemeClr>
                </a:solidFill>
              </a:rPr>
              <a:t>=1</a:t>
            </a:r>
            <a:r>
              <a:rPr lang="en-US" sz="2100" kern="0" dirty="0"/>
              <a:t>, </a:t>
            </a:r>
            <a:r>
              <a:rPr lang="en-US" sz="2100" kern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K0</a:t>
            </a:r>
            <a:r>
              <a:rPr lang="en-US" sz="2100" kern="0" dirty="0">
                <a:solidFill>
                  <a:schemeClr val="bg1">
                    <a:lumMod val="85000"/>
                  </a:schemeClr>
                </a:solidFill>
              </a:rPr>
              <a:t>=</a:t>
            </a:r>
            <a:r>
              <a:rPr lang="en-US" sz="2100" kern="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SEL</a:t>
            </a:r>
            <a:r>
              <a:rPr lang="en-US" sz="2100" kern="0" dirty="0">
                <a:solidFill>
                  <a:schemeClr val="bg1">
                    <a:lumMod val="85000"/>
                  </a:schemeClr>
                </a:solidFill>
              </a:rPr>
              <a:t>=0 ; </a:t>
            </a:r>
            <a:r>
              <a:rPr lang="en-US" sz="2100" kern="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REG</a:t>
            </a:r>
            <a:r>
              <a:rPr lang="en-US" sz="2100" kern="0" dirty="0">
                <a:solidFill>
                  <a:schemeClr val="bg1">
                    <a:lumMod val="85000"/>
                  </a:schemeClr>
                </a:solidFill>
              </a:rPr>
              <a:t> ←0</a:t>
            </a:r>
            <a:endParaRPr lang="en-US" sz="2100" i="1" kern="0" dirty="0">
              <a:solidFill>
                <a:schemeClr val="bg1">
                  <a:lumMod val="85000"/>
                </a:schemeClr>
              </a:solidFill>
            </a:endParaRPr>
          </a:p>
          <a:p>
            <a:pPr fontAlgn="base">
              <a:spcAft>
                <a:spcPct val="0"/>
              </a:spcAft>
            </a:pPr>
            <a:r>
              <a:rPr lang="en-US" sz="2400" i="1" kern="0" dirty="0"/>
              <a:t>res-kill </a:t>
            </a:r>
            <a:r>
              <a:rPr lang="en-US" sz="2400" kern="0" dirty="0"/>
              <a:t>: </a:t>
            </a:r>
            <a:r>
              <a:rPr lang="en-US" sz="2100" kern="0" dirty="0">
                <a:solidFill>
                  <a:schemeClr val="accent1"/>
                </a:solidFill>
              </a:rPr>
              <a:t>REG</a:t>
            </a:r>
            <a:r>
              <a:rPr lang="en-US" sz="2100" kern="0" dirty="0"/>
              <a:t>=1 ;in </a:t>
            </a:r>
            <a:r>
              <a:rPr lang="en-US" sz="2100" kern="0" dirty="0">
                <a:solidFill>
                  <a:schemeClr val="tx2"/>
                </a:solidFill>
              </a:rPr>
              <a:t>G0</a:t>
            </a:r>
            <a:r>
              <a:rPr lang="en-US" sz="2100" kern="0" dirty="0"/>
              <a:t>=0, </a:t>
            </a:r>
            <a:r>
              <a:rPr lang="en-US" sz="2100" kern="0" dirty="0">
                <a:solidFill>
                  <a:schemeClr val="accent1"/>
                </a:solidFill>
              </a:rPr>
              <a:t>RES</a:t>
            </a:r>
            <a:r>
              <a:rPr lang="en-US" sz="2100" kern="0" dirty="0"/>
              <a:t>=</a:t>
            </a:r>
            <a:r>
              <a:rPr lang="en-US" sz="2100" kern="0" dirty="0">
                <a:solidFill>
                  <a:schemeClr val="accent1"/>
                </a:solidFill>
              </a:rPr>
              <a:t>KILL</a:t>
            </a:r>
            <a:r>
              <a:rPr lang="en-US" sz="2100" kern="0" dirty="0"/>
              <a:t>=1 ; out </a:t>
            </a:r>
            <a:r>
              <a:rPr lang="en-US" sz="2100" kern="0" dirty="0">
                <a:solidFill>
                  <a:schemeClr val="accent3"/>
                </a:solidFill>
              </a:rPr>
              <a:t>K1</a:t>
            </a:r>
            <a:r>
              <a:rPr lang="en-US" sz="2100" kern="0" dirty="0"/>
              <a:t>=0,</a:t>
            </a:r>
            <a:r>
              <a:rPr lang="en-US" sz="2100" kern="0" dirty="0">
                <a:solidFill>
                  <a:schemeClr val="accent1"/>
                </a:solidFill>
              </a:rPr>
              <a:t> K0</a:t>
            </a:r>
            <a:r>
              <a:rPr lang="en-US" sz="2100" kern="0" dirty="0"/>
              <a:t>=</a:t>
            </a:r>
            <a:r>
              <a:rPr lang="en-US" sz="2100" kern="0" dirty="0">
                <a:solidFill>
                  <a:schemeClr val="accent1"/>
                </a:solidFill>
              </a:rPr>
              <a:t>SEL</a:t>
            </a:r>
            <a:r>
              <a:rPr lang="en-US" sz="2100" kern="0" dirty="0"/>
              <a:t>=1; </a:t>
            </a:r>
            <a:r>
              <a:rPr lang="en-US" sz="2100" kern="0" dirty="0">
                <a:solidFill>
                  <a:schemeClr val="accent4"/>
                </a:solidFill>
              </a:rPr>
              <a:t>REG</a:t>
            </a:r>
            <a:r>
              <a:rPr lang="en-US" sz="2100" kern="0" dirty="0"/>
              <a:t>←0</a:t>
            </a:r>
            <a:endParaRPr lang="en-US" sz="2100" i="1" kern="0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AA5B1E7F-908C-1D4D-831D-8C7D5CD0495A}"/>
              </a:ext>
            </a:extLst>
          </p:cNvPr>
          <p:cNvGrpSpPr/>
          <p:nvPr/>
        </p:nvGrpSpPr>
        <p:grpSpPr>
          <a:xfrm>
            <a:off x="214223" y="3248402"/>
            <a:ext cx="8760207" cy="2916902"/>
            <a:chOff x="214223" y="3212976"/>
            <a:chExt cx="8760207" cy="2916902"/>
          </a:xfrm>
        </p:grpSpPr>
        <p:sp>
          <p:nvSpPr>
            <p:cNvPr id="81" name="Line 72">
              <a:extLst>
                <a:ext uri="{FF2B5EF4-FFF2-40B4-BE49-F238E27FC236}">
                  <a16:creationId xmlns:a16="http://schemas.microsoft.com/office/drawing/2014/main" id="{4BF1A87B-BA9F-6641-941F-9A096F0822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57196" y="4833527"/>
              <a:ext cx="0" cy="1088323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11" name="Rectangle 42">
              <a:extLst>
                <a:ext uri="{FF2B5EF4-FFF2-40B4-BE49-F238E27FC236}">
                  <a16:creationId xmlns:a16="http://schemas.microsoft.com/office/drawing/2014/main" id="{F0694D24-0C23-6A4E-9D88-1C671C73A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223" y="5142903"/>
              <a:ext cx="815930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fr-FR" dirty="0">
                  <a:solidFill>
                    <a:schemeClr val="tx2"/>
                  </a:solidFill>
                </a:rPr>
                <a:t>KILL</a:t>
              </a:r>
            </a:p>
          </p:txBody>
        </p:sp>
        <p:sp>
          <p:nvSpPr>
            <p:cNvPr id="12" name="Rectangle 46">
              <a:extLst>
                <a:ext uri="{FF2B5EF4-FFF2-40B4-BE49-F238E27FC236}">
                  <a16:creationId xmlns:a16="http://schemas.microsoft.com/office/drawing/2014/main" id="{54B27F74-DDA5-5F42-A6EE-59EF9448B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223" y="3863538"/>
              <a:ext cx="815930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fr-FR" dirty="0">
                  <a:solidFill>
                    <a:schemeClr val="tx2"/>
                  </a:solidFill>
                </a:rPr>
                <a:t>RES</a:t>
              </a:r>
            </a:p>
          </p:txBody>
        </p:sp>
        <p:sp>
          <p:nvSpPr>
            <p:cNvPr id="13" name="Rectangle 49">
              <a:extLst>
                <a:ext uri="{FF2B5EF4-FFF2-40B4-BE49-F238E27FC236}">
                  <a16:creationId xmlns:a16="http://schemas.microsoft.com/office/drawing/2014/main" id="{2CEF8218-6E46-2440-A7E0-C70F06AD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9796" y="4494950"/>
              <a:ext cx="559450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fr-FR" dirty="0">
                  <a:solidFill>
                    <a:schemeClr val="accent1"/>
                  </a:solidFill>
                </a:rPr>
                <a:t>K0</a:t>
              </a:r>
            </a:p>
          </p:txBody>
        </p:sp>
        <p:sp>
          <p:nvSpPr>
            <p:cNvPr id="15" name="Rectangle 60">
              <a:extLst>
                <a:ext uri="{FF2B5EF4-FFF2-40B4-BE49-F238E27FC236}">
                  <a16:creationId xmlns:a16="http://schemas.microsoft.com/office/drawing/2014/main" id="{B76F8F65-452D-8D40-8D7E-55B742C8CB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715" y="3212976"/>
              <a:ext cx="660438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fr-FR" dirty="0">
                  <a:solidFill>
                    <a:schemeClr val="tx2"/>
                  </a:solidFill>
                </a:rPr>
                <a:t>GO</a:t>
              </a:r>
            </a:p>
          </p:txBody>
        </p:sp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id="{E2EEE541-B313-4447-B680-695E85C626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9796" y="3212976"/>
              <a:ext cx="559450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fr-FR" dirty="0">
                  <a:solidFill>
                    <a:schemeClr val="accent3"/>
                  </a:solidFill>
                </a:rPr>
                <a:t>K1</a:t>
              </a:r>
            </a:p>
          </p:txBody>
        </p:sp>
        <p:sp>
          <p:nvSpPr>
            <p:cNvPr id="17" name="Rectangle 78">
              <a:extLst>
                <a:ext uri="{FF2B5EF4-FFF2-40B4-BE49-F238E27FC236}">
                  <a16:creationId xmlns:a16="http://schemas.microsoft.com/office/drawing/2014/main" id="{9D40EE72-FD81-4346-A21D-E6AB97E74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9796" y="5670778"/>
              <a:ext cx="764634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fr-FR" dirty="0">
                  <a:solidFill>
                    <a:schemeClr val="accent1"/>
                  </a:solidFill>
                </a:rPr>
                <a:t>SEL</a:t>
              </a:r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5813CEDE-0055-914D-B549-6CBB9838B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5684" y="4609976"/>
              <a:ext cx="419100" cy="419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  <p:sp>
          <p:nvSpPr>
            <p:cNvPr id="19" name="Rectangle 3">
              <a:extLst>
                <a:ext uri="{FF2B5EF4-FFF2-40B4-BE49-F238E27FC236}">
                  <a16:creationId xmlns:a16="http://schemas.microsoft.com/office/drawing/2014/main" id="{96CC572A-3DFA-5849-B042-560593600D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4923" y="4609976"/>
              <a:ext cx="419100" cy="419100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accent1"/>
                </a:solidFill>
              </a:endParaRPr>
            </a:p>
          </p:txBody>
        </p:sp>
        <p:sp>
          <p:nvSpPr>
            <p:cNvPr id="20" name="Freeform 4">
              <a:extLst>
                <a:ext uri="{FF2B5EF4-FFF2-40B4-BE49-F238E27FC236}">
                  <a16:creationId xmlns:a16="http://schemas.microsoft.com/office/drawing/2014/main" id="{0B6E16DF-9568-E345-B98D-828DA1B63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9984" y="4927476"/>
              <a:ext cx="217488" cy="103188"/>
            </a:xfrm>
            <a:custGeom>
              <a:avLst/>
              <a:gdLst>
                <a:gd name="T0" fmla="*/ 0 w 137"/>
                <a:gd name="T1" fmla="*/ 64 h 65"/>
                <a:gd name="T2" fmla="*/ 72 w 137"/>
                <a:gd name="T3" fmla="*/ 0 h 65"/>
                <a:gd name="T4" fmla="*/ 136 w 137"/>
                <a:gd name="T5" fmla="*/ 64 h 65"/>
                <a:gd name="T6" fmla="*/ 0 60000 65536"/>
                <a:gd name="T7" fmla="*/ 0 60000 65536"/>
                <a:gd name="T8" fmla="*/ 0 60000 65536"/>
                <a:gd name="T9" fmla="*/ 0 w 137"/>
                <a:gd name="T10" fmla="*/ 0 h 65"/>
                <a:gd name="T11" fmla="*/ 137 w 137"/>
                <a:gd name="T12" fmla="*/ 65 h 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" h="65">
                  <a:moveTo>
                    <a:pt x="0" y="64"/>
                  </a:moveTo>
                  <a:lnTo>
                    <a:pt x="72" y="0"/>
                  </a:lnTo>
                  <a:lnTo>
                    <a:pt x="136" y="64"/>
                  </a:lnTo>
                </a:path>
              </a:pathLst>
            </a:custGeom>
            <a:noFill/>
            <a:ln w="38100" cap="rnd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  <p:sp>
          <p:nvSpPr>
            <p:cNvPr id="21" name="Line 5">
              <a:extLst>
                <a:ext uri="{FF2B5EF4-FFF2-40B4-BE49-F238E27FC236}">
                  <a16:creationId xmlns:a16="http://schemas.microsoft.com/office/drawing/2014/main" id="{FA088E6A-80C0-414A-B158-34E95CB485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6184" y="4571876"/>
              <a:ext cx="4953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22" name="Line 6">
              <a:extLst>
                <a:ext uri="{FF2B5EF4-FFF2-40B4-BE49-F238E27FC236}">
                  <a16:creationId xmlns:a16="http://schemas.microsoft.com/office/drawing/2014/main" id="{48E5098B-346C-8149-BF72-54BEC30E7F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6184" y="5092576"/>
              <a:ext cx="5207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23" name="Line 7">
              <a:extLst>
                <a:ext uri="{FF2B5EF4-FFF2-40B4-BE49-F238E27FC236}">
                  <a16:creationId xmlns:a16="http://schemas.microsoft.com/office/drawing/2014/main" id="{27D0274A-471C-3740-B49F-139338BB64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06184" y="4565526"/>
              <a:ext cx="0" cy="5397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24" name="Arc 10">
              <a:extLst>
                <a:ext uri="{FF2B5EF4-FFF2-40B4-BE49-F238E27FC236}">
                  <a16:creationId xmlns:a16="http://schemas.microsoft.com/office/drawing/2014/main" id="{55F6E2AF-D5C0-9B48-ABF0-CB73F282C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1484" y="4806826"/>
              <a:ext cx="241300" cy="26035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  <p:sp>
          <p:nvSpPr>
            <p:cNvPr id="25" name="Arc 11">
              <a:extLst>
                <a:ext uri="{FF2B5EF4-FFF2-40B4-BE49-F238E27FC236}">
                  <a16:creationId xmlns:a16="http://schemas.microsoft.com/office/drawing/2014/main" id="{3C35DEAC-4073-2A41-A100-7FDF224C0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1484" y="4833433"/>
              <a:ext cx="241300" cy="26035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  <p:sp>
          <p:nvSpPr>
            <p:cNvPr id="26" name="Oval 12">
              <a:extLst>
                <a:ext uri="{FF2B5EF4-FFF2-40B4-BE49-F238E27FC236}">
                  <a16:creationId xmlns:a16="http://schemas.microsoft.com/office/drawing/2014/main" id="{64FD6EFB-F7A6-E94D-BFC5-50FF0D2AD5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1084" y="4876676"/>
              <a:ext cx="139700" cy="127000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  <p:sp>
          <p:nvSpPr>
            <p:cNvPr id="27" name="Line 14">
              <a:extLst>
                <a:ext uri="{FF2B5EF4-FFF2-40B4-BE49-F238E27FC236}">
                  <a16:creationId xmlns:a16="http://schemas.microsoft.com/office/drawing/2014/main" id="{11FAAC4F-E704-DF4F-B57C-95D4C6ED7A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30739" y="4724276"/>
              <a:ext cx="38814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  <a:p>
              <a:endParaRPr lang="fr-FR">
                <a:solidFill>
                  <a:schemeClr val="tx2"/>
                </a:solidFill>
              </a:endParaRPr>
            </a:p>
            <a:p>
              <a:endParaRPr lang="fr-FR">
                <a:solidFill>
                  <a:schemeClr val="tx2"/>
                </a:solidFill>
              </a:endParaRPr>
            </a:p>
            <a:p>
              <a:endParaRPr lang="fr-FR">
                <a:solidFill>
                  <a:schemeClr val="tx2"/>
                </a:solidFill>
              </a:endParaRPr>
            </a:p>
            <a:p>
              <a:endParaRPr lang="fr-FR">
                <a:solidFill>
                  <a:schemeClr val="tx2"/>
                </a:solidFill>
              </a:endParaRPr>
            </a:p>
            <a:p>
              <a:endParaRPr lang="fr-FR">
                <a:solidFill>
                  <a:schemeClr val="tx2"/>
                </a:solidFill>
              </a:endParaRPr>
            </a:p>
            <a:p>
              <a:endParaRPr lang="fr-FR">
                <a:solidFill>
                  <a:schemeClr val="tx2"/>
                </a:solidFill>
              </a:endParaRPr>
            </a:p>
            <a:p>
              <a:endParaRPr lang="fr-FR">
                <a:solidFill>
                  <a:schemeClr val="tx2"/>
                </a:solidFill>
              </a:endParaRPr>
            </a:p>
            <a:p>
              <a:endParaRPr lang="fr-FR">
                <a:solidFill>
                  <a:schemeClr val="tx2"/>
                </a:solidFill>
              </a:endParaRPr>
            </a:p>
            <a:p>
              <a:endParaRPr lang="fr-FR">
                <a:solidFill>
                  <a:schemeClr val="tx2"/>
                </a:solidFill>
              </a:endParaRPr>
            </a:p>
            <a:p>
              <a:endParaRPr lang="fr-FR">
                <a:solidFill>
                  <a:schemeClr val="tx2"/>
                </a:solidFill>
              </a:endParaRPr>
            </a:p>
            <a:p>
              <a:endParaRPr lang="fr-FR">
                <a:solidFill>
                  <a:schemeClr val="tx2"/>
                </a:solidFill>
              </a:endParaRPr>
            </a:p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28" name="Line 16">
              <a:extLst>
                <a:ext uri="{FF2B5EF4-FFF2-40B4-BE49-F238E27FC236}">
                  <a16:creationId xmlns:a16="http://schemas.microsoft.com/office/drawing/2014/main" id="{4E54A3F5-1D0D-A844-8F6D-5F94723E57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65184" y="4978276"/>
              <a:ext cx="5207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29" name="Line 17">
              <a:extLst>
                <a:ext uri="{FF2B5EF4-FFF2-40B4-BE49-F238E27FC236}">
                  <a16:creationId xmlns:a16="http://schemas.microsoft.com/office/drawing/2014/main" id="{FED3D41F-F76B-B14B-B953-1C9A5EBB9C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865184" y="4479801"/>
              <a:ext cx="0" cy="511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30" name="Arc 18">
              <a:extLst>
                <a:ext uri="{FF2B5EF4-FFF2-40B4-BE49-F238E27FC236}">
                  <a16:creationId xmlns:a16="http://schemas.microsoft.com/office/drawing/2014/main" id="{DA56854E-B3BA-0641-B3EF-63E309104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0484" y="4459164"/>
              <a:ext cx="242888" cy="260350"/>
            </a:xfrm>
            <a:custGeom>
              <a:avLst/>
              <a:gdLst>
                <a:gd name="T0" fmla="*/ 0 w 21742"/>
                <a:gd name="T1" fmla="*/ 0 h 21600"/>
                <a:gd name="T2" fmla="*/ 0 w 21742"/>
                <a:gd name="T3" fmla="*/ 0 h 21600"/>
                <a:gd name="T4" fmla="*/ 0 w 21742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42"/>
                <a:gd name="T10" fmla="*/ 0 h 21600"/>
                <a:gd name="T11" fmla="*/ 21742 w 2174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42" h="21600" fill="none" extrusionOk="0">
                  <a:moveTo>
                    <a:pt x="0" y="0"/>
                  </a:moveTo>
                  <a:cubicBezTo>
                    <a:pt x="47" y="0"/>
                    <a:pt x="94" y="-1"/>
                    <a:pt x="142" y="0"/>
                  </a:cubicBezTo>
                  <a:cubicBezTo>
                    <a:pt x="12071" y="0"/>
                    <a:pt x="21742" y="9670"/>
                    <a:pt x="21742" y="21600"/>
                  </a:cubicBezTo>
                </a:path>
                <a:path w="21742" h="21600" stroke="0" extrusionOk="0">
                  <a:moveTo>
                    <a:pt x="0" y="0"/>
                  </a:moveTo>
                  <a:cubicBezTo>
                    <a:pt x="47" y="0"/>
                    <a:pt x="94" y="-1"/>
                    <a:pt x="142" y="0"/>
                  </a:cubicBezTo>
                  <a:cubicBezTo>
                    <a:pt x="12071" y="0"/>
                    <a:pt x="21742" y="9670"/>
                    <a:pt x="21742" y="21600"/>
                  </a:cubicBezTo>
                  <a:lnTo>
                    <a:pt x="142" y="216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  <p:sp>
          <p:nvSpPr>
            <p:cNvPr id="31" name="Arc 20">
              <a:extLst>
                <a:ext uri="{FF2B5EF4-FFF2-40B4-BE49-F238E27FC236}">
                  <a16:creationId xmlns:a16="http://schemas.microsoft.com/office/drawing/2014/main" id="{3FEE65EE-7064-1641-A4D1-8DACCB331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0484" y="4705226"/>
              <a:ext cx="241300" cy="26035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  <p:sp>
          <p:nvSpPr>
            <p:cNvPr id="40" name="Arc 34">
              <a:extLst>
                <a:ext uri="{FF2B5EF4-FFF2-40B4-BE49-F238E27FC236}">
                  <a16:creationId xmlns:a16="http://schemas.microsoft.com/office/drawing/2014/main" id="{0AF0B087-D9E6-A949-8A6E-99B69B20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384" y="4573464"/>
              <a:ext cx="242888" cy="260350"/>
            </a:xfrm>
            <a:custGeom>
              <a:avLst/>
              <a:gdLst>
                <a:gd name="T0" fmla="*/ 0 w 21742"/>
                <a:gd name="T1" fmla="*/ 0 h 21600"/>
                <a:gd name="T2" fmla="*/ 0 w 21742"/>
                <a:gd name="T3" fmla="*/ 0 h 21600"/>
                <a:gd name="T4" fmla="*/ 0 w 21742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42"/>
                <a:gd name="T10" fmla="*/ 0 h 21600"/>
                <a:gd name="T11" fmla="*/ 21742 w 2174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42" h="21600" fill="none" extrusionOk="0">
                  <a:moveTo>
                    <a:pt x="0" y="0"/>
                  </a:moveTo>
                  <a:cubicBezTo>
                    <a:pt x="47" y="0"/>
                    <a:pt x="94" y="-1"/>
                    <a:pt x="142" y="0"/>
                  </a:cubicBezTo>
                  <a:cubicBezTo>
                    <a:pt x="12071" y="0"/>
                    <a:pt x="21742" y="9670"/>
                    <a:pt x="21742" y="21600"/>
                  </a:cubicBezTo>
                </a:path>
                <a:path w="21742" h="21600" stroke="0" extrusionOk="0">
                  <a:moveTo>
                    <a:pt x="0" y="0"/>
                  </a:moveTo>
                  <a:cubicBezTo>
                    <a:pt x="47" y="0"/>
                    <a:pt x="94" y="-1"/>
                    <a:pt x="142" y="0"/>
                  </a:cubicBezTo>
                  <a:cubicBezTo>
                    <a:pt x="12071" y="0"/>
                    <a:pt x="21742" y="9670"/>
                    <a:pt x="21742" y="21600"/>
                  </a:cubicBezTo>
                  <a:lnTo>
                    <a:pt x="142" y="216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  <p:sp>
          <p:nvSpPr>
            <p:cNvPr id="41" name="Arc 36">
              <a:extLst>
                <a:ext uri="{FF2B5EF4-FFF2-40B4-BE49-F238E27FC236}">
                  <a16:creationId xmlns:a16="http://schemas.microsoft.com/office/drawing/2014/main" id="{BB683160-A9F6-3F47-A225-55DCB4ED0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384" y="4806826"/>
              <a:ext cx="241300" cy="26035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  <p:sp>
          <p:nvSpPr>
            <p:cNvPr id="43" name="Line 38">
              <a:extLst>
                <a:ext uri="{FF2B5EF4-FFF2-40B4-BE49-F238E27FC236}">
                  <a16:creationId xmlns:a16="http://schemas.microsoft.com/office/drawing/2014/main" id="{4B948032-AB31-AC46-B227-1A99F23601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2784" y="4825876"/>
              <a:ext cx="228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44" name="Line 39">
              <a:extLst>
                <a:ext uri="{FF2B5EF4-FFF2-40B4-BE49-F238E27FC236}">
                  <a16:creationId xmlns:a16="http://schemas.microsoft.com/office/drawing/2014/main" id="{B9F47171-7950-CB46-9535-F9C6DFC8D6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9784" y="4825876"/>
              <a:ext cx="2032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45" name="Line 41">
              <a:extLst>
                <a:ext uri="{FF2B5EF4-FFF2-40B4-BE49-F238E27FC236}">
                  <a16:creationId xmlns:a16="http://schemas.microsoft.com/office/drawing/2014/main" id="{FD603A35-9B67-964A-8784-C903296891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5884" y="5371976"/>
              <a:ext cx="33228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46" name="Line 43">
              <a:extLst>
                <a:ext uri="{FF2B5EF4-FFF2-40B4-BE49-F238E27FC236}">
                  <a16:creationId xmlns:a16="http://schemas.microsoft.com/office/drawing/2014/main" id="{8A65CD6B-59A3-EB4A-8760-A40BE538FD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34984" y="4609976"/>
              <a:ext cx="1016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47" name="Freeform 44">
              <a:extLst>
                <a:ext uri="{FF2B5EF4-FFF2-40B4-BE49-F238E27FC236}">
                  <a16:creationId xmlns:a16="http://schemas.microsoft.com/office/drawing/2014/main" id="{8F2FB3D4-2FE5-AA4E-BCD5-60E511547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884" y="4084513"/>
              <a:ext cx="5500688" cy="534988"/>
            </a:xfrm>
            <a:custGeom>
              <a:avLst/>
              <a:gdLst>
                <a:gd name="T0" fmla="*/ 0 w 3465"/>
                <a:gd name="T1" fmla="*/ 0 h 337"/>
                <a:gd name="T2" fmla="*/ 3464 w 3465"/>
                <a:gd name="T3" fmla="*/ 0 h 337"/>
                <a:gd name="T4" fmla="*/ 3464 w 3465"/>
                <a:gd name="T5" fmla="*/ 336 h 337"/>
                <a:gd name="T6" fmla="*/ 0 60000 65536"/>
                <a:gd name="T7" fmla="*/ 0 60000 65536"/>
                <a:gd name="T8" fmla="*/ 0 60000 65536"/>
                <a:gd name="T9" fmla="*/ 0 w 3465"/>
                <a:gd name="T10" fmla="*/ 0 h 337"/>
                <a:gd name="T11" fmla="*/ 3465 w 3465"/>
                <a:gd name="T12" fmla="*/ 337 h 3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65" h="337">
                  <a:moveTo>
                    <a:pt x="0" y="0"/>
                  </a:moveTo>
                  <a:lnTo>
                    <a:pt x="3464" y="0"/>
                  </a:lnTo>
                  <a:lnTo>
                    <a:pt x="3464" y="336"/>
                  </a:lnTo>
                </a:path>
              </a:pathLst>
            </a:custGeom>
            <a:noFill/>
            <a:ln w="38100" cap="rnd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  <p:sp>
          <p:nvSpPr>
            <p:cNvPr id="48" name="Line 45">
              <a:extLst>
                <a:ext uri="{FF2B5EF4-FFF2-40B4-BE49-F238E27FC236}">
                  <a16:creationId xmlns:a16="http://schemas.microsoft.com/office/drawing/2014/main" id="{E954CC1A-C5C5-CF4C-A2D3-FFA7C1758F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20709" y="4609976"/>
              <a:ext cx="23177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49" name="Line 47">
              <a:extLst>
                <a:ext uri="{FF2B5EF4-FFF2-40B4-BE49-F238E27FC236}">
                  <a16:creationId xmlns:a16="http://schemas.microsoft.com/office/drawing/2014/main" id="{18DDA6A0-3802-4349-A41F-755F6502D5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30384" y="4724276"/>
              <a:ext cx="3175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50" name="Line 48">
              <a:extLst>
                <a:ext uri="{FF2B5EF4-FFF2-40B4-BE49-F238E27FC236}">
                  <a16:creationId xmlns:a16="http://schemas.microsoft.com/office/drawing/2014/main" id="{5D0B1211-3C63-6545-ABA0-6449C884DF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4484" y="4724276"/>
              <a:ext cx="279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53" name="Line 53">
              <a:extLst>
                <a:ext uri="{FF2B5EF4-FFF2-40B4-BE49-F238E27FC236}">
                  <a16:creationId xmlns:a16="http://schemas.microsoft.com/office/drawing/2014/main" id="{E9FE66D7-A512-054B-A8BA-6C637EED18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6238" y="4609976"/>
              <a:ext cx="1260235" cy="113456"/>
            </a:xfrm>
            <a:prstGeom prst="line">
              <a:avLst/>
            </a:prstGeom>
            <a:noFill/>
            <a:ln w="28575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54" name="Line 54">
              <a:extLst>
                <a:ext uri="{FF2B5EF4-FFF2-40B4-BE49-F238E27FC236}">
                  <a16:creationId xmlns:a16="http://schemas.microsoft.com/office/drawing/2014/main" id="{725A519C-588C-5B41-9B1B-D7B07FD225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0584" y="3428876"/>
              <a:ext cx="0" cy="1187450"/>
            </a:xfrm>
            <a:prstGeom prst="line">
              <a:avLst/>
            </a:prstGeom>
            <a:noFill/>
            <a:ln w="28575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60" name="Line 71">
              <a:extLst>
                <a:ext uri="{FF2B5EF4-FFF2-40B4-BE49-F238E27FC236}">
                  <a16:creationId xmlns:a16="http://schemas.microsoft.com/office/drawing/2014/main" id="{4DF4FA59-B8FD-EF47-A497-A5F3637BED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60991" y="5908963"/>
              <a:ext cx="1683718" cy="171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62" name="Freeform 75">
              <a:extLst>
                <a:ext uri="{FF2B5EF4-FFF2-40B4-BE49-F238E27FC236}">
                  <a16:creationId xmlns:a16="http://schemas.microsoft.com/office/drawing/2014/main" id="{4F89B00D-DD5C-A84E-B77C-86F8EC22F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3384" y="4825876"/>
              <a:ext cx="217488" cy="1588"/>
            </a:xfrm>
            <a:custGeom>
              <a:avLst/>
              <a:gdLst>
                <a:gd name="T0" fmla="*/ 0 w 137"/>
                <a:gd name="T1" fmla="*/ 0 h 1"/>
                <a:gd name="T2" fmla="*/ 64 w 137"/>
                <a:gd name="T3" fmla="*/ 0 h 1"/>
                <a:gd name="T4" fmla="*/ 136 w 137"/>
                <a:gd name="T5" fmla="*/ 0 h 1"/>
                <a:gd name="T6" fmla="*/ 0 60000 65536"/>
                <a:gd name="T7" fmla="*/ 0 60000 65536"/>
                <a:gd name="T8" fmla="*/ 0 60000 65536"/>
                <a:gd name="T9" fmla="*/ 0 w 137"/>
                <a:gd name="T10" fmla="*/ 0 h 1"/>
                <a:gd name="T11" fmla="*/ 137 w 13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" h="1">
                  <a:moveTo>
                    <a:pt x="0" y="0"/>
                  </a:moveTo>
                  <a:lnTo>
                    <a:pt x="64" y="0"/>
                  </a:lnTo>
                  <a:lnTo>
                    <a:pt x="136" y="0"/>
                  </a:lnTo>
                </a:path>
              </a:pathLst>
            </a:custGeom>
            <a:noFill/>
            <a:ln w="38100" cap="rnd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accent2"/>
                </a:solidFill>
              </a:endParaRPr>
            </a:p>
          </p:txBody>
        </p:sp>
        <p:sp>
          <p:nvSpPr>
            <p:cNvPr id="63" name="Line 76">
              <a:extLst>
                <a:ext uri="{FF2B5EF4-FFF2-40B4-BE49-F238E27FC236}">
                  <a16:creationId xmlns:a16="http://schemas.microsoft.com/office/drawing/2014/main" id="{0BE5E66C-D42F-1A45-9A6C-FD6CE01DFF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17484" y="4825876"/>
              <a:ext cx="2286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64" name="Line 77">
              <a:extLst>
                <a:ext uri="{FF2B5EF4-FFF2-40B4-BE49-F238E27FC236}">
                  <a16:creationId xmlns:a16="http://schemas.microsoft.com/office/drawing/2014/main" id="{B1BEDBEF-A0C2-3A4D-9CD6-22BCB3D570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49284" y="4825876"/>
              <a:ext cx="2032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cxnSp>
          <p:nvCxnSpPr>
            <p:cNvPr id="69" name="Connecteur droit 68">
              <a:extLst>
                <a:ext uri="{FF2B5EF4-FFF2-40B4-BE49-F238E27FC236}">
                  <a16:creationId xmlns:a16="http://schemas.microsoft.com/office/drawing/2014/main" id="{5C7545EF-28B1-EF47-AE0B-8994756D8522}"/>
                </a:ext>
              </a:extLst>
            </p:cNvPr>
            <p:cNvCxnSpPr>
              <a:cxnSpLocks/>
              <a:stCxn id="15" idx="3"/>
              <a:endCxn id="16" idx="1"/>
            </p:cNvCxnSpPr>
            <p:nvPr/>
          </p:nvCxnSpPr>
          <p:spPr bwMode="auto">
            <a:xfrm>
              <a:off x="1030153" y="3442526"/>
              <a:ext cx="7179643" cy="0"/>
            </a:xfrm>
            <a:prstGeom prst="line">
              <a:avLst/>
            </a:prstGeom>
            <a:noFill/>
            <a:ln w="28575" cap="flat" cmpd="sng" algn="ctr">
              <a:solidFill>
                <a:srgbClr val="DD080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0" name="Oval 55">
              <a:extLst>
                <a:ext uri="{FF2B5EF4-FFF2-40B4-BE49-F238E27FC236}">
                  <a16:creationId xmlns:a16="http://schemas.microsoft.com/office/drawing/2014/main" id="{47CA7CD2-0B5C-8547-968C-669688D3C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2484" y="3403476"/>
              <a:ext cx="76200" cy="76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BDB13074-2196-744E-8CAF-A88EE4156F8A}"/>
                </a:ext>
              </a:extLst>
            </p:cNvPr>
            <p:cNvSpPr txBox="1"/>
            <p:nvPr/>
          </p:nvSpPr>
          <p:spPr>
            <a:xfrm>
              <a:off x="5554120" y="5008850"/>
              <a:ext cx="851515" cy="453201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kumimoji="0" lang="en-US" sz="2400" b="0" i="0" u="none" strike="noStrike" kern="0" cap="none" spc="0" normalizeH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rPr>
                <a:t>REG</a:t>
              </a:r>
              <a:endPara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Line 15">
              <a:extLst>
                <a:ext uri="{FF2B5EF4-FFF2-40B4-BE49-F238E27FC236}">
                  <a16:creationId xmlns:a16="http://schemas.microsoft.com/office/drawing/2014/main" id="{34498EE2-9210-A84A-874E-DED963135E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48856" y="4465740"/>
              <a:ext cx="53702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73" name="Arc 19">
              <a:extLst>
                <a:ext uri="{FF2B5EF4-FFF2-40B4-BE49-F238E27FC236}">
                  <a16:creationId xmlns:a16="http://schemas.microsoft.com/office/drawing/2014/main" id="{B3098A8F-38B8-274A-9564-3366E4161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0484" y="4465740"/>
              <a:ext cx="242888" cy="260350"/>
            </a:xfrm>
            <a:custGeom>
              <a:avLst/>
              <a:gdLst>
                <a:gd name="T0" fmla="*/ 0 w 21742"/>
                <a:gd name="T1" fmla="*/ 0 h 21600"/>
                <a:gd name="T2" fmla="*/ 0 w 21742"/>
                <a:gd name="T3" fmla="*/ 0 h 21600"/>
                <a:gd name="T4" fmla="*/ 0 w 21742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42"/>
                <a:gd name="T10" fmla="*/ 0 h 21600"/>
                <a:gd name="T11" fmla="*/ 21742 w 2174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42" h="21600" fill="none" extrusionOk="0">
                  <a:moveTo>
                    <a:pt x="0" y="0"/>
                  </a:moveTo>
                  <a:cubicBezTo>
                    <a:pt x="47" y="0"/>
                    <a:pt x="94" y="-1"/>
                    <a:pt x="142" y="0"/>
                  </a:cubicBezTo>
                  <a:cubicBezTo>
                    <a:pt x="12071" y="0"/>
                    <a:pt x="21742" y="9670"/>
                    <a:pt x="21742" y="21600"/>
                  </a:cubicBezTo>
                </a:path>
                <a:path w="21742" h="21600" stroke="0" extrusionOk="0">
                  <a:moveTo>
                    <a:pt x="0" y="0"/>
                  </a:moveTo>
                  <a:cubicBezTo>
                    <a:pt x="47" y="0"/>
                    <a:pt x="94" y="-1"/>
                    <a:pt x="142" y="0"/>
                  </a:cubicBezTo>
                  <a:cubicBezTo>
                    <a:pt x="12071" y="0"/>
                    <a:pt x="21742" y="9670"/>
                    <a:pt x="21742" y="21600"/>
                  </a:cubicBezTo>
                  <a:lnTo>
                    <a:pt x="142" y="21600"/>
                  </a:lnTo>
                  <a:close/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  <p:sp>
          <p:nvSpPr>
            <p:cNvPr id="74" name="Arc 21">
              <a:extLst>
                <a:ext uri="{FF2B5EF4-FFF2-40B4-BE49-F238E27FC236}">
                  <a16:creationId xmlns:a16="http://schemas.microsoft.com/office/drawing/2014/main" id="{E47EAA78-9F7C-0047-8B60-9B3379CCB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0484" y="4717926"/>
              <a:ext cx="241300" cy="26035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  <p:sp>
          <p:nvSpPr>
            <p:cNvPr id="77" name="Line 13">
              <a:extLst>
                <a:ext uri="{FF2B5EF4-FFF2-40B4-BE49-F238E27FC236}">
                  <a16:creationId xmlns:a16="http://schemas.microsoft.com/office/drawing/2014/main" id="{F533FD54-3B26-1D46-818A-145437FB19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43399" y="4940175"/>
              <a:ext cx="211968" cy="492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78" name="Line 40">
              <a:extLst>
                <a:ext uri="{FF2B5EF4-FFF2-40B4-BE49-F238E27FC236}">
                  <a16:creationId xmlns:a16="http://schemas.microsoft.com/office/drawing/2014/main" id="{5DD86B07-C101-5244-8BFF-88DA079CB2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7869" y="4928242"/>
              <a:ext cx="0" cy="443733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cxnSp>
          <p:nvCxnSpPr>
            <p:cNvPr id="79" name="Connecteur droit 78">
              <a:extLst>
                <a:ext uri="{FF2B5EF4-FFF2-40B4-BE49-F238E27FC236}">
                  <a16:creationId xmlns:a16="http://schemas.microsoft.com/office/drawing/2014/main" id="{22F8D864-98D8-6D4F-B6D5-80B3CB3F7EEF}"/>
                </a:ext>
              </a:extLst>
            </p:cNvPr>
            <p:cNvCxnSpPr>
              <a:cxnSpLocks/>
              <a:stCxn id="43" idx="0"/>
              <a:endCxn id="43" idx="0"/>
            </p:cNvCxnSpPr>
            <p:nvPr/>
          </p:nvCxnSpPr>
          <p:spPr bwMode="auto">
            <a:xfrm>
              <a:off x="5442784" y="4825876"/>
              <a:ext cx="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0" name="Arc 19">
              <a:extLst>
                <a:ext uri="{FF2B5EF4-FFF2-40B4-BE49-F238E27FC236}">
                  <a16:creationId xmlns:a16="http://schemas.microsoft.com/office/drawing/2014/main" id="{C20D811F-1CFA-B744-8D17-4A34A4DE3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9896" y="4571876"/>
              <a:ext cx="242888" cy="260350"/>
            </a:xfrm>
            <a:custGeom>
              <a:avLst/>
              <a:gdLst>
                <a:gd name="T0" fmla="*/ 0 w 21742"/>
                <a:gd name="T1" fmla="*/ 0 h 21600"/>
                <a:gd name="T2" fmla="*/ 0 w 21742"/>
                <a:gd name="T3" fmla="*/ 0 h 21600"/>
                <a:gd name="T4" fmla="*/ 0 w 21742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42"/>
                <a:gd name="T10" fmla="*/ 0 h 21600"/>
                <a:gd name="T11" fmla="*/ 21742 w 2174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42" h="21600" fill="none" extrusionOk="0">
                  <a:moveTo>
                    <a:pt x="0" y="0"/>
                  </a:moveTo>
                  <a:cubicBezTo>
                    <a:pt x="47" y="0"/>
                    <a:pt x="94" y="-1"/>
                    <a:pt x="142" y="0"/>
                  </a:cubicBezTo>
                  <a:cubicBezTo>
                    <a:pt x="12071" y="0"/>
                    <a:pt x="21742" y="9670"/>
                    <a:pt x="21742" y="21600"/>
                  </a:cubicBezTo>
                </a:path>
                <a:path w="21742" h="21600" stroke="0" extrusionOk="0">
                  <a:moveTo>
                    <a:pt x="0" y="0"/>
                  </a:moveTo>
                  <a:cubicBezTo>
                    <a:pt x="47" y="0"/>
                    <a:pt x="94" y="-1"/>
                    <a:pt x="142" y="0"/>
                  </a:cubicBezTo>
                  <a:cubicBezTo>
                    <a:pt x="12071" y="0"/>
                    <a:pt x="21742" y="9670"/>
                    <a:pt x="21742" y="21600"/>
                  </a:cubicBezTo>
                  <a:lnTo>
                    <a:pt x="142" y="21600"/>
                  </a:lnTo>
                  <a:close/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  <p:sp>
          <p:nvSpPr>
            <p:cNvPr id="68" name="Oval 73">
              <a:extLst>
                <a:ext uri="{FF2B5EF4-FFF2-40B4-BE49-F238E27FC236}">
                  <a16:creationId xmlns:a16="http://schemas.microsoft.com/office/drawing/2014/main" id="{399F4ED9-77F4-AA42-BD6B-E0503E8058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5128" y="4794481"/>
              <a:ext cx="76200" cy="762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10922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598BFA7-508F-5645-8EC0-242D71FE3F9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07/03/2017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D1B60E3-9389-C043-A1E7-E41D648525D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39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3ACD893-6A25-C840-807B-D444B16E0D9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6E8B062E-56AC-4546-A0A7-12FD90D10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Comportement complet du pause v2</a:t>
            </a:r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B626E7-3A3B-1F49-9EF8-9149B95701AA}"/>
              </a:ext>
            </a:extLst>
          </p:cNvPr>
          <p:cNvSpPr txBox="1"/>
          <p:nvPr/>
        </p:nvSpPr>
        <p:spPr>
          <a:xfrm>
            <a:off x="12783" y="767041"/>
            <a:ext cx="9260869" cy="2308324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lang="en-US" sz="2400" kern="0" dirty="0"/>
              <a:t>1990:</a:t>
            </a:r>
          </a:p>
          <a:p>
            <a:pPr fontAlgn="base">
              <a:spcAft>
                <a:spcPct val="0"/>
              </a:spcAft>
            </a:pPr>
            <a:r>
              <a:rPr lang="en-US" sz="2400" i="1" kern="0" dirty="0"/>
              <a:t>go</a:t>
            </a:r>
            <a:r>
              <a:rPr lang="en-US" sz="2400" kern="0" dirty="0"/>
              <a:t> : </a:t>
            </a:r>
            <a:r>
              <a:rPr lang="en-US" sz="2400" kern="0" dirty="0">
                <a:solidFill>
                  <a:schemeClr val="accent4"/>
                </a:solidFill>
              </a:rPr>
              <a:t>REG</a:t>
            </a:r>
            <a:r>
              <a:rPr lang="en-US" sz="2400" kern="0" dirty="0"/>
              <a:t>=0 ; in </a:t>
            </a:r>
            <a:r>
              <a:rPr lang="en-US" sz="2400" kern="0" dirty="0">
                <a:solidFill>
                  <a:schemeClr val="accent1"/>
                </a:solidFill>
              </a:rPr>
              <a:t>GO</a:t>
            </a:r>
            <a:r>
              <a:rPr lang="en-US" sz="2400" kern="0" dirty="0"/>
              <a:t>=1, </a:t>
            </a:r>
            <a:r>
              <a:rPr lang="en-US" sz="2400" kern="0" dirty="0">
                <a:solidFill>
                  <a:schemeClr val="tx2"/>
                </a:solidFill>
              </a:rPr>
              <a:t>RES</a:t>
            </a:r>
            <a:r>
              <a:rPr lang="en-US" sz="2400" kern="0" dirty="0"/>
              <a:t>=0 ; out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400" kern="0" dirty="0">
                <a:solidFill>
                  <a:schemeClr val="accent3"/>
                </a:solidFill>
              </a:rPr>
              <a:t>K0</a:t>
            </a:r>
            <a:r>
              <a:rPr lang="en-US" sz="2400" kern="0" dirty="0"/>
              <a:t>=0,</a:t>
            </a:r>
            <a:r>
              <a:rPr lang="en-US" sz="2400" kern="0" dirty="0">
                <a:solidFill>
                  <a:schemeClr val="tx2"/>
                </a:solidFill>
              </a:rPr>
              <a:t> </a:t>
            </a:r>
            <a:r>
              <a:rPr lang="en-US" sz="2400" kern="0" dirty="0">
                <a:solidFill>
                  <a:schemeClr val="accent1"/>
                </a:solidFill>
              </a:rPr>
              <a:t>K1=1</a:t>
            </a:r>
            <a:r>
              <a:rPr lang="en-US" sz="2400" kern="0" dirty="0"/>
              <a:t>, </a:t>
            </a:r>
            <a:r>
              <a:rPr lang="en-US" sz="2400" kern="0" dirty="0">
                <a:solidFill>
                  <a:schemeClr val="accent4"/>
                </a:solidFill>
              </a:rPr>
              <a:t>SEL</a:t>
            </a:r>
            <a:r>
              <a:rPr lang="en-US" sz="2400" kern="0" dirty="0"/>
              <a:t>=0 ;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400" kern="0" dirty="0">
                <a:solidFill>
                  <a:schemeClr val="accent4"/>
                </a:solidFill>
              </a:rPr>
              <a:t>REG</a:t>
            </a:r>
            <a:r>
              <a:rPr lang="en-US" sz="2400" kern="0" dirty="0"/>
              <a:t>←1</a:t>
            </a:r>
            <a:endParaRPr lang="en-US" sz="2400" i="1" kern="0" dirty="0"/>
          </a:p>
          <a:p>
            <a:pPr fontAlgn="base">
              <a:spcAft>
                <a:spcPct val="0"/>
              </a:spcAft>
            </a:pPr>
            <a:r>
              <a:rPr lang="en-US" sz="2400" i="1" kern="0" dirty="0"/>
              <a:t>res</a:t>
            </a:r>
            <a:r>
              <a:rPr lang="en-US" sz="2400" kern="0" dirty="0"/>
              <a:t> : </a:t>
            </a:r>
            <a:r>
              <a:rPr lang="en-US" sz="2400" kern="0" dirty="0">
                <a:solidFill>
                  <a:schemeClr val="accent1"/>
                </a:solidFill>
              </a:rPr>
              <a:t>REG</a:t>
            </a:r>
            <a:r>
              <a:rPr lang="en-US" sz="2400" kern="0" dirty="0"/>
              <a:t>=1 ; in </a:t>
            </a:r>
            <a:r>
              <a:rPr lang="en-US" sz="2400" kern="0" dirty="0">
                <a:solidFill>
                  <a:schemeClr val="tx2"/>
                </a:solidFill>
              </a:rPr>
              <a:t>GO</a:t>
            </a:r>
            <a:r>
              <a:rPr lang="en-US" sz="2400" kern="0" dirty="0"/>
              <a:t>=0, </a:t>
            </a:r>
            <a:r>
              <a:rPr lang="en-US" sz="2400" kern="0" dirty="0">
                <a:solidFill>
                  <a:schemeClr val="accent1"/>
                </a:solidFill>
              </a:rPr>
              <a:t>RES</a:t>
            </a:r>
            <a:r>
              <a:rPr lang="en-US" sz="2400" kern="0" dirty="0"/>
              <a:t>=1 ; out </a:t>
            </a:r>
            <a:r>
              <a:rPr lang="en-US" sz="2400" kern="0" dirty="0">
                <a:solidFill>
                  <a:schemeClr val="accent1"/>
                </a:solidFill>
              </a:rPr>
              <a:t>K0</a:t>
            </a:r>
            <a:r>
              <a:rPr lang="en-US" sz="2400" kern="0" dirty="0"/>
              <a:t>=</a:t>
            </a:r>
            <a:r>
              <a:rPr lang="en-US" sz="2400" kern="0" dirty="0">
                <a:solidFill>
                  <a:schemeClr val="accent1"/>
                </a:solidFill>
              </a:rPr>
              <a:t>SEL</a:t>
            </a:r>
            <a:r>
              <a:rPr lang="en-US" sz="2400" kern="0" dirty="0"/>
              <a:t>=1, </a:t>
            </a:r>
            <a:r>
              <a:rPr lang="en-US" sz="2400" kern="0" dirty="0">
                <a:solidFill>
                  <a:schemeClr val="accent3"/>
                </a:solidFill>
              </a:rPr>
              <a:t>K1</a:t>
            </a:r>
            <a:r>
              <a:rPr lang="en-US" sz="2400" kern="0" dirty="0"/>
              <a:t>=0 ; </a:t>
            </a:r>
            <a:r>
              <a:rPr lang="en-US" sz="2400" kern="0" dirty="0">
                <a:solidFill>
                  <a:schemeClr val="accent4"/>
                </a:solidFill>
              </a:rPr>
              <a:t>REG </a:t>
            </a:r>
            <a:r>
              <a:rPr lang="en-US" sz="2400" kern="0" dirty="0"/>
              <a:t>←0</a:t>
            </a:r>
          </a:p>
          <a:p>
            <a:pPr fontAlgn="base">
              <a:spcAft>
                <a:spcPct val="0"/>
              </a:spcAft>
            </a:pPr>
            <a:r>
              <a:rPr lang="en-US" sz="2400" i="1" kern="0" dirty="0"/>
              <a:t>abort </a:t>
            </a:r>
            <a:r>
              <a:rPr lang="en-US" sz="2400" kern="0" dirty="0"/>
              <a:t>: </a:t>
            </a:r>
            <a:r>
              <a:rPr lang="en-US" sz="2400" kern="0" dirty="0">
                <a:solidFill>
                  <a:schemeClr val="accent1"/>
                </a:solidFill>
              </a:rPr>
              <a:t>REG</a:t>
            </a:r>
            <a:r>
              <a:rPr lang="en-US" sz="2400" kern="0" dirty="0"/>
              <a:t>=1 ; in </a:t>
            </a:r>
            <a:r>
              <a:rPr lang="en-US" sz="2400" kern="0" dirty="0">
                <a:solidFill>
                  <a:schemeClr val="tx2"/>
                </a:solidFill>
              </a:rPr>
              <a:t>GO</a:t>
            </a:r>
            <a:r>
              <a:rPr lang="en-US" sz="2400" kern="0" dirty="0"/>
              <a:t>=</a:t>
            </a:r>
            <a:r>
              <a:rPr lang="en-US" sz="2400" kern="0" dirty="0">
                <a:solidFill>
                  <a:schemeClr val="tx2"/>
                </a:solidFill>
              </a:rPr>
              <a:t>RES</a:t>
            </a:r>
            <a:r>
              <a:rPr lang="en-US" sz="2400" kern="0" dirty="0"/>
              <a:t>=0 ; out </a:t>
            </a:r>
            <a:r>
              <a:rPr lang="en-US" sz="2400" kern="0" dirty="0">
                <a:solidFill>
                  <a:schemeClr val="accent3"/>
                </a:solidFill>
              </a:rPr>
              <a:t>K0</a:t>
            </a:r>
            <a:r>
              <a:rPr lang="en-US" sz="2400" kern="0" dirty="0"/>
              <a:t>=</a:t>
            </a:r>
            <a:r>
              <a:rPr lang="en-US" sz="2400" kern="0" dirty="0">
                <a:solidFill>
                  <a:schemeClr val="accent3"/>
                </a:solidFill>
              </a:rPr>
              <a:t>K1</a:t>
            </a:r>
            <a:r>
              <a:rPr lang="en-US" sz="2400" kern="0" dirty="0"/>
              <a:t>=</a:t>
            </a:r>
            <a:r>
              <a:rPr lang="en-US" sz="2400" kern="0" dirty="0">
                <a:solidFill>
                  <a:schemeClr val="accent3"/>
                </a:solidFill>
              </a:rPr>
              <a:t>0</a:t>
            </a:r>
            <a:r>
              <a:rPr lang="en-US" sz="2400" kern="0" dirty="0"/>
              <a:t>,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400" kern="0" dirty="0">
                <a:solidFill>
                  <a:schemeClr val="accent1"/>
                </a:solidFill>
              </a:rPr>
              <a:t>SEL</a:t>
            </a:r>
            <a:r>
              <a:rPr lang="en-US" sz="2400" kern="0" dirty="0"/>
              <a:t>=1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400" kern="0" dirty="0"/>
              <a:t>;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400" kern="0" dirty="0">
                <a:solidFill>
                  <a:schemeClr val="accent4"/>
                </a:solidFill>
              </a:rPr>
              <a:t>REG</a:t>
            </a:r>
            <a:r>
              <a:rPr lang="en-US" sz="2400" kern="0" dirty="0"/>
              <a:t>←0</a:t>
            </a:r>
            <a:endParaRPr lang="en-US" sz="2400" i="1" kern="0" dirty="0"/>
          </a:p>
          <a:p>
            <a:pPr fontAlgn="base">
              <a:spcAft>
                <a:spcPct val="0"/>
              </a:spcAft>
            </a:pPr>
            <a:r>
              <a:rPr lang="en-US" sz="2400" i="1" kern="0" dirty="0"/>
              <a:t>go-kill </a:t>
            </a:r>
            <a:r>
              <a:rPr lang="en-US" sz="2400" kern="0" dirty="0"/>
              <a:t>:</a:t>
            </a:r>
            <a:r>
              <a:rPr lang="en-US" sz="2400" kern="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100" kern="0" dirty="0">
                <a:solidFill>
                  <a:schemeClr val="accent4"/>
                </a:solidFill>
              </a:rPr>
              <a:t>REG</a:t>
            </a:r>
            <a:r>
              <a:rPr lang="en-US" sz="2100" kern="0" dirty="0"/>
              <a:t>=0 ; in </a:t>
            </a:r>
            <a:r>
              <a:rPr lang="en-US" sz="2100" kern="0" dirty="0">
                <a:solidFill>
                  <a:schemeClr val="accent1"/>
                </a:solidFill>
              </a:rPr>
              <a:t>GO</a:t>
            </a:r>
            <a:r>
              <a:rPr lang="en-US" sz="2100" kern="0" dirty="0"/>
              <a:t>=</a:t>
            </a:r>
            <a:r>
              <a:rPr lang="en-US" sz="2100" kern="0" dirty="0">
                <a:solidFill>
                  <a:schemeClr val="accent1"/>
                </a:solidFill>
              </a:rPr>
              <a:t>KILL</a:t>
            </a:r>
            <a:r>
              <a:rPr lang="en-US" sz="2100" kern="0" dirty="0"/>
              <a:t>=1, </a:t>
            </a:r>
            <a:r>
              <a:rPr lang="en-US" sz="2100" kern="0" dirty="0">
                <a:solidFill>
                  <a:schemeClr val="tx2"/>
                </a:solidFill>
              </a:rPr>
              <a:t>RES</a:t>
            </a:r>
            <a:r>
              <a:rPr lang="en-US" sz="2100" kern="0" dirty="0"/>
              <a:t>=0; out </a:t>
            </a:r>
            <a:r>
              <a:rPr lang="en-US" sz="2100" kern="0" dirty="0">
                <a:solidFill>
                  <a:schemeClr val="accent3"/>
                </a:solidFill>
              </a:rPr>
              <a:t>K1=1</a:t>
            </a:r>
            <a:r>
              <a:rPr lang="en-US" sz="2100" kern="0" dirty="0"/>
              <a:t>, </a:t>
            </a:r>
            <a:r>
              <a:rPr lang="en-US" sz="2100" kern="0" dirty="0">
                <a:solidFill>
                  <a:schemeClr val="tx2"/>
                </a:solidFill>
              </a:rPr>
              <a:t>K0</a:t>
            </a:r>
            <a:r>
              <a:rPr lang="en-US" sz="2100" kern="0" dirty="0"/>
              <a:t>=</a:t>
            </a:r>
            <a:r>
              <a:rPr lang="en-US" sz="2100" kern="0" dirty="0">
                <a:solidFill>
                  <a:schemeClr val="accent4"/>
                </a:solidFill>
              </a:rPr>
              <a:t>SEL</a:t>
            </a:r>
            <a:r>
              <a:rPr lang="en-US" sz="2100" kern="0" dirty="0"/>
              <a:t>=0 ;</a:t>
            </a:r>
            <a:r>
              <a:rPr lang="en-US" sz="2100" kern="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100" kern="0" dirty="0">
                <a:solidFill>
                  <a:schemeClr val="accent4"/>
                </a:solidFill>
              </a:rPr>
              <a:t>REG</a:t>
            </a:r>
            <a:r>
              <a:rPr lang="en-US" sz="2100" kern="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100" kern="0" dirty="0"/>
              <a:t>←0</a:t>
            </a:r>
            <a:endParaRPr lang="en-US" sz="2100" i="1" kern="0" dirty="0"/>
          </a:p>
          <a:p>
            <a:pPr fontAlgn="base">
              <a:spcAft>
                <a:spcPct val="0"/>
              </a:spcAft>
            </a:pPr>
            <a:r>
              <a:rPr lang="en-US" sz="2400" i="1" kern="0" dirty="0"/>
              <a:t>res-kill </a:t>
            </a:r>
            <a:r>
              <a:rPr lang="en-US" sz="2400" kern="0" dirty="0"/>
              <a:t>: </a:t>
            </a:r>
            <a:r>
              <a:rPr lang="en-US" sz="2100" kern="0" dirty="0">
                <a:solidFill>
                  <a:schemeClr val="accent1"/>
                </a:solidFill>
              </a:rPr>
              <a:t>REG</a:t>
            </a:r>
            <a:r>
              <a:rPr lang="en-US" sz="2100" kern="0" dirty="0"/>
              <a:t>=1 ;in </a:t>
            </a:r>
            <a:r>
              <a:rPr lang="en-US" sz="2100" kern="0" dirty="0">
                <a:solidFill>
                  <a:schemeClr val="tx2"/>
                </a:solidFill>
              </a:rPr>
              <a:t>G0</a:t>
            </a:r>
            <a:r>
              <a:rPr lang="en-US" sz="2100" kern="0" dirty="0"/>
              <a:t>=0, </a:t>
            </a:r>
            <a:r>
              <a:rPr lang="en-US" sz="2100" kern="0" dirty="0">
                <a:solidFill>
                  <a:schemeClr val="accent1"/>
                </a:solidFill>
              </a:rPr>
              <a:t>RES</a:t>
            </a:r>
            <a:r>
              <a:rPr lang="en-US" sz="2100" kern="0" dirty="0"/>
              <a:t>=</a:t>
            </a:r>
            <a:r>
              <a:rPr lang="en-US" sz="2100" kern="0" dirty="0">
                <a:solidFill>
                  <a:schemeClr val="accent1"/>
                </a:solidFill>
              </a:rPr>
              <a:t>KILL</a:t>
            </a:r>
            <a:r>
              <a:rPr lang="en-US" sz="2100" kern="0" dirty="0"/>
              <a:t>=1 ; out </a:t>
            </a:r>
            <a:r>
              <a:rPr lang="en-US" sz="2100" kern="0" dirty="0">
                <a:solidFill>
                  <a:schemeClr val="accent3"/>
                </a:solidFill>
              </a:rPr>
              <a:t>K1</a:t>
            </a:r>
            <a:r>
              <a:rPr lang="en-US" sz="2100" kern="0" dirty="0"/>
              <a:t>=0,</a:t>
            </a:r>
            <a:r>
              <a:rPr lang="en-US" sz="2100" kern="0" dirty="0">
                <a:solidFill>
                  <a:schemeClr val="accent1"/>
                </a:solidFill>
              </a:rPr>
              <a:t> K0</a:t>
            </a:r>
            <a:r>
              <a:rPr lang="en-US" sz="2100" kern="0" dirty="0"/>
              <a:t>=</a:t>
            </a:r>
            <a:r>
              <a:rPr lang="en-US" sz="2100" kern="0" dirty="0">
                <a:solidFill>
                  <a:schemeClr val="accent1"/>
                </a:solidFill>
              </a:rPr>
              <a:t>SEL</a:t>
            </a:r>
            <a:r>
              <a:rPr lang="en-US" sz="2100" kern="0" dirty="0"/>
              <a:t>=1; </a:t>
            </a:r>
            <a:r>
              <a:rPr lang="en-US" sz="2100" kern="0" dirty="0">
                <a:solidFill>
                  <a:schemeClr val="accent4"/>
                </a:solidFill>
              </a:rPr>
              <a:t>REG</a:t>
            </a:r>
            <a:r>
              <a:rPr lang="en-US" sz="2100" kern="0" dirty="0"/>
              <a:t>←0</a:t>
            </a:r>
            <a:endParaRPr lang="en-US" sz="2100" i="1" kern="0" dirty="0"/>
          </a:p>
        </p:txBody>
      </p: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C46ABC65-8E35-8941-8875-9E50B69C0314}"/>
              </a:ext>
            </a:extLst>
          </p:cNvPr>
          <p:cNvGrpSpPr/>
          <p:nvPr/>
        </p:nvGrpSpPr>
        <p:grpSpPr>
          <a:xfrm>
            <a:off x="214223" y="3248402"/>
            <a:ext cx="8760207" cy="2916902"/>
            <a:chOff x="214223" y="3248402"/>
            <a:chExt cx="8760207" cy="2916902"/>
          </a:xfrm>
        </p:grpSpPr>
        <p:sp>
          <p:nvSpPr>
            <p:cNvPr id="58" name="Line 72">
              <a:extLst>
                <a:ext uri="{FF2B5EF4-FFF2-40B4-BE49-F238E27FC236}">
                  <a16:creationId xmlns:a16="http://schemas.microsoft.com/office/drawing/2014/main" id="{A3C33617-044C-A846-818B-4FA9D5C708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57196" y="4868953"/>
              <a:ext cx="0" cy="1088323"/>
            </a:xfrm>
            <a:prstGeom prst="line">
              <a:avLst/>
            </a:prstGeom>
            <a:noFill/>
            <a:ln w="28575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59" name="Rectangle 42">
              <a:extLst>
                <a:ext uri="{FF2B5EF4-FFF2-40B4-BE49-F238E27FC236}">
                  <a16:creationId xmlns:a16="http://schemas.microsoft.com/office/drawing/2014/main" id="{11C3462D-9962-D541-BEFA-786D6A35D0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223" y="5178329"/>
              <a:ext cx="815930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fr-FR" dirty="0">
                  <a:solidFill>
                    <a:schemeClr val="tx2"/>
                  </a:solidFill>
                </a:rPr>
                <a:t>KILL</a:t>
              </a:r>
            </a:p>
          </p:txBody>
        </p:sp>
        <p:sp>
          <p:nvSpPr>
            <p:cNvPr id="61" name="Rectangle 46">
              <a:extLst>
                <a:ext uri="{FF2B5EF4-FFF2-40B4-BE49-F238E27FC236}">
                  <a16:creationId xmlns:a16="http://schemas.microsoft.com/office/drawing/2014/main" id="{D701C828-2C20-3546-B8EA-71C4B0BA1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223" y="3898964"/>
              <a:ext cx="815930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fr-FR" dirty="0">
                  <a:solidFill>
                    <a:schemeClr val="tx2"/>
                  </a:solidFill>
                </a:rPr>
                <a:t>RES</a:t>
              </a:r>
            </a:p>
          </p:txBody>
        </p:sp>
        <p:sp>
          <p:nvSpPr>
            <p:cNvPr id="65" name="Rectangle 49">
              <a:extLst>
                <a:ext uri="{FF2B5EF4-FFF2-40B4-BE49-F238E27FC236}">
                  <a16:creationId xmlns:a16="http://schemas.microsoft.com/office/drawing/2014/main" id="{E5624693-01B7-4840-A76E-B4EF9043D8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9796" y="4530376"/>
              <a:ext cx="559450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fr-FR" dirty="0">
                  <a:solidFill>
                    <a:schemeClr val="accent3"/>
                  </a:solidFill>
                </a:rPr>
                <a:t>K0</a:t>
              </a:r>
            </a:p>
          </p:txBody>
        </p:sp>
        <p:sp>
          <p:nvSpPr>
            <p:cNvPr id="66" name="Rectangle 60">
              <a:extLst>
                <a:ext uri="{FF2B5EF4-FFF2-40B4-BE49-F238E27FC236}">
                  <a16:creationId xmlns:a16="http://schemas.microsoft.com/office/drawing/2014/main" id="{E8FBB422-EA73-FB43-9B8B-AE4D93DCC3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715" y="3248402"/>
              <a:ext cx="660438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fr-FR" dirty="0">
                  <a:solidFill>
                    <a:schemeClr val="tx2"/>
                  </a:solidFill>
                </a:rPr>
                <a:t>GO</a:t>
              </a:r>
            </a:p>
          </p:txBody>
        </p:sp>
        <p:sp>
          <p:nvSpPr>
            <p:cNvPr id="67" name="Rectangle 64">
              <a:extLst>
                <a:ext uri="{FF2B5EF4-FFF2-40B4-BE49-F238E27FC236}">
                  <a16:creationId xmlns:a16="http://schemas.microsoft.com/office/drawing/2014/main" id="{FEBE6C9B-F76B-624C-9600-9D3971D35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9796" y="3248402"/>
              <a:ext cx="559450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fr-FR" dirty="0">
                  <a:solidFill>
                    <a:schemeClr val="accent3"/>
                  </a:solidFill>
                </a:rPr>
                <a:t>K1</a:t>
              </a:r>
            </a:p>
          </p:txBody>
        </p:sp>
        <p:sp>
          <p:nvSpPr>
            <p:cNvPr id="75" name="Rectangle 78">
              <a:extLst>
                <a:ext uri="{FF2B5EF4-FFF2-40B4-BE49-F238E27FC236}">
                  <a16:creationId xmlns:a16="http://schemas.microsoft.com/office/drawing/2014/main" id="{EE00BEB5-DF47-3548-842A-DE0D4BBC87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9796" y="5706204"/>
              <a:ext cx="764634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fr-FR" dirty="0">
                  <a:solidFill>
                    <a:schemeClr val="tx2"/>
                  </a:solidFill>
                </a:rPr>
                <a:t>SEL</a:t>
              </a:r>
            </a:p>
          </p:txBody>
        </p:sp>
        <p:sp>
          <p:nvSpPr>
            <p:cNvPr id="76" name="Rectangle 2">
              <a:extLst>
                <a:ext uri="{FF2B5EF4-FFF2-40B4-BE49-F238E27FC236}">
                  <a16:creationId xmlns:a16="http://schemas.microsoft.com/office/drawing/2014/main" id="{DE67958E-F69B-1348-A61A-7DFAD8CBDC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5684" y="4645402"/>
              <a:ext cx="419100" cy="419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  <p:sp>
          <p:nvSpPr>
            <p:cNvPr id="83" name="Rectangle 3">
              <a:extLst>
                <a:ext uri="{FF2B5EF4-FFF2-40B4-BE49-F238E27FC236}">
                  <a16:creationId xmlns:a16="http://schemas.microsoft.com/office/drawing/2014/main" id="{BFF62438-E7E1-CA4A-90EA-99B52A228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4923" y="4645402"/>
              <a:ext cx="419100" cy="419100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accent4"/>
                </a:solidFill>
              </a:endParaRPr>
            </a:p>
          </p:txBody>
        </p:sp>
        <p:sp>
          <p:nvSpPr>
            <p:cNvPr id="84" name="Freeform 4">
              <a:extLst>
                <a:ext uri="{FF2B5EF4-FFF2-40B4-BE49-F238E27FC236}">
                  <a16:creationId xmlns:a16="http://schemas.microsoft.com/office/drawing/2014/main" id="{A962D0E5-AB4F-8144-BC37-7B941864B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9984" y="4962902"/>
              <a:ext cx="217488" cy="103188"/>
            </a:xfrm>
            <a:custGeom>
              <a:avLst/>
              <a:gdLst>
                <a:gd name="T0" fmla="*/ 0 w 137"/>
                <a:gd name="T1" fmla="*/ 64 h 65"/>
                <a:gd name="T2" fmla="*/ 72 w 137"/>
                <a:gd name="T3" fmla="*/ 0 h 65"/>
                <a:gd name="T4" fmla="*/ 136 w 137"/>
                <a:gd name="T5" fmla="*/ 64 h 65"/>
                <a:gd name="T6" fmla="*/ 0 60000 65536"/>
                <a:gd name="T7" fmla="*/ 0 60000 65536"/>
                <a:gd name="T8" fmla="*/ 0 60000 65536"/>
                <a:gd name="T9" fmla="*/ 0 w 137"/>
                <a:gd name="T10" fmla="*/ 0 h 65"/>
                <a:gd name="T11" fmla="*/ 137 w 137"/>
                <a:gd name="T12" fmla="*/ 65 h 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" h="65">
                  <a:moveTo>
                    <a:pt x="0" y="64"/>
                  </a:moveTo>
                  <a:lnTo>
                    <a:pt x="72" y="0"/>
                  </a:lnTo>
                  <a:lnTo>
                    <a:pt x="136" y="64"/>
                  </a:lnTo>
                </a:path>
              </a:pathLst>
            </a:custGeom>
            <a:noFill/>
            <a:ln w="28575" cap="rnd">
              <a:solidFill>
                <a:schemeClr val="accent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  <p:sp>
          <p:nvSpPr>
            <p:cNvPr id="85" name="Line 5">
              <a:extLst>
                <a:ext uri="{FF2B5EF4-FFF2-40B4-BE49-F238E27FC236}">
                  <a16:creationId xmlns:a16="http://schemas.microsoft.com/office/drawing/2014/main" id="{2633D7CC-2209-5947-AD5F-654783A2CD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6184" y="4607302"/>
              <a:ext cx="4953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86" name="Line 6">
              <a:extLst>
                <a:ext uri="{FF2B5EF4-FFF2-40B4-BE49-F238E27FC236}">
                  <a16:creationId xmlns:a16="http://schemas.microsoft.com/office/drawing/2014/main" id="{82DDC474-51A5-7B47-A312-906CFF801B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6184" y="5128002"/>
              <a:ext cx="5207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87" name="Line 7">
              <a:extLst>
                <a:ext uri="{FF2B5EF4-FFF2-40B4-BE49-F238E27FC236}">
                  <a16:creationId xmlns:a16="http://schemas.microsoft.com/office/drawing/2014/main" id="{902BCFF1-C0F4-FF46-910F-51EDF65211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06184" y="4600952"/>
              <a:ext cx="0" cy="5397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88" name="Arc 10">
              <a:extLst>
                <a:ext uri="{FF2B5EF4-FFF2-40B4-BE49-F238E27FC236}">
                  <a16:creationId xmlns:a16="http://schemas.microsoft.com/office/drawing/2014/main" id="{2DDC1F8E-F242-C642-8C61-510EC8A35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1484" y="4842252"/>
              <a:ext cx="241300" cy="26035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  <p:sp>
          <p:nvSpPr>
            <p:cNvPr id="89" name="Arc 11">
              <a:extLst>
                <a:ext uri="{FF2B5EF4-FFF2-40B4-BE49-F238E27FC236}">
                  <a16:creationId xmlns:a16="http://schemas.microsoft.com/office/drawing/2014/main" id="{65860180-23CB-B046-9206-B1ACB26D6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1484" y="4868859"/>
              <a:ext cx="241300" cy="26035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  <p:sp>
          <p:nvSpPr>
            <p:cNvPr id="90" name="Oval 12">
              <a:extLst>
                <a:ext uri="{FF2B5EF4-FFF2-40B4-BE49-F238E27FC236}">
                  <a16:creationId xmlns:a16="http://schemas.microsoft.com/office/drawing/2014/main" id="{17363BB2-D1EE-2E4B-9E86-C3469367BC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1084" y="4912102"/>
              <a:ext cx="139700" cy="127000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  <p:sp>
          <p:nvSpPr>
            <p:cNvPr id="91" name="Line 14">
              <a:extLst>
                <a:ext uri="{FF2B5EF4-FFF2-40B4-BE49-F238E27FC236}">
                  <a16:creationId xmlns:a16="http://schemas.microsoft.com/office/drawing/2014/main" id="{734C2AA5-BB3E-4047-9956-D105AC9F2B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30739" y="4759702"/>
              <a:ext cx="38814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  <a:p>
              <a:endParaRPr lang="fr-FR">
                <a:solidFill>
                  <a:schemeClr val="tx2"/>
                </a:solidFill>
              </a:endParaRPr>
            </a:p>
            <a:p>
              <a:endParaRPr lang="fr-FR">
                <a:solidFill>
                  <a:schemeClr val="tx2"/>
                </a:solidFill>
              </a:endParaRPr>
            </a:p>
            <a:p>
              <a:endParaRPr lang="fr-FR">
                <a:solidFill>
                  <a:schemeClr val="tx2"/>
                </a:solidFill>
              </a:endParaRPr>
            </a:p>
            <a:p>
              <a:endParaRPr lang="fr-FR">
                <a:solidFill>
                  <a:schemeClr val="tx2"/>
                </a:solidFill>
              </a:endParaRPr>
            </a:p>
            <a:p>
              <a:endParaRPr lang="fr-FR">
                <a:solidFill>
                  <a:schemeClr val="tx2"/>
                </a:solidFill>
              </a:endParaRPr>
            </a:p>
            <a:p>
              <a:endParaRPr lang="fr-FR">
                <a:solidFill>
                  <a:schemeClr val="tx2"/>
                </a:solidFill>
              </a:endParaRPr>
            </a:p>
            <a:p>
              <a:endParaRPr lang="fr-FR">
                <a:solidFill>
                  <a:schemeClr val="tx2"/>
                </a:solidFill>
              </a:endParaRPr>
            </a:p>
            <a:p>
              <a:endParaRPr lang="fr-FR">
                <a:solidFill>
                  <a:schemeClr val="tx2"/>
                </a:solidFill>
              </a:endParaRPr>
            </a:p>
            <a:p>
              <a:endParaRPr lang="fr-FR">
                <a:solidFill>
                  <a:schemeClr val="tx2"/>
                </a:solidFill>
              </a:endParaRPr>
            </a:p>
            <a:p>
              <a:endParaRPr lang="fr-FR">
                <a:solidFill>
                  <a:schemeClr val="tx2"/>
                </a:solidFill>
              </a:endParaRPr>
            </a:p>
            <a:p>
              <a:endParaRPr lang="fr-FR">
                <a:solidFill>
                  <a:schemeClr val="tx2"/>
                </a:solidFill>
              </a:endParaRPr>
            </a:p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92" name="Line 16">
              <a:extLst>
                <a:ext uri="{FF2B5EF4-FFF2-40B4-BE49-F238E27FC236}">
                  <a16:creationId xmlns:a16="http://schemas.microsoft.com/office/drawing/2014/main" id="{F0E4C719-C472-9D4A-AF2A-DB5377560B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65184" y="5013702"/>
              <a:ext cx="5207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93" name="Line 17">
              <a:extLst>
                <a:ext uri="{FF2B5EF4-FFF2-40B4-BE49-F238E27FC236}">
                  <a16:creationId xmlns:a16="http://schemas.microsoft.com/office/drawing/2014/main" id="{6308060A-4785-2545-9CC9-8B649EC036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865184" y="4515227"/>
              <a:ext cx="0" cy="511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94" name="Arc 18">
              <a:extLst>
                <a:ext uri="{FF2B5EF4-FFF2-40B4-BE49-F238E27FC236}">
                  <a16:creationId xmlns:a16="http://schemas.microsoft.com/office/drawing/2014/main" id="{A0598B76-93A0-2645-8867-44D5AD5EE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0484" y="4494590"/>
              <a:ext cx="242888" cy="260350"/>
            </a:xfrm>
            <a:custGeom>
              <a:avLst/>
              <a:gdLst>
                <a:gd name="T0" fmla="*/ 0 w 21742"/>
                <a:gd name="T1" fmla="*/ 0 h 21600"/>
                <a:gd name="T2" fmla="*/ 0 w 21742"/>
                <a:gd name="T3" fmla="*/ 0 h 21600"/>
                <a:gd name="T4" fmla="*/ 0 w 21742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42"/>
                <a:gd name="T10" fmla="*/ 0 h 21600"/>
                <a:gd name="T11" fmla="*/ 21742 w 2174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42" h="21600" fill="none" extrusionOk="0">
                  <a:moveTo>
                    <a:pt x="0" y="0"/>
                  </a:moveTo>
                  <a:cubicBezTo>
                    <a:pt x="47" y="0"/>
                    <a:pt x="94" y="-1"/>
                    <a:pt x="142" y="0"/>
                  </a:cubicBezTo>
                  <a:cubicBezTo>
                    <a:pt x="12071" y="0"/>
                    <a:pt x="21742" y="9670"/>
                    <a:pt x="21742" y="21600"/>
                  </a:cubicBezTo>
                </a:path>
                <a:path w="21742" h="21600" stroke="0" extrusionOk="0">
                  <a:moveTo>
                    <a:pt x="0" y="0"/>
                  </a:moveTo>
                  <a:cubicBezTo>
                    <a:pt x="47" y="0"/>
                    <a:pt x="94" y="-1"/>
                    <a:pt x="142" y="0"/>
                  </a:cubicBezTo>
                  <a:cubicBezTo>
                    <a:pt x="12071" y="0"/>
                    <a:pt x="21742" y="9670"/>
                    <a:pt x="21742" y="21600"/>
                  </a:cubicBezTo>
                  <a:lnTo>
                    <a:pt x="142" y="216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  <p:sp>
          <p:nvSpPr>
            <p:cNvPr id="95" name="Arc 20">
              <a:extLst>
                <a:ext uri="{FF2B5EF4-FFF2-40B4-BE49-F238E27FC236}">
                  <a16:creationId xmlns:a16="http://schemas.microsoft.com/office/drawing/2014/main" id="{5FFEED01-E680-7641-8C4C-01DC596D8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0484" y="4740652"/>
              <a:ext cx="241300" cy="26035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  <p:sp>
          <p:nvSpPr>
            <p:cNvPr id="96" name="Arc 34">
              <a:extLst>
                <a:ext uri="{FF2B5EF4-FFF2-40B4-BE49-F238E27FC236}">
                  <a16:creationId xmlns:a16="http://schemas.microsoft.com/office/drawing/2014/main" id="{09DAF768-36FD-0443-B587-84F771CD0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384" y="4608890"/>
              <a:ext cx="242888" cy="260350"/>
            </a:xfrm>
            <a:custGeom>
              <a:avLst/>
              <a:gdLst>
                <a:gd name="T0" fmla="*/ 0 w 21742"/>
                <a:gd name="T1" fmla="*/ 0 h 21600"/>
                <a:gd name="T2" fmla="*/ 0 w 21742"/>
                <a:gd name="T3" fmla="*/ 0 h 21600"/>
                <a:gd name="T4" fmla="*/ 0 w 21742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42"/>
                <a:gd name="T10" fmla="*/ 0 h 21600"/>
                <a:gd name="T11" fmla="*/ 21742 w 2174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42" h="21600" fill="none" extrusionOk="0">
                  <a:moveTo>
                    <a:pt x="0" y="0"/>
                  </a:moveTo>
                  <a:cubicBezTo>
                    <a:pt x="47" y="0"/>
                    <a:pt x="94" y="-1"/>
                    <a:pt x="142" y="0"/>
                  </a:cubicBezTo>
                  <a:cubicBezTo>
                    <a:pt x="12071" y="0"/>
                    <a:pt x="21742" y="9670"/>
                    <a:pt x="21742" y="21600"/>
                  </a:cubicBezTo>
                </a:path>
                <a:path w="21742" h="21600" stroke="0" extrusionOk="0">
                  <a:moveTo>
                    <a:pt x="0" y="0"/>
                  </a:moveTo>
                  <a:cubicBezTo>
                    <a:pt x="47" y="0"/>
                    <a:pt x="94" y="-1"/>
                    <a:pt x="142" y="0"/>
                  </a:cubicBezTo>
                  <a:cubicBezTo>
                    <a:pt x="12071" y="0"/>
                    <a:pt x="21742" y="9670"/>
                    <a:pt x="21742" y="21600"/>
                  </a:cubicBezTo>
                  <a:lnTo>
                    <a:pt x="142" y="216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  <p:sp>
          <p:nvSpPr>
            <p:cNvPr id="97" name="Arc 36">
              <a:extLst>
                <a:ext uri="{FF2B5EF4-FFF2-40B4-BE49-F238E27FC236}">
                  <a16:creationId xmlns:a16="http://schemas.microsoft.com/office/drawing/2014/main" id="{CB420D9C-7B88-6C49-B00D-F022F30B1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384" y="4842252"/>
              <a:ext cx="241300" cy="26035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  <p:sp>
          <p:nvSpPr>
            <p:cNvPr id="98" name="Line 38">
              <a:extLst>
                <a:ext uri="{FF2B5EF4-FFF2-40B4-BE49-F238E27FC236}">
                  <a16:creationId xmlns:a16="http://schemas.microsoft.com/office/drawing/2014/main" id="{61278BFE-FD75-7F4E-AAAF-FFC024A875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2784" y="4861302"/>
              <a:ext cx="228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99" name="Line 39">
              <a:extLst>
                <a:ext uri="{FF2B5EF4-FFF2-40B4-BE49-F238E27FC236}">
                  <a16:creationId xmlns:a16="http://schemas.microsoft.com/office/drawing/2014/main" id="{AC0DE6B7-77DD-E248-B76C-7474F6B5E6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9784" y="4861302"/>
              <a:ext cx="2032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100" name="Line 41">
              <a:extLst>
                <a:ext uri="{FF2B5EF4-FFF2-40B4-BE49-F238E27FC236}">
                  <a16:creationId xmlns:a16="http://schemas.microsoft.com/office/drawing/2014/main" id="{1E1660A1-B30E-C243-8B09-16CA2D4F87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5884" y="5407402"/>
              <a:ext cx="3322800" cy="0"/>
            </a:xfrm>
            <a:prstGeom prst="line">
              <a:avLst/>
            </a:prstGeom>
            <a:noFill/>
            <a:ln w="28575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101" name="Line 43">
              <a:extLst>
                <a:ext uri="{FF2B5EF4-FFF2-40B4-BE49-F238E27FC236}">
                  <a16:creationId xmlns:a16="http://schemas.microsoft.com/office/drawing/2014/main" id="{97DC9CD0-419C-8A49-B506-86A770FE22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34984" y="4645402"/>
              <a:ext cx="101600" cy="0"/>
            </a:xfrm>
            <a:prstGeom prst="line">
              <a:avLst/>
            </a:prstGeom>
            <a:noFill/>
            <a:ln w="28575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102" name="Freeform 44">
              <a:extLst>
                <a:ext uri="{FF2B5EF4-FFF2-40B4-BE49-F238E27FC236}">
                  <a16:creationId xmlns:a16="http://schemas.microsoft.com/office/drawing/2014/main" id="{031F0F4D-E140-E143-8CB6-C16EA943B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884" y="4119939"/>
              <a:ext cx="5500688" cy="534988"/>
            </a:xfrm>
            <a:custGeom>
              <a:avLst/>
              <a:gdLst>
                <a:gd name="T0" fmla="*/ 0 w 3465"/>
                <a:gd name="T1" fmla="*/ 0 h 337"/>
                <a:gd name="T2" fmla="*/ 3464 w 3465"/>
                <a:gd name="T3" fmla="*/ 0 h 337"/>
                <a:gd name="T4" fmla="*/ 3464 w 3465"/>
                <a:gd name="T5" fmla="*/ 336 h 337"/>
                <a:gd name="T6" fmla="*/ 0 60000 65536"/>
                <a:gd name="T7" fmla="*/ 0 60000 65536"/>
                <a:gd name="T8" fmla="*/ 0 60000 65536"/>
                <a:gd name="T9" fmla="*/ 0 w 3465"/>
                <a:gd name="T10" fmla="*/ 0 h 337"/>
                <a:gd name="T11" fmla="*/ 3465 w 3465"/>
                <a:gd name="T12" fmla="*/ 337 h 3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65" h="337">
                  <a:moveTo>
                    <a:pt x="0" y="0"/>
                  </a:moveTo>
                  <a:lnTo>
                    <a:pt x="3464" y="0"/>
                  </a:lnTo>
                  <a:lnTo>
                    <a:pt x="3464" y="336"/>
                  </a:lnTo>
                </a:path>
              </a:pathLst>
            </a:custGeom>
            <a:noFill/>
            <a:ln w="28575" cap="rnd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  <p:sp>
          <p:nvSpPr>
            <p:cNvPr id="103" name="Line 45">
              <a:extLst>
                <a:ext uri="{FF2B5EF4-FFF2-40B4-BE49-F238E27FC236}">
                  <a16:creationId xmlns:a16="http://schemas.microsoft.com/office/drawing/2014/main" id="{B145981C-8C20-C342-AECE-475E9CF4E0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20709" y="4645402"/>
              <a:ext cx="23177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104" name="Line 47">
              <a:extLst>
                <a:ext uri="{FF2B5EF4-FFF2-40B4-BE49-F238E27FC236}">
                  <a16:creationId xmlns:a16="http://schemas.microsoft.com/office/drawing/2014/main" id="{4F5A34E3-3B92-E94E-AD59-42AF46E679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30384" y="4759702"/>
              <a:ext cx="317500" cy="0"/>
            </a:xfrm>
            <a:prstGeom prst="line">
              <a:avLst/>
            </a:prstGeom>
            <a:noFill/>
            <a:ln w="28575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105" name="Line 48">
              <a:extLst>
                <a:ext uri="{FF2B5EF4-FFF2-40B4-BE49-F238E27FC236}">
                  <a16:creationId xmlns:a16="http://schemas.microsoft.com/office/drawing/2014/main" id="{EEA274DC-F1C8-C04E-9DC7-7D821345B5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4484" y="4759702"/>
              <a:ext cx="2794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106" name="Line 53">
              <a:extLst>
                <a:ext uri="{FF2B5EF4-FFF2-40B4-BE49-F238E27FC236}">
                  <a16:creationId xmlns:a16="http://schemas.microsoft.com/office/drawing/2014/main" id="{9AA4D9CD-B355-4D49-BEA0-3BD2BEFC9D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6238" y="4645402"/>
              <a:ext cx="1260235" cy="113456"/>
            </a:xfrm>
            <a:prstGeom prst="line">
              <a:avLst/>
            </a:prstGeom>
            <a:noFill/>
            <a:ln w="28575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107" name="Line 54">
              <a:extLst>
                <a:ext uri="{FF2B5EF4-FFF2-40B4-BE49-F238E27FC236}">
                  <a16:creationId xmlns:a16="http://schemas.microsoft.com/office/drawing/2014/main" id="{17307847-76DE-2444-B316-FD29987782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0584" y="3464302"/>
              <a:ext cx="0" cy="1187450"/>
            </a:xfrm>
            <a:prstGeom prst="line">
              <a:avLst/>
            </a:prstGeom>
            <a:noFill/>
            <a:ln w="28575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108" name="Line 71">
              <a:extLst>
                <a:ext uri="{FF2B5EF4-FFF2-40B4-BE49-F238E27FC236}">
                  <a16:creationId xmlns:a16="http://schemas.microsoft.com/office/drawing/2014/main" id="{5D32CD62-1110-B44D-9D12-F094FB111B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60991" y="5944389"/>
              <a:ext cx="1683718" cy="1712"/>
            </a:xfrm>
            <a:prstGeom prst="line">
              <a:avLst/>
            </a:prstGeom>
            <a:noFill/>
            <a:ln w="28575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109" name="Freeform 75">
              <a:extLst>
                <a:ext uri="{FF2B5EF4-FFF2-40B4-BE49-F238E27FC236}">
                  <a16:creationId xmlns:a16="http://schemas.microsoft.com/office/drawing/2014/main" id="{9259F020-4C4D-DB42-828C-083DAA23A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3384" y="4861302"/>
              <a:ext cx="217488" cy="1588"/>
            </a:xfrm>
            <a:custGeom>
              <a:avLst/>
              <a:gdLst>
                <a:gd name="T0" fmla="*/ 0 w 137"/>
                <a:gd name="T1" fmla="*/ 0 h 1"/>
                <a:gd name="T2" fmla="*/ 64 w 137"/>
                <a:gd name="T3" fmla="*/ 0 h 1"/>
                <a:gd name="T4" fmla="*/ 136 w 137"/>
                <a:gd name="T5" fmla="*/ 0 h 1"/>
                <a:gd name="T6" fmla="*/ 0 60000 65536"/>
                <a:gd name="T7" fmla="*/ 0 60000 65536"/>
                <a:gd name="T8" fmla="*/ 0 60000 65536"/>
                <a:gd name="T9" fmla="*/ 0 w 137"/>
                <a:gd name="T10" fmla="*/ 0 h 1"/>
                <a:gd name="T11" fmla="*/ 137 w 13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" h="1">
                  <a:moveTo>
                    <a:pt x="0" y="0"/>
                  </a:moveTo>
                  <a:lnTo>
                    <a:pt x="64" y="0"/>
                  </a:lnTo>
                  <a:lnTo>
                    <a:pt x="136" y="0"/>
                  </a:lnTo>
                </a:path>
              </a:pathLst>
            </a:custGeom>
            <a:noFill/>
            <a:ln w="28575" cap="rnd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  <p:sp>
          <p:nvSpPr>
            <p:cNvPr id="110" name="Line 76">
              <a:extLst>
                <a:ext uri="{FF2B5EF4-FFF2-40B4-BE49-F238E27FC236}">
                  <a16:creationId xmlns:a16="http://schemas.microsoft.com/office/drawing/2014/main" id="{0ABABE6B-CD58-7048-A2DD-3A4E2C6B4C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17484" y="4861302"/>
              <a:ext cx="228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111" name="Line 77">
              <a:extLst>
                <a:ext uri="{FF2B5EF4-FFF2-40B4-BE49-F238E27FC236}">
                  <a16:creationId xmlns:a16="http://schemas.microsoft.com/office/drawing/2014/main" id="{EED2249C-6868-2641-B9B2-7C092C1B46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49284" y="4861302"/>
              <a:ext cx="2032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cxnSp>
          <p:nvCxnSpPr>
            <p:cNvPr id="112" name="Connecteur droit 111">
              <a:extLst>
                <a:ext uri="{FF2B5EF4-FFF2-40B4-BE49-F238E27FC236}">
                  <a16:creationId xmlns:a16="http://schemas.microsoft.com/office/drawing/2014/main" id="{CF43F9DD-7501-E649-80C3-F35C8243E767}"/>
                </a:ext>
              </a:extLst>
            </p:cNvPr>
            <p:cNvCxnSpPr>
              <a:cxnSpLocks/>
              <a:stCxn id="66" idx="3"/>
              <a:endCxn id="67" idx="1"/>
            </p:cNvCxnSpPr>
            <p:nvPr/>
          </p:nvCxnSpPr>
          <p:spPr bwMode="auto">
            <a:xfrm>
              <a:off x="1030153" y="3477952"/>
              <a:ext cx="7179643" cy="0"/>
            </a:xfrm>
            <a:prstGeom prst="line">
              <a:avLst/>
            </a:prstGeom>
            <a:noFill/>
            <a:ln w="28575" cap="flat" cmpd="sng" algn="ctr">
              <a:solidFill>
                <a:srgbClr val="DD080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" name="Oval 55">
              <a:extLst>
                <a:ext uri="{FF2B5EF4-FFF2-40B4-BE49-F238E27FC236}">
                  <a16:creationId xmlns:a16="http://schemas.microsoft.com/office/drawing/2014/main" id="{DA3A7DFA-E38D-2D42-ADEE-8421F86A0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2484" y="3438902"/>
              <a:ext cx="76200" cy="76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  <p:sp>
          <p:nvSpPr>
            <p:cNvPr id="114" name="ZoneTexte 113">
              <a:extLst>
                <a:ext uri="{FF2B5EF4-FFF2-40B4-BE49-F238E27FC236}">
                  <a16:creationId xmlns:a16="http://schemas.microsoft.com/office/drawing/2014/main" id="{AB375EA9-5811-5541-B6A0-FCD17E1517A0}"/>
                </a:ext>
              </a:extLst>
            </p:cNvPr>
            <p:cNvSpPr txBox="1"/>
            <p:nvPr/>
          </p:nvSpPr>
          <p:spPr>
            <a:xfrm>
              <a:off x="5554120" y="5044276"/>
              <a:ext cx="851515" cy="453201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kumimoji="0" lang="en-US" sz="2400" b="0" i="0" u="none" strike="noStrike" kern="0" cap="none" spc="0" normalizeH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</a:rPr>
                <a:t>REG</a:t>
              </a:r>
              <a:endPara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Line 15">
              <a:extLst>
                <a:ext uri="{FF2B5EF4-FFF2-40B4-BE49-F238E27FC236}">
                  <a16:creationId xmlns:a16="http://schemas.microsoft.com/office/drawing/2014/main" id="{33BD97BE-DDFF-D741-87CE-E1AE98CCC1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48856" y="4501166"/>
              <a:ext cx="53702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116" name="Arc 19">
              <a:extLst>
                <a:ext uri="{FF2B5EF4-FFF2-40B4-BE49-F238E27FC236}">
                  <a16:creationId xmlns:a16="http://schemas.microsoft.com/office/drawing/2014/main" id="{E3446AE6-6DAF-B243-B311-30BF9BBF6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0484" y="4501166"/>
              <a:ext cx="242888" cy="260350"/>
            </a:xfrm>
            <a:custGeom>
              <a:avLst/>
              <a:gdLst>
                <a:gd name="T0" fmla="*/ 0 w 21742"/>
                <a:gd name="T1" fmla="*/ 0 h 21600"/>
                <a:gd name="T2" fmla="*/ 0 w 21742"/>
                <a:gd name="T3" fmla="*/ 0 h 21600"/>
                <a:gd name="T4" fmla="*/ 0 w 21742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42"/>
                <a:gd name="T10" fmla="*/ 0 h 21600"/>
                <a:gd name="T11" fmla="*/ 21742 w 2174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42" h="21600" fill="none" extrusionOk="0">
                  <a:moveTo>
                    <a:pt x="0" y="0"/>
                  </a:moveTo>
                  <a:cubicBezTo>
                    <a:pt x="47" y="0"/>
                    <a:pt x="94" y="-1"/>
                    <a:pt x="142" y="0"/>
                  </a:cubicBezTo>
                  <a:cubicBezTo>
                    <a:pt x="12071" y="0"/>
                    <a:pt x="21742" y="9670"/>
                    <a:pt x="21742" y="21600"/>
                  </a:cubicBezTo>
                </a:path>
                <a:path w="21742" h="21600" stroke="0" extrusionOk="0">
                  <a:moveTo>
                    <a:pt x="0" y="0"/>
                  </a:moveTo>
                  <a:cubicBezTo>
                    <a:pt x="47" y="0"/>
                    <a:pt x="94" y="-1"/>
                    <a:pt x="142" y="0"/>
                  </a:cubicBezTo>
                  <a:cubicBezTo>
                    <a:pt x="12071" y="0"/>
                    <a:pt x="21742" y="9670"/>
                    <a:pt x="21742" y="21600"/>
                  </a:cubicBezTo>
                  <a:lnTo>
                    <a:pt x="142" y="21600"/>
                  </a:lnTo>
                  <a:close/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  <p:sp>
          <p:nvSpPr>
            <p:cNvPr id="117" name="Arc 21">
              <a:extLst>
                <a:ext uri="{FF2B5EF4-FFF2-40B4-BE49-F238E27FC236}">
                  <a16:creationId xmlns:a16="http://schemas.microsoft.com/office/drawing/2014/main" id="{54973DA1-E912-BD44-ACFD-B79EE7E4B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0484" y="4753352"/>
              <a:ext cx="241300" cy="26035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  <p:sp>
          <p:nvSpPr>
            <p:cNvPr id="118" name="Line 13">
              <a:extLst>
                <a:ext uri="{FF2B5EF4-FFF2-40B4-BE49-F238E27FC236}">
                  <a16:creationId xmlns:a16="http://schemas.microsoft.com/office/drawing/2014/main" id="{C153B031-C2BC-C747-AB4E-7C10641E3C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43399" y="4975601"/>
              <a:ext cx="211968" cy="492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119" name="Line 40">
              <a:extLst>
                <a:ext uri="{FF2B5EF4-FFF2-40B4-BE49-F238E27FC236}">
                  <a16:creationId xmlns:a16="http://schemas.microsoft.com/office/drawing/2014/main" id="{1CB3953A-8778-DE44-9E22-40850E03D0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7869" y="4963668"/>
              <a:ext cx="0" cy="443733"/>
            </a:xfrm>
            <a:prstGeom prst="line">
              <a:avLst/>
            </a:prstGeom>
            <a:noFill/>
            <a:ln w="28575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cxnSp>
          <p:nvCxnSpPr>
            <p:cNvPr id="120" name="Connecteur droit 119">
              <a:extLst>
                <a:ext uri="{FF2B5EF4-FFF2-40B4-BE49-F238E27FC236}">
                  <a16:creationId xmlns:a16="http://schemas.microsoft.com/office/drawing/2014/main" id="{BF6019BE-E557-7C4F-95FB-A7D387552F1F}"/>
                </a:ext>
              </a:extLst>
            </p:cNvPr>
            <p:cNvCxnSpPr>
              <a:cxnSpLocks/>
              <a:stCxn id="98" idx="0"/>
              <a:endCxn id="98" idx="0"/>
            </p:cNvCxnSpPr>
            <p:nvPr/>
          </p:nvCxnSpPr>
          <p:spPr bwMode="auto">
            <a:xfrm>
              <a:off x="5442784" y="4861302"/>
              <a:ext cx="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1" name="Arc 19">
              <a:extLst>
                <a:ext uri="{FF2B5EF4-FFF2-40B4-BE49-F238E27FC236}">
                  <a16:creationId xmlns:a16="http://schemas.microsoft.com/office/drawing/2014/main" id="{4EEA12A7-A46E-0B48-B61F-2A9C9BF76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9896" y="4607302"/>
              <a:ext cx="242888" cy="260350"/>
            </a:xfrm>
            <a:custGeom>
              <a:avLst/>
              <a:gdLst>
                <a:gd name="T0" fmla="*/ 0 w 21742"/>
                <a:gd name="T1" fmla="*/ 0 h 21600"/>
                <a:gd name="T2" fmla="*/ 0 w 21742"/>
                <a:gd name="T3" fmla="*/ 0 h 21600"/>
                <a:gd name="T4" fmla="*/ 0 w 21742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42"/>
                <a:gd name="T10" fmla="*/ 0 h 21600"/>
                <a:gd name="T11" fmla="*/ 21742 w 2174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42" h="21600" fill="none" extrusionOk="0">
                  <a:moveTo>
                    <a:pt x="0" y="0"/>
                  </a:moveTo>
                  <a:cubicBezTo>
                    <a:pt x="47" y="0"/>
                    <a:pt x="94" y="-1"/>
                    <a:pt x="142" y="0"/>
                  </a:cubicBezTo>
                  <a:cubicBezTo>
                    <a:pt x="12071" y="0"/>
                    <a:pt x="21742" y="9670"/>
                    <a:pt x="21742" y="21600"/>
                  </a:cubicBezTo>
                </a:path>
                <a:path w="21742" h="21600" stroke="0" extrusionOk="0">
                  <a:moveTo>
                    <a:pt x="0" y="0"/>
                  </a:moveTo>
                  <a:cubicBezTo>
                    <a:pt x="47" y="0"/>
                    <a:pt x="94" y="-1"/>
                    <a:pt x="142" y="0"/>
                  </a:cubicBezTo>
                  <a:cubicBezTo>
                    <a:pt x="12071" y="0"/>
                    <a:pt x="21742" y="9670"/>
                    <a:pt x="21742" y="21600"/>
                  </a:cubicBezTo>
                  <a:lnTo>
                    <a:pt x="142" y="21600"/>
                  </a:lnTo>
                  <a:close/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  <p:sp>
          <p:nvSpPr>
            <p:cNvPr id="122" name="Oval 73">
              <a:extLst>
                <a:ext uri="{FF2B5EF4-FFF2-40B4-BE49-F238E27FC236}">
                  <a16:creationId xmlns:a16="http://schemas.microsoft.com/office/drawing/2014/main" id="{6F5AC73F-6F7E-A84F-8200-D218C481A8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5128" y="4829907"/>
              <a:ext cx="76200" cy="76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922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CDCD646-BE01-524A-8538-7A2D6BC8188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07/03/2017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B0FE39A-64CE-124D-901F-039231F73EC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897BD16-EDDB-B345-B4BD-DADF3804E40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F8712219-0784-BC43-B447-906DFF6C1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785"/>
            <a:ext cx="8915400" cy="630942"/>
          </a:xfrm>
        </p:spPr>
        <p:txBody>
          <a:bodyPr/>
          <a:lstStyle/>
          <a:p>
            <a:r>
              <a:rPr lang="fr-FR"/>
              <a:t>Portes combinatoires et registres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552F518F-4CFC-504D-AE69-AFD013E81708}"/>
              </a:ext>
            </a:extLst>
          </p:cNvPr>
          <p:cNvGrpSpPr/>
          <p:nvPr/>
        </p:nvGrpSpPr>
        <p:grpSpPr>
          <a:xfrm>
            <a:off x="938200" y="980728"/>
            <a:ext cx="7125284" cy="1153151"/>
            <a:chOff x="1233200" y="980728"/>
            <a:chExt cx="7125284" cy="1153151"/>
          </a:xfrm>
        </p:grpSpPr>
        <p:grpSp>
          <p:nvGrpSpPr>
            <p:cNvPr id="8" name="Group 19">
              <a:extLst>
                <a:ext uri="{FF2B5EF4-FFF2-40B4-BE49-F238E27FC236}">
                  <a16:creationId xmlns:a16="http://schemas.microsoft.com/office/drawing/2014/main" id="{E455B7CC-3974-6D48-9CD6-A4240A6A51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50266" y="1116994"/>
              <a:ext cx="1331454" cy="474045"/>
              <a:chOff x="1920" y="1152"/>
              <a:chExt cx="856" cy="305"/>
            </a:xfrm>
          </p:grpSpPr>
          <p:sp>
            <p:nvSpPr>
              <p:cNvPr id="47" name="Arc 20">
                <a:extLst>
                  <a:ext uri="{FF2B5EF4-FFF2-40B4-BE49-F238E27FC236}">
                    <a16:creationId xmlns:a16="http://schemas.microsoft.com/office/drawing/2014/main" id="{B68F1D0A-1304-F747-A5A0-49B62B779A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0" y="1152"/>
                <a:ext cx="77" cy="148"/>
              </a:xfrm>
              <a:custGeom>
                <a:avLst/>
                <a:gdLst>
                  <a:gd name="G0" fmla="+- 284 0 0"/>
                  <a:gd name="G1" fmla="+- 21600 0 0"/>
                  <a:gd name="G2" fmla="+- 21600 0 0"/>
                  <a:gd name="T0" fmla="*/ 0 w 21884"/>
                  <a:gd name="T1" fmla="*/ 2 h 21600"/>
                  <a:gd name="T2" fmla="*/ 21884 w 21884"/>
                  <a:gd name="T3" fmla="*/ 21600 h 21600"/>
                  <a:gd name="T4" fmla="*/ 284 w 21884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884" h="21600" fill="none" extrusionOk="0">
                    <a:moveTo>
                      <a:pt x="-1" y="1"/>
                    </a:moveTo>
                    <a:cubicBezTo>
                      <a:pt x="94" y="0"/>
                      <a:pt x="189" y="-1"/>
                      <a:pt x="284" y="0"/>
                    </a:cubicBezTo>
                    <a:cubicBezTo>
                      <a:pt x="12213" y="0"/>
                      <a:pt x="21884" y="9670"/>
                      <a:pt x="21884" y="21600"/>
                    </a:cubicBezTo>
                  </a:path>
                  <a:path w="21884" h="21600" stroke="0" extrusionOk="0">
                    <a:moveTo>
                      <a:pt x="-1" y="1"/>
                    </a:moveTo>
                    <a:cubicBezTo>
                      <a:pt x="94" y="0"/>
                      <a:pt x="189" y="-1"/>
                      <a:pt x="284" y="0"/>
                    </a:cubicBezTo>
                    <a:cubicBezTo>
                      <a:pt x="12213" y="0"/>
                      <a:pt x="21884" y="9670"/>
                      <a:pt x="21884" y="21600"/>
                    </a:cubicBezTo>
                    <a:lnTo>
                      <a:pt x="284" y="21600"/>
                    </a:lnTo>
                    <a:close/>
                  </a:path>
                </a:pathLst>
              </a:custGeom>
              <a:noFill/>
              <a:ln w="19050" cap="rnd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" name="Arc 21">
                <a:extLst>
                  <a:ext uri="{FF2B5EF4-FFF2-40B4-BE49-F238E27FC236}">
                    <a16:creationId xmlns:a16="http://schemas.microsoft.com/office/drawing/2014/main" id="{9C57F283-6F90-3243-A1A6-1492C26A0A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6" y="1152"/>
                <a:ext cx="537" cy="160"/>
              </a:xfrm>
              <a:custGeom>
                <a:avLst/>
                <a:gdLst>
                  <a:gd name="G0" fmla="+- 40 0 0"/>
                  <a:gd name="G1" fmla="+- 21600 0 0"/>
                  <a:gd name="G2" fmla="+- 21600 0 0"/>
                  <a:gd name="T0" fmla="*/ 0 w 21640"/>
                  <a:gd name="T1" fmla="*/ 0 h 21600"/>
                  <a:gd name="T2" fmla="*/ 21640 w 21640"/>
                  <a:gd name="T3" fmla="*/ 21600 h 21600"/>
                  <a:gd name="T4" fmla="*/ 40 w 2164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40" h="21600" fill="none" extrusionOk="0">
                    <a:moveTo>
                      <a:pt x="0" y="0"/>
                    </a:moveTo>
                    <a:cubicBezTo>
                      <a:pt x="13" y="0"/>
                      <a:pt x="26" y="-1"/>
                      <a:pt x="40" y="0"/>
                    </a:cubicBezTo>
                    <a:cubicBezTo>
                      <a:pt x="11969" y="0"/>
                      <a:pt x="21640" y="9670"/>
                      <a:pt x="21640" y="21600"/>
                    </a:cubicBezTo>
                  </a:path>
                  <a:path w="21640" h="21600" stroke="0" extrusionOk="0">
                    <a:moveTo>
                      <a:pt x="0" y="0"/>
                    </a:moveTo>
                    <a:cubicBezTo>
                      <a:pt x="13" y="0"/>
                      <a:pt x="26" y="-1"/>
                      <a:pt x="40" y="0"/>
                    </a:cubicBezTo>
                    <a:cubicBezTo>
                      <a:pt x="11969" y="0"/>
                      <a:pt x="21640" y="9670"/>
                      <a:pt x="21640" y="21600"/>
                    </a:cubicBezTo>
                    <a:lnTo>
                      <a:pt x="40" y="21600"/>
                    </a:lnTo>
                    <a:close/>
                  </a:path>
                </a:pathLst>
              </a:custGeom>
              <a:noFill/>
              <a:ln w="19050" cap="rnd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9" name="Arc 22">
                <a:extLst>
                  <a:ext uri="{FF2B5EF4-FFF2-40B4-BE49-F238E27FC236}">
                    <a16:creationId xmlns:a16="http://schemas.microsoft.com/office/drawing/2014/main" id="{03909807-DAD1-5E48-A550-4199AC943E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7" y="1306"/>
                <a:ext cx="525" cy="151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rnd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" name="Arc 23">
                <a:extLst>
                  <a:ext uri="{FF2B5EF4-FFF2-40B4-BE49-F238E27FC236}">
                    <a16:creationId xmlns:a16="http://schemas.microsoft.com/office/drawing/2014/main" id="{198A1AE7-C544-494D-916B-87CE10A13F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0" y="1295"/>
                <a:ext cx="77" cy="160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rnd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1" name="Line 24">
                <a:extLst>
                  <a:ext uri="{FF2B5EF4-FFF2-40B4-BE49-F238E27FC236}">
                    <a16:creationId xmlns:a16="http://schemas.microsoft.com/office/drawing/2014/main" id="{F41844AA-21E0-A84C-B434-14371FB15E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6" y="1231"/>
                <a:ext cx="24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2" name="Line 25">
                <a:extLst>
                  <a:ext uri="{FF2B5EF4-FFF2-40B4-BE49-F238E27FC236}">
                    <a16:creationId xmlns:a16="http://schemas.microsoft.com/office/drawing/2014/main" id="{0468F5F2-37A7-6545-B2CF-920110ECB7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6" y="1375"/>
                <a:ext cx="24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3" name="Line 26">
                <a:extLst>
                  <a:ext uri="{FF2B5EF4-FFF2-40B4-BE49-F238E27FC236}">
                    <a16:creationId xmlns:a16="http://schemas.microsoft.com/office/drawing/2014/main" id="{1153AEEE-B614-C346-AD63-51F5896B78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1231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" name="Line 27">
                <a:extLst>
                  <a:ext uri="{FF2B5EF4-FFF2-40B4-BE49-F238E27FC236}">
                    <a16:creationId xmlns:a16="http://schemas.microsoft.com/office/drawing/2014/main" id="{2055AF5C-3B63-B742-8E7F-45E6BCEDAB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1375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5" name="Line 28">
                <a:extLst>
                  <a:ext uri="{FF2B5EF4-FFF2-40B4-BE49-F238E27FC236}">
                    <a16:creationId xmlns:a16="http://schemas.microsoft.com/office/drawing/2014/main" id="{45DCAB7C-AFC1-104D-93FB-398906415B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72" y="1312"/>
                <a:ext cx="204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9" name="Group 29">
              <a:extLst>
                <a:ext uri="{FF2B5EF4-FFF2-40B4-BE49-F238E27FC236}">
                  <a16:creationId xmlns:a16="http://schemas.microsoft.com/office/drawing/2014/main" id="{DDC6C83F-1F2F-0747-8F12-C9F7BFBF66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65444" y="1132115"/>
              <a:ext cx="1195276" cy="460241"/>
              <a:chOff x="3768" y="2730"/>
              <a:chExt cx="858" cy="336"/>
            </a:xfrm>
          </p:grpSpPr>
          <p:sp>
            <p:nvSpPr>
              <p:cNvPr id="35" name="Line 30">
                <a:extLst>
                  <a:ext uri="{FF2B5EF4-FFF2-40B4-BE49-F238E27FC236}">
                    <a16:creationId xmlns:a16="http://schemas.microsoft.com/office/drawing/2014/main" id="{B14BE335-1742-B74B-8B2F-C77BA9A25D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4" y="3062"/>
                <a:ext cx="344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6" name="Line 31">
                <a:extLst>
                  <a:ext uri="{FF2B5EF4-FFF2-40B4-BE49-F238E27FC236}">
                    <a16:creationId xmlns:a16="http://schemas.microsoft.com/office/drawing/2014/main" id="{95196660-E950-964E-9E86-5F4A16FEF9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4" y="2736"/>
                <a:ext cx="35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7" name="Line 32">
                <a:extLst>
                  <a:ext uri="{FF2B5EF4-FFF2-40B4-BE49-F238E27FC236}">
                    <a16:creationId xmlns:a16="http://schemas.microsoft.com/office/drawing/2014/main" id="{79B20BBA-018F-5848-A742-52899910CB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4" y="2730"/>
                <a:ext cx="0" cy="3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8" name="Arc 33">
                <a:extLst>
                  <a:ext uri="{FF2B5EF4-FFF2-40B4-BE49-F238E27FC236}">
                    <a16:creationId xmlns:a16="http://schemas.microsoft.com/office/drawing/2014/main" id="{B3974D84-4EAC-5D4B-AF47-243A3AA817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2" y="2886"/>
                <a:ext cx="160" cy="176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fr-FR"/>
                  <a:t>       </a:t>
                </a:r>
              </a:p>
            </p:txBody>
          </p:sp>
          <p:sp>
            <p:nvSpPr>
              <p:cNvPr id="40" name="Arc 35">
                <a:extLst>
                  <a:ext uri="{FF2B5EF4-FFF2-40B4-BE49-F238E27FC236}">
                    <a16:creationId xmlns:a16="http://schemas.microsoft.com/office/drawing/2014/main" id="{D804418E-5684-1A46-AE59-1463000D34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9" y="2736"/>
                <a:ext cx="161" cy="176"/>
              </a:xfrm>
              <a:custGeom>
                <a:avLst/>
                <a:gdLst>
                  <a:gd name="G0" fmla="+- 135 0 0"/>
                  <a:gd name="G1" fmla="+- 21600 0 0"/>
                  <a:gd name="G2" fmla="+- 21600 0 0"/>
                  <a:gd name="T0" fmla="*/ 0 w 21735"/>
                  <a:gd name="T1" fmla="*/ 0 h 21600"/>
                  <a:gd name="T2" fmla="*/ 21735 w 21735"/>
                  <a:gd name="T3" fmla="*/ 21600 h 21600"/>
                  <a:gd name="T4" fmla="*/ 135 w 21735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35" h="21600" fill="none" extrusionOk="0">
                    <a:moveTo>
                      <a:pt x="0" y="0"/>
                    </a:moveTo>
                    <a:cubicBezTo>
                      <a:pt x="45" y="0"/>
                      <a:pt x="90" y="-1"/>
                      <a:pt x="135" y="0"/>
                    </a:cubicBezTo>
                    <a:cubicBezTo>
                      <a:pt x="12064" y="0"/>
                      <a:pt x="21735" y="9670"/>
                      <a:pt x="21735" y="21600"/>
                    </a:cubicBezTo>
                  </a:path>
                  <a:path w="21735" h="21600" stroke="0" extrusionOk="0">
                    <a:moveTo>
                      <a:pt x="0" y="0"/>
                    </a:moveTo>
                    <a:cubicBezTo>
                      <a:pt x="45" y="0"/>
                      <a:pt x="90" y="-1"/>
                      <a:pt x="135" y="0"/>
                    </a:cubicBezTo>
                    <a:cubicBezTo>
                      <a:pt x="12064" y="0"/>
                      <a:pt x="21735" y="9670"/>
                      <a:pt x="21735" y="21600"/>
                    </a:cubicBezTo>
                    <a:lnTo>
                      <a:pt x="135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" name="Line 37">
                <a:extLst>
                  <a:ext uri="{FF2B5EF4-FFF2-40B4-BE49-F238E27FC236}">
                    <a16:creationId xmlns:a16="http://schemas.microsoft.com/office/drawing/2014/main" id="{469DB503-BA17-8346-A5E9-87341C4A74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12" y="2976"/>
                <a:ext cx="64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3" name="Oval 38">
                <a:extLst>
                  <a:ext uri="{FF2B5EF4-FFF2-40B4-BE49-F238E27FC236}">
                    <a16:creationId xmlns:a16="http://schemas.microsoft.com/office/drawing/2014/main" id="{C8FAE15A-1EAF-0E4B-9D30-2F8529733D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6" y="2788"/>
                <a:ext cx="92" cy="9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" name="Line 39">
                <a:extLst>
                  <a:ext uri="{FF2B5EF4-FFF2-40B4-BE49-F238E27FC236}">
                    <a16:creationId xmlns:a16="http://schemas.microsoft.com/office/drawing/2014/main" id="{FA89796C-D5A7-D34F-947C-68735C4B97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0" y="2896"/>
                <a:ext cx="13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5" name="Line 40">
                <a:extLst>
                  <a:ext uri="{FF2B5EF4-FFF2-40B4-BE49-F238E27FC236}">
                    <a16:creationId xmlns:a16="http://schemas.microsoft.com/office/drawing/2014/main" id="{E054A481-DDB5-BA4A-A608-A5A5A8105F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2" y="2833"/>
                <a:ext cx="99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" name="Line 41">
                <a:extLst>
                  <a:ext uri="{FF2B5EF4-FFF2-40B4-BE49-F238E27FC236}">
                    <a16:creationId xmlns:a16="http://schemas.microsoft.com/office/drawing/2014/main" id="{C3523737-595A-404E-B250-C3907B45D2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8" y="2976"/>
                <a:ext cx="15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69" name="Group 29">
              <a:extLst>
                <a:ext uri="{FF2B5EF4-FFF2-40B4-BE49-F238E27FC236}">
                  <a16:creationId xmlns:a16="http://schemas.microsoft.com/office/drawing/2014/main" id="{DA341C16-537E-6A49-8481-75911EEE79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43406" y="1123896"/>
              <a:ext cx="1195276" cy="460241"/>
              <a:chOff x="3768" y="2730"/>
              <a:chExt cx="858" cy="336"/>
            </a:xfrm>
          </p:grpSpPr>
          <p:sp>
            <p:nvSpPr>
              <p:cNvPr id="70" name="Line 30">
                <a:extLst>
                  <a:ext uri="{FF2B5EF4-FFF2-40B4-BE49-F238E27FC236}">
                    <a16:creationId xmlns:a16="http://schemas.microsoft.com/office/drawing/2014/main" id="{7C352FCA-66C5-7D45-9406-3A242F8715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4" y="3062"/>
                <a:ext cx="344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1" name="Line 31">
                <a:extLst>
                  <a:ext uri="{FF2B5EF4-FFF2-40B4-BE49-F238E27FC236}">
                    <a16:creationId xmlns:a16="http://schemas.microsoft.com/office/drawing/2014/main" id="{D414E6A3-BB13-9E4E-9C05-870FE0E444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4" y="2736"/>
                <a:ext cx="35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2" name="Line 32">
                <a:extLst>
                  <a:ext uri="{FF2B5EF4-FFF2-40B4-BE49-F238E27FC236}">
                    <a16:creationId xmlns:a16="http://schemas.microsoft.com/office/drawing/2014/main" id="{DBB3D3AF-2B78-5645-B792-5350836288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4" y="2730"/>
                <a:ext cx="0" cy="3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3" name="Arc 33">
                <a:extLst>
                  <a:ext uri="{FF2B5EF4-FFF2-40B4-BE49-F238E27FC236}">
                    <a16:creationId xmlns:a16="http://schemas.microsoft.com/office/drawing/2014/main" id="{4673F494-F31C-4B45-A88E-0A2F5A18C8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2" y="2886"/>
                <a:ext cx="160" cy="176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fr-FR"/>
                  <a:t>       </a:t>
                </a:r>
              </a:p>
            </p:txBody>
          </p:sp>
          <p:sp>
            <p:nvSpPr>
              <p:cNvPr id="74" name="Arc 35">
                <a:extLst>
                  <a:ext uri="{FF2B5EF4-FFF2-40B4-BE49-F238E27FC236}">
                    <a16:creationId xmlns:a16="http://schemas.microsoft.com/office/drawing/2014/main" id="{422E6DB1-9BBC-6B4C-B936-88184087C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9" y="2736"/>
                <a:ext cx="161" cy="176"/>
              </a:xfrm>
              <a:custGeom>
                <a:avLst/>
                <a:gdLst>
                  <a:gd name="G0" fmla="+- 135 0 0"/>
                  <a:gd name="G1" fmla="+- 21600 0 0"/>
                  <a:gd name="G2" fmla="+- 21600 0 0"/>
                  <a:gd name="T0" fmla="*/ 0 w 21735"/>
                  <a:gd name="T1" fmla="*/ 0 h 21600"/>
                  <a:gd name="T2" fmla="*/ 21735 w 21735"/>
                  <a:gd name="T3" fmla="*/ 21600 h 21600"/>
                  <a:gd name="T4" fmla="*/ 135 w 21735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35" h="21600" fill="none" extrusionOk="0">
                    <a:moveTo>
                      <a:pt x="0" y="0"/>
                    </a:moveTo>
                    <a:cubicBezTo>
                      <a:pt x="45" y="0"/>
                      <a:pt x="90" y="-1"/>
                      <a:pt x="135" y="0"/>
                    </a:cubicBezTo>
                    <a:cubicBezTo>
                      <a:pt x="12064" y="0"/>
                      <a:pt x="21735" y="9670"/>
                      <a:pt x="21735" y="21600"/>
                    </a:cubicBezTo>
                  </a:path>
                  <a:path w="21735" h="21600" stroke="0" extrusionOk="0">
                    <a:moveTo>
                      <a:pt x="0" y="0"/>
                    </a:moveTo>
                    <a:cubicBezTo>
                      <a:pt x="45" y="0"/>
                      <a:pt x="90" y="-1"/>
                      <a:pt x="135" y="0"/>
                    </a:cubicBezTo>
                    <a:cubicBezTo>
                      <a:pt x="12064" y="0"/>
                      <a:pt x="21735" y="9670"/>
                      <a:pt x="21735" y="21600"/>
                    </a:cubicBezTo>
                    <a:lnTo>
                      <a:pt x="135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5" name="Line 37">
                <a:extLst>
                  <a:ext uri="{FF2B5EF4-FFF2-40B4-BE49-F238E27FC236}">
                    <a16:creationId xmlns:a16="http://schemas.microsoft.com/office/drawing/2014/main" id="{FA22596F-BFFC-3048-8722-25C53DE053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12" y="2976"/>
                <a:ext cx="64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7" name="Line 39">
                <a:extLst>
                  <a:ext uri="{FF2B5EF4-FFF2-40B4-BE49-F238E27FC236}">
                    <a16:creationId xmlns:a16="http://schemas.microsoft.com/office/drawing/2014/main" id="{D4EBE3F5-FBA6-7A4B-9746-EFC2A09023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0" y="2896"/>
                <a:ext cx="13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8" name="Line 40">
                <a:extLst>
                  <a:ext uri="{FF2B5EF4-FFF2-40B4-BE49-F238E27FC236}">
                    <a16:creationId xmlns:a16="http://schemas.microsoft.com/office/drawing/2014/main" id="{DF31DA28-883D-BA47-962A-FDD4A005F6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2" y="2833"/>
                <a:ext cx="21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9" name="Line 41">
                <a:extLst>
                  <a:ext uri="{FF2B5EF4-FFF2-40B4-BE49-F238E27FC236}">
                    <a16:creationId xmlns:a16="http://schemas.microsoft.com/office/drawing/2014/main" id="{FA0B51BD-560B-184A-B02D-3B9FA4D16A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8" y="2976"/>
                <a:ext cx="15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B524DFC5-D75A-7E4B-9E40-3FDF2282E520}"/>
                </a:ext>
              </a:extLst>
            </p:cNvPr>
            <p:cNvSpPr txBox="1"/>
            <p:nvPr/>
          </p:nvSpPr>
          <p:spPr>
            <a:xfrm>
              <a:off x="1234403" y="982049"/>
              <a:ext cx="338554" cy="461665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4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x</a:t>
              </a:r>
            </a:p>
          </p:txBody>
        </p:sp>
        <p:sp>
          <p:nvSpPr>
            <p:cNvPr id="92" name="ZoneTexte 91">
              <a:extLst>
                <a:ext uri="{FF2B5EF4-FFF2-40B4-BE49-F238E27FC236}">
                  <a16:creationId xmlns:a16="http://schemas.microsoft.com/office/drawing/2014/main" id="{DE10319C-511D-0A44-8EF9-FFF7BD4CA050}"/>
                </a:ext>
              </a:extLst>
            </p:cNvPr>
            <p:cNvSpPr txBox="1"/>
            <p:nvPr/>
          </p:nvSpPr>
          <p:spPr>
            <a:xfrm>
              <a:off x="3654042" y="980728"/>
              <a:ext cx="338554" cy="461665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4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x</a:t>
              </a:r>
            </a:p>
          </p:txBody>
        </p:sp>
        <p:sp>
          <p:nvSpPr>
            <p:cNvPr id="93" name="ZoneTexte 92">
              <a:extLst>
                <a:ext uri="{FF2B5EF4-FFF2-40B4-BE49-F238E27FC236}">
                  <a16:creationId xmlns:a16="http://schemas.microsoft.com/office/drawing/2014/main" id="{15DD1607-6280-A949-B3B8-84E87F6EEB41}"/>
                </a:ext>
              </a:extLst>
            </p:cNvPr>
            <p:cNvSpPr txBox="1"/>
            <p:nvPr/>
          </p:nvSpPr>
          <p:spPr>
            <a:xfrm>
              <a:off x="6084168" y="986147"/>
              <a:ext cx="338554" cy="461665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4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x</a:t>
              </a:r>
            </a:p>
          </p:txBody>
        </p:sp>
        <p:sp>
          <p:nvSpPr>
            <p:cNvPr id="94" name="ZoneTexte 93">
              <a:extLst>
                <a:ext uri="{FF2B5EF4-FFF2-40B4-BE49-F238E27FC236}">
                  <a16:creationId xmlns:a16="http://schemas.microsoft.com/office/drawing/2014/main" id="{BA7A260F-1DB6-454A-A253-FF9C08E9F40F}"/>
                </a:ext>
              </a:extLst>
            </p:cNvPr>
            <p:cNvSpPr txBox="1"/>
            <p:nvPr/>
          </p:nvSpPr>
          <p:spPr>
            <a:xfrm>
              <a:off x="1233200" y="1212514"/>
              <a:ext cx="338554" cy="461665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4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y</a:t>
              </a:r>
            </a:p>
          </p:txBody>
        </p:sp>
        <p:sp>
          <p:nvSpPr>
            <p:cNvPr id="95" name="ZoneTexte 94">
              <a:extLst>
                <a:ext uri="{FF2B5EF4-FFF2-40B4-BE49-F238E27FC236}">
                  <a16:creationId xmlns:a16="http://schemas.microsoft.com/office/drawing/2014/main" id="{408D37FC-A4AE-3348-BE93-C497A793D400}"/>
                </a:ext>
              </a:extLst>
            </p:cNvPr>
            <p:cNvSpPr txBox="1"/>
            <p:nvPr/>
          </p:nvSpPr>
          <p:spPr>
            <a:xfrm>
              <a:off x="3651768" y="1211560"/>
              <a:ext cx="338554" cy="461665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4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y</a:t>
              </a:r>
            </a:p>
          </p:txBody>
        </p:sp>
        <p:sp>
          <p:nvSpPr>
            <p:cNvPr id="96" name="ZoneTexte 95">
              <a:extLst>
                <a:ext uri="{FF2B5EF4-FFF2-40B4-BE49-F238E27FC236}">
                  <a16:creationId xmlns:a16="http://schemas.microsoft.com/office/drawing/2014/main" id="{17B57106-E6AB-8045-B2EF-7248DB3C7667}"/>
                </a:ext>
              </a:extLst>
            </p:cNvPr>
            <p:cNvSpPr txBox="1"/>
            <p:nvPr/>
          </p:nvSpPr>
          <p:spPr>
            <a:xfrm>
              <a:off x="6089910" y="1203659"/>
              <a:ext cx="338554" cy="461665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4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y</a:t>
              </a:r>
            </a:p>
          </p:txBody>
        </p:sp>
        <p:sp>
          <p:nvSpPr>
            <p:cNvPr id="97" name="ZoneTexte 96">
              <a:extLst>
                <a:ext uri="{FF2B5EF4-FFF2-40B4-BE49-F238E27FC236}">
                  <a16:creationId xmlns:a16="http://schemas.microsoft.com/office/drawing/2014/main" id="{D3BB06DD-CD81-B94F-890C-58813FCD9078}"/>
                </a:ext>
              </a:extLst>
            </p:cNvPr>
            <p:cNvSpPr txBox="1"/>
            <p:nvPr/>
          </p:nvSpPr>
          <p:spPr>
            <a:xfrm>
              <a:off x="7540757" y="1095788"/>
              <a:ext cx="338554" cy="461665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4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z</a:t>
              </a:r>
            </a:p>
          </p:txBody>
        </p:sp>
        <p:sp>
          <p:nvSpPr>
            <p:cNvPr id="98" name="ZoneTexte 97">
              <a:extLst>
                <a:ext uri="{FF2B5EF4-FFF2-40B4-BE49-F238E27FC236}">
                  <a16:creationId xmlns:a16="http://schemas.microsoft.com/office/drawing/2014/main" id="{D412D17B-F4AC-AF4D-877C-EF7B5CEA9E91}"/>
                </a:ext>
              </a:extLst>
            </p:cNvPr>
            <p:cNvSpPr txBox="1"/>
            <p:nvPr/>
          </p:nvSpPr>
          <p:spPr>
            <a:xfrm>
              <a:off x="5076056" y="1086649"/>
              <a:ext cx="338554" cy="461665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4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z</a:t>
              </a:r>
            </a:p>
          </p:txBody>
        </p:sp>
        <p:sp>
          <p:nvSpPr>
            <p:cNvPr id="99" name="ZoneTexte 98">
              <a:extLst>
                <a:ext uri="{FF2B5EF4-FFF2-40B4-BE49-F238E27FC236}">
                  <a16:creationId xmlns:a16="http://schemas.microsoft.com/office/drawing/2014/main" id="{CA4780CD-2DFC-6F44-A942-9F06D2B90B5A}"/>
                </a:ext>
              </a:extLst>
            </p:cNvPr>
            <p:cNvSpPr txBox="1"/>
            <p:nvPr/>
          </p:nvSpPr>
          <p:spPr>
            <a:xfrm>
              <a:off x="2856815" y="1099886"/>
              <a:ext cx="338554" cy="461665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4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z</a:t>
              </a:r>
            </a:p>
          </p:txBody>
        </p:sp>
        <p:sp>
          <p:nvSpPr>
            <p:cNvPr id="100" name="ZoneTexte 99">
              <a:extLst>
                <a:ext uri="{FF2B5EF4-FFF2-40B4-BE49-F238E27FC236}">
                  <a16:creationId xmlns:a16="http://schemas.microsoft.com/office/drawing/2014/main" id="{E93C660D-AA7E-B64B-B809-0D0447B58611}"/>
                </a:ext>
              </a:extLst>
            </p:cNvPr>
            <p:cNvSpPr txBox="1"/>
            <p:nvPr/>
          </p:nvSpPr>
          <p:spPr>
            <a:xfrm>
              <a:off x="1475656" y="1672214"/>
              <a:ext cx="1524776" cy="461665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4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z </a:t>
              </a:r>
              <a:r>
                <a:rPr kumimoji="0" lang="fr-FR" sz="24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=</a:t>
              </a:r>
              <a:r>
                <a:rPr kumimoji="0" lang="fr-FR" sz="24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 x </a:t>
              </a:r>
              <a:r>
                <a:rPr kumimoji="0" lang="fr-FR" sz="24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or</a:t>
              </a:r>
              <a:r>
                <a:rPr kumimoji="0" lang="fr-FR" sz="24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 y </a:t>
              </a:r>
            </a:p>
          </p:txBody>
        </p:sp>
        <p:sp>
          <p:nvSpPr>
            <p:cNvPr id="101" name="ZoneTexte 100">
              <a:extLst>
                <a:ext uri="{FF2B5EF4-FFF2-40B4-BE49-F238E27FC236}">
                  <a16:creationId xmlns:a16="http://schemas.microsoft.com/office/drawing/2014/main" id="{349F815A-27EA-3D4E-B572-2B0731FF0D63}"/>
                </a:ext>
              </a:extLst>
            </p:cNvPr>
            <p:cNvSpPr txBox="1"/>
            <p:nvPr/>
          </p:nvSpPr>
          <p:spPr>
            <a:xfrm>
              <a:off x="3715413" y="1671385"/>
              <a:ext cx="1765227" cy="461665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4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z </a:t>
              </a:r>
              <a:r>
                <a:rPr kumimoji="0" lang="fr-FR" sz="24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=</a:t>
              </a:r>
              <a:r>
                <a:rPr kumimoji="0" lang="fr-FR" sz="24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 x </a:t>
              </a:r>
              <a:r>
                <a:rPr kumimoji="0" lang="fr-FR" sz="24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and</a:t>
              </a:r>
              <a:r>
                <a:rPr kumimoji="0" lang="fr-FR" sz="24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 y </a:t>
              </a:r>
            </a:p>
          </p:txBody>
        </p:sp>
        <p:sp>
          <p:nvSpPr>
            <p:cNvPr id="102" name="ZoneTexte 101">
              <a:extLst>
                <a:ext uri="{FF2B5EF4-FFF2-40B4-BE49-F238E27FC236}">
                  <a16:creationId xmlns:a16="http://schemas.microsoft.com/office/drawing/2014/main" id="{04D890D3-48D7-6E46-B191-7B2CB59BDF00}"/>
                </a:ext>
              </a:extLst>
            </p:cNvPr>
            <p:cNvSpPr txBox="1"/>
            <p:nvPr/>
          </p:nvSpPr>
          <p:spPr>
            <a:xfrm>
              <a:off x="5875112" y="1670672"/>
              <a:ext cx="2483372" cy="461665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4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z </a:t>
              </a:r>
              <a:r>
                <a:rPr kumimoji="0" lang="fr-FR" sz="24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=</a:t>
              </a:r>
              <a:r>
                <a:rPr kumimoji="0" lang="fr-FR" sz="24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 </a:t>
              </a:r>
              <a:r>
                <a:rPr kumimoji="0" lang="fr-FR" sz="24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(not</a:t>
              </a:r>
              <a:r>
                <a:rPr kumimoji="0" lang="fr-FR" sz="24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 x</a:t>
              </a:r>
              <a:r>
                <a:rPr kumimoji="0" lang="fr-FR" sz="24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)</a:t>
              </a:r>
              <a:r>
                <a:rPr kumimoji="0" lang="fr-FR" sz="24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 </a:t>
              </a:r>
              <a:r>
                <a:rPr kumimoji="0" lang="fr-FR" sz="24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and</a:t>
              </a:r>
              <a:r>
                <a:rPr kumimoji="0" lang="fr-FR" sz="24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 y </a:t>
              </a: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6ECB2CE2-5810-7F46-8FD8-EECB19835316}"/>
              </a:ext>
            </a:extLst>
          </p:cNvPr>
          <p:cNvGrpSpPr/>
          <p:nvPr/>
        </p:nvGrpSpPr>
        <p:grpSpPr>
          <a:xfrm>
            <a:off x="1982917" y="2457031"/>
            <a:ext cx="4892713" cy="1332009"/>
            <a:chOff x="1982917" y="2457031"/>
            <a:chExt cx="4892713" cy="133200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C0D178C-3B91-394A-9A66-13A7CC9387C7}"/>
                </a:ext>
              </a:extLst>
            </p:cNvPr>
            <p:cNvSpPr/>
            <p:nvPr/>
          </p:nvSpPr>
          <p:spPr bwMode="auto">
            <a:xfrm>
              <a:off x="5684843" y="2526806"/>
              <a:ext cx="409550" cy="41039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rtlCol="0" anchor="ctr">
              <a:spAutoFit/>
            </a:bodyPr>
            <a:lstStyle/>
            <a:p>
              <a:pPr marL="252000" indent="-252000" algn="ctr">
                <a:spcAft>
                  <a:spcPts val="1200"/>
                </a:spcAft>
                <a:buFont typeface="Arial" pitchFamily="34" charset="0"/>
                <a:buChar char="•"/>
              </a:pPr>
              <a:endParaRPr lang="fr-FR" sz="28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FE9A1C5-995E-9C44-8219-1D3D32885861}"/>
                </a:ext>
              </a:extLst>
            </p:cNvPr>
            <p:cNvSpPr/>
            <p:nvPr/>
          </p:nvSpPr>
          <p:spPr bwMode="auto">
            <a:xfrm>
              <a:off x="2769397" y="2526809"/>
              <a:ext cx="409550" cy="41039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rtlCol="0" anchor="ctr">
              <a:spAutoFit/>
            </a:bodyPr>
            <a:lstStyle/>
            <a:p>
              <a:pPr marL="252000" indent="-252000" algn="ctr">
                <a:spcAft>
                  <a:spcPts val="1200"/>
                </a:spcAft>
                <a:buFont typeface="Arial" pitchFamily="34" charset="0"/>
                <a:buChar char="•"/>
              </a:pPr>
              <a:endParaRPr lang="fr-FR" sz="2800" dirty="0"/>
            </a:p>
          </p:txBody>
        </p: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00462331-3854-CC4A-8FB5-EAE7FBFFA4F4}"/>
                </a:ext>
              </a:extLst>
            </p:cNvPr>
            <p:cNvCxnSpPr/>
            <p:nvPr/>
          </p:nvCxnSpPr>
          <p:spPr bwMode="auto">
            <a:xfrm flipH="1" flipV="1">
              <a:off x="2474538" y="2732007"/>
              <a:ext cx="300363" cy="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6E8625D8-7145-6142-8C88-455D10C27834}"/>
                </a:ext>
              </a:extLst>
            </p:cNvPr>
            <p:cNvCxnSpPr/>
            <p:nvPr/>
          </p:nvCxnSpPr>
          <p:spPr bwMode="auto">
            <a:xfrm flipH="1" flipV="1">
              <a:off x="3178947" y="2732007"/>
              <a:ext cx="300363" cy="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3" name="ZoneTexte 102">
              <a:extLst>
                <a:ext uri="{FF2B5EF4-FFF2-40B4-BE49-F238E27FC236}">
                  <a16:creationId xmlns:a16="http://schemas.microsoft.com/office/drawing/2014/main" id="{4ABBFC93-23C0-684F-A4AC-79B607F6E1DA}"/>
                </a:ext>
              </a:extLst>
            </p:cNvPr>
            <p:cNvSpPr txBox="1"/>
            <p:nvPr/>
          </p:nvSpPr>
          <p:spPr>
            <a:xfrm>
              <a:off x="1982917" y="2940612"/>
              <a:ext cx="1972015" cy="830997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 fontAlgn="base">
                <a:spcAft>
                  <a:spcPct val="0"/>
                </a:spcAft>
              </a:pPr>
              <a:r>
                <a:rPr kumimoji="0" lang="fr-FR" sz="2400" b="0" i="0" u="none" strike="noStrike" kern="0" cap="none" spc="0" normalizeH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</a:rPr>
                <a:t>reg</a:t>
              </a:r>
              <a:endParaRPr lang="en-US" sz="2400" kern="0" dirty="0">
                <a:solidFill>
                  <a:schemeClr val="accent4"/>
                </a:solidFill>
              </a:endParaRPr>
            </a:p>
            <a:p>
              <a:pPr algn="ctr" fontAlgn="base">
                <a:spcAft>
                  <a:spcPct val="0"/>
                </a:spcAft>
              </a:pPr>
              <a:r>
                <a:rPr kumimoji="0" lang="en-US" sz="24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y</a:t>
              </a:r>
              <a:r>
                <a:rPr kumimoji="0" lang="en-US" sz="24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 = 0→pre(</a:t>
              </a:r>
              <a:r>
                <a:rPr kumimoji="0" lang="en-US" sz="24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x</a:t>
              </a:r>
              <a:r>
                <a:rPr kumimoji="0" lang="en-US" sz="24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)</a:t>
              </a:r>
            </a:p>
          </p:txBody>
        </p:sp>
        <p:sp>
          <p:nvSpPr>
            <p:cNvPr id="104" name="ZoneTexte 103">
              <a:extLst>
                <a:ext uri="{FF2B5EF4-FFF2-40B4-BE49-F238E27FC236}">
                  <a16:creationId xmlns:a16="http://schemas.microsoft.com/office/drawing/2014/main" id="{90679236-79AF-6F4C-826E-F075EBB59605}"/>
                </a:ext>
              </a:extLst>
            </p:cNvPr>
            <p:cNvSpPr txBox="1"/>
            <p:nvPr/>
          </p:nvSpPr>
          <p:spPr>
            <a:xfrm>
              <a:off x="4903615" y="2958043"/>
              <a:ext cx="1972015" cy="830997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 fontAlgn="base">
                <a:spcAft>
                  <a:spcPct val="0"/>
                </a:spcAft>
              </a:pPr>
              <a:r>
                <a:rPr kumimoji="0" lang="fr-FR" sz="2400" b="0" i="0" u="none" strike="noStrike" kern="0" cap="none" spc="0" normalizeH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</a:rPr>
                <a:t>reg1</a:t>
              </a:r>
              <a:endParaRPr lang="en-US" sz="2400" kern="0" dirty="0">
                <a:solidFill>
                  <a:schemeClr val="accent4"/>
                </a:solidFill>
              </a:endParaRPr>
            </a:p>
            <a:p>
              <a:pPr algn="ctr" fontAlgn="base">
                <a:spcAft>
                  <a:spcPct val="0"/>
                </a:spcAft>
              </a:pPr>
              <a:r>
                <a:rPr lang="en-US" sz="2400" kern="0" dirty="0">
                  <a:solidFill>
                    <a:schemeClr val="tx2"/>
                  </a:solidFill>
                </a:rPr>
                <a:t>y</a:t>
              </a:r>
              <a:r>
                <a:rPr lang="en-US" sz="2400" kern="0" dirty="0"/>
                <a:t> = 1→pre(</a:t>
              </a:r>
              <a:r>
                <a:rPr lang="en-US" sz="2400" kern="0" dirty="0">
                  <a:solidFill>
                    <a:schemeClr val="tx2"/>
                  </a:solidFill>
                </a:rPr>
                <a:t>x</a:t>
              </a:r>
              <a:r>
                <a:rPr lang="en-US" sz="2400" kern="0" dirty="0"/>
                <a:t>)</a:t>
              </a:r>
            </a:p>
          </p:txBody>
        </p:sp>
        <p:sp>
          <p:nvSpPr>
            <p:cNvPr id="82" name="ZoneTexte 81">
              <a:extLst>
                <a:ext uri="{FF2B5EF4-FFF2-40B4-BE49-F238E27FC236}">
                  <a16:creationId xmlns:a16="http://schemas.microsoft.com/office/drawing/2014/main" id="{13486281-57C3-AE4A-A21E-64C4AFCDBA86}"/>
                </a:ext>
              </a:extLst>
            </p:cNvPr>
            <p:cNvSpPr txBox="1"/>
            <p:nvPr/>
          </p:nvSpPr>
          <p:spPr>
            <a:xfrm>
              <a:off x="2159696" y="2478947"/>
              <a:ext cx="338554" cy="461665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4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x</a:t>
              </a:r>
            </a:p>
          </p:txBody>
        </p:sp>
        <p:sp>
          <p:nvSpPr>
            <p:cNvPr id="83" name="ZoneTexte 82">
              <a:extLst>
                <a:ext uri="{FF2B5EF4-FFF2-40B4-BE49-F238E27FC236}">
                  <a16:creationId xmlns:a16="http://schemas.microsoft.com/office/drawing/2014/main" id="{0D28672A-FB84-E644-A265-D429278D5C29}"/>
                </a:ext>
              </a:extLst>
            </p:cNvPr>
            <p:cNvSpPr txBox="1"/>
            <p:nvPr/>
          </p:nvSpPr>
          <p:spPr>
            <a:xfrm>
              <a:off x="3482750" y="2457031"/>
              <a:ext cx="338554" cy="461665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4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y</a:t>
              </a:r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7471DDFB-E1BB-3440-918C-8B7605048054}"/>
                </a:ext>
              </a:extLst>
            </p:cNvPr>
            <p:cNvSpPr txBox="1"/>
            <p:nvPr/>
          </p:nvSpPr>
          <p:spPr>
            <a:xfrm>
              <a:off x="5076056" y="2472084"/>
              <a:ext cx="338554" cy="461665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4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x</a:t>
              </a:r>
            </a:p>
          </p:txBody>
        </p:sp>
        <p:sp>
          <p:nvSpPr>
            <p:cNvPr id="85" name="ZoneTexte 84">
              <a:extLst>
                <a:ext uri="{FF2B5EF4-FFF2-40B4-BE49-F238E27FC236}">
                  <a16:creationId xmlns:a16="http://schemas.microsoft.com/office/drawing/2014/main" id="{EB4F4108-D600-E746-A4C2-3E2D3162D923}"/>
                </a:ext>
              </a:extLst>
            </p:cNvPr>
            <p:cNvSpPr txBox="1"/>
            <p:nvPr/>
          </p:nvSpPr>
          <p:spPr>
            <a:xfrm>
              <a:off x="6386055" y="2462905"/>
              <a:ext cx="338554" cy="461665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4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y</a:t>
              </a:r>
            </a:p>
          </p:txBody>
        </p:sp>
        <p:cxnSp>
          <p:nvCxnSpPr>
            <p:cNvPr id="86" name="Connecteur droit 85">
              <a:extLst>
                <a:ext uri="{FF2B5EF4-FFF2-40B4-BE49-F238E27FC236}">
                  <a16:creationId xmlns:a16="http://schemas.microsoft.com/office/drawing/2014/main" id="{157A4EAE-59B0-B94A-ABA2-96C00E94725B}"/>
                </a:ext>
              </a:extLst>
            </p:cNvPr>
            <p:cNvCxnSpPr/>
            <p:nvPr/>
          </p:nvCxnSpPr>
          <p:spPr bwMode="auto">
            <a:xfrm flipH="1" flipV="1">
              <a:off x="5367313" y="2730254"/>
              <a:ext cx="300363" cy="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F1211648-10F2-3F4B-B517-2A8544833A64}"/>
                </a:ext>
              </a:extLst>
            </p:cNvPr>
            <p:cNvSpPr/>
            <p:nvPr/>
          </p:nvSpPr>
          <p:spPr bwMode="auto">
            <a:xfrm>
              <a:off x="5538075" y="2667305"/>
              <a:ext cx="129601" cy="12959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lIns="90488" tIns="44450" rIns="90488" bIns="44450" rtlCol="0" anchor="ctr">
              <a:spAutoFit/>
            </a:bodyPr>
            <a:lstStyle/>
            <a:p>
              <a:pPr marL="252000" indent="-252000" algn="ctr">
                <a:spcAft>
                  <a:spcPts val="1200"/>
                </a:spcAft>
                <a:buFont typeface="Arial" pitchFamily="34" charset="0"/>
                <a:buChar char="•"/>
              </a:pPr>
              <a:endParaRPr lang="fr-FR" sz="2800" dirty="0"/>
            </a:p>
          </p:txBody>
        </p:sp>
        <p:cxnSp>
          <p:nvCxnSpPr>
            <p:cNvPr id="87" name="Connecteur droit 86">
              <a:extLst>
                <a:ext uri="{FF2B5EF4-FFF2-40B4-BE49-F238E27FC236}">
                  <a16:creationId xmlns:a16="http://schemas.microsoft.com/office/drawing/2014/main" id="{947B4B94-D943-EE4C-9183-42113939F57C}"/>
                </a:ext>
              </a:extLst>
            </p:cNvPr>
            <p:cNvCxnSpPr/>
            <p:nvPr/>
          </p:nvCxnSpPr>
          <p:spPr bwMode="auto">
            <a:xfrm flipH="1" flipV="1">
              <a:off x="6087903" y="2730254"/>
              <a:ext cx="300363" cy="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663482F7-6576-CB48-B512-1A49E83E2740}"/>
                </a:ext>
              </a:extLst>
            </p:cNvPr>
            <p:cNvSpPr/>
            <p:nvPr/>
          </p:nvSpPr>
          <p:spPr bwMode="auto">
            <a:xfrm>
              <a:off x="6105385" y="2671335"/>
              <a:ext cx="129601" cy="12959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lIns="90488" tIns="44450" rIns="90488" bIns="44450" rtlCol="0" anchor="ctr">
              <a:spAutoFit/>
            </a:bodyPr>
            <a:lstStyle/>
            <a:p>
              <a:pPr marL="252000" indent="-252000" algn="ctr">
                <a:spcAft>
                  <a:spcPts val="1200"/>
                </a:spcAft>
                <a:buFont typeface="Arial" pitchFamily="34" charset="0"/>
                <a:buChar char="•"/>
              </a:pPr>
              <a:endParaRPr lang="fr-FR" sz="2800" dirty="0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A6FC22E5-465E-2543-87B7-64FCEAF41B29}"/>
              </a:ext>
            </a:extLst>
          </p:cNvPr>
          <p:cNvGrpSpPr/>
          <p:nvPr/>
        </p:nvGrpSpPr>
        <p:grpSpPr>
          <a:xfrm>
            <a:off x="2400164" y="4024026"/>
            <a:ext cx="4763915" cy="2429310"/>
            <a:chOff x="2400164" y="4024026"/>
            <a:chExt cx="4763915" cy="2429310"/>
          </a:xfrm>
        </p:grpSpPr>
        <p:grpSp>
          <p:nvGrpSpPr>
            <p:cNvPr id="60" name="Groupe 59">
              <a:extLst>
                <a:ext uri="{FF2B5EF4-FFF2-40B4-BE49-F238E27FC236}">
                  <a16:creationId xmlns:a16="http://schemas.microsoft.com/office/drawing/2014/main" id="{BF3F0EA2-9C6C-C445-8986-E9EF959F4AC1}"/>
                </a:ext>
              </a:extLst>
            </p:cNvPr>
            <p:cNvGrpSpPr/>
            <p:nvPr/>
          </p:nvGrpSpPr>
          <p:grpSpPr>
            <a:xfrm>
              <a:off x="2400164" y="4024026"/>
              <a:ext cx="4763915" cy="542957"/>
              <a:chOff x="451536" y="2884839"/>
              <a:chExt cx="4763915" cy="493597"/>
            </a:xfrm>
          </p:grpSpPr>
          <p:grpSp>
            <p:nvGrpSpPr>
              <p:cNvPr id="61" name="Groupe 60">
                <a:extLst>
                  <a:ext uri="{FF2B5EF4-FFF2-40B4-BE49-F238E27FC236}">
                    <a16:creationId xmlns:a16="http://schemas.microsoft.com/office/drawing/2014/main" id="{1F45B32D-DD60-2D4E-A133-BDA314EE9B1E}"/>
                  </a:ext>
                </a:extLst>
              </p:cNvPr>
              <p:cNvGrpSpPr/>
              <p:nvPr/>
            </p:nvGrpSpPr>
            <p:grpSpPr>
              <a:xfrm>
                <a:off x="451536" y="2884839"/>
                <a:ext cx="2818992" cy="493597"/>
                <a:chOff x="455683" y="3511467"/>
                <a:chExt cx="2818992" cy="493597"/>
              </a:xfrm>
            </p:grpSpPr>
            <p:sp>
              <p:nvSpPr>
                <p:cNvPr id="63" name="Line 19">
                  <a:extLst>
                    <a:ext uri="{FF2B5EF4-FFF2-40B4-BE49-F238E27FC236}">
                      <a16:creationId xmlns:a16="http://schemas.microsoft.com/office/drawing/2014/main" id="{8550A88E-8F33-3645-A392-4F0760B214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952412" y="3808214"/>
                  <a:ext cx="32226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arrow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4" name="Line 23">
                  <a:extLst>
                    <a:ext uri="{FF2B5EF4-FFF2-40B4-BE49-F238E27FC236}">
                      <a16:creationId xmlns:a16="http://schemas.microsoft.com/office/drawing/2014/main" id="{7E6DA86A-69BB-BA45-891F-282EABEB5B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192505" y="3812976"/>
                  <a:ext cx="30003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arrow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5" name="Rectangle 52">
                  <a:extLst>
                    <a:ext uri="{FF2B5EF4-FFF2-40B4-BE49-F238E27FC236}">
                      <a16:creationId xmlns:a16="http://schemas.microsoft.com/office/drawing/2014/main" id="{50E75B21-24F8-2F41-82EB-66DC2B24C3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3655" y="3612951"/>
                  <a:ext cx="448977" cy="392113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6" name="Text Box 50">
                  <a:extLst>
                    <a:ext uri="{FF2B5EF4-FFF2-40B4-BE49-F238E27FC236}">
                      <a16:creationId xmlns:a16="http://schemas.microsoft.com/office/drawing/2014/main" id="{F0F3459E-A045-8946-91E2-CACAAAF4F43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5683" y="3511467"/>
                  <a:ext cx="1739579" cy="4756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sz="2800" dirty="0">
                      <a:solidFill>
                        <a:schemeClr val="tx2"/>
                      </a:solidFill>
                    </a:rPr>
                    <a:t>x</a:t>
                  </a:r>
                  <a:r>
                    <a:rPr lang="fr-FR" sz="2800" baseline="-25000" dirty="0">
                      <a:solidFill>
                        <a:schemeClr val="tx2"/>
                      </a:solidFill>
                    </a:rPr>
                    <a:t>0</a:t>
                  </a:r>
                  <a:r>
                    <a:rPr lang="fr-FR" sz="900" baseline="-25000" dirty="0">
                      <a:solidFill>
                        <a:schemeClr val="tx2"/>
                      </a:solidFill>
                    </a:rPr>
                    <a:t> </a:t>
                  </a:r>
                  <a:r>
                    <a:rPr lang="fr-FR" sz="2800" dirty="0">
                      <a:solidFill>
                        <a:schemeClr val="tx2"/>
                      </a:solidFill>
                    </a:rPr>
                    <a:t>x</a:t>
                  </a:r>
                  <a:r>
                    <a:rPr lang="fr-FR" sz="2800" baseline="-25000" dirty="0">
                      <a:solidFill>
                        <a:schemeClr val="tx2"/>
                      </a:solidFill>
                    </a:rPr>
                    <a:t>1</a:t>
                  </a:r>
                  <a:r>
                    <a:rPr lang="fr-FR" sz="2800" dirty="0">
                      <a:solidFill>
                        <a:schemeClr val="tx2"/>
                      </a:solidFill>
                    </a:rPr>
                    <a:t>...</a:t>
                  </a:r>
                  <a:r>
                    <a:rPr lang="fr-FR" sz="2800" dirty="0" err="1">
                      <a:solidFill>
                        <a:schemeClr val="tx2"/>
                      </a:solidFill>
                    </a:rPr>
                    <a:t>x</a:t>
                  </a:r>
                  <a:r>
                    <a:rPr lang="fr-FR" sz="2800" baseline="-25000" dirty="0" err="1">
                      <a:solidFill>
                        <a:schemeClr val="tx2"/>
                      </a:solidFill>
                    </a:rPr>
                    <a:t>n</a:t>
                  </a:r>
                  <a:r>
                    <a:rPr lang="fr-FR" sz="2800" dirty="0">
                      <a:solidFill>
                        <a:schemeClr val="tx2"/>
                      </a:solidFill>
                    </a:rPr>
                    <a:t>...</a:t>
                  </a:r>
                </a:p>
              </p:txBody>
            </p:sp>
          </p:grpSp>
          <p:sp>
            <p:nvSpPr>
              <p:cNvPr id="62" name="Text Box 50">
                <a:extLst>
                  <a:ext uri="{FF2B5EF4-FFF2-40B4-BE49-F238E27FC236}">
                    <a16:creationId xmlns:a16="http://schemas.microsoft.com/office/drawing/2014/main" id="{58A2DD0E-EDAA-7A49-BAC2-0017F45C0A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3436" y="2884840"/>
                <a:ext cx="1972015" cy="4756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2800" dirty="0">
                    <a:solidFill>
                      <a:schemeClr val="tx2"/>
                    </a:solidFill>
                  </a:rPr>
                  <a:t>0</a:t>
                </a:r>
                <a:r>
                  <a:rPr lang="fr-FR" sz="900" dirty="0">
                    <a:solidFill>
                      <a:schemeClr val="tx2"/>
                    </a:solidFill>
                  </a:rPr>
                  <a:t> </a:t>
                </a:r>
                <a:r>
                  <a:rPr lang="fr-FR" sz="2800" dirty="0">
                    <a:solidFill>
                      <a:schemeClr val="tx2"/>
                    </a:solidFill>
                  </a:rPr>
                  <a:t>x</a:t>
                </a:r>
                <a:r>
                  <a:rPr lang="fr-FR" sz="2800" baseline="-25000" dirty="0">
                    <a:solidFill>
                      <a:schemeClr val="tx2"/>
                    </a:solidFill>
                  </a:rPr>
                  <a:t>0</a:t>
                </a:r>
                <a:r>
                  <a:rPr lang="fr-FR" sz="900" baseline="-25000" dirty="0">
                    <a:solidFill>
                      <a:schemeClr val="tx2"/>
                    </a:solidFill>
                  </a:rPr>
                  <a:t> </a:t>
                </a:r>
                <a:r>
                  <a:rPr lang="fr-FR" sz="2800" dirty="0">
                    <a:solidFill>
                      <a:schemeClr val="tx2"/>
                    </a:solidFill>
                  </a:rPr>
                  <a:t>x</a:t>
                </a:r>
                <a:r>
                  <a:rPr lang="fr-FR" sz="2800" baseline="-25000" dirty="0">
                    <a:solidFill>
                      <a:schemeClr val="tx2"/>
                    </a:solidFill>
                  </a:rPr>
                  <a:t>1</a:t>
                </a:r>
                <a:r>
                  <a:rPr lang="fr-FR" sz="2800" dirty="0">
                    <a:solidFill>
                      <a:schemeClr val="tx2"/>
                    </a:solidFill>
                  </a:rPr>
                  <a:t>...</a:t>
                </a:r>
                <a:r>
                  <a:rPr lang="fr-FR" sz="2800" dirty="0" err="1">
                    <a:solidFill>
                      <a:schemeClr val="tx2"/>
                    </a:solidFill>
                  </a:rPr>
                  <a:t>x</a:t>
                </a:r>
                <a:r>
                  <a:rPr lang="fr-FR" sz="2800" baseline="-25000" dirty="0" err="1">
                    <a:solidFill>
                      <a:schemeClr val="tx2"/>
                    </a:solidFill>
                  </a:rPr>
                  <a:t>n</a:t>
                </a:r>
                <a:r>
                  <a:rPr lang="fr-FR" sz="2800" dirty="0">
                    <a:solidFill>
                      <a:schemeClr val="tx2"/>
                    </a:solidFill>
                  </a:rPr>
                  <a:t>...</a:t>
                </a:r>
              </a:p>
            </p:txBody>
          </p:sp>
        </p:grpSp>
        <p:cxnSp>
          <p:nvCxnSpPr>
            <p:cNvPr id="68" name="Connecteur en angle 67">
              <a:extLst>
                <a:ext uri="{FF2B5EF4-FFF2-40B4-BE49-F238E27FC236}">
                  <a16:creationId xmlns:a16="http://schemas.microsoft.com/office/drawing/2014/main" id="{A0B6ACFC-48F7-034C-A246-6175C216EF2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018452" y="4566983"/>
              <a:ext cx="666347" cy="567912"/>
            </a:xfrm>
            <a:prstGeom prst="bentConnector2">
              <a:avLst/>
            </a:prstGeom>
            <a:noFill/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pic>
          <p:nvPicPr>
            <p:cNvPr id="67" name="Picture 4" descr="Fichier:Horlogeengadine.png">
              <a:extLst>
                <a:ext uri="{FF2B5EF4-FFF2-40B4-BE49-F238E27FC236}">
                  <a16:creationId xmlns:a16="http://schemas.microsoft.com/office/drawing/2014/main" id="{A62FC136-F3C0-A74F-A9B5-CCA7D38E02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7554" y="4660894"/>
              <a:ext cx="692398" cy="1792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542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roupe 260"/>
          <p:cNvGrpSpPr/>
          <p:nvPr/>
        </p:nvGrpSpPr>
        <p:grpSpPr>
          <a:xfrm>
            <a:off x="1239982" y="3250514"/>
            <a:ext cx="1768381" cy="0"/>
            <a:chOff x="2758723" y="2753178"/>
            <a:chExt cx="1768381" cy="0"/>
          </a:xfrm>
        </p:grpSpPr>
        <p:sp>
          <p:nvSpPr>
            <p:cNvPr id="262" name="Line 77"/>
            <p:cNvSpPr>
              <a:spLocks noChangeShapeType="1"/>
            </p:cNvSpPr>
            <p:nvPr/>
          </p:nvSpPr>
          <p:spPr bwMode="auto">
            <a:xfrm>
              <a:off x="4308029" y="2753178"/>
              <a:ext cx="219075" cy="0"/>
            </a:xfrm>
            <a:prstGeom prst="line">
              <a:avLst/>
            </a:prstGeom>
            <a:noFill/>
            <a:ln w="254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3" name="Line 78"/>
            <p:cNvSpPr>
              <a:spLocks noChangeShapeType="1"/>
            </p:cNvSpPr>
            <p:nvPr/>
          </p:nvSpPr>
          <p:spPr bwMode="auto">
            <a:xfrm>
              <a:off x="2758723" y="2753178"/>
              <a:ext cx="1573831" cy="0"/>
            </a:xfrm>
            <a:prstGeom prst="line">
              <a:avLst/>
            </a:prstGeom>
            <a:noFill/>
            <a:ln w="25400">
              <a:solidFill>
                <a:schemeClr val="accent1">
                  <a:lumMod val="20000"/>
                  <a:lumOff val="8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dirty="0"/>
              <a:t>07/03/2017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40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0" y="13785"/>
            <a:ext cx="8915400" cy="630942"/>
          </a:xfrm>
        </p:spPr>
        <p:txBody>
          <a:bodyPr/>
          <a:lstStyle/>
          <a:p>
            <a:r>
              <a:rPr lang="en-US" altLang="fr-FR" dirty="0">
                <a:solidFill>
                  <a:srgbClr val="000000"/>
                </a:solidFill>
              </a:rPr>
              <a:t>Circuit  pour «</a:t>
            </a:r>
            <a:r>
              <a:rPr lang="en-US" altLang="fr-FR" sz="1800" dirty="0">
                <a:solidFill>
                  <a:srgbClr val="000000"/>
                </a:solidFill>
              </a:rPr>
              <a:t> </a:t>
            </a:r>
            <a:r>
              <a:rPr lang="en-US" altLang="fr-FR" dirty="0">
                <a:solidFill>
                  <a:srgbClr val="000000"/>
                </a:solidFill>
              </a:rPr>
              <a:t>trap T in </a:t>
            </a:r>
            <a:r>
              <a:rPr lang="en-US" altLang="fr-FR" dirty="0">
                <a:solidFill>
                  <a:schemeClr val="accent4"/>
                </a:solidFill>
              </a:rPr>
              <a:t>p</a:t>
            </a:r>
            <a:r>
              <a:rPr lang="en-US" altLang="fr-FR" dirty="0">
                <a:solidFill>
                  <a:schemeClr val="tx2"/>
                </a:solidFill>
              </a:rPr>
              <a:t> </a:t>
            </a:r>
            <a:r>
              <a:rPr lang="en-US" altLang="fr-FR" dirty="0"/>
              <a:t>end</a:t>
            </a:r>
            <a:r>
              <a:rPr lang="en-US" altLang="fr-FR" sz="1800" dirty="0"/>
              <a:t> </a:t>
            </a:r>
            <a:r>
              <a:rPr lang="en-US" altLang="fr-FR" dirty="0"/>
              <a:t>»</a:t>
            </a:r>
            <a:endParaRPr lang="fr-FR" dirty="0"/>
          </a:p>
        </p:txBody>
      </p:sp>
      <p:grpSp>
        <p:nvGrpSpPr>
          <p:cNvPr id="246" name="Groupe 245"/>
          <p:cNvGrpSpPr/>
          <p:nvPr/>
        </p:nvGrpSpPr>
        <p:grpSpPr>
          <a:xfrm>
            <a:off x="2781300" y="3645149"/>
            <a:ext cx="227063" cy="161925"/>
            <a:chOff x="4300041" y="2744403"/>
            <a:chExt cx="227063" cy="161925"/>
          </a:xfrm>
        </p:grpSpPr>
        <p:sp>
          <p:nvSpPr>
            <p:cNvPr id="248" name="Line 78"/>
            <p:cNvSpPr>
              <a:spLocks noChangeShapeType="1"/>
            </p:cNvSpPr>
            <p:nvPr/>
          </p:nvSpPr>
          <p:spPr bwMode="auto">
            <a:xfrm flipV="1">
              <a:off x="4312930" y="2744403"/>
              <a:ext cx="0" cy="161925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7" name="Line 77"/>
            <p:cNvSpPr>
              <a:spLocks noChangeShapeType="1"/>
            </p:cNvSpPr>
            <p:nvPr/>
          </p:nvSpPr>
          <p:spPr bwMode="auto">
            <a:xfrm>
              <a:off x="4300041" y="2753178"/>
              <a:ext cx="22706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57" name="Rectangle 33"/>
          <p:cNvSpPr>
            <a:spLocks noChangeArrowheads="1"/>
          </p:cNvSpPr>
          <p:nvPr/>
        </p:nvSpPr>
        <p:spPr bwMode="auto">
          <a:xfrm>
            <a:off x="3011984" y="2001491"/>
            <a:ext cx="1816100" cy="2222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58" name="Rectangle 34"/>
          <p:cNvSpPr>
            <a:spLocks noChangeArrowheads="1"/>
          </p:cNvSpPr>
          <p:nvPr/>
        </p:nvSpPr>
        <p:spPr bwMode="auto">
          <a:xfrm>
            <a:off x="3011984" y="2001491"/>
            <a:ext cx="1816100" cy="28800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59" name="Rectangle 35"/>
          <p:cNvSpPr>
            <a:spLocks noChangeArrowheads="1"/>
          </p:cNvSpPr>
          <p:nvPr/>
        </p:nvSpPr>
        <p:spPr bwMode="auto">
          <a:xfrm>
            <a:off x="3067547" y="2274541"/>
            <a:ext cx="503344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chemeClr val="tx1"/>
                </a:solidFill>
              </a:rPr>
              <a:t>GO</a:t>
            </a:r>
          </a:p>
        </p:txBody>
      </p:sp>
      <p:sp>
        <p:nvSpPr>
          <p:cNvPr id="160" name="Rectangle 36"/>
          <p:cNvSpPr>
            <a:spLocks noChangeArrowheads="1"/>
          </p:cNvSpPr>
          <p:nvPr/>
        </p:nvSpPr>
        <p:spPr bwMode="auto">
          <a:xfrm>
            <a:off x="3067547" y="2680941"/>
            <a:ext cx="602730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chemeClr val="tx1"/>
                </a:solidFill>
              </a:rPr>
              <a:t>RES</a:t>
            </a:r>
          </a:p>
        </p:txBody>
      </p:sp>
      <p:sp>
        <p:nvSpPr>
          <p:cNvPr id="161" name="Rectangle 37"/>
          <p:cNvSpPr>
            <a:spLocks noChangeArrowheads="1"/>
          </p:cNvSpPr>
          <p:nvPr/>
        </p:nvSpPr>
        <p:spPr bwMode="auto">
          <a:xfrm>
            <a:off x="3067547" y="3087341"/>
            <a:ext cx="738986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chemeClr val="tx1"/>
                </a:solidFill>
              </a:rPr>
              <a:t>SUSP</a:t>
            </a:r>
          </a:p>
        </p:txBody>
      </p:sp>
      <p:sp>
        <p:nvSpPr>
          <p:cNvPr id="162" name="Rectangle 38"/>
          <p:cNvSpPr>
            <a:spLocks noChangeArrowheads="1"/>
          </p:cNvSpPr>
          <p:nvPr/>
        </p:nvSpPr>
        <p:spPr bwMode="auto">
          <a:xfrm>
            <a:off x="3067547" y="3493741"/>
            <a:ext cx="604334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chemeClr val="tx1"/>
                </a:solidFill>
              </a:rPr>
              <a:t>KILL</a:t>
            </a:r>
          </a:p>
        </p:txBody>
      </p:sp>
      <p:sp>
        <p:nvSpPr>
          <p:cNvPr id="163" name="Rectangle 39"/>
          <p:cNvSpPr>
            <a:spLocks noChangeArrowheads="1"/>
          </p:cNvSpPr>
          <p:nvPr/>
        </p:nvSpPr>
        <p:spPr bwMode="auto">
          <a:xfrm>
            <a:off x="4286747" y="2274541"/>
            <a:ext cx="5635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rgbClr val="000000"/>
                </a:solidFill>
              </a:rPr>
              <a:t>SEL</a:t>
            </a:r>
          </a:p>
        </p:txBody>
      </p:sp>
      <p:sp>
        <p:nvSpPr>
          <p:cNvPr id="164" name="Rectangle 40"/>
          <p:cNvSpPr>
            <a:spLocks noChangeArrowheads="1"/>
          </p:cNvSpPr>
          <p:nvPr/>
        </p:nvSpPr>
        <p:spPr bwMode="auto">
          <a:xfrm>
            <a:off x="4388347" y="2655097"/>
            <a:ext cx="4286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rgbClr val="000000"/>
                </a:solidFill>
              </a:rPr>
              <a:t>K0</a:t>
            </a:r>
          </a:p>
        </p:txBody>
      </p:sp>
      <p:sp>
        <p:nvSpPr>
          <p:cNvPr id="165" name="Rectangle 41"/>
          <p:cNvSpPr>
            <a:spLocks noChangeArrowheads="1"/>
          </p:cNvSpPr>
          <p:nvPr/>
        </p:nvSpPr>
        <p:spPr bwMode="auto">
          <a:xfrm>
            <a:off x="4388347" y="3061497"/>
            <a:ext cx="4286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rgbClr val="000000"/>
                </a:solidFill>
              </a:rPr>
              <a:t>K1</a:t>
            </a:r>
          </a:p>
        </p:txBody>
      </p:sp>
      <p:sp>
        <p:nvSpPr>
          <p:cNvPr id="166" name="Rectangle 42"/>
          <p:cNvSpPr>
            <a:spLocks noChangeArrowheads="1"/>
          </p:cNvSpPr>
          <p:nvPr/>
        </p:nvSpPr>
        <p:spPr bwMode="auto">
          <a:xfrm>
            <a:off x="4388347" y="3467897"/>
            <a:ext cx="4286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rgbClr val="000000"/>
                </a:solidFill>
              </a:rPr>
              <a:t>K2</a:t>
            </a:r>
          </a:p>
        </p:txBody>
      </p:sp>
      <p:sp>
        <p:nvSpPr>
          <p:cNvPr id="167" name="Rectangle 43"/>
          <p:cNvSpPr>
            <a:spLocks noChangeArrowheads="1"/>
          </p:cNvSpPr>
          <p:nvPr/>
        </p:nvSpPr>
        <p:spPr bwMode="auto">
          <a:xfrm>
            <a:off x="4388347" y="3863187"/>
            <a:ext cx="432812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 dirty="0">
                <a:solidFill>
                  <a:srgbClr val="000000"/>
                </a:solidFill>
              </a:rPr>
              <a:t>K3</a:t>
            </a:r>
          </a:p>
        </p:txBody>
      </p:sp>
      <p:sp>
        <p:nvSpPr>
          <p:cNvPr id="168" name="Rectangle 44"/>
          <p:cNvSpPr>
            <a:spLocks noChangeArrowheads="1"/>
          </p:cNvSpPr>
          <p:nvPr/>
        </p:nvSpPr>
        <p:spPr bwMode="auto">
          <a:xfrm>
            <a:off x="3575547" y="2033241"/>
            <a:ext cx="318999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69" name="Rectangle 45"/>
          <p:cNvSpPr>
            <a:spLocks noChangeArrowheads="1"/>
          </p:cNvSpPr>
          <p:nvPr/>
        </p:nvSpPr>
        <p:spPr bwMode="auto">
          <a:xfrm>
            <a:off x="3981947" y="2033241"/>
            <a:ext cx="3540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rgbClr val="000000"/>
                </a:solidFill>
              </a:rPr>
              <a:t>E'</a:t>
            </a:r>
          </a:p>
        </p:txBody>
      </p:sp>
      <p:sp>
        <p:nvSpPr>
          <p:cNvPr id="172" name="Rectangle 48"/>
          <p:cNvSpPr>
            <a:spLocks noChangeArrowheads="1"/>
          </p:cNvSpPr>
          <p:nvPr/>
        </p:nvSpPr>
        <p:spPr bwMode="auto">
          <a:xfrm>
            <a:off x="448768" y="2634315"/>
            <a:ext cx="81593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/>
              <a:t>RES</a:t>
            </a:r>
          </a:p>
        </p:txBody>
      </p:sp>
      <p:sp>
        <p:nvSpPr>
          <p:cNvPr id="176" name="Line 53"/>
          <p:cNvSpPr>
            <a:spLocks noChangeShapeType="1"/>
          </p:cNvSpPr>
          <p:nvPr/>
        </p:nvSpPr>
        <p:spPr bwMode="auto">
          <a:xfrm flipV="1">
            <a:off x="5456734" y="2912714"/>
            <a:ext cx="0" cy="2199285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95" name="Rectangle 76"/>
          <p:cNvSpPr>
            <a:spLocks noChangeArrowheads="1"/>
          </p:cNvSpPr>
          <p:nvPr/>
        </p:nvSpPr>
        <p:spPr bwMode="auto">
          <a:xfrm>
            <a:off x="6775346" y="2577278"/>
            <a:ext cx="55945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>
                <a:solidFill>
                  <a:schemeClr val="accent3"/>
                </a:solidFill>
              </a:rPr>
              <a:t>K0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1231900" y="2436827"/>
            <a:ext cx="1776463" cy="0"/>
            <a:chOff x="2750641" y="2749746"/>
            <a:chExt cx="1776463" cy="0"/>
          </a:xfrm>
        </p:grpSpPr>
        <p:sp>
          <p:nvSpPr>
            <p:cNvPr id="196" name="Line 77"/>
            <p:cNvSpPr>
              <a:spLocks noChangeShapeType="1"/>
            </p:cNvSpPr>
            <p:nvPr/>
          </p:nvSpPr>
          <p:spPr bwMode="auto">
            <a:xfrm>
              <a:off x="4308029" y="2749746"/>
              <a:ext cx="21907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7" name="Line 78"/>
            <p:cNvSpPr>
              <a:spLocks noChangeShapeType="1"/>
            </p:cNvSpPr>
            <p:nvPr/>
          </p:nvSpPr>
          <p:spPr bwMode="auto">
            <a:xfrm>
              <a:off x="2750641" y="2749746"/>
              <a:ext cx="1581913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01" name="Line 83"/>
          <p:cNvSpPr>
            <a:spLocks noChangeShapeType="1"/>
          </p:cNvSpPr>
          <p:nvPr/>
        </p:nvSpPr>
        <p:spPr bwMode="auto">
          <a:xfrm flipH="1" flipV="1">
            <a:off x="5043984" y="3218545"/>
            <a:ext cx="1701484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4" name="Rectangle 86"/>
          <p:cNvSpPr>
            <a:spLocks noChangeArrowheads="1"/>
          </p:cNvSpPr>
          <p:nvPr/>
        </p:nvSpPr>
        <p:spPr bwMode="auto">
          <a:xfrm>
            <a:off x="448768" y="3456848"/>
            <a:ext cx="81593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/>
              <a:t>KILL</a:t>
            </a:r>
          </a:p>
        </p:txBody>
      </p:sp>
      <p:sp>
        <p:nvSpPr>
          <p:cNvPr id="205" name="Line 87"/>
          <p:cNvSpPr>
            <a:spLocks noChangeShapeType="1"/>
          </p:cNvSpPr>
          <p:nvPr/>
        </p:nvSpPr>
        <p:spPr bwMode="auto">
          <a:xfrm>
            <a:off x="4840784" y="2407891"/>
            <a:ext cx="2159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6" name="Line 88"/>
          <p:cNvSpPr>
            <a:spLocks noChangeShapeType="1"/>
          </p:cNvSpPr>
          <p:nvPr/>
        </p:nvSpPr>
        <p:spPr bwMode="auto">
          <a:xfrm>
            <a:off x="5052507" y="2407891"/>
            <a:ext cx="1694657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7" name="Line 89"/>
          <p:cNvSpPr>
            <a:spLocks noChangeShapeType="1"/>
          </p:cNvSpPr>
          <p:nvPr/>
        </p:nvSpPr>
        <p:spPr bwMode="auto">
          <a:xfrm>
            <a:off x="5043984" y="2407891"/>
            <a:ext cx="190500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3" name="Rectangle 97"/>
          <p:cNvSpPr>
            <a:spLocks noChangeArrowheads="1"/>
          </p:cNvSpPr>
          <p:nvPr/>
        </p:nvSpPr>
        <p:spPr bwMode="auto">
          <a:xfrm>
            <a:off x="6775346" y="2167866"/>
            <a:ext cx="764634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/>
              <a:t>SEL</a:t>
            </a:r>
          </a:p>
        </p:txBody>
      </p:sp>
      <p:sp>
        <p:nvSpPr>
          <p:cNvPr id="151" name="Arc 27"/>
          <p:cNvSpPr>
            <a:spLocks/>
          </p:cNvSpPr>
          <p:nvPr/>
        </p:nvSpPr>
        <p:spPr bwMode="auto">
          <a:xfrm>
            <a:off x="5601197" y="2584104"/>
            <a:ext cx="109537" cy="209550"/>
          </a:xfrm>
          <a:custGeom>
            <a:avLst/>
            <a:gdLst>
              <a:gd name="T0" fmla="*/ 0 w 21918"/>
              <a:gd name="T1" fmla="*/ 0 h 21600"/>
              <a:gd name="T2" fmla="*/ 69 w 21918"/>
              <a:gd name="T3" fmla="*/ 132 h 21600"/>
              <a:gd name="T4" fmla="*/ 1 w 21918"/>
              <a:gd name="T5" fmla="*/ 132 h 21600"/>
              <a:gd name="T6" fmla="*/ 0 60000 65536"/>
              <a:gd name="T7" fmla="*/ 0 60000 65536"/>
              <a:gd name="T8" fmla="*/ 0 60000 65536"/>
              <a:gd name="T9" fmla="*/ 0 w 21918"/>
              <a:gd name="T10" fmla="*/ 0 h 21600"/>
              <a:gd name="T11" fmla="*/ 21918 w 2191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18" h="21600" fill="none" extrusionOk="0">
                <a:moveTo>
                  <a:pt x="0" y="2"/>
                </a:moveTo>
                <a:cubicBezTo>
                  <a:pt x="105" y="0"/>
                  <a:pt x="211" y="-1"/>
                  <a:pt x="318" y="0"/>
                </a:cubicBezTo>
                <a:cubicBezTo>
                  <a:pt x="12247" y="0"/>
                  <a:pt x="21918" y="9670"/>
                  <a:pt x="21918" y="21600"/>
                </a:cubicBezTo>
              </a:path>
              <a:path w="21918" h="21600" stroke="0" extrusionOk="0">
                <a:moveTo>
                  <a:pt x="0" y="2"/>
                </a:moveTo>
                <a:cubicBezTo>
                  <a:pt x="105" y="0"/>
                  <a:pt x="211" y="-1"/>
                  <a:pt x="318" y="0"/>
                </a:cubicBezTo>
                <a:cubicBezTo>
                  <a:pt x="12247" y="0"/>
                  <a:pt x="21918" y="9670"/>
                  <a:pt x="21918" y="21600"/>
                </a:cubicBezTo>
                <a:lnTo>
                  <a:pt x="318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2" name="Arc 28"/>
          <p:cNvSpPr>
            <a:spLocks/>
          </p:cNvSpPr>
          <p:nvPr/>
        </p:nvSpPr>
        <p:spPr bwMode="auto">
          <a:xfrm>
            <a:off x="5602784" y="2584104"/>
            <a:ext cx="757237" cy="228600"/>
          </a:xfrm>
          <a:custGeom>
            <a:avLst/>
            <a:gdLst>
              <a:gd name="T0" fmla="*/ 0 w 21645"/>
              <a:gd name="T1" fmla="*/ 0 h 21600"/>
              <a:gd name="T2" fmla="*/ 477 w 21645"/>
              <a:gd name="T3" fmla="*/ 144 h 21600"/>
              <a:gd name="T4" fmla="*/ 1 w 21645"/>
              <a:gd name="T5" fmla="*/ 144 h 21600"/>
              <a:gd name="T6" fmla="*/ 0 60000 65536"/>
              <a:gd name="T7" fmla="*/ 0 60000 65536"/>
              <a:gd name="T8" fmla="*/ 0 60000 65536"/>
              <a:gd name="T9" fmla="*/ 0 w 21645"/>
              <a:gd name="T10" fmla="*/ 0 h 21600"/>
              <a:gd name="T11" fmla="*/ 21645 w 2164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45" h="21600" fill="none" extrusionOk="0">
                <a:moveTo>
                  <a:pt x="0" y="0"/>
                </a:moveTo>
                <a:cubicBezTo>
                  <a:pt x="15" y="0"/>
                  <a:pt x="30" y="-1"/>
                  <a:pt x="45" y="0"/>
                </a:cubicBezTo>
                <a:cubicBezTo>
                  <a:pt x="11974" y="0"/>
                  <a:pt x="21645" y="9670"/>
                  <a:pt x="21645" y="21600"/>
                </a:cubicBezTo>
              </a:path>
              <a:path w="21645" h="21600" stroke="0" extrusionOk="0">
                <a:moveTo>
                  <a:pt x="0" y="0"/>
                </a:moveTo>
                <a:cubicBezTo>
                  <a:pt x="15" y="0"/>
                  <a:pt x="30" y="-1"/>
                  <a:pt x="45" y="0"/>
                </a:cubicBezTo>
                <a:cubicBezTo>
                  <a:pt x="11974" y="0"/>
                  <a:pt x="21645" y="9670"/>
                  <a:pt x="21645" y="21600"/>
                </a:cubicBezTo>
                <a:lnTo>
                  <a:pt x="45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3" name="Arc 29"/>
          <p:cNvSpPr>
            <a:spLocks/>
          </p:cNvSpPr>
          <p:nvPr/>
        </p:nvSpPr>
        <p:spPr bwMode="auto">
          <a:xfrm>
            <a:off x="5595315" y="2800474"/>
            <a:ext cx="763120" cy="210667"/>
          </a:xfrm>
          <a:custGeom>
            <a:avLst/>
            <a:gdLst>
              <a:gd name="T0" fmla="*/ 452 w 21600"/>
              <a:gd name="T1" fmla="*/ 0 h 21600"/>
              <a:gd name="T2" fmla="*/ 0 w 21600"/>
              <a:gd name="T3" fmla="*/ 144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4" name="Arc 30"/>
          <p:cNvSpPr>
            <a:spLocks/>
          </p:cNvSpPr>
          <p:nvPr/>
        </p:nvSpPr>
        <p:spPr bwMode="auto">
          <a:xfrm>
            <a:off x="5602784" y="2785716"/>
            <a:ext cx="107950" cy="228600"/>
          </a:xfrm>
          <a:custGeom>
            <a:avLst/>
            <a:gdLst>
              <a:gd name="T0" fmla="*/ 68 w 21600"/>
              <a:gd name="T1" fmla="*/ 0 h 21600"/>
              <a:gd name="T2" fmla="*/ 0 w 21600"/>
              <a:gd name="T3" fmla="*/ 144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5" name="Line 31"/>
          <p:cNvSpPr>
            <a:spLocks noChangeShapeType="1"/>
          </p:cNvSpPr>
          <p:nvPr/>
        </p:nvSpPr>
        <p:spPr bwMode="auto">
          <a:xfrm>
            <a:off x="5659934" y="2709516"/>
            <a:ext cx="254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6" name="Line 32"/>
          <p:cNvSpPr>
            <a:spLocks noChangeShapeType="1"/>
          </p:cNvSpPr>
          <p:nvPr/>
        </p:nvSpPr>
        <p:spPr bwMode="auto">
          <a:xfrm>
            <a:off x="5659934" y="2912716"/>
            <a:ext cx="254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4" name="Line 51"/>
          <p:cNvSpPr>
            <a:spLocks noChangeShapeType="1"/>
          </p:cNvSpPr>
          <p:nvPr/>
        </p:nvSpPr>
        <p:spPr bwMode="auto">
          <a:xfrm>
            <a:off x="5441950" y="2912716"/>
            <a:ext cx="252909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93" name="Line 74"/>
          <p:cNvSpPr>
            <a:spLocks noChangeShapeType="1"/>
          </p:cNvSpPr>
          <p:nvPr/>
        </p:nvSpPr>
        <p:spPr bwMode="auto">
          <a:xfrm>
            <a:off x="6358434" y="2800475"/>
            <a:ext cx="1905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5" name="Line 99"/>
          <p:cNvSpPr>
            <a:spLocks noChangeShapeType="1"/>
          </p:cNvSpPr>
          <p:nvPr/>
        </p:nvSpPr>
        <p:spPr bwMode="auto">
          <a:xfrm>
            <a:off x="5488930" y="2709516"/>
            <a:ext cx="19640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4" name="Line 98"/>
          <p:cNvSpPr>
            <a:spLocks noChangeShapeType="1"/>
          </p:cNvSpPr>
          <p:nvPr/>
        </p:nvSpPr>
        <p:spPr bwMode="auto">
          <a:xfrm>
            <a:off x="4840784" y="2813218"/>
            <a:ext cx="2159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6" name="Line 100"/>
          <p:cNvSpPr>
            <a:spLocks noChangeShapeType="1"/>
          </p:cNvSpPr>
          <p:nvPr/>
        </p:nvSpPr>
        <p:spPr bwMode="auto">
          <a:xfrm>
            <a:off x="5043984" y="2813218"/>
            <a:ext cx="105866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7" name="Line 101"/>
          <p:cNvSpPr>
            <a:spLocks noChangeShapeType="1"/>
          </p:cNvSpPr>
          <p:nvPr/>
        </p:nvSpPr>
        <p:spPr bwMode="auto">
          <a:xfrm>
            <a:off x="5145062" y="2700145"/>
            <a:ext cx="0" cy="118032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8" name="Line 102"/>
          <p:cNvSpPr>
            <a:spLocks noChangeShapeType="1"/>
          </p:cNvSpPr>
          <p:nvPr/>
        </p:nvSpPr>
        <p:spPr bwMode="auto">
          <a:xfrm>
            <a:off x="5149762" y="2709516"/>
            <a:ext cx="365634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1" name="Rectangle 105"/>
          <p:cNvSpPr>
            <a:spLocks noChangeArrowheads="1"/>
          </p:cNvSpPr>
          <p:nvPr/>
        </p:nvSpPr>
        <p:spPr bwMode="auto">
          <a:xfrm>
            <a:off x="6775346" y="2986690"/>
            <a:ext cx="55945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>
                <a:solidFill>
                  <a:schemeClr val="accent3"/>
                </a:solidFill>
              </a:rPr>
              <a:t>K1</a:t>
            </a:r>
          </a:p>
        </p:txBody>
      </p:sp>
      <p:sp>
        <p:nvSpPr>
          <p:cNvPr id="222" name="Line 106"/>
          <p:cNvSpPr>
            <a:spLocks noChangeShapeType="1"/>
          </p:cNvSpPr>
          <p:nvPr/>
        </p:nvSpPr>
        <p:spPr bwMode="auto">
          <a:xfrm>
            <a:off x="4840784" y="3627091"/>
            <a:ext cx="2159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3" name="Line 107"/>
          <p:cNvSpPr>
            <a:spLocks noChangeShapeType="1"/>
          </p:cNvSpPr>
          <p:nvPr/>
        </p:nvSpPr>
        <p:spPr bwMode="auto">
          <a:xfrm>
            <a:off x="5043984" y="3627091"/>
            <a:ext cx="412750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4" name="Rectangle 108"/>
          <p:cNvSpPr>
            <a:spLocks noChangeArrowheads="1"/>
          </p:cNvSpPr>
          <p:nvPr/>
        </p:nvSpPr>
        <p:spPr bwMode="auto">
          <a:xfrm>
            <a:off x="6775346" y="3396102"/>
            <a:ext cx="55945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>
                <a:solidFill>
                  <a:schemeClr val="accent3"/>
                </a:solidFill>
              </a:rPr>
              <a:t>K2</a:t>
            </a:r>
          </a:p>
        </p:txBody>
      </p:sp>
      <p:sp>
        <p:nvSpPr>
          <p:cNvPr id="227" name="Rectangle 111"/>
          <p:cNvSpPr>
            <a:spLocks noChangeArrowheads="1"/>
          </p:cNvSpPr>
          <p:nvPr/>
        </p:nvSpPr>
        <p:spPr bwMode="auto">
          <a:xfrm>
            <a:off x="806994" y="857541"/>
            <a:ext cx="387928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/>
              <a:t>E</a:t>
            </a:r>
          </a:p>
        </p:txBody>
      </p:sp>
      <p:sp>
        <p:nvSpPr>
          <p:cNvPr id="229" name="Line 113"/>
          <p:cNvSpPr>
            <a:spLocks noChangeShapeType="1"/>
          </p:cNvSpPr>
          <p:nvPr/>
        </p:nvSpPr>
        <p:spPr bwMode="auto">
          <a:xfrm>
            <a:off x="4129584" y="1087091"/>
            <a:ext cx="2628900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0" name="Line 114"/>
          <p:cNvSpPr>
            <a:spLocks noChangeShapeType="1"/>
          </p:cNvSpPr>
          <p:nvPr/>
        </p:nvSpPr>
        <p:spPr bwMode="auto">
          <a:xfrm>
            <a:off x="4129584" y="1087091"/>
            <a:ext cx="0" cy="69850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1" name="Rectangle 115"/>
          <p:cNvSpPr>
            <a:spLocks noChangeArrowheads="1"/>
          </p:cNvSpPr>
          <p:nvPr/>
        </p:nvSpPr>
        <p:spPr bwMode="auto">
          <a:xfrm>
            <a:off x="6775346" y="847628"/>
            <a:ext cx="447239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/>
              <a:t>E'</a:t>
            </a:r>
          </a:p>
        </p:txBody>
      </p:sp>
      <p:sp>
        <p:nvSpPr>
          <p:cNvPr id="232" name="Rectangle 116"/>
          <p:cNvSpPr>
            <a:spLocks noChangeArrowheads="1"/>
          </p:cNvSpPr>
          <p:nvPr/>
        </p:nvSpPr>
        <p:spPr bwMode="auto">
          <a:xfrm>
            <a:off x="3764583" y="3161495"/>
            <a:ext cx="383119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800" dirty="0">
                <a:solidFill>
                  <a:schemeClr val="accent4"/>
                </a:solidFill>
              </a:rPr>
              <a:t>p</a:t>
            </a:r>
          </a:p>
        </p:txBody>
      </p:sp>
      <p:sp>
        <p:nvSpPr>
          <p:cNvPr id="238" name="Line 112"/>
          <p:cNvSpPr>
            <a:spLocks noChangeShapeType="1"/>
          </p:cNvSpPr>
          <p:nvPr/>
        </p:nvSpPr>
        <p:spPr bwMode="auto">
          <a:xfrm flipH="1">
            <a:off x="3724580" y="1771345"/>
            <a:ext cx="0" cy="2381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8" name="Line 112"/>
          <p:cNvSpPr>
            <a:spLocks noChangeShapeType="1"/>
          </p:cNvSpPr>
          <p:nvPr/>
        </p:nvSpPr>
        <p:spPr bwMode="auto">
          <a:xfrm flipH="1">
            <a:off x="4129584" y="1769716"/>
            <a:ext cx="0" cy="2381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4" name="Rectangle 48"/>
          <p:cNvSpPr>
            <a:spLocks noChangeArrowheads="1"/>
          </p:cNvSpPr>
          <p:nvPr/>
        </p:nvSpPr>
        <p:spPr bwMode="auto">
          <a:xfrm>
            <a:off x="251520" y="3045581"/>
            <a:ext cx="1021114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SUSP</a:t>
            </a:r>
          </a:p>
        </p:txBody>
      </p:sp>
      <p:sp>
        <p:nvSpPr>
          <p:cNvPr id="118" name="Line 106"/>
          <p:cNvSpPr>
            <a:spLocks noChangeShapeType="1"/>
          </p:cNvSpPr>
          <p:nvPr/>
        </p:nvSpPr>
        <p:spPr bwMode="auto">
          <a:xfrm>
            <a:off x="4840784" y="3218545"/>
            <a:ext cx="2159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6" name="Rectangle 79"/>
          <p:cNvSpPr>
            <a:spLocks noChangeArrowheads="1"/>
          </p:cNvSpPr>
          <p:nvPr/>
        </p:nvSpPr>
        <p:spPr bwMode="auto">
          <a:xfrm>
            <a:off x="604260" y="2223049"/>
            <a:ext cx="660438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/>
              <a:t>GO</a:t>
            </a:r>
          </a:p>
        </p:txBody>
      </p:sp>
      <p:grpSp>
        <p:nvGrpSpPr>
          <p:cNvPr id="255" name="Groupe 254"/>
          <p:cNvGrpSpPr/>
          <p:nvPr/>
        </p:nvGrpSpPr>
        <p:grpSpPr>
          <a:xfrm>
            <a:off x="1239981" y="2847103"/>
            <a:ext cx="1768382" cy="0"/>
            <a:chOff x="2758722" y="2753178"/>
            <a:chExt cx="1768382" cy="0"/>
          </a:xfrm>
        </p:grpSpPr>
        <p:sp>
          <p:nvSpPr>
            <p:cNvPr id="256" name="Line 77"/>
            <p:cNvSpPr>
              <a:spLocks noChangeShapeType="1"/>
            </p:cNvSpPr>
            <p:nvPr/>
          </p:nvSpPr>
          <p:spPr bwMode="auto">
            <a:xfrm>
              <a:off x="4308029" y="2753178"/>
              <a:ext cx="21907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7" name="Line 78"/>
            <p:cNvSpPr>
              <a:spLocks noChangeShapeType="1"/>
            </p:cNvSpPr>
            <p:nvPr/>
          </p:nvSpPr>
          <p:spPr bwMode="auto">
            <a:xfrm>
              <a:off x="2758722" y="2753178"/>
              <a:ext cx="1573831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64" name="Freeform 110"/>
          <p:cNvSpPr>
            <a:spLocks/>
          </p:cNvSpPr>
          <p:nvPr/>
        </p:nvSpPr>
        <p:spPr bwMode="auto">
          <a:xfrm>
            <a:off x="1238250" y="1087091"/>
            <a:ext cx="2486521" cy="712788"/>
          </a:xfrm>
          <a:custGeom>
            <a:avLst/>
            <a:gdLst>
              <a:gd name="T0" fmla="*/ 0 w 2689"/>
              <a:gd name="T1" fmla="*/ 0 h 449"/>
              <a:gd name="T2" fmla="*/ 2688 w 2689"/>
              <a:gd name="T3" fmla="*/ 0 h 449"/>
              <a:gd name="T4" fmla="*/ 2688 w 2689"/>
              <a:gd name="T5" fmla="*/ 448 h 449"/>
              <a:gd name="T6" fmla="*/ 0 60000 65536"/>
              <a:gd name="T7" fmla="*/ 0 60000 65536"/>
              <a:gd name="T8" fmla="*/ 0 60000 65536"/>
              <a:gd name="T9" fmla="*/ 0 w 2689"/>
              <a:gd name="T10" fmla="*/ 0 h 449"/>
              <a:gd name="T11" fmla="*/ 2689 w 2689"/>
              <a:gd name="T12" fmla="*/ 449 h 4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89" h="449">
                <a:moveTo>
                  <a:pt x="0" y="0"/>
                </a:moveTo>
                <a:lnTo>
                  <a:pt x="2688" y="0"/>
                </a:lnTo>
                <a:lnTo>
                  <a:pt x="2688" y="448"/>
                </a:lnTo>
              </a:path>
            </a:pathLst>
          </a:custGeom>
          <a:noFill/>
          <a:ln w="25400" cap="rnd" cmpd="sng">
            <a:solidFill>
              <a:srgbClr val="DD0806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5" name="Rectangle 43"/>
          <p:cNvSpPr>
            <a:spLocks noChangeArrowheads="1"/>
          </p:cNvSpPr>
          <p:nvPr/>
        </p:nvSpPr>
        <p:spPr bwMode="auto">
          <a:xfrm>
            <a:off x="4395272" y="4268881"/>
            <a:ext cx="432812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 dirty="0">
                <a:solidFill>
                  <a:srgbClr val="000000"/>
                </a:solidFill>
              </a:rPr>
              <a:t>K4</a:t>
            </a:r>
          </a:p>
        </p:txBody>
      </p:sp>
      <p:sp>
        <p:nvSpPr>
          <p:cNvPr id="266" name="Rectangle 43"/>
          <p:cNvSpPr>
            <a:spLocks noChangeArrowheads="1"/>
          </p:cNvSpPr>
          <p:nvPr/>
        </p:nvSpPr>
        <p:spPr bwMode="auto">
          <a:xfrm>
            <a:off x="4388347" y="4547560"/>
            <a:ext cx="355868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 dirty="0">
                <a:solidFill>
                  <a:srgbClr val="000000"/>
                </a:solidFill>
              </a:rPr>
              <a:t>...</a:t>
            </a:r>
          </a:p>
        </p:txBody>
      </p:sp>
      <p:sp>
        <p:nvSpPr>
          <p:cNvPr id="267" name="Rectangle 108"/>
          <p:cNvSpPr>
            <a:spLocks noChangeArrowheads="1"/>
          </p:cNvSpPr>
          <p:nvPr/>
        </p:nvSpPr>
        <p:spPr bwMode="auto">
          <a:xfrm>
            <a:off x="6775346" y="3805515"/>
            <a:ext cx="55945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>
                <a:solidFill>
                  <a:schemeClr val="accent3"/>
                </a:solidFill>
              </a:rPr>
              <a:t>K3</a:t>
            </a:r>
          </a:p>
        </p:txBody>
      </p:sp>
      <p:sp>
        <p:nvSpPr>
          <p:cNvPr id="268" name="Line 53"/>
          <p:cNvSpPr>
            <a:spLocks noChangeShapeType="1"/>
          </p:cNvSpPr>
          <p:nvPr/>
        </p:nvSpPr>
        <p:spPr bwMode="auto">
          <a:xfrm flipH="1" flipV="1">
            <a:off x="5672634" y="3621745"/>
            <a:ext cx="0" cy="41760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9" name="Line 107"/>
          <p:cNvSpPr>
            <a:spLocks noChangeShapeType="1"/>
          </p:cNvSpPr>
          <p:nvPr/>
        </p:nvSpPr>
        <p:spPr bwMode="auto">
          <a:xfrm>
            <a:off x="5032872" y="4031181"/>
            <a:ext cx="639762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0" name="Line 106"/>
          <p:cNvSpPr>
            <a:spLocks noChangeShapeType="1"/>
          </p:cNvSpPr>
          <p:nvPr/>
        </p:nvSpPr>
        <p:spPr bwMode="auto">
          <a:xfrm>
            <a:off x="4816972" y="4031181"/>
            <a:ext cx="2159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3" name="Line 106"/>
          <p:cNvSpPr>
            <a:spLocks noChangeShapeType="1"/>
          </p:cNvSpPr>
          <p:nvPr/>
        </p:nvSpPr>
        <p:spPr bwMode="auto">
          <a:xfrm>
            <a:off x="4816972" y="4451435"/>
            <a:ext cx="2159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4" name="Line 107"/>
          <p:cNvSpPr>
            <a:spLocks noChangeShapeType="1"/>
          </p:cNvSpPr>
          <p:nvPr/>
        </p:nvSpPr>
        <p:spPr bwMode="auto">
          <a:xfrm>
            <a:off x="5672634" y="3621745"/>
            <a:ext cx="1072834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5" name="Line 53"/>
          <p:cNvSpPr>
            <a:spLocks noChangeShapeType="1"/>
          </p:cNvSpPr>
          <p:nvPr/>
        </p:nvSpPr>
        <p:spPr bwMode="auto">
          <a:xfrm flipH="1" flipV="1">
            <a:off x="5921078" y="4041999"/>
            <a:ext cx="0" cy="41760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6" name="Line 107"/>
          <p:cNvSpPr>
            <a:spLocks noChangeShapeType="1"/>
          </p:cNvSpPr>
          <p:nvPr/>
        </p:nvSpPr>
        <p:spPr bwMode="auto">
          <a:xfrm>
            <a:off x="5032872" y="4451435"/>
            <a:ext cx="888206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7" name="Line 107"/>
          <p:cNvSpPr>
            <a:spLocks noChangeShapeType="1"/>
          </p:cNvSpPr>
          <p:nvPr/>
        </p:nvSpPr>
        <p:spPr bwMode="auto">
          <a:xfrm>
            <a:off x="5921078" y="4041999"/>
            <a:ext cx="837406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562733" y="5456140"/>
            <a:ext cx="8018542" cy="997196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K2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devient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K0</a:t>
            </a:r>
            <a:r>
              <a:rPr lang="fr-FR" sz="2800" kern="0" dirty="0">
                <a:solidFill>
                  <a:schemeClr val="tx2"/>
                </a:solidFill>
              </a:rPr>
              <a:t> </a:t>
            </a:r>
            <a:r>
              <a:rPr lang="fr-FR" sz="2800" kern="0" dirty="0"/>
              <a:t>et revient dans </a:t>
            </a:r>
            <a:r>
              <a:rPr lang="fr-FR" sz="2800" kern="0" dirty="0">
                <a:solidFill>
                  <a:schemeClr val="tx2"/>
                </a:solidFill>
              </a:rPr>
              <a:t>KILL,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K1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inchangé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les autres décalés d’un cran vers le bas (</a:t>
            </a:r>
            <a:r>
              <a:rPr lang="fr-FR" sz="2800" kern="0" dirty="0">
                <a:solidFill>
                  <a:schemeClr val="accent3"/>
                </a:solidFill>
              </a:rPr>
              <a:t>↓k</a:t>
            </a:r>
            <a:r>
              <a:rPr lang="fr-FR" sz="2800" kern="0" dirty="0"/>
              <a:t>)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80" name="Arc 27">
            <a:extLst>
              <a:ext uri="{FF2B5EF4-FFF2-40B4-BE49-F238E27FC236}">
                <a16:creationId xmlns:a16="http://schemas.microsoft.com/office/drawing/2014/main" id="{840D1ECC-A6C8-9A4F-90FC-7B3F980E2909}"/>
              </a:ext>
            </a:extLst>
          </p:cNvPr>
          <p:cNvSpPr>
            <a:spLocks/>
          </p:cNvSpPr>
          <p:nvPr/>
        </p:nvSpPr>
        <p:spPr bwMode="auto">
          <a:xfrm>
            <a:off x="1837362" y="3577690"/>
            <a:ext cx="109537" cy="209550"/>
          </a:xfrm>
          <a:custGeom>
            <a:avLst/>
            <a:gdLst>
              <a:gd name="T0" fmla="*/ 0 w 21918"/>
              <a:gd name="T1" fmla="*/ 0 h 21600"/>
              <a:gd name="T2" fmla="*/ 69 w 21918"/>
              <a:gd name="T3" fmla="*/ 132 h 21600"/>
              <a:gd name="T4" fmla="*/ 1 w 21918"/>
              <a:gd name="T5" fmla="*/ 132 h 21600"/>
              <a:gd name="T6" fmla="*/ 0 60000 65536"/>
              <a:gd name="T7" fmla="*/ 0 60000 65536"/>
              <a:gd name="T8" fmla="*/ 0 60000 65536"/>
              <a:gd name="T9" fmla="*/ 0 w 21918"/>
              <a:gd name="T10" fmla="*/ 0 h 21600"/>
              <a:gd name="T11" fmla="*/ 21918 w 2191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18" h="21600" fill="none" extrusionOk="0">
                <a:moveTo>
                  <a:pt x="0" y="2"/>
                </a:moveTo>
                <a:cubicBezTo>
                  <a:pt x="105" y="0"/>
                  <a:pt x="211" y="-1"/>
                  <a:pt x="318" y="0"/>
                </a:cubicBezTo>
                <a:cubicBezTo>
                  <a:pt x="12247" y="0"/>
                  <a:pt x="21918" y="9670"/>
                  <a:pt x="21918" y="21600"/>
                </a:cubicBezTo>
              </a:path>
              <a:path w="21918" h="21600" stroke="0" extrusionOk="0">
                <a:moveTo>
                  <a:pt x="0" y="2"/>
                </a:moveTo>
                <a:cubicBezTo>
                  <a:pt x="105" y="0"/>
                  <a:pt x="211" y="-1"/>
                  <a:pt x="318" y="0"/>
                </a:cubicBezTo>
                <a:cubicBezTo>
                  <a:pt x="12247" y="0"/>
                  <a:pt x="21918" y="9670"/>
                  <a:pt x="21918" y="21600"/>
                </a:cubicBezTo>
                <a:lnTo>
                  <a:pt x="318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1" name="Arc 28">
            <a:extLst>
              <a:ext uri="{FF2B5EF4-FFF2-40B4-BE49-F238E27FC236}">
                <a16:creationId xmlns:a16="http://schemas.microsoft.com/office/drawing/2014/main" id="{193D71C0-F987-2C4F-A810-511DF76D626E}"/>
              </a:ext>
            </a:extLst>
          </p:cNvPr>
          <p:cNvSpPr>
            <a:spLocks/>
          </p:cNvSpPr>
          <p:nvPr/>
        </p:nvSpPr>
        <p:spPr bwMode="auto">
          <a:xfrm>
            <a:off x="1838949" y="3577690"/>
            <a:ext cx="757237" cy="228600"/>
          </a:xfrm>
          <a:custGeom>
            <a:avLst/>
            <a:gdLst>
              <a:gd name="T0" fmla="*/ 0 w 21645"/>
              <a:gd name="T1" fmla="*/ 0 h 21600"/>
              <a:gd name="T2" fmla="*/ 477 w 21645"/>
              <a:gd name="T3" fmla="*/ 144 h 21600"/>
              <a:gd name="T4" fmla="*/ 1 w 21645"/>
              <a:gd name="T5" fmla="*/ 144 h 21600"/>
              <a:gd name="T6" fmla="*/ 0 60000 65536"/>
              <a:gd name="T7" fmla="*/ 0 60000 65536"/>
              <a:gd name="T8" fmla="*/ 0 60000 65536"/>
              <a:gd name="T9" fmla="*/ 0 w 21645"/>
              <a:gd name="T10" fmla="*/ 0 h 21600"/>
              <a:gd name="T11" fmla="*/ 21645 w 2164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45" h="21600" fill="none" extrusionOk="0">
                <a:moveTo>
                  <a:pt x="0" y="0"/>
                </a:moveTo>
                <a:cubicBezTo>
                  <a:pt x="15" y="0"/>
                  <a:pt x="30" y="-1"/>
                  <a:pt x="45" y="0"/>
                </a:cubicBezTo>
                <a:cubicBezTo>
                  <a:pt x="11974" y="0"/>
                  <a:pt x="21645" y="9670"/>
                  <a:pt x="21645" y="21600"/>
                </a:cubicBezTo>
              </a:path>
              <a:path w="21645" h="21600" stroke="0" extrusionOk="0">
                <a:moveTo>
                  <a:pt x="0" y="0"/>
                </a:moveTo>
                <a:cubicBezTo>
                  <a:pt x="15" y="0"/>
                  <a:pt x="30" y="-1"/>
                  <a:pt x="45" y="0"/>
                </a:cubicBezTo>
                <a:cubicBezTo>
                  <a:pt x="11974" y="0"/>
                  <a:pt x="21645" y="9670"/>
                  <a:pt x="21645" y="21600"/>
                </a:cubicBezTo>
                <a:lnTo>
                  <a:pt x="45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2" name="Arc 29">
            <a:extLst>
              <a:ext uri="{FF2B5EF4-FFF2-40B4-BE49-F238E27FC236}">
                <a16:creationId xmlns:a16="http://schemas.microsoft.com/office/drawing/2014/main" id="{99DAC358-C25F-7C44-88C3-2456AFEA8EC7}"/>
              </a:ext>
            </a:extLst>
          </p:cNvPr>
          <p:cNvSpPr>
            <a:spLocks/>
          </p:cNvSpPr>
          <p:nvPr/>
        </p:nvSpPr>
        <p:spPr bwMode="auto">
          <a:xfrm>
            <a:off x="1837361" y="3789807"/>
            <a:ext cx="756613" cy="217835"/>
          </a:xfrm>
          <a:custGeom>
            <a:avLst/>
            <a:gdLst>
              <a:gd name="T0" fmla="*/ 452 w 21600"/>
              <a:gd name="T1" fmla="*/ 0 h 21600"/>
              <a:gd name="T2" fmla="*/ 0 w 21600"/>
              <a:gd name="T3" fmla="*/ 144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3" name="Arc 30">
            <a:extLst>
              <a:ext uri="{FF2B5EF4-FFF2-40B4-BE49-F238E27FC236}">
                <a16:creationId xmlns:a16="http://schemas.microsoft.com/office/drawing/2014/main" id="{C8436351-95BC-2348-9EAC-FF8E9E6E25B9}"/>
              </a:ext>
            </a:extLst>
          </p:cNvPr>
          <p:cNvSpPr>
            <a:spLocks/>
          </p:cNvSpPr>
          <p:nvPr/>
        </p:nvSpPr>
        <p:spPr bwMode="auto">
          <a:xfrm>
            <a:off x="1838949" y="3779302"/>
            <a:ext cx="107950" cy="228600"/>
          </a:xfrm>
          <a:custGeom>
            <a:avLst/>
            <a:gdLst>
              <a:gd name="T0" fmla="*/ 68 w 21600"/>
              <a:gd name="T1" fmla="*/ 0 h 21600"/>
              <a:gd name="T2" fmla="*/ 0 w 21600"/>
              <a:gd name="T3" fmla="*/ 144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" name="Line 31">
            <a:extLst>
              <a:ext uri="{FF2B5EF4-FFF2-40B4-BE49-F238E27FC236}">
                <a16:creationId xmlns:a16="http://schemas.microsoft.com/office/drawing/2014/main" id="{E18F837B-0355-CE45-BC20-A8DDD2773FE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96099" y="3703102"/>
            <a:ext cx="254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5" name="Line 32">
            <a:extLst>
              <a:ext uri="{FF2B5EF4-FFF2-40B4-BE49-F238E27FC236}">
                <a16:creationId xmlns:a16="http://schemas.microsoft.com/office/drawing/2014/main" id="{45384819-F7CF-684F-AB63-CB10F7D8A708}"/>
              </a:ext>
            </a:extLst>
          </p:cNvPr>
          <p:cNvSpPr>
            <a:spLocks noChangeShapeType="1"/>
          </p:cNvSpPr>
          <p:nvPr/>
        </p:nvSpPr>
        <p:spPr bwMode="auto">
          <a:xfrm>
            <a:off x="1896099" y="3906302"/>
            <a:ext cx="254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6" name="Line 51">
            <a:extLst>
              <a:ext uri="{FF2B5EF4-FFF2-40B4-BE49-F238E27FC236}">
                <a16:creationId xmlns:a16="http://schemas.microsoft.com/office/drawing/2014/main" id="{6CD6EDEF-BC6D-A14D-9C18-1CF4A36873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18314" y="3906302"/>
            <a:ext cx="21271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7" name="Line 74">
            <a:extLst>
              <a:ext uri="{FF2B5EF4-FFF2-40B4-BE49-F238E27FC236}">
                <a16:creationId xmlns:a16="http://schemas.microsoft.com/office/drawing/2014/main" id="{EA07CF97-ECAE-1046-A136-412E12CC8F7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4598" y="3794061"/>
            <a:ext cx="212101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8" name="Line 99">
            <a:extLst>
              <a:ext uri="{FF2B5EF4-FFF2-40B4-BE49-F238E27FC236}">
                <a16:creationId xmlns:a16="http://schemas.microsoft.com/office/drawing/2014/main" id="{4DCFC3CF-4949-8841-8601-26D66ECD95F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14500" y="3703102"/>
            <a:ext cx="21334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1" name="Line 78">
            <a:extLst>
              <a:ext uri="{FF2B5EF4-FFF2-40B4-BE49-F238E27FC236}">
                <a16:creationId xmlns:a16="http://schemas.microsoft.com/office/drawing/2014/main" id="{6FBE45A8-9FAB-4F47-8D07-2864204992BD}"/>
              </a:ext>
            </a:extLst>
          </p:cNvPr>
          <p:cNvSpPr>
            <a:spLocks noChangeShapeType="1"/>
          </p:cNvSpPr>
          <p:nvPr/>
        </p:nvSpPr>
        <p:spPr bwMode="auto">
          <a:xfrm>
            <a:off x="1238250" y="3703170"/>
            <a:ext cx="479523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5" name="Line 53">
            <a:extLst>
              <a:ext uri="{FF2B5EF4-FFF2-40B4-BE49-F238E27FC236}">
                <a16:creationId xmlns:a16="http://schemas.microsoft.com/office/drawing/2014/main" id="{6702AD52-6B44-8644-B051-73B968CBAD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35634" y="3909664"/>
            <a:ext cx="0" cy="1208686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6" name="Line 53">
            <a:extLst>
              <a:ext uri="{FF2B5EF4-FFF2-40B4-BE49-F238E27FC236}">
                <a16:creationId xmlns:a16="http://schemas.microsoft.com/office/drawing/2014/main" id="{C035595B-6C32-D64D-8661-E6016A8391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20799" y="5115273"/>
            <a:ext cx="3747600" cy="1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7" name="Oval 62">
            <a:extLst>
              <a:ext uri="{FF2B5EF4-FFF2-40B4-BE49-F238E27FC236}">
                <a16:creationId xmlns:a16="http://schemas.microsoft.com/office/drawing/2014/main" id="{F65C9312-42D5-C24F-8E65-51FAE54D9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5559" y="3591203"/>
            <a:ext cx="63500" cy="57151"/>
          </a:xfrm>
          <a:prstGeom prst="ellipse">
            <a:avLst/>
          </a:prstGeom>
          <a:solidFill>
            <a:schemeClr val="tx1"/>
          </a:solidFill>
          <a:ln w="2540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98" name="Line 102">
            <a:extLst>
              <a:ext uri="{FF2B5EF4-FFF2-40B4-BE49-F238E27FC236}">
                <a16:creationId xmlns:a16="http://schemas.microsoft.com/office/drawing/2014/main" id="{D9003889-DB30-7C41-9750-0496FC3EEF06}"/>
              </a:ext>
            </a:extLst>
          </p:cNvPr>
          <p:cNvSpPr>
            <a:spLocks noChangeShapeType="1"/>
          </p:cNvSpPr>
          <p:nvPr/>
        </p:nvSpPr>
        <p:spPr bwMode="auto">
          <a:xfrm>
            <a:off x="6542144" y="2799571"/>
            <a:ext cx="191165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10264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roupe 260"/>
          <p:cNvGrpSpPr/>
          <p:nvPr/>
        </p:nvGrpSpPr>
        <p:grpSpPr>
          <a:xfrm>
            <a:off x="1239982" y="3250514"/>
            <a:ext cx="1768381" cy="0"/>
            <a:chOff x="2758723" y="2753178"/>
            <a:chExt cx="1768381" cy="0"/>
          </a:xfrm>
        </p:grpSpPr>
        <p:sp>
          <p:nvSpPr>
            <p:cNvPr id="262" name="Line 77"/>
            <p:cNvSpPr>
              <a:spLocks noChangeShapeType="1"/>
            </p:cNvSpPr>
            <p:nvPr/>
          </p:nvSpPr>
          <p:spPr bwMode="auto">
            <a:xfrm>
              <a:off x="4308029" y="2753178"/>
              <a:ext cx="219075" cy="0"/>
            </a:xfrm>
            <a:prstGeom prst="line">
              <a:avLst/>
            </a:prstGeom>
            <a:noFill/>
            <a:ln w="254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3" name="Line 78"/>
            <p:cNvSpPr>
              <a:spLocks noChangeShapeType="1"/>
            </p:cNvSpPr>
            <p:nvPr/>
          </p:nvSpPr>
          <p:spPr bwMode="auto">
            <a:xfrm>
              <a:off x="2758723" y="2753178"/>
              <a:ext cx="1573831" cy="0"/>
            </a:xfrm>
            <a:prstGeom prst="line">
              <a:avLst/>
            </a:prstGeom>
            <a:noFill/>
            <a:ln w="25400">
              <a:solidFill>
                <a:schemeClr val="accent1">
                  <a:lumMod val="20000"/>
                  <a:lumOff val="8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dirty="0"/>
              <a:t>07/03/2017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41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0" y="13785"/>
            <a:ext cx="8915400" cy="630942"/>
          </a:xfrm>
        </p:spPr>
        <p:txBody>
          <a:bodyPr/>
          <a:lstStyle/>
          <a:p>
            <a:r>
              <a:rPr lang="en-US" altLang="fr-FR" dirty="0">
                <a:solidFill>
                  <a:srgbClr val="000000"/>
                </a:solidFill>
              </a:rPr>
              <a:t>Circuit  pour «</a:t>
            </a:r>
            <a:r>
              <a:rPr lang="en-US" altLang="fr-FR" sz="1800" dirty="0">
                <a:solidFill>
                  <a:srgbClr val="000000"/>
                </a:solidFill>
              </a:rPr>
              <a:t> </a:t>
            </a:r>
            <a:r>
              <a:rPr lang="en-US" altLang="fr-FR" dirty="0">
                <a:solidFill>
                  <a:srgbClr val="000000"/>
                </a:solidFill>
              </a:rPr>
              <a:t>trap T in </a:t>
            </a:r>
            <a:r>
              <a:rPr lang="en-US" altLang="fr-FR" dirty="0">
                <a:solidFill>
                  <a:schemeClr val="accent4"/>
                </a:solidFill>
              </a:rPr>
              <a:t>p</a:t>
            </a:r>
            <a:r>
              <a:rPr lang="en-US" altLang="fr-FR" dirty="0">
                <a:solidFill>
                  <a:schemeClr val="tx2"/>
                </a:solidFill>
              </a:rPr>
              <a:t> </a:t>
            </a:r>
            <a:r>
              <a:rPr lang="en-US" altLang="fr-FR" dirty="0"/>
              <a:t>end</a:t>
            </a:r>
            <a:r>
              <a:rPr lang="en-US" altLang="fr-FR" sz="1800" dirty="0"/>
              <a:t> </a:t>
            </a:r>
            <a:r>
              <a:rPr lang="en-US" altLang="fr-FR" dirty="0"/>
              <a:t>»</a:t>
            </a:r>
            <a:endParaRPr lang="fr-FR" dirty="0"/>
          </a:p>
        </p:txBody>
      </p:sp>
      <p:grpSp>
        <p:nvGrpSpPr>
          <p:cNvPr id="246" name="Groupe 245"/>
          <p:cNvGrpSpPr/>
          <p:nvPr/>
        </p:nvGrpSpPr>
        <p:grpSpPr>
          <a:xfrm>
            <a:off x="2781300" y="3645149"/>
            <a:ext cx="227063" cy="161925"/>
            <a:chOff x="4300041" y="2744403"/>
            <a:chExt cx="227063" cy="161925"/>
          </a:xfrm>
        </p:grpSpPr>
        <p:sp>
          <p:nvSpPr>
            <p:cNvPr id="248" name="Line 78"/>
            <p:cNvSpPr>
              <a:spLocks noChangeShapeType="1"/>
            </p:cNvSpPr>
            <p:nvPr/>
          </p:nvSpPr>
          <p:spPr bwMode="auto">
            <a:xfrm flipV="1">
              <a:off x="4312930" y="2744403"/>
              <a:ext cx="0" cy="16192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7" name="Line 77"/>
            <p:cNvSpPr>
              <a:spLocks noChangeShapeType="1"/>
            </p:cNvSpPr>
            <p:nvPr/>
          </p:nvSpPr>
          <p:spPr bwMode="auto">
            <a:xfrm>
              <a:off x="4300041" y="2753178"/>
              <a:ext cx="227063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57" name="Rectangle 33"/>
          <p:cNvSpPr>
            <a:spLocks noChangeArrowheads="1"/>
          </p:cNvSpPr>
          <p:nvPr/>
        </p:nvSpPr>
        <p:spPr bwMode="auto">
          <a:xfrm>
            <a:off x="3011984" y="2001491"/>
            <a:ext cx="1816100" cy="2222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58" name="Rectangle 34"/>
          <p:cNvSpPr>
            <a:spLocks noChangeArrowheads="1"/>
          </p:cNvSpPr>
          <p:nvPr/>
        </p:nvSpPr>
        <p:spPr bwMode="auto">
          <a:xfrm>
            <a:off x="3011984" y="2001491"/>
            <a:ext cx="1816100" cy="28800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59" name="Rectangle 35"/>
          <p:cNvSpPr>
            <a:spLocks noChangeArrowheads="1"/>
          </p:cNvSpPr>
          <p:nvPr/>
        </p:nvSpPr>
        <p:spPr bwMode="auto">
          <a:xfrm>
            <a:off x="3067547" y="2274541"/>
            <a:ext cx="503344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chemeClr val="tx1"/>
                </a:solidFill>
              </a:rPr>
              <a:t>GO</a:t>
            </a:r>
          </a:p>
        </p:txBody>
      </p:sp>
      <p:sp>
        <p:nvSpPr>
          <p:cNvPr id="160" name="Rectangle 36"/>
          <p:cNvSpPr>
            <a:spLocks noChangeArrowheads="1"/>
          </p:cNvSpPr>
          <p:nvPr/>
        </p:nvSpPr>
        <p:spPr bwMode="auto">
          <a:xfrm>
            <a:off x="3067547" y="2680941"/>
            <a:ext cx="602730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chemeClr val="tx1"/>
                </a:solidFill>
              </a:rPr>
              <a:t>RES</a:t>
            </a:r>
          </a:p>
        </p:txBody>
      </p:sp>
      <p:sp>
        <p:nvSpPr>
          <p:cNvPr id="161" name="Rectangle 37"/>
          <p:cNvSpPr>
            <a:spLocks noChangeArrowheads="1"/>
          </p:cNvSpPr>
          <p:nvPr/>
        </p:nvSpPr>
        <p:spPr bwMode="auto">
          <a:xfrm>
            <a:off x="3067547" y="3087341"/>
            <a:ext cx="738986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chemeClr val="tx1"/>
                </a:solidFill>
              </a:rPr>
              <a:t>SUSP</a:t>
            </a:r>
          </a:p>
        </p:txBody>
      </p:sp>
      <p:sp>
        <p:nvSpPr>
          <p:cNvPr id="162" name="Rectangle 38"/>
          <p:cNvSpPr>
            <a:spLocks noChangeArrowheads="1"/>
          </p:cNvSpPr>
          <p:nvPr/>
        </p:nvSpPr>
        <p:spPr bwMode="auto">
          <a:xfrm>
            <a:off x="3067547" y="3493741"/>
            <a:ext cx="637996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 b="1">
                <a:solidFill>
                  <a:schemeClr val="accent1"/>
                </a:solidFill>
              </a:rPr>
              <a:t>KILL</a:t>
            </a:r>
          </a:p>
        </p:txBody>
      </p:sp>
      <p:sp>
        <p:nvSpPr>
          <p:cNvPr id="163" name="Rectangle 39"/>
          <p:cNvSpPr>
            <a:spLocks noChangeArrowheads="1"/>
          </p:cNvSpPr>
          <p:nvPr/>
        </p:nvSpPr>
        <p:spPr bwMode="auto">
          <a:xfrm>
            <a:off x="4286747" y="2274541"/>
            <a:ext cx="5635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rgbClr val="000000"/>
                </a:solidFill>
              </a:rPr>
              <a:t>SEL</a:t>
            </a:r>
          </a:p>
        </p:txBody>
      </p:sp>
      <p:sp>
        <p:nvSpPr>
          <p:cNvPr id="164" name="Rectangle 40"/>
          <p:cNvSpPr>
            <a:spLocks noChangeArrowheads="1"/>
          </p:cNvSpPr>
          <p:nvPr/>
        </p:nvSpPr>
        <p:spPr bwMode="auto">
          <a:xfrm>
            <a:off x="4388347" y="2655097"/>
            <a:ext cx="4286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rgbClr val="000000"/>
                </a:solidFill>
              </a:rPr>
              <a:t>K0</a:t>
            </a:r>
          </a:p>
        </p:txBody>
      </p:sp>
      <p:sp>
        <p:nvSpPr>
          <p:cNvPr id="165" name="Rectangle 41"/>
          <p:cNvSpPr>
            <a:spLocks noChangeArrowheads="1"/>
          </p:cNvSpPr>
          <p:nvPr/>
        </p:nvSpPr>
        <p:spPr bwMode="auto">
          <a:xfrm>
            <a:off x="4388347" y="3061497"/>
            <a:ext cx="4286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rgbClr val="000000"/>
                </a:solidFill>
              </a:rPr>
              <a:t>K1</a:t>
            </a:r>
          </a:p>
        </p:txBody>
      </p:sp>
      <p:sp>
        <p:nvSpPr>
          <p:cNvPr id="166" name="Rectangle 42"/>
          <p:cNvSpPr>
            <a:spLocks noChangeArrowheads="1"/>
          </p:cNvSpPr>
          <p:nvPr/>
        </p:nvSpPr>
        <p:spPr bwMode="auto">
          <a:xfrm>
            <a:off x="4388347" y="3467897"/>
            <a:ext cx="444033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 b="1">
                <a:solidFill>
                  <a:schemeClr val="accent1"/>
                </a:solidFill>
              </a:rPr>
              <a:t>K2</a:t>
            </a:r>
          </a:p>
        </p:txBody>
      </p:sp>
      <p:sp>
        <p:nvSpPr>
          <p:cNvPr id="167" name="Rectangle 43"/>
          <p:cNvSpPr>
            <a:spLocks noChangeArrowheads="1"/>
          </p:cNvSpPr>
          <p:nvPr/>
        </p:nvSpPr>
        <p:spPr bwMode="auto">
          <a:xfrm>
            <a:off x="4388347" y="3863187"/>
            <a:ext cx="432812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 dirty="0">
                <a:solidFill>
                  <a:srgbClr val="000000"/>
                </a:solidFill>
              </a:rPr>
              <a:t>K3</a:t>
            </a:r>
          </a:p>
        </p:txBody>
      </p:sp>
      <p:sp>
        <p:nvSpPr>
          <p:cNvPr id="168" name="Rectangle 44"/>
          <p:cNvSpPr>
            <a:spLocks noChangeArrowheads="1"/>
          </p:cNvSpPr>
          <p:nvPr/>
        </p:nvSpPr>
        <p:spPr bwMode="auto">
          <a:xfrm>
            <a:off x="3575547" y="2033241"/>
            <a:ext cx="318999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69" name="Rectangle 45"/>
          <p:cNvSpPr>
            <a:spLocks noChangeArrowheads="1"/>
          </p:cNvSpPr>
          <p:nvPr/>
        </p:nvSpPr>
        <p:spPr bwMode="auto">
          <a:xfrm>
            <a:off x="3981947" y="2033241"/>
            <a:ext cx="3540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rgbClr val="000000"/>
                </a:solidFill>
              </a:rPr>
              <a:t>E'</a:t>
            </a:r>
          </a:p>
        </p:txBody>
      </p:sp>
      <p:sp>
        <p:nvSpPr>
          <p:cNvPr id="172" name="Rectangle 48"/>
          <p:cNvSpPr>
            <a:spLocks noChangeArrowheads="1"/>
          </p:cNvSpPr>
          <p:nvPr/>
        </p:nvSpPr>
        <p:spPr bwMode="auto">
          <a:xfrm>
            <a:off x="448768" y="2634315"/>
            <a:ext cx="81593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/>
              <a:t>RES</a:t>
            </a:r>
          </a:p>
        </p:txBody>
      </p:sp>
      <p:sp>
        <p:nvSpPr>
          <p:cNvPr id="195" name="Rectangle 76"/>
          <p:cNvSpPr>
            <a:spLocks noChangeArrowheads="1"/>
          </p:cNvSpPr>
          <p:nvPr/>
        </p:nvSpPr>
        <p:spPr bwMode="auto">
          <a:xfrm>
            <a:off x="6775346" y="2577278"/>
            <a:ext cx="55945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>
                <a:solidFill>
                  <a:schemeClr val="accent1"/>
                </a:solidFill>
              </a:rPr>
              <a:t>K0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1231900" y="2436827"/>
            <a:ext cx="1776463" cy="0"/>
            <a:chOff x="2750641" y="2749746"/>
            <a:chExt cx="1776463" cy="0"/>
          </a:xfrm>
        </p:grpSpPr>
        <p:sp>
          <p:nvSpPr>
            <p:cNvPr id="196" name="Line 77"/>
            <p:cNvSpPr>
              <a:spLocks noChangeShapeType="1"/>
            </p:cNvSpPr>
            <p:nvPr/>
          </p:nvSpPr>
          <p:spPr bwMode="auto">
            <a:xfrm>
              <a:off x="4308029" y="2749746"/>
              <a:ext cx="21907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7" name="Line 78"/>
            <p:cNvSpPr>
              <a:spLocks noChangeShapeType="1"/>
            </p:cNvSpPr>
            <p:nvPr/>
          </p:nvSpPr>
          <p:spPr bwMode="auto">
            <a:xfrm>
              <a:off x="2750641" y="2749746"/>
              <a:ext cx="1581913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01" name="Line 83"/>
          <p:cNvSpPr>
            <a:spLocks noChangeShapeType="1"/>
          </p:cNvSpPr>
          <p:nvPr/>
        </p:nvSpPr>
        <p:spPr bwMode="auto">
          <a:xfrm flipH="1" flipV="1">
            <a:off x="5043984" y="3218545"/>
            <a:ext cx="1701484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4" name="Rectangle 86"/>
          <p:cNvSpPr>
            <a:spLocks noChangeArrowheads="1"/>
          </p:cNvSpPr>
          <p:nvPr/>
        </p:nvSpPr>
        <p:spPr bwMode="auto">
          <a:xfrm>
            <a:off x="448768" y="3456848"/>
            <a:ext cx="81593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/>
              <a:t>KILL</a:t>
            </a:r>
          </a:p>
        </p:txBody>
      </p:sp>
      <p:sp>
        <p:nvSpPr>
          <p:cNvPr id="205" name="Line 87"/>
          <p:cNvSpPr>
            <a:spLocks noChangeShapeType="1"/>
          </p:cNvSpPr>
          <p:nvPr/>
        </p:nvSpPr>
        <p:spPr bwMode="auto">
          <a:xfrm>
            <a:off x="4840784" y="2407891"/>
            <a:ext cx="2159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6" name="Line 88"/>
          <p:cNvSpPr>
            <a:spLocks noChangeShapeType="1"/>
          </p:cNvSpPr>
          <p:nvPr/>
        </p:nvSpPr>
        <p:spPr bwMode="auto">
          <a:xfrm>
            <a:off x="5052507" y="2407891"/>
            <a:ext cx="1694657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7" name="Line 89"/>
          <p:cNvSpPr>
            <a:spLocks noChangeShapeType="1"/>
          </p:cNvSpPr>
          <p:nvPr/>
        </p:nvSpPr>
        <p:spPr bwMode="auto">
          <a:xfrm>
            <a:off x="5043984" y="2407891"/>
            <a:ext cx="190500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3" name="Rectangle 97"/>
          <p:cNvSpPr>
            <a:spLocks noChangeArrowheads="1"/>
          </p:cNvSpPr>
          <p:nvPr/>
        </p:nvSpPr>
        <p:spPr bwMode="auto">
          <a:xfrm>
            <a:off x="6775346" y="2167866"/>
            <a:ext cx="764634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/>
              <a:t>SEL</a:t>
            </a:r>
          </a:p>
        </p:txBody>
      </p:sp>
      <p:sp>
        <p:nvSpPr>
          <p:cNvPr id="151" name="Arc 27"/>
          <p:cNvSpPr>
            <a:spLocks/>
          </p:cNvSpPr>
          <p:nvPr/>
        </p:nvSpPr>
        <p:spPr bwMode="auto">
          <a:xfrm>
            <a:off x="5601197" y="2584104"/>
            <a:ext cx="109537" cy="209550"/>
          </a:xfrm>
          <a:custGeom>
            <a:avLst/>
            <a:gdLst>
              <a:gd name="T0" fmla="*/ 0 w 21918"/>
              <a:gd name="T1" fmla="*/ 0 h 21600"/>
              <a:gd name="T2" fmla="*/ 69 w 21918"/>
              <a:gd name="T3" fmla="*/ 132 h 21600"/>
              <a:gd name="T4" fmla="*/ 1 w 21918"/>
              <a:gd name="T5" fmla="*/ 132 h 21600"/>
              <a:gd name="T6" fmla="*/ 0 60000 65536"/>
              <a:gd name="T7" fmla="*/ 0 60000 65536"/>
              <a:gd name="T8" fmla="*/ 0 60000 65536"/>
              <a:gd name="T9" fmla="*/ 0 w 21918"/>
              <a:gd name="T10" fmla="*/ 0 h 21600"/>
              <a:gd name="T11" fmla="*/ 21918 w 2191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18" h="21600" fill="none" extrusionOk="0">
                <a:moveTo>
                  <a:pt x="0" y="2"/>
                </a:moveTo>
                <a:cubicBezTo>
                  <a:pt x="105" y="0"/>
                  <a:pt x="211" y="-1"/>
                  <a:pt x="318" y="0"/>
                </a:cubicBezTo>
                <a:cubicBezTo>
                  <a:pt x="12247" y="0"/>
                  <a:pt x="21918" y="9670"/>
                  <a:pt x="21918" y="21600"/>
                </a:cubicBezTo>
              </a:path>
              <a:path w="21918" h="21600" stroke="0" extrusionOk="0">
                <a:moveTo>
                  <a:pt x="0" y="2"/>
                </a:moveTo>
                <a:cubicBezTo>
                  <a:pt x="105" y="0"/>
                  <a:pt x="211" y="-1"/>
                  <a:pt x="318" y="0"/>
                </a:cubicBezTo>
                <a:cubicBezTo>
                  <a:pt x="12247" y="0"/>
                  <a:pt x="21918" y="9670"/>
                  <a:pt x="21918" y="21600"/>
                </a:cubicBezTo>
                <a:lnTo>
                  <a:pt x="318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2" name="Arc 28"/>
          <p:cNvSpPr>
            <a:spLocks/>
          </p:cNvSpPr>
          <p:nvPr/>
        </p:nvSpPr>
        <p:spPr bwMode="auto">
          <a:xfrm>
            <a:off x="5602784" y="2584104"/>
            <a:ext cx="757237" cy="228600"/>
          </a:xfrm>
          <a:custGeom>
            <a:avLst/>
            <a:gdLst>
              <a:gd name="T0" fmla="*/ 0 w 21645"/>
              <a:gd name="T1" fmla="*/ 0 h 21600"/>
              <a:gd name="T2" fmla="*/ 477 w 21645"/>
              <a:gd name="T3" fmla="*/ 144 h 21600"/>
              <a:gd name="T4" fmla="*/ 1 w 21645"/>
              <a:gd name="T5" fmla="*/ 144 h 21600"/>
              <a:gd name="T6" fmla="*/ 0 60000 65536"/>
              <a:gd name="T7" fmla="*/ 0 60000 65536"/>
              <a:gd name="T8" fmla="*/ 0 60000 65536"/>
              <a:gd name="T9" fmla="*/ 0 w 21645"/>
              <a:gd name="T10" fmla="*/ 0 h 21600"/>
              <a:gd name="T11" fmla="*/ 21645 w 2164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45" h="21600" fill="none" extrusionOk="0">
                <a:moveTo>
                  <a:pt x="0" y="0"/>
                </a:moveTo>
                <a:cubicBezTo>
                  <a:pt x="15" y="0"/>
                  <a:pt x="30" y="-1"/>
                  <a:pt x="45" y="0"/>
                </a:cubicBezTo>
                <a:cubicBezTo>
                  <a:pt x="11974" y="0"/>
                  <a:pt x="21645" y="9670"/>
                  <a:pt x="21645" y="21600"/>
                </a:cubicBezTo>
              </a:path>
              <a:path w="21645" h="21600" stroke="0" extrusionOk="0">
                <a:moveTo>
                  <a:pt x="0" y="0"/>
                </a:moveTo>
                <a:cubicBezTo>
                  <a:pt x="15" y="0"/>
                  <a:pt x="30" y="-1"/>
                  <a:pt x="45" y="0"/>
                </a:cubicBezTo>
                <a:cubicBezTo>
                  <a:pt x="11974" y="0"/>
                  <a:pt x="21645" y="9670"/>
                  <a:pt x="21645" y="21600"/>
                </a:cubicBezTo>
                <a:lnTo>
                  <a:pt x="45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3" name="Arc 29"/>
          <p:cNvSpPr>
            <a:spLocks/>
          </p:cNvSpPr>
          <p:nvPr/>
        </p:nvSpPr>
        <p:spPr bwMode="auto">
          <a:xfrm>
            <a:off x="5595315" y="2800474"/>
            <a:ext cx="763120" cy="210667"/>
          </a:xfrm>
          <a:custGeom>
            <a:avLst/>
            <a:gdLst>
              <a:gd name="T0" fmla="*/ 452 w 21600"/>
              <a:gd name="T1" fmla="*/ 0 h 21600"/>
              <a:gd name="T2" fmla="*/ 0 w 21600"/>
              <a:gd name="T3" fmla="*/ 144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5" name="Line 31"/>
          <p:cNvSpPr>
            <a:spLocks noChangeShapeType="1"/>
          </p:cNvSpPr>
          <p:nvPr/>
        </p:nvSpPr>
        <p:spPr bwMode="auto">
          <a:xfrm>
            <a:off x="5659934" y="2709516"/>
            <a:ext cx="254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6" name="Line 32"/>
          <p:cNvSpPr>
            <a:spLocks noChangeShapeType="1"/>
          </p:cNvSpPr>
          <p:nvPr/>
        </p:nvSpPr>
        <p:spPr bwMode="auto">
          <a:xfrm>
            <a:off x="5659934" y="2912716"/>
            <a:ext cx="254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4" name="Line 51"/>
          <p:cNvSpPr>
            <a:spLocks noChangeShapeType="1"/>
          </p:cNvSpPr>
          <p:nvPr/>
        </p:nvSpPr>
        <p:spPr bwMode="auto">
          <a:xfrm>
            <a:off x="5441950" y="2912716"/>
            <a:ext cx="252909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93" name="Line 74"/>
          <p:cNvSpPr>
            <a:spLocks noChangeShapeType="1"/>
          </p:cNvSpPr>
          <p:nvPr/>
        </p:nvSpPr>
        <p:spPr bwMode="auto">
          <a:xfrm>
            <a:off x="6358434" y="2800475"/>
            <a:ext cx="1905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5" name="Line 99"/>
          <p:cNvSpPr>
            <a:spLocks noChangeShapeType="1"/>
          </p:cNvSpPr>
          <p:nvPr/>
        </p:nvSpPr>
        <p:spPr bwMode="auto">
          <a:xfrm>
            <a:off x="5488930" y="2709516"/>
            <a:ext cx="19640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4" name="Line 98"/>
          <p:cNvSpPr>
            <a:spLocks noChangeShapeType="1"/>
          </p:cNvSpPr>
          <p:nvPr/>
        </p:nvSpPr>
        <p:spPr bwMode="auto">
          <a:xfrm>
            <a:off x="4840784" y="2813218"/>
            <a:ext cx="2159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6" name="Line 100"/>
          <p:cNvSpPr>
            <a:spLocks noChangeShapeType="1"/>
          </p:cNvSpPr>
          <p:nvPr/>
        </p:nvSpPr>
        <p:spPr bwMode="auto">
          <a:xfrm>
            <a:off x="5043984" y="2813218"/>
            <a:ext cx="105866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7" name="Line 101"/>
          <p:cNvSpPr>
            <a:spLocks noChangeShapeType="1"/>
          </p:cNvSpPr>
          <p:nvPr/>
        </p:nvSpPr>
        <p:spPr bwMode="auto">
          <a:xfrm>
            <a:off x="5145062" y="2700145"/>
            <a:ext cx="0" cy="118032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8" name="Line 102"/>
          <p:cNvSpPr>
            <a:spLocks noChangeShapeType="1"/>
          </p:cNvSpPr>
          <p:nvPr/>
        </p:nvSpPr>
        <p:spPr bwMode="auto">
          <a:xfrm>
            <a:off x="5149762" y="2709516"/>
            <a:ext cx="365634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1" name="Rectangle 105"/>
          <p:cNvSpPr>
            <a:spLocks noChangeArrowheads="1"/>
          </p:cNvSpPr>
          <p:nvPr/>
        </p:nvSpPr>
        <p:spPr bwMode="auto">
          <a:xfrm>
            <a:off x="6775346" y="2986690"/>
            <a:ext cx="55945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>
                <a:solidFill>
                  <a:schemeClr val="accent3"/>
                </a:solidFill>
              </a:rPr>
              <a:t>K1</a:t>
            </a:r>
          </a:p>
        </p:txBody>
      </p:sp>
      <p:sp>
        <p:nvSpPr>
          <p:cNvPr id="222" name="Line 106"/>
          <p:cNvSpPr>
            <a:spLocks noChangeShapeType="1"/>
          </p:cNvSpPr>
          <p:nvPr/>
        </p:nvSpPr>
        <p:spPr bwMode="auto">
          <a:xfrm>
            <a:off x="4840784" y="3627091"/>
            <a:ext cx="2159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3" name="Line 107"/>
          <p:cNvSpPr>
            <a:spLocks noChangeShapeType="1"/>
          </p:cNvSpPr>
          <p:nvPr/>
        </p:nvSpPr>
        <p:spPr bwMode="auto">
          <a:xfrm>
            <a:off x="5043984" y="3627091"/>
            <a:ext cx="41275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4" name="Rectangle 108"/>
          <p:cNvSpPr>
            <a:spLocks noChangeArrowheads="1"/>
          </p:cNvSpPr>
          <p:nvPr/>
        </p:nvSpPr>
        <p:spPr bwMode="auto">
          <a:xfrm>
            <a:off x="6775346" y="3396102"/>
            <a:ext cx="55945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>
                <a:solidFill>
                  <a:schemeClr val="accent3"/>
                </a:solidFill>
              </a:rPr>
              <a:t>K2</a:t>
            </a:r>
          </a:p>
        </p:txBody>
      </p:sp>
      <p:sp>
        <p:nvSpPr>
          <p:cNvPr id="227" name="Rectangle 111"/>
          <p:cNvSpPr>
            <a:spLocks noChangeArrowheads="1"/>
          </p:cNvSpPr>
          <p:nvPr/>
        </p:nvSpPr>
        <p:spPr bwMode="auto">
          <a:xfrm>
            <a:off x="806994" y="857541"/>
            <a:ext cx="387928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/>
              <a:t>E</a:t>
            </a:r>
          </a:p>
        </p:txBody>
      </p:sp>
      <p:sp>
        <p:nvSpPr>
          <p:cNvPr id="229" name="Line 113"/>
          <p:cNvSpPr>
            <a:spLocks noChangeShapeType="1"/>
          </p:cNvSpPr>
          <p:nvPr/>
        </p:nvSpPr>
        <p:spPr bwMode="auto">
          <a:xfrm>
            <a:off x="4129584" y="1087091"/>
            <a:ext cx="2628900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0" name="Line 114"/>
          <p:cNvSpPr>
            <a:spLocks noChangeShapeType="1"/>
          </p:cNvSpPr>
          <p:nvPr/>
        </p:nvSpPr>
        <p:spPr bwMode="auto">
          <a:xfrm>
            <a:off x="4129584" y="1087091"/>
            <a:ext cx="0" cy="69850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1" name="Rectangle 115"/>
          <p:cNvSpPr>
            <a:spLocks noChangeArrowheads="1"/>
          </p:cNvSpPr>
          <p:nvPr/>
        </p:nvSpPr>
        <p:spPr bwMode="auto">
          <a:xfrm>
            <a:off x="6775346" y="847628"/>
            <a:ext cx="447239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/>
              <a:t>E'</a:t>
            </a:r>
          </a:p>
        </p:txBody>
      </p:sp>
      <p:sp>
        <p:nvSpPr>
          <p:cNvPr id="232" name="Rectangle 116"/>
          <p:cNvSpPr>
            <a:spLocks noChangeArrowheads="1"/>
          </p:cNvSpPr>
          <p:nvPr/>
        </p:nvSpPr>
        <p:spPr bwMode="auto">
          <a:xfrm>
            <a:off x="3764583" y="3161495"/>
            <a:ext cx="383119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800" dirty="0">
                <a:solidFill>
                  <a:schemeClr val="accent4"/>
                </a:solidFill>
              </a:rPr>
              <a:t>p</a:t>
            </a:r>
          </a:p>
        </p:txBody>
      </p:sp>
      <p:sp>
        <p:nvSpPr>
          <p:cNvPr id="238" name="Line 112"/>
          <p:cNvSpPr>
            <a:spLocks noChangeShapeType="1"/>
          </p:cNvSpPr>
          <p:nvPr/>
        </p:nvSpPr>
        <p:spPr bwMode="auto">
          <a:xfrm flipH="1">
            <a:off x="3724580" y="1771345"/>
            <a:ext cx="0" cy="2381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8" name="Line 112"/>
          <p:cNvSpPr>
            <a:spLocks noChangeShapeType="1"/>
          </p:cNvSpPr>
          <p:nvPr/>
        </p:nvSpPr>
        <p:spPr bwMode="auto">
          <a:xfrm flipH="1">
            <a:off x="4129584" y="1769716"/>
            <a:ext cx="0" cy="2381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4" name="Rectangle 48"/>
          <p:cNvSpPr>
            <a:spLocks noChangeArrowheads="1"/>
          </p:cNvSpPr>
          <p:nvPr/>
        </p:nvSpPr>
        <p:spPr bwMode="auto">
          <a:xfrm>
            <a:off x="251520" y="3045581"/>
            <a:ext cx="1021114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SUSP</a:t>
            </a:r>
          </a:p>
        </p:txBody>
      </p:sp>
      <p:sp>
        <p:nvSpPr>
          <p:cNvPr id="118" name="Line 106"/>
          <p:cNvSpPr>
            <a:spLocks noChangeShapeType="1"/>
          </p:cNvSpPr>
          <p:nvPr/>
        </p:nvSpPr>
        <p:spPr bwMode="auto">
          <a:xfrm>
            <a:off x="4840784" y="3218545"/>
            <a:ext cx="2159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6" name="Rectangle 79"/>
          <p:cNvSpPr>
            <a:spLocks noChangeArrowheads="1"/>
          </p:cNvSpPr>
          <p:nvPr/>
        </p:nvSpPr>
        <p:spPr bwMode="auto">
          <a:xfrm>
            <a:off x="604260" y="2223049"/>
            <a:ext cx="660438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/>
              <a:t>GO</a:t>
            </a:r>
          </a:p>
        </p:txBody>
      </p:sp>
      <p:grpSp>
        <p:nvGrpSpPr>
          <p:cNvPr id="255" name="Groupe 254"/>
          <p:cNvGrpSpPr/>
          <p:nvPr/>
        </p:nvGrpSpPr>
        <p:grpSpPr>
          <a:xfrm>
            <a:off x="1239981" y="2847103"/>
            <a:ext cx="1768382" cy="0"/>
            <a:chOff x="2758722" y="2753178"/>
            <a:chExt cx="1768382" cy="0"/>
          </a:xfrm>
        </p:grpSpPr>
        <p:sp>
          <p:nvSpPr>
            <p:cNvPr id="256" name="Line 77"/>
            <p:cNvSpPr>
              <a:spLocks noChangeShapeType="1"/>
            </p:cNvSpPr>
            <p:nvPr/>
          </p:nvSpPr>
          <p:spPr bwMode="auto">
            <a:xfrm>
              <a:off x="4308029" y="2753178"/>
              <a:ext cx="21907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7" name="Line 78"/>
            <p:cNvSpPr>
              <a:spLocks noChangeShapeType="1"/>
            </p:cNvSpPr>
            <p:nvPr/>
          </p:nvSpPr>
          <p:spPr bwMode="auto">
            <a:xfrm>
              <a:off x="2758722" y="2753178"/>
              <a:ext cx="1573831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64" name="Freeform 110"/>
          <p:cNvSpPr>
            <a:spLocks/>
          </p:cNvSpPr>
          <p:nvPr/>
        </p:nvSpPr>
        <p:spPr bwMode="auto">
          <a:xfrm>
            <a:off x="1238250" y="1087091"/>
            <a:ext cx="2486521" cy="712788"/>
          </a:xfrm>
          <a:custGeom>
            <a:avLst/>
            <a:gdLst>
              <a:gd name="T0" fmla="*/ 0 w 2689"/>
              <a:gd name="T1" fmla="*/ 0 h 449"/>
              <a:gd name="T2" fmla="*/ 2688 w 2689"/>
              <a:gd name="T3" fmla="*/ 0 h 449"/>
              <a:gd name="T4" fmla="*/ 2688 w 2689"/>
              <a:gd name="T5" fmla="*/ 448 h 449"/>
              <a:gd name="T6" fmla="*/ 0 60000 65536"/>
              <a:gd name="T7" fmla="*/ 0 60000 65536"/>
              <a:gd name="T8" fmla="*/ 0 60000 65536"/>
              <a:gd name="T9" fmla="*/ 0 w 2689"/>
              <a:gd name="T10" fmla="*/ 0 h 449"/>
              <a:gd name="T11" fmla="*/ 2689 w 2689"/>
              <a:gd name="T12" fmla="*/ 449 h 4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89" h="449">
                <a:moveTo>
                  <a:pt x="0" y="0"/>
                </a:moveTo>
                <a:lnTo>
                  <a:pt x="2688" y="0"/>
                </a:lnTo>
                <a:lnTo>
                  <a:pt x="2688" y="448"/>
                </a:lnTo>
              </a:path>
            </a:pathLst>
          </a:custGeom>
          <a:noFill/>
          <a:ln w="25400" cap="rnd" cmpd="sng">
            <a:solidFill>
              <a:srgbClr val="DD0806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5" name="Rectangle 43"/>
          <p:cNvSpPr>
            <a:spLocks noChangeArrowheads="1"/>
          </p:cNvSpPr>
          <p:nvPr/>
        </p:nvSpPr>
        <p:spPr bwMode="auto">
          <a:xfrm>
            <a:off x="4395272" y="4268881"/>
            <a:ext cx="432812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 dirty="0">
                <a:solidFill>
                  <a:srgbClr val="000000"/>
                </a:solidFill>
              </a:rPr>
              <a:t>K4</a:t>
            </a:r>
          </a:p>
        </p:txBody>
      </p:sp>
      <p:sp>
        <p:nvSpPr>
          <p:cNvPr id="266" name="Rectangle 43"/>
          <p:cNvSpPr>
            <a:spLocks noChangeArrowheads="1"/>
          </p:cNvSpPr>
          <p:nvPr/>
        </p:nvSpPr>
        <p:spPr bwMode="auto">
          <a:xfrm>
            <a:off x="4388347" y="4547560"/>
            <a:ext cx="355868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 dirty="0">
                <a:solidFill>
                  <a:srgbClr val="000000"/>
                </a:solidFill>
              </a:rPr>
              <a:t>...</a:t>
            </a:r>
          </a:p>
        </p:txBody>
      </p:sp>
      <p:sp>
        <p:nvSpPr>
          <p:cNvPr id="267" name="Rectangle 108"/>
          <p:cNvSpPr>
            <a:spLocks noChangeArrowheads="1"/>
          </p:cNvSpPr>
          <p:nvPr/>
        </p:nvSpPr>
        <p:spPr bwMode="auto">
          <a:xfrm>
            <a:off x="6775346" y="3805515"/>
            <a:ext cx="55945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>
                <a:solidFill>
                  <a:schemeClr val="accent3"/>
                </a:solidFill>
              </a:rPr>
              <a:t>K3</a:t>
            </a:r>
          </a:p>
        </p:txBody>
      </p:sp>
      <p:sp>
        <p:nvSpPr>
          <p:cNvPr id="268" name="Line 53"/>
          <p:cNvSpPr>
            <a:spLocks noChangeShapeType="1"/>
          </p:cNvSpPr>
          <p:nvPr/>
        </p:nvSpPr>
        <p:spPr bwMode="auto">
          <a:xfrm flipH="1" flipV="1">
            <a:off x="5672634" y="3621745"/>
            <a:ext cx="0" cy="41760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9" name="Line 107"/>
          <p:cNvSpPr>
            <a:spLocks noChangeShapeType="1"/>
          </p:cNvSpPr>
          <p:nvPr/>
        </p:nvSpPr>
        <p:spPr bwMode="auto">
          <a:xfrm>
            <a:off x="5032872" y="4031181"/>
            <a:ext cx="639762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0" name="Line 106"/>
          <p:cNvSpPr>
            <a:spLocks noChangeShapeType="1"/>
          </p:cNvSpPr>
          <p:nvPr/>
        </p:nvSpPr>
        <p:spPr bwMode="auto">
          <a:xfrm>
            <a:off x="4816972" y="4031181"/>
            <a:ext cx="2159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3" name="Line 106"/>
          <p:cNvSpPr>
            <a:spLocks noChangeShapeType="1"/>
          </p:cNvSpPr>
          <p:nvPr/>
        </p:nvSpPr>
        <p:spPr bwMode="auto">
          <a:xfrm>
            <a:off x="4816972" y="4451435"/>
            <a:ext cx="2159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4" name="Line 107"/>
          <p:cNvSpPr>
            <a:spLocks noChangeShapeType="1"/>
          </p:cNvSpPr>
          <p:nvPr/>
        </p:nvSpPr>
        <p:spPr bwMode="auto">
          <a:xfrm>
            <a:off x="5672634" y="3621745"/>
            <a:ext cx="1072834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5" name="Line 53"/>
          <p:cNvSpPr>
            <a:spLocks noChangeShapeType="1"/>
          </p:cNvSpPr>
          <p:nvPr/>
        </p:nvSpPr>
        <p:spPr bwMode="auto">
          <a:xfrm flipH="1" flipV="1">
            <a:off x="5921078" y="4041999"/>
            <a:ext cx="0" cy="41760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6" name="Line 107"/>
          <p:cNvSpPr>
            <a:spLocks noChangeShapeType="1"/>
          </p:cNvSpPr>
          <p:nvPr/>
        </p:nvSpPr>
        <p:spPr bwMode="auto">
          <a:xfrm>
            <a:off x="5032872" y="4451435"/>
            <a:ext cx="888206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7" name="Line 107"/>
          <p:cNvSpPr>
            <a:spLocks noChangeShapeType="1"/>
          </p:cNvSpPr>
          <p:nvPr/>
        </p:nvSpPr>
        <p:spPr bwMode="auto">
          <a:xfrm>
            <a:off x="5921078" y="4041999"/>
            <a:ext cx="837406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731861" y="5456140"/>
            <a:ext cx="7680308" cy="86793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Si </a:t>
            </a:r>
            <a:r>
              <a:rPr lang="fr-FR" sz="2400" kern="0" dirty="0">
                <a:solidFill>
                  <a:schemeClr val="accent4"/>
                </a:solidFill>
              </a:rPr>
              <a:t>p</a:t>
            </a:r>
            <a:r>
              <a:rPr lang="fr-FR" sz="2400" kern="0" dirty="0"/>
              <a:t> rend </a:t>
            </a:r>
            <a:r>
              <a:rPr lang="fr-FR" sz="2400" kern="0" dirty="0">
                <a:solidFill>
                  <a:schemeClr val="accent1"/>
                </a:solidFill>
              </a:rPr>
              <a:t>K2</a:t>
            </a:r>
            <a:r>
              <a:rPr lang="fr-FR" sz="2400" kern="0" dirty="0"/>
              <a:t>=</a:t>
            </a:r>
            <a:r>
              <a:rPr lang="en-US" sz="2400" kern="0" dirty="0"/>
              <a:t>1, terminaison de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cette trappe avec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K0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=1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et mort de </a:t>
            </a:r>
            <a:r>
              <a:rPr lang="fr-FR" sz="2400" kern="0" dirty="0">
                <a:solidFill>
                  <a:schemeClr val="accent4"/>
                </a:solidFill>
              </a:rPr>
              <a:t>p</a:t>
            </a:r>
            <a:r>
              <a:rPr lang="fr-FR" sz="2400" kern="0" dirty="0"/>
              <a:t> par </a:t>
            </a:r>
            <a:r>
              <a:rPr lang="fr-FR" sz="2400" kern="0" dirty="0">
                <a:solidFill>
                  <a:schemeClr val="tx2"/>
                </a:solidFill>
              </a:rPr>
              <a:t>KILL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80" name="Arc 27">
            <a:extLst>
              <a:ext uri="{FF2B5EF4-FFF2-40B4-BE49-F238E27FC236}">
                <a16:creationId xmlns:a16="http://schemas.microsoft.com/office/drawing/2014/main" id="{840D1ECC-A6C8-9A4F-90FC-7B3F980E2909}"/>
              </a:ext>
            </a:extLst>
          </p:cNvPr>
          <p:cNvSpPr>
            <a:spLocks/>
          </p:cNvSpPr>
          <p:nvPr/>
        </p:nvSpPr>
        <p:spPr bwMode="auto">
          <a:xfrm>
            <a:off x="1837362" y="3577690"/>
            <a:ext cx="109537" cy="209550"/>
          </a:xfrm>
          <a:custGeom>
            <a:avLst/>
            <a:gdLst>
              <a:gd name="T0" fmla="*/ 0 w 21918"/>
              <a:gd name="T1" fmla="*/ 0 h 21600"/>
              <a:gd name="T2" fmla="*/ 69 w 21918"/>
              <a:gd name="T3" fmla="*/ 132 h 21600"/>
              <a:gd name="T4" fmla="*/ 1 w 21918"/>
              <a:gd name="T5" fmla="*/ 132 h 21600"/>
              <a:gd name="T6" fmla="*/ 0 60000 65536"/>
              <a:gd name="T7" fmla="*/ 0 60000 65536"/>
              <a:gd name="T8" fmla="*/ 0 60000 65536"/>
              <a:gd name="T9" fmla="*/ 0 w 21918"/>
              <a:gd name="T10" fmla="*/ 0 h 21600"/>
              <a:gd name="T11" fmla="*/ 21918 w 2191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18" h="21600" fill="none" extrusionOk="0">
                <a:moveTo>
                  <a:pt x="0" y="2"/>
                </a:moveTo>
                <a:cubicBezTo>
                  <a:pt x="105" y="0"/>
                  <a:pt x="211" y="-1"/>
                  <a:pt x="318" y="0"/>
                </a:cubicBezTo>
                <a:cubicBezTo>
                  <a:pt x="12247" y="0"/>
                  <a:pt x="21918" y="9670"/>
                  <a:pt x="21918" y="21600"/>
                </a:cubicBezTo>
              </a:path>
              <a:path w="21918" h="21600" stroke="0" extrusionOk="0">
                <a:moveTo>
                  <a:pt x="0" y="2"/>
                </a:moveTo>
                <a:cubicBezTo>
                  <a:pt x="105" y="0"/>
                  <a:pt x="211" y="-1"/>
                  <a:pt x="318" y="0"/>
                </a:cubicBezTo>
                <a:cubicBezTo>
                  <a:pt x="12247" y="0"/>
                  <a:pt x="21918" y="9670"/>
                  <a:pt x="21918" y="21600"/>
                </a:cubicBezTo>
                <a:lnTo>
                  <a:pt x="318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1" name="Arc 28">
            <a:extLst>
              <a:ext uri="{FF2B5EF4-FFF2-40B4-BE49-F238E27FC236}">
                <a16:creationId xmlns:a16="http://schemas.microsoft.com/office/drawing/2014/main" id="{193D71C0-F987-2C4F-A810-511DF76D626E}"/>
              </a:ext>
            </a:extLst>
          </p:cNvPr>
          <p:cNvSpPr>
            <a:spLocks/>
          </p:cNvSpPr>
          <p:nvPr/>
        </p:nvSpPr>
        <p:spPr bwMode="auto">
          <a:xfrm>
            <a:off x="1838949" y="3577690"/>
            <a:ext cx="757237" cy="228600"/>
          </a:xfrm>
          <a:custGeom>
            <a:avLst/>
            <a:gdLst>
              <a:gd name="T0" fmla="*/ 0 w 21645"/>
              <a:gd name="T1" fmla="*/ 0 h 21600"/>
              <a:gd name="T2" fmla="*/ 477 w 21645"/>
              <a:gd name="T3" fmla="*/ 144 h 21600"/>
              <a:gd name="T4" fmla="*/ 1 w 21645"/>
              <a:gd name="T5" fmla="*/ 144 h 21600"/>
              <a:gd name="T6" fmla="*/ 0 60000 65536"/>
              <a:gd name="T7" fmla="*/ 0 60000 65536"/>
              <a:gd name="T8" fmla="*/ 0 60000 65536"/>
              <a:gd name="T9" fmla="*/ 0 w 21645"/>
              <a:gd name="T10" fmla="*/ 0 h 21600"/>
              <a:gd name="T11" fmla="*/ 21645 w 2164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45" h="21600" fill="none" extrusionOk="0">
                <a:moveTo>
                  <a:pt x="0" y="0"/>
                </a:moveTo>
                <a:cubicBezTo>
                  <a:pt x="15" y="0"/>
                  <a:pt x="30" y="-1"/>
                  <a:pt x="45" y="0"/>
                </a:cubicBezTo>
                <a:cubicBezTo>
                  <a:pt x="11974" y="0"/>
                  <a:pt x="21645" y="9670"/>
                  <a:pt x="21645" y="21600"/>
                </a:cubicBezTo>
              </a:path>
              <a:path w="21645" h="21600" stroke="0" extrusionOk="0">
                <a:moveTo>
                  <a:pt x="0" y="0"/>
                </a:moveTo>
                <a:cubicBezTo>
                  <a:pt x="15" y="0"/>
                  <a:pt x="30" y="-1"/>
                  <a:pt x="45" y="0"/>
                </a:cubicBezTo>
                <a:cubicBezTo>
                  <a:pt x="11974" y="0"/>
                  <a:pt x="21645" y="9670"/>
                  <a:pt x="21645" y="21600"/>
                </a:cubicBezTo>
                <a:lnTo>
                  <a:pt x="45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2" name="Arc 29">
            <a:extLst>
              <a:ext uri="{FF2B5EF4-FFF2-40B4-BE49-F238E27FC236}">
                <a16:creationId xmlns:a16="http://schemas.microsoft.com/office/drawing/2014/main" id="{99DAC358-C25F-7C44-88C3-2456AFEA8EC7}"/>
              </a:ext>
            </a:extLst>
          </p:cNvPr>
          <p:cNvSpPr>
            <a:spLocks/>
          </p:cNvSpPr>
          <p:nvPr/>
        </p:nvSpPr>
        <p:spPr bwMode="auto">
          <a:xfrm>
            <a:off x="1837361" y="3789807"/>
            <a:ext cx="756613" cy="217835"/>
          </a:xfrm>
          <a:custGeom>
            <a:avLst/>
            <a:gdLst>
              <a:gd name="T0" fmla="*/ 452 w 21600"/>
              <a:gd name="T1" fmla="*/ 0 h 21600"/>
              <a:gd name="T2" fmla="*/ 0 w 21600"/>
              <a:gd name="T3" fmla="*/ 144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3" name="Arc 30">
            <a:extLst>
              <a:ext uri="{FF2B5EF4-FFF2-40B4-BE49-F238E27FC236}">
                <a16:creationId xmlns:a16="http://schemas.microsoft.com/office/drawing/2014/main" id="{C8436351-95BC-2348-9EAC-FF8E9E6E25B9}"/>
              </a:ext>
            </a:extLst>
          </p:cNvPr>
          <p:cNvSpPr>
            <a:spLocks/>
          </p:cNvSpPr>
          <p:nvPr/>
        </p:nvSpPr>
        <p:spPr bwMode="auto">
          <a:xfrm>
            <a:off x="1838949" y="3779302"/>
            <a:ext cx="107950" cy="228600"/>
          </a:xfrm>
          <a:custGeom>
            <a:avLst/>
            <a:gdLst>
              <a:gd name="T0" fmla="*/ 68 w 21600"/>
              <a:gd name="T1" fmla="*/ 0 h 21600"/>
              <a:gd name="T2" fmla="*/ 0 w 21600"/>
              <a:gd name="T3" fmla="*/ 144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" name="Line 31">
            <a:extLst>
              <a:ext uri="{FF2B5EF4-FFF2-40B4-BE49-F238E27FC236}">
                <a16:creationId xmlns:a16="http://schemas.microsoft.com/office/drawing/2014/main" id="{E18F837B-0355-CE45-BC20-A8DDD2773FE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96099" y="3703102"/>
            <a:ext cx="254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5" name="Line 32">
            <a:extLst>
              <a:ext uri="{FF2B5EF4-FFF2-40B4-BE49-F238E27FC236}">
                <a16:creationId xmlns:a16="http://schemas.microsoft.com/office/drawing/2014/main" id="{45384819-F7CF-684F-AB63-CB10F7D8A708}"/>
              </a:ext>
            </a:extLst>
          </p:cNvPr>
          <p:cNvSpPr>
            <a:spLocks noChangeShapeType="1"/>
          </p:cNvSpPr>
          <p:nvPr/>
        </p:nvSpPr>
        <p:spPr bwMode="auto">
          <a:xfrm>
            <a:off x="1896099" y="3906302"/>
            <a:ext cx="254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6" name="Line 51">
            <a:extLst>
              <a:ext uri="{FF2B5EF4-FFF2-40B4-BE49-F238E27FC236}">
                <a16:creationId xmlns:a16="http://schemas.microsoft.com/office/drawing/2014/main" id="{6CD6EDEF-BC6D-A14D-9C18-1CF4A36873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18314" y="3906302"/>
            <a:ext cx="21271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7" name="Line 74">
            <a:extLst>
              <a:ext uri="{FF2B5EF4-FFF2-40B4-BE49-F238E27FC236}">
                <a16:creationId xmlns:a16="http://schemas.microsoft.com/office/drawing/2014/main" id="{EA07CF97-ECAE-1046-A136-412E12CC8F7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4598" y="3794061"/>
            <a:ext cx="212101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8" name="Line 99">
            <a:extLst>
              <a:ext uri="{FF2B5EF4-FFF2-40B4-BE49-F238E27FC236}">
                <a16:creationId xmlns:a16="http://schemas.microsoft.com/office/drawing/2014/main" id="{4DCFC3CF-4949-8841-8601-26D66ECD95F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14500" y="3703102"/>
            <a:ext cx="21334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1" name="Line 78">
            <a:extLst>
              <a:ext uri="{FF2B5EF4-FFF2-40B4-BE49-F238E27FC236}">
                <a16:creationId xmlns:a16="http://schemas.microsoft.com/office/drawing/2014/main" id="{6FBE45A8-9FAB-4F47-8D07-2864204992BD}"/>
              </a:ext>
            </a:extLst>
          </p:cNvPr>
          <p:cNvSpPr>
            <a:spLocks noChangeShapeType="1"/>
          </p:cNvSpPr>
          <p:nvPr/>
        </p:nvSpPr>
        <p:spPr bwMode="auto">
          <a:xfrm>
            <a:off x="1238250" y="3703170"/>
            <a:ext cx="479523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5" name="Line 53">
            <a:extLst>
              <a:ext uri="{FF2B5EF4-FFF2-40B4-BE49-F238E27FC236}">
                <a16:creationId xmlns:a16="http://schemas.microsoft.com/office/drawing/2014/main" id="{6702AD52-6B44-8644-B051-73B968CBAD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35634" y="3909664"/>
            <a:ext cx="0" cy="1208686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6" name="Line 53">
            <a:extLst>
              <a:ext uri="{FF2B5EF4-FFF2-40B4-BE49-F238E27FC236}">
                <a16:creationId xmlns:a16="http://schemas.microsoft.com/office/drawing/2014/main" id="{C035595B-6C32-D64D-8661-E6016A8391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20799" y="5115273"/>
            <a:ext cx="3747600" cy="1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7" name="Oval 62">
            <a:extLst>
              <a:ext uri="{FF2B5EF4-FFF2-40B4-BE49-F238E27FC236}">
                <a16:creationId xmlns:a16="http://schemas.microsoft.com/office/drawing/2014/main" id="{F65C9312-42D5-C24F-8E65-51FAE54D9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5559" y="3591203"/>
            <a:ext cx="63500" cy="57151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/>
            </a:solidFill>
            <a:round/>
            <a:headEnd/>
            <a:tailEnd/>
          </a:ln>
          <a:extLst/>
        </p:spPr>
        <p:txBody>
          <a:bodyPr wrap="none"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98" name="Line 102">
            <a:extLst>
              <a:ext uri="{FF2B5EF4-FFF2-40B4-BE49-F238E27FC236}">
                <a16:creationId xmlns:a16="http://schemas.microsoft.com/office/drawing/2014/main" id="{D9003889-DB30-7C41-9750-0496FC3EEF06}"/>
              </a:ext>
            </a:extLst>
          </p:cNvPr>
          <p:cNvSpPr>
            <a:spLocks noChangeShapeType="1"/>
          </p:cNvSpPr>
          <p:nvPr/>
        </p:nvSpPr>
        <p:spPr bwMode="auto">
          <a:xfrm>
            <a:off x="6542144" y="2799571"/>
            <a:ext cx="19116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4" name="Arc 30"/>
          <p:cNvSpPr>
            <a:spLocks/>
          </p:cNvSpPr>
          <p:nvPr/>
        </p:nvSpPr>
        <p:spPr bwMode="auto">
          <a:xfrm>
            <a:off x="5602784" y="2785716"/>
            <a:ext cx="107950" cy="228600"/>
          </a:xfrm>
          <a:custGeom>
            <a:avLst/>
            <a:gdLst>
              <a:gd name="T0" fmla="*/ 68 w 21600"/>
              <a:gd name="T1" fmla="*/ 0 h 21600"/>
              <a:gd name="T2" fmla="*/ 0 w 21600"/>
              <a:gd name="T3" fmla="*/ 144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6" name="Line 53"/>
          <p:cNvSpPr>
            <a:spLocks noChangeShapeType="1"/>
          </p:cNvSpPr>
          <p:nvPr/>
        </p:nvSpPr>
        <p:spPr bwMode="auto">
          <a:xfrm flipV="1">
            <a:off x="5456734" y="2912714"/>
            <a:ext cx="0" cy="219928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BEE75707-24FD-A84B-8400-738683B82C33}"/>
              </a:ext>
            </a:extLst>
          </p:cNvPr>
          <p:cNvCxnSpPr/>
          <p:nvPr/>
        </p:nvCxnSpPr>
        <p:spPr bwMode="auto">
          <a:xfrm>
            <a:off x="3865418" y="3310168"/>
            <a:ext cx="175592" cy="0"/>
          </a:xfrm>
          <a:prstGeom prst="line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480B13F9-D05A-F445-B2E2-D4E7B53554BF}"/>
              </a:ext>
            </a:extLst>
          </p:cNvPr>
          <p:cNvCxnSpPr>
            <a:cxnSpLocks/>
          </p:cNvCxnSpPr>
          <p:nvPr/>
        </p:nvCxnSpPr>
        <p:spPr bwMode="auto">
          <a:xfrm>
            <a:off x="1217538" y="5580749"/>
            <a:ext cx="152400" cy="0"/>
          </a:xfrm>
          <a:prstGeom prst="line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Connecteur droit 100">
            <a:extLst>
              <a:ext uri="{FF2B5EF4-FFF2-40B4-BE49-F238E27FC236}">
                <a16:creationId xmlns:a16="http://schemas.microsoft.com/office/drawing/2014/main" id="{BA8FC682-7682-8F46-98A5-C216DCEC94BA}"/>
              </a:ext>
            </a:extLst>
          </p:cNvPr>
          <p:cNvCxnSpPr>
            <a:cxnSpLocks/>
          </p:cNvCxnSpPr>
          <p:nvPr/>
        </p:nvCxnSpPr>
        <p:spPr bwMode="auto">
          <a:xfrm>
            <a:off x="4598047" y="5961749"/>
            <a:ext cx="152400" cy="0"/>
          </a:xfrm>
          <a:prstGeom prst="line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880640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roupe 260"/>
          <p:cNvGrpSpPr/>
          <p:nvPr/>
        </p:nvGrpSpPr>
        <p:grpSpPr>
          <a:xfrm>
            <a:off x="1239982" y="3250514"/>
            <a:ext cx="1768381" cy="0"/>
            <a:chOff x="2758723" y="2753178"/>
            <a:chExt cx="1768381" cy="0"/>
          </a:xfrm>
        </p:grpSpPr>
        <p:sp>
          <p:nvSpPr>
            <p:cNvPr id="262" name="Line 77"/>
            <p:cNvSpPr>
              <a:spLocks noChangeShapeType="1"/>
            </p:cNvSpPr>
            <p:nvPr/>
          </p:nvSpPr>
          <p:spPr bwMode="auto">
            <a:xfrm>
              <a:off x="4308029" y="2753178"/>
              <a:ext cx="219075" cy="0"/>
            </a:xfrm>
            <a:prstGeom prst="line">
              <a:avLst/>
            </a:prstGeom>
            <a:noFill/>
            <a:ln w="254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3" name="Line 78"/>
            <p:cNvSpPr>
              <a:spLocks noChangeShapeType="1"/>
            </p:cNvSpPr>
            <p:nvPr/>
          </p:nvSpPr>
          <p:spPr bwMode="auto">
            <a:xfrm>
              <a:off x="2758723" y="2753178"/>
              <a:ext cx="1573831" cy="0"/>
            </a:xfrm>
            <a:prstGeom prst="line">
              <a:avLst/>
            </a:prstGeom>
            <a:noFill/>
            <a:ln w="25400">
              <a:solidFill>
                <a:schemeClr val="accent1">
                  <a:lumMod val="20000"/>
                  <a:lumOff val="8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dirty="0"/>
              <a:t>07/03/2017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42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0" y="13785"/>
            <a:ext cx="8915400" cy="630942"/>
          </a:xfrm>
        </p:spPr>
        <p:txBody>
          <a:bodyPr/>
          <a:lstStyle/>
          <a:p>
            <a:r>
              <a:rPr lang="en-US" altLang="fr-FR" dirty="0">
                <a:solidFill>
                  <a:srgbClr val="000000"/>
                </a:solidFill>
              </a:rPr>
              <a:t>Circuit  pour «</a:t>
            </a:r>
            <a:r>
              <a:rPr lang="en-US" altLang="fr-FR" sz="1800" dirty="0">
                <a:solidFill>
                  <a:srgbClr val="000000"/>
                </a:solidFill>
              </a:rPr>
              <a:t> </a:t>
            </a:r>
            <a:r>
              <a:rPr lang="en-US" altLang="fr-FR" dirty="0">
                <a:solidFill>
                  <a:srgbClr val="000000"/>
                </a:solidFill>
              </a:rPr>
              <a:t>trap T in </a:t>
            </a:r>
            <a:r>
              <a:rPr lang="en-US" altLang="fr-FR" dirty="0">
                <a:solidFill>
                  <a:schemeClr val="accent4"/>
                </a:solidFill>
              </a:rPr>
              <a:t>p</a:t>
            </a:r>
            <a:r>
              <a:rPr lang="en-US" altLang="fr-FR" dirty="0">
                <a:solidFill>
                  <a:schemeClr val="tx2"/>
                </a:solidFill>
              </a:rPr>
              <a:t> </a:t>
            </a:r>
            <a:r>
              <a:rPr lang="en-US" altLang="fr-FR" dirty="0"/>
              <a:t>end</a:t>
            </a:r>
            <a:r>
              <a:rPr lang="en-US" altLang="fr-FR" sz="1800" dirty="0"/>
              <a:t> </a:t>
            </a:r>
            <a:r>
              <a:rPr lang="en-US" altLang="fr-FR" dirty="0"/>
              <a:t>»</a:t>
            </a:r>
            <a:endParaRPr lang="fr-FR" dirty="0"/>
          </a:p>
        </p:txBody>
      </p:sp>
      <p:grpSp>
        <p:nvGrpSpPr>
          <p:cNvPr id="246" name="Groupe 245"/>
          <p:cNvGrpSpPr/>
          <p:nvPr/>
        </p:nvGrpSpPr>
        <p:grpSpPr>
          <a:xfrm>
            <a:off x="2781300" y="3645149"/>
            <a:ext cx="227063" cy="161925"/>
            <a:chOff x="4300041" y="2744403"/>
            <a:chExt cx="227063" cy="161925"/>
          </a:xfrm>
        </p:grpSpPr>
        <p:sp>
          <p:nvSpPr>
            <p:cNvPr id="248" name="Line 78"/>
            <p:cNvSpPr>
              <a:spLocks noChangeShapeType="1"/>
            </p:cNvSpPr>
            <p:nvPr/>
          </p:nvSpPr>
          <p:spPr bwMode="auto">
            <a:xfrm flipV="1">
              <a:off x="4312930" y="2744403"/>
              <a:ext cx="0" cy="16192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7" name="Line 77"/>
            <p:cNvSpPr>
              <a:spLocks noChangeShapeType="1"/>
            </p:cNvSpPr>
            <p:nvPr/>
          </p:nvSpPr>
          <p:spPr bwMode="auto">
            <a:xfrm>
              <a:off x="4300041" y="2753178"/>
              <a:ext cx="227063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57" name="Rectangle 33"/>
          <p:cNvSpPr>
            <a:spLocks noChangeArrowheads="1"/>
          </p:cNvSpPr>
          <p:nvPr/>
        </p:nvSpPr>
        <p:spPr bwMode="auto">
          <a:xfrm>
            <a:off x="3011984" y="2001491"/>
            <a:ext cx="1816100" cy="2222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58" name="Rectangle 34"/>
          <p:cNvSpPr>
            <a:spLocks noChangeArrowheads="1"/>
          </p:cNvSpPr>
          <p:nvPr/>
        </p:nvSpPr>
        <p:spPr bwMode="auto">
          <a:xfrm>
            <a:off x="3011984" y="2001491"/>
            <a:ext cx="1816100" cy="28800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59" name="Rectangle 35"/>
          <p:cNvSpPr>
            <a:spLocks noChangeArrowheads="1"/>
          </p:cNvSpPr>
          <p:nvPr/>
        </p:nvSpPr>
        <p:spPr bwMode="auto">
          <a:xfrm>
            <a:off x="3067547" y="2274541"/>
            <a:ext cx="503344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chemeClr val="tx1"/>
                </a:solidFill>
              </a:rPr>
              <a:t>GO</a:t>
            </a:r>
          </a:p>
        </p:txBody>
      </p:sp>
      <p:sp>
        <p:nvSpPr>
          <p:cNvPr id="160" name="Rectangle 36"/>
          <p:cNvSpPr>
            <a:spLocks noChangeArrowheads="1"/>
          </p:cNvSpPr>
          <p:nvPr/>
        </p:nvSpPr>
        <p:spPr bwMode="auto">
          <a:xfrm>
            <a:off x="3067547" y="2680941"/>
            <a:ext cx="602730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chemeClr val="tx1"/>
                </a:solidFill>
              </a:rPr>
              <a:t>RES</a:t>
            </a:r>
          </a:p>
        </p:txBody>
      </p:sp>
      <p:sp>
        <p:nvSpPr>
          <p:cNvPr id="161" name="Rectangle 37"/>
          <p:cNvSpPr>
            <a:spLocks noChangeArrowheads="1"/>
          </p:cNvSpPr>
          <p:nvPr/>
        </p:nvSpPr>
        <p:spPr bwMode="auto">
          <a:xfrm>
            <a:off x="3067547" y="3087341"/>
            <a:ext cx="738986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chemeClr val="tx1"/>
                </a:solidFill>
              </a:rPr>
              <a:t>SUSP</a:t>
            </a:r>
          </a:p>
        </p:txBody>
      </p:sp>
      <p:sp>
        <p:nvSpPr>
          <p:cNvPr id="162" name="Rectangle 38"/>
          <p:cNvSpPr>
            <a:spLocks noChangeArrowheads="1"/>
          </p:cNvSpPr>
          <p:nvPr/>
        </p:nvSpPr>
        <p:spPr bwMode="auto">
          <a:xfrm>
            <a:off x="3067547" y="3493741"/>
            <a:ext cx="637996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 b="1">
                <a:solidFill>
                  <a:schemeClr val="accent1"/>
                </a:solidFill>
              </a:rPr>
              <a:t>KILL</a:t>
            </a:r>
          </a:p>
        </p:txBody>
      </p:sp>
      <p:sp>
        <p:nvSpPr>
          <p:cNvPr id="163" name="Rectangle 39"/>
          <p:cNvSpPr>
            <a:spLocks noChangeArrowheads="1"/>
          </p:cNvSpPr>
          <p:nvPr/>
        </p:nvSpPr>
        <p:spPr bwMode="auto">
          <a:xfrm>
            <a:off x="4286747" y="2274541"/>
            <a:ext cx="5635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rgbClr val="000000"/>
                </a:solidFill>
              </a:rPr>
              <a:t>SEL</a:t>
            </a:r>
          </a:p>
        </p:txBody>
      </p:sp>
      <p:sp>
        <p:nvSpPr>
          <p:cNvPr id="164" name="Rectangle 40"/>
          <p:cNvSpPr>
            <a:spLocks noChangeArrowheads="1"/>
          </p:cNvSpPr>
          <p:nvPr/>
        </p:nvSpPr>
        <p:spPr bwMode="auto">
          <a:xfrm>
            <a:off x="4388347" y="2655097"/>
            <a:ext cx="4286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rgbClr val="000000"/>
                </a:solidFill>
              </a:rPr>
              <a:t>K0</a:t>
            </a:r>
          </a:p>
        </p:txBody>
      </p:sp>
      <p:sp>
        <p:nvSpPr>
          <p:cNvPr id="165" name="Rectangle 41"/>
          <p:cNvSpPr>
            <a:spLocks noChangeArrowheads="1"/>
          </p:cNvSpPr>
          <p:nvPr/>
        </p:nvSpPr>
        <p:spPr bwMode="auto">
          <a:xfrm>
            <a:off x="4388347" y="3061497"/>
            <a:ext cx="4286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rgbClr val="000000"/>
                </a:solidFill>
              </a:rPr>
              <a:t>K1</a:t>
            </a:r>
          </a:p>
        </p:txBody>
      </p:sp>
      <p:sp>
        <p:nvSpPr>
          <p:cNvPr id="166" name="Rectangle 42"/>
          <p:cNvSpPr>
            <a:spLocks noChangeArrowheads="1"/>
          </p:cNvSpPr>
          <p:nvPr/>
        </p:nvSpPr>
        <p:spPr bwMode="auto">
          <a:xfrm>
            <a:off x="4388347" y="3467897"/>
            <a:ext cx="4286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rgbClr val="000000"/>
                </a:solidFill>
              </a:rPr>
              <a:t>K2</a:t>
            </a:r>
          </a:p>
        </p:txBody>
      </p:sp>
      <p:sp>
        <p:nvSpPr>
          <p:cNvPr id="167" name="Rectangle 43"/>
          <p:cNvSpPr>
            <a:spLocks noChangeArrowheads="1"/>
          </p:cNvSpPr>
          <p:nvPr/>
        </p:nvSpPr>
        <p:spPr bwMode="auto">
          <a:xfrm>
            <a:off x="4388347" y="3863187"/>
            <a:ext cx="432812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 dirty="0">
                <a:solidFill>
                  <a:srgbClr val="000000"/>
                </a:solidFill>
              </a:rPr>
              <a:t>K3</a:t>
            </a:r>
          </a:p>
        </p:txBody>
      </p:sp>
      <p:sp>
        <p:nvSpPr>
          <p:cNvPr id="168" name="Rectangle 44"/>
          <p:cNvSpPr>
            <a:spLocks noChangeArrowheads="1"/>
          </p:cNvSpPr>
          <p:nvPr/>
        </p:nvSpPr>
        <p:spPr bwMode="auto">
          <a:xfrm>
            <a:off x="3575547" y="2033241"/>
            <a:ext cx="318999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69" name="Rectangle 45"/>
          <p:cNvSpPr>
            <a:spLocks noChangeArrowheads="1"/>
          </p:cNvSpPr>
          <p:nvPr/>
        </p:nvSpPr>
        <p:spPr bwMode="auto">
          <a:xfrm>
            <a:off x="3981947" y="2033241"/>
            <a:ext cx="3540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rgbClr val="000000"/>
                </a:solidFill>
              </a:rPr>
              <a:t>E'</a:t>
            </a:r>
          </a:p>
        </p:txBody>
      </p:sp>
      <p:sp>
        <p:nvSpPr>
          <p:cNvPr id="172" name="Rectangle 48"/>
          <p:cNvSpPr>
            <a:spLocks noChangeArrowheads="1"/>
          </p:cNvSpPr>
          <p:nvPr/>
        </p:nvSpPr>
        <p:spPr bwMode="auto">
          <a:xfrm>
            <a:off x="448768" y="2634315"/>
            <a:ext cx="81593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/>
              <a:t>RES</a:t>
            </a:r>
          </a:p>
        </p:txBody>
      </p:sp>
      <p:sp>
        <p:nvSpPr>
          <p:cNvPr id="176" name="Line 53"/>
          <p:cNvSpPr>
            <a:spLocks noChangeShapeType="1"/>
          </p:cNvSpPr>
          <p:nvPr/>
        </p:nvSpPr>
        <p:spPr bwMode="auto">
          <a:xfrm flipV="1">
            <a:off x="5456734" y="2912714"/>
            <a:ext cx="0" cy="2199285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95" name="Rectangle 76"/>
          <p:cNvSpPr>
            <a:spLocks noChangeArrowheads="1"/>
          </p:cNvSpPr>
          <p:nvPr/>
        </p:nvSpPr>
        <p:spPr bwMode="auto">
          <a:xfrm>
            <a:off x="6775346" y="2577278"/>
            <a:ext cx="55945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>
                <a:solidFill>
                  <a:schemeClr val="accent3"/>
                </a:solidFill>
              </a:rPr>
              <a:t>K0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1231900" y="2436827"/>
            <a:ext cx="1776463" cy="0"/>
            <a:chOff x="2750641" y="2749746"/>
            <a:chExt cx="1776463" cy="0"/>
          </a:xfrm>
        </p:grpSpPr>
        <p:sp>
          <p:nvSpPr>
            <p:cNvPr id="196" name="Line 77"/>
            <p:cNvSpPr>
              <a:spLocks noChangeShapeType="1"/>
            </p:cNvSpPr>
            <p:nvPr/>
          </p:nvSpPr>
          <p:spPr bwMode="auto">
            <a:xfrm>
              <a:off x="4308029" y="2749746"/>
              <a:ext cx="21907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7" name="Line 78"/>
            <p:cNvSpPr>
              <a:spLocks noChangeShapeType="1"/>
            </p:cNvSpPr>
            <p:nvPr/>
          </p:nvSpPr>
          <p:spPr bwMode="auto">
            <a:xfrm>
              <a:off x="2750641" y="2749746"/>
              <a:ext cx="1581913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01" name="Line 83"/>
          <p:cNvSpPr>
            <a:spLocks noChangeShapeType="1"/>
          </p:cNvSpPr>
          <p:nvPr/>
        </p:nvSpPr>
        <p:spPr bwMode="auto">
          <a:xfrm flipH="1" flipV="1">
            <a:off x="5043984" y="3218545"/>
            <a:ext cx="1701484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4" name="Rectangle 86"/>
          <p:cNvSpPr>
            <a:spLocks noChangeArrowheads="1"/>
          </p:cNvSpPr>
          <p:nvPr/>
        </p:nvSpPr>
        <p:spPr bwMode="auto">
          <a:xfrm>
            <a:off x="448768" y="3456848"/>
            <a:ext cx="81593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>
                <a:solidFill>
                  <a:schemeClr val="accent1"/>
                </a:solidFill>
              </a:rPr>
              <a:t>KILL</a:t>
            </a:r>
          </a:p>
        </p:txBody>
      </p:sp>
      <p:sp>
        <p:nvSpPr>
          <p:cNvPr id="205" name="Line 87"/>
          <p:cNvSpPr>
            <a:spLocks noChangeShapeType="1"/>
          </p:cNvSpPr>
          <p:nvPr/>
        </p:nvSpPr>
        <p:spPr bwMode="auto">
          <a:xfrm>
            <a:off x="4840784" y="2407891"/>
            <a:ext cx="2159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6" name="Line 88"/>
          <p:cNvSpPr>
            <a:spLocks noChangeShapeType="1"/>
          </p:cNvSpPr>
          <p:nvPr/>
        </p:nvSpPr>
        <p:spPr bwMode="auto">
          <a:xfrm>
            <a:off x="5052507" y="2407891"/>
            <a:ext cx="1694657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7" name="Line 89"/>
          <p:cNvSpPr>
            <a:spLocks noChangeShapeType="1"/>
          </p:cNvSpPr>
          <p:nvPr/>
        </p:nvSpPr>
        <p:spPr bwMode="auto">
          <a:xfrm>
            <a:off x="5043984" y="2407891"/>
            <a:ext cx="190500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3" name="Rectangle 97"/>
          <p:cNvSpPr>
            <a:spLocks noChangeArrowheads="1"/>
          </p:cNvSpPr>
          <p:nvPr/>
        </p:nvSpPr>
        <p:spPr bwMode="auto">
          <a:xfrm>
            <a:off x="6775346" y="2167866"/>
            <a:ext cx="764634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/>
              <a:t>SEL</a:t>
            </a:r>
          </a:p>
        </p:txBody>
      </p:sp>
      <p:sp>
        <p:nvSpPr>
          <p:cNvPr id="151" name="Arc 27"/>
          <p:cNvSpPr>
            <a:spLocks/>
          </p:cNvSpPr>
          <p:nvPr/>
        </p:nvSpPr>
        <p:spPr bwMode="auto">
          <a:xfrm>
            <a:off x="5601197" y="2584104"/>
            <a:ext cx="109537" cy="209550"/>
          </a:xfrm>
          <a:custGeom>
            <a:avLst/>
            <a:gdLst>
              <a:gd name="T0" fmla="*/ 0 w 21918"/>
              <a:gd name="T1" fmla="*/ 0 h 21600"/>
              <a:gd name="T2" fmla="*/ 69 w 21918"/>
              <a:gd name="T3" fmla="*/ 132 h 21600"/>
              <a:gd name="T4" fmla="*/ 1 w 21918"/>
              <a:gd name="T5" fmla="*/ 132 h 21600"/>
              <a:gd name="T6" fmla="*/ 0 60000 65536"/>
              <a:gd name="T7" fmla="*/ 0 60000 65536"/>
              <a:gd name="T8" fmla="*/ 0 60000 65536"/>
              <a:gd name="T9" fmla="*/ 0 w 21918"/>
              <a:gd name="T10" fmla="*/ 0 h 21600"/>
              <a:gd name="T11" fmla="*/ 21918 w 2191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18" h="21600" fill="none" extrusionOk="0">
                <a:moveTo>
                  <a:pt x="0" y="2"/>
                </a:moveTo>
                <a:cubicBezTo>
                  <a:pt x="105" y="0"/>
                  <a:pt x="211" y="-1"/>
                  <a:pt x="318" y="0"/>
                </a:cubicBezTo>
                <a:cubicBezTo>
                  <a:pt x="12247" y="0"/>
                  <a:pt x="21918" y="9670"/>
                  <a:pt x="21918" y="21600"/>
                </a:cubicBezTo>
              </a:path>
              <a:path w="21918" h="21600" stroke="0" extrusionOk="0">
                <a:moveTo>
                  <a:pt x="0" y="2"/>
                </a:moveTo>
                <a:cubicBezTo>
                  <a:pt x="105" y="0"/>
                  <a:pt x="211" y="-1"/>
                  <a:pt x="318" y="0"/>
                </a:cubicBezTo>
                <a:cubicBezTo>
                  <a:pt x="12247" y="0"/>
                  <a:pt x="21918" y="9670"/>
                  <a:pt x="21918" y="21600"/>
                </a:cubicBezTo>
                <a:lnTo>
                  <a:pt x="318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2" name="Arc 28"/>
          <p:cNvSpPr>
            <a:spLocks/>
          </p:cNvSpPr>
          <p:nvPr/>
        </p:nvSpPr>
        <p:spPr bwMode="auto">
          <a:xfrm>
            <a:off x="5602784" y="2584104"/>
            <a:ext cx="757237" cy="228600"/>
          </a:xfrm>
          <a:custGeom>
            <a:avLst/>
            <a:gdLst>
              <a:gd name="T0" fmla="*/ 0 w 21645"/>
              <a:gd name="T1" fmla="*/ 0 h 21600"/>
              <a:gd name="T2" fmla="*/ 477 w 21645"/>
              <a:gd name="T3" fmla="*/ 144 h 21600"/>
              <a:gd name="T4" fmla="*/ 1 w 21645"/>
              <a:gd name="T5" fmla="*/ 144 h 21600"/>
              <a:gd name="T6" fmla="*/ 0 60000 65536"/>
              <a:gd name="T7" fmla="*/ 0 60000 65536"/>
              <a:gd name="T8" fmla="*/ 0 60000 65536"/>
              <a:gd name="T9" fmla="*/ 0 w 21645"/>
              <a:gd name="T10" fmla="*/ 0 h 21600"/>
              <a:gd name="T11" fmla="*/ 21645 w 2164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45" h="21600" fill="none" extrusionOk="0">
                <a:moveTo>
                  <a:pt x="0" y="0"/>
                </a:moveTo>
                <a:cubicBezTo>
                  <a:pt x="15" y="0"/>
                  <a:pt x="30" y="-1"/>
                  <a:pt x="45" y="0"/>
                </a:cubicBezTo>
                <a:cubicBezTo>
                  <a:pt x="11974" y="0"/>
                  <a:pt x="21645" y="9670"/>
                  <a:pt x="21645" y="21600"/>
                </a:cubicBezTo>
              </a:path>
              <a:path w="21645" h="21600" stroke="0" extrusionOk="0">
                <a:moveTo>
                  <a:pt x="0" y="0"/>
                </a:moveTo>
                <a:cubicBezTo>
                  <a:pt x="15" y="0"/>
                  <a:pt x="30" y="-1"/>
                  <a:pt x="45" y="0"/>
                </a:cubicBezTo>
                <a:cubicBezTo>
                  <a:pt x="11974" y="0"/>
                  <a:pt x="21645" y="9670"/>
                  <a:pt x="21645" y="21600"/>
                </a:cubicBezTo>
                <a:lnTo>
                  <a:pt x="45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3" name="Arc 29"/>
          <p:cNvSpPr>
            <a:spLocks/>
          </p:cNvSpPr>
          <p:nvPr/>
        </p:nvSpPr>
        <p:spPr bwMode="auto">
          <a:xfrm>
            <a:off x="5595315" y="2800474"/>
            <a:ext cx="763120" cy="210667"/>
          </a:xfrm>
          <a:custGeom>
            <a:avLst/>
            <a:gdLst>
              <a:gd name="T0" fmla="*/ 452 w 21600"/>
              <a:gd name="T1" fmla="*/ 0 h 21600"/>
              <a:gd name="T2" fmla="*/ 0 w 21600"/>
              <a:gd name="T3" fmla="*/ 144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4" name="Arc 30"/>
          <p:cNvSpPr>
            <a:spLocks/>
          </p:cNvSpPr>
          <p:nvPr/>
        </p:nvSpPr>
        <p:spPr bwMode="auto">
          <a:xfrm>
            <a:off x="5602784" y="2785716"/>
            <a:ext cx="107950" cy="228600"/>
          </a:xfrm>
          <a:custGeom>
            <a:avLst/>
            <a:gdLst>
              <a:gd name="T0" fmla="*/ 68 w 21600"/>
              <a:gd name="T1" fmla="*/ 0 h 21600"/>
              <a:gd name="T2" fmla="*/ 0 w 21600"/>
              <a:gd name="T3" fmla="*/ 144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5" name="Line 31"/>
          <p:cNvSpPr>
            <a:spLocks noChangeShapeType="1"/>
          </p:cNvSpPr>
          <p:nvPr/>
        </p:nvSpPr>
        <p:spPr bwMode="auto">
          <a:xfrm>
            <a:off x="5659934" y="2709516"/>
            <a:ext cx="254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6" name="Line 32"/>
          <p:cNvSpPr>
            <a:spLocks noChangeShapeType="1"/>
          </p:cNvSpPr>
          <p:nvPr/>
        </p:nvSpPr>
        <p:spPr bwMode="auto">
          <a:xfrm>
            <a:off x="5659934" y="2912716"/>
            <a:ext cx="254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4" name="Line 51"/>
          <p:cNvSpPr>
            <a:spLocks noChangeShapeType="1"/>
          </p:cNvSpPr>
          <p:nvPr/>
        </p:nvSpPr>
        <p:spPr bwMode="auto">
          <a:xfrm>
            <a:off x="5441950" y="2912716"/>
            <a:ext cx="252909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93" name="Line 74"/>
          <p:cNvSpPr>
            <a:spLocks noChangeShapeType="1"/>
          </p:cNvSpPr>
          <p:nvPr/>
        </p:nvSpPr>
        <p:spPr bwMode="auto">
          <a:xfrm>
            <a:off x="6358434" y="2800475"/>
            <a:ext cx="1905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5" name="Line 99"/>
          <p:cNvSpPr>
            <a:spLocks noChangeShapeType="1"/>
          </p:cNvSpPr>
          <p:nvPr/>
        </p:nvSpPr>
        <p:spPr bwMode="auto">
          <a:xfrm>
            <a:off x="5488930" y="2709516"/>
            <a:ext cx="19640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4" name="Line 98"/>
          <p:cNvSpPr>
            <a:spLocks noChangeShapeType="1"/>
          </p:cNvSpPr>
          <p:nvPr/>
        </p:nvSpPr>
        <p:spPr bwMode="auto">
          <a:xfrm>
            <a:off x="4840784" y="2813218"/>
            <a:ext cx="2159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6" name="Line 100"/>
          <p:cNvSpPr>
            <a:spLocks noChangeShapeType="1"/>
          </p:cNvSpPr>
          <p:nvPr/>
        </p:nvSpPr>
        <p:spPr bwMode="auto">
          <a:xfrm>
            <a:off x="5043984" y="2813218"/>
            <a:ext cx="105866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7" name="Line 101"/>
          <p:cNvSpPr>
            <a:spLocks noChangeShapeType="1"/>
          </p:cNvSpPr>
          <p:nvPr/>
        </p:nvSpPr>
        <p:spPr bwMode="auto">
          <a:xfrm>
            <a:off x="5145062" y="2700145"/>
            <a:ext cx="0" cy="118032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8" name="Line 102"/>
          <p:cNvSpPr>
            <a:spLocks noChangeShapeType="1"/>
          </p:cNvSpPr>
          <p:nvPr/>
        </p:nvSpPr>
        <p:spPr bwMode="auto">
          <a:xfrm>
            <a:off x="5149762" y="2709516"/>
            <a:ext cx="365634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1" name="Rectangle 105"/>
          <p:cNvSpPr>
            <a:spLocks noChangeArrowheads="1"/>
          </p:cNvSpPr>
          <p:nvPr/>
        </p:nvSpPr>
        <p:spPr bwMode="auto">
          <a:xfrm>
            <a:off x="6775346" y="2986690"/>
            <a:ext cx="55945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>
                <a:solidFill>
                  <a:schemeClr val="accent3"/>
                </a:solidFill>
              </a:rPr>
              <a:t>K1</a:t>
            </a:r>
          </a:p>
        </p:txBody>
      </p:sp>
      <p:sp>
        <p:nvSpPr>
          <p:cNvPr id="222" name="Line 106"/>
          <p:cNvSpPr>
            <a:spLocks noChangeShapeType="1"/>
          </p:cNvSpPr>
          <p:nvPr/>
        </p:nvSpPr>
        <p:spPr bwMode="auto">
          <a:xfrm>
            <a:off x="4840784" y="3627091"/>
            <a:ext cx="2159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3" name="Line 107"/>
          <p:cNvSpPr>
            <a:spLocks noChangeShapeType="1"/>
          </p:cNvSpPr>
          <p:nvPr/>
        </p:nvSpPr>
        <p:spPr bwMode="auto">
          <a:xfrm>
            <a:off x="5043984" y="3627091"/>
            <a:ext cx="412750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4" name="Rectangle 108"/>
          <p:cNvSpPr>
            <a:spLocks noChangeArrowheads="1"/>
          </p:cNvSpPr>
          <p:nvPr/>
        </p:nvSpPr>
        <p:spPr bwMode="auto">
          <a:xfrm>
            <a:off x="6775346" y="3396102"/>
            <a:ext cx="55945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>
                <a:solidFill>
                  <a:schemeClr val="accent3"/>
                </a:solidFill>
              </a:rPr>
              <a:t>K2</a:t>
            </a:r>
          </a:p>
        </p:txBody>
      </p:sp>
      <p:sp>
        <p:nvSpPr>
          <p:cNvPr id="227" name="Rectangle 111"/>
          <p:cNvSpPr>
            <a:spLocks noChangeArrowheads="1"/>
          </p:cNvSpPr>
          <p:nvPr/>
        </p:nvSpPr>
        <p:spPr bwMode="auto">
          <a:xfrm>
            <a:off x="806994" y="857541"/>
            <a:ext cx="387928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/>
              <a:t>E</a:t>
            </a:r>
          </a:p>
        </p:txBody>
      </p:sp>
      <p:sp>
        <p:nvSpPr>
          <p:cNvPr id="229" name="Line 113"/>
          <p:cNvSpPr>
            <a:spLocks noChangeShapeType="1"/>
          </p:cNvSpPr>
          <p:nvPr/>
        </p:nvSpPr>
        <p:spPr bwMode="auto">
          <a:xfrm>
            <a:off x="4129584" y="1087091"/>
            <a:ext cx="2628900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0" name="Line 114"/>
          <p:cNvSpPr>
            <a:spLocks noChangeShapeType="1"/>
          </p:cNvSpPr>
          <p:nvPr/>
        </p:nvSpPr>
        <p:spPr bwMode="auto">
          <a:xfrm>
            <a:off x="4129584" y="1087091"/>
            <a:ext cx="0" cy="69850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1" name="Rectangle 115"/>
          <p:cNvSpPr>
            <a:spLocks noChangeArrowheads="1"/>
          </p:cNvSpPr>
          <p:nvPr/>
        </p:nvSpPr>
        <p:spPr bwMode="auto">
          <a:xfrm>
            <a:off x="6775346" y="847628"/>
            <a:ext cx="447239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/>
              <a:t>E'</a:t>
            </a:r>
          </a:p>
        </p:txBody>
      </p:sp>
      <p:sp>
        <p:nvSpPr>
          <p:cNvPr id="232" name="Rectangle 116"/>
          <p:cNvSpPr>
            <a:spLocks noChangeArrowheads="1"/>
          </p:cNvSpPr>
          <p:nvPr/>
        </p:nvSpPr>
        <p:spPr bwMode="auto">
          <a:xfrm>
            <a:off x="3764583" y="3161495"/>
            <a:ext cx="383119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800" dirty="0">
                <a:solidFill>
                  <a:schemeClr val="accent4"/>
                </a:solidFill>
              </a:rPr>
              <a:t>p</a:t>
            </a:r>
          </a:p>
        </p:txBody>
      </p:sp>
      <p:sp>
        <p:nvSpPr>
          <p:cNvPr id="238" name="Line 112"/>
          <p:cNvSpPr>
            <a:spLocks noChangeShapeType="1"/>
          </p:cNvSpPr>
          <p:nvPr/>
        </p:nvSpPr>
        <p:spPr bwMode="auto">
          <a:xfrm flipH="1">
            <a:off x="3724580" y="1771345"/>
            <a:ext cx="0" cy="2381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8" name="Line 112"/>
          <p:cNvSpPr>
            <a:spLocks noChangeShapeType="1"/>
          </p:cNvSpPr>
          <p:nvPr/>
        </p:nvSpPr>
        <p:spPr bwMode="auto">
          <a:xfrm flipH="1">
            <a:off x="4129584" y="1769716"/>
            <a:ext cx="0" cy="2381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4" name="Rectangle 48"/>
          <p:cNvSpPr>
            <a:spLocks noChangeArrowheads="1"/>
          </p:cNvSpPr>
          <p:nvPr/>
        </p:nvSpPr>
        <p:spPr bwMode="auto">
          <a:xfrm>
            <a:off x="251520" y="3045581"/>
            <a:ext cx="1021114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SUSP</a:t>
            </a:r>
          </a:p>
        </p:txBody>
      </p:sp>
      <p:sp>
        <p:nvSpPr>
          <p:cNvPr id="118" name="Line 106"/>
          <p:cNvSpPr>
            <a:spLocks noChangeShapeType="1"/>
          </p:cNvSpPr>
          <p:nvPr/>
        </p:nvSpPr>
        <p:spPr bwMode="auto">
          <a:xfrm>
            <a:off x="4840784" y="3218545"/>
            <a:ext cx="2159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6" name="Rectangle 79"/>
          <p:cNvSpPr>
            <a:spLocks noChangeArrowheads="1"/>
          </p:cNvSpPr>
          <p:nvPr/>
        </p:nvSpPr>
        <p:spPr bwMode="auto">
          <a:xfrm>
            <a:off x="604260" y="2223049"/>
            <a:ext cx="660438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/>
              <a:t>GO</a:t>
            </a:r>
          </a:p>
        </p:txBody>
      </p:sp>
      <p:grpSp>
        <p:nvGrpSpPr>
          <p:cNvPr id="255" name="Groupe 254"/>
          <p:cNvGrpSpPr/>
          <p:nvPr/>
        </p:nvGrpSpPr>
        <p:grpSpPr>
          <a:xfrm>
            <a:off x="1239981" y="2847103"/>
            <a:ext cx="1768382" cy="0"/>
            <a:chOff x="2758722" y="2753178"/>
            <a:chExt cx="1768382" cy="0"/>
          </a:xfrm>
        </p:grpSpPr>
        <p:sp>
          <p:nvSpPr>
            <p:cNvPr id="256" name="Line 77"/>
            <p:cNvSpPr>
              <a:spLocks noChangeShapeType="1"/>
            </p:cNvSpPr>
            <p:nvPr/>
          </p:nvSpPr>
          <p:spPr bwMode="auto">
            <a:xfrm>
              <a:off x="4308029" y="2753178"/>
              <a:ext cx="21907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7" name="Line 78"/>
            <p:cNvSpPr>
              <a:spLocks noChangeShapeType="1"/>
            </p:cNvSpPr>
            <p:nvPr/>
          </p:nvSpPr>
          <p:spPr bwMode="auto">
            <a:xfrm>
              <a:off x="2758722" y="2753178"/>
              <a:ext cx="1573831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64" name="Freeform 110"/>
          <p:cNvSpPr>
            <a:spLocks/>
          </p:cNvSpPr>
          <p:nvPr/>
        </p:nvSpPr>
        <p:spPr bwMode="auto">
          <a:xfrm>
            <a:off x="1238250" y="1087091"/>
            <a:ext cx="2486521" cy="712788"/>
          </a:xfrm>
          <a:custGeom>
            <a:avLst/>
            <a:gdLst>
              <a:gd name="T0" fmla="*/ 0 w 2689"/>
              <a:gd name="T1" fmla="*/ 0 h 449"/>
              <a:gd name="T2" fmla="*/ 2688 w 2689"/>
              <a:gd name="T3" fmla="*/ 0 h 449"/>
              <a:gd name="T4" fmla="*/ 2688 w 2689"/>
              <a:gd name="T5" fmla="*/ 448 h 449"/>
              <a:gd name="T6" fmla="*/ 0 60000 65536"/>
              <a:gd name="T7" fmla="*/ 0 60000 65536"/>
              <a:gd name="T8" fmla="*/ 0 60000 65536"/>
              <a:gd name="T9" fmla="*/ 0 w 2689"/>
              <a:gd name="T10" fmla="*/ 0 h 449"/>
              <a:gd name="T11" fmla="*/ 2689 w 2689"/>
              <a:gd name="T12" fmla="*/ 449 h 4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89" h="449">
                <a:moveTo>
                  <a:pt x="0" y="0"/>
                </a:moveTo>
                <a:lnTo>
                  <a:pt x="2688" y="0"/>
                </a:lnTo>
                <a:lnTo>
                  <a:pt x="2688" y="448"/>
                </a:lnTo>
              </a:path>
            </a:pathLst>
          </a:custGeom>
          <a:noFill/>
          <a:ln w="25400" cap="rnd" cmpd="sng">
            <a:solidFill>
              <a:srgbClr val="DD0806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5" name="Rectangle 43"/>
          <p:cNvSpPr>
            <a:spLocks noChangeArrowheads="1"/>
          </p:cNvSpPr>
          <p:nvPr/>
        </p:nvSpPr>
        <p:spPr bwMode="auto">
          <a:xfrm>
            <a:off x="4395272" y="4268881"/>
            <a:ext cx="432812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 dirty="0">
                <a:solidFill>
                  <a:srgbClr val="000000"/>
                </a:solidFill>
              </a:rPr>
              <a:t>K4</a:t>
            </a:r>
          </a:p>
        </p:txBody>
      </p:sp>
      <p:sp>
        <p:nvSpPr>
          <p:cNvPr id="266" name="Rectangle 43"/>
          <p:cNvSpPr>
            <a:spLocks noChangeArrowheads="1"/>
          </p:cNvSpPr>
          <p:nvPr/>
        </p:nvSpPr>
        <p:spPr bwMode="auto">
          <a:xfrm>
            <a:off x="4388347" y="4547560"/>
            <a:ext cx="355868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 dirty="0">
                <a:solidFill>
                  <a:srgbClr val="000000"/>
                </a:solidFill>
              </a:rPr>
              <a:t>...</a:t>
            </a:r>
          </a:p>
        </p:txBody>
      </p:sp>
      <p:sp>
        <p:nvSpPr>
          <p:cNvPr id="267" name="Rectangle 108"/>
          <p:cNvSpPr>
            <a:spLocks noChangeArrowheads="1"/>
          </p:cNvSpPr>
          <p:nvPr/>
        </p:nvSpPr>
        <p:spPr bwMode="auto">
          <a:xfrm>
            <a:off x="6775346" y="3805515"/>
            <a:ext cx="55945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>
                <a:solidFill>
                  <a:schemeClr val="accent3"/>
                </a:solidFill>
              </a:rPr>
              <a:t>K3</a:t>
            </a:r>
          </a:p>
        </p:txBody>
      </p:sp>
      <p:sp>
        <p:nvSpPr>
          <p:cNvPr id="268" name="Line 53"/>
          <p:cNvSpPr>
            <a:spLocks noChangeShapeType="1"/>
          </p:cNvSpPr>
          <p:nvPr/>
        </p:nvSpPr>
        <p:spPr bwMode="auto">
          <a:xfrm flipH="1" flipV="1">
            <a:off x="5672634" y="3621745"/>
            <a:ext cx="0" cy="41760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9" name="Line 107"/>
          <p:cNvSpPr>
            <a:spLocks noChangeShapeType="1"/>
          </p:cNvSpPr>
          <p:nvPr/>
        </p:nvSpPr>
        <p:spPr bwMode="auto">
          <a:xfrm>
            <a:off x="5032872" y="4031181"/>
            <a:ext cx="639762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0" name="Line 106"/>
          <p:cNvSpPr>
            <a:spLocks noChangeShapeType="1"/>
          </p:cNvSpPr>
          <p:nvPr/>
        </p:nvSpPr>
        <p:spPr bwMode="auto">
          <a:xfrm>
            <a:off x="4816972" y="4031181"/>
            <a:ext cx="2159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3" name="Line 106"/>
          <p:cNvSpPr>
            <a:spLocks noChangeShapeType="1"/>
          </p:cNvSpPr>
          <p:nvPr/>
        </p:nvSpPr>
        <p:spPr bwMode="auto">
          <a:xfrm>
            <a:off x="4816972" y="4451435"/>
            <a:ext cx="2159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4" name="Line 107"/>
          <p:cNvSpPr>
            <a:spLocks noChangeShapeType="1"/>
          </p:cNvSpPr>
          <p:nvPr/>
        </p:nvSpPr>
        <p:spPr bwMode="auto">
          <a:xfrm>
            <a:off x="5672634" y="3621745"/>
            <a:ext cx="1072834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5" name="Line 53"/>
          <p:cNvSpPr>
            <a:spLocks noChangeShapeType="1"/>
          </p:cNvSpPr>
          <p:nvPr/>
        </p:nvSpPr>
        <p:spPr bwMode="auto">
          <a:xfrm flipH="1" flipV="1">
            <a:off x="5921078" y="4041999"/>
            <a:ext cx="0" cy="41760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6" name="Line 107"/>
          <p:cNvSpPr>
            <a:spLocks noChangeShapeType="1"/>
          </p:cNvSpPr>
          <p:nvPr/>
        </p:nvSpPr>
        <p:spPr bwMode="auto">
          <a:xfrm>
            <a:off x="5032872" y="4451435"/>
            <a:ext cx="888206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7" name="Line 107"/>
          <p:cNvSpPr>
            <a:spLocks noChangeShapeType="1"/>
          </p:cNvSpPr>
          <p:nvPr/>
        </p:nvSpPr>
        <p:spPr bwMode="auto">
          <a:xfrm>
            <a:off x="5921078" y="4041999"/>
            <a:ext cx="837406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175625" y="5456140"/>
            <a:ext cx="8792792" cy="86793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400" kern="0" dirty="0"/>
              <a:t>Un </a:t>
            </a:r>
            <a:r>
              <a:rPr lang="en-US" sz="2400" kern="0" dirty="0">
                <a:solidFill>
                  <a:schemeClr val="accent1"/>
                </a:solidFill>
              </a:rPr>
              <a:t>KILL</a:t>
            </a:r>
            <a:r>
              <a:rPr lang="en-US" sz="2400" kern="0" dirty="0"/>
              <a:t> venant d’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une trappe englobante est propagé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400" kern="0" dirty="0"/>
              <a:t>mais</a:t>
            </a:r>
            <a:r>
              <a:rPr lang="en-US" sz="2400" kern="0" dirty="0">
                <a:solidFill>
                  <a:schemeClr val="accent4"/>
                </a:solidFill>
              </a:rPr>
              <a:t> p </a:t>
            </a:r>
            <a:r>
              <a:rPr lang="en-US" sz="2400" kern="0" dirty="0"/>
              <a:t>s’exécute normalement avant de mourir, avec un </a:t>
            </a:r>
            <a:r>
              <a:rPr lang="en-US" sz="2400" kern="0" dirty="0">
                <a:solidFill>
                  <a:schemeClr val="accent1"/>
                </a:solidFill>
              </a:rPr>
              <a:t>Ki</a:t>
            </a:r>
            <a:r>
              <a:rPr lang="en-US" sz="2400" kern="0" dirty="0">
                <a:solidFill>
                  <a:schemeClr val="accent4"/>
                </a:solidFill>
              </a:rPr>
              <a:t> </a:t>
            </a:r>
            <a:r>
              <a:rPr lang="en-US" sz="2400" kern="0" dirty="0"/>
              <a:t>à 1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80" name="Arc 27">
            <a:extLst>
              <a:ext uri="{FF2B5EF4-FFF2-40B4-BE49-F238E27FC236}">
                <a16:creationId xmlns:a16="http://schemas.microsoft.com/office/drawing/2014/main" id="{840D1ECC-A6C8-9A4F-90FC-7B3F980E2909}"/>
              </a:ext>
            </a:extLst>
          </p:cNvPr>
          <p:cNvSpPr>
            <a:spLocks/>
          </p:cNvSpPr>
          <p:nvPr/>
        </p:nvSpPr>
        <p:spPr bwMode="auto">
          <a:xfrm>
            <a:off x="1837362" y="3577690"/>
            <a:ext cx="109537" cy="209550"/>
          </a:xfrm>
          <a:custGeom>
            <a:avLst/>
            <a:gdLst>
              <a:gd name="T0" fmla="*/ 0 w 21918"/>
              <a:gd name="T1" fmla="*/ 0 h 21600"/>
              <a:gd name="T2" fmla="*/ 69 w 21918"/>
              <a:gd name="T3" fmla="*/ 132 h 21600"/>
              <a:gd name="T4" fmla="*/ 1 w 21918"/>
              <a:gd name="T5" fmla="*/ 132 h 21600"/>
              <a:gd name="T6" fmla="*/ 0 60000 65536"/>
              <a:gd name="T7" fmla="*/ 0 60000 65536"/>
              <a:gd name="T8" fmla="*/ 0 60000 65536"/>
              <a:gd name="T9" fmla="*/ 0 w 21918"/>
              <a:gd name="T10" fmla="*/ 0 h 21600"/>
              <a:gd name="T11" fmla="*/ 21918 w 2191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18" h="21600" fill="none" extrusionOk="0">
                <a:moveTo>
                  <a:pt x="0" y="2"/>
                </a:moveTo>
                <a:cubicBezTo>
                  <a:pt x="105" y="0"/>
                  <a:pt x="211" y="-1"/>
                  <a:pt x="318" y="0"/>
                </a:cubicBezTo>
                <a:cubicBezTo>
                  <a:pt x="12247" y="0"/>
                  <a:pt x="21918" y="9670"/>
                  <a:pt x="21918" y="21600"/>
                </a:cubicBezTo>
              </a:path>
              <a:path w="21918" h="21600" stroke="0" extrusionOk="0">
                <a:moveTo>
                  <a:pt x="0" y="2"/>
                </a:moveTo>
                <a:cubicBezTo>
                  <a:pt x="105" y="0"/>
                  <a:pt x="211" y="-1"/>
                  <a:pt x="318" y="0"/>
                </a:cubicBezTo>
                <a:cubicBezTo>
                  <a:pt x="12247" y="0"/>
                  <a:pt x="21918" y="9670"/>
                  <a:pt x="21918" y="21600"/>
                </a:cubicBezTo>
                <a:lnTo>
                  <a:pt x="318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1" name="Arc 28">
            <a:extLst>
              <a:ext uri="{FF2B5EF4-FFF2-40B4-BE49-F238E27FC236}">
                <a16:creationId xmlns:a16="http://schemas.microsoft.com/office/drawing/2014/main" id="{193D71C0-F987-2C4F-A810-511DF76D626E}"/>
              </a:ext>
            </a:extLst>
          </p:cNvPr>
          <p:cNvSpPr>
            <a:spLocks/>
          </p:cNvSpPr>
          <p:nvPr/>
        </p:nvSpPr>
        <p:spPr bwMode="auto">
          <a:xfrm>
            <a:off x="1838949" y="3577690"/>
            <a:ext cx="757237" cy="228600"/>
          </a:xfrm>
          <a:custGeom>
            <a:avLst/>
            <a:gdLst>
              <a:gd name="T0" fmla="*/ 0 w 21645"/>
              <a:gd name="T1" fmla="*/ 0 h 21600"/>
              <a:gd name="T2" fmla="*/ 477 w 21645"/>
              <a:gd name="T3" fmla="*/ 144 h 21600"/>
              <a:gd name="T4" fmla="*/ 1 w 21645"/>
              <a:gd name="T5" fmla="*/ 144 h 21600"/>
              <a:gd name="T6" fmla="*/ 0 60000 65536"/>
              <a:gd name="T7" fmla="*/ 0 60000 65536"/>
              <a:gd name="T8" fmla="*/ 0 60000 65536"/>
              <a:gd name="T9" fmla="*/ 0 w 21645"/>
              <a:gd name="T10" fmla="*/ 0 h 21600"/>
              <a:gd name="T11" fmla="*/ 21645 w 2164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45" h="21600" fill="none" extrusionOk="0">
                <a:moveTo>
                  <a:pt x="0" y="0"/>
                </a:moveTo>
                <a:cubicBezTo>
                  <a:pt x="15" y="0"/>
                  <a:pt x="30" y="-1"/>
                  <a:pt x="45" y="0"/>
                </a:cubicBezTo>
                <a:cubicBezTo>
                  <a:pt x="11974" y="0"/>
                  <a:pt x="21645" y="9670"/>
                  <a:pt x="21645" y="21600"/>
                </a:cubicBezTo>
              </a:path>
              <a:path w="21645" h="21600" stroke="0" extrusionOk="0">
                <a:moveTo>
                  <a:pt x="0" y="0"/>
                </a:moveTo>
                <a:cubicBezTo>
                  <a:pt x="15" y="0"/>
                  <a:pt x="30" y="-1"/>
                  <a:pt x="45" y="0"/>
                </a:cubicBezTo>
                <a:cubicBezTo>
                  <a:pt x="11974" y="0"/>
                  <a:pt x="21645" y="9670"/>
                  <a:pt x="21645" y="21600"/>
                </a:cubicBezTo>
                <a:lnTo>
                  <a:pt x="45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2" name="Arc 29">
            <a:extLst>
              <a:ext uri="{FF2B5EF4-FFF2-40B4-BE49-F238E27FC236}">
                <a16:creationId xmlns:a16="http://schemas.microsoft.com/office/drawing/2014/main" id="{99DAC358-C25F-7C44-88C3-2456AFEA8EC7}"/>
              </a:ext>
            </a:extLst>
          </p:cNvPr>
          <p:cNvSpPr>
            <a:spLocks/>
          </p:cNvSpPr>
          <p:nvPr/>
        </p:nvSpPr>
        <p:spPr bwMode="auto">
          <a:xfrm>
            <a:off x="1837361" y="3789807"/>
            <a:ext cx="756613" cy="217835"/>
          </a:xfrm>
          <a:custGeom>
            <a:avLst/>
            <a:gdLst>
              <a:gd name="T0" fmla="*/ 452 w 21600"/>
              <a:gd name="T1" fmla="*/ 0 h 21600"/>
              <a:gd name="T2" fmla="*/ 0 w 21600"/>
              <a:gd name="T3" fmla="*/ 144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3" name="Arc 30">
            <a:extLst>
              <a:ext uri="{FF2B5EF4-FFF2-40B4-BE49-F238E27FC236}">
                <a16:creationId xmlns:a16="http://schemas.microsoft.com/office/drawing/2014/main" id="{C8436351-95BC-2348-9EAC-FF8E9E6E25B9}"/>
              </a:ext>
            </a:extLst>
          </p:cNvPr>
          <p:cNvSpPr>
            <a:spLocks/>
          </p:cNvSpPr>
          <p:nvPr/>
        </p:nvSpPr>
        <p:spPr bwMode="auto">
          <a:xfrm>
            <a:off x="1838949" y="3779302"/>
            <a:ext cx="107950" cy="228600"/>
          </a:xfrm>
          <a:custGeom>
            <a:avLst/>
            <a:gdLst>
              <a:gd name="T0" fmla="*/ 68 w 21600"/>
              <a:gd name="T1" fmla="*/ 0 h 21600"/>
              <a:gd name="T2" fmla="*/ 0 w 21600"/>
              <a:gd name="T3" fmla="*/ 144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" name="Line 31">
            <a:extLst>
              <a:ext uri="{FF2B5EF4-FFF2-40B4-BE49-F238E27FC236}">
                <a16:creationId xmlns:a16="http://schemas.microsoft.com/office/drawing/2014/main" id="{E18F837B-0355-CE45-BC20-A8DDD2773FE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96099" y="3703102"/>
            <a:ext cx="254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5" name="Line 32">
            <a:extLst>
              <a:ext uri="{FF2B5EF4-FFF2-40B4-BE49-F238E27FC236}">
                <a16:creationId xmlns:a16="http://schemas.microsoft.com/office/drawing/2014/main" id="{45384819-F7CF-684F-AB63-CB10F7D8A708}"/>
              </a:ext>
            </a:extLst>
          </p:cNvPr>
          <p:cNvSpPr>
            <a:spLocks noChangeShapeType="1"/>
          </p:cNvSpPr>
          <p:nvPr/>
        </p:nvSpPr>
        <p:spPr bwMode="auto">
          <a:xfrm>
            <a:off x="1896099" y="3906302"/>
            <a:ext cx="254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7" name="Line 74">
            <a:extLst>
              <a:ext uri="{FF2B5EF4-FFF2-40B4-BE49-F238E27FC236}">
                <a16:creationId xmlns:a16="http://schemas.microsoft.com/office/drawing/2014/main" id="{EA07CF97-ECAE-1046-A136-412E12CC8F7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4598" y="3794061"/>
            <a:ext cx="212101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8" name="Line 99">
            <a:extLst>
              <a:ext uri="{FF2B5EF4-FFF2-40B4-BE49-F238E27FC236}">
                <a16:creationId xmlns:a16="http://schemas.microsoft.com/office/drawing/2014/main" id="{4DCFC3CF-4949-8841-8601-26D66ECD95F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14500" y="3703102"/>
            <a:ext cx="213348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1" name="Line 78">
            <a:extLst>
              <a:ext uri="{FF2B5EF4-FFF2-40B4-BE49-F238E27FC236}">
                <a16:creationId xmlns:a16="http://schemas.microsoft.com/office/drawing/2014/main" id="{6FBE45A8-9FAB-4F47-8D07-2864204992BD}"/>
              </a:ext>
            </a:extLst>
          </p:cNvPr>
          <p:cNvSpPr>
            <a:spLocks noChangeShapeType="1"/>
          </p:cNvSpPr>
          <p:nvPr/>
        </p:nvSpPr>
        <p:spPr bwMode="auto">
          <a:xfrm>
            <a:off x="1238250" y="3703170"/>
            <a:ext cx="47952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5" name="Line 53">
            <a:extLst>
              <a:ext uri="{FF2B5EF4-FFF2-40B4-BE49-F238E27FC236}">
                <a16:creationId xmlns:a16="http://schemas.microsoft.com/office/drawing/2014/main" id="{6702AD52-6B44-8644-B051-73B968CBAD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35634" y="3909664"/>
            <a:ext cx="0" cy="1208686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6" name="Line 53">
            <a:extLst>
              <a:ext uri="{FF2B5EF4-FFF2-40B4-BE49-F238E27FC236}">
                <a16:creationId xmlns:a16="http://schemas.microsoft.com/office/drawing/2014/main" id="{C035595B-6C32-D64D-8661-E6016A8391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20799" y="5115273"/>
            <a:ext cx="3747600" cy="1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7" name="Oval 62">
            <a:extLst>
              <a:ext uri="{FF2B5EF4-FFF2-40B4-BE49-F238E27FC236}">
                <a16:creationId xmlns:a16="http://schemas.microsoft.com/office/drawing/2014/main" id="{F65C9312-42D5-C24F-8E65-51FAE54D9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5559" y="3591203"/>
            <a:ext cx="63500" cy="57151"/>
          </a:xfrm>
          <a:prstGeom prst="ellipse">
            <a:avLst/>
          </a:prstGeom>
          <a:solidFill>
            <a:schemeClr val="tx1"/>
          </a:solidFill>
          <a:ln w="2540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98" name="Line 102">
            <a:extLst>
              <a:ext uri="{FF2B5EF4-FFF2-40B4-BE49-F238E27FC236}">
                <a16:creationId xmlns:a16="http://schemas.microsoft.com/office/drawing/2014/main" id="{D9003889-DB30-7C41-9750-0496FC3EEF06}"/>
              </a:ext>
            </a:extLst>
          </p:cNvPr>
          <p:cNvSpPr>
            <a:spLocks noChangeShapeType="1"/>
          </p:cNvSpPr>
          <p:nvPr/>
        </p:nvSpPr>
        <p:spPr bwMode="auto">
          <a:xfrm>
            <a:off x="6542144" y="2799571"/>
            <a:ext cx="191165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6" name="Line 51">
            <a:extLst>
              <a:ext uri="{FF2B5EF4-FFF2-40B4-BE49-F238E27FC236}">
                <a16:creationId xmlns:a16="http://schemas.microsoft.com/office/drawing/2014/main" id="{6CD6EDEF-BC6D-A14D-9C18-1CF4A36873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18314" y="3906302"/>
            <a:ext cx="21271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257FC213-B16E-D74F-BCD3-75541BCCE6C0}"/>
              </a:ext>
            </a:extLst>
          </p:cNvPr>
          <p:cNvCxnSpPr>
            <a:cxnSpLocks/>
          </p:cNvCxnSpPr>
          <p:nvPr/>
        </p:nvCxnSpPr>
        <p:spPr bwMode="auto">
          <a:xfrm>
            <a:off x="1046457" y="5963134"/>
            <a:ext cx="148208" cy="0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Connecteur droit 99">
            <a:extLst>
              <a:ext uri="{FF2B5EF4-FFF2-40B4-BE49-F238E27FC236}">
                <a16:creationId xmlns:a16="http://schemas.microsoft.com/office/drawing/2014/main" id="{8792C6EE-7501-094F-A1A6-0BEC1F465AAF}"/>
              </a:ext>
            </a:extLst>
          </p:cNvPr>
          <p:cNvCxnSpPr/>
          <p:nvPr/>
        </p:nvCxnSpPr>
        <p:spPr bwMode="auto">
          <a:xfrm>
            <a:off x="3865418" y="3310168"/>
            <a:ext cx="175592" cy="0"/>
          </a:xfrm>
          <a:prstGeom prst="line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173274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roupe 260"/>
          <p:cNvGrpSpPr/>
          <p:nvPr/>
        </p:nvGrpSpPr>
        <p:grpSpPr>
          <a:xfrm>
            <a:off x="1239982" y="3250514"/>
            <a:ext cx="1768381" cy="0"/>
            <a:chOff x="2758723" y="2753178"/>
            <a:chExt cx="1768381" cy="0"/>
          </a:xfrm>
        </p:grpSpPr>
        <p:sp>
          <p:nvSpPr>
            <p:cNvPr id="262" name="Line 77"/>
            <p:cNvSpPr>
              <a:spLocks noChangeShapeType="1"/>
            </p:cNvSpPr>
            <p:nvPr/>
          </p:nvSpPr>
          <p:spPr bwMode="auto">
            <a:xfrm>
              <a:off x="4308029" y="2753178"/>
              <a:ext cx="219075" cy="0"/>
            </a:xfrm>
            <a:prstGeom prst="line">
              <a:avLst/>
            </a:prstGeom>
            <a:noFill/>
            <a:ln w="254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3" name="Line 78"/>
            <p:cNvSpPr>
              <a:spLocks noChangeShapeType="1"/>
            </p:cNvSpPr>
            <p:nvPr/>
          </p:nvSpPr>
          <p:spPr bwMode="auto">
            <a:xfrm>
              <a:off x="2758723" y="2753178"/>
              <a:ext cx="1573831" cy="0"/>
            </a:xfrm>
            <a:prstGeom prst="line">
              <a:avLst/>
            </a:prstGeom>
            <a:noFill/>
            <a:ln w="25400">
              <a:solidFill>
                <a:schemeClr val="accent1">
                  <a:lumMod val="20000"/>
                  <a:lumOff val="8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dirty="0"/>
              <a:t>07/03/2017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43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0" y="13785"/>
            <a:ext cx="8915400" cy="630942"/>
          </a:xfrm>
        </p:spPr>
        <p:txBody>
          <a:bodyPr/>
          <a:lstStyle/>
          <a:p>
            <a:r>
              <a:rPr lang="en-US" altLang="fr-FR" dirty="0">
                <a:solidFill>
                  <a:srgbClr val="000000"/>
                </a:solidFill>
              </a:rPr>
              <a:t>Circuit  pour «</a:t>
            </a:r>
            <a:r>
              <a:rPr lang="en-US" altLang="fr-FR" sz="1800" dirty="0">
                <a:solidFill>
                  <a:srgbClr val="000000"/>
                </a:solidFill>
              </a:rPr>
              <a:t> </a:t>
            </a:r>
            <a:r>
              <a:rPr lang="en-US" altLang="fr-FR" dirty="0">
                <a:solidFill>
                  <a:srgbClr val="000000"/>
                </a:solidFill>
              </a:rPr>
              <a:t>trap T in </a:t>
            </a:r>
            <a:r>
              <a:rPr lang="en-US" altLang="fr-FR" dirty="0">
                <a:solidFill>
                  <a:schemeClr val="accent4"/>
                </a:solidFill>
              </a:rPr>
              <a:t>p</a:t>
            </a:r>
            <a:r>
              <a:rPr lang="en-US" altLang="fr-FR" dirty="0">
                <a:solidFill>
                  <a:schemeClr val="tx2"/>
                </a:solidFill>
              </a:rPr>
              <a:t> </a:t>
            </a:r>
            <a:r>
              <a:rPr lang="en-US" altLang="fr-FR" dirty="0"/>
              <a:t>end</a:t>
            </a:r>
            <a:r>
              <a:rPr lang="en-US" altLang="fr-FR" sz="1800" dirty="0"/>
              <a:t> </a:t>
            </a:r>
            <a:r>
              <a:rPr lang="en-US" altLang="fr-FR" dirty="0"/>
              <a:t>»</a:t>
            </a:r>
            <a:endParaRPr lang="fr-FR" dirty="0"/>
          </a:p>
        </p:txBody>
      </p:sp>
      <p:grpSp>
        <p:nvGrpSpPr>
          <p:cNvPr id="246" name="Groupe 245"/>
          <p:cNvGrpSpPr/>
          <p:nvPr/>
        </p:nvGrpSpPr>
        <p:grpSpPr>
          <a:xfrm>
            <a:off x="2781300" y="3645149"/>
            <a:ext cx="227063" cy="161925"/>
            <a:chOff x="4300041" y="2744403"/>
            <a:chExt cx="227063" cy="161925"/>
          </a:xfrm>
        </p:grpSpPr>
        <p:sp>
          <p:nvSpPr>
            <p:cNvPr id="248" name="Line 78"/>
            <p:cNvSpPr>
              <a:spLocks noChangeShapeType="1"/>
            </p:cNvSpPr>
            <p:nvPr/>
          </p:nvSpPr>
          <p:spPr bwMode="auto">
            <a:xfrm flipV="1">
              <a:off x="4312930" y="2744403"/>
              <a:ext cx="0" cy="16192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7" name="Line 77"/>
            <p:cNvSpPr>
              <a:spLocks noChangeShapeType="1"/>
            </p:cNvSpPr>
            <p:nvPr/>
          </p:nvSpPr>
          <p:spPr bwMode="auto">
            <a:xfrm>
              <a:off x="4300041" y="2753178"/>
              <a:ext cx="227063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57" name="Rectangle 33"/>
          <p:cNvSpPr>
            <a:spLocks noChangeArrowheads="1"/>
          </p:cNvSpPr>
          <p:nvPr/>
        </p:nvSpPr>
        <p:spPr bwMode="auto">
          <a:xfrm>
            <a:off x="3011984" y="2001491"/>
            <a:ext cx="1816100" cy="2222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58" name="Rectangle 34"/>
          <p:cNvSpPr>
            <a:spLocks noChangeArrowheads="1"/>
          </p:cNvSpPr>
          <p:nvPr/>
        </p:nvSpPr>
        <p:spPr bwMode="auto">
          <a:xfrm>
            <a:off x="3011984" y="2001491"/>
            <a:ext cx="1816100" cy="28800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59" name="Rectangle 35"/>
          <p:cNvSpPr>
            <a:spLocks noChangeArrowheads="1"/>
          </p:cNvSpPr>
          <p:nvPr/>
        </p:nvSpPr>
        <p:spPr bwMode="auto">
          <a:xfrm>
            <a:off x="3067547" y="2274541"/>
            <a:ext cx="503344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chemeClr val="tx1"/>
                </a:solidFill>
              </a:rPr>
              <a:t>GO</a:t>
            </a:r>
          </a:p>
        </p:txBody>
      </p:sp>
      <p:sp>
        <p:nvSpPr>
          <p:cNvPr id="160" name="Rectangle 36"/>
          <p:cNvSpPr>
            <a:spLocks noChangeArrowheads="1"/>
          </p:cNvSpPr>
          <p:nvPr/>
        </p:nvSpPr>
        <p:spPr bwMode="auto">
          <a:xfrm>
            <a:off x="3067547" y="2680941"/>
            <a:ext cx="602730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chemeClr val="tx1"/>
                </a:solidFill>
              </a:rPr>
              <a:t>RES</a:t>
            </a:r>
          </a:p>
        </p:txBody>
      </p:sp>
      <p:sp>
        <p:nvSpPr>
          <p:cNvPr id="161" name="Rectangle 37"/>
          <p:cNvSpPr>
            <a:spLocks noChangeArrowheads="1"/>
          </p:cNvSpPr>
          <p:nvPr/>
        </p:nvSpPr>
        <p:spPr bwMode="auto">
          <a:xfrm>
            <a:off x="3067547" y="3087341"/>
            <a:ext cx="738986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chemeClr val="tx1"/>
                </a:solidFill>
              </a:rPr>
              <a:t>SUSP</a:t>
            </a:r>
          </a:p>
        </p:txBody>
      </p:sp>
      <p:sp>
        <p:nvSpPr>
          <p:cNvPr id="162" name="Rectangle 38"/>
          <p:cNvSpPr>
            <a:spLocks noChangeArrowheads="1"/>
          </p:cNvSpPr>
          <p:nvPr/>
        </p:nvSpPr>
        <p:spPr bwMode="auto">
          <a:xfrm>
            <a:off x="3067547" y="3493741"/>
            <a:ext cx="637996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 b="1">
                <a:solidFill>
                  <a:schemeClr val="accent1"/>
                </a:solidFill>
              </a:rPr>
              <a:t>KILL</a:t>
            </a:r>
          </a:p>
        </p:txBody>
      </p:sp>
      <p:sp>
        <p:nvSpPr>
          <p:cNvPr id="163" name="Rectangle 39"/>
          <p:cNvSpPr>
            <a:spLocks noChangeArrowheads="1"/>
          </p:cNvSpPr>
          <p:nvPr/>
        </p:nvSpPr>
        <p:spPr bwMode="auto">
          <a:xfrm>
            <a:off x="4286747" y="2274541"/>
            <a:ext cx="5635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rgbClr val="000000"/>
                </a:solidFill>
              </a:rPr>
              <a:t>SEL</a:t>
            </a:r>
          </a:p>
        </p:txBody>
      </p:sp>
      <p:sp>
        <p:nvSpPr>
          <p:cNvPr id="164" name="Rectangle 40"/>
          <p:cNvSpPr>
            <a:spLocks noChangeArrowheads="1"/>
          </p:cNvSpPr>
          <p:nvPr/>
        </p:nvSpPr>
        <p:spPr bwMode="auto">
          <a:xfrm>
            <a:off x="4388347" y="2655097"/>
            <a:ext cx="4286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rgbClr val="000000"/>
                </a:solidFill>
              </a:rPr>
              <a:t>K0</a:t>
            </a:r>
          </a:p>
        </p:txBody>
      </p:sp>
      <p:sp>
        <p:nvSpPr>
          <p:cNvPr id="165" name="Rectangle 41"/>
          <p:cNvSpPr>
            <a:spLocks noChangeArrowheads="1"/>
          </p:cNvSpPr>
          <p:nvPr/>
        </p:nvSpPr>
        <p:spPr bwMode="auto">
          <a:xfrm>
            <a:off x="4388347" y="3061497"/>
            <a:ext cx="444033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 b="1">
                <a:solidFill>
                  <a:schemeClr val="accent1"/>
                </a:solidFill>
              </a:rPr>
              <a:t>K1</a:t>
            </a:r>
          </a:p>
        </p:txBody>
      </p:sp>
      <p:sp>
        <p:nvSpPr>
          <p:cNvPr id="166" name="Rectangle 42"/>
          <p:cNvSpPr>
            <a:spLocks noChangeArrowheads="1"/>
          </p:cNvSpPr>
          <p:nvPr/>
        </p:nvSpPr>
        <p:spPr bwMode="auto">
          <a:xfrm>
            <a:off x="4388347" y="3467897"/>
            <a:ext cx="4286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rgbClr val="000000"/>
                </a:solidFill>
              </a:rPr>
              <a:t>K2</a:t>
            </a:r>
          </a:p>
        </p:txBody>
      </p:sp>
      <p:sp>
        <p:nvSpPr>
          <p:cNvPr id="167" name="Rectangle 43"/>
          <p:cNvSpPr>
            <a:spLocks noChangeArrowheads="1"/>
          </p:cNvSpPr>
          <p:nvPr/>
        </p:nvSpPr>
        <p:spPr bwMode="auto">
          <a:xfrm>
            <a:off x="4388347" y="3863187"/>
            <a:ext cx="432812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 dirty="0">
                <a:solidFill>
                  <a:srgbClr val="000000"/>
                </a:solidFill>
              </a:rPr>
              <a:t>K3</a:t>
            </a:r>
          </a:p>
        </p:txBody>
      </p:sp>
      <p:sp>
        <p:nvSpPr>
          <p:cNvPr id="168" name="Rectangle 44"/>
          <p:cNvSpPr>
            <a:spLocks noChangeArrowheads="1"/>
          </p:cNvSpPr>
          <p:nvPr/>
        </p:nvSpPr>
        <p:spPr bwMode="auto">
          <a:xfrm>
            <a:off x="3575547" y="2033241"/>
            <a:ext cx="318999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69" name="Rectangle 45"/>
          <p:cNvSpPr>
            <a:spLocks noChangeArrowheads="1"/>
          </p:cNvSpPr>
          <p:nvPr/>
        </p:nvSpPr>
        <p:spPr bwMode="auto">
          <a:xfrm>
            <a:off x="3981947" y="2033241"/>
            <a:ext cx="3540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rgbClr val="000000"/>
                </a:solidFill>
              </a:rPr>
              <a:t>E'</a:t>
            </a:r>
          </a:p>
        </p:txBody>
      </p:sp>
      <p:sp>
        <p:nvSpPr>
          <p:cNvPr id="172" name="Rectangle 48"/>
          <p:cNvSpPr>
            <a:spLocks noChangeArrowheads="1"/>
          </p:cNvSpPr>
          <p:nvPr/>
        </p:nvSpPr>
        <p:spPr bwMode="auto">
          <a:xfrm>
            <a:off x="448768" y="2634315"/>
            <a:ext cx="81593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/>
              <a:t>RES</a:t>
            </a:r>
          </a:p>
        </p:txBody>
      </p:sp>
      <p:sp>
        <p:nvSpPr>
          <p:cNvPr id="176" name="Line 53"/>
          <p:cNvSpPr>
            <a:spLocks noChangeShapeType="1"/>
          </p:cNvSpPr>
          <p:nvPr/>
        </p:nvSpPr>
        <p:spPr bwMode="auto">
          <a:xfrm flipV="1">
            <a:off x="5456734" y="2912714"/>
            <a:ext cx="0" cy="2199285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95" name="Rectangle 76"/>
          <p:cNvSpPr>
            <a:spLocks noChangeArrowheads="1"/>
          </p:cNvSpPr>
          <p:nvPr/>
        </p:nvSpPr>
        <p:spPr bwMode="auto">
          <a:xfrm>
            <a:off x="6775346" y="2577278"/>
            <a:ext cx="55945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>
                <a:solidFill>
                  <a:schemeClr val="accent3"/>
                </a:solidFill>
              </a:rPr>
              <a:t>K0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1231900" y="2436827"/>
            <a:ext cx="1776463" cy="0"/>
            <a:chOff x="2750641" y="2749746"/>
            <a:chExt cx="1776463" cy="0"/>
          </a:xfrm>
        </p:grpSpPr>
        <p:sp>
          <p:nvSpPr>
            <p:cNvPr id="196" name="Line 77"/>
            <p:cNvSpPr>
              <a:spLocks noChangeShapeType="1"/>
            </p:cNvSpPr>
            <p:nvPr/>
          </p:nvSpPr>
          <p:spPr bwMode="auto">
            <a:xfrm>
              <a:off x="4308029" y="2749746"/>
              <a:ext cx="21907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7" name="Line 78"/>
            <p:cNvSpPr>
              <a:spLocks noChangeShapeType="1"/>
            </p:cNvSpPr>
            <p:nvPr/>
          </p:nvSpPr>
          <p:spPr bwMode="auto">
            <a:xfrm>
              <a:off x="2750641" y="2749746"/>
              <a:ext cx="1581913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01" name="Line 83"/>
          <p:cNvSpPr>
            <a:spLocks noChangeShapeType="1"/>
          </p:cNvSpPr>
          <p:nvPr/>
        </p:nvSpPr>
        <p:spPr bwMode="auto">
          <a:xfrm flipH="1" flipV="1">
            <a:off x="5043984" y="3218545"/>
            <a:ext cx="1701484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4" name="Rectangle 86"/>
          <p:cNvSpPr>
            <a:spLocks noChangeArrowheads="1"/>
          </p:cNvSpPr>
          <p:nvPr/>
        </p:nvSpPr>
        <p:spPr bwMode="auto">
          <a:xfrm>
            <a:off x="448768" y="3456848"/>
            <a:ext cx="81593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>
                <a:solidFill>
                  <a:schemeClr val="accent1"/>
                </a:solidFill>
              </a:rPr>
              <a:t>KILL</a:t>
            </a:r>
          </a:p>
        </p:txBody>
      </p:sp>
      <p:sp>
        <p:nvSpPr>
          <p:cNvPr id="205" name="Line 87"/>
          <p:cNvSpPr>
            <a:spLocks noChangeShapeType="1"/>
          </p:cNvSpPr>
          <p:nvPr/>
        </p:nvSpPr>
        <p:spPr bwMode="auto">
          <a:xfrm>
            <a:off x="4840784" y="2407891"/>
            <a:ext cx="2159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6" name="Line 88"/>
          <p:cNvSpPr>
            <a:spLocks noChangeShapeType="1"/>
          </p:cNvSpPr>
          <p:nvPr/>
        </p:nvSpPr>
        <p:spPr bwMode="auto">
          <a:xfrm>
            <a:off x="5052507" y="2407891"/>
            <a:ext cx="1694657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7" name="Line 89"/>
          <p:cNvSpPr>
            <a:spLocks noChangeShapeType="1"/>
          </p:cNvSpPr>
          <p:nvPr/>
        </p:nvSpPr>
        <p:spPr bwMode="auto">
          <a:xfrm>
            <a:off x="5043984" y="2407891"/>
            <a:ext cx="190500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3" name="Rectangle 97"/>
          <p:cNvSpPr>
            <a:spLocks noChangeArrowheads="1"/>
          </p:cNvSpPr>
          <p:nvPr/>
        </p:nvSpPr>
        <p:spPr bwMode="auto">
          <a:xfrm>
            <a:off x="6775346" y="2167866"/>
            <a:ext cx="764634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/>
              <a:t>SEL</a:t>
            </a:r>
          </a:p>
        </p:txBody>
      </p:sp>
      <p:sp>
        <p:nvSpPr>
          <p:cNvPr id="151" name="Arc 27"/>
          <p:cNvSpPr>
            <a:spLocks/>
          </p:cNvSpPr>
          <p:nvPr/>
        </p:nvSpPr>
        <p:spPr bwMode="auto">
          <a:xfrm>
            <a:off x="5601197" y="2584104"/>
            <a:ext cx="109537" cy="209550"/>
          </a:xfrm>
          <a:custGeom>
            <a:avLst/>
            <a:gdLst>
              <a:gd name="T0" fmla="*/ 0 w 21918"/>
              <a:gd name="T1" fmla="*/ 0 h 21600"/>
              <a:gd name="T2" fmla="*/ 69 w 21918"/>
              <a:gd name="T3" fmla="*/ 132 h 21600"/>
              <a:gd name="T4" fmla="*/ 1 w 21918"/>
              <a:gd name="T5" fmla="*/ 132 h 21600"/>
              <a:gd name="T6" fmla="*/ 0 60000 65536"/>
              <a:gd name="T7" fmla="*/ 0 60000 65536"/>
              <a:gd name="T8" fmla="*/ 0 60000 65536"/>
              <a:gd name="T9" fmla="*/ 0 w 21918"/>
              <a:gd name="T10" fmla="*/ 0 h 21600"/>
              <a:gd name="T11" fmla="*/ 21918 w 2191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18" h="21600" fill="none" extrusionOk="0">
                <a:moveTo>
                  <a:pt x="0" y="2"/>
                </a:moveTo>
                <a:cubicBezTo>
                  <a:pt x="105" y="0"/>
                  <a:pt x="211" y="-1"/>
                  <a:pt x="318" y="0"/>
                </a:cubicBezTo>
                <a:cubicBezTo>
                  <a:pt x="12247" y="0"/>
                  <a:pt x="21918" y="9670"/>
                  <a:pt x="21918" y="21600"/>
                </a:cubicBezTo>
              </a:path>
              <a:path w="21918" h="21600" stroke="0" extrusionOk="0">
                <a:moveTo>
                  <a:pt x="0" y="2"/>
                </a:moveTo>
                <a:cubicBezTo>
                  <a:pt x="105" y="0"/>
                  <a:pt x="211" y="-1"/>
                  <a:pt x="318" y="0"/>
                </a:cubicBezTo>
                <a:cubicBezTo>
                  <a:pt x="12247" y="0"/>
                  <a:pt x="21918" y="9670"/>
                  <a:pt x="21918" y="21600"/>
                </a:cubicBezTo>
                <a:lnTo>
                  <a:pt x="318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2" name="Arc 28"/>
          <p:cNvSpPr>
            <a:spLocks/>
          </p:cNvSpPr>
          <p:nvPr/>
        </p:nvSpPr>
        <p:spPr bwMode="auto">
          <a:xfrm>
            <a:off x="5602784" y="2584104"/>
            <a:ext cx="757237" cy="228600"/>
          </a:xfrm>
          <a:custGeom>
            <a:avLst/>
            <a:gdLst>
              <a:gd name="T0" fmla="*/ 0 w 21645"/>
              <a:gd name="T1" fmla="*/ 0 h 21600"/>
              <a:gd name="T2" fmla="*/ 477 w 21645"/>
              <a:gd name="T3" fmla="*/ 144 h 21600"/>
              <a:gd name="T4" fmla="*/ 1 w 21645"/>
              <a:gd name="T5" fmla="*/ 144 h 21600"/>
              <a:gd name="T6" fmla="*/ 0 60000 65536"/>
              <a:gd name="T7" fmla="*/ 0 60000 65536"/>
              <a:gd name="T8" fmla="*/ 0 60000 65536"/>
              <a:gd name="T9" fmla="*/ 0 w 21645"/>
              <a:gd name="T10" fmla="*/ 0 h 21600"/>
              <a:gd name="T11" fmla="*/ 21645 w 2164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45" h="21600" fill="none" extrusionOk="0">
                <a:moveTo>
                  <a:pt x="0" y="0"/>
                </a:moveTo>
                <a:cubicBezTo>
                  <a:pt x="15" y="0"/>
                  <a:pt x="30" y="-1"/>
                  <a:pt x="45" y="0"/>
                </a:cubicBezTo>
                <a:cubicBezTo>
                  <a:pt x="11974" y="0"/>
                  <a:pt x="21645" y="9670"/>
                  <a:pt x="21645" y="21600"/>
                </a:cubicBezTo>
              </a:path>
              <a:path w="21645" h="21600" stroke="0" extrusionOk="0">
                <a:moveTo>
                  <a:pt x="0" y="0"/>
                </a:moveTo>
                <a:cubicBezTo>
                  <a:pt x="15" y="0"/>
                  <a:pt x="30" y="-1"/>
                  <a:pt x="45" y="0"/>
                </a:cubicBezTo>
                <a:cubicBezTo>
                  <a:pt x="11974" y="0"/>
                  <a:pt x="21645" y="9670"/>
                  <a:pt x="21645" y="21600"/>
                </a:cubicBezTo>
                <a:lnTo>
                  <a:pt x="45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3" name="Arc 29"/>
          <p:cNvSpPr>
            <a:spLocks/>
          </p:cNvSpPr>
          <p:nvPr/>
        </p:nvSpPr>
        <p:spPr bwMode="auto">
          <a:xfrm>
            <a:off x="5595315" y="2800474"/>
            <a:ext cx="763120" cy="210667"/>
          </a:xfrm>
          <a:custGeom>
            <a:avLst/>
            <a:gdLst>
              <a:gd name="T0" fmla="*/ 452 w 21600"/>
              <a:gd name="T1" fmla="*/ 0 h 21600"/>
              <a:gd name="T2" fmla="*/ 0 w 21600"/>
              <a:gd name="T3" fmla="*/ 144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4" name="Arc 30"/>
          <p:cNvSpPr>
            <a:spLocks/>
          </p:cNvSpPr>
          <p:nvPr/>
        </p:nvSpPr>
        <p:spPr bwMode="auto">
          <a:xfrm>
            <a:off x="5602784" y="2785716"/>
            <a:ext cx="107950" cy="228600"/>
          </a:xfrm>
          <a:custGeom>
            <a:avLst/>
            <a:gdLst>
              <a:gd name="T0" fmla="*/ 68 w 21600"/>
              <a:gd name="T1" fmla="*/ 0 h 21600"/>
              <a:gd name="T2" fmla="*/ 0 w 21600"/>
              <a:gd name="T3" fmla="*/ 144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5" name="Line 31"/>
          <p:cNvSpPr>
            <a:spLocks noChangeShapeType="1"/>
          </p:cNvSpPr>
          <p:nvPr/>
        </p:nvSpPr>
        <p:spPr bwMode="auto">
          <a:xfrm>
            <a:off x="5659934" y="2709516"/>
            <a:ext cx="254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6" name="Line 32"/>
          <p:cNvSpPr>
            <a:spLocks noChangeShapeType="1"/>
          </p:cNvSpPr>
          <p:nvPr/>
        </p:nvSpPr>
        <p:spPr bwMode="auto">
          <a:xfrm>
            <a:off x="5659934" y="2912716"/>
            <a:ext cx="254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4" name="Line 51"/>
          <p:cNvSpPr>
            <a:spLocks noChangeShapeType="1"/>
          </p:cNvSpPr>
          <p:nvPr/>
        </p:nvSpPr>
        <p:spPr bwMode="auto">
          <a:xfrm>
            <a:off x="5441950" y="2912716"/>
            <a:ext cx="252909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93" name="Line 74"/>
          <p:cNvSpPr>
            <a:spLocks noChangeShapeType="1"/>
          </p:cNvSpPr>
          <p:nvPr/>
        </p:nvSpPr>
        <p:spPr bwMode="auto">
          <a:xfrm>
            <a:off x="6358434" y="2800475"/>
            <a:ext cx="1905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5" name="Line 99"/>
          <p:cNvSpPr>
            <a:spLocks noChangeShapeType="1"/>
          </p:cNvSpPr>
          <p:nvPr/>
        </p:nvSpPr>
        <p:spPr bwMode="auto">
          <a:xfrm>
            <a:off x="5488930" y="2709516"/>
            <a:ext cx="19640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4" name="Line 98"/>
          <p:cNvSpPr>
            <a:spLocks noChangeShapeType="1"/>
          </p:cNvSpPr>
          <p:nvPr/>
        </p:nvSpPr>
        <p:spPr bwMode="auto">
          <a:xfrm>
            <a:off x="4840784" y="2813218"/>
            <a:ext cx="2159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6" name="Line 100"/>
          <p:cNvSpPr>
            <a:spLocks noChangeShapeType="1"/>
          </p:cNvSpPr>
          <p:nvPr/>
        </p:nvSpPr>
        <p:spPr bwMode="auto">
          <a:xfrm>
            <a:off x="5043984" y="2813218"/>
            <a:ext cx="105866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7" name="Line 101"/>
          <p:cNvSpPr>
            <a:spLocks noChangeShapeType="1"/>
          </p:cNvSpPr>
          <p:nvPr/>
        </p:nvSpPr>
        <p:spPr bwMode="auto">
          <a:xfrm>
            <a:off x="5145062" y="2700145"/>
            <a:ext cx="0" cy="118032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8" name="Line 102"/>
          <p:cNvSpPr>
            <a:spLocks noChangeShapeType="1"/>
          </p:cNvSpPr>
          <p:nvPr/>
        </p:nvSpPr>
        <p:spPr bwMode="auto">
          <a:xfrm>
            <a:off x="5149762" y="2709516"/>
            <a:ext cx="365634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1" name="Rectangle 105"/>
          <p:cNvSpPr>
            <a:spLocks noChangeArrowheads="1"/>
          </p:cNvSpPr>
          <p:nvPr/>
        </p:nvSpPr>
        <p:spPr bwMode="auto">
          <a:xfrm>
            <a:off x="6775346" y="2986690"/>
            <a:ext cx="55945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>
                <a:solidFill>
                  <a:schemeClr val="accent1"/>
                </a:solidFill>
              </a:rPr>
              <a:t>K1</a:t>
            </a:r>
          </a:p>
        </p:txBody>
      </p:sp>
      <p:sp>
        <p:nvSpPr>
          <p:cNvPr id="222" name="Line 106"/>
          <p:cNvSpPr>
            <a:spLocks noChangeShapeType="1"/>
          </p:cNvSpPr>
          <p:nvPr/>
        </p:nvSpPr>
        <p:spPr bwMode="auto">
          <a:xfrm>
            <a:off x="4840784" y="3627091"/>
            <a:ext cx="2159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3" name="Line 107"/>
          <p:cNvSpPr>
            <a:spLocks noChangeShapeType="1"/>
          </p:cNvSpPr>
          <p:nvPr/>
        </p:nvSpPr>
        <p:spPr bwMode="auto">
          <a:xfrm>
            <a:off x="5043984" y="3627091"/>
            <a:ext cx="412750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4" name="Rectangle 108"/>
          <p:cNvSpPr>
            <a:spLocks noChangeArrowheads="1"/>
          </p:cNvSpPr>
          <p:nvPr/>
        </p:nvSpPr>
        <p:spPr bwMode="auto">
          <a:xfrm>
            <a:off x="6775346" y="3396102"/>
            <a:ext cx="55945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>
                <a:solidFill>
                  <a:schemeClr val="accent3"/>
                </a:solidFill>
              </a:rPr>
              <a:t>K2</a:t>
            </a:r>
          </a:p>
        </p:txBody>
      </p:sp>
      <p:sp>
        <p:nvSpPr>
          <p:cNvPr id="227" name="Rectangle 111"/>
          <p:cNvSpPr>
            <a:spLocks noChangeArrowheads="1"/>
          </p:cNvSpPr>
          <p:nvPr/>
        </p:nvSpPr>
        <p:spPr bwMode="auto">
          <a:xfrm>
            <a:off x="806994" y="857541"/>
            <a:ext cx="387928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/>
              <a:t>E</a:t>
            </a:r>
          </a:p>
        </p:txBody>
      </p:sp>
      <p:sp>
        <p:nvSpPr>
          <p:cNvPr id="229" name="Line 113"/>
          <p:cNvSpPr>
            <a:spLocks noChangeShapeType="1"/>
          </p:cNvSpPr>
          <p:nvPr/>
        </p:nvSpPr>
        <p:spPr bwMode="auto">
          <a:xfrm>
            <a:off x="4129584" y="1087091"/>
            <a:ext cx="2628900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0" name="Line 114"/>
          <p:cNvSpPr>
            <a:spLocks noChangeShapeType="1"/>
          </p:cNvSpPr>
          <p:nvPr/>
        </p:nvSpPr>
        <p:spPr bwMode="auto">
          <a:xfrm>
            <a:off x="4129584" y="1087091"/>
            <a:ext cx="0" cy="69850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1" name="Rectangle 115"/>
          <p:cNvSpPr>
            <a:spLocks noChangeArrowheads="1"/>
          </p:cNvSpPr>
          <p:nvPr/>
        </p:nvSpPr>
        <p:spPr bwMode="auto">
          <a:xfrm>
            <a:off x="6775346" y="847628"/>
            <a:ext cx="447239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/>
              <a:t>E'</a:t>
            </a:r>
          </a:p>
        </p:txBody>
      </p:sp>
      <p:sp>
        <p:nvSpPr>
          <p:cNvPr id="232" name="Rectangle 116"/>
          <p:cNvSpPr>
            <a:spLocks noChangeArrowheads="1"/>
          </p:cNvSpPr>
          <p:nvPr/>
        </p:nvSpPr>
        <p:spPr bwMode="auto">
          <a:xfrm>
            <a:off x="3764583" y="3161495"/>
            <a:ext cx="383119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800" dirty="0">
                <a:solidFill>
                  <a:schemeClr val="accent4"/>
                </a:solidFill>
              </a:rPr>
              <a:t>p</a:t>
            </a:r>
          </a:p>
        </p:txBody>
      </p:sp>
      <p:sp>
        <p:nvSpPr>
          <p:cNvPr id="238" name="Line 112"/>
          <p:cNvSpPr>
            <a:spLocks noChangeShapeType="1"/>
          </p:cNvSpPr>
          <p:nvPr/>
        </p:nvSpPr>
        <p:spPr bwMode="auto">
          <a:xfrm flipH="1">
            <a:off x="3724580" y="1771345"/>
            <a:ext cx="0" cy="2381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8" name="Line 112"/>
          <p:cNvSpPr>
            <a:spLocks noChangeShapeType="1"/>
          </p:cNvSpPr>
          <p:nvPr/>
        </p:nvSpPr>
        <p:spPr bwMode="auto">
          <a:xfrm flipH="1">
            <a:off x="4129584" y="1769716"/>
            <a:ext cx="0" cy="2381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4" name="Rectangle 48"/>
          <p:cNvSpPr>
            <a:spLocks noChangeArrowheads="1"/>
          </p:cNvSpPr>
          <p:nvPr/>
        </p:nvSpPr>
        <p:spPr bwMode="auto">
          <a:xfrm>
            <a:off x="251520" y="3045581"/>
            <a:ext cx="1021114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SUSP</a:t>
            </a:r>
          </a:p>
        </p:txBody>
      </p:sp>
      <p:sp>
        <p:nvSpPr>
          <p:cNvPr id="118" name="Line 106"/>
          <p:cNvSpPr>
            <a:spLocks noChangeShapeType="1"/>
          </p:cNvSpPr>
          <p:nvPr/>
        </p:nvSpPr>
        <p:spPr bwMode="auto">
          <a:xfrm>
            <a:off x="4840784" y="3218545"/>
            <a:ext cx="2159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6" name="Rectangle 79"/>
          <p:cNvSpPr>
            <a:spLocks noChangeArrowheads="1"/>
          </p:cNvSpPr>
          <p:nvPr/>
        </p:nvSpPr>
        <p:spPr bwMode="auto">
          <a:xfrm>
            <a:off x="604260" y="2223049"/>
            <a:ext cx="660438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/>
              <a:t>GO</a:t>
            </a:r>
          </a:p>
        </p:txBody>
      </p:sp>
      <p:grpSp>
        <p:nvGrpSpPr>
          <p:cNvPr id="255" name="Groupe 254"/>
          <p:cNvGrpSpPr/>
          <p:nvPr/>
        </p:nvGrpSpPr>
        <p:grpSpPr>
          <a:xfrm>
            <a:off x="1239981" y="2847103"/>
            <a:ext cx="1768382" cy="0"/>
            <a:chOff x="2758722" y="2753178"/>
            <a:chExt cx="1768382" cy="0"/>
          </a:xfrm>
        </p:grpSpPr>
        <p:sp>
          <p:nvSpPr>
            <p:cNvPr id="256" name="Line 77"/>
            <p:cNvSpPr>
              <a:spLocks noChangeShapeType="1"/>
            </p:cNvSpPr>
            <p:nvPr/>
          </p:nvSpPr>
          <p:spPr bwMode="auto">
            <a:xfrm>
              <a:off x="4308029" y="2753178"/>
              <a:ext cx="21907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7" name="Line 78"/>
            <p:cNvSpPr>
              <a:spLocks noChangeShapeType="1"/>
            </p:cNvSpPr>
            <p:nvPr/>
          </p:nvSpPr>
          <p:spPr bwMode="auto">
            <a:xfrm>
              <a:off x="2758722" y="2753178"/>
              <a:ext cx="1573831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64" name="Freeform 110"/>
          <p:cNvSpPr>
            <a:spLocks/>
          </p:cNvSpPr>
          <p:nvPr/>
        </p:nvSpPr>
        <p:spPr bwMode="auto">
          <a:xfrm>
            <a:off x="1238250" y="1087091"/>
            <a:ext cx="2486521" cy="712788"/>
          </a:xfrm>
          <a:custGeom>
            <a:avLst/>
            <a:gdLst>
              <a:gd name="T0" fmla="*/ 0 w 2689"/>
              <a:gd name="T1" fmla="*/ 0 h 449"/>
              <a:gd name="T2" fmla="*/ 2688 w 2689"/>
              <a:gd name="T3" fmla="*/ 0 h 449"/>
              <a:gd name="T4" fmla="*/ 2688 w 2689"/>
              <a:gd name="T5" fmla="*/ 448 h 449"/>
              <a:gd name="T6" fmla="*/ 0 60000 65536"/>
              <a:gd name="T7" fmla="*/ 0 60000 65536"/>
              <a:gd name="T8" fmla="*/ 0 60000 65536"/>
              <a:gd name="T9" fmla="*/ 0 w 2689"/>
              <a:gd name="T10" fmla="*/ 0 h 449"/>
              <a:gd name="T11" fmla="*/ 2689 w 2689"/>
              <a:gd name="T12" fmla="*/ 449 h 4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89" h="449">
                <a:moveTo>
                  <a:pt x="0" y="0"/>
                </a:moveTo>
                <a:lnTo>
                  <a:pt x="2688" y="0"/>
                </a:lnTo>
                <a:lnTo>
                  <a:pt x="2688" y="448"/>
                </a:lnTo>
              </a:path>
            </a:pathLst>
          </a:custGeom>
          <a:noFill/>
          <a:ln w="25400" cap="rnd" cmpd="sng">
            <a:solidFill>
              <a:srgbClr val="DD0806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5" name="Rectangle 43"/>
          <p:cNvSpPr>
            <a:spLocks noChangeArrowheads="1"/>
          </p:cNvSpPr>
          <p:nvPr/>
        </p:nvSpPr>
        <p:spPr bwMode="auto">
          <a:xfrm>
            <a:off x="4395272" y="4268881"/>
            <a:ext cx="432812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 dirty="0">
                <a:solidFill>
                  <a:srgbClr val="000000"/>
                </a:solidFill>
              </a:rPr>
              <a:t>K4</a:t>
            </a:r>
          </a:p>
        </p:txBody>
      </p:sp>
      <p:sp>
        <p:nvSpPr>
          <p:cNvPr id="266" name="Rectangle 43"/>
          <p:cNvSpPr>
            <a:spLocks noChangeArrowheads="1"/>
          </p:cNvSpPr>
          <p:nvPr/>
        </p:nvSpPr>
        <p:spPr bwMode="auto">
          <a:xfrm>
            <a:off x="4388347" y="4547560"/>
            <a:ext cx="355868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 dirty="0">
                <a:solidFill>
                  <a:srgbClr val="000000"/>
                </a:solidFill>
              </a:rPr>
              <a:t>...</a:t>
            </a:r>
          </a:p>
        </p:txBody>
      </p:sp>
      <p:sp>
        <p:nvSpPr>
          <p:cNvPr id="267" name="Rectangle 108"/>
          <p:cNvSpPr>
            <a:spLocks noChangeArrowheads="1"/>
          </p:cNvSpPr>
          <p:nvPr/>
        </p:nvSpPr>
        <p:spPr bwMode="auto">
          <a:xfrm>
            <a:off x="6775346" y="3805515"/>
            <a:ext cx="55945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>
                <a:solidFill>
                  <a:schemeClr val="accent3"/>
                </a:solidFill>
              </a:rPr>
              <a:t>K3</a:t>
            </a:r>
          </a:p>
        </p:txBody>
      </p:sp>
      <p:sp>
        <p:nvSpPr>
          <p:cNvPr id="268" name="Line 53"/>
          <p:cNvSpPr>
            <a:spLocks noChangeShapeType="1"/>
          </p:cNvSpPr>
          <p:nvPr/>
        </p:nvSpPr>
        <p:spPr bwMode="auto">
          <a:xfrm flipH="1" flipV="1">
            <a:off x="5672634" y="3621745"/>
            <a:ext cx="0" cy="41760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9" name="Line 107"/>
          <p:cNvSpPr>
            <a:spLocks noChangeShapeType="1"/>
          </p:cNvSpPr>
          <p:nvPr/>
        </p:nvSpPr>
        <p:spPr bwMode="auto">
          <a:xfrm>
            <a:off x="5032872" y="4031181"/>
            <a:ext cx="639762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0" name="Line 106"/>
          <p:cNvSpPr>
            <a:spLocks noChangeShapeType="1"/>
          </p:cNvSpPr>
          <p:nvPr/>
        </p:nvSpPr>
        <p:spPr bwMode="auto">
          <a:xfrm>
            <a:off x="4816972" y="4031181"/>
            <a:ext cx="2159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3" name="Line 106"/>
          <p:cNvSpPr>
            <a:spLocks noChangeShapeType="1"/>
          </p:cNvSpPr>
          <p:nvPr/>
        </p:nvSpPr>
        <p:spPr bwMode="auto">
          <a:xfrm>
            <a:off x="4816972" y="4451435"/>
            <a:ext cx="2159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4" name="Line 107"/>
          <p:cNvSpPr>
            <a:spLocks noChangeShapeType="1"/>
          </p:cNvSpPr>
          <p:nvPr/>
        </p:nvSpPr>
        <p:spPr bwMode="auto">
          <a:xfrm>
            <a:off x="5672634" y="3621745"/>
            <a:ext cx="1072834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5" name="Line 53"/>
          <p:cNvSpPr>
            <a:spLocks noChangeShapeType="1"/>
          </p:cNvSpPr>
          <p:nvPr/>
        </p:nvSpPr>
        <p:spPr bwMode="auto">
          <a:xfrm flipH="1" flipV="1">
            <a:off x="5921078" y="4041999"/>
            <a:ext cx="0" cy="41760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6" name="Line 107"/>
          <p:cNvSpPr>
            <a:spLocks noChangeShapeType="1"/>
          </p:cNvSpPr>
          <p:nvPr/>
        </p:nvSpPr>
        <p:spPr bwMode="auto">
          <a:xfrm>
            <a:off x="5032872" y="4451435"/>
            <a:ext cx="888206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7" name="Line 107"/>
          <p:cNvSpPr>
            <a:spLocks noChangeShapeType="1"/>
          </p:cNvSpPr>
          <p:nvPr/>
        </p:nvSpPr>
        <p:spPr bwMode="auto">
          <a:xfrm>
            <a:off x="5921078" y="4041999"/>
            <a:ext cx="837406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175625" y="5456140"/>
            <a:ext cx="8792792" cy="86793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400" kern="0" dirty="0"/>
              <a:t>Un </a:t>
            </a:r>
            <a:r>
              <a:rPr lang="en-US" sz="2400" kern="0" dirty="0">
                <a:solidFill>
                  <a:schemeClr val="accent1"/>
                </a:solidFill>
              </a:rPr>
              <a:t>KILL</a:t>
            </a:r>
            <a:r>
              <a:rPr lang="en-US" sz="2400" kern="0" dirty="0"/>
              <a:t> venant d’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une trappe englobante est propagé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400" kern="0" dirty="0"/>
              <a:t>mais</a:t>
            </a:r>
            <a:r>
              <a:rPr lang="en-US" sz="2400" kern="0" dirty="0">
                <a:solidFill>
                  <a:schemeClr val="accent4"/>
                </a:solidFill>
              </a:rPr>
              <a:t> p </a:t>
            </a:r>
            <a:r>
              <a:rPr lang="en-US" sz="2400" kern="0" dirty="0"/>
              <a:t>s’exécute mormalement avant de mourir, avec un </a:t>
            </a:r>
            <a:r>
              <a:rPr lang="en-US" sz="2400" kern="0" dirty="0">
                <a:solidFill>
                  <a:schemeClr val="accent1"/>
                </a:solidFill>
              </a:rPr>
              <a:t>Ki</a:t>
            </a:r>
            <a:r>
              <a:rPr lang="en-US" sz="2400" kern="0" dirty="0">
                <a:solidFill>
                  <a:schemeClr val="accent4"/>
                </a:solidFill>
              </a:rPr>
              <a:t> </a:t>
            </a:r>
            <a:r>
              <a:rPr lang="en-US" sz="2400" kern="0" dirty="0"/>
              <a:t>à 1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80" name="Arc 27">
            <a:extLst>
              <a:ext uri="{FF2B5EF4-FFF2-40B4-BE49-F238E27FC236}">
                <a16:creationId xmlns:a16="http://schemas.microsoft.com/office/drawing/2014/main" id="{840D1ECC-A6C8-9A4F-90FC-7B3F980E2909}"/>
              </a:ext>
            </a:extLst>
          </p:cNvPr>
          <p:cNvSpPr>
            <a:spLocks/>
          </p:cNvSpPr>
          <p:nvPr/>
        </p:nvSpPr>
        <p:spPr bwMode="auto">
          <a:xfrm>
            <a:off x="1837362" y="3577690"/>
            <a:ext cx="109537" cy="209550"/>
          </a:xfrm>
          <a:custGeom>
            <a:avLst/>
            <a:gdLst>
              <a:gd name="T0" fmla="*/ 0 w 21918"/>
              <a:gd name="T1" fmla="*/ 0 h 21600"/>
              <a:gd name="T2" fmla="*/ 69 w 21918"/>
              <a:gd name="T3" fmla="*/ 132 h 21600"/>
              <a:gd name="T4" fmla="*/ 1 w 21918"/>
              <a:gd name="T5" fmla="*/ 132 h 21600"/>
              <a:gd name="T6" fmla="*/ 0 60000 65536"/>
              <a:gd name="T7" fmla="*/ 0 60000 65536"/>
              <a:gd name="T8" fmla="*/ 0 60000 65536"/>
              <a:gd name="T9" fmla="*/ 0 w 21918"/>
              <a:gd name="T10" fmla="*/ 0 h 21600"/>
              <a:gd name="T11" fmla="*/ 21918 w 2191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18" h="21600" fill="none" extrusionOk="0">
                <a:moveTo>
                  <a:pt x="0" y="2"/>
                </a:moveTo>
                <a:cubicBezTo>
                  <a:pt x="105" y="0"/>
                  <a:pt x="211" y="-1"/>
                  <a:pt x="318" y="0"/>
                </a:cubicBezTo>
                <a:cubicBezTo>
                  <a:pt x="12247" y="0"/>
                  <a:pt x="21918" y="9670"/>
                  <a:pt x="21918" y="21600"/>
                </a:cubicBezTo>
              </a:path>
              <a:path w="21918" h="21600" stroke="0" extrusionOk="0">
                <a:moveTo>
                  <a:pt x="0" y="2"/>
                </a:moveTo>
                <a:cubicBezTo>
                  <a:pt x="105" y="0"/>
                  <a:pt x="211" y="-1"/>
                  <a:pt x="318" y="0"/>
                </a:cubicBezTo>
                <a:cubicBezTo>
                  <a:pt x="12247" y="0"/>
                  <a:pt x="21918" y="9670"/>
                  <a:pt x="21918" y="21600"/>
                </a:cubicBezTo>
                <a:lnTo>
                  <a:pt x="318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1" name="Arc 28">
            <a:extLst>
              <a:ext uri="{FF2B5EF4-FFF2-40B4-BE49-F238E27FC236}">
                <a16:creationId xmlns:a16="http://schemas.microsoft.com/office/drawing/2014/main" id="{193D71C0-F987-2C4F-A810-511DF76D626E}"/>
              </a:ext>
            </a:extLst>
          </p:cNvPr>
          <p:cNvSpPr>
            <a:spLocks/>
          </p:cNvSpPr>
          <p:nvPr/>
        </p:nvSpPr>
        <p:spPr bwMode="auto">
          <a:xfrm>
            <a:off x="1838949" y="3577690"/>
            <a:ext cx="757237" cy="228600"/>
          </a:xfrm>
          <a:custGeom>
            <a:avLst/>
            <a:gdLst>
              <a:gd name="T0" fmla="*/ 0 w 21645"/>
              <a:gd name="T1" fmla="*/ 0 h 21600"/>
              <a:gd name="T2" fmla="*/ 477 w 21645"/>
              <a:gd name="T3" fmla="*/ 144 h 21600"/>
              <a:gd name="T4" fmla="*/ 1 w 21645"/>
              <a:gd name="T5" fmla="*/ 144 h 21600"/>
              <a:gd name="T6" fmla="*/ 0 60000 65536"/>
              <a:gd name="T7" fmla="*/ 0 60000 65536"/>
              <a:gd name="T8" fmla="*/ 0 60000 65536"/>
              <a:gd name="T9" fmla="*/ 0 w 21645"/>
              <a:gd name="T10" fmla="*/ 0 h 21600"/>
              <a:gd name="T11" fmla="*/ 21645 w 2164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45" h="21600" fill="none" extrusionOk="0">
                <a:moveTo>
                  <a:pt x="0" y="0"/>
                </a:moveTo>
                <a:cubicBezTo>
                  <a:pt x="15" y="0"/>
                  <a:pt x="30" y="-1"/>
                  <a:pt x="45" y="0"/>
                </a:cubicBezTo>
                <a:cubicBezTo>
                  <a:pt x="11974" y="0"/>
                  <a:pt x="21645" y="9670"/>
                  <a:pt x="21645" y="21600"/>
                </a:cubicBezTo>
              </a:path>
              <a:path w="21645" h="21600" stroke="0" extrusionOk="0">
                <a:moveTo>
                  <a:pt x="0" y="0"/>
                </a:moveTo>
                <a:cubicBezTo>
                  <a:pt x="15" y="0"/>
                  <a:pt x="30" y="-1"/>
                  <a:pt x="45" y="0"/>
                </a:cubicBezTo>
                <a:cubicBezTo>
                  <a:pt x="11974" y="0"/>
                  <a:pt x="21645" y="9670"/>
                  <a:pt x="21645" y="21600"/>
                </a:cubicBezTo>
                <a:lnTo>
                  <a:pt x="45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2" name="Arc 29">
            <a:extLst>
              <a:ext uri="{FF2B5EF4-FFF2-40B4-BE49-F238E27FC236}">
                <a16:creationId xmlns:a16="http://schemas.microsoft.com/office/drawing/2014/main" id="{99DAC358-C25F-7C44-88C3-2456AFEA8EC7}"/>
              </a:ext>
            </a:extLst>
          </p:cNvPr>
          <p:cNvSpPr>
            <a:spLocks/>
          </p:cNvSpPr>
          <p:nvPr/>
        </p:nvSpPr>
        <p:spPr bwMode="auto">
          <a:xfrm>
            <a:off x="1837361" y="3789807"/>
            <a:ext cx="756613" cy="217835"/>
          </a:xfrm>
          <a:custGeom>
            <a:avLst/>
            <a:gdLst>
              <a:gd name="T0" fmla="*/ 452 w 21600"/>
              <a:gd name="T1" fmla="*/ 0 h 21600"/>
              <a:gd name="T2" fmla="*/ 0 w 21600"/>
              <a:gd name="T3" fmla="*/ 144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3" name="Arc 30">
            <a:extLst>
              <a:ext uri="{FF2B5EF4-FFF2-40B4-BE49-F238E27FC236}">
                <a16:creationId xmlns:a16="http://schemas.microsoft.com/office/drawing/2014/main" id="{C8436351-95BC-2348-9EAC-FF8E9E6E25B9}"/>
              </a:ext>
            </a:extLst>
          </p:cNvPr>
          <p:cNvSpPr>
            <a:spLocks/>
          </p:cNvSpPr>
          <p:nvPr/>
        </p:nvSpPr>
        <p:spPr bwMode="auto">
          <a:xfrm>
            <a:off x="1838949" y="3779302"/>
            <a:ext cx="107950" cy="228600"/>
          </a:xfrm>
          <a:custGeom>
            <a:avLst/>
            <a:gdLst>
              <a:gd name="T0" fmla="*/ 68 w 21600"/>
              <a:gd name="T1" fmla="*/ 0 h 21600"/>
              <a:gd name="T2" fmla="*/ 0 w 21600"/>
              <a:gd name="T3" fmla="*/ 144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" name="Line 31">
            <a:extLst>
              <a:ext uri="{FF2B5EF4-FFF2-40B4-BE49-F238E27FC236}">
                <a16:creationId xmlns:a16="http://schemas.microsoft.com/office/drawing/2014/main" id="{E18F837B-0355-CE45-BC20-A8DDD2773FE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96099" y="3703102"/>
            <a:ext cx="254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5" name="Line 32">
            <a:extLst>
              <a:ext uri="{FF2B5EF4-FFF2-40B4-BE49-F238E27FC236}">
                <a16:creationId xmlns:a16="http://schemas.microsoft.com/office/drawing/2014/main" id="{45384819-F7CF-684F-AB63-CB10F7D8A708}"/>
              </a:ext>
            </a:extLst>
          </p:cNvPr>
          <p:cNvSpPr>
            <a:spLocks noChangeShapeType="1"/>
          </p:cNvSpPr>
          <p:nvPr/>
        </p:nvSpPr>
        <p:spPr bwMode="auto">
          <a:xfrm>
            <a:off x="1896099" y="3906302"/>
            <a:ext cx="254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7" name="Line 74">
            <a:extLst>
              <a:ext uri="{FF2B5EF4-FFF2-40B4-BE49-F238E27FC236}">
                <a16:creationId xmlns:a16="http://schemas.microsoft.com/office/drawing/2014/main" id="{EA07CF97-ECAE-1046-A136-412E12CC8F7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4598" y="3794061"/>
            <a:ext cx="212101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8" name="Line 99">
            <a:extLst>
              <a:ext uri="{FF2B5EF4-FFF2-40B4-BE49-F238E27FC236}">
                <a16:creationId xmlns:a16="http://schemas.microsoft.com/office/drawing/2014/main" id="{4DCFC3CF-4949-8841-8601-26D66ECD95F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14500" y="3703102"/>
            <a:ext cx="213348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1" name="Line 78">
            <a:extLst>
              <a:ext uri="{FF2B5EF4-FFF2-40B4-BE49-F238E27FC236}">
                <a16:creationId xmlns:a16="http://schemas.microsoft.com/office/drawing/2014/main" id="{6FBE45A8-9FAB-4F47-8D07-2864204992BD}"/>
              </a:ext>
            </a:extLst>
          </p:cNvPr>
          <p:cNvSpPr>
            <a:spLocks noChangeShapeType="1"/>
          </p:cNvSpPr>
          <p:nvPr/>
        </p:nvSpPr>
        <p:spPr bwMode="auto">
          <a:xfrm>
            <a:off x="1238250" y="3703170"/>
            <a:ext cx="47952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5" name="Line 53">
            <a:extLst>
              <a:ext uri="{FF2B5EF4-FFF2-40B4-BE49-F238E27FC236}">
                <a16:creationId xmlns:a16="http://schemas.microsoft.com/office/drawing/2014/main" id="{6702AD52-6B44-8644-B051-73B968CBAD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35634" y="3909664"/>
            <a:ext cx="0" cy="1208686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6" name="Line 53">
            <a:extLst>
              <a:ext uri="{FF2B5EF4-FFF2-40B4-BE49-F238E27FC236}">
                <a16:creationId xmlns:a16="http://schemas.microsoft.com/office/drawing/2014/main" id="{C035595B-6C32-D64D-8661-E6016A8391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20799" y="5115273"/>
            <a:ext cx="3747600" cy="1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7" name="Oval 62">
            <a:extLst>
              <a:ext uri="{FF2B5EF4-FFF2-40B4-BE49-F238E27FC236}">
                <a16:creationId xmlns:a16="http://schemas.microsoft.com/office/drawing/2014/main" id="{F65C9312-42D5-C24F-8E65-51FAE54D9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5559" y="3591203"/>
            <a:ext cx="63500" cy="57151"/>
          </a:xfrm>
          <a:prstGeom prst="ellipse">
            <a:avLst/>
          </a:prstGeom>
          <a:solidFill>
            <a:schemeClr val="tx1"/>
          </a:solidFill>
          <a:ln w="2540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98" name="Line 102">
            <a:extLst>
              <a:ext uri="{FF2B5EF4-FFF2-40B4-BE49-F238E27FC236}">
                <a16:creationId xmlns:a16="http://schemas.microsoft.com/office/drawing/2014/main" id="{D9003889-DB30-7C41-9750-0496FC3EEF06}"/>
              </a:ext>
            </a:extLst>
          </p:cNvPr>
          <p:cNvSpPr>
            <a:spLocks noChangeShapeType="1"/>
          </p:cNvSpPr>
          <p:nvPr/>
        </p:nvSpPr>
        <p:spPr bwMode="auto">
          <a:xfrm>
            <a:off x="6542144" y="2799571"/>
            <a:ext cx="191165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6" name="Line 51">
            <a:extLst>
              <a:ext uri="{FF2B5EF4-FFF2-40B4-BE49-F238E27FC236}">
                <a16:creationId xmlns:a16="http://schemas.microsoft.com/office/drawing/2014/main" id="{6CD6EDEF-BC6D-A14D-9C18-1CF4A36873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18314" y="3906302"/>
            <a:ext cx="21271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257FC213-B16E-D74F-BCD3-75541BCCE6C0}"/>
              </a:ext>
            </a:extLst>
          </p:cNvPr>
          <p:cNvCxnSpPr>
            <a:cxnSpLocks/>
          </p:cNvCxnSpPr>
          <p:nvPr/>
        </p:nvCxnSpPr>
        <p:spPr bwMode="auto">
          <a:xfrm>
            <a:off x="1046457" y="5963134"/>
            <a:ext cx="148208" cy="0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Connecteur droit 99">
            <a:extLst>
              <a:ext uri="{FF2B5EF4-FFF2-40B4-BE49-F238E27FC236}">
                <a16:creationId xmlns:a16="http://schemas.microsoft.com/office/drawing/2014/main" id="{8792C6EE-7501-094F-A1A6-0BEC1F465AAF}"/>
              </a:ext>
            </a:extLst>
          </p:cNvPr>
          <p:cNvCxnSpPr/>
          <p:nvPr/>
        </p:nvCxnSpPr>
        <p:spPr bwMode="auto">
          <a:xfrm>
            <a:off x="3865418" y="3310168"/>
            <a:ext cx="175592" cy="0"/>
          </a:xfrm>
          <a:prstGeom prst="line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686826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roupe 260"/>
          <p:cNvGrpSpPr/>
          <p:nvPr/>
        </p:nvGrpSpPr>
        <p:grpSpPr>
          <a:xfrm>
            <a:off x="1239982" y="3250514"/>
            <a:ext cx="1768381" cy="0"/>
            <a:chOff x="2758723" y="2753178"/>
            <a:chExt cx="1768381" cy="0"/>
          </a:xfrm>
        </p:grpSpPr>
        <p:sp>
          <p:nvSpPr>
            <p:cNvPr id="262" name="Line 77"/>
            <p:cNvSpPr>
              <a:spLocks noChangeShapeType="1"/>
            </p:cNvSpPr>
            <p:nvPr/>
          </p:nvSpPr>
          <p:spPr bwMode="auto">
            <a:xfrm>
              <a:off x="4308029" y="2753178"/>
              <a:ext cx="219075" cy="0"/>
            </a:xfrm>
            <a:prstGeom prst="line">
              <a:avLst/>
            </a:prstGeom>
            <a:noFill/>
            <a:ln w="254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3" name="Line 78"/>
            <p:cNvSpPr>
              <a:spLocks noChangeShapeType="1"/>
            </p:cNvSpPr>
            <p:nvPr/>
          </p:nvSpPr>
          <p:spPr bwMode="auto">
            <a:xfrm>
              <a:off x="2758723" y="2753178"/>
              <a:ext cx="1573831" cy="0"/>
            </a:xfrm>
            <a:prstGeom prst="line">
              <a:avLst/>
            </a:prstGeom>
            <a:noFill/>
            <a:ln w="25400">
              <a:solidFill>
                <a:schemeClr val="accent1">
                  <a:lumMod val="20000"/>
                  <a:lumOff val="8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dirty="0"/>
              <a:t>07/03/2017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44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G. Berry, Collège de France</a:t>
            </a:r>
          </a:p>
        </p:txBody>
      </p:sp>
      <p:grpSp>
        <p:nvGrpSpPr>
          <p:cNvPr id="246" name="Groupe 245"/>
          <p:cNvGrpSpPr/>
          <p:nvPr/>
        </p:nvGrpSpPr>
        <p:grpSpPr>
          <a:xfrm>
            <a:off x="2781300" y="3645149"/>
            <a:ext cx="227063" cy="161925"/>
            <a:chOff x="4300041" y="2744403"/>
            <a:chExt cx="227063" cy="161925"/>
          </a:xfrm>
        </p:grpSpPr>
        <p:sp>
          <p:nvSpPr>
            <p:cNvPr id="248" name="Line 78"/>
            <p:cNvSpPr>
              <a:spLocks noChangeShapeType="1"/>
            </p:cNvSpPr>
            <p:nvPr/>
          </p:nvSpPr>
          <p:spPr bwMode="auto">
            <a:xfrm flipV="1">
              <a:off x="4312930" y="2744403"/>
              <a:ext cx="0" cy="161925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7" name="Line 77"/>
            <p:cNvSpPr>
              <a:spLocks noChangeShapeType="1"/>
            </p:cNvSpPr>
            <p:nvPr/>
          </p:nvSpPr>
          <p:spPr bwMode="auto">
            <a:xfrm>
              <a:off x="4300041" y="2753178"/>
              <a:ext cx="22706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57" name="Rectangle 33"/>
          <p:cNvSpPr>
            <a:spLocks noChangeArrowheads="1"/>
          </p:cNvSpPr>
          <p:nvPr/>
        </p:nvSpPr>
        <p:spPr bwMode="auto">
          <a:xfrm>
            <a:off x="3011984" y="2001491"/>
            <a:ext cx="1816100" cy="2222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58" name="Rectangle 34"/>
          <p:cNvSpPr>
            <a:spLocks noChangeArrowheads="1"/>
          </p:cNvSpPr>
          <p:nvPr/>
        </p:nvSpPr>
        <p:spPr bwMode="auto">
          <a:xfrm>
            <a:off x="3011984" y="2001491"/>
            <a:ext cx="1816100" cy="28800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59" name="Rectangle 35"/>
          <p:cNvSpPr>
            <a:spLocks noChangeArrowheads="1"/>
          </p:cNvSpPr>
          <p:nvPr/>
        </p:nvSpPr>
        <p:spPr bwMode="auto">
          <a:xfrm>
            <a:off x="3067547" y="2274541"/>
            <a:ext cx="503344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chemeClr val="tx1"/>
                </a:solidFill>
              </a:rPr>
              <a:t>GO</a:t>
            </a:r>
          </a:p>
        </p:txBody>
      </p:sp>
      <p:sp>
        <p:nvSpPr>
          <p:cNvPr id="160" name="Rectangle 36"/>
          <p:cNvSpPr>
            <a:spLocks noChangeArrowheads="1"/>
          </p:cNvSpPr>
          <p:nvPr/>
        </p:nvSpPr>
        <p:spPr bwMode="auto">
          <a:xfrm>
            <a:off x="3067547" y="2680941"/>
            <a:ext cx="602730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chemeClr val="tx1"/>
                </a:solidFill>
              </a:rPr>
              <a:t>RES</a:t>
            </a:r>
          </a:p>
        </p:txBody>
      </p:sp>
      <p:sp>
        <p:nvSpPr>
          <p:cNvPr id="161" name="Rectangle 37"/>
          <p:cNvSpPr>
            <a:spLocks noChangeArrowheads="1"/>
          </p:cNvSpPr>
          <p:nvPr/>
        </p:nvSpPr>
        <p:spPr bwMode="auto">
          <a:xfrm>
            <a:off x="3067547" y="3087341"/>
            <a:ext cx="738986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chemeClr val="tx1"/>
                </a:solidFill>
              </a:rPr>
              <a:t>SUSP</a:t>
            </a:r>
          </a:p>
        </p:txBody>
      </p:sp>
      <p:sp>
        <p:nvSpPr>
          <p:cNvPr id="162" name="Rectangle 38"/>
          <p:cNvSpPr>
            <a:spLocks noChangeArrowheads="1"/>
          </p:cNvSpPr>
          <p:nvPr/>
        </p:nvSpPr>
        <p:spPr bwMode="auto">
          <a:xfrm>
            <a:off x="3067547" y="3493741"/>
            <a:ext cx="604334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chemeClr val="tx1"/>
                </a:solidFill>
              </a:rPr>
              <a:t>KILL</a:t>
            </a:r>
          </a:p>
        </p:txBody>
      </p:sp>
      <p:sp>
        <p:nvSpPr>
          <p:cNvPr id="163" name="Rectangle 39"/>
          <p:cNvSpPr>
            <a:spLocks noChangeArrowheads="1"/>
          </p:cNvSpPr>
          <p:nvPr/>
        </p:nvSpPr>
        <p:spPr bwMode="auto">
          <a:xfrm>
            <a:off x="4286747" y="2274541"/>
            <a:ext cx="5635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rgbClr val="000000"/>
                </a:solidFill>
              </a:rPr>
              <a:t>SEL</a:t>
            </a:r>
          </a:p>
        </p:txBody>
      </p:sp>
      <p:sp>
        <p:nvSpPr>
          <p:cNvPr id="164" name="Rectangle 40"/>
          <p:cNvSpPr>
            <a:spLocks noChangeArrowheads="1"/>
          </p:cNvSpPr>
          <p:nvPr/>
        </p:nvSpPr>
        <p:spPr bwMode="auto">
          <a:xfrm>
            <a:off x="4388347" y="2655097"/>
            <a:ext cx="4286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rgbClr val="000000"/>
                </a:solidFill>
              </a:rPr>
              <a:t>K0</a:t>
            </a:r>
          </a:p>
        </p:txBody>
      </p:sp>
      <p:sp>
        <p:nvSpPr>
          <p:cNvPr id="165" name="Rectangle 41"/>
          <p:cNvSpPr>
            <a:spLocks noChangeArrowheads="1"/>
          </p:cNvSpPr>
          <p:nvPr/>
        </p:nvSpPr>
        <p:spPr bwMode="auto">
          <a:xfrm>
            <a:off x="4388347" y="3061497"/>
            <a:ext cx="4286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rgbClr val="000000"/>
                </a:solidFill>
              </a:rPr>
              <a:t>K1</a:t>
            </a:r>
          </a:p>
        </p:txBody>
      </p:sp>
      <p:sp>
        <p:nvSpPr>
          <p:cNvPr id="166" name="Rectangle 42"/>
          <p:cNvSpPr>
            <a:spLocks noChangeArrowheads="1"/>
          </p:cNvSpPr>
          <p:nvPr/>
        </p:nvSpPr>
        <p:spPr bwMode="auto">
          <a:xfrm>
            <a:off x="4388347" y="3467897"/>
            <a:ext cx="4286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rgbClr val="000000"/>
                </a:solidFill>
              </a:rPr>
              <a:t>K2</a:t>
            </a:r>
          </a:p>
        </p:txBody>
      </p:sp>
      <p:sp>
        <p:nvSpPr>
          <p:cNvPr id="167" name="Rectangle 43"/>
          <p:cNvSpPr>
            <a:spLocks noChangeArrowheads="1"/>
          </p:cNvSpPr>
          <p:nvPr/>
        </p:nvSpPr>
        <p:spPr bwMode="auto">
          <a:xfrm>
            <a:off x="4388347" y="3863187"/>
            <a:ext cx="432812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 dirty="0">
                <a:solidFill>
                  <a:srgbClr val="000000"/>
                </a:solidFill>
              </a:rPr>
              <a:t>K3</a:t>
            </a:r>
          </a:p>
        </p:txBody>
      </p:sp>
      <p:sp>
        <p:nvSpPr>
          <p:cNvPr id="168" name="Rectangle 44"/>
          <p:cNvSpPr>
            <a:spLocks noChangeArrowheads="1"/>
          </p:cNvSpPr>
          <p:nvPr/>
        </p:nvSpPr>
        <p:spPr bwMode="auto">
          <a:xfrm>
            <a:off x="3575547" y="2033241"/>
            <a:ext cx="318999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69" name="Rectangle 45"/>
          <p:cNvSpPr>
            <a:spLocks noChangeArrowheads="1"/>
          </p:cNvSpPr>
          <p:nvPr/>
        </p:nvSpPr>
        <p:spPr bwMode="auto">
          <a:xfrm>
            <a:off x="3981947" y="2033241"/>
            <a:ext cx="3540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rgbClr val="000000"/>
                </a:solidFill>
              </a:rPr>
              <a:t>E'</a:t>
            </a:r>
          </a:p>
        </p:txBody>
      </p:sp>
      <p:sp>
        <p:nvSpPr>
          <p:cNvPr id="172" name="Rectangle 48"/>
          <p:cNvSpPr>
            <a:spLocks noChangeArrowheads="1"/>
          </p:cNvSpPr>
          <p:nvPr/>
        </p:nvSpPr>
        <p:spPr bwMode="auto">
          <a:xfrm>
            <a:off x="448768" y="2634315"/>
            <a:ext cx="81593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/>
              <a:t>RES</a:t>
            </a:r>
          </a:p>
        </p:txBody>
      </p:sp>
      <p:sp>
        <p:nvSpPr>
          <p:cNvPr id="176" name="Line 53"/>
          <p:cNvSpPr>
            <a:spLocks noChangeShapeType="1"/>
          </p:cNvSpPr>
          <p:nvPr/>
        </p:nvSpPr>
        <p:spPr bwMode="auto">
          <a:xfrm flipV="1">
            <a:off x="5456734" y="2912714"/>
            <a:ext cx="0" cy="2199285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95" name="Rectangle 76"/>
          <p:cNvSpPr>
            <a:spLocks noChangeArrowheads="1"/>
          </p:cNvSpPr>
          <p:nvPr/>
        </p:nvSpPr>
        <p:spPr bwMode="auto">
          <a:xfrm>
            <a:off x="6775346" y="2577278"/>
            <a:ext cx="55945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>
                <a:solidFill>
                  <a:schemeClr val="accent3"/>
                </a:solidFill>
              </a:rPr>
              <a:t>K0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1231900" y="2436827"/>
            <a:ext cx="1776463" cy="0"/>
            <a:chOff x="2750641" y="2749746"/>
            <a:chExt cx="1776463" cy="0"/>
          </a:xfrm>
        </p:grpSpPr>
        <p:sp>
          <p:nvSpPr>
            <p:cNvPr id="196" name="Line 77"/>
            <p:cNvSpPr>
              <a:spLocks noChangeShapeType="1"/>
            </p:cNvSpPr>
            <p:nvPr/>
          </p:nvSpPr>
          <p:spPr bwMode="auto">
            <a:xfrm>
              <a:off x="4308029" y="2749746"/>
              <a:ext cx="21907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7" name="Line 78"/>
            <p:cNvSpPr>
              <a:spLocks noChangeShapeType="1"/>
            </p:cNvSpPr>
            <p:nvPr/>
          </p:nvSpPr>
          <p:spPr bwMode="auto">
            <a:xfrm>
              <a:off x="2750641" y="2749746"/>
              <a:ext cx="1581913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01" name="Line 83"/>
          <p:cNvSpPr>
            <a:spLocks noChangeShapeType="1"/>
          </p:cNvSpPr>
          <p:nvPr/>
        </p:nvSpPr>
        <p:spPr bwMode="auto">
          <a:xfrm flipH="1" flipV="1">
            <a:off x="5043984" y="3218545"/>
            <a:ext cx="1701484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4" name="Rectangle 86"/>
          <p:cNvSpPr>
            <a:spLocks noChangeArrowheads="1"/>
          </p:cNvSpPr>
          <p:nvPr/>
        </p:nvSpPr>
        <p:spPr bwMode="auto">
          <a:xfrm>
            <a:off x="448768" y="3456848"/>
            <a:ext cx="81593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/>
              <a:t>KILL</a:t>
            </a:r>
          </a:p>
        </p:txBody>
      </p:sp>
      <p:sp>
        <p:nvSpPr>
          <p:cNvPr id="205" name="Line 87"/>
          <p:cNvSpPr>
            <a:spLocks noChangeShapeType="1"/>
          </p:cNvSpPr>
          <p:nvPr/>
        </p:nvSpPr>
        <p:spPr bwMode="auto">
          <a:xfrm>
            <a:off x="4840784" y="2407891"/>
            <a:ext cx="2159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6" name="Line 88"/>
          <p:cNvSpPr>
            <a:spLocks noChangeShapeType="1"/>
          </p:cNvSpPr>
          <p:nvPr/>
        </p:nvSpPr>
        <p:spPr bwMode="auto">
          <a:xfrm>
            <a:off x="5052507" y="2407891"/>
            <a:ext cx="1694657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7" name="Line 89"/>
          <p:cNvSpPr>
            <a:spLocks noChangeShapeType="1"/>
          </p:cNvSpPr>
          <p:nvPr/>
        </p:nvSpPr>
        <p:spPr bwMode="auto">
          <a:xfrm>
            <a:off x="5043984" y="2407891"/>
            <a:ext cx="190500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3" name="Rectangle 97"/>
          <p:cNvSpPr>
            <a:spLocks noChangeArrowheads="1"/>
          </p:cNvSpPr>
          <p:nvPr/>
        </p:nvSpPr>
        <p:spPr bwMode="auto">
          <a:xfrm>
            <a:off x="6775346" y="2167866"/>
            <a:ext cx="764634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/>
              <a:t>SEL</a:t>
            </a:r>
          </a:p>
        </p:txBody>
      </p:sp>
      <p:sp>
        <p:nvSpPr>
          <p:cNvPr id="151" name="Arc 27"/>
          <p:cNvSpPr>
            <a:spLocks/>
          </p:cNvSpPr>
          <p:nvPr/>
        </p:nvSpPr>
        <p:spPr bwMode="auto">
          <a:xfrm>
            <a:off x="5601197" y="2584104"/>
            <a:ext cx="109537" cy="209550"/>
          </a:xfrm>
          <a:custGeom>
            <a:avLst/>
            <a:gdLst>
              <a:gd name="T0" fmla="*/ 0 w 21918"/>
              <a:gd name="T1" fmla="*/ 0 h 21600"/>
              <a:gd name="T2" fmla="*/ 69 w 21918"/>
              <a:gd name="T3" fmla="*/ 132 h 21600"/>
              <a:gd name="T4" fmla="*/ 1 w 21918"/>
              <a:gd name="T5" fmla="*/ 132 h 21600"/>
              <a:gd name="T6" fmla="*/ 0 60000 65536"/>
              <a:gd name="T7" fmla="*/ 0 60000 65536"/>
              <a:gd name="T8" fmla="*/ 0 60000 65536"/>
              <a:gd name="T9" fmla="*/ 0 w 21918"/>
              <a:gd name="T10" fmla="*/ 0 h 21600"/>
              <a:gd name="T11" fmla="*/ 21918 w 2191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18" h="21600" fill="none" extrusionOk="0">
                <a:moveTo>
                  <a:pt x="0" y="2"/>
                </a:moveTo>
                <a:cubicBezTo>
                  <a:pt x="105" y="0"/>
                  <a:pt x="211" y="-1"/>
                  <a:pt x="318" y="0"/>
                </a:cubicBezTo>
                <a:cubicBezTo>
                  <a:pt x="12247" y="0"/>
                  <a:pt x="21918" y="9670"/>
                  <a:pt x="21918" y="21600"/>
                </a:cubicBezTo>
              </a:path>
              <a:path w="21918" h="21600" stroke="0" extrusionOk="0">
                <a:moveTo>
                  <a:pt x="0" y="2"/>
                </a:moveTo>
                <a:cubicBezTo>
                  <a:pt x="105" y="0"/>
                  <a:pt x="211" y="-1"/>
                  <a:pt x="318" y="0"/>
                </a:cubicBezTo>
                <a:cubicBezTo>
                  <a:pt x="12247" y="0"/>
                  <a:pt x="21918" y="9670"/>
                  <a:pt x="21918" y="21600"/>
                </a:cubicBezTo>
                <a:lnTo>
                  <a:pt x="318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2" name="Arc 28"/>
          <p:cNvSpPr>
            <a:spLocks/>
          </p:cNvSpPr>
          <p:nvPr/>
        </p:nvSpPr>
        <p:spPr bwMode="auto">
          <a:xfrm>
            <a:off x="5602784" y="2584104"/>
            <a:ext cx="757237" cy="228600"/>
          </a:xfrm>
          <a:custGeom>
            <a:avLst/>
            <a:gdLst>
              <a:gd name="T0" fmla="*/ 0 w 21645"/>
              <a:gd name="T1" fmla="*/ 0 h 21600"/>
              <a:gd name="T2" fmla="*/ 477 w 21645"/>
              <a:gd name="T3" fmla="*/ 144 h 21600"/>
              <a:gd name="T4" fmla="*/ 1 w 21645"/>
              <a:gd name="T5" fmla="*/ 144 h 21600"/>
              <a:gd name="T6" fmla="*/ 0 60000 65536"/>
              <a:gd name="T7" fmla="*/ 0 60000 65536"/>
              <a:gd name="T8" fmla="*/ 0 60000 65536"/>
              <a:gd name="T9" fmla="*/ 0 w 21645"/>
              <a:gd name="T10" fmla="*/ 0 h 21600"/>
              <a:gd name="T11" fmla="*/ 21645 w 2164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45" h="21600" fill="none" extrusionOk="0">
                <a:moveTo>
                  <a:pt x="0" y="0"/>
                </a:moveTo>
                <a:cubicBezTo>
                  <a:pt x="15" y="0"/>
                  <a:pt x="30" y="-1"/>
                  <a:pt x="45" y="0"/>
                </a:cubicBezTo>
                <a:cubicBezTo>
                  <a:pt x="11974" y="0"/>
                  <a:pt x="21645" y="9670"/>
                  <a:pt x="21645" y="21600"/>
                </a:cubicBezTo>
              </a:path>
              <a:path w="21645" h="21600" stroke="0" extrusionOk="0">
                <a:moveTo>
                  <a:pt x="0" y="0"/>
                </a:moveTo>
                <a:cubicBezTo>
                  <a:pt x="15" y="0"/>
                  <a:pt x="30" y="-1"/>
                  <a:pt x="45" y="0"/>
                </a:cubicBezTo>
                <a:cubicBezTo>
                  <a:pt x="11974" y="0"/>
                  <a:pt x="21645" y="9670"/>
                  <a:pt x="21645" y="21600"/>
                </a:cubicBezTo>
                <a:lnTo>
                  <a:pt x="45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3" name="Arc 29"/>
          <p:cNvSpPr>
            <a:spLocks/>
          </p:cNvSpPr>
          <p:nvPr/>
        </p:nvSpPr>
        <p:spPr bwMode="auto">
          <a:xfrm>
            <a:off x="5595315" y="2800474"/>
            <a:ext cx="763120" cy="210667"/>
          </a:xfrm>
          <a:custGeom>
            <a:avLst/>
            <a:gdLst>
              <a:gd name="T0" fmla="*/ 452 w 21600"/>
              <a:gd name="T1" fmla="*/ 0 h 21600"/>
              <a:gd name="T2" fmla="*/ 0 w 21600"/>
              <a:gd name="T3" fmla="*/ 144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4" name="Arc 30"/>
          <p:cNvSpPr>
            <a:spLocks/>
          </p:cNvSpPr>
          <p:nvPr/>
        </p:nvSpPr>
        <p:spPr bwMode="auto">
          <a:xfrm>
            <a:off x="5602784" y="2785716"/>
            <a:ext cx="107950" cy="228600"/>
          </a:xfrm>
          <a:custGeom>
            <a:avLst/>
            <a:gdLst>
              <a:gd name="T0" fmla="*/ 68 w 21600"/>
              <a:gd name="T1" fmla="*/ 0 h 21600"/>
              <a:gd name="T2" fmla="*/ 0 w 21600"/>
              <a:gd name="T3" fmla="*/ 144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5" name="Line 31"/>
          <p:cNvSpPr>
            <a:spLocks noChangeShapeType="1"/>
          </p:cNvSpPr>
          <p:nvPr/>
        </p:nvSpPr>
        <p:spPr bwMode="auto">
          <a:xfrm>
            <a:off x="5659934" y="2709516"/>
            <a:ext cx="254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6" name="Line 32"/>
          <p:cNvSpPr>
            <a:spLocks noChangeShapeType="1"/>
          </p:cNvSpPr>
          <p:nvPr/>
        </p:nvSpPr>
        <p:spPr bwMode="auto">
          <a:xfrm>
            <a:off x="5659934" y="2912716"/>
            <a:ext cx="254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4" name="Line 51"/>
          <p:cNvSpPr>
            <a:spLocks noChangeShapeType="1"/>
          </p:cNvSpPr>
          <p:nvPr/>
        </p:nvSpPr>
        <p:spPr bwMode="auto">
          <a:xfrm>
            <a:off x="5441950" y="2912716"/>
            <a:ext cx="252909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93" name="Line 74"/>
          <p:cNvSpPr>
            <a:spLocks noChangeShapeType="1"/>
          </p:cNvSpPr>
          <p:nvPr/>
        </p:nvSpPr>
        <p:spPr bwMode="auto">
          <a:xfrm>
            <a:off x="6358434" y="2800475"/>
            <a:ext cx="1905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5" name="Line 99"/>
          <p:cNvSpPr>
            <a:spLocks noChangeShapeType="1"/>
          </p:cNvSpPr>
          <p:nvPr/>
        </p:nvSpPr>
        <p:spPr bwMode="auto">
          <a:xfrm>
            <a:off x="5488930" y="2709516"/>
            <a:ext cx="19640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4" name="Line 98"/>
          <p:cNvSpPr>
            <a:spLocks noChangeShapeType="1"/>
          </p:cNvSpPr>
          <p:nvPr/>
        </p:nvSpPr>
        <p:spPr bwMode="auto">
          <a:xfrm>
            <a:off x="4840784" y="2813218"/>
            <a:ext cx="2159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6" name="Line 100"/>
          <p:cNvSpPr>
            <a:spLocks noChangeShapeType="1"/>
          </p:cNvSpPr>
          <p:nvPr/>
        </p:nvSpPr>
        <p:spPr bwMode="auto">
          <a:xfrm>
            <a:off x="5043984" y="2813218"/>
            <a:ext cx="105866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7" name="Line 101"/>
          <p:cNvSpPr>
            <a:spLocks noChangeShapeType="1"/>
          </p:cNvSpPr>
          <p:nvPr/>
        </p:nvSpPr>
        <p:spPr bwMode="auto">
          <a:xfrm>
            <a:off x="5145062" y="2700145"/>
            <a:ext cx="0" cy="118032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8" name="Line 102"/>
          <p:cNvSpPr>
            <a:spLocks noChangeShapeType="1"/>
          </p:cNvSpPr>
          <p:nvPr/>
        </p:nvSpPr>
        <p:spPr bwMode="auto">
          <a:xfrm>
            <a:off x="5149762" y="2709516"/>
            <a:ext cx="365634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1" name="Rectangle 105"/>
          <p:cNvSpPr>
            <a:spLocks noChangeArrowheads="1"/>
          </p:cNvSpPr>
          <p:nvPr/>
        </p:nvSpPr>
        <p:spPr bwMode="auto">
          <a:xfrm>
            <a:off x="6775346" y="2986690"/>
            <a:ext cx="55945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>
                <a:solidFill>
                  <a:schemeClr val="accent3"/>
                </a:solidFill>
              </a:rPr>
              <a:t>K1</a:t>
            </a:r>
          </a:p>
        </p:txBody>
      </p:sp>
      <p:sp>
        <p:nvSpPr>
          <p:cNvPr id="222" name="Line 106"/>
          <p:cNvSpPr>
            <a:spLocks noChangeShapeType="1"/>
          </p:cNvSpPr>
          <p:nvPr/>
        </p:nvSpPr>
        <p:spPr bwMode="auto">
          <a:xfrm>
            <a:off x="4840784" y="3627091"/>
            <a:ext cx="2159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3" name="Line 107"/>
          <p:cNvSpPr>
            <a:spLocks noChangeShapeType="1"/>
          </p:cNvSpPr>
          <p:nvPr/>
        </p:nvSpPr>
        <p:spPr bwMode="auto">
          <a:xfrm>
            <a:off x="5043984" y="3627091"/>
            <a:ext cx="412750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4" name="Rectangle 108"/>
          <p:cNvSpPr>
            <a:spLocks noChangeArrowheads="1"/>
          </p:cNvSpPr>
          <p:nvPr/>
        </p:nvSpPr>
        <p:spPr bwMode="auto">
          <a:xfrm>
            <a:off x="6775346" y="3396102"/>
            <a:ext cx="55945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>
                <a:solidFill>
                  <a:schemeClr val="accent3"/>
                </a:solidFill>
              </a:rPr>
              <a:t>K2</a:t>
            </a:r>
          </a:p>
        </p:txBody>
      </p:sp>
      <p:sp>
        <p:nvSpPr>
          <p:cNvPr id="227" name="Rectangle 111"/>
          <p:cNvSpPr>
            <a:spLocks noChangeArrowheads="1"/>
          </p:cNvSpPr>
          <p:nvPr/>
        </p:nvSpPr>
        <p:spPr bwMode="auto">
          <a:xfrm>
            <a:off x="806994" y="857541"/>
            <a:ext cx="387928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/>
              <a:t>E</a:t>
            </a:r>
          </a:p>
        </p:txBody>
      </p:sp>
      <p:sp>
        <p:nvSpPr>
          <p:cNvPr id="229" name="Line 113"/>
          <p:cNvSpPr>
            <a:spLocks noChangeShapeType="1"/>
          </p:cNvSpPr>
          <p:nvPr/>
        </p:nvSpPr>
        <p:spPr bwMode="auto">
          <a:xfrm>
            <a:off x="4129584" y="1087091"/>
            <a:ext cx="2628900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0" name="Line 114"/>
          <p:cNvSpPr>
            <a:spLocks noChangeShapeType="1"/>
          </p:cNvSpPr>
          <p:nvPr/>
        </p:nvSpPr>
        <p:spPr bwMode="auto">
          <a:xfrm>
            <a:off x="4129584" y="1087091"/>
            <a:ext cx="0" cy="69850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1" name="Rectangle 115"/>
          <p:cNvSpPr>
            <a:spLocks noChangeArrowheads="1"/>
          </p:cNvSpPr>
          <p:nvPr/>
        </p:nvSpPr>
        <p:spPr bwMode="auto">
          <a:xfrm>
            <a:off x="6775346" y="847628"/>
            <a:ext cx="447239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/>
              <a:t>E'</a:t>
            </a:r>
          </a:p>
        </p:txBody>
      </p:sp>
      <p:sp>
        <p:nvSpPr>
          <p:cNvPr id="232" name="Rectangle 116"/>
          <p:cNvSpPr>
            <a:spLocks noChangeArrowheads="1"/>
          </p:cNvSpPr>
          <p:nvPr/>
        </p:nvSpPr>
        <p:spPr bwMode="auto">
          <a:xfrm>
            <a:off x="3764583" y="3161495"/>
            <a:ext cx="383119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800" dirty="0">
                <a:solidFill>
                  <a:schemeClr val="accent4"/>
                </a:solidFill>
              </a:rPr>
              <a:t>p</a:t>
            </a:r>
          </a:p>
        </p:txBody>
      </p:sp>
      <p:sp>
        <p:nvSpPr>
          <p:cNvPr id="238" name="Line 112"/>
          <p:cNvSpPr>
            <a:spLocks noChangeShapeType="1"/>
          </p:cNvSpPr>
          <p:nvPr/>
        </p:nvSpPr>
        <p:spPr bwMode="auto">
          <a:xfrm flipH="1">
            <a:off x="3724580" y="1771345"/>
            <a:ext cx="0" cy="2381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8" name="Line 112"/>
          <p:cNvSpPr>
            <a:spLocks noChangeShapeType="1"/>
          </p:cNvSpPr>
          <p:nvPr/>
        </p:nvSpPr>
        <p:spPr bwMode="auto">
          <a:xfrm flipH="1">
            <a:off x="4129584" y="1769716"/>
            <a:ext cx="0" cy="2381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4" name="Rectangle 48"/>
          <p:cNvSpPr>
            <a:spLocks noChangeArrowheads="1"/>
          </p:cNvSpPr>
          <p:nvPr/>
        </p:nvSpPr>
        <p:spPr bwMode="auto">
          <a:xfrm>
            <a:off x="251520" y="3045581"/>
            <a:ext cx="1021114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SUSP</a:t>
            </a:r>
          </a:p>
        </p:txBody>
      </p:sp>
      <p:sp>
        <p:nvSpPr>
          <p:cNvPr id="118" name="Line 106"/>
          <p:cNvSpPr>
            <a:spLocks noChangeShapeType="1"/>
          </p:cNvSpPr>
          <p:nvPr/>
        </p:nvSpPr>
        <p:spPr bwMode="auto">
          <a:xfrm>
            <a:off x="4840784" y="3218545"/>
            <a:ext cx="2159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6" name="Rectangle 79"/>
          <p:cNvSpPr>
            <a:spLocks noChangeArrowheads="1"/>
          </p:cNvSpPr>
          <p:nvPr/>
        </p:nvSpPr>
        <p:spPr bwMode="auto">
          <a:xfrm>
            <a:off x="604260" y="2223049"/>
            <a:ext cx="660438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/>
              <a:t>GO</a:t>
            </a:r>
          </a:p>
        </p:txBody>
      </p:sp>
      <p:grpSp>
        <p:nvGrpSpPr>
          <p:cNvPr id="255" name="Groupe 254"/>
          <p:cNvGrpSpPr/>
          <p:nvPr/>
        </p:nvGrpSpPr>
        <p:grpSpPr>
          <a:xfrm>
            <a:off x="1239981" y="2847103"/>
            <a:ext cx="1768382" cy="0"/>
            <a:chOff x="2758722" y="2753178"/>
            <a:chExt cx="1768382" cy="0"/>
          </a:xfrm>
        </p:grpSpPr>
        <p:sp>
          <p:nvSpPr>
            <p:cNvPr id="256" name="Line 77"/>
            <p:cNvSpPr>
              <a:spLocks noChangeShapeType="1"/>
            </p:cNvSpPr>
            <p:nvPr/>
          </p:nvSpPr>
          <p:spPr bwMode="auto">
            <a:xfrm>
              <a:off x="4308029" y="2753178"/>
              <a:ext cx="21907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7" name="Line 78"/>
            <p:cNvSpPr>
              <a:spLocks noChangeShapeType="1"/>
            </p:cNvSpPr>
            <p:nvPr/>
          </p:nvSpPr>
          <p:spPr bwMode="auto">
            <a:xfrm>
              <a:off x="2758722" y="2753178"/>
              <a:ext cx="1573831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64" name="Freeform 110"/>
          <p:cNvSpPr>
            <a:spLocks/>
          </p:cNvSpPr>
          <p:nvPr/>
        </p:nvSpPr>
        <p:spPr bwMode="auto">
          <a:xfrm>
            <a:off x="1238250" y="1087091"/>
            <a:ext cx="2486521" cy="712788"/>
          </a:xfrm>
          <a:custGeom>
            <a:avLst/>
            <a:gdLst>
              <a:gd name="T0" fmla="*/ 0 w 2689"/>
              <a:gd name="T1" fmla="*/ 0 h 449"/>
              <a:gd name="T2" fmla="*/ 2688 w 2689"/>
              <a:gd name="T3" fmla="*/ 0 h 449"/>
              <a:gd name="T4" fmla="*/ 2688 w 2689"/>
              <a:gd name="T5" fmla="*/ 448 h 449"/>
              <a:gd name="T6" fmla="*/ 0 60000 65536"/>
              <a:gd name="T7" fmla="*/ 0 60000 65536"/>
              <a:gd name="T8" fmla="*/ 0 60000 65536"/>
              <a:gd name="T9" fmla="*/ 0 w 2689"/>
              <a:gd name="T10" fmla="*/ 0 h 449"/>
              <a:gd name="T11" fmla="*/ 2689 w 2689"/>
              <a:gd name="T12" fmla="*/ 449 h 4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89" h="449">
                <a:moveTo>
                  <a:pt x="0" y="0"/>
                </a:moveTo>
                <a:lnTo>
                  <a:pt x="2688" y="0"/>
                </a:lnTo>
                <a:lnTo>
                  <a:pt x="2688" y="448"/>
                </a:lnTo>
              </a:path>
            </a:pathLst>
          </a:custGeom>
          <a:noFill/>
          <a:ln w="25400" cap="rnd" cmpd="sng">
            <a:solidFill>
              <a:srgbClr val="DD0806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5" name="Rectangle 43"/>
          <p:cNvSpPr>
            <a:spLocks noChangeArrowheads="1"/>
          </p:cNvSpPr>
          <p:nvPr/>
        </p:nvSpPr>
        <p:spPr bwMode="auto">
          <a:xfrm>
            <a:off x="4395272" y="4268881"/>
            <a:ext cx="432812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 dirty="0">
                <a:solidFill>
                  <a:srgbClr val="000000"/>
                </a:solidFill>
              </a:rPr>
              <a:t>K4</a:t>
            </a:r>
          </a:p>
        </p:txBody>
      </p:sp>
      <p:sp>
        <p:nvSpPr>
          <p:cNvPr id="266" name="Rectangle 43"/>
          <p:cNvSpPr>
            <a:spLocks noChangeArrowheads="1"/>
          </p:cNvSpPr>
          <p:nvPr/>
        </p:nvSpPr>
        <p:spPr bwMode="auto">
          <a:xfrm>
            <a:off x="4388347" y="4547560"/>
            <a:ext cx="355868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 dirty="0">
                <a:solidFill>
                  <a:srgbClr val="000000"/>
                </a:solidFill>
              </a:rPr>
              <a:t>...</a:t>
            </a:r>
          </a:p>
        </p:txBody>
      </p:sp>
      <p:sp>
        <p:nvSpPr>
          <p:cNvPr id="267" name="Rectangle 108"/>
          <p:cNvSpPr>
            <a:spLocks noChangeArrowheads="1"/>
          </p:cNvSpPr>
          <p:nvPr/>
        </p:nvSpPr>
        <p:spPr bwMode="auto">
          <a:xfrm>
            <a:off x="6775346" y="3805515"/>
            <a:ext cx="55945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>
                <a:solidFill>
                  <a:schemeClr val="accent3"/>
                </a:solidFill>
              </a:rPr>
              <a:t>K3</a:t>
            </a:r>
          </a:p>
        </p:txBody>
      </p:sp>
      <p:sp>
        <p:nvSpPr>
          <p:cNvPr id="268" name="Line 53"/>
          <p:cNvSpPr>
            <a:spLocks noChangeShapeType="1"/>
          </p:cNvSpPr>
          <p:nvPr/>
        </p:nvSpPr>
        <p:spPr bwMode="auto">
          <a:xfrm flipH="1" flipV="1">
            <a:off x="5672634" y="3621745"/>
            <a:ext cx="0" cy="41760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9" name="Line 107"/>
          <p:cNvSpPr>
            <a:spLocks noChangeShapeType="1"/>
          </p:cNvSpPr>
          <p:nvPr/>
        </p:nvSpPr>
        <p:spPr bwMode="auto">
          <a:xfrm>
            <a:off x="5032872" y="4031181"/>
            <a:ext cx="639762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0" name="Line 106"/>
          <p:cNvSpPr>
            <a:spLocks noChangeShapeType="1"/>
          </p:cNvSpPr>
          <p:nvPr/>
        </p:nvSpPr>
        <p:spPr bwMode="auto">
          <a:xfrm>
            <a:off x="4816972" y="4031181"/>
            <a:ext cx="2159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3" name="Line 106"/>
          <p:cNvSpPr>
            <a:spLocks noChangeShapeType="1"/>
          </p:cNvSpPr>
          <p:nvPr/>
        </p:nvSpPr>
        <p:spPr bwMode="auto">
          <a:xfrm>
            <a:off x="4816972" y="4451435"/>
            <a:ext cx="2159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4" name="Line 107"/>
          <p:cNvSpPr>
            <a:spLocks noChangeShapeType="1"/>
          </p:cNvSpPr>
          <p:nvPr/>
        </p:nvSpPr>
        <p:spPr bwMode="auto">
          <a:xfrm>
            <a:off x="5672634" y="3621745"/>
            <a:ext cx="1072834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5" name="Line 53"/>
          <p:cNvSpPr>
            <a:spLocks noChangeShapeType="1"/>
          </p:cNvSpPr>
          <p:nvPr/>
        </p:nvSpPr>
        <p:spPr bwMode="auto">
          <a:xfrm flipH="1" flipV="1">
            <a:off x="5921078" y="4041999"/>
            <a:ext cx="0" cy="41760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6" name="Line 107"/>
          <p:cNvSpPr>
            <a:spLocks noChangeShapeType="1"/>
          </p:cNvSpPr>
          <p:nvPr/>
        </p:nvSpPr>
        <p:spPr bwMode="auto">
          <a:xfrm>
            <a:off x="5032872" y="4451435"/>
            <a:ext cx="888206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7" name="Line 107"/>
          <p:cNvSpPr>
            <a:spLocks noChangeShapeType="1"/>
          </p:cNvSpPr>
          <p:nvPr/>
        </p:nvSpPr>
        <p:spPr bwMode="auto">
          <a:xfrm>
            <a:off x="5921078" y="4041999"/>
            <a:ext cx="837406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0" name="Arc 27">
            <a:extLst>
              <a:ext uri="{FF2B5EF4-FFF2-40B4-BE49-F238E27FC236}">
                <a16:creationId xmlns:a16="http://schemas.microsoft.com/office/drawing/2014/main" id="{840D1ECC-A6C8-9A4F-90FC-7B3F980E2909}"/>
              </a:ext>
            </a:extLst>
          </p:cNvPr>
          <p:cNvSpPr>
            <a:spLocks/>
          </p:cNvSpPr>
          <p:nvPr/>
        </p:nvSpPr>
        <p:spPr bwMode="auto">
          <a:xfrm>
            <a:off x="1837362" y="3577690"/>
            <a:ext cx="109537" cy="209550"/>
          </a:xfrm>
          <a:custGeom>
            <a:avLst/>
            <a:gdLst>
              <a:gd name="T0" fmla="*/ 0 w 21918"/>
              <a:gd name="T1" fmla="*/ 0 h 21600"/>
              <a:gd name="T2" fmla="*/ 69 w 21918"/>
              <a:gd name="T3" fmla="*/ 132 h 21600"/>
              <a:gd name="T4" fmla="*/ 1 w 21918"/>
              <a:gd name="T5" fmla="*/ 132 h 21600"/>
              <a:gd name="T6" fmla="*/ 0 60000 65536"/>
              <a:gd name="T7" fmla="*/ 0 60000 65536"/>
              <a:gd name="T8" fmla="*/ 0 60000 65536"/>
              <a:gd name="T9" fmla="*/ 0 w 21918"/>
              <a:gd name="T10" fmla="*/ 0 h 21600"/>
              <a:gd name="T11" fmla="*/ 21918 w 2191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18" h="21600" fill="none" extrusionOk="0">
                <a:moveTo>
                  <a:pt x="0" y="2"/>
                </a:moveTo>
                <a:cubicBezTo>
                  <a:pt x="105" y="0"/>
                  <a:pt x="211" y="-1"/>
                  <a:pt x="318" y="0"/>
                </a:cubicBezTo>
                <a:cubicBezTo>
                  <a:pt x="12247" y="0"/>
                  <a:pt x="21918" y="9670"/>
                  <a:pt x="21918" y="21600"/>
                </a:cubicBezTo>
              </a:path>
              <a:path w="21918" h="21600" stroke="0" extrusionOk="0">
                <a:moveTo>
                  <a:pt x="0" y="2"/>
                </a:moveTo>
                <a:cubicBezTo>
                  <a:pt x="105" y="0"/>
                  <a:pt x="211" y="-1"/>
                  <a:pt x="318" y="0"/>
                </a:cubicBezTo>
                <a:cubicBezTo>
                  <a:pt x="12247" y="0"/>
                  <a:pt x="21918" y="9670"/>
                  <a:pt x="21918" y="21600"/>
                </a:cubicBezTo>
                <a:lnTo>
                  <a:pt x="318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1" name="Arc 28">
            <a:extLst>
              <a:ext uri="{FF2B5EF4-FFF2-40B4-BE49-F238E27FC236}">
                <a16:creationId xmlns:a16="http://schemas.microsoft.com/office/drawing/2014/main" id="{193D71C0-F987-2C4F-A810-511DF76D626E}"/>
              </a:ext>
            </a:extLst>
          </p:cNvPr>
          <p:cNvSpPr>
            <a:spLocks/>
          </p:cNvSpPr>
          <p:nvPr/>
        </p:nvSpPr>
        <p:spPr bwMode="auto">
          <a:xfrm>
            <a:off x="1838949" y="3577690"/>
            <a:ext cx="757237" cy="228600"/>
          </a:xfrm>
          <a:custGeom>
            <a:avLst/>
            <a:gdLst>
              <a:gd name="T0" fmla="*/ 0 w 21645"/>
              <a:gd name="T1" fmla="*/ 0 h 21600"/>
              <a:gd name="T2" fmla="*/ 477 w 21645"/>
              <a:gd name="T3" fmla="*/ 144 h 21600"/>
              <a:gd name="T4" fmla="*/ 1 w 21645"/>
              <a:gd name="T5" fmla="*/ 144 h 21600"/>
              <a:gd name="T6" fmla="*/ 0 60000 65536"/>
              <a:gd name="T7" fmla="*/ 0 60000 65536"/>
              <a:gd name="T8" fmla="*/ 0 60000 65536"/>
              <a:gd name="T9" fmla="*/ 0 w 21645"/>
              <a:gd name="T10" fmla="*/ 0 h 21600"/>
              <a:gd name="T11" fmla="*/ 21645 w 2164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45" h="21600" fill="none" extrusionOk="0">
                <a:moveTo>
                  <a:pt x="0" y="0"/>
                </a:moveTo>
                <a:cubicBezTo>
                  <a:pt x="15" y="0"/>
                  <a:pt x="30" y="-1"/>
                  <a:pt x="45" y="0"/>
                </a:cubicBezTo>
                <a:cubicBezTo>
                  <a:pt x="11974" y="0"/>
                  <a:pt x="21645" y="9670"/>
                  <a:pt x="21645" y="21600"/>
                </a:cubicBezTo>
              </a:path>
              <a:path w="21645" h="21600" stroke="0" extrusionOk="0">
                <a:moveTo>
                  <a:pt x="0" y="0"/>
                </a:moveTo>
                <a:cubicBezTo>
                  <a:pt x="15" y="0"/>
                  <a:pt x="30" y="-1"/>
                  <a:pt x="45" y="0"/>
                </a:cubicBezTo>
                <a:cubicBezTo>
                  <a:pt x="11974" y="0"/>
                  <a:pt x="21645" y="9670"/>
                  <a:pt x="21645" y="21600"/>
                </a:cubicBezTo>
                <a:lnTo>
                  <a:pt x="45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2" name="Arc 29">
            <a:extLst>
              <a:ext uri="{FF2B5EF4-FFF2-40B4-BE49-F238E27FC236}">
                <a16:creationId xmlns:a16="http://schemas.microsoft.com/office/drawing/2014/main" id="{99DAC358-C25F-7C44-88C3-2456AFEA8EC7}"/>
              </a:ext>
            </a:extLst>
          </p:cNvPr>
          <p:cNvSpPr>
            <a:spLocks/>
          </p:cNvSpPr>
          <p:nvPr/>
        </p:nvSpPr>
        <p:spPr bwMode="auto">
          <a:xfrm>
            <a:off x="1837361" y="3789807"/>
            <a:ext cx="756613" cy="217835"/>
          </a:xfrm>
          <a:custGeom>
            <a:avLst/>
            <a:gdLst>
              <a:gd name="T0" fmla="*/ 452 w 21600"/>
              <a:gd name="T1" fmla="*/ 0 h 21600"/>
              <a:gd name="T2" fmla="*/ 0 w 21600"/>
              <a:gd name="T3" fmla="*/ 144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3" name="Arc 30">
            <a:extLst>
              <a:ext uri="{FF2B5EF4-FFF2-40B4-BE49-F238E27FC236}">
                <a16:creationId xmlns:a16="http://schemas.microsoft.com/office/drawing/2014/main" id="{C8436351-95BC-2348-9EAC-FF8E9E6E25B9}"/>
              </a:ext>
            </a:extLst>
          </p:cNvPr>
          <p:cNvSpPr>
            <a:spLocks/>
          </p:cNvSpPr>
          <p:nvPr/>
        </p:nvSpPr>
        <p:spPr bwMode="auto">
          <a:xfrm>
            <a:off x="1838949" y="3779302"/>
            <a:ext cx="107950" cy="228600"/>
          </a:xfrm>
          <a:custGeom>
            <a:avLst/>
            <a:gdLst>
              <a:gd name="T0" fmla="*/ 68 w 21600"/>
              <a:gd name="T1" fmla="*/ 0 h 21600"/>
              <a:gd name="T2" fmla="*/ 0 w 21600"/>
              <a:gd name="T3" fmla="*/ 144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" name="Line 31">
            <a:extLst>
              <a:ext uri="{FF2B5EF4-FFF2-40B4-BE49-F238E27FC236}">
                <a16:creationId xmlns:a16="http://schemas.microsoft.com/office/drawing/2014/main" id="{E18F837B-0355-CE45-BC20-A8DDD2773FE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96099" y="3703102"/>
            <a:ext cx="254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5" name="Line 32">
            <a:extLst>
              <a:ext uri="{FF2B5EF4-FFF2-40B4-BE49-F238E27FC236}">
                <a16:creationId xmlns:a16="http://schemas.microsoft.com/office/drawing/2014/main" id="{45384819-F7CF-684F-AB63-CB10F7D8A708}"/>
              </a:ext>
            </a:extLst>
          </p:cNvPr>
          <p:cNvSpPr>
            <a:spLocks noChangeShapeType="1"/>
          </p:cNvSpPr>
          <p:nvPr/>
        </p:nvSpPr>
        <p:spPr bwMode="auto">
          <a:xfrm>
            <a:off x="1896099" y="3906302"/>
            <a:ext cx="254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6" name="Line 51">
            <a:extLst>
              <a:ext uri="{FF2B5EF4-FFF2-40B4-BE49-F238E27FC236}">
                <a16:creationId xmlns:a16="http://schemas.microsoft.com/office/drawing/2014/main" id="{6CD6EDEF-BC6D-A14D-9C18-1CF4A36873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18314" y="3906302"/>
            <a:ext cx="21271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7" name="Line 74">
            <a:extLst>
              <a:ext uri="{FF2B5EF4-FFF2-40B4-BE49-F238E27FC236}">
                <a16:creationId xmlns:a16="http://schemas.microsoft.com/office/drawing/2014/main" id="{EA07CF97-ECAE-1046-A136-412E12CC8F7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4598" y="3794061"/>
            <a:ext cx="212101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8" name="Line 99">
            <a:extLst>
              <a:ext uri="{FF2B5EF4-FFF2-40B4-BE49-F238E27FC236}">
                <a16:creationId xmlns:a16="http://schemas.microsoft.com/office/drawing/2014/main" id="{4DCFC3CF-4949-8841-8601-26D66ECD95F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14500" y="3703102"/>
            <a:ext cx="21334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1" name="Line 78">
            <a:extLst>
              <a:ext uri="{FF2B5EF4-FFF2-40B4-BE49-F238E27FC236}">
                <a16:creationId xmlns:a16="http://schemas.microsoft.com/office/drawing/2014/main" id="{6FBE45A8-9FAB-4F47-8D07-2864204992BD}"/>
              </a:ext>
            </a:extLst>
          </p:cNvPr>
          <p:cNvSpPr>
            <a:spLocks noChangeShapeType="1"/>
          </p:cNvSpPr>
          <p:nvPr/>
        </p:nvSpPr>
        <p:spPr bwMode="auto">
          <a:xfrm>
            <a:off x="1238250" y="3703170"/>
            <a:ext cx="479523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5" name="Line 53">
            <a:extLst>
              <a:ext uri="{FF2B5EF4-FFF2-40B4-BE49-F238E27FC236}">
                <a16:creationId xmlns:a16="http://schemas.microsoft.com/office/drawing/2014/main" id="{6702AD52-6B44-8644-B051-73B968CBAD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35634" y="3909664"/>
            <a:ext cx="0" cy="1208686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6" name="Line 53">
            <a:extLst>
              <a:ext uri="{FF2B5EF4-FFF2-40B4-BE49-F238E27FC236}">
                <a16:creationId xmlns:a16="http://schemas.microsoft.com/office/drawing/2014/main" id="{C035595B-6C32-D64D-8661-E6016A8391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20799" y="5115273"/>
            <a:ext cx="3747600" cy="1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7" name="Oval 62">
            <a:extLst>
              <a:ext uri="{FF2B5EF4-FFF2-40B4-BE49-F238E27FC236}">
                <a16:creationId xmlns:a16="http://schemas.microsoft.com/office/drawing/2014/main" id="{F65C9312-42D5-C24F-8E65-51FAE54D9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5559" y="3591203"/>
            <a:ext cx="63500" cy="57151"/>
          </a:xfrm>
          <a:prstGeom prst="ellipse">
            <a:avLst/>
          </a:prstGeom>
          <a:solidFill>
            <a:schemeClr val="tx1"/>
          </a:solidFill>
          <a:ln w="2540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98" name="Line 102">
            <a:extLst>
              <a:ext uri="{FF2B5EF4-FFF2-40B4-BE49-F238E27FC236}">
                <a16:creationId xmlns:a16="http://schemas.microsoft.com/office/drawing/2014/main" id="{D9003889-DB30-7C41-9750-0496FC3EEF06}"/>
              </a:ext>
            </a:extLst>
          </p:cNvPr>
          <p:cNvSpPr>
            <a:spLocks noChangeShapeType="1"/>
          </p:cNvSpPr>
          <p:nvPr/>
        </p:nvSpPr>
        <p:spPr bwMode="auto">
          <a:xfrm>
            <a:off x="6542144" y="2799571"/>
            <a:ext cx="191165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94" name="Picture 4">
            <a:extLst>
              <a:ext uri="{FF2B5EF4-FFF2-40B4-BE49-F238E27FC236}">
                <a16:creationId xmlns:a16="http://schemas.microsoft.com/office/drawing/2014/main" id="{893A0573-982F-794B-AE6F-250A35435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4" y="17971"/>
            <a:ext cx="5484682" cy="2206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5">
            <a:extLst>
              <a:ext uri="{FF2B5EF4-FFF2-40B4-BE49-F238E27FC236}">
                <a16:creationId xmlns:a16="http://schemas.microsoft.com/office/drawing/2014/main" id="{970FDCDE-F8FF-D940-9A2C-D03206505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053" y="2581370"/>
            <a:ext cx="3087632" cy="382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6EF055BB-83CF-D443-A26D-3EE49D5AB956}"/>
              </a:ext>
            </a:extLst>
          </p:cNvPr>
          <p:cNvCxnSpPr>
            <a:cxnSpLocks/>
          </p:cNvCxnSpPr>
          <p:nvPr/>
        </p:nvCxnSpPr>
        <p:spPr bwMode="auto">
          <a:xfrm flipH="1">
            <a:off x="972552" y="1094123"/>
            <a:ext cx="385758" cy="1209490"/>
          </a:xfrm>
          <a:prstGeom prst="straightConnector1">
            <a:avLst/>
          </a:prstGeom>
          <a:noFill/>
          <a:ln w="762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0" name="Connecteur droit avec flèche 99">
            <a:extLst>
              <a:ext uri="{FF2B5EF4-FFF2-40B4-BE49-F238E27FC236}">
                <a16:creationId xmlns:a16="http://schemas.microsoft.com/office/drawing/2014/main" id="{42974B93-FA8C-594C-AADD-DEEB60ADF823}"/>
              </a:ext>
            </a:extLst>
          </p:cNvPr>
          <p:cNvCxnSpPr>
            <a:cxnSpLocks/>
          </p:cNvCxnSpPr>
          <p:nvPr/>
        </p:nvCxnSpPr>
        <p:spPr bwMode="auto">
          <a:xfrm flipH="1">
            <a:off x="1217615" y="1251977"/>
            <a:ext cx="2248693" cy="1501328"/>
          </a:xfrm>
          <a:prstGeom prst="straightConnector1">
            <a:avLst/>
          </a:prstGeom>
          <a:noFill/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1" name="Connecteur droit avec flèche 100">
            <a:extLst>
              <a:ext uri="{FF2B5EF4-FFF2-40B4-BE49-F238E27FC236}">
                <a16:creationId xmlns:a16="http://schemas.microsoft.com/office/drawing/2014/main" id="{8063FA92-13AD-054B-81AE-AF300B20005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194923" y="3709614"/>
            <a:ext cx="2944981" cy="15626"/>
          </a:xfrm>
          <a:prstGeom prst="straightConnector1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F3671751-440C-E145-9359-3954A1548E2E}"/>
              </a:ext>
            </a:extLst>
          </p:cNvPr>
          <p:cNvSpPr txBox="1"/>
          <p:nvPr/>
        </p:nvSpPr>
        <p:spPr>
          <a:xfrm>
            <a:off x="1755972" y="2953593"/>
            <a:ext cx="184731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1660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dirty="0"/>
              <a:t>07/03/2017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dirty="0"/>
              <a:t> </a:t>
            </a:r>
            <a:fld id="{BD380794-AD05-45D1-BCEF-E41591C34CDA}" type="slidenum">
              <a:rPr lang="fr-FR" smtClean="0"/>
              <a:pPr/>
              <a:t>45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G. Berry, Collège de France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0" y="13785"/>
            <a:ext cx="8915400" cy="630942"/>
          </a:xfrm>
        </p:spPr>
        <p:txBody>
          <a:bodyPr/>
          <a:lstStyle/>
          <a:p>
            <a:r>
              <a:rPr lang="fr-FR" dirty="0"/>
              <a:t>1995 : suspend contr</a:t>
            </a:r>
            <a:r>
              <a:rPr lang="en-US" dirty="0"/>
              <a:t>ôle</a:t>
            </a:r>
            <a:r>
              <a:rPr lang="fr-FR" dirty="0"/>
              <a:t> la suspension</a:t>
            </a: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71CA085-F0B6-FF43-AAA9-2840912F6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2029"/>
            <a:ext cx="9144000" cy="479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3962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dirty="0"/>
              <a:t>07/03/2017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dirty="0"/>
              <a:t> </a:t>
            </a:r>
            <a:fld id="{BD380794-AD05-45D1-BCEF-E41591C34CDA}" type="slidenum">
              <a:rPr lang="fr-FR" smtClean="0"/>
              <a:pPr/>
              <a:t>46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G. Berry, Collège de France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0" y="13785"/>
            <a:ext cx="9144000" cy="630942"/>
          </a:xfrm>
        </p:spPr>
        <p:txBody>
          <a:bodyPr/>
          <a:lstStyle/>
          <a:p>
            <a:r>
              <a:rPr lang="fr-FR" dirty="0"/>
              <a:t>Contr</a:t>
            </a:r>
            <a:r>
              <a:rPr lang="en-US" dirty="0"/>
              <a:t>ôle</a:t>
            </a:r>
            <a:r>
              <a:rPr lang="fr-FR" dirty="0"/>
              <a:t> de la suspension </a:t>
            </a:r>
            <a:r>
              <a:rPr lang="fr-FR" i="0" dirty="0"/>
              <a:t>⟹</a:t>
            </a:r>
            <a:r>
              <a:rPr lang="fr-FR" dirty="0"/>
              <a:t> </a:t>
            </a:r>
            <a:r>
              <a:rPr lang="fr-FR" sz="3200" dirty="0">
                <a:solidFill>
                  <a:schemeClr val="tx2"/>
                </a:solidFill>
              </a:rPr>
              <a:t>SUSP</a:t>
            </a:r>
          </a:p>
        </p:txBody>
      </p:sp>
      <p:grpSp>
        <p:nvGrpSpPr>
          <p:cNvPr id="161" name="Groupe 160"/>
          <p:cNvGrpSpPr/>
          <p:nvPr/>
        </p:nvGrpSpPr>
        <p:grpSpPr>
          <a:xfrm>
            <a:off x="1121911" y="4509120"/>
            <a:ext cx="7124066" cy="2336567"/>
            <a:chOff x="323528" y="4229366"/>
            <a:chExt cx="7124066" cy="2336567"/>
          </a:xfrm>
        </p:grpSpPr>
        <p:sp>
          <p:nvSpPr>
            <p:cNvPr id="150" name="ZoneTexte 149"/>
            <p:cNvSpPr txBox="1"/>
            <p:nvPr/>
          </p:nvSpPr>
          <p:spPr>
            <a:xfrm>
              <a:off x="323528" y="4229366"/>
              <a:ext cx="7124066" cy="997196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rPr>
                <a:t>RES</a:t>
              </a: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=</a:t>
              </a: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rPr>
                <a:t>SEL</a:t>
              </a: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=1,</a:t>
              </a: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rPr>
                <a:t> </a:t>
              </a: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SUSP</a:t>
              </a: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=0</a:t>
              </a:r>
              <a:r>
                <a:rPr kumimoji="0" lang="fr-FR" sz="14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 </a:t>
              </a: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:</a:t>
              </a: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rPr>
                <a:t> </a:t>
              </a: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reprise de </a:t>
              </a: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</a:rPr>
                <a:t>p</a:t>
              </a:r>
            </a:p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800" kern="0" dirty="0">
                  <a:solidFill>
                    <a:schemeClr val="accent1"/>
                  </a:solidFill>
                </a:rPr>
                <a:t>SEL</a:t>
              </a:r>
              <a:r>
                <a:rPr lang="fr-FR" sz="2800" kern="0" dirty="0"/>
                <a:t>=1, </a:t>
              </a:r>
              <a:r>
                <a:rPr lang="fr-FR" sz="2800" kern="0" dirty="0">
                  <a:solidFill>
                    <a:schemeClr val="tx2"/>
                  </a:solidFill>
                </a:rPr>
                <a:t>RES</a:t>
              </a:r>
              <a:r>
                <a:rPr lang="fr-FR" sz="2800" kern="0" dirty="0"/>
                <a:t>=0, </a:t>
              </a:r>
              <a:r>
                <a:rPr lang="fr-FR" sz="2800" kern="0" dirty="0">
                  <a:solidFill>
                    <a:schemeClr val="accent1"/>
                  </a:solidFill>
                </a:rPr>
                <a:t>SUSP</a:t>
              </a:r>
              <a:r>
                <a:rPr lang="fr-FR" sz="2800" kern="0" dirty="0"/>
                <a:t>=1 : suspension de </a:t>
              </a:r>
              <a:r>
                <a:rPr lang="fr-FR" sz="2800" kern="0" dirty="0">
                  <a:solidFill>
                    <a:schemeClr val="accent4"/>
                  </a:solidFill>
                </a:rPr>
                <a:t>p</a:t>
              </a:r>
              <a:endPara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ZoneTexte 150"/>
            <p:cNvSpPr txBox="1"/>
            <p:nvPr/>
          </p:nvSpPr>
          <p:spPr>
            <a:xfrm>
              <a:off x="323528" y="4708688"/>
              <a:ext cx="184731" cy="513346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endPara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ZoneTexte 151"/>
            <p:cNvSpPr txBox="1"/>
            <p:nvPr/>
          </p:nvSpPr>
          <p:spPr>
            <a:xfrm>
              <a:off x="323528" y="5156655"/>
              <a:ext cx="184731" cy="513346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endPara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ZoneTexte 152"/>
            <p:cNvSpPr txBox="1"/>
            <p:nvPr/>
          </p:nvSpPr>
          <p:spPr>
            <a:xfrm>
              <a:off x="323528" y="5604622"/>
              <a:ext cx="184731" cy="513346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endParaRPr lang="fr-FR" sz="2800" kern="0" dirty="0">
                <a:solidFill>
                  <a:schemeClr val="tx2"/>
                </a:solidFill>
              </a:endParaRPr>
            </a:p>
          </p:txBody>
        </p:sp>
        <p:sp>
          <p:nvSpPr>
            <p:cNvPr id="154" name="ZoneTexte 153"/>
            <p:cNvSpPr txBox="1"/>
            <p:nvPr/>
          </p:nvSpPr>
          <p:spPr>
            <a:xfrm>
              <a:off x="323528" y="6052587"/>
              <a:ext cx="184731" cy="513346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endParaRPr lang="fr-FR" sz="2800" kern="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59" name="ZoneTexte 158"/>
            <p:cNvSpPr txBox="1"/>
            <p:nvPr/>
          </p:nvSpPr>
          <p:spPr>
            <a:xfrm>
              <a:off x="3981819" y="5512289"/>
              <a:ext cx="184731" cy="513346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endPara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2367930" y="764704"/>
            <a:ext cx="4408140" cy="3398654"/>
            <a:chOff x="2367930" y="764704"/>
            <a:chExt cx="4408140" cy="3398654"/>
          </a:xfrm>
        </p:grpSpPr>
        <p:sp>
          <p:nvSpPr>
            <p:cNvPr id="80" name="Line 78"/>
            <p:cNvSpPr>
              <a:spLocks noChangeShapeType="1"/>
            </p:cNvSpPr>
            <p:nvPr/>
          </p:nvSpPr>
          <p:spPr bwMode="auto">
            <a:xfrm>
              <a:off x="3387223" y="3115791"/>
              <a:ext cx="190500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" name="Rectangle 33"/>
            <p:cNvSpPr>
              <a:spLocks noChangeArrowheads="1"/>
            </p:cNvSpPr>
            <p:nvPr/>
          </p:nvSpPr>
          <p:spPr bwMode="auto">
            <a:xfrm>
              <a:off x="3698950" y="1412114"/>
              <a:ext cx="1816100" cy="2222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1" name="Rectangle 35"/>
            <p:cNvSpPr>
              <a:spLocks noChangeArrowheads="1"/>
            </p:cNvSpPr>
            <p:nvPr/>
          </p:nvSpPr>
          <p:spPr bwMode="auto">
            <a:xfrm>
              <a:off x="3831457" y="1736408"/>
              <a:ext cx="503344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chemeClr val="tx1"/>
                  </a:solidFill>
                </a:rPr>
                <a:t>GO</a:t>
              </a:r>
            </a:p>
          </p:txBody>
        </p:sp>
        <p:sp>
          <p:nvSpPr>
            <p:cNvPr id="12" name="Rectangle 36"/>
            <p:cNvSpPr>
              <a:spLocks noChangeArrowheads="1"/>
            </p:cNvSpPr>
            <p:nvPr/>
          </p:nvSpPr>
          <p:spPr bwMode="auto">
            <a:xfrm>
              <a:off x="3831457" y="2142808"/>
              <a:ext cx="602730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chemeClr val="tx1"/>
                  </a:solidFill>
                </a:rPr>
                <a:t>RES</a:t>
              </a:r>
            </a:p>
          </p:txBody>
        </p:sp>
        <p:sp>
          <p:nvSpPr>
            <p:cNvPr id="13" name="Rectangle 37"/>
            <p:cNvSpPr>
              <a:spLocks noChangeArrowheads="1"/>
            </p:cNvSpPr>
            <p:nvPr/>
          </p:nvSpPr>
          <p:spPr bwMode="auto">
            <a:xfrm>
              <a:off x="3831457" y="2549208"/>
              <a:ext cx="738986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chemeClr val="tx1"/>
                  </a:solidFill>
                </a:rPr>
                <a:t>SUSP</a:t>
              </a:r>
            </a:p>
          </p:txBody>
        </p:sp>
        <p:sp>
          <p:nvSpPr>
            <p:cNvPr id="14" name="Rectangle 38"/>
            <p:cNvSpPr>
              <a:spLocks noChangeArrowheads="1"/>
            </p:cNvSpPr>
            <p:nvPr/>
          </p:nvSpPr>
          <p:spPr bwMode="auto">
            <a:xfrm>
              <a:off x="3831457" y="2955608"/>
              <a:ext cx="604334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chemeClr val="tx1"/>
                  </a:solidFill>
                </a:rPr>
                <a:t>KILL</a:t>
              </a:r>
            </a:p>
          </p:txBody>
        </p:sp>
        <p:sp>
          <p:nvSpPr>
            <p:cNvPr id="15" name="Rectangle 39"/>
            <p:cNvSpPr>
              <a:spLocks noChangeArrowheads="1"/>
            </p:cNvSpPr>
            <p:nvPr/>
          </p:nvSpPr>
          <p:spPr bwMode="auto">
            <a:xfrm>
              <a:off x="5050657" y="1736408"/>
              <a:ext cx="56356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rgbClr val="000000"/>
                  </a:solidFill>
                </a:rPr>
                <a:t>SEL</a:t>
              </a:r>
            </a:p>
          </p:txBody>
        </p:sp>
        <p:sp>
          <p:nvSpPr>
            <p:cNvPr id="16" name="Rectangle 40"/>
            <p:cNvSpPr>
              <a:spLocks noChangeArrowheads="1"/>
            </p:cNvSpPr>
            <p:nvPr/>
          </p:nvSpPr>
          <p:spPr bwMode="auto">
            <a:xfrm>
              <a:off x="5152257" y="2116964"/>
              <a:ext cx="4286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rgbClr val="000000"/>
                  </a:solidFill>
                </a:rPr>
                <a:t>K0</a:t>
              </a:r>
            </a:p>
          </p:txBody>
        </p:sp>
        <p:sp>
          <p:nvSpPr>
            <p:cNvPr id="17" name="Rectangle 41"/>
            <p:cNvSpPr>
              <a:spLocks noChangeArrowheads="1"/>
            </p:cNvSpPr>
            <p:nvPr/>
          </p:nvSpPr>
          <p:spPr bwMode="auto">
            <a:xfrm>
              <a:off x="5152257" y="2523364"/>
              <a:ext cx="4286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rgbClr val="000000"/>
                  </a:solidFill>
                </a:rPr>
                <a:t>K1</a:t>
              </a:r>
            </a:p>
          </p:txBody>
        </p:sp>
        <p:sp>
          <p:nvSpPr>
            <p:cNvPr id="18" name="Rectangle 42"/>
            <p:cNvSpPr>
              <a:spLocks noChangeArrowheads="1"/>
            </p:cNvSpPr>
            <p:nvPr/>
          </p:nvSpPr>
          <p:spPr bwMode="auto">
            <a:xfrm>
              <a:off x="5152257" y="2929764"/>
              <a:ext cx="4286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rgbClr val="000000"/>
                  </a:solidFill>
                </a:rPr>
                <a:t>K2</a:t>
              </a:r>
            </a:p>
          </p:txBody>
        </p:sp>
        <p:sp>
          <p:nvSpPr>
            <p:cNvPr id="19" name="Rectangle 43"/>
            <p:cNvSpPr>
              <a:spLocks noChangeArrowheads="1"/>
            </p:cNvSpPr>
            <p:nvPr/>
          </p:nvSpPr>
          <p:spPr bwMode="auto">
            <a:xfrm>
              <a:off x="5152257" y="3325054"/>
              <a:ext cx="432812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 dirty="0">
                  <a:solidFill>
                    <a:srgbClr val="000000"/>
                  </a:solidFill>
                </a:rPr>
                <a:t>K3</a:t>
              </a:r>
            </a:p>
          </p:txBody>
        </p:sp>
        <p:sp>
          <p:nvSpPr>
            <p:cNvPr id="20" name="Rectangle 44"/>
            <p:cNvSpPr>
              <a:spLocks noChangeArrowheads="1"/>
            </p:cNvSpPr>
            <p:nvPr/>
          </p:nvSpPr>
          <p:spPr bwMode="auto">
            <a:xfrm>
              <a:off x="4339457" y="1495108"/>
              <a:ext cx="318999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21" name="Rectangle 45"/>
            <p:cNvSpPr>
              <a:spLocks noChangeArrowheads="1"/>
            </p:cNvSpPr>
            <p:nvPr/>
          </p:nvSpPr>
          <p:spPr bwMode="auto">
            <a:xfrm>
              <a:off x="4745857" y="1495108"/>
              <a:ext cx="3540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rgbClr val="000000"/>
                  </a:solidFill>
                </a:rPr>
                <a:t>E'</a:t>
              </a:r>
            </a:p>
          </p:txBody>
        </p:sp>
        <p:sp>
          <p:nvSpPr>
            <p:cNvPr id="24" name="Rectangle 76"/>
            <p:cNvSpPr>
              <a:spLocks noChangeArrowheads="1"/>
            </p:cNvSpPr>
            <p:nvPr/>
          </p:nvSpPr>
          <p:spPr bwMode="auto">
            <a:xfrm>
              <a:off x="6011436" y="2053874"/>
              <a:ext cx="559450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>
                  <a:solidFill>
                    <a:schemeClr val="accent3"/>
                  </a:solidFill>
                </a:rPr>
                <a:t>K0</a:t>
              </a:r>
            </a:p>
          </p:txBody>
        </p:sp>
        <p:grpSp>
          <p:nvGrpSpPr>
            <p:cNvPr id="25" name="Groupe 24"/>
            <p:cNvGrpSpPr/>
            <p:nvPr/>
          </p:nvGrpSpPr>
          <p:grpSpPr>
            <a:xfrm>
              <a:off x="3387223" y="1898694"/>
              <a:ext cx="385050" cy="0"/>
              <a:chOff x="4142054" y="2749746"/>
              <a:chExt cx="385050" cy="0"/>
            </a:xfrm>
          </p:grpSpPr>
          <p:sp>
            <p:nvSpPr>
              <p:cNvPr id="77" name="Line 77"/>
              <p:cNvSpPr>
                <a:spLocks noChangeShapeType="1"/>
              </p:cNvSpPr>
              <p:nvPr/>
            </p:nvSpPr>
            <p:spPr bwMode="auto">
              <a:xfrm>
                <a:off x="4308029" y="2749746"/>
                <a:ext cx="219075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8" name="Line 78"/>
              <p:cNvSpPr>
                <a:spLocks noChangeShapeType="1"/>
              </p:cNvSpPr>
              <p:nvPr/>
            </p:nvSpPr>
            <p:spPr bwMode="auto">
              <a:xfrm>
                <a:off x="4142054" y="2749746"/>
                <a:ext cx="190500" cy="0"/>
              </a:xfrm>
              <a:prstGeom prst="line">
                <a:avLst/>
              </a:prstGeom>
              <a:noFill/>
              <a:ln w="25400">
                <a:solidFill>
                  <a:srgbClr val="DD080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28" name="Line 87"/>
            <p:cNvSpPr>
              <a:spLocks noChangeShapeType="1"/>
            </p:cNvSpPr>
            <p:nvPr/>
          </p:nvSpPr>
          <p:spPr bwMode="auto">
            <a:xfrm>
              <a:off x="5604694" y="1869758"/>
              <a:ext cx="215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" name="Rectangle 97"/>
            <p:cNvSpPr>
              <a:spLocks noChangeArrowheads="1"/>
            </p:cNvSpPr>
            <p:nvPr/>
          </p:nvSpPr>
          <p:spPr bwMode="auto">
            <a:xfrm>
              <a:off x="6011436" y="1653948"/>
              <a:ext cx="764634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>
                  <a:solidFill>
                    <a:schemeClr val="accent4"/>
                  </a:solidFill>
                </a:rPr>
                <a:t>SEL</a:t>
              </a:r>
            </a:p>
          </p:txBody>
        </p:sp>
        <p:sp>
          <p:nvSpPr>
            <p:cNvPr id="41" name="Line 98"/>
            <p:cNvSpPr>
              <a:spLocks noChangeShapeType="1"/>
            </p:cNvSpPr>
            <p:nvPr/>
          </p:nvSpPr>
          <p:spPr bwMode="auto">
            <a:xfrm>
              <a:off x="5604694" y="2275085"/>
              <a:ext cx="215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" name="Rectangle 105"/>
            <p:cNvSpPr>
              <a:spLocks noChangeArrowheads="1"/>
            </p:cNvSpPr>
            <p:nvPr/>
          </p:nvSpPr>
          <p:spPr bwMode="auto">
            <a:xfrm>
              <a:off x="6011436" y="2453800"/>
              <a:ext cx="559450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>
                  <a:solidFill>
                    <a:schemeClr val="accent3"/>
                  </a:solidFill>
                </a:rPr>
                <a:t>K1</a:t>
              </a:r>
            </a:p>
          </p:txBody>
        </p:sp>
        <p:sp>
          <p:nvSpPr>
            <p:cNvPr id="46" name="Line 106"/>
            <p:cNvSpPr>
              <a:spLocks noChangeShapeType="1"/>
            </p:cNvSpPr>
            <p:nvPr/>
          </p:nvSpPr>
          <p:spPr bwMode="auto">
            <a:xfrm>
              <a:off x="5604694" y="3088958"/>
              <a:ext cx="215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8" name="Rectangle 108"/>
            <p:cNvSpPr>
              <a:spLocks noChangeArrowheads="1"/>
            </p:cNvSpPr>
            <p:nvPr/>
          </p:nvSpPr>
          <p:spPr bwMode="auto">
            <a:xfrm>
              <a:off x="6011436" y="2853726"/>
              <a:ext cx="559450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>
                  <a:solidFill>
                    <a:schemeClr val="accent3"/>
                  </a:solidFill>
                </a:rPr>
                <a:t>K2</a:t>
              </a:r>
            </a:p>
          </p:txBody>
        </p:sp>
        <p:sp>
          <p:nvSpPr>
            <p:cNvPr id="49" name="Rectangle 111"/>
            <p:cNvSpPr>
              <a:spLocks noChangeArrowheads="1"/>
            </p:cNvSpPr>
            <p:nvPr/>
          </p:nvSpPr>
          <p:spPr bwMode="auto">
            <a:xfrm>
              <a:off x="3001116" y="764704"/>
              <a:ext cx="387928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/>
                <a:t>E</a:t>
              </a:r>
            </a:p>
          </p:txBody>
        </p:sp>
        <p:sp>
          <p:nvSpPr>
            <p:cNvPr id="52" name="Rectangle 115"/>
            <p:cNvSpPr>
              <a:spLocks noChangeArrowheads="1"/>
            </p:cNvSpPr>
            <p:nvPr/>
          </p:nvSpPr>
          <p:spPr bwMode="auto">
            <a:xfrm>
              <a:off x="6011436" y="764704"/>
              <a:ext cx="447239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/>
                <a:t>E'</a:t>
              </a:r>
            </a:p>
          </p:txBody>
        </p:sp>
        <p:sp>
          <p:nvSpPr>
            <p:cNvPr id="53" name="Rectangle 116"/>
            <p:cNvSpPr>
              <a:spLocks noChangeArrowheads="1"/>
            </p:cNvSpPr>
            <p:nvPr/>
          </p:nvSpPr>
          <p:spPr bwMode="auto">
            <a:xfrm>
              <a:off x="4572606" y="2544951"/>
              <a:ext cx="383119" cy="520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800" dirty="0">
                  <a:solidFill>
                    <a:schemeClr val="accent4"/>
                  </a:solidFill>
                </a:rPr>
                <a:t>p</a:t>
              </a:r>
            </a:p>
          </p:txBody>
        </p:sp>
        <p:sp>
          <p:nvSpPr>
            <p:cNvPr id="54" name="Line 112"/>
            <p:cNvSpPr>
              <a:spLocks noChangeShapeType="1"/>
            </p:cNvSpPr>
            <p:nvPr/>
          </p:nvSpPr>
          <p:spPr bwMode="auto">
            <a:xfrm flipH="1">
              <a:off x="4488490" y="1233212"/>
              <a:ext cx="0" cy="2381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5" name="Line 112"/>
            <p:cNvSpPr>
              <a:spLocks noChangeShapeType="1"/>
            </p:cNvSpPr>
            <p:nvPr/>
          </p:nvSpPr>
          <p:spPr bwMode="auto">
            <a:xfrm flipH="1">
              <a:off x="4893494" y="1231583"/>
              <a:ext cx="0" cy="2381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" name="Line 106"/>
            <p:cNvSpPr>
              <a:spLocks noChangeShapeType="1"/>
            </p:cNvSpPr>
            <p:nvPr/>
          </p:nvSpPr>
          <p:spPr bwMode="auto">
            <a:xfrm>
              <a:off x="5604694" y="2680412"/>
              <a:ext cx="215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" name="Rectangle 48"/>
            <p:cNvSpPr>
              <a:spLocks noChangeArrowheads="1"/>
            </p:cNvSpPr>
            <p:nvPr/>
          </p:nvSpPr>
          <p:spPr bwMode="auto">
            <a:xfrm>
              <a:off x="2573114" y="2083825"/>
              <a:ext cx="815930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/>
                <a:t>RES</a:t>
              </a:r>
            </a:p>
          </p:txBody>
        </p:sp>
        <p:sp>
          <p:nvSpPr>
            <p:cNvPr id="27" name="Rectangle 86"/>
            <p:cNvSpPr>
              <a:spLocks noChangeArrowheads="1"/>
            </p:cNvSpPr>
            <p:nvPr/>
          </p:nvSpPr>
          <p:spPr bwMode="auto">
            <a:xfrm>
              <a:off x="2573114" y="2906358"/>
              <a:ext cx="815930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/>
                <a:t>KILL</a:t>
              </a:r>
            </a:p>
          </p:txBody>
        </p:sp>
        <p:sp>
          <p:nvSpPr>
            <p:cNvPr id="56" name="Rectangle 48"/>
            <p:cNvSpPr>
              <a:spLocks noChangeArrowheads="1"/>
            </p:cNvSpPr>
            <p:nvPr/>
          </p:nvSpPr>
          <p:spPr bwMode="auto">
            <a:xfrm>
              <a:off x="2367930" y="2495091"/>
              <a:ext cx="1021114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/>
                <a:t>SUSP</a:t>
              </a:r>
            </a:p>
          </p:txBody>
        </p:sp>
        <p:sp>
          <p:nvSpPr>
            <p:cNvPr id="58" name="Rectangle 79"/>
            <p:cNvSpPr>
              <a:spLocks noChangeArrowheads="1"/>
            </p:cNvSpPr>
            <p:nvPr/>
          </p:nvSpPr>
          <p:spPr bwMode="auto">
            <a:xfrm>
              <a:off x="2728606" y="1672559"/>
              <a:ext cx="660438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/>
                <a:t>GO</a:t>
              </a:r>
            </a:p>
          </p:txBody>
        </p:sp>
        <p:grpSp>
          <p:nvGrpSpPr>
            <p:cNvPr id="59" name="Groupe 58"/>
            <p:cNvGrpSpPr/>
            <p:nvPr/>
          </p:nvGrpSpPr>
          <p:grpSpPr>
            <a:xfrm>
              <a:off x="3387223" y="2308970"/>
              <a:ext cx="385050" cy="0"/>
              <a:chOff x="4142054" y="2753178"/>
              <a:chExt cx="385050" cy="0"/>
            </a:xfrm>
          </p:grpSpPr>
          <p:sp>
            <p:nvSpPr>
              <p:cNvPr id="75" name="Line 77"/>
              <p:cNvSpPr>
                <a:spLocks noChangeShapeType="1"/>
              </p:cNvSpPr>
              <p:nvPr/>
            </p:nvSpPr>
            <p:spPr bwMode="auto">
              <a:xfrm>
                <a:off x="4308029" y="2753178"/>
                <a:ext cx="21907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6" name="Line 78"/>
              <p:cNvSpPr>
                <a:spLocks noChangeShapeType="1"/>
              </p:cNvSpPr>
              <p:nvPr/>
            </p:nvSpPr>
            <p:spPr bwMode="auto">
              <a:xfrm>
                <a:off x="4142054" y="2753178"/>
                <a:ext cx="190500" cy="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60" name="Groupe 59"/>
            <p:cNvGrpSpPr/>
            <p:nvPr/>
          </p:nvGrpSpPr>
          <p:grpSpPr>
            <a:xfrm>
              <a:off x="3387223" y="2712381"/>
              <a:ext cx="385050" cy="0"/>
              <a:chOff x="4142054" y="2753178"/>
              <a:chExt cx="385050" cy="0"/>
            </a:xfrm>
          </p:grpSpPr>
          <p:sp>
            <p:nvSpPr>
              <p:cNvPr id="73" name="Line 77"/>
              <p:cNvSpPr>
                <a:spLocks noChangeShapeType="1"/>
              </p:cNvSpPr>
              <p:nvPr/>
            </p:nvSpPr>
            <p:spPr bwMode="auto">
              <a:xfrm>
                <a:off x="4308029" y="2753178"/>
                <a:ext cx="21907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4" name="Line 78"/>
              <p:cNvSpPr>
                <a:spLocks noChangeShapeType="1"/>
              </p:cNvSpPr>
              <p:nvPr/>
            </p:nvSpPr>
            <p:spPr bwMode="auto">
              <a:xfrm>
                <a:off x="4142054" y="2753178"/>
                <a:ext cx="190500" cy="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61" name="Freeform 110"/>
            <p:cNvSpPr>
              <a:spLocks/>
            </p:cNvSpPr>
            <p:nvPr/>
          </p:nvSpPr>
          <p:spPr bwMode="auto">
            <a:xfrm>
              <a:off x="3387223" y="1008704"/>
              <a:ext cx="1101458" cy="253042"/>
            </a:xfrm>
            <a:custGeom>
              <a:avLst/>
              <a:gdLst>
                <a:gd name="T0" fmla="*/ 0 w 2689"/>
                <a:gd name="T1" fmla="*/ 0 h 449"/>
                <a:gd name="T2" fmla="*/ 2688 w 2689"/>
                <a:gd name="T3" fmla="*/ 0 h 449"/>
                <a:gd name="T4" fmla="*/ 2688 w 2689"/>
                <a:gd name="T5" fmla="*/ 448 h 449"/>
                <a:gd name="T6" fmla="*/ 0 60000 65536"/>
                <a:gd name="T7" fmla="*/ 0 60000 65536"/>
                <a:gd name="T8" fmla="*/ 0 60000 65536"/>
                <a:gd name="T9" fmla="*/ 0 w 2689"/>
                <a:gd name="T10" fmla="*/ 0 h 449"/>
                <a:gd name="T11" fmla="*/ 2689 w 2689"/>
                <a:gd name="T12" fmla="*/ 449 h 4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89" h="449">
                  <a:moveTo>
                    <a:pt x="0" y="0"/>
                  </a:moveTo>
                  <a:lnTo>
                    <a:pt x="2688" y="0"/>
                  </a:lnTo>
                  <a:lnTo>
                    <a:pt x="2688" y="448"/>
                  </a:lnTo>
                </a:path>
              </a:pathLst>
            </a:custGeom>
            <a:noFill/>
            <a:ln w="25400" cap="rnd" cmpd="sng">
              <a:solidFill>
                <a:srgbClr val="DD0806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" name="Rectangle 43"/>
            <p:cNvSpPr>
              <a:spLocks noChangeArrowheads="1"/>
            </p:cNvSpPr>
            <p:nvPr/>
          </p:nvSpPr>
          <p:spPr bwMode="auto">
            <a:xfrm>
              <a:off x="5159182" y="3693871"/>
              <a:ext cx="355868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 dirty="0">
                  <a:solidFill>
                    <a:srgbClr val="000000"/>
                  </a:solidFill>
                </a:rPr>
                <a:t>...</a:t>
              </a:r>
            </a:p>
          </p:txBody>
        </p:sp>
        <p:sp>
          <p:nvSpPr>
            <p:cNvPr id="64" name="Rectangle 108"/>
            <p:cNvSpPr>
              <a:spLocks noChangeArrowheads="1"/>
            </p:cNvSpPr>
            <p:nvPr/>
          </p:nvSpPr>
          <p:spPr bwMode="auto">
            <a:xfrm>
              <a:off x="6011436" y="3253654"/>
              <a:ext cx="559450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>
                  <a:solidFill>
                    <a:schemeClr val="accent3"/>
                  </a:solidFill>
                </a:rPr>
                <a:t>K3</a:t>
              </a:r>
            </a:p>
          </p:txBody>
        </p:sp>
        <p:sp>
          <p:nvSpPr>
            <p:cNvPr id="82" name="Line 78"/>
            <p:cNvSpPr>
              <a:spLocks noChangeShapeType="1"/>
            </p:cNvSpPr>
            <p:nvPr/>
          </p:nvSpPr>
          <p:spPr bwMode="auto">
            <a:xfrm>
              <a:off x="5787721" y="1869758"/>
              <a:ext cx="190500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4" name="Line 78"/>
            <p:cNvSpPr>
              <a:spLocks noChangeShapeType="1"/>
            </p:cNvSpPr>
            <p:nvPr/>
          </p:nvSpPr>
          <p:spPr bwMode="auto">
            <a:xfrm>
              <a:off x="5787721" y="3493284"/>
              <a:ext cx="190500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5" name="Line 78"/>
            <p:cNvSpPr>
              <a:spLocks noChangeShapeType="1"/>
            </p:cNvSpPr>
            <p:nvPr/>
          </p:nvSpPr>
          <p:spPr bwMode="auto">
            <a:xfrm>
              <a:off x="5787721" y="2275085"/>
              <a:ext cx="190500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6" name="Line 78"/>
            <p:cNvSpPr>
              <a:spLocks noChangeShapeType="1"/>
            </p:cNvSpPr>
            <p:nvPr/>
          </p:nvSpPr>
          <p:spPr bwMode="auto">
            <a:xfrm>
              <a:off x="5787721" y="2680412"/>
              <a:ext cx="190500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7" name="Line 78"/>
            <p:cNvSpPr>
              <a:spLocks noChangeShapeType="1"/>
            </p:cNvSpPr>
            <p:nvPr/>
          </p:nvSpPr>
          <p:spPr bwMode="auto">
            <a:xfrm>
              <a:off x="5787721" y="3088958"/>
              <a:ext cx="190500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8" name="Rectangle 108"/>
            <p:cNvSpPr>
              <a:spLocks noChangeArrowheads="1"/>
            </p:cNvSpPr>
            <p:nvPr/>
          </p:nvSpPr>
          <p:spPr bwMode="auto">
            <a:xfrm>
              <a:off x="6035055" y="3593489"/>
              <a:ext cx="437621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>
                  <a:solidFill>
                    <a:schemeClr val="accent3"/>
                  </a:solidFill>
                </a:rPr>
                <a:t>...</a:t>
              </a:r>
            </a:p>
          </p:txBody>
        </p:sp>
        <p:sp>
          <p:nvSpPr>
            <p:cNvPr id="89" name="Freeform 110"/>
            <p:cNvSpPr>
              <a:spLocks/>
            </p:cNvSpPr>
            <p:nvPr/>
          </p:nvSpPr>
          <p:spPr bwMode="auto">
            <a:xfrm flipH="1">
              <a:off x="4893494" y="1006787"/>
              <a:ext cx="1101458" cy="259077"/>
            </a:xfrm>
            <a:custGeom>
              <a:avLst/>
              <a:gdLst>
                <a:gd name="T0" fmla="*/ 0 w 2689"/>
                <a:gd name="T1" fmla="*/ 0 h 449"/>
                <a:gd name="T2" fmla="*/ 2688 w 2689"/>
                <a:gd name="T3" fmla="*/ 0 h 449"/>
                <a:gd name="T4" fmla="*/ 2688 w 2689"/>
                <a:gd name="T5" fmla="*/ 448 h 449"/>
                <a:gd name="T6" fmla="*/ 0 60000 65536"/>
                <a:gd name="T7" fmla="*/ 0 60000 65536"/>
                <a:gd name="T8" fmla="*/ 0 60000 65536"/>
                <a:gd name="T9" fmla="*/ 0 w 2689"/>
                <a:gd name="T10" fmla="*/ 0 h 449"/>
                <a:gd name="T11" fmla="*/ 2689 w 2689"/>
                <a:gd name="T12" fmla="*/ 449 h 4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89" h="449">
                  <a:moveTo>
                    <a:pt x="0" y="0"/>
                  </a:moveTo>
                  <a:lnTo>
                    <a:pt x="2688" y="0"/>
                  </a:lnTo>
                  <a:lnTo>
                    <a:pt x="2688" y="448"/>
                  </a:lnTo>
                </a:path>
              </a:pathLst>
            </a:custGeom>
            <a:noFill/>
            <a:ln w="25400" cap="rnd" cmpd="sng">
              <a:solidFill>
                <a:srgbClr val="DD0806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cxnSp>
          <p:nvCxnSpPr>
            <p:cNvPr id="91" name="Connecteur droit 90"/>
            <p:cNvCxnSpPr/>
            <p:nvPr/>
          </p:nvCxnSpPr>
          <p:spPr bwMode="auto">
            <a:xfrm flipV="1">
              <a:off x="3432696" y="885559"/>
              <a:ext cx="59184" cy="249666"/>
            </a:xfrm>
            <a:prstGeom prst="line">
              <a:avLst/>
            </a:prstGeom>
            <a:noFill/>
            <a:ln w="28575" cap="flat" cmpd="sng" algn="ctr">
              <a:solidFill>
                <a:srgbClr val="DD080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Connecteur droit 91"/>
            <p:cNvCxnSpPr/>
            <p:nvPr/>
          </p:nvCxnSpPr>
          <p:spPr bwMode="auto">
            <a:xfrm flipV="1">
              <a:off x="5880968" y="876482"/>
              <a:ext cx="59184" cy="249666"/>
            </a:xfrm>
            <a:prstGeom prst="line">
              <a:avLst/>
            </a:prstGeom>
            <a:noFill/>
            <a:ln w="28575" cap="flat" cmpd="sng" algn="ctr">
              <a:solidFill>
                <a:srgbClr val="DD080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1" name="Line 77"/>
            <p:cNvSpPr>
              <a:spLocks noChangeShapeType="1"/>
            </p:cNvSpPr>
            <p:nvPr/>
          </p:nvSpPr>
          <p:spPr bwMode="auto">
            <a:xfrm>
              <a:off x="3577723" y="3115791"/>
              <a:ext cx="19764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" name="Rectangle 34"/>
            <p:cNvSpPr>
              <a:spLocks noChangeArrowheads="1"/>
            </p:cNvSpPr>
            <p:nvPr/>
          </p:nvSpPr>
          <p:spPr bwMode="auto">
            <a:xfrm>
              <a:off x="3775894" y="1463358"/>
              <a:ext cx="1816100" cy="2700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</p:grpSp>
      <p:sp>
        <p:nvSpPr>
          <p:cNvPr id="72" name="Line 106">
            <a:extLst>
              <a:ext uri="{FF2B5EF4-FFF2-40B4-BE49-F238E27FC236}">
                <a16:creationId xmlns:a16="http://schemas.microsoft.com/office/drawing/2014/main" id="{D51EC7AD-A3C8-0047-B191-FEC0CD21DA57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1994" y="3493048"/>
            <a:ext cx="20190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DD8D6A34-4713-2E4A-BD59-51560AB50F32}"/>
              </a:ext>
            </a:extLst>
          </p:cNvPr>
          <p:cNvSpPr txBox="1"/>
          <p:nvPr/>
        </p:nvSpPr>
        <p:spPr>
          <a:xfrm>
            <a:off x="7809109" y="4905316"/>
            <a:ext cx="338554" cy="63363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36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ˆ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A91292-6F61-D148-A2BE-F07B669574B7}"/>
              </a:ext>
            </a:extLst>
          </p:cNvPr>
          <p:cNvSpPr/>
          <p:nvPr/>
        </p:nvSpPr>
        <p:spPr>
          <a:xfrm>
            <a:off x="413333" y="5589240"/>
            <a:ext cx="83173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n-US" sz="2400" kern="0" dirty="0"/>
              <a:t>Note : pour l’instant, </a:t>
            </a:r>
            <a:r>
              <a:rPr lang="en-US" sz="2400" kern="0" dirty="0">
                <a:solidFill>
                  <a:schemeClr val="accent1"/>
                </a:solidFill>
              </a:rPr>
              <a:t>RES</a:t>
            </a:r>
            <a:r>
              <a:rPr lang="en-US" sz="2400" kern="0" dirty="0"/>
              <a:t> et </a:t>
            </a:r>
            <a:r>
              <a:rPr lang="en-US" sz="2400" kern="0" dirty="0">
                <a:solidFill>
                  <a:schemeClr val="accent1"/>
                </a:solidFill>
              </a:rPr>
              <a:t>SUSP</a:t>
            </a:r>
            <a:r>
              <a:rPr lang="en-US" sz="2400" kern="0" dirty="0"/>
              <a:t> sont incompatibles</a:t>
            </a:r>
          </a:p>
          <a:p>
            <a:pPr algn="ctr" fontAlgn="base">
              <a:spcAft>
                <a:spcPct val="0"/>
              </a:spcAft>
            </a:pPr>
            <a:r>
              <a:rPr lang="en-US" sz="2400" kern="0" dirty="0">
                <a:solidFill>
                  <a:schemeClr val="tx2"/>
                </a:solidFill>
              </a:rPr>
              <a:t>RES</a:t>
            </a:r>
            <a:r>
              <a:rPr lang="en-US" sz="2400" kern="0" dirty="0"/>
              <a:t> # </a:t>
            </a:r>
            <a:r>
              <a:rPr lang="en-US" sz="2400" kern="0" dirty="0">
                <a:solidFill>
                  <a:schemeClr val="tx2"/>
                </a:solidFill>
              </a:rPr>
              <a:t>SUSP</a:t>
            </a:r>
            <a:r>
              <a:rPr lang="en-US" sz="2400" kern="0" dirty="0"/>
              <a:t> </a:t>
            </a:r>
            <a:r>
              <a:rPr lang="en-US" sz="2400" i="1" kern="0" dirty="0"/>
              <a:t>i.e.</a:t>
            </a:r>
            <a:r>
              <a:rPr lang="en-US" sz="2400" kern="0" dirty="0">
                <a:solidFill>
                  <a:schemeClr val="tx2"/>
                </a:solidFill>
              </a:rPr>
              <a:t> </a:t>
            </a:r>
            <a:r>
              <a:rPr lang="en-US" sz="2400" kern="0" dirty="0"/>
              <a:t>¬(</a:t>
            </a:r>
            <a:r>
              <a:rPr lang="en-US" sz="2400" kern="0" dirty="0">
                <a:solidFill>
                  <a:schemeClr val="tx2"/>
                </a:solidFill>
              </a:rPr>
              <a:t>RES</a:t>
            </a:r>
            <a:r>
              <a:rPr lang="en-US" sz="2400" kern="0" dirty="0"/>
              <a:t> and </a:t>
            </a:r>
            <a:r>
              <a:rPr lang="en-US" sz="2400" kern="0" dirty="0">
                <a:solidFill>
                  <a:schemeClr val="tx2"/>
                </a:solidFill>
              </a:rPr>
              <a:t>SUSP</a:t>
            </a:r>
            <a:r>
              <a:rPr lang="en-US" sz="2400" kern="0" dirty="0"/>
              <a:t>)</a:t>
            </a:r>
            <a:endParaRPr lang="fr-FR" sz="2400" kern="0" dirty="0"/>
          </a:p>
        </p:txBody>
      </p:sp>
    </p:spTree>
    <p:extLst>
      <p:ext uri="{BB962C8B-B14F-4D97-AF65-F5344CB8AC3E}">
        <p14:creationId xmlns:p14="http://schemas.microsoft.com/office/powerpoint/2010/main" val="250834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Line 101"/>
          <p:cNvSpPr>
            <a:spLocks noChangeShapeType="1"/>
          </p:cNvSpPr>
          <p:nvPr/>
        </p:nvSpPr>
        <p:spPr bwMode="auto">
          <a:xfrm>
            <a:off x="6974330" y="3445200"/>
            <a:ext cx="0" cy="12240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dirty="0"/>
              <a:t>07/03/2017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47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dirty="0">
                <a:solidFill>
                  <a:srgbClr val="000000"/>
                </a:solidFill>
              </a:rPr>
              <a:t>Circuit de «</a:t>
            </a:r>
            <a:r>
              <a:rPr lang="en-US" altLang="fr-FR" sz="1800" dirty="0">
                <a:solidFill>
                  <a:srgbClr val="000000"/>
                </a:solidFill>
              </a:rPr>
              <a:t> </a:t>
            </a:r>
            <a:r>
              <a:rPr lang="en-US" altLang="fr-FR" dirty="0"/>
              <a:t>suspend </a:t>
            </a:r>
            <a:r>
              <a:rPr lang="en-US" altLang="fr-FR" dirty="0">
                <a:solidFill>
                  <a:schemeClr val="accent4"/>
                </a:solidFill>
              </a:rPr>
              <a:t>p</a:t>
            </a:r>
            <a:r>
              <a:rPr lang="en-US" altLang="fr-FR" dirty="0">
                <a:solidFill>
                  <a:schemeClr val="tx2"/>
                </a:solidFill>
              </a:rPr>
              <a:t> </a:t>
            </a:r>
            <a:r>
              <a:rPr lang="en-US" altLang="fr-FR" dirty="0"/>
              <a:t>when</a:t>
            </a:r>
            <a:r>
              <a:rPr lang="en-US" altLang="fr-FR" dirty="0">
                <a:solidFill>
                  <a:schemeClr val="accent2"/>
                </a:solidFill>
              </a:rPr>
              <a:t> </a:t>
            </a:r>
            <a:r>
              <a:rPr lang="en-US" altLang="fr-FR" dirty="0">
                <a:solidFill>
                  <a:schemeClr val="tx2"/>
                </a:solidFill>
              </a:rPr>
              <a:t>S</a:t>
            </a:r>
            <a:r>
              <a:rPr lang="en-US" altLang="fr-FR" sz="1800" dirty="0">
                <a:solidFill>
                  <a:schemeClr val="tx2"/>
                </a:solidFill>
              </a:rPr>
              <a:t> </a:t>
            </a:r>
            <a:r>
              <a:rPr lang="en-US" altLang="fr-FR" dirty="0"/>
              <a:t>»</a:t>
            </a:r>
            <a:endParaRPr lang="fr-FR" dirty="0"/>
          </a:p>
        </p:txBody>
      </p:sp>
      <p:sp>
        <p:nvSpPr>
          <p:cNvPr id="144" name="Arc 20"/>
          <p:cNvSpPr>
            <a:spLocks/>
          </p:cNvSpPr>
          <p:nvPr/>
        </p:nvSpPr>
        <p:spPr bwMode="auto">
          <a:xfrm>
            <a:off x="3124177" y="3727674"/>
            <a:ext cx="230187" cy="247650"/>
          </a:xfrm>
          <a:custGeom>
            <a:avLst/>
            <a:gdLst>
              <a:gd name="T0" fmla="*/ 0 w 21750"/>
              <a:gd name="T1" fmla="*/ 0 h 21600"/>
              <a:gd name="T2" fmla="*/ 145 w 21750"/>
              <a:gd name="T3" fmla="*/ 156 h 21600"/>
              <a:gd name="T4" fmla="*/ 1 w 21750"/>
              <a:gd name="T5" fmla="*/ 156 h 21600"/>
              <a:gd name="T6" fmla="*/ 0 60000 65536"/>
              <a:gd name="T7" fmla="*/ 0 60000 65536"/>
              <a:gd name="T8" fmla="*/ 0 60000 65536"/>
              <a:gd name="T9" fmla="*/ 0 w 21750"/>
              <a:gd name="T10" fmla="*/ 0 h 21600"/>
              <a:gd name="T11" fmla="*/ 21750 w 2175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50" h="21600" fill="none" extrusionOk="0">
                <a:moveTo>
                  <a:pt x="-1" y="0"/>
                </a:moveTo>
                <a:cubicBezTo>
                  <a:pt x="49" y="0"/>
                  <a:pt x="99" y="-1"/>
                  <a:pt x="150" y="0"/>
                </a:cubicBezTo>
                <a:cubicBezTo>
                  <a:pt x="12079" y="0"/>
                  <a:pt x="21750" y="9670"/>
                  <a:pt x="21750" y="21600"/>
                </a:cubicBezTo>
              </a:path>
              <a:path w="21750" h="21600" stroke="0" extrusionOk="0">
                <a:moveTo>
                  <a:pt x="-1" y="0"/>
                </a:moveTo>
                <a:cubicBezTo>
                  <a:pt x="49" y="0"/>
                  <a:pt x="99" y="-1"/>
                  <a:pt x="150" y="0"/>
                </a:cubicBezTo>
                <a:cubicBezTo>
                  <a:pt x="12079" y="0"/>
                  <a:pt x="21750" y="9670"/>
                  <a:pt x="21750" y="21600"/>
                </a:cubicBezTo>
                <a:lnTo>
                  <a:pt x="15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6" name="Arc 22"/>
          <p:cNvSpPr>
            <a:spLocks/>
          </p:cNvSpPr>
          <p:nvPr/>
        </p:nvSpPr>
        <p:spPr bwMode="auto">
          <a:xfrm>
            <a:off x="3124177" y="3961036"/>
            <a:ext cx="228600" cy="247650"/>
          </a:xfrm>
          <a:custGeom>
            <a:avLst/>
            <a:gdLst>
              <a:gd name="T0" fmla="*/ 144 w 21600"/>
              <a:gd name="T1" fmla="*/ 0 h 21600"/>
              <a:gd name="T2" fmla="*/ 0 w 21600"/>
              <a:gd name="T3" fmla="*/ 156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7" name="Rectangle 33"/>
          <p:cNvSpPr>
            <a:spLocks noChangeArrowheads="1"/>
          </p:cNvSpPr>
          <p:nvPr/>
        </p:nvSpPr>
        <p:spPr bwMode="auto">
          <a:xfrm>
            <a:off x="4743748" y="2343346"/>
            <a:ext cx="1816100" cy="2222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58" name="Rectangle 34"/>
          <p:cNvSpPr>
            <a:spLocks noChangeArrowheads="1"/>
          </p:cNvSpPr>
          <p:nvPr/>
        </p:nvSpPr>
        <p:spPr bwMode="auto">
          <a:xfrm>
            <a:off x="4743748" y="2343346"/>
            <a:ext cx="1816100" cy="22225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59" name="Rectangle 35"/>
          <p:cNvSpPr>
            <a:spLocks noChangeArrowheads="1"/>
          </p:cNvSpPr>
          <p:nvPr/>
        </p:nvSpPr>
        <p:spPr bwMode="auto">
          <a:xfrm>
            <a:off x="4799311" y="2616396"/>
            <a:ext cx="503344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chemeClr val="tx1"/>
                </a:solidFill>
              </a:rPr>
              <a:t>GO</a:t>
            </a:r>
          </a:p>
        </p:txBody>
      </p:sp>
      <p:sp>
        <p:nvSpPr>
          <p:cNvPr id="160" name="Rectangle 36"/>
          <p:cNvSpPr>
            <a:spLocks noChangeArrowheads="1"/>
          </p:cNvSpPr>
          <p:nvPr/>
        </p:nvSpPr>
        <p:spPr bwMode="auto">
          <a:xfrm>
            <a:off x="4799311" y="3022796"/>
            <a:ext cx="602730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chemeClr val="tx1"/>
                </a:solidFill>
              </a:rPr>
              <a:t>RES</a:t>
            </a:r>
          </a:p>
        </p:txBody>
      </p:sp>
      <p:sp>
        <p:nvSpPr>
          <p:cNvPr id="161" name="Rectangle 37"/>
          <p:cNvSpPr>
            <a:spLocks noChangeArrowheads="1"/>
          </p:cNvSpPr>
          <p:nvPr/>
        </p:nvSpPr>
        <p:spPr bwMode="auto">
          <a:xfrm>
            <a:off x="4799311" y="3429196"/>
            <a:ext cx="738986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chemeClr val="tx1"/>
                </a:solidFill>
              </a:rPr>
              <a:t>SUSP</a:t>
            </a:r>
          </a:p>
        </p:txBody>
      </p:sp>
      <p:sp>
        <p:nvSpPr>
          <p:cNvPr id="162" name="Rectangle 38"/>
          <p:cNvSpPr>
            <a:spLocks noChangeArrowheads="1"/>
          </p:cNvSpPr>
          <p:nvPr/>
        </p:nvSpPr>
        <p:spPr bwMode="auto">
          <a:xfrm>
            <a:off x="4799311" y="3835596"/>
            <a:ext cx="604334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chemeClr val="tx1"/>
                </a:solidFill>
              </a:rPr>
              <a:t>KILL</a:t>
            </a:r>
          </a:p>
        </p:txBody>
      </p:sp>
      <p:sp>
        <p:nvSpPr>
          <p:cNvPr id="163" name="Rectangle 39"/>
          <p:cNvSpPr>
            <a:spLocks noChangeArrowheads="1"/>
          </p:cNvSpPr>
          <p:nvPr/>
        </p:nvSpPr>
        <p:spPr bwMode="auto">
          <a:xfrm>
            <a:off x="6018511" y="2616396"/>
            <a:ext cx="5635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rgbClr val="000000"/>
                </a:solidFill>
              </a:rPr>
              <a:t>SEL</a:t>
            </a:r>
          </a:p>
        </p:txBody>
      </p:sp>
      <p:sp>
        <p:nvSpPr>
          <p:cNvPr id="164" name="Rectangle 40"/>
          <p:cNvSpPr>
            <a:spLocks noChangeArrowheads="1"/>
          </p:cNvSpPr>
          <p:nvPr/>
        </p:nvSpPr>
        <p:spPr bwMode="auto">
          <a:xfrm>
            <a:off x="6120111" y="3022796"/>
            <a:ext cx="4286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rgbClr val="000000"/>
                </a:solidFill>
              </a:rPr>
              <a:t>K0</a:t>
            </a:r>
          </a:p>
        </p:txBody>
      </p:sp>
      <p:sp>
        <p:nvSpPr>
          <p:cNvPr id="165" name="Rectangle 41"/>
          <p:cNvSpPr>
            <a:spLocks noChangeArrowheads="1"/>
          </p:cNvSpPr>
          <p:nvPr/>
        </p:nvSpPr>
        <p:spPr bwMode="auto">
          <a:xfrm>
            <a:off x="6120111" y="3429196"/>
            <a:ext cx="4286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rgbClr val="000000"/>
                </a:solidFill>
              </a:rPr>
              <a:t>K1</a:t>
            </a:r>
          </a:p>
        </p:txBody>
      </p:sp>
      <p:sp>
        <p:nvSpPr>
          <p:cNvPr id="166" name="Rectangle 42"/>
          <p:cNvSpPr>
            <a:spLocks noChangeArrowheads="1"/>
          </p:cNvSpPr>
          <p:nvPr/>
        </p:nvSpPr>
        <p:spPr bwMode="auto">
          <a:xfrm>
            <a:off x="6120111" y="3835596"/>
            <a:ext cx="4286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rgbClr val="000000"/>
                </a:solidFill>
              </a:rPr>
              <a:t>K2</a:t>
            </a:r>
          </a:p>
        </p:txBody>
      </p:sp>
      <p:sp>
        <p:nvSpPr>
          <p:cNvPr id="167" name="Rectangle 43"/>
          <p:cNvSpPr>
            <a:spLocks noChangeArrowheads="1"/>
          </p:cNvSpPr>
          <p:nvPr/>
        </p:nvSpPr>
        <p:spPr bwMode="auto">
          <a:xfrm>
            <a:off x="6120111" y="4140396"/>
            <a:ext cx="3524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rgbClr val="000000"/>
                </a:solidFill>
              </a:rPr>
              <a:t>...</a:t>
            </a:r>
          </a:p>
        </p:txBody>
      </p:sp>
      <p:sp>
        <p:nvSpPr>
          <p:cNvPr id="168" name="Rectangle 44"/>
          <p:cNvSpPr>
            <a:spLocks noChangeArrowheads="1"/>
          </p:cNvSpPr>
          <p:nvPr/>
        </p:nvSpPr>
        <p:spPr bwMode="auto">
          <a:xfrm>
            <a:off x="5307311" y="2375096"/>
            <a:ext cx="318999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69" name="Rectangle 45"/>
          <p:cNvSpPr>
            <a:spLocks noChangeArrowheads="1"/>
          </p:cNvSpPr>
          <p:nvPr/>
        </p:nvSpPr>
        <p:spPr bwMode="auto">
          <a:xfrm>
            <a:off x="5713711" y="2375096"/>
            <a:ext cx="3540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rgbClr val="000000"/>
                </a:solidFill>
              </a:rPr>
              <a:t>E'</a:t>
            </a:r>
          </a:p>
        </p:txBody>
      </p:sp>
      <p:sp>
        <p:nvSpPr>
          <p:cNvPr id="172" name="Rectangle 48"/>
          <p:cNvSpPr>
            <a:spLocks noChangeArrowheads="1"/>
          </p:cNvSpPr>
          <p:nvPr/>
        </p:nvSpPr>
        <p:spPr bwMode="auto">
          <a:xfrm>
            <a:off x="208182" y="2938327"/>
            <a:ext cx="81593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/>
              <a:t>RES</a:t>
            </a:r>
          </a:p>
        </p:txBody>
      </p:sp>
      <p:sp>
        <p:nvSpPr>
          <p:cNvPr id="176" name="Line 53"/>
          <p:cNvSpPr>
            <a:spLocks noChangeShapeType="1"/>
          </p:cNvSpPr>
          <p:nvPr/>
        </p:nvSpPr>
        <p:spPr bwMode="auto">
          <a:xfrm>
            <a:off x="3531599" y="4883346"/>
            <a:ext cx="3470400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7" name="Line 54"/>
          <p:cNvSpPr>
            <a:spLocks noChangeShapeType="1"/>
          </p:cNvSpPr>
          <p:nvPr/>
        </p:nvSpPr>
        <p:spPr bwMode="auto">
          <a:xfrm>
            <a:off x="6989292" y="3657948"/>
            <a:ext cx="0" cy="1234382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222E0DFA-A824-3341-BA03-2BDFACD78440}"/>
              </a:ext>
            </a:extLst>
          </p:cNvPr>
          <p:cNvGrpSpPr/>
          <p:nvPr/>
        </p:nvGrpSpPr>
        <p:grpSpPr>
          <a:xfrm>
            <a:off x="2393510" y="2911090"/>
            <a:ext cx="980270" cy="504826"/>
            <a:chOff x="2374094" y="3717032"/>
            <a:chExt cx="980270" cy="504826"/>
          </a:xfrm>
        </p:grpSpPr>
        <p:sp>
          <p:nvSpPr>
            <p:cNvPr id="141" name="Line 17"/>
            <p:cNvSpPr>
              <a:spLocks noChangeShapeType="1"/>
            </p:cNvSpPr>
            <p:nvPr/>
          </p:nvSpPr>
          <p:spPr bwMode="auto">
            <a:xfrm>
              <a:off x="2654277" y="3726086"/>
              <a:ext cx="469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2" name="Line 18"/>
            <p:cNvSpPr>
              <a:spLocks noChangeShapeType="1"/>
            </p:cNvSpPr>
            <p:nvPr/>
          </p:nvSpPr>
          <p:spPr bwMode="auto">
            <a:xfrm>
              <a:off x="2644752" y="4221386"/>
              <a:ext cx="50482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3" name="Line 19"/>
            <p:cNvSpPr>
              <a:spLocks noChangeShapeType="1"/>
            </p:cNvSpPr>
            <p:nvPr/>
          </p:nvSpPr>
          <p:spPr bwMode="auto">
            <a:xfrm flipV="1">
              <a:off x="2654277" y="3717032"/>
              <a:ext cx="0" cy="5048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5" name="Arc 21"/>
            <p:cNvSpPr>
              <a:spLocks/>
            </p:cNvSpPr>
            <p:nvPr/>
          </p:nvSpPr>
          <p:spPr bwMode="auto">
            <a:xfrm>
              <a:off x="3124177" y="3726086"/>
              <a:ext cx="230187" cy="247650"/>
            </a:xfrm>
            <a:custGeom>
              <a:avLst/>
              <a:gdLst>
                <a:gd name="T0" fmla="*/ 0 w 21750"/>
                <a:gd name="T1" fmla="*/ 0 h 21600"/>
                <a:gd name="T2" fmla="*/ 145 w 21750"/>
                <a:gd name="T3" fmla="*/ 156 h 21600"/>
                <a:gd name="T4" fmla="*/ 1 w 21750"/>
                <a:gd name="T5" fmla="*/ 156 h 21600"/>
                <a:gd name="T6" fmla="*/ 0 60000 65536"/>
                <a:gd name="T7" fmla="*/ 0 60000 65536"/>
                <a:gd name="T8" fmla="*/ 0 60000 65536"/>
                <a:gd name="T9" fmla="*/ 0 w 21750"/>
                <a:gd name="T10" fmla="*/ 0 h 21600"/>
                <a:gd name="T11" fmla="*/ 21750 w 2175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50" h="21600" fill="none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</a:path>
                <a:path w="21750" h="21600" stroke="0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  <a:lnTo>
                    <a:pt x="150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7" name="Arc 23"/>
            <p:cNvSpPr>
              <a:spLocks/>
            </p:cNvSpPr>
            <p:nvPr/>
          </p:nvSpPr>
          <p:spPr bwMode="auto">
            <a:xfrm>
              <a:off x="3124177" y="3973736"/>
              <a:ext cx="228600" cy="247650"/>
            </a:xfrm>
            <a:custGeom>
              <a:avLst/>
              <a:gdLst>
                <a:gd name="T0" fmla="*/ 144 w 21600"/>
                <a:gd name="T1" fmla="*/ 0 h 21600"/>
                <a:gd name="T2" fmla="*/ 0 w 21600"/>
                <a:gd name="T3" fmla="*/ 156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9" name="Line 25"/>
            <p:cNvSpPr>
              <a:spLocks noChangeShapeType="1"/>
            </p:cNvSpPr>
            <p:nvPr/>
          </p:nvSpPr>
          <p:spPr bwMode="auto">
            <a:xfrm flipH="1">
              <a:off x="2374094" y="4081686"/>
              <a:ext cx="27564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2" name="Line 59"/>
            <p:cNvSpPr>
              <a:spLocks noChangeShapeType="1"/>
            </p:cNvSpPr>
            <p:nvPr/>
          </p:nvSpPr>
          <p:spPr bwMode="auto">
            <a:xfrm>
              <a:off x="2436441" y="3878486"/>
              <a:ext cx="22274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88" name="Line 66"/>
          <p:cNvSpPr>
            <a:spLocks noChangeShapeType="1"/>
          </p:cNvSpPr>
          <p:nvPr/>
        </p:nvSpPr>
        <p:spPr bwMode="auto">
          <a:xfrm>
            <a:off x="2385256" y="1442972"/>
            <a:ext cx="5983" cy="2423772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92" name="Rectangle 73"/>
          <p:cNvSpPr>
            <a:spLocks noChangeArrowheads="1"/>
          </p:cNvSpPr>
          <p:nvPr/>
        </p:nvSpPr>
        <p:spPr bwMode="auto">
          <a:xfrm>
            <a:off x="2013908" y="1434118"/>
            <a:ext cx="387928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/>
              <a:t>S</a:t>
            </a:r>
          </a:p>
        </p:txBody>
      </p:sp>
      <p:sp>
        <p:nvSpPr>
          <p:cNvPr id="194" name="Line 75"/>
          <p:cNvSpPr>
            <a:spLocks noChangeShapeType="1"/>
          </p:cNvSpPr>
          <p:nvPr/>
        </p:nvSpPr>
        <p:spPr bwMode="auto">
          <a:xfrm>
            <a:off x="6571804" y="3155073"/>
            <a:ext cx="1701800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95" name="Rectangle 76"/>
          <p:cNvSpPr>
            <a:spLocks noChangeArrowheads="1"/>
          </p:cNvSpPr>
          <p:nvPr/>
        </p:nvSpPr>
        <p:spPr bwMode="auto">
          <a:xfrm>
            <a:off x="8303166" y="2917075"/>
            <a:ext cx="55945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>
                <a:solidFill>
                  <a:schemeClr val="accent3"/>
                </a:solidFill>
              </a:rPr>
              <a:t>K0</a:t>
            </a:r>
          </a:p>
        </p:txBody>
      </p:sp>
      <p:sp>
        <p:nvSpPr>
          <p:cNvPr id="196" name="Line 77"/>
          <p:cNvSpPr>
            <a:spLocks noChangeShapeType="1"/>
          </p:cNvSpPr>
          <p:nvPr/>
        </p:nvSpPr>
        <p:spPr bwMode="auto">
          <a:xfrm>
            <a:off x="4511973" y="2749746"/>
            <a:ext cx="21907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97" name="Line 78"/>
          <p:cNvSpPr>
            <a:spLocks noChangeShapeType="1"/>
          </p:cNvSpPr>
          <p:nvPr/>
        </p:nvSpPr>
        <p:spPr bwMode="auto">
          <a:xfrm>
            <a:off x="983804" y="2749746"/>
            <a:ext cx="3546632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98" name="Rectangle 79"/>
          <p:cNvSpPr>
            <a:spLocks noChangeArrowheads="1"/>
          </p:cNvSpPr>
          <p:nvPr/>
        </p:nvSpPr>
        <p:spPr bwMode="auto">
          <a:xfrm>
            <a:off x="363674" y="2527061"/>
            <a:ext cx="660438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/>
              <a:t>GO</a:t>
            </a:r>
          </a:p>
        </p:txBody>
      </p:sp>
      <p:sp>
        <p:nvSpPr>
          <p:cNvPr id="199" name="Line 81"/>
          <p:cNvSpPr>
            <a:spLocks noChangeShapeType="1"/>
          </p:cNvSpPr>
          <p:nvPr/>
        </p:nvSpPr>
        <p:spPr bwMode="auto">
          <a:xfrm>
            <a:off x="4337348" y="3156146"/>
            <a:ext cx="395734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0" name="Line 82"/>
          <p:cNvSpPr>
            <a:spLocks noChangeShapeType="1"/>
          </p:cNvSpPr>
          <p:nvPr/>
        </p:nvSpPr>
        <p:spPr bwMode="auto">
          <a:xfrm>
            <a:off x="4537364" y="3562546"/>
            <a:ext cx="19368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1" name="Line 83"/>
          <p:cNvSpPr>
            <a:spLocks noChangeShapeType="1"/>
          </p:cNvSpPr>
          <p:nvPr/>
        </p:nvSpPr>
        <p:spPr bwMode="auto">
          <a:xfrm flipH="1" flipV="1">
            <a:off x="8020613" y="3549873"/>
            <a:ext cx="245747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2" name="Line 84"/>
          <p:cNvSpPr>
            <a:spLocks noChangeShapeType="1"/>
          </p:cNvSpPr>
          <p:nvPr/>
        </p:nvSpPr>
        <p:spPr bwMode="auto">
          <a:xfrm>
            <a:off x="4521498" y="3968946"/>
            <a:ext cx="2095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3" name="Line 85"/>
          <p:cNvSpPr>
            <a:spLocks noChangeShapeType="1"/>
          </p:cNvSpPr>
          <p:nvPr/>
        </p:nvSpPr>
        <p:spPr bwMode="auto">
          <a:xfrm>
            <a:off x="1233054" y="4437112"/>
            <a:ext cx="3090849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4" name="Rectangle 86"/>
          <p:cNvSpPr>
            <a:spLocks noChangeArrowheads="1"/>
          </p:cNvSpPr>
          <p:nvPr/>
        </p:nvSpPr>
        <p:spPr bwMode="auto">
          <a:xfrm>
            <a:off x="208182" y="3760860"/>
            <a:ext cx="81593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/>
              <a:t>KILL</a:t>
            </a:r>
          </a:p>
        </p:txBody>
      </p:sp>
      <p:sp>
        <p:nvSpPr>
          <p:cNvPr id="205" name="Line 87"/>
          <p:cNvSpPr>
            <a:spLocks noChangeShapeType="1"/>
          </p:cNvSpPr>
          <p:nvPr/>
        </p:nvSpPr>
        <p:spPr bwMode="auto">
          <a:xfrm>
            <a:off x="6572548" y="2749746"/>
            <a:ext cx="2159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6" name="Line 88"/>
          <p:cNvSpPr>
            <a:spLocks noChangeShapeType="1"/>
          </p:cNvSpPr>
          <p:nvPr/>
        </p:nvSpPr>
        <p:spPr bwMode="auto">
          <a:xfrm>
            <a:off x="6775004" y="2749746"/>
            <a:ext cx="1511300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7" name="Line 89"/>
          <p:cNvSpPr>
            <a:spLocks noChangeShapeType="1"/>
          </p:cNvSpPr>
          <p:nvPr/>
        </p:nvSpPr>
        <p:spPr bwMode="auto">
          <a:xfrm>
            <a:off x="6775748" y="2749746"/>
            <a:ext cx="190500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9" name="Line 91"/>
          <p:cNvSpPr>
            <a:spLocks noChangeShapeType="1"/>
          </p:cNvSpPr>
          <p:nvPr/>
        </p:nvSpPr>
        <p:spPr bwMode="auto">
          <a:xfrm>
            <a:off x="6978948" y="2038546"/>
            <a:ext cx="0" cy="69850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0" name="Line 94"/>
          <p:cNvSpPr>
            <a:spLocks noChangeShapeType="1"/>
          </p:cNvSpPr>
          <p:nvPr/>
        </p:nvSpPr>
        <p:spPr bwMode="auto">
          <a:xfrm flipH="1">
            <a:off x="1099257" y="2019873"/>
            <a:ext cx="0" cy="954036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 sz="2400">
              <a:solidFill>
                <a:schemeClr val="tx2"/>
              </a:solidFill>
            </a:endParaRPr>
          </a:p>
        </p:txBody>
      </p:sp>
      <p:sp>
        <p:nvSpPr>
          <p:cNvPr id="211" name="Line 95"/>
          <p:cNvSpPr>
            <a:spLocks noChangeShapeType="1"/>
          </p:cNvSpPr>
          <p:nvPr/>
        </p:nvSpPr>
        <p:spPr bwMode="auto">
          <a:xfrm flipV="1">
            <a:off x="1087582" y="2036618"/>
            <a:ext cx="5902036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1084565" y="2808816"/>
            <a:ext cx="1083462" cy="514800"/>
            <a:chOff x="1474774" y="3201052"/>
            <a:chExt cx="1083462" cy="514800"/>
          </a:xfrm>
        </p:grpSpPr>
        <p:sp>
          <p:nvSpPr>
            <p:cNvPr id="127" name="Line 3"/>
            <p:cNvSpPr>
              <a:spLocks noChangeShapeType="1"/>
            </p:cNvSpPr>
            <p:nvPr/>
          </p:nvSpPr>
          <p:spPr bwMode="auto">
            <a:xfrm>
              <a:off x="1676386" y="3207407"/>
              <a:ext cx="4752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8" name="Line 4"/>
            <p:cNvSpPr>
              <a:spLocks noChangeShapeType="1"/>
            </p:cNvSpPr>
            <p:nvPr/>
          </p:nvSpPr>
          <p:spPr bwMode="auto">
            <a:xfrm>
              <a:off x="1682990" y="3702707"/>
              <a:ext cx="4953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9" name="Line 5"/>
            <p:cNvSpPr>
              <a:spLocks noChangeShapeType="1"/>
            </p:cNvSpPr>
            <p:nvPr/>
          </p:nvSpPr>
          <p:spPr bwMode="auto">
            <a:xfrm flipV="1">
              <a:off x="1683103" y="3201052"/>
              <a:ext cx="0" cy="5148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 sz="2000"/>
            </a:p>
          </p:txBody>
        </p:sp>
        <p:sp>
          <p:nvSpPr>
            <p:cNvPr id="130" name="Arc 6"/>
            <p:cNvSpPr>
              <a:spLocks/>
            </p:cNvSpPr>
            <p:nvPr/>
          </p:nvSpPr>
          <p:spPr bwMode="auto">
            <a:xfrm>
              <a:off x="2152890" y="3208995"/>
              <a:ext cx="230187" cy="247650"/>
            </a:xfrm>
            <a:custGeom>
              <a:avLst/>
              <a:gdLst>
                <a:gd name="T0" fmla="*/ 0 w 21750"/>
                <a:gd name="T1" fmla="*/ 0 h 21600"/>
                <a:gd name="T2" fmla="*/ 145 w 21750"/>
                <a:gd name="T3" fmla="*/ 156 h 21600"/>
                <a:gd name="T4" fmla="*/ 1 w 21750"/>
                <a:gd name="T5" fmla="*/ 156 h 21600"/>
                <a:gd name="T6" fmla="*/ 0 60000 65536"/>
                <a:gd name="T7" fmla="*/ 0 60000 65536"/>
                <a:gd name="T8" fmla="*/ 0 60000 65536"/>
                <a:gd name="T9" fmla="*/ 0 w 21750"/>
                <a:gd name="T10" fmla="*/ 0 h 21600"/>
                <a:gd name="T11" fmla="*/ 21750 w 2175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50" h="21600" fill="none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</a:path>
                <a:path w="21750" h="21600" stroke="0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  <a:lnTo>
                    <a:pt x="150" y="216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1" name="Arc 7"/>
            <p:cNvSpPr>
              <a:spLocks/>
            </p:cNvSpPr>
            <p:nvPr/>
          </p:nvSpPr>
          <p:spPr bwMode="auto">
            <a:xfrm>
              <a:off x="2152890" y="3207407"/>
              <a:ext cx="230187" cy="247650"/>
            </a:xfrm>
            <a:custGeom>
              <a:avLst/>
              <a:gdLst>
                <a:gd name="T0" fmla="*/ 0 w 21750"/>
                <a:gd name="T1" fmla="*/ 0 h 21600"/>
                <a:gd name="T2" fmla="*/ 145 w 21750"/>
                <a:gd name="T3" fmla="*/ 156 h 21600"/>
                <a:gd name="T4" fmla="*/ 1 w 21750"/>
                <a:gd name="T5" fmla="*/ 156 h 21600"/>
                <a:gd name="T6" fmla="*/ 0 60000 65536"/>
                <a:gd name="T7" fmla="*/ 0 60000 65536"/>
                <a:gd name="T8" fmla="*/ 0 60000 65536"/>
                <a:gd name="T9" fmla="*/ 0 w 21750"/>
                <a:gd name="T10" fmla="*/ 0 h 21600"/>
                <a:gd name="T11" fmla="*/ 21750 w 2175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50" h="21600" fill="none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</a:path>
                <a:path w="21750" h="21600" stroke="0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  <a:lnTo>
                    <a:pt x="150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2" name="Arc 8"/>
            <p:cNvSpPr>
              <a:spLocks/>
            </p:cNvSpPr>
            <p:nvPr/>
          </p:nvSpPr>
          <p:spPr bwMode="auto">
            <a:xfrm>
              <a:off x="2152890" y="3442357"/>
              <a:ext cx="228600" cy="247650"/>
            </a:xfrm>
            <a:custGeom>
              <a:avLst/>
              <a:gdLst>
                <a:gd name="T0" fmla="*/ 144 w 21600"/>
                <a:gd name="T1" fmla="*/ 0 h 21600"/>
                <a:gd name="T2" fmla="*/ 0 w 21600"/>
                <a:gd name="T3" fmla="*/ 156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3" name="Arc 9"/>
            <p:cNvSpPr>
              <a:spLocks/>
            </p:cNvSpPr>
            <p:nvPr/>
          </p:nvSpPr>
          <p:spPr bwMode="auto">
            <a:xfrm>
              <a:off x="2152890" y="3455057"/>
              <a:ext cx="228600" cy="247650"/>
            </a:xfrm>
            <a:custGeom>
              <a:avLst/>
              <a:gdLst>
                <a:gd name="T0" fmla="*/ 144 w 21600"/>
                <a:gd name="T1" fmla="*/ 0 h 21600"/>
                <a:gd name="T2" fmla="*/ 0 w 21600"/>
                <a:gd name="T3" fmla="*/ 156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9" name="Line 56"/>
            <p:cNvSpPr>
              <a:spLocks noChangeShapeType="1"/>
            </p:cNvSpPr>
            <p:nvPr/>
          </p:nvSpPr>
          <p:spPr bwMode="auto">
            <a:xfrm>
              <a:off x="2381490" y="3469749"/>
              <a:ext cx="17674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8" name="Line 90"/>
            <p:cNvSpPr>
              <a:spLocks noChangeShapeType="1"/>
            </p:cNvSpPr>
            <p:nvPr/>
          </p:nvSpPr>
          <p:spPr bwMode="auto">
            <a:xfrm>
              <a:off x="1474774" y="3359807"/>
              <a:ext cx="2032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 sz="2000"/>
            </a:p>
          </p:txBody>
        </p:sp>
      </p:grpSp>
      <p:sp>
        <p:nvSpPr>
          <p:cNvPr id="213" name="Rectangle 97"/>
          <p:cNvSpPr>
            <a:spLocks noChangeArrowheads="1"/>
          </p:cNvSpPr>
          <p:nvPr/>
        </p:nvSpPr>
        <p:spPr bwMode="auto">
          <a:xfrm>
            <a:off x="8303166" y="2509721"/>
            <a:ext cx="764634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/>
              <a:t>SEL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6961910" y="3333428"/>
            <a:ext cx="1066474" cy="430212"/>
            <a:chOff x="7003930" y="2929134"/>
            <a:chExt cx="1066474" cy="430212"/>
          </a:xfrm>
        </p:grpSpPr>
        <p:sp>
          <p:nvSpPr>
            <p:cNvPr id="151" name="Arc 27"/>
            <p:cNvSpPr>
              <a:spLocks/>
            </p:cNvSpPr>
            <p:nvPr/>
          </p:nvSpPr>
          <p:spPr bwMode="auto">
            <a:xfrm>
              <a:off x="7122667" y="2929134"/>
              <a:ext cx="109537" cy="209550"/>
            </a:xfrm>
            <a:custGeom>
              <a:avLst/>
              <a:gdLst>
                <a:gd name="T0" fmla="*/ 0 w 21918"/>
                <a:gd name="T1" fmla="*/ 0 h 21600"/>
                <a:gd name="T2" fmla="*/ 69 w 21918"/>
                <a:gd name="T3" fmla="*/ 132 h 21600"/>
                <a:gd name="T4" fmla="*/ 1 w 21918"/>
                <a:gd name="T5" fmla="*/ 132 h 21600"/>
                <a:gd name="T6" fmla="*/ 0 60000 65536"/>
                <a:gd name="T7" fmla="*/ 0 60000 65536"/>
                <a:gd name="T8" fmla="*/ 0 60000 65536"/>
                <a:gd name="T9" fmla="*/ 0 w 21918"/>
                <a:gd name="T10" fmla="*/ 0 h 21600"/>
                <a:gd name="T11" fmla="*/ 21918 w 2191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918" h="21600" fill="none" extrusionOk="0">
                  <a:moveTo>
                    <a:pt x="0" y="2"/>
                  </a:moveTo>
                  <a:cubicBezTo>
                    <a:pt x="105" y="0"/>
                    <a:pt x="211" y="-1"/>
                    <a:pt x="318" y="0"/>
                  </a:cubicBezTo>
                  <a:cubicBezTo>
                    <a:pt x="12247" y="0"/>
                    <a:pt x="21918" y="9670"/>
                    <a:pt x="21918" y="21600"/>
                  </a:cubicBezTo>
                </a:path>
                <a:path w="21918" h="21600" stroke="0" extrusionOk="0">
                  <a:moveTo>
                    <a:pt x="0" y="2"/>
                  </a:moveTo>
                  <a:cubicBezTo>
                    <a:pt x="105" y="0"/>
                    <a:pt x="211" y="-1"/>
                    <a:pt x="318" y="0"/>
                  </a:cubicBezTo>
                  <a:cubicBezTo>
                    <a:pt x="12247" y="0"/>
                    <a:pt x="21918" y="9670"/>
                    <a:pt x="21918" y="21600"/>
                  </a:cubicBezTo>
                  <a:lnTo>
                    <a:pt x="318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2" name="Arc 28"/>
            <p:cNvSpPr>
              <a:spLocks/>
            </p:cNvSpPr>
            <p:nvPr/>
          </p:nvSpPr>
          <p:spPr bwMode="auto">
            <a:xfrm>
              <a:off x="7124254" y="2929134"/>
              <a:ext cx="757237" cy="228600"/>
            </a:xfrm>
            <a:custGeom>
              <a:avLst/>
              <a:gdLst>
                <a:gd name="T0" fmla="*/ 0 w 21645"/>
                <a:gd name="T1" fmla="*/ 0 h 21600"/>
                <a:gd name="T2" fmla="*/ 477 w 21645"/>
                <a:gd name="T3" fmla="*/ 144 h 21600"/>
                <a:gd name="T4" fmla="*/ 1 w 21645"/>
                <a:gd name="T5" fmla="*/ 144 h 21600"/>
                <a:gd name="T6" fmla="*/ 0 60000 65536"/>
                <a:gd name="T7" fmla="*/ 0 60000 65536"/>
                <a:gd name="T8" fmla="*/ 0 60000 65536"/>
                <a:gd name="T9" fmla="*/ 0 w 21645"/>
                <a:gd name="T10" fmla="*/ 0 h 21600"/>
                <a:gd name="T11" fmla="*/ 21645 w 2164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45" h="21600" fill="none" extrusionOk="0">
                  <a:moveTo>
                    <a:pt x="0" y="0"/>
                  </a:moveTo>
                  <a:cubicBezTo>
                    <a:pt x="15" y="0"/>
                    <a:pt x="30" y="-1"/>
                    <a:pt x="45" y="0"/>
                  </a:cubicBezTo>
                  <a:cubicBezTo>
                    <a:pt x="11974" y="0"/>
                    <a:pt x="21645" y="9670"/>
                    <a:pt x="21645" y="21600"/>
                  </a:cubicBezTo>
                </a:path>
                <a:path w="21645" h="21600" stroke="0" extrusionOk="0">
                  <a:moveTo>
                    <a:pt x="0" y="0"/>
                  </a:moveTo>
                  <a:cubicBezTo>
                    <a:pt x="15" y="0"/>
                    <a:pt x="30" y="-1"/>
                    <a:pt x="45" y="0"/>
                  </a:cubicBezTo>
                  <a:cubicBezTo>
                    <a:pt x="11974" y="0"/>
                    <a:pt x="21645" y="9670"/>
                    <a:pt x="21645" y="21600"/>
                  </a:cubicBezTo>
                  <a:lnTo>
                    <a:pt x="4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3" name="Arc 29"/>
            <p:cNvSpPr>
              <a:spLocks/>
            </p:cNvSpPr>
            <p:nvPr/>
          </p:nvSpPr>
          <p:spPr bwMode="auto">
            <a:xfrm>
              <a:off x="7162354" y="3130746"/>
              <a:ext cx="717550" cy="228600"/>
            </a:xfrm>
            <a:custGeom>
              <a:avLst/>
              <a:gdLst>
                <a:gd name="T0" fmla="*/ 452 w 21600"/>
                <a:gd name="T1" fmla="*/ 0 h 21600"/>
                <a:gd name="T2" fmla="*/ 0 w 21600"/>
                <a:gd name="T3" fmla="*/ 144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4" name="Arc 30"/>
            <p:cNvSpPr>
              <a:spLocks/>
            </p:cNvSpPr>
            <p:nvPr/>
          </p:nvSpPr>
          <p:spPr bwMode="auto">
            <a:xfrm>
              <a:off x="7124254" y="3130746"/>
              <a:ext cx="107950" cy="228600"/>
            </a:xfrm>
            <a:custGeom>
              <a:avLst/>
              <a:gdLst>
                <a:gd name="T0" fmla="*/ 68 w 21600"/>
                <a:gd name="T1" fmla="*/ 0 h 21600"/>
                <a:gd name="T2" fmla="*/ 0 w 21600"/>
                <a:gd name="T3" fmla="*/ 144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5" name="Line 31"/>
            <p:cNvSpPr>
              <a:spLocks noChangeShapeType="1"/>
            </p:cNvSpPr>
            <p:nvPr/>
          </p:nvSpPr>
          <p:spPr bwMode="auto">
            <a:xfrm>
              <a:off x="7181404" y="3054546"/>
              <a:ext cx="254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6" name="Line 32"/>
            <p:cNvSpPr>
              <a:spLocks noChangeShapeType="1"/>
            </p:cNvSpPr>
            <p:nvPr/>
          </p:nvSpPr>
          <p:spPr bwMode="auto">
            <a:xfrm>
              <a:off x="7181404" y="3257746"/>
              <a:ext cx="254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4" name="Line 51"/>
            <p:cNvSpPr>
              <a:spLocks noChangeShapeType="1"/>
            </p:cNvSpPr>
            <p:nvPr/>
          </p:nvSpPr>
          <p:spPr bwMode="auto">
            <a:xfrm>
              <a:off x="7017784" y="3257746"/>
              <a:ext cx="1985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3" name="Line 74"/>
            <p:cNvSpPr>
              <a:spLocks noChangeShapeType="1"/>
            </p:cNvSpPr>
            <p:nvPr/>
          </p:nvSpPr>
          <p:spPr bwMode="auto">
            <a:xfrm>
              <a:off x="7879904" y="3145505"/>
              <a:ext cx="1905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5" name="Line 99"/>
            <p:cNvSpPr>
              <a:spLocks noChangeShapeType="1"/>
            </p:cNvSpPr>
            <p:nvPr/>
          </p:nvSpPr>
          <p:spPr bwMode="auto">
            <a:xfrm>
              <a:off x="7003930" y="3054546"/>
              <a:ext cx="22121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14" name="Line 98"/>
          <p:cNvSpPr>
            <a:spLocks noChangeShapeType="1"/>
          </p:cNvSpPr>
          <p:nvPr/>
        </p:nvSpPr>
        <p:spPr bwMode="auto">
          <a:xfrm>
            <a:off x="6572548" y="3155073"/>
            <a:ext cx="2159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6" name="Line 100"/>
          <p:cNvSpPr>
            <a:spLocks noChangeShapeType="1"/>
          </p:cNvSpPr>
          <p:nvPr/>
        </p:nvSpPr>
        <p:spPr bwMode="auto">
          <a:xfrm>
            <a:off x="6788447" y="3560400"/>
            <a:ext cx="190369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1" name="Rectangle 105"/>
          <p:cNvSpPr>
            <a:spLocks noChangeArrowheads="1"/>
          </p:cNvSpPr>
          <p:nvPr/>
        </p:nvSpPr>
        <p:spPr bwMode="auto">
          <a:xfrm>
            <a:off x="8303166" y="3324429"/>
            <a:ext cx="55945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>
                <a:solidFill>
                  <a:schemeClr val="accent3"/>
                </a:solidFill>
              </a:rPr>
              <a:t>K1</a:t>
            </a:r>
          </a:p>
        </p:txBody>
      </p:sp>
      <p:sp>
        <p:nvSpPr>
          <p:cNvPr id="222" name="Line 106"/>
          <p:cNvSpPr>
            <a:spLocks noChangeShapeType="1"/>
          </p:cNvSpPr>
          <p:nvPr/>
        </p:nvSpPr>
        <p:spPr bwMode="auto">
          <a:xfrm>
            <a:off x="6572548" y="3968946"/>
            <a:ext cx="2159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3" name="Line 107"/>
          <p:cNvSpPr>
            <a:spLocks noChangeShapeType="1"/>
          </p:cNvSpPr>
          <p:nvPr/>
        </p:nvSpPr>
        <p:spPr bwMode="auto">
          <a:xfrm>
            <a:off x="6571804" y="3968946"/>
            <a:ext cx="1714500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4" name="Rectangle 108"/>
          <p:cNvSpPr>
            <a:spLocks noChangeArrowheads="1"/>
          </p:cNvSpPr>
          <p:nvPr/>
        </p:nvSpPr>
        <p:spPr bwMode="auto">
          <a:xfrm>
            <a:off x="8303166" y="3731783"/>
            <a:ext cx="55945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>
                <a:solidFill>
                  <a:schemeClr val="accent3"/>
                </a:solidFill>
              </a:rPr>
              <a:t>K2</a:t>
            </a:r>
          </a:p>
        </p:txBody>
      </p:sp>
      <p:sp>
        <p:nvSpPr>
          <p:cNvPr id="227" name="Rectangle 111"/>
          <p:cNvSpPr>
            <a:spLocks noChangeArrowheads="1"/>
          </p:cNvSpPr>
          <p:nvPr/>
        </p:nvSpPr>
        <p:spPr bwMode="auto">
          <a:xfrm>
            <a:off x="619391" y="1200346"/>
            <a:ext cx="387928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/>
              <a:t>E</a:t>
            </a:r>
          </a:p>
        </p:txBody>
      </p:sp>
      <p:sp>
        <p:nvSpPr>
          <p:cNvPr id="229" name="Line 113"/>
          <p:cNvSpPr>
            <a:spLocks noChangeShapeType="1"/>
          </p:cNvSpPr>
          <p:nvPr/>
        </p:nvSpPr>
        <p:spPr bwMode="auto">
          <a:xfrm>
            <a:off x="5846618" y="1427018"/>
            <a:ext cx="2439686" cy="1928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0" name="Line 114"/>
          <p:cNvSpPr>
            <a:spLocks noChangeShapeType="1"/>
          </p:cNvSpPr>
          <p:nvPr/>
        </p:nvSpPr>
        <p:spPr bwMode="auto">
          <a:xfrm>
            <a:off x="5861348" y="1428946"/>
            <a:ext cx="0" cy="69850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1" name="Rectangle 115"/>
          <p:cNvSpPr>
            <a:spLocks noChangeArrowheads="1"/>
          </p:cNvSpPr>
          <p:nvPr/>
        </p:nvSpPr>
        <p:spPr bwMode="auto">
          <a:xfrm>
            <a:off x="8303166" y="1189483"/>
            <a:ext cx="447239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/>
              <a:t>E'</a:t>
            </a:r>
          </a:p>
        </p:txBody>
      </p:sp>
      <p:sp>
        <p:nvSpPr>
          <p:cNvPr id="232" name="Rectangle 116"/>
          <p:cNvSpPr>
            <a:spLocks noChangeArrowheads="1"/>
          </p:cNvSpPr>
          <p:nvPr/>
        </p:nvSpPr>
        <p:spPr bwMode="auto">
          <a:xfrm>
            <a:off x="5569248" y="3118046"/>
            <a:ext cx="383119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800" dirty="0">
                <a:solidFill>
                  <a:schemeClr val="accent4"/>
                </a:solidFill>
              </a:rPr>
              <a:t>p</a:t>
            </a:r>
          </a:p>
        </p:txBody>
      </p:sp>
      <p:sp>
        <p:nvSpPr>
          <p:cNvPr id="235" name="Oval 62"/>
          <p:cNvSpPr>
            <a:spLocks noChangeArrowheads="1"/>
          </p:cNvSpPr>
          <p:nvPr/>
        </p:nvSpPr>
        <p:spPr bwMode="auto">
          <a:xfrm>
            <a:off x="6950344" y="2721531"/>
            <a:ext cx="63500" cy="57151"/>
          </a:xfrm>
          <a:prstGeom prst="ellipse">
            <a:avLst/>
          </a:prstGeom>
          <a:solidFill>
            <a:schemeClr val="tx1"/>
          </a:solidFill>
          <a:ln w="2540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226" name="Freeform 110"/>
          <p:cNvSpPr>
            <a:spLocks/>
          </p:cNvSpPr>
          <p:nvPr/>
        </p:nvSpPr>
        <p:spPr bwMode="auto">
          <a:xfrm>
            <a:off x="983804" y="1428946"/>
            <a:ext cx="4474887" cy="712788"/>
          </a:xfrm>
          <a:custGeom>
            <a:avLst/>
            <a:gdLst>
              <a:gd name="T0" fmla="*/ 0 w 2689"/>
              <a:gd name="T1" fmla="*/ 0 h 449"/>
              <a:gd name="T2" fmla="*/ 2688 w 2689"/>
              <a:gd name="T3" fmla="*/ 0 h 449"/>
              <a:gd name="T4" fmla="*/ 2688 w 2689"/>
              <a:gd name="T5" fmla="*/ 448 h 449"/>
              <a:gd name="T6" fmla="*/ 0 60000 65536"/>
              <a:gd name="T7" fmla="*/ 0 60000 65536"/>
              <a:gd name="T8" fmla="*/ 0 60000 65536"/>
              <a:gd name="T9" fmla="*/ 0 w 2689"/>
              <a:gd name="T10" fmla="*/ 0 h 449"/>
              <a:gd name="T11" fmla="*/ 2689 w 2689"/>
              <a:gd name="T12" fmla="*/ 449 h 4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89" h="449">
                <a:moveTo>
                  <a:pt x="0" y="0"/>
                </a:moveTo>
                <a:lnTo>
                  <a:pt x="2688" y="0"/>
                </a:lnTo>
                <a:lnTo>
                  <a:pt x="2688" y="448"/>
                </a:lnTo>
              </a:path>
            </a:pathLst>
          </a:custGeom>
          <a:noFill/>
          <a:ln w="25400" cap="rnd" cmpd="sng">
            <a:solidFill>
              <a:srgbClr val="DD0806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8" name="Line 112"/>
          <p:cNvSpPr>
            <a:spLocks noChangeShapeType="1"/>
          </p:cNvSpPr>
          <p:nvPr/>
        </p:nvSpPr>
        <p:spPr bwMode="auto">
          <a:xfrm flipH="1">
            <a:off x="5456344" y="2113200"/>
            <a:ext cx="0" cy="2381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8" name="Line 112"/>
          <p:cNvSpPr>
            <a:spLocks noChangeShapeType="1"/>
          </p:cNvSpPr>
          <p:nvPr/>
        </p:nvSpPr>
        <p:spPr bwMode="auto">
          <a:xfrm flipH="1">
            <a:off x="5861348" y="2111571"/>
            <a:ext cx="0" cy="2381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4" name="Rectangle 48"/>
          <p:cNvSpPr>
            <a:spLocks noChangeArrowheads="1"/>
          </p:cNvSpPr>
          <p:nvPr/>
        </p:nvSpPr>
        <p:spPr bwMode="auto">
          <a:xfrm>
            <a:off x="10934" y="3349593"/>
            <a:ext cx="1021114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/>
              <a:t>SUSP</a:t>
            </a:r>
          </a:p>
        </p:txBody>
      </p:sp>
      <p:sp>
        <p:nvSpPr>
          <p:cNvPr id="117" name="Line 49"/>
          <p:cNvSpPr>
            <a:spLocks noChangeShapeType="1"/>
          </p:cNvSpPr>
          <p:nvPr/>
        </p:nvSpPr>
        <p:spPr bwMode="auto">
          <a:xfrm>
            <a:off x="983802" y="3562546"/>
            <a:ext cx="2576815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8" name="Line 106"/>
          <p:cNvSpPr>
            <a:spLocks noChangeShapeType="1"/>
          </p:cNvSpPr>
          <p:nvPr/>
        </p:nvSpPr>
        <p:spPr bwMode="auto">
          <a:xfrm>
            <a:off x="6572548" y="3560400"/>
            <a:ext cx="2159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1" name="Line 47"/>
          <p:cNvSpPr>
            <a:spLocks noChangeShapeType="1"/>
          </p:cNvSpPr>
          <p:nvPr/>
        </p:nvSpPr>
        <p:spPr bwMode="auto">
          <a:xfrm flipV="1">
            <a:off x="983804" y="3171884"/>
            <a:ext cx="235396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 sz="2400">
              <a:solidFill>
                <a:schemeClr val="tx2"/>
              </a:solidFill>
            </a:endParaRPr>
          </a:p>
        </p:txBody>
      </p:sp>
      <p:sp>
        <p:nvSpPr>
          <p:cNvPr id="120" name="Arc 27">
            <a:extLst>
              <a:ext uri="{FF2B5EF4-FFF2-40B4-BE49-F238E27FC236}">
                <a16:creationId xmlns:a16="http://schemas.microsoft.com/office/drawing/2014/main" id="{68D992B8-3A6F-8A4E-8E45-A42880888BBA}"/>
              </a:ext>
            </a:extLst>
          </p:cNvPr>
          <p:cNvSpPr>
            <a:spLocks/>
          </p:cNvSpPr>
          <p:nvPr/>
        </p:nvSpPr>
        <p:spPr bwMode="auto">
          <a:xfrm>
            <a:off x="3638327" y="3435927"/>
            <a:ext cx="109537" cy="209550"/>
          </a:xfrm>
          <a:custGeom>
            <a:avLst/>
            <a:gdLst>
              <a:gd name="T0" fmla="*/ 0 w 21918"/>
              <a:gd name="T1" fmla="*/ 0 h 21600"/>
              <a:gd name="T2" fmla="*/ 69 w 21918"/>
              <a:gd name="T3" fmla="*/ 132 h 21600"/>
              <a:gd name="T4" fmla="*/ 1 w 21918"/>
              <a:gd name="T5" fmla="*/ 132 h 21600"/>
              <a:gd name="T6" fmla="*/ 0 60000 65536"/>
              <a:gd name="T7" fmla="*/ 0 60000 65536"/>
              <a:gd name="T8" fmla="*/ 0 60000 65536"/>
              <a:gd name="T9" fmla="*/ 0 w 21918"/>
              <a:gd name="T10" fmla="*/ 0 h 21600"/>
              <a:gd name="T11" fmla="*/ 21918 w 2191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18" h="21600" fill="none" extrusionOk="0">
                <a:moveTo>
                  <a:pt x="0" y="2"/>
                </a:moveTo>
                <a:cubicBezTo>
                  <a:pt x="105" y="0"/>
                  <a:pt x="211" y="-1"/>
                  <a:pt x="318" y="0"/>
                </a:cubicBezTo>
                <a:cubicBezTo>
                  <a:pt x="12247" y="0"/>
                  <a:pt x="21918" y="9670"/>
                  <a:pt x="21918" y="21600"/>
                </a:cubicBezTo>
              </a:path>
              <a:path w="21918" h="21600" stroke="0" extrusionOk="0">
                <a:moveTo>
                  <a:pt x="0" y="2"/>
                </a:moveTo>
                <a:cubicBezTo>
                  <a:pt x="105" y="0"/>
                  <a:pt x="211" y="-1"/>
                  <a:pt x="318" y="0"/>
                </a:cubicBezTo>
                <a:cubicBezTo>
                  <a:pt x="12247" y="0"/>
                  <a:pt x="21918" y="9670"/>
                  <a:pt x="21918" y="21600"/>
                </a:cubicBezTo>
                <a:lnTo>
                  <a:pt x="318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1" name="Arc 28">
            <a:extLst>
              <a:ext uri="{FF2B5EF4-FFF2-40B4-BE49-F238E27FC236}">
                <a16:creationId xmlns:a16="http://schemas.microsoft.com/office/drawing/2014/main" id="{7AC54C5D-D2FC-684E-A619-37CF70E1AE93}"/>
              </a:ext>
            </a:extLst>
          </p:cNvPr>
          <p:cNvSpPr>
            <a:spLocks/>
          </p:cNvSpPr>
          <p:nvPr/>
        </p:nvSpPr>
        <p:spPr bwMode="auto">
          <a:xfrm>
            <a:off x="3639914" y="3435927"/>
            <a:ext cx="757237" cy="228600"/>
          </a:xfrm>
          <a:custGeom>
            <a:avLst/>
            <a:gdLst>
              <a:gd name="T0" fmla="*/ 0 w 21645"/>
              <a:gd name="T1" fmla="*/ 0 h 21600"/>
              <a:gd name="T2" fmla="*/ 477 w 21645"/>
              <a:gd name="T3" fmla="*/ 144 h 21600"/>
              <a:gd name="T4" fmla="*/ 1 w 21645"/>
              <a:gd name="T5" fmla="*/ 144 h 21600"/>
              <a:gd name="T6" fmla="*/ 0 60000 65536"/>
              <a:gd name="T7" fmla="*/ 0 60000 65536"/>
              <a:gd name="T8" fmla="*/ 0 60000 65536"/>
              <a:gd name="T9" fmla="*/ 0 w 21645"/>
              <a:gd name="T10" fmla="*/ 0 h 21600"/>
              <a:gd name="T11" fmla="*/ 21645 w 2164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45" h="21600" fill="none" extrusionOk="0">
                <a:moveTo>
                  <a:pt x="0" y="0"/>
                </a:moveTo>
                <a:cubicBezTo>
                  <a:pt x="15" y="0"/>
                  <a:pt x="30" y="-1"/>
                  <a:pt x="45" y="0"/>
                </a:cubicBezTo>
                <a:cubicBezTo>
                  <a:pt x="11974" y="0"/>
                  <a:pt x="21645" y="9670"/>
                  <a:pt x="21645" y="21600"/>
                </a:cubicBezTo>
              </a:path>
              <a:path w="21645" h="21600" stroke="0" extrusionOk="0">
                <a:moveTo>
                  <a:pt x="0" y="0"/>
                </a:moveTo>
                <a:cubicBezTo>
                  <a:pt x="15" y="0"/>
                  <a:pt x="30" y="-1"/>
                  <a:pt x="45" y="0"/>
                </a:cubicBezTo>
                <a:cubicBezTo>
                  <a:pt x="11974" y="0"/>
                  <a:pt x="21645" y="9670"/>
                  <a:pt x="21645" y="21600"/>
                </a:cubicBezTo>
                <a:lnTo>
                  <a:pt x="45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2" name="Arc 29">
            <a:extLst>
              <a:ext uri="{FF2B5EF4-FFF2-40B4-BE49-F238E27FC236}">
                <a16:creationId xmlns:a16="http://schemas.microsoft.com/office/drawing/2014/main" id="{3629C4A3-52D5-704A-B2E7-F9194C4A8ABD}"/>
              </a:ext>
            </a:extLst>
          </p:cNvPr>
          <p:cNvSpPr>
            <a:spLocks/>
          </p:cNvSpPr>
          <p:nvPr/>
        </p:nvSpPr>
        <p:spPr bwMode="auto">
          <a:xfrm>
            <a:off x="3678014" y="3637539"/>
            <a:ext cx="717550" cy="228600"/>
          </a:xfrm>
          <a:custGeom>
            <a:avLst/>
            <a:gdLst>
              <a:gd name="T0" fmla="*/ 452 w 21600"/>
              <a:gd name="T1" fmla="*/ 0 h 21600"/>
              <a:gd name="T2" fmla="*/ 0 w 21600"/>
              <a:gd name="T3" fmla="*/ 144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3" name="Arc 30">
            <a:extLst>
              <a:ext uri="{FF2B5EF4-FFF2-40B4-BE49-F238E27FC236}">
                <a16:creationId xmlns:a16="http://schemas.microsoft.com/office/drawing/2014/main" id="{9F3B66F5-3F89-7A43-A9C1-D82FCA2DAEB8}"/>
              </a:ext>
            </a:extLst>
          </p:cNvPr>
          <p:cNvSpPr>
            <a:spLocks/>
          </p:cNvSpPr>
          <p:nvPr/>
        </p:nvSpPr>
        <p:spPr bwMode="auto">
          <a:xfrm>
            <a:off x="3639914" y="3637539"/>
            <a:ext cx="107950" cy="228600"/>
          </a:xfrm>
          <a:custGeom>
            <a:avLst/>
            <a:gdLst>
              <a:gd name="T0" fmla="*/ 68 w 21600"/>
              <a:gd name="T1" fmla="*/ 0 h 21600"/>
              <a:gd name="T2" fmla="*/ 0 w 21600"/>
              <a:gd name="T3" fmla="*/ 144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4" name="Line 31">
            <a:extLst>
              <a:ext uri="{FF2B5EF4-FFF2-40B4-BE49-F238E27FC236}">
                <a16:creationId xmlns:a16="http://schemas.microsoft.com/office/drawing/2014/main" id="{354CF7F4-DFB1-8646-9D8B-1C7C9C435189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7064" y="3561339"/>
            <a:ext cx="254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5" name="Line 32">
            <a:extLst>
              <a:ext uri="{FF2B5EF4-FFF2-40B4-BE49-F238E27FC236}">
                <a16:creationId xmlns:a16="http://schemas.microsoft.com/office/drawing/2014/main" id="{C4DB04B7-276E-A94D-8CB5-8DCE62A7CF2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7064" y="3764539"/>
            <a:ext cx="254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3" name="Line 74">
            <a:extLst>
              <a:ext uri="{FF2B5EF4-FFF2-40B4-BE49-F238E27FC236}">
                <a16:creationId xmlns:a16="http://schemas.microsoft.com/office/drawing/2014/main" id="{35A6177F-240F-5B40-ADEE-163972DC896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5563" y="3652298"/>
            <a:ext cx="1404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0" name="Line 99">
            <a:extLst>
              <a:ext uri="{FF2B5EF4-FFF2-40B4-BE49-F238E27FC236}">
                <a16:creationId xmlns:a16="http://schemas.microsoft.com/office/drawing/2014/main" id="{16EDA037-2F56-9941-93ED-03C78BCD392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9590" y="3561339"/>
            <a:ext cx="221216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7" name="Line 101">
            <a:extLst>
              <a:ext uri="{FF2B5EF4-FFF2-40B4-BE49-F238E27FC236}">
                <a16:creationId xmlns:a16="http://schemas.microsoft.com/office/drawing/2014/main" id="{A0C7D5EA-7F83-324E-90D5-E7E249DA56F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39600" y="3549599"/>
            <a:ext cx="0" cy="11160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4" name="Line 85">
            <a:extLst>
              <a:ext uri="{FF2B5EF4-FFF2-40B4-BE49-F238E27FC236}">
                <a16:creationId xmlns:a16="http://schemas.microsoft.com/office/drawing/2014/main" id="{21C8E882-DBA1-C74C-B5E1-ED71CB3622B3}"/>
              </a:ext>
            </a:extLst>
          </p:cNvPr>
          <p:cNvSpPr>
            <a:spLocks noChangeShapeType="1"/>
          </p:cNvSpPr>
          <p:nvPr/>
        </p:nvSpPr>
        <p:spPr bwMode="auto">
          <a:xfrm>
            <a:off x="983803" y="3968946"/>
            <a:ext cx="263106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6" name="Line 85">
            <a:extLst>
              <a:ext uri="{FF2B5EF4-FFF2-40B4-BE49-F238E27FC236}">
                <a16:creationId xmlns:a16="http://schemas.microsoft.com/office/drawing/2014/main" id="{E6C32371-E0E1-584D-B419-2B3EB3D8F5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47977" y="3953571"/>
            <a:ext cx="0" cy="500665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7" name="Line 85">
            <a:extLst>
              <a:ext uri="{FF2B5EF4-FFF2-40B4-BE49-F238E27FC236}">
                <a16:creationId xmlns:a16="http://schemas.microsoft.com/office/drawing/2014/main" id="{9BCEE15A-3727-A548-B34A-CAF424ADE5C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23903" y="3953571"/>
            <a:ext cx="0" cy="500665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" name="Line 68">
            <a:extLst>
              <a:ext uri="{FF2B5EF4-FFF2-40B4-BE49-F238E27FC236}">
                <a16:creationId xmlns:a16="http://schemas.microsoft.com/office/drawing/2014/main" id="{C9C303FF-9D79-CF49-AE86-52AA4FB1C30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5691" y="3968946"/>
            <a:ext cx="214639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9" name="Line 78">
            <a:extLst>
              <a:ext uri="{FF2B5EF4-FFF2-40B4-BE49-F238E27FC236}">
                <a16:creationId xmlns:a16="http://schemas.microsoft.com/office/drawing/2014/main" id="{4E6FC8E3-E679-994E-8F95-F15B76E1CE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19054" y="3156916"/>
            <a:ext cx="1011381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50" name="Groupe 249">
            <a:extLst>
              <a:ext uri="{FF2B5EF4-FFF2-40B4-BE49-F238E27FC236}">
                <a16:creationId xmlns:a16="http://schemas.microsoft.com/office/drawing/2014/main" id="{7AA13579-337D-A540-9E96-46A8B76352E4}"/>
              </a:ext>
            </a:extLst>
          </p:cNvPr>
          <p:cNvGrpSpPr/>
          <p:nvPr/>
        </p:nvGrpSpPr>
        <p:grpSpPr>
          <a:xfrm>
            <a:off x="2376000" y="3692912"/>
            <a:ext cx="973979" cy="504826"/>
            <a:chOff x="2380385" y="3717032"/>
            <a:chExt cx="973979" cy="504826"/>
          </a:xfrm>
        </p:grpSpPr>
        <p:sp>
          <p:nvSpPr>
            <p:cNvPr id="251" name="Line 17">
              <a:extLst>
                <a:ext uri="{FF2B5EF4-FFF2-40B4-BE49-F238E27FC236}">
                  <a16:creationId xmlns:a16="http://schemas.microsoft.com/office/drawing/2014/main" id="{CFA25F82-15C1-DC45-8817-7307C24137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4277" y="3726086"/>
              <a:ext cx="469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2" name="Line 18">
              <a:extLst>
                <a:ext uri="{FF2B5EF4-FFF2-40B4-BE49-F238E27FC236}">
                  <a16:creationId xmlns:a16="http://schemas.microsoft.com/office/drawing/2014/main" id="{E1A92DEB-3681-164B-871A-E8C3079F51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4752" y="4221386"/>
              <a:ext cx="50482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3" name="Line 19">
              <a:extLst>
                <a:ext uri="{FF2B5EF4-FFF2-40B4-BE49-F238E27FC236}">
                  <a16:creationId xmlns:a16="http://schemas.microsoft.com/office/drawing/2014/main" id="{60B7373A-C98F-5E4A-A482-B46DF61404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54277" y="3717032"/>
              <a:ext cx="0" cy="5048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4" name="Arc 21">
              <a:extLst>
                <a:ext uri="{FF2B5EF4-FFF2-40B4-BE49-F238E27FC236}">
                  <a16:creationId xmlns:a16="http://schemas.microsoft.com/office/drawing/2014/main" id="{309B9766-D29C-2A4E-A6BC-56278048B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177" y="3726086"/>
              <a:ext cx="230187" cy="247650"/>
            </a:xfrm>
            <a:custGeom>
              <a:avLst/>
              <a:gdLst>
                <a:gd name="T0" fmla="*/ 0 w 21750"/>
                <a:gd name="T1" fmla="*/ 0 h 21600"/>
                <a:gd name="T2" fmla="*/ 145 w 21750"/>
                <a:gd name="T3" fmla="*/ 156 h 21600"/>
                <a:gd name="T4" fmla="*/ 1 w 21750"/>
                <a:gd name="T5" fmla="*/ 156 h 21600"/>
                <a:gd name="T6" fmla="*/ 0 60000 65536"/>
                <a:gd name="T7" fmla="*/ 0 60000 65536"/>
                <a:gd name="T8" fmla="*/ 0 60000 65536"/>
                <a:gd name="T9" fmla="*/ 0 w 21750"/>
                <a:gd name="T10" fmla="*/ 0 h 21600"/>
                <a:gd name="T11" fmla="*/ 21750 w 2175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50" h="21600" fill="none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</a:path>
                <a:path w="21750" h="21600" stroke="0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  <a:lnTo>
                    <a:pt x="150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5" name="Arc 23">
              <a:extLst>
                <a:ext uri="{FF2B5EF4-FFF2-40B4-BE49-F238E27FC236}">
                  <a16:creationId xmlns:a16="http://schemas.microsoft.com/office/drawing/2014/main" id="{861F52EA-038C-784C-B7C4-F838A71E4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177" y="3973736"/>
              <a:ext cx="228600" cy="247650"/>
            </a:xfrm>
            <a:custGeom>
              <a:avLst/>
              <a:gdLst>
                <a:gd name="T0" fmla="*/ 144 w 21600"/>
                <a:gd name="T1" fmla="*/ 0 h 21600"/>
                <a:gd name="T2" fmla="*/ 0 w 21600"/>
                <a:gd name="T3" fmla="*/ 156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6" name="Line 25">
              <a:extLst>
                <a:ext uri="{FF2B5EF4-FFF2-40B4-BE49-F238E27FC236}">
                  <a16:creationId xmlns:a16="http://schemas.microsoft.com/office/drawing/2014/main" id="{22F54EC8-629A-6542-B021-CBBCC6273C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0385" y="4081686"/>
              <a:ext cx="26935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7" name="Line 59">
              <a:extLst>
                <a:ext uri="{FF2B5EF4-FFF2-40B4-BE49-F238E27FC236}">
                  <a16:creationId xmlns:a16="http://schemas.microsoft.com/office/drawing/2014/main" id="{B0D3BA08-8F62-E64C-98A9-0B9E47D80E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0385" y="3878486"/>
              <a:ext cx="28567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58" name="Line 66">
            <a:extLst>
              <a:ext uri="{FF2B5EF4-FFF2-40B4-BE49-F238E27FC236}">
                <a16:creationId xmlns:a16="http://schemas.microsoft.com/office/drawing/2014/main" id="{9513D6EE-FF39-924B-AABA-F43F8C3CB04B}"/>
              </a:ext>
            </a:extLst>
          </p:cNvPr>
          <p:cNvSpPr>
            <a:spLocks noChangeShapeType="1"/>
          </p:cNvSpPr>
          <p:nvPr/>
        </p:nvSpPr>
        <p:spPr bwMode="auto">
          <a:xfrm>
            <a:off x="2170800" y="3110400"/>
            <a:ext cx="0" cy="95400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9" name="Line 51">
            <a:extLst>
              <a:ext uri="{FF2B5EF4-FFF2-40B4-BE49-F238E27FC236}">
                <a16:creationId xmlns:a16="http://schemas.microsoft.com/office/drawing/2014/main" id="{EB8B42B7-FE4F-C542-A382-3B99C4D17159}"/>
              </a:ext>
            </a:extLst>
          </p:cNvPr>
          <p:cNvSpPr>
            <a:spLocks noChangeShapeType="1"/>
          </p:cNvSpPr>
          <p:nvPr/>
        </p:nvSpPr>
        <p:spPr bwMode="auto">
          <a:xfrm>
            <a:off x="3362072" y="3949616"/>
            <a:ext cx="19854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0" name="Line 54">
            <a:extLst>
              <a:ext uri="{FF2B5EF4-FFF2-40B4-BE49-F238E27FC236}">
                <a16:creationId xmlns:a16="http://schemas.microsoft.com/office/drawing/2014/main" id="{6199F29D-E469-7647-91EA-38856B8C277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47744" y="3753933"/>
            <a:ext cx="0" cy="1124651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1" name="Line 55">
            <a:extLst>
              <a:ext uri="{FF2B5EF4-FFF2-40B4-BE49-F238E27FC236}">
                <a16:creationId xmlns:a16="http://schemas.microsoft.com/office/drawing/2014/main" id="{7A9B67E9-7659-5041-A548-654182FA4D25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5452" y="3156916"/>
            <a:ext cx="21673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2" name="Line 90">
            <a:extLst>
              <a:ext uri="{FF2B5EF4-FFF2-40B4-BE49-F238E27FC236}">
                <a16:creationId xmlns:a16="http://schemas.microsoft.com/office/drawing/2014/main" id="{D5D11866-D716-5B45-8F6C-E9C045473AB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3094" y="3173129"/>
            <a:ext cx="203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 sz="2000"/>
          </a:p>
        </p:txBody>
      </p:sp>
      <p:sp>
        <p:nvSpPr>
          <p:cNvPr id="245" name="Oval 62"/>
          <p:cNvSpPr>
            <a:spLocks noChangeArrowheads="1"/>
          </p:cNvSpPr>
          <p:nvPr/>
        </p:nvSpPr>
        <p:spPr bwMode="auto">
          <a:xfrm>
            <a:off x="3519054" y="3921040"/>
            <a:ext cx="63500" cy="57151"/>
          </a:xfrm>
          <a:prstGeom prst="ellipse">
            <a:avLst/>
          </a:prstGeom>
          <a:solidFill>
            <a:schemeClr val="tx1"/>
          </a:solidFill>
          <a:ln w="2540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263" name="Line 78">
            <a:extLst>
              <a:ext uri="{FF2B5EF4-FFF2-40B4-BE49-F238E27FC236}">
                <a16:creationId xmlns:a16="http://schemas.microsoft.com/office/drawing/2014/main" id="{CE00CD72-75F7-1B40-82A7-076C1372CD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0546" y="3072544"/>
            <a:ext cx="265563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4" name="Oval 62"/>
          <p:cNvSpPr>
            <a:spLocks noChangeArrowheads="1"/>
          </p:cNvSpPr>
          <p:nvPr/>
        </p:nvSpPr>
        <p:spPr bwMode="auto">
          <a:xfrm>
            <a:off x="2141833" y="3044974"/>
            <a:ext cx="63500" cy="57151"/>
          </a:xfrm>
          <a:prstGeom prst="ellipse">
            <a:avLst/>
          </a:prstGeom>
          <a:solidFill>
            <a:schemeClr val="tx1"/>
          </a:solidFill>
          <a:ln w="2540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264" name="Line 53">
            <a:extLst>
              <a:ext uri="{FF2B5EF4-FFF2-40B4-BE49-F238E27FC236}">
                <a16:creationId xmlns:a16="http://schemas.microsoft.com/office/drawing/2014/main" id="{3CD03CA3-55D1-0C46-9507-9F70E43D2B5F}"/>
              </a:ext>
            </a:extLst>
          </p:cNvPr>
          <p:cNvSpPr>
            <a:spLocks noChangeShapeType="1"/>
          </p:cNvSpPr>
          <p:nvPr/>
        </p:nvSpPr>
        <p:spPr bwMode="auto">
          <a:xfrm>
            <a:off x="2163600" y="4057566"/>
            <a:ext cx="220090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6" name="Line 51">
            <a:extLst>
              <a:ext uri="{FF2B5EF4-FFF2-40B4-BE49-F238E27FC236}">
                <a16:creationId xmlns:a16="http://schemas.microsoft.com/office/drawing/2014/main" id="{D75FA1E6-015F-2E45-AD5E-7033DD831734}"/>
              </a:ext>
            </a:extLst>
          </p:cNvPr>
          <p:cNvSpPr>
            <a:spLocks noChangeShapeType="1"/>
          </p:cNvSpPr>
          <p:nvPr/>
        </p:nvSpPr>
        <p:spPr bwMode="auto">
          <a:xfrm>
            <a:off x="3532910" y="3764539"/>
            <a:ext cx="19908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5" name="Oval 24">
            <a:extLst>
              <a:ext uri="{FF2B5EF4-FFF2-40B4-BE49-F238E27FC236}">
                <a16:creationId xmlns:a16="http://schemas.microsoft.com/office/drawing/2014/main" id="{90A497D2-2804-8C44-8282-3CDB570C4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4966" y="3220573"/>
            <a:ext cx="116335" cy="115455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187967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ZoneTexte 135">
            <a:extLst>
              <a:ext uri="{FF2B5EF4-FFF2-40B4-BE49-F238E27FC236}">
                <a16:creationId xmlns:a16="http://schemas.microsoft.com/office/drawing/2014/main" id="{C3610EEF-FEA4-E648-809A-B88800828E55}"/>
              </a:ext>
            </a:extLst>
          </p:cNvPr>
          <p:cNvSpPr txBox="1"/>
          <p:nvPr/>
        </p:nvSpPr>
        <p:spPr>
          <a:xfrm>
            <a:off x="940237" y="5384996"/>
            <a:ext cx="7263527" cy="524374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dirty="0">
                <a:ln>
                  <a:noFill/>
                </a:ln>
                <a:effectLst/>
                <a:uLnTx/>
                <a:uFillTx/>
              </a:rPr>
              <a:t>suspension retard</a:t>
            </a:r>
            <a:r>
              <a:rPr kumimoji="0" lang="en-US" sz="2800" b="0" i="0" u="none" strike="noStrike" kern="0" cap="none" spc="0" normalizeH="0" dirty="0">
                <a:ln>
                  <a:noFill/>
                </a:ln>
                <a:effectLst/>
                <a:uLnTx/>
                <a:uFillTx/>
              </a:rPr>
              <a:t>ée ⟹</a:t>
            </a:r>
            <a:r>
              <a:rPr kumimoji="0" lang="en-US" sz="2800" b="0" i="0" u="none" strike="noStrike" kern="0" cap="none" spc="0" normalizeH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GO</a:t>
            </a:r>
            <a:r>
              <a:rPr kumimoji="0" lang="fr-FR" sz="2800" b="0" i="0" u="none" strike="noStrike" kern="0" cap="none" spc="0" normalizeH="0" dirty="0">
                <a:ln>
                  <a:noFill/>
                </a:ln>
                <a:effectLst/>
                <a:uLnTx/>
                <a:uFillTx/>
              </a:rPr>
              <a:t> est transmis à </a:t>
            </a:r>
            <a:r>
              <a:rPr kumimoji="0" lang="fr-FR" sz="2800" b="0" i="0" u="none" strike="noStrike" kern="0" cap="none" spc="0" normalizeH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</a:t>
            </a:r>
            <a:endParaRPr kumimoji="0" lang="fr-FR" sz="2800" b="0" i="0" u="none" strike="noStrike" kern="0" cap="none" spc="0" normalizeH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17" name="Line 101"/>
          <p:cNvSpPr>
            <a:spLocks noChangeShapeType="1"/>
          </p:cNvSpPr>
          <p:nvPr/>
        </p:nvSpPr>
        <p:spPr bwMode="auto">
          <a:xfrm>
            <a:off x="6974330" y="3445200"/>
            <a:ext cx="0" cy="12240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dirty="0"/>
              <a:t>07/03/2017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48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dirty="0">
                <a:solidFill>
                  <a:srgbClr val="000000"/>
                </a:solidFill>
              </a:rPr>
              <a:t>Circuit de «</a:t>
            </a:r>
            <a:r>
              <a:rPr lang="en-US" altLang="fr-FR" sz="1800" dirty="0">
                <a:solidFill>
                  <a:srgbClr val="000000"/>
                </a:solidFill>
              </a:rPr>
              <a:t> </a:t>
            </a:r>
            <a:r>
              <a:rPr lang="en-US" altLang="fr-FR" dirty="0"/>
              <a:t>suspend </a:t>
            </a:r>
            <a:r>
              <a:rPr lang="en-US" altLang="fr-FR" dirty="0">
                <a:solidFill>
                  <a:schemeClr val="accent4"/>
                </a:solidFill>
              </a:rPr>
              <a:t>p</a:t>
            </a:r>
            <a:r>
              <a:rPr lang="en-US" altLang="fr-FR" dirty="0">
                <a:solidFill>
                  <a:schemeClr val="tx2"/>
                </a:solidFill>
              </a:rPr>
              <a:t> </a:t>
            </a:r>
            <a:r>
              <a:rPr lang="en-US" altLang="fr-FR" dirty="0"/>
              <a:t>when</a:t>
            </a:r>
            <a:r>
              <a:rPr lang="en-US" altLang="fr-FR" dirty="0">
                <a:solidFill>
                  <a:schemeClr val="accent2"/>
                </a:solidFill>
              </a:rPr>
              <a:t> </a:t>
            </a:r>
            <a:r>
              <a:rPr lang="en-US" altLang="fr-FR" dirty="0">
                <a:solidFill>
                  <a:schemeClr val="tx2"/>
                </a:solidFill>
              </a:rPr>
              <a:t>S</a:t>
            </a:r>
            <a:r>
              <a:rPr lang="en-US" altLang="fr-FR" sz="1800" dirty="0">
                <a:solidFill>
                  <a:schemeClr val="tx2"/>
                </a:solidFill>
              </a:rPr>
              <a:t> </a:t>
            </a:r>
            <a:r>
              <a:rPr lang="en-US" altLang="fr-FR" dirty="0"/>
              <a:t>», démarrage</a:t>
            </a:r>
            <a:endParaRPr lang="fr-FR" dirty="0"/>
          </a:p>
        </p:txBody>
      </p:sp>
      <p:sp>
        <p:nvSpPr>
          <p:cNvPr id="137" name="Arc 13"/>
          <p:cNvSpPr>
            <a:spLocks/>
          </p:cNvSpPr>
          <p:nvPr/>
        </p:nvSpPr>
        <p:spPr bwMode="auto">
          <a:xfrm>
            <a:off x="4096048" y="4630934"/>
            <a:ext cx="230187" cy="247650"/>
          </a:xfrm>
          <a:custGeom>
            <a:avLst/>
            <a:gdLst>
              <a:gd name="T0" fmla="*/ 0 w 21750"/>
              <a:gd name="T1" fmla="*/ 0 h 21600"/>
              <a:gd name="T2" fmla="*/ 145 w 21750"/>
              <a:gd name="T3" fmla="*/ 156 h 21600"/>
              <a:gd name="T4" fmla="*/ 1 w 21750"/>
              <a:gd name="T5" fmla="*/ 156 h 21600"/>
              <a:gd name="T6" fmla="*/ 0 60000 65536"/>
              <a:gd name="T7" fmla="*/ 0 60000 65536"/>
              <a:gd name="T8" fmla="*/ 0 60000 65536"/>
              <a:gd name="T9" fmla="*/ 0 w 21750"/>
              <a:gd name="T10" fmla="*/ 0 h 21600"/>
              <a:gd name="T11" fmla="*/ 21750 w 2175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50" h="21600" fill="none" extrusionOk="0">
                <a:moveTo>
                  <a:pt x="-1" y="0"/>
                </a:moveTo>
                <a:cubicBezTo>
                  <a:pt x="49" y="0"/>
                  <a:pt x="99" y="-1"/>
                  <a:pt x="150" y="0"/>
                </a:cubicBezTo>
                <a:cubicBezTo>
                  <a:pt x="12079" y="0"/>
                  <a:pt x="21750" y="9670"/>
                  <a:pt x="21750" y="21600"/>
                </a:cubicBezTo>
              </a:path>
              <a:path w="21750" h="21600" stroke="0" extrusionOk="0">
                <a:moveTo>
                  <a:pt x="-1" y="0"/>
                </a:moveTo>
                <a:cubicBezTo>
                  <a:pt x="49" y="0"/>
                  <a:pt x="99" y="-1"/>
                  <a:pt x="150" y="0"/>
                </a:cubicBezTo>
                <a:cubicBezTo>
                  <a:pt x="12079" y="0"/>
                  <a:pt x="21750" y="9670"/>
                  <a:pt x="21750" y="21600"/>
                </a:cubicBezTo>
                <a:lnTo>
                  <a:pt x="15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9" name="Arc 15"/>
          <p:cNvSpPr>
            <a:spLocks/>
          </p:cNvSpPr>
          <p:nvPr/>
        </p:nvSpPr>
        <p:spPr bwMode="auto">
          <a:xfrm>
            <a:off x="4096048" y="4864296"/>
            <a:ext cx="228600" cy="247650"/>
          </a:xfrm>
          <a:custGeom>
            <a:avLst/>
            <a:gdLst>
              <a:gd name="T0" fmla="*/ 144 w 21600"/>
              <a:gd name="T1" fmla="*/ 0 h 21600"/>
              <a:gd name="T2" fmla="*/ 0 w 21600"/>
              <a:gd name="T3" fmla="*/ 156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4" name="Arc 20"/>
          <p:cNvSpPr>
            <a:spLocks/>
          </p:cNvSpPr>
          <p:nvPr/>
        </p:nvSpPr>
        <p:spPr bwMode="auto">
          <a:xfrm>
            <a:off x="3124177" y="3727674"/>
            <a:ext cx="230187" cy="247650"/>
          </a:xfrm>
          <a:custGeom>
            <a:avLst/>
            <a:gdLst>
              <a:gd name="T0" fmla="*/ 0 w 21750"/>
              <a:gd name="T1" fmla="*/ 0 h 21600"/>
              <a:gd name="T2" fmla="*/ 145 w 21750"/>
              <a:gd name="T3" fmla="*/ 156 h 21600"/>
              <a:gd name="T4" fmla="*/ 1 w 21750"/>
              <a:gd name="T5" fmla="*/ 156 h 21600"/>
              <a:gd name="T6" fmla="*/ 0 60000 65536"/>
              <a:gd name="T7" fmla="*/ 0 60000 65536"/>
              <a:gd name="T8" fmla="*/ 0 60000 65536"/>
              <a:gd name="T9" fmla="*/ 0 w 21750"/>
              <a:gd name="T10" fmla="*/ 0 h 21600"/>
              <a:gd name="T11" fmla="*/ 21750 w 2175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50" h="21600" fill="none" extrusionOk="0">
                <a:moveTo>
                  <a:pt x="-1" y="0"/>
                </a:moveTo>
                <a:cubicBezTo>
                  <a:pt x="49" y="0"/>
                  <a:pt x="99" y="-1"/>
                  <a:pt x="150" y="0"/>
                </a:cubicBezTo>
                <a:cubicBezTo>
                  <a:pt x="12079" y="0"/>
                  <a:pt x="21750" y="9670"/>
                  <a:pt x="21750" y="21600"/>
                </a:cubicBezTo>
              </a:path>
              <a:path w="21750" h="21600" stroke="0" extrusionOk="0">
                <a:moveTo>
                  <a:pt x="-1" y="0"/>
                </a:moveTo>
                <a:cubicBezTo>
                  <a:pt x="49" y="0"/>
                  <a:pt x="99" y="-1"/>
                  <a:pt x="150" y="0"/>
                </a:cubicBezTo>
                <a:cubicBezTo>
                  <a:pt x="12079" y="0"/>
                  <a:pt x="21750" y="9670"/>
                  <a:pt x="21750" y="21600"/>
                </a:cubicBezTo>
                <a:lnTo>
                  <a:pt x="15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6" name="Arc 22"/>
          <p:cNvSpPr>
            <a:spLocks/>
          </p:cNvSpPr>
          <p:nvPr/>
        </p:nvSpPr>
        <p:spPr bwMode="auto">
          <a:xfrm>
            <a:off x="3124177" y="3961036"/>
            <a:ext cx="228600" cy="247650"/>
          </a:xfrm>
          <a:custGeom>
            <a:avLst/>
            <a:gdLst>
              <a:gd name="T0" fmla="*/ 144 w 21600"/>
              <a:gd name="T1" fmla="*/ 0 h 21600"/>
              <a:gd name="T2" fmla="*/ 0 w 21600"/>
              <a:gd name="T3" fmla="*/ 156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7" name="Rectangle 33"/>
          <p:cNvSpPr>
            <a:spLocks noChangeArrowheads="1"/>
          </p:cNvSpPr>
          <p:nvPr/>
        </p:nvSpPr>
        <p:spPr bwMode="auto">
          <a:xfrm>
            <a:off x="4743748" y="2343346"/>
            <a:ext cx="1816100" cy="2222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58" name="Rectangle 34"/>
          <p:cNvSpPr>
            <a:spLocks noChangeArrowheads="1"/>
          </p:cNvSpPr>
          <p:nvPr/>
        </p:nvSpPr>
        <p:spPr bwMode="auto">
          <a:xfrm>
            <a:off x="4743748" y="2343346"/>
            <a:ext cx="1816100" cy="22225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59" name="Rectangle 35"/>
          <p:cNvSpPr>
            <a:spLocks noChangeArrowheads="1"/>
          </p:cNvSpPr>
          <p:nvPr/>
        </p:nvSpPr>
        <p:spPr bwMode="auto">
          <a:xfrm>
            <a:off x="4799311" y="2616396"/>
            <a:ext cx="503344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 b="1">
                <a:solidFill>
                  <a:schemeClr val="accent1"/>
                </a:solidFill>
              </a:rPr>
              <a:t>GO</a:t>
            </a:r>
          </a:p>
        </p:txBody>
      </p:sp>
      <p:sp>
        <p:nvSpPr>
          <p:cNvPr id="160" name="Rectangle 36"/>
          <p:cNvSpPr>
            <a:spLocks noChangeArrowheads="1"/>
          </p:cNvSpPr>
          <p:nvPr/>
        </p:nvSpPr>
        <p:spPr bwMode="auto">
          <a:xfrm>
            <a:off x="4799311" y="3022796"/>
            <a:ext cx="602730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chemeClr val="tx1"/>
                </a:solidFill>
              </a:rPr>
              <a:t>RES</a:t>
            </a:r>
          </a:p>
        </p:txBody>
      </p:sp>
      <p:sp>
        <p:nvSpPr>
          <p:cNvPr id="161" name="Rectangle 37"/>
          <p:cNvSpPr>
            <a:spLocks noChangeArrowheads="1"/>
          </p:cNvSpPr>
          <p:nvPr/>
        </p:nvSpPr>
        <p:spPr bwMode="auto">
          <a:xfrm>
            <a:off x="4799311" y="3429196"/>
            <a:ext cx="738986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chemeClr val="tx1"/>
                </a:solidFill>
              </a:rPr>
              <a:t>SUSP</a:t>
            </a:r>
          </a:p>
        </p:txBody>
      </p:sp>
      <p:sp>
        <p:nvSpPr>
          <p:cNvPr id="162" name="Rectangle 38"/>
          <p:cNvSpPr>
            <a:spLocks noChangeArrowheads="1"/>
          </p:cNvSpPr>
          <p:nvPr/>
        </p:nvSpPr>
        <p:spPr bwMode="auto">
          <a:xfrm>
            <a:off x="4799311" y="3835596"/>
            <a:ext cx="604334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chemeClr val="tx1"/>
                </a:solidFill>
              </a:rPr>
              <a:t>KILL</a:t>
            </a:r>
          </a:p>
        </p:txBody>
      </p:sp>
      <p:sp>
        <p:nvSpPr>
          <p:cNvPr id="163" name="Rectangle 39"/>
          <p:cNvSpPr>
            <a:spLocks noChangeArrowheads="1"/>
          </p:cNvSpPr>
          <p:nvPr/>
        </p:nvSpPr>
        <p:spPr bwMode="auto">
          <a:xfrm>
            <a:off x="6018511" y="2616396"/>
            <a:ext cx="5635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rgbClr val="000000"/>
                </a:solidFill>
              </a:rPr>
              <a:t>SEL</a:t>
            </a:r>
          </a:p>
        </p:txBody>
      </p:sp>
      <p:sp>
        <p:nvSpPr>
          <p:cNvPr id="164" name="Rectangle 40"/>
          <p:cNvSpPr>
            <a:spLocks noChangeArrowheads="1"/>
          </p:cNvSpPr>
          <p:nvPr/>
        </p:nvSpPr>
        <p:spPr bwMode="auto">
          <a:xfrm>
            <a:off x="6120111" y="3022796"/>
            <a:ext cx="4286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rgbClr val="000000"/>
                </a:solidFill>
              </a:rPr>
              <a:t>K0</a:t>
            </a:r>
          </a:p>
        </p:txBody>
      </p:sp>
      <p:sp>
        <p:nvSpPr>
          <p:cNvPr id="165" name="Rectangle 41"/>
          <p:cNvSpPr>
            <a:spLocks noChangeArrowheads="1"/>
          </p:cNvSpPr>
          <p:nvPr/>
        </p:nvSpPr>
        <p:spPr bwMode="auto">
          <a:xfrm>
            <a:off x="6120111" y="3429196"/>
            <a:ext cx="4286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rgbClr val="000000"/>
                </a:solidFill>
              </a:rPr>
              <a:t>K1</a:t>
            </a:r>
          </a:p>
        </p:txBody>
      </p:sp>
      <p:sp>
        <p:nvSpPr>
          <p:cNvPr id="166" name="Rectangle 42"/>
          <p:cNvSpPr>
            <a:spLocks noChangeArrowheads="1"/>
          </p:cNvSpPr>
          <p:nvPr/>
        </p:nvSpPr>
        <p:spPr bwMode="auto">
          <a:xfrm>
            <a:off x="6120111" y="3835596"/>
            <a:ext cx="4286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rgbClr val="000000"/>
                </a:solidFill>
              </a:rPr>
              <a:t>K2</a:t>
            </a:r>
          </a:p>
        </p:txBody>
      </p:sp>
      <p:sp>
        <p:nvSpPr>
          <p:cNvPr id="167" name="Rectangle 43"/>
          <p:cNvSpPr>
            <a:spLocks noChangeArrowheads="1"/>
          </p:cNvSpPr>
          <p:nvPr/>
        </p:nvSpPr>
        <p:spPr bwMode="auto">
          <a:xfrm>
            <a:off x="6120111" y="4140396"/>
            <a:ext cx="3524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rgbClr val="000000"/>
                </a:solidFill>
              </a:rPr>
              <a:t>...</a:t>
            </a:r>
          </a:p>
        </p:txBody>
      </p:sp>
      <p:sp>
        <p:nvSpPr>
          <p:cNvPr id="168" name="Rectangle 44"/>
          <p:cNvSpPr>
            <a:spLocks noChangeArrowheads="1"/>
          </p:cNvSpPr>
          <p:nvPr/>
        </p:nvSpPr>
        <p:spPr bwMode="auto">
          <a:xfrm>
            <a:off x="5307311" y="2375096"/>
            <a:ext cx="318999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69" name="Rectangle 45"/>
          <p:cNvSpPr>
            <a:spLocks noChangeArrowheads="1"/>
          </p:cNvSpPr>
          <p:nvPr/>
        </p:nvSpPr>
        <p:spPr bwMode="auto">
          <a:xfrm>
            <a:off x="5713711" y="2375096"/>
            <a:ext cx="3540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rgbClr val="000000"/>
                </a:solidFill>
              </a:rPr>
              <a:t>E'</a:t>
            </a:r>
          </a:p>
        </p:txBody>
      </p:sp>
      <p:sp>
        <p:nvSpPr>
          <p:cNvPr id="172" name="Rectangle 48"/>
          <p:cNvSpPr>
            <a:spLocks noChangeArrowheads="1"/>
          </p:cNvSpPr>
          <p:nvPr/>
        </p:nvSpPr>
        <p:spPr bwMode="auto">
          <a:xfrm>
            <a:off x="208182" y="2938327"/>
            <a:ext cx="81593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/>
              <a:t>RES</a:t>
            </a:r>
          </a:p>
        </p:txBody>
      </p:sp>
      <p:sp>
        <p:nvSpPr>
          <p:cNvPr id="176" name="Line 53"/>
          <p:cNvSpPr>
            <a:spLocks noChangeShapeType="1"/>
          </p:cNvSpPr>
          <p:nvPr/>
        </p:nvSpPr>
        <p:spPr bwMode="auto">
          <a:xfrm>
            <a:off x="3531599" y="4883346"/>
            <a:ext cx="3470400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7" name="Line 54"/>
          <p:cNvSpPr>
            <a:spLocks noChangeShapeType="1"/>
          </p:cNvSpPr>
          <p:nvPr/>
        </p:nvSpPr>
        <p:spPr bwMode="auto">
          <a:xfrm>
            <a:off x="6989292" y="3657948"/>
            <a:ext cx="0" cy="1234382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222E0DFA-A824-3341-BA03-2BDFACD78440}"/>
              </a:ext>
            </a:extLst>
          </p:cNvPr>
          <p:cNvGrpSpPr/>
          <p:nvPr/>
        </p:nvGrpSpPr>
        <p:grpSpPr>
          <a:xfrm>
            <a:off x="2393510" y="2911090"/>
            <a:ext cx="980270" cy="504826"/>
            <a:chOff x="2374094" y="3717032"/>
            <a:chExt cx="980270" cy="504826"/>
          </a:xfrm>
        </p:grpSpPr>
        <p:sp>
          <p:nvSpPr>
            <p:cNvPr id="141" name="Line 17"/>
            <p:cNvSpPr>
              <a:spLocks noChangeShapeType="1"/>
            </p:cNvSpPr>
            <p:nvPr/>
          </p:nvSpPr>
          <p:spPr bwMode="auto">
            <a:xfrm>
              <a:off x="2654277" y="3726086"/>
              <a:ext cx="469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2" name="Line 18"/>
            <p:cNvSpPr>
              <a:spLocks noChangeShapeType="1"/>
            </p:cNvSpPr>
            <p:nvPr/>
          </p:nvSpPr>
          <p:spPr bwMode="auto">
            <a:xfrm>
              <a:off x="2644752" y="4221386"/>
              <a:ext cx="50482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3" name="Line 19"/>
            <p:cNvSpPr>
              <a:spLocks noChangeShapeType="1"/>
            </p:cNvSpPr>
            <p:nvPr/>
          </p:nvSpPr>
          <p:spPr bwMode="auto">
            <a:xfrm flipV="1">
              <a:off x="2654277" y="3717032"/>
              <a:ext cx="0" cy="5048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5" name="Arc 21"/>
            <p:cNvSpPr>
              <a:spLocks/>
            </p:cNvSpPr>
            <p:nvPr/>
          </p:nvSpPr>
          <p:spPr bwMode="auto">
            <a:xfrm>
              <a:off x="3124177" y="3726086"/>
              <a:ext cx="230187" cy="247650"/>
            </a:xfrm>
            <a:custGeom>
              <a:avLst/>
              <a:gdLst>
                <a:gd name="T0" fmla="*/ 0 w 21750"/>
                <a:gd name="T1" fmla="*/ 0 h 21600"/>
                <a:gd name="T2" fmla="*/ 145 w 21750"/>
                <a:gd name="T3" fmla="*/ 156 h 21600"/>
                <a:gd name="T4" fmla="*/ 1 w 21750"/>
                <a:gd name="T5" fmla="*/ 156 h 21600"/>
                <a:gd name="T6" fmla="*/ 0 60000 65536"/>
                <a:gd name="T7" fmla="*/ 0 60000 65536"/>
                <a:gd name="T8" fmla="*/ 0 60000 65536"/>
                <a:gd name="T9" fmla="*/ 0 w 21750"/>
                <a:gd name="T10" fmla="*/ 0 h 21600"/>
                <a:gd name="T11" fmla="*/ 21750 w 2175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50" h="21600" fill="none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</a:path>
                <a:path w="21750" h="21600" stroke="0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  <a:lnTo>
                    <a:pt x="150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7" name="Arc 23"/>
            <p:cNvSpPr>
              <a:spLocks/>
            </p:cNvSpPr>
            <p:nvPr/>
          </p:nvSpPr>
          <p:spPr bwMode="auto">
            <a:xfrm>
              <a:off x="3124177" y="3973736"/>
              <a:ext cx="228600" cy="247650"/>
            </a:xfrm>
            <a:custGeom>
              <a:avLst/>
              <a:gdLst>
                <a:gd name="T0" fmla="*/ 144 w 21600"/>
                <a:gd name="T1" fmla="*/ 0 h 21600"/>
                <a:gd name="T2" fmla="*/ 0 w 21600"/>
                <a:gd name="T3" fmla="*/ 156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9" name="Line 25"/>
            <p:cNvSpPr>
              <a:spLocks noChangeShapeType="1"/>
            </p:cNvSpPr>
            <p:nvPr/>
          </p:nvSpPr>
          <p:spPr bwMode="auto">
            <a:xfrm flipH="1">
              <a:off x="2374094" y="4081686"/>
              <a:ext cx="27564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2" name="Line 59"/>
            <p:cNvSpPr>
              <a:spLocks noChangeShapeType="1"/>
            </p:cNvSpPr>
            <p:nvPr/>
          </p:nvSpPr>
          <p:spPr bwMode="auto">
            <a:xfrm>
              <a:off x="2436441" y="3878486"/>
              <a:ext cx="22274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88" name="Line 66"/>
          <p:cNvSpPr>
            <a:spLocks noChangeShapeType="1"/>
          </p:cNvSpPr>
          <p:nvPr/>
        </p:nvSpPr>
        <p:spPr bwMode="auto">
          <a:xfrm>
            <a:off x="2385256" y="1442972"/>
            <a:ext cx="5983" cy="2423772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92" name="Rectangle 73"/>
          <p:cNvSpPr>
            <a:spLocks noChangeArrowheads="1"/>
          </p:cNvSpPr>
          <p:nvPr/>
        </p:nvSpPr>
        <p:spPr bwMode="auto">
          <a:xfrm>
            <a:off x="2013908" y="1434118"/>
            <a:ext cx="387928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/>
              <a:t>S</a:t>
            </a:r>
          </a:p>
        </p:txBody>
      </p:sp>
      <p:sp>
        <p:nvSpPr>
          <p:cNvPr id="194" name="Line 75"/>
          <p:cNvSpPr>
            <a:spLocks noChangeShapeType="1"/>
          </p:cNvSpPr>
          <p:nvPr/>
        </p:nvSpPr>
        <p:spPr bwMode="auto">
          <a:xfrm>
            <a:off x="6571804" y="3155073"/>
            <a:ext cx="1701800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95" name="Rectangle 76"/>
          <p:cNvSpPr>
            <a:spLocks noChangeArrowheads="1"/>
          </p:cNvSpPr>
          <p:nvPr/>
        </p:nvSpPr>
        <p:spPr bwMode="auto">
          <a:xfrm>
            <a:off x="8303166" y="2917075"/>
            <a:ext cx="55945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>
                <a:solidFill>
                  <a:schemeClr val="accent3"/>
                </a:solidFill>
              </a:rPr>
              <a:t>K0</a:t>
            </a:r>
          </a:p>
        </p:txBody>
      </p:sp>
      <p:sp>
        <p:nvSpPr>
          <p:cNvPr id="196" name="Line 77"/>
          <p:cNvSpPr>
            <a:spLocks noChangeShapeType="1"/>
          </p:cNvSpPr>
          <p:nvPr/>
        </p:nvSpPr>
        <p:spPr bwMode="auto">
          <a:xfrm>
            <a:off x="4511973" y="2749746"/>
            <a:ext cx="21907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97" name="Line 78"/>
          <p:cNvSpPr>
            <a:spLocks noChangeShapeType="1"/>
          </p:cNvSpPr>
          <p:nvPr/>
        </p:nvSpPr>
        <p:spPr bwMode="auto">
          <a:xfrm>
            <a:off x="983804" y="2749746"/>
            <a:ext cx="3546632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98" name="Rectangle 79"/>
          <p:cNvSpPr>
            <a:spLocks noChangeArrowheads="1"/>
          </p:cNvSpPr>
          <p:nvPr/>
        </p:nvSpPr>
        <p:spPr bwMode="auto">
          <a:xfrm>
            <a:off x="363674" y="2527061"/>
            <a:ext cx="660438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>
                <a:solidFill>
                  <a:schemeClr val="accent1"/>
                </a:solidFill>
              </a:rPr>
              <a:t>GO</a:t>
            </a:r>
          </a:p>
        </p:txBody>
      </p:sp>
      <p:sp>
        <p:nvSpPr>
          <p:cNvPr id="199" name="Line 81"/>
          <p:cNvSpPr>
            <a:spLocks noChangeShapeType="1"/>
          </p:cNvSpPr>
          <p:nvPr/>
        </p:nvSpPr>
        <p:spPr bwMode="auto">
          <a:xfrm>
            <a:off x="4337348" y="3156146"/>
            <a:ext cx="395734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0" name="Line 82"/>
          <p:cNvSpPr>
            <a:spLocks noChangeShapeType="1"/>
          </p:cNvSpPr>
          <p:nvPr/>
        </p:nvSpPr>
        <p:spPr bwMode="auto">
          <a:xfrm>
            <a:off x="4537364" y="3562546"/>
            <a:ext cx="19368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1" name="Line 83"/>
          <p:cNvSpPr>
            <a:spLocks noChangeShapeType="1"/>
          </p:cNvSpPr>
          <p:nvPr/>
        </p:nvSpPr>
        <p:spPr bwMode="auto">
          <a:xfrm flipH="1" flipV="1">
            <a:off x="8020613" y="3549873"/>
            <a:ext cx="245747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2" name="Line 84"/>
          <p:cNvSpPr>
            <a:spLocks noChangeShapeType="1"/>
          </p:cNvSpPr>
          <p:nvPr/>
        </p:nvSpPr>
        <p:spPr bwMode="auto">
          <a:xfrm>
            <a:off x="4521498" y="3968946"/>
            <a:ext cx="2095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3" name="Line 85"/>
          <p:cNvSpPr>
            <a:spLocks noChangeShapeType="1"/>
          </p:cNvSpPr>
          <p:nvPr/>
        </p:nvSpPr>
        <p:spPr bwMode="auto">
          <a:xfrm>
            <a:off x="1233054" y="4437112"/>
            <a:ext cx="3090849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4" name="Rectangle 86"/>
          <p:cNvSpPr>
            <a:spLocks noChangeArrowheads="1"/>
          </p:cNvSpPr>
          <p:nvPr/>
        </p:nvSpPr>
        <p:spPr bwMode="auto">
          <a:xfrm>
            <a:off x="208182" y="3760860"/>
            <a:ext cx="81593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/>
              <a:t>KILL</a:t>
            </a:r>
          </a:p>
        </p:txBody>
      </p:sp>
      <p:sp>
        <p:nvSpPr>
          <p:cNvPr id="205" name="Line 87"/>
          <p:cNvSpPr>
            <a:spLocks noChangeShapeType="1"/>
          </p:cNvSpPr>
          <p:nvPr/>
        </p:nvSpPr>
        <p:spPr bwMode="auto">
          <a:xfrm>
            <a:off x="6572548" y="2749746"/>
            <a:ext cx="2159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6" name="Line 88"/>
          <p:cNvSpPr>
            <a:spLocks noChangeShapeType="1"/>
          </p:cNvSpPr>
          <p:nvPr/>
        </p:nvSpPr>
        <p:spPr bwMode="auto">
          <a:xfrm>
            <a:off x="6775004" y="2749746"/>
            <a:ext cx="1511300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7" name="Line 89"/>
          <p:cNvSpPr>
            <a:spLocks noChangeShapeType="1"/>
          </p:cNvSpPr>
          <p:nvPr/>
        </p:nvSpPr>
        <p:spPr bwMode="auto">
          <a:xfrm>
            <a:off x="6775748" y="2749746"/>
            <a:ext cx="190500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9" name="Line 91"/>
          <p:cNvSpPr>
            <a:spLocks noChangeShapeType="1"/>
          </p:cNvSpPr>
          <p:nvPr/>
        </p:nvSpPr>
        <p:spPr bwMode="auto">
          <a:xfrm>
            <a:off x="6978948" y="2038546"/>
            <a:ext cx="0" cy="69850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0" name="Line 94"/>
          <p:cNvSpPr>
            <a:spLocks noChangeShapeType="1"/>
          </p:cNvSpPr>
          <p:nvPr/>
        </p:nvSpPr>
        <p:spPr bwMode="auto">
          <a:xfrm flipH="1">
            <a:off x="1099257" y="2019873"/>
            <a:ext cx="0" cy="954036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 sz="2400">
              <a:solidFill>
                <a:schemeClr val="tx2"/>
              </a:solidFill>
            </a:endParaRPr>
          </a:p>
        </p:txBody>
      </p:sp>
      <p:sp>
        <p:nvSpPr>
          <p:cNvPr id="211" name="Line 95"/>
          <p:cNvSpPr>
            <a:spLocks noChangeShapeType="1"/>
          </p:cNvSpPr>
          <p:nvPr/>
        </p:nvSpPr>
        <p:spPr bwMode="auto">
          <a:xfrm flipV="1">
            <a:off x="1087582" y="2036618"/>
            <a:ext cx="5902036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1084565" y="2808816"/>
            <a:ext cx="1083462" cy="514800"/>
            <a:chOff x="1474774" y="3201052"/>
            <a:chExt cx="1083462" cy="514800"/>
          </a:xfrm>
        </p:grpSpPr>
        <p:sp>
          <p:nvSpPr>
            <p:cNvPr id="127" name="Line 3"/>
            <p:cNvSpPr>
              <a:spLocks noChangeShapeType="1"/>
            </p:cNvSpPr>
            <p:nvPr/>
          </p:nvSpPr>
          <p:spPr bwMode="auto">
            <a:xfrm>
              <a:off x="1676386" y="3207407"/>
              <a:ext cx="4752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8" name="Line 4"/>
            <p:cNvSpPr>
              <a:spLocks noChangeShapeType="1"/>
            </p:cNvSpPr>
            <p:nvPr/>
          </p:nvSpPr>
          <p:spPr bwMode="auto">
            <a:xfrm>
              <a:off x="1682990" y="3702707"/>
              <a:ext cx="4953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9" name="Line 5"/>
            <p:cNvSpPr>
              <a:spLocks noChangeShapeType="1"/>
            </p:cNvSpPr>
            <p:nvPr/>
          </p:nvSpPr>
          <p:spPr bwMode="auto">
            <a:xfrm flipV="1">
              <a:off x="1683103" y="3201052"/>
              <a:ext cx="0" cy="5148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 sz="2000"/>
            </a:p>
          </p:txBody>
        </p:sp>
        <p:sp>
          <p:nvSpPr>
            <p:cNvPr id="130" name="Arc 6"/>
            <p:cNvSpPr>
              <a:spLocks/>
            </p:cNvSpPr>
            <p:nvPr/>
          </p:nvSpPr>
          <p:spPr bwMode="auto">
            <a:xfrm>
              <a:off x="2152890" y="3208995"/>
              <a:ext cx="230187" cy="247650"/>
            </a:xfrm>
            <a:custGeom>
              <a:avLst/>
              <a:gdLst>
                <a:gd name="T0" fmla="*/ 0 w 21750"/>
                <a:gd name="T1" fmla="*/ 0 h 21600"/>
                <a:gd name="T2" fmla="*/ 145 w 21750"/>
                <a:gd name="T3" fmla="*/ 156 h 21600"/>
                <a:gd name="T4" fmla="*/ 1 w 21750"/>
                <a:gd name="T5" fmla="*/ 156 h 21600"/>
                <a:gd name="T6" fmla="*/ 0 60000 65536"/>
                <a:gd name="T7" fmla="*/ 0 60000 65536"/>
                <a:gd name="T8" fmla="*/ 0 60000 65536"/>
                <a:gd name="T9" fmla="*/ 0 w 21750"/>
                <a:gd name="T10" fmla="*/ 0 h 21600"/>
                <a:gd name="T11" fmla="*/ 21750 w 2175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50" h="21600" fill="none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</a:path>
                <a:path w="21750" h="21600" stroke="0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  <a:lnTo>
                    <a:pt x="150" y="216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1" name="Arc 7"/>
            <p:cNvSpPr>
              <a:spLocks/>
            </p:cNvSpPr>
            <p:nvPr/>
          </p:nvSpPr>
          <p:spPr bwMode="auto">
            <a:xfrm>
              <a:off x="2152890" y="3207407"/>
              <a:ext cx="230187" cy="247650"/>
            </a:xfrm>
            <a:custGeom>
              <a:avLst/>
              <a:gdLst>
                <a:gd name="T0" fmla="*/ 0 w 21750"/>
                <a:gd name="T1" fmla="*/ 0 h 21600"/>
                <a:gd name="T2" fmla="*/ 145 w 21750"/>
                <a:gd name="T3" fmla="*/ 156 h 21600"/>
                <a:gd name="T4" fmla="*/ 1 w 21750"/>
                <a:gd name="T5" fmla="*/ 156 h 21600"/>
                <a:gd name="T6" fmla="*/ 0 60000 65536"/>
                <a:gd name="T7" fmla="*/ 0 60000 65536"/>
                <a:gd name="T8" fmla="*/ 0 60000 65536"/>
                <a:gd name="T9" fmla="*/ 0 w 21750"/>
                <a:gd name="T10" fmla="*/ 0 h 21600"/>
                <a:gd name="T11" fmla="*/ 21750 w 2175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50" h="21600" fill="none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</a:path>
                <a:path w="21750" h="21600" stroke="0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  <a:lnTo>
                    <a:pt x="150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2" name="Arc 8"/>
            <p:cNvSpPr>
              <a:spLocks/>
            </p:cNvSpPr>
            <p:nvPr/>
          </p:nvSpPr>
          <p:spPr bwMode="auto">
            <a:xfrm>
              <a:off x="2152890" y="3442357"/>
              <a:ext cx="228600" cy="247650"/>
            </a:xfrm>
            <a:custGeom>
              <a:avLst/>
              <a:gdLst>
                <a:gd name="T0" fmla="*/ 144 w 21600"/>
                <a:gd name="T1" fmla="*/ 0 h 21600"/>
                <a:gd name="T2" fmla="*/ 0 w 21600"/>
                <a:gd name="T3" fmla="*/ 156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3" name="Arc 9"/>
            <p:cNvSpPr>
              <a:spLocks/>
            </p:cNvSpPr>
            <p:nvPr/>
          </p:nvSpPr>
          <p:spPr bwMode="auto">
            <a:xfrm>
              <a:off x="2152890" y="3455057"/>
              <a:ext cx="228600" cy="247650"/>
            </a:xfrm>
            <a:custGeom>
              <a:avLst/>
              <a:gdLst>
                <a:gd name="T0" fmla="*/ 144 w 21600"/>
                <a:gd name="T1" fmla="*/ 0 h 21600"/>
                <a:gd name="T2" fmla="*/ 0 w 21600"/>
                <a:gd name="T3" fmla="*/ 156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9" name="Line 56"/>
            <p:cNvSpPr>
              <a:spLocks noChangeShapeType="1"/>
            </p:cNvSpPr>
            <p:nvPr/>
          </p:nvSpPr>
          <p:spPr bwMode="auto">
            <a:xfrm>
              <a:off x="2381490" y="3469749"/>
              <a:ext cx="17674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8" name="Line 90"/>
            <p:cNvSpPr>
              <a:spLocks noChangeShapeType="1"/>
            </p:cNvSpPr>
            <p:nvPr/>
          </p:nvSpPr>
          <p:spPr bwMode="auto">
            <a:xfrm>
              <a:off x="1474774" y="3359807"/>
              <a:ext cx="2032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 sz="2000"/>
            </a:p>
          </p:txBody>
        </p:sp>
      </p:grpSp>
      <p:sp>
        <p:nvSpPr>
          <p:cNvPr id="213" name="Rectangle 97"/>
          <p:cNvSpPr>
            <a:spLocks noChangeArrowheads="1"/>
          </p:cNvSpPr>
          <p:nvPr/>
        </p:nvSpPr>
        <p:spPr bwMode="auto">
          <a:xfrm>
            <a:off x="8303166" y="2509721"/>
            <a:ext cx="764634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/>
              <a:t>SEL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6961910" y="3333428"/>
            <a:ext cx="1066474" cy="430212"/>
            <a:chOff x="7003930" y="2929134"/>
            <a:chExt cx="1066474" cy="430212"/>
          </a:xfrm>
        </p:grpSpPr>
        <p:sp>
          <p:nvSpPr>
            <p:cNvPr id="151" name="Arc 27"/>
            <p:cNvSpPr>
              <a:spLocks/>
            </p:cNvSpPr>
            <p:nvPr/>
          </p:nvSpPr>
          <p:spPr bwMode="auto">
            <a:xfrm>
              <a:off x="7122667" y="2929134"/>
              <a:ext cx="109537" cy="209550"/>
            </a:xfrm>
            <a:custGeom>
              <a:avLst/>
              <a:gdLst>
                <a:gd name="T0" fmla="*/ 0 w 21918"/>
                <a:gd name="T1" fmla="*/ 0 h 21600"/>
                <a:gd name="T2" fmla="*/ 69 w 21918"/>
                <a:gd name="T3" fmla="*/ 132 h 21600"/>
                <a:gd name="T4" fmla="*/ 1 w 21918"/>
                <a:gd name="T5" fmla="*/ 132 h 21600"/>
                <a:gd name="T6" fmla="*/ 0 60000 65536"/>
                <a:gd name="T7" fmla="*/ 0 60000 65536"/>
                <a:gd name="T8" fmla="*/ 0 60000 65536"/>
                <a:gd name="T9" fmla="*/ 0 w 21918"/>
                <a:gd name="T10" fmla="*/ 0 h 21600"/>
                <a:gd name="T11" fmla="*/ 21918 w 2191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918" h="21600" fill="none" extrusionOk="0">
                  <a:moveTo>
                    <a:pt x="0" y="2"/>
                  </a:moveTo>
                  <a:cubicBezTo>
                    <a:pt x="105" y="0"/>
                    <a:pt x="211" y="-1"/>
                    <a:pt x="318" y="0"/>
                  </a:cubicBezTo>
                  <a:cubicBezTo>
                    <a:pt x="12247" y="0"/>
                    <a:pt x="21918" y="9670"/>
                    <a:pt x="21918" y="21600"/>
                  </a:cubicBezTo>
                </a:path>
                <a:path w="21918" h="21600" stroke="0" extrusionOk="0">
                  <a:moveTo>
                    <a:pt x="0" y="2"/>
                  </a:moveTo>
                  <a:cubicBezTo>
                    <a:pt x="105" y="0"/>
                    <a:pt x="211" y="-1"/>
                    <a:pt x="318" y="0"/>
                  </a:cubicBezTo>
                  <a:cubicBezTo>
                    <a:pt x="12247" y="0"/>
                    <a:pt x="21918" y="9670"/>
                    <a:pt x="21918" y="21600"/>
                  </a:cubicBezTo>
                  <a:lnTo>
                    <a:pt x="318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2" name="Arc 28"/>
            <p:cNvSpPr>
              <a:spLocks/>
            </p:cNvSpPr>
            <p:nvPr/>
          </p:nvSpPr>
          <p:spPr bwMode="auto">
            <a:xfrm>
              <a:off x="7124254" y="2929134"/>
              <a:ext cx="757237" cy="228600"/>
            </a:xfrm>
            <a:custGeom>
              <a:avLst/>
              <a:gdLst>
                <a:gd name="T0" fmla="*/ 0 w 21645"/>
                <a:gd name="T1" fmla="*/ 0 h 21600"/>
                <a:gd name="T2" fmla="*/ 477 w 21645"/>
                <a:gd name="T3" fmla="*/ 144 h 21600"/>
                <a:gd name="T4" fmla="*/ 1 w 21645"/>
                <a:gd name="T5" fmla="*/ 144 h 21600"/>
                <a:gd name="T6" fmla="*/ 0 60000 65536"/>
                <a:gd name="T7" fmla="*/ 0 60000 65536"/>
                <a:gd name="T8" fmla="*/ 0 60000 65536"/>
                <a:gd name="T9" fmla="*/ 0 w 21645"/>
                <a:gd name="T10" fmla="*/ 0 h 21600"/>
                <a:gd name="T11" fmla="*/ 21645 w 2164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45" h="21600" fill="none" extrusionOk="0">
                  <a:moveTo>
                    <a:pt x="0" y="0"/>
                  </a:moveTo>
                  <a:cubicBezTo>
                    <a:pt x="15" y="0"/>
                    <a:pt x="30" y="-1"/>
                    <a:pt x="45" y="0"/>
                  </a:cubicBezTo>
                  <a:cubicBezTo>
                    <a:pt x="11974" y="0"/>
                    <a:pt x="21645" y="9670"/>
                    <a:pt x="21645" y="21600"/>
                  </a:cubicBezTo>
                </a:path>
                <a:path w="21645" h="21600" stroke="0" extrusionOk="0">
                  <a:moveTo>
                    <a:pt x="0" y="0"/>
                  </a:moveTo>
                  <a:cubicBezTo>
                    <a:pt x="15" y="0"/>
                    <a:pt x="30" y="-1"/>
                    <a:pt x="45" y="0"/>
                  </a:cubicBezTo>
                  <a:cubicBezTo>
                    <a:pt x="11974" y="0"/>
                    <a:pt x="21645" y="9670"/>
                    <a:pt x="21645" y="21600"/>
                  </a:cubicBezTo>
                  <a:lnTo>
                    <a:pt x="4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3" name="Arc 29"/>
            <p:cNvSpPr>
              <a:spLocks/>
            </p:cNvSpPr>
            <p:nvPr/>
          </p:nvSpPr>
          <p:spPr bwMode="auto">
            <a:xfrm>
              <a:off x="7162354" y="3130746"/>
              <a:ext cx="717550" cy="228600"/>
            </a:xfrm>
            <a:custGeom>
              <a:avLst/>
              <a:gdLst>
                <a:gd name="T0" fmla="*/ 452 w 21600"/>
                <a:gd name="T1" fmla="*/ 0 h 21600"/>
                <a:gd name="T2" fmla="*/ 0 w 21600"/>
                <a:gd name="T3" fmla="*/ 144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4" name="Arc 30"/>
            <p:cNvSpPr>
              <a:spLocks/>
            </p:cNvSpPr>
            <p:nvPr/>
          </p:nvSpPr>
          <p:spPr bwMode="auto">
            <a:xfrm>
              <a:off x="7124254" y="3130746"/>
              <a:ext cx="107950" cy="228600"/>
            </a:xfrm>
            <a:custGeom>
              <a:avLst/>
              <a:gdLst>
                <a:gd name="T0" fmla="*/ 68 w 21600"/>
                <a:gd name="T1" fmla="*/ 0 h 21600"/>
                <a:gd name="T2" fmla="*/ 0 w 21600"/>
                <a:gd name="T3" fmla="*/ 144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5" name="Line 31"/>
            <p:cNvSpPr>
              <a:spLocks noChangeShapeType="1"/>
            </p:cNvSpPr>
            <p:nvPr/>
          </p:nvSpPr>
          <p:spPr bwMode="auto">
            <a:xfrm>
              <a:off x="7181404" y="3054546"/>
              <a:ext cx="254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6" name="Line 32"/>
            <p:cNvSpPr>
              <a:spLocks noChangeShapeType="1"/>
            </p:cNvSpPr>
            <p:nvPr/>
          </p:nvSpPr>
          <p:spPr bwMode="auto">
            <a:xfrm>
              <a:off x="7181404" y="3257746"/>
              <a:ext cx="254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4" name="Line 51"/>
            <p:cNvSpPr>
              <a:spLocks noChangeShapeType="1"/>
            </p:cNvSpPr>
            <p:nvPr/>
          </p:nvSpPr>
          <p:spPr bwMode="auto">
            <a:xfrm>
              <a:off x="7017784" y="3257746"/>
              <a:ext cx="1985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3" name="Line 74"/>
            <p:cNvSpPr>
              <a:spLocks noChangeShapeType="1"/>
            </p:cNvSpPr>
            <p:nvPr/>
          </p:nvSpPr>
          <p:spPr bwMode="auto">
            <a:xfrm>
              <a:off x="7879904" y="3145505"/>
              <a:ext cx="1905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5" name="Line 99"/>
            <p:cNvSpPr>
              <a:spLocks noChangeShapeType="1"/>
            </p:cNvSpPr>
            <p:nvPr/>
          </p:nvSpPr>
          <p:spPr bwMode="auto">
            <a:xfrm>
              <a:off x="7003930" y="3054546"/>
              <a:ext cx="22121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14" name="Line 98"/>
          <p:cNvSpPr>
            <a:spLocks noChangeShapeType="1"/>
          </p:cNvSpPr>
          <p:nvPr/>
        </p:nvSpPr>
        <p:spPr bwMode="auto">
          <a:xfrm>
            <a:off x="6572548" y="3155073"/>
            <a:ext cx="2159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6" name="Line 100"/>
          <p:cNvSpPr>
            <a:spLocks noChangeShapeType="1"/>
          </p:cNvSpPr>
          <p:nvPr/>
        </p:nvSpPr>
        <p:spPr bwMode="auto">
          <a:xfrm>
            <a:off x="6788447" y="3560400"/>
            <a:ext cx="190369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1" name="Rectangle 105"/>
          <p:cNvSpPr>
            <a:spLocks noChangeArrowheads="1"/>
          </p:cNvSpPr>
          <p:nvPr/>
        </p:nvSpPr>
        <p:spPr bwMode="auto">
          <a:xfrm>
            <a:off x="8303166" y="3324429"/>
            <a:ext cx="55945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>
                <a:solidFill>
                  <a:schemeClr val="accent3"/>
                </a:solidFill>
              </a:rPr>
              <a:t>K1</a:t>
            </a:r>
          </a:p>
        </p:txBody>
      </p:sp>
      <p:sp>
        <p:nvSpPr>
          <p:cNvPr id="222" name="Line 106"/>
          <p:cNvSpPr>
            <a:spLocks noChangeShapeType="1"/>
          </p:cNvSpPr>
          <p:nvPr/>
        </p:nvSpPr>
        <p:spPr bwMode="auto">
          <a:xfrm>
            <a:off x="6572548" y="3968946"/>
            <a:ext cx="2159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3" name="Line 107"/>
          <p:cNvSpPr>
            <a:spLocks noChangeShapeType="1"/>
          </p:cNvSpPr>
          <p:nvPr/>
        </p:nvSpPr>
        <p:spPr bwMode="auto">
          <a:xfrm>
            <a:off x="6571804" y="3968946"/>
            <a:ext cx="1714500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4" name="Rectangle 108"/>
          <p:cNvSpPr>
            <a:spLocks noChangeArrowheads="1"/>
          </p:cNvSpPr>
          <p:nvPr/>
        </p:nvSpPr>
        <p:spPr bwMode="auto">
          <a:xfrm>
            <a:off x="8303166" y="3731783"/>
            <a:ext cx="55945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>
                <a:solidFill>
                  <a:schemeClr val="accent3"/>
                </a:solidFill>
              </a:rPr>
              <a:t>K2</a:t>
            </a:r>
          </a:p>
        </p:txBody>
      </p:sp>
      <p:sp>
        <p:nvSpPr>
          <p:cNvPr id="227" name="Rectangle 111"/>
          <p:cNvSpPr>
            <a:spLocks noChangeArrowheads="1"/>
          </p:cNvSpPr>
          <p:nvPr/>
        </p:nvSpPr>
        <p:spPr bwMode="auto">
          <a:xfrm>
            <a:off x="619391" y="1200346"/>
            <a:ext cx="387928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/>
              <a:t>E</a:t>
            </a:r>
          </a:p>
        </p:txBody>
      </p:sp>
      <p:sp>
        <p:nvSpPr>
          <p:cNvPr id="229" name="Line 113"/>
          <p:cNvSpPr>
            <a:spLocks noChangeShapeType="1"/>
          </p:cNvSpPr>
          <p:nvPr/>
        </p:nvSpPr>
        <p:spPr bwMode="auto">
          <a:xfrm>
            <a:off x="5846618" y="1427018"/>
            <a:ext cx="2439686" cy="1928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0" name="Line 114"/>
          <p:cNvSpPr>
            <a:spLocks noChangeShapeType="1"/>
          </p:cNvSpPr>
          <p:nvPr/>
        </p:nvSpPr>
        <p:spPr bwMode="auto">
          <a:xfrm>
            <a:off x="5861348" y="1428946"/>
            <a:ext cx="0" cy="69850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1" name="Rectangle 115"/>
          <p:cNvSpPr>
            <a:spLocks noChangeArrowheads="1"/>
          </p:cNvSpPr>
          <p:nvPr/>
        </p:nvSpPr>
        <p:spPr bwMode="auto">
          <a:xfrm>
            <a:off x="8303166" y="1189483"/>
            <a:ext cx="447239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/>
              <a:t>E'</a:t>
            </a:r>
          </a:p>
        </p:txBody>
      </p:sp>
      <p:sp>
        <p:nvSpPr>
          <p:cNvPr id="232" name="Rectangle 116"/>
          <p:cNvSpPr>
            <a:spLocks noChangeArrowheads="1"/>
          </p:cNvSpPr>
          <p:nvPr/>
        </p:nvSpPr>
        <p:spPr bwMode="auto">
          <a:xfrm>
            <a:off x="5569248" y="3118046"/>
            <a:ext cx="383119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800" dirty="0">
                <a:solidFill>
                  <a:schemeClr val="accent4"/>
                </a:solidFill>
              </a:rPr>
              <a:t>p</a:t>
            </a:r>
          </a:p>
        </p:txBody>
      </p:sp>
      <p:sp>
        <p:nvSpPr>
          <p:cNvPr id="235" name="Oval 62"/>
          <p:cNvSpPr>
            <a:spLocks noChangeArrowheads="1"/>
          </p:cNvSpPr>
          <p:nvPr/>
        </p:nvSpPr>
        <p:spPr bwMode="auto">
          <a:xfrm>
            <a:off x="6950344" y="2721531"/>
            <a:ext cx="63500" cy="57151"/>
          </a:xfrm>
          <a:prstGeom prst="ellipse">
            <a:avLst/>
          </a:prstGeom>
          <a:solidFill>
            <a:schemeClr val="tx1"/>
          </a:solidFill>
          <a:ln w="2540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226" name="Freeform 110"/>
          <p:cNvSpPr>
            <a:spLocks/>
          </p:cNvSpPr>
          <p:nvPr/>
        </p:nvSpPr>
        <p:spPr bwMode="auto">
          <a:xfrm>
            <a:off x="983804" y="1428946"/>
            <a:ext cx="4474887" cy="712788"/>
          </a:xfrm>
          <a:custGeom>
            <a:avLst/>
            <a:gdLst>
              <a:gd name="T0" fmla="*/ 0 w 2689"/>
              <a:gd name="T1" fmla="*/ 0 h 449"/>
              <a:gd name="T2" fmla="*/ 2688 w 2689"/>
              <a:gd name="T3" fmla="*/ 0 h 449"/>
              <a:gd name="T4" fmla="*/ 2688 w 2689"/>
              <a:gd name="T5" fmla="*/ 448 h 449"/>
              <a:gd name="T6" fmla="*/ 0 60000 65536"/>
              <a:gd name="T7" fmla="*/ 0 60000 65536"/>
              <a:gd name="T8" fmla="*/ 0 60000 65536"/>
              <a:gd name="T9" fmla="*/ 0 w 2689"/>
              <a:gd name="T10" fmla="*/ 0 h 449"/>
              <a:gd name="T11" fmla="*/ 2689 w 2689"/>
              <a:gd name="T12" fmla="*/ 449 h 4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89" h="449">
                <a:moveTo>
                  <a:pt x="0" y="0"/>
                </a:moveTo>
                <a:lnTo>
                  <a:pt x="2688" y="0"/>
                </a:lnTo>
                <a:lnTo>
                  <a:pt x="2688" y="448"/>
                </a:lnTo>
              </a:path>
            </a:pathLst>
          </a:custGeom>
          <a:noFill/>
          <a:ln w="25400" cap="rnd" cmpd="sng">
            <a:solidFill>
              <a:srgbClr val="DD0806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8" name="Line 112"/>
          <p:cNvSpPr>
            <a:spLocks noChangeShapeType="1"/>
          </p:cNvSpPr>
          <p:nvPr/>
        </p:nvSpPr>
        <p:spPr bwMode="auto">
          <a:xfrm flipH="1">
            <a:off x="5456344" y="2113200"/>
            <a:ext cx="0" cy="2381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8" name="Line 112"/>
          <p:cNvSpPr>
            <a:spLocks noChangeShapeType="1"/>
          </p:cNvSpPr>
          <p:nvPr/>
        </p:nvSpPr>
        <p:spPr bwMode="auto">
          <a:xfrm flipH="1">
            <a:off x="5861348" y="2111571"/>
            <a:ext cx="0" cy="2381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4" name="Rectangle 48"/>
          <p:cNvSpPr>
            <a:spLocks noChangeArrowheads="1"/>
          </p:cNvSpPr>
          <p:nvPr/>
        </p:nvSpPr>
        <p:spPr bwMode="auto">
          <a:xfrm>
            <a:off x="10934" y="3349593"/>
            <a:ext cx="1021114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/>
              <a:t>SUSP</a:t>
            </a:r>
          </a:p>
        </p:txBody>
      </p:sp>
      <p:sp>
        <p:nvSpPr>
          <p:cNvPr id="117" name="Line 49"/>
          <p:cNvSpPr>
            <a:spLocks noChangeShapeType="1"/>
          </p:cNvSpPr>
          <p:nvPr/>
        </p:nvSpPr>
        <p:spPr bwMode="auto">
          <a:xfrm>
            <a:off x="983802" y="3562546"/>
            <a:ext cx="2576815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8" name="Line 106"/>
          <p:cNvSpPr>
            <a:spLocks noChangeShapeType="1"/>
          </p:cNvSpPr>
          <p:nvPr/>
        </p:nvSpPr>
        <p:spPr bwMode="auto">
          <a:xfrm>
            <a:off x="6572548" y="3560400"/>
            <a:ext cx="2159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1" name="Line 47"/>
          <p:cNvSpPr>
            <a:spLocks noChangeShapeType="1"/>
          </p:cNvSpPr>
          <p:nvPr/>
        </p:nvSpPr>
        <p:spPr bwMode="auto">
          <a:xfrm flipV="1">
            <a:off x="983804" y="3171884"/>
            <a:ext cx="235396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 sz="2400">
              <a:solidFill>
                <a:schemeClr val="tx2"/>
              </a:solidFill>
            </a:endParaRPr>
          </a:p>
        </p:txBody>
      </p:sp>
      <p:sp>
        <p:nvSpPr>
          <p:cNvPr id="120" name="Arc 27">
            <a:extLst>
              <a:ext uri="{FF2B5EF4-FFF2-40B4-BE49-F238E27FC236}">
                <a16:creationId xmlns:a16="http://schemas.microsoft.com/office/drawing/2014/main" id="{68D992B8-3A6F-8A4E-8E45-A42880888BBA}"/>
              </a:ext>
            </a:extLst>
          </p:cNvPr>
          <p:cNvSpPr>
            <a:spLocks/>
          </p:cNvSpPr>
          <p:nvPr/>
        </p:nvSpPr>
        <p:spPr bwMode="auto">
          <a:xfrm>
            <a:off x="3638327" y="3435927"/>
            <a:ext cx="109537" cy="209550"/>
          </a:xfrm>
          <a:custGeom>
            <a:avLst/>
            <a:gdLst>
              <a:gd name="T0" fmla="*/ 0 w 21918"/>
              <a:gd name="T1" fmla="*/ 0 h 21600"/>
              <a:gd name="T2" fmla="*/ 69 w 21918"/>
              <a:gd name="T3" fmla="*/ 132 h 21600"/>
              <a:gd name="T4" fmla="*/ 1 w 21918"/>
              <a:gd name="T5" fmla="*/ 132 h 21600"/>
              <a:gd name="T6" fmla="*/ 0 60000 65536"/>
              <a:gd name="T7" fmla="*/ 0 60000 65536"/>
              <a:gd name="T8" fmla="*/ 0 60000 65536"/>
              <a:gd name="T9" fmla="*/ 0 w 21918"/>
              <a:gd name="T10" fmla="*/ 0 h 21600"/>
              <a:gd name="T11" fmla="*/ 21918 w 2191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18" h="21600" fill="none" extrusionOk="0">
                <a:moveTo>
                  <a:pt x="0" y="2"/>
                </a:moveTo>
                <a:cubicBezTo>
                  <a:pt x="105" y="0"/>
                  <a:pt x="211" y="-1"/>
                  <a:pt x="318" y="0"/>
                </a:cubicBezTo>
                <a:cubicBezTo>
                  <a:pt x="12247" y="0"/>
                  <a:pt x="21918" y="9670"/>
                  <a:pt x="21918" y="21600"/>
                </a:cubicBezTo>
              </a:path>
              <a:path w="21918" h="21600" stroke="0" extrusionOk="0">
                <a:moveTo>
                  <a:pt x="0" y="2"/>
                </a:moveTo>
                <a:cubicBezTo>
                  <a:pt x="105" y="0"/>
                  <a:pt x="211" y="-1"/>
                  <a:pt x="318" y="0"/>
                </a:cubicBezTo>
                <a:cubicBezTo>
                  <a:pt x="12247" y="0"/>
                  <a:pt x="21918" y="9670"/>
                  <a:pt x="21918" y="21600"/>
                </a:cubicBezTo>
                <a:lnTo>
                  <a:pt x="318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1" name="Arc 28">
            <a:extLst>
              <a:ext uri="{FF2B5EF4-FFF2-40B4-BE49-F238E27FC236}">
                <a16:creationId xmlns:a16="http://schemas.microsoft.com/office/drawing/2014/main" id="{7AC54C5D-D2FC-684E-A619-37CF70E1AE93}"/>
              </a:ext>
            </a:extLst>
          </p:cNvPr>
          <p:cNvSpPr>
            <a:spLocks/>
          </p:cNvSpPr>
          <p:nvPr/>
        </p:nvSpPr>
        <p:spPr bwMode="auto">
          <a:xfrm>
            <a:off x="3639914" y="3435927"/>
            <a:ext cx="757237" cy="228600"/>
          </a:xfrm>
          <a:custGeom>
            <a:avLst/>
            <a:gdLst>
              <a:gd name="T0" fmla="*/ 0 w 21645"/>
              <a:gd name="T1" fmla="*/ 0 h 21600"/>
              <a:gd name="T2" fmla="*/ 477 w 21645"/>
              <a:gd name="T3" fmla="*/ 144 h 21600"/>
              <a:gd name="T4" fmla="*/ 1 w 21645"/>
              <a:gd name="T5" fmla="*/ 144 h 21600"/>
              <a:gd name="T6" fmla="*/ 0 60000 65536"/>
              <a:gd name="T7" fmla="*/ 0 60000 65536"/>
              <a:gd name="T8" fmla="*/ 0 60000 65536"/>
              <a:gd name="T9" fmla="*/ 0 w 21645"/>
              <a:gd name="T10" fmla="*/ 0 h 21600"/>
              <a:gd name="T11" fmla="*/ 21645 w 2164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45" h="21600" fill="none" extrusionOk="0">
                <a:moveTo>
                  <a:pt x="0" y="0"/>
                </a:moveTo>
                <a:cubicBezTo>
                  <a:pt x="15" y="0"/>
                  <a:pt x="30" y="-1"/>
                  <a:pt x="45" y="0"/>
                </a:cubicBezTo>
                <a:cubicBezTo>
                  <a:pt x="11974" y="0"/>
                  <a:pt x="21645" y="9670"/>
                  <a:pt x="21645" y="21600"/>
                </a:cubicBezTo>
              </a:path>
              <a:path w="21645" h="21600" stroke="0" extrusionOk="0">
                <a:moveTo>
                  <a:pt x="0" y="0"/>
                </a:moveTo>
                <a:cubicBezTo>
                  <a:pt x="15" y="0"/>
                  <a:pt x="30" y="-1"/>
                  <a:pt x="45" y="0"/>
                </a:cubicBezTo>
                <a:cubicBezTo>
                  <a:pt x="11974" y="0"/>
                  <a:pt x="21645" y="9670"/>
                  <a:pt x="21645" y="21600"/>
                </a:cubicBezTo>
                <a:lnTo>
                  <a:pt x="45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2" name="Arc 29">
            <a:extLst>
              <a:ext uri="{FF2B5EF4-FFF2-40B4-BE49-F238E27FC236}">
                <a16:creationId xmlns:a16="http://schemas.microsoft.com/office/drawing/2014/main" id="{3629C4A3-52D5-704A-B2E7-F9194C4A8ABD}"/>
              </a:ext>
            </a:extLst>
          </p:cNvPr>
          <p:cNvSpPr>
            <a:spLocks/>
          </p:cNvSpPr>
          <p:nvPr/>
        </p:nvSpPr>
        <p:spPr bwMode="auto">
          <a:xfrm>
            <a:off x="3678014" y="3637539"/>
            <a:ext cx="717550" cy="228600"/>
          </a:xfrm>
          <a:custGeom>
            <a:avLst/>
            <a:gdLst>
              <a:gd name="T0" fmla="*/ 452 w 21600"/>
              <a:gd name="T1" fmla="*/ 0 h 21600"/>
              <a:gd name="T2" fmla="*/ 0 w 21600"/>
              <a:gd name="T3" fmla="*/ 144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3" name="Arc 30">
            <a:extLst>
              <a:ext uri="{FF2B5EF4-FFF2-40B4-BE49-F238E27FC236}">
                <a16:creationId xmlns:a16="http://schemas.microsoft.com/office/drawing/2014/main" id="{9F3B66F5-3F89-7A43-A9C1-D82FCA2DAEB8}"/>
              </a:ext>
            </a:extLst>
          </p:cNvPr>
          <p:cNvSpPr>
            <a:spLocks/>
          </p:cNvSpPr>
          <p:nvPr/>
        </p:nvSpPr>
        <p:spPr bwMode="auto">
          <a:xfrm>
            <a:off x="3639914" y="3637539"/>
            <a:ext cx="107950" cy="228600"/>
          </a:xfrm>
          <a:custGeom>
            <a:avLst/>
            <a:gdLst>
              <a:gd name="T0" fmla="*/ 68 w 21600"/>
              <a:gd name="T1" fmla="*/ 0 h 21600"/>
              <a:gd name="T2" fmla="*/ 0 w 21600"/>
              <a:gd name="T3" fmla="*/ 144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4" name="Line 31">
            <a:extLst>
              <a:ext uri="{FF2B5EF4-FFF2-40B4-BE49-F238E27FC236}">
                <a16:creationId xmlns:a16="http://schemas.microsoft.com/office/drawing/2014/main" id="{354CF7F4-DFB1-8646-9D8B-1C7C9C435189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7064" y="3561339"/>
            <a:ext cx="254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5" name="Line 32">
            <a:extLst>
              <a:ext uri="{FF2B5EF4-FFF2-40B4-BE49-F238E27FC236}">
                <a16:creationId xmlns:a16="http://schemas.microsoft.com/office/drawing/2014/main" id="{C4DB04B7-276E-A94D-8CB5-8DCE62A7CF2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7064" y="3764539"/>
            <a:ext cx="254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3" name="Line 74">
            <a:extLst>
              <a:ext uri="{FF2B5EF4-FFF2-40B4-BE49-F238E27FC236}">
                <a16:creationId xmlns:a16="http://schemas.microsoft.com/office/drawing/2014/main" id="{35A6177F-240F-5B40-ADEE-163972DC896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5564" y="3652298"/>
            <a:ext cx="12794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0" name="Line 99">
            <a:extLst>
              <a:ext uri="{FF2B5EF4-FFF2-40B4-BE49-F238E27FC236}">
                <a16:creationId xmlns:a16="http://schemas.microsoft.com/office/drawing/2014/main" id="{16EDA037-2F56-9941-93ED-03C78BCD392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9590" y="3561339"/>
            <a:ext cx="221216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7" name="Line 101">
            <a:extLst>
              <a:ext uri="{FF2B5EF4-FFF2-40B4-BE49-F238E27FC236}">
                <a16:creationId xmlns:a16="http://schemas.microsoft.com/office/drawing/2014/main" id="{A0C7D5EA-7F83-324E-90D5-E7E249DA56F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35215" y="3556727"/>
            <a:ext cx="0" cy="107801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4" name="Line 85">
            <a:extLst>
              <a:ext uri="{FF2B5EF4-FFF2-40B4-BE49-F238E27FC236}">
                <a16:creationId xmlns:a16="http://schemas.microsoft.com/office/drawing/2014/main" id="{21C8E882-DBA1-C74C-B5E1-ED71CB3622B3}"/>
              </a:ext>
            </a:extLst>
          </p:cNvPr>
          <p:cNvSpPr>
            <a:spLocks noChangeShapeType="1"/>
          </p:cNvSpPr>
          <p:nvPr/>
        </p:nvSpPr>
        <p:spPr bwMode="auto">
          <a:xfrm>
            <a:off x="983803" y="3968946"/>
            <a:ext cx="263106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6" name="Line 85">
            <a:extLst>
              <a:ext uri="{FF2B5EF4-FFF2-40B4-BE49-F238E27FC236}">
                <a16:creationId xmlns:a16="http://schemas.microsoft.com/office/drawing/2014/main" id="{E6C32371-E0E1-584D-B419-2B3EB3D8F5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47977" y="3953571"/>
            <a:ext cx="0" cy="500665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7" name="Line 85">
            <a:extLst>
              <a:ext uri="{FF2B5EF4-FFF2-40B4-BE49-F238E27FC236}">
                <a16:creationId xmlns:a16="http://schemas.microsoft.com/office/drawing/2014/main" id="{9BCEE15A-3727-A548-B34A-CAF424ADE5C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23903" y="3953571"/>
            <a:ext cx="0" cy="500665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" name="Line 68">
            <a:extLst>
              <a:ext uri="{FF2B5EF4-FFF2-40B4-BE49-F238E27FC236}">
                <a16:creationId xmlns:a16="http://schemas.microsoft.com/office/drawing/2014/main" id="{C9C303FF-9D79-CF49-AE86-52AA4FB1C30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5691" y="3968946"/>
            <a:ext cx="214639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9" name="Line 78">
            <a:extLst>
              <a:ext uri="{FF2B5EF4-FFF2-40B4-BE49-F238E27FC236}">
                <a16:creationId xmlns:a16="http://schemas.microsoft.com/office/drawing/2014/main" id="{4E6FC8E3-E679-994E-8F95-F15B76E1CE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19054" y="3156916"/>
            <a:ext cx="1011381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50" name="Groupe 249">
            <a:extLst>
              <a:ext uri="{FF2B5EF4-FFF2-40B4-BE49-F238E27FC236}">
                <a16:creationId xmlns:a16="http://schemas.microsoft.com/office/drawing/2014/main" id="{7AA13579-337D-A540-9E96-46A8B76352E4}"/>
              </a:ext>
            </a:extLst>
          </p:cNvPr>
          <p:cNvGrpSpPr/>
          <p:nvPr/>
        </p:nvGrpSpPr>
        <p:grpSpPr>
          <a:xfrm>
            <a:off x="2376000" y="3692912"/>
            <a:ext cx="973979" cy="504826"/>
            <a:chOff x="2380385" y="3717032"/>
            <a:chExt cx="973979" cy="504826"/>
          </a:xfrm>
        </p:grpSpPr>
        <p:sp>
          <p:nvSpPr>
            <p:cNvPr id="251" name="Line 17">
              <a:extLst>
                <a:ext uri="{FF2B5EF4-FFF2-40B4-BE49-F238E27FC236}">
                  <a16:creationId xmlns:a16="http://schemas.microsoft.com/office/drawing/2014/main" id="{CFA25F82-15C1-DC45-8817-7307C24137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4277" y="3726086"/>
              <a:ext cx="469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2" name="Line 18">
              <a:extLst>
                <a:ext uri="{FF2B5EF4-FFF2-40B4-BE49-F238E27FC236}">
                  <a16:creationId xmlns:a16="http://schemas.microsoft.com/office/drawing/2014/main" id="{E1A92DEB-3681-164B-871A-E8C3079F51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4752" y="4221386"/>
              <a:ext cx="50482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3" name="Line 19">
              <a:extLst>
                <a:ext uri="{FF2B5EF4-FFF2-40B4-BE49-F238E27FC236}">
                  <a16:creationId xmlns:a16="http://schemas.microsoft.com/office/drawing/2014/main" id="{60B7373A-C98F-5E4A-A482-B46DF61404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54277" y="3717032"/>
              <a:ext cx="0" cy="5048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4" name="Arc 21">
              <a:extLst>
                <a:ext uri="{FF2B5EF4-FFF2-40B4-BE49-F238E27FC236}">
                  <a16:creationId xmlns:a16="http://schemas.microsoft.com/office/drawing/2014/main" id="{309B9766-D29C-2A4E-A6BC-56278048B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177" y="3726086"/>
              <a:ext cx="230187" cy="247650"/>
            </a:xfrm>
            <a:custGeom>
              <a:avLst/>
              <a:gdLst>
                <a:gd name="T0" fmla="*/ 0 w 21750"/>
                <a:gd name="T1" fmla="*/ 0 h 21600"/>
                <a:gd name="T2" fmla="*/ 145 w 21750"/>
                <a:gd name="T3" fmla="*/ 156 h 21600"/>
                <a:gd name="T4" fmla="*/ 1 w 21750"/>
                <a:gd name="T5" fmla="*/ 156 h 21600"/>
                <a:gd name="T6" fmla="*/ 0 60000 65536"/>
                <a:gd name="T7" fmla="*/ 0 60000 65536"/>
                <a:gd name="T8" fmla="*/ 0 60000 65536"/>
                <a:gd name="T9" fmla="*/ 0 w 21750"/>
                <a:gd name="T10" fmla="*/ 0 h 21600"/>
                <a:gd name="T11" fmla="*/ 21750 w 2175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50" h="21600" fill="none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</a:path>
                <a:path w="21750" h="21600" stroke="0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  <a:lnTo>
                    <a:pt x="150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5" name="Arc 23">
              <a:extLst>
                <a:ext uri="{FF2B5EF4-FFF2-40B4-BE49-F238E27FC236}">
                  <a16:creationId xmlns:a16="http://schemas.microsoft.com/office/drawing/2014/main" id="{861F52EA-038C-784C-B7C4-F838A71E4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177" y="3973736"/>
              <a:ext cx="228600" cy="247650"/>
            </a:xfrm>
            <a:custGeom>
              <a:avLst/>
              <a:gdLst>
                <a:gd name="T0" fmla="*/ 144 w 21600"/>
                <a:gd name="T1" fmla="*/ 0 h 21600"/>
                <a:gd name="T2" fmla="*/ 0 w 21600"/>
                <a:gd name="T3" fmla="*/ 156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6" name="Line 25">
              <a:extLst>
                <a:ext uri="{FF2B5EF4-FFF2-40B4-BE49-F238E27FC236}">
                  <a16:creationId xmlns:a16="http://schemas.microsoft.com/office/drawing/2014/main" id="{22F54EC8-629A-6542-B021-CBBCC6273C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0385" y="4081686"/>
              <a:ext cx="26935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7" name="Line 59">
              <a:extLst>
                <a:ext uri="{FF2B5EF4-FFF2-40B4-BE49-F238E27FC236}">
                  <a16:creationId xmlns:a16="http://schemas.microsoft.com/office/drawing/2014/main" id="{B0D3BA08-8F62-E64C-98A9-0B9E47D80E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0385" y="3878486"/>
              <a:ext cx="28567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58" name="Line 66">
            <a:extLst>
              <a:ext uri="{FF2B5EF4-FFF2-40B4-BE49-F238E27FC236}">
                <a16:creationId xmlns:a16="http://schemas.microsoft.com/office/drawing/2014/main" id="{9513D6EE-FF39-924B-AABA-F43F8C3CB04B}"/>
              </a:ext>
            </a:extLst>
          </p:cNvPr>
          <p:cNvSpPr>
            <a:spLocks noChangeShapeType="1"/>
          </p:cNvSpPr>
          <p:nvPr/>
        </p:nvSpPr>
        <p:spPr bwMode="auto">
          <a:xfrm>
            <a:off x="2169118" y="3110400"/>
            <a:ext cx="0" cy="95400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9" name="Line 51">
            <a:extLst>
              <a:ext uri="{FF2B5EF4-FFF2-40B4-BE49-F238E27FC236}">
                <a16:creationId xmlns:a16="http://schemas.microsoft.com/office/drawing/2014/main" id="{EB8B42B7-FE4F-C542-A382-3B99C4D17159}"/>
              </a:ext>
            </a:extLst>
          </p:cNvPr>
          <p:cNvSpPr>
            <a:spLocks noChangeShapeType="1"/>
          </p:cNvSpPr>
          <p:nvPr/>
        </p:nvSpPr>
        <p:spPr bwMode="auto">
          <a:xfrm>
            <a:off x="3362072" y="3949616"/>
            <a:ext cx="19854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0" name="Line 54">
            <a:extLst>
              <a:ext uri="{FF2B5EF4-FFF2-40B4-BE49-F238E27FC236}">
                <a16:creationId xmlns:a16="http://schemas.microsoft.com/office/drawing/2014/main" id="{6199F29D-E469-7647-91EA-38856B8C277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47744" y="3753933"/>
            <a:ext cx="0" cy="1124651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1" name="Line 55">
            <a:extLst>
              <a:ext uri="{FF2B5EF4-FFF2-40B4-BE49-F238E27FC236}">
                <a16:creationId xmlns:a16="http://schemas.microsoft.com/office/drawing/2014/main" id="{7A9B67E9-7659-5041-A548-654182FA4D25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5452" y="3156916"/>
            <a:ext cx="21673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2" name="Line 90">
            <a:extLst>
              <a:ext uri="{FF2B5EF4-FFF2-40B4-BE49-F238E27FC236}">
                <a16:creationId xmlns:a16="http://schemas.microsoft.com/office/drawing/2014/main" id="{D5D11866-D716-5B45-8F6C-E9C045473AB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3094" y="3173129"/>
            <a:ext cx="203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 sz="2000"/>
          </a:p>
        </p:txBody>
      </p:sp>
      <p:sp>
        <p:nvSpPr>
          <p:cNvPr id="245" name="Oval 62"/>
          <p:cNvSpPr>
            <a:spLocks noChangeArrowheads="1"/>
          </p:cNvSpPr>
          <p:nvPr/>
        </p:nvSpPr>
        <p:spPr bwMode="auto">
          <a:xfrm>
            <a:off x="3519054" y="3921040"/>
            <a:ext cx="63500" cy="57151"/>
          </a:xfrm>
          <a:prstGeom prst="ellipse">
            <a:avLst/>
          </a:prstGeom>
          <a:solidFill>
            <a:schemeClr val="tx1"/>
          </a:solidFill>
          <a:ln w="2540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263" name="Line 78">
            <a:extLst>
              <a:ext uri="{FF2B5EF4-FFF2-40B4-BE49-F238E27FC236}">
                <a16:creationId xmlns:a16="http://schemas.microsoft.com/office/drawing/2014/main" id="{CE00CD72-75F7-1B40-82A7-076C1372CD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0546" y="3072544"/>
            <a:ext cx="265563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4" name="Oval 62"/>
          <p:cNvSpPr>
            <a:spLocks noChangeArrowheads="1"/>
          </p:cNvSpPr>
          <p:nvPr/>
        </p:nvSpPr>
        <p:spPr bwMode="auto">
          <a:xfrm>
            <a:off x="2141833" y="3044974"/>
            <a:ext cx="63500" cy="57151"/>
          </a:xfrm>
          <a:prstGeom prst="ellipse">
            <a:avLst/>
          </a:prstGeom>
          <a:solidFill>
            <a:schemeClr val="tx1"/>
          </a:solidFill>
          <a:ln w="2540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264" name="Line 53">
            <a:extLst>
              <a:ext uri="{FF2B5EF4-FFF2-40B4-BE49-F238E27FC236}">
                <a16:creationId xmlns:a16="http://schemas.microsoft.com/office/drawing/2014/main" id="{3CD03CA3-55D1-0C46-9507-9F70E43D2B5F}"/>
              </a:ext>
            </a:extLst>
          </p:cNvPr>
          <p:cNvSpPr>
            <a:spLocks noChangeShapeType="1"/>
          </p:cNvSpPr>
          <p:nvPr/>
        </p:nvSpPr>
        <p:spPr bwMode="auto">
          <a:xfrm>
            <a:off x="2160000" y="4057566"/>
            <a:ext cx="220090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6" name="Line 51">
            <a:extLst>
              <a:ext uri="{FF2B5EF4-FFF2-40B4-BE49-F238E27FC236}">
                <a16:creationId xmlns:a16="http://schemas.microsoft.com/office/drawing/2014/main" id="{D75FA1E6-015F-2E45-AD5E-7033DD831734}"/>
              </a:ext>
            </a:extLst>
          </p:cNvPr>
          <p:cNvSpPr>
            <a:spLocks noChangeShapeType="1"/>
          </p:cNvSpPr>
          <p:nvPr/>
        </p:nvSpPr>
        <p:spPr bwMode="auto">
          <a:xfrm>
            <a:off x="3536950" y="3764539"/>
            <a:ext cx="19504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5" name="Oval 24">
            <a:extLst>
              <a:ext uri="{FF2B5EF4-FFF2-40B4-BE49-F238E27FC236}">
                <a16:creationId xmlns:a16="http://schemas.microsoft.com/office/drawing/2014/main" id="{EC965B91-FD15-424F-800C-04DFA87ED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4966" y="3220573"/>
            <a:ext cx="116335" cy="11545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  <a:round/>
            <a:headEnd/>
            <a:tailEnd/>
          </a:ln>
          <a:extLst/>
        </p:spPr>
        <p:txBody>
          <a:bodyPr wrap="none"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360407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Line 101"/>
          <p:cNvSpPr>
            <a:spLocks noChangeShapeType="1"/>
          </p:cNvSpPr>
          <p:nvPr/>
        </p:nvSpPr>
        <p:spPr bwMode="auto">
          <a:xfrm>
            <a:off x="6974330" y="3445200"/>
            <a:ext cx="0" cy="12240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dirty="0"/>
              <a:t>07/03/2017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49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dirty="0">
                <a:solidFill>
                  <a:srgbClr val="000000"/>
                </a:solidFill>
              </a:rPr>
              <a:t>Circuit de «</a:t>
            </a:r>
            <a:r>
              <a:rPr lang="en-US" altLang="fr-FR" sz="1800" dirty="0">
                <a:solidFill>
                  <a:srgbClr val="000000"/>
                </a:solidFill>
              </a:rPr>
              <a:t> </a:t>
            </a:r>
            <a:r>
              <a:rPr lang="en-US" altLang="fr-FR" dirty="0"/>
              <a:t>suspend </a:t>
            </a:r>
            <a:r>
              <a:rPr lang="en-US" altLang="fr-FR" dirty="0">
                <a:solidFill>
                  <a:schemeClr val="accent4"/>
                </a:solidFill>
              </a:rPr>
              <a:t>p</a:t>
            </a:r>
            <a:r>
              <a:rPr lang="en-US" altLang="fr-FR" dirty="0">
                <a:solidFill>
                  <a:schemeClr val="tx2"/>
                </a:solidFill>
              </a:rPr>
              <a:t> </a:t>
            </a:r>
            <a:r>
              <a:rPr lang="en-US" altLang="fr-FR" dirty="0"/>
              <a:t>when</a:t>
            </a:r>
            <a:r>
              <a:rPr lang="en-US" altLang="fr-FR" dirty="0">
                <a:solidFill>
                  <a:schemeClr val="accent2"/>
                </a:solidFill>
              </a:rPr>
              <a:t> </a:t>
            </a:r>
            <a:r>
              <a:rPr lang="en-US" altLang="fr-FR" dirty="0">
                <a:solidFill>
                  <a:schemeClr val="tx2"/>
                </a:solidFill>
              </a:rPr>
              <a:t>S</a:t>
            </a:r>
            <a:r>
              <a:rPr lang="en-US" altLang="fr-FR" sz="1800" dirty="0">
                <a:solidFill>
                  <a:schemeClr val="tx2"/>
                </a:solidFill>
              </a:rPr>
              <a:t> </a:t>
            </a:r>
            <a:r>
              <a:rPr lang="en-US" altLang="fr-FR" dirty="0"/>
              <a:t>», </a:t>
            </a:r>
            <a:r>
              <a:rPr lang="en-US" altLang="fr-FR" dirty="0">
                <a:solidFill>
                  <a:schemeClr val="tx2"/>
                </a:solidFill>
              </a:rPr>
              <a:t>S</a:t>
            </a:r>
            <a:r>
              <a:rPr lang="en-US" altLang="fr-FR" dirty="0"/>
              <a:t> absent</a:t>
            </a:r>
            <a:endParaRPr lang="fr-FR" dirty="0"/>
          </a:p>
        </p:txBody>
      </p:sp>
      <p:sp>
        <p:nvSpPr>
          <p:cNvPr id="137" name="Arc 13"/>
          <p:cNvSpPr>
            <a:spLocks/>
          </p:cNvSpPr>
          <p:nvPr/>
        </p:nvSpPr>
        <p:spPr bwMode="auto">
          <a:xfrm>
            <a:off x="4096048" y="4630934"/>
            <a:ext cx="230187" cy="247650"/>
          </a:xfrm>
          <a:custGeom>
            <a:avLst/>
            <a:gdLst>
              <a:gd name="T0" fmla="*/ 0 w 21750"/>
              <a:gd name="T1" fmla="*/ 0 h 21600"/>
              <a:gd name="T2" fmla="*/ 145 w 21750"/>
              <a:gd name="T3" fmla="*/ 156 h 21600"/>
              <a:gd name="T4" fmla="*/ 1 w 21750"/>
              <a:gd name="T5" fmla="*/ 156 h 21600"/>
              <a:gd name="T6" fmla="*/ 0 60000 65536"/>
              <a:gd name="T7" fmla="*/ 0 60000 65536"/>
              <a:gd name="T8" fmla="*/ 0 60000 65536"/>
              <a:gd name="T9" fmla="*/ 0 w 21750"/>
              <a:gd name="T10" fmla="*/ 0 h 21600"/>
              <a:gd name="T11" fmla="*/ 21750 w 2175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50" h="21600" fill="none" extrusionOk="0">
                <a:moveTo>
                  <a:pt x="-1" y="0"/>
                </a:moveTo>
                <a:cubicBezTo>
                  <a:pt x="49" y="0"/>
                  <a:pt x="99" y="-1"/>
                  <a:pt x="150" y="0"/>
                </a:cubicBezTo>
                <a:cubicBezTo>
                  <a:pt x="12079" y="0"/>
                  <a:pt x="21750" y="9670"/>
                  <a:pt x="21750" y="21600"/>
                </a:cubicBezTo>
              </a:path>
              <a:path w="21750" h="21600" stroke="0" extrusionOk="0">
                <a:moveTo>
                  <a:pt x="-1" y="0"/>
                </a:moveTo>
                <a:cubicBezTo>
                  <a:pt x="49" y="0"/>
                  <a:pt x="99" y="-1"/>
                  <a:pt x="150" y="0"/>
                </a:cubicBezTo>
                <a:cubicBezTo>
                  <a:pt x="12079" y="0"/>
                  <a:pt x="21750" y="9670"/>
                  <a:pt x="21750" y="21600"/>
                </a:cubicBezTo>
                <a:lnTo>
                  <a:pt x="15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9" name="Arc 15"/>
          <p:cNvSpPr>
            <a:spLocks/>
          </p:cNvSpPr>
          <p:nvPr/>
        </p:nvSpPr>
        <p:spPr bwMode="auto">
          <a:xfrm>
            <a:off x="4096048" y="4864296"/>
            <a:ext cx="228600" cy="247650"/>
          </a:xfrm>
          <a:custGeom>
            <a:avLst/>
            <a:gdLst>
              <a:gd name="T0" fmla="*/ 144 w 21600"/>
              <a:gd name="T1" fmla="*/ 0 h 21600"/>
              <a:gd name="T2" fmla="*/ 0 w 21600"/>
              <a:gd name="T3" fmla="*/ 156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4" name="Arc 20"/>
          <p:cNvSpPr>
            <a:spLocks/>
          </p:cNvSpPr>
          <p:nvPr/>
        </p:nvSpPr>
        <p:spPr bwMode="auto">
          <a:xfrm>
            <a:off x="3124177" y="3727674"/>
            <a:ext cx="230187" cy="247650"/>
          </a:xfrm>
          <a:custGeom>
            <a:avLst/>
            <a:gdLst>
              <a:gd name="T0" fmla="*/ 0 w 21750"/>
              <a:gd name="T1" fmla="*/ 0 h 21600"/>
              <a:gd name="T2" fmla="*/ 145 w 21750"/>
              <a:gd name="T3" fmla="*/ 156 h 21600"/>
              <a:gd name="T4" fmla="*/ 1 w 21750"/>
              <a:gd name="T5" fmla="*/ 156 h 21600"/>
              <a:gd name="T6" fmla="*/ 0 60000 65536"/>
              <a:gd name="T7" fmla="*/ 0 60000 65536"/>
              <a:gd name="T8" fmla="*/ 0 60000 65536"/>
              <a:gd name="T9" fmla="*/ 0 w 21750"/>
              <a:gd name="T10" fmla="*/ 0 h 21600"/>
              <a:gd name="T11" fmla="*/ 21750 w 2175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50" h="21600" fill="none" extrusionOk="0">
                <a:moveTo>
                  <a:pt x="-1" y="0"/>
                </a:moveTo>
                <a:cubicBezTo>
                  <a:pt x="49" y="0"/>
                  <a:pt x="99" y="-1"/>
                  <a:pt x="150" y="0"/>
                </a:cubicBezTo>
                <a:cubicBezTo>
                  <a:pt x="12079" y="0"/>
                  <a:pt x="21750" y="9670"/>
                  <a:pt x="21750" y="21600"/>
                </a:cubicBezTo>
              </a:path>
              <a:path w="21750" h="21600" stroke="0" extrusionOk="0">
                <a:moveTo>
                  <a:pt x="-1" y="0"/>
                </a:moveTo>
                <a:cubicBezTo>
                  <a:pt x="49" y="0"/>
                  <a:pt x="99" y="-1"/>
                  <a:pt x="150" y="0"/>
                </a:cubicBezTo>
                <a:cubicBezTo>
                  <a:pt x="12079" y="0"/>
                  <a:pt x="21750" y="9670"/>
                  <a:pt x="21750" y="21600"/>
                </a:cubicBezTo>
                <a:lnTo>
                  <a:pt x="15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6" name="Arc 22"/>
          <p:cNvSpPr>
            <a:spLocks/>
          </p:cNvSpPr>
          <p:nvPr/>
        </p:nvSpPr>
        <p:spPr bwMode="auto">
          <a:xfrm>
            <a:off x="3124177" y="3961036"/>
            <a:ext cx="228600" cy="247650"/>
          </a:xfrm>
          <a:custGeom>
            <a:avLst/>
            <a:gdLst>
              <a:gd name="T0" fmla="*/ 144 w 21600"/>
              <a:gd name="T1" fmla="*/ 0 h 21600"/>
              <a:gd name="T2" fmla="*/ 0 w 21600"/>
              <a:gd name="T3" fmla="*/ 156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7" name="Rectangle 33"/>
          <p:cNvSpPr>
            <a:spLocks noChangeArrowheads="1"/>
          </p:cNvSpPr>
          <p:nvPr/>
        </p:nvSpPr>
        <p:spPr bwMode="auto">
          <a:xfrm>
            <a:off x="4743748" y="2343346"/>
            <a:ext cx="1816100" cy="2222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58" name="Rectangle 34"/>
          <p:cNvSpPr>
            <a:spLocks noChangeArrowheads="1"/>
          </p:cNvSpPr>
          <p:nvPr/>
        </p:nvSpPr>
        <p:spPr bwMode="auto">
          <a:xfrm>
            <a:off x="4743748" y="2343346"/>
            <a:ext cx="1816100" cy="22225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59" name="Rectangle 35"/>
          <p:cNvSpPr>
            <a:spLocks noChangeArrowheads="1"/>
          </p:cNvSpPr>
          <p:nvPr/>
        </p:nvSpPr>
        <p:spPr bwMode="auto">
          <a:xfrm>
            <a:off x="4799311" y="2616396"/>
            <a:ext cx="503344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chemeClr val="tx1"/>
                </a:solidFill>
              </a:rPr>
              <a:t>GO</a:t>
            </a:r>
          </a:p>
        </p:txBody>
      </p:sp>
      <p:sp>
        <p:nvSpPr>
          <p:cNvPr id="160" name="Rectangle 36"/>
          <p:cNvSpPr>
            <a:spLocks noChangeArrowheads="1"/>
          </p:cNvSpPr>
          <p:nvPr/>
        </p:nvSpPr>
        <p:spPr bwMode="auto">
          <a:xfrm>
            <a:off x="4799311" y="3022796"/>
            <a:ext cx="602730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 b="1">
                <a:solidFill>
                  <a:schemeClr val="accent1"/>
                </a:solidFill>
              </a:rPr>
              <a:t>RES</a:t>
            </a:r>
          </a:p>
        </p:txBody>
      </p:sp>
      <p:sp>
        <p:nvSpPr>
          <p:cNvPr id="161" name="Rectangle 37"/>
          <p:cNvSpPr>
            <a:spLocks noChangeArrowheads="1"/>
          </p:cNvSpPr>
          <p:nvPr/>
        </p:nvSpPr>
        <p:spPr bwMode="auto">
          <a:xfrm>
            <a:off x="4799311" y="3429196"/>
            <a:ext cx="738986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chemeClr val="tx1"/>
                </a:solidFill>
              </a:rPr>
              <a:t>SUSP</a:t>
            </a:r>
          </a:p>
        </p:txBody>
      </p:sp>
      <p:sp>
        <p:nvSpPr>
          <p:cNvPr id="162" name="Rectangle 38"/>
          <p:cNvSpPr>
            <a:spLocks noChangeArrowheads="1"/>
          </p:cNvSpPr>
          <p:nvPr/>
        </p:nvSpPr>
        <p:spPr bwMode="auto">
          <a:xfrm>
            <a:off x="4799311" y="3835596"/>
            <a:ext cx="604334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chemeClr val="tx1"/>
                </a:solidFill>
              </a:rPr>
              <a:t>KILL</a:t>
            </a:r>
          </a:p>
        </p:txBody>
      </p:sp>
      <p:sp>
        <p:nvSpPr>
          <p:cNvPr id="163" name="Rectangle 39"/>
          <p:cNvSpPr>
            <a:spLocks noChangeArrowheads="1"/>
          </p:cNvSpPr>
          <p:nvPr/>
        </p:nvSpPr>
        <p:spPr bwMode="auto">
          <a:xfrm>
            <a:off x="6018511" y="2616396"/>
            <a:ext cx="5635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rgbClr val="000000"/>
                </a:solidFill>
              </a:rPr>
              <a:t>SEL</a:t>
            </a:r>
          </a:p>
        </p:txBody>
      </p:sp>
      <p:sp>
        <p:nvSpPr>
          <p:cNvPr id="164" name="Rectangle 40"/>
          <p:cNvSpPr>
            <a:spLocks noChangeArrowheads="1"/>
          </p:cNvSpPr>
          <p:nvPr/>
        </p:nvSpPr>
        <p:spPr bwMode="auto">
          <a:xfrm>
            <a:off x="6120111" y="3022796"/>
            <a:ext cx="4286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rgbClr val="000000"/>
                </a:solidFill>
              </a:rPr>
              <a:t>K0</a:t>
            </a:r>
          </a:p>
        </p:txBody>
      </p:sp>
      <p:sp>
        <p:nvSpPr>
          <p:cNvPr id="165" name="Rectangle 41"/>
          <p:cNvSpPr>
            <a:spLocks noChangeArrowheads="1"/>
          </p:cNvSpPr>
          <p:nvPr/>
        </p:nvSpPr>
        <p:spPr bwMode="auto">
          <a:xfrm>
            <a:off x="6120111" y="3429196"/>
            <a:ext cx="4286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rgbClr val="000000"/>
                </a:solidFill>
              </a:rPr>
              <a:t>K1</a:t>
            </a:r>
          </a:p>
        </p:txBody>
      </p:sp>
      <p:sp>
        <p:nvSpPr>
          <p:cNvPr id="166" name="Rectangle 42"/>
          <p:cNvSpPr>
            <a:spLocks noChangeArrowheads="1"/>
          </p:cNvSpPr>
          <p:nvPr/>
        </p:nvSpPr>
        <p:spPr bwMode="auto">
          <a:xfrm>
            <a:off x="6120111" y="3835596"/>
            <a:ext cx="4286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rgbClr val="000000"/>
                </a:solidFill>
              </a:rPr>
              <a:t>K2</a:t>
            </a:r>
          </a:p>
        </p:txBody>
      </p:sp>
      <p:sp>
        <p:nvSpPr>
          <p:cNvPr id="167" name="Rectangle 43"/>
          <p:cNvSpPr>
            <a:spLocks noChangeArrowheads="1"/>
          </p:cNvSpPr>
          <p:nvPr/>
        </p:nvSpPr>
        <p:spPr bwMode="auto">
          <a:xfrm>
            <a:off x="6120111" y="4140396"/>
            <a:ext cx="3524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rgbClr val="000000"/>
                </a:solidFill>
              </a:rPr>
              <a:t>...</a:t>
            </a:r>
          </a:p>
        </p:txBody>
      </p:sp>
      <p:sp>
        <p:nvSpPr>
          <p:cNvPr id="168" name="Rectangle 44"/>
          <p:cNvSpPr>
            <a:spLocks noChangeArrowheads="1"/>
          </p:cNvSpPr>
          <p:nvPr/>
        </p:nvSpPr>
        <p:spPr bwMode="auto">
          <a:xfrm>
            <a:off x="5307311" y="2375096"/>
            <a:ext cx="318999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69" name="Rectangle 45"/>
          <p:cNvSpPr>
            <a:spLocks noChangeArrowheads="1"/>
          </p:cNvSpPr>
          <p:nvPr/>
        </p:nvSpPr>
        <p:spPr bwMode="auto">
          <a:xfrm>
            <a:off x="5713711" y="2375096"/>
            <a:ext cx="3540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rgbClr val="000000"/>
                </a:solidFill>
              </a:rPr>
              <a:t>E'</a:t>
            </a:r>
          </a:p>
        </p:txBody>
      </p:sp>
      <p:sp>
        <p:nvSpPr>
          <p:cNvPr id="172" name="Rectangle 48"/>
          <p:cNvSpPr>
            <a:spLocks noChangeArrowheads="1"/>
          </p:cNvSpPr>
          <p:nvPr/>
        </p:nvSpPr>
        <p:spPr bwMode="auto">
          <a:xfrm>
            <a:off x="208182" y="2938327"/>
            <a:ext cx="81593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>
                <a:solidFill>
                  <a:schemeClr val="accent1"/>
                </a:solidFill>
              </a:rPr>
              <a:t>RES</a:t>
            </a:r>
          </a:p>
        </p:txBody>
      </p:sp>
      <p:sp>
        <p:nvSpPr>
          <p:cNvPr id="176" name="Line 53"/>
          <p:cNvSpPr>
            <a:spLocks noChangeShapeType="1"/>
          </p:cNvSpPr>
          <p:nvPr/>
        </p:nvSpPr>
        <p:spPr bwMode="auto">
          <a:xfrm>
            <a:off x="3531599" y="4883346"/>
            <a:ext cx="3470400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7" name="Line 54"/>
          <p:cNvSpPr>
            <a:spLocks noChangeShapeType="1"/>
          </p:cNvSpPr>
          <p:nvPr/>
        </p:nvSpPr>
        <p:spPr bwMode="auto">
          <a:xfrm>
            <a:off x="6989292" y="3657948"/>
            <a:ext cx="0" cy="1234382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222E0DFA-A824-3341-BA03-2BDFACD78440}"/>
              </a:ext>
            </a:extLst>
          </p:cNvPr>
          <p:cNvGrpSpPr/>
          <p:nvPr/>
        </p:nvGrpSpPr>
        <p:grpSpPr>
          <a:xfrm>
            <a:off x="2393510" y="2911090"/>
            <a:ext cx="980270" cy="504826"/>
            <a:chOff x="2374094" y="3717032"/>
            <a:chExt cx="980270" cy="504826"/>
          </a:xfrm>
        </p:grpSpPr>
        <p:sp>
          <p:nvSpPr>
            <p:cNvPr id="141" name="Line 17"/>
            <p:cNvSpPr>
              <a:spLocks noChangeShapeType="1"/>
            </p:cNvSpPr>
            <p:nvPr/>
          </p:nvSpPr>
          <p:spPr bwMode="auto">
            <a:xfrm>
              <a:off x="2654277" y="3726086"/>
              <a:ext cx="469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2" name="Line 18"/>
            <p:cNvSpPr>
              <a:spLocks noChangeShapeType="1"/>
            </p:cNvSpPr>
            <p:nvPr/>
          </p:nvSpPr>
          <p:spPr bwMode="auto">
            <a:xfrm>
              <a:off x="2644752" y="4221386"/>
              <a:ext cx="50482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5" name="Arc 21"/>
            <p:cNvSpPr>
              <a:spLocks/>
            </p:cNvSpPr>
            <p:nvPr/>
          </p:nvSpPr>
          <p:spPr bwMode="auto">
            <a:xfrm>
              <a:off x="3124177" y="3726086"/>
              <a:ext cx="230187" cy="247650"/>
            </a:xfrm>
            <a:custGeom>
              <a:avLst/>
              <a:gdLst>
                <a:gd name="T0" fmla="*/ 0 w 21750"/>
                <a:gd name="T1" fmla="*/ 0 h 21600"/>
                <a:gd name="T2" fmla="*/ 145 w 21750"/>
                <a:gd name="T3" fmla="*/ 156 h 21600"/>
                <a:gd name="T4" fmla="*/ 1 w 21750"/>
                <a:gd name="T5" fmla="*/ 156 h 21600"/>
                <a:gd name="T6" fmla="*/ 0 60000 65536"/>
                <a:gd name="T7" fmla="*/ 0 60000 65536"/>
                <a:gd name="T8" fmla="*/ 0 60000 65536"/>
                <a:gd name="T9" fmla="*/ 0 w 21750"/>
                <a:gd name="T10" fmla="*/ 0 h 21600"/>
                <a:gd name="T11" fmla="*/ 21750 w 2175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50" h="21600" fill="none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</a:path>
                <a:path w="21750" h="21600" stroke="0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  <a:lnTo>
                    <a:pt x="150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7" name="Arc 23"/>
            <p:cNvSpPr>
              <a:spLocks/>
            </p:cNvSpPr>
            <p:nvPr/>
          </p:nvSpPr>
          <p:spPr bwMode="auto">
            <a:xfrm>
              <a:off x="3124177" y="3973736"/>
              <a:ext cx="228600" cy="247650"/>
            </a:xfrm>
            <a:custGeom>
              <a:avLst/>
              <a:gdLst>
                <a:gd name="T0" fmla="*/ 144 w 21600"/>
                <a:gd name="T1" fmla="*/ 0 h 21600"/>
                <a:gd name="T2" fmla="*/ 0 w 21600"/>
                <a:gd name="T3" fmla="*/ 156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9" name="Line 25"/>
            <p:cNvSpPr>
              <a:spLocks noChangeShapeType="1"/>
            </p:cNvSpPr>
            <p:nvPr/>
          </p:nvSpPr>
          <p:spPr bwMode="auto">
            <a:xfrm flipH="1">
              <a:off x="2374094" y="4081686"/>
              <a:ext cx="27564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2" name="Line 59"/>
            <p:cNvSpPr>
              <a:spLocks noChangeShapeType="1"/>
            </p:cNvSpPr>
            <p:nvPr/>
          </p:nvSpPr>
          <p:spPr bwMode="auto">
            <a:xfrm>
              <a:off x="2436441" y="3878486"/>
              <a:ext cx="22274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3" name="Line 19"/>
            <p:cNvSpPr>
              <a:spLocks noChangeShapeType="1"/>
            </p:cNvSpPr>
            <p:nvPr/>
          </p:nvSpPr>
          <p:spPr bwMode="auto">
            <a:xfrm flipV="1">
              <a:off x="2654277" y="3717032"/>
              <a:ext cx="0" cy="5048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88" name="Line 66"/>
          <p:cNvSpPr>
            <a:spLocks noChangeShapeType="1"/>
          </p:cNvSpPr>
          <p:nvPr/>
        </p:nvSpPr>
        <p:spPr bwMode="auto">
          <a:xfrm>
            <a:off x="2385256" y="1442972"/>
            <a:ext cx="5983" cy="2423772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92" name="Rectangle 73"/>
          <p:cNvSpPr>
            <a:spLocks noChangeArrowheads="1"/>
          </p:cNvSpPr>
          <p:nvPr/>
        </p:nvSpPr>
        <p:spPr bwMode="auto">
          <a:xfrm>
            <a:off x="2013908" y="1434118"/>
            <a:ext cx="387928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/>
              <a:t>S</a:t>
            </a:r>
          </a:p>
        </p:txBody>
      </p:sp>
      <p:sp>
        <p:nvSpPr>
          <p:cNvPr id="194" name="Line 75"/>
          <p:cNvSpPr>
            <a:spLocks noChangeShapeType="1"/>
          </p:cNvSpPr>
          <p:nvPr/>
        </p:nvSpPr>
        <p:spPr bwMode="auto">
          <a:xfrm>
            <a:off x="6571804" y="3155073"/>
            <a:ext cx="1701800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95" name="Rectangle 76"/>
          <p:cNvSpPr>
            <a:spLocks noChangeArrowheads="1"/>
          </p:cNvSpPr>
          <p:nvPr/>
        </p:nvSpPr>
        <p:spPr bwMode="auto">
          <a:xfrm>
            <a:off x="8303166" y="2917075"/>
            <a:ext cx="55945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>
                <a:solidFill>
                  <a:schemeClr val="accent3"/>
                </a:solidFill>
              </a:rPr>
              <a:t>K0</a:t>
            </a:r>
          </a:p>
        </p:txBody>
      </p:sp>
      <p:sp>
        <p:nvSpPr>
          <p:cNvPr id="196" name="Line 77"/>
          <p:cNvSpPr>
            <a:spLocks noChangeShapeType="1"/>
          </p:cNvSpPr>
          <p:nvPr/>
        </p:nvSpPr>
        <p:spPr bwMode="auto">
          <a:xfrm>
            <a:off x="4511973" y="2749746"/>
            <a:ext cx="21907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97" name="Line 78"/>
          <p:cNvSpPr>
            <a:spLocks noChangeShapeType="1"/>
          </p:cNvSpPr>
          <p:nvPr/>
        </p:nvSpPr>
        <p:spPr bwMode="auto">
          <a:xfrm>
            <a:off x="983804" y="2749746"/>
            <a:ext cx="3546632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98" name="Rectangle 79"/>
          <p:cNvSpPr>
            <a:spLocks noChangeArrowheads="1"/>
          </p:cNvSpPr>
          <p:nvPr/>
        </p:nvSpPr>
        <p:spPr bwMode="auto">
          <a:xfrm>
            <a:off x="363674" y="2527061"/>
            <a:ext cx="660438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/>
              <a:t>GO</a:t>
            </a:r>
          </a:p>
        </p:txBody>
      </p:sp>
      <p:sp>
        <p:nvSpPr>
          <p:cNvPr id="199" name="Line 81"/>
          <p:cNvSpPr>
            <a:spLocks noChangeShapeType="1"/>
          </p:cNvSpPr>
          <p:nvPr/>
        </p:nvSpPr>
        <p:spPr bwMode="auto">
          <a:xfrm>
            <a:off x="4337348" y="3156146"/>
            <a:ext cx="395734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0" name="Line 82"/>
          <p:cNvSpPr>
            <a:spLocks noChangeShapeType="1"/>
          </p:cNvSpPr>
          <p:nvPr/>
        </p:nvSpPr>
        <p:spPr bwMode="auto">
          <a:xfrm>
            <a:off x="4537364" y="3562546"/>
            <a:ext cx="19368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1" name="Line 83"/>
          <p:cNvSpPr>
            <a:spLocks noChangeShapeType="1"/>
          </p:cNvSpPr>
          <p:nvPr/>
        </p:nvSpPr>
        <p:spPr bwMode="auto">
          <a:xfrm flipH="1" flipV="1">
            <a:off x="8020613" y="3549873"/>
            <a:ext cx="245747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2" name="Line 84"/>
          <p:cNvSpPr>
            <a:spLocks noChangeShapeType="1"/>
          </p:cNvSpPr>
          <p:nvPr/>
        </p:nvSpPr>
        <p:spPr bwMode="auto">
          <a:xfrm>
            <a:off x="4521498" y="3968946"/>
            <a:ext cx="2095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3" name="Line 85"/>
          <p:cNvSpPr>
            <a:spLocks noChangeShapeType="1"/>
          </p:cNvSpPr>
          <p:nvPr/>
        </p:nvSpPr>
        <p:spPr bwMode="auto">
          <a:xfrm>
            <a:off x="1233054" y="4437112"/>
            <a:ext cx="3090849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4" name="Rectangle 86"/>
          <p:cNvSpPr>
            <a:spLocks noChangeArrowheads="1"/>
          </p:cNvSpPr>
          <p:nvPr/>
        </p:nvSpPr>
        <p:spPr bwMode="auto">
          <a:xfrm>
            <a:off x="208182" y="3760860"/>
            <a:ext cx="81593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/>
              <a:t>KILL</a:t>
            </a:r>
          </a:p>
        </p:txBody>
      </p:sp>
      <p:sp>
        <p:nvSpPr>
          <p:cNvPr id="205" name="Line 87"/>
          <p:cNvSpPr>
            <a:spLocks noChangeShapeType="1"/>
          </p:cNvSpPr>
          <p:nvPr/>
        </p:nvSpPr>
        <p:spPr bwMode="auto">
          <a:xfrm>
            <a:off x="6572548" y="2749746"/>
            <a:ext cx="2159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6" name="Line 88"/>
          <p:cNvSpPr>
            <a:spLocks noChangeShapeType="1"/>
          </p:cNvSpPr>
          <p:nvPr/>
        </p:nvSpPr>
        <p:spPr bwMode="auto">
          <a:xfrm>
            <a:off x="6775004" y="2749746"/>
            <a:ext cx="15113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7" name="Line 89"/>
          <p:cNvSpPr>
            <a:spLocks noChangeShapeType="1"/>
          </p:cNvSpPr>
          <p:nvPr/>
        </p:nvSpPr>
        <p:spPr bwMode="auto">
          <a:xfrm>
            <a:off x="6775748" y="2749746"/>
            <a:ext cx="1905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9" name="Line 91"/>
          <p:cNvSpPr>
            <a:spLocks noChangeShapeType="1"/>
          </p:cNvSpPr>
          <p:nvPr/>
        </p:nvSpPr>
        <p:spPr bwMode="auto">
          <a:xfrm>
            <a:off x="6978948" y="2038546"/>
            <a:ext cx="0" cy="6985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0" name="Line 94"/>
          <p:cNvSpPr>
            <a:spLocks noChangeShapeType="1"/>
          </p:cNvSpPr>
          <p:nvPr/>
        </p:nvSpPr>
        <p:spPr bwMode="auto">
          <a:xfrm flipH="1">
            <a:off x="1099257" y="2019873"/>
            <a:ext cx="0" cy="954036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 sz="2400">
              <a:solidFill>
                <a:schemeClr val="tx2"/>
              </a:solidFill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1084565" y="2808816"/>
            <a:ext cx="1083462" cy="514800"/>
            <a:chOff x="1474774" y="3201052"/>
            <a:chExt cx="1083462" cy="514800"/>
          </a:xfrm>
        </p:grpSpPr>
        <p:sp>
          <p:nvSpPr>
            <p:cNvPr id="127" name="Line 3"/>
            <p:cNvSpPr>
              <a:spLocks noChangeShapeType="1"/>
            </p:cNvSpPr>
            <p:nvPr/>
          </p:nvSpPr>
          <p:spPr bwMode="auto">
            <a:xfrm>
              <a:off x="1676386" y="3207407"/>
              <a:ext cx="4752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8" name="Line 4"/>
            <p:cNvSpPr>
              <a:spLocks noChangeShapeType="1"/>
            </p:cNvSpPr>
            <p:nvPr/>
          </p:nvSpPr>
          <p:spPr bwMode="auto">
            <a:xfrm>
              <a:off x="1682990" y="3702707"/>
              <a:ext cx="4953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9" name="Line 5"/>
            <p:cNvSpPr>
              <a:spLocks noChangeShapeType="1"/>
            </p:cNvSpPr>
            <p:nvPr/>
          </p:nvSpPr>
          <p:spPr bwMode="auto">
            <a:xfrm flipV="1">
              <a:off x="1683103" y="3201052"/>
              <a:ext cx="0" cy="5148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 sz="2000"/>
            </a:p>
          </p:txBody>
        </p:sp>
        <p:sp>
          <p:nvSpPr>
            <p:cNvPr id="130" name="Arc 6"/>
            <p:cNvSpPr>
              <a:spLocks/>
            </p:cNvSpPr>
            <p:nvPr/>
          </p:nvSpPr>
          <p:spPr bwMode="auto">
            <a:xfrm>
              <a:off x="2152890" y="3208995"/>
              <a:ext cx="230187" cy="247650"/>
            </a:xfrm>
            <a:custGeom>
              <a:avLst/>
              <a:gdLst>
                <a:gd name="T0" fmla="*/ 0 w 21750"/>
                <a:gd name="T1" fmla="*/ 0 h 21600"/>
                <a:gd name="T2" fmla="*/ 145 w 21750"/>
                <a:gd name="T3" fmla="*/ 156 h 21600"/>
                <a:gd name="T4" fmla="*/ 1 w 21750"/>
                <a:gd name="T5" fmla="*/ 156 h 21600"/>
                <a:gd name="T6" fmla="*/ 0 60000 65536"/>
                <a:gd name="T7" fmla="*/ 0 60000 65536"/>
                <a:gd name="T8" fmla="*/ 0 60000 65536"/>
                <a:gd name="T9" fmla="*/ 0 w 21750"/>
                <a:gd name="T10" fmla="*/ 0 h 21600"/>
                <a:gd name="T11" fmla="*/ 21750 w 2175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50" h="21600" fill="none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</a:path>
                <a:path w="21750" h="21600" stroke="0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  <a:lnTo>
                    <a:pt x="150" y="216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1" name="Arc 7"/>
            <p:cNvSpPr>
              <a:spLocks/>
            </p:cNvSpPr>
            <p:nvPr/>
          </p:nvSpPr>
          <p:spPr bwMode="auto">
            <a:xfrm>
              <a:off x="2152890" y="3207407"/>
              <a:ext cx="230187" cy="247650"/>
            </a:xfrm>
            <a:custGeom>
              <a:avLst/>
              <a:gdLst>
                <a:gd name="T0" fmla="*/ 0 w 21750"/>
                <a:gd name="T1" fmla="*/ 0 h 21600"/>
                <a:gd name="T2" fmla="*/ 145 w 21750"/>
                <a:gd name="T3" fmla="*/ 156 h 21600"/>
                <a:gd name="T4" fmla="*/ 1 w 21750"/>
                <a:gd name="T5" fmla="*/ 156 h 21600"/>
                <a:gd name="T6" fmla="*/ 0 60000 65536"/>
                <a:gd name="T7" fmla="*/ 0 60000 65536"/>
                <a:gd name="T8" fmla="*/ 0 60000 65536"/>
                <a:gd name="T9" fmla="*/ 0 w 21750"/>
                <a:gd name="T10" fmla="*/ 0 h 21600"/>
                <a:gd name="T11" fmla="*/ 21750 w 2175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50" h="21600" fill="none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</a:path>
                <a:path w="21750" h="21600" stroke="0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  <a:lnTo>
                    <a:pt x="150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2" name="Arc 8"/>
            <p:cNvSpPr>
              <a:spLocks/>
            </p:cNvSpPr>
            <p:nvPr/>
          </p:nvSpPr>
          <p:spPr bwMode="auto">
            <a:xfrm>
              <a:off x="2152890" y="3442357"/>
              <a:ext cx="228600" cy="247650"/>
            </a:xfrm>
            <a:custGeom>
              <a:avLst/>
              <a:gdLst>
                <a:gd name="T0" fmla="*/ 144 w 21600"/>
                <a:gd name="T1" fmla="*/ 0 h 21600"/>
                <a:gd name="T2" fmla="*/ 0 w 21600"/>
                <a:gd name="T3" fmla="*/ 156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3" name="Arc 9"/>
            <p:cNvSpPr>
              <a:spLocks/>
            </p:cNvSpPr>
            <p:nvPr/>
          </p:nvSpPr>
          <p:spPr bwMode="auto">
            <a:xfrm>
              <a:off x="2152890" y="3455057"/>
              <a:ext cx="228600" cy="247650"/>
            </a:xfrm>
            <a:custGeom>
              <a:avLst/>
              <a:gdLst>
                <a:gd name="T0" fmla="*/ 144 w 21600"/>
                <a:gd name="T1" fmla="*/ 0 h 21600"/>
                <a:gd name="T2" fmla="*/ 0 w 21600"/>
                <a:gd name="T3" fmla="*/ 156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9" name="Line 56"/>
            <p:cNvSpPr>
              <a:spLocks noChangeShapeType="1"/>
            </p:cNvSpPr>
            <p:nvPr/>
          </p:nvSpPr>
          <p:spPr bwMode="auto">
            <a:xfrm>
              <a:off x="2381490" y="3469749"/>
              <a:ext cx="17674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8" name="Line 90"/>
            <p:cNvSpPr>
              <a:spLocks noChangeShapeType="1"/>
            </p:cNvSpPr>
            <p:nvPr/>
          </p:nvSpPr>
          <p:spPr bwMode="auto">
            <a:xfrm>
              <a:off x="1474774" y="3359807"/>
              <a:ext cx="2032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 sz="2000"/>
            </a:p>
          </p:txBody>
        </p:sp>
      </p:grpSp>
      <p:sp>
        <p:nvSpPr>
          <p:cNvPr id="213" name="Rectangle 97"/>
          <p:cNvSpPr>
            <a:spLocks noChangeArrowheads="1"/>
          </p:cNvSpPr>
          <p:nvPr/>
        </p:nvSpPr>
        <p:spPr bwMode="auto">
          <a:xfrm>
            <a:off x="8303166" y="2509721"/>
            <a:ext cx="764634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>
                <a:solidFill>
                  <a:srgbClr val="FF0000"/>
                </a:solidFill>
              </a:rPr>
              <a:t>SEL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6961910" y="3333428"/>
            <a:ext cx="1066474" cy="430212"/>
            <a:chOff x="7003930" y="2929134"/>
            <a:chExt cx="1066474" cy="430212"/>
          </a:xfrm>
        </p:grpSpPr>
        <p:sp>
          <p:nvSpPr>
            <p:cNvPr id="151" name="Arc 27"/>
            <p:cNvSpPr>
              <a:spLocks/>
            </p:cNvSpPr>
            <p:nvPr/>
          </p:nvSpPr>
          <p:spPr bwMode="auto">
            <a:xfrm>
              <a:off x="7122667" y="2929134"/>
              <a:ext cx="109537" cy="209550"/>
            </a:xfrm>
            <a:custGeom>
              <a:avLst/>
              <a:gdLst>
                <a:gd name="T0" fmla="*/ 0 w 21918"/>
                <a:gd name="T1" fmla="*/ 0 h 21600"/>
                <a:gd name="T2" fmla="*/ 69 w 21918"/>
                <a:gd name="T3" fmla="*/ 132 h 21600"/>
                <a:gd name="T4" fmla="*/ 1 w 21918"/>
                <a:gd name="T5" fmla="*/ 132 h 21600"/>
                <a:gd name="T6" fmla="*/ 0 60000 65536"/>
                <a:gd name="T7" fmla="*/ 0 60000 65536"/>
                <a:gd name="T8" fmla="*/ 0 60000 65536"/>
                <a:gd name="T9" fmla="*/ 0 w 21918"/>
                <a:gd name="T10" fmla="*/ 0 h 21600"/>
                <a:gd name="T11" fmla="*/ 21918 w 2191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918" h="21600" fill="none" extrusionOk="0">
                  <a:moveTo>
                    <a:pt x="0" y="2"/>
                  </a:moveTo>
                  <a:cubicBezTo>
                    <a:pt x="105" y="0"/>
                    <a:pt x="211" y="-1"/>
                    <a:pt x="318" y="0"/>
                  </a:cubicBezTo>
                  <a:cubicBezTo>
                    <a:pt x="12247" y="0"/>
                    <a:pt x="21918" y="9670"/>
                    <a:pt x="21918" y="21600"/>
                  </a:cubicBezTo>
                </a:path>
                <a:path w="21918" h="21600" stroke="0" extrusionOk="0">
                  <a:moveTo>
                    <a:pt x="0" y="2"/>
                  </a:moveTo>
                  <a:cubicBezTo>
                    <a:pt x="105" y="0"/>
                    <a:pt x="211" y="-1"/>
                    <a:pt x="318" y="0"/>
                  </a:cubicBezTo>
                  <a:cubicBezTo>
                    <a:pt x="12247" y="0"/>
                    <a:pt x="21918" y="9670"/>
                    <a:pt x="21918" y="21600"/>
                  </a:cubicBezTo>
                  <a:lnTo>
                    <a:pt x="318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2" name="Arc 28"/>
            <p:cNvSpPr>
              <a:spLocks/>
            </p:cNvSpPr>
            <p:nvPr/>
          </p:nvSpPr>
          <p:spPr bwMode="auto">
            <a:xfrm>
              <a:off x="7124254" y="2929134"/>
              <a:ext cx="757237" cy="228600"/>
            </a:xfrm>
            <a:custGeom>
              <a:avLst/>
              <a:gdLst>
                <a:gd name="T0" fmla="*/ 0 w 21645"/>
                <a:gd name="T1" fmla="*/ 0 h 21600"/>
                <a:gd name="T2" fmla="*/ 477 w 21645"/>
                <a:gd name="T3" fmla="*/ 144 h 21600"/>
                <a:gd name="T4" fmla="*/ 1 w 21645"/>
                <a:gd name="T5" fmla="*/ 144 h 21600"/>
                <a:gd name="T6" fmla="*/ 0 60000 65536"/>
                <a:gd name="T7" fmla="*/ 0 60000 65536"/>
                <a:gd name="T8" fmla="*/ 0 60000 65536"/>
                <a:gd name="T9" fmla="*/ 0 w 21645"/>
                <a:gd name="T10" fmla="*/ 0 h 21600"/>
                <a:gd name="T11" fmla="*/ 21645 w 2164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45" h="21600" fill="none" extrusionOk="0">
                  <a:moveTo>
                    <a:pt x="0" y="0"/>
                  </a:moveTo>
                  <a:cubicBezTo>
                    <a:pt x="15" y="0"/>
                    <a:pt x="30" y="-1"/>
                    <a:pt x="45" y="0"/>
                  </a:cubicBezTo>
                  <a:cubicBezTo>
                    <a:pt x="11974" y="0"/>
                    <a:pt x="21645" y="9670"/>
                    <a:pt x="21645" y="21600"/>
                  </a:cubicBezTo>
                </a:path>
                <a:path w="21645" h="21600" stroke="0" extrusionOk="0">
                  <a:moveTo>
                    <a:pt x="0" y="0"/>
                  </a:moveTo>
                  <a:cubicBezTo>
                    <a:pt x="15" y="0"/>
                    <a:pt x="30" y="-1"/>
                    <a:pt x="45" y="0"/>
                  </a:cubicBezTo>
                  <a:cubicBezTo>
                    <a:pt x="11974" y="0"/>
                    <a:pt x="21645" y="9670"/>
                    <a:pt x="21645" y="21600"/>
                  </a:cubicBezTo>
                  <a:lnTo>
                    <a:pt x="4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3" name="Arc 29"/>
            <p:cNvSpPr>
              <a:spLocks/>
            </p:cNvSpPr>
            <p:nvPr/>
          </p:nvSpPr>
          <p:spPr bwMode="auto">
            <a:xfrm>
              <a:off x="7162354" y="3130746"/>
              <a:ext cx="717550" cy="228600"/>
            </a:xfrm>
            <a:custGeom>
              <a:avLst/>
              <a:gdLst>
                <a:gd name="T0" fmla="*/ 452 w 21600"/>
                <a:gd name="T1" fmla="*/ 0 h 21600"/>
                <a:gd name="T2" fmla="*/ 0 w 21600"/>
                <a:gd name="T3" fmla="*/ 144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4" name="Arc 30"/>
            <p:cNvSpPr>
              <a:spLocks/>
            </p:cNvSpPr>
            <p:nvPr/>
          </p:nvSpPr>
          <p:spPr bwMode="auto">
            <a:xfrm>
              <a:off x="7124254" y="3130746"/>
              <a:ext cx="107950" cy="228600"/>
            </a:xfrm>
            <a:custGeom>
              <a:avLst/>
              <a:gdLst>
                <a:gd name="T0" fmla="*/ 68 w 21600"/>
                <a:gd name="T1" fmla="*/ 0 h 21600"/>
                <a:gd name="T2" fmla="*/ 0 w 21600"/>
                <a:gd name="T3" fmla="*/ 144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5" name="Line 31"/>
            <p:cNvSpPr>
              <a:spLocks noChangeShapeType="1"/>
            </p:cNvSpPr>
            <p:nvPr/>
          </p:nvSpPr>
          <p:spPr bwMode="auto">
            <a:xfrm>
              <a:off x="7181404" y="3054546"/>
              <a:ext cx="254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6" name="Line 32"/>
            <p:cNvSpPr>
              <a:spLocks noChangeShapeType="1"/>
            </p:cNvSpPr>
            <p:nvPr/>
          </p:nvSpPr>
          <p:spPr bwMode="auto">
            <a:xfrm>
              <a:off x="7181404" y="3257746"/>
              <a:ext cx="254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4" name="Line 51"/>
            <p:cNvSpPr>
              <a:spLocks noChangeShapeType="1"/>
            </p:cNvSpPr>
            <p:nvPr/>
          </p:nvSpPr>
          <p:spPr bwMode="auto">
            <a:xfrm>
              <a:off x="7017784" y="3257746"/>
              <a:ext cx="1985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3" name="Line 74"/>
            <p:cNvSpPr>
              <a:spLocks noChangeShapeType="1"/>
            </p:cNvSpPr>
            <p:nvPr/>
          </p:nvSpPr>
          <p:spPr bwMode="auto">
            <a:xfrm>
              <a:off x="7879904" y="3145505"/>
              <a:ext cx="1905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5" name="Line 99"/>
            <p:cNvSpPr>
              <a:spLocks noChangeShapeType="1"/>
            </p:cNvSpPr>
            <p:nvPr/>
          </p:nvSpPr>
          <p:spPr bwMode="auto">
            <a:xfrm>
              <a:off x="7003930" y="3054546"/>
              <a:ext cx="22121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14" name="Line 98"/>
          <p:cNvSpPr>
            <a:spLocks noChangeShapeType="1"/>
          </p:cNvSpPr>
          <p:nvPr/>
        </p:nvSpPr>
        <p:spPr bwMode="auto">
          <a:xfrm>
            <a:off x="6572548" y="3155073"/>
            <a:ext cx="2159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6" name="Line 100"/>
          <p:cNvSpPr>
            <a:spLocks noChangeShapeType="1"/>
          </p:cNvSpPr>
          <p:nvPr/>
        </p:nvSpPr>
        <p:spPr bwMode="auto">
          <a:xfrm>
            <a:off x="6788447" y="3560400"/>
            <a:ext cx="190369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1" name="Rectangle 105"/>
          <p:cNvSpPr>
            <a:spLocks noChangeArrowheads="1"/>
          </p:cNvSpPr>
          <p:nvPr/>
        </p:nvSpPr>
        <p:spPr bwMode="auto">
          <a:xfrm>
            <a:off x="8303166" y="3324429"/>
            <a:ext cx="55945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>
                <a:solidFill>
                  <a:schemeClr val="accent3"/>
                </a:solidFill>
              </a:rPr>
              <a:t>K1</a:t>
            </a:r>
          </a:p>
        </p:txBody>
      </p:sp>
      <p:sp>
        <p:nvSpPr>
          <p:cNvPr id="222" name="Line 106"/>
          <p:cNvSpPr>
            <a:spLocks noChangeShapeType="1"/>
          </p:cNvSpPr>
          <p:nvPr/>
        </p:nvSpPr>
        <p:spPr bwMode="auto">
          <a:xfrm>
            <a:off x="6572548" y="3968946"/>
            <a:ext cx="2159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3" name="Line 107"/>
          <p:cNvSpPr>
            <a:spLocks noChangeShapeType="1"/>
          </p:cNvSpPr>
          <p:nvPr/>
        </p:nvSpPr>
        <p:spPr bwMode="auto">
          <a:xfrm>
            <a:off x="6571804" y="3968946"/>
            <a:ext cx="1714500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4" name="Rectangle 108"/>
          <p:cNvSpPr>
            <a:spLocks noChangeArrowheads="1"/>
          </p:cNvSpPr>
          <p:nvPr/>
        </p:nvSpPr>
        <p:spPr bwMode="auto">
          <a:xfrm>
            <a:off x="8303166" y="3731783"/>
            <a:ext cx="55945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>
                <a:solidFill>
                  <a:schemeClr val="accent3"/>
                </a:solidFill>
              </a:rPr>
              <a:t>K2</a:t>
            </a:r>
          </a:p>
        </p:txBody>
      </p:sp>
      <p:sp>
        <p:nvSpPr>
          <p:cNvPr id="227" name="Rectangle 111"/>
          <p:cNvSpPr>
            <a:spLocks noChangeArrowheads="1"/>
          </p:cNvSpPr>
          <p:nvPr/>
        </p:nvSpPr>
        <p:spPr bwMode="auto">
          <a:xfrm>
            <a:off x="619391" y="1200346"/>
            <a:ext cx="387928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/>
              <a:t>E</a:t>
            </a:r>
          </a:p>
        </p:txBody>
      </p:sp>
      <p:sp>
        <p:nvSpPr>
          <p:cNvPr id="229" name="Line 113"/>
          <p:cNvSpPr>
            <a:spLocks noChangeShapeType="1"/>
          </p:cNvSpPr>
          <p:nvPr/>
        </p:nvSpPr>
        <p:spPr bwMode="auto">
          <a:xfrm>
            <a:off x="5846618" y="1427018"/>
            <a:ext cx="2439686" cy="1928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0" name="Line 114"/>
          <p:cNvSpPr>
            <a:spLocks noChangeShapeType="1"/>
          </p:cNvSpPr>
          <p:nvPr/>
        </p:nvSpPr>
        <p:spPr bwMode="auto">
          <a:xfrm>
            <a:off x="5861348" y="1428946"/>
            <a:ext cx="0" cy="69850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1" name="Rectangle 115"/>
          <p:cNvSpPr>
            <a:spLocks noChangeArrowheads="1"/>
          </p:cNvSpPr>
          <p:nvPr/>
        </p:nvSpPr>
        <p:spPr bwMode="auto">
          <a:xfrm>
            <a:off x="8303166" y="1189483"/>
            <a:ext cx="447239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/>
              <a:t>E'</a:t>
            </a:r>
          </a:p>
        </p:txBody>
      </p:sp>
      <p:sp>
        <p:nvSpPr>
          <p:cNvPr id="232" name="Rectangle 116"/>
          <p:cNvSpPr>
            <a:spLocks noChangeArrowheads="1"/>
          </p:cNvSpPr>
          <p:nvPr/>
        </p:nvSpPr>
        <p:spPr bwMode="auto">
          <a:xfrm>
            <a:off x="5569248" y="3118046"/>
            <a:ext cx="383119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800" dirty="0">
                <a:solidFill>
                  <a:schemeClr val="accent4"/>
                </a:solidFill>
              </a:rPr>
              <a:t>p</a:t>
            </a:r>
          </a:p>
        </p:txBody>
      </p:sp>
      <p:sp>
        <p:nvSpPr>
          <p:cNvPr id="235" name="Oval 62"/>
          <p:cNvSpPr>
            <a:spLocks noChangeArrowheads="1"/>
          </p:cNvSpPr>
          <p:nvPr/>
        </p:nvSpPr>
        <p:spPr bwMode="auto">
          <a:xfrm>
            <a:off x="6950344" y="2721531"/>
            <a:ext cx="63500" cy="57151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/>
            </a:solidFill>
            <a:round/>
            <a:headEnd/>
            <a:tailEnd/>
          </a:ln>
          <a:extLst/>
        </p:spPr>
        <p:txBody>
          <a:bodyPr wrap="none"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226" name="Freeform 110"/>
          <p:cNvSpPr>
            <a:spLocks/>
          </p:cNvSpPr>
          <p:nvPr/>
        </p:nvSpPr>
        <p:spPr bwMode="auto">
          <a:xfrm>
            <a:off x="983804" y="1428946"/>
            <a:ext cx="4474887" cy="712788"/>
          </a:xfrm>
          <a:custGeom>
            <a:avLst/>
            <a:gdLst>
              <a:gd name="T0" fmla="*/ 0 w 2689"/>
              <a:gd name="T1" fmla="*/ 0 h 449"/>
              <a:gd name="T2" fmla="*/ 2688 w 2689"/>
              <a:gd name="T3" fmla="*/ 0 h 449"/>
              <a:gd name="T4" fmla="*/ 2688 w 2689"/>
              <a:gd name="T5" fmla="*/ 448 h 449"/>
              <a:gd name="T6" fmla="*/ 0 60000 65536"/>
              <a:gd name="T7" fmla="*/ 0 60000 65536"/>
              <a:gd name="T8" fmla="*/ 0 60000 65536"/>
              <a:gd name="T9" fmla="*/ 0 w 2689"/>
              <a:gd name="T10" fmla="*/ 0 h 449"/>
              <a:gd name="T11" fmla="*/ 2689 w 2689"/>
              <a:gd name="T12" fmla="*/ 449 h 4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89" h="449">
                <a:moveTo>
                  <a:pt x="0" y="0"/>
                </a:moveTo>
                <a:lnTo>
                  <a:pt x="2688" y="0"/>
                </a:lnTo>
                <a:lnTo>
                  <a:pt x="2688" y="448"/>
                </a:lnTo>
              </a:path>
            </a:pathLst>
          </a:custGeom>
          <a:noFill/>
          <a:ln w="25400" cap="rnd" cmpd="sng">
            <a:solidFill>
              <a:srgbClr val="DD0806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8" name="Line 112"/>
          <p:cNvSpPr>
            <a:spLocks noChangeShapeType="1"/>
          </p:cNvSpPr>
          <p:nvPr/>
        </p:nvSpPr>
        <p:spPr bwMode="auto">
          <a:xfrm flipH="1">
            <a:off x="5456344" y="2113200"/>
            <a:ext cx="0" cy="2381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8" name="Line 112"/>
          <p:cNvSpPr>
            <a:spLocks noChangeShapeType="1"/>
          </p:cNvSpPr>
          <p:nvPr/>
        </p:nvSpPr>
        <p:spPr bwMode="auto">
          <a:xfrm flipH="1">
            <a:off x="5861348" y="2111571"/>
            <a:ext cx="0" cy="2381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4" name="Rectangle 48"/>
          <p:cNvSpPr>
            <a:spLocks noChangeArrowheads="1"/>
          </p:cNvSpPr>
          <p:nvPr/>
        </p:nvSpPr>
        <p:spPr bwMode="auto">
          <a:xfrm>
            <a:off x="10934" y="3349593"/>
            <a:ext cx="1021114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/>
              <a:t>SUSP</a:t>
            </a:r>
          </a:p>
        </p:txBody>
      </p:sp>
      <p:sp>
        <p:nvSpPr>
          <p:cNvPr id="117" name="Line 49"/>
          <p:cNvSpPr>
            <a:spLocks noChangeShapeType="1"/>
          </p:cNvSpPr>
          <p:nvPr/>
        </p:nvSpPr>
        <p:spPr bwMode="auto">
          <a:xfrm>
            <a:off x="983802" y="3562546"/>
            <a:ext cx="2576815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8" name="Line 106"/>
          <p:cNvSpPr>
            <a:spLocks noChangeShapeType="1"/>
          </p:cNvSpPr>
          <p:nvPr/>
        </p:nvSpPr>
        <p:spPr bwMode="auto">
          <a:xfrm>
            <a:off x="6572548" y="3560400"/>
            <a:ext cx="2159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1" name="Line 47"/>
          <p:cNvSpPr>
            <a:spLocks noChangeShapeType="1"/>
          </p:cNvSpPr>
          <p:nvPr/>
        </p:nvSpPr>
        <p:spPr bwMode="auto">
          <a:xfrm flipV="1">
            <a:off x="983804" y="3171884"/>
            <a:ext cx="235396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 sz="2400">
              <a:solidFill>
                <a:schemeClr val="tx2"/>
              </a:solidFill>
            </a:endParaRPr>
          </a:p>
        </p:txBody>
      </p:sp>
      <p:sp>
        <p:nvSpPr>
          <p:cNvPr id="120" name="Arc 27">
            <a:extLst>
              <a:ext uri="{FF2B5EF4-FFF2-40B4-BE49-F238E27FC236}">
                <a16:creationId xmlns:a16="http://schemas.microsoft.com/office/drawing/2014/main" id="{68D992B8-3A6F-8A4E-8E45-A42880888BBA}"/>
              </a:ext>
            </a:extLst>
          </p:cNvPr>
          <p:cNvSpPr>
            <a:spLocks/>
          </p:cNvSpPr>
          <p:nvPr/>
        </p:nvSpPr>
        <p:spPr bwMode="auto">
          <a:xfrm>
            <a:off x="3638327" y="3435927"/>
            <a:ext cx="109537" cy="209550"/>
          </a:xfrm>
          <a:custGeom>
            <a:avLst/>
            <a:gdLst>
              <a:gd name="T0" fmla="*/ 0 w 21918"/>
              <a:gd name="T1" fmla="*/ 0 h 21600"/>
              <a:gd name="T2" fmla="*/ 69 w 21918"/>
              <a:gd name="T3" fmla="*/ 132 h 21600"/>
              <a:gd name="T4" fmla="*/ 1 w 21918"/>
              <a:gd name="T5" fmla="*/ 132 h 21600"/>
              <a:gd name="T6" fmla="*/ 0 60000 65536"/>
              <a:gd name="T7" fmla="*/ 0 60000 65536"/>
              <a:gd name="T8" fmla="*/ 0 60000 65536"/>
              <a:gd name="T9" fmla="*/ 0 w 21918"/>
              <a:gd name="T10" fmla="*/ 0 h 21600"/>
              <a:gd name="T11" fmla="*/ 21918 w 2191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18" h="21600" fill="none" extrusionOk="0">
                <a:moveTo>
                  <a:pt x="0" y="2"/>
                </a:moveTo>
                <a:cubicBezTo>
                  <a:pt x="105" y="0"/>
                  <a:pt x="211" y="-1"/>
                  <a:pt x="318" y="0"/>
                </a:cubicBezTo>
                <a:cubicBezTo>
                  <a:pt x="12247" y="0"/>
                  <a:pt x="21918" y="9670"/>
                  <a:pt x="21918" y="21600"/>
                </a:cubicBezTo>
              </a:path>
              <a:path w="21918" h="21600" stroke="0" extrusionOk="0">
                <a:moveTo>
                  <a:pt x="0" y="2"/>
                </a:moveTo>
                <a:cubicBezTo>
                  <a:pt x="105" y="0"/>
                  <a:pt x="211" y="-1"/>
                  <a:pt x="318" y="0"/>
                </a:cubicBezTo>
                <a:cubicBezTo>
                  <a:pt x="12247" y="0"/>
                  <a:pt x="21918" y="9670"/>
                  <a:pt x="21918" y="21600"/>
                </a:cubicBezTo>
                <a:lnTo>
                  <a:pt x="318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1" name="Arc 28">
            <a:extLst>
              <a:ext uri="{FF2B5EF4-FFF2-40B4-BE49-F238E27FC236}">
                <a16:creationId xmlns:a16="http://schemas.microsoft.com/office/drawing/2014/main" id="{7AC54C5D-D2FC-684E-A619-37CF70E1AE93}"/>
              </a:ext>
            </a:extLst>
          </p:cNvPr>
          <p:cNvSpPr>
            <a:spLocks/>
          </p:cNvSpPr>
          <p:nvPr/>
        </p:nvSpPr>
        <p:spPr bwMode="auto">
          <a:xfrm>
            <a:off x="3639914" y="3435927"/>
            <a:ext cx="757237" cy="228600"/>
          </a:xfrm>
          <a:custGeom>
            <a:avLst/>
            <a:gdLst>
              <a:gd name="T0" fmla="*/ 0 w 21645"/>
              <a:gd name="T1" fmla="*/ 0 h 21600"/>
              <a:gd name="T2" fmla="*/ 477 w 21645"/>
              <a:gd name="T3" fmla="*/ 144 h 21600"/>
              <a:gd name="T4" fmla="*/ 1 w 21645"/>
              <a:gd name="T5" fmla="*/ 144 h 21600"/>
              <a:gd name="T6" fmla="*/ 0 60000 65536"/>
              <a:gd name="T7" fmla="*/ 0 60000 65536"/>
              <a:gd name="T8" fmla="*/ 0 60000 65536"/>
              <a:gd name="T9" fmla="*/ 0 w 21645"/>
              <a:gd name="T10" fmla="*/ 0 h 21600"/>
              <a:gd name="T11" fmla="*/ 21645 w 2164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45" h="21600" fill="none" extrusionOk="0">
                <a:moveTo>
                  <a:pt x="0" y="0"/>
                </a:moveTo>
                <a:cubicBezTo>
                  <a:pt x="15" y="0"/>
                  <a:pt x="30" y="-1"/>
                  <a:pt x="45" y="0"/>
                </a:cubicBezTo>
                <a:cubicBezTo>
                  <a:pt x="11974" y="0"/>
                  <a:pt x="21645" y="9670"/>
                  <a:pt x="21645" y="21600"/>
                </a:cubicBezTo>
              </a:path>
              <a:path w="21645" h="21600" stroke="0" extrusionOk="0">
                <a:moveTo>
                  <a:pt x="0" y="0"/>
                </a:moveTo>
                <a:cubicBezTo>
                  <a:pt x="15" y="0"/>
                  <a:pt x="30" y="-1"/>
                  <a:pt x="45" y="0"/>
                </a:cubicBezTo>
                <a:cubicBezTo>
                  <a:pt x="11974" y="0"/>
                  <a:pt x="21645" y="9670"/>
                  <a:pt x="21645" y="21600"/>
                </a:cubicBezTo>
                <a:lnTo>
                  <a:pt x="45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2" name="Arc 29">
            <a:extLst>
              <a:ext uri="{FF2B5EF4-FFF2-40B4-BE49-F238E27FC236}">
                <a16:creationId xmlns:a16="http://schemas.microsoft.com/office/drawing/2014/main" id="{3629C4A3-52D5-704A-B2E7-F9194C4A8ABD}"/>
              </a:ext>
            </a:extLst>
          </p:cNvPr>
          <p:cNvSpPr>
            <a:spLocks/>
          </p:cNvSpPr>
          <p:nvPr/>
        </p:nvSpPr>
        <p:spPr bwMode="auto">
          <a:xfrm>
            <a:off x="3678014" y="3637539"/>
            <a:ext cx="717550" cy="228600"/>
          </a:xfrm>
          <a:custGeom>
            <a:avLst/>
            <a:gdLst>
              <a:gd name="T0" fmla="*/ 452 w 21600"/>
              <a:gd name="T1" fmla="*/ 0 h 21600"/>
              <a:gd name="T2" fmla="*/ 0 w 21600"/>
              <a:gd name="T3" fmla="*/ 144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3" name="Arc 30">
            <a:extLst>
              <a:ext uri="{FF2B5EF4-FFF2-40B4-BE49-F238E27FC236}">
                <a16:creationId xmlns:a16="http://schemas.microsoft.com/office/drawing/2014/main" id="{9F3B66F5-3F89-7A43-A9C1-D82FCA2DAEB8}"/>
              </a:ext>
            </a:extLst>
          </p:cNvPr>
          <p:cNvSpPr>
            <a:spLocks/>
          </p:cNvSpPr>
          <p:nvPr/>
        </p:nvSpPr>
        <p:spPr bwMode="auto">
          <a:xfrm>
            <a:off x="3639914" y="3637539"/>
            <a:ext cx="107950" cy="228600"/>
          </a:xfrm>
          <a:custGeom>
            <a:avLst/>
            <a:gdLst>
              <a:gd name="T0" fmla="*/ 68 w 21600"/>
              <a:gd name="T1" fmla="*/ 0 h 21600"/>
              <a:gd name="T2" fmla="*/ 0 w 21600"/>
              <a:gd name="T3" fmla="*/ 144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4" name="Line 31">
            <a:extLst>
              <a:ext uri="{FF2B5EF4-FFF2-40B4-BE49-F238E27FC236}">
                <a16:creationId xmlns:a16="http://schemas.microsoft.com/office/drawing/2014/main" id="{354CF7F4-DFB1-8646-9D8B-1C7C9C435189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7064" y="3561339"/>
            <a:ext cx="254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5" name="Line 32">
            <a:extLst>
              <a:ext uri="{FF2B5EF4-FFF2-40B4-BE49-F238E27FC236}">
                <a16:creationId xmlns:a16="http://schemas.microsoft.com/office/drawing/2014/main" id="{C4DB04B7-276E-A94D-8CB5-8DCE62A7CF2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7064" y="3764539"/>
            <a:ext cx="254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0" name="Line 99">
            <a:extLst>
              <a:ext uri="{FF2B5EF4-FFF2-40B4-BE49-F238E27FC236}">
                <a16:creationId xmlns:a16="http://schemas.microsoft.com/office/drawing/2014/main" id="{16EDA037-2F56-9941-93ED-03C78BCD392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9590" y="3561339"/>
            <a:ext cx="221216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4" name="Line 85">
            <a:extLst>
              <a:ext uri="{FF2B5EF4-FFF2-40B4-BE49-F238E27FC236}">
                <a16:creationId xmlns:a16="http://schemas.microsoft.com/office/drawing/2014/main" id="{21C8E882-DBA1-C74C-B5E1-ED71CB3622B3}"/>
              </a:ext>
            </a:extLst>
          </p:cNvPr>
          <p:cNvSpPr>
            <a:spLocks noChangeShapeType="1"/>
          </p:cNvSpPr>
          <p:nvPr/>
        </p:nvSpPr>
        <p:spPr bwMode="auto">
          <a:xfrm>
            <a:off x="983803" y="3968946"/>
            <a:ext cx="263106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6" name="Line 85">
            <a:extLst>
              <a:ext uri="{FF2B5EF4-FFF2-40B4-BE49-F238E27FC236}">
                <a16:creationId xmlns:a16="http://schemas.microsoft.com/office/drawing/2014/main" id="{E6C32371-E0E1-584D-B419-2B3EB3D8F5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47977" y="3953571"/>
            <a:ext cx="0" cy="500665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7" name="Line 85">
            <a:extLst>
              <a:ext uri="{FF2B5EF4-FFF2-40B4-BE49-F238E27FC236}">
                <a16:creationId xmlns:a16="http://schemas.microsoft.com/office/drawing/2014/main" id="{9BCEE15A-3727-A548-B34A-CAF424ADE5C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23903" y="3953571"/>
            <a:ext cx="0" cy="500665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" name="Line 68">
            <a:extLst>
              <a:ext uri="{FF2B5EF4-FFF2-40B4-BE49-F238E27FC236}">
                <a16:creationId xmlns:a16="http://schemas.microsoft.com/office/drawing/2014/main" id="{C9C303FF-9D79-CF49-AE86-52AA4FB1C30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5691" y="3968946"/>
            <a:ext cx="214639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9" name="Line 78">
            <a:extLst>
              <a:ext uri="{FF2B5EF4-FFF2-40B4-BE49-F238E27FC236}">
                <a16:creationId xmlns:a16="http://schemas.microsoft.com/office/drawing/2014/main" id="{4E6FC8E3-E679-994E-8F95-F15B76E1CE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19054" y="3156916"/>
            <a:ext cx="1011381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50" name="Groupe 249">
            <a:extLst>
              <a:ext uri="{FF2B5EF4-FFF2-40B4-BE49-F238E27FC236}">
                <a16:creationId xmlns:a16="http://schemas.microsoft.com/office/drawing/2014/main" id="{7AA13579-337D-A540-9E96-46A8B76352E4}"/>
              </a:ext>
            </a:extLst>
          </p:cNvPr>
          <p:cNvGrpSpPr/>
          <p:nvPr/>
        </p:nvGrpSpPr>
        <p:grpSpPr>
          <a:xfrm>
            <a:off x="2376000" y="3692912"/>
            <a:ext cx="973979" cy="504826"/>
            <a:chOff x="2380385" y="3717032"/>
            <a:chExt cx="973979" cy="504826"/>
          </a:xfrm>
        </p:grpSpPr>
        <p:sp>
          <p:nvSpPr>
            <p:cNvPr id="251" name="Line 17">
              <a:extLst>
                <a:ext uri="{FF2B5EF4-FFF2-40B4-BE49-F238E27FC236}">
                  <a16:creationId xmlns:a16="http://schemas.microsoft.com/office/drawing/2014/main" id="{CFA25F82-15C1-DC45-8817-7307C24137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4277" y="3726086"/>
              <a:ext cx="469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2" name="Line 18">
              <a:extLst>
                <a:ext uri="{FF2B5EF4-FFF2-40B4-BE49-F238E27FC236}">
                  <a16:creationId xmlns:a16="http://schemas.microsoft.com/office/drawing/2014/main" id="{E1A92DEB-3681-164B-871A-E8C3079F51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4752" y="4221386"/>
              <a:ext cx="50482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3" name="Line 19">
              <a:extLst>
                <a:ext uri="{FF2B5EF4-FFF2-40B4-BE49-F238E27FC236}">
                  <a16:creationId xmlns:a16="http://schemas.microsoft.com/office/drawing/2014/main" id="{60B7373A-C98F-5E4A-A482-B46DF61404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54277" y="3717032"/>
              <a:ext cx="0" cy="5048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4" name="Arc 21">
              <a:extLst>
                <a:ext uri="{FF2B5EF4-FFF2-40B4-BE49-F238E27FC236}">
                  <a16:creationId xmlns:a16="http://schemas.microsoft.com/office/drawing/2014/main" id="{309B9766-D29C-2A4E-A6BC-56278048B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177" y="3726086"/>
              <a:ext cx="230187" cy="247650"/>
            </a:xfrm>
            <a:custGeom>
              <a:avLst/>
              <a:gdLst>
                <a:gd name="T0" fmla="*/ 0 w 21750"/>
                <a:gd name="T1" fmla="*/ 0 h 21600"/>
                <a:gd name="T2" fmla="*/ 145 w 21750"/>
                <a:gd name="T3" fmla="*/ 156 h 21600"/>
                <a:gd name="T4" fmla="*/ 1 w 21750"/>
                <a:gd name="T5" fmla="*/ 156 h 21600"/>
                <a:gd name="T6" fmla="*/ 0 60000 65536"/>
                <a:gd name="T7" fmla="*/ 0 60000 65536"/>
                <a:gd name="T8" fmla="*/ 0 60000 65536"/>
                <a:gd name="T9" fmla="*/ 0 w 21750"/>
                <a:gd name="T10" fmla="*/ 0 h 21600"/>
                <a:gd name="T11" fmla="*/ 21750 w 2175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50" h="21600" fill="none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</a:path>
                <a:path w="21750" h="21600" stroke="0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  <a:lnTo>
                    <a:pt x="150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5" name="Arc 23">
              <a:extLst>
                <a:ext uri="{FF2B5EF4-FFF2-40B4-BE49-F238E27FC236}">
                  <a16:creationId xmlns:a16="http://schemas.microsoft.com/office/drawing/2014/main" id="{861F52EA-038C-784C-B7C4-F838A71E4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177" y="3973736"/>
              <a:ext cx="228600" cy="247650"/>
            </a:xfrm>
            <a:custGeom>
              <a:avLst/>
              <a:gdLst>
                <a:gd name="T0" fmla="*/ 144 w 21600"/>
                <a:gd name="T1" fmla="*/ 0 h 21600"/>
                <a:gd name="T2" fmla="*/ 0 w 21600"/>
                <a:gd name="T3" fmla="*/ 156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6" name="Line 25">
              <a:extLst>
                <a:ext uri="{FF2B5EF4-FFF2-40B4-BE49-F238E27FC236}">
                  <a16:creationId xmlns:a16="http://schemas.microsoft.com/office/drawing/2014/main" id="{22F54EC8-629A-6542-B021-CBBCC6273C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0385" y="4081686"/>
              <a:ext cx="26935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7" name="Line 59">
              <a:extLst>
                <a:ext uri="{FF2B5EF4-FFF2-40B4-BE49-F238E27FC236}">
                  <a16:creationId xmlns:a16="http://schemas.microsoft.com/office/drawing/2014/main" id="{B0D3BA08-8F62-E64C-98A9-0B9E47D80E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0385" y="3878486"/>
              <a:ext cx="28567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58" name="Line 66">
            <a:extLst>
              <a:ext uri="{FF2B5EF4-FFF2-40B4-BE49-F238E27FC236}">
                <a16:creationId xmlns:a16="http://schemas.microsoft.com/office/drawing/2014/main" id="{9513D6EE-FF39-924B-AABA-F43F8C3CB04B}"/>
              </a:ext>
            </a:extLst>
          </p:cNvPr>
          <p:cNvSpPr>
            <a:spLocks noChangeShapeType="1"/>
          </p:cNvSpPr>
          <p:nvPr/>
        </p:nvSpPr>
        <p:spPr bwMode="auto">
          <a:xfrm>
            <a:off x="2169118" y="3077513"/>
            <a:ext cx="0" cy="99453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9" name="Line 51">
            <a:extLst>
              <a:ext uri="{FF2B5EF4-FFF2-40B4-BE49-F238E27FC236}">
                <a16:creationId xmlns:a16="http://schemas.microsoft.com/office/drawing/2014/main" id="{EB8B42B7-FE4F-C542-A382-3B99C4D17159}"/>
              </a:ext>
            </a:extLst>
          </p:cNvPr>
          <p:cNvSpPr>
            <a:spLocks noChangeShapeType="1"/>
          </p:cNvSpPr>
          <p:nvPr/>
        </p:nvSpPr>
        <p:spPr bwMode="auto">
          <a:xfrm>
            <a:off x="3362072" y="3949616"/>
            <a:ext cx="19854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0" name="Line 54">
            <a:extLst>
              <a:ext uri="{FF2B5EF4-FFF2-40B4-BE49-F238E27FC236}">
                <a16:creationId xmlns:a16="http://schemas.microsoft.com/office/drawing/2014/main" id="{6199F29D-E469-7647-91EA-38856B8C277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47744" y="3753933"/>
            <a:ext cx="0" cy="1124651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1" name="Line 55">
            <a:extLst>
              <a:ext uri="{FF2B5EF4-FFF2-40B4-BE49-F238E27FC236}">
                <a16:creationId xmlns:a16="http://schemas.microsoft.com/office/drawing/2014/main" id="{7A9B67E9-7659-5041-A548-654182FA4D25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5452" y="3156916"/>
            <a:ext cx="21673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2" name="Line 90">
            <a:extLst>
              <a:ext uri="{FF2B5EF4-FFF2-40B4-BE49-F238E27FC236}">
                <a16:creationId xmlns:a16="http://schemas.microsoft.com/office/drawing/2014/main" id="{D5D11866-D716-5B45-8F6C-E9C045473AB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3094" y="3173129"/>
            <a:ext cx="203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 sz="2000"/>
          </a:p>
        </p:txBody>
      </p:sp>
      <p:sp>
        <p:nvSpPr>
          <p:cNvPr id="245" name="Oval 62"/>
          <p:cNvSpPr>
            <a:spLocks noChangeArrowheads="1"/>
          </p:cNvSpPr>
          <p:nvPr/>
        </p:nvSpPr>
        <p:spPr bwMode="auto">
          <a:xfrm>
            <a:off x="3519054" y="3921040"/>
            <a:ext cx="63500" cy="57151"/>
          </a:xfrm>
          <a:prstGeom prst="ellipse">
            <a:avLst/>
          </a:prstGeom>
          <a:solidFill>
            <a:schemeClr val="tx1"/>
          </a:solidFill>
          <a:ln w="2540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263" name="Line 78">
            <a:extLst>
              <a:ext uri="{FF2B5EF4-FFF2-40B4-BE49-F238E27FC236}">
                <a16:creationId xmlns:a16="http://schemas.microsoft.com/office/drawing/2014/main" id="{CE00CD72-75F7-1B40-82A7-076C1372CD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0546" y="3072544"/>
            <a:ext cx="26556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4" name="Oval 62"/>
          <p:cNvSpPr>
            <a:spLocks noChangeArrowheads="1"/>
          </p:cNvSpPr>
          <p:nvPr/>
        </p:nvSpPr>
        <p:spPr bwMode="auto">
          <a:xfrm>
            <a:off x="2141833" y="3044974"/>
            <a:ext cx="63500" cy="57151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/>
            </a:solidFill>
            <a:round/>
            <a:headEnd/>
            <a:tailEnd/>
          </a:ln>
          <a:extLst/>
        </p:spPr>
        <p:txBody>
          <a:bodyPr wrap="none"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264" name="Line 53">
            <a:extLst>
              <a:ext uri="{FF2B5EF4-FFF2-40B4-BE49-F238E27FC236}">
                <a16:creationId xmlns:a16="http://schemas.microsoft.com/office/drawing/2014/main" id="{3CD03CA3-55D1-0C46-9507-9F70E43D2B5F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5910" y="4057566"/>
            <a:ext cx="22009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6" name="Line 51">
            <a:extLst>
              <a:ext uri="{FF2B5EF4-FFF2-40B4-BE49-F238E27FC236}">
                <a16:creationId xmlns:a16="http://schemas.microsoft.com/office/drawing/2014/main" id="{D75FA1E6-015F-2E45-AD5E-7033DD831734}"/>
              </a:ext>
            </a:extLst>
          </p:cNvPr>
          <p:cNvSpPr>
            <a:spLocks noChangeShapeType="1"/>
          </p:cNvSpPr>
          <p:nvPr/>
        </p:nvSpPr>
        <p:spPr bwMode="auto">
          <a:xfrm>
            <a:off x="3532910" y="3764539"/>
            <a:ext cx="19908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4" name="ZoneTexte 133">
            <a:extLst>
              <a:ext uri="{FF2B5EF4-FFF2-40B4-BE49-F238E27FC236}">
                <a16:creationId xmlns:a16="http://schemas.microsoft.com/office/drawing/2014/main" id="{67350EC7-4264-BD4F-A61D-189FCD634DDF}"/>
              </a:ext>
            </a:extLst>
          </p:cNvPr>
          <p:cNvSpPr txBox="1"/>
          <p:nvPr/>
        </p:nvSpPr>
        <p:spPr>
          <a:xfrm>
            <a:off x="2792506" y="5353499"/>
            <a:ext cx="3558988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RES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est transmis à 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sp>
        <p:nvSpPr>
          <p:cNvPr id="135" name="ZoneTexte 134">
            <a:extLst>
              <a:ext uri="{FF2B5EF4-FFF2-40B4-BE49-F238E27FC236}">
                <a16:creationId xmlns:a16="http://schemas.microsoft.com/office/drawing/2014/main" id="{69420B89-6257-4147-BD8D-E4814D97FCFB}"/>
              </a:ext>
            </a:extLst>
          </p:cNvPr>
          <p:cNvSpPr txBox="1"/>
          <p:nvPr/>
        </p:nvSpPr>
        <p:spPr>
          <a:xfrm>
            <a:off x="5587207" y="3069741"/>
            <a:ext cx="338554" cy="64633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en-US" sz="3600" b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ˆ</a:t>
            </a:r>
            <a:endParaRPr kumimoji="0" lang="fr-FR" sz="3600" b="0" u="none" strike="noStrike" kern="0" cap="none" spc="0" normalizeH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sp>
        <p:nvSpPr>
          <p:cNvPr id="136" name="ZoneTexte 135">
            <a:extLst>
              <a:ext uri="{FF2B5EF4-FFF2-40B4-BE49-F238E27FC236}">
                <a16:creationId xmlns:a16="http://schemas.microsoft.com/office/drawing/2014/main" id="{5B2B823C-BE28-3248-A100-79E0037BD572}"/>
              </a:ext>
            </a:extLst>
          </p:cNvPr>
          <p:cNvSpPr txBox="1"/>
          <p:nvPr/>
        </p:nvSpPr>
        <p:spPr>
          <a:xfrm>
            <a:off x="5960720" y="5303693"/>
            <a:ext cx="338554" cy="64633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en-US" sz="3600" b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ˆ</a:t>
            </a:r>
            <a:endParaRPr kumimoji="0" lang="fr-FR" sz="3600" b="0" u="none" strike="noStrike" kern="0" cap="none" spc="0" normalizeH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sp>
        <p:nvSpPr>
          <p:cNvPr id="211" name="Line 95"/>
          <p:cNvSpPr>
            <a:spLocks noChangeShapeType="1"/>
          </p:cNvSpPr>
          <p:nvPr/>
        </p:nvSpPr>
        <p:spPr bwMode="auto">
          <a:xfrm flipV="1">
            <a:off x="1087582" y="2036618"/>
            <a:ext cx="5902036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8" name="Oval 24">
            <a:extLst>
              <a:ext uri="{FF2B5EF4-FFF2-40B4-BE49-F238E27FC236}">
                <a16:creationId xmlns:a16="http://schemas.microsoft.com/office/drawing/2014/main" id="{41D19C6C-109F-9045-95E0-8A8C6A2E8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4966" y="3220573"/>
            <a:ext cx="116335" cy="11545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  <a:round/>
            <a:headEnd/>
            <a:tailEnd/>
          </a:ln>
          <a:extLst/>
        </p:spPr>
        <p:txBody>
          <a:bodyPr wrap="none"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>
              <a:solidFill>
                <a:schemeClr val="accent2"/>
              </a:solidFill>
            </a:endParaRPr>
          </a:p>
        </p:txBody>
      </p:sp>
      <p:sp>
        <p:nvSpPr>
          <p:cNvPr id="140" name="Line 74">
            <a:extLst>
              <a:ext uri="{FF2B5EF4-FFF2-40B4-BE49-F238E27FC236}">
                <a16:creationId xmlns:a16="http://schemas.microsoft.com/office/drawing/2014/main" id="{D36B3380-0B84-E44F-B1FF-543556E8D33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5564" y="3652298"/>
            <a:ext cx="12794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8" name="Line 101">
            <a:extLst>
              <a:ext uri="{FF2B5EF4-FFF2-40B4-BE49-F238E27FC236}">
                <a16:creationId xmlns:a16="http://schemas.microsoft.com/office/drawing/2014/main" id="{6D821D44-DA2D-B04F-9D38-E91B4908DA4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35215" y="3556727"/>
            <a:ext cx="0" cy="107801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3742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3D552C5-4067-FB49-8001-F8C343EEBFA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07/03/2017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E9471B3-6E86-C048-AA02-077FD457592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C9A596-0CFA-AC49-B3DD-3C863458B4D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23AC6869-5A2D-844D-8D8F-4061B7FF1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785"/>
            <a:ext cx="8915400" cy="1169551"/>
          </a:xfrm>
        </p:spPr>
        <p:txBody>
          <a:bodyPr/>
          <a:lstStyle/>
          <a:p>
            <a:r>
              <a:rPr lang="fr-FR"/>
              <a:t>Circuits </a:t>
            </a:r>
            <a:r>
              <a:rPr lang="en-US"/>
              <a:t>combinatoires acycliques</a:t>
            </a:r>
            <a:br>
              <a:rPr lang="fr-FR" dirty="0"/>
            </a:br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0291F22-7937-974E-82D6-DAEFEB0C160E}"/>
              </a:ext>
            </a:extLst>
          </p:cNvPr>
          <p:cNvSpPr txBox="1"/>
          <p:nvPr/>
        </p:nvSpPr>
        <p:spPr>
          <a:xfrm>
            <a:off x="793746" y="3891863"/>
            <a:ext cx="7935186" cy="934478"/>
          </a:xfrm>
          <a:prstGeom prst="rect">
            <a:avLst/>
          </a:prstGeom>
          <a:ln w="28575" cmpd="sng">
            <a:solidFill>
              <a:schemeClr val="bg1"/>
            </a:solidFill>
          </a:ln>
        </p:spPr>
        <p:txBody>
          <a:bodyPr wrap="none" tIns="0" bIns="72000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Full Adder :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s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sym typeface="Symbol"/>
              </a:rPr>
              <a:t> 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sym typeface="Symbol"/>
              </a:rPr>
              <a:t>x 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sym typeface="Symbol"/>
              </a:rPr>
              <a:t>xor 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sym typeface="Symbol"/>
              </a:rPr>
              <a:t>y 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sym typeface="Symbol"/>
              </a:rPr>
              <a:t>xor 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sym typeface="Symbol"/>
              </a:rPr>
              <a:t>z</a:t>
            </a:r>
          </a:p>
          <a:p>
            <a:pPr fontAlgn="base">
              <a:spcAft>
                <a:spcPct val="0"/>
              </a:spcAft>
            </a:pP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Full Adder : </a:t>
            </a:r>
            <a:r>
              <a:rPr lang="en-US" sz="2800" kern="0" dirty="0">
                <a:solidFill>
                  <a:schemeClr val="tx2"/>
                </a:solidFill>
                <a:sym typeface="Symbol"/>
              </a:rPr>
              <a:t>c</a:t>
            </a:r>
            <a:r>
              <a:rPr lang="en-US" sz="2800" kern="0" dirty="0">
                <a:sym typeface="Symbol"/>
              </a:rPr>
              <a:t>  (</a:t>
            </a:r>
            <a:r>
              <a:rPr lang="en-US" sz="2800" kern="0" dirty="0">
                <a:solidFill>
                  <a:schemeClr val="tx2"/>
                </a:solidFill>
                <a:sym typeface="Symbol"/>
              </a:rPr>
              <a:t>x</a:t>
            </a:r>
            <a:r>
              <a:rPr lang="en-US" sz="2800" kern="0" dirty="0">
                <a:sym typeface="Symbol"/>
              </a:rPr>
              <a:t> and </a:t>
            </a:r>
            <a:r>
              <a:rPr lang="en-US" sz="2800" kern="0" dirty="0">
                <a:solidFill>
                  <a:schemeClr val="tx2"/>
                </a:solidFill>
                <a:sym typeface="Symbol"/>
              </a:rPr>
              <a:t>y</a:t>
            </a:r>
            <a:r>
              <a:rPr lang="en-US" sz="2800" kern="0" dirty="0">
                <a:sym typeface="Symbol"/>
              </a:rPr>
              <a:t>) or (</a:t>
            </a:r>
            <a:r>
              <a:rPr lang="en-US" sz="2800" kern="0" dirty="0">
                <a:solidFill>
                  <a:schemeClr val="tx2"/>
                </a:solidFill>
                <a:sym typeface="Symbol"/>
              </a:rPr>
              <a:t>y</a:t>
            </a:r>
            <a:r>
              <a:rPr lang="en-US" sz="2800" kern="0" dirty="0">
                <a:sym typeface="Symbol"/>
              </a:rPr>
              <a:t> and </a:t>
            </a:r>
            <a:r>
              <a:rPr lang="en-US" sz="2800" kern="0" dirty="0">
                <a:solidFill>
                  <a:schemeClr val="tx2"/>
                </a:solidFill>
                <a:sym typeface="Symbol"/>
              </a:rPr>
              <a:t>z</a:t>
            </a:r>
            <a:r>
              <a:rPr lang="en-US" sz="2800" kern="0" dirty="0">
                <a:sym typeface="Symbol"/>
              </a:rPr>
              <a:t>) or (</a:t>
            </a:r>
            <a:r>
              <a:rPr lang="en-US" sz="2800" kern="0" dirty="0">
                <a:solidFill>
                  <a:schemeClr val="tx2"/>
                </a:solidFill>
                <a:sym typeface="Symbol"/>
              </a:rPr>
              <a:t>z</a:t>
            </a:r>
            <a:r>
              <a:rPr lang="en-US" sz="2800" kern="0" dirty="0">
                <a:sym typeface="Symbol"/>
              </a:rPr>
              <a:t> and </a:t>
            </a:r>
            <a:r>
              <a:rPr lang="en-US" sz="2800" kern="0" dirty="0">
                <a:solidFill>
                  <a:schemeClr val="tx2"/>
                </a:solidFill>
                <a:sym typeface="Symbol"/>
              </a:rPr>
              <a:t>x</a:t>
            </a:r>
            <a:r>
              <a:rPr lang="en-US" sz="2800" kern="0" dirty="0">
                <a:sym typeface="Symbol"/>
              </a:rPr>
              <a:t>)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D2212ABE-0A81-2045-9641-AC415F933A62}"/>
              </a:ext>
            </a:extLst>
          </p:cNvPr>
          <p:cNvCxnSpPr>
            <a:cxnSpLocks/>
            <a:stCxn id="104" idx="1"/>
          </p:cNvCxnSpPr>
          <p:nvPr/>
        </p:nvCxnSpPr>
        <p:spPr bwMode="auto">
          <a:xfrm flipH="1">
            <a:off x="1648021" y="1760100"/>
            <a:ext cx="1183532" cy="0"/>
          </a:xfrm>
          <a:prstGeom prst="line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D79CF32-7DCF-8D47-980C-6C5F2BFC61C0}"/>
              </a:ext>
            </a:extLst>
          </p:cNvPr>
          <p:cNvCxnSpPr>
            <a:cxnSpLocks/>
          </p:cNvCxnSpPr>
          <p:nvPr/>
        </p:nvCxnSpPr>
        <p:spPr bwMode="auto">
          <a:xfrm flipH="1">
            <a:off x="1635183" y="992994"/>
            <a:ext cx="1083741" cy="0"/>
          </a:xfrm>
          <a:prstGeom prst="line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Oval 45">
            <a:extLst>
              <a:ext uri="{FF2B5EF4-FFF2-40B4-BE49-F238E27FC236}">
                <a16:creationId xmlns:a16="http://schemas.microsoft.com/office/drawing/2014/main" id="{FD057B5F-6853-4F44-B651-33474E1F2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9191" y="1702019"/>
            <a:ext cx="108000" cy="1080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8" name="Line 24">
            <a:extLst>
              <a:ext uri="{FF2B5EF4-FFF2-40B4-BE49-F238E27FC236}">
                <a16:creationId xmlns:a16="http://schemas.microsoft.com/office/drawing/2014/main" id="{52C3CD5F-FF5D-1E4A-ACD3-55D1C338D20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4253" y="2141099"/>
            <a:ext cx="5461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9" name="Line 25">
            <a:extLst>
              <a:ext uri="{FF2B5EF4-FFF2-40B4-BE49-F238E27FC236}">
                <a16:creationId xmlns:a16="http://schemas.microsoft.com/office/drawing/2014/main" id="{EE3EB4EB-43AE-7048-8175-56C051AB6DEA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4253" y="1607699"/>
            <a:ext cx="558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0" name="Line 26">
            <a:extLst>
              <a:ext uri="{FF2B5EF4-FFF2-40B4-BE49-F238E27FC236}">
                <a16:creationId xmlns:a16="http://schemas.microsoft.com/office/drawing/2014/main" id="{A5203402-04B8-6346-A1DF-59BABD056E6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4253" y="1607699"/>
            <a:ext cx="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" name="Arc 28">
            <a:extLst>
              <a:ext uri="{FF2B5EF4-FFF2-40B4-BE49-F238E27FC236}">
                <a16:creationId xmlns:a16="http://schemas.microsoft.com/office/drawing/2014/main" id="{E7244C6F-C4E4-D74D-B20A-9E747FE7F7AC}"/>
              </a:ext>
            </a:extLst>
          </p:cNvPr>
          <p:cNvSpPr>
            <a:spLocks/>
          </p:cNvSpPr>
          <p:nvPr/>
        </p:nvSpPr>
        <p:spPr bwMode="auto">
          <a:xfrm>
            <a:off x="3377653" y="1861699"/>
            <a:ext cx="254000" cy="2794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" name="Arc 29">
            <a:extLst>
              <a:ext uri="{FF2B5EF4-FFF2-40B4-BE49-F238E27FC236}">
                <a16:creationId xmlns:a16="http://schemas.microsoft.com/office/drawing/2014/main" id="{A1A60950-DA8B-E643-AA58-EC0BC84F64AD}"/>
              </a:ext>
            </a:extLst>
          </p:cNvPr>
          <p:cNvSpPr>
            <a:spLocks/>
          </p:cNvSpPr>
          <p:nvPr/>
        </p:nvSpPr>
        <p:spPr bwMode="auto">
          <a:xfrm>
            <a:off x="3377653" y="1609287"/>
            <a:ext cx="255588" cy="279400"/>
          </a:xfrm>
          <a:custGeom>
            <a:avLst/>
            <a:gdLst>
              <a:gd name="G0" fmla="+- 135 0 0"/>
              <a:gd name="G1" fmla="+- 21600 0 0"/>
              <a:gd name="G2" fmla="+- 21600 0 0"/>
              <a:gd name="T0" fmla="*/ 0 w 21735"/>
              <a:gd name="T1" fmla="*/ 0 h 21600"/>
              <a:gd name="T2" fmla="*/ 21735 w 21735"/>
              <a:gd name="T3" fmla="*/ 21600 h 21600"/>
              <a:gd name="T4" fmla="*/ 135 w 2173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35" h="21600" fill="none" extrusionOk="0">
                <a:moveTo>
                  <a:pt x="0" y="0"/>
                </a:moveTo>
                <a:cubicBezTo>
                  <a:pt x="45" y="0"/>
                  <a:pt x="90" y="-1"/>
                  <a:pt x="135" y="0"/>
                </a:cubicBezTo>
                <a:cubicBezTo>
                  <a:pt x="12064" y="0"/>
                  <a:pt x="21735" y="9670"/>
                  <a:pt x="21735" y="21600"/>
                </a:cubicBezTo>
              </a:path>
              <a:path w="21735" h="21600" stroke="0" extrusionOk="0">
                <a:moveTo>
                  <a:pt x="0" y="0"/>
                </a:moveTo>
                <a:cubicBezTo>
                  <a:pt x="45" y="0"/>
                  <a:pt x="90" y="-1"/>
                  <a:pt x="135" y="0"/>
                </a:cubicBezTo>
                <a:cubicBezTo>
                  <a:pt x="12064" y="0"/>
                  <a:pt x="21735" y="9670"/>
                  <a:pt x="21735" y="21600"/>
                </a:cubicBezTo>
                <a:lnTo>
                  <a:pt x="135" y="21600"/>
                </a:lnTo>
                <a:close/>
              </a:path>
            </a:pathLst>
          </a:custGeom>
          <a:solidFill>
            <a:srgbClr val="FFFFFF"/>
          </a:solidFill>
          <a:ln w="25400" cap="rnd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" name="Arc 30">
            <a:extLst>
              <a:ext uri="{FF2B5EF4-FFF2-40B4-BE49-F238E27FC236}">
                <a16:creationId xmlns:a16="http://schemas.microsoft.com/office/drawing/2014/main" id="{D83BA130-50AE-B54D-88F1-0A85B71B95FB}"/>
              </a:ext>
            </a:extLst>
          </p:cNvPr>
          <p:cNvSpPr>
            <a:spLocks/>
          </p:cNvSpPr>
          <p:nvPr/>
        </p:nvSpPr>
        <p:spPr bwMode="auto">
          <a:xfrm>
            <a:off x="3377653" y="1609287"/>
            <a:ext cx="255588" cy="279400"/>
          </a:xfrm>
          <a:custGeom>
            <a:avLst/>
            <a:gdLst>
              <a:gd name="G0" fmla="+- 135 0 0"/>
              <a:gd name="G1" fmla="+- 21600 0 0"/>
              <a:gd name="G2" fmla="+- 21600 0 0"/>
              <a:gd name="T0" fmla="*/ 0 w 21735"/>
              <a:gd name="T1" fmla="*/ 0 h 21600"/>
              <a:gd name="T2" fmla="*/ 21735 w 21735"/>
              <a:gd name="T3" fmla="*/ 21600 h 21600"/>
              <a:gd name="T4" fmla="*/ 135 w 2173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35" h="21600" fill="none" extrusionOk="0">
                <a:moveTo>
                  <a:pt x="0" y="0"/>
                </a:moveTo>
                <a:cubicBezTo>
                  <a:pt x="45" y="0"/>
                  <a:pt x="90" y="-1"/>
                  <a:pt x="135" y="0"/>
                </a:cubicBezTo>
                <a:cubicBezTo>
                  <a:pt x="12064" y="0"/>
                  <a:pt x="21735" y="9670"/>
                  <a:pt x="21735" y="21600"/>
                </a:cubicBezTo>
              </a:path>
              <a:path w="21735" h="21600" stroke="0" extrusionOk="0">
                <a:moveTo>
                  <a:pt x="0" y="0"/>
                </a:moveTo>
                <a:cubicBezTo>
                  <a:pt x="45" y="0"/>
                  <a:pt x="90" y="-1"/>
                  <a:pt x="135" y="0"/>
                </a:cubicBezTo>
                <a:cubicBezTo>
                  <a:pt x="12064" y="0"/>
                  <a:pt x="21735" y="9670"/>
                  <a:pt x="21735" y="21600"/>
                </a:cubicBezTo>
                <a:lnTo>
                  <a:pt x="135" y="2160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4" name="Line 47">
            <a:extLst>
              <a:ext uri="{FF2B5EF4-FFF2-40B4-BE49-F238E27FC236}">
                <a16:creationId xmlns:a16="http://schemas.microsoft.com/office/drawing/2014/main" id="{1C43A993-6C29-7844-9113-E1FFEC5B6B4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15653" y="1760099"/>
            <a:ext cx="2159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5" name="Line 52">
            <a:extLst>
              <a:ext uri="{FF2B5EF4-FFF2-40B4-BE49-F238E27FC236}">
                <a16:creationId xmlns:a16="http://schemas.microsoft.com/office/drawing/2014/main" id="{814BA170-32D3-714C-BAAD-95E650CE9CEF}"/>
              </a:ext>
            </a:extLst>
          </p:cNvPr>
          <p:cNvSpPr>
            <a:spLocks noChangeShapeType="1"/>
          </p:cNvSpPr>
          <p:nvPr/>
        </p:nvSpPr>
        <p:spPr bwMode="auto">
          <a:xfrm>
            <a:off x="2601216" y="1985585"/>
            <a:ext cx="2159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6" name="Line 56">
            <a:extLst>
              <a:ext uri="{FF2B5EF4-FFF2-40B4-BE49-F238E27FC236}">
                <a16:creationId xmlns:a16="http://schemas.microsoft.com/office/drawing/2014/main" id="{BFCFCAA7-D24E-0348-A3AE-347490C56923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4353" y="1874399"/>
            <a:ext cx="2159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61B374B6-F5AD-6B44-8937-18686B218A17}"/>
              </a:ext>
            </a:extLst>
          </p:cNvPr>
          <p:cNvGrpSpPr/>
          <p:nvPr/>
        </p:nvGrpSpPr>
        <p:grpSpPr>
          <a:xfrm>
            <a:off x="4367321" y="2336907"/>
            <a:ext cx="1076482" cy="513346"/>
            <a:chOff x="1777034" y="2775353"/>
            <a:chExt cx="1076482" cy="513346"/>
          </a:xfrm>
        </p:grpSpPr>
        <p:sp>
          <p:nvSpPr>
            <p:cNvPr id="92" name="Arc 10">
              <a:extLst>
                <a:ext uri="{FF2B5EF4-FFF2-40B4-BE49-F238E27FC236}">
                  <a16:creationId xmlns:a16="http://schemas.microsoft.com/office/drawing/2014/main" id="{EB6A5BE0-3266-3347-AC73-B0C907A55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0849" y="2775354"/>
              <a:ext cx="852488" cy="254000"/>
            </a:xfrm>
            <a:custGeom>
              <a:avLst/>
              <a:gdLst>
                <a:gd name="G0" fmla="+- 40 0 0"/>
                <a:gd name="G1" fmla="+- 21600 0 0"/>
                <a:gd name="G2" fmla="+- 21600 0 0"/>
                <a:gd name="T0" fmla="*/ 0 w 21640"/>
                <a:gd name="T1" fmla="*/ 0 h 21600"/>
                <a:gd name="T2" fmla="*/ 21640 w 21640"/>
                <a:gd name="T3" fmla="*/ 21600 h 21600"/>
                <a:gd name="T4" fmla="*/ 40 w 2164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40" h="21600" fill="none" extrusionOk="0">
                  <a:moveTo>
                    <a:pt x="0" y="0"/>
                  </a:moveTo>
                  <a:cubicBezTo>
                    <a:pt x="13" y="0"/>
                    <a:pt x="26" y="-1"/>
                    <a:pt x="40" y="0"/>
                  </a:cubicBezTo>
                  <a:cubicBezTo>
                    <a:pt x="11969" y="0"/>
                    <a:pt x="21640" y="9670"/>
                    <a:pt x="21640" y="21600"/>
                  </a:cubicBezTo>
                </a:path>
                <a:path w="21640" h="21600" stroke="0" extrusionOk="0">
                  <a:moveTo>
                    <a:pt x="0" y="0"/>
                  </a:moveTo>
                  <a:cubicBezTo>
                    <a:pt x="13" y="0"/>
                    <a:pt x="26" y="-1"/>
                    <a:pt x="40" y="0"/>
                  </a:cubicBezTo>
                  <a:cubicBezTo>
                    <a:pt x="11969" y="0"/>
                    <a:pt x="21640" y="9670"/>
                    <a:pt x="21640" y="21600"/>
                  </a:cubicBezTo>
                  <a:lnTo>
                    <a:pt x="40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3" name="Arc 11">
              <a:extLst>
                <a:ext uri="{FF2B5EF4-FFF2-40B4-BE49-F238E27FC236}">
                  <a16:creationId xmlns:a16="http://schemas.microsoft.com/office/drawing/2014/main" id="{321A38C2-7325-6643-AC15-CF62021D2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7206" y="3016652"/>
              <a:ext cx="863750" cy="272047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4" name="Line 54">
              <a:extLst>
                <a:ext uri="{FF2B5EF4-FFF2-40B4-BE49-F238E27FC236}">
                  <a16:creationId xmlns:a16="http://schemas.microsoft.com/office/drawing/2014/main" id="{A77761F4-0734-2C46-83F1-37A3CB260C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7516" y="3015066"/>
              <a:ext cx="2160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95" name="Groupe 94">
              <a:extLst>
                <a:ext uri="{FF2B5EF4-FFF2-40B4-BE49-F238E27FC236}">
                  <a16:creationId xmlns:a16="http://schemas.microsoft.com/office/drawing/2014/main" id="{45BED560-EEEF-644A-9DFC-2E110B4E68BF}"/>
                </a:ext>
              </a:extLst>
            </p:cNvPr>
            <p:cNvGrpSpPr/>
            <p:nvPr/>
          </p:nvGrpSpPr>
          <p:grpSpPr>
            <a:xfrm>
              <a:off x="1777034" y="2775353"/>
              <a:ext cx="164629" cy="509984"/>
              <a:chOff x="1038846" y="4335363"/>
              <a:chExt cx="164629" cy="509984"/>
            </a:xfrm>
          </p:grpSpPr>
          <p:sp>
            <p:nvSpPr>
              <p:cNvPr id="96" name="Arc 9">
                <a:extLst>
                  <a:ext uri="{FF2B5EF4-FFF2-40B4-BE49-F238E27FC236}">
                    <a16:creationId xmlns:a16="http://schemas.microsoft.com/office/drawing/2014/main" id="{B12688B2-648D-5D45-9255-DBB52E2EC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8846" y="4335363"/>
                <a:ext cx="164629" cy="252724"/>
              </a:xfrm>
              <a:custGeom>
                <a:avLst/>
                <a:gdLst>
                  <a:gd name="G0" fmla="+- 284 0 0"/>
                  <a:gd name="G1" fmla="+- 21600 0 0"/>
                  <a:gd name="G2" fmla="+- 21600 0 0"/>
                  <a:gd name="T0" fmla="*/ 0 w 21884"/>
                  <a:gd name="T1" fmla="*/ 2 h 21600"/>
                  <a:gd name="T2" fmla="*/ 21884 w 21884"/>
                  <a:gd name="T3" fmla="*/ 21600 h 21600"/>
                  <a:gd name="T4" fmla="*/ 284 w 21884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884" h="21600" fill="none" extrusionOk="0">
                    <a:moveTo>
                      <a:pt x="-1" y="1"/>
                    </a:moveTo>
                    <a:cubicBezTo>
                      <a:pt x="94" y="0"/>
                      <a:pt x="189" y="-1"/>
                      <a:pt x="284" y="0"/>
                    </a:cubicBezTo>
                    <a:cubicBezTo>
                      <a:pt x="12213" y="0"/>
                      <a:pt x="21884" y="9670"/>
                      <a:pt x="21884" y="21600"/>
                    </a:cubicBezTo>
                  </a:path>
                  <a:path w="21884" h="21600" stroke="0" extrusionOk="0">
                    <a:moveTo>
                      <a:pt x="-1" y="1"/>
                    </a:moveTo>
                    <a:cubicBezTo>
                      <a:pt x="94" y="0"/>
                      <a:pt x="189" y="-1"/>
                      <a:pt x="284" y="0"/>
                    </a:cubicBezTo>
                    <a:cubicBezTo>
                      <a:pt x="12213" y="0"/>
                      <a:pt x="21884" y="9670"/>
                      <a:pt x="21884" y="21600"/>
                    </a:cubicBezTo>
                    <a:lnTo>
                      <a:pt x="284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7" name="Arc 9">
                <a:extLst>
                  <a:ext uri="{FF2B5EF4-FFF2-40B4-BE49-F238E27FC236}">
                    <a16:creationId xmlns:a16="http://schemas.microsoft.com/office/drawing/2014/main" id="{04C6871C-14A5-264D-BD3F-26606A16DB79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038846" y="4592623"/>
                <a:ext cx="164629" cy="252724"/>
              </a:xfrm>
              <a:custGeom>
                <a:avLst/>
                <a:gdLst>
                  <a:gd name="G0" fmla="+- 284 0 0"/>
                  <a:gd name="G1" fmla="+- 21600 0 0"/>
                  <a:gd name="G2" fmla="+- 21600 0 0"/>
                  <a:gd name="T0" fmla="*/ 0 w 21884"/>
                  <a:gd name="T1" fmla="*/ 2 h 21600"/>
                  <a:gd name="T2" fmla="*/ 21884 w 21884"/>
                  <a:gd name="T3" fmla="*/ 21600 h 21600"/>
                  <a:gd name="T4" fmla="*/ 284 w 21884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884" h="21600" fill="none" extrusionOk="0">
                    <a:moveTo>
                      <a:pt x="-1" y="1"/>
                    </a:moveTo>
                    <a:cubicBezTo>
                      <a:pt x="94" y="0"/>
                      <a:pt x="189" y="-1"/>
                      <a:pt x="284" y="0"/>
                    </a:cubicBezTo>
                    <a:cubicBezTo>
                      <a:pt x="12213" y="0"/>
                      <a:pt x="21884" y="9670"/>
                      <a:pt x="21884" y="21600"/>
                    </a:cubicBezTo>
                  </a:path>
                  <a:path w="21884" h="21600" stroke="0" extrusionOk="0">
                    <a:moveTo>
                      <a:pt x="-1" y="1"/>
                    </a:moveTo>
                    <a:cubicBezTo>
                      <a:pt x="94" y="0"/>
                      <a:pt x="189" y="-1"/>
                      <a:pt x="284" y="0"/>
                    </a:cubicBezTo>
                    <a:cubicBezTo>
                      <a:pt x="12213" y="0"/>
                      <a:pt x="21884" y="9670"/>
                      <a:pt x="21884" y="21600"/>
                    </a:cubicBezTo>
                    <a:lnTo>
                      <a:pt x="284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84" name="Line 24">
            <a:extLst>
              <a:ext uri="{FF2B5EF4-FFF2-40B4-BE49-F238E27FC236}">
                <a16:creationId xmlns:a16="http://schemas.microsoft.com/office/drawing/2014/main" id="{3914AD52-402E-514E-A6FF-C21065F2CED3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8701" y="2850253"/>
            <a:ext cx="5461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5" name="Line 25">
            <a:extLst>
              <a:ext uri="{FF2B5EF4-FFF2-40B4-BE49-F238E27FC236}">
                <a16:creationId xmlns:a16="http://schemas.microsoft.com/office/drawing/2014/main" id="{E451A57A-0FC7-2148-9B01-BB59BAD03C1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8701" y="2316853"/>
            <a:ext cx="558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7" name="Arc 29">
            <a:extLst>
              <a:ext uri="{FF2B5EF4-FFF2-40B4-BE49-F238E27FC236}">
                <a16:creationId xmlns:a16="http://schemas.microsoft.com/office/drawing/2014/main" id="{FE16DEEA-EBEC-E541-8833-68E2D476F85B}"/>
              </a:ext>
            </a:extLst>
          </p:cNvPr>
          <p:cNvSpPr>
            <a:spLocks/>
          </p:cNvSpPr>
          <p:nvPr/>
        </p:nvSpPr>
        <p:spPr bwMode="auto">
          <a:xfrm>
            <a:off x="3392101" y="2318441"/>
            <a:ext cx="255588" cy="279400"/>
          </a:xfrm>
          <a:custGeom>
            <a:avLst/>
            <a:gdLst>
              <a:gd name="G0" fmla="+- 135 0 0"/>
              <a:gd name="G1" fmla="+- 21600 0 0"/>
              <a:gd name="G2" fmla="+- 21600 0 0"/>
              <a:gd name="T0" fmla="*/ 0 w 21735"/>
              <a:gd name="T1" fmla="*/ 0 h 21600"/>
              <a:gd name="T2" fmla="*/ 21735 w 21735"/>
              <a:gd name="T3" fmla="*/ 21600 h 21600"/>
              <a:gd name="T4" fmla="*/ 135 w 2173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35" h="21600" fill="none" extrusionOk="0">
                <a:moveTo>
                  <a:pt x="0" y="0"/>
                </a:moveTo>
                <a:cubicBezTo>
                  <a:pt x="45" y="0"/>
                  <a:pt x="90" y="-1"/>
                  <a:pt x="135" y="0"/>
                </a:cubicBezTo>
                <a:cubicBezTo>
                  <a:pt x="12064" y="0"/>
                  <a:pt x="21735" y="9670"/>
                  <a:pt x="21735" y="21600"/>
                </a:cubicBezTo>
              </a:path>
              <a:path w="21735" h="21600" stroke="0" extrusionOk="0">
                <a:moveTo>
                  <a:pt x="0" y="0"/>
                </a:moveTo>
                <a:cubicBezTo>
                  <a:pt x="45" y="0"/>
                  <a:pt x="90" y="-1"/>
                  <a:pt x="135" y="0"/>
                </a:cubicBezTo>
                <a:cubicBezTo>
                  <a:pt x="12064" y="0"/>
                  <a:pt x="21735" y="9670"/>
                  <a:pt x="21735" y="21600"/>
                </a:cubicBezTo>
                <a:lnTo>
                  <a:pt x="135" y="21600"/>
                </a:lnTo>
                <a:close/>
              </a:path>
            </a:pathLst>
          </a:custGeom>
          <a:solidFill>
            <a:srgbClr val="FFFFFF"/>
          </a:solidFill>
          <a:ln w="25400" cap="rnd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9" name="Line 47">
            <a:extLst>
              <a:ext uri="{FF2B5EF4-FFF2-40B4-BE49-F238E27FC236}">
                <a16:creationId xmlns:a16="http://schemas.microsoft.com/office/drawing/2014/main" id="{6774652F-4B5F-1A40-9429-C918DC8AAA9F}"/>
              </a:ext>
            </a:extLst>
          </p:cNvPr>
          <p:cNvSpPr>
            <a:spLocks noChangeShapeType="1"/>
          </p:cNvSpPr>
          <p:nvPr/>
        </p:nvSpPr>
        <p:spPr bwMode="auto">
          <a:xfrm>
            <a:off x="2630101" y="2469253"/>
            <a:ext cx="2159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0" name="Line 52">
            <a:extLst>
              <a:ext uri="{FF2B5EF4-FFF2-40B4-BE49-F238E27FC236}">
                <a16:creationId xmlns:a16="http://schemas.microsoft.com/office/drawing/2014/main" id="{17E8B6E4-1B6B-1940-A3C1-F6C08E4CBEAA}"/>
              </a:ext>
            </a:extLst>
          </p:cNvPr>
          <p:cNvSpPr>
            <a:spLocks noChangeShapeType="1"/>
          </p:cNvSpPr>
          <p:nvPr/>
        </p:nvSpPr>
        <p:spPr bwMode="auto">
          <a:xfrm>
            <a:off x="2630101" y="2697853"/>
            <a:ext cx="2159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1" name="Line 56">
            <a:extLst>
              <a:ext uri="{FF2B5EF4-FFF2-40B4-BE49-F238E27FC236}">
                <a16:creationId xmlns:a16="http://schemas.microsoft.com/office/drawing/2014/main" id="{2BCC04B5-7250-4D45-B26B-593BF4DF5209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8800" y="2583553"/>
            <a:ext cx="873149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9AB3650-C158-0242-89E9-737731B97050}"/>
              </a:ext>
            </a:extLst>
          </p:cNvPr>
          <p:cNvGrpSpPr/>
          <p:nvPr/>
        </p:nvGrpSpPr>
        <p:grpSpPr>
          <a:xfrm>
            <a:off x="2630101" y="3034403"/>
            <a:ext cx="1244600" cy="533400"/>
            <a:chOff x="5029200" y="2983656"/>
            <a:chExt cx="1244600" cy="533400"/>
          </a:xfrm>
        </p:grpSpPr>
        <p:sp>
          <p:nvSpPr>
            <p:cNvPr id="76" name="Line 24">
              <a:extLst>
                <a:ext uri="{FF2B5EF4-FFF2-40B4-BE49-F238E27FC236}">
                  <a16:creationId xmlns:a16="http://schemas.microsoft.com/office/drawing/2014/main" id="{CCC716A9-3A0C-EA4A-955D-F404CF69C9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3517056"/>
              <a:ext cx="5461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" name="Line 25">
              <a:extLst>
                <a:ext uri="{FF2B5EF4-FFF2-40B4-BE49-F238E27FC236}">
                  <a16:creationId xmlns:a16="http://schemas.microsoft.com/office/drawing/2014/main" id="{619D5ABB-9E7A-2446-BB79-20AB65A0D6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2983656"/>
              <a:ext cx="5588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8" name="Line 26">
              <a:extLst>
                <a:ext uri="{FF2B5EF4-FFF2-40B4-BE49-F238E27FC236}">
                  <a16:creationId xmlns:a16="http://schemas.microsoft.com/office/drawing/2014/main" id="{3A9F9471-39B8-EE49-9C57-230F3FD07A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2983656"/>
              <a:ext cx="0" cy="5334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9" name="Arc 29">
              <a:extLst>
                <a:ext uri="{FF2B5EF4-FFF2-40B4-BE49-F238E27FC236}">
                  <a16:creationId xmlns:a16="http://schemas.microsoft.com/office/drawing/2014/main" id="{746C59C2-186C-E047-A582-CB54494E5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2985244"/>
              <a:ext cx="255588" cy="279400"/>
            </a:xfrm>
            <a:custGeom>
              <a:avLst/>
              <a:gdLst>
                <a:gd name="G0" fmla="+- 135 0 0"/>
                <a:gd name="G1" fmla="+- 21600 0 0"/>
                <a:gd name="G2" fmla="+- 21600 0 0"/>
                <a:gd name="T0" fmla="*/ 0 w 21735"/>
                <a:gd name="T1" fmla="*/ 0 h 21600"/>
                <a:gd name="T2" fmla="*/ 21735 w 21735"/>
                <a:gd name="T3" fmla="*/ 21600 h 21600"/>
                <a:gd name="T4" fmla="*/ 135 w 2173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35" h="21600" fill="none" extrusionOk="0">
                  <a:moveTo>
                    <a:pt x="0" y="0"/>
                  </a:moveTo>
                  <a:cubicBezTo>
                    <a:pt x="45" y="0"/>
                    <a:pt x="90" y="-1"/>
                    <a:pt x="135" y="0"/>
                  </a:cubicBezTo>
                  <a:cubicBezTo>
                    <a:pt x="12064" y="0"/>
                    <a:pt x="21735" y="9670"/>
                    <a:pt x="21735" y="21600"/>
                  </a:cubicBezTo>
                </a:path>
                <a:path w="21735" h="21600" stroke="0" extrusionOk="0">
                  <a:moveTo>
                    <a:pt x="0" y="0"/>
                  </a:moveTo>
                  <a:cubicBezTo>
                    <a:pt x="45" y="0"/>
                    <a:pt x="90" y="-1"/>
                    <a:pt x="135" y="0"/>
                  </a:cubicBezTo>
                  <a:cubicBezTo>
                    <a:pt x="12064" y="0"/>
                    <a:pt x="21735" y="9670"/>
                    <a:pt x="21735" y="21600"/>
                  </a:cubicBezTo>
                  <a:lnTo>
                    <a:pt x="135" y="21600"/>
                  </a:lnTo>
                  <a:close/>
                </a:path>
              </a:pathLst>
            </a:custGeom>
            <a:solidFill>
              <a:srgbClr val="FFFFFF"/>
            </a:solidFill>
            <a:ln w="254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0" name="Arc 30">
              <a:extLst>
                <a:ext uri="{FF2B5EF4-FFF2-40B4-BE49-F238E27FC236}">
                  <a16:creationId xmlns:a16="http://schemas.microsoft.com/office/drawing/2014/main" id="{71CDEBD8-5EBD-F543-A38F-F803DC0C2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2985244"/>
              <a:ext cx="255588" cy="279400"/>
            </a:xfrm>
            <a:custGeom>
              <a:avLst/>
              <a:gdLst>
                <a:gd name="G0" fmla="+- 135 0 0"/>
                <a:gd name="G1" fmla="+- 21600 0 0"/>
                <a:gd name="G2" fmla="+- 21600 0 0"/>
                <a:gd name="T0" fmla="*/ 0 w 21735"/>
                <a:gd name="T1" fmla="*/ 0 h 21600"/>
                <a:gd name="T2" fmla="*/ 21735 w 21735"/>
                <a:gd name="T3" fmla="*/ 21600 h 21600"/>
                <a:gd name="T4" fmla="*/ 135 w 2173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35" h="21600" fill="none" extrusionOk="0">
                  <a:moveTo>
                    <a:pt x="0" y="0"/>
                  </a:moveTo>
                  <a:cubicBezTo>
                    <a:pt x="45" y="0"/>
                    <a:pt x="90" y="-1"/>
                    <a:pt x="135" y="0"/>
                  </a:cubicBezTo>
                  <a:cubicBezTo>
                    <a:pt x="12064" y="0"/>
                    <a:pt x="21735" y="9670"/>
                    <a:pt x="21735" y="21600"/>
                  </a:cubicBezTo>
                </a:path>
                <a:path w="21735" h="21600" stroke="0" extrusionOk="0">
                  <a:moveTo>
                    <a:pt x="0" y="0"/>
                  </a:moveTo>
                  <a:cubicBezTo>
                    <a:pt x="45" y="0"/>
                    <a:pt x="90" y="-1"/>
                    <a:pt x="135" y="0"/>
                  </a:cubicBezTo>
                  <a:cubicBezTo>
                    <a:pt x="12064" y="0"/>
                    <a:pt x="21735" y="9670"/>
                    <a:pt x="21735" y="21600"/>
                  </a:cubicBezTo>
                  <a:lnTo>
                    <a:pt x="135" y="21600"/>
                  </a:lnTo>
                  <a:close/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1" name="Line 47">
              <a:extLst>
                <a:ext uri="{FF2B5EF4-FFF2-40B4-BE49-F238E27FC236}">
                  <a16:creationId xmlns:a16="http://schemas.microsoft.com/office/drawing/2014/main" id="{FE7AA5EF-8F97-4A43-8E69-87A8C6214C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200" y="3136056"/>
              <a:ext cx="2159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" name="Line 52">
              <a:extLst>
                <a:ext uri="{FF2B5EF4-FFF2-40B4-BE49-F238E27FC236}">
                  <a16:creationId xmlns:a16="http://schemas.microsoft.com/office/drawing/2014/main" id="{AA09F2D6-3D72-3B44-9D21-FBCCE6F801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200" y="3364656"/>
              <a:ext cx="2159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3" name="Line 56">
              <a:extLst>
                <a:ext uri="{FF2B5EF4-FFF2-40B4-BE49-F238E27FC236}">
                  <a16:creationId xmlns:a16="http://schemas.microsoft.com/office/drawing/2014/main" id="{61C4FD7F-EDD6-E04B-8118-5F0062B311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7900" y="3250356"/>
              <a:ext cx="2159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AA4AA8C5-A529-3E47-BEDC-F2781938AF76}"/>
              </a:ext>
            </a:extLst>
          </p:cNvPr>
          <p:cNvGrpSpPr/>
          <p:nvPr/>
        </p:nvGrpSpPr>
        <p:grpSpPr>
          <a:xfrm>
            <a:off x="2602815" y="871493"/>
            <a:ext cx="2871250" cy="513346"/>
            <a:chOff x="3667424" y="2130434"/>
            <a:chExt cx="2871250" cy="513346"/>
          </a:xfrm>
        </p:grpSpPr>
        <p:grpSp>
          <p:nvGrpSpPr>
            <p:cNvPr id="63" name="Groupe 62">
              <a:extLst>
                <a:ext uri="{FF2B5EF4-FFF2-40B4-BE49-F238E27FC236}">
                  <a16:creationId xmlns:a16="http://schemas.microsoft.com/office/drawing/2014/main" id="{837ACCE4-9EE2-4044-8CDC-5717244CB6AA}"/>
                </a:ext>
              </a:extLst>
            </p:cNvPr>
            <p:cNvGrpSpPr/>
            <p:nvPr/>
          </p:nvGrpSpPr>
          <p:grpSpPr>
            <a:xfrm>
              <a:off x="3667424" y="2130434"/>
              <a:ext cx="1081237" cy="513346"/>
              <a:chOff x="1571625" y="3649563"/>
              <a:chExt cx="1081237" cy="513346"/>
            </a:xfrm>
          </p:grpSpPr>
          <p:sp>
            <p:nvSpPr>
              <p:cNvPr id="65" name="Arc 10">
                <a:extLst>
                  <a:ext uri="{FF2B5EF4-FFF2-40B4-BE49-F238E27FC236}">
                    <a16:creationId xmlns:a16="http://schemas.microsoft.com/office/drawing/2014/main" id="{95DDED82-482D-E347-8E0D-857D738F3F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0374" y="3649564"/>
                <a:ext cx="852488" cy="254000"/>
              </a:xfrm>
              <a:custGeom>
                <a:avLst/>
                <a:gdLst>
                  <a:gd name="G0" fmla="+- 40 0 0"/>
                  <a:gd name="G1" fmla="+- 21600 0 0"/>
                  <a:gd name="G2" fmla="+- 21600 0 0"/>
                  <a:gd name="T0" fmla="*/ 0 w 21640"/>
                  <a:gd name="T1" fmla="*/ 0 h 21600"/>
                  <a:gd name="T2" fmla="*/ 21640 w 21640"/>
                  <a:gd name="T3" fmla="*/ 21600 h 21600"/>
                  <a:gd name="T4" fmla="*/ 40 w 2164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40" h="21600" fill="none" extrusionOk="0">
                    <a:moveTo>
                      <a:pt x="0" y="0"/>
                    </a:moveTo>
                    <a:cubicBezTo>
                      <a:pt x="13" y="0"/>
                      <a:pt x="26" y="-1"/>
                      <a:pt x="40" y="0"/>
                    </a:cubicBezTo>
                    <a:cubicBezTo>
                      <a:pt x="11969" y="0"/>
                      <a:pt x="21640" y="9670"/>
                      <a:pt x="21640" y="21600"/>
                    </a:cubicBezTo>
                  </a:path>
                  <a:path w="21640" h="21600" stroke="0" extrusionOk="0">
                    <a:moveTo>
                      <a:pt x="0" y="0"/>
                    </a:moveTo>
                    <a:cubicBezTo>
                      <a:pt x="13" y="0"/>
                      <a:pt x="26" y="-1"/>
                      <a:pt x="40" y="0"/>
                    </a:cubicBezTo>
                    <a:cubicBezTo>
                      <a:pt x="11969" y="0"/>
                      <a:pt x="21640" y="9670"/>
                      <a:pt x="21640" y="21600"/>
                    </a:cubicBezTo>
                    <a:lnTo>
                      <a:pt x="4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6" name="Arc 11">
                <a:extLst>
                  <a:ext uri="{FF2B5EF4-FFF2-40B4-BE49-F238E27FC236}">
                    <a16:creationId xmlns:a16="http://schemas.microsoft.com/office/drawing/2014/main" id="{E63C171E-9F65-2A40-B732-D0690733EF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6731" y="3890862"/>
                <a:ext cx="863750" cy="272047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67" name="Groupe 66">
                <a:extLst>
                  <a:ext uri="{FF2B5EF4-FFF2-40B4-BE49-F238E27FC236}">
                    <a16:creationId xmlns:a16="http://schemas.microsoft.com/office/drawing/2014/main" id="{E9C2E1D2-DC78-3C44-8DCD-12DA2BAB7AA9}"/>
                  </a:ext>
                </a:extLst>
              </p:cNvPr>
              <p:cNvGrpSpPr/>
              <p:nvPr/>
            </p:nvGrpSpPr>
            <p:grpSpPr>
              <a:xfrm>
                <a:off x="1786559" y="3649563"/>
                <a:ext cx="164629" cy="509984"/>
                <a:chOff x="1038846" y="4335363"/>
                <a:chExt cx="164629" cy="509984"/>
              </a:xfrm>
            </p:grpSpPr>
            <p:sp>
              <p:nvSpPr>
                <p:cNvPr id="74" name="Arc 9">
                  <a:extLst>
                    <a:ext uri="{FF2B5EF4-FFF2-40B4-BE49-F238E27FC236}">
                      <a16:creationId xmlns:a16="http://schemas.microsoft.com/office/drawing/2014/main" id="{4BFE1A69-3640-0F4A-A3D5-0E3829348E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38846" y="4335363"/>
                  <a:ext cx="164629" cy="252724"/>
                </a:xfrm>
                <a:custGeom>
                  <a:avLst/>
                  <a:gdLst>
                    <a:gd name="G0" fmla="+- 284 0 0"/>
                    <a:gd name="G1" fmla="+- 21600 0 0"/>
                    <a:gd name="G2" fmla="+- 21600 0 0"/>
                    <a:gd name="T0" fmla="*/ 0 w 21884"/>
                    <a:gd name="T1" fmla="*/ 2 h 21600"/>
                    <a:gd name="T2" fmla="*/ 21884 w 21884"/>
                    <a:gd name="T3" fmla="*/ 21600 h 21600"/>
                    <a:gd name="T4" fmla="*/ 284 w 21884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884" h="21600" fill="none" extrusionOk="0">
                      <a:moveTo>
                        <a:pt x="-1" y="1"/>
                      </a:moveTo>
                      <a:cubicBezTo>
                        <a:pt x="94" y="0"/>
                        <a:pt x="189" y="-1"/>
                        <a:pt x="284" y="0"/>
                      </a:cubicBezTo>
                      <a:cubicBezTo>
                        <a:pt x="12213" y="0"/>
                        <a:pt x="21884" y="9670"/>
                        <a:pt x="21884" y="21600"/>
                      </a:cubicBezTo>
                    </a:path>
                    <a:path w="21884" h="21600" stroke="0" extrusionOk="0">
                      <a:moveTo>
                        <a:pt x="-1" y="1"/>
                      </a:moveTo>
                      <a:cubicBezTo>
                        <a:pt x="94" y="0"/>
                        <a:pt x="189" y="-1"/>
                        <a:pt x="284" y="0"/>
                      </a:cubicBezTo>
                      <a:cubicBezTo>
                        <a:pt x="12213" y="0"/>
                        <a:pt x="21884" y="9670"/>
                        <a:pt x="21884" y="21600"/>
                      </a:cubicBezTo>
                      <a:lnTo>
                        <a:pt x="284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75" name="Arc 9">
                  <a:extLst>
                    <a:ext uri="{FF2B5EF4-FFF2-40B4-BE49-F238E27FC236}">
                      <a16:creationId xmlns:a16="http://schemas.microsoft.com/office/drawing/2014/main" id="{F6F6DF36-A5C7-2645-9403-11234E05EB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1038846" y="4592623"/>
                  <a:ext cx="164629" cy="252724"/>
                </a:xfrm>
                <a:custGeom>
                  <a:avLst/>
                  <a:gdLst>
                    <a:gd name="G0" fmla="+- 284 0 0"/>
                    <a:gd name="G1" fmla="+- 21600 0 0"/>
                    <a:gd name="G2" fmla="+- 21600 0 0"/>
                    <a:gd name="T0" fmla="*/ 0 w 21884"/>
                    <a:gd name="T1" fmla="*/ 2 h 21600"/>
                    <a:gd name="T2" fmla="*/ 21884 w 21884"/>
                    <a:gd name="T3" fmla="*/ 21600 h 21600"/>
                    <a:gd name="T4" fmla="*/ 284 w 21884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884" h="21600" fill="none" extrusionOk="0">
                      <a:moveTo>
                        <a:pt x="-1" y="1"/>
                      </a:moveTo>
                      <a:cubicBezTo>
                        <a:pt x="94" y="0"/>
                        <a:pt x="189" y="-1"/>
                        <a:pt x="284" y="0"/>
                      </a:cubicBezTo>
                      <a:cubicBezTo>
                        <a:pt x="12213" y="0"/>
                        <a:pt x="21884" y="9670"/>
                        <a:pt x="21884" y="21600"/>
                      </a:cubicBezTo>
                    </a:path>
                    <a:path w="21884" h="21600" stroke="0" extrusionOk="0">
                      <a:moveTo>
                        <a:pt x="-1" y="1"/>
                      </a:moveTo>
                      <a:cubicBezTo>
                        <a:pt x="94" y="0"/>
                        <a:pt x="189" y="-1"/>
                        <a:pt x="284" y="0"/>
                      </a:cubicBezTo>
                      <a:cubicBezTo>
                        <a:pt x="12213" y="0"/>
                        <a:pt x="21884" y="9670"/>
                        <a:pt x="21884" y="21600"/>
                      </a:cubicBezTo>
                      <a:lnTo>
                        <a:pt x="284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68" name="Groupe 67">
                <a:extLst>
                  <a:ext uri="{FF2B5EF4-FFF2-40B4-BE49-F238E27FC236}">
                    <a16:creationId xmlns:a16="http://schemas.microsoft.com/office/drawing/2014/main" id="{B1BB5140-AE62-884C-BA42-2DA7ADCB6C5D}"/>
                  </a:ext>
                </a:extLst>
              </p:cNvPr>
              <p:cNvGrpSpPr/>
              <p:nvPr/>
            </p:nvGrpSpPr>
            <p:grpSpPr>
              <a:xfrm>
                <a:off x="1676400" y="3649563"/>
                <a:ext cx="164629" cy="509984"/>
                <a:chOff x="1038846" y="4335363"/>
                <a:chExt cx="164629" cy="509984"/>
              </a:xfrm>
            </p:grpSpPr>
            <p:sp>
              <p:nvSpPr>
                <p:cNvPr id="72" name="Arc 9">
                  <a:extLst>
                    <a:ext uri="{FF2B5EF4-FFF2-40B4-BE49-F238E27FC236}">
                      <a16:creationId xmlns:a16="http://schemas.microsoft.com/office/drawing/2014/main" id="{A9DF685F-A75E-AB4D-A721-A1587D498D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38846" y="4335363"/>
                  <a:ext cx="164629" cy="252724"/>
                </a:xfrm>
                <a:custGeom>
                  <a:avLst/>
                  <a:gdLst>
                    <a:gd name="G0" fmla="+- 284 0 0"/>
                    <a:gd name="G1" fmla="+- 21600 0 0"/>
                    <a:gd name="G2" fmla="+- 21600 0 0"/>
                    <a:gd name="T0" fmla="*/ 0 w 21884"/>
                    <a:gd name="T1" fmla="*/ 2 h 21600"/>
                    <a:gd name="T2" fmla="*/ 21884 w 21884"/>
                    <a:gd name="T3" fmla="*/ 21600 h 21600"/>
                    <a:gd name="T4" fmla="*/ 284 w 21884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884" h="21600" fill="none" extrusionOk="0">
                      <a:moveTo>
                        <a:pt x="-1" y="1"/>
                      </a:moveTo>
                      <a:cubicBezTo>
                        <a:pt x="94" y="0"/>
                        <a:pt x="189" y="-1"/>
                        <a:pt x="284" y="0"/>
                      </a:cubicBezTo>
                      <a:cubicBezTo>
                        <a:pt x="12213" y="0"/>
                        <a:pt x="21884" y="9670"/>
                        <a:pt x="21884" y="21600"/>
                      </a:cubicBezTo>
                    </a:path>
                    <a:path w="21884" h="21600" stroke="0" extrusionOk="0">
                      <a:moveTo>
                        <a:pt x="-1" y="1"/>
                      </a:moveTo>
                      <a:cubicBezTo>
                        <a:pt x="94" y="0"/>
                        <a:pt x="189" y="-1"/>
                        <a:pt x="284" y="0"/>
                      </a:cubicBezTo>
                      <a:cubicBezTo>
                        <a:pt x="12213" y="0"/>
                        <a:pt x="21884" y="9670"/>
                        <a:pt x="21884" y="21600"/>
                      </a:cubicBezTo>
                      <a:lnTo>
                        <a:pt x="284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73" name="Arc 9">
                  <a:extLst>
                    <a:ext uri="{FF2B5EF4-FFF2-40B4-BE49-F238E27FC236}">
                      <a16:creationId xmlns:a16="http://schemas.microsoft.com/office/drawing/2014/main" id="{551C2BE3-807F-B447-A283-1E79D8A7B3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1038846" y="4592623"/>
                  <a:ext cx="164629" cy="252724"/>
                </a:xfrm>
                <a:custGeom>
                  <a:avLst/>
                  <a:gdLst>
                    <a:gd name="G0" fmla="+- 284 0 0"/>
                    <a:gd name="G1" fmla="+- 21600 0 0"/>
                    <a:gd name="G2" fmla="+- 21600 0 0"/>
                    <a:gd name="T0" fmla="*/ 0 w 21884"/>
                    <a:gd name="T1" fmla="*/ 2 h 21600"/>
                    <a:gd name="T2" fmla="*/ 21884 w 21884"/>
                    <a:gd name="T3" fmla="*/ 21600 h 21600"/>
                    <a:gd name="T4" fmla="*/ 284 w 21884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884" h="21600" fill="none" extrusionOk="0">
                      <a:moveTo>
                        <a:pt x="-1" y="1"/>
                      </a:moveTo>
                      <a:cubicBezTo>
                        <a:pt x="94" y="0"/>
                        <a:pt x="189" y="-1"/>
                        <a:pt x="284" y="0"/>
                      </a:cubicBezTo>
                      <a:cubicBezTo>
                        <a:pt x="12213" y="0"/>
                        <a:pt x="21884" y="9670"/>
                        <a:pt x="21884" y="21600"/>
                      </a:cubicBezTo>
                    </a:path>
                    <a:path w="21884" h="21600" stroke="0" extrusionOk="0">
                      <a:moveTo>
                        <a:pt x="-1" y="1"/>
                      </a:moveTo>
                      <a:cubicBezTo>
                        <a:pt x="94" y="0"/>
                        <a:pt x="189" y="-1"/>
                        <a:pt x="284" y="0"/>
                      </a:cubicBezTo>
                      <a:cubicBezTo>
                        <a:pt x="12213" y="0"/>
                        <a:pt x="21884" y="9670"/>
                        <a:pt x="21884" y="21600"/>
                      </a:cubicBezTo>
                      <a:lnTo>
                        <a:pt x="284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69" name="Line 34">
                <a:extLst>
                  <a:ext uri="{FF2B5EF4-FFF2-40B4-BE49-F238E27FC236}">
                    <a16:creationId xmlns:a16="http://schemas.microsoft.com/office/drawing/2014/main" id="{73486D20-11DA-DF4B-AFFB-3867FBB804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2270" y="3889276"/>
                <a:ext cx="26987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0" name="Line 34">
                <a:extLst>
                  <a:ext uri="{FF2B5EF4-FFF2-40B4-BE49-F238E27FC236}">
                    <a16:creationId xmlns:a16="http://schemas.microsoft.com/office/drawing/2014/main" id="{49E66836-E45D-4948-AB5C-2937056E68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6388" y="4009626"/>
                <a:ext cx="26034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1" name="Line 34">
                <a:extLst>
                  <a:ext uri="{FF2B5EF4-FFF2-40B4-BE49-F238E27FC236}">
                    <a16:creationId xmlns:a16="http://schemas.microsoft.com/office/drawing/2014/main" id="{BC99773D-EFC8-0040-A918-9AE9D036C9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1625" y="3771064"/>
                <a:ext cx="25677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64" name="Line 56">
              <a:extLst>
                <a:ext uri="{FF2B5EF4-FFF2-40B4-BE49-F238E27FC236}">
                  <a16:creationId xmlns:a16="http://schemas.microsoft.com/office/drawing/2014/main" id="{C1B8075C-24C0-8E4C-A36E-641AEBB321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0695" y="2383158"/>
              <a:ext cx="178797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2DFCBE38-692E-CD44-8F74-265FD32DA4F4}"/>
              </a:ext>
            </a:extLst>
          </p:cNvPr>
          <p:cNvCxnSpPr/>
          <p:nvPr/>
        </p:nvCxnSpPr>
        <p:spPr bwMode="auto">
          <a:xfrm flipH="1">
            <a:off x="684484" y="1754499"/>
            <a:ext cx="967632" cy="0"/>
          </a:xfrm>
          <a:prstGeom prst="line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B094EC86-9097-364C-A23A-DBE93A0BE82B}"/>
              </a:ext>
            </a:extLst>
          </p:cNvPr>
          <p:cNvCxnSpPr/>
          <p:nvPr/>
        </p:nvCxnSpPr>
        <p:spPr bwMode="auto">
          <a:xfrm flipH="1">
            <a:off x="1669191" y="3415403"/>
            <a:ext cx="967632" cy="0"/>
          </a:xfrm>
          <a:prstGeom prst="line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109DC718-2181-3F42-88D7-059030E63514}"/>
              </a:ext>
            </a:extLst>
          </p:cNvPr>
          <p:cNvCxnSpPr/>
          <p:nvPr/>
        </p:nvCxnSpPr>
        <p:spPr bwMode="auto">
          <a:xfrm>
            <a:off x="1643571" y="991086"/>
            <a:ext cx="34008" cy="2429609"/>
          </a:xfrm>
          <a:prstGeom prst="line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F1DE017E-EF4B-C047-B082-DD55D6C01518}"/>
              </a:ext>
            </a:extLst>
          </p:cNvPr>
          <p:cNvCxnSpPr/>
          <p:nvPr/>
        </p:nvCxnSpPr>
        <p:spPr bwMode="auto">
          <a:xfrm flipH="1">
            <a:off x="1950054" y="1111206"/>
            <a:ext cx="657525" cy="0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ADBFF839-3414-7143-8490-CEA1B9305CEF}"/>
              </a:ext>
            </a:extLst>
          </p:cNvPr>
          <p:cNvCxnSpPr/>
          <p:nvPr/>
        </p:nvCxnSpPr>
        <p:spPr bwMode="auto">
          <a:xfrm>
            <a:off x="1957685" y="2479622"/>
            <a:ext cx="0" cy="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2979F5AD-F9B6-E847-AC00-3D2643CB6FF3}"/>
              </a:ext>
            </a:extLst>
          </p:cNvPr>
          <p:cNvCxnSpPr/>
          <p:nvPr/>
        </p:nvCxnSpPr>
        <p:spPr bwMode="auto">
          <a:xfrm flipH="1">
            <a:off x="1931289" y="1985585"/>
            <a:ext cx="684364" cy="0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BE971728-7872-754F-A310-366583AE1294}"/>
              </a:ext>
            </a:extLst>
          </p:cNvPr>
          <p:cNvCxnSpPr/>
          <p:nvPr/>
        </p:nvCxnSpPr>
        <p:spPr bwMode="auto">
          <a:xfrm flipH="1">
            <a:off x="1957223" y="2469253"/>
            <a:ext cx="684364" cy="0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B1DF33A5-82BE-5C46-9449-07B2102D1B48}"/>
              </a:ext>
            </a:extLst>
          </p:cNvPr>
          <p:cNvCxnSpPr/>
          <p:nvPr/>
        </p:nvCxnSpPr>
        <p:spPr bwMode="auto">
          <a:xfrm flipV="1">
            <a:off x="1957685" y="1124218"/>
            <a:ext cx="0" cy="1355404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EACD65C4-F2CD-5549-BFAD-05BFA91E14B2}"/>
              </a:ext>
            </a:extLst>
          </p:cNvPr>
          <p:cNvCxnSpPr/>
          <p:nvPr/>
        </p:nvCxnSpPr>
        <p:spPr bwMode="auto">
          <a:xfrm flipH="1">
            <a:off x="684484" y="1992505"/>
            <a:ext cx="1289280" cy="0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Oval 45">
            <a:extLst>
              <a:ext uri="{FF2B5EF4-FFF2-40B4-BE49-F238E27FC236}">
                <a16:creationId xmlns:a16="http://schemas.microsoft.com/office/drawing/2014/main" id="{DCFF433C-759E-1049-A7C8-A5626E938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754" y="1921094"/>
            <a:ext cx="108000" cy="108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txBody>
          <a:bodyPr wrap="none" anchor="ctr"/>
          <a:lstStyle/>
          <a:p>
            <a:endParaRPr lang="fr-FR"/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AC7D3A70-A4E7-2744-A7C5-F0FB990B4A4C}"/>
              </a:ext>
            </a:extLst>
          </p:cNvPr>
          <p:cNvCxnSpPr/>
          <p:nvPr/>
        </p:nvCxnSpPr>
        <p:spPr bwMode="auto">
          <a:xfrm flipH="1">
            <a:off x="2211247" y="2697853"/>
            <a:ext cx="425578" cy="0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A6CC05FD-4BA3-E645-BE13-AC0B93090852}"/>
              </a:ext>
            </a:extLst>
          </p:cNvPr>
          <p:cNvCxnSpPr/>
          <p:nvPr/>
        </p:nvCxnSpPr>
        <p:spPr bwMode="auto">
          <a:xfrm flipH="1">
            <a:off x="2216009" y="3186803"/>
            <a:ext cx="425578" cy="0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54D4D2EE-0A8A-4647-9D43-9D54939EFAB6}"/>
              </a:ext>
            </a:extLst>
          </p:cNvPr>
          <p:cNvCxnSpPr/>
          <p:nvPr/>
        </p:nvCxnSpPr>
        <p:spPr bwMode="auto">
          <a:xfrm flipH="1">
            <a:off x="2196959" y="1231004"/>
            <a:ext cx="425578" cy="0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F377C766-8217-9149-9409-7C85C5314C4A}"/>
              </a:ext>
            </a:extLst>
          </p:cNvPr>
          <p:cNvCxnSpPr/>
          <p:nvPr/>
        </p:nvCxnSpPr>
        <p:spPr bwMode="auto">
          <a:xfrm>
            <a:off x="2201721" y="1241081"/>
            <a:ext cx="19050" cy="1955247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6813B9BB-AA8E-F946-9F81-2695A2E8F4C5}"/>
              </a:ext>
            </a:extLst>
          </p:cNvPr>
          <p:cNvCxnSpPr/>
          <p:nvPr/>
        </p:nvCxnSpPr>
        <p:spPr bwMode="auto">
          <a:xfrm flipH="1">
            <a:off x="684484" y="2229148"/>
            <a:ext cx="1526763" cy="0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Connecteur en angle 31">
            <a:extLst>
              <a:ext uri="{FF2B5EF4-FFF2-40B4-BE49-F238E27FC236}">
                <a16:creationId xmlns:a16="http://schemas.microsoft.com/office/drawing/2014/main" id="{AF886C24-661D-3348-9198-DE235DEEA70B}"/>
              </a:ext>
            </a:extLst>
          </p:cNvPr>
          <p:cNvCxnSpPr>
            <a:cxnSpLocks/>
          </p:cNvCxnSpPr>
          <p:nvPr/>
        </p:nvCxnSpPr>
        <p:spPr bwMode="auto">
          <a:xfrm>
            <a:off x="3847583" y="1874399"/>
            <a:ext cx="673482" cy="598692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ZoneTexte 33">
            <a:extLst>
              <a:ext uri="{FF2B5EF4-FFF2-40B4-BE49-F238E27FC236}">
                <a16:creationId xmlns:a16="http://schemas.microsoft.com/office/drawing/2014/main" id="{2EC7302F-4FBF-064E-9869-B24EEE3A9EF0}"/>
              </a:ext>
            </a:extLst>
          </p:cNvPr>
          <p:cNvSpPr txBox="1"/>
          <p:nvPr/>
        </p:nvSpPr>
        <p:spPr>
          <a:xfrm>
            <a:off x="257254" y="1371476"/>
            <a:ext cx="364202" cy="51341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sz="2800" kern="0" noProof="0" dirty="0">
                <a:solidFill>
                  <a:schemeClr val="tx2"/>
                </a:solidFill>
              </a:rPr>
              <a:t>x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01319FAF-3044-5448-8040-0F839D051C86}"/>
              </a:ext>
            </a:extLst>
          </p:cNvPr>
          <p:cNvSpPr txBox="1"/>
          <p:nvPr/>
        </p:nvSpPr>
        <p:spPr>
          <a:xfrm>
            <a:off x="253294" y="1701805"/>
            <a:ext cx="364202" cy="51341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sz="2800" kern="0" noProof="0" dirty="0">
                <a:solidFill>
                  <a:schemeClr val="tx2"/>
                </a:solidFill>
              </a:rPr>
              <a:t>y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FED80457-A381-164A-8A9B-2FED21A69B97}"/>
              </a:ext>
            </a:extLst>
          </p:cNvPr>
          <p:cNvSpPr txBox="1"/>
          <p:nvPr/>
        </p:nvSpPr>
        <p:spPr>
          <a:xfrm>
            <a:off x="262869" y="2088697"/>
            <a:ext cx="364202" cy="51341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z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cxnSp>
        <p:nvCxnSpPr>
          <p:cNvPr id="37" name="Connecteur en angle 36">
            <a:extLst>
              <a:ext uri="{FF2B5EF4-FFF2-40B4-BE49-F238E27FC236}">
                <a16:creationId xmlns:a16="http://schemas.microsoft.com/office/drawing/2014/main" id="{00D42EB6-AC98-9049-A5C3-0A77C1DEE3C3}"/>
              </a:ext>
            </a:extLst>
          </p:cNvPr>
          <p:cNvCxnSpPr>
            <a:cxnSpLocks/>
          </p:cNvCxnSpPr>
          <p:nvPr/>
        </p:nvCxnSpPr>
        <p:spPr bwMode="auto">
          <a:xfrm flipV="1">
            <a:off x="3869597" y="2673983"/>
            <a:ext cx="641843" cy="627120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ZoneTexte 37">
            <a:extLst>
              <a:ext uri="{FF2B5EF4-FFF2-40B4-BE49-F238E27FC236}">
                <a16:creationId xmlns:a16="http://schemas.microsoft.com/office/drawing/2014/main" id="{B036963F-9A9E-104D-8F4F-23ADA1EDC8BC}"/>
              </a:ext>
            </a:extLst>
          </p:cNvPr>
          <p:cNvSpPr txBox="1"/>
          <p:nvPr/>
        </p:nvSpPr>
        <p:spPr>
          <a:xfrm>
            <a:off x="5474066" y="836712"/>
            <a:ext cx="364202" cy="51341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66E61654-FDE5-774A-9ED5-469FC0A17872}"/>
              </a:ext>
            </a:extLst>
          </p:cNvPr>
          <p:cNvSpPr txBox="1"/>
          <p:nvPr/>
        </p:nvSpPr>
        <p:spPr>
          <a:xfrm>
            <a:off x="5474066" y="2324680"/>
            <a:ext cx="364202" cy="51341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c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40" name="Arc 28">
            <a:extLst>
              <a:ext uri="{FF2B5EF4-FFF2-40B4-BE49-F238E27FC236}">
                <a16:creationId xmlns:a16="http://schemas.microsoft.com/office/drawing/2014/main" id="{34712026-B14F-A547-83C1-3A4D322584F2}"/>
              </a:ext>
            </a:extLst>
          </p:cNvPr>
          <p:cNvSpPr>
            <a:spLocks/>
          </p:cNvSpPr>
          <p:nvPr/>
        </p:nvSpPr>
        <p:spPr bwMode="auto">
          <a:xfrm>
            <a:off x="3396335" y="3284170"/>
            <a:ext cx="254000" cy="2794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42" name="Group 12">
            <a:extLst>
              <a:ext uri="{FF2B5EF4-FFF2-40B4-BE49-F238E27FC236}">
                <a16:creationId xmlns:a16="http://schemas.microsoft.com/office/drawing/2014/main" id="{02C6E09D-E7F1-D74C-8CDE-1535CDCFEEA3}"/>
              </a:ext>
            </a:extLst>
          </p:cNvPr>
          <p:cNvGrpSpPr>
            <a:grpSpLocks/>
          </p:cNvGrpSpPr>
          <p:nvPr/>
        </p:nvGrpSpPr>
        <p:grpSpPr bwMode="auto">
          <a:xfrm>
            <a:off x="6874645" y="1403753"/>
            <a:ext cx="990600" cy="1219200"/>
            <a:chOff x="1344" y="672"/>
            <a:chExt cx="624" cy="768"/>
          </a:xfrm>
        </p:grpSpPr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01F8AA4F-1446-BD4F-9D71-5F0DA70C9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6" y="864"/>
              <a:ext cx="240" cy="576"/>
            </a:xfrm>
            <a:custGeom>
              <a:avLst/>
              <a:gdLst>
                <a:gd name="T0" fmla="*/ 0 w 240"/>
                <a:gd name="T1" fmla="*/ 0 h 576"/>
                <a:gd name="T2" fmla="*/ 0 w 240"/>
                <a:gd name="T3" fmla="*/ 576 h 576"/>
                <a:gd name="T4" fmla="*/ 240 w 240"/>
                <a:gd name="T5" fmla="*/ 437 h 576"/>
                <a:gd name="T6" fmla="*/ 240 w 240"/>
                <a:gd name="T7" fmla="*/ 48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0" h="576">
                  <a:moveTo>
                    <a:pt x="0" y="0"/>
                  </a:moveTo>
                  <a:lnTo>
                    <a:pt x="0" y="576"/>
                  </a:lnTo>
                  <a:lnTo>
                    <a:pt x="240" y="437"/>
                  </a:lnTo>
                  <a:lnTo>
                    <a:pt x="240" y="48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C499F2FF-854F-D04F-870B-2124C180A7F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536" y="672"/>
              <a:ext cx="240" cy="576"/>
            </a:xfrm>
            <a:custGeom>
              <a:avLst/>
              <a:gdLst>
                <a:gd name="T0" fmla="*/ 0 w 240"/>
                <a:gd name="T1" fmla="*/ 0 h 576"/>
                <a:gd name="T2" fmla="*/ 0 w 240"/>
                <a:gd name="T3" fmla="*/ 576 h 576"/>
                <a:gd name="T4" fmla="*/ 240 w 240"/>
                <a:gd name="T5" fmla="*/ 437 h 576"/>
                <a:gd name="T6" fmla="*/ 240 w 240"/>
                <a:gd name="T7" fmla="*/ 48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0" h="576">
                  <a:moveTo>
                    <a:pt x="0" y="0"/>
                  </a:moveTo>
                  <a:lnTo>
                    <a:pt x="0" y="576"/>
                  </a:lnTo>
                  <a:lnTo>
                    <a:pt x="240" y="437"/>
                  </a:lnTo>
                  <a:lnTo>
                    <a:pt x="240" y="48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6" name="Text Box 15">
              <a:extLst>
                <a:ext uri="{FF2B5EF4-FFF2-40B4-BE49-F238E27FC236}">
                  <a16:creationId xmlns:a16="http://schemas.microsoft.com/office/drawing/2014/main" id="{76EF023E-1D65-4143-9F42-619BDCFC8A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816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400" dirty="0"/>
                <a:t>+</a:t>
              </a:r>
            </a:p>
          </p:txBody>
        </p:sp>
        <p:sp>
          <p:nvSpPr>
            <p:cNvPr id="57" name="Line 16">
              <a:extLst>
                <a:ext uri="{FF2B5EF4-FFF2-40B4-BE49-F238E27FC236}">
                  <a16:creationId xmlns:a16="http://schemas.microsoft.com/office/drawing/2014/main" id="{C3D4C310-9B0D-B74D-9E53-6E3FFD01F1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44" y="1056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8" name="Line 17">
              <a:extLst>
                <a:ext uri="{FF2B5EF4-FFF2-40B4-BE49-F238E27FC236}">
                  <a16:creationId xmlns:a16="http://schemas.microsoft.com/office/drawing/2014/main" id="{D0B1DBEB-6005-964F-8859-E58C3A36E4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44" y="1248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9" name="Text Box 18">
              <a:extLst>
                <a:ext uri="{FF2B5EF4-FFF2-40B4-BE49-F238E27FC236}">
                  <a16:creationId xmlns:a16="http://schemas.microsoft.com/office/drawing/2014/main" id="{A3C942B6-C895-0B4C-AB91-551167C5A7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1008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400"/>
                <a:t>+</a:t>
              </a:r>
            </a:p>
          </p:txBody>
        </p:sp>
        <p:sp>
          <p:nvSpPr>
            <p:cNvPr id="60" name="Line 19">
              <a:extLst>
                <a:ext uri="{FF2B5EF4-FFF2-40B4-BE49-F238E27FC236}">
                  <a16:creationId xmlns:a16="http://schemas.microsoft.com/office/drawing/2014/main" id="{28E9DEA4-AF8F-174C-B3D0-35AFD5B0B4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44" y="864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" name="Line 20">
              <a:extLst>
                <a:ext uri="{FF2B5EF4-FFF2-40B4-BE49-F238E27FC236}">
                  <a16:creationId xmlns:a16="http://schemas.microsoft.com/office/drawing/2014/main" id="{ED99DB11-CFB5-DB41-A997-EF022DE9DD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76" y="1152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2" name="Line 21">
              <a:extLst>
                <a:ext uri="{FF2B5EF4-FFF2-40B4-BE49-F238E27FC236}">
                  <a16:creationId xmlns:a16="http://schemas.microsoft.com/office/drawing/2014/main" id="{7FB20D98-B672-864C-B151-0A3F451B32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76" y="960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3" name="Text Box 42">
            <a:extLst>
              <a:ext uri="{FF2B5EF4-FFF2-40B4-BE49-F238E27FC236}">
                <a16:creationId xmlns:a16="http://schemas.microsoft.com/office/drawing/2014/main" id="{20CB14D6-B2AF-4B47-9F2E-6E2D7F85E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7702" y="1442438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chemeClr val="tx2"/>
                </a:solidFill>
              </a:rPr>
              <a:t>x</a:t>
            </a:r>
          </a:p>
        </p:txBody>
      </p:sp>
      <p:sp>
        <p:nvSpPr>
          <p:cNvPr id="44" name="Text Box 50">
            <a:extLst>
              <a:ext uri="{FF2B5EF4-FFF2-40B4-BE49-F238E27FC236}">
                <a16:creationId xmlns:a16="http://schemas.microsoft.com/office/drawing/2014/main" id="{A256CB80-553D-1D41-9088-C20F3C40F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7702" y="1738011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y</a:t>
            </a:r>
            <a:endParaRPr lang="fr-FR" sz="2400" dirty="0">
              <a:solidFill>
                <a:schemeClr val="tx2"/>
              </a:solidFill>
            </a:endParaRPr>
          </a:p>
        </p:txBody>
      </p:sp>
      <p:sp>
        <p:nvSpPr>
          <p:cNvPr id="45" name="Text Box 62">
            <a:extLst>
              <a:ext uri="{FF2B5EF4-FFF2-40B4-BE49-F238E27FC236}">
                <a16:creationId xmlns:a16="http://schemas.microsoft.com/office/drawing/2014/main" id="{A6A98DAA-873F-7843-8792-9F0D6FB82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6365" y="159742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chemeClr val="tx2"/>
                </a:solidFill>
              </a:rPr>
              <a:t>s</a:t>
            </a:r>
          </a:p>
        </p:txBody>
      </p:sp>
      <p:sp>
        <p:nvSpPr>
          <p:cNvPr id="46" name="Text Box 50">
            <a:extLst>
              <a:ext uri="{FF2B5EF4-FFF2-40B4-BE49-F238E27FC236}">
                <a16:creationId xmlns:a16="http://schemas.microsoft.com/office/drawing/2014/main" id="{840A199F-E812-F64E-8680-9305AB068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7702" y="2078134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chemeClr val="tx2"/>
                </a:solidFill>
              </a:rPr>
              <a:t>z</a:t>
            </a:r>
          </a:p>
        </p:txBody>
      </p:sp>
      <p:sp>
        <p:nvSpPr>
          <p:cNvPr id="47" name="Text Box 62">
            <a:extLst>
              <a:ext uri="{FF2B5EF4-FFF2-40B4-BE49-F238E27FC236}">
                <a16:creationId xmlns:a16="http://schemas.microsoft.com/office/drawing/2014/main" id="{04FCAC60-262D-D849-BAEC-C448D82F1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5245" y="1904103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chemeClr val="tx2"/>
                </a:solidFill>
              </a:rPr>
              <a:t>c</a:t>
            </a:r>
          </a:p>
        </p:txBody>
      </p: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0506F1E4-EA53-A74E-B820-96291F69EC40}"/>
              </a:ext>
            </a:extLst>
          </p:cNvPr>
          <p:cNvGrpSpPr/>
          <p:nvPr/>
        </p:nvGrpSpPr>
        <p:grpSpPr>
          <a:xfrm>
            <a:off x="2843808" y="882381"/>
            <a:ext cx="2146921" cy="2645322"/>
            <a:chOff x="2843808" y="2141322"/>
            <a:chExt cx="2146921" cy="2645322"/>
          </a:xfrm>
        </p:grpSpPr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8FA1018F-4A2C-EF4F-984B-A0199FBF3E6B}"/>
                </a:ext>
              </a:extLst>
            </p:cNvPr>
            <p:cNvSpPr txBox="1"/>
            <p:nvPr/>
          </p:nvSpPr>
          <p:spPr>
            <a:xfrm>
              <a:off x="2954299" y="2141322"/>
              <a:ext cx="612668" cy="453201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kumimoji="0" lang="en-US" sz="24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xor</a:t>
              </a:r>
              <a:endPara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D35B7A2C-95CE-484F-A107-3D9C72C8C54A}"/>
                </a:ext>
              </a:extLst>
            </p:cNvPr>
            <p:cNvSpPr txBox="1"/>
            <p:nvPr/>
          </p:nvSpPr>
          <p:spPr>
            <a:xfrm>
              <a:off x="4531949" y="3615893"/>
              <a:ext cx="458780" cy="453201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kumimoji="0" lang="en-US" sz="24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or</a:t>
              </a:r>
              <a:endPara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78C40B6F-AA5D-D744-8506-5CAEEB6D61B3}"/>
                </a:ext>
              </a:extLst>
            </p:cNvPr>
            <p:cNvSpPr txBox="1"/>
            <p:nvPr/>
          </p:nvSpPr>
          <p:spPr>
            <a:xfrm>
              <a:off x="2843808" y="2903791"/>
              <a:ext cx="699230" cy="453201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kumimoji="0" lang="en-US" sz="24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and</a:t>
              </a:r>
              <a:endPara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95B59A99-DD3A-8940-943D-0290DB5F33D5}"/>
                </a:ext>
              </a:extLst>
            </p:cNvPr>
            <p:cNvSpPr txBox="1"/>
            <p:nvPr/>
          </p:nvSpPr>
          <p:spPr>
            <a:xfrm>
              <a:off x="2843808" y="4333443"/>
              <a:ext cx="699230" cy="453201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kumimoji="0" lang="en-US" sz="24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and</a:t>
              </a:r>
              <a:endPara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E01CAC0B-973E-394F-9CED-869B6FD6A7AC}"/>
                </a:ext>
              </a:extLst>
            </p:cNvPr>
            <p:cNvSpPr txBox="1"/>
            <p:nvPr/>
          </p:nvSpPr>
          <p:spPr>
            <a:xfrm>
              <a:off x="2843808" y="3615893"/>
              <a:ext cx="699230" cy="453201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kumimoji="0" lang="en-US" sz="24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and</a:t>
              </a:r>
              <a:endPara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</p:grpSp>
      <p:sp>
        <p:nvSpPr>
          <p:cNvPr id="107" name="ZoneTexte 106">
            <a:extLst>
              <a:ext uri="{FF2B5EF4-FFF2-40B4-BE49-F238E27FC236}">
                <a16:creationId xmlns:a16="http://schemas.microsoft.com/office/drawing/2014/main" id="{554AF635-44E5-ED40-943A-185F13638D59}"/>
              </a:ext>
            </a:extLst>
          </p:cNvPr>
          <p:cNvSpPr txBox="1"/>
          <p:nvPr/>
        </p:nvSpPr>
        <p:spPr>
          <a:xfrm>
            <a:off x="215837" y="5007578"/>
            <a:ext cx="8699563" cy="1384995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 lIns="90000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S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i on garde les entrées stables à 0 ou 1, </a:t>
            </a:r>
          </a:p>
          <a:p>
            <a:pPr algn="ctr" fontAlgn="base">
              <a:spcAft>
                <a:spcPct val="0"/>
              </a:spcAft>
            </a:pP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alors, 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en temps fini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, les sorties se stabilisent à 0 ou 1,</a:t>
            </a:r>
          </a:p>
          <a:p>
            <a:pPr algn="ctr" fontAlgn="base">
              <a:spcAft>
                <a:spcPct val="0"/>
              </a:spcAft>
            </a:pP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sur les seules valeurs vérifiant les équations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</a:endParaRPr>
          </a:p>
        </p:txBody>
      </p: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C377CC8A-F5B4-8F43-8CEC-DBF27363C988}"/>
              </a:ext>
            </a:extLst>
          </p:cNvPr>
          <p:cNvCxnSpPr>
            <a:cxnSpLocks/>
            <a:endCxn id="116" idx="6"/>
          </p:cNvCxnSpPr>
          <p:nvPr/>
        </p:nvCxnSpPr>
        <p:spPr bwMode="auto">
          <a:xfrm>
            <a:off x="684484" y="2229094"/>
            <a:ext cx="1586270" cy="0"/>
          </a:xfrm>
          <a:prstGeom prst="line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Connecteur droit 117">
            <a:extLst>
              <a:ext uri="{FF2B5EF4-FFF2-40B4-BE49-F238E27FC236}">
                <a16:creationId xmlns:a16="http://schemas.microsoft.com/office/drawing/2014/main" id="{A5CC2CFF-8485-C841-9D33-FE68064C164C}"/>
              </a:ext>
            </a:extLst>
          </p:cNvPr>
          <p:cNvCxnSpPr>
            <a:cxnSpLocks/>
          </p:cNvCxnSpPr>
          <p:nvPr/>
        </p:nvCxnSpPr>
        <p:spPr bwMode="auto">
          <a:xfrm>
            <a:off x="2219030" y="2275370"/>
            <a:ext cx="6280" cy="419278"/>
          </a:xfrm>
          <a:prstGeom prst="line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Connecteur droit 121">
            <a:extLst>
              <a:ext uri="{FF2B5EF4-FFF2-40B4-BE49-F238E27FC236}">
                <a16:creationId xmlns:a16="http://schemas.microsoft.com/office/drawing/2014/main" id="{9770D36A-E00F-F240-9DE4-D35BB761D763}"/>
              </a:ext>
            </a:extLst>
          </p:cNvPr>
          <p:cNvCxnSpPr>
            <a:cxnSpLocks/>
            <a:endCxn id="91" idx="1"/>
          </p:cNvCxnSpPr>
          <p:nvPr/>
        </p:nvCxnSpPr>
        <p:spPr bwMode="auto">
          <a:xfrm>
            <a:off x="3641879" y="2580011"/>
            <a:ext cx="890070" cy="3543"/>
          </a:xfrm>
          <a:prstGeom prst="line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Connecteur droit 126">
            <a:extLst>
              <a:ext uri="{FF2B5EF4-FFF2-40B4-BE49-F238E27FC236}">
                <a16:creationId xmlns:a16="http://schemas.microsoft.com/office/drawing/2014/main" id="{69275CC5-B07B-1244-A884-9CE5EE4C4DB7}"/>
              </a:ext>
            </a:extLst>
          </p:cNvPr>
          <p:cNvCxnSpPr>
            <a:cxnSpLocks/>
            <a:stCxn id="94" idx="0"/>
            <a:endCxn id="39" idx="1"/>
          </p:cNvCxnSpPr>
          <p:nvPr/>
        </p:nvCxnSpPr>
        <p:spPr bwMode="auto">
          <a:xfrm>
            <a:off x="5227803" y="2576620"/>
            <a:ext cx="246263" cy="4765"/>
          </a:xfrm>
          <a:prstGeom prst="line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Oval 45">
            <a:extLst>
              <a:ext uri="{FF2B5EF4-FFF2-40B4-BE49-F238E27FC236}">
                <a16:creationId xmlns:a16="http://schemas.microsoft.com/office/drawing/2014/main" id="{DCCC84E0-34BC-FF42-88B5-D6CA1E98B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2754" y="2175094"/>
            <a:ext cx="108000" cy="108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16" name="Oval 45">
            <a:extLst>
              <a:ext uri="{FF2B5EF4-FFF2-40B4-BE49-F238E27FC236}">
                <a16:creationId xmlns:a16="http://schemas.microsoft.com/office/drawing/2014/main" id="{3C653D3A-4773-7742-BD8E-25026C8A1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2754" y="2175094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txBody>
          <a:bodyPr wrap="none" anchor="ctr"/>
          <a:lstStyle/>
          <a:p>
            <a:endParaRPr lang="fr-FR">
              <a:solidFill>
                <a:schemeClr val="accent1"/>
              </a:solidFill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D191AF3B-0AC0-684B-868A-1C93B97B2365}"/>
              </a:ext>
            </a:extLst>
          </p:cNvPr>
          <p:cNvGrpSpPr/>
          <p:nvPr/>
        </p:nvGrpSpPr>
        <p:grpSpPr>
          <a:xfrm>
            <a:off x="3649047" y="1272935"/>
            <a:ext cx="2257349" cy="1125460"/>
            <a:chOff x="3649047" y="1272935"/>
            <a:chExt cx="2257349" cy="1125460"/>
          </a:xfrm>
        </p:grpSpPr>
        <p:cxnSp>
          <p:nvCxnSpPr>
            <p:cNvPr id="135" name="Connecteur droit avec flèche 134">
              <a:extLst>
                <a:ext uri="{FF2B5EF4-FFF2-40B4-BE49-F238E27FC236}">
                  <a16:creationId xmlns:a16="http://schemas.microsoft.com/office/drawing/2014/main" id="{242D06E2-353A-B642-B9A8-4BE15E99A41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923928" y="1701805"/>
              <a:ext cx="0" cy="696590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36" name="ZoneTexte 135">
              <a:extLst>
                <a:ext uri="{FF2B5EF4-FFF2-40B4-BE49-F238E27FC236}">
                  <a16:creationId xmlns:a16="http://schemas.microsoft.com/office/drawing/2014/main" id="{AC19EA99-5FC6-9C4F-8FC2-E621AE0A8AA7}"/>
                </a:ext>
              </a:extLst>
            </p:cNvPr>
            <p:cNvSpPr txBox="1"/>
            <p:nvPr/>
          </p:nvSpPr>
          <p:spPr>
            <a:xfrm>
              <a:off x="3649047" y="1272935"/>
              <a:ext cx="2257349" cy="461665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400" b="0" i="0" u="none" strike="noStrike" kern="0" cap="none" spc="0" normalizeH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rPr>
                <a:t>chemin critique</a:t>
              </a:r>
            </a:p>
          </p:txBody>
        </p:sp>
      </p:grpSp>
      <p:cxnSp>
        <p:nvCxnSpPr>
          <p:cNvPr id="120" name="Connecteur droit 119">
            <a:extLst>
              <a:ext uri="{FF2B5EF4-FFF2-40B4-BE49-F238E27FC236}">
                <a16:creationId xmlns:a16="http://schemas.microsoft.com/office/drawing/2014/main" id="{27C8AE46-4866-4F4E-BC6D-8CC7B2125952}"/>
              </a:ext>
            </a:extLst>
          </p:cNvPr>
          <p:cNvCxnSpPr>
            <a:cxnSpLocks/>
          </p:cNvCxnSpPr>
          <p:nvPr/>
        </p:nvCxnSpPr>
        <p:spPr bwMode="auto">
          <a:xfrm>
            <a:off x="2219030" y="2694648"/>
            <a:ext cx="655788" cy="0"/>
          </a:xfrm>
          <a:prstGeom prst="line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6" name="Line 26">
            <a:extLst>
              <a:ext uri="{FF2B5EF4-FFF2-40B4-BE49-F238E27FC236}">
                <a16:creationId xmlns:a16="http://schemas.microsoft.com/office/drawing/2014/main" id="{499F1507-702D-6E4C-AA6B-BF38BF442B4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8701" y="2316853"/>
            <a:ext cx="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8" name="Arc 30">
            <a:extLst>
              <a:ext uri="{FF2B5EF4-FFF2-40B4-BE49-F238E27FC236}">
                <a16:creationId xmlns:a16="http://schemas.microsoft.com/office/drawing/2014/main" id="{8A291EC3-1C90-B040-9435-6E30EDBFBEA1}"/>
              </a:ext>
            </a:extLst>
          </p:cNvPr>
          <p:cNvSpPr>
            <a:spLocks/>
          </p:cNvSpPr>
          <p:nvPr/>
        </p:nvSpPr>
        <p:spPr bwMode="auto">
          <a:xfrm>
            <a:off x="3392101" y="2318441"/>
            <a:ext cx="255588" cy="279400"/>
          </a:xfrm>
          <a:custGeom>
            <a:avLst/>
            <a:gdLst>
              <a:gd name="G0" fmla="+- 135 0 0"/>
              <a:gd name="G1" fmla="+- 21600 0 0"/>
              <a:gd name="G2" fmla="+- 21600 0 0"/>
              <a:gd name="T0" fmla="*/ 0 w 21735"/>
              <a:gd name="T1" fmla="*/ 0 h 21600"/>
              <a:gd name="T2" fmla="*/ 21735 w 21735"/>
              <a:gd name="T3" fmla="*/ 21600 h 21600"/>
              <a:gd name="T4" fmla="*/ 135 w 2173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35" h="21600" fill="none" extrusionOk="0">
                <a:moveTo>
                  <a:pt x="0" y="0"/>
                </a:moveTo>
                <a:cubicBezTo>
                  <a:pt x="45" y="0"/>
                  <a:pt x="90" y="-1"/>
                  <a:pt x="135" y="0"/>
                </a:cubicBezTo>
                <a:cubicBezTo>
                  <a:pt x="12064" y="0"/>
                  <a:pt x="21735" y="9670"/>
                  <a:pt x="21735" y="21600"/>
                </a:cubicBezTo>
              </a:path>
              <a:path w="21735" h="21600" stroke="0" extrusionOk="0">
                <a:moveTo>
                  <a:pt x="0" y="0"/>
                </a:moveTo>
                <a:cubicBezTo>
                  <a:pt x="45" y="0"/>
                  <a:pt x="90" y="-1"/>
                  <a:pt x="135" y="0"/>
                </a:cubicBezTo>
                <a:cubicBezTo>
                  <a:pt x="12064" y="0"/>
                  <a:pt x="21735" y="9670"/>
                  <a:pt x="21735" y="21600"/>
                </a:cubicBezTo>
                <a:lnTo>
                  <a:pt x="135" y="2160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1" name="Arc 28">
            <a:extLst>
              <a:ext uri="{FF2B5EF4-FFF2-40B4-BE49-F238E27FC236}">
                <a16:creationId xmlns:a16="http://schemas.microsoft.com/office/drawing/2014/main" id="{71DE7764-39C5-D14D-BA56-5CDF018AE835}"/>
              </a:ext>
            </a:extLst>
          </p:cNvPr>
          <p:cNvSpPr>
            <a:spLocks/>
          </p:cNvSpPr>
          <p:nvPr/>
        </p:nvSpPr>
        <p:spPr bwMode="auto">
          <a:xfrm>
            <a:off x="3393689" y="2565058"/>
            <a:ext cx="254000" cy="2794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194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4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7" grpId="0" animBg="1"/>
      <p:bldP spid="11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Line 101"/>
          <p:cNvSpPr>
            <a:spLocks noChangeShapeType="1"/>
          </p:cNvSpPr>
          <p:nvPr/>
        </p:nvSpPr>
        <p:spPr bwMode="auto">
          <a:xfrm>
            <a:off x="6974330" y="3445200"/>
            <a:ext cx="0" cy="12240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dirty="0"/>
              <a:t>07/03/2017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50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dirty="0">
                <a:solidFill>
                  <a:srgbClr val="000000"/>
                </a:solidFill>
              </a:rPr>
              <a:t>Circuit de «</a:t>
            </a:r>
            <a:r>
              <a:rPr lang="en-US" altLang="fr-FR" sz="1800" dirty="0">
                <a:solidFill>
                  <a:srgbClr val="000000"/>
                </a:solidFill>
              </a:rPr>
              <a:t> </a:t>
            </a:r>
            <a:r>
              <a:rPr lang="en-US" altLang="fr-FR" dirty="0"/>
              <a:t>suspend </a:t>
            </a:r>
            <a:r>
              <a:rPr lang="en-US" altLang="fr-FR" dirty="0">
                <a:solidFill>
                  <a:schemeClr val="accent4"/>
                </a:solidFill>
              </a:rPr>
              <a:t>p</a:t>
            </a:r>
            <a:r>
              <a:rPr lang="en-US" altLang="fr-FR" dirty="0">
                <a:solidFill>
                  <a:schemeClr val="tx2"/>
                </a:solidFill>
              </a:rPr>
              <a:t> </a:t>
            </a:r>
            <a:r>
              <a:rPr lang="en-US" altLang="fr-FR" dirty="0"/>
              <a:t>when</a:t>
            </a:r>
            <a:r>
              <a:rPr lang="en-US" altLang="fr-FR" dirty="0">
                <a:solidFill>
                  <a:schemeClr val="accent2"/>
                </a:solidFill>
              </a:rPr>
              <a:t> </a:t>
            </a:r>
            <a:r>
              <a:rPr lang="en-US" altLang="fr-FR" dirty="0">
                <a:solidFill>
                  <a:schemeClr val="tx2"/>
                </a:solidFill>
              </a:rPr>
              <a:t>S</a:t>
            </a:r>
            <a:r>
              <a:rPr lang="en-US" altLang="fr-FR" sz="1800" dirty="0">
                <a:solidFill>
                  <a:schemeClr val="tx2"/>
                </a:solidFill>
              </a:rPr>
              <a:t> </a:t>
            </a:r>
            <a:r>
              <a:rPr lang="en-US" altLang="fr-FR" dirty="0"/>
              <a:t>», </a:t>
            </a:r>
            <a:r>
              <a:rPr lang="en-US" altLang="fr-FR" dirty="0">
                <a:solidFill>
                  <a:schemeClr val="tx2"/>
                </a:solidFill>
              </a:rPr>
              <a:t>S</a:t>
            </a:r>
            <a:r>
              <a:rPr lang="en-US" altLang="fr-FR" dirty="0"/>
              <a:t> présent</a:t>
            </a:r>
            <a:endParaRPr lang="fr-FR" dirty="0"/>
          </a:p>
        </p:txBody>
      </p:sp>
      <p:sp>
        <p:nvSpPr>
          <p:cNvPr id="137" name="Arc 13"/>
          <p:cNvSpPr>
            <a:spLocks/>
          </p:cNvSpPr>
          <p:nvPr/>
        </p:nvSpPr>
        <p:spPr bwMode="auto">
          <a:xfrm>
            <a:off x="4096048" y="4630934"/>
            <a:ext cx="230187" cy="247650"/>
          </a:xfrm>
          <a:custGeom>
            <a:avLst/>
            <a:gdLst>
              <a:gd name="T0" fmla="*/ 0 w 21750"/>
              <a:gd name="T1" fmla="*/ 0 h 21600"/>
              <a:gd name="T2" fmla="*/ 145 w 21750"/>
              <a:gd name="T3" fmla="*/ 156 h 21600"/>
              <a:gd name="T4" fmla="*/ 1 w 21750"/>
              <a:gd name="T5" fmla="*/ 156 h 21600"/>
              <a:gd name="T6" fmla="*/ 0 60000 65536"/>
              <a:gd name="T7" fmla="*/ 0 60000 65536"/>
              <a:gd name="T8" fmla="*/ 0 60000 65536"/>
              <a:gd name="T9" fmla="*/ 0 w 21750"/>
              <a:gd name="T10" fmla="*/ 0 h 21600"/>
              <a:gd name="T11" fmla="*/ 21750 w 2175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50" h="21600" fill="none" extrusionOk="0">
                <a:moveTo>
                  <a:pt x="-1" y="0"/>
                </a:moveTo>
                <a:cubicBezTo>
                  <a:pt x="49" y="0"/>
                  <a:pt x="99" y="-1"/>
                  <a:pt x="150" y="0"/>
                </a:cubicBezTo>
                <a:cubicBezTo>
                  <a:pt x="12079" y="0"/>
                  <a:pt x="21750" y="9670"/>
                  <a:pt x="21750" y="21600"/>
                </a:cubicBezTo>
              </a:path>
              <a:path w="21750" h="21600" stroke="0" extrusionOk="0">
                <a:moveTo>
                  <a:pt x="-1" y="0"/>
                </a:moveTo>
                <a:cubicBezTo>
                  <a:pt x="49" y="0"/>
                  <a:pt x="99" y="-1"/>
                  <a:pt x="150" y="0"/>
                </a:cubicBezTo>
                <a:cubicBezTo>
                  <a:pt x="12079" y="0"/>
                  <a:pt x="21750" y="9670"/>
                  <a:pt x="21750" y="21600"/>
                </a:cubicBezTo>
                <a:lnTo>
                  <a:pt x="15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9" name="Arc 15"/>
          <p:cNvSpPr>
            <a:spLocks/>
          </p:cNvSpPr>
          <p:nvPr/>
        </p:nvSpPr>
        <p:spPr bwMode="auto">
          <a:xfrm>
            <a:off x="4096048" y="4864296"/>
            <a:ext cx="228600" cy="247650"/>
          </a:xfrm>
          <a:custGeom>
            <a:avLst/>
            <a:gdLst>
              <a:gd name="T0" fmla="*/ 144 w 21600"/>
              <a:gd name="T1" fmla="*/ 0 h 21600"/>
              <a:gd name="T2" fmla="*/ 0 w 21600"/>
              <a:gd name="T3" fmla="*/ 156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4" name="Arc 20"/>
          <p:cNvSpPr>
            <a:spLocks/>
          </p:cNvSpPr>
          <p:nvPr/>
        </p:nvSpPr>
        <p:spPr bwMode="auto">
          <a:xfrm>
            <a:off x="3124177" y="3727674"/>
            <a:ext cx="230187" cy="247650"/>
          </a:xfrm>
          <a:custGeom>
            <a:avLst/>
            <a:gdLst>
              <a:gd name="T0" fmla="*/ 0 w 21750"/>
              <a:gd name="T1" fmla="*/ 0 h 21600"/>
              <a:gd name="T2" fmla="*/ 145 w 21750"/>
              <a:gd name="T3" fmla="*/ 156 h 21600"/>
              <a:gd name="T4" fmla="*/ 1 w 21750"/>
              <a:gd name="T5" fmla="*/ 156 h 21600"/>
              <a:gd name="T6" fmla="*/ 0 60000 65536"/>
              <a:gd name="T7" fmla="*/ 0 60000 65536"/>
              <a:gd name="T8" fmla="*/ 0 60000 65536"/>
              <a:gd name="T9" fmla="*/ 0 w 21750"/>
              <a:gd name="T10" fmla="*/ 0 h 21600"/>
              <a:gd name="T11" fmla="*/ 21750 w 2175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50" h="21600" fill="none" extrusionOk="0">
                <a:moveTo>
                  <a:pt x="-1" y="0"/>
                </a:moveTo>
                <a:cubicBezTo>
                  <a:pt x="49" y="0"/>
                  <a:pt x="99" y="-1"/>
                  <a:pt x="150" y="0"/>
                </a:cubicBezTo>
                <a:cubicBezTo>
                  <a:pt x="12079" y="0"/>
                  <a:pt x="21750" y="9670"/>
                  <a:pt x="21750" y="21600"/>
                </a:cubicBezTo>
              </a:path>
              <a:path w="21750" h="21600" stroke="0" extrusionOk="0">
                <a:moveTo>
                  <a:pt x="-1" y="0"/>
                </a:moveTo>
                <a:cubicBezTo>
                  <a:pt x="49" y="0"/>
                  <a:pt x="99" y="-1"/>
                  <a:pt x="150" y="0"/>
                </a:cubicBezTo>
                <a:cubicBezTo>
                  <a:pt x="12079" y="0"/>
                  <a:pt x="21750" y="9670"/>
                  <a:pt x="21750" y="21600"/>
                </a:cubicBezTo>
                <a:lnTo>
                  <a:pt x="15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6" name="Arc 22"/>
          <p:cNvSpPr>
            <a:spLocks/>
          </p:cNvSpPr>
          <p:nvPr/>
        </p:nvSpPr>
        <p:spPr bwMode="auto">
          <a:xfrm>
            <a:off x="3124177" y="3961036"/>
            <a:ext cx="228600" cy="247650"/>
          </a:xfrm>
          <a:custGeom>
            <a:avLst/>
            <a:gdLst>
              <a:gd name="T0" fmla="*/ 144 w 21600"/>
              <a:gd name="T1" fmla="*/ 0 h 21600"/>
              <a:gd name="T2" fmla="*/ 0 w 21600"/>
              <a:gd name="T3" fmla="*/ 156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7" name="Rectangle 33"/>
          <p:cNvSpPr>
            <a:spLocks noChangeArrowheads="1"/>
          </p:cNvSpPr>
          <p:nvPr/>
        </p:nvSpPr>
        <p:spPr bwMode="auto">
          <a:xfrm>
            <a:off x="4743748" y="2343346"/>
            <a:ext cx="1816100" cy="2222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58" name="Rectangle 34"/>
          <p:cNvSpPr>
            <a:spLocks noChangeArrowheads="1"/>
          </p:cNvSpPr>
          <p:nvPr/>
        </p:nvSpPr>
        <p:spPr bwMode="auto">
          <a:xfrm>
            <a:off x="4743748" y="2343346"/>
            <a:ext cx="1816100" cy="22225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59" name="Rectangle 35"/>
          <p:cNvSpPr>
            <a:spLocks noChangeArrowheads="1"/>
          </p:cNvSpPr>
          <p:nvPr/>
        </p:nvSpPr>
        <p:spPr bwMode="auto">
          <a:xfrm>
            <a:off x="4799311" y="2616396"/>
            <a:ext cx="503344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chemeClr val="tx1"/>
                </a:solidFill>
              </a:rPr>
              <a:t>GO</a:t>
            </a:r>
          </a:p>
        </p:txBody>
      </p:sp>
      <p:sp>
        <p:nvSpPr>
          <p:cNvPr id="160" name="Rectangle 36"/>
          <p:cNvSpPr>
            <a:spLocks noChangeArrowheads="1"/>
          </p:cNvSpPr>
          <p:nvPr/>
        </p:nvSpPr>
        <p:spPr bwMode="auto">
          <a:xfrm>
            <a:off x="4799311" y="3022796"/>
            <a:ext cx="602730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chemeClr val="tx1"/>
                </a:solidFill>
              </a:rPr>
              <a:t>RES</a:t>
            </a:r>
          </a:p>
        </p:txBody>
      </p:sp>
      <p:sp>
        <p:nvSpPr>
          <p:cNvPr id="161" name="Rectangle 37"/>
          <p:cNvSpPr>
            <a:spLocks noChangeArrowheads="1"/>
          </p:cNvSpPr>
          <p:nvPr/>
        </p:nvSpPr>
        <p:spPr bwMode="auto">
          <a:xfrm>
            <a:off x="4799311" y="3429196"/>
            <a:ext cx="738986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 b="1">
                <a:solidFill>
                  <a:schemeClr val="accent1"/>
                </a:solidFill>
              </a:rPr>
              <a:t>SUSP</a:t>
            </a:r>
          </a:p>
        </p:txBody>
      </p:sp>
      <p:sp>
        <p:nvSpPr>
          <p:cNvPr id="162" name="Rectangle 38"/>
          <p:cNvSpPr>
            <a:spLocks noChangeArrowheads="1"/>
          </p:cNvSpPr>
          <p:nvPr/>
        </p:nvSpPr>
        <p:spPr bwMode="auto">
          <a:xfrm>
            <a:off x="4799311" y="3835596"/>
            <a:ext cx="604334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chemeClr val="tx1"/>
                </a:solidFill>
              </a:rPr>
              <a:t>KILL</a:t>
            </a:r>
          </a:p>
        </p:txBody>
      </p:sp>
      <p:sp>
        <p:nvSpPr>
          <p:cNvPr id="163" name="Rectangle 39"/>
          <p:cNvSpPr>
            <a:spLocks noChangeArrowheads="1"/>
          </p:cNvSpPr>
          <p:nvPr/>
        </p:nvSpPr>
        <p:spPr bwMode="auto">
          <a:xfrm>
            <a:off x="6018511" y="2616396"/>
            <a:ext cx="5635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rgbClr val="000000"/>
                </a:solidFill>
              </a:rPr>
              <a:t>SEL</a:t>
            </a:r>
          </a:p>
        </p:txBody>
      </p:sp>
      <p:sp>
        <p:nvSpPr>
          <p:cNvPr id="164" name="Rectangle 40"/>
          <p:cNvSpPr>
            <a:spLocks noChangeArrowheads="1"/>
          </p:cNvSpPr>
          <p:nvPr/>
        </p:nvSpPr>
        <p:spPr bwMode="auto">
          <a:xfrm>
            <a:off x="6120111" y="3022796"/>
            <a:ext cx="4286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rgbClr val="000000"/>
                </a:solidFill>
              </a:rPr>
              <a:t>K0</a:t>
            </a:r>
          </a:p>
        </p:txBody>
      </p:sp>
      <p:sp>
        <p:nvSpPr>
          <p:cNvPr id="165" name="Rectangle 41"/>
          <p:cNvSpPr>
            <a:spLocks noChangeArrowheads="1"/>
          </p:cNvSpPr>
          <p:nvPr/>
        </p:nvSpPr>
        <p:spPr bwMode="auto">
          <a:xfrm>
            <a:off x="6120111" y="3429196"/>
            <a:ext cx="4286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rgbClr val="000000"/>
                </a:solidFill>
              </a:rPr>
              <a:t>K1</a:t>
            </a:r>
          </a:p>
        </p:txBody>
      </p:sp>
      <p:sp>
        <p:nvSpPr>
          <p:cNvPr id="166" name="Rectangle 42"/>
          <p:cNvSpPr>
            <a:spLocks noChangeArrowheads="1"/>
          </p:cNvSpPr>
          <p:nvPr/>
        </p:nvSpPr>
        <p:spPr bwMode="auto">
          <a:xfrm>
            <a:off x="6120111" y="3835596"/>
            <a:ext cx="4286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rgbClr val="000000"/>
                </a:solidFill>
              </a:rPr>
              <a:t>K2</a:t>
            </a:r>
          </a:p>
        </p:txBody>
      </p:sp>
      <p:sp>
        <p:nvSpPr>
          <p:cNvPr id="167" name="Rectangle 43"/>
          <p:cNvSpPr>
            <a:spLocks noChangeArrowheads="1"/>
          </p:cNvSpPr>
          <p:nvPr/>
        </p:nvSpPr>
        <p:spPr bwMode="auto">
          <a:xfrm>
            <a:off x="6120111" y="4140396"/>
            <a:ext cx="3524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rgbClr val="000000"/>
                </a:solidFill>
              </a:rPr>
              <a:t>...</a:t>
            </a:r>
          </a:p>
        </p:txBody>
      </p:sp>
      <p:sp>
        <p:nvSpPr>
          <p:cNvPr id="168" name="Rectangle 44"/>
          <p:cNvSpPr>
            <a:spLocks noChangeArrowheads="1"/>
          </p:cNvSpPr>
          <p:nvPr/>
        </p:nvSpPr>
        <p:spPr bwMode="auto">
          <a:xfrm>
            <a:off x="5307311" y="2375096"/>
            <a:ext cx="318999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69" name="Rectangle 45"/>
          <p:cNvSpPr>
            <a:spLocks noChangeArrowheads="1"/>
          </p:cNvSpPr>
          <p:nvPr/>
        </p:nvSpPr>
        <p:spPr bwMode="auto">
          <a:xfrm>
            <a:off x="5713711" y="2375096"/>
            <a:ext cx="3540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rgbClr val="000000"/>
                </a:solidFill>
              </a:rPr>
              <a:t>E'</a:t>
            </a:r>
          </a:p>
        </p:txBody>
      </p:sp>
      <p:sp>
        <p:nvSpPr>
          <p:cNvPr id="172" name="Rectangle 48"/>
          <p:cNvSpPr>
            <a:spLocks noChangeArrowheads="1"/>
          </p:cNvSpPr>
          <p:nvPr/>
        </p:nvSpPr>
        <p:spPr bwMode="auto">
          <a:xfrm>
            <a:off x="208182" y="2938327"/>
            <a:ext cx="81593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>
                <a:solidFill>
                  <a:schemeClr val="accent1"/>
                </a:solidFill>
              </a:rPr>
              <a:t>RES</a:t>
            </a:r>
          </a:p>
        </p:txBody>
      </p:sp>
      <p:sp>
        <p:nvSpPr>
          <p:cNvPr id="176" name="Line 53"/>
          <p:cNvSpPr>
            <a:spLocks noChangeShapeType="1"/>
          </p:cNvSpPr>
          <p:nvPr/>
        </p:nvSpPr>
        <p:spPr bwMode="auto">
          <a:xfrm>
            <a:off x="3531599" y="4883346"/>
            <a:ext cx="3470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7" name="Line 54"/>
          <p:cNvSpPr>
            <a:spLocks noChangeShapeType="1"/>
          </p:cNvSpPr>
          <p:nvPr/>
        </p:nvSpPr>
        <p:spPr bwMode="auto">
          <a:xfrm>
            <a:off x="6989292" y="3657948"/>
            <a:ext cx="0" cy="123438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222E0DFA-A824-3341-BA03-2BDFACD78440}"/>
              </a:ext>
            </a:extLst>
          </p:cNvPr>
          <p:cNvGrpSpPr/>
          <p:nvPr/>
        </p:nvGrpSpPr>
        <p:grpSpPr>
          <a:xfrm>
            <a:off x="2393510" y="2911090"/>
            <a:ext cx="980270" cy="504826"/>
            <a:chOff x="2374094" y="3717032"/>
            <a:chExt cx="980270" cy="504826"/>
          </a:xfrm>
        </p:grpSpPr>
        <p:sp>
          <p:nvSpPr>
            <p:cNvPr id="141" name="Line 17"/>
            <p:cNvSpPr>
              <a:spLocks noChangeShapeType="1"/>
            </p:cNvSpPr>
            <p:nvPr/>
          </p:nvSpPr>
          <p:spPr bwMode="auto">
            <a:xfrm>
              <a:off x="2654277" y="3726086"/>
              <a:ext cx="469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2" name="Line 18"/>
            <p:cNvSpPr>
              <a:spLocks noChangeShapeType="1"/>
            </p:cNvSpPr>
            <p:nvPr/>
          </p:nvSpPr>
          <p:spPr bwMode="auto">
            <a:xfrm>
              <a:off x="2644752" y="4221386"/>
              <a:ext cx="50482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3" name="Line 19"/>
            <p:cNvSpPr>
              <a:spLocks noChangeShapeType="1"/>
            </p:cNvSpPr>
            <p:nvPr/>
          </p:nvSpPr>
          <p:spPr bwMode="auto">
            <a:xfrm flipV="1">
              <a:off x="2654277" y="3717032"/>
              <a:ext cx="0" cy="5048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5" name="Arc 21"/>
            <p:cNvSpPr>
              <a:spLocks/>
            </p:cNvSpPr>
            <p:nvPr/>
          </p:nvSpPr>
          <p:spPr bwMode="auto">
            <a:xfrm>
              <a:off x="3124177" y="3726086"/>
              <a:ext cx="230187" cy="247650"/>
            </a:xfrm>
            <a:custGeom>
              <a:avLst/>
              <a:gdLst>
                <a:gd name="T0" fmla="*/ 0 w 21750"/>
                <a:gd name="T1" fmla="*/ 0 h 21600"/>
                <a:gd name="T2" fmla="*/ 145 w 21750"/>
                <a:gd name="T3" fmla="*/ 156 h 21600"/>
                <a:gd name="T4" fmla="*/ 1 w 21750"/>
                <a:gd name="T5" fmla="*/ 156 h 21600"/>
                <a:gd name="T6" fmla="*/ 0 60000 65536"/>
                <a:gd name="T7" fmla="*/ 0 60000 65536"/>
                <a:gd name="T8" fmla="*/ 0 60000 65536"/>
                <a:gd name="T9" fmla="*/ 0 w 21750"/>
                <a:gd name="T10" fmla="*/ 0 h 21600"/>
                <a:gd name="T11" fmla="*/ 21750 w 2175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50" h="21600" fill="none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</a:path>
                <a:path w="21750" h="21600" stroke="0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  <a:lnTo>
                    <a:pt x="150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7" name="Arc 23"/>
            <p:cNvSpPr>
              <a:spLocks/>
            </p:cNvSpPr>
            <p:nvPr/>
          </p:nvSpPr>
          <p:spPr bwMode="auto">
            <a:xfrm>
              <a:off x="3124177" y="3973736"/>
              <a:ext cx="228600" cy="247650"/>
            </a:xfrm>
            <a:custGeom>
              <a:avLst/>
              <a:gdLst>
                <a:gd name="T0" fmla="*/ 144 w 21600"/>
                <a:gd name="T1" fmla="*/ 0 h 21600"/>
                <a:gd name="T2" fmla="*/ 0 w 21600"/>
                <a:gd name="T3" fmla="*/ 156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9" name="Line 25"/>
            <p:cNvSpPr>
              <a:spLocks noChangeShapeType="1"/>
            </p:cNvSpPr>
            <p:nvPr/>
          </p:nvSpPr>
          <p:spPr bwMode="auto">
            <a:xfrm flipH="1">
              <a:off x="2374094" y="4081686"/>
              <a:ext cx="27564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2" name="Line 59"/>
            <p:cNvSpPr>
              <a:spLocks noChangeShapeType="1"/>
            </p:cNvSpPr>
            <p:nvPr/>
          </p:nvSpPr>
          <p:spPr bwMode="auto">
            <a:xfrm>
              <a:off x="2436441" y="3878486"/>
              <a:ext cx="22274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92" name="Rectangle 73"/>
          <p:cNvSpPr>
            <a:spLocks noChangeArrowheads="1"/>
          </p:cNvSpPr>
          <p:nvPr/>
        </p:nvSpPr>
        <p:spPr bwMode="auto">
          <a:xfrm>
            <a:off x="2013908" y="1434118"/>
            <a:ext cx="387928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>
                <a:solidFill>
                  <a:schemeClr val="accent1"/>
                </a:solidFill>
              </a:rPr>
              <a:t>S</a:t>
            </a:r>
          </a:p>
        </p:txBody>
      </p:sp>
      <p:sp>
        <p:nvSpPr>
          <p:cNvPr id="194" name="Line 75"/>
          <p:cNvSpPr>
            <a:spLocks noChangeShapeType="1"/>
          </p:cNvSpPr>
          <p:nvPr/>
        </p:nvSpPr>
        <p:spPr bwMode="auto">
          <a:xfrm>
            <a:off x="6571804" y="3155073"/>
            <a:ext cx="1701800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95" name="Rectangle 76"/>
          <p:cNvSpPr>
            <a:spLocks noChangeArrowheads="1"/>
          </p:cNvSpPr>
          <p:nvPr/>
        </p:nvSpPr>
        <p:spPr bwMode="auto">
          <a:xfrm>
            <a:off x="8303166" y="2917075"/>
            <a:ext cx="55945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>
                <a:solidFill>
                  <a:schemeClr val="accent3"/>
                </a:solidFill>
              </a:rPr>
              <a:t>K0</a:t>
            </a:r>
          </a:p>
        </p:txBody>
      </p:sp>
      <p:sp>
        <p:nvSpPr>
          <p:cNvPr id="196" name="Line 77"/>
          <p:cNvSpPr>
            <a:spLocks noChangeShapeType="1"/>
          </p:cNvSpPr>
          <p:nvPr/>
        </p:nvSpPr>
        <p:spPr bwMode="auto">
          <a:xfrm>
            <a:off x="4511973" y="2749746"/>
            <a:ext cx="21907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97" name="Line 78"/>
          <p:cNvSpPr>
            <a:spLocks noChangeShapeType="1"/>
          </p:cNvSpPr>
          <p:nvPr/>
        </p:nvSpPr>
        <p:spPr bwMode="auto">
          <a:xfrm>
            <a:off x="983804" y="2749746"/>
            <a:ext cx="3546632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98" name="Rectangle 79"/>
          <p:cNvSpPr>
            <a:spLocks noChangeArrowheads="1"/>
          </p:cNvSpPr>
          <p:nvPr/>
        </p:nvSpPr>
        <p:spPr bwMode="auto">
          <a:xfrm>
            <a:off x="363674" y="2527061"/>
            <a:ext cx="660438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/>
              <a:t>GO</a:t>
            </a:r>
          </a:p>
        </p:txBody>
      </p:sp>
      <p:sp>
        <p:nvSpPr>
          <p:cNvPr id="199" name="Line 81"/>
          <p:cNvSpPr>
            <a:spLocks noChangeShapeType="1"/>
          </p:cNvSpPr>
          <p:nvPr/>
        </p:nvSpPr>
        <p:spPr bwMode="auto">
          <a:xfrm>
            <a:off x="4337348" y="3156146"/>
            <a:ext cx="39573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0" name="Line 82"/>
          <p:cNvSpPr>
            <a:spLocks noChangeShapeType="1"/>
          </p:cNvSpPr>
          <p:nvPr/>
        </p:nvSpPr>
        <p:spPr bwMode="auto">
          <a:xfrm>
            <a:off x="4537364" y="3562546"/>
            <a:ext cx="19368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1" name="Line 83"/>
          <p:cNvSpPr>
            <a:spLocks noChangeShapeType="1"/>
          </p:cNvSpPr>
          <p:nvPr/>
        </p:nvSpPr>
        <p:spPr bwMode="auto">
          <a:xfrm flipH="1" flipV="1">
            <a:off x="8020613" y="3549873"/>
            <a:ext cx="24574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2" name="Line 84"/>
          <p:cNvSpPr>
            <a:spLocks noChangeShapeType="1"/>
          </p:cNvSpPr>
          <p:nvPr/>
        </p:nvSpPr>
        <p:spPr bwMode="auto">
          <a:xfrm>
            <a:off x="4521498" y="3968946"/>
            <a:ext cx="2095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3" name="Line 85"/>
          <p:cNvSpPr>
            <a:spLocks noChangeShapeType="1"/>
          </p:cNvSpPr>
          <p:nvPr/>
        </p:nvSpPr>
        <p:spPr bwMode="auto">
          <a:xfrm>
            <a:off x="1233054" y="4437112"/>
            <a:ext cx="3090849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4" name="Rectangle 86"/>
          <p:cNvSpPr>
            <a:spLocks noChangeArrowheads="1"/>
          </p:cNvSpPr>
          <p:nvPr/>
        </p:nvSpPr>
        <p:spPr bwMode="auto">
          <a:xfrm>
            <a:off x="208182" y="3760860"/>
            <a:ext cx="81593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/>
              <a:t>KILL</a:t>
            </a:r>
          </a:p>
        </p:txBody>
      </p:sp>
      <p:sp>
        <p:nvSpPr>
          <p:cNvPr id="205" name="Line 87"/>
          <p:cNvSpPr>
            <a:spLocks noChangeShapeType="1"/>
          </p:cNvSpPr>
          <p:nvPr/>
        </p:nvSpPr>
        <p:spPr bwMode="auto">
          <a:xfrm>
            <a:off x="6572548" y="2749746"/>
            <a:ext cx="2159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6" name="Line 88"/>
          <p:cNvSpPr>
            <a:spLocks noChangeShapeType="1"/>
          </p:cNvSpPr>
          <p:nvPr/>
        </p:nvSpPr>
        <p:spPr bwMode="auto">
          <a:xfrm>
            <a:off x="6775004" y="2749746"/>
            <a:ext cx="15113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7" name="Line 89"/>
          <p:cNvSpPr>
            <a:spLocks noChangeShapeType="1"/>
          </p:cNvSpPr>
          <p:nvPr/>
        </p:nvSpPr>
        <p:spPr bwMode="auto">
          <a:xfrm>
            <a:off x="6775748" y="2749746"/>
            <a:ext cx="1905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9" name="Line 91"/>
          <p:cNvSpPr>
            <a:spLocks noChangeShapeType="1"/>
          </p:cNvSpPr>
          <p:nvPr/>
        </p:nvSpPr>
        <p:spPr bwMode="auto">
          <a:xfrm>
            <a:off x="6978948" y="2038546"/>
            <a:ext cx="0" cy="6985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0" name="Line 94"/>
          <p:cNvSpPr>
            <a:spLocks noChangeShapeType="1"/>
          </p:cNvSpPr>
          <p:nvPr/>
        </p:nvSpPr>
        <p:spPr bwMode="auto">
          <a:xfrm flipH="1">
            <a:off x="1099257" y="2019873"/>
            <a:ext cx="0" cy="954036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 sz="2400">
              <a:solidFill>
                <a:schemeClr val="tx2"/>
              </a:solidFill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1084565" y="2808816"/>
            <a:ext cx="1083462" cy="514800"/>
            <a:chOff x="1474774" y="3201052"/>
            <a:chExt cx="1083462" cy="514800"/>
          </a:xfrm>
        </p:grpSpPr>
        <p:sp>
          <p:nvSpPr>
            <p:cNvPr id="127" name="Line 3"/>
            <p:cNvSpPr>
              <a:spLocks noChangeShapeType="1"/>
            </p:cNvSpPr>
            <p:nvPr/>
          </p:nvSpPr>
          <p:spPr bwMode="auto">
            <a:xfrm>
              <a:off x="1676386" y="3207407"/>
              <a:ext cx="4752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8" name="Line 4"/>
            <p:cNvSpPr>
              <a:spLocks noChangeShapeType="1"/>
            </p:cNvSpPr>
            <p:nvPr/>
          </p:nvSpPr>
          <p:spPr bwMode="auto">
            <a:xfrm>
              <a:off x="1682990" y="3702707"/>
              <a:ext cx="4953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9" name="Line 5"/>
            <p:cNvSpPr>
              <a:spLocks noChangeShapeType="1"/>
            </p:cNvSpPr>
            <p:nvPr/>
          </p:nvSpPr>
          <p:spPr bwMode="auto">
            <a:xfrm flipV="1">
              <a:off x="1683103" y="3201052"/>
              <a:ext cx="0" cy="5148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 sz="2000"/>
            </a:p>
          </p:txBody>
        </p:sp>
        <p:sp>
          <p:nvSpPr>
            <p:cNvPr id="130" name="Arc 6"/>
            <p:cNvSpPr>
              <a:spLocks/>
            </p:cNvSpPr>
            <p:nvPr/>
          </p:nvSpPr>
          <p:spPr bwMode="auto">
            <a:xfrm>
              <a:off x="2152890" y="3208995"/>
              <a:ext cx="230187" cy="247650"/>
            </a:xfrm>
            <a:custGeom>
              <a:avLst/>
              <a:gdLst>
                <a:gd name="T0" fmla="*/ 0 w 21750"/>
                <a:gd name="T1" fmla="*/ 0 h 21600"/>
                <a:gd name="T2" fmla="*/ 145 w 21750"/>
                <a:gd name="T3" fmla="*/ 156 h 21600"/>
                <a:gd name="T4" fmla="*/ 1 w 21750"/>
                <a:gd name="T5" fmla="*/ 156 h 21600"/>
                <a:gd name="T6" fmla="*/ 0 60000 65536"/>
                <a:gd name="T7" fmla="*/ 0 60000 65536"/>
                <a:gd name="T8" fmla="*/ 0 60000 65536"/>
                <a:gd name="T9" fmla="*/ 0 w 21750"/>
                <a:gd name="T10" fmla="*/ 0 h 21600"/>
                <a:gd name="T11" fmla="*/ 21750 w 2175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50" h="21600" fill="none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</a:path>
                <a:path w="21750" h="21600" stroke="0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  <a:lnTo>
                    <a:pt x="150" y="216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1" name="Arc 7"/>
            <p:cNvSpPr>
              <a:spLocks/>
            </p:cNvSpPr>
            <p:nvPr/>
          </p:nvSpPr>
          <p:spPr bwMode="auto">
            <a:xfrm>
              <a:off x="2152890" y="3207407"/>
              <a:ext cx="230187" cy="247650"/>
            </a:xfrm>
            <a:custGeom>
              <a:avLst/>
              <a:gdLst>
                <a:gd name="T0" fmla="*/ 0 w 21750"/>
                <a:gd name="T1" fmla="*/ 0 h 21600"/>
                <a:gd name="T2" fmla="*/ 145 w 21750"/>
                <a:gd name="T3" fmla="*/ 156 h 21600"/>
                <a:gd name="T4" fmla="*/ 1 w 21750"/>
                <a:gd name="T5" fmla="*/ 156 h 21600"/>
                <a:gd name="T6" fmla="*/ 0 60000 65536"/>
                <a:gd name="T7" fmla="*/ 0 60000 65536"/>
                <a:gd name="T8" fmla="*/ 0 60000 65536"/>
                <a:gd name="T9" fmla="*/ 0 w 21750"/>
                <a:gd name="T10" fmla="*/ 0 h 21600"/>
                <a:gd name="T11" fmla="*/ 21750 w 2175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50" h="21600" fill="none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</a:path>
                <a:path w="21750" h="21600" stroke="0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  <a:lnTo>
                    <a:pt x="150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2" name="Arc 8"/>
            <p:cNvSpPr>
              <a:spLocks/>
            </p:cNvSpPr>
            <p:nvPr/>
          </p:nvSpPr>
          <p:spPr bwMode="auto">
            <a:xfrm>
              <a:off x="2152890" y="3442357"/>
              <a:ext cx="228600" cy="247650"/>
            </a:xfrm>
            <a:custGeom>
              <a:avLst/>
              <a:gdLst>
                <a:gd name="T0" fmla="*/ 144 w 21600"/>
                <a:gd name="T1" fmla="*/ 0 h 21600"/>
                <a:gd name="T2" fmla="*/ 0 w 21600"/>
                <a:gd name="T3" fmla="*/ 156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3" name="Arc 9"/>
            <p:cNvSpPr>
              <a:spLocks/>
            </p:cNvSpPr>
            <p:nvPr/>
          </p:nvSpPr>
          <p:spPr bwMode="auto">
            <a:xfrm>
              <a:off x="2152890" y="3455057"/>
              <a:ext cx="228600" cy="247650"/>
            </a:xfrm>
            <a:custGeom>
              <a:avLst/>
              <a:gdLst>
                <a:gd name="T0" fmla="*/ 144 w 21600"/>
                <a:gd name="T1" fmla="*/ 0 h 21600"/>
                <a:gd name="T2" fmla="*/ 0 w 21600"/>
                <a:gd name="T3" fmla="*/ 156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9" name="Line 56"/>
            <p:cNvSpPr>
              <a:spLocks noChangeShapeType="1"/>
            </p:cNvSpPr>
            <p:nvPr/>
          </p:nvSpPr>
          <p:spPr bwMode="auto">
            <a:xfrm>
              <a:off x="2381490" y="3469749"/>
              <a:ext cx="17674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8" name="Line 90"/>
            <p:cNvSpPr>
              <a:spLocks noChangeShapeType="1"/>
            </p:cNvSpPr>
            <p:nvPr/>
          </p:nvSpPr>
          <p:spPr bwMode="auto">
            <a:xfrm>
              <a:off x="1474774" y="3359807"/>
              <a:ext cx="2032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 sz="2000"/>
            </a:p>
          </p:txBody>
        </p:sp>
      </p:grpSp>
      <p:sp>
        <p:nvSpPr>
          <p:cNvPr id="213" name="Rectangle 97"/>
          <p:cNvSpPr>
            <a:spLocks noChangeArrowheads="1"/>
          </p:cNvSpPr>
          <p:nvPr/>
        </p:nvSpPr>
        <p:spPr bwMode="auto">
          <a:xfrm>
            <a:off x="8303166" y="2509721"/>
            <a:ext cx="764634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>
                <a:solidFill>
                  <a:srgbClr val="FF0000"/>
                </a:solidFill>
              </a:rPr>
              <a:t>SEL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6961910" y="3333428"/>
            <a:ext cx="1066474" cy="430212"/>
            <a:chOff x="7003930" y="2929134"/>
            <a:chExt cx="1066474" cy="430212"/>
          </a:xfrm>
        </p:grpSpPr>
        <p:sp>
          <p:nvSpPr>
            <p:cNvPr id="151" name="Arc 27"/>
            <p:cNvSpPr>
              <a:spLocks/>
            </p:cNvSpPr>
            <p:nvPr/>
          </p:nvSpPr>
          <p:spPr bwMode="auto">
            <a:xfrm>
              <a:off x="7122667" y="2929134"/>
              <a:ext cx="109537" cy="209550"/>
            </a:xfrm>
            <a:custGeom>
              <a:avLst/>
              <a:gdLst>
                <a:gd name="T0" fmla="*/ 0 w 21918"/>
                <a:gd name="T1" fmla="*/ 0 h 21600"/>
                <a:gd name="T2" fmla="*/ 69 w 21918"/>
                <a:gd name="T3" fmla="*/ 132 h 21600"/>
                <a:gd name="T4" fmla="*/ 1 w 21918"/>
                <a:gd name="T5" fmla="*/ 132 h 21600"/>
                <a:gd name="T6" fmla="*/ 0 60000 65536"/>
                <a:gd name="T7" fmla="*/ 0 60000 65536"/>
                <a:gd name="T8" fmla="*/ 0 60000 65536"/>
                <a:gd name="T9" fmla="*/ 0 w 21918"/>
                <a:gd name="T10" fmla="*/ 0 h 21600"/>
                <a:gd name="T11" fmla="*/ 21918 w 2191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918" h="21600" fill="none" extrusionOk="0">
                  <a:moveTo>
                    <a:pt x="0" y="2"/>
                  </a:moveTo>
                  <a:cubicBezTo>
                    <a:pt x="105" y="0"/>
                    <a:pt x="211" y="-1"/>
                    <a:pt x="318" y="0"/>
                  </a:cubicBezTo>
                  <a:cubicBezTo>
                    <a:pt x="12247" y="0"/>
                    <a:pt x="21918" y="9670"/>
                    <a:pt x="21918" y="21600"/>
                  </a:cubicBezTo>
                </a:path>
                <a:path w="21918" h="21600" stroke="0" extrusionOk="0">
                  <a:moveTo>
                    <a:pt x="0" y="2"/>
                  </a:moveTo>
                  <a:cubicBezTo>
                    <a:pt x="105" y="0"/>
                    <a:pt x="211" y="-1"/>
                    <a:pt x="318" y="0"/>
                  </a:cubicBezTo>
                  <a:cubicBezTo>
                    <a:pt x="12247" y="0"/>
                    <a:pt x="21918" y="9670"/>
                    <a:pt x="21918" y="21600"/>
                  </a:cubicBezTo>
                  <a:lnTo>
                    <a:pt x="318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2" name="Arc 28"/>
            <p:cNvSpPr>
              <a:spLocks/>
            </p:cNvSpPr>
            <p:nvPr/>
          </p:nvSpPr>
          <p:spPr bwMode="auto">
            <a:xfrm>
              <a:off x="7124254" y="2929134"/>
              <a:ext cx="757237" cy="228600"/>
            </a:xfrm>
            <a:custGeom>
              <a:avLst/>
              <a:gdLst>
                <a:gd name="T0" fmla="*/ 0 w 21645"/>
                <a:gd name="T1" fmla="*/ 0 h 21600"/>
                <a:gd name="T2" fmla="*/ 477 w 21645"/>
                <a:gd name="T3" fmla="*/ 144 h 21600"/>
                <a:gd name="T4" fmla="*/ 1 w 21645"/>
                <a:gd name="T5" fmla="*/ 144 h 21600"/>
                <a:gd name="T6" fmla="*/ 0 60000 65536"/>
                <a:gd name="T7" fmla="*/ 0 60000 65536"/>
                <a:gd name="T8" fmla="*/ 0 60000 65536"/>
                <a:gd name="T9" fmla="*/ 0 w 21645"/>
                <a:gd name="T10" fmla="*/ 0 h 21600"/>
                <a:gd name="T11" fmla="*/ 21645 w 2164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45" h="21600" fill="none" extrusionOk="0">
                  <a:moveTo>
                    <a:pt x="0" y="0"/>
                  </a:moveTo>
                  <a:cubicBezTo>
                    <a:pt x="15" y="0"/>
                    <a:pt x="30" y="-1"/>
                    <a:pt x="45" y="0"/>
                  </a:cubicBezTo>
                  <a:cubicBezTo>
                    <a:pt x="11974" y="0"/>
                    <a:pt x="21645" y="9670"/>
                    <a:pt x="21645" y="21600"/>
                  </a:cubicBezTo>
                </a:path>
                <a:path w="21645" h="21600" stroke="0" extrusionOk="0">
                  <a:moveTo>
                    <a:pt x="0" y="0"/>
                  </a:moveTo>
                  <a:cubicBezTo>
                    <a:pt x="15" y="0"/>
                    <a:pt x="30" y="-1"/>
                    <a:pt x="45" y="0"/>
                  </a:cubicBezTo>
                  <a:cubicBezTo>
                    <a:pt x="11974" y="0"/>
                    <a:pt x="21645" y="9670"/>
                    <a:pt x="21645" y="21600"/>
                  </a:cubicBezTo>
                  <a:lnTo>
                    <a:pt x="4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3" name="Arc 29"/>
            <p:cNvSpPr>
              <a:spLocks/>
            </p:cNvSpPr>
            <p:nvPr/>
          </p:nvSpPr>
          <p:spPr bwMode="auto">
            <a:xfrm>
              <a:off x="7162354" y="3130746"/>
              <a:ext cx="717550" cy="228600"/>
            </a:xfrm>
            <a:custGeom>
              <a:avLst/>
              <a:gdLst>
                <a:gd name="T0" fmla="*/ 452 w 21600"/>
                <a:gd name="T1" fmla="*/ 0 h 21600"/>
                <a:gd name="T2" fmla="*/ 0 w 21600"/>
                <a:gd name="T3" fmla="*/ 144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4" name="Arc 30"/>
            <p:cNvSpPr>
              <a:spLocks/>
            </p:cNvSpPr>
            <p:nvPr/>
          </p:nvSpPr>
          <p:spPr bwMode="auto">
            <a:xfrm>
              <a:off x="7124254" y="3130746"/>
              <a:ext cx="107950" cy="228600"/>
            </a:xfrm>
            <a:custGeom>
              <a:avLst/>
              <a:gdLst>
                <a:gd name="T0" fmla="*/ 68 w 21600"/>
                <a:gd name="T1" fmla="*/ 0 h 21600"/>
                <a:gd name="T2" fmla="*/ 0 w 21600"/>
                <a:gd name="T3" fmla="*/ 144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5" name="Line 31"/>
            <p:cNvSpPr>
              <a:spLocks noChangeShapeType="1"/>
            </p:cNvSpPr>
            <p:nvPr/>
          </p:nvSpPr>
          <p:spPr bwMode="auto">
            <a:xfrm>
              <a:off x="7181404" y="3054546"/>
              <a:ext cx="254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6" name="Line 32"/>
            <p:cNvSpPr>
              <a:spLocks noChangeShapeType="1"/>
            </p:cNvSpPr>
            <p:nvPr/>
          </p:nvSpPr>
          <p:spPr bwMode="auto">
            <a:xfrm>
              <a:off x="7181404" y="3257746"/>
              <a:ext cx="254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4" name="Line 51"/>
            <p:cNvSpPr>
              <a:spLocks noChangeShapeType="1"/>
            </p:cNvSpPr>
            <p:nvPr/>
          </p:nvSpPr>
          <p:spPr bwMode="auto">
            <a:xfrm>
              <a:off x="7017784" y="3257746"/>
              <a:ext cx="19854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3" name="Line 74"/>
            <p:cNvSpPr>
              <a:spLocks noChangeShapeType="1"/>
            </p:cNvSpPr>
            <p:nvPr/>
          </p:nvSpPr>
          <p:spPr bwMode="auto">
            <a:xfrm>
              <a:off x="7879904" y="3145505"/>
              <a:ext cx="1905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5" name="Line 99"/>
            <p:cNvSpPr>
              <a:spLocks noChangeShapeType="1"/>
            </p:cNvSpPr>
            <p:nvPr/>
          </p:nvSpPr>
          <p:spPr bwMode="auto">
            <a:xfrm>
              <a:off x="7003930" y="3054546"/>
              <a:ext cx="22121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14" name="Line 98"/>
          <p:cNvSpPr>
            <a:spLocks noChangeShapeType="1"/>
          </p:cNvSpPr>
          <p:nvPr/>
        </p:nvSpPr>
        <p:spPr bwMode="auto">
          <a:xfrm>
            <a:off x="6572548" y="3155073"/>
            <a:ext cx="2159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6" name="Line 100"/>
          <p:cNvSpPr>
            <a:spLocks noChangeShapeType="1"/>
          </p:cNvSpPr>
          <p:nvPr/>
        </p:nvSpPr>
        <p:spPr bwMode="auto">
          <a:xfrm>
            <a:off x="6788447" y="3560400"/>
            <a:ext cx="190369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1" name="Rectangle 105"/>
          <p:cNvSpPr>
            <a:spLocks noChangeArrowheads="1"/>
          </p:cNvSpPr>
          <p:nvPr/>
        </p:nvSpPr>
        <p:spPr bwMode="auto">
          <a:xfrm>
            <a:off x="8303166" y="3324429"/>
            <a:ext cx="559450" cy="4591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>
                <a:solidFill>
                  <a:schemeClr val="accent1"/>
                </a:solidFill>
              </a:rPr>
              <a:t>K1</a:t>
            </a:r>
          </a:p>
        </p:txBody>
      </p:sp>
      <p:sp>
        <p:nvSpPr>
          <p:cNvPr id="222" name="Line 106"/>
          <p:cNvSpPr>
            <a:spLocks noChangeShapeType="1"/>
          </p:cNvSpPr>
          <p:nvPr/>
        </p:nvSpPr>
        <p:spPr bwMode="auto">
          <a:xfrm>
            <a:off x="6572548" y="3968946"/>
            <a:ext cx="2159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3" name="Line 107"/>
          <p:cNvSpPr>
            <a:spLocks noChangeShapeType="1"/>
          </p:cNvSpPr>
          <p:nvPr/>
        </p:nvSpPr>
        <p:spPr bwMode="auto">
          <a:xfrm>
            <a:off x="6571804" y="3968946"/>
            <a:ext cx="1714500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4" name="Rectangle 108"/>
          <p:cNvSpPr>
            <a:spLocks noChangeArrowheads="1"/>
          </p:cNvSpPr>
          <p:nvPr/>
        </p:nvSpPr>
        <p:spPr bwMode="auto">
          <a:xfrm>
            <a:off x="8303166" y="3731783"/>
            <a:ext cx="55945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>
                <a:solidFill>
                  <a:schemeClr val="accent3"/>
                </a:solidFill>
              </a:rPr>
              <a:t>K2</a:t>
            </a:r>
          </a:p>
        </p:txBody>
      </p:sp>
      <p:sp>
        <p:nvSpPr>
          <p:cNvPr id="227" name="Rectangle 111"/>
          <p:cNvSpPr>
            <a:spLocks noChangeArrowheads="1"/>
          </p:cNvSpPr>
          <p:nvPr/>
        </p:nvSpPr>
        <p:spPr bwMode="auto">
          <a:xfrm>
            <a:off x="619391" y="1200346"/>
            <a:ext cx="387928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/>
              <a:t>E</a:t>
            </a:r>
          </a:p>
        </p:txBody>
      </p:sp>
      <p:sp>
        <p:nvSpPr>
          <p:cNvPr id="229" name="Line 113"/>
          <p:cNvSpPr>
            <a:spLocks noChangeShapeType="1"/>
          </p:cNvSpPr>
          <p:nvPr/>
        </p:nvSpPr>
        <p:spPr bwMode="auto">
          <a:xfrm>
            <a:off x="5846618" y="1427018"/>
            <a:ext cx="2439686" cy="1928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0" name="Line 114"/>
          <p:cNvSpPr>
            <a:spLocks noChangeShapeType="1"/>
          </p:cNvSpPr>
          <p:nvPr/>
        </p:nvSpPr>
        <p:spPr bwMode="auto">
          <a:xfrm>
            <a:off x="5861348" y="1428946"/>
            <a:ext cx="0" cy="69850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1" name="Rectangle 115"/>
          <p:cNvSpPr>
            <a:spLocks noChangeArrowheads="1"/>
          </p:cNvSpPr>
          <p:nvPr/>
        </p:nvSpPr>
        <p:spPr bwMode="auto">
          <a:xfrm>
            <a:off x="8303166" y="1189483"/>
            <a:ext cx="447239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/>
              <a:t>E'</a:t>
            </a:r>
          </a:p>
        </p:txBody>
      </p:sp>
      <p:sp>
        <p:nvSpPr>
          <p:cNvPr id="232" name="Rectangle 116"/>
          <p:cNvSpPr>
            <a:spLocks noChangeArrowheads="1"/>
          </p:cNvSpPr>
          <p:nvPr/>
        </p:nvSpPr>
        <p:spPr bwMode="auto">
          <a:xfrm>
            <a:off x="5569248" y="3118046"/>
            <a:ext cx="383119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800" dirty="0">
                <a:solidFill>
                  <a:schemeClr val="accent4"/>
                </a:solidFill>
              </a:rPr>
              <a:t>p</a:t>
            </a:r>
          </a:p>
        </p:txBody>
      </p:sp>
      <p:sp>
        <p:nvSpPr>
          <p:cNvPr id="235" name="Oval 62"/>
          <p:cNvSpPr>
            <a:spLocks noChangeArrowheads="1"/>
          </p:cNvSpPr>
          <p:nvPr/>
        </p:nvSpPr>
        <p:spPr bwMode="auto">
          <a:xfrm>
            <a:off x="6950344" y="2721531"/>
            <a:ext cx="63500" cy="57151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/>
            </a:solidFill>
            <a:round/>
            <a:headEnd/>
            <a:tailEnd/>
          </a:ln>
          <a:extLst/>
        </p:spPr>
        <p:txBody>
          <a:bodyPr wrap="none"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226" name="Freeform 110"/>
          <p:cNvSpPr>
            <a:spLocks/>
          </p:cNvSpPr>
          <p:nvPr/>
        </p:nvSpPr>
        <p:spPr bwMode="auto">
          <a:xfrm>
            <a:off x="983804" y="1428946"/>
            <a:ext cx="4474887" cy="712788"/>
          </a:xfrm>
          <a:custGeom>
            <a:avLst/>
            <a:gdLst>
              <a:gd name="T0" fmla="*/ 0 w 2689"/>
              <a:gd name="T1" fmla="*/ 0 h 449"/>
              <a:gd name="T2" fmla="*/ 2688 w 2689"/>
              <a:gd name="T3" fmla="*/ 0 h 449"/>
              <a:gd name="T4" fmla="*/ 2688 w 2689"/>
              <a:gd name="T5" fmla="*/ 448 h 449"/>
              <a:gd name="T6" fmla="*/ 0 60000 65536"/>
              <a:gd name="T7" fmla="*/ 0 60000 65536"/>
              <a:gd name="T8" fmla="*/ 0 60000 65536"/>
              <a:gd name="T9" fmla="*/ 0 w 2689"/>
              <a:gd name="T10" fmla="*/ 0 h 449"/>
              <a:gd name="T11" fmla="*/ 2689 w 2689"/>
              <a:gd name="T12" fmla="*/ 449 h 4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89" h="449">
                <a:moveTo>
                  <a:pt x="0" y="0"/>
                </a:moveTo>
                <a:lnTo>
                  <a:pt x="2688" y="0"/>
                </a:lnTo>
                <a:lnTo>
                  <a:pt x="2688" y="448"/>
                </a:lnTo>
              </a:path>
            </a:pathLst>
          </a:custGeom>
          <a:noFill/>
          <a:ln w="25400" cap="rnd" cmpd="sng">
            <a:solidFill>
              <a:srgbClr val="DD0806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8" name="Line 112"/>
          <p:cNvSpPr>
            <a:spLocks noChangeShapeType="1"/>
          </p:cNvSpPr>
          <p:nvPr/>
        </p:nvSpPr>
        <p:spPr bwMode="auto">
          <a:xfrm flipH="1">
            <a:off x="5456344" y="2113200"/>
            <a:ext cx="0" cy="2381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8" name="Line 112"/>
          <p:cNvSpPr>
            <a:spLocks noChangeShapeType="1"/>
          </p:cNvSpPr>
          <p:nvPr/>
        </p:nvSpPr>
        <p:spPr bwMode="auto">
          <a:xfrm flipH="1">
            <a:off x="5861348" y="2111571"/>
            <a:ext cx="0" cy="2381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4" name="Rectangle 48"/>
          <p:cNvSpPr>
            <a:spLocks noChangeArrowheads="1"/>
          </p:cNvSpPr>
          <p:nvPr/>
        </p:nvSpPr>
        <p:spPr bwMode="auto">
          <a:xfrm>
            <a:off x="10934" y="3349593"/>
            <a:ext cx="1021114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/>
              <a:t>SUSP</a:t>
            </a:r>
          </a:p>
        </p:txBody>
      </p:sp>
      <p:sp>
        <p:nvSpPr>
          <p:cNvPr id="117" name="Line 49"/>
          <p:cNvSpPr>
            <a:spLocks noChangeShapeType="1"/>
          </p:cNvSpPr>
          <p:nvPr/>
        </p:nvSpPr>
        <p:spPr bwMode="auto">
          <a:xfrm>
            <a:off x="983802" y="3562546"/>
            <a:ext cx="2576815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8" name="Line 106"/>
          <p:cNvSpPr>
            <a:spLocks noChangeShapeType="1"/>
          </p:cNvSpPr>
          <p:nvPr/>
        </p:nvSpPr>
        <p:spPr bwMode="auto">
          <a:xfrm>
            <a:off x="6572548" y="3560400"/>
            <a:ext cx="2159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1" name="Line 47"/>
          <p:cNvSpPr>
            <a:spLocks noChangeShapeType="1"/>
          </p:cNvSpPr>
          <p:nvPr/>
        </p:nvSpPr>
        <p:spPr bwMode="auto">
          <a:xfrm flipV="1">
            <a:off x="983804" y="3171884"/>
            <a:ext cx="235396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 sz="2400">
              <a:solidFill>
                <a:schemeClr val="tx2"/>
              </a:solidFill>
            </a:endParaRPr>
          </a:p>
        </p:txBody>
      </p:sp>
      <p:sp>
        <p:nvSpPr>
          <p:cNvPr id="120" name="Arc 27">
            <a:extLst>
              <a:ext uri="{FF2B5EF4-FFF2-40B4-BE49-F238E27FC236}">
                <a16:creationId xmlns:a16="http://schemas.microsoft.com/office/drawing/2014/main" id="{68D992B8-3A6F-8A4E-8E45-A42880888BBA}"/>
              </a:ext>
            </a:extLst>
          </p:cNvPr>
          <p:cNvSpPr>
            <a:spLocks/>
          </p:cNvSpPr>
          <p:nvPr/>
        </p:nvSpPr>
        <p:spPr bwMode="auto">
          <a:xfrm>
            <a:off x="3638327" y="3435927"/>
            <a:ext cx="109537" cy="209550"/>
          </a:xfrm>
          <a:custGeom>
            <a:avLst/>
            <a:gdLst>
              <a:gd name="T0" fmla="*/ 0 w 21918"/>
              <a:gd name="T1" fmla="*/ 0 h 21600"/>
              <a:gd name="T2" fmla="*/ 69 w 21918"/>
              <a:gd name="T3" fmla="*/ 132 h 21600"/>
              <a:gd name="T4" fmla="*/ 1 w 21918"/>
              <a:gd name="T5" fmla="*/ 132 h 21600"/>
              <a:gd name="T6" fmla="*/ 0 60000 65536"/>
              <a:gd name="T7" fmla="*/ 0 60000 65536"/>
              <a:gd name="T8" fmla="*/ 0 60000 65536"/>
              <a:gd name="T9" fmla="*/ 0 w 21918"/>
              <a:gd name="T10" fmla="*/ 0 h 21600"/>
              <a:gd name="T11" fmla="*/ 21918 w 2191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18" h="21600" fill="none" extrusionOk="0">
                <a:moveTo>
                  <a:pt x="0" y="2"/>
                </a:moveTo>
                <a:cubicBezTo>
                  <a:pt x="105" y="0"/>
                  <a:pt x="211" y="-1"/>
                  <a:pt x="318" y="0"/>
                </a:cubicBezTo>
                <a:cubicBezTo>
                  <a:pt x="12247" y="0"/>
                  <a:pt x="21918" y="9670"/>
                  <a:pt x="21918" y="21600"/>
                </a:cubicBezTo>
              </a:path>
              <a:path w="21918" h="21600" stroke="0" extrusionOk="0">
                <a:moveTo>
                  <a:pt x="0" y="2"/>
                </a:moveTo>
                <a:cubicBezTo>
                  <a:pt x="105" y="0"/>
                  <a:pt x="211" y="-1"/>
                  <a:pt x="318" y="0"/>
                </a:cubicBezTo>
                <a:cubicBezTo>
                  <a:pt x="12247" y="0"/>
                  <a:pt x="21918" y="9670"/>
                  <a:pt x="21918" y="21600"/>
                </a:cubicBezTo>
                <a:lnTo>
                  <a:pt x="318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1" name="Arc 28">
            <a:extLst>
              <a:ext uri="{FF2B5EF4-FFF2-40B4-BE49-F238E27FC236}">
                <a16:creationId xmlns:a16="http://schemas.microsoft.com/office/drawing/2014/main" id="{7AC54C5D-D2FC-684E-A619-37CF70E1AE93}"/>
              </a:ext>
            </a:extLst>
          </p:cNvPr>
          <p:cNvSpPr>
            <a:spLocks/>
          </p:cNvSpPr>
          <p:nvPr/>
        </p:nvSpPr>
        <p:spPr bwMode="auto">
          <a:xfrm>
            <a:off x="3639914" y="3435927"/>
            <a:ext cx="757237" cy="228600"/>
          </a:xfrm>
          <a:custGeom>
            <a:avLst/>
            <a:gdLst>
              <a:gd name="T0" fmla="*/ 0 w 21645"/>
              <a:gd name="T1" fmla="*/ 0 h 21600"/>
              <a:gd name="T2" fmla="*/ 477 w 21645"/>
              <a:gd name="T3" fmla="*/ 144 h 21600"/>
              <a:gd name="T4" fmla="*/ 1 w 21645"/>
              <a:gd name="T5" fmla="*/ 144 h 21600"/>
              <a:gd name="T6" fmla="*/ 0 60000 65536"/>
              <a:gd name="T7" fmla="*/ 0 60000 65536"/>
              <a:gd name="T8" fmla="*/ 0 60000 65536"/>
              <a:gd name="T9" fmla="*/ 0 w 21645"/>
              <a:gd name="T10" fmla="*/ 0 h 21600"/>
              <a:gd name="T11" fmla="*/ 21645 w 2164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45" h="21600" fill="none" extrusionOk="0">
                <a:moveTo>
                  <a:pt x="0" y="0"/>
                </a:moveTo>
                <a:cubicBezTo>
                  <a:pt x="15" y="0"/>
                  <a:pt x="30" y="-1"/>
                  <a:pt x="45" y="0"/>
                </a:cubicBezTo>
                <a:cubicBezTo>
                  <a:pt x="11974" y="0"/>
                  <a:pt x="21645" y="9670"/>
                  <a:pt x="21645" y="21600"/>
                </a:cubicBezTo>
              </a:path>
              <a:path w="21645" h="21600" stroke="0" extrusionOk="0">
                <a:moveTo>
                  <a:pt x="0" y="0"/>
                </a:moveTo>
                <a:cubicBezTo>
                  <a:pt x="15" y="0"/>
                  <a:pt x="30" y="-1"/>
                  <a:pt x="45" y="0"/>
                </a:cubicBezTo>
                <a:cubicBezTo>
                  <a:pt x="11974" y="0"/>
                  <a:pt x="21645" y="9670"/>
                  <a:pt x="21645" y="21600"/>
                </a:cubicBezTo>
                <a:lnTo>
                  <a:pt x="45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2" name="Arc 29">
            <a:extLst>
              <a:ext uri="{FF2B5EF4-FFF2-40B4-BE49-F238E27FC236}">
                <a16:creationId xmlns:a16="http://schemas.microsoft.com/office/drawing/2014/main" id="{3629C4A3-52D5-704A-B2E7-F9194C4A8ABD}"/>
              </a:ext>
            </a:extLst>
          </p:cNvPr>
          <p:cNvSpPr>
            <a:spLocks/>
          </p:cNvSpPr>
          <p:nvPr/>
        </p:nvSpPr>
        <p:spPr bwMode="auto">
          <a:xfrm>
            <a:off x="3678014" y="3637539"/>
            <a:ext cx="717550" cy="228600"/>
          </a:xfrm>
          <a:custGeom>
            <a:avLst/>
            <a:gdLst>
              <a:gd name="T0" fmla="*/ 452 w 21600"/>
              <a:gd name="T1" fmla="*/ 0 h 21600"/>
              <a:gd name="T2" fmla="*/ 0 w 21600"/>
              <a:gd name="T3" fmla="*/ 144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3" name="Arc 30">
            <a:extLst>
              <a:ext uri="{FF2B5EF4-FFF2-40B4-BE49-F238E27FC236}">
                <a16:creationId xmlns:a16="http://schemas.microsoft.com/office/drawing/2014/main" id="{9F3B66F5-3F89-7A43-A9C1-D82FCA2DAEB8}"/>
              </a:ext>
            </a:extLst>
          </p:cNvPr>
          <p:cNvSpPr>
            <a:spLocks/>
          </p:cNvSpPr>
          <p:nvPr/>
        </p:nvSpPr>
        <p:spPr bwMode="auto">
          <a:xfrm>
            <a:off x="3639914" y="3637539"/>
            <a:ext cx="107950" cy="228600"/>
          </a:xfrm>
          <a:custGeom>
            <a:avLst/>
            <a:gdLst>
              <a:gd name="T0" fmla="*/ 68 w 21600"/>
              <a:gd name="T1" fmla="*/ 0 h 21600"/>
              <a:gd name="T2" fmla="*/ 0 w 21600"/>
              <a:gd name="T3" fmla="*/ 144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4" name="Line 31">
            <a:extLst>
              <a:ext uri="{FF2B5EF4-FFF2-40B4-BE49-F238E27FC236}">
                <a16:creationId xmlns:a16="http://schemas.microsoft.com/office/drawing/2014/main" id="{354CF7F4-DFB1-8646-9D8B-1C7C9C435189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7064" y="3561339"/>
            <a:ext cx="254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5" name="Line 32">
            <a:extLst>
              <a:ext uri="{FF2B5EF4-FFF2-40B4-BE49-F238E27FC236}">
                <a16:creationId xmlns:a16="http://schemas.microsoft.com/office/drawing/2014/main" id="{C4DB04B7-276E-A94D-8CB5-8DCE62A7CF2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7064" y="3764539"/>
            <a:ext cx="254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3" name="Line 74">
            <a:extLst>
              <a:ext uri="{FF2B5EF4-FFF2-40B4-BE49-F238E27FC236}">
                <a16:creationId xmlns:a16="http://schemas.microsoft.com/office/drawing/2014/main" id="{35A6177F-240F-5B40-ADEE-163972DC896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5564" y="3652298"/>
            <a:ext cx="12794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0" name="Line 99">
            <a:extLst>
              <a:ext uri="{FF2B5EF4-FFF2-40B4-BE49-F238E27FC236}">
                <a16:creationId xmlns:a16="http://schemas.microsoft.com/office/drawing/2014/main" id="{16EDA037-2F56-9941-93ED-03C78BCD392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9590" y="3561339"/>
            <a:ext cx="221216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7" name="Line 101">
            <a:extLst>
              <a:ext uri="{FF2B5EF4-FFF2-40B4-BE49-F238E27FC236}">
                <a16:creationId xmlns:a16="http://schemas.microsoft.com/office/drawing/2014/main" id="{A0C7D5EA-7F83-324E-90D5-E7E249DA56F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35215" y="3556727"/>
            <a:ext cx="0" cy="107801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4" name="Line 85">
            <a:extLst>
              <a:ext uri="{FF2B5EF4-FFF2-40B4-BE49-F238E27FC236}">
                <a16:creationId xmlns:a16="http://schemas.microsoft.com/office/drawing/2014/main" id="{21C8E882-DBA1-C74C-B5E1-ED71CB3622B3}"/>
              </a:ext>
            </a:extLst>
          </p:cNvPr>
          <p:cNvSpPr>
            <a:spLocks noChangeShapeType="1"/>
          </p:cNvSpPr>
          <p:nvPr/>
        </p:nvSpPr>
        <p:spPr bwMode="auto">
          <a:xfrm>
            <a:off x="983803" y="3968946"/>
            <a:ext cx="263106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6" name="Line 85">
            <a:extLst>
              <a:ext uri="{FF2B5EF4-FFF2-40B4-BE49-F238E27FC236}">
                <a16:creationId xmlns:a16="http://schemas.microsoft.com/office/drawing/2014/main" id="{E6C32371-E0E1-584D-B419-2B3EB3D8F5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47977" y="3953571"/>
            <a:ext cx="0" cy="500665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7" name="Line 85">
            <a:extLst>
              <a:ext uri="{FF2B5EF4-FFF2-40B4-BE49-F238E27FC236}">
                <a16:creationId xmlns:a16="http://schemas.microsoft.com/office/drawing/2014/main" id="{9BCEE15A-3727-A548-B34A-CAF424ADE5C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23903" y="3953571"/>
            <a:ext cx="0" cy="500665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" name="Line 68">
            <a:extLst>
              <a:ext uri="{FF2B5EF4-FFF2-40B4-BE49-F238E27FC236}">
                <a16:creationId xmlns:a16="http://schemas.microsoft.com/office/drawing/2014/main" id="{C9C303FF-9D79-CF49-AE86-52AA4FB1C30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5691" y="3968946"/>
            <a:ext cx="214639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9" name="Line 78">
            <a:extLst>
              <a:ext uri="{FF2B5EF4-FFF2-40B4-BE49-F238E27FC236}">
                <a16:creationId xmlns:a16="http://schemas.microsoft.com/office/drawing/2014/main" id="{4E6FC8E3-E679-994E-8F95-F15B76E1CE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19054" y="3156916"/>
            <a:ext cx="1011381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8" name="Oval 24"/>
          <p:cNvSpPr>
            <a:spLocks noChangeArrowheads="1"/>
          </p:cNvSpPr>
          <p:nvPr/>
        </p:nvSpPr>
        <p:spPr bwMode="auto">
          <a:xfrm>
            <a:off x="2534966" y="3220573"/>
            <a:ext cx="116335" cy="115455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grpSp>
        <p:nvGrpSpPr>
          <p:cNvPr id="250" name="Groupe 249">
            <a:extLst>
              <a:ext uri="{FF2B5EF4-FFF2-40B4-BE49-F238E27FC236}">
                <a16:creationId xmlns:a16="http://schemas.microsoft.com/office/drawing/2014/main" id="{7AA13579-337D-A540-9E96-46A8B76352E4}"/>
              </a:ext>
            </a:extLst>
          </p:cNvPr>
          <p:cNvGrpSpPr/>
          <p:nvPr/>
        </p:nvGrpSpPr>
        <p:grpSpPr>
          <a:xfrm>
            <a:off x="2376000" y="3692912"/>
            <a:ext cx="973979" cy="504826"/>
            <a:chOff x="2380385" y="3717032"/>
            <a:chExt cx="973979" cy="504826"/>
          </a:xfrm>
        </p:grpSpPr>
        <p:sp>
          <p:nvSpPr>
            <p:cNvPr id="251" name="Line 17">
              <a:extLst>
                <a:ext uri="{FF2B5EF4-FFF2-40B4-BE49-F238E27FC236}">
                  <a16:creationId xmlns:a16="http://schemas.microsoft.com/office/drawing/2014/main" id="{CFA25F82-15C1-DC45-8817-7307C24137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4277" y="3726086"/>
              <a:ext cx="469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2" name="Line 18">
              <a:extLst>
                <a:ext uri="{FF2B5EF4-FFF2-40B4-BE49-F238E27FC236}">
                  <a16:creationId xmlns:a16="http://schemas.microsoft.com/office/drawing/2014/main" id="{E1A92DEB-3681-164B-871A-E8C3079F51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4752" y="4221386"/>
              <a:ext cx="50482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3" name="Line 19">
              <a:extLst>
                <a:ext uri="{FF2B5EF4-FFF2-40B4-BE49-F238E27FC236}">
                  <a16:creationId xmlns:a16="http://schemas.microsoft.com/office/drawing/2014/main" id="{60B7373A-C98F-5E4A-A482-B46DF61404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54277" y="3717032"/>
              <a:ext cx="0" cy="5048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4" name="Arc 21">
              <a:extLst>
                <a:ext uri="{FF2B5EF4-FFF2-40B4-BE49-F238E27FC236}">
                  <a16:creationId xmlns:a16="http://schemas.microsoft.com/office/drawing/2014/main" id="{309B9766-D29C-2A4E-A6BC-56278048B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177" y="3726086"/>
              <a:ext cx="230187" cy="247650"/>
            </a:xfrm>
            <a:custGeom>
              <a:avLst/>
              <a:gdLst>
                <a:gd name="T0" fmla="*/ 0 w 21750"/>
                <a:gd name="T1" fmla="*/ 0 h 21600"/>
                <a:gd name="T2" fmla="*/ 145 w 21750"/>
                <a:gd name="T3" fmla="*/ 156 h 21600"/>
                <a:gd name="T4" fmla="*/ 1 w 21750"/>
                <a:gd name="T5" fmla="*/ 156 h 21600"/>
                <a:gd name="T6" fmla="*/ 0 60000 65536"/>
                <a:gd name="T7" fmla="*/ 0 60000 65536"/>
                <a:gd name="T8" fmla="*/ 0 60000 65536"/>
                <a:gd name="T9" fmla="*/ 0 w 21750"/>
                <a:gd name="T10" fmla="*/ 0 h 21600"/>
                <a:gd name="T11" fmla="*/ 21750 w 2175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50" h="21600" fill="none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</a:path>
                <a:path w="21750" h="21600" stroke="0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  <a:lnTo>
                    <a:pt x="150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5" name="Arc 23">
              <a:extLst>
                <a:ext uri="{FF2B5EF4-FFF2-40B4-BE49-F238E27FC236}">
                  <a16:creationId xmlns:a16="http://schemas.microsoft.com/office/drawing/2014/main" id="{861F52EA-038C-784C-B7C4-F838A71E4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177" y="3973736"/>
              <a:ext cx="228600" cy="247650"/>
            </a:xfrm>
            <a:custGeom>
              <a:avLst/>
              <a:gdLst>
                <a:gd name="T0" fmla="*/ 144 w 21600"/>
                <a:gd name="T1" fmla="*/ 0 h 21600"/>
                <a:gd name="T2" fmla="*/ 0 w 21600"/>
                <a:gd name="T3" fmla="*/ 156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6" name="Line 25">
              <a:extLst>
                <a:ext uri="{FF2B5EF4-FFF2-40B4-BE49-F238E27FC236}">
                  <a16:creationId xmlns:a16="http://schemas.microsoft.com/office/drawing/2014/main" id="{22F54EC8-629A-6542-B021-CBBCC6273C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0385" y="4081686"/>
              <a:ext cx="26935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7" name="Line 59">
              <a:extLst>
                <a:ext uri="{FF2B5EF4-FFF2-40B4-BE49-F238E27FC236}">
                  <a16:creationId xmlns:a16="http://schemas.microsoft.com/office/drawing/2014/main" id="{B0D3BA08-8F62-E64C-98A9-0B9E47D80E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0385" y="3878486"/>
              <a:ext cx="285673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58" name="Line 66">
            <a:extLst>
              <a:ext uri="{FF2B5EF4-FFF2-40B4-BE49-F238E27FC236}">
                <a16:creationId xmlns:a16="http://schemas.microsoft.com/office/drawing/2014/main" id="{9513D6EE-FF39-924B-AABA-F43F8C3CB04B}"/>
              </a:ext>
            </a:extLst>
          </p:cNvPr>
          <p:cNvSpPr>
            <a:spLocks noChangeShapeType="1"/>
          </p:cNvSpPr>
          <p:nvPr/>
        </p:nvSpPr>
        <p:spPr bwMode="auto">
          <a:xfrm>
            <a:off x="2169118" y="3089564"/>
            <a:ext cx="0" cy="98248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9" name="Line 51">
            <a:extLst>
              <a:ext uri="{FF2B5EF4-FFF2-40B4-BE49-F238E27FC236}">
                <a16:creationId xmlns:a16="http://schemas.microsoft.com/office/drawing/2014/main" id="{EB8B42B7-FE4F-C542-A382-3B99C4D17159}"/>
              </a:ext>
            </a:extLst>
          </p:cNvPr>
          <p:cNvSpPr>
            <a:spLocks noChangeShapeType="1"/>
          </p:cNvSpPr>
          <p:nvPr/>
        </p:nvSpPr>
        <p:spPr bwMode="auto">
          <a:xfrm>
            <a:off x="3362072" y="3949616"/>
            <a:ext cx="19854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0" name="Line 54">
            <a:extLst>
              <a:ext uri="{FF2B5EF4-FFF2-40B4-BE49-F238E27FC236}">
                <a16:creationId xmlns:a16="http://schemas.microsoft.com/office/drawing/2014/main" id="{6199F29D-E469-7647-91EA-38856B8C277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47744" y="3753933"/>
            <a:ext cx="0" cy="1124651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1" name="Line 55">
            <a:extLst>
              <a:ext uri="{FF2B5EF4-FFF2-40B4-BE49-F238E27FC236}">
                <a16:creationId xmlns:a16="http://schemas.microsoft.com/office/drawing/2014/main" id="{7A9B67E9-7659-5041-A548-654182FA4D25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5452" y="3156916"/>
            <a:ext cx="21673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2" name="Line 90">
            <a:extLst>
              <a:ext uri="{FF2B5EF4-FFF2-40B4-BE49-F238E27FC236}">
                <a16:creationId xmlns:a16="http://schemas.microsoft.com/office/drawing/2014/main" id="{D5D11866-D716-5B45-8F6C-E9C045473AB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3094" y="3173129"/>
            <a:ext cx="203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 sz="2000"/>
          </a:p>
        </p:txBody>
      </p:sp>
      <p:sp>
        <p:nvSpPr>
          <p:cNvPr id="245" name="Oval 62"/>
          <p:cNvSpPr>
            <a:spLocks noChangeArrowheads="1"/>
          </p:cNvSpPr>
          <p:nvPr/>
        </p:nvSpPr>
        <p:spPr bwMode="auto">
          <a:xfrm>
            <a:off x="3519054" y="3921040"/>
            <a:ext cx="63500" cy="57151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/>
            </a:solidFill>
            <a:round/>
            <a:headEnd/>
            <a:tailEnd/>
          </a:ln>
          <a:extLst/>
        </p:spPr>
        <p:txBody>
          <a:bodyPr wrap="none"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263" name="Line 78">
            <a:extLst>
              <a:ext uri="{FF2B5EF4-FFF2-40B4-BE49-F238E27FC236}">
                <a16:creationId xmlns:a16="http://schemas.microsoft.com/office/drawing/2014/main" id="{CE00CD72-75F7-1B40-82A7-076C1372CD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0546" y="3072544"/>
            <a:ext cx="26556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4" name="Oval 62"/>
          <p:cNvSpPr>
            <a:spLocks noChangeArrowheads="1"/>
          </p:cNvSpPr>
          <p:nvPr/>
        </p:nvSpPr>
        <p:spPr bwMode="auto">
          <a:xfrm>
            <a:off x="2141833" y="3044974"/>
            <a:ext cx="63500" cy="57151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/>
            </a:solidFill>
            <a:round/>
            <a:headEnd/>
            <a:tailEnd/>
          </a:ln>
          <a:extLst/>
        </p:spPr>
        <p:txBody>
          <a:bodyPr wrap="none"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264" name="Line 53">
            <a:extLst>
              <a:ext uri="{FF2B5EF4-FFF2-40B4-BE49-F238E27FC236}">
                <a16:creationId xmlns:a16="http://schemas.microsoft.com/office/drawing/2014/main" id="{3CD03CA3-55D1-0C46-9507-9F70E43D2B5F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5910" y="4057566"/>
            <a:ext cx="22009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6" name="Line 51">
            <a:extLst>
              <a:ext uri="{FF2B5EF4-FFF2-40B4-BE49-F238E27FC236}">
                <a16:creationId xmlns:a16="http://schemas.microsoft.com/office/drawing/2014/main" id="{D75FA1E6-015F-2E45-AD5E-7033DD831734}"/>
              </a:ext>
            </a:extLst>
          </p:cNvPr>
          <p:cNvSpPr>
            <a:spLocks noChangeShapeType="1"/>
          </p:cNvSpPr>
          <p:nvPr/>
        </p:nvSpPr>
        <p:spPr bwMode="auto">
          <a:xfrm>
            <a:off x="3532910" y="3764539"/>
            <a:ext cx="19908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4" name="ZoneTexte 133">
            <a:extLst>
              <a:ext uri="{FF2B5EF4-FFF2-40B4-BE49-F238E27FC236}">
                <a16:creationId xmlns:a16="http://schemas.microsoft.com/office/drawing/2014/main" id="{67350EC7-4264-BD4F-A61D-189FCD634DDF}"/>
              </a:ext>
            </a:extLst>
          </p:cNvPr>
          <p:cNvSpPr txBox="1"/>
          <p:nvPr/>
        </p:nvSpPr>
        <p:spPr>
          <a:xfrm>
            <a:off x="2673083" y="5353499"/>
            <a:ext cx="3797835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SUSP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est transmis à 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</a:t>
            </a:r>
          </a:p>
        </p:txBody>
      </p:sp>
      <p:sp>
        <p:nvSpPr>
          <p:cNvPr id="135" name="ZoneTexte 134">
            <a:extLst>
              <a:ext uri="{FF2B5EF4-FFF2-40B4-BE49-F238E27FC236}">
                <a16:creationId xmlns:a16="http://schemas.microsoft.com/office/drawing/2014/main" id="{69420B89-6257-4147-BD8D-E4814D97FCFB}"/>
              </a:ext>
            </a:extLst>
          </p:cNvPr>
          <p:cNvSpPr txBox="1"/>
          <p:nvPr/>
        </p:nvSpPr>
        <p:spPr>
          <a:xfrm>
            <a:off x="5587207" y="3069741"/>
            <a:ext cx="338554" cy="64633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en-US" sz="3600" b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ˆ</a:t>
            </a:r>
            <a:endParaRPr kumimoji="0" lang="fr-FR" sz="3600" b="0" u="none" strike="noStrike" kern="0" cap="none" spc="0" normalizeH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sp>
        <p:nvSpPr>
          <p:cNvPr id="136" name="ZoneTexte 135">
            <a:extLst>
              <a:ext uri="{FF2B5EF4-FFF2-40B4-BE49-F238E27FC236}">
                <a16:creationId xmlns:a16="http://schemas.microsoft.com/office/drawing/2014/main" id="{5B2B823C-BE28-3248-A100-79E0037BD572}"/>
              </a:ext>
            </a:extLst>
          </p:cNvPr>
          <p:cNvSpPr txBox="1"/>
          <p:nvPr/>
        </p:nvSpPr>
        <p:spPr>
          <a:xfrm>
            <a:off x="6078484" y="5296766"/>
            <a:ext cx="338554" cy="64633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en-US" sz="3600" b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ˆ</a:t>
            </a:r>
            <a:endParaRPr kumimoji="0" lang="fr-FR" sz="3600" b="0" u="none" strike="noStrike" kern="0" cap="none" spc="0" normalizeH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sp>
        <p:nvSpPr>
          <p:cNvPr id="211" name="Line 95"/>
          <p:cNvSpPr>
            <a:spLocks noChangeShapeType="1"/>
          </p:cNvSpPr>
          <p:nvPr/>
        </p:nvSpPr>
        <p:spPr bwMode="auto">
          <a:xfrm flipV="1">
            <a:off x="1087582" y="2036618"/>
            <a:ext cx="5902036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8" name="Line 66"/>
          <p:cNvSpPr>
            <a:spLocks noChangeShapeType="1"/>
          </p:cNvSpPr>
          <p:nvPr/>
        </p:nvSpPr>
        <p:spPr bwMode="auto">
          <a:xfrm>
            <a:off x="2385256" y="1442972"/>
            <a:ext cx="5983" cy="242377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6840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Line 101"/>
          <p:cNvSpPr>
            <a:spLocks noChangeShapeType="1"/>
          </p:cNvSpPr>
          <p:nvPr/>
        </p:nvSpPr>
        <p:spPr bwMode="auto">
          <a:xfrm>
            <a:off x="6974330" y="3445200"/>
            <a:ext cx="0" cy="12240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dirty="0"/>
              <a:t>07/03/2017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51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0" y="13785"/>
            <a:ext cx="8915400" cy="630942"/>
          </a:xfrm>
        </p:spPr>
        <p:txBody>
          <a:bodyPr/>
          <a:lstStyle/>
          <a:p>
            <a:r>
              <a:rPr lang="en-US" altLang="fr-FR" dirty="0">
                <a:solidFill>
                  <a:srgbClr val="000000"/>
                </a:solidFill>
              </a:rPr>
              <a:t>«</a:t>
            </a:r>
            <a:r>
              <a:rPr lang="en-US" altLang="fr-FR" sz="1800" dirty="0">
                <a:solidFill>
                  <a:srgbClr val="000000"/>
                </a:solidFill>
              </a:rPr>
              <a:t> </a:t>
            </a:r>
            <a:r>
              <a:rPr lang="en-US" altLang="fr-FR" dirty="0"/>
              <a:t>suspend </a:t>
            </a:r>
            <a:r>
              <a:rPr lang="en-US" altLang="fr-FR" dirty="0">
                <a:solidFill>
                  <a:schemeClr val="accent4"/>
                </a:solidFill>
              </a:rPr>
              <a:t>p</a:t>
            </a:r>
            <a:r>
              <a:rPr lang="en-US" altLang="fr-FR" dirty="0">
                <a:solidFill>
                  <a:schemeClr val="tx2"/>
                </a:solidFill>
              </a:rPr>
              <a:t> </a:t>
            </a:r>
            <a:r>
              <a:rPr lang="en-US" altLang="fr-FR" dirty="0"/>
              <a:t>when</a:t>
            </a:r>
            <a:r>
              <a:rPr lang="en-US" altLang="fr-FR" dirty="0">
                <a:solidFill>
                  <a:schemeClr val="accent2"/>
                </a:solidFill>
              </a:rPr>
              <a:t> </a:t>
            </a:r>
            <a:r>
              <a:rPr lang="en-US" altLang="fr-FR" dirty="0">
                <a:solidFill>
                  <a:schemeClr val="tx2"/>
                </a:solidFill>
              </a:rPr>
              <a:t>S</a:t>
            </a:r>
            <a:r>
              <a:rPr lang="en-US" altLang="fr-FR" sz="1800" dirty="0">
                <a:solidFill>
                  <a:schemeClr val="tx2"/>
                </a:solidFill>
              </a:rPr>
              <a:t> </a:t>
            </a:r>
            <a:r>
              <a:rPr lang="en-US" altLang="fr-FR" dirty="0"/>
              <a:t>», </a:t>
            </a:r>
            <a:r>
              <a:rPr lang="en-US" altLang="fr-FR" dirty="0">
                <a:solidFill>
                  <a:schemeClr val="accent1"/>
                </a:solidFill>
              </a:rPr>
              <a:t>SUSP </a:t>
            </a:r>
            <a:r>
              <a:rPr lang="en-US" altLang="fr-FR" dirty="0"/>
              <a:t>propagé</a:t>
            </a:r>
            <a:endParaRPr lang="fr-FR" dirty="0"/>
          </a:p>
        </p:txBody>
      </p:sp>
      <p:sp>
        <p:nvSpPr>
          <p:cNvPr id="137" name="Arc 13"/>
          <p:cNvSpPr>
            <a:spLocks/>
          </p:cNvSpPr>
          <p:nvPr/>
        </p:nvSpPr>
        <p:spPr bwMode="auto">
          <a:xfrm>
            <a:off x="4096048" y="4630934"/>
            <a:ext cx="230187" cy="247650"/>
          </a:xfrm>
          <a:custGeom>
            <a:avLst/>
            <a:gdLst>
              <a:gd name="T0" fmla="*/ 0 w 21750"/>
              <a:gd name="T1" fmla="*/ 0 h 21600"/>
              <a:gd name="T2" fmla="*/ 145 w 21750"/>
              <a:gd name="T3" fmla="*/ 156 h 21600"/>
              <a:gd name="T4" fmla="*/ 1 w 21750"/>
              <a:gd name="T5" fmla="*/ 156 h 21600"/>
              <a:gd name="T6" fmla="*/ 0 60000 65536"/>
              <a:gd name="T7" fmla="*/ 0 60000 65536"/>
              <a:gd name="T8" fmla="*/ 0 60000 65536"/>
              <a:gd name="T9" fmla="*/ 0 w 21750"/>
              <a:gd name="T10" fmla="*/ 0 h 21600"/>
              <a:gd name="T11" fmla="*/ 21750 w 2175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50" h="21600" fill="none" extrusionOk="0">
                <a:moveTo>
                  <a:pt x="-1" y="0"/>
                </a:moveTo>
                <a:cubicBezTo>
                  <a:pt x="49" y="0"/>
                  <a:pt x="99" y="-1"/>
                  <a:pt x="150" y="0"/>
                </a:cubicBezTo>
                <a:cubicBezTo>
                  <a:pt x="12079" y="0"/>
                  <a:pt x="21750" y="9670"/>
                  <a:pt x="21750" y="21600"/>
                </a:cubicBezTo>
              </a:path>
              <a:path w="21750" h="21600" stroke="0" extrusionOk="0">
                <a:moveTo>
                  <a:pt x="-1" y="0"/>
                </a:moveTo>
                <a:cubicBezTo>
                  <a:pt x="49" y="0"/>
                  <a:pt x="99" y="-1"/>
                  <a:pt x="150" y="0"/>
                </a:cubicBezTo>
                <a:cubicBezTo>
                  <a:pt x="12079" y="0"/>
                  <a:pt x="21750" y="9670"/>
                  <a:pt x="21750" y="21600"/>
                </a:cubicBezTo>
                <a:lnTo>
                  <a:pt x="15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9" name="Arc 15"/>
          <p:cNvSpPr>
            <a:spLocks/>
          </p:cNvSpPr>
          <p:nvPr/>
        </p:nvSpPr>
        <p:spPr bwMode="auto">
          <a:xfrm>
            <a:off x="4096048" y="4864296"/>
            <a:ext cx="228600" cy="247650"/>
          </a:xfrm>
          <a:custGeom>
            <a:avLst/>
            <a:gdLst>
              <a:gd name="T0" fmla="*/ 144 w 21600"/>
              <a:gd name="T1" fmla="*/ 0 h 21600"/>
              <a:gd name="T2" fmla="*/ 0 w 21600"/>
              <a:gd name="T3" fmla="*/ 156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4" name="Arc 20"/>
          <p:cNvSpPr>
            <a:spLocks/>
          </p:cNvSpPr>
          <p:nvPr/>
        </p:nvSpPr>
        <p:spPr bwMode="auto">
          <a:xfrm>
            <a:off x="3124177" y="3727674"/>
            <a:ext cx="230187" cy="247650"/>
          </a:xfrm>
          <a:custGeom>
            <a:avLst/>
            <a:gdLst>
              <a:gd name="T0" fmla="*/ 0 w 21750"/>
              <a:gd name="T1" fmla="*/ 0 h 21600"/>
              <a:gd name="T2" fmla="*/ 145 w 21750"/>
              <a:gd name="T3" fmla="*/ 156 h 21600"/>
              <a:gd name="T4" fmla="*/ 1 w 21750"/>
              <a:gd name="T5" fmla="*/ 156 h 21600"/>
              <a:gd name="T6" fmla="*/ 0 60000 65536"/>
              <a:gd name="T7" fmla="*/ 0 60000 65536"/>
              <a:gd name="T8" fmla="*/ 0 60000 65536"/>
              <a:gd name="T9" fmla="*/ 0 w 21750"/>
              <a:gd name="T10" fmla="*/ 0 h 21600"/>
              <a:gd name="T11" fmla="*/ 21750 w 2175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50" h="21600" fill="none" extrusionOk="0">
                <a:moveTo>
                  <a:pt x="-1" y="0"/>
                </a:moveTo>
                <a:cubicBezTo>
                  <a:pt x="49" y="0"/>
                  <a:pt x="99" y="-1"/>
                  <a:pt x="150" y="0"/>
                </a:cubicBezTo>
                <a:cubicBezTo>
                  <a:pt x="12079" y="0"/>
                  <a:pt x="21750" y="9670"/>
                  <a:pt x="21750" y="21600"/>
                </a:cubicBezTo>
              </a:path>
              <a:path w="21750" h="21600" stroke="0" extrusionOk="0">
                <a:moveTo>
                  <a:pt x="-1" y="0"/>
                </a:moveTo>
                <a:cubicBezTo>
                  <a:pt x="49" y="0"/>
                  <a:pt x="99" y="-1"/>
                  <a:pt x="150" y="0"/>
                </a:cubicBezTo>
                <a:cubicBezTo>
                  <a:pt x="12079" y="0"/>
                  <a:pt x="21750" y="9670"/>
                  <a:pt x="21750" y="21600"/>
                </a:cubicBezTo>
                <a:lnTo>
                  <a:pt x="15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6" name="Arc 22"/>
          <p:cNvSpPr>
            <a:spLocks/>
          </p:cNvSpPr>
          <p:nvPr/>
        </p:nvSpPr>
        <p:spPr bwMode="auto">
          <a:xfrm>
            <a:off x="3124177" y="3961036"/>
            <a:ext cx="228600" cy="247650"/>
          </a:xfrm>
          <a:custGeom>
            <a:avLst/>
            <a:gdLst>
              <a:gd name="T0" fmla="*/ 144 w 21600"/>
              <a:gd name="T1" fmla="*/ 0 h 21600"/>
              <a:gd name="T2" fmla="*/ 0 w 21600"/>
              <a:gd name="T3" fmla="*/ 156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7" name="Rectangle 33"/>
          <p:cNvSpPr>
            <a:spLocks noChangeArrowheads="1"/>
          </p:cNvSpPr>
          <p:nvPr/>
        </p:nvSpPr>
        <p:spPr bwMode="auto">
          <a:xfrm>
            <a:off x="4743748" y="2343346"/>
            <a:ext cx="1816100" cy="2222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58" name="Rectangle 34"/>
          <p:cNvSpPr>
            <a:spLocks noChangeArrowheads="1"/>
          </p:cNvSpPr>
          <p:nvPr/>
        </p:nvSpPr>
        <p:spPr bwMode="auto">
          <a:xfrm>
            <a:off x="4743748" y="2343346"/>
            <a:ext cx="1816100" cy="22225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59" name="Rectangle 35"/>
          <p:cNvSpPr>
            <a:spLocks noChangeArrowheads="1"/>
          </p:cNvSpPr>
          <p:nvPr/>
        </p:nvSpPr>
        <p:spPr bwMode="auto">
          <a:xfrm>
            <a:off x="4799311" y="2616396"/>
            <a:ext cx="503344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chemeClr val="tx1"/>
                </a:solidFill>
              </a:rPr>
              <a:t>GO</a:t>
            </a:r>
          </a:p>
        </p:txBody>
      </p:sp>
      <p:sp>
        <p:nvSpPr>
          <p:cNvPr id="160" name="Rectangle 36"/>
          <p:cNvSpPr>
            <a:spLocks noChangeArrowheads="1"/>
          </p:cNvSpPr>
          <p:nvPr/>
        </p:nvSpPr>
        <p:spPr bwMode="auto">
          <a:xfrm>
            <a:off x="4799311" y="3022796"/>
            <a:ext cx="602730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chemeClr val="tx1"/>
                </a:solidFill>
              </a:rPr>
              <a:t>RES</a:t>
            </a:r>
          </a:p>
        </p:txBody>
      </p:sp>
      <p:sp>
        <p:nvSpPr>
          <p:cNvPr id="161" name="Rectangle 37"/>
          <p:cNvSpPr>
            <a:spLocks noChangeArrowheads="1"/>
          </p:cNvSpPr>
          <p:nvPr/>
        </p:nvSpPr>
        <p:spPr bwMode="auto">
          <a:xfrm>
            <a:off x="4799311" y="3429196"/>
            <a:ext cx="738986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 b="1">
                <a:solidFill>
                  <a:schemeClr val="accent1"/>
                </a:solidFill>
              </a:rPr>
              <a:t>SUSP</a:t>
            </a:r>
          </a:p>
        </p:txBody>
      </p:sp>
      <p:sp>
        <p:nvSpPr>
          <p:cNvPr id="162" name="Rectangle 38"/>
          <p:cNvSpPr>
            <a:spLocks noChangeArrowheads="1"/>
          </p:cNvSpPr>
          <p:nvPr/>
        </p:nvSpPr>
        <p:spPr bwMode="auto">
          <a:xfrm>
            <a:off x="4799311" y="3835596"/>
            <a:ext cx="604334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chemeClr val="tx1"/>
                </a:solidFill>
              </a:rPr>
              <a:t>KILL</a:t>
            </a:r>
          </a:p>
        </p:txBody>
      </p:sp>
      <p:sp>
        <p:nvSpPr>
          <p:cNvPr id="163" name="Rectangle 39"/>
          <p:cNvSpPr>
            <a:spLocks noChangeArrowheads="1"/>
          </p:cNvSpPr>
          <p:nvPr/>
        </p:nvSpPr>
        <p:spPr bwMode="auto">
          <a:xfrm>
            <a:off x="6018511" y="2616396"/>
            <a:ext cx="5635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rgbClr val="000000"/>
                </a:solidFill>
              </a:rPr>
              <a:t>SEL</a:t>
            </a:r>
          </a:p>
        </p:txBody>
      </p:sp>
      <p:sp>
        <p:nvSpPr>
          <p:cNvPr id="164" name="Rectangle 40"/>
          <p:cNvSpPr>
            <a:spLocks noChangeArrowheads="1"/>
          </p:cNvSpPr>
          <p:nvPr/>
        </p:nvSpPr>
        <p:spPr bwMode="auto">
          <a:xfrm>
            <a:off x="6120111" y="3022796"/>
            <a:ext cx="4286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rgbClr val="000000"/>
                </a:solidFill>
              </a:rPr>
              <a:t>K0</a:t>
            </a:r>
          </a:p>
        </p:txBody>
      </p:sp>
      <p:sp>
        <p:nvSpPr>
          <p:cNvPr id="165" name="Rectangle 41"/>
          <p:cNvSpPr>
            <a:spLocks noChangeArrowheads="1"/>
          </p:cNvSpPr>
          <p:nvPr/>
        </p:nvSpPr>
        <p:spPr bwMode="auto">
          <a:xfrm>
            <a:off x="6120111" y="3429196"/>
            <a:ext cx="4286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rgbClr val="000000"/>
                </a:solidFill>
              </a:rPr>
              <a:t>K1</a:t>
            </a:r>
          </a:p>
        </p:txBody>
      </p:sp>
      <p:sp>
        <p:nvSpPr>
          <p:cNvPr id="166" name="Rectangle 42"/>
          <p:cNvSpPr>
            <a:spLocks noChangeArrowheads="1"/>
          </p:cNvSpPr>
          <p:nvPr/>
        </p:nvSpPr>
        <p:spPr bwMode="auto">
          <a:xfrm>
            <a:off x="6120111" y="3835596"/>
            <a:ext cx="4286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rgbClr val="000000"/>
                </a:solidFill>
              </a:rPr>
              <a:t>K2</a:t>
            </a:r>
          </a:p>
        </p:txBody>
      </p:sp>
      <p:sp>
        <p:nvSpPr>
          <p:cNvPr id="167" name="Rectangle 43"/>
          <p:cNvSpPr>
            <a:spLocks noChangeArrowheads="1"/>
          </p:cNvSpPr>
          <p:nvPr/>
        </p:nvSpPr>
        <p:spPr bwMode="auto">
          <a:xfrm>
            <a:off x="6120111" y="4140396"/>
            <a:ext cx="3524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rgbClr val="000000"/>
                </a:solidFill>
              </a:rPr>
              <a:t>...</a:t>
            </a:r>
          </a:p>
        </p:txBody>
      </p:sp>
      <p:sp>
        <p:nvSpPr>
          <p:cNvPr id="168" name="Rectangle 44"/>
          <p:cNvSpPr>
            <a:spLocks noChangeArrowheads="1"/>
          </p:cNvSpPr>
          <p:nvPr/>
        </p:nvSpPr>
        <p:spPr bwMode="auto">
          <a:xfrm>
            <a:off x="5307311" y="2375096"/>
            <a:ext cx="318999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69" name="Rectangle 45"/>
          <p:cNvSpPr>
            <a:spLocks noChangeArrowheads="1"/>
          </p:cNvSpPr>
          <p:nvPr/>
        </p:nvSpPr>
        <p:spPr bwMode="auto">
          <a:xfrm>
            <a:off x="5713711" y="2375096"/>
            <a:ext cx="3540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rgbClr val="000000"/>
                </a:solidFill>
              </a:rPr>
              <a:t>E'</a:t>
            </a:r>
          </a:p>
        </p:txBody>
      </p:sp>
      <p:sp>
        <p:nvSpPr>
          <p:cNvPr id="172" name="Rectangle 48"/>
          <p:cNvSpPr>
            <a:spLocks noChangeArrowheads="1"/>
          </p:cNvSpPr>
          <p:nvPr/>
        </p:nvSpPr>
        <p:spPr bwMode="auto">
          <a:xfrm>
            <a:off x="208182" y="2938327"/>
            <a:ext cx="81593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/>
              <a:t>RES</a:t>
            </a:r>
          </a:p>
        </p:txBody>
      </p:sp>
      <p:sp>
        <p:nvSpPr>
          <p:cNvPr id="176" name="Line 53"/>
          <p:cNvSpPr>
            <a:spLocks noChangeShapeType="1"/>
          </p:cNvSpPr>
          <p:nvPr/>
        </p:nvSpPr>
        <p:spPr bwMode="auto">
          <a:xfrm>
            <a:off x="3531599" y="4883346"/>
            <a:ext cx="3470400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7" name="Line 54"/>
          <p:cNvSpPr>
            <a:spLocks noChangeShapeType="1"/>
          </p:cNvSpPr>
          <p:nvPr/>
        </p:nvSpPr>
        <p:spPr bwMode="auto">
          <a:xfrm>
            <a:off x="6989292" y="3657948"/>
            <a:ext cx="0" cy="1234382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222E0DFA-A824-3341-BA03-2BDFACD78440}"/>
              </a:ext>
            </a:extLst>
          </p:cNvPr>
          <p:cNvGrpSpPr/>
          <p:nvPr/>
        </p:nvGrpSpPr>
        <p:grpSpPr>
          <a:xfrm>
            <a:off x="2393510" y="2911090"/>
            <a:ext cx="980270" cy="504826"/>
            <a:chOff x="2374094" y="3717032"/>
            <a:chExt cx="980270" cy="504826"/>
          </a:xfrm>
        </p:grpSpPr>
        <p:sp>
          <p:nvSpPr>
            <p:cNvPr id="141" name="Line 17"/>
            <p:cNvSpPr>
              <a:spLocks noChangeShapeType="1"/>
            </p:cNvSpPr>
            <p:nvPr/>
          </p:nvSpPr>
          <p:spPr bwMode="auto">
            <a:xfrm>
              <a:off x="2654277" y="3726086"/>
              <a:ext cx="469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2" name="Line 18"/>
            <p:cNvSpPr>
              <a:spLocks noChangeShapeType="1"/>
            </p:cNvSpPr>
            <p:nvPr/>
          </p:nvSpPr>
          <p:spPr bwMode="auto">
            <a:xfrm>
              <a:off x="2644752" y="4221386"/>
              <a:ext cx="50482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3" name="Line 19"/>
            <p:cNvSpPr>
              <a:spLocks noChangeShapeType="1"/>
            </p:cNvSpPr>
            <p:nvPr/>
          </p:nvSpPr>
          <p:spPr bwMode="auto">
            <a:xfrm flipV="1">
              <a:off x="2654277" y="3717032"/>
              <a:ext cx="0" cy="5048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5" name="Arc 21"/>
            <p:cNvSpPr>
              <a:spLocks/>
            </p:cNvSpPr>
            <p:nvPr/>
          </p:nvSpPr>
          <p:spPr bwMode="auto">
            <a:xfrm>
              <a:off x="3124177" y="3726086"/>
              <a:ext cx="230187" cy="247650"/>
            </a:xfrm>
            <a:custGeom>
              <a:avLst/>
              <a:gdLst>
                <a:gd name="T0" fmla="*/ 0 w 21750"/>
                <a:gd name="T1" fmla="*/ 0 h 21600"/>
                <a:gd name="T2" fmla="*/ 145 w 21750"/>
                <a:gd name="T3" fmla="*/ 156 h 21600"/>
                <a:gd name="T4" fmla="*/ 1 w 21750"/>
                <a:gd name="T5" fmla="*/ 156 h 21600"/>
                <a:gd name="T6" fmla="*/ 0 60000 65536"/>
                <a:gd name="T7" fmla="*/ 0 60000 65536"/>
                <a:gd name="T8" fmla="*/ 0 60000 65536"/>
                <a:gd name="T9" fmla="*/ 0 w 21750"/>
                <a:gd name="T10" fmla="*/ 0 h 21600"/>
                <a:gd name="T11" fmla="*/ 21750 w 2175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50" h="21600" fill="none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</a:path>
                <a:path w="21750" h="21600" stroke="0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  <a:lnTo>
                    <a:pt x="150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7" name="Arc 23"/>
            <p:cNvSpPr>
              <a:spLocks/>
            </p:cNvSpPr>
            <p:nvPr/>
          </p:nvSpPr>
          <p:spPr bwMode="auto">
            <a:xfrm>
              <a:off x="3124177" y="3973736"/>
              <a:ext cx="228600" cy="247650"/>
            </a:xfrm>
            <a:custGeom>
              <a:avLst/>
              <a:gdLst>
                <a:gd name="T0" fmla="*/ 144 w 21600"/>
                <a:gd name="T1" fmla="*/ 0 h 21600"/>
                <a:gd name="T2" fmla="*/ 0 w 21600"/>
                <a:gd name="T3" fmla="*/ 156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9" name="Line 25"/>
            <p:cNvSpPr>
              <a:spLocks noChangeShapeType="1"/>
            </p:cNvSpPr>
            <p:nvPr/>
          </p:nvSpPr>
          <p:spPr bwMode="auto">
            <a:xfrm flipH="1">
              <a:off x="2374094" y="4081686"/>
              <a:ext cx="27564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2" name="Line 59"/>
            <p:cNvSpPr>
              <a:spLocks noChangeShapeType="1"/>
            </p:cNvSpPr>
            <p:nvPr/>
          </p:nvSpPr>
          <p:spPr bwMode="auto">
            <a:xfrm>
              <a:off x="2436441" y="3878486"/>
              <a:ext cx="22274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88" name="Line 66"/>
          <p:cNvSpPr>
            <a:spLocks noChangeShapeType="1"/>
          </p:cNvSpPr>
          <p:nvPr/>
        </p:nvSpPr>
        <p:spPr bwMode="auto">
          <a:xfrm>
            <a:off x="2385256" y="1442972"/>
            <a:ext cx="5983" cy="2423772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92" name="Rectangle 73"/>
          <p:cNvSpPr>
            <a:spLocks noChangeArrowheads="1"/>
          </p:cNvSpPr>
          <p:nvPr/>
        </p:nvSpPr>
        <p:spPr bwMode="auto">
          <a:xfrm>
            <a:off x="2013908" y="1434118"/>
            <a:ext cx="387928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/>
              <a:t>S</a:t>
            </a:r>
          </a:p>
        </p:txBody>
      </p:sp>
      <p:sp>
        <p:nvSpPr>
          <p:cNvPr id="194" name="Line 75"/>
          <p:cNvSpPr>
            <a:spLocks noChangeShapeType="1"/>
          </p:cNvSpPr>
          <p:nvPr/>
        </p:nvSpPr>
        <p:spPr bwMode="auto">
          <a:xfrm>
            <a:off x="6571804" y="3155073"/>
            <a:ext cx="1701800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95" name="Rectangle 76"/>
          <p:cNvSpPr>
            <a:spLocks noChangeArrowheads="1"/>
          </p:cNvSpPr>
          <p:nvPr/>
        </p:nvSpPr>
        <p:spPr bwMode="auto">
          <a:xfrm>
            <a:off x="8303166" y="2917075"/>
            <a:ext cx="55945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>
                <a:solidFill>
                  <a:schemeClr val="accent3"/>
                </a:solidFill>
              </a:rPr>
              <a:t>K0</a:t>
            </a:r>
          </a:p>
        </p:txBody>
      </p:sp>
      <p:sp>
        <p:nvSpPr>
          <p:cNvPr id="196" name="Line 77"/>
          <p:cNvSpPr>
            <a:spLocks noChangeShapeType="1"/>
          </p:cNvSpPr>
          <p:nvPr/>
        </p:nvSpPr>
        <p:spPr bwMode="auto">
          <a:xfrm>
            <a:off x="4511973" y="2749746"/>
            <a:ext cx="21907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97" name="Line 78"/>
          <p:cNvSpPr>
            <a:spLocks noChangeShapeType="1"/>
          </p:cNvSpPr>
          <p:nvPr/>
        </p:nvSpPr>
        <p:spPr bwMode="auto">
          <a:xfrm>
            <a:off x="983804" y="2749746"/>
            <a:ext cx="3546632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98" name="Rectangle 79"/>
          <p:cNvSpPr>
            <a:spLocks noChangeArrowheads="1"/>
          </p:cNvSpPr>
          <p:nvPr/>
        </p:nvSpPr>
        <p:spPr bwMode="auto">
          <a:xfrm>
            <a:off x="363674" y="2527061"/>
            <a:ext cx="660438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/>
              <a:t>GO</a:t>
            </a:r>
          </a:p>
        </p:txBody>
      </p:sp>
      <p:sp>
        <p:nvSpPr>
          <p:cNvPr id="199" name="Line 81"/>
          <p:cNvSpPr>
            <a:spLocks noChangeShapeType="1"/>
          </p:cNvSpPr>
          <p:nvPr/>
        </p:nvSpPr>
        <p:spPr bwMode="auto">
          <a:xfrm>
            <a:off x="4337348" y="3156146"/>
            <a:ext cx="395734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0" name="Line 82"/>
          <p:cNvSpPr>
            <a:spLocks noChangeShapeType="1"/>
          </p:cNvSpPr>
          <p:nvPr/>
        </p:nvSpPr>
        <p:spPr bwMode="auto">
          <a:xfrm>
            <a:off x="4537364" y="3562546"/>
            <a:ext cx="19368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1" name="Line 83"/>
          <p:cNvSpPr>
            <a:spLocks noChangeShapeType="1"/>
          </p:cNvSpPr>
          <p:nvPr/>
        </p:nvSpPr>
        <p:spPr bwMode="auto">
          <a:xfrm flipH="1" flipV="1">
            <a:off x="8020613" y="3549873"/>
            <a:ext cx="245747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2" name="Line 84"/>
          <p:cNvSpPr>
            <a:spLocks noChangeShapeType="1"/>
          </p:cNvSpPr>
          <p:nvPr/>
        </p:nvSpPr>
        <p:spPr bwMode="auto">
          <a:xfrm>
            <a:off x="4521498" y="3968946"/>
            <a:ext cx="2095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3" name="Line 85"/>
          <p:cNvSpPr>
            <a:spLocks noChangeShapeType="1"/>
          </p:cNvSpPr>
          <p:nvPr/>
        </p:nvSpPr>
        <p:spPr bwMode="auto">
          <a:xfrm>
            <a:off x="1233054" y="4437112"/>
            <a:ext cx="3090849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4" name="Rectangle 86"/>
          <p:cNvSpPr>
            <a:spLocks noChangeArrowheads="1"/>
          </p:cNvSpPr>
          <p:nvPr/>
        </p:nvSpPr>
        <p:spPr bwMode="auto">
          <a:xfrm>
            <a:off x="208182" y="3760860"/>
            <a:ext cx="81593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/>
              <a:t>KILL</a:t>
            </a:r>
          </a:p>
        </p:txBody>
      </p:sp>
      <p:sp>
        <p:nvSpPr>
          <p:cNvPr id="205" name="Line 87"/>
          <p:cNvSpPr>
            <a:spLocks noChangeShapeType="1"/>
          </p:cNvSpPr>
          <p:nvPr/>
        </p:nvSpPr>
        <p:spPr bwMode="auto">
          <a:xfrm>
            <a:off x="6572548" y="2749746"/>
            <a:ext cx="2159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6" name="Line 88"/>
          <p:cNvSpPr>
            <a:spLocks noChangeShapeType="1"/>
          </p:cNvSpPr>
          <p:nvPr/>
        </p:nvSpPr>
        <p:spPr bwMode="auto">
          <a:xfrm>
            <a:off x="6775004" y="2749746"/>
            <a:ext cx="1511300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7" name="Line 89"/>
          <p:cNvSpPr>
            <a:spLocks noChangeShapeType="1"/>
          </p:cNvSpPr>
          <p:nvPr/>
        </p:nvSpPr>
        <p:spPr bwMode="auto">
          <a:xfrm>
            <a:off x="6775748" y="2749746"/>
            <a:ext cx="190500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9" name="Line 91"/>
          <p:cNvSpPr>
            <a:spLocks noChangeShapeType="1"/>
          </p:cNvSpPr>
          <p:nvPr/>
        </p:nvSpPr>
        <p:spPr bwMode="auto">
          <a:xfrm>
            <a:off x="6978948" y="2038546"/>
            <a:ext cx="0" cy="69850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0" name="Line 94"/>
          <p:cNvSpPr>
            <a:spLocks noChangeShapeType="1"/>
          </p:cNvSpPr>
          <p:nvPr/>
        </p:nvSpPr>
        <p:spPr bwMode="auto">
          <a:xfrm flipH="1">
            <a:off x="1099257" y="2019873"/>
            <a:ext cx="0" cy="954036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 sz="2400">
              <a:solidFill>
                <a:schemeClr val="tx2"/>
              </a:solidFill>
            </a:endParaRPr>
          </a:p>
        </p:txBody>
      </p:sp>
      <p:sp>
        <p:nvSpPr>
          <p:cNvPr id="211" name="Line 95"/>
          <p:cNvSpPr>
            <a:spLocks noChangeShapeType="1"/>
          </p:cNvSpPr>
          <p:nvPr/>
        </p:nvSpPr>
        <p:spPr bwMode="auto">
          <a:xfrm flipV="1">
            <a:off x="1087582" y="2036618"/>
            <a:ext cx="5902036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1084565" y="2808816"/>
            <a:ext cx="1083462" cy="514800"/>
            <a:chOff x="1474774" y="3201052"/>
            <a:chExt cx="1083462" cy="514800"/>
          </a:xfrm>
        </p:grpSpPr>
        <p:sp>
          <p:nvSpPr>
            <p:cNvPr id="127" name="Line 3"/>
            <p:cNvSpPr>
              <a:spLocks noChangeShapeType="1"/>
            </p:cNvSpPr>
            <p:nvPr/>
          </p:nvSpPr>
          <p:spPr bwMode="auto">
            <a:xfrm>
              <a:off x="1676386" y="3207407"/>
              <a:ext cx="4752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8" name="Line 4"/>
            <p:cNvSpPr>
              <a:spLocks noChangeShapeType="1"/>
            </p:cNvSpPr>
            <p:nvPr/>
          </p:nvSpPr>
          <p:spPr bwMode="auto">
            <a:xfrm>
              <a:off x="1682990" y="3702707"/>
              <a:ext cx="4953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9" name="Line 5"/>
            <p:cNvSpPr>
              <a:spLocks noChangeShapeType="1"/>
            </p:cNvSpPr>
            <p:nvPr/>
          </p:nvSpPr>
          <p:spPr bwMode="auto">
            <a:xfrm flipV="1">
              <a:off x="1683103" y="3201052"/>
              <a:ext cx="0" cy="5148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 sz="2000"/>
            </a:p>
          </p:txBody>
        </p:sp>
        <p:sp>
          <p:nvSpPr>
            <p:cNvPr id="130" name="Arc 6"/>
            <p:cNvSpPr>
              <a:spLocks/>
            </p:cNvSpPr>
            <p:nvPr/>
          </p:nvSpPr>
          <p:spPr bwMode="auto">
            <a:xfrm>
              <a:off x="2152890" y="3208995"/>
              <a:ext cx="230187" cy="247650"/>
            </a:xfrm>
            <a:custGeom>
              <a:avLst/>
              <a:gdLst>
                <a:gd name="T0" fmla="*/ 0 w 21750"/>
                <a:gd name="T1" fmla="*/ 0 h 21600"/>
                <a:gd name="T2" fmla="*/ 145 w 21750"/>
                <a:gd name="T3" fmla="*/ 156 h 21600"/>
                <a:gd name="T4" fmla="*/ 1 w 21750"/>
                <a:gd name="T5" fmla="*/ 156 h 21600"/>
                <a:gd name="T6" fmla="*/ 0 60000 65536"/>
                <a:gd name="T7" fmla="*/ 0 60000 65536"/>
                <a:gd name="T8" fmla="*/ 0 60000 65536"/>
                <a:gd name="T9" fmla="*/ 0 w 21750"/>
                <a:gd name="T10" fmla="*/ 0 h 21600"/>
                <a:gd name="T11" fmla="*/ 21750 w 2175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50" h="21600" fill="none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</a:path>
                <a:path w="21750" h="21600" stroke="0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  <a:lnTo>
                    <a:pt x="150" y="216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1" name="Arc 7"/>
            <p:cNvSpPr>
              <a:spLocks/>
            </p:cNvSpPr>
            <p:nvPr/>
          </p:nvSpPr>
          <p:spPr bwMode="auto">
            <a:xfrm>
              <a:off x="2152890" y="3207407"/>
              <a:ext cx="230187" cy="247650"/>
            </a:xfrm>
            <a:custGeom>
              <a:avLst/>
              <a:gdLst>
                <a:gd name="T0" fmla="*/ 0 w 21750"/>
                <a:gd name="T1" fmla="*/ 0 h 21600"/>
                <a:gd name="T2" fmla="*/ 145 w 21750"/>
                <a:gd name="T3" fmla="*/ 156 h 21600"/>
                <a:gd name="T4" fmla="*/ 1 w 21750"/>
                <a:gd name="T5" fmla="*/ 156 h 21600"/>
                <a:gd name="T6" fmla="*/ 0 60000 65536"/>
                <a:gd name="T7" fmla="*/ 0 60000 65536"/>
                <a:gd name="T8" fmla="*/ 0 60000 65536"/>
                <a:gd name="T9" fmla="*/ 0 w 21750"/>
                <a:gd name="T10" fmla="*/ 0 h 21600"/>
                <a:gd name="T11" fmla="*/ 21750 w 2175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50" h="21600" fill="none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</a:path>
                <a:path w="21750" h="21600" stroke="0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  <a:lnTo>
                    <a:pt x="150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2" name="Arc 8"/>
            <p:cNvSpPr>
              <a:spLocks/>
            </p:cNvSpPr>
            <p:nvPr/>
          </p:nvSpPr>
          <p:spPr bwMode="auto">
            <a:xfrm>
              <a:off x="2152890" y="3442357"/>
              <a:ext cx="228600" cy="247650"/>
            </a:xfrm>
            <a:custGeom>
              <a:avLst/>
              <a:gdLst>
                <a:gd name="T0" fmla="*/ 144 w 21600"/>
                <a:gd name="T1" fmla="*/ 0 h 21600"/>
                <a:gd name="T2" fmla="*/ 0 w 21600"/>
                <a:gd name="T3" fmla="*/ 156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3" name="Arc 9"/>
            <p:cNvSpPr>
              <a:spLocks/>
            </p:cNvSpPr>
            <p:nvPr/>
          </p:nvSpPr>
          <p:spPr bwMode="auto">
            <a:xfrm>
              <a:off x="2152890" y="3455057"/>
              <a:ext cx="228600" cy="247650"/>
            </a:xfrm>
            <a:custGeom>
              <a:avLst/>
              <a:gdLst>
                <a:gd name="T0" fmla="*/ 144 w 21600"/>
                <a:gd name="T1" fmla="*/ 0 h 21600"/>
                <a:gd name="T2" fmla="*/ 0 w 21600"/>
                <a:gd name="T3" fmla="*/ 156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9" name="Line 56"/>
            <p:cNvSpPr>
              <a:spLocks noChangeShapeType="1"/>
            </p:cNvSpPr>
            <p:nvPr/>
          </p:nvSpPr>
          <p:spPr bwMode="auto">
            <a:xfrm>
              <a:off x="2381490" y="3469749"/>
              <a:ext cx="17674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8" name="Line 90"/>
            <p:cNvSpPr>
              <a:spLocks noChangeShapeType="1"/>
            </p:cNvSpPr>
            <p:nvPr/>
          </p:nvSpPr>
          <p:spPr bwMode="auto">
            <a:xfrm>
              <a:off x="1474774" y="3359807"/>
              <a:ext cx="2032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 sz="2000"/>
            </a:p>
          </p:txBody>
        </p:sp>
      </p:grpSp>
      <p:sp>
        <p:nvSpPr>
          <p:cNvPr id="213" name="Rectangle 97"/>
          <p:cNvSpPr>
            <a:spLocks noChangeArrowheads="1"/>
          </p:cNvSpPr>
          <p:nvPr/>
        </p:nvSpPr>
        <p:spPr bwMode="auto">
          <a:xfrm>
            <a:off x="8303166" y="2509721"/>
            <a:ext cx="764634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>
                <a:solidFill>
                  <a:srgbClr val="FF0000"/>
                </a:solidFill>
              </a:rPr>
              <a:t>SEL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6961910" y="3333428"/>
            <a:ext cx="1066474" cy="430212"/>
            <a:chOff x="7003930" y="2929134"/>
            <a:chExt cx="1066474" cy="430212"/>
          </a:xfrm>
        </p:grpSpPr>
        <p:sp>
          <p:nvSpPr>
            <p:cNvPr id="151" name="Arc 27"/>
            <p:cNvSpPr>
              <a:spLocks/>
            </p:cNvSpPr>
            <p:nvPr/>
          </p:nvSpPr>
          <p:spPr bwMode="auto">
            <a:xfrm>
              <a:off x="7122667" y="2929134"/>
              <a:ext cx="109537" cy="209550"/>
            </a:xfrm>
            <a:custGeom>
              <a:avLst/>
              <a:gdLst>
                <a:gd name="T0" fmla="*/ 0 w 21918"/>
                <a:gd name="T1" fmla="*/ 0 h 21600"/>
                <a:gd name="T2" fmla="*/ 69 w 21918"/>
                <a:gd name="T3" fmla="*/ 132 h 21600"/>
                <a:gd name="T4" fmla="*/ 1 w 21918"/>
                <a:gd name="T5" fmla="*/ 132 h 21600"/>
                <a:gd name="T6" fmla="*/ 0 60000 65536"/>
                <a:gd name="T7" fmla="*/ 0 60000 65536"/>
                <a:gd name="T8" fmla="*/ 0 60000 65536"/>
                <a:gd name="T9" fmla="*/ 0 w 21918"/>
                <a:gd name="T10" fmla="*/ 0 h 21600"/>
                <a:gd name="T11" fmla="*/ 21918 w 2191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918" h="21600" fill="none" extrusionOk="0">
                  <a:moveTo>
                    <a:pt x="0" y="2"/>
                  </a:moveTo>
                  <a:cubicBezTo>
                    <a:pt x="105" y="0"/>
                    <a:pt x="211" y="-1"/>
                    <a:pt x="318" y="0"/>
                  </a:cubicBezTo>
                  <a:cubicBezTo>
                    <a:pt x="12247" y="0"/>
                    <a:pt x="21918" y="9670"/>
                    <a:pt x="21918" y="21600"/>
                  </a:cubicBezTo>
                </a:path>
                <a:path w="21918" h="21600" stroke="0" extrusionOk="0">
                  <a:moveTo>
                    <a:pt x="0" y="2"/>
                  </a:moveTo>
                  <a:cubicBezTo>
                    <a:pt x="105" y="0"/>
                    <a:pt x="211" y="-1"/>
                    <a:pt x="318" y="0"/>
                  </a:cubicBezTo>
                  <a:cubicBezTo>
                    <a:pt x="12247" y="0"/>
                    <a:pt x="21918" y="9670"/>
                    <a:pt x="21918" y="21600"/>
                  </a:cubicBezTo>
                  <a:lnTo>
                    <a:pt x="318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2" name="Arc 28"/>
            <p:cNvSpPr>
              <a:spLocks/>
            </p:cNvSpPr>
            <p:nvPr/>
          </p:nvSpPr>
          <p:spPr bwMode="auto">
            <a:xfrm>
              <a:off x="7124254" y="2929134"/>
              <a:ext cx="757237" cy="228600"/>
            </a:xfrm>
            <a:custGeom>
              <a:avLst/>
              <a:gdLst>
                <a:gd name="T0" fmla="*/ 0 w 21645"/>
                <a:gd name="T1" fmla="*/ 0 h 21600"/>
                <a:gd name="T2" fmla="*/ 477 w 21645"/>
                <a:gd name="T3" fmla="*/ 144 h 21600"/>
                <a:gd name="T4" fmla="*/ 1 w 21645"/>
                <a:gd name="T5" fmla="*/ 144 h 21600"/>
                <a:gd name="T6" fmla="*/ 0 60000 65536"/>
                <a:gd name="T7" fmla="*/ 0 60000 65536"/>
                <a:gd name="T8" fmla="*/ 0 60000 65536"/>
                <a:gd name="T9" fmla="*/ 0 w 21645"/>
                <a:gd name="T10" fmla="*/ 0 h 21600"/>
                <a:gd name="T11" fmla="*/ 21645 w 2164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45" h="21600" fill="none" extrusionOk="0">
                  <a:moveTo>
                    <a:pt x="0" y="0"/>
                  </a:moveTo>
                  <a:cubicBezTo>
                    <a:pt x="15" y="0"/>
                    <a:pt x="30" y="-1"/>
                    <a:pt x="45" y="0"/>
                  </a:cubicBezTo>
                  <a:cubicBezTo>
                    <a:pt x="11974" y="0"/>
                    <a:pt x="21645" y="9670"/>
                    <a:pt x="21645" y="21600"/>
                  </a:cubicBezTo>
                </a:path>
                <a:path w="21645" h="21600" stroke="0" extrusionOk="0">
                  <a:moveTo>
                    <a:pt x="0" y="0"/>
                  </a:moveTo>
                  <a:cubicBezTo>
                    <a:pt x="15" y="0"/>
                    <a:pt x="30" y="-1"/>
                    <a:pt x="45" y="0"/>
                  </a:cubicBezTo>
                  <a:cubicBezTo>
                    <a:pt x="11974" y="0"/>
                    <a:pt x="21645" y="9670"/>
                    <a:pt x="21645" y="21600"/>
                  </a:cubicBezTo>
                  <a:lnTo>
                    <a:pt x="4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3" name="Arc 29"/>
            <p:cNvSpPr>
              <a:spLocks/>
            </p:cNvSpPr>
            <p:nvPr/>
          </p:nvSpPr>
          <p:spPr bwMode="auto">
            <a:xfrm>
              <a:off x="7162354" y="3130746"/>
              <a:ext cx="717550" cy="228600"/>
            </a:xfrm>
            <a:custGeom>
              <a:avLst/>
              <a:gdLst>
                <a:gd name="T0" fmla="*/ 452 w 21600"/>
                <a:gd name="T1" fmla="*/ 0 h 21600"/>
                <a:gd name="T2" fmla="*/ 0 w 21600"/>
                <a:gd name="T3" fmla="*/ 144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4" name="Arc 30"/>
            <p:cNvSpPr>
              <a:spLocks/>
            </p:cNvSpPr>
            <p:nvPr/>
          </p:nvSpPr>
          <p:spPr bwMode="auto">
            <a:xfrm>
              <a:off x="7124254" y="3130746"/>
              <a:ext cx="107950" cy="228600"/>
            </a:xfrm>
            <a:custGeom>
              <a:avLst/>
              <a:gdLst>
                <a:gd name="T0" fmla="*/ 68 w 21600"/>
                <a:gd name="T1" fmla="*/ 0 h 21600"/>
                <a:gd name="T2" fmla="*/ 0 w 21600"/>
                <a:gd name="T3" fmla="*/ 144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5" name="Line 31"/>
            <p:cNvSpPr>
              <a:spLocks noChangeShapeType="1"/>
            </p:cNvSpPr>
            <p:nvPr/>
          </p:nvSpPr>
          <p:spPr bwMode="auto">
            <a:xfrm>
              <a:off x="7181404" y="3054546"/>
              <a:ext cx="254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6" name="Line 32"/>
            <p:cNvSpPr>
              <a:spLocks noChangeShapeType="1"/>
            </p:cNvSpPr>
            <p:nvPr/>
          </p:nvSpPr>
          <p:spPr bwMode="auto">
            <a:xfrm>
              <a:off x="7181404" y="3257746"/>
              <a:ext cx="254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4" name="Line 51"/>
            <p:cNvSpPr>
              <a:spLocks noChangeShapeType="1"/>
            </p:cNvSpPr>
            <p:nvPr/>
          </p:nvSpPr>
          <p:spPr bwMode="auto">
            <a:xfrm>
              <a:off x="7017784" y="3257746"/>
              <a:ext cx="1985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3" name="Line 74"/>
            <p:cNvSpPr>
              <a:spLocks noChangeShapeType="1"/>
            </p:cNvSpPr>
            <p:nvPr/>
          </p:nvSpPr>
          <p:spPr bwMode="auto">
            <a:xfrm>
              <a:off x="7879904" y="3145505"/>
              <a:ext cx="1905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5" name="Line 99"/>
            <p:cNvSpPr>
              <a:spLocks noChangeShapeType="1"/>
            </p:cNvSpPr>
            <p:nvPr/>
          </p:nvSpPr>
          <p:spPr bwMode="auto">
            <a:xfrm>
              <a:off x="7003930" y="3054546"/>
              <a:ext cx="22121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14" name="Line 98"/>
          <p:cNvSpPr>
            <a:spLocks noChangeShapeType="1"/>
          </p:cNvSpPr>
          <p:nvPr/>
        </p:nvSpPr>
        <p:spPr bwMode="auto">
          <a:xfrm>
            <a:off x="6572548" y="3155073"/>
            <a:ext cx="2159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6" name="Line 100"/>
          <p:cNvSpPr>
            <a:spLocks noChangeShapeType="1"/>
          </p:cNvSpPr>
          <p:nvPr/>
        </p:nvSpPr>
        <p:spPr bwMode="auto">
          <a:xfrm>
            <a:off x="6788447" y="3560400"/>
            <a:ext cx="190369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1" name="Rectangle 105"/>
          <p:cNvSpPr>
            <a:spLocks noChangeArrowheads="1"/>
          </p:cNvSpPr>
          <p:nvPr/>
        </p:nvSpPr>
        <p:spPr bwMode="auto">
          <a:xfrm>
            <a:off x="8303166" y="3324429"/>
            <a:ext cx="55945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>
                <a:solidFill>
                  <a:schemeClr val="accent3"/>
                </a:solidFill>
              </a:rPr>
              <a:t>K1</a:t>
            </a:r>
          </a:p>
        </p:txBody>
      </p:sp>
      <p:sp>
        <p:nvSpPr>
          <p:cNvPr id="222" name="Line 106"/>
          <p:cNvSpPr>
            <a:spLocks noChangeShapeType="1"/>
          </p:cNvSpPr>
          <p:nvPr/>
        </p:nvSpPr>
        <p:spPr bwMode="auto">
          <a:xfrm>
            <a:off x="6572548" y="3968946"/>
            <a:ext cx="2159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3" name="Line 107"/>
          <p:cNvSpPr>
            <a:spLocks noChangeShapeType="1"/>
          </p:cNvSpPr>
          <p:nvPr/>
        </p:nvSpPr>
        <p:spPr bwMode="auto">
          <a:xfrm>
            <a:off x="6571804" y="3968946"/>
            <a:ext cx="1714500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4" name="Rectangle 108"/>
          <p:cNvSpPr>
            <a:spLocks noChangeArrowheads="1"/>
          </p:cNvSpPr>
          <p:nvPr/>
        </p:nvSpPr>
        <p:spPr bwMode="auto">
          <a:xfrm>
            <a:off x="8303166" y="3731783"/>
            <a:ext cx="55945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>
                <a:solidFill>
                  <a:schemeClr val="accent3"/>
                </a:solidFill>
              </a:rPr>
              <a:t>K2</a:t>
            </a:r>
          </a:p>
        </p:txBody>
      </p:sp>
      <p:sp>
        <p:nvSpPr>
          <p:cNvPr id="227" name="Rectangle 111"/>
          <p:cNvSpPr>
            <a:spLocks noChangeArrowheads="1"/>
          </p:cNvSpPr>
          <p:nvPr/>
        </p:nvSpPr>
        <p:spPr bwMode="auto">
          <a:xfrm>
            <a:off x="619391" y="1200346"/>
            <a:ext cx="387928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/>
              <a:t>E</a:t>
            </a:r>
          </a:p>
        </p:txBody>
      </p:sp>
      <p:sp>
        <p:nvSpPr>
          <p:cNvPr id="229" name="Line 113"/>
          <p:cNvSpPr>
            <a:spLocks noChangeShapeType="1"/>
          </p:cNvSpPr>
          <p:nvPr/>
        </p:nvSpPr>
        <p:spPr bwMode="auto">
          <a:xfrm>
            <a:off x="5846618" y="1427018"/>
            <a:ext cx="2439686" cy="1928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0" name="Line 114"/>
          <p:cNvSpPr>
            <a:spLocks noChangeShapeType="1"/>
          </p:cNvSpPr>
          <p:nvPr/>
        </p:nvSpPr>
        <p:spPr bwMode="auto">
          <a:xfrm>
            <a:off x="5861348" y="1428946"/>
            <a:ext cx="0" cy="69850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1" name="Rectangle 115"/>
          <p:cNvSpPr>
            <a:spLocks noChangeArrowheads="1"/>
          </p:cNvSpPr>
          <p:nvPr/>
        </p:nvSpPr>
        <p:spPr bwMode="auto">
          <a:xfrm>
            <a:off x="8303166" y="1189483"/>
            <a:ext cx="447239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/>
              <a:t>E'</a:t>
            </a:r>
          </a:p>
        </p:txBody>
      </p:sp>
      <p:sp>
        <p:nvSpPr>
          <p:cNvPr id="232" name="Rectangle 116"/>
          <p:cNvSpPr>
            <a:spLocks noChangeArrowheads="1"/>
          </p:cNvSpPr>
          <p:nvPr/>
        </p:nvSpPr>
        <p:spPr bwMode="auto">
          <a:xfrm>
            <a:off x="5569248" y="3118046"/>
            <a:ext cx="383119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800" dirty="0">
                <a:solidFill>
                  <a:schemeClr val="accent4"/>
                </a:solidFill>
              </a:rPr>
              <a:t>p</a:t>
            </a:r>
          </a:p>
        </p:txBody>
      </p:sp>
      <p:sp>
        <p:nvSpPr>
          <p:cNvPr id="235" name="Oval 62"/>
          <p:cNvSpPr>
            <a:spLocks noChangeArrowheads="1"/>
          </p:cNvSpPr>
          <p:nvPr/>
        </p:nvSpPr>
        <p:spPr bwMode="auto">
          <a:xfrm>
            <a:off x="6950344" y="2721531"/>
            <a:ext cx="63500" cy="57151"/>
          </a:xfrm>
          <a:prstGeom prst="ellipse">
            <a:avLst/>
          </a:prstGeom>
          <a:solidFill>
            <a:schemeClr val="tx1"/>
          </a:solidFill>
          <a:ln w="2540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226" name="Freeform 110"/>
          <p:cNvSpPr>
            <a:spLocks/>
          </p:cNvSpPr>
          <p:nvPr/>
        </p:nvSpPr>
        <p:spPr bwMode="auto">
          <a:xfrm>
            <a:off x="983804" y="1428946"/>
            <a:ext cx="4474887" cy="712788"/>
          </a:xfrm>
          <a:custGeom>
            <a:avLst/>
            <a:gdLst>
              <a:gd name="T0" fmla="*/ 0 w 2689"/>
              <a:gd name="T1" fmla="*/ 0 h 449"/>
              <a:gd name="T2" fmla="*/ 2688 w 2689"/>
              <a:gd name="T3" fmla="*/ 0 h 449"/>
              <a:gd name="T4" fmla="*/ 2688 w 2689"/>
              <a:gd name="T5" fmla="*/ 448 h 449"/>
              <a:gd name="T6" fmla="*/ 0 60000 65536"/>
              <a:gd name="T7" fmla="*/ 0 60000 65536"/>
              <a:gd name="T8" fmla="*/ 0 60000 65536"/>
              <a:gd name="T9" fmla="*/ 0 w 2689"/>
              <a:gd name="T10" fmla="*/ 0 h 449"/>
              <a:gd name="T11" fmla="*/ 2689 w 2689"/>
              <a:gd name="T12" fmla="*/ 449 h 4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89" h="449">
                <a:moveTo>
                  <a:pt x="0" y="0"/>
                </a:moveTo>
                <a:lnTo>
                  <a:pt x="2688" y="0"/>
                </a:lnTo>
                <a:lnTo>
                  <a:pt x="2688" y="448"/>
                </a:lnTo>
              </a:path>
            </a:pathLst>
          </a:custGeom>
          <a:noFill/>
          <a:ln w="25400" cap="rnd" cmpd="sng">
            <a:solidFill>
              <a:srgbClr val="DD0806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8" name="Line 112"/>
          <p:cNvSpPr>
            <a:spLocks noChangeShapeType="1"/>
          </p:cNvSpPr>
          <p:nvPr/>
        </p:nvSpPr>
        <p:spPr bwMode="auto">
          <a:xfrm flipH="1">
            <a:off x="5456344" y="2113200"/>
            <a:ext cx="0" cy="2381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8" name="Line 112"/>
          <p:cNvSpPr>
            <a:spLocks noChangeShapeType="1"/>
          </p:cNvSpPr>
          <p:nvPr/>
        </p:nvSpPr>
        <p:spPr bwMode="auto">
          <a:xfrm flipH="1">
            <a:off x="5861348" y="2111571"/>
            <a:ext cx="0" cy="2381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4" name="Rectangle 48"/>
          <p:cNvSpPr>
            <a:spLocks noChangeArrowheads="1"/>
          </p:cNvSpPr>
          <p:nvPr/>
        </p:nvSpPr>
        <p:spPr bwMode="auto">
          <a:xfrm>
            <a:off x="10934" y="3349593"/>
            <a:ext cx="1021114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>
                <a:solidFill>
                  <a:schemeClr val="accent1"/>
                </a:solidFill>
              </a:rPr>
              <a:t>SUSP</a:t>
            </a:r>
          </a:p>
        </p:txBody>
      </p:sp>
      <p:sp>
        <p:nvSpPr>
          <p:cNvPr id="118" name="Line 106"/>
          <p:cNvSpPr>
            <a:spLocks noChangeShapeType="1"/>
          </p:cNvSpPr>
          <p:nvPr/>
        </p:nvSpPr>
        <p:spPr bwMode="auto">
          <a:xfrm>
            <a:off x="6572548" y="3560400"/>
            <a:ext cx="2159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1" name="Line 47"/>
          <p:cNvSpPr>
            <a:spLocks noChangeShapeType="1"/>
          </p:cNvSpPr>
          <p:nvPr/>
        </p:nvSpPr>
        <p:spPr bwMode="auto">
          <a:xfrm flipV="1">
            <a:off x="983804" y="3171884"/>
            <a:ext cx="235396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 sz="2400">
              <a:solidFill>
                <a:schemeClr val="tx2"/>
              </a:solidFill>
            </a:endParaRPr>
          </a:p>
        </p:txBody>
      </p:sp>
      <p:sp>
        <p:nvSpPr>
          <p:cNvPr id="120" name="Arc 27">
            <a:extLst>
              <a:ext uri="{FF2B5EF4-FFF2-40B4-BE49-F238E27FC236}">
                <a16:creationId xmlns:a16="http://schemas.microsoft.com/office/drawing/2014/main" id="{68D992B8-3A6F-8A4E-8E45-A42880888BBA}"/>
              </a:ext>
            </a:extLst>
          </p:cNvPr>
          <p:cNvSpPr>
            <a:spLocks/>
          </p:cNvSpPr>
          <p:nvPr/>
        </p:nvSpPr>
        <p:spPr bwMode="auto">
          <a:xfrm>
            <a:off x="3638327" y="3435927"/>
            <a:ext cx="109537" cy="209550"/>
          </a:xfrm>
          <a:custGeom>
            <a:avLst/>
            <a:gdLst>
              <a:gd name="T0" fmla="*/ 0 w 21918"/>
              <a:gd name="T1" fmla="*/ 0 h 21600"/>
              <a:gd name="T2" fmla="*/ 69 w 21918"/>
              <a:gd name="T3" fmla="*/ 132 h 21600"/>
              <a:gd name="T4" fmla="*/ 1 w 21918"/>
              <a:gd name="T5" fmla="*/ 132 h 21600"/>
              <a:gd name="T6" fmla="*/ 0 60000 65536"/>
              <a:gd name="T7" fmla="*/ 0 60000 65536"/>
              <a:gd name="T8" fmla="*/ 0 60000 65536"/>
              <a:gd name="T9" fmla="*/ 0 w 21918"/>
              <a:gd name="T10" fmla="*/ 0 h 21600"/>
              <a:gd name="T11" fmla="*/ 21918 w 2191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18" h="21600" fill="none" extrusionOk="0">
                <a:moveTo>
                  <a:pt x="0" y="2"/>
                </a:moveTo>
                <a:cubicBezTo>
                  <a:pt x="105" y="0"/>
                  <a:pt x="211" y="-1"/>
                  <a:pt x="318" y="0"/>
                </a:cubicBezTo>
                <a:cubicBezTo>
                  <a:pt x="12247" y="0"/>
                  <a:pt x="21918" y="9670"/>
                  <a:pt x="21918" y="21600"/>
                </a:cubicBezTo>
              </a:path>
              <a:path w="21918" h="21600" stroke="0" extrusionOk="0">
                <a:moveTo>
                  <a:pt x="0" y="2"/>
                </a:moveTo>
                <a:cubicBezTo>
                  <a:pt x="105" y="0"/>
                  <a:pt x="211" y="-1"/>
                  <a:pt x="318" y="0"/>
                </a:cubicBezTo>
                <a:cubicBezTo>
                  <a:pt x="12247" y="0"/>
                  <a:pt x="21918" y="9670"/>
                  <a:pt x="21918" y="21600"/>
                </a:cubicBezTo>
                <a:lnTo>
                  <a:pt x="318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1" name="Arc 28">
            <a:extLst>
              <a:ext uri="{FF2B5EF4-FFF2-40B4-BE49-F238E27FC236}">
                <a16:creationId xmlns:a16="http://schemas.microsoft.com/office/drawing/2014/main" id="{7AC54C5D-D2FC-684E-A619-37CF70E1AE93}"/>
              </a:ext>
            </a:extLst>
          </p:cNvPr>
          <p:cNvSpPr>
            <a:spLocks/>
          </p:cNvSpPr>
          <p:nvPr/>
        </p:nvSpPr>
        <p:spPr bwMode="auto">
          <a:xfrm>
            <a:off x="3639914" y="3435927"/>
            <a:ext cx="757237" cy="228600"/>
          </a:xfrm>
          <a:custGeom>
            <a:avLst/>
            <a:gdLst>
              <a:gd name="T0" fmla="*/ 0 w 21645"/>
              <a:gd name="T1" fmla="*/ 0 h 21600"/>
              <a:gd name="T2" fmla="*/ 477 w 21645"/>
              <a:gd name="T3" fmla="*/ 144 h 21600"/>
              <a:gd name="T4" fmla="*/ 1 w 21645"/>
              <a:gd name="T5" fmla="*/ 144 h 21600"/>
              <a:gd name="T6" fmla="*/ 0 60000 65536"/>
              <a:gd name="T7" fmla="*/ 0 60000 65536"/>
              <a:gd name="T8" fmla="*/ 0 60000 65536"/>
              <a:gd name="T9" fmla="*/ 0 w 21645"/>
              <a:gd name="T10" fmla="*/ 0 h 21600"/>
              <a:gd name="T11" fmla="*/ 21645 w 2164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45" h="21600" fill="none" extrusionOk="0">
                <a:moveTo>
                  <a:pt x="0" y="0"/>
                </a:moveTo>
                <a:cubicBezTo>
                  <a:pt x="15" y="0"/>
                  <a:pt x="30" y="-1"/>
                  <a:pt x="45" y="0"/>
                </a:cubicBezTo>
                <a:cubicBezTo>
                  <a:pt x="11974" y="0"/>
                  <a:pt x="21645" y="9670"/>
                  <a:pt x="21645" y="21600"/>
                </a:cubicBezTo>
              </a:path>
              <a:path w="21645" h="21600" stroke="0" extrusionOk="0">
                <a:moveTo>
                  <a:pt x="0" y="0"/>
                </a:moveTo>
                <a:cubicBezTo>
                  <a:pt x="15" y="0"/>
                  <a:pt x="30" y="-1"/>
                  <a:pt x="45" y="0"/>
                </a:cubicBezTo>
                <a:cubicBezTo>
                  <a:pt x="11974" y="0"/>
                  <a:pt x="21645" y="9670"/>
                  <a:pt x="21645" y="21600"/>
                </a:cubicBezTo>
                <a:lnTo>
                  <a:pt x="45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2" name="Arc 29">
            <a:extLst>
              <a:ext uri="{FF2B5EF4-FFF2-40B4-BE49-F238E27FC236}">
                <a16:creationId xmlns:a16="http://schemas.microsoft.com/office/drawing/2014/main" id="{3629C4A3-52D5-704A-B2E7-F9194C4A8ABD}"/>
              </a:ext>
            </a:extLst>
          </p:cNvPr>
          <p:cNvSpPr>
            <a:spLocks/>
          </p:cNvSpPr>
          <p:nvPr/>
        </p:nvSpPr>
        <p:spPr bwMode="auto">
          <a:xfrm>
            <a:off x="3678014" y="3637539"/>
            <a:ext cx="717550" cy="228600"/>
          </a:xfrm>
          <a:custGeom>
            <a:avLst/>
            <a:gdLst>
              <a:gd name="T0" fmla="*/ 452 w 21600"/>
              <a:gd name="T1" fmla="*/ 0 h 21600"/>
              <a:gd name="T2" fmla="*/ 0 w 21600"/>
              <a:gd name="T3" fmla="*/ 144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3" name="Arc 30">
            <a:extLst>
              <a:ext uri="{FF2B5EF4-FFF2-40B4-BE49-F238E27FC236}">
                <a16:creationId xmlns:a16="http://schemas.microsoft.com/office/drawing/2014/main" id="{9F3B66F5-3F89-7A43-A9C1-D82FCA2DAEB8}"/>
              </a:ext>
            </a:extLst>
          </p:cNvPr>
          <p:cNvSpPr>
            <a:spLocks/>
          </p:cNvSpPr>
          <p:nvPr/>
        </p:nvSpPr>
        <p:spPr bwMode="auto">
          <a:xfrm>
            <a:off x="3639914" y="3637539"/>
            <a:ext cx="107950" cy="228600"/>
          </a:xfrm>
          <a:custGeom>
            <a:avLst/>
            <a:gdLst>
              <a:gd name="T0" fmla="*/ 68 w 21600"/>
              <a:gd name="T1" fmla="*/ 0 h 21600"/>
              <a:gd name="T2" fmla="*/ 0 w 21600"/>
              <a:gd name="T3" fmla="*/ 144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4" name="Line 31">
            <a:extLst>
              <a:ext uri="{FF2B5EF4-FFF2-40B4-BE49-F238E27FC236}">
                <a16:creationId xmlns:a16="http://schemas.microsoft.com/office/drawing/2014/main" id="{354CF7F4-DFB1-8646-9D8B-1C7C9C435189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7064" y="3561339"/>
            <a:ext cx="254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5" name="Line 32">
            <a:extLst>
              <a:ext uri="{FF2B5EF4-FFF2-40B4-BE49-F238E27FC236}">
                <a16:creationId xmlns:a16="http://schemas.microsoft.com/office/drawing/2014/main" id="{C4DB04B7-276E-A94D-8CB5-8DCE62A7CF2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7064" y="3764539"/>
            <a:ext cx="254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3" name="Line 74">
            <a:extLst>
              <a:ext uri="{FF2B5EF4-FFF2-40B4-BE49-F238E27FC236}">
                <a16:creationId xmlns:a16="http://schemas.microsoft.com/office/drawing/2014/main" id="{35A6177F-240F-5B40-ADEE-163972DC896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5564" y="3652298"/>
            <a:ext cx="12794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0" name="Line 99">
            <a:extLst>
              <a:ext uri="{FF2B5EF4-FFF2-40B4-BE49-F238E27FC236}">
                <a16:creationId xmlns:a16="http://schemas.microsoft.com/office/drawing/2014/main" id="{16EDA037-2F56-9941-93ED-03C78BCD392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9590" y="3561339"/>
            <a:ext cx="221216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7" name="Line 101">
            <a:extLst>
              <a:ext uri="{FF2B5EF4-FFF2-40B4-BE49-F238E27FC236}">
                <a16:creationId xmlns:a16="http://schemas.microsoft.com/office/drawing/2014/main" id="{A0C7D5EA-7F83-324E-90D5-E7E249DA56F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35215" y="3556727"/>
            <a:ext cx="0" cy="107801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4" name="Line 85">
            <a:extLst>
              <a:ext uri="{FF2B5EF4-FFF2-40B4-BE49-F238E27FC236}">
                <a16:creationId xmlns:a16="http://schemas.microsoft.com/office/drawing/2014/main" id="{21C8E882-DBA1-C74C-B5E1-ED71CB3622B3}"/>
              </a:ext>
            </a:extLst>
          </p:cNvPr>
          <p:cNvSpPr>
            <a:spLocks noChangeShapeType="1"/>
          </p:cNvSpPr>
          <p:nvPr/>
        </p:nvSpPr>
        <p:spPr bwMode="auto">
          <a:xfrm>
            <a:off x="983803" y="3968946"/>
            <a:ext cx="263106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6" name="Line 85">
            <a:extLst>
              <a:ext uri="{FF2B5EF4-FFF2-40B4-BE49-F238E27FC236}">
                <a16:creationId xmlns:a16="http://schemas.microsoft.com/office/drawing/2014/main" id="{E6C32371-E0E1-584D-B419-2B3EB3D8F5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47977" y="3953571"/>
            <a:ext cx="0" cy="500665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7" name="Line 85">
            <a:extLst>
              <a:ext uri="{FF2B5EF4-FFF2-40B4-BE49-F238E27FC236}">
                <a16:creationId xmlns:a16="http://schemas.microsoft.com/office/drawing/2014/main" id="{9BCEE15A-3727-A548-B34A-CAF424ADE5C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23903" y="3953571"/>
            <a:ext cx="0" cy="500665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" name="Line 68">
            <a:extLst>
              <a:ext uri="{FF2B5EF4-FFF2-40B4-BE49-F238E27FC236}">
                <a16:creationId xmlns:a16="http://schemas.microsoft.com/office/drawing/2014/main" id="{C9C303FF-9D79-CF49-AE86-52AA4FB1C30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5691" y="3968946"/>
            <a:ext cx="214639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9" name="Line 78">
            <a:extLst>
              <a:ext uri="{FF2B5EF4-FFF2-40B4-BE49-F238E27FC236}">
                <a16:creationId xmlns:a16="http://schemas.microsoft.com/office/drawing/2014/main" id="{4E6FC8E3-E679-994E-8F95-F15B76E1CE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19054" y="3156916"/>
            <a:ext cx="1011381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50" name="Groupe 249">
            <a:extLst>
              <a:ext uri="{FF2B5EF4-FFF2-40B4-BE49-F238E27FC236}">
                <a16:creationId xmlns:a16="http://schemas.microsoft.com/office/drawing/2014/main" id="{7AA13579-337D-A540-9E96-46A8B76352E4}"/>
              </a:ext>
            </a:extLst>
          </p:cNvPr>
          <p:cNvGrpSpPr/>
          <p:nvPr/>
        </p:nvGrpSpPr>
        <p:grpSpPr>
          <a:xfrm>
            <a:off x="2376000" y="3692912"/>
            <a:ext cx="973979" cy="504826"/>
            <a:chOff x="2380385" y="3717032"/>
            <a:chExt cx="973979" cy="504826"/>
          </a:xfrm>
        </p:grpSpPr>
        <p:sp>
          <p:nvSpPr>
            <p:cNvPr id="251" name="Line 17">
              <a:extLst>
                <a:ext uri="{FF2B5EF4-FFF2-40B4-BE49-F238E27FC236}">
                  <a16:creationId xmlns:a16="http://schemas.microsoft.com/office/drawing/2014/main" id="{CFA25F82-15C1-DC45-8817-7307C24137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4277" y="3726086"/>
              <a:ext cx="469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2" name="Line 18">
              <a:extLst>
                <a:ext uri="{FF2B5EF4-FFF2-40B4-BE49-F238E27FC236}">
                  <a16:creationId xmlns:a16="http://schemas.microsoft.com/office/drawing/2014/main" id="{E1A92DEB-3681-164B-871A-E8C3079F51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4752" y="4221386"/>
              <a:ext cx="50482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3" name="Line 19">
              <a:extLst>
                <a:ext uri="{FF2B5EF4-FFF2-40B4-BE49-F238E27FC236}">
                  <a16:creationId xmlns:a16="http://schemas.microsoft.com/office/drawing/2014/main" id="{60B7373A-C98F-5E4A-A482-B46DF61404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54277" y="3717032"/>
              <a:ext cx="0" cy="5048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4" name="Arc 21">
              <a:extLst>
                <a:ext uri="{FF2B5EF4-FFF2-40B4-BE49-F238E27FC236}">
                  <a16:creationId xmlns:a16="http://schemas.microsoft.com/office/drawing/2014/main" id="{309B9766-D29C-2A4E-A6BC-56278048B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177" y="3726086"/>
              <a:ext cx="230187" cy="247650"/>
            </a:xfrm>
            <a:custGeom>
              <a:avLst/>
              <a:gdLst>
                <a:gd name="T0" fmla="*/ 0 w 21750"/>
                <a:gd name="T1" fmla="*/ 0 h 21600"/>
                <a:gd name="T2" fmla="*/ 145 w 21750"/>
                <a:gd name="T3" fmla="*/ 156 h 21600"/>
                <a:gd name="T4" fmla="*/ 1 w 21750"/>
                <a:gd name="T5" fmla="*/ 156 h 21600"/>
                <a:gd name="T6" fmla="*/ 0 60000 65536"/>
                <a:gd name="T7" fmla="*/ 0 60000 65536"/>
                <a:gd name="T8" fmla="*/ 0 60000 65536"/>
                <a:gd name="T9" fmla="*/ 0 w 21750"/>
                <a:gd name="T10" fmla="*/ 0 h 21600"/>
                <a:gd name="T11" fmla="*/ 21750 w 2175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50" h="21600" fill="none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</a:path>
                <a:path w="21750" h="21600" stroke="0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  <a:lnTo>
                    <a:pt x="150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5" name="Arc 23">
              <a:extLst>
                <a:ext uri="{FF2B5EF4-FFF2-40B4-BE49-F238E27FC236}">
                  <a16:creationId xmlns:a16="http://schemas.microsoft.com/office/drawing/2014/main" id="{861F52EA-038C-784C-B7C4-F838A71E4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177" y="3973736"/>
              <a:ext cx="228600" cy="247650"/>
            </a:xfrm>
            <a:custGeom>
              <a:avLst/>
              <a:gdLst>
                <a:gd name="T0" fmla="*/ 144 w 21600"/>
                <a:gd name="T1" fmla="*/ 0 h 21600"/>
                <a:gd name="T2" fmla="*/ 0 w 21600"/>
                <a:gd name="T3" fmla="*/ 156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6" name="Line 25">
              <a:extLst>
                <a:ext uri="{FF2B5EF4-FFF2-40B4-BE49-F238E27FC236}">
                  <a16:creationId xmlns:a16="http://schemas.microsoft.com/office/drawing/2014/main" id="{22F54EC8-629A-6542-B021-CBBCC6273C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0385" y="4081686"/>
              <a:ext cx="26935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7" name="Line 59">
              <a:extLst>
                <a:ext uri="{FF2B5EF4-FFF2-40B4-BE49-F238E27FC236}">
                  <a16:creationId xmlns:a16="http://schemas.microsoft.com/office/drawing/2014/main" id="{B0D3BA08-8F62-E64C-98A9-0B9E47D80E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0385" y="3878486"/>
              <a:ext cx="28567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58" name="Line 66">
            <a:extLst>
              <a:ext uri="{FF2B5EF4-FFF2-40B4-BE49-F238E27FC236}">
                <a16:creationId xmlns:a16="http://schemas.microsoft.com/office/drawing/2014/main" id="{9513D6EE-FF39-924B-AABA-F43F8C3CB04B}"/>
              </a:ext>
            </a:extLst>
          </p:cNvPr>
          <p:cNvSpPr>
            <a:spLocks noChangeShapeType="1"/>
          </p:cNvSpPr>
          <p:nvPr/>
        </p:nvSpPr>
        <p:spPr bwMode="auto">
          <a:xfrm>
            <a:off x="2170800" y="3110400"/>
            <a:ext cx="0" cy="95400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9" name="Line 51">
            <a:extLst>
              <a:ext uri="{FF2B5EF4-FFF2-40B4-BE49-F238E27FC236}">
                <a16:creationId xmlns:a16="http://schemas.microsoft.com/office/drawing/2014/main" id="{EB8B42B7-FE4F-C542-A382-3B99C4D17159}"/>
              </a:ext>
            </a:extLst>
          </p:cNvPr>
          <p:cNvSpPr>
            <a:spLocks noChangeShapeType="1"/>
          </p:cNvSpPr>
          <p:nvPr/>
        </p:nvSpPr>
        <p:spPr bwMode="auto">
          <a:xfrm>
            <a:off x="3362072" y="3949616"/>
            <a:ext cx="19854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0" name="Line 54">
            <a:extLst>
              <a:ext uri="{FF2B5EF4-FFF2-40B4-BE49-F238E27FC236}">
                <a16:creationId xmlns:a16="http://schemas.microsoft.com/office/drawing/2014/main" id="{6199F29D-E469-7647-91EA-38856B8C277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47744" y="3753933"/>
            <a:ext cx="0" cy="1124651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1" name="Line 55">
            <a:extLst>
              <a:ext uri="{FF2B5EF4-FFF2-40B4-BE49-F238E27FC236}">
                <a16:creationId xmlns:a16="http://schemas.microsoft.com/office/drawing/2014/main" id="{7A9B67E9-7659-5041-A548-654182FA4D25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5452" y="3156916"/>
            <a:ext cx="21673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2" name="Line 90">
            <a:extLst>
              <a:ext uri="{FF2B5EF4-FFF2-40B4-BE49-F238E27FC236}">
                <a16:creationId xmlns:a16="http://schemas.microsoft.com/office/drawing/2014/main" id="{D5D11866-D716-5B45-8F6C-E9C045473AB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3094" y="3173129"/>
            <a:ext cx="203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 sz="2000"/>
          </a:p>
        </p:txBody>
      </p:sp>
      <p:sp>
        <p:nvSpPr>
          <p:cNvPr id="245" name="Oval 62"/>
          <p:cNvSpPr>
            <a:spLocks noChangeArrowheads="1"/>
          </p:cNvSpPr>
          <p:nvPr/>
        </p:nvSpPr>
        <p:spPr bwMode="auto">
          <a:xfrm>
            <a:off x="3519054" y="3921040"/>
            <a:ext cx="63500" cy="57151"/>
          </a:xfrm>
          <a:prstGeom prst="ellipse">
            <a:avLst/>
          </a:prstGeom>
          <a:solidFill>
            <a:schemeClr val="tx1"/>
          </a:solidFill>
          <a:ln w="2540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263" name="Line 78">
            <a:extLst>
              <a:ext uri="{FF2B5EF4-FFF2-40B4-BE49-F238E27FC236}">
                <a16:creationId xmlns:a16="http://schemas.microsoft.com/office/drawing/2014/main" id="{CE00CD72-75F7-1B40-82A7-076C1372CD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0546" y="3072544"/>
            <a:ext cx="265563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4" name="Oval 62"/>
          <p:cNvSpPr>
            <a:spLocks noChangeArrowheads="1"/>
          </p:cNvSpPr>
          <p:nvPr/>
        </p:nvSpPr>
        <p:spPr bwMode="auto">
          <a:xfrm>
            <a:off x="2141833" y="3044974"/>
            <a:ext cx="63500" cy="57151"/>
          </a:xfrm>
          <a:prstGeom prst="ellipse">
            <a:avLst/>
          </a:prstGeom>
          <a:solidFill>
            <a:schemeClr val="tx1"/>
          </a:solidFill>
          <a:ln w="2540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264" name="Line 53">
            <a:extLst>
              <a:ext uri="{FF2B5EF4-FFF2-40B4-BE49-F238E27FC236}">
                <a16:creationId xmlns:a16="http://schemas.microsoft.com/office/drawing/2014/main" id="{3CD03CA3-55D1-0C46-9507-9F70E43D2B5F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5910" y="4057566"/>
            <a:ext cx="220090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6" name="Line 51">
            <a:extLst>
              <a:ext uri="{FF2B5EF4-FFF2-40B4-BE49-F238E27FC236}">
                <a16:creationId xmlns:a16="http://schemas.microsoft.com/office/drawing/2014/main" id="{D75FA1E6-015F-2E45-AD5E-7033DD831734}"/>
              </a:ext>
            </a:extLst>
          </p:cNvPr>
          <p:cNvSpPr>
            <a:spLocks noChangeShapeType="1"/>
          </p:cNvSpPr>
          <p:nvPr/>
        </p:nvSpPr>
        <p:spPr bwMode="auto">
          <a:xfrm>
            <a:off x="3532910" y="3764539"/>
            <a:ext cx="19908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5" name="Oval 24">
            <a:extLst>
              <a:ext uri="{FF2B5EF4-FFF2-40B4-BE49-F238E27FC236}">
                <a16:creationId xmlns:a16="http://schemas.microsoft.com/office/drawing/2014/main" id="{90A497D2-2804-8C44-8282-3CDB570C4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4966" y="3220573"/>
            <a:ext cx="116335" cy="115455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17" name="Line 49"/>
          <p:cNvSpPr>
            <a:spLocks noChangeShapeType="1"/>
          </p:cNvSpPr>
          <p:nvPr/>
        </p:nvSpPr>
        <p:spPr bwMode="auto">
          <a:xfrm>
            <a:off x="983802" y="3562546"/>
            <a:ext cx="257681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4" name="ZoneTexte 133">
            <a:extLst>
              <a:ext uri="{FF2B5EF4-FFF2-40B4-BE49-F238E27FC236}">
                <a16:creationId xmlns:a16="http://schemas.microsoft.com/office/drawing/2014/main" id="{2F022E23-E6B7-F148-89AC-1BACFDCBC196}"/>
              </a:ext>
            </a:extLst>
          </p:cNvPr>
          <p:cNvSpPr txBox="1"/>
          <p:nvPr/>
        </p:nvSpPr>
        <p:spPr>
          <a:xfrm>
            <a:off x="-36768" y="5085184"/>
            <a:ext cx="9217588" cy="138499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n-US" sz="2800" kern="0" dirty="0"/>
              <a:t>Si ne suspension englobante a mis l’entrée </a:t>
            </a:r>
            <a:r>
              <a:rPr lang="en-US" sz="2800" kern="0" dirty="0">
                <a:solidFill>
                  <a:schemeClr val="accent1"/>
                </a:solidFill>
              </a:rPr>
              <a:t>SUSP</a:t>
            </a:r>
            <a:r>
              <a:rPr lang="en-US" sz="2800" kern="0" dirty="0"/>
              <a:t> à 1,</a:t>
            </a:r>
            <a:endParaRPr kumimoji="0" lang="en-US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  <a:p>
            <a:pPr algn="ctr" fontAlgn="base">
              <a:spcAft>
                <a:spcPct val="0"/>
              </a:spcAft>
            </a:pPr>
            <a:r>
              <a:rPr lang="en-US" sz="2800" kern="0" dirty="0"/>
              <a:t>ce signal est 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transmis à 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p.</a:t>
            </a:r>
          </a:p>
          <a:p>
            <a:pPr algn="ctr" fontAlgn="base">
              <a:spcAft>
                <a:spcPct val="0"/>
              </a:spcAft>
            </a:pP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Marche ausi pour 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mort,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SUSP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 </a:t>
            </a:r>
            <a:r>
              <a:rPr lang="en-US" sz="2800" kern="0" dirty="0"/>
              <a:t>laissant les registres à 0</a:t>
            </a:r>
            <a:endParaRPr kumimoji="0" lang="en-US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36" name="ZoneTexte 135">
            <a:extLst>
              <a:ext uri="{FF2B5EF4-FFF2-40B4-BE49-F238E27FC236}">
                <a16:creationId xmlns:a16="http://schemas.microsoft.com/office/drawing/2014/main" id="{0BE0BEDD-1554-E446-9626-D093DBF99374}"/>
              </a:ext>
            </a:extLst>
          </p:cNvPr>
          <p:cNvSpPr txBox="1"/>
          <p:nvPr/>
        </p:nvSpPr>
        <p:spPr>
          <a:xfrm>
            <a:off x="6317868" y="5277736"/>
            <a:ext cx="356188" cy="46166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en-US" sz="2400" b="1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_</a:t>
            </a:r>
            <a:endParaRPr kumimoji="0" lang="fr-FR" sz="2400" b="1" u="none" strike="noStrike" kern="0" cap="none" spc="0" normalizeH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sp>
        <p:nvSpPr>
          <p:cNvPr id="138" name="Line 87">
            <a:extLst>
              <a:ext uri="{FF2B5EF4-FFF2-40B4-BE49-F238E27FC236}">
                <a16:creationId xmlns:a16="http://schemas.microsoft.com/office/drawing/2014/main" id="{1A261364-DADA-7E44-A9C3-E078436F0373}"/>
              </a:ext>
            </a:extLst>
          </p:cNvPr>
          <p:cNvSpPr>
            <a:spLocks noChangeShapeType="1"/>
          </p:cNvSpPr>
          <p:nvPr/>
        </p:nvSpPr>
        <p:spPr bwMode="auto">
          <a:xfrm>
            <a:off x="6570704" y="2750539"/>
            <a:ext cx="2159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0" name="Line 88">
            <a:extLst>
              <a:ext uri="{FF2B5EF4-FFF2-40B4-BE49-F238E27FC236}">
                <a16:creationId xmlns:a16="http://schemas.microsoft.com/office/drawing/2014/main" id="{CC7AA839-47DD-8E46-A585-4527E76F4206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3160" y="2750539"/>
            <a:ext cx="15113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8" name="Line 91">
            <a:extLst>
              <a:ext uri="{FF2B5EF4-FFF2-40B4-BE49-F238E27FC236}">
                <a16:creationId xmlns:a16="http://schemas.microsoft.com/office/drawing/2014/main" id="{324BBC42-2BDD-BB4F-AC74-6B5117E6FDDD}"/>
              </a:ext>
            </a:extLst>
          </p:cNvPr>
          <p:cNvSpPr>
            <a:spLocks noChangeShapeType="1"/>
          </p:cNvSpPr>
          <p:nvPr/>
        </p:nvSpPr>
        <p:spPr bwMode="auto">
          <a:xfrm>
            <a:off x="6977104" y="2039339"/>
            <a:ext cx="0" cy="6985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0" name="Line 94">
            <a:extLst>
              <a:ext uri="{FF2B5EF4-FFF2-40B4-BE49-F238E27FC236}">
                <a16:creationId xmlns:a16="http://schemas.microsoft.com/office/drawing/2014/main" id="{A10AAAA2-F134-7648-8A23-92EBD5B4339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97413" y="2020665"/>
            <a:ext cx="0" cy="96549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 sz="2400">
              <a:solidFill>
                <a:schemeClr val="tx2"/>
              </a:solidFill>
            </a:endParaRPr>
          </a:p>
        </p:txBody>
      </p:sp>
      <p:sp>
        <p:nvSpPr>
          <p:cNvPr id="170" name="Oval 62">
            <a:extLst>
              <a:ext uri="{FF2B5EF4-FFF2-40B4-BE49-F238E27FC236}">
                <a16:creationId xmlns:a16="http://schemas.microsoft.com/office/drawing/2014/main" id="{4833E34B-014D-8841-A483-6EEB049A0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500" y="2722324"/>
            <a:ext cx="63500" cy="57151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/>
            </a:solidFill>
            <a:round/>
            <a:headEnd/>
            <a:tailEnd/>
          </a:ln>
          <a:extLst/>
        </p:spPr>
        <p:txBody>
          <a:bodyPr wrap="none"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75" name="Line 95">
            <a:extLst>
              <a:ext uri="{FF2B5EF4-FFF2-40B4-BE49-F238E27FC236}">
                <a16:creationId xmlns:a16="http://schemas.microsoft.com/office/drawing/2014/main" id="{C37D324B-F94F-4746-AA26-C8A487EDFB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85738" y="2037411"/>
            <a:ext cx="5902036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8" name="Line 90">
            <a:extLst>
              <a:ext uri="{FF2B5EF4-FFF2-40B4-BE49-F238E27FC236}">
                <a16:creationId xmlns:a16="http://schemas.microsoft.com/office/drawing/2014/main" id="{0C992C38-98A6-A44B-8CE1-B6368082AF4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8811" y="2975748"/>
            <a:ext cx="203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 sz="2000"/>
          </a:p>
        </p:txBody>
      </p:sp>
      <p:sp>
        <p:nvSpPr>
          <p:cNvPr id="181" name="ZoneTexte 180">
            <a:extLst>
              <a:ext uri="{FF2B5EF4-FFF2-40B4-BE49-F238E27FC236}">
                <a16:creationId xmlns:a16="http://schemas.microsoft.com/office/drawing/2014/main" id="{53BBFE77-2DE0-AB47-B335-8D0ABCB95A11}"/>
              </a:ext>
            </a:extLst>
          </p:cNvPr>
          <p:cNvSpPr txBox="1"/>
          <p:nvPr/>
        </p:nvSpPr>
        <p:spPr>
          <a:xfrm>
            <a:off x="5576650" y="2873972"/>
            <a:ext cx="356188" cy="46166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en-US" sz="2400" b="1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_</a:t>
            </a:r>
            <a:endParaRPr kumimoji="0" lang="fr-FR" sz="2400" b="1" u="none" strike="noStrike" kern="0" cap="none" spc="0" normalizeH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2243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Line 72">
            <a:extLst>
              <a:ext uri="{FF2B5EF4-FFF2-40B4-BE49-F238E27FC236}">
                <a16:creationId xmlns:a16="http://schemas.microsoft.com/office/drawing/2014/main" id="{4BF1A87B-BA9F-6641-941F-9A096F08228D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7196" y="3393367"/>
            <a:ext cx="0" cy="1088323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598BFA7-508F-5645-8EC0-242D71FE3F9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07/03/2017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D1B60E3-9389-C043-A1E7-E41D648525D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52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3ACD893-6A25-C840-807B-D444B16E0D9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6E8B062E-56AC-4546-A0A7-12FD90D10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785"/>
            <a:ext cx="8915400" cy="630942"/>
          </a:xfrm>
        </p:spPr>
        <p:txBody>
          <a:bodyPr/>
          <a:lstStyle/>
          <a:p>
            <a:r>
              <a:rPr lang="fr-FR"/>
              <a:t>Circuit de pause, fina</a:t>
            </a:r>
            <a:r>
              <a:rPr lang="en-US"/>
              <a:t>l</a:t>
            </a:r>
            <a:endParaRPr lang="fr-FR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5767E157-1F42-CD42-86FC-3918C16B72BD}"/>
              </a:ext>
            </a:extLst>
          </p:cNvPr>
          <p:cNvGrpSpPr/>
          <p:nvPr/>
        </p:nvGrpSpPr>
        <p:grpSpPr>
          <a:xfrm>
            <a:off x="9039" y="1772816"/>
            <a:ext cx="8965391" cy="2916902"/>
            <a:chOff x="28800" y="1412776"/>
            <a:chExt cx="8965391" cy="2916902"/>
          </a:xfrm>
        </p:grpSpPr>
        <p:sp>
          <p:nvSpPr>
            <p:cNvPr id="10" name="Line 51">
              <a:extLst>
                <a:ext uri="{FF2B5EF4-FFF2-40B4-BE49-F238E27FC236}">
                  <a16:creationId xmlns:a16="http://schemas.microsoft.com/office/drawing/2014/main" id="{70E64BB4-6F3E-4144-8A82-95F225E5B4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371" y="3143150"/>
              <a:ext cx="24003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11" name="Rectangle 42">
              <a:extLst>
                <a:ext uri="{FF2B5EF4-FFF2-40B4-BE49-F238E27FC236}">
                  <a16:creationId xmlns:a16="http://schemas.microsoft.com/office/drawing/2014/main" id="{F0694D24-0C23-6A4E-9D88-1C671C73A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984" y="3342703"/>
              <a:ext cx="815930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fr-FR" dirty="0">
                  <a:solidFill>
                    <a:schemeClr val="tx2"/>
                  </a:solidFill>
                </a:rPr>
                <a:t>KILL</a:t>
              </a:r>
            </a:p>
          </p:txBody>
        </p:sp>
        <p:sp>
          <p:nvSpPr>
            <p:cNvPr id="12" name="Rectangle 46">
              <a:extLst>
                <a:ext uri="{FF2B5EF4-FFF2-40B4-BE49-F238E27FC236}">
                  <a16:creationId xmlns:a16="http://schemas.microsoft.com/office/drawing/2014/main" id="{54B27F74-DDA5-5F42-A6EE-59EF9448B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984" y="2063338"/>
              <a:ext cx="815930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fr-FR" dirty="0">
                  <a:solidFill>
                    <a:schemeClr val="tx2"/>
                  </a:solidFill>
                </a:rPr>
                <a:t>RES</a:t>
              </a:r>
            </a:p>
          </p:txBody>
        </p:sp>
        <p:sp>
          <p:nvSpPr>
            <p:cNvPr id="13" name="Rectangle 49">
              <a:extLst>
                <a:ext uri="{FF2B5EF4-FFF2-40B4-BE49-F238E27FC236}">
                  <a16:creationId xmlns:a16="http://schemas.microsoft.com/office/drawing/2014/main" id="{2CEF8218-6E46-2440-A7E0-C70F06AD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9557" y="2694750"/>
              <a:ext cx="559450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fr-FR" dirty="0">
                  <a:solidFill>
                    <a:schemeClr val="accent3"/>
                  </a:solidFill>
                </a:rPr>
                <a:t>K0</a:t>
              </a:r>
            </a:p>
          </p:txBody>
        </p:sp>
        <p:sp>
          <p:nvSpPr>
            <p:cNvPr id="14" name="Rectangle 52">
              <a:extLst>
                <a:ext uri="{FF2B5EF4-FFF2-40B4-BE49-F238E27FC236}">
                  <a16:creationId xmlns:a16="http://schemas.microsoft.com/office/drawing/2014/main" id="{8775735E-AF85-9F40-AC0E-6E8C18E064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0" y="2685951"/>
              <a:ext cx="1021114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fr-FR" dirty="0">
                  <a:solidFill>
                    <a:schemeClr val="tx2"/>
                  </a:solidFill>
                </a:rPr>
                <a:t>SUSP</a:t>
              </a:r>
            </a:p>
          </p:txBody>
        </p:sp>
        <p:sp>
          <p:nvSpPr>
            <p:cNvPr id="15" name="Rectangle 60">
              <a:extLst>
                <a:ext uri="{FF2B5EF4-FFF2-40B4-BE49-F238E27FC236}">
                  <a16:creationId xmlns:a16="http://schemas.microsoft.com/office/drawing/2014/main" id="{B76F8F65-452D-8D40-8D7E-55B742C8CB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476" y="1412776"/>
              <a:ext cx="660438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fr-FR" dirty="0">
                  <a:solidFill>
                    <a:schemeClr val="tx2"/>
                  </a:solidFill>
                </a:rPr>
                <a:t>GO</a:t>
              </a:r>
            </a:p>
          </p:txBody>
        </p:sp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id="{E2EEE541-B313-4447-B680-695E85C626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9557" y="1412776"/>
              <a:ext cx="559450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fr-FR" dirty="0">
                  <a:solidFill>
                    <a:schemeClr val="accent3"/>
                  </a:solidFill>
                </a:rPr>
                <a:t>K1</a:t>
              </a:r>
            </a:p>
          </p:txBody>
        </p:sp>
        <p:sp>
          <p:nvSpPr>
            <p:cNvPr id="17" name="Rectangle 78">
              <a:extLst>
                <a:ext uri="{FF2B5EF4-FFF2-40B4-BE49-F238E27FC236}">
                  <a16:creationId xmlns:a16="http://schemas.microsoft.com/office/drawing/2014/main" id="{9D40EE72-FD81-4346-A21D-E6AB97E74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9557" y="3870578"/>
              <a:ext cx="764634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fr-FR" dirty="0">
                  <a:solidFill>
                    <a:schemeClr val="tx2"/>
                  </a:solidFill>
                </a:rPr>
                <a:t>SEL</a:t>
              </a:r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5813CEDE-0055-914D-B549-6CBB9838B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5445" y="2809776"/>
              <a:ext cx="419100" cy="419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  <p:sp>
          <p:nvSpPr>
            <p:cNvPr id="19" name="Rectangle 3">
              <a:extLst>
                <a:ext uri="{FF2B5EF4-FFF2-40B4-BE49-F238E27FC236}">
                  <a16:creationId xmlns:a16="http://schemas.microsoft.com/office/drawing/2014/main" id="{96CC572A-3DFA-5849-B042-560593600D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4684" y="2809776"/>
              <a:ext cx="419100" cy="419100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accent4"/>
                </a:solidFill>
              </a:endParaRPr>
            </a:p>
          </p:txBody>
        </p:sp>
        <p:sp>
          <p:nvSpPr>
            <p:cNvPr id="20" name="Freeform 4">
              <a:extLst>
                <a:ext uri="{FF2B5EF4-FFF2-40B4-BE49-F238E27FC236}">
                  <a16:creationId xmlns:a16="http://schemas.microsoft.com/office/drawing/2014/main" id="{0B6E16DF-9568-E345-B98D-828DA1B63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9745" y="3127276"/>
              <a:ext cx="217488" cy="103188"/>
            </a:xfrm>
            <a:custGeom>
              <a:avLst/>
              <a:gdLst>
                <a:gd name="T0" fmla="*/ 0 w 137"/>
                <a:gd name="T1" fmla="*/ 64 h 65"/>
                <a:gd name="T2" fmla="*/ 72 w 137"/>
                <a:gd name="T3" fmla="*/ 0 h 65"/>
                <a:gd name="T4" fmla="*/ 136 w 137"/>
                <a:gd name="T5" fmla="*/ 64 h 65"/>
                <a:gd name="T6" fmla="*/ 0 60000 65536"/>
                <a:gd name="T7" fmla="*/ 0 60000 65536"/>
                <a:gd name="T8" fmla="*/ 0 60000 65536"/>
                <a:gd name="T9" fmla="*/ 0 w 137"/>
                <a:gd name="T10" fmla="*/ 0 h 65"/>
                <a:gd name="T11" fmla="*/ 137 w 137"/>
                <a:gd name="T12" fmla="*/ 65 h 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" h="65">
                  <a:moveTo>
                    <a:pt x="0" y="64"/>
                  </a:moveTo>
                  <a:lnTo>
                    <a:pt x="72" y="0"/>
                  </a:lnTo>
                  <a:lnTo>
                    <a:pt x="136" y="64"/>
                  </a:lnTo>
                </a:path>
              </a:pathLst>
            </a:custGeom>
            <a:noFill/>
            <a:ln w="28575" cap="rnd">
              <a:solidFill>
                <a:schemeClr val="accent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  <p:sp>
          <p:nvSpPr>
            <p:cNvPr id="21" name="Line 5">
              <a:extLst>
                <a:ext uri="{FF2B5EF4-FFF2-40B4-BE49-F238E27FC236}">
                  <a16:creationId xmlns:a16="http://schemas.microsoft.com/office/drawing/2014/main" id="{FA088E6A-80C0-414A-B158-34E95CB485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5945" y="2771676"/>
              <a:ext cx="4953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22" name="Line 6">
              <a:extLst>
                <a:ext uri="{FF2B5EF4-FFF2-40B4-BE49-F238E27FC236}">
                  <a16:creationId xmlns:a16="http://schemas.microsoft.com/office/drawing/2014/main" id="{48E5098B-346C-8149-BF72-54BEC30E7F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5945" y="3292376"/>
              <a:ext cx="5207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23" name="Line 7">
              <a:extLst>
                <a:ext uri="{FF2B5EF4-FFF2-40B4-BE49-F238E27FC236}">
                  <a16:creationId xmlns:a16="http://schemas.microsoft.com/office/drawing/2014/main" id="{27D0274A-471C-3740-B49F-139338BB64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25945" y="2765326"/>
              <a:ext cx="0" cy="5397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24" name="Arc 10">
              <a:extLst>
                <a:ext uri="{FF2B5EF4-FFF2-40B4-BE49-F238E27FC236}">
                  <a16:creationId xmlns:a16="http://schemas.microsoft.com/office/drawing/2014/main" id="{55F6E2AF-D5C0-9B48-ABF0-CB73F282C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1245" y="3006626"/>
              <a:ext cx="241300" cy="26035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  <p:sp>
          <p:nvSpPr>
            <p:cNvPr id="25" name="Arc 11">
              <a:extLst>
                <a:ext uri="{FF2B5EF4-FFF2-40B4-BE49-F238E27FC236}">
                  <a16:creationId xmlns:a16="http://schemas.microsoft.com/office/drawing/2014/main" id="{3C35DEAC-4073-2A41-A100-7FDF224C0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1245" y="3033233"/>
              <a:ext cx="241300" cy="26035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  <p:sp>
          <p:nvSpPr>
            <p:cNvPr id="26" name="Oval 12">
              <a:extLst>
                <a:ext uri="{FF2B5EF4-FFF2-40B4-BE49-F238E27FC236}">
                  <a16:creationId xmlns:a16="http://schemas.microsoft.com/office/drawing/2014/main" id="{64FD6EFB-F7A6-E94D-BFC5-50FF0D2AD5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7796" y="3082651"/>
              <a:ext cx="125999" cy="125999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  <p:sp>
          <p:nvSpPr>
            <p:cNvPr id="27" name="Line 14">
              <a:extLst>
                <a:ext uri="{FF2B5EF4-FFF2-40B4-BE49-F238E27FC236}">
                  <a16:creationId xmlns:a16="http://schemas.microsoft.com/office/drawing/2014/main" id="{11FAAC4F-E704-DF4F-B57C-95D4C6ED7A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86245" y="2924076"/>
              <a:ext cx="1524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28" name="Line 16">
              <a:extLst>
                <a:ext uri="{FF2B5EF4-FFF2-40B4-BE49-F238E27FC236}">
                  <a16:creationId xmlns:a16="http://schemas.microsoft.com/office/drawing/2014/main" id="{4E54A3F5-1D0D-A844-8F6D-5F94723E57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4945" y="3178076"/>
              <a:ext cx="5207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29" name="Line 17">
              <a:extLst>
                <a:ext uri="{FF2B5EF4-FFF2-40B4-BE49-F238E27FC236}">
                  <a16:creationId xmlns:a16="http://schemas.microsoft.com/office/drawing/2014/main" id="{FED3D41F-F76B-B14B-B953-1C9A5EBB9C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884945" y="2679601"/>
              <a:ext cx="0" cy="511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30" name="Arc 18">
              <a:extLst>
                <a:ext uri="{FF2B5EF4-FFF2-40B4-BE49-F238E27FC236}">
                  <a16:creationId xmlns:a16="http://schemas.microsoft.com/office/drawing/2014/main" id="{DA56854E-B3BA-0641-B3EF-63E309104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0245" y="2658964"/>
              <a:ext cx="242888" cy="260350"/>
            </a:xfrm>
            <a:custGeom>
              <a:avLst/>
              <a:gdLst>
                <a:gd name="T0" fmla="*/ 0 w 21742"/>
                <a:gd name="T1" fmla="*/ 0 h 21600"/>
                <a:gd name="T2" fmla="*/ 0 w 21742"/>
                <a:gd name="T3" fmla="*/ 0 h 21600"/>
                <a:gd name="T4" fmla="*/ 0 w 21742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42"/>
                <a:gd name="T10" fmla="*/ 0 h 21600"/>
                <a:gd name="T11" fmla="*/ 21742 w 2174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42" h="21600" fill="none" extrusionOk="0">
                  <a:moveTo>
                    <a:pt x="0" y="0"/>
                  </a:moveTo>
                  <a:cubicBezTo>
                    <a:pt x="47" y="0"/>
                    <a:pt x="94" y="-1"/>
                    <a:pt x="142" y="0"/>
                  </a:cubicBezTo>
                  <a:cubicBezTo>
                    <a:pt x="12071" y="0"/>
                    <a:pt x="21742" y="9670"/>
                    <a:pt x="21742" y="21600"/>
                  </a:cubicBezTo>
                </a:path>
                <a:path w="21742" h="21600" stroke="0" extrusionOk="0">
                  <a:moveTo>
                    <a:pt x="0" y="0"/>
                  </a:moveTo>
                  <a:cubicBezTo>
                    <a:pt x="47" y="0"/>
                    <a:pt x="94" y="-1"/>
                    <a:pt x="142" y="0"/>
                  </a:cubicBezTo>
                  <a:cubicBezTo>
                    <a:pt x="12071" y="0"/>
                    <a:pt x="21742" y="9670"/>
                    <a:pt x="21742" y="21600"/>
                  </a:cubicBezTo>
                  <a:lnTo>
                    <a:pt x="142" y="216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  <p:sp>
          <p:nvSpPr>
            <p:cNvPr id="31" name="Arc 20">
              <a:extLst>
                <a:ext uri="{FF2B5EF4-FFF2-40B4-BE49-F238E27FC236}">
                  <a16:creationId xmlns:a16="http://schemas.microsoft.com/office/drawing/2014/main" id="{3FEE65EE-7064-1641-A4D1-8DACCB331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0245" y="2905026"/>
              <a:ext cx="241300" cy="26035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  <p:sp>
          <p:nvSpPr>
            <p:cNvPr id="32" name="Arc 22">
              <a:extLst>
                <a:ext uri="{FF2B5EF4-FFF2-40B4-BE49-F238E27FC236}">
                  <a16:creationId xmlns:a16="http://schemas.microsoft.com/office/drawing/2014/main" id="{A12BC0AB-F8B3-CB4C-B038-1EBAF9C31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7045" y="2684364"/>
              <a:ext cx="115888" cy="222250"/>
            </a:xfrm>
            <a:custGeom>
              <a:avLst/>
              <a:gdLst>
                <a:gd name="T0" fmla="*/ 0 w 21900"/>
                <a:gd name="T1" fmla="*/ 0 h 21600"/>
                <a:gd name="T2" fmla="*/ 0 w 21900"/>
                <a:gd name="T3" fmla="*/ 0 h 21600"/>
                <a:gd name="T4" fmla="*/ 0 w 219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900"/>
                <a:gd name="T10" fmla="*/ 0 h 21600"/>
                <a:gd name="T11" fmla="*/ 21900 w 219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900" h="21600" fill="none" extrusionOk="0">
                  <a:moveTo>
                    <a:pt x="0" y="2"/>
                  </a:moveTo>
                  <a:cubicBezTo>
                    <a:pt x="99" y="0"/>
                    <a:pt x="199" y="-1"/>
                    <a:pt x="300" y="0"/>
                  </a:cubicBezTo>
                  <a:cubicBezTo>
                    <a:pt x="12229" y="0"/>
                    <a:pt x="21900" y="9670"/>
                    <a:pt x="21900" y="21600"/>
                  </a:cubicBezTo>
                </a:path>
                <a:path w="21900" h="21600" stroke="0" extrusionOk="0">
                  <a:moveTo>
                    <a:pt x="0" y="2"/>
                  </a:moveTo>
                  <a:cubicBezTo>
                    <a:pt x="99" y="0"/>
                    <a:pt x="199" y="-1"/>
                    <a:pt x="300" y="0"/>
                  </a:cubicBezTo>
                  <a:cubicBezTo>
                    <a:pt x="12229" y="0"/>
                    <a:pt x="21900" y="9670"/>
                    <a:pt x="21900" y="21600"/>
                  </a:cubicBezTo>
                  <a:lnTo>
                    <a:pt x="300" y="21600"/>
                  </a:lnTo>
                  <a:close/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  <p:sp>
          <p:nvSpPr>
            <p:cNvPr id="33" name="Arc 23">
              <a:extLst>
                <a:ext uri="{FF2B5EF4-FFF2-40B4-BE49-F238E27FC236}">
                  <a16:creationId xmlns:a16="http://schemas.microsoft.com/office/drawing/2014/main" id="{249A5585-83E0-C942-82D9-1301AAFBD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5457" y="2684364"/>
              <a:ext cx="801688" cy="241300"/>
            </a:xfrm>
            <a:custGeom>
              <a:avLst/>
              <a:gdLst>
                <a:gd name="T0" fmla="*/ 0 w 21643"/>
                <a:gd name="T1" fmla="*/ 0 h 21600"/>
                <a:gd name="T2" fmla="*/ 0 w 21643"/>
                <a:gd name="T3" fmla="*/ 0 h 21600"/>
                <a:gd name="T4" fmla="*/ 0 w 21643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43"/>
                <a:gd name="T10" fmla="*/ 0 h 21600"/>
                <a:gd name="T11" fmla="*/ 21643 w 2164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43" h="21600" fill="none" extrusionOk="0">
                  <a:moveTo>
                    <a:pt x="0" y="0"/>
                  </a:moveTo>
                  <a:cubicBezTo>
                    <a:pt x="14" y="0"/>
                    <a:pt x="28" y="-1"/>
                    <a:pt x="43" y="0"/>
                  </a:cubicBezTo>
                  <a:cubicBezTo>
                    <a:pt x="11972" y="0"/>
                    <a:pt x="21643" y="9670"/>
                    <a:pt x="21643" y="21600"/>
                  </a:cubicBezTo>
                </a:path>
                <a:path w="21643" h="21600" stroke="0" extrusionOk="0">
                  <a:moveTo>
                    <a:pt x="0" y="0"/>
                  </a:moveTo>
                  <a:cubicBezTo>
                    <a:pt x="14" y="0"/>
                    <a:pt x="28" y="-1"/>
                    <a:pt x="43" y="0"/>
                  </a:cubicBezTo>
                  <a:cubicBezTo>
                    <a:pt x="11972" y="0"/>
                    <a:pt x="21643" y="9670"/>
                    <a:pt x="21643" y="21600"/>
                  </a:cubicBezTo>
                  <a:lnTo>
                    <a:pt x="43" y="21600"/>
                  </a:lnTo>
                  <a:close/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  <p:sp>
          <p:nvSpPr>
            <p:cNvPr id="34" name="Arc 24">
              <a:extLst>
                <a:ext uri="{FF2B5EF4-FFF2-40B4-BE49-F238E27FC236}">
                  <a16:creationId xmlns:a16="http://schemas.microsoft.com/office/drawing/2014/main" id="{E58CD954-2547-984A-9812-04136F192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5145" y="2898676"/>
              <a:ext cx="762000" cy="2413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  <p:sp>
          <p:nvSpPr>
            <p:cNvPr id="35" name="Arc 25">
              <a:extLst>
                <a:ext uri="{FF2B5EF4-FFF2-40B4-BE49-F238E27FC236}">
                  <a16:creationId xmlns:a16="http://schemas.microsoft.com/office/drawing/2014/main" id="{5694EB43-2824-F349-A908-9CF48005E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7045" y="2898676"/>
              <a:ext cx="114300" cy="2413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  <p:sp>
          <p:nvSpPr>
            <p:cNvPr id="36" name="Line 26">
              <a:extLst>
                <a:ext uri="{FF2B5EF4-FFF2-40B4-BE49-F238E27FC236}">
                  <a16:creationId xmlns:a16="http://schemas.microsoft.com/office/drawing/2014/main" id="{D0B299A8-C3CB-B943-96B2-7825A86353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0545" y="2809776"/>
              <a:ext cx="254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37" name="Line 27">
              <a:extLst>
                <a:ext uri="{FF2B5EF4-FFF2-40B4-BE49-F238E27FC236}">
                  <a16:creationId xmlns:a16="http://schemas.microsoft.com/office/drawing/2014/main" id="{2AA3DC4D-780B-8A45-8678-72232F0794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0545" y="3025676"/>
              <a:ext cx="254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38" name="Line 32">
              <a:extLst>
                <a:ext uri="{FF2B5EF4-FFF2-40B4-BE49-F238E27FC236}">
                  <a16:creationId xmlns:a16="http://schemas.microsoft.com/office/drawing/2014/main" id="{F268E88A-4BA9-8E40-BC8E-521C61729A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0845" y="3292376"/>
              <a:ext cx="5334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39" name="Line 33">
              <a:extLst>
                <a:ext uri="{FF2B5EF4-FFF2-40B4-BE49-F238E27FC236}">
                  <a16:creationId xmlns:a16="http://schemas.microsoft.com/office/drawing/2014/main" id="{DF37ED1D-A4C7-9642-9A5E-2E36F21126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20845" y="2774851"/>
              <a:ext cx="0" cy="5302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40" name="Arc 34">
              <a:extLst>
                <a:ext uri="{FF2B5EF4-FFF2-40B4-BE49-F238E27FC236}">
                  <a16:creationId xmlns:a16="http://schemas.microsoft.com/office/drawing/2014/main" id="{0AF0B087-D9E6-A949-8A6E-99B69B20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6145" y="2773264"/>
              <a:ext cx="242888" cy="260350"/>
            </a:xfrm>
            <a:custGeom>
              <a:avLst/>
              <a:gdLst>
                <a:gd name="T0" fmla="*/ 0 w 21742"/>
                <a:gd name="T1" fmla="*/ 0 h 21600"/>
                <a:gd name="T2" fmla="*/ 0 w 21742"/>
                <a:gd name="T3" fmla="*/ 0 h 21600"/>
                <a:gd name="T4" fmla="*/ 0 w 21742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42"/>
                <a:gd name="T10" fmla="*/ 0 h 21600"/>
                <a:gd name="T11" fmla="*/ 21742 w 2174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42" h="21600" fill="none" extrusionOk="0">
                  <a:moveTo>
                    <a:pt x="0" y="0"/>
                  </a:moveTo>
                  <a:cubicBezTo>
                    <a:pt x="47" y="0"/>
                    <a:pt x="94" y="-1"/>
                    <a:pt x="142" y="0"/>
                  </a:cubicBezTo>
                  <a:cubicBezTo>
                    <a:pt x="12071" y="0"/>
                    <a:pt x="21742" y="9670"/>
                    <a:pt x="21742" y="21600"/>
                  </a:cubicBezTo>
                </a:path>
                <a:path w="21742" h="21600" stroke="0" extrusionOk="0">
                  <a:moveTo>
                    <a:pt x="0" y="0"/>
                  </a:moveTo>
                  <a:cubicBezTo>
                    <a:pt x="47" y="0"/>
                    <a:pt x="94" y="-1"/>
                    <a:pt x="142" y="0"/>
                  </a:cubicBezTo>
                  <a:cubicBezTo>
                    <a:pt x="12071" y="0"/>
                    <a:pt x="21742" y="9670"/>
                    <a:pt x="21742" y="21600"/>
                  </a:cubicBezTo>
                  <a:lnTo>
                    <a:pt x="142" y="216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  <p:sp>
          <p:nvSpPr>
            <p:cNvPr id="41" name="Arc 36">
              <a:extLst>
                <a:ext uri="{FF2B5EF4-FFF2-40B4-BE49-F238E27FC236}">
                  <a16:creationId xmlns:a16="http://schemas.microsoft.com/office/drawing/2014/main" id="{BB683160-A9F6-3F47-A225-55DCB4ED0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6145" y="3006626"/>
              <a:ext cx="241300" cy="26035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  <p:sp>
          <p:nvSpPr>
            <p:cNvPr id="42" name="Arc 37">
              <a:extLst>
                <a:ext uri="{FF2B5EF4-FFF2-40B4-BE49-F238E27FC236}">
                  <a16:creationId xmlns:a16="http://schemas.microsoft.com/office/drawing/2014/main" id="{4733E9FA-51C6-E443-A4EE-614E12C09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5670" y="3032026"/>
              <a:ext cx="241300" cy="26035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  <p:sp>
          <p:nvSpPr>
            <p:cNvPr id="43" name="Line 38">
              <a:extLst>
                <a:ext uri="{FF2B5EF4-FFF2-40B4-BE49-F238E27FC236}">
                  <a16:creationId xmlns:a16="http://schemas.microsoft.com/office/drawing/2014/main" id="{4B948032-AB31-AC46-B227-1A99F23601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62545" y="3025676"/>
              <a:ext cx="228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44" name="Line 39">
              <a:extLst>
                <a:ext uri="{FF2B5EF4-FFF2-40B4-BE49-F238E27FC236}">
                  <a16:creationId xmlns:a16="http://schemas.microsoft.com/office/drawing/2014/main" id="{B9F47171-7950-CB46-9535-F9C6DFC8D6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9545" y="3025676"/>
              <a:ext cx="2032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45" name="Line 41">
              <a:extLst>
                <a:ext uri="{FF2B5EF4-FFF2-40B4-BE49-F238E27FC236}">
                  <a16:creationId xmlns:a16="http://schemas.microsoft.com/office/drawing/2014/main" id="{FD603A35-9B67-964A-8784-C903296891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5645" y="3571776"/>
              <a:ext cx="3322800" cy="0"/>
            </a:xfrm>
            <a:prstGeom prst="line">
              <a:avLst/>
            </a:prstGeom>
            <a:noFill/>
            <a:ln w="28575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46" name="Line 43">
              <a:extLst>
                <a:ext uri="{FF2B5EF4-FFF2-40B4-BE49-F238E27FC236}">
                  <a16:creationId xmlns:a16="http://schemas.microsoft.com/office/drawing/2014/main" id="{8A65CD6B-59A3-EB4A-8760-A40BE538FD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54745" y="2809776"/>
              <a:ext cx="101600" cy="0"/>
            </a:xfrm>
            <a:prstGeom prst="line">
              <a:avLst/>
            </a:prstGeom>
            <a:noFill/>
            <a:ln w="28575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47" name="Freeform 44">
              <a:extLst>
                <a:ext uri="{FF2B5EF4-FFF2-40B4-BE49-F238E27FC236}">
                  <a16:creationId xmlns:a16="http://schemas.microsoft.com/office/drawing/2014/main" id="{8F2FB3D4-2FE5-AA4E-BCD5-60E511547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645" y="2284313"/>
              <a:ext cx="5500688" cy="534988"/>
            </a:xfrm>
            <a:custGeom>
              <a:avLst/>
              <a:gdLst>
                <a:gd name="T0" fmla="*/ 0 w 3465"/>
                <a:gd name="T1" fmla="*/ 0 h 337"/>
                <a:gd name="T2" fmla="*/ 3464 w 3465"/>
                <a:gd name="T3" fmla="*/ 0 h 337"/>
                <a:gd name="T4" fmla="*/ 3464 w 3465"/>
                <a:gd name="T5" fmla="*/ 336 h 337"/>
                <a:gd name="T6" fmla="*/ 0 60000 65536"/>
                <a:gd name="T7" fmla="*/ 0 60000 65536"/>
                <a:gd name="T8" fmla="*/ 0 60000 65536"/>
                <a:gd name="T9" fmla="*/ 0 w 3465"/>
                <a:gd name="T10" fmla="*/ 0 h 337"/>
                <a:gd name="T11" fmla="*/ 3465 w 3465"/>
                <a:gd name="T12" fmla="*/ 337 h 3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65" h="337">
                  <a:moveTo>
                    <a:pt x="0" y="0"/>
                  </a:moveTo>
                  <a:lnTo>
                    <a:pt x="3464" y="0"/>
                  </a:lnTo>
                  <a:lnTo>
                    <a:pt x="3464" y="336"/>
                  </a:lnTo>
                </a:path>
              </a:pathLst>
            </a:custGeom>
            <a:noFill/>
            <a:ln w="28575" cap="rnd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  <p:sp>
          <p:nvSpPr>
            <p:cNvPr id="48" name="Line 45">
              <a:extLst>
                <a:ext uri="{FF2B5EF4-FFF2-40B4-BE49-F238E27FC236}">
                  <a16:creationId xmlns:a16="http://schemas.microsoft.com/office/drawing/2014/main" id="{E954CC1A-C5C5-CF4C-A2D3-FFA7C1758F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40470" y="2809776"/>
              <a:ext cx="23177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49" name="Line 47">
              <a:extLst>
                <a:ext uri="{FF2B5EF4-FFF2-40B4-BE49-F238E27FC236}">
                  <a16:creationId xmlns:a16="http://schemas.microsoft.com/office/drawing/2014/main" id="{18DDA6A0-3802-4349-A41F-755F6502D5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50145" y="2924076"/>
              <a:ext cx="317500" cy="0"/>
            </a:xfrm>
            <a:prstGeom prst="line">
              <a:avLst/>
            </a:prstGeom>
            <a:noFill/>
            <a:ln w="28575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50" name="Line 48">
              <a:extLst>
                <a:ext uri="{FF2B5EF4-FFF2-40B4-BE49-F238E27FC236}">
                  <a16:creationId xmlns:a16="http://schemas.microsoft.com/office/drawing/2014/main" id="{5D0B1211-3C63-6545-ABA0-6449C884DF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34245" y="2924076"/>
              <a:ext cx="2794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51" name="Line 50">
              <a:extLst>
                <a:ext uri="{FF2B5EF4-FFF2-40B4-BE49-F238E27FC236}">
                  <a16:creationId xmlns:a16="http://schemas.microsoft.com/office/drawing/2014/main" id="{1BC1BEBD-1E1D-D142-B398-F0A6B2CCEA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5645" y="2924076"/>
              <a:ext cx="736600" cy="0"/>
            </a:xfrm>
            <a:prstGeom prst="line">
              <a:avLst/>
            </a:prstGeom>
            <a:noFill/>
            <a:ln w="28575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52" name="Line 51">
              <a:extLst>
                <a:ext uri="{FF2B5EF4-FFF2-40B4-BE49-F238E27FC236}">
                  <a16:creationId xmlns:a16="http://schemas.microsoft.com/office/drawing/2014/main" id="{036C7EF6-0BD2-444E-9B6C-40E6E9E48B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370" y="2924076"/>
              <a:ext cx="23177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53" name="Line 53">
              <a:extLst>
                <a:ext uri="{FF2B5EF4-FFF2-40B4-BE49-F238E27FC236}">
                  <a16:creationId xmlns:a16="http://schemas.microsoft.com/office/drawing/2014/main" id="{E9FE66D7-A512-054B-A8BA-6C637EED18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6000" y="2809776"/>
              <a:ext cx="139700" cy="0"/>
            </a:xfrm>
            <a:prstGeom prst="line">
              <a:avLst/>
            </a:prstGeom>
            <a:noFill/>
            <a:ln w="28575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54" name="Line 54">
              <a:extLst>
                <a:ext uri="{FF2B5EF4-FFF2-40B4-BE49-F238E27FC236}">
                  <a16:creationId xmlns:a16="http://schemas.microsoft.com/office/drawing/2014/main" id="{725A519C-588C-5B41-9B1B-D7B07FD225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0345" y="1628676"/>
              <a:ext cx="0" cy="1187450"/>
            </a:xfrm>
            <a:prstGeom prst="line">
              <a:avLst/>
            </a:prstGeom>
            <a:noFill/>
            <a:ln w="28575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55" name="Line 57">
              <a:extLst>
                <a:ext uri="{FF2B5EF4-FFF2-40B4-BE49-F238E27FC236}">
                  <a16:creationId xmlns:a16="http://schemas.microsoft.com/office/drawing/2014/main" id="{4FB7FB58-3171-0649-AEE6-3AE65C8D1D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4645" y="2809776"/>
              <a:ext cx="24293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56" name="Freeform 61">
              <a:extLst>
                <a:ext uri="{FF2B5EF4-FFF2-40B4-BE49-F238E27FC236}">
                  <a16:creationId xmlns:a16="http://schemas.microsoft.com/office/drawing/2014/main" id="{DF63F25E-9B02-4D48-BD4E-33276B872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845" y="2924076"/>
              <a:ext cx="433388" cy="1588"/>
            </a:xfrm>
            <a:custGeom>
              <a:avLst/>
              <a:gdLst>
                <a:gd name="T0" fmla="*/ 0 w 273"/>
                <a:gd name="T1" fmla="*/ 0 h 1"/>
                <a:gd name="T2" fmla="*/ 136 w 273"/>
                <a:gd name="T3" fmla="*/ 0 h 1"/>
                <a:gd name="T4" fmla="*/ 272 w 273"/>
                <a:gd name="T5" fmla="*/ 0 h 1"/>
                <a:gd name="T6" fmla="*/ 0 60000 65536"/>
                <a:gd name="T7" fmla="*/ 0 60000 65536"/>
                <a:gd name="T8" fmla="*/ 0 60000 65536"/>
                <a:gd name="T9" fmla="*/ 0 w 273"/>
                <a:gd name="T10" fmla="*/ 0 h 1"/>
                <a:gd name="T11" fmla="*/ 273 w 27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3" h="1">
                  <a:moveTo>
                    <a:pt x="0" y="0"/>
                  </a:moveTo>
                  <a:lnTo>
                    <a:pt x="136" y="0"/>
                  </a:lnTo>
                  <a:lnTo>
                    <a:pt x="272" y="0"/>
                  </a:lnTo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  <p:sp>
          <p:nvSpPr>
            <p:cNvPr id="57" name="Line 65">
              <a:extLst>
                <a:ext uri="{FF2B5EF4-FFF2-40B4-BE49-F238E27FC236}">
                  <a16:creationId xmlns:a16="http://schemas.microsoft.com/office/drawing/2014/main" id="{91BF4696-B15A-BA47-AB7B-FB70D226D2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9045" y="3138134"/>
              <a:ext cx="0" cy="979200"/>
            </a:xfrm>
            <a:prstGeom prst="line">
              <a:avLst/>
            </a:prstGeom>
            <a:noFill/>
            <a:ln w="28575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58" name="Line 66">
              <a:extLst>
                <a:ext uri="{FF2B5EF4-FFF2-40B4-BE49-F238E27FC236}">
                  <a16:creationId xmlns:a16="http://schemas.microsoft.com/office/drawing/2014/main" id="{41281556-6AE6-294F-9A64-45259E5245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76388" y="3143052"/>
              <a:ext cx="204125" cy="0"/>
            </a:xfrm>
            <a:prstGeom prst="line">
              <a:avLst/>
            </a:prstGeom>
            <a:noFill/>
            <a:ln w="28575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59" name="Line 68">
              <a:extLst>
                <a:ext uri="{FF2B5EF4-FFF2-40B4-BE49-F238E27FC236}">
                  <a16:creationId xmlns:a16="http://schemas.microsoft.com/office/drawing/2014/main" id="{99D58E6C-900D-CC42-BFE2-21517EBF84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9045" y="4105176"/>
              <a:ext cx="4953000" cy="0"/>
            </a:xfrm>
            <a:prstGeom prst="line">
              <a:avLst/>
            </a:prstGeom>
            <a:noFill/>
            <a:ln w="28575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60" name="Line 71">
              <a:extLst>
                <a:ext uri="{FF2B5EF4-FFF2-40B4-BE49-F238E27FC236}">
                  <a16:creationId xmlns:a16="http://schemas.microsoft.com/office/drawing/2014/main" id="{4DF4FA59-B8FD-EF47-A497-A5F3637BED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80752" y="4108763"/>
              <a:ext cx="1683718" cy="1712"/>
            </a:xfrm>
            <a:prstGeom prst="line">
              <a:avLst/>
            </a:prstGeom>
            <a:noFill/>
            <a:ln w="28575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62" name="Freeform 75">
              <a:extLst>
                <a:ext uri="{FF2B5EF4-FFF2-40B4-BE49-F238E27FC236}">
                  <a16:creationId xmlns:a16="http://schemas.microsoft.com/office/drawing/2014/main" id="{4F89B00D-DD5C-A84E-B77C-86F8EC22F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3145" y="3025676"/>
              <a:ext cx="217488" cy="1588"/>
            </a:xfrm>
            <a:custGeom>
              <a:avLst/>
              <a:gdLst>
                <a:gd name="T0" fmla="*/ 0 w 137"/>
                <a:gd name="T1" fmla="*/ 0 h 1"/>
                <a:gd name="T2" fmla="*/ 64 w 137"/>
                <a:gd name="T3" fmla="*/ 0 h 1"/>
                <a:gd name="T4" fmla="*/ 136 w 137"/>
                <a:gd name="T5" fmla="*/ 0 h 1"/>
                <a:gd name="T6" fmla="*/ 0 60000 65536"/>
                <a:gd name="T7" fmla="*/ 0 60000 65536"/>
                <a:gd name="T8" fmla="*/ 0 60000 65536"/>
                <a:gd name="T9" fmla="*/ 0 w 137"/>
                <a:gd name="T10" fmla="*/ 0 h 1"/>
                <a:gd name="T11" fmla="*/ 137 w 13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" h="1">
                  <a:moveTo>
                    <a:pt x="0" y="0"/>
                  </a:moveTo>
                  <a:lnTo>
                    <a:pt x="64" y="0"/>
                  </a:lnTo>
                  <a:lnTo>
                    <a:pt x="136" y="0"/>
                  </a:lnTo>
                </a:path>
              </a:pathLst>
            </a:custGeom>
            <a:noFill/>
            <a:ln w="28575" cap="rnd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  <p:sp>
          <p:nvSpPr>
            <p:cNvPr id="63" name="Line 76">
              <a:extLst>
                <a:ext uri="{FF2B5EF4-FFF2-40B4-BE49-F238E27FC236}">
                  <a16:creationId xmlns:a16="http://schemas.microsoft.com/office/drawing/2014/main" id="{0BE5E66C-D42F-1A45-9A6C-FD6CE01DFF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37245" y="3025676"/>
              <a:ext cx="228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64" name="Line 77">
              <a:extLst>
                <a:ext uri="{FF2B5EF4-FFF2-40B4-BE49-F238E27FC236}">
                  <a16:creationId xmlns:a16="http://schemas.microsoft.com/office/drawing/2014/main" id="{B1BEDBEF-A0C2-3A4D-9CD6-22BCB3D570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69045" y="3025676"/>
              <a:ext cx="2032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65" name="Line 79">
              <a:extLst>
                <a:ext uri="{FF2B5EF4-FFF2-40B4-BE49-F238E27FC236}">
                  <a16:creationId xmlns:a16="http://schemas.microsoft.com/office/drawing/2014/main" id="{E5B4494E-53E7-8B42-82BF-1CEA1D3637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9695" y="3025676"/>
              <a:ext cx="250825" cy="0"/>
            </a:xfrm>
            <a:prstGeom prst="line">
              <a:avLst/>
            </a:prstGeom>
            <a:noFill/>
            <a:ln w="28575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66" name="Line 80">
              <a:extLst>
                <a:ext uri="{FF2B5EF4-FFF2-40B4-BE49-F238E27FC236}">
                  <a16:creationId xmlns:a16="http://schemas.microsoft.com/office/drawing/2014/main" id="{6FDF835A-3170-EF40-BB9D-455ACBEF30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2845" y="3025676"/>
              <a:ext cx="2032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67" name="Line 81">
              <a:extLst>
                <a:ext uri="{FF2B5EF4-FFF2-40B4-BE49-F238E27FC236}">
                  <a16:creationId xmlns:a16="http://schemas.microsoft.com/office/drawing/2014/main" id="{80F1DF7A-F22B-8240-AA9E-9C97057931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4645" y="3025676"/>
              <a:ext cx="25082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cxnSp>
          <p:nvCxnSpPr>
            <p:cNvPr id="69" name="Connecteur droit 68">
              <a:extLst>
                <a:ext uri="{FF2B5EF4-FFF2-40B4-BE49-F238E27FC236}">
                  <a16:creationId xmlns:a16="http://schemas.microsoft.com/office/drawing/2014/main" id="{5C7545EF-28B1-EF47-AE0B-8994756D852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49914" y="1641512"/>
              <a:ext cx="7179643" cy="0"/>
            </a:xfrm>
            <a:prstGeom prst="line">
              <a:avLst/>
            </a:prstGeom>
            <a:noFill/>
            <a:ln w="28575" cap="flat" cmpd="sng" algn="ctr">
              <a:solidFill>
                <a:srgbClr val="DD080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0" name="Oval 55">
              <a:extLst>
                <a:ext uri="{FF2B5EF4-FFF2-40B4-BE49-F238E27FC236}">
                  <a16:creationId xmlns:a16="http://schemas.microsoft.com/office/drawing/2014/main" id="{47CA7CD2-0B5C-8547-968C-669688D3C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2245" y="1603276"/>
              <a:ext cx="76200" cy="76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BDB13074-2196-744E-8CAF-A88EE4156F8A}"/>
                </a:ext>
              </a:extLst>
            </p:cNvPr>
            <p:cNvSpPr txBox="1"/>
            <p:nvPr/>
          </p:nvSpPr>
          <p:spPr>
            <a:xfrm>
              <a:off x="5573881" y="3208650"/>
              <a:ext cx="851515" cy="453201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kumimoji="0" lang="en-US" sz="2400" b="0" i="0" u="none" strike="noStrike" kern="0" cap="none" spc="0" normalizeH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</a:rPr>
                <a:t>REG</a:t>
              </a:r>
              <a:endPara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Line 15">
              <a:extLst>
                <a:ext uri="{FF2B5EF4-FFF2-40B4-BE49-F238E27FC236}">
                  <a16:creationId xmlns:a16="http://schemas.microsoft.com/office/drawing/2014/main" id="{34498EE2-9210-A84A-874E-DED963135E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68617" y="2665540"/>
              <a:ext cx="53702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73" name="Arc 19">
              <a:extLst>
                <a:ext uri="{FF2B5EF4-FFF2-40B4-BE49-F238E27FC236}">
                  <a16:creationId xmlns:a16="http://schemas.microsoft.com/office/drawing/2014/main" id="{B3098A8F-38B8-274A-9564-3366E4161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0245" y="2665540"/>
              <a:ext cx="242888" cy="260350"/>
            </a:xfrm>
            <a:custGeom>
              <a:avLst/>
              <a:gdLst>
                <a:gd name="T0" fmla="*/ 0 w 21742"/>
                <a:gd name="T1" fmla="*/ 0 h 21600"/>
                <a:gd name="T2" fmla="*/ 0 w 21742"/>
                <a:gd name="T3" fmla="*/ 0 h 21600"/>
                <a:gd name="T4" fmla="*/ 0 w 21742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42"/>
                <a:gd name="T10" fmla="*/ 0 h 21600"/>
                <a:gd name="T11" fmla="*/ 21742 w 2174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42" h="21600" fill="none" extrusionOk="0">
                  <a:moveTo>
                    <a:pt x="0" y="0"/>
                  </a:moveTo>
                  <a:cubicBezTo>
                    <a:pt x="47" y="0"/>
                    <a:pt x="94" y="-1"/>
                    <a:pt x="142" y="0"/>
                  </a:cubicBezTo>
                  <a:cubicBezTo>
                    <a:pt x="12071" y="0"/>
                    <a:pt x="21742" y="9670"/>
                    <a:pt x="21742" y="21600"/>
                  </a:cubicBezTo>
                </a:path>
                <a:path w="21742" h="21600" stroke="0" extrusionOk="0">
                  <a:moveTo>
                    <a:pt x="0" y="0"/>
                  </a:moveTo>
                  <a:cubicBezTo>
                    <a:pt x="47" y="0"/>
                    <a:pt x="94" y="-1"/>
                    <a:pt x="142" y="0"/>
                  </a:cubicBezTo>
                  <a:cubicBezTo>
                    <a:pt x="12071" y="0"/>
                    <a:pt x="21742" y="9670"/>
                    <a:pt x="21742" y="21600"/>
                  </a:cubicBezTo>
                  <a:lnTo>
                    <a:pt x="142" y="21600"/>
                  </a:lnTo>
                  <a:close/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  <p:sp>
          <p:nvSpPr>
            <p:cNvPr id="74" name="Arc 21">
              <a:extLst>
                <a:ext uri="{FF2B5EF4-FFF2-40B4-BE49-F238E27FC236}">
                  <a16:creationId xmlns:a16="http://schemas.microsoft.com/office/drawing/2014/main" id="{E47EAA78-9F7C-0047-8B60-9B3379CCB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0245" y="2917726"/>
              <a:ext cx="241300" cy="26035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  <p:sp>
          <p:nvSpPr>
            <p:cNvPr id="75" name="Line 31">
              <a:extLst>
                <a:ext uri="{FF2B5EF4-FFF2-40B4-BE49-F238E27FC236}">
                  <a16:creationId xmlns:a16="http://schemas.microsoft.com/office/drawing/2014/main" id="{B7AC0121-5B68-A44E-96F7-109E9F9F52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8145" y="2771676"/>
              <a:ext cx="5334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76" name="Arc 35">
              <a:extLst>
                <a:ext uri="{FF2B5EF4-FFF2-40B4-BE49-F238E27FC236}">
                  <a16:creationId xmlns:a16="http://schemas.microsoft.com/office/drawing/2014/main" id="{6EAB8C4D-6A7D-CD42-9228-ACDD4E615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2020" y="2771676"/>
              <a:ext cx="242888" cy="260350"/>
            </a:xfrm>
            <a:custGeom>
              <a:avLst/>
              <a:gdLst>
                <a:gd name="T0" fmla="*/ 0 w 21742"/>
                <a:gd name="T1" fmla="*/ 0 h 21600"/>
                <a:gd name="T2" fmla="*/ 0 w 21742"/>
                <a:gd name="T3" fmla="*/ 0 h 21600"/>
                <a:gd name="T4" fmla="*/ 0 w 21742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42"/>
                <a:gd name="T10" fmla="*/ 0 h 21600"/>
                <a:gd name="T11" fmla="*/ 21742 w 2174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42" h="21600" fill="none" extrusionOk="0">
                  <a:moveTo>
                    <a:pt x="0" y="0"/>
                  </a:moveTo>
                  <a:cubicBezTo>
                    <a:pt x="47" y="0"/>
                    <a:pt x="94" y="-1"/>
                    <a:pt x="142" y="0"/>
                  </a:cubicBezTo>
                  <a:cubicBezTo>
                    <a:pt x="12071" y="0"/>
                    <a:pt x="21742" y="9670"/>
                    <a:pt x="21742" y="21600"/>
                  </a:cubicBezTo>
                </a:path>
                <a:path w="21742" h="21600" stroke="0" extrusionOk="0">
                  <a:moveTo>
                    <a:pt x="0" y="0"/>
                  </a:moveTo>
                  <a:cubicBezTo>
                    <a:pt x="47" y="0"/>
                    <a:pt x="94" y="-1"/>
                    <a:pt x="142" y="0"/>
                  </a:cubicBezTo>
                  <a:cubicBezTo>
                    <a:pt x="12071" y="0"/>
                    <a:pt x="21742" y="9670"/>
                    <a:pt x="21742" y="21600"/>
                  </a:cubicBezTo>
                  <a:lnTo>
                    <a:pt x="142" y="21600"/>
                  </a:lnTo>
                  <a:close/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  <p:sp>
          <p:nvSpPr>
            <p:cNvPr id="78" name="Line 40">
              <a:extLst>
                <a:ext uri="{FF2B5EF4-FFF2-40B4-BE49-F238E27FC236}">
                  <a16:creationId xmlns:a16="http://schemas.microsoft.com/office/drawing/2014/main" id="{5DD86B07-C101-5244-8BFF-88DA079CB2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7630" y="3128042"/>
              <a:ext cx="0" cy="443733"/>
            </a:xfrm>
            <a:prstGeom prst="line">
              <a:avLst/>
            </a:prstGeom>
            <a:noFill/>
            <a:ln w="28575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cxnSp>
          <p:nvCxnSpPr>
            <p:cNvPr id="79" name="Connecteur droit 78">
              <a:extLst>
                <a:ext uri="{FF2B5EF4-FFF2-40B4-BE49-F238E27FC236}">
                  <a16:creationId xmlns:a16="http://schemas.microsoft.com/office/drawing/2014/main" id="{22F8D864-98D8-6D4F-B6D5-80B3CB3F7EEF}"/>
                </a:ext>
              </a:extLst>
            </p:cNvPr>
            <p:cNvCxnSpPr>
              <a:cxnSpLocks/>
              <a:stCxn id="43" idx="0"/>
              <a:endCxn id="43" idx="0"/>
            </p:cNvCxnSpPr>
            <p:nvPr/>
          </p:nvCxnSpPr>
          <p:spPr bwMode="auto">
            <a:xfrm>
              <a:off x="5462545" y="3025676"/>
              <a:ext cx="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0" name="Arc 19">
              <a:extLst>
                <a:ext uri="{FF2B5EF4-FFF2-40B4-BE49-F238E27FC236}">
                  <a16:creationId xmlns:a16="http://schemas.microsoft.com/office/drawing/2014/main" id="{C20D811F-1CFA-B744-8D17-4A34A4DE3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9657" y="2771676"/>
              <a:ext cx="242888" cy="260350"/>
            </a:xfrm>
            <a:custGeom>
              <a:avLst/>
              <a:gdLst>
                <a:gd name="T0" fmla="*/ 0 w 21742"/>
                <a:gd name="T1" fmla="*/ 0 h 21600"/>
                <a:gd name="T2" fmla="*/ 0 w 21742"/>
                <a:gd name="T3" fmla="*/ 0 h 21600"/>
                <a:gd name="T4" fmla="*/ 0 w 21742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42"/>
                <a:gd name="T10" fmla="*/ 0 h 21600"/>
                <a:gd name="T11" fmla="*/ 21742 w 2174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42" h="21600" fill="none" extrusionOk="0">
                  <a:moveTo>
                    <a:pt x="0" y="0"/>
                  </a:moveTo>
                  <a:cubicBezTo>
                    <a:pt x="47" y="0"/>
                    <a:pt x="94" y="-1"/>
                    <a:pt x="142" y="0"/>
                  </a:cubicBezTo>
                  <a:cubicBezTo>
                    <a:pt x="12071" y="0"/>
                    <a:pt x="21742" y="9670"/>
                    <a:pt x="21742" y="21600"/>
                  </a:cubicBezTo>
                </a:path>
                <a:path w="21742" h="21600" stroke="0" extrusionOk="0">
                  <a:moveTo>
                    <a:pt x="0" y="0"/>
                  </a:moveTo>
                  <a:cubicBezTo>
                    <a:pt x="47" y="0"/>
                    <a:pt x="94" y="-1"/>
                    <a:pt x="142" y="0"/>
                  </a:cubicBezTo>
                  <a:cubicBezTo>
                    <a:pt x="12071" y="0"/>
                    <a:pt x="21742" y="9670"/>
                    <a:pt x="21742" y="21600"/>
                  </a:cubicBezTo>
                  <a:lnTo>
                    <a:pt x="142" y="21600"/>
                  </a:lnTo>
                  <a:close/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  <p:sp>
          <p:nvSpPr>
            <p:cNvPr id="68" name="Oval 73">
              <a:extLst>
                <a:ext uri="{FF2B5EF4-FFF2-40B4-BE49-F238E27FC236}">
                  <a16:creationId xmlns:a16="http://schemas.microsoft.com/office/drawing/2014/main" id="{399F4ED9-77F4-AA42-BD6B-E0503E8058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4889" y="2994281"/>
              <a:ext cx="76200" cy="76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  <p:sp>
          <p:nvSpPr>
            <p:cNvPr id="77" name="Line 13">
              <a:extLst>
                <a:ext uri="{FF2B5EF4-FFF2-40B4-BE49-F238E27FC236}">
                  <a16:creationId xmlns:a16="http://schemas.microsoft.com/office/drawing/2014/main" id="{F533FD54-3B26-1D46-818A-145437FB19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56233" y="3139976"/>
              <a:ext cx="21889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</p:grpSp>
      <p:sp>
        <p:nvSpPr>
          <p:cNvPr id="83" name="ZoneTexte 82">
            <a:extLst>
              <a:ext uri="{FF2B5EF4-FFF2-40B4-BE49-F238E27FC236}">
                <a16:creationId xmlns:a16="http://schemas.microsoft.com/office/drawing/2014/main" id="{65BB11F5-C2D4-4545-A4BD-5A6DC4210E5C}"/>
              </a:ext>
            </a:extLst>
          </p:cNvPr>
          <p:cNvSpPr txBox="1"/>
          <p:nvPr/>
        </p:nvSpPr>
        <p:spPr>
          <a:xfrm>
            <a:off x="12783" y="767041"/>
            <a:ext cx="7471917" cy="830997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lang="en-US" sz="2400" kern="0" dirty="0"/>
              <a:t>1995:</a:t>
            </a:r>
          </a:p>
          <a:p>
            <a:pPr algn="l" fontAlgn="base">
              <a:spcAft>
                <a:spcPct val="0"/>
              </a:spcAft>
            </a:pPr>
            <a:r>
              <a:rPr lang="en-US" sz="2400" i="1" kern="0" dirty="0"/>
              <a:t>  suspend</a:t>
            </a:r>
            <a:r>
              <a:rPr lang="en-US" sz="1200" i="1" kern="0" dirty="0">
                <a:solidFill>
                  <a:schemeClr val="tx2"/>
                </a:solidFill>
              </a:rPr>
              <a:t> </a:t>
            </a:r>
            <a:r>
              <a:rPr lang="en-US" sz="2400" kern="0" dirty="0"/>
              <a:t>: être suspendu si activé. Fil : entrée </a:t>
            </a:r>
            <a:r>
              <a:rPr lang="en-US" sz="2400" kern="0" dirty="0">
                <a:solidFill>
                  <a:schemeClr val="tx2"/>
                </a:solidFill>
              </a:rPr>
              <a:t>SUSP</a:t>
            </a:r>
            <a:endParaRPr lang="en-US" sz="2400" i="1" kern="0" dirty="0">
              <a:solidFill>
                <a:schemeClr val="accent4"/>
              </a:solidFill>
            </a:endParaRP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08870AFC-269D-2C4F-BFA4-502B406684C6}"/>
              </a:ext>
            </a:extLst>
          </p:cNvPr>
          <p:cNvSpPr txBox="1"/>
          <p:nvPr/>
        </p:nvSpPr>
        <p:spPr>
          <a:xfrm>
            <a:off x="1062866" y="4737801"/>
            <a:ext cx="7119256" cy="1643527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K0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=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RES and </a:t>
            </a:r>
            <a:r>
              <a:rPr kumimoji="0" lang="fr-FR" sz="2400" b="0" i="0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R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EG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K1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=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GO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>
                <a:solidFill>
                  <a:schemeClr val="tx2"/>
                </a:solidFill>
              </a:rPr>
              <a:t>SEL </a:t>
            </a:r>
            <a:r>
              <a:rPr lang="fr-FR" sz="2400" kern="0" dirty="0"/>
              <a:t>=</a:t>
            </a:r>
            <a:r>
              <a:rPr lang="fr-FR" sz="2400" kern="0" dirty="0">
                <a:solidFill>
                  <a:schemeClr val="tx2"/>
                </a:solidFill>
              </a:rPr>
              <a:t> </a:t>
            </a:r>
            <a:r>
              <a:rPr lang="fr-FR" sz="2400" kern="0" dirty="0">
                <a:solidFill>
                  <a:schemeClr val="accent4"/>
                </a:solidFill>
              </a:rPr>
              <a:t>REG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REG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=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pre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((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GO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or (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SUSP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and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SEL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))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and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not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KILL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)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2FAE759B-E193-7049-BDB2-B61BDB05AB22}"/>
              </a:ext>
            </a:extLst>
          </p:cNvPr>
          <p:cNvCxnSpPr>
            <a:cxnSpLocks/>
          </p:cNvCxnSpPr>
          <p:nvPr/>
        </p:nvCxnSpPr>
        <p:spPr bwMode="auto">
          <a:xfrm flipH="1">
            <a:off x="4674034" y="3487316"/>
            <a:ext cx="895750" cy="238995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triangl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3982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val 12">
            <a:extLst>
              <a:ext uri="{FF2B5EF4-FFF2-40B4-BE49-F238E27FC236}">
                <a16:creationId xmlns:a16="http://schemas.microsoft.com/office/drawing/2014/main" id="{50661053-CE4A-6144-B020-687F92A4B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4740" y="2850577"/>
            <a:ext cx="139700" cy="14040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99" name="Line 72"/>
          <p:cNvSpPr>
            <a:spLocks noChangeShapeType="1"/>
          </p:cNvSpPr>
          <p:nvPr/>
        </p:nvSpPr>
        <p:spPr bwMode="auto">
          <a:xfrm flipV="1">
            <a:off x="6511089" y="3889152"/>
            <a:ext cx="1649586" cy="0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87" name="Line 72"/>
          <p:cNvSpPr>
            <a:spLocks noChangeShapeType="1"/>
          </p:cNvSpPr>
          <p:nvPr/>
        </p:nvSpPr>
        <p:spPr bwMode="auto">
          <a:xfrm flipV="1">
            <a:off x="6511089" y="3889152"/>
            <a:ext cx="1649586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61" name="Line 68"/>
          <p:cNvSpPr>
            <a:spLocks noChangeShapeType="1"/>
          </p:cNvSpPr>
          <p:nvPr/>
        </p:nvSpPr>
        <p:spPr bwMode="auto">
          <a:xfrm>
            <a:off x="1589045" y="3889152"/>
            <a:ext cx="4953000" cy="0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97" name="Line 68"/>
          <p:cNvSpPr>
            <a:spLocks noChangeShapeType="1"/>
          </p:cNvSpPr>
          <p:nvPr/>
        </p:nvSpPr>
        <p:spPr bwMode="auto">
          <a:xfrm>
            <a:off x="1575707" y="3889152"/>
            <a:ext cx="4966338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dirty="0"/>
              <a:t>07/03/2017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>
          <a:xfrm>
            <a:off x="6934200" y="6346776"/>
            <a:ext cx="2133600" cy="365125"/>
          </a:xfrm>
        </p:spPr>
        <p:txBody>
          <a:bodyPr/>
          <a:lstStyle/>
          <a:p>
            <a:r>
              <a:rPr lang="fr-FR" dirty="0"/>
              <a:t> </a:t>
            </a:r>
            <a:fld id="{BD380794-AD05-45D1-BCEF-E41591C34CDA}" type="slidenum">
              <a:rPr lang="fr-FR" smtClean="0"/>
              <a:pPr/>
              <a:t>53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5029200" y="6346776"/>
            <a:ext cx="2895600" cy="365125"/>
          </a:xfrm>
        </p:spPr>
        <p:txBody>
          <a:bodyPr/>
          <a:lstStyle/>
          <a:p>
            <a:r>
              <a:rPr lang="fr-FR" dirty="0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28600" y="-28855"/>
            <a:ext cx="8686800" cy="646331"/>
          </a:xfrm>
          <a:ln>
            <a:noFill/>
          </a:ln>
        </p:spPr>
        <p:txBody>
          <a:bodyPr/>
          <a:lstStyle/>
          <a:p>
            <a:r>
              <a:rPr lang="fr-FR" dirty="0"/>
              <a:t>Suspension d’une pause active</a:t>
            </a:r>
          </a:p>
        </p:txBody>
      </p:sp>
      <p:sp>
        <p:nvSpPr>
          <p:cNvPr id="89" name="ZoneTexte 88"/>
          <p:cNvSpPr txBox="1"/>
          <p:nvPr/>
        </p:nvSpPr>
        <p:spPr>
          <a:xfrm>
            <a:off x="1062000" y="4467576"/>
            <a:ext cx="7119257" cy="1643527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K0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=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RES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and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REG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K1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=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GO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>
                <a:solidFill>
                  <a:schemeClr val="accent1"/>
                </a:solidFill>
              </a:rPr>
              <a:t>SEL</a:t>
            </a:r>
            <a:r>
              <a:rPr lang="fr-FR" sz="2400" kern="0" dirty="0">
                <a:solidFill>
                  <a:schemeClr val="tx2"/>
                </a:solidFill>
              </a:rPr>
              <a:t> </a:t>
            </a:r>
            <a:r>
              <a:rPr lang="fr-FR" sz="2400" kern="0" dirty="0"/>
              <a:t>=</a:t>
            </a:r>
            <a:r>
              <a:rPr lang="fr-FR" sz="2400" kern="0" dirty="0">
                <a:solidFill>
                  <a:schemeClr val="tx2"/>
                </a:solidFill>
              </a:rPr>
              <a:t> </a:t>
            </a:r>
            <a:r>
              <a:rPr lang="fr-FR" sz="2400" kern="0" dirty="0">
                <a:solidFill>
                  <a:schemeClr val="accent1"/>
                </a:solidFill>
              </a:rPr>
              <a:t>REG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REG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=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pre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((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GO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or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(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SUSP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and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SEL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))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and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not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KILL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)</a:t>
            </a:r>
          </a:p>
        </p:txBody>
      </p:sp>
      <p:sp>
        <p:nvSpPr>
          <p:cNvPr id="110" name="Line 51"/>
          <p:cNvSpPr>
            <a:spLocks noChangeShapeType="1"/>
          </p:cNvSpPr>
          <p:nvPr/>
        </p:nvSpPr>
        <p:spPr bwMode="auto">
          <a:xfrm>
            <a:off x="1776371" y="2927126"/>
            <a:ext cx="24003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13" name="Rectangle 42"/>
          <p:cNvSpPr>
            <a:spLocks noChangeArrowheads="1"/>
          </p:cNvSpPr>
          <p:nvPr/>
        </p:nvSpPr>
        <p:spPr bwMode="auto">
          <a:xfrm>
            <a:off x="233984" y="3126679"/>
            <a:ext cx="81593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dirty="0">
                <a:solidFill>
                  <a:schemeClr val="tx2"/>
                </a:solidFill>
              </a:rPr>
              <a:t>KILL</a:t>
            </a:r>
          </a:p>
        </p:txBody>
      </p:sp>
      <p:sp>
        <p:nvSpPr>
          <p:cNvPr id="114" name="Rectangle 46"/>
          <p:cNvSpPr>
            <a:spLocks noChangeArrowheads="1"/>
          </p:cNvSpPr>
          <p:nvPr/>
        </p:nvSpPr>
        <p:spPr bwMode="auto">
          <a:xfrm>
            <a:off x="233984" y="1847314"/>
            <a:ext cx="81593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dirty="0">
                <a:solidFill>
                  <a:schemeClr val="tx2"/>
                </a:solidFill>
              </a:rPr>
              <a:t>RES</a:t>
            </a:r>
          </a:p>
        </p:txBody>
      </p:sp>
      <p:sp>
        <p:nvSpPr>
          <p:cNvPr id="115" name="Rectangle 49"/>
          <p:cNvSpPr>
            <a:spLocks noChangeArrowheads="1"/>
          </p:cNvSpPr>
          <p:nvPr/>
        </p:nvSpPr>
        <p:spPr bwMode="auto">
          <a:xfrm>
            <a:off x="8229557" y="2478726"/>
            <a:ext cx="55945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dirty="0">
                <a:solidFill>
                  <a:schemeClr val="accent3"/>
                </a:solidFill>
              </a:rPr>
              <a:t>K0</a:t>
            </a:r>
          </a:p>
        </p:txBody>
      </p:sp>
      <p:sp>
        <p:nvSpPr>
          <p:cNvPr id="116" name="Rectangle 52"/>
          <p:cNvSpPr>
            <a:spLocks noChangeArrowheads="1"/>
          </p:cNvSpPr>
          <p:nvPr/>
        </p:nvSpPr>
        <p:spPr bwMode="auto">
          <a:xfrm>
            <a:off x="28800" y="2469927"/>
            <a:ext cx="1021114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dirty="0">
                <a:solidFill>
                  <a:schemeClr val="accent1"/>
                </a:solidFill>
              </a:rPr>
              <a:t>SUSP</a:t>
            </a:r>
          </a:p>
        </p:txBody>
      </p:sp>
      <p:sp>
        <p:nvSpPr>
          <p:cNvPr id="117" name="Rectangle 60"/>
          <p:cNvSpPr>
            <a:spLocks noChangeArrowheads="1"/>
          </p:cNvSpPr>
          <p:nvPr/>
        </p:nvSpPr>
        <p:spPr bwMode="auto">
          <a:xfrm>
            <a:off x="389476" y="1196752"/>
            <a:ext cx="660438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dirty="0">
                <a:solidFill>
                  <a:schemeClr val="tx2"/>
                </a:solidFill>
              </a:rPr>
              <a:t>GO</a:t>
            </a:r>
          </a:p>
        </p:txBody>
      </p:sp>
      <p:sp>
        <p:nvSpPr>
          <p:cNvPr id="118" name="Rectangle 64"/>
          <p:cNvSpPr>
            <a:spLocks noChangeArrowheads="1"/>
          </p:cNvSpPr>
          <p:nvPr/>
        </p:nvSpPr>
        <p:spPr bwMode="auto">
          <a:xfrm>
            <a:off x="8229557" y="1196752"/>
            <a:ext cx="55945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dirty="0">
                <a:solidFill>
                  <a:schemeClr val="accent3"/>
                </a:solidFill>
              </a:rPr>
              <a:t>K1</a:t>
            </a:r>
          </a:p>
        </p:txBody>
      </p:sp>
      <p:sp>
        <p:nvSpPr>
          <p:cNvPr id="119" name="Rectangle 78"/>
          <p:cNvSpPr>
            <a:spLocks noChangeArrowheads="1"/>
          </p:cNvSpPr>
          <p:nvPr/>
        </p:nvSpPr>
        <p:spPr bwMode="auto">
          <a:xfrm>
            <a:off x="8229557" y="3654554"/>
            <a:ext cx="764634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dirty="0">
                <a:solidFill>
                  <a:schemeClr val="tx2"/>
                </a:solidFill>
              </a:rPr>
              <a:t>SEL</a:t>
            </a:r>
          </a:p>
        </p:txBody>
      </p:sp>
      <p:sp>
        <p:nvSpPr>
          <p:cNvPr id="120" name="Rectangle 2"/>
          <p:cNvSpPr>
            <a:spLocks noChangeArrowheads="1"/>
          </p:cNvSpPr>
          <p:nvPr/>
        </p:nvSpPr>
        <p:spPr bwMode="auto">
          <a:xfrm>
            <a:off x="5805445" y="2593752"/>
            <a:ext cx="419100" cy="4191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21" name="Rectangle 3"/>
          <p:cNvSpPr>
            <a:spLocks noChangeArrowheads="1"/>
          </p:cNvSpPr>
          <p:nvPr/>
        </p:nvSpPr>
        <p:spPr bwMode="auto">
          <a:xfrm>
            <a:off x="5804684" y="2593752"/>
            <a:ext cx="419100" cy="419100"/>
          </a:xfrm>
          <a:prstGeom prst="rect">
            <a:avLst/>
          </a:prstGeom>
          <a:noFill/>
          <a:ln w="28575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22" name="Freeform 4"/>
          <p:cNvSpPr>
            <a:spLocks/>
          </p:cNvSpPr>
          <p:nvPr/>
        </p:nvSpPr>
        <p:spPr bwMode="auto">
          <a:xfrm>
            <a:off x="5919745" y="2911252"/>
            <a:ext cx="217488" cy="103188"/>
          </a:xfrm>
          <a:custGeom>
            <a:avLst/>
            <a:gdLst>
              <a:gd name="T0" fmla="*/ 0 w 137"/>
              <a:gd name="T1" fmla="*/ 64 h 65"/>
              <a:gd name="T2" fmla="*/ 72 w 137"/>
              <a:gd name="T3" fmla="*/ 0 h 65"/>
              <a:gd name="T4" fmla="*/ 136 w 137"/>
              <a:gd name="T5" fmla="*/ 64 h 65"/>
              <a:gd name="T6" fmla="*/ 0 60000 65536"/>
              <a:gd name="T7" fmla="*/ 0 60000 65536"/>
              <a:gd name="T8" fmla="*/ 0 60000 65536"/>
              <a:gd name="T9" fmla="*/ 0 w 137"/>
              <a:gd name="T10" fmla="*/ 0 h 65"/>
              <a:gd name="T11" fmla="*/ 137 w 137"/>
              <a:gd name="T12" fmla="*/ 65 h 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7" h="65">
                <a:moveTo>
                  <a:pt x="0" y="64"/>
                </a:moveTo>
                <a:lnTo>
                  <a:pt x="72" y="0"/>
                </a:lnTo>
                <a:lnTo>
                  <a:pt x="136" y="64"/>
                </a:lnTo>
              </a:path>
            </a:pathLst>
          </a:custGeom>
          <a:noFill/>
          <a:ln w="28575" cap="rnd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23" name="Line 5"/>
          <p:cNvSpPr>
            <a:spLocks noChangeShapeType="1"/>
          </p:cNvSpPr>
          <p:nvPr/>
        </p:nvSpPr>
        <p:spPr bwMode="auto">
          <a:xfrm>
            <a:off x="4725945" y="2555652"/>
            <a:ext cx="495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24" name="Line 6"/>
          <p:cNvSpPr>
            <a:spLocks noChangeShapeType="1"/>
          </p:cNvSpPr>
          <p:nvPr/>
        </p:nvSpPr>
        <p:spPr bwMode="auto">
          <a:xfrm>
            <a:off x="4725945" y="3076352"/>
            <a:ext cx="5207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25" name="Line 7"/>
          <p:cNvSpPr>
            <a:spLocks noChangeShapeType="1"/>
          </p:cNvSpPr>
          <p:nvPr/>
        </p:nvSpPr>
        <p:spPr bwMode="auto">
          <a:xfrm flipV="1">
            <a:off x="4725945" y="2549302"/>
            <a:ext cx="0" cy="539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26" name="Arc 10"/>
          <p:cNvSpPr>
            <a:spLocks/>
          </p:cNvSpPr>
          <p:nvPr/>
        </p:nvSpPr>
        <p:spPr bwMode="auto">
          <a:xfrm>
            <a:off x="5221245" y="2790602"/>
            <a:ext cx="241300" cy="2603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27" name="Arc 11"/>
          <p:cNvSpPr>
            <a:spLocks/>
          </p:cNvSpPr>
          <p:nvPr/>
        </p:nvSpPr>
        <p:spPr bwMode="auto">
          <a:xfrm>
            <a:off x="5221245" y="2817209"/>
            <a:ext cx="241300" cy="2603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29" name="Line 14"/>
          <p:cNvSpPr>
            <a:spLocks noChangeShapeType="1"/>
          </p:cNvSpPr>
          <p:nvPr/>
        </p:nvSpPr>
        <p:spPr bwMode="auto">
          <a:xfrm flipH="1">
            <a:off x="4586245" y="2708052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30" name="Line 16"/>
          <p:cNvSpPr>
            <a:spLocks noChangeShapeType="1"/>
          </p:cNvSpPr>
          <p:nvPr/>
        </p:nvSpPr>
        <p:spPr bwMode="auto">
          <a:xfrm>
            <a:off x="6884945" y="2962052"/>
            <a:ext cx="5207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31" name="Line 17"/>
          <p:cNvSpPr>
            <a:spLocks noChangeShapeType="1"/>
          </p:cNvSpPr>
          <p:nvPr/>
        </p:nvSpPr>
        <p:spPr bwMode="auto">
          <a:xfrm flipH="1" flipV="1">
            <a:off x="6884945" y="2463577"/>
            <a:ext cx="0" cy="511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32" name="Arc 18"/>
          <p:cNvSpPr>
            <a:spLocks/>
          </p:cNvSpPr>
          <p:nvPr/>
        </p:nvSpPr>
        <p:spPr bwMode="auto">
          <a:xfrm>
            <a:off x="7380245" y="2442940"/>
            <a:ext cx="242888" cy="260350"/>
          </a:xfrm>
          <a:custGeom>
            <a:avLst/>
            <a:gdLst>
              <a:gd name="T0" fmla="*/ 0 w 21742"/>
              <a:gd name="T1" fmla="*/ 0 h 21600"/>
              <a:gd name="T2" fmla="*/ 0 w 21742"/>
              <a:gd name="T3" fmla="*/ 0 h 21600"/>
              <a:gd name="T4" fmla="*/ 0 w 21742"/>
              <a:gd name="T5" fmla="*/ 0 h 21600"/>
              <a:gd name="T6" fmla="*/ 0 60000 65536"/>
              <a:gd name="T7" fmla="*/ 0 60000 65536"/>
              <a:gd name="T8" fmla="*/ 0 60000 65536"/>
              <a:gd name="T9" fmla="*/ 0 w 21742"/>
              <a:gd name="T10" fmla="*/ 0 h 21600"/>
              <a:gd name="T11" fmla="*/ 21742 w 2174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2" h="21600" fill="none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</a:path>
              <a:path w="21742" h="21600" stroke="0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  <a:lnTo>
                  <a:pt x="142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33" name="Arc 20"/>
          <p:cNvSpPr>
            <a:spLocks/>
          </p:cNvSpPr>
          <p:nvPr/>
        </p:nvSpPr>
        <p:spPr bwMode="auto">
          <a:xfrm>
            <a:off x="7380245" y="2689002"/>
            <a:ext cx="241300" cy="2603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34" name="Arc 22"/>
          <p:cNvSpPr>
            <a:spLocks/>
          </p:cNvSpPr>
          <p:nvPr/>
        </p:nvSpPr>
        <p:spPr bwMode="auto">
          <a:xfrm>
            <a:off x="3367045" y="2468340"/>
            <a:ext cx="115888" cy="222250"/>
          </a:xfrm>
          <a:custGeom>
            <a:avLst/>
            <a:gdLst>
              <a:gd name="T0" fmla="*/ 0 w 21900"/>
              <a:gd name="T1" fmla="*/ 0 h 21600"/>
              <a:gd name="T2" fmla="*/ 0 w 21900"/>
              <a:gd name="T3" fmla="*/ 0 h 21600"/>
              <a:gd name="T4" fmla="*/ 0 w 21900"/>
              <a:gd name="T5" fmla="*/ 0 h 21600"/>
              <a:gd name="T6" fmla="*/ 0 60000 65536"/>
              <a:gd name="T7" fmla="*/ 0 60000 65536"/>
              <a:gd name="T8" fmla="*/ 0 60000 65536"/>
              <a:gd name="T9" fmla="*/ 0 w 21900"/>
              <a:gd name="T10" fmla="*/ 0 h 21600"/>
              <a:gd name="T11" fmla="*/ 21900 w 219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00" h="21600" fill="none" extrusionOk="0">
                <a:moveTo>
                  <a:pt x="0" y="2"/>
                </a:moveTo>
                <a:cubicBezTo>
                  <a:pt x="99" y="0"/>
                  <a:pt x="199" y="-1"/>
                  <a:pt x="300" y="0"/>
                </a:cubicBezTo>
                <a:cubicBezTo>
                  <a:pt x="12229" y="0"/>
                  <a:pt x="21900" y="9670"/>
                  <a:pt x="21900" y="21600"/>
                </a:cubicBezTo>
              </a:path>
              <a:path w="21900" h="21600" stroke="0" extrusionOk="0">
                <a:moveTo>
                  <a:pt x="0" y="2"/>
                </a:moveTo>
                <a:cubicBezTo>
                  <a:pt x="99" y="0"/>
                  <a:pt x="199" y="-1"/>
                  <a:pt x="300" y="0"/>
                </a:cubicBezTo>
                <a:cubicBezTo>
                  <a:pt x="12229" y="0"/>
                  <a:pt x="21900" y="9670"/>
                  <a:pt x="21900" y="21600"/>
                </a:cubicBezTo>
                <a:lnTo>
                  <a:pt x="300" y="2160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35" name="Arc 23"/>
          <p:cNvSpPr>
            <a:spLocks/>
          </p:cNvSpPr>
          <p:nvPr/>
        </p:nvSpPr>
        <p:spPr bwMode="auto">
          <a:xfrm>
            <a:off x="3365457" y="2468340"/>
            <a:ext cx="801688" cy="241300"/>
          </a:xfrm>
          <a:custGeom>
            <a:avLst/>
            <a:gdLst>
              <a:gd name="T0" fmla="*/ 0 w 21643"/>
              <a:gd name="T1" fmla="*/ 0 h 21600"/>
              <a:gd name="T2" fmla="*/ 0 w 21643"/>
              <a:gd name="T3" fmla="*/ 0 h 21600"/>
              <a:gd name="T4" fmla="*/ 0 w 21643"/>
              <a:gd name="T5" fmla="*/ 0 h 21600"/>
              <a:gd name="T6" fmla="*/ 0 60000 65536"/>
              <a:gd name="T7" fmla="*/ 0 60000 65536"/>
              <a:gd name="T8" fmla="*/ 0 60000 65536"/>
              <a:gd name="T9" fmla="*/ 0 w 21643"/>
              <a:gd name="T10" fmla="*/ 0 h 21600"/>
              <a:gd name="T11" fmla="*/ 21643 w 2164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43" h="21600" fill="none" extrusionOk="0">
                <a:moveTo>
                  <a:pt x="0" y="0"/>
                </a:moveTo>
                <a:cubicBezTo>
                  <a:pt x="14" y="0"/>
                  <a:pt x="28" y="-1"/>
                  <a:pt x="43" y="0"/>
                </a:cubicBezTo>
                <a:cubicBezTo>
                  <a:pt x="11972" y="0"/>
                  <a:pt x="21643" y="9670"/>
                  <a:pt x="21643" y="21600"/>
                </a:cubicBezTo>
              </a:path>
              <a:path w="21643" h="21600" stroke="0" extrusionOk="0">
                <a:moveTo>
                  <a:pt x="0" y="0"/>
                </a:moveTo>
                <a:cubicBezTo>
                  <a:pt x="14" y="0"/>
                  <a:pt x="28" y="-1"/>
                  <a:pt x="43" y="0"/>
                </a:cubicBezTo>
                <a:cubicBezTo>
                  <a:pt x="11972" y="0"/>
                  <a:pt x="21643" y="9670"/>
                  <a:pt x="21643" y="21600"/>
                </a:cubicBezTo>
                <a:lnTo>
                  <a:pt x="43" y="2160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36" name="Arc 24"/>
          <p:cNvSpPr>
            <a:spLocks/>
          </p:cNvSpPr>
          <p:nvPr/>
        </p:nvSpPr>
        <p:spPr bwMode="auto">
          <a:xfrm>
            <a:off x="3405145" y="2682652"/>
            <a:ext cx="762000" cy="2413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37" name="Arc 25"/>
          <p:cNvSpPr>
            <a:spLocks/>
          </p:cNvSpPr>
          <p:nvPr/>
        </p:nvSpPr>
        <p:spPr bwMode="auto">
          <a:xfrm>
            <a:off x="3367045" y="2682652"/>
            <a:ext cx="114300" cy="2413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38" name="Line 26"/>
          <p:cNvSpPr>
            <a:spLocks noChangeShapeType="1"/>
          </p:cNvSpPr>
          <p:nvPr/>
        </p:nvSpPr>
        <p:spPr bwMode="auto">
          <a:xfrm>
            <a:off x="3430545" y="2593752"/>
            <a:ext cx="25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39" name="Line 27"/>
          <p:cNvSpPr>
            <a:spLocks noChangeShapeType="1"/>
          </p:cNvSpPr>
          <p:nvPr/>
        </p:nvSpPr>
        <p:spPr bwMode="auto">
          <a:xfrm>
            <a:off x="3430545" y="2809652"/>
            <a:ext cx="254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40" name="Line 32"/>
          <p:cNvSpPr>
            <a:spLocks noChangeShapeType="1"/>
          </p:cNvSpPr>
          <p:nvPr/>
        </p:nvSpPr>
        <p:spPr bwMode="auto">
          <a:xfrm>
            <a:off x="2020845" y="3076352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41" name="Line 33"/>
          <p:cNvSpPr>
            <a:spLocks noChangeShapeType="1"/>
          </p:cNvSpPr>
          <p:nvPr/>
        </p:nvSpPr>
        <p:spPr bwMode="auto">
          <a:xfrm flipV="1">
            <a:off x="2020845" y="2558827"/>
            <a:ext cx="0" cy="5302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42" name="Arc 34"/>
          <p:cNvSpPr>
            <a:spLocks/>
          </p:cNvSpPr>
          <p:nvPr/>
        </p:nvSpPr>
        <p:spPr bwMode="auto">
          <a:xfrm>
            <a:off x="2516145" y="2557240"/>
            <a:ext cx="242888" cy="260350"/>
          </a:xfrm>
          <a:custGeom>
            <a:avLst/>
            <a:gdLst>
              <a:gd name="T0" fmla="*/ 0 w 21742"/>
              <a:gd name="T1" fmla="*/ 0 h 21600"/>
              <a:gd name="T2" fmla="*/ 0 w 21742"/>
              <a:gd name="T3" fmla="*/ 0 h 21600"/>
              <a:gd name="T4" fmla="*/ 0 w 21742"/>
              <a:gd name="T5" fmla="*/ 0 h 21600"/>
              <a:gd name="T6" fmla="*/ 0 60000 65536"/>
              <a:gd name="T7" fmla="*/ 0 60000 65536"/>
              <a:gd name="T8" fmla="*/ 0 60000 65536"/>
              <a:gd name="T9" fmla="*/ 0 w 21742"/>
              <a:gd name="T10" fmla="*/ 0 h 21600"/>
              <a:gd name="T11" fmla="*/ 21742 w 2174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2" h="21600" fill="none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</a:path>
              <a:path w="21742" h="21600" stroke="0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  <a:lnTo>
                  <a:pt x="142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43" name="Arc 36"/>
          <p:cNvSpPr>
            <a:spLocks/>
          </p:cNvSpPr>
          <p:nvPr/>
        </p:nvSpPr>
        <p:spPr bwMode="auto">
          <a:xfrm>
            <a:off x="2516145" y="2790602"/>
            <a:ext cx="241300" cy="2603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44" name="Arc 37"/>
          <p:cNvSpPr>
            <a:spLocks/>
          </p:cNvSpPr>
          <p:nvPr/>
        </p:nvSpPr>
        <p:spPr bwMode="auto">
          <a:xfrm>
            <a:off x="2525670" y="2816002"/>
            <a:ext cx="241300" cy="2603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45" name="Line 38"/>
          <p:cNvSpPr>
            <a:spLocks noChangeShapeType="1"/>
          </p:cNvSpPr>
          <p:nvPr/>
        </p:nvSpPr>
        <p:spPr bwMode="auto">
          <a:xfrm>
            <a:off x="5462545" y="2809652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46" name="Line 39"/>
          <p:cNvSpPr>
            <a:spLocks noChangeShapeType="1"/>
          </p:cNvSpPr>
          <p:nvPr/>
        </p:nvSpPr>
        <p:spPr bwMode="auto">
          <a:xfrm>
            <a:off x="5589545" y="2809652"/>
            <a:ext cx="203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47" name="Line 41"/>
          <p:cNvSpPr>
            <a:spLocks noChangeShapeType="1"/>
          </p:cNvSpPr>
          <p:nvPr/>
        </p:nvSpPr>
        <p:spPr bwMode="auto">
          <a:xfrm>
            <a:off x="1055645" y="3355752"/>
            <a:ext cx="3327400" cy="0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48" name="Line 43"/>
          <p:cNvSpPr>
            <a:spLocks noChangeShapeType="1"/>
          </p:cNvSpPr>
          <p:nvPr/>
        </p:nvSpPr>
        <p:spPr bwMode="auto">
          <a:xfrm>
            <a:off x="6554745" y="2593752"/>
            <a:ext cx="101600" cy="0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49" name="Freeform 44"/>
          <p:cNvSpPr>
            <a:spLocks/>
          </p:cNvSpPr>
          <p:nvPr/>
        </p:nvSpPr>
        <p:spPr bwMode="auto">
          <a:xfrm>
            <a:off x="1055645" y="2068289"/>
            <a:ext cx="5491205" cy="534066"/>
          </a:xfrm>
          <a:custGeom>
            <a:avLst/>
            <a:gdLst>
              <a:gd name="T0" fmla="*/ 0 w 3465"/>
              <a:gd name="T1" fmla="*/ 0 h 337"/>
              <a:gd name="T2" fmla="*/ 3464 w 3465"/>
              <a:gd name="T3" fmla="*/ 0 h 337"/>
              <a:gd name="T4" fmla="*/ 3464 w 3465"/>
              <a:gd name="T5" fmla="*/ 336 h 337"/>
              <a:gd name="T6" fmla="*/ 0 60000 65536"/>
              <a:gd name="T7" fmla="*/ 0 60000 65536"/>
              <a:gd name="T8" fmla="*/ 0 60000 65536"/>
              <a:gd name="T9" fmla="*/ 0 w 3465"/>
              <a:gd name="T10" fmla="*/ 0 h 337"/>
              <a:gd name="T11" fmla="*/ 3465 w 3465"/>
              <a:gd name="T12" fmla="*/ 337 h 3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65" h="337">
                <a:moveTo>
                  <a:pt x="0" y="0"/>
                </a:moveTo>
                <a:lnTo>
                  <a:pt x="3464" y="0"/>
                </a:lnTo>
                <a:lnTo>
                  <a:pt x="3464" y="336"/>
                </a:lnTo>
              </a:path>
            </a:pathLst>
          </a:custGeom>
          <a:noFill/>
          <a:ln w="28575" cap="rnd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50" name="Line 45"/>
          <p:cNvSpPr>
            <a:spLocks noChangeShapeType="1"/>
          </p:cNvSpPr>
          <p:nvPr/>
        </p:nvSpPr>
        <p:spPr bwMode="auto">
          <a:xfrm>
            <a:off x="6640470" y="2593752"/>
            <a:ext cx="2317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51" name="Line 47"/>
          <p:cNvSpPr>
            <a:spLocks noChangeShapeType="1"/>
          </p:cNvSpPr>
          <p:nvPr/>
        </p:nvSpPr>
        <p:spPr bwMode="auto">
          <a:xfrm>
            <a:off x="7850145" y="2708052"/>
            <a:ext cx="317500" cy="0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52" name="Line 48"/>
          <p:cNvSpPr>
            <a:spLocks noChangeShapeType="1"/>
          </p:cNvSpPr>
          <p:nvPr/>
        </p:nvSpPr>
        <p:spPr bwMode="auto">
          <a:xfrm>
            <a:off x="7634245" y="2708052"/>
            <a:ext cx="279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53" name="Line 50"/>
          <p:cNvSpPr>
            <a:spLocks noChangeShapeType="1"/>
          </p:cNvSpPr>
          <p:nvPr/>
        </p:nvSpPr>
        <p:spPr bwMode="auto">
          <a:xfrm>
            <a:off x="1055645" y="2708052"/>
            <a:ext cx="736600" cy="0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54" name="Line 51"/>
          <p:cNvSpPr>
            <a:spLocks noChangeShapeType="1"/>
          </p:cNvSpPr>
          <p:nvPr/>
        </p:nvSpPr>
        <p:spPr bwMode="auto">
          <a:xfrm>
            <a:off x="1776370" y="2708052"/>
            <a:ext cx="2317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55" name="Line 53"/>
          <p:cNvSpPr>
            <a:spLocks noChangeShapeType="1"/>
          </p:cNvSpPr>
          <p:nvPr/>
        </p:nvSpPr>
        <p:spPr bwMode="auto">
          <a:xfrm>
            <a:off x="3100345" y="2593752"/>
            <a:ext cx="139700" cy="0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56" name="Line 54"/>
          <p:cNvSpPr>
            <a:spLocks noChangeShapeType="1"/>
          </p:cNvSpPr>
          <p:nvPr/>
        </p:nvSpPr>
        <p:spPr bwMode="auto">
          <a:xfrm>
            <a:off x="3100345" y="1412652"/>
            <a:ext cx="0" cy="1187450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57" name="Line 57"/>
          <p:cNvSpPr>
            <a:spLocks noChangeShapeType="1"/>
          </p:cNvSpPr>
          <p:nvPr/>
        </p:nvSpPr>
        <p:spPr bwMode="auto">
          <a:xfrm>
            <a:off x="3214645" y="2593752"/>
            <a:ext cx="24524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58" name="Freeform 61"/>
          <p:cNvSpPr>
            <a:spLocks/>
          </p:cNvSpPr>
          <p:nvPr/>
        </p:nvSpPr>
        <p:spPr bwMode="auto">
          <a:xfrm>
            <a:off x="4179845" y="2708052"/>
            <a:ext cx="433388" cy="1588"/>
          </a:xfrm>
          <a:custGeom>
            <a:avLst/>
            <a:gdLst>
              <a:gd name="T0" fmla="*/ 0 w 273"/>
              <a:gd name="T1" fmla="*/ 0 h 1"/>
              <a:gd name="T2" fmla="*/ 136 w 273"/>
              <a:gd name="T3" fmla="*/ 0 h 1"/>
              <a:gd name="T4" fmla="*/ 272 w 273"/>
              <a:gd name="T5" fmla="*/ 0 h 1"/>
              <a:gd name="T6" fmla="*/ 0 60000 65536"/>
              <a:gd name="T7" fmla="*/ 0 60000 65536"/>
              <a:gd name="T8" fmla="*/ 0 60000 65536"/>
              <a:gd name="T9" fmla="*/ 0 w 273"/>
              <a:gd name="T10" fmla="*/ 0 h 1"/>
              <a:gd name="T11" fmla="*/ 273 w 273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" h="1">
                <a:moveTo>
                  <a:pt x="0" y="0"/>
                </a:moveTo>
                <a:lnTo>
                  <a:pt x="136" y="0"/>
                </a:lnTo>
                <a:lnTo>
                  <a:pt x="272" y="0"/>
                </a:lnTo>
              </a:path>
            </a:pathLst>
          </a:custGeom>
          <a:noFill/>
          <a:ln w="285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59" name="Line 65"/>
          <p:cNvSpPr>
            <a:spLocks noChangeShapeType="1"/>
          </p:cNvSpPr>
          <p:nvPr/>
        </p:nvSpPr>
        <p:spPr bwMode="auto">
          <a:xfrm>
            <a:off x="1589045" y="2922110"/>
            <a:ext cx="0" cy="979200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60" name="Line 66"/>
          <p:cNvSpPr>
            <a:spLocks noChangeShapeType="1"/>
          </p:cNvSpPr>
          <p:nvPr/>
        </p:nvSpPr>
        <p:spPr bwMode="auto">
          <a:xfrm>
            <a:off x="1576388" y="2927028"/>
            <a:ext cx="204125" cy="0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63" name="Line 72"/>
          <p:cNvSpPr>
            <a:spLocks noChangeShapeType="1"/>
          </p:cNvSpPr>
          <p:nvPr/>
        </p:nvSpPr>
        <p:spPr bwMode="auto">
          <a:xfrm>
            <a:off x="6476957" y="2817304"/>
            <a:ext cx="0" cy="1066800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64" name="Freeform 75"/>
          <p:cNvSpPr>
            <a:spLocks/>
          </p:cNvSpPr>
          <p:nvPr/>
        </p:nvSpPr>
        <p:spPr bwMode="auto">
          <a:xfrm>
            <a:off x="6453145" y="2809652"/>
            <a:ext cx="217488" cy="1588"/>
          </a:xfrm>
          <a:custGeom>
            <a:avLst/>
            <a:gdLst>
              <a:gd name="T0" fmla="*/ 0 w 137"/>
              <a:gd name="T1" fmla="*/ 0 h 1"/>
              <a:gd name="T2" fmla="*/ 64 w 137"/>
              <a:gd name="T3" fmla="*/ 0 h 1"/>
              <a:gd name="T4" fmla="*/ 136 w 137"/>
              <a:gd name="T5" fmla="*/ 0 h 1"/>
              <a:gd name="T6" fmla="*/ 0 60000 65536"/>
              <a:gd name="T7" fmla="*/ 0 60000 65536"/>
              <a:gd name="T8" fmla="*/ 0 60000 65536"/>
              <a:gd name="T9" fmla="*/ 0 w 137"/>
              <a:gd name="T10" fmla="*/ 0 h 1"/>
              <a:gd name="T11" fmla="*/ 137 w 13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7" h="1">
                <a:moveTo>
                  <a:pt x="0" y="0"/>
                </a:moveTo>
                <a:lnTo>
                  <a:pt x="64" y="0"/>
                </a:lnTo>
                <a:lnTo>
                  <a:pt x="136" y="0"/>
                </a:lnTo>
              </a:path>
            </a:pathLst>
          </a:custGeom>
          <a:noFill/>
          <a:ln w="28575" cap="rnd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65" name="Line 76"/>
          <p:cNvSpPr>
            <a:spLocks noChangeShapeType="1"/>
          </p:cNvSpPr>
          <p:nvPr/>
        </p:nvSpPr>
        <p:spPr bwMode="auto">
          <a:xfrm>
            <a:off x="6237245" y="2809652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66" name="Line 77"/>
          <p:cNvSpPr>
            <a:spLocks noChangeShapeType="1"/>
          </p:cNvSpPr>
          <p:nvPr/>
        </p:nvSpPr>
        <p:spPr bwMode="auto">
          <a:xfrm>
            <a:off x="6669045" y="2809652"/>
            <a:ext cx="203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67" name="Line 79"/>
          <p:cNvSpPr>
            <a:spLocks noChangeShapeType="1"/>
          </p:cNvSpPr>
          <p:nvPr/>
        </p:nvSpPr>
        <p:spPr bwMode="auto">
          <a:xfrm>
            <a:off x="2979695" y="2809652"/>
            <a:ext cx="250825" cy="0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68" name="Line 80"/>
          <p:cNvSpPr>
            <a:spLocks noChangeShapeType="1"/>
          </p:cNvSpPr>
          <p:nvPr/>
        </p:nvSpPr>
        <p:spPr bwMode="auto">
          <a:xfrm>
            <a:off x="2782845" y="2809652"/>
            <a:ext cx="203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69" name="Line 81"/>
          <p:cNvSpPr>
            <a:spLocks noChangeShapeType="1"/>
          </p:cNvSpPr>
          <p:nvPr/>
        </p:nvSpPr>
        <p:spPr bwMode="auto">
          <a:xfrm>
            <a:off x="3214645" y="2809652"/>
            <a:ext cx="2508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70" name="Oval 73"/>
          <p:cNvSpPr>
            <a:spLocks noChangeArrowheads="1"/>
          </p:cNvSpPr>
          <p:nvPr/>
        </p:nvSpPr>
        <p:spPr bwMode="auto">
          <a:xfrm>
            <a:off x="6434889" y="2778257"/>
            <a:ext cx="76200" cy="762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cxnSp>
        <p:nvCxnSpPr>
          <p:cNvPr id="171" name="Connecteur droit 170"/>
          <p:cNvCxnSpPr>
            <a:stCxn id="117" idx="3"/>
            <a:endCxn id="118" idx="1"/>
          </p:cNvCxnSpPr>
          <p:nvPr/>
        </p:nvCxnSpPr>
        <p:spPr bwMode="auto">
          <a:xfrm>
            <a:off x="1049914" y="1426302"/>
            <a:ext cx="7179643" cy="0"/>
          </a:xfrm>
          <a:prstGeom prst="line">
            <a:avLst/>
          </a:prstGeom>
          <a:noFill/>
          <a:ln w="28575" cap="flat" cmpd="sng" algn="ctr">
            <a:solidFill>
              <a:srgbClr val="DD080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2" name="Oval 55"/>
          <p:cNvSpPr>
            <a:spLocks noChangeArrowheads="1"/>
          </p:cNvSpPr>
          <p:nvPr/>
        </p:nvSpPr>
        <p:spPr bwMode="auto">
          <a:xfrm>
            <a:off x="3062245" y="1387252"/>
            <a:ext cx="76200" cy="762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73" name="ZoneTexte 172"/>
          <p:cNvSpPr txBox="1"/>
          <p:nvPr/>
        </p:nvSpPr>
        <p:spPr>
          <a:xfrm>
            <a:off x="5573881" y="2992626"/>
            <a:ext cx="851515" cy="45320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REG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174" name="Line 15"/>
          <p:cNvSpPr>
            <a:spLocks noChangeShapeType="1"/>
          </p:cNvSpPr>
          <p:nvPr/>
        </p:nvSpPr>
        <p:spPr bwMode="auto">
          <a:xfrm>
            <a:off x="6868617" y="2449516"/>
            <a:ext cx="53702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75" name="Arc 19"/>
          <p:cNvSpPr>
            <a:spLocks/>
          </p:cNvSpPr>
          <p:nvPr/>
        </p:nvSpPr>
        <p:spPr bwMode="auto">
          <a:xfrm>
            <a:off x="7380245" y="2449516"/>
            <a:ext cx="242888" cy="260350"/>
          </a:xfrm>
          <a:custGeom>
            <a:avLst/>
            <a:gdLst>
              <a:gd name="T0" fmla="*/ 0 w 21742"/>
              <a:gd name="T1" fmla="*/ 0 h 21600"/>
              <a:gd name="T2" fmla="*/ 0 w 21742"/>
              <a:gd name="T3" fmla="*/ 0 h 21600"/>
              <a:gd name="T4" fmla="*/ 0 w 21742"/>
              <a:gd name="T5" fmla="*/ 0 h 21600"/>
              <a:gd name="T6" fmla="*/ 0 60000 65536"/>
              <a:gd name="T7" fmla="*/ 0 60000 65536"/>
              <a:gd name="T8" fmla="*/ 0 60000 65536"/>
              <a:gd name="T9" fmla="*/ 0 w 21742"/>
              <a:gd name="T10" fmla="*/ 0 h 21600"/>
              <a:gd name="T11" fmla="*/ 21742 w 2174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2" h="21600" fill="none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</a:path>
              <a:path w="21742" h="21600" stroke="0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  <a:lnTo>
                  <a:pt x="142" y="2160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76" name="Arc 21"/>
          <p:cNvSpPr>
            <a:spLocks/>
          </p:cNvSpPr>
          <p:nvPr/>
        </p:nvSpPr>
        <p:spPr bwMode="auto">
          <a:xfrm>
            <a:off x="7380245" y="2701702"/>
            <a:ext cx="241300" cy="2603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77" name="Line 31"/>
          <p:cNvSpPr>
            <a:spLocks noChangeShapeType="1"/>
          </p:cNvSpPr>
          <p:nvPr/>
        </p:nvSpPr>
        <p:spPr bwMode="auto">
          <a:xfrm>
            <a:off x="2008145" y="2555652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78" name="Arc 35"/>
          <p:cNvSpPr>
            <a:spLocks/>
          </p:cNvSpPr>
          <p:nvPr/>
        </p:nvSpPr>
        <p:spPr bwMode="auto">
          <a:xfrm>
            <a:off x="2532020" y="2555652"/>
            <a:ext cx="242888" cy="260350"/>
          </a:xfrm>
          <a:custGeom>
            <a:avLst/>
            <a:gdLst>
              <a:gd name="T0" fmla="*/ 0 w 21742"/>
              <a:gd name="T1" fmla="*/ 0 h 21600"/>
              <a:gd name="T2" fmla="*/ 0 w 21742"/>
              <a:gd name="T3" fmla="*/ 0 h 21600"/>
              <a:gd name="T4" fmla="*/ 0 w 21742"/>
              <a:gd name="T5" fmla="*/ 0 h 21600"/>
              <a:gd name="T6" fmla="*/ 0 60000 65536"/>
              <a:gd name="T7" fmla="*/ 0 60000 65536"/>
              <a:gd name="T8" fmla="*/ 0 60000 65536"/>
              <a:gd name="T9" fmla="*/ 0 w 21742"/>
              <a:gd name="T10" fmla="*/ 0 h 21600"/>
              <a:gd name="T11" fmla="*/ 21742 w 2174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2" h="21600" fill="none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</a:path>
              <a:path w="21742" h="21600" stroke="0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  <a:lnTo>
                  <a:pt x="142" y="2160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cxnSp>
        <p:nvCxnSpPr>
          <p:cNvPr id="181" name="Connecteur droit 180"/>
          <p:cNvCxnSpPr>
            <a:stCxn id="145" idx="0"/>
            <a:endCxn id="145" idx="0"/>
          </p:cNvCxnSpPr>
          <p:nvPr/>
        </p:nvCxnSpPr>
        <p:spPr bwMode="auto">
          <a:xfrm>
            <a:off x="5462545" y="2809652"/>
            <a:ext cx="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2" name="Arc 19"/>
          <p:cNvSpPr>
            <a:spLocks/>
          </p:cNvSpPr>
          <p:nvPr/>
        </p:nvSpPr>
        <p:spPr bwMode="auto">
          <a:xfrm>
            <a:off x="5219657" y="2555652"/>
            <a:ext cx="242888" cy="260350"/>
          </a:xfrm>
          <a:custGeom>
            <a:avLst/>
            <a:gdLst>
              <a:gd name="T0" fmla="*/ 0 w 21742"/>
              <a:gd name="T1" fmla="*/ 0 h 21600"/>
              <a:gd name="T2" fmla="*/ 0 w 21742"/>
              <a:gd name="T3" fmla="*/ 0 h 21600"/>
              <a:gd name="T4" fmla="*/ 0 w 21742"/>
              <a:gd name="T5" fmla="*/ 0 h 21600"/>
              <a:gd name="T6" fmla="*/ 0 60000 65536"/>
              <a:gd name="T7" fmla="*/ 0 60000 65536"/>
              <a:gd name="T8" fmla="*/ 0 60000 65536"/>
              <a:gd name="T9" fmla="*/ 0 w 21742"/>
              <a:gd name="T10" fmla="*/ 0 h 21600"/>
              <a:gd name="T11" fmla="*/ 21742 w 2174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2" h="21600" fill="none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</a:path>
              <a:path w="21742" h="21600" stroke="0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  <a:lnTo>
                  <a:pt x="142" y="2160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83" name="Line 72"/>
          <p:cNvSpPr>
            <a:spLocks noChangeShapeType="1"/>
          </p:cNvSpPr>
          <p:nvPr/>
        </p:nvSpPr>
        <p:spPr bwMode="auto">
          <a:xfrm>
            <a:off x="6477000" y="2817304"/>
            <a:ext cx="0" cy="1066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cxnSp>
        <p:nvCxnSpPr>
          <p:cNvPr id="184" name="Connecteur droit 183"/>
          <p:cNvCxnSpPr/>
          <p:nvPr/>
        </p:nvCxnSpPr>
        <p:spPr bwMode="auto">
          <a:xfrm>
            <a:off x="1049957" y="2708052"/>
            <a:ext cx="970931" cy="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5" name="Rectangle 3"/>
          <p:cNvSpPr>
            <a:spLocks noChangeArrowheads="1"/>
          </p:cNvSpPr>
          <p:nvPr/>
        </p:nvSpPr>
        <p:spPr bwMode="auto">
          <a:xfrm>
            <a:off x="5804727" y="2593752"/>
            <a:ext cx="419100" cy="4191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cxnSp>
        <p:nvCxnSpPr>
          <p:cNvPr id="186" name="Connecteur droit 185"/>
          <p:cNvCxnSpPr/>
          <p:nvPr/>
        </p:nvCxnSpPr>
        <p:spPr bwMode="auto">
          <a:xfrm flipH="1">
            <a:off x="6235680" y="2809652"/>
            <a:ext cx="656993" cy="2426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9" name="Connecteur droit 188"/>
          <p:cNvCxnSpPr/>
          <p:nvPr/>
        </p:nvCxnSpPr>
        <p:spPr bwMode="auto">
          <a:xfrm>
            <a:off x="2766970" y="2809652"/>
            <a:ext cx="694687" cy="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0" name="Connecteur droit 189"/>
          <p:cNvCxnSpPr/>
          <p:nvPr/>
        </p:nvCxnSpPr>
        <p:spPr bwMode="auto">
          <a:xfrm flipV="1">
            <a:off x="4174549" y="2708052"/>
            <a:ext cx="564139" cy="3555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1" name="Connecteur droit 190"/>
          <p:cNvCxnSpPr/>
          <p:nvPr/>
        </p:nvCxnSpPr>
        <p:spPr bwMode="auto">
          <a:xfrm flipH="1">
            <a:off x="5463798" y="2809653"/>
            <a:ext cx="328990" cy="2068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2" name="Ellipse 191"/>
          <p:cNvSpPr/>
          <p:nvPr/>
        </p:nvSpPr>
        <p:spPr bwMode="auto">
          <a:xfrm>
            <a:off x="5920956" y="2713608"/>
            <a:ext cx="192088" cy="192088"/>
          </a:xfrm>
          <a:prstGeom prst="ellipse">
            <a:avLst/>
          </a:prstGeom>
          <a:solidFill>
            <a:schemeClr val="accent2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3" name="Line 72"/>
          <p:cNvSpPr>
            <a:spLocks noChangeShapeType="1"/>
          </p:cNvSpPr>
          <p:nvPr/>
        </p:nvSpPr>
        <p:spPr bwMode="auto">
          <a:xfrm>
            <a:off x="1591539" y="2922110"/>
            <a:ext cx="0" cy="982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94" name="Line 66"/>
          <p:cNvSpPr>
            <a:spLocks noChangeShapeType="1"/>
          </p:cNvSpPr>
          <p:nvPr/>
        </p:nvSpPr>
        <p:spPr bwMode="auto">
          <a:xfrm>
            <a:off x="1578840" y="2925186"/>
            <a:ext cx="44590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95" name="Freeform 4"/>
          <p:cNvSpPr>
            <a:spLocks/>
          </p:cNvSpPr>
          <p:nvPr/>
        </p:nvSpPr>
        <p:spPr bwMode="auto">
          <a:xfrm>
            <a:off x="5919788" y="2911252"/>
            <a:ext cx="217488" cy="103188"/>
          </a:xfrm>
          <a:custGeom>
            <a:avLst/>
            <a:gdLst>
              <a:gd name="T0" fmla="*/ 0 w 137"/>
              <a:gd name="T1" fmla="*/ 64 h 65"/>
              <a:gd name="T2" fmla="*/ 72 w 137"/>
              <a:gd name="T3" fmla="*/ 0 h 65"/>
              <a:gd name="T4" fmla="*/ 136 w 137"/>
              <a:gd name="T5" fmla="*/ 64 h 65"/>
              <a:gd name="T6" fmla="*/ 0 60000 65536"/>
              <a:gd name="T7" fmla="*/ 0 60000 65536"/>
              <a:gd name="T8" fmla="*/ 0 60000 65536"/>
              <a:gd name="T9" fmla="*/ 0 w 137"/>
              <a:gd name="T10" fmla="*/ 0 h 65"/>
              <a:gd name="T11" fmla="*/ 137 w 137"/>
              <a:gd name="T12" fmla="*/ 65 h 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7" h="65">
                <a:moveTo>
                  <a:pt x="0" y="64"/>
                </a:moveTo>
                <a:lnTo>
                  <a:pt x="72" y="0"/>
                </a:lnTo>
                <a:lnTo>
                  <a:pt x="136" y="64"/>
                </a:lnTo>
              </a:path>
            </a:pathLst>
          </a:custGeom>
          <a:noFill/>
          <a:ln w="3810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98" name="Rectangle 78"/>
          <p:cNvSpPr>
            <a:spLocks noChangeArrowheads="1"/>
          </p:cNvSpPr>
          <p:nvPr/>
        </p:nvSpPr>
        <p:spPr bwMode="auto">
          <a:xfrm>
            <a:off x="8229600" y="3654554"/>
            <a:ext cx="764634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dirty="0">
                <a:solidFill>
                  <a:schemeClr val="accent1"/>
                </a:solidFill>
              </a:rPr>
              <a:t>SEL</a:t>
            </a:r>
          </a:p>
        </p:txBody>
      </p:sp>
      <p:cxnSp>
        <p:nvCxnSpPr>
          <p:cNvPr id="92" name="Connecteur droit 91">
            <a:extLst>
              <a:ext uri="{FF2B5EF4-FFF2-40B4-BE49-F238E27FC236}">
                <a16:creationId xmlns:a16="http://schemas.microsoft.com/office/drawing/2014/main" id="{004D8E4C-5DA7-3E42-B6FC-8681697BA365}"/>
              </a:ext>
            </a:extLst>
          </p:cNvPr>
          <p:cNvCxnSpPr>
            <a:cxnSpLocks/>
          </p:cNvCxnSpPr>
          <p:nvPr/>
        </p:nvCxnSpPr>
        <p:spPr bwMode="auto">
          <a:xfrm>
            <a:off x="2833645" y="6046688"/>
            <a:ext cx="5078455" cy="0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4" name="Line 40">
            <a:extLst>
              <a:ext uri="{FF2B5EF4-FFF2-40B4-BE49-F238E27FC236}">
                <a16:creationId xmlns:a16="http://schemas.microsoft.com/office/drawing/2014/main" id="{34100E13-5BBF-3C46-9D17-4F783225632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7630" y="2912018"/>
            <a:ext cx="0" cy="443733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96" name="Line 13">
            <a:extLst>
              <a:ext uri="{FF2B5EF4-FFF2-40B4-BE49-F238E27FC236}">
                <a16:creationId xmlns:a16="http://schemas.microsoft.com/office/drawing/2014/main" id="{73349AB8-2BCE-684D-A2F9-F501D3820F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50326" y="2913755"/>
            <a:ext cx="218894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28" name="Oval 12"/>
          <p:cNvSpPr>
            <a:spLocks noChangeArrowheads="1"/>
          </p:cNvSpPr>
          <p:nvPr/>
        </p:nvSpPr>
        <p:spPr bwMode="auto">
          <a:xfrm>
            <a:off x="4553917" y="2846597"/>
            <a:ext cx="140400" cy="1404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cxnSp>
        <p:nvCxnSpPr>
          <p:cNvPr id="95" name="Connecteur droit 94">
            <a:extLst>
              <a:ext uri="{FF2B5EF4-FFF2-40B4-BE49-F238E27FC236}">
                <a16:creationId xmlns:a16="http://schemas.microsoft.com/office/drawing/2014/main" id="{AAAA9D6C-B6B9-2B42-A171-23979B1BFA43}"/>
              </a:ext>
            </a:extLst>
          </p:cNvPr>
          <p:cNvCxnSpPr>
            <a:cxnSpLocks/>
          </p:cNvCxnSpPr>
          <p:nvPr/>
        </p:nvCxnSpPr>
        <p:spPr bwMode="auto">
          <a:xfrm flipH="1">
            <a:off x="4568116" y="2974752"/>
            <a:ext cx="1016579" cy="2619146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ysDot"/>
            <a:round/>
            <a:headEnd type="triangl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7145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9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  <p:bldP spid="197" grpId="0" animBg="1"/>
      <p:bldP spid="89" grpId="0"/>
      <p:bldP spid="183" grpId="0" animBg="1"/>
      <p:bldP spid="192" grpId="0" animBg="1"/>
      <p:bldP spid="193" grpId="0" animBg="1"/>
      <p:bldP spid="194" grpId="0" animBg="1"/>
      <p:bldP spid="198" grpId="0"/>
      <p:bldP spid="12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Line 68"/>
          <p:cNvSpPr>
            <a:spLocks noChangeShapeType="1"/>
          </p:cNvSpPr>
          <p:nvPr/>
        </p:nvSpPr>
        <p:spPr bwMode="auto">
          <a:xfrm>
            <a:off x="1589045" y="3889152"/>
            <a:ext cx="4953000" cy="0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95" name="Line 13"/>
          <p:cNvSpPr>
            <a:spLocks noChangeShapeType="1"/>
          </p:cNvSpPr>
          <p:nvPr/>
        </p:nvSpPr>
        <p:spPr bwMode="auto">
          <a:xfrm flipH="1">
            <a:off x="4368763" y="2923952"/>
            <a:ext cx="192082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99" name="Line 72"/>
          <p:cNvSpPr>
            <a:spLocks noChangeShapeType="1"/>
          </p:cNvSpPr>
          <p:nvPr/>
        </p:nvSpPr>
        <p:spPr bwMode="auto">
          <a:xfrm flipV="1">
            <a:off x="6511089" y="3889152"/>
            <a:ext cx="1649586" cy="0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87" name="Line 72"/>
          <p:cNvSpPr>
            <a:spLocks noChangeShapeType="1"/>
          </p:cNvSpPr>
          <p:nvPr/>
        </p:nvSpPr>
        <p:spPr bwMode="auto">
          <a:xfrm flipV="1">
            <a:off x="6476214" y="3889152"/>
            <a:ext cx="1684461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97" name="Line 68"/>
          <p:cNvSpPr>
            <a:spLocks noChangeShapeType="1"/>
          </p:cNvSpPr>
          <p:nvPr/>
        </p:nvSpPr>
        <p:spPr bwMode="auto">
          <a:xfrm>
            <a:off x="1589045" y="3889152"/>
            <a:ext cx="4966338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dirty="0"/>
              <a:t>07/03/2017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dirty="0"/>
              <a:t> </a:t>
            </a:r>
            <a:fld id="{BD380794-AD05-45D1-BCEF-E41591C34CDA}" type="slidenum">
              <a:rPr lang="fr-FR" smtClean="0"/>
              <a:pPr/>
              <a:t>54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28600" y="-28855"/>
            <a:ext cx="8686800" cy="646331"/>
          </a:xfrm>
          <a:ln>
            <a:noFill/>
          </a:ln>
        </p:spPr>
        <p:txBody>
          <a:bodyPr/>
          <a:lstStyle/>
          <a:p>
            <a:r>
              <a:rPr lang="fr-FR" dirty="0"/>
              <a:t>Suspension tuée</a:t>
            </a:r>
          </a:p>
        </p:txBody>
      </p:sp>
      <p:sp>
        <p:nvSpPr>
          <p:cNvPr id="89" name="ZoneTexte 88"/>
          <p:cNvSpPr txBox="1"/>
          <p:nvPr/>
        </p:nvSpPr>
        <p:spPr>
          <a:xfrm>
            <a:off x="1062000" y="4467600"/>
            <a:ext cx="7119257" cy="1643527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K0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=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RES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and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REG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K1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=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GO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>
                <a:solidFill>
                  <a:schemeClr val="accent1"/>
                </a:solidFill>
              </a:rPr>
              <a:t>SEL</a:t>
            </a:r>
            <a:r>
              <a:rPr lang="fr-FR" sz="2400" kern="0" dirty="0">
                <a:solidFill>
                  <a:schemeClr val="tx2"/>
                </a:solidFill>
              </a:rPr>
              <a:t> </a:t>
            </a:r>
            <a:r>
              <a:rPr lang="fr-FR" sz="2400" kern="0" dirty="0"/>
              <a:t>=</a:t>
            </a:r>
            <a:r>
              <a:rPr lang="fr-FR" sz="2400" kern="0" dirty="0">
                <a:solidFill>
                  <a:schemeClr val="tx2"/>
                </a:solidFill>
              </a:rPr>
              <a:t> </a:t>
            </a:r>
            <a:r>
              <a:rPr lang="fr-FR" sz="2400" kern="0" dirty="0">
                <a:solidFill>
                  <a:schemeClr val="accent1"/>
                </a:solidFill>
              </a:rPr>
              <a:t>REG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REG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= </a:t>
            </a:r>
            <a:r>
              <a:rPr kumimoji="0" lang="fr-FR" sz="24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pre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((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GO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or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(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SUSP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and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SEL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))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and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not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KILL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)</a:t>
            </a:r>
          </a:p>
        </p:txBody>
      </p:sp>
      <p:sp>
        <p:nvSpPr>
          <p:cNvPr id="110" name="Line 51"/>
          <p:cNvSpPr>
            <a:spLocks noChangeShapeType="1"/>
          </p:cNvSpPr>
          <p:nvPr/>
        </p:nvSpPr>
        <p:spPr bwMode="auto">
          <a:xfrm>
            <a:off x="1776371" y="2927126"/>
            <a:ext cx="24003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13" name="Rectangle 42"/>
          <p:cNvSpPr>
            <a:spLocks noChangeArrowheads="1"/>
          </p:cNvSpPr>
          <p:nvPr/>
        </p:nvSpPr>
        <p:spPr bwMode="auto">
          <a:xfrm>
            <a:off x="233984" y="3126679"/>
            <a:ext cx="81593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dirty="0">
                <a:solidFill>
                  <a:schemeClr val="accent1"/>
                </a:solidFill>
              </a:rPr>
              <a:t>KILL</a:t>
            </a:r>
          </a:p>
        </p:txBody>
      </p:sp>
      <p:sp>
        <p:nvSpPr>
          <p:cNvPr id="114" name="Rectangle 46"/>
          <p:cNvSpPr>
            <a:spLocks noChangeArrowheads="1"/>
          </p:cNvSpPr>
          <p:nvPr/>
        </p:nvSpPr>
        <p:spPr bwMode="auto">
          <a:xfrm>
            <a:off x="233984" y="1847314"/>
            <a:ext cx="81593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dirty="0">
                <a:solidFill>
                  <a:schemeClr val="tx2"/>
                </a:solidFill>
              </a:rPr>
              <a:t>RES</a:t>
            </a:r>
          </a:p>
        </p:txBody>
      </p:sp>
      <p:sp>
        <p:nvSpPr>
          <p:cNvPr id="115" name="Rectangle 49"/>
          <p:cNvSpPr>
            <a:spLocks noChangeArrowheads="1"/>
          </p:cNvSpPr>
          <p:nvPr/>
        </p:nvSpPr>
        <p:spPr bwMode="auto">
          <a:xfrm>
            <a:off x="8229557" y="2478726"/>
            <a:ext cx="55945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dirty="0">
                <a:solidFill>
                  <a:schemeClr val="accent3"/>
                </a:solidFill>
              </a:rPr>
              <a:t>K0</a:t>
            </a:r>
          </a:p>
        </p:txBody>
      </p:sp>
      <p:sp>
        <p:nvSpPr>
          <p:cNvPr id="116" name="Rectangle 52"/>
          <p:cNvSpPr>
            <a:spLocks noChangeArrowheads="1"/>
          </p:cNvSpPr>
          <p:nvPr/>
        </p:nvSpPr>
        <p:spPr bwMode="auto">
          <a:xfrm>
            <a:off x="28800" y="2469927"/>
            <a:ext cx="1021114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dirty="0">
                <a:solidFill>
                  <a:schemeClr val="accent1"/>
                </a:solidFill>
              </a:rPr>
              <a:t>SUSP</a:t>
            </a:r>
          </a:p>
        </p:txBody>
      </p:sp>
      <p:sp>
        <p:nvSpPr>
          <p:cNvPr id="117" name="Rectangle 60"/>
          <p:cNvSpPr>
            <a:spLocks noChangeArrowheads="1"/>
          </p:cNvSpPr>
          <p:nvPr/>
        </p:nvSpPr>
        <p:spPr bwMode="auto">
          <a:xfrm>
            <a:off x="389476" y="1196752"/>
            <a:ext cx="660438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dirty="0">
                <a:solidFill>
                  <a:schemeClr val="tx2"/>
                </a:solidFill>
              </a:rPr>
              <a:t>GO</a:t>
            </a:r>
          </a:p>
        </p:txBody>
      </p:sp>
      <p:sp>
        <p:nvSpPr>
          <p:cNvPr id="118" name="Rectangle 64"/>
          <p:cNvSpPr>
            <a:spLocks noChangeArrowheads="1"/>
          </p:cNvSpPr>
          <p:nvPr/>
        </p:nvSpPr>
        <p:spPr bwMode="auto">
          <a:xfrm>
            <a:off x="8229557" y="1196752"/>
            <a:ext cx="55945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dirty="0">
                <a:solidFill>
                  <a:schemeClr val="accent3"/>
                </a:solidFill>
              </a:rPr>
              <a:t>K1</a:t>
            </a:r>
          </a:p>
        </p:txBody>
      </p:sp>
      <p:sp>
        <p:nvSpPr>
          <p:cNvPr id="119" name="Rectangle 78"/>
          <p:cNvSpPr>
            <a:spLocks noChangeArrowheads="1"/>
          </p:cNvSpPr>
          <p:nvPr/>
        </p:nvSpPr>
        <p:spPr bwMode="auto">
          <a:xfrm>
            <a:off x="8229557" y="3654554"/>
            <a:ext cx="764634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dirty="0">
                <a:solidFill>
                  <a:schemeClr val="tx2"/>
                </a:solidFill>
              </a:rPr>
              <a:t>SEL</a:t>
            </a:r>
          </a:p>
        </p:txBody>
      </p:sp>
      <p:sp>
        <p:nvSpPr>
          <p:cNvPr id="120" name="Rectangle 2"/>
          <p:cNvSpPr>
            <a:spLocks noChangeArrowheads="1"/>
          </p:cNvSpPr>
          <p:nvPr/>
        </p:nvSpPr>
        <p:spPr bwMode="auto">
          <a:xfrm>
            <a:off x="5805445" y="2593752"/>
            <a:ext cx="419100" cy="4191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21" name="Rectangle 3"/>
          <p:cNvSpPr>
            <a:spLocks noChangeArrowheads="1"/>
          </p:cNvSpPr>
          <p:nvPr/>
        </p:nvSpPr>
        <p:spPr bwMode="auto">
          <a:xfrm>
            <a:off x="5804684" y="2593752"/>
            <a:ext cx="419100" cy="419100"/>
          </a:xfrm>
          <a:prstGeom prst="rect">
            <a:avLst/>
          </a:prstGeom>
          <a:noFill/>
          <a:ln w="28575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22" name="Freeform 4"/>
          <p:cNvSpPr>
            <a:spLocks/>
          </p:cNvSpPr>
          <p:nvPr/>
        </p:nvSpPr>
        <p:spPr bwMode="auto">
          <a:xfrm>
            <a:off x="5919745" y="2911252"/>
            <a:ext cx="217488" cy="103188"/>
          </a:xfrm>
          <a:custGeom>
            <a:avLst/>
            <a:gdLst>
              <a:gd name="T0" fmla="*/ 0 w 137"/>
              <a:gd name="T1" fmla="*/ 64 h 65"/>
              <a:gd name="T2" fmla="*/ 72 w 137"/>
              <a:gd name="T3" fmla="*/ 0 h 65"/>
              <a:gd name="T4" fmla="*/ 136 w 137"/>
              <a:gd name="T5" fmla="*/ 64 h 65"/>
              <a:gd name="T6" fmla="*/ 0 60000 65536"/>
              <a:gd name="T7" fmla="*/ 0 60000 65536"/>
              <a:gd name="T8" fmla="*/ 0 60000 65536"/>
              <a:gd name="T9" fmla="*/ 0 w 137"/>
              <a:gd name="T10" fmla="*/ 0 h 65"/>
              <a:gd name="T11" fmla="*/ 137 w 137"/>
              <a:gd name="T12" fmla="*/ 65 h 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7" h="65">
                <a:moveTo>
                  <a:pt x="0" y="64"/>
                </a:moveTo>
                <a:lnTo>
                  <a:pt x="72" y="0"/>
                </a:lnTo>
                <a:lnTo>
                  <a:pt x="136" y="64"/>
                </a:lnTo>
              </a:path>
            </a:pathLst>
          </a:custGeom>
          <a:noFill/>
          <a:ln w="28575" cap="rnd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23" name="Line 5"/>
          <p:cNvSpPr>
            <a:spLocks noChangeShapeType="1"/>
          </p:cNvSpPr>
          <p:nvPr/>
        </p:nvSpPr>
        <p:spPr bwMode="auto">
          <a:xfrm>
            <a:off x="4725945" y="2555652"/>
            <a:ext cx="495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24" name="Line 6"/>
          <p:cNvSpPr>
            <a:spLocks noChangeShapeType="1"/>
          </p:cNvSpPr>
          <p:nvPr/>
        </p:nvSpPr>
        <p:spPr bwMode="auto">
          <a:xfrm>
            <a:off x="4725945" y="3076352"/>
            <a:ext cx="5207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26" name="Arc 10"/>
          <p:cNvSpPr>
            <a:spLocks/>
          </p:cNvSpPr>
          <p:nvPr/>
        </p:nvSpPr>
        <p:spPr bwMode="auto">
          <a:xfrm>
            <a:off x="5221245" y="2790602"/>
            <a:ext cx="241300" cy="2603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27" name="Arc 11"/>
          <p:cNvSpPr>
            <a:spLocks/>
          </p:cNvSpPr>
          <p:nvPr/>
        </p:nvSpPr>
        <p:spPr bwMode="auto">
          <a:xfrm>
            <a:off x="5221245" y="2817209"/>
            <a:ext cx="241300" cy="2603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29" name="Line 14"/>
          <p:cNvSpPr>
            <a:spLocks noChangeShapeType="1"/>
          </p:cNvSpPr>
          <p:nvPr/>
        </p:nvSpPr>
        <p:spPr bwMode="auto">
          <a:xfrm flipH="1">
            <a:off x="4586245" y="2708052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30" name="Line 16"/>
          <p:cNvSpPr>
            <a:spLocks noChangeShapeType="1"/>
          </p:cNvSpPr>
          <p:nvPr/>
        </p:nvSpPr>
        <p:spPr bwMode="auto">
          <a:xfrm>
            <a:off x="6884945" y="2962052"/>
            <a:ext cx="5207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32" name="Arc 18"/>
          <p:cNvSpPr>
            <a:spLocks/>
          </p:cNvSpPr>
          <p:nvPr/>
        </p:nvSpPr>
        <p:spPr bwMode="auto">
          <a:xfrm>
            <a:off x="7380245" y="2442940"/>
            <a:ext cx="242888" cy="260350"/>
          </a:xfrm>
          <a:custGeom>
            <a:avLst/>
            <a:gdLst>
              <a:gd name="T0" fmla="*/ 0 w 21742"/>
              <a:gd name="T1" fmla="*/ 0 h 21600"/>
              <a:gd name="T2" fmla="*/ 0 w 21742"/>
              <a:gd name="T3" fmla="*/ 0 h 21600"/>
              <a:gd name="T4" fmla="*/ 0 w 21742"/>
              <a:gd name="T5" fmla="*/ 0 h 21600"/>
              <a:gd name="T6" fmla="*/ 0 60000 65536"/>
              <a:gd name="T7" fmla="*/ 0 60000 65536"/>
              <a:gd name="T8" fmla="*/ 0 60000 65536"/>
              <a:gd name="T9" fmla="*/ 0 w 21742"/>
              <a:gd name="T10" fmla="*/ 0 h 21600"/>
              <a:gd name="T11" fmla="*/ 21742 w 2174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2" h="21600" fill="none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</a:path>
              <a:path w="21742" h="21600" stroke="0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  <a:lnTo>
                  <a:pt x="142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33" name="Arc 20"/>
          <p:cNvSpPr>
            <a:spLocks/>
          </p:cNvSpPr>
          <p:nvPr/>
        </p:nvSpPr>
        <p:spPr bwMode="auto">
          <a:xfrm>
            <a:off x="7380245" y="2689002"/>
            <a:ext cx="241300" cy="2603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34" name="Arc 22"/>
          <p:cNvSpPr>
            <a:spLocks/>
          </p:cNvSpPr>
          <p:nvPr/>
        </p:nvSpPr>
        <p:spPr bwMode="auto">
          <a:xfrm>
            <a:off x="3367045" y="2468340"/>
            <a:ext cx="115888" cy="222250"/>
          </a:xfrm>
          <a:custGeom>
            <a:avLst/>
            <a:gdLst>
              <a:gd name="T0" fmla="*/ 0 w 21900"/>
              <a:gd name="T1" fmla="*/ 0 h 21600"/>
              <a:gd name="T2" fmla="*/ 0 w 21900"/>
              <a:gd name="T3" fmla="*/ 0 h 21600"/>
              <a:gd name="T4" fmla="*/ 0 w 21900"/>
              <a:gd name="T5" fmla="*/ 0 h 21600"/>
              <a:gd name="T6" fmla="*/ 0 60000 65536"/>
              <a:gd name="T7" fmla="*/ 0 60000 65536"/>
              <a:gd name="T8" fmla="*/ 0 60000 65536"/>
              <a:gd name="T9" fmla="*/ 0 w 21900"/>
              <a:gd name="T10" fmla="*/ 0 h 21600"/>
              <a:gd name="T11" fmla="*/ 21900 w 219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00" h="21600" fill="none" extrusionOk="0">
                <a:moveTo>
                  <a:pt x="0" y="2"/>
                </a:moveTo>
                <a:cubicBezTo>
                  <a:pt x="99" y="0"/>
                  <a:pt x="199" y="-1"/>
                  <a:pt x="300" y="0"/>
                </a:cubicBezTo>
                <a:cubicBezTo>
                  <a:pt x="12229" y="0"/>
                  <a:pt x="21900" y="9670"/>
                  <a:pt x="21900" y="21600"/>
                </a:cubicBezTo>
              </a:path>
              <a:path w="21900" h="21600" stroke="0" extrusionOk="0">
                <a:moveTo>
                  <a:pt x="0" y="2"/>
                </a:moveTo>
                <a:cubicBezTo>
                  <a:pt x="99" y="0"/>
                  <a:pt x="199" y="-1"/>
                  <a:pt x="300" y="0"/>
                </a:cubicBezTo>
                <a:cubicBezTo>
                  <a:pt x="12229" y="0"/>
                  <a:pt x="21900" y="9670"/>
                  <a:pt x="21900" y="21600"/>
                </a:cubicBezTo>
                <a:lnTo>
                  <a:pt x="300" y="2160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35" name="Arc 23"/>
          <p:cNvSpPr>
            <a:spLocks/>
          </p:cNvSpPr>
          <p:nvPr/>
        </p:nvSpPr>
        <p:spPr bwMode="auto">
          <a:xfrm>
            <a:off x="3365457" y="2468340"/>
            <a:ext cx="801688" cy="241300"/>
          </a:xfrm>
          <a:custGeom>
            <a:avLst/>
            <a:gdLst>
              <a:gd name="T0" fmla="*/ 0 w 21643"/>
              <a:gd name="T1" fmla="*/ 0 h 21600"/>
              <a:gd name="T2" fmla="*/ 0 w 21643"/>
              <a:gd name="T3" fmla="*/ 0 h 21600"/>
              <a:gd name="T4" fmla="*/ 0 w 21643"/>
              <a:gd name="T5" fmla="*/ 0 h 21600"/>
              <a:gd name="T6" fmla="*/ 0 60000 65536"/>
              <a:gd name="T7" fmla="*/ 0 60000 65536"/>
              <a:gd name="T8" fmla="*/ 0 60000 65536"/>
              <a:gd name="T9" fmla="*/ 0 w 21643"/>
              <a:gd name="T10" fmla="*/ 0 h 21600"/>
              <a:gd name="T11" fmla="*/ 21643 w 2164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43" h="21600" fill="none" extrusionOk="0">
                <a:moveTo>
                  <a:pt x="0" y="0"/>
                </a:moveTo>
                <a:cubicBezTo>
                  <a:pt x="14" y="0"/>
                  <a:pt x="28" y="-1"/>
                  <a:pt x="43" y="0"/>
                </a:cubicBezTo>
                <a:cubicBezTo>
                  <a:pt x="11972" y="0"/>
                  <a:pt x="21643" y="9670"/>
                  <a:pt x="21643" y="21600"/>
                </a:cubicBezTo>
              </a:path>
              <a:path w="21643" h="21600" stroke="0" extrusionOk="0">
                <a:moveTo>
                  <a:pt x="0" y="0"/>
                </a:moveTo>
                <a:cubicBezTo>
                  <a:pt x="14" y="0"/>
                  <a:pt x="28" y="-1"/>
                  <a:pt x="43" y="0"/>
                </a:cubicBezTo>
                <a:cubicBezTo>
                  <a:pt x="11972" y="0"/>
                  <a:pt x="21643" y="9670"/>
                  <a:pt x="21643" y="21600"/>
                </a:cubicBezTo>
                <a:lnTo>
                  <a:pt x="43" y="2160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36" name="Arc 24"/>
          <p:cNvSpPr>
            <a:spLocks/>
          </p:cNvSpPr>
          <p:nvPr/>
        </p:nvSpPr>
        <p:spPr bwMode="auto">
          <a:xfrm>
            <a:off x="3405145" y="2682652"/>
            <a:ext cx="762000" cy="2413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38" name="Line 26"/>
          <p:cNvSpPr>
            <a:spLocks noChangeShapeType="1"/>
          </p:cNvSpPr>
          <p:nvPr/>
        </p:nvSpPr>
        <p:spPr bwMode="auto">
          <a:xfrm>
            <a:off x="3430545" y="2593752"/>
            <a:ext cx="25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39" name="Line 27"/>
          <p:cNvSpPr>
            <a:spLocks noChangeShapeType="1"/>
          </p:cNvSpPr>
          <p:nvPr/>
        </p:nvSpPr>
        <p:spPr bwMode="auto">
          <a:xfrm>
            <a:off x="3430545" y="2809652"/>
            <a:ext cx="254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40" name="Line 32"/>
          <p:cNvSpPr>
            <a:spLocks noChangeShapeType="1"/>
          </p:cNvSpPr>
          <p:nvPr/>
        </p:nvSpPr>
        <p:spPr bwMode="auto">
          <a:xfrm>
            <a:off x="2020845" y="3076352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42" name="Arc 34"/>
          <p:cNvSpPr>
            <a:spLocks/>
          </p:cNvSpPr>
          <p:nvPr/>
        </p:nvSpPr>
        <p:spPr bwMode="auto">
          <a:xfrm>
            <a:off x="2516145" y="2557240"/>
            <a:ext cx="242888" cy="260350"/>
          </a:xfrm>
          <a:custGeom>
            <a:avLst/>
            <a:gdLst>
              <a:gd name="T0" fmla="*/ 0 w 21742"/>
              <a:gd name="T1" fmla="*/ 0 h 21600"/>
              <a:gd name="T2" fmla="*/ 0 w 21742"/>
              <a:gd name="T3" fmla="*/ 0 h 21600"/>
              <a:gd name="T4" fmla="*/ 0 w 21742"/>
              <a:gd name="T5" fmla="*/ 0 h 21600"/>
              <a:gd name="T6" fmla="*/ 0 60000 65536"/>
              <a:gd name="T7" fmla="*/ 0 60000 65536"/>
              <a:gd name="T8" fmla="*/ 0 60000 65536"/>
              <a:gd name="T9" fmla="*/ 0 w 21742"/>
              <a:gd name="T10" fmla="*/ 0 h 21600"/>
              <a:gd name="T11" fmla="*/ 21742 w 2174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2" h="21600" fill="none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</a:path>
              <a:path w="21742" h="21600" stroke="0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  <a:lnTo>
                  <a:pt x="142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43" name="Arc 36"/>
          <p:cNvSpPr>
            <a:spLocks/>
          </p:cNvSpPr>
          <p:nvPr/>
        </p:nvSpPr>
        <p:spPr bwMode="auto">
          <a:xfrm>
            <a:off x="2516145" y="2790602"/>
            <a:ext cx="241300" cy="2603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44" name="Arc 37"/>
          <p:cNvSpPr>
            <a:spLocks/>
          </p:cNvSpPr>
          <p:nvPr/>
        </p:nvSpPr>
        <p:spPr bwMode="auto">
          <a:xfrm>
            <a:off x="2525670" y="2816002"/>
            <a:ext cx="241300" cy="2603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45" name="Line 38"/>
          <p:cNvSpPr>
            <a:spLocks noChangeShapeType="1"/>
          </p:cNvSpPr>
          <p:nvPr/>
        </p:nvSpPr>
        <p:spPr bwMode="auto">
          <a:xfrm>
            <a:off x="5462545" y="2809652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46" name="Line 39"/>
          <p:cNvSpPr>
            <a:spLocks noChangeShapeType="1"/>
          </p:cNvSpPr>
          <p:nvPr/>
        </p:nvSpPr>
        <p:spPr bwMode="auto">
          <a:xfrm>
            <a:off x="5589545" y="2809652"/>
            <a:ext cx="203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47" name="Line 41"/>
          <p:cNvSpPr>
            <a:spLocks noChangeShapeType="1"/>
          </p:cNvSpPr>
          <p:nvPr/>
        </p:nvSpPr>
        <p:spPr bwMode="auto">
          <a:xfrm>
            <a:off x="1055645" y="3355752"/>
            <a:ext cx="3327400" cy="0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48" name="Line 43"/>
          <p:cNvSpPr>
            <a:spLocks noChangeShapeType="1"/>
          </p:cNvSpPr>
          <p:nvPr/>
        </p:nvSpPr>
        <p:spPr bwMode="auto">
          <a:xfrm>
            <a:off x="6554745" y="2593752"/>
            <a:ext cx="101600" cy="0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49" name="Freeform 44"/>
          <p:cNvSpPr>
            <a:spLocks/>
          </p:cNvSpPr>
          <p:nvPr/>
        </p:nvSpPr>
        <p:spPr bwMode="auto">
          <a:xfrm>
            <a:off x="1055645" y="2068289"/>
            <a:ext cx="5500688" cy="534988"/>
          </a:xfrm>
          <a:custGeom>
            <a:avLst/>
            <a:gdLst>
              <a:gd name="T0" fmla="*/ 0 w 3465"/>
              <a:gd name="T1" fmla="*/ 0 h 337"/>
              <a:gd name="T2" fmla="*/ 3464 w 3465"/>
              <a:gd name="T3" fmla="*/ 0 h 337"/>
              <a:gd name="T4" fmla="*/ 3464 w 3465"/>
              <a:gd name="T5" fmla="*/ 336 h 337"/>
              <a:gd name="T6" fmla="*/ 0 60000 65536"/>
              <a:gd name="T7" fmla="*/ 0 60000 65536"/>
              <a:gd name="T8" fmla="*/ 0 60000 65536"/>
              <a:gd name="T9" fmla="*/ 0 w 3465"/>
              <a:gd name="T10" fmla="*/ 0 h 337"/>
              <a:gd name="T11" fmla="*/ 3465 w 3465"/>
              <a:gd name="T12" fmla="*/ 337 h 3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65" h="337">
                <a:moveTo>
                  <a:pt x="0" y="0"/>
                </a:moveTo>
                <a:lnTo>
                  <a:pt x="3464" y="0"/>
                </a:lnTo>
                <a:lnTo>
                  <a:pt x="3464" y="336"/>
                </a:lnTo>
              </a:path>
            </a:pathLst>
          </a:custGeom>
          <a:noFill/>
          <a:ln w="28575" cap="rnd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50" name="Line 45"/>
          <p:cNvSpPr>
            <a:spLocks noChangeShapeType="1"/>
          </p:cNvSpPr>
          <p:nvPr/>
        </p:nvSpPr>
        <p:spPr bwMode="auto">
          <a:xfrm>
            <a:off x="6640470" y="2593752"/>
            <a:ext cx="2317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51" name="Line 47"/>
          <p:cNvSpPr>
            <a:spLocks noChangeShapeType="1"/>
          </p:cNvSpPr>
          <p:nvPr/>
        </p:nvSpPr>
        <p:spPr bwMode="auto">
          <a:xfrm>
            <a:off x="7850145" y="2708052"/>
            <a:ext cx="317500" cy="0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52" name="Line 48"/>
          <p:cNvSpPr>
            <a:spLocks noChangeShapeType="1"/>
          </p:cNvSpPr>
          <p:nvPr/>
        </p:nvSpPr>
        <p:spPr bwMode="auto">
          <a:xfrm>
            <a:off x="7634245" y="2708052"/>
            <a:ext cx="279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53" name="Line 50"/>
          <p:cNvSpPr>
            <a:spLocks noChangeShapeType="1"/>
          </p:cNvSpPr>
          <p:nvPr/>
        </p:nvSpPr>
        <p:spPr bwMode="auto">
          <a:xfrm>
            <a:off x="1055645" y="2708052"/>
            <a:ext cx="736600" cy="0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54" name="Line 51"/>
          <p:cNvSpPr>
            <a:spLocks noChangeShapeType="1"/>
          </p:cNvSpPr>
          <p:nvPr/>
        </p:nvSpPr>
        <p:spPr bwMode="auto">
          <a:xfrm>
            <a:off x="1776370" y="2708052"/>
            <a:ext cx="2317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55" name="Line 53"/>
          <p:cNvSpPr>
            <a:spLocks noChangeShapeType="1"/>
          </p:cNvSpPr>
          <p:nvPr/>
        </p:nvSpPr>
        <p:spPr bwMode="auto">
          <a:xfrm>
            <a:off x="3100345" y="2593752"/>
            <a:ext cx="139700" cy="0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56" name="Line 54"/>
          <p:cNvSpPr>
            <a:spLocks noChangeShapeType="1"/>
          </p:cNvSpPr>
          <p:nvPr/>
        </p:nvSpPr>
        <p:spPr bwMode="auto">
          <a:xfrm>
            <a:off x="3100345" y="1412652"/>
            <a:ext cx="0" cy="1187450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57" name="Line 57"/>
          <p:cNvSpPr>
            <a:spLocks noChangeShapeType="1"/>
          </p:cNvSpPr>
          <p:nvPr/>
        </p:nvSpPr>
        <p:spPr bwMode="auto">
          <a:xfrm>
            <a:off x="3214645" y="2593752"/>
            <a:ext cx="24524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58" name="Freeform 61"/>
          <p:cNvSpPr>
            <a:spLocks/>
          </p:cNvSpPr>
          <p:nvPr/>
        </p:nvSpPr>
        <p:spPr bwMode="auto">
          <a:xfrm>
            <a:off x="4179845" y="2708052"/>
            <a:ext cx="433388" cy="1588"/>
          </a:xfrm>
          <a:custGeom>
            <a:avLst/>
            <a:gdLst>
              <a:gd name="T0" fmla="*/ 0 w 273"/>
              <a:gd name="T1" fmla="*/ 0 h 1"/>
              <a:gd name="T2" fmla="*/ 136 w 273"/>
              <a:gd name="T3" fmla="*/ 0 h 1"/>
              <a:gd name="T4" fmla="*/ 272 w 273"/>
              <a:gd name="T5" fmla="*/ 0 h 1"/>
              <a:gd name="T6" fmla="*/ 0 60000 65536"/>
              <a:gd name="T7" fmla="*/ 0 60000 65536"/>
              <a:gd name="T8" fmla="*/ 0 60000 65536"/>
              <a:gd name="T9" fmla="*/ 0 w 273"/>
              <a:gd name="T10" fmla="*/ 0 h 1"/>
              <a:gd name="T11" fmla="*/ 273 w 273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" h="1">
                <a:moveTo>
                  <a:pt x="0" y="0"/>
                </a:moveTo>
                <a:lnTo>
                  <a:pt x="136" y="0"/>
                </a:lnTo>
                <a:lnTo>
                  <a:pt x="272" y="0"/>
                </a:lnTo>
              </a:path>
            </a:pathLst>
          </a:custGeom>
          <a:noFill/>
          <a:ln w="285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59" name="Line 65"/>
          <p:cNvSpPr>
            <a:spLocks noChangeShapeType="1"/>
          </p:cNvSpPr>
          <p:nvPr/>
        </p:nvSpPr>
        <p:spPr bwMode="auto">
          <a:xfrm>
            <a:off x="1589045" y="2922110"/>
            <a:ext cx="0" cy="979200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60" name="Line 66"/>
          <p:cNvSpPr>
            <a:spLocks noChangeShapeType="1"/>
          </p:cNvSpPr>
          <p:nvPr/>
        </p:nvSpPr>
        <p:spPr bwMode="auto">
          <a:xfrm>
            <a:off x="1576388" y="2927028"/>
            <a:ext cx="204125" cy="0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63" name="Line 72"/>
          <p:cNvSpPr>
            <a:spLocks noChangeShapeType="1"/>
          </p:cNvSpPr>
          <p:nvPr/>
        </p:nvSpPr>
        <p:spPr bwMode="auto">
          <a:xfrm>
            <a:off x="6476957" y="2817304"/>
            <a:ext cx="0" cy="1066800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64" name="Freeform 75"/>
          <p:cNvSpPr>
            <a:spLocks/>
          </p:cNvSpPr>
          <p:nvPr/>
        </p:nvSpPr>
        <p:spPr bwMode="auto">
          <a:xfrm>
            <a:off x="6453145" y="2809652"/>
            <a:ext cx="217488" cy="1588"/>
          </a:xfrm>
          <a:custGeom>
            <a:avLst/>
            <a:gdLst>
              <a:gd name="T0" fmla="*/ 0 w 137"/>
              <a:gd name="T1" fmla="*/ 0 h 1"/>
              <a:gd name="T2" fmla="*/ 64 w 137"/>
              <a:gd name="T3" fmla="*/ 0 h 1"/>
              <a:gd name="T4" fmla="*/ 136 w 137"/>
              <a:gd name="T5" fmla="*/ 0 h 1"/>
              <a:gd name="T6" fmla="*/ 0 60000 65536"/>
              <a:gd name="T7" fmla="*/ 0 60000 65536"/>
              <a:gd name="T8" fmla="*/ 0 60000 65536"/>
              <a:gd name="T9" fmla="*/ 0 w 137"/>
              <a:gd name="T10" fmla="*/ 0 h 1"/>
              <a:gd name="T11" fmla="*/ 137 w 13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7" h="1">
                <a:moveTo>
                  <a:pt x="0" y="0"/>
                </a:moveTo>
                <a:lnTo>
                  <a:pt x="64" y="0"/>
                </a:lnTo>
                <a:lnTo>
                  <a:pt x="136" y="0"/>
                </a:lnTo>
              </a:path>
            </a:pathLst>
          </a:custGeom>
          <a:noFill/>
          <a:ln w="28575" cap="rnd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65" name="Line 76"/>
          <p:cNvSpPr>
            <a:spLocks noChangeShapeType="1"/>
          </p:cNvSpPr>
          <p:nvPr/>
        </p:nvSpPr>
        <p:spPr bwMode="auto">
          <a:xfrm>
            <a:off x="6237245" y="2809652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66" name="Line 77"/>
          <p:cNvSpPr>
            <a:spLocks noChangeShapeType="1"/>
          </p:cNvSpPr>
          <p:nvPr/>
        </p:nvSpPr>
        <p:spPr bwMode="auto">
          <a:xfrm>
            <a:off x="6669045" y="2809652"/>
            <a:ext cx="203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67" name="Line 79"/>
          <p:cNvSpPr>
            <a:spLocks noChangeShapeType="1"/>
          </p:cNvSpPr>
          <p:nvPr/>
        </p:nvSpPr>
        <p:spPr bwMode="auto">
          <a:xfrm>
            <a:off x="2979695" y="2809652"/>
            <a:ext cx="250825" cy="0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68" name="Line 80"/>
          <p:cNvSpPr>
            <a:spLocks noChangeShapeType="1"/>
          </p:cNvSpPr>
          <p:nvPr/>
        </p:nvSpPr>
        <p:spPr bwMode="auto">
          <a:xfrm>
            <a:off x="2782845" y="2809652"/>
            <a:ext cx="203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69" name="Line 81"/>
          <p:cNvSpPr>
            <a:spLocks noChangeShapeType="1"/>
          </p:cNvSpPr>
          <p:nvPr/>
        </p:nvSpPr>
        <p:spPr bwMode="auto">
          <a:xfrm>
            <a:off x="3214645" y="2809652"/>
            <a:ext cx="2508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70" name="Oval 73"/>
          <p:cNvSpPr>
            <a:spLocks noChangeArrowheads="1"/>
          </p:cNvSpPr>
          <p:nvPr/>
        </p:nvSpPr>
        <p:spPr bwMode="auto">
          <a:xfrm>
            <a:off x="6434889" y="2778257"/>
            <a:ext cx="76200" cy="762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cxnSp>
        <p:nvCxnSpPr>
          <p:cNvPr id="171" name="Connecteur droit 170"/>
          <p:cNvCxnSpPr>
            <a:stCxn id="117" idx="3"/>
            <a:endCxn id="118" idx="1"/>
          </p:cNvCxnSpPr>
          <p:nvPr/>
        </p:nvCxnSpPr>
        <p:spPr bwMode="auto">
          <a:xfrm>
            <a:off x="1049914" y="1426302"/>
            <a:ext cx="7179643" cy="0"/>
          </a:xfrm>
          <a:prstGeom prst="line">
            <a:avLst/>
          </a:prstGeom>
          <a:noFill/>
          <a:ln w="28575" cap="flat" cmpd="sng" algn="ctr">
            <a:solidFill>
              <a:srgbClr val="DD080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2" name="Oval 55"/>
          <p:cNvSpPr>
            <a:spLocks noChangeArrowheads="1"/>
          </p:cNvSpPr>
          <p:nvPr/>
        </p:nvSpPr>
        <p:spPr bwMode="auto">
          <a:xfrm>
            <a:off x="3062245" y="1387252"/>
            <a:ext cx="76200" cy="762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73" name="ZoneTexte 172"/>
          <p:cNvSpPr txBox="1"/>
          <p:nvPr/>
        </p:nvSpPr>
        <p:spPr>
          <a:xfrm>
            <a:off x="5573881" y="2992626"/>
            <a:ext cx="851515" cy="45320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REG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174" name="Line 15"/>
          <p:cNvSpPr>
            <a:spLocks noChangeShapeType="1"/>
          </p:cNvSpPr>
          <p:nvPr/>
        </p:nvSpPr>
        <p:spPr bwMode="auto">
          <a:xfrm>
            <a:off x="6868617" y="2449516"/>
            <a:ext cx="53702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75" name="Arc 19"/>
          <p:cNvSpPr>
            <a:spLocks/>
          </p:cNvSpPr>
          <p:nvPr/>
        </p:nvSpPr>
        <p:spPr bwMode="auto">
          <a:xfrm>
            <a:off x="7380245" y="2449516"/>
            <a:ext cx="242888" cy="260350"/>
          </a:xfrm>
          <a:custGeom>
            <a:avLst/>
            <a:gdLst>
              <a:gd name="T0" fmla="*/ 0 w 21742"/>
              <a:gd name="T1" fmla="*/ 0 h 21600"/>
              <a:gd name="T2" fmla="*/ 0 w 21742"/>
              <a:gd name="T3" fmla="*/ 0 h 21600"/>
              <a:gd name="T4" fmla="*/ 0 w 21742"/>
              <a:gd name="T5" fmla="*/ 0 h 21600"/>
              <a:gd name="T6" fmla="*/ 0 60000 65536"/>
              <a:gd name="T7" fmla="*/ 0 60000 65536"/>
              <a:gd name="T8" fmla="*/ 0 60000 65536"/>
              <a:gd name="T9" fmla="*/ 0 w 21742"/>
              <a:gd name="T10" fmla="*/ 0 h 21600"/>
              <a:gd name="T11" fmla="*/ 21742 w 2174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2" h="21600" fill="none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</a:path>
              <a:path w="21742" h="21600" stroke="0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  <a:lnTo>
                  <a:pt x="142" y="2160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76" name="Arc 21"/>
          <p:cNvSpPr>
            <a:spLocks/>
          </p:cNvSpPr>
          <p:nvPr/>
        </p:nvSpPr>
        <p:spPr bwMode="auto">
          <a:xfrm>
            <a:off x="7380245" y="2701702"/>
            <a:ext cx="241300" cy="2603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77" name="Line 31"/>
          <p:cNvSpPr>
            <a:spLocks noChangeShapeType="1"/>
          </p:cNvSpPr>
          <p:nvPr/>
        </p:nvSpPr>
        <p:spPr bwMode="auto">
          <a:xfrm>
            <a:off x="2008145" y="2555652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78" name="Arc 35"/>
          <p:cNvSpPr>
            <a:spLocks/>
          </p:cNvSpPr>
          <p:nvPr/>
        </p:nvSpPr>
        <p:spPr bwMode="auto">
          <a:xfrm>
            <a:off x="2532020" y="2555652"/>
            <a:ext cx="242888" cy="260350"/>
          </a:xfrm>
          <a:custGeom>
            <a:avLst/>
            <a:gdLst>
              <a:gd name="T0" fmla="*/ 0 w 21742"/>
              <a:gd name="T1" fmla="*/ 0 h 21600"/>
              <a:gd name="T2" fmla="*/ 0 w 21742"/>
              <a:gd name="T3" fmla="*/ 0 h 21600"/>
              <a:gd name="T4" fmla="*/ 0 w 21742"/>
              <a:gd name="T5" fmla="*/ 0 h 21600"/>
              <a:gd name="T6" fmla="*/ 0 60000 65536"/>
              <a:gd name="T7" fmla="*/ 0 60000 65536"/>
              <a:gd name="T8" fmla="*/ 0 60000 65536"/>
              <a:gd name="T9" fmla="*/ 0 w 21742"/>
              <a:gd name="T10" fmla="*/ 0 h 21600"/>
              <a:gd name="T11" fmla="*/ 21742 w 2174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2" h="21600" fill="none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</a:path>
              <a:path w="21742" h="21600" stroke="0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  <a:lnTo>
                  <a:pt x="142" y="2160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79" name="Line 13"/>
          <p:cNvSpPr>
            <a:spLocks noChangeShapeType="1"/>
          </p:cNvSpPr>
          <p:nvPr/>
        </p:nvSpPr>
        <p:spPr bwMode="auto">
          <a:xfrm flipH="1">
            <a:off x="4355975" y="2923952"/>
            <a:ext cx="21915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80" name="Line 40"/>
          <p:cNvSpPr>
            <a:spLocks noChangeShapeType="1"/>
          </p:cNvSpPr>
          <p:nvPr/>
        </p:nvSpPr>
        <p:spPr bwMode="auto">
          <a:xfrm>
            <a:off x="4367630" y="2912018"/>
            <a:ext cx="0" cy="443733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cxnSp>
        <p:nvCxnSpPr>
          <p:cNvPr id="181" name="Connecteur droit 180"/>
          <p:cNvCxnSpPr>
            <a:stCxn id="145" idx="0"/>
            <a:endCxn id="145" idx="0"/>
          </p:cNvCxnSpPr>
          <p:nvPr/>
        </p:nvCxnSpPr>
        <p:spPr bwMode="auto">
          <a:xfrm>
            <a:off x="5462545" y="2809652"/>
            <a:ext cx="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2" name="Arc 19"/>
          <p:cNvSpPr>
            <a:spLocks/>
          </p:cNvSpPr>
          <p:nvPr/>
        </p:nvSpPr>
        <p:spPr bwMode="auto">
          <a:xfrm>
            <a:off x="5219657" y="2555652"/>
            <a:ext cx="242888" cy="260350"/>
          </a:xfrm>
          <a:custGeom>
            <a:avLst/>
            <a:gdLst>
              <a:gd name="T0" fmla="*/ 0 w 21742"/>
              <a:gd name="T1" fmla="*/ 0 h 21600"/>
              <a:gd name="T2" fmla="*/ 0 w 21742"/>
              <a:gd name="T3" fmla="*/ 0 h 21600"/>
              <a:gd name="T4" fmla="*/ 0 w 21742"/>
              <a:gd name="T5" fmla="*/ 0 h 21600"/>
              <a:gd name="T6" fmla="*/ 0 60000 65536"/>
              <a:gd name="T7" fmla="*/ 0 60000 65536"/>
              <a:gd name="T8" fmla="*/ 0 60000 65536"/>
              <a:gd name="T9" fmla="*/ 0 w 21742"/>
              <a:gd name="T10" fmla="*/ 0 h 21600"/>
              <a:gd name="T11" fmla="*/ 21742 w 2174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2" h="21600" fill="none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</a:path>
              <a:path w="21742" h="21600" stroke="0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  <a:lnTo>
                  <a:pt x="142" y="2160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83" name="Line 72"/>
          <p:cNvSpPr>
            <a:spLocks noChangeShapeType="1"/>
          </p:cNvSpPr>
          <p:nvPr/>
        </p:nvSpPr>
        <p:spPr bwMode="auto">
          <a:xfrm>
            <a:off x="6477000" y="2817304"/>
            <a:ext cx="0" cy="1066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cxnSp>
        <p:nvCxnSpPr>
          <p:cNvPr id="184" name="Connecteur droit 183"/>
          <p:cNvCxnSpPr/>
          <p:nvPr/>
        </p:nvCxnSpPr>
        <p:spPr bwMode="auto">
          <a:xfrm>
            <a:off x="1049957" y="2708052"/>
            <a:ext cx="970931" cy="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5" name="Rectangle 3"/>
          <p:cNvSpPr>
            <a:spLocks noChangeArrowheads="1"/>
          </p:cNvSpPr>
          <p:nvPr/>
        </p:nvSpPr>
        <p:spPr bwMode="auto">
          <a:xfrm>
            <a:off x="5804727" y="2593752"/>
            <a:ext cx="419100" cy="4191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cxnSp>
        <p:nvCxnSpPr>
          <p:cNvPr id="186" name="Connecteur droit 185"/>
          <p:cNvCxnSpPr/>
          <p:nvPr/>
        </p:nvCxnSpPr>
        <p:spPr bwMode="auto">
          <a:xfrm flipH="1">
            <a:off x="6235680" y="2809652"/>
            <a:ext cx="656993" cy="2426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9" name="Connecteur droit 188"/>
          <p:cNvCxnSpPr/>
          <p:nvPr/>
        </p:nvCxnSpPr>
        <p:spPr bwMode="auto">
          <a:xfrm>
            <a:off x="2766970" y="2809652"/>
            <a:ext cx="694687" cy="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0" name="Connecteur droit 189"/>
          <p:cNvCxnSpPr/>
          <p:nvPr/>
        </p:nvCxnSpPr>
        <p:spPr bwMode="auto">
          <a:xfrm flipV="1">
            <a:off x="4174549" y="2708052"/>
            <a:ext cx="564139" cy="3555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3" name="Line 72"/>
          <p:cNvSpPr>
            <a:spLocks noChangeShapeType="1"/>
          </p:cNvSpPr>
          <p:nvPr/>
        </p:nvSpPr>
        <p:spPr bwMode="auto">
          <a:xfrm>
            <a:off x="1591539" y="2922110"/>
            <a:ext cx="0" cy="982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94" name="Line 66"/>
          <p:cNvSpPr>
            <a:spLocks noChangeShapeType="1"/>
          </p:cNvSpPr>
          <p:nvPr/>
        </p:nvSpPr>
        <p:spPr bwMode="auto">
          <a:xfrm>
            <a:off x="1578840" y="2925186"/>
            <a:ext cx="44590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95" name="Freeform 4"/>
          <p:cNvSpPr>
            <a:spLocks/>
          </p:cNvSpPr>
          <p:nvPr/>
        </p:nvSpPr>
        <p:spPr bwMode="auto">
          <a:xfrm>
            <a:off x="5919788" y="2911252"/>
            <a:ext cx="217488" cy="103188"/>
          </a:xfrm>
          <a:custGeom>
            <a:avLst/>
            <a:gdLst>
              <a:gd name="T0" fmla="*/ 0 w 137"/>
              <a:gd name="T1" fmla="*/ 64 h 65"/>
              <a:gd name="T2" fmla="*/ 72 w 137"/>
              <a:gd name="T3" fmla="*/ 0 h 65"/>
              <a:gd name="T4" fmla="*/ 136 w 137"/>
              <a:gd name="T5" fmla="*/ 64 h 65"/>
              <a:gd name="T6" fmla="*/ 0 60000 65536"/>
              <a:gd name="T7" fmla="*/ 0 60000 65536"/>
              <a:gd name="T8" fmla="*/ 0 60000 65536"/>
              <a:gd name="T9" fmla="*/ 0 w 137"/>
              <a:gd name="T10" fmla="*/ 0 h 65"/>
              <a:gd name="T11" fmla="*/ 137 w 137"/>
              <a:gd name="T12" fmla="*/ 65 h 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7" h="65">
                <a:moveTo>
                  <a:pt x="0" y="64"/>
                </a:moveTo>
                <a:lnTo>
                  <a:pt x="72" y="0"/>
                </a:lnTo>
                <a:lnTo>
                  <a:pt x="136" y="64"/>
                </a:lnTo>
              </a:path>
            </a:pathLst>
          </a:custGeom>
          <a:noFill/>
          <a:ln w="3810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98" name="Rectangle 78"/>
          <p:cNvSpPr>
            <a:spLocks noChangeArrowheads="1"/>
          </p:cNvSpPr>
          <p:nvPr/>
        </p:nvSpPr>
        <p:spPr bwMode="auto">
          <a:xfrm>
            <a:off x="8229600" y="3654554"/>
            <a:ext cx="764634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dirty="0">
                <a:solidFill>
                  <a:schemeClr val="accent1"/>
                </a:solidFill>
              </a:rPr>
              <a:t>SEL</a:t>
            </a:r>
          </a:p>
        </p:txBody>
      </p:sp>
      <p:cxnSp>
        <p:nvCxnSpPr>
          <p:cNvPr id="92" name="Connecteur droit 91"/>
          <p:cNvCxnSpPr>
            <a:endCxn id="147" idx="1"/>
          </p:cNvCxnSpPr>
          <p:nvPr/>
        </p:nvCxnSpPr>
        <p:spPr bwMode="auto">
          <a:xfrm>
            <a:off x="1062000" y="3354115"/>
            <a:ext cx="3319200" cy="1638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3" name="Line 40"/>
          <p:cNvSpPr>
            <a:spLocks noChangeShapeType="1"/>
          </p:cNvSpPr>
          <p:nvPr/>
        </p:nvSpPr>
        <p:spPr bwMode="auto">
          <a:xfrm>
            <a:off x="4367630" y="2912018"/>
            <a:ext cx="0" cy="44373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cxnSp>
        <p:nvCxnSpPr>
          <p:cNvPr id="94" name="Connecteur droit 93">
            <a:extLst>
              <a:ext uri="{FF2B5EF4-FFF2-40B4-BE49-F238E27FC236}">
                <a16:creationId xmlns:a16="http://schemas.microsoft.com/office/drawing/2014/main" id="{51EB968B-2A59-D844-BD28-1D1D63A82662}"/>
              </a:ext>
            </a:extLst>
          </p:cNvPr>
          <p:cNvCxnSpPr>
            <a:cxnSpLocks/>
          </p:cNvCxnSpPr>
          <p:nvPr/>
        </p:nvCxnSpPr>
        <p:spPr bwMode="auto">
          <a:xfrm>
            <a:off x="2782845" y="6093296"/>
            <a:ext cx="5275305" cy="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6" name="Line 13">
            <a:extLst>
              <a:ext uri="{FF2B5EF4-FFF2-40B4-BE49-F238E27FC236}">
                <a16:creationId xmlns:a16="http://schemas.microsoft.com/office/drawing/2014/main" id="{CE471B1E-9F46-D749-8A0F-433B56255D7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40832" y="2925062"/>
            <a:ext cx="22424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28" name="Oval 12"/>
          <p:cNvSpPr>
            <a:spLocks noChangeArrowheads="1"/>
          </p:cNvSpPr>
          <p:nvPr/>
        </p:nvSpPr>
        <p:spPr bwMode="auto">
          <a:xfrm>
            <a:off x="4560845" y="2860452"/>
            <a:ext cx="139700" cy="12700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41" name="Line 33"/>
          <p:cNvSpPr>
            <a:spLocks noChangeShapeType="1"/>
          </p:cNvSpPr>
          <p:nvPr/>
        </p:nvSpPr>
        <p:spPr bwMode="auto">
          <a:xfrm flipV="1">
            <a:off x="2020845" y="2558827"/>
            <a:ext cx="0" cy="5302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37" name="Arc 25"/>
          <p:cNvSpPr>
            <a:spLocks/>
          </p:cNvSpPr>
          <p:nvPr/>
        </p:nvSpPr>
        <p:spPr bwMode="auto">
          <a:xfrm>
            <a:off x="3367045" y="2682652"/>
            <a:ext cx="114300" cy="2413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25" name="Line 7"/>
          <p:cNvSpPr>
            <a:spLocks noChangeShapeType="1"/>
          </p:cNvSpPr>
          <p:nvPr/>
        </p:nvSpPr>
        <p:spPr bwMode="auto">
          <a:xfrm flipV="1">
            <a:off x="4725945" y="2549302"/>
            <a:ext cx="0" cy="539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31" name="Line 17"/>
          <p:cNvSpPr>
            <a:spLocks noChangeShapeType="1"/>
          </p:cNvSpPr>
          <p:nvPr/>
        </p:nvSpPr>
        <p:spPr bwMode="auto">
          <a:xfrm flipH="1" flipV="1">
            <a:off x="6884945" y="2463577"/>
            <a:ext cx="0" cy="511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cxnSp>
        <p:nvCxnSpPr>
          <p:cNvPr id="97" name="Connecteur droit 96">
            <a:extLst>
              <a:ext uri="{FF2B5EF4-FFF2-40B4-BE49-F238E27FC236}">
                <a16:creationId xmlns:a16="http://schemas.microsoft.com/office/drawing/2014/main" id="{B482EC82-F2BB-5B45-917D-D6E7213D75D1}"/>
              </a:ext>
            </a:extLst>
          </p:cNvPr>
          <p:cNvCxnSpPr>
            <a:cxnSpLocks/>
          </p:cNvCxnSpPr>
          <p:nvPr/>
        </p:nvCxnSpPr>
        <p:spPr bwMode="auto">
          <a:xfrm flipH="1">
            <a:off x="4568116" y="2974752"/>
            <a:ext cx="1016579" cy="2619146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ysDot"/>
            <a:round/>
            <a:headEnd type="triangl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311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Oval 12">
            <a:extLst>
              <a:ext uri="{FF2B5EF4-FFF2-40B4-BE49-F238E27FC236}">
                <a16:creationId xmlns:a16="http://schemas.microsoft.com/office/drawing/2014/main" id="{F9FFA997-6AD0-3141-9A3D-67616321F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0356" y="2858025"/>
            <a:ext cx="125999" cy="125999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cxnSp>
        <p:nvCxnSpPr>
          <p:cNvPr id="160" name="Connecteur droit 159"/>
          <p:cNvCxnSpPr>
            <a:stCxn id="105" idx="3"/>
            <a:endCxn id="106" idx="1"/>
          </p:cNvCxnSpPr>
          <p:nvPr/>
        </p:nvCxnSpPr>
        <p:spPr bwMode="auto">
          <a:xfrm>
            <a:off x="1049914" y="1426302"/>
            <a:ext cx="7179643" cy="0"/>
          </a:xfrm>
          <a:prstGeom prst="line">
            <a:avLst/>
          </a:prstGeom>
          <a:noFill/>
          <a:ln w="28575" cap="flat" cmpd="sng" algn="ctr">
            <a:solidFill>
              <a:srgbClr val="DD080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0" name="Connecteur droit 169"/>
          <p:cNvCxnSpPr/>
          <p:nvPr/>
        </p:nvCxnSpPr>
        <p:spPr bwMode="auto">
          <a:xfrm>
            <a:off x="1030380" y="1426302"/>
            <a:ext cx="2063545" cy="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1" name="Connecteur droit 180"/>
          <p:cNvCxnSpPr>
            <a:cxnSpLocks/>
            <a:endCxn id="176" idx="1"/>
          </p:cNvCxnSpPr>
          <p:nvPr/>
        </p:nvCxnSpPr>
        <p:spPr bwMode="auto">
          <a:xfrm>
            <a:off x="3103622" y="1425576"/>
            <a:ext cx="5125978" cy="726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8" name="Line 14"/>
          <p:cNvSpPr>
            <a:spLocks noChangeShapeType="1"/>
          </p:cNvSpPr>
          <p:nvPr/>
        </p:nvSpPr>
        <p:spPr bwMode="auto">
          <a:xfrm flipH="1">
            <a:off x="4572000" y="2708052"/>
            <a:ext cx="135924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80" name="Freeform 61"/>
          <p:cNvSpPr>
            <a:spLocks/>
          </p:cNvSpPr>
          <p:nvPr/>
        </p:nvSpPr>
        <p:spPr bwMode="auto">
          <a:xfrm flipV="1">
            <a:off x="4179845" y="2662332"/>
            <a:ext cx="537010" cy="45719"/>
          </a:xfrm>
          <a:custGeom>
            <a:avLst/>
            <a:gdLst>
              <a:gd name="T0" fmla="*/ 0 w 273"/>
              <a:gd name="T1" fmla="*/ 0 h 1"/>
              <a:gd name="T2" fmla="*/ 136 w 273"/>
              <a:gd name="T3" fmla="*/ 0 h 1"/>
              <a:gd name="T4" fmla="*/ 272 w 273"/>
              <a:gd name="T5" fmla="*/ 0 h 1"/>
              <a:gd name="T6" fmla="*/ 0 60000 65536"/>
              <a:gd name="T7" fmla="*/ 0 60000 65536"/>
              <a:gd name="T8" fmla="*/ 0 60000 65536"/>
              <a:gd name="T9" fmla="*/ 0 w 273"/>
              <a:gd name="T10" fmla="*/ 0 h 1"/>
              <a:gd name="T11" fmla="*/ 273 w 273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" h="1">
                <a:moveTo>
                  <a:pt x="0" y="0"/>
                </a:moveTo>
                <a:lnTo>
                  <a:pt x="136" y="0"/>
                </a:lnTo>
                <a:lnTo>
                  <a:pt x="272" y="0"/>
                </a:lnTo>
              </a:path>
            </a:pathLst>
          </a:custGeom>
          <a:noFill/>
          <a:ln w="285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47" name="Freeform 61"/>
          <p:cNvSpPr>
            <a:spLocks/>
          </p:cNvSpPr>
          <p:nvPr/>
        </p:nvSpPr>
        <p:spPr bwMode="auto">
          <a:xfrm flipV="1">
            <a:off x="4179845" y="2662332"/>
            <a:ext cx="525505" cy="45719"/>
          </a:xfrm>
          <a:custGeom>
            <a:avLst/>
            <a:gdLst>
              <a:gd name="T0" fmla="*/ 0 w 273"/>
              <a:gd name="T1" fmla="*/ 0 h 1"/>
              <a:gd name="T2" fmla="*/ 136 w 273"/>
              <a:gd name="T3" fmla="*/ 0 h 1"/>
              <a:gd name="T4" fmla="*/ 272 w 273"/>
              <a:gd name="T5" fmla="*/ 0 h 1"/>
              <a:gd name="T6" fmla="*/ 0 60000 65536"/>
              <a:gd name="T7" fmla="*/ 0 60000 65536"/>
              <a:gd name="T8" fmla="*/ 0 60000 65536"/>
              <a:gd name="T9" fmla="*/ 0 w 273"/>
              <a:gd name="T10" fmla="*/ 0 h 1"/>
              <a:gd name="T11" fmla="*/ 273 w 273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" h="1">
                <a:moveTo>
                  <a:pt x="0" y="0"/>
                </a:moveTo>
                <a:lnTo>
                  <a:pt x="136" y="0"/>
                </a:lnTo>
                <a:lnTo>
                  <a:pt x="272" y="0"/>
                </a:lnTo>
              </a:path>
            </a:pathLst>
          </a:custGeom>
          <a:noFill/>
          <a:ln w="3810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82" name="Line 54"/>
          <p:cNvSpPr>
            <a:spLocks noChangeShapeType="1"/>
          </p:cNvSpPr>
          <p:nvPr/>
        </p:nvSpPr>
        <p:spPr bwMode="auto">
          <a:xfrm>
            <a:off x="3100345" y="1412652"/>
            <a:ext cx="0" cy="1187450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dirty="0"/>
              <a:t>07/03/2017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dirty="0"/>
              <a:t> </a:t>
            </a:r>
            <a:fld id="{BD380794-AD05-45D1-BCEF-E41591C34CDA}" type="slidenum">
              <a:rPr lang="fr-FR" smtClean="0"/>
              <a:pPr/>
              <a:t>55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28600" y="-28855"/>
            <a:ext cx="8686800" cy="646331"/>
          </a:xfrm>
          <a:ln>
            <a:noFill/>
          </a:ln>
        </p:spPr>
        <p:txBody>
          <a:bodyPr/>
          <a:lstStyle/>
          <a:p>
            <a:r>
              <a:rPr lang="fr-FR" dirty="0"/>
              <a:t>Démarrage d’une pause</a:t>
            </a:r>
          </a:p>
        </p:txBody>
      </p:sp>
      <p:sp>
        <p:nvSpPr>
          <p:cNvPr id="89" name="ZoneTexte 88"/>
          <p:cNvSpPr txBox="1"/>
          <p:nvPr/>
        </p:nvSpPr>
        <p:spPr>
          <a:xfrm>
            <a:off x="1062866" y="4466483"/>
            <a:ext cx="7119256" cy="1643527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K0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=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RES and </a:t>
            </a:r>
            <a:r>
              <a:rPr kumimoji="0" lang="fr-FR" sz="2400" b="0" i="0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R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EG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K1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=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GO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>
                <a:solidFill>
                  <a:schemeClr val="tx2"/>
                </a:solidFill>
              </a:rPr>
              <a:t>SEL </a:t>
            </a:r>
            <a:r>
              <a:rPr lang="fr-FR" sz="2400" kern="0" dirty="0"/>
              <a:t>=</a:t>
            </a:r>
            <a:r>
              <a:rPr lang="fr-FR" sz="2400" kern="0" dirty="0">
                <a:solidFill>
                  <a:schemeClr val="tx2"/>
                </a:solidFill>
              </a:rPr>
              <a:t> </a:t>
            </a:r>
            <a:r>
              <a:rPr lang="fr-FR" sz="2400" kern="0" dirty="0">
                <a:solidFill>
                  <a:schemeClr val="accent4"/>
                </a:solidFill>
              </a:rPr>
              <a:t>REG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REG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=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pre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((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GO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or (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SUSP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and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SEL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))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and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not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KILL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)</a:t>
            </a:r>
          </a:p>
        </p:txBody>
      </p:sp>
      <p:sp>
        <p:nvSpPr>
          <p:cNvPr id="98" name="Line 51"/>
          <p:cNvSpPr>
            <a:spLocks noChangeShapeType="1"/>
          </p:cNvSpPr>
          <p:nvPr/>
        </p:nvSpPr>
        <p:spPr bwMode="auto">
          <a:xfrm>
            <a:off x="1776371" y="2927126"/>
            <a:ext cx="24003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01" name="Rectangle 42"/>
          <p:cNvSpPr>
            <a:spLocks noChangeArrowheads="1"/>
          </p:cNvSpPr>
          <p:nvPr/>
        </p:nvSpPr>
        <p:spPr bwMode="auto">
          <a:xfrm>
            <a:off x="233984" y="3126679"/>
            <a:ext cx="81593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dirty="0">
                <a:solidFill>
                  <a:schemeClr val="tx2"/>
                </a:solidFill>
              </a:rPr>
              <a:t>KILL</a:t>
            </a:r>
          </a:p>
        </p:txBody>
      </p:sp>
      <p:sp>
        <p:nvSpPr>
          <p:cNvPr id="102" name="Rectangle 46"/>
          <p:cNvSpPr>
            <a:spLocks noChangeArrowheads="1"/>
          </p:cNvSpPr>
          <p:nvPr/>
        </p:nvSpPr>
        <p:spPr bwMode="auto">
          <a:xfrm>
            <a:off x="233984" y="1847314"/>
            <a:ext cx="81593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dirty="0">
                <a:solidFill>
                  <a:schemeClr val="tx2"/>
                </a:solidFill>
              </a:rPr>
              <a:t>RES</a:t>
            </a:r>
          </a:p>
        </p:txBody>
      </p:sp>
      <p:sp>
        <p:nvSpPr>
          <p:cNvPr id="103" name="Rectangle 49"/>
          <p:cNvSpPr>
            <a:spLocks noChangeArrowheads="1"/>
          </p:cNvSpPr>
          <p:nvPr/>
        </p:nvSpPr>
        <p:spPr bwMode="auto">
          <a:xfrm>
            <a:off x="8229557" y="2478726"/>
            <a:ext cx="55945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dirty="0">
                <a:solidFill>
                  <a:schemeClr val="accent3"/>
                </a:solidFill>
              </a:rPr>
              <a:t>K0</a:t>
            </a:r>
          </a:p>
        </p:txBody>
      </p:sp>
      <p:sp>
        <p:nvSpPr>
          <p:cNvPr id="104" name="Rectangle 52"/>
          <p:cNvSpPr>
            <a:spLocks noChangeArrowheads="1"/>
          </p:cNvSpPr>
          <p:nvPr/>
        </p:nvSpPr>
        <p:spPr bwMode="auto">
          <a:xfrm>
            <a:off x="28800" y="2469927"/>
            <a:ext cx="1021114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dirty="0">
                <a:solidFill>
                  <a:schemeClr val="tx2"/>
                </a:solidFill>
              </a:rPr>
              <a:t>SUSP</a:t>
            </a:r>
          </a:p>
        </p:txBody>
      </p:sp>
      <p:sp>
        <p:nvSpPr>
          <p:cNvPr id="105" name="Rectangle 60"/>
          <p:cNvSpPr>
            <a:spLocks noChangeArrowheads="1"/>
          </p:cNvSpPr>
          <p:nvPr/>
        </p:nvSpPr>
        <p:spPr bwMode="auto">
          <a:xfrm>
            <a:off x="389476" y="1196752"/>
            <a:ext cx="660438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dirty="0">
                <a:solidFill>
                  <a:schemeClr val="accent1"/>
                </a:solidFill>
              </a:rPr>
              <a:t>GO</a:t>
            </a:r>
          </a:p>
        </p:txBody>
      </p:sp>
      <p:sp>
        <p:nvSpPr>
          <p:cNvPr id="106" name="Rectangle 64"/>
          <p:cNvSpPr>
            <a:spLocks noChangeArrowheads="1"/>
          </p:cNvSpPr>
          <p:nvPr/>
        </p:nvSpPr>
        <p:spPr bwMode="auto">
          <a:xfrm>
            <a:off x="8229557" y="1196752"/>
            <a:ext cx="55945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dirty="0">
                <a:solidFill>
                  <a:schemeClr val="tx2"/>
                </a:solidFill>
              </a:rPr>
              <a:t>K1</a:t>
            </a:r>
          </a:p>
        </p:txBody>
      </p:sp>
      <p:sp>
        <p:nvSpPr>
          <p:cNvPr id="107" name="Rectangle 78"/>
          <p:cNvSpPr>
            <a:spLocks noChangeArrowheads="1"/>
          </p:cNvSpPr>
          <p:nvPr/>
        </p:nvSpPr>
        <p:spPr bwMode="auto">
          <a:xfrm>
            <a:off x="8229557" y="3654554"/>
            <a:ext cx="764634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dirty="0">
                <a:solidFill>
                  <a:schemeClr val="tx2"/>
                </a:solidFill>
              </a:rPr>
              <a:t>SEL</a:t>
            </a:r>
          </a:p>
        </p:txBody>
      </p:sp>
      <p:sp>
        <p:nvSpPr>
          <p:cNvPr id="108" name="Rectangle 2"/>
          <p:cNvSpPr>
            <a:spLocks noChangeArrowheads="1"/>
          </p:cNvSpPr>
          <p:nvPr/>
        </p:nvSpPr>
        <p:spPr bwMode="auto">
          <a:xfrm>
            <a:off x="5805445" y="2593752"/>
            <a:ext cx="419100" cy="4191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09" name="Rectangle 3"/>
          <p:cNvSpPr>
            <a:spLocks noChangeArrowheads="1"/>
          </p:cNvSpPr>
          <p:nvPr/>
        </p:nvSpPr>
        <p:spPr bwMode="auto">
          <a:xfrm>
            <a:off x="5804684" y="2593752"/>
            <a:ext cx="419100" cy="419100"/>
          </a:xfrm>
          <a:prstGeom prst="rect">
            <a:avLst/>
          </a:prstGeom>
          <a:noFill/>
          <a:ln w="28575">
            <a:solidFill>
              <a:schemeClr val="accent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10" name="Freeform 4"/>
          <p:cNvSpPr>
            <a:spLocks/>
          </p:cNvSpPr>
          <p:nvPr/>
        </p:nvSpPr>
        <p:spPr bwMode="auto">
          <a:xfrm>
            <a:off x="5919745" y="2911252"/>
            <a:ext cx="217488" cy="103188"/>
          </a:xfrm>
          <a:custGeom>
            <a:avLst/>
            <a:gdLst>
              <a:gd name="T0" fmla="*/ 0 w 137"/>
              <a:gd name="T1" fmla="*/ 64 h 65"/>
              <a:gd name="T2" fmla="*/ 72 w 137"/>
              <a:gd name="T3" fmla="*/ 0 h 65"/>
              <a:gd name="T4" fmla="*/ 136 w 137"/>
              <a:gd name="T5" fmla="*/ 64 h 65"/>
              <a:gd name="T6" fmla="*/ 0 60000 65536"/>
              <a:gd name="T7" fmla="*/ 0 60000 65536"/>
              <a:gd name="T8" fmla="*/ 0 60000 65536"/>
              <a:gd name="T9" fmla="*/ 0 w 137"/>
              <a:gd name="T10" fmla="*/ 0 h 65"/>
              <a:gd name="T11" fmla="*/ 137 w 137"/>
              <a:gd name="T12" fmla="*/ 65 h 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7" h="65">
                <a:moveTo>
                  <a:pt x="0" y="64"/>
                </a:moveTo>
                <a:lnTo>
                  <a:pt x="72" y="0"/>
                </a:lnTo>
                <a:lnTo>
                  <a:pt x="136" y="64"/>
                </a:lnTo>
              </a:path>
            </a:pathLst>
          </a:custGeom>
          <a:noFill/>
          <a:ln w="28575" cap="rnd">
            <a:solidFill>
              <a:schemeClr val="accent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11" name="Line 5"/>
          <p:cNvSpPr>
            <a:spLocks noChangeShapeType="1"/>
          </p:cNvSpPr>
          <p:nvPr/>
        </p:nvSpPr>
        <p:spPr bwMode="auto">
          <a:xfrm>
            <a:off x="4725945" y="2555652"/>
            <a:ext cx="495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12" name="Line 6"/>
          <p:cNvSpPr>
            <a:spLocks noChangeShapeType="1"/>
          </p:cNvSpPr>
          <p:nvPr/>
        </p:nvSpPr>
        <p:spPr bwMode="auto">
          <a:xfrm>
            <a:off x="4725945" y="3076352"/>
            <a:ext cx="5207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13" name="Line 7"/>
          <p:cNvSpPr>
            <a:spLocks noChangeShapeType="1"/>
          </p:cNvSpPr>
          <p:nvPr/>
        </p:nvSpPr>
        <p:spPr bwMode="auto">
          <a:xfrm flipV="1">
            <a:off x="4725945" y="2549302"/>
            <a:ext cx="0" cy="539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15" name="Arc 10"/>
          <p:cNvSpPr>
            <a:spLocks/>
          </p:cNvSpPr>
          <p:nvPr/>
        </p:nvSpPr>
        <p:spPr bwMode="auto">
          <a:xfrm>
            <a:off x="5221245" y="2790602"/>
            <a:ext cx="241300" cy="2603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16" name="Arc 11"/>
          <p:cNvSpPr>
            <a:spLocks/>
          </p:cNvSpPr>
          <p:nvPr/>
        </p:nvSpPr>
        <p:spPr bwMode="auto">
          <a:xfrm>
            <a:off x="5221245" y="2817209"/>
            <a:ext cx="241300" cy="2603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19" name="Line 16"/>
          <p:cNvSpPr>
            <a:spLocks noChangeShapeType="1"/>
          </p:cNvSpPr>
          <p:nvPr/>
        </p:nvSpPr>
        <p:spPr bwMode="auto">
          <a:xfrm>
            <a:off x="6884945" y="2962052"/>
            <a:ext cx="5207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20" name="Line 17"/>
          <p:cNvSpPr>
            <a:spLocks noChangeShapeType="1"/>
          </p:cNvSpPr>
          <p:nvPr/>
        </p:nvSpPr>
        <p:spPr bwMode="auto">
          <a:xfrm flipH="1" flipV="1">
            <a:off x="6884945" y="2463577"/>
            <a:ext cx="0" cy="511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21" name="Arc 18"/>
          <p:cNvSpPr>
            <a:spLocks/>
          </p:cNvSpPr>
          <p:nvPr/>
        </p:nvSpPr>
        <p:spPr bwMode="auto">
          <a:xfrm>
            <a:off x="7380245" y="2442940"/>
            <a:ext cx="242888" cy="260350"/>
          </a:xfrm>
          <a:custGeom>
            <a:avLst/>
            <a:gdLst>
              <a:gd name="T0" fmla="*/ 0 w 21742"/>
              <a:gd name="T1" fmla="*/ 0 h 21600"/>
              <a:gd name="T2" fmla="*/ 0 w 21742"/>
              <a:gd name="T3" fmla="*/ 0 h 21600"/>
              <a:gd name="T4" fmla="*/ 0 w 21742"/>
              <a:gd name="T5" fmla="*/ 0 h 21600"/>
              <a:gd name="T6" fmla="*/ 0 60000 65536"/>
              <a:gd name="T7" fmla="*/ 0 60000 65536"/>
              <a:gd name="T8" fmla="*/ 0 60000 65536"/>
              <a:gd name="T9" fmla="*/ 0 w 21742"/>
              <a:gd name="T10" fmla="*/ 0 h 21600"/>
              <a:gd name="T11" fmla="*/ 21742 w 2174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2" h="21600" fill="none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</a:path>
              <a:path w="21742" h="21600" stroke="0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  <a:lnTo>
                  <a:pt x="142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22" name="Arc 20"/>
          <p:cNvSpPr>
            <a:spLocks/>
          </p:cNvSpPr>
          <p:nvPr/>
        </p:nvSpPr>
        <p:spPr bwMode="auto">
          <a:xfrm>
            <a:off x="7380245" y="2689002"/>
            <a:ext cx="241300" cy="2603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23" name="Arc 22"/>
          <p:cNvSpPr>
            <a:spLocks/>
          </p:cNvSpPr>
          <p:nvPr/>
        </p:nvSpPr>
        <p:spPr bwMode="auto">
          <a:xfrm>
            <a:off x="3367045" y="2468340"/>
            <a:ext cx="115888" cy="222250"/>
          </a:xfrm>
          <a:custGeom>
            <a:avLst/>
            <a:gdLst>
              <a:gd name="T0" fmla="*/ 0 w 21900"/>
              <a:gd name="T1" fmla="*/ 0 h 21600"/>
              <a:gd name="T2" fmla="*/ 0 w 21900"/>
              <a:gd name="T3" fmla="*/ 0 h 21600"/>
              <a:gd name="T4" fmla="*/ 0 w 21900"/>
              <a:gd name="T5" fmla="*/ 0 h 21600"/>
              <a:gd name="T6" fmla="*/ 0 60000 65536"/>
              <a:gd name="T7" fmla="*/ 0 60000 65536"/>
              <a:gd name="T8" fmla="*/ 0 60000 65536"/>
              <a:gd name="T9" fmla="*/ 0 w 21900"/>
              <a:gd name="T10" fmla="*/ 0 h 21600"/>
              <a:gd name="T11" fmla="*/ 21900 w 219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00" h="21600" fill="none" extrusionOk="0">
                <a:moveTo>
                  <a:pt x="0" y="2"/>
                </a:moveTo>
                <a:cubicBezTo>
                  <a:pt x="99" y="0"/>
                  <a:pt x="199" y="-1"/>
                  <a:pt x="300" y="0"/>
                </a:cubicBezTo>
                <a:cubicBezTo>
                  <a:pt x="12229" y="0"/>
                  <a:pt x="21900" y="9670"/>
                  <a:pt x="21900" y="21600"/>
                </a:cubicBezTo>
              </a:path>
              <a:path w="21900" h="21600" stroke="0" extrusionOk="0">
                <a:moveTo>
                  <a:pt x="0" y="2"/>
                </a:moveTo>
                <a:cubicBezTo>
                  <a:pt x="99" y="0"/>
                  <a:pt x="199" y="-1"/>
                  <a:pt x="300" y="0"/>
                </a:cubicBezTo>
                <a:cubicBezTo>
                  <a:pt x="12229" y="0"/>
                  <a:pt x="21900" y="9670"/>
                  <a:pt x="21900" y="21600"/>
                </a:cubicBezTo>
                <a:lnTo>
                  <a:pt x="300" y="2160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24" name="Arc 23"/>
          <p:cNvSpPr>
            <a:spLocks/>
          </p:cNvSpPr>
          <p:nvPr/>
        </p:nvSpPr>
        <p:spPr bwMode="auto">
          <a:xfrm>
            <a:off x="3365457" y="2468340"/>
            <a:ext cx="801688" cy="241300"/>
          </a:xfrm>
          <a:custGeom>
            <a:avLst/>
            <a:gdLst>
              <a:gd name="T0" fmla="*/ 0 w 21643"/>
              <a:gd name="T1" fmla="*/ 0 h 21600"/>
              <a:gd name="T2" fmla="*/ 0 w 21643"/>
              <a:gd name="T3" fmla="*/ 0 h 21600"/>
              <a:gd name="T4" fmla="*/ 0 w 21643"/>
              <a:gd name="T5" fmla="*/ 0 h 21600"/>
              <a:gd name="T6" fmla="*/ 0 60000 65536"/>
              <a:gd name="T7" fmla="*/ 0 60000 65536"/>
              <a:gd name="T8" fmla="*/ 0 60000 65536"/>
              <a:gd name="T9" fmla="*/ 0 w 21643"/>
              <a:gd name="T10" fmla="*/ 0 h 21600"/>
              <a:gd name="T11" fmla="*/ 21643 w 2164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43" h="21600" fill="none" extrusionOk="0">
                <a:moveTo>
                  <a:pt x="0" y="0"/>
                </a:moveTo>
                <a:cubicBezTo>
                  <a:pt x="14" y="0"/>
                  <a:pt x="28" y="-1"/>
                  <a:pt x="43" y="0"/>
                </a:cubicBezTo>
                <a:cubicBezTo>
                  <a:pt x="11972" y="0"/>
                  <a:pt x="21643" y="9670"/>
                  <a:pt x="21643" y="21600"/>
                </a:cubicBezTo>
              </a:path>
              <a:path w="21643" h="21600" stroke="0" extrusionOk="0">
                <a:moveTo>
                  <a:pt x="0" y="0"/>
                </a:moveTo>
                <a:cubicBezTo>
                  <a:pt x="14" y="0"/>
                  <a:pt x="28" y="-1"/>
                  <a:pt x="43" y="0"/>
                </a:cubicBezTo>
                <a:cubicBezTo>
                  <a:pt x="11972" y="0"/>
                  <a:pt x="21643" y="9670"/>
                  <a:pt x="21643" y="21600"/>
                </a:cubicBezTo>
                <a:lnTo>
                  <a:pt x="43" y="2160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25" name="Arc 24"/>
          <p:cNvSpPr>
            <a:spLocks/>
          </p:cNvSpPr>
          <p:nvPr/>
        </p:nvSpPr>
        <p:spPr bwMode="auto">
          <a:xfrm>
            <a:off x="3405145" y="2682652"/>
            <a:ext cx="762000" cy="2413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26" name="Arc 25"/>
          <p:cNvSpPr>
            <a:spLocks/>
          </p:cNvSpPr>
          <p:nvPr/>
        </p:nvSpPr>
        <p:spPr bwMode="auto">
          <a:xfrm>
            <a:off x="3367045" y="2682652"/>
            <a:ext cx="114300" cy="2413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27" name="Line 26"/>
          <p:cNvSpPr>
            <a:spLocks noChangeShapeType="1"/>
          </p:cNvSpPr>
          <p:nvPr/>
        </p:nvSpPr>
        <p:spPr bwMode="auto">
          <a:xfrm>
            <a:off x="3430545" y="2593752"/>
            <a:ext cx="25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28" name="Line 27"/>
          <p:cNvSpPr>
            <a:spLocks noChangeShapeType="1"/>
          </p:cNvSpPr>
          <p:nvPr/>
        </p:nvSpPr>
        <p:spPr bwMode="auto">
          <a:xfrm>
            <a:off x="3430545" y="2809652"/>
            <a:ext cx="254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29" name="Line 32"/>
          <p:cNvSpPr>
            <a:spLocks noChangeShapeType="1"/>
          </p:cNvSpPr>
          <p:nvPr/>
        </p:nvSpPr>
        <p:spPr bwMode="auto">
          <a:xfrm>
            <a:off x="2020845" y="3076352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30" name="Line 33"/>
          <p:cNvSpPr>
            <a:spLocks noChangeShapeType="1"/>
          </p:cNvSpPr>
          <p:nvPr/>
        </p:nvSpPr>
        <p:spPr bwMode="auto">
          <a:xfrm flipV="1">
            <a:off x="2020845" y="2558827"/>
            <a:ext cx="0" cy="5302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31" name="Arc 34"/>
          <p:cNvSpPr>
            <a:spLocks/>
          </p:cNvSpPr>
          <p:nvPr/>
        </p:nvSpPr>
        <p:spPr bwMode="auto">
          <a:xfrm>
            <a:off x="2516145" y="2557240"/>
            <a:ext cx="242888" cy="260350"/>
          </a:xfrm>
          <a:custGeom>
            <a:avLst/>
            <a:gdLst>
              <a:gd name="T0" fmla="*/ 0 w 21742"/>
              <a:gd name="T1" fmla="*/ 0 h 21600"/>
              <a:gd name="T2" fmla="*/ 0 w 21742"/>
              <a:gd name="T3" fmla="*/ 0 h 21600"/>
              <a:gd name="T4" fmla="*/ 0 w 21742"/>
              <a:gd name="T5" fmla="*/ 0 h 21600"/>
              <a:gd name="T6" fmla="*/ 0 60000 65536"/>
              <a:gd name="T7" fmla="*/ 0 60000 65536"/>
              <a:gd name="T8" fmla="*/ 0 60000 65536"/>
              <a:gd name="T9" fmla="*/ 0 w 21742"/>
              <a:gd name="T10" fmla="*/ 0 h 21600"/>
              <a:gd name="T11" fmla="*/ 21742 w 2174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2" h="21600" fill="none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</a:path>
              <a:path w="21742" h="21600" stroke="0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  <a:lnTo>
                  <a:pt x="142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32" name="Arc 36"/>
          <p:cNvSpPr>
            <a:spLocks/>
          </p:cNvSpPr>
          <p:nvPr/>
        </p:nvSpPr>
        <p:spPr bwMode="auto">
          <a:xfrm>
            <a:off x="2516145" y="2790602"/>
            <a:ext cx="241300" cy="2603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33" name="Arc 37"/>
          <p:cNvSpPr>
            <a:spLocks/>
          </p:cNvSpPr>
          <p:nvPr/>
        </p:nvSpPr>
        <p:spPr bwMode="auto">
          <a:xfrm>
            <a:off x="2525670" y="2816002"/>
            <a:ext cx="241300" cy="2603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34" name="Line 38"/>
          <p:cNvSpPr>
            <a:spLocks noChangeShapeType="1"/>
          </p:cNvSpPr>
          <p:nvPr/>
        </p:nvSpPr>
        <p:spPr bwMode="auto">
          <a:xfrm>
            <a:off x="5462545" y="2809652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35" name="Line 39"/>
          <p:cNvSpPr>
            <a:spLocks noChangeShapeType="1"/>
          </p:cNvSpPr>
          <p:nvPr/>
        </p:nvSpPr>
        <p:spPr bwMode="auto">
          <a:xfrm>
            <a:off x="5589545" y="2809652"/>
            <a:ext cx="203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36" name="Line 41"/>
          <p:cNvSpPr>
            <a:spLocks noChangeShapeType="1"/>
          </p:cNvSpPr>
          <p:nvPr/>
        </p:nvSpPr>
        <p:spPr bwMode="auto">
          <a:xfrm>
            <a:off x="1055645" y="3355752"/>
            <a:ext cx="3322800" cy="0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37" name="Line 43"/>
          <p:cNvSpPr>
            <a:spLocks noChangeShapeType="1"/>
          </p:cNvSpPr>
          <p:nvPr/>
        </p:nvSpPr>
        <p:spPr bwMode="auto">
          <a:xfrm>
            <a:off x="6554745" y="2593752"/>
            <a:ext cx="101600" cy="0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38" name="Freeform 44"/>
          <p:cNvSpPr>
            <a:spLocks/>
          </p:cNvSpPr>
          <p:nvPr/>
        </p:nvSpPr>
        <p:spPr bwMode="auto">
          <a:xfrm>
            <a:off x="1055645" y="2068289"/>
            <a:ext cx="5500688" cy="534988"/>
          </a:xfrm>
          <a:custGeom>
            <a:avLst/>
            <a:gdLst>
              <a:gd name="T0" fmla="*/ 0 w 3465"/>
              <a:gd name="T1" fmla="*/ 0 h 337"/>
              <a:gd name="T2" fmla="*/ 3464 w 3465"/>
              <a:gd name="T3" fmla="*/ 0 h 337"/>
              <a:gd name="T4" fmla="*/ 3464 w 3465"/>
              <a:gd name="T5" fmla="*/ 336 h 337"/>
              <a:gd name="T6" fmla="*/ 0 60000 65536"/>
              <a:gd name="T7" fmla="*/ 0 60000 65536"/>
              <a:gd name="T8" fmla="*/ 0 60000 65536"/>
              <a:gd name="T9" fmla="*/ 0 w 3465"/>
              <a:gd name="T10" fmla="*/ 0 h 337"/>
              <a:gd name="T11" fmla="*/ 3465 w 3465"/>
              <a:gd name="T12" fmla="*/ 337 h 3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65" h="337">
                <a:moveTo>
                  <a:pt x="0" y="0"/>
                </a:moveTo>
                <a:lnTo>
                  <a:pt x="3464" y="0"/>
                </a:lnTo>
                <a:lnTo>
                  <a:pt x="3464" y="336"/>
                </a:lnTo>
              </a:path>
            </a:pathLst>
          </a:custGeom>
          <a:noFill/>
          <a:ln w="28575" cap="rnd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39" name="Line 45"/>
          <p:cNvSpPr>
            <a:spLocks noChangeShapeType="1"/>
          </p:cNvSpPr>
          <p:nvPr/>
        </p:nvSpPr>
        <p:spPr bwMode="auto">
          <a:xfrm>
            <a:off x="6640470" y="2593752"/>
            <a:ext cx="2317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40" name="Line 47"/>
          <p:cNvSpPr>
            <a:spLocks noChangeShapeType="1"/>
          </p:cNvSpPr>
          <p:nvPr/>
        </p:nvSpPr>
        <p:spPr bwMode="auto">
          <a:xfrm>
            <a:off x="7850145" y="2708052"/>
            <a:ext cx="317500" cy="0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41" name="Line 48"/>
          <p:cNvSpPr>
            <a:spLocks noChangeShapeType="1"/>
          </p:cNvSpPr>
          <p:nvPr/>
        </p:nvSpPr>
        <p:spPr bwMode="auto">
          <a:xfrm>
            <a:off x="7634245" y="2708052"/>
            <a:ext cx="279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42" name="Line 50"/>
          <p:cNvSpPr>
            <a:spLocks noChangeShapeType="1"/>
          </p:cNvSpPr>
          <p:nvPr/>
        </p:nvSpPr>
        <p:spPr bwMode="auto">
          <a:xfrm>
            <a:off x="1055645" y="2708052"/>
            <a:ext cx="736600" cy="0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43" name="Line 51"/>
          <p:cNvSpPr>
            <a:spLocks noChangeShapeType="1"/>
          </p:cNvSpPr>
          <p:nvPr/>
        </p:nvSpPr>
        <p:spPr bwMode="auto">
          <a:xfrm>
            <a:off x="1776370" y="2708052"/>
            <a:ext cx="2317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44" name="Line 53"/>
          <p:cNvSpPr>
            <a:spLocks noChangeShapeType="1"/>
          </p:cNvSpPr>
          <p:nvPr/>
        </p:nvSpPr>
        <p:spPr bwMode="auto">
          <a:xfrm>
            <a:off x="3100345" y="2593752"/>
            <a:ext cx="139700" cy="0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45" name="Line 54"/>
          <p:cNvSpPr>
            <a:spLocks noChangeShapeType="1"/>
          </p:cNvSpPr>
          <p:nvPr/>
        </p:nvSpPr>
        <p:spPr bwMode="auto">
          <a:xfrm>
            <a:off x="0" y="1412652"/>
            <a:ext cx="0" cy="1187450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46" name="Line 57"/>
          <p:cNvSpPr>
            <a:spLocks noChangeShapeType="1"/>
          </p:cNvSpPr>
          <p:nvPr/>
        </p:nvSpPr>
        <p:spPr bwMode="auto">
          <a:xfrm>
            <a:off x="3214645" y="2593752"/>
            <a:ext cx="25721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49" name="Line 66"/>
          <p:cNvSpPr>
            <a:spLocks noChangeShapeType="1"/>
          </p:cNvSpPr>
          <p:nvPr/>
        </p:nvSpPr>
        <p:spPr bwMode="auto">
          <a:xfrm>
            <a:off x="1576388" y="2927028"/>
            <a:ext cx="204125" cy="0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50" name="Line 68"/>
          <p:cNvSpPr>
            <a:spLocks noChangeShapeType="1"/>
          </p:cNvSpPr>
          <p:nvPr/>
        </p:nvSpPr>
        <p:spPr bwMode="auto">
          <a:xfrm>
            <a:off x="1589045" y="3889152"/>
            <a:ext cx="4953000" cy="0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51" name="Line 71"/>
          <p:cNvSpPr>
            <a:spLocks noChangeShapeType="1"/>
          </p:cNvSpPr>
          <p:nvPr/>
        </p:nvSpPr>
        <p:spPr bwMode="auto">
          <a:xfrm>
            <a:off x="6483927" y="3887440"/>
            <a:ext cx="1683718" cy="1712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52" name="Line 72"/>
          <p:cNvSpPr>
            <a:spLocks noChangeShapeType="1"/>
          </p:cNvSpPr>
          <p:nvPr/>
        </p:nvSpPr>
        <p:spPr bwMode="auto">
          <a:xfrm>
            <a:off x="6476957" y="2817304"/>
            <a:ext cx="0" cy="1066800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53" name="Freeform 75"/>
          <p:cNvSpPr>
            <a:spLocks/>
          </p:cNvSpPr>
          <p:nvPr/>
        </p:nvSpPr>
        <p:spPr bwMode="auto">
          <a:xfrm>
            <a:off x="6453145" y="2809652"/>
            <a:ext cx="217488" cy="1588"/>
          </a:xfrm>
          <a:custGeom>
            <a:avLst/>
            <a:gdLst>
              <a:gd name="T0" fmla="*/ 0 w 137"/>
              <a:gd name="T1" fmla="*/ 0 h 1"/>
              <a:gd name="T2" fmla="*/ 64 w 137"/>
              <a:gd name="T3" fmla="*/ 0 h 1"/>
              <a:gd name="T4" fmla="*/ 136 w 137"/>
              <a:gd name="T5" fmla="*/ 0 h 1"/>
              <a:gd name="T6" fmla="*/ 0 60000 65536"/>
              <a:gd name="T7" fmla="*/ 0 60000 65536"/>
              <a:gd name="T8" fmla="*/ 0 60000 65536"/>
              <a:gd name="T9" fmla="*/ 0 w 137"/>
              <a:gd name="T10" fmla="*/ 0 h 1"/>
              <a:gd name="T11" fmla="*/ 137 w 13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7" h="1">
                <a:moveTo>
                  <a:pt x="0" y="0"/>
                </a:moveTo>
                <a:lnTo>
                  <a:pt x="64" y="0"/>
                </a:lnTo>
                <a:lnTo>
                  <a:pt x="136" y="0"/>
                </a:lnTo>
              </a:path>
            </a:pathLst>
          </a:custGeom>
          <a:noFill/>
          <a:ln w="28575" cap="rnd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54" name="Line 76"/>
          <p:cNvSpPr>
            <a:spLocks noChangeShapeType="1"/>
          </p:cNvSpPr>
          <p:nvPr/>
        </p:nvSpPr>
        <p:spPr bwMode="auto">
          <a:xfrm>
            <a:off x="6237245" y="2809652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55" name="Line 77"/>
          <p:cNvSpPr>
            <a:spLocks noChangeShapeType="1"/>
          </p:cNvSpPr>
          <p:nvPr/>
        </p:nvSpPr>
        <p:spPr bwMode="auto">
          <a:xfrm>
            <a:off x="6669045" y="2809652"/>
            <a:ext cx="203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56" name="Line 79"/>
          <p:cNvSpPr>
            <a:spLocks noChangeShapeType="1"/>
          </p:cNvSpPr>
          <p:nvPr/>
        </p:nvSpPr>
        <p:spPr bwMode="auto">
          <a:xfrm>
            <a:off x="2979695" y="2809652"/>
            <a:ext cx="250825" cy="0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57" name="Line 80"/>
          <p:cNvSpPr>
            <a:spLocks noChangeShapeType="1"/>
          </p:cNvSpPr>
          <p:nvPr/>
        </p:nvSpPr>
        <p:spPr bwMode="auto">
          <a:xfrm>
            <a:off x="2782845" y="2809652"/>
            <a:ext cx="203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58" name="Line 81"/>
          <p:cNvSpPr>
            <a:spLocks noChangeShapeType="1"/>
          </p:cNvSpPr>
          <p:nvPr/>
        </p:nvSpPr>
        <p:spPr bwMode="auto">
          <a:xfrm>
            <a:off x="3214645" y="2809652"/>
            <a:ext cx="2508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59" name="Oval 73"/>
          <p:cNvSpPr>
            <a:spLocks noChangeArrowheads="1"/>
          </p:cNvSpPr>
          <p:nvPr/>
        </p:nvSpPr>
        <p:spPr bwMode="auto">
          <a:xfrm>
            <a:off x="6434889" y="2778257"/>
            <a:ext cx="76200" cy="762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61" name="Oval 55"/>
          <p:cNvSpPr>
            <a:spLocks noChangeArrowheads="1"/>
          </p:cNvSpPr>
          <p:nvPr/>
        </p:nvSpPr>
        <p:spPr bwMode="auto">
          <a:xfrm>
            <a:off x="3062245" y="1387252"/>
            <a:ext cx="76200" cy="762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  <a:round/>
            <a:headEnd/>
            <a:tailEnd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62" name="ZoneTexte 161"/>
          <p:cNvSpPr txBox="1"/>
          <p:nvPr/>
        </p:nvSpPr>
        <p:spPr>
          <a:xfrm>
            <a:off x="5573881" y="2992626"/>
            <a:ext cx="851515" cy="45320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REG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sp>
        <p:nvSpPr>
          <p:cNvPr id="163" name="Line 15"/>
          <p:cNvSpPr>
            <a:spLocks noChangeShapeType="1"/>
          </p:cNvSpPr>
          <p:nvPr/>
        </p:nvSpPr>
        <p:spPr bwMode="auto">
          <a:xfrm>
            <a:off x="6868617" y="2449516"/>
            <a:ext cx="53702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64" name="Arc 19"/>
          <p:cNvSpPr>
            <a:spLocks/>
          </p:cNvSpPr>
          <p:nvPr/>
        </p:nvSpPr>
        <p:spPr bwMode="auto">
          <a:xfrm>
            <a:off x="7380245" y="2449516"/>
            <a:ext cx="242888" cy="260350"/>
          </a:xfrm>
          <a:custGeom>
            <a:avLst/>
            <a:gdLst>
              <a:gd name="T0" fmla="*/ 0 w 21742"/>
              <a:gd name="T1" fmla="*/ 0 h 21600"/>
              <a:gd name="T2" fmla="*/ 0 w 21742"/>
              <a:gd name="T3" fmla="*/ 0 h 21600"/>
              <a:gd name="T4" fmla="*/ 0 w 21742"/>
              <a:gd name="T5" fmla="*/ 0 h 21600"/>
              <a:gd name="T6" fmla="*/ 0 60000 65536"/>
              <a:gd name="T7" fmla="*/ 0 60000 65536"/>
              <a:gd name="T8" fmla="*/ 0 60000 65536"/>
              <a:gd name="T9" fmla="*/ 0 w 21742"/>
              <a:gd name="T10" fmla="*/ 0 h 21600"/>
              <a:gd name="T11" fmla="*/ 21742 w 2174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2" h="21600" fill="none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</a:path>
              <a:path w="21742" h="21600" stroke="0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  <a:lnTo>
                  <a:pt x="142" y="2160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65" name="Arc 21"/>
          <p:cNvSpPr>
            <a:spLocks/>
          </p:cNvSpPr>
          <p:nvPr/>
        </p:nvSpPr>
        <p:spPr bwMode="auto">
          <a:xfrm>
            <a:off x="7380245" y="2701702"/>
            <a:ext cx="241300" cy="2603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66" name="Line 31"/>
          <p:cNvSpPr>
            <a:spLocks noChangeShapeType="1"/>
          </p:cNvSpPr>
          <p:nvPr/>
        </p:nvSpPr>
        <p:spPr bwMode="auto">
          <a:xfrm>
            <a:off x="2008145" y="2555652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67" name="Arc 35"/>
          <p:cNvSpPr>
            <a:spLocks/>
          </p:cNvSpPr>
          <p:nvPr/>
        </p:nvSpPr>
        <p:spPr bwMode="auto">
          <a:xfrm>
            <a:off x="2532020" y="2555652"/>
            <a:ext cx="242888" cy="260350"/>
          </a:xfrm>
          <a:custGeom>
            <a:avLst/>
            <a:gdLst>
              <a:gd name="T0" fmla="*/ 0 w 21742"/>
              <a:gd name="T1" fmla="*/ 0 h 21600"/>
              <a:gd name="T2" fmla="*/ 0 w 21742"/>
              <a:gd name="T3" fmla="*/ 0 h 21600"/>
              <a:gd name="T4" fmla="*/ 0 w 21742"/>
              <a:gd name="T5" fmla="*/ 0 h 21600"/>
              <a:gd name="T6" fmla="*/ 0 60000 65536"/>
              <a:gd name="T7" fmla="*/ 0 60000 65536"/>
              <a:gd name="T8" fmla="*/ 0 60000 65536"/>
              <a:gd name="T9" fmla="*/ 0 w 21742"/>
              <a:gd name="T10" fmla="*/ 0 h 21600"/>
              <a:gd name="T11" fmla="*/ 21742 w 2174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2" h="21600" fill="none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</a:path>
              <a:path w="21742" h="21600" stroke="0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  <a:lnTo>
                  <a:pt x="142" y="2160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68" name="Line 13"/>
          <p:cNvSpPr>
            <a:spLocks noChangeShapeType="1"/>
          </p:cNvSpPr>
          <p:nvPr/>
        </p:nvSpPr>
        <p:spPr bwMode="auto">
          <a:xfrm flipH="1">
            <a:off x="4350500" y="2923952"/>
            <a:ext cx="224629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69" name="Line 40"/>
          <p:cNvSpPr>
            <a:spLocks noChangeShapeType="1"/>
          </p:cNvSpPr>
          <p:nvPr/>
        </p:nvSpPr>
        <p:spPr bwMode="auto">
          <a:xfrm>
            <a:off x="4367630" y="2912018"/>
            <a:ext cx="0" cy="443733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cxnSp>
        <p:nvCxnSpPr>
          <p:cNvPr id="171" name="Connecteur droit 170"/>
          <p:cNvCxnSpPr/>
          <p:nvPr/>
        </p:nvCxnSpPr>
        <p:spPr bwMode="auto">
          <a:xfrm>
            <a:off x="3100301" y="1463452"/>
            <a:ext cx="44" cy="113665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2" name="Connecteur droit 171"/>
          <p:cNvCxnSpPr/>
          <p:nvPr/>
        </p:nvCxnSpPr>
        <p:spPr bwMode="auto">
          <a:xfrm flipH="1">
            <a:off x="3084740" y="2593719"/>
            <a:ext cx="368073" cy="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Connecteur droit 173"/>
          <p:cNvCxnSpPr/>
          <p:nvPr/>
        </p:nvCxnSpPr>
        <p:spPr bwMode="auto">
          <a:xfrm flipH="1">
            <a:off x="5463798" y="2809653"/>
            <a:ext cx="328990" cy="2068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5" name="Ellipse 174"/>
          <p:cNvSpPr/>
          <p:nvPr/>
        </p:nvSpPr>
        <p:spPr bwMode="auto">
          <a:xfrm>
            <a:off x="5928671" y="2713608"/>
            <a:ext cx="192088" cy="192088"/>
          </a:xfrm>
          <a:prstGeom prst="ellipse">
            <a:avLst/>
          </a:prstGeom>
          <a:solidFill>
            <a:schemeClr val="accent2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6" name="Rectangle 64"/>
          <p:cNvSpPr>
            <a:spLocks noChangeArrowheads="1"/>
          </p:cNvSpPr>
          <p:nvPr/>
        </p:nvSpPr>
        <p:spPr bwMode="auto">
          <a:xfrm>
            <a:off x="8229600" y="1196752"/>
            <a:ext cx="55945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dirty="0">
                <a:solidFill>
                  <a:schemeClr val="accent1"/>
                </a:solidFill>
              </a:rPr>
              <a:t>K1</a:t>
            </a:r>
          </a:p>
        </p:txBody>
      </p:sp>
      <p:sp>
        <p:nvSpPr>
          <p:cNvPr id="177" name="Line 65"/>
          <p:cNvSpPr>
            <a:spLocks noChangeShapeType="1"/>
          </p:cNvSpPr>
          <p:nvPr/>
        </p:nvSpPr>
        <p:spPr bwMode="auto">
          <a:xfrm>
            <a:off x="1589045" y="2922110"/>
            <a:ext cx="0" cy="979200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79" name="Arc 19"/>
          <p:cNvSpPr>
            <a:spLocks/>
          </p:cNvSpPr>
          <p:nvPr/>
        </p:nvSpPr>
        <p:spPr bwMode="auto">
          <a:xfrm>
            <a:off x="5219657" y="2555652"/>
            <a:ext cx="242888" cy="260350"/>
          </a:xfrm>
          <a:custGeom>
            <a:avLst/>
            <a:gdLst>
              <a:gd name="T0" fmla="*/ 0 w 21742"/>
              <a:gd name="T1" fmla="*/ 0 h 21600"/>
              <a:gd name="T2" fmla="*/ 0 w 21742"/>
              <a:gd name="T3" fmla="*/ 0 h 21600"/>
              <a:gd name="T4" fmla="*/ 0 w 21742"/>
              <a:gd name="T5" fmla="*/ 0 h 21600"/>
              <a:gd name="T6" fmla="*/ 0 60000 65536"/>
              <a:gd name="T7" fmla="*/ 0 60000 65536"/>
              <a:gd name="T8" fmla="*/ 0 60000 65536"/>
              <a:gd name="T9" fmla="*/ 0 w 21742"/>
              <a:gd name="T10" fmla="*/ 0 h 21600"/>
              <a:gd name="T11" fmla="*/ 21742 w 2174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2" h="21600" fill="none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</a:path>
              <a:path w="21742" h="21600" stroke="0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  <a:lnTo>
                  <a:pt x="142" y="2160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81D40D50-4867-9545-BBCF-02B7E7EB9AEC}"/>
              </a:ext>
            </a:extLst>
          </p:cNvPr>
          <p:cNvCxnSpPr>
            <a:cxnSpLocks/>
          </p:cNvCxnSpPr>
          <p:nvPr/>
        </p:nvCxnSpPr>
        <p:spPr bwMode="auto">
          <a:xfrm>
            <a:off x="2833645" y="6046688"/>
            <a:ext cx="5078455" cy="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7" name="Oval 12"/>
          <p:cNvSpPr>
            <a:spLocks noChangeArrowheads="1"/>
          </p:cNvSpPr>
          <p:nvPr/>
        </p:nvSpPr>
        <p:spPr bwMode="auto">
          <a:xfrm>
            <a:off x="4574700" y="2860452"/>
            <a:ext cx="125999" cy="1270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cxnSp>
        <p:nvCxnSpPr>
          <p:cNvPr id="88" name="Connecteur droit 87">
            <a:extLst>
              <a:ext uri="{FF2B5EF4-FFF2-40B4-BE49-F238E27FC236}">
                <a16:creationId xmlns:a16="http://schemas.microsoft.com/office/drawing/2014/main" id="{4C8C9CD2-039E-C64B-9123-86E9EC34477E}"/>
              </a:ext>
            </a:extLst>
          </p:cNvPr>
          <p:cNvCxnSpPr>
            <a:cxnSpLocks/>
          </p:cNvCxnSpPr>
          <p:nvPr/>
        </p:nvCxnSpPr>
        <p:spPr bwMode="auto">
          <a:xfrm flipH="1">
            <a:off x="4568116" y="2974752"/>
            <a:ext cx="1016579" cy="2619146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ysDot"/>
            <a:round/>
            <a:headEnd type="triangl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9206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89" grpId="0"/>
      <p:bldP spid="161" grpId="0" animBg="1"/>
      <p:bldP spid="175" grpId="0" animBg="1"/>
      <p:bldP spid="176" grpId="0"/>
      <p:bldP spid="11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Line 71"/>
          <p:cNvSpPr>
            <a:spLocks noChangeShapeType="1"/>
          </p:cNvSpPr>
          <p:nvPr/>
        </p:nvSpPr>
        <p:spPr bwMode="auto">
          <a:xfrm flipV="1">
            <a:off x="6483926" y="3879273"/>
            <a:ext cx="1690255" cy="8167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14" name="Rectangle 49"/>
          <p:cNvSpPr>
            <a:spLocks noChangeArrowheads="1"/>
          </p:cNvSpPr>
          <p:nvPr/>
        </p:nvSpPr>
        <p:spPr bwMode="auto">
          <a:xfrm>
            <a:off x="8229557" y="2478726"/>
            <a:ext cx="55945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dirty="0">
                <a:solidFill>
                  <a:schemeClr val="accent3"/>
                </a:solidFill>
              </a:rPr>
              <a:t>K0</a:t>
            </a:r>
          </a:p>
        </p:txBody>
      </p:sp>
      <p:sp>
        <p:nvSpPr>
          <p:cNvPr id="191" name="Rectangle 49"/>
          <p:cNvSpPr>
            <a:spLocks noChangeArrowheads="1"/>
          </p:cNvSpPr>
          <p:nvPr/>
        </p:nvSpPr>
        <p:spPr bwMode="auto">
          <a:xfrm>
            <a:off x="8229600" y="2478726"/>
            <a:ext cx="55945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dirty="0">
                <a:solidFill>
                  <a:schemeClr val="accent1"/>
                </a:solidFill>
              </a:rPr>
              <a:t>K0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dirty="0"/>
              <a:t>07/03/2017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dirty="0"/>
              <a:t> </a:t>
            </a:r>
            <a:fld id="{BD380794-AD05-45D1-BCEF-E41591C34CDA}" type="slidenum">
              <a:rPr lang="fr-FR" smtClean="0"/>
              <a:pPr/>
              <a:t>56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28600" y="-28855"/>
            <a:ext cx="8686800" cy="646331"/>
          </a:xfrm>
          <a:ln>
            <a:noFill/>
          </a:ln>
        </p:spPr>
        <p:txBody>
          <a:bodyPr/>
          <a:lstStyle/>
          <a:p>
            <a:r>
              <a:rPr lang="fr-FR" dirty="0"/>
              <a:t>Terminaison d’une pause active</a:t>
            </a:r>
          </a:p>
        </p:txBody>
      </p:sp>
      <p:sp>
        <p:nvSpPr>
          <p:cNvPr id="89" name="ZoneTexte 88"/>
          <p:cNvSpPr txBox="1"/>
          <p:nvPr/>
        </p:nvSpPr>
        <p:spPr>
          <a:xfrm>
            <a:off x="1062000" y="4467576"/>
            <a:ext cx="7119257" cy="1643527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K0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=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RES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and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REG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K1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=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GO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>
                <a:solidFill>
                  <a:schemeClr val="accent1"/>
                </a:solidFill>
              </a:rPr>
              <a:t>SEL</a:t>
            </a:r>
            <a:r>
              <a:rPr lang="fr-FR" sz="2400" kern="0" dirty="0">
                <a:solidFill>
                  <a:schemeClr val="tx2"/>
                </a:solidFill>
              </a:rPr>
              <a:t> </a:t>
            </a:r>
            <a:r>
              <a:rPr lang="fr-FR" sz="2400" kern="0" dirty="0"/>
              <a:t>=</a:t>
            </a:r>
            <a:r>
              <a:rPr lang="fr-FR" sz="2400" kern="0" dirty="0">
                <a:solidFill>
                  <a:schemeClr val="tx2"/>
                </a:solidFill>
              </a:rPr>
              <a:t> </a:t>
            </a:r>
            <a:r>
              <a:rPr lang="fr-FR" sz="2400" kern="0" dirty="0">
                <a:solidFill>
                  <a:schemeClr val="accent1"/>
                </a:solidFill>
              </a:rPr>
              <a:t>REG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REG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= </a:t>
            </a:r>
            <a:r>
              <a:rPr kumimoji="0" lang="fr-FR" sz="24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pre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((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GO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or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(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SUSP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and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SEL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))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and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not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KILL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)</a:t>
            </a:r>
          </a:p>
        </p:txBody>
      </p:sp>
      <p:sp>
        <p:nvSpPr>
          <p:cNvPr id="111" name="Line 51"/>
          <p:cNvSpPr>
            <a:spLocks noChangeShapeType="1"/>
          </p:cNvSpPr>
          <p:nvPr/>
        </p:nvSpPr>
        <p:spPr bwMode="auto">
          <a:xfrm>
            <a:off x="1776371" y="2927126"/>
            <a:ext cx="24003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12" name="Rectangle 42"/>
          <p:cNvSpPr>
            <a:spLocks noChangeArrowheads="1"/>
          </p:cNvSpPr>
          <p:nvPr/>
        </p:nvSpPr>
        <p:spPr bwMode="auto">
          <a:xfrm>
            <a:off x="233984" y="3126679"/>
            <a:ext cx="81593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dirty="0">
                <a:solidFill>
                  <a:schemeClr val="tx2"/>
                </a:solidFill>
              </a:rPr>
              <a:t>KILL</a:t>
            </a:r>
          </a:p>
        </p:txBody>
      </p:sp>
      <p:sp>
        <p:nvSpPr>
          <p:cNvPr id="113" name="Rectangle 46"/>
          <p:cNvSpPr>
            <a:spLocks noChangeArrowheads="1"/>
          </p:cNvSpPr>
          <p:nvPr/>
        </p:nvSpPr>
        <p:spPr bwMode="auto">
          <a:xfrm>
            <a:off x="233984" y="1847314"/>
            <a:ext cx="81593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dirty="0">
                <a:solidFill>
                  <a:schemeClr val="accent1"/>
                </a:solidFill>
              </a:rPr>
              <a:t>RES</a:t>
            </a:r>
          </a:p>
        </p:txBody>
      </p:sp>
      <p:sp>
        <p:nvSpPr>
          <p:cNvPr id="115" name="Rectangle 52"/>
          <p:cNvSpPr>
            <a:spLocks noChangeArrowheads="1"/>
          </p:cNvSpPr>
          <p:nvPr/>
        </p:nvSpPr>
        <p:spPr bwMode="auto">
          <a:xfrm>
            <a:off x="28800" y="2469927"/>
            <a:ext cx="1021114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dirty="0">
                <a:solidFill>
                  <a:schemeClr val="tx2"/>
                </a:solidFill>
              </a:rPr>
              <a:t>SUSP</a:t>
            </a:r>
          </a:p>
        </p:txBody>
      </p:sp>
      <p:sp>
        <p:nvSpPr>
          <p:cNvPr id="116" name="Rectangle 60"/>
          <p:cNvSpPr>
            <a:spLocks noChangeArrowheads="1"/>
          </p:cNvSpPr>
          <p:nvPr/>
        </p:nvSpPr>
        <p:spPr bwMode="auto">
          <a:xfrm>
            <a:off x="389476" y="1196752"/>
            <a:ext cx="660438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dirty="0">
                <a:solidFill>
                  <a:schemeClr val="tx2"/>
                </a:solidFill>
              </a:rPr>
              <a:t>GO</a:t>
            </a:r>
          </a:p>
        </p:txBody>
      </p:sp>
      <p:sp>
        <p:nvSpPr>
          <p:cNvPr id="117" name="Rectangle 64"/>
          <p:cNvSpPr>
            <a:spLocks noChangeArrowheads="1"/>
          </p:cNvSpPr>
          <p:nvPr/>
        </p:nvSpPr>
        <p:spPr bwMode="auto">
          <a:xfrm>
            <a:off x="8229557" y="1196752"/>
            <a:ext cx="55945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dirty="0">
                <a:solidFill>
                  <a:schemeClr val="accent3"/>
                </a:solidFill>
              </a:rPr>
              <a:t>K1</a:t>
            </a:r>
          </a:p>
        </p:txBody>
      </p:sp>
      <p:sp>
        <p:nvSpPr>
          <p:cNvPr id="118" name="Rectangle 78"/>
          <p:cNvSpPr>
            <a:spLocks noChangeArrowheads="1"/>
          </p:cNvSpPr>
          <p:nvPr/>
        </p:nvSpPr>
        <p:spPr bwMode="auto">
          <a:xfrm>
            <a:off x="8229557" y="3654554"/>
            <a:ext cx="764634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dirty="0">
                <a:solidFill>
                  <a:schemeClr val="tx2"/>
                </a:solidFill>
              </a:rPr>
              <a:t>SEL</a:t>
            </a:r>
          </a:p>
        </p:txBody>
      </p:sp>
      <p:sp>
        <p:nvSpPr>
          <p:cNvPr id="119" name="Rectangle 2"/>
          <p:cNvSpPr>
            <a:spLocks noChangeArrowheads="1"/>
          </p:cNvSpPr>
          <p:nvPr/>
        </p:nvSpPr>
        <p:spPr bwMode="auto">
          <a:xfrm>
            <a:off x="5805445" y="2593752"/>
            <a:ext cx="419100" cy="4191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20" name="Rectangle 3"/>
          <p:cNvSpPr>
            <a:spLocks noChangeArrowheads="1"/>
          </p:cNvSpPr>
          <p:nvPr/>
        </p:nvSpPr>
        <p:spPr bwMode="auto">
          <a:xfrm>
            <a:off x="5804684" y="2593752"/>
            <a:ext cx="419100" cy="419100"/>
          </a:xfrm>
          <a:prstGeom prst="rect">
            <a:avLst/>
          </a:prstGeom>
          <a:noFill/>
          <a:ln w="38100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21" name="Freeform 4"/>
          <p:cNvSpPr>
            <a:spLocks/>
          </p:cNvSpPr>
          <p:nvPr/>
        </p:nvSpPr>
        <p:spPr bwMode="auto">
          <a:xfrm>
            <a:off x="5919745" y="2911252"/>
            <a:ext cx="217488" cy="103188"/>
          </a:xfrm>
          <a:custGeom>
            <a:avLst/>
            <a:gdLst>
              <a:gd name="T0" fmla="*/ 0 w 137"/>
              <a:gd name="T1" fmla="*/ 64 h 65"/>
              <a:gd name="T2" fmla="*/ 72 w 137"/>
              <a:gd name="T3" fmla="*/ 0 h 65"/>
              <a:gd name="T4" fmla="*/ 136 w 137"/>
              <a:gd name="T5" fmla="*/ 64 h 65"/>
              <a:gd name="T6" fmla="*/ 0 60000 65536"/>
              <a:gd name="T7" fmla="*/ 0 60000 65536"/>
              <a:gd name="T8" fmla="*/ 0 60000 65536"/>
              <a:gd name="T9" fmla="*/ 0 w 137"/>
              <a:gd name="T10" fmla="*/ 0 h 65"/>
              <a:gd name="T11" fmla="*/ 137 w 137"/>
              <a:gd name="T12" fmla="*/ 65 h 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7" h="65">
                <a:moveTo>
                  <a:pt x="0" y="64"/>
                </a:moveTo>
                <a:lnTo>
                  <a:pt x="72" y="0"/>
                </a:lnTo>
                <a:lnTo>
                  <a:pt x="136" y="64"/>
                </a:lnTo>
              </a:path>
            </a:pathLst>
          </a:custGeom>
          <a:noFill/>
          <a:ln w="38100" cap="rnd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22" name="Line 5"/>
          <p:cNvSpPr>
            <a:spLocks noChangeShapeType="1"/>
          </p:cNvSpPr>
          <p:nvPr/>
        </p:nvSpPr>
        <p:spPr bwMode="auto">
          <a:xfrm>
            <a:off x="4725945" y="2555652"/>
            <a:ext cx="495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23" name="Line 6"/>
          <p:cNvSpPr>
            <a:spLocks noChangeShapeType="1"/>
          </p:cNvSpPr>
          <p:nvPr/>
        </p:nvSpPr>
        <p:spPr bwMode="auto">
          <a:xfrm>
            <a:off x="4725945" y="3076352"/>
            <a:ext cx="5207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24" name="Line 7"/>
          <p:cNvSpPr>
            <a:spLocks noChangeShapeType="1"/>
          </p:cNvSpPr>
          <p:nvPr/>
        </p:nvSpPr>
        <p:spPr bwMode="auto">
          <a:xfrm flipV="1">
            <a:off x="4725945" y="2549302"/>
            <a:ext cx="0" cy="539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25" name="Arc 10"/>
          <p:cNvSpPr>
            <a:spLocks/>
          </p:cNvSpPr>
          <p:nvPr/>
        </p:nvSpPr>
        <p:spPr bwMode="auto">
          <a:xfrm>
            <a:off x="5221245" y="2790602"/>
            <a:ext cx="241300" cy="2603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26" name="Arc 11"/>
          <p:cNvSpPr>
            <a:spLocks/>
          </p:cNvSpPr>
          <p:nvPr/>
        </p:nvSpPr>
        <p:spPr bwMode="auto">
          <a:xfrm>
            <a:off x="5221245" y="2817209"/>
            <a:ext cx="241300" cy="2603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28" name="Line 14"/>
          <p:cNvSpPr>
            <a:spLocks noChangeShapeType="1"/>
          </p:cNvSpPr>
          <p:nvPr/>
        </p:nvSpPr>
        <p:spPr bwMode="auto">
          <a:xfrm flipH="1">
            <a:off x="4586245" y="2708052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29" name="Line 16"/>
          <p:cNvSpPr>
            <a:spLocks noChangeShapeType="1"/>
          </p:cNvSpPr>
          <p:nvPr/>
        </p:nvSpPr>
        <p:spPr bwMode="auto">
          <a:xfrm>
            <a:off x="6884945" y="2962052"/>
            <a:ext cx="5207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30" name="Line 17"/>
          <p:cNvSpPr>
            <a:spLocks noChangeShapeType="1"/>
          </p:cNvSpPr>
          <p:nvPr/>
        </p:nvSpPr>
        <p:spPr bwMode="auto">
          <a:xfrm flipH="1" flipV="1">
            <a:off x="6884945" y="2463577"/>
            <a:ext cx="0" cy="511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31" name="Arc 18"/>
          <p:cNvSpPr>
            <a:spLocks/>
          </p:cNvSpPr>
          <p:nvPr/>
        </p:nvSpPr>
        <p:spPr bwMode="auto">
          <a:xfrm>
            <a:off x="7380245" y="2442940"/>
            <a:ext cx="242888" cy="260350"/>
          </a:xfrm>
          <a:custGeom>
            <a:avLst/>
            <a:gdLst>
              <a:gd name="T0" fmla="*/ 0 w 21742"/>
              <a:gd name="T1" fmla="*/ 0 h 21600"/>
              <a:gd name="T2" fmla="*/ 0 w 21742"/>
              <a:gd name="T3" fmla="*/ 0 h 21600"/>
              <a:gd name="T4" fmla="*/ 0 w 21742"/>
              <a:gd name="T5" fmla="*/ 0 h 21600"/>
              <a:gd name="T6" fmla="*/ 0 60000 65536"/>
              <a:gd name="T7" fmla="*/ 0 60000 65536"/>
              <a:gd name="T8" fmla="*/ 0 60000 65536"/>
              <a:gd name="T9" fmla="*/ 0 w 21742"/>
              <a:gd name="T10" fmla="*/ 0 h 21600"/>
              <a:gd name="T11" fmla="*/ 21742 w 2174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2" h="21600" fill="none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</a:path>
              <a:path w="21742" h="21600" stroke="0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  <a:lnTo>
                  <a:pt x="142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32" name="Arc 20"/>
          <p:cNvSpPr>
            <a:spLocks/>
          </p:cNvSpPr>
          <p:nvPr/>
        </p:nvSpPr>
        <p:spPr bwMode="auto">
          <a:xfrm>
            <a:off x="7380245" y="2689002"/>
            <a:ext cx="241300" cy="2603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33" name="Arc 22"/>
          <p:cNvSpPr>
            <a:spLocks/>
          </p:cNvSpPr>
          <p:nvPr/>
        </p:nvSpPr>
        <p:spPr bwMode="auto">
          <a:xfrm>
            <a:off x="3367045" y="2468340"/>
            <a:ext cx="115888" cy="222250"/>
          </a:xfrm>
          <a:custGeom>
            <a:avLst/>
            <a:gdLst>
              <a:gd name="T0" fmla="*/ 0 w 21900"/>
              <a:gd name="T1" fmla="*/ 0 h 21600"/>
              <a:gd name="T2" fmla="*/ 0 w 21900"/>
              <a:gd name="T3" fmla="*/ 0 h 21600"/>
              <a:gd name="T4" fmla="*/ 0 w 21900"/>
              <a:gd name="T5" fmla="*/ 0 h 21600"/>
              <a:gd name="T6" fmla="*/ 0 60000 65536"/>
              <a:gd name="T7" fmla="*/ 0 60000 65536"/>
              <a:gd name="T8" fmla="*/ 0 60000 65536"/>
              <a:gd name="T9" fmla="*/ 0 w 21900"/>
              <a:gd name="T10" fmla="*/ 0 h 21600"/>
              <a:gd name="T11" fmla="*/ 21900 w 219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00" h="21600" fill="none" extrusionOk="0">
                <a:moveTo>
                  <a:pt x="0" y="2"/>
                </a:moveTo>
                <a:cubicBezTo>
                  <a:pt x="99" y="0"/>
                  <a:pt x="199" y="-1"/>
                  <a:pt x="300" y="0"/>
                </a:cubicBezTo>
                <a:cubicBezTo>
                  <a:pt x="12229" y="0"/>
                  <a:pt x="21900" y="9670"/>
                  <a:pt x="21900" y="21600"/>
                </a:cubicBezTo>
              </a:path>
              <a:path w="21900" h="21600" stroke="0" extrusionOk="0">
                <a:moveTo>
                  <a:pt x="0" y="2"/>
                </a:moveTo>
                <a:cubicBezTo>
                  <a:pt x="99" y="0"/>
                  <a:pt x="199" y="-1"/>
                  <a:pt x="300" y="0"/>
                </a:cubicBezTo>
                <a:cubicBezTo>
                  <a:pt x="12229" y="0"/>
                  <a:pt x="21900" y="9670"/>
                  <a:pt x="21900" y="21600"/>
                </a:cubicBezTo>
                <a:lnTo>
                  <a:pt x="300" y="2160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34" name="Arc 23"/>
          <p:cNvSpPr>
            <a:spLocks/>
          </p:cNvSpPr>
          <p:nvPr/>
        </p:nvSpPr>
        <p:spPr bwMode="auto">
          <a:xfrm>
            <a:off x="3365457" y="2468340"/>
            <a:ext cx="801688" cy="241300"/>
          </a:xfrm>
          <a:custGeom>
            <a:avLst/>
            <a:gdLst>
              <a:gd name="T0" fmla="*/ 0 w 21643"/>
              <a:gd name="T1" fmla="*/ 0 h 21600"/>
              <a:gd name="T2" fmla="*/ 0 w 21643"/>
              <a:gd name="T3" fmla="*/ 0 h 21600"/>
              <a:gd name="T4" fmla="*/ 0 w 21643"/>
              <a:gd name="T5" fmla="*/ 0 h 21600"/>
              <a:gd name="T6" fmla="*/ 0 60000 65536"/>
              <a:gd name="T7" fmla="*/ 0 60000 65536"/>
              <a:gd name="T8" fmla="*/ 0 60000 65536"/>
              <a:gd name="T9" fmla="*/ 0 w 21643"/>
              <a:gd name="T10" fmla="*/ 0 h 21600"/>
              <a:gd name="T11" fmla="*/ 21643 w 2164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43" h="21600" fill="none" extrusionOk="0">
                <a:moveTo>
                  <a:pt x="0" y="0"/>
                </a:moveTo>
                <a:cubicBezTo>
                  <a:pt x="14" y="0"/>
                  <a:pt x="28" y="-1"/>
                  <a:pt x="43" y="0"/>
                </a:cubicBezTo>
                <a:cubicBezTo>
                  <a:pt x="11972" y="0"/>
                  <a:pt x="21643" y="9670"/>
                  <a:pt x="21643" y="21600"/>
                </a:cubicBezTo>
              </a:path>
              <a:path w="21643" h="21600" stroke="0" extrusionOk="0">
                <a:moveTo>
                  <a:pt x="0" y="0"/>
                </a:moveTo>
                <a:cubicBezTo>
                  <a:pt x="14" y="0"/>
                  <a:pt x="28" y="-1"/>
                  <a:pt x="43" y="0"/>
                </a:cubicBezTo>
                <a:cubicBezTo>
                  <a:pt x="11972" y="0"/>
                  <a:pt x="21643" y="9670"/>
                  <a:pt x="21643" y="21600"/>
                </a:cubicBezTo>
                <a:lnTo>
                  <a:pt x="43" y="2160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35" name="Arc 24"/>
          <p:cNvSpPr>
            <a:spLocks/>
          </p:cNvSpPr>
          <p:nvPr/>
        </p:nvSpPr>
        <p:spPr bwMode="auto">
          <a:xfrm>
            <a:off x="3405145" y="2682652"/>
            <a:ext cx="762000" cy="2413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36" name="Arc 25"/>
          <p:cNvSpPr>
            <a:spLocks/>
          </p:cNvSpPr>
          <p:nvPr/>
        </p:nvSpPr>
        <p:spPr bwMode="auto">
          <a:xfrm>
            <a:off x="3367045" y="2682652"/>
            <a:ext cx="114300" cy="2413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37" name="Line 26"/>
          <p:cNvSpPr>
            <a:spLocks noChangeShapeType="1"/>
          </p:cNvSpPr>
          <p:nvPr/>
        </p:nvSpPr>
        <p:spPr bwMode="auto">
          <a:xfrm>
            <a:off x="3430545" y="2593752"/>
            <a:ext cx="25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38" name="Line 27"/>
          <p:cNvSpPr>
            <a:spLocks noChangeShapeType="1"/>
          </p:cNvSpPr>
          <p:nvPr/>
        </p:nvSpPr>
        <p:spPr bwMode="auto">
          <a:xfrm>
            <a:off x="3430545" y="2809652"/>
            <a:ext cx="254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39" name="Line 32"/>
          <p:cNvSpPr>
            <a:spLocks noChangeShapeType="1"/>
          </p:cNvSpPr>
          <p:nvPr/>
        </p:nvSpPr>
        <p:spPr bwMode="auto">
          <a:xfrm>
            <a:off x="2020845" y="3076352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41" name="Arc 34"/>
          <p:cNvSpPr>
            <a:spLocks/>
          </p:cNvSpPr>
          <p:nvPr/>
        </p:nvSpPr>
        <p:spPr bwMode="auto">
          <a:xfrm>
            <a:off x="2516145" y="2557240"/>
            <a:ext cx="242888" cy="260350"/>
          </a:xfrm>
          <a:custGeom>
            <a:avLst/>
            <a:gdLst>
              <a:gd name="T0" fmla="*/ 0 w 21742"/>
              <a:gd name="T1" fmla="*/ 0 h 21600"/>
              <a:gd name="T2" fmla="*/ 0 w 21742"/>
              <a:gd name="T3" fmla="*/ 0 h 21600"/>
              <a:gd name="T4" fmla="*/ 0 w 21742"/>
              <a:gd name="T5" fmla="*/ 0 h 21600"/>
              <a:gd name="T6" fmla="*/ 0 60000 65536"/>
              <a:gd name="T7" fmla="*/ 0 60000 65536"/>
              <a:gd name="T8" fmla="*/ 0 60000 65536"/>
              <a:gd name="T9" fmla="*/ 0 w 21742"/>
              <a:gd name="T10" fmla="*/ 0 h 21600"/>
              <a:gd name="T11" fmla="*/ 21742 w 2174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2" h="21600" fill="none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</a:path>
              <a:path w="21742" h="21600" stroke="0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  <a:lnTo>
                  <a:pt x="142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42" name="Arc 36"/>
          <p:cNvSpPr>
            <a:spLocks/>
          </p:cNvSpPr>
          <p:nvPr/>
        </p:nvSpPr>
        <p:spPr bwMode="auto">
          <a:xfrm>
            <a:off x="2516145" y="2790602"/>
            <a:ext cx="241300" cy="2603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43" name="Arc 37"/>
          <p:cNvSpPr>
            <a:spLocks/>
          </p:cNvSpPr>
          <p:nvPr/>
        </p:nvSpPr>
        <p:spPr bwMode="auto">
          <a:xfrm>
            <a:off x="2525670" y="2816002"/>
            <a:ext cx="241300" cy="2603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44" name="Line 38"/>
          <p:cNvSpPr>
            <a:spLocks noChangeShapeType="1"/>
          </p:cNvSpPr>
          <p:nvPr/>
        </p:nvSpPr>
        <p:spPr bwMode="auto">
          <a:xfrm>
            <a:off x="5462545" y="2809652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45" name="Line 39"/>
          <p:cNvSpPr>
            <a:spLocks noChangeShapeType="1"/>
          </p:cNvSpPr>
          <p:nvPr/>
        </p:nvSpPr>
        <p:spPr bwMode="auto">
          <a:xfrm>
            <a:off x="5589545" y="2809652"/>
            <a:ext cx="203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46" name="Line 41"/>
          <p:cNvSpPr>
            <a:spLocks noChangeShapeType="1"/>
          </p:cNvSpPr>
          <p:nvPr/>
        </p:nvSpPr>
        <p:spPr bwMode="auto">
          <a:xfrm>
            <a:off x="1055645" y="3355752"/>
            <a:ext cx="3327400" cy="0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47" name="Line 43"/>
          <p:cNvSpPr>
            <a:spLocks noChangeShapeType="1"/>
          </p:cNvSpPr>
          <p:nvPr/>
        </p:nvSpPr>
        <p:spPr bwMode="auto">
          <a:xfrm>
            <a:off x="6554745" y="2593752"/>
            <a:ext cx="101600" cy="0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48" name="Freeform 44"/>
          <p:cNvSpPr>
            <a:spLocks/>
          </p:cNvSpPr>
          <p:nvPr/>
        </p:nvSpPr>
        <p:spPr bwMode="auto">
          <a:xfrm>
            <a:off x="1055645" y="2068289"/>
            <a:ext cx="5500688" cy="534988"/>
          </a:xfrm>
          <a:custGeom>
            <a:avLst/>
            <a:gdLst>
              <a:gd name="T0" fmla="*/ 0 w 3465"/>
              <a:gd name="T1" fmla="*/ 0 h 337"/>
              <a:gd name="T2" fmla="*/ 3464 w 3465"/>
              <a:gd name="T3" fmla="*/ 0 h 337"/>
              <a:gd name="T4" fmla="*/ 3464 w 3465"/>
              <a:gd name="T5" fmla="*/ 336 h 337"/>
              <a:gd name="T6" fmla="*/ 0 60000 65536"/>
              <a:gd name="T7" fmla="*/ 0 60000 65536"/>
              <a:gd name="T8" fmla="*/ 0 60000 65536"/>
              <a:gd name="T9" fmla="*/ 0 w 3465"/>
              <a:gd name="T10" fmla="*/ 0 h 337"/>
              <a:gd name="T11" fmla="*/ 3465 w 3465"/>
              <a:gd name="T12" fmla="*/ 337 h 3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65" h="337">
                <a:moveTo>
                  <a:pt x="0" y="0"/>
                </a:moveTo>
                <a:lnTo>
                  <a:pt x="3464" y="0"/>
                </a:lnTo>
                <a:lnTo>
                  <a:pt x="3464" y="336"/>
                </a:lnTo>
              </a:path>
            </a:pathLst>
          </a:custGeom>
          <a:noFill/>
          <a:ln w="28575" cap="rnd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49" name="Line 45"/>
          <p:cNvSpPr>
            <a:spLocks noChangeShapeType="1"/>
          </p:cNvSpPr>
          <p:nvPr/>
        </p:nvSpPr>
        <p:spPr bwMode="auto">
          <a:xfrm>
            <a:off x="6640470" y="2593752"/>
            <a:ext cx="2317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50" name="Line 47"/>
          <p:cNvSpPr>
            <a:spLocks noChangeShapeType="1"/>
          </p:cNvSpPr>
          <p:nvPr/>
        </p:nvSpPr>
        <p:spPr bwMode="auto">
          <a:xfrm>
            <a:off x="7850145" y="2708052"/>
            <a:ext cx="317500" cy="0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51" name="Line 48"/>
          <p:cNvSpPr>
            <a:spLocks noChangeShapeType="1"/>
          </p:cNvSpPr>
          <p:nvPr/>
        </p:nvSpPr>
        <p:spPr bwMode="auto">
          <a:xfrm>
            <a:off x="7634245" y="2708052"/>
            <a:ext cx="279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52" name="Line 50"/>
          <p:cNvSpPr>
            <a:spLocks noChangeShapeType="1"/>
          </p:cNvSpPr>
          <p:nvPr/>
        </p:nvSpPr>
        <p:spPr bwMode="auto">
          <a:xfrm>
            <a:off x="1055645" y="2708052"/>
            <a:ext cx="736600" cy="0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53" name="Line 51"/>
          <p:cNvSpPr>
            <a:spLocks noChangeShapeType="1"/>
          </p:cNvSpPr>
          <p:nvPr/>
        </p:nvSpPr>
        <p:spPr bwMode="auto">
          <a:xfrm>
            <a:off x="1776370" y="2708052"/>
            <a:ext cx="2317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54" name="Line 53"/>
          <p:cNvSpPr>
            <a:spLocks noChangeShapeType="1"/>
          </p:cNvSpPr>
          <p:nvPr/>
        </p:nvSpPr>
        <p:spPr bwMode="auto">
          <a:xfrm>
            <a:off x="3100345" y="2593752"/>
            <a:ext cx="139700" cy="0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55" name="Line 54"/>
          <p:cNvSpPr>
            <a:spLocks noChangeShapeType="1"/>
          </p:cNvSpPr>
          <p:nvPr/>
        </p:nvSpPr>
        <p:spPr bwMode="auto">
          <a:xfrm>
            <a:off x="3100345" y="1412652"/>
            <a:ext cx="0" cy="1187450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56" name="Line 57"/>
          <p:cNvSpPr>
            <a:spLocks noChangeShapeType="1"/>
          </p:cNvSpPr>
          <p:nvPr/>
        </p:nvSpPr>
        <p:spPr bwMode="auto">
          <a:xfrm>
            <a:off x="3214645" y="2593752"/>
            <a:ext cx="24293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57" name="Freeform 61"/>
          <p:cNvSpPr>
            <a:spLocks/>
          </p:cNvSpPr>
          <p:nvPr/>
        </p:nvSpPr>
        <p:spPr bwMode="auto">
          <a:xfrm>
            <a:off x="4179845" y="2708052"/>
            <a:ext cx="433388" cy="1588"/>
          </a:xfrm>
          <a:custGeom>
            <a:avLst/>
            <a:gdLst>
              <a:gd name="T0" fmla="*/ 0 w 273"/>
              <a:gd name="T1" fmla="*/ 0 h 1"/>
              <a:gd name="T2" fmla="*/ 136 w 273"/>
              <a:gd name="T3" fmla="*/ 0 h 1"/>
              <a:gd name="T4" fmla="*/ 272 w 273"/>
              <a:gd name="T5" fmla="*/ 0 h 1"/>
              <a:gd name="T6" fmla="*/ 0 60000 65536"/>
              <a:gd name="T7" fmla="*/ 0 60000 65536"/>
              <a:gd name="T8" fmla="*/ 0 60000 65536"/>
              <a:gd name="T9" fmla="*/ 0 w 273"/>
              <a:gd name="T10" fmla="*/ 0 h 1"/>
              <a:gd name="T11" fmla="*/ 273 w 273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" h="1">
                <a:moveTo>
                  <a:pt x="0" y="0"/>
                </a:moveTo>
                <a:lnTo>
                  <a:pt x="136" y="0"/>
                </a:lnTo>
                <a:lnTo>
                  <a:pt x="272" y="0"/>
                </a:lnTo>
              </a:path>
            </a:pathLst>
          </a:custGeom>
          <a:noFill/>
          <a:ln w="285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58" name="Line 65"/>
          <p:cNvSpPr>
            <a:spLocks noChangeShapeType="1"/>
          </p:cNvSpPr>
          <p:nvPr/>
        </p:nvSpPr>
        <p:spPr bwMode="auto">
          <a:xfrm>
            <a:off x="1589045" y="2922110"/>
            <a:ext cx="0" cy="979200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59" name="Line 66"/>
          <p:cNvSpPr>
            <a:spLocks noChangeShapeType="1"/>
          </p:cNvSpPr>
          <p:nvPr/>
        </p:nvSpPr>
        <p:spPr bwMode="auto">
          <a:xfrm>
            <a:off x="1576388" y="2927028"/>
            <a:ext cx="204125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60" name="Line 68"/>
          <p:cNvSpPr>
            <a:spLocks noChangeShapeType="1"/>
          </p:cNvSpPr>
          <p:nvPr/>
        </p:nvSpPr>
        <p:spPr bwMode="auto">
          <a:xfrm>
            <a:off x="1589045" y="3889152"/>
            <a:ext cx="4953000" cy="0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62" name="Line 72"/>
          <p:cNvSpPr>
            <a:spLocks noChangeShapeType="1"/>
          </p:cNvSpPr>
          <p:nvPr/>
        </p:nvSpPr>
        <p:spPr bwMode="auto">
          <a:xfrm>
            <a:off x="6476957" y="2817304"/>
            <a:ext cx="0" cy="1066800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63" name="Freeform 75"/>
          <p:cNvSpPr>
            <a:spLocks/>
          </p:cNvSpPr>
          <p:nvPr/>
        </p:nvSpPr>
        <p:spPr bwMode="auto">
          <a:xfrm>
            <a:off x="6453145" y="2809652"/>
            <a:ext cx="217488" cy="1588"/>
          </a:xfrm>
          <a:custGeom>
            <a:avLst/>
            <a:gdLst>
              <a:gd name="T0" fmla="*/ 0 w 137"/>
              <a:gd name="T1" fmla="*/ 0 h 1"/>
              <a:gd name="T2" fmla="*/ 64 w 137"/>
              <a:gd name="T3" fmla="*/ 0 h 1"/>
              <a:gd name="T4" fmla="*/ 136 w 137"/>
              <a:gd name="T5" fmla="*/ 0 h 1"/>
              <a:gd name="T6" fmla="*/ 0 60000 65536"/>
              <a:gd name="T7" fmla="*/ 0 60000 65536"/>
              <a:gd name="T8" fmla="*/ 0 60000 65536"/>
              <a:gd name="T9" fmla="*/ 0 w 137"/>
              <a:gd name="T10" fmla="*/ 0 h 1"/>
              <a:gd name="T11" fmla="*/ 137 w 13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7" h="1">
                <a:moveTo>
                  <a:pt x="0" y="0"/>
                </a:moveTo>
                <a:lnTo>
                  <a:pt x="64" y="0"/>
                </a:lnTo>
                <a:lnTo>
                  <a:pt x="136" y="0"/>
                </a:lnTo>
              </a:path>
            </a:pathLst>
          </a:custGeom>
          <a:noFill/>
          <a:ln w="28575" cap="rnd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64" name="Line 76"/>
          <p:cNvSpPr>
            <a:spLocks noChangeShapeType="1"/>
          </p:cNvSpPr>
          <p:nvPr/>
        </p:nvSpPr>
        <p:spPr bwMode="auto">
          <a:xfrm>
            <a:off x="6237245" y="2809652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65" name="Line 77"/>
          <p:cNvSpPr>
            <a:spLocks noChangeShapeType="1"/>
          </p:cNvSpPr>
          <p:nvPr/>
        </p:nvSpPr>
        <p:spPr bwMode="auto">
          <a:xfrm>
            <a:off x="6669045" y="2809652"/>
            <a:ext cx="203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66" name="Line 79"/>
          <p:cNvSpPr>
            <a:spLocks noChangeShapeType="1"/>
          </p:cNvSpPr>
          <p:nvPr/>
        </p:nvSpPr>
        <p:spPr bwMode="auto">
          <a:xfrm>
            <a:off x="2979695" y="2809652"/>
            <a:ext cx="250825" cy="0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67" name="Line 80"/>
          <p:cNvSpPr>
            <a:spLocks noChangeShapeType="1"/>
          </p:cNvSpPr>
          <p:nvPr/>
        </p:nvSpPr>
        <p:spPr bwMode="auto">
          <a:xfrm>
            <a:off x="2782845" y="2809652"/>
            <a:ext cx="203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68" name="Line 81"/>
          <p:cNvSpPr>
            <a:spLocks noChangeShapeType="1"/>
          </p:cNvSpPr>
          <p:nvPr/>
        </p:nvSpPr>
        <p:spPr bwMode="auto">
          <a:xfrm>
            <a:off x="3214645" y="2809652"/>
            <a:ext cx="2508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69" name="Oval 73"/>
          <p:cNvSpPr>
            <a:spLocks noChangeArrowheads="1"/>
          </p:cNvSpPr>
          <p:nvPr/>
        </p:nvSpPr>
        <p:spPr bwMode="auto">
          <a:xfrm>
            <a:off x="6434889" y="2778257"/>
            <a:ext cx="76200" cy="762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cxnSp>
        <p:nvCxnSpPr>
          <p:cNvPr id="170" name="Connecteur droit 169"/>
          <p:cNvCxnSpPr>
            <a:stCxn id="116" idx="3"/>
            <a:endCxn id="117" idx="1"/>
          </p:cNvCxnSpPr>
          <p:nvPr/>
        </p:nvCxnSpPr>
        <p:spPr bwMode="auto">
          <a:xfrm>
            <a:off x="1049914" y="1426302"/>
            <a:ext cx="7179643" cy="0"/>
          </a:xfrm>
          <a:prstGeom prst="line">
            <a:avLst/>
          </a:prstGeom>
          <a:noFill/>
          <a:ln w="28575" cap="flat" cmpd="sng" algn="ctr">
            <a:solidFill>
              <a:srgbClr val="DD080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1" name="Oval 55"/>
          <p:cNvSpPr>
            <a:spLocks noChangeArrowheads="1"/>
          </p:cNvSpPr>
          <p:nvPr/>
        </p:nvSpPr>
        <p:spPr bwMode="auto">
          <a:xfrm>
            <a:off x="3062245" y="1387252"/>
            <a:ext cx="76200" cy="762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72" name="ZoneTexte 171"/>
          <p:cNvSpPr txBox="1"/>
          <p:nvPr/>
        </p:nvSpPr>
        <p:spPr>
          <a:xfrm>
            <a:off x="5573881" y="2992626"/>
            <a:ext cx="851515" cy="45320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REG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</a:endParaRPr>
          </a:p>
        </p:txBody>
      </p:sp>
      <p:sp>
        <p:nvSpPr>
          <p:cNvPr id="173" name="Line 15"/>
          <p:cNvSpPr>
            <a:spLocks noChangeShapeType="1"/>
          </p:cNvSpPr>
          <p:nvPr/>
        </p:nvSpPr>
        <p:spPr bwMode="auto">
          <a:xfrm>
            <a:off x="6868617" y="2449516"/>
            <a:ext cx="53702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74" name="Arc 19"/>
          <p:cNvSpPr>
            <a:spLocks/>
          </p:cNvSpPr>
          <p:nvPr/>
        </p:nvSpPr>
        <p:spPr bwMode="auto">
          <a:xfrm>
            <a:off x="7380245" y="2449516"/>
            <a:ext cx="242888" cy="260350"/>
          </a:xfrm>
          <a:custGeom>
            <a:avLst/>
            <a:gdLst>
              <a:gd name="T0" fmla="*/ 0 w 21742"/>
              <a:gd name="T1" fmla="*/ 0 h 21600"/>
              <a:gd name="T2" fmla="*/ 0 w 21742"/>
              <a:gd name="T3" fmla="*/ 0 h 21600"/>
              <a:gd name="T4" fmla="*/ 0 w 21742"/>
              <a:gd name="T5" fmla="*/ 0 h 21600"/>
              <a:gd name="T6" fmla="*/ 0 60000 65536"/>
              <a:gd name="T7" fmla="*/ 0 60000 65536"/>
              <a:gd name="T8" fmla="*/ 0 60000 65536"/>
              <a:gd name="T9" fmla="*/ 0 w 21742"/>
              <a:gd name="T10" fmla="*/ 0 h 21600"/>
              <a:gd name="T11" fmla="*/ 21742 w 2174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2" h="21600" fill="none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</a:path>
              <a:path w="21742" h="21600" stroke="0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  <a:lnTo>
                  <a:pt x="142" y="2160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75" name="Arc 21"/>
          <p:cNvSpPr>
            <a:spLocks/>
          </p:cNvSpPr>
          <p:nvPr/>
        </p:nvSpPr>
        <p:spPr bwMode="auto">
          <a:xfrm>
            <a:off x="7380245" y="2701702"/>
            <a:ext cx="241300" cy="2603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76" name="Line 31"/>
          <p:cNvSpPr>
            <a:spLocks noChangeShapeType="1"/>
          </p:cNvSpPr>
          <p:nvPr/>
        </p:nvSpPr>
        <p:spPr bwMode="auto">
          <a:xfrm>
            <a:off x="2008145" y="2555652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77" name="Arc 35"/>
          <p:cNvSpPr>
            <a:spLocks/>
          </p:cNvSpPr>
          <p:nvPr/>
        </p:nvSpPr>
        <p:spPr bwMode="auto">
          <a:xfrm>
            <a:off x="2532020" y="2555652"/>
            <a:ext cx="242888" cy="260350"/>
          </a:xfrm>
          <a:custGeom>
            <a:avLst/>
            <a:gdLst>
              <a:gd name="T0" fmla="*/ 0 w 21742"/>
              <a:gd name="T1" fmla="*/ 0 h 21600"/>
              <a:gd name="T2" fmla="*/ 0 w 21742"/>
              <a:gd name="T3" fmla="*/ 0 h 21600"/>
              <a:gd name="T4" fmla="*/ 0 w 21742"/>
              <a:gd name="T5" fmla="*/ 0 h 21600"/>
              <a:gd name="T6" fmla="*/ 0 60000 65536"/>
              <a:gd name="T7" fmla="*/ 0 60000 65536"/>
              <a:gd name="T8" fmla="*/ 0 60000 65536"/>
              <a:gd name="T9" fmla="*/ 0 w 21742"/>
              <a:gd name="T10" fmla="*/ 0 h 21600"/>
              <a:gd name="T11" fmla="*/ 21742 w 2174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2" h="21600" fill="none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</a:path>
              <a:path w="21742" h="21600" stroke="0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  <a:lnTo>
                  <a:pt x="142" y="2160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78" name="Line 13"/>
          <p:cNvSpPr>
            <a:spLocks noChangeShapeType="1"/>
          </p:cNvSpPr>
          <p:nvPr/>
        </p:nvSpPr>
        <p:spPr bwMode="auto">
          <a:xfrm flipH="1">
            <a:off x="4350500" y="2923952"/>
            <a:ext cx="224629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cxnSp>
        <p:nvCxnSpPr>
          <p:cNvPr id="180" name="Connecteur droit 179"/>
          <p:cNvCxnSpPr>
            <a:stCxn id="144" idx="0"/>
            <a:endCxn id="144" idx="0"/>
          </p:cNvCxnSpPr>
          <p:nvPr/>
        </p:nvCxnSpPr>
        <p:spPr bwMode="auto">
          <a:xfrm>
            <a:off x="5462545" y="2809652"/>
            <a:ext cx="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1" name="Arc 19"/>
          <p:cNvSpPr>
            <a:spLocks/>
          </p:cNvSpPr>
          <p:nvPr/>
        </p:nvSpPr>
        <p:spPr bwMode="auto">
          <a:xfrm>
            <a:off x="5219657" y="2555652"/>
            <a:ext cx="242888" cy="260350"/>
          </a:xfrm>
          <a:custGeom>
            <a:avLst/>
            <a:gdLst>
              <a:gd name="T0" fmla="*/ 0 w 21742"/>
              <a:gd name="T1" fmla="*/ 0 h 21600"/>
              <a:gd name="T2" fmla="*/ 0 w 21742"/>
              <a:gd name="T3" fmla="*/ 0 h 21600"/>
              <a:gd name="T4" fmla="*/ 0 w 21742"/>
              <a:gd name="T5" fmla="*/ 0 h 21600"/>
              <a:gd name="T6" fmla="*/ 0 60000 65536"/>
              <a:gd name="T7" fmla="*/ 0 60000 65536"/>
              <a:gd name="T8" fmla="*/ 0 60000 65536"/>
              <a:gd name="T9" fmla="*/ 0 w 21742"/>
              <a:gd name="T10" fmla="*/ 0 h 21600"/>
              <a:gd name="T11" fmla="*/ 21742 w 2174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2" h="21600" fill="none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</a:path>
              <a:path w="21742" h="21600" stroke="0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  <a:lnTo>
                  <a:pt x="142" y="2160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82" name="Line 72"/>
          <p:cNvSpPr>
            <a:spLocks noChangeShapeType="1"/>
          </p:cNvSpPr>
          <p:nvPr/>
        </p:nvSpPr>
        <p:spPr bwMode="auto">
          <a:xfrm>
            <a:off x="6477000" y="2817304"/>
            <a:ext cx="0" cy="1066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83" name="Rectangle 2"/>
          <p:cNvSpPr>
            <a:spLocks noChangeArrowheads="1"/>
          </p:cNvSpPr>
          <p:nvPr/>
        </p:nvSpPr>
        <p:spPr bwMode="auto">
          <a:xfrm>
            <a:off x="5805489" y="2599200"/>
            <a:ext cx="419099" cy="419099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2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accent2"/>
              </a:solidFill>
            </a:endParaRPr>
          </a:p>
        </p:txBody>
      </p:sp>
      <p:sp>
        <p:nvSpPr>
          <p:cNvPr id="184" name="Line 38"/>
          <p:cNvSpPr>
            <a:spLocks noChangeShapeType="1"/>
          </p:cNvSpPr>
          <p:nvPr/>
        </p:nvSpPr>
        <p:spPr bwMode="auto">
          <a:xfrm>
            <a:off x="5475288" y="2809652"/>
            <a:ext cx="203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85" name="Line 39"/>
          <p:cNvSpPr>
            <a:spLocks noChangeShapeType="1"/>
          </p:cNvSpPr>
          <p:nvPr/>
        </p:nvSpPr>
        <p:spPr bwMode="auto">
          <a:xfrm>
            <a:off x="5589588" y="2809652"/>
            <a:ext cx="203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86" name="Line 76"/>
          <p:cNvSpPr>
            <a:spLocks noChangeShapeType="1"/>
          </p:cNvSpPr>
          <p:nvPr/>
        </p:nvSpPr>
        <p:spPr bwMode="auto">
          <a:xfrm>
            <a:off x="6237288" y="2809652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cxnSp>
        <p:nvCxnSpPr>
          <p:cNvPr id="187" name="Connecteur droit 186"/>
          <p:cNvCxnSpPr>
            <a:cxnSpLocks/>
            <a:endCxn id="148" idx="1"/>
          </p:cNvCxnSpPr>
          <p:nvPr/>
        </p:nvCxnSpPr>
        <p:spPr bwMode="auto">
          <a:xfrm>
            <a:off x="1012371" y="2068289"/>
            <a:ext cx="5542374" cy="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8" name="Connecteur droit 187"/>
          <p:cNvCxnSpPr>
            <a:cxnSpLocks/>
            <a:stCxn id="148" idx="1"/>
          </p:cNvCxnSpPr>
          <p:nvPr/>
        </p:nvCxnSpPr>
        <p:spPr bwMode="auto">
          <a:xfrm>
            <a:off x="6554745" y="2068289"/>
            <a:ext cx="0" cy="538163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9" name="Connecteur droit 188"/>
          <p:cNvCxnSpPr>
            <a:endCxn id="147" idx="0"/>
          </p:cNvCxnSpPr>
          <p:nvPr/>
        </p:nvCxnSpPr>
        <p:spPr bwMode="auto">
          <a:xfrm flipH="1" flipV="1">
            <a:off x="6554745" y="2593752"/>
            <a:ext cx="315517" cy="566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0" name="Connecteur droit 189"/>
          <p:cNvCxnSpPr/>
          <p:nvPr/>
        </p:nvCxnSpPr>
        <p:spPr bwMode="auto">
          <a:xfrm flipH="1">
            <a:off x="7632702" y="2708276"/>
            <a:ext cx="596898" cy="3433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2" name="Rectangle 3"/>
          <p:cNvSpPr>
            <a:spLocks noChangeArrowheads="1"/>
          </p:cNvSpPr>
          <p:nvPr/>
        </p:nvSpPr>
        <p:spPr bwMode="auto">
          <a:xfrm>
            <a:off x="5804727" y="2593752"/>
            <a:ext cx="419100" cy="4191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93" name="Freeform 4"/>
          <p:cNvSpPr>
            <a:spLocks/>
          </p:cNvSpPr>
          <p:nvPr/>
        </p:nvSpPr>
        <p:spPr bwMode="auto">
          <a:xfrm>
            <a:off x="5919788" y="2911252"/>
            <a:ext cx="217488" cy="103188"/>
          </a:xfrm>
          <a:custGeom>
            <a:avLst/>
            <a:gdLst>
              <a:gd name="T0" fmla="*/ 0 w 137"/>
              <a:gd name="T1" fmla="*/ 64 h 65"/>
              <a:gd name="T2" fmla="*/ 72 w 137"/>
              <a:gd name="T3" fmla="*/ 0 h 65"/>
              <a:gd name="T4" fmla="*/ 136 w 137"/>
              <a:gd name="T5" fmla="*/ 64 h 65"/>
              <a:gd name="T6" fmla="*/ 0 60000 65536"/>
              <a:gd name="T7" fmla="*/ 0 60000 65536"/>
              <a:gd name="T8" fmla="*/ 0 60000 65536"/>
              <a:gd name="T9" fmla="*/ 0 w 137"/>
              <a:gd name="T10" fmla="*/ 0 h 65"/>
              <a:gd name="T11" fmla="*/ 137 w 137"/>
              <a:gd name="T12" fmla="*/ 65 h 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7" h="65">
                <a:moveTo>
                  <a:pt x="0" y="64"/>
                </a:moveTo>
                <a:lnTo>
                  <a:pt x="72" y="0"/>
                </a:lnTo>
                <a:lnTo>
                  <a:pt x="136" y="64"/>
                </a:lnTo>
              </a:path>
            </a:pathLst>
          </a:custGeom>
          <a:noFill/>
          <a:ln w="3810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94" name="ZoneTexte 193"/>
          <p:cNvSpPr txBox="1"/>
          <p:nvPr/>
        </p:nvSpPr>
        <p:spPr>
          <a:xfrm>
            <a:off x="5573924" y="2992626"/>
            <a:ext cx="851515" cy="45320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REG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cxnSp>
        <p:nvCxnSpPr>
          <p:cNvPr id="195" name="Connecteur droit 194"/>
          <p:cNvCxnSpPr/>
          <p:nvPr/>
        </p:nvCxnSpPr>
        <p:spPr bwMode="auto">
          <a:xfrm flipH="1">
            <a:off x="6234571" y="2809652"/>
            <a:ext cx="656993" cy="2426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7" name="Rectangle 78"/>
          <p:cNvSpPr>
            <a:spLocks noChangeArrowheads="1"/>
          </p:cNvSpPr>
          <p:nvPr/>
        </p:nvSpPr>
        <p:spPr bwMode="auto">
          <a:xfrm>
            <a:off x="8229600" y="3654554"/>
            <a:ext cx="764634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dirty="0">
                <a:solidFill>
                  <a:schemeClr val="accent1"/>
                </a:solidFill>
              </a:rPr>
              <a:t>SEL</a:t>
            </a:r>
          </a:p>
        </p:txBody>
      </p:sp>
      <p:sp>
        <p:nvSpPr>
          <p:cNvPr id="198" name="Line 72"/>
          <p:cNvSpPr>
            <a:spLocks noChangeShapeType="1"/>
          </p:cNvSpPr>
          <p:nvPr/>
        </p:nvSpPr>
        <p:spPr bwMode="auto">
          <a:xfrm flipV="1">
            <a:off x="1575707" y="3887878"/>
            <a:ext cx="48973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99" name="Line 72"/>
          <p:cNvSpPr>
            <a:spLocks noChangeShapeType="1"/>
          </p:cNvSpPr>
          <p:nvPr/>
        </p:nvSpPr>
        <p:spPr bwMode="auto">
          <a:xfrm>
            <a:off x="1589087" y="2923952"/>
            <a:ext cx="0" cy="96015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01" name="Line 66"/>
          <p:cNvSpPr>
            <a:spLocks noChangeShapeType="1"/>
          </p:cNvSpPr>
          <p:nvPr/>
        </p:nvSpPr>
        <p:spPr bwMode="auto">
          <a:xfrm>
            <a:off x="1576388" y="2927028"/>
            <a:ext cx="442912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79" name="Line 40"/>
          <p:cNvSpPr>
            <a:spLocks noChangeShapeType="1"/>
          </p:cNvSpPr>
          <p:nvPr/>
        </p:nvSpPr>
        <p:spPr bwMode="auto">
          <a:xfrm>
            <a:off x="4367630" y="2912018"/>
            <a:ext cx="0" cy="443733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cxnSp>
        <p:nvCxnSpPr>
          <p:cNvPr id="97" name="Connecteur droit 96">
            <a:extLst>
              <a:ext uri="{FF2B5EF4-FFF2-40B4-BE49-F238E27FC236}">
                <a16:creationId xmlns:a16="http://schemas.microsoft.com/office/drawing/2014/main" id="{5229EB70-37C6-084B-A1E1-E7E4FB810682}"/>
              </a:ext>
            </a:extLst>
          </p:cNvPr>
          <p:cNvCxnSpPr>
            <a:cxnSpLocks/>
          </p:cNvCxnSpPr>
          <p:nvPr/>
        </p:nvCxnSpPr>
        <p:spPr bwMode="auto">
          <a:xfrm>
            <a:off x="2752826" y="6057079"/>
            <a:ext cx="5165624" cy="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0" name="Line 33"/>
          <p:cNvSpPr>
            <a:spLocks noChangeShapeType="1"/>
          </p:cNvSpPr>
          <p:nvPr/>
        </p:nvSpPr>
        <p:spPr bwMode="auto">
          <a:xfrm flipV="1">
            <a:off x="2020845" y="2558827"/>
            <a:ext cx="0" cy="5302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98" name="Oval 12">
            <a:extLst>
              <a:ext uri="{FF2B5EF4-FFF2-40B4-BE49-F238E27FC236}">
                <a16:creationId xmlns:a16="http://schemas.microsoft.com/office/drawing/2014/main" id="{DB1137E6-2A2E-2A4B-A30F-9AD593448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0356" y="2858025"/>
            <a:ext cx="125999" cy="125999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99" name="Oval 12">
            <a:extLst>
              <a:ext uri="{FF2B5EF4-FFF2-40B4-BE49-F238E27FC236}">
                <a16:creationId xmlns:a16="http://schemas.microsoft.com/office/drawing/2014/main" id="{B050D69C-FA54-E349-A52C-8C354C883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6401" y="2859976"/>
            <a:ext cx="125999" cy="1270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cxnSp>
        <p:nvCxnSpPr>
          <p:cNvPr id="100" name="Connecteur droit 99">
            <a:extLst>
              <a:ext uri="{FF2B5EF4-FFF2-40B4-BE49-F238E27FC236}">
                <a16:creationId xmlns:a16="http://schemas.microsoft.com/office/drawing/2014/main" id="{7831F78C-6513-194A-84E1-39C4446374A6}"/>
              </a:ext>
            </a:extLst>
          </p:cNvPr>
          <p:cNvCxnSpPr>
            <a:cxnSpLocks/>
          </p:cNvCxnSpPr>
          <p:nvPr/>
        </p:nvCxnSpPr>
        <p:spPr bwMode="auto">
          <a:xfrm flipH="1">
            <a:off x="4568116" y="2974752"/>
            <a:ext cx="1016579" cy="2619146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ysDot"/>
            <a:round/>
            <a:headEnd type="triangle" w="med" len="med"/>
            <a:tailEnd type="none" w="med" len="med"/>
          </a:ln>
          <a:effectLst/>
        </p:spPr>
      </p:cxnSp>
      <p:sp>
        <p:nvSpPr>
          <p:cNvPr id="196" name="Line 72"/>
          <p:cNvSpPr>
            <a:spLocks noChangeShapeType="1"/>
          </p:cNvSpPr>
          <p:nvPr/>
        </p:nvSpPr>
        <p:spPr bwMode="auto">
          <a:xfrm flipV="1">
            <a:off x="6486671" y="3880951"/>
            <a:ext cx="1701800" cy="254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65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4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8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3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3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3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/>
      <p:bldP spid="89" grpId="0"/>
      <p:bldP spid="182" grpId="0" animBg="1"/>
      <p:bldP spid="197" grpId="0"/>
      <p:bldP spid="198" grpId="0" animBg="1"/>
      <p:bldP spid="199" grpId="0" animBg="1"/>
      <p:bldP spid="201" grpId="0" animBg="1"/>
      <p:bldP spid="99" grpId="0" animBg="1"/>
      <p:bldP spid="19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49"/>
          <p:cNvSpPr>
            <a:spLocks noChangeArrowheads="1"/>
          </p:cNvSpPr>
          <p:nvPr/>
        </p:nvSpPr>
        <p:spPr bwMode="auto">
          <a:xfrm>
            <a:off x="8229557" y="2478726"/>
            <a:ext cx="55945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dirty="0">
                <a:solidFill>
                  <a:schemeClr val="accent3"/>
                </a:solidFill>
              </a:rPr>
              <a:t>K0</a:t>
            </a:r>
          </a:p>
        </p:txBody>
      </p:sp>
      <p:sp>
        <p:nvSpPr>
          <p:cNvPr id="191" name="Rectangle 49"/>
          <p:cNvSpPr>
            <a:spLocks noChangeArrowheads="1"/>
          </p:cNvSpPr>
          <p:nvPr/>
        </p:nvSpPr>
        <p:spPr bwMode="auto">
          <a:xfrm>
            <a:off x="8229600" y="2478726"/>
            <a:ext cx="55945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dirty="0">
                <a:solidFill>
                  <a:schemeClr val="accent3"/>
                </a:solidFill>
              </a:rPr>
              <a:t>K0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dirty="0"/>
              <a:t>07/03/2017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dirty="0"/>
              <a:t> </a:t>
            </a:r>
            <a:fld id="{BD380794-AD05-45D1-BCEF-E41591C34CDA}" type="slidenum">
              <a:rPr lang="fr-FR" smtClean="0"/>
              <a:pPr/>
              <a:t>57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28600" y="-28855"/>
            <a:ext cx="8686800" cy="646331"/>
          </a:xfrm>
          <a:ln>
            <a:noFill/>
          </a:ln>
        </p:spPr>
        <p:txBody>
          <a:bodyPr/>
          <a:lstStyle/>
          <a:p>
            <a:r>
              <a:rPr lang="fr-FR" dirty="0"/>
              <a:t> Abort d’une pause active</a:t>
            </a:r>
          </a:p>
        </p:txBody>
      </p:sp>
      <p:sp>
        <p:nvSpPr>
          <p:cNvPr id="89" name="ZoneTexte 88"/>
          <p:cNvSpPr txBox="1"/>
          <p:nvPr/>
        </p:nvSpPr>
        <p:spPr>
          <a:xfrm>
            <a:off x="1062000" y="4467576"/>
            <a:ext cx="7119257" cy="1643527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K0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=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RES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and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REG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K1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=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GO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>
                <a:solidFill>
                  <a:schemeClr val="accent1"/>
                </a:solidFill>
              </a:rPr>
              <a:t>SEL</a:t>
            </a:r>
            <a:r>
              <a:rPr lang="fr-FR" sz="2400" kern="0" dirty="0">
                <a:solidFill>
                  <a:schemeClr val="tx2"/>
                </a:solidFill>
              </a:rPr>
              <a:t> </a:t>
            </a:r>
            <a:r>
              <a:rPr lang="fr-FR" sz="2400" kern="0" dirty="0"/>
              <a:t>=</a:t>
            </a:r>
            <a:r>
              <a:rPr lang="fr-FR" sz="2400" kern="0" dirty="0">
                <a:solidFill>
                  <a:schemeClr val="tx2"/>
                </a:solidFill>
              </a:rPr>
              <a:t> </a:t>
            </a:r>
            <a:r>
              <a:rPr lang="fr-FR" sz="2400" kern="0" dirty="0">
                <a:solidFill>
                  <a:schemeClr val="accent1"/>
                </a:solidFill>
              </a:rPr>
              <a:t>REG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REG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= </a:t>
            </a:r>
            <a:r>
              <a:rPr kumimoji="0" lang="fr-FR" sz="24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pre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((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GO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or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(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SUSP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and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SEL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))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and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not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KILL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)</a:t>
            </a:r>
          </a:p>
        </p:txBody>
      </p:sp>
      <p:sp>
        <p:nvSpPr>
          <p:cNvPr id="111" name="Line 51"/>
          <p:cNvSpPr>
            <a:spLocks noChangeShapeType="1"/>
          </p:cNvSpPr>
          <p:nvPr/>
        </p:nvSpPr>
        <p:spPr bwMode="auto">
          <a:xfrm>
            <a:off x="1776371" y="2927126"/>
            <a:ext cx="24003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12" name="Rectangle 42"/>
          <p:cNvSpPr>
            <a:spLocks noChangeArrowheads="1"/>
          </p:cNvSpPr>
          <p:nvPr/>
        </p:nvSpPr>
        <p:spPr bwMode="auto">
          <a:xfrm>
            <a:off x="233984" y="3126679"/>
            <a:ext cx="81593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dirty="0">
                <a:solidFill>
                  <a:schemeClr val="tx2"/>
                </a:solidFill>
              </a:rPr>
              <a:t>KILL</a:t>
            </a:r>
          </a:p>
        </p:txBody>
      </p:sp>
      <p:sp>
        <p:nvSpPr>
          <p:cNvPr id="113" name="Rectangle 46"/>
          <p:cNvSpPr>
            <a:spLocks noChangeArrowheads="1"/>
          </p:cNvSpPr>
          <p:nvPr/>
        </p:nvSpPr>
        <p:spPr bwMode="auto">
          <a:xfrm>
            <a:off x="233984" y="1847314"/>
            <a:ext cx="81593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dirty="0">
                <a:solidFill>
                  <a:schemeClr val="accent1"/>
                </a:solidFill>
              </a:rPr>
              <a:t>RES</a:t>
            </a:r>
          </a:p>
        </p:txBody>
      </p:sp>
      <p:sp>
        <p:nvSpPr>
          <p:cNvPr id="115" name="Rectangle 52"/>
          <p:cNvSpPr>
            <a:spLocks noChangeArrowheads="1"/>
          </p:cNvSpPr>
          <p:nvPr/>
        </p:nvSpPr>
        <p:spPr bwMode="auto">
          <a:xfrm>
            <a:off x="28800" y="2469927"/>
            <a:ext cx="1021114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dirty="0">
                <a:solidFill>
                  <a:schemeClr val="tx2"/>
                </a:solidFill>
              </a:rPr>
              <a:t>SUSP</a:t>
            </a:r>
          </a:p>
        </p:txBody>
      </p:sp>
      <p:sp>
        <p:nvSpPr>
          <p:cNvPr id="116" name="Rectangle 60"/>
          <p:cNvSpPr>
            <a:spLocks noChangeArrowheads="1"/>
          </p:cNvSpPr>
          <p:nvPr/>
        </p:nvSpPr>
        <p:spPr bwMode="auto">
          <a:xfrm>
            <a:off x="389476" y="1196752"/>
            <a:ext cx="660438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dirty="0">
                <a:solidFill>
                  <a:schemeClr val="tx2"/>
                </a:solidFill>
              </a:rPr>
              <a:t>GO</a:t>
            </a:r>
          </a:p>
        </p:txBody>
      </p:sp>
      <p:sp>
        <p:nvSpPr>
          <p:cNvPr id="117" name="Rectangle 64"/>
          <p:cNvSpPr>
            <a:spLocks noChangeArrowheads="1"/>
          </p:cNvSpPr>
          <p:nvPr/>
        </p:nvSpPr>
        <p:spPr bwMode="auto">
          <a:xfrm>
            <a:off x="8229557" y="1196752"/>
            <a:ext cx="55945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dirty="0">
                <a:solidFill>
                  <a:schemeClr val="accent3"/>
                </a:solidFill>
              </a:rPr>
              <a:t>K1</a:t>
            </a:r>
          </a:p>
        </p:txBody>
      </p:sp>
      <p:sp>
        <p:nvSpPr>
          <p:cNvPr id="118" name="Rectangle 78"/>
          <p:cNvSpPr>
            <a:spLocks noChangeArrowheads="1"/>
          </p:cNvSpPr>
          <p:nvPr/>
        </p:nvSpPr>
        <p:spPr bwMode="auto">
          <a:xfrm>
            <a:off x="8229557" y="3654554"/>
            <a:ext cx="764634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dirty="0">
                <a:solidFill>
                  <a:schemeClr val="tx2"/>
                </a:solidFill>
              </a:rPr>
              <a:t>SEL</a:t>
            </a:r>
          </a:p>
        </p:txBody>
      </p:sp>
      <p:sp>
        <p:nvSpPr>
          <p:cNvPr id="119" name="Rectangle 2"/>
          <p:cNvSpPr>
            <a:spLocks noChangeArrowheads="1"/>
          </p:cNvSpPr>
          <p:nvPr/>
        </p:nvSpPr>
        <p:spPr bwMode="auto">
          <a:xfrm>
            <a:off x="5805445" y="2593752"/>
            <a:ext cx="419100" cy="4191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20" name="Rectangle 3"/>
          <p:cNvSpPr>
            <a:spLocks noChangeArrowheads="1"/>
          </p:cNvSpPr>
          <p:nvPr/>
        </p:nvSpPr>
        <p:spPr bwMode="auto">
          <a:xfrm>
            <a:off x="5804684" y="2593752"/>
            <a:ext cx="419100" cy="419100"/>
          </a:xfrm>
          <a:prstGeom prst="rect">
            <a:avLst/>
          </a:prstGeom>
          <a:noFill/>
          <a:ln w="38100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21" name="Freeform 4"/>
          <p:cNvSpPr>
            <a:spLocks/>
          </p:cNvSpPr>
          <p:nvPr/>
        </p:nvSpPr>
        <p:spPr bwMode="auto">
          <a:xfrm>
            <a:off x="5919745" y="2911252"/>
            <a:ext cx="217488" cy="103188"/>
          </a:xfrm>
          <a:custGeom>
            <a:avLst/>
            <a:gdLst>
              <a:gd name="T0" fmla="*/ 0 w 137"/>
              <a:gd name="T1" fmla="*/ 64 h 65"/>
              <a:gd name="T2" fmla="*/ 72 w 137"/>
              <a:gd name="T3" fmla="*/ 0 h 65"/>
              <a:gd name="T4" fmla="*/ 136 w 137"/>
              <a:gd name="T5" fmla="*/ 64 h 65"/>
              <a:gd name="T6" fmla="*/ 0 60000 65536"/>
              <a:gd name="T7" fmla="*/ 0 60000 65536"/>
              <a:gd name="T8" fmla="*/ 0 60000 65536"/>
              <a:gd name="T9" fmla="*/ 0 w 137"/>
              <a:gd name="T10" fmla="*/ 0 h 65"/>
              <a:gd name="T11" fmla="*/ 137 w 137"/>
              <a:gd name="T12" fmla="*/ 65 h 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7" h="65">
                <a:moveTo>
                  <a:pt x="0" y="64"/>
                </a:moveTo>
                <a:lnTo>
                  <a:pt x="72" y="0"/>
                </a:lnTo>
                <a:lnTo>
                  <a:pt x="136" y="64"/>
                </a:lnTo>
              </a:path>
            </a:pathLst>
          </a:custGeom>
          <a:noFill/>
          <a:ln w="38100" cap="rnd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22" name="Line 5"/>
          <p:cNvSpPr>
            <a:spLocks noChangeShapeType="1"/>
          </p:cNvSpPr>
          <p:nvPr/>
        </p:nvSpPr>
        <p:spPr bwMode="auto">
          <a:xfrm>
            <a:off x="4725945" y="2555652"/>
            <a:ext cx="495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23" name="Line 6"/>
          <p:cNvSpPr>
            <a:spLocks noChangeShapeType="1"/>
          </p:cNvSpPr>
          <p:nvPr/>
        </p:nvSpPr>
        <p:spPr bwMode="auto">
          <a:xfrm>
            <a:off x="4725945" y="3076352"/>
            <a:ext cx="5207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24" name="Line 7"/>
          <p:cNvSpPr>
            <a:spLocks noChangeShapeType="1"/>
          </p:cNvSpPr>
          <p:nvPr/>
        </p:nvSpPr>
        <p:spPr bwMode="auto">
          <a:xfrm flipV="1">
            <a:off x="4725945" y="2549302"/>
            <a:ext cx="0" cy="539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25" name="Arc 10"/>
          <p:cNvSpPr>
            <a:spLocks/>
          </p:cNvSpPr>
          <p:nvPr/>
        </p:nvSpPr>
        <p:spPr bwMode="auto">
          <a:xfrm>
            <a:off x="5221245" y="2790602"/>
            <a:ext cx="241300" cy="2603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26" name="Arc 11"/>
          <p:cNvSpPr>
            <a:spLocks/>
          </p:cNvSpPr>
          <p:nvPr/>
        </p:nvSpPr>
        <p:spPr bwMode="auto">
          <a:xfrm>
            <a:off x="5221245" y="2817209"/>
            <a:ext cx="241300" cy="2603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28" name="Line 14"/>
          <p:cNvSpPr>
            <a:spLocks noChangeShapeType="1"/>
          </p:cNvSpPr>
          <p:nvPr/>
        </p:nvSpPr>
        <p:spPr bwMode="auto">
          <a:xfrm flipH="1">
            <a:off x="4586245" y="2708052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29" name="Line 16"/>
          <p:cNvSpPr>
            <a:spLocks noChangeShapeType="1"/>
          </p:cNvSpPr>
          <p:nvPr/>
        </p:nvSpPr>
        <p:spPr bwMode="auto">
          <a:xfrm>
            <a:off x="6884945" y="2962052"/>
            <a:ext cx="5207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30" name="Line 17"/>
          <p:cNvSpPr>
            <a:spLocks noChangeShapeType="1"/>
          </p:cNvSpPr>
          <p:nvPr/>
        </p:nvSpPr>
        <p:spPr bwMode="auto">
          <a:xfrm flipH="1" flipV="1">
            <a:off x="6884945" y="2463577"/>
            <a:ext cx="0" cy="511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31" name="Arc 18"/>
          <p:cNvSpPr>
            <a:spLocks/>
          </p:cNvSpPr>
          <p:nvPr/>
        </p:nvSpPr>
        <p:spPr bwMode="auto">
          <a:xfrm>
            <a:off x="7380245" y="2442940"/>
            <a:ext cx="242888" cy="260350"/>
          </a:xfrm>
          <a:custGeom>
            <a:avLst/>
            <a:gdLst>
              <a:gd name="T0" fmla="*/ 0 w 21742"/>
              <a:gd name="T1" fmla="*/ 0 h 21600"/>
              <a:gd name="T2" fmla="*/ 0 w 21742"/>
              <a:gd name="T3" fmla="*/ 0 h 21600"/>
              <a:gd name="T4" fmla="*/ 0 w 21742"/>
              <a:gd name="T5" fmla="*/ 0 h 21600"/>
              <a:gd name="T6" fmla="*/ 0 60000 65536"/>
              <a:gd name="T7" fmla="*/ 0 60000 65536"/>
              <a:gd name="T8" fmla="*/ 0 60000 65536"/>
              <a:gd name="T9" fmla="*/ 0 w 21742"/>
              <a:gd name="T10" fmla="*/ 0 h 21600"/>
              <a:gd name="T11" fmla="*/ 21742 w 2174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2" h="21600" fill="none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</a:path>
              <a:path w="21742" h="21600" stroke="0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  <a:lnTo>
                  <a:pt x="142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32" name="Arc 20"/>
          <p:cNvSpPr>
            <a:spLocks/>
          </p:cNvSpPr>
          <p:nvPr/>
        </p:nvSpPr>
        <p:spPr bwMode="auto">
          <a:xfrm>
            <a:off x="7380245" y="2689002"/>
            <a:ext cx="241300" cy="2603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33" name="Arc 22"/>
          <p:cNvSpPr>
            <a:spLocks/>
          </p:cNvSpPr>
          <p:nvPr/>
        </p:nvSpPr>
        <p:spPr bwMode="auto">
          <a:xfrm>
            <a:off x="3367045" y="2468340"/>
            <a:ext cx="115888" cy="222250"/>
          </a:xfrm>
          <a:custGeom>
            <a:avLst/>
            <a:gdLst>
              <a:gd name="T0" fmla="*/ 0 w 21900"/>
              <a:gd name="T1" fmla="*/ 0 h 21600"/>
              <a:gd name="T2" fmla="*/ 0 w 21900"/>
              <a:gd name="T3" fmla="*/ 0 h 21600"/>
              <a:gd name="T4" fmla="*/ 0 w 21900"/>
              <a:gd name="T5" fmla="*/ 0 h 21600"/>
              <a:gd name="T6" fmla="*/ 0 60000 65536"/>
              <a:gd name="T7" fmla="*/ 0 60000 65536"/>
              <a:gd name="T8" fmla="*/ 0 60000 65536"/>
              <a:gd name="T9" fmla="*/ 0 w 21900"/>
              <a:gd name="T10" fmla="*/ 0 h 21600"/>
              <a:gd name="T11" fmla="*/ 21900 w 219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00" h="21600" fill="none" extrusionOk="0">
                <a:moveTo>
                  <a:pt x="0" y="2"/>
                </a:moveTo>
                <a:cubicBezTo>
                  <a:pt x="99" y="0"/>
                  <a:pt x="199" y="-1"/>
                  <a:pt x="300" y="0"/>
                </a:cubicBezTo>
                <a:cubicBezTo>
                  <a:pt x="12229" y="0"/>
                  <a:pt x="21900" y="9670"/>
                  <a:pt x="21900" y="21600"/>
                </a:cubicBezTo>
              </a:path>
              <a:path w="21900" h="21600" stroke="0" extrusionOk="0">
                <a:moveTo>
                  <a:pt x="0" y="2"/>
                </a:moveTo>
                <a:cubicBezTo>
                  <a:pt x="99" y="0"/>
                  <a:pt x="199" y="-1"/>
                  <a:pt x="300" y="0"/>
                </a:cubicBezTo>
                <a:cubicBezTo>
                  <a:pt x="12229" y="0"/>
                  <a:pt x="21900" y="9670"/>
                  <a:pt x="21900" y="21600"/>
                </a:cubicBezTo>
                <a:lnTo>
                  <a:pt x="300" y="2160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34" name="Arc 23"/>
          <p:cNvSpPr>
            <a:spLocks/>
          </p:cNvSpPr>
          <p:nvPr/>
        </p:nvSpPr>
        <p:spPr bwMode="auto">
          <a:xfrm>
            <a:off x="3365457" y="2468340"/>
            <a:ext cx="801688" cy="241300"/>
          </a:xfrm>
          <a:custGeom>
            <a:avLst/>
            <a:gdLst>
              <a:gd name="T0" fmla="*/ 0 w 21643"/>
              <a:gd name="T1" fmla="*/ 0 h 21600"/>
              <a:gd name="T2" fmla="*/ 0 w 21643"/>
              <a:gd name="T3" fmla="*/ 0 h 21600"/>
              <a:gd name="T4" fmla="*/ 0 w 21643"/>
              <a:gd name="T5" fmla="*/ 0 h 21600"/>
              <a:gd name="T6" fmla="*/ 0 60000 65536"/>
              <a:gd name="T7" fmla="*/ 0 60000 65536"/>
              <a:gd name="T8" fmla="*/ 0 60000 65536"/>
              <a:gd name="T9" fmla="*/ 0 w 21643"/>
              <a:gd name="T10" fmla="*/ 0 h 21600"/>
              <a:gd name="T11" fmla="*/ 21643 w 2164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43" h="21600" fill="none" extrusionOk="0">
                <a:moveTo>
                  <a:pt x="0" y="0"/>
                </a:moveTo>
                <a:cubicBezTo>
                  <a:pt x="14" y="0"/>
                  <a:pt x="28" y="-1"/>
                  <a:pt x="43" y="0"/>
                </a:cubicBezTo>
                <a:cubicBezTo>
                  <a:pt x="11972" y="0"/>
                  <a:pt x="21643" y="9670"/>
                  <a:pt x="21643" y="21600"/>
                </a:cubicBezTo>
              </a:path>
              <a:path w="21643" h="21600" stroke="0" extrusionOk="0">
                <a:moveTo>
                  <a:pt x="0" y="0"/>
                </a:moveTo>
                <a:cubicBezTo>
                  <a:pt x="14" y="0"/>
                  <a:pt x="28" y="-1"/>
                  <a:pt x="43" y="0"/>
                </a:cubicBezTo>
                <a:cubicBezTo>
                  <a:pt x="11972" y="0"/>
                  <a:pt x="21643" y="9670"/>
                  <a:pt x="21643" y="21600"/>
                </a:cubicBezTo>
                <a:lnTo>
                  <a:pt x="43" y="2160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35" name="Arc 24"/>
          <p:cNvSpPr>
            <a:spLocks/>
          </p:cNvSpPr>
          <p:nvPr/>
        </p:nvSpPr>
        <p:spPr bwMode="auto">
          <a:xfrm>
            <a:off x="3405145" y="2682652"/>
            <a:ext cx="762000" cy="2413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36" name="Arc 25"/>
          <p:cNvSpPr>
            <a:spLocks/>
          </p:cNvSpPr>
          <p:nvPr/>
        </p:nvSpPr>
        <p:spPr bwMode="auto">
          <a:xfrm>
            <a:off x="3367045" y="2682652"/>
            <a:ext cx="114300" cy="2413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37" name="Line 26"/>
          <p:cNvSpPr>
            <a:spLocks noChangeShapeType="1"/>
          </p:cNvSpPr>
          <p:nvPr/>
        </p:nvSpPr>
        <p:spPr bwMode="auto">
          <a:xfrm>
            <a:off x="3430545" y="2593752"/>
            <a:ext cx="25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38" name="Line 27"/>
          <p:cNvSpPr>
            <a:spLocks noChangeShapeType="1"/>
          </p:cNvSpPr>
          <p:nvPr/>
        </p:nvSpPr>
        <p:spPr bwMode="auto">
          <a:xfrm>
            <a:off x="3430545" y="2809652"/>
            <a:ext cx="254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39" name="Line 32"/>
          <p:cNvSpPr>
            <a:spLocks noChangeShapeType="1"/>
          </p:cNvSpPr>
          <p:nvPr/>
        </p:nvSpPr>
        <p:spPr bwMode="auto">
          <a:xfrm>
            <a:off x="2020845" y="3076352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41" name="Arc 34"/>
          <p:cNvSpPr>
            <a:spLocks/>
          </p:cNvSpPr>
          <p:nvPr/>
        </p:nvSpPr>
        <p:spPr bwMode="auto">
          <a:xfrm>
            <a:off x="2516145" y="2557240"/>
            <a:ext cx="242888" cy="260350"/>
          </a:xfrm>
          <a:custGeom>
            <a:avLst/>
            <a:gdLst>
              <a:gd name="T0" fmla="*/ 0 w 21742"/>
              <a:gd name="T1" fmla="*/ 0 h 21600"/>
              <a:gd name="T2" fmla="*/ 0 w 21742"/>
              <a:gd name="T3" fmla="*/ 0 h 21600"/>
              <a:gd name="T4" fmla="*/ 0 w 21742"/>
              <a:gd name="T5" fmla="*/ 0 h 21600"/>
              <a:gd name="T6" fmla="*/ 0 60000 65536"/>
              <a:gd name="T7" fmla="*/ 0 60000 65536"/>
              <a:gd name="T8" fmla="*/ 0 60000 65536"/>
              <a:gd name="T9" fmla="*/ 0 w 21742"/>
              <a:gd name="T10" fmla="*/ 0 h 21600"/>
              <a:gd name="T11" fmla="*/ 21742 w 2174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2" h="21600" fill="none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</a:path>
              <a:path w="21742" h="21600" stroke="0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  <a:lnTo>
                  <a:pt x="142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42" name="Arc 36"/>
          <p:cNvSpPr>
            <a:spLocks/>
          </p:cNvSpPr>
          <p:nvPr/>
        </p:nvSpPr>
        <p:spPr bwMode="auto">
          <a:xfrm>
            <a:off x="2516145" y="2790602"/>
            <a:ext cx="241300" cy="2603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43" name="Arc 37"/>
          <p:cNvSpPr>
            <a:spLocks/>
          </p:cNvSpPr>
          <p:nvPr/>
        </p:nvSpPr>
        <p:spPr bwMode="auto">
          <a:xfrm>
            <a:off x="2525670" y="2816002"/>
            <a:ext cx="241300" cy="2603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44" name="Line 38"/>
          <p:cNvSpPr>
            <a:spLocks noChangeShapeType="1"/>
          </p:cNvSpPr>
          <p:nvPr/>
        </p:nvSpPr>
        <p:spPr bwMode="auto">
          <a:xfrm>
            <a:off x="5462545" y="2809652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45" name="Line 39"/>
          <p:cNvSpPr>
            <a:spLocks noChangeShapeType="1"/>
          </p:cNvSpPr>
          <p:nvPr/>
        </p:nvSpPr>
        <p:spPr bwMode="auto">
          <a:xfrm>
            <a:off x="5589545" y="2809652"/>
            <a:ext cx="203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46" name="Line 41"/>
          <p:cNvSpPr>
            <a:spLocks noChangeShapeType="1"/>
          </p:cNvSpPr>
          <p:nvPr/>
        </p:nvSpPr>
        <p:spPr bwMode="auto">
          <a:xfrm>
            <a:off x="1055645" y="3355752"/>
            <a:ext cx="3327400" cy="0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47" name="Line 43"/>
          <p:cNvSpPr>
            <a:spLocks noChangeShapeType="1"/>
          </p:cNvSpPr>
          <p:nvPr/>
        </p:nvSpPr>
        <p:spPr bwMode="auto">
          <a:xfrm>
            <a:off x="6554745" y="2593752"/>
            <a:ext cx="101600" cy="0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48" name="Freeform 44"/>
          <p:cNvSpPr>
            <a:spLocks/>
          </p:cNvSpPr>
          <p:nvPr/>
        </p:nvSpPr>
        <p:spPr bwMode="auto">
          <a:xfrm>
            <a:off x="1055645" y="2068289"/>
            <a:ext cx="5500688" cy="534988"/>
          </a:xfrm>
          <a:custGeom>
            <a:avLst/>
            <a:gdLst>
              <a:gd name="T0" fmla="*/ 0 w 3465"/>
              <a:gd name="T1" fmla="*/ 0 h 337"/>
              <a:gd name="T2" fmla="*/ 3464 w 3465"/>
              <a:gd name="T3" fmla="*/ 0 h 337"/>
              <a:gd name="T4" fmla="*/ 3464 w 3465"/>
              <a:gd name="T5" fmla="*/ 336 h 337"/>
              <a:gd name="T6" fmla="*/ 0 60000 65536"/>
              <a:gd name="T7" fmla="*/ 0 60000 65536"/>
              <a:gd name="T8" fmla="*/ 0 60000 65536"/>
              <a:gd name="T9" fmla="*/ 0 w 3465"/>
              <a:gd name="T10" fmla="*/ 0 h 337"/>
              <a:gd name="T11" fmla="*/ 3465 w 3465"/>
              <a:gd name="T12" fmla="*/ 337 h 3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65" h="337">
                <a:moveTo>
                  <a:pt x="0" y="0"/>
                </a:moveTo>
                <a:lnTo>
                  <a:pt x="3464" y="0"/>
                </a:lnTo>
                <a:lnTo>
                  <a:pt x="3464" y="336"/>
                </a:lnTo>
              </a:path>
            </a:pathLst>
          </a:custGeom>
          <a:noFill/>
          <a:ln w="28575" cap="rnd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49" name="Line 45"/>
          <p:cNvSpPr>
            <a:spLocks noChangeShapeType="1"/>
          </p:cNvSpPr>
          <p:nvPr/>
        </p:nvSpPr>
        <p:spPr bwMode="auto">
          <a:xfrm>
            <a:off x="6640470" y="2593752"/>
            <a:ext cx="2317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50" name="Line 47"/>
          <p:cNvSpPr>
            <a:spLocks noChangeShapeType="1"/>
          </p:cNvSpPr>
          <p:nvPr/>
        </p:nvSpPr>
        <p:spPr bwMode="auto">
          <a:xfrm>
            <a:off x="7850145" y="2708052"/>
            <a:ext cx="317500" cy="0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51" name="Line 48"/>
          <p:cNvSpPr>
            <a:spLocks noChangeShapeType="1"/>
          </p:cNvSpPr>
          <p:nvPr/>
        </p:nvSpPr>
        <p:spPr bwMode="auto">
          <a:xfrm>
            <a:off x="7634245" y="2708052"/>
            <a:ext cx="279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52" name="Line 50"/>
          <p:cNvSpPr>
            <a:spLocks noChangeShapeType="1"/>
          </p:cNvSpPr>
          <p:nvPr/>
        </p:nvSpPr>
        <p:spPr bwMode="auto">
          <a:xfrm>
            <a:off x="1055645" y="2708052"/>
            <a:ext cx="736600" cy="0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53" name="Line 51"/>
          <p:cNvSpPr>
            <a:spLocks noChangeShapeType="1"/>
          </p:cNvSpPr>
          <p:nvPr/>
        </p:nvSpPr>
        <p:spPr bwMode="auto">
          <a:xfrm>
            <a:off x="1776370" y="2708052"/>
            <a:ext cx="2317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54" name="Line 53"/>
          <p:cNvSpPr>
            <a:spLocks noChangeShapeType="1"/>
          </p:cNvSpPr>
          <p:nvPr/>
        </p:nvSpPr>
        <p:spPr bwMode="auto">
          <a:xfrm>
            <a:off x="3100345" y="2593752"/>
            <a:ext cx="139700" cy="0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55" name="Line 54"/>
          <p:cNvSpPr>
            <a:spLocks noChangeShapeType="1"/>
          </p:cNvSpPr>
          <p:nvPr/>
        </p:nvSpPr>
        <p:spPr bwMode="auto">
          <a:xfrm>
            <a:off x="3100345" y="1412652"/>
            <a:ext cx="0" cy="1187450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56" name="Line 57"/>
          <p:cNvSpPr>
            <a:spLocks noChangeShapeType="1"/>
          </p:cNvSpPr>
          <p:nvPr/>
        </p:nvSpPr>
        <p:spPr bwMode="auto">
          <a:xfrm>
            <a:off x="3214645" y="2593752"/>
            <a:ext cx="24293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57" name="Freeform 61"/>
          <p:cNvSpPr>
            <a:spLocks/>
          </p:cNvSpPr>
          <p:nvPr/>
        </p:nvSpPr>
        <p:spPr bwMode="auto">
          <a:xfrm>
            <a:off x="4179845" y="2708052"/>
            <a:ext cx="433388" cy="1588"/>
          </a:xfrm>
          <a:custGeom>
            <a:avLst/>
            <a:gdLst>
              <a:gd name="T0" fmla="*/ 0 w 273"/>
              <a:gd name="T1" fmla="*/ 0 h 1"/>
              <a:gd name="T2" fmla="*/ 136 w 273"/>
              <a:gd name="T3" fmla="*/ 0 h 1"/>
              <a:gd name="T4" fmla="*/ 272 w 273"/>
              <a:gd name="T5" fmla="*/ 0 h 1"/>
              <a:gd name="T6" fmla="*/ 0 60000 65536"/>
              <a:gd name="T7" fmla="*/ 0 60000 65536"/>
              <a:gd name="T8" fmla="*/ 0 60000 65536"/>
              <a:gd name="T9" fmla="*/ 0 w 273"/>
              <a:gd name="T10" fmla="*/ 0 h 1"/>
              <a:gd name="T11" fmla="*/ 273 w 273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" h="1">
                <a:moveTo>
                  <a:pt x="0" y="0"/>
                </a:moveTo>
                <a:lnTo>
                  <a:pt x="136" y="0"/>
                </a:lnTo>
                <a:lnTo>
                  <a:pt x="272" y="0"/>
                </a:lnTo>
              </a:path>
            </a:pathLst>
          </a:custGeom>
          <a:noFill/>
          <a:ln w="285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58" name="Line 65"/>
          <p:cNvSpPr>
            <a:spLocks noChangeShapeType="1"/>
          </p:cNvSpPr>
          <p:nvPr/>
        </p:nvSpPr>
        <p:spPr bwMode="auto">
          <a:xfrm>
            <a:off x="1589045" y="2922110"/>
            <a:ext cx="0" cy="979200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59" name="Line 66"/>
          <p:cNvSpPr>
            <a:spLocks noChangeShapeType="1"/>
          </p:cNvSpPr>
          <p:nvPr/>
        </p:nvSpPr>
        <p:spPr bwMode="auto">
          <a:xfrm>
            <a:off x="1576388" y="2927028"/>
            <a:ext cx="204125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60" name="Line 68"/>
          <p:cNvSpPr>
            <a:spLocks noChangeShapeType="1"/>
          </p:cNvSpPr>
          <p:nvPr/>
        </p:nvSpPr>
        <p:spPr bwMode="auto">
          <a:xfrm>
            <a:off x="1589045" y="3889152"/>
            <a:ext cx="4953000" cy="0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61" name="Line 71"/>
          <p:cNvSpPr>
            <a:spLocks noChangeShapeType="1"/>
          </p:cNvSpPr>
          <p:nvPr/>
        </p:nvSpPr>
        <p:spPr bwMode="auto">
          <a:xfrm>
            <a:off x="6483927" y="3887440"/>
            <a:ext cx="1683718" cy="1712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62" name="Line 72"/>
          <p:cNvSpPr>
            <a:spLocks noChangeShapeType="1"/>
          </p:cNvSpPr>
          <p:nvPr/>
        </p:nvSpPr>
        <p:spPr bwMode="auto">
          <a:xfrm>
            <a:off x="6476957" y="2817304"/>
            <a:ext cx="0" cy="1066800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63" name="Freeform 75"/>
          <p:cNvSpPr>
            <a:spLocks/>
          </p:cNvSpPr>
          <p:nvPr/>
        </p:nvSpPr>
        <p:spPr bwMode="auto">
          <a:xfrm>
            <a:off x="6453145" y="2809652"/>
            <a:ext cx="217488" cy="1588"/>
          </a:xfrm>
          <a:custGeom>
            <a:avLst/>
            <a:gdLst>
              <a:gd name="T0" fmla="*/ 0 w 137"/>
              <a:gd name="T1" fmla="*/ 0 h 1"/>
              <a:gd name="T2" fmla="*/ 64 w 137"/>
              <a:gd name="T3" fmla="*/ 0 h 1"/>
              <a:gd name="T4" fmla="*/ 136 w 137"/>
              <a:gd name="T5" fmla="*/ 0 h 1"/>
              <a:gd name="T6" fmla="*/ 0 60000 65536"/>
              <a:gd name="T7" fmla="*/ 0 60000 65536"/>
              <a:gd name="T8" fmla="*/ 0 60000 65536"/>
              <a:gd name="T9" fmla="*/ 0 w 137"/>
              <a:gd name="T10" fmla="*/ 0 h 1"/>
              <a:gd name="T11" fmla="*/ 137 w 13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7" h="1">
                <a:moveTo>
                  <a:pt x="0" y="0"/>
                </a:moveTo>
                <a:lnTo>
                  <a:pt x="64" y="0"/>
                </a:lnTo>
                <a:lnTo>
                  <a:pt x="136" y="0"/>
                </a:lnTo>
              </a:path>
            </a:pathLst>
          </a:custGeom>
          <a:noFill/>
          <a:ln w="28575" cap="rnd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64" name="Line 76"/>
          <p:cNvSpPr>
            <a:spLocks noChangeShapeType="1"/>
          </p:cNvSpPr>
          <p:nvPr/>
        </p:nvSpPr>
        <p:spPr bwMode="auto">
          <a:xfrm>
            <a:off x="6237245" y="2809652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65" name="Line 77"/>
          <p:cNvSpPr>
            <a:spLocks noChangeShapeType="1"/>
          </p:cNvSpPr>
          <p:nvPr/>
        </p:nvSpPr>
        <p:spPr bwMode="auto">
          <a:xfrm>
            <a:off x="6669045" y="2809652"/>
            <a:ext cx="203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66" name="Line 79"/>
          <p:cNvSpPr>
            <a:spLocks noChangeShapeType="1"/>
          </p:cNvSpPr>
          <p:nvPr/>
        </p:nvSpPr>
        <p:spPr bwMode="auto">
          <a:xfrm>
            <a:off x="2979695" y="2809652"/>
            <a:ext cx="250825" cy="0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67" name="Line 80"/>
          <p:cNvSpPr>
            <a:spLocks noChangeShapeType="1"/>
          </p:cNvSpPr>
          <p:nvPr/>
        </p:nvSpPr>
        <p:spPr bwMode="auto">
          <a:xfrm>
            <a:off x="2782845" y="2809652"/>
            <a:ext cx="203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68" name="Line 81"/>
          <p:cNvSpPr>
            <a:spLocks noChangeShapeType="1"/>
          </p:cNvSpPr>
          <p:nvPr/>
        </p:nvSpPr>
        <p:spPr bwMode="auto">
          <a:xfrm>
            <a:off x="3214645" y="2809652"/>
            <a:ext cx="2508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69" name="Oval 73"/>
          <p:cNvSpPr>
            <a:spLocks noChangeArrowheads="1"/>
          </p:cNvSpPr>
          <p:nvPr/>
        </p:nvSpPr>
        <p:spPr bwMode="auto">
          <a:xfrm>
            <a:off x="6434889" y="2778257"/>
            <a:ext cx="76200" cy="762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cxnSp>
        <p:nvCxnSpPr>
          <p:cNvPr id="170" name="Connecteur droit 169"/>
          <p:cNvCxnSpPr>
            <a:stCxn id="116" idx="3"/>
            <a:endCxn id="117" idx="1"/>
          </p:cNvCxnSpPr>
          <p:nvPr/>
        </p:nvCxnSpPr>
        <p:spPr bwMode="auto">
          <a:xfrm>
            <a:off x="1049914" y="1426302"/>
            <a:ext cx="7179643" cy="0"/>
          </a:xfrm>
          <a:prstGeom prst="line">
            <a:avLst/>
          </a:prstGeom>
          <a:noFill/>
          <a:ln w="28575" cap="flat" cmpd="sng" algn="ctr">
            <a:solidFill>
              <a:srgbClr val="DD080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1" name="Oval 55"/>
          <p:cNvSpPr>
            <a:spLocks noChangeArrowheads="1"/>
          </p:cNvSpPr>
          <p:nvPr/>
        </p:nvSpPr>
        <p:spPr bwMode="auto">
          <a:xfrm>
            <a:off x="3062245" y="1387252"/>
            <a:ext cx="76200" cy="762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72" name="ZoneTexte 171"/>
          <p:cNvSpPr txBox="1"/>
          <p:nvPr/>
        </p:nvSpPr>
        <p:spPr>
          <a:xfrm>
            <a:off x="5573881" y="2992626"/>
            <a:ext cx="851515" cy="45320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REG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</a:endParaRPr>
          </a:p>
        </p:txBody>
      </p:sp>
      <p:sp>
        <p:nvSpPr>
          <p:cNvPr id="173" name="Line 15"/>
          <p:cNvSpPr>
            <a:spLocks noChangeShapeType="1"/>
          </p:cNvSpPr>
          <p:nvPr/>
        </p:nvSpPr>
        <p:spPr bwMode="auto">
          <a:xfrm>
            <a:off x="6868617" y="2449516"/>
            <a:ext cx="53702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74" name="Arc 19"/>
          <p:cNvSpPr>
            <a:spLocks/>
          </p:cNvSpPr>
          <p:nvPr/>
        </p:nvSpPr>
        <p:spPr bwMode="auto">
          <a:xfrm>
            <a:off x="7380245" y="2449516"/>
            <a:ext cx="242888" cy="260350"/>
          </a:xfrm>
          <a:custGeom>
            <a:avLst/>
            <a:gdLst>
              <a:gd name="T0" fmla="*/ 0 w 21742"/>
              <a:gd name="T1" fmla="*/ 0 h 21600"/>
              <a:gd name="T2" fmla="*/ 0 w 21742"/>
              <a:gd name="T3" fmla="*/ 0 h 21600"/>
              <a:gd name="T4" fmla="*/ 0 w 21742"/>
              <a:gd name="T5" fmla="*/ 0 h 21600"/>
              <a:gd name="T6" fmla="*/ 0 60000 65536"/>
              <a:gd name="T7" fmla="*/ 0 60000 65536"/>
              <a:gd name="T8" fmla="*/ 0 60000 65536"/>
              <a:gd name="T9" fmla="*/ 0 w 21742"/>
              <a:gd name="T10" fmla="*/ 0 h 21600"/>
              <a:gd name="T11" fmla="*/ 21742 w 2174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2" h="21600" fill="none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</a:path>
              <a:path w="21742" h="21600" stroke="0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  <a:lnTo>
                  <a:pt x="142" y="2160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75" name="Arc 21"/>
          <p:cNvSpPr>
            <a:spLocks/>
          </p:cNvSpPr>
          <p:nvPr/>
        </p:nvSpPr>
        <p:spPr bwMode="auto">
          <a:xfrm>
            <a:off x="7380245" y="2701702"/>
            <a:ext cx="241300" cy="2603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76" name="Line 31"/>
          <p:cNvSpPr>
            <a:spLocks noChangeShapeType="1"/>
          </p:cNvSpPr>
          <p:nvPr/>
        </p:nvSpPr>
        <p:spPr bwMode="auto">
          <a:xfrm>
            <a:off x="2008145" y="2555652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77" name="Arc 35"/>
          <p:cNvSpPr>
            <a:spLocks/>
          </p:cNvSpPr>
          <p:nvPr/>
        </p:nvSpPr>
        <p:spPr bwMode="auto">
          <a:xfrm>
            <a:off x="2532020" y="2555652"/>
            <a:ext cx="242888" cy="260350"/>
          </a:xfrm>
          <a:custGeom>
            <a:avLst/>
            <a:gdLst>
              <a:gd name="T0" fmla="*/ 0 w 21742"/>
              <a:gd name="T1" fmla="*/ 0 h 21600"/>
              <a:gd name="T2" fmla="*/ 0 w 21742"/>
              <a:gd name="T3" fmla="*/ 0 h 21600"/>
              <a:gd name="T4" fmla="*/ 0 w 21742"/>
              <a:gd name="T5" fmla="*/ 0 h 21600"/>
              <a:gd name="T6" fmla="*/ 0 60000 65536"/>
              <a:gd name="T7" fmla="*/ 0 60000 65536"/>
              <a:gd name="T8" fmla="*/ 0 60000 65536"/>
              <a:gd name="T9" fmla="*/ 0 w 21742"/>
              <a:gd name="T10" fmla="*/ 0 h 21600"/>
              <a:gd name="T11" fmla="*/ 21742 w 2174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2" h="21600" fill="none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</a:path>
              <a:path w="21742" h="21600" stroke="0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  <a:lnTo>
                  <a:pt x="142" y="2160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78" name="Line 13"/>
          <p:cNvSpPr>
            <a:spLocks noChangeShapeType="1"/>
          </p:cNvSpPr>
          <p:nvPr/>
        </p:nvSpPr>
        <p:spPr bwMode="auto">
          <a:xfrm flipH="1">
            <a:off x="4350500" y="2923952"/>
            <a:ext cx="224629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cxnSp>
        <p:nvCxnSpPr>
          <p:cNvPr id="180" name="Connecteur droit 179"/>
          <p:cNvCxnSpPr>
            <a:stCxn id="144" idx="0"/>
            <a:endCxn id="144" idx="0"/>
          </p:cNvCxnSpPr>
          <p:nvPr/>
        </p:nvCxnSpPr>
        <p:spPr bwMode="auto">
          <a:xfrm>
            <a:off x="5462545" y="2809652"/>
            <a:ext cx="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1" name="Arc 19"/>
          <p:cNvSpPr>
            <a:spLocks/>
          </p:cNvSpPr>
          <p:nvPr/>
        </p:nvSpPr>
        <p:spPr bwMode="auto">
          <a:xfrm>
            <a:off x="5219657" y="2555652"/>
            <a:ext cx="242888" cy="260350"/>
          </a:xfrm>
          <a:custGeom>
            <a:avLst/>
            <a:gdLst>
              <a:gd name="T0" fmla="*/ 0 w 21742"/>
              <a:gd name="T1" fmla="*/ 0 h 21600"/>
              <a:gd name="T2" fmla="*/ 0 w 21742"/>
              <a:gd name="T3" fmla="*/ 0 h 21600"/>
              <a:gd name="T4" fmla="*/ 0 w 21742"/>
              <a:gd name="T5" fmla="*/ 0 h 21600"/>
              <a:gd name="T6" fmla="*/ 0 60000 65536"/>
              <a:gd name="T7" fmla="*/ 0 60000 65536"/>
              <a:gd name="T8" fmla="*/ 0 60000 65536"/>
              <a:gd name="T9" fmla="*/ 0 w 21742"/>
              <a:gd name="T10" fmla="*/ 0 h 21600"/>
              <a:gd name="T11" fmla="*/ 21742 w 2174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2" h="21600" fill="none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</a:path>
              <a:path w="21742" h="21600" stroke="0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  <a:lnTo>
                  <a:pt x="142" y="2160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82" name="Line 72"/>
          <p:cNvSpPr>
            <a:spLocks noChangeShapeType="1"/>
          </p:cNvSpPr>
          <p:nvPr/>
        </p:nvSpPr>
        <p:spPr bwMode="auto">
          <a:xfrm>
            <a:off x="6477000" y="2817304"/>
            <a:ext cx="0" cy="1066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83" name="Rectangle 2"/>
          <p:cNvSpPr>
            <a:spLocks noChangeArrowheads="1"/>
          </p:cNvSpPr>
          <p:nvPr/>
        </p:nvSpPr>
        <p:spPr bwMode="auto">
          <a:xfrm>
            <a:off x="5805488" y="2593752"/>
            <a:ext cx="419100" cy="4191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2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accent2"/>
              </a:solidFill>
            </a:endParaRPr>
          </a:p>
        </p:txBody>
      </p:sp>
      <p:sp>
        <p:nvSpPr>
          <p:cNvPr id="184" name="Line 38"/>
          <p:cNvSpPr>
            <a:spLocks noChangeShapeType="1"/>
          </p:cNvSpPr>
          <p:nvPr/>
        </p:nvSpPr>
        <p:spPr bwMode="auto">
          <a:xfrm>
            <a:off x="5475288" y="2809652"/>
            <a:ext cx="203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85" name="Line 39"/>
          <p:cNvSpPr>
            <a:spLocks noChangeShapeType="1"/>
          </p:cNvSpPr>
          <p:nvPr/>
        </p:nvSpPr>
        <p:spPr bwMode="auto">
          <a:xfrm>
            <a:off x="5589588" y="2809652"/>
            <a:ext cx="203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86" name="Line 76"/>
          <p:cNvSpPr>
            <a:spLocks noChangeShapeType="1"/>
          </p:cNvSpPr>
          <p:nvPr/>
        </p:nvSpPr>
        <p:spPr bwMode="auto">
          <a:xfrm>
            <a:off x="6237288" y="2809652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92" name="Rectangle 3"/>
          <p:cNvSpPr>
            <a:spLocks noChangeArrowheads="1"/>
          </p:cNvSpPr>
          <p:nvPr/>
        </p:nvSpPr>
        <p:spPr bwMode="auto">
          <a:xfrm>
            <a:off x="5804727" y="2593752"/>
            <a:ext cx="419100" cy="4191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93" name="Freeform 4"/>
          <p:cNvSpPr>
            <a:spLocks/>
          </p:cNvSpPr>
          <p:nvPr/>
        </p:nvSpPr>
        <p:spPr bwMode="auto">
          <a:xfrm>
            <a:off x="5919788" y="2911252"/>
            <a:ext cx="217488" cy="103188"/>
          </a:xfrm>
          <a:custGeom>
            <a:avLst/>
            <a:gdLst>
              <a:gd name="T0" fmla="*/ 0 w 137"/>
              <a:gd name="T1" fmla="*/ 64 h 65"/>
              <a:gd name="T2" fmla="*/ 72 w 137"/>
              <a:gd name="T3" fmla="*/ 0 h 65"/>
              <a:gd name="T4" fmla="*/ 136 w 137"/>
              <a:gd name="T5" fmla="*/ 64 h 65"/>
              <a:gd name="T6" fmla="*/ 0 60000 65536"/>
              <a:gd name="T7" fmla="*/ 0 60000 65536"/>
              <a:gd name="T8" fmla="*/ 0 60000 65536"/>
              <a:gd name="T9" fmla="*/ 0 w 137"/>
              <a:gd name="T10" fmla="*/ 0 h 65"/>
              <a:gd name="T11" fmla="*/ 137 w 137"/>
              <a:gd name="T12" fmla="*/ 65 h 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7" h="65">
                <a:moveTo>
                  <a:pt x="0" y="64"/>
                </a:moveTo>
                <a:lnTo>
                  <a:pt x="72" y="0"/>
                </a:lnTo>
                <a:lnTo>
                  <a:pt x="136" y="64"/>
                </a:lnTo>
              </a:path>
            </a:pathLst>
          </a:custGeom>
          <a:noFill/>
          <a:ln w="3810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94" name="ZoneTexte 193"/>
          <p:cNvSpPr txBox="1"/>
          <p:nvPr/>
        </p:nvSpPr>
        <p:spPr>
          <a:xfrm>
            <a:off x="5573924" y="2992626"/>
            <a:ext cx="851515" cy="45320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REG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cxnSp>
        <p:nvCxnSpPr>
          <p:cNvPr id="195" name="Connecteur droit 194"/>
          <p:cNvCxnSpPr/>
          <p:nvPr/>
        </p:nvCxnSpPr>
        <p:spPr bwMode="auto">
          <a:xfrm flipH="1">
            <a:off x="6234571" y="2809652"/>
            <a:ext cx="656993" cy="2426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6" name="Line 72"/>
          <p:cNvSpPr>
            <a:spLocks noChangeShapeType="1"/>
          </p:cNvSpPr>
          <p:nvPr/>
        </p:nvSpPr>
        <p:spPr bwMode="auto">
          <a:xfrm flipV="1">
            <a:off x="6486671" y="3880951"/>
            <a:ext cx="1701800" cy="254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97" name="Rectangle 78"/>
          <p:cNvSpPr>
            <a:spLocks noChangeArrowheads="1"/>
          </p:cNvSpPr>
          <p:nvPr/>
        </p:nvSpPr>
        <p:spPr bwMode="auto">
          <a:xfrm>
            <a:off x="8229600" y="3654554"/>
            <a:ext cx="764634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dirty="0">
                <a:solidFill>
                  <a:schemeClr val="accent1"/>
                </a:solidFill>
              </a:rPr>
              <a:t>SEL</a:t>
            </a:r>
          </a:p>
        </p:txBody>
      </p:sp>
      <p:sp>
        <p:nvSpPr>
          <p:cNvPr id="198" name="Line 72"/>
          <p:cNvSpPr>
            <a:spLocks noChangeShapeType="1"/>
          </p:cNvSpPr>
          <p:nvPr/>
        </p:nvSpPr>
        <p:spPr bwMode="auto">
          <a:xfrm flipV="1">
            <a:off x="1575707" y="3887878"/>
            <a:ext cx="48973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99" name="Line 72"/>
          <p:cNvSpPr>
            <a:spLocks noChangeShapeType="1"/>
          </p:cNvSpPr>
          <p:nvPr/>
        </p:nvSpPr>
        <p:spPr bwMode="auto">
          <a:xfrm>
            <a:off x="1589087" y="2923952"/>
            <a:ext cx="0" cy="96015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01" name="Line 66"/>
          <p:cNvSpPr>
            <a:spLocks noChangeShapeType="1"/>
          </p:cNvSpPr>
          <p:nvPr/>
        </p:nvSpPr>
        <p:spPr bwMode="auto">
          <a:xfrm>
            <a:off x="1576388" y="2927028"/>
            <a:ext cx="442912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79" name="Line 40"/>
          <p:cNvSpPr>
            <a:spLocks noChangeShapeType="1"/>
          </p:cNvSpPr>
          <p:nvPr/>
        </p:nvSpPr>
        <p:spPr bwMode="auto">
          <a:xfrm>
            <a:off x="4367630" y="2912018"/>
            <a:ext cx="0" cy="443733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cxnSp>
        <p:nvCxnSpPr>
          <p:cNvPr id="97" name="Connecteur droit 96">
            <a:extLst>
              <a:ext uri="{FF2B5EF4-FFF2-40B4-BE49-F238E27FC236}">
                <a16:creationId xmlns:a16="http://schemas.microsoft.com/office/drawing/2014/main" id="{5229EB70-37C6-084B-A1E1-E7E4FB810682}"/>
              </a:ext>
            </a:extLst>
          </p:cNvPr>
          <p:cNvCxnSpPr>
            <a:cxnSpLocks/>
          </p:cNvCxnSpPr>
          <p:nvPr/>
        </p:nvCxnSpPr>
        <p:spPr bwMode="auto">
          <a:xfrm>
            <a:off x="2752826" y="6057079"/>
            <a:ext cx="5165624" cy="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0" name="Line 33"/>
          <p:cNvSpPr>
            <a:spLocks noChangeShapeType="1"/>
          </p:cNvSpPr>
          <p:nvPr/>
        </p:nvSpPr>
        <p:spPr bwMode="auto">
          <a:xfrm flipV="1">
            <a:off x="2020845" y="2558827"/>
            <a:ext cx="0" cy="5302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98" name="Oval 12">
            <a:extLst>
              <a:ext uri="{FF2B5EF4-FFF2-40B4-BE49-F238E27FC236}">
                <a16:creationId xmlns:a16="http://schemas.microsoft.com/office/drawing/2014/main" id="{DB1137E6-2A2E-2A4B-A30F-9AD593448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0356" y="2858025"/>
            <a:ext cx="125999" cy="125999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99" name="Oval 12">
            <a:extLst>
              <a:ext uri="{FF2B5EF4-FFF2-40B4-BE49-F238E27FC236}">
                <a16:creationId xmlns:a16="http://schemas.microsoft.com/office/drawing/2014/main" id="{B050D69C-FA54-E349-A52C-8C354C883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6401" y="2859976"/>
            <a:ext cx="125999" cy="1270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cxnSp>
        <p:nvCxnSpPr>
          <p:cNvPr id="100" name="Connecteur droit 99">
            <a:extLst>
              <a:ext uri="{FF2B5EF4-FFF2-40B4-BE49-F238E27FC236}">
                <a16:creationId xmlns:a16="http://schemas.microsoft.com/office/drawing/2014/main" id="{06394738-5197-6149-A893-AC84D2913FB8}"/>
              </a:ext>
            </a:extLst>
          </p:cNvPr>
          <p:cNvCxnSpPr>
            <a:cxnSpLocks/>
          </p:cNvCxnSpPr>
          <p:nvPr/>
        </p:nvCxnSpPr>
        <p:spPr bwMode="auto">
          <a:xfrm flipH="1">
            <a:off x="4568116" y="2974752"/>
            <a:ext cx="1016579" cy="2619146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ysDot"/>
            <a:round/>
            <a:headEnd type="triangl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4693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4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/>
      <p:bldP spid="89" grpId="0"/>
      <p:bldP spid="182" grpId="0" animBg="1"/>
      <p:bldP spid="196" grpId="0" animBg="1"/>
      <p:bldP spid="197" grpId="0"/>
      <p:bldP spid="198" grpId="0" animBg="1"/>
      <p:bldP spid="199" grpId="0" animBg="1"/>
      <p:bldP spid="201" grpId="0" animBg="1"/>
      <p:bldP spid="9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Line 14"/>
          <p:cNvSpPr>
            <a:spLocks noChangeShapeType="1"/>
          </p:cNvSpPr>
          <p:nvPr/>
        </p:nvSpPr>
        <p:spPr bwMode="auto">
          <a:xfrm flipH="1">
            <a:off x="4586245" y="2708052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44" name="Line 53"/>
          <p:cNvSpPr>
            <a:spLocks noChangeShapeType="1"/>
          </p:cNvSpPr>
          <p:nvPr/>
        </p:nvSpPr>
        <p:spPr bwMode="auto">
          <a:xfrm>
            <a:off x="3100345" y="2593752"/>
            <a:ext cx="139700" cy="0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46" name="Line 57"/>
          <p:cNvSpPr>
            <a:spLocks noChangeShapeType="1"/>
          </p:cNvSpPr>
          <p:nvPr/>
        </p:nvSpPr>
        <p:spPr bwMode="auto">
          <a:xfrm>
            <a:off x="3214645" y="2593752"/>
            <a:ext cx="25245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cxnSp>
        <p:nvCxnSpPr>
          <p:cNvPr id="172" name="Connecteur droit 171"/>
          <p:cNvCxnSpPr/>
          <p:nvPr/>
        </p:nvCxnSpPr>
        <p:spPr bwMode="auto">
          <a:xfrm flipH="1">
            <a:off x="3086100" y="2593754"/>
            <a:ext cx="381000" cy="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0" name="Connecteur droit 159"/>
          <p:cNvCxnSpPr>
            <a:stCxn id="105" idx="3"/>
            <a:endCxn id="106" idx="1"/>
          </p:cNvCxnSpPr>
          <p:nvPr/>
        </p:nvCxnSpPr>
        <p:spPr bwMode="auto">
          <a:xfrm>
            <a:off x="1049914" y="1426302"/>
            <a:ext cx="7179643" cy="0"/>
          </a:xfrm>
          <a:prstGeom prst="line">
            <a:avLst/>
          </a:prstGeom>
          <a:noFill/>
          <a:ln w="28575" cap="flat" cmpd="sng" algn="ctr">
            <a:solidFill>
              <a:srgbClr val="DD080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0" name="Connecteur droit 169"/>
          <p:cNvCxnSpPr/>
          <p:nvPr/>
        </p:nvCxnSpPr>
        <p:spPr bwMode="auto">
          <a:xfrm>
            <a:off x="1030380" y="1425576"/>
            <a:ext cx="2063545" cy="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1" name="Connecteur droit 180"/>
          <p:cNvCxnSpPr/>
          <p:nvPr/>
        </p:nvCxnSpPr>
        <p:spPr bwMode="auto">
          <a:xfrm>
            <a:off x="3135372" y="1425576"/>
            <a:ext cx="5094228" cy="726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2" name="Line 54"/>
          <p:cNvSpPr>
            <a:spLocks noChangeShapeType="1"/>
          </p:cNvSpPr>
          <p:nvPr/>
        </p:nvSpPr>
        <p:spPr bwMode="auto">
          <a:xfrm>
            <a:off x="3100345" y="1412652"/>
            <a:ext cx="0" cy="1187450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80" name="Freeform 61"/>
          <p:cNvSpPr>
            <a:spLocks/>
          </p:cNvSpPr>
          <p:nvPr/>
        </p:nvSpPr>
        <p:spPr bwMode="auto">
          <a:xfrm>
            <a:off x="4179844" y="2708051"/>
            <a:ext cx="544555" cy="45719"/>
          </a:xfrm>
          <a:custGeom>
            <a:avLst/>
            <a:gdLst>
              <a:gd name="T0" fmla="*/ 0 w 273"/>
              <a:gd name="T1" fmla="*/ 0 h 1"/>
              <a:gd name="T2" fmla="*/ 136 w 273"/>
              <a:gd name="T3" fmla="*/ 0 h 1"/>
              <a:gd name="T4" fmla="*/ 272 w 273"/>
              <a:gd name="T5" fmla="*/ 0 h 1"/>
              <a:gd name="T6" fmla="*/ 0 60000 65536"/>
              <a:gd name="T7" fmla="*/ 0 60000 65536"/>
              <a:gd name="T8" fmla="*/ 0 60000 65536"/>
              <a:gd name="T9" fmla="*/ 0 w 273"/>
              <a:gd name="T10" fmla="*/ 0 h 1"/>
              <a:gd name="T11" fmla="*/ 273 w 273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" h="1">
                <a:moveTo>
                  <a:pt x="0" y="0"/>
                </a:moveTo>
                <a:lnTo>
                  <a:pt x="136" y="0"/>
                </a:lnTo>
                <a:lnTo>
                  <a:pt x="272" y="0"/>
                </a:lnTo>
              </a:path>
            </a:pathLst>
          </a:custGeom>
          <a:noFill/>
          <a:ln w="285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47" name="Freeform 61"/>
          <p:cNvSpPr>
            <a:spLocks/>
          </p:cNvSpPr>
          <p:nvPr/>
        </p:nvSpPr>
        <p:spPr bwMode="auto">
          <a:xfrm>
            <a:off x="4179844" y="2708051"/>
            <a:ext cx="544555" cy="45719"/>
          </a:xfrm>
          <a:custGeom>
            <a:avLst/>
            <a:gdLst>
              <a:gd name="T0" fmla="*/ 0 w 273"/>
              <a:gd name="T1" fmla="*/ 0 h 1"/>
              <a:gd name="T2" fmla="*/ 136 w 273"/>
              <a:gd name="T3" fmla="*/ 0 h 1"/>
              <a:gd name="T4" fmla="*/ 272 w 273"/>
              <a:gd name="T5" fmla="*/ 0 h 1"/>
              <a:gd name="T6" fmla="*/ 0 60000 65536"/>
              <a:gd name="T7" fmla="*/ 0 60000 65536"/>
              <a:gd name="T8" fmla="*/ 0 60000 65536"/>
              <a:gd name="T9" fmla="*/ 0 w 273"/>
              <a:gd name="T10" fmla="*/ 0 h 1"/>
              <a:gd name="T11" fmla="*/ 273 w 273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" h="1">
                <a:moveTo>
                  <a:pt x="0" y="0"/>
                </a:moveTo>
                <a:lnTo>
                  <a:pt x="136" y="0"/>
                </a:lnTo>
                <a:lnTo>
                  <a:pt x="272" y="0"/>
                </a:lnTo>
              </a:path>
            </a:pathLst>
          </a:custGeom>
          <a:noFill/>
          <a:ln w="38100" cap="rnd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dirty="0"/>
              <a:t>07/03/2017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dirty="0"/>
              <a:t> </a:t>
            </a:r>
            <a:fld id="{BD380794-AD05-45D1-BCEF-E41591C34CDA}" type="slidenum">
              <a:rPr lang="fr-FR" smtClean="0"/>
              <a:pPr/>
              <a:t>58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28600" y="-28855"/>
            <a:ext cx="8686800" cy="646331"/>
          </a:xfrm>
          <a:ln>
            <a:noFill/>
          </a:ln>
        </p:spPr>
        <p:txBody>
          <a:bodyPr/>
          <a:lstStyle/>
          <a:p>
            <a:r>
              <a:rPr lang="fr-FR" dirty="0"/>
              <a:t>Pause mort-née</a:t>
            </a:r>
          </a:p>
        </p:txBody>
      </p:sp>
      <p:sp>
        <p:nvSpPr>
          <p:cNvPr id="89" name="ZoneTexte 88"/>
          <p:cNvSpPr txBox="1"/>
          <p:nvPr/>
        </p:nvSpPr>
        <p:spPr>
          <a:xfrm>
            <a:off x="1062866" y="4466483"/>
            <a:ext cx="7119257" cy="1643527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K0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=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RES and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REG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K1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=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GO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>
                <a:solidFill>
                  <a:schemeClr val="tx2"/>
                </a:solidFill>
              </a:rPr>
              <a:t>SEL </a:t>
            </a:r>
            <a:r>
              <a:rPr lang="fr-FR" sz="2400" kern="0" dirty="0"/>
              <a:t>=</a:t>
            </a:r>
            <a:r>
              <a:rPr lang="fr-FR" sz="2400" kern="0" dirty="0">
                <a:solidFill>
                  <a:schemeClr val="tx2"/>
                </a:solidFill>
              </a:rPr>
              <a:t> </a:t>
            </a:r>
            <a:r>
              <a:rPr lang="fr-FR" sz="2400" kern="0" dirty="0">
                <a:solidFill>
                  <a:schemeClr val="accent3"/>
                </a:solidFill>
              </a:rPr>
              <a:t>REG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REG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=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pre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((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GO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or (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SUSP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and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SEL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))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and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not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KILL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)</a:t>
            </a:r>
          </a:p>
        </p:txBody>
      </p:sp>
      <p:sp>
        <p:nvSpPr>
          <p:cNvPr id="98" name="Line 51"/>
          <p:cNvSpPr>
            <a:spLocks noChangeShapeType="1"/>
          </p:cNvSpPr>
          <p:nvPr/>
        </p:nvSpPr>
        <p:spPr bwMode="auto">
          <a:xfrm>
            <a:off x="1776371" y="2927126"/>
            <a:ext cx="24003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01" name="Rectangle 42"/>
          <p:cNvSpPr>
            <a:spLocks noChangeArrowheads="1"/>
          </p:cNvSpPr>
          <p:nvPr/>
        </p:nvSpPr>
        <p:spPr bwMode="auto">
          <a:xfrm>
            <a:off x="233984" y="3126679"/>
            <a:ext cx="81593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dirty="0">
                <a:solidFill>
                  <a:schemeClr val="accent1"/>
                </a:solidFill>
              </a:rPr>
              <a:t>KILL</a:t>
            </a:r>
          </a:p>
        </p:txBody>
      </p:sp>
      <p:sp>
        <p:nvSpPr>
          <p:cNvPr id="102" name="Rectangle 46"/>
          <p:cNvSpPr>
            <a:spLocks noChangeArrowheads="1"/>
          </p:cNvSpPr>
          <p:nvPr/>
        </p:nvSpPr>
        <p:spPr bwMode="auto">
          <a:xfrm>
            <a:off x="233984" y="1847314"/>
            <a:ext cx="81593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dirty="0">
                <a:solidFill>
                  <a:schemeClr val="tx2"/>
                </a:solidFill>
              </a:rPr>
              <a:t>RES</a:t>
            </a:r>
          </a:p>
        </p:txBody>
      </p:sp>
      <p:sp>
        <p:nvSpPr>
          <p:cNvPr id="103" name="Rectangle 49"/>
          <p:cNvSpPr>
            <a:spLocks noChangeArrowheads="1"/>
          </p:cNvSpPr>
          <p:nvPr/>
        </p:nvSpPr>
        <p:spPr bwMode="auto">
          <a:xfrm>
            <a:off x="8229557" y="2478726"/>
            <a:ext cx="55945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dirty="0">
                <a:solidFill>
                  <a:schemeClr val="accent3"/>
                </a:solidFill>
              </a:rPr>
              <a:t>K0</a:t>
            </a:r>
          </a:p>
        </p:txBody>
      </p:sp>
      <p:sp>
        <p:nvSpPr>
          <p:cNvPr id="104" name="Rectangle 52"/>
          <p:cNvSpPr>
            <a:spLocks noChangeArrowheads="1"/>
          </p:cNvSpPr>
          <p:nvPr/>
        </p:nvSpPr>
        <p:spPr bwMode="auto">
          <a:xfrm>
            <a:off x="28800" y="2469927"/>
            <a:ext cx="1021114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dirty="0">
                <a:solidFill>
                  <a:schemeClr val="tx2"/>
                </a:solidFill>
              </a:rPr>
              <a:t>SUSP</a:t>
            </a:r>
          </a:p>
        </p:txBody>
      </p:sp>
      <p:sp>
        <p:nvSpPr>
          <p:cNvPr id="105" name="Rectangle 60"/>
          <p:cNvSpPr>
            <a:spLocks noChangeArrowheads="1"/>
          </p:cNvSpPr>
          <p:nvPr/>
        </p:nvSpPr>
        <p:spPr bwMode="auto">
          <a:xfrm>
            <a:off x="389476" y="1196752"/>
            <a:ext cx="660438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dirty="0">
                <a:solidFill>
                  <a:schemeClr val="accent1"/>
                </a:solidFill>
              </a:rPr>
              <a:t>GO</a:t>
            </a:r>
          </a:p>
        </p:txBody>
      </p:sp>
      <p:sp>
        <p:nvSpPr>
          <p:cNvPr id="106" name="Rectangle 64"/>
          <p:cNvSpPr>
            <a:spLocks noChangeArrowheads="1"/>
          </p:cNvSpPr>
          <p:nvPr/>
        </p:nvSpPr>
        <p:spPr bwMode="auto">
          <a:xfrm>
            <a:off x="8229557" y="1196752"/>
            <a:ext cx="55945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dirty="0">
                <a:solidFill>
                  <a:schemeClr val="tx2"/>
                </a:solidFill>
              </a:rPr>
              <a:t>K1</a:t>
            </a:r>
          </a:p>
        </p:txBody>
      </p:sp>
      <p:sp>
        <p:nvSpPr>
          <p:cNvPr id="107" name="Rectangle 78"/>
          <p:cNvSpPr>
            <a:spLocks noChangeArrowheads="1"/>
          </p:cNvSpPr>
          <p:nvPr/>
        </p:nvSpPr>
        <p:spPr bwMode="auto">
          <a:xfrm>
            <a:off x="8229557" y="3654554"/>
            <a:ext cx="764634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dirty="0">
                <a:solidFill>
                  <a:schemeClr val="tx2"/>
                </a:solidFill>
              </a:rPr>
              <a:t>SEL</a:t>
            </a:r>
          </a:p>
        </p:txBody>
      </p:sp>
      <p:sp>
        <p:nvSpPr>
          <p:cNvPr id="108" name="Rectangle 2"/>
          <p:cNvSpPr>
            <a:spLocks noChangeArrowheads="1"/>
          </p:cNvSpPr>
          <p:nvPr/>
        </p:nvSpPr>
        <p:spPr bwMode="auto">
          <a:xfrm>
            <a:off x="5805445" y="2593752"/>
            <a:ext cx="419100" cy="4191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09" name="Rectangle 3"/>
          <p:cNvSpPr>
            <a:spLocks noChangeArrowheads="1"/>
          </p:cNvSpPr>
          <p:nvPr/>
        </p:nvSpPr>
        <p:spPr bwMode="auto">
          <a:xfrm>
            <a:off x="5804684" y="2593752"/>
            <a:ext cx="419100" cy="419100"/>
          </a:xfrm>
          <a:prstGeom prst="rect">
            <a:avLst/>
          </a:prstGeom>
          <a:noFill/>
          <a:ln w="28575">
            <a:solidFill>
              <a:schemeClr val="accent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10" name="Freeform 4"/>
          <p:cNvSpPr>
            <a:spLocks/>
          </p:cNvSpPr>
          <p:nvPr/>
        </p:nvSpPr>
        <p:spPr bwMode="auto">
          <a:xfrm>
            <a:off x="5919745" y="2911252"/>
            <a:ext cx="217488" cy="103188"/>
          </a:xfrm>
          <a:custGeom>
            <a:avLst/>
            <a:gdLst>
              <a:gd name="T0" fmla="*/ 0 w 137"/>
              <a:gd name="T1" fmla="*/ 64 h 65"/>
              <a:gd name="T2" fmla="*/ 72 w 137"/>
              <a:gd name="T3" fmla="*/ 0 h 65"/>
              <a:gd name="T4" fmla="*/ 136 w 137"/>
              <a:gd name="T5" fmla="*/ 64 h 65"/>
              <a:gd name="T6" fmla="*/ 0 60000 65536"/>
              <a:gd name="T7" fmla="*/ 0 60000 65536"/>
              <a:gd name="T8" fmla="*/ 0 60000 65536"/>
              <a:gd name="T9" fmla="*/ 0 w 137"/>
              <a:gd name="T10" fmla="*/ 0 h 65"/>
              <a:gd name="T11" fmla="*/ 137 w 137"/>
              <a:gd name="T12" fmla="*/ 65 h 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7" h="65">
                <a:moveTo>
                  <a:pt x="0" y="64"/>
                </a:moveTo>
                <a:lnTo>
                  <a:pt x="72" y="0"/>
                </a:lnTo>
                <a:lnTo>
                  <a:pt x="136" y="64"/>
                </a:lnTo>
              </a:path>
            </a:pathLst>
          </a:custGeom>
          <a:noFill/>
          <a:ln w="28575" cap="rnd">
            <a:solidFill>
              <a:schemeClr val="accent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11" name="Line 5"/>
          <p:cNvSpPr>
            <a:spLocks noChangeShapeType="1"/>
          </p:cNvSpPr>
          <p:nvPr/>
        </p:nvSpPr>
        <p:spPr bwMode="auto">
          <a:xfrm>
            <a:off x="4725945" y="2555652"/>
            <a:ext cx="495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12" name="Line 6"/>
          <p:cNvSpPr>
            <a:spLocks noChangeShapeType="1"/>
          </p:cNvSpPr>
          <p:nvPr/>
        </p:nvSpPr>
        <p:spPr bwMode="auto">
          <a:xfrm>
            <a:off x="4725945" y="3076352"/>
            <a:ext cx="5207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13" name="Line 7"/>
          <p:cNvSpPr>
            <a:spLocks noChangeShapeType="1"/>
          </p:cNvSpPr>
          <p:nvPr/>
        </p:nvSpPr>
        <p:spPr bwMode="auto">
          <a:xfrm flipV="1">
            <a:off x="4725945" y="2549302"/>
            <a:ext cx="0" cy="539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15" name="Arc 10"/>
          <p:cNvSpPr>
            <a:spLocks/>
          </p:cNvSpPr>
          <p:nvPr/>
        </p:nvSpPr>
        <p:spPr bwMode="auto">
          <a:xfrm>
            <a:off x="5221245" y="2790602"/>
            <a:ext cx="241300" cy="2603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16" name="Arc 11"/>
          <p:cNvSpPr>
            <a:spLocks/>
          </p:cNvSpPr>
          <p:nvPr/>
        </p:nvSpPr>
        <p:spPr bwMode="auto">
          <a:xfrm>
            <a:off x="5221245" y="2817209"/>
            <a:ext cx="241300" cy="2603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19" name="Line 16"/>
          <p:cNvSpPr>
            <a:spLocks noChangeShapeType="1"/>
          </p:cNvSpPr>
          <p:nvPr/>
        </p:nvSpPr>
        <p:spPr bwMode="auto">
          <a:xfrm>
            <a:off x="6884945" y="2962052"/>
            <a:ext cx="5207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20" name="Line 17"/>
          <p:cNvSpPr>
            <a:spLocks noChangeShapeType="1"/>
          </p:cNvSpPr>
          <p:nvPr/>
        </p:nvSpPr>
        <p:spPr bwMode="auto">
          <a:xfrm flipH="1" flipV="1">
            <a:off x="6884945" y="2463577"/>
            <a:ext cx="0" cy="511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21" name="Arc 18"/>
          <p:cNvSpPr>
            <a:spLocks/>
          </p:cNvSpPr>
          <p:nvPr/>
        </p:nvSpPr>
        <p:spPr bwMode="auto">
          <a:xfrm>
            <a:off x="7380245" y="2442940"/>
            <a:ext cx="242888" cy="260350"/>
          </a:xfrm>
          <a:custGeom>
            <a:avLst/>
            <a:gdLst>
              <a:gd name="T0" fmla="*/ 0 w 21742"/>
              <a:gd name="T1" fmla="*/ 0 h 21600"/>
              <a:gd name="T2" fmla="*/ 0 w 21742"/>
              <a:gd name="T3" fmla="*/ 0 h 21600"/>
              <a:gd name="T4" fmla="*/ 0 w 21742"/>
              <a:gd name="T5" fmla="*/ 0 h 21600"/>
              <a:gd name="T6" fmla="*/ 0 60000 65536"/>
              <a:gd name="T7" fmla="*/ 0 60000 65536"/>
              <a:gd name="T8" fmla="*/ 0 60000 65536"/>
              <a:gd name="T9" fmla="*/ 0 w 21742"/>
              <a:gd name="T10" fmla="*/ 0 h 21600"/>
              <a:gd name="T11" fmla="*/ 21742 w 2174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2" h="21600" fill="none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</a:path>
              <a:path w="21742" h="21600" stroke="0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  <a:lnTo>
                  <a:pt x="142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22" name="Arc 20"/>
          <p:cNvSpPr>
            <a:spLocks/>
          </p:cNvSpPr>
          <p:nvPr/>
        </p:nvSpPr>
        <p:spPr bwMode="auto">
          <a:xfrm>
            <a:off x="7380245" y="2689002"/>
            <a:ext cx="241300" cy="2603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23" name="Arc 22"/>
          <p:cNvSpPr>
            <a:spLocks/>
          </p:cNvSpPr>
          <p:nvPr/>
        </p:nvSpPr>
        <p:spPr bwMode="auto">
          <a:xfrm>
            <a:off x="3367045" y="2468340"/>
            <a:ext cx="115888" cy="222250"/>
          </a:xfrm>
          <a:custGeom>
            <a:avLst/>
            <a:gdLst>
              <a:gd name="T0" fmla="*/ 0 w 21900"/>
              <a:gd name="T1" fmla="*/ 0 h 21600"/>
              <a:gd name="T2" fmla="*/ 0 w 21900"/>
              <a:gd name="T3" fmla="*/ 0 h 21600"/>
              <a:gd name="T4" fmla="*/ 0 w 21900"/>
              <a:gd name="T5" fmla="*/ 0 h 21600"/>
              <a:gd name="T6" fmla="*/ 0 60000 65536"/>
              <a:gd name="T7" fmla="*/ 0 60000 65536"/>
              <a:gd name="T8" fmla="*/ 0 60000 65536"/>
              <a:gd name="T9" fmla="*/ 0 w 21900"/>
              <a:gd name="T10" fmla="*/ 0 h 21600"/>
              <a:gd name="T11" fmla="*/ 21900 w 219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00" h="21600" fill="none" extrusionOk="0">
                <a:moveTo>
                  <a:pt x="0" y="2"/>
                </a:moveTo>
                <a:cubicBezTo>
                  <a:pt x="99" y="0"/>
                  <a:pt x="199" y="-1"/>
                  <a:pt x="300" y="0"/>
                </a:cubicBezTo>
                <a:cubicBezTo>
                  <a:pt x="12229" y="0"/>
                  <a:pt x="21900" y="9670"/>
                  <a:pt x="21900" y="21600"/>
                </a:cubicBezTo>
              </a:path>
              <a:path w="21900" h="21600" stroke="0" extrusionOk="0">
                <a:moveTo>
                  <a:pt x="0" y="2"/>
                </a:moveTo>
                <a:cubicBezTo>
                  <a:pt x="99" y="0"/>
                  <a:pt x="199" y="-1"/>
                  <a:pt x="300" y="0"/>
                </a:cubicBezTo>
                <a:cubicBezTo>
                  <a:pt x="12229" y="0"/>
                  <a:pt x="21900" y="9670"/>
                  <a:pt x="21900" y="21600"/>
                </a:cubicBezTo>
                <a:lnTo>
                  <a:pt x="300" y="2160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24" name="Arc 23"/>
          <p:cNvSpPr>
            <a:spLocks/>
          </p:cNvSpPr>
          <p:nvPr/>
        </p:nvSpPr>
        <p:spPr bwMode="auto">
          <a:xfrm>
            <a:off x="3365457" y="2468340"/>
            <a:ext cx="801688" cy="241300"/>
          </a:xfrm>
          <a:custGeom>
            <a:avLst/>
            <a:gdLst>
              <a:gd name="T0" fmla="*/ 0 w 21643"/>
              <a:gd name="T1" fmla="*/ 0 h 21600"/>
              <a:gd name="T2" fmla="*/ 0 w 21643"/>
              <a:gd name="T3" fmla="*/ 0 h 21600"/>
              <a:gd name="T4" fmla="*/ 0 w 21643"/>
              <a:gd name="T5" fmla="*/ 0 h 21600"/>
              <a:gd name="T6" fmla="*/ 0 60000 65536"/>
              <a:gd name="T7" fmla="*/ 0 60000 65536"/>
              <a:gd name="T8" fmla="*/ 0 60000 65536"/>
              <a:gd name="T9" fmla="*/ 0 w 21643"/>
              <a:gd name="T10" fmla="*/ 0 h 21600"/>
              <a:gd name="T11" fmla="*/ 21643 w 2164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43" h="21600" fill="none" extrusionOk="0">
                <a:moveTo>
                  <a:pt x="0" y="0"/>
                </a:moveTo>
                <a:cubicBezTo>
                  <a:pt x="14" y="0"/>
                  <a:pt x="28" y="-1"/>
                  <a:pt x="43" y="0"/>
                </a:cubicBezTo>
                <a:cubicBezTo>
                  <a:pt x="11972" y="0"/>
                  <a:pt x="21643" y="9670"/>
                  <a:pt x="21643" y="21600"/>
                </a:cubicBezTo>
              </a:path>
              <a:path w="21643" h="21600" stroke="0" extrusionOk="0">
                <a:moveTo>
                  <a:pt x="0" y="0"/>
                </a:moveTo>
                <a:cubicBezTo>
                  <a:pt x="14" y="0"/>
                  <a:pt x="28" y="-1"/>
                  <a:pt x="43" y="0"/>
                </a:cubicBezTo>
                <a:cubicBezTo>
                  <a:pt x="11972" y="0"/>
                  <a:pt x="21643" y="9670"/>
                  <a:pt x="21643" y="21600"/>
                </a:cubicBezTo>
                <a:lnTo>
                  <a:pt x="43" y="2160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25" name="Arc 24"/>
          <p:cNvSpPr>
            <a:spLocks/>
          </p:cNvSpPr>
          <p:nvPr/>
        </p:nvSpPr>
        <p:spPr bwMode="auto">
          <a:xfrm>
            <a:off x="3405145" y="2682652"/>
            <a:ext cx="762000" cy="2413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26" name="Arc 25"/>
          <p:cNvSpPr>
            <a:spLocks/>
          </p:cNvSpPr>
          <p:nvPr/>
        </p:nvSpPr>
        <p:spPr bwMode="auto">
          <a:xfrm>
            <a:off x="3367045" y="2682652"/>
            <a:ext cx="114300" cy="2413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28" name="Line 27"/>
          <p:cNvSpPr>
            <a:spLocks noChangeShapeType="1"/>
          </p:cNvSpPr>
          <p:nvPr/>
        </p:nvSpPr>
        <p:spPr bwMode="auto">
          <a:xfrm>
            <a:off x="3430545" y="2809652"/>
            <a:ext cx="254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29" name="Line 32"/>
          <p:cNvSpPr>
            <a:spLocks noChangeShapeType="1"/>
          </p:cNvSpPr>
          <p:nvPr/>
        </p:nvSpPr>
        <p:spPr bwMode="auto">
          <a:xfrm>
            <a:off x="2020845" y="3076352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30" name="Line 33"/>
          <p:cNvSpPr>
            <a:spLocks noChangeShapeType="1"/>
          </p:cNvSpPr>
          <p:nvPr/>
        </p:nvSpPr>
        <p:spPr bwMode="auto">
          <a:xfrm flipV="1">
            <a:off x="2020845" y="2558827"/>
            <a:ext cx="0" cy="5302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31" name="Arc 34"/>
          <p:cNvSpPr>
            <a:spLocks/>
          </p:cNvSpPr>
          <p:nvPr/>
        </p:nvSpPr>
        <p:spPr bwMode="auto">
          <a:xfrm>
            <a:off x="2516145" y="2557240"/>
            <a:ext cx="242888" cy="260350"/>
          </a:xfrm>
          <a:custGeom>
            <a:avLst/>
            <a:gdLst>
              <a:gd name="T0" fmla="*/ 0 w 21742"/>
              <a:gd name="T1" fmla="*/ 0 h 21600"/>
              <a:gd name="T2" fmla="*/ 0 w 21742"/>
              <a:gd name="T3" fmla="*/ 0 h 21600"/>
              <a:gd name="T4" fmla="*/ 0 w 21742"/>
              <a:gd name="T5" fmla="*/ 0 h 21600"/>
              <a:gd name="T6" fmla="*/ 0 60000 65536"/>
              <a:gd name="T7" fmla="*/ 0 60000 65536"/>
              <a:gd name="T8" fmla="*/ 0 60000 65536"/>
              <a:gd name="T9" fmla="*/ 0 w 21742"/>
              <a:gd name="T10" fmla="*/ 0 h 21600"/>
              <a:gd name="T11" fmla="*/ 21742 w 2174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2" h="21600" fill="none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</a:path>
              <a:path w="21742" h="21600" stroke="0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  <a:lnTo>
                  <a:pt x="142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32" name="Arc 36"/>
          <p:cNvSpPr>
            <a:spLocks/>
          </p:cNvSpPr>
          <p:nvPr/>
        </p:nvSpPr>
        <p:spPr bwMode="auto">
          <a:xfrm>
            <a:off x="2516145" y="2790602"/>
            <a:ext cx="241300" cy="2603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33" name="Arc 37"/>
          <p:cNvSpPr>
            <a:spLocks/>
          </p:cNvSpPr>
          <p:nvPr/>
        </p:nvSpPr>
        <p:spPr bwMode="auto">
          <a:xfrm>
            <a:off x="2525670" y="2816002"/>
            <a:ext cx="241300" cy="2603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34" name="Line 38"/>
          <p:cNvSpPr>
            <a:spLocks noChangeShapeType="1"/>
          </p:cNvSpPr>
          <p:nvPr/>
        </p:nvSpPr>
        <p:spPr bwMode="auto">
          <a:xfrm>
            <a:off x="5462545" y="2809652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35" name="Line 39"/>
          <p:cNvSpPr>
            <a:spLocks noChangeShapeType="1"/>
          </p:cNvSpPr>
          <p:nvPr/>
        </p:nvSpPr>
        <p:spPr bwMode="auto">
          <a:xfrm>
            <a:off x="5589545" y="2809652"/>
            <a:ext cx="203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36" name="Line 41"/>
          <p:cNvSpPr>
            <a:spLocks noChangeShapeType="1"/>
          </p:cNvSpPr>
          <p:nvPr/>
        </p:nvSpPr>
        <p:spPr bwMode="auto">
          <a:xfrm>
            <a:off x="1055645" y="3355752"/>
            <a:ext cx="3322800" cy="0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37" name="Line 43"/>
          <p:cNvSpPr>
            <a:spLocks noChangeShapeType="1"/>
          </p:cNvSpPr>
          <p:nvPr/>
        </p:nvSpPr>
        <p:spPr bwMode="auto">
          <a:xfrm>
            <a:off x="6554745" y="2593752"/>
            <a:ext cx="101600" cy="0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38" name="Freeform 44"/>
          <p:cNvSpPr>
            <a:spLocks/>
          </p:cNvSpPr>
          <p:nvPr/>
        </p:nvSpPr>
        <p:spPr bwMode="auto">
          <a:xfrm>
            <a:off x="1055645" y="2068289"/>
            <a:ext cx="5500688" cy="534988"/>
          </a:xfrm>
          <a:custGeom>
            <a:avLst/>
            <a:gdLst>
              <a:gd name="T0" fmla="*/ 0 w 3465"/>
              <a:gd name="T1" fmla="*/ 0 h 337"/>
              <a:gd name="T2" fmla="*/ 3464 w 3465"/>
              <a:gd name="T3" fmla="*/ 0 h 337"/>
              <a:gd name="T4" fmla="*/ 3464 w 3465"/>
              <a:gd name="T5" fmla="*/ 336 h 337"/>
              <a:gd name="T6" fmla="*/ 0 60000 65536"/>
              <a:gd name="T7" fmla="*/ 0 60000 65536"/>
              <a:gd name="T8" fmla="*/ 0 60000 65536"/>
              <a:gd name="T9" fmla="*/ 0 w 3465"/>
              <a:gd name="T10" fmla="*/ 0 h 337"/>
              <a:gd name="T11" fmla="*/ 3465 w 3465"/>
              <a:gd name="T12" fmla="*/ 337 h 3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65" h="337">
                <a:moveTo>
                  <a:pt x="0" y="0"/>
                </a:moveTo>
                <a:lnTo>
                  <a:pt x="3464" y="0"/>
                </a:lnTo>
                <a:lnTo>
                  <a:pt x="3464" y="336"/>
                </a:lnTo>
              </a:path>
            </a:pathLst>
          </a:custGeom>
          <a:noFill/>
          <a:ln w="28575" cap="rnd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39" name="Line 45"/>
          <p:cNvSpPr>
            <a:spLocks noChangeShapeType="1"/>
          </p:cNvSpPr>
          <p:nvPr/>
        </p:nvSpPr>
        <p:spPr bwMode="auto">
          <a:xfrm>
            <a:off x="6640470" y="2593752"/>
            <a:ext cx="2317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40" name="Line 47"/>
          <p:cNvSpPr>
            <a:spLocks noChangeShapeType="1"/>
          </p:cNvSpPr>
          <p:nvPr/>
        </p:nvSpPr>
        <p:spPr bwMode="auto">
          <a:xfrm>
            <a:off x="7850145" y="2708052"/>
            <a:ext cx="317500" cy="0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41" name="Line 48"/>
          <p:cNvSpPr>
            <a:spLocks noChangeShapeType="1"/>
          </p:cNvSpPr>
          <p:nvPr/>
        </p:nvSpPr>
        <p:spPr bwMode="auto">
          <a:xfrm>
            <a:off x="7634245" y="2708052"/>
            <a:ext cx="279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42" name="Line 50"/>
          <p:cNvSpPr>
            <a:spLocks noChangeShapeType="1"/>
          </p:cNvSpPr>
          <p:nvPr/>
        </p:nvSpPr>
        <p:spPr bwMode="auto">
          <a:xfrm>
            <a:off x="1055645" y="2708052"/>
            <a:ext cx="736600" cy="0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43" name="Line 51"/>
          <p:cNvSpPr>
            <a:spLocks noChangeShapeType="1"/>
          </p:cNvSpPr>
          <p:nvPr/>
        </p:nvSpPr>
        <p:spPr bwMode="auto">
          <a:xfrm>
            <a:off x="1776370" y="2708052"/>
            <a:ext cx="2317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49" name="Line 66"/>
          <p:cNvSpPr>
            <a:spLocks noChangeShapeType="1"/>
          </p:cNvSpPr>
          <p:nvPr/>
        </p:nvSpPr>
        <p:spPr bwMode="auto">
          <a:xfrm>
            <a:off x="1576388" y="2927028"/>
            <a:ext cx="204125" cy="0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50" name="Line 68"/>
          <p:cNvSpPr>
            <a:spLocks noChangeShapeType="1"/>
          </p:cNvSpPr>
          <p:nvPr/>
        </p:nvSpPr>
        <p:spPr bwMode="auto">
          <a:xfrm>
            <a:off x="1589045" y="3889152"/>
            <a:ext cx="4953000" cy="0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51" name="Line 71"/>
          <p:cNvSpPr>
            <a:spLocks noChangeShapeType="1"/>
          </p:cNvSpPr>
          <p:nvPr/>
        </p:nvSpPr>
        <p:spPr bwMode="auto">
          <a:xfrm>
            <a:off x="6483927" y="3887440"/>
            <a:ext cx="1683718" cy="1712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52" name="Line 72"/>
          <p:cNvSpPr>
            <a:spLocks noChangeShapeType="1"/>
          </p:cNvSpPr>
          <p:nvPr/>
        </p:nvSpPr>
        <p:spPr bwMode="auto">
          <a:xfrm>
            <a:off x="6476957" y="2817304"/>
            <a:ext cx="0" cy="1066800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53" name="Freeform 75"/>
          <p:cNvSpPr>
            <a:spLocks/>
          </p:cNvSpPr>
          <p:nvPr/>
        </p:nvSpPr>
        <p:spPr bwMode="auto">
          <a:xfrm>
            <a:off x="6453145" y="2809652"/>
            <a:ext cx="217488" cy="1588"/>
          </a:xfrm>
          <a:custGeom>
            <a:avLst/>
            <a:gdLst>
              <a:gd name="T0" fmla="*/ 0 w 137"/>
              <a:gd name="T1" fmla="*/ 0 h 1"/>
              <a:gd name="T2" fmla="*/ 64 w 137"/>
              <a:gd name="T3" fmla="*/ 0 h 1"/>
              <a:gd name="T4" fmla="*/ 136 w 137"/>
              <a:gd name="T5" fmla="*/ 0 h 1"/>
              <a:gd name="T6" fmla="*/ 0 60000 65536"/>
              <a:gd name="T7" fmla="*/ 0 60000 65536"/>
              <a:gd name="T8" fmla="*/ 0 60000 65536"/>
              <a:gd name="T9" fmla="*/ 0 w 137"/>
              <a:gd name="T10" fmla="*/ 0 h 1"/>
              <a:gd name="T11" fmla="*/ 137 w 13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7" h="1">
                <a:moveTo>
                  <a:pt x="0" y="0"/>
                </a:moveTo>
                <a:lnTo>
                  <a:pt x="64" y="0"/>
                </a:lnTo>
                <a:lnTo>
                  <a:pt x="136" y="0"/>
                </a:lnTo>
              </a:path>
            </a:pathLst>
          </a:custGeom>
          <a:noFill/>
          <a:ln w="28575" cap="rnd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54" name="Line 76"/>
          <p:cNvSpPr>
            <a:spLocks noChangeShapeType="1"/>
          </p:cNvSpPr>
          <p:nvPr/>
        </p:nvSpPr>
        <p:spPr bwMode="auto">
          <a:xfrm>
            <a:off x="6237245" y="2809652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55" name="Line 77"/>
          <p:cNvSpPr>
            <a:spLocks noChangeShapeType="1"/>
          </p:cNvSpPr>
          <p:nvPr/>
        </p:nvSpPr>
        <p:spPr bwMode="auto">
          <a:xfrm>
            <a:off x="6669045" y="2809652"/>
            <a:ext cx="203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56" name="Line 79"/>
          <p:cNvSpPr>
            <a:spLocks noChangeShapeType="1"/>
          </p:cNvSpPr>
          <p:nvPr/>
        </p:nvSpPr>
        <p:spPr bwMode="auto">
          <a:xfrm>
            <a:off x="2979695" y="2809652"/>
            <a:ext cx="250825" cy="0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57" name="Line 80"/>
          <p:cNvSpPr>
            <a:spLocks noChangeShapeType="1"/>
          </p:cNvSpPr>
          <p:nvPr/>
        </p:nvSpPr>
        <p:spPr bwMode="auto">
          <a:xfrm>
            <a:off x="2782845" y="2809652"/>
            <a:ext cx="203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58" name="Line 81"/>
          <p:cNvSpPr>
            <a:spLocks noChangeShapeType="1"/>
          </p:cNvSpPr>
          <p:nvPr/>
        </p:nvSpPr>
        <p:spPr bwMode="auto">
          <a:xfrm>
            <a:off x="3214645" y="2809652"/>
            <a:ext cx="2508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59" name="Oval 73"/>
          <p:cNvSpPr>
            <a:spLocks noChangeArrowheads="1"/>
          </p:cNvSpPr>
          <p:nvPr/>
        </p:nvSpPr>
        <p:spPr bwMode="auto">
          <a:xfrm>
            <a:off x="6434889" y="2778257"/>
            <a:ext cx="76200" cy="762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61" name="Oval 55"/>
          <p:cNvSpPr>
            <a:spLocks noChangeArrowheads="1"/>
          </p:cNvSpPr>
          <p:nvPr/>
        </p:nvSpPr>
        <p:spPr bwMode="auto">
          <a:xfrm>
            <a:off x="3062245" y="1387252"/>
            <a:ext cx="76200" cy="762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62" name="ZoneTexte 161"/>
          <p:cNvSpPr txBox="1"/>
          <p:nvPr/>
        </p:nvSpPr>
        <p:spPr>
          <a:xfrm>
            <a:off x="5573881" y="2992626"/>
            <a:ext cx="851515" cy="45320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REG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sp>
        <p:nvSpPr>
          <p:cNvPr id="163" name="Line 15"/>
          <p:cNvSpPr>
            <a:spLocks noChangeShapeType="1"/>
          </p:cNvSpPr>
          <p:nvPr/>
        </p:nvSpPr>
        <p:spPr bwMode="auto">
          <a:xfrm>
            <a:off x="6868617" y="2449516"/>
            <a:ext cx="53702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64" name="Arc 19"/>
          <p:cNvSpPr>
            <a:spLocks/>
          </p:cNvSpPr>
          <p:nvPr/>
        </p:nvSpPr>
        <p:spPr bwMode="auto">
          <a:xfrm>
            <a:off x="7380245" y="2449516"/>
            <a:ext cx="242888" cy="260350"/>
          </a:xfrm>
          <a:custGeom>
            <a:avLst/>
            <a:gdLst>
              <a:gd name="T0" fmla="*/ 0 w 21742"/>
              <a:gd name="T1" fmla="*/ 0 h 21600"/>
              <a:gd name="T2" fmla="*/ 0 w 21742"/>
              <a:gd name="T3" fmla="*/ 0 h 21600"/>
              <a:gd name="T4" fmla="*/ 0 w 21742"/>
              <a:gd name="T5" fmla="*/ 0 h 21600"/>
              <a:gd name="T6" fmla="*/ 0 60000 65536"/>
              <a:gd name="T7" fmla="*/ 0 60000 65536"/>
              <a:gd name="T8" fmla="*/ 0 60000 65536"/>
              <a:gd name="T9" fmla="*/ 0 w 21742"/>
              <a:gd name="T10" fmla="*/ 0 h 21600"/>
              <a:gd name="T11" fmla="*/ 21742 w 2174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2" h="21600" fill="none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</a:path>
              <a:path w="21742" h="21600" stroke="0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  <a:lnTo>
                  <a:pt x="142" y="2160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65" name="Arc 21"/>
          <p:cNvSpPr>
            <a:spLocks/>
          </p:cNvSpPr>
          <p:nvPr/>
        </p:nvSpPr>
        <p:spPr bwMode="auto">
          <a:xfrm>
            <a:off x="7380245" y="2701702"/>
            <a:ext cx="241300" cy="2603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66" name="Line 31"/>
          <p:cNvSpPr>
            <a:spLocks noChangeShapeType="1"/>
          </p:cNvSpPr>
          <p:nvPr/>
        </p:nvSpPr>
        <p:spPr bwMode="auto">
          <a:xfrm>
            <a:off x="2008145" y="2555652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67" name="Arc 35"/>
          <p:cNvSpPr>
            <a:spLocks/>
          </p:cNvSpPr>
          <p:nvPr/>
        </p:nvSpPr>
        <p:spPr bwMode="auto">
          <a:xfrm>
            <a:off x="2532020" y="2555652"/>
            <a:ext cx="242888" cy="260350"/>
          </a:xfrm>
          <a:custGeom>
            <a:avLst/>
            <a:gdLst>
              <a:gd name="T0" fmla="*/ 0 w 21742"/>
              <a:gd name="T1" fmla="*/ 0 h 21600"/>
              <a:gd name="T2" fmla="*/ 0 w 21742"/>
              <a:gd name="T3" fmla="*/ 0 h 21600"/>
              <a:gd name="T4" fmla="*/ 0 w 21742"/>
              <a:gd name="T5" fmla="*/ 0 h 21600"/>
              <a:gd name="T6" fmla="*/ 0 60000 65536"/>
              <a:gd name="T7" fmla="*/ 0 60000 65536"/>
              <a:gd name="T8" fmla="*/ 0 60000 65536"/>
              <a:gd name="T9" fmla="*/ 0 w 21742"/>
              <a:gd name="T10" fmla="*/ 0 h 21600"/>
              <a:gd name="T11" fmla="*/ 21742 w 2174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2" h="21600" fill="none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</a:path>
              <a:path w="21742" h="21600" stroke="0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  <a:lnTo>
                  <a:pt x="142" y="2160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sp>
        <p:nvSpPr>
          <p:cNvPr id="168" name="Line 13"/>
          <p:cNvSpPr>
            <a:spLocks noChangeShapeType="1"/>
          </p:cNvSpPr>
          <p:nvPr/>
        </p:nvSpPr>
        <p:spPr bwMode="auto">
          <a:xfrm flipH="1">
            <a:off x="4350500" y="2923952"/>
            <a:ext cx="224629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69" name="Line 40"/>
          <p:cNvSpPr>
            <a:spLocks noChangeShapeType="1"/>
          </p:cNvSpPr>
          <p:nvPr/>
        </p:nvSpPr>
        <p:spPr bwMode="auto">
          <a:xfrm>
            <a:off x="4367630" y="2912018"/>
            <a:ext cx="0" cy="443733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cxnSp>
        <p:nvCxnSpPr>
          <p:cNvPr id="171" name="Connecteur droit 170"/>
          <p:cNvCxnSpPr/>
          <p:nvPr/>
        </p:nvCxnSpPr>
        <p:spPr bwMode="auto">
          <a:xfrm>
            <a:off x="3100301" y="1463452"/>
            <a:ext cx="44" cy="113665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6" name="Rectangle 64"/>
          <p:cNvSpPr>
            <a:spLocks noChangeArrowheads="1"/>
          </p:cNvSpPr>
          <p:nvPr/>
        </p:nvSpPr>
        <p:spPr bwMode="auto">
          <a:xfrm>
            <a:off x="8229600" y="1196752"/>
            <a:ext cx="55945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dirty="0">
                <a:solidFill>
                  <a:schemeClr val="accent1"/>
                </a:solidFill>
              </a:rPr>
              <a:t>K1</a:t>
            </a:r>
          </a:p>
        </p:txBody>
      </p:sp>
      <p:sp>
        <p:nvSpPr>
          <p:cNvPr id="177" name="Line 65"/>
          <p:cNvSpPr>
            <a:spLocks noChangeShapeType="1"/>
          </p:cNvSpPr>
          <p:nvPr/>
        </p:nvSpPr>
        <p:spPr bwMode="auto">
          <a:xfrm>
            <a:off x="1589045" y="2922110"/>
            <a:ext cx="0" cy="979200"/>
          </a:xfrm>
          <a:prstGeom prst="line">
            <a:avLst/>
          </a:prstGeom>
          <a:noFill/>
          <a:ln w="28575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79" name="Arc 19"/>
          <p:cNvSpPr>
            <a:spLocks/>
          </p:cNvSpPr>
          <p:nvPr/>
        </p:nvSpPr>
        <p:spPr bwMode="auto">
          <a:xfrm>
            <a:off x="5219657" y="2555652"/>
            <a:ext cx="242888" cy="260350"/>
          </a:xfrm>
          <a:custGeom>
            <a:avLst/>
            <a:gdLst>
              <a:gd name="T0" fmla="*/ 0 w 21742"/>
              <a:gd name="T1" fmla="*/ 0 h 21600"/>
              <a:gd name="T2" fmla="*/ 0 w 21742"/>
              <a:gd name="T3" fmla="*/ 0 h 21600"/>
              <a:gd name="T4" fmla="*/ 0 w 21742"/>
              <a:gd name="T5" fmla="*/ 0 h 21600"/>
              <a:gd name="T6" fmla="*/ 0 60000 65536"/>
              <a:gd name="T7" fmla="*/ 0 60000 65536"/>
              <a:gd name="T8" fmla="*/ 0 60000 65536"/>
              <a:gd name="T9" fmla="*/ 0 w 21742"/>
              <a:gd name="T10" fmla="*/ 0 h 21600"/>
              <a:gd name="T11" fmla="*/ 21742 w 2174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2" h="21600" fill="none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</a:path>
              <a:path w="21742" h="21600" stroke="0" extrusionOk="0">
                <a:moveTo>
                  <a:pt x="0" y="0"/>
                </a:moveTo>
                <a:cubicBezTo>
                  <a:pt x="47" y="0"/>
                  <a:pt x="94" y="-1"/>
                  <a:pt x="142" y="0"/>
                </a:cubicBezTo>
                <a:cubicBezTo>
                  <a:pt x="12071" y="0"/>
                  <a:pt x="21742" y="9670"/>
                  <a:pt x="21742" y="21600"/>
                </a:cubicBezTo>
                <a:lnTo>
                  <a:pt x="142" y="21600"/>
                </a:lnTo>
                <a:close/>
              </a:path>
            </a:pathLst>
          </a:custGeom>
          <a:noFill/>
          <a:ln w="285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cxnSp>
        <p:nvCxnSpPr>
          <p:cNvPr id="86" name="Connecteur droit 85"/>
          <p:cNvCxnSpPr/>
          <p:nvPr/>
        </p:nvCxnSpPr>
        <p:spPr bwMode="auto">
          <a:xfrm>
            <a:off x="1062866" y="3355753"/>
            <a:ext cx="3319200" cy="1638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7" name="Line 40"/>
          <p:cNvSpPr>
            <a:spLocks noChangeShapeType="1"/>
          </p:cNvSpPr>
          <p:nvPr/>
        </p:nvSpPr>
        <p:spPr bwMode="auto">
          <a:xfrm>
            <a:off x="4368496" y="2913656"/>
            <a:ext cx="0" cy="44373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85" name="Line 13">
            <a:extLst>
              <a:ext uri="{FF2B5EF4-FFF2-40B4-BE49-F238E27FC236}">
                <a16:creationId xmlns:a16="http://schemas.microsoft.com/office/drawing/2014/main" id="{1C417451-6BC9-9447-AE0F-F0FCFEBC74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61616" y="2925062"/>
            <a:ext cx="224629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117" name="Oval 12"/>
          <p:cNvSpPr>
            <a:spLocks noChangeArrowheads="1"/>
          </p:cNvSpPr>
          <p:nvPr/>
        </p:nvSpPr>
        <p:spPr bwMode="auto">
          <a:xfrm>
            <a:off x="4560845" y="2860452"/>
            <a:ext cx="139700" cy="127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fr-FR">
              <a:solidFill>
                <a:schemeClr val="tx2"/>
              </a:solidFill>
            </a:endParaRPr>
          </a:p>
        </p:txBody>
      </p:sp>
      <p:cxnSp>
        <p:nvCxnSpPr>
          <p:cNvPr id="88" name="Connecteur droit 87">
            <a:extLst>
              <a:ext uri="{FF2B5EF4-FFF2-40B4-BE49-F238E27FC236}">
                <a16:creationId xmlns:a16="http://schemas.microsoft.com/office/drawing/2014/main" id="{8783E9D2-2710-D64C-B060-C356C25550F4}"/>
              </a:ext>
            </a:extLst>
          </p:cNvPr>
          <p:cNvCxnSpPr>
            <a:cxnSpLocks/>
          </p:cNvCxnSpPr>
          <p:nvPr/>
        </p:nvCxnSpPr>
        <p:spPr bwMode="auto">
          <a:xfrm>
            <a:off x="2752826" y="6057079"/>
            <a:ext cx="5165624" cy="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Connecteur droit 89">
            <a:extLst>
              <a:ext uri="{FF2B5EF4-FFF2-40B4-BE49-F238E27FC236}">
                <a16:creationId xmlns:a16="http://schemas.microsoft.com/office/drawing/2014/main" id="{A3F1CA70-16EF-2D46-A3D6-259814EC39E0}"/>
              </a:ext>
            </a:extLst>
          </p:cNvPr>
          <p:cNvCxnSpPr>
            <a:cxnSpLocks/>
          </p:cNvCxnSpPr>
          <p:nvPr/>
        </p:nvCxnSpPr>
        <p:spPr bwMode="auto">
          <a:xfrm flipH="1">
            <a:off x="4568116" y="2974752"/>
            <a:ext cx="1016579" cy="2619146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ysDot"/>
            <a:round/>
            <a:headEnd type="triangl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9445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89" grpId="0" animBg="1"/>
      <p:bldP spid="176" grpId="0"/>
      <p:bldP spid="87" grpId="0" animBg="1"/>
      <p:bldP spid="8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D04CD78-2C03-9349-B18A-AA62D4EAF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299" y="1196752"/>
            <a:ext cx="7347402" cy="2662267"/>
          </a:xfrm>
        </p:spPr>
        <p:txBody>
          <a:bodyPr/>
          <a:lstStyle/>
          <a:p>
            <a:pPr marL="288000" indent="-288000">
              <a:buFont typeface="+mj-lt"/>
              <a:buAutoNum type="arabicPeriod"/>
            </a:pPr>
            <a:r>
              <a:rPr lang="fr-FR">
                <a:solidFill>
                  <a:schemeClr val="bg1">
                    <a:lumMod val="75000"/>
                  </a:schemeClr>
                </a:solidFill>
              </a:rPr>
              <a:t> Rappels sur les circuits synchrones</a:t>
            </a:r>
          </a:p>
          <a:p>
            <a:pPr marL="288000" indent="-288000">
              <a:buFont typeface="+mj-lt"/>
              <a:buAutoNum type="arabicPeriod"/>
            </a:pPr>
            <a:r>
              <a:rPr lang="fr-FR">
                <a:solidFill>
                  <a:schemeClr val="bg1">
                    <a:lumMod val="75000"/>
                  </a:schemeClr>
                </a:solidFill>
              </a:rPr>
              <a:t> La s</a:t>
            </a:r>
            <a:r>
              <a:rPr lang="en-US">
                <a:solidFill>
                  <a:schemeClr val="bg1">
                    <a:lumMod val="75000"/>
                  </a:schemeClr>
                </a:solidFill>
              </a:rPr>
              <a:t>émantique par termes marqués</a:t>
            </a:r>
            <a:r>
              <a:rPr lang="fr-FR">
                <a:solidFill>
                  <a:schemeClr val="bg1">
                    <a:lumMod val="75000"/>
                  </a:schemeClr>
                </a:solidFill>
              </a:rPr>
              <a:t> (</a:t>
            </a:r>
            <a:r>
              <a:rPr lang="en-US">
                <a:solidFill>
                  <a:schemeClr val="bg1">
                    <a:lumMod val="75000"/>
                  </a:schemeClr>
                </a:solidFill>
              </a:rPr>
              <a:t>états)</a:t>
            </a:r>
          </a:p>
          <a:p>
            <a:pPr marL="288000" indent="-288000">
              <a:buFont typeface="+mj-lt"/>
              <a:buAutoNum type="arabicPeriod"/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 Interface des circuits</a:t>
            </a:r>
          </a:p>
          <a:p>
            <a:pPr marL="288000" indent="-288000">
              <a:buFont typeface="+mj-lt"/>
              <a:buAutoNum type="arabicPeriod"/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 Circuits de pause, abort, trap et supend</a:t>
            </a:r>
          </a:p>
          <a:p>
            <a:pPr marL="288000" indent="-288000">
              <a:buFont typeface="+mj-lt"/>
              <a:buAutoNum type="arabicPeriod"/>
            </a:pPr>
            <a:r>
              <a:rPr lang="en-US"/>
              <a:t> Circuits de séquence et if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356956C-9974-314D-ADA2-338A04A383A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07/03/2017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DA246DD-03CF-C643-BBA2-4C12CDC8BD7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59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D3E62F-9797-AC44-AF5D-8049BB8F5B6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B1C709C2-2900-6E45-A0A7-53821C768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Plan du cours</a:t>
            </a:r>
          </a:p>
        </p:txBody>
      </p:sp>
    </p:spTree>
    <p:extLst>
      <p:ext uri="{BB962C8B-B14F-4D97-AF65-F5344CB8AC3E}">
        <p14:creationId xmlns:p14="http://schemas.microsoft.com/office/powerpoint/2010/main" val="3247135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3D552C5-4067-FB49-8001-F8C343EEBFA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07/03/2017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E9471B3-6E86-C048-AA02-077FD457592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C9A596-0CFA-AC49-B3DD-3C863458B4D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23AC6869-5A2D-844D-8D8F-4061B7FF1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785"/>
            <a:ext cx="9144000" cy="954107"/>
          </a:xfrm>
        </p:spPr>
        <p:txBody>
          <a:bodyPr/>
          <a:lstStyle/>
          <a:p>
            <a:r>
              <a:rPr lang="fr-FR" sz="3200"/>
              <a:t>Circuits </a:t>
            </a:r>
            <a:r>
              <a:rPr lang="en-US" sz="3200"/>
              <a:t>combinatoires cycliques</a:t>
            </a:r>
            <a:br>
              <a:rPr lang="en-US" sz="3200"/>
            </a:br>
            <a:r>
              <a:rPr lang="en-US" sz="2400"/>
              <a:t>(cf. cours du 26/03/2014)</a:t>
            </a:r>
            <a:endParaRPr lang="fr-FR" sz="3200"/>
          </a:p>
        </p:txBody>
      </p:sp>
      <p:sp>
        <p:nvSpPr>
          <p:cNvPr id="108" name="ZoneTexte 107">
            <a:extLst>
              <a:ext uri="{FF2B5EF4-FFF2-40B4-BE49-F238E27FC236}">
                <a16:creationId xmlns:a16="http://schemas.microsoft.com/office/drawing/2014/main" id="{D40A3BA0-E2FD-B240-A2F0-C43076A74F3F}"/>
              </a:ext>
            </a:extLst>
          </p:cNvPr>
          <p:cNvSpPr txBox="1"/>
          <p:nvPr/>
        </p:nvSpPr>
        <p:spPr>
          <a:xfrm>
            <a:off x="1865169" y="1052736"/>
            <a:ext cx="5314275" cy="54476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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if 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then 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)) else 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))</a:t>
            </a:r>
          </a:p>
        </p:txBody>
      </p:sp>
      <p:grpSp>
        <p:nvGrpSpPr>
          <p:cNvPr id="109" name="Groupe 108">
            <a:extLst>
              <a:ext uri="{FF2B5EF4-FFF2-40B4-BE49-F238E27FC236}">
                <a16:creationId xmlns:a16="http://schemas.microsoft.com/office/drawing/2014/main" id="{680DAB70-2C3E-6546-8A1B-105CBA0BDC92}"/>
              </a:ext>
            </a:extLst>
          </p:cNvPr>
          <p:cNvGrpSpPr/>
          <p:nvPr/>
        </p:nvGrpSpPr>
        <p:grpSpPr>
          <a:xfrm>
            <a:off x="1767668" y="1610092"/>
            <a:ext cx="5396620" cy="3331076"/>
            <a:chOff x="1767668" y="1619446"/>
            <a:chExt cx="5396620" cy="3331076"/>
          </a:xfrm>
        </p:grpSpPr>
        <p:sp>
          <p:nvSpPr>
            <p:cNvPr id="110" name="Rectangle à coins arrondis 109">
              <a:extLst>
                <a:ext uri="{FF2B5EF4-FFF2-40B4-BE49-F238E27FC236}">
                  <a16:creationId xmlns:a16="http://schemas.microsoft.com/office/drawing/2014/main" id="{C3DF0835-5128-A646-A213-3C5B34FD60B9}"/>
                </a:ext>
              </a:extLst>
            </p:cNvPr>
            <p:cNvSpPr/>
            <p:nvPr/>
          </p:nvSpPr>
          <p:spPr bwMode="auto">
            <a:xfrm>
              <a:off x="4396444" y="2267773"/>
              <a:ext cx="1008112" cy="57888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accent4"/>
                  </a:solidFill>
                  <a:effectLst/>
                  <a:latin typeface="Arial" charset="0"/>
                </a:rPr>
                <a:t>F</a:t>
              </a:r>
            </a:p>
          </p:txBody>
        </p:sp>
        <p:sp>
          <p:nvSpPr>
            <p:cNvPr id="111" name="Rectangle à coins arrondis 110">
              <a:extLst>
                <a:ext uri="{FF2B5EF4-FFF2-40B4-BE49-F238E27FC236}">
                  <a16:creationId xmlns:a16="http://schemas.microsoft.com/office/drawing/2014/main" id="{7DD051A9-D1BE-3C45-B661-143F79419E54}"/>
                </a:ext>
              </a:extLst>
            </p:cNvPr>
            <p:cNvSpPr/>
            <p:nvPr/>
          </p:nvSpPr>
          <p:spPr bwMode="auto">
            <a:xfrm>
              <a:off x="4396444" y="3720199"/>
              <a:ext cx="1008112" cy="57888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>
                  <a:solidFill>
                    <a:schemeClr val="accent4"/>
                  </a:solidFill>
                  <a:latin typeface="Arial" charset="0"/>
                </a:rPr>
                <a:t>G</a:t>
              </a: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ZoneTexte 111">
              <a:extLst>
                <a:ext uri="{FF2B5EF4-FFF2-40B4-BE49-F238E27FC236}">
                  <a16:creationId xmlns:a16="http://schemas.microsoft.com/office/drawing/2014/main" id="{B5C3049D-CD80-DA46-9DC9-75225ECD9447}"/>
                </a:ext>
              </a:extLst>
            </p:cNvPr>
            <p:cNvSpPr txBox="1"/>
            <p:nvPr/>
          </p:nvSpPr>
          <p:spPr>
            <a:xfrm>
              <a:off x="3676364" y="1619446"/>
              <a:ext cx="444352" cy="5134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201168" indent="-201168"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kumimoji="0" lang="en-US" sz="28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13" name="ZoneTexte 112">
              <a:extLst>
                <a:ext uri="{FF2B5EF4-FFF2-40B4-BE49-F238E27FC236}">
                  <a16:creationId xmlns:a16="http://schemas.microsoft.com/office/drawing/2014/main" id="{875F4550-4426-DC4E-9AEA-92FB3B8F2026}"/>
                </a:ext>
              </a:extLst>
            </p:cNvPr>
            <p:cNvSpPr txBox="1"/>
            <p:nvPr/>
          </p:nvSpPr>
          <p:spPr>
            <a:xfrm>
              <a:off x="3685325" y="4437112"/>
              <a:ext cx="444352" cy="5134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201168" indent="-201168"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kumimoji="0" lang="en-US" sz="28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14" name="ZoneTexte 113">
              <a:extLst>
                <a:ext uri="{FF2B5EF4-FFF2-40B4-BE49-F238E27FC236}">
                  <a16:creationId xmlns:a16="http://schemas.microsoft.com/office/drawing/2014/main" id="{98245598-F026-5A4D-ACB6-9B93627A246C}"/>
                </a:ext>
              </a:extLst>
            </p:cNvPr>
            <p:cNvSpPr txBox="1"/>
            <p:nvPr/>
          </p:nvSpPr>
          <p:spPr>
            <a:xfrm>
              <a:off x="1767668" y="3059606"/>
              <a:ext cx="284052" cy="5134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201168" indent="-201168"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kumimoji="0" lang="en-US" sz="28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</a:t>
              </a:r>
            </a:p>
          </p:txBody>
        </p:sp>
        <p:sp>
          <p:nvSpPr>
            <p:cNvPr id="115" name="ZoneTexte 114">
              <a:extLst>
                <a:ext uri="{FF2B5EF4-FFF2-40B4-BE49-F238E27FC236}">
                  <a16:creationId xmlns:a16="http://schemas.microsoft.com/office/drawing/2014/main" id="{BEC0A8D4-EDFB-F249-918E-9E334B58664C}"/>
                </a:ext>
              </a:extLst>
            </p:cNvPr>
            <p:cNvSpPr txBox="1"/>
            <p:nvPr/>
          </p:nvSpPr>
          <p:spPr>
            <a:xfrm>
              <a:off x="6700700" y="3020589"/>
              <a:ext cx="463588" cy="5134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201168" indent="-201168"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kumimoji="0" lang="en-US" sz="28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O</a:t>
              </a:r>
            </a:p>
          </p:txBody>
        </p:sp>
        <p:cxnSp>
          <p:nvCxnSpPr>
            <p:cNvPr id="116" name="Connecteur en angle 115">
              <a:extLst>
                <a:ext uri="{FF2B5EF4-FFF2-40B4-BE49-F238E27FC236}">
                  <a16:creationId xmlns:a16="http://schemas.microsoft.com/office/drawing/2014/main" id="{C6291588-94C8-DA43-A4D6-9A9D615A99DD}"/>
                </a:ext>
              </a:extLst>
            </p:cNvPr>
            <p:cNvCxnSpPr/>
            <p:nvPr/>
          </p:nvCxnSpPr>
          <p:spPr bwMode="auto">
            <a:xfrm>
              <a:off x="5405070" y="2562447"/>
              <a:ext cx="652688" cy="576265"/>
            </a:xfrm>
            <a:prstGeom prst="bentConnector3">
              <a:avLst>
                <a:gd name="adj1" fmla="val 50000"/>
              </a:avLst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Connecteur en angle 116">
              <a:extLst>
                <a:ext uri="{FF2B5EF4-FFF2-40B4-BE49-F238E27FC236}">
                  <a16:creationId xmlns:a16="http://schemas.microsoft.com/office/drawing/2014/main" id="{A0229036-5640-DB4F-B6A5-3F7A343B53C3}"/>
                </a:ext>
              </a:extLst>
            </p:cNvPr>
            <p:cNvCxnSpPr>
              <a:stCxn id="111" idx="3"/>
            </p:cNvCxnSpPr>
            <p:nvPr/>
          </p:nvCxnSpPr>
          <p:spPr bwMode="auto">
            <a:xfrm flipV="1">
              <a:off x="5404556" y="3466215"/>
              <a:ext cx="680998" cy="543425"/>
            </a:xfrm>
            <a:prstGeom prst="bentConnector3">
              <a:avLst>
                <a:gd name="adj1" fmla="val 50000"/>
              </a:avLst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8" name="ZoneTexte 117">
              <a:extLst>
                <a:ext uri="{FF2B5EF4-FFF2-40B4-BE49-F238E27FC236}">
                  <a16:creationId xmlns:a16="http://schemas.microsoft.com/office/drawing/2014/main" id="{58D0686F-1E4B-2D44-957C-21171D7B1896}"/>
                </a:ext>
              </a:extLst>
            </p:cNvPr>
            <p:cNvSpPr txBox="1"/>
            <p:nvPr/>
          </p:nvSpPr>
          <p:spPr>
            <a:xfrm>
              <a:off x="5980620" y="2348880"/>
              <a:ext cx="444352" cy="5134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201168" indent="-201168"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kumimoji="0" lang="en-US" sz="28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</a:t>
              </a:r>
            </a:p>
          </p:txBody>
        </p:sp>
        <p:cxnSp>
          <p:nvCxnSpPr>
            <p:cNvPr id="119" name="Connecteur en angle 118">
              <a:extLst>
                <a:ext uri="{FF2B5EF4-FFF2-40B4-BE49-F238E27FC236}">
                  <a16:creationId xmlns:a16="http://schemas.microsoft.com/office/drawing/2014/main" id="{3A049F15-AD7F-D746-AC54-F6A49DBEB540}"/>
                </a:ext>
              </a:extLst>
            </p:cNvPr>
            <p:cNvCxnSpPr/>
            <p:nvPr/>
          </p:nvCxnSpPr>
          <p:spPr bwMode="auto">
            <a:xfrm rot="10800000" flipV="1">
              <a:off x="2162142" y="2717608"/>
              <a:ext cx="1562984" cy="563525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" name="Connecteur en angle 119">
              <a:extLst>
                <a:ext uri="{FF2B5EF4-FFF2-40B4-BE49-F238E27FC236}">
                  <a16:creationId xmlns:a16="http://schemas.microsoft.com/office/drawing/2014/main" id="{81A6128F-7168-8540-94EB-BA893D12A03E}"/>
                </a:ext>
              </a:extLst>
            </p:cNvPr>
            <p:cNvCxnSpPr/>
            <p:nvPr/>
          </p:nvCxnSpPr>
          <p:spPr bwMode="auto">
            <a:xfrm rot="10800000">
              <a:off x="2130242" y="3281135"/>
              <a:ext cx="1634288" cy="569966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1" name="ZoneTexte 120">
              <a:extLst>
                <a:ext uri="{FF2B5EF4-FFF2-40B4-BE49-F238E27FC236}">
                  <a16:creationId xmlns:a16="http://schemas.microsoft.com/office/drawing/2014/main" id="{73C7DE8E-134F-C942-885E-319B09B50C80}"/>
                </a:ext>
              </a:extLst>
            </p:cNvPr>
            <p:cNvSpPr txBox="1"/>
            <p:nvPr/>
          </p:nvSpPr>
          <p:spPr>
            <a:xfrm>
              <a:off x="3748372" y="2261492"/>
              <a:ext cx="298480" cy="591444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marL="201168" indent="-201168" fontAlgn="base">
                <a:lnSpc>
                  <a:spcPct val="105000"/>
                </a:lnSpc>
                <a:spcAft>
                  <a:spcPct val="0"/>
                </a:spcAft>
              </a:pPr>
              <a:r>
                <a:rPr lang="en-US" sz="1600" kern="0" dirty="0"/>
                <a:t>1</a:t>
              </a:r>
            </a:p>
            <a:p>
              <a:pPr marL="201168" indent="-201168" fontAlgn="base">
                <a:lnSpc>
                  <a:spcPct val="105000"/>
                </a:lnSpc>
                <a:spcAft>
                  <a:spcPct val="0"/>
                </a:spcAft>
              </a:pPr>
              <a:r>
                <a:rPr lang="en-US" sz="1600" kern="0" dirty="0"/>
                <a:t>0</a:t>
              </a:r>
            </a:p>
          </p:txBody>
        </p:sp>
        <p:sp>
          <p:nvSpPr>
            <p:cNvPr id="122" name="ZoneTexte 121">
              <a:extLst>
                <a:ext uri="{FF2B5EF4-FFF2-40B4-BE49-F238E27FC236}">
                  <a16:creationId xmlns:a16="http://schemas.microsoft.com/office/drawing/2014/main" id="{F1682438-AAE0-A74D-AF33-9C57A73D6152}"/>
                </a:ext>
              </a:extLst>
            </p:cNvPr>
            <p:cNvSpPr txBox="1"/>
            <p:nvPr/>
          </p:nvSpPr>
          <p:spPr>
            <a:xfrm>
              <a:off x="3748372" y="3713918"/>
              <a:ext cx="298480" cy="59144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marL="201168" indent="-201168" fontAlgn="base">
                <a:lnSpc>
                  <a:spcPct val="105000"/>
                </a:lnSpc>
                <a:spcAft>
                  <a:spcPct val="0"/>
                </a:spcAft>
              </a:pPr>
              <a:r>
                <a:rPr lang="en-US" sz="1600" kern="0" dirty="0"/>
                <a:t>1</a:t>
              </a:r>
            </a:p>
            <a:p>
              <a:pPr marL="201168" indent="-201168" fontAlgn="base">
                <a:lnSpc>
                  <a:spcPct val="105000"/>
                </a:lnSpc>
                <a:spcAft>
                  <a:spcPct val="0"/>
                </a:spcAft>
              </a:pPr>
              <a:r>
                <a:rPr lang="en-US" sz="1600" kern="0" dirty="0"/>
                <a:t>0</a:t>
              </a:r>
            </a:p>
          </p:txBody>
        </p:sp>
        <p:cxnSp>
          <p:nvCxnSpPr>
            <p:cNvPr id="123" name="Connecteur droit 122">
              <a:extLst>
                <a:ext uri="{FF2B5EF4-FFF2-40B4-BE49-F238E27FC236}">
                  <a16:creationId xmlns:a16="http://schemas.microsoft.com/office/drawing/2014/main" id="{8033AF8D-3A70-4845-BC7B-9D96DE3DF01E}"/>
                </a:ext>
              </a:extLst>
            </p:cNvPr>
            <p:cNvCxnSpPr/>
            <p:nvPr/>
          </p:nvCxnSpPr>
          <p:spPr bwMode="auto">
            <a:xfrm rot="5400000">
              <a:off x="3788589" y="4395967"/>
              <a:ext cx="206670" cy="92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Connecteur droit 123">
              <a:extLst>
                <a:ext uri="{FF2B5EF4-FFF2-40B4-BE49-F238E27FC236}">
                  <a16:creationId xmlns:a16="http://schemas.microsoft.com/office/drawing/2014/main" id="{2EA7B233-8C24-1845-A42B-8E5322C7763D}"/>
                </a:ext>
              </a:extLst>
            </p:cNvPr>
            <p:cNvCxnSpPr>
              <a:stCxn id="122" idx="3"/>
              <a:endCxn id="111" idx="1"/>
            </p:cNvCxnSpPr>
            <p:nvPr/>
          </p:nvCxnSpPr>
          <p:spPr bwMode="auto">
            <a:xfrm>
              <a:off x="4046852" y="4009640"/>
              <a:ext cx="349592" cy="0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" name="Connecteur droit 124">
              <a:extLst>
                <a:ext uri="{FF2B5EF4-FFF2-40B4-BE49-F238E27FC236}">
                  <a16:creationId xmlns:a16="http://schemas.microsoft.com/office/drawing/2014/main" id="{41E4C2D8-CA69-3244-B9C2-D9F2E85D0D0D}"/>
                </a:ext>
              </a:extLst>
            </p:cNvPr>
            <p:cNvCxnSpPr>
              <a:stCxn id="121" idx="3"/>
              <a:endCxn id="110" idx="1"/>
            </p:cNvCxnSpPr>
            <p:nvPr/>
          </p:nvCxnSpPr>
          <p:spPr bwMode="auto">
            <a:xfrm>
              <a:off x="4046852" y="2557214"/>
              <a:ext cx="349592" cy="0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6" name="ZoneTexte 125">
              <a:extLst>
                <a:ext uri="{FF2B5EF4-FFF2-40B4-BE49-F238E27FC236}">
                  <a16:creationId xmlns:a16="http://schemas.microsoft.com/office/drawing/2014/main" id="{A10CED93-40DC-6E4F-B807-70FA9D55DA0A}"/>
                </a:ext>
              </a:extLst>
            </p:cNvPr>
            <p:cNvSpPr txBox="1"/>
            <p:nvPr/>
          </p:nvSpPr>
          <p:spPr>
            <a:xfrm>
              <a:off x="6052628" y="2981572"/>
              <a:ext cx="298480" cy="59144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marL="201168" indent="-201168" fontAlgn="base">
                <a:lnSpc>
                  <a:spcPct val="105000"/>
                </a:lnSpc>
                <a:spcAft>
                  <a:spcPct val="0"/>
                </a:spcAft>
              </a:pPr>
              <a:r>
                <a:rPr lang="en-US" sz="1600" kern="0" dirty="0"/>
                <a:t>1</a:t>
              </a:r>
            </a:p>
            <a:p>
              <a:pPr marL="201168" indent="-201168" fontAlgn="base">
                <a:lnSpc>
                  <a:spcPct val="105000"/>
                </a:lnSpc>
                <a:spcAft>
                  <a:spcPct val="0"/>
                </a:spcAft>
              </a:pPr>
              <a:r>
                <a:rPr lang="en-US" sz="1600" kern="0" dirty="0"/>
                <a:t>0</a:t>
              </a:r>
            </a:p>
          </p:txBody>
        </p:sp>
        <p:cxnSp>
          <p:nvCxnSpPr>
            <p:cNvPr id="127" name="Connecteur droit 126">
              <a:extLst>
                <a:ext uri="{FF2B5EF4-FFF2-40B4-BE49-F238E27FC236}">
                  <a16:creationId xmlns:a16="http://schemas.microsoft.com/office/drawing/2014/main" id="{90C60350-B7B7-6F4A-B65F-95E90EB956C1}"/>
                </a:ext>
              </a:extLst>
            </p:cNvPr>
            <p:cNvCxnSpPr>
              <a:stCxn id="126" idx="3"/>
              <a:endCxn id="115" idx="1"/>
            </p:cNvCxnSpPr>
            <p:nvPr/>
          </p:nvCxnSpPr>
          <p:spPr bwMode="auto">
            <a:xfrm>
              <a:off x="6351108" y="3277294"/>
              <a:ext cx="349592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" name="Connecteur droit 127">
              <a:extLst>
                <a:ext uri="{FF2B5EF4-FFF2-40B4-BE49-F238E27FC236}">
                  <a16:creationId xmlns:a16="http://schemas.microsoft.com/office/drawing/2014/main" id="{3B999707-A2A7-D24D-9A88-0C8A939BFC92}"/>
                </a:ext>
              </a:extLst>
            </p:cNvPr>
            <p:cNvCxnSpPr/>
            <p:nvPr/>
          </p:nvCxnSpPr>
          <p:spPr bwMode="auto">
            <a:xfrm rot="5400000">
              <a:off x="6101463" y="2876109"/>
              <a:ext cx="191290" cy="92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29" name="Groupe 128">
              <a:extLst>
                <a:ext uri="{FF2B5EF4-FFF2-40B4-BE49-F238E27FC236}">
                  <a16:creationId xmlns:a16="http://schemas.microsoft.com/office/drawing/2014/main" id="{4629DE0A-AF02-E54E-B00D-8902FC838206}"/>
                </a:ext>
              </a:extLst>
            </p:cNvPr>
            <p:cNvGrpSpPr/>
            <p:nvPr/>
          </p:nvGrpSpPr>
          <p:grpSpPr>
            <a:xfrm>
              <a:off x="3347864" y="3138713"/>
              <a:ext cx="2383550" cy="1035555"/>
              <a:chOff x="3347864" y="3138713"/>
              <a:chExt cx="2383550" cy="1035555"/>
            </a:xfrm>
          </p:grpSpPr>
          <p:cxnSp>
            <p:nvCxnSpPr>
              <p:cNvPr id="134" name="Connecteur en angle 133">
                <a:extLst>
                  <a:ext uri="{FF2B5EF4-FFF2-40B4-BE49-F238E27FC236}">
                    <a16:creationId xmlns:a16="http://schemas.microsoft.com/office/drawing/2014/main" id="{151CDE35-D4BE-6549-8E03-B721515060C1}"/>
                  </a:ext>
                </a:extLst>
              </p:cNvPr>
              <p:cNvCxnSpPr/>
              <p:nvPr/>
            </p:nvCxnSpPr>
            <p:spPr bwMode="auto">
              <a:xfrm rot="16200000" flipH="1">
                <a:off x="3245863" y="3684371"/>
                <a:ext cx="591899" cy="387896"/>
              </a:xfrm>
              <a:prstGeom prst="bentConnector3">
                <a:avLst>
                  <a:gd name="adj1" fmla="val 101023"/>
                </a:avLst>
              </a:prstGeom>
              <a:noFill/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5" name="Connecteur droit 134">
                <a:extLst>
                  <a:ext uri="{FF2B5EF4-FFF2-40B4-BE49-F238E27FC236}">
                    <a16:creationId xmlns:a16="http://schemas.microsoft.com/office/drawing/2014/main" id="{663687E7-BC02-1F44-BCC7-65EF7163E431}"/>
                  </a:ext>
                </a:extLst>
              </p:cNvPr>
              <p:cNvCxnSpPr/>
              <p:nvPr/>
            </p:nvCxnSpPr>
            <p:spPr bwMode="auto">
              <a:xfrm flipV="1">
                <a:off x="3347864" y="3138713"/>
                <a:ext cx="2383550" cy="443657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30" name="Groupe 129">
              <a:extLst>
                <a:ext uri="{FF2B5EF4-FFF2-40B4-BE49-F238E27FC236}">
                  <a16:creationId xmlns:a16="http://schemas.microsoft.com/office/drawing/2014/main" id="{C5462A4E-6974-5548-A21D-174C130813C4}"/>
                </a:ext>
              </a:extLst>
            </p:cNvPr>
            <p:cNvGrpSpPr/>
            <p:nvPr/>
          </p:nvGrpSpPr>
          <p:grpSpPr>
            <a:xfrm flipV="1">
              <a:off x="3357651" y="2420888"/>
              <a:ext cx="2383550" cy="1035555"/>
              <a:chOff x="3347864" y="3138713"/>
              <a:chExt cx="2383550" cy="1035555"/>
            </a:xfrm>
          </p:grpSpPr>
          <p:cxnSp>
            <p:nvCxnSpPr>
              <p:cNvPr id="132" name="Connecteur en angle 131">
                <a:extLst>
                  <a:ext uri="{FF2B5EF4-FFF2-40B4-BE49-F238E27FC236}">
                    <a16:creationId xmlns:a16="http://schemas.microsoft.com/office/drawing/2014/main" id="{89937583-E4C8-0443-8677-CAADF85857AA}"/>
                  </a:ext>
                </a:extLst>
              </p:cNvPr>
              <p:cNvCxnSpPr/>
              <p:nvPr/>
            </p:nvCxnSpPr>
            <p:spPr bwMode="auto">
              <a:xfrm rot="16200000" flipH="1">
                <a:off x="3245863" y="3684371"/>
                <a:ext cx="591899" cy="387896"/>
              </a:xfrm>
              <a:prstGeom prst="bentConnector3">
                <a:avLst>
                  <a:gd name="adj1" fmla="val 101023"/>
                </a:avLst>
              </a:prstGeom>
              <a:noFill/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3" name="Connecteur droit 132">
                <a:extLst>
                  <a:ext uri="{FF2B5EF4-FFF2-40B4-BE49-F238E27FC236}">
                    <a16:creationId xmlns:a16="http://schemas.microsoft.com/office/drawing/2014/main" id="{949A50C3-BD0C-C046-A7BB-768EC56378F3}"/>
                  </a:ext>
                </a:extLst>
              </p:cNvPr>
              <p:cNvCxnSpPr/>
              <p:nvPr/>
            </p:nvCxnSpPr>
            <p:spPr bwMode="auto">
              <a:xfrm flipV="1">
                <a:off x="3347864" y="3138713"/>
                <a:ext cx="2383550" cy="443657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31" name="Connecteur droit 130">
              <a:extLst>
                <a:ext uri="{FF2B5EF4-FFF2-40B4-BE49-F238E27FC236}">
                  <a16:creationId xmlns:a16="http://schemas.microsoft.com/office/drawing/2014/main" id="{38F28735-CA3D-7D4A-9F26-A45A51E87661}"/>
                </a:ext>
              </a:extLst>
            </p:cNvPr>
            <p:cNvCxnSpPr/>
            <p:nvPr/>
          </p:nvCxnSpPr>
          <p:spPr bwMode="auto">
            <a:xfrm flipH="1">
              <a:off x="3897612" y="2070202"/>
              <a:ext cx="928" cy="19129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6" name="ZoneTexte 135">
            <a:extLst>
              <a:ext uri="{FF2B5EF4-FFF2-40B4-BE49-F238E27FC236}">
                <a16:creationId xmlns:a16="http://schemas.microsoft.com/office/drawing/2014/main" id="{45D4349E-712E-6E43-89C8-1BEAD2E677B5}"/>
              </a:ext>
            </a:extLst>
          </p:cNvPr>
          <p:cNvSpPr txBox="1"/>
          <p:nvPr/>
        </p:nvSpPr>
        <p:spPr bwMode="auto">
          <a:xfrm>
            <a:off x="539552" y="5140349"/>
            <a:ext cx="8002511" cy="138499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2"/>
                </a:solidFill>
              </a:rPr>
              <a:t>Electriquement sain</a:t>
            </a:r>
            <a:r>
              <a:rPr lang="en-US" sz="2800" dirty="0" err="1">
                <a:solidFill>
                  <a:schemeClr val="tx2"/>
                </a:solidFill>
              </a:rPr>
              <a:t> </a:t>
            </a:r>
            <a:r>
              <a:rPr lang="en-US" sz="2800" dirty="0" err="1"/>
              <a:t>ssi les sorties </a:t>
            </a:r>
          </a:p>
          <a:p>
            <a:pPr algn="ctr"/>
            <a:r>
              <a:rPr lang="en-US" sz="2800" dirty="0" err="1">
                <a:solidFill>
                  <a:schemeClr val="accent2"/>
                </a:solidFill>
              </a:rPr>
              <a:t>se stabilisent en temps borné</a:t>
            </a:r>
          </a:p>
          <a:p>
            <a:pPr algn="ctr"/>
            <a:r>
              <a:rPr lang="en-US" sz="2800" dirty="0" err="1"/>
              <a:t> ⟺ ssi il se comporte comme un circuit acyclique</a:t>
            </a:r>
          </a:p>
        </p:txBody>
      </p:sp>
    </p:spTree>
    <p:extLst>
      <p:ext uri="{BB962C8B-B14F-4D97-AF65-F5344CB8AC3E}">
        <p14:creationId xmlns:p14="http://schemas.microsoft.com/office/powerpoint/2010/main" val="29914047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90BB0B5-AFBE-044A-9B1D-95774E72C78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07/03/2017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1379626-B239-6748-889A-86FD0E2F526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60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67EC171-3E40-3E47-A40F-F8E2FD5B5D2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7868C4BC-08D5-4842-BEDF-07FFE0FA9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</a:t>
            </a:r>
            <a:r>
              <a:rPr lang="en-US"/>
              <a:t>ègles de la </a:t>
            </a:r>
            <a:r>
              <a:rPr lang="fr-FR"/>
              <a:t>s</a:t>
            </a:r>
            <a:r>
              <a:rPr lang="en-US"/>
              <a:t>équence </a:t>
            </a:r>
            <a:r>
              <a:rPr lang="fr-FR" dirty="0"/>
              <a:t>«</a:t>
            </a:r>
            <a:r>
              <a:rPr lang="fr-FR" i="0" dirty="0"/>
              <a:t> </a:t>
            </a:r>
            <a:r>
              <a:rPr lang="fr-FR" dirty="0">
                <a:solidFill>
                  <a:schemeClr val="accent4"/>
                </a:solidFill>
              </a:rPr>
              <a:t>p</a:t>
            </a:r>
            <a:r>
              <a:rPr lang="fr-FR" sz="2400" dirty="0"/>
              <a:t> </a:t>
            </a:r>
            <a:r>
              <a:rPr lang="fr-FR" dirty="0"/>
              <a:t>; </a:t>
            </a:r>
            <a:r>
              <a:rPr lang="fr-FR" dirty="0">
                <a:solidFill>
                  <a:schemeClr val="accent4"/>
                </a:solidFill>
              </a:rPr>
              <a:t>q</a:t>
            </a:r>
            <a:r>
              <a:rPr lang="fr-FR" dirty="0"/>
              <a:t> »</a:t>
            </a:r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01EAD77-C65A-A248-B77D-CF5CDCEB22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75" y="836712"/>
            <a:ext cx="7607851" cy="357144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BC18C63-CFC4-A54B-88C3-AE8079914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40" y="4797152"/>
            <a:ext cx="7564120" cy="160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96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4F97E5FD-B65C-DF41-BB41-6C3785149CE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274" y="620688"/>
            <a:ext cx="5638038" cy="289636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424D81D-BEA4-0B42-BE88-99BE19A31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274" y="3789040"/>
            <a:ext cx="5638038" cy="3072384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91E72C2-F9BB-054F-A40E-2219D1835CE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07/03/2017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F71DE0C-D786-8F49-8787-DAB60F08799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61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9234F9-4F20-704E-B4B9-FD9FFA984D1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14098F53-9963-E146-BC0F-F52964715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La s</a:t>
            </a:r>
            <a:r>
              <a:rPr lang="en-US"/>
              <a:t>équence : séparation des cas pour </a:t>
            </a:r>
            <a:r>
              <a:rPr lang="en-US">
                <a:solidFill>
                  <a:schemeClr val="accent4"/>
                </a:solidFill>
              </a:rPr>
              <a:t>p</a:t>
            </a:r>
            <a:endParaRPr lang="fr-FR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41278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07/03/2017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62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4300" y="13785"/>
            <a:ext cx="8915400" cy="630942"/>
          </a:xfrm>
        </p:spPr>
        <p:txBody>
          <a:bodyPr/>
          <a:lstStyle/>
          <a:p>
            <a:r>
              <a:rPr lang="fr-FR" dirty="0"/>
              <a:t>Circuit pour «</a:t>
            </a:r>
            <a:r>
              <a:rPr lang="fr-FR" i="0" dirty="0"/>
              <a:t> </a:t>
            </a:r>
            <a:r>
              <a:rPr lang="fr-FR" dirty="0">
                <a:solidFill>
                  <a:schemeClr val="accent4"/>
                </a:solidFill>
              </a:rPr>
              <a:t>p</a:t>
            </a:r>
            <a:r>
              <a:rPr lang="fr-FR" sz="2400" dirty="0"/>
              <a:t> </a:t>
            </a:r>
            <a:r>
              <a:rPr lang="fr-FR" dirty="0"/>
              <a:t>; </a:t>
            </a:r>
            <a:r>
              <a:rPr lang="fr-FR" dirty="0">
                <a:solidFill>
                  <a:schemeClr val="accent4"/>
                </a:solidFill>
              </a:rPr>
              <a:t>q</a:t>
            </a:r>
            <a:r>
              <a:rPr lang="fr-FR" dirty="0"/>
              <a:t> »</a:t>
            </a:r>
            <a:endParaRPr lang="fr-FR" dirty="0">
              <a:solidFill>
                <a:schemeClr val="accent4"/>
              </a:solidFill>
            </a:endParaRPr>
          </a:p>
        </p:txBody>
      </p:sp>
      <p:sp>
        <p:nvSpPr>
          <p:cNvPr id="100" name="Line 87"/>
          <p:cNvSpPr>
            <a:spLocks noChangeShapeType="1"/>
          </p:cNvSpPr>
          <p:nvPr/>
        </p:nvSpPr>
        <p:spPr bwMode="auto">
          <a:xfrm>
            <a:off x="2979738" y="4295285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" name="Line 91"/>
          <p:cNvSpPr>
            <a:spLocks noChangeShapeType="1"/>
          </p:cNvSpPr>
          <p:nvPr/>
        </p:nvSpPr>
        <p:spPr bwMode="auto">
          <a:xfrm>
            <a:off x="2901950" y="4295285"/>
            <a:ext cx="77788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" name="Line 90"/>
          <p:cNvSpPr>
            <a:spLocks noChangeShapeType="1"/>
          </p:cNvSpPr>
          <p:nvPr/>
        </p:nvSpPr>
        <p:spPr bwMode="auto">
          <a:xfrm>
            <a:off x="4619625" y="2187085"/>
            <a:ext cx="77788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1" name="Line 88"/>
          <p:cNvSpPr>
            <a:spLocks noChangeShapeType="1"/>
          </p:cNvSpPr>
          <p:nvPr/>
        </p:nvSpPr>
        <p:spPr bwMode="auto">
          <a:xfrm>
            <a:off x="4464050" y="2187085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6" name="Line 93"/>
          <p:cNvSpPr>
            <a:spLocks noChangeShapeType="1"/>
          </p:cNvSpPr>
          <p:nvPr/>
        </p:nvSpPr>
        <p:spPr bwMode="auto">
          <a:xfrm>
            <a:off x="4697413" y="2187085"/>
            <a:ext cx="0" cy="132715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" name="Line 89"/>
          <p:cNvSpPr>
            <a:spLocks noChangeShapeType="1"/>
          </p:cNvSpPr>
          <p:nvPr/>
        </p:nvSpPr>
        <p:spPr bwMode="auto">
          <a:xfrm>
            <a:off x="2901950" y="3514235"/>
            <a:ext cx="17954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5" name="Line 92"/>
          <p:cNvSpPr>
            <a:spLocks noChangeShapeType="1"/>
          </p:cNvSpPr>
          <p:nvPr/>
        </p:nvSpPr>
        <p:spPr bwMode="auto">
          <a:xfrm>
            <a:off x="2901950" y="3514235"/>
            <a:ext cx="0" cy="78105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6" name="Line 123"/>
          <p:cNvSpPr>
            <a:spLocks noChangeShapeType="1"/>
          </p:cNvSpPr>
          <p:nvPr/>
        </p:nvSpPr>
        <p:spPr bwMode="auto">
          <a:xfrm>
            <a:off x="4541838" y="4608023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8" name="Line 125"/>
          <p:cNvSpPr>
            <a:spLocks noChangeShapeType="1"/>
          </p:cNvSpPr>
          <p:nvPr/>
        </p:nvSpPr>
        <p:spPr bwMode="auto">
          <a:xfrm>
            <a:off x="4697413" y="4608023"/>
            <a:ext cx="7032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9" name="Line 126"/>
          <p:cNvSpPr>
            <a:spLocks noChangeShapeType="1"/>
          </p:cNvSpPr>
          <p:nvPr/>
        </p:nvSpPr>
        <p:spPr bwMode="auto">
          <a:xfrm>
            <a:off x="5400675" y="3203085"/>
            <a:ext cx="0" cy="1404938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Arc 5"/>
          <p:cNvSpPr>
            <a:spLocks/>
          </p:cNvSpPr>
          <p:nvPr/>
        </p:nvSpPr>
        <p:spPr bwMode="auto">
          <a:xfrm>
            <a:off x="6540500" y="1085360"/>
            <a:ext cx="85725" cy="1651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Arc 6"/>
          <p:cNvSpPr>
            <a:spLocks/>
          </p:cNvSpPr>
          <p:nvPr/>
        </p:nvSpPr>
        <p:spPr bwMode="auto">
          <a:xfrm>
            <a:off x="6542088" y="1085360"/>
            <a:ext cx="585788" cy="180975"/>
          </a:xfrm>
          <a:custGeom>
            <a:avLst/>
            <a:gdLst>
              <a:gd name="G0" fmla="+- 22 0 0"/>
              <a:gd name="G1" fmla="+- 21600 0 0"/>
              <a:gd name="G2" fmla="+- 21600 0 0"/>
              <a:gd name="T0" fmla="*/ 0 w 21622"/>
              <a:gd name="T1" fmla="*/ 0 h 21600"/>
              <a:gd name="T2" fmla="*/ 21622 w 21622"/>
              <a:gd name="T3" fmla="*/ 21528 h 21600"/>
              <a:gd name="T4" fmla="*/ 22 w 2162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22" h="21600" fill="none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23" y="0"/>
                  <a:pt x="21582" y="9626"/>
                  <a:pt x="21621" y="21528"/>
                </a:cubicBezTo>
              </a:path>
              <a:path w="21622" h="21600" stroke="0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23" y="0"/>
                  <a:pt x="21582" y="9626"/>
                  <a:pt x="21621" y="21528"/>
                </a:cubicBezTo>
                <a:lnTo>
                  <a:pt x="22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Arc 7"/>
          <p:cNvSpPr>
            <a:spLocks/>
          </p:cNvSpPr>
          <p:nvPr/>
        </p:nvSpPr>
        <p:spPr bwMode="auto">
          <a:xfrm>
            <a:off x="6572250" y="1250460"/>
            <a:ext cx="554038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Arc 8"/>
          <p:cNvSpPr>
            <a:spLocks/>
          </p:cNvSpPr>
          <p:nvPr/>
        </p:nvSpPr>
        <p:spPr bwMode="auto">
          <a:xfrm>
            <a:off x="6540500" y="1250460"/>
            <a:ext cx="85725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>
            <a:off x="6572250" y="1171085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6572250" y="1328248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Arc 11"/>
          <p:cNvSpPr>
            <a:spLocks/>
          </p:cNvSpPr>
          <p:nvPr/>
        </p:nvSpPr>
        <p:spPr bwMode="auto">
          <a:xfrm>
            <a:off x="6540500" y="1788623"/>
            <a:ext cx="85725" cy="1651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578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0" y="0"/>
                  <a:pt x="21587" y="9657"/>
                  <a:pt x="21599" y="21578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0" y="0"/>
                  <a:pt x="21587" y="9657"/>
                  <a:pt x="21599" y="21578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Arc 12"/>
          <p:cNvSpPr>
            <a:spLocks/>
          </p:cNvSpPr>
          <p:nvPr/>
        </p:nvSpPr>
        <p:spPr bwMode="auto">
          <a:xfrm>
            <a:off x="6542088" y="1788623"/>
            <a:ext cx="585788" cy="179388"/>
          </a:xfrm>
          <a:custGeom>
            <a:avLst/>
            <a:gdLst>
              <a:gd name="G0" fmla="+- 22 0 0"/>
              <a:gd name="G1" fmla="+- 21600 0 0"/>
              <a:gd name="G2" fmla="+- 21600 0 0"/>
              <a:gd name="T0" fmla="*/ 0 w 21622"/>
              <a:gd name="T1" fmla="*/ 0 h 21600"/>
              <a:gd name="T2" fmla="*/ 21622 w 21622"/>
              <a:gd name="T3" fmla="*/ 21600 h 21600"/>
              <a:gd name="T4" fmla="*/ 22 w 2162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22" h="21600" fill="none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51" y="0"/>
                  <a:pt x="21622" y="9670"/>
                  <a:pt x="21622" y="21600"/>
                </a:cubicBezTo>
              </a:path>
              <a:path w="21622" h="21600" stroke="0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51" y="0"/>
                  <a:pt x="21622" y="9670"/>
                  <a:pt x="21622" y="21600"/>
                </a:cubicBezTo>
                <a:lnTo>
                  <a:pt x="22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Arc 13"/>
          <p:cNvSpPr>
            <a:spLocks/>
          </p:cNvSpPr>
          <p:nvPr/>
        </p:nvSpPr>
        <p:spPr bwMode="auto">
          <a:xfrm>
            <a:off x="6572250" y="1952135"/>
            <a:ext cx="554038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Arc 14"/>
          <p:cNvSpPr>
            <a:spLocks/>
          </p:cNvSpPr>
          <p:nvPr/>
        </p:nvSpPr>
        <p:spPr bwMode="auto">
          <a:xfrm>
            <a:off x="6540500" y="1952135"/>
            <a:ext cx="85725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Line 15"/>
          <p:cNvSpPr>
            <a:spLocks noChangeShapeType="1"/>
          </p:cNvSpPr>
          <p:nvPr/>
        </p:nvSpPr>
        <p:spPr bwMode="auto">
          <a:xfrm>
            <a:off x="6572250" y="1884864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Line 16"/>
          <p:cNvSpPr>
            <a:spLocks noChangeShapeType="1"/>
          </p:cNvSpPr>
          <p:nvPr/>
        </p:nvSpPr>
        <p:spPr bwMode="auto">
          <a:xfrm>
            <a:off x="6572250" y="2031510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" name="Arc 17"/>
          <p:cNvSpPr>
            <a:spLocks/>
          </p:cNvSpPr>
          <p:nvPr/>
        </p:nvSpPr>
        <p:spPr bwMode="auto">
          <a:xfrm>
            <a:off x="6540500" y="3741248"/>
            <a:ext cx="85725" cy="1651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578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0" y="0"/>
                  <a:pt x="21587" y="9657"/>
                  <a:pt x="21599" y="21578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0" y="0"/>
                  <a:pt x="21587" y="9657"/>
                  <a:pt x="21599" y="21578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" name="Arc 18"/>
          <p:cNvSpPr>
            <a:spLocks/>
          </p:cNvSpPr>
          <p:nvPr/>
        </p:nvSpPr>
        <p:spPr bwMode="auto">
          <a:xfrm>
            <a:off x="6542088" y="3741248"/>
            <a:ext cx="585788" cy="179388"/>
          </a:xfrm>
          <a:custGeom>
            <a:avLst/>
            <a:gdLst>
              <a:gd name="G0" fmla="+- 22 0 0"/>
              <a:gd name="G1" fmla="+- 21600 0 0"/>
              <a:gd name="G2" fmla="+- 21600 0 0"/>
              <a:gd name="T0" fmla="*/ 0 w 21622"/>
              <a:gd name="T1" fmla="*/ 0 h 21600"/>
              <a:gd name="T2" fmla="*/ 21622 w 21622"/>
              <a:gd name="T3" fmla="*/ 21600 h 21600"/>
              <a:gd name="T4" fmla="*/ 22 w 2162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22" h="21600" fill="none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51" y="0"/>
                  <a:pt x="21622" y="9670"/>
                  <a:pt x="21622" y="21600"/>
                </a:cubicBezTo>
              </a:path>
              <a:path w="21622" h="21600" stroke="0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51" y="0"/>
                  <a:pt x="21622" y="9670"/>
                  <a:pt x="21622" y="21600"/>
                </a:cubicBezTo>
                <a:lnTo>
                  <a:pt x="22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" name="Arc 19"/>
          <p:cNvSpPr>
            <a:spLocks/>
          </p:cNvSpPr>
          <p:nvPr/>
        </p:nvSpPr>
        <p:spPr bwMode="auto">
          <a:xfrm>
            <a:off x="6572250" y="3904760"/>
            <a:ext cx="554038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" name="Arc 20"/>
          <p:cNvSpPr>
            <a:spLocks/>
          </p:cNvSpPr>
          <p:nvPr/>
        </p:nvSpPr>
        <p:spPr bwMode="auto">
          <a:xfrm>
            <a:off x="6540500" y="3904760"/>
            <a:ext cx="85725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" name="Line 21"/>
          <p:cNvSpPr>
            <a:spLocks noChangeShapeType="1"/>
          </p:cNvSpPr>
          <p:nvPr/>
        </p:nvSpPr>
        <p:spPr bwMode="auto">
          <a:xfrm>
            <a:off x="6572250" y="3826973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" name="Line 22"/>
          <p:cNvSpPr>
            <a:spLocks noChangeShapeType="1"/>
          </p:cNvSpPr>
          <p:nvPr/>
        </p:nvSpPr>
        <p:spPr bwMode="auto">
          <a:xfrm>
            <a:off x="6572250" y="3984135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" name="Arc 23"/>
          <p:cNvSpPr>
            <a:spLocks/>
          </p:cNvSpPr>
          <p:nvPr/>
        </p:nvSpPr>
        <p:spPr bwMode="auto">
          <a:xfrm>
            <a:off x="6540500" y="4444510"/>
            <a:ext cx="85725" cy="16351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" name="Arc 24"/>
          <p:cNvSpPr>
            <a:spLocks/>
          </p:cNvSpPr>
          <p:nvPr/>
        </p:nvSpPr>
        <p:spPr bwMode="auto">
          <a:xfrm>
            <a:off x="6542088" y="4444510"/>
            <a:ext cx="585788" cy="179388"/>
          </a:xfrm>
          <a:custGeom>
            <a:avLst/>
            <a:gdLst>
              <a:gd name="G0" fmla="+- 22 0 0"/>
              <a:gd name="G1" fmla="+- 21600 0 0"/>
              <a:gd name="G2" fmla="+- 21600 0 0"/>
              <a:gd name="T0" fmla="*/ 0 w 21622"/>
              <a:gd name="T1" fmla="*/ 0 h 21600"/>
              <a:gd name="T2" fmla="*/ 21622 w 21622"/>
              <a:gd name="T3" fmla="*/ 21600 h 21600"/>
              <a:gd name="T4" fmla="*/ 22 w 2162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22" h="21600" fill="none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51" y="0"/>
                  <a:pt x="21622" y="9670"/>
                  <a:pt x="21622" y="21600"/>
                </a:cubicBezTo>
              </a:path>
              <a:path w="21622" h="21600" stroke="0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51" y="0"/>
                  <a:pt x="21622" y="9670"/>
                  <a:pt x="21622" y="21600"/>
                </a:cubicBezTo>
                <a:lnTo>
                  <a:pt x="22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8" name="Arc 25"/>
          <p:cNvSpPr>
            <a:spLocks/>
          </p:cNvSpPr>
          <p:nvPr/>
        </p:nvSpPr>
        <p:spPr bwMode="auto">
          <a:xfrm>
            <a:off x="6572250" y="4608023"/>
            <a:ext cx="554038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" name="Arc 26"/>
          <p:cNvSpPr>
            <a:spLocks/>
          </p:cNvSpPr>
          <p:nvPr/>
        </p:nvSpPr>
        <p:spPr bwMode="auto">
          <a:xfrm>
            <a:off x="6540500" y="4608023"/>
            <a:ext cx="85725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" name="Line 27"/>
          <p:cNvSpPr>
            <a:spLocks noChangeShapeType="1"/>
          </p:cNvSpPr>
          <p:nvPr/>
        </p:nvSpPr>
        <p:spPr bwMode="auto">
          <a:xfrm>
            <a:off x="6572250" y="4530235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" name="Line 28"/>
          <p:cNvSpPr>
            <a:spLocks noChangeShapeType="1"/>
          </p:cNvSpPr>
          <p:nvPr/>
        </p:nvSpPr>
        <p:spPr bwMode="auto">
          <a:xfrm>
            <a:off x="6572250" y="4685810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2" name="Rectangle 29"/>
          <p:cNvSpPr>
            <a:spLocks noChangeArrowheads="1"/>
          </p:cNvSpPr>
          <p:nvPr/>
        </p:nvSpPr>
        <p:spPr bwMode="auto">
          <a:xfrm>
            <a:off x="3065463" y="1569548"/>
            <a:ext cx="1406525" cy="171926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3" name="Rectangle 30"/>
          <p:cNvSpPr>
            <a:spLocks noChangeArrowheads="1"/>
          </p:cNvSpPr>
          <p:nvPr/>
        </p:nvSpPr>
        <p:spPr bwMode="auto">
          <a:xfrm>
            <a:off x="3167063" y="1796560"/>
            <a:ext cx="312738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GO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ectangle 31"/>
          <p:cNvSpPr>
            <a:spLocks noChangeArrowheads="1"/>
          </p:cNvSpPr>
          <p:nvPr/>
        </p:nvSpPr>
        <p:spPr bwMode="auto">
          <a:xfrm>
            <a:off x="3167063" y="2107710"/>
            <a:ext cx="390525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RES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32"/>
          <p:cNvSpPr>
            <a:spLocks noChangeArrowheads="1"/>
          </p:cNvSpPr>
          <p:nvPr/>
        </p:nvSpPr>
        <p:spPr bwMode="auto">
          <a:xfrm>
            <a:off x="3167063" y="2420448"/>
            <a:ext cx="50006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SUSP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33"/>
          <p:cNvSpPr>
            <a:spLocks noChangeArrowheads="1"/>
          </p:cNvSpPr>
          <p:nvPr/>
        </p:nvSpPr>
        <p:spPr bwMode="auto">
          <a:xfrm>
            <a:off x="3167063" y="2733185"/>
            <a:ext cx="4064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KILL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105275" y="1796560"/>
            <a:ext cx="37465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SEL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35"/>
          <p:cNvSpPr>
            <a:spLocks noChangeArrowheads="1"/>
          </p:cNvSpPr>
          <p:nvPr/>
        </p:nvSpPr>
        <p:spPr bwMode="auto">
          <a:xfrm>
            <a:off x="4183063" y="2107710"/>
            <a:ext cx="26511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K0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36"/>
          <p:cNvSpPr>
            <a:spLocks noChangeArrowheads="1"/>
          </p:cNvSpPr>
          <p:nvPr/>
        </p:nvSpPr>
        <p:spPr bwMode="auto">
          <a:xfrm>
            <a:off x="4183063" y="2420448"/>
            <a:ext cx="26511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K1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37"/>
          <p:cNvSpPr>
            <a:spLocks noChangeArrowheads="1"/>
          </p:cNvSpPr>
          <p:nvPr/>
        </p:nvSpPr>
        <p:spPr bwMode="auto">
          <a:xfrm>
            <a:off x="4183063" y="2733185"/>
            <a:ext cx="26511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K2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38"/>
          <p:cNvSpPr>
            <a:spLocks noChangeArrowheads="1"/>
          </p:cNvSpPr>
          <p:nvPr/>
        </p:nvSpPr>
        <p:spPr bwMode="auto">
          <a:xfrm>
            <a:off x="4183063" y="2968135"/>
            <a:ext cx="2032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...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39"/>
          <p:cNvSpPr>
            <a:spLocks noChangeArrowheads="1"/>
          </p:cNvSpPr>
          <p:nvPr/>
        </p:nvSpPr>
        <p:spPr bwMode="auto">
          <a:xfrm>
            <a:off x="3557588" y="1607648"/>
            <a:ext cx="17145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E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40"/>
          <p:cNvSpPr>
            <a:spLocks noChangeArrowheads="1"/>
          </p:cNvSpPr>
          <p:nvPr/>
        </p:nvSpPr>
        <p:spPr bwMode="auto">
          <a:xfrm>
            <a:off x="3870325" y="1607648"/>
            <a:ext cx="2032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E'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42"/>
          <p:cNvSpPr>
            <a:spLocks noChangeArrowheads="1"/>
          </p:cNvSpPr>
          <p:nvPr/>
        </p:nvSpPr>
        <p:spPr bwMode="auto">
          <a:xfrm>
            <a:off x="3143250" y="3992073"/>
            <a:ext cx="1406525" cy="171767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6" name="Rectangle 43"/>
          <p:cNvSpPr>
            <a:spLocks noChangeArrowheads="1"/>
          </p:cNvSpPr>
          <p:nvPr/>
        </p:nvSpPr>
        <p:spPr bwMode="auto">
          <a:xfrm>
            <a:off x="3244850" y="4217498"/>
            <a:ext cx="312738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GO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44"/>
          <p:cNvSpPr>
            <a:spLocks noChangeArrowheads="1"/>
          </p:cNvSpPr>
          <p:nvPr/>
        </p:nvSpPr>
        <p:spPr bwMode="auto">
          <a:xfrm>
            <a:off x="3244850" y="4530235"/>
            <a:ext cx="390525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RES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45"/>
          <p:cNvSpPr>
            <a:spLocks noChangeArrowheads="1"/>
          </p:cNvSpPr>
          <p:nvPr/>
        </p:nvSpPr>
        <p:spPr bwMode="auto">
          <a:xfrm>
            <a:off x="3244850" y="4841385"/>
            <a:ext cx="50006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SUSP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Rectangle 46"/>
          <p:cNvSpPr>
            <a:spLocks noChangeArrowheads="1"/>
          </p:cNvSpPr>
          <p:nvPr/>
        </p:nvSpPr>
        <p:spPr bwMode="auto">
          <a:xfrm>
            <a:off x="3244850" y="5154123"/>
            <a:ext cx="4064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KILL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Rectangle 47"/>
          <p:cNvSpPr>
            <a:spLocks noChangeArrowheads="1"/>
          </p:cNvSpPr>
          <p:nvPr/>
        </p:nvSpPr>
        <p:spPr bwMode="auto">
          <a:xfrm>
            <a:off x="4183063" y="4217498"/>
            <a:ext cx="37465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SEL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48"/>
          <p:cNvSpPr>
            <a:spLocks noChangeArrowheads="1"/>
          </p:cNvSpPr>
          <p:nvPr/>
        </p:nvSpPr>
        <p:spPr bwMode="auto">
          <a:xfrm>
            <a:off x="4260850" y="4530235"/>
            <a:ext cx="26511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K0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49"/>
          <p:cNvSpPr>
            <a:spLocks noChangeArrowheads="1"/>
          </p:cNvSpPr>
          <p:nvPr/>
        </p:nvSpPr>
        <p:spPr bwMode="auto">
          <a:xfrm>
            <a:off x="4260850" y="4841385"/>
            <a:ext cx="26511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K1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Rectangle 50"/>
          <p:cNvSpPr>
            <a:spLocks noChangeArrowheads="1"/>
          </p:cNvSpPr>
          <p:nvPr/>
        </p:nvSpPr>
        <p:spPr bwMode="auto">
          <a:xfrm>
            <a:off x="4260850" y="5154123"/>
            <a:ext cx="26511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K2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Rectangle 51"/>
          <p:cNvSpPr>
            <a:spLocks noChangeArrowheads="1"/>
          </p:cNvSpPr>
          <p:nvPr/>
        </p:nvSpPr>
        <p:spPr bwMode="auto">
          <a:xfrm>
            <a:off x="4260850" y="5389073"/>
            <a:ext cx="2032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...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52"/>
          <p:cNvSpPr>
            <a:spLocks noChangeArrowheads="1"/>
          </p:cNvSpPr>
          <p:nvPr/>
        </p:nvSpPr>
        <p:spPr bwMode="auto">
          <a:xfrm>
            <a:off x="3635375" y="4030173"/>
            <a:ext cx="17145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E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Rectangle 53"/>
          <p:cNvSpPr>
            <a:spLocks noChangeArrowheads="1"/>
          </p:cNvSpPr>
          <p:nvPr/>
        </p:nvSpPr>
        <p:spPr bwMode="auto">
          <a:xfrm>
            <a:off x="3948113" y="4030173"/>
            <a:ext cx="2032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E'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Line 55"/>
          <p:cNvSpPr>
            <a:spLocks noChangeShapeType="1"/>
          </p:cNvSpPr>
          <p:nvPr/>
        </p:nvSpPr>
        <p:spPr bwMode="auto">
          <a:xfrm>
            <a:off x="7275513" y="1250460"/>
            <a:ext cx="2333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" name="Line 56"/>
          <p:cNvSpPr>
            <a:spLocks noChangeShapeType="1"/>
          </p:cNvSpPr>
          <p:nvPr/>
        </p:nvSpPr>
        <p:spPr bwMode="auto">
          <a:xfrm>
            <a:off x="7118350" y="1250460"/>
            <a:ext cx="157163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" name="Rectangle 57"/>
          <p:cNvSpPr>
            <a:spLocks noChangeArrowheads="1"/>
          </p:cNvSpPr>
          <p:nvPr/>
        </p:nvSpPr>
        <p:spPr bwMode="auto">
          <a:xfrm>
            <a:off x="7618413" y="1142411"/>
            <a:ext cx="17472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E'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71" name="Line 58"/>
          <p:cNvSpPr>
            <a:spLocks noChangeShapeType="1"/>
          </p:cNvSpPr>
          <p:nvPr/>
        </p:nvSpPr>
        <p:spPr bwMode="auto">
          <a:xfrm>
            <a:off x="7275513" y="1952135"/>
            <a:ext cx="2333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2" name="Line 59"/>
          <p:cNvSpPr>
            <a:spLocks noChangeShapeType="1"/>
          </p:cNvSpPr>
          <p:nvPr/>
        </p:nvSpPr>
        <p:spPr bwMode="auto">
          <a:xfrm>
            <a:off x="7118350" y="1952135"/>
            <a:ext cx="157163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3" name="Rectangle 60"/>
          <p:cNvSpPr>
            <a:spLocks noChangeArrowheads="1"/>
          </p:cNvSpPr>
          <p:nvPr/>
        </p:nvSpPr>
        <p:spPr bwMode="auto">
          <a:xfrm>
            <a:off x="7618413" y="1832294"/>
            <a:ext cx="38632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SEL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74" name="Line 61"/>
          <p:cNvSpPr>
            <a:spLocks noChangeShapeType="1"/>
          </p:cNvSpPr>
          <p:nvPr/>
        </p:nvSpPr>
        <p:spPr bwMode="auto">
          <a:xfrm>
            <a:off x="7275513" y="3904760"/>
            <a:ext cx="2333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5" name="Line 62"/>
          <p:cNvSpPr>
            <a:spLocks noChangeShapeType="1"/>
          </p:cNvSpPr>
          <p:nvPr/>
        </p:nvSpPr>
        <p:spPr bwMode="auto">
          <a:xfrm>
            <a:off x="7118350" y="3904760"/>
            <a:ext cx="157163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6" name="Rectangle 63"/>
          <p:cNvSpPr>
            <a:spLocks noChangeArrowheads="1"/>
          </p:cNvSpPr>
          <p:nvPr/>
        </p:nvSpPr>
        <p:spPr bwMode="auto">
          <a:xfrm>
            <a:off x="7618413" y="3782443"/>
            <a:ext cx="2500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K1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77" name="Line 64"/>
          <p:cNvSpPr>
            <a:spLocks noChangeShapeType="1"/>
          </p:cNvSpPr>
          <p:nvPr/>
        </p:nvSpPr>
        <p:spPr bwMode="auto">
          <a:xfrm>
            <a:off x="7275513" y="4608023"/>
            <a:ext cx="2333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8" name="Line 65"/>
          <p:cNvSpPr>
            <a:spLocks noChangeShapeType="1"/>
          </p:cNvSpPr>
          <p:nvPr/>
        </p:nvSpPr>
        <p:spPr bwMode="auto">
          <a:xfrm>
            <a:off x="7118350" y="4608023"/>
            <a:ext cx="157163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9" name="Rectangle 66"/>
          <p:cNvSpPr>
            <a:spLocks noChangeArrowheads="1"/>
          </p:cNvSpPr>
          <p:nvPr/>
        </p:nvSpPr>
        <p:spPr bwMode="auto">
          <a:xfrm>
            <a:off x="7618413" y="4480805"/>
            <a:ext cx="2500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K2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80" name="Line 67"/>
          <p:cNvSpPr>
            <a:spLocks noChangeShapeType="1"/>
          </p:cNvSpPr>
          <p:nvPr/>
        </p:nvSpPr>
        <p:spPr bwMode="auto">
          <a:xfrm>
            <a:off x="2901950" y="1874348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1" name="Line 68"/>
          <p:cNvSpPr>
            <a:spLocks noChangeShapeType="1"/>
          </p:cNvSpPr>
          <p:nvPr/>
        </p:nvSpPr>
        <p:spPr bwMode="auto">
          <a:xfrm>
            <a:off x="1652588" y="1874348"/>
            <a:ext cx="12493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2" name="Rectangle 69"/>
          <p:cNvSpPr>
            <a:spLocks noChangeArrowheads="1"/>
          </p:cNvSpPr>
          <p:nvPr/>
        </p:nvSpPr>
        <p:spPr bwMode="auto">
          <a:xfrm>
            <a:off x="1168896" y="1757877"/>
            <a:ext cx="3590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GO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83" name="Line 70"/>
          <p:cNvSpPr>
            <a:spLocks noChangeShapeType="1"/>
          </p:cNvSpPr>
          <p:nvPr/>
        </p:nvSpPr>
        <p:spPr bwMode="auto">
          <a:xfrm>
            <a:off x="4464050" y="1884864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4" name="Line 71"/>
          <p:cNvSpPr>
            <a:spLocks noChangeShapeType="1"/>
          </p:cNvSpPr>
          <p:nvPr/>
        </p:nvSpPr>
        <p:spPr bwMode="auto">
          <a:xfrm>
            <a:off x="4619625" y="1884864"/>
            <a:ext cx="1797050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5" name="Line 72"/>
          <p:cNvSpPr>
            <a:spLocks noChangeShapeType="1"/>
          </p:cNvSpPr>
          <p:nvPr/>
        </p:nvSpPr>
        <p:spPr bwMode="auto">
          <a:xfrm>
            <a:off x="6416675" y="1884864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6" name="Line 73"/>
          <p:cNvSpPr>
            <a:spLocks noChangeShapeType="1"/>
          </p:cNvSpPr>
          <p:nvPr/>
        </p:nvSpPr>
        <p:spPr bwMode="auto">
          <a:xfrm>
            <a:off x="4464050" y="2499823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7" name="Line 74"/>
          <p:cNvSpPr>
            <a:spLocks noChangeShapeType="1"/>
          </p:cNvSpPr>
          <p:nvPr/>
        </p:nvSpPr>
        <p:spPr bwMode="auto">
          <a:xfrm>
            <a:off x="4619625" y="2499823"/>
            <a:ext cx="148431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8" name="Line 75"/>
          <p:cNvSpPr>
            <a:spLocks noChangeShapeType="1"/>
          </p:cNvSpPr>
          <p:nvPr/>
        </p:nvSpPr>
        <p:spPr bwMode="auto">
          <a:xfrm>
            <a:off x="6103938" y="3826973"/>
            <a:ext cx="312738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9" name="Line 76"/>
          <p:cNvSpPr>
            <a:spLocks noChangeShapeType="1"/>
          </p:cNvSpPr>
          <p:nvPr/>
        </p:nvSpPr>
        <p:spPr bwMode="auto">
          <a:xfrm>
            <a:off x="6103938" y="2499823"/>
            <a:ext cx="0" cy="132715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" name="Line 77"/>
          <p:cNvSpPr>
            <a:spLocks noChangeShapeType="1"/>
          </p:cNvSpPr>
          <p:nvPr/>
        </p:nvSpPr>
        <p:spPr bwMode="auto">
          <a:xfrm>
            <a:off x="6416675" y="3826973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" name="Line 78"/>
          <p:cNvSpPr>
            <a:spLocks noChangeShapeType="1"/>
          </p:cNvSpPr>
          <p:nvPr/>
        </p:nvSpPr>
        <p:spPr bwMode="auto">
          <a:xfrm>
            <a:off x="4464050" y="2812560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" name="Line 79"/>
          <p:cNvSpPr>
            <a:spLocks noChangeShapeType="1"/>
          </p:cNvSpPr>
          <p:nvPr/>
        </p:nvSpPr>
        <p:spPr bwMode="auto">
          <a:xfrm>
            <a:off x="4619625" y="2812560"/>
            <a:ext cx="12493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3" name="Line 80"/>
          <p:cNvSpPr>
            <a:spLocks noChangeShapeType="1"/>
          </p:cNvSpPr>
          <p:nvPr/>
        </p:nvSpPr>
        <p:spPr bwMode="auto">
          <a:xfrm>
            <a:off x="5868988" y="4530235"/>
            <a:ext cx="547688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4" name="Line 81"/>
          <p:cNvSpPr>
            <a:spLocks noChangeShapeType="1"/>
          </p:cNvSpPr>
          <p:nvPr/>
        </p:nvSpPr>
        <p:spPr bwMode="auto">
          <a:xfrm>
            <a:off x="5868988" y="2812560"/>
            <a:ext cx="0" cy="1717675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5" name="Line 82"/>
          <p:cNvSpPr>
            <a:spLocks noChangeShapeType="1"/>
          </p:cNvSpPr>
          <p:nvPr/>
        </p:nvSpPr>
        <p:spPr bwMode="auto">
          <a:xfrm>
            <a:off x="6416675" y="4530235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6" name="Line 83"/>
          <p:cNvSpPr>
            <a:spLocks noChangeShapeType="1"/>
          </p:cNvSpPr>
          <p:nvPr/>
        </p:nvSpPr>
        <p:spPr bwMode="auto">
          <a:xfrm>
            <a:off x="3916363" y="1406035"/>
            <a:ext cx="0" cy="15557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7" name="Line 84"/>
          <p:cNvSpPr>
            <a:spLocks noChangeShapeType="1"/>
          </p:cNvSpPr>
          <p:nvPr/>
        </p:nvSpPr>
        <p:spPr bwMode="auto">
          <a:xfrm>
            <a:off x="3916363" y="1171085"/>
            <a:ext cx="250031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8" name="Line 85"/>
          <p:cNvSpPr>
            <a:spLocks noChangeShapeType="1"/>
          </p:cNvSpPr>
          <p:nvPr/>
        </p:nvSpPr>
        <p:spPr bwMode="auto">
          <a:xfrm>
            <a:off x="3916363" y="1171085"/>
            <a:ext cx="0" cy="23495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9" name="Line 86"/>
          <p:cNvSpPr>
            <a:spLocks noChangeShapeType="1"/>
          </p:cNvSpPr>
          <p:nvPr/>
        </p:nvSpPr>
        <p:spPr bwMode="auto">
          <a:xfrm>
            <a:off x="6416675" y="1171085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7" name="Line 94"/>
          <p:cNvSpPr>
            <a:spLocks noChangeShapeType="1"/>
          </p:cNvSpPr>
          <p:nvPr/>
        </p:nvSpPr>
        <p:spPr bwMode="auto">
          <a:xfrm>
            <a:off x="2979738" y="4608023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8" name="Line 95"/>
          <p:cNvSpPr>
            <a:spLocks noChangeShapeType="1"/>
          </p:cNvSpPr>
          <p:nvPr/>
        </p:nvSpPr>
        <p:spPr bwMode="auto">
          <a:xfrm>
            <a:off x="2901950" y="2187085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9" name="Line 96"/>
          <p:cNvSpPr>
            <a:spLocks noChangeShapeType="1"/>
          </p:cNvSpPr>
          <p:nvPr/>
        </p:nvSpPr>
        <p:spPr bwMode="auto">
          <a:xfrm>
            <a:off x="2511425" y="2187085"/>
            <a:ext cx="390525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0" name="Line 97"/>
          <p:cNvSpPr>
            <a:spLocks noChangeShapeType="1"/>
          </p:cNvSpPr>
          <p:nvPr/>
        </p:nvSpPr>
        <p:spPr bwMode="auto">
          <a:xfrm>
            <a:off x="1652588" y="2187085"/>
            <a:ext cx="858838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1" name="Line 98"/>
          <p:cNvSpPr>
            <a:spLocks noChangeShapeType="1"/>
          </p:cNvSpPr>
          <p:nvPr/>
        </p:nvSpPr>
        <p:spPr bwMode="auto">
          <a:xfrm>
            <a:off x="2511425" y="2187085"/>
            <a:ext cx="0" cy="2420938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" name="Oval 99"/>
          <p:cNvSpPr>
            <a:spLocks noChangeArrowheads="1"/>
          </p:cNvSpPr>
          <p:nvPr/>
        </p:nvSpPr>
        <p:spPr bwMode="auto">
          <a:xfrm>
            <a:off x="2487613" y="2163273"/>
            <a:ext cx="61913" cy="635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3" name="Line 100"/>
          <p:cNvSpPr>
            <a:spLocks noChangeShapeType="1"/>
          </p:cNvSpPr>
          <p:nvPr/>
        </p:nvSpPr>
        <p:spPr bwMode="auto">
          <a:xfrm>
            <a:off x="2511425" y="4608023"/>
            <a:ext cx="46831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4" name="Rectangle 101"/>
          <p:cNvSpPr>
            <a:spLocks noChangeArrowheads="1"/>
          </p:cNvSpPr>
          <p:nvPr/>
        </p:nvSpPr>
        <p:spPr bwMode="auto">
          <a:xfrm>
            <a:off x="1053480" y="2070614"/>
            <a:ext cx="4744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RES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115" name="Line 102"/>
          <p:cNvSpPr>
            <a:spLocks noChangeShapeType="1"/>
          </p:cNvSpPr>
          <p:nvPr/>
        </p:nvSpPr>
        <p:spPr bwMode="auto">
          <a:xfrm>
            <a:off x="2979738" y="4920760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6" name="Line 103"/>
          <p:cNvSpPr>
            <a:spLocks noChangeShapeType="1"/>
          </p:cNvSpPr>
          <p:nvPr/>
        </p:nvSpPr>
        <p:spPr bwMode="auto">
          <a:xfrm>
            <a:off x="2901950" y="2499823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7" name="Line 104"/>
          <p:cNvSpPr>
            <a:spLocks noChangeShapeType="1"/>
          </p:cNvSpPr>
          <p:nvPr/>
        </p:nvSpPr>
        <p:spPr bwMode="auto">
          <a:xfrm>
            <a:off x="2276475" y="2499823"/>
            <a:ext cx="625475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8" name="Line 105"/>
          <p:cNvSpPr>
            <a:spLocks noChangeShapeType="1"/>
          </p:cNvSpPr>
          <p:nvPr/>
        </p:nvSpPr>
        <p:spPr bwMode="auto">
          <a:xfrm>
            <a:off x="1652588" y="2499823"/>
            <a:ext cx="623888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9" name="Line 106"/>
          <p:cNvSpPr>
            <a:spLocks noChangeShapeType="1"/>
          </p:cNvSpPr>
          <p:nvPr/>
        </p:nvSpPr>
        <p:spPr bwMode="auto">
          <a:xfrm>
            <a:off x="2276475" y="2499823"/>
            <a:ext cx="0" cy="2420938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0" name="Oval 107"/>
          <p:cNvSpPr>
            <a:spLocks noChangeArrowheads="1"/>
          </p:cNvSpPr>
          <p:nvPr/>
        </p:nvSpPr>
        <p:spPr bwMode="auto">
          <a:xfrm>
            <a:off x="2254250" y="2476010"/>
            <a:ext cx="61913" cy="61913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1" name="Line 108"/>
          <p:cNvSpPr>
            <a:spLocks noChangeShapeType="1"/>
          </p:cNvSpPr>
          <p:nvPr/>
        </p:nvSpPr>
        <p:spPr bwMode="auto">
          <a:xfrm>
            <a:off x="2276475" y="4920760"/>
            <a:ext cx="7032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2" name="Rectangle 109"/>
          <p:cNvSpPr>
            <a:spLocks noChangeArrowheads="1"/>
          </p:cNvSpPr>
          <p:nvPr/>
        </p:nvSpPr>
        <p:spPr bwMode="auto">
          <a:xfrm>
            <a:off x="899592" y="2352899"/>
            <a:ext cx="6283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SUSP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123" name="Line 110"/>
          <p:cNvSpPr>
            <a:spLocks noChangeShapeType="1"/>
          </p:cNvSpPr>
          <p:nvPr/>
        </p:nvSpPr>
        <p:spPr bwMode="auto">
          <a:xfrm>
            <a:off x="2979738" y="5233498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4" name="Line 111"/>
          <p:cNvSpPr>
            <a:spLocks noChangeShapeType="1"/>
          </p:cNvSpPr>
          <p:nvPr/>
        </p:nvSpPr>
        <p:spPr bwMode="auto">
          <a:xfrm>
            <a:off x="2901950" y="2812560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5" name="Line 112"/>
          <p:cNvSpPr>
            <a:spLocks noChangeShapeType="1"/>
          </p:cNvSpPr>
          <p:nvPr/>
        </p:nvSpPr>
        <p:spPr bwMode="auto">
          <a:xfrm>
            <a:off x="2043113" y="2812560"/>
            <a:ext cx="858838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6" name="Line 113"/>
          <p:cNvSpPr>
            <a:spLocks noChangeShapeType="1"/>
          </p:cNvSpPr>
          <p:nvPr/>
        </p:nvSpPr>
        <p:spPr bwMode="auto">
          <a:xfrm>
            <a:off x="1652588" y="2812560"/>
            <a:ext cx="390525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7" name="Line 114"/>
          <p:cNvSpPr>
            <a:spLocks noChangeShapeType="1"/>
          </p:cNvSpPr>
          <p:nvPr/>
        </p:nvSpPr>
        <p:spPr bwMode="auto">
          <a:xfrm>
            <a:off x="2043113" y="2812560"/>
            <a:ext cx="0" cy="2420938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8" name="Oval 115"/>
          <p:cNvSpPr>
            <a:spLocks noChangeArrowheads="1"/>
          </p:cNvSpPr>
          <p:nvPr/>
        </p:nvSpPr>
        <p:spPr bwMode="auto">
          <a:xfrm>
            <a:off x="2019300" y="2788748"/>
            <a:ext cx="61913" cy="61913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9" name="Line 116"/>
          <p:cNvSpPr>
            <a:spLocks noChangeShapeType="1"/>
          </p:cNvSpPr>
          <p:nvPr/>
        </p:nvSpPr>
        <p:spPr bwMode="auto">
          <a:xfrm>
            <a:off x="2043113" y="5233498"/>
            <a:ext cx="936625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0" name="Rectangle 117"/>
          <p:cNvSpPr>
            <a:spLocks noChangeArrowheads="1"/>
          </p:cNvSpPr>
          <p:nvPr/>
        </p:nvSpPr>
        <p:spPr bwMode="auto">
          <a:xfrm>
            <a:off x="1053480" y="2702760"/>
            <a:ext cx="4744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KILL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131" name="Line 118"/>
          <p:cNvSpPr>
            <a:spLocks noChangeShapeType="1"/>
          </p:cNvSpPr>
          <p:nvPr/>
        </p:nvSpPr>
        <p:spPr bwMode="auto">
          <a:xfrm>
            <a:off x="4541838" y="4295285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2" name="Line 119"/>
          <p:cNvSpPr>
            <a:spLocks noChangeShapeType="1"/>
          </p:cNvSpPr>
          <p:nvPr/>
        </p:nvSpPr>
        <p:spPr bwMode="auto">
          <a:xfrm>
            <a:off x="5167313" y="2031510"/>
            <a:ext cx="12493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" name="Line 120"/>
          <p:cNvSpPr>
            <a:spLocks noChangeShapeType="1"/>
          </p:cNvSpPr>
          <p:nvPr/>
        </p:nvSpPr>
        <p:spPr bwMode="auto">
          <a:xfrm>
            <a:off x="4697413" y="4295285"/>
            <a:ext cx="469900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4" name="Line 121"/>
          <p:cNvSpPr>
            <a:spLocks noChangeShapeType="1"/>
          </p:cNvSpPr>
          <p:nvPr/>
        </p:nvSpPr>
        <p:spPr bwMode="auto">
          <a:xfrm>
            <a:off x="5167313" y="2031510"/>
            <a:ext cx="0" cy="2263775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5" name="Line 122"/>
          <p:cNvSpPr>
            <a:spLocks noChangeShapeType="1"/>
          </p:cNvSpPr>
          <p:nvPr/>
        </p:nvSpPr>
        <p:spPr bwMode="auto">
          <a:xfrm>
            <a:off x="6416675" y="2031510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7" name="Line 124"/>
          <p:cNvSpPr>
            <a:spLocks noChangeShapeType="1"/>
          </p:cNvSpPr>
          <p:nvPr/>
        </p:nvSpPr>
        <p:spPr bwMode="auto">
          <a:xfrm>
            <a:off x="5400675" y="3203085"/>
            <a:ext cx="2108200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0" name="Rectangle 127"/>
          <p:cNvSpPr>
            <a:spLocks noChangeArrowheads="1"/>
          </p:cNvSpPr>
          <p:nvPr/>
        </p:nvSpPr>
        <p:spPr bwMode="auto">
          <a:xfrm>
            <a:off x="7618413" y="3090177"/>
            <a:ext cx="2500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K0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141" name="Line 128"/>
          <p:cNvSpPr>
            <a:spLocks noChangeShapeType="1"/>
          </p:cNvSpPr>
          <p:nvPr/>
        </p:nvSpPr>
        <p:spPr bwMode="auto">
          <a:xfrm>
            <a:off x="4541838" y="4920760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2" name="Line 129"/>
          <p:cNvSpPr>
            <a:spLocks noChangeShapeType="1"/>
          </p:cNvSpPr>
          <p:nvPr/>
        </p:nvSpPr>
        <p:spPr bwMode="auto">
          <a:xfrm>
            <a:off x="5635625" y="3984135"/>
            <a:ext cx="781050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3" name="Line 130"/>
          <p:cNvSpPr>
            <a:spLocks noChangeShapeType="1"/>
          </p:cNvSpPr>
          <p:nvPr/>
        </p:nvSpPr>
        <p:spPr bwMode="auto">
          <a:xfrm>
            <a:off x="4697413" y="4920760"/>
            <a:ext cx="93821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4" name="Line 131"/>
          <p:cNvSpPr>
            <a:spLocks noChangeShapeType="1"/>
          </p:cNvSpPr>
          <p:nvPr/>
        </p:nvSpPr>
        <p:spPr bwMode="auto">
          <a:xfrm>
            <a:off x="5635625" y="3984135"/>
            <a:ext cx="0" cy="936625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5" name="Line 132"/>
          <p:cNvSpPr>
            <a:spLocks noChangeShapeType="1"/>
          </p:cNvSpPr>
          <p:nvPr/>
        </p:nvSpPr>
        <p:spPr bwMode="auto">
          <a:xfrm>
            <a:off x="6416675" y="3984135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6" name="Line 133"/>
          <p:cNvSpPr>
            <a:spLocks noChangeShapeType="1"/>
          </p:cNvSpPr>
          <p:nvPr/>
        </p:nvSpPr>
        <p:spPr bwMode="auto">
          <a:xfrm>
            <a:off x="4541838" y="5233498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7" name="Line 134"/>
          <p:cNvSpPr>
            <a:spLocks noChangeShapeType="1"/>
          </p:cNvSpPr>
          <p:nvPr/>
        </p:nvSpPr>
        <p:spPr bwMode="auto">
          <a:xfrm>
            <a:off x="4697413" y="5233498"/>
            <a:ext cx="17192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8" name="Line 135"/>
          <p:cNvSpPr>
            <a:spLocks noChangeShapeType="1"/>
          </p:cNvSpPr>
          <p:nvPr/>
        </p:nvSpPr>
        <p:spPr bwMode="auto">
          <a:xfrm>
            <a:off x="6416675" y="4685810"/>
            <a:ext cx="0" cy="547688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9" name="Line 136"/>
          <p:cNvSpPr>
            <a:spLocks noChangeShapeType="1"/>
          </p:cNvSpPr>
          <p:nvPr/>
        </p:nvSpPr>
        <p:spPr bwMode="auto">
          <a:xfrm>
            <a:off x="6416675" y="4685810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0" name="Line 137"/>
          <p:cNvSpPr>
            <a:spLocks noChangeShapeType="1"/>
          </p:cNvSpPr>
          <p:nvPr/>
        </p:nvSpPr>
        <p:spPr bwMode="auto">
          <a:xfrm>
            <a:off x="3683000" y="3826973"/>
            <a:ext cx="0" cy="157163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1" name="Line 138"/>
          <p:cNvSpPr>
            <a:spLocks noChangeShapeType="1"/>
          </p:cNvSpPr>
          <p:nvPr/>
        </p:nvSpPr>
        <p:spPr bwMode="auto">
          <a:xfrm>
            <a:off x="3605213" y="1406035"/>
            <a:ext cx="0" cy="15557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2" name="Line 139"/>
          <p:cNvSpPr>
            <a:spLocks noChangeShapeType="1"/>
          </p:cNvSpPr>
          <p:nvPr/>
        </p:nvSpPr>
        <p:spPr bwMode="auto">
          <a:xfrm>
            <a:off x="1652588" y="1171085"/>
            <a:ext cx="1092200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" name="Oval 140"/>
          <p:cNvSpPr>
            <a:spLocks noChangeArrowheads="1"/>
          </p:cNvSpPr>
          <p:nvPr/>
        </p:nvSpPr>
        <p:spPr bwMode="auto">
          <a:xfrm>
            <a:off x="2722563" y="1148860"/>
            <a:ext cx="61913" cy="61913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" name="Line 141"/>
          <p:cNvSpPr>
            <a:spLocks noChangeShapeType="1"/>
          </p:cNvSpPr>
          <p:nvPr/>
        </p:nvSpPr>
        <p:spPr bwMode="auto">
          <a:xfrm>
            <a:off x="2744788" y="1171085"/>
            <a:ext cx="860425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5" name="Line 142"/>
          <p:cNvSpPr>
            <a:spLocks noChangeShapeType="1"/>
          </p:cNvSpPr>
          <p:nvPr/>
        </p:nvSpPr>
        <p:spPr bwMode="auto">
          <a:xfrm>
            <a:off x="3605213" y="1171085"/>
            <a:ext cx="0" cy="23495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6" name="Line 143"/>
          <p:cNvSpPr>
            <a:spLocks noChangeShapeType="1"/>
          </p:cNvSpPr>
          <p:nvPr/>
        </p:nvSpPr>
        <p:spPr bwMode="auto">
          <a:xfrm>
            <a:off x="2744788" y="3749185"/>
            <a:ext cx="93821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7" name="Line 144"/>
          <p:cNvSpPr>
            <a:spLocks noChangeShapeType="1"/>
          </p:cNvSpPr>
          <p:nvPr/>
        </p:nvSpPr>
        <p:spPr bwMode="auto">
          <a:xfrm>
            <a:off x="2744788" y="1171085"/>
            <a:ext cx="0" cy="257810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8" name="Line 145"/>
          <p:cNvSpPr>
            <a:spLocks noChangeShapeType="1"/>
          </p:cNvSpPr>
          <p:nvPr/>
        </p:nvSpPr>
        <p:spPr bwMode="auto">
          <a:xfrm>
            <a:off x="3683000" y="3749185"/>
            <a:ext cx="0" cy="77788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9" name="Rectangle 146"/>
          <p:cNvSpPr>
            <a:spLocks noChangeArrowheads="1"/>
          </p:cNvSpPr>
          <p:nvPr/>
        </p:nvSpPr>
        <p:spPr bwMode="auto">
          <a:xfrm>
            <a:off x="1374081" y="1052736"/>
            <a:ext cx="1538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E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160" name="Line 147"/>
          <p:cNvSpPr>
            <a:spLocks noChangeShapeType="1"/>
          </p:cNvSpPr>
          <p:nvPr/>
        </p:nvSpPr>
        <p:spPr bwMode="auto">
          <a:xfrm>
            <a:off x="3995738" y="3826973"/>
            <a:ext cx="0" cy="157163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1" name="Line 148"/>
          <p:cNvSpPr>
            <a:spLocks noChangeShapeType="1"/>
          </p:cNvSpPr>
          <p:nvPr/>
        </p:nvSpPr>
        <p:spPr bwMode="auto">
          <a:xfrm>
            <a:off x="4932363" y="1328248"/>
            <a:ext cx="148431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2" name="Line 149"/>
          <p:cNvSpPr>
            <a:spLocks noChangeShapeType="1"/>
          </p:cNvSpPr>
          <p:nvPr/>
        </p:nvSpPr>
        <p:spPr bwMode="auto">
          <a:xfrm>
            <a:off x="3995738" y="3749185"/>
            <a:ext cx="936625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" name="Line 150"/>
          <p:cNvSpPr>
            <a:spLocks noChangeShapeType="1"/>
          </p:cNvSpPr>
          <p:nvPr/>
        </p:nvSpPr>
        <p:spPr bwMode="auto">
          <a:xfrm>
            <a:off x="3995738" y="3749185"/>
            <a:ext cx="0" cy="77788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4" name="Line 151"/>
          <p:cNvSpPr>
            <a:spLocks noChangeShapeType="1"/>
          </p:cNvSpPr>
          <p:nvPr/>
        </p:nvSpPr>
        <p:spPr bwMode="auto">
          <a:xfrm>
            <a:off x="4932363" y="1338764"/>
            <a:ext cx="0" cy="2420938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5" name="Line 152"/>
          <p:cNvSpPr>
            <a:spLocks noChangeShapeType="1"/>
          </p:cNvSpPr>
          <p:nvPr/>
        </p:nvSpPr>
        <p:spPr bwMode="auto">
          <a:xfrm>
            <a:off x="6416675" y="1328248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6" name="ZoneTexte 165"/>
          <p:cNvSpPr txBox="1"/>
          <p:nvPr/>
        </p:nvSpPr>
        <p:spPr>
          <a:xfrm>
            <a:off x="3641092" y="2224888"/>
            <a:ext cx="356188" cy="48013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sp>
        <p:nvSpPr>
          <p:cNvPr id="167" name="ZoneTexte 166"/>
          <p:cNvSpPr txBox="1"/>
          <p:nvPr/>
        </p:nvSpPr>
        <p:spPr>
          <a:xfrm>
            <a:off x="3694620" y="4659319"/>
            <a:ext cx="356188" cy="48013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q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7105066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07/03/2017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63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00013" y="26988"/>
            <a:ext cx="8915400" cy="630942"/>
          </a:xfrm>
        </p:spPr>
        <p:txBody>
          <a:bodyPr/>
          <a:lstStyle/>
          <a:p>
            <a:r>
              <a:rPr lang="fr-FR" dirty="0"/>
              <a:t>1. d</a:t>
            </a:r>
            <a:r>
              <a:rPr lang="en-US" dirty="0"/>
              <a:t>émarrage de </a:t>
            </a:r>
            <a:r>
              <a:rPr lang="en-US" dirty="0">
                <a:solidFill>
                  <a:schemeClr val="accent4"/>
                </a:solidFill>
              </a:rPr>
              <a:t>p</a:t>
            </a:r>
            <a:r>
              <a:rPr lang="en-US" dirty="0"/>
              <a:t>, qui pause</a:t>
            </a:r>
            <a:endParaRPr lang="fr-FR" dirty="0">
              <a:solidFill>
                <a:schemeClr val="accent4"/>
              </a:solidFill>
            </a:endParaRPr>
          </a:p>
        </p:txBody>
      </p:sp>
      <p:sp>
        <p:nvSpPr>
          <p:cNvPr id="100" name="Line 87"/>
          <p:cNvSpPr>
            <a:spLocks noChangeShapeType="1"/>
          </p:cNvSpPr>
          <p:nvPr/>
        </p:nvSpPr>
        <p:spPr bwMode="auto">
          <a:xfrm>
            <a:off x="2979738" y="4295285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" name="Line 91"/>
          <p:cNvSpPr>
            <a:spLocks noChangeShapeType="1"/>
          </p:cNvSpPr>
          <p:nvPr/>
        </p:nvSpPr>
        <p:spPr bwMode="auto">
          <a:xfrm>
            <a:off x="2901950" y="4295285"/>
            <a:ext cx="77788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" name="Line 90"/>
          <p:cNvSpPr>
            <a:spLocks noChangeShapeType="1"/>
          </p:cNvSpPr>
          <p:nvPr/>
        </p:nvSpPr>
        <p:spPr bwMode="auto">
          <a:xfrm>
            <a:off x="4619625" y="2187085"/>
            <a:ext cx="77788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1" name="Line 88"/>
          <p:cNvSpPr>
            <a:spLocks noChangeShapeType="1"/>
          </p:cNvSpPr>
          <p:nvPr/>
        </p:nvSpPr>
        <p:spPr bwMode="auto">
          <a:xfrm>
            <a:off x="4464050" y="2187085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6" name="Line 93"/>
          <p:cNvSpPr>
            <a:spLocks noChangeShapeType="1"/>
          </p:cNvSpPr>
          <p:nvPr/>
        </p:nvSpPr>
        <p:spPr bwMode="auto">
          <a:xfrm>
            <a:off x="4697413" y="2187085"/>
            <a:ext cx="0" cy="132715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" name="Line 89"/>
          <p:cNvSpPr>
            <a:spLocks noChangeShapeType="1"/>
          </p:cNvSpPr>
          <p:nvPr/>
        </p:nvSpPr>
        <p:spPr bwMode="auto">
          <a:xfrm>
            <a:off x="2901950" y="3514235"/>
            <a:ext cx="17954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5" name="Line 92"/>
          <p:cNvSpPr>
            <a:spLocks noChangeShapeType="1"/>
          </p:cNvSpPr>
          <p:nvPr/>
        </p:nvSpPr>
        <p:spPr bwMode="auto">
          <a:xfrm>
            <a:off x="2901950" y="3514235"/>
            <a:ext cx="0" cy="78105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6" name="Line 123"/>
          <p:cNvSpPr>
            <a:spLocks noChangeShapeType="1"/>
          </p:cNvSpPr>
          <p:nvPr/>
        </p:nvSpPr>
        <p:spPr bwMode="auto">
          <a:xfrm>
            <a:off x="4541838" y="4608023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8" name="Line 125"/>
          <p:cNvSpPr>
            <a:spLocks noChangeShapeType="1"/>
          </p:cNvSpPr>
          <p:nvPr/>
        </p:nvSpPr>
        <p:spPr bwMode="auto">
          <a:xfrm>
            <a:off x="4697413" y="4608023"/>
            <a:ext cx="7032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9" name="Line 126"/>
          <p:cNvSpPr>
            <a:spLocks noChangeShapeType="1"/>
          </p:cNvSpPr>
          <p:nvPr/>
        </p:nvSpPr>
        <p:spPr bwMode="auto">
          <a:xfrm>
            <a:off x="5400675" y="3203085"/>
            <a:ext cx="0" cy="1404938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Arc 5"/>
          <p:cNvSpPr>
            <a:spLocks/>
          </p:cNvSpPr>
          <p:nvPr/>
        </p:nvSpPr>
        <p:spPr bwMode="auto">
          <a:xfrm>
            <a:off x="6540500" y="1085360"/>
            <a:ext cx="85725" cy="1651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Arc 6"/>
          <p:cNvSpPr>
            <a:spLocks/>
          </p:cNvSpPr>
          <p:nvPr/>
        </p:nvSpPr>
        <p:spPr bwMode="auto">
          <a:xfrm>
            <a:off x="6542088" y="1085360"/>
            <a:ext cx="585788" cy="180975"/>
          </a:xfrm>
          <a:custGeom>
            <a:avLst/>
            <a:gdLst>
              <a:gd name="G0" fmla="+- 22 0 0"/>
              <a:gd name="G1" fmla="+- 21600 0 0"/>
              <a:gd name="G2" fmla="+- 21600 0 0"/>
              <a:gd name="T0" fmla="*/ 0 w 21622"/>
              <a:gd name="T1" fmla="*/ 0 h 21600"/>
              <a:gd name="T2" fmla="*/ 21622 w 21622"/>
              <a:gd name="T3" fmla="*/ 21528 h 21600"/>
              <a:gd name="T4" fmla="*/ 22 w 2162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22" h="21600" fill="none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23" y="0"/>
                  <a:pt x="21582" y="9626"/>
                  <a:pt x="21621" y="21528"/>
                </a:cubicBezTo>
              </a:path>
              <a:path w="21622" h="21600" stroke="0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23" y="0"/>
                  <a:pt x="21582" y="9626"/>
                  <a:pt x="21621" y="21528"/>
                </a:cubicBezTo>
                <a:lnTo>
                  <a:pt x="22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Arc 7"/>
          <p:cNvSpPr>
            <a:spLocks/>
          </p:cNvSpPr>
          <p:nvPr/>
        </p:nvSpPr>
        <p:spPr bwMode="auto">
          <a:xfrm>
            <a:off x="6572250" y="1250460"/>
            <a:ext cx="554038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Arc 8"/>
          <p:cNvSpPr>
            <a:spLocks/>
          </p:cNvSpPr>
          <p:nvPr/>
        </p:nvSpPr>
        <p:spPr bwMode="auto">
          <a:xfrm>
            <a:off x="6540500" y="1250460"/>
            <a:ext cx="85725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>
            <a:off x="6572250" y="1171085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6572250" y="1328248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Arc 11"/>
          <p:cNvSpPr>
            <a:spLocks/>
          </p:cNvSpPr>
          <p:nvPr/>
        </p:nvSpPr>
        <p:spPr bwMode="auto">
          <a:xfrm>
            <a:off x="6540500" y="1788623"/>
            <a:ext cx="85725" cy="1651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578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0" y="0"/>
                  <a:pt x="21587" y="9657"/>
                  <a:pt x="21599" y="21578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0" y="0"/>
                  <a:pt x="21587" y="9657"/>
                  <a:pt x="21599" y="21578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Arc 12"/>
          <p:cNvSpPr>
            <a:spLocks/>
          </p:cNvSpPr>
          <p:nvPr/>
        </p:nvSpPr>
        <p:spPr bwMode="auto">
          <a:xfrm>
            <a:off x="6542088" y="1788623"/>
            <a:ext cx="585788" cy="179388"/>
          </a:xfrm>
          <a:custGeom>
            <a:avLst/>
            <a:gdLst>
              <a:gd name="G0" fmla="+- 22 0 0"/>
              <a:gd name="G1" fmla="+- 21600 0 0"/>
              <a:gd name="G2" fmla="+- 21600 0 0"/>
              <a:gd name="T0" fmla="*/ 0 w 21622"/>
              <a:gd name="T1" fmla="*/ 0 h 21600"/>
              <a:gd name="T2" fmla="*/ 21622 w 21622"/>
              <a:gd name="T3" fmla="*/ 21600 h 21600"/>
              <a:gd name="T4" fmla="*/ 22 w 2162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22" h="21600" fill="none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51" y="0"/>
                  <a:pt x="21622" y="9670"/>
                  <a:pt x="21622" y="21600"/>
                </a:cubicBezTo>
              </a:path>
              <a:path w="21622" h="21600" stroke="0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51" y="0"/>
                  <a:pt x="21622" y="9670"/>
                  <a:pt x="21622" y="21600"/>
                </a:cubicBezTo>
                <a:lnTo>
                  <a:pt x="22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Arc 13"/>
          <p:cNvSpPr>
            <a:spLocks/>
          </p:cNvSpPr>
          <p:nvPr/>
        </p:nvSpPr>
        <p:spPr bwMode="auto">
          <a:xfrm>
            <a:off x="6572250" y="1952135"/>
            <a:ext cx="554038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Arc 14"/>
          <p:cNvSpPr>
            <a:spLocks/>
          </p:cNvSpPr>
          <p:nvPr/>
        </p:nvSpPr>
        <p:spPr bwMode="auto">
          <a:xfrm>
            <a:off x="6540500" y="1952135"/>
            <a:ext cx="85725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Line 15"/>
          <p:cNvSpPr>
            <a:spLocks noChangeShapeType="1"/>
          </p:cNvSpPr>
          <p:nvPr/>
        </p:nvSpPr>
        <p:spPr bwMode="auto">
          <a:xfrm>
            <a:off x="6572250" y="1884864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Line 16"/>
          <p:cNvSpPr>
            <a:spLocks noChangeShapeType="1"/>
          </p:cNvSpPr>
          <p:nvPr/>
        </p:nvSpPr>
        <p:spPr bwMode="auto">
          <a:xfrm>
            <a:off x="6572250" y="2031510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" name="Arc 18"/>
          <p:cNvSpPr>
            <a:spLocks/>
          </p:cNvSpPr>
          <p:nvPr/>
        </p:nvSpPr>
        <p:spPr bwMode="auto">
          <a:xfrm>
            <a:off x="6542088" y="3741248"/>
            <a:ext cx="585788" cy="179388"/>
          </a:xfrm>
          <a:custGeom>
            <a:avLst/>
            <a:gdLst>
              <a:gd name="G0" fmla="+- 22 0 0"/>
              <a:gd name="G1" fmla="+- 21600 0 0"/>
              <a:gd name="G2" fmla="+- 21600 0 0"/>
              <a:gd name="T0" fmla="*/ 0 w 21622"/>
              <a:gd name="T1" fmla="*/ 0 h 21600"/>
              <a:gd name="T2" fmla="*/ 21622 w 21622"/>
              <a:gd name="T3" fmla="*/ 21600 h 21600"/>
              <a:gd name="T4" fmla="*/ 22 w 2162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22" h="21600" fill="none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51" y="0"/>
                  <a:pt x="21622" y="9670"/>
                  <a:pt x="21622" y="21600"/>
                </a:cubicBezTo>
              </a:path>
              <a:path w="21622" h="21600" stroke="0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51" y="0"/>
                  <a:pt x="21622" y="9670"/>
                  <a:pt x="21622" y="21600"/>
                </a:cubicBezTo>
                <a:lnTo>
                  <a:pt x="22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" name="Arc 19"/>
          <p:cNvSpPr>
            <a:spLocks/>
          </p:cNvSpPr>
          <p:nvPr/>
        </p:nvSpPr>
        <p:spPr bwMode="auto">
          <a:xfrm>
            <a:off x="6572250" y="3904760"/>
            <a:ext cx="554038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" name="Arc 20"/>
          <p:cNvSpPr>
            <a:spLocks/>
          </p:cNvSpPr>
          <p:nvPr/>
        </p:nvSpPr>
        <p:spPr bwMode="auto">
          <a:xfrm>
            <a:off x="6540500" y="3904760"/>
            <a:ext cx="85725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" name="Line 21"/>
          <p:cNvSpPr>
            <a:spLocks noChangeShapeType="1"/>
          </p:cNvSpPr>
          <p:nvPr/>
        </p:nvSpPr>
        <p:spPr bwMode="auto">
          <a:xfrm>
            <a:off x="6572250" y="3826973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" name="Line 22"/>
          <p:cNvSpPr>
            <a:spLocks noChangeShapeType="1"/>
          </p:cNvSpPr>
          <p:nvPr/>
        </p:nvSpPr>
        <p:spPr bwMode="auto">
          <a:xfrm>
            <a:off x="6572250" y="3984135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" name="Arc 23"/>
          <p:cNvSpPr>
            <a:spLocks/>
          </p:cNvSpPr>
          <p:nvPr/>
        </p:nvSpPr>
        <p:spPr bwMode="auto">
          <a:xfrm>
            <a:off x="6540500" y="4444510"/>
            <a:ext cx="85725" cy="16351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" name="Arc 24"/>
          <p:cNvSpPr>
            <a:spLocks/>
          </p:cNvSpPr>
          <p:nvPr/>
        </p:nvSpPr>
        <p:spPr bwMode="auto">
          <a:xfrm>
            <a:off x="6542088" y="4444510"/>
            <a:ext cx="585788" cy="179388"/>
          </a:xfrm>
          <a:custGeom>
            <a:avLst/>
            <a:gdLst>
              <a:gd name="G0" fmla="+- 22 0 0"/>
              <a:gd name="G1" fmla="+- 21600 0 0"/>
              <a:gd name="G2" fmla="+- 21600 0 0"/>
              <a:gd name="T0" fmla="*/ 0 w 21622"/>
              <a:gd name="T1" fmla="*/ 0 h 21600"/>
              <a:gd name="T2" fmla="*/ 21622 w 21622"/>
              <a:gd name="T3" fmla="*/ 21600 h 21600"/>
              <a:gd name="T4" fmla="*/ 22 w 2162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22" h="21600" fill="none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51" y="0"/>
                  <a:pt x="21622" y="9670"/>
                  <a:pt x="21622" y="21600"/>
                </a:cubicBezTo>
              </a:path>
              <a:path w="21622" h="21600" stroke="0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51" y="0"/>
                  <a:pt x="21622" y="9670"/>
                  <a:pt x="21622" y="21600"/>
                </a:cubicBezTo>
                <a:lnTo>
                  <a:pt x="22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8" name="Arc 25"/>
          <p:cNvSpPr>
            <a:spLocks/>
          </p:cNvSpPr>
          <p:nvPr/>
        </p:nvSpPr>
        <p:spPr bwMode="auto">
          <a:xfrm>
            <a:off x="6572250" y="4608023"/>
            <a:ext cx="554038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" name="Arc 26"/>
          <p:cNvSpPr>
            <a:spLocks/>
          </p:cNvSpPr>
          <p:nvPr/>
        </p:nvSpPr>
        <p:spPr bwMode="auto">
          <a:xfrm>
            <a:off x="6540500" y="4608023"/>
            <a:ext cx="85725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" name="Line 27"/>
          <p:cNvSpPr>
            <a:spLocks noChangeShapeType="1"/>
          </p:cNvSpPr>
          <p:nvPr/>
        </p:nvSpPr>
        <p:spPr bwMode="auto">
          <a:xfrm>
            <a:off x="6572250" y="4530235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" name="Line 28"/>
          <p:cNvSpPr>
            <a:spLocks noChangeShapeType="1"/>
          </p:cNvSpPr>
          <p:nvPr/>
        </p:nvSpPr>
        <p:spPr bwMode="auto">
          <a:xfrm>
            <a:off x="6572250" y="4685810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2" name="Rectangle 29"/>
          <p:cNvSpPr>
            <a:spLocks noChangeArrowheads="1"/>
          </p:cNvSpPr>
          <p:nvPr/>
        </p:nvSpPr>
        <p:spPr bwMode="auto">
          <a:xfrm>
            <a:off x="3065463" y="1569548"/>
            <a:ext cx="1406525" cy="171926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3" name="Rectangle 30"/>
          <p:cNvSpPr>
            <a:spLocks noChangeArrowheads="1"/>
          </p:cNvSpPr>
          <p:nvPr/>
        </p:nvSpPr>
        <p:spPr bwMode="auto">
          <a:xfrm>
            <a:off x="3167063" y="1796560"/>
            <a:ext cx="19877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  <a:latin typeface="Geneva" charset="0"/>
              </a:rPr>
              <a:t>GO</a:t>
            </a:r>
            <a:endParaRPr kumimoji="0" lang="fr-FR" altLang="fr-FR" sz="1800" b="1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44" name="Rectangle 31"/>
          <p:cNvSpPr>
            <a:spLocks noChangeArrowheads="1"/>
          </p:cNvSpPr>
          <p:nvPr/>
        </p:nvSpPr>
        <p:spPr bwMode="auto">
          <a:xfrm>
            <a:off x="3167063" y="2107710"/>
            <a:ext cx="25167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i="0" u="none" strike="noStrike" cap="none" normalizeH="0" baseline="0">
                <a:ln>
                  <a:noFill/>
                </a:ln>
                <a:effectLst/>
                <a:latin typeface="Geneva" charset="0"/>
              </a:rPr>
              <a:t>RES</a:t>
            </a:r>
            <a:endParaRPr kumimoji="0" lang="fr-FR" altLang="fr-FR" sz="180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45" name="Rectangle 32"/>
          <p:cNvSpPr>
            <a:spLocks noChangeArrowheads="1"/>
          </p:cNvSpPr>
          <p:nvPr/>
        </p:nvSpPr>
        <p:spPr bwMode="auto">
          <a:xfrm>
            <a:off x="3167063" y="2420448"/>
            <a:ext cx="50006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SUSP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33"/>
          <p:cNvSpPr>
            <a:spLocks noChangeArrowheads="1"/>
          </p:cNvSpPr>
          <p:nvPr/>
        </p:nvSpPr>
        <p:spPr bwMode="auto">
          <a:xfrm>
            <a:off x="3167063" y="2733185"/>
            <a:ext cx="4064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KILL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105275" y="1796560"/>
            <a:ext cx="37465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SEL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35"/>
          <p:cNvSpPr>
            <a:spLocks noChangeArrowheads="1"/>
          </p:cNvSpPr>
          <p:nvPr/>
        </p:nvSpPr>
        <p:spPr bwMode="auto">
          <a:xfrm>
            <a:off x="4183063" y="2107710"/>
            <a:ext cx="26511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K0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36"/>
          <p:cNvSpPr>
            <a:spLocks noChangeArrowheads="1"/>
          </p:cNvSpPr>
          <p:nvPr/>
        </p:nvSpPr>
        <p:spPr bwMode="auto">
          <a:xfrm>
            <a:off x="4183063" y="2420448"/>
            <a:ext cx="26511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K1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37"/>
          <p:cNvSpPr>
            <a:spLocks noChangeArrowheads="1"/>
          </p:cNvSpPr>
          <p:nvPr/>
        </p:nvSpPr>
        <p:spPr bwMode="auto">
          <a:xfrm>
            <a:off x="4183063" y="2733185"/>
            <a:ext cx="26511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K2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38"/>
          <p:cNvSpPr>
            <a:spLocks noChangeArrowheads="1"/>
          </p:cNvSpPr>
          <p:nvPr/>
        </p:nvSpPr>
        <p:spPr bwMode="auto">
          <a:xfrm>
            <a:off x="4183063" y="2968135"/>
            <a:ext cx="2032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...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39"/>
          <p:cNvSpPr>
            <a:spLocks noChangeArrowheads="1"/>
          </p:cNvSpPr>
          <p:nvPr/>
        </p:nvSpPr>
        <p:spPr bwMode="auto">
          <a:xfrm>
            <a:off x="3557588" y="1607648"/>
            <a:ext cx="17145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E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40"/>
          <p:cNvSpPr>
            <a:spLocks noChangeArrowheads="1"/>
          </p:cNvSpPr>
          <p:nvPr/>
        </p:nvSpPr>
        <p:spPr bwMode="auto">
          <a:xfrm>
            <a:off x="3870325" y="1607648"/>
            <a:ext cx="2032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E'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42"/>
          <p:cNvSpPr>
            <a:spLocks noChangeArrowheads="1"/>
          </p:cNvSpPr>
          <p:nvPr/>
        </p:nvSpPr>
        <p:spPr bwMode="auto">
          <a:xfrm>
            <a:off x="3143250" y="3992073"/>
            <a:ext cx="1406525" cy="171767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6" name="Rectangle 43"/>
          <p:cNvSpPr>
            <a:spLocks noChangeArrowheads="1"/>
          </p:cNvSpPr>
          <p:nvPr/>
        </p:nvSpPr>
        <p:spPr bwMode="auto">
          <a:xfrm>
            <a:off x="3244850" y="4217498"/>
            <a:ext cx="312738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GO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44"/>
          <p:cNvSpPr>
            <a:spLocks noChangeArrowheads="1"/>
          </p:cNvSpPr>
          <p:nvPr/>
        </p:nvSpPr>
        <p:spPr bwMode="auto">
          <a:xfrm>
            <a:off x="3244850" y="4530235"/>
            <a:ext cx="390525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RES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45"/>
          <p:cNvSpPr>
            <a:spLocks noChangeArrowheads="1"/>
          </p:cNvSpPr>
          <p:nvPr/>
        </p:nvSpPr>
        <p:spPr bwMode="auto">
          <a:xfrm>
            <a:off x="3244850" y="4841385"/>
            <a:ext cx="50006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SUSP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Rectangle 46"/>
          <p:cNvSpPr>
            <a:spLocks noChangeArrowheads="1"/>
          </p:cNvSpPr>
          <p:nvPr/>
        </p:nvSpPr>
        <p:spPr bwMode="auto">
          <a:xfrm>
            <a:off x="3244850" y="5154123"/>
            <a:ext cx="4064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KILL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Rectangle 47"/>
          <p:cNvSpPr>
            <a:spLocks noChangeArrowheads="1"/>
          </p:cNvSpPr>
          <p:nvPr/>
        </p:nvSpPr>
        <p:spPr bwMode="auto">
          <a:xfrm>
            <a:off x="4183063" y="4217498"/>
            <a:ext cx="37465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SEL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48"/>
          <p:cNvSpPr>
            <a:spLocks noChangeArrowheads="1"/>
          </p:cNvSpPr>
          <p:nvPr/>
        </p:nvSpPr>
        <p:spPr bwMode="auto">
          <a:xfrm>
            <a:off x="4260850" y="4530235"/>
            <a:ext cx="26511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K0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49"/>
          <p:cNvSpPr>
            <a:spLocks noChangeArrowheads="1"/>
          </p:cNvSpPr>
          <p:nvPr/>
        </p:nvSpPr>
        <p:spPr bwMode="auto">
          <a:xfrm>
            <a:off x="4260850" y="4841385"/>
            <a:ext cx="26511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K1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Rectangle 50"/>
          <p:cNvSpPr>
            <a:spLocks noChangeArrowheads="1"/>
          </p:cNvSpPr>
          <p:nvPr/>
        </p:nvSpPr>
        <p:spPr bwMode="auto">
          <a:xfrm>
            <a:off x="4260850" y="5154123"/>
            <a:ext cx="26511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K2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Rectangle 51"/>
          <p:cNvSpPr>
            <a:spLocks noChangeArrowheads="1"/>
          </p:cNvSpPr>
          <p:nvPr/>
        </p:nvSpPr>
        <p:spPr bwMode="auto">
          <a:xfrm>
            <a:off x="4260850" y="5389073"/>
            <a:ext cx="2032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...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52"/>
          <p:cNvSpPr>
            <a:spLocks noChangeArrowheads="1"/>
          </p:cNvSpPr>
          <p:nvPr/>
        </p:nvSpPr>
        <p:spPr bwMode="auto">
          <a:xfrm>
            <a:off x="3635375" y="4030173"/>
            <a:ext cx="17145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E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Rectangle 53"/>
          <p:cNvSpPr>
            <a:spLocks noChangeArrowheads="1"/>
          </p:cNvSpPr>
          <p:nvPr/>
        </p:nvSpPr>
        <p:spPr bwMode="auto">
          <a:xfrm>
            <a:off x="3948113" y="4030173"/>
            <a:ext cx="2032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E'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Line 55"/>
          <p:cNvSpPr>
            <a:spLocks noChangeShapeType="1"/>
          </p:cNvSpPr>
          <p:nvPr/>
        </p:nvSpPr>
        <p:spPr bwMode="auto">
          <a:xfrm>
            <a:off x="7275513" y="1250460"/>
            <a:ext cx="2333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" name="Line 56"/>
          <p:cNvSpPr>
            <a:spLocks noChangeShapeType="1"/>
          </p:cNvSpPr>
          <p:nvPr/>
        </p:nvSpPr>
        <p:spPr bwMode="auto">
          <a:xfrm>
            <a:off x="7118350" y="1250460"/>
            <a:ext cx="157163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" name="Rectangle 57"/>
          <p:cNvSpPr>
            <a:spLocks noChangeArrowheads="1"/>
          </p:cNvSpPr>
          <p:nvPr/>
        </p:nvSpPr>
        <p:spPr bwMode="auto">
          <a:xfrm>
            <a:off x="7618413" y="1142411"/>
            <a:ext cx="17472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E'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71" name="Line 58"/>
          <p:cNvSpPr>
            <a:spLocks noChangeShapeType="1"/>
          </p:cNvSpPr>
          <p:nvPr/>
        </p:nvSpPr>
        <p:spPr bwMode="auto">
          <a:xfrm>
            <a:off x="7275513" y="1952135"/>
            <a:ext cx="2333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2" name="Line 59"/>
          <p:cNvSpPr>
            <a:spLocks noChangeShapeType="1"/>
          </p:cNvSpPr>
          <p:nvPr/>
        </p:nvSpPr>
        <p:spPr bwMode="auto">
          <a:xfrm>
            <a:off x="7118350" y="1952135"/>
            <a:ext cx="157163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3" name="Rectangle 60"/>
          <p:cNvSpPr>
            <a:spLocks noChangeArrowheads="1"/>
          </p:cNvSpPr>
          <p:nvPr/>
        </p:nvSpPr>
        <p:spPr bwMode="auto">
          <a:xfrm>
            <a:off x="7618413" y="1832294"/>
            <a:ext cx="38632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SEL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76" name="Rectangle 63"/>
          <p:cNvSpPr>
            <a:spLocks noChangeArrowheads="1"/>
          </p:cNvSpPr>
          <p:nvPr/>
        </p:nvSpPr>
        <p:spPr bwMode="auto">
          <a:xfrm>
            <a:off x="7618413" y="3782443"/>
            <a:ext cx="2500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K1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77" name="Line 64"/>
          <p:cNvSpPr>
            <a:spLocks noChangeShapeType="1"/>
          </p:cNvSpPr>
          <p:nvPr/>
        </p:nvSpPr>
        <p:spPr bwMode="auto">
          <a:xfrm>
            <a:off x="7275513" y="4608023"/>
            <a:ext cx="2333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8" name="Line 65"/>
          <p:cNvSpPr>
            <a:spLocks noChangeShapeType="1"/>
          </p:cNvSpPr>
          <p:nvPr/>
        </p:nvSpPr>
        <p:spPr bwMode="auto">
          <a:xfrm>
            <a:off x="7118350" y="4608023"/>
            <a:ext cx="157163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9" name="Rectangle 66"/>
          <p:cNvSpPr>
            <a:spLocks noChangeArrowheads="1"/>
          </p:cNvSpPr>
          <p:nvPr/>
        </p:nvSpPr>
        <p:spPr bwMode="auto">
          <a:xfrm>
            <a:off x="7618413" y="4480805"/>
            <a:ext cx="2500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K2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80" name="Line 67"/>
          <p:cNvSpPr>
            <a:spLocks noChangeShapeType="1"/>
          </p:cNvSpPr>
          <p:nvPr/>
        </p:nvSpPr>
        <p:spPr bwMode="auto">
          <a:xfrm>
            <a:off x="2901950" y="1874348"/>
            <a:ext cx="163513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1" name="Line 68"/>
          <p:cNvSpPr>
            <a:spLocks noChangeShapeType="1"/>
          </p:cNvSpPr>
          <p:nvPr/>
        </p:nvSpPr>
        <p:spPr bwMode="auto">
          <a:xfrm>
            <a:off x="1652588" y="1874348"/>
            <a:ext cx="1249363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2" name="Rectangle 69"/>
          <p:cNvSpPr>
            <a:spLocks noChangeArrowheads="1"/>
          </p:cNvSpPr>
          <p:nvPr/>
        </p:nvSpPr>
        <p:spPr bwMode="auto">
          <a:xfrm>
            <a:off x="1168896" y="1757877"/>
            <a:ext cx="3254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Geneva" charset="0"/>
              </a:rPr>
              <a:t>GO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83" name="Line 70"/>
          <p:cNvSpPr>
            <a:spLocks noChangeShapeType="1"/>
          </p:cNvSpPr>
          <p:nvPr/>
        </p:nvSpPr>
        <p:spPr bwMode="auto">
          <a:xfrm>
            <a:off x="4464050" y="1884864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4" name="Line 71"/>
          <p:cNvSpPr>
            <a:spLocks noChangeShapeType="1"/>
          </p:cNvSpPr>
          <p:nvPr/>
        </p:nvSpPr>
        <p:spPr bwMode="auto">
          <a:xfrm>
            <a:off x="4619625" y="1884864"/>
            <a:ext cx="1797050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5" name="Line 72"/>
          <p:cNvSpPr>
            <a:spLocks noChangeShapeType="1"/>
          </p:cNvSpPr>
          <p:nvPr/>
        </p:nvSpPr>
        <p:spPr bwMode="auto">
          <a:xfrm>
            <a:off x="6416675" y="1884864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" name="Line 78"/>
          <p:cNvSpPr>
            <a:spLocks noChangeShapeType="1"/>
          </p:cNvSpPr>
          <p:nvPr/>
        </p:nvSpPr>
        <p:spPr bwMode="auto">
          <a:xfrm>
            <a:off x="4464050" y="2812560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" name="Line 79"/>
          <p:cNvSpPr>
            <a:spLocks noChangeShapeType="1"/>
          </p:cNvSpPr>
          <p:nvPr/>
        </p:nvSpPr>
        <p:spPr bwMode="auto">
          <a:xfrm>
            <a:off x="4619625" y="2812560"/>
            <a:ext cx="12493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3" name="Line 80"/>
          <p:cNvSpPr>
            <a:spLocks noChangeShapeType="1"/>
          </p:cNvSpPr>
          <p:nvPr/>
        </p:nvSpPr>
        <p:spPr bwMode="auto">
          <a:xfrm>
            <a:off x="5868988" y="4530235"/>
            <a:ext cx="547688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4" name="Line 81"/>
          <p:cNvSpPr>
            <a:spLocks noChangeShapeType="1"/>
          </p:cNvSpPr>
          <p:nvPr/>
        </p:nvSpPr>
        <p:spPr bwMode="auto">
          <a:xfrm>
            <a:off x="5868988" y="2812560"/>
            <a:ext cx="0" cy="1717675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5" name="Line 82"/>
          <p:cNvSpPr>
            <a:spLocks noChangeShapeType="1"/>
          </p:cNvSpPr>
          <p:nvPr/>
        </p:nvSpPr>
        <p:spPr bwMode="auto">
          <a:xfrm>
            <a:off x="6416675" y="4530235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6" name="Line 83"/>
          <p:cNvSpPr>
            <a:spLocks noChangeShapeType="1"/>
          </p:cNvSpPr>
          <p:nvPr/>
        </p:nvSpPr>
        <p:spPr bwMode="auto">
          <a:xfrm>
            <a:off x="3916363" y="1406035"/>
            <a:ext cx="0" cy="15557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7" name="Line 84"/>
          <p:cNvSpPr>
            <a:spLocks noChangeShapeType="1"/>
          </p:cNvSpPr>
          <p:nvPr/>
        </p:nvSpPr>
        <p:spPr bwMode="auto">
          <a:xfrm>
            <a:off x="3916363" y="1171085"/>
            <a:ext cx="250031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8" name="Line 85"/>
          <p:cNvSpPr>
            <a:spLocks noChangeShapeType="1"/>
          </p:cNvSpPr>
          <p:nvPr/>
        </p:nvSpPr>
        <p:spPr bwMode="auto">
          <a:xfrm>
            <a:off x="3916363" y="1171085"/>
            <a:ext cx="0" cy="23495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9" name="Line 86"/>
          <p:cNvSpPr>
            <a:spLocks noChangeShapeType="1"/>
          </p:cNvSpPr>
          <p:nvPr/>
        </p:nvSpPr>
        <p:spPr bwMode="auto">
          <a:xfrm>
            <a:off x="6416675" y="1171085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7" name="Line 94"/>
          <p:cNvSpPr>
            <a:spLocks noChangeShapeType="1"/>
          </p:cNvSpPr>
          <p:nvPr/>
        </p:nvSpPr>
        <p:spPr bwMode="auto">
          <a:xfrm>
            <a:off x="2979738" y="4608023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8" name="Line 95"/>
          <p:cNvSpPr>
            <a:spLocks noChangeShapeType="1"/>
          </p:cNvSpPr>
          <p:nvPr/>
        </p:nvSpPr>
        <p:spPr bwMode="auto">
          <a:xfrm>
            <a:off x="2901950" y="2187085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9" name="Line 96"/>
          <p:cNvSpPr>
            <a:spLocks noChangeShapeType="1"/>
          </p:cNvSpPr>
          <p:nvPr/>
        </p:nvSpPr>
        <p:spPr bwMode="auto">
          <a:xfrm>
            <a:off x="2511425" y="2187085"/>
            <a:ext cx="390525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0" name="Line 97"/>
          <p:cNvSpPr>
            <a:spLocks noChangeShapeType="1"/>
          </p:cNvSpPr>
          <p:nvPr/>
        </p:nvSpPr>
        <p:spPr bwMode="auto">
          <a:xfrm>
            <a:off x="1652588" y="2187085"/>
            <a:ext cx="858838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1" name="Line 98"/>
          <p:cNvSpPr>
            <a:spLocks noChangeShapeType="1"/>
          </p:cNvSpPr>
          <p:nvPr/>
        </p:nvSpPr>
        <p:spPr bwMode="auto">
          <a:xfrm>
            <a:off x="2511425" y="2187085"/>
            <a:ext cx="0" cy="2420938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" name="Oval 99"/>
          <p:cNvSpPr>
            <a:spLocks noChangeArrowheads="1"/>
          </p:cNvSpPr>
          <p:nvPr/>
        </p:nvSpPr>
        <p:spPr bwMode="auto">
          <a:xfrm>
            <a:off x="2487613" y="2163273"/>
            <a:ext cx="61913" cy="635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3" name="Line 100"/>
          <p:cNvSpPr>
            <a:spLocks noChangeShapeType="1"/>
          </p:cNvSpPr>
          <p:nvPr/>
        </p:nvSpPr>
        <p:spPr bwMode="auto">
          <a:xfrm>
            <a:off x="2511425" y="4608023"/>
            <a:ext cx="46831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4" name="Rectangle 101"/>
          <p:cNvSpPr>
            <a:spLocks noChangeArrowheads="1"/>
          </p:cNvSpPr>
          <p:nvPr/>
        </p:nvSpPr>
        <p:spPr bwMode="auto">
          <a:xfrm>
            <a:off x="1053480" y="2070614"/>
            <a:ext cx="4119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RES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115" name="Line 102"/>
          <p:cNvSpPr>
            <a:spLocks noChangeShapeType="1"/>
          </p:cNvSpPr>
          <p:nvPr/>
        </p:nvSpPr>
        <p:spPr bwMode="auto">
          <a:xfrm>
            <a:off x="2979738" y="4920760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6" name="Line 103"/>
          <p:cNvSpPr>
            <a:spLocks noChangeShapeType="1"/>
          </p:cNvSpPr>
          <p:nvPr/>
        </p:nvSpPr>
        <p:spPr bwMode="auto">
          <a:xfrm>
            <a:off x="2901950" y="2499823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7" name="Line 104"/>
          <p:cNvSpPr>
            <a:spLocks noChangeShapeType="1"/>
          </p:cNvSpPr>
          <p:nvPr/>
        </p:nvSpPr>
        <p:spPr bwMode="auto">
          <a:xfrm>
            <a:off x="2276475" y="2499823"/>
            <a:ext cx="625475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8" name="Line 105"/>
          <p:cNvSpPr>
            <a:spLocks noChangeShapeType="1"/>
          </p:cNvSpPr>
          <p:nvPr/>
        </p:nvSpPr>
        <p:spPr bwMode="auto">
          <a:xfrm>
            <a:off x="1652588" y="2499823"/>
            <a:ext cx="623888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9" name="Line 106"/>
          <p:cNvSpPr>
            <a:spLocks noChangeShapeType="1"/>
          </p:cNvSpPr>
          <p:nvPr/>
        </p:nvSpPr>
        <p:spPr bwMode="auto">
          <a:xfrm>
            <a:off x="2276475" y="2499823"/>
            <a:ext cx="0" cy="2420938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0" name="Oval 107"/>
          <p:cNvSpPr>
            <a:spLocks noChangeArrowheads="1"/>
          </p:cNvSpPr>
          <p:nvPr/>
        </p:nvSpPr>
        <p:spPr bwMode="auto">
          <a:xfrm>
            <a:off x="2254250" y="2476010"/>
            <a:ext cx="61913" cy="61913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1" name="Line 108"/>
          <p:cNvSpPr>
            <a:spLocks noChangeShapeType="1"/>
          </p:cNvSpPr>
          <p:nvPr/>
        </p:nvSpPr>
        <p:spPr bwMode="auto">
          <a:xfrm>
            <a:off x="2276475" y="4920760"/>
            <a:ext cx="7032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2" name="Rectangle 109"/>
          <p:cNvSpPr>
            <a:spLocks noChangeArrowheads="1"/>
          </p:cNvSpPr>
          <p:nvPr/>
        </p:nvSpPr>
        <p:spPr bwMode="auto">
          <a:xfrm>
            <a:off x="899592" y="2352899"/>
            <a:ext cx="6283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SUSP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123" name="Line 110"/>
          <p:cNvSpPr>
            <a:spLocks noChangeShapeType="1"/>
          </p:cNvSpPr>
          <p:nvPr/>
        </p:nvSpPr>
        <p:spPr bwMode="auto">
          <a:xfrm>
            <a:off x="2979738" y="5233498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4" name="Line 111"/>
          <p:cNvSpPr>
            <a:spLocks noChangeShapeType="1"/>
          </p:cNvSpPr>
          <p:nvPr/>
        </p:nvSpPr>
        <p:spPr bwMode="auto">
          <a:xfrm>
            <a:off x="2901950" y="2812560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5" name="Line 112"/>
          <p:cNvSpPr>
            <a:spLocks noChangeShapeType="1"/>
          </p:cNvSpPr>
          <p:nvPr/>
        </p:nvSpPr>
        <p:spPr bwMode="auto">
          <a:xfrm>
            <a:off x="2043113" y="2812560"/>
            <a:ext cx="858838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6" name="Line 113"/>
          <p:cNvSpPr>
            <a:spLocks noChangeShapeType="1"/>
          </p:cNvSpPr>
          <p:nvPr/>
        </p:nvSpPr>
        <p:spPr bwMode="auto">
          <a:xfrm>
            <a:off x="1652588" y="2812560"/>
            <a:ext cx="390525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7" name="Line 114"/>
          <p:cNvSpPr>
            <a:spLocks noChangeShapeType="1"/>
          </p:cNvSpPr>
          <p:nvPr/>
        </p:nvSpPr>
        <p:spPr bwMode="auto">
          <a:xfrm>
            <a:off x="2043113" y="2812560"/>
            <a:ext cx="0" cy="2420938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8" name="Oval 115"/>
          <p:cNvSpPr>
            <a:spLocks noChangeArrowheads="1"/>
          </p:cNvSpPr>
          <p:nvPr/>
        </p:nvSpPr>
        <p:spPr bwMode="auto">
          <a:xfrm>
            <a:off x="2019300" y="2788748"/>
            <a:ext cx="61913" cy="61913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9" name="Line 116"/>
          <p:cNvSpPr>
            <a:spLocks noChangeShapeType="1"/>
          </p:cNvSpPr>
          <p:nvPr/>
        </p:nvSpPr>
        <p:spPr bwMode="auto">
          <a:xfrm>
            <a:off x="2043113" y="5233498"/>
            <a:ext cx="936625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0" name="Rectangle 117"/>
          <p:cNvSpPr>
            <a:spLocks noChangeArrowheads="1"/>
          </p:cNvSpPr>
          <p:nvPr/>
        </p:nvSpPr>
        <p:spPr bwMode="auto">
          <a:xfrm>
            <a:off x="1053480" y="2702760"/>
            <a:ext cx="4744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KILL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131" name="Line 118"/>
          <p:cNvSpPr>
            <a:spLocks noChangeShapeType="1"/>
          </p:cNvSpPr>
          <p:nvPr/>
        </p:nvSpPr>
        <p:spPr bwMode="auto">
          <a:xfrm>
            <a:off x="4541838" y="4295285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2" name="Line 119"/>
          <p:cNvSpPr>
            <a:spLocks noChangeShapeType="1"/>
          </p:cNvSpPr>
          <p:nvPr/>
        </p:nvSpPr>
        <p:spPr bwMode="auto">
          <a:xfrm>
            <a:off x="5167313" y="2031510"/>
            <a:ext cx="12493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" name="Line 120"/>
          <p:cNvSpPr>
            <a:spLocks noChangeShapeType="1"/>
          </p:cNvSpPr>
          <p:nvPr/>
        </p:nvSpPr>
        <p:spPr bwMode="auto">
          <a:xfrm>
            <a:off x="4697413" y="4295285"/>
            <a:ext cx="469900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4" name="Line 121"/>
          <p:cNvSpPr>
            <a:spLocks noChangeShapeType="1"/>
          </p:cNvSpPr>
          <p:nvPr/>
        </p:nvSpPr>
        <p:spPr bwMode="auto">
          <a:xfrm>
            <a:off x="5167313" y="2031510"/>
            <a:ext cx="0" cy="2263775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5" name="Line 122"/>
          <p:cNvSpPr>
            <a:spLocks noChangeShapeType="1"/>
          </p:cNvSpPr>
          <p:nvPr/>
        </p:nvSpPr>
        <p:spPr bwMode="auto">
          <a:xfrm>
            <a:off x="6416675" y="2031510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7" name="Line 124"/>
          <p:cNvSpPr>
            <a:spLocks noChangeShapeType="1"/>
          </p:cNvSpPr>
          <p:nvPr/>
        </p:nvSpPr>
        <p:spPr bwMode="auto">
          <a:xfrm>
            <a:off x="5400675" y="3203085"/>
            <a:ext cx="2108200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0" name="Rectangle 127"/>
          <p:cNvSpPr>
            <a:spLocks noChangeArrowheads="1"/>
          </p:cNvSpPr>
          <p:nvPr/>
        </p:nvSpPr>
        <p:spPr bwMode="auto">
          <a:xfrm>
            <a:off x="7618413" y="3090177"/>
            <a:ext cx="27251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K0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141" name="Line 128"/>
          <p:cNvSpPr>
            <a:spLocks noChangeShapeType="1"/>
          </p:cNvSpPr>
          <p:nvPr/>
        </p:nvSpPr>
        <p:spPr bwMode="auto">
          <a:xfrm>
            <a:off x="4541838" y="4920760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2" name="Line 129"/>
          <p:cNvSpPr>
            <a:spLocks noChangeShapeType="1"/>
          </p:cNvSpPr>
          <p:nvPr/>
        </p:nvSpPr>
        <p:spPr bwMode="auto">
          <a:xfrm>
            <a:off x="5635625" y="3984135"/>
            <a:ext cx="781050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3" name="Line 130"/>
          <p:cNvSpPr>
            <a:spLocks noChangeShapeType="1"/>
          </p:cNvSpPr>
          <p:nvPr/>
        </p:nvSpPr>
        <p:spPr bwMode="auto">
          <a:xfrm>
            <a:off x="4697413" y="4920760"/>
            <a:ext cx="93821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4" name="Line 131"/>
          <p:cNvSpPr>
            <a:spLocks noChangeShapeType="1"/>
          </p:cNvSpPr>
          <p:nvPr/>
        </p:nvSpPr>
        <p:spPr bwMode="auto">
          <a:xfrm>
            <a:off x="5635625" y="3984135"/>
            <a:ext cx="0" cy="936625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5" name="Line 132"/>
          <p:cNvSpPr>
            <a:spLocks noChangeShapeType="1"/>
          </p:cNvSpPr>
          <p:nvPr/>
        </p:nvSpPr>
        <p:spPr bwMode="auto">
          <a:xfrm>
            <a:off x="6416675" y="3984135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6" name="Line 133"/>
          <p:cNvSpPr>
            <a:spLocks noChangeShapeType="1"/>
          </p:cNvSpPr>
          <p:nvPr/>
        </p:nvSpPr>
        <p:spPr bwMode="auto">
          <a:xfrm>
            <a:off x="4541838" y="5233498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7" name="Line 134"/>
          <p:cNvSpPr>
            <a:spLocks noChangeShapeType="1"/>
          </p:cNvSpPr>
          <p:nvPr/>
        </p:nvSpPr>
        <p:spPr bwMode="auto">
          <a:xfrm>
            <a:off x="4697413" y="5233498"/>
            <a:ext cx="17192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8" name="Line 135"/>
          <p:cNvSpPr>
            <a:spLocks noChangeShapeType="1"/>
          </p:cNvSpPr>
          <p:nvPr/>
        </p:nvSpPr>
        <p:spPr bwMode="auto">
          <a:xfrm>
            <a:off x="6416675" y="4685810"/>
            <a:ext cx="0" cy="547688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9" name="Line 136"/>
          <p:cNvSpPr>
            <a:spLocks noChangeShapeType="1"/>
          </p:cNvSpPr>
          <p:nvPr/>
        </p:nvSpPr>
        <p:spPr bwMode="auto">
          <a:xfrm>
            <a:off x="6416675" y="4685810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0" name="Line 137"/>
          <p:cNvSpPr>
            <a:spLocks noChangeShapeType="1"/>
          </p:cNvSpPr>
          <p:nvPr/>
        </p:nvSpPr>
        <p:spPr bwMode="auto">
          <a:xfrm>
            <a:off x="3683000" y="3826973"/>
            <a:ext cx="0" cy="157163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1" name="Line 138"/>
          <p:cNvSpPr>
            <a:spLocks noChangeShapeType="1"/>
          </p:cNvSpPr>
          <p:nvPr/>
        </p:nvSpPr>
        <p:spPr bwMode="auto">
          <a:xfrm>
            <a:off x="3605213" y="1406035"/>
            <a:ext cx="0" cy="15557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2" name="Line 139"/>
          <p:cNvSpPr>
            <a:spLocks noChangeShapeType="1"/>
          </p:cNvSpPr>
          <p:nvPr/>
        </p:nvSpPr>
        <p:spPr bwMode="auto">
          <a:xfrm>
            <a:off x="1652588" y="1171085"/>
            <a:ext cx="1092200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" name="Oval 140"/>
          <p:cNvSpPr>
            <a:spLocks noChangeArrowheads="1"/>
          </p:cNvSpPr>
          <p:nvPr/>
        </p:nvSpPr>
        <p:spPr bwMode="auto">
          <a:xfrm>
            <a:off x="2722563" y="1148860"/>
            <a:ext cx="61913" cy="61913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" name="Line 141"/>
          <p:cNvSpPr>
            <a:spLocks noChangeShapeType="1"/>
          </p:cNvSpPr>
          <p:nvPr/>
        </p:nvSpPr>
        <p:spPr bwMode="auto">
          <a:xfrm>
            <a:off x="2744788" y="1171085"/>
            <a:ext cx="860425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5" name="Line 142"/>
          <p:cNvSpPr>
            <a:spLocks noChangeShapeType="1"/>
          </p:cNvSpPr>
          <p:nvPr/>
        </p:nvSpPr>
        <p:spPr bwMode="auto">
          <a:xfrm>
            <a:off x="3605213" y="1171085"/>
            <a:ext cx="0" cy="23495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6" name="Line 143"/>
          <p:cNvSpPr>
            <a:spLocks noChangeShapeType="1"/>
          </p:cNvSpPr>
          <p:nvPr/>
        </p:nvSpPr>
        <p:spPr bwMode="auto">
          <a:xfrm>
            <a:off x="2744788" y="3749185"/>
            <a:ext cx="93821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7" name="Line 144"/>
          <p:cNvSpPr>
            <a:spLocks noChangeShapeType="1"/>
          </p:cNvSpPr>
          <p:nvPr/>
        </p:nvSpPr>
        <p:spPr bwMode="auto">
          <a:xfrm>
            <a:off x="2744788" y="1171085"/>
            <a:ext cx="0" cy="257810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8" name="Line 145"/>
          <p:cNvSpPr>
            <a:spLocks noChangeShapeType="1"/>
          </p:cNvSpPr>
          <p:nvPr/>
        </p:nvSpPr>
        <p:spPr bwMode="auto">
          <a:xfrm>
            <a:off x="3683000" y="3749185"/>
            <a:ext cx="0" cy="77788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9" name="Rectangle 146"/>
          <p:cNvSpPr>
            <a:spLocks noChangeArrowheads="1"/>
          </p:cNvSpPr>
          <p:nvPr/>
        </p:nvSpPr>
        <p:spPr bwMode="auto">
          <a:xfrm>
            <a:off x="1374081" y="1052736"/>
            <a:ext cx="1538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E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160" name="Line 147"/>
          <p:cNvSpPr>
            <a:spLocks noChangeShapeType="1"/>
          </p:cNvSpPr>
          <p:nvPr/>
        </p:nvSpPr>
        <p:spPr bwMode="auto">
          <a:xfrm>
            <a:off x="3995738" y="3826973"/>
            <a:ext cx="0" cy="157163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1" name="Line 148"/>
          <p:cNvSpPr>
            <a:spLocks noChangeShapeType="1"/>
          </p:cNvSpPr>
          <p:nvPr/>
        </p:nvSpPr>
        <p:spPr bwMode="auto">
          <a:xfrm>
            <a:off x="4932363" y="1328248"/>
            <a:ext cx="148431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2" name="Line 149"/>
          <p:cNvSpPr>
            <a:spLocks noChangeShapeType="1"/>
          </p:cNvSpPr>
          <p:nvPr/>
        </p:nvSpPr>
        <p:spPr bwMode="auto">
          <a:xfrm>
            <a:off x="3995738" y="3749185"/>
            <a:ext cx="936625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" name="Line 150"/>
          <p:cNvSpPr>
            <a:spLocks noChangeShapeType="1"/>
          </p:cNvSpPr>
          <p:nvPr/>
        </p:nvSpPr>
        <p:spPr bwMode="auto">
          <a:xfrm>
            <a:off x="3995738" y="3749185"/>
            <a:ext cx="0" cy="77788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4" name="Line 151"/>
          <p:cNvSpPr>
            <a:spLocks noChangeShapeType="1"/>
          </p:cNvSpPr>
          <p:nvPr/>
        </p:nvSpPr>
        <p:spPr bwMode="auto">
          <a:xfrm>
            <a:off x="4932363" y="1338764"/>
            <a:ext cx="0" cy="2420938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5" name="Line 152"/>
          <p:cNvSpPr>
            <a:spLocks noChangeShapeType="1"/>
          </p:cNvSpPr>
          <p:nvPr/>
        </p:nvSpPr>
        <p:spPr bwMode="auto">
          <a:xfrm>
            <a:off x="6416675" y="1328248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6" name="ZoneTexte 165"/>
          <p:cNvSpPr txBox="1"/>
          <p:nvPr/>
        </p:nvSpPr>
        <p:spPr>
          <a:xfrm>
            <a:off x="3641092" y="2224888"/>
            <a:ext cx="356188" cy="48013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sp>
        <p:nvSpPr>
          <p:cNvPr id="167" name="ZoneTexte 166"/>
          <p:cNvSpPr txBox="1"/>
          <p:nvPr/>
        </p:nvSpPr>
        <p:spPr>
          <a:xfrm>
            <a:off x="3694620" y="4659319"/>
            <a:ext cx="356188" cy="48013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q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sp>
        <p:nvSpPr>
          <p:cNvPr id="29" name="Arc 17"/>
          <p:cNvSpPr>
            <a:spLocks/>
          </p:cNvSpPr>
          <p:nvPr/>
        </p:nvSpPr>
        <p:spPr bwMode="auto">
          <a:xfrm>
            <a:off x="6540500" y="3741248"/>
            <a:ext cx="85725" cy="1651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578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0" y="0"/>
                  <a:pt x="21587" y="9657"/>
                  <a:pt x="21599" y="21578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0" y="0"/>
                  <a:pt x="21587" y="9657"/>
                  <a:pt x="21599" y="21578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8" name="Line 73">
            <a:extLst>
              <a:ext uri="{FF2B5EF4-FFF2-40B4-BE49-F238E27FC236}">
                <a16:creationId xmlns:a16="http://schemas.microsoft.com/office/drawing/2014/main" id="{A8D8D3AA-0DBD-AA44-8791-1D1A0FD54BC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64050" y="2499823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9" name="Line 74">
            <a:extLst>
              <a:ext uri="{FF2B5EF4-FFF2-40B4-BE49-F238E27FC236}">
                <a16:creationId xmlns:a16="http://schemas.microsoft.com/office/drawing/2014/main" id="{D1E4F5D1-935D-AC4E-AEF5-440DEDCE7806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9625" y="2499823"/>
            <a:ext cx="148431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0" name="Line 75">
            <a:extLst>
              <a:ext uri="{FF2B5EF4-FFF2-40B4-BE49-F238E27FC236}">
                <a16:creationId xmlns:a16="http://schemas.microsoft.com/office/drawing/2014/main" id="{579F62A8-FA7D-0042-8F29-80D0A4984EF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03938" y="3826973"/>
            <a:ext cx="312738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1" name="Line 76">
            <a:extLst>
              <a:ext uri="{FF2B5EF4-FFF2-40B4-BE49-F238E27FC236}">
                <a16:creationId xmlns:a16="http://schemas.microsoft.com/office/drawing/2014/main" id="{5956ED58-9B41-C04A-AE9C-C0076BC0E97E}"/>
              </a:ext>
            </a:extLst>
          </p:cNvPr>
          <p:cNvSpPr>
            <a:spLocks noChangeShapeType="1"/>
          </p:cNvSpPr>
          <p:nvPr/>
        </p:nvSpPr>
        <p:spPr bwMode="auto">
          <a:xfrm>
            <a:off x="6103938" y="2499823"/>
            <a:ext cx="0" cy="132715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2" name="Line 77">
            <a:extLst>
              <a:ext uri="{FF2B5EF4-FFF2-40B4-BE49-F238E27FC236}">
                <a16:creationId xmlns:a16="http://schemas.microsoft.com/office/drawing/2014/main" id="{81836DB2-A1CD-E14F-A846-A1206818F32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16675" y="3826973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3" name="Line 61">
            <a:extLst>
              <a:ext uri="{FF2B5EF4-FFF2-40B4-BE49-F238E27FC236}">
                <a16:creationId xmlns:a16="http://schemas.microsoft.com/office/drawing/2014/main" id="{36AF6B28-D753-514D-AA25-E58FAF7DC03D}"/>
              </a:ext>
            </a:extLst>
          </p:cNvPr>
          <p:cNvSpPr>
            <a:spLocks noChangeShapeType="1"/>
          </p:cNvSpPr>
          <p:nvPr/>
        </p:nvSpPr>
        <p:spPr bwMode="auto">
          <a:xfrm>
            <a:off x="7275513" y="3904760"/>
            <a:ext cx="2333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4" name="Line 62">
            <a:extLst>
              <a:ext uri="{FF2B5EF4-FFF2-40B4-BE49-F238E27FC236}">
                <a16:creationId xmlns:a16="http://schemas.microsoft.com/office/drawing/2014/main" id="{570D1A0A-CD96-C941-B595-1FD83E003F86}"/>
              </a:ext>
            </a:extLst>
          </p:cNvPr>
          <p:cNvSpPr>
            <a:spLocks noChangeShapeType="1"/>
          </p:cNvSpPr>
          <p:nvPr/>
        </p:nvSpPr>
        <p:spPr bwMode="auto">
          <a:xfrm>
            <a:off x="7118350" y="3904760"/>
            <a:ext cx="157163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926812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07/03/2017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64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00013" y="20760"/>
            <a:ext cx="8915400" cy="630942"/>
          </a:xfrm>
        </p:spPr>
        <p:txBody>
          <a:bodyPr/>
          <a:lstStyle/>
          <a:p>
            <a:r>
              <a:rPr lang="fr-FR" dirty="0"/>
              <a:t>1. d</a:t>
            </a:r>
            <a:r>
              <a:rPr lang="en-US" dirty="0"/>
              <a:t>émarrage de </a:t>
            </a:r>
            <a:r>
              <a:rPr lang="en-US" dirty="0">
                <a:solidFill>
                  <a:schemeClr val="accent4"/>
                </a:solidFill>
              </a:rPr>
              <a:t>p</a:t>
            </a:r>
            <a:r>
              <a:rPr lang="en-US" dirty="0"/>
              <a:t>, qui pause</a:t>
            </a:r>
            <a:endParaRPr lang="fr-FR" dirty="0">
              <a:solidFill>
                <a:schemeClr val="accent4"/>
              </a:solidFill>
            </a:endParaRPr>
          </a:p>
        </p:txBody>
      </p:sp>
      <p:sp>
        <p:nvSpPr>
          <p:cNvPr id="100" name="Line 87"/>
          <p:cNvSpPr>
            <a:spLocks noChangeShapeType="1"/>
          </p:cNvSpPr>
          <p:nvPr/>
        </p:nvSpPr>
        <p:spPr bwMode="auto">
          <a:xfrm>
            <a:off x="2979738" y="4295285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" name="Line 91"/>
          <p:cNvSpPr>
            <a:spLocks noChangeShapeType="1"/>
          </p:cNvSpPr>
          <p:nvPr/>
        </p:nvSpPr>
        <p:spPr bwMode="auto">
          <a:xfrm>
            <a:off x="2901950" y="4295285"/>
            <a:ext cx="77788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" name="Line 90"/>
          <p:cNvSpPr>
            <a:spLocks noChangeShapeType="1"/>
          </p:cNvSpPr>
          <p:nvPr/>
        </p:nvSpPr>
        <p:spPr bwMode="auto">
          <a:xfrm>
            <a:off x="4619625" y="2187085"/>
            <a:ext cx="77788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1" name="Line 88"/>
          <p:cNvSpPr>
            <a:spLocks noChangeShapeType="1"/>
          </p:cNvSpPr>
          <p:nvPr/>
        </p:nvSpPr>
        <p:spPr bwMode="auto">
          <a:xfrm>
            <a:off x="4464050" y="2187085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6" name="Line 93"/>
          <p:cNvSpPr>
            <a:spLocks noChangeShapeType="1"/>
          </p:cNvSpPr>
          <p:nvPr/>
        </p:nvSpPr>
        <p:spPr bwMode="auto">
          <a:xfrm>
            <a:off x="4697413" y="2187085"/>
            <a:ext cx="0" cy="132715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" name="Line 89"/>
          <p:cNvSpPr>
            <a:spLocks noChangeShapeType="1"/>
          </p:cNvSpPr>
          <p:nvPr/>
        </p:nvSpPr>
        <p:spPr bwMode="auto">
          <a:xfrm>
            <a:off x="2901950" y="3514235"/>
            <a:ext cx="17954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5" name="Line 92"/>
          <p:cNvSpPr>
            <a:spLocks noChangeShapeType="1"/>
          </p:cNvSpPr>
          <p:nvPr/>
        </p:nvSpPr>
        <p:spPr bwMode="auto">
          <a:xfrm>
            <a:off x="2901950" y="3514235"/>
            <a:ext cx="0" cy="78105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6" name="Line 123"/>
          <p:cNvSpPr>
            <a:spLocks noChangeShapeType="1"/>
          </p:cNvSpPr>
          <p:nvPr/>
        </p:nvSpPr>
        <p:spPr bwMode="auto">
          <a:xfrm>
            <a:off x="4541838" y="4608023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8" name="Line 125"/>
          <p:cNvSpPr>
            <a:spLocks noChangeShapeType="1"/>
          </p:cNvSpPr>
          <p:nvPr/>
        </p:nvSpPr>
        <p:spPr bwMode="auto">
          <a:xfrm>
            <a:off x="4697413" y="4608023"/>
            <a:ext cx="7032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9" name="Line 126"/>
          <p:cNvSpPr>
            <a:spLocks noChangeShapeType="1"/>
          </p:cNvSpPr>
          <p:nvPr/>
        </p:nvSpPr>
        <p:spPr bwMode="auto">
          <a:xfrm>
            <a:off x="5400675" y="3203085"/>
            <a:ext cx="0" cy="1404938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Arc 5"/>
          <p:cNvSpPr>
            <a:spLocks/>
          </p:cNvSpPr>
          <p:nvPr/>
        </p:nvSpPr>
        <p:spPr bwMode="auto">
          <a:xfrm>
            <a:off x="6540500" y="1085360"/>
            <a:ext cx="85725" cy="1651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Arc 6"/>
          <p:cNvSpPr>
            <a:spLocks/>
          </p:cNvSpPr>
          <p:nvPr/>
        </p:nvSpPr>
        <p:spPr bwMode="auto">
          <a:xfrm>
            <a:off x="6542088" y="1085360"/>
            <a:ext cx="585788" cy="180975"/>
          </a:xfrm>
          <a:custGeom>
            <a:avLst/>
            <a:gdLst>
              <a:gd name="G0" fmla="+- 22 0 0"/>
              <a:gd name="G1" fmla="+- 21600 0 0"/>
              <a:gd name="G2" fmla="+- 21600 0 0"/>
              <a:gd name="T0" fmla="*/ 0 w 21622"/>
              <a:gd name="T1" fmla="*/ 0 h 21600"/>
              <a:gd name="T2" fmla="*/ 21622 w 21622"/>
              <a:gd name="T3" fmla="*/ 21528 h 21600"/>
              <a:gd name="T4" fmla="*/ 22 w 2162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22" h="21600" fill="none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23" y="0"/>
                  <a:pt x="21582" y="9626"/>
                  <a:pt x="21621" y="21528"/>
                </a:cubicBezTo>
              </a:path>
              <a:path w="21622" h="21600" stroke="0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23" y="0"/>
                  <a:pt x="21582" y="9626"/>
                  <a:pt x="21621" y="21528"/>
                </a:cubicBezTo>
                <a:lnTo>
                  <a:pt x="22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Arc 7"/>
          <p:cNvSpPr>
            <a:spLocks/>
          </p:cNvSpPr>
          <p:nvPr/>
        </p:nvSpPr>
        <p:spPr bwMode="auto">
          <a:xfrm>
            <a:off x="6572250" y="1250460"/>
            <a:ext cx="554038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Arc 8"/>
          <p:cNvSpPr>
            <a:spLocks/>
          </p:cNvSpPr>
          <p:nvPr/>
        </p:nvSpPr>
        <p:spPr bwMode="auto">
          <a:xfrm>
            <a:off x="6540500" y="1250460"/>
            <a:ext cx="85725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>
            <a:off x="6572250" y="1171085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6572250" y="1328248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Arc 11"/>
          <p:cNvSpPr>
            <a:spLocks/>
          </p:cNvSpPr>
          <p:nvPr/>
        </p:nvSpPr>
        <p:spPr bwMode="auto">
          <a:xfrm>
            <a:off x="6540500" y="1788623"/>
            <a:ext cx="85725" cy="1651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578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0" y="0"/>
                  <a:pt x="21587" y="9657"/>
                  <a:pt x="21599" y="21578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0" y="0"/>
                  <a:pt x="21587" y="9657"/>
                  <a:pt x="21599" y="21578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Arc 12"/>
          <p:cNvSpPr>
            <a:spLocks/>
          </p:cNvSpPr>
          <p:nvPr/>
        </p:nvSpPr>
        <p:spPr bwMode="auto">
          <a:xfrm>
            <a:off x="6542088" y="1788623"/>
            <a:ext cx="585788" cy="179388"/>
          </a:xfrm>
          <a:custGeom>
            <a:avLst/>
            <a:gdLst>
              <a:gd name="G0" fmla="+- 22 0 0"/>
              <a:gd name="G1" fmla="+- 21600 0 0"/>
              <a:gd name="G2" fmla="+- 21600 0 0"/>
              <a:gd name="T0" fmla="*/ 0 w 21622"/>
              <a:gd name="T1" fmla="*/ 0 h 21600"/>
              <a:gd name="T2" fmla="*/ 21622 w 21622"/>
              <a:gd name="T3" fmla="*/ 21600 h 21600"/>
              <a:gd name="T4" fmla="*/ 22 w 2162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22" h="21600" fill="none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51" y="0"/>
                  <a:pt x="21622" y="9670"/>
                  <a:pt x="21622" y="21600"/>
                </a:cubicBezTo>
              </a:path>
              <a:path w="21622" h="21600" stroke="0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51" y="0"/>
                  <a:pt x="21622" y="9670"/>
                  <a:pt x="21622" y="21600"/>
                </a:cubicBezTo>
                <a:lnTo>
                  <a:pt x="22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Arc 13"/>
          <p:cNvSpPr>
            <a:spLocks/>
          </p:cNvSpPr>
          <p:nvPr/>
        </p:nvSpPr>
        <p:spPr bwMode="auto">
          <a:xfrm>
            <a:off x="6572250" y="1952135"/>
            <a:ext cx="554038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Arc 14"/>
          <p:cNvSpPr>
            <a:spLocks/>
          </p:cNvSpPr>
          <p:nvPr/>
        </p:nvSpPr>
        <p:spPr bwMode="auto">
          <a:xfrm>
            <a:off x="6540500" y="1952135"/>
            <a:ext cx="85725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Line 15"/>
          <p:cNvSpPr>
            <a:spLocks noChangeShapeType="1"/>
          </p:cNvSpPr>
          <p:nvPr/>
        </p:nvSpPr>
        <p:spPr bwMode="auto">
          <a:xfrm>
            <a:off x="6572250" y="1884864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Line 16"/>
          <p:cNvSpPr>
            <a:spLocks noChangeShapeType="1"/>
          </p:cNvSpPr>
          <p:nvPr/>
        </p:nvSpPr>
        <p:spPr bwMode="auto">
          <a:xfrm>
            <a:off x="6572250" y="2031510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" name="Arc 18"/>
          <p:cNvSpPr>
            <a:spLocks/>
          </p:cNvSpPr>
          <p:nvPr/>
        </p:nvSpPr>
        <p:spPr bwMode="auto">
          <a:xfrm>
            <a:off x="6542088" y="3741248"/>
            <a:ext cx="585788" cy="179388"/>
          </a:xfrm>
          <a:custGeom>
            <a:avLst/>
            <a:gdLst>
              <a:gd name="G0" fmla="+- 22 0 0"/>
              <a:gd name="G1" fmla="+- 21600 0 0"/>
              <a:gd name="G2" fmla="+- 21600 0 0"/>
              <a:gd name="T0" fmla="*/ 0 w 21622"/>
              <a:gd name="T1" fmla="*/ 0 h 21600"/>
              <a:gd name="T2" fmla="*/ 21622 w 21622"/>
              <a:gd name="T3" fmla="*/ 21600 h 21600"/>
              <a:gd name="T4" fmla="*/ 22 w 2162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22" h="21600" fill="none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51" y="0"/>
                  <a:pt x="21622" y="9670"/>
                  <a:pt x="21622" y="21600"/>
                </a:cubicBezTo>
              </a:path>
              <a:path w="21622" h="21600" stroke="0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51" y="0"/>
                  <a:pt x="21622" y="9670"/>
                  <a:pt x="21622" y="21600"/>
                </a:cubicBezTo>
                <a:lnTo>
                  <a:pt x="22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" name="Arc 19"/>
          <p:cNvSpPr>
            <a:spLocks/>
          </p:cNvSpPr>
          <p:nvPr/>
        </p:nvSpPr>
        <p:spPr bwMode="auto">
          <a:xfrm>
            <a:off x="6572250" y="3904760"/>
            <a:ext cx="554038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" name="Arc 20"/>
          <p:cNvSpPr>
            <a:spLocks/>
          </p:cNvSpPr>
          <p:nvPr/>
        </p:nvSpPr>
        <p:spPr bwMode="auto">
          <a:xfrm>
            <a:off x="6540500" y="3904760"/>
            <a:ext cx="85725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" name="Line 21"/>
          <p:cNvSpPr>
            <a:spLocks noChangeShapeType="1"/>
          </p:cNvSpPr>
          <p:nvPr/>
        </p:nvSpPr>
        <p:spPr bwMode="auto">
          <a:xfrm>
            <a:off x="6572250" y="3826973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" name="Line 22"/>
          <p:cNvSpPr>
            <a:spLocks noChangeShapeType="1"/>
          </p:cNvSpPr>
          <p:nvPr/>
        </p:nvSpPr>
        <p:spPr bwMode="auto">
          <a:xfrm>
            <a:off x="6572250" y="3984135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" name="Arc 23"/>
          <p:cNvSpPr>
            <a:spLocks/>
          </p:cNvSpPr>
          <p:nvPr/>
        </p:nvSpPr>
        <p:spPr bwMode="auto">
          <a:xfrm>
            <a:off x="6540500" y="4444510"/>
            <a:ext cx="85725" cy="16351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" name="Arc 24"/>
          <p:cNvSpPr>
            <a:spLocks/>
          </p:cNvSpPr>
          <p:nvPr/>
        </p:nvSpPr>
        <p:spPr bwMode="auto">
          <a:xfrm>
            <a:off x="6542088" y="4444510"/>
            <a:ext cx="585788" cy="179388"/>
          </a:xfrm>
          <a:custGeom>
            <a:avLst/>
            <a:gdLst>
              <a:gd name="G0" fmla="+- 22 0 0"/>
              <a:gd name="G1" fmla="+- 21600 0 0"/>
              <a:gd name="G2" fmla="+- 21600 0 0"/>
              <a:gd name="T0" fmla="*/ 0 w 21622"/>
              <a:gd name="T1" fmla="*/ 0 h 21600"/>
              <a:gd name="T2" fmla="*/ 21622 w 21622"/>
              <a:gd name="T3" fmla="*/ 21600 h 21600"/>
              <a:gd name="T4" fmla="*/ 22 w 2162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22" h="21600" fill="none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51" y="0"/>
                  <a:pt x="21622" y="9670"/>
                  <a:pt x="21622" y="21600"/>
                </a:cubicBezTo>
              </a:path>
              <a:path w="21622" h="21600" stroke="0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51" y="0"/>
                  <a:pt x="21622" y="9670"/>
                  <a:pt x="21622" y="21600"/>
                </a:cubicBezTo>
                <a:lnTo>
                  <a:pt x="22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8" name="Arc 25"/>
          <p:cNvSpPr>
            <a:spLocks/>
          </p:cNvSpPr>
          <p:nvPr/>
        </p:nvSpPr>
        <p:spPr bwMode="auto">
          <a:xfrm>
            <a:off x="6572250" y="4608023"/>
            <a:ext cx="554038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" name="Arc 26"/>
          <p:cNvSpPr>
            <a:spLocks/>
          </p:cNvSpPr>
          <p:nvPr/>
        </p:nvSpPr>
        <p:spPr bwMode="auto">
          <a:xfrm>
            <a:off x="6540500" y="4608023"/>
            <a:ext cx="85725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" name="Line 27"/>
          <p:cNvSpPr>
            <a:spLocks noChangeShapeType="1"/>
          </p:cNvSpPr>
          <p:nvPr/>
        </p:nvSpPr>
        <p:spPr bwMode="auto">
          <a:xfrm>
            <a:off x="6572250" y="4530235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" name="Line 28"/>
          <p:cNvSpPr>
            <a:spLocks noChangeShapeType="1"/>
          </p:cNvSpPr>
          <p:nvPr/>
        </p:nvSpPr>
        <p:spPr bwMode="auto">
          <a:xfrm>
            <a:off x="6572250" y="4685810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2" name="Rectangle 29"/>
          <p:cNvSpPr>
            <a:spLocks noChangeArrowheads="1"/>
          </p:cNvSpPr>
          <p:nvPr/>
        </p:nvSpPr>
        <p:spPr bwMode="auto">
          <a:xfrm>
            <a:off x="3065463" y="1569548"/>
            <a:ext cx="1406525" cy="171926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3" name="Rectangle 30"/>
          <p:cNvSpPr>
            <a:spLocks noChangeArrowheads="1"/>
          </p:cNvSpPr>
          <p:nvPr/>
        </p:nvSpPr>
        <p:spPr bwMode="auto">
          <a:xfrm>
            <a:off x="3167063" y="1796560"/>
            <a:ext cx="19877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  <a:latin typeface="Geneva" charset="0"/>
              </a:rPr>
              <a:t>GO</a:t>
            </a:r>
            <a:endParaRPr kumimoji="0" lang="fr-FR" altLang="fr-FR" sz="1800" b="1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44" name="Rectangle 31"/>
          <p:cNvSpPr>
            <a:spLocks noChangeArrowheads="1"/>
          </p:cNvSpPr>
          <p:nvPr/>
        </p:nvSpPr>
        <p:spPr bwMode="auto">
          <a:xfrm>
            <a:off x="3167063" y="2107710"/>
            <a:ext cx="25167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i="0" u="none" strike="noStrike" cap="none" normalizeH="0" baseline="0">
                <a:ln>
                  <a:noFill/>
                </a:ln>
                <a:effectLst/>
                <a:latin typeface="Geneva" charset="0"/>
              </a:rPr>
              <a:t>RES</a:t>
            </a:r>
            <a:endParaRPr kumimoji="0" lang="fr-FR" altLang="fr-FR" sz="180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45" name="Rectangle 32"/>
          <p:cNvSpPr>
            <a:spLocks noChangeArrowheads="1"/>
          </p:cNvSpPr>
          <p:nvPr/>
        </p:nvSpPr>
        <p:spPr bwMode="auto">
          <a:xfrm>
            <a:off x="3167063" y="2420448"/>
            <a:ext cx="50006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SUSP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33"/>
          <p:cNvSpPr>
            <a:spLocks noChangeArrowheads="1"/>
          </p:cNvSpPr>
          <p:nvPr/>
        </p:nvSpPr>
        <p:spPr bwMode="auto">
          <a:xfrm>
            <a:off x="3167063" y="2733185"/>
            <a:ext cx="4064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KILL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105275" y="1796560"/>
            <a:ext cx="37465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SEL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35"/>
          <p:cNvSpPr>
            <a:spLocks noChangeArrowheads="1"/>
          </p:cNvSpPr>
          <p:nvPr/>
        </p:nvSpPr>
        <p:spPr bwMode="auto">
          <a:xfrm>
            <a:off x="4183063" y="2107710"/>
            <a:ext cx="26511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K0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36"/>
          <p:cNvSpPr>
            <a:spLocks noChangeArrowheads="1"/>
          </p:cNvSpPr>
          <p:nvPr/>
        </p:nvSpPr>
        <p:spPr bwMode="auto">
          <a:xfrm>
            <a:off x="4183063" y="2420448"/>
            <a:ext cx="18755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  <a:latin typeface="Geneva" charset="0"/>
              </a:rPr>
              <a:t>K1</a:t>
            </a:r>
            <a:endParaRPr kumimoji="0" lang="fr-FR" altLang="fr-FR" sz="1800" b="1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50" name="Rectangle 37"/>
          <p:cNvSpPr>
            <a:spLocks noChangeArrowheads="1"/>
          </p:cNvSpPr>
          <p:nvPr/>
        </p:nvSpPr>
        <p:spPr bwMode="auto">
          <a:xfrm>
            <a:off x="4183063" y="2733185"/>
            <a:ext cx="26511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K2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38"/>
          <p:cNvSpPr>
            <a:spLocks noChangeArrowheads="1"/>
          </p:cNvSpPr>
          <p:nvPr/>
        </p:nvSpPr>
        <p:spPr bwMode="auto">
          <a:xfrm>
            <a:off x="4183063" y="2968135"/>
            <a:ext cx="2032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...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39"/>
          <p:cNvSpPr>
            <a:spLocks noChangeArrowheads="1"/>
          </p:cNvSpPr>
          <p:nvPr/>
        </p:nvSpPr>
        <p:spPr bwMode="auto">
          <a:xfrm>
            <a:off x="3557588" y="1607648"/>
            <a:ext cx="17145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E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40"/>
          <p:cNvSpPr>
            <a:spLocks noChangeArrowheads="1"/>
          </p:cNvSpPr>
          <p:nvPr/>
        </p:nvSpPr>
        <p:spPr bwMode="auto">
          <a:xfrm>
            <a:off x="3870325" y="1607648"/>
            <a:ext cx="2032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E'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42"/>
          <p:cNvSpPr>
            <a:spLocks noChangeArrowheads="1"/>
          </p:cNvSpPr>
          <p:nvPr/>
        </p:nvSpPr>
        <p:spPr bwMode="auto">
          <a:xfrm>
            <a:off x="3143250" y="3992073"/>
            <a:ext cx="1406525" cy="171767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6" name="Rectangle 43"/>
          <p:cNvSpPr>
            <a:spLocks noChangeArrowheads="1"/>
          </p:cNvSpPr>
          <p:nvPr/>
        </p:nvSpPr>
        <p:spPr bwMode="auto">
          <a:xfrm>
            <a:off x="3244850" y="4217498"/>
            <a:ext cx="312738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GO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44"/>
          <p:cNvSpPr>
            <a:spLocks noChangeArrowheads="1"/>
          </p:cNvSpPr>
          <p:nvPr/>
        </p:nvSpPr>
        <p:spPr bwMode="auto">
          <a:xfrm>
            <a:off x="3244850" y="4530235"/>
            <a:ext cx="390525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RES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45"/>
          <p:cNvSpPr>
            <a:spLocks noChangeArrowheads="1"/>
          </p:cNvSpPr>
          <p:nvPr/>
        </p:nvSpPr>
        <p:spPr bwMode="auto">
          <a:xfrm>
            <a:off x="3244850" y="4841385"/>
            <a:ext cx="50006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SUSP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Rectangle 46"/>
          <p:cNvSpPr>
            <a:spLocks noChangeArrowheads="1"/>
          </p:cNvSpPr>
          <p:nvPr/>
        </p:nvSpPr>
        <p:spPr bwMode="auto">
          <a:xfrm>
            <a:off x="3244850" y="5154123"/>
            <a:ext cx="4064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KILL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Rectangle 47"/>
          <p:cNvSpPr>
            <a:spLocks noChangeArrowheads="1"/>
          </p:cNvSpPr>
          <p:nvPr/>
        </p:nvSpPr>
        <p:spPr bwMode="auto">
          <a:xfrm>
            <a:off x="4183063" y="4217498"/>
            <a:ext cx="37465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SEL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48"/>
          <p:cNvSpPr>
            <a:spLocks noChangeArrowheads="1"/>
          </p:cNvSpPr>
          <p:nvPr/>
        </p:nvSpPr>
        <p:spPr bwMode="auto">
          <a:xfrm>
            <a:off x="4260850" y="4530235"/>
            <a:ext cx="26511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K0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49"/>
          <p:cNvSpPr>
            <a:spLocks noChangeArrowheads="1"/>
          </p:cNvSpPr>
          <p:nvPr/>
        </p:nvSpPr>
        <p:spPr bwMode="auto">
          <a:xfrm>
            <a:off x="4260850" y="4841385"/>
            <a:ext cx="26511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K1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Rectangle 50"/>
          <p:cNvSpPr>
            <a:spLocks noChangeArrowheads="1"/>
          </p:cNvSpPr>
          <p:nvPr/>
        </p:nvSpPr>
        <p:spPr bwMode="auto">
          <a:xfrm>
            <a:off x="4260850" y="5154123"/>
            <a:ext cx="26511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K2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Rectangle 51"/>
          <p:cNvSpPr>
            <a:spLocks noChangeArrowheads="1"/>
          </p:cNvSpPr>
          <p:nvPr/>
        </p:nvSpPr>
        <p:spPr bwMode="auto">
          <a:xfrm>
            <a:off x="4260850" y="5389073"/>
            <a:ext cx="2032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...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52"/>
          <p:cNvSpPr>
            <a:spLocks noChangeArrowheads="1"/>
          </p:cNvSpPr>
          <p:nvPr/>
        </p:nvSpPr>
        <p:spPr bwMode="auto">
          <a:xfrm>
            <a:off x="3635375" y="4030173"/>
            <a:ext cx="17145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E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Rectangle 53"/>
          <p:cNvSpPr>
            <a:spLocks noChangeArrowheads="1"/>
          </p:cNvSpPr>
          <p:nvPr/>
        </p:nvSpPr>
        <p:spPr bwMode="auto">
          <a:xfrm>
            <a:off x="3948113" y="4030173"/>
            <a:ext cx="2032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E'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Line 55"/>
          <p:cNvSpPr>
            <a:spLocks noChangeShapeType="1"/>
          </p:cNvSpPr>
          <p:nvPr/>
        </p:nvSpPr>
        <p:spPr bwMode="auto">
          <a:xfrm>
            <a:off x="7275513" y="1250460"/>
            <a:ext cx="2333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" name="Line 56"/>
          <p:cNvSpPr>
            <a:spLocks noChangeShapeType="1"/>
          </p:cNvSpPr>
          <p:nvPr/>
        </p:nvSpPr>
        <p:spPr bwMode="auto">
          <a:xfrm>
            <a:off x="7118350" y="1250460"/>
            <a:ext cx="157163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" name="Rectangle 57"/>
          <p:cNvSpPr>
            <a:spLocks noChangeArrowheads="1"/>
          </p:cNvSpPr>
          <p:nvPr/>
        </p:nvSpPr>
        <p:spPr bwMode="auto">
          <a:xfrm>
            <a:off x="7618413" y="1142411"/>
            <a:ext cx="17472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E'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71" name="Line 58"/>
          <p:cNvSpPr>
            <a:spLocks noChangeShapeType="1"/>
          </p:cNvSpPr>
          <p:nvPr/>
        </p:nvSpPr>
        <p:spPr bwMode="auto">
          <a:xfrm>
            <a:off x="7275513" y="1952135"/>
            <a:ext cx="2333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2" name="Line 59"/>
          <p:cNvSpPr>
            <a:spLocks noChangeShapeType="1"/>
          </p:cNvSpPr>
          <p:nvPr/>
        </p:nvSpPr>
        <p:spPr bwMode="auto">
          <a:xfrm>
            <a:off x="7118350" y="1952135"/>
            <a:ext cx="157163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3" name="Rectangle 60"/>
          <p:cNvSpPr>
            <a:spLocks noChangeArrowheads="1"/>
          </p:cNvSpPr>
          <p:nvPr/>
        </p:nvSpPr>
        <p:spPr bwMode="auto">
          <a:xfrm>
            <a:off x="7618413" y="1832294"/>
            <a:ext cx="38632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SEL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74" name="Line 61"/>
          <p:cNvSpPr>
            <a:spLocks noChangeShapeType="1"/>
          </p:cNvSpPr>
          <p:nvPr/>
        </p:nvSpPr>
        <p:spPr bwMode="auto">
          <a:xfrm>
            <a:off x="7275513" y="3904760"/>
            <a:ext cx="233363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5" name="Line 62"/>
          <p:cNvSpPr>
            <a:spLocks noChangeShapeType="1"/>
          </p:cNvSpPr>
          <p:nvPr/>
        </p:nvSpPr>
        <p:spPr bwMode="auto">
          <a:xfrm>
            <a:off x="7118350" y="3904760"/>
            <a:ext cx="157163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6" name="Rectangle 63"/>
          <p:cNvSpPr>
            <a:spLocks noChangeArrowheads="1"/>
          </p:cNvSpPr>
          <p:nvPr/>
        </p:nvSpPr>
        <p:spPr bwMode="auto">
          <a:xfrm>
            <a:off x="7618413" y="3782443"/>
            <a:ext cx="27251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Geneva" charset="0"/>
              </a:rPr>
              <a:t>K1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77" name="Line 64"/>
          <p:cNvSpPr>
            <a:spLocks noChangeShapeType="1"/>
          </p:cNvSpPr>
          <p:nvPr/>
        </p:nvSpPr>
        <p:spPr bwMode="auto">
          <a:xfrm>
            <a:off x="7275513" y="4608023"/>
            <a:ext cx="2333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8" name="Line 65"/>
          <p:cNvSpPr>
            <a:spLocks noChangeShapeType="1"/>
          </p:cNvSpPr>
          <p:nvPr/>
        </p:nvSpPr>
        <p:spPr bwMode="auto">
          <a:xfrm>
            <a:off x="7118350" y="4608023"/>
            <a:ext cx="157163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9" name="Rectangle 66"/>
          <p:cNvSpPr>
            <a:spLocks noChangeArrowheads="1"/>
          </p:cNvSpPr>
          <p:nvPr/>
        </p:nvSpPr>
        <p:spPr bwMode="auto">
          <a:xfrm>
            <a:off x="7618413" y="4480805"/>
            <a:ext cx="2500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K2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80" name="Line 67"/>
          <p:cNvSpPr>
            <a:spLocks noChangeShapeType="1"/>
          </p:cNvSpPr>
          <p:nvPr/>
        </p:nvSpPr>
        <p:spPr bwMode="auto">
          <a:xfrm>
            <a:off x="2901950" y="1874348"/>
            <a:ext cx="163513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1" name="Line 68"/>
          <p:cNvSpPr>
            <a:spLocks noChangeShapeType="1"/>
          </p:cNvSpPr>
          <p:nvPr/>
        </p:nvSpPr>
        <p:spPr bwMode="auto">
          <a:xfrm>
            <a:off x="1652588" y="1874348"/>
            <a:ext cx="1412875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2" name="Rectangle 69"/>
          <p:cNvSpPr>
            <a:spLocks noChangeArrowheads="1"/>
          </p:cNvSpPr>
          <p:nvPr/>
        </p:nvSpPr>
        <p:spPr bwMode="auto">
          <a:xfrm>
            <a:off x="1168896" y="1757877"/>
            <a:ext cx="3254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Geneva" charset="0"/>
              </a:rPr>
              <a:t>GO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83" name="Line 70"/>
          <p:cNvSpPr>
            <a:spLocks noChangeShapeType="1"/>
          </p:cNvSpPr>
          <p:nvPr/>
        </p:nvSpPr>
        <p:spPr bwMode="auto">
          <a:xfrm>
            <a:off x="4464050" y="1884864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4" name="Line 71"/>
          <p:cNvSpPr>
            <a:spLocks noChangeShapeType="1"/>
          </p:cNvSpPr>
          <p:nvPr/>
        </p:nvSpPr>
        <p:spPr bwMode="auto">
          <a:xfrm>
            <a:off x="4619625" y="1884864"/>
            <a:ext cx="1797050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5" name="Line 72"/>
          <p:cNvSpPr>
            <a:spLocks noChangeShapeType="1"/>
          </p:cNvSpPr>
          <p:nvPr/>
        </p:nvSpPr>
        <p:spPr bwMode="auto">
          <a:xfrm>
            <a:off x="6416675" y="1884864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6" name="Line 73"/>
          <p:cNvSpPr>
            <a:spLocks noChangeShapeType="1"/>
          </p:cNvSpPr>
          <p:nvPr/>
        </p:nvSpPr>
        <p:spPr bwMode="auto">
          <a:xfrm>
            <a:off x="4481945" y="2499823"/>
            <a:ext cx="137680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7" name="Line 74"/>
          <p:cNvSpPr>
            <a:spLocks noChangeShapeType="1"/>
          </p:cNvSpPr>
          <p:nvPr/>
        </p:nvSpPr>
        <p:spPr bwMode="auto">
          <a:xfrm>
            <a:off x="4619625" y="2499823"/>
            <a:ext cx="1484313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8" name="Line 75"/>
          <p:cNvSpPr>
            <a:spLocks noChangeShapeType="1"/>
          </p:cNvSpPr>
          <p:nvPr/>
        </p:nvSpPr>
        <p:spPr bwMode="auto">
          <a:xfrm>
            <a:off x="6083155" y="3840827"/>
            <a:ext cx="539317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9" name="Line 76"/>
          <p:cNvSpPr>
            <a:spLocks noChangeShapeType="1"/>
          </p:cNvSpPr>
          <p:nvPr/>
        </p:nvSpPr>
        <p:spPr bwMode="auto">
          <a:xfrm>
            <a:off x="6103938" y="2499823"/>
            <a:ext cx="0" cy="132715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" name="Line 78"/>
          <p:cNvSpPr>
            <a:spLocks noChangeShapeType="1"/>
          </p:cNvSpPr>
          <p:nvPr/>
        </p:nvSpPr>
        <p:spPr bwMode="auto">
          <a:xfrm>
            <a:off x="4464050" y="2812560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" name="Line 79"/>
          <p:cNvSpPr>
            <a:spLocks noChangeShapeType="1"/>
          </p:cNvSpPr>
          <p:nvPr/>
        </p:nvSpPr>
        <p:spPr bwMode="auto">
          <a:xfrm>
            <a:off x="4619625" y="2812560"/>
            <a:ext cx="12493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3" name="Line 80"/>
          <p:cNvSpPr>
            <a:spLocks noChangeShapeType="1"/>
          </p:cNvSpPr>
          <p:nvPr/>
        </p:nvSpPr>
        <p:spPr bwMode="auto">
          <a:xfrm>
            <a:off x="5868988" y="4530235"/>
            <a:ext cx="547688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4" name="Line 81"/>
          <p:cNvSpPr>
            <a:spLocks noChangeShapeType="1"/>
          </p:cNvSpPr>
          <p:nvPr/>
        </p:nvSpPr>
        <p:spPr bwMode="auto">
          <a:xfrm>
            <a:off x="5868988" y="2812560"/>
            <a:ext cx="0" cy="1717675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5" name="Line 82"/>
          <p:cNvSpPr>
            <a:spLocks noChangeShapeType="1"/>
          </p:cNvSpPr>
          <p:nvPr/>
        </p:nvSpPr>
        <p:spPr bwMode="auto">
          <a:xfrm>
            <a:off x="6416675" y="4530235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6" name="Line 83"/>
          <p:cNvSpPr>
            <a:spLocks noChangeShapeType="1"/>
          </p:cNvSpPr>
          <p:nvPr/>
        </p:nvSpPr>
        <p:spPr bwMode="auto">
          <a:xfrm>
            <a:off x="3916363" y="1406035"/>
            <a:ext cx="0" cy="15557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7" name="Line 84"/>
          <p:cNvSpPr>
            <a:spLocks noChangeShapeType="1"/>
          </p:cNvSpPr>
          <p:nvPr/>
        </p:nvSpPr>
        <p:spPr bwMode="auto">
          <a:xfrm>
            <a:off x="3916363" y="1171085"/>
            <a:ext cx="250031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8" name="Line 85"/>
          <p:cNvSpPr>
            <a:spLocks noChangeShapeType="1"/>
          </p:cNvSpPr>
          <p:nvPr/>
        </p:nvSpPr>
        <p:spPr bwMode="auto">
          <a:xfrm>
            <a:off x="3916363" y="1171085"/>
            <a:ext cx="0" cy="23495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9" name="Line 86"/>
          <p:cNvSpPr>
            <a:spLocks noChangeShapeType="1"/>
          </p:cNvSpPr>
          <p:nvPr/>
        </p:nvSpPr>
        <p:spPr bwMode="auto">
          <a:xfrm>
            <a:off x="6416675" y="1171085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7" name="Line 94"/>
          <p:cNvSpPr>
            <a:spLocks noChangeShapeType="1"/>
          </p:cNvSpPr>
          <p:nvPr/>
        </p:nvSpPr>
        <p:spPr bwMode="auto">
          <a:xfrm>
            <a:off x="2979738" y="4608023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8" name="Line 95"/>
          <p:cNvSpPr>
            <a:spLocks noChangeShapeType="1"/>
          </p:cNvSpPr>
          <p:nvPr/>
        </p:nvSpPr>
        <p:spPr bwMode="auto">
          <a:xfrm>
            <a:off x="2901950" y="2187085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9" name="Line 96"/>
          <p:cNvSpPr>
            <a:spLocks noChangeShapeType="1"/>
          </p:cNvSpPr>
          <p:nvPr/>
        </p:nvSpPr>
        <p:spPr bwMode="auto">
          <a:xfrm>
            <a:off x="2511425" y="2187085"/>
            <a:ext cx="390525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0" name="Line 97"/>
          <p:cNvSpPr>
            <a:spLocks noChangeShapeType="1"/>
          </p:cNvSpPr>
          <p:nvPr/>
        </p:nvSpPr>
        <p:spPr bwMode="auto">
          <a:xfrm>
            <a:off x="1652588" y="2187085"/>
            <a:ext cx="858838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1" name="Line 98"/>
          <p:cNvSpPr>
            <a:spLocks noChangeShapeType="1"/>
          </p:cNvSpPr>
          <p:nvPr/>
        </p:nvSpPr>
        <p:spPr bwMode="auto">
          <a:xfrm>
            <a:off x="2511425" y="2187085"/>
            <a:ext cx="0" cy="2420938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" name="Oval 99"/>
          <p:cNvSpPr>
            <a:spLocks noChangeArrowheads="1"/>
          </p:cNvSpPr>
          <p:nvPr/>
        </p:nvSpPr>
        <p:spPr bwMode="auto">
          <a:xfrm>
            <a:off x="2487613" y="2163273"/>
            <a:ext cx="61913" cy="635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3" name="Line 100"/>
          <p:cNvSpPr>
            <a:spLocks noChangeShapeType="1"/>
          </p:cNvSpPr>
          <p:nvPr/>
        </p:nvSpPr>
        <p:spPr bwMode="auto">
          <a:xfrm>
            <a:off x="2511425" y="4608023"/>
            <a:ext cx="46831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4" name="Rectangle 101"/>
          <p:cNvSpPr>
            <a:spLocks noChangeArrowheads="1"/>
          </p:cNvSpPr>
          <p:nvPr/>
        </p:nvSpPr>
        <p:spPr bwMode="auto">
          <a:xfrm>
            <a:off x="1053480" y="2070614"/>
            <a:ext cx="4119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RES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115" name="Line 102"/>
          <p:cNvSpPr>
            <a:spLocks noChangeShapeType="1"/>
          </p:cNvSpPr>
          <p:nvPr/>
        </p:nvSpPr>
        <p:spPr bwMode="auto">
          <a:xfrm>
            <a:off x="2979738" y="4920760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6" name="Line 103"/>
          <p:cNvSpPr>
            <a:spLocks noChangeShapeType="1"/>
          </p:cNvSpPr>
          <p:nvPr/>
        </p:nvSpPr>
        <p:spPr bwMode="auto">
          <a:xfrm>
            <a:off x="2901950" y="2499823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7" name="Line 104"/>
          <p:cNvSpPr>
            <a:spLocks noChangeShapeType="1"/>
          </p:cNvSpPr>
          <p:nvPr/>
        </p:nvSpPr>
        <p:spPr bwMode="auto">
          <a:xfrm>
            <a:off x="2276475" y="2499823"/>
            <a:ext cx="625475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8" name="Line 105"/>
          <p:cNvSpPr>
            <a:spLocks noChangeShapeType="1"/>
          </p:cNvSpPr>
          <p:nvPr/>
        </p:nvSpPr>
        <p:spPr bwMode="auto">
          <a:xfrm>
            <a:off x="1652588" y="2499823"/>
            <a:ext cx="623888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9" name="Line 106"/>
          <p:cNvSpPr>
            <a:spLocks noChangeShapeType="1"/>
          </p:cNvSpPr>
          <p:nvPr/>
        </p:nvSpPr>
        <p:spPr bwMode="auto">
          <a:xfrm>
            <a:off x="2276475" y="2499823"/>
            <a:ext cx="0" cy="2420938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0" name="Oval 107"/>
          <p:cNvSpPr>
            <a:spLocks noChangeArrowheads="1"/>
          </p:cNvSpPr>
          <p:nvPr/>
        </p:nvSpPr>
        <p:spPr bwMode="auto">
          <a:xfrm>
            <a:off x="2254250" y="2476010"/>
            <a:ext cx="61913" cy="61913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1" name="Line 108"/>
          <p:cNvSpPr>
            <a:spLocks noChangeShapeType="1"/>
          </p:cNvSpPr>
          <p:nvPr/>
        </p:nvSpPr>
        <p:spPr bwMode="auto">
          <a:xfrm>
            <a:off x="2276475" y="4920760"/>
            <a:ext cx="7032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2" name="Rectangle 109"/>
          <p:cNvSpPr>
            <a:spLocks noChangeArrowheads="1"/>
          </p:cNvSpPr>
          <p:nvPr/>
        </p:nvSpPr>
        <p:spPr bwMode="auto">
          <a:xfrm>
            <a:off x="899592" y="2352899"/>
            <a:ext cx="6283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SUSP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123" name="Line 110"/>
          <p:cNvSpPr>
            <a:spLocks noChangeShapeType="1"/>
          </p:cNvSpPr>
          <p:nvPr/>
        </p:nvSpPr>
        <p:spPr bwMode="auto">
          <a:xfrm>
            <a:off x="2979738" y="5233498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4" name="Line 111"/>
          <p:cNvSpPr>
            <a:spLocks noChangeShapeType="1"/>
          </p:cNvSpPr>
          <p:nvPr/>
        </p:nvSpPr>
        <p:spPr bwMode="auto">
          <a:xfrm>
            <a:off x="2901950" y="2812560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5" name="Line 112"/>
          <p:cNvSpPr>
            <a:spLocks noChangeShapeType="1"/>
          </p:cNvSpPr>
          <p:nvPr/>
        </p:nvSpPr>
        <p:spPr bwMode="auto">
          <a:xfrm>
            <a:off x="2043113" y="2812560"/>
            <a:ext cx="858838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6" name="Line 113"/>
          <p:cNvSpPr>
            <a:spLocks noChangeShapeType="1"/>
          </p:cNvSpPr>
          <p:nvPr/>
        </p:nvSpPr>
        <p:spPr bwMode="auto">
          <a:xfrm>
            <a:off x="1652588" y="2812560"/>
            <a:ext cx="390525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7" name="Line 114"/>
          <p:cNvSpPr>
            <a:spLocks noChangeShapeType="1"/>
          </p:cNvSpPr>
          <p:nvPr/>
        </p:nvSpPr>
        <p:spPr bwMode="auto">
          <a:xfrm>
            <a:off x="2043113" y="2812560"/>
            <a:ext cx="0" cy="2420938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8" name="Oval 115"/>
          <p:cNvSpPr>
            <a:spLocks noChangeArrowheads="1"/>
          </p:cNvSpPr>
          <p:nvPr/>
        </p:nvSpPr>
        <p:spPr bwMode="auto">
          <a:xfrm>
            <a:off x="2019300" y="2788748"/>
            <a:ext cx="61913" cy="61913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9" name="Line 116"/>
          <p:cNvSpPr>
            <a:spLocks noChangeShapeType="1"/>
          </p:cNvSpPr>
          <p:nvPr/>
        </p:nvSpPr>
        <p:spPr bwMode="auto">
          <a:xfrm>
            <a:off x="2043113" y="5233498"/>
            <a:ext cx="936625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0" name="Rectangle 117"/>
          <p:cNvSpPr>
            <a:spLocks noChangeArrowheads="1"/>
          </p:cNvSpPr>
          <p:nvPr/>
        </p:nvSpPr>
        <p:spPr bwMode="auto">
          <a:xfrm>
            <a:off x="1053480" y="2702760"/>
            <a:ext cx="4744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KILL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131" name="Line 118"/>
          <p:cNvSpPr>
            <a:spLocks noChangeShapeType="1"/>
          </p:cNvSpPr>
          <p:nvPr/>
        </p:nvSpPr>
        <p:spPr bwMode="auto">
          <a:xfrm>
            <a:off x="4541838" y="4295285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2" name="Line 119"/>
          <p:cNvSpPr>
            <a:spLocks noChangeShapeType="1"/>
          </p:cNvSpPr>
          <p:nvPr/>
        </p:nvSpPr>
        <p:spPr bwMode="auto">
          <a:xfrm>
            <a:off x="5167313" y="2031510"/>
            <a:ext cx="12493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" name="Line 120"/>
          <p:cNvSpPr>
            <a:spLocks noChangeShapeType="1"/>
          </p:cNvSpPr>
          <p:nvPr/>
        </p:nvSpPr>
        <p:spPr bwMode="auto">
          <a:xfrm>
            <a:off x="4697413" y="4295285"/>
            <a:ext cx="469900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4" name="Line 121"/>
          <p:cNvSpPr>
            <a:spLocks noChangeShapeType="1"/>
          </p:cNvSpPr>
          <p:nvPr/>
        </p:nvSpPr>
        <p:spPr bwMode="auto">
          <a:xfrm>
            <a:off x="5167313" y="2031510"/>
            <a:ext cx="0" cy="2263775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5" name="Line 122"/>
          <p:cNvSpPr>
            <a:spLocks noChangeShapeType="1"/>
          </p:cNvSpPr>
          <p:nvPr/>
        </p:nvSpPr>
        <p:spPr bwMode="auto">
          <a:xfrm>
            <a:off x="6416675" y="2031510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7" name="Line 124"/>
          <p:cNvSpPr>
            <a:spLocks noChangeShapeType="1"/>
          </p:cNvSpPr>
          <p:nvPr/>
        </p:nvSpPr>
        <p:spPr bwMode="auto">
          <a:xfrm>
            <a:off x="5400675" y="3203085"/>
            <a:ext cx="2108200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0" name="Rectangle 127"/>
          <p:cNvSpPr>
            <a:spLocks noChangeArrowheads="1"/>
          </p:cNvSpPr>
          <p:nvPr/>
        </p:nvSpPr>
        <p:spPr bwMode="auto">
          <a:xfrm>
            <a:off x="7618413" y="3090177"/>
            <a:ext cx="27251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K0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141" name="Line 128"/>
          <p:cNvSpPr>
            <a:spLocks noChangeShapeType="1"/>
          </p:cNvSpPr>
          <p:nvPr/>
        </p:nvSpPr>
        <p:spPr bwMode="auto">
          <a:xfrm>
            <a:off x="4541838" y="4920760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2" name="Line 129"/>
          <p:cNvSpPr>
            <a:spLocks noChangeShapeType="1"/>
          </p:cNvSpPr>
          <p:nvPr/>
        </p:nvSpPr>
        <p:spPr bwMode="auto">
          <a:xfrm>
            <a:off x="5635625" y="3984135"/>
            <a:ext cx="781050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3" name="Line 130"/>
          <p:cNvSpPr>
            <a:spLocks noChangeShapeType="1"/>
          </p:cNvSpPr>
          <p:nvPr/>
        </p:nvSpPr>
        <p:spPr bwMode="auto">
          <a:xfrm>
            <a:off x="4697413" y="4920760"/>
            <a:ext cx="93821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4" name="Line 131"/>
          <p:cNvSpPr>
            <a:spLocks noChangeShapeType="1"/>
          </p:cNvSpPr>
          <p:nvPr/>
        </p:nvSpPr>
        <p:spPr bwMode="auto">
          <a:xfrm>
            <a:off x="5635625" y="3984135"/>
            <a:ext cx="0" cy="936625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5" name="Line 132"/>
          <p:cNvSpPr>
            <a:spLocks noChangeShapeType="1"/>
          </p:cNvSpPr>
          <p:nvPr/>
        </p:nvSpPr>
        <p:spPr bwMode="auto">
          <a:xfrm>
            <a:off x="6416675" y="3984135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6" name="Line 133"/>
          <p:cNvSpPr>
            <a:spLocks noChangeShapeType="1"/>
          </p:cNvSpPr>
          <p:nvPr/>
        </p:nvSpPr>
        <p:spPr bwMode="auto">
          <a:xfrm>
            <a:off x="4541838" y="5233498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7" name="Line 134"/>
          <p:cNvSpPr>
            <a:spLocks noChangeShapeType="1"/>
          </p:cNvSpPr>
          <p:nvPr/>
        </p:nvSpPr>
        <p:spPr bwMode="auto">
          <a:xfrm>
            <a:off x="4697413" y="5233498"/>
            <a:ext cx="17192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8" name="Line 135"/>
          <p:cNvSpPr>
            <a:spLocks noChangeShapeType="1"/>
          </p:cNvSpPr>
          <p:nvPr/>
        </p:nvSpPr>
        <p:spPr bwMode="auto">
          <a:xfrm>
            <a:off x="6416675" y="4685810"/>
            <a:ext cx="0" cy="547688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9" name="Line 136"/>
          <p:cNvSpPr>
            <a:spLocks noChangeShapeType="1"/>
          </p:cNvSpPr>
          <p:nvPr/>
        </p:nvSpPr>
        <p:spPr bwMode="auto">
          <a:xfrm>
            <a:off x="6416675" y="4685810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0" name="Line 137"/>
          <p:cNvSpPr>
            <a:spLocks noChangeShapeType="1"/>
          </p:cNvSpPr>
          <p:nvPr/>
        </p:nvSpPr>
        <p:spPr bwMode="auto">
          <a:xfrm>
            <a:off x="3683000" y="3826973"/>
            <a:ext cx="0" cy="157163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1" name="Line 138"/>
          <p:cNvSpPr>
            <a:spLocks noChangeShapeType="1"/>
          </p:cNvSpPr>
          <p:nvPr/>
        </p:nvSpPr>
        <p:spPr bwMode="auto">
          <a:xfrm>
            <a:off x="3605213" y="1406035"/>
            <a:ext cx="0" cy="15557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2" name="Line 139"/>
          <p:cNvSpPr>
            <a:spLocks noChangeShapeType="1"/>
          </p:cNvSpPr>
          <p:nvPr/>
        </p:nvSpPr>
        <p:spPr bwMode="auto">
          <a:xfrm>
            <a:off x="1652588" y="1171085"/>
            <a:ext cx="1092200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" name="Oval 140"/>
          <p:cNvSpPr>
            <a:spLocks noChangeArrowheads="1"/>
          </p:cNvSpPr>
          <p:nvPr/>
        </p:nvSpPr>
        <p:spPr bwMode="auto">
          <a:xfrm>
            <a:off x="2722563" y="1148860"/>
            <a:ext cx="61913" cy="61913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" name="Line 141"/>
          <p:cNvSpPr>
            <a:spLocks noChangeShapeType="1"/>
          </p:cNvSpPr>
          <p:nvPr/>
        </p:nvSpPr>
        <p:spPr bwMode="auto">
          <a:xfrm>
            <a:off x="2744788" y="1171085"/>
            <a:ext cx="860425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5" name="Line 142"/>
          <p:cNvSpPr>
            <a:spLocks noChangeShapeType="1"/>
          </p:cNvSpPr>
          <p:nvPr/>
        </p:nvSpPr>
        <p:spPr bwMode="auto">
          <a:xfrm>
            <a:off x="3605213" y="1171085"/>
            <a:ext cx="0" cy="23495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6" name="Line 143"/>
          <p:cNvSpPr>
            <a:spLocks noChangeShapeType="1"/>
          </p:cNvSpPr>
          <p:nvPr/>
        </p:nvSpPr>
        <p:spPr bwMode="auto">
          <a:xfrm>
            <a:off x="2744788" y="3749185"/>
            <a:ext cx="93821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7" name="Line 144"/>
          <p:cNvSpPr>
            <a:spLocks noChangeShapeType="1"/>
          </p:cNvSpPr>
          <p:nvPr/>
        </p:nvSpPr>
        <p:spPr bwMode="auto">
          <a:xfrm>
            <a:off x="2744788" y="1171085"/>
            <a:ext cx="0" cy="257810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8" name="Line 145"/>
          <p:cNvSpPr>
            <a:spLocks noChangeShapeType="1"/>
          </p:cNvSpPr>
          <p:nvPr/>
        </p:nvSpPr>
        <p:spPr bwMode="auto">
          <a:xfrm>
            <a:off x="3683000" y="3749185"/>
            <a:ext cx="0" cy="77788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9" name="Rectangle 146"/>
          <p:cNvSpPr>
            <a:spLocks noChangeArrowheads="1"/>
          </p:cNvSpPr>
          <p:nvPr/>
        </p:nvSpPr>
        <p:spPr bwMode="auto">
          <a:xfrm>
            <a:off x="1374081" y="1052736"/>
            <a:ext cx="1538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E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160" name="Line 147"/>
          <p:cNvSpPr>
            <a:spLocks noChangeShapeType="1"/>
          </p:cNvSpPr>
          <p:nvPr/>
        </p:nvSpPr>
        <p:spPr bwMode="auto">
          <a:xfrm>
            <a:off x="3995738" y="3826973"/>
            <a:ext cx="0" cy="157163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1" name="Line 148"/>
          <p:cNvSpPr>
            <a:spLocks noChangeShapeType="1"/>
          </p:cNvSpPr>
          <p:nvPr/>
        </p:nvSpPr>
        <p:spPr bwMode="auto">
          <a:xfrm>
            <a:off x="4932363" y="1328248"/>
            <a:ext cx="148431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2" name="Line 149"/>
          <p:cNvSpPr>
            <a:spLocks noChangeShapeType="1"/>
          </p:cNvSpPr>
          <p:nvPr/>
        </p:nvSpPr>
        <p:spPr bwMode="auto">
          <a:xfrm>
            <a:off x="3995738" y="3749185"/>
            <a:ext cx="936625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" name="Line 150"/>
          <p:cNvSpPr>
            <a:spLocks noChangeShapeType="1"/>
          </p:cNvSpPr>
          <p:nvPr/>
        </p:nvSpPr>
        <p:spPr bwMode="auto">
          <a:xfrm>
            <a:off x="3995738" y="3749185"/>
            <a:ext cx="0" cy="77788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4" name="Line 151"/>
          <p:cNvSpPr>
            <a:spLocks noChangeShapeType="1"/>
          </p:cNvSpPr>
          <p:nvPr/>
        </p:nvSpPr>
        <p:spPr bwMode="auto">
          <a:xfrm>
            <a:off x="4932363" y="1338764"/>
            <a:ext cx="0" cy="2420938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5" name="Line 152"/>
          <p:cNvSpPr>
            <a:spLocks noChangeShapeType="1"/>
          </p:cNvSpPr>
          <p:nvPr/>
        </p:nvSpPr>
        <p:spPr bwMode="auto">
          <a:xfrm>
            <a:off x="6416675" y="1328248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6" name="ZoneTexte 165"/>
          <p:cNvSpPr txBox="1"/>
          <p:nvPr/>
        </p:nvSpPr>
        <p:spPr>
          <a:xfrm>
            <a:off x="3641092" y="2224888"/>
            <a:ext cx="356188" cy="48013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sp>
        <p:nvSpPr>
          <p:cNvPr id="167" name="ZoneTexte 166"/>
          <p:cNvSpPr txBox="1"/>
          <p:nvPr/>
        </p:nvSpPr>
        <p:spPr>
          <a:xfrm>
            <a:off x="3694620" y="4659319"/>
            <a:ext cx="356188" cy="48013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q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sp>
        <p:nvSpPr>
          <p:cNvPr id="29" name="Arc 17"/>
          <p:cNvSpPr>
            <a:spLocks/>
          </p:cNvSpPr>
          <p:nvPr/>
        </p:nvSpPr>
        <p:spPr bwMode="auto">
          <a:xfrm>
            <a:off x="6540500" y="3741248"/>
            <a:ext cx="85725" cy="1651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578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0" y="0"/>
                  <a:pt x="21587" y="9657"/>
                  <a:pt x="21599" y="21578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0" y="0"/>
                  <a:pt x="21587" y="9657"/>
                  <a:pt x="21599" y="21578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594792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29"/>
          <p:cNvSpPr>
            <a:spLocks noChangeArrowheads="1"/>
          </p:cNvSpPr>
          <p:nvPr/>
        </p:nvSpPr>
        <p:spPr bwMode="auto">
          <a:xfrm>
            <a:off x="3065463" y="1569548"/>
            <a:ext cx="1406525" cy="171926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6" name="ZoneTexte 165"/>
          <p:cNvSpPr txBox="1"/>
          <p:nvPr/>
        </p:nvSpPr>
        <p:spPr>
          <a:xfrm>
            <a:off x="3641092" y="2224888"/>
            <a:ext cx="356188" cy="48013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sp>
        <p:nvSpPr>
          <p:cNvPr id="170" name="ZoneTexte 169">
            <a:extLst>
              <a:ext uri="{FF2B5EF4-FFF2-40B4-BE49-F238E27FC236}">
                <a16:creationId xmlns:a16="http://schemas.microsoft.com/office/drawing/2014/main" id="{DD5BC601-E53C-C945-941F-8FBD94A83AE3}"/>
              </a:ext>
            </a:extLst>
          </p:cNvPr>
          <p:cNvSpPr txBox="1"/>
          <p:nvPr/>
        </p:nvSpPr>
        <p:spPr>
          <a:xfrm>
            <a:off x="3651003" y="2172565"/>
            <a:ext cx="320922" cy="58477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ˆ</a:t>
            </a:r>
            <a:endParaRPr kumimoji="0" lang="fr-FR" sz="3200" b="0" i="0" u="none" strike="noStrike" kern="0" cap="none" spc="0" normalizeH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07/03/2017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65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00013" y="41102"/>
            <a:ext cx="8915400" cy="600164"/>
          </a:xfrm>
        </p:spPr>
        <p:txBody>
          <a:bodyPr/>
          <a:lstStyle/>
          <a:p>
            <a:r>
              <a:rPr lang="fr-FR" sz="3300" dirty="0"/>
              <a:t>2. terminaison de </a:t>
            </a:r>
            <a:r>
              <a:rPr lang="fr-FR" sz="3300" dirty="0">
                <a:solidFill>
                  <a:schemeClr val="accent4"/>
                </a:solidFill>
              </a:rPr>
              <a:t>p</a:t>
            </a:r>
            <a:r>
              <a:rPr lang="fr-FR" sz="3300" dirty="0"/>
              <a:t>, </a:t>
            </a:r>
            <a:r>
              <a:rPr lang="en-US" sz="3300" dirty="0"/>
              <a:t>démarrage de </a:t>
            </a:r>
            <a:r>
              <a:rPr lang="en-US" sz="3300" dirty="0">
                <a:solidFill>
                  <a:schemeClr val="accent4"/>
                </a:solidFill>
              </a:rPr>
              <a:t>q</a:t>
            </a:r>
            <a:r>
              <a:rPr lang="en-US" sz="3300" dirty="0"/>
              <a:t> qui pause</a:t>
            </a:r>
            <a:endParaRPr lang="fr-FR" sz="3300" dirty="0">
              <a:solidFill>
                <a:schemeClr val="accent4"/>
              </a:solidFill>
            </a:endParaRPr>
          </a:p>
        </p:txBody>
      </p:sp>
      <p:sp>
        <p:nvSpPr>
          <p:cNvPr id="100" name="Line 87"/>
          <p:cNvSpPr>
            <a:spLocks noChangeShapeType="1"/>
          </p:cNvSpPr>
          <p:nvPr/>
        </p:nvSpPr>
        <p:spPr bwMode="auto">
          <a:xfrm>
            <a:off x="2979738" y="4295285"/>
            <a:ext cx="155575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" name="Line 91"/>
          <p:cNvSpPr>
            <a:spLocks noChangeShapeType="1"/>
          </p:cNvSpPr>
          <p:nvPr/>
        </p:nvSpPr>
        <p:spPr bwMode="auto">
          <a:xfrm>
            <a:off x="2901950" y="4295285"/>
            <a:ext cx="77788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" name="Line 90"/>
          <p:cNvSpPr>
            <a:spLocks noChangeShapeType="1"/>
          </p:cNvSpPr>
          <p:nvPr/>
        </p:nvSpPr>
        <p:spPr bwMode="auto">
          <a:xfrm>
            <a:off x="4619625" y="2187085"/>
            <a:ext cx="77788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1" name="Line 88"/>
          <p:cNvSpPr>
            <a:spLocks noChangeShapeType="1"/>
          </p:cNvSpPr>
          <p:nvPr/>
        </p:nvSpPr>
        <p:spPr bwMode="auto">
          <a:xfrm>
            <a:off x="4481945" y="2187085"/>
            <a:ext cx="137680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6" name="Line 93"/>
          <p:cNvSpPr>
            <a:spLocks noChangeShapeType="1"/>
          </p:cNvSpPr>
          <p:nvPr/>
        </p:nvSpPr>
        <p:spPr bwMode="auto">
          <a:xfrm>
            <a:off x="4697413" y="2168036"/>
            <a:ext cx="0" cy="136440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" name="Line 89"/>
          <p:cNvSpPr>
            <a:spLocks noChangeShapeType="1"/>
          </p:cNvSpPr>
          <p:nvPr/>
        </p:nvSpPr>
        <p:spPr bwMode="auto">
          <a:xfrm>
            <a:off x="2901950" y="3514235"/>
            <a:ext cx="1795463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5" name="Line 92"/>
          <p:cNvSpPr>
            <a:spLocks noChangeShapeType="1"/>
          </p:cNvSpPr>
          <p:nvPr/>
        </p:nvSpPr>
        <p:spPr bwMode="auto">
          <a:xfrm>
            <a:off x="2901950" y="3495235"/>
            <a:ext cx="0" cy="81720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6" name="Line 123"/>
          <p:cNvSpPr>
            <a:spLocks noChangeShapeType="1"/>
          </p:cNvSpPr>
          <p:nvPr/>
        </p:nvSpPr>
        <p:spPr bwMode="auto">
          <a:xfrm>
            <a:off x="4541838" y="4608023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8" name="Line 125"/>
          <p:cNvSpPr>
            <a:spLocks noChangeShapeType="1"/>
          </p:cNvSpPr>
          <p:nvPr/>
        </p:nvSpPr>
        <p:spPr bwMode="auto">
          <a:xfrm>
            <a:off x="4697413" y="4608023"/>
            <a:ext cx="7032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9" name="Line 126"/>
          <p:cNvSpPr>
            <a:spLocks noChangeShapeType="1"/>
          </p:cNvSpPr>
          <p:nvPr/>
        </p:nvSpPr>
        <p:spPr bwMode="auto">
          <a:xfrm>
            <a:off x="5400675" y="3203085"/>
            <a:ext cx="0" cy="1404938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Arc 5"/>
          <p:cNvSpPr>
            <a:spLocks/>
          </p:cNvSpPr>
          <p:nvPr/>
        </p:nvSpPr>
        <p:spPr bwMode="auto">
          <a:xfrm>
            <a:off x="6540500" y="1085360"/>
            <a:ext cx="85725" cy="1651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Arc 6"/>
          <p:cNvSpPr>
            <a:spLocks/>
          </p:cNvSpPr>
          <p:nvPr/>
        </p:nvSpPr>
        <p:spPr bwMode="auto">
          <a:xfrm>
            <a:off x="6542088" y="1085360"/>
            <a:ext cx="585788" cy="180975"/>
          </a:xfrm>
          <a:custGeom>
            <a:avLst/>
            <a:gdLst>
              <a:gd name="G0" fmla="+- 22 0 0"/>
              <a:gd name="G1" fmla="+- 21600 0 0"/>
              <a:gd name="G2" fmla="+- 21600 0 0"/>
              <a:gd name="T0" fmla="*/ 0 w 21622"/>
              <a:gd name="T1" fmla="*/ 0 h 21600"/>
              <a:gd name="T2" fmla="*/ 21622 w 21622"/>
              <a:gd name="T3" fmla="*/ 21528 h 21600"/>
              <a:gd name="T4" fmla="*/ 22 w 2162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22" h="21600" fill="none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23" y="0"/>
                  <a:pt x="21582" y="9626"/>
                  <a:pt x="21621" y="21528"/>
                </a:cubicBezTo>
              </a:path>
              <a:path w="21622" h="21600" stroke="0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23" y="0"/>
                  <a:pt x="21582" y="9626"/>
                  <a:pt x="21621" y="21528"/>
                </a:cubicBezTo>
                <a:lnTo>
                  <a:pt x="22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Arc 7"/>
          <p:cNvSpPr>
            <a:spLocks/>
          </p:cNvSpPr>
          <p:nvPr/>
        </p:nvSpPr>
        <p:spPr bwMode="auto">
          <a:xfrm>
            <a:off x="6572250" y="1250460"/>
            <a:ext cx="554038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Arc 8"/>
          <p:cNvSpPr>
            <a:spLocks/>
          </p:cNvSpPr>
          <p:nvPr/>
        </p:nvSpPr>
        <p:spPr bwMode="auto">
          <a:xfrm>
            <a:off x="6540500" y="1250460"/>
            <a:ext cx="85725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>
            <a:off x="6572250" y="1171085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6572250" y="1328248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Arc 11"/>
          <p:cNvSpPr>
            <a:spLocks/>
          </p:cNvSpPr>
          <p:nvPr/>
        </p:nvSpPr>
        <p:spPr bwMode="auto">
          <a:xfrm>
            <a:off x="6540500" y="1788623"/>
            <a:ext cx="85725" cy="1651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578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0" y="0"/>
                  <a:pt x="21587" y="9657"/>
                  <a:pt x="21599" y="21578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0" y="0"/>
                  <a:pt x="21587" y="9657"/>
                  <a:pt x="21599" y="21578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Arc 12"/>
          <p:cNvSpPr>
            <a:spLocks/>
          </p:cNvSpPr>
          <p:nvPr/>
        </p:nvSpPr>
        <p:spPr bwMode="auto">
          <a:xfrm>
            <a:off x="6542088" y="1788623"/>
            <a:ext cx="585788" cy="179388"/>
          </a:xfrm>
          <a:custGeom>
            <a:avLst/>
            <a:gdLst>
              <a:gd name="G0" fmla="+- 22 0 0"/>
              <a:gd name="G1" fmla="+- 21600 0 0"/>
              <a:gd name="G2" fmla="+- 21600 0 0"/>
              <a:gd name="T0" fmla="*/ 0 w 21622"/>
              <a:gd name="T1" fmla="*/ 0 h 21600"/>
              <a:gd name="T2" fmla="*/ 21622 w 21622"/>
              <a:gd name="T3" fmla="*/ 21600 h 21600"/>
              <a:gd name="T4" fmla="*/ 22 w 2162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22" h="21600" fill="none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51" y="0"/>
                  <a:pt x="21622" y="9670"/>
                  <a:pt x="21622" y="21600"/>
                </a:cubicBezTo>
              </a:path>
              <a:path w="21622" h="21600" stroke="0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51" y="0"/>
                  <a:pt x="21622" y="9670"/>
                  <a:pt x="21622" y="21600"/>
                </a:cubicBezTo>
                <a:lnTo>
                  <a:pt x="22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Arc 13"/>
          <p:cNvSpPr>
            <a:spLocks/>
          </p:cNvSpPr>
          <p:nvPr/>
        </p:nvSpPr>
        <p:spPr bwMode="auto">
          <a:xfrm>
            <a:off x="6572250" y="1952135"/>
            <a:ext cx="554038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Arc 14"/>
          <p:cNvSpPr>
            <a:spLocks/>
          </p:cNvSpPr>
          <p:nvPr/>
        </p:nvSpPr>
        <p:spPr bwMode="auto">
          <a:xfrm>
            <a:off x="6540500" y="1952135"/>
            <a:ext cx="85725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Line 15"/>
          <p:cNvSpPr>
            <a:spLocks noChangeShapeType="1"/>
          </p:cNvSpPr>
          <p:nvPr/>
        </p:nvSpPr>
        <p:spPr bwMode="auto">
          <a:xfrm>
            <a:off x="6572250" y="1884864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Line 16"/>
          <p:cNvSpPr>
            <a:spLocks noChangeShapeType="1"/>
          </p:cNvSpPr>
          <p:nvPr/>
        </p:nvSpPr>
        <p:spPr bwMode="auto">
          <a:xfrm>
            <a:off x="6572250" y="2031510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" name="Arc 17"/>
          <p:cNvSpPr>
            <a:spLocks/>
          </p:cNvSpPr>
          <p:nvPr/>
        </p:nvSpPr>
        <p:spPr bwMode="auto">
          <a:xfrm>
            <a:off x="6540500" y="3741248"/>
            <a:ext cx="85725" cy="1651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578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0" y="0"/>
                  <a:pt x="21587" y="9657"/>
                  <a:pt x="21599" y="21578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0" y="0"/>
                  <a:pt x="21587" y="9657"/>
                  <a:pt x="21599" y="21578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" name="Arc 18"/>
          <p:cNvSpPr>
            <a:spLocks/>
          </p:cNvSpPr>
          <p:nvPr/>
        </p:nvSpPr>
        <p:spPr bwMode="auto">
          <a:xfrm>
            <a:off x="6542088" y="3741248"/>
            <a:ext cx="585788" cy="179388"/>
          </a:xfrm>
          <a:custGeom>
            <a:avLst/>
            <a:gdLst>
              <a:gd name="G0" fmla="+- 22 0 0"/>
              <a:gd name="G1" fmla="+- 21600 0 0"/>
              <a:gd name="G2" fmla="+- 21600 0 0"/>
              <a:gd name="T0" fmla="*/ 0 w 21622"/>
              <a:gd name="T1" fmla="*/ 0 h 21600"/>
              <a:gd name="T2" fmla="*/ 21622 w 21622"/>
              <a:gd name="T3" fmla="*/ 21600 h 21600"/>
              <a:gd name="T4" fmla="*/ 22 w 2162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22" h="21600" fill="none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51" y="0"/>
                  <a:pt x="21622" y="9670"/>
                  <a:pt x="21622" y="21600"/>
                </a:cubicBezTo>
              </a:path>
              <a:path w="21622" h="21600" stroke="0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51" y="0"/>
                  <a:pt x="21622" y="9670"/>
                  <a:pt x="21622" y="21600"/>
                </a:cubicBezTo>
                <a:lnTo>
                  <a:pt x="22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" name="Arc 19"/>
          <p:cNvSpPr>
            <a:spLocks/>
          </p:cNvSpPr>
          <p:nvPr/>
        </p:nvSpPr>
        <p:spPr bwMode="auto">
          <a:xfrm>
            <a:off x="6572250" y="3904760"/>
            <a:ext cx="554038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" name="Arc 20"/>
          <p:cNvSpPr>
            <a:spLocks/>
          </p:cNvSpPr>
          <p:nvPr/>
        </p:nvSpPr>
        <p:spPr bwMode="auto">
          <a:xfrm>
            <a:off x="6540500" y="3904760"/>
            <a:ext cx="85725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" name="Line 21"/>
          <p:cNvSpPr>
            <a:spLocks noChangeShapeType="1"/>
          </p:cNvSpPr>
          <p:nvPr/>
        </p:nvSpPr>
        <p:spPr bwMode="auto">
          <a:xfrm>
            <a:off x="6572250" y="3826973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" name="Line 22"/>
          <p:cNvSpPr>
            <a:spLocks noChangeShapeType="1"/>
          </p:cNvSpPr>
          <p:nvPr/>
        </p:nvSpPr>
        <p:spPr bwMode="auto">
          <a:xfrm>
            <a:off x="6572250" y="3984135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" name="Arc 23"/>
          <p:cNvSpPr>
            <a:spLocks/>
          </p:cNvSpPr>
          <p:nvPr/>
        </p:nvSpPr>
        <p:spPr bwMode="auto">
          <a:xfrm>
            <a:off x="6540500" y="4444510"/>
            <a:ext cx="85725" cy="16351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" name="Arc 24"/>
          <p:cNvSpPr>
            <a:spLocks/>
          </p:cNvSpPr>
          <p:nvPr/>
        </p:nvSpPr>
        <p:spPr bwMode="auto">
          <a:xfrm>
            <a:off x="6542088" y="4444510"/>
            <a:ext cx="585788" cy="179388"/>
          </a:xfrm>
          <a:custGeom>
            <a:avLst/>
            <a:gdLst>
              <a:gd name="G0" fmla="+- 22 0 0"/>
              <a:gd name="G1" fmla="+- 21600 0 0"/>
              <a:gd name="G2" fmla="+- 21600 0 0"/>
              <a:gd name="T0" fmla="*/ 0 w 21622"/>
              <a:gd name="T1" fmla="*/ 0 h 21600"/>
              <a:gd name="T2" fmla="*/ 21622 w 21622"/>
              <a:gd name="T3" fmla="*/ 21600 h 21600"/>
              <a:gd name="T4" fmla="*/ 22 w 2162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22" h="21600" fill="none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51" y="0"/>
                  <a:pt x="21622" y="9670"/>
                  <a:pt x="21622" y="21600"/>
                </a:cubicBezTo>
              </a:path>
              <a:path w="21622" h="21600" stroke="0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51" y="0"/>
                  <a:pt x="21622" y="9670"/>
                  <a:pt x="21622" y="21600"/>
                </a:cubicBezTo>
                <a:lnTo>
                  <a:pt x="22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8" name="Arc 25"/>
          <p:cNvSpPr>
            <a:spLocks/>
          </p:cNvSpPr>
          <p:nvPr/>
        </p:nvSpPr>
        <p:spPr bwMode="auto">
          <a:xfrm>
            <a:off x="6572250" y="4608023"/>
            <a:ext cx="554038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" name="Arc 26"/>
          <p:cNvSpPr>
            <a:spLocks/>
          </p:cNvSpPr>
          <p:nvPr/>
        </p:nvSpPr>
        <p:spPr bwMode="auto">
          <a:xfrm>
            <a:off x="6540500" y="4608023"/>
            <a:ext cx="85725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" name="Line 27"/>
          <p:cNvSpPr>
            <a:spLocks noChangeShapeType="1"/>
          </p:cNvSpPr>
          <p:nvPr/>
        </p:nvSpPr>
        <p:spPr bwMode="auto">
          <a:xfrm>
            <a:off x="6572250" y="4530235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" name="Line 28"/>
          <p:cNvSpPr>
            <a:spLocks noChangeShapeType="1"/>
          </p:cNvSpPr>
          <p:nvPr/>
        </p:nvSpPr>
        <p:spPr bwMode="auto">
          <a:xfrm>
            <a:off x="6572250" y="4685810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3" name="Rectangle 30"/>
          <p:cNvSpPr>
            <a:spLocks noChangeArrowheads="1"/>
          </p:cNvSpPr>
          <p:nvPr/>
        </p:nvSpPr>
        <p:spPr bwMode="auto">
          <a:xfrm>
            <a:off x="3167063" y="1796560"/>
            <a:ext cx="312738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GO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ectangle 31"/>
          <p:cNvSpPr>
            <a:spLocks noChangeArrowheads="1"/>
          </p:cNvSpPr>
          <p:nvPr/>
        </p:nvSpPr>
        <p:spPr bwMode="auto">
          <a:xfrm>
            <a:off x="3167063" y="2107710"/>
            <a:ext cx="25167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  <a:latin typeface="Geneva" charset="0"/>
              </a:rPr>
              <a:t>RES</a:t>
            </a:r>
            <a:endParaRPr kumimoji="0" lang="fr-FR" altLang="fr-FR" sz="1800" b="1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45" name="Rectangle 32"/>
          <p:cNvSpPr>
            <a:spLocks noChangeArrowheads="1"/>
          </p:cNvSpPr>
          <p:nvPr/>
        </p:nvSpPr>
        <p:spPr bwMode="auto">
          <a:xfrm>
            <a:off x="3167063" y="2420448"/>
            <a:ext cx="50006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SUSP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33"/>
          <p:cNvSpPr>
            <a:spLocks noChangeArrowheads="1"/>
          </p:cNvSpPr>
          <p:nvPr/>
        </p:nvSpPr>
        <p:spPr bwMode="auto">
          <a:xfrm>
            <a:off x="3167063" y="2733185"/>
            <a:ext cx="4064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KILL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105275" y="1796560"/>
            <a:ext cx="37465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SEL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35"/>
          <p:cNvSpPr>
            <a:spLocks noChangeArrowheads="1"/>
          </p:cNvSpPr>
          <p:nvPr/>
        </p:nvSpPr>
        <p:spPr bwMode="auto">
          <a:xfrm>
            <a:off x="4183063" y="2107710"/>
            <a:ext cx="18755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  <a:latin typeface="Geneva" charset="0"/>
              </a:rPr>
              <a:t>K0</a:t>
            </a:r>
            <a:endParaRPr kumimoji="0" lang="fr-FR" altLang="fr-FR" sz="1800" b="1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49" name="Rectangle 36"/>
          <p:cNvSpPr>
            <a:spLocks noChangeArrowheads="1"/>
          </p:cNvSpPr>
          <p:nvPr/>
        </p:nvSpPr>
        <p:spPr bwMode="auto">
          <a:xfrm>
            <a:off x="4183063" y="2420448"/>
            <a:ext cx="26511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K1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37"/>
          <p:cNvSpPr>
            <a:spLocks noChangeArrowheads="1"/>
          </p:cNvSpPr>
          <p:nvPr/>
        </p:nvSpPr>
        <p:spPr bwMode="auto">
          <a:xfrm>
            <a:off x="4183063" y="2733185"/>
            <a:ext cx="26511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K2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38"/>
          <p:cNvSpPr>
            <a:spLocks noChangeArrowheads="1"/>
          </p:cNvSpPr>
          <p:nvPr/>
        </p:nvSpPr>
        <p:spPr bwMode="auto">
          <a:xfrm>
            <a:off x="4183063" y="2968135"/>
            <a:ext cx="2032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...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39"/>
          <p:cNvSpPr>
            <a:spLocks noChangeArrowheads="1"/>
          </p:cNvSpPr>
          <p:nvPr/>
        </p:nvSpPr>
        <p:spPr bwMode="auto">
          <a:xfrm>
            <a:off x="3557588" y="1607648"/>
            <a:ext cx="17145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E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40"/>
          <p:cNvSpPr>
            <a:spLocks noChangeArrowheads="1"/>
          </p:cNvSpPr>
          <p:nvPr/>
        </p:nvSpPr>
        <p:spPr bwMode="auto">
          <a:xfrm>
            <a:off x="3870325" y="1607648"/>
            <a:ext cx="2032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E'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42"/>
          <p:cNvSpPr>
            <a:spLocks noChangeArrowheads="1"/>
          </p:cNvSpPr>
          <p:nvPr/>
        </p:nvSpPr>
        <p:spPr bwMode="auto">
          <a:xfrm>
            <a:off x="3143250" y="3992073"/>
            <a:ext cx="1406525" cy="171767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6" name="Rectangle 43"/>
          <p:cNvSpPr>
            <a:spLocks noChangeArrowheads="1"/>
          </p:cNvSpPr>
          <p:nvPr/>
        </p:nvSpPr>
        <p:spPr bwMode="auto">
          <a:xfrm>
            <a:off x="3244850" y="4217498"/>
            <a:ext cx="19877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  <a:latin typeface="Geneva" charset="0"/>
              </a:rPr>
              <a:t>GO</a:t>
            </a:r>
            <a:endParaRPr kumimoji="0" lang="fr-FR" altLang="fr-FR" sz="1800" b="1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57" name="Rectangle 44"/>
          <p:cNvSpPr>
            <a:spLocks noChangeArrowheads="1"/>
          </p:cNvSpPr>
          <p:nvPr/>
        </p:nvSpPr>
        <p:spPr bwMode="auto">
          <a:xfrm>
            <a:off x="3244850" y="4530235"/>
            <a:ext cx="25167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  <a:latin typeface="Geneva" charset="0"/>
              </a:rPr>
              <a:t>RES</a:t>
            </a:r>
            <a:endParaRPr kumimoji="0" lang="fr-FR" altLang="fr-FR" sz="1800" b="1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58" name="Rectangle 45"/>
          <p:cNvSpPr>
            <a:spLocks noChangeArrowheads="1"/>
          </p:cNvSpPr>
          <p:nvPr/>
        </p:nvSpPr>
        <p:spPr bwMode="auto">
          <a:xfrm>
            <a:off x="3244850" y="4841385"/>
            <a:ext cx="50006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SUSP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Rectangle 46"/>
          <p:cNvSpPr>
            <a:spLocks noChangeArrowheads="1"/>
          </p:cNvSpPr>
          <p:nvPr/>
        </p:nvSpPr>
        <p:spPr bwMode="auto">
          <a:xfrm>
            <a:off x="3244850" y="5154123"/>
            <a:ext cx="4064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KILL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Rectangle 47"/>
          <p:cNvSpPr>
            <a:spLocks noChangeArrowheads="1"/>
          </p:cNvSpPr>
          <p:nvPr/>
        </p:nvSpPr>
        <p:spPr bwMode="auto">
          <a:xfrm>
            <a:off x="4183063" y="4217498"/>
            <a:ext cx="37465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SEL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48"/>
          <p:cNvSpPr>
            <a:spLocks noChangeArrowheads="1"/>
          </p:cNvSpPr>
          <p:nvPr/>
        </p:nvSpPr>
        <p:spPr bwMode="auto">
          <a:xfrm>
            <a:off x="4260850" y="4530235"/>
            <a:ext cx="26511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K0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49"/>
          <p:cNvSpPr>
            <a:spLocks noChangeArrowheads="1"/>
          </p:cNvSpPr>
          <p:nvPr/>
        </p:nvSpPr>
        <p:spPr bwMode="auto">
          <a:xfrm>
            <a:off x="4260850" y="4841385"/>
            <a:ext cx="26511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K1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Rectangle 50"/>
          <p:cNvSpPr>
            <a:spLocks noChangeArrowheads="1"/>
          </p:cNvSpPr>
          <p:nvPr/>
        </p:nvSpPr>
        <p:spPr bwMode="auto">
          <a:xfrm>
            <a:off x="4260850" y="5154123"/>
            <a:ext cx="26511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K2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Rectangle 51"/>
          <p:cNvSpPr>
            <a:spLocks noChangeArrowheads="1"/>
          </p:cNvSpPr>
          <p:nvPr/>
        </p:nvSpPr>
        <p:spPr bwMode="auto">
          <a:xfrm>
            <a:off x="4260850" y="5389073"/>
            <a:ext cx="2032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...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52"/>
          <p:cNvSpPr>
            <a:spLocks noChangeArrowheads="1"/>
          </p:cNvSpPr>
          <p:nvPr/>
        </p:nvSpPr>
        <p:spPr bwMode="auto">
          <a:xfrm>
            <a:off x="3635375" y="4030173"/>
            <a:ext cx="17145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E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Rectangle 53"/>
          <p:cNvSpPr>
            <a:spLocks noChangeArrowheads="1"/>
          </p:cNvSpPr>
          <p:nvPr/>
        </p:nvSpPr>
        <p:spPr bwMode="auto">
          <a:xfrm>
            <a:off x="3948113" y="4030173"/>
            <a:ext cx="2032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E'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Line 55"/>
          <p:cNvSpPr>
            <a:spLocks noChangeShapeType="1"/>
          </p:cNvSpPr>
          <p:nvPr/>
        </p:nvSpPr>
        <p:spPr bwMode="auto">
          <a:xfrm>
            <a:off x="7275513" y="1250460"/>
            <a:ext cx="2333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" name="Line 56"/>
          <p:cNvSpPr>
            <a:spLocks noChangeShapeType="1"/>
          </p:cNvSpPr>
          <p:nvPr/>
        </p:nvSpPr>
        <p:spPr bwMode="auto">
          <a:xfrm>
            <a:off x="7118350" y="1250460"/>
            <a:ext cx="157163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" name="Rectangle 57"/>
          <p:cNvSpPr>
            <a:spLocks noChangeArrowheads="1"/>
          </p:cNvSpPr>
          <p:nvPr/>
        </p:nvSpPr>
        <p:spPr bwMode="auto">
          <a:xfrm>
            <a:off x="7618413" y="1142411"/>
            <a:ext cx="17472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E'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71" name="Line 58"/>
          <p:cNvSpPr>
            <a:spLocks noChangeShapeType="1"/>
          </p:cNvSpPr>
          <p:nvPr/>
        </p:nvSpPr>
        <p:spPr bwMode="auto">
          <a:xfrm>
            <a:off x="7275513" y="1952135"/>
            <a:ext cx="233363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2" name="Line 59"/>
          <p:cNvSpPr>
            <a:spLocks noChangeShapeType="1"/>
          </p:cNvSpPr>
          <p:nvPr/>
        </p:nvSpPr>
        <p:spPr bwMode="auto">
          <a:xfrm>
            <a:off x="7118350" y="1952135"/>
            <a:ext cx="157163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3" name="Rectangle 60"/>
          <p:cNvSpPr>
            <a:spLocks noChangeArrowheads="1"/>
          </p:cNvSpPr>
          <p:nvPr/>
        </p:nvSpPr>
        <p:spPr bwMode="auto">
          <a:xfrm>
            <a:off x="7618413" y="1832294"/>
            <a:ext cx="38632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SEL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74" name="Line 61"/>
          <p:cNvSpPr>
            <a:spLocks noChangeShapeType="1"/>
          </p:cNvSpPr>
          <p:nvPr/>
        </p:nvSpPr>
        <p:spPr bwMode="auto">
          <a:xfrm>
            <a:off x="7275513" y="3904760"/>
            <a:ext cx="2333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5" name="Line 62"/>
          <p:cNvSpPr>
            <a:spLocks noChangeShapeType="1"/>
          </p:cNvSpPr>
          <p:nvPr/>
        </p:nvSpPr>
        <p:spPr bwMode="auto">
          <a:xfrm>
            <a:off x="7118350" y="3904760"/>
            <a:ext cx="157163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6" name="Rectangle 63"/>
          <p:cNvSpPr>
            <a:spLocks noChangeArrowheads="1"/>
          </p:cNvSpPr>
          <p:nvPr/>
        </p:nvSpPr>
        <p:spPr bwMode="auto">
          <a:xfrm>
            <a:off x="7618413" y="3782443"/>
            <a:ext cx="2500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K1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77" name="Line 64"/>
          <p:cNvSpPr>
            <a:spLocks noChangeShapeType="1"/>
          </p:cNvSpPr>
          <p:nvPr/>
        </p:nvSpPr>
        <p:spPr bwMode="auto">
          <a:xfrm>
            <a:off x="7275513" y="4608023"/>
            <a:ext cx="2333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8" name="Line 65"/>
          <p:cNvSpPr>
            <a:spLocks noChangeShapeType="1"/>
          </p:cNvSpPr>
          <p:nvPr/>
        </p:nvSpPr>
        <p:spPr bwMode="auto">
          <a:xfrm>
            <a:off x="7118350" y="4608023"/>
            <a:ext cx="157163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9" name="Rectangle 66"/>
          <p:cNvSpPr>
            <a:spLocks noChangeArrowheads="1"/>
          </p:cNvSpPr>
          <p:nvPr/>
        </p:nvSpPr>
        <p:spPr bwMode="auto">
          <a:xfrm>
            <a:off x="7618413" y="4480805"/>
            <a:ext cx="2500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K2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80" name="Line 67"/>
          <p:cNvSpPr>
            <a:spLocks noChangeShapeType="1"/>
          </p:cNvSpPr>
          <p:nvPr/>
        </p:nvSpPr>
        <p:spPr bwMode="auto">
          <a:xfrm>
            <a:off x="2901950" y="1874348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1" name="Line 68"/>
          <p:cNvSpPr>
            <a:spLocks noChangeShapeType="1"/>
          </p:cNvSpPr>
          <p:nvPr/>
        </p:nvSpPr>
        <p:spPr bwMode="auto">
          <a:xfrm>
            <a:off x="1652588" y="1874348"/>
            <a:ext cx="12493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2" name="Rectangle 69"/>
          <p:cNvSpPr>
            <a:spLocks noChangeArrowheads="1"/>
          </p:cNvSpPr>
          <p:nvPr/>
        </p:nvSpPr>
        <p:spPr bwMode="auto">
          <a:xfrm>
            <a:off x="1168896" y="1757877"/>
            <a:ext cx="3254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GO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83" name="Line 70"/>
          <p:cNvSpPr>
            <a:spLocks noChangeShapeType="1"/>
          </p:cNvSpPr>
          <p:nvPr/>
        </p:nvSpPr>
        <p:spPr bwMode="auto">
          <a:xfrm>
            <a:off x="4481945" y="1884864"/>
            <a:ext cx="137680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5" name="Line 72"/>
          <p:cNvSpPr>
            <a:spLocks noChangeShapeType="1"/>
          </p:cNvSpPr>
          <p:nvPr/>
        </p:nvSpPr>
        <p:spPr bwMode="auto">
          <a:xfrm>
            <a:off x="6416675" y="1884864"/>
            <a:ext cx="209550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6" name="Line 73"/>
          <p:cNvSpPr>
            <a:spLocks noChangeShapeType="1"/>
          </p:cNvSpPr>
          <p:nvPr/>
        </p:nvSpPr>
        <p:spPr bwMode="auto">
          <a:xfrm>
            <a:off x="4464050" y="2499823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7" name="Line 74"/>
          <p:cNvSpPr>
            <a:spLocks noChangeShapeType="1"/>
          </p:cNvSpPr>
          <p:nvPr/>
        </p:nvSpPr>
        <p:spPr bwMode="auto">
          <a:xfrm>
            <a:off x="4619625" y="2499823"/>
            <a:ext cx="148431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8" name="Line 75"/>
          <p:cNvSpPr>
            <a:spLocks noChangeShapeType="1"/>
          </p:cNvSpPr>
          <p:nvPr/>
        </p:nvSpPr>
        <p:spPr bwMode="auto">
          <a:xfrm>
            <a:off x="6103938" y="3826973"/>
            <a:ext cx="312738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9" name="Line 76"/>
          <p:cNvSpPr>
            <a:spLocks noChangeShapeType="1"/>
          </p:cNvSpPr>
          <p:nvPr/>
        </p:nvSpPr>
        <p:spPr bwMode="auto">
          <a:xfrm>
            <a:off x="6103938" y="2499823"/>
            <a:ext cx="0" cy="132715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" name="Line 77"/>
          <p:cNvSpPr>
            <a:spLocks noChangeShapeType="1"/>
          </p:cNvSpPr>
          <p:nvPr/>
        </p:nvSpPr>
        <p:spPr bwMode="auto">
          <a:xfrm>
            <a:off x="6416675" y="3826973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" name="Line 78"/>
          <p:cNvSpPr>
            <a:spLocks noChangeShapeType="1"/>
          </p:cNvSpPr>
          <p:nvPr/>
        </p:nvSpPr>
        <p:spPr bwMode="auto">
          <a:xfrm>
            <a:off x="4464050" y="2812560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" name="Line 79"/>
          <p:cNvSpPr>
            <a:spLocks noChangeShapeType="1"/>
          </p:cNvSpPr>
          <p:nvPr/>
        </p:nvSpPr>
        <p:spPr bwMode="auto">
          <a:xfrm>
            <a:off x="4619625" y="2812560"/>
            <a:ext cx="12493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3" name="Line 80"/>
          <p:cNvSpPr>
            <a:spLocks noChangeShapeType="1"/>
          </p:cNvSpPr>
          <p:nvPr/>
        </p:nvSpPr>
        <p:spPr bwMode="auto">
          <a:xfrm>
            <a:off x="5868988" y="4530235"/>
            <a:ext cx="547688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4" name="Line 81"/>
          <p:cNvSpPr>
            <a:spLocks noChangeShapeType="1"/>
          </p:cNvSpPr>
          <p:nvPr/>
        </p:nvSpPr>
        <p:spPr bwMode="auto">
          <a:xfrm>
            <a:off x="5868988" y="2812560"/>
            <a:ext cx="0" cy="1717675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5" name="Line 82"/>
          <p:cNvSpPr>
            <a:spLocks noChangeShapeType="1"/>
          </p:cNvSpPr>
          <p:nvPr/>
        </p:nvSpPr>
        <p:spPr bwMode="auto">
          <a:xfrm>
            <a:off x="6416675" y="4530235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6" name="Line 83"/>
          <p:cNvSpPr>
            <a:spLocks noChangeShapeType="1"/>
          </p:cNvSpPr>
          <p:nvPr/>
        </p:nvSpPr>
        <p:spPr bwMode="auto">
          <a:xfrm>
            <a:off x="3916363" y="1406035"/>
            <a:ext cx="0" cy="15557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7" name="Line 84"/>
          <p:cNvSpPr>
            <a:spLocks noChangeShapeType="1"/>
          </p:cNvSpPr>
          <p:nvPr/>
        </p:nvSpPr>
        <p:spPr bwMode="auto">
          <a:xfrm>
            <a:off x="3916363" y="1171085"/>
            <a:ext cx="250031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8" name="Line 85"/>
          <p:cNvSpPr>
            <a:spLocks noChangeShapeType="1"/>
          </p:cNvSpPr>
          <p:nvPr/>
        </p:nvSpPr>
        <p:spPr bwMode="auto">
          <a:xfrm>
            <a:off x="3916363" y="1171085"/>
            <a:ext cx="0" cy="23495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9" name="Line 86"/>
          <p:cNvSpPr>
            <a:spLocks noChangeShapeType="1"/>
          </p:cNvSpPr>
          <p:nvPr/>
        </p:nvSpPr>
        <p:spPr bwMode="auto">
          <a:xfrm>
            <a:off x="6416675" y="1171085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7" name="Line 94"/>
          <p:cNvSpPr>
            <a:spLocks noChangeShapeType="1"/>
          </p:cNvSpPr>
          <p:nvPr/>
        </p:nvSpPr>
        <p:spPr bwMode="auto">
          <a:xfrm>
            <a:off x="2979738" y="4608023"/>
            <a:ext cx="155575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8" name="Line 95"/>
          <p:cNvSpPr>
            <a:spLocks noChangeShapeType="1"/>
          </p:cNvSpPr>
          <p:nvPr/>
        </p:nvSpPr>
        <p:spPr bwMode="auto">
          <a:xfrm>
            <a:off x="2901950" y="2187085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9" name="Line 96"/>
          <p:cNvSpPr>
            <a:spLocks noChangeShapeType="1"/>
          </p:cNvSpPr>
          <p:nvPr/>
        </p:nvSpPr>
        <p:spPr bwMode="auto">
          <a:xfrm>
            <a:off x="2511425" y="2187085"/>
            <a:ext cx="390525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0" name="Line 97"/>
          <p:cNvSpPr>
            <a:spLocks noChangeShapeType="1"/>
          </p:cNvSpPr>
          <p:nvPr/>
        </p:nvSpPr>
        <p:spPr bwMode="auto">
          <a:xfrm>
            <a:off x="1652588" y="2187085"/>
            <a:ext cx="858838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1" name="Line 98"/>
          <p:cNvSpPr>
            <a:spLocks noChangeShapeType="1"/>
          </p:cNvSpPr>
          <p:nvPr/>
        </p:nvSpPr>
        <p:spPr bwMode="auto">
          <a:xfrm>
            <a:off x="2511425" y="2187085"/>
            <a:ext cx="0" cy="243720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" name="Oval 99"/>
          <p:cNvSpPr>
            <a:spLocks noChangeArrowheads="1"/>
          </p:cNvSpPr>
          <p:nvPr/>
        </p:nvSpPr>
        <p:spPr bwMode="auto">
          <a:xfrm>
            <a:off x="2487613" y="2163273"/>
            <a:ext cx="61913" cy="635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3" name="Line 100"/>
          <p:cNvSpPr>
            <a:spLocks noChangeShapeType="1"/>
          </p:cNvSpPr>
          <p:nvPr/>
        </p:nvSpPr>
        <p:spPr bwMode="auto">
          <a:xfrm>
            <a:off x="2511425" y="4608023"/>
            <a:ext cx="529648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4" name="Rectangle 101"/>
          <p:cNvSpPr>
            <a:spLocks noChangeArrowheads="1"/>
          </p:cNvSpPr>
          <p:nvPr/>
        </p:nvSpPr>
        <p:spPr bwMode="auto">
          <a:xfrm>
            <a:off x="1053480" y="2070614"/>
            <a:ext cx="4119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Geneva" charset="0"/>
              </a:rPr>
              <a:t>RES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115" name="Line 102"/>
          <p:cNvSpPr>
            <a:spLocks noChangeShapeType="1"/>
          </p:cNvSpPr>
          <p:nvPr/>
        </p:nvSpPr>
        <p:spPr bwMode="auto">
          <a:xfrm>
            <a:off x="2979738" y="4920760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6" name="Line 103"/>
          <p:cNvSpPr>
            <a:spLocks noChangeShapeType="1"/>
          </p:cNvSpPr>
          <p:nvPr/>
        </p:nvSpPr>
        <p:spPr bwMode="auto">
          <a:xfrm>
            <a:off x="2901950" y="2499823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7" name="Line 104"/>
          <p:cNvSpPr>
            <a:spLocks noChangeShapeType="1"/>
          </p:cNvSpPr>
          <p:nvPr/>
        </p:nvSpPr>
        <p:spPr bwMode="auto">
          <a:xfrm>
            <a:off x="2276475" y="2499823"/>
            <a:ext cx="625475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8" name="Line 105"/>
          <p:cNvSpPr>
            <a:spLocks noChangeShapeType="1"/>
          </p:cNvSpPr>
          <p:nvPr/>
        </p:nvSpPr>
        <p:spPr bwMode="auto">
          <a:xfrm>
            <a:off x="1652588" y="2499823"/>
            <a:ext cx="623888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9" name="Line 106"/>
          <p:cNvSpPr>
            <a:spLocks noChangeShapeType="1"/>
          </p:cNvSpPr>
          <p:nvPr/>
        </p:nvSpPr>
        <p:spPr bwMode="auto">
          <a:xfrm>
            <a:off x="2276475" y="2499823"/>
            <a:ext cx="0" cy="2420938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0" name="Oval 107"/>
          <p:cNvSpPr>
            <a:spLocks noChangeArrowheads="1"/>
          </p:cNvSpPr>
          <p:nvPr/>
        </p:nvSpPr>
        <p:spPr bwMode="auto">
          <a:xfrm>
            <a:off x="2254250" y="2476010"/>
            <a:ext cx="61913" cy="61913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1" name="Line 108"/>
          <p:cNvSpPr>
            <a:spLocks noChangeShapeType="1"/>
          </p:cNvSpPr>
          <p:nvPr/>
        </p:nvSpPr>
        <p:spPr bwMode="auto">
          <a:xfrm>
            <a:off x="2276475" y="4920760"/>
            <a:ext cx="7032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2" name="Rectangle 109"/>
          <p:cNvSpPr>
            <a:spLocks noChangeArrowheads="1"/>
          </p:cNvSpPr>
          <p:nvPr/>
        </p:nvSpPr>
        <p:spPr bwMode="auto">
          <a:xfrm>
            <a:off x="899592" y="2352899"/>
            <a:ext cx="6283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SUSP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123" name="Line 110"/>
          <p:cNvSpPr>
            <a:spLocks noChangeShapeType="1"/>
          </p:cNvSpPr>
          <p:nvPr/>
        </p:nvSpPr>
        <p:spPr bwMode="auto">
          <a:xfrm>
            <a:off x="2979738" y="5233498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4" name="Line 111"/>
          <p:cNvSpPr>
            <a:spLocks noChangeShapeType="1"/>
          </p:cNvSpPr>
          <p:nvPr/>
        </p:nvSpPr>
        <p:spPr bwMode="auto">
          <a:xfrm>
            <a:off x="2901950" y="2812560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5" name="Line 112"/>
          <p:cNvSpPr>
            <a:spLocks noChangeShapeType="1"/>
          </p:cNvSpPr>
          <p:nvPr/>
        </p:nvSpPr>
        <p:spPr bwMode="auto">
          <a:xfrm>
            <a:off x="2043113" y="2812560"/>
            <a:ext cx="858838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6" name="Line 113"/>
          <p:cNvSpPr>
            <a:spLocks noChangeShapeType="1"/>
          </p:cNvSpPr>
          <p:nvPr/>
        </p:nvSpPr>
        <p:spPr bwMode="auto">
          <a:xfrm>
            <a:off x="1652588" y="2812560"/>
            <a:ext cx="390525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7" name="Line 114"/>
          <p:cNvSpPr>
            <a:spLocks noChangeShapeType="1"/>
          </p:cNvSpPr>
          <p:nvPr/>
        </p:nvSpPr>
        <p:spPr bwMode="auto">
          <a:xfrm>
            <a:off x="2043113" y="2812560"/>
            <a:ext cx="0" cy="2420938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8" name="Oval 115"/>
          <p:cNvSpPr>
            <a:spLocks noChangeArrowheads="1"/>
          </p:cNvSpPr>
          <p:nvPr/>
        </p:nvSpPr>
        <p:spPr bwMode="auto">
          <a:xfrm>
            <a:off x="2019300" y="2788748"/>
            <a:ext cx="61913" cy="61913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9" name="Line 116"/>
          <p:cNvSpPr>
            <a:spLocks noChangeShapeType="1"/>
          </p:cNvSpPr>
          <p:nvPr/>
        </p:nvSpPr>
        <p:spPr bwMode="auto">
          <a:xfrm>
            <a:off x="2043113" y="5233498"/>
            <a:ext cx="936625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0" name="Rectangle 117"/>
          <p:cNvSpPr>
            <a:spLocks noChangeArrowheads="1"/>
          </p:cNvSpPr>
          <p:nvPr/>
        </p:nvSpPr>
        <p:spPr bwMode="auto">
          <a:xfrm>
            <a:off x="1053480" y="2702760"/>
            <a:ext cx="4744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KILL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131" name="Line 118"/>
          <p:cNvSpPr>
            <a:spLocks noChangeShapeType="1"/>
          </p:cNvSpPr>
          <p:nvPr/>
        </p:nvSpPr>
        <p:spPr bwMode="auto">
          <a:xfrm>
            <a:off x="4541838" y="4295285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2" name="Line 119"/>
          <p:cNvSpPr>
            <a:spLocks noChangeShapeType="1"/>
          </p:cNvSpPr>
          <p:nvPr/>
        </p:nvSpPr>
        <p:spPr bwMode="auto">
          <a:xfrm>
            <a:off x="5167313" y="2031510"/>
            <a:ext cx="12493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" name="Line 120"/>
          <p:cNvSpPr>
            <a:spLocks noChangeShapeType="1"/>
          </p:cNvSpPr>
          <p:nvPr/>
        </p:nvSpPr>
        <p:spPr bwMode="auto">
          <a:xfrm>
            <a:off x="4697413" y="4295285"/>
            <a:ext cx="469900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4" name="Line 121"/>
          <p:cNvSpPr>
            <a:spLocks noChangeShapeType="1"/>
          </p:cNvSpPr>
          <p:nvPr/>
        </p:nvSpPr>
        <p:spPr bwMode="auto">
          <a:xfrm>
            <a:off x="5167313" y="2031510"/>
            <a:ext cx="0" cy="2263775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5" name="Line 122"/>
          <p:cNvSpPr>
            <a:spLocks noChangeShapeType="1"/>
          </p:cNvSpPr>
          <p:nvPr/>
        </p:nvSpPr>
        <p:spPr bwMode="auto">
          <a:xfrm>
            <a:off x="6416675" y="2031510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7" name="Line 124"/>
          <p:cNvSpPr>
            <a:spLocks noChangeShapeType="1"/>
          </p:cNvSpPr>
          <p:nvPr/>
        </p:nvSpPr>
        <p:spPr bwMode="auto">
          <a:xfrm>
            <a:off x="5400675" y="3203085"/>
            <a:ext cx="2108200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0" name="Rectangle 127"/>
          <p:cNvSpPr>
            <a:spLocks noChangeArrowheads="1"/>
          </p:cNvSpPr>
          <p:nvPr/>
        </p:nvSpPr>
        <p:spPr bwMode="auto">
          <a:xfrm>
            <a:off x="7618413" y="3090177"/>
            <a:ext cx="27251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K0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141" name="Line 128"/>
          <p:cNvSpPr>
            <a:spLocks noChangeShapeType="1"/>
          </p:cNvSpPr>
          <p:nvPr/>
        </p:nvSpPr>
        <p:spPr bwMode="auto">
          <a:xfrm>
            <a:off x="4541838" y="4920760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2" name="Line 129"/>
          <p:cNvSpPr>
            <a:spLocks noChangeShapeType="1"/>
          </p:cNvSpPr>
          <p:nvPr/>
        </p:nvSpPr>
        <p:spPr bwMode="auto">
          <a:xfrm>
            <a:off x="5635625" y="3984135"/>
            <a:ext cx="781050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3" name="Line 130"/>
          <p:cNvSpPr>
            <a:spLocks noChangeShapeType="1"/>
          </p:cNvSpPr>
          <p:nvPr/>
        </p:nvSpPr>
        <p:spPr bwMode="auto">
          <a:xfrm>
            <a:off x="4697413" y="4920760"/>
            <a:ext cx="93821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4" name="Line 131"/>
          <p:cNvSpPr>
            <a:spLocks noChangeShapeType="1"/>
          </p:cNvSpPr>
          <p:nvPr/>
        </p:nvSpPr>
        <p:spPr bwMode="auto">
          <a:xfrm>
            <a:off x="5635625" y="3984135"/>
            <a:ext cx="0" cy="936625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5" name="Line 132"/>
          <p:cNvSpPr>
            <a:spLocks noChangeShapeType="1"/>
          </p:cNvSpPr>
          <p:nvPr/>
        </p:nvSpPr>
        <p:spPr bwMode="auto">
          <a:xfrm>
            <a:off x="6416675" y="3984135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6" name="Line 133"/>
          <p:cNvSpPr>
            <a:spLocks noChangeShapeType="1"/>
          </p:cNvSpPr>
          <p:nvPr/>
        </p:nvSpPr>
        <p:spPr bwMode="auto">
          <a:xfrm>
            <a:off x="4541838" y="5233498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7" name="Line 134"/>
          <p:cNvSpPr>
            <a:spLocks noChangeShapeType="1"/>
          </p:cNvSpPr>
          <p:nvPr/>
        </p:nvSpPr>
        <p:spPr bwMode="auto">
          <a:xfrm>
            <a:off x="4697413" y="5233498"/>
            <a:ext cx="17192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8" name="Line 135"/>
          <p:cNvSpPr>
            <a:spLocks noChangeShapeType="1"/>
          </p:cNvSpPr>
          <p:nvPr/>
        </p:nvSpPr>
        <p:spPr bwMode="auto">
          <a:xfrm>
            <a:off x="6416675" y="4685810"/>
            <a:ext cx="0" cy="547688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9" name="Line 136"/>
          <p:cNvSpPr>
            <a:spLocks noChangeShapeType="1"/>
          </p:cNvSpPr>
          <p:nvPr/>
        </p:nvSpPr>
        <p:spPr bwMode="auto">
          <a:xfrm>
            <a:off x="6416675" y="4685810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0" name="Line 137"/>
          <p:cNvSpPr>
            <a:spLocks noChangeShapeType="1"/>
          </p:cNvSpPr>
          <p:nvPr/>
        </p:nvSpPr>
        <p:spPr bwMode="auto">
          <a:xfrm>
            <a:off x="3683000" y="3826973"/>
            <a:ext cx="0" cy="157163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1" name="Line 138"/>
          <p:cNvSpPr>
            <a:spLocks noChangeShapeType="1"/>
          </p:cNvSpPr>
          <p:nvPr/>
        </p:nvSpPr>
        <p:spPr bwMode="auto">
          <a:xfrm>
            <a:off x="3605213" y="1406035"/>
            <a:ext cx="0" cy="15557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2" name="Line 139"/>
          <p:cNvSpPr>
            <a:spLocks noChangeShapeType="1"/>
          </p:cNvSpPr>
          <p:nvPr/>
        </p:nvSpPr>
        <p:spPr bwMode="auto">
          <a:xfrm>
            <a:off x="1652588" y="1171085"/>
            <a:ext cx="1092200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" name="Oval 140"/>
          <p:cNvSpPr>
            <a:spLocks noChangeArrowheads="1"/>
          </p:cNvSpPr>
          <p:nvPr/>
        </p:nvSpPr>
        <p:spPr bwMode="auto">
          <a:xfrm>
            <a:off x="2722563" y="1148860"/>
            <a:ext cx="61913" cy="61913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" name="Line 141"/>
          <p:cNvSpPr>
            <a:spLocks noChangeShapeType="1"/>
          </p:cNvSpPr>
          <p:nvPr/>
        </p:nvSpPr>
        <p:spPr bwMode="auto">
          <a:xfrm>
            <a:off x="2744788" y="1171085"/>
            <a:ext cx="860425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5" name="Line 142"/>
          <p:cNvSpPr>
            <a:spLocks noChangeShapeType="1"/>
          </p:cNvSpPr>
          <p:nvPr/>
        </p:nvSpPr>
        <p:spPr bwMode="auto">
          <a:xfrm>
            <a:off x="3605213" y="1171085"/>
            <a:ext cx="0" cy="23495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6" name="Line 143"/>
          <p:cNvSpPr>
            <a:spLocks noChangeShapeType="1"/>
          </p:cNvSpPr>
          <p:nvPr/>
        </p:nvSpPr>
        <p:spPr bwMode="auto">
          <a:xfrm>
            <a:off x="2744788" y="3749185"/>
            <a:ext cx="93821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7" name="Line 144"/>
          <p:cNvSpPr>
            <a:spLocks noChangeShapeType="1"/>
          </p:cNvSpPr>
          <p:nvPr/>
        </p:nvSpPr>
        <p:spPr bwMode="auto">
          <a:xfrm>
            <a:off x="2744788" y="1171085"/>
            <a:ext cx="0" cy="257810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8" name="Line 145"/>
          <p:cNvSpPr>
            <a:spLocks noChangeShapeType="1"/>
          </p:cNvSpPr>
          <p:nvPr/>
        </p:nvSpPr>
        <p:spPr bwMode="auto">
          <a:xfrm>
            <a:off x="3683000" y="3749185"/>
            <a:ext cx="0" cy="77788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9" name="Rectangle 146"/>
          <p:cNvSpPr>
            <a:spLocks noChangeArrowheads="1"/>
          </p:cNvSpPr>
          <p:nvPr/>
        </p:nvSpPr>
        <p:spPr bwMode="auto">
          <a:xfrm>
            <a:off x="1374081" y="1052736"/>
            <a:ext cx="1538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E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160" name="Line 147"/>
          <p:cNvSpPr>
            <a:spLocks noChangeShapeType="1"/>
          </p:cNvSpPr>
          <p:nvPr/>
        </p:nvSpPr>
        <p:spPr bwMode="auto">
          <a:xfrm>
            <a:off x="3995738" y="3826973"/>
            <a:ext cx="0" cy="157163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1" name="Line 148"/>
          <p:cNvSpPr>
            <a:spLocks noChangeShapeType="1"/>
          </p:cNvSpPr>
          <p:nvPr/>
        </p:nvSpPr>
        <p:spPr bwMode="auto">
          <a:xfrm>
            <a:off x="4932363" y="1328248"/>
            <a:ext cx="148431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2" name="Line 149"/>
          <p:cNvSpPr>
            <a:spLocks noChangeShapeType="1"/>
          </p:cNvSpPr>
          <p:nvPr/>
        </p:nvSpPr>
        <p:spPr bwMode="auto">
          <a:xfrm>
            <a:off x="3995738" y="3749185"/>
            <a:ext cx="936625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" name="Line 150"/>
          <p:cNvSpPr>
            <a:spLocks noChangeShapeType="1"/>
          </p:cNvSpPr>
          <p:nvPr/>
        </p:nvSpPr>
        <p:spPr bwMode="auto">
          <a:xfrm>
            <a:off x="3995738" y="3749185"/>
            <a:ext cx="0" cy="77788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4" name="Line 151"/>
          <p:cNvSpPr>
            <a:spLocks noChangeShapeType="1"/>
          </p:cNvSpPr>
          <p:nvPr/>
        </p:nvSpPr>
        <p:spPr bwMode="auto">
          <a:xfrm>
            <a:off x="4932363" y="1338764"/>
            <a:ext cx="0" cy="2420938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5" name="Line 152"/>
          <p:cNvSpPr>
            <a:spLocks noChangeShapeType="1"/>
          </p:cNvSpPr>
          <p:nvPr/>
        </p:nvSpPr>
        <p:spPr bwMode="auto">
          <a:xfrm>
            <a:off x="6416675" y="1328248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7" name="ZoneTexte 166"/>
          <p:cNvSpPr txBox="1"/>
          <p:nvPr/>
        </p:nvSpPr>
        <p:spPr>
          <a:xfrm>
            <a:off x="3694620" y="4659319"/>
            <a:ext cx="356188" cy="48013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q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sp>
        <p:nvSpPr>
          <p:cNvPr id="168" name="Line 68">
            <a:extLst>
              <a:ext uri="{FF2B5EF4-FFF2-40B4-BE49-F238E27FC236}">
                <a16:creationId xmlns:a16="http://schemas.microsoft.com/office/drawing/2014/main" id="{A1431CE4-8220-134B-8041-A8763B2B892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45661" y="2186075"/>
            <a:ext cx="1412875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9" name="ZoneTexte 168">
            <a:extLst>
              <a:ext uri="{FF2B5EF4-FFF2-40B4-BE49-F238E27FC236}">
                <a16:creationId xmlns:a16="http://schemas.microsoft.com/office/drawing/2014/main" id="{63A6EF02-7D49-6048-A808-67DD79C416EC}"/>
              </a:ext>
            </a:extLst>
          </p:cNvPr>
          <p:cNvSpPr txBox="1"/>
          <p:nvPr/>
        </p:nvSpPr>
        <p:spPr>
          <a:xfrm>
            <a:off x="3509293" y="3374"/>
            <a:ext cx="356188" cy="707886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ˆ</a:t>
            </a:r>
            <a:endParaRPr kumimoji="0" lang="fr-FR" sz="4000" b="0" i="0" u="none" strike="noStrike" kern="0" cap="none" spc="0" normalizeH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sp>
        <p:nvSpPr>
          <p:cNvPr id="84" name="Line 71"/>
          <p:cNvSpPr>
            <a:spLocks noChangeShapeType="1"/>
          </p:cNvSpPr>
          <p:nvPr/>
        </p:nvSpPr>
        <p:spPr bwMode="auto">
          <a:xfrm>
            <a:off x="4619625" y="1884864"/>
            <a:ext cx="1797050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632885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07/03/2017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66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00013" y="41102"/>
            <a:ext cx="8915400" cy="600164"/>
          </a:xfrm>
        </p:spPr>
        <p:txBody>
          <a:bodyPr/>
          <a:lstStyle/>
          <a:p>
            <a:r>
              <a:rPr lang="fr-FR" sz="3300" dirty="0"/>
              <a:t>2. terminaison de </a:t>
            </a:r>
            <a:r>
              <a:rPr lang="fr-FR" sz="3300" dirty="0">
                <a:solidFill>
                  <a:schemeClr val="accent4"/>
                </a:solidFill>
              </a:rPr>
              <a:t>p</a:t>
            </a:r>
            <a:r>
              <a:rPr lang="fr-FR" sz="3300" dirty="0"/>
              <a:t>, </a:t>
            </a:r>
            <a:r>
              <a:rPr lang="en-US" sz="3300" dirty="0"/>
              <a:t>démarrage de </a:t>
            </a:r>
            <a:r>
              <a:rPr lang="en-US" sz="3300" dirty="0">
                <a:solidFill>
                  <a:schemeClr val="accent4"/>
                </a:solidFill>
              </a:rPr>
              <a:t>q</a:t>
            </a:r>
            <a:r>
              <a:rPr lang="en-US" sz="3300" dirty="0"/>
              <a:t> qui pause</a:t>
            </a:r>
            <a:endParaRPr lang="fr-FR" sz="3300" dirty="0">
              <a:solidFill>
                <a:schemeClr val="accent4"/>
              </a:solidFill>
            </a:endParaRPr>
          </a:p>
        </p:txBody>
      </p:sp>
      <p:sp>
        <p:nvSpPr>
          <p:cNvPr id="100" name="Line 87"/>
          <p:cNvSpPr>
            <a:spLocks noChangeShapeType="1"/>
          </p:cNvSpPr>
          <p:nvPr/>
        </p:nvSpPr>
        <p:spPr bwMode="auto">
          <a:xfrm>
            <a:off x="2979738" y="4295285"/>
            <a:ext cx="155575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" name="Line 91"/>
          <p:cNvSpPr>
            <a:spLocks noChangeShapeType="1"/>
          </p:cNvSpPr>
          <p:nvPr/>
        </p:nvSpPr>
        <p:spPr bwMode="auto">
          <a:xfrm>
            <a:off x="2901950" y="4295285"/>
            <a:ext cx="77788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" name="Line 90"/>
          <p:cNvSpPr>
            <a:spLocks noChangeShapeType="1"/>
          </p:cNvSpPr>
          <p:nvPr/>
        </p:nvSpPr>
        <p:spPr bwMode="auto">
          <a:xfrm>
            <a:off x="4619625" y="2187085"/>
            <a:ext cx="77788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1" name="Line 88"/>
          <p:cNvSpPr>
            <a:spLocks noChangeShapeType="1"/>
          </p:cNvSpPr>
          <p:nvPr/>
        </p:nvSpPr>
        <p:spPr bwMode="auto">
          <a:xfrm>
            <a:off x="4464050" y="2187085"/>
            <a:ext cx="155575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6" name="Line 93"/>
          <p:cNvSpPr>
            <a:spLocks noChangeShapeType="1"/>
          </p:cNvSpPr>
          <p:nvPr/>
        </p:nvSpPr>
        <p:spPr bwMode="auto">
          <a:xfrm>
            <a:off x="4697413" y="2168036"/>
            <a:ext cx="0" cy="136440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" name="Line 89"/>
          <p:cNvSpPr>
            <a:spLocks noChangeShapeType="1"/>
          </p:cNvSpPr>
          <p:nvPr/>
        </p:nvSpPr>
        <p:spPr bwMode="auto">
          <a:xfrm>
            <a:off x="2901950" y="3514235"/>
            <a:ext cx="1795463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5" name="Line 92"/>
          <p:cNvSpPr>
            <a:spLocks noChangeShapeType="1"/>
          </p:cNvSpPr>
          <p:nvPr/>
        </p:nvSpPr>
        <p:spPr bwMode="auto">
          <a:xfrm>
            <a:off x="2901950" y="3495235"/>
            <a:ext cx="0" cy="81720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6" name="Line 123"/>
          <p:cNvSpPr>
            <a:spLocks noChangeShapeType="1"/>
          </p:cNvSpPr>
          <p:nvPr/>
        </p:nvSpPr>
        <p:spPr bwMode="auto">
          <a:xfrm>
            <a:off x="4541838" y="4608023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8" name="Line 125"/>
          <p:cNvSpPr>
            <a:spLocks noChangeShapeType="1"/>
          </p:cNvSpPr>
          <p:nvPr/>
        </p:nvSpPr>
        <p:spPr bwMode="auto">
          <a:xfrm>
            <a:off x="4697413" y="4608023"/>
            <a:ext cx="7032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9" name="Line 126"/>
          <p:cNvSpPr>
            <a:spLocks noChangeShapeType="1"/>
          </p:cNvSpPr>
          <p:nvPr/>
        </p:nvSpPr>
        <p:spPr bwMode="auto">
          <a:xfrm>
            <a:off x="5400675" y="3203085"/>
            <a:ext cx="0" cy="1404938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Arc 5"/>
          <p:cNvSpPr>
            <a:spLocks/>
          </p:cNvSpPr>
          <p:nvPr/>
        </p:nvSpPr>
        <p:spPr bwMode="auto">
          <a:xfrm>
            <a:off x="6540500" y="1085360"/>
            <a:ext cx="85725" cy="1651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Arc 6"/>
          <p:cNvSpPr>
            <a:spLocks/>
          </p:cNvSpPr>
          <p:nvPr/>
        </p:nvSpPr>
        <p:spPr bwMode="auto">
          <a:xfrm>
            <a:off x="6542088" y="1085360"/>
            <a:ext cx="585788" cy="180975"/>
          </a:xfrm>
          <a:custGeom>
            <a:avLst/>
            <a:gdLst>
              <a:gd name="G0" fmla="+- 22 0 0"/>
              <a:gd name="G1" fmla="+- 21600 0 0"/>
              <a:gd name="G2" fmla="+- 21600 0 0"/>
              <a:gd name="T0" fmla="*/ 0 w 21622"/>
              <a:gd name="T1" fmla="*/ 0 h 21600"/>
              <a:gd name="T2" fmla="*/ 21622 w 21622"/>
              <a:gd name="T3" fmla="*/ 21528 h 21600"/>
              <a:gd name="T4" fmla="*/ 22 w 2162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22" h="21600" fill="none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23" y="0"/>
                  <a:pt x="21582" y="9626"/>
                  <a:pt x="21621" y="21528"/>
                </a:cubicBezTo>
              </a:path>
              <a:path w="21622" h="21600" stroke="0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23" y="0"/>
                  <a:pt x="21582" y="9626"/>
                  <a:pt x="21621" y="21528"/>
                </a:cubicBezTo>
                <a:lnTo>
                  <a:pt x="22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Arc 7"/>
          <p:cNvSpPr>
            <a:spLocks/>
          </p:cNvSpPr>
          <p:nvPr/>
        </p:nvSpPr>
        <p:spPr bwMode="auto">
          <a:xfrm>
            <a:off x="6572250" y="1250460"/>
            <a:ext cx="554038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Arc 8"/>
          <p:cNvSpPr>
            <a:spLocks/>
          </p:cNvSpPr>
          <p:nvPr/>
        </p:nvSpPr>
        <p:spPr bwMode="auto">
          <a:xfrm>
            <a:off x="6540500" y="1250460"/>
            <a:ext cx="85725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>
            <a:off x="6572250" y="1171085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6572250" y="1328248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Arc 11"/>
          <p:cNvSpPr>
            <a:spLocks/>
          </p:cNvSpPr>
          <p:nvPr/>
        </p:nvSpPr>
        <p:spPr bwMode="auto">
          <a:xfrm>
            <a:off x="6540500" y="1788623"/>
            <a:ext cx="85725" cy="1651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578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0" y="0"/>
                  <a:pt x="21587" y="9657"/>
                  <a:pt x="21599" y="21578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0" y="0"/>
                  <a:pt x="21587" y="9657"/>
                  <a:pt x="21599" y="21578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Arc 12"/>
          <p:cNvSpPr>
            <a:spLocks/>
          </p:cNvSpPr>
          <p:nvPr/>
        </p:nvSpPr>
        <p:spPr bwMode="auto">
          <a:xfrm>
            <a:off x="6542088" y="1788623"/>
            <a:ext cx="585788" cy="179388"/>
          </a:xfrm>
          <a:custGeom>
            <a:avLst/>
            <a:gdLst>
              <a:gd name="G0" fmla="+- 22 0 0"/>
              <a:gd name="G1" fmla="+- 21600 0 0"/>
              <a:gd name="G2" fmla="+- 21600 0 0"/>
              <a:gd name="T0" fmla="*/ 0 w 21622"/>
              <a:gd name="T1" fmla="*/ 0 h 21600"/>
              <a:gd name="T2" fmla="*/ 21622 w 21622"/>
              <a:gd name="T3" fmla="*/ 21600 h 21600"/>
              <a:gd name="T4" fmla="*/ 22 w 2162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22" h="21600" fill="none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51" y="0"/>
                  <a:pt x="21622" y="9670"/>
                  <a:pt x="21622" y="21600"/>
                </a:cubicBezTo>
              </a:path>
              <a:path w="21622" h="21600" stroke="0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51" y="0"/>
                  <a:pt x="21622" y="9670"/>
                  <a:pt x="21622" y="21600"/>
                </a:cubicBezTo>
                <a:lnTo>
                  <a:pt x="22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Arc 13"/>
          <p:cNvSpPr>
            <a:spLocks/>
          </p:cNvSpPr>
          <p:nvPr/>
        </p:nvSpPr>
        <p:spPr bwMode="auto">
          <a:xfrm>
            <a:off x="6572250" y="1952135"/>
            <a:ext cx="554038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Arc 14"/>
          <p:cNvSpPr>
            <a:spLocks/>
          </p:cNvSpPr>
          <p:nvPr/>
        </p:nvSpPr>
        <p:spPr bwMode="auto">
          <a:xfrm>
            <a:off x="6540500" y="1952135"/>
            <a:ext cx="85725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Line 15"/>
          <p:cNvSpPr>
            <a:spLocks noChangeShapeType="1"/>
          </p:cNvSpPr>
          <p:nvPr/>
        </p:nvSpPr>
        <p:spPr bwMode="auto">
          <a:xfrm>
            <a:off x="6572250" y="1884864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Line 16"/>
          <p:cNvSpPr>
            <a:spLocks noChangeShapeType="1"/>
          </p:cNvSpPr>
          <p:nvPr/>
        </p:nvSpPr>
        <p:spPr bwMode="auto">
          <a:xfrm>
            <a:off x="6572250" y="2031510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" name="Arc 17"/>
          <p:cNvSpPr>
            <a:spLocks/>
          </p:cNvSpPr>
          <p:nvPr/>
        </p:nvSpPr>
        <p:spPr bwMode="auto">
          <a:xfrm>
            <a:off x="6540500" y="3741248"/>
            <a:ext cx="85725" cy="1651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578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0" y="0"/>
                  <a:pt x="21587" y="9657"/>
                  <a:pt x="21599" y="21578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0" y="0"/>
                  <a:pt x="21587" y="9657"/>
                  <a:pt x="21599" y="21578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" name="Arc 18"/>
          <p:cNvSpPr>
            <a:spLocks/>
          </p:cNvSpPr>
          <p:nvPr/>
        </p:nvSpPr>
        <p:spPr bwMode="auto">
          <a:xfrm>
            <a:off x="6542088" y="3741248"/>
            <a:ext cx="585788" cy="179388"/>
          </a:xfrm>
          <a:custGeom>
            <a:avLst/>
            <a:gdLst>
              <a:gd name="G0" fmla="+- 22 0 0"/>
              <a:gd name="G1" fmla="+- 21600 0 0"/>
              <a:gd name="G2" fmla="+- 21600 0 0"/>
              <a:gd name="T0" fmla="*/ 0 w 21622"/>
              <a:gd name="T1" fmla="*/ 0 h 21600"/>
              <a:gd name="T2" fmla="*/ 21622 w 21622"/>
              <a:gd name="T3" fmla="*/ 21600 h 21600"/>
              <a:gd name="T4" fmla="*/ 22 w 2162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22" h="21600" fill="none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51" y="0"/>
                  <a:pt x="21622" y="9670"/>
                  <a:pt x="21622" y="21600"/>
                </a:cubicBezTo>
              </a:path>
              <a:path w="21622" h="21600" stroke="0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51" y="0"/>
                  <a:pt x="21622" y="9670"/>
                  <a:pt x="21622" y="21600"/>
                </a:cubicBezTo>
                <a:lnTo>
                  <a:pt x="22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" name="Arc 19"/>
          <p:cNvSpPr>
            <a:spLocks/>
          </p:cNvSpPr>
          <p:nvPr/>
        </p:nvSpPr>
        <p:spPr bwMode="auto">
          <a:xfrm>
            <a:off x="6572250" y="3904760"/>
            <a:ext cx="554038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" name="Arc 20"/>
          <p:cNvSpPr>
            <a:spLocks/>
          </p:cNvSpPr>
          <p:nvPr/>
        </p:nvSpPr>
        <p:spPr bwMode="auto">
          <a:xfrm>
            <a:off x="6540500" y="3904760"/>
            <a:ext cx="85725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" name="Line 21"/>
          <p:cNvSpPr>
            <a:spLocks noChangeShapeType="1"/>
          </p:cNvSpPr>
          <p:nvPr/>
        </p:nvSpPr>
        <p:spPr bwMode="auto">
          <a:xfrm>
            <a:off x="6572250" y="3826973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" name="Line 22"/>
          <p:cNvSpPr>
            <a:spLocks noChangeShapeType="1"/>
          </p:cNvSpPr>
          <p:nvPr/>
        </p:nvSpPr>
        <p:spPr bwMode="auto">
          <a:xfrm flipH="1">
            <a:off x="6603999" y="3984135"/>
            <a:ext cx="18473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" name="Arc 23"/>
          <p:cNvSpPr>
            <a:spLocks/>
          </p:cNvSpPr>
          <p:nvPr/>
        </p:nvSpPr>
        <p:spPr bwMode="auto">
          <a:xfrm>
            <a:off x="6540500" y="4444510"/>
            <a:ext cx="85725" cy="16351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" name="Arc 24"/>
          <p:cNvSpPr>
            <a:spLocks/>
          </p:cNvSpPr>
          <p:nvPr/>
        </p:nvSpPr>
        <p:spPr bwMode="auto">
          <a:xfrm>
            <a:off x="6542088" y="4444510"/>
            <a:ext cx="585788" cy="179388"/>
          </a:xfrm>
          <a:custGeom>
            <a:avLst/>
            <a:gdLst>
              <a:gd name="G0" fmla="+- 22 0 0"/>
              <a:gd name="G1" fmla="+- 21600 0 0"/>
              <a:gd name="G2" fmla="+- 21600 0 0"/>
              <a:gd name="T0" fmla="*/ 0 w 21622"/>
              <a:gd name="T1" fmla="*/ 0 h 21600"/>
              <a:gd name="T2" fmla="*/ 21622 w 21622"/>
              <a:gd name="T3" fmla="*/ 21600 h 21600"/>
              <a:gd name="T4" fmla="*/ 22 w 2162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22" h="21600" fill="none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51" y="0"/>
                  <a:pt x="21622" y="9670"/>
                  <a:pt x="21622" y="21600"/>
                </a:cubicBezTo>
              </a:path>
              <a:path w="21622" h="21600" stroke="0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51" y="0"/>
                  <a:pt x="21622" y="9670"/>
                  <a:pt x="21622" y="21600"/>
                </a:cubicBezTo>
                <a:lnTo>
                  <a:pt x="22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8" name="Arc 25"/>
          <p:cNvSpPr>
            <a:spLocks/>
          </p:cNvSpPr>
          <p:nvPr/>
        </p:nvSpPr>
        <p:spPr bwMode="auto">
          <a:xfrm>
            <a:off x="6572250" y="4608023"/>
            <a:ext cx="554038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" name="Arc 26"/>
          <p:cNvSpPr>
            <a:spLocks/>
          </p:cNvSpPr>
          <p:nvPr/>
        </p:nvSpPr>
        <p:spPr bwMode="auto">
          <a:xfrm>
            <a:off x="6540500" y="4608023"/>
            <a:ext cx="85725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" name="Line 27"/>
          <p:cNvSpPr>
            <a:spLocks noChangeShapeType="1"/>
          </p:cNvSpPr>
          <p:nvPr/>
        </p:nvSpPr>
        <p:spPr bwMode="auto">
          <a:xfrm>
            <a:off x="6572250" y="4530235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" name="Line 28"/>
          <p:cNvSpPr>
            <a:spLocks noChangeShapeType="1"/>
          </p:cNvSpPr>
          <p:nvPr/>
        </p:nvSpPr>
        <p:spPr bwMode="auto">
          <a:xfrm>
            <a:off x="6572250" y="4685810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2" name="Rectangle 29"/>
          <p:cNvSpPr>
            <a:spLocks noChangeArrowheads="1"/>
          </p:cNvSpPr>
          <p:nvPr/>
        </p:nvSpPr>
        <p:spPr bwMode="auto">
          <a:xfrm>
            <a:off x="3065463" y="1569548"/>
            <a:ext cx="1406525" cy="171926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3" name="Rectangle 30"/>
          <p:cNvSpPr>
            <a:spLocks noChangeArrowheads="1"/>
          </p:cNvSpPr>
          <p:nvPr/>
        </p:nvSpPr>
        <p:spPr bwMode="auto">
          <a:xfrm>
            <a:off x="3167063" y="1796560"/>
            <a:ext cx="312738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GO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ectangle 31"/>
          <p:cNvSpPr>
            <a:spLocks noChangeArrowheads="1"/>
          </p:cNvSpPr>
          <p:nvPr/>
        </p:nvSpPr>
        <p:spPr bwMode="auto">
          <a:xfrm>
            <a:off x="3167063" y="2107710"/>
            <a:ext cx="25167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  <a:latin typeface="Geneva" charset="0"/>
              </a:rPr>
              <a:t>RES</a:t>
            </a:r>
            <a:endParaRPr kumimoji="0" lang="fr-FR" altLang="fr-FR" sz="1800" b="1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45" name="Rectangle 32"/>
          <p:cNvSpPr>
            <a:spLocks noChangeArrowheads="1"/>
          </p:cNvSpPr>
          <p:nvPr/>
        </p:nvSpPr>
        <p:spPr bwMode="auto">
          <a:xfrm>
            <a:off x="3167063" y="2420448"/>
            <a:ext cx="50006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SUSP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33"/>
          <p:cNvSpPr>
            <a:spLocks noChangeArrowheads="1"/>
          </p:cNvSpPr>
          <p:nvPr/>
        </p:nvSpPr>
        <p:spPr bwMode="auto">
          <a:xfrm>
            <a:off x="3167063" y="2733185"/>
            <a:ext cx="4064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KILL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105275" y="1796560"/>
            <a:ext cx="37465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SEL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35"/>
          <p:cNvSpPr>
            <a:spLocks noChangeArrowheads="1"/>
          </p:cNvSpPr>
          <p:nvPr/>
        </p:nvSpPr>
        <p:spPr bwMode="auto">
          <a:xfrm>
            <a:off x="4183063" y="2107710"/>
            <a:ext cx="18755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  <a:latin typeface="Geneva" charset="0"/>
              </a:rPr>
              <a:t>K0</a:t>
            </a:r>
            <a:endParaRPr kumimoji="0" lang="fr-FR" altLang="fr-FR" sz="1800" b="1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49" name="Rectangle 36"/>
          <p:cNvSpPr>
            <a:spLocks noChangeArrowheads="1"/>
          </p:cNvSpPr>
          <p:nvPr/>
        </p:nvSpPr>
        <p:spPr bwMode="auto">
          <a:xfrm>
            <a:off x="4183063" y="2420448"/>
            <a:ext cx="26511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K1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37"/>
          <p:cNvSpPr>
            <a:spLocks noChangeArrowheads="1"/>
          </p:cNvSpPr>
          <p:nvPr/>
        </p:nvSpPr>
        <p:spPr bwMode="auto">
          <a:xfrm>
            <a:off x="4183063" y="2733185"/>
            <a:ext cx="26511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K2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38"/>
          <p:cNvSpPr>
            <a:spLocks noChangeArrowheads="1"/>
          </p:cNvSpPr>
          <p:nvPr/>
        </p:nvSpPr>
        <p:spPr bwMode="auto">
          <a:xfrm>
            <a:off x="4183063" y="2968135"/>
            <a:ext cx="2032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...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39"/>
          <p:cNvSpPr>
            <a:spLocks noChangeArrowheads="1"/>
          </p:cNvSpPr>
          <p:nvPr/>
        </p:nvSpPr>
        <p:spPr bwMode="auto">
          <a:xfrm>
            <a:off x="3557588" y="1607648"/>
            <a:ext cx="17145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E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40"/>
          <p:cNvSpPr>
            <a:spLocks noChangeArrowheads="1"/>
          </p:cNvSpPr>
          <p:nvPr/>
        </p:nvSpPr>
        <p:spPr bwMode="auto">
          <a:xfrm>
            <a:off x="3870325" y="1607648"/>
            <a:ext cx="2032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E'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42"/>
          <p:cNvSpPr>
            <a:spLocks noChangeArrowheads="1"/>
          </p:cNvSpPr>
          <p:nvPr/>
        </p:nvSpPr>
        <p:spPr bwMode="auto">
          <a:xfrm>
            <a:off x="3143250" y="3992073"/>
            <a:ext cx="1406525" cy="171767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6" name="Rectangle 43"/>
          <p:cNvSpPr>
            <a:spLocks noChangeArrowheads="1"/>
          </p:cNvSpPr>
          <p:nvPr/>
        </p:nvSpPr>
        <p:spPr bwMode="auto">
          <a:xfrm>
            <a:off x="3244850" y="4217498"/>
            <a:ext cx="19877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  <a:latin typeface="Geneva" charset="0"/>
              </a:rPr>
              <a:t>GO</a:t>
            </a:r>
            <a:endParaRPr kumimoji="0" lang="fr-FR" altLang="fr-FR" sz="1800" b="1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57" name="Rectangle 44"/>
          <p:cNvSpPr>
            <a:spLocks noChangeArrowheads="1"/>
          </p:cNvSpPr>
          <p:nvPr/>
        </p:nvSpPr>
        <p:spPr bwMode="auto">
          <a:xfrm>
            <a:off x="3244850" y="4530235"/>
            <a:ext cx="25167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  <a:latin typeface="Geneva" charset="0"/>
              </a:rPr>
              <a:t>RES</a:t>
            </a:r>
            <a:endParaRPr kumimoji="0" lang="fr-FR" altLang="fr-FR" sz="1800" b="1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58" name="Rectangle 45"/>
          <p:cNvSpPr>
            <a:spLocks noChangeArrowheads="1"/>
          </p:cNvSpPr>
          <p:nvPr/>
        </p:nvSpPr>
        <p:spPr bwMode="auto">
          <a:xfrm>
            <a:off x="3244850" y="4841385"/>
            <a:ext cx="50006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SUSP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Rectangle 46"/>
          <p:cNvSpPr>
            <a:spLocks noChangeArrowheads="1"/>
          </p:cNvSpPr>
          <p:nvPr/>
        </p:nvSpPr>
        <p:spPr bwMode="auto">
          <a:xfrm>
            <a:off x="3244850" y="5154123"/>
            <a:ext cx="4064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KILL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Rectangle 47"/>
          <p:cNvSpPr>
            <a:spLocks noChangeArrowheads="1"/>
          </p:cNvSpPr>
          <p:nvPr/>
        </p:nvSpPr>
        <p:spPr bwMode="auto">
          <a:xfrm>
            <a:off x="4183063" y="4217498"/>
            <a:ext cx="37465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SEL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48"/>
          <p:cNvSpPr>
            <a:spLocks noChangeArrowheads="1"/>
          </p:cNvSpPr>
          <p:nvPr/>
        </p:nvSpPr>
        <p:spPr bwMode="auto">
          <a:xfrm>
            <a:off x="4260850" y="4530235"/>
            <a:ext cx="26511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K0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49"/>
          <p:cNvSpPr>
            <a:spLocks noChangeArrowheads="1"/>
          </p:cNvSpPr>
          <p:nvPr/>
        </p:nvSpPr>
        <p:spPr bwMode="auto">
          <a:xfrm>
            <a:off x="4260850" y="4841385"/>
            <a:ext cx="18755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  <a:latin typeface="Geneva" charset="0"/>
              </a:rPr>
              <a:t>K1</a:t>
            </a:r>
            <a:endParaRPr kumimoji="0" lang="fr-FR" altLang="fr-FR" sz="1800" b="1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63" name="Rectangle 50"/>
          <p:cNvSpPr>
            <a:spLocks noChangeArrowheads="1"/>
          </p:cNvSpPr>
          <p:nvPr/>
        </p:nvSpPr>
        <p:spPr bwMode="auto">
          <a:xfrm>
            <a:off x="4260850" y="5154123"/>
            <a:ext cx="26511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K2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Rectangle 51"/>
          <p:cNvSpPr>
            <a:spLocks noChangeArrowheads="1"/>
          </p:cNvSpPr>
          <p:nvPr/>
        </p:nvSpPr>
        <p:spPr bwMode="auto">
          <a:xfrm>
            <a:off x="4260850" y="5389073"/>
            <a:ext cx="2032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...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52"/>
          <p:cNvSpPr>
            <a:spLocks noChangeArrowheads="1"/>
          </p:cNvSpPr>
          <p:nvPr/>
        </p:nvSpPr>
        <p:spPr bwMode="auto">
          <a:xfrm>
            <a:off x="3635375" y="4030173"/>
            <a:ext cx="17145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E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Rectangle 53"/>
          <p:cNvSpPr>
            <a:spLocks noChangeArrowheads="1"/>
          </p:cNvSpPr>
          <p:nvPr/>
        </p:nvSpPr>
        <p:spPr bwMode="auto">
          <a:xfrm>
            <a:off x="3948113" y="4030173"/>
            <a:ext cx="2032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E'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Line 55"/>
          <p:cNvSpPr>
            <a:spLocks noChangeShapeType="1"/>
          </p:cNvSpPr>
          <p:nvPr/>
        </p:nvSpPr>
        <p:spPr bwMode="auto">
          <a:xfrm>
            <a:off x="7275513" y="1250460"/>
            <a:ext cx="2333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" name="Line 56"/>
          <p:cNvSpPr>
            <a:spLocks noChangeShapeType="1"/>
          </p:cNvSpPr>
          <p:nvPr/>
        </p:nvSpPr>
        <p:spPr bwMode="auto">
          <a:xfrm>
            <a:off x="7118350" y="1250460"/>
            <a:ext cx="157163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" name="Rectangle 57"/>
          <p:cNvSpPr>
            <a:spLocks noChangeArrowheads="1"/>
          </p:cNvSpPr>
          <p:nvPr/>
        </p:nvSpPr>
        <p:spPr bwMode="auto">
          <a:xfrm>
            <a:off x="7618413" y="1142411"/>
            <a:ext cx="17472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E'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71" name="Line 58"/>
          <p:cNvSpPr>
            <a:spLocks noChangeShapeType="1"/>
          </p:cNvSpPr>
          <p:nvPr/>
        </p:nvSpPr>
        <p:spPr bwMode="auto">
          <a:xfrm>
            <a:off x="7275513" y="1952135"/>
            <a:ext cx="2333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2" name="Line 59"/>
          <p:cNvSpPr>
            <a:spLocks noChangeShapeType="1"/>
          </p:cNvSpPr>
          <p:nvPr/>
        </p:nvSpPr>
        <p:spPr bwMode="auto">
          <a:xfrm>
            <a:off x="7118350" y="1952135"/>
            <a:ext cx="157163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3" name="Rectangle 60"/>
          <p:cNvSpPr>
            <a:spLocks noChangeArrowheads="1"/>
          </p:cNvSpPr>
          <p:nvPr/>
        </p:nvSpPr>
        <p:spPr bwMode="auto">
          <a:xfrm>
            <a:off x="7618413" y="1832294"/>
            <a:ext cx="38632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SEL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74" name="Line 61"/>
          <p:cNvSpPr>
            <a:spLocks noChangeShapeType="1"/>
          </p:cNvSpPr>
          <p:nvPr/>
        </p:nvSpPr>
        <p:spPr bwMode="auto">
          <a:xfrm>
            <a:off x="7275513" y="3904760"/>
            <a:ext cx="233363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5" name="Line 62"/>
          <p:cNvSpPr>
            <a:spLocks noChangeShapeType="1"/>
          </p:cNvSpPr>
          <p:nvPr/>
        </p:nvSpPr>
        <p:spPr bwMode="auto">
          <a:xfrm>
            <a:off x="7118350" y="3904760"/>
            <a:ext cx="157163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6" name="Rectangle 63"/>
          <p:cNvSpPr>
            <a:spLocks noChangeArrowheads="1"/>
          </p:cNvSpPr>
          <p:nvPr/>
        </p:nvSpPr>
        <p:spPr bwMode="auto">
          <a:xfrm>
            <a:off x="7618413" y="3782443"/>
            <a:ext cx="27251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Geneva" charset="0"/>
              </a:rPr>
              <a:t>K1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77" name="Line 64"/>
          <p:cNvSpPr>
            <a:spLocks noChangeShapeType="1"/>
          </p:cNvSpPr>
          <p:nvPr/>
        </p:nvSpPr>
        <p:spPr bwMode="auto">
          <a:xfrm>
            <a:off x="7275513" y="4608023"/>
            <a:ext cx="2333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8" name="Line 65"/>
          <p:cNvSpPr>
            <a:spLocks noChangeShapeType="1"/>
          </p:cNvSpPr>
          <p:nvPr/>
        </p:nvSpPr>
        <p:spPr bwMode="auto">
          <a:xfrm>
            <a:off x="7118350" y="4608023"/>
            <a:ext cx="157163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9" name="Rectangle 66"/>
          <p:cNvSpPr>
            <a:spLocks noChangeArrowheads="1"/>
          </p:cNvSpPr>
          <p:nvPr/>
        </p:nvSpPr>
        <p:spPr bwMode="auto">
          <a:xfrm>
            <a:off x="7618413" y="4480805"/>
            <a:ext cx="2500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K2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80" name="Line 67"/>
          <p:cNvSpPr>
            <a:spLocks noChangeShapeType="1"/>
          </p:cNvSpPr>
          <p:nvPr/>
        </p:nvSpPr>
        <p:spPr bwMode="auto">
          <a:xfrm>
            <a:off x="2901950" y="1874348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1" name="Line 68"/>
          <p:cNvSpPr>
            <a:spLocks noChangeShapeType="1"/>
          </p:cNvSpPr>
          <p:nvPr/>
        </p:nvSpPr>
        <p:spPr bwMode="auto">
          <a:xfrm>
            <a:off x="1652588" y="1874348"/>
            <a:ext cx="12493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2" name="Rectangle 69"/>
          <p:cNvSpPr>
            <a:spLocks noChangeArrowheads="1"/>
          </p:cNvSpPr>
          <p:nvPr/>
        </p:nvSpPr>
        <p:spPr bwMode="auto">
          <a:xfrm>
            <a:off x="1168896" y="1757877"/>
            <a:ext cx="3254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GO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83" name="Line 70"/>
          <p:cNvSpPr>
            <a:spLocks noChangeShapeType="1"/>
          </p:cNvSpPr>
          <p:nvPr/>
        </p:nvSpPr>
        <p:spPr bwMode="auto">
          <a:xfrm>
            <a:off x="4464050" y="1884864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4" name="Line 71"/>
          <p:cNvSpPr>
            <a:spLocks noChangeShapeType="1"/>
          </p:cNvSpPr>
          <p:nvPr/>
        </p:nvSpPr>
        <p:spPr bwMode="auto">
          <a:xfrm>
            <a:off x="4619625" y="1884864"/>
            <a:ext cx="1797050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5" name="Line 72"/>
          <p:cNvSpPr>
            <a:spLocks noChangeShapeType="1"/>
          </p:cNvSpPr>
          <p:nvPr/>
        </p:nvSpPr>
        <p:spPr bwMode="auto">
          <a:xfrm>
            <a:off x="6416675" y="1884864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6" name="Line 73"/>
          <p:cNvSpPr>
            <a:spLocks noChangeShapeType="1"/>
          </p:cNvSpPr>
          <p:nvPr/>
        </p:nvSpPr>
        <p:spPr bwMode="auto">
          <a:xfrm>
            <a:off x="4464050" y="2499823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7" name="Line 74"/>
          <p:cNvSpPr>
            <a:spLocks noChangeShapeType="1"/>
          </p:cNvSpPr>
          <p:nvPr/>
        </p:nvSpPr>
        <p:spPr bwMode="auto">
          <a:xfrm>
            <a:off x="4619625" y="2499823"/>
            <a:ext cx="148431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8" name="Line 75"/>
          <p:cNvSpPr>
            <a:spLocks noChangeShapeType="1"/>
          </p:cNvSpPr>
          <p:nvPr/>
        </p:nvSpPr>
        <p:spPr bwMode="auto">
          <a:xfrm>
            <a:off x="6103938" y="3826973"/>
            <a:ext cx="312738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9" name="Line 76"/>
          <p:cNvSpPr>
            <a:spLocks noChangeShapeType="1"/>
          </p:cNvSpPr>
          <p:nvPr/>
        </p:nvSpPr>
        <p:spPr bwMode="auto">
          <a:xfrm>
            <a:off x="6103938" y="2499823"/>
            <a:ext cx="0" cy="132715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" name="Line 77"/>
          <p:cNvSpPr>
            <a:spLocks noChangeShapeType="1"/>
          </p:cNvSpPr>
          <p:nvPr/>
        </p:nvSpPr>
        <p:spPr bwMode="auto">
          <a:xfrm>
            <a:off x="6416675" y="3826973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" name="Line 78"/>
          <p:cNvSpPr>
            <a:spLocks noChangeShapeType="1"/>
          </p:cNvSpPr>
          <p:nvPr/>
        </p:nvSpPr>
        <p:spPr bwMode="auto">
          <a:xfrm>
            <a:off x="4464050" y="2812560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" name="Line 79"/>
          <p:cNvSpPr>
            <a:spLocks noChangeShapeType="1"/>
          </p:cNvSpPr>
          <p:nvPr/>
        </p:nvSpPr>
        <p:spPr bwMode="auto">
          <a:xfrm>
            <a:off x="4619625" y="2812560"/>
            <a:ext cx="12493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3" name="Line 80"/>
          <p:cNvSpPr>
            <a:spLocks noChangeShapeType="1"/>
          </p:cNvSpPr>
          <p:nvPr/>
        </p:nvSpPr>
        <p:spPr bwMode="auto">
          <a:xfrm>
            <a:off x="5868988" y="4530235"/>
            <a:ext cx="547688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4" name="Line 81"/>
          <p:cNvSpPr>
            <a:spLocks noChangeShapeType="1"/>
          </p:cNvSpPr>
          <p:nvPr/>
        </p:nvSpPr>
        <p:spPr bwMode="auto">
          <a:xfrm>
            <a:off x="5868988" y="2812560"/>
            <a:ext cx="0" cy="1717675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5" name="Line 82"/>
          <p:cNvSpPr>
            <a:spLocks noChangeShapeType="1"/>
          </p:cNvSpPr>
          <p:nvPr/>
        </p:nvSpPr>
        <p:spPr bwMode="auto">
          <a:xfrm>
            <a:off x="6416675" y="4530235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6" name="Line 83"/>
          <p:cNvSpPr>
            <a:spLocks noChangeShapeType="1"/>
          </p:cNvSpPr>
          <p:nvPr/>
        </p:nvSpPr>
        <p:spPr bwMode="auto">
          <a:xfrm>
            <a:off x="3916363" y="1406035"/>
            <a:ext cx="0" cy="15557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7" name="Line 84"/>
          <p:cNvSpPr>
            <a:spLocks noChangeShapeType="1"/>
          </p:cNvSpPr>
          <p:nvPr/>
        </p:nvSpPr>
        <p:spPr bwMode="auto">
          <a:xfrm>
            <a:off x="3916363" y="1171085"/>
            <a:ext cx="250031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8" name="Line 85"/>
          <p:cNvSpPr>
            <a:spLocks noChangeShapeType="1"/>
          </p:cNvSpPr>
          <p:nvPr/>
        </p:nvSpPr>
        <p:spPr bwMode="auto">
          <a:xfrm>
            <a:off x="3916363" y="1171085"/>
            <a:ext cx="0" cy="23495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9" name="Line 86"/>
          <p:cNvSpPr>
            <a:spLocks noChangeShapeType="1"/>
          </p:cNvSpPr>
          <p:nvPr/>
        </p:nvSpPr>
        <p:spPr bwMode="auto">
          <a:xfrm>
            <a:off x="6416675" y="1171085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7" name="Line 94"/>
          <p:cNvSpPr>
            <a:spLocks noChangeShapeType="1"/>
          </p:cNvSpPr>
          <p:nvPr/>
        </p:nvSpPr>
        <p:spPr bwMode="auto">
          <a:xfrm>
            <a:off x="2979738" y="4608023"/>
            <a:ext cx="155575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8" name="Line 95"/>
          <p:cNvSpPr>
            <a:spLocks noChangeShapeType="1"/>
          </p:cNvSpPr>
          <p:nvPr/>
        </p:nvSpPr>
        <p:spPr bwMode="auto">
          <a:xfrm>
            <a:off x="2901950" y="2187085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9" name="Line 96"/>
          <p:cNvSpPr>
            <a:spLocks noChangeShapeType="1"/>
          </p:cNvSpPr>
          <p:nvPr/>
        </p:nvSpPr>
        <p:spPr bwMode="auto">
          <a:xfrm>
            <a:off x="2511425" y="2187085"/>
            <a:ext cx="390525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0" name="Line 97"/>
          <p:cNvSpPr>
            <a:spLocks noChangeShapeType="1"/>
          </p:cNvSpPr>
          <p:nvPr/>
        </p:nvSpPr>
        <p:spPr bwMode="auto">
          <a:xfrm>
            <a:off x="1652588" y="2187085"/>
            <a:ext cx="858838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1" name="Line 98"/>
          <p:cNvSpPr>
            <a:spLocks noChangeShapeType="1"/>
          </p:cNvSpPr>
          <p:nvPr/>
        </p:nvSpPr>
        <p:spPr bwMode="auto">
          <a:xfrm>
            <a:off x="2511425" y="2187085"/>
            <a:ext cx="0" cy="243720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" name="Oval 99"/>
          <p:cNvSpPr>
            <a:spLocks noChangeArrowheads="1"/>
          </p:cNvSpPr>
          <p:nvPr/>
        </p:nvSpPr>
        <p:spPr bwMode="auto">
          <a:xfrm>
            <a:off x="2487613" y="2163273"/>
            <a:ext cx="61913" cy="635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3" name="Line 100"/>
          <p:cNvSpPr>
            <a:spLocks noChangeShapeType="1"/>
          </p:cNvSpPr>
          <p:nvPr/>
        </p:nvSpPr>
        <p:spPr bwMode="auto">
          <a:xfrm>
            <a:off x="2511425" y="4608023"/>
            <a:ext cx="468313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4" name="Rectangle 101"/>
          <p:cNvSpPr>
            <a:spLocks noChangeArrowheads="1"/>
          </p:cNvSpPr>
          <p:nvPr/>
        </p:nvSpPr>
        <p:spPr bwMode="auto">
          <a:xfrm>
            <a:off x="1053480" y="2070614"/>
            <a:ext cx="4119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Geneva" charset="0"/>
              </a:rPr>
              <a:t>RES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115" name="Line 102"/>
          <p:cNvSpPr>
            <a:spLocks noChangeShapeType="1"/>
          </p:cNvSpPr>
          <p:nvPr/>
        </p:nvSpPr>
        <p:spPr bwMode="auto">
          <a:xfrm>
            <a:off x="2979738" y="4920760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6" name="Line 103"/>
          <p:cNvSpPr>
            <a:spLocks noChangeShapeType="1"/>
          </p:cNvSpPr>
          <p:nvPr/>
        </p:nvSpPr>
        <p:spPr bwMode="auto">
          <a:xfrm>
            <a:off x="2901950" y="2499823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7" name="Line 104"/>
          <p:cNvSpPr>
            <a:spLocks noChangeShapeType="1"/>
          </p:cNvSpPr>
          <p:nvPr/>
        </p:nvSpPr>
        <p:spPr bwMode="auto">
          <a:xfrm>
            <a:off x="2276475" y="2499823"/>
            <a:ext cx="625475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8" name="Line 105"/>
          <p:cNvSpPr>
            <a:spLocks noChangeShapeType="1"/>
          </p:cNvSpPr>
          <p:nvPr/>
        </p:nvSpPr>
        <p:spPr bwMode="auto">
          <a:xfrm>
            <a:off x="1652588" y="2499823"/>
            <a:ext cx="623888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9" name="Line 106"/>
          <p:cNvSpPr>
            <a:spLocks noChangeShapeType="1"/>
          </p:cNvSpPr>
          <p:nvPr/>
        </p:nvSpPr>
        <p:spPr bwMode="auto">
          <a:xfrm>
            <a:off x="2276475" y="2499823"/>
            <a:ext cx="0" cy="2420938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0" name="Oval 107"/>
          <p:cNvSpPr>
            <a:spLocks noChangeArrowheads="1"/>
          </p:cNvSpPr>
          <p:nvPr/>
        </p:nvSpPr>
        <p:spPr bwMode="auto">
          <a:xfrm>
            <a:off x="2254250" y="2476010"/>
            <a:ext cx="61913" cy="61913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1" name="Line 108"/>
          <p:cNvSpPr>
            <a:spLocks noChangeShapeType="1"/>
          </p:cNvSpPr>
          <p:nvPr/>
        </p:nvSpPr>
        <p:spPr bwMode="auto">
          <a:xfrm>
            <a:off x="2276475" y="4920760"/>
            <a:ext cx="7032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2" name="Rectangle 109"/>
          <p:cNvSpPr>
            <a:spLocks noChangeArrowheads="1"/>
          </p:cNvSpPr>
          <p:nvPr/>
        </p:nvSpPr>
        <p:spPr bwMode="auto">
          <a:xfrm>
            <a:off x="899592" y="2352899"/>
            <a:ext cx="6283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SUSP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123" name="Line 110"/>
          <p:cNvSpPr>
            <a:spLocks noChangeShapeType="1"/>
          </p:cNvSpPr>
          <p:nvPr/>
        </p:nvSpPr>
        <p:spPr bwMode="auto">
          <a:xfrm>
            <a:off x="2979738" y="5233498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4" name="Line 111"/>
          <p:cNvSpPr>
            <a:spLocks noChangeShapeType="1"/>
          </p:cNvSpPr>
          <p:nvPr/>
        </p:nvSpPr>
        <p:spPr bwMode="auto">
          <a:xfrm>
            <a:off x="2901950" y="2812560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5" name="Line 112"/>
          <p:cNvSpPr>
            <a:spLocks noChangeShapeType="1"/>
          </p:cNvSpPr>
          <p:nvPr/>
        </p:nvSpPr>
        <p:spPr bwMode="auto">
          <a:xfrm>
            <a:off x="2043113" y="2812560"/>
            <a:ext cx="858838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6" name="Line 113"/>
          <p:cNvSpPr>
            <a:spLocks noChangeShapeType="1"/>
          </p:cNvSpPr>
          <p:nvPr/>
        </p:nvSpPr>
        <p:spPr bwMode="auto">
          <a:xfrm>
            <a:off x="1652588" y="2812560"/>
            <a:ext cx="390525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7" name="Line 114"/>
          <p:cNvSpPr>
            <a:spLocks noChangeShapeType="1"/>
          </p:cNvSpPr>
          <p:nvPr/>
        </p:nvSpPr>
        <p:spPr bwMode="auto">
          <a:xfrm>
            <a:off x="2043113" y="2812560"/>
            <a:ext cx="0" cy="2420938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8" name="Oval 115"/>
          <p:cNvSpPr>
            <a:spLocks noChangeArrowheads="1"/>
          </p:cNvSpPr>
          <p:nvPr/>
        </p:nvSpPr>
        <p:spPr bwMode="auto">
          <a:xfrm>
            <a:off x="2019300" y="2788748"/>
            <a:ext cx="61913" cy="61913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9" name="Line 116"/>
          <p:cNvSpPr>
            <a:spLocks noChangeShapeType="1"/>
          </p:cNvSpPr>
          <p:nvPr/>
        </p:nvSpPr>
        <p:spPr bwMode="auto">
          <a:xfrm>
            <a:off x="2043113" y="5233498"/>
            <a:ext cx="936625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0" name="Rectangle 117"/>
          <p:cNvSpPr>
            <a:spLocks noChangeArrowheads="1"/>
          </p:cNvSpPr>
          <p:nvPr/>
        </p:nvSpPr>
        <p:spPr bwMode="auto">
          <a:xfrm>
            <a:off x="1053480" y="2702760"/>
            <a:ext cx="4744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KILL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131" name="Line 118"/>
          <p:cNvSpPr>
            <a:spLocks noChangeShapeType="1"/>
          </p:cNvSpPr>
          <p:nvPr/>
        </p:nvSpPr>
        <p:spPr bwMode="auto">
          <a:xfrm>
            <a:off x="4541838" y="4295285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2" name="Line 119"/>
          <p:cNvSpPr>
            <a:spLocks noChangeShapeType="1"/>
          </p:cNvSpPr>
          <p:nvPr/>
        </p:nvSpPr>
        <p:spPr bwMode="auto">
          <a:xfrm>
            <a:off x="5167313" y="2031510"/>
            <a:ext cx="12493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" name="Line 120"/>
          <p:cNvSpPr>
            <a:spLocks noChangeShapeType="1"/>
          </p:cNvSpPr>
          <p:nvPr/>
        </p:nvSpPr>
        <p:spPr bwMode="auto">
          <a:xfrm>
            <a:off x="4697413" y="4295285"/>
            <a:ext cx="469900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4" name="Line 121"/>
          <p:cNvSpPr>
            <a:spLocks noChangeShapeType="1"/>
          </p:cNvSpPr>
          <p:nvPr/>
        </p:nvSpPr>
        <p:spPr bwMode="auto">
          <a:xfrm>
            <a:off x="5167313" y="2031510"/>
            <a:ext cx="0" cy="2263775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5" name="Line 122"/>
          <p:cNvSpPr>
            <a:spLocks noChangeShapeType="1"/>
          </p:cNvSpPr>
          <p:nvPr/>
        </p:nvSpPr>
        <p:spPr bwMode="auto">
          <a:xfrm>
            <a:off x="6416675" y="2031510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7" name="Line 124"/>
          <p:cNvSpPr>
            <a:spLocks noChangeShapeType="1"/>
          </p:cNvSpPr>
          <p:nvPr/>
        </p:nvSpPr>
        <p:spPr bwMode="auto">
          <a:xfrm>
            <a:off x="5400675" y="3203085"/>
            <a:ext cx="2108200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0" name="Rectangle 127"/>
          <p:cNvSpPr>
            <a:spLocks noChangeArrowheads="1"/>
          </p:cNvSpPr>
          <p:nvPr/>
        </p:nvSpPr>
        <p:spPr bwMode="auto">
          <a:xfrm>
            <a:off x="7618413" y="3090177"/>
            <a:ext cx="27251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K0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141" name="Line 128"/>
          <p:cNvSpPr>
            <a:spLocks noChangeShapeType="1"/>
          </p:cNvSpPr>
          <p:nvPr/>
        </p:nvSpPr>
        <p:spPr bwMode="auto">
          <a:xfrm>
            <a:off x="4541838" y="4920760"/>
            <a:ext cx="155575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2" name="Line 129"/>
          <p:cNvSpPr>
            <a:spLocks noChangeShapeType="1"/>
          </p:cNvSpPr>
          <p:nvPr/>
        </p:nvSpPr>
        <p:spPr bwMode="auto">
          <a:xfrm>
            <a:off x="5616000" y="3984135"/>
            <a:ext cx="805584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3" name="Line 130"/>
          <p:cNvSpPr>
            <a:spLocks noChangeShapeType="1"/>
          </p:cNvSpPr>
          <p:nvPr/>
        </p:nvSpPr>
        <p:spPr bwMode="auto">
          <a:xfrm>
            <a:off x="4697413" y="4920760"/>
            <a:ext cx="938213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4" name="Line 131"/>
          <p:cNvSpPr>
            <a:spLocks noChangeShapeType="1"/>
          </p:cNvSpPr>
          <p:nvPr/>
        </p:nvSpPr>
        <p:spPr bwMode="auto">
          <a:xfrm>
            <a:off x="5635625" y="3984134"/>
            <a:ext cx="0" cy="95400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5" name="Line 132"/>
          <p:cNvSpPr>
            <a:spLocks noChangeShapeType="1"/>
          </p:cNvSpPr>
          <p:nvPr/>
        </p:nvSpPr>
        <p:spPr bwMode="auto">
          <a:xfrm>
            <a:off x="6416675" y="3984135"/>
            <a:ext cx="205798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6" name="Line 133"/>
          <p:cNvSpPr>
            <a:spLocks noChangeShapeType="1"/>
          </p:cNvSpPr>
          <p:nvPr/>
        </p:nvSpPr>
        <p:spPr bwMode="auto">
          <a:xfrm>
            <a:off x="4541838" y="5233498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7" name="Line 134"/>
          <p:cNvSpPr>
            <a:spLocks noChangeShapeType="1"/>
          </p:cNvSpPr>
          <p:nvPr/>
        </p:nvSpPr>
        <p:spPr bwMode="auto">
          <a:xfrm>
            <a:off x="4697413" y="5233498"/>
            <a:ext cx="17192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8" name="Line 135"/>
          <p:cNvSpPr>
            <a:spLocks noChangeShapeType="1"/>
          </p:cNvSpPr>
          <p:nvPr/>
        </p:nvSpPr>
        <p:spPr bwMode="auto">
          <a:xfrm>
            <a:off x="6416675" y="4685810"/>
            <a:ext cx="0" cy="547688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9" name="Line 136"/>
          <p:cNvSpPr>
            <a:spLocks noChangeShapeType="1"/>
          </p:cNvSpPr>
          <p:nvPr/>
        </p:nvSpPr>
        <p:spPr bwMode="auto">
          <a:xfrm>
            <a:off x="6416675" y="4685810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0" name="Line 137"/>
          <p:cNvSpPr>
            <a:spLocks noChangeShapeType="1"/>
          </p:cNvSpPr>
          <p:nvPr/>
        </p:nvSpPr>
        <p:spPr bwMode="auto">
          <a:xfrm>
            <a:off x="3683000" y="3826973"/>
            <a:ext cx="0" cy="157163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1" name="Line 138"/>
          <p:cNvSpPr>
            <a:spLocks noChangeShapeType="1"/>
          </p:cNvSpPr>
          <p:nvPr/>
        </p:nvSpPr>
        <p:spPr bwMode="auto">
          <a:xfrm>
            <a:off x="3605213" y="1406035"/>
            <a:ext cx="0" cy="15557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2" name="Line 139"/>
          <p:cNvSpPr>
            <a:spLocks noChangeShapeType="1"/>
          </p:cNvSpPr>
          <p:nvPr/>
        </p:nvSpPr>
        <p:spPr bwMode="auto">
          <a:xfrm>
            <a:off x="1652588" y="1171085"/>
            <a:ext cx="1092200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" name="Oval 140"/>
          <p:cNvSpPr>
            <a:spLocks noChangeArrowheads="1"/>
          </p:cNvSpPr>
          <p:nvPr/>
        </p:nvSpPr>
        <p:spPr bwMode="auto">
          <a:xfrm>
            <a:off x="2722563" y="1148860"/>
            <a:ext cx="61913" cy="61913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" name="Line 141"/>
          <p:cNvSpPr>
            <a:spLocks noChangeShapeType="1"/>
          </p:cNvSpPr>
          <p:nvPr/>
        </p:nvSpPr>
        <p:spPr bwMode="auto">
          <a:xfrm>
            <a:off x="2744788" y="1171085"/>
            <a:ext cx="860425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5" name="Line 142"/>
          <p:cNvSpPr>
            <a:spLocks noChangeShapeType="1"/>
          </p:cNvSpPr>
          <p:nvPr/>
        </p:nvSpPr>
        <p:spPr bwMode="auto">
          <a:xfrm>
            <a:off x="3605213" y="1171085"/>
            <a:ext cx="0" cy="23495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6" name="Line 143"/>
          <p:cNvSpPr>
            <a:spLocks noChangeShapeType="1"/>
          </p:cNvSpPr>
          <p:nvPr/>
        </p:nvSpPr>
        <p:spPr bwMode="auto">
          <a:xfrm>
            <a:off x="2744788" y="3749185"/>
            <a:ext cx="93821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7" name="Line 144"/>
          <p:cNvSpPr>
            <a:spLocks noChangeShapeType="1"/>
          </p:cNvSpPr>
          <p:nvPr/>
        </p:nvSpPr>
        <p:spPr bwMode="auto">
          <a:xfrm>
            <a:off x="2744788" y="1171085"/>
            <a:ext cx="0" cy="257810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8" name="Line 145"/>
          <p:cNvSpPr>
            <a:spLocks noChangeShapeType="1"/>
          </p:cNvSpPr>
          <p:nvPr/>
        </p:nvSpPr>
        <p:spPr bwMode="auto">
          <a:xfrm>
            <a:off x="3683000" y="3749185"/>
            <a:ext cx="0" cy="77788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9" name="Rectangle 146"/>
          <p:cNvSpPr>
            <a:spLocks noChangeArrowheads="1"/>
          </p:cNvSpPr>
          <p:nvPr/>
        </p:nvSpPr>
        <p:spPr bwMode="auto">
          <a:xfrm>
            <a:off x="1374081" y="1052736"/>
            <a:ext cx="1538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E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160" name="Line 147"/>
          <p:cNvSpPr>
            <a:spLocks noChangeShapeType="1"/>
          </p:cNvSpPr>
          <p:nvPr/>
        </p:nvSpPr>
        <p:spPr bwMode="auto">
          <a:xfrm>
            <a:off x="3995738" y="3826973"/>
            <a:ext cx="0" cy="157163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1" name="Line 148"/>
          <p:cNvSpPr>
            <a:spLocks noChangeShapeType="1"/>
          </p:cNvSpPr>
          <p:nvPr/>
        </p:nvSpPr>
        <p:spPr bwMode="auto">
          <a:xfrm>
            <a:off x="4932363" y="1328248"/>
            <a:ext cx="148431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2" name="Line 149"/>
          <p:cNvSpPr>
            <a:spLocks noChangeShapeType="1"/>
          </p:cNvSpPr>
          <p:nvPr/>
        </p:nvSpPr>
        <p:spPr bwMode="auto">
          <a:xfrm>
            <a:off x="3995738" y="3749185"/>
            <a:ext cx="936625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" name="Line 150"/>
          <p:cNvSpPr>
            <a:spLocks noChangeShapeType="1"/>
          </p:cNvSpPr>
          <p:nvPr/>
        </p:nvSpPr>
        <p:spPr bwMode="auto">
          <a:xfrm>
            <a:off x="3995738" y="3749185"/>
            <a:ext cx="0" cy="77788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4" name="Line 151"/>
          <p:cNvSpPr>
            <a:spLocks noChangeShapeType="1"/>
          </p:cNvSpPr>
          <p:nvPr/>
        </p:nvSpPr>
        <p:spPr bwMode="auto">
          <a:xfrm>
            <a:off x="4932363" y="1338764"/>
            <a:ext cx="0" cy="2420938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5" name="Line 152"/>
          <p:cNvSpPr>
            <a:spLocks noChangeShapeType="1"/>
          </p:cNvSpPr>
          <p:nvPr/>
        </p:nvSpPr>
        <p:spPr bwMode="auto">
          <a:xfrm>
            <a:off x="6416675" y="1328248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6" name="ZoneTexte 165"/>
          <p:cNvSpPr txBox="1"/>
          <p:nvPr/>
        </p:nvSpPr>
        <p:spPr>
          <a:xfrm>
            <a:off x="3641092" y="2224888"/>
            <a:ext cx="356188" cy="45320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sp>
        <p:nvSpPr>
          <p:cNvPr id="167" name="ZoneTexte 166"/>
          <p:cNvSpPr txBox="1"/>
          <p:nvPr/>
        </p:nvSpPr>
        <p:spPr>
          <a:xfrm>
            <a:off x="3694620" y="4659319"/>
            <a:ext cx="356188" cy="45320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q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sp>
        <p:nvSpPr>
          <p:cNvPr id="168" name="Line 68">
            <a:extLst>
              <a:ext uri="{FF2B5EF4-FFF2-40B4-BE49-F238E27FC236}">
                <a16:creationId xmlns:a16="http://schemas.microsoft.com/office/drawing/2014/main" id="{A1431CE4-8220-134B-8041-A8763B2B892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45661" y="2186075"/>
            <a:ext cx="1412875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0" name="ZoneTexte 169">
            <a:extLst>
              <a:ext uri="{FF2B5EF4-FFF2-40B4-BE49-F238E27FC236}">
                <a16:creationId xmlns:a16="http://schemas.microsoft.com/office/drawing/2014/main" id="{DCF36479-C0D5-D14E-8209-559A1A4DAB17}"/>
              </a:ext>
            </a:extLst>
          </p:cNvPr>
          <p:cNvSpPr txBox="1"/>
          <p:nvPr/>
        </p:nvSpPr>
        <p:spPr>
          <a:xfrm>
            <a:off x="3509293" y="3374"/>
            <a:ext cx="356188" cy="707886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ˆ</a:t>
            </a:r>
            <a:endParaRPr kumimoji="0" lang="fr-FR" sz="4000" b="0" i="0" u="none" strike="noStrike" kern="0" cap="none" spc="0" normalizeH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6FE1BFE-3A17-6042-B72C-1FA15C0D5AC3}"/>
              </a:ext>
            </a:extLst>
          </p:cNvPr>
          <p:cNvSpPr txBox="1"/>
          <p:nvPr/>
        </p:nvSpPr>
        <p:spPr>
          <a:xfrm>
            <a:off x="560327" y="5876176"/>
            <a:ext cx="8133957" cy="480931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bIns="64800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Note</a:t>
            </a:r>
            <a:r>
              <a:rPr kumimoji="0" lang="fr-FR" sz="1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: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 RES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est sans action sur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q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tant qu’il n’a pas démarré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76" name="ZoneTexte 175">
            <a:extLst>
              <a:ext uri="{FF2B5EF4-FFF2-40B4-BE49-F238E27FC236}">
                <a16:creationId xmlns:a16="http://schemas.microsoft.com/office/drawing/2014/main" id="{3E9E73D4-F538-EE42-8E39-E7084AF3A6CA}"/>
              </a:ext>
            </a:extLst>
          </p:cNvPr>
          <p:cNvSpPr txBox="1"/>
          <p:nvPr/>
        </p:nvSpPr>
        <p:spPr>
          <a:xfrm>
            <a:off x="3651003" y="2172565"/>
            <a:ext cx="320922" cy="58477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ˆ</a:t>
            </a:r>
            <a:endParaRPr kumimoji="0" lang="fr-FR" sz="3200" b="0" i="0" u="none" strike="noStrike" kern="0" cap="none" spc="0" normalizeH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sp>
        <p:nvSpPr>
          <p:cNvPr id="169" name="Line 58">
            <a:extLst>
              <a:ext uri="{FF2B5EF4-FFF2-40B4-BE49-F238E27FC236}">
                <a16:creationId xmlns:a16="http://schemas.microsoft.com/office/drawing/2014/main" id="{1FEDBCE3-7FA3-9E43-A23F-D1D0E125AECF}"/>
              </a:ext>
            </a:extLst>
          </p:cNvPr>
          <p:cNvSpPr>
            <a:spLocks noChangeShapeType="1"/>
          </p:cNvSpPr>
          <p:nvPr/>
        </p:nvSpPr>
        <p:spPr bwMode="auto">
          <a:xfrm>
            <a:off x="7275513" y="1952135"/>
            <a:ext cx="233363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1" name="Line 59">
            <a:extLst>
              <a:ext uri="{FF2B5EF4-FFF2-40B4-BE49-F238E27FC236}">
                <a16:creationId xmlns:a16="http://schemas.microsoft.com/office/drawing/2014/main" id="{444E56BB-8F64-174C-AA16-22B171A87B1F}"/>
              </a:ext>
            </a:extLst>
          </p:cNvPr>
          <p:cNvSpPr>
            <a:spLocks noChangeShapeType="1"/>
          </p:cNvSpPr>
          <p:nvPr/>
        </p:nvSpPr>
        <p:spPr bwMode="auto">
          <a:xfrm>
            <a:off x="7118350" y="1952135"/>
            <a:ext cx="157163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2" name="Line 70">
            <a:extLst>
              <a:ext uri="{FF2B5EF4-FFF2-40B4-BE49-F238E27FC236}">
                <a16:creationId xmlns:a16="http://schemas.microsoft.com/office/drawing/2014/main" id="{C824F392-1804-B749-AD3B-0154D03A14C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5018" y="1884864"/>
            <a:ext cx="144607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3" name="Line 72">
            <a:extLst>
              <a:ext uri="{FF2B5EF4-FFF2-40B4-BE49-F238E27FC236}">
                <a16:creationId xmlns:a16="http://schemas.microsoft.com/office/drawing/2014/main" id="{C43D03C5-75EF-0F47-A6F0-48F0B331F81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16675" y="1884864"/>
            <a:ext cx="209550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4" name="Line 71">
            <a:extLst>
              <a:ext uri="{FF2B5EF4-FFF2-40B4-BE49-F238E27FC236}">
                <a16:creationId xmlns:a16="http://schemas.microsoft.com/office/drawing/2014/main" id="{8EB57318-AF98-5349-A6A5-C480D3E410F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9625" y="1884864"/>
            <a:ext cx="1797050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558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07/03/2017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67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00013" y="41102"/>
            <a:ext cx="8915400" cy="600164"/>
          </a:xfrm>
        </p:spPr>
        <p:txBody>
          <a:bodyPr/>
          <a:lstStyle/>
          <a:p>
            <a:r>
              <a:rPr lang="fr-FR" sz="3300" dirty="0"/>
              <a:t>3. </a:t>
            </a:r>
            <a:r>
              <a:rPr lang="en-US" sz="3300" dirty="0"/>
              <a:t>fin de </a:t>
            </a:r>
            <a:r>
              <a:rPr lang="en-US" sz="3300" dirty="0">
                <a:solidFill>
                  <a:schemeClr val="accent4"/>
                </a:solidFill>
              </a:rPr>
              <a:t>q</a:t>
            </a:r>
            <a:r>
              <a:rPr lang="en-US" sz="3300" dirty="0"/>
              <a:t> qui sort de la trappe 2</a:t>
            </a:r>
            <a:endParaRPr lang="fr-FR" sz="3300" dirty="0">
              <a:solidFill>
                <a:schemeClr val="accent4"/>
              </a:solidFill>
            </a:endParaRPr>
          </a:p>
        </p:txBody>
      </p:sp>
      <p:sp>
        <p:nvSpPr>
          <p:cNvPr id="136" name="Line 123"/>
          <p:cNvSpPr>
            <a:spLocks noChangeShapeType="1"/>
          </p:cNvSpPr>
          <p:nvPr/>
        </p:nvSpPr>
        <p:spPr bwMode="auto">
          <a:xfrm>
            <a:off x="4541838" y="4608023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8" name="Line 125"/>
          <p:cNvSpPr>
            <a:spLocks noChangeShapeType="1"/>
          </p:cNvSpPr>
          <p:nvPr/>
        </p:nvSpPr>
        <p:spPr bwMode="auto">
          <a:xfrm>
            <a:off x="4697413" y="4608023"/>
            <a:ext cx="7032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9" name="Line 126"/>
          <p:cNvSpPr>
            <a:spLocks noChangeShapeType="1"/>
          </p:cNvSpPr>
          <p:nvPr/>
        </p:nvSpPr>
        <p:spPr bwMode="auto">
          <a:xfrm>
            <a:off x="5400675" y="3203085"/>
            <a:ext cx="0" cy="1404938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Arc 5"/>
          <p:cNvSpPr>
            <a:spLocks/>
          </p:cNvSpPr>
          <p:nvPr/>
        </p:nvSpPr>
        <p:spPr bwMode="auto">
          <a:xfrm>
            <a:off x="6540500" y="1085360"/>
            <a:ext cx="85725" cy="1651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Arc 6"/>
          <p:cNvSpPr>
            <a:spLocks/>
          </p:cNvSpPr>
          <p:nvPr/>
        </p:nvSpPr>
        <p:spPr bwMode="auto">
          <a:xfrm>
            <a:off x="6542088" y="1085360"/>
            <a:ext cx="585788" cy="180975"/>
          </a:xfrm>
          <a:custGeom>
            <a:avLst/>
            <a:gdLst>
              <a:gd name="G0" fmla="+- 22 0 0"/>
              <a:gd name="G1" fmla="+- 21600 0 0"/>
              <a:gd name="G2" fmla="+- 21600 0 0"/>
              <a:gd name="T0" fmla="*/ 0 w 21622"/>
              <a:gd name="T1" fmla="*/ 0 h 21600"/>
              <a:gd name="T2" fmla="*/ 21622 w 21622"/>
              <a:gd name="T3" fmla="*/ 21528 h 21600"/>
              <a:gd name="T4" fmla="*/ 22 w 2162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22" h="21600" fill="none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23" y="0"/>
                  <a:pt x="21582" y="9626"/>
                  <a:pt x="21621" y="21528"/>
                </a:cubicBezTo>
              </a:path>
              <a:path w="21622" h="21600" stroke="0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23" y="0"/>
                  <a:pt x="21582" y="9626"/>
                  <a:pt x="21621" y="21528"/>
                </a:cubicBezTo>
                <a:lnTo>
                  <a:pt x="22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Arc 7"/>
          <p:cNvSpPr>
            <a:spLocks/>
          </p:cNvSpPr>
          <p:nvPr/>
        </p:nvSpPr>
        <p:spPr bwMode="auto">
          <a:xfrm>
            <a:off x="6572250" y="1250460"/>
            <a:ext cx="554038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Arc 8"/>
          <p:cNvSpPr>
            <a:spLocks/>
          </p:cNvSpPr>
          <p:nvPr/>
        </p:nvSpPr>
        <p:spPr bwMode="auto">
          <a:xfrm>
            <a:off x="6540500" y="1250460"/>
            <a:ext cx="85725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>
            <a:off x="6572250" y="1171085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6572250" y="1328248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Arc 11"/>
          <p:cNvSpPr>
            <a:spLocks/>
          </p:cNvSpPr>
          <p:nvPr/>
        </p:nvSpPr>
        <p:spPr bwMode="auto">
          <a:xfrm>
            <a:off x="6540500" y="1788623"/>
            <a:ext cx="85725" cy="1651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578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0" y="0"/>
                  <a:pt x="21587" y="9657"/>
                  <a:pt x="21599" y="21578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0" y="0"/>
                  <a:pt x="21587" y="9657"/>
                  <a:pt x="21599" y="21578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Arc 12"/>
          <p:cNvSpPr>
            <a:spLocks/>
          </p:cNvSpPr>
          <p:nvPr/>
        </p:nvSpPr>
        <p:spPr bwMode="auto">
          <a:xfrm>
            <a:off x="6542088" y="1788623"/>
            <a:ext cx="585788" cy="179388"/>
          </a:xfrm>
          <a:custGeom>
            <a:avLst/>
            <a:gdLst>
              <a:gd name="G0" fmla="+- 22 0 0"/>
              <a:gd name="G1" fmla="+- 21600 0 0"/>
              <a:gd name="G2" fmla="+- 21600 0 0"/>
              <a:gd name="T0" fmla="*/ 0 w 21622"/>
              <a:gd name="T1" fmla="*/ 0 h 21600"/>
              <a:gd name="T2" fmla="*/ 21622 w 21622"/>
              <a:gd name="T3" fmla="*/ 21600 h 21600"/>
              <a:gd name="T4" fmla="*/ 22 w 2162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22" h="21600" fill="none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51" y="0"/>
                  <a:pt x="21622" y="9670"/>
                  <a:pt x="21622" y="21600"/>
                </a:cubicBezTo>
              </a:path>
              <a:path w="21622" h="21600" stroke="0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51" y="0"/>
                  <a:pt x="21622" y="9670"/>
                  <a:pt x="21622" y="21600"/>
                </a:cubicBezTo>
                <a:lnTo>
                  <a:pt x="22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Arc 13"/>
          <p:cNvSpPr>
            <a:spLocks/>
          </p:cNvSpPr>
          <p:nvPr/>
        </p:nvSpPr>
        <p:spPr bwMode="auto">
          <a:xfrm>
            <a:off x="6572250" y="1952135"/>
            <a:ext cx="554038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Arc 14"/>
          <p:cNvSpPr>
            <a:spLocks/>
          </p:cNvSpPr>
          <p:nvPr/>
        </p:nvSpPr>
        <p:spPr bwMode="auto">
          <a:xfrm>
            <a:off x="6540500" y="1952135"/>
            <a:ext cx="85725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Line 15"/>
          <p:cNvSpPr>
            <a:spLocks noChangeShapeType="1"/>
          </p:cNvSpPr>
          <p:nvPr/>
        </p:nvSpPr>
        <p:spPr bwMode="auto">
          <a:xfrm>
            <a:off x="6572250" y="1884864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Line 16"/>
          <p:cNvSpPr>
            <a:spLocks noChangeShapeType="1"/>
          </p:cNvSpPr>
          <p:nvPr/>
        </p:nvSpPr>
        <p:spPr bwMode="auto">
          <a:xfrm>
            <a:off x="6572250" y="2031510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" name="Arc 17"/>
          <p:cNvSpPr>
            <a:spLocks/>
          </p:cNvSpPr>
          <p:nvPr/>
        </p:nvSpPr>
        <p:spPr bwMode="auto">
          <a:xfrm>
            <a:off x="6540500" y="3741248"/>
            <a:ext cx="85725" cy="1651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578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0" y="0"/>
                  <a:pt x="21587" y="9657"/>
                  <a:pt x="21599" y="21578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0" y="0"/>
                  <a:pt x="21587" y="9657"/>
                  <a:pt x="21599" y="21578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" name="Arc 18"/>
          <p:cNvSpPr>
            <a:spLocks/>
          </p:cNvSpPr>
          <p:nvPr/>
        </p:nvSpPr>
        <p:spPr bwMode="auto">
          <a:xfrm>
            <a:off x="6542088" y="3741248"/>
            <a:ext cx="585788" cy="179388"/>
          </a:xfrm>
          <a:custGeom>
            <a:avLst/>
            <a:gdLst>
              <a:gd name="G0" fmla="+- 22 0 0"/>
              <a:gd name="G1" fmla="+- 21600 0 0"/>
              <a:gd name="G2" fmla="+- 21600 0 0"/>
              <a:gd name="T0" fmla="*/ 0 w 21622"/>
              <a:gd name="T1" fmla="*/ 0 h 21600"/>
              <a:gd name="T2" fmla="*/ 21622 w 21622"/>
              <a:gd name="T3" fmla="*/ 21600 h 21600"/>
              <a:gd name="T4" fmla="*/ 22 w 2162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22" h="21600" fill="none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51" y="0"/>
                  <a:pt x="21622" y="9670"/>
                  <a:pt x="21622" y="21600"/>
                </a:cubicBezTo>
              </a:path>
              <a:path w="21622" h="21600" stroke="0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51" y="0"/>
                  <a:pt x="21622" y="9670"/>
                  <a:pt x="21622" y="21600"/>
                </a:cubicBezTo>
                <a:lnTo>
                  <a:pt x="22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" name="Arc 19"/>
          <p:cNvSpPr>
            <a:spLocks/>
          </p:cNvSpPr>
          <p:nvPr/>
        </p:nvSpPr>
        <p:spPr bwMode="auto">
          <a:xfrm>
            <a:off x="6572250" y="3904760"/>
            <a:ext cx="554038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" name="Arc 20"/>
          <p:cNvSpPr>
            <a:spLocks/>
          </p:cNvSpPr>
          <p:nvPr/>
        </p:nvSpPr>
        <p:spPr bwMode="auto">
          <a:xfrm>
            <a:off x="6540500" y="3904760"/>
            <a:ext cx="85725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" name="Line 21"/>
          <p:cNvSpPr>
            <a:spLocks noChangeShapeType="1"/>
          </p:cNvSpPr>
          <p:nvPr/>
        </p:nvSpPr>
        <p:spPr bwMode="auto">
          <a:xfrm>
            <a:off x="6572250" y="3826973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" name="Line 22"/>
          <p:cNvSpPr>
            <a:spLocks noChangeShapeType="1"/>
          </p:cNvSpPr>
          <p:nvPr/>
        </p:nvSpPr>
        <p:spPr bwMode="auto">
          <a:xfrm flipH="1">
            <a:off x="6603999" y="3984135"/>
            <a:ext cx="18473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" name="Arc 23"/>
          <p:cNvSpPr>
            <a:spLocks/>
          </p:cNvSpPr>
          <p:nvPr/>
        </p:nvSpPr>
        <p:spPr bwMode="auto">
          <a:xfrm>
            <a:off x="6540500" y="4444510"/>
            <a:ext cx="85725" cy="16351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" name="Arc 24"/>
          <p:cNvSpPr>
            <a:spLocks/>
          </p:cNvSpPr>
          <p:nvPr/>
        </p:nvSpPr>
        <p:spPr bwMode="auto">
          <a:xfrm>
            <a:off x="6542088" y="4444510"/>
            <a:ext cx="585788" cy="179388"/>
          </a:xfrm>
          <a:custGeom>
            <a:avLst/>
            <a:gdLst>
              <a:gd name="G0" fmla="+- 22 0 0"/>
              <a:gd name="G1" fmla="+- 21600 0 0"/>
              <a:gd name="G2" fmla="+- 21600 0 0"/>
              <a:gd name="T0" fmla="*/ 0 w 21622"/>
              <a:gd name="T1" fmla="*/ 0 h 21600"/>
              <a:gd name="T2" fmla="*/ 21622 w 21622"/>
              <a:gd name="T3" fmla="*/ 21600 h 21600"/>
              <a:gd name="T4" fmla="*/ 22 w 2162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22" h="21600" fill="none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51" y="0"/>
                  <a:pt x="21622" y="9670"/>
                  <a:pt x="21622" y="21600"/>
                </a:cubicBezTo>
              </a:path>
              <a:path w="21622" h="21600" stroke="0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51" y="0"/>
                  <a:pt x="21622" y="9670"/>
                  <a:pt x="21622" y="21600"/>
                </a:cubicBezTo>
                <a:lnTo>
                  <a:pt x="22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8" name="Arc 25"/>
          <p:cNvSpPr>
            <a:spLocks/>
          </p:cNvSpPr>
          <p:nvPr/>
        </p:nvSpPr>
        <p:spPr bwMode="auto">
          <a:xfrm>
            <a:off x="6572250" y="4608023"/>
            <a:ext cx="554038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" name="Arc 26"/>
          <p:cNvSpPr>
            <a:spLocks/>
          </p:cNvSpPr>
          <p:nvPr/>
        </p:nvSpPr>
        <p:spPr bwMode="auto">
          <a:xfrm>
            <a:off x="6540500" y="4608023"/>
            <a:ext cx="85725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" name="Line 27"/>
          <p:cNvSpPr>
            <a:spLocks noChangeShapeType="1"/>
          </p:cNvSpPr>
          <p:nvPr/>
        </p:nvSpPr>
        <p:spPr bwMode="auto">
          <a:xfrm>
            <a:off x="6572250" y="4530235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" name="Line 28"/>
          <p:cNvSpPr>
            <a:spLocks noChangeShapeType="1"/>
          </p:cNvSpPr>
          <p:nvPr/>
        </p:nvSpPr>
        <p:spPr bwMode="auto">
          <a:xfrm>
            <a:off x="6572250" y="4685810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2" name="Rectangle 29"/>
          <p:cNvSpPr>
            <a:spLocks noChangeArrowheads="1"/>
          </p:cNvSpPr>
          <p:nvPr/>
        </p:nvSpPr>
        <p:spPr bwMode="auto">
          <a:xfrm>
            <a:off x="3065463" y="1569548"/>
            <a:ext cx="1406525" cy="171926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3" name="Rectangle 30"/>
          <p:cNvSpPr>
            <a:spLocks noChangeArrowheads="1"/>
          </p:cNvSpPr>
          <p:nvPr/>
        </p:nvSpPr>
        <p:spPr bwMode="auto">
          <a:xfrm>
            <a:off x="3167063" y="1796560"/>
            <a:ext cx="312738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GO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ectangle 31"/>
          <p:cNvSpPr>
            <a:spLocks noChangeArrowheads="1"/>
          </p:cNvSpPr>
          <p:nvPr/>
        </p:nvSpPr>
        <p:spPr bwMode="auto">
          <a:xfrm>
            <a:off x="3167063" y="2107710"/>
            <a:ext cx="25167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  <a:latin typeface="Geneva" charset="0"/>
              </a:rPr>
              <a:t>RES</a:t>
            </a:r>
            <a:endParaRPr kumimoji="0" lang="fr-FR" altLang="fr-FR" sz="1800" b="1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45" name="Rectangle 32"/>
          <p:cNvSpPr>
            <a:spLocks noChangeArrowheads="1"/>
          </p:cNvSpPr>
          <p:nvPr/>
        </p:nvSpPr>
        <p:spPr bwMode="auto">
          <a:xfrm>
            <a:off x="3167063" y="2420448"/>
            <a:ext cx="50006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SUSP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33"/>
          <p:cNvSpPr>
            <a:spLocks noChangeArrowheads="1"/>
          </p:cNvSpPr>
          <p:nvPr/>
        </p:nvSpPr>
        <p:spPr bwMode="auto">
          <a:xfrm>
            <a:off x="3167063" y="2733185"/>
            <a:ext cx="4064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KILL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105275" y="1796560"/>
            <a:ext cx="37465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SEL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35"/>
          <p:cNvSpPr>
            <a:spLocks noChangeArrowheads="1"/>
          </p:cNvSpPr>
          <p:nvPr/>
        </p:nvSpPr>
        <p:spPr bwMode="auto">
          <a:xfrm>
            <a:off x="4183063" y="2107710"/>
            <a:ext cx="18755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i="0" u="none" strike="noStrike" cap="none" normalizeH="0" baseline="0">
                <a:ln>
                  <a:noFill/>
                </a:ln>
                <a:effectLst/>
                <a:latin typeface="Geneva" charset="0"/>
              </a:rPr>
              <a:t>K0</a:t>
            </a:r>
            <a:endParaRPr kumimoji="0" lang="fr-FR" altLang="fr-FR" sz="180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49" name="Rectangle 36"/>
          <p:cNvSpPr>
            <a:spLocks noChangeArrowheads="1"/>
          </p:cNvSpPr>
          <p:nvPr/>
        </p:nvSpPr>
        <p:spPr bwMode="auto">
          <a:xfrm>
            <a:off x="4183063" y="2420448"/>
            <a:ext cx="26511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K1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37"/>
          <p:cNvSpPr>
            <a:spLocks noChangeArrowheads="1"/>
          </p:cNvSpPr>
          <p:nvPr/>
        </p:nvSpPr>
        <p:spPr bwMode="auto">
          <a:xfrm>
            <a:off x="4183063" y="2733185"/>
            <a:ext cx="26511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K2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38"/>
          <p:cNvSpPr>
            <a:spLocks noChangeArrowheads="1"/>
          </p:cNvSpPr>
          <p:nvPr/>
        </p:nvSpPr>
        <p:spPr bwMode="auto">
          <a:xfrm>
            <a:off x="4183063" y="2968135"/>
            <a:ext cx="2032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...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39"/>
          <p:cNvSpPr>
            <a:spLocks noChangeArrowheads="1"/>
          </p:cNvSpPr>
          <p:nvPr/>
        </p:nvSpPr>
        <p:spPr bwMode="auto">
          <a:xfrm>
            <a:off x="3557588" y="1607648"/>
            <a:ext cx="17145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E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40"/>
          <p:cNvSpPr>
            <a:spLocks noChangeArrowheads="1"/>
          </p:cNvSpPr>
          <p:nvPr/>
        </p:nvSpPr>
        <p:spPr bwMode="auto">
          <a:xfrm>
            <a:off x="3870325" y="1607648"/>
            <a:ext cx="2032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E'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42"/>
          <p:cNvSpPr>
            <a:spLocks noChangeArrowheads="1"/>
          </p:cNvSpPr>
          <p:nvPr/>
        </p:nvSpPr>
        <p:spPr bwMode="auto">
          <a:xfrm>
            <a:off x="3143250" y="3992073"/>
            <a:ext cx="1406525" cy="171767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6" name="Rectangle 43"/>
          <p:cNvSpPr>
            <a:spLocks noChangeArrowheads="1"/>
          </p:cNvSpPr>
          <p:nvPr/>
        </p:nvSpPr>
        <p:spPr bwMode="auto">
          <a:xfrm>
            <a:off x="3244850" y="4217498"/>
            <a:ext cx="19877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i="0" u="none" strike="noStrike" cap="none" normalizeH="0" baseline="0">
                <a:ln>
                  <a:noFill/>
                </a:ln>
                <a:effectLst/>
                <a:latin typeface="Geneva" charset="0"/>
              </a:rPr>
              <a:t>GO</a:t>
            </a:r>
            <a:endParaRPr kumimoji="0" lang="fr-FR" altLang="fr-FR" sz="180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57" name="Rectangle 44"/>
          <p:cNvSpPr>
            <a:spLocks noChangeArrowheads="1"/>
          </p:cNvSpPr>
          <p:nvPr/>
        </p:nvSpPr>
        <p:spPr bwMode="auto">
          <a:xfrm>
            <a:off x="3244850" y="4530235"/>
            <a:ext cx="25167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  <a:latin typeface="Geneva" charset="0"/>
              </a:rPr>
              <a:t>RES</a:t>
            </a:r>
            <a:endParaRPr kumimoji="0" lang="fr-FR" altLang="fr-FR" sz="1800" b="1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58" name="Rectangle 45"/>
          <p:cNvSpPr>
            <a:spLocks noChangeArrowheads="1"/>
          </p:cNvSpPr>
          <p:nvPr/>
        </p:nvSpPr>
        <p:spPr bwMode="auto">
          <a:xfrm>
            <a:off x="3244850" y="4841385"/>
            <a:ext cx="50006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SUSP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Rectangle 46"/>
          <p:cNvSpPr>
            <a:spLocks noChangeArrowheads="1"/>
          </p:cNvSpPr>
          <p:nvPr/>
        </p:nvSpPr>
        <p:spPr bwMode="auto">
          <a:xfrm>
            <a:off x="3244850" y="5154123"/>
            <a:ext cx="4064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KILL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Rectangle 47"/>
          <p:cNvSpPr>
            <a:spLocks noChangeArrowheads="1"/>
          </p:cNvSpPr>
          <p:nvPr/>
        </p:nvSpPr>
        <p:spPr bwMode="auto">
          <a:xfrm>
            <a:off x="4183063" y="4217498"/>
            <a:ext cx="37465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SEL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48"/>
          <p:cNvSpPr>
            <a:spLocks noChangeArrowheads="1"/>
          </p:cNvSpPr>
          <p:nvPr/>
        </p:nvSpPr>
        <p:spPr bwMode="auto">
          <a:xfrm>
            <a:off x="4260850" y="4530235"/>
            <a:ext cx="26511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K0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49"/>
          <p:cNvSpPr>
            <a:spLocks noChangeArrowheads="1"/>
          </p:cNvSpPr>
          <p:nvPr/>
        </p:nvSpPr>
        <p:spPr bwMode="auto">
          <a:xfrm>
            <a:off x="4260850" y="4841385"/>
            <a:ext cx="18755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i="0" u="none" strike="noStrike" cap="none" normalizeH="0" baseline="0">
                <a:ln>
                  <a:noFill/>
                </a:ln>
                <a:effectLst/>
                <a:latin typeface="Geneva" charset="0"/>
              </a:rPr>
              <a:t>K1</a:t>
            </a:r>
            <a:endParaRPr kumimoji="0" lang="fr-FR" altLang="fr-FR" sz="180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63" name="Rectangle 50"/>
          <p:cNvSpPr>
            <a:spLocks noChangeArrowheads="1"/>
          </p:cNvSpPr>
          <p:nvPr/>
        </p:nvSpPr>
        <p:spPr bwMode="auto">
          <a:xfrm>
            <a:off x="4260850" y="5154123"/>
            <a:ext cx="18755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  <a:latin typeface="Geneva" charset="0"/>
              </a:rPr>
              <a:t>K2</a:t>
            </a:r>
            <a:endParaRPr kumimoji="0" lang="fr-FR" altLang="fr-FR" sz="1800" b="1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64" name="Rectangle 51"/>
          <p:cNvSpPr>
            <a:spLocks noChangeArrowheads="1"/>
          </p:cNvSpPr>
          <p:nvPr/>
        </p:nvSpPr>
        <p:spPr bwMode="auto">
          <a:xfrm>
            <a:off x="4260850" y="5389073"/>
            <a:ext cx="2032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...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52"/>
          <p:cNvSpPr>
            <a:spLocks noChangeArrowheads="1"/>
          </p:cNvSpPr>
          <p:nvPr/>
        </p:nvSpPr>
        <p:spPr bwMode="auto">
          <a:xfrm>
            <a:off x="3635375" y="4030173"/>
            <a:ext cx="17145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E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Rectangle 53"/>
          <p:cNvSpPr>
            <a:spLocks noChangeArrowheads="1"/>
          </p:cNvSpPr>
          <p:nvPr/>
        </p:nvSpPr>
        <p:spPr bwMode="auto">
          <a:xfrm>
            <a:off x="3948113" y="4030173"/>
            <a:ext cx="2032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E'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Line 55"/>
          <p:cNvSpPr>
            <a:spLocks noChangeShapeType="1"/>
          </p:cNvSpPr>
          <p:nvPr/>
        </p:nvSpPr>
        <p:spPr bwMode="auto">
          <a:xfrm>
            <a:off x="7275513" y="1250460"/>
            <a:ext cx="2333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" name="Line 56"/>
          <p:cNvSpPr>
            <a:spLocks noChangeShapeType="1"/>
          </p:cNvSpPr>
          <p:nvPr/>
        </p:nvSpPr>
        <p:spPr bwMode="auto">
          <a:xfrm>
            <a:off x="7118350" y="1250460"/>
            <a:ext cx="157163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" name="Rectangle 57"/>
          <p:cNvSpPr>
            <a:spLocks noChangeArrowheads="1"/>
          </p:cNvSpPr>
          <p:nvPr/>
        </p:nvSpPr>
        <p:spPr bwMode="auto">
          <a:xfrm>
            <a:off x="7618413" y="1142411"/>
            <a:ext cx="17472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E'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71" name="Line 58"/>
          <p:cNvSpPr>
            <a:spLocks noChangeShapeType="1"/>
          </p:cNvSpPr>
          <p:nvPr/>
        </p:nvSpPr>
        <p:spPr bwMode="auto">
          <a:xfrm>
            <a:off x="7275513" y="1952135"/>
            <a:ext cx="233363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2" name="Line 59"/>
          <p:cNvSpPr>
            <a:spLocks noChangeShapeType="1"/>
          </p:cNvSpPr>
          <p:nvPr/>
        </p:nvSpPr>
        <p:spPr bwMode="auto">
          <a:xfrm>
            <a:off x="7118350" y="1952135"/>
            <a:ext cx="157163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3" name="Rectangle 60"/>
          <p:cNvSpPr>
            <a:spLocks noChangeArrowheads="1"/>
          </p:cNvSpPr>
          <p:nvPr/>
        </p:nvSpPr>
        <p:spPr bwMode="auto">
          <a:xfrm>
            <a:off x="7618413" y="1832294"/>
            <a:ext cx="38632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SEL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76" name="Rectangle 63"/>
          <p:cNvSpPr>
            <a:spLocks noChangeArrowheads="1"/>
          </p:cNvSpPr>
          <p:nvPr/>
        </p:nvSpPr>
        <p:spPr bwMode="auto">
          <a:xfrm>
            <a:off x="7618413" y="3782443"/>
            <a:ext cx="27251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K1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77" name="Line 64"/>
          <p:cNvSpPr>
            <a:spLocks noChangeShapeType="1"/>
          </p:cNvSpPr>
          <p:nvPr/>
        </p:nvSpPr>
        <p:spPr bwMode="auto">
          <a:xfrm>
            <a:off x="7275513" y="4608023"/>
            <a:ext cx="233363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8" name="Line 65"/>
          <p:cNvSpPr>
            <a:spLocks noChangeShapeType="1"/>
          </p:cNvSpPr>
          <p:nvPr/>
        </p:nvSpPr>
        <p:spPr bwMode="auto">
          <a:xfrm>
            <a:off x="7118350" y="4608023"/>
            <a:ext cx="157163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9" name="Rectangle 66"/>
          <p:cNvSpPr>
            <a:spLocks noChangeArrowheads="1"/>
          </p:cNvSpPr>
          <p:nvPr/>
        </p:nvSpPr>
        <p:spPr bwMode="auto">
          <a:xfrm>
            <a:off x="7618413" y="4480805"/>
            <a:ext cx="27251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Geneva" charset="0"/>
              </a:rPr>
              <a:t>K2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80" name="Line 67"/>
          <p:cNvSpPr>
            <a:spLocks noChangeShapeType="1"/>
          </p:cNvSpPr>
          <p:nvPr/>
        </p:nvSpPr>
        <p:spPr bwMode="auto">
          <a:xfrm>
            <a:off x="2901950" y="1874348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1" name="Line 68"/>
          <p:cNvSpPr>
            <a:spLocks noChangeShapeType="1"/>
          </p:cNvSpPr>
          <p:nvPr/>
        </p:nvSpPr>
        <p:spPr bwMode="auto">
          <a:xfrm>
            <a:off x="1652588" y="1874348"/>
            <a:ext cx="12493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2" name="Rectangle 69"/>
          <p:cNvSpPr>
            <a:spLocks noChangeArrowheads="1"/>
          </p:cNvSpPr>
          <p:nvPr/>
        </p:nvSpPr>
        <p:spPr bwMode="auto">
          <a:xfrm>
            <a:off x="1168896" y="1757877"/>
            <a:ext cx="3254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GO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83" name="Line 70"/>
          <p:cNvSpPr>
            <a:spLocks noChangeShapeType="1"/>
          </p:cNvSpPr>
          <p:nvPr/>
        </p:nvSpPr>
        <p:spPr bwMode="auto">
          <a:xfrm>
            <a:off x="4464050" y="1884864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4" name="Line 71"/>
          <p:cNvSpPr>
            <a:spLocks noChangeShapeType="1"/>
          </p:cNvSpPr>
          <p:nvPr/>
        </p:nvSpPr>
        <p:spPr bwMode="auto">
          <a:xfrm>
            <a:off x="4619625" y="1884864"/>
            <a:ext cx="1797050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5" name="Line 72"/>
          <p:cNvSpPr>
            <a:spLocks noChangeShapeType="1"/>
          </p:cNvSpPr>
          <p:nvPr/>
        </p:nvSpPr>
        <p:spPr bwMode="auto">
          <a:xfrm>
            <a:off x="6416675" y="1884864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6" name="Line 73"/>
          <p:cNvSpPr>
            <a:spLocks noChangeShapeType="1"/>
          </p:cNvSpPr>
          <p:nvPr/>
        </p:nvSpPr>
        <p:spPr bwMode="auto">
          <a:xfrm>
            <a:off x="4464050" y="2499823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7" name="Line 74"/>
          <p:cNvSpPr>
            <a:spLocks noChangeShapeType="1"/>
          </p:cNvSpPr>
          <p:nvPr/>
        </p:nvSpPr>
        <p:spPr bwMode="auto">
          <a:xfrm>
            <a:off x="4619625" y="2499823"/>
            <a:ext cx="148431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8" name="Line 75"/>
          <p:cNvSpPr>
            <a:spLocks noChangeShapeType="1"/>
          </p:cNvSpPr>
          <p:nvPr/>
        </p:nvSpPr>
        <p:spPr bwMode="auto">
          <a:xfrm>
            <a:off x="6103938" y="3826973"/>
            <a:ext cx="312738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9" name="Line 76"/>
          <p:cNvSpPr>
            <a:spLocks noChangeShapeType="1"/>
          </p:cNvSpPr>
          <p:nvPr/>
        </p:nvSpPr>
        <p:spPr bwMode="auto">
          <a:xfrm>
            <a:off x="6103938" y="2499823"/>
            <a:ext cx="0" cy="132715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" name="Line 77"/>
          <p:cNvSpPr>
            <a:spLocks noChangeShapeType="1"/>
          </p:cNvSpPr>
          <p:nvPr/>
        </p:nvSpPr>
        <p:spPr bwMode="auto">
          <a:xfrm>
            <a:off x="6416675" y="3826973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" name="Line 78"/>
          <p:cNvSpPr>
            <a:spLocks noChangeShapeType="1"/>
          </p:cNvSpPr>
          <p:nvPr/>
        </p:nvSpPr>
        <p:spPr bwMode="auto">
          <a:xfrm>
            <a:off x="4464050" y="2812560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" name="Line 79"/>
          <p:cNvSpPr>
            <a:spLocks noChangeShapeType="1"/>
          </p:cNvSpPr>
          <p:nvPr/>
        </p:nvSpPr>
        <p:spPr bwMode="auto">
          <a:xfrm>
            <a:off x="4619625" y="2812560"/>
            <a:ext cx="12493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3" name="Line 80"/>
          <p:cNvSpPr>
            <a:spLocks noChangeShapeType="1"/>
          </p:cNvSpPr>
          <p:nvPr/>
        </p:nvSpPr>
        <p:spPr bwMode="auto">
          <a:xfrm>
            <a:off x="5868988" y="4530235"/>
            <a:ext cx="547688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4" name="Line 81"/>
          <p:cNvSpPr>
            <a:spLocks noChangeShapeType="1"/>
          </p:cNvSpPr>
          <p:nvPr/>
        </p:nvSpPr>
        <p:spPr bwMode="auto">
          <a:xfrm>
            <a:off x="5868988" y="2812560"/>
            <a:ext cx="0" cy="1717675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5" name="Line 82"/>
          <p:cNvSpPr>
            <a:spLocks noChangeShapeType="1"/>
          </p:cNvSpPr>
          <p:nvPr/>
        </p:nvSpPr>
        <p:spPr bwMode="auto">
          <a:xfrm>
            <a:off x="6416675" y="4530235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6" name="Line 83"/>
          <p:cNvSpPr>
            <a:spLocks noChangeShapeType="1"/>
          </p:cNvSpPr>
          <p:nvPr/>
        </p:nvSpPr>
        <p:spPr bwMode="auto">
          <a:xfrm>
            <a:off x="3916363" y="1406035"/>
            <a:ext cx="0" cy="15557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7" name="Line 84"/>
          <p:cNvSpPr>
            <a:spLocks noChangeShapeType="1"/>
          </p:cNvSpPr>
          <p:nvPr/>
        </p:nvSpPr>
        <p:spPr bwMode="auto">
          <a:xfrm>
            <a:off x="3916363" y="1171085"/>
            <a:ext cx="250031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8" name="Line 85"/>
          <p:cNvSpPr>
            <a:spLocks noChangeShapeType="1"/>
          </p:cNvSpPr>
          <p:nvPr/>
        </p:nvSpPr>
        <p:spPr bwMode="auto">
          <a:xfrm>
            <a:off x="3916363" y="1171085"/>
            <a:ext cx="0" cy="23495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9" name="Line 86"/>
          <p:cNvSpPr>
            <a:spLocks noChangeShapeType="1"/>
          </p:cNvSpPr>
          <p:nvPr/>
        </p:nvSpPr>
        <p:spPr bwMode="auto">
          <a:xfrm>
            <a:off x="6416675" y="1171085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7" name="Line 94"/>
          <p:cNvSpPr>
            <a:spLocks noChangeShapeType="1"/>
          </p:cNvSpPr>
          <p:nvPr/>
        </p:nvSpPr>
        <p:spPr bwMode="auto">
          <a:xfrm>
            <a:off x="2979738" y="4608023"/>
            <a:ext cx="155575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8" name="Line 95"/>
          <p:cNvSpPr>
            <a:spLocks noChangeShapeType="1"/>
          </p:cNvSpPr>
          <p:nvPr/>
        </p:nvSpPr>
        <p:spPr bwMode="auto">
          <a:xfrm>
            <a:off x="2901950" y="2187085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9" name="Line 96"/>
          <p:cNvSpPr>
            <a:spLocks noChangeShapeType="1"/>
          </p:cNvSpPr>
          <p:nvPr/>
        </p:nvSpPr>
        <p:spPr bwMode="auto">
          <a:xfrm>
            <a:off x="2511425" y="2187085"/>
            <a:ext cx="390525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0" name="Line 97"/>
          <p:cNvSpPr>
            <a:spLocks noChangeShapeType="1"/>
          </p:cNvSpPr>
          <p:nvPr/>
        </p:nvSpPr>
        <p:spPr bwMode="auto">
          <a:xfrm>
            <a:off x="1652588" y="2187085"/>
            <a:ext cx="858838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1" name="Line 98"/>
          <p:cNvSpPr>
            <a:spLocks noChangeShapeType="1"/>
          </p:cNvSpPr>
          <p:nvPr/>
        </p:nvSpPr>
        <p:spPr bwMode="auto">
          <a:xfrm>
            <a:off x="2511425" y="2187085"/>
            <a:ext cx="0" cy="243720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" name="Oval 99"/>
          <p:cNvSpPr>
            <a:spLocks noChangeArrowheads="1"/>
          </p:cNvSpPr>
          <p:nvPr/>
        </p:nvSpPr>
        <p:spPr bwMode="auto">
          <a:xfrm>
            <a:off x="2487613" y="2163273"/>
            <a:ext cx="61913" cy="635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3" name="Line 100"/>
          <p:cNvSpPr>
            <a:spLocks noChangeShapeType="1"/>
          </p:cNvSpPr>
          <p:nvPr/>
        </p:nvSpPr>
        <p:spPr bwMode="auto">
          <a:xfrm>
            <a:off x="2511425" y="4608023"/>
            <a:ext cx="468313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4" name="Rectangle 101"/>
          <p:cNvSpPr>
            <a:spLocks noChangeArrowheads="1"/>
          </p:cNvSpPr>
          <p:nvPr/>
        </p:nvSpPr>
        <p:spPr bwMode="auto">
          <a:xfrm>
            <a:off x="1053480" y="2070614"/>
            <a:ext cx="4119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Geneva" charset="0"/>
              </a:rPr>
              <a:t>RES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115" name="Line 102"/>
          <p:cNvSpPr>
            <a:spLocks noChangeShapeType="1"/>
          </p:cNvSpPr>
          <p:nvPr/>
        </p:nvSpPr>
        <p:spPr bwMode="auto">
          <a:xfrm>
            <a:off x="2979738" y="4920760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6" name="Line 103"/>
          <p:cNvSpPr>
            <a:spLocks noChangeShapeType="1"/>
          </p:cNvSpPr>
          <p:nvPr/>
        </p:nvSpPr>
        <p:spPr bwMode="auto">
          <a:xfrm>
            <a:off x="2901950" y="2499823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7" name="Line 104"/>
          <p:cNvSpPr>
            <a:spLocks noChangeShapeType="1"/>
          </p:cNvSpPr>
          <p:nvPr/>
        </p:nvSpPr>
        <p:spPr bwMode="auto">
          <a:xfrm>
            <a:off x="2276475" y="2499823"/>
            <a:ext cx="625475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8" name="Line 105"/>
          <p:cNvSpPr>
            <a:spLocks noChangeShapeType="1"/>
          </p:cNvSpPr>
          <p:nvPr/>
        </p:nvSpPr>
        <p:spPr bwMode="auto">
          <a:xfrm>
            <a:off x="1652588" y="2499823"/>
            <a:ext cx="623888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9" name="Line 106"/>
          <p:cNvSpPr>
            <a:spLocks noChangeShapeType="1"/>
          </p:cNvSpPr>
          <p:nvPr/>
        </p:nvSpPr>
        <p:spPr bwMode="auto">
          <a:xfrm>
            <a:off x="2276475" y="2499823"/>
            <a:ext cx="0" cy="2420938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0" name="Oval 107"/>
          <p:cNvSpPr>
            <a:spLocks noChangeArrowheads="1"/>
          </p:cNvSpPr>
          <p:nvPr/>
        </p:nvSpPr>
        <p:spPr bwMode="auto">
          <a:xfrm>
            <a:off x="2254250" y="2476010"/>
            <a:ext cx="61913" cy="61913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1" name="Line 108"/>
          <p:cNvSpPr>
            <a:spLocks noChangeShapeType="1"/>
          </p:cNvSpPr>
          <p:nvPr/>
        </p:nvSpPr>
        <p:spPr bwMode="auto">
          <a:xfrm>
            <a:off x="2276475" y="4920760"/>
            <a:ext cx="7032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2" name="Rectangle 109"/>
          <p:cNvSpPr>
            <a:spLocks noChangeArrowheads="1"/>
          </p:cNvSpPr>
          <p:nvPr/>
        </p:nvSpPr>
        <p:spPr bwMode="auto">
          <a:xfrm>
            <a:off x="899592" y="2352899"/>
            <a:ext cx="6283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SUSP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123" name="Line 110"/>
          <p:cNvSpPr>
            <a:spLocks noChangeShapeType="1"/>
          </p:cNvSpPr>
          <p:nvPr/>
        </p:nvSpPr>
        <p:spPr bwMode="auto">
          <a:xfrm>
            <a:off x="2979738" y="5233498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4" name="Line 111"/>
          <p:cNvSpPr>
            <a:spLocks noChangeShapeType="1"/>
          </p:cNvSpPr>
          <p:nvPr/>
        </p:nvSpPr>
        <p:spPr bwMode="auto">
          <a:xfrm>
            <a:off x="2901950" y="2812560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5" name="Line 112"/>
          <p:cNvSpPr>
            <a:spLocks noChangeShapeType="1"/>
          </p:cNvSpPr>
          <p:nvPr/>
        </p:nvSpPr>
        <p:spPr bwMode="auto">
          <a:xfrm>
            <a:off x="2043113" y="2812560"/>
            <a:ext cx="858838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6" name="Line 113"/>
          <p:cNvSpPr>
            <a:spLocks noChangeShapeType="1"/>
          </p:cNvSpPr>
          <p:nvPr/>
        </p:nvSpPr>
        <p:spPr bwMode="auto">
          <a:xfrm>
            <a:off x="1652588" y="2812560"/>
            <a:ext cx="390525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7" name="Line 114"/>
          <p:cNvSpPr>
            <a:spLocks noChangeShapeType="1"/>
          </p:cNvSpPr>
          <p:nvPr/>
        </p:nvSpPr>
        <p:spPr bwMode="auto">
          <a:xfrm>
            <a:off x="2043113" y="2812560"/>
            <a:ext cx="0" cy="2420938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8" name="Oval 115"/>
          <p:cNvSpPr>
            <a:spLocks noChangeArrowheads="1"/>
          </p:cNvSpPr>
          <p:nvPr/>
        </p:nvSpPr>
        <p:spPr bwMode="auto">
          <a:xfrm>
            <a:off x="2019300" y="2788748"/>
            <a:ext cx="61913" cy="61913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9" name="Line 116"/>
          <p:cNvSpPr>
            <a:spLocks noChangeShapeType="1"/>
          </p:cNvSpPr>
          <p:nvPr/>
        </p:nvSpPr>
        <p:spPr bwMode="auto">
          <a:xfrm>
            <a:off x="2043113" y="5233498"/>
            <a:ext cx="936625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0" name="Rectangle 117"/>
          <p:cNvSpPr>
            <a:spLocks noChangeArrowheads="1"/>
          </p:cNvSpPr>
          <p:nvPr/>
        </p:nvSpPr>
        <p:spPr bwMode="auto">
          <a:xfrm>
            <a:off x="1053480" y="2702760"/>
            <a:ext cx="4744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KILL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131" name="Line 118"/>
          <p:cNvSpPr>
            <a:spLocks noChangeShapeType="1"/>
          </p:cNvSpPr>
          <p:nvPr/>
        </p:nvSpPr>
        <p:spPr bwMode="auto">
          <a:xfrm>
            <a:off x="4541838" y="4295285"/>
            <a:ext cx="155575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2" name="Line 119"/>
          <p:cNvSpPr>
            <a:spLocks noChangeShapeType="1"/>
          </p:cNvSpPr>
          <p:nvPr/>
        </p:nvSpPr>
        <p:spPr bwMode="auto">
          <a:xfrm>
            <a:off x="5146964" y="2031510"/>
            <a:ext cx="1276640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" name="Line 120"/>
          <p:cNvSpPr>
            <a:spLocks noChangeShapeType="1"/>
          </p:cNvSpPr>
          <p:nvPr/>
        </p:nvSpPr>
        <p:spPr bwMode="auto">
          <a:xfrm>
            <a:off x="4697413" y="4295285"/>
            <a:ext cx="469900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4" name="Line 121"/>
          <p:cNvSpPr>
            <a:spLocks noChangeShapeType="1"/>
          </p:cNvSpPr>
          <p:nvPr/>
        </p:nvSpPr>
        <p:spPr bwMode="auto">
          <a:xfrm>
            <a:off x="5167313" y="2031510"/>
            <a:ext cx="0" cy="2284181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5" name="Line 122"/>
          <p:cNvSpPr>
            <a:spLocks noChangeShapeType="1"/>
          </p:cNvSpPr>
          <p:nvPr/>
        </p:nvSpPr>
        <p:spPr bwMode="auto">
          <a:xfrm>
            <a:off x="6416675" y="2031510"/>
            <a:ext cx="205798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7" name="Line 124"/>
          <p:cNvSpPr>
            <a:spLocks noChangeShapeType="1"/>
          </p:cNvSpPr>
          <p:nvPr/>
        </p:nvSpPr>
        <p:spPr bwMode="auto">
          <a:xfrm>
            <a:off x="5400675" y="3203085"/>
            <a:ext cx="2108200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0" name="Rectangle 127"/>
          <p:cNvSpPr>
            <a:spLocks noChangeArrowheads="1"/>
          </p:cNvSpPr>
          <p:nvPr/>
        </p:nvSpPr>
        <p:spPr bwMode="auto">
          <a:xfrm>
            <a:off x="7618413" y="3090177"/>
            <a:ext cx="27251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K0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146" name="Line 133"/>
          <p:cNvSpPr>
            <a:spLocks noChangeShapeType="1"/>
          </p:cNvSpPr>
          <p:nvPr/>
        </p:nvSpPr>
        <p:spPr bwMode="auto">
          <a:xfrm>
            <a:off x="4541838" y="5233498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7" name="Line 134"/>
          <p:cNvSpPr>
            <a:spLocks noChangeShapeType="1"/>
          </p:cNvSpPr>
          <p:nvPr/>
        </p:nvSpPr>
        <p:spPr bwMode="auto">
          <a:xfrm>
            <a:off x="4697413" y="5233498"/>
            <a:ext cx="17192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8" name="Line 135"/>
          <p:cNvSpPr>
            <a:spLocks noChangeShapeType="1"/>
          </p:cNvSpPr>
          <p:nvPr/>
        </p:nvSpPr>
        <p:spPr bwMode="auto">
          <a:xfrm>
            <a:off x="6416675" y="4685810"/>
            <a:ext cx="0" cy="547688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9" name="Line 136"/>
          <p:cNvSpPr>
            <a:spLocks noChangeShapeType="1"/>
          </p:cNvSpPr>
          <p:nvPr/>
        </p:nvSpPr>
        <p:spPr bwMode="auto">
          <a:xfrm>
            <a:off x="6416675" y="4685810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0" name="Line 137"/>
          <p:cNvSpPr>
            <a:spLocks noChangeShapeType="1"/>
          </p:cNvSpPr>
          <p:nvPr/>
        </p:nvSpPr>
        <p:spPr bwMode="auto">
          <a:xfrm>
            <a:off x="3683000" y="3826973"/>
            <a:ext cx="0" cy="157163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1" name="Line 138"/>
          <p:cNvSpPr>
            <a:spLocks noChangeShapeType="1"/>
          </p:cNvSpPr>
          <p:nvPr/>
        </p:nvSpPr>
        <p:spPr bwMode="auto">
          <a:xfrm>
            <a:off x="3605213" y="1406035"/>
            <a:ext cx="0" cy="15557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2" name="Line 139"/>
          <p:cNvSpPr>
            <a:spLocks noChangeShapeType="1"/>
          </p:cNvSpPr>
          <p:nvPr/>
        </p:nvSpPr>
        <p:spPr bwMode="auto">
          <a:xfrm>
            <a:off x="1652588" y="1171085"/>
            <a:ext cx="1092200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" name="Oval 140"/>
          <p:cNvSpPr>
            <a:spLocks noChangeArrowheads="1"/>
          </p:cNvSpPr>
          <p:nvPr/>
        </p:nvSpPr>
        <p:spPr bwMode="auto">
          <a:xfrm>
            <a:off x="2722563" y="1148860"/>
            <a:ext cx="61913" cy="61913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" name="Line 141"/>
          <p:cNvSpPr>
            <a:spLocks noChangeShapeType="1"/>
          </p:cNvSpPr>
          <p:nvPr/>
        </p:nvSpPr>
        <p:spPr bwMode="auto">
          <a:xfrm>
            <a:off x="2744788" y="1171085"/>
            <a:ext cx="860425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5" name="Line 142"/>
          <p:cNvSpPr>
            <a:spLocks noChangeShapeType="1"/>
          </p:cNvSpPr>
          <p:nvPr/>
        </p:nvSpPr>
        <p:spPr bwMode="auto">
          <a:xfrm>
            <a:off x="3605213" y="1171085"/>
            <a:ext cx="0" cy="23495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6" name="Line 143"/>
          <p:cNvSpPr>
            <a:spLocks noChangeShapeType="1"/>
          </p:cNvSpPr>
          <p:nvPr/>
        </p:nvSpPr>
        <p:spPr bwMode="auto">
          <a:xfrm>
            <a:off x="2744788" y="3749185"/>
            <a:ext cx="93821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7" name="Line 144"/>
          <p:cNvSpPr>
            <a:spLocks noChangeShapeType="1"/>
          </p:cNvSpPr>
          <p:nvPr/>
        </p:nvSpPr>
        <p:spPr bwMode="auto">
          <a:xfrm>
            <a:off x="2744788" y="1171085"/>
            <a:ext cx="0" cy="257810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8" name="Line 145"/>
          <p:cNvSpPr>
            <a:spLocks noChangeShapeType="1"/>
          </p:cNvSpPr>
          <p:nvPr/>
        </p:nvSpPr>
        <p:spPr bwMode="auto">
          <a:xfrm>
            <a:off x="3683000" y="3749185"/>
            <a:ext cx="0" cy="77788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9" name="Rectangle 146"/>
          <p:cNvSpPr>
            <a:spLocks noChangeArrowheads="1"/>
          </p:cNvSpPr>
          <p:nvPr/>
        </p:nvSpPr>
        <p:spPr bwMode="auto">
          <a:xfrm>
            <a:off x="1374081" y="1052736"/>
            <a:ext cx="1538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E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160" name="Line 147"/>
          <p:cNvSpPr>
            <a:spLocks noChangeShapeType="1"/>
          </p:cNvSpPr>
          <p:nvPr/>
        </p:nvSpPr>
        <p:spPr bwMode="auto">
          <a:xfrm>
            <a:off x="3995738" y="3826973"/>
            <a:ext cx="0" cy="157163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1" name="Line 148"/>
          <p:cNvSpPr>
            <a:spLocks noChangeShapeType="1"/>
          </p:cNvSpPr>
          <p:nvPr/>
        </p:nvSpPr>
        <p:spPr bwMode="auto">
          <a:xfrm>
            <a:off x="4932363" y="1328248"/>
            <a:ext cx="148431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2" name="Line 149"/>
          <p:cNvSpPr>
            <a:spLocks noChangeShapeType="1"/>
          </p:cNvSpPr>
          <p:nvPr/>
        </p:nvSpPr>
        <p:spPr bwMode="auto">
          <a:xfrm>
            <a:off x="3995738" y="3749185"/>
            <a:ext cx="936625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" name="Line 150"/>
          <p:cNvSpPr>
            <a:spLocks noChangeShapeType="1"/>
          </p:cNvSpPr>
          <p:nvPr/>
        </p:nvSpPr>
        <p:spPr bwMode="auto">
          <a:xfrm>
            <a:off x="3995738" y="3749185"/>
            <a:ext cx="0" cy="77788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4" name="Line 151"/>
          <p:cNvSpPr>
            <a:spLocks noChangeShapeType="1"/>
          </p:cNvSpPr>
          <p:nvPr/>
        </p:nvSpPr>
        <p:spPr bwMode="auto">
          <a:xfrm>
            <a:off x="4932363" y="1338764"/>
            <a:ext cx="0" cy="2420938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5" name="Line 152"/>
          <p:cNvSpPr>
            <a:spLocks noChangeShapeType="1"/>
          </p:cNvSpPr>
          <p:nvPr/>
        </p:nvSpPr>
        <p:spPr bwMode="auto">
          <a:xfrm>
            <a:off x="6416675" y="1328248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6" name="ZoneTexte 165"/>
          <p:cNvSpPr txBox="1"/>
          <p:nvPr/>
        </p:nvSpPr>
        <p:spPr>
          <a:xfrm>
            <a:off x="3641092" y="2224888"/>
            <a:ext cx="356188" cy="45320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sp>
        <p:nvSpPr>
          <p:cNvPr id="167" name="ZoneTexte 166"/>
          <p:cNvSpPr txBox="1"/>
          <p:nvPr/>
        </p:nvSpPr>
        <p:spPr>
          <a:xfrm>
            <a:off x="3694620" y="4659319"/>
            <a:ext cx="356188" cy="45320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q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sp>
        <p:nvSpPr>
          <p:cNvPr id="168" name="Line 68">
            <a:extLst>
              <a:ext uri="{FF2B5EF4-FFF2-40B4-BE49-F238E27FC236}">
                <a16:creationId xmlns:a16="http://schemas.microsoft.com/office/drawing/2014/main" id="{A1431CE4-8220-134B-8041-A8763B2B892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45661" y="2186075"/>
            <a:ext cx="1412875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0" name="ZoneTexte 169">
            <a:extLst>
              <a:ext uri="{FF2B5EF4-FFF2-40B4-BE49-F238E27FC236}">
                <a16:creationId xmlns:a16="http://schemas.microsoft.com/office/drawing/2014/main" id="{DCF36479-C0D5-D14E-8209-559A1A4DAB17}"/>
              </a:ext>
            </a:extLst>
          </p:cNvPr>
          <p:cNvSpPr txBox="1"/>
          <p:nvPr/>
        </p:nvSpPr>
        <p:spPr>
          <a:xfrm>
            <a:off x="3123613" y="-12759"/>
            <a:ext cx="356188" cy="707886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ˆ</a:t>
            </a:r>
            <a:endParaRPr kumimoji="0" lang="fr-FR" sz="4000" b="0" i="0" u="none" strike="noStrike" kern="0" cap="none" spc="0" normalizeH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6FE1BFE-3A17-6042-B72C-1FA15C0D5AC3}"/>
              </a:ext>
            </a:extLst>
          </p:cNvPr>
          <p:cNvSpPr txBox="1"/>
          <p:nvPr/>
        </p:nvSpPr>
        <p:spPr>
          <a:xfrm>
            <a:off x="1486063" y="5876176"/>
            <a:ext cx="6282489" cy="480931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bIns="64800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Note</a:t>
            </a:r>
            <a:r>
              <a:rPr kumimoji="0" lang="fr-FR" sz="1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: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 RES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est sans action sur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qui est mort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72" name="Line 87">
            <a:extLst>
              <a:ext uri="{FF2B5EF4-FFF2-40B4-BE49-F238E27FC236}">
                <a16:creationId xmlns:a16="http://schemas.microsoft.com/office/drawing/2014/main" id="{A6F413F8-1292-8743-9685-A7A0259534D4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9738" y="4295285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4" name="Line 90">
            <a:extLst>
              <a:ext uri="{FF2B5EF4-FFF2-40B4-BE49-F238E27FC236}">
                <a16:creationId xmlns:a16="http://schemas.microsoft.com/office/drawing/2014/main" id="{807D2ACD-36E0-B047-A154-C25741622F99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9625" y="2187085"/>
            <a:ext cx="77788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5" name="Line 88">
            <a:extLst>
              <a:ext uri="{FF2B5EF4-FFF2-40B4-BE49-F238E27FC236}">
                <a16:creationId xmlns:a16="http://schemas.microsoft.com/office/drawing/2014/main" id="{DCC74EDA-1DE5-9047-992E-E8DFCBD1F65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64050" y="2187085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6" name="Line 93">
            <a:extLst>
              <a:ext uri="{FF2B5EF4-FFF2-40B4-BE49-F238E27FC236}">
                <a16:creationId xmlns:a16="http://schemas.microsoft.com/office/drawing/2014/main" id="{37A1AA50-A34F-3C45-BA24-D8EC3E60FE74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7413" y="2187085"/>
            <a:ext cx="0" cy="132715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7" name="Line 89">
            <a:extLst>
              <a:ext uri="{FF2B5EF4-FFF2-40B4-BE49-F238E27FC236}">
                <a16:creationId xmlns:a16="http://schemas.microsoft.com/office/drawing/2014/main" id="{9163B751-3CBD-9441-9070-B29BDC38A1DF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1950" y="3514235"/>
            <a:ext cx="17954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8" name="Line 92">
            <a:extLst>
              <a:ext uri="{FF2B5EF4-FFF2-40B4-BE49-F238E27FC236}">
                <a16:creationId xmlns:a16="http://schemas.microsoft.com/office/drawing/2014/main" id="{892CFD43-7C79-D649-A4E9-D72514FB9013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1950" y="3514235"/>
            <a:ext cx="0" cy="78105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9" name="Line 91">
            <a:extLst>
              <a:ext uri="{FF2B5EF4-FFF2-40B4-BE49-F238E27FC236}">
                <a16:creationId xmlns:a16="http://schemas.microsoft.com/office/drawing/2014/main" id="{DB629763-6D5B-794B-BF37-6EC3144D6EBF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1950" y="4295285"/>
            <a:ext cx="77788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0" name="Line 128">
            <a:extLst>
              <a:ext uri="{FF2B5EF4-FFF2-40B4-BE49-F238E27FC236}">
                <a16:creationId xmlns:a16="http://schemas.microsoft.com/office/drawing/2014/main" id="{35E91BBF-A8D9-CE48-B282-86EAF21850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58146" y="5233498"/>
            <a:ext cx="928978" cy="10246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2" name="Line 130">
            <a:extLst>
              <a:ext uri="{FF2B5EF4-FFF2-40B4-BE49-F238E27FC236}">
                <a16:creationId xmlns:a16="http://schemas.microsoft.com/office/drawing/2014/main" id="{17FEFC6A-64DE-514B-8F7E-6FF3746AA11D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7123" y="5233498"/>
            <a:ext cx="938213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3" name="Line 131">
            <a:extLst>
              <a:ext uri="{FF2B5EF4-FFF2-40B4-BE49-F238E27FC236}">
                <a16:creationId xmlns:a16="http://schemas.microsoft.com/office/drawing/2014/main" id="{89BB992C-096D-914A-A72B-36B7CECE690B}"/>
              </a:ext>
            </a:extLst>
          </p:cNvPr>
          <p:cNvSpPr>
            <a:spLocks noChangeShapeType="1"/>
          </p:cNvSpPr>
          <p:nvPr/>
        </p:nvSpPr>
        <p:spPr bwMode="auto">
          <a:xfrm>
            <a:off x="6425335" y="4682634"/>
            <a:ext cx="0" cy="568237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4" name="Line 132">
            <a:extLst>
              <a:ext uri="{FF2B5EF4-FFF2-40B4-BE49-F238E27FC236}">
                <a16:creationId xmlns:a16="http://schemas.microsoft.com/office/drawing/2014/main" id="{779DCD2E-2828-6B40-8E11-2CAF933A40E7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9749" y="4698655"/>
            <a:ext cx="205798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5" name="Line 128">
            <a:extLst>
              <a:ext uri="{FF2B5EF4-FFF2-40B4-BE49-F238E27FC236}">
                <a16:creationId xmlns:a16="http://schemas.microsoft.com/office/drawing/2014/main" id="{393CD830-2644-B747-815E-F721CF348DB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1838" y="4920760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6" name="Line 129">
            <a:extLst>
              <a:ext uri="{FF2B5EF4-FFF2-40B4-BE49-F238E27FC236}">
                <a16:creationId xmlns:a16="http://schemas.microsoft.com/office/drawing/2014/main" id="{7C277A9A-8F19-A441-9923-9AFB8754D75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5624" y="3984135"/>
            <a:ext cx="799811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7" name="Line 130">
            <a:extLst>
              <a:ext uri="{FF2B5EF4-FFF2-40B4-BE49-F238E27FC236}">
                <a16:creationId xmlns:a16="http://schemas.microsoft.com/office/drawing/2014/main" id="{19CD55D7-DBAD-A148-8F71-9B74C4BFBF34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7413" y="4920760"/>
            <a:ext cx="93821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8" name="Line 131">
            <a:extLst>
              <a:ext uri="{FF2B5EF4-FFF2-40B4-BE49-F238E27FC236}">
                <a16:creationId xmlns:a16="http://schemas.microsoft.com/office/drawing/2014/main" id="{02FC4543-D7A9-5848-82DC-E5AC8574238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5625" y="3984135"/>
            <a:ext cx="0" cy="936625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9" name="Line 132">
            <a:extLst>
              <a:ext uri="{FF2B5EF4-FFF2-40B4-BE49-F238E27FC236}">
                <a16:creationId xmlns:a16="http://schemas.microsoft.com/office/drawing/2014/main" id="{70EB10F0-DAAE-F34B-895A-BAF2557090B2}"/>
              </a:ext>
            </a:extLst>
          </p:cNvPr>
          <p:cNvSpPr>
            <a:spLocks noChangeShapeType="1"/>
          </p:cNvSpPr>
          <p:nvPr/>
        </p:nvSpPr>
        <p:spPr bwMode="auto">
          <a:xfrm>
            <a:off x="6437457" y="3984135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0" name="Line 61">
            <a:extLst>
              <a:ext uri="{FF2B5EF4-FFF2-40B4-BE49-F238E27FC236}">
                <a16:creationId xmlns:a16="http://schemas.microsoft.com/office/drawing/2014/main" id="{FC46CF67-0E13-2F4A-AE3D-7A544C8749C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75513" y="3904760"/>
            <a:ext cx="2333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1" name="Line 62">
            <a:extLst>
              <a:ext uri="{FF2B5EF4-FFF2-40B4-BE49-F238E27FC236}">
                <a16:creationId xmlns:a16="http://schemas.microsoft.com/office/drawing/2014/main" id="{26F0DCB2-99B2-0841-AC27-BDF0416568A5}"/>
              </a:ext>
            </a:extLst>
          </p:cNvPr>
          <p:cNvSpPr>
            <a:spLocks noChangeShapeType="1"/>
          </p:cNvSpPr>
          <p:nvPr/>
        </p:nvSpPr>
        <p:spPr bwMode="auto">
          <a:xfrm>
            <a:off x="7118350" y="3904760"/>
            <a:ext cx="157163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2" name="ZoneTexte 191">
            <a:extLst>
              <a:ext uri="{FF2B5EF4-FFF2-40B4-BE49-F238E27FC236}">
                <a16:creationId xmlns:a16="http://schemas.microsoft.com/office/drawing/2014/main" id="{47814078-4290-9944-8541-D8E04A5B9648}"/>
              </a:ext>
            </a:extLst>
          </p:cNvPr>
          <p:cNvSpPr txBox="1"/>
          <p:nvPr/>
        </p:nvSpPr>
        <p:spPr>
          <a:xfrm>
            <a:off x="3705432" y="4603915"/>
            <a:ext cx="320922" cy="58477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ˆ</a:t>
            </a:r>
            <a:endParaRPr kumimoji="0" lang="fr-FR" sz="3200" b="0" i="0" u="none" strike="noStrike" kern="0" cap="none" spc="0" normalizeH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2422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07/03/2017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68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Invariant fondamental de la s</a:t>
            </a:r>
            <a:r>
              <a:rPr lang="en-US" dirty="0"/>
              <a:t>équence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80222" y="1124744"/>
            <a:ext cx="8183556" cy="1449628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Pour tout état de toute s</a:t>
            </a:r>
            <a:r>
              <a:rPr lang="en-US" sz="2800" kern="0" dirty="0"/>
              <a:t>équence</a:t>
            </a:r>
            <a:r>
              <a:rPr lang="fr-FR" sz="2800" kern="0" dirty="0"/>
              <a:t> «</a:t>
            </a:r>
            <a:r>
              <a:rPr lang="fr-FR" sz="1400" kern="0" dirty="0"/>
              <a:t> </a:t>
            </a:r>
            <a:r>
              <a:rPr lang="fr-FR" sz="2800" kern="0" dirty="0">
                <a:solidFill>
                  <a:schemeClr val="accent4"/>
                </a:solidFill>
              </a:rPr>
              <a:t>p</a:t>
            </a:r>
            <a:r>
              <a:rPr lang="fr-FR" sz="1400" kern="0" dirty="0"/>
              <a:t> </a:t>
            </a:r>
            <a:r>
              <a:rPr lang="fr-FR" sz="2800" kern="0" dirty="0"/>
              <a:t>; </a:t>
            </a:r>
            <a:r>
              <a:rPr lang="fr-FR" sz="2800" kern="0" dirty="0">
                <a:solidFill>
                  <a:schemeClr val="accent4"/>
                </a:solidFill>
              </a:rPr>
              <a:t>q</a:t>
            </a:r>
            <a:r>
              <a:rPr lang="fr-FR" sz="1400" kern="0" dirty="0">
                <a:solidFill>
                  <a:schemeClr val="accent4"/>
                </a:solidFill>
              </a:rPr>
              <a:t> </a:t>
            </a:r>
            <a:r>
              <a:rPr lang="fr-FR" sz="2800" kern="0" dirty="0"/>
              <a:t>» 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>
                <a:solidFill>
                  <a:schemeClr val="accent4"/>
                </a:solidFill>
              </a:rPr>
              <a:t>p</a:t>
            </a:r>
            <a:r>
              <a:rPr lang="fr-FR" sz="2800" kern="0" dirty="0"/>
              <a:t> et </a:t>
            </a:r>
            <a:r>
              <a:rPr lang="fr-FR" sz="2800" kern="0" dirty="0">
                <a:solidFill>
                  <a:schemeClr val="accent4"/>
                </a:solidFill>
              </a:rPr>
              <a:t>q</a:t>
            </a:r>
            <a:r>
              <a:rPr lang="fr-FR" sz="2800" kern="0" dirty="0"/>
              <a:t> ne peuvent pas être tous deux sélectés :</a:t>
            </a:r>
            <a:r>
              <a:rPr lang="fr-FR" sz="2800" kern="0" dirty="0">
                <a:solidFill>
                  <a:schemeClr val="tx2"/>
                </a:solidFill>
              </a:rPr>
              <a:t> 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 err="1">
                <a:solidFill>
                  <a:schemeClr val="accent4"/>
                </a:solidFill>
              </a:rPr>
              <a:t>SELp</a:t>
            </a:r>
            <a:r>
              <a:rPr lang="fr-FR" sz="2800" kern="0" dirty="0">
                <a:solidFill>
                  <a:schemeClr val="tx2"/>
                </a:solidFill>
              </a:rPr>
              <a:t> </a:t>
            </a:r>
            <a:r>
              <a:rPr lang="fr-FR" sz="2800" kern="0" dirty="0"/>
              <a:t># </a:t>
            </a:r>
            <a:r>
              <a:rPr lang="fr-FR" sz="2800" kern="0" dirty="0" err="1">
                <a:solidFill>
                  <a:schemeClr val="accent4"/>
                </a:solidFill>
              </a:rPr>
              <a:t>SELq</a:t>
            </a:r>
            <a:r>
              <a:rPr lang="fr-FR" sz="2800" kern="0" dirty="0" err="1">
                <a:solidFill>
                  <a:schemeClr val="tx2"/>
                </a:solidFill>
              </a:rPr>
              <a:t> </a:t>
            </a:r>
            <a:r>
              <a:rPr lang="fr-FR" sz="2800" i="1" kern="0" dirty="0" err="1"/>
              <a:t>, i.e.</a:t>
            </a:r>
            <a:r>
              <a:rPr lang="fr-FR" sz="2800" kern="0" dirty="0" err="1">
                <a:solidFill>
                  <a:schemeClr val="tx2"/>
                </a:solidFill>
              </a:rPr>
              <a:t> </a:t>
            </a:r>
            <a:r>
              <a:rPr lang="fr-FR" sz="2800" kern="0" dirty="0"/>
              <a:t>not (</a:t>
            </a:r>
            <a:r>
              <a:rPr lang="fr-FR" sz="2800" kern="0" dirty="0" err="1">
                <a:solidFill>
                  <a:schemeClr val="accent4"/>
                </a:solidFill>
              </a:rPr>
              <a:t>SELp</a:t>
            </a:r>
            <a:r>
              <a:rPr lang="fr-FR" sz="2800" kern="0" dirty="0"/>
              <a:t> and </a:t>
            </a:r>
            <a:r>
              <a:rPr lang="fr-FR" sz="2800" kern="0" dirty="0" err="1">
                <a:solidFill>
                  <a:schemeClr val="accent4"/>
                </a:solidFill>
              </a:rPr>
              <a:t>SELq</a:t>
            </a:r>
            <a:r>
              <a:rPr lang="fr-FR" sz="2800" kern="0" dirty="0"/>
              <a:t>)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9727" y="2869685"/>
            <a:ext cx="7792518" cy="1125436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ts val="1000"/>
              </a:spcAft>
            </a:pPr>
            <a:r>
              <a:rPr kumimoji="0" lang="fr-FR" sz="2800" b="0" i="0" u="sng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preuve :</a:t>
            </a:r>
            <a:r>
              <a:rPr kumimoji="0" lang="fr-FR" sz="2800" b="0" i="0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1. L</a:t>
            </a:r>
            <a:r>
              <a:rPr lang="en-US" sz="2800" kern="0" dirty="0"/>
              <a:t>’état </a:t>
            </a:r>
            <a:r>
              <a:rPr lang="fr-FR" sz="2800" kern="0" dirty="0"/>
              <a:t>«</a:t>
            </a:r>
            <a:r>
              <a:rPr lang="fr-FR" sz="2400" kern="0" dirty="0"/>
              <a:t> </a:t>
            </a:r>
            <a:r>
              <a:rPr lang="fr-FR" sz="2800" kern="0" dirty="0">
                <a:solidFill>
                  <a:schemeClr val="accent4"/>
                </a:solidFill>
              </a:rPr>
              <a:t>p</a:t>
            </a:r>
            <a:r>
              <a:rPr lang="fr-FR" sz="1400" kern="0" dirty="0"/>
              <a:t> </a:t>
            </a:r>
            <a:r>
              <a:rPr lang="fr-FR" sz="2800" kern="0" dirty="0"/>
              <a:t>; </a:t>
            </a:r>
            <a:r>
              <a:rPr lang="fr-FR" sz="2800" kern="0" dirty="0">
                <a:solidFill>
                  <a:schemeClr val="accent4"/>
                </a:solidFill>
              </a:rPr>
              <a:t>q</a:t>
            </a:r>
            <a:r>
              <a:rPr lang="fr-FR" sz="2400" kern="0" dirty="0">
                <a:solidFill>
                  <a:schemeClr val="accent4"/>
                </a:solidFill>
              </a:rPr>
              <a:t> </a:t>
            </a:r>
            <a:r>
              <a:rPr lang="fr-FR" sz="2800" kern="0" dirty="0"/>
              <a:t>» est inatteignable par les r</a:t>
            </a:r>
            <a:r>
              <a:rPr lang="en-US" sz="2800" kern="0" dirty="0"/>
              <a:t>ègles</a:t>
            </a:r>
            <a:endParaRPr lang="fr-FR" sz="2800" kern="0" dirty="0"/>
          </a:p>
        </p:txBody>
      </p:sp>
      <p:sp>
        <p:nvSpPr>
          <p:cNvPr id="12" name="ZoneTexte 11"/>
          <p:cNvSpPr txBox="1"/>
          <p:nvPr/>
        </p:nvSpPr>
        <p:spPr>
          <a:xfrm>
            <a:off x="1770549" y="3413827"/>
            <a:ext cx="305517" cy="609398"/>
          </a:xfrm>
          <a:prstGeom prst="rect">
            <a:avLst/>
          </a:prstGeom>
          <a:ln w="19050">
            <a:noFill/>
          </a:ln>
        </p:spPr>
        <p:txBody>
          <a:bodyPr wrap="squar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3200" kern="0" dirty="0">
                <a:solidFill>
                  <a:schemeClr val="accent4"/>
                </a:solidFill>
              </a:rPr>
              <a:t>ˆ</a:t>
            </a:r>
            <a:r>
              <a:rPr lang="fr-FR" sz="3200" kern="0" dirty="0">
                <a:solidFill>
                  <a:schemeClr val="tx2"/>
                </a:solidFill>
              </a:rPr>
              <a:t>                                                          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08E614E-5D28-9742-87CC-FA0B9CA2139B}"/>
              </a:ext>
            </a:extLst>
          </p:cNvPr>
          <p:cNvSpPr txBox="1"/>
          <p:nvPr/>
        </p:nvSpPr>
        <p:spPr>
          <a:xfrm>
            <a:off x="2213894" y="3413828"/>
            <a:ext cx="305517" cy="609398"/>
          </a:xfrm>
          <a:prstGeom prst="rect">
            <a:avLst/>
          </a:prstGeom>
          <a:ln w="19050">
            <a:noFill/>
          </a:ln>
        </p:spPr>
        <p:txBody>
          <a:bodyPr wrap="squar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3200" kern="0" dirty="0">
                <a:solidFill>
                  <a:schemeClr val="accent4"/>
                </a:solidFill>
              </a:rPr>
              <a:t>ˆ</a:t>
            </a:r>
            <a:r>
              <a:rPr lang="fr-FR" sz="3200" kern="0" dirty="0">
                <a:solidFill>
                  <a:schemeClr val="tx2"/>
                </a:solidFill>
              </a:rPr>
              <a:t>                                                          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EF4104-6EA7-3C4F-8111-4B0A3CE4D655}"/>
              </a:ext>
            </a:extLst>
          </p:cNvPr>
          <p:cNvSpPr txBox="1"/>
          <p:nvPr/>
        </p:nvSpPr>
        <p:spPr>
          <a:xfrm>
            <a:off x="810154" y="4449071"/>
            <a:ext cx="7523693" cy="507831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 rtlCol="0" anchor="ctr" anchorCtr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fr-FR" sz="2700" kern="0" dirty="0"/>
              <a:t>F</a:t>
            </a:r>
            <a:r>
              <a:rPr kumimoji="0" lang="fr-FR" sz="27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ondamental pour la v</a:t>
            </a:r>
            <a:r>
              <a:rPr kumimoji="0" lang="en-US" sz="27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érification et </a:t>
            </a:r>
            <a:r>
              <a:rPr kumimoji="0" lang="fr-FR" sz="27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l</a:t>
            </a:r>
            <a:r>
              <a:rPr kumimoji="0" lang="en-US" sz="27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’optimisation</a:t>
            </a:r>
            <a:endParaRPr kumimoji="0" lang="fr-FR" sz="27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9690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9F9F915-3FA7-8C4F-AA3F-76C897779E5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07/03/2017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96B0DB5-9BE8-9D42-9C4A-7C7BB34C72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69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43FF329-CE0D-914A-ADFC-9E139AA38AE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92734470-2289-C246-AA18-65EC4664A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</a:t>
            </a:r>
            <a:r>
              <a:rPr lang="en-US"/>
              <a:t>ègles de if</a:t>
            </a:r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209576A-CA05-0347-8F75-46752A5C4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20" y="836712"/>
            <a:ext cx="8417560" cy="281432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DD43D19-36D3-0248-8D40-3BABFCB808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20" y="3771096"/>
            <a:ext cx="8417560" cy="268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24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63AC1E5-532F-454E-9EDD-6AE59E7D6A5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07/03/2017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EC2747D-D1C6-EC44-B2BC-99A3F03686F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0FA4A7-89F9-CE4E-AD5C-385B401D097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17D9B9D2-3DF0-0A4A-A136-9EE8DA3E8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142"/>
            <a:ext cx="9144000" cy="584775"/>
          </a:xfrm>
        </p:spPr>
        <p:txBody>
          <a:bodyPr/>
          <a:lstStyle/>
          <a:p>
            <a:r>
              <a:rPr lang="fr-FR" sz="3200"/>
              <a:t>Circuits s</a:t>
            </a:r>
            <a:r>
              <a:rPr lang="en-US" sz="3200"/>
              <a:t>équentiels à combinatoire cyclique</a:t>
            </a:r>
            <a:endParaRPr lang="fr-FR" sz="320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D64C04F5-EDD4-1B49-9C18-CD85E0E6A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185" y="1217637"/>
            <a:ext cx="5038725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5C5A3680-C515-6949-99E1-BA34460B4509}"/>
              </a:ext>
            </a:extLst>
          </p:cNvPr>
          <p:cNvGrpSpPr/>
          <p:nvPr/>
        </p:nvGrpSpPr>
        <p:grpSpPr>
          <a:xfrm>
            <a:off x="255681" y="764704"/>
            <a:ext cx="6206368" cy="5313100"/>
            <a:chOff x="1428728" y="1129640"/>
            <a:chExt cx="6206368" cy="5313100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47B93C14-E95D-0945-A868-2F487A1AEE86}"/>
                </a:ext>
              </a:extLst>
            </p:cNvPr>
            <p:cNvSpPr txBox="1"/>
            <p:nvPr/>
          </p:nvSpPr>
          <p:spPr>
            <a:xfrm>
              <a:off x="5864810" y="1214422"/>
              <a:ext cx="564578" cy="5134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201168" indent="-201168"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ok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5B36DBB3-96C9-C44E-91C4-70F81A39632D}"/>
                </a:ext>
              </a:extLst>
            </p:cNvPr>
            <p:cNvSpPr txBox="1"/>
            <p:nvPr/>
          </p:nvSpPr>
          <p:spPr>
            <a:xfrm>
              <a:off x="3428992" y="1129640"/>
              <a:ext cx="705642" cy="5134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201168" indent="-201168"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kumimoji="0" lang="fr-FR" sz="2800" b="0" i="0" u="none" strike="noStrike" kern="0" cap="none" spc="0" normalizeH="0" noProof="0" dirty="0" err="1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req</a:t>
              </a:r>
              <a:endPara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4F8E78CD-4BD0-A74B-BFA9-11A13C30E13A}"/>
                </a:ext>
              </a:extLst>
            </p:cNvPr>
            <p:cNvSpPr txBox="1"/>
            <p:nvPr/>
          </p:nvSpPr>
          <p:spPr>
            <a:xfrm>
              <a:off x="6929454" y="3214686"/>
              <a:ext cx="705642" cy="5134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201168" indent="-201168"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kumimoji="0" lang="fr-FR" sz="2800" b="0" i="0" u="none" strike="noStrike" kern="0" cap="none" spc="0" normalizeH="0" noProof="0" dirty="0" err="1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req</a:t>
              </a:r>
              <a:endPara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69B054C9-6F21-1148-B12C-011BD585D37B}"/>
                </a:ext>
              </a:extLst>
            </p:cNvPr>
            <p:cNvSpPr txBox="1"/>
            <p:nvPr/>
          </p:nvSpPr>
          <p:spPr>
            <a:xfrm>
              <a:off x="6858016" y="5357826"/>
              <a:ext cx="564578" cy="5134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201168" indent="-201168"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ok</a:t>
              </a:r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E8093C9E-5F84-F64C-87E2-9CA301001991}"/>
                </a:ext>
              </a:extLst>
            </p:cNvPr>
            <p:cNvSpPr/>
            <p:nvPr/>
          </p:nvSpPr>
          <p:spPr bwMode="auto">
            <a:xfrm>
              <a:off x="4427200" y="2942587"/>
              <a:ext cx="142876" cy="142876"/>
            </a:xfrm>
            <a:prstGeom prst="ellipse">
              <a:avLst/>
            </a:prstGeom>
            <a:solidFill>
              <a:schemeClr val="accent2"/>
            </a:solidFill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0D0C145F-6B6E-B044-B0F1-AC9FE93E3D24}"/>
                </a:ext>
              </a:extLst>
            </p:cNvPr>
            <p:cNvSpPr txBox="1"/>
            <p:nvPr/>
          </p:nvSpPr>
          <p:spPr>
            <a:xfrm>
              <a:off x="1428728" y="4214818"/>
              <a:ext cx="705642" cy="5134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201168" indent="-201168"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kumimoji="0" lang="fr-FR" sz="2800" b="0" i="0" u="none" strike="noStrike" kern="0" cap="none" spc="0" normalizeH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req</a:t>
              </a:r>
              <a:endPara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45EACA86-6302-1E44-ABA4-E4317CA25E18}"/>
                </a:ext>
              </a:extLst>
            </p:cNvPr>
            <p:cNvSpPr txBox="1"/>
            <p:nvPr/>
          </p:nvSpPr>
          <p:spPr>
            <a:xfrm>
              <a:off x="1643042" y="2058334"/>
              <a:ext cx="564578" cy="5134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201168" indent="-201168"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ok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48A33E3A-DDE9-9E4F-9DB1-302D6FDA6FD8}"/>
                </a:ext>
              </a:extLst>
            </p:cNvPr>
            <p:cNvSpPr txBox="1"/>
            <p:nvPr/>
          </p:nvSpPr>
          <p:spPr>
            <a:xfrm>
              <a:off x="4857752" y="5929330"/>
              <a:ext cx="705642" cy="5134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201168" indent="-201168"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kumimoji="0" lang="fr-FR" sz="2800" b="0" i="0" u="none" strike="noStrike" kern="0" cap="none" spc="0" normalizeH="0" noProof="0" dirty="0" err="1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req</a:t>
              </a:r>
              <a:endPara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809BC5DD-61F2-8746-AA4E-E9588D81BF3F}"/>
                </a:ext>
              </a:extLst>
            </p:cNvPr>
            <p:cNvSpPr txBox="1"/>
            <p:nvPr/>
          </p:nvSpPr>
          <p:spPr>
            <a:xfrm>
              <a:off x="2650100" y="5857892"/>
              <a:ext cx="564578" cy="5134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201168" indent="-201168"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ok</a:t>
              </a:r>
            </a:p>
          </p:txBody>
        </p:sp>
      </p:grpSp>
      <p:sp>
        <p:nvSpPr>
          <p:cNvPr id="18" name="ZoneTexte 17">
            <a:extLst>
              <a:ext uri="{FF2B5EF4-FFF2-40B4-BE49-F238E27FC236}">
                <a16:creationId xmlns:a16="http://schemas.microsoft.com/office/drawing/2014/main" id="{14BF98BA-A84F-584C-870E-2ACAE1966761}"/>
              </a:ext>
            </a:extLst>
          </p:cNvPr>
          <p:cNvSpPr txBox="1"/>
          <p:nvPr/>
        </p:nvSpPr>
        <p:spPr>
          <a:xfrm>
            <a:off x="6688507" y="2543014"/>
            <a:ext cx="2226893" cy="1815882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cycle cass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é</a:t>
            </a:r>
          </a:p>
          <a:p>
            <a:pPr algn="ctr" fontAlgn="base">
              <a:spcAft>
                <a:spcPct val="0"/>
              </a:spcAft>
            </a:pPr>
            <a:r>
              <a:rPr lang="en-US" sz="2800" kern="0" dirty="0"/>
              <a:t>par le jeton</a:t>
            </a:r>
          </a:p>
          <a:p>
            <a:pPr algn="ctr" fontAlgn="base">
              <a:spcAft>
                <a:spcPct val="0"/>
              </a:spcAft>
            </a:pP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tournant</a:t>
            </a:r>
          </a:p>
          <a:p>
            <a:pPr algn="ctr" fontAlgn="base">
              <a:spcAft>
                <a:spcPct val="0"/>
              </a:spcAft>
            </a:pPr>
            <a:r>
              <a:rPr lang="en-US" sz="2800" kern="0" dirty="0"/>
              <a:t>(28/03/2014)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1819414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07/03/2017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70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600164"/>
          </a:xfrm>
        </p:spPr>
        <p:txBody>
          <a:bodyPr/>
          <a:lstStyle/>
          <a:p>
            <a:r>
              <a:rPr lang="fr-FR" sz="3300" dirty="0"/>
              <a:t>Circuit pour « if </a:t>
            </a:r>
            <a:r>
              <a:rPr lang="fr-FR" sz="3300" dirty="0">
                <a:solidFill>
                  <a:schemeClr val="tx2"/>
                </a:solidFill>
              </a:rPr>
              <a:t>S</a:t>
            </a:r>
            <a:r>
              <a:rPr lang="fr-FR" sz="3300" dirty="0"/>
              <a:t> </a:t>
            </a:r>
            <a:r>
              <a:rPr lang="fr-FR" sz="3300" dirty="0" err="1"/>
              <a:t>then</a:t>
            </a:r>
            <a:r>
              <a:rPr lang="fr-FR" sz="3300" dirty="0"/>
              <a:t> </a:t>
            </a:r>
            <a:r>
              <a:rPr lang="fr-FR" sz="3300" dirty="0">
                <a:solidFill>
                  <a:schemeClr val="accent4"/>
                </a:solidFill>
              </a:rPr>
              <a:t>p </a:t>
            </a:r>
            <a:r>
              <a:rPr lang="fr-FR" sz="3300" dirty="0" err="1"/>
              <a:t>else</a:t>
            </a:r>
            <a:r>
              <a:rPr lang="fr-FR" sz="3300" dirty="0"/>
              <a:t> </a:t>
            </a:r>
            <a:r>
              <a:rPr lang="fr-FR" sz="3300" dirty="0">
                <a:solidFill>
                  <a:schemeClr val="accent4"/>
                </a:solidFill>
              </a:rPr>
              <a:t>q</a:t>
            </a:r>
            <a:r>
              <a:rPr lang="fr-FR" sz="3300" dirty="0">
                <a:solidFill>
                  <a:schemeClr val="tx2"/>
                </a:solidFill>
              </a:rPr>
              <a:t> </a:t>
            </a:r>
            <a:r>
              <a:rPr lang="fr-FR" sz="3300" dirty="0"/>
              <a:t>end »</a:t>
            </a:r>
          </a:p>
        </p:txBody>
      </p:sp>
      <p:sp>
        <p:nvSpPr>
          <p:cNvPr id="100" name="Line 87"/>
          <p:cNvSpPr>
            <a:spLocks noChangeShapeType="1"/>
          </p:cNvSpPr>
          <p:nvPr/>
        </p:nvSpPr>
        <p:spPr bwMode="auto">
          <a:xfrm>
            <a:off x="3795473" y="4390801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" name="Line 91"/>
          <p:cNvSpPr>
            <a:spLocks noChangeShapeType="1"/>
          </p:cNvSpPr>
          <p:nvPr/>
        </p:nvSpPr>
        <p:spPr bwMode="auto">
          <a:xfrm>
            <a:off x="3717685" y="4390801"/>
            <a:ext cx="77788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1" name="Line 88"/>
          <p:cNvSpPr>
            <a:spLocks noChangeShapeType="1"/>
          </p:cNvSpPr>
          <p:nvPr/>
        </p:nvSpPr>
        <p:spPr bwMode="auto">
          <a:xfrm>
            <a:off x="5279785" y="2282601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6" name="Line 123"/>
          <p:cNvSpPr>
            <a:spLocks noChangeShapeType="1"/>
          </p:cNvSpPr>
          <p:nvPr/>
        </p:nvSpPr>
        <p:spPr bwMode="auto">
          <a:xfrm>
            <a:off x="5357573" y="4703539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Arc 5"/>
          <p:cNvSpPr>
            <a:spLocks/>
          </p:cNvSpPr>
          <p:nvPr/>
        </p:nvSpPr>
        <p:spPr bwMode="auto">
          <a:xfrm>
            <a:off x="7356235" y="1180876"/>
            <a:ext cx="85725" cy="1651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Arc 6"/>
          <p:cNvSpPr>
            <a:spLocks/>
          </p:cNvSpPr>
          <p:nvPr/>
        </p:nvSpPr>
        <p:spPr bwMode="auto">
          <a:xfrm>
            <a:off x="7357823" y="1180876"/>
            <a:ext cx="585788" cy="180975"/>
          </a:xfrm>
          <a:custGeom>
            <a:avLst/>
            <a:gdLst>
              <a:gd name="G0" fmla="+- 22 0 0"/>
              <a:gd name="G1" fmla="+- 21600 0 0"/>
              <a:gd name="G2" fmla="+- 21600 0 0"/>
              <a:gd name="T0" fmla="*/ 0 w 21622"/>
              <a:gd name="T1" fmla="*/ 0 h 21600"/>
              <a:gd name="T2" fmla="*/ 21622 w 21622"/>
              <a:gd name="T3" fmla="*/ 21528 h 21600"/>
              <a:gd name="T4" fmla="*/ 22 w 2162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22" h="21600" fill="none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23" y="0"/>
                  <a:pt x="21582" y="9626"/>
                  <a:pt x="21621" y="21528"/>
                </a:cubicBezTo>
              </a:path>
              <a:path w="21622" h="21600" stroke="0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23" y="0"/>
                  <a:pt x="21582" y="9626"/>
                  <a:pt x="21621" y="21528"/>
                </a:cubicBezTo>
                <a:lnTo>
                  <a:pt x="22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Arc 7"/>
          <p:cNvSpPr>
            <a:spLocks/>
          </p:cNvSpPr>
          <p:nvPr/>
        </p:nvSpPr>
        <p:spPr bwMode="auto">
          <a:xfrm>
            <a:off x="7387985" y="1345976"/>
            <a:ext cx="554038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Arc 8"/>
          <p:cNvSpPr>
            <a:spLocks/>
          </p:cNvSpPr>
          <p:nvPr/>
        </p:nvSpPr>
        <p:spPr bwMode="auto">
          <a:xfrm>
            <a:off x="7356235" y="1345976"/>
            <a:ext cx="85725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>
            <a:off x="7387985" y="1266601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7387985" y="1423764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Arc 11"/>
          <p:cNvSpPr>
            <a:spLocks/>
          </p:cNvSpPr>
          <p:nvPr/>
        </p:nvSpPr>
        <p:spPr bwMode="auto">
          <a:xfrm>
            <a:off x="7356235" y="1884139"/>
            <a:ext cx="85725" cy="1651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578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0" y="0"/>
                  <a:pt x="21587" y="9657"/>
                  <a:pt x="21599" y="21578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0" y="0"/>
                  <a:pt x="21587" y="9657"/>
                  <a:pt x="21599" y="21578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Arc 12"/>
          <p:cNvSpPr>
            <a:spLocks/>
          </p:cNvSpPr>
          <p:nvPr/>
        </p:nvSpPr>
        <p:spPr bwMode="auto">
          <a:xfrm>
            <a:off x="7357823" y="1884139"/>
            <a:ext cx="585788" cy="179388"/>
          </a:xfrm>
          <a:custGeom>
            <a:avLst/>
            <a:gdLst>
              <a:gd name="G0" fmla="+- 22 0 0"/>
              <a:gd name="G1" fmla="+- 21600 0 0"/>
              <a:gd name="G2" fmla="+- 21600 0 0"/>
              <a:gd name="T0" fmla="*/ 0 w 21622"/>
              <a:gd name="T1" fmla="*/ 0 h 21600"/>
              <a:gd name="T2" fmla="*/ 21622 w 21622"/>
              <a:gd name="T3" fmla="*/ 21600 h 21600"/>
              <a:gd name="T4" fmla="*/ 22 w 2162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22" h="21600" fill="none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51" y="0"/>
                  <a:pt x="21622" y="9670"/>
                  <a:pt x="21622" y="21600"/>
                </a:cubicBezTo>
              </a:path>
              <a:path w="21622" h="21600" stroke="0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51" y="0"/>
                  <a:pt x="21622" y="9670"/>
                  <a:pt x="21622" y="21600"/>
                </a:cubicBezTo>
                <a:lnTo>
                  <a:pt x="22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Arc 13"/>
          <p:cNvSpPr>
            <a:spLocks/>
          </p:cNvSpPr>
          <p:nvPr/>
        </p:nvSpPr>
        <p:spPr bwMode="auto">
          <a:xfrm>
            <a:off x="7387985" y="2047651"/>
            <a:ext cx="554038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Arc 14"/>
          <p:cNvSpPr>
            <a:spLocks/>
          </p:cNvSpPr>
          <p:nvPr/>
        </p:nvSpPr>
        <p:spPr bwMode="auto">
          <a:xfrm>
            <a:off x="7356235" y="2047651"/>
            <a:ext cx="85725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Line 15"/>
          <p:cNvSpPr>
            <a:spLocks noChangeShapeType="1"/>
          </p:cNvSpPr>
          <p:nvPr/>
        </p:nvSpPr>
        <p:spPr bwMode="auto">
          <a:xfrm>
            <a:off x="7387985" y="1980380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Line 16"/>
          <p:cNvSpPr>
            <a:spLocks noChangeShapeType="1"/>
          </p:cNvSpPr>
          <p:nvPr/>
        </p:nvSpPr>
        <p:spPr bwMode="auto">
          <a:xfrm>
            <a:off x="7387985" y="2127026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" name="Arc 17"/>
          <p:cNvSpPr>
            <a:spLocks/>
          </p:cNvSpPr>
          <p:nvPr/>
        </p:nvSpPr>
        <p:spPr bwMode="auto">
          <a:xfrm>
            <a:off x="7356235" y="3836764"/>
            <a:ext cx="85725" cy="1651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578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0" y="0"/>
                  <a:pt x="21587" y="9657"/>
                  <a:pt x="21599" y="21578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0" y="0"/>
                  <a:pt x="21587" y="9657"/>
                  <a:pt x="21599" y="21578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" name="Arc 18"/>
          <p:cNvSpPr>
            <a:spLocks/>
          </p:cNvSpPr>
          <p:nvPr/>
        </p:nvSpPr>
        <p:spPr bwMode="auto">
          <a:xfrm>
            <a:off x="7357823" y="3836764"/>
            <a:ext cx="585788" cy="179388"/>
          </a:xfrm>
          <a:custGeom>
            <a:avLst/>
            <a:gdLst>
              <a:gd name="G0" fmla="+- 22 0 0"/>
              <a:gd name="G1" fmla="+- 21600 0 0"/>
              <a:gd name="G2" fmla="+- 21600 0 0"/>
              <a:gd name="T0" fmla="*/ 0 w 21622"/>
              <a:gd name="T1" fmla="*/ 0 h 21600"/>
              <a:gd name="T2" fmla="*/ 21622 w 21622"/>
              <a:gd name="T3" fmla="*/ 21600 h 21600"/>
              <a:gd name="T4" fmla="*/ 22 w 2162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22" h="21600" fill="none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51" y="0"/>
                  <a:pt x="21622" y="9670"/>
                  <a:pt x="21622" y="21600"/>
                </a:cubicBezTo>
              </a:path>
              <a:path w="21622" h="21600" stroke="0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51" y="0"/>
                  <a:pt x="21622" y="9670"/>
                  <a:pt x="21622" y="21600"/>
                </a:cubicBezTo>
                <a:lnTo>
                  <a:pt x="22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" name="Arc 19"/>
          <p:cNvSpPr>
            <a:spLocks/>
          </p:cNvSpPr>
          <p:nvPr/>
        </p:nvSpPr>
        <p:spPr bwMode="auto">
          <a:xfrm>
            <a:off x="7387985" y="4000276"/>
            <a:ext cx="554038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" name="Arc 20"/>
          <p:cNvSpPr>
            <a:spLocks/>
          </p:cNvSpPr>
          <p:nvPr/>
        </p:nvSpPr>
        <p:spPr bwMode="auto">
          <a:xfrm>
            <a:off x="7356235" y="4000276"/>
            <a:ext cx="85725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" name="Line 21"/>
          <p:cNvSpPr>
            <a:spLocks noChangeShapeType="1"/>
          </p:cNvSpPr>
          <p:nvPr/>
        </p:nvSpPr>
        <p:spPr bwMode="auto">
          <a:xfrm>
            <a:off x="7387985" y="3922489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" name="Line 22"/>
          <p:cNvSpPr>
            <a:spLocks noChangeShapeType="1"/>
          </p:cNvSpPr>
          <p:nvPr/>
        </p:nvSpPr>
        <p:spPr bwMode="auto">
          <a:xfrm>
            <a:off x="7387985" y="4079651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" name="Arc 23"/>
          <p:cNvSpPr>
            <a:spLocks/>
          </p:cNvSpPr>
          <p:nvPr/>
        </p:nvSpPr>
        <p:spPr bwMode="auto">
          <a:xfrm>
            <a:off x="7356235" y="4540026"/>
            <a:ext cx="85725" cy="16351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" name="Arc 24"/>
          <p:cNvSpPr>
            <a:spLocks/>
          </p:cNvSpPr>
          <p:nvPr/>
        </p:nvSpPr>
        <p:spPr bwMode="auto">
          <a:xfrm>
            <a:off x="7357823" y="4540026"/>
            <a:ext cx="585788" cy="179388"/>
          </a:xfrm>
          <a:custGeom>
            <a:avLst/>
            <a:gdLst>
              <a:gd name="G0" fmla="+- 22 0 0"/>
              <a:gd name="G1" fmla="+- 21600 0 0"/>
              <a:gd name="G2" fmla="+- 21600 0 0"/>
              <a:gd name="T0" fmla="*/ 0 w 21622"/>
              <a:gd name="T1" fmla="*/ 0 h 21600"/>
              <a:gd name="T2" fmla="*/ 21622 w 21622"/>
              <a:gd name="T3" fmla="*/ 21600 h 21600"/>
              <a:gd name="T4" fmla="*/ 22 w 2162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22" h="21600" fill="none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51" y="0"/>
                  <a:pt x="21622" y="9670"/>
                  <a:pt x="21622" y="21600"/>
                </a:cubicBezTo>
              </a:path>
              <a:path w="21622" h="21600" stroke="0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51" y="0"/>
                  <a:pt x="21622" y="9670"/>
                  <a:pt x="21622" y="21600"/>
                </a:cubicBezTo>
                <a:lnTo>
                  <a:pt x="22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8" name="Arc 25"/>
          <p:cNvSpPr>
            <a:spLocks/>
          </p:cNvSpPr>
          <p:nvPr/>
        </p:nvSpPr>
        <p:spPr bwMode="auto">
          <a:xfrm>
            <a:off x="7387985" y="4703539"/>
            <a:ext cx="554038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" name="Arc 26"/>
          <p:cNvSpPr>
            <a:spLocks/>
          </p:cNvSpPr>
          <p:nvPr/>
        </p:nvSpPr>
        <p:spPr bwMode="auto">
          <a:xfrm>
            <a:off x="7356235" y="4703539"/>
            <a:ext cx="85725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" name="Line 27"/>
          <p:cNvSpPr>
            <a:spLocks noChangeShapeType="1"/>
          </p:cNvSpPr>
          <p:nvPr/>
        </p:nvSpPr>
        <p:spPr bwMode="auto">
          <a:xfrm>
            <a:off x="7387985" y="4625751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" name="Line 28"/>
          <p:cNvSpPr>
            <a:spLocks noChangeShapeType="1"/>
          </p:cNvSpPr>
          <p:nvPr/>
        </p:nvSpPr>
        <p:spPr bwMode="auto">
          <a:xfrm>
            <a:off x="7387985" y="4781326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2" name="Rectangle 29"/>
          <p:cNvSpPr>
            <a:spLocks noChangeArrowheads="1"/>
          </p:cNvSpPr>
          <p:nvPr/>
        </p:nvSpPr>
        <p:spPr bwMode="auto">
          <a:xfrm>
            <a:off x="3881198" y="1665064"/>
            <a:ext cx="1406525" cy="171926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3" name="Rectangle 30"/>
          <p:cNvSpPr>
            <a:spLocks noChangeArrowheads="1"/>
          </p:cNvSpPr>
          <p:nvPr/>
        </p:nvSpPr>
        <p:spPr bwMode="auto">
          <a:xfrm>
            <a:off x="3982798" y="1892076"/>
            <a:ext cx="312738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GO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ectangle 31"/>
          <p:cNvSpPr>
            <a:spLocks noChangeArrowheads="1"/>
          </p:cNvSpPr>
          <p:nvPr/>
        </p:nvSpPr>
        <p:spPr bwMode="auto">
          <a:xfrm>
            <a:off x="3982798" y="2203226"/>
            <a:ext cx="390525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RES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32"/>
          <p:cNvSpPr>
            <a:spLocks noChangeArrowheads="1"/>
          </p:cNvSpPr>
          <p:nvPr/>
        </p:nvSpPr>
        <p:spPr bwMode="auto">
          <a:xfrm>
            <a:off x="3982798" y="2515964"/>
            <a:ext cx="50006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SUSP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33"/>
          <p:cNvSpPr>
            <a:spLocks noChangeArrowheads="1"/>
          </p:cNvSpPr>
          <p:nvPr/>
        </p:nvSpPr>
        <p:spPr bwMode="auto">
          <a:xfrm>
            <a:off x="3982798" y="2828701"/>
            <a:ext cx="4064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KILL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921010" y="1892076"/>
            <a:ext cx="37465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SEL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35"/>
          <p:cNvSpPr>
            <a:spLocks noChangeArrowheads="1"/>
          </p:cNvSpPr>
          <p:nvPr/>
        </p:nvSpPr>
        <p:spPr bwMode="auto">
          <a:xfrm>
            <a:off x="4998798" y="2203226"/>
            <a:ext cx="26511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K0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36"/>
          <p:cNvSpPr>
            <a:spLocks noChangeArrowheads="1"/>
          </p:cNvSpPr>
          <p:nvPr/>
        </p:nvSpPr>
        <p:spPr bwMode="auto">
          <a:xfrm>
            <a:off x="4998798" y="2515964"/>
            <a:ext cx="26511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K1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37"/>
          <p:cNvSpPr>
            <a:spLocks noChangeArrowheads="1"/>
          </p:cNvSpPr>
          <p:nvPr/>
        </p:nvSpPr>
        <p:spPr bwMode="auto">
          <a:xfrm>
            <a:off x="4998798" y="2828701"/>
            <a:ext cx="26511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K2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38"/>
          <p:cNvSpPr>
            <a:spLocks noChangeArrowheads="1"/>
          </p:cNvSpPr>
          <p:nvPr/>
        </p:nvSpPr>
        <p:spPr bwMode="auto">
          <a:xfrm>
            <a:off x="4998798" y="3063651"/>
            <a:ext cx="2032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...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39"/>
          <p:cNvSpPr>
            <a:spLocks noChangeArrowheads="1"/>
          </p:cNvSpPr>
          <p:nvPr/>
        </p:nvSpPr>
        <p:spPr bwMode="auto">
          <a:xfrm>
            <a:off x="4373323" y="1703164"/>
            <a:ext cx="17145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E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40"/>
          <p:cNvSpPr>
            <a:spLocks noChangeArrowheads="1"/>
          </p:cNvSpPr>
          <p:nvPr/>
        </p:nvSpPr>
        <p:spPr bwMode="auto">
          <a:xfrm>
            <a:off x="4686060" y="1703164"/>
            <a:ext cx="2032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E'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42"/>
          <p:cNvSpPr>
            <a:spLocks noChangeArrowheads="1"/>
          </p:cNvSpPr>
          <p:nvPr/>
        </p:nvSpPr>
        <p:spPr bwMode="auto">
          <a:xfrm>
            <a:off x="3958985" y="4087589"/>
            <a:ext cx="1406525" cy="171767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6" name="Rectangle 43"/>
          <p:cNvSpPr>
            <a:spLocks noChangeArrowheads="1"/>
          </p:cNvSpPr>
          <p:nvPr/>
        </p:nvSpPr>
        <p:spPr bwMode="auto">
          <a:xfrm>
            <a:off x="4060585" y="4313014"/>
            <a:ext cx="312738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GO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44"/>
          <p:cNvSpPr>
            <a:spLocks noChangeArrowheads="1"/>
          </p:cNvSpPr>
          <p:nvPr/>
        </p:nvSpPr>
        <p:spPr bwMode="auto">
          <a:xfrm>
            <a:off x="4060585" y="4625751"/>
            <a:ext cx="390525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RES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45"/>
          <p:cNvSpPr>
            <a:spLocks noChangeArrowheads="1"/>
          </p:cNvSpPr>
          <p:nvPr/>
        </p:nvSpPr>
        <p:spPr bwMode="auto">
          <a:xfrm>
            <a:off x="4060585" y="4936901"/>
            <a:ext cx="50006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SUSP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Rectangle 46"/>
          <p:cNvSpPr>
            <a:spLocks noChangeArrowheads="1"/>
          </p:cNvSpPr>
          <p:nvPr/>
        </p:nvSpPr>
        <p:spPr bwMode="auto">
          <a:xfrm>
            <a:off x="4060585" y="5249639"/>
            <a:ext cx="4064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KILL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Rectangle 47"/>
          <p:cNvSpPr>
            <a:spLocks noChangeArrowheads="1"/>
          </p:cNvSpPr>
          <p:nvPr/>
        </p:nvSpPr>
        <p:spPr bwMode="auto">
          <a:xfrm>
            <a:off x="4998798" y="4313014"/>
            <a:ext cx="37465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SEL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48"/>
          <p:cNvSpPr>
            <a:spLocks noChangeArrowheads="1"/>
          </p:cNvSpPr>
          <p:nvPr/>
        </p:nvSpPr>
        <p:spPr bwMode="auto">
          <a:xfrm>
            <a:off x="5076585" y="4625751"/>
            <a:ext cx="26511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K0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49"/>
          <p:cNvSpPr>
            <a:spLocks noChangeArrowheads="1"/>
          </p:cNvSpPr>
          <p:nvPr/>
        </p:nvSpPr>
        <p:spPr bwMode="auto">
          <a:xfrm>
            <a:off x="5076585" y="4936901"/>
            <a:ext cx="26511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K1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Rectangle 50"/>
          <p:cNvSpPr>
            <a:spLocks noChangeArrowheads="1"/>
          </p:cNvSpPr>
          <p:nvPr/>
        </p:nvSpPr>
        <p:spPr bwMode="auto">
          <a:xfrm>
            <a:off x="5076585" y="5249639"/>
            <a:ext cx="26511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K2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Rectangle 51"/>
          <p:cNvSpPr>
            <a:spLocks noChangeArrowheads="1"/>
          </p:cNvSpPr>
          <p:nvPr/>
        </p:nvSpPr>
        <p:spPr bwMode="auto">
          <a:xfrm>
            <a:off x="5076585" y="5484589"/>
            <a:ext cx="2032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...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52"/>
          <p:cNvSpPr>
            <a:spLocks noChangeArrowheads="1"/>
          </p:cNvSpPr>
          <p:nvPr/>
        </p:nvSpPr>
        <p:spPr bwMode="auto">
          <a:xfrm>
            <a:off x="4451110" y="4125689"/>
            <a:ext cx="17145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E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Rectangle 53"/>
          <p:cNvSpPr>
            <a:spLocks noChangeArrowheads="1"/>
          </p:cNvSpPr>
          <p:nvPr/>
        </p:nvSpPr>
        <p:spPr bwMode="auto">
          <a:xfrm>
            <a:off x="4763848" y="4125689"/>
            <a:ext cx="2032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E'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Line 55"/>
          <p:cNvSpPr>
            <a:spLocks noChangeShapeType="1"/>
          </p:cNvSpPr>
          <p:nvPr/>
        </p:nvSpPr>
        <p:spPr bwMode="auto">
          <a:xfrm>
            <a:off x="8091248" y="1345976"/>
            <a:ext cx="2333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" name="Line 56"/>
          <p:cNvSpPr>
            <a:spLocks noChangeShapeType="1"/>
          </p:cNvSpPr>
          <p:nvPr/>
        </p:nvSpPr>
        <p:spPr bwMode="auto">
          <a:xfrm>
            <a:off x="7934085" y="1345976"/>
            <a:ext cx="157163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" name="Rectangle 57"/>
          <p:cNvSpPr>
            <a:spLocks noChangeArrowheads="1"/>
          </p:cNvSpPr>
          <p:nvPr/>
        </p:nvSpPr>
        <p:spPr bwMode="auto">
          <a:xfrm>
            <a:off x="8434148" y="1237927"/>
            <a:ext cx="17472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E'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71" name="Line 58"/>
          <p:cNvSpPr>
            <a:spLocks noChangeShapeType="1"/>
          </p:cNvSpPr>
          <p:nvPr/>
        </p:nvSpPr>
        <p:spPr bwMode="auto">
          <a:xfrm>
            <a:off x="8091248" y="2047651"/>
            <a:ext cx="2333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2" name="Line 59"/>
          <p:cNvSpPr>
            <a:spLocks noChangeShapeType="1"/>
          </p:cNvSpPr>
          <p:nvPr/>
        </p:nvSpPr>
        <p:spPr bwMode="auto">
          <a:xfrm>
            <a:off x="7934085" y="2047651"/>
            <a:ext cx="157163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3" name="Rectangle 60"/>
          <p:cNvSpPr>
            <a:spLocks noChangeArrowheads="1"/>
          </p:cNvSpPr>
          <p:nvPr/>
        </p:nvSpPr>
        <p:spPr bwMode="auto">
          <a:xfrm>
            <a:off x="8434148" y="1927810"/>
            <a:ext cx="38632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SEL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74" name="Line 61"/>
          <p:cNvSpPr>
            <a:spLocks noChangeShapeType="1"/>
          </p:cNvSpPr>
          <p:nvPr/>
        </p:nvSpPr>
        <p:spPr bwMode="auto">
          <a:xfrm>
            <a:off x="8091248" y="4000276"/>
            <a:ext cx="2333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5" name="Line 62"/>
          <p:cNvSpPr>
            <a:spLocks noChangeShapeType="1"/>
          </p:cNvSpPr>
          <p:nvPr/>
        </p:nvSpPr>
        <p:spPr bwMode="auto">
          <a:xfrm>
            <a:off x="7934085" y="4000276"/>
            <a:ext cx="157163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6" name="Rectangle 63"/>
          <p:cNvSpPr>
            <a:spLocks noChangeArrowheads="1"/>
          </p:cNvSpPr>
          <p:nvPr/>
        </p:nvSpPr>
        <p:spPr bwMode="auto">
          <a:xfrm>
            <a:off x="8434148" y="3877959"/>
            <a:ext cx="2500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K1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77" name="Line 64"/>
          <p:cNvSpPr>
            <a:spLocks noChangeShapeType="1"/>
          </p:cNvSpPr>
          <p:nvPr/>
        </p:nvSpPr>
        <p:spPr bwMode="auto">
          <a:xfrm>
            <a:off x="8091248" y="4703539"/>
            <a:ext cx="2333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8" name="Line 65"/>
          <p:cNvSpPr>
            <a:spLocks noChangeShapeType="1"/>
          </p:cNvSpPr>
          <p:nvPr/>
        </p:nvSpPr>
        <p:spPr bwMode="auto">
          <a:xfrm>
            <a:off x="7934085" y="4703539"/>
            <a:ext cx="157163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9" name="Rectangle 66"/>
          <p:cNvSpPr>
            <a:spLocks noChangeArrowheads="1"/>
          </p:cNvSpPr>
          <p:nvPr/>
        </p:nvSpPr>
        <p:spPr bwMode="auto">
          <a:xfrm>
            <a:off x="8434148" y="4576321"/>
            <a:ext cx="2500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K2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80" name="Line 67"/>
          <p:cNvSpPr>
            <a:spLocks noChangeShapeType="1"/>
          </p:cNvSpPr>
          <p:nvPr/>
        </p:nvSpPr>
        <p:spPr bwMode="auto">
          <a:xfrm>
            <a:off x="3717685" y="1969864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1" name="Line 68"/>
          <p:cNvSpPr>
            <a:spLocks noChangeShapeType="1"/>
          </p:cNvSpPr>
          <p:nvPr/>
        </p:nvSpPr>
        <p:spPr bwMode="auto">
          <a:xfrm>
            <a:off x="2700099" y="1969864"/>
            <a:ext cx="1017587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2" name="Rectangle 69"/>
          <p:cNvSpPr>
            <a:spLocks noChangeArrowheads="1"/>
          </p:cNvSpPr>
          <p:nvPr/>
        </p:nvSpPr>
        <p:spPr bwMode="auto">
          <a:xfrm>
            <a:off x="630001" y="1733746"/>
            <a:ext cx="3590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GO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83" name="Line 70"/>
          <p:cNvSpPr>
            <a:spLocks noChangeShapeType="1"/>
          </p:cNvSpPr>
          <p:nvPr/>
        </p:nvSpPr>
        <p:spPr bwMode="auto">
          <a:xfrm>
            <a:off x="5279785" y="1980380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4" name="Line 71"/>
          <p:cNvSpPr>
            <a:spLocks noChangeShapeType="1"/>
          </p:cNvSpPr>
          <p:nvPr/>
        </p:nvSpPr>
        <p:spPr bwMode="auto">
          <a:xfrm>
            <a:off x="5435360" y="1980380"/>
            <a:ext cx="1797050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5" name="Line 72"/>
          <p:cNvSpPr>
            <a:spLocks noChangeShapeType="1"/>
          </p:cNvSpPr>
          <p:nvPr/>
        </p:nvSpPr>
        <p:spPr bwMode="auto">
          <a:xfrm>
            <a:off x="7232410" y="1980380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6" name="Line 73"/>
          <p:cNvSpPr>
            <a:spLocks noChangeShapeType="1"/>
          </p:cNvSpPr>
          <p:nvPr/>
        </p:nvSpPr>
        <p:spPr bwMode="auto">
          <a:xfrm>
            <a:off x="5279785" y="2595339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7" name="Line 74"/>
          <p:cNvSpPr>
            <a:spLocks noChangeShapeType="1"/>
          </p:cNvSpPr>
          <p:nvPr/>
        </p:nvSpPr>
        <p:spPr bwMode="auto">
          <a:xfrm>
            <a:off x="5435360" y="2595339"/>
            <a:ext cx="148431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8" name="Line 75"/>
          <p:cNvSpPr>
            <a:spLocks noChangeShapeType="1"/>
          </p:cNvSpPr>
          <p:nvPr/>
        </p:nvSpPr>
        <p:spPr bwMode="auto">
          <a:xfrm>
            <a:off x="6919673" y="3922489"/>
            <a:ext cx="312738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9" name="Line 76"/>
          <p:cNvSpPr>
            <a:spLocks noChangeShapeType="1"/>
          </p:cNvSpPr>
          <p:nvPr/>
        </p:nvSpPr>
        <p:spPr bwMode="auto">
          <a:xfrm>
            <a:off x="6919673" y="2595339"/>
            <a:ext cx="0" cy="132715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" name="Line 77"/>
          <p:cNvSpPr>
            <a:spLocks noChangeShapeType="1"/>
          </p:cNvSpPr>
          <p:nvPr/>
        </p:nvSpPr>
        <p:spPr bwMode="auto">
          <a:xfrm>
            <a:off x="7232410" y="3922489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" name="Line 78"/>
          <p:cNvSpPr>
            <a:spLocks noChangeShapeType="1"/>
          </p:cNvSpPr>
          <p:nvPr/>
        </p:nvSpPr>
        <p:spPr bwMode="auto">
          <a:xfrm>
            <a:off x="5279785" y="2908076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" name="Line 79"/>
          <p:cNvSpPr>
            <a:spLocks noChangeShapeType="1"/>
          </p:cNvSpPr>
          <p:nvPr/>
        </p:nvSpPr>
        <p:spPr bwMode="auto">
          <a:xfrm>
            <a:off x="5435360" y="2908076"/>
            <a:ext cx="12493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3" name="Line 80"/>
          <p:cNvSpPr>
            <a:spLocks noChangeShapeType="1"/>
          </p:cNvSpPr>
          <p:nvPr/>
        </p:nvSpPr>
        <p:spPr bwMode="auto">
          <a:xfrm>
            <a:off x="6684723" y="4625751"/>
            <a:ext cx="547688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4" name="Line 81"/>
          <p:cNvSpPr>
            <a:spLocks noChangeShapeType="1"/>
          </p:cNvSpPr>
          <p:nvPr/>
        </p:nvSpPr>
        <p:spPr bwMode="auto">
          <a:xfrm>
            <a:off x="6684723" y="2908076"/>
            <a:ext cx="0" cy="1717675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5" name="Line 82"/>
          <p:cNvSpPr>
            <a:spLocks noChangeShapeType="1"/>
          </p:cNvSpPr>
          <p:nvPr/>
        </p:nvSpPr>
        <p:spPr bwMode="auto">
          <a:xfrm>
            <a:off x="7232410" y="4625751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6" name="Line 83"/>
          <p:cNvSpPr>
            <a:spLocks noChangeShapeType="1"/>
          </p:cNvSpPr>
          <p:nvPr/>
        </p:nvSpPr>
        <p:spPr bwMode="auto">
          <a:xfrm>
            <a:off x="4732098" y="1501551"/>
            <a:ext cx="0" cy="15557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7" name="Line 84"/>
          <p:cNvSpPr>
            <a:spLocks noChangeShapeType="1"/>
          </p:cNvSpPr>
          <p:nvPr/>
        </p:nvSpPr>
        <p:spPr bwMode="auto">
          <a:xfrm>
            <a:off x="4732098" y="1266601"/>
            <a:ext cx="250031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8" name="Line 85"/>
          <p:cNvSpPr>
            <a:spLocks noChangeShapeType="1"/>
          </p:cNvSpPr>
          <p:nvPr/>
        </p:nvSpPr>
        <p:spPr bwMode="auto">
          <a:xfrm>
            <a:off x="4732098" y="1266601"/>
            <a:ext cx="0" cy="23495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9" name="Line 86"/>
          <p:cNvSpPr>
            <a:spLocks noChangeShapeType="1"/>
          </p:cNvSpPr>
          <p:nvPr/>
        </p:nvSpPr>
        <p:spPr bwMode="auto">
          <a:xfrm>
            <a:off x="7232410" y="1266601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7" name="Line 94"/>
          <p:cNvSpPr>
            <a:spLocks noChangeShapeType="1"/>
          </p:cNvSpPr>
          <p:nvPr/>
        </p:nvSpPr>
        <p:spPr bwMode="auto">
          <a:xfrm>
            <a:off x="3795473" y="4703539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8" name="Line 95"/>
          <p:cNvSpPr>
            <a:spLocks noChangeShapeType="1"/>
          </p:cNvSpPr>
          <p:nvPr/>
        </p:nvSpPr>
        <p:spPr bwMode="auto">
          <a:xfrm>
            <a:off x="3717685" y="2282601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9" name="Line 96"/>
          <p:cNvSpPr>
            <a:spLocks noChangeShapeType="1"/>
          </p:cNvSpPr>
          <p:nvPr/>
        </p:nvSpPr>
        <p:spPr bwMode="auto">
          <a:xfrm>
            <a:off x="3327160" y="2282601"/>
            <a:ext cx="390525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0" name="Line 97"/>
          <p:cNvSpPr>
            <a:spLocks noChangeShapeType="1"/>
          </p:cNvSpPr>
          <p:nvPr/>
        </p:nvSpPr>
        <p:spPr bwMode="auto">
          <a:xfrm>
            <a:off x="1107974" y="2282601"/>
            <a:ext cx="2219187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1" name="Line 98"/>
          <p:cNvSpPr>
            <a:spLocks noChangeShapeType="1"/>
          </p:cNvSpPr>
          <p:nvPr/>
        </p:nvSpPr>
        <p:spPr bwMode="auto">
          <a:xfrm>
            <a:off x="3327160" y="2282601"/>
            <a:ext cx="0" cy="2420938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" name="Oval 99"/>
          <p:cNvSpPr>
            <a:spLocks noChangeArrowheads="1"/>
          </p:cNvSpPr>
          <p:nvPr/>
        </p:nvSpPr>
        <p:spPr bwMode="auto">
          <a:xfrm>
            <a:off x="3294000" y="2258789"/>
            <a:ext cx="61913" cy="635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3" name="Line 100"/>
          <p:cNvSpPr>
            <a:spLocks noChangeShapeType="1"/>
          </p:cNvSpPr>
          <p:nvPr/>
        </p:nvSpPr>
        <p:spPr bwMode="auto">
          <a:xfrm>
            <a:off x="3327160" y="4703539"/>
            <a:ext cx="46831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4" name="Rectangle 101"/>
          <p:cNvSpPr>
            <a:spLocks noChangeArrowheads="1"/>
          </p:cNvSpPr>
          <p:nvPr/>
        </p:nvSpPr>
        <p:spPr bwMode="auto">
          <a:xfrm>
            <a:off x="514585" y="2166789"/>
            <a:ext cx="4744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RES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115" name="Line 102"/>
          <p:cNvSpPr>
            <a:spLocks noChangeShapeType="1"/>
          </p:cNvSpPr>
          <p:nvPr/>
        </p:nvSpPr>
        <p:spPr bwMode="auto">
          <a:xfrm>
            <a:off x="3795473" y="5016276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6" name="Line 103"/>
          <p:cNvSpPr>
            <a:spLocks noChangeShapeType="1"/>
          </p:cNvSpPr>
          <p:nvPr/>
        </p:nvSpPr>
        <p:spPr bwMode="auto">
          <a:xfrm>
            <a:off x="3717685" y="2595339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7" name="Line 104"/>
          <p:cNvSpPr>
            <a:spLocks noChangeShapeType="1"/>
          </p:cNvSpPr>
          <p:nvPr/>
        </p:nvSpPr>
        <p:spPr bwMode="auto">
          <a:xfrm>
            <a:off x="3092210" y="2595339"/>
            <a:ext cx="625475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8" name="Line 105"/>
          <p:cNvSpPr>
            <a:spLocks noChangeShapeType="1"/>
          </p:cNvSpPr>
          <p:nvPr/>
        </p:nvSpPr>
        <p:spPr bwMode="auto">
          <a:xfrm>
            <a:off x="1107974" y="2595339"/>
            <a:ext cx="1984237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9" name="Line 106"/>
          <p:cNvSpPr>
            <a:spLocks noChangeShapeType="1"/>
          </p:cNvSpPr>
          <p:nvPr/>
        </p:nvSpPr>
        <p:spPr bwMode="auto">
          <a:xfrm>
            <a:off x="3092210" y="2595339"/>
            <a:ext cx="0" cy="2420938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0" name="Oval 107"/>
          <p:cNvSpPr>
            <a:spLocks noChangeArrowheads="1"/>
          </p:cNvSpPr>
          <p:nvPr/>
        </p:nvSpPr>
        <p:spPr bwMode="auto">
          <a:xfrm>
            <a:off x="3069985" y="2571526"/>
            <a:ext cx="61913" cy="61913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1" name="Line 108"/>
          <p:cNvSpPr>
            <a:spLocks noChangeShapeType="1"/>
          </p:cNvSpPr>
          <p:nvPr/>
        </p:nvSpPr>
        <p:spPr bwMode="auto">
          <a:xfrm>
            <a:off x="3092210" y="5016276"/>
            <a:ext cx="7032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2" name="Rectangle 109"/>
          <p:cNvSpPr>
            <a:spLocks noChangeArrowheads="1"/>
          </p:cNvSpPr>
          <p:nvPr/>
        </p:nvSpPr>
        <p:spPr bwMode="auto">
          <a:xfrm>
            <a:off x="360697" y="2449074"/>
            <a:ext cx="6283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SUSP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123" name="Line 110"/>
          <p:cNvSpPr>
            <a:spLocks noChangeShapeType="1"/>
          </p:cNvSpPr>
          <p:nvPr/>
        </p:nvSpPr>
        <p:spPr bwMode="auto">
          <a:xfrm>
            <a:off x="3795473" y="5329014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4" name="Line 111"/>
          <p:cNvSpPr>
            <a:spLocks noChangeShapeType="1"/>
          </p:cNvSpPr>
          <p:nvPr/>
        </p:nvSpPr>
        <p:spPr bwMode="auto">
          <a:xfrm>
            <a:off x="3717685" y="2908076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5" name="Line 112"/>
          <p:cNvSpPr>
            <a:spLocks noChangeShapeType="1"/>
          </p:cNvSpPr>
          <p:nvPr/>
        </p:nvSpPr>
        <p:spPr bwMode="auto">
          <a:xfrm>
            <a:off x="2858848" y="2908076"/>
            <a:ext cx="858838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6" name="Line 113"/>
          <p:cNvSpPr>
            <a:spLocks noChangeShapeType="1"/>
          </p:cNvSpPr>
          <p:nvPr/>
        </p:nvSpPr>
        <p:spPr bwMode="auto">
          <a:xfrm>
            <a:off x="1115617" y="2908076"/>
            <a:ext cx="1743232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7" name="Line 114"/>
          <p:cNvSpPr>
            <a:spLocks noChangeShapeType="1"/>
          </p:cNvSpPr>
          <p:nvPr/>
        </p:nvSpPr>
        <p:spPr bwMode="auto">
          <a:xfrm>
            <a:off x="2858848" y="2908076"/>
            <a:ext cx="0" cy="2420938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8" name="Oval 115"/>
          <p:cNvSpPr>
            <a:spLocks noChangeArrowheads="1"/>
          </p:cNvSpPr>
          <p:nvPr/>
        </p:nvSpPr>
        <p:spPr bwMode="auto">
          <a:xfrm>
            <a:off x="2835035" y="2884264"/>
            <a:ext cx="61913" cy="61913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9" name="Line 116"/>
          <p:cNvSpPr>
            <a:spLocks noChangeShapeType="1"/>
          </p:cNvSpPr>
          <p:nvPr/>
        </p:nvSpPr>
        <p:spPr bwMode="auto">
          <a:xfrm>
            <a:off x="2858848" y="5329014"/>
            <a:ext cx="936625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0" name="Rectangle 117"/>
          <p:cNvSpPr>
            <a:spLocks noChangeArrowheads="1"/>
          </p:cNvSpPr>
          <p:nvPr/>
        </p:nvSpPr>
        <p:spPr bwMode="auto">
          <a:xfrm>
            <a:off x="514585" y="2798935"/>
            <a:ext cx="4744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KILL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131" name="Line 118"/>
          <p:cNvSpPr>
            <a:spLocks noChangeShapeType="1"/>
          </p:cNvSpPr>
          <p:nvPr/>
        </p:nvSpPr>
        <p:spPr bwMode="auto">
          <a:xfrm>
            <a:off x="5357573" y="4390801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2" name="Line 119"/>
          <p:cNvSpPr>
            <a:spLocks noChangeShapeType="1"/>
          </p:cNvSpPr>
          <p:nvPr/>
        </p:nvSpPr>
        <p:spPr bwMode="auto">
          <a:xfrm>
            <a:off x="5983048" y="2127026"/>
            <a:ext cx="12493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" name="Line 120"/>
          <p:cNvSpPr>
            <a:spLocks noChangeShapeType="1"/>
          </p:cNvSpPr>
          <p:nvPr/>
        </p:nvSpPr>
        <p:spPr bwMode="auto">
          <a:xfrm>
            <a:off x="5513148" y="4390801"/>
            <a:ext cx="469900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4" name="Line 121"/>
          <p:cNvSpPr>
            <a:spLocks noChangeShapeType="1"/>
          </p:cNvSpPr>
          <p:nvPr/>
        </p:nvSpPr>
        <p:spPr bwMode="auto">
          <a:xfrm>
            <a:off x="5983048" y="2127026"/>
            <a:ext cx="0" cy="2263775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5" name="Line 122"/>
          <p:cNvSpPr>
            <a:spLocks noChangeShapeType="1"/>
          </p:cNvSpPr>
          <p:nvPr/>
        </p:nvSpPr>
        <p:spPr bwMode="auto">
          <a:xfrm>
            <a:off x="7232410" y="2127026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0" name="Rectangle 127"/>
          <p:cNvSpPr>
            <a:spLocks noChangeArrowheads="1"/>
          </p:cNvSpPr>
          <p:nvPr/>
        </p:nvSpPr>
        <p:spPr bwMode="auto">
          <a:xfrm>
            <a:off x="8434148" y="3185693"/>
            <a:ext cx="2500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K0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141" name="Line 128"/>
          <p:cNvSpPr>
            <a:spLocks noChangeShapeType="1"/>
          </p:cNvSpPr>
          <p:nvPr/>
        </p:nvSpPr>
        <p:spPr bwMode="auto">
          <a:xfrm>
            <a:off x="5357573" y="5016276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2" name="Line 129"/>
          <p:cNvSpPr>
            <a:spLocks noChangeShapeType="1"/>
          </p:cNvSpPr>
          <p:nvPr/>
        </p:nvSpPr>
        <p:spPr bwMode="auto">
          <a:xfrm>
            <a:off x="6451360" y="4079651"/>
            <a:ext cx="781050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3" name="Line 130"/>
          <p:cNvSpPr>
            <a:spLocks noChangeShapeType="1"/>
          </p:cNvSpPr>
          <p:nvPr/>
        </p:nvSpPr>
        <p:spPr bwMode="auto">
          <a:xfrm>
            <a:off x="5513148" y="5016276"/>
            <a:ext cx="93821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4" name="Line 131"/>
          <p:cNvSpPr>
            <a:spLocks noChangeShapeType="1"/>
          </p:cNvSpPr>
          <p:nvPr/>
        </p:nvSpPr>
        <p:spPr bwMode="auto">
          <a:xfrm>
            <a:off x="6451360" y="4079651"/>
            <a:ext cx="0" cy="936625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5" name="Line 132"/>
          <p:cNvSpPr>
            <a:spLocks noChangeShapeType="1"/>
          </p:cNvSpPr>
          <p:nvPr/>
        </p:nvSpPr>
        <p:spPr bwMode="auto">
          <a:xfrm>
            <a:off x="7232410" y="4079651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6" name="Line 133"/>
          <p:cNvSpPr>
            <a:spLocks noChangeShapeType="1"/>
          </p:cNvSpPr>
          <p:nvPr/>
        </p:nvSpPr>
        <p:spPr bwMode="auto">
          <a:xfrm>
            <a:off x="5357573" y="5329014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7" name="Line 134"/>
          <p:cNvSpPr>
            <a:spLocks noChangeShapeType="1"/>
          </p:cNvSpPr>
          <p:nvPr/>
        </p:nvSpPr>
        <p:spPr bwMode="auto">
          <a:xfrm>
            <a:off x="5513148" y="5329014"/>
            <a:ext cx="17192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8" name="Line 135"/>
          <p:cNvSpPr>
            <a:spLocks noChangeShapeType="1"/>
          </p:cNvSpPr>
          <p:nvPr/>
        </p:nvSpPr>
        <p:spPr bwMode="auto">
          <a:xfrm>
            <a:off x="7232410" y="4781326"/>
            <a:ext cx="0" cy="547688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9" name="Line 136"/>
          <p:cNvSpPr>
            <a:spLocks noChangeShapeType="1"/>
          </p:cNvSpPr>
          <p:nvPr/>
        </p:nvSpPr>
        <p:spPr bwMode="auto">
          <a:xfrm>
            <a:off x="7232410" y="4781326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0" name="Line 137"/>
          <p:cNvSpPr>
            <a:spLocks noChangeShapeType="1"/>
          </p:cNvSpPr>
          <p:nvPr/>
        </p:nvSpPr>
        <p:spPr bwMode="auto">
          <a:xfrm>
            <a:off x="4498735" y="3922489"/>
            <a:ext cx="0" cy="157163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1" name="Line 138"/>
          <p:cNvSpPr>
            <a:spLocks noChangeShapeType="1"/>
          </p:cNvSpPr>
          <p:nvPr/>
        </p:nvSpPr>
        <p:spPr bwMode="auto">
          <a:xfrm>
            <a:off x="4420948" y="1501551"/>
            <a:ext cx="0" cy="15557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2" name="Line 139"/>
          <p:cNvSpPr>
            <a:spLocks noChangeShapeType="1"/>
          </p:cNvSpPr>
          <p:nvPr/>
        </p:nvSpPr>
        <p:spPr bwMode="auto">
          <a:xfrm>
            <a:off x="1115616" y="1266601"/>
            <a:ext cx="2444907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" name="Line 141"/>
          <p:cNvSpPr>
            <a:spLocks noChangeShapeType="1"/>
          </p:cNvSpPr>
          <p:nvPr/>
        </p:nvSpPr>
        <p:spPr bwMode="auto">
          <a:xfrm>
            <a:off x="3560523" y="1266601"/>
            <a:ext cx="860425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5" name="Line 142"/>
          <p:cNvSpPr>
            <a:spLocks noChangeShapeType="1"/>
          </p:cNvSpPr>
          <p:nvPr/>
        </p:nvSpPr>
        <p:spPr bwMode="auto">
          <a:xfrm>
            <a:off x="4420948" y="1266601"/>
            <a:ext cx="0" cy="23495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6" name="Line 143"/>
          <p:cNvSpPr>
            <a:spLocks noChangeShapeType="1"/>
          </p:cNvSpPr>
          <p:nvPr/>
        </p:nvSpPr>
        <p:spPr bwMode="auto">
          <a:xfrm>
            <a:off x="3560523" y="3844701"/>
            <a:ext cx="93821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7" name="Line 144"/>
          <p:cNvSpPr>
            <a:spLocks noChangeShapeType="1"/>
          </p:cNvSpPr>
          <p:nvPr/>
        </p:nvSpPr>
        <p:spPr bwMode="auto">
          <a:xfrm>
            <a:off x="3560523" y="1266601"/>
            <a:ext cx="0" cy="257810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8" name="Line 145"/>
          <p:cNvSpPr>
            <a:spLocks noChangeShapeType="1"/>
          </p:cNvSpPr>
          <p:nvPr/>
        </p:nvSpPr>
        <p:spPr bwMode="auto">
          <a:xfrm>
            <a:off x="4498735" y="3844701"/>
            <a:ext cx="0" cy="77788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9" name="Rectangle 146"/>
          <p:cNvSpPr>
            <a:spLocks noChangeArrowheads="1"/>
          </p:cNvSpPr>
          <p:nvPr/>
        </p:nvSpPr>
        <p:spPr bwMode="auto">
          <a:xfrm>
            <a:off x="835186" y="1124926"/>
            <a:ext cx="1538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E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160" name="Line 147"/>
          <p:cNvSpPr>
            <a:spLocks noChangeShapeType="1"/>
          </p:cNvSpPr>
          <p:nvPr/>
        </p:nvSpPr>
        <p:spPr bwMode="auto">
          <a:xfrm>
            <a:off x="4811473" y="3922489"/>
            <a:ext cx="0" cy="157163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1" name="Line 148"/>
          <p:cNvSpPr>
            <a:spLocks noChangeShapeType="1"/>
          </p:cNvSpPr>
          <p:nvPr/>
        </p:nvSpPr>
        <p:spPr bwMode="auto">
          <a:xfrm>
            <a:off x="5748098" y="1423764"/>
            <a:ext cx="148431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2" name="Line 149"/>
          <p:cNvSpPr>
            <a:spLocks noChangeShapeType="1"/>
          </p:cNvSpPr>
          <p:nvPr/>
        </p:nvSpPr>
        <p:spPr bwMode="auto">
          <a:xfrm>
            <a:off x="4811473" y="3844701"/>
            <a:ext cx="936625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" name="Line 150"/>
          <p:cNvSpPr>
            <a:spLocks noChangeShapeType="1"/>
          </p:cNvSpPr>
          <p:nvPr/>
        </p:nvSpPr>
        <p:spPr bwMode="auto">
          <a:xfrm>
            <a:off x="4811473" y="3844701"/>
            <a:ext cx="0" cy="77788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4" name="Line 151"/>
          <p:cNvSpPr>
            <a:spLocks noChangeShapeType="1"/>
          </p:cNvSpPr>
          <p:nvPr/>
        </p:nvSpPr>
        <p:spPr bwMode="auto">
          <a:xfrm>
            <a:off x="5748098" y="1434280"/>
            <a:ext cx="0" cy="2420938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5" name="Line 152"/>
          <p:cNvSpPr>
            <a:spLocks noChangeShapeType="1"/>
          </p:cNvSpPr>
          <p:nvPr/>
        </p:nvSpPr>
        <p:spPr bwMode="auto">
          <a:xfrm>
            <a:off x="7232410" y="1423764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6" name="ZoneTexte 165"/>
          <p:cNvSpPr txBox="1"/>
          <p:nvPr/>
        </p:nvSpPr>
        <p:spPr>
          <a:xfrm>
            <a:off x="4456827" y="2320404"/>
            <a:ext cx="356188" cy="48013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sp>
        <p:nvSpPr>
          <p:cNvPr id="167" name="ZoneTexte 166"/>
          <p:cNvSpPr txBox="1"/>
          <p:nvPr/>
        </p:nvSpPr>
        <p:spPr>
          <a:xfrm>
            <a:off x="4510355" y="4754835"/>
            <a:ext cx="356188" cy="48013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q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sp>
        <p:nvSpPr>
          <p:cNvPr id="191" name="Line 68"/>
          <p:cNvSpPr>
            <a:spLocks noChangeShapeType="1"/>
          </p:cNvSpPr>
          <p:nvPr/>
        </p:nvSpPr>
        <p:spPr bwMode="auto">
          <a:xfrm>
            <a:off x="2700100" y="4390801"/>
            <a:ext cx="1013618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" name="Oval 140"/>
          <p:cNvSpPr>
            <a:spLocks noChangeArrowheads="1"/>
          </p:cNvSpPr>
          <p:nvPr/>
        </p:nvSpPr>
        <p:spPr bwMode="auto">
          <a:xfrm>
            <a:off x="3538298" y="1244376"/>
            <a:ext cx="61913" cy="61913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1" name="Groupe 10"/>
          <p:cNvGrpSpPr/>
          <p:nvPr/>
        </p:nvGrpSpPr>
        <p:grpSpPr>
          <a:xfrm>
            <a:off x="1871727" y="1779675"/>
            <a:ext cx="828372" cy="394356"/>
            <a:chOff x="1871727" y="1954524"/>
            <a:chExt cx="828372" cy="394356"/>
          </a:xfrm>
        </p:grpSpPr>
        <p:sp>
          <p:nvSpPr>
            <p:cNvPr id="204" name="Line 16"/>
            <p:cNvSpPr>
              <a:spLocks noChangeShapeType="1"/>
            </p:cNvSpPr>
            <p:nvPr/>
          </p:nvSpPr>
          <p:spPr bwMode="auto">
            <a:xfrm>
              <a:off x="2013440" y="2347785"/>
              <a:ext cx="36314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205" name="Line 17"/>
            <p:cNvSpPr>
              <a:spLocks noChangeShapeType="1"/>
            </p:cNvSpPr>
            <p:nvPr/>
          </p:nvSpPr>
          <p:spPr bwMode="auto">
            <a:xfrm flipH="1" flipV="1">
              <a:off x="2013440" y="1954524"/>
              <a:ext cx="0" cy="3943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206" name="Line 45"/>
            <p:cNvSpPr>
              <a:spLocks noChangeShapeType="1"/>
            </p:cNvSpPr>
            <p:nvPr/>
          </p:nvSpPr>
          <p:spPr bwMode="auto">
            <a:xfrm>
              <a:off x="1871727" y="2066925"/>
              <a:ext cx="14171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207" name="Line 48"/>
            <p:cNvSpPr>
              <a:spLocks noChangeShapeType="1"/>
            </p:cNvSpPr>
            <p:nvPr/>
          </p:nvSpPr>
          <p:spPr bwMode="auto">
            <a:xfrm>
              <a:off x="2549389" y="2144161"/>
              <a:ext cx="15071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208" name="Line 77"/>
            <p:cNvSpPr>
              <a:spLocks noChangeShapeType="1"/>
            </p:cNvSpPr>
            <p:nvPr/>
          </p:nvSpPr>
          <p:spPr bwMode="auto">
            <a:xfrm>
              <a:off x="1871727" y="2245940"/>
              <a:ext cx="14171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209" name="Line 15"/>
            <p:cNvSpPr>
              <a:spLocks noChangeShapeType="1"/>
            </p:cNvSpPr>
            <p:nvPr/>
          </p:nvSpPr>
          <p:spPr bwMode="auto">
            <a:xfrm>
              <a:off x="2013440" y="1957664"/>
              <a:ext cx="37452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210" name="Arc 21"/>
            <p:cNvSpPr>
              <a:spLocks/>
            </p:cNvSpPr>
            <p:nvPr/>
          </p:nvSpPr>
          <p:spPr bwMode="auto">
            <a:xfrm>
              <a:off x="2375532" y="2145514"/>
              <a:ext cx="168285" cy="2008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  <p:sp>
          <p:nvSpPr>
            <p:cNvPr id="211" name="Arc 21"/>
            <p:cNvSpPr>
              <a:spLocks/>
            </p:cNvSpPr>
            <p:nvPr/>
          </p:nvSpPr>
          <p:spPr bwMode="auto">
            <a:xfrm flipV="1">
              <a:off x="2387932" y="1959528"/>
              <a:ext cx="155885" cy="18605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</p:grpSp>
      <p:sp>
        <p:nvSpPr>
          <p:cNvPr id="221" name="Line 68"/>
          <p:cNvSpPr>
            <a:spLocks noChangeShapeType="1"/>
          </p:cNvSpPr>
          <p:nvPr/>
        </p:nvSpPr>
        <p:spPr bwMode="auto">
          <a:xfrm>
            <a:off x="1115615" y="1892076"/>
            <a:ext cx="770665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2" name="Line 68"/>
          <p:cNvSpPr>
            <a:spLocks noChangeShapeType="1"/>
          </p:cNvSpPr>
          <p:nvPr/>
        </p:nvSpPr>
        <p:spPr bwMode="auto">
          <a:xfrm>
            <a:off x="1381616" y="4305600"/>
            <a:ext cx="515764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3" name="Line 68"/>
          <p:cNvSpPr>
            <a:spLocks noChangeShapeType="1"/>
          </p:cNvSpPr>
          <p:nvPr/>
        </p:nvSpPr>
        <p:spPr bwMode="auto">
          <a:xfrm>
            <a:off x="1386510" y="1884138"/>
            <a:ext cx="0" cy="242640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4" name="Line 68"/>
          <p:cNvSpPr>
            <a:spLocks noChangeShapeType="1"/>
          </p:cNvSpPr>
          <p:nvPr/>
        </p:nvSpPr>
        <p:spPr bwMode="auto">
          <a:xfrm flipH="1">
            <a:off x="1665049" y="1262220"/>
            <a:ext cx="0" cy="3231699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5" name="Rectangle 146"/>
          <p:cNvSpPr>
            <a:spLocks noChangeArrowheads="1"/>
          </p:cNvSpPr>
          <p:nvPr/>
        </p:nvSpPr>
        <p:spPr bwMode="auto">
          <a:xfrm>
            <a:off x="1463965" y="1362235"/>
            <a:ext cx="1043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S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226" name="Line 68"/>
          <p:cNvSpPr>
            <a:spLocks noChangeShapeType="1"/>
          </p:cNvSpPr>
          <p:nvPr/>
        </p:nvSpPr>
        <p:spPr bwMode="auto">
          <a:xfrm>
            <a:off x="1660735" y="2071091"/>
            <a:ext cx="209554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8" name="Line 68"/>
          <p:cNvSpPr>
            <a:spLocks noChangeShapeType="1"/>
          </p:cNvSpPr>
          <p:nvPr/>
        </p:nvSpPr>
        <p:spPr bwMode="auto">
          <a:xfrm>
            <a:off x="1660734" y="4485600"/>
            <a:ext cx="229025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1871727" y="4197600"/>
            <a:ext cx="828372" cy="394356"/>
            <a:chOff x="1871727" y="4377997"/>
            <a:chExt cx="828372" cy="394356"/>
          </a:xfrm>
        </p:grpSpPr>
        <p:sp>
          <p:nvSpPr>
            <p:cNvPr id="213" name="Line 16"/>
            <p:cNvSpPr>
              <a:spLocks noChangeShapeType="1"/>
            </p:cNvSpPr>
            <p:nvPr/>
          </p:nvSpPr>
          <p:spPr bwMode="auto">
            <a:xfrm>
              <a:off x="2013440" y="4771258"/>
              <a:ext cx="36314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214" name="Line 17"/>
            <p:cNvSpPr>
              <a:spLocks noChangeShapeType="1"/>
            </p:cNvSpPr>
            <p:nvPr/>
          </p:nvSpPr>
          <p:spPr bwMode="auto">
            <a:xfrm flipH="1" flipV="1">
              <a:off x="2013440" y="4377997"/>
              <a:ext cx="0" cy="3943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215" name="Line 45"/>
            <p:cNvSpPr>
              <a:spLocks noChangeShapeType="1"/>
            </p:cNvSpPr>
            <p:nvPr/>
          </p:nvSpPr>
          <p:spPr bwMode="auto">
            <a:xfrm>
              <a:off x="1871727" y="4485127"/>
              <a:ext cx="14171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216" name="Line 48"/>
            <p:cNvSpPr>
              <a:spLocks noChangeShapeType="1"/>
            </p:cNvSpPr>
            <p:nvPr/>
          </p:nvSpPr>
          <p:spPr bwMode="auto">
            <a:xfrm>
              <a:off x="2549389" y="4567634"/>
              <a:ext cx="15071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217" name="Line 77"/>
            <p:cNvSpPr>
              <a:spLocks noChangeShapeType="1"/>
            </p:cNvSpPr>
            <p:nvPr/>
          </p:nvSpPr>
          <p:spPr bwMode="auto">
            <a:xfrm>
              <a:off x="1871727" y="4669413"/>
              <a:ext cx="14171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218" name="Line 15"/>
            <p:cNvSpPr>
              <a:spLocks noChangeShapeType="1"/>
            </p:cNvSpPr>
            <p:nvPr/>
          </p:nvSpPr>
          <p:spPr bwMode="auto">
            <a:xfrm>
              <a:off x="2013440" y="4381137"/>
              <a:ext cx="37452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219" name="Arc 21"/>
            <p:cNvSpPr>
              <a:spLocks/>
            </p:cNvSpPr>
            <p:nvPr/>
          </p:nvSpPr>
          <p:spPr bwMode="auto">
            <a:xfrm>
              <a:off x="2380294" y="4568987"/>
              <a:ext cx="168285" cy="2008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  <p:sp>
          <p:nvSpPr>
            <p:cNvPr id="220" name="Arc 21"/>
            <p:cNvSpPr>
              <a:spLocks/>
            </p:cNvSpPr>
            <p:nvPr/>
          </p:nvSpPr>
          <p:spPr bwMode="auto">
            <a:xfrm flipV="1">
              <a:off x="2383169" y="4381200"/>
              <a:ext cx="164609" cy="18605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  <p:sp>
          <p:nvSpPr>
            <p:cNvPr id="8" name="Ellipse 7"/>
            <p:cNvSpPr/>
            <p:nvPr/>
          </p:nvSpPr>
          <p:spPr bwMode="auto">
            <a:xfrm>
              <a:off x="1895314" y="4613296"/>
              <a:ext cx="110947" cy="110947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82" name="Oval 115"/>
          <p:cNvSpPr>
            <a:spLocks noChangeArrowheads="1"/>
          </p:cNvSpPr>
          <p:nvPr/>
        </p:nvSpPr>
        <p:spPr bwMode="auto">
          <a:xfrm>
            <a:off x="1634400" y="2044800"/>
            <a:ext cx="61913" cy="61913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3" name="Line 90">
            <a:extLst>
              <a:ext uri="{FF2B5EF4-FFF2-40B4-BE49-F238E27FC236}">
                <a16:creationId xmlns:a16="http://schemas.microsoft.com/office/drawing/2014/main" id="{C678D446-9890-1646-AD81-C36A8C5D6B69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5360" y="2282601"/>
            <a:ext cx="1698770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4" name="Line 93">
            <a:extLst>
              <a:ext uri="{FF2B5EF4-FFF2-40B4-BE49-F238E27FC236}">
                <a16:creationId xmlns:a16="http://schemas.microsoft.com/office/drawing/2014/main" id="{D92DDDA2-5E5C-0D45-911E-E49C2DC68E7E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4130" y="2275673"/>
            <a:ext cx="0" cy="939223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5" name="Line 125">
            <a:extLst>
              <a:ext uri="{FF2B5EF4-FFF2-40B4-BE49-F238E27FC236}">
                <a16:creationId xmlns:a16="http://schemas.microsoft.com/office/drawing/2014/main" id="{5BED9B29-6D67-504C-B5E8-9EF4E6CAAB82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3148" y="4703539"/>
            <a:ext cx="7032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6" name="Line 126">
            <a:extLst>
              <a:ext uri="{FF2B5EF4-FFF2-40B4-BE49-F238E27FC236}">
                <a16:creationId xmlns:a16="http://schemas.microsoft.com/office/drawing/2014/main" id="{A730F6F5-17BD-7A4D-9745-E4871F1001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16410" y="3366655"/>
            <a:ext cx="11208" cy="1336884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7" name="Line 124">
            <a:extLst>
              <a:ext uri="{FF2B5EF4-FFF2-40B4-BE49-F238E27FC236}">
                <a16:creationId xmlns:a16="http://schemas.microsoft.com/office/drawing/2014/main" id="{44AC0C33-FAD9-984D-88D2-253C0DF9CBC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0691" y="3367874"/>
            <a:ext cx="1009409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8" name="Arc 17">
            <a:extLst>
              <a:ext uri="{FF2B5EF4-FFF2-40B4-BE49-F238E27FC236}">
                <a16:creationId xmlns:a16="http://schemas.microsoft.com/office/drawing/2014/main" id="{122F22C6-5B5A-694A-8B38-22852452EB39}"/>
              </a:ext>
            </a:extLst>
          </p:cNvPr>
          <p:cNvSpPr>
            <a:spLocks/>
          </p:cNvSpPr>
          <p:nvPr/>
        </p:nvSpPr>
        <p:spPr bwMode="auto">
          <a:xfrm>
            <a:off x="7356235" y="3123183"/>
            <a:ext cx="85725" cy="1651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578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0" y="0"/>
                  <a:pt x="21587" y="9657"/>
                  <a:pt x="21599" y="21578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0" y="0"/>
                  <a:pt x="21587" y="9657"/>
                  <a:pt x="21599" y="21578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9" name="Arc 18">
            <a:extLst>
              <a:ext uri="{FF2B5EF4-FFF2-40B4-BE49-F238E27FC236}">
                <a16:creationId xmlns:a16="http://schemas.microsoft.com/office/drawing/2014/main" id="{A76878A4-3567-134C-904E-73BD650D790D}"/>
              </a:ext>
            </a:extLst>
          </p:cNvPr>
          <p:cNvSpPr>
            <a:spLocks/>
          </p:cNvSpPr>
          <p:nvPr/>
        </p:nvSpPr>
        <p:spPr bwMode="auto">
          <a:xfrm>
            <a:off x="7357823" y="3123183"/>
            <a:ext cx="585788" cy="179388"/>
          </a:xfrm>
          <a:custGeom>
            <a:avLst/>
            <a:gdLst>
              <a:gd name="G0" fmla="+- 22 0 0"/>
              <a:gd name="G1" fmla="+- 21600 0 0"/>
              <a:gd name="G2" fmla="+- 21600 0 0"/>
              <a:gd name="T0" fmla="*/ 0 w 21622"/>
              <a:gd name="T1" fmla="*/ 0 h 21600"/>
              <a:gd name="T2" fmla="*/ 21622 w 21622"/>
              <a:gd name="T3" fmla="*/ 21600 h 21600"/>
              <a:gd name="T4" fmla="*/ 22 w 2162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22" h="21600" fill="none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51" y="0"/>
                  <a:pt x="21622" y="9670"/>
                  <a:pt x="21622" y="21600"/>
                </a:cubicBezTo>
              </a:path>
              <a:path w="21622" h="21600" stroke="0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51" y="0"/>
                  <a:pt x="21622" y="9670"/>
                  <a:pt x="21622" y="21600"/>
                </a:cubicBezTo>
                <a:lnTo>
                  <a:pt x="22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0" name="Arc 19">
            <a:extLst>
              <a:ext uri="{FF2B5EF4-FFF2-40B4-BE49-F238E27FC236}">
                <a16:creationId xmlns:a16="http://schemas.microsoft.com/office/drawing/2014/main" id="{2E4F49D3-2FE9-4C47-9DE0-72BA3E4E4377}"/>
              </a:ext>
            </a:extLst>
          </p:cNvPr>
          <p:cNvSpPr>
            <a:spLocks/>
          </p:cNvSpPr>
          <p:nvPr/>
        </p:nvSpPr>
        <p:spPr bwMode="auto">
          <a:xfrm>
            <a:off x="7387985" y="3286695"/>
            <a:ext cx="554038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2" name="Arc 20">
            <a:extLst>
              <a:ext uri="{FF2B5EF4-FFF2-40B4-BE49-F238E27FC236}">
                <a16:creationId xmlns:a16="http://schemas.microsoft.com/office/drawing/2014/main" id="{6BD49475-EFBA-3D4B-A7B8-4A0D184013ED}"/>
              </a:ext>
            </a:extLst>
          </p:cNvPr>
          <p:cNvSpPr>
            <a:spLocks/>
          </p:cNvSpPr>
          <p:nvPr/>
        </p:nvSpPr>
        <p:spPr bwMode="auto">
          <a:xfrm>
            <a:off x="7356235" y="3286695"/>
            <a:ext cx="85725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3" name="Line 21">
            <a:extLst>
              <a:ext uri="{FF2B5EF4-FFF2-40B4-BE49-F238E27FC236}">
                <a16:creationId xmlns:a16="http://schemas.microsoft.com/office/drawing/2014/main" id="{84087523-30C0-3D4A-8F37-3611DA011D40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7985" y="3208908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4" name="Line 22">
            <a:extLst>
              <a:ext uri="{FF2B5EF4-FFF2-40B4-BE49-F238E27FC236}">
                <a16:creationId xmlns:a16="http://schemas.microsoft.com/office/drawing/2014/main" id="{E7162BFB-88C4-7E40-9D36-1845753FAC22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7985" y="3366070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5" name="Line 61">
            <a:extLst>
              <a:ext uri="{FF2B5EF4-FFF2-40B4-BE49-F238E27FC236}">
                <a16:creationId xmlns:a16="http://schemas.microsoft.com/office/drawing/2014/main" id="{08D3DDAD-FEDF-F34A-92AA-30ADC19AF2E4}"/>
              </a:ext>
            </a:extLst>
          </p:cNvPr>
          <p:cNvSpPr>
            <a:spLocks noChangeShapeType="1"/>
          </p:cNvSpPr>
          <p:nvPr/>
        </p:nvSpPr>
        <p:spPr bwMode="auto">
          <a:xfrm>
            <a:off x="8091248" y="3286695"/>
            <a:ext cx="2333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6" name="Line 62">
            <a:extLst>
              <a:ext uri="{FF2B5EF4-FFF2-40B4-BE49-F238E27FC236}">
                <a16:creationId xmlns:a16="http://schemas.microsoft.com/office/drawing/2014/main" id="{27F207EB-392F-374E-A007-5BDC50B2EF06}"/>
              </a:ext>
            </a:extLst>
          </p:cNvPr>
          <p:cNvSpPr>
            <a:spLocks noChangeShapeType="1"/>
          </p:cNvSpPr>
          <p:nvPr/>
        </p:nvSpPr>
        <p:spPr bwMode="auto">
          <a:xfrm>
            <a:off x="7934085" y="3286695"/>
            <a:ext cx="157163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7" name="Line 77">
            <a:extLst>
              <a:ext uri="{FF2B5EF4-FFF2-40B4-BE49-F238E27FC236}">
                <a16:creationId xmlns:a16="http://schemas.microsoft.com/office/drawing/2014/main" id="{1A501828-8E9B-A848-B5D0-339A4DC4CCCF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2410" y="3208908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8" name="Line 132">
            <a:extLst>
              <a:ext uri="{FF2B5EF4-FFF2-40B4-BE49-F238E27FC236}">
                <a16:creationId xmlns:a16="http://schemas.microsoft.com/office/drawing/2014/main" id="{27A1D299-E55E-4F4A-A077-ACA6B63B3808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2410" y="3366070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9" name="Line 124">
            <a:extLst>
              <a:ext uri="{FF2B5EF4-FFF2-40B4-BE49-F238E27FC236}">
                <a16:creationId xmlns:a16="http://schemas.microsoft.com/office/drawing/2014/main" id="{72F8FC43-68C2-BA4E-A424-B0CAA790BF7B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8165" y="3208547"/>
            <a:ext cx="101936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53278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07/03/2017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71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600164"/>
          </a:xfrm>
        </p:spPr>
        <p:txBody>
          <a:bodyPr/>
          <a:lstStyle/>
          <a:p>
            <a:r>
              <a:rPr lang="fr-FR" sz="3300" dirty="0"/>
              <a:t>Circuit pour « if </a:t>
            </a:r>
            <a:r>
              <a:rPr lang="fr-FR" sz="3300" dirty="0">
                <a:solidFill>
                  <a:schemeClr val="tx2"/>
                </a:solidFill>
              </a:rPr>
              <a:t>S</a:t>
            </a:r>
            <a:r>
              <a:rPr lang="fr-FR" sz="3300" dirty="0"/>
              <a:t> </a:t>
            </a:r>
            <a:r>
              <a:rPr lang="fr-FR" sz="3300" dirty="0" err="1"/>
              <a:t>then</a:t>
            </a:r>
            <a:r>
              <a:rPr lang="fr-FR" sz="3300" dirty="0"/>
              <a:t> </a:t>
            </a:r>
            <a:r>
              <a:rPr lang="fr-FR" sz="3300" dirty="0">
                <a:solidFill>
                  <a:schemeClr val="accent4"/>
                </a:solidFill>
              </a:rPr>
              <a:t>p </a:t>
            </a:r>
            <a:r>
              <a:rPr lang="fr-FR" sz="3300" dirty="0" err="1"/>
              <a:t>else</a:t>
            </a:r>
            <a:r>
              <a:rPr lang="fr-FR" sz="3300" dirty="0"/>
              <a:t> </a:t>
            </a:r>
            <a:r>
              <a:rPr lang="fr-FR" sz="3300" dirty="0">
                <a:solidFill>
                  <a:schemeClr val="accent4"/>
                </a:solidFill>
              </a:rPr>
              <a:t>q</a:t>
            </a:r>
            <a:r>
              <a:rPr lang="fr-FR" sz="3300" dirty="0">
                <a:solidFill>
                  <a:schemeClr val="tx2"/>
                </a:solidFill>
              </a:rPr>
              <a:t> </a:t>
            </a:r>
            <a:r>
              <a:rPr lang="fr-FR" sz="3300" dirty="0"/>
              <a:t>end », </a:t>
            </a:r>
            <a:r>
              <a:rPr lang="en-US" sz="3300" dirty="0">
                <a:solidFill>
                  <a:schemeClr val="tx2"/>
                </a:solidFill>
              </a:rPr>
              <a:t>S </a:t>
            </a:r>
            <a:r>
              <a:rPr lang="en-US" sz="3300" dirty="0"/>
              <a:t>présent</a:t>
            </a:r>
            <a:endParaRPr lang="fr-FR" sz="3300" dirty="0"/>
          </a:p>
        </p:txBody>
      </p:sp>
      <p:sp>
        <p:nvSpPr>
          <p:cNvPr id="100" name="Line 87"/>
          <p:cNvSpPr>
            <a:spLocks noChangeShapeType="1"/>
          </p:cNvSpPr>
          <p:nvPr/>
        </p:nvSpPr>
        <p:spPr bwMode="auto">
          <a:xfrm>
            <a:off x="3795473" y="4390801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" name="Line 91"/>
          <p:cNvSpPr>
            <a:spLocks noChangeShapeType="1"/>
          </p:cNvSpPr>
          <p:nvPr/>
        </p:nvSpPr>
        <p:spPr bwMode="auto">
          <a:xfrm>
            <a:off x="3717685" y="4390801"/>
            <a:ext cx="77788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" name="Line 90"/>
          <p:cNvSpPr>
            <a:spLocks noChangeShapeType="1"/>
          </p:cNvSpPr>
          <p:nvPr/>
        </p:nvSpPr>
        <p:spPr bwMode="auto">
          <a:xfrm>
            <a:off x="5435360" y="2282601"/>
            <a:ext cx="1698770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1" name="Line 88"/>
          <p:cNvSpPr>
            <a:spLocks noChangeShapeType="1"/>
          </p:cNvSpPr>
          <p:nvPr/>
        </p:nvSpPr>
        <p:spPr bwMode="auto">
          <a:xfrm>
            <a:off x="5279785" y="2282601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6" name="Line 93"/>
          <p:cNvSpPr>
            <a:spLocks noChangeShapeType="1"/>
          </p:cNvSpPr>
          <p:nvPr/>
        </p:nvSpPr>
        <p:spPr bwMode="auto">
          <a:xfrm>
            <a:off x="7134130" y="2275673"/>
            <a:ext cx="0" cy="939223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6" name="Line 123"/>
          <p:cNvSpPr>
            <a:spLocks noChangeShapeType="1"/>
          </p:cNvSpPr>
          <p:nvPr/>
        </p:nvSpPr>
        <p:spPr bwMode="auto">
          <a:xfrm>
            <a:off x="5357573" y="4703539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8" name="Line 125"/>
          <p:cNvSpPr>
            <a:spLocks noChangeShapeType="1"/>
          </p:cNvSpPr>
          <p:nvPr/>
        </p:nvSpPr>
        <p:spPr bwMode="auto">
          <a:xfrm>
            <a:off x="5513148" y="4703539"/>
            <a:ext cx="7032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9" name="Line 126"/>
          <p:cNvSpPr>
            <a:spLocks noChangeShapeType="1"/>
          </p:cNvSpPr>
          <p:nvPr/>
        </p:nvSpPr>
        <p:spPr bwMode="auto">
          <a:xfrm flipH="1">
            <a:off x="6216410" y="3366655"/>
            <a:ext cx="11208" cy="1336884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Arc 5"/>
          <p:cNvSpPr>
            <a:spLocks/>
          </p:cNvSpPr>
          <p:nvPr/>
        </p:nvSpPr>
        <p:spPr bwMode="auto">
          <a:xfrm>
            <a:off x="7356235" y="1180876"/>
            <a:ext cx="85725" cy="1651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Arc 6"/>
          <p:cNvSpPr>
            <a:spLocks/>
          </p:cNvSpPr>
          <p:nvPr/>
        </p:nvSpPr>
        <p:spPr bwMode="auto">
          <a:xfrm>
            <a:off x="7357823" y="1180876"/>
            <a:ext cx="585788" cy="180975"/>
          </a:xfrm>
          <a:custGeom>
            <a:avLst/>
            <a:gdLst>
              <a:gd name="G0" fmla="+- 22 0 0"/>
              <a:gd name="G1" fmla="+- 21600 0 0"/>
              <a:gd name="G2" fmla="+- 21600 0 0"/>
              <a:gd name="T0" fmla="*/ 0 w 21622"/>
              <a:gd name="T1" fmla="*/ 0 h 21600"/>
              <a:gd name="T2" fmla="*/ 21622 w 21622"/>
              <a:gd name="T3" fmla="*/ 21528 h 21600"/>
              <a:gd name="T4" fmla="*/ 22 w 2162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22" h="21600" fill="none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23" y="0"/>
                  <a:pt x="21582" y="9626"/>
                  <a:pt x="21621" y="21528"/>
                </a:cubicBezTo>
              </a:path>
              <a:path w="21622" h="21600" stroke="0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23" y="0"/>
                  <a:pt x="21582" y="9626"/>
                  <a:pt x="21621" y="21528"/>
                </a:cubicBezTo>
                <a:lnTo>
                  <a:pt x="22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Arc 7"/>
          <p:cNvSpPr>
            <a:spLocks/>
          </p:cNvSpPr>
          <p:nvPr/>
        </p:nvSpPr>
        <p:spPr bwMode="auto">
          <a:xfrm>
            <a:off x="7387985" y="1345976"/>
            <a:ext cx="554038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Arc 8"/>
          <p:cNvSpPr>
            <a:spLocks/>
          </p:cNvSpPr>
          <p:nvPr/>
        </p:nvSpPr>
        <p:spPr bwMode="auto">
          <a:xfrm>
            <a:off x="7356235" y="1345976"/>
            <a:ext cx="85725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>
            <a:off x="7387985" y="1266601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7387985" y="1423764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Arc 11"/>
          <p:cNvSpPr>
            <a:spLocks/>
          </p:cNvSpPr>
          <p:nvPr/>
        </p:nvSpPr>
        <p:spPr bwMode="auto">
          <a:xfrm>
            <a:off x="7356235" y="1884139"/>
            <a:ext cx="85725" cy="1651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578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0" y="0"/>
                  <a:pt x="21587" y="9657"/>
                  <a:pt x="21599" y="21578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0" y="0"/>
                  <a:pt x="21587" y="9657"/>
                  <a:pt x="21599" y="21578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Arc 12"/>
          <p:cNvSpPr>
            <a:spLocks/>
          </p:cNvSpPr>
          <p:nvPr/>
        </p:nvSpPr>
        <p:spPr bwMode="auto">
          <a:xfrm>
            <a:off x="7357823" y="1884139"/>
            <a:ext cx="585788" cy="179388"/>
          </a:xfrm>
          <a:custGeom>
            <a:avLst/>
            <a:gdLst>
              <a:gd name="G0" fmla="+- 22 0 0"/>
              <a:gd name="G1" fmla="+- 21600 0 0"/>
              <a:gd name="G2" fmla="+- 21600 0 0"/>
              <a:gd name="T0" fmla="*/ 0 w 21622"/>
              <a:gd name="T1" fmla="*/ 0 h 21600"/>
              <a:gd name="T2" fmla="*/ 21622 w 21622"/>
              <a:gd name="T3" fmla="*/ 21600 h 21600"/>
              <a:gd name="T4" fmla="*/ 22 w 2162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22" h="21600" fill="none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51" y="0"/>
                  <a:pt x="21622" y="9670"/>
                  <a:pt x="21622" y="21600"/>
                </a:cubicBezTo>
              </a:path>
              <a:path w="21622" h="21600" stroke="0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51" y="0"/>
                  <a:pt x="21622" y="9670"/>
                  <a:pt x="21622" y="21600"/>
                </a:cubicBezTo>
                <a:lnTo>
                  <a:pt x="22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Arc 13"/>
          <p:cNvSpPr>
            <a:spLocks/>
          </p:cNvSpPr>
          <p:nvPr/>
        </p:nvSpPr>
        <p:spPr bwMode="auto">
          <a:xfrm>
            <a:off x="7387985" y="2047651"/>
            <a:ext cx="554038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Arc 14"/>
          <p:cNvSpPr>
            <a:spLocks/>
          </p:cNvSpPr>
          <p:nvPr/>
        </p:nvSpPr>
        <p:spPr bwMode="auto">
          <a:xfrm>
            <a:off x="7356235" y="2047651"/>
            <a:ext cx="85725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Line 15"/>
          <p:cNvSpPr>
            <a:spLocks noChangeShapeType="1"/>
          </p:cNvSpPr>
          <p:nvPr/>
        </p:nvSpPr>
        <p:spPr bwMode="auto">
          <a:xfrm>
            <a:off x="7387985" y="1980380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Line 16"/>
          <p:cNvSpPr>
            <a:spLocks noChangeShapeType="1"/>
          </p:cNvSpPr>
          <p:nvPr/>
        </p:nvSpPr>
        <p:spPr bwMode="auto">
          <a:xfrm>
            <a:off x="7387985" y="2127026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" name="Arc 17"/>
          <p:cNvSpPr>
            <a:spLocks/>
          </p:cNvSpPr>
          <p:nvPr/>
        </p:nvSpPr>
        <p:spPr bwMode="auto">
          <a:xfrm>
            <a:off x="7356235" y="3836764"/>
            <a:ext cx="85725" cy="1651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578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0" y="0"/>
                  <a:pt x="21587" y="9657"/>
                  <a:pt x="21599" y="21578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0" y="0"/>
                  <a:pt x="21587" y="9657"/>
                  <a:pt x="21599" y="21578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" name="Arc 18"/>
          <p:cNvSpPr>
            <a:spLocks/>
          </p:cNvSpPr>
          <p:nvPr/>
        </p:nvSpPr>
        <p:spPr bwMode="auto">
          <a:xfrm>
            <a:off x="7357823" y="3836764"/>
            <a:ext cx="585788" cy="179388"/>
          </a:xfrm>
          <a:custGeom>
            <a:avLst/>
            <a:gdLst>
              <a:gd name="G0" fmla="+- 22 0 0"/>
              <a:gd name="G1" fmla="+- 21600 0 0"/>
              <a:gd name="G2" fmla="+- 21600 0 0"/>
              <a:gd name="T0" fmla="*/ 0 w 21622"/>
              <a:gd name="T1" fmla="*/ 0 h 21600"/>
              <a:gd name="T2" fmla="*/ 21622 w 21622"/>
              <a:gd name="T3" fmla="*/ 21600 h 21600"/>
              <a:gd name="T4" fmla="*/ 22 w 2162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22" h="21600" fill="none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51" y="0"/>
                  <a:pt x="21622" y="9670"/>
                  <a:pt x="21622" y="21600"/>
                </a:cubicBezTo>
              </a:path>
              <a:path w="21622" h="21600" stroke="0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51" y="0"/>
                  <a:pt x="21622" y="9670"/>
                  <a:pt x="21622" y="21600"/>
                </a:cubicBezTo>
                <a:lnTo>
                  <a:pt x="22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" name="Arc 19"/>
          <p:cNvSpPr>
            <a:spLocks/>
          </p:cNvSpPr>
          <p:nvPr/>
        </p:nvSpPr>
        <p:spPr bwMode="auto">
          <a:xfrm>
            <a:off x="7387985" y="4000276"/>
            <a:ext cx="554038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" name="Arc 20"/>
          <p:cNvSpPr>
            <a:spLocks/>
          </p:cNvSpPr>
          <p:nvPr/>
        </p:nvSpPr>
        <p:spPr bwMode="auto">
          <a:xfrm>
            <a:off x="7356235" y="4000276"/>
            <a:ext cx="85725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" name="Line 21"/>
          <p:cNvSpPr>
            <a:spLocks noChangeShapeType="1"/>
          </p:cNvSpPr>
          <p:nvPr/>
        </p:nvSpPr>
        <p:spPr bwMode="auto">
          <a:xfrm>
            <a:off x="7387985" y="3922489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" name="Line 22"/>
          <p:cNvSpPr>
            <a:spLocks noChangeShapeType="1"/>
          </p:cNvSpPr>
          <p:nvPr/>
        </p:nvSpPr>
        <p:spPr bwMode="auto">
          <a:xfrm>
            <a:off x="7387985" y="4079651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" name="Arc 23"/>
          <p:cNvSpPr>
            <a:spLocks/>
          </p:cNvSpPr>
          <p:nvPr/>
        </p:nvSpPr>
        <p:spPr bwMode="auto">
          <a:xfrm>
            <a:off x="7356235" y="4540026"/>
            <a:ext cx="85725" cy="16351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" name="Arc 24"/>
          <p:cNvSpPr>
            <a:spLocks/>
          </p:cNvSpPr>
          <p:nvPr/>
        </p:nvSpPr>
        <p:spPr bwMode="auto">
          <a:xfrm>
            <a:off x="7357823" y="4540026"/>
            <a:ext cx="585788" cy="179388"/>
          </a:xfrm>
          <a:custGeom>
            <a:avLst/>
            <a:gdLst>
              <a:gd name="G0" fmla="+- 22 0 0"/>
              <a:gd name="G1" fmla="+- 21600 0 0"/>
              <a:gd name="G2" fmla="+- 21600 0 0"/>
              <a:gd name="T0" fmla="*/ 0 w 21622"/>
              <a:gd name="T1" fmla="*/ 0 h 21600"/>
              <a:gd name="T2" fmla="*/ 21622 w 21622"/>
              <a:gd name="T3" fmla="*/ 21600 h 21600"/>
              <a:gd name="T4" fmla="*/ 22 w 2162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22" h="21600" fill="none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51" y="0"/>
                  <a:pt x="21622" y="9670"/>
                  <a:pt x="21622" y="21600"/>
                </a:cubicBezTo>
              </a:path>
              <a:path w="21622" h="21600" stroke="0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51" y="0"/>
                  <a:pt x="21622" y="9670"/>
                  <a:pt x="21622" y="21600"/>
                </a:cubicBezTo>
                <a:lnTo>
                  <a:pt x="22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8" name="Arc 25"/>
          <p:cNvSpPr>
            <a:spLocks/>
          </p:cNvSpPr>
          <p:nvPr/>
        </p:nvSpPr>
        <p:spPr bwMode="auto">
          <a:xfrm>
            <a:off x="7387985" y="4703539"/>
            <a:ext cx="554038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" name="Arc 26"/>
          <p:cNvSpPr>
            <a:spLocks/>
          </p:cNvSpPr>
          <p:nvPr/>
        </p:nvSpPr>
        <p:spPr bwMode="auto">
          <a:xfrm>
            <a:off x="7356235" y="4703539"/>
            <a:ext cx="85725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" name="Line 27"/>
          <p:cNvSpPr>
            <a:spLocks noChangeShapeType="1"/>
          </p:cNvSpPr>
          <p:nvPr/>
        </p:nvSpPr>
        <p:spPr bwMode="auto">
          <a:xfrm>
            <a:off x="7387985" y="4625751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" name="Line 28"/>
          <p:cNvSpPr>
            <a:spLocks noChangeShapeType="1"/>
          </p:cNvSpPr>
          <p:nvPr/>
        </p:nvSpPr>
        <p:spPr bwMode="auto">
          <a:xfrm>
            <a:off x="7387985" y="4781326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2" name="Rectangle 29"/>
          <p:cNvSpPr>
            <a:spLocks noChangeArrowheads="1"/>
          </p:cNvSpPr>
          <p:nvPr/>
        </p:nvSpPr>
        <p:spPr bwMode="auto">
          <a:xfrm>
            <a:off x="3881198" y="1665064"/>
            <a:ext cx="1406525" cy="171926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3" name="Rectangle 30"/>
          <p:cNvSpPr>
            <a:spLocks noChangeArrowheads="1"/>
          </p:cNvSpPr>
          <p:nvPr/>
        </p:nvSpPr>
        <p:spPr bwMode="auto">
          <a:xfrm>
            <a:off x="3982798" y="1892076"/>
            <a:ext cx="19877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  <a:latin typeface="Geneva" charset="0"/>
              </a:rPr>
              <a:t>GO</a:t>
            </a:r>
            <a:endParaRPr kumimoji="0" lang="fr-FR" altLang="fr-FR" sz="1800" b="1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44" name="Rectangle 31"/>
          <p:cNvSpPr>
            <a:spLocks noChangeArrowheads="1"/>
          </p:cNvSpPr>
          <p:nvPr/>
        </p:nvSpPr>
        <p:spPr bwMode="auto">
          <a:xfrm>
            <a:off x="3982798" y="2203226"/>
            <a:ext cx="390525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RES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32"/>
          <p:cNvSpPr>
            <a:spLocks noChangeArrowheads="1"/>
          </p:cNvSpPr>
          <p:nvPr/>
        </p:nvSpPr>
        <p:spPr bwMode="auto">
          <a:xfrm>
            <a:off x="3982798" y="2515964"/>
            <a:ext cx="50006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SUSP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33"/>
          <p:cNvSpPr>
            <a:spLocks noChangeArrowheads="1"/>
          </p:cNvSpPr>
          <p:nvPr/>
        </p:nvSpPr>
        <p:spPr bwMode="auto">
          <a:xfrm>
            <a:off x="3982798" y="2828701"/>
            <a:ext cx="4064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KILL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921010" y="1892076"/>
            <a:ext cx="37465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SEL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35"/>
          <p:cNvSpPr>
            <a:spLocks noChangeArrowheads="1"/>
          </p:cNvSpPr>
          <p:nvPr/>
        </p:nvSpPr>
        <p:spPr bwMode="auto">
          <a:xfrm>
            <a:off x="4998798" y="2203226"/>
            <a:ext cx="26511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K0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36"/>
          <p:cNvSpPr>
            <a:spLocks noChangeArrowheads="1"/>
          </p:cNvSpPr>
          <p:nvPr/>
        </p:nvSpPr>
        <p:spPr bwMode="auto">
          <a:xfrm>
            <a:off x="4998798" y="2515964"/>
            <a:ext cx="26511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K1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37"/>
          <p:cNvSpPr>
            <a:spLocks noChangeArrowheads="1"/>
          </p:cNvSpPr>
          <p:nvPr/>
        </p:nvSpPr>
        <p:spPr bwMode="auto">
          <a:xfrm>
            <a:off x="4998798" y="2828701"/>
            <a:ext cx="26511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K2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38"/>
          <p:cNvSpPr>
            <a:spLocks noChangeArrowheads="1"/>
          </p:cNvSpPr>
          <p:nvPr/>
        </p:nvSpPr>
        <p:spPr bwMode="auto">
          <a:xfrm>
            <a:off x="4998798" y="3063651"/>
            <a:ext cx="2032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...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39"/>
          <p:cNvSpPr>
            <a:spLocks noChangeArrowheads="1"/>
          </p:cNvSpPr>
          <p:nvPr/>
        </p:nvSpPr>
        <p:spPr bwMode="auto">
          <a:xfrm>
            <a:off x="4373323" y="1703164"/>
            <a:ext cx="17145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E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40"/>
          <p:cNvSpPr>
            <a:spLocks noChangeArrowheads="1"/>
          </p:cNvSpPr>
          <p:nvPr/>
        </p:nvSpPr>
        <p:spPr bwMode="auto">
          <a:xfrm>
            <a:off x="4686060" y="1703164"/>
            <a:ext cx="2032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E'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42"/>
          <p:cNvSpPr>
            <a:spLocks noChangeArrowheads="1"/>
          </p:cNvSpPr>
          <p:nvPr/>
        </p:nvSpPr>
        <p:spPr bwMode="auto">
          <a:xfrm>
            <a:off x="3958985" y="4087589"/>
            <a:ext cx="1406525" cy="171767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6" name="Rectangle 43"/>
          <p:cNvSpPr>
            <a:spLocks noChangeArrowheads="1"/>
          </p:cNvSpPr>
          <p:nvPr/>
        </p:nvSpPr>
        <p:spPr bwMode="auto">
          <a:xfrm>
            <a:off x="4060585" y="4313014"/>
            <a:ext cx="312738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GO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44"/>
          <p:cNvSpPr>
            <a:spLocks noChangeArrowheads="1"/>
          </p:cNvSpPr>
          <p:nvPr/>
        </p:nvSpPr>
        <p:spPr bwMode="auto">
          <a:xfrm>
            <a:off x="4060585" y="4625751"/>
            <a:ext cx="390525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RES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45"/>
          <p:cNvSpPr>
            <a:spLocks noChangeArrowheads="1"/>
          </p:cNvSpPr>
          <p:nvPr/>
        </p:nvSpPr>
        <p:spPr bwMode="auto">
          <a:xfrm>
            <a:off x="4060585" y="4936901"/>
            <a:ext cx="50006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SUSP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Rectangle 46"/>
          <p:cNvSpPr>
            <a:spLocks noChangeArrowheads="1"/>
          </p:cNvSpPr>
          <p:nvPr/>
        </p:nvSpPr>
        <p:spPr bwMode="auto">
          <a:xfrm>
            <a:off x="4060585" y="5249639"/>
            <a:ext cx="4064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KILL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Rectangle 47"/>
          <p:cNvSpPr>
            <a:spLocks noChangeArrowheads="1"/>
          </p:cNvSpPr>
          <p:nvPr/>
        </p:nvSpPr>
        <p:spPr bwMode="auto">
          <a:xfrm>
            <a:off x="4998798" y="4313014"/>
            <a:ext cx="37465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SEL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48"/>
          <p:cNvSpPr>
            <a:spLocks noChangeArrowheads="1"/>
          </p:cNvSpPr>
          <p:nvPr/>
        </p:nvSpPr>
        <p:spPr bwMode="auto">
          <a:xfrm>
            <a:off x="5076585" y="4625751"/>
            <a:ext cx="26511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K0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49"/>
          <p:cNvSpPr>
            <a:spLocks noChangeArrowheads="1"/>
          </p:cNvSpPr>
          <p:nvPr/>
        </p:nvSpPr>
        <p:spPr bwMode="auto">
          <a:xfrm>
            <a:off x="5076585" y="4936901"/>
            <a:ext cx="26511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K1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Rectangle 50"/>
          <p:cNvSpPr>
            <a:spLocks noChangeArrowheads="1"/>
          </p:cNvSpPr>
          <p:nvPr/>
        </p:nvSpPr>
        <p:spPr bwMode="auto">
          <a:xfrm>
            <a:off x="5076585" y="5249639"/>
            <a:ext cx="26511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K2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Rectangle 51"/>
          <p:cNvSpPr>
            <a:spLocks noChangeArrowheads="1"/>
          </p:cNvSpPr>
          <p:nvPr/>
        </p:nvSpPr>
        <p:spPr bwMode="auto">
          <a:xfrm>
            <a:off x="5076585" y="5484589"/>
            <a:ext cx="2032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...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52"/>
          <p:cNvSpPr>
            <a:spLocks noChangeArrowheads="1"/>
          </p:cNvSpPr>
          <p:nvPr/>
        </p:nvSpPr>
        <p:spPr bwMode="auto">
          <a:xfrm>
            <a:off x="4451110" y="4125689"/>
            <a:ext cx="17145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E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Rectangle 53"/>
          <p:cNvSpPr>
            <a:spLocks noChangeArrowheads="1"/>
          </p:cNvSpPr>
          <p:nvPr/>
        </p:nvSpPr>
        <p:spPr bwMode="auto">
          <a:xfrm>
            <a:off x="4763848" y="4125689"/>
            <a:ext cx="2032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E'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Line 55"/>
          <p:cNvSpPr>
            <a:spLocks noChangeShapeType="1"/>
          </p:cNvSpPr>
          <p:nvPr/>
        </p:nvSpPr>
        <p:spPr bwMode="auto">
          <a:xfrm>
            <a:off x="8091248" y="1345976"/>
            <a:ext cx="2333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" name="Line 56"/>
          <p:cNvSpPr>
            <a:spLocks noChangeShapeType="1"/>
          </p:cNvSpPr>
          <p:nvPr/>
        </p:nvSpPr>
        <p:spPr bwMode="auto">
          <a:xfrm>
            <a:off x="7934085" y="1345976"/>
            <a:ext cx="157163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" name="Rectangle 57"/>
          <p:cNvSpPr>
            <a:spLocks noChangeArrowheads="1"/>
          </p:cNvSpPr>
          <p:nvPr/>
        </p:nvSpPr>
        <p:spPr bwMode="auto">
          <a:xfrm>
            <a:off x="8434148" y="1237927"/>
            <a:ext cx="17472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E'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71" name="Line 58"/>
          <p:cNvSpPr>
            <a:spLocks noChangeShapeType="1"/>
          </p:cNvSpPr>
          <p:nvPr/>
        </p:nvSpPr>
        <p:spPr bwMode="auto">
          <a:xfrm>
            <a:off x="8091248" y="2047651"/>
            <a:ext cx="2333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2" name="Line 59"/>
          <p:cNvSpPr>
            <a:spLocks noChangeShapeType="1"/>
          </p:cNvSpPr>
          <p:nvPr/>
        </p:nvSpPr>
        <p:spPr bwMode="auto">
          <a:xfrm>
            <a:off x="7934085" y="2047651"/>
            <a:ext cx="157163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3" name="Rectangle 60"/>
          <p:cNvSpPr>
            <a:spLocks noChangeArrowheads="1"/>
          </p:cNvSpPr>
          <p:nvPr/>
        </p:nvSpPr>
        <p:spPr bwMode="auto">
          <a:xfrm>
            <a:off x="8434148" y="1927810"/>
            <a:ext cx="38632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SEL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74" name="Line 61"/>
          <p:cNvSpPr>
            <a:spLocks noChangeShapeType="1"/>
          </p:cNvSpPr>
          <p:nvPr/>
        </p:nvSpPr>
        <p:spPr bwMode="auto">
          <a:xfrm>
            <a:off x="8091248" y="4000276"/>
            <a:ext cx="2333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5" name="Line 62"/>
          <p:cNvSpPr>
            <a:spLocks noChangeShapeType="1"/>
          </p:cNvSpPr>
          <p:nvPr/>
        </p:nvSpPr>
        <p:spPr bwMode="auto">
          <a:xfrm>
            <a:off x="7934085" y="4000276"/>
            <a:ext cx="157163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6" name="Rectangle 63"/>
          <p:cNvSpPr>
            <a:spLocks noChangeArrowheads="1"/>
          </p:cNvSpPr>
          <p:nvPr/>
        </p:nvSpPr>
        <p:spPr bwMode="auto">
          <a:xfrm>
            <a:off x="8434148" y="3877959"/>
            <a:ext cx="2500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K1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77" name="Line 64"/>
          <p:cNvSpPr>
            <a:spLocks noChangeShapeType="1"/>
          </p:cNvSpPr>
          <p:nvPr/>
        </p:nvSpPr>
        <p:spPr bwMode="auto">
          <a:xfrm>
            <a:off x="8091248" y="4703539"/>
            <a:ext cx="2333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8" name="Line 65"/>
          <p:cNvSpPr>
            <a:spLocks noChangeShapeType="1"/>
          </p:cNvSpPr>
          <p:nvPr/>
        </p:nvSpPr>
        <p:spPr bwMode="auto">
          <a:xfrm>
            <a:off x="7934085" y="4703539"/>
            <a:ext cx="157163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9" name="Rectangle 66"/>
          <p:cNvSpPr>
            <a:spLocks noChangeArrowheads="1"/>
          </p:cNvSpPr>
          <p:nvPr/>
        </p:nvSpPr>
        <p:spPr bwMode="auto">
          <a:xfrm>
            <a:off x="8434148" y="4576321"/>
            <a:ext cx="2500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K2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80" name="Line 67"/>
          <p:cNvSpPr>
            <a:spLocks noChangeShapeType="1"/>
          </p:cNvSpPr>
          <p:nvPr/>
        </p:nvSpPr>
        <p:spPr bwMode="auto">
          <a:xfrm>
            <a:off x="3717685" y="1969864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1" name="Line 68"/>
          <p:cNvSpPr>
            <a:spLocks noChangeShapeType="1"/>
          </p:cNvSpPr>
          <p:nvPr/>
        </p:nvSpPr>
        <p:spPr bwMode="auto">
          <a:xfrm>
            <a:off x="2700099" y="1969864"/>
            <a:ext cx="1017587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2" name="Rectangle 69"/>
          <p:cNvSpPr>
            <a:spLocks noChangeArrowheads="1"/>
          </p:cNvSpPr>
          <p:nvPr/>
        </p:nvSpPr>
        <p:spPr bwMode="auto">
          <a:xfrm>
            <a:off x="630001" y="1733746"/>
            <a:ext cx="3254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Geneva" charset="0"/>
              </a:rPr>
              <a:t>GO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83" name="Line 70"/>
          <p:cNvSpPr>
            <a:spLocks noChangeShapeType="1"/>
          </p:cNvSpPr>
          <p:nvPr/>
        </p:nvSpPr>
        <p:spPr bwMode="auto">
          <a:xfrm>
            <a:off x="5279785" y="1980380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4" name="Line 71"/>
          <p:cNvSpPr>
            <a:spLocks noChangeShapeType="1"/>
          </p:cNvSpPr>
          <p:nvPr/>
        </p:nvSpPr>
        <p:spPr bwMode="auto">
          <a:xfrm>
            <a:off x="5435360" y="1980380"/>
            <a:ext cx="1797050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5" name="Line 72"/>
          <p:cNvSpPr>
            <a:spLocks noChangeShapeType="1"/>
          </p:cNvSpPr>
          <p:nvPr/>
        </p:nvSpPr>
        <p:spPr bwMode="auto">
          <a:xfrm>
            <a:off x="7232410" y="1980380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6" name="Line 73"/>
          <p:cNvSpPr>
            <a:spLocks noChangeShapeType="1"/>
          </p:cNvSpPr>
          <p:nvPr/>
        </p:nvSpPr>
        <p:spPr bwMode="auto">
          <a:xfrm>
            <a:off x="5279785" y="2595339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7" name="Line 74"/>
          <p:cNvSpPr>
            <a:spLocks noChangeShapeType="1"/>
          </p:cNvSpPr>
          <p:nvPr/>
        </p:nvSpPr>
        <p:spPr bwMode="auto">
          <a:xfrm>
            <a:off x="5435360" y="2595339"/>
            <a:ext cx="148431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8" name="Line 75"/>
          <p:cNvSpPr>
            <a:spLocks noChangeShapeType="1"/>
          </p:cNvSpPr>
          <p:nvPr/>
        </p:nvSpPr>
        <p:spPr bwMode="auto">
          <a:xfrm>
            <a:off x="6919673" y="3922489"/>
            <a:ext cx="312738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9" name="Line 76"/>
          <p:cNvSpPr>
            <a:spLocks noChangeShapeType="1"/>
          </p:cNvSpPr>
          <p:nvPr/>
        </p:nvSpPr>
        <p:spPr bwMode="auto">
          <a:xfrm>
            <a:off x="6919673" y="2595339"/>
            <a:ext cx="0" cy="132715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" name="Line 77"/>
          <p:cNvSpPr>
            <a:spLocks noChangeShapeType="1"/>
          </p:cNvSpPr>
          <p:nvPr/>
        </p:nvSpPr>
        <p:spPr bwMode="auto">
          <a:xfrm>
            <a:off x="7232410" y="3922489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" name="Line 78"/>
          <p:cNvSpPr>
            <a:spLocks noChangeShapeType="1"/>
          </p:cNvSpPr>
          <p:nvPr/>
        </p:nvSpPr>
        <p:spPr bwMode="auto">
          <a:xfrm>
            <a:off x="5279785" y="2908076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" name="Line 79"/>
          <p:cNvSpPr>
            <a:spLocks noChangeShapeType="1"/>
          </p:cNvSpPr>
          <p:nvPr/>
        </p:nvSpPr>
        <p:spPr bwMode="auto">
          <a:xfrm>
            <a:off x="5435360" y="2908076"/>
            <a:ext cx="12493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3" name="Line 80"/>
          <p:cNvSpPr>
            <a:spLocks noChangeShapeType="1"/>
          </p:cNvSpPr>
          <p:nvPr/>
        </p:nvSpPr>
        <p:spPr bwMode="auto">
          <a:xfrm>
            <a:off x="6684723" y="4625751"/>
            <a:ext cx="547688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4" name="Line 81"/>
          <p:cNvSpPr>
            <a:spLocks noChangeShapeType="1"/>
          </p:cNvSpPr>
          <p:nvPr/>
        </p:nvSpPr>
        <p:spPr bwMode="auto">
          <a:xfrm>
            <a:off x="6684723" y="2908076"/>
            <a:ext cx="0" cy="1717675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5" name="Line 82"/>
          <p:cNvSpPr>
            <a:spLocks noChangeShapeType="1"/>
          </p:cNvSpPr>
          <p:nvPr/>
        </p:nvSpPr>
        <p:spPr bwMode="auto">
          <a:xfrm>
            <a:off x="7232410" y="4625751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6" name="Line 83"/>
          <p:cNvSpPr>
            <a:spLocks noChangeShapeType="1"/>
          </p:cNvSpPr>
          <p:nvPr/>
        </p:nvSpPr>
        <p:spPr bwMode="auto">
          <a:xfrm>
            <a:off x="4732098" y="1501551"/>
            <a:ext cx="0" cy="15557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7" name="Line 84"/>
          <p:cNvSpPr>
            <a:spLocks noChangeShapeType="1"/>
          </p:cNvSpPr>
          <p:nvPr/>
        </p:nvSpPr>
        <p:spPr bwMode="auto">
          <a:xfrm>
            <a:off x="4732098" y="1266601"/>
            <a:ext cx="250031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8" name="Line 85"/>
          <p:cNvSpPr>
            <a:spLocks noChangeShapeType="1"/>
          </p:cNvSpPr>
          <p:nvPr/>
        </p:nvSpPr>
        <p:spPr bwMode="auto">
          <a:xfrm>
            <a:off x="4732098" y="1266601"/>
            <a:ext cx="0" cy="23495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9" name="Line 86"/>
          <p:cNvSpPr>
            <a:spLocks noChangeShapeType="1"/>
          </p:cNvSpPr>
          <p:nvPr/>
        </p:nvSpPr>
        <p:spPr bwMode="auto">
          <a:xfrm>
            <a:off x="7232410" y="1266601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7" name="Line 94"/>
          <p:cNvSpPr>
            <a:spLocks noChangeShapeType="1"/>
          </p:cNvSpPr>
          <p:nvPr/>
        </p:nvSpPr>
        <p:spPr bwMode="auto">
          <a:xfrm>
            <a:off x="3795473" y="4703539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8" name="Line 95"/>
          <p:cNvSpPr>
            <a:spLocks noChangeShapeType="1"/>
          </p:cNvSpPr>
          <p:nvPr/>
        </p:nvSpPr>
        <p:spPr bwMode="auto">
          <a:xfrm>
            <a:off x="3717685" y="2282601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9" name="Line 96"/>
          <p:cNvSpPr>
            <a:spLocks noChangeShapeType="1"/>
          </p:cNvSpPr>
          <p:nvPr/>
        </p:nvSpPr>
        <p:spPr bwMode="auto">
          <a:xfrm>
            <a:off x="3327160" y="2282601"/>
            <a:ext cx="390525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0" name="Line 97"/>
          <p:cNvSpPr>
            <a:spLocks noChangeShapeType="1"/>
          </p:cNvSpPr>
          <p:nvPr/>
        </p:nvSpPr>
        <p:spPr bwMode="auto">
          <a:xfrm>
            <a:off x="1107974" y="2282601"/>
            <a:ext cx="2219187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1" name="Line 98"/>
          <p:cNvSpPr>
            <a:spLocks noChangeShapeType="1"/>
          </p:cNvSpPr>
          <p:nvPr/>
        </p:nvSpPr>
        <p:spPr bwMode="auto">
          <a:xfrm>
            <a:off x="3327160" y="2282601"/>
            <a:ext cx="0" cy="2420938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" name="Oval 99"/>
          <p:cNvSpPr>
            <a:spLocks noChangeArrowheads="1"/>
          </p:cNvSpPr>
          <p:nvPr/>
        </p:nvSpPr>
        <p:spPr bwMode="auto">
          <a:xfrm>
            <a:off x="3294000" y="2258789"/>
            <a:ext cx="61913" cy="635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3" name="Line 100"/>
          <p:cNvSpPr>
            <a:spLocks noChangeShapeType="1"/>
          </p:cNvSpPr>
          <p:nvPr/>
        </p:nvSpPr>
        <p:spPr bwMode="auto">
          <a:xfrm>
            <a:off x="3327160" y="4703539"/>
            <a:ext cx="46831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4" name="Rectangle 101"/>
          <p:cNvSpPr>
            <a:spLocks noChangeArrowheads="1"/>
          </p:cNvSpPr>
          <p:nvPr/>
        </p:nvSpPr>
        <p:spPr bwMode="auto">
          <a:xfrm>
            <a:off x="514585" y="2166789"/>
            <a:ext cx="4744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RES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115" name="Line 102"/>
          <p:cNvSpPr>
            <a:spLocks noChangeShapeType="1"/>
          </p:cNvSpPr>
          <p:nvPr/>
        </p:nvSpPr>
        <p:spPr bwMode="auto">
          <a:xfrm>
            <a:off x="3795473" y="5016276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6" name="Line 103"/>
          <p:cNvSpPr>
            <a:spLocks noChangeShapeType="1"/>
          </p:cNvSpPr>
          <p:nvPr/>
        </p:nvSpPr>
        <p:spPr bwMode="auto">
          <a:xfrm>
            <a:off x="3717685" y="2595339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7" name="Line 104"/>
          <p:cNvSpPr>
            <a:spLocks noChangeShapeType="1"/>
          </p:cNvSpPr>
          <p:nvPr/>
        </p:nvSpPr>
        <p:spPr bwMode="auto">
          <a:xfrm>
            <a:off x="3092210" y="2595339"/>
            <a:ext cx="625475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8" name="Line 105"/>
          <p:cNvSpPr>
            <a:spLocks noChangeShapeType="1"/>
          </p:cNvSpPr>
          <p:nvPr/>
        </p:nvSpPr>
        <p:spPr bwMode="auto">
          <a:xfrm>
            <a:off x="1107974" y="2595339"/>
            <a:ext cx="1984237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9" name="Line 106"/>
          <p:cNvSpPr>
            <a:spLocks noChangeShapeType="1"/>
          </p:cNvSpPr>
          <p:nvPr/>
        </p:nvSpPr>
        <p:spPr bwMode="auto">
          <a:xfrm>
            <a:off x="3092210" y="2595339"/>
            <a:ext cx="0" cy="2420938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0" name="Oval 107"/>
          <p:cNvSpPr>
            <a:spLocks noChangeArrowheads="1"/>
          </p:cNvSpPr>
          <p:nvPr/>
        </p:nvSpPr>
        <p:spPr bwMode="auto">
          <a:xfrm>
            <a:off x="3069985" y="2571526"/>
            <a:ext cx="61913" cy="61913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1" name="Line 108"/>
          <p:cNvSpPr>
            <a:spLocks noChangeShapeType="1"/>
          </p:cNvSpPr>
          <p:nvPr/>
        </p:nvSpPr>
        <p:spPr bwMode="auto">
          <a:xfrm>
            <a:off x="3092210" y="5016276"/>
            <a:ext cx="7032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2" name="Rectangle 109"/>
          <p:cNvSpPr>
            <a:spLocks noChangeArrowheads="1"/>
          </p:cNvSpPr>
          <p:nvPr/>
        </p:nvSpPr>
        <p:spPr bwMode="auto">
          <a:xfrm>
            <a:off x="360697" y="2449074"/>
            <a:ext cx="6283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SUSP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123" name="Line 110"/>
          <p:cNvSpPr>
            <a:spLocks noChangeShapeType="1"/>
          </p:cNvSpPr>
          <p:nvPr/>
        </p:nvSpPr>
        <p:spPr bwMode="auto">
          <a:xfrm>
            <a:off x="3795473" y="5329014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4" name="Line 111"/>
          <p:cNvSpPr>
            <a:spLocks noChangeShapeType="1"/>
          </p:cNvSpPr>
          <p:nvPr/>
        </p:nvSpPr>
        <p:spPr bwMode="auto">
          <a:xfrm>
            <a:off x="3717685" y="2908076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5" name="Line 112"/>
          <p:cNvSpPr>
            <a:spLocks noChangeShapeType="1"/>
          </p:cNvSpPr>
          <p:nvPr/>
        </p:nvSpPr>
        <p:spPr bwMode="auto">
          <a:xfrm>
            <a:off x="2858848" y="2908076"/>
            <a:ext cx="858838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6" name="Line 113"/>
          <p:cNvSpPr>
            <a:spLocks noChangeShapeType="1"/>
          </p:cNvSpPr>
          <p:nvPr/>
        </p:nvSpPr>
        <p:spPr bwMode="auto">
          <a:xfrm>
            <a:off x="1115617" y="2908076"/>
            <a:ext cx="1743232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7" name="Line 114"/>
          <p:cNvSpPr>
            <a:spLocks noChangeShapeType="1"/>
          </p:cNvSpPr>
          <p:nvPr/>
        </p:nvSpPr>
        <p:spPr bwMode="auto">
          <a:xfrm>
            <a:off x="2858848" y="2908076"/>
            <a:ext cx="0" cy="2420938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8" name="Oval 115"/>
          <p:cNvSpPr>
            <a:spLocks noChangeArrowheads="1"/>
          </p:cNvSpPr>
          <p:nvPr/>
        </p:nvSpPr>
        <p:spPr bwMode="auto">
          <a:xfrm>
            <a:off x="2835035" y="2884264"/>
            <a:ext cx="61913" cy="61913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9" name="Line 116"/>
          <p:cNvSpPr>
            <a:spLocks noChangeShapeType="1"/>
          </p:cNvSpPr>
          <p:nvPr/>
        </p:nvSpPr>
        <p:spPr bwMode="auto">
          <a:xfrm>
            <a:off x="2858848" y="5329014"/>
            <a:ext cx="936625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0" name="Rectangle 117"/>
          <p:cNvSpPr>
            <a:spLocks noChangeArrowheads="1"/>
          </p:cNvSpPr>
          <p:nvPr/>
        </p:nvSpPr>
        <p:spPr bwMode="auto">
          <a:xfrm>
            <a:off x="514585" y="2798935"/>
            <a:ext cx="4744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KILL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131" name="Line 118"/>
          <p:cNvSpPr>
            <a:spLocks noChangeShapeType="1"/>
          </p:cNvSpPr>
          <p:nvPr/>
        </p:nvSpPr>
        <p:spPr bwMode="auto">
          <a:xfrm>
            <a:off x="5357573" y="4390801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2" name="Line 119"/>
          <p:cNvSpPr>
            <a:spLocks noChangeShapeType="1"/>
          </p:cNvSpPr>
          <p:nvPr/>
        </p:nvSpPr>
        <p:spPr bwMode="auto">
          <a:xfrm>
            <a:off x="5983048" y="2127026"/>
            <a:ext cx="12493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" name="Line 120"/>
          <p:cNvSpPr>
            <a:spLocks noChangeShapeType="1"/>
          </p:cNvSpPr>
          <p:nvPr/>
        </p:nvSpPr>
        <p:spPr bwMode="auto">
          <a:xfrm>
            <a:off x="5513148" y="4390801"/>
            <a:ext cx="469900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4" name="Line 121"/>
          <p:cNvSpPr>
            <a:spLocks noChangeShapeType="1"/>
          </p:cNvSpPr>
          <p:nvPr/>
        </p:nvSpPr>
        <p:spPr bwMode="auto">
          <a:xfrm>
            <a:off x="5983048" y="2127026"/>
            <a:ext cx="0" cy="2263775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5" name="Line 122"/>
          <p:cNvSpPr>
            <a:spLocks noChangeShapeType="1"/>
          </p:cNvSpPr>
          <p:nvPr/>
        </p:nvSpPr>
        <p:spPr bwMode="auto">
          <a:xfrm>
            <a:off x="7232410" y="2127026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7" name="Line 124"/>
          <p:cNvSpPr>
            <a:spLocks noChangeShapeType="1"/>
          </p:cNvSpPr>
          <p:nvPr/>
        </p:nvSpPr>
        <p:spPr bwMode="auto">
          <a:xfrm>
            <a:off x="6220691" y="3367874"/>
            <a:ext cx="1009409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0" name="Rectangle 127"/>
          <p:cNvSpPr>
            <a:spLocks noChangeArrowheads="1"/>
          </p:cNvSpPr>
          <p:nvPr/>
        </p:nvSpPr>
        <p:spPr bwMode="auto">
          <a:xfrm>
            <a:off x="8434148" y="3185693"/>
            <a:ext cx="2500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K0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141" name="Line 128"/>
          <p:cNvSpPr>
            <a:spLocks noChangeShapeType="1"/>
          </p:cNvSpPr>
          <p:nvPr/>
        </p:nvSpPr>
        <p:spPr bwMode="auto">
          <a:xfrm>
            <a:off x="5357573" y="5016276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2" name="Line 129"/>
          <p:cNvSpPr>
            <a:spLocks noChangeShapeType="1"/>
          </p:cNvSpPr>
          <p:nvPr/>
        </p:nvSpPr>
        <p:spPr bwMode="auto">
          <a:xfrm>
            <a:off x="6451360" y="4079651"/>
            <a:ext cx="781050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3" name="Line 130"/>
          <p:cNvSpPr>
            <a:spLocks noChangeShapeType="1"/>
          </p:cNvSpPr>
          <p:nvPr/>
        </p:nvSpPr>
        <p:spPr bwMode="auto">
          <a:xfrm>
            <a:off x="5513148" y="5016276"/>
            <a:ext cx="93821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4" name="Line 131"/>
          <p:cNvSpPr>
            <a:spLocks noChangeShapeType="1"/>
          </p:cNvSpPr>
          <p:nvPr/>
        </p:nvSpPr>
        <p:spPr bwMode="auto">
          <a:xfrm>
            <a:off x="6451360" y="4079651"/>
            <a:ext cx="0" cy="936625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5" name="Line 132"/>
          <p:cNvSpPr>
            <a:spLocks noChangeShapeType="1"/>
          </p:cNvSpPr>
          <p:nvPr/>
        </p:nvSpPr>
        <p:spPr bwMode="auto">
          <a:xfrm>
            <a:off x="7232410" y="4079651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6" name="Line 133"/>
          <p:cNvSpPr>
            <a:spLocks noChangeShapeType="1"/>
          </p:cNvSpPr>
          <p:nvPr/>
        </p:nvSpPr>
        <p:spPr bwMode="auto">
          <a:xfrm>
            <a:off x="5357573" y="5329014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7" name="Line 134"/>
          <p:cNvSpPr>
            <a:spLocks noChangeShapeType="1"/>
          </p:cNvSpPr>
          <p:nvPr/>
        </p:nvSpPr>
        <p:spPr bwMode="auto">
          <a:xfrm>
            <a:off x="5513148" y="5329014"/>
            <a:ext cx="17192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8" name="Line 135"/>
          <p:cNvSpPr>
            <a:spLocks noChangeShapeType="1"/>
          </p:cNvSpPr>
          <p:nvPr/>
        </p:nvSpPr>
        <p:spPr bwMode="auto">
          <a:xfrm>
            <a:off x="7232410" y="4781326"/>
            <a:ext cx="0" cy="547688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9" name="Line 136"/>
          <p:cNvSpPr>
            <a:spLocks noChangeShapeType="1"/>
          </p:cNvSpPr>
          <p:nvPr/>
        </p:nvSpPr>
        <p:spPr bwMode="auto">
          <a:xfrm>
            <a:off x="7232410" y="4781326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0" name="Line 137"/>
          <p:cNvSpPr>
            <a:spLocks noChangeShapeType="1"/>
          </p:cNvSpPr>
          <p:nvPr/>
        </p:nvSpPr>
        <p:spPr bwMode="auto">
          <a:xfrm>
            <a:off x="4498735" y="3922489"/>
            <a:ext cx="0" cy="157163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1" name="Line 138"/>
          <p:cNvSpPr>
            <a:spLocks noChangeShapeType="1"/>
          </p:cNvSpPr>
          <p:nvPr/>
        </p:nvSpPr>
        <p:spPr bwMode="auto">
          <a:xfrm>
            <a:off x="4420948" y="1501551"/>
            <a:ext cx="0" cy="15557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2" name="Line 139"/>
          <p:cNvSpPr>
            <a:spLocks noChangeShapeType="1"/>
          </p:cNvSpPr>
          <p:nvPr/>
        </p:nvSpPr>
        <p:spPr bwMode="auto">
          <a:xfrm>
            <a:off x="1115616" y="1266601"/>
            <a:ext cx="2444907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" name="Line 141"/>
          <p:cNvSpPr>
            <a:spLocks noChangeShapeType="1"/>
          </p:cNvSpPr>
          <p:nvPr/>
        </p:nvSpPr>
        <p:spPr bwMode="auto">
          <a:xfrm>
            <a:off x="3560523" y="1266601"/>
            <a:ext cx="860425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5" name="Line 142"/>
          <p:cNvSpPr>
            <a:spLocks noChangeShapeType="1"/>
          </p:cNvSpPr>
          <p:nvPr/>
        </p:nvSpPr>
        <p:spPr bwMode="auto">
          <a:xfrm>
            <a:off x="4420948" y="1266601"/>
            <a:ext cx="0" cy="23495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6" name="Line 143"/>
          <p:cNvSpPr>
            <a:spLocks noChangeShapeType="1"/>
          </p:cNvSpPr>
          <p:nvPr/>
        </p:nvSpPr>
        <p:spPr bwMode="auto">
          <a:xfrm>
            <a:off x="3560523" y="3844701"/>
            <a:ext cx="93821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7" name="Line 144"/>
          <p:cNvSpPr>
            <a:spLocks noChangeShapeType="1"/>
          </p:cNvSpPr>
          <p:nvPr/>
        </p:nvSpPr>
        <p:spPr bwMode="auto">
          <a:xfrm>
            <a:off x="3560523" y="1266601"/>
            <a:ext cx="0" cy="257810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8" name="Line 145"/>
          <p:cNvSpPr>
            <a:spLocks noChangeShapeType="1"/>
          </p:cNvSpPr>
          <p:nvPr/>
        </p:nvSpPr>
        <p:spPr bwMode="auto">
          <a:xfrm>
            <a:off x="4498735" y="3844701"/>
            <a:ext cx="0" cy="77788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9" name="Rectangle 146"/>
          <p:cNvSpPr>
            <a:spLocks noChangeArrowheads="1"/>
          </p:cNvSpPr>
          <p:nvPr/>
        </p:nvSpPr>
        <p:spPr bwMode="auto">
          <a:xfrm>
            <a:off x="835186" y="1124926"/>
            <a:ext cx="1538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E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160" name="Line 147"/>
          <p:cNvSpPr>
            <a:spLocks noChangeShapeType="1"/>
          </p:cNvSpPr>
          <p:nvPr/>
        </p:nvSpPr>
        <p:spPr bwMode="auto">
          <a:xfrm>
            <a:off x="4811473" y="3922489"/>
            <a:ext cx="0" cy="157163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1" name="Line 148"/>
          <p:cNvSpPr>
            <a:spLocks noChangeShapeType="1"/>
          </p:cNvSpPr>
          <p:nvPr/>
        </p:nvSpPr>
        <p:spPr bwMode="auto">
          <a:xfrm>
            <a:off x="5748098" y="1423764"/>
            <a:ext cx="148431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2" name="Line 149"/>
          <p:cNvSpPr>
            <a:spLocks noChangeShapeType="1"/>
          </p:cNvSpPr>
          <p:nvPr/>
        </p:nvSpPr>
        <p:spPr bwMode="auto">
          <a:xfrm>
            <a:off x="4811473" y="3844701"/>
            <a:ext cx="936625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" name="Line 150"/>
          <p:cNvSpPr>
            <a:spLocks noChangeShapeType="1"/>
          </p:cNvSpPr>
          <p:nvPr/>
        </p:nvSpPr>
        <p:spPr bwMode="auto">
          <a:xfrm>
            <a:off x="4811473" y="3844701"/>
            <a:ext cx="0" cy="77788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4" name="Line 151"/>
          <p:cNvSpPr>
            <a:spLocks noChangeShapeType="1"/>
          </p:cNvSpPr>
          <p:nvPr/>
        </p:nvSpPr>
        <p:spPr bwMode="auto">
          <a:xfrm>
            <a:off x="5748098" y="1434280"/>
            <a:ext cx="0" cy="2420938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5" name="Line 152"/>
          <p:cNvSpPr>
            <a:spLocks noChangeShapeType="1"/>
          </p:cNvSpPr>
          <p:nvPr/>
        </p:nvSpPr>
        <p:spPr bwMode="auto">
          <a:xfrm>
            <a:off x="7232410" y="1423764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6" name="ZoneTexte 165"/>
          <p:cNvSpPr txBox="1"/>
          <p:nvPr/>
        </p:nvSpPr>
        <p:spPr>
          <a:xfrm>
            <a:off x="4456827" y="2320404"/>
            <a:ext cx="356188" cy="45320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sp>
        <p:nvSpPr>
          <p:cNvPr id="167" name="ZoneTexte 166"/>
          <p:cNvSpPr txBox="1"/>
          <p:nvPr/>
        </p:nvSpPr>
        <p:spPr>
          <a:xfrm>
            <a:off x="4510355" y="4754835"/>
            <a:ext cx="356188" cy="45320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q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sp>
        <p:nvSpPr>
          <p:cNvPr id="191" name="Line 68"/>
          <p:cNvSpPr>
            <a:spLocks noChangeShapeType="1"/>
          </p:cNvSpPr>
          <p:nvPr/>
        </p:nvSpPr>
        <p:spPr bwMode="auto">
          <a:xfrm>
            <a:off x="2700100" y="4390801"/>
            <a:ext cx="1013618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" name="Oval 140"/>
          <p:cNvSpPr>
            <a:spLocks noChangeArrowheads="1"/>
          </p:cNvSpPr>
          <p:nvPr/>
        </p:nvSpPr>
        <p:spPr bwMode="auto">
          <a:xfrm>
            <a:off x="3538298" y="1244376"/>
            <a:ext cx="61913" cy="61913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1" name="Groupe 10"/>
          <p:cNvGrpSpPr/>
          <p:nvPr/>
        </p:nvGrpSpPr>
        <p:grpSpPr>
          <a:xfrm>
            <a:off x="1871727" y="1779675"/>
            <a:ext cx="828372" cy="394356"/>
            <a:chOff x="1871727" y="1954524"/>
            <a:chExt cx="828372" cy="394356"/>
          </a:xfrm>
        </p:grpSpPr>
        <p:sp>
          <p:nvSpPr>
            <p:cNvPr id="204" name="Line 16"/>
            <p:cNvSpPr>
              <a:spLocks noChangeShapeType="1"/>
            </p:cNvSpPr>
            <p:nvPr/>
          </p:nvSpPr>
          <p:spPr bwMode="auto">
            <a:xfrm>
              <a:off x="2013440" y="2347785"/>
              <a:ext cx="36314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205" name="Line 17"/>
            <p:cNvSpPr>
              <a:spLocks noChangeShapeType="1"/>
            </p:cNvSpPr>
            <p:nvPr/>
          </p:nvSpPr>
          <p:spPr bwMode="auto">
            <a:xfrm flipH="1" flipV="1">
              <a:off x="2013440" y="1954524"/>
              <a:ext cx="0" cy="3943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206" name="Line 45"/>
            <p:cNvSpPr>
              <a:spLocks noChangeShapeType="1"/>
            </p:cNvSpPr>
            <p:nvPr/>
          </p:nvSpPr>
          <p:spPr bwMode="auto">
            <a:xfrm>
              <a:off x="1871727" y="2066925"/>
              <a:ext cx="14171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207" name="Line 48"/>
            <p:cNvSpPr>
              <a:spLocks noChangeShapeType="1"/>
            </p:cNvSpPr>
            <p:nvPr/>
          </p:nvSpPr>
          <p:spPr bwMode="auto">
            <a:xfrm>
              <a:off x="2549389" y="2144161"/>
              <a:ext cx="15071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208" name="Line 77"/>
            <p:cNvSpPr>
              <a:spLocks noChangeShapeType="1"/>
            </p:cNvSpPr>
            <p:nvPr/>
          </p:nvSpPr>
          <p:spPr bwMode="auto">
            <a:xfrm>
              <a:off x="1871727" y="2245940"/>
              <a:ext cx="14171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209" name="Line 15"/>
            <p:cNvSpPr>
              <a:spLocks noChangeShapeType="1"/>
            </p:cNvSpPr>
            <p:nvPr/>
          </p:nvSpPr>
          <p:spPr bwMode="auto">
            <a:xfrm>
              <a:off x="2013440" y="1957664"/>
              <a:ext cx="37452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210" name="Arc 21"/>
            <p:cNvSpPr>
              <a:spLocks/>
            </p:cNvSpPr>
            <p:nvPr/>
          </p:nvSpPr>
          <p:spPr bwMode="auto">
            <a:xfrm>
              <a:off x="2375532" y="2145514"/>
              <a:ext cx="168285" cy="2008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  <p:sp>
          <p:nvSpPr>
            <p:cNvPr id="211" name="Arc 21"/>
            <p:cNvSpPr>
              <a:spLocks/>
            </p:cNvSpPr>
            <p:nvPr/>
          </p:nvSpPr>
          <p:spPr bwMode="auto">
            <a:xfrm flipV="1">
              <a:off x="2387932" y="1959528"/>
              <a:ext cx="155885" cy="18605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</p:grpSp>
      <p:sp>
        <p:nvSpPr>
          <p:cNvPr id="221" name="Line 68"/>
          <p:cNvSpPr>
            <a:spLocks noChangeShapeType="1"/>
          </p:cNvSpPr>
          <p:nvPr/>
        </p:nvSpPr>
        <p:spPr bwMode="auto">
          <a:xfrm>
            <a:off x="1115615" y="1892076"/>
            <a:ext cx="770665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3" name="Line 68"/>
          <p:cNvSpPr>
            <a:spLocks noChangeShapeType="1"/>
          </p:cNvSpPr>
          <p:nvPr/>
        </p:nvSpPr>
        <p:spPr bwMode="auto">
          <a:xfrm>
            <a:off x="1386510" y="1884138"/>
            <a:ext cx="0" cy="242640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4" name="Line 68"/>
          <p:cNvSpPr>
            <a:spLocks noChangeShapeType="1"/>
          </p:cNvSpPr>
          <p:nvPr/>
        </p:nvSpPr>
        <p:spPr bwMode="auto">
          <a:xfrm flipH="1">
            <a:off x="1665049" y="1262220"/>
            <a:ext cx="0" cy="3231699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5" name="Rectangle 146"/>
          <p:cNvSpPr>
            <a:spLocks noChangeArrowheads="1"/>
          </p:cNvSpPr>
          <p:nvPr/>
        </p:nvSpPr>
        <p:spPr bwMode="auto">
          <a:xfrm>
            <a:off x="1463965" y="1362235"/>
            <a:ext cx="1043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Geneva" charset="0"/>
              </a:rPr>
              <a:t>S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226" name="Line 68"/>
          <p:cNvSpPr>
            <a:spLocks noChangeShapeType="1"/>
          </p:cNvSpPr>
          <p:nvPr/>
        </p:nvSpPr>
        <p:spPr bwMode="auto">
          <a:xfrm>
            <a:off x="1660735" y="2071091"/>
            <a:ext cx="209554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8" name="Line 68"/>
          <p:cNvSpPr>
            <a:spLocks noChangeShapeType="1"/>
          </p:cNvSpPr>
          <p:nvPr/>
        </p:nvSpPr>
        <p:spPr bwMode="auto">
          <a:xfrm>
            <a:off x="1660734" y="4485600"/>
            <a:ext cx="229025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1871727" y="4197600"/>
            <a:ext cx="828372" cy="394356"/>
            <a:chOff x="1871727" y="4377997"/>
            <a:chExt cx="828372" cy="394356"/>
          </a:xfrm>
        </p:grpSpPr>
        <p:sp>
          <p:nvSpPr>
            <p:cNvPr id="213" name="Line 16"/>
            <p:cNvSpPr>
              <a:spLocks noChangeShapeType="1"/>
            </p:cNvSpPr>
            <p:nvPr/>
          </p:nvSpPr>
          <p:spPr bwMode="auto">
            <a:xfrm>
              <a:off x="2013440" y="4771258"/>
              <a:ext cx="36314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214" name="Line 17"/>
            <p:cNvSpPr>
              <a:spLocks noChangeShapeType="1"/>
            </p:cNvSpPr>
            <p:nvPr/>
          </p:nvSpPr>
          <p:spPr bwMode="auto">
            <a:xfrm flipH="1" flipV="1">
              <a:off x="2013440" y="4377997"/>
              <a:ext cx="0" cy="3943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215" name="Line 45"/>
            <p:cNvSpPr>
              <a:spLocks noChangeShapeType="1"/>
            </p:cNvSpPr>
            <p:nvPr/>
          </p:nvSpPr>
          <p:spPr bwMode="auto">
            <a:xfrm>
              <a:off x="1871727" y="4485127"/>
              <a:ext cx="14171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216" name="Line 48"/>
            <p:cNvSpPr>
              <a:spLocks noChangeShapeType="1"/>
            </p:cNvSpPr>
            <p:nvPr/>
          </p:nvSpPr>
          <p:spPr bwMode="auto">
            <a:xfrm>
              <a:off x="2549389" y="4567634"/>
              <a:ext cx="15071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217" name="Line 77"/>
            <p:cNvSpPr>
              <a:spLocks noChangeShapeType="1"/>
            </p:cNvSpPr>
            <p:nvPr/>
          </p:nvSpPr>
          <p:spPr bwMode="auto">
            <a:xfrm>
              <a:off x="1871727" y="4669413"/>
              <a:ext cx="14171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218" name="Line 15"/>
            <p:cNvSpPr>
              <a:spLocks noChangeShapeType="1"/>
            </p:cNvSpPr>
            <p:nvPr/>
          </p:nvSpPr>
          <p:spPr bwMode="auto">
            <a:xfrm>
              <a:off x="2013440" y="4381137"/>
              <a:ext cx="37452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219" name="Arc 21"/>
            <p:cNvSpPr>
              <a:spLocks/>
            </p:cNvSpPr>
            <p:nvPr/>
          </p:nvSpPr>
          <p:spPr bwMode="auto">
            <a:xfrm>
              <a:off x="2380294" y="4568987"/>
              <a:ext cx="168285" cy="2008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  <p:sp>
          <p:nvSpPr>
            <p:cNvPr id="220" name="Arc 21"/>
            <p:cNvSpPr>
              <a:spLocks/>
            </p:cNvSpPr>
            <p:nvPr/>
          </p:nvSpPr>
          <p:spPr bwMode="auto">
            <a:xfrm flipV="1">
              <a:off x="2383169" y="4381200"/>
              <a:ext cx="164609" cy="18605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  <p:sp>
          <p:nvSpPr>
            <p:cNvPr id="8" name="Ellipse 7"/>
            <p:cNvSpPr/>
            <p:nvPr/>
          </p:nvSpPr>
          <p:spPr bwMode="auto">
            <a:xfrm>
              <a:off x="1895314" y="4613296"/>
              <a:ext cx="110947" cy="110947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29" name="Connecteur droit 228"/>
          <p:cNvCxnSpPr>
            <a:endCxn id="206" idx="1"/>
          </p:cNvCxnSpPr>
          <p:nvPr/>
        </p:nvCxnSpPr>
        <p:spPr bwMode="auto">
          <a:xfrm>
            <a:off x="1114488" y="1888555"/>
            <a:ext cx="898952" cy="3522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0" name="Connecteur droit 229"/>
          <p:cNvCxnSpPr/>
          <p:nvPr/>
        </p:nvCxnSpPr>
        <p:spPr bwMode="auto">
          <a:xfrm flipH="1">
            <a:off x="1390983" y="1888360"/>
            <a:ext cx="1" cy="2424654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1" name="Connecteur droit 230"/>
          <p:cNvCxnSpPr>
            <a:cxnSpLocks/>
            <a:stCxn id="215" idx="1"/>
            <a:endCxn id="223" idx="1"/>
          </p:cNvCxnSpPr>
          <p:nvPr/>
        </p:nvCxnSpPr>
        <p:spPr bwMode="auto">
          <a:xfrm flipH="1">
            <a:off x="1386511" y="4304731"/>
            <a:ext cx="626929" cy="5807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7" name="Line 68"/>
          <p:cNvSpPr>
            <a:spLocks noChangeShapeType="1"/>
          </p:cNvSpPr>
          <p:nvPr/>
        </p:nvSpPr>
        <p:spPr bwMode="auto">
          <a:xfrm>
            <a:off x="2543817" y="1973833"/>
            <a:ext cx="1337381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1" name="Line 68"/>
          <p:cNvSpPr>
            <a:spLocks noChangeShapeType="1"/>
          </p:cNvSpPr>
          <p:nvPr/>
        </p:nvSpPr>
        <p:spPr bwMode="auto">
          <a:xfrm flipH="1">
            <a:off x="1665698" y="1253901"/>
            <a:ext cx="0" cy="3231699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2" name="Line 68"/>
          <p:cNvSpPr>
            <a:spLocks noChangeShapeType="1"/>
          </p:cNvSpPr>
          <p:nvPr/>
        </p:nvSpPr>
        <p:spPr bwMode="auto">
          <a:xfrm>
            <a:off x="1685760" y="2071091"/>
            <a:ext cx="327680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5" name="Line 68"/>
          <p:cNvSpPr>
            <a:spLocks noChangeShapeType="1"/>
          </p:cNvSpPr>
          <p:nvPr/>
        </p:nvSpPr>
        <p:spPr bwMode="auto">
          <a:xfrm>
            <a:off x="1648690" y="4485600"/>
            <a:ext cx="241069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6" name="Oval 115"/>
          <p:cNvSpPr>
            <a:spLocks noChangeArrowheads="1"/>
          </p:cNvSpPr>
          <p:nvPr/>
        </p:nvSpPr>
        <p:spPr bwMode="auto">
          <a:xfrm>
            <a:off x="1634400" y="2044800"/>
            <a:ext cx="61913" cy="61913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8" name="Arc 17">
            <a:extLst>
              <a:ext uri="{FF2B5EF4-FFF2-40B4-BE49-F238E27FC236}">
                <a16:creationId xmlns:a16="http://schemas.microsoft.com/office/drawing/2014/main" id="{947C57AB-12DB-0F45-AF85-C379E0D45FA5}"/>
              </a:ext>
            </a:extLst>
          </p:cNvPr>
          <p:cNvSpPr>
            <a:spLocks/>
          </p:cNvSpPr>
          <p:nvPr/>
        </p:nvSpPr>
        <p:spPr bwMode="auto">
          <a:xfrm>
            <a:off x="7356235" y="3123183"/>
            <a:ext cx="85725" cy="1651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578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0" y="0"/>
                  <a:pt x="21587" y="9657"/>
                  <a:pt x="21599" y="21578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0" y="0"/>
                  <a:pt x="21587" y="9657"/>
                  <a:pt x="21599" y="21578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9" name="Arc 18">
            <a:extLst>
              <a:ext uri="{FF2B5EF4-FFF2-40B4-BE49-F238E27FC236}">
                <a16:creationId xmlns:a16="http://schemas.microsoft.com/office/drawing/2014/main" id="{57449FAA-3FFD-CD43-A92A-3C0814F219E8}"/>
              </a:ext>
            </a:extLst>
          </p:cNvPr>
          <p:cNvSpPr>
            <a:spLocks/>
          </p:cNvSpPr>
          <p:nvPr/>
        </p:nvSpPr>
        <p:spPr bwMode="auto">
          <a:xfrm>
            <a:off x="7357823" y="3123183"/>
            <a:ext cx="585788" cy="179388"/>
          </a:xfrm>
          <a:custGeom>
            <a:avLst/>
            <a:gdLst>
              <a:gd name="G0" fmla="+- 22 0 0"/>
              <a:gd name="G1" fmla="+- 21600 0 0"/>
              <a:gd name="G2" fmla="+- 21600 0 0"/>
              <a:gd name="T0" fmla="*/ 0 w 21622"/>
              <a:gd name="T1" fmla="*/ 0 h 21600"/>
              <a:gd name="T2" fmla="*/ 21622 w 21622"/>
              <a:gd name="T3" fmla="*/ 21600 h 21600"/>
              <a:gd name="T4" fmla="*/ 22 w 2162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22" h="21600" fill="none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51" y="0"/>
                  <a:pt x="21622" y="9670"/>
                  <a:pt x="21622" y="21600"/>
                </a:cubicBezTo>
              </a:path>
              <a:path w="21622" h="21600" stroke="0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51" y="0"/>
                  <a:pt x="21622" y="9670"/>
                  <a:pt x="21622" y="21600"/>
                </a:cubicBezTo>
                <a:lnTo>
                  <a:pt x="22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0" name="Arc 19">
            <a:extLst>
              <a:ext uri="{FF2B5EF4-FFF2-40B4-BE49-F238E27FC236}">
                <a16:creationId xmlns:a16="http://schemas.microsoft.com/office/drawing/2014/main" id="{0A9B93AF-26E9-CE41-AB39-20551F4BE256}"/>
              </a:ext>
            </a:extLst>
          </p:cNvPr>
          <p:cNvSpPr>
            <a:spLocks/>
          </p:cNvSpPr>
          <p:nvPr/>
        </p:nvSpPr>
        <p:spPr bwMode="auto">
          <a:xfrm>
            <a:off x="7387985" y="3286695"/>
            <a:ext cx="554038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2" name="Arc 20">
            <a:extLst>
              <a:ext uri="{FF2B5EF4-FFF2-40B4-BE49-F238E27FC236}">
                <a16:creationId xmlns:a16="http://schemas.microsoft.com/office/drawing/2014/main" id="{0AA805E2-16EB-4447-BC4F-ED1125E3B3D8}"/>
              </a:ext>
            </a:extLst>
          </p:cNvPr>
          <p:cNvSpPr>
            <a:spLocks/>
          </p:cNvSpPr>
          <p:nvPr/>
        </p:nvSpPr>
        <p:spPr bwMode="auto">
          <a:xfrm>
            <a:off x="7356235" y="3286695"/>
            <a:ext cx="85725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3" name="Line 21">
            <a:extLst>
              <a:ext uri="{FF2B5EF4-FFF2-40B4-BE49-F238E27FC236}">
                <a16:creationId xmlns:a16="http://schemas.microsoft.com/office/drawing/2014/main" id="{1CC81471-D5E4-1D4D-A9A4-F63FC09EFDF8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7985" y="3208908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4" name="Line 22">
            <a:extLst>
              <a:ext uri="{FF2B5EF4-FFF2-40B4-BE49-F238E27FC236}">
                <a16:creationId xmlns:a16="http://schemas.microsoft.com/office/drawing/2014/main" id="{91C1B710-29C6-5443-9E18-90FDCF4516E3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7985" y="3366070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5" name="Line 61">
            <a:extLst>
              <a:ext uri="{FF2B5EF4-FFF2-40B4-BE49-F238E27FC236}">
                <a16:creationId xmlns:a16="http://schemas.microsoft.com/office/drawing/2014/main" id="{ACEA8863-7B43-A844-B6B6-B65519BDE1D9}"/>
              </a:ext>
            </a:extLst>
          </p:cNvPr>
          <p:cNvSpPr>
            <a:spLocks noChangeShapeType="1"/>
          </p:cNvSpPr>
          <p:nvPr/>
        </p:nvSpPr>
        <p:spPr bwMode="auto">
          <a:xfrm>
            <a:off x="8091248" y="3286695"/>
            <a:ext cx="2333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6" name="Line 62">
            <a:extLst>
              <a:ext uri="{FF2B5EF4-FFF2-40B4-BE49-F238E27FC236}">
                <a16:creationId xmlns:a16="http://schemas.microsoft.com/office/drawing/2014/main" id="{4C8521D0-598C-4A4C-B423-1415A07D434C}"/>
              </a:ext>
            </a:extLst>
          </p:cNvPr>
          <p:cNvSpPr>
            <a:spLocks noChangeShapeType="1"/>
          </p:cNvSpPr>
          <p:nvPr/>
        </p:nvSpPr>
        <p:spPr bwMode="auto">
          <a:xfrm>
            <a:off x="7934085" y="3286695"/>
            <a:ext cx="157163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8" name="Line 77">
            <a:extLst>
              <a:ext uri="{FF2B5EF4-FFF2-40B4-BE49-F238E27FC236}">
                <a16:creationId xmlns:a16="http://schemas.microsoft.com/office/drawing/2014/main" id="{8DE3080A-805C-F94A-AF7B-FE1C0A08B318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2410" y="3208908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9" name="Line 132">
            <a:extLst>
              <a:ext uri="{FF2B5EF4-FFF2-40B4-BE49-F238E27FC236}">
                <a16:creationId xmlns:a16="http://schemas.microsoft.com/office/drawing/2014/main" id="{5DC24B05-3A96-0D42-8520-F5B028EF6313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2410" y="3366070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0" name="Line 124">
            <a:extLst>
              <a:ext uri="{FF2B5EF4-FFF2-40B4-BE49-F238E27FC236}">
                <a16:creationId xmlns:a16="http://schemas.microsoft.com/office/drawing/2014/main" id="{0EDBD25B-848E-3440-BBDB-2FBFC4B5745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8165" y="3208547"/>
            <a:ext cx="101936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750706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07/03/2017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72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600164"/>
          </a:xfrm>
        </p:spPr>
        <p:txBody>
          <a:bodyPr/>
          <a:lstStyle/>
          <a:p>
            <a:r>
              <a:rPr lang="fr-FR" sz="3300" dirty="0"/>
              <a:t>Circuit pour « if </a:t>
            </a:r>
            <a:r>
              <a:rPr lang="fr-FR" sz="3300" dirty="0">
                <a:solidFill>
                  <a:schemeClr val="tx2"/>
                </a:solidFill>
              </a:rPr>
              <a:t>S</a:t>
            </a:r>
            <a:r>
              <a:rPr lang="fr-FR" sz="3300" dirty="0"/>
              <a:t> </a:t>
            </a:r>
            <a:r>
              <a:rPr lang="fr-FR" sz="3300" dirty="0" err="1"/>
              <a:t>then</a:t>
            </a:r>
            <a:r>
              <a:rPr lang="fr-FR" sz="3300" dirty="0"/>
              <a:t> </a:t>
            </a:r>
            <a:r>
              <a:rPr lang="fr-FR" sz="3300" dirty="0">
                <a:solidFill>
                  <a:schemeClr val="accent4"/>
                </a:solidFill>
              </a:rPr>
              <a:t>p </a:t>
            </a:r>
            <a:r>
              <a:rPr lang="fr-FR" sz="3300" dirty="0" err="1"/>
              <a:t>else</a:t>
            </a:r>
            <a:r>
              <a:rPr lang="fr-FR" sz="3300" dirty="0"/>
              <a:t> </a:t>
            </a:r>
            <a:r>
              <a:rPr lang="fr-FR" sz="3300" dirty="0">
                <a:solidFill>
                  <a:schemeClr val="accent4"/>
                </a:solidFill>
              </a:rPr>
              <a:t>q</a:t>
            </a:r>
            <a:r>
              <a:rPr lang="fr-FR" sz="3300" dirty="0">
                <a:solidFill>
                  <a:schemeClr val="tx2"/>
                </a:solidFill>
              </a:rPr>
              <a:t> </a:t>
            </a:r>
            <a:r>
              <a:rPr lang="fr-FR" sz="3300" dirty="0"/>
              <a:t>end », </a:t>
            </a:r>
            <a:r>
              <a:rPr lang="en-US" sz="3300" dirty="0">
                <a:solidFill>
                  <a:schemeClr val="tx2"/>
                </a:solidFill>
              </a:rPr>
              <a:t>S </a:t>
            </a:r>
            <a:r>
              <a:rPr lang="en-US" sz="3300" dirty="0"/>
              <a:t>présent</a:t>
            </a:r>
            <a:endParaRPr lang="fr-FR" sz="3300" dirty="0"/>
          </a:p>
        </p:txBody>
      </p:sp>
      <p:sp>
        <p:nvSpPr>
          <p:cNvPr id="100" name="Line 87"/>
          <p:cNvSpPr>
            <a:spLocks noChangeShapeType="1"/>
          </p:cNvSpPr>
          <p:nvPr/>
        </p:nvSpPr>
        <p:spPr bwMode="auto">
          <a:xfrm>
            <a:off x="3795473" y="4390801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" name="Line 91"/>
          <p:cNvSpPr>
            <a:spLocks noChangeShapeType="1"/>
          </p:cNvSpPr>
          <p:nvPr/>
        </p:nvSpPr>
        <p:spPr bwMode="auto">
          <a:xfrm>
            <a:off x="3717685" y="4390801"/>
            <a:ext cx="77788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" name="Line 90"/>
          <p:cNvSpPr>
            <a:spLocks noChangeShapeType="1"/>
          </p:cNvSpPr>
          <p:nvPr/>
        </p:nvSpPr>
        <p:spPr bwMode="auto">
          <a:xfrm>
            <a:off x="5435360" y="2282601"/>
            <a:ext cx="1698770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1" name="Line 88"/>
          <p:cNvSpPr>
            <a:spLocks noChangeShapeType="1"/>
          </p:cNvSpPr>
          <p:nvPr/>
        </p:nvSpPr>
        <p:spPr bwMode="auto">
          <a:xfrm>
            <a:off x="5279785" y="2282601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6" name="Line 93"/>
          <p:cNvSpPr>
            <a:spLocks noChangeShapeType="1"/>
          </p:cNvSpPr>
          <p:nvPr/>
        </p:nvSpPr>
        <p:spPr bwMode="auto">
          <a:xfrm>
            <a:off x="7134130" y="2275673"/>
            <a:ext cx="0" cy="939223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6" name="Line 123"/>
          <p:cNvSpPr>
            <a:spLocks noChangeShapeType="1"/>
          </p:cNvSpPr>
          <p:nvPr/>
        </p:nvSpPr>
        <p:spPr bwMode="auto">
          <a:xfrm>
            <a:off x="5357573" y="4703539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8" name="Line 125"/>
          <p:cNvSpPr>
            <a:spLocks noChangeShapeType="1"/>
          </p:cNvSpPr>
          <p:nvPr/>
        </p:nvSpPr>
        <p:spPr bwMode="auto">
          <a:xfrm>
            <a:off x="5513148" y="4703539"/>
            <a:ext cx="7032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9" name="Line 126"/>
          <p:cNvSpPr>
            <a:spLocks noChangeShapeType="1"/>
          </p:cNvSpPr>
          <p:nvPr/>
        </p:nvSpPr>
        <p:spPr bwMode="auto">
          <a:xfrm flipH="1">
            <a:off x="6216410" y="3366655"/>
            <a:ext cx="11208" cy="1336884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Arc 5"/>
          <p:cNvSpPr>
            <a:spLocks/>
          </p:cNvSpPr>
          <p:nvPr/>
        </p:nvSpPr>
        <p:spPr bwMode="auto">
          <a:xfrm>
            <a:off x="7356235" y="1180876"/>
            <a:ext cx="85725" cy="1651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Arc 6"/>
          <p:cNvSpPr>
            <a:spLocks/>
          </p:cNvSpPr>
          <p:nvPr/>
        </p:nvSpPr>
        <p:spPr bwMode="auto">
          <a:xfrm>
            <a:off x="7357823" y="1180876"/>
            <a:ext cx="585788" cy="180975"/>
          </a:xfrm>
          <a:custGeom>
            <a:avLst/>
            <a:gdLst>
              <a:gd name="G0" fmla="+- 22 0 0"/>
              <a:gd name="G1" fmla="+- 21600 0 0"/>
              <a:gd name="G2" fmla="+- 21600 0 0"/>
              <a:gd name="T0" fmla="*/ 0 w 21622"/>
              <a:gd name="T1" fmla="*/ 0 h 21600"/>
              <a:gd name="T2" fmla="*/ 21622 w 21622"/>
              <a:gd name="T3" fmla="*/ 21528 h 21600"/>
              <a:gd name="T4" fmla="*/ 22 w 2162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22" h="21600" fill="none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23" y="0"/>
                  <a:pt x="21582" y="9626"/>
                  <a:pt x="21621" y="21528"/>
                </a:cubicBezTo>
              </a:path>
              <a:path w="21622" h="21600" stroke="0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23" y="0"/>
                  <a:pt x="21582" y="9626"/>
                  <a:pt x="21621" y="21528"/>
                </a:cubicBezTo>
                <a:lnTo>
                  <a:pt x="22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Arc 7"/>
          <p:cNvSpPr>
            <a:spLocks/>
          </p:cNvSpPr>
          <p:nvPr/>
        </p:nvSpPr>
        <p:spPr bwMode="auto">
          <a:xfrm>
            <a:off x="7387985" y="1345976"/>
            <a:ext cx="554038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Arc 8"/>
          <p:cNvSpPr>
            <a:spLocks/>
          </p:cNvSpPr>
          <p:nvPr/>
        </p:nvSpPr>
        <p:spPr bwMode="auto">
          <a:xfrm>
            <a:off x="7356235" y="1345976"/>
            <a:ext cx="85725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>
            <a:off x="7387985" y="1266601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7387985" y="1423764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Arc 11"/>
          <p:cNvSpPr>
            <a:spLocks/>
          </p:cNvSpPr>
          <p:nvPr/>
        </p:nvSpPr>
        <p:spPr bwMode="auto">
          <a:xfrm>
            <a:off x="7356235" y="1884139"/>
            <a:ext cx="85725" cy="1651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578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0" y="0"/>
                  <a:pt x="21587" y="9657"/>
                  <a:pt x="21599" y="21578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0" y="0"/>
                  <a:pt x="21587" y="9657"/>
                  <a:pt x="21599" y="21578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Arc 12"/>
          <p:cNvSpPr>
            <a:spLocks/>
          </p:cNvSpPr>
          <p:nvPr/>
        </p:nvSpPr>
        <p:spPr bwMode="auto">
          <a:xfrm>
            <a:off x="7357823" y="1884139"/>
            <a:ext cx="585788" cy="179388"/>
          </a:xfrm>
          <a:custGeom>
            <a:avLst/>
            <a:gdLst>
              <a:gd name="G0" fmla="+- 22 0 0"/>
              <a:gd name="G1" fmla="+- 21600 0 0"/>
              <a:gd name="G2" fmla="+- 21600 0 0"/>
              <a:gd name="T0" fmla="*/ 0 w 21622"/>
              <a:gd name="T1" fmla="*/ 0 h 21600"/>
              <a:gd name="T2" fmla="*/ 21622 w 21622"/>
              <a:gd name="T3" fmla="*/ 21600 h 21600"/>
              <a:gd name="T4" fmla="*/ 22 w 2162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22" h="21600" fill="none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51" y="0"/>
                  <a:pt x="21622" y="9670"/>
                  <a:pt x="21622" y="21600"/>
                </a:cubicBezTo>
              </a:path>
              <a:path w="21622" h="21600" stroke="0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51" y="0"/>
                  <a:pt x="21622" y="9670"/>
                  <a:pt x="21622" y="21600"/>
                </a:cubicBezTo>
                <a:lnTo>
                  <a:pt x="22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Arc 13"/>
          <p:cNvSpPr>
            <a:spLocks/>
          </p:cNvSpPr>
          <p:nvPr/>
        </p:nvSpPr>
        <p:spPr bwMode="auto">
          <a:xfrm>
            <a:off x="7387985" y="2047651"/>
            <a:ext cx="554038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Arc 14"/>
          <p:cNvSpPr>
            <a:spLocks/>
          </p:cNvSpPr>
          <p:nvPr/>
        </p:nvSpPr>
        <p:spPr bwMode="auto">
          <a:xfrm>
            <a:off x="7356235" y="2047651"/>
            <a:ext cx="85725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Line 15"/>
          <p:cNvSpPr>
            <a:spLocks noChangeShapeType="1"/>
          </p:cNvSpPr>
          <p:nvPr/>
        </p:nvSpPr>
        <p:spPr bwMode="auto">
          <a:xfrm>
            <a:off x="7387985" y="1980380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Line 16"/>
          <p:cNvSpPr>
            <a:spLocks noChangeShapeType="1"/>
          </p:cNvSpPr>
          <p:nvPr/>
        </p:nvSpPr>
        <p:spPr bwMode="auto">
          <a:xfrm>
            <a:off x="7387985" y="2127026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" name="Arc 17"/>
          <p:cNvSpPr>
            <a:spLocks/>
          </p:cNvSpPr>
          <p:nvPr/>
        </p:nvSpPr>
        <p:spPr bwMode="auto">
          <a:xfrm>
            <a:off x="7356235" y="3836764"/>
            <a:ext cx="85725" cy="1651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578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0" y="0"/>
                  <a:pt x="21587" y="9657"/>
                  <a:pt x="21599" y="21578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0" y="0"/>
                  <a:pt x="21587" y="9657"/>
                  <a:pt x="21599" y="21578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" name="Arc 18"/>
          <p:cNvSpPr>
            <a:spLocks/>
          </p:cNvSpPr>
          <p:nvPr/>
        </p:nvSpPr>
        <p:spPr bwMode="auto">
          <a:xfrm>
            <a:off x="7357823" y="3836764"/>
            <a:ext cx="585788" cy="179388"/>
          </a:xfrm>
          <a:custGeom>
            <a:avLst/>
            <a:gdLst>
              <a:gd name="G0" fmla="+- 22 0 0"/>
              <a:gd name="G1" fmla="+- 21600 0 0"/>
              <a:gd name="G2" fmla="+- 21600 0 0"/>
              <a:gd name="T0" fmla="*/ 0 w 21622"/>
              <a:gd name="T1" fmla="*/ 0 h 21600"/>
              <a:gd name="T2" fmla="*/ 21622 w 21622"/>
              <a:gd name="T3" fmla="*/ 21600 h 21600"/>
              <a:gd name="T4" fmla="*/ 22 w 2162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22" h="21600" fill="none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51" y="0"/>
                  <a:pt x="21622" y="9670"/>
                  <a:pt x="21622" y="21600"/>
                </a:cubicBezTo>
              </a:path>
              <a:path w="21622" h="21600" stroke="0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51" y="0"/>
                  <a:pt x="21622" y="9670"/>
                  <a:pt x="21622" y="21600"/>
                </a:cubicBezTo>
                <a:lnTo>
                  <a:pt x="22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" name="Arc 19"/>
          <p:cNvSpPr>
            <a:spLocks/>
          </p:cNvSpPr>
          <p:nvPr/>
        </p:nvSpPr>
        <p:spPr bwMode="auto">
          <a:xfrm>
            <a:off x="7387985" y="4000276"/>
            <a:ext cx="554038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" name="Arc 20"/>
          <p:cNvSpPr>
            <a:spLocks/>
          </p:cNvSpPr>
          <p:nvPr/>
        </p:nvSpPr>
        <p:spPr bwMode="auto">
          <a:xfrm>
            <a:off x="7356235" y="4000276"/>
            <a:ext cx="85725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" name="Line 21"/>
          <p:cNvSpPr>
            <a:spLocks noChangeShapeType="1"/>
          </p:cNvSpPr>
          <p:nvPr/>
        </p:nvSpPr>
        <p:spPr bwMode="auto">
          <a:xfrm>
            <a:off x="7387985" y="3922489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" name="Line 22"/>
          <p:cNvSpPr>
            <a:spLocks noChangeShapeType="1"/>
          </p:cNvSpPr>
          <p:nvPr/>
        </p:nvSpPr>
        <p:spPr bwMode="auto">
          <a:xfrm>
            <a:off x="7387985" y="4079651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" name="Arc 23"/>
          <p:cNvSpPr>
            <a:spLocks/>
          </p:cNvSpPr>
          <p:nvPr/>
        </p:nvSpPr>
        <p:spPr bwMode="auto">
          <a:xfrm>
            <a:off x="7356235" y="4540026"/>
            <a:ext cx="85725" cy="16351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" name="Arc 24"/>
          <p:cNvSpPr>
            <a:spLocks/>
          </p:cNvSpPr>
          <p:nvPr/>
        </p:nvSpPr>
        <p:spPr bwMode="auto">
          <a:xfrm>
            <a:off x="7357823" y="4540026"/>
            <a:ext cx="585788" cy="179388"/>
          </a:xfrm>
          <a:custGeom>
            <a:avLst/>
            <a:gdLst>
              <a:gd name="G0" fmla="+- 22 0 0"/>
              <a:gd name="G1" fmla="+- 21600 0 0"/>
              <a:gd name="G2" fmla="+- 21600 0 0"/>
              <a:gd name="T0" fmla="*/ 0 w 21622"/>
              <a:gd name="T1" fmla="*/ 0 h 21600"/>
              <a:gd name="T2" fmla="*/ 21622 w 21622"/>
              <a:gd name="T3" fmla="*/ 21600 h 21600"/>
              <a:gd name="T4" fmla="*/ 22 w 2162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22" h="21600" fill="none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51" y="0"/>
                  <a:pt x="21622" y="9670"/>
                  <a:pt x="21622" y="21600"/>
                </a:cubicBezTo>
              </a:path>
              <a:path w="21622" h="21600" stroke="0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51" y="0"/>
                  <a:pt x="21622" y="9670"/>
                  <a:pt x="21622" y="21600"/>
                </a:cubicBezTo>
                <a:lnTo>
                  <a:pt x="22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8" name="Arc 25"/>
          <p:cNvSpPr>
            <a:spLocks/>
          </p:cNvSpPr>
          <p:nvPr/>
        </p:nvSpPr>
        <p:spPr bwMode="auto">
          <a:xfrm>
            <a:off x="7387985" y="4703539"/>
            <a:ext cx="554038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" name="Arc 26"/>
          <p:cNvSpPr>
            <a:spLocks/>
          </p:cNvSpPr>
          <p:nvPr/>
        </p:nvSpPr>
        <p:spPr bwMode="auto">
          <a:xfrm>
            <a:off x="7356235" y="4703539"/>
            <a:ext cx="85725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" name="Line 27"/>
          <p:cNvSpPr>
            <a:spLocks noChangeShapeType="1"/>
          </p:cNvSpPr>
          <p:nvPr/>
        </p:nvSpPr>
        <p:spPr bwMode="auto">
          <a:xfrm>
            <a:off x="7387985" y="4625751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" name="Line 28"/>
          <p:cNvSpPr>
            <a:spLocks noChangeShapeType="1"/>
          </p:cNvSpPr>
          <p:nvPr/>
        </p:nvSpPr>
        <p:spPr bwMode="auto">
          <a:xfrm>
            <a:off x="7387985" y="4781326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2" name="Rectangle 29"/>
          <p:cNvSpPr>
            <a:spLocks noChangeArrowheads="1"/>
          </p:cNvSpPr>
          <p:nvPr/>
        </p:nvSpPr>
        <p:spPr bwMode="auto">
          <a:xfrm>
            <a:off x="3881198" y="1665064"/>
            <a:ext cx="1406525" cy="171926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3" name="Rectangle 30"/>
          <p:cNvSpPr>
            <a:spLocks noChangeArrowheads="1"/>
          </p:cNvSpPr>
          <p:nvPr/>
        </p:nvSpPr>
        <p:spPr bwMode="auto">
          <a:xfrm>
            <a:off x="3982798" y="1892076"/>
            <a:ext cx="19877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  <a:latin typeface="Geneva" charset="0"/>
              </a:rPr>
              <a:t>GO</a:t>
            </a:r>
            <a:endParaRPr kumimoji="0" lang="fr-FR" altLang="fr-FR" sz="1800" b="1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44" name="Rectangle 31"/>
          <p:cNvSpPr>
            <a:spLocks noChangeArrowheads="1"/>
          </p:cNvSpPr>
          <p:nvPr/>
        </p:nvSpPr>
        <p:spPr bwMode="auto">
          <a:xfrm>
            <a:off x="3982798" y="2203226"/>
            <a:ext cx="390525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RES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32"/>
          <p:cNvSpPr>
            <a:spLocks noChangeArrowheads="1"/>
          </p:cNvSpPr>
          <p:nvPr/>
        </p:nvSpPr>
        <p:spPr bwMode="auto">
          <a:xfrm>
            <a:off x="3982798" y="2515964"/>
            <a:ext cx="50006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SUSP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33"/>
          <p:cNvSpPr>
            <a:spLocks noChangeArrowheads="1"/>
          </p:cNvSpPr>
          <p:nvPr/>
        </p:nvSpPr>
        <p:spPr bwMode="auto">
          <a:xfrm>
            <a:off x="3982798" y="2828701"/>
            <a:ext cx="4064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KILL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921010" y="1892076"/>
            <a:ext cx="37465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SEL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35"/>
          <p:cNvSpPr>
            <a:spLocks noChangeArrowheads="1"/>
          </p:cNvSpPr>
          <p:nvPr/>
        </p:nvSpPr>
        <p:spPr bwMode="auto">
          <a:xfrm>
            <a:off x="4998798" y="2203226"/>
            <a:ext cx="26511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K0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36"/>
          <p:cNvSpPr>
            <a:spLocks noChangeArrowheads="1"/>
          </p:cNvSpPr>
          <p:nvPr/>
        </p:nvSpPr>
        <p:spPr bwMode="auto">
          <a:xfrm>
            <a:off x="4998798" y="2515964"/>
            <a:ext cx="18755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  <a:latin typeface="Geneva" charset="0"/>
              </a:rPr>
              <a:t>K1</a:t>
            </a:r>
            <a:endParaRPr kumimoji="0" lang="fr-FR" altLang="fr-FR" sz="1800" b="1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50" name="Rectangle 37"/>
          <p:cNvSpPr>
            <a:spLocks noChangeArrowheads="1"/>
          </p:cNvSpPr>
          <p:nvPr/>
        </p:nvSpPr>
        <p:spPr bwMode="auto">
          <a:xfrm>
            <a:off x="4998798" y="2828701"/>
            <a:ext cx="26511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K2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38"/>
          <p:cNvSpPr>
            <a:spLocks noChangeArrowheads="1"/>
          </p:cNvSpPr>
          <p:nvPr/>
        </p:nvSpPr>
        <p:spPr bwMode="auto">
          <a:xfrm>
            <a:off x="4998798" y="3063651"/>
            <a:ext cx="2032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...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39"/>
          <p:cNvSpPr>
            <a:spLocks noChangeArrowheads="1"/>
          </p:cNvSpPr>
          <p:nvPr/>
        </p:nvSpPr>
        <p:spPr bwMode="auto">
          <a:xfrm>
            <a:off x="4373323" y="1703164"/>
            <a:ext cx="17145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E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40"/>
          <p:cNvSpPr>
            <a:spLocks noChangeArrowheads="1"/>
          </p:cNvSpPr>
          <p:nvPr/>
        </p:nvSpPr>
        <p:spPr bwMode="auto">
          <a:xfrm>
            <a:off x="4686060" y="1703164"/>
            <a:ext cx="2032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E'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42"/>
          <p:cNvSpPr>
            <a:spLocks noChangeArrowheads="1"/>
          </p:cNvSpPr>
          <p:nvPr/>
        </p:nvSpPr>
        <p:spPr bwMode="auto">
          <a:xfrm>
            <a:off x="3958985" y="4087589"/>
            <a:ext cx="1406525" cy="171767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6" name="Rectangle 43"/>
          <p:cNvSpPr>
            <a:spLocks noChangeArrowheads="1"/>
          </p:cNvSpPr>
          <p:nvPr/>
        </p:nvSpPr>
        <p:spPr bwMode="auto">
          <a:xfrm>
            <a:off x="4060585" y="4313014"/>
            <a:ext cx="312738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GO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44"/>
          <p:cNvSpPr>
            <a:spLocks noChangeArrowheads="1"/>
          </p:cNvSpPr>
          <p:nvPr/>
        </p:nvSpPr>
        <p:spPr bwMode="auto">
          <a:xfrm>
            <a:off x="4060585" y="4625751"/>
            <a:ext cx="390525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RES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45"/>
          <p:cNvSpPr>
            <a:spLocks noChangeArrowheads="1"/>
          </p:cNvSpPr>
          <p:nvPr/>
        </p:nvSpPr>
        <p:spPr bwMode="auto">
          <a:xfrm>
            <a:off x="4060585" y="4936901"/>
            <a:ext cx="50006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SUSP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Rectangle 46"/>
          <p:cNvSpPr>
            <a:spLocks noChangeArrowheads="1"/>
          </p:cNvSpPr>
          <p:nvPr/>
        </p:nvSpPr>
        <p:spPr bwMode="auto">
          <a:xfrm>
            <a:off x="4060585" y="5249639"/>
            <a:ext cx="4064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KILL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Rectangle 47"/>
          <p:cNvSpPr>
            <a:spLocks noChangeArrowheads="1"/>
          </p:cNvSpPr>
          <p:nvPr/>
        </p:nvSpPr>
        <p:spPr bwMode="auto">
          <a:xfrm>
            <a:off x="4998798" y="4313014"/>
            <a:ext cx="37465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SEL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48"/>
          <p:cNvSpPr>
            <a:spLocks noChangeArrowheads="1"/>
          </p:cNvSpPr>
          <p:nvPr/>
        </p:nvSpPr>
        <p:spPr bwMode="auto">
          <a:xfrm>
            <a:off x="5076585" y="4625751"/>
            <a:ext cx="26511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K0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49"/>
          <p:cNvSpPr>
            <a:spLocks noChangeArrowheads="1"/>
          </p:cNvSpPr>
          <p:nvPr/>
        </p:nvSpPr>
        <p:spPr bwMode="auto">
          <a:xfrm>
            <a:off x="5076585" y="4936901"/>
            <a:ext cx="26511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K1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Rectangle 50"/>
          <p:cNvSpPr>
            <a:spLocks noChangeArrowheads="1"/>
          </p:cNvSpPr>
          <p:nvPr/>
        </p:nvSpPr>
        <p:spPr bwMode="auto">
          <a:xfrm>
            <a:off x="5076585" y="5249639"/>
            <a:ext cx="26511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K2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Rectangle 51"/>
          <p:cNvSpPr>
            <a:spLocks noChangeArrowheads="1"/>
          </p:cNvSpPr>
          <p:nvPr/>
        </p:nvSpPr>
        <p:spPr bwMode="auto">
          <a:xfrm>
            <a:off x="5076585" y="5484589"/>
            <a:ext cx="2032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...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52"/>
          <p:cNvSpPr>
            <a:spLocks noChangeArrowheads="1"/>
          </p:cNvSpPr>
          <p:nvPr/>
        </p:nvSpPr>
        <p:spPr bwMode="auto">
          <a:xfrm>
            <a:off x="4451110" y="4125689"/>
            <a:ext cx="17145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E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Rectangle 53"/>
          <p:cNvSpPr>
            <a:spLocks noChangeArrowheads="1"/>
          </p:cNvSpPr>
          <p:nvPr/>
        </p:nvSpPr>
        <p:spPr bwMode="auto">
          <a:xfrm>
            <a:off x="4763848" y="4125689"/>
            <a:ext cx="2032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E'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Line 55"/>
          <p:cNvSpPr>
            <a:spLocks noChangeShapeType="1"/>
          </p:cNvSpPr>
          <p:nvPr/>
        </p:nvSpPr>
        <p:spPr bwMode="auto">
          <a:xfrm>
            <a:off x="8091248" y="1345976"/>
            <a:ext cx="2333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" name="Line 56"/>
          <p:cNvSpPr>
            <a:spLocks noChangeShapeType="1"/>
          </p:cNvSpPr>
          <p:nvPr/>
        </p:nvSpPr>
        <p:spPr bwMode="auto">
          <a:xfrm>
            <a:off x="7934085" y="1345976"/>
            <a:ext cx="157163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" name="Rectangle 57"/>
          <p:cNvSpPr>
            <a:spLocks noChangeArrowheads="1"/>
          </p:cNvSpPr>
          <p:nvPr/>
        </p:nvSpPr>
        <p:spPr bwMode="auto">
          <a:xfrm>
            <a:off x="8434148" y="1237927"/>
            <a:ext cx="17472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E'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71" name="Line 58"/>
          <p:cNvSpPr>
            <a:spLocks noChangeShapeType="1"/>
          </p:cNvSpPr>
          <p:nvPr/>
        </p:nvSpPr>
        <p:spPr bwMode="auto">
          <a:xfrm>
            <a:off x="8091248" y="2047651"/>
            <a:ext cx="2333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2" name="Line 59"/>
          <p:cNvSpPr>
            <a:spLocks noChangeShapeType="1"/>
          </p:cNvSpPr>
          <p:nvPr/>
        </p:nvSpPr>
        <p:spPr bwMode="auto">
          <a:xfrm>
            <a:off x="7934085" y="2047651"/>
            <a:ext cx="157163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3" name="Rectangle 60"/>
          <p:cNvSpPr>
            <a:spLocks noChangeArrowheads="1"/>
          </p:cNvSpPr>
          <p:nvPr/>
        </p:nvSpPr>
        <p:spPr bwMode="auto">
          <a:xfrm>
            <a:off x="8434148" y="1927810"/>
            <a:ext cx="38632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SEL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74" name="Line 61"/>
          <p:cNvSpPr>
            <a:spLocks noChangeShapeType="1"/>
          </p:cNvSpPr>
          <p:nvPr/>
        </p:nvSpPr>
        <p:spPr bwMode="auto">
          <a:xfrm>
            <a:off x="8091248" y="4000276"/>
            <a:ext cx="233363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5" name="Line 62"/>
          <p:cNvSpPr>
            <a:spLocks noChangeShapeType="1"/>
          </p:cNvSpPr>
          <p:nvPr/>
        </p:nvSpPr>
        <p:spPr bwMode="auto">
          <a:xfrm>
            <a:off x="7934085" y="4000276"/>
            <a:ext cx="157163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6" name="Rectangle 63"/>
          <p:cNvSpPr>
            <a:spLocks noChangeArrowheads="1"/>
          </p:cNvSpPr>
          <p:nvPr/>
        </p:nvSpPr>
        <p:spPr bwMode="auto">
          <a:xfrm>
            <a:off x="8434148" y="3877959"/>
            <a:ext cx="27251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Geneva" charset="0"/>
              </a:rPr>
              <a:t>K1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77" name="Line 64"/>
          <p:cNvSpPr>
            <a:spLocks noChangeShapeType="1"/>
          </p:cNvSpPr>
          <p:nvPr/>
        </p:nvSpPr>
        <p:spPr bwMode="auto">
          <a:xfrm>
            <a:off x="8091248" y="4703539"/>
            <a:ext cx="2333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8" name="Line 65"/>
          <p:cNvSpPr>
            <a:spLocks noChangeShapeType="1"/>
          </p:cNvSpPr>
          <p:nvPr/>
        </p:nvSpPr>
        <p:spPr bwMode="auto">
          <a:xfrm>
            <a:off x="7934085" y="4703539"/>
            <a:ext cx="157163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9" name="Rectangle 66"/>
          <p:cNvSpPr>
            <a:spLocks noChangeArrowheads="1"/>
          </p:cNvSpPr>
          <p:nvPr/>
        </p:nvSpPr>
        <p:spPr bwMode="auto">
          <a:xfrm>
            <a:off x="8434148" y="4576321"/>
            <a:ext cx="2500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K2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80" name="Line 67"/>
          <p:cNvSpPr>
            <a:spLocks noChangeShapeType="1"/>
          </p:cNvSpPr>
          <p:nvPr/>
        </p:nvSpPr>
        <p:spPr bwMode="auto">
          <a:xfrm>
            <a:off x="3717685" y="1969864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1" name="Line 68"/>
          <p:cNvSpPr>
            <a:spLocks noChangeShapeType="1"/>
          </p:cNvSpPr>
          <p:nvPr/>
        </p:nvSpPr>
        <p:spPr bwMode="auto">
          <a:xfrm>
            <a:off x="2700099" y="1969864"/>
            <a:ext cx="1017587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2" name="Rectangle 69"/>
          <p:cNvSpPr>
            <a:spLocks noChangeArrowheads="1"/>
          </p:cNvSpPr>
          <p:nvPr/>
        </p:nvSpPr>
        <p:spPr bwMode="auto">
          <a:xfrm>
            <a:off x="630001" y="1733746"/>
            <a:ext cx="3254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Geneva" charset="0"/>
              </a:rPr>
              <a:t>GO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83" name="Line 70"/>
          <p:cNvSpPr>
            <a:spLocks noChangeShapeType="1"/>
          </p:cNvSpPr>
          <p:nvPr/>
        </p:nvSpPr>
        <p:spPr bwMode="auto">
          <a:xfrm>
            <a:off x="5279785" y="1980380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4" name="Line 71"/>
          <p:cNvSpPr>
            <a:spLocks noChangeShapeType="1"/>
          </p:cNvSpPr>
          <p:nvPr/>
        </p:nvSpPr>
        <p:spPr bwMode="auto">
          <a:xfrm>
            <a:off x="5435360" y="1980380"/>
            <a:ext cx="1797050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5" name="Line 72"/>
          <p:cNvSpPr>
            <a:spLocks noChangeShapeType="1"/>
          </p:cNvSpPr>
          <p:nvPr/>
        </p:nvSpPr>
        <p:spPr bwMode="auto">
          <a:xfrm>
            <a:off x="7232410" y="1980380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6" name="Line 73"/>
          <p:cNvSpPr>
            <a:spLocks noChangeShapeType="1"/>
          </p:cNvSpPr>
          <p:nvPr/>
        </p:nvSpPr>
        <p:spPr bwMode="auto">
          <a:xfrm>
            <a:off x="5279785" y="2595339"/>
            <a:ext cx="155575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7" name="Line 74"/>
          <p:cNvSpPr>
            <a:spLocks noChangeShapeType="1"/>
          </p:cNvSpPr>
          <p:nvPr/>
        </p:nvSpPr>
        <p:spPr bwMode="auto">
          <a:xfrm>
            <a:off x="5435360" y="2595339"/>
            <a:ext cx="1484313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8" name="Line 75"/>
          <p:cNvSpPr>
            <a:spLocks noChangeShapeType="1"/>
          </p:cNvSpPr>
          <p:nvPr/>
        </p:nvSpPr>
        <p:spPr bwMode="auto">
          <a:xfrm>
            <a:off x="6919673" y="3922489"/>
            <a:ext cx="312738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9" name="Line 76"/>
          <p:cNvSpPr>
            <a:spLocks noChangeShapeType="1"/>
          </p:cNvSpPr>
          <p:nvPr/>
        </p:nvSpPr>
        <p:spPr bwMode="auto">
          <a:xfrm>
            <a:off x="6919673" y="2595339"/>
            <a:ext cx="0" cy="132715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" name="Line 77"/>
          <p:cNvSpPr>
            <a:spLocks noChangeShapeType="1"/>
          </p:cNvSpPr>
          <p:nvPr/>
        </p:nvSpPr>
        <p:spPr bwMode="auto">
          <a:xfrm>
            <a:off x="7232410" y="3922489"/>
            <a:ext cx="155575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" name="Line 78"/>
          <p:cNvSpPr>
            <a:spLocks noChangeShapeType="1"/>
          </p:cNvSpPr>
          <p:nvPr/>
        </p:nvSpPr>
        <p:spPr bwMode="auto">
          <a:xfrm>
            <a:off x="5279785" y="2908076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" name="Line 79"/>
          <p:cNvSpPr>
            <a:spLocks noChangeShapeType="1"/>
          </p:cNvSpPr>
          <p:nvPr/>
        </p:nvSpPr>
        <p:spPr bwMode="auto">
          <a:xfrm>
            <a:off x="5435360" y="2908076"/>
            <a:ext cx="12493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3" name="Line 80"/>
          <p:cNvSpPr>
            <a:spLocks noChangeShapeType="1"/>
          </p:cNvSpPr>
          <p:nvPr/>
        </p:nvSpPr>
        <p:spPr bwMode="auto">
          <a:xfrm>
            <a:off x="6684723" y="4625751"/>
            <a:ext cx="547688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4" name="Line 81"/>
          <p:cNvSpPr>
            <a:spLocks noChangeShapeType="1"/>
          </p:cNvSpPr>
          <p:nvPr/>
        </p:nvSpPr>
        <p:spPr bwMode="auto">
          <a:xfrm>
            <a:off x="6684723" y="2908076"/>
            <a:ext cx="0" cy="1717675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5" name="Line 82"/>
          <p:cNvSpPr>
            <a:spLocks noChangeShapeType="1"/>
          </p:cNvSpPr>
          <p:nvPr/>
        </p:nvSpPr>
        <p:spPr bwMode="auto">
          <a:xfrm>
            <a:off x="7232410" y="4625751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6" name="Line 83"/>
          <p:cNvSpPr>
            <a:spLocks noChangeShapeType="1"/>
          </p:cNvSpPr>
          <p:nvPr/>
        </p:nvSpPr>
        <p:spPr bwMode="auto">
          <a:xfrm>
            <a:off x="4732098" y="1501551"/>
            <a:ext cx="0" cy="15557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7" name="Line 84"/>
          <p:cNvSpPr>
            <a:spLocks noChangeShapeType="1"/>
          </p:cNvSpPr>
          <p:nvPr/>
        </p:nvSpPr>
        <p:spPr bwMode="auto">
          <a:xfrm>
            <a:off x="4732098" y="1266601"/>
            <a:ext cx="250031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8" name="Line 85"/>
          <p:cNvSpPr>
            <a:spLocks noChangeShapeType="1"/>
          </p:cNvSpPr>
          <p:nvPr/>
        </p:nvSpPr>
        <p:spPr bwMode="auto">
          <a:xfrm>
            <a:off x="4732098" y="1266601"/>
            <a:ext cx="0" cy="23495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9" name="Line 86"/>
          <p:cNvSpPr>
            <a:spLocks noChangeShapeType="1"/>
          </p:cNvSpPr>
          <p:nvPr/>
        </p:nvSpPr>
        <p:spPr bwMode="auto">
          <a:xfrm>
            <a:off x="7232410" y="1266601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7" name="Line 94"/>
          <p:cNvSpPr>
            <a:spLocks noChangeShapeType="1"/>
          </p:cNvSpPr>
          <p:nvPr/>
        </p:nvSpPr>
        <p:spPr bwMode="auto">
          <a:xfrm>
            <a:off x="3795473" y="4703539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8" name="Line 95"/>
          <p:cNvSpPr>
            <a:spLocks noChangeShapeType="1"/>
          </p:cNvSpPr>
          <p:nvPr/>
        </p:nvSpPr>
        <p:spPr bwMode="auto">
          <a:xfrm>
            <a:off x="3717685" y="2282601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9" name="Line 96"/>
          <p:cNvSpPr>
            <a:spLocks noChangeShapeType="1"/>
          </p:cNvSpPr>
          <p:nvPr/>
        </p:nvSpPr>
        <p:spPr bwMode="auto">
          <a:xfrm>
            <a:off x="3327160" y="2282601"/>
            <a:ext cx="390525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0" name="Line 97"/>
          <p:cNvSpPr>
            <a:spLocks noChangeShapeType="1"/>
          </p:cNvSpPr>
          <p:nvPr/>
        </p:nvSpPr>
        <p:spPr bwMode="auto">
          <a:xfrm>
            <a:off x="1107974" y="2282601"/>
            <a:ext cx="2219187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1" name="Line 98"/>
          <p:cNvSpPr>
            <a:spLocks noChangeShapeType="1"/>
          </p:cNvSpPr>
          <p:nvPr/>
        </p:nvSpPr>
        <p:spPr bwMode="auto">
          <a:xfrm>
            <a:off x="3327160" y="2282601"/>
            <a:ext cx="0" cy="2420938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" name="Oval 99"/>
          <p:cNvSpPr>
            <a:spLocks noChangeArrowheads="1"/>
          </p:cNvSpPr>
          <p:nvPr/>
        </p:nvSpPr>
        <p:spPr bwMode="auto">
          <a:xfrm>
            <a:off x="3294000" y="2258789"/>
            <a:ext cx="61913" cy="635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3" name="Line 100"/>
          <p:cNvSpPr>
            <a:spLocks noChangeShapeType="1"/>
          </p:cNvSpPr>
          <p:nvPr/>
        </p:nvSpPr>
        <p:spPr bwMode="auto">
          <a:xfrm>
            <a:off x="3327160" y="4703539"/>
            <a:ext cx="46831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4" name="Rectangle 101"/>
          <p:cNvSpPr>
            <a:spLocks noChangeArrowheads="1"/>
          </p:cNvSpPr>
          <p:nvPr/>
        </p:nvSpPr>
        <p:spPr bwMode="auto">
          <a:xfrm>
            <a:off x="514585" y="2166789"/>
            <a:ext cx="4744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RES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115" name="Line 102"/>
          <p:cNvSpPr>
            <a:spLocks noChangeShapeType="1"/>
          </p:cNvSpPr>
          <p:nvPr/>
        </p:nvSpPr>
        <p:spPr bwMode="auto">
          <a:xfrm>
            <a:off x="3795473" y="5016276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6" name="Line 103"/>
          <p:cNvSpPr>
            <a:spLocks noChangeShapeType="1"/>
          </p:cNvSpPr>
          <p:nvPr/>
        </p:nvSpPr>
        <p:spPr bwMode="auto">
          <a:xfrm>
            <a:off x="3717685" y="2595339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7" name="Line 104"/>
          <p:cNvSpPr>
            <a:spLocks noChangeShapeType="1"/>
          </p:cNvSpPr>
          <p:nvPr/>
        </p:nvSpPr>
        <p:spPr bwMode="auto">
          <a:xfrm>
            <a:off x="3092210" y="2595339"/>
            <a:ext cx="625475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8" name="Line 105"/>
          <p:cNvSpPr>
            <a:spLocks noChangeShapeType="1"/>
          </p:cNvSpPr>
          <p:nvPr/>
        </p:nvSpPr>
        <p:spPr bwMode="auto">
          <a:xfrm>
            <a:off x="1107974" y="2595339"/>
            <a:ext cx="1984237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9" name="Line 106"/>
          <p:cNvSpPr>
            <a:spLocks noChangeShapeType="1"/>
          </p:cNvSpPr>
          <p:nvPr/>
        </p:nvSpPr>
        <p:spPr bwMode="auto">
          <a:xfrm>
            <a:off x="3092210" y="2595339"/>
            <a:ext cx="0" cy="2420938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0" name="Oval 107"/>
          <p:cNvSpPr>
            <a:spLocks noChangeArrowheads="1"/>
          </p:cNvSpPr>
          <p:nvPr/>
        </p:nvSpPr>
        <p:spPr bwMode="auto">
          <a:xfrm>
            <a:off x="3069985" y="2571526"/>
            <a:ext cx="61913" cy="61913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1" name="Line 108"/>
          <p:cNvSpPr>
            <a:spLocks noChangeShapeType="1"/>
          </p:cNvSpPr>
          <p:nvPr/>
        </p:nvSpPr>
        <p:spPr bwMode="auto">
          <a:xfrm>
            <a:off x="3092210" y="5016276"/>
            <a:ext cx="7032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2" name="Rectangle 109"/>
          <p:cNvSpPr>
            <a:spLocks noChangeArrowheads="1"/>
          </p:cNvSpPr>
          <p:nvPr/>
        </p:nvSpPr>
        <p:spPr bwMode="auto">
          <a:xfrm>
            <a:off x="360697" y="2449074"/>
            <a:ext cx="6283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SUSP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123" name="Line 110"/>
          <p:cNvSpPr>
            <a:spLocks noChangeShapeType="1"/>
          </p:cNvSpPr>
          <p:nvPr/>
        </p:nvSpPr>
        <p:spPr bwMode="auto">
          <a:xfrm>
            <a:off x="3795473" y="5329014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4" name="Line 111"/>
          <p:cNvSpPr>
            <a:spLocks noChangeShapeType="1"/>
          </p:cNvSpPr>
          <p:nvPr/>
        </p:nvSpPr>
        <p:spPr bwMode="auto">
          <a:xfrm>
            <a:off x="3717685" y="2908076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5" name="Line 112"/>
          <p:cNvSpPr>
            <a:spLocks noChangeShapeType="1"/>
          </p:cNvSpPr>
          <p:nvPr/>
        </p:nvSpPr>
        <p:spPr bwMode="auto">
          <a:xfrm>
            <a:off x="2858848" y="2908076"/>
            <a:ext cx="858838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6" name="Line 113"/>
          <p:cNvSpPr>
            <a:spLocks noChangeShapeType="1"/>
          </p:cNvSpPr>
          <p:nvPr/>
        </p:nvSpPr>
        <p:spPr bwMode="auto">
          <a:xfrm>
            <a:off x="1115617" y="2908076"/>
            <a:ext cx="1743232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7" name="Line 114"/>
          <p:cNvSpPr>
            <a:spLocks noChangeShapeType="1"/>
          </p:cNvSpPr>
          <p:nvPr/>
        </p:nvSpPr>
        <p:spPr bwMode="auto">
          <a:xfrm>
            <a:off x="2858848" y="2908076"/>
            <a:ext cx="0" cy="2420938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8" name="Oval 115"/>
          <p:cNvSpPr>
            <a:spLocks noChangeArrowheads="1"/>
          </p:cNvSpPr>
          <p:nvPr/>
        </p:nvSpPr>
        <p:spPr bwMode="auto">
          <a:xfrm>
            <a:off x="2835035" y="2884264"/>
            <a:ext cx="61913" cy="61913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9" name="Line 116"/>
          <p:cNvSpPr>
            <a:spLocks noChangeShapeType="1"/>
          </p:cNvSpPr>
          <p:nvPr/>
        </p:nvSpPr>
        <p:spPr bwMode="auto">
          <a:xfrm>
            <a:off x="2858848" y="5329014"/>
            <a:ext cx="936625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0" name="Rectangle 117"/>
          <p:cNvSpPr>
            <a:spLocks noChangeArrowheads="1"/>
          </p:cNvSpPr>
          <p:nvPr/>
        </p:nvSpPr>
        <p:spPr bwMode="auto">
          <a:xfrm>
            <a:off x="514585" y="2798935"/>
            <a:ext cx="4744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KILL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131" name="Line 118"/>
          <p:cNvSpPr>
            <a:spLocks noChangeShapeType="1"/>
          </p:cNvSpPr>
          <p:nvPr/>
        </p:nvSpPr>
        <p:spPr bwMode="auto">
          <a:xfrm>
            <a:off x="5357573" y="4390801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2" name="Line 119"/>
          <p:cNvSpPr>
            <a:spLocks noChangeShapeType="1"/>
          </p:cNvSpPr>
          <p:nvPr/>
        </p:nvSpPr>
        <p:spPr bwMode="auto">
          <a:xfrm>
            <a:off x="5983048" y="2127026"/>
            <a:ext cx="12493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" name="Line 120"/>
          <p:cNvSpPr>
            <a:spLocks noChangeShapeType="1"/>
          </p:cNvSpPr>
          <p:nvPr/>
        </p:nvSpPr>
        <p:spPr bwMode="auto">
          <a:xfrm>
            <a:off x="5513148" y="4390801"/>
            <a:ext cx="469900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4" name="Line 121"/>
          <p:cNvSpPr>
            <a:spLocks noChangeShapeType="1"/>
          </p:cNvSpPr>
          <p:nvPr/>
        </p:nvSpPr>
        <p:spPr bwMode="auto">
          <a:xfrm>
            <a:off x="5983048" y="2127026"/>
            <a:ext cx="0" cy="2263775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5" name="Line 122"/>
          <p:cNvSpPr>
            <a:spLocks noChangeShapeType="1"/>
          </p:cNvSpPr>
          <p:nvPr/>
        </p:nvSpPr>
        <p:spPr bwMode="auto">
          <a:xfrm>
            <a:off x="7232410" y="2127026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7" name="Line 124"/>
          <p:cNvSpPr>
            <a:spLocks noChangeShapeType="1"/>
          </p:cNvSpPr>
          <p:nvPr/>
        </p:nvSpPr>
        <p:spPr bwMode="auto">
          <a:xfrm>
            <a:off x="6220691" y="3367874"/>
            <a:ext cx="1009409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0" name="Rectangle 127"/>
          <p:cNvSpPr>
            <a:spLocks noChangeArrowheads="1"/>
          </p:cNvSpPr>
          <p:nvPr/>
        </p:nvSpPr>
        <p:spPr bwMode="auto">
          <a:xfrm>
            <a:off x="8434148" y="3185693"/>
            <a:ext cx="2500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K0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141" name="Line 128"/>
          <p:cNvSpPr>
            <a:spLocks noChangeShapeType="1"/>
          </p:cNvSpPr>
          <p:nvPr/>
        </p:nvSpPr>
        <p:spPr bwMode="auto">
          <a:xfrm>
            <a:off x="5357573" y="5016276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2" name="Line 129"/>
          <p:cNvSpPr>
            <a:spLocks noChangeShapeType="1"/>
          </p:cNvSpPr>
          <p:nvPr/>
        </p:nvSpPr>
        <p:spPr bwMode="auto">
          <a:xfrm>
            <a:off x="6451360" y="4079651"/>
            <a:ext cx="781050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3" name="Line 130"/>
          <p:cNvSpPr>
            <a:spLocks noChangeShapeType="1"/>
          </p:cNvSpPr>
          <p:nvPr/>
        </p:nvSpPr>
        <p:spPr bwMode="auto">
          <a:xfrm>
            <a:off x="5513148" y="5016276"/>
            <a:ext cx="93821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4" name="Line 131"/>
          <p:cNvSpPr>
            <a:spLocks noChangeShapeType="1"/>
          </p:cNvSpPr>
          <p:nvPr/>
        </p:nvSpPr>
        <p:spPr bwMode="auto">
          <a:xfrm>
            <a:off x="6451360" y="4079651"/>
            <a:ext cx="0" cy="936625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5" name="Line 132"/>
          <p:cNvSpPr>
            <a:spLocks noChangeShapeType="1"/>
          </p:cNvSpPr>
          <p:nvPr/>
        </p:nvSpPr>
        <p:spPr bwMode="auto">
          <a:xfrm>
            <a:off x="7232410" y="4079651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6" name="Line 133"/>
          <p:cNvSpPr>
            <a:spLocks noChangeShapeType="1"/>
          </p:cNvSpPr>
          <p:nvPr/>
        </p:nvSpPr>
        <p:spPr bwMode="auto">
          <a:xfrm>
            <a:off x="5357573" y="5329014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7" name="Line 134"/>
          <p:cNvSpPr>
            <a:spLocks noChangeShapeType="1"/>
          </p:cNvSpPr>
          <p:nvPr/>
        </p:nvSpPr>
        <p:spPr bwMode="auto">
          <a:xfrm>
            <a:off x="5513148" y="5329014"/>
            <a:ext cx="17192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8" name="Line 135"/>
          <p:cNvSpPr>
            <a:spLocks noChangeShapeType="1"/>
          </p:cNvSpPr>
          <p:nvPr/>
        </p:nvSpPr>
        <p:spPr bwMode="auto">
          <a:xfrm>
            <a:off x="7232410" y="4781326"/>
            <a:ext cx="0" cy="547688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9" name="Line 136"/>
          <p:cNvSpPr>
            <a:spLocks noChangeShapeType="1"/>
          </p:cNvSpPr>
          <p:nvPr/>
        </p:nvSpPr>
        <p:spPr bwMode="auto">
          <a:xfrm>
            <a:off x="7232410" y="4781326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0" name="Line 137"/>
          <p:cNvSpPr>
            <a:spLocks noChangeShapeType="1"/>
          </p:cNvSpPr>
          <p:nvPr/>
        </p:nvSpPr>
        <p:spPr bwMode="auto">
          <a:xfrm>
            <a:off x="4498735" y="3922489"/>
            <a:ext cx="0" cy="157163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1" name="Line 138"/>
          <p:cNvSpPr>
            <a:spLocks noChangeShapeType="1"/>
          </p:cNvSpPr>
          <p:nvPr/>
        </p:nvSpPr>
        <p:spPr bwMode="auto">
          <a:xfrm>
            <a:off x="4420948" y="1501551"/>
            <a:ext cx="0" cy="15557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2" name="Line 139"/>
          <p:cNvSpPr>
            <a:spLocks noChangeShapeType="1"/>
          </p:cNvSpPr>
          <p:nvPr/>
        </p:nvSpPr>
        <p:spPr bwMode="auto">
          <a:xfrm>
            <a:off x="1115616" y="1266601"/>
            <a:ext cx="2444907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" name="Line 141"/>
          <p:cNvSpPr>
            <a:spLocks noChangeShapeType="1"/>
          </p:cNvSpPr>
          <p:nvPr/>
        </p:nvSpPr>
        <p:spPr bwMode="auto">
          <a:xfrm>
            <a:off x="3560523" y="1266601"/>
            <a:ext cx="860425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5" name="Line 142"/>
          <p:cNvSpPr>
            <a:spLocks noChangeShapeType="1"/>
          </p:cNvSpPr>
          <p:nvPr/>
        </p:nvSpPr>
        <p:spPr bwMode="auto">
          <a:xfrm>
            <a:off x="4420948" y="1266601"/>
            <a:ext cx="0" cy="23495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6" name="Line 143"/>
          <p:cNvSpPr>
            <a:spLocks noChangeShapeType="1"/>
          </p:cNvSpPr>
          <p:nvPr/>
        </p:nvSpPr>
        <p:spPr bwMode="auto">
          <a:xfrm>
            <a:off x="3560523" y="3844701"/>
            <a:ext cx="93821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7" name="Line 144"/>
          <p:cNvSpPr>
            <a:spLocks noChangeShapeType="1"/>
          </p:cNvSpPr>
          <p:nvPr/>
        </p:nvSpPr>
        <p:spPr bwMode="auto">
          <a:xfrm>
            <a:off x="3560523" y="1266601"/>
            <a:ext cx="0" cy="257810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8" name="Line 145"/>
          <p:cNvSpPr>
            <a:spLocks noChangeShapeType="1"/>
          </p:cNvSpPr>
          <p:nvPr/>
        </p:nvSpPr>
        <p:spPr bwMode="auto">
          <a:xfrm>
            <a:off x="4498735" y="3844701"/>
            <a:ext cx="0" cy="77788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9" name="Rectangle 146"/>
          <p:cNvSpPr>
            <a:spLocks noChangeArrowheads="1"/>
          </p:cNvSpPr>
          <p:nvPr/>
        </p:nvSpPr>
        <p:spPr bwMode="auto">
          <a:xfrm>
            <a:off x="835186" y="1124926"/>
            <a:ext cx="1538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E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160" name="Line 147"/>
          <p:cNvSpPr>
            <a:spLocks noChangeShapeType="1"/>
          </p:cNvSpPr>
          <p:nvPr/>
        </p:nvSpPr>
        <p:spPr bwMode="auto">
          <a:xfrm>
            <a:off x="4811473" y="3922489"/>
            <a:ext cx="0" cy="157163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1" name="Line 148"/>
          <p:cNvSpPr>
            <a:spLocks noChangeShapeType="1"/>
          </p:cNvSpPr>
          <p:nvPr/>
        </p:nvSpPr>
        <p:spPr bwMode="auto">
          <a:xfrm>
            <a:off x="5748098" y="1423764"/>
            <a:ext cx="148431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2" name="Line 149"/>
          <p:cNvSpPr>
            <a:spLocks noChangeShapeType="1"/>
          </p:cNvSpPr>
          <p:nvPr/>
        </p:nvSpPr>
        <p:spPr bwMode="auto">
          <a:xfrm>
            <a:off x="4811473" y="3844701"/>
            <a:ext cx="936625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" name="Line 150"/>
          <p:cNvSpPr>
            <a:spLocks noChangeShapeType="1"/>
          </p:cNvSpPr>
          <p:nvPr/>
        </p:nvSpPr>
        <p:spPr bwMode="auto">
          <a:xfrm>
            <a:off x="4811473" y="3844701"/>
            <a:ext cx="0" cy="77788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4" name="Line 151"/>
          <p:cNvSpPr>
            <a:spLocks noChangeShapeType="1"/>
          </p:cNvSpPr>
          <p:nvPr/>
        </p:nvSpPr>
        <p:spPr bwMode="auto">
          <a:xfrm>
            <a:off x="5748098" y="1434280"/>
            <a:ext cx="0" cy="2420938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5" name="Line 152"/>
          <p:cNvSpPr>
            <a:spLocks noChangeShapeType="1"/>
          </p:cNvSpPr>
          <p:nvPr/>
        </p:nvSpPr>
        <p:spPr bwMode="auto">
          <a:xfrm>
            <a:off x="7232410" y="1423764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6" name="ZoneTexte 165"/>
          <p:cNvSpPr txBox="1"/>
          <p:nvPr/>
        </p:nvSpPr>
        <p:spPr>
          <a:xfrm>
            <a:off x="4456827" y="2320404"/>
            <a:ext cx="356188" cy="45320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sp>
        <p:nvSpPr>
          <p:cNvPr id="167" name="ZoneTexte 166"/>
          <p:cNvSpPr txBox="1"/>
          <p:nvPr/>
        </p:nvSpPr>
        <p:spPr>
          <a:xfrm>
            <a:off x="4510355" y="4754835"/>
            <a:ext cx="356188" cy="45320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q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sp>
        <p:nvSpPr>
          <p:cNvPr id="191" name="Line 68"/>
          <p:cNvSpPr>
            <a:spLocks noChangeShapeType="1"/>
          </p:cNvSpPr>
          <p:nvPr/>
        </p:nvSpPr>
        <p:spPr bwMode="auto">
          <a:xfrm>
            <a:off x="2700100" y="4390801"/>
            <a:ext cx="1013618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" name="Oval 140"/>
          <p:cNvSpPr>
            <a:spLocks noChangeArrowheads="1"/>
          </p:cNvSpPr>
          <p:nvPr/>
        </p:nvSpPr>
        <p:spPr bwMode="auto">
          <a:xfrm>
            <a:off x="3538298" y="1244376"/>
            <a:ext cx="61913" cy="61913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1" name="Groupe 10"/>
          <p:cNvGrpSpPr/>
          <p:nvPr/>
        </p:nvGrpSpPr>
        <p:grpSpPr>
          <a:xfrm>
            <a:off x="1871727" y="1779675"/>
            <a:ext cx="828372" cy="394356"/>
            <a:chOff x="1871727" y="1954524"/>
            <a:chExt cx="828372" cy="394356"/>
          </a:xfrm>
        </p:grpSpPr>
        <p:sp>
          <p:nvSpPr>
            <p:cNvPr id="204" name="Line 16"/>
            <p:cNvSpPr>
              <a:spLocks noChangeShapeType="1"/>
            </p:cNvSpPr>
            <p:nvPr/>
          </p:nvSpPr>
          <p:spPr bwMode="auto">
            <a:xfrm>
              <a:off x="2013440" y="2347785"/>
              <a:ext cx="36314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205" name="Line 17"/>
            <p:cNvSpPr>
              <a:spLocks noChangeShapeType="1"/>
            </p:cNvSpPr>
            <p:nvPr/>
          </p:nvSpPr>
          <p:spPr bwMode="auto">
            <a:xfrm flipH="1" flipV="1">
              <a:off x="2013440" y="1954524"/>
              <a:ext cx="0" cy="3943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206" name="Line 45"/>
            <p:cNvSpPr>
              <a:spLocks noChangeShapeType="1"/>
            </p:cNvSpPr>
            <p:nvPr/>
          </p:nvSpPr>
          <p:spPr bwMode="auto">
            <a:xfrm>
              <a:off x="1871727" y="2066925"/>
              <a:ext cx="14171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207" name="Line 48"/>
            <p:cNvSpPr>
              <a:spLocks noChangeShapeType="1"/>
            </p:cNvSpPr>
            <p:nvPr/>
          </p:nvSpPr>
          <p:spPr bwMode="auto">
            <a:xfrm>
              <a:off x="2549389" y="2144161"/>
              <a:ext cx="15071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208" name="Line 77"/>
            <p:cNvSpPr>
              <a:spLocks noChangeShapeType="1"/>
            </p:cNvSpPr>
            <p:nvPr/>
          </p:nvSpPr>
          <p:spPr bwMode="auto">
            <a:xfrm>
              <a:off x="1871727" y="2245940"/>
              <a:ext cx="14171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209" name="Line 15"/>
            <p:cNvSpPr>
              <a:spLocks noChangeShapeType="1"/>
            </p:cNvSpPr>
            <p:nvPr/>
          </p:nvSpPr>
          <p:spPr bwMode="auto">
            <a:xfrm>
              <a:off x="2013440" y="1957664"/>
              <a:ext cx="37452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210" name="Arc 21"/>
            <p:cNvSpPr>
              <a:spLocks/>
            </p:cNvSpPr>
            <p:nvPr/>
          </p:nvSpPr>
          <p:spPr bwMode="auto">
            <a:xfrm>
              <a:off x="2375532" y="2145514"/>
              <a:ext cx="168285" cy="2008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  <p:sp>
          <p:nvSpPr>
            <p:cNvPr id="211" name="Arc 21"/>
            <p:cNvSpPr>
              <a:spLocks/>
            </p:cNvSpPr>
            <p:nvPr/>
          </p:nvSpPr>
          <p:spPr bwMode="auto">
            <a:xfrm flipV="1">
              <a:off x="2387932" y="1959528"/>
              <a:ext cx="155885" cy="18605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</p:grpSp>
      <p:sp>
        <p:nvSpPr>
          <p:cNvPr id="221" name="Line 68"/>
          <p:cNvSpPr>
            <a:spLocks noChangeShapeType="1"/>
          </p:cNvSpPr>
          <p:nvPr/>
        </p:nvSpPr>
        <p:spPr bwMode="auto">
          <a:xfrm>
            <a:off x="1115615" y="1892076"/>
            <a:ext cx="770665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3" name="Line 68"/>
          <p:cNvSpPr>
            <a:spLocks noChangeShapeType="1"/>
          </p:cNvSpPr>
          <p:nvPr/>
        </p:nvSpPr>
        <p:spPr bwMode="auto">
          <a:xfrm>
            <a:off x="1386510" y="1884138"/>
            <a:ext cx="0" cy="242640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4" name="Line 68"/>
          <p:cNvSpPr>
            <a:spLocks noChangeShapeType="1"/>
          </p:cNvSpPr>
          <p:nvPr/>
        </p:nvSpPr>
        <p:spPr bwMode="auto">
          <a:xfrm flipH="1">
            <a:off x="1665049" y="1262220"/>
            <a:ext cx="0" cy="3231699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5" name="Rectangle 146"/>
          <p:cNvSpPr>
            <a:spLocks noChangeArrowheads="1"/>
          </p:cNvSpPr>
          <p:nvPr/>
        </p:nvSpPr>
        <p:spPr bwMode="auto">
          <a:xfrm>
            <a:off x="1463965" y="1362235"/>
            <a:ext cx="1043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Geneva" charset="0"/>
              </a:rPr>
              <a:t>S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226" name="Line 68"/>
          <p:cNvSpPr>
            <a:spLocks noChangeShapeType="1"/>
          </p:cNvSpPr>
          <p:nvPr/>
        </p:nvSpPr>
        <p:spPr bwMode="auto">
          <a:xfrm>
            <a:off x="1660735" y="2071091"/>
            <a:ext cx="209554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8" name="Line 68"/>
          <p:cNvSpPr>
            <a:spLocks noChangeShapeType="1"/>
          </p:cNvSpPr>
          <p:nvPr/>
        </p:nvSpPr>
        <p:spPr bwMode="auto">
          <a:xfrm>
            <a:off x="1660734" y="4485600"/>
            <a:ext cx="229025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1871727" y="4197600"/>
            <a:ext cx="828372" cy="394356"/>
            <a:chOff x="1871727" y="4377997"/>
            <a:chExt cx="828372" cy="394356"/>
          </a:xfrm>
        </p:grpSpPr>
        <p:sp>
          <p:nvSpPr>
            <p:cNvPr id="213" name="Line 16"/>
            <p:cNvSpPr>
              <a:spLocks noChangeShapeType="1"/>
            </p:cNvSpPr>
            <p:nvPr/>
          </p:nvSpPr>
          <p:spPr bwMode="auto">
            <a:xfrm>
              <a:off x="2013440" y="4771258"/>
              <a:ext cx="36314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214" name="Line 17"/>
            <p:cNvSpPr>
              <a:spLocks noChangeShapeType="1"/>
            </p:cNvSpPr>
            <p:nvPr/>
          </p:nvSpPr>
          <p:spPr bwMode="auto">
            <a:xfrm flipH="1" flipV="1">
              <a:off x="2013440" y="4377997"/>
              <a:ext cx="0" cy="3943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215" name="Line 45"/>
            <p:cNvSpPr>
              <a:spLocks noChangeShapeType="1"/>
            </p:cNvSpPr>
            <p:nvPr/>
          </p:nvSpPr>
          <p:spPr bwMode="auto">
            <a:xfrm>
              <a:off x="1871727" y="4485127"/>
              <a:ext cx="14171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216" name="Line 48"/>
            <p:cNvSpPr>
              <a:spLocks noChangeShapeType="1"/>
            </p:cNvSpPr>
            <p:nvPr/>
          </p:nvSpPr>
          <p:spPr bwMode="auto">
            <a:xfrm>
              <a:off x="2549389" y="4567634"/>
              <a:ext cx="15071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217" name="Line 77"/>
            <p:cNvSpPr>
              <a:spLocks noChangeShapeType="1"/>
            </p:cNvSpPr>
            <p:nvPr/>
          </p:nvSpPr>
          <p:spPr bwMode="auto">
            <a:xfrm>
              <a:off x="1871727" y="4669413"/>
              <a:ext cx="14171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218" name="Line 15"/>
            <p:cNvSpPr>
              <a:spLocks noChangeShapeType="1"/>
            </p:cNvSpPr>
            <p:nvPr/>
          </p:nvSpPr>
          <p:spPr bwMode="auto">
            <a:xfrm>
              <a:off x="2013440" y="4381137"/>
              <a:ext cx="37452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219" name="Arc 21"/>
            <p:cNvSpPr>
              <a:spLocks/>
            </p:cNvSpPr>
            <p:nvPr/>
          </p:nvSpPr>
          <p:spPr bwMode="auto">
            <a:xfrm>
              <a:off x="2380294" y="4568987"/>
              <a:ext cx="168285" cy="2008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  <p:sp>
          <p:nvSpPr>
            <p:cNvPr id="220" name="Arc 21"/>
            <p:cNvSpPr>
              <a:spLocks/>
            </p:cNvSpPr>
            <p:nvPr/>
          </p:nvSpPr>
          <p:spPr bwMode="auto">
            <a:xfrm flipV="1">
              <a:off x="2383169" y="4381200"/>
              <a:ext cx="164609" cy="18605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  <p:sp>
          <p:nvSpPr>
            <p:cNvPr id="8" name="Ellipse 7"/>
            <p:cNvSpPr/>
            <p:nvPr/>
          </p:nvSpPr>
          <p:spPr bwMode="auto">
            <a:xfrm>
              <a:off x="1895314" y="4613296"/>
              <a:ext cx="110947" cy="110947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29" name="Connecteur droit 228"/>
          <p:cNvCxnSpPr>
            <a:endCxn id="206" idx="1"/>
          </p:cNvCxnSpPr>
          <p:nvPr/>
        </p:nvCxnSpPr>
        <p:spPr bwMode="auto">
          <a:xfrm>
            <a:off x="1114488" y="1888555"/>
            <a:ext cx="898952" cy="3522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0" name="Connecteur droit 229"/>
          <p:cNvCxnSpPr/>
          <p:nvPr/>
        </p:nvCxnSpPr>
        <p:spPr bwMode="auto">
          <a:xfrm flipH="1">
            <a:off x="1390983" y="1888360"/>
            <a:ext cx="1" cy="2424654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1" name="Connecteur droit 230"/>
          <p:cNvCxnSpPr>
            <a:cxnSpLocks/>
            <a:stCxn id="215" idx="1"/>
            <a:endCxn id="223" idx="1"/>
          </p:cNvCxnSpPr>
          <p:nvPr/>
        </p:nvCxnSpPr>
        <p:spPr bwMode="auto">
          <a:xfrm flipH="1">
            <a:off x="1386511" y="4304731"/>
            <a:ext cx="626929" cy="5807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7" name="Line 68"/>
          <p:cNvSpPr>
            <a:spLocks noChangeShapeType="1"/>
          </p:cNvSpPr>
          <p:nvPr/>
        </p:nvSpPr>
        <p:spPr bwMode="auto">
          <a:xfrm>
            <a:off x="2543817" y="1973833"/>
            <a:ext cx="1337381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1" name="Line 68"/>
          <p:cNvSpPr>
            <a:spLocks noChangeShapeType="1"/>
          </p:cNvSpPr>
          <p:nvPr/>
        </p:nvSpPr>
        <p:spPr bwMode="auto">
          <a:xfrm flipH="1">
            <a:off x="1665698" y="1253901"/>
            <a:ext cx="0" cy="3231699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2" name="Line 68"/>
          <p:cNvSpPr>
            <a:spLocks noChangeShapeType="1"/>
          </p:cNvSpPr>
          <p:nvPr/>
        </p:nvSpPr>
        <p:spPr bwMode="auto">
          <a:xfrm>
            <a:off x="1685760" y="2071091"/>
            <a:ext cx="327680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5" name="Line 68"/>
          <p:cNvSpPr>
            <a:spLocks noChangeShapeType="1"/>
          </p:cNvSpPr>
          <p:nvPr/>
        </p:nvSpPr>
        <p:spPr bwMode="auto">
          <a:xfrm>
            <a:off x="1648690" y="4485600"/>
            <a:ext cx="241069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6" name="Oval 115"/>
          <p:cNvSpPr>
            <a:spLocks noChangeArrowheads="1"/>
          </p:cNvSpPr>
          <p:nvPr/>
        </p:nvSpPr>
        <p:spPr bwMode="auto">
          <a:xfrm>
            <a:off x="1634400" y="2044800"/>
            <a:ext cx="61913" cy="61913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8" name="Arc 17">
            <a:extLst>
              <a:ext uri="{FF2B5EF4-FFF2-40B4-BE49-F238E27FC236}">
                <a16:creationId xmlns:a16="http://schemas.microsoft.com/office/drawing/2014/main" id="{947C57AB-12DB-0F45-AF85-C379E0D45FA5}"/>
              </a:ext>
            </a:extLst>
          </p:cNvPr>
          <p:cNvSpPr>
            <a:spLocks/>
          </p:cNvSpPr>
          <p:nvPr/>
        </p:nvSpPr>
        <p:spPr bwMode="auto">
          <a:xfrm>
            <a:off x="7356235" y="3123183"/>
            <a:ext cx="85725" cy="1651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578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0" y="0"/>
                  <a:pt x="21587" y="9657"/>
                  <a:pt x="21599" y="21578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0" y="0"/>
                  <a:pt x="21587" y="9657"/>
                  <a:pt x="21599" y="21578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9" name="Arc 18">
            <a:extLst>
              <a:ext uri="{FF2B5EF4-FFF2-40B4-BE49-F238E27FC236}">
                <a16:creationId xmlns:a16="http://schemas.microsoft.com/office/drawing/2014/main" id="{57449FAA-3FFD-CD43-A92A-3C0814F219E8}"/>
              </a:ext>
            </a:extLst>
          </p:cNvPr>
          <p:cNvSpPr>
            <a:spLocks/>
          </p:cNvSpPr>
          <p:nvPr/>
        </p:nvSpPr>
        <p:spPr bwMode="auto">
          <a:xfrm>
            <a:off x="7357823" y="3123183"/>
            <a:ext cx="585788" cy="179388"/>
          </a:xfrm>
          <a:custGeom>
            <a:avLst/>
            <a:gdLst>
              <a:gd name="G0" fmla="+- 22 0 0"/>
              <a:gd name="G1" fmla="+- 21600 0 0"/>
              <a:gd name="G2" fmla="+- 21600 0 0"/>
              <a:gd name="T0" fmla="*/ 0 w 21622"/>
              <a:gd name="T1" fmla="*/ 0 h 21600"/>
              <a:gd name="T2" fmla="*/ 21622 w 21622"/>
              <a:gd name="T3" fmla="*/ 21600 h 21600"/>
              <a:gd name="T4" fmla="*/ 22 w 2162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22" h="21600" fill="none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51" y="0"/>
                  <a:pt x="21622" y="9670"/>
                  <a:pt x="21622" y="21600"/>
                </a:cubicBezTo>
              </a:path>
              <a:path w="21622" h="21600" stroke="0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51" y="0"/>
                  <a:pt x="21622" y="9670"/>
                  <a:pt x="21622" y="21600"/>
                </a:cubicBezTo>
                <a:lnTo>
                  <a:pt x="22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0" name="Arc 19">
            <a:extLst>
              <a:ext uri="{FF2B5EF4-FFF2-40B4-BE49-F238E27FC236}">
                <a16:creationId xmlns:a16="http://schemas.microsoft.com/office/drawing/2014/main" id="{0A9B93AF-26E9-CE41-AB39-20551F4BE256}"/>
              </a:ext>
            </a:extLst>
          </p:cNvPr>
          <p:cNvSpPr>
            <a:spLocks/>
          </p:cNvSpPr>
          <p:nvPr/>
        </p:nvSpPr>
        <p:spPr bwMode="auto">
          <a:xfrm>
            <a:off x="7387985" y="3286695"/>
            <a:ext cx="554038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2" name="Arc 20">
            <a:extLst>
              <a:ext uri="{FF2B5EF4-FFF2-40B4-BE49-F238E27FC236}">
                <a16:creationId xmlns:a16="http://schemas.microsoft.com/office/drawing/2014/main" id="{0AA805E2-16EB-4447-BC4F-ED1125E3B3D8}"/>
              </a:ext>
            </a:extLst>
          </p:cNvPr>
          <p:cNvSpPr>
            <a:spLocks/>
          </p:cNvSpPr>
          <p:nvPr/>
        </p:nvSpPr>
        <p:spPr bwMode="auto">
          <a:xfrm>
            <a:off x="7356235" y="3286695"/>
            <a:ext cx="85725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3" name="Line 21">
            <a:extLst>
              <a:ext uri="{FF2B5EF4-FFF2-40B4-BE49-F238E27FC236}">
                <a16:creationId xmlns:a16="http://schemas.microsoft.com/office/drawing/2014/main" id="{1CC81471-D5E4-1D4D-A9A4-F63FC09EFDF8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7985" y="3208908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4" name="Line 22">
            <a:extLst>
              <a:ext uri="{FF2B5EF4-FFF2-40B4-BE49-F238E27FC236}">
                <a16:creationId xmlns:a16="http://schemas.microsoft.com/office/drawing/2014/main" id="{91C1B710-29C6-5443-9E18-90FDCF4516E3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7985" y="3366070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5" name="Line 61">
            <a:extLst>
              <a:ext uri="{FF2B5EF4-FFF2-40B4-BE49-F238E27FC236}">
                <a16:creationId xmlns:a16="http://schemas.microsoft.com/office/drawing/2014/main" id="{ACEA8863-7B43-A844-B6B6-B65519BDE1D9}"/>
              </a:ext>
            </a:extLst>
          </p:cNvPr>
          <p:cNvSpPr>
            <a:spLocks noChangeShapeType="1"/>
          </p:cNvSpPr>
          <p:nvPr/>
        </p:nvSpPr>
        <p:spPr bwMode="auto">
          <a:xfrm>
            <a:off x="8091248" y="3286695"/>
            <a:ext cx="2333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6" name="Line 62">
            <a:extLst>
              <a:ext uri="{FF2B5EF4-FFF2-40B4-BE49-F238E27FC236}">
                <a16:creationId xmlns:a16="http://schemas.microsoft.com/office/drawing/2014/main" id="{4C8521D0-598C-4A4C-B423-1415A07D434C}"/>
              </a:ext>
            </a:extLst>
          </p:cNvPr>
          <p:cNvSpPr>
            <a:spLocks noChangeShapeType="1"/>
          </p:cNvSpPr>
          <p:nvPr/>
        </p:nvSpPr>
        <p:spPr bwMode="auto">
          <a:xfrm>
            <a:off x="7934085" y="3286695"/>
            <a:ext cx="157163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8" name="Line 77">
            <a:extLst>
              <a:ext uri="{FF2B5EF4-FFF2-40B4-BE49-F238E27FC236}">
                <a16:creationId xmlns:a16="http://schemas.microsoft.com/office/drawing/2014/main" id="{8DE3080A-805C-F94A-AF7B-FE1C0A08B318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2410" y="3208908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9" name="Line 132">
            <a:extLst>
              <a:ext uri="{FF2B5EF4-FFF2-40B4-BE49-F238E27FC236}">
                <a16:creationId xmlns:a16="http://schemas.microsoft.com/office/drawing/2014/main" id="{5DC24B05-3A96-0D42-8520-F5B028EF6313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2410" y="3366070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0" name="Line 124">
            <a:extLst>
              <a:ext uri="{FF2B5EF4-FFF2-40B4-BE49-F238E27FC236}">
                <a16:creationId xmlns:a16="http://schemas.microsoft.com/office/drawing/2014/main" id="{0EDBD25B-848E-3440-BBDB-2FBFC4B5745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8165" y="3208547"/>
            <a:ext cx="101936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30179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07/03/2017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73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-108520" y="44624"/>
            <a:ext cx="9361040" cy="600164"/>
          </a:xfrm>
        </p:spPr>
        <p:txBody>
          <a:bodyPr/>
          <a:lstStyle/>
          <a:p>
            <a:r>
              <a:rPr lang="fr-FR" sz="3300" dirty="0"/>
              <a:t>« if </a:t>
            </a:r>
            <a:r>
              <a:rPr lang="fr-FR" sz="3300" dirty="0">
                <a:solidFill>
                  <a:schemeClr val="tx2"/>
                </a:solidFill>
              </a:rPr>
              <a:t>S</a:t>
            </a:r>
            <a:r>
              <a:rPr lang="fr-FR" sz="3300" dirty="0"/>
              <a:t> </a:t>
            </a:r>
            <a:r>
              <a:rPr lang="fr-FR" sz="3300" dirty="0" err="1"/>
              <a:t>then</a:t>
            </a:r>
            <a:r>
              <a:rPr lang="fr-FR" sz="3300" dirty="0"/>
              <a:t> </a:t>
            </a:r>
            <a:r>
              <a:rPr lang="fr-FR" sz="3300" dirty="0">
                <a:solidFill>
                  <a:schemeClr val="accent4"/>
                </a:solidFill>
              </a:rPr>
              <a:t>p </a:t>
            </a:r>
            <a:r>
              <a:rPr lang="fr-FR" sz="3300" dirty="0" err="1"/>
              <a:t>else</a:t>
            </a:r>
            <a:r>
              <a:rPr lang="fr-FR" sz="3300" dirty="0"/>
              <a:t> </a:t>
            </a:r>
            <a:r>
              <a:rPr lang="fr-FR" sz="3300" dirty="0">
                <a:solidFill>
                  <a:schemeClr val="accent4"/>
                </a:solidFill>
              </a:rPr>
              <a:t>q</a:t>
            </a:r>
            <a:r>
              <a:rPr lang="fr-FR" sz="3300" dirty="0">
                <a:solidFill>
                  <a:schemeClr val="tx2"/>
                </a:solidFill>
              </a:rPr>
              <a:t> </a:t>
            </a:r>
            <a:r>
              <a:rPr lang="fr-FR" sz="3300" dirty="0"/>
              <a:t>end », reprise de </a:t>
            </a:r>
            <a:r>
              <a:rPr lang="fr-FR" sz="3300" dirty="0">
                <a:solidFill>
                  <a:schemeClr val="accent4"/>
                </a:solidFill>
              </a:rPr>
              <a:t>p</a:t>
            </a:r>
          </a:p>
        </p:txBody>
      </p:sp>
      <p:sp>
        <p:nvSpPr>
          <p:cNvPr id="107" name="Line 94"/>
          <p:cNvSpPr>
            <a:spLocks noChangeShapeType="1"/>
          </p:cNvSpPr>
          <p:nvPr/>
        </p:nvSpPr>
        <p:spPr bwMode="auto">
          <a:xfrm>
            <a:off x="3795473" y="4703539"/>
            <a:ext cx="180782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3" name="Line 100"/>
          <p:cNvSpPr>
            <a:spLocks noChangeShapeType="1"/>
          </p:cNvSpPr>
          <p:nvPr/>
        </p:nvSpPr>
        <p:spPr bwMode="auto">
          <a:xfrm>
            <a:off x="3304308" y="4703539"/>
            <a:ext cx="491165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5" name="Rectangle 42"/>
          <p:cNvSpPr>
            <a:spLocks noChangeArrowheads="1"/>
          </p:cNvSpPr>
          <p:nvPr/>
        </p:nvSpPr>
        <p:spPr bwMode="auto">
          <a:xfrm>
            <a:off x="3958985" y="4087589"/>
            <a:ext cx="1406525" cy="171767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0" name="Line 87"/>
          <p:cNvSpPr>
            <a:spLocks noChangeShapeType="1"/>
          </p:cNvSpPr>
          <p:nvPr/>
        </p:nvSpPr>
        <p:spPr bwMode="auto">
          <a:xfrm>
            <a:off x="3795473" y="4390801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" name="Line 91"/>
          <p:cNvSpPr>
            <a:spLocks noChangeShapeType="1"/>
          </p:cNvSpPr>
          <p:nvPr/>
        </p:nvSpPr>
        <p:spPr bwMode="auto">
          <a:xfrm>
            <a:off x="3717685" y="4390801"/>
            <a:ext cx="77788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1" name="Line 88"/>
          <p:cNvSpPr>
            <a:spLocks noChangeShapeType="1"/>
          </p:cNvSpPr>
          <p:nvPr/>
        </p:nvSpPr>
        <p:spPr bwMode="auto">
          <a:xfrm>
            <a:off x="5279785" y="2282601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6" name="Line 123"/>
          <p:cNvSpPr>
            <a:spLocks noChangeShapeType="1"/>
          </p:cNvSpPr>
          <p:nvPr/>
        </p:nvSpPr>
        <p:spPr bwMode="auto">
          <a:xfrm>
            <a:off x="5357573" y="4703539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Arc 5"/>
          <p:cNvSpPr>
            <a:spLocks/>
          </p:cNvSpPr>
          <p:nvPr/>
        </p:nvSpPr>
        <p:spPr bwMode="auto">
          <a:xfrm>
            <a:off x="7356235" y="1180876"/>
            <a:ext cx="85725" cy="1651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Arc 6"/>
          <p:cNvSpPr>
            <a:spLocks/>
          </p:cNvSpPr>
          <p:nvPr/>
        </p:nvSpPr>
        <p:spPr bwMode="auto">
          <a:xfrm>
            <a:off x="7357823" y="1180876"/>
            <a:ext cx="585788" cy="180975"/>
          </a:xfrm>
          <a:custGeom>
            <a:avLst/>
            <a:gdLst>
              <a:gd name="G0" fmla="+- 22 0 0"/>
              <a:gd name="G1" fmla="+- 21600 0 0"/>
              <a:gd name="G2" fmla="+- 21600 0 0"/>
              <a:gd name="T0" fmla="*/ 0 w 21622"/>
              <a:gd name="T1" fmla="*/ 0 h 21600"/>
              <a:gd name="T2" fmla="*/ 21622 w 21622"/>
              <a:gd name="T3" fmla="*/ 21528 h 21600"/>
              <a:gd name="T4" fmla="*/ 22 w 2162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22" h="21600" fill="none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23" y="0"/>
                  <a:pt x="21582" y="9626"/>
                  <a:pt x="21621" y="21528"/>
                </a:cubicBezTo>
              </a:path>
              <a:path w="21622" h="21600" stroke="0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23" y="0"/>
                  <a:pt x="21582" y="9626"/>
                  <a:pt x="21621" y="21528"/>
                </a:cubicBezTo>
                <a:lnTo>
                  <a:pt x="22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Arc 7"/>
          <p:cNvSpPr>
            <a:spLocks/>
          </p:cNvSpPr>
          <p:nvPr/>
        </p:nvSpPr>
        <p:spPr bwMode="auto">
          <a:xfrm>
            <a:off x="7387985" y="1345976"/>
            <a:ext cx="554038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Arc 8"/>
          <p:cNvSpPr>
            <a:spLocks/>
          </p:cNvSpPr>
          <p:nvPr/>
        </p:nvSpPr>
        <p:spPr bwMode="auto">
          <a:xfrm>
            <a:off x="7356235" y="1345976"/>
            <a:ext cx="85725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>
            <a:off x="7387985" y="1266601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7387985" y="1423764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Arc 11"/>
          <p:cNvSpPr>
            <a:spLocks/>
          </p:cNvSpPr>
          <p:nvPr/>
        </p:nvSpPr>
        <p:spPr bwMode="auto">
          <a:xfrm>
            <a:off x="7356235" y="1884139"/>
            <a:ext cx="85725" cy="1651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578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0" y="0"/>
                  <a:pt x="21587" y="9657"/>
                  <a:pt x="21599" y="21578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0" y="0"/>
                  <a:pt x="21587" y="9657"/>
                  <a:pt x="21599" y="21578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Arc 12"/>
          <p:cNvSpPr>
            <a:spLocks/>
          </p:cNvSpPr>
          <p:nvPr/>
        </p:nvSpPr>
        <p:spPr bwMode="auto">
          <a:xfrm>
            <a:off x="7357823" y="1884139"/>
            <a:ext cx="585788" cy="179388"/>
          </a:xfrm>
          <a:custGeom>
            <a:avLst/>
            <a:gdLst>
              <a:gd name="G0" fmla="+- 22 0 0"/>
              <a:gd name="G1" fmla="+- 21600 0 0"/>
              <a:gd name="G2" fmla="+- 21600 0 0"/>
              <a:gd name="T0" fmla="*/ 0 w 21622"/>
              <a:gd name="T1" fmla="*/ 0 h 21600"/>
              <a:gd name="T2" fmla="*/ 21622 w 21622"/>
              <a:gd name="T3" fmla="*/ 21600 h 21600"/>
              <a:gd name="T4" fmla="*/ 22 w 2162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22" h="21600" fill="none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51" y="0"/>
                  <a:pt x="21622" y="9670"/>
                  <a:pt x="21622" y="21600"/>
                </a:cubicBezTo>
              </a:path>
              <a:path w="21622" h="21600" stroke="0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51" y="0"/>
                  <a:pt x="21622" y="9670"/>
                  <a:pt x="21622" y="21600"/>
                </a:cubicBezTo>
                <a:lnTo>
                  <a:pt x="22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Arc 13"/>
          <p:cNvSpPr>
            <a:spLocks/>
          </p:cNvSpPr>
          <p:nvPr/>
        </p:nvSpPr>
        <p:spPr bwMode="auto">
          <a:xfrm>
            <a:off x="7387985" y="2047651"/>
            <a:ext cx="554038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Arc 14"/>
          <p:cNvSpPr>
            <a:spLocks/>
          </p:cNvSpPr>
          <p:nvPr/>
        </p:nvSpPr>
        <p:spPr bwMode="auto">
          <a:xfrm>
            <a:off x="7356235" y="2047651"/>
            <a:ext cx="85725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Line 15"/>
          <p:cNvSpPr>
            <a:spLocks noChangeShapeType="1"/>
          </p:cNvSpPr>
          <p:nvPr/>
        </p:nvSpPr>
        <p:spPr bwMode="auto">
          <a:xfrm>
            <a:off x="7387985" y="1980380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Line 16"/>
          <p:cNvSpPr>
            <a:spLocks noChangeShapeType="1"/>
          </p:cNvSpPr>
          <p:nvPr/>
        </p:nvSpPr>
        <p:spPr bwMode="auto">
          <a:xfrm>
            <a:off x="7387985" y="2127026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" name="Arc 17"/>
          <p:cNvSpPr>
            <a:spLocks/>
          </p:cNvSpPr>
          <p:nvPr/>
        </p:nvSpPr>
        <p:spPr bwMode="auto">
          <a:xfrm>
            <a:off x="7356235" y="3836764"/>
            <a:ext cx="85725" cy="1651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578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0" y="0"/>
                  <a:pt x="21587" y="9657"/>
                  <a:pt x="21599" y="21578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0" y="0"/>
                  <a:pt x="21587" y="9657"/>
                  <a:pt x="21599" y="21578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" name="Arc 18"/>
          <p:cNvSpPr>
            <a:spLocks/>
          </p:cNvSpPr>
          <p:nvPr/>
        </p:nvSpPr>
        <p:spPr bwMode="auto">
          <a:xfrm>
            <a:off x="7357823" y="3836764"/>
            <a:ext cx="585788" cy="179388"/>
          </a:xfrm>
          <a:custGeom>
            <a:avLst/>
            <a:gdLst>
              <a:gd name="G0" fmla="+- 22 0 0"/>
              <a:gd name="G1" fmla="+- 21600 0 0"/>
              <a:gd name="G2" fmla="+- 21600 0 0"/>
              <a:gd name="T0" fmla="*/ 0 w 21622"/>
              <a:gd name="T1" fmla="*/ 0 h 21600"/>
              <a:gd name="T2" fmla="*/ 21622 w 21622"/>
              <a:gd name="T3" fmla="*/ 21600 h 21600"/>
              <a:gd name="T4" fmla="*/ 22 w 2162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22" h="21600" fill="none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51" y="0"/>
                  <a:pt x="21622" y="9670"/>
                  <a:pt x="21622" y="21600"/>
                </a:cubicBezTo>
              </a:path>
              <a:path w="21622" h="21600" stroke="0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51" y="0"/>
                  <a:pt x="21622" y="9670"/>
                  <a:pt x="21622" y="21600"/>
                </a:cubicBezTo>
                <a:lnTo>
                  <a:pt x="22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" name="Arc 19"/>
          <p:cNvSpPr>
            <a:spLocks/>
          </p:cNvSpPr>
          <p:nvPr/>
        </p:nvSpPr>
        <p:spPr bwMode="auto">
          <a:xfrm>
            <a:off x="7387985" y="4000276"/>
            <a:ext cx="554038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" name="Arc 20"/>
          <p:cNvSpPr>
            <a:spLocks/>
          </p:cNvSpPr>
          <p:nvPr/>
        </p:nvSpPr>
        <p:spPr bwMode="auto">
          <a:xfrm>
            <a:off x="7356235" y="4000276"/>
            <a:ext cx="85725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" name="Line 21"/>
          <p:cNvSpPr>
            <a:spLocks noChangeShapeType="1"/>
          </p:cNvSpPr>
          <p:nvPr/>
        </p:nvSpPr>
        <p:spPr bwMode="auto">
          <a:xfrm>
            <a:off x="7387985" y="3922489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" name="Line 22"/>
          <p:cNvSpPr>
            <a:spLocks noChangeShapeType="1"/>
          </p:cNvSpPr>
          <p:nvPr/>
        </p:nvSpPr>
        <p:spPr bwMode="auto">
          <a:xfrm>
            <a:off x="7387985" y="4079651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" name="Arc 23"/>
          <p:cNvSpPr>
            <a:spLocks/>
          </p:cNvSpPr>
          <p:nvPr/>
        </p:nvSpPr>
        <p:spPr bwMode="auto">
          <a:xfrm>
            <a:off x="7356235" y="4540026"/>
            <a:ext cx="85725" cy="16351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" name="Arc 24"/>
          <p:cNvSpPr>
            <a:spLocks/>
          </p:cNvSpPr>
          <p:nvPr/>
        </p:nvSpPr>
        <p:spPr bwMode="auto">
          <a:xfrm>
            <a:off x="7357823" y="4540026"/>
            <a:ext cx="585788" cy="179388"/>
          </a:xfrm>
          <a:custGeom>
            <a:avLst/>
            <a:gdLst>
              <a:gd name="G0" fmla="+- 22 0 0"/>
              <a:gd name="G1" fmla="+- 21600 0 0"/>
              <a:gd name="G2" fmla="+- 21600 0 0"/>
              <a:gd name="T0" fmla="*/ 0 w 21622"/>
              <a:gd name="T1" fmla="*/ 0 h 21600"/>
              <a:gd name="T2" fmla="*/ 21622 w 21622"/>
              <a:gd name="T3" fmla="*/ 21600 h 21600"/>
              <a:gd name="T4" fmla="*/ 22 w 2162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22" h="21600" fill="none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51" y="0"/>
                  <a:pt x="21622" y="9670"/>
                  <a:pt x="21622" y="21600"/>
                </a:cubicBezTo>
              </a:path>
              <a:path w="21622" h="21600" stroke="0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51" y="0"/>
                  <a:pt x="21622" y="9670"/>
                  <a:pt x="21622" y="21600"/>
                </a:cubicBezTo>
                <a:lnTo>
                  <a:pt x="22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8" name="Arc 25"/>
          <p:cNvSpPr>
            <a:spLocks/>
          </p:cNvSpPr>
          <p:nvPr/>
        </p:nvSpPr>
        <p:spPr bwMode="auto">
          <a:xfrm>
            <a:off x="7387985" y="4703539"/>
            <a:ext cx="554038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" name="Arc 26"/>
          <p:cNvSpPr>
            <a:spLocks/>
          </p:cNvSpPr>
          <p:nvPr/>
        </p:nvSpPr>
        <p:spPr bwMode="auto">
          <a:xfrm>
            <a:off x="7356235" y="4703539"/>
            <a:ext cx="85725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" name="Line 27"/>
          <p:cNvSpPr>
            <a:spLocks noChangeShapeType="1"/>
          </p:cNvSpPr>
          <p:nvPr/>
        </p:nvSpPr>
        <p:spPr bwMode="auto">
          <a:xfrm>
            <a:off x="7387985" y="4625751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" name="Line 28"/>
          <p:cNvSpPr>
            <a:spLocks noChangeShapeType="1"/>
          </p:cNvSpPr>
          <p:nvPr/>
        </p:nvSpPr>
        <p:spPr bwMode="auto">
          <a:xfrm>
            <a:off x="7387985" y="4781326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2" name="Rectangle 29"/>
          <p:cNvSpPr>
            <a:spLocks noChangeArrowheads="1"/>
          </p:cNvSpPr>
          <p:nvPr/>
        </p:nvSpPr>
        <p:spPr bwMode="auto">
          <a:xfrm>
            <a:off x="3881198" y="1665064"/>
            <a:ext cx="1406525" cy="171926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3" name="Rectangle 30"/>
          <p:cNvSpPr>
            <a:spLocks noChangeArrowheads="1"/>
          </p:cNvSpPr>
          <p:nvPr/>
        </p:nvSpPr>
        <p:spPr bwMode="auto">
          <a:xfrm>
            <a:off x="3982798" y="1892076"/>
            <a:ext cx="312738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GO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ectangle 31"/>
          <p:cNvSpPr>
            <a:spLocks noChangeArrowheads="1"/>
          </p:cNvSpPr>
          <p:nvPr/>
        </p:nvSpPr>
        <p:spPr bwMode="auto">
          <a:xfrm>
            <a:off x="3982798" y="2203226"/>
            <a:ext cx="25167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  <a:latin typeface="Geneva" charset="0"/>
              </a:rPr>
              <a:t>RES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45" name="Rectangle 32"/>
          <p:cNvSpPr>
            <a:spLocks noChangeArrowheads="1"/>
          </p:cNvSpPr>
          <p:nvPr/>
        </p:nvSpPr>
        <p:spPr bwMode="auto">
          <a:xfrm>
            <a:off x="3982798" y="2515964"/>
            <a:ext cx="50006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SUSP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33"/>
          <p:cNvSpPr>
            <a:spLocks noChangeArrowheads="1"/>
          </p:cNvSpPr>
          <p:nvPr/>
        </p:nvSpPr>
        <p:spPr bwMode="auto">
          <a:xfrm>
            <a:off x="3982798" y="2828701"/>
            <a:ext cx="4064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KILL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4921010" y="1892076"/>
            <a:ext cx="37465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SEL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35"/>
          <p:cNvSpPr>
            <a:spLocks noChangeArrowheads="1"/>
          </p:cNvSpPr>
          <p:nvPr/>
        </p:nvSpPr>
        <p:spPr bwMode="auto">
          <a:xfrm>
            <a:off x="4998798" y="2203226"/>
            <a:ext cx="26511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K0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36"/>
          <p:cNvSpPr>
            <a:spLocks noChangeArrowheads="1"/>
          </p:cNvSpPr>
          <p:nvPr/>
        </p:nvSpPr>
        <p:spPr bwMode="auto">
          <a:xfrm>
            <a:off x="4998798" y="2515964"/>
            <a:ext cx="18755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  <a:latin typeface="Geneva" charset="0"/>
              </a:rPr>
              <a:t>K1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50" name="Rectangle 37"/>
          <p:cNvSpPr>
            <a:spLocks noChangeArrowheads="1"/>
          </p:cNvSpPr>
          <p:nvPr/>
        </p:nvSpPr>
        <p:spPr bwMode="auto">
          <a:xfrm>
            <a:off x="4998798" y="2828701"/>
            <a:ext cx="26511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K2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38"/>
          <p:cNvSpPr>
            <a:spLocks noChangeArrowheads="1"/>
          </p:cNvSpPr>
          <p:nvPr/>
        </p:nvSpPr>
        <p:spPr bwMode="auto">
          <a:xfrm>
            <a:off x="4998798" y="3063651"/>
            <a:ext cx="2032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...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39"/>
          <p:cNvSpPr>
            <a:spLocks noChangeArrowheads="1"/>
          </p:cNvSpPr>
          <p:nvPr/>
        </p:nvSpPr>
        <p:spPr bwMode="auto">
          <a:xfrm>
            <a:off x="4373323" y="1703164"/>
            <a:ext cx="17145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E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40"/>
          <p:cNvSpPr>
            <a:spLocks noChangeArrowheads="1"/>
          </p:cNvSpPr>
          <p:nvPr/>
        </p:nvSpPr>
        <p:spPr bwMode="auto">
          <a:xfrm>
            <a:off x="4686060" y="1703164"/>
            <a:ext cx="2032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E'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43"/>
          <p:cNvSpPr>
            <a:spLocks noChangeArrowheads="1"/>
          </p:cNvSpPr>
          <p:nvPr/>
        </p:nvSpPr>
        <p:spPr bwMode="auto">
          <a:xfrm>
            <a:off x="4060585" y="4313014"/>
            <a:ext cx="312738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GO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44"/>
          <p:cNvSpPr>
            <a:spLocks noChangeArrowheads="1"/>
          </p:cNvSpPr>
          <p:nvPr/>
        </p:nvSpPr>
        <p:spPr bwMode="auto">
          <a:xfrm>
            <a:off x="4060585" y="4625751"/>
            <a:ext cx="25167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  <a:latin typeface="Geneva" charset="0"/>
              </a:rPr>
              <a:t>RES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58" name="Rectangle 45"/>
          <p:cNvSpPr>
            <a:spLocks noChangeArrowheads="1"/>
          </p:cNvSpPr>
          <p:nvPr/>
        </p:nvSpPr>
        <p:spPr bwMode="auto">
          <a:xfrm>
            <a:off x="4060585" y="4936901"/>
            <a:ext cx="50006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SUSP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Rectangle 46"/>
          <p:cNvSpPr>
            <a:spLocks noChangeArrowheads="1"/>
          </p:cNvSpPr>
          <p:nvPr/>
        </p:nvSpPr>
        <p:spPr bwMode="auto">
          <a:xfrm>
            <a:off x="4060585" y="5249639"/>
            <a:ext cx="4064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KILL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Rectangle 47"/>
          <p:cNvSpPr>
            <a:spLocks noChangeArrowheads="1"/>
          </p:cNvSpPr>
          <p:nvPr/>
        </p:nvSpPr>
        <p:spPr bwMode="auto">
          <a:xfrm>
            <a:off x="4998798" y="4313014"/>
            <a:ext cx="37465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SEL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48"/>
          <p:cNvSpPr>
            <a:spLocks noChangeArrowheads="1"/>
          </p:cNvSpPr>
          <p:nvPr/>
        </p:nvSpPr>
        <p:spPr bwMode="auto">
          <a:xfrm>
            <a:off x="5076585" y="4625751"/>
            <a:ext cx="26511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K0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49"/>
          <p:cNvSpPr>
            <a:spLocks noChangeArrowheads="1"/>
          </p:cNvSpPr>
          <p:nvPr/>
        </p:nvSpPr>
        <p:spPr bwMode="auto">
          <a:xfrm>
            <a:off x="5076585" y="4936901"/>
            <a:ext cx="26511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K1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Rectangle 50"/>
          <p:cNvSpPr>
            <a:spLocks noChangeArrowheads="1"/>
          </p:cNvSpPr>
          <p:nvPr/>
        </p:nvSpPr>
        <p:spPr bwMode="auto">
          <a:xfrm>
            <a:off x="5076585" y="5249639"/>
            <a:ext cx="26511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K2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Rectangle 51"/>
          <p:cNvSpPr>
            <a:spLocks noChangeArrowheads="1"/>
          </p:cNvSpPr>
          <p:nvPr/>
        </p:nvSpPr>
        <p:spPr bwMode="auto">
          <a:xfrm>
            <a:off x="5076585" y="5484589"/>
            <a:ext cx="2032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...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52"/>
          <p:cNvSpPr>
            <a:spLocks noChangeArrowheads="1"/>
          </p:cNvSpPr>
          <p:nvPr/>
        </p:nvSpPr>
        <p:spPr bwMode="auto">
          <a:xfrm>
            <a:off x="4451110" y="4125689"/>
            <a:ext cx="17145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E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Rectangle 53"/>
          <p:cNvSpPr>
            <a:spLocks noChangeArrowheads="1"/>
          </p:cNvSpPr>
          <p:nvPr/>
        </p:nvSpPr>
        <p:spPr bwMode="auto">
          <a:xfrm>
            <a:off x="4763848" y="4125689"/>
            <a:ext cx="2032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E'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Line 55"/>
          <p:cNvSpPr>
            <a:spLocks noChangeShapeType="1"/>
          </p:cNvSpPr>
          <p:nvPr/>
        </p:nvSpPr>
        <p:spPr bwMode="auto">
          <a:xfrm>
            <a:off x="8091248" y="1345976"/>
            <a:ext cx="2333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" name="Line 56"/>
          <p:cNvSpPr>
            <a:spLocks noChangeShapeType="1"/>
          </p:cNvSpPr>
          <p:nvPr/>
        </p:nvSpPr>
        <p:spPr bwMode="auto">
          <a:xfrm>
            <a:off x="7934085" y="1345976"/>
            <a:ext cx="157163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" name="Rectangle 57"/>
          <p:cNvSpPr>
            <a:spLocks noChangeArrowheads="1"/>
          </p:cNvSpPr>
          <p:nvPr/>
        </p:nvSpPr>
        <p:spPr bwMode="auto">
          <a:xfrm>
            <a:off x="8434148" y="1237927"/>
            <a:ext cx="17472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E'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71" name="Line 58"/>
          <p:cNvSpPr>
            <a:spLocks noChangeShapeType="1"/>
          </p:cNvSpPr>
          <p:nvPr/>
        </p:nvSpPr>
        <p:spPr bwMode="auto">
          <a:xfrm>
            <a:off x="8091248" y="2047651"/>
            <a:ext cx="233363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2" name="Line 59"/>
          <p:cNvSpPr>
            <a:spLocks noChangeShapeType="1"/>
          </p:cNvSpPr>
          <p:nvPr/>
        </p:nvSpPr>
        <p:spPr bwMode="auto">
          <a:xfrm>
            <a:off x="7934085" y="2047651"/>
            <a:ext cx="157163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3" name="Rectangle 60"/>
          <p:cNvSpPr>
            <a:spLocks noChangeArrowheads="1"/>
          </p:cNvSpPr>
          <p:nvPr/>
        </p:nvSpPr>
        <p:spPr bwMode="auto">
          <a:xfrm>
            <a:off x="8434148" y="1927810"/>
            <a:ext cx="36388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Geneva" charset="0"/>
              </a:rPr>
              <a:t>SEL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74" name="Line 61"/>
          <p:cNvSpPr>
            <a:spLocks noChangeShapeType="1"/>
          </p:cNvSpPr>
          <p:nvPr/>
        </p:nvSpPr>
        <p:spPr bwMode="auto">
          <a:xfrm>
            <a:off x="8091248" y="4000276"/>
            <a:ext cx="233363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5" name="Line 62"/>
          <p:cNvSpPr>
            <a:spLocks noChangeShapeType="1"/>
          </p:cNvSpPr>
          <p:nvPr/>
        </p:nvSpPr>
        <p:spPr bwMode="auto">
          <a:xfrm>
            <a:off x="7934085" y="4000276"/>
            <a:ext cx="157163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6" name="Rectangle 63"/>
          <p:cNvSpPr>
            <a:spLocks noChangeArrowheads="1"/>
          </p:cNvSpPr>
          <p:nvPr/>
        </p:nvSpPr>
        <p:spPr bwMode="auto">
          <a:xfrm>
            <a:off x="8434148" y="3877959"/>
            <a:ext cx="27251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Geneva" charset="0"/>
              </a:rPr>
              <a:t>K1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77" name="Line 64"/>
          <p:cNvSpPr>
            <a:spLocks noChangeShapeType="1"/>
          </p:cNvSpPr>
          <p:nvPr/>
        </p:nvSpPr>
        <p:spPr bwMode="auto">
          <a:xfrm>
            <a:off x="8091248" y="4703539"/>
            <a:ext cx="2333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8" name="Line 65"/>
          <p:cNvSpPr>
            <a:spLocks noChangeShapeType="1"/>
          </p:cNvSpPr>
          <p:nvPr/>
        </p:nvSpPr>
        <p:spPr bwMode="auto">
          <a:xfrm>
            <a:off x="7934085" y="4703539"/>
            <a:ext cx="157163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9" name="Rectangle 66"/>
          <p:cNvSpPr>
            <a:spLocks noChangeArrowheads="1"/>
          </p:cNvSpPr>
          <p:nvPr/>
        </p:nvSpPr>
        <p:spPr bwMode="auto">
          <a:xfrm>
            <a:off x="8434148" y="4576321"/>
            <a:ext cx="2500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K2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80" name="Line 67"/>
          <p:cNvSpPr>
            <a:spLocks noChangeShapeType="1"/>
          </p:cNvSpPr>
          <p:nvPr/>
        </p:nvSpPr>
        <p:spPr bwMode="auto">
          <a:xfrm>
            <a:off x="3717685" y="1969864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1" name="Line 68"/>
          <p:cNvSpPr>
            <a:spLocks noChangeShapeType="1"/>
          </p:cNvSpPr>
          <p:nvPr/>
        </p:nvSpPr>
        <p:spPr bwMode="auto">
          <a:xfrm>
            <a:off x="2700099" y="1969864"/>
            <a:ext cx="1017587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2" name="Rectangle 69"/>
          <p:cNvSpPr>
            <a:spLocks noChangeArrowheads="1"/>
          </p:cNvSpPr>
          <p:nvPr/>
        </p:nvSpPr>
        <p:spPr bwMode="auto">
          <a:xfrm>
            <a:off x="630001" y="1733746"/>
            <a:ext cx="3590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GO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83" name="Line 70"/>
          <p:cNvSpPr>
            <a:spLocks noChangeShapeType="1"/>
          </p:cNvSpPr>
          <p:nvPr/>
        </p:nvSpPr>
        <p:spPr bwMode="auto">
          <a:xfrm>
            <a:off x="5279785" y="1980380"/>
            <a:ext cx="155575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5" name="Line 72"/>
          <p:cNvSpPr>
            <a:spLocks noChangeShapeType="1"/>
          </p:cNvSpPr>
          <p:nvPr/>
        </p:nvSpPr>
        <p:spPr bwMode="auto">
          <a:xfrm>
            <a:off x="7232410" y="1980380"/>
            <a:ext cx="207481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6" name="Line 73"/>
          <p:cNvSpPr>
            <a:spLocks noChangeShapeType="1"/>
          </p:cNvSpPr>
          <p:nvPr/>
        </p:nvSpPr>
        <p:spPr bwMode="auto">
          <a:xfrm>
            <a:off x="5279785" y="2595339"/>
            <a:ext cx="155575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8" name="Line 75"/>
          <p:cNvSpPr>
            <a:spLocks noChangeShapeType="1"/>
          </p:cNvSpPr>
          <p:nvPr/>
        </p:nvSpPr>
        <p:spPr bwMode="auto">
          <a:xfrm>
            <a:off x="6899564" y="3922489"/>
            <a:ext cx="332847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" name="Line 77"/>
          <p:cNvSpPr>
            <a:spLocks noChangeShapeType="1"/>
          </p:cNvSpPr>
          <p:nvPr/>
        </p:nvSpPr>
        <p:spPr bwMode="auto">
          <a:xfrm>
            <a:off x="7232410" y="3922489"/>
            <a:ext cx="179772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" name="Line 78"/>
          <p:cNvSpPr>
            <a:spLocks noChangeShapeType="1"/>
          </p:cNvSpPr>
          <p:nvPr/>
        </p:nvSpPr>
        <p:spPr bwMode="auto">
          <a:xfrm>
            <a:off x="5279785" y="2908076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" name="Line 79"/>
          <p:cNvSpPr>
            <a:spLocks noChangeShapeType="1"/>
          </p:cNvSpPr>
          <p:nvPr/>
        </p:nvSpPr>
        <p:spPr bwMode="auto">
          <a:xfrm>
            <a:off x="5435360" y="2908076"/>
            <a:ext cx="12493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3" name="Line 80"/>
          <p:cNvSpPr>
            <a:spLocks noChangeShapeType="1"/>
          </p:cNvSpPr>
          <p:nvPr/>
        </p:nvSpPr>
        <p:spPr bwMode="auto">
          <a:xfrm>
            <a:off x="6684723" y="4625751"/>
            <a:ext cx="547688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4" name="Line 81"/>
          <p:cNvSpPr>
            <a:spLocks noChangeShapeType="1"/>
          </p:cNvSpPr>
          <p:nvPr/>
        </p:nvSpPr>
        <p:spPr bwMode="auto">
          <a:xfrm>
            <a:off x="6684723" y="2908076"/>
            <a:ext cx="0" cy="1717675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5" name="Line 82"/>
          <p:cNvSpPr>
            <a:spLocks noChangeShapeType="1"/>
          </p:cNvSpPr>
          <p:nvPr/>
        </p:nvSpPr>
        <p:spPr bwMode="auto">
          <a:xfrm>
            <a:off x="7232410" y="4625751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6" name="Line 83"/>
          <p:cNvSpPr>
            <a:spLocks noChangeShapeType="1"/>
          </p:cNvSpPr>
          <p:nvPr/>
        </p:nvSpPr>
        <p:spPr bwMode="auto">
          <a:xfrm>
            <a:off x="4732098" y="1501551"/>
            <a:ext cx="0" cy="15557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7" name="Line 84"/>
          <p:cNvSpPr>
            <a:spLocks noChangeShapeType="1"/>
          </p:cNvSpPr>
          <p:nvPr/>
        </p:nvSpPr>
        <p:spPr bwMode="auto">
          <a:xfrm>
            <a:off x="4732098" y="1266601"/>
            <a:ext cx="250031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8" name="Line 85"/>
          <p:cNvSpPr>
            <a:spLocks noChangeShapeType="1"/>
          </p:cNvSpPr>
          <p:nvPr/>
        </p:nvSpPr>
        <p:spPr bwMode="auto">
          <a:xfrm>
            <a:off x="4732098" y="1266601"/>
            <a:ext cx="0" cy="23495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9" name="Line 86"/>
          <p:cNvSpPr>
            <a:spLocks noChangeShapeType="1"/>
          </p:cNvSpPr>
          <p:nvPr/>
        </p:nvSpPr>
        <p:spPr bwMode="auto">
          <a:xfrm>
            <a:off x="7232410" y="1266601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8" name="Line 95"/>
          <p:cNvSpPr>
            <a:spLocks noChangeShapeType="1"/>
          </p:cNvSpPr>
          <p:nvPr/>
        </p:nvSpPr>
        <p:spPr bwMode="auto">
          <a:xfrm>
            <a:off x="3717685" y="2282601"/>
            <a:ext cx="155575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0" name="Line 97"/>
          <p:cNvSpPr>
            <a:spLocks noChangeShapeType="1"/>
          </p:cNvSpPr>
          <p:nvPr/>
        </p:nvSpPr>
        <p:spPr bwMode="auto">
          <a:xfrm>
            <a:off x="1107974" y="2282601"/>
            <a:ext cx="2219187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" name="Oval 99"/>
          <p:cNvSpPr>
            <a:spLocks noChangeArrowheads="1"/>
          </p:cNvSpPr>
          <p:nvPr/>
        </p:nvSpPr>
        <p:spPr bwMode="auto">
          <a:xfrm>
            <a:off x="3294000" y="2258789"/>
            <a:ext cx="61913" cy="635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4" name="Rectangle 101"/>
          <p:cNvSpPr>
            <a:spLocks noChangeArrowheads="1"/>
          </p:cNvSpPr>
          <p:nvPr/>
        </p:nvSpPr>
        <p:spPr bwMode="auto">
          <a:xfrm>
            <a:off x="514585" y="2166789"/>
            <a:ext cx="4119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Geneva" charset="0"/>
              </a:rPr>
              <a:t>RES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115" name="Line 102"/>
          <p:cNvSpPr>
            <a:spLocks noChangeShapeType="1"/>
          </p:cNvSpPr>
          <p:nvPr/>
        </p:nvSpPr>
        <p:spPr bwMode="auto">
          <a:xfrm>
            <a:off x="3795473" y="5016276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6" name="Line 103"/>
          <p:cNvSpPr>
            <a:spLocks noChangeShapeType="1"/>
          </p:cNvSpPr>
          <p:nvPr/>
        </p:nvSpPr>
        <p:spPr bwMode="auto">
          <a:xfrm>
            <a:off x="3717685" y="2595339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7" name="Line 104"/>
          <p:cNvSpPr>
            <a:spLocks noChangeShapeType="1"/>
          </p:cNvSpPr>
          <p:nvPr/>
        </p:nvSpPr>
        <p:spPr bwMode="auto">
          <a:xfrm>
            <a:off x="3092210" y="2595339"/>
            <a:ext cx="625475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8" name="Line 105"/>
          <p:cNvSpPr>
            <a:spLocks noChangeShapeType="1"/>
          </p:cNvSpPr>
          <p:nvPr/>
        </p:nvSpPr>
        <p:spPr bwMode="auto">
          <a:xfrm>
            <a:off x="1107974" y="2595339"/>
            <a:ext cx="1984237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9" name="Line 106"/>
          <p:cNvSpPr>
            <a:spLocks noChangeShapeType="1"/>
          </p:cNvSpPr>
          <p:nvPr/>
        </p:nvSpPr>
        <p:spPr bwMode="auto">
          <a:xfrm>
            <a:off x="3092210" y="2595339"/>
            <a:ext cx="0" cy="2420938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0" name="Oval 107"/>
          <p:cNvSpPr>
            <a:spLocks noChangeArrowheads="1"/>
          </p:cNvSpPr>
          <p:nvPr/>
        </p:nvSpPr>
        <p:spPr bwMode="auto">
          <a:xfrm>
            <a:off x="3069985" y="2571526"/>
            <a:ext cx="61913" cy="61913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1" name="Line 108"/>
          <p:cNvSpPr>
            <a:spLocks noChangeShapeType="1"/>
          </p:cNvSpPr>
          <p:nvPr/>
        </p:nvSpPr>
        <p:spPr bwMode="auto">
          <a:xfrm>
            <a:off x="3092210" y="5016276"/>
            <a:ext cx="7032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2" name="Rectangle 109"/>
          <p:cNvSpPr>
            <a:spLocks noChangeArrowheads="1"/>
          </p:cNvSpPr>
          <p:nvPr/>
        </p:nvSpPr>
        <p:spPr bwMode="auto">
          <a:xfrm>
            <a:off x="360697" y="2449074"/>
            <a:ext cx="6283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SUSP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123" name="Line 110"/>
          <p:cNvSpPr>
            <a:spLocks noChangeShapeType="1"/>
          </p:cNvSpPr>
          <p:nvPr/>
        </p:nvSpPr>
        <p:spPr bwMode="auto">
          <a:xfrm>
            <a:off x="3795473" y="5329014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4" name="Line 111"/>
          <p:cNvSpPr>
            <a:spLocks noChangeShapeType="1"/>
          </p:cNvSpPr>
          <p:nvPr/>
        </p:nvSpPr>
        <p:spPr bwMode="auto">
          <a:xfrm>
            <a:off x="3717685" y="2908076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5" name="Line 112"/>
          <p:cNvSpPr>
            <a:spLocks noChangeShapeType="1"/>
          </p:cNvSpPr>
          <p:nvPr/>
        </p:nvSpPr>
        <p:spPr bwMode="auto">
          <a:xfrm>
            <a:off x="2858848" y="2908076"/>
            <a:ext cx="858838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6" name="Line 113"/>
          <p:cNvSpPr>
            <a:spLocks noChangeShapeType="1"/>
          </p:cNvSpPr>
          <p:nvPr/>
        </p:nvSpPr>
        <p:spPr bwMode="auto">
          <a:xfrm>
            <a:off x="1115617" y="2908076"/>
            <a:ext cx="1743232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7" name="Line 114"/>
          <p:cNvSpPr>
            <a:spLocks noChangeShapeType="1"/>
          </p:cNvSpPr>
          <p:nvPr/>
        </p:nvSpPr>
        <p:spPr bwMode="auto">
          <a:xfrm>
            <a:off x="2858848" y="2908076"/>
            <a:ext cx="0" cy="2420938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8" name="Oval 115"/>
          <p:cNvSpPr>
            <a:spLocks noChangeArrowheads="1"/>
          </p:cNvSpPr>
          <p:nvPr/>
        </p:nvSpPr>
        <p:spPr bwMode="auto">
          <a:xfrm>
            <a:off x="2835035" y="2884264"/>
            <a:ext cx="61913" cy="61913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9" name="Line 116"/>
          <p:cNvSpPr>
            <a:spLocks noChangeShapeType="1"/>
          </p:cNvSpPr>
          <p:nvPr/>
        </p:nvSpPr>
        <p:spPr bwMode="auto">
          <a:xfrm>
            <a:off x="2858848" y="5329014"/>
            <a:ext cx="936625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0" name="Rectangle 117"/>
          <p:cNvSpPr>
            <a:spLocks noChangeArrowheads="1"/>
          </p:cNvSpPr>
          <p:nvPr/>
        </p:nvSpPr>
        <p:spPr bwMode="auto">
          <a:xfrm>
            <a:off x="514585" y="2798935"/>
            <a:ext cx="4744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KILL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131" name="Line 118"/>
          <p:cNvSpPr>
            <a:spLocks noChangeShapeType="1"/>
          </p:cNvSpPr>
          <p:nvPr/>
        </p:nvSpPr>
        <p:spPr bwMode="auto">
          <a:xfrm>
            <a:off x="5357573" y="4390801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2" name="Line 119"/>
          <p:cNvSpPr>
            <a:spLocks noChangeShapeType="1"/>
          </p:cNvSpPr>
          <p:nvPr/>
        </p:nvSpPr>
        <p:spPr bwMode="auto">
          <a:xfrm>
            <a:off x="5983048" y="2127026"/>
            <a:ext cx="12493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" name="Line 120"/>
          <p:cNvSpPr>
            <a:spLocks noChangeShapeType="1"/>
          </p:cNvSpPr>
          <p:nvPr/>
        </p:nvSpPr>
        <p:spPr bwMode="auto">
          <a:xfrm>
            <a:off x="5513148" y="4390801"/>
            <a:ext cx="469900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4" name="Line 121"/>
          <p:cNvSpPr>
            <a:spLocks noChangeShapeType="1"/>
          </p:cNvSpPr>
          <p:nvPr/>
        </p:nvSpPr>
        <p:spPr bwMode="auto">
          <a:xfrm>
            <a:off x="5983048" y="2127026"/>
            <a:ext cx="0" cy="2263775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5" name="Line 122"/>
          <p:cNvSpPr>
            <a:spLocks noChangeShapeType="1"/>
          </p:cNvSpPr>
          <p:nvPr/>
        </p:nvSpPr>
        <p:spPr bwMode="auto">
          <a:xfrm>
            <a:off x="7232410" y="2127026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0" name="Rectangle 127"/>
          <p:cNvSpPr>
            <a:spLocks noChangeArrowheads="1"/>
          </p:cNvSpPr>
          <p:nvPr/>
        </p:nvSpPr>
        <p:spPr bwMode="auto">
          <a:xfrm>
            <a:off x="8434148" y="3185693"/>
            <a:ext cx="2500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K0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141" name="Line 128"/>
          <p:cNvSpPr>
            <a:spLocks noChangeShapeType="1"/>
          </p:cNvSpPr>
          <p:nvPr/>
        </p:nvSpPr>
        <p:spPr bwMode="auto">
          <a:xfrm>
            <a:off x="5357573" y="5016276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2" name="Line 129"/>
          <p:cNvSpPr>
            <a:spLocks noChangeShapeType="1"/>
          </p:cNvSpPr>
          <p:nvPr/>
        </p:nvSpPr>
        <p:spPr bwMode="auto">
          <a:xfrm>
            <a:off x="6451360" y="4079651"/>
            <a:ext cx="781050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3" name="Line 130"/>
          <p:cNvSpPr>
            <a:spLocks noChangeShapeType="1"/>
          </p:cNvSpPr>
          <p:nvPr/>
        </p:nvSpPr>
        <p:spPr bwMode="auto">
          <a:xfrm>
            <a:off x="5513148" y="5016276"/>
            <a:ext cx="93821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4" name="Line 131"/>
          <p:cNvSpPr>
            <a:spLocks noChangeShapeType="1"/>
          </p:cNvSpPr>
          <p:nvPr/>
        </p:nvSpPr>
        <p:spPr bwMode="auto">
          <a:xfrm>
            <a:off x="6451360" y="4079651"/>
            <a:ext cx="0" cy="936625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5" name="Line 132"/>
          <p:cNvSpPr>
            <a:spLocks noChangeShapeType="1"/>
          </p:cNvSpPr>
          <p:nvPr/>
        </p:nvSpPr>
        <p:spPr bwMode="auto">
          <a:xfrm>
            <a:off x="7232410" y="4079651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6" name="Line 133"/>
          <p:cNvSpPr>
            <a:spLocks noChangeShapeType="1"/>
          </p:cNvSpPr>
          <p:nvPr/>
        </p:nvSpPr>
        <p:spPr bwMode="auto">
          <a:xfrm>
            <a:off x="5357573" y="5329014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7" name="Line 134"/>
          <p:cNvSpPr>
            <a:spLocks noChangeShapeType="1"/>
          </p:cNvSpPr>
          <p:nvPr/>
        </p:nvSpPr>
        <p:spPr bwMode="auto">
          <a:xfrm>
            <a:off x="5513148" y="5329014"/>
            <a:ext cx="17192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8" name="Line 135"/>
          <p:cNvSpPr>
            <a:spLocks noChangeShapeType="1"/>
          </p:cNvSpPr>
          <p:nvPr/>
        </p:nvSpPr>
        <p:spPr bwMode="auto">
          <a:xfrm>
            <a:off x="7232410" y="4781326"/>
            <a:ext cx="0" cy="547688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9" name="Line 136"/>
          <p:cNvSpPr>
            <a:spLocks noChangeShapeType="1"/>
          </p:cNvSpPr>
          <p:nvPr/>
        </p:nvSpPr>
        <p:spPr bwMode="auto">
          <a:xfrm>
            <a:off x="7232410" y="4781326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0" name="Line 137"/>
          <p:cNvSpPr>
            <a:spLocks noChangeShapeType="1"/>
          </p:cNvSpPr>
          <p:nvPr/>
        </p:nvSpPr>
        <p:spPr bwMode="auto">
          <a:xfrm>
            <a:off x="4498735" y="3922489"/>
            <a:ext cx="0" cy="157163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1" name="Line 138"/>
          <p:cNvSpPr>
            <a:spLocks noChangeShapeType="1"/>
          </p:cNvSpPr>
          <p:nvPr/>
        </p:nvSpPr>
        <p:spPr bwMode="auto">
          <a:xfrm>
            <a:off x="4420948" y="1501551"/>
            <a:ext cx="0" cy="155575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2" name="Line 139"/>
          <p:cNvSpPr>
            <a:spLocks noChangeShapeType="1"/>
          </p:cNvSpPr>
          <p:nvPr/>
        </p:nvSpPr>
        <p:spPr bwMode="auto">
          <a:xfrm>
            <a:off x="1115616" y="1266601"/>
            <a:ext cx="2444907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" name="Line 141"/>
          <p:cNvSpPr>
            <a:spLocks noChangeShapeType="1"/>
          </p:cNvSpPr>
          <p:nvPr/>
        </p:nvSpPr>
        <p:spPr bwMode="auto">
          <a:xfrm>
            <a:off x="3560523" y="1266601"/>
            <a:ext cx="860425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5" name="Line 142"/>
          <p:cNvSpPr>
            <a:spLocks noChangeShapeType="1"/>
          </p:cNvSpPr>
          <p:nvPr/>
        </p:nvSpPr>
        <p:spPr bwMode="auto">
          <a:xfrm>
            <a:off x="4420948" y="1266601"/>
            <a:ext cx="0" cy="23495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6" name="Line 143"/>
          <p:cNvSpPr>
            <a:spLocks noChangeShapeType="1"/>
          </p:cNvSpPr>
          <p:nvPr/>
        </p:nvSpPr>
        <p:spPr bwMode="auto">
          <a:xfrm>
            <a:off x="3560523" y="3844701"/>
            <a:ext cx="93821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7" name="Line 144"/>
          <p:cNvSpPr>
            <a:spLocks noChangeShapeType="1"/>
          </p:cNvSpPr>
          <p:nvPr/>
        </p:nvSpPr>
        <p:spPr bwMode="auto">
          <a:xfrm>
            <a:off x="3560523" y="1266601"/>
            <a:ext cx="0" cy="257810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8" name="Line 145"/>
          <p:cNvSpPr>
            <a:spLocks noChangeShapeType="1"/>
          </p:cNvSpPr>
          <p:nvPr/>
        </p:nvSpPr>
        <p:spPr bwMode="auto">
          <a:xfrm>
            <a:off x="4498735" y="3844701"/>
            <a:ext cx="0" cy="77788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9" name="Rectangle 146"/>
          <p:cNvSpPr>
            <a:spLocks noChangeArrowheads="1"/>
          </p:cNvSpPr>
          <p:nvPr/>
        </p:nvSpPr>
        <p:spPr bwMode="auto">
          <a:xfrm>
            <a:off x="835186" y="1124926"/>
            <a:ext cx="1538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E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160" name="Line 147"/>
          <p:cNvSpPr>
            <a:spLocks noChangeShapeType="1"/>
          </p:cNvSpPr>
          <p:nvPr/>
        </p:nvSpPr>
        <p:spPr bwMode="auto">
          <a:xfrm>
            <a:off x="4811473" y="3922489"/>
            <a:ext cx="0" cy="157163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1" name="Line 148"/>
          <p:cNvSpPr>
            <a:spLocks noChangeShapeType="1"/>
          </p:cNvSpPr>
          <p:nvPr/>
        </p:nvSpPr>
        <p:spPr bwMode="auto">
          <a:xfrm>
            <a:off x="5748098" y="1423764"/>
            <a:ext cx="148431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2" name="Line 149"/>
          <p:cNvSpPr>
            <a:spLocks noChangeShapeType="1"/>
          </p:cNvSpPr>
          <p:nvPr/>
        </p:nvSpPr>
        <p:spPr bwMode="auto">
          <a:xfrm>
            <a:off x="4811473" y="3844701"/>
            <a:ext cx="936625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" name="Line 150"/>
          <p:cNvSpPr>
            <a:spLocks noChangeShapeType="1"/>
          </p:cNvSpPr>
          <p:nvPr/>
        </p:nvSpPr>
        <p:spPr bwMode="auto">
          <a:xfrm>
            <a:off x="4811473" y="3844701"/>
            <a:ext cx="0" cy="77788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4" name="Line 151"/>
          <p:cNvSpPr>
            <a:spLocks noChangeShapeType="1"/>
          </p:cNvSpPr>
          <p:nvPr/>
        </p:nvSpPr>
        <p:spPr bwMode="auto">
          <a:xfrm>
            <a:off x="5748098" y="1434280"/>
            <a:ext cx="0" cy="2420938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5" name="Line 152"/>
          <p:cNvSpPr>
            <a:spLocks noChangeShapeType="1"/>
          </p:cNvSpPr>
          <p:nvPr/>
        </p:nvSpPr>
        <p:spPr bwMode="auto">
          <a:xfrm>
            <a:off x="7232410" y="1423764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6" name="ZoneTexte 165"/>
          <p:cNvSpPr txBox="1"/>
          <p:nvPr/>
        </p:nvSpPr>
        <p:spPr>
          <a:xfrm>
            <a:off x="4456827" y="2320404"/>
            <a:ext cx="356188" cy="48013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sp>
        <p:nvSpPr>
          <p:cNvPr id="167" name="ZoneTexte 166"/>
          <p:cNvSpPr txBox="1"/>
          <p:nvPr/>
        </p:nvSpPr>
        <p:spPr>
          <a:xfrm>
            <a:off x="4510355" y="4754835"/>
            <a:ext cx="356188" cy="48013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q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sp>
        <p:nvSpPr>
          <p:cNvPr id="191" name="Line 68"/>
          <p:cNvSpPr>
            <a:spLocks noChangeShapeType="1"/>
          </p:cNvSpPr>
          <p:nvPr/>
        </p:nvSpPr>
        <p:spPr bwMode="auto">
          <a:xfrm>
            <a:off x="2700100" y="4390801"/>
            <a:ext cx="1013618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" name="Oval 140"/>
          <p:cNvSpPr>
            <a:spLocks noChangeArrowheads="1"/>
          </p:cNvSpPr>
          <p:nvPr/>
        </p:nvSpPr>
        <p:spPr bwMode="auto">
          <a:xfrm>
            <a:off x="3538298" y="1244376"/>
            <a:ext cx="61913" cy="61913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1" name="Groupe 10"/>
          <p:cNvGrpSpPr/>
          <p:nvPr/>
        </p:nvGrpSpPr>
        <p:grpSpPr>
          <a:xfrm>
            <a:off x="1871727" y="1779675"/>
            <a:ext cx="828372" cy="394356"/>
            <a:chOff x="1871727" y="1954524"/>
            <a:chExt cx="828372" cy="394356"/>
          </a:xfrm>
        </p:grpSpPr>
        <p:sp>
          <p:nvSpPr>
            <p:cNvPr id="204" name="Line 16"/>
            <p:cNvSpPr>
              <a:spLocks noChangeShapeType="1"/>
            </p:cNvSpPr>
            <p:nvPr/>
          </p:nvSpPr>
          <p:spPr bwMode="auto">
            <a:xfrm>
              <a:off x="2013440" y="2347785"/>
              <a:ext cx="36314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205" name="Line 17"/>
            <p:cNvSpPr>
              <a:spLocks noChangeShapeType="1"/>
            </p:cNvSpPr>
            <p:nvPr/>
          </p:nvSpPr>
          <p:spPr bwMode="auto">
            <a:xfrm flipH="1" flipV="1">
              <a:off x="2013440" y="1954524"/>
              <a:ext cx="0" cy="3943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206" name="Line 45"/>
            <p:cNvSpPr>
              <a:spLocks noChangeShapeType="1"/>
            </p:cNvSpPr>
            <p:nvPr/>
          </p:nvSpPr>
          <p:spPr bwMode="auto">
            <a:xfrm>
              <a:off x="1871727" y="2066925"/>
              <a:ext cx="14171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207" name="Line 48"/>
            <p:cNvSpPr>
              <a:spLocks noChangeShapeType="1"/>
            </p:cNvSpPr>
            <p:nvPr/>
          </p:nvSpPr>
          <p:spPr bwMode="auto">
            <a:xfrm>
              <a:off x="2549389" y="2144161"/>
              <a:ext cx="15071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208" name="Line 77"/>
            <p:cNvSpPr>
              <a:spLocks noChangeShapeType="1"/>
            </p:cNvSpPr>
            <p:nvPr/>
          </p:nvSpPr>
          <p:spPr bwMode="auto">
            <a:xfrm>
              <a:off x="1871727" y="2245940"/>
              <a:ext cx="14171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209" name="Line 15"/>
            <p:cNvSpPr>
              <a:spLocks noChangeShapeType="1"/>
            </p:cNvSpPr>
            <p:nvPr/>
          </p:nvSpPr>
          <p:spPr bwMode="auto">
            <a:xfrm>
              <a:off x="2013440" y="1957664"/>
              <a:ext cx="37452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210" name="Arc 21"/>
            <p:cNvSpPr>
              <a:spLocks/>
            </p:cNvSpPr>
            <p:nvPr/>
          </p:nvSpPr>
          <p:spPr bwMode="auto">
            <a:xfrm>
              <a:off x="2375532" y="2145514"/>
              <a:ext cx="168285" cy="2008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  <p:sp>
          <p:nvSpPr>
            <p:cNvPr id="211" name="Arc 21"/>
            <p:cNvSpPr>
              <a:spLocks/>
            </p:cNvSpPr>
            <p:nvPr/>
          </p:nvSpPr>
          <p:spPr bwMode="auto">
            <a:xfrm flipV="1">
              <a:off x="2387932" y="1959528"/>
              <a:ext cx="155885" cy="18605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</p:grpSp>
      <p:sp>
        <p:nvSpPr>
          <p:cNvPr id="221" name="Line 68"/>
          <p:cNvSpPr>
            <a:spLocks noChangeShapeType="1"/>
          </p:cNvSpPr>
          <p:nvPr/>
        </p:nvSpPr>
        <p:spPr bwMode="auto">
          <a:xfrm>
            <a:off x="1115615" y="1892076"/>
            <a:ext cx="770665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2" name="Line 68"/>
          <p:cNvSpPr>
            <a:spLocks noChangeShapeType="1"/>
          </p:cNvSpPr>
          <p:nvPr/>
        </p:nvSpPr>
        <p:spPr bwMode="auto">
          <a:xfrm>
            <a:off x="1381616" y="4305600"/>
            <a:ext cx="515764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3" name="Line 68"/>
          <p:cNvSpPr>
            <a:spLocks noChangeShapeType="1"/>
          </p:cNvSpPr>
          <p:nvPr/>
        </p:nvSpPr>
        <p:spPr bwMode="auto">
          <a:xfrm>
            <a:off x="1386510" y="1884138"/>
            <a:ext cx="0" cy="242640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4" name="Line 68"/>
          <p:cNvSpPr>
            <a:spLocks noChangeShapeType="1"/>
          </p:cNvSpPr>
          <p:nvPr/>
        </p:nvSpPr>
        <p:spPr bwMode="auto">
          <a:xfrm flipH="1">
            <a:off x="1665049" y="1262220"/>
            <a:ext cx="0" cy="3231699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5" name="Rectangle 146"/>
          <p:cNvSpPr>
            <a:spLocks noChangeArrowheads="1"/>
          </p:cNvSpPr>
          <p:nvPr/>
        </p:nvSpPr>
        <p:spPr bwMode="auto">
          <a:xfrm>
            <a:off x="1463965" y="1362235"/>
            <a:ext cx="1043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Geneva" charset="0"/>
              </a:rPr>
              <a:t>S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226" name="Line 68"/>
          <p:cNvSpPr>
            <a:spLocks noChangeShapeType="1"/>
          </p:cNvSpPr>
          <p:nvPr/>
        </p:nvSpPr>
        <p:spPr bwMode="auto">
          <a:xfrm>
            <a:off x="1660735" y="2071091"/>
            <a:ext cx="209554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8" name="Line 68"/>
          <p:cNvSpPr>
            <a:spLocks noChangeShapeType="1"/>
          </p:cNvSpPr>
          <p:nvPr/>
        </p:nvSpPr>
        <p:spPr bwMode="auto">
          <a:xfrm>
            <a:off x="1660734" y="4485600"/>
            <a:ext cx="229025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1871727" y="4197600"/>
            <a:ext cx="828372" cy="394356"/>
            <a:chOff x="1871727" y="4377997"/>
            <a:chExt cx="828372" cy="394356"/>
          </a:xfrm>
        </p:grpSpPr>
        <p:sp>
          <p:nvSpPr>
            <p:cNvPr id="213" name="Line 16"/>
            <p:cNvSpPr>
              <a:spLocks noChangeShapeType="1"/>
            </p:cNvSpPr>
            <p:nvPr/>
          </p:nvSpPr>
          <p:spPr bwMode="auto">
            <a:xfrm>
              <a:off x="2013440" y="4771258"/>
              <a:ext cx="36314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214" name="Line 17"/>
            <p:cNvSpPr>
              <a:spLocks noChangeShapeType="1"/>
            </p:cNvSpPr>
            <p:nvPr/>
          </p:nvSpPr>
          <p:spPr bwMode="auto">
            <a:xfrm flipH="1" flipV="1">
              <a:off x="2013440" y="4377997"/>
              <a:ext cx="0" cy="3943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215" name="Line 45"/>
            <p:cNvSpPr>
              <a:spLocks noChangeShapeType="1"/>
            </p:cNvSpPr>
            <p:nvPr/>
          </p:nvSpPr>
          <p:spPr bwMode="auto">
            <a:xfrm>
              <a:off x="1871727" y="4485127"/>
              <a:ext cx="14171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216" name="Line 48"/>
            <p:cNvSpPr>
              <a:spLocks noChangeShapeType="1"/>
            </p:cNvSpPr>
            <p:nvPr/>
          </p:nvSpPr>
          <p:spPr bwMode="auto">
            <a:xfrm>
              <a:off x="2549389" y="4567634"/>
              <a:ext cx="15071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217" name="Line 77"/>
            <p:cNvSpPr>
              <a:spLocks noChangeShapeType="1"/>
            </p:cNvSpPr>
            <p:nvPr/>
          </p:nvSpPr>
          <p:spPr bwMode="auto">
            <a:xfrm>
              <a:off x="1871727" y="4669413"/>
              <a:ext cx="14171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218" name="Line 15"/>
            <p:cNvSpPr>
              <a:spLocks noChangeShapeType="1"/>
            </p:cNvSpPr>
            <p:nvPr/>
          </p:nvSpPr>
          <p:spPr bwMode="auto">
            <a:xfrm>
              <a:off x="2013440" y="4381137"/>
              <a:ext cx="37452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219" name="Arc 21"/>
            <p:cNvSpPr>
              <a:spLocks/>
            </p:cNvSpPr>
            <p:nvPr/>
          </p:nvSpPr>
          <p:spPr bwMode="auto">
            <a:xfrm>
              <a:off x="2380294" y="4568987"/>
              <a:ext cx="168285" cy="2008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  <p:sp>
          <p:nvSpPr>
            <p:cNvPr id="220" name="Arc 21"/>
            <p:cNvSpPr>
              <a:spLocks/>
            </p:cNvSpPr>
            <p:nvPr/>
          </p:nvSpPr>
          <p:spPr bwMode="auto">
            <a:xfrm flipV="1">
              <a:off x="2383169" y="4381200"/>
              <a:ext cx="164609" cy="18605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  <p:sp>
          <p:nvSpPr>
            <p:cNvPr id="8" name="Ellipse 7"/>
            <p:cNvSpPr/>
            <p:nvPr/>
          </p:nvSpPr>
          <p:spPr bwMode="auto">
            <a:xfrm>
              <a:off x="1895314" y="4613296"/>
              <a:ext cx="110947" cy="110947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87" name="Line 74"/>
          <p:cNvSpPr>
            <a:spLocks noChangeShapeType="1"/>
          </p:cNvSpPr>
          <p:nvPr/>
        </p:nvSpPr>
        <p:spPr bwMode="auto">
          <a:xfrm>
            <a:off x="5435360" y="2595339"/>
            <a:ext cx="1484313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9" name="Line 76"/>
          <p:cNvSpPr>
            <a:spLocks noChangeShapeType="1"/>
          </p:cNvSpPr>
          <p:nvPr/>
        </p:nvSpPr>
        <p:spPr bwMode="auto">
          <a:xfrm>
            <a:off x="6919673" y="2595339"/>
            <a:ext cx="0" cy="132715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1" name="Line 98"/>
          <p:cNvSpPr>
            <a:spLocks noChangeShapeType="1"/>
          </p:cNvSpPr>
          <p:nvPr/>
        </p:nvSpPr>
        <p:spPr bwMode="auto">
          <a:xfrm>
            <a:off x="3327160" y="2282601"/>
            <a:ext cx="0" cy="2420938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4" name="Line 71"/>
          <p:cNvSpPr>
            <a:spLocks noChangeShapeType="1"/>
          </p:cNvSpPr>
          <p:nvPr/>
        </p:nvSpPr>
        <p:spPr bwMode="auto">
          <a:xfrm>
            <a:off x="5435360" y="1980380"/>
            <a:ext cx="1797050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9" name="Line 96"/>
          <p:cNvSpPr>
            <a:spLocks noChangeShapeType="1"/>
          </p:cNvSpPr>
          <p:nvPr/>
        </p:nvSpPr>
        <p:spPr bwMode="auto">
          <a:xfrm>
            <a:off x="3327160" y="2282601"/>
            <a:ext cx="390525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2" name="Oval 115"/>
          <p:cNvSpPr>
            <a:spLocks noChangeArrowheads="1"/>
          </p:cNvSpPr>
          <p:nvPr/>
        </p:nvSpPr>
        <p:spPr bwMode="auto">
          <a:xfrm>
            <a:off x="1634400" y="2044800"/>
            <a:ext cx="61913" cy="61913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122931E-4976-614F-8452-597C1CBE097E}"/>
              </a:ext>
            </a:extLst>
          </p:cNvPr>
          <p:cNvSpPr txBox="1"/>
          <p:nvPr/>
        </p:nvSpPr>
        <p:spPr>
          <a:xfrm>
            <a:off x="4469579" y="2273634"/>
            <a:ext cx="320922" cy="58477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ˆ</a:t>
            </a:r>
            <a:endParaRPr kumimoji="0" lang="fr-FR" sz="3200" b="0" i="0" u="none" strike="noStrike" kern="0" cap="none" spc="0" normalizeH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sp>
        <p:nvSpPr>
          <p:cNvPr id="184" name="ZoneTexte 183">
            <a:extLst>
              <a:ext uri="{FF2B5EF4-FFF2-40B4-BE49-F238E27FC236}">
                <a16:creationId xmlns:a16="http://schemas.microsoft.com/office/drawing/2014/main" id="{32DBD2B5-925C-B647-94D6-8435DEFDE761}"/>
              </a:ext>
            </a:extLst>
          </p:cNvPr>
          <p:cNvSpPr txBox="1"/>
          <p:nvPr/>
        </p:nvSpPr>
        <p:spPr>
          <a:xfrm>
            <a:off x="7834746" y="9987"/>
            <a:ext cx="356188" cy="707886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ˆ</a:t>
            </a:r>
            <a:endParaRPr kumimoji="0" lang="fr-FR" sz="4000" b="0" i="0" u="none" strike="noStrike" kern="0" cap="none" spc="0" normalizeH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sp>
        <p:nvSpPr>
          <p:cNvPr id="187" name="Line 90">
            <a:extLst>
              <a:ext uri="{FF2B5EF4-FFF2-40B4-BE49-F238E27FC236}">
                <a16:creationId xmlns:a16="http://schemas.microsoft.com/office/drawing/2014/main" id="{A4215AC8-5895-6D40-827C-9ADBCA39EE15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5360" y="2282601"/>
            <a:ext cx="1698770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8" name="Line 93">
            <a:extLst>
              <a:ext uri="{FF2B5EF4-FFF2-40B4-BE49-F238E27FC236}">
                <a16:creationId xmlns:a16="http://schemas.microsoft.com/office/drawing/2014/main" id="{0037C793-C554-F54C-876E-D453537443B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4130" y="2275673"/>
            <a:ext cx="0" cy="939223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9" name="Line 125">
            <a:extLst>
              <a:ext uri="{FF2B5EF4-FFF2-40B4-BE49-F238E27FC236}">
                <a16:creationId xmlns:a16="http://schemas.microsoft.com/office/drawing/2014/main" id="{20452692-BCCF-FD43-AD88-98339E62FF17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3148" y="4703539"/>
            <a:ext cx="7032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0" name="Line 126">
            <a:extLst>
              <a:ext uri="{FF2B5EF4-FFF2-40B4-BE49-F238E27FC236}">
                <a16:creationId xmlns:a16="http://schemas.microsoft.com/office/drawing/2014/main" id="{DE8F0963-F027-6046-8A18-DCF67B3D86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16410" y="3366655"/>
            <a:ext cx="11208" cy="1336884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2" name="Line 124">
            <a:extLst>
              <a:ext uri="{FF2B5EF4-FFF2-40B4-BE49-F238E27FC236}">
                <a16:creationId xmlns:a16="http://schemas.microsoft.com/office/drawing/2014/main" id="{560D38C4-3D19-9049-A6E1-C247CF8228D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0691" y="3367874"/>
            <a:ext cx="1009409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3" name="Arc 17">
            <a:extLst>
              <a:ext uri="{FF2B5EF4-FFF2-40B4-BE49-F238E27FC236}">
                <a16:creationId xmlns:a16="http://schemas.microsoft.com/office/drawing/2014/main" id="{25D067CE-0374-A84A-A7A8-450D673997F9}"/>
              </a:ext>
            </a:extLst>
          </p:cNvPr>
          <p:cNvSpPr>
            <a:spLocks/>
          </p:cNvSpPr>
          <p:nvPr/>
        </p:nvSpPr>
        <p:spPr bwMode="auto">
          <a:xfrm>
            <a:off x="7356235" y="3123183"/>
            <a:ext cx="85725" cy="1651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578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0" y="0"/>
                  <a:pt x="21587" y="9657"/>
                  <a:pt x="21599" y="21578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0" y="0"/>
                  <a:pt x="21587" y="9657"/>
                  <a:pt x="21599" y="21578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4" name="Arc 18">
            <a:extLst>
              <a:ext uri="{FF2B5EF4-FFF2-40B4-BE49-F238E27FC236}">
                <a16:creationId xmlns:a16="http://schemas.microsoft.com/office/drawing/2014/main" id="{FF5AB04C-06F2-A54C-B661-5E82D27AFE47}"/>
              </a:ext>
            </a:extLst>
          </p:cNvPr>
          <p:cNvSpPr>
            <a:spLocks/>
          </p:cNvSpPr>
          <p:nvPr/>
        </p:nvSpPr>
        <p:spPr bwMode="auto">
          <a:xfrm>
            <a:off x="7357823" y="3123183"/>
            <a:ext cx="585788" cy="179388"/>
          </a:xfrm>
          <a:custGeom>
            <a:avLst/>
            <a:gdLst>
              <a:gd name="G0" fmla="+- 22 0 0"/>
              <a:gd name="G1" fmla="+- 21600 0 0"/>
              <a:gd name="G2" fmla="+- 21600 0 0"/>
              <a:gd name="T0" fmla="*/ 0 w 21622"/>
              <a:gd name="T1" fmla="*/ 0 h 21600"/>
              <a:gd name="T2" fmla="*/ 21622 w 21622"/>
              <a:gd name="T3" fmla="*/ 21600 h 21600"/>
              <a:gd name="T4" fmla="*/ 22 w 2162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22" h="21600" fill="none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51" y="0"/>
                  <a:pt x="21622" y="9670"/>
                  <a:pt x="21622" y="21600"/>
                </a:cubicBezTo>
              </a:path>
              <a:path w="21622" h="21600" stroke="0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51" y="0"/>
                  <a:pt x="21622" y="9670"/>
                  <a:pt x="21622" y="21600"/>
                </a:cubicBezTo>
                <a:lnTo>
                  <a:pt x="22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5" name="Arc 19">
            <a:extLst>
              <a:ext uri="{FF2B5EF4-FFF2-40B4-BE49-F238E27FC236}">
                <a16:creationId xmlns:a16="http://schemas.microsoft.com/office/drawing/2014/main" id="{D8EA448C-C584-7549-8DEA-5ABC0EBA1764}"/>
              </a:ext>
            </a:extLst>
          </p:cNvPr>
          <p:cNvSpPr>
            <a:spLocks/>
          </p:cNvSpPr>
          <p:nvPr/>
        </p:nvSpPr>
        <p:spPr bwMode="auto">
          <a:xfrm>
            <a:off x="7387985" y="3286695"/>
            <a:ext cx="554038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6" name="Arc 20">
            <a:extLst>
              <a:ext uri="{FF2B5EF4-FFF2-40B4-BE49-F238E27FC236}">
                <a16:creationId xmlns:a16="http://schemas.microsoft.com/office/drawing/2014/main" id="{5DBC1399-1ED1-6D41-BC59-A40CD76CF42E}"/>
              </a:ext>
            </a:extLst>
          </p:cNvPr>
          <p:cNvSpPr>
            <a:spLocks/>
          </p:cNvSpPr>
          <p:nvPr/>
        </p:nvSpPr>
        <p:spPr bwMode="auto">
          <a:xfrm>
            <a:off x="7356235" y="3286695"/>
            <a:ext cx="85725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7" name="Line 21">
            <a:extLst>
              <a:ext uri="{FF2B5EF4-FFF2-40B4-BE49-F238E27FC236}">
                <a16:creationId xmlns:a16="http://schemas.microsoft.com/office/drawing/2014/main" id="{41F6B23C-FD8F-B347-BEA2-67BAD17DB516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7985" y="3208908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8" name="Line 22">
            <a:extLst>
              <a:ext uri="{FF2B5EF4-FFF2-40B4-BE49-F238E27FC236}">
                <a16:creationId xmlns:a16="http://schemas.microsoft.com/office/drawing/2014/main" id="{BE91ED0E-DBC3-DB4C-A6C5-7534C8F6E3F0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7985" y="3366070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9" name="Line 61">
            <a:extLst>
              <a:ext uri="{FF2B5EF4-FFF2-40B4-BE49-F238E27FC236}">
                <a16:creationId xmlns:a16="http://schemas.microsoft.com/office/drawing/2014/main" id="{3618D479-27B7-6B4D-8337-D2265E8A51F6}"/>
              </a:ext>
            </a:extLst>
          </p:cNvPr>
          <p:cNvSpPr>
            <a:spLocks noChangeShapeType="1"/>
          </p:cNvSpPr>
          <p:nvPr/>
        </p:nvSpPr>
        <p:spPr bwMode="auto">
          <a:xfrm>
            <a:off x="8091248" y="3286695"/>
            <a:ext cx="2333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0" name="Line 62">
            <a:extLst>
              <a:ext uri="{FF2B5EF4-FFF2-40B4-BE49-F238E27FC236}">
                <a16:creationId xmlns:a16="http://schemas.microsoft.com/office/drawing/2014/main" id="{DFDB5D62-8039-EF45-A130-CE58C1783C5B}"/>
              </a:ext>
            </a:extLst>
          </p:cNvPr>
          <p:cNvSpPr>
            <a:spLocks noChangeShapeType="1"/>
          </p:cNvSpPr>
          <p:nvPr/>
        </p:nvSpPr>
        <p:spPr bwMode="auto">
          <a:xfrm>
            <a:off x="7934085" y="3286695"/>
            <a:ext cx="157163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1" name="Line 77">
            <a:extLst>
              <a:ext uri="{FF2B5EF4-FFF2-40B4-BE49-F238E27FC236}">
                <a16:creationId xmlns:a16="http://schemas.microsoft.com/office/drawing/2014/main" id="{3FC54956-BF97-164A-A925-343F79199DE1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2410" y="3208908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2" name="Line 132">
            <a:extLst>
              <a:ext uri="{FF2B5EF4-FFF2-40B4-BE49-F238E27FC236}">
                <a16:creationId xmlns:a16="http://schemas.microsoft.com/office/drawing/2014/main" id="{CFF16A4B-06AA-4A45-928F-848EF76E87F3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2410" y="3366070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3" name="Line 124">
            <a:extLst>
              <a:ext uri="{FF2B5EF4-FFF2-40B4-BE49-F238E27FC236}">
                <a16:creationId xmlns:a16="http://schemas.microsoft.com/office/drawing/2014/main" id="{EC5D2B83-FC01-0845-B9D3-14F8C3AA9BD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8165" y="3208547"/>
            <a:ext cx="101936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607063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07/03/2017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74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600164"/>
          </a:xfrm>
        </p:spPr>
        <p:txBody>
          <a:bodyPr/>
          <a:lstStyle/>
          <a:p>
            <a:r>
              <a:rPr lang="fr-FR" sz="3300" dirty="0"/>
              <a:t>Circuit pour « if </a:t>
            </a:r>
            <a:r>
              <a:rPr lang="fr-FR" sz="3300" dirty="0">
                <a:solidFill>
                  <a:schemeClr val="tx2"/>
                </a:solidFill>
              </a:rPr>
              <a:t>S</a:t>
            </a:r>
            <a:r>
              <a:rPr lang="fr-FR" sz="3300" dirty="0"/>
              <a:t> </a:t>
            </a:r>
            <a:r>
              <a:rPr lang="fr-FR" sz="3300" dirty="0" err="1"/>
              <a:t>then</a:t>
            </a:r>
            <a:r>
              <a:rPr lang="fr-FR" sz="3300" dirty="0"/>
              <a:t> </a:t>
            </a:r>
            <a:r>
              <a:rPr lang="fr-FR" sz="3300" dirty="0">
                <a:solidFill>
                  <a:schemeClr val="accent4"/>
                </a:solidFill>
              </a:rPr>
              <a:t>p </a:t>
            </a:r>
            <a:r>
              <a:rPr lang="fr-FR" sz="3300" dirty="0" err="1"/>
              <a:t>else</a:t>
            </a:r>
            <a:r>
              <a:rPr lang="fr-FR" sz="3300" dirty="0"/>
              <a:t> </a:t>
            </a:r>
            <a:r>
              <a:rPr lang="fr-FR" sz="3300" dirty="0">
                <a:solidFill>
                  <a:schemeClr val="accent4"/>
                </a:solidFill>
              </a:rPr>
              <a:t>q</a:t>
            </a:r>
            <a:r>
              <a:rPr lang="fr-FR" sz="3300" dirty="0">
                <a:solidFill>
                  <a:schemeClr val="tx2"/>
                </a:solidFill>
              </a:rPr>
              <a:t> </a:t>
            </a:r>
            <a:r>
              <a:rPr lang="fr-FR" sz="3300" dirty="0"/>
              <a:t>end », </a:t>
            </a:r>
            <a:r>
              <a:rPr lang="fr-FR" sz="3300" dirty="0">
                <a:solidFill>
                  <a:schemeClr val="tx2"/>
                </a:solidFill>
              </a:rPr>
              <a:t>S</a:t>
            </a:r>
            <a:r>
              <a:rPr lang="fr-FR" sz="3300" dirty="0"/>
              <a:t> absent</a:t>
            </a:r>
          </a:p>
        </p:txBody>
      </p:sp>
      <p:grpSp>
        <p:nvGrpSpPr>
          <p:cNvPr id="17" name="Groupe 16"/>
          <p:cNvGrpSpPr/>
          <p:nvPr/>
        </p:nvGrpSpPr>
        <p:grpSpPr>
          <a:xfrm>
            <a:off x="360697" y="1124926"/>
            <a:ext cx="8459775" cy="4680338"/>
            <a:chOff x="360697" y="1124926"/>
            <a:chExt cx="8459775" cy="4680338"/>
          </a:xfrm>
        </p:grpSpPr>
        <p:sp>
          <p:nvSpPr>
            <p:cNvPr id="100" name="Line 87"/>
            <p:cNvSpPr>
              <a:spLocks noChangeShapeType="1"/>
            </p:cNvSpPr>
            <p:nvPr/>
          </p:nvSpPr>
          <p:spPr bwMode="auto">
            <a:xfrm>
              <a:off x="3795473" y="4390801"/>
              <a:ext cx="15557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" name="Line 91"/>
            <p:cNvSpPr>
              <a:spLocks noChangeShapeType="1"/>
            </p:cNvSpPr>
            <p:nvPr/>
          </p:nvSpPr>
          <p:spPr bwMode="auto">
            <a:xfrm>
              <a:off x="3717685" y="4390801"/>
              <a:ext cx="77788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" name="Line 90"/>
            <p:cNvSpPr>
              <a:spLocks noChangeShapeType="1"/>
            </p:cNvSpPr>
            <p:nvPr/>
          </p:nvSpPr>
          <p:spPr bwMode="auto">
            <a:xfrm>
              <a:off x="5435360" y="2282601"/>
              <a:ext cx="77788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" name="Line 88"/>
            <p:cNvSpPr>
              <a:spLocks noChangeShapeType="1"/>
            </p:cNvSpPr>
            <p:nvPr/>
          </p:nvSpPr>
          <p:spPr bwMode="auto">
            <a:xfrm>
              <a:off x="5279785" y="2282601"/>
              <a:ext cx="15557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6" name="Line 123"/>
            <p:cNvSpPr>
              <a:spLocks noChangeShapeType="1"/>
            </p:cNvSpPr>
            <p:nvPr/>
          </p:nvSpPr>
          <p:spPr bwMode="auto">
            <a:xfrm>
              <a:off x="5357573" y="4703539"/>
              <a:ext cx="15557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Arc 5"/>
            <p:cNvSpPr>
              <a:spLocks/>
            </p:cNvSpPr>
            <p:nvPr/>
          </p:nvSpPr>
          <p:spPr bwMode="auto">
            <a:xfrm>
              <a:off x="7356235" y="1180876"/>
              <a:ext cx="85725" cy="1651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Arc 6"/>
            <p:cNvSpPr>
              <a:spLocks/>
            </p:cNvSpPr>
            <p:nvPr/>
          </p:nvSpPr>
          <p:spPr bwMode="auto">
            <a:xfrm>
              <a:off x="7357823" y="1180876"/>
              <a:ext cx="585788" cy="180975"/>
            </a:xfrm>
            <a:custGeom>
              <a:avLst/>
              <a:gdLst>
                <a:gd name="G0" fmla="+- 22 0 0"/>
                <a:gd name="G1" fmla="+- 21600 0 0"/>
                <a:gd name="G2" fmla="+- 21600 0 0"/>
                <a:gd name="T0" fmla="*/ 0 w 21622"/>
                <a:gd name="T1" fmla="*/ 0 h 21600"/>
                <a:gd name="T2" fmla="*/ 21622 w 21622"/>
                <a:gd name="T3" fmla="*/ 21528 h 21600"/>
                <a:gd name="T4" fmla="*/ 22 w 2162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22" h="21600" fill="none" extrusionOk="0">
                  <a:moveTo>
                    <a:pt x="0" y="0"/>
                  </a:moveTo>
                  <a:cubicBezTo>
                    <a:pt x="7" y="0"/>
                    <a:pt x="14" y="0"/>
                    <a:pt x="22" y="0"/>
                  </a:cubicBezTo>
                  <a:cubicBezTo>
                    <a:pt x="11923" y="0"/>
                    <a:pt x="21582" y="9626"/>
                    <a:pt x="21621" y="21528"/>
                  </a:cubicBezTo>
                </a:path>
                <a:path w="21622" h="21600" stroke="0" extrusionOk="0">
                  <a:moveTo>
                    <a:pt x="0" y="0"/>
                  </a:moveTo>
                  <a:cubicBezTo>
                    <a:pt x="7" y="0"/>
                    <a:pt x="14" y="0"/>
                    <a:pt x="22" y="0"/>
                  </a:cubicBezTo>
                  <a:cubicBezTo>
                    <a:pt x="11923" y="0"/>
                    <a:pt x="21582" y="9626"/>
                    <a:pt x="21621" y="21528"/>
                  </a:cubicBezTo>
                  <a:lnTo>
                    <a:pt x="22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Arc 7"/>
            <p:cNvSpPr>
              <a:spLocks/>
            </p:cNvSpPr>
            <p:nvPr/>
          </p:nvSpPr>
          <p:spPr bwMode="auto">
            <a:xfrm>
              <a:off x="7387985" y="1345976"/>
              <a:ext cx="554038" cy="179388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Arc 8"/>
            <p:cNvSpPr>
              <a:spLocks/>
            </p:cNvSpPr>
            <p:nvPr/>
          </p:nvSpPr>
          <p:spPr bwMode="auto">
            <a:xfrm>
              <a:off x="7356235" y="1345976"/>
              <a:ext cx="85725" cy="179388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Line 9"/>
            <p:cNvSpPr>
              <a:spLocks noChangeShapeType="1"/>
            </p:cNvSpPr>
            <p:nvPr/>
          </p:nvSpPr>
          <p:spPr bwMode="auto">
            <a:xfrm>
              <a:off x="7387985" y="1266601"/>
              <a:ext cx="317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Line 10"/>
            <p:cNvSpPr>
              <a:spLocks noChangeShapeType="1"/>
            </p:cNvSpPr>
            <p:nvPr/>
          </p:nvSpPr>
          <p:spPr bwMode="auto">
            <a:xfrm>
              <a:off x="7387985" y="1423764"/>
              <a:ext cx="317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Arc 11"/>
            <p:cNvSpPr>
              <a:spLocks/>
            </p:cNvSpPr>
            <p:nvPr/>
          </p:nvSpPr>
          <p:spPr bwMode="auto">
            <a:xfrm>
              <a:off x="7356235" y="1884139"/>
              <a:ext cx="85725" cy="1651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578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0" y="0"/>
                    <a:pt x="21587" y="9657"/>
                    <a:pt x="21599" y="21578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0" y="0"/>
                    <a:pt x="21587" y="9657"/>
                    <a:pt x="21599" y="2157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Arc 12"/>
            <p:cNvSpPr>
              <a:spLocks/>
            </p:cNvSpPr>
            <p:nvPr/>
          </p:nvSpPr>
          <p:spPr bwMode="auto">
            <a:xfrm>
              <a:off x="7357823" y="1884139"/>
              <a:ext cx="585788" cy="179388"/>
            </a:xfrm>
            <a:custGeom>
              <a:avLst/>
              <a:gdLst>
                <a:gd name="G0" fmla="+- 22 0 0"/>
                <a:gd name="G1" fmla="+- 21600 0 0"/>
                <a:gd name="G2" fmla="+- 21600 0 0"/>
                <a:gd name="T0" fmla="*/ 0 w 21622"/>
                <a:gd name="T1" fmla="*/ 0 h 21600"/>
                <a:gd name="T2" fmla="*/ 21622 w 21622"/>
                <a:gd name="T3" fmla="*/ 21600 h 21600"/>
                <a:gd name="T4" fmla="*/ 22 w 2162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22" h="21600" fill="none" extrusionOk="0">
                  <a:moveTo>
                    <a:pt x="0" y="0"/>
                  </a:moveTo>
                  <a:cubicBezTo>
                    <a:pt x="7" y="0"/>
                    <a:pt x="14" y="0"/>
                    <a:pt x="22" y="0"/>
                  </a:cubicBezTo>
                  <a:cubicBezTo>
                    <a:pt x="11951" y="0"/>
                    <a:pt x="21622" y="9670"/>
                    <a:pt x="21622" y="21600"/>
                  </a:cubicBezTo>
                </a:path>
                <a:path w="21622" h="21600" stroke="0" extrusionOk="0">
                  <a:moveTo>
                    <a:pt x="0" y="0"/>
                  </a:moveTo>
                  <a:cubicBezTo>
                    <a:pt x="7" y="0"/>
                    <a:pt x="14" y="0"/>
                    <a:pt x="22" y="0"/>
                  </a:cubicBezTo>
                  <a:cubicBezTo>
                    <a:pt x="11951" y="0"/>
                    <a:pt x="21622" y="9670"/>
                    <a:pt x="21622" y="21600"/>
                  </a:cubicBezTo>
                  <a:lnTo>
                    <a:pt x="22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Arc 13"/>
            <p:cNvSpPr>
              <a:spLocks/>
            </p:cNvSpPr>
            <p:nvPr/>
          </p:nvSpPr>
          <p:spPr bwMode="auto">
            <a:xfrm>
              <a:off x="7387985" y="2047651"/>
              <a:ext cx="554038" cy="179388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Arc 14"/>
            <p:cNvSpPr>
              <a:spLocks/>
            </p:cNvSpPr>
            <p:nvPr/>
          </p:nvSpPr>
          <p:spPr bwMode="auto">
            <a:xfrm>
              <a:off x="7356235" y="2047651"/>
              <a:ext cx="85725" cy="179388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>
              <a:off x="7387985" y="1980380"/>
              <a:ext cx="317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Line 16"/>
            <p:cNvSpPr>
              <a:spLocks noChangeShapeType="1"/>
            </p:cNvSpPr>
            <p:nvPr/>
          </p:nvSpPr>
          <p:spPr bwMode="auto">
            <a:xfrm>
              <a:off x="7387985" y="2127026"/>
              <a:ext cx="317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Arc 17"/>
            <p:cNvSpPr>
              <a:spLocks/>
            </p:cNvSpPr>
            <p:nvPr/>
          </p:nvSpPr>
          <p:spPr bwMode="auto">
            <a:xfrm>
              <a:off x="7356235" y="3836764"/>
              <a:ext cx="85725" cy="1651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578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0" y="0"/>
                    <a:pt x="21587" y="9657"/>
                    <a:pt x="21599" y="21578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0" y="0"/>
                    <a:pt x="21587" y="9657"/>
                    <a:pt x="21599" y="2157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Arc 18"/>
            <p:cNvSpPr>
              <a:spLocks/>
            </p:cNvSpPr>
            <p:nvPr/>
          </p:nvSpPr>
          <p:spPr bwMode="auto">
            <a:xfrm>
              <a:off x="7357823" y="3836764"/>
              <a:ext cx="585788" cy="179388"/>
            </a:xfrm>
            <a:custGeom>
              <a:avLst/>
              <a:gdLst>
                <a:gd name="G0" fmla="+- 22 0 0"/>
                <a:gd name="G1" fmla="+- 21600 0 0"/>
                <a:gd name="G2" fmla="+- 21600 0 0"/>
                <a:gd name="T0" fmla="*/ 0 w 21622"/>
                <a:gd name="T1" fmla="*/ 0 h 21600"/>
                <a:gd name="T2" fmla="*/ 21622 w 21622"/>
                <a:gd name="T3" fmla="*/ 21600 h 21600"/>
                <a:gd name="T4" fmla="*/ 22 w 2162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22" h="21600" fill="none" extrusionOk="0">
                  <a:moveTo>
                    <a:pt x="0" y="0"/>
                  </a:moveTo>
                  <a:cubicBezTo>
                    <a:pt x="7" y="0"/>
                    <a:pt x="14" y="0"/>
                    <a:pt x="22" y="0"/>
                  </a:cubicBezTo>
                  <a:cubicBezTo>
                    <a:pt x="11951" y="0"/>
                    <a:pt x="21622" y="9670"/>
                    <a:pt x="21622" y="21600"/>
                  </a:cubicBezTo>
                </a:path>
                <a:path w="21622" h="21600" stroke="0" extrusionOk="0">
                  <a:moveTo>
                    <a:pt x="0" y="0"/>
                  </a:moveTo>
                  <a:cubicBezTo>
                    <a:pt x="7" y="0"/>
                    <a:pt x="14" y="0"/>
                    <a:pt x="22" y="0"/>
                  </a:cubicBezTo>
                  <a:cubicBezTo>
                    <a:pt x="11951" y="0"/>
                    <a:pt x="21622" y="9670"/>
                    <a:pt x="21622" y="21600"/>
                  </a:cubicBezTo>
                  <a:lnTo>
                    <a:pt x="22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Arc 19"/>
            <p:cNvSpPr>
              <a:spLocks/>
            </p:cNvSpPr>
            <p:nvPr/>
          </p:nvSpPr>
          <p:spPr bwMode="auto">
            <a:xfrm>
              <a:off x="7387985" y="4000276"/>
              <a:ext cx="554038" cy="179388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Arc 20"/>
            <p:cNvSpPr>
              <a:spLocks/>
            </p:cNvSpPr>
            <p:nvPr/>
          </p:nvSpPr>
          <p:spPr bwMode="auto">
            <a:xfrm>
              <a:off x="7356235" y="4000276"/>
              <a:ext cx="85725" cy="179388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Line 21"/>
            <p:cNvSpPr>
              <a:spLocks noChangeShapeType="1"/>
            </p:cNvSpPr>
            <p:nvPr/>
          </p:nvSpPr>
          <p:spPr bwMode="auto">
            <a:xfrm>
              <a:off x="7387985" y="3922489"/>
              <a:ext cx="317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Line 22"/>
            <p:cNvSpPr>
              <a:spLocks noChangeShapeType="1"/>
            </p:cNvSpPr>
            <p:nvPr/>
          </p:nvSpPr>
          <p:spPr bwMode="auto">
            <a:xfrm>
              <a:off x="7387985" y="4079651"/>
              <a:ext cx="317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Arc 23"/>
            <p:cNvSpPr>
              <a:spLocks/>
            </p:cNvSpPr>
            <p:nvPr/>
          </p:nvSpPr>
          <p:spPr bwMode="auto">
            <a:xfrm>
              <a:off x="7356235" y="4540026"/>
              <a:ext cx="85725" cy="16351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Arc 24"/>
            <p:cNvSpPr>
              <a:spLocks/>
            </p:cNvSpPr>
            <p:nvPr/>
          </p:nvSpPr>
          <p:spPr bwMode="auto">
            <a:xfrm>
              <a:off x="7357823" y="4540026"/>
              <a:ext cx="585788" cy="179388"/>
            </a:xfrm>
            <a:custGeom>
              <a:avLst/>
              <a:gdLst>
                <a:gd name="G0" fmla="+- 22 0 0"/>
                <a:gd name="G1" fmla="+- 21600 0 0"/>
                <a:gd name="G2" fmla="+- 21600 0 0"/>
                <a:gd name="T0" fmla="*/ 0 w 21622"/>
                <a:gd name="T1" fmla="*/ 0 h 21600"/>
                <a:gd name="T2" fmla="*/ 21622 w 21622"/>
                <a:gd name="T3" fmla="*/ 21600 h 21600"/>
                <a:gd name="T4" fmla="*/ 22 w 2162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22" h="21600" fill="none" extrusionOk="0">
                  <a:moveTo>
                    <a:pt x="0" y="0"/>
                  </a:moveTo>
                  <a:cubicBezTo>
                    <a:pt x="7" y="0"/>
                    <a:pt x="14" y="0"/>
                    <a:pt x="22" y="0"/>
                  </a:cubicBezTo>
                  <a:cubicBezTo>
                    <a:pt x="11951" y="0"/>
                    <a:pt x="21622" y="9670"/>
                    <a:pt x="21622" y="21600"/>
                  </a:cubicBezTo>
                </a:path>
                <a:path w="21622" h="21600" stroke="0" extrusionOk="0">
                  <a:moveTo>
                    <a:pt x="0" y="0"/>
                  </a:moveTo>
                  <a:cubicBezTo>
                    <a:pt x="7" y="0"/>
                    <a:pt x="14" y="0"/>
                    <a:pt x="22" y="0"/>
                  </a:cubicBezTo>
                  <a:cubicBezTo>
                    <a:pt x="11951" y="0"/>
                    <a:pt x="21622" y="9670"/>
                    <a:pt x="21622" y="21600"/>
                  </a:cubicBezTo>
                  <a:lnTo>
                    <a:pt x="22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Arc 25"/>
            <p:cNvSpPr>
              <a:spLocks/>
            </p:cNvSpPr>
            <p:nvPr/>
          </p:nvSpPr>
          <p:spPr bwMode="auto">
            <a:xfrm>
              <a:off x="7387985" y="4703539"/>
              <a:ext cx="554038" cy="179388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Arc 26"/>
            <p:cNvSpPr>
              <a:spLocks/>
            </p:cNvSpPr>
            <p:nvPr/>
          </p:nvSpPr>
          <p:spPr bwMode="auto">
            <a:xfrm>
              <a:off x="7356235" y="4703539"/>
              <a:ext cx="85725" cy="179388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Line 27"/>
            <p:cNvSpPr>
              <a:spLocks noChangeShapeType="1"/>
            </p:cNvSpPr>
            <p:nvPr/>
          </p:nvSpPr>
          <p:spPr bwMode="auto">
            <a:xfrm>
              <a:off x="7387985" y="4625751"/>
              <a:ext cx="317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Line 28"/>
            <p:cNvSpPr>
              <a:spLocks noChangeShapeType="1"/>
            </p:cNvSpPr>
            <p:nvPr/>
          </p:nvSpPr>
          <p:spPr bwMode="auto">
            <a:xfrm>
              <a:off x="7387985" y="4781326"/>
              <a:ext cx="317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Rectangle 29"/>
            <p:cNvSpPr>
              <a:spLocks noChangeArrowheads="1"/>
            </p:cNvSpPr>
            <p:nvPr/>
          </p:nvSpPr>
          <p:spPr bwMode="auto">
            <a:xfrm>
              <a:off x="3881198" y="1665064"/>
              <a:ext cx="1406525" cy="1719263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Rectangle 30"/>
            <p:cNvSpPr>
              <a:spLocks noChangeArrowheads="1"/>
            </p:cNvSpPr>
            <p:nvPr/>
          </p:nvSpPr>
          <p:spPr bwMode="auto">
            <a:xfrm>
              <a:off x="3982798" y="1892076"/>
              <a:ext cx="198772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10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Geneva" charset="0"/>
                </a:rPr>
                <a:t>GO</a:t>
              </a:r>
              <a:endParaRPr kumimoji="0" lang="fr-FR" altLang="fr-FR" sz="180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</a:endParaRPr>
            </a:p>
          </p:txBody>
        </p:sp>
        <p:sp>
          <p:nvSpPr>
            <p:cNvPr id="44" name="Rectangle 31"/>
            <p:cNvSpPr>
              <a:spLocks noChangeArrowheads="1"/>
            </p:cNvSpPr>
            <p:nvPr/>
          </p:nvSpPr>
          <p:spPr bwMode="auto">
            <a:xfrm>
              <a:off x="3982798" y="2203226"/>
              <a:ext cx="390525" cy="249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RES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32"/>
            <p:cNvSpPr>
              <a:spLocks noChangeArrowheads="1"/>
            </p:cNvSpPr>
            <p:nvPr/>
          </p:nvSpPr>
          <p:spPr bwMode="auto">
            <a:xfrm>
              <a:off x="3982798" y="2515964"/>
              <a:ext cx="500063" cy="249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SUSP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33"/>
            <p:cNvSpPr>
              <a:spLocks noChangeArrowheads="1"/>
            </p:cNvSpPr>
            <p:nvPr/>
          </p:nvSpPr>
          <p:spPr bwMode="auto">
            <a:xfrm>
              <a:off x="3982798" y="2828701"/>
              <a:ext cx="406400" cy="249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KILL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34"/>
            <p:cNvSpPr>
              <a:spLocks noChangeArrowheads="1"/>
            </p:cNvSpPr>
            <p:nvPr/>
          </p:nvSpPr>
          <p:spPr bwMode="auto">
            <a:xfrm>
              <a:off x="4921010" y="1892076"/>
              <a:ext cx="374650" cy="249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SEL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35"/>
            <p:cNvSpPr>
              <a:spLocks noChangeArrowheads="1"/>
            </p:cNvSpPr>
            <p:nvPr/>
          </p:nvSpPr>
          <p:spPr bwMode="auto">
            <a:xfrm>
              <a:off x="4998798" y="2203226"/>
              <a:ext cx="265113" cy="249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K0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4998798" y="2515964"/>
              <a:ext cx="265113" cy="249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K1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37"/>
            <p:cNvSpPr>
              <a:spLocks noChangeArrowheads="1"/>
            </p:cNvSpPr>
            <p:nvPr/>
          </p:nvSpPr>
          <p:spPr bwMode="auto">
            <a:xfrm>
              <a:off x="4998798" y="2828701"/>
              <a:ext cx="265113" cy="249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K2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38"/>
            <p:cNvSpPr>
              <a:spLocks noChangeArrowheads="1"/>
            </p:cNvSpPr>
            <p:nvPr/>
          </p:nvSpPr>
          <p:spPr bwMode="auto">
            <a:xfrm>
              <a:off x="4998798" y="3063651"/>
              <a:ext cx="203200" cy="249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...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39"/>
            <p:cNvSpPr>
              <a:spLocks noChangeArrowheads="1"/>
            </p:cNvSpPr>
            <p:nvPr/>
          </p:nvSpPr>
          <p:spPr bwMode="auto">
            <a:xfrm>
              <a:off x="4373323" y="1703164"/>
              <a:ext cx="171450" cy="249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E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40"/>
            <p:cNvSpPr>
              <a:spLocks noChangeArrowheads="1"/>
            </p:cNvSpPr>
            <p:nvPr/>
          </p:nvSpPr>
          <p:spPr bwMode="auto">
            <a:xfrm>
              <a:off x="4686060" y="1703164"/>
              <a:ext cx="203200" cy="249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E'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42"/>
            <p:cNvSpPr>
              <a:spLocks noChangeArrowheads="1"/>
            </p:cNvSpPr>
            <p:nvPr/>
          </p:nvSpPr>
          <p:spPr bwMode="auto">
            <a:xfrm>
              <a:off x="3958985" y="4087589"/>
              <a:ext cx="1406525" cy="171767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Rectangle 43"/>
            <p:cNvSpPr>
              <a:spLocks noChangeArrowheads="1"/>
            </p:cNvSpPr>
            <p:nvPr/>
          </p:nvSpPr>
          <p:spPr bwMode="auto">
            <a:xfrm>
              <a:off x="4060585" y="4313014"/>
              <a:ext cx="198772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100" b="1" i="0" u="none" strike="noStrike" cap="none" normalizeH="0" baseline="0">
                  <a:ln>
                    <a:noFill/>
                  </a:ln>
                  <a:solidFill>
                    <a:schemeClr val="accent1"/>
                  </a:solidFill>
                  <a:effectLst/>
                  <a:latin typeface="Geneva" charset="0"/>
                </a:rPr>
                <a:t>GO</a:t>
              </a:r>
              <a:endParaRPr kumimoji="0" lang="fr-FR" altLang="fr-FR" sz="1800" b="1" i="0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</a:endParaRPr>
            </a:p>
          </p:txBody>
        </p:sp>
        <p:sp>
          <p:nvSpPr>
            <p:cNvPr id="57" name="Rectangle 44"/>
            <p:cNvSpPr>
              <a:spLocks noChangeArrowheads="1"/>
            </p:cNvSpPr>
            <p:nvPr/>
          </p:nvSpPr>
          <p:spPr bwMode="auto">
            <a:xfrm>
              <a:off x="4060585" y="4625751"/>
              <a:ext cx="390525" cy="249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RES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45"/>
            <p:cNvSpPr>
              <a:spLocks noChangeArrowheads="1"/>
            </p:cNvSpPr>
            <p:nvPr/>
          </p:nvSpPr>
          <p:spPr bwMode="auto">
            <a:xfrm>
              <a:off x="4060585" y="4936901"/>
              <a:ext cx="500063" cy="249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SUSP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46"/>
            <p:cNvSpPr>
              <a:spLocks noChangeArrowheads="1"/>
            </p:cNvSpPr>
            <p:nvPr/>
          </p:nvSpPr>
          <p:spPr bwMode="auto">
            <a:xfrm>
              <a:off x="4060585" y="5249639"/>
              <a:ext cx="406400" cy="249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KILL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47"/>
            <p:cNvSpPr>
              <a:spLocks noChangeArrowheads="1"/>
            </p:cNvSpPr>
            <p:nvPr/>
          </p:nvSpPr>
          <p:spPr bwMode="auto">
            <a:xfrm>
              <a:off x="4998798" y="4313014"/>
              <a:ext cx="374650" cy="249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SEL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48"/>
            <p:cNvSpPr>
              <a:spLocks noChangeArrowheads="1"/>
            </p:cNvSpPr>
            <p:nvPr/>
          </p:nvSpPr>
          <p:spPr bwMode="auto">
            <a:xfrm>
              <a:off x="5076585" y="4625751"/>
              <a:ext cx="265113" cy="249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K0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49"/>
            <p:cNvSpPr>
              <a:spLocks noChangeArrowheads="1"/>
            </p:cNvSpPr>
            <p:nvPr/>
          </p:nvSpPr>
          <p:spPr bwMode="auto">
            <a:xfrm>
              <a:off x="5076585" y="4936901"/>
              <a:ext cx="265113" cy="249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K1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50"/>
            <p:cNvSpPr>
              <a:spLocks noChangeArrowheads="1"/>
            </p:cNvSpPr>
            <p:nvPr/>
          </p:nvSpPr>
          <p:spPr bwMode="auto">
            <a:xfrm>
              <a:off x="5076585" y="5249639"/>
              <a:ext cx="187552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100" b="0" i="0" u="none" strike="noStrike" cap="none" normalizeH="0" baseline="0">
                  <a:ln>
                    <a:noFill/>
                  </a:ln>
                  <a:solidFill>
                    <a:schemeClr val="accent1"/>
                  </a:solidFill>
                  <a:effectLst/>
                  <a:latin typeface="Geneva" charset="0"/>
                </a:rPr>
                <a:t>K2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</a:endParaRPr>
            </a:p>
          </p:txBody>
        </p:sp>
        <p:sp>
          <p:nvSpPr>
            <p:cNvPr id="64" name="Rectangle 51"/>
            <p:cNvSpPr>
              <a:spLocks noChangeArrowheads="1"/>
            </p:cNvSpPr>
            <p:nvPr/>
          </p:nvSpPr>
          <p:spPr bwMode="auto">
            <a:xfrm>
              <a:off x="5076585" y="5484589"/>
              <a:ext cx="203200" cy="249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...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Rectangle 52"/>
            <p:cNvSpPr>
              <a:spLocks noChangeArrowheads="1"/>
            </p:cNvSpPr>
            <p:nvPr/>
          </p:nvSpPr>
          <p:spPr bwMode="auto">
            <a:xfrm>
              <a:off x="4451110" y="4125689"/>
              <a:ext cx="171450" cy="249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E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Rectangle 53"/>
            <p:cNvSpPr>
              <a:spLocks noChangeArrowheads="1"/>
            </p:cNvSpPr>
            <p:nvPr/>
          </p:nvSpPr>
          <p:spPr bwMode="auto">
            <a:xfrm>
              <a:off x="4763848" y="4125689"/>
              <a:ext cx="203200" cy="249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E'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Line 55"/>
            <p:cNvSpPr>
              <a:spLocks noChangeShapeType="1"/>
            </p:cNvSpPr>
            <p:nvPr/>
          </p:nvSpPr>
          <p:spPr bwMode="auto">
            <a:xfrm>
              <a:off x="8091248" y="1345976"/>
              <a:ext cx="233363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" name="Line 56"/>
            <p:cNvSpPr>
              <a:spLocks noChangeShapeType="1"/>
            </p:cNvSpPr>
            <p:nvPr/>
          </p:nvSpPr>
          <p:spPr bwMode="auto">
            <a:xfrm>
              <a:off x="7934085" y="1345976"/>
              <a:ext cx="15716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" name="Rectangle 57"/>
            <p:cNvSpPr>
              <a:spLocks noChangeArrowheads="1"/>
            </p:cNvSpPr>
            <p:nvPr/>
          </p:nvSpPr>
          <p:spPr bwMode="auto">
            <a:xfrm>
              <a:off x="8434148" y="1237927"/>
              <a:ext cx="17472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Geneva" charset="0"/>
                </a:rPr>
                <a:t>E'</a:t>
              </a:r>
              <a:endPara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endParaRPr>
            </a:p>
          </p:txBody>
        </p:sp>
        <p:sp>
          <p:nvSpPr>
            <p:cNvPr id="71" name="Line 58"/>
            <p:cNvSpPr>
              <a:spLocks noChangeShapeType="1"/>
            </p:cNvSpPr>
            <p:nvPr/>
          </p:nvSpPr>
          <p:spPr bwMode="auto">
            <a:xfrm>
              <a:off x="8091248" y="2047651"/>
              <a:ext cx="233363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" name="Line 59"/>
            <p:cNvSpPr>
              <a:spLocks noChangeShapeType="1"/>
            </p:cNvSpPr>
            <p:nvPr/>
          </p:nvSpPr>
          <p:spPr bwMode="auto">
            <a:xfrm>
              <a:off x="7934085" y="2047651"/>
              <a:ext cx="15716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" name="Rectangle 60"/>
            <p:cNvSpPr>
              <a:spLocks noChangeArrowheads="1"/>
            </p:cNvSpPr>
            <p:nvPr/>
          </p:nvSpPr>
          <p:spPr bwMode="auto">
            <a:xfrm>
              <a:off x="8434148" y="1927810"/>
              <a:ext cx="38632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Geneva" charset="0"/>
                </a:rPr>
                <a:t>SEL</a:t>
              </a:r>
              <a:endPara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endParaRPr>
            </a:p>
          </p:txBody>
        </p:sp>
        <p:sp>
          <p:nvSpPr>
            <p:cNvPr id="74" name="Line 61"/>
            <p:cNvSpPr>
              <a:spLocks noChangeShapeType="1"/>
            </p:cNvSpPr>
            <p:nvPr/>
          </p:nvSpPr>
          <p:spPr bwMode="auto">
            <a:xfrm>
              <a:off x="8091248" y="4000276"/>
              <a:ext cx="233363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" name="Line 62"/>
            <p:cNvSpPr>
              <a:spLocks noChangeShapeType="1"/>
            </p:cNvSpPr>
            <p:nvPr/>
          </p:nvSpPr>
          <p:spPr bwMode="auto">
            <a:xfrm>
              <a:off x="7934085" y="4000276"/>
              <a:ext cx="15716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Rectangle 63"/>
            <p:cNvSpPr>
              <a:spLocks noChangeArrowheads="1"/>
            </p:cNvSpPr>
            <p:nvPr/>
          </p:nvSpPr>
          <p:spPr bwMode="auto">
            <a:xfrm>
              <a:off x="8434148" y="3877959"/>
              <a:ext cx="25006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Geneva" charset="0"/>
                </a:rPr>
                <a:t>K1</a:t>
              </a:r>
              <a:endPara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endParaRPr>
            </a:p>
          </p:txBody>
        </p:sp>
        <p:sp>
          <p:nvSpPr>
            <p:cNvPr id="77" name="Line 64"/>
            <p:cNvSpPr>
              <a:spLocks noChangeShapeType="1"/>
            </p:cNvSpPr>
            <p:nvPr/>
          </p:nvSpPr>
          <p:spPr bwMode="auto">
            <a:xfrm>
              <a:off x="8091248" y="4703539"/>
              <a:ext cx="233363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Line 65"/>
            <p:cNvSpPr>
              <a:spLocks noChangeShapeType="1"/>
            </p:cNvSpPr>
            <p:nvPr/>
          </p:nvSpPr>
          <p:spPr bwMode="auto">
            <a:xfrm>
              <a:off x="7934085" y="4703539"/>
              <a:ext cx="157163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Rectangle 66"/>
            <p:cNvSpPr>
              <a:spLocks noChangeArrowheads="1"/>
            </p:cNvSpPr>
            <p:nvPr/>
          </p:nvSpPr>
          <p:spPr bwMode="auto">
            <a:xfrm>
              <a:off x="8434148" y="4576321"/>
              <a:ext cx="27251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latin typeface="Geneva" charset="0"/>
                </a:rPr>
                <a:t>K2</a:t>
              </a:r>
              <a:endPara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</a:endParaRPr>
            </a:p>
          </p:txBody>
        </p:sp>
        <p:sp>
          <p:nvSpPr>
            <p:cNvPr id="80" name="Line 67"/>
            <p:cNvSpPr>
              <a:spLocks noChangeShapeType="1"/>
            </p:cNvSpPr>
            <p:nvPr/>
          </p:nvSpPr>
          <p:spPr bwMode="auto">
            <a:xfrm>
              <a:off x="3717685" y="1969864"/>
              <a:ext cx="15557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Line 68"/>
            <p:cNvSpPr>
              <a:spLocks noChangeShapeType="1"/>
            </p:cNvSpPr>
            <p:nvPr/>
          </p:nvSpPr>
          <p:spPr bwMode="auto">
            <a:xfrm>
              <a:off x="2700099" y="1969864"/>
              <a:ext cx="1017587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" name="Rectangle 69"/>
            <p:cNvSpPr>
              <a:spLocks noChangeArrowheads="1"/>
            </p:cNvSpPr>
            <p:nvPr/>
          </p:nvSpPr>
          <p:spPr bwMode="auto">
            <a:xfrm>
              <a:off x="630001" y="1733746"/>
              <a:ext cx="3254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b="0" i="0" u="none" strike="noStrike" cap="none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latin typeface="Geneva" charset="0"/>
                </a:rPr>
                <a:t>GO</a:t>
              </a:r>
              <a:endParaRPr kumimoji="0" lang="fr-FR" altLang="fr-FR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</a:endParaRPr>
            </a:p>
          </p:txBody>
        </p:sp>
        <p:sp>
          <p:nvSpPr>
            <p:cNvPr id="83" name="Line 70"/>
            <p:cNvSpPr>
              <a:spLocks noChangeShapeType="1"/>
            </p:cNvSpPr>
            <p:nvPr/>
          </p:nvSpPr>
          <p:spPr bwMode="auto">
            <a:xfrm>
              <a:off x="5279785" y="1980380"/>
              <a:ext cx="15557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4" name="Line 71"/>
            <p:cNvSpPr>
              <a:spLocks noChangeShapeType="1"/>
            </p:cNvSpPr>
            <p:nvPr/>
          </p:nvSpPr>
          <p:spPr bwMode="auto">
            <a:xfrm>
              <a:off x="5435360" y="1980380"/>
              <a:ext cx="1797050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" name="Line 72"/>
            <p:cNvSpPr>
              <a:spLocks noChangeShapeType="1"/>
            </p:cNvSpPr>
            <p:nvPr/>
          </p:nvSpPr>
          <p:spPr bwMode="auto">
            <a:xfrm>
              <a:off x="7232410" y="1980380"/>
              <a:ext cx="15557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6" name="Line 73"/>
            <p:cNvSpPr>
              <a:spLocks noChangeShapeType="1"/>
            </p:cNvSpPr>
            <p:nvPr/>
          </p:nvSpPr>
          <p:spPr bwMode="auto">
            <a:xfrm>
              <a:off x="5279785" y="2595339"/>
              <a:ext cx="15557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" name="Line 74"/>
            <p:cNvSpPr>
              <a:spLocks noChangeShapeType="1"/>
            </p:cNvSpPr>
            <p:nvPr/>
          </p:nvSpPr>
          <p:spPr bwMode="auto">
            <a:xfrm>
              <a:off x="5435360" y="2595339"/>
              <a:ext cx="1484313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8" name="Line 75"/>
            <p:cNvSpPr>
              <a:spLocks noChangeShapeType="1"/>
            </p:cNvSpPr>
            <p:nvPr/>
          </p:nvSpPr>
          <p:spPr bwMode="auto">
            <a:xfrm>
              <a:off x="6919673" y="3922489"/>
              <a:ext cx="312738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9" name="Line 76"/>
            <p:cNvSpPr>
              <a:spLocks noChangeShapeType="1"/>
            </p:cNvSpPr>
            <p:nvPr/>
          </p:nvSpPr>
          <p:spPr bwMode="auto">
            <a:xfrm>
              <a:off x="6919673" y="2595339"/>
              <a:ext cx="0" cy="132715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" name="Line 77"/>
            <p:cNvSpPr>
              <a:spLocks noChangeShapeType="1"/>
            </p:cNvSpPr>
            <p:nvPr/>
          </p:nvSpPr>
          <p:spPr bwMode="auto">
            <a:xfrm>
              <a:off x="7232410" y="3922489"/>
              <a:ext cx="15557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1" name="Line 78"/>
            <p:cNvSpPr>
              <a:spLocks noChangeShapeType="1"/>
            </p:cNvSpPr>
            <p:nvPr/>
          </p:nvSpPr>
          <p:spPr bwMode="auto">
            <a:xfrm>
              <a:off x="5279785" y="2908076"/>
              <a:ext cx="15557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" name="Line 79"/>
            <p:cNvSpPr>
              <a:spLocks noChangeShapeType="1"/>
            </p:cNvSpPr>
            <p:nvPr/>
          </p:nvSpPr>
          <p:spPr bwMode="auto">
            <a:xfrm>
              <a:off x="5435360" y="2908076"/>
              <a:ext cx="1249363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" name="Line 80"/>
            <p:cNvSpPr>
              <a:spLocks noChangeShapeType="1"/>
            </p:cNvSpPr>
            <p:nvPr/>
          </p:nvSpPr>
          <p:spPr bwMode="auto">
            <a:xfrm>
              <a:off x="6684723" y="4625751"/>
              <a:ext cx="547688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" name="Line 81"/>
            <p:cNvSpPr>
              <a:spLocks noChangeShapeType="1"/>
            </p:cNvSpPr>
            <p:nvPr/>
          </p:nvSpPr>
          <p:spPr bwMode="auto">
            <a:xfrm>
              <a:off x="6684723" y="2908076"/>
              <a:ext cx="0" cy="1717675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5" name="Line 82"/>
            <p:cNvSpPr>
              <a:spLocks noChangeShapeType="1"/>
            </p:cNvSpPr>
            <p:nvPr/>
          </p:nvSpPr>
          <p:spPr bwMode="auto">
            <a:xfrm>
              <a:off x="7232410" y="4625751"/>
              <a:ext cx="15557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" name="Line 83"/>
            <p:cNvSpPr>
              <a:spLocks noChangeShapeType="1"/>
            </p:cNvSpPr>
            <p:nvPr/>
          </p:nvSpPr>
          <p:spPr bwMode="auto">
            <a:xfrm>
              <a:off x="4732098" y="1501551"/>
              <a:ext cx="0" cy="1555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7" name="Line 84"/>
            <p:cNvSpPr>
              <a:spLocks noChangeShapeType="1"/>
            </p:cNvSpPr>
            <p:nvPr/>
          </p:nvSpPr>
          <p:spPr bwMode="auto">
            <a:xfrm>
              <a:off x="4732098" y="1266601"/>
              <a:ext cx="2500313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" name="Line 85"/>
            <p:cNvSpPr>
              <a:spLocks noChangeShapeType="1"/>
            </p:cNvSpPr>
            <p:nvPr/>
          </p:nvSpPr>
          <p:spPr bwMode="auto">
            <a:xfrm>
              <a:off x="4732098" y="1266601"/>
              <a:ext cx="0" cy="23495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9" name="Line 86"/>
            <p:cNvSpPr>
              <a:spLocks noChangeShapeType="1"/>
            </p:cNvSpPr>
            <p:nvPr/>
          </p:nvSpPr>
          <p:spPr bwMode="auto">
            <a:xfrm>
              <a:off x="7232410" y="1266601"/>
              <a:ext cx="15557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" name="Line 94"/>
            <p:cNvSpPr>
              <a:spLocks noChangeShapeType="1"/>
            </p:cNvSpPr>
            <p:nvPr/>
          </p:nvSpPr>
          <p:spPr bwMode="auto">
            <a:xfrm>
              <a:off x="3795473" y="4703539"/>
              <a:ext cx="15557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" name="Line 95"/>
            <p:cNvSpPr>
              <a:spLocks noChangeShapeType="1"/>
            </p:cNvSpPr>
            <p:nvPr/>
          </p:nvSpPr>
          <p:spPr bwMode="auto">
            <a:xfrm>
              <a:off x="3717685" y="2282601"/>
              <a:ext cx="15557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" name="Line 96"/>
            <p:cNvSpPr>
              <a:spLocks noChangeShapeType="1"/>
            </p:cNvSpPr>
            <p:nvPr/>
          </p:nvSpPr>
          <p:spPr bwMode="auto">
            <a:xfrm>
              <a:off x="3327160" y="2282601"/>
              <a:ext cx="390525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" name="Line 97"/>
            <p:cNvSpPr>
              <a:spLocks noChangeShapeType="1"/>
            </p:cNvSpPr>
            <p:nvPr/>
          </p:nvSpPr>
          <p:spPr bwMode="auto">
            <a:xfrm>
              <a:off x="1107974" y="2282601"/>
              <a:ext cx="2219187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1" name="Line 98"/>
            <p:cNvSpPr>
              <a:spLocks noChangeShapeType="1"/>
            </p:cNvSpPr>
            <p:nvPr/>
          </p:nvSpPr>
          <p:spPr bwMode="auto">
            <a:xfrm>
              <a:off x="3327160" y="2282601"/>
              <a:ext cx="0" cy="2420938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" name="Oval 99"/>
            <p:cNvSpPr>
              <a:spLocks noChangeArrowheads="1"/>
            </p:cNvSpPr>
            <p:nvPr/>
          </p:nvSpPr>
          <p:spPr bwMode="auto">
            <a:xfrm>
              <a:off x="3294000" y="2258789"/>
              <a:ext cx="61913" cy="63500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" name="Line 100"/>
            <p:cNvSpPr>
              <a:spLocks noChangeShapeType="1"/>
            </p:cNvSpPr>
            <p:nvPr/>
          </p:nvSpPr>
          <p:spPr bwMode="auto">
            <a:xfrm>
              <a:off x="3327160" y="4703539"/>
              <a:ext cx="468313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4" name="Rectangle 101"/>
            <p:cNvSpPr>
              <a:spLocks noChangeArrowheads="1"/>
            </p:cNvSpPr>
            <p:nvPr/>
          </p:nvSpPr>
          <p:spPr bwMode="auto">
            <a:xfrm>
              <a:off x="514585" y="2166789"/>
              <a:ext cx="47448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b="0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Geneva" charset="0"/>
                </a:rPr>
                <a:t>RES</a:t>
              </a:r>
              <a:endPara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endParaRPr>
            </a:p>
          </p:txBody>
        </p:sp>
        <p:sp>
          <p:nvSpPr>
            <p:cNvPr id="115" name="Line 102"/>
            <p:cNvSpPr>
              <a:spLocks noChangeShapeType="1"/>
            </p:cNvSpPr>
            <p:nvPr/>
          </p:nvSpPr>
          <p:spPr bwMode="auto">
            <a:xfrm>
              <a:off x="3795473" y="5016276"/>
              <a:ext cx="15557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6" name="Line 103"/>
            <p:cNvSpPr>
              <a:spLocks noChangeShapeType="1"/>
            </p:cNvSpPr>
            <p:nvPr/>
          </p:nvSpPr>
          <p:spPr bwMode="auto">
            <a:xfrm>
              <a:off x="3717685" y="2595339"/>
              <a:ext cx="15557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7" name="Line 104"/>
            <p:cNvSpPr>
              <a:spLocks noChangeShapeType="1"/>
            </p:cNvSpPr>
            <p:nvPr/>
          </p:nvSpPr>
          <p:spPr bwMode="auto">
            <a:xfrm>
              <a:off x="3092210" y="2595339"/>
              <a:ext cx="625475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8" name="Line 105"/>
            <p:cNvSpPr>
              <a:spLocks noChangeShapeType="1"/>
            </p:cNvSpPr>
            <p:nvPr/>
          </p:nvSpPr>
          <p:spPr bwMode="auto">
            <a:xfrm>
              <a:off x="1107974" y="2595339"/>
              <a:ext cx="1984237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9" name="Line 106"/>
            <p:cNvSpPr>
              <a:spLocks noChangeShapeType="1"/>
            </p:cNvSpPr>
            <p:nvPr/>
          </p:nvSpPr>
          <p:spPr bwMode="auto">
            <a:xfrm>
              <a:off x="3092210" y="2595339"/>
              <a:ext cx="0" cy="2420938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0" name="Oval 107"/>
            <p:cNvSpPr>
              <a:spLocks noChangeArrowheads="1"/>
            </p:cNvSpPr>
            <p:nvPr/>
          </p:nvSpPr>
          <p:spPr bwMode="auto">
            <a:xfrm>
              <a:off x="3069985" y="2571526"/>
              <a:ext cx="61913" cy="61913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1" name="Line 108"/>
            <p:cNvSpPr>
              <a:spLocks noChangeShapeType="1"/>
            </p:cNvSpPr>
            <p:nvPr/>
          </p:nvSpPr>
          <p:spPr bwMode="auto">
            <a:xfrm>
              <a:off x="3092210" y="5016276"/>
              <a:ext cx="703263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2" name="Rectangle 109"/>
            <p:cNvSpPr>
              <a:spLocks noChangeArrowheads="1"/>
            </p:cNvSpPr>
            <p:nvPr/>
          </p:nvSpPr>
          <p:spPr bwMode="auto">
            <a:xfrm>
              <a:off x="360697" y="2449074"/>
              <a:ext cx="62837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b="0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Geneva" charset="0"/>
                </a:rPr>
                <a:t>SUSP</a:t>
              </a:r>
              <a:endPara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endParaRPr>
            </a:p>
          </p:txBody>
        </p:sp>
        <p:sp>
          <p:nvSpPr>
            <p:cNvPr id="123" name="Line 110"/>
            <p:cNvSpPr>
              <a:spLocks noChangeShapeType="1"/>
            </p:cNvSpPr>
            <p:nvPr/>
          </p:nvSpPr>
          <p:spPr bwMode="auto">
            <a:xfrm>
              <a:off x="3795473" y="5329014"/>
              <a:ext cx="15557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" name="Line 111"/>
            <p:cNvSpPr>
              <a:spLocks noChangeShapeType="1"/>
            </p:cNvSpPr>
            <p:nvPr/>
          </p:nvSpPr>
          <p:spPr bwMode="auto">
            <a:xfrm>
              <a:off x="3717685" y="2908076"/>
              <a:ext cx="15557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5" name="Line 112"/>
            <p:cNvSpPr>
              <a:spLocks noChangeShapeType="1"/>
            </p:cNvSpPr>
            <p:nvPr/>
          </p:nvSpPr>
          <p:spPr bwMode="auto">
            <a:xfrm>
              <a:off x="2858848" y="2908076"/>
              <a:ext cx="858838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6" name="Line 113"/>
            <p:cNvSpPr>
              <a:spLocks noChangeShapeType="1"/>
            </p:cNvSpPr>
            <p:nvPr/>
          </p:nvSpPr>
          <p:spPr bwMode="auto">
            <a:xfrm>
              <a:off x="1115617" y="2908076"/>
              <a:ext cx="1743232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7" name="Line 114"/>
            <p:cNvSpPr>
              <a:spLocks noChangeShapeType="1"/>
            </p:cNvSpPr>
            <p:nvPr/>
          </p:nvSpPr>
          <p:spPr bwMode="auto">
            <a:xfrm>
              <a:off x="2858848" y="2908076"/>
              <a:ext cx="0" cy="2420938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8" name="Oval 115"/>
            <p:cNvSpPr>
              <a:spLocks noChangeArrowheads="1"/>
            </p:cNvSpPr>
            <p:nvPr/>
          </p:nvSpPr>
          <p:spPr bwMode="auto">
            <a:xfrm>
              <a:off x="2835035" y="2884264"/>
              <a:ext cx="61913" cy="61913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9" name="Line 116"/>
            <p:cNvSpPr>
              <a:spLocks noChangeShapeType="1"/>
            </p:cNvSpPr>
            <p:nvPr/>
          </p:nvSpPr>
          <p:spPr bwMode="auto">
            <a:xfrm>
              <a:off x="2858848" y="5329014"/>
              <a:ext cx="936625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0" name="Rectangle 117"/>
            <p:cNvSpPr>
              <a:spLocks noChangeArrowheads="1"/>
            </p:cNvSpPr>
            <p:nvPr/>
          </p:nvSpPr>
          <p:spPr bwMode="auto">
            <a:xfrm>
              <a:off x="514585" y="2798935"/>
              <a:ext cx="47448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b="0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Geneva" charset="0"/>
                </a:rPr>
                <a:t>KILL</a:t>
              </a:r>
              <a:endPara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endParaRPr>
            </a:p>
          </p:txBody>
        </p:sp>
        <p:sp>
          <p:nvSpPr>
            <p:cNvPr id="131" name="Line 118"/>
            <p:cNvSpPr>
              <a:spLocks noChangeShapeType="1"/>
            </p:cNvSpPr>
            <p:nvPr/>
          </p:nvSpPr>
          <p:spPr bwMode="auto">
            <a:xfrm>
              <a:off x="5357573" y="4390801"/>
              <a:ext cx="15557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2" name="Line 119"/>
            <p:cNvSpPr>
              <a:spLocks noChangeShapeType="1"/>
            </p:cNvSpPr>
            <p:nvPr/>
          </p:nvSpPr>
          <p:spPr bwMode="auto">
            <a:xfrm>
              <a:off x="5983048" y="2127026"/>
              <a:ext cx="1249363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" name="Line 120"/>
            <p:cNvSpPr>
              <a:spLocks noChangeShapeType="1"/>
            </p:cNvSpPr>
            <p:nvPr/>
          </p:nvSpPr>
          <p:spPr bwMode="auto">
            <a:xfrm>
              <a:off x="5513148" y="4390801"/>
              <a:ext cx="469900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4" name="Line 121"/>
            <p:cNvSpPr>
              <a:spLocks noChangeShapeType="1"/>
            </p:cNvSpPr>
            <p:nvPr/>
          </p:nvSpPr>
          <p:spPr bwMode="auto">
            <a:xfrm>
              <a:off x="5983048" y="2127026"/>
              <a:ext cx="0" cy="2263775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5" name="Line 122"/>
            <p:cNvSpPr>
              <a:spLocks noChangeShapeType="1"/>
            </p:cNvSpPr>
            <p:nvPr/>
          </p:nvSpPr>
          <p:spPr bwMode="auto">
            <a:xfrm>
              <a:off x="7232410" y="2127026"/>
              <a:ext cx="15557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0" name="Rectangle 127"/>
            <p:cNvSpPr>
              <a:spLocks noChangeArrowheads="1"/>
            </p:cNvSpPr>
            <p:nvPr/>
          </p:nvSpPr>
          <p:spPr bwMode="auto">
            <a:xfrm>
              <a:off x="8434148" y="3185693"/>
              <a:ext cx="25006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Geneva" charset="0"/>
                </a:rPr>
                <a:t>K0</a:t>
              </a:r>
              <a:endPara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endParaRPr>
            </a:p>
          </p:txBody>
        </p:sp>
        <p:sp>
          <p:nvSpPr>
            <p:cNvPr id="141" name="Line 128"/>
            <p:cNvSpPr>
              <a:spLocks noChangeShapeType="1"/>
            </p:cNvSpPr>
            <p:nvPr/>
          </p:nvSpPr>
          <p:spPr bwMode="auto">
            <a:xfrm>
              <a:off x="5357573" y="5016276"/>
              <a:ext cx="15557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2" name="Line 129"/>
            <p:cNvSpPr>
              <a:spLocks noChangeShapeType="1"/>
            </p:cNvSpPr>
            <p:nvPr/>
          </p:nvSpPr>
          <p:spPr bwMode="auto">
            <a:xfrm>
              <a:off x="6451360" y="4079651"/>
              <a:ext cx="781050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3" name="Line 130"/>
            <p:cNvSpPr>
              <a:spLocks noChangeShapeType="1"/>
            </p:cNvSpPr>
            <p:nvPr/>
          </p:nvSpPr>
          <p:spPr bwMode="auto">
            <a:xfrm>
              <a:off x="5513148" y="5016276"/>
              <a:ext cx="938213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4" name="Line 131"/>
            <p:cNvSpPr>
              <a:spLocks noChangeShapeType="1"/>
            </p:cNvSpPr>
            <p:nvPr/>
          </p:nvSpPr>
          <p:spPr bwMode="auto">
            <a:xfrm>
              <a:off x="6451360" y="4079651"/>
              <a:ext cx="0" cy="936625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5" name="Line 132"/>
            <p:cNvSpPr>
              <a:spLocks noChangeShapeType="1"/>
            </p:cNvSpPr>
            <p:nvPr/>
          </p:nvSpPr>
          <p:spPr bwMode="auto">
            <a:xfrm>
              <a:off x="7232410" y="4079651"/>
              <a:ext cx="15557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6" name="Line 133"/>
            <p:cNvSpPr>
              <a:spLocks noChangeShapeType="1"/>
            </p:cNvSpPr>
            <p:nvPr/>
          </p:nvSpPr>
          <p:spPr bwMode="auto">
            <a:xfrm>
              <a:off x="5357573" y="5329014"/>
              <a:ext cx="15557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7" name="Line 134"/>
            <p:cNvSpPr>
              <a:spLocks noChangeShapeType="1"/>
            </p:cNvSpPr>
            <p:nvPr/>
          </p:nvSpPr>
          <p:spPr bwMode="auto">
            <a:xfrm>
              <a:off x="5513148" y="5329014"/>
              <a:ext cx="1719263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8" name="Line 135"/>
            <p:cNvSpPr>
              <a:spLocks noChangeShapeType="1"/>
            </p:cNvSpPr>
            <p:nvPr/>
          </p:nvSpPr>
          <p:spPr bwMode="auto">
            <a:xfrm>
              <a:off x="7232410" y="4781326"/>
              <a:ext cx="0" cy="56653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9" name="Line 136"/>
            <p:cNvSpPr>
              <a:spLocks noChangeShapeType="1"/>
            </p:cNvSpPr>
            <p:nvPr/>
          </p:nvSpPr>
          <p:spPr bwMode="auto">
            <a:xfrm>
              <a:off x="7211628" y="4781326"/>
              <a:ext cx="228263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0" name="Line 137"/>
            <p:cNvSpPr>
              <a:spLocks noChangeShapeType="1"/>
            </p:cNvSpPr>
            <p:nvPr/>
          </p:nvSpPr>
          <p:spPr bwMode="auto">
            <a:xfrm>
              <a:off x="4498735" y="3922489"/>
              <a:ext cx="0" cy="1571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1" name="Line 138"/>
            <p:cNvSpPr>
              <a:spLocks noChangeShapeType="1"/>
            </p:cNvSpPr>
            <p:nvPr/>
          </p:nvSpPr>
          <p:spPr bwMode="auto">
            <a:xfrm>
              <a:off x="4420948" y="1501551"/>
              <a:ext cx="0" cy="1555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2" name="Line 139"/>
            <p:cNvSpPr>
              <a:spLocks noChangeShapeType="1"/>
            </p:cNvSpPr>
            <p:nvPr/>
          </p:nvSpPr>
          <p:spPr bwMode="auto">
            <a:xfrm>
              <a:off x="1115616" y="1266601"/>
              <a:ext cx="2444907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4" name="Line 141"/>
            <p:cNvSpPr>
              <a:spLocks noChangeShapeType="1"/>
            </p:cNvSpPr>
            <p:nvPr/>
          </p:nvSpPr>
          <p:spPr bwMode="auto">
            <a:xfrm>
              <a:off x="3560523" y="1266601"/>
              <a:ext cx="860425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5" name="Line 142"/>
            <p:cNvSpPr>
              <a:spLocks noChangeShapeType="1"/>
            </p:cNvSpPr>
            <p:nvPr/>
          </p:nvSpPr>
          <p:spPr bwMode="auto">
            <a:xfrm>
              <a:off x="4420948" y="1266601"/>
              <a:ext cx="0" cy="23495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6" name="Line 143"/>
            <p:cNvSpPr>
              <a:spLocks noChangeShapeType="1"/>
            </p:cNvSpPr>
            <p:nvPr/>
          </p:nvSpPr>
          <p:spPr bwMode="auto">
            <a:xfrm>
              <a:off x="3560523" y="3844701"/>
              <a:ext cx="938213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7" name="Line 144"/>
            <p:cNvSpPr>
              <a:spLocks noChangeShapeType="1"/>
            </p:cNvSpPr>
            <p:nvPr/>
          </p:nvSpPr>
          <p:spPr bwMode="auto">
            <a:xfrm>
              <a:off x="3560523" y="1266601"/>
              <a:ext cx="0" cy="257810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8" name="Line 145"/>
            <p:cNvSpPr>
              <a:spLocks noChangeShapeType="1"/>
            </p:cNvSpPr>
            <p:nvPr/>
          </p:nvSpPr>
          <p:spPr bwMode="auto">
            <a:xfrm>
              <a:off x="4498735" y="3844701"/>
              <a:ext cx="0" cy="77788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9" name="Rectangle 146"/>
            <p:cNvSpPr>
              <a:spLocks noChangeArrowheads="1"/>
            </p:cNvSpPr>
            <p:nvPr/>
          </p:nvSpPr>
          <p:spPr bwMode="auto">
            <a:xfrm>
              <a:off x="835186" y="1124926"/>
              <a:ext cx="1538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b="0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Geneva" charset="0"/>
                </a:rPr>
                <a:t>E</a:t>
              </a:r>
              <a:endPara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endParaRPr>
            </a:p>
          </p:txBody>
        </p:sp>
        <p:sp>
          <p:nvSpPr>
            <p:cNvPr id="160" name="Line 147"/>
            <p:cNvSpPr>
              <a:spLocks noChangeShapeType="1"/>
            </p:cNvSpPr>
            <p:nvPr/>
          </p:nvSpPr>
          <p:spPr bwMode="auto">
            <a:xfrm>
              <a:off x="4811473" y="3922489"/>
              <a:ext cx="0" cy="1571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1" name="Line 148"/>
            <p:cNvSpPr>
              <a:spLocks noChangeShapeType="1"/>
            </p:cNvSpPr>
            <p:nvPr/>
          </p:nvSpPr>
          <p:spPr bwMode="auto">
            <a:xfrm>
              <a:off x="5748098" y="1423764"/>
              <a:ext cx="1484313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2" name="Line 149"/>
            <p:cNvSpPr>
              <a:spLocks noChangeShapeType="1"/>
            </p:cNvSpPr>
            <p:nvPr/>
          </p:nvSpPr>
          <p:spPr bwMode="auto">
            <a:xfrm>
              <a:off x="4811473" y="3844701"/>
              <a:ext cx="936625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3" name="Line 150"/>
            <p:cNvSpPr>
              <a:spLocks noChangeShapeType="1"/>
            </p:cNvSpPr>
            <p:nvPr/>
          </p:nvSpPr>
          <p:spPr bwMode="auto">
            <a:xfrm>
              <a:off x="4811473" y="3844701"/>
              <a:ext cx="0" cy="77788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4" name="Line 151"/>
            <p:cNvSpPr>
              <a:spLocks noChangeShapeType="1"/>
            </p:cNvSpPr>
            <p:nvPr/>
          </p:nvSpPr>
          <p:spPr bwMode="auto">
            <a:xfrm>
              <a:off x="5748098" y="1434280"/>
              <a:ext cx="0" cy="2420938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5" name="Line 152"/>
            <p:cNvSpPr>
              <a:spLocks noChangeShapeType="1"/>
            </p:cNvSpPr>
            <p:nvPr/>
          </p:nvSpPr>
          <p:spPr bwMode="auto">
            <a:xfrm>
              <a:off x="7232410" y="1423764"/>
              <a:ext cx="15557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6" name="ZoneTexte 165"/>
            <p:cNvSpPr txBox="1"/>
            <p:nvPr/>
          </p:nvSpPr>
          <p:spPr>
            <a:xfrm>
              <a:off x="4456827" y="2320404"/>
              <a:ext cx="356188" cy="453201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kumimoji="0" lang="en-US" sz="2400" b="0" i="0" u="none" strike="noStrike" kern="0" cap="none" spc="0" normalizeH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</a:rPr>
                <a:t>p</a:t>
              </a:r>
              <a:endPara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ZoneTexte 166"/>
            <p:cNvSpPr txBox="1"/>
            <p:nvPr/>
          </p:nvSpPr>
          <p:spPr>
            <a:xfrm>
              <a:off x="4510355" y="4754835"/>
              <a:ext cx="356188" cy="453201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kumimoji="0" lang="en-US" sz="2400" b="0" i="0" u="none" strike="noStrike" kern="0" cap="none" spc="0" normalizeH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</a:rPr>
                <a:t>q</a:t>
              </a:r>
              <a:endPara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endParaRPr>
            </a:p>
          </p:txBody>
        </p:sp>
        <p:sp>
          <p:nvSpPr>
            <p:cNvPr id="191" name="Line 68"/>
            <p:cNvSpPr>
              <a:spLocks noChangeShapeType="1"/>
            </p:cNvSpPr>
            <p:nvPr/>
          </p:nvSpPr>
          <p:spPr bwMode="auto">
            <a:xfrm>
              <a:off x="2700100" y="4390801"/>
              <a:ext cx="1013618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3" name="Oval 140"/>
            <p:cNvSpPr>
              <a:spLocks noChangeArrowheads="1"/>
            </p:cNvSpPr>
            <p:nvPr/>
          </p:nvSpPr>
          <p:spPr bwMode="auto">
            <a:xfrm>
              <a:off x="3538298" y="1244376"/>
              <a:ext cx="61913" cy="61913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1" name="Groupe 10"/>
            <p:cNvGrpSpPr/>
            <p:nvPr/>
          </p:nvGrpSpPr>
          <p:grpSpPr>
            <a:xfrm>
              <a:off x="1871727" y="1779675"/>
              <a:ext cx="828372" cy="394356"/>
              <a:chOff x="1871727" y="1954524"/>
              <a:chExt cx="828372" cy="394356"/>
            </a:xfrm>
          </p:grpSpPr>
          <p:sp>
            <p:nvSpPr>
              <p:cNvPr id="204" name="Line 16"/>
              <p:cNvSpPr>
                <a:spLocks noChangeShapeType="1"/>
              </p:cNvSpPr>
              <p:nvPr/>
            </p:nvSpPr>
            <p:spPr bwMode="auto">
              <a:xfrm>
                <a:off x="2013440" y="2347785"/>
                <a:ext cx="36314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schemeClr val="tx2"/>
                  </a:solidFill>
                </a:endParaRPr>
              </a:p>
            </p:txBody>
          </p:sp>
          <p:sp>
            <p:nvSpPr>
              <p:cNvPr id="205" name="Line 17"/>
              <p:cNvSpPr>
                <a:spLocks noChangeShapeType="1"/>
              </p:cNvSpPr>
              <p:nvPr/>
            </p:nvSpPr>
            <p:spPr bwMode="auto">
              <a:xfrm flipH="1" flipV="1">
                <a:off x="2013440" y="1954524"/>
                <a:ext cx="0" cy="3943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schemeClr val="tx2"/>
                  </a:solidFill>
                </a:endParaRPr>
              </a:p>
            </p:txBody>
          </p:sp>
          <p:sp>
            <p:nvSpPr>
              <p:cNvPr id="206" name="Line 45"/>
              <p:cNvSpPr>
                <a:spLocks noChangeShapeType="1"/>
              </p:cNvSpPr>
              <p:nvPr/>
            </p:nvSpPr>
            <p:spPr bwMode="auto">
              <a:xfrm>
                <a:off x="1871727" y="2066925"/>
                <a:ext cx="14171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schemeClr val="tx2"/>
                  </a:solidFill>
                </a:endParaRPr>
              </a:p>
            </p:txBody>
          </p:sp>
          <p:sp>
            <p:nvSpPr>
              <p:cNvPr id="207" name="Line 48"/>
              <p:cNvSpPr>
                <a:spLocks noChangeShapeType="1"/>
              </p:cNvSpPr>
              <p:nvPr/>
            </p:nvSpPr>
            <p:spPr bwMode="auto">
              <a:xfrm>
                <a:off x="2549389" y="2144161"/>
                <a:ext cx="15071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schemeClr val="tx2"/>
                  </a:solidFill>
                </a:endParaRPr>
              </a:p>
            </p:txBody>
          </p:sp>
          <p:sp>
            <p:nvSpPr>
              <p:cNvPr id="208" name="Line 77"/>
              <p:cNvSpPr>
                <a:spLocks noChangeShapeType="1"/>
              </p:cNvSpPr>
              <p:nvPr/>
            </p:nvSpPr>
            <p:spPr bwMode="auto">
              <a:xfrm>
                <a:off x="1871727" y="2245940"/>
                <a:ext cx="14171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schemeClr val="tx2"/>
                  </a:solidFill>
                </a:endParaRPr>
              </a:p>
            </p:txBody>
          </p:sp>
          <p:sp>
            <p:nvSpPr>
              <p:cNvPr id="209" name="Line 15"/>
              <p:cNvSpPr>
                <a:spLocks noChangeShapeType="1"/>
              </p:cNvSpPr>
              <p:nvPr/>
            </p:nvSpPr>
            <p:spPr bwMode="auto">
              <a:xfrm>
                <a:off x="2013440" y="1957664"/>
                <a:ext cx="37452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schemeClr val="tx2"/>
                  </a:solidFill>
                </a:endParaRPr>
              </a:p>
            </p:txBody>
          </p:sp>
          <p:sp>
            <p:nvSpPr>
              <p:cNvPr id="210" name="Arc 21"/>
              <p:cNvSpPr>
                <a:spLocks/>
              </p:cNvSpPr>
              <p:nvPr/>
            </p:nvSpPr>
            <p:spPr bwMode="auto">
              <a:xfrm>
                <a:off x="2375532" y="2145514"/>
                <a:ext cx="168285" cy="20085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fr-FR">
                  <a:solidFill>
                    <a:schemeClr val="tx2"/>
                  </a:solidFill>
                </a:endParaRPr>
              </a:p>
            </p:txBody>
          </p:sp>
          <p:sp>
            <p:nvSpPr>
              <p:cNvPr id="211" name="Arc 21"/>
              <p:cNvSpPr>
                <a:spLocks/>
              </p:cNvSpPr>
              <p:nvPr/>
            </p:nvSpPr>
            <p:spPr bwMode="auto">
              <a:xfrm flipV="1">
                <a:off x="2387932" y="1959528"/>
                <a:ext cx="155885" cy="1860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fr-FR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21" name="Line 68"/>
            <p:cNvSpPr>
              <a:spLocks noChangeShapeType="1"/>
            </p:cNvSpPr>
            <p:nvPr/>
          </p:nvSpPr>
          <p:spPr bwMode="auto">
            <a:xfrm>
              <a:off x="1115615" y="1892076"/>
              <a:ext cx="770665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2" name="Line 68"/>
            <p:cNvSpPr>
              <a:spLocks noChangeShapeType="1"/>
            </p:cNvSpPr>
            <p:nvPr/>
          </p:nvSpPr>
          <p:spPr bwMode="auto">
            <a:xfrm>
              <a:off x="1381616" y="4305600"/>
              <a:ext cx="515764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3" name="Line 68"/>
            <p:cNvSpPr>
              <a:spLocks noChangeShapeType="1"/>
            </p:cNvSpPr>
            <p:nvPr/>
          </p:nvSpPr>
          <p:spPr bwMode="auto">
            <a:xfrm>
              <a:off x="1386510" y="1884138"/>
              <a:ext cx="0" cy="242640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4" name="Line 68"/>
            <p:cNvSpPr>
              <a:spLocks noChangeShapeType="1"/>
            </p:cNvSpPr>
            <p:nvPr/>
          </p:nvSpPr>
          <p:spPr bwMode="auto">
            <a:xfrm flipH="1">
              <a:off x="1665049" y="1262220"/>
              <a:ext cx="0" cy="3231699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5" name="Rectangle 146"/>
            <p:cNvSpPr>
              <a:spLocks noChangeArrowheads="1"/>
            </p:cNvSpPr>
            <p:nvPr/>
          </p:nvSpPr>
          <p:spPr bwMode="auto">
            <a:xfrm>
              <a:off x="1463965" y="1362235"/>
              <a:ext cx="10437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b="0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Geneva" charset="0"/>
                </a:rPr>
                <a:t>S</a:t>
              </a:r>
              <a:endPara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endParaRPr>
            </a:p>
          </p:txBody>
        </p:sp>
        <p:sp>
          <p:nvSpPr>
            <p:cNvPr id="226" name="Line 68"/>
            <p:cNvSpPr>
              <a:spLocks noChangeShapeType="1"/>
            </p:cNvSpPr>
            <p:nvPr/>
          </p:nvSpPr>
          <p:spPr bwMode="auto">
            <a:xfrm>
              <a:off x="1660735" y="2071091"/>
              <a:ext cx="209554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8" name="Line 68"/>
            <p:cNvSpPr>
              <a:spLocks noChangeShapeType="1"/>
            </p:cNvSpPr>
            <p:nvPr/>
          </p:nvSpPr>
          <p:spPr bwMode="auto">
            <a:xfrm>
              <a:off x="1660734" y="4485600"/>
              <a:ext cx="229025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0" name="Groupe 9"/>
            <p:cNvGrpSpPr/>
            <p:nvPr/>
          </p:nvGrpSpPr>
          <p:grpSpPr>
            <a:xfrm>
              <a:off x="1871727" y="4197600"/>
              <a:ext cx="828372" cy="394356"/>
              <a:chOff x="1871727" y="4377997"/>
              <a:chExt cx="828372" cy="394356"/>
            </a:xfrm>
          </p:grpSpPr>
          <p:sp>
            <p:nvSpPr>
              <p:cNvPr id="213" name="Line 16"/>
              <p:cNvSpPr>
                <a:spLocks noChangeShapeType="1"/>
              </p:cNvSpPr>
              <p:nvPr/>
            </p:nvSpPr>
            <p:spPr bwMode="auto">
              <a:xfrm>
                <a:off x="2013440" y="4771258"/>
                <a:ext cx="36314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schemeClr val="tx2"/>
                  </a:solidFill>
                </a:endParaRPr>
              </a:p>
            </p:txBody>
          </p:sp>
          <p:sp>
            <p:nvSpPr>
              <p:cNvPr id="214" name="Line 17"/>
              <p:cNvSpPr>
                <a:spLocks noChangeShapeType="1"/>
              </p:cNvSpPr>
              <p:nvPr/>
            </p:nvSpPr>
            <p:spPr bwMode="auto">
              <a:xfrm flipH="1" flipV="1">
                <a:off x="2013440" y="4377997"/>
                <a:ext cx="0" cy="3943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schemeClr val="tx2"/>
                  </a:solidFill>
                </a:endParaRPr>
              </a:p>
            </p:txBody>
          </p:sp>
          <p:sp>
            <p:nvSpPr>
              <p:cNvPr id="215" name="Line 45"/>
              <p:cNvSpPr>
                <a:spLocks noChangeShapeType="1"/>
              </p:cNvSpPr>
              <p:nvPr/>
            </p:nvSpPr>
            <p:spPr bwMode="auto">
              <a:xfrm>
                <a:off x="1871727" y="4485127"/>
                <a:ext cx="14171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schemeClr val="tx2"/>
                  </a:solidFill>
                </a:endParaRPr>
              </a:p>
            </p:txBody>
          </p:sp>
          <p:sp>
            <p:nvSpPr>
              <p:cNvPr id="216" name="Line 48"/>
              <p:cNvSpPr>
                <a:spLocks noChangeShapeType="1"/>
              </p:cNvSpPr>
              <p:nvPr/>
            </p:nvSpPr>
            <p:spPr bwMode="auto">
              <a:xfrm>
                <a:off x="2549389" y="4567634"/>
                <a:ext cx="15071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schemeClr val="tx2"/>
                  </a:solidFill>
                </a:endParaRPr>
              </a:p>
            </p:txBody>
          </p:sp>
          <p:sp>
            <p:nvSpPr>
              <p:cNvPr id="217" name="Line 77"/>
              <p:cNvSpPr>
                <a:spLocks noChangeShapeType="1"/>
              </p:cNvSpPr>
              <p:nvPr/>
            </p:nvSpPr>
            <p:spPr bwMode="auto">
              <a:xfrm>
                <a:off x="1871727" y="4669413"/>
                <a:ext cx="14171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schemeClr val="tx2"/>
                  </a:solidFill>
                </a:endParaRPr>
              </a:p>
            </p:txBody>
          </p:sp>
          <p:sp>
            <p:nvSpPr>
              <p:cNvPr id="218" name="Line 15"/>
              <p:cNvSpPr>
                <a:spLocks noChangeShapeType="1"/>
              </p:cNvSpPr>
              <p:nvPr/>
            </p:nvSpPr>
            <p:spPr bwMode="auto">
              <a:xfrm>
                <a:off x="2013440" y="4381137"/>
                <a:ext cx="37452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schemeClr val="tx2"/>
                  </a:solidFill>
                </a:endParaRPr>
              </a:p>
            </p:txBody>
          </p:sp>
          <p:sp>
            <p:nvSpPr>
              <p:cNvPr id="219" name="Arc 21"/>
              <p:cNvSpPr>
                <a:spLocks/>
              </p:cNvSpPr>
              <p:nvPr/>
            </p:nvSpPr>
            <p:spPr bwMode="auto">
              <a:xfrm>
                <a:off x="2380294" y="4568987"/>
                <a:ext cx="168285" cy="20085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fr-FR">
                  <a:solidFill>
                    <a:schemeClr val="tx2"/>
                  </a:solidFill>
                </a:endParaRPr>
              </a:p>
            </p:txBody>
          </p:sp>
          <p:sp>
            <p:nvSpPr>
              <p:cNvPr id="220" name="Arc 21"/>
              <p:cNvSpPr>
                <a:spLocks/>
              </p:cNvSpPr>
              <p:nvPr/>
            </p:nvSpPr>
            <p:spPr bwMode="auto">
              <a:xfrm flipV="1">
                <a:off x="2383169" y="4381200"/>
                <a:ext cx="164609" cy="1860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fr-FR">
                  <a:solidFill>
                    <a:schemeClr val="tx2"/>
                  </a:solidFill>
                </a:endParaRPr>
              </a:p>
            </p:txBody>
          </p:sp>
          <p:sp>
            <p:nvSpPr>
              <p:cNvPr id="8" name="Ellipse 7"/>
              <p:cNvSpPr/>
              <p:nvPr/>
            </p:nvSpPr>
            <p:spPr bwMode="auto">
              <a:xfrm>
                <a:off x="1895314" y="4613296"/>
                <a:ext cx="110947" cy="110947"/>
              </a:xfrm>
              <a:prstGeom prst="ellipse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cxnSp>
        <p:nvCxnSpPr>
          <p:cNvPr id="229" name="Connecteur droit 228"/>
          <p:cNvCxnSpPr>
            <a:endCxn id="206" idx="1"/>
          </p:cNvCxnSpPr>
          <p:nvPr/>
        </p:nvCxnSpPr>
        <p:spPr bwMode="auto">
          <a:xfrm>
            <a:off x="1114488" y="1888555"/>
            <a:ext cx="898952" cy="3522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0" name="Connecteur droit 229"/>
          <p:cNvCxnSpPr/>
          <p:nvPr/>
        </p:nvCxnSpPr>
        <p:spPr bwMode="auto">
          <a:xfrm flipH="1">
            <a:off x="1390983" y="1888360"/>
            <a:ext cx="1" cy="2424654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1" name="Connecteur droit 230"/>
          <p:cNvCxnSpPr>
            <a:stCxn id="215" idx="1"/>
            <a:endCxn id="223" idx="1"/>
          </p:cNvCxnSpPr>
          <p:nvPr/>
        </p:nvCxnSpPr>
        <p:spPr bwMode="auto">
          <a:xfrm flipH="1">
            <a:off x="1386511" y="4304731"/>
            <a:ext cx="626929" cy="5807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7" name="Line 68"/>
          <p:cNvSpPr>
            <a:spLocks noChangeShapeType="1"/>
          </p:cNvSpPr>
          <p:nvPr/>
        </p:nvSpPr>
        <p:spPr bwMode="auto">
          <a:xfrm>
            <a:off x="2543817" y="4388400"/>
            <a:ext cx="1415168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0" name="Oval 115"/>
          <p:cNvSpPr>
            <a:spLocks noChangeArrowheads="1"/>
          </p:cNvSpPr>
          <p:nvPr/>
        </p:nvSpPr>
        <p:spPr bwMode="auto">
          <a:xfrm>
            <a:off x="1634400" y="2044800"/>
            <a:ext cx="61913" cy="61913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7" name="Line 90">
            <a:extLst>
              <a:ext uri="{FF2B5EF4-FFF2-40B4-BE49-F238E27FC236}">
                <a16:creationId xmlns:a16="http://schemas.microsoft.com/office/drawing/2014/main" id="{91BB50D0-A69E-D54C-A0E1-9FF3316A425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5360" y="2282601"/>
            <a:ext cx="1698770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8" name="Line 93">
            <a:extLst>
              <a:ext uri="{FF2B5EF4-FFF2-40B4-BE49-F238E27FC236}">
                <a16:creationId xmlns:a16="http://schemas.microsoft.com/office/drawing/2014/main" id="{84883B9B-4FB7-5942-B8F5-9CE6FA8128D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4130" y="2275673"/>
            <a:ext cx="0" cy="939223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9" name="Line 125">
            <a:extLst>
              <a:ext uri="{FF2B5EF4-FFF2-40B4-BE49-F238E27FC236}">
                <a16:creationId xmlns:a16="http://schemas.microsoft.com/office/drawing/2014/main" id="{96530020-90A9-CB4C-90C3-51FC4FFF1BB8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3148" y="4703539"/>
            <a:ext cx="7032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2" name="Line 126">
            <a:extLst>
              <a:ext uri="{FF2B5EF4-FFF2-40B4-BE49-F238E27FC236}">
                <a16:creationId xmlns:a16="http://schemas.microsoft.com/office/drawing/2014/main" id="{BC7076F2-8A22-CB47-99F9-20178E360F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16410" y="3366655"/>
            <a:ext cx="11208" cy="1336884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3" name="Line 124">
            <a:extLst>
              <a:ext uri="{FF2B5EF4-FFF2-40B4-BE49-F238E27FC236}">
                <a16:creationId xmlns:a16="http://schemas.microsoft.com/office/drawing/2014/main" id="{410C4E8F-165A-9E4B-B2CD-C523EA4ED3C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0691" y="3367874"/>
            <a:ext cx="1009409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4" name="Arc 17">
            <a:extLst>
              <a:ext uri="{FF2B5EF4-FFF2-40B4-BE49-F238E27FC236}">
                <a16:creationId xmlns:a16="http://schemas.microsoft.com/office/drawing/2014/main" id="{7C3AF168-B8B0-AD4E-B107-699E44B8D001}"/>
              </a:ext>
            </a:extLst>
          </p:cNvPr>
          <p:cNvSpPr>
            <a:spLocks/>
          </p:cNvSpPr>
          <p:nvPr/>
        </p:nvSpPr>
        <p:spPr bwMode="auto">
          <a:xfrm>
            <a:off x="7356235" y="3123183"/>
            <a:ext cx="85725" cy="1651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578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0" y="0"/>
                  <a:pt x="21587" y="9657"/>
                  <a:pt x="21599" y="21578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0" y="0"/>
                  <a:pt x="21587" y="9657"/>
                  <a:pt x="21599" y="21578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5" name="Arc 18">
            <a:extLst>
              <a:ext uri="{FF2B5EF4-FFF2-40B4-BE49-F238E27FC236}">
                <a16:creationId xmlns:a16="http://schemas.microsoft.com/office/drawing/2014/main" id="{AAD2E294-B626-7541-A1EF-FB9B07EA3425}"/>
              </a:ext>
            </a:extLst>
          </p:cNvPr>
          <p:cNvSpPr>
            <a:spLocks/>
          </p:cNvSpPr>
          <p:nvPr/>
        </p:nvSpPr>
        <p:spPr bwMode="auto">
          <a:xfrm>
            <a:off x="7357823" y="3123183"/>
            <a:ext cx="585788" cy="179388"/>
          </a:xfrm>
          <a:custGeom>
            <a:avLst/>
            <a:gdLst>
              <a:gd name="G0" fmla="+- 22 0 0"/>
              <a:gd name="G1" fmla="+- 21600 0 0"/>
              <a:gd name="G2" fmla="+- 21600 0 0"/>
              <a:gd name="T0" fmla="*/ 0 w 21622"/>
              <a:gd name="T1" fmla="*/ 0 h 21600"/>
              <a:gd name="T2" fmla="*/ 21622 w 21622"/>
              <a:gd name="T3" fmla="*/ 21600 h 21600"/>
              <a:gd name="T4" fmla="*/ 22 w 2162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22" h="21600" fill="none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51" y="0"/>
                  <a:pt x="21622" y="9670"/>
                  <a:pt x="21622" y="21600"/>
                </a:cubicBezTo>
              </a:path>
              <a:path w="21622" h="21600" stroke="0" extrusionOk="0">
                <a:moveTo>
                  <a:pt x="0" y="0"/>
                </a:moveTo>
                <a:cubicBezTo>
                  <a:pt x="7" y="0"/>
                  <a:pt x="14" y="0"/>
                  <a:pt x="22" y="0"/>
                </a:cubicBezTo>
                <a:cubicBezTo>
                  <a:pt x="11951" y="0"/>
                  <a:pt x="21622" y="9670"/>
                  <a:pt x="21622" y="21600"/>
                </a:cubicBezTo>
                <a:lnTo>
                  <a:pt x="22" y="2160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6" name="Arc 19">
            <a:extLst>
              <a:ext uri="{FF2B5EF4-FFF2-40B4-BE49-F238E27FC236}">
                <a16:creationId xmlns:a16="http://schemas.microsoft.com/office/drawing/2014/main" id="{12ACBAD6-3D58-A946-A88F-5A8758ABBA26}"/>
              </a:ext>
            </a:extLst>
          </p:cNvPr>
          <p:cNvSpPr>
            <a:spLocks/>
          </p:cNvSpPr>
          <p:nvPr/>
        </p:nvSpPr>
        <p:spPr bwMode="auto">
          <a:xfrm>
            <a:off x="7387985" y="3286695"/>
            <a:ext cx="554038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7" name="Arc 20">
            <a:extLst>
              <a:ext uri="{FF2B5EF4-FFF2-40B4-BE49-F238E27FC236}">
                <a16:creationId xmlns:a16="http://schemas.microsoft.com/office/drawing/2014/main" id="{64B5CED2-1DC9-C546-8DBC-63A1013A1FBC}"/>
              </a:ext>
            </a:extLst>
          </p:cNvPr>
          <p:cNvSpPr>
            <a:spLocks/>
          </p:cNvSpPr>
          <p:nvPr/>
        </p:nvSpPr>
        <p:spPr bwMode="auto">
          <a:xfrm>
            <a:off x="7356235" y="3286695"/>
            <a:ext cx="85725" cy="1793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8" name="Line 21">
            <a:extLst>
              <a:ext uri="{FF2B5EF4-FFF2-40B4-BE49-F238E27FC236}">
                <a16:creationId xmlns:a16="http://schemas.microsoft.com/office/drawing/2014/main" id="{6850CC91-77FD-3F4A-AE28-0A79D7702593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7985" y="3208908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9" name="Line 22">
            <a:extLst>
              <a:ext uri="{FF2B5EF4-FFF2-40B4-BE49-F238E27FC236}">
                <a16:creationId xmlns:a16="http://schemas.microsoft.com/office/drawing/2014/main" id="{2DC0B80D-E8A2-014C-840B-CC0C0E9027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7985" y="3366070"/>
            <a:ext cx="3175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0" name="Line 61">
            <a:extLst>
              <a:ext uri="{FF2B5EF4-FFF2-40B4-BE49-F238E27FC236}">
                <a16:creationId xmlns:a16="http://schemas.microsoft.com/office/drawing/2014/main" id="{84CCE0F2-E896-224A-93B3-1C8BB1C25FD5}"/>
              </a:ext>
            </a:extLst>
          </p:cNvPr>
          <p:cNvSpPr>
            <a:spLocks noChangeShapeType="1"/>
          </p:cNvSpPr>
          <p:nvPr/>
        </p:nvSpPr>
        <p:spPr bwMode="auto">
          <a:xfrm>
            <a:off x="8091248" y="3286695"/>
            <a:ext cx="233363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1" name="Line 62">
            <a:extLst>
              <a:ext uri="{FF2B5EF4-FFF2-40B4-BE49-F238E27FC236}">
                <a16:creationId xmlns:a16="http://schemas.microsoft.com/office/drawing/2014/main" id="{7973B526-E56F-4343-A0A3-06B0DE813F5E}"/>
              </a:ext>
            </a:extLst>
          </p:cNvPr>
          <p:cNvSpPr>
            <a:spLocks noChangeShapeType="1"/>
          </p:cNvSpPr>
          <p:nvPr/>
        </p:nvSpPr>
        <p:spPr bwMode="auto">
          <a:xfrm>
            <a:off x="7934085" y="3286695"/>
            <a:ext cx="157163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2" name="Line 77">
            <a:extLst>
              <a:ext uri="{FF2B5EF4-FFF2-40B4-BE49-F238E27FC236}">
                <a16:creationId xmlns:a16="http://schemas.microsoft.com/office/drawing/2014/main" id="{38DC8DA9-BF3F-134B-8636-98E6FA5BFA01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2410" y="3208908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3" name="Line 132">
            <a:extLst>
              <a:ext uri="{FF2B5EF4-FFF2-40B4-BE49-F238E27FC236}">
                <a16:creationId xmlns:a16="http://schemas.microsoft.com/office/drawing/2014/main" id="{146C7A23-7234-7645-8835-C738003CE593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2410" y="3366070"/>
            <a:ext cx="1555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2" name="Line 124">
            <a:extLst>
              <a:ext uri="{FF2B5EF4-FFF2-40B4-BE49-F238E27FC236}">
                <a16:creationId xmlns:a16="http://schemas.microsoft.com/office/drawing/2014/main" id="{0D4DCE55-EE4C-3648-B27C-007892802CE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8165" y="3208547"/>
            <a:ext cx="101936" cy="0"/>
          </a:xfrm>
          <a:prstGeom prst="line">
            <a:avLst/>
          </a:pr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329873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07/03/2017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75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Invariant fondamental du if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80222" y="1124744"/>
            <a:ext cx="8183556" cy="1449628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Pour tout état de tout test «</a:t>
            </a:r>
            <a:r>
              <a:rPr lang="fr-FR" sz="1400" kern="0" dirty="0"/>
              <a:t> </a:t>
            </a:r>
            <a:r>
              <a:rPr lang="fr-FR" sz="2800" kern="0" dirty="0"/>
              <a:t>if </a:t>
            </a:r>
            <a:r>
              <a:rPr lang="fr-FR" sz="2800" kern="0" dirty="0">
                <a:solidFill>
                  <a:schemeClr val="tx2"/>
                </a:solidFill>
              </a:rPr>
              <a:t>S</a:t>
            </a:r>
            <a:r>
              <a:rPr lang="fr-FR" sz="2800" kern="0" dirty="0"/>
              <a:t> then </a:t>
            </a:r>
            <a:r>
              <a:rPr lang="fr-FR" sz="2800" kern="0" dirty="0">
                <a:solidFill>
                  <a:schemeClr val="accent4"/>
                </a:solidFill>
              </a:rPr>
              <a:t>p</a:t>
            </a:r>
            <a:r>
              <a:rPr lang="fr-FR" sz="1400" kern="0" dirty="0"/>
              <a:t> </a:t>
            </a:r>
            <a:r>
              <a:rPr lang="fr-FR" sz="2800" kern="0" dirty="0"/>
              <a:t>else </a:t>
            </a:r>
            <a:r>
              <a:rPr lang="fr-FR" sz="2800" kern="0" dirty="0">
                <a:solidFill>
                  <a:schemeClr val="accent4"/>
                </a:solidFill>
              </a:rPr>
              <a:t>q </a:t>
            </a:r>
            <a:r>
              <a:rPr lang="fr-FR" sz="2800" kern="0" dirty="0"/>
              <a:t>end</a:t>
            </a:r>
            <a:r>
              <a:rPr lang="fr-FR" sz="1400" kern="0" dirty="0"/>
              <a:t> </a:t>
            </a:r>
            <a:r>
              <a:rPr lang="fr-FR" sz="2800" kern="0" dirty="0"/>
              <a:t>» 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>
                <a:solidFill>
                  <a:schemeClr val="accent4"/>
                </a:solidFill>
              </a:rPr>
              <a:t>p</a:t>
            </a:r>
            <a:r>
              <a:rPr lang="fr-FR" sz="2800" kern="0" dirty="0"/>
              <a:t> et </a:t>
            </a:r>
            <a:r>
              <a:rPr lang="fr-FR" sz="2800" kern="0" dirty="0">
                <a:solidFill>
                  <a:schemeClr val="accent4"/>
                </a:solidFill>
              </a:rPr>
              <a:t>q</a:t>
            </a:r>
            <a:r>
              <a:rPr lang="fr-FR" sz="2800" kern="0" dirty="0"/>
              <a:t> ne peuvent pas être tous deux sélectés :</a:t>
            </a:r>
            <a:r>
              <a:rPr lang="fr-FR" sz="2800" kern="0" dirty="0">
                <a:solidFill>
                  <a:schemeClr val="tx2"/>
                </a:solidFill>
              </a:rPr>
              <a:t> 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 err="1">
                <a:solidFill>
                  <a:schemeClr val="accent4"/>
                </a:solidFill>
              </a:rPr>
              <a:t>SELp</a:t>
            </a:r>
            <a:r>
              <a:rPr lang="fr-FR" sz="2800" kern="0" dirty="0">
                <a:solidFill>
                  <a:schemeClr val="tx2"/>
                </a:solidFill>
              </a:rPr>
              <a:t> </a:t>
            </a:r>
            <a:r>
              <a:rPr lang="fr-FR" sz="2800" kern="0" dirty="0"/>
              <a:t> # </a:t>
            </a:r>
            <a:r>
              <a:rPr lang="fr-FR" sz="2800" kern="0" dirty="0" err="1">
                <a:solidFill>
                  <a:schemeClr val="accent4"/>
                </a:solidFill>
              </a:rPr>
              <a:t>SELq</a:t>
            </a:r>
            <a:r>
              <a:rPr lang="fr-FR" sz="2800" kern="0" dirty="0" err="1"/>
              <a:t>, i.e.</a:t>
            </a:r>
            <a:r>
              <a:rPr lang="fr-FR" sz="2800" kern="0" dirty="0" err="1">
                <a:solidFill>
                  <a:schemeClr val="tx2"/>
                </a:solidFill>
              </a:rPr>
              <a:t> </a:t>
            </a:r>
            <a:r>
              <a:rPr lang="fr-FR" sz="2800" kern="0" dirty="0"/>
              <a:t>not</a:t>
            </a:r>
            <a:r>
              <a:rPr lang="fr-FR" sz="1200" kern="0" dirty="0"/>
              <a:t> </a:t>
            </a:r>
            <a:r>
              <a:rPr lang="fr-FR" sz="2800" kern="0" dirty="0"/>
              <a:t>(</a:t>
            </a:r>
            <a:r>
              <a:rPr lang="fr-FR" sz="2800" kern="0" dirty="0" err="1">
                <a:solidFill>
                  <a:schemeClr val="accent4"/>
                </a:solidFill>
              </a:rPr>
              <a:t>SELp</a:t>
            </a:r>
            <a:r>
              <a:rPr lang="fr-FR" sz="2800" kern="0" dirty="0"/>
              <a:t> and </a:t>
            </a:r>
            <a:r>
              <a:rPr lang="fr-FR" sz="2800" kern="0" dirty="0" err="1">
                <a:solidFill>
                  <a:schemeClr val="accent4"/>
                </a:solidFill>
              </a:rPr>
              <a:t>SEL</a:t>
            </a:r>
            <a:r>
              <a:rPr lang="fr-FR" sz="2800" kern="0" dirty="0" err="1">
                <a:solidFill>
                  <a:schemeClr val="tx2"/>
                </a:solidFill>
              </a:rPr>
              <a:t>q</a:t>
            </a:r>
            <a:r>
              <a:rPr lang="fr-FR" sz="2800" kern="0" dirty="0"/>
              <a:t>)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9727" y="2869685"/>
            <a:ext cx="8908208" cy="99617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ts val="1000"/>
              </a:spcAft>
            </a:pPr>
            <a:r>
              <a:rPr kumimoji="0" lang="fr-FR" sz="2400" b="0" i="0" u="sng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preuve :</a:t>
            </a:r>
            <a:r>
              <a:rPr kumimoji="0" lang="fr-FR" sz="2400" b="0" i="0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1. L</a:t>
            </a:r>
            <a:r>
              <a:rPr lang="en-US" sz="2400" kern="0" dirty="0"/>
              <a:t>’état </a:t>
            </a:r>
            <a:r>
              <a:rPr lang="fr-FR" sz="2400" kern="0" dirty="0"/>
              <a:t>«</a:t>
            </a:r>
            <a:r>
              <a:rPr lang="fr-FR" sz="1200" kern="0" dirty="0"/>
              <a:t> </a:t>
            </a:r>
            <a:r>
              <a:rPr lang="fr-FR" sz="2400" kern="0" dirty="0"/>
              <a:t>if </a:t>
            </a:r>
            <a:r>
              <a:rPr lang="fr-FR" sz="2400" kern="0" dirty="0">
                <a:solidFill>
                  <a:schemeClr val="tx2"/>
                </a:solidFill>
              </a:rPr>
              <a:t>S</a:t>
            </a:r>
            <a:r>
              <a:rPr lang="fr-FR" sz="2400" kern="0" dirty="0"/>
              <a:t> then </a:t>
            </a:r>
            <a:r>
              <a:rPr lang="fr-FR" sz="2400" kern="0" dirty="0">
                <a:solidFill>
                  <a:schemeClr val="accent4"/>
                </a:solidFill>
              </a:rPr>
              <a:t>p</a:t>
            </a:r>
            <a:r>
              <a:rPr lang="fr-FR" sz="1200" kern="0" dirty="0"/>
              <a:t> </a:t>
            </a:r>
            <a:r>
              <a:rPr lang="fr-FR" sz="2400" kern="0" dirty="0"/>
              <a:t>else </a:t>
            </a:r>
            <a:r>
              <a:rPr lang="fr-FR" sz="2400" kern="0" dirty="0">
                <a:solidFill>
                  <a:schemeClr val="accent4"/>
                </a:solidFill>
              </a:rPr>
              <a:t>q </a:t>
            </a:r>
            <a:r>
              <a:rPr lang="fr-FR" sz="2400" kern="0" dirty="0"/>
              <a:t>end</a:t>
            </a:r>
            <a:r>
              <a:rPr lang="fr-FR" sz="1200" kern="0" dirty="0"/>
              <a:t> </a:t>
            </a:r>
            <a:r>
              <a:rPr lang="fr-FR" sz="2400" kern="0" dirty="0"/>
              <a:t>» est inatteignable par les r</a:t>
            </a:r>
            <a:r>
              <a:rPr lang="en-US" sz="2400" kern="0" dirty="0"/>
              <a:t>ègles</a:t>
            </a:r>
            <a:endParaRPr lang="fr-FR" sz="2400" kern="0" dirty="0"/>
          </a:p>
        </p:txBody>
      </p:sp>
      <p:sp>
        <p:nvSpPr>
          <p:cNvPr id="12" name="ZoneTexte 11"/>
          <p:cNvSpPr txBox="1"/>
          <p:nvPr/>
        </p:nvSpPr>
        <p:spPr>
          <a:xfrm>
            <a:off x="2691876" y="3330700"/>
            <a:ext cx="305517" cy="609398"/>
          </a:xfrm>
          <a:prstGeom prst="rect">
            <a:avLst/>
          </a:prstGeom>
          <a:ln w="19050">
            <a:noFill/>
          </a:ln>
        </p:spPr>
        <p:txBody>
          <a:bodyPr wrap="squar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3200" kern="0" dirty="0">
                <a:solidFill>
                  <a:schemeClr val="accent4"/>
                </a:solidFill>
              </a:rPr>
              <a:t>ˆ</a:t>
            </a:r>
            <a:r>
              <a:rPr lang="fr-FR" sz="3200" kern="0" dirty="0">
                <a:solidFill>
                  <a:schemeClr val="tx2"/>
                </a:solidFill>
              </a:rPr>
              <a:t>                                                          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08E614E-5D28-9742-87CC-FA0B9CA2139B}"/>
              </a:ext>
            </a:extLst>
          </p:cNvPr>
          <p:cNvSpPr txBox="1"/>
          <p:nvPr/>
        </p:nvSpPr>
        <p:spPr>
          <a:xfrm>
            <a:off x="3557785" y="3337628"/>
            <a:ext cx="305517" cy="609398"/>
          </a:xfrm>
          <a:prstGeom prst="rect">
            <a:avLst/>
          </a:prstGeom>
          <a:ln w="19050">
            <a:noFill/>
          </a:ln>
        </p:spPr>
        <p:txBody>
          <a:bodyPr wrap="squar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3200" kern="0" dirty="0">
                <a:solidFill>
                  <a:schemeClr val="accent4"/>
                </a:solidFill>
              </a:rPr>
              <a:t>ˆ</a:t>
            </a:r>
            <a:r>
              <a:rPr lang="fr-FR" sz="3200" kern="0" dirty="0">
                <a:solidFill>
                  <a:schemeClr val="tx2"/>
                </a:solidFill>
              </a:rPr>
              <a:t>                                                          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EF4104-6EA7-3C4F-8111-4B0A3CE4D655}"/>
              </a:ext>
            </a:extLst>
          </p:cNvPr>
          <p:cNvSpPr txBox="1"/>
          <p:nvPr/>
        </p:nvSpPr>
        <p:spPr>
          <a:xfrm>
            <a:off x="738145" y="4452581"/>
            <a:ext cx="7667709" cy="507831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 rtlCol="0" anchor="ctr" anchorCtr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fr-FR" sz="2700" kern="0" dirty="0"/>
              <a:t>F</a:t>
            </a:r>
            <a:r>
              <a:rPr kumimoji="0" lang="fr-FR" sz="27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ondamental pour la v</a:t>
            </a:r>
            <a:r>
              <a:rPr kumimoji="0" lang="en-US" sz="27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érification et </a:t>
            </a:r>
            <a:r>
              <a:rPr kumimoji="0" lang="fr-FR" sz="27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l</a:t>
            </a:r>
            <a:r>
              <a:rPr kumimoji="0" lang="en-US" sz="27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’optimisation</a:t>
            </a:r>
            <a:endParaRPr kumimoji="0" lang="fr-FR" sz="27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7342500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D04CD78-2C03-9349-B18A-AA62D4EAF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299" y="1196752"/>
            <a:ext cx="7347402" cy="3191643"/>
          </a:xfrm>
        </p:spPr>
        <p:txBody>
          <a:bodyPr/>
          <a:lstStyle/>
          <a:p>
            <a:pPr marL="288000" indent="-288000">
              <a:buFont typeface="+mj-lt"/>
              <a:buAutoNum type="arabicPeriod"/>
            </a:pPr>
            <a:r>
              <a:rPr lang="fr-FR">
                <a:solidFill>
                  <a:schemeClr val="bg1">
                    <a:lumMod val="75000"/>
                  </a:schemeClr>
                </a:solidFill>
              </a:rPr>
              <a:t> Rappels sur les circuits synchrones</a:t>
            </a:r>
          </a:p>
          <a:p>
            <a:pPr marL="288000" indent="-288000">
              <a:buFont typeface="+mj-lt"/>
              <a:buAutoNum type="arabicPeriod"/>
            </a:pPr>
            <a:r>
              <a:rPr lang="fr-FR">
                <a:solidFill>
                  <a:schemeClr val="bg1">
                    <a:lumMod val="75000"/>
                  </a:schemeClr>
                </a:solidFill>
              </a:rPr>
              <a:t> La s</a:t>
            </a:r>
            <a:r>
              <a:rPr lang="en-US">
                <a:solidFill>
                  <a:schemeClr val="bg1">
                    <a:lumMod val="75000"/>
                  </a:schemeClr>
                </a:solidFill>
              </a:rPr>
              <a:t>émantique par termes marqués</a:t>
            </a:r>
            <a:r>
              <a:rPr lang="fr-FR">
                <a:solidFill>
                  <a:schemeClr val="bg1">
                    <a:lumMod val="75000"/>
                  </a:schemeClr>
                </a:solidFill>
              </a:rPr>
              <a:t> (</a:t>
            </a:r>
            <a:r>
              <a:rPr lang="en-US">
                <a:solidFill>
                  <a:schemeClr val="bg1">
                    <a:lumMod val="75000"/>
                  </a:schemeClr>
                </a:solidFill>
              </a:rPr>
              <a:t>états)</a:t>
            </a:r>
          </a:p>
          <a:p>
            <a:pPr marL="288000" indent="-288000">
              <a:buFont typeface="+mj-lt"/>
              <a:buAutoNum type="arabicPeriod"/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 Interface des circuits</a:t>
            </a:r>
          </a:p>
          <a:p>
            <a:pPr marL="288000" indent="-288000">
              <a:buFont typeface="+mj-lt"/>
              <a:buAutoNum type="arabicPeriod"/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 Circuits de pause, abort, trap et supend</a:t>
            </a:r>
          </a:p>
          <a:p>
            <a:pPr marL="288000" indent="-288000">
              <a:buFont typeface="+mj-lt"/>
              <a:buAutoNum type="arabicPeriod"/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 Circuits de séquence et if</a:t>
            </a:r>
          </a:p>
          <a:p>
            <a:pPr marL="288000" indent="-288000">
              <a:buFont typeface="+mj-lt"/>
              <a:buAutoNum type="arabicPeriod"/>
            </a:pPr>
            <a:r>
              <a:rPr lang="en-US"/>
              <a:t> Circuit du parallèle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356956C-9974-314D-ADA2-338A04A383A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07/03/2017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DA246DD-03CF-C643-BBA2-4C12CDC8BD7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76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D3E62F-9797-AC44-AF5D-8049BB8F5B6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B1C709C2-2900-6E45-A0A7-53821C768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Plan du cours</a:t>
            </a:r>
          </a:p>
        </p:txBody>
      </p:sp>
    </p:spTree>
    <p:extLst>
      <p:ext uri="{BB962C8B-B14F-4D97-AF65-F5344CB8AC3E}">
        <p14:creationId xmlns:p14="http://schemas.microsoft.com/office/powerpoint/2010/main" val="146456669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36E4F18-7FFF-3E4E-8144-9E9E3975F88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07/03/2017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573CF06-818D-DB4C-8A9F-AFFEDB3E359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77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CE87F06-F2D8-654F-BFF5-32360A05AFE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05990F56-EFB9-2644-92CF-3318AB8B7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</a:t>
            </a:r>
            <a:r>
              <a:rPr lang="en-US"/>
              <a:t>ègles du</a:t>
            </a:r>
            <a:r>
              <a:rPr lang="fr-FR"/>
              <a:t> parall</a:t>
            </a:r>
            <a:r>
              <a:rPr lang="en-US"/>
              <a:t>èle</a:t>
            </a:r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56DD94-90A2-FB49-BB41-3447A6C7D57D}"/>
              </a:ext>
            </a:extLst>
          </p:cNvPr>
          <p:cNvSpPr/>
          <p:nvPr/>
        </p:nvSpPr>
        <p:spPr bwMode="auto">
          <a:xfrm>
            <a:off x="3923928" y="3861048"/>
            <a:ext cx="1800200" cy="388843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F370C00-E851-684B-A5C7-534B61F0C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49" y="836712"/>
            <a:ext cx="7216902" cy="129616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9DF8EFF-93B2-A349-A588-D50BD9384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49" y="2276872"/>
            <a:ext cx="7216902" cy="129616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8929A87-55C6-A448-B806-78BFE90957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49" y="5066498"/>
            <a:ext cx="7216902" cy="124282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83F3A9E-668B-E841-AC26-A734B8B39C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49" y="3717032"/>
            <a:ext cx="7216902" cy="121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1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Rectangle 63">
            <a:extLst>
              <a:ext uri="{FF2B5EF4-FFF2-40B4-BE49-F238E27FC236}">
                <a16:creationId xmlns:a16="http://schemas.microsoft.com/office/drawing/2014/main" id="{C176D66E-0130-3C49-AB6C-6A5A6BF2B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5250" y="2150513"/>
            <a:ext cx="1658187" cy="324051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07/03/2017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78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Circuit pour </a:t>
            </a:r>
            <a:r>
              <a:rPr lang="fr-FR" dirty="0">
                <a:solidFill>
                  <a:schemeClr val="accent4"/>
                </a:solidFill>
              </a:rPr>
              <a:t>p</a:t>
            </a:r>
            <a:r>
              <a:rPr lang="fr-FR" sz="1800" dirty="0">
                <a:solidFill>
                  <a:schemeClr val="tx2"/>
                </a:solidFill>
              </a:rPr>
              <a:t> </a:t>
            </a:r>
            <a:r>
              <a:rPr lang="fr-FR" dirty="0"/>
              <a:t>||</a:t>
            </a:r>
            <a:r>
              <a:rPr lang="fr-FR" sz="1800" dirty="0"/>
              <a:t> </a:t>
            </a:r>
            <a:r>
              <a:rPr lang="fr-FR" dirty="0">
                <a:solidFill>
                  <a:schemeClr val="accent4"/>
                </a:solidFill>
              </a:rPr>
              <a:t>q</a:t>
            </a:r>
          </a:p>
        </p:txBody>
      </p:sp>
      <p:sp>
        <p:nvSpPr>
          <p:cNvPr id="154" name="Rectangle 84"/>
          <p:cNvSpPr>
            <a:spLocks noChangeArrowheads="1"/>
          </p:cNvSpPr>
          <p:nvPr/>
        </p:nvSpPr>
        <p:spPr bwMode="auto">
          <a:xfrm>
            <a:off x="-432428650" y="2714625"/>
            <a:ext cx="53975" cy="158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7" name="Rectangle 87"/>
          <p:cNvSpPr>
            <a:spLocks noChangeArrowheads="1"/>
          </p:cNvSpPr>
          <p:nvPr/>
        </p:nvSpPr>
        <p:spPr bwMode="auto">
          <a:xfrm>
            <a:off x="-432428650" y="2873375"/>
            <a:ext cx="53975" cy="1603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0" name="Rectangle 90"/>
          <p:cNvSpPr>
            <a:spLocks noChangeArrowheads="1"/>
          </p:cNvSpPr>
          <p:nvPr/>
        </p:nvSpPr>
        <p:spPr bwMode="auto">
          <a:xfrm>
            <a:off x="-432428650" y="3033713"/>
            <a:ext cx="53975" cy="1603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" name="Rectangle 93"/>
          <p:cNvSpPr>
            <a:spLocks noChangeArrowheads="1"/>
          </p:cNvSpPr>
          <p:nvPr/>
        </p:nvSpPr>
        <p:spPr bwMode="auto">
          <a:xfrm>
            <a:off x="-432428650" y="3194050"/>
            <a:ext cx="53975" cy="1603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6" name="Rectangle 96"/>
          <p:cNvSpPr>
            <a:spLocks noChangeArrowheads="1"/>
          </p:cNvSpPr>
          <p:nvPr/>
        </p:nvSpPr>
        <p:spPr bwMode="auto">
          <a:xfrm>
            <a:off x="-432428650" y="3354388"/>
            <a:ext cx="53975" cy="1603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9" name="Rectangle 99"/>
          <p:cNvSpPr>
            <a:spLocks noChangeArrowheads="1"/>
          </p:cNvSpPr>
          <p:nvPr/>
        </p:nvSpPr>
        <p:spPr bwMode="auto">
          <a:xfrm>
            <a:off x="-432428650" y="3514725"/>
            <a:ext cx="53975" cy="158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2" name="Rectangle 102"/>
          <p:cNvSpPr>
            <a:spLocks noChangeArrowheads="1"/>
          </p:cNvSpPr>
          <p:nvPr/>
        </p:nvSpPr>
        <p:spPr bwMode="auto">
          <a:xfrm>
            <a:off x="-432428650" y="3673475"/>
            <a:ext cx="53975" cy="1603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5" name="Rectangle 105"/>
          <p:cNvSpPr>
            <a:spLocks noChangeArrowheads="1"/>
          </p:cNvSpPr>
          <p:nvPr/>
        </p:nvSpPr>
        <p:spPr bwMode="auto">
          <a:xfrm>
            <a:off x="-432428650" y="3833813"/>
            <a:ext cx="53975" cy="1603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8" name="Rectangle 108"/>
          <p:cNvSpPr>
            <a:spLocks noChangeArrowheads="1"/>
          </p:cNvSpPr>
          <p:nvPr/>
        </p:nvSpPr>
        <p:spPr bwMode="auto">
          <a:xfrm>
            <a:off x="-432428650" y="3994150"/>
            <a:ext cx="53975" cy="1603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1" name="Rectangle 111"/>
          <p:cNvSpPr>
            <a:spLocks noChangeArrowheads="1"/>
          </p:cNvSpPr>
          <p:nvPr/>
        </p:nvSpPr>
        <p:spPr bwMode="auto">
          <a:xfrm>
            <a:off x="-432428650" y="4154488"/>
            <a:ext cx="53975" cy="1603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4" name="Rectangle 114"/>
          <p:cNvSpPr>
            <a:spLocks noChangeArrowheads="1"/>
          </p:cNvSpPr>
          <p:nvPr/>
        </p:nvSpPr>
        <p:spPr bwMode="auto">
          <a:xfrm>
            <a:off x="-432428650" y="4314825"/>
            <a:ext cx="53975" cy="158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7" name="ZoneTexte 276"/>
          <p:cNvSpPr txBox="1"/>
          <p:nvPr/>
        </p:nvSpPr>
        <p:spPr>
          <a:xfrm>
            <a:off x="148249" y="5485640"/>
            <a:ext cx="1741182" cy="1255728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cas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où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est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vivant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sz="2400" kern="0" dirty="0"/>
              <a:t>et </a:t>
            </a:r>
            <a:r>
              <a:rPr lang="en-US" sz="2400" kern="0" dirty="0">
                <a:solidFill>
                  <a:schemeClr val="accent4"/>
                </a:solidFill>
              </a:rPr>
              <a:t>q</a:t>
            </a:r>
            <a:r>
              <a:rPr lang="en-US" sz="2400" kern="0" dirty="0"/>
              <a:t> mort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76" name="Rectangle à coins arrondis 275"/>
          <p:cNvSpPr/>
          <p:nvPr/>
        </p:nvSpPr>
        <p:spPr bwMode="auto">
          <a:xfrm>
            <a:off x="4637182" y="3863155"/>
            <a:ext cx="1112453" cy="479425"/>
          </a:xfrm>
          <a:prstGeom prst="roundRect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C2D9D52-9699-A446-9C20-34487A51875B}"/>
              </a:ext>
            </a:extLst>
          </p:cNvPr>
          <p:cNvGrpSpPr/>
          <p:nvPr/>
        </p:nvGrpSpPr>
        <p:grpSpPr>
          <a:xfrm>
            <a:off x="694604" y="939515"/>
            <a:ext cx="8053860" cy="5226413"/>
            <a:chOff x="694604" y="939515"/>
            <a:chExt cx="8053860" cy="5226413"/>
          </a:xfrm>
        </p:grpSpPr>
        <p:sp>
          <p:nvSpPr>
            <p:cNvPr id="75" name="Arc 5"/>
            <p:cNvSpPr>
              <a:spLocks/>
            </p:cNvSpPr>
            <p:nvPr/>
          </p:nvSpPr>
          <p:spPr bwMode="auto">
            <a:xfrm>
              <a:off x="6856060" y="939515"/>
              <a:ext cx="80678" cy="147601"/>
            </a:xfrm>
            <a:custGeom>
              <a:avLst/>
              <a:gdLst>
                <a:gd name="G0" fmla="+- 49 0 0"/>
                <a:gd name="G1" fmla="+- 21600 0 0"/>
                <a:gd name="G2" fmla="+- 21600 0 0"/>
                <a:gd name="T0" fmla="*/ 0 w 21649"/>
                <a:gd name="T1" fmla="*/ 0 h 21600"/>
                <a:gd name="T2" fmla="*/ 21649 w 21649"/>
                <a:gd name="T3" fmla="*/ 21600 h 21600"/>
                <a:gd name="T4" fmla="*/ 49 w 2164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49" h="21600" fill="none" extrusionOk="0">
                  <a:moveTo>
                    <a:pt x="0" y="0"/>
                  </a:moveTo>
                  <a:cubicBezTo>
                    <a:pt x="16" y="0"/>
                    <a:pt x="32" y="0"/>
                    <a:pt x="49" y="0"/>
                  </a:cubicBezTo>
                  <a:cubicBezTo>
                    <a:pt x="11978" y="0"/>
                    <a:pt x="21649" y="9670"/>
                    <a:pt x="21649" y="21600"/>
                  </a:cubicBezTo>
                </a:path>
                <a:path w="21649" h="21600" stroke="0" extrusionOk="0">
                  <a:moveTo>
                    <a:pt x="0" y="0"/>
                  </a:moveTo>
                  <a:cubicBezTo>
                    <a:pt x="16" y="0"/>
                    <a:pt x="32" y="0"/>
                    <a:pt x="49" y="0"/>
                  </a:cubicBezTo>
                  <a:cubicBezTo>
                    <a:pt x="11978" y="0"/>
                    <a:pt x="21649" y="9670"/>
                    <a:pt x="21649" y="21600"/>
                  </a:cubicBezTo>
                  <a:lnTo>
                    <a:pt x="49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Arc 6"/>
            <p:cNvSpPr>
              <a:spLocks/>
            </p:cNvSpPr>
            <p:nvPr/>
          </p:nvSpPr>
          <p:spPr bwMode="auto">
            <a:xfrm>
              <a:off x="6854344" y="939515"/>
              <a:ext cx="540714" cy="16269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515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896" y="0"/>
                    <a:pt x="21553" y="9618"/>
                    <a:pt x="21599" y="21515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896" y="0"/>
                    <a:pt x="21553" y="9618"/>
                    <a:pt x="21599" y="2151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Arc 7"/>
            <p:cNvSpPr>
              <a:spLocks/>
            </p:cNvSpPr>
            <p:nvPr/>
          </p:nvSpPr>
          <p:spPr bwMode="auto">
            <a:xfrm>
              <a:off x="6883524" y="1087116"/>
              <a:ext cx="511532" cy="162697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Arc 8"/>
            <p:cNvSpPr>
              <a:spLocks/>
            </p:cNvSpPr>
            <p:nvPr/>
          </p:nvSpPr>
          <p:spPr bwMode="auto">
            <a:xfrm>
              <a:off x="6856060" y="1087116"/>
              <a:ext cx="80678" cy="162697"/>
            </a:xfrm>
            <a:custGeom>
              <a:avLst/>
              <a:gdLst>
                <a:gd name="G0" fmla="+- 54 0 0"/>
                <a:gd name="G1" fmla="+- 0 0 0"/>
                <a:gd name="G2" fmla="+- 21600 0 0"/>
                <a:gd name="T0" fmla="*/ 21654 w 21654"/>
                <a:gd name="T1" fmla="*/ 0 h 21600"/>
                <a:gd name="T2" fmla="*/ 0 w 21654"/>
                <a:gd name="T3" fmla="*/ 21600 h 21600"/>
                <a:gd name="T4" fmla="*/ 54 w 2165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54" h="21600" fill="none" extrusionOk="0">
                  <a:moveTo>
                    <a:pt x="21654" y="0"/>
                  </a:moveTo>
                  <a:cubicBezTo>
                    <a:pt x="21654" y="11929"/>
                    <a:pt x="11983" y="21600"/>
                    <a:pt x="54" y="21600"/>
                  </a:cubicBezTo>
                  <a:cubicBezTo>
                    <a:pt x="36" y="21599"/>
                    <a:pt x="18" y="21599"/>
                    <a:pt x="0" y="21599"/>
                  </a:cubicBezTo>
                </a:path>
                <a:path w="21654" h="21600" stroke="0" extrusionOk="0">
                  <a:moveTo>
                    <a:pt x="21654" y="0"/>
                  </a:moveTo>
                  <a:cubicBezTo>
                    <a:pt x="21654" y="11929"/>
                    <a:pt x="11983" y="21600"/>
                    <a:pt x="54" y="21600"/>
                  </a:cubicBezTo>
                  <a:cubicBezTo>
                    <a:pt x="36" y="21599"/>
                    <a:pt x="18" y="21599"/>
                    <a:pt x="0" y="21599"/>
                  </a:cubicBezTo>
                  <a:lnTo>
                    <a:pt x="54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Freeform 11"/>
            <p:cNvSpPr>
              <a:spLocks/>
            </p:cNvSpPr>
            <p:nvPr/>
          </p:nvSpPr>
          <p:spPr bwMode="auto">
            <a:xfrm>
              <a:off x="5094880" y="1862020"/>
              <a:ext cx="490933" cy="140892"/>
            </a:xfrm>
            <a:custGeom>
              <a:avLst/>
              <a:gdLst>
                <a:gd name="T0" fmla="*/ 0 w 34"/>
                <a:gd name="T1" fmla="*/ 10 h 10"/>
                <a:gd name="T2" fmla="*/ 34 w 34"/>
                <a:gd name="T3" fmla="*/ 0 h 10"/>
                <a:gd name="T4" fmla="*/ 0 w 34"/>
                <a:gd name="T5" fmla="*/ 0 h 10"/>
                <a:gd name="T6" fmla="*/ 0 w 3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0">
                  <a:moveTo>
                    <a:pt x="0" y="10"/>
                  </a:moveTo>
                  <a:cubicBezTo>
                    <a:pt x="18" y="10"/>
                    <a:pt x="34" y="6"/>
                    <a:pt x="34" y="0"/>
                  </a:cubicBez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" name="Arc 12"/>
            <p:cNvSpPr>
              <a:spLocks/>
            </p:cNvSpPr>
            <p:nvPr/>
          </p:nvSpPr>
          <p:spPr bwMode="auto">
            <a:xfrm>
              <a:off x="5094880" y="1862020"/>
              <a:ext cx="497799" cy="162697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" name="Freeform 13"/>
            <p:cNvSpPr>
              <a:spLocks/>
            </p:cNvSpPr>
            <p:nvPr/>
          </p:nvSpPr>
          <p:spPr bwMode="auto">
            <a:xfrm>
              <a:off x="5094880" y="1721129"/>
              <a:ext cx="490933" cy="154310"/>
            </a:xfrm>
            <a:custGeom>
              <a:avLst/>
              <a:gdLst>
                <a:gd name="T0" fmla="*/ 34 w 34"/>
                <a:gd name="T1" fmla="*/ 11 h 11"/>
                <a:gd name="T2" fmla="*/ 0 w 34"/>
                <a:gd name="T3" fmla="*/ 0 h 11"/>
                <a:gd name="T4" fmla="*/ 0 w 34"/>
                <a:gd name="T5" fmla="*/ 11 h 11"/>
                <a:gd name="T6" fmla="*/ 34 w 34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1">
                  <a:moveTo>
                    <a:pt x="34" y="11"/>
                  </a:moveTo>
                  <a:cubicBezTo>
                    <a:pt x="34" y="4"/>
                    <a:pt x="18" y="0"/>
                    <a:pt x="0" y="0"/>
                  </a:cubicBezTo>
                  <a:lnTo>
                    <a:pt x="0" y="11"/>
                  </a:lnTo>
                  <a:lnTo>
                    <a:pt x="34" y="11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4" name="Arc 14"/>
            <p:cNvSpPr>
              <a:spLocks/>
            </p:cNvSpPr>
            <p:nvPr/>
          </p:nvSpPr>
          <p:spPr bwMode="auto">
            <a:xfrm>
              <a:off x="5094880" y="1714420"/>
              <a:ext cx="497799" cy="16269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522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898" y="0"/>
                    <a:pt x="21556" y="9623"/>
                    <a:pt x="21599" y="21522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898" y="0"/>
                    <a:pt x="21556" y="9623"/>
                    <a:pt x="21599" y="2152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" name="Freeform 15"/>
            <p:cNvSpPr>
              <a:spLocks/>
            </p:cNvSpPr>
            <p:nvPr/>
          </p:nvSpPr>
          <p:spPr bwMode="auto">
            <a:xfrm>
              <a:off x="5094880" y="1721129"/>
              <a:ext cx="44630" cy="140892"/>
            </a:xfrm>
            <a:custGeom>
              <a:avLst/>
              <a:gdLst>
                <a:gd name="T0" fmla="*/ 3 w 3"/>
                <a:gd name="T1" fmla="*/ 10 h 10"/>
                <a:gd name="T2" fmla="*/ 0 w 3"/>
                <a:gd name="T3" fmla="*/ 0 h 10"/>
                <a:gd name="T4" fmla="*/ 0 w 3"/>
                <a:gd name="T5" fmla="*/ 10 h 10"/>
                <a:gd name="T6" fmla="*/ 3 w 3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0">
                  <a:moveTo>
                    <a:pt x="3" y="10"/>
                  </a:moveTo>
                  <a:cubicBezTo>
                    <a:pt x="3" y="4"/>
                    <a:pt x="1" y="0"/>
                    <a:pt x="0" y="0"/>
                  </a:cubicBezTo>
                  <a:lnTo>
                    <a:pt x="0" y="10"/>
                  </a:lnTo>
                  <a:lnTo>
                    <a:pt x="3" y="1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6" name="Arc 16"/>
            <p:cNvSpPr>
              <a:spLocks/>
            </p:cNvSpPr>
            <p:nvPr/>
          </p:nvSpPr>
          <p:spPr bwMode="auto">
            <a:xfrm>
              <a:off x="5096597" y="1714420"/>
              <a:ext cx="51496" cy="147601"/>
            </a:xfrm>
            <a:custGeom>
              <a:avLst/>
              <a:gdLst>
                <a:gd name="G0" fmla="+- 77 0 0"/>
                <a:gd name="G1" fmla="+- 21600 0 0"/>
                <a:gd name="G2" fmla="+- 21600 0 0"/>
                <a:gd name="T0" fmla="*/ 0 w 21677"/>
                <a:gd name="T1" fmla="*/ 0 h 21600"/>
                <a:gd name="T2" fmla="*/ 21677 w 21677"/>
                <a:gd name="T3" fmla="*/ 21600 h 21600"/>
                <a:gd name="T4" fmla="*/ 77 w 2167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7" h="21600" fill="none" extrusionOk="0">
                  <a:moveTo>
                    <a:pt x="0" y="0"/>
                  </a:moveTo>
                  <a:cubicBezTo>
                    <a:pt x="25" y="0"/>
                    <a:pt x="51" y="0"/>
                    <a:pt x="77" y="0"/>
                  </a:cubicBezTo>
                  <a:cubicBezTo>
                    <a:pt x="12006" y="0"/>
                    <a:pt x="21677" y="9670"/>
                    <a:pt x="21677" y="21600"/>
                  </a:cubicBezTo>
                </a:path>
                <a:path w="21677" h="21600" stroke="0" extrusionOk="0">
                  <a:moveTo>
                    <a:pt x="0" y="0"/>
                  </a:moveTo>
                  <a:cubicBezTo>
                    <a:pt x="25" y="0"/>
                    <a:pt x="51" y="0"/>
                    <a:pt x="77" y="0"/>
                  </a:cubicBezTo>
                  <a:cubicBezTo>
                    <a:pt x="12006" y="0"/>
                    <a:pt x="21677" y="9670"/>
                    <a:pt x="21677" y="21600"/>
                  </a:cubicBezTo>
                  <a:lnTo>
                    <a:pt x="77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" name="Freeform 17"/>
            <p:cNvSpPr>
              <a:spLocks/>
            </p:cNvSpPr>
            <p:nvPr/>
          </p:nvSpPr>
          <p:spPr bwMode="auto">
            <a:xfrm>
              <a:off x="5110329" y="1862020"/>
              <a:ext cx="29182" cy="127473"/>
            </a:xfrm>
            <a:custGeom>
              <a:avLst/>
              <a:gdLst>
                <a:gd name="T0" fmla="*/ 0 w 2"/>
                <a:gd name="T1" fmla="*/ 9 h 9"/>
                <a:gd name="T2" fmla="*/ 2 w 2"/>
                <a:gd name="T3" fmla="*/ 0 h 9"/>
                <a:gd name="T4" fmla="*/ 0 w 2"/>
                <a:gd name="T5" fmla="*/ 0 h 9"/>
                <a:gd name="T6" fmla="*/ 0 w 2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9">
                  <a:moveTo>
                    <a:pt x="0" y="9"/>
                  </a:moveTo>
                  <a:cubicBezTo>
                    <a:pt x="1" y="9"/>
                    <a:pt x="2" y="5"/>
                    <a:pt x="2" y="0"/>
                  </a:cubicBez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8" name="Arc 18"/>
            <p:cNvSpPr>
              <a:spLocks/>
            </p:cNvSpPr>
            <p:nvPr/>
          </p:nvSpPr>
          <p:spPr bwMode="auto">
            <a:xfrm>
              <a:off x="5110329" y="1862020"/>
              <a:ext cx="36048" cy="147601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" name="Line 20"/>
            <p:cNvSpPr>
              <a:spLocks noChangeShapeType="1"/>
            </p:cNvSpPr>
            <p:nvPr/>
          </p:nvSpPr>
          <p:spPr bwMode="auto">
            <a:xfrm>
              <a:off x="5036617" y="1932466"/>
              <a:ext cx="10289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1" name="Oval 21"/>
            <p:cNvSpPr>
              <a:spLocks noChangeArrowheads="1"/>
            </p:cNvSpPr>
            <p:nvPr/>
          </p:nvSpPr>
          <p:spPr bwMode="auto">
            <a:xfrm>
              <a:off x="5599545" y="1848602"/>
              <a:ext cx="44630" cy="4193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" name="Freeform 23"/>
            <p:cNvSpPr>
              <a:spLocks/>
            </p:cNvSpPr>
            <p:nvPr/>
          </p:nvSpPr>
          <p:spPr bwMode="auto">
            <a:xfrm>
              <a:off x="5094880" y="4116288"/>
              <a:ext cx="490933" cy="140892"/>
            </a:xfrm>
            <a:custGeom>
              <a:avLst/>
              <a:gdLst>
                <a:gd name="T0" fmla="*/ 0 w 34"/>
                <a:gd name="T1" fmla="*/ 10 h 10"/>
                <a:gd name="T2" fmla="*/ 34 w 34"/>
                <a:gd name="T3" fmla="*/ 0 h 10"/>
                <a:gd name="T4" fmla="*/ 0 w 34"/>
                <a:gd name="T5" fmla="*/ 0 h 10"/>
                <a:gd name="T6" fmla="*/ 0 w 3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0">
                  <a:moveTo>
                    <a:pt x="0" y="10"/>
                  </a:moveTo>
                  <a:cubicBezTo>
                    <a:pt x="18" y="10"/>
                    <a:pt x="34" y="6"/>
                    <a:pt x="34" y="0"/>
                  </a:cubicBez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" name="Arc 24"/>
            <p:cNvSpPr>
              <a:spLocks/>
            </p:cNvSpPr>
            <p:nvPr/>
          </p:nvSpPr>
          <p:spPr bwMode="auto">
            <a:xfrm>
              <a:off x="5094880" y="4116288"/>
              <a:ext cx="497799" cy="162697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5" name="Freeform 25"/>
            <p:cNvSpPr>
              <a:spLocks/>
            </p:cNvSpPr>
            <p:nvPr/>
          </p:nvSpPr>
          <p:spPr bwMode="auto">
            <a:xfrm>
              <a:off x="5094880" y="3975396"/>
              <a:ext cx="490933" cy="154310"/>
            </a:xfrm>
            <a:custGeom>
              <a:avLst/>
              <a:gdLst>
                <a:gd name="T0" fmla="*/ 34 w 34"/>
                <a:gd name="T1" fmla="*/ 11 h 11"/>
                <a:gd name="T2" fmla="*/ 0 w 34"/>
                <a:gd name="T3" fmla="*/ 0 h 11"/>
                <a:gd name="T4" fmla="*/ 0 w 34"/>
                <a:gd name="T5" fmla="*/ 11 h 11"/>
                <a:gd name="T6" fmla="*/ 34 w 34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1">
                  <a:moveTo>
                    <a:pt x="34" y="11"/>
                  </a:moveTo>
                  <a:cubicBezTo>
                    <a:pt x="34" y="4"/>
                    <a:pt x="18" y="0"/>
                    <a:pt x="0" y="0"/>
                  </a:cubicBezTo>
                  <a:lnTo>
                    <a:pt x="0" y="11"/>
                  </a:lnTo>
                  <a:lnTo>
                    <a:pt x="34" y="11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" name="Arc 26"/>
            <p:cNvSpPr>
              <a:spLocks/>
            </p:cNvSpPr>
            <p:nvPr/>
          </p:nvSpPr>
          <p:spPr bwMode="auto">
            <a:xfrm>
              <a:off x="5094880" y="3968687"/>
              <a:ext cx="497799" cy="16269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522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898" y="0"/>
                    <a:pt x="21556" y="9623"/>
                    <a:pt x="21599" y="21522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898" y="0"/>
                    <a:pt x="21556" y="9623"/>
                    <a:pt x="21599" y="2152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7" name="Freeform 27"/>
            <p:cNvSpPr>
              <a:spLocks/>
            </p:cNvSpPr>
            <p:nvPr/>
          </p:nvSpPr>
          <p:spPr bwMode="auto">
            <a:xfrm>
              <a:off x="5094880" y="3975396"/>
              <a:ext cx="44630" cy="140892"/>
            </a:xfrm>
            <a:custGeom>
              <a:avLst/>
              <a:gdLst>
                <a:gd name="T0" fmla="*/ 3 w 3"/>
                <a:gd name="T1" fmla="*/ 10 h 10"/>
                <a:gd name="T2" fmla="*/ 0 w 3"/>
                <a:gd name="T3" fmla="*/ 0 h 10"/>
                <a:gd name="T4" fmla="*/ 0 w 3"/>
                <a:gd name="T5" fmla="*/ 10 h 10"/>
                <a:gd name="T6" fmla="*/ 3 w 3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0">
                  <a:moveTo>
                    <a:pt x="3" y="10"/>
                  </a:moveTo>
                  <a:cubicBezTo>
                    <a:pt x="3" y="4"/>
                    <a:pt x="1" y="0"/>
                    <a:pt x="0" y="0"/>
                  </a:cubicBezTo>
                  <a:lnTo>
                    <a:pt x="0" y="10"/>
                  </a:lnTo>
                  <a:lnTo>
                    <a:pt x="3" y="1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" name="Arc 28"/>
            <p:cNvSpPr>
              <a:spLocks/>
            </p:cNvSpPr>
            <p:nvPr/>
          </p:nvSpPr>
          <p:spPr bwMode="auto">
            <a:xfrm>
              <a:off x="5096597" y="3968687"/>
              <a:ext cx="51496" cy="147601"/>
            </a:xfrm>
            <a:custGeom>
              <a:avLst/>
              <a:gdLst>
                <a:gd name="G0" fmla="+- 77 0 0"/>
                <a:gd name="G1" fmla="+- 21600 0 0"/>
                <a:gd name="G2" fmla="+- 21600 0 0"/>
                <a:gd name="T0" fmla="*/ 0 w 21677"/>
                <a:gd name="T1" fmla="*/ 0 h 21600"/>
                <a:gd name="T2" fmla="*/ 21677 w 21677"/>
                <a:gd name="T3" fmla="*/ 21600 h 21600"/>
                <a:gd name="T4" fmla="*/ 77 w 2167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7" h="21600" fill="none" extrusionOk="0">
                  <a:moveTo>
                    <a:pt x="0" y="0"/>
                  </a:moveTo>
                  <a:cubicBezTo>
                    <a:pt x="25" y="0"/>
                    <a:pt x="51" y="0"/>
                    <a:pt x="77" y="0"/>
                  </a:cubicBezTo>
                  <a:cubicBezTo>
                    <a:pt x="12006" y="0"/>
                    <a:pt x="21677" y="9670"/>
                    <a:pt x="21677" y="21600"/>
                  </a:cubicBezTo>
                </a:path>
                <a:path w="21677" h="21600" stroke="0" extrusionOk="0">
                  <a:moveTo>
                    <a:pt x="0" y="0"/>
                  </a:moveTo>
                  <a:cubicBezTo>
                    <a:pt x="25" y="0"/>
                    <a:pt x="51" y="0"/>
                    <a:pt x="77" y="0"/>
                  </a:cubicBezTo>
                  <a:cubicBezTo>
                    <a:pt x="12006" y="0"/>
                    <a:pt x="21677" y="9670"/>
                    <a:pt x="21677" y="21600"/>
                  </a:cubicBezTo>
                  <a:lnTo>
                    <a:pt x="77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9" name="Freeform 29"/>
            <p:cNvSpPr>
              <a:spLocks/>
            </p:cNvSpPr>
            <p:nvPr/>
          </p:nvSpPr>
          <p:spPr bwMode="auto">
            <a:xfrm>
              <a:off x="5110329" y="4116288"/>
              <a:ext cx="29182" cy="127473"/>
            </a:xfrm>
            <a:custGeom>
              <a:avLst/>
              <a:gdLst>
                <a:gd name="T0" fmla="*/ 0 w 2"/>
                <a:gd name="T1" fmla="*/ 9 h 9"/>
                <a:gd name="T2" fmla="*/ 2 w 2"/>
                <a:gd name="T3" fmla="*/ 0 h 9"/>
                <a:gd name="T4" fmla="*/ 0 w 2"/>
                <a:gd name="T5" fmla="*/ 0 h 9"/>
                <a:gd name="T6" fmla="*/ 0 w 2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9">
                  <a:moveTo>
                    <a:pt x="0" y="9"/>
                  </a:moveTo>
                  <a:cubicBezTo>
                    <a:pt x="1" y="9"/>
                    <a:pt x="2" y="5"/>
                    <a:pt x="2" y="0"/>
                  </a:cubicBez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0" name="Arc 30"/>
            <p:cNvSpPr>
              <a:spLocks/>
            </p:cNvSpPr>
            <p:nvPr/>
          </p:nvSpPr>
          <p:spPr bwMode="auto">
            <a:xfrm>
              <a:off x="5110329" y="4116288"/>
              <a:ext cx="36048" cy="147601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" name="Line 31"/>
            <p:cNvSpPr>
              <a:spLocks noChangeShapeType="1"/>
            </p:cNvSpPr>
            <p:nvPr/>
          </p:nvSpPr>
          <p:spPr bwMode="auto">
            <a:xfrm>
              <a:off x="5081147" y="4045842"/>
              <a:ext cx="5836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" name="Line 32"/>
            <p:cNvSpPr>
              <a:spLocks noChangeShapeType="1"/>
            </p:cNvSpPr>
            <p:nvPr/>
          </p:nvSpPr>
          <p:spPr bwMode="auto">
            <a:xfrm>
              <a:off x="5081147" y="4186734"/>
              <a:ext cx="5836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" name="Oval 33"/>
            <p:cNvSpPr>
              <a:spLocks noChangeArrowheads="1"/>
            </p:cNvSpPr>
            <p:nvPr/>
          </p:nvSpPr>
          <p:spPr bwMode="auto">
            <a:xfrm>
              <a:off x="5599545" y="4102870"/>
              <a:ext cx="44630" cy="4193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" name="Rectangle 35"/>
            <p:cNvSpPr>
              <a:spLocks noChangeArrowheads="1"/>
            </p:cNvSpPr>
            <p:nvPr/>
          </p:nvSpPr>
          <p:spPr bwMode="auto">
            <a:xfrm>
              <a:off x="2853066" y="1516500"/>
              <a:ext cx="1297712" cy="1831593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" name="Rectangle 36"/>
            <p:cNvSpPr>
              <a:spLocks noChangeArrowheads="1"/>
            </p:cNvSpPr>
            <p:nvPr/>
          </p:nvSpPr>
          <p:spPr bwMode="auto">
            <a:xfrm>
              <a:off x="2947476" y="1721129"/>
              <a:ext cx="288380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GO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" name="Rectangle 37"/>
            <p:cNvSpPr>
              <a:spLocks noChangeArrowheads="1"/>
            </p:cNvSpPr>
            <p:nvPr/>
          </p:nvSpPr>
          <p:spPr bwMode="auto">
            <a:xfrm>
              <a:off x="2947476" y="2002912"/>
              <a:ext cx="360475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RES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" name="Rectangle 38"/>
            <p:cNvSpPr>
              <a:spLocks noChangeArrowheads="1"/>
            </p:cNvSpPr>
            <p:nvPr/>
          </p:nvSpPr>
          <p:spPr bwMode="auto">
            <a:xfrm>
              <a:off x="2947476" y="2284696"/>
              <a:ext cx="461752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SUSP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" name="Rectangle 39"/>
            <p:cNvSpPr>
              <a:spLocks noChangeArrowheads="1"/>
            </p:cNvSpPr>
            <p:nvPr/>
          </p:nvSpPr>
          <p:spPr bwMode="auto">
            <a:xfrm>
              <a:off x="2947476" y="2566479"/>
              <a:ext cx="374208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KILL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" name="Rectangle 40"/>
            <p:cNvSpPr>
              <a:spLocks noChangeArrowheads="1"/>
            </p:cNvSpPr>
            <p:nvPr/>
          </p:nvSpPr>
          <p:spPr bwMode="auto">
            <a:xfrm>
              <a:off x="3812617" y="1721129"/>
              <a:ext cx="346743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SEL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" name="Rectangle 41"/>
            <p:cNvSpPr>
              <a:spLocks noChangeArrowheads="1"/>
            </p:cNvSpPr>
            <p:nvPr/>
          </p:nvSpPr>
          <p:spPr bwMode="auto">
            <a:xfrm>
              <a:off x="3884713" y="2002912"/>
              <a:ext cx="245467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K0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" name="Rectangle 42"/>
            <p:cNvSpPr>
              <a:spLocks noChangeArrowheads="1"/>
            </p:cNvSpPr>
            <p:nvPr/>
          </p:nvSpPr>
          <p:spPr bwMode="auto">
            <a:xfrm>
              <a:off x="3884713" y="2284696"/>
              <a:ext cx="245467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K1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" name="Rectangle 43"/>
            <p:cNvSpPr>
              <a:spLocks noChangeArrowheads="1"/>
            </p:cNvSpPr>
            <p:nvPr/>
          </p:nvSpPr>
          <p:spPr bwMode="auto">
            <a:xfrm>
              <a:off x="3884713" y="2566479"/>
              <a:ext cx="245467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K2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" name="Rectangle 44"/>
            <p:cNvSpPr>
              <a:spLocks noChangeArrowheads="1"/>
            </p:cNvSpPr>
            <p:nvPr/>
          </p:nvSpPr>
          <p:spPr bwMode="auto">
            <a:xfrm>
              <a:off x="3307952" y="1580237"/>
              <a:ext cx="157923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E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" name="Rectangle 45"/>
            <p:cNvSpPr>
              <a:spLocks noChangeArrowheads="1"/>
            </p:cNvSpPr>
            <p:nvPr/>
          </p:nvSpPr>
          <p:spPr bwMode="auto">
            <a:xfrm>
              <a:off x="3596332" y="1580237"/>
              <a:ext cx="187104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E'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" name="Rectangle 46"/>
            <p:cNvSpPr>
              <a:spLocks noChangeArrowheads="1"/>
            </p:cNvSpPr>
            <p:nvPr/>
          </p:nvSpPr>
          <p:spPr bwMode="auto">
            <a:xfrm>
              <a:off x="3884713" y="2848263"/>
              <a:ext cx="245467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K3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7" name="Rectangle 47"/>
            <p:cNvSpPr>
              <a:spLocks noChangeArrowheads="1"/>
            </p:cNvSpPr>
            <p:nvPr/>
          </p:nvSpPr>
          <p:spPr bwMode="auto">
            <a:xfrm>
              <a:off x="3884713" y="3059600"/>
              <a:ext cx="230018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... 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8" name="Rectangle 48"/>
            <p:cNvSpPr>
              <a:spLocks noChangeArrowheads="1"/>
            </p:cNvSpPr>
            <p:nvPr/>
          </p:nvSpPr>
          <p:spPr bwMode="auto">
            <a:xfrm>
              <a:off x="3438074" y="2199946"/>
              <a:ext cx="2306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400" b="0" i="0" u="none" strike="noStrike" cap="none" normalizeH="0" baseline="0" dirty="0">
                  <a:ln>
                    <a:noFill/>
                  </a:ln>
                  <a:solidFill>
                    <a:schemeClr val="accent4"/>
                  </a:solidFill>
                  <a:effectLst/>
                  <a:latin typeface="Geneva" charset="0"/>
                </a:rPr>
                <a:t>p</a:t>
              </a:r>
              <a:endParaRPr kumimoji="0" lang="fr-FR" altLang="fr-FR" sz="4800" b="0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</a:endParaRPr>
            </a:p>
          </p:txBody>
        </p:sp>
        <p:sp>
          <p:nvSpPr>
            <p:cNvPr id="119" name="Rectangle 49"/>
            <p:cNvSpPr>
              <a:spLocks noChangeArrowheads="1"/>
            </p:cNvSpPr>
            <p:nvPr/>
          </p:nvSpPr>
          <p:spPr bwMode="auto">
            <a:xfrm>
              <a:off x="2853066" y="4334335"/>
              <a:ext cx="1297712" cy="1831593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0" name="Rectangle 50"/>
            <p:cNvSpPr>
              <a:spLocks noChangeArrowheads="1"/>
            </p:cNvSpPr>
            <p:nvPr/>
          </p:nvSpPr>
          <p:spPr bwMode="auto">
            <a:xfrm>
              <a:off x="2947476" y="4538963"/>
              <a:ext cx="288380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GO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1" name="Rectangle 51"/>
            <p:cNvSpPr>
              <a:spLocks noChangeArrowheads="1"/>
            </p:cNvSpPr>
            <p:nvPr/>
          </p:nvSpPr>
          <p:spPr bwMode="auto">
            <a:xfrm>
              <a:off x="2947476" y="4820747"/>
              <a:ext cx="360475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RES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2" name="Rectangle 52"/>
            <p:cNvSpPr>
              <a:spLocks noChangeArrowheads="1"/>
            </p:cNvSpPr>
            <p:nvPr/>
          </p:nvSpPr>
          <p:spPr bwMode="auto">
            <a:xfrm>
              <a:off x="2947476" y="5102530"/>
              <a:ext cx="461752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SUSP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3" name="Rectangle 53"/>
            <p:cNvSpPr>
              <a:spLocks noChangeArrowheads="1"/>
            </p:cNvSpPr>
            <p:nvPr/>
          </p:nvSpPr>
          <p:spPr bwMode="auto">
            <a:xfrm>
              <a:off x="2947476" y="5384314"/>
              <a:ext cx="374208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KILL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4" name="Rectangle 54"/>
            <p:cNvSpPr>
              <a:spLocks noChangeArrowheads="1"/>
            </p:cNvSpPr>
            <p:nvPr/>
          </p:nvSpPr>
          <p:spPr bwMode="auto">
            <a:xfrm>
              <a:off x="3812617" y="4538963"/>
              <a:ext cx="346743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SEL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5" name="Rectangle 55"/>
            <p:cNvSpPr>
              <a:spLocks noChangeArrowheads="1"/>
            </p:cNvSpPr>
            <p:nvPr/>
          </p:nvSpPr>
          <p:spPr bwMode="auto">
            <a:xfrm>
              <a:off x="3884713" y="4820747"/>
              <a:ext cx="245467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K0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6" name="Rectangle 56"/>
            <p:cNvSpPr>
              <a:spLocks noChangeArrowheads="1"/>
            </p:cNvSpPr>
            <p:nvPr/>
          </p:nvSpPr>
          <p:spPr bwMode="auto">
            <a:xfrm>
              <a:off x="3884713" y="5102530"/>
              <a:ext cx="245467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K1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7" name="Rectangle 57"/>
            <p:cNvSpPr>
              <a:spLocks noChangeArrowheads="1"/>
            </p:cNvSpPr>
            <p:nvPr/>
          </p:nvSpPr>
          <p:spPr bwMode="auto">
            <a:xfrm>
              <a:off x="3884713" y="5384314"/>
              <a:ext cx="245467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K2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8" name="Rectangle 58"/>
            <p:cNvSpPr>
              <a:spLocks noChangeArrowheads="1"/>
            </p:cNvSpPr>
            <p:nvPr/>
          </p:nvSpPr>
          <p:spPr bwMode="auto">
            <a:xfrm>
              <a:off x="3307952" y="4398072"/>
              <a:ext cx="157923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E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9" name="Rectangle 59"/>
            <p:cNvSpPr>
              <a:spLocks noChangeArrowheads="1"/>
            </p:cNvSpPr>
            <p:nvPr/>
          </p:nvSpPr>
          <p:spPr bwMode="auto">
            <a:xfrm>
              <a:off x="3596332" y="4398072"/>
              <a:ext cx="187104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E'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0" name="Rectangle 60"/>
            <p:cNvSpPr>
              <a:spLocks noChangeArrowheads="1"/>
            </p:cNvSpPr>
            <p:nvPr/>
          </p:nvSpPr>
          <p:spPr bwMode="auto">
            <a:xfrm>
              <a:off x="3884713" y="5666097"/>
              <a:ext cx="245467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K3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1" name="Rectangle 61"/>
            <p:cNvSpPr>
              <a:spLocks noChangeArrowheads="1"/>
            </p:cNvSpPr>
            <p:nvPr/>
          </p:nvSpPr>
          <p:spPr bwMode="auto">
            <a:xfrm>
              <a:off x="3884713" y="5877435"/>
              <a:ext cx="230018" cy="224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... 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4" name="Rectangle 64"/>
            <p:cNvSpPr>
              <a:spLocks noChangeArrowheads="1"/>
            </p:cNvSpPr>
            <p:nvPr/>
          </p:nvSpPr>
          <p:spPr bwMode="auto">
            <a:xfrm>
              <a:off x="6119660" y="2214250"/>
              <a:ext cx="374208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LEM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5" name="Rectangle 65"/>
            <p:cNvSpPr>
              <a:spLocks noChangeArrowheads="1"/>
            </p:cNvSpPr>
            <p:nvPr/>
          </p:nvSpPr>
          <p:spPr bwMode="auto">
            <a:xfrm>
              <a:off x="6119660" y="2496033"/>
              <a:ext cx="230018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L0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6" name="Rectangle 66"/>
            <p:cNvSpPr>
              <a:spLocks noChangeArrowheads="1"/>
            </p:cNvSpPr>
            <p:nvPr/>
          </p:nvSpPr>
          <p:spPr bwMode="auto">
            <a:xfrm>
              <a:off x="6119660" y="2777817"/>
              <a:ext cx="230018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L1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7" name="Rectangle 67"/>
            <p:cNvSpPr>
              <a:spLocks noChangeArrowheads="1"/>
            </p:cNvSpPr>
            <p:nvPr/>
          </p:nvSpPr>
          <p:spPr bwMode="auto">
            <a:xfrm>
              <a:off x="6119660" y="3059600"/>
              <a:ext cx="230018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L2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8" name="Rectangle 68"/>
            <p:cNvSpPr>
              <a:spLocks noChangeArrowheads="1"/>
            </p:cNvSpPr>
            <p:nvPr/>
          </p:nvSpPr>
          <p:spPr bwMode="auto">
            <a:xfrm>
              <a:off x="6119660" y="3341384"/>
              <a:ext cx="230018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L3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9" name="Rectangle 69"/>
            <p:cNvSpPr>
              <a:spLocks noChangeArrowheads="1"/>
            </p:cNvSpPr>
            <p:nvPr/>
          </p:nvSpPr>
          <p:spPr bwMode="auto">
            <a:xfrm>
              <a:off x="6119660" y="3693613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0" name="Line 70"/>
            <p:cNvSpPr>
              <a:spLocks noChangeShapeType="1"/>
            </p:cNvSpPr>
            <p:nvPr/>
          </p:nvSpPr>
          <p:spPr bwMode="auto">
            <a:xfrm flipH="1">
              <a:off x="5887926" y="4398072"/>
              <a:ext cx="13045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1" name="Line 71"/>
            <p:cNvSpPr>
              <a:spLocks noChangeShapeType="1"/>
            </p:cNvSpPr>
            <p:nvPr/>
          </p:nvSpPr>
          <p:spPr bwMode="auto">
            <a:xfrm flipH="1">
              <a:off x="5887926" y="4679855"/>
              <a:ext cx="13045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2" name="Rectangle 72"/>
            <p:cNvSpPr>
              <a:spLocks noChangeArrowheads="1"/>
            </p:cNvSpPr>
            <p:nvPr/>
          </p:nvSpPr>
          <p:spPr bwMode="auto">
            <a:xfrm>
              <a:off x="6119660" y="4045842"/>
              <a:ext cx="389657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REM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3" name="Rectangle 73"/>
            <p:cNvSpPr>
              <a:spLocks noChangeArrowheads="1"/>
            </p:cNvSpPr>
            <p:nvPr/>
          </p:nvSpPr>
          <p:spPr bwMode="auto">
            <a:xfrm>
              <a:off x="6119660" y="4327626"/>
              <a:ext cx="245467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R0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4" name="Rectangle 74"/>
            <p:cNvSpPr>
              <a:spLocks noChangeArrowheads="1"/>
            </p:cNvSpPr>
            <p:nvPr/>
          </p:nvSpPr>
          <p:spPr bwMode="auto">
            <a:xfrm>
              <a:off x="6119660" y="4609409"/>
              <a:ext cx="245467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R1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5" name="Rectangle 75"/>
            <p:cNvSpPr>
              <a:spLocks noChangeArrowheads="1"/>
            </p:cNvSpPr>
            <p:nvPr/>
          </p:nvSpPr>
          <p:spPr bwMode="auto">
            <a:xfrm>
              <a:off x="6119660" y="4891193"/>
              <a:ext cx="245467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R2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6" name="Rectangle 76"/>
            <p:cNvSpPr>
              <a:spLocks noChangeArrowheads="1"/>
            </p:cNvSpPr>
            <p:nvPr/>
          </p:nvSpPr>
          <p:spPr bwMode="auto">
            <a:xfrm>
              <a:off x="6119660" y="5172976"/>
              <a:ext cx="245467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R3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7" name="Line 77"/>
            <p:cNvSpPr>
              <a:spLocks noChangeShapeType="1"/>
            </p:cNvSpPr>
            <p:nvPr/>
          </p:nvSpPr>
          <p:spPr bwMode="auto">
            <a:xfrm flipH="1">
              <a:off x="5887926" y="4116288"/>
              <a:ext cx="13045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9" name="Rectangle 79"/>
            <p:cNvSpPr>
              <a:spLocks noChangeArrowheads="1"/>
            </p:cNvSpPr>
            <p:nvPr/>
          </p:nvSpPr>
          <p:spPr bwMode="auto">
            <a:xfrm>
              <a:off x="7417372" y="2848263"/>
              <a:ext cx="24546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K0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0" name="Rectangle 80"/>
            <p:cNvSpPr>
              <a:spLocks noChangeArrowheads="1"/>
            </p:cNvSpPr>
            <p:nvPr/>
          </p:nvSpPr>
          <p:spPr bwMode="auto">
            <a:xfrm>
              <a:off x="7417372" y="3216932"/>
              <a:ext cx="24546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K1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1" name="Rectangle 81"/>
            <p:cNvSpPr>
              <a:spLocks noChangeArrowheads="1"/>
            </p:cNvSpPr>
            <p:nvPr/>
          </p:nvSpPr>
          <p:spPr bwMode="auto">
            <a:xfrm>
              <a:off x="7417372" y="3585601"/>
              <a:ext cx="24546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K2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2" name="Rectangle 82"/>
            <p:cNvSpPr>
              <a:spLocks noChangeArrowheads="1"/>
            </p:cNvSpPr>
            <p:nvPr/>
          </p:nvSpPr>
          <p:spPr bwMode="auto">
            <a:xfrm>
              <a:off x="7434716" y="3954271"/>
              <a:ext cx="24546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K3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3" name="Rectangle 83"/>
            <p:cNvSpPr>
              <a:spLocks noChangeArrowheads="1"/>
            </p:cNvSpPr>
            <p:nvPr/>
          </p:nvSpPr>
          <p:spPr bwMode="auto">
            <a:xfrm>
              <a:off x="6825162" y="2764398"/>
              <a:ext cx="130458" cy="1677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5" name="Rectangle 85"/>
            <p:cNvSpPr>
              <a:spLocks noChangeArrowheads="1"/>
            </p:cNvSpPr>
            <p:nvPr/>
          </p:nvSpPr>
          <p:spPr bwMode="auto">
            <a:xfrm>
              <a:off x="6840611" y="2777817"/>
              <a:ext cx="202553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S 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6" name="Rectangle 86"/>
            <p:cNvSpPr>
              <a:spLocks noChangeArrowheads="1"/>
            </p:cNvSpPr>
            <p:nvPr/>
          </p:nvSpPr>
          <p:spPr bwMode="auto">
            <a:xfrm>
              <a:off x="6825162" y="2932127"/>
              <a:ext cx="130458" cy="1694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8" name="Rectangle 88"/>
            <p:cNvSpPr>
              <a:spLocks noChangeArrowheads="1"/>
            </p:cNvSpPr>
            <p:nvPr/>
          </p:nvSpPr>
          <p:spPr bwMode="auto">
            <a:xfrm>
              <a:off x="6840611" y="2945545"/>
              <a:ext cx="202553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Y 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9" name="Rectangle 89"/>
            <p:cNvSpPr>
              <a:spLocks noChangeArrowheads="1"/>
            </p:cNvSpPr>
            <p:nvPr/>
          </p:nvSpPr>
          <p:spPr bwMode="auto">
            <a:xfrm>
              <a:off x="6825162" y="3101533"/>
              <a:ext cx="130458" cy="1694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1" name="Rectangle 91"/>
            <p:cNvSpPr>
              <a:spLocks noChangeArrowheads="1"/>
            </p:cNvSpPr>
            <p:nvPr/>
          </p:nvSpPr>
          <p:spPr bwMode="auto">
            <a:xfrm>
              <a:off x="6840611" y="3114951"/>
              <a:ext cx="202553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N 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2" name="Rectangle 92"/>
            <p:cNvSpPr>
              <a:spLocks noChangeArrowheads="1"/>
            </p:cNvSpPr>
            <p:nvPr/>
          </p:nvSpPr>
          <p:spPr bwMode="auto">
            <a:xfrm>
              <a:off x="6825162" y="3270938"/>
              <a:ext cx="130458" cy="1694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4" name="Rectangle 94"/>
            <p:cNvSpPr>
              <a:spLocks noChangeArrowheads="1"/>
            </p:cNvSpPr>
            <p:nvPr/>
          </p:nvSpPr>
          <p:spPr bwMode="auto">
            <a:xfrm>
              <a:off x="6840611" y="3284356"/>
              <a:ext cx="202553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C 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5" name="Rectangle 95"/>
            <p:cNvSpPr>
              <a:spLocks noChangeArrowheads="1"/>
            </p:cNvSpPr>
            <p:nvPr/>
          </p:nvSpPr>
          <p:spPr bwMode="auto">
            <a:xfrm>
              <a:off x="6825162" y="3440344"/>
              <a:ext cx="130458" cy="1694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7" name="Rectangle 97"/>
            <p:cNvSpPr>
              <a:spLocks noChangeArrowheads="1"/>
            </p:cNvSpPr>
            <p:nvPr/>
          </p:nvSpPr>
          <p:spPr bwMode="auto">
            <a:xfrm>
              <a:off x="6840611" y="3453762"/>
              <a:ext cx="202553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H 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8" name="Rectangle 98"/>
            <p:cNvSpPr>
              <a:spLocks noChangeArrowheads="1"/>
            </p:cNvSpPr>
            <p:nvPr/>
          </p:nvSpPr>
          <p:spPr bwMode="auto">
            <a:xfrm>
              <a:off x="6825162" y="3609749"/>
              <a:ext cx="130458" cy="1677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0" name="Rectangle 100"/>
            <p:cNvSpPr>
              <a:spLocks noChangeArrowheads="1"/>
            </p:cNvSpPr>
            <p:nvPr/>
          </p:nvSpPr>
          <p:spPr bwMode="auto">
            <a:xfrm>
              <a:off x="6840611" y="3623167"/>
              <a:ext cx="202553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R 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1" name="Rectangle 101"/>
            <p:cNvSpPr>
              <a:spLocks noChangeArrowheads="1"/>
            </p:cNvSpPr>
            <p:nvPr/>
          </p:nvSpPr>
          <p:spPr bwMode="auto">
            <a:xfrm>
              <a:off x="6825162" y="3777477"/>
              <a:ext cx="130458" cy="1694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3" name="Rectangle 103"/>
            <p:cNvSpPr>
              <a:spLocks noChangeArrowheads="1"/>
            </p:cNvSpPr>
            <p:nvPr/>
          </p:nvSpPr>
          <p:spPr bwMode="auto">
            <a:xfrm>
              <a:off x="6840611" y="3790895"/>
              <a:ext cx="216285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O 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4" name="Rectangle 104"/>
            <p:cNvSpPr>
              <a:spLocks noChangeArrowheads="1"/>
            </p:cNvSpPr>
            <p:nvPr/>
          </p:nvSpPr>
          <p:spPr bwMode="auto">
            <a:xfrm>
              <a:off x="6825162" y="3946883"/>
              <a:ext cx="130458" cy="1694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6" name="Rectangle 106"/>
            <p:cNvSpPr>
              <a:spLocks noChangeArrowheads="1"/>
            </p:cNvSpPr>
            <p:nvPr/>
          </p:nvSpPr>
          <p:spPr bwMode="auto">
            <a:xfrm>
              <a:off x="6840611" y="3960301"/>
              <a:ext cx="202553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N 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7" name="Rectangle 107"/>
            <p:cNvSpPr>
              <a:spLocks noChangeArrowheads="1"/>
            </p:cNvSpPr>
            <p:nvPr/>
          </p:nvSpPr>
          <p:spPr bwMode="auto">
            <a:xfrm>
              <a:off x="6825162" y="4116288"/>
              <a:ext cx="87545" cy="1694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9" name="Rectangle 109"/>
            <p:cNvSpPr>
              <a:spLocks noChangeArrowheads="1"/>
            </p:cNvSpPr>
            <p:nvPr/>
          </p:nvSpPr>
          <p:spPr bwMode="auto">
            <a:xfrm>
              <a:off x="6840611" y="4129706"/>
              <a:ext cx="180236" cy="162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I 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0" name="Rectangle 110"/>
            <p:cNvSpPr>
              <a:spLocks noChangeArrowheads="1"/>
            </p:cNvSpPr>
            <p:nvPr/>
          </p:nvSpPr>
          <p:spPr bwMode="auto">
            <a:xfrm>
              <a:off x="6825162" y="4285694"/>
              <a:ext cx="116725" cy="1694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2" name="Rectangle 112"/>
            <p:cNvSpPr>
              <a:spLocks noChangeArrowheads="1"/>
            </p:cNvSpPr>
            <p:nvPr/>
          </p:nvSpPr>
          <p:spPr bwMode="auto">
            <a:xfrm>
              <a:off x="6829625" y="4290910"/>
              <a:ext cx="129999" cy="162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S 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3" name="Rectangle 113"/>
            <p:cNvSpPr>
              <a:spLocks noChangeArrowheads="1"/>
            </p:cNvSpPr>
            <p:nvPr/>
          </p:nvSpPr>
          <p:spPr bwMode="auto">
            <a:xfrm>
              <a:off x="6825162" y="4455099"/>
              <a:ext cx="116725" cy="1677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5" name="Rectangle 115"/>
            <p:cNvSpPr>
              <a:spLocks noChangeArrowheads="1"/>
            </p:cNvSpPr>
            <p:nvPr/>
          </p:nvSpPr>
          <p:spPr bwMode="auto">
            <a:xfrm>
              <a:off x="6840611" y="4468517"/>
              <a:ext cx="202553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E 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6" name="Rectangle 116"/>
            <p:cNvSpPr>
              <a:spLocks noChangeArrowheads="1"/>
            </p:cNvSpPr>
            <p:nvPr/>
          </p:nvSpPr>
          <p:spPr bwMode="auto">
            <a:xfrm>
              <a:off x="6840611" y="4636246"/>
              <a:ext cx="100532" cy="162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U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7" name="Arc 117"/>
            <p:cNvSpPr>
              <a:spLocks/>
            </p:cNvSpPr>
            <p:nvPr/>
          </p:nvSpPr>
          <p:spPr bwMode="auto">
            <a:xfrm>
              <a:off x="6856060" y="1362190"/>
              <a:ext cx="80678" cy="147601"/>
            </a:xfrm>
            <a:custGeom>
              <a:avLst/>
              <a:gdLst>
                <a:gd name="G0" fmla="+- 49 0 0"/>
                <a:gd name="G1" fmla="+- 21600 0 0"/>
                <a:gd name="G2" fmla="+- 21600 0 0"/>
                <a:gd name="T0" fmla="*/ 0 w 21649"/>
                <a:gd name="T1" fmla="*/ 0 h 21600"/>
                <a:gd name="T2" fmla="*/ 21649 w 21649"/>
                <a:gd name="T3" fmla="*/ 21600 h 21600"/>
                <a:gd name="T4" fmla="*/ 49 w 2164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49" h="21600" fill="none" extrusionOk="0">
                  <a:moveTo>
                    <a:pt x="0" y="0"/>
                  </a:moveTo>
                  <a:cubicBezTo>
                    <a:pt x="16" y="0"/>
                    <a:pt x="32" y="0"/>
                    <a:pt x="49" y="0"/>
                  </a:cubicBezTo>
                  <a:cubicBezTo>
                    <a:pt x="11978" y="0"/>
                    <a:pt x="21649" y="9670"/>
                    <a:pt x="21649" y="21600"/>
                  </a:cubicBezTo>
                </a:path>
                <a:path w="21649" h="21600" stroke="0" extrusionOk="0">
                  <a:moveTo>
                    <a:pt x="0" y="0"/>
                  </a:moveTo>
                  <a:cubicBezTo>
                    <a:pt x="16" y="0"/>
                    <a:pt x="32" y="0"/>
                    <a:pt x="49" y="0"/>
                  </a:cubicBezTo>
                  <a:cubicBezTo>
                    <a:pt x="11978" y="0"/>
                    <a:pt x="21649" y="9670"/>
                    <a:pt x="21649" y="21600"/>
                  </a:cubicBezTo>
                  <a:lnTo>
                    <a:pt x="49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8" name="Arc 118"/>
            <p:cNvSpPr>
              <a:spLocks/>
            </p:cNvSpPr>
            <p:nvPr/>
          </p:nvSpPr>
          <p:spPr bwMode="auto">
            <a:xfrm>
              <a:off x="6854344" y="1362190"/>
              <a:ext cx="540714" cy="16269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515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896" y="0"/>
                    <a:pt x="21553" y="9618"/>
                    <a:pt x="21599" y="21515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896" y="0"/>
                    <a:pt x="21553" y="9618"/>
                    <a:pt x="21599" y="2151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9" name="Arc 119"/>
            <p:cNvSpPr>
              <a:spLocks/>
            </p:cNvSpPr>
            <p:nvPr/>
          </p:nvSpPr>
          <p:spPr bwMode="auto">
            <a:xfrm>
              <a:off x="6883524" y="1509791"/>
              <a:ext cx="511532" cy="162697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0" name="Arc 120"/>
            <p:cNvSpPr>
              <a:spLocks/>
            </p:cNvSpPr>
            <p:nvPr/>
          </p:nvSpPr>
          <p:spPr bwMode="auto">
            <a:xfrm>
              <a:off x="6856060" y="1509791"/>
              <a:ext cx="80678" cy="162697"/>
            </a:xfrm>
            <a:custGeom>
              <a:avLst/>
              <a:gdLst>
                <a:gd name="G0" fmla="+- 54 0 0"/>
                <a:gd name="G1" fmla="+- 0 0 0"/>
                <a:gd name="G2" fmla="+- 21600 0 0"/>
                <a:gd name="T0" fmla="*/ 21654 w 21654"/>
                <a:gd name="T1" fmla="*/ 0 h 21600"/>
                <a:gd name="T2" fmla="*/ 0 w 21654"/>
                <a:gd name="T3" fmla="*/ 21600 h 21600"/>
                <a:gd name="T4" fmla="*/ 54 w 2165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54" h="21600" fill="none" extrusionOk="0">
                  <a:moveTo>
                    <a:pt x="21654" y="0"/>
                  </a:moveTo>
                  <a:cubicBezTo>
                    <a:pt x="21654" y="11929"/>
                    <a:pt x="11983" y="21600"/>
                    <a:pt x="54" y="21600"/>
                  </a:cubicBezTo>
                  <a:cubicBezTo>
                    <a:pt x="36" y="21599"/>
                    <a:pt x="18" y="21599"/>
                    <a:pt x="0" y="21599"/>
                  </a:cubicBezTo>
                </a:path>
                <a:path w="21654" h="21600" stroke="0" extrusionOk="0">
                  <a:moveTo>
                    <a:pt x="21654" y="0"/>
                  </a:moveTo>
                  <a:cubicBezTo>
                    <a:pt x="21654" y="11929"/>
                    <a:pt x="11983" y="21600"/>
                    <a:pt x="54" y="21600"/>
                  </a:cubicBezTo>
                  <a:cubicBezTo>
                    <a:pt x="36" y="21599"/>
                    <a:pt x="18" y="21599"/>
                    <a:pt x="0" y="21599"/>
                  </a:cubicBezTo>
                  <a:lnTo>
                    <a:pt x="54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1" name="Line 121"/>
            <p:cNvSpPr>
              <a:spLocks noChangeShapeType="1"/>
            </p:cNvSpPr>
            <p:nvPr/>
          </p:nvSpPr>
          <p:spPr bwMode="auto">
            <a:xfrm>
              <a:off x="6883524" y="1439345"/>
              <a:ext cx="2918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2" name="Line 122"/>
            <p:cNvSpPr>
              <a:spLocks noChangeShapeType="1"/>
            </p:cNvSpPr>
            <p:nvPr/>
          </p:nvSpPr>
          <p:spPr bwMode="auto">
            <a:xfrm>
              <a:off x="6883524" y="1580237"/>
              <a:ext cx="2918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3" name="Line 123"/>
            <p:cNvSpPr>
              <a:spLocks noChangeShapeType="1"/>
            </p:cNvSpPr>
            <p:nvPr/>
          </p:nvSpPr>
          <p:spPr bwMode="auto">
            <a:xfrm>
              <a:off x="7532380" y="1087116"/>
              <a:ext cx="648855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4" name="Line 124"/>
            <p:cNvSpPr>
              <a:spLocks noChangeShapeType="1"/>
            </p:cNvSpPr>
            <p:nvPr/>
          </p:nvSpPr>
          <p:spPr bwMode="auto">
            <a:xfrm>
              <a:off x="7388190" y="1087116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5" name="Rectangle 125"/>
            <p:cNvSpPr>
              <a:spLocks noChangeArrowheads="1"/>
            </p:cNvSpPr>
            <p:nvPr/>
          </p:nvSpPr>
          <p:spPr bwMode="auto">
            <a:xfrm>
              <a:off x="8312447" y="958719"/>
              <a:ext cx="19717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b="0" i="0" u="none" strike="noStrike" cap="none" normalizeH="0" baseline="0" dirty="0">
                  <a:ln>
                    <a:noFill/>
                  </a:ln>
                  <a:solidFill>
                    <a:srgbClr val="0000D4"/>
                  </a:solidFill>
                  <a:effectLst/>
                  <a:latin typeface="Geneva" charset="0"/>
                </a:rPr>
                <a:t>E'</a:t>
              </a:r>
              <a:endPara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96" name="Line 126"/>
            <p:cNvSpPr>
              <a:spLocks noChangeShapeType="1"/>
            </p:cNvSpPr>
            <p:nvPr/>
          </p:nvSpPr>
          <p:spPr bwMode="auto">
            <a:xfrm>
              <a:off x="7820761" y="2918708"/>
              <a:ext cx="360475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7" name="Line 127"/>
            <p:cNvSpPr>
              <a:spLocks noChangeShapeType="1"/>
            </p:cNvSpPr>
            <p:nvPr/>
          </p:nvSpPr>
          <p:spPr bwMode="auto">
            <a:xfrm>
              <a:off x="7676570" y="2918708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8" name="Rectangle 128"/>
            <p:cNvSpPr>
              <a:spLocks noChangeArrowheads="1"/>
            </p:cNvSpPr>
            <p:nvPr/>
          </p:nvSpPr>
          <p:spPr bwMode="auto">
            <a:xfrm>
              <a:off x="8312447" y="2778003"/>
              <a:ext cx="28212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b="0" i="0" u="none" strike="noStrike" cap="none" normalizeH="0" baseline="0" dirty="0">
                  <a:ln>
                    <a:noFill/>
                  </a:ln>
                  <a:solidFill>
                    <a:srgbClr val="0000D4"/>
                  </a:solidFill>
                  <a:effectLst/>
                  <a:latin typeface="Geneva" charset="0"/>
                </a:rPr>
                <a:t>K0</a:t>
              </a:r>
              <a:endPara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99" name="Line 129"/>
            <p:cNvSpPr>
              <a:spLocks noChangeShapeType="1"/>
            </p:cNvSpPr>
            <p:nvPr/>
          </p:nvSpPr>
          <p:spPr bwMode="auto">
            <a:xfrm>
              <a:off x="7820761" y="3284356"/>
              <a:ext cx="360475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0" name="Line 130"/>
            <p:cNvSpPr>
              <a:spLocks noChangeShapeType="1"/>
            </p:cNvSpPr>
            <p:nvPr/>
          </p:nvSpPr>
          <p:spPr bwMode="auto">
            <a:xfrm>
              <a:off x="7676570" y="3284356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1" name="Rectangle 131"/>
            <p:cNvSpPr>
              <a:spLocks noChangeArrowheads="1"/>
            </p:cNvSpPr>
            <p:nvPr/>
          </p:nvSpPr>
          <p:spPr bwMode="auto">
            <a:xfrm>
              <a:off x="8312447" y="3144386"/>
              <a:ext cx="28212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b="0" i="0" u="none" strike="noStrike" cap="none" normalizeH="0" baseline="0">
                  <a:ln>
                    <a:noFill/>
                  </a:ln>
                  <a:solidFill>
                    <a:srgbClr val="0000D4"/>
                  </a:solidFill>
                  <a:effectLst/>
                  <a:latin typeface="Geneva" charset="0"/>
                </a:rPr>
                <a:t>K1</a:t>
              </a:r>
              <a:endParaRPr kumimoji="0" lang="fr-FR" altLang="fr-FR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2" name="Line 132"/>
            <p:cNvSpPr>
              <a:spLocks noChangeShapeType="1"/>
            </p:cNvSpPr>
            <p:nvPr/>
          </p:nvSpPr>
          <p:spPr bwMode="auto">
            <a:xfrm>
              <a:off x="7820761" y="3657571"/>
              <a:ext cx="360475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3" name="Line 133"/>
            <p:cNvSpPr>
              <a:spLocks noChangeShapeType="1"/>
            </p:cNvSpPr>
            <p:nvPr/>
          </p:nvSpPr>
          <p:spPr bwMode="auto">
            <a:xfrm>
              <a:off x="7676570" y="3657571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" name="Rectangle 134"/>
            <p:cNvSpPr>
              <a:spLocks noChangeArrowheads="1"/>
            </p:cNvSpPr>
            <p:nvPr/>
          </p:nvSpPr>
          <p:spPr bwMode="auto">
            <a:xfrm>
              <a:off x="8312447" y="3510769"/>
              <a:ext cx="28212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b="0" i="0" u="none" strike="noStrike" cap="none" normalizeH="0" baseline="0">
                  <a:ln>
                    <a:noFill/>
                  </a:ln>
                  <a:solidFill>
                    <a:srgbClr val="0000D4"/>
                  </a:solidFill>
                  <a:effectLst/>
                  <a:latin typeface="Geneva" charset="0"/>
                </a:rPr>
                <a:t>K2</a:t>
              </a:r>
              <a:endParaRPr kumimoji="0" lang="fr-FR" altLang="fr-FR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5" name="Line 135"/>
            <p:cNvSpPr>
              <a:spLocks noChangeShapeType="1"/>
            </p:cNvSpPr>
            <p:nvPr/>
          </p:nvSpPr>
          <p:spPr bwMode="auto">
            <a:xfrm>
              <a:off x="7820760" y="4028005"/>
              <a:ext cx="360475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" name="Line 136"/>
            <p:cNvSpPr>
              <a:spLocks noChangeShapeType="1"/>
            </p:cNvSpPr>
            <p:nvPr/>
          </p:nvSpPr>
          <p:spPr bwMode="auto">
            <a:xfrm>
              <a:off x="7676569" y="4028005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" name="Rectangle 137"/>
            <p:cNvSpPr>
              <a:spLocks noChangeArrowheads="1"/>
            </p:cNvSpPr>
            <p:nvPr/>
          </p:nvSpPr>
          <p:spPr bwMode="auto">
            <a:xfrm>
              <a:off x="8312447" y="3877151"/>
              <a:ext cx="28212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b="0" i="0" u="none" strike="noStrike" cap="none" normalizeH="0" baseline="0" dirty="0">
                  <a:ln>
                    <a:noFill/>
                  </a:ln>
                  <a:solidFill>
                    <a:srgbClr val="0000D4"/>
                  </a:solidFill>
                  <a:effectLst/>
                  <a:latin typeface="Geneva" charset="0"/>
                </a:rPr>
                <a:t>K3</a:t>
              </a:r>
              <a:endPara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8" name="Line 138"/>
            <p:cNvSpPr>
              <a:spLocks noChangeShapeType="1"/>
            </p:cNvSpPr>
            <p:nvPr/>
          </p:nvSpPr>
          <p:spPr bwMode="auto">
            <a:xfrm>
              <a:off x="7532380" y="1509791"/>
              <a:ext cx="635876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9" name="Line 139"/>
            <p:cNvSpPr>
              <a:spLocks noChangeShapeType="1"/>
            </p:cNvSpPr>
            <p:nvPr/>
          </p:nvSpPr>
          <p:spPr bwMode="auto">
            <a:xfrm>
              <a:off x="7388190" y="1509791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0" name="Rectangle 140"/>
            <p:cNvSpPr>
              <a:spLocks noChangeArrowheads="1"/>
            </p:cNvSpPr>
            <p:nvPr/>
          </p:nvSpPr>
          <p:spPr bwMode="auto">
            <a:xfrm>
              <a:off x="8312447" y="1351801"/>
              <a:ext cx="43601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b="0" i="0" u="none" strike="noStrike" cap="none" normalizeH="0" baseline="0" dirty="0">
                  <a:ln>
                    <a:noFill/>
                  </a:ln>
                  <a:solidFill>
                    <a:srgbClr val="0000D4"/>
                  </a:solidFill>
                  <a:effectLst/>
                  <a:latin typeface="Geneva" charset="0"/>
                </a:rPr>
                <a:t>SEL</a:t>
              </a:r>
              <a:endPara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11" name="Line 141"/>
            <p:cNvSpPr>
              <a:spLocks noChangeShapeType="1"/>
            </p:cNvSpPr>
            <p:nvPr/>
          </p:nvSpPr>
          <p:spPr bwMode="auto">
            <a:xfrm>
              <a:off x="3639245" y="1016670"/>
              <a:ext cx="0" cy="352229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2" name="Line 142"/>
            <p:cNvSpPr>
              <a:spLocks noChangeShapeType="1"/>
            </p:cNvSpPr>
            <p:nvPr/>
          </p:nvSpPr>
          <p:spPr bwMode="auto">
            <a:xfrm>
              <a:off x="3639245" y="1016670"/>
              <a:ext cx="3100089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3" name="Line 143"/>
            <p:cNvSpPr>
              <a:spLocks noChangeShapeType="1"/>
            </p:cNvSpPr>
            <p:nvPr/>
          </p:nvSpPr>
          <p:spPr bwMode="auto">
            <a:xfrm>
              <a:off x="6739334" y="1016670"/>
              <a:ext cx="19486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4" name="Line 144"/>
            <p:cNvSpPr>
              <a:spLocks noChangeShapeType="1"/>
            </p:cNvSpPr>
            <p:nvPr/>
          </p:nvSpPr>
          <p:spPr bwMode="auto">
            <a:xfrm>
              <a:off x="3639245" y="1368899"/>
              <a:ext cx="0" cy="1408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5" name="Line 145"/>
            <p:cNvSpPr>
              <a:spLocks noChangeShapeType="1"/>
            </p:cNvSpPr>
            <p:nvPr/>
          </p:nvSpPr>
          <p:spPr bwMode="auto">
            <a:xfrm>
              <a:off x="1764773" y="1791575"/>
              <a:ext cx="937236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6" name="Line 146"/>
            <p:cNvSpPr>
              <a:spLocks noChangeShapeType="1"/>
            </p:cNvSpPr>
            <p:nvPr/>
          </p:nvSpPr>
          <p:spPr bwMode="auto">
            <a:xfrm>
              <a:off x="1764773" y="4609409"/>
              <a:ext cx="937236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7" name="Line 147"/>
            <p:cNvSpPr>
              <a:spLocks noChangeShapeType="1"/>
            </p:cNvSpPr>
            <p:nvPr/>
          </p:nvSpPr>
          <p:spPr bwMode="auto">
            <a:xfrm>
              <a:off x="1764773" y="1791575"/>
              <a:ext cx="0" cy="1127134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0" name="Line 150"/>
            <p:cNvSpPr>
              <a:spLocks noChangeShapeType="1"/>
            </p:cNvSpPr>
            <p:nvPr/>
          </p:nvSpPr>
          <p:spPr bwMode="auto">
            <a:xfrm>
              <a:off x="1404298" y="2918708"/>
              <a:ext cx="360475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1" name="Line 151"/>
            <p:cNvSpPr>
              <a:spLocks noChangeShapeType="1"/>
            </p:cNvSpPr>
            <p:nvPr/>
          </p:nvSpPr>
          <p:spPr bwMode="auto">
            <a:xfrm>
              <a:off x="2702009" y="1791575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2" name="Line 152"/>
            <p:cNvSpPr>
              <a:spLocks noChangeShapeType="1"/>
            </p:cNvSpPr>
            <p:nvPr/>
          </p:nvSpPr>
          <p:spPr bwMode="auto">
            <a:xfrm>
              <a:off x="2702009" y="4609409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3" name="Rectangle 153"/>
            <p:cNvSpPr>
              <a:spLocks noChangeArrowheads="1"/>
            </p:cNvSpPr>
            <p:nvPr/>
          </p:nvSpPr>
          <p:spPr bwMode="auto">
            <a:xfrm>
              <a:off x="985801" y="2770171"/>
              <a:ext cx="388262" cy="292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b="0" i="0" u="none" strike="noStrike" cap="none" normalizeH="0" baseline="0" dirty="0">
                  <a:ln>
                    <a:noFill/>
                  </a:ln>
                  <a:solidFill>
                    <a:srgbClr val="0000D4"/>
                  </a:solidFill>
                  <a:effectLst/>
                  <a:latin typeface="Geneva" charset="0"/>
                </a:rPr>
                <a:t>GO</a:t>
              </a:r>
              <a:endPara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25" name="Rectangle 155"/>
            <p:cNvSpPr>
              <a:spLocks noChangeArrowheads="1"/>
            </p:cNvSpPr>
            <p:nvPr/>
          </p:nvSpPr>
          <p:spPr bwMode="auto">
            <a:xfrm>
              <a:off x="4716016" y="1802142"/>
              <a:ext cx="320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 dirty="0">
                  <a:ln>
                    <a:noFill/>
                  </a:ln>
                  <a:solidFill>
                    <a:srgbClr val="0000D4"/>
                  </a:solidFill>
                  <a:effectLst/>
                  <a:latin typeface="Geneva" charset="0"/>
                </a:rPr>
                <a:t>GO</a:t>
              </a:r>
              <a:endParaRPr kumimoji="0" lang="fr-FR" altLang="fr-F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6" name="Line 156"/>
            <p:cNvSpPr>
              <a:spLocks noChangeShapeType="1"/>
            </p:cNvSpPr>
            <p:nvPr/>
          </p:nvSpPr>
          <p:spPr bwMode="auto">
            <a:xfrm>
              <a:off x="5045098" y="4045842"/>
              <a:ext cx="10830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8" name="Line 158"/>
            <p:cNvSpPr>
              <a:spLocks noChangeShapeType="1"/>
            </p:cNvSpPr>
            <p:nvPr/>
          </p:nvSpPr>
          <p:spPr bwMode="auto">
            <a:xfrm>
              <a:off x="1981058" y="2073358"/>
              <a:ext cx="720951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9" name="Line 159"/>
            <p:cNvSpPr>
              <a:spLocks noChangeShapeType="1"/>
            </p:cNvSpPr>
            <p:nvPr/>
          </p:nvSpPr>
          <p:spPr bwMode="auto">
            <a:xfrm>
              <a:off x="1981058" y="4891193"/>
              <a:ext cx="720951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0" name="Line 160"/>
            <p:cNvSpPr>
              <a:spLocks noChangeShapeType="1"/>
            </p:cNvSpPr>
            <p:nvPr/>
          </p:nvSpPr>
          <p:spPr bwMode="auto">
            <a:xfrm>
              <a:off x="1981058" y="2073358"/>
              <a:ext cx="0" cy="1127134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3" name="Line 163"/>
            <p:cNvSpPr>
              <a:spLocks noChangeShapeType="1"/>
            </p:cNvSpPr>
            <p:nvPr/>
          </p:nvSpPr>
          <p:spPr bwMode="auto">
            <a:xfrm>
              <a:off x="1404298" y="3200492"/>
              <a:ext cx="576761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4" name="Line 164"/>
            <p:cNvSpPr>
              <a:spLocks noChangeShapeType="1"/>
            </p:cNvSpPr>
            <p:nvPr/>
          </p:nvSpPr>
          <p:spPr bwMode="auto">
            <a:xfrm>
              <a:off x="2702009" y="2073358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5" name="Line 165"/>
            <p:cNvSpPr>
              <a:spLocks noChangeShapeType="1"/>
            </p:cNvSpPr>
            <p:nvPr/>
          </p:nvSpPr>
          <p:spPr bwMode="auto">
            <a:xfrm>
              <a:off x="2702009" y="4891193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6" name="Rectangle 166"/>
            <p:cNvSpPr>
              <a:spLocks noChangeArrowheads="1"/>
            </p:cNvSpPr>
            <p:nvPr/>
          </p:nvSpPr>
          <p:spPr bwMode="auto">
            <a:xfrm>
              <a:off x="861002" y="3052653"/>
              <a:ext cx="513061" cy="292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b="0" i="0" u="none" strike="noStrike" cap="none" normalizeH="0" baseline="0" dirty="0">
                  <a:ln>
                    <a:noFill/>
                  </a:ln>
                  <a:solidFill>
                    <a:srgbClr val="0000D4"/>
                  </a:solidFill>
                  <a:effectLst/>
                  <a:latin typeface="Geneva" charset="0"/>
                </a:rPr>
                <a:t>RES</a:t>
              </a:r>
              <a:endPara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37" name="Line 167"/>
            <p:cNvSpPr>
              <a:spLocks noChangeShapeType="1"/>
            </p:cNvSpPr>
            <p:nvPr/>
          </p:nvSpPr>
          <p:spPr bwMode="auto">
            <a:xfrm>
              <a:off x="2197344" y="2355141"/>
              <a:ext cx="504666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8" name="Line 168"/>
            <p:cNvSpPr>
              <a:spLocks noChangeShapeType="1"/>
            </p:cNvSpPr>
            <p:nvPr/>
          </p:nvSpPr>
          <p:spPr bwMode="auto">
            <a:xfrm>
              <a:off x="2197344" y="5172976"/>
              <a:ext cx="504666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9" name="Line 169"/>
            <p:cNvSpPr>
              <a:spLocks noChangeShapeType="1"/>
            </p:cNvSpPr>
            <p:nvPr/>
          </p:nvSpPr>
          <p:spPr bwMode="auto">
            <a:xfrm>
              <a:off x="2197344" y="2355141"/>
              <a:ext cx="0" cy="1127134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2" name="Line 172"/>
            <p:cNvSpPr>
              <a:spLocks noChangeShapeType="1"/>
            </p:cNvSpPr>
            <p:nvPr/>
          </p:nvSpPr>
          <p:spPr bwMode="auto">
            <a:xfrm>
              <a:off x="1404298" y="3482275"/>
              <a:ext cx="793046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3" name="Line 173"/>
            <p:cNvSpPr>
              <a:spLocks noChangeShapeType="1"/>
            </p:cNvSpPr>
            <p:nvPr/>
          </p:nvSpPr>
          <p:spPr bwMode="auto">
            <a:xfrm>
              <a:off x="2702009" y="2355141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4" name="Line 174"/>
            <p:cNvSpPr>
              <a:spLocks noChangeShapeType="1"/>
            </p:cNvSpPr>
            <p:nvPr/>
          </p:nvSpPr>
          <p:spPr bwMode="auto">
            <a:xfrm>
              <a:off x="2702009" y="5172976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5" name="Rectangle 175"/>
            <p:cNvSpPr>
              <a:spLocks noChangeArrowheads="1"/>
            </p:cNvSpPr>
            <p:nvPr/>
          </p:nvSpPr>
          <p:spPr bwMode="auto">
            <a:xfrm>
              <a:off x="694604" y="3335135"/>
              <a:ext cx="679459" cy="292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b="0" i="0" u="none" strike="noStrike" cap="none" normalizeH="0" baseline="0" dirty="0">
                  <a:ln>
                    <a:noFill/>
                  </a:ln>
                  <a:solidFill>
                    <a:srgbClr val="0000D4"/>
                  </a:solidFill>
                  <a:effectLst/>
                  <a:latin typeface="Geneva" charset="0"/>
                </a:rPr>
                <a:t>SUSP</a:t>
              </a:r>
              <a:endPara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6" name="Line 176"/>
            <p:cNvSpPr>
              <a:spLocks noChangeShapeType="1"/>
            </p:cNvSpPr>
            <p:nvPr/>
          </p:nvSpPr>
          <p:spPr bwMode="auto">
            <a:xfrm>
              <a:off x="3350865" y="1016670"/>
              <a:ext cx="0" cy="352229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7" name="Line 177"/>
            <p:cNvSpPr>
              <a:spLocks noChangeShapeType="1"/>
            </p:cNvSpPr>
            <p:nvPr/>
          </p:nvSpPr>
          <p:spPr bwMode="auto">
            <a:xfrm>
              <a:off x="2413629" y="1016670"/>
              <a:ext cx="0" cy="3170064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9" name="Line 179"/>
            <p:cNvSpPr>
              <a:spLocks noChangeShapeType="1"/>
            </p:cNvSpPr>
            <p:nvPr/>
          </p:nvSpPr>
          <p:spPr bwMode="auto">
            <a:xfrm>
              <a:off x="2413629" y="4186734"/>
              <a:ext cx="937236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0" name="Line 180"/>
            <p:cNvSpPr>
              <a:spLocks noChangeShapeType="1"/>
            </p:cNvSpPr>
            <p:nvPr/>
          </p:nvSpPr>
          <p:spPr bwMode="auto">
            <a:xfrm>
              <a:off x="1404298" y="1016670"/>
              <a:ext cx="1009331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1" name="Line 181"/>
            <p:cNvSpPr>
              <a:spLocks noChangeShapeType="1"/>
            </p:cNvSpPr>
            <p:nvPr/>
          </p:nvSpPr>
          <p:spPr bwMode="auto">
            <a:xfrm>
              <a:off x="2413629" y="1016670"/>
              <a:ext cx="937236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2" name="Line 182"/>
            <p:cNvSpPr>
              <a:spLocks noChangeShapeType="1"/>
            </p:cNvSpPr>
            <p:nvPr/>
          </p:nvSpPr>
          <p:spPr bwMode="auto">
            <a:xfrm>
              <a:off x="3350865" y="1368899"/>
              <a:ext cx="0" cy="1408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3" name="Line 183"/>
            <p:cNvSpPr>
              <a:spLocks noChangeShapeType="1"/>
            </p:cNvSpPr>
            <p:nvPr/>
          </p:nvSpPr>
          <p:spPr bwMode="auto">
            <a:xfrm>
              <a:off x="3350865" y="4186734"/>
              <a:ext cx="0" cy="1408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5" name="Line 185"/>
            <p:cNvSpPr>
              <a:spLocks noChangeShapeType="1"/>
            </p:cNvSpPr>
            <p:nvPr/>
          </p:nvSpPr>
          <p:spPr bwMode="auto">
            <a:xfrm>
              <a:off x="4360196" y="1157562"/>
              <a:ext cx="0" cy="3029172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6" name="Line 186"/>
            <p:cNvSpPr>
              <a:spLocks noChangeShapeType="1"/>
            </p:cNvSpPr>
            <p:nvPr/>
          </p:nvSpPr>
          <p:spPr bwMode="auto">
            <a:xfrm>
              <a:off x="4360196" y="1157562"/>
              <a:ext cx="2379138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7" name="Line 187"/>
            <p:cNvSpPr>
              <a:spLocks noChangeShapeType="1"/>
            </p:cNvSpPr>
            <p:nvPr/>
          </p:nvSpPr>
          <p:spPr bwMode="auto">
            <a:xfrm>
              <a:off x="3639245" y="4186734"/>
              <a:ext cx="720951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8" name="Line 188"/>
            <p:cNvSpPr>
              <a:spLocks noChangeShapeType="1"/>
            </p:cNvSpPr>
            <p:nvPr/>
          </p:nvSpPr>
          <p:spPr bwMode="auto">
            <a:xfrm>
              <a:off x="6739333" y="1157562"/>
              <a:ext cx="20180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9" name="Line 189"/>
            <p:cNvSpPr>
              <a:spLocks noChangeShapeType="1"/>
            </p:cNvSpPr>
            <p:nvPr/>
          </p:nvSpPr>
          <p:spPr bwMode="auto">
            <a:xfrm>
              <a:off x="3639245" y="4186734"/>
              <a:ext cx="0" cy="1408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5" name="Line 195"/>
            <p:cNvSpPr>
              <a:spLocks noChangeShapeType="1"/>
            </p:cNvSpPr>
            <p:nvPr/>
          </p:nvSpPr>
          <p:spPr bwMode="auto">
            <a:xfrm>
              <a:off x="2629914" y="2636925"/>
              <a:ext cx="72095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8" name="Line 198"/>
            <p:cNvSpPr>
              <a:spLocks noChangeShapeType="1"/>
            </p:cNvSpPr>
            <p:nvPr/>
          </p:nvSpPr>
          <p:spPr bwMode="auto">
            <a:xfrm>
              <a:off x="2629914" y="2636925"/>
              <a:ext cx="0" cy="2817835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0" name="Line 200"/>
            <p:cNvSpPr>
              <a:spLocks noChangeShapeType="1"/>
            </p:cNvSpPr>
            <p:nvPr/>
          </p:nvSpPr>
          <p:spPr bwMode="auto">
            <a:xfrm>
              <a:off x="2702009" y="2636925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1" name="Line 201"/>
            <p:cNvSpPr>
              <a:spLocks noChangeShapeType="1"/>
            </p:cNvSpPr>
            <p:nvPr/>
          </p:nvSpPr>
          <p:spPr bwMode="auto">
            <a:xfrm>
              <a:off x="2702009" y="5454760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2" name="Line 202"/>
            <p:cNvSpPr>
              <a:spLocks noChangeShapeType="1"/>
            </p:cNvSpPr>
            <p:nvPr/>
          </p:nvSpPr>
          <p:spPr bwMode="auto">
            <a:xfrm>
              <a:off x="5874193" y="2284696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3" name="Line 203"/>
            <p:cNvSpPr>
              <a:spLocks noChangeShapeType="1"/>
            </p:cNvSpPr>
            <p:nvPr/>
          </p:nvSpPr>
          <p:spPr bwMode="auto">
            <a:xfrm>
              <a:off x="5874193" y="2284696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4" name="Line 204"/>
            <p:cNvSpPr>
              <a:spLocks noChangeShapeType="1"/>
            </p:cNvSpPr>
            <p:nvPr/>
          </p:nvSpPr>
          <p:spPr bwMode="auto">
            <a:xfrm>
              <a:off x="5802098" y="2284696"/>
              <a:ext cx="72095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Line 206"/>
            <p:cNvSpPr>
              <a:spLocks noChangeShapeType="1"/>
            </p:cNvSpPr>
            <p:nvPr/>
          </p:nvSpPr>
          <p:spPr bwMode="auto">
            <a:xfrm>
              <a:off x="5802098" y="1862020"/>
              <a:ext cx="0" cy="422675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Line 207"/>
            <p:cNvSpPr>
              <a:spLocks noChangeShapeType="1"/>
            </p:cNvSpPr>
            <p:nvPr/>
          </p:nvSpPr>
          <p:spPr bwMode="auto">
            <a:xfrm>
              <a:off x="5657908" y="1862020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Line 208"/>
            <p:cNvSpPr>
              <a:spLocks noChangeShapeType="1"/>
            </p:cNvSpPr>
            <p:nvPr/>
          </p:nvSpPr>
          <p:spPr bwMode="auto">
            <a:xfrm>
              <a:off x="5657908" y="2566479"/>
              <a:ext cx="216285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Line 209"/>
            <p:cNvSpPr>
              <a:spLocks noChangeShapeType="1"/>
            </p:cNvSpPr>
            <p:nvPr/>
          </p:nvSpPr>
          <p:spPr bwMode="auto">
            <a:xfrm>
              <a:off x="4288101" y="2073358"/>
              <a:ext cx="1369807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Line 210"/>
            <p:cNvSpPr>
              <a:spLocks noChangeShapeType="1"/>
            </p:cNvSpPr>
            <p:nvPr/>
          </p:nvSpPr>
          <p:spPr bwMode="auto">
            <a:xfrm>
              <a:off x="5657908" y="2073358"/>
              <a:ext cx="0" cy="493121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Line 211"/>
            <p:cNvSpPr>
              <a:spLocks noChangeShapeType="1"/>
            </p:cNvSpPr>
            <p:nvPr/>
          </p:nvSpPr>
          <p:spPr bwMode="auto">
            <a:xfrm>
              <a:off x="5874193" y="2566479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Line 212"/>
            <p:cNvSpPr>
              <a:spLocks noChangeShapeType="1"/>
            </p:cNvSpPr>
            <p:nvPr/>
          </p:nvSpPr>
          <p:spPr bwMode="auto">
            <a:xfrm>
              <a:off x="4143911" y="2073358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Line 213"/>
            <p:cNvSpPr>
              <a:spLocks noChangeShapeType="1"/>
            </p:cNvSpPr>
            <p:nvPr/>
          </p:nvSpPr>
          <p:spPr bwMode="auto">
            <a:xfrm>
              <a:off x="5513718" y="2848263"/>
              <a:ext cx="360475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Line 214"/>
            <p:cNvSpPr>
              <a:spLocks noChangeShapeType="1"/>
            </p:cNvSpPr>
            <p:nvPr/>
          </p:nvSpPr>
          <p:spPr bwMode="auto">
            <a:xfrm>
              <a:off x="4288101" y="2355141"/>
              <a:ext cx="1225617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Line 215"/>
            <p:cNvSpPr>
              <a:spLocks noChangeShapeType="1"/>
            </p:cNvSpPr>
            <p:nvPr/>
          </p:nvSpPr>
          <p:spPr bwMode="auto">
            <a:xfrm>
              <a:off x="5513718" y="2355141"/>
              <a:ext cx="0" cy="493121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Line 216"/>
            <p:cNvSpPr>
              <a:spLocks noChangeShapeType="1"/>
            </p:cNvSpPr>
            <p:nvPr/>
          </p:nvSpPr>
          <p:spPr bwMode="auto">
            <a:xfrm>
              <a:off x="5874193" y="2848263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Line 217"/>
            <p:cNvSpPr>
              <a:spLocks noChangeShapeType="1"/>
            </p:cNvSpPr>
            <p:nvPr/>
          </p:nvSpPr>
          <p:spPr bwMode="auto">
            <a:xfrm>
              <a:off x="4143911" y="2355141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Line 218"/>
            <p:cNvSpPr>
              <a:spLocks noChangeShapeType="1"/>
            </p:cNvSpPr>
            <p:nvPr/>
          </p:nvSpPr>
          <p:spPr bwMode="auto">
            <a:xfrm>
              <a:off x="5369528" y="3130046"/>
              <a:ext cx="504666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Line 219"/>
            <p:cNvSpPr>
              <a:spLocks noChangeShapeType="1"/>
            </p:cNvSpPr>
            <p:nvPr/>
          </p:nvSpPr>
          <p:spPr bwMode="auto">
            <a:xfrm>
              <a:off x="4288101" y="2636925"/>
              <a:ext cx="1081426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Line 220"/>
            <p:cNvSpPr>
              <a:spLocks noChangeShapeType="1"/>
            </p:cNvSpPr>
            <p:nvPr/>
          </p:nvSpPr>
          <p:spPr bwMode="auto">
            <a:xfrm>
              <a:off x="5369528" y="2636925"/>
              <a:ext cx="0" cy="493121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Line 221"/>
            <p:cNvSpPr>
              <a:spLocks noChangeShapeType="1"/>
            </p:cNvSpPr>
            <p:nvPr/>
          </p:nvSpPr>
          <p:spPr bwMode="auto">
            <a:xfrm>
              <a:off x="5874193" y="3130046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Line 222"/>
            <p:cNvSpPr>
              <a:spLocks noChangeShapeType="1"/>
            </p:cNvSpPr>
            <p:nvPr/>
          </p:nvSpPr>
          <p:spPr bwMode="auto">
            <a:xfrm>
              <a:off x="4143911" y="2636925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Line 223"/>
            <p:cNvSpPr>
              <a:spLocks noChangeShapeType="1"/>
            </p:cNvSpPr>
            <p:nvPr/>
          </p:nvSpPr>
          <p:spPr bwMode="auto">
            <a:xfrm>
              <a:off x="5225337" y="3411829"/>
              <a:ext cx="648856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Line 224"/>
            <p:cNvSpPr>
              <a:spLocks noChangeShapeType="1"/>
            </p:cNvSpPr>
            <p:nvPr/>
          </p:nvSpPr>
          <p:spPr bwMode="auto">
            <a:xfrm>
              <a:off x="4288101" y="2918708"/>
              <a:ext cx="937236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Line 225"/>
            <p:cNvSpPr>
              <a:spLocks noChangeShapeType="1"/>
            </p:cNvSpPr>
            <p:nvPr/>
          </p:nvSpPr>
          <p:spPr bwMode="auto">
            <a:xfrm>
              <a:off x="5225337" y="2918708"/>
              <a:ext cx="0" cy="493121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Line 226"/>
            <p:cNvSpPr>
              <a:spLocks noChangeShapeType="1"/>
            </p:cNvSpPr>
            <p:nvPr/>
          </p:nvSpPr>
          <p:spPr bwMode="auto">
            <a:xfrm>
              <a:off x="5874193" y="3411829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Line 227"/>
            <p:cNvSpPr>
              <a:spLocks noChangeShapeType="1"/>
            </p:cNvSpPr>
            <p:nvPr/>
          </p:nvSpPr>
          <p:spPr bwMode="auto">
            <a:xfrm>
              <a:off x="4143911" y="2918708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Line 228"/>
            <p:cNvSpPr>
              <a:spLocks noChangeShapeType="1"/>
            </p:cNvSpPr>
            <p:nvPr/>
          </p:nvSpPr>
          <p:spPr bwMode="auto">
            <a:xfrm>
              <a:off x="1404298" y="3764059"/>
              <a:ext cx="1228066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Rectangle 230"/>
            <p:cNvSpPr>
              <a:spLocks noChangeArrowheads="1"/>
            </p:cNvSpPr>
            <p:nvPr/>
          </p:nvSpPr>
          <p:spPr bwMode="auto">
            <a:xfrm>
              <a:off x="861002" y="3617616"/>
              <a:ext cx="513061" cy="292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b="0" i="0" u="none" strike="noStrike" cap="none" normalizeH="0" baseline="0" dirty="0">
                  <a:ln>
                    <a:noFill/>
                  </a:ln>
                  <a:solidFill>
                    <a:srgbClr val="0000D4"/>
                  </a:solidFill>
                  <a:effectLst/>
                  <a:latin typeface="Geneva" charset="0"/>
                </a:rPr>
                <a:t>KILL</a:t>
              </a:r>
              <a:endPara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5" name="Line 231"/>
            <p:cNvSpPr>
              <a:spLocks noChangeShapeType="1"/>
            </p:cNvSpPr>
            <p:nvPr/>
          </p:nvSpPr>
          <p:spPr bwMode="auto">
            <a:xfrm>
              <a:off x="5874193" y="4116288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Line 232"/>
            <p:cNvSpPr>
              <a:spLocks noChangeShapeType="1"/>
            </p:cNvSpPr>
            <p:nvPr/>
          </p:nvSpPr>
          <p:spPr bwMode="auto">
            <a:xfrm>
              <a:off x="5802098" y="4116288"/>
              <a:ext cx="72095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Line 233"/>
            <p:cNvSpPr>
              <a:spLocks noChangeShapeType="1"/>
            </p:cNvSpPr>
            <p:nvPr/>
          </p:nvSpPr>
          <p:spPr bwMode="auto">
            <a:xfrm>
              <a:off x="5657908" y="4116288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Line 234"/>
            <p:cNvSpPr>
              <a:spLocks noChangeShapeType="1"/>
            </p:cNvSpPr>
            <p:nvPr/>
          </p:nvSpPr>
          <p:spPr bwMode="auto">
            <a:xfrm>
              <a:off x="4288101" y="4891193"/>
              <a:ext cx="1081426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Line 235"/>
            <p:cNvSpPr>
              <a:spLocks noChangeShapeType="1"/>
            </p:cNvSpPr>
            <p:nvPr/>
          </p:nvSpPr>
          <p:spPr bwMode="auto">
            <a:xfrm>
              <a:off x="5369528" y="4398072"/>
              <a:ext cx="504666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Line 236"/>
            <p:cNvSpPr>
              <a:spLocks noChangeShapeType="1"/>
            </p:cNvSpPr>
            <p:nvPr/>
          </p:nvSpPr>
          <p:spPr bwMode="auto">
            <a:xfrm>
              <a:off x="5369528" y="4398072"/>
              <a:ext cx="0" cy="493121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Line 237"/>
            <p:cNvSpPr>
              <a:spLocks noChangeShapeType="1"/>
            </p:cNvSpPr>
            <p:nvPr/>
          </p:nvSpPr>
          <p:spPr bwMode="auto">
            <a:xfrm>
              <a:off x="5874193" y="4398072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Line 238"/>
            <p:cNvSpPr>
              <a:spLocks noChangeShapeType="1"/>
            </p:cNvSpPr>
            <p:nvPr/>
          </p:nvSpPr>
          <p:spPr bwMode="auto">
            <a:xfrm>
              <a:off x="4143911" y="4891193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Line 239"/>
            <p:cNvSpPr>
              <a:spLocks noChangeShapeType="1"/>
            </p:cNvSpPr>
            <p:nvPr/>
          </p:nvSpPr>
          <p:spPr bwMode="auto">
            <a:xfrm>
              <a:off x="4288101" y="5172976"/>
              <a:ext cx="1225617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Line 240"/>
            <p:cNvSpPr>
              <a:spLocks noChangeShapeType="1"/>
            </p:cNvSpPr>
            <p:nvPr/>
          </p:nvSpPr>
          <p:spPr bwMode="auto">
            <a:xfrm>
              <a:off x="5513718" y="4679855"/>
              <a:ext cx="360475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Line 241"/>
            <p:cNvSpPr>
              <a:spLocks noChangeShapeType="1"/>
            </p:cNvSpPr>
            <p:nvPr/>
          </p:nvSpPr>
          <p:spPr bwMode="auto">
            <a:xfrm>
              <a:off x="5513718" y="4679855"/>
              <a:ext cx="0" cy="493121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Line 242"/>
            <p:cNvSpPr>
              <a:spLocks noChangeShapeType="1"/>
            </p:cNvSpPr>
            <p:nvPr/>
          </p:nvSpPr>
          <p:spPr bwMode="auto">
            <a:xfrm>
              <a:off x="5874193" y="4679855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Line 243"/>
            <p:cNvSpPr>
              <a:spLocks noChangeShapeType="1"/>
            </p:cNvSpPr>
            <p:nvPr/>
          </p:nvSpPr>
          <p:spPr bwMode="auto">
            <a:xfrm>
              <a:off x="4143911" y="5172976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Line 244"/>
            <p:cNvSpPr>
              <a:spLocks noChangeShapeType="1"/>
            </p:cNvSpPr>
            <p:nvPr/>
          </p:nvSpPr>
          <p:spPr bwMode="auto">
            <a:xfrm>
              <a:off x="4288101" y="5454760"/>
              <a:ext cx="1369807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Line 245"/>
            <p:cNvSpPr>
              <a:spLocks noChangeShapeType="1"/>
            </p:cNvSpPr>
            <p:nvPr/>
          </p:nvSpPr>
          <p:spPr bwMode="auto">
            <a:xfrm>
              <a:off x="5657908" y="4961639"/>
              <a:ext cx="216285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Line 246"/>
            <p:cNvSpPr>
              <a:spLocks noChangeShapeType="1"/>
            </p:cNvSpPr>
            <p:nvPr/>
          </p:nvSpPr>
          <p:spPr bwMode="auto">
            <a:xfrm>
              <a:off x="5657908" y="4961639"/>
              <a:ext cx="0" cy="493121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Line 247"/>
            <p:cNvSpPr>
              <a:spLocks noChangeShapeType="1"/>
            </p:cNvSpPr>
            <p:nvPr/>
          </p:nvSpPr>
          <p:spPr bwMode="auto">
            <a:xfrm>
              <a:off x="5874193" y="4961639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Line 248"/>
            <p:cNvSpPr>
              <a:spLocks noChangeShapeType="1"/>
            </p:cNvSpPr>
            <p:nvPr/>
          </p:nvSpPr>
          <p:spPr bwMode="auto">
            <a:xfrm>
              <a:off x="4143911" y="5454760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Line 249"/>
            <p:cNvSpPr>
              <a:spLocks noChangeShapeType="1"/>
            </p:cNvSpPr>
            <p:nvPr/>
          </p:nvSpPr>
          <p:spPr bwMode="auto">
            <a:xfrm>
              <a:off x="4288101" y="5736543"/>
              <a:ext cx="1513997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Line 250"/>
            <p:cNvSpPr>
              <a:spLocks noChangeShapeType="1"/>
            </p:cNvSpPr>
            <p:nvPr/>
          </p:nvSpPr>
          <p:spPr bwMode="auto">
            <a:xfrm>
              <a:off x="5802098" y="5243422"/>
              <a:ext cx="72095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Line 251"/>
            <p:cNvSpPr>
              <a:spLocks noChangeShapeType="1"/>
            </p:cNvSpPr>
            <p:nvPr/>
          </p:nvSpPr>
          <p:spPr bwMode="auto">
            <a:xfrm>
              <a:off x="5802098" y="5243422"/>
              <a:ext cx="0" cy="493121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Line 252"/>
            <p:cNvSpPr>
              <a:spLocks noChangeShapeType="1"/>
            </p:cNvSpPr>
            <p:nvPr/>
          </p:nvSpPr>
          <p:spPr bwMode="auto">
            <a:xfrm>
              <a:off x="5874193" y="5243422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Line 253"/>
            <p:cNvSpPr>
              <a:spLocks noChangeShapeType="1"/>
            </p:cNvSpPr>
            <p:nvPr/>
          </p:nvSpPr>
          <p:spPr bwMode="auto">
            <a:xfrm>
              <a:off x="4143911" y="5736543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Line 254"/>
            <p:cNvSpPr>
              <a:spLocks noChangeShapeType="1"/>
            </p:cNvSpPr>
            <p:nvPr/>
          </p:nvSpPr>
          <p:spPr bwMode="auto">
            <a:xfrm>
              <a:off x="4504386" y="1439345"/>
              <a:ext cx="0" cy="352229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Line 256"/>
            <p:cNvSpPr>
              <a:spLocks noChangeShapeType="1"/>
            </p:cNvSpPr>
            <p:nvPr/>
          </p:nvSpPr>
          <p:spPr bwMode="auto">
            <a:xfrm>
              <a:off x="4504386" y="1439345"/>
              <a:ext cx="2234948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Line 257"/>
            <p:cNvSpPr>
              <a:spLocks noChangeShapeType="1"/>
            </p:cNvSpPr>
            <p:nvPr/>
          </p:nvSpPr>
          <p:spPr bwMode="auto">
            <a:xfrm>
              <a:off x="6739334" y="1439345"/>
              <a:ext cx="19486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Line 258"/>
            <p:cNvSpPr>
              <a:spLocks noChangeShapeType="1"/>
            </p:cNvSpPr>
            <p:nvPr/>
          </p:nvSpPr>
          <p:spPr bwMode="auto">
            <a:xfrm>
              <a:off x="4288101" y="1791575"/>
              <a:ext cx="216285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Line 259"/>
            <p:cNvSpPr>
              <a:spLocks noChangeShapeType="1"/>
            </p:cNvSpPr>
            <p:nvPr/>
          </p:nvSpPr>
          <p:spPr bwMode="auto">
            <a:xfrm>
              <a:off x="4504386" y="1791575"/>
              <a:ext cx="432571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Line 260"/>
            <p:cNvSpPr>
              <a:spLocks noChangeShapeType="1"/>
            </p:cNvSpPr>
            <p:nvPr/>
          </p:nvSpPr>
          <p:spPr bwMode="auto">
            <a:xfrm>
              <a:off x="4936956" y="1791575"/>
              <a:ext cx="20255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" name="Line 261"/>
            <p:cNvSpPr>
              <a:spLocks noChangeShapeType="1"/>
            </p:cNvSpPr>
            <p:nvPr/>
          </p:nvSpPr>
          <p:spPr bwMode="auto">
            <a:xfrm>
              <a:off x="4143911" y="1791575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" name="Line 262"/>
            <p:cNvSpPr>
              <a:spLocks noChangeShapeType="1"/>
            </p:cNvSpPr>
            <p:nvPr/>
          </p:nvSpPr>
          <p:spPr bwMode="auto">
            <a:xfrm>
              <a:off x="4648577" y="1580237"/>
              <a:ext cx="0" cy="3029172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Line 264"/>
            <p:cNvSpPr>
              <a:spLocks noChangeShapeType="1"/>
            </p:cNvSpPr>
            <p:nvPr/>
          </p:nvSpPr>
          <p:spPr bwMode="auto">
            <a:xfrm>
              <a:off x="4648577" y="1580237"/>
              <a:ext cx="2090758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" name="Line 265"/>
            <p:cNvSpPr>
              <a:spLocks noChangeShapeType="1"/>
            </p:cNvSpPr>
            <p:nvPr/>
          </p:nvSpPr>
          <p:spPr bwMode="auto">
            <a:xfrm>
              <a:off x="6740994" y="1580237"/>
              <a:ext cx="19320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" name="Line 266"/>
            <p:cNvSpPr>
              <a:spLocks noChangeShapeType="1"/>
            </p:cNvSpPr>
            <p:nvPr/>
          </p:nvSpPr>
          <p:spPr bwMode="auto">
            <a:xfrm>
              <a:off x="4288101" y="4609409"/>
              <a:ext cx="360475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" name="Line 268"/>
            <p:cNvSpPr>
              <a:spLocks noChangeShapeType="1"/>
            </p:cNvSpPr>
            <p:nvPr/>
          </p:nvSpPr>
          <p:spPr bwMode="auto">
            <a:xfrm>
              <a:off x="4936957" y="4186734"/>
              <a:ext cx="0" cy="422675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" name="Line 269"/>
            <p:cNvSpPr>
              <a:spLocks noChangeShapeType="1"/>
            </p:cNvSpPr>
            <p:nvPr/>
          </p:nvSpPr>
          <p:spPr bwMode="auto">
            <a:xfrm>
              <a:off x="4936957" y="4186734"/>
              <a:ext cx="20100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" name="Line 270"/>
            <p:cNvSpPr>
              <a:spLocks noChangeShapeType="1"/>
            </p:cNvSpPr>
            <p:nvPr/>
          </p:nvSpPr>
          <p:spPr bwMode="auto">
            <a:xfrm>
              <a:off x="4143911" y="4609409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2" name="Line 162"/>
            <p:cNvSpPr>
              <a:spLocks noChangeShapeType="1"/>
            </p:cNvSpPr>
            <p:nvPr/>
          </p:nvSpPr>
          <p:spPr bwMode="auto">
            <a:xfrm>
              <a:off x="1981058" y="3200492"/>
              <a:ext cx="0" cy="1690701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1" name="Line 171"/>
            <p:cNvSpPr>
              <a:spLocks noChangeShapeType="1"/>
            </p:cNvSpPr>
            <p:nvPr/>
          </p:nvSpPr>
          <p:spPr bwMode="auto">
            <a:xfrm>
              <a:off x="2197344" y="3482275"/>
              <a:ext cx="0" cy="1690701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" name="Line 267"/>
            <p:cNvSpPr>
              <a:spLocks noChangeShapeType="1"/>
            </p:cNvSpPr>
            <p:nvPr/>
          </p:nvSpPr>
          <p:spPr bwMode="auto">
            <a:xfrm>
              <a:off x="4648577" y="4609409"/>
              <a:ext cx="288380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9" name="Line 149"/>
            <p:cNvSpPr>
              <a:spLocks noChangeShapeType="1"/>
            </p:cNvSpPr>
            <p:nvPr/>
          </p:nvSpPr>
          <p:spPr bwMode="auto">
            <a:xfrm>
              <a:off x="1764773" y="2918708"/>
              <a:ext cx="0" cy="1690701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8" name="Oval 148"/>
            <p:cNvSpPr>
              <a:spLocks noChangeArrowheads="1"/>
            </p:cNvSpPr>
            <p:nvPr/>
          </p:nvSpPr>
          <p:spPr bwMode="auto">
            <a:xfrm>
              <a:off x="1750699" y="2894557"/>
              <a:ext cx="49436" cy="4830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1" name="Oval 161"/>
            <p:cNvSpPr>
              <a:spLocks noChangeArrowheads="1"/>
            </p:cNvSpPr>
            <p:nvPr/>
          </p:nvSpPr>
          <p:spPr bwMode="auto">
            <a:xfrm>
              <a:off x="1958744" y="3167342"/>
              <a:ext cx="50604" cy="4944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0" name="Oval 170"/>
            <p:cNvSpPr>
              <a:spLocks noChangeArrowheads="1"/>
            </p:cNvSpPr>
            <p:nvPr/>
          </p:nvSpPr>
          <p:spPr bwMode="auto">
            <a:xfrm>
              <a:off x="2172150" y="3460471"/>
              <a:ext cx="50604" cy="4944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6" name="Line 196"/>
            <p:cNvSpPr>
              <a:spLocks noChangeShapeType="1"/>
            </p:cNvSpPr>
            <p:nvPr/>
          </p:nvSpPr>
          <p:spPr bwMode="auto">
            <a:xfrm>
              <a:off x="2629914" y="5454760"/>
              <a:ext cx="72095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Oval 255"/>
            <p:cNvSpPr>
              <a:spLocks noChangeArrowheads="1"/>
            </p:cNvSpPr>
            <p:nvPr/>
          </p:nvSpPr>
          <p:spPr bwMode="auto">
            <a:xfrm>
              <a:off x="4476597" y="1767617"/>
              <a:ext cx="50604" cy="49447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Oval 263"/>
            <p:cNvSpPr>
              <a:spLocks noChangeArrowheads="1"/>
            </p:cNvSpPr>
            <p:nvPr/>
          </p:nvSpPr>
          <p:spPr bwMode="auto">
            <a:xfrm>
              <a:off x="4620625" y="4582282"/>
              <a:ext cx="50604" cy="4944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8" name="Oval 178"/>
            <p:cNvSpPr>
              <a:spLocks noChangeArrowheads="1"/>
            </p:cNvSpPr>
            <p:nvPr/>
          </p:nvSpPr>
          <p:spPr bwMode="auto">
            <a:xfrm>
              <a:off x="2391314" y="994866"/>
              <a:ext cx="58363" cy="5702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8" name="Rectangle 48"/>
            <p:cNvSpPr>
              <a:spLocks noChangeArrowheads="1"/>
            </p:cNvSpPr>
            <p:nvPr/>
          </p:nvSpPr>
          <p:spPr bwMode="auto">
            <a:xfrm>
              <a:off x="3420753" y="4956249"/>
              <a:ext cx="2133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400" b="0" i="0" u="none" strike="noStrike" cap="none" normalizeH="0" baseline="0" dirty="0">
                  <a:ln>
                    <a:noFill/>
                  </a:ln>
                  <a:solidFill>
                    <a:schemeClr val="accent4"/>
                  </a:solidFill>
                  <a:effectLst/>
                  <a:latin typeface="Geneva" charset="0"/>
                </a:rPr>
                <a:t>q</a:t>
              </a:r>
              <a:endParaRPr kumimoji="0" lang="fr-FR" altLang="fr-FR" sz="4800" b="0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</a:endParaRPr>
            </a:p>
          </p:txBody>
        </p:sp>
        <p:sp>
          <p:nvSpPr>
            <p:cNvPr id="280" name="Rectangle 155"/>
            <p:cNvSpPr>
              <a:spLocks noChangeArrowheads="1"/>
            </p:cNvSpPr>
            <p:nvPr/>
          </p:nvSpPr>
          <p:spPr bwMode="auto">
            <a:xfrm>
              <a:off x="4679372" y="3931372"/>
              <a:ext cx="320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 dirty="0">
                  <a:ln>
                    <a:noFill/>
                  </a:ln>
                  <a:solidFill>
                    <a:srgbClr val="0000D4"/>
                  </a:solidFill>
                  <a:effectLst/>
                  <a:latin typeface="Geneva" charset="0"/>
                </a:rPr>
                <a:t>GO</a:t>
              </a:r>
              <a:endParaRPr kumimoji="0" lang="fr-FR" altLang="fr-F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Oval 22"/>
            <p:cNvSpPr>
              <a:spLocks noChangeArrowheads="1"/>
            </p:cNvSpPr>
            <p:nvPr/>
          </p:nvSpPr>
          <p:spPr bwMode="auto">
            <a:xfrm>
              <a:off x="5592679" y="1819434"/>
              <a:ext cx="90000" cy="900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281" name="Connecteur droit 280"/>
          <p:cNvCxnSpPr>
            <a:cxnSpLocks/>
            <a:stCxn id="277" idx="0"/>
            <a:endCxn id="276" idx="1"/>
          </p:cNvCxnSpPr>
          <p:nvPr/>
        </p:nvCxnSpPr>
        <p:spPr bwMode="auto">
          <a:xfrm flipV="1">
            <a:off x="1018840" y="4102868"/>
            <a:ext cx="3618342" cy="1382772"/>
          </a:xfrm>
          <a:prstGeom prst="line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6" name="Rectangle 82"/>
          <p:cNvSpPr>
            <a:spLocks noChangeArrowheads="1"/>
          </p:cNvSpPr>
          <p:nvPr/>
        </p:nvSpPr>
        <p:spPr bwMode="auto">
          <a:xfrm>
            <a:off x="7431102" y="4299289"/>
            <a:ext cx="24546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...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8" name="Rectangle 184"/>
          <p:cNvSpPr>
            <a:spLocks noChangeArrowheads="1"/>
          </p:cNvSpPr>
          <p:nvPr/>
        </p:nvSpPr>
        <p:spPr bwMode="auto">
          <a:xfrm>
            <a:off x="1217915" y="874815"/>
            <a:ext cx="1538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0000D4"/>
                </a:solidFill>
                <a:effectLst/>
                <a:latin typeface="Geneva" charset="0"/>
              </a:rPr>
              <a:t>E</a:t>
            </a:r>
            <a:endParaRPr kumimoji="0" lang="fr-FR" altLang="fr-FR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9" name="Rectangle 116"/>
          <p:cNvSpPr>
            <a:spLocks noChangeArrowheads="1"/>
          </p:cNvSpPr>
          <p:nvPr/>
        </p:nvSpPr>
        <p:spPr bwMode="auto">
          <a:xfrm>
            <a:off x="6833674" y="4818373"/>
            <a:ext cx="146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R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5" name="Oval 170">
            <a:extLst>
              <a:ext uri="{FF2B5EF4-FFF2-40B4-BE49-F238E27FC236}">
                <a16:creationId xmlns:a16="http://schemas.microsoft.com/office/drawing/2014/main" id="{02D4BDE7-3222-AD48-B8E7-B29BCFB9B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7003" y="3746716"/>
            <a:ext cx="50604" cy="4944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7" name="Oval 22">
            <a:extLst>
              <a:ext uri="{FF2B5EF4-FFF2-40B4-BE49-F238E27FC236}">
                <a16:creationId xmlns:a16="http://schemas.microsoft.com/office/drawing/2014/main" id="{3B86C3E9-1178-DB40-B4A1-CD0743CF9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428" y="4074319"/>
            <a:ext cx="90000" cy="90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898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" grpId="0" animBg="1"/>
      <p:bldP spid="276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07/03/2017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79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Circuit pour </a:t>
            </a:r>
            <a:r>
              <a:rPr lang="fr-FR" dirty="0">
                <a:solidFill>
                  <a:schemeClr val="accent4"/>
                </a:solidFill>
              </a:rPr>
              <a:t>p</a:t>
            </a:r>
            <a:r>
              <a:rPr lang="fr-FR" sz="1800" dirty="0">
                <a:solidFill>
                  <a:schemeClr val="tx2"/>
                </a:solidFill>
              </a:rPr>
              <a:t> </a:t>
            </a:r>
            <a:r>
              <a:rPr lang="fr-FR" dirty="0"/>
              <a:t>||</a:t>
            </a:r>
            <a:r>
              <a:rPr lang="fr-FR" sz="1800" dirty="0"/>
              <a:t> </a:t>
            </a:r>
            <a:r>
              <a:rPr lang="fr-FR" dirty="0">
                <a:solidFill>
                  <a:schemeClr val="accent4"/>
                </a:solidFill>
              </a:rPr>
              <a:t>q</a:t>
            </a:r>
            <a:r>
              <a:rPr lang="fr-FR" dirty="0"/>
              <a:t>, calcul du max</a:t>
            </a:r>
          </a:p>
        </p:txBody>
      </p:sp>
      <p:sp>
        <p:nvSpPr>
          <p:cNvPr id="154" name="Rectangle 84"/>
          <p:cNvSpPr>
            <a:spLocks noChangeArrowheads="1"/>
          </p:cNvSpPr>
          <p:nvPr/>
        </p:nvSpPr>
        <p:spPr bwMode="auto">
          <a:xfrm>
            <a:off x="-432428650" y="2714625"/>
            <a:ext cx="53975" cy="158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7" name="Rectangle 87"/>
          <p:cNvSpPr>
            <a:spLocks noChangeArrowheads="1"/>
          </p:cNvSpPr>
          <p:nvPr/>
        </p:nvSpPr>
        <p:spPr bwMode="auto">
          <a:xfrm>
            <a:off x="-432428650" y="2873375"/>
            <a:ext cx="53975" cy="1603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0" name="Rectangle 90"/>
          <p:cNvSpPr>
            <a:spLocks noChangeArrowheads="1"/>
          </p:cNvSpPr>
          <p:nvPr/>
        </p:nvSpPr>
        <p:spPr bwMode="auto">
          <a:xfrm>
            <a:off x="-432428650" y="3033713"/>
            <a:ext cx="53975" cy="1603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" name="Rectangle 93"/>
          <p:cNvSpPr>
            <a:spLocks noChangeArrowheads="1"/>
          </p:cNvSpPr>
          <p:nvPr/>
        </p:nvSpPr>
        <p:spPr bwMode="auto">
          <a:xfrm>
            <a:off x="-432428650" y="3194050"/>
            <a:ext cx="53975" cy="1603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6" name="Rectangle 96"/>
          <p:cNvSpPr>
            <a:spLocks noChangeArrowheads="1"/>
          </p:cNvSpPr>
          <p:nvPr/>
        </p:nvSpPr>
        <p:spPr bwMode="auto">
          <a:xfrm>
            <a:off x="-432428650" y="3354388"/>
            <a:ext cx="53975" cy="1603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9" name="Rectangle 99"/>
          <p:cNvSpPr>
            <a:spLocks noChangeArrowheads="1"/>
          </p:cNvSpPr>
          <p:nvPr/>
        </p:nvSpPr>
        <p:spPr bwMode="auto">
          <a:xfrm>
            <a:off x="-432428650" y="3514725"/>
            <a:ext cx="53975" cy="158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2" name="Rectangle 102"/>
          <p:cNvSpPr>
            <a:spLocks noChangeArrowheads="1"/>
          </p:cNvSpPr>
          <p:nvPr/>
        </p:nvSpPr>
        <p:spPr bwMode="auto">
          <a:xfrm>
            <a:off x="-432428650" y="3673475"/>
            <a:ext cx="53975" cy="1603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5" name="Rectangle 105"/>
          <p:cNvSpPr>
            <a:spLocks noChangeArrowheads="1"/>
          </p:cNvSpPr>
          <p:nvPr/>
        </p:nvSpPr>
        <p:spPr bwMode="auto">
          <a:xfrm>
            <a:off x="-432428650" y="3833813"/>
            <a:ext cx="53975" cy="1603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8" name="Rectangle 108"/>
          <p:cNvSpPr>
            <a:spLocks noChangeArrowheads="1"/>
          </p:cNvSpPr>
          <p:nvPr/>
        </p:nvSpPr>
        <p:spPr bwMode="auto">
          <a:xfrm>
            <a:off x="-432428650" y="3994150"/>
            <a:ext cx="53975" cy="1603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1" name="Rectangle 111"/>
          <p:cNvSpPr>
            <a:spLocks noChangeArrowheads="1"/>
          </p:cNvSpPr>
          <p:nvPr/>
        </p:nvSpPr>
        <p:spPr bwMode="auto">
          <a:xfrm>
            <a:off x="-432428650" y="4154488"/>
            <a:ext cx="53975" cy="1603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4" name="Rectangle 114"/>
          <p:cNvSpPr>
            <a:spLocks noChangeArrowheads="1"/>
          </p:cNvSpPr>
          <p:nvPr/>
        </p:nvSpPr>
        <p:spPr bwMode="auto">
          <a:xfrm>
            <a:off x="-432428650" y="4314825"/>
            <a:ext cx="53975" cy="158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85" name="Groupe 284"/>
          <p:cNvGrpSpPr/>
          <p:nvPr/>
        </p:nvGrpSpPr>
        <p:grpSpPr>
          <a:xfrm>
            <a:off x="694604" y="939515"/>
            <a:ext cx="8053860" cy="5226413"/>
            <a:chOff x="694604" y="754259"/>
            <a:chExt cx="8053860" cy="5226413"/>
          </a:xfrm>
        </p:grpSpPr>
        <p:sp>
          <p:nvSpPr>
            <p:cNvPr id="75" name="Arc 5"/>
            <p:cNvSpPr>
              <a:spLocks/>
            </p:cNvSpPr>
            <p:nvPr/>
          </p:nvSpPr>
          <p:spPr bwMode="auto">
            <a:xfrm>
              <a:off x="6856060" y="754259"/>
              <a:ext cx="80678" cy="147601"/>
            </a:xfrm>
            <a:custGeom>
              <a:avLst/>
              <a:gdLst>
                <a:gd name="G0" fmla="+- 49 0 0"/>
                <a:gd name="G1" fmla="+- 21600 0 0"/>
                <a:gd name="G2" fmla="+- 21600 0 0"/>
                <a:gd name="T0" fmla="*/ 0 w 21649"/>
                <a:gd name="T1" fmla="*/ 0 h 21600"/>
                <a:gd name="T2" fmla="*/ 21649 w 21649"/>
                <a:gd name="T3" fmla="*/ 21600 h 21600"/>
                <a:gd name="T4" fmla="*/ 49 w 2164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49" h="21600" fill="none" extrusionOk="0">
                  <a:moveTo>
                    <a:pt x="0" y="0"/>
                  </a:moveTo>
                  <a:cubicBezTo>
                    <a:pt x="16" y="0"/>
                    <a:pt x="32" y="0"/>
                    <a:pt x="49" y="0"/>
                  </a:cubicBezTo>
                  <a:cubicBezTo>
                    <a:pt x="11978" y="0"/>
                    <a:pt x="21649" y="9670"/>
                    <a:pt x="21649" y="21600"/>
                  </a:cubicBezTo>
                </a:path>
                <a:path w="21649" h="21600" stroke="0" extrusionOk="0">
                  <a:moveTo>
                    <a:pt x="0" y="0"/>
                  </a:moveTo>
                  <a:cubicBezTo>
                    <a:pt x="16" y="0"/>
                    <a:pt x="32" y="0"/>
                    <a:pt x="49" y="0"/>
                  </a:cubicBezTo>
                  <a:cubicBezTo>
                    <a:pt x="11978" y="0"/>
                    <a:pt x="21649" y="9670"/>
                    <a:pt x="21649" y="21600"/>
                  </a:cubicBezTo>
                  <a:lnTo>
                    <a:pt x="49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Arc 6"/>
            <p:cNvSpPr>
              <a:spLocks/>
            </p:cNvSpPr>
            <p:nvPr/>
          </p:nvSpPr>
          <p:spPr bwMode="auto">
            <a:xfrm>
              <a:off x="6854344" y="754259"/>
              <a:ext cx="540714" cy="16269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515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896" y="0"/>
                    <a:pt x="21553" y="9618"/>
                    <a:pt x="21599" y="21515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896" y="0"/>
                    <a:pt x="21553" y="9618"/>
                    <a:pt x="21599" y="2151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Arc 7"/>
            <p:cNvSpPr>
              <a:spLocks/>
            </p:cNvSpPr>
            <p:nvPr/>
          </p:nvSpPr>
          <p:spPr bwMode="auto">
            <a:xfrm>
              <a:off x="6883524" y="901860"/>
              <a:ext cx="511532" cy="162697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Arc 8"/>
            <p:cNvSpPr>
              <a:spLocks/>
            </p:cNvSpPr>
            <p:nvPr/>
          </p:nvSpPr>
          <p:spPr bwMode="auto">
            <a:xfrm>
              <a:off x="6856060" y="901860"/>
              <a:ext cx="80678" cy="162697"/>
            </a:xfrm>
            <a:custGeom>
              <a:avLst/>
              <a:gdLst>
                <a:gd name="G0" fmla="+- 54 0 0"/>
                <a:gd name="G1" fmla="+- 0 0 0"/>
                <a:gd name="G2" fmla="+- 21600 0 0"/>
                <a:gd name="T0" fmla="*/ 21654 w 21654"/>
                <a:gd name="T1" fmla="*/ 0 h 21600"/>
                <a:gd name="T2" fmla="*/ 0 w 21654"/>
                <a:gd name="T3" fmla="*/ 21600 h 21600"/>
                <a:gd name="T4" fmla="*/ 54 w 2165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54" h="21600" fill="none" extrusionOk="0">
                  <a:moveTo>
                    <a:pt x="21654" y="0"/>
                  </a:moveTo>
                  <a:cubicBezTo>
                    <a:pt x="21654" y="11929"/>
                    <a:pt x="11983" y="21600"/>
                    <a:pt x="54" y="21600"/>
                  </a:cubicBezTo>
                  <a:cubicBezTo>
                    <a:pt x="36" y="21599"/>
                    <a:pt x="18" y="21599"/>
                    <a:pt x="0" y="21599"/>
                  </a:cubicBezTo>
                </a:path>
                <a:path w="21654" h="21600" stroke="0" extrusionOk="0">
                  <a:moveTo>
                    <a:pt x="21654" y="0"/>
                  </a:moveTo>
                  <a:cubicBezTo>
                    <a:pt x="21654" y="11929"/>
                    <a:pt x="11983" y="21600"/>
                    <a:pt x="54" y="21600"/>
                  </a:cubicBezTo>
                  <a:cubicBezTo>
                    <a:pt x="36" y="21599"/>
                    <a:pt x="18" y="21599"/>
                    <a:pt x="0" y="21599"/>
                  </a:cubicBezTo>
                  <a:lnTo>
                    <a:pt x="54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Freeform 11"/>
            <p:cNvSpPr>
              <a:spLocks/>
            </p:cNvSpPr>
            <p:nvPr/>
          </p:nvSpPr>
          <p:spPr bwMode="auto">
            <a:xfrm>
              <a:off x="5094880" y="1676764"/>
              <a:ext cx="490933" cy="140892"/>
            </a:xfrm>
            <a:custGeom>
              <a:avLst/>
              <a:gdLst>
                <a:gd name="T0" fmla="*/ 0 w 34"/>
                <a:gd name="T1" fmla="*/ 10 h 10"/>
                <a:gd name="T2" fmla="*/ 34 w 34"/>
                <a:gd name="T3" fmla="*/ 0 h 10"/>
                <a:gd name="T4" fmla="*/ 0 w 34"/>
                <a:gd name="T5" fmla="*/ 0 h 10"/>
                <a:gd name="T6" fmla="*/ 0 w 3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0">
                  <a:moveTo>
                    <a:pt x="0" y="10"/>
                  </a:moveTo>
                  <a:cubicBezTo>
                    <a:pt x="18" y="10"/>
                    <a:pt x="34" y="6"/>
                    <a:pt x="34" y="0"/>
                  </a:cubicBez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" name="Arc 12"/>
            <p:cNvSpPr>
              <a:spLocks/>
            </p:cNvSpPr>
            <p:nvPr/>
          </p:nvSpPr>
          <p:spPr bwMode="auto">
            <a:xfrm>
              <a:off x="5094880" y="1676764"/>
              <a:ext cx="497799" cy="162697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" name="Freeform 13"/>
            <p:cNvSpPr>
              <a:spLocks/>
            </p:cNvSpPr>
            <p:nvPr/>
          </p:nvSpPr>
          <p:spPr bwMode="auto">
            <a:xfrm>
              <a:off x="5094880" y="1535873"/>
              <a:ext cx="490933" cy="154310"/>
            </a:xfrm>
            <a:custGeom>
              <a:avLst/>
              <a:gdLst>
                <a:gd name="T0" fmla="*/ 34 w 34"/>
                <a:gd name="T1" fmla="*/ 11 h 11"/>
                <a:gd name="T2" fmla="*/ 0 w 34"/>
                <a:gd name="T3" fmla="*/ 0 h 11"/>
                <a:gd name="T4" fmla="*/ 0 w 34"/>
                <a:gd name="T5" fmla="*/ 11 h 11"/>
                <a:gd name="T6" fmla="*/ 34 w 34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1">
                  <a:moveTo>
                    <a:pt x="34" y="11"/>
                  </a:moveTo>
                  <a:cubicBezTo>
                    <a:pt x="34" y="4"/>
                    <a:pt x="18" y="0"/>
                    <a:pt x="0" y="0"/>
                  </a:cubicBezTo>
                  <a:lnTo>
                    <a:pt x="0" y="11"/>
                  </a:lnTo>
                  <a:lnTo>
                    <a:pt x="34" y="11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4" name="Arc 14"/>
            <p:cNvSpPr>
              <a:spLocks/>
            </p:cNvSpPr>
            <p:nvPr/>
          </p:nvSpPr>
          <p:spPr bwMode="auto">
            <a:xfrm>
              <a:off x="5094880" y="1529164"/>
              <a:ext cx="497799" cy="16269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522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898" y="0"/>
                    <a:pt x="21556" y="9623"/>
                    <a:pt x="21599" y="21522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898" y="0"/>
                    <a:pt x="21556" y="9623"/>
                    <a:pt x="21599" y="2152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" name="Freeform 15"/>
            <p:cNvSpPr>
              <a:spLocks/>
            </p:cNvSpPr>
            <p:nvPr/>
          </p:nvSpPr>
          <p:spPr bwMode="auto">
            <a:xfrm>
              <a:off x="5094880" y="1535873"/>
              <a:ext cx="44630" cy="140892"/>
            </a:xfrm>
            <a:custGeom>
              <a:avLst/>
              <a:gdLst>
                <a:gd name="T0" fmla="*/ 3 w 3"/>
                <a:gd name="T1" fmla="*/ 10 h 10"/>
                <a:gd name="T2" fmla="*/ 0 w 3"/>
                <a:gd name="T3" fmla="*/ 0 h 10"/>
                <a:gd name="T4" fmla="*/ 0 w 3"/>
                <a:gd name="T5" fmla="*/ 10 h 10"/>
                <a:gd name="T6" fmla="*/ 3 w 3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0">
                  <a:moveTo>
                    <a:pt x="3" y="10"/>
                  </a:moveTo>
                  <a:cubicBezTo>
                    <a:pt x="3" y="4"/>
                    <a:pt x="1" y="0"/>
                    <a:pt x="0" y="0"/>
                  </a:cubicBezTo>
                  <a:lnTo>
                    <a:pt x="0" y="10"/>
                  </a:lnTo>
                  <a:lnTo>
                    <a:pt x="3" y="1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6" name="Arc 16"/>
            <p:cNvSpPr>
              <a:spLocks/>
            </p:cNvSpPr>
            <p:nvPr/>
          </p:nvSpPr>
          <p:spPr bwMode="auto">
            <a:xfrm>
              <a:off x="5096597" y="1529164"/>
              <a:ext cx="51496" cy="147601"/>
            </a:xfrm>
            <a:custGeom>
              <a:avLst/>
              <a:gdLst>
                <a:gd name="G0" fmla="+- 77 0 0"/>
                <a:gd name="G1" fmla="+- 21600 0 0"/>
                <a:gd name="G2" fmla="+- 21600 0 0"/>
                <a:gd name="T0" fmla="*/ 0 w 21677"/>
                <a:gd name="T1" fmla="*/ 0 h 21600"/>
                <a:gd name="T2" fmla="*/ 21677 w 21677"/>
                <a:gd name="T3" fmla="*/ 21600 h 21600"/>
                <a:gd name="T4" fmla="*/ 77 w 2167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7" h="21600" fill="none" extrusionOk="0">
                  <a:moveTo>
                    <a:pt x="0" y="0"/>
                  </a:moveTo>
                  <a:cubicBezTo>
                    <a:pt x="25" y="0"/>
                    <a:pt x="51" y="0"/>
                    <a:pt x="77" y="0"/>
                  </a:cubicBezTo>
                  <a:cubicBezTo>
                    <a:pt x="12006" y="0"/>
                    <a:pt x="21677" y="9670"/>
                    <a:pt x="21677" y="21600"/>
                  </a:cubicBezTo>
                </a:path>
                <a:path w="21677" h="21600" stroke="0" extrusionOk="0">
                  <a:moveTo>
                    <a:pt x="0" y="0"/>
                  </a:moveTo>
                  <a:cubicBezTo>
                    <a:pt x="25" y="0"/>
                    <a:pt x="51" y="0"/>
                    <a:pt x="77" y="0"/>
                  </a:cubicBezTo>
                  <a:cubicBezTo>
                    <a:pt x="12006" y="0"/>
                    <a:pt x="21677" y="9670"/>
                    <a:pt x="21677" y="21600"/>
                  </a:cubicBezTo>
                  <a:lnTo>
                    <a:pt x="77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" name="Freeform 17"/>
            <p:cNvSpPr>
              <a:spLocks/>
            </p:cNvSpPr>
            <p:nvPr/>
          </p:nvSpPr>
          <p:spPr bwMode="auto">
            <a:xfrm>
              <a:off x="5110329" y="1676764"/>
              <a:ext cx="29182" cy="127473"/>
            </a:xfrm>
            <a:custGeom>
              <a:avLst/>
              <a:gdLst>
                <a:gd name="T0" fmla="*/ 0 w 2"/>
                <a:gd name="T1" fmla="*/ 9 h 9"/>
                <a:gd name="T2" fmla="*/ 2 w 2"/>
                <a:gd name="T3" fmla="*/ 0 h 9"/>
                <a:gd name="T4" fmla="*/ 0 w 2"/>
                <a:gd name="T5" fmla="*/ 0 h 9"/>
                <a:gd name="T6" fmla="*/ 0 w 2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9">
                  <a:moveTo>
                    <a:pt x="0" y="9"/>
                  </a:moveTo>
                  <a:cubicBezTo>
                    <a:pt x="1" y="9"/>
                    <a:pt x="2" y="5"/>
                    <a:pt x="2" y="0"/>
                  </a:cubicBez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8" name="Arc 18"/>
            <p:cNvSpPr>
              <a:spLocks/>
            </p:cNvSpPr>
            <p:nvPr/>
          </p:nvSpPr>
          <p:spPr bwMode="auto">
            <a:xfrm>
              <a:off x="5110329" y="1676764"/>
              <a:ext cx="36048" cy="147601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" name="Line 20"/>
            <p:cNvSpPr>
              <a:spLocks noChangeShapeType="1"/>
            </p:cNvSpPr>
            <p:nvPr/>
          </p:nvSpPr>
          <p:spPr bwMode="auto">
            <a:xfrm>
              <a:off x="5036617" y="1747210"/>
              <a:ext cx="10289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1" name="Oval 21"/>
            <p:cNvSpPr>
              <a:spLocks noChangeArrowheads="1"/>
            </p:cNvSpPr>
            <p:nvPr/>
          </p:nvSpPr>
          <p:spPr bwMode="auto">
            <a:xfrm>
              <a:off x="5599545" y="1663346"/>
              <a:ext cx="44630" cy="4193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" name="Freeform 23"/>
            <p:cNvSpPr>
              <a:spLocks/>
            </p:cNvSpPr>
            <p:nvPr/>
          </p:nvSpPr>
          <p:spPr bwMode="auto">
            <a:xfrm>
              <a:off x="5094880" y="3931032"/>
              <a:ext cx="490933" cy="140892"/>
            </a:xfrm>
            <a:custGeom>
              <a:avLst/>
              <a:gdLst>
                <a:gd name="T0" fmla="*/ 0 w 34"/>
                <a:gd name="T1" fmla="*/ 10 h 10"/>
                <a:gd name="T2" fmla="*/ 34 w 34"/>
                <a:gd name="T3" fmla="*/ 0 h 10"/>
                <a:gd name="T4" fmla="*/ 0 w 34"/>
                <a:gd name="T5" fmla="*/ 0 h 10"/>
                <a:gd name="T6" fmla="*/ 0 w 3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0">
                  <a:moveTo>
                    <a:pt x="0" y="10"/>
                  </a:moveTo>
                  <a:cubicBezTo>
                    <a:pt x="18" y="10"/>
                    <a:pt x="34" y="6"/>
                    <a:pt x="34" y="0"/>
                  </a:cubicBez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" name="Arc 24"/>
            <p:cNvSpPr>
              <a:spLocks/>
            </p:cNvSpPr>
            <p:nvPr/>
          </p:nvSpPr>
          <p:spPr bwMode="auto">
            <a:xfrm>
              <a:off x="5094880" y="3931032"/>
              <a:ext cx="497799" cy="162697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5" name="Freeform 25"/>
            <p:cNvSpPr>
              <a:spLocks/>
            </p:cNvSpPr>
            <p:nvPr/>
          </p:nvSpPr>
          <p:spPr bwMode="auto">
            <a:xfrm>
              <a:off x="5094880" y="3790140"/>
              <a:ext cx="490933" cy="154310"/>
            </a:xfrm>
            <a:custGeom>
              <a:avLst/>
              <a:gdLst>
                <a:gd name="T0" fmla="*/ 34 w 34"/>
                <a:gd name="T1" fmla="*/ 11 h 11"/>
                <a:gd name="T2" fmla="*/ 0 w 34"/>
                <a:gd name="T3" fmla="*/ 0 h 11"/>
                <a:gd name="T4" fmla="*/ 0 w 34"/>
                <a:gd name="T5" fmla="*/ 11 h 11"/>
                <a:gd name="T6" fmla="*/ 34 w 34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1">
                  <a:moveTo>
                    <a:pt x="34" y="11"/>
                  </a:moveTo>
                  <a:cubicBezTo>
                    <a:pt x="34" y="4"/>
                    <a:pt x="18" y="0"/>
                    <a:pt x="0" y="0"/>
                  </a:cubicBezTo>
                  <a:lnTo>
                    <a:pt x="0" y="11"/>
                  </a:lnTo>
                  <a:lnTo>
                    <a:pt x="34" y="11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" name="Arc 26"/>
            <p:cNvSpPr>
              <a:spLocks/>
            </p:cNvSpPr>
            <p:nvPr/>
          </p:nvSpPr>
          <p:spPr bwMode="auto">
            <a:xfrm>
              <a:off x="5094880" y="3783431"/>
              <a:ext cx="497799" cy="16269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522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898" y="0"/>
                    <a:pt x="21556" y="9623"/>
                    <a:pt x="21599" y="21522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898" y="0"/>
                    <a:pt x="21556" y="9623"/>
                    <a:pt x="21599" y="2152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7" name="Freeform 27"/>
            <p:cNvSpPr>
              <a:spLocks/>
            </p:cNvSpPr>
            <p:nvPr/>
          </p:nvSpPr>
          <p:spPr bwMode="auto">
            <a:xfrm>
              <a:off x="5094880" y="3790140"/>
              <a:ext cx="44630" cy="140892"/>
            </a:xfrm>
            <a:custGeom>
              <a:avLst/>
              <a:gdLst>
                <a:gd name="T0" fmla="*/ 3 w 3"/>
                <a:gd name="T1" fmla="*/ 10 h 10"/>
                <a:gd name="T2" fmla="*/ 0 w 3"/>
                <a:gd name="T3" fmla="*/ 0 h 10"/>
                <a:gd name="T4" fmla="*/ 0 w 3"/>
                <a:gd name="T5" fmla="*/ 10 h 10"/>
                <a:gd name="T6" fmla="*/ 3 w 3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0">
                  <a:moveTo>
                    <a:pt x="3" y="10"/>
                  </a:moveTo>
                  <a:cubicBezTo>
                    <a:pt x="3" y="4"/>
                    <a:pt x="1" y="0"/>
                    <a:pt x="0" y="0"/>
                  </a:cubicBezTo>
                  <a:lnTo>
                    <a:pt x="0" y="10"/>
                  </a:lnTo>
                  <a:lnTo>
                    <a:pt x="3" y="1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" name="Arc 28"/>
            <p:cNvSpPr>
              <a:spLocks/>
            </p:cNvSpPr>
            <p:nvPr/>
          </p:nvSpPr>
          <p:spPr bwMode="auto">
            <a:xfrm>
              <a:off x="5096597" y="3783431"/>
              <a:ext cx="51496" cy="147601"/>
            </a:xfrm>
            <a:custGeom>
              <a:avLst/>
              <a:gdLst>
                <a:gd name="G0" fmla="+- 77 0 0"/>
                <a:gd name="G1" fmla="+- 21600 0 0"/>
                <a:gd name="G2" fmla="+- 21600 0 0"/>
                <a:gd name="T0" fmla="*/ 0 w 21677"/>
                <a:gd name="T1" fmla="*/ 0 h 21600"/>
                <a:gd name="T2" fmla="*/ 21677 w 21677"/>
                <a:gd name="T3" fmla="*/ 21600 h 21600"/>
                <a:gd name="T4" fmla="*/ 77 w 2167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7" h="21600" fill="none" extrusionOk="0">
                  <a:moveTo>
                    <a:pt x="0" y="0"/>
                  </a:moveTo>
                  <a:cubicBezTo>
                    <a:pt x="25" y="0"/>
                    <a:pt x="51" y="0"/>
                    <a:pt x="77" y="0"/>
                  </a:cubicBezTo>
                  <a:cubicBezTo>
                    <a:pt x="12006" y="0"/>
                    <a:pt x="21677" y="9670"/>
                    <a:pt x="21677" y="21600"/>
                  </a:cubicBezTo>
                </a:path>
                <a:path w="21677" h="21600" stroke="0" extrusionOk="0">
                  <a:moveTo>
                    <a:pt x="0" y="0"/>
                  </a:moveTo>
                  <a:cubicBezTo>
                    <a:pt x="25" y="0"/>
                    <a:pt x="51" y="0"/>
                    <a:pt x="77" y="0"/>
                  </a:cubicBezTo>
                  <a:cubicBezTo>
                    <a:pt x="12006" y="0"/>
                    <a:pt x="21677" y="9670"/>
                    <a:pt x="21677" y="21600"/>
                  </a:cubicBezTo>
                  <a:lnTo>
                    <a:pt x="77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9" name="Freeform 29"/>
            <p:cNvSpPr>
              <a:spLocks/>
            </p:cNvSpPr>
            <p:nvPr/>
          </p:nvSpPr>
          <p:spPr bwMode="auto">
            <a:xfrm>
              <a:off x="5110329" y="3931032"/>
              <a:ext cx="29182" cy="127473"/>
            </a:xfrm>
            <a:custGeom>
              <a:avLst/>
              <a:gdLst>
                <a:gd name="T0" fmla="*/ 0 w 2"/>
                <a:gd name="T1" fmla="*/ 9 h 9"/>
                <a:gd name="T2" fmla="*/ 2 w 2"/>
                <a:gd name="T3" fmla="*/ 0 h 9"/>
                <a:gd name="T4" fmla="*/ 0 w 2"/>
                <a:gd name="T5" fmla="*/ 0 h 9"/>
                <a:gd name="T6" fmla="*/ 0 w 2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9">
                  <a:moveTo>
                    <a:pt x="0" y="9"/>
                  </a:moveTo>
                  <a:cubicBezTo>
                    <a:pt x="1" y="9"/>
                    <a:pt x="2" y="5"/>
                    <a:pt x="2" y="0"/>
                  </a:cubicBez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0" name="Arc 30"/>
            <p:cNvSpPr>
              <a:spLocks/>
            </p:cNvSpPr>
            <p:nvPr/>
          </p:nvSpPr>
          <p:spPr bwMode="auto">
            <a:xfrm>
              <a:off x="5110329" y="3931032"/>
              <a:ext cx="36048" cy="147601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" name="Line 31"/>
            <p:cNvSpPr>
              <a:spLocks noChangeShapeType="1"/>
            </p:cNvSpPr>
            <p:nvPr/>
          </p:nvSpPr>
          <p:spPr bwMode="auto">
            <a:xfrm>
              <a:off x="5081147" y="3860586"/>
              <a:ext cx="5836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" name="Line 32"/>
            <p:cNvSpPr>
              <a:spLocks noChangeShapeType="1"/>
            </p:cNvSpPr>
            <p:nvPr/>
          </p:nvSpPr>
          <p:spPr bwMode="auto">
            <a:xfrm>
              <a:off x="5081147" y="4001478"/>
              <a:ext cx="5836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" name="Oval 33"/>
            <p:cNvSpPr>
              <a:spLocks noChangeArrowheads="1"/>
            </p:cNvSpPr>
            <p:nvPr/>
          </p:nvSpPr>
          <p:spPr bwMode="auto">
            <a:xfrm>
              <a:off x="5599545" y="3917614"/>
              <a:ext cx="44630" cy="4193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" name="Rectangle 35"/>
            <p:cNvSpPr>
              <a:spLocks noChangeArrowheads="1"/>
            </p:cNvSpPr>
            <p:nvPr/>
          </p:nvSpPr>
          <p:spPr bwMode="auto">
            <a:xfrm>
              <a:off x="2853066" y="1331244"/>
              <a:ext cx="1297712" cy="1831593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" name="Rectangle 36"/>
            <p:cNvSpPr>
              <a:spLocks noChangeArrowheads="1"/>
            </p:cNvSpPr>
            <p:nvPr/>
          </p:nvSpPr>
          <p:spPr bwMode="auto">
            <a:xfrm>
              <a:off x="2947476" y="1535873"/>
              <a:ext cx="288380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GO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" name="Rectangle 37"/>
            <p:cNvSpPr>
              <a:spLocks noChangeArrowheads="1"/>
            </p:cNvSpPr>
            <p:nvPr/>
          </p:nvSpPr>
          <p:spPr bwMode="auto">
            <a:xfrm>
              <a:off x="2947476" y="1817656"/>
              <a:ext cx="360475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RES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" name="Rectangle 38"/>
            <p:cNvSpPr>
              <a:spLocks noChangeArrowheads="1"/>
            </p:cNvSpPr>
            <p:nvPr/>
          </p:nvSpPr>
          <p:spPr bwMode="auto">
            <a:xfrm>
              <a:off x="2947476" y="2099440"/>
              <a:ext cx="461752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SUSP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" name="Rectangle 39"/>
            <p:cNvSpPr>
              <a:spLocks noChangeArrowheads="1"/>
            </p:cNvSpPr>
            <p:nvPr/>
          </p:nvSpPr>
          <p:spPr bwMode="auto">
            <a:xfrm>
              <a:off x="2947476" y="2381223"/>
              <a:ext cx="374208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KILL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" name="Rectangle 40"/>
            <p:cNvSpPr>
              <a:spLocks noChangeArrowheads="1"/>
            </p:cNvSpPr>
            <p:nvPr/>
          </p:nvSpPr>
          <p:spPr bwMode="auto">
            <a:xfrm>
              <a:off x="3812617" y="1535873"/>
              <a:ext cx="346743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SEL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" name="Rectangle 41"/>
            <p:cNvSpPr>
              <a:spLocks noChangeArrowheads="1"/>
            </p:cNvSpPr>
            <p:nvPr/>
          </p:nvSpPr>
          <p:spPr bwMode="auto">
            <a:xfrm>
              <a:off x="3884713" y="1817656"/>
              <a:ext cx="245467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K0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" name="Rectangle 42"/>
            <p:cNvSpPr>
              <a:spLocks noChangeArrowheads="1"/>
            </p:cNvSpPr>
            <p:nvPr/>
          </p:nvSpPr>
          <p:spPr bwMode="auto">
            <a:xfrm>
              <a:off x="3884713" y="2099440"/>
              <a:ext cx="169918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>
                  <a:ln>
                    <a:noFill/>
                  </a:ln>
                  <a:solidFill>
                    <a:schemeClr val="accent1"/>
                  </a:solidFill>
                  <a:effectLst/>
                  <a:latin typeface="Geneva" charset="0"/>
                </a:rPr>
                <a:t>K1</a:t>
              </a:r>
              <a:endParaRPr kumimoji="0" lang="fr-FR" altLang="fr-FR" sz="1800" b="1" i="0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</a:endParaRPr>
            </a:p>
          </p:txBody>
        </p:sp>
        <p:sp>
          <p:nvSpPr>
            <p:cNvPr id="113" name="Rectangle 43"/>
            <p:cNvSpPr>
              <a:spLocks noChangeArrowheads="1"/>
            </p:cNvSpPr>
            <p:nvPr/>
          </p:nvSpPr>
          <p:spPr bwMode="auto">
            <a:xfrm>
              <a:off x="3884713" y="2381223"/>
              <a:ext cx="245467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K2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" name="Rectangle 44"/>
            <p:cNvSpPr>
              <a:spLocks noChangeArrowheads="1"/>
            </p:cNvSpPr>
            <p:nvPr/>
          </p:nvSpPr>
          <p:spPr bwMode="auto">
            <a:xfrm>
              <a:off x="3307952" y="1394981"/>
              <a:ext cx="157923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E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" name="Rectangle 45"/>
            <p:cNvSpPr>
              <a:spLocks noChangeArrowheads="1"/>
            </p:cNvSpPr>
            <p:nvPr/>
          </p:nvSpPr>
          <p:spPr bwMode="auto">
            <a:xfrm>
              <a:off x="3596332" y="1394981"/>
              <a:ext cx="187104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E'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" name="Rectangle 46"/>
            <p:cNvSpPr>
              <a:spLocks noChangeArrowheads="1"/>
            </p:cNvSpPr>
            <p:nvPr/>
          </p:nvSpPr>
          <p:spPr bwMode="auto">
            <a:xfrm>
              <a:off x="3884713" y="2663007"/>
              <a:ext cx="245467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K3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7" name="Rectangle 47"/>
            <p:cNvSpPr>
              <a:spLocks noChangeArrowheads="1"/>
            </p:cNvSpPr>
            <p:nvPr/>
          </p:nvSpPr>
          <p:spPr bwMode="auto">
            <a:xfrm>
              <a:off x="3884713" y="2874344"/>
              <a:ext cx="230018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... 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8" name="Rectangle 48"/>
            <p:cNvSpPr>
              <a:spLocks noChangeArrowheads="1"/>
            </p:cNvSpPr>
            <p:nvPr/>
          </p:nvSpPr>
          <p:spPr bwMode="auto">
            <a:xfrm>
              <a:off x="3438074" y="2014690"/>
              <a:ext cx="2306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400" b="0" i="0" u="none" strike="noStrike" cap="none" normalizeH="0" baseline="0" dirty="0">
                  <a:ln>
                    <a:noFill/>
                  </a:ln>
                  <a:solidFill>
                    <a:schemeClr val="accent4"/>
                  </a:solidFill>
                  <a:effectLst/>
                  <a:latin typeface="Geneva" charset="0"/>
                </a:rPr>
                <a:t>p</a:t>
              </a:r>
              <a:endParaRPr kumimoji="0" lang="fr-FR" altLang="fr-FR" sz="4800" b="0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</a:endParaRPr>
            </a:p>
          </p:txBody>
        </p:sp>
        <p:sp>
          <p:nvSpPr>
            <p:cNvPr id="119" name="Rectangle 49"/>
            <p:cNvSpPr>
              <a:spLocks noChangeArrowheads="1"/>
            </p:cNvSpPr>
            <p:nvPr/>
          </p:nvSpPr>
          <p:spPr bwMode="auto">
            <a:xfrm>
              <a:off x="2853066" y="4149079"/>
              <a:ext cx="1297712" cy="1831593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0" name="Rectangle 50"/>
            <p:cNvSpPr>
              <a:spLocks noChangeArrowheads="1"/>
            </p:cNvSpPr>
            <p:nvPr/>
          </p:nvSpPr>
          <p:spPr bwMode="auto">
            <a:xfrm>
              <a:off x="2947476" y="4353707"/>
              <a:ext cx="288380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GO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1" name="Rectangle 51"/>
            <p:cNvSpPr>
              <a:spLocks noChangeArrowheads="1"/>
            </p:cNvSpPr>
            <p:nvPr/>
          </p:nvSpPr>
          <p:spPr bwMode="auto">
            <a:xfrm>
              <a:off x="2947476" y="4635491"/>
              <a:ext cx="360475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RES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2" name="Rectangle 52"/>
            <p:cNvSpPr>
              <a:spLocks noChangeArrowheads="1"/>
            </p:cNvSpPr>
            <p:nvPr/>
          </p:nvSpPr>
          <p:spPr bwMode="auto">
            <a:xfrm>
              <a:off x="2947476" y="4917274"/>
              <a:ext cx="461752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SUSP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3" name="Rectangle 53"/>
            <p:cNvSpPr>
              <a:spLocks noChangeArrowheads="1"/>
            </p:cNvSpPr>
            <p:nvPr/>
          </p:nvSpPr>
          <p:spPr bwMode="auto">
            <a:xfrm>
              <a:off x="2947476" y="5199058"/>
              <a:ext cx="374208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KILL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4" name="Rectangle 54"/>
            <p:cNvSpPr>
              <a:spLocks noChangeArrowheads="1"/>
            </p:cNvSpPr>
            <p:nvPr/>
          </p:nvSpPr>
          <p:spPr bwMode="auto">
            <a:xfrm>
              <a:off x="3812617" y="4353707"/>
              <a:ext cx="346743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SEL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5" name="Rectangle 55"/>
            <p:cNvSpPr>
              <a:spLocks noChangeArrowheads="1"/>
            </p:cNvSpPr>
            <p:nvPr/>
          </p:nvSpPr>
          <p:spPr bwMode="auto">
            <a:xfrm>
              <a:off x="3884713" y="4635491"/>
              <a:ext cx="245467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K0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6" name="Rectangle 56"/>
            <p:cNvSpPr>
              <a:spLocks noChangeArrowheads="1"/>
            </p:cNvSpPr>
            <p:nvPr/>
          </p:nvSpPr>
          <p:spPr bwMode="auto">
            <a:xfrm>
              <a:off x="3884713" y="4917274"/>
              <a:ext cx="245467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K1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7" name="Rectangle 57"/>
            <p:cNvSpPr>
              <a:spLocks noChangeArrowheads="1"/>
            </p:cNvSpPr>
            <p:nvPr/>
          </p:nvSpPr>
          <p:spPr bwMode="auto">
            <a:xfrm>
              <a:off x="3884713" y="5199058"/>
              <a:ext cx="245467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K2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8" name="Rectangle 58"/>
            <p:cNvSpPr>
              <a:spLocks noChangeArrowheads="1"/>
            </p:cNvSpPr>
            <p:nvPr/>
          </p:nvSpPr>
          <p:spPr bwMode="auto">
            <a:xfrm>
              <a:off x="3307952" y="4212816"/>
              <a:ext cx="157923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E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9" name="Rectangle 59"/>
            <p:cNvSpPr>
              <a:spLocks noChangeArrowheads="1"/>
            </p:cNvSpPr>
            <p:nvPr/>
          </p:nvSpPr>
          <p:spPr bwMode="auto">
            <a:xfrm>
              <a:off x="3596332" y="4212816"/>
              <a:ext cx="187104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E'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0" name="Rectangle 60"/>
            <p:cNvSpPr>
              <a:spLocks noChangeArrowheads="1"/>
            </p:cNvSpPr>
            <p:nvPr/>
          </p:nvSpPr>
          <p:spPr bwMode="auto">
            <a:xfrm>
              <a:off x="3884713" y="5480841"/>
              <a:ext cx="169918" cy="1538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chemeClr val="accent1"/>
                  </a:solidFill>
                  <a:effectLst/>
                  <a:latin typeface="Geneva" charset="0"/>
                </a:rPr>
                <a:t>K3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</a:endParaRPr>
            </a:p>
          </p:txBody>
        </p:sp>
        <p:sp>
          <p:nvSpPr>
            <p:cNvPr id="131" name="Rectangle 61"/>
            <p:cNvSpPr>
              <a:spLocks noChangeArrowheads="1"/>
            </p:cNvSpPr>
            <p:nvPr/>
          </p:nvSpPr>
          <p:spPr bwMode="auto">
            <a:xfrm>
              <a:off x="3884713" y="5692179"/>
              <a:ext cx="230018" cy="224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... 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3" name="Rectangle 63"/>
            <p:cNvSpPr>
              <a:spLocks noChangeArrowheads="1"/>
            </p:cNvSpPr>
            <p:nvPr/>
          </p:nvSpPr>
          <p:spPr bwMode="auto">
            <a:xfrm>
              <a:off x="6025250" y="1965257"/>
              <a:ext cx="1658187" cy="324051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4" name="Rectangle 64"/>
            <p:cNvSpPr>
              <a:spLocks noChangeArrowheads="1"/>
            </p:cNvSpPr>
            <p:nvPr/>
          </p:nvSpPr>
          <p:spPr bwMode="auto">
            <a:xfrm>
              <a:off x="6119660" y="2028994"/>
              <a:ext cx="374208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LEM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5" name="Rectangle 65"/>
            <p:cNvSpPr>
              <a:spLocks noChangeArrowheads="1"/>
            </p:cNvSpPr>
            <p:nvPr/>
          </p:nvSpPr>
          <p:spPr bwMode="auto">
            <a:xfrm>
              <a:off x="6119660" y="2310777"/>
              <a:ext cx="230018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L0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6" name="Rectangle 66"/>
            <p:cNvSpPr>
              <a:spLocks noChangeArrowheads="1"/>
            </p:cNvSpPr>
            <p:nvPr/>
          </p:nvSpPr>
          <p:spPr bwMode="auto">
            <a:xfrm>
              <a:off x="6119660" y="2592561"/>
              <a:ext cx="16030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>
                  <a:ln>
                    <a:noFill/>
                  </a:ln>
                  <a:solidFill>
                    <a:schemeClr val="accent1"/>
                  </a:solidFill>
                  <a:effectLst/>
                  <a:latin typeface="Geneva" charset="0"/>
                </a:rPr>
                <a:t>L1</a:t>
              </a:r>
              <a:endParaRPr kumimoji="0" lang="fr-FR" altLang="fr-FR" sz="1800" b="1" i="0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</a:endParaRPr>
            </a:p>
          </p:txBody>
        </p:sp>
        <p:sp>
          <p:nvSpPr>
            <p:cNvPr id="137" name="Rectangle 67"/>
            <p:cNvSpPr>
              <a:spLocks noChangeArrowheads="1"/>
            </p:cNvSpPr>
            <p:nvPr/>
          </p:nvSpPr>
          <p:spPr bwMode="auto">
            <a:xfrm>
              <a:off x="6119660" y="2874344"/>
              <a:ext cx="230018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L2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8" name="Rectangle 68"/>
            <p:cNvSpPr>
              <a:spLocks noChangeArrowheads="1"/>
            </p:cNvSpPr>
            <p:nvPr/>
          </p:nvSpPr>
          <p:spPr bwMode="auto">
            <a:xfrm>
              <a:off x="6119660" y="3156128"/>
              <a:ext cx="230018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L3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9" name="Rectangle 69"/>
            <p:cNvSpPr>
              <a:spLocks noChangeArrowheads="1"/>
            </p:cNvSpPr>
            <p:nvPr/>
          </p:nvSpPr>
          <p:spPr bwMode="auto">
            <a:xfrm>
              <a:off x="6119660" y="3508357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0" name="Line 70"/>
            <p:cNvSpPr>
              <a:spLocks noChangeShapeType="1"/>
            </p:cNvSpPr>
            <p:nvPr/>
          </p:nvSpPr>
          <p:spPr bwMode="auto">
            <a:xfrm flipH="1">
              <a:off x="5887926" y="4212816"/>
              <a:ext cx="13045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1" name="Line 71"/>
            <p:cNvSpPr>
              <a:spLocks noChangeShapeType="1"/>
            </p:cNvSpPr>
            <p:nvPr/>
          </p:nvSpPr>
          <p:spPr bwMode="auto">
            <a:xfrm flipH="1">
              <a:off x="5887926" y="4494599"/>
              <a:ext cx="13045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2" name="Rectangle 72"/>
            <p:cNvSpPr>
              <a:spLocks noChangeArrowheads="1"/>
            </p:cNvSpPr>
            <p:nvPr/>
          </p:nvSpPr>
          <p:spPr bwMode="auto">
            <a:xfrm>
              <a:off x="6119660" y="3860586"/>
              <a:ext cx="389657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REM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3" name="Rectangle 73"/>
            <p:cNvSpPr>
              <a:spLocks noChangeArrowheads="1"/>
            </p:cNvSpPr>
            <p:nvPr/>
          </p:nvSpPr>
          <p:spPr bwMode="auto">
            <a:xfrm>
              <a:off x="6119660" y="4142370"/>
              <a:ext cx="245467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R0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4" name="Rectangle 74"/>
            <p:cNvSpPr>
              <a:spLocks noChangeArrowheads="1"/>
            </p:cNvSpPr>
            <p:nvPr/>
          </p:nvSpPr>
          <p:spPr bwMode="auto">
            <a:xfrm>
              <a:off x="6119660" y="4424153"/>
              <a:ext cx="245467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R1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5" name="Rectangle 75"/>
            <p:cNvSpPr>
              <a:spLocks noChangeArrowheads="1"/>
            </p:cNvSpPr>
            <p:nvPr/>
          </p:nvSpPr>
          <p:spPr bwMode="auto">
            <a:xfrm>
              <a:off x="6119660" y="4705937"/>
              <a:ext cx="245467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R2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6" name="Rectangle 76"/>
            <p:cNvSpPr>
              <a:spLocks noChangeArrowheads="1"/>
            </p:cNvSpPr>
            <p:nvPr/>
          </p:nvSpPr>
          <p:spPr bwMode="auto">
            <a:xfrm>
              <a:off x="6119660" y="4987720"/>
              <a:ext cx="16350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>
                  <a:ln>
                    <a:noFill/>
                  </a:ln>
                  <a:solidFill>
                    <a:schemeClr val="accent1"/>
                  </a:solidFill>
                  <a:effectLst/>
                  <a:latin typeface="Geneva" charset="0"/>
                </a:rPr>
                <a:t>R3</a:t>
              </a:r>
              <a:endParaRPr kumimoji="0" lang="fr-FR" altLang="fr-FR" sz="1800" b="1" i="0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</a:endParaRPr>
            </a:p>
          </p:txBody>
        </p:sp>
        <p:sp>
          <p:nvSpPr>
            <p:cNvPr id="147" name="Line 77"/>
            <p:cNvSpPr>
              <a:spLocks noChangeShapeType="1"/>
            </p:cNvSpPr>
            <p:nvPr/>
          </p:nvSpPr>
          <p:spPr bwMode="auto">
            <a:xfrm flipH="1">
              <a:off x="5887926" y="3931032"/>
              <a:ext cx="13045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9" name="Rectangle 79"/>
            <p:cNvSpPr>
              <a:spLocks noChangeArrowheads="1"/>
            </p:cNvSpPr>
            <p:nvPr/>
          </p:nvSpPr>
          <p:spPr bwMode="auto">
            <a:xfrm>
              <a:off x="7417372" y="2663007"/>
              <a:ext cx="24546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K0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0" name="Rectangle 80"/>
            <p:cNvSpPr>
              <a:spLocks noChangeArrowheads="1"/>
            </p:cNvSpPr>
            <p:nvPr/>
          </p:nvSpPr>
          <p:spPr bwMode="auto">
            <a:xfrm>
              <a:off x="7417372" y="3031676"/>
              <a:ext cx="24546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K1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1" name="Rectangle 81"/>
            <p:cNvSpPr>
              <a:spLocks noChangeArrowheads="1"/>
            </p:cNvSpPr>
            <p:nvPr/>
          </p:nvSpPr>
          <p:spPr bwMode="auto">
            <a:xfrm>
              <a:off x="7417372" y="3400345"/>
              <a:ext cx="24546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K2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2" name="Rectangle 82"/>
            <p:cNvSpPr>
              <a:spLocks noChangeArrowheads="1"/>
            </p:cNvSpPr>
            <p:nvPr/>
          </p:nvSpPr>
          <p:spPr bwMode="auto">
            <a:xfrm>
              <a:off x="7434716" y="3769015"/>
              <a:ext cx="24546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K3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3" name="Rectangle 83"/>
            <p:cNvSpPr>
              <a:spLocks noChangeArrowheads="1"/>
            </p:cNvSpPr>
            <p:nvPr/>
          </p:nvSpPr>
          <p:spPr bwMode="auto">
            <a:xfrm>
              <a:off x="6825162" y="2579142"/>
              <a:ext cx="130458" cy="1677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5" name="Rectangle 85"/>
            <p:cNvSpPr>
              <a:spLocks noChangeArrowheads="1"/>
            </p:cNvSpPr>
            <p:nvPr/>
          </p:nvSpPr>
          <p:spPr bwMode="auto">
            <a:xfrm>
              <a:off x="6840611" y="2592561"/>
              <a:ext cx="202553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S 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6" name="Rectangle 86"/>
            <p:cNvSpPr>
              <a:spLocks noChangeArrowheads="1"/>
            </p:cNvSpPr>
            <p:nvPr/>
          </p:nvSpPr>
          <p:spPr bwMode="auto">
            <a:xfrm>
              <a:off x="6825162" y="2746871"/>
              <a:ext cx="130458" cy="1694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8" name="Rectangle 88"/>
            <p:cNvSpPr>
              <a:spLocks noChangeArrowheads="1"/>
            </p:cNvSpPr>
            <p:nvPr/>
          </p:nvSpPr>
          <p:spPr bwMode="auto">
            <a:xfrm>
              <a:off x="6840611" y="2760289"/>
              <a:ext cx="202553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Y 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9" name="Rectangle 89"/>
            <p:cNvSpPr>
              <a:spLocks noChangeArrowheads="1"/>
            </p:cNvSpPr>
            <p:nvPr/>
          </p:nvSpPr>
          <p:spPr bwMode="auto">
            <a:xfrm>
              <a:off x="6825162" y="2916277"/>
              <a:ext cx="130458" cy="1694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1" name="Rectangle 91"/>
            <p:cNvSpPr>
              <a:spLocks noChangeArrowheads="1"/>
            </p:cNvSpPr>
            <p:nvPr/>
          </p:nvSpPr>
          <p:spPr bwMode="auto">
            <a:xfrm>
              <a:off x="6840611" y="2929695"/>
              <a:ext cx="202553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N 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2" name="Rectangle 92"/>
            <p:cNvSpPr>
              <a:spLocks noChangeArrowheads="1"/>
            </p:cNvSpPr>
            <p:nvPr/>
          </p:nvSpPr>
          <p:spPr bwMode="auto">
            <a:xfrm>
              <a:off x="6825162" y="3085682"/>
              <a:ext cx="130458" cy="1694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4" name="Rectangle 94"/>
            <p:cNvSpPr>
              <a:spLocks noChangeArrowheads="1"/>
            </p:cNvSpPr>
            <p:nvPr/>
          </p:nvSpPr>
          <p:spPr bwMode="auto">
            <a:xfrm>
              <a:off x="6840611" y="3099100"/>
              <a:ext cx="202553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C 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5" name="Rectangle 95"/>
            <p:cNvSpPr>
              <a:spLocks noChangeArrowheads="1"/>
            </p:cNvSpPr>
            <p:nvPr/>
          </p:nvSpPr>
          <p:spPr bwMode="auto">
            <a:xfrm>
              <a:off x="6825162" y="3255088"/>
              <a:ext cx="130458" cy="1694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7" name="Rectangle 97"/>
            <p:cNvSpPr>
              <a:spLocks noChangeArrowheads="1"/>
            </p:cNvSpPr>
            <p:nvPr/>
          </p:nvSpPr>
          <p:spPr bwMode="auto">
            <a:xfrm>
              <a:off x="6840611" y="3268506"/>
              <a:ext cx="202553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H 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8" name="Rectangle 98"/>
            <p:cNvSpPr>
              <a:spLocks noChangeArrowheads="1"/>
            </p:cNvSpPr>
            <p:nvPr/>
          </p:nvSpPr>
          <p:spPr bwMode="auto">
            <a:xfrm>
              <a:off x="6825162" y="3424493"/>
              <a:ext cx="130458" cy="1677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0" name="Rectangle 100"/>
            <p:cNvSpPr>
              <a:spLocks noChangeArrowheads="1"/>
            </p:cNvSpPr>
            <p:nvPr/>
          </p:nvSpPr>
          <p:spPr bwMode="auto">
            <a:xfrm>
              <a:off x="6840611" y="3437911"/>
              <a:ext cx="202553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R 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1" name="Rectangle 101"/>
            <p:cNvSpPr>
              <a:spLocks noChangeArrowheads="1"/>
            </p:cNvSpPr>
            <p:nvPr/>
          </p:nvSpPr>
          <p:spPr bwMode="auto">
            <a:xfrm>
              <a:off x="6825162" y="3592221"/>
              <a:ext cx="130458" cy="1694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3" name="Rectangle 103"/>
            <p:cNvSpPr>
              <a:spLocks noChangeArrowheads="1"/>
            </p:cNvSpPr>
            <p:nvPr/>
          </p:nvSpPr>
          <p:spPr bwMode="auto">
            <a:xfrm>
              <a:off x="6840611" y="3605639"/>
              <a:ext cx="216285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O 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4" name="Rectangle 104"/>
            <p:cNvSpPr>
              <a:spLocks noChangeArrowheads="1"/>
            </p:cNvSpPr>
            <p:nvPr/>
          </p:nvSpPr>
          <p:spPr bwMode="auto">
            <a:xfrm>
              <a:off x="6825162" y="3761627"/>
              <a:ext cx="130458" cy="1694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6" name="Rectangle 106"/>
            <p:cNvSpPr>
              <a:spLocks noChangeArrowheads="1"/>
            </p:cNvSpPr>
            <p:nvPr/>
          </p:nvSpPr>
          <p:spPr bwMode="auto">
            <a:xfrm>
              <a:off x="6840611" y="3775045"/>
              <a:ext cx="202553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N 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7" name="Rectangle 107"/>
            <p:cNvSpPr>
              <a:spLocks noChangeArrowheads="1"/>
            </p:cNvSpPr>
            <p:nvPr/>
          </p:nvSpPr>
          <p:spPr bwMode="auto">
            <a:xfrm>
              <a:off x="6825162" y="3931032"/>
              <a:ext cx="87545" cy="1694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9" name="Rectangle 109"/>
            <p:cNvSpPr>
              <a:spLocks noChangeArrowheads="1"/>
            </p:cNvSpPr>
            <p:nvPr/>
          </p:nvSpPr>
          <p:spPr bwMode="auto">
            <a:xfrm>
              <a:off x="6840611" y="3944450"/>
              <a:ext cx="180236" cy="162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I 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0" name="Rectangle 110"/>
            <p:cNvSpPr>
              <a:spLocks noChangeArrowheads="1"/>
            </p:cNvSpPr>
            <p:nvPr/>
          </p:nvSpPr>
          <p:spPr bwMode="auto">
            <a:xfrm>
              <a:off x="6825162" y="4100438"/>
              <a:ext cx="116725" cy="1694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2" name="Rectangle 112"/>
            <p:cNvSpPr>
              <a:spLocks noChangeArrowheads="1"/>
            </p:cNvSpPr>
            <p:nvPr/>
          </p:nvSpPr>
          <p:spPr bwMode="auto">
            <a:xfrm>
              <a:off x="6829625" y="4105654"/>
              <a:ext cx="129999" cy="162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S 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3" name="Rectangle 113"/>
            <p:cNvSpPr>
              <a:spLocks noChangeArrowheads="1"/>
            </p:cNvSpPr>
            <p:nvPr/>
          </p:nvSpPr>
          <p:spPr bwMode="auto">
            <a:xfrm>
              <a:off x="6825162" y="4269843"/>
              <a:ext cx="116725" cy="1677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5" name="Rectangle 115"/>
            <p:cNvSpPr>
              <a:spLocks noChangeArrowheads="1"/>
            </p:cNvSpPr>
            <p:nvPr/>
          </p:nvSpPr>
          <p:spPr bwMode="auto">
            <a:xfrm>
              <a:off x="6840611" y="4283261"/>
              <a:ext cx="202553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E 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6" name="Rectangle 116"/>
            <p:cNvSpPr>
              <a:spLocks noChangeArrowheads="1"/>
            </p:cNvSpPr>
            <p:nvPr/>
          </p:nvSpPr>
          <p:spPr bwMode="auto">
            <a:xfrm>
              <a:off x="6840611" y="4450990"/>
              <a:ext cx="100532" cy="162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U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7" name="Arc 117"/>
            <p:cNvSpPr>
              <a:spLocks/>
            </p:cNvSpPr>
            <p:nvPr/>
          </p:nvSpPr>
          <p:spPr bwMode="auto">
            <a:xfrm>
              <a:off x="6856060" y="1176934"/>
              <a:ext cx="80678" cy="147601"/>
            </a:xfrm>
            <a:custGeom>
              <a:avLst/>
              <a:gdLst>
                <a:gd name="G0" fmla="+- 49 0 0"/>
                <a:gd name="G1" fmla="+- 21600 0 0"/>
                <a:gd name="G2" fmla="+- 21600 0 0"/>
                <a:gd name="T0" fmla="*/ 0 w 21649"/>
                <a:gd name="T1" fmla="*/ 0 h 21600"/>
                <a:gd name="T2" fmla="*/ 21649 w 21649"/>
                <a:gd name="T3" fmla="*/ 21600 h 21600"/>
                <a:gd name="T4" fmla="*/ 49 w 2164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49" h="21600" fill="none" extrusionOk="0">
                  <a:moveTo>
                    <a:pt x="0" y="0"/>
                  </a:moveTo>
                  <a:cubicBezTo>
                    <a:pt x="16" y="0"/>
                    <a:pt x="32" y="0"/>
                    <a:pt x="49" y="0"/>
                  </a:cubicBezTo>
                  <a:cubicBezTo>
                    <a:pt x="11978" y="0"/>
                    <a:pt x="21649" y="9670"/>
                    <a:pt x="21649" y="21600"/>
                  </a:cubicBezTo>
                </a:path>
                <a:path w="21649" h="21600" stroke="0" extrusionOk="0">
                  <a:moveTo>
                    <a:pt x="0" y="0"/>
                  </a:moveTo>
                  <a:cubicBezTo>
                    <a:pt x="16" y="0"/>
                    <a:pt x="32" y="0"/>
                    <a:pt x="49" y="0"/>
                  </a:cubicBezTo>
                  <a:cubicBezTo>
                    <a:pt x="11978" y="0"/>
                    <a:pt x="21649" y="9670"/>
                    <a:pt x="21649" y="21600"/>
                  </a:cubicBezTo>
                  <a:lnTo>
                    <a:pt x="49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8" name="Arc 118"/>
            <p:cNvSpPr>
              <a:spLocks/>
            </p:cNvSpPr>
            <p:nvPr/>
          </p:nvSpPr>
          <p:spPr bwMode="auto">
            <a:xfrm>
              <a:off x="6854344" y="1176934"/>
              <a:ext cx="540714" cy="16269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515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896" y="0"/>
                    <a:pt x="21553" y="9618"/>
                    <a:pt x="21599" y="21515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896" y="0"/>
                    <a:pt x="21553" y="9618"/>
                    <a:pt x="21599" y="2151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9" name="Arc 119"/>
            <p:cNvSpPr>
              <a:spLocks/>
            </p:cNvSpPr>
            <p:nvPr/>
          </p:nvSpPr>
          <p:spPr bwMode="auto">
            <a:xfrm>
              <a:off x="6883524" y="1324535"/>
              <a:ext cx="511532" cy="162697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0" name="Arc 120"/>
            <p:cNvSpPr>
              <a:spLocks/>
            </p:cNvSpPr>
            <p:nvPr/>
          </p:nvSpPr>
          <p:spPr bwMode="auto">
            <a:xfrm>
              <a:off x="6856060" y="1324535"/>
              <a:ext cx="80678" cy="162697"/>
            </a:xfrm>
            <a:custGeom>
              <a:avLst/>
              <a:gdLst>
                <a:gd name="G0" fmla="+- 54 0 0"/>
                <a:gd name="G1" fmla="+- 0 0 0"/>
                <a:gd name="G2" fmla="+- 21600 0 0"/>
                <a:gd name="T0" fmla="*/ 21654 w 21654"/>
                <a:gd name="T1" fmla="*/ 0 h 21600"/>
                <a:gd name="T2" fmla="*/ 0 w 21654"/>
                <a:gd name="T3" fmla="*/ 21600 h 21600"/>
                <a:gd name="T4" fmla="*/ 54 w 2165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54" h="21600" fill="none" extrusionOk="0">
                  <a:moveTo>
                    <a:pt x="21654" y="0"/>
                  </a:moveTo>
                  <a:cubicBezTo>
                    <a:pt x="21654" y="11929"/>
                    <a:pt x="11983" y="21600"/>
                    <a:pt x="54" y="21600"/>
                  </a:cubicBezTo>
                  <a:cubicBezTo>
                    <a:pt x="36" y="21599"/>
                    <a:pt x="18" y="21599"/>
                    <a:pt x="0" y="21599"/>
                  </a:cubicBezTo>
                </a:path>
                <a:path w="21654" h="21600" stroke="0" extrusionOk="0">
                  <a:moveTo>
                    <a:pt x="21654" y="0"/>
                  </a:moveTo>
                  <a:cubicBezTo>
                    <a:pt x="21654" y="11929"/>
                    <a:pt x="11983" y="21600"/>
                    <a:pt x="54" y="21600"/>
                  </a:cubicBezTo>
                  <a:cubicBezTo>
                    <a:pt x="36" y="21599"/>
                    <a:pt x="18" y="21599"/>
                    <a:pt x="0" y="21599"/>
                  </a:cubicBezTo>
                  <a:lnTo>
                    <a:pt x="54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1" name="Line 121"/>
            <p:cNvSpPr>
              <a:spLocks noChangeShapeType="1"/>
            </p:cNvSpPr>
            <p:nvPr/>
          </p:nvSpPr>
          <p:spPr bwMode="auto">
            <a:xfrm>
              <a:off x="6883524" y="1254089"/>
              <a:ext cx="2918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2" name="Line 122"/>
            <p:cNvSpPr>
              <a:spLocks noChangeShapeType="1"/>
            </p:cNvSpPr>
            <p:nvPr/>
          </p:nvSpPr>
          <p:spPr bwMode="auto">
            <a:xfrm>
              <a:off x="6883524" y="1394981"/>
              <a:ext cx="2918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3" name="Line 123"/>
            <p:cNvSpPr>
              <a:spLocks noChangeShapeType="1"/>
            </p:cNvSpPr>
            <p:nvPr/>
          </p:nvSpPr>
          <p:spPr bwMode="auto">
            <a:xfrm>
              <a:off x="7532380" y="901860"/>
              <a:ext cx="648855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4" name="Line 124"/>
            <p:cNvSpPr>
              <a:spLocks noChangeShapeType="1"/>
            </p:cNvSpPr>
            <p:nvPr/>
          </p:nvSpPr>
          <p:spPr bwMode="auto">
            <a:xfrm>
              <a:off x="7388190" y="901860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5" name="Rectangle 125"/>
            <p:cNvSpPr>
              <a:spLocks noChangeArrowheads="1"/>
            </p:cNvSpPr>
            <p:nvPr/>
          </p:nvSpPr>
          <p:spPr bwMode="auto">
            <a:xfrm>
              <a:off x="8312447" y="773463"/>
              <a:ext cx="19717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b="0" i="0" u="none" strike="noStrike" cap="none" normalizeH="0" baseline="0" dirty="0">
                  <a:ln>
                    <a:noFill/>
                  </a:ln>
                  <a:solidFill>
                    <a:srgbClr val="0000D4"/>
                  </a:solidFill>
                  <a:effectLst/>
                  <a:latin typeface="Geneva" charset="0"/>
                </a:rPr>
                <a:t>E'</a:t>
              </a:r>
              <a:endPara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96" name="Line 126"/>
            <p:cNvSpPr>
              <a:spLocks noChangeShapeType="1"/>
            </p:cNvSpPr>
            <p:nvPr/>
          </p:nvSpPr>
          <p:spPr bwMode="auto">
            <a:xfrm>
              <a:off x="7820761" y="2733452"/>
              <a:ext cx="360475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7" name="Line 127"/>
            <p:cNvSpPr>
              <a:spLocks noChangeShapeType="1"/>
            </p:cNvSpPr>
            <p:nvPr/>
          </p:nvSpPr>
          <p:spPr bwMode="auto">
            <a:xfrm>
              <a:off x="7676570" y="2733452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8" name="Rectangle 128"/>
            <p:cNvSpPr>
              <a:spLocks noChangeArrowheads="1"/>
            </p:cNvSpPr>
            <p:nvPr/>
          </p:nvSpPr>
          <p:spPr bwMode="auto">
            <a:xfrm>
              <a:off x="8312447" y="2592747"/>
              <a:ext cx="28212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b="0" i="0" u="none" strike="noStrike" cap="none" normalizeH="0" baseline="0" dirty="0">
                  <a:ln>
                    <a:noFill/>
                  </a:ln>
                  <a:solidFill>
                    <a:srgbClr val="0000D4"/>
                  </a:solidFill>
                  <a:effectLst/>
                  <a:latin typeface="Geneva" charset="0"/>
                </a:rPr>
                <a:t>K0</a:t>
              </a:r>
              <a:endPara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99" name="Line 129"/>
            <p:cNvSpPr>
              <a:spLocks noChangeShapeType="1"/>
            </p:cNvSpPr>
            <p:nvPr/>
          </p:nvSpPr>
          <p:spPr bwMode="auto">
            <a:xfrm>
              <a:off x="7820761" y="3099100"/>
              <a:ext cx="360475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0" name="Line 130"/>
            <p:cNvSpPr>
              <a:spLocks noChangeShapeType="1"/>
            </p:cNvSpPr>
            <p:nvPr/>
          </p:nvSpPr>
          <p:spPr bwMode="auto">
            <a:xfrm>
              <a:off x="7676570" y="3099100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1" name="Rectangle 131"/>
            <p:cNvSpPr>
              <a:spLocks noChangeArrowheads="1"/>
            </p:cNvSpPr>
            <p:nvPr/>
          </p:nvSpPr>
          <p:spPr bwMode="auto">
            <a:xfrm>
              <a:off x="8312447" y="2959130"/>
              <a:ext cx="28212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b="0" i="0" u="none" strike="noStrike" cap="none" normalizeH="0" baseline="0">
                  <a:ln>
                    <a:noFill/>
                  </a:ln>
                  <a:solidFill>
                    <a:srgbClr val="0000D4"/>
                  </a:solidFill>
                  <a:effectLst/>
                  <a:latin typeface="Geneva" charset="0"/>
                </a:rPr>
                <a:t>K1</a:t>
              </a:r>
              <a:endParaRPr kumimoji="0" lang="fr-FR" altLang="fr-FR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2" name="Line 132"/>
            <p:cNvSpPr>
              <a:spLocks noChangeShapeType="1"/>
            </p:cNvSpPr>
            <p:nvPr/>
          </p:nvSpPr>
          <p:spPr bwMode="auto">
            <a:xfrm>
              <a:off x="7820761" y="3472315"/>
              <a:ext cx="360475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3" name="Line 133"/>
            <p:cNvSpPr>
              <a:spLocks noChangeShapeType="1"/>
            </p:cNvSpPr>
            <p:nvPr/>
          </p:nvSpPr>
          <p:spPr bwMode="auto">
            <a:xfrm>
              <a:off x="7676570" y="3472315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" name="Rectangle 134"/>
            <p:cNvSpPr>
              <a:spLocks noChangeArrowheads="1"/>
            </p:cNvSpPr>
            <p:nvPr/>
          </p:nvSpPr>
          <p:spPr bwMode="auto">
            <a:xfrm>
              <a:off x="8312447" y="3325513"/>
              <a:ext cx="28212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b="0" i="0" u="none" strike="noStrike" cap="none" normalizeH="0" baseline="0">
                  <a:ln>
                    <a:noFill/>
                  </a:ln>
                  <a:solidFill>
                    <a:srgbClr val="0000D4"/>
                  </a:solidFill>
                  <a:effectLst/>
                  <a:latin typeface="Geneva" charset="0"/>
                </a:rPr>
                <a:t>K2</a:t>
              </a:r>
              <a:endParaRPr kumimoji="0" lang="fr-FR" altLang="fr-FR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5" name="Line 135"/>
            <p:cNvSpPr>
              <a:spLocks noChangeShapeType="1"/>
            </p:cNvSpPr>
            <p:nvPr/>
          </p:nvSpPr>
          <p:spPr bwMode="auto">
            <a:xfrm>
              <a:off x="7820760" y="3842749"/>
              <a:ext cx="36047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" name="Line 136"/>
            <p:cNvSpPr>
              <a:spLocks noChangeShapeType="1"/>
            </p:cNvSpPr>
            <p:nvPr/>
          </p:nvSpPr>
          <p:spPr bwMode="auto">
            <a:xfrm>
              <a:off x="7676569" y="3842749"/>
              <a:ext cx="14419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" name="Rectangle 137"/>
            <p:cNvSpPr>
              <a:spLocks noChangeArrowheads="1"/>
            </p:cNvSpPr>
            <p:nvPr/>
          </p:nvSpPr>
          <p:spPr bwMode="auto">
            <a:xfrm>
              <a:off x="8312447" y="3691895"/>
              <a:ext cx="30617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b="1" i="0" u="none" strike="noStrike" cap="none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latin typeface="Geneva" charset="0"/>
                </a:rPr>
                <a:t>K3</a:t>
              </a:r>
              <a:endParaRPr kumimoji="0" lang="fr-FR" altLang="fr-FR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</a:endParaRPr>
            </a:p>
          </p:txBody>
        </p:sp>
        <p:sp>
          <p:nvSpPr>
            <p:cNvPr id="208" name="Line 138"/>
            <p:cNvSpPr>
              <a:spLocks noChangeShapeType="1"/>
            </p:cNvSpPr>
            <p:nvPr/>
          </p:nvSpPr>
          <p:spPr bwMode="auto">
            <a:xfrm>
              <a:off x="7532380" y="1324535"/>
              <a:ext cx="635876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9" name="Line 139"/>
            <p:cNvSpPr>
              <a:spLocks noChangeShapeType="1"/>
            </p:cNvSpPr>
            <p:nvPr/>
          </p:nvSpPr>
          <p:spPr bwMode="auto">
            <a:xfrm>
              <a:off x="7388190" y="1324535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0" name="Rectangle 140"/>
            <p:cNvSpPr>
              <a:spLocks noChangeArrowheads="1"/>
            </p:cNvSpPr>
            <p:nvPr/>
          </p:nvSpPr>
          <p:spPr bwMode="auto">
            <a:xfrm>
              <a:off x="8312447" y="1166545"/>
              <a:ext cx="43601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b="0" i="0" u="none" strike="noStrike" cap="none" normalizeH="0" baseline="0" dirty="0">
                  <a:ln>
                    <a:noFill/>
                  </a:ln>
                  <a:solidFill>
                    <a:srgbClr val="0000D4"/>
                  </a:solidFill>
                  <a:effectLst/>
                  <a:latin typeface="Geneva" charset="0"/>
                </a:rPr>
                <a:t>SEL</a:t>
              </a:r>
              <a:endPara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11" name="Line 141"/>
            <p:cNvSpPr>
              <a:spLocks noChangeShapeType="1"/>
            </p:cNvSpPr>
            <p:nvPr/>
          </p:nvSpPr>
          <p:spPr bwMode="auto">
            <a:xfrm>
              <a:off x="3639245" y="831414"/>
              <a:ext cx="0" cy="352229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2" name="Line 142"/>
            <p:cNvSpPr>
              <a:spLocks noChangeShapeType="1"/>
            </p:cNvSpPr>
            <p:nvPr/>
          </p:nvSpPr>
          <p:spPr bwMode="auto">
            <a:xfrm>
              <a:off x="3639245" y="831414"/>
              <a:ext cx="3100089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3" name="Line 143"/>
            <p:cNvSpPr>
              <a:spLocks noChangeShapeType="1"/>
            </p:cNvSpPr>
            <p:nvPr/>
          </p:nvSpPr>
          <p:spPr bwMode="auto">
            <a:xfrm>
              <a:off x="6739334" y="831414"/>
              <a:ext cx="19486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4" name="Line 144"/>
            <p:cNvSpPr>
              <a:spLocks noChangeShapeType="1"/>
            </p:cNvSpPr>
            <p:nvPr/>
          </p:nvSpPr>
          <p:spPr bwMode="auto">
            <a:xfrm>
              <a:off x="3639245" y="1183643"/>
              <a:ext cx="0" cy="1408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5" name="Line 145"/>
            <p:cNvSpPr>
              <a:spLocks noChangeShapeType="1"/>
            </p:cNvSpPr>
            <p:nvPr/>
          </p:nvSpPr>
          <p:spPr bwMode="auto">
            <a:xfrm>
              <a:off x="1764773" y="1606319"/>
              <a:ext cx="937236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6" name="Line 146"/>
            <p:cNvSpPr>
              <a:spLocks noChangeShapeType="1"/>
            </p:cNvSpPr>
            <p:nvPr/>
          </p:nvSpPr>
          <p:spPr bwMode="auto">
            <a:xfrm>
              <a:off x="1764773" y="4424153"/>
              <a:ext cx="937236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7" name="Line 147"/>
            <p:cNvSpPr>
              <a:spLocks noChangeShapeType="1"/>
            </p:cNvSpPr>
            <p:nvPr/>
          </p:nvSpPr>
          <p:spPr bwMode="auto">
            <a:xfrm>
              <a:off x="1764773" y="1606319"/>
              <a:ext cx="0" cy="1127134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0" name="Line 150"/>
            <p:cNvSpPr>
              <a:spLocks noChangeShapeType="1"/>
            </p:cNvSpPr>
            <p:nvPr/>
          </p:nvSpPr>
          <p:spPr bwMode="auto">
            <a:xfrm>
              <a:off x="1404298" y="2733452"/>
              <a:ext cx="360475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1" name="Line 151"/>
            <p:cNvSpPr>
              <a:spLocks noChangeShapeType="1"/>
            </p:cNvSpPr>
            <p:nvPr/>
          </p:nvSpPr>
          <p:spPr bwMode="auto">
            <a:xfrm>
              <a:off x="2702009" y="1606319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2" name="Line 152"/>
            <p:cNvSpPr>
              <a:spLocks noChangeShapeType="1"/>
            </p:cNvSpPr>
            <p:nvPr/>
          </p:nvSpPr>
          <p:spPr bwMode="auto">
            <a:xfrm>
              <a:off x="2702009" y="4424153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3" name="Rectangle 153"/>
            <p:cNvSpPr>
              <a:spLocks noChangeArrowheads="1"/>
            </p:cNvSpPr>
            <p:nvPr/>
          </p:nvSpPr>
          <p:spPr bwMode="auto">
            <a:xfrm>
              <a:off x="985801" y="2584915"/>
              <a:ext cx="388262" cy="292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b="0" i="0" u="none" strike="noStrike" cap="none" normalizeH="0" baseline="0" dirty="0">
                  <a:ln>
                    <a:noFill/>
                  </a:ln>
                  <a:solidFill>
                    <a:srgbClr val="0000D4"/>
                  </a:solidFill>
                  <a:effectLst/>
                  <a:latin typeface="Geneva" charset="0"/>
                </a:rPr>
                <a:t>GO</a:t>
              </a:r>
              <a:endPara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25" name="Rectangle 155"/>
            <p:cNvSpPr>
              <a:spLocks noChangeArrowheads="1"/>
            </p:cNvSpPr>
            <p:nvPr/>
          </p:nvSpPr>
          <p:spPr bwMode="auto">
            <a:xfrm>
              <a:off x="4716016" y="1616886"/>
              <a:ext cx="320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 dirty="0">
                  <a:ln>
                    <a:noFill/>
                  </a:ln>
                  <a:solidFill>
                    <a:srgbClr val="0000D4"/>
                  </a:solidFill>
                  <a:effectLst/>
                  <a:latin typeface="Geneva" charset="0"/>
                </a:rPr>
                <a:t>GO</a:t>
              </a:r>
              <a:endParaRPr kumimoji="0" lang="fr-FR" altLang="fr-F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6" name="Line 156"/>
            <p:cNvSpPr>
              <a:spLocks noChangeShapeType="1"/>
            </p:cNvSpPr>
            <p:nvPr/>
          </p:nvSpPr>
          <p:spPr bwMode="auto">
            <a:xfrm>
              <a:off x="5045098" y="3860586"/>
              <a:ext cx="10830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8" name="Line 158"/>
            <p:cNvSpPr>
              <a:spLocks noChangeShapeType="1"/>
            </p:cNvSpPr>
            <p:nvPr/>
          </p:nvSpPr>
          <p:spPr bwMode="auto">
            <a:xfrm>
              <a:off x="1981058" y="1888102"/>
              <a:ext cx="720951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9" name="Line 159"/>
            <p:cNvSpPr>
              <a:spLocks noChangeShapeType="1"/>
            </p:cNvSpPr>
            <p:nvPr/>
          </p:nvSpPr>
          <p:spPr bwMode="auto">
            <a:xfrm>
              <a:off x="1981058" y="4705937"/>
              <a:ext cx="720951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0" name="Line 160"/>
            <p:cNvSpPr>
              <a:spLocks noChangeShapeType="1"/>
            </p:cNvSpPr>
            <p:nvPr/>
          </p:nvSpPr>
          <p:spPr bwMode="auto">
            <a:xfrm>
              <a:off x="1981058" y="1888102"/>
              <a:ext cx="0" cy="1127134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3" name="Line 163"/>
            <p:cNvSpPr>
              <a:spLocks noChangeShapeType="1"/>
            </p:cNvSpPr>
            <p:nvPr/>
          </p:nvSpPr>
          <p:spPr bwMode="auto">
            <a:xfrm>
              <a:off x="1404298" y="3015236"/>
              <a:ext cx="576761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4" name="Line 164"/>
            <p:cNvSpPr>
              <a:spLocks noChangeShapeType="1"/>
            </p:cNvSpPr>
            <p:nvPr/>
          </p:nvSpPr>
          <p:spPr bwMode="auto">
            <a:xfrm>
              <a:off x="2702009" y="1888102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5" name="Line 165"/>
            <p:cNvSpPr>
              <a:spLocks noChangeShapeType="1"/>
            </p:cNvSpPr>
            <p:nvPr/>
          </p:nvSpPr>
          <p:spPr bwMode="auto">
            <a:xfrm>
              <a:off x="2702009" y="4705937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6" name="Rectangle 166"/>
            <p:cNvSpPr>
              <a:spLocks noChangeArrowheads="1"/>
            </p:cNvSpPr>
            <p:nvPr/>
          </p:nvSpPr>
          <p:spPr bwMode="auto">
            <a:xfrm>
              <a:off x="861002" y="2867397"/>
              <a:ext cx="513061" cy="292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b="0" i="0" u="none" strike="noStrike" cap="none" normalizeH="0" baseline="0" dirty="0">
                  <a:ln>
                    <a:noFill/>
                  </a:ln>
                  <a:solidFill>
                    <a:srgbClr val="0000D4"/>
                  </a:solidFill>
                  <a:effectLst/>
                  <a:latin typeface="Geneva" charset="0"/>
                </a:rPr>
                <a:t>RES</a:t>
              </a:r>
              <a:endPara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37" name="Line 167"/>
            <p:cNvSpPr>
              <a:spLocks noChangeShapeType="1"/>
            </p:cNvSpPr>
            <p:nvPr/>
          </p:nvSpPr>
          <p:spPr bwMode="auto">
            <a:xfrm>
              <a:off x="2197344" y="2169885"/>
              <a:ext cx="504666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8" name="Line 168"/>
            <p:cNvSpPr>
              <a:spLocks noChangeShapeType="1"/>
            </p:cNvSpPr>
            <p:nvPr/>
          </p:nvSpPr>
          <p:spPr bwMode="auto">
            <a:xfrm>
              <a:off x="2197344" y="4987720"/>
              <a:ext cx="504666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9" name="Line 169"/>
            <p:cNvSpPr>
              <a:spLocks noChangeShapeType="1"/>
            </p:cNvSpPr>
            <p:nvPr/>
          </p:nvSpPr>
          <p:spPr bwMode="auto">
            <a:xfrm>
              <a:off x="2197344" y="2169885"/>
              <a:ext cx="0" cy="1127134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2" name="Line 172"/>
            <p:cNvSpPr>
              <a:spLocks noChangeShapeType="1"/>
            </p:cNvSpPr>
            <p:nvPr/>
          </p:nvSpPr>
          <p:spPr bwMode="auto">
            <a:xfrm>
              <a:off x="1404298" y="3297019"/>
              <a:ext cx="793046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3" name="Line 173"/>
            <p:cNvSpPr>
              <a:spLocks noChangeShapeType="1"/>
            </p:cNvSpPr>
            <p:nvPr/>
          </p:nvSpPr>
          <p:spPr bwMode="auto">
            <a:xfrm>
              <a:off x="2702009" y="2169885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4" name="Line 174"/>
            <p:cNvSpPr>
              <a:spLocks noChangeShapeType="1"/>
            </p:cNvSpPr>
            <p:nvPr/>
          </p:nvSpPr>
          <p:spPr bwMode="auto">
            <a:xfrm>
              <a:off x="2702009" y="4987720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5" name="Rectangle 175"/>
            <p:cNvSpPr>
              <a:spLocks noChangeArrowheads="1"/>
            </p:cNvSpPr>
            <p:nvPr/>
          </p:nvSpPr>
          <p:spPr bwMode="auto">
            <a:xfrm>
              <a:off x="694604" y="3149879"/>
              <a:ext cx="679459" cy="292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b="0" i="0" u="none" strike="noStrike" cap="none" normalizeH="0" baseline="0" dirty="0">
                  <a:ln>
                    <a:noFill/>
                  </a:ln>
                  <a:solidFill>
                    <a:srgbClr val="0000D4"/>
                  </a:solidFill>
                  <a:effectLst/>
                  <a:latin typeface="Geneva" charset="0"/>
                </a:rPr>
                <a:t>SUSP</a:t>
              </a:r>
              <a:endPara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6" name="Line 176"/>
            <p:cNvSpPr>
              <a:spLocks noChangeShapeType="1"/>
            </p:cNvSpPr>
            <p:nvPr/>
          </p:nvSpPr>
          <p:spPr bwMode="auto">
            <a:xfrm>
              <a:off x="3350865" y="831414"/>
              <a:ext cx="0" cy="352229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7" name="Line 177"/>
            <p:cNvSpPr>
              <a:spLocks noChangeShapeType="1"/>
            </p:cNvSpPr>
            <p:nvPr/>
          </p:nvSpPr>
          <p:spPr bwMode="auto">
            <a:xfrm>
              <a:off x="2413629" y="831414"/>
              <a:ext cx="0" cy="3170064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9" name="Line 179"/>
            <p:cNvSpPr>
              <a:spLocks noChangeShapeType="1"/>
            </p:cNvSpPr>
            <p:nvPr/>
          </p:nvSpPr>
          <p:spPr bwMode="auto">
            <a:xfrm>
              <a:off x="2413629" y="4001478"/>
              <a:ext cx="937236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0" name="Line 180"/>
            <p:cNvSpPr>
              <a:spLocks noChangeShapeType="1"/>
            </p:cNvSpPr>
            <p:nvPr/>
          </p:nvSpPr>
          <p:spPr bwMode="auto">
            <a:xfrm>
              <a:off x="1404298" y="831414"/>
              <a:ext cx="1009331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1" name="Line 181"/>
            <p:cNvSpPr>
              <a:spLocks noChangeShapeType="1"/>
            </p:cNvSpPr>
            <p:nvPr/>
          </p:nvSpPr>
          <p:spPr bwMode="auto">
            <a:xfrm>
              <a:off x="2413629" y="831414"/>
              <a:ext cx="937236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2" name="Line 182"/>
            <p:cNvSpPr>
              <a:spLocks noChangeShapeType="1"/>
            </p:cNvSpPr>
            <p:nvPr/>
          </p:nvSpPr>
          <p:spPr bwMode="auto">
            <a:xfrm>
              <a:off x="3350865" y="1183643"/>
              <a:ext cx="0" cy="1408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3" name="Line 183"/>
            <p:cNvSpPr>
              <a:spLocks noChangeShapeType="1"/>
            </p:cNvSpPr>
            <p:nvPr/>
          </p:nvSpPr>
          <p:spPr bwMode="auto">
            <a:xfrm>
              <a:off x="3350865" y="4001478"/>
              <a:ext cx="0" cy="1408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5" name="Line 185"/>
            <p:cNvSpPr>
              <a:spLocks noChangeShapeType="1"/>
            </p:cNvSpPr>
            <p:nvPr/>
          </p:nvSpPr>
          <p:spPr bwMode="auto">
            <a:xfrm>
              <a:off x="4360196" y="972306"/>
              <a:ext cx="0" cy="3029172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6" name="Line 186"/>
            <p:cNvSpPr>
              <a:spLocks noChangeShapeType="1"/>
            </p:cNvSpPr>
            <p:nvPr/>
          </p:nvSpPr>
          <p:spPr bwMode="auto">
            <a:xfrm>
              <a:off x="4360196" y="972306"/>
              <a:ext cx="2379138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7" name="Line 187"/>
            <p:cNvSpPr>
              <a:spLocks noChangeShapeType="1"/>
            </p:cNvSpPr>
            <p:nvPr/>
          </p:nvSpPr>
          <p:spPr bwMode="auto">
            <a:xfrm>
              <a:off x="3639245" y="4001478"/>
              <a:ext cx="720951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8" name="Line 188"/>
            <p:cNvSpPr>
              <a:spLocks noChangeShapeType="1"/>
            </p:cNvSpPr>
            <p:nvPr/>
          </p:nvSpPr>
          <p:spPr bwMode="auto">
            <a:xfrm>
              <a:off x="6739333" y="972306"/>
              <a:ext cx="20180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9" name="Line 189"/>
            <p:cNvSpPr>
              <a:spLocks noChangeShapeType="1"/>
            </p:cNvSpPr>
            <p:nvPr/>
          </p:nvSpPr>
          <p:spPr bwMode="auto">
            <a:xfrm>
              <a:off x="3639245" y="4001478"/>
              <a:ext cx="0" cy="1408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5" name="Line 195"/>
            <p:cNvSpPr>
              <a:spLocks noChangeShapeType="1"/>
            </p:cNvSpPr>
            <p:nvPr/>
          </p:nvSpPr>
          <p:spPr bwMode="auto">
            <a:xfrm>
              <a:off x="2629914" y="2451669"/>
              <a:ext cx="72095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8" name="Line 198"/>
            <p:cNvSpPr>
              <a:spLocks noChangeShapeType="1"/>
            </p:cNvSpPr>
            <p:nvPr/>
          </p:nvSpPr>
          <p:spPr bwMode="auto">
            <a:xfrm>
              <a:off x="2629914" y="2451669"/>
              <a:ext cx="0" cy="2817835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0" name="Line 200"/>
            <p:cNvSpPr>
              <a:spLocks noChangeShapeType="1"/>
            </p:cNvSpPr>
            <p:nvPr/>
          </p:nvSpPr>
          <p:spPr bwMode="auto">
            <a:xfrm>
              <a:off x="2702009" y="2451669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1" name="Line 201"/>
            <p:cNvSpPr>
              <a:spLocks noChangeShapeType="1"/>
            </p:cNvSpPr>
            <p:nvPr/>
          </p:nvSpPr>
          <p:spPr bwMode="auto">
            <a:xfrm>
              <a:off x="2702009" y="5269504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2" name="Line 202"/>
            <p:cNvSpPr>
              <a:spLocks noChangeShapeType="1"/>
            </p:cNvSpPr>
            <p:nvPr/>
          </p:nvSpPr>
          <p:spPr bwMode="auto">
            <a:xfrm>
              <a:off x="5874193" y="2099440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3" name="Line 203"/>
            <p:cNvSpPr>
              <a:spLocks noChangeShapeType="1"/>
            </p:cNvSpPr>
            <p:nvPr/>
          </p:nvSpPr>
          <p:spPr bwMode="auto">
            <a:xfrm>
              <a:off x="5874193" y="2099440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4" name="Line 204"/>
            <p:cNvSpPr>
              <a:spLocks noChangeShapeType="1"/>
            </p:cNvSpPr>
            <p:nvPr/>
          </p:nvSpPr>
          <p:spPr bwMode="auto">
            <a:xfrm>
              <a:off x="5802098" y="2099440"/>
              <a:ext cx="72095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Line 206"/>
            <p:cNvSpPr>
              <a:spLocks noChangeShapeType="1"/>
            </p:cNvSpPr>
            <p:nvPr/>
          </p:nvSpPr>
          <p:spPr bwMode="auto">
            <a:xfrm>
              <a:off x="5802098" y="1676764"/>
              <a:ext cx="0" cy="422675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Line 207"/>
            <p:cNvSpPr>
              <a:spLocks noChangeShapeType="1"/>
            </p:cNvSpPr>
            <p:nvPr/>
          </p:nvSpPr>
          <p:spPr bwMode="auto">
            <a:xfrm>
              <a:off x="5657908" y="1676764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Line 208"/>
            <p:cNvSpPr>
              <a:spLocks noChangeShapeType="1"/>
            </p:cNvSpPr>
            <p:nvPr/>
          </p:nvSpPr>
          <p:spPr bwMode="auto">
            <a:xfrm>
              <a:off x="5657908" y="2381223"/>
              <a:ext cx="216285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Line 209"/>
            <p:cNvSpPr>
              <a:spLocks noChangeShapeType="1"/>
            </p:cNvSpPr>
            <p:nvPr/>
          </p:nvSpPr>
          <p:spPr bwMode="auto">
            <a:xfrm>
              <a:off x="4288101" y="1888102"/>
              <a:ext cx="1369807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Line 210"/>
            <p:cNvSpPr>
              <a:spLocks noChangeShapeType="1"/>
            </p:cNvSpPr>
            <p:nvPr/>
          </p:nvSpPr>
          <p:spPr bwMode="auto">
            <a:xfrm>
              <a:off x="5657908" y="1888102"/>
              <a:ext cx="0" cy="493121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Line 211"/>
            <p:cNvSpPr>
              <a:spLocks noChangeShapeType="1"/>
            </p:cNvSpPr>
            <p:nvPr/>
          </p:nvSpPr>
          <p:spPr bwMode="auto">
            <a:xfrm>
              <a:off x="5874193" y="2381223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Line 212"/>
            <p:cNvSpPr>
              <a:spLocks noChangeShapeType="1"/>
            </p:cNvSpPr>
            <p:nvPr/>
          </p:nvSpPr>
          <p:spPr bwMode="auto">
            <a:xfrm>
              <a:off x="4143911" y="1888102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Line 213"/>
            <p:cNvSpPr>
              <a:spLocks noChangeShapeType="1"/>
            </p:cNvSpPr>
            <p:nvPr/>
          </p:nvSpPr>
          <p:spPr bwMode="auto">
            <a:xfrm>
              <a:off x="5513718" y="2663007"/>
              <a:ext cx="36047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Line 214"/>
            <p:cNvSpPr>
              <a:spLocks noChangeShapeType="1"/>
            </p:cNvSpPr>
            <p:nvPr/>
          </p:nvSpPr>
          <p:spPr bwMode="auto">
            <a:xfrm>
              <a:off x="4288101" y="2169885"/>
              <a:ext cx="122561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Line 215"/>
            <p:cNvSpPr>
              <a:spLocks noChangeShapeType="1"/>
            </p:cNvSpPr>
            <p:nvPr/>
          </p:nvSpPr>
          <p:spPr bwMode="auto">
            <a:xfrm>
              <a:off x="5513718" y="2169885"/>
              <a:ext cx="0" cy="49312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Line 216"/>
            <p:cNvSpPr>
              <a:spLocks noChangeShapeType="1"/>
            </p:cNvSpPr>
            <p:nvPr/>
          </p:nvSpPr>
          <p:spPr bwMode="auto">
            <a:xfrm>
              <a:off x="5874193" y="2663007"/>
              <a:ext cx="14419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Line 217"/>
            <p:cNvSpPr>
              <a:spLocks noChangeShapeType="1"/>
            </p:cNvSpPr>
            <p:nvPr/>
          </p:nvSpPr>
          <p:spPr bwMode="auto">
            <a:xfrm>
              <a:off x="4143911" y="2169885"/>
              <a:ext cx="14419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Line 218"/>
            <p:cNvSpPr>
              <a:spLocks noChangeShapeType="1"/>
            </p:cNvSpPr>
            <p:nvPr/>
          </p:nvSpPr>
          <p:spPr bwMode="auto">
            <a:xfrm>
              <a:off x="5369528" y="2944790"/>
              <a:ext cx="504666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Line 219"/>
            <p:cNvSpPr>
              <a:spLocks noChangeShapeType="1"/>
            </p:cNvSpPr>
            <p:nvPr/>
          </p:nvSpPr>
          <p:spPr bwMode="auto">
            <a:xfrm>
              <a:off x="4288101" y="2451669"/>
              <a:ext cx="1081426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Line 220"/>
            <p:cNvSpPr>
              <a:spLocks noChangeShapeType="1"/>
            </p:cNvSpPr>
            <p:nvPr/>
          </p:nvSpPr>
          <p:spPr bwMode="auto">
            <a:xfrm>
              <a:off x="5369528" y="2451669"/>
              <a:ext cx="0" cy="493121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Line 221"/>
            <p:cNvSpPr>
              <a:spLocks noChangeShapeType="1"/>
            </p:cNvSpPr>
            <p:nvPr/>
          </p:nvSpPr>
          <p:spPr bwMode="auto">
            <a:xfrm>
              <a:off x="5874193" y="2944790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Line 222"/>
            <p:cNvSpPr>
              <a:spLocks noChangeShapeType="1"/>
            </p:cNvSpPr>
            <p:nvPr/>
          </p:nvSpPr>
          <p:spPr bwMode="auto">
            <a:xfrm>
              <a:off x="4143911" y="2451669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Line 223"/>
            <p:cNvSpPr>
              <a:spLocks noChangeShapeType="1"/>
            </p:cNvSpPr>
            <p:nvPr/>
          </p:nvSpPr>
          <p:spPr bwMode="auto">
            <a:xfrm>
              <a:off x="5225337" y="3226573"/>
              <a:ext cx="648856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Line 224"/>
            <p:cNvSpPr>
              <a:spLocks noChangeShapeType="1"/>
            </p:cNvSpPr>
            <p:nvPr/>
          </p:nvSpPr>
          <p:spPr bwMode="auto">
            <a:xfrm>
              <a:off x="4288101" y="2733452"/>
              <a:ext cx="937236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Line 225"/>
            <p:cNvSpPr>
              <a:spLocks noChangeShapeType="1"/>
            </p:cNvSpPr>
            <p:nvPr/>
          </p:nvSpPr>
          <p:spPr bwMode="auto">
            <a:xfrm>
              <a:off x="5225337" y="2733452"/>
              <a:ext cx="0" cy="493121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Line 226"/>
            <p:cNvSpPr>
              <a:spLocks noChangeShapeType="1"/>
            </p:cNvSpPr>
            <p:nvPr/>
          </p:nvSpPr>
          <p:spPr bwMode="auto">
            <a:xfrm>
              <a:off x="5874193" y="3226573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Line 227"/>
            <p:cNvSpPr>
              <a:spLocks noChangeShapeType="1"/>
            </p:cNvSpPr>
            <p:nvPr/>
          </p:nvSpPr>
          <p:spPr bwMode="auto">
            <a:xfrm>
              <a:off x="4143911" y="2733452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Line 228"/>
            <p:cNvSpPr>
              <a:spLocks noChangeShapeType="1"/>
            </p:cNvSpPr>
            <p:nvPr/>
          </p:nvSpPr>
          <p:spPr bwMode="auto">
            <a:xfrm>
              <a:off x="1404298" y="3578803"/>
              <a:ext cx="1228066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Rectangle 230"/>
            <p:cNvSpPr>
              <a:spLocks noChangeArrowheads="1"/>
            </p:cNvSpPr>
            <p:nvPr/>
          </p:nvSpPr>
          <p:spPr bwMode="auto">
            <a:xfrm>
              <a:off x="861002" y="3432360"/>
              <a:ext cx="513061" cy="292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b="0" i="0" u="none" strike="noStrike" cap="none" normalizeH="0" baseline="0" dirty="0">
                  <a:ln>
                    <a:noFill/>
                  </a:ln>
                  <a:solidFill>
                    <a:srgbClr val="0000D4"/>
                  </a:solidFill>
                  <a:effectLst/>
                  <a:latin typeface="Geneva" charset="0"/>
                </a:rPr>
                <a:t>KILL</a:t>
              </a:r>
              <a:endPara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5" name="Line 231"/>
            <p:cNvSpPr>
              <a:spLocks noChangeShapeType="1"/>
            </p:cNvSpPr>
            <p:nvPr/>
          </p:nvSpPr>
          <p:spPr bwMode="auto">
            <a:xfrm>
              <a:off x="5874193" y="3931032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Line 232"/>
            <p:cNvSpPr>
              <a:spLocks noChangeShapeType="1"/>
            </p:cNvSpPr>
            <p:nvPr/>
          </p:nvSpPr>
          <p:spPr bwMode="auto">
            <a:xfrm>
              <a:off x="5802098" y="3931032"/>
              <a:ext cx="72095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Line 233"/>
            <p:cNvSpPr>
              <a:spLocks noChangeShapeType="1"/>
            </p:cNvSpPr>
            <p:nvPr/>
          </p:nvSpPr>
          <p:spPr bwMode="auto">
            <a:xfrm>
              <a:off x="5657908" y="3931032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Line 234"/>
            <p:cNvSpPr>
              <a:spLocks noChangeShapeType="1"/>
            </p:cNvSpPr>
            <p:nvPr/>
          </p:nvSpPr>
          <p:spPr bwMode="auto">
            <a:xfrm>
              <a:off x="4288101" y="4705937"/>
              <a:ext cx="1081426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Line 235"/>
            <p:cNvSpPr>
              <a:spLocks noChangeShapeType="1"/>
            </p:cNvSpPr>
            <p:nvPr/>
          </p:nvSpPr>
          <p:spPr bwMode="auto">
            <a:xfrm>
              <a:off x="5369528" y="4212816"/>
              <a:ext cx="504666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Line 236"/>
            <p:cNvSpPr>
              <a:spLocks noChangeShapeType="1"/>
            </p:cNvSpPr>
            <p:nvPr/>
          </p:nvSpPr>
          <p:spPr bwMode="auto">
            <a:xfrm>
              <a:off x="5369528" y="4212816"/>
              <a:ext cx="0" cy="493121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Line 237"/>
            <p:cNvSpPr>
              <a:spLocks noChangeShapeType="1"/>
            </p:cNvSpPr>
            <p:nvPr/>
          </p:nvSpPr>
          <p:spPr bwMode="auto">
            <a:xfrm>
              <a:off x="5874193" y="4212816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Line 238"/>
            <p:cNvSpPr>
              <a:spLocks noChangeShapeType="1"/>
            </p:cNvSpPr>
            <p:nvPr/>
          </p:nvSpPr>
          <p:spPr bwMode="auto">
            <a:xfrm>
              <a:off x="4143911" y="4705937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Line 239"/>
            <p:cNvSpPr>
              <a:spLocks noChangeShapeType="1"/>
            </p:cNvSpPr>
            <p:nvPr/>
          </p:nvSpPr>
          <p:spPr bwMode="auto">
            <a:xfrm>
              <a:off x="4288101" y="4987720"/>
              <a:ext cx="1225617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Line 240"/>
            <p:cNvSpPr>
              <a:spLocks noChangeShapeType="1"/>
            </p:cNvSpPr>
            <p:nvPr/>
          </p:nvSpPr>
          <p:spPr bwMode="auto">
            <a:xfrm>
              <a:off x="5513718" y="4494599"/>
              <a:ext cx="360475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Line 241"/>
            <p:cNvSpPr>
              <a:spLocks noChangeShapeType="1"/>
            </p:cNvSpPr>
            <p:nvPr/>
          </p:nvSpPr>
          <p:spPr bwMode="auto">
            <a:xfrm>
              <a:off x="5513718" y="4494599"/>
              <a:ext cx="0" cy="493121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Line 242"/>
            <p:cNvSpPr>
              <a:spLocks noChangeShapeType="1"/>
            </p:cNvSpPr>
            <p:nvPr/>
          </p:nvSpPr>
          <p:spPr bwMode="auto">
            <a:xfrm>
              <a:off x="5874193" y="4494599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Line 243"/>
            <p:cNvSpPr>
              <a:spLocks noChangeShapeType="1"/>
            </p:cNvSpPr>
            <p:nvPr/>
          </p:nvSpPr>
          <p:spPr bwMode="auto">
            <a:xfrm>
              <a:off x="4143911" y="4987720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Line 244"/>
            <p:cNvSpPr>
              <a:spLocks noChangeShapeType="1"/>
            </p:cNvSpPr>
            <p:nvPr/>
          </p:nvSpPr>
          <p:spPr bwMode="auto">
            <a:xfrm>
              <a:off x="4288101" y="5269504"/>
              <a:ext cx="1369807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Line 245"/>
            <p:cNvSpPr>
              <a:spLocks noChangeShapeType="1"/>
            </p:cNvSpPr>
            <p:nvPr/>
          </p:nvSpPr>
          <p:spPr bwMode="auto">
            <a:xfrm>
              <a:off x="5657908" y="4776383"/>
              <a:ext cx="216285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Line 246"/>
            <p:cNvSpPr>
              <a:spLocks noChangeShapeType="1"/>
            </p:cNvSpPr>
            <p:nvPr/>
          </p:nvSpPr>
          <p:spPr bwMode="auto">
            <a:xfrm>
              <a:off x="5657908" y="4776383"/>
              <a:ext cx="0" cy="493121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Line 247"/>
            <p:cNvSpPr>
              <a:spLocks noChangeShapeType="1"/>
            </p:cNvSpPr>
            <p:nvPr/>
          </p:nvSpPr>
          <p:spPr bwMode="auto">
            <a:xfrm>
              <a:off x="5874193" y="4776383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Line 248"/>
            <p:cNvSpPr>
              <a:spLocks noChangeShapeType="1"/>
            </p:cNvSpPr>
            <p:nvPr/>
          </p:nvSpPr>
          <p:spPr bwMode="auto">
            <a:xfrm>
              <a:off x="4143911" y="5269504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Line 249"/>
            <p:cNvSpPr>
              <a:spLocks noChangeShapeType="1"/>
            </p:cNvSpPr>
            <p:nvPr/>
          </p:nvSpPr>
          <p:spPr bwMode="auto">
            <a:xfrm>
              <a:off x="4288101" y="5551287"/>
              <a:ext cx="151399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Line 250"/>
            <p:cNvSpPr>
              <a:spLocks noChangeShapeType="1"/>
            </p:cNvSpPr>
            <p:nvPr/>
          </p:nvSpPr>
          <p:spPr bwMode="auto">
            <a:xfrm>
              <a:off x="5802098" y="5058166"/>
              <a:ext cx="7209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Line 251"/>
            <p:cNvSpPr>
              <a:spLocks noChangeShapeType="1"/>
            </p:cNvSpPr>
            <p:nvPr/>
          </p:nvSpPr>
          <p:spPr bwMode="auto">
            <a:xfrm>
              <a:off x="5802098" y="5037907"/>
              <a:ext cx="0" cy="5364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Line 252"/>
            <p:cNvSpPr>
              <a:spLocks noChangeShapeType="1"/>
            </p:cNvSpPr>
            <p:nvPr/>
          </p:nvSpPr>
          <p:spPr bwMode="auto">
            <a:xfrm>
              <a:off x="5874193" y="5058166"/>
              <a:ext cx="14419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Line 253"/>
            <p:cNvSpPr>
              <a:spLocks noChangeShapeType="1"/>
            </p:cNvSpPr>
            <p:nvPr/>
          </p:nvSpPr>
          <p:spPr bwMode="auto">
            <a:xfrm>
              <a:off x="4143911" y="5551287"/>
              <a:ext cx="14419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Line 254"/>
            <p:cNvSpPr>
              <a:spLocks noChangeShapeType="1"/>
            </p:cNvSpPr>
            <p:nvPr/>
          </p:nvSpPr>
          <p:spPr bwMode="auto">
            <a:xfrm>
              <a:off x="4504386" y="1254089"/>
              <a:ext cx="0" cy="352229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Line 256"/>
            <p:cNvSpPr>
              <a:spLocks noChangeShapeType="1"/>
            </p:cNvSpPr>
            <p:nvPr/>
          </p:nvSpPr>
          <p:spPr bwMode="auto">
            <a:xfrm>
              <a:off x="4504386" y="1254089"/>
              <a:ext cx="2234948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Line 257"/>
            <p:cNvSpPr>
              <a:spLocks noChangeShapeType="1"/>
            </p:cNvSpPr>
            <p:nvPr/>
          </p:nvSpPr>
          <p:spPr bwMode="auto">
            <a:xfrm>
              <a:off x="6739334" y="1254089"/>
              <a:ext cx="19486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Line 258"/>
            <p:cNvSpPr>
              <a:spLocks noChangeShapeType="1"/>
            </p:cNvSpPr>
            <p:nvPr/>
          </p:nvSpPr>
          <p:spPr bwMode="auto">
            <a:xfrm>
              <a:off x="4288101" y="1606319"/>
              <a:ext cx="216285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Line 259"/>
            <p:cNvSpPr>
              <a:spLocks noChangeShapeType="1"/>
            </p:cNvSpPr>
            <p:nvPr/>
          </p:nvSpPr>
          <p:spPr bwMode="auto">
            <a:xfrm>
              <a:off x="4504386" y="1606319"/>
              <a:ext cx="432571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Line 260"/>
            <p:cNvSpPr>
              <a:spLocks noChangeShapeType="1"/>
            </p:cNvSpPr>
            <p:nvPr/>
          </p:nvSpPr>
          <p:spPr bwMode="auto">
            <a:xfrm>
              <a:off x="4936956" y="1606319"/>
              <a:ext cx="20255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" name="Line 261"/>
            <p:cNvSpPr>
              <a:spLocks noChangeShapeType="1"/>
            </p:cNvSpPr>
            <p:nvPr/>
          </p:nvSpPr>
          <p:spPr bwMode="auto">
            <a:xfrm>
              <a:off x="4143911" y="1606319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" name="Line 262"/>
            <p:cNvSpPr>
              <a:spLocks noChangeShapeType="1"/>
            </p:cNvSpPr>
            <p:nvPr/>
          </p:nvSpPr>
          <p:spPr bwMode="auto">
            <a:xfrm>
              <a:off x="4648577" y="1394981"/>
              <a:ext cx="0" cy="3029172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Line 264"/>
            <p:cNvSpPr>
              <a:spLocks noChangeShapeType="1"/>
            </p:cNvSpPr>
            <p:nvPr/>
          </p:nvSpPr>
          <p:spPr bwMode="auto">
            <a:xfrm>
              <a:off x="4648577" y="1394981"/>
              <a:ext cx="2090758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" name="Line 265"/>
            <p:cNvSpPr>
              <a:spLocks noChangeShapeType="1"/>
            </p:cNvSpPr>
            <p:nvPr/>
          </p:nvSpPr>
          <p:spPr bwMode="auto">
            <a:xfrm>
              <a:off x="6740994" y="1394981"/>
              <a:ext cx="19320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" name="Line 266"/>
            <p:cNvSpPr>
              <a:spLocks noChangeShapeType="1"/>
            </p:cNvSpPr>
            <p:nvPr/>
          </p:nvSpPr>
          <p:spPr bwMode="auto">
            <a:xfrm>
              <a:off x="4288101" y="4424153"/>
              <a:ext cx="360475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" name="Line 268"/>
            <p:cNvSpPr>
              <a:spLocks noChangeShapeType="1"/>
            </p:cNvSpPr>
            <p:nvPr/>
          </p:nvSpPr>
          <p:spPr bwMode="auto">
            <a:xfrm>
              <a:off x="4936957" y="4001478"/>
              <a:ext cx="0" cy="422675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" name="Line 269"/>
            <p:cNvSpPr>
              <a:spLocks noChangeShapeType="1"/>
            </p:cNvSpPr>
            <p:nvPr/>
          </p:nvSpPr>
          <p:spPr bwMode="auto">
            <a:xfrm>
              <a:off x="4936957" y="4001478"/>
              <a:ext cx="20100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" name="Line 270"/>
            <p:cNvSpPr>
              <a:spLocks noChangeShapeType="1"/>
            </p:cNvSpPr>
            <p:nvPr/>
          </p:nvSpPr>
          <p:spPr bwMode="auto">
            <a:xfrm>
              <a:off x="4143911" y="4424153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2" name="Line 162"/>
            <p:cNvSpPr>
              <a:spLocks noChangeShapeType="1"/>
            </p:cNvSpPr>
            <p:nvPr/>
          </p:nvSpPr>
          <p:spPr bwMode="auto">
            <a:xfrm>
              <a:off x="1981058" y="3015236"/>
              <a:ext cx="0" cy="1690701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1" name="Line 171"/>
            <p:cNvSpPr>
              <a:spLocks noChangeShapeType="1"/>
            </p:cNvSpPr>
            <p:nvPr/>
          </p:nvSpPr>
          <p:spPr bwMode="auto">
            <a:xfrm>
              <a:off x="2197344" y="3297019"/>
              <a:ext cx="0" cy="1690701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" name="Line 267"/>
            <p:cNvSpPr>
              <a:spLocks noChangeShapeType="1"/>
            </p:cNvSpPr>
            <p:nvPr/>
          </p:nvSpPr>
          <p:spPr bwMode="auto">
            <a:xfrm>
              <a:off x="4648577" y="4424153"/>
              <a:ext cx="288380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9" name="Line 149"/>
            <p:cNvSpPr>
              <a:spLocks noChangeShapeType="1"/>
            </p:cNvSpPr>
            <p:nvPr/>
          </p:nvSpPr>
          <p:spPr bwMode="auto">
            <a:xfrm>
              <a:off x="1764773" y="2733452"/>
              <a:ext cx="0" cy="1690701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8" name="Oval 148"/>
            <p:cNvSpPr>
              <a:spLocks noChangeArrowheads="1"/>
            </p:cNvSpPr>
            <p:nvPr/>
          </p:nvSpPr>
          <p:spPr bwMode="auto">
            <a:xfrm>
              <a:off x="1750699" y="2709301"/>
              <a:ext cx="49436" cy="4830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1" name="Oval 161"/>
            <p:cNvSpPr>
              <a:spLocks noChangeArrowheads="1"/>
            </p:cNvSpPr>
            <p:nvPr/>
          </p:nvSpPr>
          <p:spPr bwMode="auto">
            <a:xfrm>
              <a:off x="1958744" y="2982086"/>
              <a:ext cx="50604" cy="4944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0" name="Oval 170"/>
            <p:cNvSpPr>
              <a:spLocks noChangeArrowheads="1"/>
            </p:cNvSpPr>
            <p:nvPr/>
          </p:nvSpPr>
          <p:spPr bwMode="auto">
            <a:xfrm>
              <a:off x="2172150" y="3275215"/>
              <a:ext cx="50604" cy="4944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6" name="Line 196"/>
            <p:cNvSpPr>
              <a:spLocks noChangeShapeType="1"/>
            </p:cNvSpPr>
            <p:nvPr/>
          </p:nvSpPr>
          <p:spPr bwMode="auto">
            <a:xfrm>
              <a:off x="2629914" y="5269504"/>
              <a:ext cx="72095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Oval 255"/>
            <p:cNvSpPr>
              <a:spLocks noChangeArrowheads="1"/>
            </p:cNvSpPr>
            <p:nvPr/>
          </p:nvSpPr>
          <p:spPr bwMode="auto">
            <a:xfrm>
              <a:off x="4476597" y="1582361"/>
              <a:ext cx="50604" cy="49447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Oval 263"/>
            <p:cNvSpPr>
              <a:spLocks noChangeArrowheads="1"/>
            </p:cNvSpPr>
            <p:nvPr/>
          </p:nvSpPr>
          <p:spPr bwMode="auto">
            <a:xfrm>
              <a:off x="4620625" y="4397026"/>
              <a:ext cx="50604" cy="4944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8" name="Oval 178"/>
            <p:cNvSpPr>
              <a:spLocks noChangeArrowheads="1"/>
            </p:cNvSpPr>
            <p:nvPr/>
          </p:nvSpPr>
          <p:spPr bwMode="auto">
            <a:xfrm>
              <a:off x="2391314" y="809610"/>
              <a:ext cx="58363" cy="5702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8" name="Rectangle 48"/>
            <p:cNvSpPr>
              <a:spLocks noChangeArrowheads="1"/>
            </p:cNvSpPr>
            <p:nvPr/>
          </p:nvSpPr>
          <p:spPr bwMode="auto">
            <a:xfrm>
              <a:off x="3420753" y="4770993"/>
              <a:ext cx="2133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400" b="0" i="0" u="none" strike="noStrike" cap="none" normalizeH="0" baseline="0" dirty="0">
                  <a:ln>
                    <a:noFill/>
                  </a:ln>
                  <a:solidFill>
                    <a:schemeClr val="accent4"/>
                  </a:solidFill>
                  <a:effectLst/>
                  <a:latin typeface="Geneva" charset="0"/>
                </a:rPr>
                <a:t>q</a:t>
              </a:r>
              <a:endParaRPr kumimoji="0" lang="fr-FR" altLang="fr-FR" sz="4800" b="0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</a:endParaRPr>
            </a:p>
          </p:txBody>
        </p:sp>
        <p:sp>
          <p:nvSpPr>
            <p:cNvPr id="280" name="Rectangle 155"/>
            <p:cNvSpPr>
              <a:spLocks noChangeArrowheads="1"/>
            </p:cNvSpPr>
            <p:nvPr/>
          </p:nvSpPr>
          <p:spPr bwMode="auto">
            <a:xfrm>
              <a:off x="4679372" y="3746116"/>
              <a:ext cx="320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 dirty="0">
                  <a:ln>
                    <a:noFill/>
                  </a:ln>
                  <a:solidFill>
                    <a:srgbClr val="0000D4"/>
                  </a:solidFill>
                  <a:effectLst/>
                  <a:latin typeface="Geneva" charset="0"/>
                </a:rPr>
                <a:t>GO</a:t>
              </a:r>
              <a:endParaRPr kumimoji="0" lang="fr-FR" altLang="fr-F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86" name="Rectangle 82"/>
          <p:cNvSpPr>
            <a:spLocks noChangeArrowheads="1"/>
          </p:cNvSpPr>
          <p:nvPr/>
        </p:nvSpPr>
        <p:spPr bwMode="auto">
          <a:xfrm>
            <a:off x="7431102" y="4299289"/>
            <a:ext cx="24546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...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8" name="Rectangle 184"/>
          <p:cNvSpPr>
            <a:spLocks noChangeArrowheads="1"/>
          </p:cNvSpPr>
          <p:nvPr/>
        </p:nvSpPr>
        <p:spPr bwMode="auto">
          <a:xfrm>
            <a:off x="1217915" y="874815"/>
            <a:ext cx="1538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0000D4"/>
                </a:solidFill>
                <a:effectLst/>
                <a:latin typeface="Geneva" charset="0"/>
              </a:rPr>
              <a:t>E</a:t>
            </a:r>
            <a:endParaRPr kumimoji="0" lang="fr-FR" altLang="fr-FR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9" name="Rectangle 116"/>
          <p:cNvSpPr>
            <a:spLocks noChangeArrowheads="1"/>
          </p:cNvSpPr>
          <p:nvPr/>
        </p:nvSpPr>
        <p:spPr bwMode="auto">
          <a:xfrm>
            <a:off x="6833674" y="4818373"/>
            <a:ext cx="146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R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5" name="Oval 170">
            <a:extLst>
              <a:ext uri="{FF2B5EF4-FFF2-40B4-BE49-F238E27FC236}">
                <a16:creationId xmlns:a16="http://schemas.microsoft.com/office/drawing/2014/main" id="{02D4BDE7-3222-AD48-B8E7-B29BCFB9B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7003" y="3746716"/>
            <a:ext cx="50604" cy="4944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2" name="Oval 22">
            <a:extLst>
              <a:ext uri="{FF2B5EF4-FFF2-40B4-BE49-F238E27FC236}">
                <a16:creationId xmlns:a16="http://schemas.microsoft.com/office/drawing/2014/main" id="{5463E17C-90FF-BE44-819D-B9BBCE67E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2679" y="1819434"/>
            <a:ext cx="90000" cy="90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3" name="Oval 22">
            <a:extLst>
              <a:ext uri="{FF2B5EF4-FFF2-40B4-BE49-F238E27FC236}">
                <a16:creationId xmlns:a16="http://schemas.microsoft.com/office/drawing/2014/main" id="{2E735543-B7F1-714A-9DF9-7FA3AB662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428" y="4074319"/>
            <a:ext cx="90000" cy="90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3779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10075D8-E635-5A47-A9D1-7496117E8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458200" cy="2031325"/>
          </a:xfrm>
        </p:spPr>
        <p:txBody>
          <a:bodyPr/>
          <a:lstStyle/>
          <a:p>
            <a:pPr marL="0" indent="0">
              <a:buNone/>
            </a:pPr>
            <a:r>
              <a:rPr lang="fr-FR" sz="2400" u="sng"/>
              <a:t>Th</a:t>
            </a:r>
            <a:r>
              <a:rPr lang="en-US" sz="2400" u="sng"/>
              <a:t>éorème</a:t>
            </a:r>
            <a:r>
              <a:rPr lang="fr-FR" sz="2400"/>
              <a:t> : Un circuit combinatoire cyclique </a:t>
            </a:r>
            <a:r>
              <a:rPr lang="fr-FR" sz="2400">
                <a:solidFill>
                  <a:schemeClr val="accent4"/>
                </a:solidFill>
              </a:rPr>
              <a:t>C</a:t>
            </a:r>
            <a:r>
              <a:rPr lang="fr-FR" sz="2400"/>
              <a:t> est </a:t>
            </a:r>
            <a:r>
              <a:rPr lang="en-US" sz="2400">
                <a:solidFill>
                  <a:schemeClr val="accent2"/>
                </a:solidFill>
              </a:rPr>
              <a:t>é</a:t>
            </a:r>
            <a:r>
              <a:rPr lang="fr-FR" sz="2400">
                <a:solidFill>
                  <a:schemeClr val="accent2"/>
                </a:solidFill>
              </a:rPr>
              <a:t>lectriquement sain</a:t>
            </a:r>
            <a:r>
              <a:rPr lang="fr-FR" sz="2400"/>
              <a:t> pour des entr</a:t>
            </a:r>
            <a:r>
              <a:rPr lang="en-US" sz="2400"/>
              <a:t>ées </a:t>
            </a:r>
            <a:r>
              <a:rPr lang="en-US" sz="2400">
                <a:solidFill>
                  <a:schemeClr val="tx2"/>
                </a:solidFill>
              </a:rPr>
              <a:t>I</a:t>
            </a:r>
            <a:r>
              <a:rPr lang="en-US" sz="2400"/>
              <a:t> si et seulement si ses sorties </a:t>
            </a:r>
            <a:r>
              <a:rPr lang="en-US" sz="2400">
                <a:solidFill>
                  <a:schemeClr val="tx2"/>
                </a:solidFill>
              </a:rPr>
              <a:t>O</a:t>
            </a:r>
            <a:r>
              <a:rPr lang="en-US" sz="2400"/>
              <a:t> peuvent être calculées à partir des équations de </a:t>
            </a:r>
            <a:r>
              <a:rPr lang="en-US" sz="2400">
                <a:solidFill>
                  <a:schemeClr val="accent4"/>
                </a:solidFill>
              </a:rPr>
              <a:t>C</a:t>
            </a:r>
            <a:r>
              <a:rPr lang="en-US" sz="2400"/>
              <a:t> en utilisant seulement la </a:t>
            </a:r>
            <a:r>
              <a:rPr lang="en-US" sz="2400">
                <a:solidFill>
                  <a:schemeClr val="accent3"/>
                </a:solidFill>
              </a:rPr>
              <a:t>logique Booléenne constructive </a:t>
            </a:r>
            <a:r>
              <a:rPr lang="en-US" sz="2400"/>
              <a:t>(sans tiers exclu)</a:t>
            </a:r>
            <a:endParaRPr lang="fr-FR" sz="240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B2AF14B-57D0-9D41-8818-96BE7156856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07/03/2017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5212E8F-50E8-7C41-97BB-3DE828E2B3E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E6309FF-2452-0C48-8DAC-81F0DC1EE62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D4F48C81-22DD-494F-B262-95277EAD2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/>
              <a:t>Th</a:t>
            </a:r>
            <a:r>
              <a:rPr lang="en-US" sz="3200"/>
              <a:t>éorème fondamental (Mendler-Berry-Shiple)</a:t>
            </a:r>
            <a:endParaRPr lang="fr-FR" sz="3200"/>
          </a:p>
        </p:txBody>
      </p:sp>
      <p:sp>
        <p:nvSpPr>
          <p:cNvPr id="7" name="Espace réservé du contenu 5">
            <a:extLst>
              <a:ext uri="{FF2B5EF4-FFF2-40B4-BE49-F238E27FC236}">
                <a16:creationId xmlns:a16="http://schemas.microsoft.com/office/drawing/2014/main" id="{D30F29DB-2E05-9347-A854-838E25B22A68}"/>
              </a:ext>
            </a:extLst>
          </p:cNvPr>
          <p:cNvSpPr txBox="1">
            <a:spLocks/>
          </p:cNvSpPr>
          <p:nvPr/>
        </p:nvSpPr>
        <p:spPr>
          <a:xfrm>
            <a:off x="457200" y="3301826"/>
            <a:ext cx="8229600" cy="12557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4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20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u="sng" kern="0"/>
              <a:t>Corollaire</a:t>
            </a:r>
            <a:r>
              <a:rPr lang="fr-FR" sz="2400" kern="0"/>
              <a:t> : Un circuit s</a:t>
            </a:r>
            <a:r>
              <a:rPr lang="en-US" sz="2400" kern="0"/>
              <a:t>équentiel à </a:t>
            </a:r>
            <a:r>
              <a:rPr lang="fr-FR" sz="2400" kern="0"/>
              <a:t>combinatoire cyclique </a:t>
            </a:r>
            <a:r>
              <a:rPr lang="fr-FR" sz="2400" kern="0">
                <a:solidFill>
                  <a:schemeClr val="accent4"/>
                </a:solidFill>
              </a:rPr>
              <a:t>C</a:t>
            </a:r>
            <a:r>
              <a:rPr lang="fr-FR" sz="2400" kern="0"/>
              <a:t> est </a:t>
            </a:r>
            <a:r>
              <a:rPr lang="en-US" sz="2400" kern="0">
                <a:solidFill>
                  <a:schemeClr val="accent2"/>
                </a:solidFill>
              </a:rPr>
              <a:t>é</a:t>
            </a:r>
            <a:r>
              <a:rPr lang="fr-FR" sz="2400" kern="0">
                <a:solidFill>
                  <a:schemeClr val="accent2"/>
                </a:solidFill>
              </a:rPr>
              <a:t>lectriquement sain</a:t>
            </a:r>
            <a:r>
              <a:rPr lang="fr-FR" sz="2400" kern="0"/>
              <a:t> </a:t>
            </a:r>
            <a:r>
              <a:rPr lang="en-US" sz="2400" kern="0"/>
              <a:t>si et seulement si ses états accessibles rendent sa partie combinatoire saine </a:t>
            </a:r>
            <a:endParaRPr lang="fr-FR" sz="2400" kern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1BCA640-E851-6A4E-BCC3-1608E6BD8F2B}"/>
              </a:ext>
            </a:extLst>
          </p:cNvPr>
          <p:cNvSpPr txBox="1"/>
          <p:nvPr/>
        </p:nvSpPr>
        <p:spPr>
          <a:xfrm>
            <a:off x="1329767" y="4970762"/>
            <a:ext cx="6484467" cy="480931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bIns="64800" rtlCol="0" anchor="ctr" anchorCtr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Voir la preuve dans le cours du 26 mars 2014 </a:t>
            </a:r>
          </a:p>
        </p:txBody>
      </p:sp>
    </p:spTree>
    <p:extLst>
      <p:ext uri="{BB962C8B-B14F-4D97-AF65-F5344CB8AC3E}">
        <p14:creationId xmlns:p14="http://schemas.microsoft.com/office/powerpoint/2010/main" val="193932653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07/03/2017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80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Circuit pour </a:t>
            </a:r>
            <a:r>
              <a:rPr lang="fr-FR" dirty="0">
                <a:solidFill>
                  <a:schemeClr val="accent4"/>
                </a:solidFill>
              </a:rPr>
              <a:t>p</a:t>
            </a:r>
            <a:r>
              <a:rPr lang="fr-FR" sz="1800" dirty="0">
                <a:solidFill>
                  <a:schemeClr val="tx2"/>
                </a:solidFill>
              </a:rPr>
              <a:t> </a:t>
            </a:r>
            <a:r>
              <a:rPr lang="fr-FR" dirty="0"/>
              <a:t>||</a:t>
            </a:r>
            <a:r>
              <a:rPr lang="fr-FR" sz="1800" dirty="0"/>
              <a:t> </a:t>
            </a:r>
            <a:r>
              <a:rPr lang="fr-FR" dirty="0">
                <a:solidFill>
                  <a:schemeClr val="accent4"/>
                </a:solidFill>
              </a:rPr>
              <a:t>q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/>
              <a:t>avec </a:t>
            </a:r>
            <a:r>
              <a:rPr lang="fr-FR" dirty="0">
                <a:solidFill>
                  <a:schemeClr val="accent4"/>
                </a:solidFill>
              </a:rPr>
              <a:t>q</a:t>
            </a:r>
            <a:r>
              <a:rPr lang="fr-FR" dirty="0"/>
              <a:t> mort</a:t>
            </a:r>
          </a:p>
        </p:txBody>
      </p:sp>
      <p:sp>
        <p:nvSpPr>
          <p:cNvPr id="154" name="Rectangle 84"/>
          <p:cNvSpPr>
            <a:spLocks noChangeArrowheads="1"/>
          </p:cNvSpPr>
          <p:nvPr/>
        </p:nvSpPr>
        <p:spPr bwMode="auto">
          <a:xfrm>
            <a:off x="-432428650" y="2714625"/>
            <a:ext cx="53975" cy="158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7" name="Rectangle 87"/>
          <p:cNvSpPr>
            <a:spLocks noChangeArrowheads="1"/>
          </p:cNvSpPr>
          <p:nvPr/>
        </p:nvSpPr>
        <p:spPr bwMode="auto">
          <a:xfrm>
            <a:off x="-432428650" y="2873375"/>
            <a:ext cx="53975" cy="1603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0" name="Rectangle 90"/>
          <p:cNvSpPr>
            <a:spLocks noChangeArrowheads="1"/>
          </p:cNvSpPr>
          <p:nvPr/>
        </p:nvSpPr>
        <p:spPr bwMode="auto">
          <a:xfrm>
            <a:off x="-432428650" y="3033713"/>
            <a:ext cx="53975" cy="1603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" name="Rectangle 93"/>
          <p:cNvSpPr>
            <a:spLocks noChangeArrowheads="1"/>
          </p:cNvSpPr>
          <p:nvPr/>
        </p:nvSpPr>
        <p:spPr bwMode="auto">
          <a:xfrm>
            <a:off x="-432428650" y="3194050"/>
            <a:ext cx="53975" cy="1603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6" name="Rectangle 96"/>
          <p:cNvSpPr>
            <a:spLocks noChangeArrowheads="1"/>
          </p:cNvSpPr>
          <p:nvPr/>
        </p:nvSpPr>
        <p:spPr bwMode="auto">
          <a:xfrm>
            <a:off x="-432428650" y="3354388"/>
            <a:ext cx="53975" cy="1603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9" name="Rectangle 99"/>
          <p:cNvSpPr>
            <a:spLocks noChangeArrowheads="1"/>
          </p:cNvSpPr>
          <p:nvPr/>
        </p:nvSpPr>
        <p:spPr bwMode="auto">
          <a:xfrm>
            <a:off x="-432428650" y="3514725"/>
            <a:ext cx="53975" cy="158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2" name="Rectangle 102"/>
          <p:cNvSpPr>
            <a:spLocks noChangeArrowheads="1"/>
          </p:cNvSpPr>
          <p:nvPr/>
        </p:nvSpPr>
        <p:spPr bwMode="auto">
          <a:xfrm>
            <a:off x="-432428650" y="3673475"/>
            <a:ext cx="53975" cy="1603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5" name="Rectangle 105"/>
          <p:cNvSpPr>
            <a:spLocks noChangeArrowheads="1"/>
          </p:cNvSpPr>
          <p:nvPr/>
        </p:nvSpPr>
        <p:spPr bwMode="auto">
          <a:xfrm>
            <a:off x="-432428650" y="3833813"/>
            <a:ext cx="53975" cy="1603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8" name="Rectangle 108"/>
          <p:cNvSpPr>
            <a:spLocks noChangeArrowheads="1"/>
          </p:cNvSpPr>
          <p:nvPr/>
        </p:nvSpPr>
        <p:spPr bwMode="auto">
          <a:xfrm>
            <a:off x="-432428650" y="3994150"/>
            <a:ext cx="53975" cy="1603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1" name="Rectangle 111"/>
          <p:cNvSpPr>
            <a:spLocks noChangeArrowheads="1"/>
          </p:cNvSpPr>
          <p:nvPr/>
        </p:nvSpPr>
        <p:spPr bwMode="auto">
          <a:xfrm>
            <a:off x="-432428650" y="4154488"/>
            <a:ext cx="53975" cy="1603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4" name="Rectangle 114"/>
          <p:cNvSpPr>
            <a:spLocks noChangeArrowheads="1"/>
          </p:cNvSpPr>
          <p:nvPr/>
        </p:nvSpPr>
        <p:spPr bwMode="auto">
          <a:xfrm>
            <a:off x="-432428650" y="4314825"/>
            <a:ext cx="53975" cy="158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7" name="ZoneTexte 276"/>
          <p:cNvSpPr txBox="1"/>
          <p:nvPr/>
        </p:nvSpPr>
        <p:spPr>
          <a:xfrm>
            <a:off x="148249" y="5485640"/>
            <a:ext cx="1741182" cy="1255728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cas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où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est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vivant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sz="2400" kern="0" dirty="0"/>
              <a:t>et </a:t>
            </a:r>
            <a:r>
              <a:rPr lang="en-US" sz="2400" kern="0" dirty="0">
                <a:solidFill>
                  <a:schemeClr val="accent4"/>
                </a:solidFill>
              </a:rPr>
              <a:t>q</a:t>
            </a:r>
            <a:r>
              <a:rPr lang="en-US" sz="2400" kern="0" dirty="0"/>
              <a:t> mort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76" name="Rectangle à coins arrondis 275"/>
          <p:cNvSpPr/>
          <p:nvPr/>
        </p:nvSpPr>
        <p:spPr bwMode="auto">
          <a:xfrm>
            <a:off x="4637182" y="3863155"/>
            <a:ext cx="1112453" cy="479425"/>
          </a:xfrm>
          <a:prstGeom prst="roundRect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85" name="Groupe 284"/>
          <p:cNvGrpSpPr/>
          <p:nvPr/>
        </p:nvGrpSpPr>
        <p:grpSpPr>
          <a:xfrm>
            <a:off x="694604" y="939515"/>
            <a:ext cx="8025006" cy="5226413"/>
            <a:chOff x="694604" y="754259"/>
            <a:chExt cx="8025006" cy="5226413"/>
          </a:xfrm>
        </p:grpSpPr>
        <p:sp>
          <p:nvSpPr>
            <p:cNvPr id="75" name="Arc 5"/>
            <p:cNvSpPr>
              <a:spLocks/>
            </p:cNvSpPr>
            <p:nvPr/>
          </p:nvSpPr>
          <p:spPr bwMode="auto">
            <a:xfrm>
              <a:off x="6856060" y="754259"/>
              <a:ext cx="80678" cy="147601"/>
            </a:xfrm>
            <a:custGeom>
              <a:avLst/>
              <a:gdLst>
                <a:gd name="G0" fmla="+- 49 0 0"/>
                <a:gd name="G1" fmla="+- 21600 0 0"/>
                <a:gd name="G2" fmla="+- 21600 0 0"/>
                <a:gd name="T0" fmla="*/ 0 w 21649"/>
                <a:gd name="T1" fmla="*/ 0 h 21600"/>
                <a:gd name="T2" fmla="*/ 21649 w 21649"/>
                <a:gd name="T3" fmla="*/ 21600 h 21600"/>
                <a:gd name="T4" fmla="*/ 49 w 2164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49" h="21600" fill="none" extrusionOk="0">
                  <a:moveTo>
                    <a:pt x="0" y="0"/>
                  </a:moveTo>
                  <a:cubicBezTo>
                    <a:pt x="16" y="0"/>
                    <a:pt x="32" y="0"/>
                    <a:pt x="49" y="0"/>
                  </a:cubicBezTo>
                  <a:cubicBezTo>
                    <a:pt x="11978" y="0"/>
                    <a:pt x="21649" y="9670"/>
                    <a:pt x="21649" y="21600"/>
                  </a:cubicBezTo>
                </a:path>
                <a:path w="21649" h="21600" stroke="0" extrusionOk="0">
                  <a:moveTo>
                    <a:pt x="0" y="0"/>
                  </a:moveTo>
                  <a:cubicBezTo>
                    <a:pt x="16" y="0"/>
                    <a:pt x="32" y="0"/>
                    <a:pt x="49" y="0"/>
                  </a:cubicBezTo>
                  <a:cubicBezTo>
                    <a:pt x="11978" y="0"/>
                    <a:pt x="21649" y="9670"/>
                    <a:pt x="21649" y="21600"/>
                  </a:cubicBezTo>
                  <a:lnTo>
                    <a:pt x="49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Arc 6"/>
            <p:cNvSpPr>
              <a:spLocks/>
            </p:cNvSpPr>
            <p:nvPr/>
          </p:nvSpPr>
          <p:spPr bwMode="auto">
            <a:xfrm>
              <a:off x="6854344" y="754259"/>
              <a:ext cx="540714" cy="16269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515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896" y="0"/>
                    <a:pt x="21553" y="9618"/>
                    <a:pt x="21599" y="21515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896" y="0"/>
                    <a:pt x="21553" y="9618"/>
                    <a:pt x="21599" y="2151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Arc 7"/>
            <p:cNvSpPr>
              <a:spLocks/>
            </p:cNvSpPr>
            <p:nvPr/>
          </p:nvSpPr>
          <p:spPr bwMode="auto">
            <a:xfrm>
              <a:off x="6883524" y="901860"/>
              <a:ext cx="511532" cy="162697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Arc 8"/>
            <p:cNvSpPr>
              <a:spLocks/>
            </p:cNvSpPr>
            <p:nvPr/>
          </p:nvSpPr>
          <p:spPr bwMode="auto">
            <a:xfrm>
              <a:off x="6856060" y="901860"/>
              <a:ext cx="80678" cy="162697"/>
            </a:xfrm>
            <a:custGeom>
              <a:avLst/>
              <a:gdLst>
                <a:gd name="G0" fmla="+- 54 0 0"/>
                <a:gd name="G1" fmla="+- 0 0 0"/>
                <a:gd name="G2" fmla="+- 21600 0 0"/>
                <a:gd name="T0" fmla="*/ 21654 w 21654"/>
                <a:gd name="T1" fmla="*/ 0 h 21600"/>
                <a:gd name="T2" fmla="*/ 0 w 21654"/>
                <a:gd name="T3" fmla="*/ 21600 h 21600"/>
                <a:gd name="T4" fmla="*/ 54 w 2165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54" h="21600" fill="none" extrusionOk="0">
                  <a:moveTo>
                    <a:pt x="21654" y="0"/>
                  </a:moveTo>
                  <a:cubicBezTo>
                    <a:pt x="21654" y="11929"/>
                    <a:pt x="11983" y="21600"/>
                    <a:pt x="54" y="21600"/>
                  </a:cubicBezTo>
                  <a:cubicBezTo>
                    <a:pt x="36" y="21599"/>
                    <a:pt x="18" y="21599"/>
                    <a:pt x="0" y="21599"/>
                  </a:cubicBezTo>
                </a:path>
                <a:path w="21654" h="21600" stroke="0" extrusionOk="0">
                  <a:moveTo>
                    <a:pt x="21654" y="0"/>
                  </a:moveTo>
                  <a:cubicBezTo>
                    <a:pt x="21654" y="11929"/>
                    <a:pt x="11983" y="21600"/>
                    <a:pt x="54" y="21600"/>
                  </a:cubicBezTo>
                  <a:cubicBezTo>
                    <a:pt x="36" y="21599"/>
                    <a:pt x="18" y="21599"/>
                    <a:pt x="0" y="21599"/>
                  </a:cubicBezTo>
                  <a:lnTo>
                    <a:pt x="54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Freeform 11"/>
            <p:cNvSpPr>
              <a:spLocks/>
            </p:cNvSpPr>
            <p:nvPr/>
          </p:nvSpPr>
          <p:spPr bwMode="auto">
            <a:xfrm>
              <a:off x="5094880" y="1676764"/>
              <a:ext cx="490933" cy="140892"/>
            </a:xfrm>
            <a:custGeom>
              <a:avLst/>
              <a:gdLst>
                <a:gd name="T0" fmla="*/ 0 w 34"/>
                <a:gd name="T1" fmla="*/ 10 h 10"/>
                <a:gd name="T2" fmla="*/ 34 w 34"/>
                <a:gd name="T3" fmla="*/ 0 h 10"/>
                <a:gd name="T4" fmla="*/ 0 w 34"/>
                <a:gd name="T5" fmla="*/ 0 h 10"/>
                <a:gd name="T6" fmla="*/ 0 w 3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0">
                  <a:moveTo>
                    <a:pt x="0" y="10"/>
                  </a:moveTo>
                  <a:cubicBezTo>
                    <a:pt x="18" y="10"/>
                    <a:pt x="34" y="6"/>
                    <a:pt x="34" y="0"/>
                  </a:cubicBez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" name="Arc 12"/>
            <p:cNvSpPr>
              <a:spLocks/>
            </p:cNvSpPr>
            <p:nvPr/>
          </p:nvSpPr>
          <p:spPr bwMode="auto">
            <a:xfrm>
              <a:off x="5094880" y="1676764"/>
              <a:ext cx="497799" cy="162697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" name="Freeform 13"/>
            <p:cNvSpPr>
              <a:spLocks/>
            </p:cNvSpPr>
            <p:nvPr/>
          </p:nvSpPr>
          <p:spPr bwMode="auto">
            <a:xfrm>
              <a:off x="5094880" y="1535873"/>
              <a:ext cx="490933" cy="154310"/>
            </a:xfrm>
            <a:custGeom>
              <a:avLst/>
              <a:gdLst>
                <a:gd name="T0" fmla="*/ 34 w 34"/>
                <a:gd name="T1" fmla="*/ 11 h 11"/>
                <a:gd name="T2" fmla="*/ 0 w 34"/>
                <a:gd name="T3" fmla="*/ 0 h 11"/>
                <a:gd name="T4" fmla="*/ 0 w 34"/>
                <a:gd name="T5" fmla="*/ 11 h 11"/>
                <a:gd name="T6" fmla="*/ 34 w 34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1">
                  <a:moveTo>
                    <a:pt x="34" y="11"/>
                  </a:moveTo>
                  <a:cubicBezTo>
                    <a:pt x="34" y="4"/>
                    <a:pt x="18" y="0"/>
                    <a:pt x="0" y="0"/>
                  </a:cubicBezTo>
                  <a:lnTo>
                    <a:pt x="0" y="11"/>
                  </a:lnTo>
                  <a:lnTo>
                    <a:pt x="34" y="11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4" name="Arc 14"/>
            <p:cNvSpPr>
              <a:spLocks/>
            </p:cNvSpPr>
            <p:nvPr/>
          </p:nvSpPr>
          <p:spPr bwMode="auto">
            <a:xfrm>
              <a:off x="5094880" y="1529164"/>
              <a:ext cx="497799" cy="16269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522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898" y="0"/>
                    <a:pt x="21556" y="9623"/>
                    <a:pt x="21599" y="21522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898" y="0"/>
                    <a:pt x="21556" y="9623"/>
                    <a:pt x="21599" y="2152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" name="Freeform 15"/>
            <p:cNvSpPr>
              <a:spLocks/>
            </p:cNvSpPr>
            <p:nvPr/>
          </p:nvSpPr>
          <p:spPr bwMode="auto">
            <a:xfrm>
              <a:off x="5094880" y="1535873"/>
              <a:ext cx="44630" cy="140892"/>
            </a:xfrm>
            <a:custGeom>
              <a:avLst/>
              <a:gdLst>
                <a:gd name="T0" fmla="*/ 3 w 3"/>
                <a:gd name="T1" fmla="*/ 10 h 10"/>
                <a:gd name="T2" fmla="*/ 0 w 3"/>
                <a:gd name="T3" fmla="*/ 0 h 10"/>
                <a:gd name="T4" fmla="*/ 0 w 3"/>
                <a:gd name="T5" fmla="*/ 10 h 10"/>
                <a:gd name="T6" fmla="*/ 3 w 3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0">
                  <a:moveTo>
                    <a:pt x="3" y="10"/>
                  </a:moveTo>
                  <a:cubicBezTo>
                    <a:pt x="3" y="4"/>
                    <a:pt x="1" y="0"/>
                    <a:pt x="0" y="0"/>
                  </a:cubicBezTo>
                  <a:lnTo>
                    <a:pt x="0" y="10"/>
                  </a:lnTo>
                  <a:lnTo>
                    <a:pt x="3" y="1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6" name="Arc 16"/>
            <p:cNvSpPr>
              <a:spLocks/>
            </p:cNvSpPr>
            <p:nvPr/>
          </p:nvSpPr>
          <p:spPr bwMode="auto">
            <a:xfrm>
              <a:off x="5096597" y="1529164"/>
              <a:ext cx="51496" cy="147601"/>
            </a:xfrm>
            <a:custGeom>
              <a:avLst/>
              <a:gdLst>
                <a:gd name="G0" fmla="+- 77 0 0"/>
                <a:gd name="G1" fmla="+- 21600 0 0"/>
                <a:gd name="G2" fmla="+- 21600 0 0"/>
                <a:gd name="T0" fmla="*/ 0 w 21677"/>
                <a:gd name="T1" fmla="*/ 0 h 21600"/>
                <a:gd name="T2" fmla="*/ 21677 w 21677"/>
                <a:gd name="T3" fmla="*/ 21600 h 21600"/>
                <a:gd name="T4" fmla="*/ 77 w 2167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7" h="21600" fill="none" extrusionOk="0">
                  <a:moveTo>
                    <a:pt x="0" y="0"/>
                  </a:moveTo>
                  <a:cubicBezTo>
                    <a:pt x="25" y="0"/>
                    <a:pt x="51" y="0"/>
                    <a:pt x="77" y="0"/>
                  </a:cubicBezTo>
                  <a:cubicBezTo>
                    <a:pt x="12006" y="0"/>
                    <a:pt x="21677" y="9670"/>
                    <a:pt x="21677" y="21600"/>
                  </a:cubicBezTo>
                </a:path>
                <a:path w="21677" h="21600" stroke="0" extrusionOk="0">
                  <a:moveTo>
                    <a:pt x="0" y="0"/>
                  </a:moveTo>
                  <a:cubicBezTo>
                    <a:pt x="25" y="0"/>
                    <a:pt x="51" y="0"/>
                    <a:pt x="77" y="0"/>
                  </a:cubicBezTo>
                  <a:cubicBezTo>
                    <a:pt x="12006" y="0"/>
                    <a:pt x="21677" y="9670"/>
                    <a:pt x="21677" y="21600"/>
                  </a:cubicBezTo>
                  <a:lnTo>
                    <a:pt x="77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" name="Freeform 17"/>
            <p:cNvSpPr>
              <a:spLocks/>
            </p:cNvSpPr>
            <p:nvPr/>
          </p:nvSpPr>
          <p:spPr bwMode="auto">
            <a:xfrm>
              <a:off x="5110329" y="1676764"/>
              <a:ext cx="29182" cy="127473"/>
            </a:xfrm>
            <a:custGeom>
              <a:avLst/>
              <a:gdLst>
                <a:gd name="T0" fmla="*/ 0 w 2"/>
                <a:gd name="T1" fmla="*/ 9 h 9"/>
                <a:gd name="T2" fmla="*/ 2 w 2"/>
                <a:gd name="T3" fmla="*/ 0 h 9"/>
                <a:gd name="T4" fmla="*/ 0 w 2"/>
                <a:gd name="T5" fmla="*/ 0 h 9"/>
                <a:gd name="T6" fmla="*/ 0 w 2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9">
                  <a:moveTo>
                    <a:pt x="0" y="9"/>
                  </a:moveTo>
                  <a:cubicBezTo>
                    <a:pt x="1" y="9"/>
                    <a:pt x="2" y="5"/>
                    <a:pt x="2" y="0"/>
                  </a:cubicBez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8" name="Arc 18"/>
            <p:cNvSpPr>
              <a:spLocks/>
            </p:cNvSpPr>
            <p:nvPr/>
          </p:nvSpPr>
          <p:spPr bwMode="auto">
            <a:xfrm>
              <a:off x="5110329" y="1676764"/>
              <a:ext cx="36048" cy="147601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" name="Line 20"/>
            <p:cNvSpPr>
              <a:spLocks noChangeShapeType="1"/>
            </p:cNvSpPr>
            <p:nvPr/>
          </p:nvSpPr>
          <p:spPr bwMode="auto">
            <a:xfrm>
              <a:off x="5036617" y="1747210"/>
              <a:ext cx="10289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1" name="Oval 21"/>
            <p:cNvSpPr>
              <a:spLocks noChangeArrowheads="1"/>
            </p:cNvSpPr>
            <p:nvPr/>
          </p:nvSpPr>
          <p:spPr bwMode="auto">
            <a:xfrm>
              <a:off x="5599545" y="1663346"/>
              <a:ext cx="44630" cy="4193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" name="Freeform 23"/>
            <p:cNvSpPr>
              <a:spLocks/>
            </p:cNvSpPr>
            <p:nvPr/>
          </p:nvSpPr>
          <p:spPr bwMode="auto">
            <a:xfrm>
              <a:off x="5094880" y="3931032"/>
              <a:ext cx="490933" cy="140892"/>
            </a:xfrm>
            <a:custGeom>
              <a:avLst/>
              <a:gdLst>
                <a:gd name="T0" fmla="*/ 0 w 34"/>
                <a:gd name="T1" fmla="*/ 10 h 10"/>
                <a:gd name="T2" fmla="*/ 34 w 34"/>
                <a:gd name="T3" fmla="*/ 0 h 10"/>
                <a:gd name="T4" fmla="*/ 0 w 34"/>
                <a:gd name="T5" fmla="*/ 0 h 10"/>
                <a:gd name="T6" fmla="*/ 0 w 3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0">
                  <a:moveTo>
                    <a:pt x="0" y="10"/>
                  </a:moveTo>
                  <a:cubicBezTo>
                    <a:pt x="18" y="10"/>
                    <a:pt x="34" y="6"/>
                    <a:pt x="34" y="0"/>
                  </a:cubicBez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" name="Arc 24"/>
            <p:cNvSpPr>
              <a:spLocks/>
            </p:cNvSpPr>
            <p:nvPr/>
          </p:nvSpPr>
          <p:spPr bwMode="auto">
            <a:xfrm>
              <a:off x="5094880" y="3931032"/>
              <a:ext cx="497799" cy="162697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5" name="Freeform 25"/>
            <p:cNvSpPr>
              <a:spLocks/>
            </p:cNvSpPr>
            <p:nvPr/>
          </p:nvSpPr>
          <p:spPr bwMode="auto">
            <a:xfrm>
              <a:off x="5094880" y="3790140"/>
              <a:ext cx="490933" cy="154310"/>
            </a:xfrm>
            <a:custGeom>
              <a:avLst/>
              <a:gdLst>
                <a:gd name="T0" fmla="*/ 34 w 34"/>
                <a:gd name="T1" fmla="*/ 11 h 11"/>
                <a:gd name="T2" fmla="*/ 0 w 34"/>
                <a:gd name="T3" fmla="*/ 0 h 11"/>
                <a:gd name="T4" fmla="*/ 0 w 34"/>
                <a:gd name="T5" fmla="*/ 11 h 11"/>
                <a:gd name="T6" fmla="*/ 34 w 34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1">
                  <a:moveTo>
                    <a:pt x="34" y="11"/>
                  </a:moveTo>
                  <a:cubicBezTo>
                    <a:pt x="34" y="4"/>
                    <a:pt x="18" y="0"/>
                    <a:pt x="0" y="0"/>
                  </a:cubicBezTo>
                  <a:lnTo>
                    <a:pt x="0" y="11"/>
                  </a:lnTo>
                  <a:lnTo>
                    <a:pt x="34" y="11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" name="Arc 26"/>
            <p:cNvSpPr>
              <a:spLocks/>
            </p:cNvSpPr>
            <p:nvPr/>
          </p:nvSpPr>
          <p:spPr bwMode="auto">
            <a:xfrm>
              <a:off x="5094880" y="3783431"/>
              <a:ext cx="497799" cy="16269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522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898" y="0"/>
                    <a:pt x="21556" y="9623"/>
                    <a:pt x="21599" y="21522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898" y="0"/>
                    <a:pt x="21556" y="9623"/>
                    <a:pt x="21599" y="2152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7" name="Freeform 27"/>
            <p:cNvSpPr>
              <a:spLocks/>
            </p:cNvSpPr>
            <p:nvPr/>
          </p:nvSpPr>
          <p:spPr bwMode="auto">
            <a:xfrm>
              <a:off x="5094880" y="3790140"/>
              <a:ext cx="44630" cy="140892"/>
            </a:xfrm>
            <a:custGeom>
              <a:avLst/>
              <a:gdLst>
                <a:gd name="T0" fmla="*/ 3 w 3"/>
                <a:gd name="T1" fmla="*/ 10 h 10"/>
                <a:gd name="T2" fmla="*/ 0 w 3"/>
                <a:gd name="T3" fmla="*/ 0 h 10"/>
                <a:gd name="T4" fmla="*/ 0 w 3"/>
                <a:gd name="T5" fmla="*/ 10 h 10"/>
                <a:gd name="T6" fmla="*/ 3 w 3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0">
                  <a:moveTo>
                    <a:pt x="3" y="10"/>
                  </a:moveTo>
                  <a:cubicBezTo>
                    <a:pt x="3" y="4"/>
                    <a:pt x="1" y="0"/>
                    <a:pt x="0" y="0"/>
                  </a:cubicBezTo>
                  <a:lnTo>
                    <a:pt x="0" y="10"/>
                  </a:lnTo>
                  <a:lnTo>
                    <a:pt x="3" y="1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" name="Arc 28"/>
            <p:cNvSpPr>
              <a:spLocks/>
            </p:cNvSpPr>
            <p:nvPr/>
          </p:nvSpPr>
          <p:spPr bwMode="auto">
            <a:xfrm>
              <a:off x="5096597" y="3783431"/>
              <a:ext cx="51496" cy="147601"/>
            </a:xfrm>
            <a:custGeom>
              <a:avLst/>
              <a:gdLst>
                <a:gd name="G0" fmla="+- 77 0 0"/>
                <a:gd name="G1" fmla="+- 21600 0 0"/>
                <a:gd name="G2" fmla="+- 21600 0 0"/>
                <a:gd name="T0" fmla="*/ 0 w 21677"/>
                <a:gd name="T1" fmla="*/ 0 h 21600"/>
                <a:gd name="T2" fmla="*/ 21677 w 21677"/>
                <a:gd name="T3" fmla="*/ 21600 h 21600"/>
                <a:gd name="T4" fmla="*/ 77 w 2167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77" h="21600" fill="none" extrusionOk="0">
                  <a:moveTo>
                    <a:pt x="0" y="0"/>
                  </a:moveTo>
                  <a:cubicBezTo>
                    <a:pt x="25" y="0"/>
                    <a:pt x="51" y="0"/>
                    <a:pt x="77" y="0"/>
                  </a:cubicBezTo>
                  <a:cubicBezTo>
                    <a:pt x="12006" y="0"/>
                    <a:pt x="21677" y="9670"/>
                    <a:pt x="21677" y="21600"/>
                  </a:cubicBezTo>
                </a:path>
                <a:path w="21677" h="21600" stroke="0" extrusionOk="0">
                  <a:moveTo>
                    <a:pt x="0" y="0"/>
                  </a:moveTo>
                  <a:cubicBezTo>
                    <a:pt x="25" y="0"/>
                    <a:pt x="51" y="0"/>
                    <a:pt x="77" y="0"/>
                  </a:cubicBezTo>
                  <a:cubicBezTo>
                    <a:pt x="12006" y="0"/>
                    <a:pt x="21677" y="9670"/>
                    <a:pt x="21677" y="21600"/>
                  </a:cubicBezTo>
                  <a:lnTo>
                    <a:pt x="77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9" name="Freeform 29"/>
            <p:cNvSpPr>
              <a:spLocks/>
            </p:cNvSpPr>
            <p:nvPr/>
          </p:nvSpPr>
          <p:spPr bwMode="auto">
            <a:xfrm>
              <a:off x="5110329" y="3931032"/>
              <a:ext cx="29182" cy="127473"/>
            </a:xfrm>
            <a:custGeom>
              <a:avLst/>
              <a:gdLst>
                <a:gd name="T0" fmla="*/ 0 w 2"/>
                <a:gd name="T1" fmla="*/ 9 h 9"/>
                <a:gd name="T2" fmla="*/ 2 w 2"/>
                <a:gd name="T3" fmla="*/ 0 h 9"/>
                <a:gd name="T4" fmla="*/ 0 w 2"/>
                <a:gd name="T5" fmla="*/ 0 h 9"/>
                <a:gd name="T6" fmla="*/ 0 w 2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9">
                  <a:moveTo>
                    <a:pt x="0" y="9"/>
                  </a:moveTo>
                  <a:cubicBezTo>
                    <a:pt x="1" y="9"/>
                    <a:pt x="2" y="5"/>
                    <a:pt x="2" y="0"/>
                  </a:cubicBez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0" name="Arc 30"/>
            <p:cNvSpPr>
              <a:spLocks/>
            </p:cNvSpPr>
            <p:nvPr/>
          </p:nvSpPr>
          <p:spPr bwMode="auto">
            <a:xfrm>
              <a:off x="5110329" y="3931032"/>
              <a:ext cx="36048" cy="147601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" name="Line 31"/>
            <p:cNvSpPr>
              <a:spLocks noChangeShapeType="1"/>
            </p:cNvSpPr>
            <p:nvPr/>
          </p:nvSpPr>
          <p:spPr bwMode="auto">
            <a:xfrm>
              <a:off x="5081147" y="3860586"/>
              <a:ext cx="5836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" name="Line 32"/>
            <p:cNvSpPr>
              <a:spLocks noChangeShapeType="1"/>
            </p:cNvSpPr>
            <p:nvPr/>
          </p:nvSpPr>
          <p:spPr bwMode="auto">
            <a:xfrm>
              <a:off x="5081147" y="4001478"/>
              <a:ext cx="5836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" name="Oval 33"/>
            <p:cNvSpPr>
              <a:spLocks noChangeArrowheads="1"/>
            </p:cNvSpPr>
            <p:nvPr/>
          </p:nvSpPr>
          <p:spPr bwMode="auto">
            <a:xfrm>
              <a:off x="5599545" y="3917614"/>
              <a:ext cx="44630" cy="4193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" name="Rectangle 35"/>
            <p:cNvSpPr>
              <a:spLocks noChangeArrowheads="1"/>
            </p:cNvSpPr>
            <p:nvPr/>
          </p:nvSpPr>
          <p:spPr bwMode="auto">
            <a:xfrm>
              <a:off x="2853066" y="1331244"/>
              <a:ext cx="1297712" cy="1831593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" name="Rectangle 36"/>
            <p:cNvSpPr>
              <a:spLocks noChangeArrowheads="1"/>
            </p:cNvSpPr>
            <p:nvPr/>
          </p:nvSpPr>
          <p:spPr bwMode="auto">
            <a:xfrm>
              <a:off x="2947476" y="1535873"/>
              <a:ext cx="288380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GO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" name="Rectangle 37"/>
            <p:cNvSpPr>
              <a:spLocks noChangeArrowheads="1"/>
            </p:cNvSpPr>
            <p:nvPr/>
          </p:nvSpPr>
          <p:spPr bwMode="auto">
            <a:xfrm>
              <a:off x="2947476" y="1817656"/>
              <a:ext cx="2308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>
                  <a:ln>
                    <a:noFill/>
                  </a:ln>
                  <a:solidFill>
                    <a:schemeClr val="accent1"/>
                  </a:solidFill>
                  <a:effectLst/>
                  <a:latin typeface="Geneva" charset="0"/>
                </a:rPr>
                <a:t>RES</a:t>
              </a:r>
              <a:endParaRPr kumimoji="0" lang="fr-FR" altLang="fr-FR" sz="1800" b="1" i="0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</a:endParaRPr>
            </a:p>
          </p:txBody>
        </p:sp>
        <p:sp>
          <p:nvSpPr>
            <p:cNvPr id="108" name="Rectangle 38"/>
            <p:cNvSpPr>
              <a:spLocks noChangeArrowheads="1"/>
            </p:cNvSpPr>
            <p:nvPr/>
          </p:nvSpPr>
          <p:spPr bwMode="auto">
            <a:xfrm>
              <a:off x="2947476" y="2099440"/>
              <a:ext cx="461752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SUSP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" name="Rectangle 39"/>
            <p:cNvSpPr>
              <a:spLocks noChangeArrowheads="1"/>
            </p:cNvSpPr>
            <p:nvPr/>
          </p:nvSpPr>
          <p:spPr bwMode="auto">
            <a:xfrm>
              <a:off x="2947476" y="2381223"/>
              <a:ext cx="374208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KILL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" name="Rectangle 40"/>
            <p:cNvSpPr>
              <a:spLocks noChangeArrowheads="1"/>
            </p:cNvSpPr>
            <p:nvPr/>
          </p:nvSpPr>
          <p:spPr bwMode="auto">
            <a:xfrm>
              <a:off x="3812617" y="1535873"/>
              <a:ext cx="22602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>
                  <a:ln>
                    <a:noFill/>
                  </a:ln>
                  <a:solidFill>
                    <a:schemeClr val="accent1"/>
                  </a:solidFill>
                  <a:effectLst/>
                  <a:latin typeface="Geneva" charset="0"/>
                </a:rPr>
                <a:t>SEL</a:t>
              </a:r>
              <a:endParaRPr kumimoji="0" lang="fr-FR" altLang="fr-FR" sz="1800" b="1" i="0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</a:endParaRPr>
            </a:p>
          </p:txBody>
        </p:sp>
        <p:sp>
          <p:nvSpPr>
            <p:cNvPr id="111" name="Rectangle 41"/>
            <p:cNvSpPr>
              <a:spLocks noChangeArrowheads="1"/>
            </p:cNvSpPr>
            <p:nvPr/>
          </p:nvSpPr>
          <p:spPr bwMode="auto">
            <a:xfrm>
              <a:off x="3884713" y="1817656"/>
              <a:ext cx="245467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K0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" name="Rectangle 42"/>
            <p:cNvSpPr>
              <a:spLocks noChangeArrowheads="1"/>
            </p:cNvSpPr>
            <p:nvPr/>
          </p:nvSpPr>
          <p:spPr bwMode="auto">
            <a:xfrm>
              <a:off x="3884713" y="2099440"/>
              <a:ext cx="169918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>
                  <a:ln>
                    <a:noFill/>
                  </a:ln>
                  <a:solidFill>
                    <a:schemeClr val="accent1"/>
                  </a:solidFill>
                  <a:effectLst/>
                  <a:latin typeface="Geneva" charset="0"/>
                </a:rPr>
                <a:t>K1</a:t>
              </a:r>
              <a:endParaRPr kumimoji="0" lang="fr-FR" altLang="fr-FR" sz="1800" b="1" i="0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</a:endParaRPr>
            </a:p>
          </p:txBody>
        </p:sp>
        <p:sp>
          <p:nvSpPr>
            <p:cNvPr id="113" name="Rectangle 43"/>
            <p:cNvSpPr>
              <a:spLocks noChangeArrowheads="1"/>
            </p:cNvSpPr>
            <p:nvPr/>
          </p:nvSpPr>
          <p:spPr bwMode="auto">
            <a:xfrm>
              <a:off x="3884713" y="2381223"/>
              <a:ext cx="245467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K2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" name="Rectangle 44"/>
            <p:cNvSpPr>
              <a:spLocks noChangeArrowheads="1"/>
            </p:cNvSpPr>
            <p:nvPr/>
          </p:nvSpPr>
          <p:spPr bwMode="auto">
            <a:xfrm>
              <a:off x="3307952" y="1394981"/>
              <a:ext cx="157923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E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" name="Rectangle 45"/>
            <p:cNvSpPr>
              <a:spLocks noChangeArrowheads="1"/>
            </p:cNvSpPr>
            <p:nvPr/>
          </p:nvSpPr>
          <p:spPr bwMode="auto">
            <a:xfrm>
              <a:off x="3596332" y="1394981"/>
              <a:ext cx="187104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E'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" name="Rectangle 46"/>
            <p:cNvSpPr>
              <a:spLocks noChangeArrowheads="1"/>
            </p:cNvSpPr>
            <p:nvPr/>
          </p:nvSpPr>
          <p:spPr bwMode="auto">
            <a:xfrm>
              <a:off x="3884713" y="2663007"/>
              <a:ext cx="245467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K3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7" name="Rectangle 47"/>
            <p:cNvSpPr>
              <a:spLocks noChangeArrowheads="1"/>
            </p:cNvSpPr>
            <p:nvPr/>
          </p:nvSpPr>
          <p:spPr bwMode="auto">
            <a:xfrm>
              <a:off x="3884713" y="2874344"/>
              <a:ext cx="230018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... 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8" name="Rectangle 48"/>
            <p:cNvSpPr>
              <a:spLocks noChangeArrowheads="1"/>
            </p:cNvSpPr>
            <p:nvPr/>
          </p:nvSpPr>
          <p:spPr bwMode="auto">
            <a:xfrm>
              <a:off x="3438074" y="2014690"/>
              <a:ext cx="2306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400" b="0" i="0" u="none" strike="noStrike" cap="none" normalizeH="0" baseline="0" dirty="0">
                  <a:ln>
                    <a:noFill/>
                  </a:ln>
                  <a:solidFill>
                    <a:schemeClr val="accent4"/>
                  </a:solidFill>
                  <a:effectLst/>
                  <a:latin typeface="Geneva" charset="0"/>
                </a:rPr>
                <a:t>p</a:t>
              </a:r>
              <a:endParaRPr kumimoji="0" lang="fr-FR" altLang="fr-FR" sz="4800" b="0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</a:endParaRPr>
            </a:p>
          </p:txBody>
        </p:sp>
        <p:sp>
          <p:nvSpPr>
            <p:cNvPr id="119" name="Rectangle 49"/>
            <p:cNvSpPr>
              <a:spLocks noChangeArrowheads="1"/>
            </p:cNvSpPr>
            <p:nvPr/>
          </p:nvSpPr>
          <p:spPr bwMode="auto">
            <a:xfrm>
              <a:off x="2853066" y="4149079"/>
              <a:ext cx="1297712" cy="1831593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0" name="Rectangle 50"/>
            <p:cNvSpPr>
              <a:spLocks noChangeArrowheads="1"/>
            </p:cNvSpPr>
            <p:nvPr/>
          </p:nvSpPr>
          <p:spPr bwMode="auto">
            <a:xfrm>
              <a:off x="2947476" y="4353707"/>
              <a:ext cx="288380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GO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1" name="Rectangle 51"/>
            <p:cNvSpPr>
              <a:spLocks noChangeArrowheads="1"/>
            </p:cNvSpPr>
            <p:nvPr/>
          </p:nvSpPr>
          <p:spPr bwMode="auto">
            <a:xfrm>
              <a:off x="2947476" y="4635491"/>
              <a:ext cx="2308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>
                  <a:ln>
                    <a:noFill/>
                  </a:ln>
                  <a:solidFill>
                    <a:schemeClr val="accent1"/>
                  </a:solidFill>
                  <a:effectLst/>
                  <a:latin typeface="Geneva" charset="0"/>
                </a:rPr>
                <a:t>RES</a:t>
              </a:r>
              <a:endParaRPr kumimoji="0" lang="fr-FR" altLang="fr-FR" sz="1800" b="1" i="0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</a:endParaRPr>
            </a:p>
          </p:txBody>
        </p:sp>
        <p:sp>
          <p:nvSpPr>
            <p:cNvPr id="122" name="Rectangle 52"/>
            <p:cNvSpPr>
              <a:spLocks noChangeArrowheads="1"/>
            </p:cNvSpPr>
            <p:nvPr/>
          </p:nvSpPr>
          <p:spPr bwMode="auto">
            <a:xfrm>
              <a:off x="2947476" y="4917274"/>
              <a:ext cx="461752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SUSP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3" name="Rectangle 53"/>
            <p:cNvSpPr>
              <a:spLocks noChangeArrowheads="1"/>
            </p:cNvSpPr>
            <p:nvPr/>
          </p:nvSpPr>
          <p:spPr bwMode="auto">
            <a:xfrm>
              <a:off x="2947476" y="5199058"/>
              <a:ext cx="374208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KILL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4" name="Rectangle 54"/>
            <p:cNvSpPr>
              <a:spLocks noChangeArrowheads="1"/>
            </p:cNvSpPr>
            <p:nvPr/>
          </p:nvSpPr>
          <p:spPr bwMode="auto">
            <a:xfrm>
              <a:off x="3812617" y="4353707"/>
              <a:ext cx="346743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SEL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5" name="Rectangle 55"/>
            <p:cNvSpPr>
              <a:spLocks noChangeArrowheads="1"/>
            </p:cNvSpPr>
            <p:nvPr/>
          </p:nvSpPr>
          <p:spPr bwMode="auto">
            <a:xfrm>
              <a:off x="3884713" y="4635491"/>
              <a:ext cx="245467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K0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6" name="Rectangle 56"/>
            <p:cNvSpPr>
              <a:spLocks noChangeArrowheads="1"/>
            </p:cNvSpPr>
            <p:nvPr/>
          </p:nvSpPr>
          <p:spPr bwMode="auto">
            <a:xfrm>
              <a:off x="3884713" y="4917274"/>
              <a:ext cx="245467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K1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7" name="Rectangle 57"/>
            <p:cNvSpPr>
              <a:spLocks noChangeArrowheads="1"/>
            </p:cNvSpPr>
            <p:nvPr/>
          </p:nvSpPr>
          <p:spPr bwMode="auto">
            <a:xfrm>
              <a:off x="3884713" y="5199058"/>
              <a:ext cx="245467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K2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8" name="Rectangle 58"/>
            <p:cNvSpPr>
              <a:spLocks noChangeArrowheads="1"/>
            </p:cNvSpPr>
            <p:nvPr/>
          </p:nvSpPr>
          <p:spPr bwMode="auto">
            <a:xfrm>
              <a:off x="3307952" y="4212816"/>
              <a:ext cx="157923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E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9" name="Rectangle 59"/>
            <p:cNvSpPr>
              <a:spLocks noChangeArrowheads="1"/>
            </p:cNvSpPr>
            <p:nvPr/>
          </p:nvSpPr>
          <p:spPr bwMode="auto">
            <a:xfrm>
              <a:off x="3596332" y="4212816"/>
              <a:ext cx="187104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E'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0" name="Rectangle 60"/>
            <p:cNvSpPr>
              <a:spLocks noChangeArrowheads="1"/>
            </p:cNvSpPr>
            <p:nvPr/>
          </p:nvSpPr>
          <p:spPr bwMode="auto">
            <a:xfrm>
              <a:off x="3884713" y="5480841"/>
              <a:ext cx="245467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K3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1" name="Rectangle 61"/>
            <p:cNvSpPr>
              <a:spLocks noChangeArrowheads="1"/>
            </p:cNvSpPr>
            <p:nvPr/>
          </p:nvSpPr>
          <p:spPr bwMode="auto">
            <a:xfrm>
              <a:off x="3884713" y="5692179"/>
              <a:ext cx="230018" cy="224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... 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3" name="Rectangle 63"/>
            <p:cNvSpPr>
              <a:spLocks noChangeArrowheads="1"/>
            </p:cNvSpPr>
            <p:nvPr/>
          </p:nvSpPr>
          <p:spPr bwMode="auto">
            <a:xfrm>
              <a:off x="6025250" y="1965257"/>
              <a:ext cx="1658187" cy="324051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4" name="Rectangle 64"/>
            <p:cNvSpPr>
              <a:spLocks noChangeArrowheads="1"/>
            </p:cNvSpPr>
            <p:nvPr/>
          </p:nvSpPr>
          <p:spPr bwMode="auto">
            <a:xfrm>
              <a:off x="6119660" y="2028994"/>
              <a:ext cx="374208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LEM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5" name="Rectangle 65"/>
            <p:cNvSpPr>
              <a:spLocks noChangeArrowheads="1"/>
            </p:cNvSpPr>
            <p:nvPr/>
          </p:nvSpPr>
          <p:spPr bwMode="auto">
            <a:xfrm>
              <a:off x="6119660" y="2310777"/>
              <a:ext cx="230018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L0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6" name="Rectangle 66"/>
            <p:cNvSpPr>
              <a:spLocks noChangeArrowheads="1"/>
            </p:cNvSpPr>
            <p:nvPr/>
          </p:nvSpPr>
          <p:spPr bwMode="auto">
            <a:xfrm>
              <a:off x="6119660" y="2592561"/>
              <a:ext cx="16030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>
                  <a:ln>
                    <a:noFill/>
                  </a:ln>
                  <a:solidFill>
                    <a:schemeClr val="accent1"/>
                  </a:solidFill>
                  <a:effectLst/>
                  <a:latin typeface="Geneva" charset="0"/>
                </a:rPr>
                <a:t>L1</a:t>
              </a:r>
              <a:endParaRPr kumimoji="0" lang="fr-FR" altLang="fr-FR" sz="1800" b="1" i="0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</a:endParaRPr>
            </a:p>
          </p:txBody>
        </p:sp>
        <p:sp>
          <p:nvSpPr>
            <p:cNvPr id="137" name="Rectangle 67"/>
            <p:cNvSpPr>
              <a:spLocks noChangeArrowheads="1"/>
            </p:cNvSpPr>
            <p:nvPr/>
          </p:nvSpPr>
          <p:spPr bwMode="auto">
            <a:xfrm>
              <a:off x="6119660" y="2874344"/>
              <a:ext cx="230018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L2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8" name="Rectangle 68"/>
            <p:cNvSpPr>
              <a:spLocks noChangeArrowheads="1"/>
            </p:cNvSpPr>
            <p:nvPr/>
          </p:nvSpPr>
          <p:spPr bwMode="auto">
            <a:xfrm>
              <a:off x="6119660" y="3156128"/>
              <a:ext cx="230018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L3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9" name="Rectangle 69"/>
            <p:cNvSpPr>
              <a:spLocks noChangeArrowheads="1"/>
            </p:cNvSpPr>
            <p:nvPr/>
          </p:nvSpPr>
          <p:spPr bwMode="auto">
            <a:xfrm>
              <a:off x="6119660" y="3508357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0" name="Line 70"/>
            <p:cNvSpPr>
              <a:spLocks noChangeShapeType="1"/>
            </p:cNvSpPr>
            <p:nvPr/>
          </p:nvSpPr>
          <p:spPr bwMode="auto">
            <a:xfrm flipH="1">
              <a:off x="5887926" y="4212816"/>
              <a:ext cx="13045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1" name="Line 71"/>
            <p:cNvSpPr>
              <a:spLocks noChangeShapeType="1"/>
            </p:cNvSpPr>
            <p:nvPr/>
          </p:nvSpPr>
          <p:spPr bwMode="auto">
            <a:xfrm flipH="1">
              <a:off x="5887926" y="4494599"/>
              <a:ext cx="13045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2" name="Rectangle 72"/>
            <p:cNvSpPr>
              <a:spLocks noChangeArrowheads="1"/>
            </p:cNvSpPr>
            <p:nvPr/>
          </p:nvSpPr>
          <p:spPr bwMode="auto">
            <a:xfrm>
              <a:off x="6119660" y="3860586"/>
              <a:ext cx="25167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>
                  <a:ln>
                    <a:noFill/>
                  </a:ln>
                  <a:solidFill>
                    <a:schemeClr val="accent1"/>
                  </a:solidFill>
                  <a:effectLst/>
                  <a:latin typeface="Geneva" charset="0"/>
                </a:rPr>
                <a:t>REM</a:t>
              </a:r>
              <a:endParaRPr kumimoji="0" lang="fr-FR" altLang="fr-FR" sz="1800" b="1" i="0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</a:endParaRPr>
            </a:p>
          </p:txBody>
        </p:sp>
        <p:sp>
          <p:nvSpPr>
            <p:cNvPr id="143" name="Rectangle 73"/>
            <p:cNvSpPr>
              <a:spLocks noChangeArrowheads="1"/>
            </p:cNvSpPr>
            <p:nvPr/>
          </p:nvSpPr>
          <p:spPr bwMode="auto">
            <a:xfrm>
              <a:off x="6119660" y="4142370"/>
              <a:ext cx="245467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R0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4" name="Rectangle 74"/>
            <p:cNvSpPr>
              <a:spLocks noChangeArrowheads="1"/>
            </p:cNvSpPr>
            <p:nvPr/>
          </p:nvSpPr>
          <p:spPr bwMode="auto">
            <a:xfrm>
              <a:off x="6119660" y="4424153"/>
              <a:ext cx="245467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R1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5" name="Rectangle 75"/>
            <p:cNvSpPr>
              <a:spLocks noChangeArrowheads="1"/>
            </p:cNvSpPr>
            <p:nvPr/>
          </p:nvSpPr>
          <p:spPr bwMode="auto">
            <a:xfrm>
              <a:off x="6119660" y="4705937"/>
              <a:ext cx="245467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R2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6" name="Rectangle 76"/>
            <p:cNvSpPr>
              <a:spLocks noChangeArrowheads="1"/>
            </p:cNvSpPr>
            <p:nvPr/>
          </p:nvSpPr>
          <p:spPr bwMode="auto">
            <a:xfrm>
              <a:off x="6119660" y="4987720"/>
              <a:ext cx="245467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R3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7" name="Line 77"/>
            <p:cNvSpPr>
              <a:spLocks noChangeShapeType="1"/>
            </p:cNvSpPr>
            <p:nvPr/>
          </p:nvSpPr>
          <p:spPr bwMode="auto">
            <a:xfrm flipH="1">
              <a:off x="5887926" y="3931032"/>
              <a:ext cx="13045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9" name="Rectangle 79"/>
            <p:cNvSpPr>
              <a:spLocks noChangeArrowheads="1"/>
            </p:cNvSpPr>
            <p:nvPr/>
          </p:nvSpPr>
          <p:spPr bwMode="auto">
            <a:xfrm>
              <a:off x="7417372" y="2663007"/>
              <a:ext cx="24546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K0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0" name="Rectangle 80"/>
            <p:cNvSpPr>
              <a:spLocks noChangeArrowheads="1"/>
            </p:cNvSpPr>
            <p:nvPr/>
          </p:nvSpPr>
          <p:spPr bwMode="auto">
            <a:xfrm>
              <a:off x="7417372" y="3031676"/>
              <a:ext cx="24546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K1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1" name="Rectangle 81"/>
            <p:cNvSpPr>
              <a:spLocks noChangeArrowheads="1"/>
            </p:cNvSpPr>
            <p:nvPr/>
          </p:nvSpPr>
          <p:spPr bwMode="auto">
            <a:xfrm>
              <a:off x="7417372" y="3400345"/>
              <a:ext cx="24546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K2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2" name="Rectangle 82"/>
            <p:cNvSpPr>
              <a:spLocks noChangeArrowheads="1"/>
            </p:cNvSpPr>
            <p:nvPr/>
          </p:nvSpPr>
          <p:spPr bwMode="auto">
            <a:xfrm>
              <a:off x="7434716" y="3769015"/>
              <a:ext cx="24546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K3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3" name="Rectangle 83"/>
            <p:cNvSpPr>
              <a:spLocks noChangeArrowheads="1"/>
            </p:cNvSpPr>
            <p:nvPr/>
          </p:nvSpPr>
          <p:spPr bwMode="auto">
            <a:xfrm>
              <a:off x="6825162" y="2579142"/>
              <a:ext cx="130458" cy="1677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5" name="Rectangle 85"/>
            <p:cNvSpPr>
              <a:spLocks noChangeArrowheads="1"/>
            </p:cNvSpPr>
            <p:nvPr/>
          </p:nvSpPr>
          <p:spPr bwMode="auto">
            <a:xfrm>
              <a:off x="6840611" y="2592561"/>
              <a:ext cx="202553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S 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6" name="Rectangle 86"/>
            <p:cNvSpPr>
              <a:spLocks noChangeArrowheads="1"/>
            </p:cNvSpPr>
            <p:nvPr/>
          </p:nvSpPr>
          <p:spPr bwMode="auto">
            <a:xfrm>
              <a:off x="6825162" y="2746871"/>
              <a:ext cx="130458" cy="1694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8" name="Rectangle 88"/>
            <p:cNvSpPr>
              <a:spLocks noChangeArrowheads="1"/>
            </p:cNvSpPr>
            <p:nvPr/>
          </p:nvSpPr>
          <p:spPr bwMode="auto">
            <a:xfrm>
              <a:off x="6840611" y="2760289"/>
              <a:ext cx="202553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Y 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9" name="Rectangle 89"/>
            <p:cNvSpPr>
              <a:spLocks noChangeArrowheads="1"/>
            </p:cNvSpPr>
            <p:nvPr/>
          </p:nvSpPr>
          <p:spPr bwMode="auto">
            <a:xfrm>
              <a:off x="6825162" y="2916277"/>
              <a:ext cx="130458" cy="1694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1" name="Rectangle 91"/>
            <p:cNvSpPr>
              <a:spLocks noChangeArrowheads="1"/>
            </p:cNvSpPr>
            <p:nvPr/>
          </p:nvSpPr>
          <p:spPr bwMode="auto">
            <a:xfrm>
              <a:off x="6840611" y="2929695"/>
              <a:ext cx="202553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N 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2" name="Rectangle 92"/>
            <p:cNvSpPr>
              <a:spLocks noChangeArrowheads="1"/>
            </p:cNvSpPr>
            <p:nvPr/>
          </p:nvSpPr>
          <p:spPr bwMode="auto">
            <a:xfrm>
              <a:off x="6825162" y="3085682"/>
              <a:ext cx="130458" cy="1694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4" name="Rectangle 94"/>
            <p:cNvSpPr>
              <a:spLocks noChangeArrowheads="1"/>
            </p:cNvSpPr>
            <p:nvPr/>
          </p:nvSpPr>
          <p:spPr bwMode="auto">
            <a:xfrm>
              <a:off x="6840611" y="3099100"/>
              <a:ext cx="202553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C 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5" name="Rectangle 95"/>
            <p:cNvSpPr>
              <a:spLocks noChangeArrowheads="1"/>
            </p:cNvSpPr>
            <p:nvPr/>
          </p:nvSpPr>
          <p:spPr bwMode="auto">
            <a:xfrm>
              <a:off x="6825162" y="3255088"/>
              <a:ext cx="130458" cy="1694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7" name="Rectangle 97"/>
            <p:cNvSpPr>
              <a:spLocks noChangeArrowheads="1"/>
            </p:cNvSpPr>
            <p:nvPr/>
          </p:nvSpPr>
          <p:spPr bwMode="auto">
            <a:xfrm>
              <a:off x="6840611" y="3268506"/>
              <a:ext cx="202553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H 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8" name="Rectangle 98"/>
            <p:cNvSpPr>
              <a:spLocks noChangeArrowheads="1"/>
            </p:cNvSpPr>
            <p:nvPr/>
          </p:nvSpPr>
          <p:spPr bwMode="auto">
            <a:xfrm>
              <a:off x="6825162" y="3424493"/>
              <a:ext cx="130458" cy="1677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0" name="Rectangle 100"/>
            <p:cNvSpPr>
              <a:spLocks noChangeArrowheads="1"/>
            </p:cNvSpPr>
            <p:nvPr/>
          </p:nvSpPr>
          <p:spPr bwMode="auto">
            <a:xfrm>
              <a:off x="6840611" y="3437911"/>
              <a:ext cx="202553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R 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1" name="Rectangle 101"/>
            <p:cNvSpPr>
              <a:spLocks noChangeArrowheads="1"/>
            </p:cNvSpPr>
            <p:nvPr/>
          </p:nvSpPr>
          <p:spPr bwMode="auto">
            <a:xfrm>
              <a:off x="6825162" y="3592221"/>
              <a:ext cx="130458" cy="1694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3" name="Rectangle 103"/>
            <p:cNvSpPr>
              <a:spLocks noChangeArrowheads="1"/>
            </p:cNvSpPr>
            <p:nvPr/>
          </p:nvSpPr>
          <p:spPr bwMode="auto">
            <a:xfrm>
              <a:off x="6840611" y="3605639"/>
              <a:ext cx="216285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O 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4" name="Rectangle 104"/>
            <p:cNvSpPr>
              <a:spLocks noChangeArrowheads="1"/>
            </p:cNvSpPr>
            <p:nvPr/>
          </p:nvSpPr>
          <p:spPr bwMode="auto">
            <a:xfrm>
              <a:off x="6825162" y="3761627"/>
              <a:ext cx="130458" cy="1694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6" name="Rectangle 106"/>
            <p:cNvSpPr>
              <a:spLocks noChangeArrowheads="1"/>
            </p:cNvSpPr>
            <p:nvPr/>
          </p:nvSpPr>
          <p:spPr bwMode="auto">
            <a:xfrm>
              <a:off x="6840611" y="3775045"/>
              <a:ext cx="202553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N 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7" name="Rectangle 107"/>
            <p:cNvSpPr>
              <a:spLocks noChangeArrowheads="1"/>
            </p:cNvSpPr>
            <p:nvPr/>
          </p:nvSpPr>
          <p:spPr bwMode="auto">
            <a:xfrm>
              <a:off x="6825162" y="3931032"/>
              <a:ext cx="87545" cy="1694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9" name="Rectangle 109"/>
            <p:cNvSpPr>
              <a:spLocks noChangeArrowheads="1"/>
            </p:cNvSpPr>
            <p:nvPr/>
          </p:nvSpPr>
          <p:spPr bwMode="auto">
            <a:xfrm>
              <a:off x="6840611" y="3944450"/>
              <a:ext cx="180236" cy="162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I 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0" name="Rectangle 110"/>
            <p:cNvSpPr>
              <a:spLocks noChangeArrowheads="1"/>
            </p:cNvSpPr>
            <p:nvPr/>
          </p:nvSpPr>
          <p:spPr bwMode="auto">
            <a:xfrm>
              <a:off x="6825162" y="4100438"/>
              <a:ext cx="116725" cy="1694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2" name="Rectangle 112"/>
            <p:cNvSpPr>
              <a:spLocks noChangeArrowheads="1"/>
            </p:cNvSpPr>
            <p:nvPr/>
          </p:nvSpPr>
          <p:spPr bwMode="auto">
            <a:xfrm>
              <a:off x="6829625" y="4105654"/>
              <a:ext cx="129999" cy="162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S 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3" name="Rectangle 113"/>
            <p:cNvSpPr>
              <a:spLocks noChangeArrowheads="1"/>
            </p:cNvSpPr>
            <p:nvPr/>
          </p:nvSpPr>
          <p:spPr bwMode="auto">
            <a:xfrm>
              <a:off x="6825162" y="4269843"/>
              <a:ext cx="116725" cy="1677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5" name="Rectangle 115"/>
            <p:cNvSpPr>
              <a:spLocks noChangeArrowheads="1"/>
            </p:cNvSpPr>
            <p:nvPr/>
          </p:nvSpPr>
          <p:spPr bwMode="auto">
            <a:xfrm>
              <a:off x="6840611" y="4283261"/>
              <a:ext cx="202553" cy="22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E 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6" name="Rectangle 116"/>
            <p:cNvSpPr>
              <a:spLocks noChangeArrowheads="1"/>
            </p:cNvSpPr>
            <p:nvPr/>
          </p:nvSpPr>
          <p:spPr bwMode="auto">
            <a:xfrm>
              <a:off x="6840611" y="4450990"/>
              <a:ext cx="100532" cy="162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U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7" name="Arc 117"/>
            <p:cNvSpPr>
              <a:spLocks/>
            </p:cNvSpPr>
            <p:nvPr/>
          </p:nvSpPr>
          <p:spPr bwMode="auto">
            <a:xfrm>
              <a:off x="6856060" y="1176934"/>
              <a:ext cx="80678" cy="147601"/>
            </a:xfrm>
            <a:custGeom>
              <a:avLst/>
              <a:gdLst>
                <a:gd name="G0" fmla="+- 49 0 0"/>
                <a:gd name="G1" fmla="+- 21600 0 0"/>
                <a:gd name="G2" fmla="+- 21600 0 0"/>
                <a:gd name="T0" fmla="*/ 0 w 21649"/>
                <a:gd name="T1" fmla="*/ 0 h 21600"/>
                <a:gd name="T2" fmla="*/ 21649 w 21649"/>
                <a:gd name="T3" fmla="*/ 21600 h 21600"/>
                <a:gd name="T4" fmla="*/ 49 w 2164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49" h="21600" fill="none" extrusionOk="0">
                  <a:moveTo>
                    <a:pt x="0" y="0"/>
                  </a:moveTo>
                  <a:cubicBezTo>
                    <a:pt x="16" y="0"/>
                    <a:pt x="32" y="0"/>
                    <a:pt x="49" y="0"/>
                  </a:cubicBezTo>
                  <a:cubicBezTo>
                    <a:pt x="11978" y="0"/>
                    <a:pt x="21649" y="9670"/>
                    <a:pt x="21649" y="21600"/>
                  </a:cubicBezTo>
                </a:path>
                <a:path w="21649" h="21600" stroke="0" extrusionOk="0">
                  <a:moveTo>
                    <a:pt x="0" y="0"/>
                  </a:moveTo>
                  <a:cubicBezTo>
                    <a:pt x="16" y="0"/>
                    <a:pt x="32" y="0"/>
                    <a:pt x="49" y="0"/>
                  </a:cubicBezTo>
                  <a:cubicBezTo>
                    <a:pt x="11978" y="0"/>
                    <a:pt x="21649" y="9670"/>
                    <a:pt x="21649" y="21600"/>
                  </a:cubicBezTo>
                  <a:lnTo>
                    <a:pt x="49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8" name="Arc 118"/>
            <p:cNvSpPr>
              <a:spLocks/>
            </p:cNvSpPr>
            <p:nvPr/>
          </p:nvSpPr>
          <p:spPr bwMode="auto">
            <a:xfrm>
              <a:off x="6854344" y="1176934"/>
              <a:ext cx="540714" cy="16269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515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896" y="0"/>
                    <a:pt x="21553" y="9618"/>
                    <a:pt x="21599" y="21515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896" y="0"/>
                    <a:pt x="21553" y="9618"/>
                    <a:pt x="21599" y="2151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9" name="Arc 119"/>
            <p:cNvSpPr>
              <a:spLocks/>
            </p:cNvSpPr>
            <p:nvPr/>
          </p:nvSpPr>
          <p:spPr bwMode="auto">
            <a:xfrm>
              <a:off x="6883524" y="1324535"/>
              <a:ext cx="511532" cy="162697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0" name="Arc 120"/>
            <p:cNvSpPr>
              <a:spLocks/>
            </p:cNvSpPr>
            <p:nvPr/>
          </p:nvSpPr>
          <p:spPr bwMode="auto">
            <a:xfrm>
              <a:off x="6856060" y="1324535"/>
              <a:ext cx="80678" cy="162697"/>
            </a:xfrm>
            <a:custGeom>
              <a:avLst/>
              <a:gdLst>
                <a:gd name="G0" fmla="+- 54 0 0"/>
                <a:gd name="G1" fmla="+- 0 0 0"/>
                <a:gd name="G2" fmla="+- 21600 0 0"/>
                <a:gd name="T0" fmla="*/ 21654 w 21654"/>
                <a:gd name="T1" fmla="*/ 0 h 21600"/>
                <a:gd name="T2" fmla="*/ 0 w 21654"/>
                <a:gd name="T3" fmla="*/ 21600 h 21600"/>
                <a:gd name="T4" fmla="*/ 54 w 2165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54" h="21600" fill="none" extrusionOk="0">
                  <a:moveTo>
                    <a:pt x="21654" y="0"/>
                  </a:moveTo>
                  <a:cubicBezTo>
                    <a:pt x="21654" y="11929"/>
                    <a:pt x="11983" y="21600"/>
                    <a:pt x="54" y="21600"/>
                  </a:cubicBezTo>
                  <a:cubicBezTo>
                    <a:pt x="36" y="21599"/>
                    <a:pt x="18" y="21599"/>
                    <a:pt x="0" y="21599"/>
                  </a:cubicBezTo>
                </a:path>
                <a:path w="21654" h="21600" stroke="0" extrusionOk="0">
                  <a:moveTo>
                    <a:pt x="21654" y="0"/>
                  </a:moveTo>
                  <a:cubicBezTo>
                    <a:pt x="21654" y="11929"/>
                    <a:pt x="11983" y="21600"/>
                    <a:pt x="54" y="21600"/>
                  </a:cubicBezTo>
                  <a:cubicBezTo>
                    <a:pt x="36" y="21599"/>
                    <a:pt x="18" y="21599"/>
                    <a:pt x="0" y="21599"/>
                  </a:cubicBezTo>
                  <a:lnTo>
                    <a:pt x="54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1" name="Line 121"/>
            <p:cNvSpPr>
              <a:spLocks noChangeShapeType="1"/>
            </p:cNvSpPr>
            <p:nvPr/>
          </p:nvSpPr>
          <p:spPr bwMode="auto">
            <a:xfrm>
              <a:off x="6883524" y="1254089"/>
              <a:ext cx="2918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2" name="Line 122"/>
            <p:cNvSpPr>
              <a:spLocks noChangeShapeType="1"/>
            </p:cNvSpPr>
            <p:nvPr/>
          </p:nvSpPr>
          <p:spPr bwMode="auto">
            <a:xfrm>
              <a:off x="6883524" y="1394981"/>
              <a:ext cx="2918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3" name="Line 123"/>
            <p:cNvSpPr>
              <a:spLocks noChangeShapeType="1"/>
            </p:cNvSpPr>
            <p:nvPr/>
          </p:nvSpPr>
          <p:spPr bwMode="auto">
            <a:xfrm>
              <a:off x="7532380" y="901860"/>
              <a:ext cx="648855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4" name="Line 124"/>
            <p:cNvSpPr>
              <a:spLocks noChangeShapeType="1"/>
            </p:cNvSpPr>
            <p:nvPr/>
          </p:nvSpPr>
          <p:spPr bwMode="auto">
            <a:xfrm>
              <a:off x="7388190" y="901860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5" name="Rectangle 125"/>
            <p:cNvSpPr>
              <a:spLocks noChangeArrowheads="1"/>
            </p:cNvSpPr>
            <p:nvPr/>
          </p:nvSpPr>
          <p:spPr bwMode="auto">
            <a:xfrm>
              <a:off x="8312447" y="773463"/>
              <a:ext cx="19717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b="0" i="0" u="none" strike="noStrike" cap="none" normalizeH="0" baseline="0" dirty="0">
                  <a:ln>
                    <a:noFill/>
                  </a:ln>
                  <a:solidFill>
                    <a:srgbClr val="0000D4"/>
                  </a:solidFill>
                  <a:effectLst/>
                  <a:latin typeface="Geneva" charset="0"/>
                </a:rPr>
                <a:t>E'</a:t>
              </a:r>
              <a:endPara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96" name="Line 126"/>
            <p:cNvSpPr>
              <a:spLocks noChangeShapeType="1"/>
            </p:cNvSpPr>
            <p:nvPr/>
          </p:nvSpPr>
          <p:spPr bwMode="auto">
            <a:xfrm>
              <a:off x="7820761" y="2733452"/>
              <a:ext cx="360475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7" name="Line 127"/>
            <p:cNvSpPr>
              <a:spLocks noChangeShapeType="1"/>
            </p:cNvSpPr>
            <p:nvPr/>
          </p:nvSpPr>
          <p:spPr bwMode="auto">
            <a:xfrm>
              <a:off x="7676570" y="2733452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8" name="Rectangle 128"/>
            <p:cNvSpPr>
              <a:spLocks noChangeArrowheads="1"/>
            </p:cNvSpPr>
            <p:nvPr/>
          </p:nvSpPr>
          <p:spPr bwMode="auto">
            <a:xfrm>
              <a:off x="8312447" y="2592747"/>
              <a:ext cx="28212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b="0" i="0" u="none" strike="noStrike" cap="none" normalizeH="0" baseline="0" dirty="0">
                  <a:ln>
                    <a:noFill/>
                  </a:ln>
                  <a:solidFill>
                    <a:srgbClr val="0000D4"/>
                  </a:solidFill>
                  <a:effectLst/>
                  <a:latin typeface="Geneva" charset="0"/>
                </a:rPr>
                <a:t>K0</a:t>
              </a:r>
              <a:endPara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99" name="Line 129"/>
            <p:cNvSpPr>
              <a:spLocks noChangeShapeType="1"/>
            </p:cNvSpPr>
            <p:nvPr/>
          </p:nvSpPr>
          <p:spPr bwMode="auto">
            <a:xfrm>
              <a:off x="7820761" y="3099100"/>
              <a:ext cx="36047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0" name="Line 130"/>
            <p:cNvSpPr>
              <a:spLocks noChangeShapeType="1"/>
            </p:cNvSpPr>
            <p:nvPr/>
          </p:nvSpPr>
          <p:spPr bwMode="auto">
            <a:xfrm>
              <a:off x="7676570" y="3099100"/>
              <a:ext cx="14419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1" name="Rectangle 131"/>
            <p:cNvSpPr>
              <a:spLocks noChangeArrowheads="1"/>
            </p:cNvSpPr>
            <p:nvPr/>
          </p:nvSpPr>
          <p:spPr bwMode="auto">
            <a:xfrm>
              <a:off x="8312447" y="2959130"/>
              <a:ext cx="30617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b="1" i="0" u="none" strike="noStrike" cap="none" normalizeH="0" baseline="0">
                  <a:ln>
                    <a:noFill/>
                  </a:ln>
                  <a:solidFill>
                    <a:schemeClr val="accent1"/>
                  </a:solidFill>
                  <a:effectLst/>
                  <a:latin typeface="Geneva" charset="0"/>
                </a:rPr>
                <a:t>K1</a:t>
              </a:r>
              <a:endParaRPr kumimoji="0" lang="fr-FR" altLang="fr-FR" b="1" i="0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</a:endParaRPr>
            </a:p>
          </p:txBody>
        </p:sp>
        <p:sp>
          <p:nvSpPr>
            <p:cNvPr id="202" name="Line 132"/>
            <p:cNvSpPr>
              <a:spLocks noChangeShapeType="1"/>
            </p:cNvSpPr>
            <p:nvPr/>
          </p:nvSpPr>
          <p:spPr bwMode="auto">
            <a:xfrm>
              <a:off x="7820761" y="3472315"/>
              <a:ext cx="360475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3" name="Line 133"/>
            <p:cNvSpPr>
              <a:spLocks noChangeShapeType="1"/>
            </p:cNvSpPr>
            <p:nvPr/>
          </p:nvSpPr>
          <p:spPr bwMode="auto">
            <a:xfrm>
              <a:off x="7676570" y="3472315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" name="Rectangle 134"/>
            <p:cNvSpPr>
              <a:spLocks noChangeArrowheads="1"/>
            </p:cNvSpPr>
            <p:nvPr/>
          </p:nvSpPr>
          <p:spPr bwMode="auto">
            <a:xfrm>
              <a:off x="8312447" y="3325513"/>
              <a:ext cx="28212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b="0" i="0" u="none" strike="noStrike" cap="none" normalizeH="0" baseline="0">
                  <a:ln>
                    <a:noFill/>
                  </a:ln>
                  <a:solidFill>
                    <a:srgbClr val="0000D4"/>
                  </a:solidFill>
                  <a:effectLst/>
                  <a:latin typeface="Geneva" charset="0"/>
                </a:rPr>
                <a:t>K2</a:t>
              </a:r>
              <a:endParaRPr kumimoji="0" lang="fr-FR" altLang="fr-FR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5" name="Line 135"/>
            <p:cNvSpPr>
              <a:spLocks noChangeShapeType="1"/>
            </p:cNvSpPr>
            <p:nvPr/>
          </p:nvSpPr>
          <p:spPr bwMode="auto">
            <a:xfrm>
              <a:off x="7820760" y="3842749"/>
              <a:ext cx="360475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" name="Line 136"/>
            <p:cNvSpPr>
              <a:spLocks noChangeShapeType="1"/>
            </p:cNvSpPr>
            <p:nvPr/>
          </p:nvSpPr>
          <p:spPr bwMode="auto">
            <a:xfrm>
              <a:off x="7676569" y="3842749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" name="Rectangle 137"/>
            <p:cNvSpPr>
              <a:spLocks noChangeArrowheads="1"/>
            </p:cNvSpPr>
            <p:nvPr/>
          </p:nvSpPr>
          <p:spPr bwMode="auto">
            <a:xfrm>
              <a:off x="8312447" y="3691895"/>
              <a:ext cx="28212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b="0" i="0" u="none" strike="noStrike" cap="none" normalizeH="0" baseline="0" dirty="0">
                  <a:ln>
                    <a:noFill/>
                  </a:ln>
                  <a:solidFill>
                    <a:srgbClr val="0000D4"/>
                  </a:solidFill>
                  <a:effectLst/>
                  <a:latin typeface="Geneva" charset="0"/>
                </a:rPr>
                <a:t>K3</a:t>
              </a:r>
              <a:endPara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8" name="Line 138"/>
            <p:cNvSpPr>
              <a:spLocks noChangeShapeType="1"/>
            </p:cNvSpPr>
            <p:nvPr/>
          </p:nvSpPr>
          <p:spPr bwMode="auto">
            <a:xfrm>
              <a:off x="7532380" y="1324535"/>
              <a:ext cx="63587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9" name="Line 139"/>
            <p:cNvSpPr>
              <a:spLocks noChangeShapeType="1"/>
            </p:cNvSpPr>
            <p:nvPr/>
          </p:nvSpPr>
          <p:spPr bwMode="auto">
            <a:xfrm>
              <a:off x="7388190" y="1324535"/>
              <a:ext cx="14419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0" name="Rectangle 140"/>
            <p:cNvSpPr>
              <a:spLocks noChangeArrowheads="1"/>
            </p:cNvSpPr>
            <p:nvPr/>
          </p:nvSpPr>
          <p:spPr bwMode="auto">
            <a:xfrm>
              <a:off x="8312447" y="1166545"/>
              <a:ext cx="4071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b="0" i="0" u="none" strike="noStrike" cap="none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latin typeface="Geneva" charset="0"/>
                </a:rPr>
                <a:t>SEL</a:t>
              </a:r>
              <a:endParaRPr kumimoji="0" lang="fr-FR" altLang="fr-FR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</a:endParaRPr>
            </a:p>
          </p:txBody>
        </p:sp>
        <p:sp>
          <p:nvSpPr>
            <p:cNvPr id="211" name="Line 141"/>
            <p:cNvSpPr>
              <a:spLocks noChangeShapeType="1"/>
            </p:cNvSpPr>
            <p:nvPr/>
          </p:nvSpPr>
          <p:spPr bwMode="auto">
            <a:xfrm>
              <a:off x="3639245" y="831414"/>
              <a:ext cx="0" cy="352229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2" name="Line 142"/>
            <p:cNvSpPr>
              <a:spLocks noChangeShapeType="1"/>
            </p:cNvSpPr>
            <p:nvPr/>
          </p:nvSpPr>
          <p:spPr bwMode="auto">
            <a:xfrm>
              <a:off x="3639245" y="831414"/>
              <a:ext cx="3100089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3" name="Line 143"/>
            <p:cNvSpPr>
              <a:spLocks noChangeShapeType="1"/>
            </p:cNvSpPr>
            <p:nvPr/>
          </p:nvSpPr>
          <p:spPr bwMode="auto">
            <a:xfrm>
              <a:off x="6739334" y="831414"/>
              <a:ext cx="19486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4" name="Line 144"/>
            <p:cNvSpPr>
              <a:spLocks noChangeShapeType="1"/>
            </p:cNvSpPr>
            <p:nvPr/>
          </p:nvSpPr>
          <p:spPr bwMode="auto">
            <a:xfrm>
              <a:off x="3639245" y="1183643"/>
              <a:ext cx="0" cy="1408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5" name="Line 145"/>
            <p:cNvSpPr>
              <a:spLocks noChangeShapeType="1"/>
            </p:cNvSpPr>
            <p:nvPr/>
          </p:nvSpPr>
          <p:spPr bwMode="auto">
            <a:xfrm>
              <a:off x="1764773" y="1606319"/>
              <a:ext cx="937236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6" name="Line 146"/>
            <p:cNvSpPr>
              <a:spLocks noChangeShapeType="1"/>
            </p:cNvSpPr>
            <p:nvPr/>
          </p:nvSpPr>
          <p:spPr bwMode="auto">
            <a:xfrm>
              <a:off x="1764773" y="4424153"/>
              <a:ext cx="937236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7" name="Line 147"/>
            <p:cNvSpPr>
              <a:spLocks noChangeShapeType="1"/>
            </p:cNvSpPr>
            <p:nvPr/>
          </p:nvSpPr>
          <p:spPr bwMode="auto">
            <a:xfrm>
              <a:off x="1764773" y="1606319"/>
              <a:ext cx="0" cy="1127134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0" name="Line 150"/>
            <p:cNvSpPr>
              <a:spLocks noChangeShapeType="1"/>
            </p:cNvSpPr>
            <p:nvPr/>
          </p:nvSpPr>
          <p:spPr bwMode="auto">
            <a:xfrm>
              <a:off x="1404298" y="2733452"/>
              <a:ext cx="360475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1" name="Line 151"/>
            <p:cNvSpPr>
              <a:spLocks noChangeShapeType="1"/>
            </p:cNvSpPr>
            <p:nvPr/>
          </p:nvSpPr>
          <p:spPr bwMode="auto">
            <a:xfrm>
              <a:off x="2702009" y="1606319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2" name="Line 152"/>
            <p:cNvSpPr>
              <a:spLocks noChangeShapeType="1"/>
            </p:cNvSpPr>
            <p:nvPr/>
          </p:nvSpPr>
          <p:spPr bwMode="auto">
            <a:xfrm>
              <a:off x="2702009" y="4424153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3" name="Rectangle 153"/>
            <p:cNvSpPr>
              <a:spLocks noChangeArrowheads="1"/>
            </p:cNvSpPr>
            <p:nvPr/>
          </p:nvSpPr>
          <p:spPr bwMode="auto">
            <a:xfrm>
              <a:off x="985801" y="2584915"/>
              <a:ext cx="388262" cy="292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b="0" i="0" u="none" strike="noStrike" cap="none" normalizeH="0" baseline="0" dirty="0">
                  <a:ln>
                    <a:noFill/>
                  </a:ln>
                  <a:solidFill>
                    <a:srgbClr val="0000D4"/>
                  </a:solidFill>
                  <a:effectLst/>
                  <a:latin typeface="Geneva" charset="0"/>
                </a:rPr>
                <a:t>GO</a:t>
              </a:r>
              <a:endPara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25" name="Rectangle 155"/>
            <p:cNvSpPr>
              <a:spLocks noChangeArrowheads="1"/>
            </p:cNvSpPr>
            <p:nvPr/>
          </p:nvSpPr>
          <p:spPr bwMode="auto">
            <a:xfrm>
              <a:off x="4716016" y="1616886"/>
              <a:ext cx="320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 dirty="0">
                  <a:ln>
                    <a:noFill/>
                  </a:ln>
                  <a:solidFill>
                    <a:srgbClr val="0000D4"/>
                  </a:solidFill>
                  <a:effectLst/>
                  <a:latin typeface="Geneva" charset="0"/>
                </a:rPr>
                <a:t>GO</a:t>
              </a:r>
              <a:endParaRPr kumimoji="0" lang="fr-FR" altLang="fr-F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6" name="Line 156"/>
            <p:cNvSpPr>
              <a:spLocks noChangeShapeType="1"/>
            </p:cNvSpPr>
            <p:nvPr/>
          </p:nvSpPr>
          <p:spPr bwMode="auto">
            <a:xfrm>
              <a:off x="5045098" y="3860586"/>
              <a:ext cx="10830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8" name="Line 158"/>
            <p:cNvSpPr>
              <a:spLocks noChangeShapeType="1"/>
            </p:cNvSpPr>
            <p:nvPr/>
          </p:nvSpPr>
          <p:spPr bwMode="auto">
            <a:xfrm>
              <a:off x="1981058" y="1888102"/>
              <a:ext cx="72095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9" name="Line 159"/>
            <p:cNvSpPr>
              <a:spLocks noChangeShapeType="1"/>
            </p:cNvSpPr>
            <p:nvPr/>
          </p:nvSpPr>
          <p:spPr bwMode="auto">
            <a:xfrm>
              <a:off x="1981058" y="4705937"/>
              <a:ext cx="72095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0" name="Line 160"/>
            <p:cNvSpPr>
              <a:spLocks noChangeShapeType="1"/>
            </p:cNvSpPr>
            <p:nvPr/>
          </p:nvSpPr>
          <p:spPr bwMode="auto">
            <a:xfrm>
              <a:off x="1981058" y="1888102"/>
              <a:ext cx="0" cy="112713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3" name="Line 163"/>
            <p:cNvSpPr>
              <a:spLocks noChangeShapeType="1"/>
            </p:cNvSpPr>
            <p:nvPr/>
          </p:nvSpPr>
          <p:spPr bwMode="auto">
            <a:xfrm>
              <a:off x="1404298" y="3015236"/>
              <a:ext cx="57676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4" name="Line 164"/>
            <p:cNvSpPr>
              <a:spLocks noChangeShapeType="1"/>
            </p:cNvSpPr>
            <p:nvPr/>
          </p:nvSpPr>
          <p:spPr bwMode="auto">
            <a:xfrm>
              <a:off x="2702009" y="1888102"/>
              <a:ext cx="14419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5" name="Line 165"/>
            <p:cNvSpPr>
              <a:spLocks noChangeShapeType="1"/>
            </p:cNvSpPr>
            <p:nvPr/>
          </p:nvSpPr>
          <p:spPr bwMode="auto">
            <a:xfrm>
              <a:off x="2702009" y="4705937"/>
              <a:ext cx="14419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6" name="Rectangle 166"/>
            <p:cNvSpPr>
              <a:spLocks noChangeArrowheads="1"/>
            </p:cNvSpPr>
            <p:nvPr/>
          </p:nvSpPr>
          <p:spPr bwMode="auto">
            <a:xfrm>
              <a:off x="861002" y="2867397"/>
              <a:ext cx="513061" cy="292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b="0" i="0" u="none" strike="noStrike" cap="none" normalizeH="0" baseline="0" dirty="0">
                  <a:ln>
                    <a:noFill/>
                  </a:ln>
                  <a:solidFill>
                    <a:srgbClr val="0000D4"/>
                  </a:solidFill>
                  <a:effectLst/>
                  <a:latin typeface="Geneva" charset="0"/>
                </a:rPr>
                <a:t>RES</a:t>
              </a:r>
              <a:endPara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37" name="Line 167"/>
            <p:cNvSpPr>
              <a:spLocks noChangeShapeType="1"/>
            </p:cNvSpPr>
            <p:nvPr/>
          </p:nvSpPr>
          <p:spPr bwMode="auto">
            <a:xfrm>
              <a:off x="2197344" y="2169885"/>
              <a:ext cx="504666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8" name="Line 168"/>
            <p:cNvSpPr>
              <a:spLocks noChangeShapeType="1"/>
            </p:cNvSpPr>
            <p:nvPr/>
          </p:nvSpPr>
          <p:spPr bwMode="auto">
            <a:xfrm>
              <a:off x="2197344" y="4987720"/>
              <a:ext cx="504666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9" name="Line 169"/>
            <p:cNvSpPr>
              <a:spLocks noChangeShapeType="1"/>
            </p:cNvSpPr>
            <p:nvPr/>
          </p:nvSpPr>
          <p:spPr bwMode="auto">
            <a:xfrm>
              <a:off x="2197344" y="2169885"/>
              <a:ext cx="0" cy="1127134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2" name="Line 172"/>
            <p:cNvSpPr>
              <a:spLocks noChangeShapeType="1"/>
            </p:cNvSpPr>
            <p:nvPr/>
          </p:nvSpPr>
          <p:spPr bwMode="auto">
            <a:xfrm>
              <a:off x="1404298" y="3297019"/>
              <a:ext cx="793046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3" name="Line 173"/>
            <p:cNvSpPr>
              <a:spLocks noChangeShapeType="1"/>
            </p:cNvSpPr>
            <p:nvPr/>
          </p:nvSpPr>
          <p:spPr bwMode="auto">
            <a:xfrm>
              <a:off x="2702009" y="2169885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4" name="Line 174"/>
            <p:cNvSpPr>
              <a:spLocks noChangeShapeType="1"/>
            </p:cNvSpPr>
            <p:nvPr/>
          </p:nvSpPr>
          <p:spPr bwMode="auto">
            <a:xfrm>
              <a:off x="2702009" y="4987720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5" name="Rectangle 175"/>
            <p:cNvSpPr>
              <a:spLocks noChangeArrowheads="1"/>
            </p:cNvSpPr>
            <p:nvPr/>
          </p:nvSpPr>
          <p:spPr bwMode="auto">
            <a:xfrm>
              <a:off x="694604" y="3149879"/>
              <a:ext cx="679459" cy="292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b="0" i="0" u="none" strike="noStrike" cap="none" normalizeH="0" baseline="0" dirty="0">
                  <a:ln>
                    <a:noFill/>
                  </a:ln>
                  <a:solidFill>
                    <a:srgbClr val="0000D4"/>
                  </a:solidFill>
                  <a:effectLst/>
                  <a:latin typeface="Geneva" charset="0"/>
                </a:rPr>
                <a:t>SUSP</a:t>
              </a:r>
              <a:endPara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6" name="Line 176"/>
            <p:cNvSpPr>
              <a:spLocks noChangeShapeType="1"/>
            </p:cNvSpPr>
            <p:nvPr/>
          </p:nvSpPr>
          <p:spPr bwMode="auto">
            <a:xfrm>
              <a:off x="3350865" y="831414"/>
              <a:ext cx="0" cy="352229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7" name="Line 177"/>
            <p:cNvSpPr>
              <a:spLocks noChangeShapeType="1"/>
            </p:cNvSpPr>
            <p:nvPr/>
          </p:nvSpPr>
          <p:spPr bwMode="auto">
            <a:xfrm>
              <a:off x="2413629" y="831414"/>
              <a:ext cx="0" cy="3170064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9" name="Line 179"/>
            <p:cNvSpPr>
              <a:spLocks noChangeShapeType="1"/>
            </p:cNvSpPr>
            <p:nvPr/>
          </p:nvSpPr>
          <p:spPr bwMode="auto">
            <a:xfrm>
              <a:off x="2413629" y="4001478"/>
              <a:ext cx="937236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0" name="Line 180"/>
            <p:cNvSpPr>
              <a:spLocks noChangeShapeType="1"/>
            </p:cNvSpPr>
            <p:nvPr/>
          </p:nvSpPr>
          <p:spPr bwMode="auto">
            <a:xfrm>
              <a:off x="1404298" y="831414"/>
              <a:ext cx="1009331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1" name="Line 181"/>
            <p:cNvSpPr>
              <a:spLocks noChangeShapeType="1"/>
            </p:cNvSpPr>
            <p:nvPr/>
          </p:nvSpPr>
          <p:spPr bwMode="auto">
            <a:xfrm>
              <a:off x="2413629" y="831414"/>
              <a:ext cx="937236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2" name="Line 182"/>
            <p:cNvSpPr>
              <a:spLocks noChangeShapeType="1"/>
            </p:cNvSpPr>
            <p:nvPr/>
          </p:nvSpPr>
          <p:spPr bwMode="auto">
            <a:xfrm>
              <a:off x="3350865" y="1183643"/>
              <a:ext cx="0" cy="1408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3" name="Line 183"/>
            <p:cNvSpPr>
              <a:spLocks noChangeShapeType="1"/>
            </p:cNvSpPr>
            <p:nvPr/>
          </p:nvSpPr>
          <p:spPr bwMode="auto">
            <a:xfrm>
              <a:off x="3350865" y="4001478"/>
              <a:ext cx="0" cy="1408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5" name="Line 185"/>
            <p:cNvSpPr>
              <a:spLocks noChangeShapeType="1"/>
            </p:cNvSpPr>
            <p:nvPr/>
          </p:nvSpPr>
          <p:spPr bwMode="auto">
            <a:xfrm>
              <a:off x="4360196" y="972306"/>
              <a:ext cx="0" cy="3029172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6" name="Line 186"/>
            <p:cNvSpPr>
              <a:spLocks noChangeShapeType="1"/>
            </p:cNvSpPr>
            <p:nvPr/>
          </p:nvSpPr>
          <p:spPr bwMode="auto">
            <a:xfrm>
              <a:off x="4360196" y="972306"/>
              <a:ext cx="2379138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7" name="Line 187"/>
            <p:cNvSpPr>
              <a:spLocks noChangeShapeType="1"/>
            </p:cNvSpPr>
            <p:nvPr/>
          </p:nvSpPr>
          <p:spPr bwMode="auto">
            <a:xfrm>
              <a:off x="3639245" y="4001478"/>
              <a:ext cx="720951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8" name="Line 188"/>
            <p:cNvSpPr>
              <a:spLocks noChangeShapeType="1"/>
            </p:cNvSpPr>
            <p:nvPr/>
          </p:nvSpPr>
          <p:spPr bwMode="auto">
            <a:xfrm>
              <a:off x="6739333" y="972306"/>
              <a:ext cx="20180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9" name="Line 189"/>
            <p:cNvSpPr>
              <a:spLocks noChangeShapeType="1"/>
            </p:cNvSpPr>
            <p:nvPr/>
          </p:nvSpPr>
          <p:spPr bwMode="auto">
            <a:xfrm>
              <a:off x="3639245" y="4001478"/>
              <a:ext cx="0" cy="1408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5" name="Line 195"/>
            <p:cNvSpPr>
              <a:spLocks noChangeShapeType="1"/>
            </p:cNvSpPr>
            <p:nvPr/>
          </p:nvSpPr>
          <p:spPr bwMode="auto">
            <a:xfrm>
              <a:off x="2629914" y="2451669"/>
              <a:ext cx="72095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8" name="Line 198"/>
            <p:cNvSpPr>
              <a:spLocks noChangeShapeType="1"/>
            </p:cNvSpPr>
            <p:nvPr/>
          </p:nvSpPr>
          <p:spPr bwMode="auto">
            <a:xfrm>
              <a:off x="2629914" y="2451669"/>
              <a:ext cx="0" cy="2817835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0" name="Line 200"/>
            <p:cNvSpPr>
              <a:spLocks noChangeShapeType="1"/>
            </p:cNvSpPr>
            <p:nvPr/>
          </p:nvSpPr>
          <p:spPr bwMode="auto">
            <a:xfrm>
              <a:off x="2702009" y="2451669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1" name="Line 201"/>
            <p:cNvSpPr>
              <a:spLocks noChangeShapeType="1"/>
            </p:cNvSpPr>
            <p:nvPr/>
          </p:nvSpPr>
          <p:spPr bwMode="auto">
            <a:xfrm>
              <a:off x="2702009" y="5269504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2" name="Line 202"/>
            <p:cNvSpPr>
              <a:spLocks noChangeShapeType="1"/>
            </p:cNvSpPr>
            <p:nvPr/>
          </p:nvSpPr>
          <p:spPr bwMode="auto">
            <a:xfrm>
              <a:off x="5874193" y="2099440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3" name="Line 203"/>
            <p:cNvSpPr>
              <a:spLocks noChangeShapeType="1"/>
            </p:cNvSpPr>
            <p:nvPr/>
          </p:nvSpPr>
          <p:spPr bwMode="auto">
            <a:xfrm>
              <a:off x="5874193" y="2099440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4" name="Line 204"/>
            <p:cNvSpPr>
              <a:spLocks noChangeShapeType="1"/>
            </p:cNvSpPr>
            <p:nvPr/>
          </p:nvSpPr>
          <p:spPr bwMode="auto">
            <a:xfrm>
              <a:off x="5802098" y="2099440"/>
              <a:ext cx="72095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Line 206"/>
            <p:cNvSpPr>
              <a:spLocks noChangeShapeType="1"/>
            </p:cNvSpPr>
            <p:nvPr/>
          </p:nvSpPr>
          <p:spPr bwMode="auto">
            <a:xfrm>
              <a:off x="5802098" y="1676764"/>
              <a:ext cx="0" cy="422675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Line 207"/>
            <p:cNvSpPr>
              <a:spLocks noChangeShapeType="1"/>
            </p:cNvSpPr>
            <p:nvPr/>
          </p:nvSpPr>
          <p:spPr bwMode="auto">
            <a:xfrm>
              <a:off x="5657908" y="1676764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Line 208"/>
            <p:cNvSpPr>
              <a:spLocks noChangeShapeType="1"/>
            </p:cNvSpPr>
            <p:nvPr/>
          </p:nvSpPr>
          <p:spPr bwMode="auto">
            <a:xfrm>
              <a:off x="5657908" y="2381223"/>
              <a:ext cx="216285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Line 209"/>
            <p:cNvSpPr>
              <a:spLocks noChangeShapeType="1"/>
            </p:cNvSpPr>
            <p:nvPr/>
          </p:nvSpPr>
          <p:spPr bwMode="auto">
            <a:xfrm>
              <a:off x="4288101" y="1888102"/>
              <a:ext cx="1369807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Line 210"/>
            <p:cNvSpPr>
              <a:spLocks noChangeShapeType="1"/>
            </p:cNvSpPr>
            <p:nvPr/>
          </p:nvSpPr>
          <p:spPr bwMode="auto">
            <a:xfrm>
              <a:off x="5657908" y="1888102"/>
              <a:ext cx="0" cy="493121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Line 211"/>
            <p:cNvSpPr>
              <a:spLocks noChangeShapeType="1"/>
            </p:cNvSpPr>
            <p:nvPr/>
          </p:nvSpPr>
          <p:spPr bwMode="auto">
            <a:xfrm>
              <a:off x="5874193" y="2381223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Line 212"/>
            <p:cNvSpPr>
              <a:spLocks noChangeShapeType="1"/>
            </p:cNvSpPr>
            <p:nvPr/>
          </p:nvSpPr>
          <p:spPr bwMode="auto">
            <a:xfrm>
              <a:off x="4143911" y="1888102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Line 213"/>
            <p:cNvSpPr>
              <a:spLocks noChangeShapeType="1"/>
            </p:cNvSpPr>
            <p:nvPr/>
          </p:nvSpPr>
          <p:spPr bwMode="auto">
            <a:xfrm>
              <a:off x="5513718" y="2663007"/>
              <a:ext cx="36047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Line 214"/>
            <p:cNvSpPr>
              <a:spLocks noChangeShapeType="1"/>
            </p:cNvSpPr>
            <p:nvPr/>
          </p:nvSpPr>
          <p:spPr bwMode="auto">
            <a:xfrm>
              <a:off x="4288101" y="2169885"/>
              <a:ext cx="122561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Line 215"/>
            <p:cNvSpPr>
              <a:spLocks noChangeShapeType="1"/>
            </p:cNvSpPr>
            <p:nvPr/>
          </p:nvSpPr>
          <p:spPr bwMode="auto">
            <a:xfrm>
              <a:off x="5508000" y="2158344"/>
              <a:ext cx="0" cy="5184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Line 216"/>
            <p:cNvSpPr>
              <a:spLocks noChangeShapeType="1"/>
            </p:cNvSpPr>
            <p:nvPr/>
          </p:nvSpPr>
          <p:spPr bwMode="auto">
            <a:xfrm>
              <a:off x="5874193" y="2663007"/>
              <a:ext cx="14419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Line 217"/>
            <p:cNvSpPr>
              <a:spLocks noChangeShapeType="1"/>
            </p:cNvSpPr>
            <p:nvPr/>
          </p:nvSpPr>
          <p:spPr bwMode="auto">
            <a:xfrm>
              <a:off x="4143911" y="2169885"/>
              <a:ext cx="14419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Line 218"/>
            <p:cNvSpPr>
              <a:spLocks noChangeShapeType="1"/>
            </p:cNvSpPr>
            <p:nvPr/>
          </p:nvSpPr>
          <p:spPr bwMode="auto">
            <a:xfrm>
              <a:off x="5369528" y="2944790"/>
              <a:ext cx="504666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Line 219"/>
            <p:cNvSpPr>
              <a:spLocks noChangeShapeType="1"/>
            </p:cNvSpPr>
            <p:nvPr/>
          </p:nvSpPr>
          <p:spPr bwMode="auto">
            <a:xfrm>
              <a:off x="4288101" y="2451669"/>
              <a:ext cx="1081426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Line 220"/>
            <p:cNvSpPr>
              <a:spLocks noChangeShapeType="1"/>
            </p:cNvSpPr>
            <p:nvPr/>
          </p:nvSpPr>
          <p:spPr bwMode="auto">
            <a:xfrm>
              <a:off x="5369528" y="2451669"/>
              <a:ext cx="0" cy="493121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Line 221"/>
            <p:cNvSpPr>
              <a:spLocks noChangeShapeType="1"/>
            </p:cNvSpPr>
            <p:nvPr/>
          </p:nvSpPr>
          <p:spPr bwMode="auto">
            <a:xfrm>
              <a:off x="5874193" y="2944790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Line 222"/>
            <p:cNvSpPr>
              <a:spLocks noChangeShapeType="1"/>
            </p:cNvSpPr>
            <p:nvPr/>
          </p:nvSpPr>
          <p:spPr bwMode="auto">
            <a:xfrm>
              <a:off x="4143911" y="2451669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Line 223"/>
            <p:cNvSpPr>
              <a:spLocks noChangeShapeType="1"/>
            </p:cNvSpPr>
            <p:nvPr/>
          </p:nvSpPr>
          <p:spPr bwMode="auto">
            <a:xfrm>
              <a:off x="5225337" y="3226573"/>
              <a:ext cx="648856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Line 224"/>
            <p:cNvSpPr>
              <a:spLocks noChangeShapeType="1"/>
            </p:cNvSpPr>
            <p:nvPr/>
          </p:nvSpPr>
          <p:spPr bwMode="auto">
            <a:xfrm>
              <a:off x="4288101" y="2733452"/>
              <a:ext cx="937236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Line 225"/>
            <p:cNvSpPr>
              <a:spLocks noChangeShapeType="1"/>
            </p:cNvSpPr>
            <p:nvPr/>
          </p:nvSpPr>
          <p:spPr bwMode="auto">
            <a:xfrm>
              <a:off x="5225337" y="2733452"/>
              <a:ext cx="0" cy="493121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Line 226"/>
            <p:cNvSpPr>
              <a:spLocks noChangeShapeType="1"/>
            </p:cNvSpPr>
            <p:nvPr/>
          </p:nvSpPr>
          <p:spPr bwMode="auto">
            <a:xfrm>
              <a:off x="5874193" y="3226573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Line 227"/>
            <p:cNvSpPr>
              <a:spLocks noChangeShapeType="1"/>
            </p:cNvSpPr>
            <p:nvPr/>
          </p:nvSpPr>
          <p:spPr bwMode="auto">
            <a:xfrm>
              <a:off x="4143911" y="2733452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Line 228"/>
            <p:cNvSpPr>
              <a:spLocks noChangeShapeType="1"/>
            </p:cNvSpPr>
            <p:nvPr/>
          </p:nvSpPr>
          <p:spPr bwMode="auto">
            <a:xfrm>
              <a:off x="1404298" y="3578803"/>
              <a:ext cx="1228066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Rectangle 230"/>
            <p:cNvSpPr>
              <a:spLocks noChangeArrowheads="1"/>
            </p:cNvSpPr>
            <p:nvPr/>
          </p:nvSpPr>
          <p:spPr bwMode="auto">
            <a:xfrm>
              <a:off x="861002" y="3432360"/>
              <a:ext cx="513061" cy="292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b="0" i="0" u="none" strike="noStrike" cap="none" normalizeH="0" baseline="0" dirty="0">
                  <a:ln>
                    <a:noFill/>
                  </a:ln>
                  <a:solidFill>
                    <a:srgbClr val="0000D4"/>
                  </a:solidFill>
                  <a:effectLst/>
                  <a:latin typeface="Geneva" charset="0"/>
                </a:rPr>
                <a:t>KILL</a:t>
              </a:r>
              <a:endPara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5" name="Line 231"/>
            <p:cNvSpPr>
              <a:spLocks noChangeShapeType="1"/>
            </p:cNvSpPr>
            <p:nvPr/>
          </p:nvSpPr>
          <p:spPr bwMode="auto">
            <a:xfrm>
              <a:off x="5874193" y="3931032"/>
              <a:ext cx="14419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Line 233"/>
            <p:cNvSpPr>
              <a:spLocks noChangeShapeType="1"/>
            </p:cNvSpPr>
            <p:nvPr/>
          </p:nvSpPr>
          <p:spPr bwMode="auto">
            <a:xfrm>
              <a:off x="5657908" y="3931032"/>
              <a:ext cx="26491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Line 234"/>
            <p:cNvSpPr>
              <a:spLocks noChangeShapeType="1"/>
            </p:cNvSpPr>
            <p:nvPr/>
          </p:nvSpPr>
          <p:spPr bwMode="auto">
            <a:xfrm>
              <a:off x="4288101" y="4705937"/>
              <a:ext cx="1081426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Line 235"/>
            <p:cNvSpPr>
              <a:spLocks noChangeShapeType="1"/>
            </p:cNvSpPr>
            <p:nvPr/>
          </p:nvSpPr>
          <p:spPr bwMode="auto">
            <a:xfrm>
              <a:off x="5369528" y="4212816"/>
              <a:ext cx="504666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Line 236"/>
            <p:cNvSpPr>
              <a:spLocks noChangeShapeType="1"/>
            </p:cNvSpPr>
            <p:nvPr/>
          </p:nvSpPr>
          <p:spPr bwMode="auto">
            <a:xfrm>
              <a:off x="5369528" y="4212816"/>
              <a:ext cx="0" cy="493121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Line 237"/>
            <p:cNvSpPr>
              <a:spLocks noChangeShapeType="1"/>
            </p:cNvSpPr>
            <p:nvPr/>
          </p:nvSpPr>
          <p:spPr bwMode="auto">
            <a:xfrm>
              <a:off x="5874193" y="4212816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Line 238"/>
            <p:cNvSpPr>
              <a:spLocks noChangeShapeType="1"/>
            </p:cNvSpPr>
            <p:nvPr/>
          </p:nvSpPr>
          <p:spPr bwMode="auto">
            <a:xfrm>
              <a:off x="4143911" y="4705937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Line 239"/>
            <p:cNvSpPr>
              <a:spLocks noChangeShapeType="1"/>
            </p:cNvSpPr>
            <p:nvPr/>
          </p:nvSpPr>
          <p:spPr bwMode="auto">
            <a:xfrm>
              <a:off x="4288101" y="4987720"/>
              <a:ext cx="1225617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Line 240"/>
            <p:cNvSpPr>
              <a:spLocks noChangeShapeType="1"/>
            </p:cNvSpPr>
            <p:nvPr/>
          </p:nvSpPr>
          <p:spPr bwMode="auto">
            <a:xfrm>
              <a:off x="5513718" y="4494599"/>
              <a:ext cx="360475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Line 241"/>
            <p:cNvSpPr>
              <a:spLocks noChangeShapeType="1"/>
            </p:cNvSpPr>
            <p:nvPr/>
          </p:nvSpPr>
          <p:spPr bwMode="auto">
            <a:xfrm>
              <a:off x="5513718" y="4494599"/>
              <a:ext cx="0" cy="493121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Line 242"/>
            <p:cNvSpPr>
              <a:spLocks noChangeShapeType="1"/>
            </p:cNvSpPr>
            <p:nvPr/>
          </p:nvSpPr>
          <p:spPr bwMode="auto">
            <a:xfrm>
              <a:off x="5874193" y="4494599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Line 243"/>
            <p:cNvSpPr>
              <a:spLocks noChangeShapeType="1"/>
            </p:cNvSpPr>
            <p:nvPr/>
          </p:nvSpPr>
          <p:spPr bwMode="auto">
            <a:xfrm>
              <a:off x="4143911" y="4987720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Line 244"/>
            <p:cNvSpPr>
              <a:spLocks noChangeShapeType="1"/>
            </p:cNvSpPr>
            <p:nvPr/>
          </p:nvSpPr>
          <p:spPr bwMode="auto">
            <a:xfrm>
              <a:off x="4288101" y="5269504"/>
              <a:ext cx="1369807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Line 245"/>
            <p:cNvSpPr>
              <a:spLocks noChangeShapeType="1"/>
            </p:cNvSpPr>
            <p:nvPr/>
          </p:nvSpPr>
          <p:spPr bwMode="auto">
            <a:xfrm>
              <a:off x="5657908" y="4776383"/>
              <a:ext cx="216285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Line 246"/>
            <p:cNvSpPr>
              <a:spLocks noChangeShapeType="1"/>
            </p:cNvSpPr>
            <p:nvPr/>
          </p:nvSpPr>
          <p:spPr bwMode="auto">
            <a:xfrm>
              <a:off x="5657908" y="4776383"/>
              <a:ext cx="0" cy="493121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Line 247"/>
            <p:cNvSpPr>
              <a:spLocks noChangeShapeType="1"/>
            </p:cNvSpPr>
            <p:nvPr/>
          </p:nvSpPr>
          <p:spPr bwMode="auto">
            <a:xfrm>
              <a:off x="5874193" y="4776383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Line 248"/>
            <p:cNvSpPr>
              <a:spLocks noChangeShapeType="1"/>
            </p:cNvSpPr>
            <p:nvPr/>
          </p:nvSpPr>
          <p:spPr bwMode="auto">
            <a:xfrm>
              <a:off x="4143911" y="5269504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Line 249"/>
            <p:cNvSpPr>
              <a:spLocks noChangeShapeType="1"/>
            </p:cNvSpPr>
            <p:nvPr/>
          </p:nvSpPr>
          <p:spPr bwMode="auto">
            <a:xfrm>
              <a:off x="4288101" y="5551287"/>
              <a:ext cx="1513997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Line 250"/>
            <p:cNvSpPr>
              <a:spLocks noChangeShapeType="1"/>
            </p:cNvSpPr>
            <p:nvPr/>
          </p:nvSpPr>
          <p:spPr bwMode="auto">
            <a:xfrm>
              <a:off x="5802098" y="5058166"/>
              <a:ext cx="72095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Line 251"/>
            <p:cNvSpPr>
              <a:spLocks noChangeShapeType="1"/>
            </p:cNvSpPr>
            <p:nvPr/>
          </p:nvSpPr>
          <p:spPr bwMode="auto">
            <a:xfrm>
              <a:off x="5802098" y="5058166"/>
              <a:ext cx="0" cy="493121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Line 252"/>
            <p:cNvSpPr>
              <a:spLocks noChangeShapeType="1"/>
            </p:cNvSpPr>
            <p:nvPr/>
          </p:nvSpPr>
          <p:spPr bwMode="auto">
            <a:xfrm>
              <a:off x="5874193" y="5058166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Line 253"/>
            <p:cNvSpPr>
              <a:spLocks noChangeShapeType="1"/>
            </p:cNvSpPr>
            <p:nvPr/>
          </p:nvSpPr>
          <p:spPr bwMode="auto">
            <a:xfrm>
              <a:off x="4143911" y="5551287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Line 254"/>
            <p:cNvSpPr>
              <a:spLocks noChangeShapeType="1"/>
            </p:cNvSpPr>
            <p:nvPr/>
          </p:nvSpPr>
          <p:spPr bwMode="auto">
            <a:xfrm>
              <a:off x="4504386" y="1254089"/>
              <a:ext cx="0" cy="35222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Line 256"/>
            <p:cNvSpPr>
              <a:spLocks noChangeShapeType="1"/>
            </p:cNvSpPr>
            <p:nvPr/>
          </p:nvSpPr>
          <p:spPr bwMode="auto">
            <a:xfrm>
              <a:off x="4504386" y="1254089"/>
              <a:ext cx="223494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Line 257"/>
            <p:cNvSpPr>
              <a:spLocks noChangeShapeType="1"/>
            </p:cNvSpPr>
            <p:nvPr/>
          </p:nvSpPr>
          <p:spPr bwMode="auto">
            <a:xfrm>
              <a:off x="6739334" y="1254089"/>
              <a:ext cx="19486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Line 258"/>
            <p:cNvSpPr>
              <a:spLocks noChangeShapeType="1"/>
            </p:cNvSpPr>
            <p:nvPr/>
          </p:nvSpPr>
          <p:spPr bwMode="auto">
            <a:xfrm>
              <a:off x="4288101" y="1606319"/>
              <a:ext cx="21628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Line 259"/>
            <p:cNvSpPr>
              <a:spLocks noChangeShapeType="1"/>
            </p:cNvSpPr>
            <p:nvPr/>
          </p:nvSpPr>
          <p:spPr bwMode="auto">
            <a:xfrm>
              <a:off x="4504386" y="1606319"/>
              <a:ext cx="43257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Line 260"/>
            <p:cNvSpPr>
              <a:spLocks noChangeShapeType="1"/>
            </p:cNvSpPr>
            <p:nvPr/>
          </p:nvSpPr>
          <p:spPr bwMode="auto">
            <a:xfrm>
              <a:off x="4936956" y="1606319"/>
              <a:ext cx="202553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" name="Line 261"/>
            <p:cNvSpPr>
              <a:spLocks noChangeShapeType="1"/>
            </p:cNvSpPr>
            <p:nvPr/>
          </p:nvSpPr>
          <p:spPr bwMode="auto">
            <a:xfrm>
              <a:off x="4143911" y="1606319"/>
              <a:ext cx="14419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" name="Line 262"/>
            <p:cNvSpPr>
              <a:spLocks noChangeShapeType="1"/>
            </p:cNvSpPr>
            <p:nvPr/>
          </p:nvSpPr>
          <p:spPr bwMode="auto">
            <a:xfrm>
              <a:off x="4648577" y="1394981"/>
              <a:ext cx="0" cy="3029172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Line 264"/>
            <p:cNvSpPr>
              <a:spLocks noChangeShapeType="1"/>
            </p:cNvSpPr>
            <p:nvPr/>
          </p:nvSpPr>
          <p:spPr bwMode="auto">
            <a:xfrm>
              <a:off x="4648577" y="1394981"/>
              <a:ext cx="2090758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" name="Line 265"/>
            <p:cNvSpPr>
              <a:spLocks noChangeShapeType="1"/>
            </p:cNvSpPr>
            <p:nvPr/>
          </p:nvSpPr>
          <p:spPr bwMode="auto">
            <a:xfrm>
              <a:off x="6740994" y="1394981"/>
              <a:ext cx="19320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" name="Line 266"/>
            <p:cNvSpPr>
              <a:spLocks noChangeShapeType="1"/>
            </p:cNvSpPr>
            <p:nvPr/>
          </p:nvSpPr>
          <p:spPr bwMode="auto">
            <a:xfrm>
              <a:off x="4288101" y="4424153"/>
              <a:ext cx="360475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" name="Line 268"/>
            <p:cNvSpPr>
              <a:spLocks noChangeShapeType="1"/>
            </p:cNvSpPr>
            <p:nvPr/>
          </p:nvSpPr>
          <p:spPr bwMode="auto">
            <a:xfrm>
              <a:off x="4936957" y="4001478"/>
              <a:ext cx="0" cy="422675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" name="Line 269"/>
            <p:cNvSpPr>
              <a:spLocks noChangeShapeType="1"/>
            </p:cNvSpPr>
            <p:nvPr/>
          </p:nvSpPr>
          <p:spPr bwMode="auto">
            <a:xfrm>
              <a:off x="4936957" y="4001478"/>
              <a:ext cx="20100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" name="Line 270"/>
            <p:cNvSpPr>
              <a:spLocks noChangeShapeType="1"/>
            </p:cNvSpPr>
            <p:nvPr/>
          </p:nvSpPr>
          <p:spPr bwMode="auto">
            <a:xfrm>
              <a:off x="4143911" y="4424153"/>
              <a:ext cx="14419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2" name="Line 162"/>
            <p:cNvSpPr>
              <a:spLocks noChangeShapeType="1"/>
            </p:cNvSpPr>
            <p:nvPr/>
          </p:nvSpPr>
          <p:spPr bwMode="auto">
            <a:xfrm>
              <a:off x="1981058" y="3015236"/>
              <a:ext cx="0" cy="169070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1" name="Line 171"/>
            <p:cNvSpPr>
              <a:spLocks noChangeShapeType="1"/>
            </p:cNvSpPr>
            <p:nvPr/>
          </p:nvSpPr>
          <p:spPr bwMode="auto">
            <a:xfrm>
              <a:off x="2197344" y="3297019"/>
              <a:ext cx="0" cy="1690701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" name="Line 267"/>
            <p:cNvSpPr>
              <a:spLocks noChangeShapeType="1"/>
            </p:cNvSpPr>
            <p:nvPr/>
          </p:nvSpPr>
          <p:spPr bwMode="auto">
            <a:xfrm>
              <a:off x="4648577" y="4424153"/>
              <a:ext cx="288380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9" name="Line 149"/>
            <p:cNvSpPr>
              <a:spLocks noChangeShapeType="1"/>
            </p:cNvSpPr>
            <p:nvPr/>
          </p:nvSpPr>
          <p:spPr bwMode="auto">
            <a:xfrm>
              <a:off x="1764773" y="2733452"/>
              <a:ext cx="0" cy="1690701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8" name="Oval 148"/>
            <p:cNvSpPr>
              <a:spLocks noChangeArrowheads="1"/>
            </p:cNvSpPr>
            <p:nvPr/>
          </p:nvSpPr>
          <p:spPr bwMode="auto">
            <a:xfrm>
              <a:off x="1750699" y="2709301"/>
              <a:ext cx="49436" cy="4830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1" name="Oval 161"/>
            <p:cNvSpPr>
              <a:spLocks noChangeArrowheads="1"/>
            </p:cNvSpPr>
            <p:nvPr/>
          </p:nvSpPr>
          <p:spPr bwMode="auto">
            <a:xfrm>
              <a:off x="1958744" y="2982086"/>
              <a:ext cx="50604" cy="4944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0" name="Oval 170"/>
            <p:cNvSpPr>
              <a:spLocks noChangeArrowheads="1"/>
            </p:cNvSpPr>
            <p:nvPr/>
          </p:nvSpPr>
          <p:spPr bwMode="auto">
            <a:xfrm>
              <a:off x="2172150" y="3275215"/>
              <a:ext cx="50604" cy="4944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6" name="Line 196"/>
            <p:cNvSpPr>
              <a:spLocks noChangeShapeType="1"/>
            </p:cNvSpPr>
            <p:nvPr/>
          </p:nvSpPr>
          <p:spPr bwMode="auto">
            <a:xfrm>
              <a:off x="2629914" y="5269504"/>
              <a:ext cx="72095" cy="0"/>
            </a:xfrm>
            <a:prstGeom prst="line">
              <a:avLst/>
            </a:prstGeom>
            <a:noFill/>
            <a:ln w="19050">
              <a:solidFill>
                <a:srgbClr val="DD080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Oval 255"/>
            <p:cNvSpPr>
              <a:spLocks noChangeArrowheads="1"/>
            </p:cNvSpPr>
            <p:nvPr/>
          </p:nvSpPr>
          <p:spPr bwMode="auto">
            <a:xfrm>
              <a:off x="4476597" y="1582361"/>
              <a:ext cx="50604" cy="49447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Oval 263"/>
            <p:cNvSpPr>
              <a:spLocks noChangeArrowheads="1"/>
            </p:cNvSpPr>
            <p:nvPr/>
          </p:nvSpPr>
          <p:spPr bwMode="auto">
            <a:xfrm>
              <a:off x="4620625" y="4397026"/>
              <a:ext cx="50604" cy="49447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8" name="Oval 178"/>
            <p:cNvSpPr>
              <a:spLocks noChangeArrowheads="1"/>
            </p:cNvSpPr>
            <p:nvPr/>
          </p:nvSpPr>
          <p:spPr bwMode="auto">
            <a:xfrm>
              <a:off x="2391314" y="809610"/>
              <a:ext cx="58363" cy="5702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8" name="Rectangle 48"/>
            <p:cNvSpPr>
              <a:spLocks noChangeArrowheads="1"/>
            </p:cNvSpPr>
            <p:nvPr/>
          </p:nvSpPr>
          <p:spPr bwMode="auto">
            <a:xfrm>
              <a:off x="3420753" y="4770993"/>
              <a:ext cx="2133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400" b="0" i="0" u="none" strike="noStrike" cap="none" normalizeH="0" baseline="0" dirty="0">
                  <a:ln>
                    <a:noFill/>
                  </a:ln>
                  <a:solidFill>
                    <a:schemeClr val="accent4"/>
                  </a:solidFill>
                  <a:effectLst/>
                  <a:latin typeface="Geneva" charset="0"/>
                </a:rPr>
                <a:t>q</a:t>
              </a:r>
              <a:endParaRPr kumimoji="0" lang="fr-FR" altLang="fr-FR" sz="4800" b="0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</a:endParaRPr>
            </a:p>
          </p:txBody>
        </p:sp>
        <p:sp>
          <p:nvSpPr>
            <p:cNvPr id="280" name="Rectangle 155"/>
            <p:cNvSpPr>
              <a:spLocks noChangeArrowheads="1"/>
            </p:cNvSpPr>
            <p:nvPr/>
          </p:nvSpPr>
          <p:spPr bwMode="auto">
            <a:xfrm>
              <a:off x="4679372" y="3746116"/>
              <a:ext cx="3206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 dirty="0">
                  <a:ln>
                    <a:noFill/>
                  </a:ln>
                  <a:solidFill>
                    <a:srgbClr val="0000D4"/>
                  </a:solidFill>
                  <a:effectLst/>
                  <a:latin typeface="Geneva" charset="0"/>
                </a:rPr>
                <a:t>GO</a:t>
              </a:r>
              <a:endParaRPr kumimoji="0" lang="fr-FR" altLang="fr-F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281" name="Connecteur droit 280"/>
          <p:cNvCxnSpPr>
            <a:cxnSpLocks/>
            <a:stCxn id="277" idx="0"/>
            <a:endCxn id="276" idx="1"/>
          </p:cNvCxnSpPr>
          <p:nvPr/>
        </p:nvCxnSpPr>
        <p:spPr bwMode="auto">
          <a:xfrm flipV="1">
            <a:off x="1018840" y="4102868"/>
            <a:ext cx="3618342" cy="1382772"/>
          </a:xfrm>
          <a:prstGeom prst="line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6" name="Rectangle 82"/>
          <p:cNvSpPr>
            <a:spLocks noChangeArrowheads="1"/>
          </p:cNvSpPr>
          <p:nvPr/>
        </p:nvSpPr>
        <p:spPr bwMode="auto">
          <a:xfrm>
            <a:off x="7431102" y="4299289"/>
            <a:ext cx="24546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...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8" name="Rectangle 184"/>
          <p:cNvSpPr>
            <a:spLocks noChangeArrowheads="1"/>
          </p:cNvSpPr>
          <p:nvPr/>
        </p:nvSpPr>
        <p:spPr bwMode="auto">
          <a:xfrm>
            <a:off x="1217915" y="874815"/>
            <a:ext cx="1538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0000D4"/>
                </a:solidFill>
                <a:effectLst/>
                <a:latin typeface="Geneva" charset="0"/>
              </a:rPr>
              <a:t>E</a:t>
            </a:r>
            <a:endParaRPr kumimoji="0" lang="fr-FR" altLang="fr-FR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9" name="Rectangle 116"/>
          <p:cNvSpPr>
            <a:spLocks noChangeArrowheads="1"/>
          </p:cNvSpPr>
          <p:nvPr/>
        </p:nvSpPr>
        <p:spPr bwMode="auto">
          <a:xfrm>
            <a:off x="6833674" y="4818373"/>
            <a:ext cx="146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R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5" name="Oval 170">
            <a:extLst>
              <a:ext uri="{FF2B5EF4-FFF2-40B4-BE49-F238E27FC236}">
                <a16:creationId xmlns:a16="http://schemas.microsoft.com/office/drawing/2014/main" id="{02D4BDE7-3222-AD48-B8E7-B29BCFB9B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7003" y="3746716"/>
            <a:ext cx="50604" cy="4944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4" name="Oval 22">
            <a:extLst>
              <a:ext uri="{FF2B5EF4-FFF2-40B4-BE49-F238E27FC236}">
                <a16:creationId xmlns:a16="http://schemas.microsoft.com/office/drawing/2014/main" id="{0849D3FE-19D4-4A49-88EA-8E8365F22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2679" y="1819434"/>
            <a:ext cx="90000" cy="90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7" name="Oval 22">
            <a:extLst>
              <a:ext uri="{FF2B5EF4-FFF2-40B4-BE49-F238E27FC236}">
                <a16:creationId xmlns:a16="http://schemas.microsoft.com/office/drawing/2014/main" id="{9FF869CA-E298-884D-935F-CCFF0EFC4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428" y="4074319"/>
            <a:ext cx="90000" cy="9000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accent2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9" name="ZoneTexte 268">
            <a:extLst>
              <a:ext uri="{FF2B5EF4-FFF2-40B4-BE49-F238E27FC236}">
                <a16:creationId xmlns:a16="http://schemas.microsoft.com/office/drawing/2014/main" id="{62DFDB81-51A3-2C41-9E7D-7BCEA9177B12}"/>
              </a:ext>
            </a:extLst>
          </p:cNvPr>
          <p:cNvSpPr txBox="1"/>
          <p:nvPr/>
        </p:nvSpPr>
        <p:spPr>
          <a:xfrm>
            <a:off x="3360673" y="2062649"/>
            <a:ext cx="338554" cy="64633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ˆ</a:t>
            </a:r>
            <a:endParaRPr kumimoji="0" lang="fr-FR" sz="3600" b="0" i="0" u="none" strike="noStrike" kern="0" cap="none" spc="0" normalizeH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sp>
        <p:nvSpPr>
          <p:cNvPr id="279" name="ZoneTexte 278">
            <a:extLst>
              <a:ext uri="{FF2B5EF4-FFF2-40B4-BE49-F238E27FC236}">
                <a16:creationId xmlns:a16="http://schemas.microsoft.com/office/drawing/2014/main" id="{1A48CAF0-5329-CA44-A846-3867A75129D4}"/>
              </a:ext>
            </a:extLst>
          </p:cNvPr>
          <p:cNvSpPr txBox="1"/>
          <p:nvPr/>
        </p:nvSpPr>
        <p:spPr>
          <a:xfrm>
            <a:off x="4067944" y="-26284"/>
            <a:ext cx="372218" cy="76944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ˆ</a:t>
            </a:r>
            <a:endParaRPr kumimoji="0" lang="fr-FR" sz="4400" b="0" i="0" u="none" strike="noStrike" kern="0" cap="none" spc="0" normalizeH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9734541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C76CA6F4-67AD-2445-8156-A769467F8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88" y="939028"/>
            <a:ext cx="8483600" cy="2133600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5AF8ED0-BC4E-1F47-9A41-151F1D2BADF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07/03/2017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D0BC0C9-63AF-D340-92F3-93090B13C0A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81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FBB07CA-6536-F540-B883-FC4D0A70D44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2F0DA202-3B7B-8545-9771-6A0C89CDA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785"/>
            <a:ext cx="8915400" cy="584775"/>
          </a:xfrm>
        </p:spPr>
        <p:txBody>
          <a:bodyPr/>
          <a:lstStyle/>
          <a:p>
            <a:r>
              <a:rPr lang="fr-FR" sz="3200"/>
              <a:t>Le synchroniseur (max-unit 2-adique, Gonthier)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F30A384-8A4E-D14C-800F-CD88AF721A62}"/>
              </a:ext>
            </a:extLst>
          </p:cNvPr>
          <p:cNvSpPr txBox="1"/>
          <p:nvPr/>
        </p:nvSpPr>
        <p:spPr>
          <a:xfrm>
            <a:off x="314457" y="872734"/>
            <a:ext cx="553357" cy="307777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1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LEM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44C60A1-21F7-8C42-B6D0-67FF4A7C5B7B}"/>
              </a:ext>
            </a:extLst>
          </p:cNvPr>
          <p:cNvSpPr txBox="1"/>
          <p:nvPr/>
        </p:nvSpPr>
        <p:spPr>
          <a:xfrm>
            <a:off x="314457" y="2777530"/>
            <a:ext cx="583814" cy="307777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1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REM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86F6079-EAA9-274E-8E72-0ACB0D1E0D3C}"/>
              </a:ext>
            </a:extLst>
          </p:cNvPr>
          <p:cNvSpPr txBox="1"/>
          <p:nvPr/>
        </p:nvSpPr>
        <p:spPr>
          <a:xfrm>
            <a:off x="462012" y="1275431"/>
            <a:ext cx="383438" cy="307777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14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L0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5890290-FA0A-4F45-BD4B-B44C0AECBB80}"/>
              </a:ext>
            </a:extLst>
          </p:cNvPr>
          <p:cNvSpPr txBox="1"/>
          <p:nvPr/>
        </p:nvSpPr>
        <p:spPr>
          <a:xfrm>
            <a:off x="2491595" y="1275431"/>
            <a:ext cx="383438" cy="307777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14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L1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36981B8-1D5D-6540-9390-CC960C5C2F93}"/>
              </a:ext>
            </a:extLst>
          </p:cNvPr>
          <p:cNvSpPr txBox="1"/>
          <p:nvPr/>
        </p:nvSpPr>
        <p:spPr>
          <a:xfrm>
            <a:off x="4521178" y="1269362"/>
            <a:ext cx="383438" cy="307777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14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L2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BDF8C09-DD97-454F-964E-C071EF81E505}"/>
              </a:ext>
            </a:extLst>
          </p:cNvPr>
          <p:cNvSpPr txBox="1"/>
          <p:nvPr/>
        </p:nvSpPr>
        <p:spPr>
          <a:xfrm>
            <a:off x="6550762" y="1276370"/>
            <a:ext cx="383438" cy="307777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14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L3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4D5391A9-1DCB-344C-85BB-BEBE0C0BB295}"/>
              </a:ext>
            </a:extLst>
          </p:cNvPr>
          <p:cNvSpPr txBox="1"/>
          <p:nvPr/>
        </p:nvSpPr>
        <p:spPr>
          <a:xfrm>
            <a:off x="462012" y="2392228"/>
            <a:ext cx="413896" cy="307777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14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R0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DD180E4-C453-054E-9D0C-21A9318FB2B9}"/>
              </a:ext>
            </a:extLst>
          </p:cNvPr>
          <p:cNvSpPr txBox="1"/>
          <p:nvPr/>
        </p:nvSpPr>
        <p:spPr>
          <a:xfrm>
            <a:off x="2491595" y="2398297"/>
            <a:ext cx="413896" cy="307777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14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R1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695654C3-AF81-2A4F-8985-084D15A2C43F}"/>
              </a:ext>
            </a:extLst>
          </p:cNvPr>
          <p:cNvSpPr txBox="1"/>
          <p:nvPr/>
        </p:nvSpPr>
        <p:spPr>
          <a:xfrm>
            <a:off x="4521178" y="2392228"/>
            <a:ext cx="413896" cy="307777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14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R2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9900CBA5-8B23-B149-B34F-8FC2CDE15720}"/>
              </a:ext>
            </a:extLst>
          </p:cNvPr>
          <p:cNvSpPr txBox="1"/>
          <p:nvPr/>
        </p:nvSpPr>
        <p:spPr>
          <a:xfrm>
            <a:off x="6550762" y="2392228"/>
            <a:ext cx="413896" cy="307777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14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R3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999C212-EED7-DF47-911E-1F24CF6DD0B4}"/>
              </a:ext>
            </a:extLst>
          </p:cNvPr>
          <p:cNvGrpSpPr/>
          <p:nvPr/>
        </p:nvGrpSpPr>
        <p:grpSpPr>
          <a:xfrm>
            <a:off x="2350777" y="1705759"/>
            <a:ext cx="6466139" cy="313846"/>
            <a:chOff x="2373800" y="1684764"/>
            <a:chExt cx="6466139" cy="313846"/>
          </a:xfrm>
        </p:grpSpPr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757778A-E5B0-7249-B3D4-9BBBCDAA0C5E}"/>
                </a:ext>
              </a:extLst>
            </p:cNvPr>
            <p:cNvSpPr txBox="1"/>
            <p:nvPr/>
          </p:nvSpPr>
          <p:spPr>
            <a:xfrm>
              <a:off x="2373800" y="1684764"/>
              <a:ext cx="404278" cy="307777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1400" b="0" i="0" u="none" strike="noStrike" kern="0" cap="none" spc="0" normalizeH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</a:rPr>
                <a:t>K0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6D05836A-1A4E-8549-83C9-75E5DC5D3029}"/>
                </a:ext>
              </a:extLst>
            </p:cNvPr>
            <p:cNvSpPr txBox="1"/>
            <p:nvPr/>
          </p:nvSpPr>
          <p:spPr>
            <a:xfrm>
              <a:off x="4387070" y="1690833"/>
              <a:ext cx="404278" cy="307777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lang="fr-FR" sz="1400" kern="0" dirty="0">
                  <a:solidFill>
                    <a:schemeClr val="accent3"/>
                  </a:solidFill>
                </a:rPr>
                <a:t>K</a:t>
              </a:r>
              <a:r>
                <a:rPr kumimoji="0" lang="fr-FR" sz="1400" b="0" i="0" u="none" strike="noStrike" kern="0" cap="none" spc="0" normalizeH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37DD50C0-FF90-3949-87F8-60FFB04E9836}"/>
                </a:ext>
              </a:extLst>
            </p:cNvPr>
            <p:cNvSpPr txBox="1"/>
            <p:nvPr/>
          </p:nvSpPr>
          <p:spPr>
            <a:xfrm>
              <a:off x="6411365" y="1684764"/>
              <a:ext cx="404278" cy="307777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lang="fr-FR" sz="1400" kern="0" dirty="0">
                  <a:solidFill>
                    <a:schemeClr val="accent3"/>
                  </a:solidFill>
                </a:rPr>
                <a:t>K</a:t>
              </a:r>
              <a:r>
                <a:rPr kumimoji="0" lang="fr-FR" sz="1400" b="0" i="0" u="none" strike="noStrike" kern="0" cap="none" spc="0" normalizeH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</a:rPr>
                <a:t>2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D17E12A0-C5ED-0D46-93CC-834606C195C6}"/>
                </a:ext>
              </a:extLst>
            </p:cNvPr>
            <p:cNvSpPr txBox="1"/>
            <p:nvPr/>
          </p:nvSpPr>
          <p:spPr>
            <a:xfrm>
              <a:off x="8435661" y="1684764"/>
              <a:ext cx="404278" cy="307777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lang="fr-FR" sz="1400" kern="0" dirty="0">
                  <a:solidFill>
                    <a:schemeClr val="accent3"/>
                  </a:solidFill>
                </a:rPr>
                <a:t>K</a:t>
              </a:r>
              <a:r>
                <a:rPr kumimoji="0" lang="fr-FR" sz="1400" b="0" i="0" u="none" strike="noStrike" kern="0" cap="none" spc="0" normalizeH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</a:rPr>
                <a:t>3</a:t>
              </a:r>
            </a:p>
          </p:txBody>
        </p:sp>
      </p:grpSp>
      <p:sp>
        <p:nvSpPr>
          <p:cNvPr id="32" name="ZoneTexte 31">
            <a:extLst>
              <a:ext uri="{FF2B5EF4-FFF2-40B4-BE49-F238E27FC236}">
                <a16:creationId xmlns:a16="http://schemas.microsoft.com/office/drawing/2014/main" id="{F8699B71-FC3C-5B4A-A6AB-D1F811071EEE}"/>
              </a:ext>
            </a:extLst>
          </p:cNvPr>
          <p:cNvSpPr txBox="1"/>
          <p:nvPr/>
        </p:nvSpPr>
        <p:spPr>
          <a:xfrm>
            <a:off x="7739959" y="952624"/>
            <a:ext cx="441146" cy="40011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000" b="0" i="0" u="none" strike="noStrike" kern="0" cap="none" spc="0" normalizeH="0" noProof="0" dirty="0">
                <a:ln>
                  <a:noFill/>
                </a:ln>
                <a:solidFill>
                  <a:srgbClr val="DD0806"/>
                </a:solidFill>
                <a:effectLst/>
                <a:uLnTx/>
                <a:uFillTx/>
              </a:rPr>
              <a:t>…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336EE73F-7FF3-9640-A22F-BAD97ED594E9}"/>
              </a:ext>
            </a:extLst>
          </p:cNvPr>
          <p:cNvSpPr txBox="1"/>
          <p:nvPr/>
        </p:nvSpPr>
        <p:spPr>
          <a:xfrm>
            <a:off x="7768125" y="2455979"/>
            <a:ext cx="441146" cy="40011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000" b="0" i="0" u="none" strike="noStrike" kern="0" cap="none" spc="0" normalizeH="0" noProof="0" dirty="0">
                <a:ln>
                  <a:noFill/>
                </a:ln>
                <a:solidFill>
                  <a:srgbClr val="DD0806"/>
                </a:solidFill>
                <a:effectLst/>
                <a:uLnTx/>
                <a:uFillTx/>
              </a:rPr>
              <a:t>…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0B8DDD0B-06D0-EA4D-B645-EC40ADD056E8}"/>
              </a:ext>
            </a:extLst>
          </p:cNvPr>
          <p:cNvGrpSpPr/>
          <p:nvPr/>
        </p:nvGrpSpPr>
        <p:grpSpPr>
          <a:xfrm>
            <a:off x="1290961" y="912971"/>
            <a:ext cx="6477164" cy="313846"/>
            <a:chOff x="1290961" y="912971"/>
            <a:chExt cx="6477164" cy="313846"/>
          </a:xfrm>
        </p:grpSpPr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4824DBAF-19E1-9341-AEE6-F6BDBD9D3896}"/>
                </a:ext>
              </a:extLst>
            </p:cNvPr>
            <p:cNvSpPr txBox="1"/>
            <p:nvPr/>
          </p:nvSpPr>
          <p:spPr>
            <a:xfrm>
              <a:off x="1290961" y="919040"/>
              <a:ext cx="404278" cy="307777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14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X0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5C65522B-0C61-8040-987A-3BB28FFA6264}"/>
                </a:ext>
              </a:extLst>
            </p:cNvPr>
            <p:cNvSpPr txBox="1"/>
            <p:nvPr/>
          </p:nvSpPr>
          <p:spPr>
            <a:xfrm>
              <a:off x="3315256" y="919040"/>
              <a:ext cx="404278" cy="307777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14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X1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DDDF3CEC-D39F-BD44-851A-990815AF86A3}"/>
                </a:ext>
              </a:extLst>
            </p:cNvPr>
            <p:cNvSpPr txBox="1"/>
            <p:nvPr/>
          </p:nvSpPr>
          <p:spPr>
            <a:xfrm>
              <a:off x="5339551" y="912971"/>
              <a:ext cx="404278" cy="307777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14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X2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34155EA5-4D14-B049-B0AB-69100FE778CB}"/>
                </a:ext>
              </a:extLst>
            </p:cNvPr>
            <p:cNvSpPr txBox="1"/>
            <p:nvPr/>
          </p:nvSpPr>
          <p:spPr>
            <a:xfrm>
              <a:off x="7363847" y="912971"/>
              <a:ext cx="404278" cy="307777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14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X3</a:t>
              </a: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2A90206-718B-6C47-96EA-4CE7AFB44123}"/>
              </a:ext>
            </a:extLst>
          </p:cNvPr>
          <p:cNvGrpSpPr/>
          <p:nvPr/>
        </p:nvGrpSpPr>
        <p:grpSpPr>
          <a:xfrm>
            <a:off x="1290961" y="2728665"/>
            <a:ext cx="6477164" cy="313846"/>
            <a:chOff x="1290961" y="2707912"/>
            <a:chExt cx="6477164" cy="313846"/>
          </a:xfrm>
        </p:grpSpPr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77DD746B-34B8-F145-8F62-8B22BE921955}"/>
                </a:ext>
              </a:extLst>
            </p:cNvPr>
            <p:cNvSpPr txBox="1"/>
            <p:nvPr/>
          </p:nvSpPr>
          <p:spPr>
            <a:xfrm>
              <a:off x="1290961" y="2713981"/>
              <a:ext cx="404278" cy="307777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14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Y0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C672968B-C59C-6044-9781-1721F59EA45D}"/>
                </a:ext>
              </a:extLst>
            </p:cNvPr>
            <p:cNvSpPr txBox="1"/>
            <p:nvPr/>
          </p:nvSpPr>
          <p:spPr>
            <a:xfrm>
              <a:off x="3315256" y="2713981"/>
              <a:ext cx="404278" cy="307777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14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Y1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2B866639-6DA5-F341-B0BD-14AD11F71456}"/>
                </a:ext>
              </a:extLst>
            </p:cNvPr>
            <p:cNvSpPr txBox="1"/>
            <p:nvPr/>
          </p:nvSpPr>
          <p:spPr>
            <a:xfrm>
              <a:off x="5339551" y="2707912"/>
              <a:ext cx="404278" cy="307777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14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Y2</a:t>
              </a: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1F2B3F09-4C11-E349-9193-11B75AFE0DA3}"/>
                </a:ext>
              </a:extLst>
            </p:cNvPr>
            <p:cNvSpPr txBox="1"/>
            <p:nvPr/>
          </p:nvSpPr>
          <p:spPr>
            <a:xfrm>
              <a:off x="7363847" y="2707912"/>
              <a:ext cx="404278" cy="307777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14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Y3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537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 47">
            <a:extLst>
              <a:ext uri="{FF2B5EF4-FFF2-40B4-BE49-F238E27FC236}">
                <a16:creationId xmlns:a16="http://schemas.microsoft.com/office/drawing/2014/main" id="{ABBBC031-4BA6-0D48-B341-8C0018A07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88" y="939028"/>
            <a:ext cx="8483600" cy="2133600"/>
          </a:xfrm>
          <a:prstGeom prst="rect">
            <a:avLst/>
          </a:prstGeom>
        </p:spPr>
      </p:pic>
      <p:sp>
        <p:nvSpPr>
          <p:cNvPr id="50" name="ZoneTexte 49">
            <a:extLst>
              <a:ext uri="{FF2B5EF4-FFF2-40B4-BE49-F238E27FC236}">
                <a16:creationId xmlns:a16="http://schemas.microsoft.com/office/drawing/2014/main" id="{DBD1D3C8-BBC7-454F-A02F-10F9C882C32A}"/>
              </a:ext>
            </a:extLst>
          </p:cNvPr>
          <p:cNvSpPr txBox="1"/>
          <p:nvPr/>
        </p:nvSpPr>
        <p:spPr>
          <a:xfrm>
            <a:off x="314457" y="872734"/>
            <a:ext cx="553357" cy="307777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1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LEM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57F6DC9E-D283-8745-B736-1975CCE3437F}"/>
              </a:ext>
            </a:extLst>
          </p:cNvPr>
          <p:cNvSpPr txBox="1"/>
          <p:nvPr/>
        </p:nvSpPr>
        <p:spPr>
          <a:xfrm>
            <a:off x="314457" y="2777530"/>
            <a:ext cx="583814" cy="307777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1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REM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CE6EAB34-8D2A-B44D-BDE2-4348925D1741}"/>
              </a:ext>
            </a:extLst>
          </p:cNvPr>
          <p:cNvSpPr txBox="1"/>
          <p:nvPr/>
        </p:nvSpPr>
        <p:spPr>
          <a:xfrm>
            <a:off x="462012" y="1275431"/>
            <a:ext cx="383438" cy="307777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14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L0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6466A7D8-9567-1041-9624-C5BC44074426}"/>
              </a:ext>
            </a:extLst>
          </p:cNvPr>
          <p:cNvSpPr txBox="1"/>
          <p:nvPr/>
        </p:nvSpPr>
        <p:spPr>
          <a:xfrm>
            <a:off x="2491595" y="1275431"/>
            <a:ext cx="393056" cy="307777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1400" b="1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L1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645BB948-442E-4147-92D6-F718D8F5FFDC}"/>
              </a:ext>
            </a:extLst>
          </p:cNvPr>
          <p:cNvSpPr txBox="1"/>
          <p:nvPr/>
        </p:nvSpPr>
        <p:spPr>
          <a:xfrm>
            <a:off x="4521178" y="1269362"/>
            <a:ext cx="383438" cy="307777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14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L2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9FD375E9-A1F9-D94D-8D4C-E7FBDB863901}"/>
              </a:ext>
            </a:extLst>
          </p:cNvPr>
          <p:cNvSpPr txBox="1"/>
          <p:nvPr/>
        </p:nvSpPr>
        <p:spPr>
          <a:xfrm>
            <a:off x="6550762" y="1276370"/>
            <a:ext cx="383438" cy="307777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14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L3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DE5E140E-56C2-0241-9965-BDA365C0440D}"/>
              </a:ext>
            </a:extLst>
          </p:cNvPr>
          <p:cNvSpPr txBox="1"/>
          <p:nvPr/>
        </p:nvSpPr>
        <p:spPr>
          <a:xfrm>
            <a:off x="462012" y="2392228"/>
            <a:ext cx="413896" cy="307777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14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R0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E5375A23-AF9E-C14E-87BD-BA3C5CDEC1A8}"/>
              </a:ext>
            </a:extLst>
          </p:cNvPr>
          <p:cNvSpPr txBox="1"/>
          <p:nvPr/>
        </p:nvSpPr>
        <p:spPr>
          <a:xfrm>
            <a:off x="2491595" y="2398297"/>
            <a:ext cx="413896" cy="307777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14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R1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66C9CFA5-6721-4542-A116-451F854B1759}"/>
              </a:ext>
            </a:extLst>
          </p:cNvPr>
          <p:cNvSpPr txBox="1"/>
          <p:nvPr/>
        </p:nvSpPr>
        <p:spPr>
          <a:xfrm>
            <a:off x="4521178" y="2392228"/>
            <a:ext cx="413896" cy="307777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1400" b="1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R2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B17F7982-4CB1-3744-B14A-9F441ACE5F84}"/>
              </a:ext>
            </a:extLst>
          </p:cNvPr>
          <p:cNvSpPr txBox="1"/>
          <p:nvPr/>
        </p:nvSpPr>
        <p:spPr>
          <a:xfrm>
            <a:off x="6550762" y="2392228"/>
            <a:ext cx="413896" cy="307777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14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R3</a:t>
            </a:r>
          </a:p>
        </p:txBody>
      </p: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AA2851A7-6A9F-A144-80C4-A6FB59519A54}"/>
              </a:ext>
            </a:extLst>
          </p:cNvPr>
          <p:cNvGrpSpPr/>
          <p:nvPr/>
        </p:nvGrpSpPr>
        <p:grpSpPr>
          <a:xfrm>
            <a:off x="2350777" y="1705759"/>
            <a:ext cx="6466139" cy="313846"/>
            <a:chOff x="2373800" y="1684764"/>
            <a:chExt cx="6466139" cy="313846"/>
          </a:xfrm>
        </p:grpSpPr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52C52F0D-6054-D943-95CC-370B064D37A7}"/>
                </a:ext>
              </a:extLst>
            </p:cNvPr>
            <p:cNvSpPr txBox="1"/>
            <p:nvPr/>
          </p:nvSpPr>
          <p:spPr>
            <a:xfrm>
              <a:off x="2373800" y="1684764"/>
              <a:ext cx="404278" cy="307777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1400" b="0" i="0" u="none" strike="noStrike" kern="0" cap="none" spc="0" normalizeH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</a:rPr>
                <a:t>K0</a:t>
              </a:r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EF30406C-626F-704A-8144-83713812E389}"/>
                </a:ext>
              </a:extLst>
            </p:cNvPr>
            <p:cNvSpPr txBox="1"/>
            <p:nvPr/>
          </p:nvSpPr>
          <p:spPr>
            <a:xfrm>
              <a:off x="4387070" y="1690833"/>
              <a:ext cx="404278" cy="307777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lang="fr-FR" sz="1400" kern="0" dirty="0">
                  <a:solidFill>
                    <a:schemeClr val="accent3"/>
                  </a:solidFill>
                </a:rPr>
                <a:t>K</a:t>
              </a:r>
              <a:r>
                <a:rPr kumimoji="0" lang="fr-FR" sz="1400" b="0" i="0" u="none" strike="noStrike" kern="0" cap="none" spc="0" normalizeH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id="{425AA958-B741-1249-B2E1-A6428A06ECA3}"/>
                </a:ext>
              </a:extLst>
            </p:cNvPr>
            <p:cNvSpPr txBox="1"/>
            <p:nvPr/>
          </p:nvSpPr>
          <p:spPr>
            <a:xfrm>
              <a:off x="6411365" y="1684764"/>
              <a:ext cx="413896" cy="307777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lang="fr-FR" sz="1400" b="1" kern="0" dirty="0">
                  <a:solidFill>
                    <a:schemeClr val="accent1"/>
                  </a:solidFill>
                </a:rPr>
                <a:t>K</a:t>
              </a:r>
              <a:r>
                <a:rPr kumimoji="0" lang="fr-FR" sz="1400" b="1" i="0" u="none" strike="noStrike" kern="0" cap="none" spc="0" normalizeH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rPr>
                <a:t>2</a:t>
              </a:r>
            </a:p>
          </p:txBody>
        </p: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6EEFFA28-8FAC-D54F-90CC-C53E6A317172}"/>
                </a:ext>
              </a:extLst>
            </p:cNvPr>
            <p:cNvSpPr txBox="1"/>
            <p:nvPr/>
          </p:nvSpPr>
          <p:spPr>
            <a:xfrm>
              <a:off x="8435661" y="1684764"/>
              <a:ext cx="404278" cy="307777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lang="fr-FR" sz="1400" kern="0" dirty="0">
                  <a:solidFill>
                    <a:schemeClr val="accent3"/>
                  </a:solidFill>
                </a:rPr>
                <a:t>K</a:t>
              </a:r>
              <a:r>
                <a:rPr kumimoji="0" lang="fr-FR" sz="1400" b="0" i="0" u="none" strike="noStrike" kern="0" cap="none" spc="0" normalizeH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</a:rPr>
                <a:t>3</a:t>
              </a:r>
            </a:p>
          </p:txBody>
        </p:sp>
      </p:grpSp>
      <p:sp>
        <p:nvSpPr>
          <p:cNvPr id="78" name="ZoneTexte 77">
            <a:extLst>
              <a:ext uri="{FF2B5EF4-FFF2-40B4-BE49-F238E27FC236}">
                <a16:creationId xmlns:a16="http://schemas.microsoft.com/office/drawing/2014/main" id="{582E1A42-93FB-354E-88DB-23B3F69AC3BB}"/>
              </a:ext>
            </a:extLst>
          </p:cNvPr>
          <p:cNvSpPr txBox="1"/>
          <p:nvPr/>
        </p:nvSpPr>
        <p:spPr>
          <a:xfrm>
            <a:off x="7739959" y="952624"/>
            <a:ext cx="441146" cy="40011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000" b="0" i="0" u="none" strike="noStrike" kern="0" cap="none" spc="0" normalizeH="0" noProof="0" dirty="0">
                <a:ln>
                  <a:noFill/>
                </a:ln>
                <a:solidFill>
                  <a:srgbClr val="DD0806"/>
                </a:solidFill>
                <a:effectLst/>
                <a:uLnTx/>
                <a:uFillTx/>
              </a:rPr>
              <a:t>…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CB1D9098-71A1-614A-A016-3B1659C6AC7C}"/>
              </a:ext>
            </a:extLst>
          </p:cNvPr>
          <p:cNvSpPr txBox="1"/>
          <p:nvPr/>
        </p:nvSpPr>
        <p:spPr>
          <a:xfrm>
            <a:off x="7768125" y="2455979"/>
            <a:ext cx="441146" cy="40011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000" b="0" i="0" u="none" strike="noStrike" kern="0" cap="none" spc="0" normalizeH="0" noProof="0" dirty="0">
                <a:ln>
                  <a:noFill/>
                </a:ln>
                <a:solidFill>
                  <a:srgbClr val="DD0806"/>
                </a:solidFill>
                <a:effectLst/>
                <a:uLnTx/>
                <a:uFillTx/>
              </a:rPr>
              <a:t>…</a:t>
            </a:r>
          </a:p>
        </p:txBody>
      </p:sp>
      <p:grpSp>
        <p:nvGrpSpPr>
          <p:cNvPr id="80" name="Groupe 79">
            <a:extLst>
              <a:ext uri="{FF2B5EF4-FFF2-40B4-BE49-F238E27FC236}">
                <a16:creationId xmlns:a16="http://schemas.microsoft.com/office/drawing/2014/main" id="{FF26D7AE-64C9-D84A-A421-7BB84693EFA0}"/>
              </a:ext>
            </a:extLst>
          </p:cNvPr>
          <p:cNvGrpSpPr/>
          <p:nvPr/>
        </p:nvGrpSpPr>
        <p:grpSpPr>
          <a:xfrm>
            <a:off x="1290961" y="912971"/>
            <a:ext cx="6477164" cy="313846"/>
            <a:chOff x="1290961" y="912971"/>
            <a:chExt cx="6477164" cy="313846"/>
          </a:xfrm>
        </p:grpSpPr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D67A8D12-4B5F-E446-9583-0CD4E1F020C4}"/>
                </a:ext>
              </a:extLst>
            </p:cNvPr>
            <p:cNvSpPr txBox="1"/>
            <p:nvPr/>
          </p:nvSpPr>
          <p:spPr>
            <a:xfrm>
              <a:off x="1290961" y="919040"/>
              <a:ext cx="404278" cy="307777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14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X0</a:t>
              </a:r>
            </a:p>
          </p:txBody>
        </p:sp>
        <p:sp>
          <p:nvSpPr>
            <p:cNvPr id="82" name="ZoneTexte 81">
              <a:extLst>
                <a:ext uri="{FF2B5EF4-FFF2-40B4-BE49-F238E27FC236}">
                  <a16:creationId xmlns:a16="http://schemas.microsoft.com/office/drawing/2014/main" id="{448B9F82-878A-7E43-9304-9A92641810BE}"/>
                </a:ext>
              </a:extLst>
            </p:cNvPr>
            <p:cNvSpPr txBox="1"/>
            <p:nvPr/>
          </p:nvSpPr>
          <p:spPr>
            <a:xfrm>
              <a:off x="3315256" y="919040"/>
              <a:ext cx="404278" cy="307777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14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X1</a:t>
              </a:r>
            </a:p>
          </p:txBody>
        </p:sp>
        <p:sp>
          <p:nvSpPr>
            <p:cNvPr id="83" name="ZoneTexte 82">
              <a:extLst>
                <a:ext uri="{FF2B5EF4-FFF2-40B4-BE49-F238E27FC236}">
                  <a16:creationId xmlns:a16="http://schemas.microsoft.com/office/drawing/2014/main" id="{0676FADD-35EC-EE41-8AD8-C72BF12C01FF}"/>
                </a:ext>
              </a:extLst>
            </p:cNvPr>
            <p:cNvSpPr txBox="1"/>
            <p:nvPr/>
          </p:nvSpPr>
          <p:spPr>
            <a:xfrm>
              <a:off x="5339551" y="912971"/>
              <a:ext cx="404278" cy="307777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14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X2</a:t>
              </a:r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96ACEA9D-3806-E346-866D-0E1AB22177AC}"/>
                </a:ext>
              </a:extLst>
            </p:cNvPr>
            <p:cNvSpPr txBox="1"/>
            <p:nvPr/>
          </p:nvSpPr>
          <p:spPr>
            <a:xfrm>
              <a:off x="7363847" y="912971"/>
              <a:ext cx="404278" cy="307777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14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X3</a:t>
              </a:r>
            </a:p>
          </p:txBody>
        </p:sp>
      </p:grp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B1DCB8FB-CF39-F64B-AEDE-DA26311C6053}"/>
              </a:ext>
            </a:extLst>
          </p:cNvPr>
          <p:cNvGrpSpPr/>
          <p:nvPr/>
        </p:nvGrpSpPr>
        <p:grpSpPr>
          <a:xfrm>
            <a:off x="1290961" y="2728665"/>
            <a:ext cx="6477164" cy="313846"/>
            <a:chOff x="1290961" y="2707912"/>
            <a:chExt cx="6477164" cy="313846"/>
          </a:xfrm>
        </p:grpSpPr>
        <p:sp>
          <p:nvSpPr>
            <p:cNvPr id="86" name="ZoneTexte 85">
              <a:extLst>
                <a:ext uri="{FF2B5EF4-FFF2-40B4-BE49-F238E27FC236}">
                  <a16:creationId xmlns:a16="http://schemas.microsoft.com/office/drawing/2014/main" id="{784935ED-0EF0-A248-BAC1-4CDD91DEB10F}"/>
                </a:ext>
              </a:extLst>
            </p:cNvPr>
            <p:cNvSpPr txBox="1"/>
            <p:nvPr/>
          </p:nvSpPr>
          <p:spPr>
            <a:xfrm>
              <a:off x="1290961" y="2713981"/>
              <a:ext cx="404278" cy="307777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14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Y0</a:t>
              </a:r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B12C5B64-D169-934D-BC4D-A16A36F408F7}"/>
                </a:ext>
              </a:extLst>
            </p:cNvPr>
            <p:cNvSpPr txBox="1"/>
            <p:nvPr/>
          </p:nvSpPr>
          <p:spPr>
            <a:xfrm>
              <a:off x="3315256" y="2713981"/>
              <a:ext cx="404278" cy="307777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14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Y1</a:t>
              </a:r>
            </a:p>
          </p:txBody>
        </p:sp>
        <p:sp>
          <p:nvSpPr>
            <p:cNvPr id="88" name="ZoneTexte 87">
              <a:extLst>
                <a:ext uri="{FF2B5EF4-FFF2-40B4-BE49-F238E27FC236}">
                  <a16:creationId xmlns:a16="http://schemas.microsoft.com/office/drawing/2014/main" id="{25C5E8C3-CAF4-7C47-9D0E-E54F3A5B3799}"/>
                </a:ext>
              </a:extLst>
            </p:cNvPr>
            <p:cNvSpPr txBox="1"/>
            <p:nvPr/>
          </p:nvSpPr>
          <p:spPr>
            <a:xfrm>
              <a:off x="5339551" y="2707912"/>
              <a:ext cx="404278" cy="307777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14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Y2</a:t>
              </a:r>
            </a:p>
          </p:txBody>
        </p:sp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858433A7-E485-704F-B9E5-4D2B6F928129}"/>
                </a:ext>
              </a:extLst>
            </p:cNvPr>
            <p:cNvSpPr txBox="1"/>
            <p:nvPr/>
          </p:nvSpPr>
          <p:spPr>
            <a:xfrm>
              <a:off x="7363847" y="2707912"/>
              <a:ext cx="404278" cy="307777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14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Y3</a:t>
              </a:r>
            </a:p>
          </p:txBody>
        </p:sp>
      </p:grp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5AF8ED0-BC4E-1F47-9A41-151F1D2BADF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07/03/2017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D0BC0C9-63AF-D340-92F3-93090B13C0A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82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FBB07CA-6536-F540-B883-FC4D0A70D44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2F0DA202-3B7B-8545-9771-6A0C89CDA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785"/>
            <a:ext cx="8915400" cy="584775"/>
          </a:xfrm>
        </p:spPr>
        <p:txBody>
          <a:bodyPr/>
          <a:lstStyle/>
          <a:p>
            <a:r>
              <a:rPr lang="fr-FR" sz="3200"/>
              <a:t>Le synchroniseur (max-unit 2-adique, Gonthier)</a:t>
            </a:r>
          </a:p>
        </p:txBody>
      </p:sp>
      <p:grpSp>
        <p:nvGrpSpPr>
          <p:cNvPr id="96" name="Groupe 95">
            <a:extLst>
              <a:ext uri="{FF2B5EF4-FFF2-40B4-BE49-F238E27FC236}">
                <a16:creationId xmlns:a16="http://schemas.microsoft.com/office/drawing/2014/main" id="{043D3B07-9621-2C49-9C5E-CFE8D0A434D5}"/>
              </a:ext>
            </a:extLst>
          </p:cNvPr>
          <p:cNvGrpSpPr/>
          <p:nvPr/>
        </p:nvGrpSpPr>
        <p:grpSpPr>
          <a:xfrm>
            <a:off x="3415145" y="1159606"/>
            <a:ext cx="1614055" cy="724611"/>
            <a:chOff x="3415145" y="1159606"/>
            <a:chExt cx="1614055" cy="724611"/>
          </a:xfrm>
        </p:grpSpPr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D77B4C4A-BBF2-0C47-86DD-EA441B7E55D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650673" y="1873069"/>
              <a:ext cx="273255" cy="0"/>
            </a:xfrm>
            <a:prstGeom prst="line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id="{9CBFCB9B-8491-0C48-8525-239EC27D74D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671454" y="1159606"/>
              <a:ext cx="0" cy="724611"/>
            </a:xfrm>
            <a:prstGeom prst="line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Connecteur droit 90">
              <a:extLst>
                <a:ext uri="{FF2B5EF4-FFF2-40B4-BE49-F238E27FC236}">
                  <a16:creationId xmlns:a16="http://schemas.microsoft.com/office/drawing/2014/main" id="{087A09AA-93A9-3C4B-8D3F-1BE21746E61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415145" y="1235759"/>
              <a:ext cx="242455" cy="0"/>
            </a:xfrm>
            <a:prstGeom prst="line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Connecteur droit 91">
              <a:extLst>
                <a:ext uri="{FF2B5EF4-FFF2-40B4-BE49-F238E27FC236}">
                  <a16:creationId xmlns:a16="http://schemas.microsoft.com/office/drawing/2014/main" id="{BD6D933B-A961-0840-9147-3E8214F5AFF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650673" y="1170805"/>
              <a:ext cx="1378527" cy="9536"/>
            </a:xfrm>
            <a:prstGeom prst="line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9" name="Groupe 108">
            <a:extLst>
              <a:ext uri="{FF2B5EF4-FFF2-40B4-BE49-F238E27FC236}">
                <a16:creationId xmlns:a16="http://schemas.microsoft.com/office/drawing/2014/main" id="{3259E765-87AE-2447-A62C-8A45AF90F338}"/>
              </a:ext>
            </a:extLst>
          </p:cNvPr>
          <p:cNvGrpSpPr/>
          <p:nvPr/>
        </p:nvGrpSpPr>
        <p:grpSpPr>
          <a:xfrm>
            <a:off x="2587011" y="1292848"/>
            <a:ext cx="419426" cy="660643"/>
            <a:chOff x="2587011" y="1292848"/>
            <a:chExt cx="419426" cy="660643"/>
          </a:xfrm>
        </p:grpSpPr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A9B99786-6EB7-1148-AEC7-749500996B6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87011" y="1292848"/>
              <a:ext cx="419426" cy="0"/>
            </a:xfrm>
            <a:prstGeom prst="line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Connecteur droit 92">
              <a:extLst>
                <a:ext uri="{FF2B5EF4-FFF2-40B4-BE49-F238E27FC236}">
                  <a16:creationId xmlns:a16="http://schemas.microsoft.com/office/drawing/2014/main" id="{D119538A-50BF-BC47-99D8-77ED2BA416E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847108" y="1302327"/>
              <a:ext cx="0" cy="651164"/>
            </a:xfrm>
            <a:prstGeom prst="line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94" name="Connecteur droit 93">
            <a:extLst>
              <a:ext uri="{FF2B5EF4-FFF2-40B4-BE49-F238E27FC236}">
                <a16:creationId xmlns:a16="http://schemas.microsoft.com/office/drawing/2014/main" id="{E5621660-58E4-7547-AB23-A71E26E26023}"/>
              </a:ext>
            </a:extLst>
          </p:cNvPr>
          <p:cNvCxnSpPr>
            <a:cxnSpLocks/>
          </p:cNvCxnSpPr>
          <p:nvPr/>
        </p:nvCxnSpPr>
        <p:spPr bwMode="auto">
          <a:xfrm>
            <a:off x="2847108" y="1935414"/>
            <a:ext cx="155493" cy="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Connecteur droit 94">
            <a:extLst>
              <a:ext uri="{FF2B5EF4-FFF2-40B4-BE49-F238E27FC236}">
                <a16:creationId xmlns:a16="http://schemas.microsoft.com/office/drawing/2014/main" id="{D2AB2363-FEEA-4846-B4C0-346732D83289}"/>
              </a:ext>
            </a:extLst>
          </p:cNvPr>
          <p:cNvCxnSpPr>
            <a:cxnSpLocks/>
          </p:cNvCxnSpPr>
          <p:nvPr/>
        </p:nvCxnSpPr>
        <p:spPr bwMode="auto">
          <a:xfrm>
            <a:off x="3415145" y="1997759"/>
            <a:ext cx="508783" cy="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97" name="Groupe 96">
            <a:extLst>
              <a:ext uri="{FF2B5EF4-FFF2-40B4-BE49-F238E27FC236}">
                <a16:creationId xmlns:a16="http://schemas.microsoft.com/office/drawing/2014/main" id="{FC2D284C-3906-8640-A776-1818A43441B9}"/>
              </a:ext>
            </a:extLst>
          </p:cNvPr>
          <p:cNvGrpSpPr/>
          <p:nvPr/>
        </p:nvGrpSpPr>
        <p:grpSpPr>
          <a:xfrm>
            <a:off x="5445042" y="1148458"/>
            <a:ext cx="1614055" cy="724611"/>
            <a:chOff x="3415145" y="1159606"/>
            <a:chExt cx="1614055" cy="724611"/>
          </a:xfrm>
        </p:grpSpPr>
        <p:cxnSp>
          <p:nvCxnSpPr>
            <p:cNvPr id="98" name="Connecteur droit 97">
              <a:extLst>
                <a:ext uri="{FF2B5EF4-FFF2-40B4-BE49-F238E27FC236}">
                  <a16:creationId xmlns:a16="http://schemas.microsoft.com/office/drawing/2014/main" id="{6C503CEC-B662-0745-BFB3-8ACDE09F723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650673" y="1873069"/>
              <a:ext cx="273255" cy="0"/>
            </a:xfrm>
            <a:prstGeom prst="line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Connecteur droit 98">
              <a:extLst>
                <a:ext uri="{FF2B5EF4-FFF2-40B4-BE49-F238E27FC236}">
                  <a16:creationId xmlns:a16="http://schemas.microsoft.com/office/drawing/2014/main" id="{8F5E1EC7-80EF-6A49-993D-5621E50987E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671454" y="1159606"/>
              <a:ext cx="0" cy="724611"/>
            </a:xfrm>
            <a:prstGeom prst="line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Connecteur droit 99">
              <a:extLst>
                <a:ext uri="{FF2B5EF4-FFF2-40B4-BE49-F238E27FC236}">
                  <a16:creationId xmlns:a16="http://schemas.microsoft.com/office/drawing/2014/main" id="{46B9E4A4-874E-414D-89B9-7E69DF870CF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415145" y="1235759"/>
              <a:ext cx="242455" cy="0"/>
            </a:xfrm>
            <a:prstGeom prst="line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Connecteur droit 100">
              <a:extLst>
                <a:ext uri="{FF2B5EF4-FFF2-40B4-BE49-F238E27FC236}">
                  <a16:creationId xmlns:a16="http://schemas.microsoft.com/office/drawing/2014/main" id="{5BF57B6C-6069-F34F-BF38-52788E7CD40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650673" y="1170805"/>
              <a:ext cx="1378527" cy="9536"/>
            </a:xfrm>
            <a:prstGeom prst="line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2" name="Groupe 101">
            <a:extLst>
              <a:ext uri="{FF2B5EF4-FFF2-40B4-BE49-F238E27FC236}">
                <a16:creationId xmlns:a16="http://schemas.microsoft.com/office/drawing/2014/main" id="{7247D47B-C768-2949-A2DE-C62267C9BA74}"/>
              </a:ext>
            </a:extLst>
          </p:cNvPr>
          <p:cNvGrpSpPr/>
          <p:nvPr/>
        </p:nvGrpSpPr>
        <p:grpSpPr>
          <a:xfrm>
            <a:off x="7474733" y="1212273"/>
            <a:ext cx="508783" cy="667723"/>
            <a:chOff x="3415145" y="1216494"/>
            <a:chExt cx="508783" cy="667723"/>
          </a:xfrm>
        </p:grpSpPr>
        <p:cxnSp>
          <p:nvCxnSpPr>
            <p:cNvPr id="103" name="Connecteur droit 102">
              <a:extLst>
                <a:ext uri="{FF2B5EF4-FFF2-40B4-BE49-F238E27FC236}">
                  <a16:creationId xmlns:a16="http://schemas.microsoft.com/office/drawing/2014/main" id="{EECB65A7-E4A5-5841-B060-B3ED6F2F403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650673" y="1873069"/>
              <a:ext cx="273255" cy="0"/>
            </a:xfrm>
            <a:prstGeom prst="line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Connecteur droit 103">
              <a:extLst>
                <a:ext uri="{FF2B5EF4-FFF2-40B4-BE49-F238E27FC236}">
                  <a16:creationId xmlns:a16="http://schemas.microsoft.com/office/drawing/2014/main" id="{D23EC466-5796-8D41-A94C-B287668E0F9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671454" y="1216494"/>
              <a:ext cx="0" cy="667723"/>
            </a:xfrm>
            <a:prstGeom prst="line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Connecteur droit 104">
              <a:extLst>
                <a:ext uri="{FF2B5EF4-FFF2-40B4-BE49-F238E27FC236}">
                  <a16:creationId xmlns:a16="http://schemas.microsoft.com/office/drawing/2014/main" id="{49969089-20A9-CD4F-BD4F-FB739599F80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415145" y="1235759"/>
              <a:ext cx="242455" cy="0"/>
            </a:xfrm>
            <a:prstGeom prst="line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0" name="Groupe 109">
            <a:extLst>
              <a:ext uri="{FF2B5EF4-FFF2-40B4-BE49-F238E27FC236}">
                <a16:creationId xmlns:a16="http://schemas.microsoft.com/office/drawing/2014/main" id="{A8783D33-9A6B-764C-B022-EFBB9819C69B}"/>
              </a:ext>
            </a:extLst>
          </p:cNvPr>
          <p:cNvGrpSpPr/>
          <p:nvPr/>
        </p:nvGrpSpPr>
        <p:grpSpPr>
          <a:xfrm flipV="1">
            <a:off x="4608255" y="2029691"/>
            <a:ext cx="419426" cy="665045"/>
            <a:chOff x="2587011" y="1288446"/>
            <a:chExt cx="419426" cy="665045"/>
          </a:xfrm>
        </p:grpSpPr>
        <p:cxnSp>
          <p:nvCxnSpPr>
            <p:cNvPr id="111" name="Connecteur droit 110">
              <a:extLst>
                <a:ext uri="{FF2B5EF4-FFF2-40B4-BE49-F238E27FC236}">
                  <a16:creationId xmlns:a16="http://schemas.microsoft.com/office/drawing/2014/main" id="{83C695B5-6A8E-2047-82E1-1A2BE33112B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87011" y="1292848"/>
              <a:ext cx="419426" cy="0"/>
            </a:xfrm>
            <a:prstGeom prst="line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Connecteur droit 111">
              <a:extLst>
                <a:ext uri="{FF2B5EF4-FFF2-40B4-BE49-F238E27FC236}">
                  <a16:creationId xmlns:a16="http://schemas.microsoft.com/office/drawing/2014/main" id="{7EEFBEC3-2DDC-F74C-B580-D592D5590B0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847108" y="1288446"/>
              <a:ext cx="0" cy="665045"/>
            </a:xfrm>
            <a:prstGeom prst="line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15" name="Connecteur droit 114">
            <a:extLst>
              <a:ext uri="{FF2B5EF4-FFF2-40B4-BE49-F238E27FC236}">
                <a16:creationId xmlns:a16="http://schemas.microsoft.com/office/drawing/2014/main" id="{D1FE6074-34CF-2D4D-B235-2693DABE8240}"/>
              </a:ext>
            </a:extLst>
          </p:cNvPr>
          <p:cNvCxnSpPr>
            <a:cxnSpLocks/>
          </p:cNvCxnSpPr>
          <p:nvPr/>
        </p:nvCxnSpPr>
        <p:spPr bwMode="auto">
          <a:xfrm>
            <a:off x="4869871" y="2053177"/>
            <a:ext cx="155493" cy="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17" name="Groupe 116">
            <a:extLst>
              <a:ext uri="{FF2B5EF4-FFF2-40B4-BE49-F238E27FC236}">
                <a16:creationId xmlns:a16="http://schemas.microsoft.com/office/drawing/2014/main" id="{6F96CD56-5814-8345-894A-3FE62416BD40}"/>
              </a:ext>
            </a:extLst>
          </p:cNvPr>
          <p:cNvGrpSpPr/>
          <p:nvPr/>
        </p:nvGrpSpPr>
        <p:grpSpPr>
          <a:xfrm flipV="1">
            <a:off x="5445042" y="2111349"/>
            <a:ext cx="1614055" cy="724611"/>
            <a:chOff x="3415145" y="1159606"/>
            <a:chExt cx="1614055" cy="724611"/>
          </a:xfrm>
        </p:grpSpPr>
        <p:cxnSp>
          <p:nvCxnSpPr>
            <p:cNvPr id="118" name="Connecteur droit 117">
              <a:extLst>
                <a:ext uri="{FF2B5EF4-FFF2-40B4-BE49-F238E27FC236}">
                  <a16:creationId xmlns:a16="http://schemas.microsoft.com/office/drawing/2014/main" id="{54605EFC-8841-1D49-A490-BC6E7D07CC5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650673" y="1873069"/>
              <a:ext cx="273255" cy="0"/>
            </a:xfrm>
            <a:prstGeom prst="line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" name="Connecteur droit 118">
              <a:extLst>
                <a:ext uri="{FF2B5EF4-FFF2-40B4-BE49-F238E27FC236}">
                  <a16:creationId xmlns:a16="http://schemas.microsoft.com/office/drawing/2014/main" id="{065D1E46-AE6F-B342-BF85-7CE18F7FED2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671454" y="1159606"/>
              <a:ext cx="0" cy="724611"/>
            </a:xfrm>
            <a:prstGeom prst="line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" name="Connecteur droit 119">
              <a:extLst>
                <a:ext uri="{FF2B5EF4-FFF2-40B4-BE49-F238E27FC236}">
                  <a16:creationId xmlns:a16="http://schemas.microsoft.com/office/drawing/2014/main" id="{9292825E-79B7-274E-B14B-F5CC149AD83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415145" y="1235759"/>
              <a:ext cx="242455" cy="0"/>
            </a:xfrm>
            <a:prstGeom prst="line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" name="Connecteur droit 120">
              <a:extLst>
                <a:ext uri="{FF2B5EF4-FFF2-40B4-BE49-F238E27FC236}">
                  <a16:creationId xmlns:a16="http://schemas.microsoft.com/office/drawing/2014/main" id="{8667EEF0-AE50-CC4B-8E9F-7379F997B95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650673" y="1170805"/>
              <a:ext cx="1378527" cy="9536"/>
            </a:xfrm>
            <a:prstGeom prst="line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2" name="Groupe 121">
            <a:extLst>
              <a:ext uri="{FF2B5EF4-FFF2-40B4-BE49-F238E27FC236}">
                <a16:creationId xmlns:a16="http://schemas.microsoft.com/office/drawing/2014/main" id="{CC6163B6-5B85-6E4B-9922-AEF601D1012F}"/>
              </a:ext>
            </a:extLst>
          </p:cNvPr>
          <p:cNvGrpSpPr/>
          <p:nvPr/>
        </p:nvGrpSpPr>
        <p:grpSpPr>
          <a:xfrm flipV="1">
            <a:off x="7467806" y="2098964"/>
            <a:ext cx="508783" cy="667723"/>
            <a:chOff x="3415145" y="1216494"/>
            <a:chExt cx="508783" cy="667723"/>
          </a:xfrm>
        </p:grpSpPr>
        <p:cxnSp>
          <p:nvCxnSpPr>
            <p:cNvPr id="123" name="Connecteur droit 122">
              <a:extLst>
                <a:ext uri="{FF2B5EF4-FFF2-40B4-BE49-F238E27FC236}">
                  <a16:creationId xmlns:a16="http://schemas.microsoft.com/office/drawing/2014/main" id="{466C5154-AF4F-C04C-B8B8-3D417895088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650673" y="1873069"/>
              <a:ext cx="273255" cy="0"/>
            </a:xfrm>
            <a:prstGeom prst="line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Connecteur droit 123">
              <a:extLst>
                <a:ext uri="{FF2B5EF4-FFF2-40B4-BE49-F238E27FC236}">
                  <a16:creationId xmlns:a16="http://schemas.microsoft.com/office/drawing/2014/main" id="{84BAF27F-0BDB-1546-B13A-D92446128FC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671454" y="1216494"/>
              <a:ext cx="0" cy="667723"/>
            </a:xfrm>
            <a:prstGeom prst="line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" name="Connecteur droit 124">
              <a:extLst>
                <a:ext uri="{FF2B5EF4-FFF2-40B4-BE49-F238E27FC236}">
                  <a16:creationId xmlns:a16="http://schemas.microsoft.com/office/drawing/2014/main" id="{85A23BB2-4378-4B41-A7E0-2C480766565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415145" y="1235759"/>
              <a:ext cx="242455" cy="0"/>
            </a:xfrm>
            <a:prstGeom prst="line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26" name="Connecteur droit 125">
            <a:extLst>
              <a:ext uri="{FF2B5EF4-FFF2-40B4-BE49-F238E27FC236}">
                <a16:creationId xmlns:a16="http://schemas.microsoft.com/office/drawing/2014/main" id="{E7801E20-B697-204E-8110-E0932210796D}"/>
              </a:ext>
            </a:extLst>
          </p:cNvPr>
          <p:cNvCxnSpPr>
            <a:cxnSpLocks/>
          </p:cNvCxnSpPr>
          <p:nvPr/>
        </p:nvCxnSpPr>
        <p:spPr bwMode="auto">
          <a:xfrm>
            <a:off x="5444836" y="1990831"/>
            <a:ext cx="508783" cy="0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Connecteur droit 126">
            <a:extLst>
              <a:ext uri="{FF2B5EF4-FFF2-40B4-BE49-F238E27FC236}">
                <a16:creationId xmlns:a16="http://schemas.microsoft.com/office/drawing/2014/main" id="{D59DBA32-E71A-234A-B85A-17E042970BE4}"/>
              </a:ext>
            </a:extLst>
          </p:cNvPr>
          <p:cNvCxnSpPr>
            <a:cxnSpLocks/>
          </p:cNvCxnSpPr>
          <p:nvPr/>
        </p:nvCxnSpPr>
        <p:spPr bwMode="auto">
          <a:xfrm>
            <a:off x="6393873" y="1990831"/>
            <a:ext cx="318654" cy="4224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0" name="ZoneTexte 129">
            <a:extLst>
              <a:ext uri="{FF2B5EF4-FFF2-40B4-BE49-F238E27FC236}">
                <a16:creationId xmlns:a16="http://schemas.microsoft.com/office/drawing/2014/main" id="{5EFFDC14-0059-D24F-B0BC-48F1D7770AE8}"/>
              </a:ext>
            </a:extLst>
          </p:cNvPr>
          <p:cNvSpPr txBox="1"/>
          <p:nvPr/>
        </p:nvSpPr>
        <p:spPr>
          <a:xfrm>
            <a:off x="415388" y="3339824"/>
            <a:ext cx="8565165" cy="3046988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Calcul du max : </a:t>
            </a:r>
          </a:p>
          <a:p>
            <a:pPr algn="l" fontAlgn="base">
              <a:spcAft>
                <a:spcPct val="0"/>
              </a:spcAft>
            </a:pPr>
            <a:r>
              <a:rPr lang="fr-FR" sz="2400" kern="0" dirty="0"/>
              <a:t>   1. un seul des </a:t>
            </a:r>
            <a:r>
              <a:rPr lang="fr-FR" sz="2400" kern="0" dirty="0">
                <a:solidFill>
                  <a:schemeClr val="tx2"/>
                </a:solidFill>
              </a:rPr>
              <a:t>LEM</a:t>
            </a:r>
            <a:r>
              <a:rPr lang="fr-FR" sz="2400" kern="0" dirty="0"/>
              <a:t> / </a:t>
            </a:r>
            <a:r>
              <a:rPr lang="fr-FR" sz="2400" kern="0" dirty="0">
                <a:solidFill>
                  <a:schemeClr val="accent3"/>
                </a:solidFill>
              </a:rPr>
              <a:t>Lm</a:t>
            </a:r>
            <a:r>
              <a:rPr lang="fr-FR" sz="2400" kern="0" dirty="0"/>
              <a:t> (</a:t>
            </a:r>
            <a:r>
              <a:rPr lang="fr-FR" sz="2400" kern="0" dirty="0">
                <a:solidFill>
                  <a:schemeClr val="tx2"/>
                </a:solidFill>
              </a:rPr>
              <a:t>REM</a:t>
            </a:r>
            <a:r>
              <a:rPr lang="fr-FR" sz="2400" kern="0" dirty="0"/>
              <a:t>, </a:t>
            </a:r>
            <a:r>
              <a:rPr lang="fr-FR" sz="2400" kern="0" dirty="0">
                <a:solidFill>
                  <a:schemeClr val="accent3"/>
                </a:solidFill>
              </a:rPr>
              <a:t>Rn</a:t>
            </a:r>
            <a:r>
              <a:rPr lang="fr-FR" sz="2400" kern="0" dirty="0"/>
              <a:t>) vaut </a:t>
            </a:r>
            <a:r>
              <a:rPr lang="en-US" sz="2400" kern="0" dirty="0"/>
              <a:t>1 à chaque instant</a:t>
            </a:r>
          </a:p>
          <a:p>
            <a:pPr algn="l"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2.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si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Lm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vaut 1, en identifiant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LEM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et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L0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, alors </a:t>
            </a:r>
          </a:p>
          <a:p>
            <a:pPr fontAlgn="base">
              <a:spcAft>
                <a:spcPct val="0"/>
              </a:spcAft>
            </a:pPr>
            <a:r>
              <a:rPr lang="fr-FR" sz="2400" kern="0" dirty="0"/>
              <a:t>       a. tous les </a:t>
            </a:r>
            <a:r>
              <a:rPr lang="fr-FR" sz="2400" kern="0" dirty="0">
                <a:solidFill>
                  <a:schemeClr val="accent3"/>
                </a:solidFill>
              </a:rPr>
              <a:t>Xi</a:t>
            </a:r>
            <a:r>
              <a:rPr lang="fr-FR" sz="2400" kern="0" dirty="0"/>
              <a:t> valent 0 pour </a:t>
            </a:r>
            <a:r>
              <a:rPr lang="fr-FR" sz="2400" kern="0" dirty="0">
                <a:solidFill>
                  <a:schemeClr val="accent3"/>
                </a:solidFill>
              </a:rPr>
              <a:t>i</a:t>
            </a:r>
            <a:r>
              <a:rPr lang="fr-FR" sz="1200" kern="0" dirty="0">
                <a:solidFill>
                  <a:schemeClr val="accent3"/>
                </a:solidFill>
              </a:rPr>
              <a:t> </a:t>
            </a:r>
            <a:r>
              <a:rPr lang="fr-FR" sz="2400" kern="0" dirty="0">
                <a:solidFill>
                  <a:schemeClr val="accent3"/>
                </a:solidFill>
              </a:rPr>
              <a:t>&lt;</a:t>
            </a:r>
            <a:r>
              <a:rPr lang="fr-FR" sz="1200" kern="0" dirty="0">
                <a:solidFill>
                  <a:schemeClr val="accent3"/>
                </a:solidFill>
              </a:rPr>
              <a:t> </a:t>
            </a:r>
            <a:r>
              <a:rPr lang="fr-FR" sz="2400" kern="0" dirty="0">
                <a:solidFill>
                  <a:schemeClr val="accent3"/>
                </a:solidFill>
              </a:rPr>
              <a:t>m</a:t>
            </a:r>
            <a:r>
              <a:rPr lang="fr-FR" sz="2400" kern="0" dirty="0"/>
              <a:t> </a:t>
            </a:r>
          </a:p>
          <a:p>
            <a:pPr fontAlgn="base"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    b. tous les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Xj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valent 1 pour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j</a:t>
            </a:r>
            <a:r>
              <a:rPr kumimoji="0" lang="fr-FR" sz="12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&gt;</a:t>
            </a:r>
            <a:r>
              <a:rPr kumimoji="0" lang="fr-FR" sz="12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 </a:t>
            </a:r>
            <a:r>
              <a:rPr lang="fr-FR" sz="2400" kern="0" dirty="0">
                <a:solidFill>
                  <a:schemeClr val="accent3"/>
                </a:solidFill>
              </a:rPr>
              <a:t>m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</a:endParaRPr>
          </a:p>
          <a:p>
            <a:pPr fontAlgn="base">
              <a:spcAft>
                <a:spcPct val="0"/>
              </a:spcAft>
            </a:pPr>
            <a:r>
              <a:rPr lang="fr-FR" sz="2400" kern="0" dirty="0"/>
              <a:t>   3. Idem pour le</a:t>
            </a:r>
            <a:r>
              <a:rPr lang="fr-FR" sz="2400" kern="0" dirty="0">
                <a:solidFill>
                  <a:schemeClr val="accent3"/>
                </a:solidFill>
              </a:rPr>
              <a:t> </a:t>
            </a:r>
            <a:r>
              <a:rPr lang="fr-FR" sz="2400" kern="0" dirty="0">
                <a:solidFill>
                  <a:schemeClr val="tx2"/>
                </a:solidFill>
              </a:rPr>
              <a:t>REM</a:t>
            </a:r>
            <a:r>
              <a:rPr lang="fr-FR" sz="2400" kern="0" dirty="0">
                <a:solidFill>
                  <a:schemeClr val="accent3"/>
                </a:solidFill>
              </a:rPr>
              <a:t> </a:t>
            </a:r>
            <a:r>
              <a:rPr lang="fr-FR" sz="2400" kern="0" dirty="0"/>
              <a:t>/</a:t>
            </a:r>
            <a:r>
              <a:rPr lang="fr-FR" sz="2400" kern="0" dirty="0">
                <a:solidFill>
                  <a:schemeClr val="accent3"/>
                </a:solidFill>
              </a:rPr>
              <a:t> R</a:t>
            </a:r>
            <a:r>
              <a:rPr lang="en-US" sz="2400" kern="0" dirty="0">
                <a:solidFill>
                  <a:schemeClr val="accent3"/>
                </a:solidFill>
              </a:rPr>
              <a:t>n </a:t>
            </a:r>
            <a:r>
              <a:rPr lang="en-US" sz="2400" kern="0" dirty="0"/>
              <a:t>valant 1</a:t>
            </a:r>
            <a:endParaRPr lang="fr-FR" sz="2400" kern="0" dirty="0"/>
          </a:p>
          <a:p>
            <a:pPr fontAlgn="base"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  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4. Donc, </a:t>
            </a:r>
            <a:r>
              <a:rPr lang="fr-FR" sz="2400" kern="0" dirty="0"/>
              <a:t>pour </a:t>
            </a:r>
            <a:r>
              <a:rPr lang="fr-FR" sz="2400" kern="0" dirty="0">
                <a:solidFill>
                  <a:schemeClr val="accent3"/>
                </a:solidFill>
              </a:rPr>
              <a:t>k =max(m,n),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seul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Kk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vaut 1, </a:t>
            </a:r>
          </a:p>
          <a:p>
            <a:pPr fontAlgn="base">
              <a:spcAft>
                <a:spcPct val="0"/>
              </a:spcAft>
            </a:pPr>
            <a:r>
              <a:rPr lang="fr-FR" sz="2400" kern="0" dirty="0"/>
              <a:t>  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CQFD</a:t>
            </a:r>
          </a:p>
        </p:txBody>
      </p:sp>
    </p:spTree>
    <p:extLst>
      <p:ext uri="{BB962C8B-B14F-4D97-AF65-F5344CB8AC3E}">
        <p14:creationId xmlns:p14="http://schemas.microsoft.com/office/powerpoint/2010/main" val="145945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 47">
            <a:extLst>
              <a:ext uri="{FF2B5EF4-FFF2-40B4-BE49-F238E27FC236}">
                <a16:creationId xmlns:a16="http://schemas.microsoft.com/office/drawing/2014/main" id="{ABBBC031-4BA6-0D48-B341-8C0018A07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88" y="939028"/>
            <a:ext cx="8483600" cy="2133600"/>
          </a:xfrm>
          <a:prstGeom prst="rect">
            <a:avLst/>
          </a:prstGeom>
        </p:spPr>
      </p:pic>
      <p:sp>
        <p:nvSpPr>
          <p:cNvPr id="50" name="ZoneTexte 49">
            <a:extLst>
              <a:ext uri="{FF2B5EF4-FFF2-40B4-BE49-F238E27FC236}">
                <a16:creationId xmlns:a16="http://schemas.microsoft.com/office/drawing/2014/main" id="{DBD1D3C8-BBC7-454F-A02F-10F9C882C32A}"/>
              </a:ext>
            </a:extLst>
          </p:cNvPr>
          <p:cNvSpPr txBox="1"/>
          <p:nvPr/>
        </p:nvSpPr>
        <p:spPr>
          <a:xfrm>
            <a:off x="314457" y="872734"/>
            <a:ext cx="562975" cy="307777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1400" b="1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LEM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57F6DC9E-D283-8745-B736-1975CCE3437F}"/>
              </a:ext>
            </a:extLst>
          </p:cNvPr>
          <p:cNvSpPr txBox="1"/>
          <p:nvPr/>
        </p:nvSpPr>
        <p:spPr>
          <a:xfrm>
            <a:off x="314457" y="2777530"/>
            <a:ext cx="583814" cy="307777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1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REM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CE6EAB34-8D2A-B44D-BDE2-4348925D1741}"/>
              </a:ext>
            </a:extLst>
          </p:cNvPr>
          <p:cNvSpPr txBox="1"/>
          <p:nvPr/>
        </p:nvSpPr>
        <p:spPr>
          <a:xfrm>
            <a:off x="462012" y="1275431"/>
            <a:ext cx="393056" cy="307777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1400" b="1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L0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6466A7D8-9567-1041-9624-C5BC44074426}"/>
              </a:ext>
            </a:extLst>
          </p:cNvPr>
          <p:cNvSpPr txBox="1"/>
          <p:nvPr/>
        </p:nvSpPr>
        <p:spPr>
          <a:xfrm>
            <a:off x="2491595" y="1275431"/>
            <a:ext cx="393056" cy="307777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1400" b="1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L1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645BB948-442E-4147-92D6-F718D8F5FFDC}"/>
              </a:ext>
            </a:extLst>
          </p:cNvPr>
          <p:cNvSpPr txBox="1"/>
          <p:nvPr/>
        </p:nvSpPr>
        <p:spPr>
          <a:xfrm>
            <a:off x="4521178" y="1269362"/>
            <a:ext cx="383438" cy="307777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14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L2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9FD375E9-A1F9-D94D-8D4C-E7FBDB863901}"/>
              </a:ext>
            </a:extLst>
          </p:cNvPr>
          <p:cNvSpPr txBox="1"/>
          <p:nvPr/>
        </p:nvSpPr>
        <p:spPr>
          <a:xfrm>
            <a:off x="6550762" y="1276370"/>
            <a:ext cx="383438" cy="307777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14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L3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DE5E140E-56C2-0241-9965-BDA365C0440D}"/>
              </a:ext>
            </a:extLst>
          </p:cNvPr>
          <p:cNvSpPr txBox="1"/>
          <p:nvPr/>
        </p:nvSpPr>
        <p:spPr>
          <a:xfrm>
            <a:off x="462012" y="2392228"/>
            <a:ext cx="413896" cy="307777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14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R0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E5375A23-AF9E-C14E-87BD-BA3C5CDEC1A8}"/>
              </a:ext>
            </a:extLst>
          </p:cNvPr>
          <p:cNvSpPr txBox="1"/>
          <p:nvPr/>
        </p:nvSpPr>
        <p:spPr>
          <a:xfrm>
            <a:off x="2491595" y="2398297"/>
            <a:ext cx="413896" cy="307777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14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R1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66C9CFA5-6721-4542-A116-451F854B1759}"/>
              </a:ext>
            </a:extLst>
          </p:cNvPr>
          <p:cNvSpPr txBox="1"/>
          <p:nvPr/>
        </p:nvSpPr>
        <p:spPr>
          <a:xfrm>
            <a:off x="4521178" y="2392228"/>
            <a:ext cx="413896" cy="307777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1400" b="1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R2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B17F7982-4CB1-3744-B14A-9F441ACE5F84}"/>
              </a:ext>
            </a:extLst>
          </p:cNvPr>
          <p:cNvSpPr txBox="1"/>
          <p:nvPr/>
        </p:nvSpPr>
        <p:spPr>
          <a:xfrm>
            <a:off x="6550762" y="2392228"/>
            <a:ext cx="413896" cy="307777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14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R3</a:t>
            </a:r>
          </a:p>
        </p:txBody>
      </p: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AA2851A7-6A9F-A144-80C4-A6FB59519A54}"/>
              </a:ext>
            </a:extLst>
          </p:cNvPr>
          <p:cNvGrpSpPr/>
          <p:nvPr/>
        </p:nvGrpSpPr>
        <p:grpSpPr>
          <a:xfrm>
            <a:off x="2350777" y="1705759"/>
            <a:ext cx="6466139" cy="313846"/>
            <a:chOff x="2373800" y="1684764"/>
            <a:chExt cx="6466139" cy="313846"/>
          </a:xfrm>
        </p:grpSpPr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52C52F0D-6054-D943-95CC-370B064D37A7}"/>
                </a:ext>
              </a:extLst>
            </p:cNvPr>
            <p:cNvSpPr txBox="1"/>
            <p:nvPr/>
          </p:nvSpPr>
          <p:spPr>
            <a:xfrm>
              <a:off x="2373800" y="1684764"/>
              <a:ext cx="413896" cy="307777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1400" b="1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K0</a:t>
              </a:r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EF30406C-626F-704A-8144-83713812E389}"/>
                </a:ext>
              </a:extLst>
            </p:cNvPr>
            <p:cNvSpPr txBox="1"/>
            <p:nvPr/>
          </p:nvSpPr>
          <p:spPr>
            <a:xfrm>
              <a:off x="4387070" y="1690833"/>
              <a:ext cx="413896" cy="307777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lang="fr-FR" sz="1400" b="1" kern="0" dirty="0">
                  <a:solidFill>
                    <a:schemeClr val="tx2"/>
                  </a:solidFill>
                </a:rPr>
                <a:t>K</a:t>
              </a:r>
              <a:r>
                <a:rPr kumimoji="0" lang="fr-FR" sz="1400" b="1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id="{425AA958-B741-1249-B2E1-A6428A06ECA3}"/>
                </a:ext>
              </a:extLst>
            </p:cNvPr>
            <p:cNvSpPr txBox="1"/>
            <p:nvPr/>
          </p:nvSpPr>
          <p:spPr>
            <a:xfrm>
              <a:off x="6411365" y="1684764"/>
              <a:ext cx="413896" cy="307777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lang="fr-FR" sz="1400" b="1" kern="0" dirty="0">
                  <a:solidFill>
                    <a:schemeClr val="accent1"/>
                  </a:solidFill>
                </a:rPr>
                <a:t>K</a:t>
              </a:r>
              <a:r>
                <a:rPr kumimoji="0" lang="fr-FR" sz="1400" b="1" i="0" u="none" strike="noStrike" kern="0" cap="none" spc="0" normalizeH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rPr>
                <a:t>2</a:t>
              </a:r>
            </a:p>
          </p:txBody>
        </p: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6EEFFA28-8FAC-D54F-90CC-C53E6A317172}"/>
                </a:ext>
              </a:extLst>
            </p:cNvPr>
            <p:cNvSpPr txBox="1"/>
            <p:nvPr/>
          </p:nvSpPr>
          <p:spPr>
            <a:xfrm>
              <a:off x="8435661" y="1684764"/>
              <a:ext cx="404278" cy="307777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lang="fr-FR" sz="1400" kern="0" dirty="0">
                  <a:solidFill>
                    <a:schemeClr val="accent3"/>
                  </a:solidFill>
                </a:rPr>
                <a:t>K</a:t>
              </a:r>
              <a:r>
                <a:rPr kumimoji="0" lang="fr-FR" sz="1400" b="0" i="0" u="none" strike="noStrike" kern="0" cap="none" spc="0" normalizeH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</a:rPr>
                <a:t>3</a:t>
              </a:r>
            </a:p>
          </p:txBody>
        </p:sp>
      </p:grpSp>
      <p:sp>
        <p:nvSpPr>
          <p:cNvPr id="78" name="ZoneTexte 77">
            <a:extLst>
              <a:ext uri="{FF2B5EF4-FFF2-40B4-BE49-F238E27FC236}">
                <a16:creationId xmlns:a16="http://schemas.microsoft.com/office/drawing/2014/main" id="{582E1A42-93FB-354E-88DB-23B3F69AC3BB}"/>
              </a:ext>
            </a:extLst>
          </p:cNvPr>
          <p:cNvSpPr txBox="1"/>
          <p:nvPr/>
        </p:nvSpPr>
        <p:spPr>
          <a:xfrm>
            <a:off x="7739959" y="952624"/>
            <a:ext cx="441146" cy="40011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000" b="0" i="0" u="none" strike="noStrike" kern="0" cap="none" spc="0" normalizeH="0" noProof="0" dirty="0">
                <a:ln>
                  <a:noFill/>
                </a:ln>
                <a:solidFill>
                  <a:srgbClr val="DD0806"/>
                </a:solidFill>
                <a:effectLst/>
                <a:uLnTx/>
                <a:uFillTx/>
              </a:rPr>
              <a:t>…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CB1D9098-71A1-614A-A016-3B1659C6AC7C}"/>
              </a:ext>
            </a:extLst>
          </p:cNvPr>
          <p:cNvSpPr txBox="1"/>
          <p:nvPr/>
        </p:nvSpPr>
        <p:spPr>
          <a:xfrm>
            <a:off x="7768125" y="2455979"/>
            <a:ext cx="441146" cy="40011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000" b="0" i="0" u="none" strike="noStrike" kern="0" cap="none" spc="0" normalizeH="0" noProof="0" dirty="0">
                <a:ln>
                  <a:noFill/>
                </a:ln>
                <a:solidFill>
                  <a:srgbClr val="DD0806"/>
                </a:solidFill>
                <a:effectLst/>
                <a:uLnTx/>
                <a:uFillTx/>
              </a:rPr>
              <a:t>…</a:t>
            </a:r>
          </a:p>
        </p:txBody>
      </p:sp>
      <p:grpSp>
        <p:nvGrpSpPr>
          <p:cNvPr id="80" name="Groupe 79">
            <a:extLst>
              <a:ext uri="{FF2B5EF4-FFF2-40B4-BE49-F238E27FC236}">
                <a16:creationId xmlns:a16="http://schemas.microsoft.com/office/drawing/2014/main" id="{FF26D7AE-64C9-D84A-A421-7BB84693EFA0}"/>
              </a:ext>
            </a:extLst>
          </p:cNvPr>
          <p:cNvGrpSpPr/>
          <p:nvPr/>
        </p:nvGrpSpPr>
        <p:grpSpPr>
          <a:xfrm>
            <a:off x="1290961" y="912971"/>
            <a:ext cx="6477164" cy="313846"/>
            <a:chOff x="1290961" y="912971"/>
            <a:chExt cx="6477164" cy="313846"/>
          </a:xfrm>
        </p:grpSpPr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D67A8D12-4B5F-E446-9583-0CD4E1F020C4}"/>
                </a:ext>
              </a:extLst>
            </p:cNvPr>
            <p:cNvSpPr txBox="1"/>
            <p:nvPr/>
          </p:nvSpPr>
          <p:spPr>
            <a:xfrm>
              <a:off x="1290961" y="919040"/>
              <a:ext cx="404278" cy="307777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1400" b="1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X0</a:t>
              </a:r>
            </a:p>
          </p:txBody>
        </p:sp>
        <p:sp>
          <p:nvSpPr>
            <p:cNvPr id="82" name="ZoneTexte 81">
              <a:extLst>
                <a:ext uri="{FF2B5EF4-FFF2-40B4-BE49-F238E27FC236}">
                  <a16:creationId xmlns:a16="http://schemas.microsoft.com/office/drawing/2014/main" id="{448B9F82-878A-7E43-9304-9A92641810BE}"/>
                </a:ext>
              </a:extLst>
            </p:cNvPr>
            <p:cNvSpPr txBox="1"/>
            <p:nvPr/>
          </p:nvSpPr>
          <p:spPr>
            <a:xfrm>
              <a:off x="3315256" y="919040"/>
              <a:ext cx="404278" cy="307777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1400" b="1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X1</a:t>
              </a:r>
            </a:p>
          </p:txBody>
        </p:sp>
        <p:sp>
          <p:nvSpPr>
            <p:cNvPr id="83" name="ZoneTexte 82">
              <a:extLst>
                <a:ext uri="{FF2B5EF4-FFF2-40B4-BE49-F238E27FC236}">
                  <a16:creationId xmlns:a16="http://schemas.microsoft.com/office/drawing/2014/main" id="{0676FADD-35EC-EE41-8AD8-C72BF12C01FF}"/>
                </a:ext>
              </a:extLst>
            </p:cNvPr>
            <p:cNvSpPr txBox="1"/>
            <p:nvPr/>
          </p:nvSpPr>
          <p:spPr>
            <a:xfrm>
              <a:off x="5339551" y="912971"/>
              <a:ext cx="404278" cy="307777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14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X2</a:t>
              </a:r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96ACEA9D-3806-E346-866D-0E1AB22177AC}"/>
                </a:ext>
              </a:extLst>
            </p:cNvPr>
            <p:cNvSpPr txBox="1"/>
            <p:nvPr/>
          </p:nvSpPr>
          <p:spPr>
            <a:xfrm>
              <a:off x="7363847" y="912971"/>
              <a:ext cx="404278" cy="307777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14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X3</a:t>
              </a:r>
            </a:p>
          </p:txBody>
        </p:sp>
      </p:grp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B1DCB8FB-CF39-F64B-AEDE-DA26311C6053}"/>
              </a:ext>
            </a:extLst>
          </p:cNvPr>
          <p:cNvGrpSpPr/>
          <p:nvPr/>
        </p:nvGrpSpPr>
        <p:grpSpPr>
          <a:xfrm>
            <a:off x="1290961" y="2728665"/>
            <a:ext cx="6477164" cy="313846"/>
            <a:chOff x="1290961" y="2707912"/>
            <a:chExt cx="6477164" cy="313846"/>
          </a:xfrm>
        </p:grpSpPr>
        <p:sp>
          <p:nvSpPr>
            <p:cNvPr id="86" name="ZoneTexte 85">
              <a:extLst>
                <a:ext uri="{FF2B5EF4-FFF2-40B4-BE49-F238E27FC236}">
                  <a16:creationId xmlns:a16="http://schemas.microsoft.com/office/drawing/2014/main" id="{784935ED-0EF0-A248-BAC1-4CDD91DEB10F}"/>
                </a:ext>
              </a:extLst>
            </p:cNvPr>
            <p:cNvSpPr txBox="1"/>
            <p:nvPr/>
          </p:nvSpPr>
          <p:spPr>
            <a:xfrm>
              <a:off x="1290961" y="2713981"/>
              <a:ext cx="404278" cy="307777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14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Y0</a:t>
              </a:r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B12C5B64-D169-934D-BC4D-A16A36F408F7}"/>
                </a:ext>
              </a:extLst>
            </p:cNvPr>
            <p:cNvSpPr txBox="1"/>
            <p:nvPr/>
          </p:nvSpPr>
          <p:spPr>
            <a:xfrm>
              <a:off x="3315256" y="2713981"/>
              <a:ext cx="404278" cy="307777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14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Y1</a:t>
              </a:r>
            </a:p>
          </p:txBody>
        </p:sp>
        <p:sp>
          <p:nvSpPr>
            <p:cNvPr id="88" name="ZoneTexte 87">
              <a:extLst>
                <a:ext uri="{FF2B5EF4-FFF2-40B4-BE49-F238E27FC236}">
                  <a16:creationId xmlns:a16="http://schemas.microsoft.com/office/drawing/2014/main" id="{25C5E8C3-CAF4-7C47-9D0E-E54F3A5B3799}"/>
                </a:ext>
              </a:extLst>
            </p:cNvPr>
            <p:cNvSpPr txBox="1"/>
            <p:nvPr/>
          </p:nvSpPr>
          <p:spPr>
            <a:xfrm>
              <a:off x="5339551" y="2707912"/>
              <a:ext cx="404278" cy="307777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14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Y2</a:t>
              </a:r>
            </a:p>
          </p:txBody>
        </p:sp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858433A7-E485-704F-B9E5-4D2B6F928129}"/>
                </a:ext>
              </a:extLst>
            </p:cNvPr>
            <p:cNvSpPr txBox="1"/>
            <p:nvPr/>
          </p:nvSpPr>
          <p:spPr>
            <a:xfrm>
              <a:off x="7363847" y="2707912"/>
              <a:ext cx="404278" cy="307777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14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Y3</a:t>
              </a:r>
            </a:p>
          </p:txBody>
        </p:sp>
      </p:grp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5AF8ED0-BC4E-1F47-9A41-151F1D2BADF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07/03/2017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D0BC0C9-63AF-D340-92F3-93090B13C0A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83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FBB07CA-6536-F540-B883-FC4D0A70D44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2F0DA202-3B7B-8545-9771-6A0C89CDA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785"/>
            <a:ext cx="8915400" cy="584775"/>
          </a:xfrm>
        </p:spPr>
        <p:txBody>
          <a:bodyPr/>
          <a:lstStyle/>
          <a:p>
            <a:r>
              <a:rPr lang="fr-FR" sz="3200"/>
              <a:t>Propri</a:t>
            </a:r>
            <a:r>
              <a:rPr lang="en-US" sz="3200"/>
              <a:t>été essentielle : la propagation des 0</a:t>
            </a:r>
            <a:endParaRPr lang="fr-FR" sz="320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F8699B71-FC3C-5B4A-A6AB-D1F811071EEE}"/>
              </a:ext>
            </a:extLst>
          </p:cNvPr>
          <p:cNvSpPr txBox="1"/>
          <p:nvPr/>
        </p:nvSpPr>
        <p:spPr>
          <a:xfrm>
            <a:off x="8006145" y="910296"/>
            <a:ext cx="441146" cy="40011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000" b="0" i="0" u="none" strike="noStrike" kern="0" cap="none" spc="0" normalizeH="0" noProof="0" dirty="0">
                <a:ln>
                  <a:noFill/>
                </a:ln>
                <a:solidFill>
                  <a:srgbClr val="DD0806"/>
                </a:solidFill>
                <a:effectLst/>
                <a:uLnTx/>
                <a:uFillTx/>
              </a:rPr>
              <a:t>…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336EE73F-7FF3-9640-A22F-BAD97ED594E9}"/>
              </a:ext>
            </a:extLst>
          </p:cNvPr>
          <p:cNvSpPr txBox="1"/>
          <p:nvPr/>
        </p:nvSpPr>
        <p:spPr>
          <a:xfrm>
            <a:off x="8009091" y="2339632"/>
            <a:ext cx="441146" cy="40011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000" b="0" i="0" u="none" strike="noStrike" kern="0" cap="none" spc="0" normalizeH="0" noProof="0" dirty="0">
                <a:ln>
                  <a:noFill/>
                </a:ln>
                <a:solidFill>
                  <a:srgbClr val="DD0806"/>
                </a:solidFill>
                <a:effectLst/>
                <a:uLnTx/>
                <a:uFillTx/>
              </a:rPr>
              <a:t>…</a:t>
            </a:r>
          </a:p>
        </p:txBody>
      </p:sp>
      <p:grpSp>
        <p:nvGrpSpPr>
          <p:cNvPr id="109" name="Groupe 108">
            <a:extLst>
              <a:ext uri="{FF2B5EF4-FFF2-40B4-BE49-F238E27FC236}">
                <a16:creationId xmlns:a16="http://schemas.microsoft.com/office/drawing/2014/main" id="{3259E765-87AE-2447-A62C-8A45AF90F338}"/>
              </a:ext>
            </a:extLst>
          </p:cNvPr>
          <p:cNvGrpSpPr/>
          <p:nvPr/>
        </p:nvGrpSpPr>
        <p:grpSpPr>
          <a:xfrm>
            <a:off x="552261" y="1282523"/>
            <a:ext cx="419426" cy="660643"/>
            <a:chOff x="2587011" y="1292848"/>
            <a:chExt cx="419426" cy="660643"/>
          </a:xfrm>
        </p:grpSpPr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A9B99786-6EB7-1148-AEC7-749500996B6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87011" y="1292848"/>
              <a:ext cx="419426" cy="0"/>
            </a:xfrm>
            <a:prstGeom prst="line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Connecteur droit 92">
              <a:extLst>
                <a:ext uri="{FF2B5EF4-FFF2-40B4-BE49-F238E27FC236}">
                  <a16:creationId xmlns:a16="http://schemas.microsoft.com/office/drawing/2014/main" id="{D119538A-50BF-BC47-99D8-77ED2BA416E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847108" y="1302327"/>
              <a:ext cx="0" cy="651164"/>
            </a:xfrm>
            <a:prstGeom prst="line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94" name="Connecteur droit 93">
            <a:extLst>
              <a:ext uri="{FF2B5EF4-FFF2-40B4-BE49-F238E27FC236}">
                <a16:creationId xmlns:a16="http://schemas.microsoft.com/office/drawing/2014/main" id="{E5621660-58E4-7547-AB23-A71E26E26023}"/>
              </a:ext>
            </a:extLst>
          </p:cNvPr>
          <p:cNvCxnSpPr>
            <a:cxnSpLocks/>
          </p:cNvCxnSpPr>
          <p:nvPr/>
        </p:nvCxnSpPr>
        <p:spPr bwMode="auto">
          <a:xfrm>
            <a:off x="2847108" y="1942342"/>
            <a:ext cx="155493" cy="0"/>
          </a:xfrm>
          <a:prstGeom prst="line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Connecteur droit 89">
            <a:extLst>
              <a:ext uri="{FF2B5EF4-FFF2-40B4-BE49-F238E27FC236}">
                <a16:creationId xmlns:a16="http://schemas.microsoft.com/office/drawing/2014/main" id="{19100716-C6E7-1145-B9C4-AF964D50CA2E}"/>
              </a:ext>
            </a:extLst>
          </p:cNvPr>
          <p:cNvCxnSpPr>
            <a:cxnSpLocks/>
          </p:cNvCxnSpPr>
          <p:nvPr/>
        </p:nvCxnSpPr>
        <p:spPr bwMode="auto">
          <a:xfrm>
            <a:off x="552261" y="1169193"/>
            <a:ext cx="419426" cy="0"/>
          </a:xfrm>
          <a:prstGeom prst="line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06" name="Groupe 105">
            <a:extLst>
              <a:ext uri="{FF2B5EF4-FFF2-40B4-BE49-F238E27FC236}">
                <a16:creationId xmlns:a16="http://schemas.microsoft.com/office/drawing/2014/main" id="{30663FD7-FDDD-2D49-973F-7AB8CB4E3CB7}"/>
              </a:ext>
            </a:extLst>
          </p:cNvPr>
          <p:cNvGrpSpPr/>
          <p:nvPr/>
        </p:nvGrpSpPr>
        <p:grpSpPr>
          <a:xfrm>
            <a:off x="1392381" y="1166534"/>
            <a:ext cx="1607127" cy="724611"/>
            <a:chOff x="3415145" y="1159606"/>
            <a:chExt cx="1607127" cy="724611"/>
          </a:xfrm>
        </p:grpSpPr>
        <p:cxnSp>
          <p:nvCxnSpPr>
            <p:cNvPr id="107" name="Connecteur droit 106">
              <a:extLst>
                <a:ext uri="{FF2B5EF4-FFF2-40B4-BE49-F238E27FC236}">
                  <a16:creationId xmlns:a16="http://schemas.microsoft.com/office/drawing/2014/main" id="{71738010-86E1-AC4A-92F2-CB900123278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650673" y="1873069"/>
              <a:ext cx="273255" cy="0"/>
            </a:xfrm>
            <a:prstGeom prst="line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Connecteur droit 107">
              <a:extLst>
                <a:ext uri="{FF2B5EF4-FFF2-40B4-BE49-F238E27FC236}">
                  <a16:creationId xmlns:a16="http://schemas.microsoft.com/office/drawing/2014/main" id="{B6530C2E-DCCC-AA4F-9E13-E7D3ABF09B5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671454" y="1159606"/>
              <a:ext cx="0" cy="724611"/>
            </a:xfrm>
            <a:prstGeom prst="line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Connecteur droit 112">
              <a:extLst>
                <a:ext uri="{FF2B5EF4-FFF2-40B4-BE49-F238E27FC236}">
                  <a16:creationId xmlns:a16="http://schemas.microsoft.com/office/drawing/2014/main" id="{08006A63-C658-FE45-ABDF-A0F391DC3C6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415145" y="1235759"/>
              <a:ext cx="242455" cy="0"/>
            </a:xfrm>
            <a:prstGeom prst="line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Connecteur droit 113">
              <a:extLst>
                <a:ext uri="{FF2B5EF4-FFF2-40B4-BE49-F238E27FC236}">
                  <a16:creationId xmlns:a16="http://schemas.microsoft.com/office/drawing/2014/main" id="{CA759CBB-66FA-FC4C-ACCC-B7A02CAEB7D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650672" y="1163780"/>
              <a:ext cx="1371600" cy="97"/>
            </a:xfrm>
            <a:prstGeom prst="line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16" name="Connecteur droit 115">
            <a:extLst>
              <a:ext uri="{FF2B5EF4-FFF2-40B4-BE49-F238E27FC236}">
                <a16:creationId xmlns:a16="http://schemas.microsoft.com/office/drawing/2014/main" id="{6AB1E136-1267-A144-AE32-11769028A56B}"/>
              </a:ext>
            </a:extLst>
          </p:cNvPr>
          <p:cNvCxnSpPr>
            <a:cxnSpLocks/>
          </p:cNvCxnSpPr>
          <p:nvPr/>
        </p:nvCxnSpPr>
        <p:spPr bwMode="auto">
          <a:xfrm>
            <a:off x="796636" y="1935414"/>
            <a:ext cx="180109" cy="0"/>
          </a:xfrm>
          <a:prstGeom prst="line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0A8D0B72-7ABB-1B48-8E9E-82442E3D9DBC}"/>
              </a:ext>
            </a:extLst>
          </p:cNvPr>
          <p:cNvGrpSpPr/>
          <p:nvPr/>
        </p:nvGrpSpPr>
        <p:grpSpPr>
          <a:xfrm>
            <a:off x="2583587" y="1298721"/>
            <a:ext cx="419426" cy="660643"/>
            <a:chOff x="2587011" y="1292848"/>
            <a:chExt cx="419426" cy="660643"/>
          </a:xfrm>
        </p:grpSpPr>
        <p:cxnSp>
          <p:nvCxnSpPr>
            <p:cNvPr id="130" name="Connecteur droit 129">
              <a:extLst>
                <a:ext uri="{FF2B5EF4-FFF2-40B4-BE49-F238E27FC236}">
                  <a16:creationId xmlns:a16="http://schemas.microsoft.com/office/drawing/2014/main" id="{6232E966-A7DC-3149-9432-8BB63F3B96B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87011" y="1292848"/>
              <a:ext cx="419426" cy="0"/>
            </a:xfrm>
            <a:prstGeom prst="line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" name="Connecteur droit 130">
              <a:extLst>
                <a:ext uri="{FF2B5EF4-FFF2-40B4-BE49-F238E27FC236}">
                  <a16:creationId xmlns:a16="http://schemas.microsoft.com/office/drawing/2014/main" id="{16A95F77-E2E8-984F-97B9-3ABBEC0B95E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847108" y="1302327"/>
              <a:ext cx="0" cy="651164"/>
            </a:xfrm>
            <a:prstGeom prst="line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33" name="Connecteur droit 132">
            <a:extLst>
              <a:ext uri="{FF2B5EF4-FFF2-40B4-BE49-F238E27FC236}">
                <a16:creationId xmlns:a16="http://schemas.microsoft.com/office/drawing/2014/main" id="{0BD339DF-DEDE-C547-84B4-332ACB0A9D79}"/>
              </a:ext>
            </a:extLst>
          </p:cNvPr>
          <p:cNvCxnSpPr>
            <a:cxnSpLocks/>
          </p:cNvCxnSpPr>
          <p:nvPr/>
        </p:nvCxnSpPr>
        <p:spPr bwMode="auto">
          <a:xfrm>
            <a:off x="2334491" y="1990834"/>
            <a:ext cx="325582" cy="0"/>
          </a:xfrm>
          <a:prstGeom prst="line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4" name="Connecteur droit 133">
            <a:extLst>
              <a:ext uri="{FF2B5EF4-FFF2-40B4-BE49-F238E27FC236}">
                <a16:creationId xmlns:a16="http://schemas.microsoft.com/office/drawing/2014/main" id="{C7ED550C-914D-8A44-9FD0-9922BBE619DA}"/>
              </a:ext>
            </a:extLst>
          </p:cNvPr>
          <p:cNvCxnSpPr>
            <a:cxnSpLocks/>
          </p:cNvCxnSpPr>
          <p:nvPr/>
        </p:nvCxnSpPr>
        <p:spPr bwMode="auto">
          <a:xfrm>
            <a:off x="4371110" y="1990834"/>
            <a:ext cx="325581" cy="4221"/>
          </a:xfrm>
          <a:prstGeom prst="line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35" name="Groupe 134">
            <a:extLst>
              <a:ext uri="{FF2B5EF4-FFF2-40B4-BE49-F238E27FC236}">
                <a16:creationId xmlns:a16="http://schemas.microsoft.com/office/drawing/2014/main" id="{97818ADC-5309-794F-BE57-5CCEFB29641F}"/>
              </a:ext>
            </a:extLst>
          </p:cNvPr>
          <p:cNvGrpSpPr/>
          <p:nvPr/>
        </p:nvGrpSpPr>
        <p:grpSpPr>
          <a:xfrm>
            <a:off x="3415145" y="1156951"/>
            <a:ext cx="1614055" cy="734194"/>
            <a:chOff x="3415145" y="1150023"/>
            <a:chExt cx="1614055" cy="734194"/>
          </a:xfrm>
        </p:grpSpPr>
        <p:cxnSp>
          <p:nvCxnSpPr>
            <p:cNvPr id="136" name="Connecteur droit 135">
              <a:extLst>
                <a:ext uri="{FF2B5EF4-FFF2-40B4-BE49-F238E27FC236}">
                  <a16:creationId xmlns:a16="http://schemas.microsoft.com/office/drawing/2014/main" id="{9BA00E9E-EF9B-6348-A1EA-4D7295128D7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650673" y="1873069"/>
              <a:ext cx="273255" cy="0"/>
            </a:xfrm>
            <a:prstGeom prst="line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" name="Connecteur droit 136">
              <a:extLst>
                <a:ext uri="{FF2B5EF4-FFF2-40B4-BE49-F238E27FC236}">
                  <a16:creationId xmlns:a16="http://schemas.microsoft.com/office/drawing/2014/main" id="{1B89D901-AB61-7043-B189-BF54A40C4B8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671454" y="1159606"/>
              <a:ext cx="0" cy="724611"/>
            </a:xfrm>
            <a:prstGeom prst="line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" name="Connecteur droit 137">
              <a:extLst>
                <a:ext uri="{FF2B5EF4-FFF2-40B4-BE49-F238E27FC236}">
                  <a16:creationId xmlns:a16="http://schemas.microsoft.com/office/drawing/2014/main" id="{8B7BCAB1-BCF9-1449-91A4-D5DAACB23C1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415145" y="1235759"/>
              <a:ext cx="242455" cy="0"/>
            </a:xfrm>
            <a:prstGeom prst="line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" name="Connecteur droit 138">
              <a:extLst>
                <a:ext uri="{FF2B5EF4-FFF2-40B4-BE49-F238E27FC236}">
                  <a16:creationId xmlns:a16="http://schemas.microsoft.com/office/drawing/2014/main" id="{88BD8456-CC3C-AE40-B245-B5BBE7175C5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650673" y="1150023"/>
              <a:ext cx="1378527" cy="6831"/>
            </a:xfrm>
            <a:prstGeom prst="line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40" name="Picture 1">
            <a:extLst>
              <a:ext uri="{FF2B5EF4-FFF2-40B4-BE49-F238E27FC236}">
                <a16:creationId xmlns:a16="http://schemas.microsoft.com/office/drawing/2014/main" id="{D4883B38-E90E-1446-952B-7AD8E4126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92" y="4594460"/>
            <a:ext cx="129614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39C91D0-0AE9-0B42-8EF2-7D0BEA032D2C}"/>
              </a:ext>
            </a:extLst>
          </p:cNvPr>
          <p:cNvSpPr txBox="1"/>
          <p:nvPr/>
        </p:nvSpPr>
        <p:spPr>
          <a:xfrm>
            <a:off x="522487" y="3313022"/>
            <a:ext cx="8411277" cy="954107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n-US" sz="2800" kern="0" dirty="0"/>
              <a:t>Dès qu’on sait </a:t>
            </a:r>
            <a:r>
              <a:rPr lang="en-US" sz="2800" kern="0" dirty="0">
                <a:solidFill>
                  <a:schemeClr val="tx2"/>
                </a:solidFill>
              </a:rPr>
              <a:t>LEM</a:t>
            </a:r>
            <a:r>
              <a:rPr lang="en-US" sz="2800" kern="0" dirty="0"/>
              <a:t>=</a:t>
            </a:r>
            <a:r>
              <a:rPr lang="en-US" sz="2800" kern="0" dirty="0">
                <a:solidFill>
                  <a:schemeClr val="tx2"/>
                </a:solidFill>
              </a:rPr>
              <a:t>L0</a:t>
            </a:r>
            <a:r>
              <a:rPr lang="en-US" sz="2800" kern="0" dirty="0"/>
              <a:t>=</a:t>
            </a:r>
            <a:r>
              <a:rPr lang="en-US" sz="2800" kern="0" dirty="0">
                <a:solidFill>
                  <a:schemeClr val="tx2"/>
                </a:solidFill>
              </a:rPr>
              <a:t>L1</a:t>
            </a:r>
            <a:r>
              <a:rPr lang="en-US" sz="2800" kern="0" dirty="0"/>
              <a:t>=0, on dérive </a:t>
            </a:r>
            <a:r>
              <a:rPr lang="en-US" sz="2800" kern="0" dirty="0">
                <a:solidFill>
                  <a:schemeClr val="tx2"/>
                </a:solidFill>
              </a:rPr>
              <a:t>K0</a:t>
            </a:r>
            <a:r>
              <a:rPr lang="en-US" sz="2800" kern="0" dirty="0"/>
              <a:t>=</a:t>
            </a:r>
            <a:r>
              <a:rPr lang="en-US" sz="2800" kern="0" dirty="0">
                <a:solidFill>
                  <a:schemeClr val="tx2"/>
                </a:solidFill>
              </a:rPr>
              <a:t>K1</a:t>
            </a:r>
            <a:r>
              <a:rPr lang="en-US" sz="2800" kern="0" dirty="0"/>
              <a:t>=0, </a:t>
            </a:r>
          </a:p>
          <a:p>
            <a:pPr algn="ctr" fontAlgn="base">
              <a:spcAft>
                <a:spcPct val="0"/>
              </a:spcAft>
            </a:pPr>
            <a:r>
              <a:rPr lang="en-US" sz="2800" kern="0" dirty="0"/>
              <a:t>même en ne sachant rien sur les </a:t>
            </a:r>
            <a:r>
              <a:rPr lang="en-US" sz="2800" kern="0" dirty="0">
                <a:solidFill>
                  <a:schemeClr val="accent3"/>
                </a:solidFill>
              </a:rPr>
              <a:t>Rj</a:t>
            </a:r>
            <a:r>
              <a:rPr lang="en-US" sz="2800" kern="0" dirty="0"/>
              <a:t> ! </a:t>
            </a:r>
          </a:p>
        </p:txBody>
      </p:sp>
      <p:sp>
        <p:nvSpPr>
          <p:cNvPr id="129" name="ZoneTexte 128">
            <a:extLst>
              <a:ext uri="{FF2B5EF4-FFF2-40B4-BE49-F238E27FC236}">
                <a16:creationId xmlns:a16="http://schemas.microsoft.com/office/drawing/2014/main" id="{F4DD1545-2E92-8846-99BE-41A133D7F16B}"/>
              </a:ext>
            </a:extLst>
          </p:cNvPr>
          <p:cNvSpPr txBox="1"/>
          <p:nvPr/>
        </p:nvSpPr>
        <p:spPr>
          <a:xfrm>
            <a:off x="2035102" y="4673826"/>
            <a:ext cx="6863885" cy="115416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Aft>
                <a:spcPts val="600"/>
              </a:spcAft>
            </a:pPr>
            <a:r>
              <a:rPr lang="en-US" sz="3200" kern="0" dirty="0"/>
              <a:t>Propager les 1, c’est calculer </a:t>
            </a:r>
            <a:r>
              <a:rPr lang="en-US" sz="3200" i="1" kern="0" dirty="0"/>
              <a:t>Must</a:t>
            </a:r>
          </a:p>
          <a:p>
            <a:pPr algn="ctr" fontAlgn="base">
              <a:spcAft>
                <a:spcPts val="600"/>
              </a:spcAft>
            </a:pPr>
            <a:r>
              <a:rPr kumimoji="0" lang="en-US" sz="3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Propager les 0, c’</a:t>
            </a:r>
            <a:r>
              <a:rPr lang="en-US" sz="3200" kern="0" dirty="0"/>
              <a:t>est calculer </a:t>
            </a:r>
            <a:r>
              <a:rPr lang="en-US" sz="3200" i="1" kern="0" dirty="0"/>
              <a:t>Cannot</a:t>
            </a:r>
            <a:endParaRPr kumimoji="0" lang="en-US" sz="3200" b="0" i="1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345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 47">
            <a:extLst>
              <a:ext uri="{FF2B5EF4-FFF2-40B4-BE49-F238E27FC236}">
                <a16:creationId xmlns:a16="http://schemas.microsoft.com/office/drawing/2014/main" id="{ABBBC031-4BA6-0D48-B341-8C0018A07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939600"/>
            <a:ext cx="8483600" cy="2133600"/>
          </a:xfrm>
          <a:prstGeom prst="rect">
            <a:avLst/>
          </a:prstGeom>
        </p:spPr>
      </p:pic>
      <p:sp>
        <p:nvSpPr>
          <p:cNvPr id="50" name="ZoneTexte 49">
            <a:extLst>
              <a:ext uri="{FF2B5EF4-FFF2-40B4-BE49-F238E27FC236}">
                <a16:creationId xmlns:a16="http://schemas.microsoft.com/office/drawing/2014/main" id="{DBD1D3C8-BBC7-454F-A02F-10F9C882C32A}"/>
              </a:ext>
            </a:extLst>
          </p:cNvPr>
          <p:cNvSpPr txBox="1"/>
          <p:nvPr/>
        </p:nvSpPr>
        <p:spPr>
          <a:xfrm>
            <a:off x="314457" y="872734"/>
            <a:ext cx="553357" cy="307777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1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LEM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57F6DC9E-D283-8745-B736-1975CCE3437F}"/>
              </a:ext>
            </a:extLst>
          </p:cNvPr>
          <p:cNvSpPr txBox="1"/>
          <p:nvPr/>
        </p:nvSpPr>
        <p:spPr>
          <a:xfrm>
            <a:off x="314457" y="2777530"/>
            <a:ext cx="583814" cy="307777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1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REM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CE6EAB34-8D2A-B44D-BDE2-4348925D1741}"/>
              </a:ext>
            </a:extLst>
          </p:cNvPr>
          <p:cNvSpPr txBox="1"/>
          <p:nvPr/>
        </p:nvSpPr>
        <p:spPr>
          <a:xfrm>
            <a:off x="462012" y="1275431"/>
            <a:ext cx="383438" cy="307777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14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L0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6466A7D8-9567-1041-9624-C5BC44074426}"/>
              </a:ext>
            </a:extLst>
          </p:cNvPr>
          <p:cNvSpPr txBox="1"/>
          <p:nvPr/>
        </p:nvSpPr>
        <p:spPr>
          <a:xfrm>
            <a:off x="2491595" y="1275431"/>
            <a:ext cx="393056" cy="307777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140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L1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645BB948-442E-4147-92D6-F718D8F5FFDC}"/>
              </a:ext>
            </a:extLst>
          </p:cNvPr>
          <p:cNvSpPr txBox="1"/>
          <p:nvPr/>
        </p:nvSpPr>
        <p:spPr>
          <a:xfrm>
            <a:off x="4521178" y="1269362"/>
            <a:ext cx="383438" cy="307777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14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L2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9FD375E9-A1F9-D94D-8D4C-E7FBDB863901}"/>
              </a:ext>
            </a:extLst>
          </p:cNvPr>
          <p:cNvSpPr txBox="1"/>
          <p:nvPr/>
        </p:nvSpPr>
        <p:spPr>
          <a:xfrm>
            <a:off x="6550762" y="1276370"/>
            <a:ext cx="383438" cy="307777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14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L3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DE5E140E-56C2-0241-9965-BDA365C0440D}"/>
              </a:ext>
            </a:extLst>
          </p:cNvPr>
          <p:cNvSpPr txBox="1"/>
          <p:nvPr/>
        </p:nvSpPr>
        <p:spPr>
          <a:xfrm>
            <a:off x="462012" y="2392228"/>
            <a:ext cx="413896" cy="307777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14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R0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E5375A23-AF9E-C14E-87BD-BA3C5CDEC1A8}"/>
              </a:ext>
            </a:extLst>
          </p:cNvPr>
          <p:cNvSpPr txBox="1"/>
          <p:nvPr/>
        </p:nvSpPr>
        <p:spPr>
          <a:xfrm>
            <a:off x="2491595" y="2398297"/>
            <a:ext cx="413896" cy="307777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14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R1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66C9CFA5-6721-4542-A116-451F854B1759}"/>
              </a:ext>
            </a:extLst>
          </p:cNvPr>
          <p:cNvSpPr txBox="1"/>
          <p:nvPr/>
        </p:nvSpPr>
        <p:spPr>
          <a:xfrm>
            <a:off x="4521178" y="2392228"/>
            <a:ext cx="413896" cy="307777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140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R2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B17F7982-4CB1-3744-B14A-9F441ACE5F84}"/>
              </a:ext>
            </a:extLst>
          </p:cNvPr>
          <p:cNvSpPr txBox="1"/>
          <p:nvPr/>
        </p:nvSpPr>
        <p:spPr>
          <a:xfrm>
            <a:off x="6550762" y="2392228"/>
            <a:ext cx="413896" cy="307777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14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R3</a:t>
            </a:r>
          </a:p>
        </p:txBody>
      </p: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AA2851A7-6A9F-A144-80C4-A6FB59519A54}"/>
              </a:ext>
            </a:extLst>
          </p:cNvPr>
          <p:cNvGrpSpPr/>
          <p:nvPr/>
        </p:nvGrpSpPr>
        <p:grpSpPr>
          <a:xfrm>
            <a:off x="2350777" y="1705759"/>
            <a:ext cx="6466139" cy="313846"/>
            <a:chOff x="2373800" y="1684764"/>
            <a:chExt cx="6466139" cy="313846"/>
          </a:xfrm>
        </p:grpSpPr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52C52F0D-6054-D943-95CC-370B064D37A7}"/>
                </a:ext>
              </a:extLst>
            </p:cNvPr>
            <p:cNvSpPr txBox="1"/>
            <p:nvPr/>
          </p:nvSpPr>
          <p:spPr>
            <a:xfrm>
              <a:off x="2373800" y="1684764"/>
              <a:ext cx="404278" cy="307777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1400" b="0" i="0" u="none" strike="noStrike" kern="0" cap="none" spc="0" normalizeH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</a:rPr>
                <a:t>K0</a:t>
              </a:r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EF30406C-626F-704A-8144-83713812E389}"/>
                </a:ext>
              </a:extLst>
            </p:cNvPr>
            <p:cNvSpPr txBox="1"/>
            <p:nvPr/>
          </p:nvSpPr>
          <p:spPr>
            <a:xfrm>
              <a:off x="4387070" y="1690833"/>
              <a:ext cx="404278" cy="307777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lang="fr-FR" sz="1400" kern="0" dirty="0">
                  <a:solidFill>
                    <a:schemeClr val="accent3"/>
                  </a:solidFill>
                </a:rPr>
                <a:t>K</a:t>
              </a:r>
              <a:r>
                <a:rPr kumimoji="0" lang="fr-FR" sz="1400" b="0" i="0" u="none" strike="noStrike" kern="0" cap="none" spc="0" normalizeH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id="{425AA958-B741-1249-B2E1-A6428A06ECA3}"/>
                </a:ext>
              </a:extLst>
            </p:cNvPr>
            <p:cNvSpPr txBox="1"/>
            <p:nvPr/>
          </p:nvSpPr>
          <p:spPr>
            <a:xfrm>
              <a:off x="6411365" y="1684764"/>
              <a:ext cx="413896" cy="307777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lang="fr-FR" sz="1400" kern="0" dirty="0">
                  <a:solidFill>
                    <a:schemeClr val="accent3"/>
                  </a:solidFill>
                </a:rPr>
                <a:t>K</a:t>
              </a:r>
              <a:r>
                <a:rPr kumimoji="0" lang="fr-FR" sz="1400" i="0" u="none" strike="noStrike" kern="0" cap="none" spc="0" normalizeH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</a:rPr>
                <a:t>2</a:t>
              </a:r>
            </a:p>
          </p:txBody>
        </p: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6EEFFA28-8FAC-D54F-90CC-C53E6A317172}"/>
                </a:ext>
              </a:extLst>
            </p:cNvPr>
            <p:cNvSpPr txBox="1"/>
            <p:nvPr/>
          </p:nvSpPr>
          <p:spPr>
            <a:xfrm>
              <a:off x="8435661" y="1684764"/>
              <a:ext cx="404278" cy="307777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lang="fr-FR" sz="1400" kern="0" dirty="0">
                  <a:solidFill>
                    <a:schemeClr val="accent3"/>
                  </a:solidFill>
                </a:rPr>
                <a:t>K</a:t>
              </a:r>
              <a:r>
                <a:rPr kumimoji="0" lang="fr-FR" sz="1400" b="0" i="0" u="none" strike="noStrike" kern="0" cap="none" spc="0" normalizeH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</a:rPr>
                <a:t>3</a:t>
              </a:r>
            </a:p>
          </p:txBody>
        </p:sp>
      </p:grpSp>
      <p:sp>
        <p:nvSpPr>
          <p:cNvPr id="78" name="ZoneTexte 77">
            <a:extLst>
              <a:ext uri="{FF2B5EF4-FFF2-40B4-BE49-F238E27FC236}">
                <a16:creationId xmlns:a16="http://schemas.microsoft.com/office/drawing/2014/main" id="{582E1A42-93FB-354E-88DB-23B3F69AC3BB}"/>
              </a:ext>
            </a:extLst>
          </p:cNvPr>
          <p:cNvSpPr txBox="1"/>
          <p:nvPr/>
        </p:nvSpPr>
        <p:spPr>
          <a:xfrm>
            <a:off x="7739959" y="952624"/>
            <a:ext cx="441146" cy="40011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000" b="0" i="0" u="none" strike="noStrike" kern="0" cap="none" spc="0" normalizeH="0" noProof="0" dirty="0">
                <a:ln>
                  <a:noFill/>
                </a:ln>
                <a:solidFill>
                  <a:srgbClr val="DD0806"/>
                </a:solidFill>
                <a:effectLst/>
                <a:uLnTx/>
                <a:uFillTx/>
              </a:rPr>
              <a:t>…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CB1D9098-71A1-614A-A016-3B1659C6AC7C}"/>
              </a:ext>
            </a:extLst>
          </p:cNvPr>
          <p:cNvSpPr txBox="1"/>
          <p:nvPr/>
        </p:nvSpPr>
        <p:spPr>
          <a:xfrm>
            <a:off x="7768125" y="2455979"/>
            <a:ext cx="441146" cy="40011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000" b="0" i="0" u="none" strike="noStrike" kern="0" cap="none" spc="0" normalizeH="0" noProof="0" dirty="0">
                <a:ln>
                  <a:noFill/>
                </a:ln>
                <a:solidFill>
                  <a:srgbClr val="DD0806"/>
                </a:solidFill>
                <a:effectLst/>
                <a:uLnTx/>
                <a:uFillTx/>
              </a:rPr>
              <a:t>…</a:t>
            </a:r>
          </a:p>
        </p:txBody>
      </p:sp>
      <p:grpSp>
        <p:nvGrpSpPr>
          <p:cNvPr id="80" name="Groupe 79">
            <a:extLst>
              <a:ext uri="{FF2B5EF4-FFF2-40B4-BE49-F238E27FC236}">
                <a16:creationId xmlns:a16="http://schemas.microsoft.com/office/drawing/2014/main" id="{FF26D7AE-64C9-D84A-A421-7BB84693EFA0}"/>
              </a:ext>
            </a:extLst>
          </p:cNvPr>
          <p:cNvGrpSpPr/>
          <p:nvPr/>
        </p:nvGrpSpPr>
        <p:grpSpPr>
          <a:xfrm>
            <a:off x="1290961" y="912971"/>
            <a:ext cx="6477164" cy="313846"/>
            <a:chOff x="1290961" y="912971"/>
            <a:chExt cx="6477164" cy="313846"/>
          </a:xfrm>
        </p:grpSpPr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D67A8D12-4B5F-E446-9583-0CD4E1F020C4}"/>
                </a:ext>
              </a:extLst>
            </p:cNvPr>
            <p:cNvSpPr txBox="1"/>
            <p:nvPr/>
          </p:nvSpPr>
          <p:spPr>
            <a:xfrm>
              <a:off x="1290961" y="919040"/>
              <a:ext cx="404278" cy="307777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14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X0</a:t>
              </a:r>
            </a:p>
          </p:txBody>
        </p:sp>
        <p:sp>
          <p:nvSpPr>
            <p:cNvPr id="82" name="ZoneTexte 81">
              <a:extLst>
                <a:ext uri="{FF2B5EF4-FFF2-40B4-BE49-F238E27FC236}">
                  <a16:creationId xmlns:a16="http://schemas.microsoft.com/office/drawing/2014/main" id="{448B9F82-878A-7E43-9304-9A92641810BE}"/>
                </a:ext>
              </a:extLst>
            </p:cNvPr>
            <p:cNvSpPr txBox="1"/>
            <p:nvPr/>
          </p:nvSpPr>
          <p:spPr>
            <a:xfrm>
              <a:off x="3315256" y="919040"/>
              <a:ext cx="404278" cy="307777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14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X1</a:t>
              </a:r>
            </a:p>
          </p:txBody>
        </p:sp>
        <p:sp>
          <p:nvSpPr>
            <p:cNvPr id="83" name="ZoneTexte 82">
              <a:extLst>
                <a:ext uri="{FF2B5EF4-FFF2-40B4-BE49-F238E27FC236}">
                  <a16:creationId xmlns:a16="http://schemas.microsoft.com/office/drawing/2014/main" id="{0676FADD-35EC-EE41-8AD8-C72BF12C01FF}"/>
                </a:ext>
              </a:extLst>
            </p:cNvPr>
            <p:cNvSpPr txBox="1"/>
            <p:nvPr/>
          </p:nvSpPr>
          <p:spPr>
            <a:xfrm>
              <a:off x="5339551" y="912971"/>
              <a:ext cx="404278" cy="307777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14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X2</a:t>
              </a:r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96ACEA9D-3806-E346-866D-0E1AB22177AC}"/>
                </a:ext>
              </a:extLst>
            </p:cNvPr>
            <p:cNvSpPr txBox="1"/>
            <p:nvPr/>
          </p:nvSpPr>
          <p:spPr>
            <a:xfrm>
              <a:off x="7363847" y="912971"/>
              <a:ext cx="404278" cy="307777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14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X3</a:t>
              </a:r>
            </a:p>
          </p:txBody>
        </p:sp>
      </p:grp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B1DCB8FB-CF39-F64B-AEDE-DA26311C6053}"/>
              </a:ext>
            </a:extLst>
          </p:cNvPr>
          <p:cNvGrpSpPr/>
          <p:nvPr/>
        </p:nvGrpSpPr>
        <p:grpSpPr>
          <a:xfrm>
            <a:off x="1290961" y="2728665"/>
            <a:ext cx="6477164" cy="313846"/>
            <a:chOff x="1290961" y="2707912"/>
            <a:chExt cx="6477164" cy="313846"/>
          </a:xfrm>
        </p:grpSpPr>
        <p:sp>
          <p:nvSpPr>
            <p:cNvPr id="86" name="ZoneTexte 85">
              <a:extLst>
                <a:ext uri="{FF2B5EF4-FFF2-40B4-BE49-F238E27FC236}">
                  <a16:creationId xmlns:a16="http://schemas.microsoft.com/office/drawing/2014/main" id="{784935ED-0EF0-A248-BAC1-4CDD91DEB10F}"/>
                </a:ext>
              </a:extLst>
            </p:cNvPr>
            <p:cNvSpPr txBox="1"/>
            <p:nvPr/>
          </p:nvSpPr>
          <p:spPr>
            <a:xfrm>
              <a:off x="1290961" y="2713981"/>
              <a:ext cx="404278" cy="307777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14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Y0</a:t>
              </a:r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B12C5B64-D169-934D-BC4D-A16A36F408F7}"/>
                </a:ext>
              </a:extLst>
            </p:cNvPr>
            <p:cNvSpPr txBox="1"/>
            <p:nvPr/>
          </p:nvSpPr>
          <p:spPr>
            <a:xfrm>
              <a:off x="3315256" y="2713981"/>
              <a:ext cx="404278" cy="307777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14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Y1</a:t>
              </a:r>
            </a:p>
          </p:txBody>
        </p:sp>
        <p:sp>
          <p:nvSpPr>
            <p:cNvPr id="88" name="ZoneTexte 87">
              <a:extLst>
                <a:ext uri="{FF2B5EF4-FFF2-40B4-BE49-F238E27FC236}">
                  <a16:creationId xmlns:a16="http://schemas.microsoft.com/office/drawing/2014/main" id="{25C5E8C3-CAF4-7C47-9D0E-E54F3A5B3799}"/>
                </a:ext>
              </a:extLst>
            </p:cNvPr>
            <p:cNvSpPr txBox="1"/>
            <p:nvPr/>
          </p:nvSpPr>
          <p:spPr>
            <a:xfrm>
              <a:off x="5339551" y="2707912"/>
              <a:ext cx="404278" cy="307777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14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Y2</a:t>
              </a:r>
            </a:p>
          </p:txBody>
        </p:sp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858433A7-E485-704F-B9E5-4D2B6F928129}"/>
                </a:ext>
              </a:extLst>
            </p:cNvPr>
            <p:cNvSpPr txBox="1"/>
            <p:nvPr/>
          </p:nvSpPr>
          <p:spPr>
            <a:xfrm>
              <a:off x="7363847" y="2707912"/>
              <a:ext cx="404278" cy="307777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14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Y3</a:t>
              </a:r>
            </a:p>
          </p:txBody>
        </p:sp>
      </p:grp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5AF8ED0-BC4E-1F47-9A41-151F1D2BADF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07/03/2017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D0BC0C9-63AF-D340-92F3-93090B13C0A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84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FBB07CA-6536-F540-B883-FC4D0A70D44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2F0DA202-3B7B-8545-9771-6A0C89CDA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785"/>
            <a:ext cx="8915400" cy="584775"/>
          </a:xfrm>
        </p:spPr>
        <p:txBody>
          <a:bodyPr/>
          <a:lstStyle/>
          <a:p>
            <a:r>
              <a:rPr lang="fr-FR" sz="3200"/>
              <a:t>Le synchroniseur (max-unit 2-adique, Gonthier)</a:t>
            </a:r>
          </a:p>
        </p:txBody>
      </p:sp>
      <p:sp>
        <p:nvSpPr>
          <p:cNvPr id="129" name="ZoneTexte 128">
            <a:extLst>
              <a:ext uri="{FF2B5EF4-FFF2-40B4-BE49-F238E27FC236}">
                <a16:creationId xmlns:a16="http://schemas.microsoft.com/office/drawing/2014/main" id="{F4DD1545-2E92-8846-99BE-41A133D7F16B}"/>
              </a:ext>
            </a:extLst>
          </p:cNvPr>
          <p:cNvSpPr txBox="1"/>
          <p:nvPr/>
        </p:nvSpPr>
        <p:spPr>
          <a:xfrm>
            <a:off x="215682" y="3428168"/>
            <a:ext cx="8712642" cy="2585323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Marche m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ême si 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L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et R ont plusieurs 1 :</a:t>
            </a:r>
          </a:p>
          <a:p>
            <a:pPr algn="ctr" fontAlgn="base">
              <a:spcAft>
                <a:spcPts val="600"/>
              </a:spcAft>
            </a:pPr>
            <a:r>
              <a:rPr lang="fr-FR" sz="2400" kern="0" dirty="0"/>
              <a:t>c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alcule en fait un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Max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d</a:t>
            </a:r>
            <a:r>
              <a:rPr lang="en-US" sz="2400" kern="0" dirty="0"/>
              <a:t>’e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nsembles d’entiers,</a:t>
            </a:r>
          </a:p>
          <a:p>
            <a:pPr algn="ctr" fontAlgn="base">
              <a:spcAft>
                <a:spcPts val="600"/>
              </a:spcAft>
            </a:pPr>
            <a:r>
              <a:rPr lang="fr-FR" sz="2400" kern="0" dirty="0">
                <a:solidFill>
                  <a:schemeClr val="accent3"/>
                </a:solidFill>
              </a:rPr>
              <a:t>Max</a:t>
            </a:r>
            <a:r>
              <a:rPr lang="fr-FR" sz="2400" kern="0" dirty="0"/>
              <a:t>(</a:t>
            </a:r>
            <a:r>
              <a:rPr lang="fr-FR" sz="2400" kern="0" dirty="0">
                <a:solidFill>
                  <a:schemeClr val="accent3"/>
                </a:solidFill>
              </a:rPr>
              <a:t>L,R</a:t>
            </a:r>
            <a:r>
              <a:rPr lang="fr-FR" sz="2400" kern="0" dirty="0"/>
              <a:t>) = { </a:t>
            </a:r>
            <a:r>
              <a:rPr lang="fr-FR" sz="2400" kern="0" dirty="0">
                <a:solidFill>
                  <a:schemeClr val="accent3"/>
                </a:solidFill>
              </a:rPr>
              <a:t>max</a:t>
            </a:r>
            <a:r>
              <a:rPr lang="fr-FR" sz="2400" kern="0" dirty="0"/>
              <a:t>(</a:t>
            </a:r>
            <a:r>
              <a:rPr lang="fr-FR" sz="2400" kern="0" dirty="0">
                <a:solidFill>
                  <a:schemeClr val="accent3"/>
                </a:solidFill>
              </a:rPr>
              <a:t>l</a:t>
            </a:r>
            <a:r>
              <a:rPr lang="fr-FR" sz="2400" kern="0" dirty="0"/>
              <a:t>,</a:t>
            </a:r>
            <a:r>
              <a:rPr lang="fr-FR" sz="2400" kern="0" dirty="0">
                <a:solidFill>
                  <a:schemeClr val="accent3"/>
                </a:solidFill>
              </a:rPr>
              <a:t>r</a:t>
            </a:r>
            <a:r>
              <a:rPr lang="fr-FR" sz="2400" kern="0" dirty="0"/>
              <a:t>) | </a:t>
            </a:r>
            <a:r>
              <a:rPr lang="fr-FR" sz="2400" kern="0" dirty="0">
                <a:solidFill>
                  <a:schemeClr val="accent3"/>
                </a:solidFill>
              </a:rPr>
              <a:t>l</a:t>
            </a:r>
            <a:r>
              <a:rPr lang="fr-FR" sz="2400" kern="0" dirty="0"/>
              <a:t> ∈ </a:t>
            </a:r>
            <a:r>
              <a:rPr lang="fr-FR" sz="2400" kern="0" dirty="0">
                <a:solidFill>
                  <a:schemeClr val="accent3"/>
                </a:solidFill>
              </a:rPr>
              <a:t>L</a:t>
            </a:r>
            <a:r>
              <a:rPr lang="fr-FR" sz="2400" kern="0" dirty="0"/>
              <a:t>, </a:t>
            </a:r>
            <a:r>
              <a:rPr lang="fr-FR" sz="2400" kern="0" dirty="0">
                <a:solidFill>
                  <a:schemeClr val="accent3"/>
                </a:solidFill>
              </a:rPr>
              <a:t>r</a:t>
            </a:r>
            <a:r>
              <a:rPr lang="fr-FR" sz="2400" kern="0" dirty="0"/>
              <a:t> ∈ </a:t>
            </a:r>
            <a:r>
              <a:rPr lang="fr-FR" sz="2400" kern="0" dirty="0">
                <a:solidFill>
                  <a:schemeClr val="accent3"/>
                </a:solidFill>
              </a:rPr>
              <a:t>R</a:t>
            </a:r>
            <a:r>
              <a:rPr lang="fr-FR" sz="2400" kern="0" dirty="0"/>
              <a:t> }</a:t>
            </a:r>
          </a:p>
          <a:p>
            <a:pPr algn="ctr" fontAlgn="base">
              <a:spcAft>
                <a:spcPts val="600"/>
              </a:spcAft>
            </a:pPr>
            <a:r>
              <a:rPr lang="en-US" sz="2400" kern="0" dirty="0"/>
              <a:t>q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ui se code en 2-adiques par la formule magique de Gonthier</a:t>
            </a:r>
          </a:p>
          <a:p>
            <a:pPr algn="ctr" fontAlgn="base">
              <a:spcAft>
                <a:spcPts val="600"/>
              </a:spcAft>
            </a:pPr>
            <a:r>
              <a:rPr lang="fr-FR" sz="2400" kern="0" dirty="0">
                <a:solidFill>
                  <a:schemeClr val="accent3"/>
                </a:solidFill>
              </a:rPr>
              <a:t>Max</a:t>
            </a:r>
            <a:r>
              <a:rPr lang="fr-FR" sz="2400" kern="0" dirty="0"/>
              <a:t>(</a:t>
            </a:r>
            <a:r>
              <a:rPr lang="fr-FR" sz="2400" kern="0" dirty="0">
                <a:solidFill>
                  <a:schemeClr val="accent3"/>
                </a:solidFill>
              </a:rPr>
              <a:t>L</a:t>
            </a:r>
            <a:r>
              <a:rPr lang="fr-FR" sz="2400" kern="0" dirty="0"/>
              <a:t>,</a:t>
            </a:r>
            <a:r>
              <a:rPr lang="fr-FR" sz="2400" kern="0" dirty="0">
                <a:solidFill>
                  <a:schemeClr val="accent3"/>
                </a:solidFill>
              </a:rPr>
              <a:t>R</a:t>
            </a:r>
            <a:r>
              <a:rPr lang="fr-FR" sz="2400" kern="0" dirty="0"/>
              <a:t>) = (</a:t>
            </a:r>
            <a:r>
              <a:rPr lang="fr-FR" sz="2400" kern="0" dirty="0">
                <a:solidFill>
                  <a:schemeClr val="accent3"/>
                </a:solidFill>
              </a:rPr>
              <a:t>L</a:t>
            </a:r>
            <a:r>
              <a:rPr lang="fr-FR" sz="2400" kern="0" dirty="0"/>
              <a:t> or </a:t>
            </a:r>
            <a:r>
              <a:rPr lang="fr-FR" sz="2400" kern="0" dirty="0">
                <a:solidFill>
                  <a:schemeClr val="accent3"/>
                </a:solidFill>
              </a:rPr>
              <a:t>R</a:t>
            </a:r>
            <a:r>
              <a:rPr lang="fr-FR" sz="2400" kern="0" dirty="0"/>
              <a:t>) and (</a:t>
            </a:r>
            <a:r>
              <a:rPr lang="fr-FR" sz="2400" kern="0" dirty="0">
                <a:solidFill>
                  <a:schemeClr val="accent3"/>
                </a:solidFill>
              </a:rPr>
              <a:t>L</a:t>
            </a:r>
            <a:r>
              <a:rPr lang="fr-FR" sz="2400" kern="0" dirty="0"/>
              <a:t> or </a:t>
            </a:r>
            <a:r>
              <a:rPr lang="fr-FR" sz="2400" kern="0" dirty="0">
                <a:solidFill>
                  <a:schemeClr val="accent3"/>
                </a:solidFill>
              </a:rPr>
              <a:t>−L</a:t>
            </a:r>
            <a:r>
              <a:rPr lang="fr-FR" sz="2400" kern="0" dirty="0"/>
              <a:t>) and (</a:t>
            </a:r>
            <a:r>
              <a:rPr lang="fr-FR" sz="2400" kern="0" dirty="0">
                <a:solidFill>
                  <a:schemeClr val="accent3"/>
                </a:solidFill>
              </a:rPr>
              <a:t>R</a:t>
            </a:r>
            <a:r>
              <a:rPr lang="fr-FR" sz="2400" kern="0" dirty="0"/>
              <a:t> or </a:t>
            </a:r>
            <a:r>
              <a:rPr lang="fr-FR" sz="2400" kern="0" dirty="0">
                <a:solidFill>
                  <a:schemeClr val="accent3"/>
                </a:solidFill>
              </a:rPr>
              <a:t>−L</a:t>
            </a:r>
            <a:r>
              <a:rPr lang="fr-FR" sz="2400" kern="0" dirty="0"/>
              <a:t>)</a:t>
            </a:r>
            <a:endParaRPr kumimoji="0" lang="en-US" sz="24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  <a:p>
            <a:pPr algn="ctr" fontAlgn="base">
              <a:spcAft>
                <a:spcPct val="0"/>
              </a:spcAft>
            </a:pPr>
            <a:r>
              <a:rPr kumimoji="0" lang="fr-FR" sz="2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(voir cours SMT du 23/03/2016 pour la preuve automatique en </a:t>
            </a:r>
            <a:r>
              <a:rPr kumimoji="0" lang="fr-FR" sz="22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Why</a:t>
            </a:r>
            <a:r>
              <a:rPr kumimoji="0" lang="fr-FR" sz="2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0626500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8A5447C-B233-394A-846A-3251A8AC453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07/03/2017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34A07BD-8F72-7E44-862F-551835D7CE1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85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B1B62F0-E3DF-8E42-97F4-46F38A4478E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4B30E6F8-D619-534B-AAF3-2938BFE49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785"/>
            <a:ext cx="8915400" cy="1169551"/>
          </a:xfrm>
        </p:spPr>
        <p:txBody>
          <a:bodyPr/>
          <a:lstStyle/>
          <a:p>
            <a:r>
              <a:rPr lang="fr-FR"/>
              <a:t>La Daisy Chain plus classique pour max</a:t>
            </a:r>
            <a:br>
              <a:rPr lang="fr-FR"/>
            </a:br>
            <a:endParaRPr lang="fr-FR">
              <a:solidFill>
                <a:schemeClr val="accent1"/>
              </a:solidFill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4B6FE6D-8AD3-7E42-9FBE-D9D734DFC406}"/>
              </a:ext>
            </a:extLst>
          </p:cNvPr>
          <p:cNvGrpSpPr/>
          <p:nvPr/>
        </p:nvGrpSpPr>
        <p:grpSpPr>
          <a:xfrm>
            <a:off x="656695" y="1580309"/>
            <a:ext cx="7830611" cy="3159183"/>
            <a:chOff x="485565" y="1580309"/>
            <a:chExt cx="7830611" cy="3159183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001E3915-580E-1D44-9716-120DC5A394FB}"/>
                </a:ext>
              </a:extLst>
            </p:cNvPr>
            <p:cNvSpPr txBox="1"/>
            <p:nvPr/>
          </p:nvSpPr>
          <p:spPr>
            <a:xfrm>
              <a:off x="1164438" y="4431715"/>
              <a:ext cx="383438" cy="307777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1400" b="0" i="0" u="none" strike="noStrike" kern="0" cap="none" spc="0" normalizeH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</a:rPr>
                <a:t>L0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18F8B56B-7194-A546-846F-A481DB013806}"/>
                </a:ext>
              </a:extLst>
            </p:cNvPr>
            <p:cNvSpPr txBox="1"/>
            <p:nvPr/>
          </p:nvSpPr>
          <p:spPr>
            <a:xfrm>
              <a:off x="2889358" y="4421523"/>
              <a:ext cx="383438" cy="307777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1400" b="0" i="0" u="none" strike="noStrike" kern="0" cap="none" spc="0" normalizeH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</a:rPr>
                <a:t>L1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297BD570-3BDF-0E47-98CA-D44B382F3956}"/>
                </a:ext>
              </a:extLst>
            </p:cNvPr>
            <p:cNvSpPr txBox="1"/>
            <p:nvPr/>
          </p:nvSpPr>
          <p:spPr>
            <a:xfrm>
              <a:off x="4566186" y="4411148"/>
              <a:ext cx="383438" cy="307777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1400" b="0" i="0" u="none" strike="noStrike" kern="0" cap="none" spc="0" normalizeH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</a:rPr>
                <a:t>L2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6607E13C-FD60-F442-A104-16002CAFE374}"/>
                </a:ext>
              </a:extLst>
            </p:cNvPr>
            <p:cNvSpPr txBox="1"/>
            <p:nvPr/>
          </p:nvSpPr>
          <p:spPr>
            <a:xfrm>
              <a:off x="6270227" y="4411147"/>
              <a:ext cx="383438" cy="307777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1400" b="0" i="0" u="none" strike="noStrike" kern="0" cap="none" spc="0" normalizeH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</a:rPr>
                <a:t>L3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EB80C611-3A8A-3946-82D0-65F5418078BD}"/>
                </a:ext>
              </a:extLst>
            </p:cNvPr>
            <p:cNvSpPr txBox="1"/>
            <p:nvPr/>
          </p:nvSpPr>
          <p:spPr>
            <a:xfrm>
              <a:off x="1685373" y="4431715"/>
              <a:ext cx="413896" cy="307777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1400" b="0" i="0" u="none" strike="noStrike" kern="0" cap="none" spc="0" normalizeH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</a:rPr>
                <a:t>R0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C87FFABC-82C1-E343-A218-FC042E682E42}"/>
                </a:ext>
              </a:extLst>
            </p:cNvPr>
            <p:cNvSpPr txBox="1"/>
            <p:nvPr/>
          </p:nvSpPr>
          <p:spPr>
            <a:xfrm>
              <a:off x="3386247" y="4421621"/>
              <a:ext cx="413896" cy="307777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1400" b="0" i="0" u="none" strike="noStrike" kern="0" cap="none" spc="0" normalizeH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</a:rPr>
                <a:t>R1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BC0250FA-7B3C-8B4F-9089-615A7A8F73A7}"/>
                </a:ext>
              </a:extLst>
            </p:cNvPr>
            <p:cNvSpPr txBox="1"/>
            <p:nvPr/>
          </p:nvSpPr>
          <p:spPr>
            <a:xfrm>
              <a:off x="5087121" y="4404459"/>
              <a:ext cx="413896" cy="307777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1400" b="0" i="0" u="none" strike="noStrike" kern="0" cap="none" spc="0" normalizeH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</a:rPr>
                <a:t>R2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B4118A70-F3A4-2E4F-B2AC-F43CF3257893}"/>
                </a:ext>
              </a:extLst>
            </p:cNvPr>
            <p:cNvSpPr txBox="1"/>
            <p:nvPr/>
          </p:nvSpPr>
          <p:spPr>
            <a:xfrm>
              <a:off x="6787994" y="4400348"/>
              <a:ext cx="413896" cy="307777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1400" b="0" i="0" u="none" strike="noStrike" kern="0" cap="none" spc="0" normalizeH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</a:rPr>
                <a:t>R3</a:t>
              </a:r>
            </a:p>
          </p:txBody>
        </p:sp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D42BDBC6-E29E-C14F-8693-0BB6F0DD8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1774148"/>
              <a:ext cx="7632848" cy="2965344"/>
            </a:xfrm>
            <a:prstGeom prst="rect">
              <a:avLst/>
            </a:prstGeom>
          </p:spPr>
        </p:pic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848AD606-9802-724F-99D1-98B67BB833E0}"/>
                </a:ext>
              </a:extLst>
            </p:cNvPr>
            <p:cNvSpPr txBox="1"/>
            <p:nvPr/>
          </p:nvSpPr>
          <p:spPr>
            <a:xfrm>
              <a:off x="485565" y="4307024"/>
              <a:ext cx="393056" cy="307777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1400" i="0" u="none" strike="noStrike" kern="0" cap="none" spc="0" normalizeH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</a:rPr>
                <a:t>L0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454B7ECC-8CC1-2344-8C18-167F152DCC7C}"/>
                </a:ext>
              </a:extLst>
            </p:cNvPr>
            <p:cNvSpPr txBox="1"/>
            <p:nvPr/>
          </p:nvSpPr>
          <p:spPr>
            <a:xfrm>
              <a:off x="2210485" y="4296832"/>
              <a:ext cx="393056" cy="307777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1400" i="0" u="none" strike="noStrike" kern="0" cap="none" spc="0" normalizeH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</a:rPr>
                <a:t>L1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4D6C21AC-F840-0A4D-A28A-02D64447EF32}"/>
                </a:ext>
              </a:extLst>
            </p:cNvPr>
            <p:cNvSpPr txBox="1"/>
            <p:nvPr/>
          </p:nvSpPr>
          <p:spPr>
            <a:xfrm>
              <a:off x="3887313" y="4286457"/>
              <a:ext cx="383438" cy="307777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1400" b="0" i="0" u="none" strike="noStrike" kern="0" cap="none" spc="0" normalizeH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</a:rPr>
                <a:t>L2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7F0CE394-F4E1-B34E-A4CB-D4D705D43C2A}"/>
                </a:ext>
              </a:extLst>
            </p:cNvPr>
            <p:cNvSpPr txBox="1"/>
            <p:nvPr/>
          </p:nvSpPr>
          <p:spPr>
            <a:xfrm>
              <a:off x="5614997" y="4286456"/>
              <a:ext cx="383438" cy="307777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1400" b="0" i="0" u="none" strike="noStrike" kern="0" cap="none" spc="0" normalizeH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</a:rPr>
                <a:t>L3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40570B70-7836-8644-93D7-76983F1B1020}"/>
                </a:ext>
              </a:extLst>
            </p:cNvPr>
            <p:cNvSpPr txBox="1"/>
            <p:nvPr/>
          </p:nvSpPr>
          <p:spPr>
            <a:xfrm>
              <a:off x="1006500" y="4307024"/>
              <a:ext cx="413896" cy="307777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1400" b="0" i="0" u="none" strike="noStrike" kern="0" cap="none" spc="0" normalizeH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</a:rPr>
                <a:t>R0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2489F6A9-F9F4-9843-90FB-13E1704E5E7F}"/>
                </a:ext>
              </a:extLst>
            </p:cNvPr>
            <p:cNvSpPr txBox="1"/>
            <p:nvPr/>
          </p:nvSpPr>
          <p:spPr>
            <a:xfrm>
              <a:off x="2707374" y="4296930"/>
              <a:ext cx="413896" cy="307777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1400" b="0" i="0" u="none" strike="noStrike" kern="0" cap="none" spc="0" normalizeH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</a:rPr>
                <a:t>R1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271956A9-DEAD-3B45-8CE1-1436DA35CFC5}"/>
                </a:ext>
              </a:extLst>
            </p:cNvPr>
            <p:cNvSpPr txBox="1"/>
            <p:nvPr/>
          </p:nvSpPr>
          <p:spPr>
            <a:xfrm>
              <a:off x="4408248" y="4279768"/>
              <a:ext cx="413896" cy="307777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1400" b="0" i="0" u="none" strike="noStrike" kern="0" cap="none" spc="0" normalizeH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</a:rPr>
                <a:t>R2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0AE16512-EC14-1D4A-84D7-E10FE5D2B6E9}"/>
                </a:ext>
              </a:extLst>
            </p:cNvPr>
            <p:cNvSpPr txBox="1"/>
            <p:nvPr/>
          </p:nvSpPr>
          <p:spPr>
            <a:xfrm>
              <a:off x="6132764" y="4275657"/>
              <a:ext cx="413896" cy="307777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1400" b="0" i="0" u="none" strike="noStrike" kern="0" cap="none" spc="0" normalizeH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</a:rPr>
                <a:t>R3</a:t>
              </a:r>
            </a:p>
          </p:txBody>
        </p:sp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EDD9640C-5ACB-1347-B5DE-094E0E878E0D}"/>
                </a:ext>
              </a:extLst>
            </p:cNvPr>
            <p:cNvGrpSpPr/>
            <p:nvPr/>
          </p:nvGrpSpPr>
          <p:grpSpPr>
            <a:xfrm>
              <a:off x="825143" y="1580309"/>
              <a:ext cx="5511708" cy="323283"/>
              <a:chOff x="1506257" y="1757218"/>
              <a:chExt cx="5511708" cy="323283"/>
            </a:xfrm>
          </p:grpSpPr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715AA14C-0838-3649-82A6-B4A4874AD4F9}"/>
                  </a:ext>
                </a:extLst>
              </p:cNvPr>
              <p:cNvSpPr txBox="1"/>
              <p:nvPr/>
            </p:nvSpPr>
            <p:spPr>
              <a:xfrm>
                <a:off x="1506257" y="1772724"/>
                <a:ext cx="404278" cy="307777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l" fontAlgn="base">
                  <a:spcAft>
                    <a:spcPct val="0"/>
                  </a:spcAft>
                </a:pPr>
                <a:r>
                  <a:rPr kumimoji="0" lang="fr-FR" sz="1400" b="0" i="0" u="none" strike="noStrike" kern="0" cap="none" spc="0" normalizeH="0" noProof="0" dirty="0">
                    <a:ln>
                      <a:noFill/>
                    </a:ln>
                    <a:solidFill>
                      <a:schemeClr val="accent3"/>
                    </a:solidFill>
                    <a:effectLst/>
                    <a:uLnTx/>
                    <a:uFillTx/>
                  </a:rPr>
                  <a:t>K0</a:t>
                </a:r>
              </a:p>
            </p:txBody>
          </p:sp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3C5E2CF8-90B9-C94B-95F2-3D1798BF4D78}"/>
                  </a:ext>
                </a:extLst>
              </p:cNvPr>
              <p:cNvSpPr txBox="1"/>
              <p:nvPr/>
            </p:nvSpPr>
            <p:spPr>
              <a:xfrm>
                <a:off x="3210950" y="1757220"/>
                <a:ext cx="404278" cy="307777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l" fontAlgn="base">
                  <a:spcAft>
                    <a:spcPct val="0"/>
                  </a:spcAft>
                </a:pPr>
                <a:r>
                  <a:rPr lang="fr-FR" sz="1400" kern="0" dirty="0">
                    <a:solidFill>
                      <a:schemeClr val="accent3"/>
                    </a:solidFill>
                  </a:rPr>
                  <a:t>K</a:t>
                </a:r>
                <a:r>
                  <a:rPr kumimoji="0" lang="fr-FR" sz="1400" b="0" i="0" u="none" strike="noStrike" kern="0" cap="none" spc="0" normalizeH="0" noProof="0" dirty="0">
                    <a:ln>
                      <a:noFill/>
                    </a:ln>
                    <a:solidFill>
                      <a:schemeClr val="accent3"/>
                    </a:solidFill>
                    <a:effectLst/>
                    <a:uLnTx/>
                    <a:uFillTx/>
                  </a:rPr>
                  <a:t>1</a:t>
                </a:r>
              </a:p>
            </p:txBody>
          </p:sp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60F9C08D-A1AC-1B43-B3A5-3CA638F572E5}"/>
                  </a:ext>
                </a:extLst>
              </p:cNvPr>
              <p:cNvSpPr txBox="1"/>
              <p:nvPr/>
            </p:nvSpPr>
            <p:spPr>
              <a:xfrm>
                <a:off x="4915062" y="1757219"/>
                <a:ext cx="404278" cy="307777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l" fontAlgn="base">
                  <a:spcAft>
                    <a:spcPct val="0"/>
                  </a:spcAft>
                </a:pPr>
                <a:r>
                  <a:rPr lang="fr-FR" sz="1400" kern="0" dirty="0">
                    <a:solidFill>
                      <a:schemeClr val="accent3"/>
                    </a:solidFill>
                  </a:rPr>
                  <a:t>K</a:t>
                </a:r>
                <a:r>
                  <a:rPr kumimoji="0" lang="fr-FR" sz="1400" b="0" i="0" u="none" strike="noStrike" kern="0" cap="none" spc="0" normalizeH="0" noProof="0" dirty="0">
                    <a:ln>
                      <a:noFill/>
                    </a:ln>
                    <a:solidFill>
                      <a:schemeClr val="accent3"/>
                    </a:solidFill>
                    <a:effectLst/>
                    <a:uLnTx/>
                    <a:uFillTx/>
                  </a:rPr>
                  <a:t>2</a:t>
                </a:r>
              </a:p>
            </p:txBody>
          </p:sp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A5F85A0B-9463-EB40-A0BC-9C5196F22B51}"/>
                  </a:ext>
                </a:extLst>
              </p:cNvPr>
              <p:cNvSpPr txBox="1"/>
              <p:nvPr/>
            </p:nvSpPr>
            <p:spPr>
              <a:xfrm>
                <a:off x="6613687" y="1757218"/>
                <a:ext cx="404278" cy="307777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l" fontAlgn="base">
                  <a:spcAft>
                    <a:spcPct val="0"/>
                  </a:spcAft>
                </a:pPr>
                <a:r>
                  <a:rPr lang="fr-FR" sz="1400" kern="0" dirty="0">
                    <a:solidFill>
                      <a:schemeClr val="accent3"/>
                    </a:solidFill>
                  </a:rPr>
                  <a:t>K</a:t>
                </a:r>
                <a:r>
                  <a:rPr kumimoji="0" lang="fr-FR" sz="1400" b="0" i="0" u="none" strike="noStrike" kern="0" cap="none" spc="0" normalizeH="0" noProof="0" dirty="0">
                    <a:ln>
                      <a:noFill/>
                    </a:ln>
                    <a:solidFill>
                      <a:schemeClr val="accent3"/>
                    </a:solidFill>
                    <a:effectLst/>
                    <a:uLnTx/>
                    <a:uFillTx/>
                  </a:rPr>
                  <a:t>3</a:t>
                </a:r>
              </a:p>
            </p:txBody>
          </p:sp>
        </p:grp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B724BBAD-F0E3-1146-813C-0F7D39B92C6B}"/>
                </a:ext>
              </a:extLst>
            </p:cNvPr>
            <p:cNvSpPr txBox="1"/>
            <p:nvPr/>
          </p:nvSpPr>
          <p:spPr>
            <a:xfrm>
              <a:off x="7722661" y="1595814"/>
              <a:ext cx="404278" cy="307777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lang="fr-FR" sz="1400" kern="0" dirty="0">
                  <a:solidFill>
                    <a:schemeClr val="accent3"/>
                  </a:solidFill>
                </a:rPr>
                <a:t>K</a:t>
              </a:r>
              <a:r>
                <a:rPr kumimoji="0" lang="fr-FR" sz="1400" b="0" i="0" u="none" strike="noStrike" kern="0" cap="none" spc="0" normalizeH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</a:rPr>
                <a:t>4</a:t>
              </a: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A166018D-16D9-054A-BC17-3F38477BDF14}"/>
                </a:ext>
              </a:extLst>
            </p:cNvPr>
            <p:cNvSpPr txBox="1"/>
            <p:nvPr/>
          </p:nvSpPr>
          <p:spPr>
            <a:xfrm>
              <a:off x="7384513" y="4275657"/>
              <a:ext cx="383438" cy="307777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1400" b="0" i="0" u="none" strike="noStrike" kern="0" cap="none" spc="0" normalizeH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</a:rPr>
                <a:t>L4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B0EAB7CA-D8F4-FF4E-A328-C0E93A00D6B5}"/>
                </a:ext>
              </a:extLst>
            </p:cNvPr>
            <p:cNvSpPr txBox="1"/>
            <p:nvPr/>
          </p:nvSpPr>
          <p:spPr>
            <a:xfrm>
              <a:off x="7902280" y="4264858"/>
              <a:ext cx="413896" cy="307777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1400" b="0" i="0" u="none" strike="noStrike" kern="0" cap="none" spc="0" normalizeH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</a:rPr>
                <a:t>R4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722434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8A5447C-B233-394A-846A-3251A8AC453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07/03/2017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34A07BD-8F72-7E44-862F-551835D7CE1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86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B1B62F0-E3DF-8E42-97F4-46F38A4478E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4B30E6F8-D619-534B-AAF3-2938BFE49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785"/>
            <a:ext cx="8915400" cy="1169551"/>
          </a:xfrm>
        </p:spPr>
        <p:txBody>
          <a:bodyPr/>
          <a:lstStyle/>
          <a:p>
            <a:r>
              <a:rPr lang="fr-FR"/>
              <a:t>La Daisy Chain plus classique pour max</a:t>
            </a:r>
            <a:br>
              <a:rPr lang="fr-FR"/>
            </a:br>
            <a:r>
              <a:rPr lang="fr-FR">
                <a:solidFill>
                  <a:schemeClr val="accent1"/>
                </a:solidFill>
              </a:rPr>
              <a:t>ne propage pas les 0 !</a:t>
            </a:r>
          </a:p>
        </p:txBody>
      </p:sp>
      <p:pic>
        <p:nvPicPr>
          <p:cNvPr id="30" name="Picture 1">
            <a:extLst>
              <a:ext uri="{FF2B5EF4-FFF2-40B4-BE49-F238E27FC236}">
                <a16:creationId xmlns:a16="http://schemas.microsoft.com/office/drawing/2014/main" id="{641B9053-9E0C-4E4C-9ECA-06F03246F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9521" y="4915851"/>
            <a:ext cx="11176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Groupe 27">
            <a:extLst>
              <a:ext uri="{FF2B5EF4-FFF2-40B4-BE49-F238E27FC236}">
                <a16:creationId xmlns:a16="http://schemas.microsoft.com/office/drawing/2014/main" id="{4F5EDEE1-8D37-AE4E-BAA4-A0D62542737F}"/>
              </a:ext>
            </a:extLst>
          </p:cNvPr>
          <p:cNvGrpSpPr/>
          <p:nvPr/>
        </p:nvGrpSpPr>
        <p:grpSpPr>
          <a:xfrm>
            <a:off x="656695" y="1580309"/>
            <a:ext cx="7830611" cy="3159183"/>
            <a:chOff x="485565" y="1580309"/>
            <a:chExt cx="7830611" cy="3159183"/>
          </a:xfrm>
        </p:grpSpPr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1D7AFCF0-CEDE-FF4E-9450-AA2FF4939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1774148"/>
              <a:ext cx="7632848" cy="2965344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001E3915-580E-1D44-9716-120DC5A394FB}"/>
                </a:ext>
              </a:extLst>
            </p:cNvPr>
            <p:cNvSpPr txBox="1"/>
            <p:nvPr/>
          </p:nvSpPr>
          <p:spPr>
            <a:xfrm>
              <a:off x="485565" y="4307024"/>
              <a:ext cx="393056" cy="307777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1400" b="1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L0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18F8B56B-7194-A546-846F-A481DB013806}"/>
                </a:ext>
              </a:extLst>
            </p:cNvPr>
            <p:cNvSpPr txBox="1"/>
            <p:nvPr/>
          </p:nvSpPr>
          <p:spPr>
            <a:xfrm>
              <a:off x="2210485" y="4296832"/>
              <a:ext cx="393056" cy="307777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1400" b="1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L1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297BD570-3BDF-0E47-98CA-D44B382F3956}"/>
                </a:ext>
              </a:extLst>
            </p:cNvPr>
            <p:cNvSpPr txBox="1"/>
            <p:nvPr/>
          </p:nvSpPr>
          <p:spPr>
            <a:xfrm>
              <a:off x="3887313" y="4286457"/>
              <a:ext cx="383438" cy="307777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1400" b="0" i="0" u="none" strike="noStrike" kern="0" cap="none" spc="0" normalizeH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</a:rPr>
                <a:t>L2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6607E13C-FD60-F442-A104-16002CAFE374}"/>
                </a:ext>
              </a:extLst>
            </p:cNvPr>
            <p:cNvSpPr txBox="1"/>
            <p:nvPr/>
          </p:nvSpPr>
          <p:spPr>
            <a:xfrm>
              <a:off x="5614997" y="4286456"/>
              <a:ext cx="383438" cy="307777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1400" b="0" i="0" u="none" strike="noStrike" kern="0" cap="none" spc="0" normalizeH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</a:rPr>
                <a:t>L3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EB80C611-3A8A-3946-82D0-65F5418078BD}"/>
                </a:ext>
              </a:extLst>
            </p:cNvPr>
            <p:cNvSpPr txBox="1"/>
            <p:nvPr/>
          </p:nvSpPr>
          <p:spPr>
            <a:xfrm>
              <a:off x="1006500" y="4307024"/>
              <a:ext cx="413896" cy="307777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1400" b="0" i="0" u="none" strike="noStrike" kern="0" cap="none" spc="0" normalizeH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</a:rPr>
                <a:t>R0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C87FFABC-82C1-E343-A218-FC042E682E42}"/>
                </a:ext>
              </a:extLst>
            </p:cNvPr>
            <p:cNvSpPr txBox="1"/>
            <p:nvPr/>
          </p:nvSpPr>
          <p:spPr>
            <a:xfrm>
              <a:off x="2707374" y="4296930"/>
              <a:ext cx="413896" cy="307777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1400" b="0" i="0" u="none" strike="noStrike" kern="0" cap="none" spc="0" normalizeH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</a:rPr>
                <a:t>R1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BC0250FA-7B3C-8B4F-9089-615A7A8F73A7}"/>
                </a:ext>
              </a:extLst>
            </p:cNvPr>
            <p:cNvSpPr txBox="1"/>
            <p:nvPr/>
          </p:nvSpPr>
          <p:spPr>
            <a:xfrm>
              <a:off x="4408248" y="4279768"/>
              <a:ext cx="413896" cy="307777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1400" b="0" i="0" u="none" strike="noStrike" kern="0" cap="none" spc="0" normalizeH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</a:rPr>
                <a:t>R2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B4118A70-F3A4-2E4F-B2AC-F43CF3257893}"/>
                </a:ext>
              </a:extLst>
            </p:cNvPr>
            <p:cNvSpPr txBox="1"/>
            <p:nvPr/>
          </p:nvSpPr>
          <p:spPr>
            <a:xfrm>
              <a:off x="6132764" y="4275657"/>
              <a:ext cx="413896" cy="307777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1400" b="0" i="0" u="none" strike="noStrike" kern="0" cap="none" spc="0" normalizeH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</a:rPr>
                <a:t>R3</a:t>
              </a:r>
            </a:p>
          </p:txBody>
        </p:sp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2B747102-E702-EB42-B505-3E2D6AE2E572}"/>
                </a:ext>
              </a:extLst>
            </p:cNvPr>
            <p:cNvGrpSpPr/>
            <p:nvPr/>
          </p:nvGrpSpPr>
          <p:grpSpPr>
            <a:xfrm>
              <a:off x="825143" y="1580309"/>
              <a:ext cx="5511708" cy="323283"/>
              <a:chOff x="1506257" y="1757218"/>
              <a:chExt cx="5511708" cy="323283"/>
            </a:xfrm>
          </p:grpSpPr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3C3E93FB-B28B-8543-B6B5-A89A52AC3934}"/>
                  </a:ext>
                </a:extLst>
              </p:cNvPr>
              <p:cNvSpPr txBox="1"/>
              <p:nvPr/>
            </p:nvSpPr>
            <p:spPr>
              <a:xfrm>
                <a:off x="1506257" y="1772724"/>
                <a:ext cx="404278" cy="307777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l" fontAlgn="base">
                  <a:spcAft>
                    <a:spcPct val="0"/>
                  </a:spcAft>
                </a:pPr>
                <a:r>
                  <a:rPr kumimoji="0" lang="fr-FR" sz="1400" b="0" i="0" u="none" strike="noStrike" kern="0" cap="none" spc="0" normalizeH="0" noProof="0" dirty="0">
                    <a:ln>
                      <a:noFill/>
                    </a:ln>
                    <a:solidFill>
                      <a:schemeClr val="accent3"/>
                    </a:solidFill>
                    <a:effectLst/>
                    <a:uLnTx/>
                    <a:uFillTx/>
                  </a:rPr>
                  <a:t>K0</a:t>
                </a:r>
              </a:p>
            </p:txBody>
          </p:sp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75029302-CA3A-9840-88E9-475DD7F10509}"/>
                  </a:ext>
                </a:extLst>
              </p:cNvPr>
              <p:cNvSpPr txBox="1"/>
              <p:nvPr/>
            </p:nvSpPr>
            <p:spPr>
              <a:xfrm>
                <a:off x="3210950" y="1757220"/>
                <a:ext cx="404278" cy="307777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l" fontAlgn="base">
                  <a:spcAft>
                    <a:spcPct val="0"/>
                  </a:spcAft>
                </a:pPr>
                <a:r>
                  <a:rPr lang="fr-FR" sz="1400" kern="0" dirty="0">
                    <a:solidFill>
                      <a:schemeClr val="accent3"/>
                    </a:solidFill>
                  </a:rPr>
                  <a:t>K</a:t>
                </a:r>
                <a:r>
                  <a:rPr kumimoji="0" lang="fr-FR" sz="1400" b="0" i="0" u="none" strike="noStrike" kern="0" cap="none" spc="0" normalizeH="0" noProof="0" dirty="0">
                    <a:ln>
                      <a:noFill/>
                    </a:ln>
                    <a:solidFill>
                      <a:schemeClr val="accent3"/>
                    </a:solidFill>
                    <a:effectLst/>
                    <a:uLnTx/>
                    <a:uFillTx/>
                  </a:rPr>
                  <a:t>1</a:t>
                </a:r>
              </a:p>
            </p:txBody>
          </p:sp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3D39EE3D-1EBE-AF45-973F-44D3D52174FE}"/>
                  </a:ext>
                </a:extLst>
              </p:cNvPr>
              <p:cNvSpPr txBox="1"/>
              <p:nvPr/>
            </p:nvSpPr>
            <p:spPr>
              <a:xfrm>
                <a:off x="4915062" y="1757219"/>
                <a:ext cx="404278" cy="307777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l" fontAlgn="base">
                  <a:spcAft>
                    <a:spcPct val="0"/>
                  </a:spcAft>
                </a:pPr>
                <a:r>
                  <a:rPr lang="fr-FR" sz="1400" kern="0" dirty="0">
                    <a:solidFill>
                      <a:schemeClr val="accent3"/>
                    </a:solidFill>
                  </a:rPr>
                  <a:t>K</a:t>
                </a:r>
                <a:r>
                  <a:rPr kumimoji="0" lang="fr-FR" sz="1400" b="0" i="0" u="none" strike="noStrike" kern="0" cap="none" spc="0" normalizeH="0" noProof="0" dirty="0">
                    <a:ln>
                      <a:noFill/>
                    </a:ln>
                    <a:solidFill>
                      <a:schemeClr val="accent3"/>
                    </a:solidFill>
                    <a:effectLst/>
                    <a:uLnTx/>
                    <a:uFillTx/>
                  </a:rPr>
                  <a:t>2</a:t>
                </a:r>
              </a:p>
            </p:txBody>
          </p:sp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4470C9D7-C090-8344-8430-CC53579C0648}"/>
                  </a:ext>
                </a:extLst>
              </p:cNvPr>
              <p:cNvSpPr txBox="1"/>
              <p:nvPr/>
            </p:nvSpPr>
            <p:spPr>
              <a:xfrm>
                <a:off x="6613687" y="1757218"/>
                <a:ext cx="404278" cy="307777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l" fontAlgn="base">
                  <a:spcAft>
                    <a:spcPct val="0"/>
                  </a:spcAft>
                </a:pPr>
                <a:r>
                  <a:rPr lang="fr-FR" sz="1400" kern="0" dirty="0">
                    <a:solidFill>
                      <a:schemeClr val="accent3"/>
                    </a:solidFill>
                  </a:rPr>
                  <a:t>K</a:t>
                </a:r>
                <a:r>
                  <a:rPr kumimoji="0" lang="fr-FR" sz="1400" b="0" i="0" u="none" strike="noStrike" kern="0" cap="none" spc="0" normalizeH="0" noProof="0" dirty="0">
                    <a:ln>
                      <a:noFill/>
                    </a:ln>
                    <a:solidFill>
                      <a:schemeClr val="accent3"/>
                    </a:solidFill>
                    <a:effectLst/>
                    <a:uLnTx/>
                    <a:uFillTx/>
                  </a:rPr>
                  <a:t>3</a:t>
                </a:r>
              </a:p>
            </p:txBody>
          </p:sp>
        </p:grp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1330427C-BDB4-E246-82EC-A670377C80E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50912" y="4121444"/>
              <a:ext cx="0" cy="381283"/>
            </a:xfrm>
            <a:prstGeom prst="line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D23A6687-B6FB-7443-8229-800359A5285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61948" y="4121444"/>
              <a:ext cx="0" cy="388211"/>
            </a:xfrm>
            <a:prstGeom prst="line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A4E2C5F3-2237-854E-BAF7-356D7BBDB8CF}"/>
                </a:ext>
              </a:extLst>
            </p:cNvPr>
            <p:cNvSpPr txBox="1"/>
            <p:nvPr/>
          </p:nvSpPr>
          <p:spPr>
            <a:xfrm>
              <a:off x="7722661" y="1595814"/>
              <a:ext cx="404278" cy="307777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lang="fr-FR" sz="1400" kern="0" dirty="0">
                  <a:solidFill>
                    <a:schemeClr val="accent3"/>
                  </a:solidFill>
                </a:rPr>
                <a:t>K</a:t>
              </a:r>
              <a:r>
                <a:rPr kumimoji="0" lang="fr-FR" sz="1400" b="0" i="0" u="none" strike="noStrike" kern="0" cap="none" spc="0" normalizeH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</a:rPr>
                <a:t>4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453E3717-86BD-754E-9EEA-306EF76F165D}"/>
                </a:ext>
              </a:extLst>
            </p:cNvPr>
            <p:cNvSpPr txBox="1"/>
            <p:nvPr/>
          </p:nvSpPr>
          <p:spPr>
            <a:xfrm>
              <a:off x="7384513" y="4275657"/>
              <a:ext cx="383438" cy="307777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1400" b="0" i="0" u="none" strike="noStrike" kern="0" cap="none" spc="0" normalizeH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</a:rPr>
                <a:t>L4</a:t>
              </a: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F599EAB9-0EFD-B54F-9569-C11F2A6FA739}"/>
                </a:ext>
              </a:extLst>
            </p:cNvPr>
            <p:cNvSpPr txBox="1"/>
            <p:nvPr/>
          </p:nvSpPr>
          <p:spPr>
            <a:xfrm>
              <a:off x="7902280" y="4264858"/>
              <a:ext cx="413896" cy="307777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1400" b="0" i="0" u="none" strike="noStrike" kern="0" cap="none" spc="0" normalizeH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</a:rPr>
                <a:t>R4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384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D04CD78-2C03-9349-B18A-AA62D4EAF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299" y="1196752"/>
            <a:ext cx="7347402" cy="3721019"/>
          </a:xfrm>
        </p:spPr>
        <p:txBody>
          <a:bodyPr/>
          <a:lstStyle/>
          <a:p>
            <a:pPr marL="288000" indent="-288000">
              <a:buFont typeface="+mj-lt"/>
              <a:buAutoNum type="arabicPeriod"/>
            </a:pPr>
            <a:r>
              <a:rPr lang="fr-FR">
                <a:solidFill>
                  <a:schemeClr val="bg1">
                    <a:lumMod val="75000"/>
                  </a:schemeClr>
                </a:solidFill>
              </a:rPr>
              <a:t> Rappels sur les circuits synchrones</a:t>
            </a:r>
          </a:p>
          <a:p>
            <a:pPr marL="288000" indent="-288000">
              <a:buFont typeface="+mj-lt"/>
              <a:buAutoNum type="arabicPeriod"/>
            </a:pPr>
            <a:r>
              <a:rPr lang="fr-FR">
                <a:solidFill>
                  <a:schemeClr val="bg1">
                    <a:lumMod val="75000"/>
                  </a:schemeClr>
                </a:solidFill>
              </a:rPr>
              <a:t> La s</a:t>
            </a:r>
            <a:r>
              <a:rPr lang="en-US">
                <a:solidFill>
                  <a:schemeClr val="bg1">
                    <a:lumMod val="75000"/>
                  </a:schemeClr>
                </a:solidFill>
              </a:rPr>
              <a:t>émantique par termes marqués</a:t>
            </a:r>
            <a:r>
              <a:rPr lang="fr-FR">
                <a:solidFill>
                  <a:schemeClr val="bg1">
                    <a:lumMod val="75000"/>
                  </a:schemeClr>
                </a:solidFill>
              </a:rPr>
              <a:t> (</a:t>
            </a:r>
            <a:r>
              <a:rPr lang="en-US">
                <a:solidFill>
                  <a:schemeClr val="bg1">
                    <a:lumMod val="75000"/>
                  </a:schemeClr>
                </a:solidFill>
              </a:rPr>
              <a:t>états)</a:t>
            </a:r>
          </a:p>
          <a:p>
            <a:pPr marL="288000" indent="-288000">
              <a:buFont typeface="+mj-lt"/>
              <a:buAutoNum type="arabicPeriod"/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 Interface des circuits</a:t>
            </a:r>
          </a:p>
          <a:p>
            <a:pPr marL="288000" indent="-288000">
              <a:buFont typeface="+mj-lt"/>
              <a:buAutoNum type="arabicPeriod"/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 Circuits de pause, abort, trap et supend</a:t>
            </a:r>
          </a:p>
          <a:p>
            <a:pPr marL="288000" indent="-288000">
              <a:buFont typeface="+mj-lt"/>
              <a:buAutoNum type="arabicPeriod"/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 Circuits de séquence, et if</a:t>
            </a:r>
          </a:p>
          <a:p>
            <a:pPr marL="288000" indent="-288000">
              <a:buFont typeface="+mj-lt"/>
              <a:buAutoNum type="arabicPeriod"/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 Circuit de parallèle</a:t>
            </a:r>
          </a:p>
          <a:p>
            <a:pPr marL="288000" indent="-288000">
              <a:buFont typeface="+mj-lt"/>
              <a:buAutoNum type="arabicPeriod"/>
            </a:pPr>
            <a:r>
              <a:rPr lang="en-US"/>
              <a:t> Circuit de signal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356956C-9974-314D-ADA2-338A04A383A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07/03/2017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DA246DD-03CF-C643-BBA2-4C12CDC8BD7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87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D3E62F-9797-AC44-AF5D-8049BB8F5B6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B1C709C2-2900-6E45-A0A7-53821C768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Plan du cours</a:t>
            </a:r>
          </a:p>
        </p:txBody>
      </p:sp>
    </p:spTree>
    <p:extLst>
      <p:ext uri="{BB962C8B-B14F-4D97-AF65-F5344CB8AC3E}">
        <p14:creationId xmlns:p14="http://schemas.microsoft.com/office/powerpoint/2010/main" val="124383069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B3E5655-2881-9D49-A60D-3E5BB0B49E4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07/03/2017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D99C542-ACE2-274A-8E17-631A4840203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88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57E2CF2-083A-1B47-86F5-6937DE6C3B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A83242DA-E994-4247-9175-DB6DFC3E4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512" y="29135"/>
            <a:ext cx="9195055" cy="584775"/>
          </a:xfrm>
        </p:spPr>
        <p:txBody>
          <a:bodyPr/>
          <a:lstStyle/>
          <a:p>
            <a:r>
              <a:rPr lang="fr-FR" sz="3200"/>
              <a:t>R</a:t>
            </a:r>
            <a:r>
              <a:rPr lang="en-US" sz="3200"/>
              <a:t>ègles comportementales de «</a:t>
            </a:r>
            <a:r>
              <a:rPr lang="en-US" sz="1400"/>
              <a:t> </a:t>
            </a:r>
            <a:r>
              <a:rPr lang="en-US" sz="3200"/>
              <a:t>signal </a:t>
            </a:r>
            <a:r>
              <a:rPr lang="en-US" sz="3200">
                <a:solidFill>
                  <a:schemeClr val="tx2"/>
                </a:solidFill>
              </a:rPr>
              <a:t>S </a:t>
            </a:r>
            <a:r>
              <a:rPr lang="en-US" sz="3200"/>
              <a:t>in </a:t>
            </a:r>
            <a:r>
              <a:rPr lang="en-US" sz="3200">
                <a:solidFill>
                  <a:schemeClr val="tx2"/>
                </a:solidFill>
              </a:rPr>
              <a:t>p </a:t>
            </a:r>
            <a:r>
              <a:rPr lang="en-US" sz="3200"/>
              <a:t>end</a:t>
            </a:r>
            <a:r>
              <a:rPr lang="en-US" sz="1400"/>
              <a:t> </a:t>
            </a:r>
            <a:r>
              <a:rPr lang="en-US" sz="3200"/>
              <a:t>»</a:t>
            </a:r>
            <a:endParaRPr lang="fr-FR" sz="320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6190E03-C696-8749-9EBB-4018B0BA46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3" y="1196752"/>
            <a:ext cx="9144000" cy="309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10500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dirty="0"/>
              <a:t>07/03/2017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dirty="0"/>
              <a:t> </a:t>
            </a:r>
            <a:fld id="{BD380794-AD05-45D1-BCEF-E41591C34CDA}" type="slidenum">
              <a:rPr lang="fr-FR" smtClean="0"/>
              <a:pPr/>
              <a:t>89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G. Berry, Collège de France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0" y="13785"/>
            <a:ext cx="8915400" cy="646331"/>
          </a:xfrm>
        </p:spPr>
        <p:txBody>
          <a:bodyPr/>
          <a:lstStyle/>
          <a:p>
            <a:r>
              <a:rPr lang="fr-FR" dirty="0"/>
              <a:t>Circuit de</a:t>
            </a:r>
            <a:r>
              <a:rPr lang="en-US" sz="3600"/>
              <a:t> «</a:t>
            </a:r>
            <a:r>
              <a:rPr lang="en-US" sz="1600"/>
              <a:t> </a:t>
            </a:r>
            <a:r>
              <a:rPr lang="en-US" sz="3600"/>
              <a:t>signal </a:t>
            </a:r>
            <a:r>
              <a:rPr lang="en-US" sz="3600">
                <a:solidFill>
                  <a:schemeClr val="tx2"/>
                </a:solidFill>
              </a:rPr>
              <a:t>S </a:t>
            </a:r>
            <a:r>
              <a:rPr lang="en-US" sz="3600"/>
              <a:t>in </a:t>
            </a:r>
            <a:r>
              <a:rPr lang="en-US" sz="3600">
                <a:solidFill>
                  <a:schemeClr val="tx2"/>
                </a:solidFill>
              </a:rPr>
              <a:t>p </a:t>
            </a:r>
            <a:r>
              <a:rPr lang="en-US" sz="3600"/>
              <a:t>end</a:t>
            </a:r>
            <a:r>
              <a:rPr lang="en-US" sz="1600"/>
              <a:t> </a:t>
            </a:r>
            <a:r>
              <a:rPr lang="en-US" sz="3600"/>
              <a:t>»</a:t>
            </a:r>
            <a:endParaRPr lang="fr-FR" dirty="0">
              <a:solidFill>
                <a:schemeClr val="tx2"/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2367930" y="1398498"/>
            <a:ext cx="4408140" cy="3398654"/>
            <a:chOff x="2367930" y="764704"/>
            <a:chExt cx="4408140" cy="3398654"/>
          </a:xfrm>
        </p:grpSpPr>
        <p:sp>
          <p:nvSpPr>
            <p:cNvPr id="80" name="Line 78"/>
            <p:cNvSpPr>
              <a:spLocks noChangeShapeType="1"/>
            </p:cNvSpPr>
            <p:nvPr/>
          </p:nvSpPr>
          <p:spPr bwMode="auto">
            <a:xfrm>
              <a:off x="3387223" y="3115791"/>
              <a:ext cx="190500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" name="Rectangle 33"/>
            <p:cNvSpPr>
              <a:spLocks noChangeArrowheads="1"/>
            </p:cNvSpPr>
            <p:nvPr/>
          </p:nvSpPr>
          <p:spPr bwMode="auto">
            <a:xfrm>
              <a:off x="3698950" y="1412114"/>
              <a:ext cx="1816100" cy="2222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1" name="Rectangle 35"/>
            <p:cNvSpPr>
              <a:spLocks noChangeArrowheads="1"/>
            </p:cNvSpPr>
            <p:nvPr/>
          </p:nvSpPr>
          <p:spPr bwMode="auto">
            <a:xfrm>
              <a:off x="3831457" y="1736408"/>
              <a:ext cx="503344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chemeClr val="tx1"/>
                  </a:solidFill>
                </a:rPr>
                <a:t>GO</a:t>
              </a:r>
            </a:p>
          </p:txBody>
        </p:sp>
        <p:sp>
          <p:nvSpPr>
            <p:cNvPr id="12" name="Rectangle 36"/>
            <p:cNvSpPr>
              <a:spLocks noChangeArrowheads="1"/>
            </p:cNvSpPr>
            <p:nvPr/>
          </p:nvSpPr>
          <p:spPr bwMode="auto">
            <a:xfrm>
              <a:off x="3831457" y="2142808"/>
              <a:ext cx="602730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chemeClr val="tx1"/>
                  </a:solidFill>
                </a:rPr>
                <a:t>RES</a:t>
              </a:r>
            </a:p>
          </p:txBody>
        </p:sp>
        <p:sp>
          <p:nvSpPr>
            <p:cNvPr id="13" name="Rectangle 37"/>
            <p:cNvSpPr>
              <a:spLocks noChangeArrowheads="1"/>
            </p:cNvSpPr>
            <p:nvPr/>
          </p:nvSpPr>
          <p:spPr bwMode="auto">
            <a:xfrm>
              <a:off x="3831457" y="2549208"/>
              <a:ext cx="738986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chemeClr val="tx1"/>
                  </a:solidFill>
                </a:rPr>
                <a:t>SUSP</a:t>
              </a:r>
            </a:p>
          </p:txBody>
        </p:sp>
        <p:sp>
          <p:nvSpPr>
            <p:cNvPr id="14" name="Rectangle 38"/>
            <p:cNvSpPr>
              <a:spLocks noChangeArrowheads="1"/>
            </p:cNvSpPr>
            <p:nvPr/>
          </p:nvSpPr>
          <p:spPr bwMode="auto">
            <a:xfrm>
              <a:off x="3831457" y="2955608"/>
              <a:ext cx="604334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chemeClr val="tx1"/>
                  </a:solidFill>
                </a:rPr>
                <a:t>KILL</a:t>
              </a:r>
            </a:p>
          </p:txBody>
        </p:sp>
        <p:sp>
          <p:nvSpPr>
            <p:cNvPr id="15" name="Rectangle 39"/>
            <p:cNvSpPr>
              <a:spLocks noChangeArrowheads="1"/>
            </p:cNvSpPr>
            <p:nvPr/>
          </p:nvSpPr>
          <p:spPr bwMode="auto">
            <a:xfrm>
              <a:off x="5050657" y="1736408"/>
              <a:ext cx="56356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rgbClr val="000000"/>
                  </a:solidFill>
                </a:rPr>
                <a:t>SEL</a:t>
              </a:r>
            </a:p>
          </p:txBody>
        </p:sp>
        <p:sp>
          <p:nvSpPr>
            <p:cNvPr id="16" name="Rectangle 40"/>
            <p:cNvSpPr>
              <a:spLocks noChangeArrowheads="1"/>
            </p:cNvSpPr>
            <p:nvPr/>
          </p:nvSpPr>
          <p:spPr bwMode="auto">
            <a:xfrm>
              <a:off x="5152257" y="2116964"/>
              <a:ext cx="4286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rgbClr val="000000"/>
                  </a:solidFill>
                </a:rPr>
                <a:t>K0</a:t>
              </a:r>
            </a:p>
          </p:txBody>
        </p:sp>
        <p:sp>
          <p:nvSpPr>
            <p:cNvPr id="17" name="Rectangle 41"/>
            <p:cNvSpPr>
              <a:spLocks noChangeArrowheads="1"/>
            </p:cNvSpPr>
            <p:nvPr/>
          </p:nvSpPr>
          <p:spPr bwMode="auto">
            <a:xfrm>
              <a:off x="5152257" y="2523364"/>
              <a:ext cx="4286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rgbClr val="000000"/>
                  </a:solidFill>
                </a:rPr>
                <a:t>K1</a:t>
              </a:r>
            </a:p>
          </p:txBody>
        </p:sp>
        <p:sp>
          <p:nvSpPr>
            <p:cNvPr id="18" name="Rectangle 42"/>
            <p:cNvSpPr>
              <a:spLocks noChangeArrowheads="1"/>
            </p:cNvSpPr>
            <p:nvPr/>
          </p:nvSpPr>
          <p:spPr bwMode="auto">
            <a:xfrm>
              <a:off x="5152257" y="2929764"/>
              <a:ext cx="4286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rgbClr val="000000"/>
                  </a:solidFill>
                </a:rPr>
                <a:t>K2</a:t>
              </a:r>
            </a:p>
          </p:txBody>
        </p:sp>
        <p:sp>
          <p:nvSpPr>
            <p:cNvPr id="19" name="Rectangle 43"/>
            <p:cNvSpPr>
              <a:spLocks noChangeArrowheads="1"/>
            </p:cNvSpPr>
            <p:nvPr/>
          </p:nvSpPr>
          <p:spPr bwMode="auto">
            <a:xfrm>
              <a:off x="5152257" y="3325054"/>
              <a:ext cx="432812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 dirty="0">
                  <a:solidFill>
                    <a:srgbClr val="000000"/>
                  </a:solidFill>
                </a:rPr>
                <a:t>K3</a:t>
              </a:r>
            </a:p>
          </p:txBody>
        </p:sp>
        <p:sp>
          <p:nvSpPr>
            <p:cNvPr id="20" name="Rectangle 44"/>
            <p:cNvSpPr>
              <a:spLocks noChangeArrowheads="1"/>
            </p:cNvSpPr>
            <p:nvPr/>
          </p:nvSpPr>
          <p:spPr bwMode="auto">
            <a:xfrm>
              <a:off x="4339457" y="1495108"/>
              <a:ext cx="318999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21" name="Rectangle 45"/>
            <p:cNvSpPr>
              <a:spLocks noChangeArrowheads="1"/>
            </p:cNvSpPr>
            <p:nvPr/>
          </p:nvSpPr>
          <p:spPr bwMode="auto">
            <a:xfrm>
              <a:off x="4745857" y="1495108"/>
              <a:ext cx="3540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>
                  <a:solidFill>
                    <a:srgbClr val="000000"/>
                  </a:solidFill>
                </a:rPr>
                <a:t>E'</a:t>
              </a:r>
            </a:p>
          </p:txBody>
        </p:sp>
        <p:sp>
          <p:nvSpPr>
            <p:cNvPr id="24" name="Rectangle 76"/>
            <p:cNvSpPr>
              <a:spLocks noChangeArrowheads="1"/>
            </p:cNvSpPr>
            <p:nvPr/>
          </p:nvSpPr>
          <p:spPr bwMode="auto">
            <a:xfrm>
              <a:off x="6011436" y="2053874"/>
              <a:ext cx="559450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>
                  <a:solidFill>
                    <a:schemeClr val="accent3"/>
                  </a:solidFill>
                </a:rPr>
                <a:t>K0</a:t>
              </a:r>
            </a:p>
          </p:txBody>
        </p:sp>
        <p:grpSp>
          <p:nvGrpSpPr>
            <p:cNvPr id="25" name="Groupe 24"/>
            <p:cNvGrpSpPr/>
            <p:nvPr/>
          </p:nvGrpSpPr>
          <p:grpSpPr>
            <a:xfrm>
              <a:off x="3387223" y="1898694"/>
              <a:ext cx="385050" cy="0"/>
              <a:chOff x="4142054" y="2749746"/>
              <a:chExt cx="385050" cy="0"/>
            </a:xfrm>
          </p:grpSpPr>
          <p:sp>
            <p:nvSpPr>
              <p:cNvPr id="77" name="Line 77"/>
              <p:cNvSpPr>
                <a:spLocks noChangeShapeType="1"/>
              </p:cNvSpPr>
              <p:nvPr/>
            </p:nvSpPr>
            <p:spPr bwMode="auto">
              <a:xfrm>
                <a:off x="4308029" y="2749746"/>
                <a:ext cx="219075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8" name="Line 78"/>
              <p:cNvSpPr>
                <a:spLocks noChangeShapeType="1"/>
              </p:cNvSpPr>
              <p:nvPr/>
            </p:nvSpPr>
            <p:spPr bwMode="auto">
              <a:xfrm>
                <a:off x="4142054" y="2749746"/>
                <a:ext cx="190500" cy="0"/>
              </a:xfrm>
              <a:prstGeom prst="line">
                <a:avLst/>
              </a:prstGeom>
              <a:noFill/>
              <a:ln w="25400">
                <a:solidFill>
                  <a:srgbClr val="DD080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28" name="Line 87"/>
            <p:cNvSpPr>
              <a:spLocks noChangeShapeType="1"/>
            </p:cNvSpPr>
            <p:nvPr/>
          </p:nvSpPr>
          <p:spPr bwMode="auto">
            <a:xfrm>
              <a:off x="5604694" y="1869758"/>
              <a:ext cx="215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" name="Rectangle 97"/>
            <p:cNvSpPr>
              <a:spLocks noChangeArrowheads="1"/>
            </p:cNvSpPr>
            <p:nvPr/>
          </p:nvSpPr>
          <p:spPr bwMode="auto">
            <a:xfrm>
              <a:off x="6011436" y="1653948"/>
              <a:ext cx="764634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/>
                <a:t>SEL</a:t>
              </a:r>
            </a:p>
          </p:txBody>
        </p:sp>
        <p:sp>
          <p:nvSpPr>
            <p:cNvPr id="41" name="Line 98"/>
            <p:cNvSpPr>
              <a:spLocks noChangeShapeType="1"/>
            </p:cNvSpPr>
            <p:nvPr/>
          </p:nvSpPr>
          <p:spPr bwMode="auto">
            <a:xfrm>
              <a:off x="5604694" y="2275085"/>
              <a:ext cx="215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" name="Rectangle 105"/>
            <p:cNvSpPr>
              <a:spLocks noChangeArrowheads="1"/>
            </p:cNvSpPr>
            <p:nvPr/>
          </p:nvSpPr>
          <p:spPr bwMode="auto">
            <a:xfrm>
              <a:off x="6011436" y="2453800"/>
              <a:ext cx="559450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>
                  <a:solidFill>
                    <a:schemeClr val="accent3"/>
                  </a:solidFill>
                </a:rPr>
                <a:t>K1</a:t>
              </a:r>
            </a:p>
          </p:txBody>
        </p:sp>
        <p:sp>
          <p:nvSpPr>
            <p:cNvPr id="46" name="Line 106"/>
            <p:cNvSpPr>
              <a:spLocks noChangeShapeType="1"/>
            </p:cNvSpPr>
            <p:nvPr/>
          </p:nvSpPr>
          <p:spPr bwMode="auto">
            <a:xfrm>
              <a:off x="5604694" y="3088958"/>
              <a:ext cx="215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8" name="Rectangle 108"/>
            <p:cNvSpPr>
              <a:spLocks noChangeArrowheads="1"/>
            </p:cNvSpPr>
            <p:nvPr/>
          </p:nvSpPr>
          <p:spPr bwMode="auto">
            <a:xfrm>
              <a:off x="6011436" y="2853726"/>
              <a:ext cx="559450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>
                  <a:solidFill>
                    <a:schemeClr val="accent3"/>
                  </a:solidFill>
                </a:rPr>
                <a:t>K2</a:t>
              </a:r>
            </a:p>
          </p:txBody>
        </p:sp>
        <p:sp>
          <p:nvSpPr>
            <p:cNvPr id="49" name="Rectangle 111"/>
            <p:cNvSpPr>
              <a:spLocks noChangeArrowheads="1"/>
            </p:cNvSpPr>
            <p:nvPr/>
          </p:nvSpPr>
          <p:spPr bwMode="auto">
            <a:xfrm>
              <a:off x="3001116" y="764704"/>
              <a:ext cx="387928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/>
                <a:t>E</a:t>
              </a:r>
            </a:p>
          </p:txBody>
        </p:sp>
        <p:sp>
          <p:nvSpPr>
            <p:cNvPr id="52" name="Rectangle 115"/>
            <p:cNvSpPr>
              <a:spLocks noChangeArrowheads="1"/>
            </p:cNvSpPr>
            <p:nvPr/>
          </p:nvSpPr>
          <p:spPr bwMode="auto">
            <a:xfrm>
              <a:off x="6011436" y="764704"/>
              <a:ext cx="447239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/>
                <a:t>E'</a:t>
              </a:r>
            </a:p>
          </p:txBody>
        </p:sp>
        <p:sp>
          <p:nvSpPr>
            <p:cNvPr id="53" name="Rectangle 116"/>
            <p:cNvSpPr>
              <a:spLocks noChangeArrowheads="1"/>
            </p:cNvSpPr>
            <p:nvPr/>
          </p:nvSpPr>
          <p:spPr bwMode="auto">
            <a:xfrm>
              <a:off x="4572606" y="2544951"/>
              <a:ext cx="383119" cy="520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800" dirty="0">
                  <a:solidFill>
                    <a:schemeClr val="accent4"/>
                  </a:solidFill>
                </a:rPr>
                <a:t>p</a:t>
              </a:r>
            </a:p>
          </p:txBody>
        </p:sp>
        <p:sp>
          <p:nvSpPr>
            <p:cNvPr id="54" name="Line 112"/>
            <p:cNvSpPr>
              <a:spLocks noChangeShapeType="1"/>
            </p:cNvSpPr>
            <p:nvPr/>
          </p:nvSpPr>
          <p:spPr bwMode="auto">
            <a:xfrm flipH="1">
              <a:off x="4488490" y="1233212"/>
              <a:ext cx="0" cy="2381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5" name="Line 112"/>
            <p:cNvSpPr>
              <a:spLocks noChangeShapeType="1"/>
            </p:cNvSpPr>
            <p:nvPr/>
          </p:nvSpPr>
          <p:spPr bwMode="auto">
            <a:xfrm flipH="1">
              <a:off x="4893494" y="1231583"/>
              <a:ext cx="0" cy="2381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" name="Line 106"/>
            <p:cNvSpPr>
              <a:spLocks noChangeShapeType="1"/>
            </p:cNvSpPr>
            <p:nvPr/>
          </p:nvSpPr>
          <p:spPr bwMode="auto">
            <a:xfrm>
              <a:off x="5604694" y="2680412"/>
              <a:ext cx="215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" name="Rectangle 48"/>
            <p:cNvSpPr>
              <a:spLocks noChangeArrowheads="1"/>
            </p:cNvSpPr>
            <p:nvPr/>
          </p:nvSpPr>
          <p:spPr bwMode="auto">
            <a:xfrm>
              <a:off x="2573114" y="2083825"/>
              <a:ext cx="815930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/>
                <a:t>RES</a:t>
              </a:r>
            </a:p>
          </p:txBody>
        </p:sp>
        <p:sp>
          <p:nvSpPr>
            <p:cNvPr id="27" name="Rectangle 86"/>
            <p:cNvSpPr>
              <a:spLocks noChangeArrowheads="1"/>
            </p:cNvSpPr>
            <p:nvPr/>
          </p:nvSpPr>
          <p:spPr bwMode="auto">
            <a:xfrm>
              <a:off x="2573114" y="2906358"/>
              <a:ext cx="815930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/>
                <a:t>KILL</a:t>
              </a:r>
            </a:p>
          </p:txBody>
        </p:sp>
        <p:sp>
          <p:nvSpPr>
            <p:cNvPr id="56" name="Rectangle 48"/>
            <p:cNvSpPr>
              <a:spLocks noChangeArrowheads="1"/>
            </p:cNvSpPr>
            <p:nvPr/>
          </p:nvSpPr>
          <p:spPr bwMode="auto">
            <a:xfrm>
              <a:off x="2367930" y="2495091"/>
              <a:ext cx="1021114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/>
                <a:t>SUSP</a:t>
              </a:r>
            </a:p>
          </p:txBody>
        </p:sp>
        <p:sp>
          <p:nvSpPr>
            <p:cNvPr id="58" name="Rectangle 79"/>
            <p:cNvSpPr>
              <a:spLocks noChangeArrowheads="1"/>
            </p:cNvSpPr>
            <p:nvPr/>
          </p:nvSpPr>
          <p:spPr bwMode="auto">
            <a:xfrm>
              <a:off x="2728606" y="1672559"/>
              <a:ext cx="660438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/>
                <a:t>GO</a:t>
              </a:r>
            </a:p>
          </p:txBody>
        </p:sp>
        <p:grpSp>
          <p:nvGrpSpPr>
            <p:cNvPr id="59" name="Groupe 58"/>
            <p:cNvGrpSpPr/>
            <p:nvPr/>
          </p:nvGrpSpPr>
          <p:grpSpPr>
            <a:xfrm>
              <a:off x="3387223" y="2308970"/>
              <a:ext cx="385050" cy="0"/>
              <a:chOff x="4142054" y="2753178"/>
              <a:chExt cx="385050" cy="0"/>
            </a:xfrm>
          </p:grpSpPr>
          <p:sp>
            <p:nvSpPr>
              <p:cNvPr id="75" name="Line 77"/>
              <p:cNvSpPr>
                <a:spLocks noChangeShapeType="1"/>
              </p:cNvSpPr>
              <p:nvPr/>
            </p:nvSpPr>
            <p:spPr bwMode="auto">
              <a:xfrm>
                <a:off x="4308029" y="2753178"/>
                <a:ext cx="219075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6" name="Line 78"/>
              <p:cNvSpPr>
                <a:spLocks noChangeShapeType="1"/>
              </p:cNvSpPr>
              <p:nvPr/>
            </p:nvSpPr>
            <p:spPr bwMode="auto">
              <a:xfrm>
                <a:off x="4142054" y="2753178"/>
                <a:ext cx="190500" cy="0"/>
              </a:xfrm>
              <a:prstGeom prst="line">
                <a:avLst/>
              </a:prstGeom>
              <a:noFill/>
              <a:ln w="25400">
                <a:solidFill>
                  <a:srgbClr val="DD080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60" name="Groupe 59"/>
            <p:cNvGrpSpPr/>
            <p:nvPr/>
          </p:nvGrpSpPr>
          <p:grpSpPr>
            <a:xfrm>
              <a:off x="3387223" y="2712381"/>
              <a:ext cx="385050" cy="0"/>
              <a:chOff x="4142054" y="2753178"/>
              <a:chExt cx="385050" cy="0"/>
            </a:xfrm>
          </p:grpSpPr>
          <p:sp>
            <p:nvSpPr>
              <p:cNvPr id="73" name="Line 77"/>
              <p:cNvSpPr>
                <a:spLocks noChangeShapeType="1"/>
              </p:cNvSpPr>
              <p:nvPr/>
            </p:nvSpPr>
            <p:spPr bwMode="auto">
              <a:xfrm>
                <a:off x="4308029" y="2753178"/>
                <a:ext cx="21907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4" name="Line 78"/>
              <p:cNvSpPr>
                <a:spLocks noChangeShapeType="1"/>
              </p:cNvSpPr>
              <p:nvPr/>
            </p:nvSpPr>
            <p:spPr bwMode="auto">
              <a:xfrm>
                <a:off x="4142054" y="2753178"/>
                <a:ext cx="190500" cy="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61" name="Freeform 110"/>
            <p:cNvSpPr>
              <a:spLocks/>
            </p:cNvSpPr>
            <p:nvPr/>
          </p:nvSpPr>
          <p:spPr bwMode="auto">
            <a:xfrm>
              <a:off x="3387223" y="1008704"/>
              <a:ext cx="1101458" cy="253042"/>
            </a:xfrm>
            <a:custGeom>
              <a:avLst/>
              <a:gdLst>
                <a:gd name="T0" fmla="*/ 0 w 2689"/>
                <a:gd name="T1" fmla="*/ 0 h 449"/>
                <a:gd name="T2" fmla="*/ 2688 w 2689"/>
                <a:gd name="T3" fmla="*/ 0 h 449"/>
                <a:gd name="T4" fmla="*/ 2688 w 2689"/>
                <a:gd name="T5" fmla="*/ 448 h 449"/>
                <a:gd name="T6" fmla="*/ 0 60000 65536"/>
                <a:gd name="T7" fmla="*/ 0 60000 65536"/>
                <a:gd name="T8" fmla="*/ 0 60000 65536"/>
                <a:gd name="T9" fmla="*/ 0 w 2689"/>
                <a:gd name="T10" fmla="*/ 0 h 449"/>
                <a:gd name="T11" fmla="*/ 2689 w 2689"/>
                <a:gd name="T12" fmla="*/ 449 h 4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89" h="449">
                  <a:moveTo>
                    <a:pt x="0" y="0"/>
                  </a:moveTo>
                  <a:lnTo>
                    <a:pt x="2688" y="0"/>
                  </a:lnTo>
                  <a:lnTo>
                    <a:pt x="2688" y="448"/>
                  </a:lnTo>
                </a:path>
              </a:pathLst>
            </a:custGeom>
            <a:noFill/>
            <a:ln w="25400" cap="rnd" cmpd="sng">
              <a:solidFill>
                <a:srgbClr val="DD0806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" name="Rectangle 43"/>
            <p:cNvSpPr>
              <a:spLocks noChangeArrowheads="1"/>
            </p:cNvSpPr>
            <p:nvPr/>
          </p:nvSpPr>
          <p:spPr bwMode="auto">
            <a:xfrm>
              <a:off x="5159182" y="3693871"/>
              <a:ext cx="355868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1600" dirty="0">
                  <a:solidFill>
                    <a:srgbClr val="000000"/>
                  </a:solidFill>
                </a:rPr>
                <a:t>...</a:t>
              </a:r>
            </a:p>
          </p:txBody>
        </p:sp>
        <p:sp>
          <p:nvSpPr>
            <p:cNvPr id="64" name="Rectangle 108"/>
            <p:cNvSpPr>
              <a:spLocks noChangeArrowheads="1"/>
            </p:cNvSpPr>
            <p:nvPr/>
          </p:nvSpPr>
          <p:spPr bwMode="auto">
            <a:xfrm>
              <a:off x="6011436" y="3253654"/>
              <a:ext cx="559450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>
                  <a:solidFill>
                    <a:schemeClr val="accent3"/>
                  </a:solidFill>
                </a:rPr>
                <a:t>K3</a:t>
              </a:r>
            </a:p>
          </p:txBody>
        </p:sp>
        <p:sp>
          <p:nvSpPr>
            <p:cNvPr id="82" name="Line 78"/>
            <p:cNvSpPr>
              <a:spLocks noChangeShapeType="1"/>
            </p:cNvSpPr>
            <p:nvPr/>
          </p:nvSpPr>
          <p:spPr bwMode="auto">
            <a:xfrm>
              <a:off x="5787721" y="1869758"/>
              <a:ext cx="190500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4" name="Line 78"/>
            <p:cNvSpPr>
              <a:spLocks noChangeShapeType="1"/>
            </p:cNvSpPr>
            <p:nvPr/>
          </p:nvSpPr>
          <p:spPr bwMode="auto">
            <a:xfrm>
              <a:off x="5787721" y="3493284"/>
              <a:ext cx="190500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5" name="Line 78"/>
            <p:cNvSpPr>
              <a:spLocks noChangeShapeType="1"/>
            </p:cNvSpPr>
            <p:nvPr/>
          </p:nvSpPr>
          <p:spPr bwMode="auto">
            <a:xfrm>
              <a:off x="5787721" y="2275085"/>
              <a:ext cx="190500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6" name="Line 78"/>
            <p:cNvSpPr>
              <a:spLocks noChangeShapeType="1"/>
            </p:cNvSpPr>
            <p:nvPr/>
          </p:nvSpPr>
          <p:spPr bwMode="auto">
            <a:xfrm>
              <a:off x="5787721" y="2680412"/>
              <a:ext cx="190500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7" name="Line 78"/>
            <p:cNvSpPr>
              <a:spLocks noChangeShapeType="1"/>
            </p:cNvSpPr>
            <p:nvPr/>
          </p:nvSpPr>
          <p:spPr bwMode="auto">
            <a:xfrm>
              <a:off x="5787721" y="3088958"/>
              <a:ext cx="190500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8" name="Rectangle 108"/>
            <p:cNvSpPr>
              <a:spLocks noChangeArrowheads="1"/>
            </p:cNvSpPr>
            <p:nvPr/>
          </p:nvSpPr>
          <p:spPr bwMode="auto">
            <a:xfrm>
              <a:off x="6035055" y="3593489"/>
              <a:ext cx="437621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fr-FR" sz="2400" dirty="0">
                  <a:solidFill>
                    <a:schemeClr val="accent3"/>
                  </a:solidFill>
                </a:rPr>
                <a:t>...</a:t>
              </a:r>
            </a:p>
          </p:txBody>
        </p:sp>
        <p:sp>
          <p:nvSpPr>
            <p:cNvPr id="89" name="Freeform 110"/>
            <p:cNvSpPr>
              <a:spLocks/>
            </p:cNvSpPr>
            <p:nvPr/>
          </p:nvSpPr>
          <p:spPr bwMode="auto">
            <a:xfrm flipH="1">
              <a:off x="4893494" y="1006787"/>
              <a:ext cx="1101458" cy="259077"/>
            </a:xfrm>
            <a:custGeom>
              <a:avLst/>
              <a:gdLst>
                <a:gd name="T0" fmla="*/ 0 w 2689"/>
                <a:gd name="T1" fmla="*/ 0 h 449"/>
                <a:gd name="T2" fmla="*/ 2688 w 2689"/>
                <a:gd name="T3" fmla="*/ 0 h 449"/>
                <a:gd name="T4" fmla="*/ 2688 w 2689"/>
                <a:gd name="T5" fmla="*/ 448 h 449"/>
                <a:gd name="T6" fmla="*/ 0 60000 65536"/>
                <a:gd name="T7" fmla="*/ 0 60000 65536"/>
                <a:gd name="T8" fmla="*/ 0 60000 65536"/>
                <a:gd name="T9" fmla="*/ 0 w 2689"/>
                <a:gd name="T10" fmla="*/ 0 h 449"/>
                <a:gd name="T11" fmla="*/ 2689 w 2689"/>
                <a:gd name="T12" fmla="*/ 449 h 4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89" h="449">
                  <a:moveTo>
                    <a:pt x="0" y="0"/>
                  </a:moveTo>
                  <a:lnTo>
                    <a:pt x="2688" y="0"/>
                  </a:lnTo>
                  <a:lnTo>
                    <a:pt x="2688" y="448"/>
                  </a:lnTo>
                </a:path>
              </a:pathLst>
            </a:custGeom>
            <a:noFill/>
            <a:ln w="25400" cap="rnd" cmpd="sng">
              <a:solidFill>
                <a:srgbClr val="DD0806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cxnSp>
          <p:nvCxnSpPr>
            <p:cNvPr id="91" name="Connecteur droit 90"/>
            <p:cNvCxnSpPr/>
            <p:nvPr/>
          </p:nvCxnSpPr>
          <p:spPr bwMode="auto">
            <a:xfrm flipV="1">
              <a:off x="3432696" y="885559"/>
              <a:ext cx="59184" cy="249666"/>
            </a:xfrm>
            <a:prstGeom prst="line">
              <a:avLst/>
            </a:prstGeom>
            <a:noFill/>
            <a:ln w="28575" cap="flat" cmpd="sng" algn="ctr">
              <a:solidFill>
                <a:srgbClr val="DD080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Connecteur droit 91"/>
            <p:cNvCxnSpPr/>
            <p:nvPr/>
          </p:nvCxnSpPr>
          <p:spPr bwMode="auto">
            <a:xfrm flipV="1">
              <a:off x="5880968" y="876482"/>
              <a:ext cx="59184" cy="249666"/>
            </a:xfrm>
            <a:prstGeom prst="line">
              <a:avLst/>
            </a:prstGeom>
            <a:noFill/>
            <a:ln w="28575" cap="flat" cmpd="sng" algn="ctr">
              <a:solidFill>
                <a:srgbClr val="DD080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1" name="Line 77"/>
            <p:cNvSpPr>
              <a:spLocks noChangeShapeType="1"/>
            </p:cNvSpPr>
            <p:nvPr/>
          </p:nvSpPr>
          <p:spPr bwMode="auto">
            <a:xfrm>
              <a:off x="3577723" y="3115791"/>
              <a:ext cx="19764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" name="Rectangle 34"/>
            <p:cNvSpPr>
              <a:spLocks noChangeArrowheads="1"/>
            </p:cNvSpPr>
            <p:nvPr/>
          </p:nvSpPr>
          <p:spPr bwMode="auto">
            <a:xfrm>
              <a:off x="3775894" y="1463358"/>
              <a:ext cx="1816100" cy="2700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</p:grpSp>
      <p:sp>
        <p:nvSpPr>
          <p:cNvPr id="72" name="Line 106">
            <a:extLst>
              <a:ext uri="{FF2B5EF4-FFF2-40B4-BE49-F238E27FC236}">
                <a16:creationId xmlns:a16="http://schemas.microsoft.com/office/drawing/2014/main" id="{D51EC7AD-A3C8-0047-B191-FEC0CD21DA57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1994" y="4126842"/>
            <a:ext cx="20190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36EDA3C-4151-644E-9F92-003F3FA3FFB9}"/>
              </a:ext>
            </a:extLst>
          </p:cNvPr>
          <p:cNvCxnSpPr>
            <a:endCxn id="61" idx="1"/>
          </p:cNvCxnSpPr>
          <p:nvPr/>
        </p:nvCxnSpPr>
        <p:spPr bwMode="auto">
          <a:xfrm flipH="1">
            <a:off x="4488271" y="1398498"/>
            <a:ext cx="219" cy="244000"/>
          </a:xfrm>
          <a:prstGeom prst="line">
            <a:avLst/>
          </a:prstGeom>
          <a:noFill/>
          <a:ln w="28575" cap="flat" cmpd="sng" algn="ctr">
            <a:solidFill>
              <a:srgbClr val="DD080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D2B8B308-6944-9443-B84F-444E398A20F4}"/>
              </a:ext>
            </a:extLst>
          </p:cNvPr>
          <p:cNvCxnSpPr/>
          <p:nvPr/>
        </p:nvCxnSpPr>
        <p:spPr bwMode="auto">
          <a:xfrm flipH="1">
            <a:off x="4893303" y="1398498"/>
            <a:ext cx="219" cy="244000"/>
          </a:xfrm>
          <a:prstGeom prst="line">
            <a:avLst/>
          </a:prstGeom>
          <a:noFill/>
          <a:ln w="28575" cap="flat" cmpd="sng" algn="ctr">
            <a:solidFill>
              <a:srgbClr val="DD080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587A0BB7-D077-D144-9DF6-D906DD39BEB3}"/>
              </a:ext>
            </a:extLst>
          </p:cNvPr>
          <p:cNvCxnSpPr>
            <a:cxnSpLocks/>
          </p:cNvCxnSpPr>
          <p:nvPr/>
        </p:nvCxnSpPr>
        <p:spPr bwMode="auto">
          <a:xfrm>
            <a:off x="4475237" y="1405425"/>
            <a:ext cx="425212" cy="0"/>
          </a:xfrm>
          <a:prstGeom prst="line">
            <a:avLst/>
          </a:prstGeom>
          <a:noFill/>
          <a:ln w="28575" cap="flat" cmpd="sng" algn="ctr">
            <a:solidFill>
              <a:srgbClr val="DD080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957E2D60-7A77-F848-847D-A5EE6AF10BB2}"/>
              </a:ext>
            </a:extLst>
          </p:cNvPr>
          <p:cNvSpPr/>
          <p:nvPr/>
        </p:nvSpPr>
        <p:spPr>
          <a:xfrm>
            <a:off x="4495971" y="995088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</a:rPr>
              <a:t>S</a:t>
            </a:r>
            <a:endParaRPr lang="fr-FR" sz="240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A95EC918-4646-AD45-B16E-D187063C5927}"/>
              </a:ext>
            </a:extLst>
          </p:cNvPr>
          <p:cNvSpPr txBox="1"/>
          <p:nvPr/>
        </p:nvSpPr>
        <p:spPr>
          <a:xfrm>
            <a:off x="153499" y="5265467"/>
            <a:ext cx="8784777" cy="954107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Peut engendrer des cycles,</a:t>
            </a:r>
            <a:r>
              <a:rPr lang="fr-FR" sz="2800" kern="0" dirty="0"/>
              <a:t> mais</a:t>
            </a:r>
          </a:p>
          <a:p>
            <a:pPr algn="ctr" fontAlgn="base">
              <a:spcAft>
                <a:spcPct val="0"/>
              </a:spcAft>
            </a:pPr>
            <a:r>
              <a:rPr lang="fr-FR" sz="2800" kern="0" dirty="0">
                <a:solidFill>
                  <a:schemeClr val="accent3"/>
                </a:solidFill>
              </a:rPr>
              <a:t>programme constructif</a:t>
            </a:r>
            <a:r>
              <a:rPr lang="fr-FR" sz="2800" kern="0" dirty="0"/>
              <a:t> ⟹ </a:t>
            </a:r>
            <a:r>
              <a:rPr lang="fr-FR" sz="2800" kern="0" dirty="0">
                <a:solidFill>
                  <a:schemeClr val="accent2"/>
                </a:solidFill>
              </a:rPr>
              <a:t>cycles </a:t>
            </a:r>
            <a:r>
              <a:rPr lang="en-US" sz="2800" kern="0" dirty="0">
                <a:solidFill>
                  <a:schemeClr val="accent2"/>
                </a:solidFill>
              </a:rPr>
              <a:t>électriquement sains</a:t>
            </a:r>
            <a:endParaRPr lang="fr-FR" sz="2800" kern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839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D04CD78-2C03-9349-B18A-AA62D4EAF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299" y="1196752"/>
            <a:ext cx="7347402" cy="1074140"/>
          </a:xfrm>
        </p:spPr>
        <p:txBody>
          <a:bodyPr/>
          <a:lstStyle/>
          <a:p>
            <a:pPr marL="288000" indent="-288000">
              <a:buFont typeface="+mj-lt"/>
              <a:buAutoNum type="arabicPeriod"/>
            </a:pPr>
            <a:r>
              <a:rPr lang="fr-FR">
                <a:solidFill>
                  <a:schemeClr val="bg1">
                    <a:lumMod val="75000"/>
                  </a:schemeClr>
                </a:solidFill>
              </a:rPr>
              <a:t> Rappels sur les circuits synchrones</a:t>
            </a:r>
          </a:p>
          <a:p>
            <a:pPr marL="288000" indent="-288000">
              <a:buFont typeface="+mj-lt"/>
              <a:buAutoNum type="arabicPeriod"/>
            </a:pPr>
            <a:r>
              <a:rPr lang="fr-FR"/>
              <a:t> La s</a:t>
            </a:r>
            <a:r>
              <a:rPr lang="en-US"/>
              <a:t>émantique par termes marqués</a:t>
            </a:r>
            <a:r>
              <a:rPr lang="fr-FR"/>
              <a:t> (</a:t>
            </a:r>
            <a:r>
              <a:rPr lang="en-US"/>
              <a:t>états)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356956C-9974-314D-ADA2-338A04A383A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07/03/2017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DA246DD-03CF-C643-BBA2-4C12CDC8BD7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D3E62F-9797-AC44-AF5D-8049BB8F5B6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B1C709C2-2900-6E45-A0A7-53821C768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Plan du cours</a:t>
            </a:r>
          </a:p>
        </p:txBody>
      </p:sp>
    </p:spTree>
    <p:extLst>
      <p:ext uri="{BB962C8B-B14F-4D97-AF65-F5344CB8AC3E}">
        <p14:creationId xmlns:p14="http://schemas.microsoft.com/office/powerpoint/2010/main" val="169033258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D04CD78-2C03-9349-B18A-AA62D4EAF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921" y="1196752"/>
            <a:ext cx="7778157" cy="4250394"/>
          </a:xfrm>
        </p:spPr>
        <p:txBody>
          <a:bodyPr/>
          <a:lstStyle/>
          <a:p>
            <a:pPr marL="288000" indent="-288000">
              <a:buFont typeface="+mj-lt"/>
              <a:buAutoNum type="arabicPeriod"/>
            </a:pPr>
            <a:r>
              <a:rPr lang="fr-FR">
                <a:solidFill>
                  <a:schemeClr val="bg1">
                    <a:lumMod val="75000"/>
                  </a:schemeClr>
                </a:solidFill>
              </a:rPr>
              <a:t> Rappels sur les circuits synchrones</a:t>
            </a:r>
          </a:p>
          <a:p>
            <a:pPr marL="288000" indent="-288000">
              <a:buFont typeface="+mj-lt"/>
              <a:buAutoNum type="arabicPeriod"/>
            </a:pPr>
            <a:r>
              <a:rPr lang="fr-FR">
                <a:solidFill>
                  <a:schemeClr val="bg1">
                    <a:lumMod val="75000"/>
                  </a:schemeClr>
                </a:solidFill>
              </a:rPr>
              <a:t> La s</a:t>
            </a:r>
            <a:r>
              <a:rPr lang="en-US">
                <a:solidFill>
                  <a:schemeClr val="bg1">
                    <a:lumMod val="75000"/>
                  </a:schemeClr>
                </a:solidFill>
              </a:rPr>
              <a:t>émantique par termes marqués</a:t>
            </a:r>
            <a:r>
              <a:rPr lang="fr-FR">
                <a:solidFill>
                  <a:schemeClr val="bg1">
                    <a:lumMod val="75000"/>
                  </a:schemeClr>
                </a:solidFill>
              </a:rPr>
              <a:t> (</a:t>
            </a:r>
            <a:r>
              <a:rPr lang="en-US">
                <a:solidFill>
                  <a:schemeClr val="bg1">
                    <a:lumMod val="75000"/>
                  </a:schemeClr>
                </a:solidFill>
              </a:rPr>
              <a:t>états)</a:t>
            </a:r>
          </a:p>
          <a:p>
            <a:pPr marL="288000" indent="-288000">
              <a:buFont typeface="+mj-lt"/>
              <a:buAutoNum type="arabicPeriod"/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 Interface des circuits</a:t>
            </a:r>
          </a:p>
          <a:p>
            <a:pPr marL="288000" indent="-288000">
              <a:buFont typeface="+mj-lt"/>
              <a:buAutoNum type="arabicPeriod"/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 Circuits de pause, abort, trap et supend</a:t>
            </a:r>
          </a:p>
          <a:p>
            <a:pPr marL="288000" indent="-288000">
              <a:buFont typeface="+mj-lt"/>
              <a:buAutoNum type="arabicPeriod"/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 Circuits de séquence, et if</a:t>
            </a:r>
          </a:p>
          <a:p>
            <a:pPr marL="288000" indent="-288000">
              <a:buFont typeface="+mj-lt"/>
              <a:buAutoNum type="arabicPeriod"/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 Circuit de parallèle</a:t>
            </a:r>
          </a:p>
          <a:p>
            <a:pPr marL="288000" indent="-288000">
              <a:buFont typeface="+mj-lt"/>
              <a:buAutoNum type="arabicPeriod"/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 Circuit de signal</a:t>
            </a:r>
          </a:p>
          <a:p>
            <a:pPr marL="288000" indent="-288000">
              <a:buFont typeface="+mj-lt"/>
              <a:buAutoNum type="arabicPeriod"/>
            </a:pPr>
            <a:r>
              <a:rPr lang="en-US"/>
              <a:t> L’ossature d’un circuit et les invariants d’états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356956C-9974-314D-ADA2-338A04A383A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07/03/2017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DA246DD-03CF-C643-BBA2-4C12CDC8BD7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90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D3E62F-9797-AC44-AF5D-8049BB8F5B6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B1C709C2-2900-6E45-A0A7-53821C768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Plan du cours</a:t>
            </a:r>
          </a:p>
        </p:txBody>
      </p:sp>
    </p:spTree>
    <p:extLst>
      <p:ext uri="{BB962C8B-B14F-4D97-AF65-F5344CB8AC3E}">
        <p14:creationId xmlns:p14="http://schemas.microsoft.com/office/powerpoint/2010/main" val="206941695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351C465-25BA-B242-AFC1-16D5484C280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07/03/2017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55253B7-137A-394C-83A0-CA15737CAC6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91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F933E73-E469-2B4D-855A-644630E4957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C89A4C9-CD62-1646-997C-F6941E82D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 syntaxe abstraite d’un terme</a:t>
            </a:r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31B4878-D169-C043-B873-ADADD31BA492}"/>
              </a:ext>
            </a:extLst>
          </p:cNvPr>
          <p:cNvSpPr txBox="1"/>
          <p:nvPr/>
        </p:nvSpPr>
        <p:spPr>
          <a:xfrm>
            <a:off x="1842492" y="1776856"/>
            <a:ext cx="248786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;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9C186FB-C86A-4441-A365-7678FEC50237}"/>
              </a:ext>
            </a:extLst>
          </p:cNvPr>
          <p:cNvSpPr txBox="1"/>
          <p:nvPr/>
        </p:nvSpPr>
        <p:spPr>
          <a:xfrm>
            <a:off x="2997270" y="1776856"/>
            <a:ext cx="1056700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suspend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32A325C-CE4A-FA44-864D-5E8E447D0AB2}"/>
              </a:ext>
            </a:extLst>
          </p:cNvPr>
          <p:cNvSpPr txBox="1"/>
          <p:nvPr/>
        </p:nvSpPr>
        <p:spPr>
          <a:xfrm>
            <a:off x="4815015" y="1776856"/>
            <a:ext cx="787395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signal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AA9B93F3-0F5E-8243-AB94-D13A977AD748}"/>
              </a:ext>
            </a:extLst>
          </p:cNvPr>
          <p:cNvSpPr txBox="1"/>
          <p:nvPr/>
        </p:nvSpPr>
        <p:spPr>
          <a:xfrm>
            <a:off x="5046095" y="2611088"/>
            <a:ext cx="303288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lang="fr-FR" kern="0" dirty="0"/>
              <a:t>||</a:t>
            </a:r>
            <a:endParaRPr kumimoji="0" lang="fr-FR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58B781BC-E5EE-9247-A382-8645AEDD9F5C}"/>
              </a:ext>
            </a:extLst>
          </p:cNvPr>
          <p:cNvSpPr txBox="1"/>
          <p:nvPr/>
        </p:nvSpPr>
        <p:spPr>
          <a:xfrm>
            <a:off x="3261765" y="2611088"/>
            <a:ext cx="582211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trap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34E14250-B622-4844-89C8-681903BE3545}"/>
              </a:ext>
            </a:extLst>
          </p:cNvPr>
          <p:cNvSpPr txBox="1"/>
          <p:nvPr/>
        </p:nvSpPr>
        <p:spPr>
          <a:xfrm>
            <a:off x="2202532" y="2611088"/>
            <a:ext cx="813043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pause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580F49E3-6CF4-2443-BA74-3957927110EB}"/>
              </a:ext>
            </a:extLst>
          </p:cNvPr>
          <p:cNvSpPr txBox="1"/>
          <p:nvPr/>
        </p:nvSpPr>
        <p:spPr>
          <a:xfrm>
            <a:off x="1189801" y="2611088"/>
            <a:ext cx="303288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lang="fr-FR" kern="0" dirty="0"/>
              <a:t>||</a:t>
            </a:r>
            <a:endParaRPr kumimoji="0" lang="fr-FR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79A6B45-202D-F547-857C-B3F8FBEA2C46}"/>
              </a:ext>
            </a:extLst>
          </p:cNvPr>
          <p:cNvSpPr txBox="1"/>
          <p:nvPr/>
        </p:nvSpPr>
        <p:spPr>
          <a:xfrm>
            <a:off x="3180814" y="3445320"/>
            <a:ext cx="787395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signal</a:t>
            </a:r>
            <a:endParaRPr kumimoji="0" lang="fr-FR" sz="20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2C68F582-2209-B544-B507-B2EF56BC58CF}"/>
              </a:ext>
            </a:extLst>
          </p:cNvPr>
          <p:cNvSpPr txBox="1"/>
          <p:nvPr/>
        </p:nvSpPr>
        <p:spPr>
          <a:xfrm>
            <a:off x="5525180" y="3445320"/>
            <a:ext cx="1056700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suspend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0597BB26-4189-9D48-998A-7CDCABB7DBCC}"/>
              </a:ext>
            </a:extLst>
          </p:cNvPr>
          <p:cNvSpPr txBox="1"/>
          <p:nvPr/>
        </p:nvSpPr>
        <p:spPr>
          <a:xfrm>
            <a:off x="114300" y="3445320"/>
            <a:ext cx="813043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pause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3431EDE9-E077-4F4E-81FF-040AEA55B152}"/>
              </a:ext>
            </a:extLst>
          </p:cNvPr>
          <p:cNvSpPr txBox="1"/>
          <p:nvPr/>
        </p:nvSpPr>
        <p:spPr>
          <a:xfrm>
            <a:off x="1636153" y="3445320"/>
            <a:ext cx="710451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abort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F325D8A0-0F1C-3D40-866A-1286C77ED387}"/>
              </a:ext>
            </a:extLst>
          </p:cNvPr>
          <p:cNvSpPr txBox="1"/>
          <p:nvPr/>
        </p:nvSpPr>
        <p:spPr>
          <a:xfrm>
            <a:off x="4146748" y="3445320"/>
            <a:ext cx="813043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pause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030B3992-B6EE-ED4F-981B-2DFB55D71130}"/>
              </a:ext>
            </a:extLst>
          </p:cNvPr>
          <p:cNvSpPr txBox="1"/>
          <p:nvPr/>
        </p:nvSpPr>
        <p:spPr>
          <a:xfrm>
            <a:off x="2914758" y="5948013"/>
            <a:ext cx="813043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pause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5D46A917-C551-5E41-9846-E13518A3F691}"/>
              </a:ext>
            </a:extLst>
          </p:cNvPr>
          <p:cNvSpPr txBox="1"/>
          <p:nvPr/>
        </p:nvSpPr>
        <p:spPr>
          <a:xfrm>
            <a:off x="4650804" y="5948013"/>
            <a:ext cx="813043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pause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A059E037-16D3-7B48-8547-77397FBEE9F1}"/>
              </a:ext>
            </a:extLst>
          </p:cNvPr>
          <p:cNvSpPr txBox="1"/>
          <p:nvPr/>
        </p:nvSpPr>
        <p:spPr>
          <a:xfrm>
            <a:off x="3418058" y="4279552"/>
            <a:ext cx="300082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if</a:t>
            </a:r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8F535875-E773-4A43-B711-551A120AAA3F}"/>
              </a:ext>
            </a:extLst>
          </p:cNvPr>
          <p:cNvSpPr txBox="1"/>
          <p:nvPr/>
        </p:nvSpPr>
        <p:spPr>
          <a:xfrm>
            <a:off x="5915681" y="4279552"/>
            <a:ext cx="248786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;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6828B253-764F-DB46-BE11-AD157B7D39AA}"/>
              </a:ext>
            </a:extLst>
          </p:cNvPr>
          <p:cNvSpPr txBox="1"/>
          <p:nvPr/>
        </p:nvSpPr>
        <p:spPr>
          <a:xfrm>
            <a:off x="2511519" y="5113784"/>
            <a:ext cx="813043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pause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8C0BE0BF-2AA3-184C-A36B-245FB216EBE2}"/>
              </a:ext>
            </a:extLst>
          </p:cNvPr>
          <p:cNvSpPr txBox="1"/>
          <p:nvPr/>
        </p:nvSpPr>
        <p:spPr>
          <a:xfrm>
            <a:off x="4134941" y="5113784"/>
            <a:ext cx="248786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;</a:t>
            </a: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DD9A57FF-3E48-5442-9178-39BDA7A76188}"/>
              </a:ext>
            </a:extLst>
          </p:cNvPr>
          <p:cNvSpPr txBox="1"/>
          <p:nvPr/>
        </p:nvSpPr>
        <p:spPr>
          <a:xfrm>
            <a:off x="4850470" y="5113784"/>
            <a:ext cx="813043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pause</a:t>
            </a:r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8C4A9C1D-E31B-3D4A-9F54-3237C66EBDA7}"/>
              </a:ext>
            </a:extLst>
          </p:cNvPr>
          <p:cNvSpPr txBox="1"/>
          <p:nvPr/>
        </p:nvSpPr>
        <p:spPr>
          <a:xfrm>
            <a:off x="6372323" y="5113784"/>
            <a:ext cx="813043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pause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F6C6406-5407-D949-B901-1A36C36CAEFC}"/>
              </a:ext>
            </a:extLst>
          </p:cNvPr>
          <p:cNvSpPr txBox="1"/>
          <p:nvPr/>
        </p:nvSpPr>
        <p:spPr>
          <a:xfrm>
            <a:off x="3430255" y="948735"/>
            <a:ext cx="303288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lang="fr-FR" kern="0" dirty="0"/>
              <a:t>||</a:t>
            </a:r>
            <a:endParaRPr kumimoji="0" lang="fr-FR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cxnSp>
        <p:nvCxnSpPr>
          <p:cNvPr id="172" name="Connecteur droit 171">
            <a:extLst>
              <a:ext uri="{FF2B5EF4-FFF2-40B4-BE49-F238E27FC236}">
                <a16:creationId xmlns:a16="http://schemas.microsoft.com/office/drawing/2014/main" id="{BB11E384-0081-474D-BB4A-143369048BE2}"/>
              </a:ext>
            </a:extLst>
          </p:cNvPr>
          <p:cNvCxnSpPr>
            <a:cxnSpLocks/>
          </p:cNvCxnSpPr>
          <p:nvPr/>
        </p:nvCxnSpPr>
        <p:spPr bwMode="auto">
          <a:xfrm flipV="1">
            <a:off x="2113466" y="1319174"/>
            <a:ext cx="1291875" cy="635446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Connecteur droit 173">
            <a:extLst>
              <a:ext uri="{FF2B5EF4-FFF2-40B4-BE49-F238E27FC236}">
                <a16:creationId xmlns:a16="http://schemas.microsoft.com/office/drawing/2014/main" id="{52D41A29-245D-CE4B-8D24-A563ABEF0C5F}"/>
              </a:ext>
            </a:extLst>
          </p:cNvPr>
          <p:cNvCxnSpPr>
            <a:cxnSpLocks/>
          </p:cNvCxnSpPr>
          <p:nvPr/>
        </p:nvCxnSpPr>
        <p:spPr bwMode="auto">
          <a:xfrm>
            <a:off x="3736497" y="1310691"/>
            <a:ext cx="1275926" cy="575437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6" name="Connecteur droit 175">
            <a:extLst>
              <a:ext uri="{FF2B5EF4-FFF2-40B4-BE49-F238E27FC236}">
                <a16:creationId xmlns:a16="http://schemas.microsoft.com/office/drawing/2014/main" id="{6F911175-DAFA-5040-ACB4-56EDE573868F}"/>
              </a:ext>
            </a:extLst>
          </p:cNvPr>
          <p:cNvCxnSpPr>
            <a:cxnSpLocks/>
          </p:cNvCxnSpPr>
          <p:nvPr/>
        </p:nvCxnSpPr>
        <p:spPr bwMode="auto">
          <a:xfrm>
            <a:off x="3590077" y="1324701"/>
            <a:ext cx="0" cy="570767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8" name="Connecteur droit 177">
            <a:extLst>
              <a:ext uri="{FF2B5EF4-FFF2-40B4-BE49-F238E27FC236}">
                <a16:creationId xmlns:a16="http://schemas.microsoft.com/office/drawing/2014/main" id="{CDA3200E-9D20-414D-A290-18847A29E23C}"/>
              </a:ext>
            </a:extLst>
          </p:cNvPr>
          <p:cNvCxnSpPr>
            <a:cxnSpLocks/>
          </p:cNvCxnSpPr>
          <p:nvPr/>
        </p:nvCxnSpPr>
        <p:spPr bwMode="auto">
          <a:xfrm>
            <a:off x="3581899" y="2134535"/>
            <a:ext cx="0" cy="570767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9" name="Connecteur droit 178">
            <a:extLst>
              <a:ext uri="{FF2B5EF4-FFF2-40B4-BE49-F238E27FC236}">
                <a16:creationId xmlns:a16="http://schemas.microsoft.com/office/drawing/2014/main" id="{3DAA51B0-3584-5C41-BDCC-B17FE5D4613A}"/>
              </a:ext>
            </a:extLst>
          </p:cNvPr>
          <p:cNvCxnSpPr>
            <a:cxnSpLocks/>
          </p:cNvCxnSpPr>
          <p:nvPr/>
        </p:nvCxnSpPr>
        <p:spPr bwMode="auto">
          <a:xfrm>
            <a:off x="3568543" y="2952389"/>
            <a:ext cx="0" cy="570767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0" name="Connecteur droit 179">
            <a:extLst>
              <a:ext uri="{FF2B5EF4-FFF2-40B4-BE49-F238E27FC236}">
                <a16:creationId xmlns:a16="http://schemas.microsoft.com/office/drawing/2014/main" id="{679A711F-B46C-4C40-9AB3-84691795F0A4}"/>
              </a:ext>
            </a:extLst>
          </p:cNvPr>
          <p:cNvCxnSpPr>
            <a:cxnSpLocks/>
          </p:cNvCxnSpPr>
          <p:nvPr/>
        </p:nvCxnSpPr>
        <p:spPr bwMode="auto">
          <a:xfrm>
            <a:off x="3566152" y="3774068"/>
            <a:ext cx="0" cy="570767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1" name="Connecteur droit 180">
            <a:extLst>
              <a:ext uri="{FF2B5EF4-FFF2-40B4-BE49-F238E27FC236}">
                <a16:creationId xmlns:a16="http://schemas.microsoft.com/office/drawing/2014/main" id="{D32AD79F-71D4-394B-8427-1585F0E60812}"/>
              </a:ext>
            </a:extLst>
          </p:cNvPr>
          <p:cNvCxnSpPr>
            <a:cxnSpLocks/>
          </p:cNvCxnSpPr>
          <p:nvPr/>
        </p:nvCxnSpPr>
        <p:spPr bwMode="auto">
          <a:xfrm>
            <a:off x="1991378" y="3762298"/>
            <a:ext cx="0" cy="570767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2" name="Connecteur droit 181">
            <a:extLst>
              <a:ext uri="{FF2B5EF4-FFF2-40B4-BE49-F238E27FC236}">
                <a16:creationId xmlns:a16="http://schemas.microsoft.com/office/drawing/2014/main" id="{F092B561-07B3-F34D-A8BE-0C5B84CBD96A}"/>
              </a:ext>
            </a:extLst>
          </p:cNvPr>
          <p:cNvCxnSpPr>
            <a:cxnSpLocks/>
          </p:cNvCxnSpPr>
          <p:nvPr/>
        </p:nvCxnSpPr>
        <p:spPr bwMode="auto">
          <a:xfrm>
            <a:off x="6043325" y="3774068"/>
            <a:ext cx="0" cy="570767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3" name="Connecteur droit 182">
            <a:extLst>
              <a:ext uri="{FF2B5EF4-FFF2-40B4-BE49-F238E27FC236}">
                <a16:creationId xmlns:a16="http://schemas.microsoft.com/office/drawing/2014/main" id="{6578B9C4-0F1E-A146-BD19-B997C35CA6C6}"/>
              </a:ext>
            </a:extLst>
          </p:cNvPr>
          <p:cNvCxnSpPr>
            <a:cxnSpLocks/>
          </p:cNvCxnSpPr>
          <p:nvPr/>
        </p:nvCxnSpPr>
        <p:spPr bwMode="auto">
          <a:xfrm flipH="1">
            <a:off x="1342760" y="2092036"/>
            <a:ext cx="506822" cy="487641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5" name="Connecteur droit 184">
            <a:extLst>
              <a:ext uri="{FF2B5EF4-FFF2-40B4-BE49-F238E27FC236}">
                <a16:creationId xmlns:a16="http://schemas.microsoft.com/office/drawing/2014/main" id="{005B6859-937A-3D4E-94F9-7D72CA4AE1CC}"/>
              </a:ext>
            </a:extLst>
          </p:cNvPr>
          <p:cNvCxnSpPr>
            <a:cxnSpLocks/>
          </p:cNvCxnSpPr>
          <p:nvPr/>
        </p:nvCxnSpPr>
        <p:spPr bwMode="auto">
          <a:xfrm flipH="1">
            <a:off x="624412" y="2923448"/>
            <a:ext cx="545925" cy="553557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6" name="Connecteur droit 185">
            <a:extLst>
              <a:ext uri="{FF2B5EF4-FFF2-40B4-BE49-F238E27FC236}">
                <a16:creationId xmlns:a16="http://schemas.microsoft.com/office/drawing/2014/main" id="{FC6F0BE6-C566-0343-B4E1-356359C2E182}"/>
              </a:ext>
            </a:extLst>
          </p:cNvPr>
          <p:cNvCxnSpPr>
            <a:cxnSpLocks/>
          </p:cNvCxnSpPr>
          <p:nvPr/>
        </p:nvCxnSpPr>
        <p:spPr bwMode="auto">
          <a:xfrm flipH="1">
            <a:off x="2948447" y="4639780"/>
            <a:ext cx="506822" cy="487641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7" name="Connecteur droit 186">
            <a:extLst>
              <a:ext uri="{FF2B5EF4-FFF2-40B4-BE49-F238E27FC236}">
                <a16:creationId xmlns:a16="http://schemas.microsoft.com/office/drawing/2014/main" id="{2457C1BA-540A-7442-966B-E9FDA56911A3}"/>
              </a:ext>
            </a:extLst>
          </p:cNvPr>
          <p:cNvCxnSpPr>
            <a:cxnSpLocks/>
          </p:cNvCxnSpPr>
          <p:nvPr/>
        </p:nvCxnSpPr>
        <p:spPr bwMode="auto">
          <a:xfrm flipH="1">
            <a:off x="3598710" y="5440790"/>
            <a:ext cx="506822" cy="487641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8" name="Connecteur droit 187">
            <a:extLst>
              <a:ext uri="{FF2B5EF4-FFF2-40B4-BE49-F238E27FC236}">
                <a16:creationId xmlns:a16="http://schemas.microsoft.com/office/drawing/2014/main" id="{6E437CBA-DD3C-DD45-851F-F8C373556D29}"/>
              </a:ext>
            </a:extLst>
          </p:cNvPr>
          <p:cNvCxnSpPr>
            <a:cxnSpLocks/>
          </p:cNvCxnSpPr>
          <p:nvPr/>
        </p:nvCxnSpPr>
        <p:spPr bwMode="auto">
          <a:xfrm flipH="1">
            <a:off x="5411586" y="4609080"/>
            <a:ext cx="506822" cy="487641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9" name="Connecteur droit 188">
            <a:extLst>
              <a:ext uri="{FF2B5EF4-FFF2-40B4-BE49-F238E27FC236}">
                <a16:creationId xmlns:a16="http://schemas.microsoft.com/office/drawing/2014/main" id="{8BD77C24-099B-704F-AF68-DFE9A6B0DCAE}"/>
              </a:ext>
            </a:extLst>
          </p:cNvPr>
          <p:cNvCxnSpPr>
            <a:cxnSpLocks/>
          </p:cNvCxnSpPr>
          <p:nvPr/>
        </p:nvCxnSpPr>
        <p:spPr bwMode="auto">
          <a:xfrm flipH="1">
            <a:off x="4545755" y="2960521"/>
            <a:ext cx="506822" cy="487641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0" name="Connecteur droit 189">
            <a:extLst>
              <a:ext uri="{FF2B5EF4-FFF2-40B4-BE49-F238E27FC236}">
                <a16:creationId xmlns:a16="http://schemas.microsoft.com/office/drawing/2014/main" id="{50FE9FBB-68FB-ED47-909B-6352F95069B5}"/>
              </a:ext>
            </a:extLst>
          </p:cNvPr>
          <p:cNvCxnSpPr>
            <a:cxnSpLocks/>
          </p:cNvCxnSpPr>
          <p:nvPr/>
        </p:nvCxnSpPr>
        <p:spPr bwMode="auto">
          <a:xfrm>
            <a:off x="5197739" y="2104719"/>
            <a:ext cx="0" cy="570767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1" name="ZoneTexte 190">
            <a:extLst>
              <a:ext uri="{FF2B5EF4-FFF2-40B4-BE49-F238E27FC236}">
                <a16:creationId xmlns:a16="http://schemas.microsoft.com/office/drawing/2014/main" id="{4788E832-BE30-D241-A7E2-AD00BC9E9288}"/>
              </a:ext>
            </a:extLst>
          </p:cNvPr>
          <p:cNvSpPr txBox="1"/>
          <p:nvPr/>
        </p:nvSpPr>
        <p:spPr>
          <a:xfrm>
            <a:off x="1603910" y="4279552"/>
            <a:ext cx="813043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pause</a:t>
            </a:r>
          </a:p>
        </p:txBody>
      </p:sp>
      <p:cxnSp>
        <p:nvCxnSpPr>
          <p:cNvPr id="193" name="Connecteur droit 192">
            <a:extLst>
              <a:ext uri="{FF2B5EF4-FFF2-40B4-BE49-F238E27FC236}">
                <a16:creationId xmlns:a16="http://schemas.microsoft.com/office/drawing/2014/main" id="{4496C55D-2BBC-E647-83BE-64AF3A9B418A}"/>
              </a:ext>
            </a:extLst>
          </p:cNvPr>
          <p:cNvCxnSpPr>
            <a:cxnSpLocks/>
          </p:cNvCxnSpPr>
          <p:nvPr/>
        </p:nvCxnSpPr>
        <p:spPr bwMode="auto">
          <a:xfrm>
            <a:off x="3628119" y="4650731"/>
            <a:ext cx="506822" cy="487641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4" name="Connecteur droit 193">
            <a:extLst>
              <a:ext uri="{FF2B5EF4-FFF2-40B4-BE49-F238E27FC236}">
                <a16:creationId xmlns:a16="http://schemas.microsoft.com/office/drawing/2014/main" id="{7738FCB3-E820-5A42-B3BC-B958BC148C0E}"/>
              </a:ext>
            </a:extLst>
          </p:cNvPr>
          <p:cNvCxnSpPr>
            <a:cxnSpLocks/>
          </p:cNvCxnSpPr>
          <p:nvPr/>
        </p:nvCxnSpPr>
        <p:spPr bwMode="auto">
          <a:xfrm>
            <a:off x="6156176" y="4610619"/>
            <a:ext cx="506822" cy="487641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5" name="Connecteur droit 194">
            <a:extLst>
              <a:ext uri="{FF2B5EF4-FFF2-40B4-BE49-F238E27FC236}">
                <a16:creationId xmlns:a16="http://schemas.microsoft.com/office/drawing/2014/main" id="{239CBC28-A4B8-A046-A677-32435E650037}"/>
              </a:ext>
            </a:extLst>
          </p:cNvPr>
          <p:cNvCxnSpPr>
            <a:cxnSpLocks/>
            <a:endCxn id="44" idx="0"/>
          </p:cNvCxnSpPr>
          <p:nvPr/>
        </p:nvCxnSpPr>
        <p:spPr bwMode="auto">
          <a:xfrm>
            <a:off x="1463887" y="2923448"/>
            <a:ext cx="527492" cy="521872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6" name="Connecteur droit 195">
            <a:extLst>
              <a:ext uri="{FF2B5EF4-FFF2-40B4-BE49-F238E27FC236}">
                <a16:creationId xmlns:a16="http://schemas.microsoft.com/office/drawing/2014/main" id="{BD466BEB-9D25-8941-92D5-6C9BED65B1A7}"/>
              </a:ext>
            </a:extLst>
          </p:cNvPr>
          <p:cNvCxnSpPr>
            <a:cxnSpLocks/>
          </p:cNvCxnSpPr>
          <p:nvPr/>
        </p:nvCxnSpPr>
        <p:spPr bwMode="auto">
          <a:xfrm>
            <a:off x="5313980" y="2958596"/>
            <a:ext cx="615765" cy="518895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1" name="Connecteur droit 200">
            <a:extLst>
              <a:ext uri="{FF2B5EF4-FFF2-40B4-BE49-F238E27FC236}">
                <a16:creationId xmlns:a16="http://schemas.microsoft.com/office/drawing/2014/main" id="{5C55F2BA-FE2B-EA49-A59F-4B136B86FD58}"/>
              </a:ext>
            </a:extLst>
          </p:cNvPr>
          <p:cNvCxnSpPr>
            <a:cxnSpLocks/>
          </p:cNvCxnSpPr>
          <p:nvPr/>
        </p:nvCxnSpPr>
        <p:spPr bwMode="auto">
          <a:xfrm>
            <a:off x="4343648" y="5435426"/>
            <a:ext cx="506822" cy="487641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6620431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6107D8FF-F764-714A-B98C-6D7E150C5F50}"/>
              </a:ext>
            </a:extLst>
          </p:cNvPr>
          <p:cNvCxnSpPr>
            <a:cxnSpLocks/>
          </p:cNvCxnSpPr>
          <p:nvPr/>
        </p:nvCxnSpPr>
        <p:spPr bwMode="auto">
          <a:xfrm>
            <a:off x="2032654" y="3768771"/>
            <a:ext cx="0" cy="576064"/>
          </a:xfrm>
          <a:prstGeom prst="straightConnector1">
            <a:avLst/>
          </a:prstGeom>
          <a:noFill/>
          <a:ln w="15875" cap="flat" cmpd="sng" algn="ctr">
            <a:solidFill>
              <a:schemeClr val="accent4"/>
            </a:solidFill>
            <a:prstDash val="solid"/>
            <a:round/>
            <a:headEnd type="triangle" w="med" len="sm"/>
            <a:tailEnd type="none"/>
          </a:ln>
          <a:effectLst/>
        </p:spPr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0A1A12CD-72F2-AB40-947F-DBC696242333}"/>
              </a:ext>
            </a:extLst>
          </p:cNvPr>
          <p:cNvCxnSpPr>
            <a:cxnSpLocks/>
          </p:cNvCxnSpPr>
          <p:nvPr/>
        </p:nvCxnSpPr>
        <p:spPr bwMode="auto">
          <a:xfrm rot="3813041">
            <a:off x="2761818" y="907178"/>
            <a:ext cx="0" cy="1454881"/>
          </a:xfrm>
          <a:prstGeom prst="straightConnector1">
            <a:avLst/>
          </a:prstGeom>
          <a:noFill/>
          <a:ln w="15875" cap="flat" cmpd="sng" algn="ctr">
            <a:solidFill>
              <a:schemeClr val="accent4"/>
            </a:solidFill>
            <a:prstDash val="solid"/>
            <a:round/>
            <a:headEnd type="triangle" w="med" len="sm"/>
            <a:tailEnd type="none"/>
          </a:ln>
          <a:effectLst/>
        </p:spPr>
      </p:cxn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C34BF1E0-4BC1-F14F-B9A5-E708C63086FB}"/>
              </a:ext>
            </a:extLst>
          </p:cNvPr>
          <p:cNvCxnSpPr>
            <a:cxnSpLocks/>
          </p:cNvCxnSpPr>
          <p:nvPr/>
        </p:nvCxnSpPr>
        <p:spPr bwMode="auto">
          <a:xfrm rot="2777946">
            <a:off x="1622391" y="1983304"/>
            <a:ext cx="0" cy="785592"/>
          </a:xfrm>
          <a:prstGeom prst="straightConnector1">
            <a:avLst/>
          </a:prstGeom>
          <a:noFill/>
          <a:ln w="15875" cap="flat" cmpd="sng" algn="ctr">
            <a:solidFill>
              <a:schemeClr val="accent4"/>
            </a:solidFill>
            <a:prstDash val="solid"/>
            <a:round/>
            <a:headEnd type="triangle" w="med" len="sm"/>
            <a:tailEnd type="none"/>
          </a:ln>
          <a:effectLst/>
        </p:spPr>
      </p:cxn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2DDD7A7C-052A-5E49-B794-CE17D4E442A6}"/>
              </a:ext>
            </a:extLst>
          </p:cNvPr>
          <p:cNvCxnSpPr>
            <a:cxnSpLocks/>
          </p:cNvCxnSpPr>
          <p:nvPr/>
        </p:nvCxnSpPr>
        <p:spPr bwMode="auto">
          <a:xfrm rot="18874237">
            <a:off x="2339170" y="1918322"/>
            <a:ext cx="0" cy="785592"/>
          </a:xfrm>
          <a:prstGeom prst="straightConnector1">
            <a:avLst/>
          </a:prstGeom>
          <a:noFill/>
          <a:ln w="15875" cap="flat" cmpd="sng" algn="ctr">
            <a:solidFill>
              <a:schemeClr val="accent4"/>
            </a:solidFill>
            <a:prstDash val="solid"/>
            <a:round/>
            <a:headEnd type="triangle" w="med" len="sm"/>
            <a:tailEnd type="none"/>
          </a:ln>
          <a:effectLst/>
        </p:spPr>
      </p:cxn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B24982BE-C16E-1745-A15E-2BAE2CE3729D}"/>
              </a:ext>
            </a:extLst>
          </p:cNvPr>
          <p:cNvCxnSpPr>
            <a:cxnSpLocks/>
          </p:cNvCxnSpPr>
          <p:nvPr/>
        </p:nvCxnSpPr>
        <p:spPr bwMode="auto">
          <a:xfrm rot="2777946">
            <a:off x="935767" y="2783954"/>
            <a:ext cx="0" cy="785592"/>
          </a:xfrm>
          <a:prstGeom prst="straightConnector1">
            <a:avLst/>
          </a:prstGeom>
          <a:noFill/>
          <a:ln w="15875" cap="flat" cmpd="sng" algn="ctr">
            <a:solidFill>
              <a:schemeClr val="accent4"/>
            </a:solidFill>
            <a:prstDash val="solid"/>
            <a:round/>
            <a:headEnd type="triangle" w="med" len="sm"/>
            <a:tailEnd type="none"/>
          </a:ln>
          <a:effectLst/>
        </p:spPr>
      </p:cxnSp>
      <p:cxnSp>
        <p:nvCxnSpPr>
          <p:cNvPr id="62" name="Connecteur droit avec flèche 61">
            <a:extLst>
              <a:ext uri="{FF2B5EF4-FFF2-40B4-BE49-F238E27FC236}">
                <a16:creationId xmlns:a16="http://schemas.microsoft.com/office/drawing/2014/main" id="{FDFB5DE0-F79C-B24B-9B3F-FC6C237AB0E4}"/>
              </a:ext>
            </a:extLst>
          </p:cNvPr>
          <p:cNvCxnSpPr>
            <a:cxnSpLocks/>
          </p:cNvCxnSpPr>
          <p:nvPr/>
        </p:nvCxnSpPr>
        <p:spPr bwMode="auto">
          <a:xfrm rot="18902548">
            <a:off x="1747578" y="2744236"/>
            <a:ext cx="0" cy="785592"/>
          </a:xfrm>
          <a:prstGeom prst="straightConnector1">
            <a:avLst/>
          </a:prstGeom>
          <a:noFill/>
          <a:ln w="15875" cap="flat" cmpd="sng" algn="ctr">
            <a:solidFill>
              <a:schemeClr val="accent4"/>
            </a:solidFill>
            <a:prstDash val="solid"/>
            <a:round/>
            <a:headEnd type="triangle" w="med" len="sm"/>
            <a:tailEnd type="none"/>
          </a:ln>
          <a:effectLst/>
        </p:spPr>
      </p:cxnSp>
      <p:cxnSp>
        <p:nvCxnSpPr>
          <p:cNvPr id="65" name="Connecteur droit avec flèche 64">
            <a:extLst>
              <a:ext uri="{FF2B5EF4-FFF2-40B4-BE49-F238E27FC236}">
                <a16:creationId xmlns:a16="http://schemas.microsoft.com/office/drawing/2014/main" id="{07A57B24-E06B-8846-B404-5209D51A73E2}"/>
              </a:ext>
            </a:extLst>
          </p:cNvPr>
          <p:cNvCxnSpPr>
            <a:cxnSpLocks/>
          </p:cNvCxnSpPr>
          <p:nvPr/>
        </p:nvCxnSpPr>
        <p:spPr bwMode="auto">
          <a:xfrm rot="17662294">
            <a:off x="4384148" y="850203"/>
            <a:ext cx="0" cy="1420902"/>
          </a:xfrm>
          <a:prstGeom prst="straightConnector1">
            <a:avLst/>
          </a:prstGeom>
          <a:noFill/>
          <a:ln w="15875" cap="flat" cmpd="sng" algn="ctr">
            <a:solidFill>
              <a:schemeClr val="accent4"/>
            </a:solidFill>
            <a:prstDash val="solid"/>
            <a:round/>
            <a:headEnd type="triangle" w="med" len="sm"/>
            <a:tailEnd type="none"/>
          </a:ln>
          <a:effectLst/>
        </p:spPr>
      </p:cxnSp>
      <p:cxnSp>
        <p:nvCxnSpPr>
          <p:cNvPr id="68" name="Connecteur droit avec flèche 67">
            <a:extLst>
              <a:ext uri="{FF2B5EF4-FFF2-40B4-BE49-F238E27FC236}">
                <a16:creationId xmlns:a16="http://schemas.microsoft.com/office/drawing/2014/main" id="{85A698D9-CA6E-F140-BD58-8A37FEFE93B9}"/>
              </a:ext>
            </a:extLst>
          </p:cNvPr>
          <p:cNvCxnSpPr>
            <a:cxnSpLocks/>
          </p:cNvCxnSpPr>
          <p:nvPr/>
        </p:nvCxnSpPr>
        <p:spPr bwMode="auto">
          <a:xfrm>
            <a:off x="3594993" y="2131887"/>
            <a:ext cx="0" cy="576064"/>
          </a:xfrm>
          <a:prstGeom prst="straightConnector1">
            <a:avLst/>
          </a:prstGeom>
          <a:noFill/>
          <a:ln w="15875" cap="flat" cmpd="sng" algn="ctr">
            <a:solidFill>
              <a:schemeClr val="accent4"/>
            </a:solidFill>
            <a:prstDash val="solid"/>
            <a:round/>
            <a:headEnd type="triangle" w="med" len="sm"/>
            <a:tailEnd type="none"/>
          </a:ln>
          <a:effectLst/>
        </p:spPr>
      </p:cxnSp>
      <p:cxnSp>
        <p:nvCxnSpPr>
          <p:cNvPr id="71" name="Connecteur droit avec flèche 70">
            <a:extLst>
              <a:ext uri="{FF2B5EF4-FFF2-40B4-BE49-F238E27FC236}">
                <a16:creationId xmlns:a16="http://schemas.microsoft.com/office/drawing/2014/main" id="{B9C0E07F-89B5-AA4C-9115-0326DF824027}"/>
              </a:ext>
            </a:extLst>
          </p:cNvPr>
          <p:cNvCxnSpPr>
            <a:cxnSpLocks/>
          </p:cNvCxnSpPr>
          <p:nvPr/>
        </p:nvCxnSpPr>
        <p:spPr bwMode="auto">
          <a:xfrm>
            <a:off x="3601569" y="2947092"/>
            <a:ext cx="0" cy="576064"/>
          </a:xfrm>
          <a:prstGeom prst="straightConnector1">
            <a:avLst/>
          </a:prstGeom>
          <a:noFill/>
          <a:ln w="15875" cap="flat" cmpd="sng" algn="ctr">
            <a:solidFill>
              <a:schemeClr val="accent4"/>
            </a:solidFill>
            <a:prstDash val="solid"/>
            <a:round/>
            <a:headEnd type="triangle" w="med" len="sm"/>
            <a:tailEnd type="none"/>
          </a:ln>
          <a:effectLst/>
        </p:spPr>
      </p:cxnSp>
      <p:cxnSp>
        <p:nvCxnSpPr>
          <p:cNvPr id="74" name="Connecteur droit avec flèche 73">
            <a:extLst>
              <a:ext uri="{FF2B5EF4-FFF2-40B4-BE49-F238E27FC236}">
                <a16:creationId xmlns:a16="http://schemas.microsoft.com/office/drawing/2014/main" id="{2A7FCDCF-5B81-A44D-A9A6-55B2FBE21190}"/>
              </a:ext>
            </a:extLst>
          </p:cNvPr>
          <p:cNvCxnSpPr>
            <a:cxnSpLocks/>
          </p:cNvCxnSpPr>
          <p:nvPr/>
        </p:nvCxnSpPr>
        <p:spPr bwMode="auto">
          <a:xfrm>
            <a:off x="3617379" y="3762298"/>
            <a:ext cx="0" cy="576064"/>
          </a:xfrm>
          <a:prstGeom prst="straightConnector1">
            <a:avLst/>
          </a:prstGeom>
          <a:noFill/>
          <a:ln w="15875" cap="flat" cmpd="sng" algn="ctr">
            <a:solidFill>
              <a:schemeClr val="accent4"/>
            </a:solidFill>
            <a:prstDash val="solid"/>
            <a:round/>
            <a:headEnd type="triangle" w="med" len="sm"/>
            <a:tailEnd type="none"/>
          </a:ln>
          <a:effectLst/>
        </p:spPr>
      </p:cxnSp>
      <p:cxnSp>
        <p:nvCxnSpPr>
          <p:cNvPr id="77" name="Connecteur droit avec flèche 76">
            <a:extLst>
              <a:ext uri="{FF2B5EF4-FFF2-40B4-BE49-F238E27FC236}">
                <a16:creationId xmlns:a16="http://schemas.microsoft.com/office/drawing/2014/main" id="{0D810143-D81B-C943-B4C2-AD25D40CA591}"/>
              </a:ext>
            </a:extLst>
          </p:cNvPr>
          <p:cNvCxnSpPr>
            <a:cxnSpLocks/>
          </p:cNvCxnSpPr>
          <p:nvPr/>
        </p:nvCxnSpPr>
        <p:spPr bwMode="auto">
          <a:xfrm>
            <a:off x="6065687" y="3771993"/>
            <a:ext cx="0" cy="576064"/>
          </a:xfrm>
          <a:prstGeom prst="straightConnector1">
            <a:avLst/>
          </a:prstGeom>
          <a:noFill/>
          <a:ln w="15875" cap="flat" cmpd="sng" algn="ctr">
            <a:solidFill>
              <a:schemeClr val="accent4"/>
            </a:solidFill>
            <a:prstDash val="solid"/>
            <a:round/>
            <a:headEnd type="triangle" w="med" len="sm"/>
            <a:tailEnd type="none"/>
          </a:ln>
          <a:effectLst/>
        </p:spPr>
      </p:cxnSp>
      <p:cxnSp>
        <p:nvCxnSpPr>
          <p:cNvPr id="80" name="Connecteur droit avec flèche 79">
            <a:extLst>
              <a:ext uri="{FF2B5EF4-FFF2-40B4-BE49-F238E27FC236}">
                <a16:creationId xmlns:a16="http://schemas.microsoft.com/office/drawing/2014/main" id="{1366E233-E1F9-B046-865F-B33DFEF0650C}"/>
              </a:ext>
            </a:extLst>
          </p:cNvPr>
          <p:cNvCxnSpPr>
            <a:cxnSpLocks/>
          </p:cNvCxnSpPr>
          <p:nvPr/>
        </p:nvCxnSpPr>
        <p:spPr bwMode="auto">
          <a:xfrm rot="2777946">
            <a:off x="3230658" y="4529683"/>
            <a:ext cx="0" cy="785592"/>
          </a:xfrm>
          <a:prstGeom prst="straightConnector1">
            <a:avLst/>
          </a:prstGeom>
          <a:noFill/>
          <a:ln w="15875" cap="flat" cmpd="sng" algn="ctr">
            <a:solidFill>
              <a:schemeClr val="accent4"/>
            </a:solidFill>
            <a:prstDash val="solid"/>
            <a:round/>
            <a:headEnd type="triangle" w="med" len="sm"/>
            <a:tailEnd type="none"/>
          </a:ln>
          <a:effectLst/>
        </p:spPr>
      </p:cxnSp>
      <p:cxnSp>
        <p:nvCxnSpPr>
          <p:cNvPr id="85" name="Connecteur droit avec flèche 84">
            <a:extLst>
              <a:ext uri="{FF2B5EF4-FFF2-40B4-BE49-F238E27FC236}">
                <a16:creationId xmlns:a16="http://schemas.microsoft.com/office/drawing/2014/main" id="{E356BC66-8080-A84F-9312-95ECBC128743}"/>
              </a:ext>
            </a:extLst>
          </p:cNvPr>
          <p:cNvCxnSpPr>
            <a:cxnSpLocks/>
          </p:cNvCxnSpPr>
          <p:nvPr/>
        </p:nvCxnSpPr>
        <p:spPr bwMode="auto">
          <a:xfrm rot="2777946">
            <a:off x="3870615" y="5337848"/>
            <a:ext cx="0" cy="785592"/>
          </a:xfrm>
          <a:prstGeom prst="straightConnector1">
            <a:avLst/>
          </a:prstGeom>
          <a:noFill/>
          <a:ln w="15875" cap="flat" cmpd="sng" algn="ctr">
            <a:solidFill>
              <a:schemeClr val="accent4"/>
            </a:solidFill>
            <a:prstDash val="solid"/>
            <a:round/>
            <a:headEnd type="triangle" w="med" len="sm"/>
            <a:tailEnd type="none"/>
          </a:ln>
          <a:effectLst/>
        </p:spPr>
      </p:cxnSp>
      <p:cxnSp>
        <p:nvCxnSpPr>
          <p:cNvPr id="88" name="Connecteur droit avec flèche 87">
            <a:extLst>
              <a:ext uri="{FF2B5EF4-FFF2-40B4-BE49-F238E27FC236}">
                <a16:creationId xmlns:a16="http://schemas.microsoft.com/office/drawing/2014/main" id="{B56F2B49-FB87-244E-A1FA-05F0293F4534}"/>
              </a:ext>
            </a:extLst>
          </p:cNvPr>
          <p:cNvCxnSpPr>
            <a:cxnSpLocks/>
          </p:cNvCxnSpPr>
          <p:nvPr/>
        </p:nvCxnSpPr>
        <p:spPr bwMode="auto">
          <a:xfrm rot="18902548">
            <a:off x="4682426" y="5298130"/>
            <a:ext cx="0" cy="785592"/>
          </a:xfrm>
          <a:prstGeom prst="straightConnector1">
            <a:avLst/>
          </a:prstGeom>
          <a:noFill/>
          <a:ln w="15875" cap="flat" cmpd="sng" algn="ctr">
            <a:solidFill>
              <a:schemeClr val="accent4"/>
            </a:solidFill>
            <a:prstDash val="solid"/>
            <a:round/>
            <a:headEnd type="triangle" w="med" len="sm"/>
            <a:tailEnd type="none"/>
          </a:ln>
          <a:effectLst/>
        </p:spPr>
      </p:cxnSp>
      <p:cxnSp>
        <p:nvCxnSpPr>
          <p:cNvPr id="102" name="Connecteur droit avec flèche 101">
            <a:extLst>
              <a:ext uri="{FF2B5EF4-FFF2-40B4-BE49-F238E27FC236}">
                <a16:creationId xmlns:a16="http://schemas.microsoft.com/office/drawing/2014/main" id="{BEDEA6AE-A908-8D46-A3C9-512AF533C1E1}"/>
              </a:ext>
            </a:extLst>
          </p:cNvPr>
          <p:cNvCxnSpPr>
            <a:cxnSpLocks/>
          </p:cNvCxnSpPr>
          <p:nvPr/>
        </p:nvCxnSpPr>
        <p:spPr bwMode="auto">
          <a:xfrm rot="2777946">
            <a:off x="5672141" y="4510412"/>
            <a:ext cx="0" cy="785592"/>
          </a:xfrm>
          <a:prstGeom prst="straightConnector1">
            <a:avLst/>
          </a:prstGeom>
          <a:noFill/>
          <a:ln w="15875" cap="flat" cmpd="sng" algn="ctr">
            <a:solidFill>
              <a:schemeClr val="accent4"/>
            </a:solidFill>
            <a:prstDash val="solid"/>
            <a:round/>
            <a:headEnd type="triangle" w="med" len="sm"/>
            <a:tailEnd type="none"/>
          </a:ln>
          <a:effectLst/>
        </p:spPr>
      </p:cxnSp>
      <p:cxnSp>
        <p:nvCxnSpPr>
          <p:cNvPr id="105" name="Connecteur droit avec flèche 104">
            <a:extLst>
              <a:ext uri="{FF2B5EF4-FFF2-40B4-BE49-F238E27FC236}">
                <a16:creationId xmlns:a16="http://schemas.microsoft.com/office/drawing/2014/main" id="{F582B09B-C168-B845-AFB4-0A57FAE06020}"/>
              </a:ext>
            </a:extLst>
          </p:cNvPr>
          <p:cNvCxnSpPr>
            <a:cxnSpLocks/>
          </p:cNvCxnSpPr>
          <p:nvPr/>
        </p:nvCxnSpPr>
        <p:spPr bwMode="auto">
          <a:xfrm rot="18902548">
            <a:off x="6483952" y="4470694"/>
            <a:ext cx="0" cy="785592"/>
          </a:xfrm>
          <a:prstGeom prst="straightConnector1">
            <a:avLst/>
          </a:prstGeom>
          <a:noFill/>
          <a:ln w="15875" cap="flat" cmpd="sng" algn="ctr">
            <a:solidFill>
              <a:schemeClr val="accent4"/>
            </a:solidFill>
            <a:prstDash val="solid"/>
            <a:round/>
            <a:headEnd type="triangle" w="med" len="sm"/>
            <a:tailEnd type="none"/>
          </a:ln>
          <a:effectLst/>
        </p:spPr>
      </p:cxnSp>
      <p:cxnSp>
        <p:nvCxnSpPr>
          <p:cNvPr id="108" name="Connecteur droit avec flèche 107">
            <a:extLst>
              <a:ext uri="{FF2B5EF4-FFF2-40B4-BE49-F238E27FC236}">
                <a16:creationId xmlns:a16="http://schemas.microsoft.com/office/drawing/2014/main" id="{996E0320-50E2-6342-85F0-4C01B41E1C32}"/>
              </a:ext>
            </a:extLst>
          </p:cNvPr>
          <p:cNvCxnSpPr>
            <a:cxnSpLocks/>
          </p:cNvCxnSpPr>
          <p:nvPr/>
        </p:nvCxnSpPr>
        <p:spPr bwMode="auto">
          <a:xfrm rot="2777946">
            <a:off x="4831345" y="2818528"/>
            <a:ext cx="0" cy="785592"/>
          </a:xfrm>
          <a:prstGeom prst="straightConnector1">
            <a:avLst/>
          </a:prstGeom>
          <a:noFill/>
          <a:ln w="15875" cap="flat" cmpd="sng" algn="ctr">
            <a:solidFill>
              <a:schemeClr val="accent4"/>
            </a:solidFill>
            <a:prstDash val="solid"/>
            <a:round/>
            <a:headEnd type="triangle" w="med" len="sm"/>
            <a:tailEnd type="none"/>
          </a:ln>
          <a:effectLst/>
        </p:spPr>
      </p:cxnSp>
      <p:cxnSp>
        <p:nvCxnSpPr>
          <p:cNvPr id="111" name="Connecteur droit avec flèche 110">
            <a:extLst>
              <a:ext uri="{FF2B5EF4-FFF2-40B4-BE49-F238E27FC236}">
                <a16:creationId xmlns:a16="http://schemas.microsoft.com/office/drawing/2014/main" id="{CAEA2054-7058-2E43-B325-DC71A7C5AD9B}"/>
              </a:ext>
            </a:extLst>
          </p:cNvPr>
          <p:cNvCxnSpPr>
            <a:cxnSpLocks/>
          </p:cNvCxnSpPr>
          <p:nvPr/>
        </p:nvCxnSpPr>
        <p:spPr bwMode="auto">
          <a:xfrm rot="18902548">
            <a:off x="5643156" y="2778810"/>
            <a:ext cx="0" cy="785592"/>
          </a:xfrm>
          <a:prstGeom prst="straightConnector1">
            <a:avLst/>
          </a:prstGeom>
          <a:noFill/>
          <a:ln w="15875" cap="flat" cmpd="sng" algn="ctr">
            <a:solidFill>
              <a:schemeClr val="accent4"/>
            </a:solidFill>
            <a:prstDash val="solid"/>
            <a:round/>
            <a:headEnd type="triangle" w="med" len="sm"/>
            <a:tailEnd type="none"/>
          </a:ln>
          <a:effectLst/>
        </p:spPr>
      </p:cxnSp>
      <p:cxnSp>
        <p:nvCxnSpPr>
          <p:cNvPr id="117" name="Connecteur droit avec flèche 116">
            <a:extLst>
              <a:ext uri="{FF2B5EF4-FFF2-40B4-BE49-F238E27FC236}">
                <a16:creationId xmlns:a16="http://schemas.microsoft.com/office/drawing/2014/main" id="{0D26D21E-0045-5A4D-9A25-1523F592F9A1}"/>
              </a:ext>
            </a:extLst>
          </p:cNvPr>
          <p:cNvCxnSpPr>
            <a:cxnSpLocks/>
          </p:cNvCxnSpPr>
          <p:nvPr/>
        </p:nvCxnSpPr>
        <p:spPr bwMode="auto">
          <a:xfrm rot="18902548">
            <a:off x="3940915" y="4490805"/>
            <a:ext cx="0" cy="785592"/>
          </a:xfrm>
          <a:prstGeom prst="straightConnector1">
            <a:avLst/>
          </a:prstGeom>
          <a:noFill/>
          <a:ln w="15875" cap="flat" cmpd="sng" algn="ctr">
            <a:solidFill>
              <a:schemeClr val="accent4"/>
            </a:solidFill>
            <a:prstDash val="solid"/>
            <a:round/>
            <a:headEnd type="triangle" w="med" len="sm"/>
            <a:tailEnd type="none"/>
          </a:ln>
          <a:effectLst/>
        </p:spPr>
      </p:cxnSp>
      <p:cxnSp>
        <p:nvCxnSpPr>
          <p:cNvPr id="128" name="Connecteur droit avec flèche 127">
            <a:extLst>
              <a:ext uri="{FF2B5EF4-FFF2-40B4-BE49-F238E27FC236}">
                <a16:creationId xmlns:a16="http://schemas.microsoft.com/office/drawing/2014/main" id="{56A0DAEB-E440-5246-A10D-5186B7B81315}"/>
              </a:ext>
            </a:extLst>
          </p:cNvPr>
          <p:cNvCxnSpPr>
            <a:cxnSpLocks/>
          </p:cNvCxnSpPr>
          <p:nvPr/>
        </p:nvCxnSpPr>
        <p:spPr bwMode="auto">
          <a:xfrm>
            <a:off x="3617379" y="1316682"/>
            <a:ext cx="0" cy="576064"/>
          </a:xfrm>
          <a:prstGeom prst="straightConnector1">
            <a:avLst/>
          </a:prstGeom>
          <a:noFill/>
          <a:ln w="15875" cap="flat" cmpd="sng" algn="ctr">
            <a:solidFill>
              <a:schemeClr val="accent4"/>
            </a:solidFill>
            <a:prstDash val="solid"/>
            <a:round/>
            <a:headEnd type="triangle" w="med" len="sm"/>
            <a:tailEnd type="none"/>
          </a:ln>
          <a:effectLst/>
        </p:spPr>
      </p:cxnSp>
      <p:cxnSp>
        <p:nvCxnSpPr>
          <p:cNvPr id="131" name="Connecteur droit avec flèche 130">
            <a:extLst>
              <a:ext uri="{FF2B5EF4-FFF2-40B4-BE49-F238E27FC236}">
                <a16:creationId xmlns:a16="http://schemas.microsoft.com/office/drawing/2014/main" id="{728D9D57-DE8D-4647-B91F-954848ECCEEB}"/>
              </a:ext>
            </a:extLst>
          </p:cNvPr>
          <p:cNvCxnSpPr>
            <a:cxnSpLocks/>
          </p:cNvCxnSpPr>
          <p:nvPr/>
        </p:nvCxnSpPr>
        <p:spPr bwMode="auto">
          <a:xfrm>
            <a:off x="5230196" y="2104719"/>
            <a:ext cx="0" cy="576064"/>
          </a:xfrm>
          <a:prstGeom prst="straightConnector1">
            <a:avLst/>
          </a:prstGeom>
          <a:noFill/>
          <a:ln w="15875" cap="flat" cmpd="sng" algn="ctr">
            <a:solidFill>
              <a:schemeClr val="accent4"/>
            </a:solidFill>
            <a:prstDash val="solid"/>
            <a:round/>
            <a:headEnd type="triangle" w="med" len="sm"/>
            <a:tailEnd type="none"/>
          </a:ln>
          <a:effectLst/>
        </p:spPr>
      </p:cxn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351C465-25BA-B242-AFC1-16D5484C280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07/03/2017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55253B7-137A-394C-83A0-CA15737CAC6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92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F933E73-E469-2B4D-855A-644630E4957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C89A4C9-CD62-1646-997C-F6941E82D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</a:t>
            </a:r>
            <a:r>
              <a:rPr lang="en-US"/>
              <a:t>’ossature d’un circuit</a:t>
            </a:r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31B4878-D169-C043-B873-ADADD31BA492}"/>
              </a:ext>
            </a:extLst>
          </p:cNvPr>
          <p:cNvSpPr txBox="1"/>
          <p:nvPr/>
        </p:nvSpPr>
        <p:spPr>
          <a:xfrm>
            <a:off x="1842492" y="1776856"/>
            <a:ext cx="248786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;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9C186FB-C86A-4441-A365-7678FEC50237}"/>
              </a:ext>
            </a:extLst>
          </p:cNvPr>
          <p:cNvSpPr txBox="1"/>
          <p:nvPr/>
        </p:nvSpPr>
        <p:spPr>
          <a:xfrm>
            <a:off x="2997270" y="1776856"/>
            <a:ext cx="1056700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suspend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32A325C-CE4A-FA44-864D-5E8E447D0AB2}"/>
              </a:ext>
            </a:extLst>
          </p:cNvPr>
          <p:cNvSpPr txBox="1"/>
          <p:nvPr/>
        </p:nvSpPr>
        <p:spPr>
          <a:xfrm>
            <a:off x="4815015" y="1776856"/>
            <a:ext cx="787395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signal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AA9B93F3-0F5E-8243-AB94-D13A977AD748}"/>
              </a:ext>
            </a:extLst>
          </p:cNvPr>
          <p:cNvSpPr txBox="1"/>
          <p:nvPr/>
        </p:nvSpPr>
        <p:spPr>
          <a:xfrm>
            <a:off x="5046095" y="2611088"/>
            <a:ext cx="303288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lang="fr-FR" kern="0" dirty="0"/>
              <a:t>||</a:t>
            </a:r>
            <a:endParaRPr kumimoji="0" lang="fr-FR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58B781BC-E5EE-9247-A382-8645AEDD9F5C}"/>
              </a:ext>
            </a:extLst>
          </p:cNvPr>
          <p:cNvSpPr txBox="1"/>
          <p:nvPr/>
        </p:nvSpPr>
        <p:spPr>
          <a:xfrm>
            <a:off x="3261765" y="2611088"/>
            <a:ext cx="582211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trap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34E14250-B622-4844-89C8-681903BE3545}"/>
              </a:ext>
            </a:extLst>
          </p:cNvPr>
          <p:cNvSpPr txBox="1"/>
          <p:nvPr/>
        </p:nvSpPr>
        <p:spPr>
          <a:xfrm>
            <a:off x="2202532" y="2611088"/>
            <a:ext cx="813043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pause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580F49E3-6CF4-2443-BA74-3957927110EB}"/>
              </a:ext>
            </a:extLst>
          </p:cNvPr>
          <p:cNvSpPr txBox="1"/>
          <p:nvPr/>
        </p:nvSpPr>
        <p:spPr>
          <a:xfrm>
            <a:off x="1189801" y="2611088"/>
            <a:ext cx="303288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lang="fr-FR" kern="0" dirty="0"/>
              <a:t>||</a:t>
            </a:r>
            <a:endParaRPr kumimoji="0" lang="fr-FR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79A6B45-202D-F547-857C-B3F8FBEA2C46}"/>
              </a:ext>
            </a:extLst>
          </p:cNvPr>
          <p:cNvSpPr txBox="1"/>
          <p:nvPr/>
        </p:nvSpPr>
        <p:spPr>
          <a:xfrm>
            <a:off x="3180814" y="3445320"/>
            <a:ext cx="787395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signal</a:t>
            </a:r>
            <a:endParaRPr kumimoji="0" lang="fr-FR" sz="20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2C68F582-2209-B544-B507-B2EF56BC58CF}"/>
              </a:ext>
            </a:extLst>
          </p:cNvPr>
          <p:cNvSpPr txBox="1"/>
          <p:nvPr/>
        </p:nvSpPr>
        <p:spPr>
          <a:xfrm>
            <a:off x="5525180" y="3445320"/>
            <a:ext cx="1056700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suspend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0597BB26-4189-9D48-998A-7CDCABB7DBCC}"/>
              </a:ext>
            </a:extLst>
          </p:cNvPr>
          <p:cNvSpPr txBox="1"/>
          <p:nvPr/>
        </p:nvSpPr>
        <p:spPr>
          <a:xfrm>
            <a:off x="114300" y="3445320"/>
            <a:ext cx="813043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pause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3431EDE9-E077-4F4E-81FF-040AEA55B152}"/>
              </a:ext>
            </a:extLst>
          </p:cNvPr>
          <p:cNvSpPr txBox="1"/>
          <p:nvPr/>
        </p:nvSpPr>
        <p:spPr>
          <a:xfrm>
            <a:off x="1636153" y="3445320"/>
            <a:ext cx="710451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abort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F325D8A0-0F1C-3D40-866A-1286C77ED387}"/>
              </a:ext>
            </a:extLst>
          </p:cNvPr>
          <p:cNvSpPr txBox="1"/>
          <p:nvPr/>
        </p:nvSpPr>
        <p:spPr>
          <a:xfrm>
            <a:off x="4146748" y="3445320"/>
            <a:ext cx="813043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pause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030B3992-B6EE-ED4F-981B-2DFB55D71130}"/>
              </a:ext>
            </a:extLst>
          </p:cNvPr>
          <p:cNvSpPr txBox="1"/>
          <p:nvPr/>
        </p:nvSpPr>
        <p:spPr>
          <a:xfrm>
            <a:off x="2914758" y="5948013"/>
            <a:ext cx="813043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pause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5D46A917-C551-5E41-9846-E13518A3F691}"/>
              </a:ext>
            </a:extLst>
          </p:cNvPr>
          <p:cNvSpPr txBox="1"/>
          <p:nvPr/>
        </p:nvSpPr>
        <p:spPr>
          <a:xfrm>
            <a:off x="4650804" y="5948013"/>
            <a:ext cx="813043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pause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C2CB8340-54E5-D249-B744-7EA237DD4B46}"/>
              </a:ext>
            </a:extLst>
          </p:cNvPr>
          <p:cNvSpPr txBox="1"/>
          <p:nvPr/>
        </p:nvSpPr>
        <p:spPr>
          <a:xfrm>
            <a:off x="1603910" y="4279552"/>
            <a:ext cx="813043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pause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A059E037-16D3-7B48-8547-77397FBEE9F1}"/>
              </a:ext>
            </a:extLst>
          </p:cNvPr>
          <p:cNvSpPr txBox="1"/>
          <p:nvPr/>
        </p:nvSpPr>
        <p:spPr>
          <a:xfrm>
            <a:off x="3418058" y="4279552"/>
            <a:ext cx="300082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if</a:t>
            </a:r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8F535875-E773-4A43-B711-551A120AAA3F}"/>
              </a:ext>
            </a:extLst>
          </p:cNvPr>
          <p:cNvSpPr txBox="1"/>
          <p:nvPr/>
        </p:nvSpPr>
        <p:spPr>
          <a:xfrm>
            <a:off x="5915681" y="4279552"/>
            <a:ext cx="248786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;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6828B253-764F-DB46-BE11-AD157B7D39AA}"/>
              </a:ext>
            </a:extLst>
          </p:cNvPr>
          <p:cNvSpPr txBox="1"/>
          <p:nvPr/>
        </p:nvSpPr>
        <p:spPr>
          <a:xfrm>
            <a:off x="2511519" y="5113784"/>
            <a:ext cx="813043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pause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8C0BE0BF-2AA3-184C-A36B-245FB216EBE2}"/>
              </a:ext>
            </a:extLst>
          </p:cNvPr>
          <p:cNvSpPr txBox="1"/>
          <p:nvPr/>
        </p:nvSpPr>
        <p:spPr>
          <a:xfrm>
            <a:off x="4134941" y="5113784"/>
            <a:ext cx="248786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;</a:t>
            </a: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DD9A57FF-3E48-5442-9178-39BDA7A76188}"/>
              </a:ext>
            </a:extLst>
          </p:cNvPr>
          <p:cNvSpPr txBox="1"/>
          <p:nvPr/>
        </p:nvSpPr>
        <p:spPr>
          <a:xfrm>
            <a:off x="4850470" y="5113784"/>
            <a:ext cx="813043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pause</a:t>
            </a:r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8C4A9C1D-E31B-3D4A-9F54-3237C66EBDA7}"/>
              </a:ext>
            </a:extLst>
          </p:cNvPr>
          <p:cNvSpPr txBox="1"/>
          <p:nvPr/>
        </p:nvSpPr>
        <p:spPr>
          <a:xfrm>
            <a:off x="6372323" y="5113784"/>
            <a:ext cx="813043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pause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F6C6406-5407-D949-B901-1A36C36CAEFC}"/>
              </a:ext>
            </a:extLst>
          </p:cNvPr>
          <p:cNvSpPr txBox="1"/>
          <p:nvPr/>
        </p:nvSpPr>
        <p:spPr>
          <a:xfrm>
            <a:off x="3430255" y="948735"/>
            <a:ext cx="303288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lang="fr-FR" kern="0" dirty="0"/>
              <a:t>||</a:t>
            </a:r>
            <a:endParaRPr kumimoji="0" lang="fr-FR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9F1AAE8A-C363-6746-AB0A-125BC3B38AF8}"/>
              </a:ext>
            </a:extLst>
          </p:cNvPr>
          <p:cNvCxnSpPr>
            <a:cxnSpLocks/>
          </p:cNvCxnSpPr>
          <p:nvPr/>
        </p:nvCxnSpPr>
        <p:spPr bwMode="auto">
          <a:xfrm>
            <a:off x="1981427" y="3768771"/>
            <a:ext cx="0" cy="576064"/>
          </a:xfrm>
          <a:prstGeom prst="straightConnector1">
            <a:avLst/>
          </a:prstGeom>
          <a:noFill/>
          <a:ln w="38100" cap="flat" cmpd="dbl" algn="ctr">
            <a:solidFill>
              <a:srgbClr val="DD0806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D0D1F5A5-92C7-BB48-861A-E8D57405633C}"/>
              </a:ext>
            </a:extLst>
          </p:cNvPr>
          <p:cNvCxnSpPr>
            <a:cxnSpLocks/>
          </p:cNvCxnSpPr>
          <p:nvPr/>
        </p:nvCxnSpPr>
        <p:spPr bwMode="auto">
          <a:xfrm rot="3813041">
            <a:off x="2741455" y="866244"/>
            <a:ext cx="0" cy="1454881"/>
          </a:xfrm>
          <a:prstGeom prst="straightConnector1">
            <a:avLst/>
          </a:prstGeom>
          <a:noFill/>
          <a:ln w="38100" cap="flat" cmpd="dbl" algn="ctr">
            <a:solidFill>
              <a:srgbClr val="DD0806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FBEEA3A7-4361-994B-9217-D967EDD8C715}"/>
              </a:ext>
            </a:extLst>
          </p:cNvPr>
          <p:cNvCxnSpPr>
            <a:cxnSpLocks/>
          </p:cNvCxnSpPr>
          <p:nvPr/>
        </p:nvCxnSpPr>
        <p:spPr bwMode="auto">
          <a:xfrm rot="2777946">
            <a:off x="1588983" y="1948344"/>
            <a:ext cx="0" cy="785592"/>
          </a:xfrm>
          <a:prstGeom prst="straightConnector1">
            <a:avLst/>
          </a:prstGeom>
          <a:noFill/>
          <a:ln w="38100" cap="flat" cmpd="dbl" algn="ctr">
            <a:solidFill>
              <a:srgbClr val="DD0806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C322CD86-A86B-8945-99F7-1DD62C1EB690}"/>
              </a:ext>
            </a:extLst>
          </p:cNvPr>
          <p:cNvCxnSpPr>
            <a:cxnSpLocks/>
          </p:cNvCxnSpPr>
          <p:nvPr/>
        </p:nvCxnSpPr>
        <p:spPr bwMode="auto">
          <a:xfrm rot="18874237">
            <a:off x="2307085" y="1950892"/>
            <a:ext cx="0" cy="785592"/>
          </a:xfrm>
          <a:prstGeom prst="straightConnector1">
            <a:avLst/>
          </a:prstGeom>
          <a:noFill/>
          <a:ln w="38100" cap="flat" cmpd="dbl" algn="ctr">
            <a:solidFill>
              <a:srgbClr val="DD0806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E10F74E1-38C7-FA42-A371-84CD531BB189}"/>
              </a:ext>
            </a:extLst>
          </p:cNvPr>
          <p:cNvCxnSpPr>
            <a:cxnSpLocks/>
          </p:cNvCxnSpPr>
          <p:nvPr/>
        </p:nvCxnSpPr>
        <p:spPr bwMode="auto">
          <a:xfrm rot="2777946">
            <a:off x="902359" y="2748994"/>
            <a:ext cx="0" cy="785592"/>
          </a:xfrm>
          <a:prstGeom prst="straightConnector1">
            <a:avLst/>
          </a:prstGeom>
          <a:noFill/>
          <a:ln w="38100" cap="flat" cmpd="dbl" algn="ctr">
            <a:solidFill>
              <a:srgbClr val="DD0806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61" name="Connecteur droit avec flèche 60">
            <a:extLst>
              <a:ext uri="{FF2B5EF4-FFF2-40B4-BE49-F238E27FC236}">
                <a16:creationId xmlns:a16="http://schemas.microsoft.com/office/drawing/2014/main" id="{C66B1674-C787-3D40-BFB7-5840A2BA4F62}"/>
              </a:ext>
            </a:extLst>
          </p:cNvPr>
          <p:cNvCxnSpPr>
            <a:cxnSpLocks/>
          </p:cNvCxnSpPr>
          <p:nvPr/>
        </p:nvCxnSpPr>
        <p:spPr bwMode="auto">
          <a:xfrm rot="18902548">
            <a:off x="1715225" y="2776540"/>
            <a:ext cx="0" cy="785592"/>
          </a:xfrm>
          <a:prstGeom prst="straightConnector1">
            <a:avLst/>
          </a:prstGeom>
          <a:noFill/>
          <a:ln w="38100" cap="flat" cmpd="dbl" algn="ctr">
            <a:solidFill>
              <a:srgbClr val="DD0806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64" name="Connecteur droit avec flèche 63">
            <a:extLst>
              <a:ext uri="{FF2B5EF4-FFF2-40B4-BE49-F238E27FC236}">
                <a16:creationId xmlns:a16="http://schemas.microsoft.com/office/drawing/2014/main" id="{712D9AF4-F683-1740-9EA9-0C0C88043FDA}"/>
              </a:ext>
            </a:extLst>
          </p:cNvPr>
          <p:cNvCxnSpPr>
            <a:cxnSpLocks/>
          </p:cNvCxnSpPr>
          <p:nvPr/>
        </p:nvCxnSpPr>
        <p:spPr bwMode="auto">
          <a:xfrm rot="17662294">
            <a:off x="4365281" y="891847"/>
            <a:ext cx="0" cy="1420902"/>
          </a:xfrm>
          <a:prstGeom prst="straightConnector1">
            <a:avLst/>
          </a:prstGeom>
          <a:noFill/>
          <a:ln w="38100" cap="flat" cmpd="dbl" algn="ctr">
            <a:solidFill>
              <a:srgbClr val="DD0806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67" name="Connecteur droit avec flèche 66">
            <a:extLst>
              <a:ext uri="{FF2B5EF4-FFF2-40B4-BE49-F238E27FC236}">
                <a16:creationId xmlns:a16="http://schemas.microsoft.com/office/drawing/2014/main" id="{EA06C89A-D895-4C4C-9A86-49070BD2DF88}"/>
              </a:ext>
            </a:extLst>
          </p:cNvPr>
          <p:cNvCxnSpPr>
            <a:cxnSpLocks/>
          </p:cNvCxnSpPr>
          <p:nvPr/>
        </p:nvCxnSpPr>
        <p:spPr bwMode="auto">
          <a:xfrm>
            <a:off x="3543766" y="2131887"/>
            <a:ext cx="0" cy="576064"/>
          </a:xfrm>
          <a:prstGeom prst="straightConnector1">
            <a:avLst/>
          </a:prstGeom>
          <a:noFill/>
          <a:ln w="38100" cap="flat" cmpd="dbl" algn="ctr">
            <a:solidFill>
              <a:srgbClr val="DD0806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70" name="Connecteur droit avec flèche 69">
            <a:extLst>
              <a:ext uri="{FF2B5EF4-FFF2-40B4-BE49-F238E27FC236}">
                <a16:creationId xmlns:a16="http://schemas.microsoft.com/office/drawing/2014/main" id="{0F90CD94-7296-DF4B-AAA1-9B0493FF0C43}"/>
              </a:ext>
            </a:extLst>
          </p:cNvPr>
          <p:cNvCxnSpPr>
            <a:cxnSpLocks/>
          </p:cNvCxnSpPr>
          <p:nvPr/>
        </p:nvCxnSpPr>
        <p:spPr bwMode="auto">
          <a:xfrm>
            <a:off x="3550342" y="2947092"/>
            <a:ext cx="0" cy="576064"/>
          </a:xfrm>
          <a:prstGeom prst="straightConnector1">
            <a:avLst/>
          </a:prstGeom>
          <a:noFill/>
          <a:ln w="38100" cap="flat" cmpd="dbl" algn="ctr">
            <a:solidFill>
              <a:srgbClr val="DD0806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73" name="Connecteur droit avec flèche 72">
            <a:extLst>
              <a:ext uri="{FF2B5EF4-FFF2-40B4-BE49-F238E27FC236}">
                <a16:creationId xmlns:a16="http://schemas.microsoft.com/office/drawing/2014/main" id="{55AA8E2E-B7C0-9445-A3F1-4B829BC9BA7C}"/>
              </a:ext>
            </a:extLst>
          </p:cNvPr>
          <p:cNvCxnSpPr>
            <a:cxnSpLocks/>
          </p:cNvCxnSpPr>
          <p:nvPr/>
        </p:nvCxnSpPr>
        <p:spPr bwMode="auto">
          <a:xfrm>
            <a:off x="3566152" y="3762298"/>
            <a:ext cx="0" cy="576064"/>
          </a:xfrm>
          <a:prstGeom prst="straightConnector1">
            <a:avLst/>
          </a:prstGeom>
          <a:noFill/>
          <a:ln w="38100" cap="flat" cmpd="dbl" algn="ctr">
            <a:solidFill>
              <a:srgbClr val="DD0806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76" name="Connecteur droit avec flèche 75">
            <a:extLst>
              <a:ext uri="{FF2B5EF4-FFF2-40B4-BE49-F238E27FC236}">
                <a16:creationId xmlns:a16="http://schemas.microsoft.com/office/drawing/2014/main" id="{E00BC0DF-7CAC-5145-B448-41F83238A173}"/>
              </a:ext>
            </a:extLst>
          </p:cNvPr>
          <p:cNvCxnSpPr>
            <a:cxnSpLocks/>
          </p:cNvCxnSpPr>
          <p:nvPr/>
        </p:nvCxnSpPr>
        <p:spPr bwMode="auto">
          <a:xfrm>
            <a:off x="6014460" y="3771993"/>
            <a:ext cx="0" cy="576064"/>
          </a:xfrm>
          <a:prstGeom prst="straightConnector1">
            <a:avLst/>
          </a:prstGeom>
          <a:noFill/>
          <a:ln w="38100" cap="flat" cmpd="dbl" algn="ctr">
            <a:solidFill>
              <a:srgbClr val="DD0806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79" name="Connecteur droit avec flèche 78">
            <a:extLst>
              <a:ext uri="{FF2B5EF4-FFF2-40B4-BE49-F238E27FC236}">
                <a16:creationId xmlns:a16="http://schemas.microsoft.com/office/drawing/2014/main" id="{598C3B19-3413-9A4A-8D4A-E3035AD0A694}"/>
              </a:ext>
            </a:extLst>
          </p:cNvPr>
          <p:cNvCxnSpPr>
            <a:cxnSpLocks/>
          </p:cNvCxnSpPr>
          <p:nvPr/>
        </p:nvCxnSpPr>
        <p:spPr bwMode="auto">
          <a:xfrm rot="2777946">
            <a:off x="3197250" y="4494723"/>
            <a:ext cx="0" cy="785592"/>
          </a:xfrm>
          <a:prstGeom prst="straightConnector1">
            <a:avLst/>
          </a:prstGeom>
          <a:noFill/>
          <a:ln w="38100" cap="flat" cmpd="dbl" algn="ctr">
            <a:solidFill>
              <a:srgbClr val="DD0806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84" name="Connecteur droit avec flèche 83">
            <a:extLst>
              <a:ext uri="{FF2B5EF4-FFF2-40B4-BE49-F238E27FC236}">
                <a16:creationId xmlns:a16="http://schemas.microsoft.com/office/drawing/2014/main" id="{8045ECB1-5355-AD41-B97F-1E8CF33D6C8D}"/>
              </a:ext>
            </a:extLst>
          </p:cNvPr>
          <p:cNvCxnSpPr>
            <a:cxnSpLocks/>
          </p:cNvCxnSpPr>
          <p:nvPr/>
        </p:nvCxnSpPr>
        <p:spPr bwMode="auto">
          <a:xfrm rot="2777946">
            <a:off x="3837207" y="5302888"/>
            <a:ext cx="0" cy="785592"/>
          </a:xfrm>
          <a:prstGeom prst="straightConnector1">
            <a:avLst/>
          </a:prstGeom>
          <a:noFill/>
          <a:ln w="38100" cap="flat" cmpd="dbl" algn="ctr">
            <a:solidFill>
              <a:srgbClr val="DD0806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87" name="Connecteur droit avec flèche 86">
            <a:extLst>
              <a:ext uri="{FF2B5EF4-FFF2-40B4-BE49-F238E27FC236}">
                <a16:creationId xmlns:a16="http://schemas.microsoft.com/office/drawing/2014/main" id="{4B2722D2-594D-0D47-8709-0700A4E07C26}"/>
              </a:ext>
            </a:extLst>
          </p:cNvPr>
          <p:cNvCxnSpPr>
            <a:cxnSpLocks/>
          </p:cNvCxnSpPr>
          <p:nvPr/>
        </p:nvCxnSpPr>
        <p:spPr bwMode="auto">
          <a:xfrm rot="18902548">
            <a:off x="4650073" y="5330434"/>
            <a:ext cx="0" cy="785592"/>
          </a:xfrm>
          <a:prstGeom prst="straightConnector1">
            <a:avLst/>
          </a:prstGeom>
          <a:noFill/>
          <a:ln w="38100" cap="flat" cmpd="dbl" algn="ctr">
            <a:solidFill>
              <a:srgbClr val="DD0806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101" name="Connecteur droit avec flèche 100">
            <a:extLst>
              <a:ext uri="{FF2B5EF4-FFF2-40B4-BE49-F238E27FC236}">
                <a16:creationId xmlns:a16="http://schemas.microsoft.com/office/drawing/2014/main" id="{6502DD1E-7686-0241-A04A-93033FAB532E}"/>
              </a:ext>
            </a:extLst>
          </p:cNvPr>
          <p:cNvCxnSpPr>
            <a:cxnSpLocks/>
          </p:cNvCxnSpPr>
          <p:nvPr/>
        </p:nvCxnSpPr>
        <p:spPr bwMode="auto">
          <a:xfrm rot="2777946">
            <a:off x="5638733" y="4475452"/>
            <a:ext cx="0" cy="785592"/>
          </a:xfrm>
          <a:prstGeom prst="straightConnector1">
            <a:avLst/>
          </a:prstGeom>
          <a:noFill/>
          <a:ln w="38100" cap="flat" cmpd="dbl" algn="ctr">
            <a:solidFill>
              <a:srgbClr val="DD0806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104" name="Connecteur droit avec flèche 103">
            <a:extLst>
              <a:ext uri="{FF2B5EF4-FFF2-40B4-BE49-F238E27FC236}">
                <a16:creationId xmlns:a16="http://schemas.microsoft.com/office/drawing/2014/main" id="{755D5B33-4DF6-544D-A320-0F574B6E52A8}"/>
              </a:ext>
            </a:extLst>
          </p:cNvPr>
          <p:cNvCxnSpPr>
            <a:cxnSpLocks/>
          </p:cNvCxnSpPr>
          <p:nvPr/>
        </p:nvCxnSpPr>
        <p:spPr bwMode="auto">
          <a:xfrm rot="18902548">
            <a:off x="6451599" y="4502998"/>
            <a:ext cx="0" cy="785592"/>
          </a:xfrm>
          <a:prstGeom prst="straightConnector1">
            <a:avLst/>
          </a:prstGeom>
          <a:noFill/>
          <a:ln w="38100" cap="flat" cmpd="dbl" algn="ctr">
            <a:solidFill>
              <a:srgbClr val="DD0806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107" name="Connecteur droit avec flèche 106">
            <a:extLst>
              <a:ext uri="{FF2B5EF4-FFF2-40B4-BE49-F238E27FC236}">
                <a16:creationId xmlns:a16="http://schemas.microsoft.com/office/drawing/2014/main" id="{F6D77725-1BE6-6E4B-9A8D-C9A9E08E7B04}"/>
              </a:ext>
            </a:extLst>
          </p:cNvPr>
          <p:cNvCxnSpPr>
            <a:cxnSpLocks/>
          </p:cNvCxnSpPr>
          <p:nvPr/>
        </p:nvCxnSpPr>
        <p:spPr bwMode="auto">
          <a:xfrm rot="2777946">
            <a:off x="4797937" y="2783568"/>
            <a:ext cx="0" cy="785592"/>
          </a:xfrm>
          <a:prstGeom prst="straightConnector1">
            <a:avLst/>
          </a:prstGeom>
          <a:noFill/>
          <a:ln w="38100" cap="flat" cmpd="dbl" algn="ctr">
            <a:solidFill>
              <a:srgbClr val="DD0806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110" name="Connecteur droit avec flèche 109">
            <a:extLst>
              <a:ext uri="{FF2B5EF4-FFF2-40B4-BE49-F238E27FC236}">
                <a16:creationId xmlns:a16="http://schemas.microsoft.com/office/drawing/2014/main" id="{452FA753-6A4E-8148-9019-C64780E185F6}"/>
              </a:ext>
            </a:extLst>
          </p:cNvPr>
          <p:cNvCxnSpPr>
            <a:cxnSpLocks/>
          </p:cNvCxnSpPr>
          <p:nvPr/>
        </p:nvCxnSpPr>
        <p:spPr bwMode="auto">
          <a:xfrm rot="18902548">
            <a:off x="5610803" y="2811114"/>
            <a:ext cx="0" cy="785592"/>
          </a:xfrm>
          <a:prstGeom prst="straightConnector1">
            <a:avLst/>
          </a:prstGeom>
          <a:noFill/>
          <a:ln w="38100" cap="flat" cmpd="dbl" algn="ctr">
            <a:solidFill>
              <a:srgbClr val="DD0806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116" name="Connecteur droit avec flèche 115">
            <a:extLst>
              <a:ext uri="{FF2B5EF4-FFF2-40B4-BE49-F238E27FC236}">
                <a16:creationId xmlns:a16="http://schemas.microsoft.com/office/drawing/2014/main" id="{F4AAA1B5-9C79-434A-9E64-BDBB2E528AC7}"/>
              </a:ext>
            </a:extLst>
          </p:cNvPr>
          <p:cNvCxnSpPr>
            <a:cxnSpLocks/>
          </p:cNvCxnSpPr>
          <p:nvPr/>
        </p:nvCxnSpPr>
        <p:spPr bwMode="auto">
          <a:xfrm rot="18902548">
            <a:off x="3908562" y="4523109"/>
            <a:ext cx="0" cy="785592"/>
          </a:xfrm>
          <a:prstGeom prst="straightConnector1">
            <a:avLst/>
          </a:prstGeom>
          <a:noFill/>
          <a:ln w="38100" cap="flat" cmpd="dbl" algn="ctr">
            <a:solidFill>
              <a:srgbClr val="DD0806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127" name="Connecteur droit avec flèche 126">
            <a:extLst>
              <a:ext uri="{FF2B5EF4-FFF2-40B4-BE49-F238E27FC236}">
                <a16:creationId xmlns:a16="http://schemas.microsoft.com/office/drawing/2014/main" id="{9814CE67-21D4-E042-A709-3037C9C81DCC}"/>
              </a:ext>
            </a:extLst>
          </p:cNvPr>
          <p:cNvCxnSpPr>
            <a:cxnSpLocks/>
          </p:cNvCxnSpPr>
          <p:nvPr/>
        </p:nvCxnSpPr>
        <p:spPr bwMode="auto">
          <a:xfrm>
            <a:off x="3566152" y="1316682"/>
            <a:ext cx="0" cy="576064"/>
          </a:xfrm>
          <a:prstGeom prst="straightConnector1">
            <a:avLst/>
          </a:prstGeom>
          <a:noFill/>
          <a:ln w="38100" cap="flat" cmpd="dbl" algn="ctr">
            <a:solidFill>
              <a:srgbClr val="DD0806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130" name="Connecteur droit avec flèche 129">
            <a:extLst>
              <a:ext uri="{FF2B5EF4-FFF2-40B4-BE49-F238E27FC236}">
                <a16:creationId xmlns:a16="http://schemas.microsoft.com/office/drawing/2014/main" id="{794E98D8-4A7E-B347-A0F2-8BAFEFF09006}"/>
              </a:ext>
            </a:extLst>
          </p:cNvPr>
          <p:cNvCxnSpPr>
            <a:cxnSpLocks/>
          </p:cNvCxnSpPr>
          <p:nvPr/>
        </p:nvCxnSpPr>
        <p:spPr bwMode="auto">
          <a:xfrm>
            <a:off x="5178969" y="2104719"/>
            <a:ext cx="0" cy="576064"/>
          </a:xfrm>
          <a:prstGeom prst="straightConnector1">
            <a:avLst/>
          </a:prstGeom>
          <a:noFill/>
          <a:ln w="38100" cap="flat" cmpd="dbl" algn="ctr">
            <a:solidFill>
              <a:srgbClr val="DD0806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133" name="Connecteur droit avec flèche 132">
            <a:extLst>
              <a:ext uri="{FF2B5EF4-FFF2-40B4-BE49-F238E27FC236}">
                <a16:creationId xmlns:a16="http://schemas.microsoft.com/office/drawing/2014/main" id="{05C96AE3-A541-8F48-9A67-0354DADBE70E}"/>
              </a:ext>
            </a:extLst>
          </p:cNvPr>
          <p:cNvCxnSpPr>
            <a:cxnSpLocks/>
          </p:cNvCxnSpPr>
          <p:nvPr/>
        </p:nvCxnSpPr>
        <p:spPr bwMode="auto">
          <a:xfrm>
            <a:off x="7157438" y="1097576"/>
            <a:ext cx="0" cy="1039018"/>
          </a:xfrm>
          <a:prstGeom prst="straightConnector1">
            <a:avLst/>
          </a:prstGeom>
          <a:noFill/>
          <a:ln w="38100" cap="flat" cmpd="dbl" algn="ctr">
            <a:solidFill>
              <a:srgbClr val="DD0806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134" name="Connecteur droit avec flèche 133">
            <a:extLst>
              <a:ext uri="{FF2B5EF4-FFF2-40B4-BE49-F238E27FC236}">
                <a16:creationId xmlns:a16="http://schemas.microsoft.com/office/drawing/2014/main" id="{6564CF19-7744-DD4A-9A80-68540E2A84B8}"/>
              </a:ext>
            </a:extLst>
          </p:cNvPr>
          <p:cNvCxnSpPr>
            <a:cxnSpLocks/>
          </p:cNvCxnSpPr>
          <p:nvPr/>
        </p:nvCxnSpPr>
        <p:spPr bwMode="auto">
          <a:xfrm>
            <a:off x="7280673" y="1097576"/>
            <a:ext cx="0" cy="1039018"/>
          </a:xfrm>
          <a:prstGeom prst="straightConnector1">
            <a:avLst/>
          </a:prstGeom>
          <a:noFill/>
          <a:ln w="15875" cap="flat" cmpd="sng" algn="ctr">
            <a:solidFill>
              <a:schemeClr val="accent4"/>
            </a:solidFill>
            <a:prstDash val="solid"/>
            <a:round/>
            <a:headEnd type="triangle" w="med" len="sm"/>
            <a:tailEnd type="none"/>
          </a:ln>
          <a:effectLst/>
        </p:spPr>
      </p:cxnSp>
      <p:sp>
        <p:nvSpPr>
          <p:cNvPr id="135" name="ZoneTexte 134">
            <a:extLst>
              <a:ext uri="{FF2B5EF4-FFF2-40B4-BE49-F238E27FC236}">
                <a16:creationId xmlns:a16="http://schemas.microsoft.com/office/drawing/2014/main" id="{80CD3EA4-5F95-7A4D-8B06-CFB0180AEC89}"/>
              </a:ext>
            </a:extLst>
          </p:cNvPr>
          <p:cNvSpPr txBox="1"/>
          <p:nvPr/>
        </p:nvSpPr>
        <p:spPr>
          <a:xfrm>
            <a:off x="6156176" y="1217597"/>
            <a:ext cx="885179" cy="707886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r" fontAlgn="base">
              <a:spcAft>
                <a:spcPct val="0"/>
              </a:spcAft>
            </a:pPr>
            <a:r>
              <a:rPr kumimoji="0" lang="fr-FR" sz="2000" b="0" i="0" u="none" strike="noStrike" kern="0" cap="none" spc="0" normalizeH="0" noProof="0" dirty="0">
                <a:ln>
                  <a:noFill/>
                </a:ln>
                <a:solidFill>
                  <a:srgbClr val="DD0806"/>
                </a:solidFill>
                <a:effectLst/>
                <a:uLnTx/>
                <a:uFillTx/>
              </a:rPr>
              <a:t>RES</a:t>
            </a:r>
          </a:p>
          <a:p>
            <a:pPr algn="r" fontAlgn="base">
              <a:spcAft>
                <a:spcPct val="0"/>
              </a:spcAft>
            </a:pPr>
            <a:r>
              <a:rPr lang="fr-FR" sz="2000" kern="0" dirty="0">
                <a:solidFill>
                  <a:srgbClr val="DD0806"/>
                </a:solidFill>
              </a:rPr>
              <a:t>SUSP</a:t>
            </a:r>
            <a:endParaRPr kumimoji="0" lang="fr-FR" sz="2000" b="0" i="0" u="none" strike="noStrike" kern="0" cap="none" spc="0" normalizeH="0" noProof="0" dirty="0">
              <a:ln>
                <a:noFill/>
              </a:ln>
              <a:solidFill>
                <a:srgbClr val="DD0806"/>
              </a:solidFill>
              <a:effectLst/>
              <a:uLnTx/>
              <a:uFillTx/>
            </a:endParaRPr>
          </a:p>
        </p:txBody>
      </p:sp>
      <p:sp>
        <p:nvSpPr>
          <p:cNvPr id="137" name="ZoneTexte 136">
            <a:extLst>
              <a:ext uri="{FF2B5EF4-FFF2-40B4-BE49-F238E27FC236}">
                <a16:creationId xmlns:a16="http://schemas.microsoft.com/office/drawing/2014/main" id="{FED6D0B3-2B0D-8046-8A26-2959872FFB8C}"/>
              </a:ext>
            </a:extLst>
          </p:cNvPr>
          <p:cNvSpPr txBox="1"/>
          <p:nvPr/>
        </p:nvSpPr>
        <p:spPr>
          <a:xfrm>
            <a:off x="7280673" y="1405781"/>
            <a:ext cx="670376" cy="40011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0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SEL</a:t>
            </a:r>
          </a:p>
        </p:txBody>
      </p:sp>
      <p:sp>
        <p:nvSpPr>
          <p:cNvPr id="140" name="ZoneTexte 139">
            <a:extLst>
              <a:ext uri="{FF2B5EF4-FFF2-40B4-BE49-F238E27FC236}">
                <a16:creationId xmlns:a16="http://schemas.microsoft.com/office/drawing/2014/main" id="{F96D8D6C-5066-634F-B3E7-1E6EFC9F623D}"/>
              </a:ext>
            </a:extLst>
          </p:cNvPr>
          <p:cNvSpPr txBox="1"/>
          <p:nvPr/>
        </p:nvSpPr>
        <p:spPr>
          <a:xfrm>
            <a:off x="6741447" y="2294294"/>
            <a:ext cx="1890261" cy="707886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0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+ r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éseau de</a:t>
            </a:r>
          </a:p>
          <a:p>
            <a:pPr algn="l" fontAlgn="base">
              <a:spcAft>
                <a:spcPct val="0"/>
              </a:spcAft>
            </a:pPr>
            <a:r>
              <a:rPr kumimoji="0" lang="en-US" sz="20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fils 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GO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Ki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, etc.</a:t>
            </a:r>
            <a:endParaRPr kumimoji="0" lang="fr-FR" sz="20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cxnSp>
        <p:nvCxnSpPr>
          <p:cNvPr id="146" name="Connecteur droit avec flèche 145">
            <a:extLst>
              <a:ext uri="{FF2B5EF4-FFF2-40B4-BE49-F238E27FC236}">
                <a16:creationId xmlns:a16="http://schemas.microsoft.com/office/drawing/2014/main" id="{90ABC7A5-0951-6743-9C93-3CEE561C18DA}"/>
              </a:ext>
            </a:extLst>
          </p:cNvPr>
          <p:cNvCxnSpPr>
            <a:cxnSpLocks/>
          </p:cNvCxnSpPr>
          <p:nvPr/>
        </p:nvCxnSpPr>
        <p:spPr bwMode="auto">
          <a:xfrm rot="2777946">
            <a:off x="3138940" y="4448500"/>
            <a:ext cx="0" cy="785592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sm"/>
            <a:tailEnd type="triangle"/>
          </a:ln>
          <a:effectLst/>
        </p:spPr>
      </p:cxnSp>
      <p:cxnSp>
        <p:nvCxnSpPr>
          <p:cNvPr id="147" name="Connecteur droit avec flèche 146">
            <a:extLst>
              <a:ext uri="{FF2B5EF4-FFF2-40B4-BE49-F238E27FC236}">
                <a16:creationId xmlns:a16="http://schemas.microsoft.com/office/drawing/2014/main" id="{EAAEECC8-FBCC-7940-BBDE-AB5512427DB1}"/>
              </a:ext>
            </a:extLst>
          </p:cNvPr>
          <p:cNvCxnSpPr>
            <a:cxnSpLocks/>
          </p:cNvCxnSpPr>
          <p:nvPr/>
        </p:nvCxnSpPr>
        <p:spPr bwMode="auto">
          <a:xfrm>
            <a:off x="3481225" y="3768771"/>
            <a:ext cx="0" cy="569591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sm"/>
            <a:tailEnd type="triangle"/>
          </a:ln>
          <a:effectLst/>
        </p:spPr>
      </p:cxnSp>
      <p:cxnSp>
        <p:nvCxnSpPr>
          <p:cNvPr id="152" name="Connecteur droit avec flèche 151">
            <a:extLst>
              <a:ext uri="{FF2B5EF4-FFF2-40B4-BE49-F238E27FC236}">
                <a16:creationId xmlns:a16="http://schemas.microsoft.com/office/drawing/2014/main" id="{48F62D45-CC14-F443-98E0-04A2CAA8F56D}"/>
              </a:ext>
            </a:extLst>
          </p:cNvPr>
          <p:cNvCxnSpPr>
            <a:cxnSpLocks/>
          </p:cNvCxnSpPr>
          <p:nvPr/>
        </p:nvCxnSpPr>
        <p:spPr bwMode="auto">
          <a:xfrm>
            <a:off x="3481225" y="2947092"/>
            <a:ext cx="0" cy="569591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sm"/>
            <a:tailEnd type="triangle"/>
          </a:ln>
          <a:effectLst/>
        </p:spPr>
      </p:cxnSp>
      <p:cxnSp>
        <p:nvCxnSpPr>
          <p:cNvPr id="153" name="Connecteur droit avec flèche 152">
            <a:extLst>
              <a:ext uri="{FF2B5EF4-FFF2-40B4-BE49-F238E27FC236}">
                <a16:creationId xmlns:a16="http://schemas.microsoft.com/office/drawing/2014/main" id="{E14CCB55-9522-D94D-9A1E-DD086E2F506F}"/>
              </a:ext>
            </a:extLst>
          </p:cNvPr>
          <p:cNvCxnSpPr>
            <a:cxnSpLocks/>
          </p:cNvCxnSpPr>
          <p:nvPr/>
        </p:nvCxnSpPr>
        <p:spPr bwMode="auto">
          <a:xfrm>
            <a:off x="3591087" y="4696296"/>
            <a:ext cx="530095" cy="545319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sm"/>
            <a:tailEnd type="triangle"/>
          </a:ln>
          <a:effectLst/>
        </p:spPr>
      </p:cxnSp>
      <p:cxnSp>
        <p:nvCxnSpPr>
          <p:cNvPr id="158" name="Connecteur droit avec flèche 157">
            <a:extLst>
              <a:ext uri="{FF2B5EF4-FFF2-40B4-BE49-F238E27FC236}">
                <a16:creationId xmlns:a16="http://schemas.microsoft.com/office/drawing/2014/main" id="{8B468625-E3E7-C045-BEB6-F1EEEC400C68}"/>
              </a:ext>
            </a:extLst>
          </p:cNvPr>
          <p:cNvCxnSpPr>
            <a:cxnSpLocks/>
          </p:cNvCxnSpPr>
          <p:nvPr/>
        </p:nvCxnSpPr>
        <p:spPr bwMode="auto">
          <a:xfrm rot="2777946">
            <a:off x="3786606" y="5257510"/>
            <a:ext cx="0" cy="785592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sm"/>
            <a:tailEnd type="triangle"/>
          </a:ln>
          <a:effectLst/>
        </p:spPr>
      </p:cxnSp>
      <p:cxnSp>
        <p:nvCxnSpPr>
          <p:cNvPr id="160" name="Connecteur droit avec flèche 159">
            <a:extLst>
              <a:ext uri="{FF2B5EF4-FFF2-40B4-BE49-F238E27FC236}">
                <a16:creationId xmlns:a16="http://schemas.microsoft.com/office/drawing/2014/main" id="{95AF99F9-0D9D-7F4B-96CB-67AFC5831A9F}"/>
              </a:ext>
            </a:extLst>
          </p:cNvPr>
          <p:cNvCxnSpPr>
            <a:cxnSpLocks/>
          </p:cNvCxnSpPr>
          <p:nvPr/>
        </p:nvCxnSpPr>
        <p:spPr bwMode="auto">
          <a:xfrm>
            <a:off x="4322297" y="5488629"/>
            <a:ext cx="530095" cy="545319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sm"/>
            <a:tailEnd type="triangle"/>
          </a:ln>
          <a:effectLst/>
        </p:spPr>
      </p:cxnSp>
      <p:cxnSp>
        <p:nvCxnSpPr>
          <p:cNvPr id="161" name="Connecteur droit avec flèche 160">
            <a:extLst>
              <a:ext uri="{FF2B5EF4-FFF2-40B4-BE49-F238E27FC236}">
                <a16:creationId xmlns:a16="http://schemas.microsoft.com/office/drawing/2014/main" id="{FE612861-2622-9742-ADCF-11AC511FA33A}"/>
              </a:ext>
            </a:extLst>
          </p:cNvPr>
          <p:cNvCxnSpPr>
            <a:cxnSpLocks/>
          </p:cNvCxnSpPr>
          <p:nvPr/>
        </p:nvCxnSpPr>
        <p:spPr bwMode="auto">
          <a:xfrm>
            <a:off x="8604448" y="1097576"/>
            <a:ext cx="0" cy="1007143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sm"/>
            <a:tailEnd type="triangle"/>
          </a:ln>
          <a:effectLst/>
        </p:spPr>
      </p:cxnSp>
      <p:sp>
        <p:nvSpPr>
          <p:cNvPr id="164" name="ZoneTexte 163">
            <a:extLst>
              <a:ext uri="{FF2B5EF4-FFF2-40B4-BE49-F238E27FC236}">
                <a16:creationId xmlns:a16="http://schemas.microsoft.com/office/drawing/2014/main" id="{B1D938AD-0C2A-D149-A6F1-E8B21167E1DA}"/>
              </a:ext>
            </a:extLst>
          </p:cNvPr>
          <p:cNvSpPr txBox="1"/>
          <p:nvPr/>
        </p:nvSpPr>
        <p:spPr>
          <a:xfrm>
            <a:off x="7951049" y="1410915"/>
            <a:ext cx="712054" cy="40011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0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KILL</a:t>
            </a:r>
          </a:p>
        </p:txBody>
      </p:sp>
    </p:spTree>
    <p:extLst>
      <p:ext uri="{BB962C8B-B14F-4D97-AF65-F5344CB8AC3E}">
        <p14:creationId xmlns:p14="http://schemas.microsoft.com/office/powerpoint/2010/main" val="150766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2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7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"/>
                            </p:stCondLst>
                            <p:childTnLst>
                              <p:par>
                                <p:cTn id="1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500"/>
                            </p:stCondLst>
                            <p:childTnLst>
                              <p:par>
                                <p:cTn id="1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500"/>
                            </p:stCondLst>
                            <p:childTnLst>
                              <p:par>
                                <p:cTn id="1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137" grpId="0"/>
      <p:bldP spid="140" grpId="0"/>
      <p:bldP spid="164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6107D8FF-F764-714A-B98C-6D7E150C5F50}"/>
              </a:ext>
            </a:extLst>
          </p:cNvPr>
          <p:cNvCxnSpPr>
            <a:cxnSpLocks/>
          </p:cNvCxnSpPr>
          <p:nvPr/>
        </p:nvCxnSpPr>
        <p:spPr bwMode="auto">
          <a:xfrm>
            <a:off x="2032654" y="3768771"/>
            <a:ext cx="0" cy="576064"/>
          </a:xfrm>
          <a:prstGeom prst="straightConnector1">
            <a:avLst/>
          </a:prstGeom>
          <a:noFill/>
          <a:ln w="15875" cap="flat" cmpd="sng" algn="ctr">
            <a:solidFill>
              <a:schemeClr val="accent4"/>
            </a:solidFill>
            <a:prstDash val="solid"/>
            <a:round/>
            <a:headEnd type="triangle" w="med" len="sm"/>
            <a:tailEnd type="none"/>
          </a:ln>
          <a:effectLst/>
        </p:spPr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0A1A12CD-72F2-AB40-947F-DBC696242333}"/>
              </a:ext>
            </a:extLst>
          </p:cNvPr>
          <p:cNvCxnSpPr>
            <a:cxnSpLocks/>
          </p:cNvCxnSpPr>
          <p:nvPr/>
        </p:nvCxnSpPr>
        <p:spPr bwMode="auto">
          <a:xfrm rot="3813041">
            <a:off x="2761818" y="907178"/>
            <a:ext cx="0" cy="1454881"/>
          </a:xfrm>
          <a:prstGeom prst="straightConnector1">
            <a:avLst/>
          </a:prstGeom>
          <a:noFill/>
          <a:ln w="15875" cap="flat" cmpd="sng" algn="ctr">
            <a:solidFill>
              <a:schemeClr val="accent4"/>
            </a:solidFill>
            <a:prstDash val="solid"/>
            <a:round/>
            <a:headEnd type="triangle" w="med" len="sm"/>
            <a:tailEnd type="none"/>
          </a:ln>
          <a:effectLst/>
        </p:spPr>
      </p:cxn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C34BF1E0-4BC1-F14F-B9A5-E708C63086FB}"/>
              </a:ext>
            </a:extLst>
          </p:cNvPr>
          <p:cNvCxnSpPr>
            <a:cxnSpLocks/>
          </p:cNvCxnSpPr>
          <p:nvPr/>
        </p:nvCxnSpPr>
        <p:spPr bwMode="auto">
          <a:xfrm rot="2777946">
            <a:off x="1622391" y="1983304"/>
            <a:ext cx="0" cy="785592"/>
          </a:xfrm>
          <a:prstGeom prst="straightConnector1">
            <a:avLst/>
          </a:prstGeom>
          <a:noFill/>
          <a:ln w="15875" cap="flat" cmpd="sng" algn="ctr">
            <a:solidFill>
              <a:schemeClr val="accent4"/>
            </a:solidFill>
            <a:prstDash val="solid"/>
            <a:round/>
            <a:headEnd type="triangle" w="med" len="sm"/>
            <a:tailEnd type="none"/>
          </a:ln>
          <a:effectLst/>
        </p:spPr>
      </p:cxn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2DDD7A7C-052A-5E49-B794-CE17D4E442A6}"/>
              </a:ext>
            </a:extLst>
          </p:cNvPr>
          <p:cNvCxnSpPr>
            <a:cxnSpLocks/>
          </p:cNvCxnSpPr>
          <p:nvPr/>
        </p:nvCxnSpPr>
        <p:spPr bwMode="auto">
          <a:xfrm rot="18874237">
            <a:off x="2339170" y="1918322"/>
            <a:ext cx="0" cy="785592"/>
          </a:xfrm>
          <a:prstGeom prst="straightConnector1">
            <a:avLst/>
          </a:prstGeom>
          <a:noFill/>
          <a:ln w="15875" cap="flat" cmpd="sng" algn="ctr">
            <a:solidFill>
              <a:schemeClr val="accent4"/>
            </a:solidFill>
            <a:prstDash val="solid"/>
            <a:round/>
            <a:headEnd type="triangle" w="med" len="sm"/>
            <a:tailEnd type="none"/>
          </a:ln>
          <a:effectLst/>
        </p:spPr>
      </p:cxn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B24982BE-C16E-1745-A15E-2BAE2CE3729D}"/>
              </a:ext>
            </a:extLst>
          </p:cNvPr>
          <p:cNvCxnSpPr>
            <a:cxnSpLocks/>
          </p:cNvCxnSpPr>
          <p:nvPr/>
        </p:nvCxnSpPr>
        <p:spPr bwMode="auto">
          <a:xfrm rot="2777946">
            <a:off x="935767" y="2783954"/>
            <a:ext cx="0" cy="785592"/>
          </a:xfrm>
          <a:prstGeom prst="straightConnector1">
            <a:avLst/>
          </a:prstGeom>
          <a:noFill/>
          <a:ln w="15875" cap="flat" cmpd="sng" algn="ctr">
            <a:solidFill>
              <a:schemeClr val="accent4"/>
            </a:solidFill>
            <a:prstDash val="solid"/>
            <a:round/>
            <a:headEnd type="triangle" w="med" len="sm"/>
            <a:tailEnd type="none"/>
          </a:ln>
          <a:effectLst/>
        </p:spPr>
      </p:cxnSp>
      <p:cxnSp>
        <p:nvCxnSpPr>
          <p:cNvPr id="62" name="Connecteur droit avec flèche 61">
            <a:extLst>
              <a:ext uri="{FF2B5EF4-FFF2-40B4-BE49-F238E27FC236}">
                <a16:creationId xmlns:a16="http://schemas.microsoft.com/office/drawing/2014/main" id="{FDFB5DE0-F79C-B24B-9B3F-FC6C237AB0E4}"/>
              </a:ext>
            </a:extLst>
          </p:cNvPr>
          <p:cNvCxnSpPr>
            <a:cxnSpLocks/>
          </p:cNvCxnSpPr>
          <p:nvPr/>
        </p:nvCxnSpPr>
        <p:spPr bwMode="auto">
          <a:xfrm rot="18902548">
            <a:off x="1747578" y="2744236"/>
            <a:ext cx="0" cy="785592"/>
          </a:xfrm>
          <a:prstGeom prst="straightConnector1">
            <a:avLst/>
          </a:prstGeom>
          <a:noFill/>
          <a:ln w="15875" cap="flat" cmpd="sng" algn="ctr">
            <a:solidFill>
              <a:schemeClr val="accent4"/>
            </a:solidFill>
            <a:prstDash val="solid"/>
            <a:round/>
            <a:headEnd type="triangle" w="med" len="sm"/>
            <a:tailEnd type="none"/>
          </a:ln>
          <a:effectLst/>
        </p:spPr>
      </p:cxnSp>
      <p:cxnSp>
        <p:nvCxnSpPr>
          <p:cNvPr id="65" name="Connecteur droit avec flèche 64">
            <a:extLst>
              <a:ext uri="{FF2B5EF4-FFF2-40B4-BE49-F238E27FC236}">
                <a16:creationId xmlns:a16="http://schemas.microsoft.com/office/drawing/2014/main" id="{07A57B24-E06B-8846-B404-5209D51A73E2}"/>
              </a:ext>
            </a:extLst>
          </p:cNvPr>
          <p:cNvCxnSpPr>
            <a:cxnSpLocks/>
          </p:cNvCxnSpPr>
          <p:nvPr/>
        </p:nvCxnSpPr>
        <p:spPr bwMode="auto">
          <a:xfrm rot="17662294">
            <a:off x="4384148" y="850203"/>
            <a:ext cx="0" cy="1420902"/>
          </a:xfrm>
          <a:prstGeom prst="straightConnector1">
            <a:avLst/>
          </a:prstGeom>
          <a:noFill/>
          <a:ln w="15875" cap="flat" cmpd="sng" algn="ctr">
            <a:solidFill>
              <a:schemeClr val="accent4"/>
            </a:solidFill>
            <a:prstDash val="solid"/>
            <a:round/>
            <a:headEnd type="triangle" w="med" len="sm"/>
            <a:tailEnd type="none"/>
          </a:ln>
          <a:effectLst/>
        </p:spPr>
      </p:cxnSp>
      <p:cxnSp>
        <p:nvCxnSpPr>
          <p:cNvPr id="68" name="Connecteur droit avec flèche 67">
            <a:extLst>
              <a:ext uri="{FF2B5EF4-FFF2-40B4-BE49-F238E27FC236}">
                <a16:creationId xmlns:a16="http://schemas.microsoft.com/office/drawing/2014/main" id="{85A698D9-CA6E-F140-BD58-8A37FEFE93B9}"/>
              </a:ext>
            </a:extLst>
          </p:cNvPr>
          <p:cNvCxnSpPr>
            <a:cxnSpLocks/>
          </p:cNvCxnSpPr>
          <p:nvPr/>
        </p:nvCxnSpPr>
        <p:spPr bwMode="auto">
          <a:xfrm>
            <a:off x="3594993" y="2131887"/>
            <a:ext cx="0" cy="576064"/>
          </a:xfrm>
          <a:prstGeom prst="straightConnector1">
            <a:avLst/>
          </a:prstGeom>
          <a:noFill/>
          <a:ln w="15875" cap="flat" cmpd="sng" algn="ctr">
            <a:solidFill>
              <a:schemeClr val="accent4"/>
            </a:solidFill>
            <a:prstDash val="solid"/>
            <a:round/>
            <a:headEnd type="triangle" w="med" len="sm"/>
            <a:tailEnd type="none"/>
          </a:ln>
          <a:effectLst/>
        </p:spPr>
      </p:cxnSp>
      <p:cxnSp>
        <p:nvCxnSpPr>
          <p:cNvPr id="71" name="Connecteur droit avec flèche 70">
            <a:extLst>
              <a:ext uri="{FF2B5EF4-FFF2-40B4-BE49-F238E27FC236}">
                <a16:creationId xmlns:a16="http://schemas.microsoft.com/office/drawing/2014/main" id="{B9C0E07F-89B5-AA4C-9115-0326DF824027}"/>
              </a:ext>
            </a:extLst>
          </p:cNvPr>
          <p:cNvCxnSpPr>
            <a:cxnSpLocks/>
          </p:cNvCxnSpPr>
          <p:nvPr/>
        </p:nvCxnSpPr>
        <p:spPr bwMode="auto">
          <a:xfrm>
            <a:off x="3601569" y="2947092"/>
            <a:ext cx="0" cy="576064"/>
          </a:xfrm>
          <a:prstGeom prst="straightConnector1">
            <a:avLst/>
          </a:prstGeom>
          <a:noFill/>
          <a:ln w="15875" cap="flat" cmpd="sng" algn="ctr">
            <a:solidFill>
              <a:schemeClr val="accent4"/>
            </a:solidFill>
            <a:prstDash val="solid"/>
            <a:round/>
            <a:headEnd type="triangle" w="med" len="sm"/>
            <a:tailEnd type="none"/>
          </a:ln>
          <a:effectLst/>
        </p:spPr>
      </p:cxnSp>
      <p:cxnSp>
        <p:nvCxnSpPr>
          <p:cNvPr id="74" name="Connecteur droit avec flèche 73">
            <a:extLst>
              <a:ext uri="{FF2B5EF4-FFF2-40B4-BE49-F238E27FC236}">
                <a16:creationId xmlns:a16="http://schemas.microsoft.com/office/drawing/2014/main" id="{2A7FCDCF-5B81-A44D-A9A6-55B2FBE21190}"/>
              </a:ext>
            </a:extLst>
          </p:cNvPr>
          <p:cNvCxnSpPr>
            <a:cxnSpLocks/>
          </p:cNvCxnSpPr>
          <p:nvPr/>
        </p:nvCxnSpPr>
        <p:spPr bwMode="auto">
          <a:xfrm>
            <a:off x="3617379" y="3762298"/>
            <a:ext cx="0" cy="576064"/>
          </a:xfrm>
          <a:prstGeom prst="straightConnector1">
            <a:avLst/>
          </a:prstGeom>
          <a:noFill/>
          <a:ln w="15875" cap="flat" cmpd="sng" algn="ctr">
            <a:solidFill>
              <a:schemeClr val="accent4"/>
            </a:solidFill>
            <a:prstDash val="solid"/>
            <a:round/>
            <a:headEnd type="triangle" w="med" len="sm"/>
            <a:tailEnd type="none"/>
          </a:ln>
          <a:effectLst/>
        </p:spPr>
      </p:cxnSp>
      <p:cxnSp>
        <p:nvCxnSpPr>
          <p:cNvPr id="77" name="Connecteur droit avec flèche 76">
            <a:extLst>
              <a:ext uri="{FF2B5EF4-FFF2-40B4-BE49-F238E27FC236}">
                <a16:creationId xmlns:a16="http://schemas.microsoft.com/office/drawing/2014/main" id="{0D810143-D81B-C943-B4C2-AD25D40CA591}"/>
              </a:ext>
            </a:extLst>
          </p:cNvPr>
          <p:cNvCxnSpPr>
            <a:cxnSpLocks/>
          </p:cNvCxnSpPr>
          <p:nvPr/>
        </p:nvCxnSpPr>
        <p:spPr bwMode="auto">
          <a:xfrm>
            <a:off x="6065687" y="3771993"/>
            <a:ext cx="0" cy="576064"/>
          </a:xfrm>
          <a:prstGeom prst="straightConnector1">
            <a:avLst/>
          </a:prstGeom>
          <a:noFill/>
          <a:ln w="15875" cap="flat" cmpd="sng" algn="ctr">
            <a:solidFill>
              <a:schemeClr val="accent4"/>
            </a:solidFill>
            <a:prstDash val="solid"/>
            <a:round/>
            <a:headEnd type="triangle" w="med" len="sm"/>
            <a:tailEnd type="none"/>
          </a:ln>
          <a:effectLst/>
        </p:spPr>
      </p:cxnSp>
      <p:cxnSp>
        <p:nvCxnSpPr>
          <p:cNvPr id="80" name="Connecteur droit avec flèche 79">
            <a:extLst>
              <a:ext uri="{FF2B5EF4-FFF2-40B4-BE49-F238E27FC236}">
                <a16:creationId xmlns:a16="http://schemas.microsoft.com/office/drawing/2014/main" id="{1366E233-E1F9-B046-865F-B33DFEF0650C}"/>
              </a:ext>
            </a:extLst>
          </p:cNvPr>
          <p:cNvCxnSpPr>
            <a:cxnSpLocks/>
          </p:cNvCxnSpPr>
          <p:nvPr/>
        </p:nvCxnSpPr>
        <p:spPr bwMode="auto">
          <a:xfrm rot="2777946">
            <a:off x="3230658" y="4529683"/>
            <a:ext cx="0" cy="785592"/>
          </a:xfrm>
          <a:prstGeom prst="straightConnector1">
            <a:avLst/>
          </a:prstGeom>
          <a:noFill/>
          <a:ln w="15875" cap="flat" cmpd="sng" algn="ctr">
            <a:solidFill>
              <a:schemeClr val="accent4"/>
            </a:solidFill>
            <a:prstDash val="solid"/>
            <a:round/>
            <a:headEnd type="triangle" w="med" len="sm"/>
            <a:tailEnd type="none"/>
          </a:ln>
          <a:effectLst/>
        </p:spPr>
      </p:cxnSp>
      <p:cxnSp>
        <p:nvCxnSpPr>
          <p:cNvPr id="85" name="Connecteur droit avec flèche 84">
            <a:extLst>
              <a:ext uri="{FF2B5EF4-FFF2-40B4-BE49-F238E27FC236}">
                <a16:creationId xmlns:a16="http://schemas.microsoft.com/office/drawing/2014/main" id="{E356BC66-8080-A84F-9312-95ECBC128743}"/>
              </a:ext>
            </a:extLst>
          </p:cNvPr>
          <p:cNvCxnSpPr>
            <a:cxnSpLocks/>
          </p:cNvCxnSpPr>
          <p:nvPr/>
        </p:nvCxnSpPr>
        <p:spPr bwMode="auto">
          <a:xfrm rot="2777946">
            <a:off x="3870615" y="5337848"/>
            <a:ext cx="0" cy="785592"/>
          </a:xfrm>
          <a:prstGeom prst="straightConnector1">
            <a:avLst/>
          </a:prstGeom>
          <a:noFill/>
          <a:ln w="15875" cap="flat" cmpd="sng" algn="ctr">
            <a:solidFill>
              <a:schemeClr val="accent4"/>
            </a:solidFill>
            <a:prstDash val="solid"/>
            <a:round/>
            <a:headEnd type="triangle" w="med" len="sm"/>
            <a:tailEnd type="none"/>
          </a:ln>
          <a:effectLst/>
        </p:spPr>
      </p:cxnSp>
      <p:cxnSp>
        <p:nvCxnSpPr>
          <p:cNvPr id="88" name="Connecteur droit avec flèche 87">
            <a:extLst>
              <a:ext uri="{FF2B5EF4-FFF2-40B4-BE49-F238E27FC236}">
                <a16:creationId xmlns:a16="http://schemas.microsoft.com/office/drawing/2014/main" id="{B56F2B49-FB87-244E-A1FA-05F0293F4534}"/>
              </a:ext>
            </a:extLst>
          </p:cNvPr>
          <p:cNvCxnSpPr>
            <a:cxnSpLocks/>
          </p:cNvCxnSpPr>
          <p:nvPr/>
        </p:nvCxnSpPr>
        <p:spPr bwMode="auto">
          <a:xfrm rot="18902548">
            <a:off x="4682426" y="5298130"/>
            <a:ext cx="0" cy="785592"/>
          </a:xfrm>
          <a:prstGeom prst="straightConnector1">
            <a:avLst/>
          </a:prstGeom>
          <a:noFill/>
          <a:ln w="15875" cap="flat" cmpd="sng" algn="ctr">
            <a:solidFill>
              <a:schemeClr val="accent4"/>
            </a:solidFill>
            <a:prstDash val="solid"/>
            <a:round/>
            <a:headEnd type="triangle" w="med" len="sm"/>
            <a:tailEnd type="none"/>
          </a:ln>
          <a:effectLst/>
        </p:spPr>
      </p:cxnSp>
      <p:cxnSp>
        <p:nvCxnSpPr>
          <p:cNvPr id="102" name="Connecteur droit avec flèche 101">
            <a:extLst>
              <a:ext uri="{FF2B5EF4-FFF2-40B4-BE49-F238E27FC236}">
                <a16:creationId xmlns:a16="http://schemas.microsoft.com/office/drawing/2014/main" id="{BEDEA6AE-A908-8D46-A3C9-512AF533C1E1}"/>
              </a:ext>
            </a:extLst>
          </p:cNvPr>
          <p:cNvCxnSpPr>
            <a:cxnSpLocks/>
          </p:cNvCxnSpPr>
          <p:nvPr/>
        </p:nvCxnSpPr>
        <p:spPr bwMode="auto">
          <a:xfrm rot="2777946">
            <a:off x="5672141" y="4510412"/>
            <a:ext cx="0" cy="785592"/>
          </a:xfrm>
          <a:prstGeom prst="straightConnector1">
            <a:avLst/>
          </a:prstGeom>
          <a:noFill/>
          <a:ln w="15875" cap="flat" cmpd="sng" algn="ctr">
            <a:solidFill>
              <a:schemeClr val="accent4"/>
            </a:solidFill>
            <a:prstDash val="solid"/>
            <a:round/>
            <a:headEnd type="triangle" w="med" len="sm"/>
            <a:tailEnd type="none"/>
          </a:ln>
          <a:effectLst/>
        </p:spPr>
      </p:cxnSp>
      <p:cxnSp>
        <p:nvCxnSpPr>
          <p:cNvPr id="105" name="Connecteur droit avec flèche 104">
            <a:extLst>
              <a:ext uri="{FF2B5EF4-FFF2-40B4-BE49-F238E27FC236}">
                <a16:creationId xmlns:a16="http://schemas.microsoft.com/office/drawing/2014/main" id="{F582B09B-C168-B845-AFB4-0A57FAE06020}"/>
              </a:ext>
            </a:extLst>
          </p:cNvPr>
          <p:cNvCxnSpPr>
            <a:cxnSpLocks/>
          </p:cNvCxnSpPr>
          <p:nvPr/>
        </p:nvCxnSpPr>
        <p:spPr bwMode="auto">
          <a:xfrm rot="18902548">
            <a:off x="6483952" y="4470694"/>
            <a:ext cx="0" cy="785592"/>
          </a:xfrm>
          <a:prstGeom prst="straightConnector1">
            <a:avLst/>
          </a:prstGeom>
          <a:noFill/>
          <a:ln w="15875" cap="flat" cmpd="sng" algn="ctr">
            <a:solidFill>
              <a:schemeClr val="accent4"/>
            </a:solidFill>
            <a:prstDash val="solid"/>
            <a:round/>
            <a:headEnd type="triangle" w="med" len="sm"/>
            <a:tailEnd type="none"/>
          </a:ln>
          <a:effectLst/>
        </p:spPr>
      </p:cxnSp>
      <p:cxnSp>
        <p:nvCxnSpPr>
          <p:cNvPr id="108" name="Connecteur droit avec flèche 107">
            <a:extLst>
              <a:ext uri="{FF2B5EF4-FFF2-40B4-BE49-F238E27FC236}">
                <a16:creationId xmlns:a16="http://schemas.microsoft.com/office/drawing/2014/main" id="{996E0320-50E2-6342-85F0-4C01B41E1C32}"/>
              </a:ext>
            </a:extLst>
          </p:cNvPr>
          <p:cNvCxnSpPr>
            <a:cxnSpLocks/>
          </p:cNvCxnSpPr>
          <p:nvPr/>
        </p:nvCxnSpPr>
        <p:spPr bwMode="auto">
          <a:xfrm rot="2777946">
            <a:off x="4831345" y="2818528"/>
            <a:ext cx="0" cy="785592"/>
          </a:xfrm>
          <a:prstGeom prst="straightConnector1">
            <a:avLst/>
          </a:prstGeom>
          <a:noFill/>
          <a:ln w="15875" cap="flat" cmpd="sng" algn="ctr">
            <a:solidFill>
              <a:schemeClr val="accent4"/>
            </a:solidFill>
            <a:prstDash val="solid"/>
            <a:round/>
            <a:headEnd type="triangle" w="med" len="sm"/>
            <a:tailEnd type="none"/>
          </a:ln>
          <a:effectLst/>
        </p:spPr>
      </p:cxnSp>
      <p:cxnSp>
        <p:nvCxnSpPr>
          <p:cNvPr id="111" name="Connecteur droit avec flèche 110">
            <a:extLst>
              <a:ext uri="{FF2B5EF4-FFF2-40B4-BE49-F238E27FC236}">
                <a16:creationId xmlns:a16="http://schemas.microsoft.com/office/drawing/2014/main" id="{CAEA2054-7058-2E43-B325-DC71A7C5AD9B}"/>
              </a:ext>
            </a:extLst>
          </p:cNvPr>
          <p:cNvCxnSpPr>
            <a:cxnSpLocks/>
          </p:cNvCxnSpPr>
          <p:nvPr/>
        </p:nvCxnSpPr>
        <p:spPr bwMode="auto">
          <a:xfrm rot="18902548">
            <a:off x="5643156" y="2778810"/>
            <a:ext cx="0" cy="785592"/>
          </a:xfrm>
          <a:prstGeom prst="straightConnector1">
            <a:avLst/>
          </a:prstGeom>
          <a:noFill/>
          <a:ln w="15875" cap="flat" cmpd="sng" algn="ctr">
            <a:solidFill>
              <a:schemeClr val="accent4"/>
            </a:solidFill>
            <a:prstDash val="solid"/>
            <a:round/>
            <a:headEnd type="triangle" w="med" len="sm"/>
            <a:tailEnd type="none"/>
          </a:ln>
          <a:effectLst/>
        </p:spPr>
      </p:cxnSp>
      <p:cxnSp>
        <p:nvCxnSpPr>
          <p:cNvPr id="117" name="Connecteur droit avec flèche 116">
            <a:extLst>
              <a:ext uri="{FF2B5EF4-FFF2-40B4-BE49-F238E27FC236}">
                <a16:creationId xmlns:a16="http://schemas.microsoft.com/office/drawing/2014/main" id="{0D26D21E-0045-5A4D-9A25-1523F592F9A1}"/>
              </a:ext>
            </a:extLst>
          </p:cNvPr>
          <p:cNvCxnSpPr>
            <a:cxnSpLocks/>
          </p:cNvCxnSpPr>
          <p:nvPr/>
        </p:nvCxnSpPr>
        <p:spPr bwMode="auto">
          <a:xfrm rot="18902548">
            <a:off x="3940915" y="4490805"/>
            <a:ext cx="0" cy="785592"/>
          </a:xfrm>
          <a:prstGeom prst="straightConnector1">
            <a:avLst/>
          </a:prstGeom>
          <a:noFill/>
          <a:ln w="15875" cap="flat" cmpd="sng" algn="ctr">
            <a:solidFill>
              <a:schemeClr val="accent4"/>
            </a:solidFill>
            <a:prstDash val="solid"/>
            <a:round/>
            <a:headEnd type="triangle" w="med" len="sm"/>
            <a:tailEnd type="none"/>
          </a:ln>
          <a:effectLst/>
        </p:spPr>
      </p:cxnSp>
      <p:cxnSp>
        <p:nvCxnSpPr>
          <p:cNvPr id="128" name="Connecteur droit avec flèche 127">
            <a:extLst>
              <a:ext uri="{FF2B5EF4-FFF2-40B4-BE49-F238E27FC236}">
                <a16:creationId xmlns:a16="http://schemas.microsoft.com/office/drawing/2014/main" id="{56A0DAEB-E440-5246-A10D-5186B7B81315}"/>
              </a:ext>
            </a:extLst>
          </p:cNvPr>
          <p:cNvCxnSpPr>
            <a:cxnSpLocks/>
          </p:cNvCxnSpPr>
          <p:nvPr/>
        </p:nvCxnSpPr>
        <p:spPr bwMode="auto">
          <a:xfrm>
            <a:off x="3617379" y="1316682"/>
            <a:ext cx="0" cy="576064"/>
          </a:xfrm>
          <a:prstGeom prst="straightConnector1">
            <a:avLst/>
          </a:prstGeom>
          <a:noFill/>
          <a:ln w="15875" cap="flat" cmpd="sng" algn="ctr">
            <a:solidFill>
              <a:schemeClr val="accent4"/>
            </a:solidFill>
            <a:prstDash val="solid"/>
            <a:round/>
            <a:headEnd type="triangle" w="med" len="sm"/>
            <a:tailEnd type="none"/>
          </a:ln>
          <a:effectLst/>
        </p:spPr>
      </p:cxnSp>
      <p:cxnSp>
        <p:nvCxnSpPr>
          <p:cNvPr id="131" name="Connecteur droit avec flèche 130">
            <a:extLst>
              <a:ext uri="{FF2B5EF4-FFF2-40B4-BE49-F238E27FC236}">
                <a16:creationId xmlns:a16="http://schemas.microsoft.com/office/drawing/2014/main" id="{728D9D57-DE8D-4647-B91F-954848ECCEEB}"/>
              </a:ext>
            </a:extLst>
          </p:cNvPr>
          <p:cNvCxnSpPr>
            <a:cxnSpLocks/>
          </p:cNvCxnSpPr>
          <p:nvPr/>
        </p:nvCxnSpPr>
        <p:spPr bwMode="auto">
          <a:xfrm>
            <a:off x="5230196" y="2104719"/>
            <a:ext cx="0" cy="576064"/>
          </a:xfrm>
          <a:prstGeom prst="straightConnector1">
            <a:avLst/>
          </a:prstGeom>
          <a:noFill/>
          <a:ln w="15875" cap="flat" cmpd="sng" algn="ctr">
            <a:solidFill>
              <a:schemeClr val="accent4"/>
            </a:solidFill>
            <a:prstDash val="solid"/>
            <a:round/>
            <a:headEnd type="triangle" w="med" len="sm"/>
            <a:tailEnd type="none"/>
          </a:ln>
          <a:effectLst/>
        </p:spPr>
      </p:cxn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351C465-25BA-B242-AFC1-16D5484C280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07/03/2017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55253B7-137A-394C-83A0-CA15737CAC6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93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F933E73-E469-2B4D-855A-644630E4957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C89A4C9-CD62-1646-997C-F6941E82D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13785"/>
            <a:ext cx="8915400" cy="630942"/>
          </a:xfrm>
        </p:spPr>
        <p:txBody>
          <a:bodyPr/>
          <a:lstStyle/>
          <a:p>
            <a:r>
              <a:rPr lang="en-US"/>
              <a:t>Invariant d’incompatbilité des pauses</a:t>
            </a:r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31B4878-D169-C043-B873-ADADD31BA492}"/>
              </a:ext>
            </a:extLst>
          </p:cNvPr>
          <p:cNvSpPr txBox="1"/>
          <p:nvPr/>
        </p:nvSpPr>
        <p:spPr>
          <a:xfrm>
            <a:off x="1842492" y="1776856"/>
            <a:ext cx="248786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;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9C186FB-C86A-4441-A365-7678FEC50237}"/>
              </a:ext>
            </a:extLst>
          </p:cNvPr>
          <p:cNvSpPr txBox="1"/>
          <p:nvPr/>
        </p:nvSpPr>
        <p:spPr>
          <a:xfrm>
            <a:off x="2997270" y="1776856"/>
            <a:ext cx="1056700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suspend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32A325C-CE4A-FA44-864D-5E8E447D0AB2}"/>
              </a:ext>
            </a:extLst>
          </p:cNvPr>
          <p:cNvSpPr txBox="1"/>
          <p:nvPr/>
        </p:nvSpPr>
        <p:spPr>
          <a:xfrm>
            <a:off x="4815015" y="1776856"/>
            <a:ext cx="787395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signal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AA9B93F3-0F5E-8243-AB94-D13A977AD748}"/>
              </a:ext>
            </a:extLst>
          </p:cNvPr>
          <p:cNvSpPr txBox="1"/>
          <p:nvPr/>
        </p:nvSpPr>
        <p:spPr>
          <a:xfrm>
            <a:off x="5046095" y="2611088"/>
            <a:ext cx="303288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lang="fr-FR" kern="0" dirty="0"/>
              <a:t>||</a:t>
            </a:r>
            <a:endParaRPr kumimoji="0" lang="fr-FR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58B781BC-E5EE-9247-A382-8645AEDD9F5C}"/>
              </a:ext>
            </a:extLst>
          </p:cNvPr>
          <p:cNvSpPr txBox="1"/>
          <p:nvPr/>
        </p:nvSpPr>
        <p:spPr>
          <a:xfrm>
            <a:off x="3261765" y="2611088"/>
            <a:ext cx="582211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trap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34E14250-B622-4844-89C8-681903BE3545}"/>
              </a:ext>
            </a:extLst>
          </p:cNvPr>
          <p:cNvSpPr txBox="1"/>
          <p:nvPr/>
        </p:nvSpPr>
        <p:spPr>
          <a:xfrm>
            <a:off x="2202532" y="2611088"/>
            <a:ext cx="898003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pause</a:t>
            </a:r>
            <a:r>
              <a:rPr kumimoji="0" lang="fr-FR" b="0" i="0" u="none" strike="noStrike" kern="0" cap="none" spc="0" normalizeH="0" baseline="30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3</a:t>
            </a:r>
            <a:endParaRPr kumimoji="0" lang="fr-FR" b="0" i="0" u="none" strike="noStrike" kern="0" cap="none" spc="0" normalizeH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580F49E3-6CF4-2443-BA74-3957927110EB}"/>
              </a:ext>
            </a:extLst>
          </p:cNvPr>
          <p:cNvSpPr txBox="1"/>
          <p:nvPr/>
        </p:nvSpPr>
        <p:spPr>
          <a:xfrm>
            <a:off x="1189801" y="2611088"/>
            <a:ext cx="303288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lang="fr-FR" kern="0" dirty="0"/>
              <a:t>||</a:t>
            </a:r>
            <a:endParaRPr kumimoji="0" lang="fr-FR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79A6B45-202D-F547-857C-B3F8FBEA2C46}"/>
              </a:ext>
            </a:extLst>
          </p:cNvPr>
          <p:cNvSpPr txBox="1"/>
          <p:nvPr/>
        </p:nvSpPr>
        <p:spPr>
          <a:xfrm>
            <a:off x="3180814" y="3445320"/>
            <a:ext cx="787395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signal</a:t>
            </a:r>
            <a:endParaRPr kumimoji="0" lang="fr-FR" sz="20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2C68F582-2209-B544-B507-B2EF56BC58CF}"/>
              </a:ext>
            </a:extLst>
          </p:cNvPr>
          <p:cNvSpPr txBox="1"/>
          <p:nvPr/>
        </p:nvSpPr>
        <p:spPr>
          <a:xfrm>
            <a:off x="5525180" y="3445320"/>
            <a:ext cx="1056700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suspend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0597BB26-4189-9D48-998A-7CDCABB7DBCC}"/>
              </a:ext>
            </a:extLst>
          </p:cNvPr>
          <p:cNvSpPr txBox="1"/>
          <p:nvPr/>
        </p:nvSpPr>
        <p:spPr>
          <a:xfrm>
            <a:off x="114300" y="3445320"/>
            <a:ext cx="907621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pause</a:t>
            </a:r>
            <a:r>
              <a:rPr kumimoji="0" lang="fr-FR" b="0" i="0" u="none" strike="noStrike" kern="0" cap="none" spc="0" normalizeH="0" baseline="30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3431EDE9-E077-4F4E-81FF-040AEA55B152}"/>
              </a:ext>
            </a:extLst>
          </p:cNvPr>
          <p:cNvSpPr txBox="1"/>
          <p:nvPr/>
        </p:nvSpPr>
        <p:spPr>
          <a:xfrm>
            <a:off x="1636153" y="3445320"/>
            <a:ext cx="710451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abort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F325D8A0-0F1C-3D40-866A-1286C77ED387}"/>
              </a:ext>
            </a:extLst>
          </p:cNvPr>
          <p:cNvSpPr txBox="1"/>
          <p:nvPr/>
        </p:nvSpPr>
        <p:spPr>
          <a:xfrm>
            <a:off x="4146748" y="3445320"/>
            <a:ext cx="898003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pause</a:t>
            </a:r>
            <a:r>
              <a:rPr kumimoji="0" lang="fr-FR" b="0" i="0" u="none" strike="noStrike" kern="0" cap="none" spc="0" normalizeH="0" baseline="30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7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030B3992-B6EE-ED4F-981B-2DFB55D71130}"/>
              </a:ext>
            </a:extLst>
          </p:cNvPr>
          <p:cNvSpPr txBox="1"/>
          <p:nvPr/>
        </p:nvSpPr>
        <p:spPr>
          <a:xfrm>
            <a:off x="2914758" y="5948013"/>
            <a:ext cx="898003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pause</a:t>
            </a:r>
            <a:r>
              <a:rPr kumimoji="0" lang="fr-FR" b="0" i="0" u="none" strike="noStrike" kern="0" cap="none" spc="0" normalizeH="0" baseline="30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5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5D46A917-C551-5E41-9846-E13518A3F691}"/>
              </a:ext>
            </a:extLst>
          </p:cNvPr>
          <p:cNvSpPr txBox="1"/>
          <p:nvPr/>
        </p:nvSpPr>
        <p:spPr>
          <a:xfrm>
            <a:off x="4650804" y="5948013"/>
            <a:ext cx="898003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pause</a:t>
            </a:r>
            <a:r>
              <a:rPr kumimoji="0" lang="fr-FR" b="0" i="0" u="none" strike="noStrike" kern="0" cap="none" spc="0" normalizeH="0" baseline="30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6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C2CB8340-54E5-D249-B744-7EA237DD4B46}"/>
              </a:ext>
            </a:extLst>
          </p:cNvPr>
          <p:cNvSpPr txBox="1"/>
          <p:nvPr/>
        </p:nvSpPr>
        <p:spPr>
          <a:xfrm>
            <a:off x="1603910" y="4279552"/>
            <a:ext cx="898003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kumimoji="0" lang="fr-FR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pause</a:t>
            </a:r>
            <a:r>
              <a:rPr kumimoji="0" lang="fr-FR" b="0" i="0" u="none" strike="noStrike" kern="0" cap="none" spc="0" normalizeH="0" baseline="30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2</a:t>
            </a:r>
            <a:endParaRPr kumimoji="0" lang="fr-FR" b="0" i="0" u="none" strike="noStrike" kern="0" cap="none" spc="0" normalizeH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A059E037-16D3-7B48-8547-77397FBEE9F1}"/>
              </a:ext>
            </a:extLst>
          </p:cNvPr>
          <p:cNvSpPr txBox="1"/>
          <p:nvPr/>
        </p:nvSpPr>
        <p:spPr>
          <a:xfrm>
            <a:off x="3418058" y="4279552"/>
            <a:ext cx="300082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if</a:t>
            </a:r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8F535875-E773-4A43-B711-551A120AAA3F}"/>
              </a:ext>
            </a:extLst>
          </p:cNvPr>
          <p:cNvSpPr txBox="1"/>
          <p:nvPr/>
        </p:nvSpPr>
        <p:spPr>
          <a:xfrm>
            <a:off x="5915681" y="4279552"/>
            <a:ext cx="248786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;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6828B253-764F-DB46-BE11-AD157B7D39AA}"/>
              </a:ext>
            </a:extLst>
          </p:cNvPr>
          <p:cNvSpPr txBox="1"/>
          <p:nvPr/>
        </p:nvSpPr>
        <p:spPr>
          <a:xfrm>
            <a:off x="2511519" y="5113784"/>
            <a:ext cx="898003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pause</a:t>
            </a:r>
            <a:r>
              <a:rPr kumimoji="0" lang="fr-FR" b="0" i="0" u="none" strike="noStrike" kern="0" cap="none" spc="0" normalizeH="0" baseline="30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4</a:t>
            </a:r>
            <a:endParaRPr kumimoji="0" lang="fr-FR" b="0" i="0" u="none" strike="noStrike" kern="0" cap="none" spc="0" normalizeH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8C0BE0BF-2AA3-184C-A36B-245FB216EBE2}"/>
              </a:ext>
            </a:extLst>
          </p:cNvPr>
          <p:cNvSpPr txBox="1"/>
          <p:nvPr/>
        </p:nvSpPr>
        <p:spPr>
          <a:xfrm>
            <a:off x="4134941" y="5113784"/>
            <a:ext cx="248786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;</a:t>
            </a: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DD9A57FF-3E48-5442-9178-39BDA7A76188}"/>
              </a:ext>
            </a:extLst>
          </p:cNvPr>
          <p:cNvSpPr txBox="1"/>
          <p:nvPr/>
        </p:nvSpPr>
        <p:spPr>
          <a:xfrm>
            <a:off x="4850470" y="5113784"/>
            <a:ext cx="898003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pause</a:t>
            </a:r>
            <a:r>
              <a:rPr kumimoji="0" lang="fr-FR" b="0" i="0" u="none" strike="noStrike" kern="0" cap="none" spc="0" normalizeH="0" baseline="30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8</a:t>
            </a:r>
            <a:endParaRPr kumimoji="0" lang="fr-FR" b="0" i="0" u="none" strike="noStrike" kern="0" cap="none" spc="0" normalizeH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8C4A9C1D-E31B-3D4A-9F54-3237C66EBDA7}"/>
              </a:ext>
            </a:extLst>
          </p:cNvPr>
          <p:cNvSpPr txBox="1"/>
          <p:nvPr/>
        </p:nvSpPr>
        <p:spPr>
          <a:xfrm>
            <a:off x="6372323" y="5113784"/>
            <a:ext cx="898003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pause</a:t>
            </a:r>
            <a:r>
              <a:rPr lang="fr-FR" kern="0" baseline="30000" dirty="0">
                <a:solidFill>
                  <a:schemeClr val="accent4"/>
                </a:solidFill>
              </a:rPr>
              <a:t>9</a:t>
            </a:r>
            <a:endParaRPr kumimoji="0" lang="fr-FR" b="0" i="0" u="none" strike="noStrike" kern="0" cap="none" spc="0" normalizeH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F6C6406-5407-D949-B901-1A36C36CAEFC}"/>
              </a:ext>
            </a:extLst>
          </p:cNvPr>
          <p:cNvSpPr txBox="1"/>
          <p:nvPr/>
        </p:nvSpPr>
        <p:spPr>
          <a:xfrm>
            <a:off x="3430255" y="948735"/>
            <a:ext cx="303288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lang="fr-FR" kern="0" dirty="0"/>
              <a:t>||</a:t>
            </a:r>
            <a:endParaRPr kumimoji="0" lang="fr-FR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9F1AAE8A-C363-6746-AB0A-125BC3B38AF8}"/>
              </a:ext>
            </a:extLst>
          </p:cNvPr>
          <p:cNvCxnSpPr>
            <a:cxnSpLocks/>
          </p:cNvCxnSpPr>
          <p:nvPr/>
        </p:nvCxnSpPr>
        <p:spPr bwMode="auto">
          <a:xfrm>
            <a:off x="1981427" y="3768771"/>
            <a:ext cx="0" cy="576064"/>
          </a:xfrm>
          <a:prstGeom prst="straightConnector1">
            <a:avLst/>
          </a:prstGeom>
          <a:noFill/>
          <a:ln w="38100" cap="flat" cmpd="dbl" algn="ctr">
            <a:solidFill>
              <a:srgbClr val="DD0806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D0D1F5A5-92C7-BB48-861A-E8D57405633C}"/>
              </a:ext>
            </a:extLst>
          </p:cNvPr>
          <p:cNvCxnSpPr>
            <a:cxnSpLocks/>
          </p:cNvCxnSpPr>
          <p:nvPr/>
        </p:nvCxnSpPr>
        <p:spPr bwMode="auto">
          <a:xfrm rot="3813041">
            <a:off x="2741455" y="866244"/>
            <a:ext cx="0" cy="1454881"/>
          </a:xfrm>
          <a:prstGeom prst="straightConnector1">
            <a:avLst/>
          </a:prstGeom>
          <a:noFill/>
          <a:ln w="38100" cap="flat" cmpd="dbl" algn="ctr">
            <a:solidFill>
              <a:srgbClr val="DD0806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FBEEA3A7-4361-994B-9217-D967EDD8C715}"/>
              </a:ext>
            </a:extLst>
          </p:cNvPr>
          <p:cNvCxnSpPr>
            <a:cxnSpLocks/>
          </p:cNvCxnSpPr>
          <p:nvPr/>
        </p:nvCxnSpPr>
        <p:spPr bwMode="auto">
          <a:xfrm rot="2777946">
            <a:off x="1588983" y="1948344"/>
            <a:ext cx="0" cy="785592"/>
          </a:xfrm>
          <a:prstGeom prst="straightConnector1">
            <a:avLst/>
          </a:prstGeom>
          <a:noFill/>
          <a:ln w="38100" cap="flat" cmpd="dbl" algn="ctr">
            <a:solidFill>
              <a:srgbClr val="DD0806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C322CD86-A86B-8945-99F7-1DD62C1EB690}"/>
              </a:ext>
            </a:extLst>
          </p:cNvPr>
          <p:cNvCxnSpPr>
            <a:cxnSpLocks/>
          </p:cNvCxnSpPr>
          <p:nvPr/>
        </p:nvCxnSpPr>
        <p:spPr bwMode="auto">
          <a:xfrm rot="18874237">
            <a:off x="2307085" y="1950892"/>
            <a:ext cx="0" cy="785592"/>
          </a:xfrm>
          <a:prstGeom prst="straightConnector1">
            <a:avLst/>
          </a:prstGeom>
          <a:noFill/>
          <a:ln w="38100" cap="flat" cmpd="dbl" algn="ctr">
            <a:solidFill>
              <a:srgbClr val="DD0806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E10F74E1-38C7-FA42-A371-84CD531BB189}"/>
              </a:ext>
            </a:extLst>
          </p:cNvPr>
          <p:cNvCxnSpPr>
            <a:cxnSpLocks/>
          </p:cNvCxnSpPr>
          <p:nvPr/>
        </p:nvCxnSpPr>
        <p:spPr bwMode="auto">
          <a:xfrm rot="2777946">
            <a:off x="902359" y="2748994"/>
            <a:ext cx="0" cy="785592"/>
          </a:xfrm>
          <a:prstGeom prst="straightConnector1">
            <a:avLst/>
          </a:prstGeom>
          <a:noFill/>
          <a:ln w="38100" cap="flat" cmpd="dbl" algn="ctr">
            <a:solidFill>
              <a:srgbClr val="DD0806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61" name="Connecteur droit avec flèche 60">
            <a:extLst>
              <a:ext uri="{FF2B5EF4-FFF2-40B4-BE49-F238E27FC236}">
                <a16:creationId xmlns:a16="http://schemas.microsoft.com/office/drawing/2014/main" id="{C66B1674-C787-3D40-BFB7-5840A2BA4F62}"/>
              </a:ext>
            </a:extLst>
          </p:cNvPr>
          <p:cNvCxnSpPr>
            <a:cxnSpLocks/>
          </p:cNvCxnSpPr>
          <p:nvPr/>
        </p:nvCxnSpPr>
        <p:spPr bwMode="auto">
          <a:xfrm rot="18902548">
            <a:off x="1715225" y="2776540"/>
            <a:ext cx="0" cy="785592"/>
          </a:xfrm>
          <a:prstGeom prst="straightConnector1">
            <a:avLst/>
          </a:prstGeom>
          <a:noFill/>
          <a:ln w="38100" cap="flat" cmpd="dbl" algn="ctr">
            <a:solidFill>
              <a:srgbClr val="DD0806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64" name="Connecteur droit avec flèche 63">
            <a:extLst>
              <a:ext uri="{FF2B5EF4-FFF2-40B4-BE49-F238E27FC236}">
                <a16:creationId xmlns:a16="http://schemas.microsoft.com/office/drawing/2014/main" id="{712D9AF4-F683-1740-9EA9-0C0C88043FDA}"/>
              </a:ext>
            </a:extLst>
          </p:cNvPr>
          <p:cNvCxnSpPr>
            <a:cxnSpLocks/>
          </p:cNvCxnSpPr>
          <p:nvPr/>
        </p:nvCxnSpPr>
        <p:spPr bwMode="auto">
          <a:xfrm rot="17662294">
            <a:off x="4365281" y="891847"/>
            <a:ext cx="0" cy="1420902"/>
          </a:xfrm>
          <a:prstGeom prst="straightConnector1">
            <a:avLst/>
          </a:prstGeom>
          <a:noFill/>
          <a:ln w="38100" cap="flat" cmpd="dbl" algn="ctr">
            <a:solidFill>
              <a:srgbClr val="DD0806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67" name="Connecteur droit avec flèche 66">
            <a:extLst>
              <a:ext uri="{FF2B5EF4-FFF2-40B4-BE49-F238E27FC236}">
                <a16:creationId xmlns:a16="http://schemas.microsoft.com/office/drawing/2014/main" id="{EA06C89A-D895-4C4C-9A86-49070BD2DF88}"/>
              </a:ext>
            </a:extLst>
          </p:cNvPr>
          <p:cNvCxnSpPr>
            <a:cxnSpLocks/>
          </p:cNvCxnSpPr>
          <p:nvPr/>
        </p:nvCxnSpPr>
        <p:spPr bwMode="auto">
          <a:xfrm>
            <a:off x="3543766" y="2131887"/>
            <a:ext cx="0" cy="576064"/>
          </a:xfrm>
          <a:prstGeom prst="straightConnector1">
            <a:avLst/>
          </a:prstGeom>
          <a:noFill/>
          <a:ln w="38100" cap="flat" cmpd="dbl" algn="ctr">
            <a:solidFill>
              <a:srgbClr val="DD0806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70" name="Connecteur droit avec flèche 69">
            <a:extLst>
              <a:ext uri="{FF2B5EF4-FFF2-40B4-BE49-F238E27FC236}">
                <a16:creationId xmlns:a16="http://schemas.microsoft.com/office/drawing/2014/main" id="{0F90CD94-7296-DF4B-AAA1-9B0493FF0C43}"/>
              </a:ext>
            </a:extLst>
          </p:cNvPr>
          <p:cNvCxnSpPr>
            <a:cxnSpLocks/>
          </p:cNvCxnSpPr>
          <p:nvPr/>
        </p:nvCxnSpPr>
        <p:spPr bwMode="auto">
          <a:xfrm>
            <a:off x="3550342" y="2947092"/>
            <a:ext cx="0" cy="576064"/>
          </a:xfrm>
          <a:prstGeom prst="straightConnector1">
            <a:avLst/>
          </a:prstGeom>
          <a:noFill/>
          <a:ln w="38100" cap="flat" cmpd="dbl" algn="ctr">
            <a:solidFill>
              <a:srgbClr val="DD0806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73" name="Connecteur droit avec flèche 72">
            <a:extLst>
              <a:ext uri="{FF2B5EF4-FFF2-40B4-BE49-F238E27FC236}">
                <a16:creationId xmlns:a16="http://schemas.microsoft.com/office/drawing/2014/main" id="{55AA8E2E-B7C0-9445-A3F1-4B829BC9BA7C}"/>
              </a:ext>
            </a:extLst>
          </p:cNvPr>
          <p:cNvCxnSpPr>
            <a:cxnSpLocks/>
          </p:cNvCxnSpPr>
          <p:nvPr/>
        </p:nvCxnSpPr>
        <p:spPr bwMode="auto">
          <a:xfrm>
            <a:off x="3566152" y="3762298"/>
            <a:ext cx="0" cy="576064"/>
          </a:xfrm>
          <a:prstGeom prst="straightConnector1">
            <a:avLst/>
          </a:prstGeom>
          <a:noFill/>
          <a:ln w="38100" cap="flat" cmpd="dbl" algn="ctr">
            <a:solidFill>
              <a:srgbClr val="DD0806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76" name="Connecteur droit avec flèche 75">
            <a:extLst>
              <a:ext uri="{FF2B5EF4-FFF2-40B4-BE49-F238E27FC236}">
                <a16:creationId xmlns:a16="http://schemas.microsoft.com/office/drawing/2014/main" id="{E00BC0DF-7CAC-5145-B448-41F83238A173}"/>
              </a:ext>
            </a:extLst>
          </p:cNvPr>
          <p:cNvCxnSpPr>
            <a:cxnSpLocks/>
          </p:cNvCxnSpPr>
          <p:nvPr/>
        </p:nvCxnSpPr>
        <p:spPr bwMode="auto">
          <a:xfrm>
            <a:off x="6014460" y="3771993"/>
            <a:ext cx="0" cy="576064"/>
          </a:xfrm>
          <a:prstGeom prst="straightConnector1">
            <a:avLst/>
          </a:prstGeom>
          <a:noFill/>
          <a:ln w="38100" cap="flat" cmpd="dbl" algn="ctr">
            <a:solidFill>
              <a:srgbClr val="DD0806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79" name="Connecteur droit avec flèche 78">
            <a:extLst>
              <a:ext uri="{FF2B5EF4-FFF2-40B4-BE49-F238E27FC236}">
                <a16:creationId xmlns:a16="http://schemas.microsoft.com/office/drawing/2014/main" id="{598C3B19-3413-9A4A-8D4A-E3035AD0A694}"/>
              </a:ext>
            </a:extLst>
          </p:cNvPr>
          <p:cNvCxnSpPr>
            <a:cxnSpLocks/>
          </p:cNvCxnSpPr>
          <p:nvPr/>
        </p:nvCxnSpPr>
        <p:spPr bwMode="auto">
          <a:xfrm rot="2777946">
            <a:off x="3197250" y="4494723"/>
            <a:ext cx="0" cy="785592"/>
          </a:xfrm>
          <a:prstGeom prst="straightConnector1">
            <a:avLst/>
          </a:prstGeom>
          <a:noFill/>
          <a:ln w="38100" cap="flat" cmpd="dbl" algn="ctr">
            <a:solidFill>
              <a:srgbClr val="DD0806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84" name="Connecteur droit avec flèche 83">
            <a:extLst>
              <a:ext uri="{FF2B5EF4-FFF2-40B4-BE49-F238E27FC236}">
                <a16:creationId xmlns:a16="http://schemas.microsoft.com/office/drawing/2014/main" id="{8045ECB1-5355-AD41-B97F-1E8CF33D6C8D}"/>
              </a:ext>
            </a:extLst>
          </p:cNvPr>
          <p:cNvCxnSpPr>
            <a:cxnSpLocks/>
          </p:cNvCxnSpPr>
          <p:nvPr/>
        </p:nvCxnSpPr>
        <p:spPr bwMode="auto">
          <a:xfrm rot="2777946">
            <a:off x="3837207" y="5302888"/>
            <a:ext cx="0" cy="785592"/>
          </a:xfrm>
          <a:prstGeom prst="straightConnector1">
            <a:avLst/>
          </a:prstGeom>
          <a:noFill/>
          <a:ln w="38100" cap="flat" cmpd="dbl" algn="ctr">
            <a:solidFill>
              <a:srgbClr val="DD0806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87" name="Connecteur droit avec flèche 86">
            <a:extLst>
              <a:ext uri="{FF2B5EF4-FFF2-40B4-BE49-F238E27FC236}">
                <a16:creationId xmlns:a16="http://schemas.microsoft.com/office/drawing/2014/main" id="{4B2722D2-594D-0D47-8709-0700A4E07C26}"/>
              </a:ext>
            </a:extLst>
          </p:cNvPr>
          <p:cNvCxnSpPr>
            <a:cxnSpLocks/>
          </p:cNvCxnSpPr>
          <p:nvPr/>
        </p:nvCxnSpPr>
        <p:spPr bwMode="auto">
          <a:xfrm rot="18902548">
            <a:off x="4650073" y="5330434"/>
            <a:ext cx="0" cy="785592"/>
          </a:xfrm>
          <a:prstGeom prst="straightConnector1">
            <a:avLst/>
          </a:prstGeom>
          <a:noFill/>
          <a:ln w="38100" cap="flat" cmpd="dbl" algn="ctr">
            <a:solidFill>
              <a:srgbClr val="DD0806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101" name="Connecteur droit avec flèche 100">
            <a:extLst>
              <a:ext uri="{FF2B5EF4-FFF2-40B4-BE49-F238E27FC236}">
                <a16:creationId xmlns:a16="http://schemas.microsoft.com/office/drawing/2014/main" id="{6502DD1E-7686-0241-A04A-93033FAB532E}"/>
              </a:ext>
            </a:extLst>
          </p:cNvPr>
          <p:cNvCxnSpPr>
            <a:cxnSpLocks/>
          </p:cNvCxnSpPr>
          <p:nvPr/>
        </p:nvCxnSpPr>
        <p:spPr bwMode="auto">
          <a:xfrm rot="2777946">
            <a:off x="5638733" y="4475452"/>
            <a:ext cx="0" cy="785592"/>
          </a:xfrm>
          <a:prstGeom prst="straightConnector1">
            <a:avLst/>
          </a:prstGeom>
          <a:noFill/>
          <a:ln w="38100" cap="flat" cmpd="dbl" algn="ctr">
            <a:solidFill>
              <a:srgbClr val="DD0806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104" name="Connecteur droit avec flèche 103">
            <a:extLst>
              <a:ext uri="{FF2B5EF4-FFF2-40B4-BE49-F238E27FC236}">
                <a16:creationId xmlns:a16="http://schemas.microsoft.com/office/drawing/2014/main" id="{755D5B33-4DF6-544D-A320-0F574B6E52A8}"/>
              </a:ext>
            </a:extLst>
          </p:cNvPr>
          <p:cNvCxnSpPr>
            <a:cxnSpLocks/>
          </p:cNvCxnSpPr>
          <p:nvPr/>
        </p:nvCxnSpPr>
        <p:spPr bwMode="auto">
          <a:xfrm rot="18902548">
            <a:off x="6451599" y="4502998"/>
            <a:ext cx="0" cy="785592"/>
          </a:xfrm>
          <a:prstGeom prst="straightConnector1">
            <a:avLst/>
          </a:prstGeom>
          <a:noFill/>
          <a:ln w="38100" cap="flat" cmpd="dbl" algn="ctr">
            <a:solidFill>
              <a:srgbClr val="DD0806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107" name="Connecteur droit avec flèche 106">
            <a:extLst>
              <a:ext uri="{FF2B5EF4-FFF2-40B4-BE49-F238E27FC236}">
                <a16:creationId xmlns:a16="http://schemas.microsoft.com/office/drawing/2014/main" id="{F6D77725-1BE6-6E4B-9A8D-C9A9E08E7B04}"/>
              </a:ext>
            </a:extLst>
          </p:cNvPr>
          <p:cNvCxnSpPr>
            <a:cxnSpLocks/>
          </p:cNvCxnSpPr>
          <p:nvPr/>
        </p:nvCxnSpPr>
        <p:spPr bwMode="auto">
          <a:xfrm rot="2777946">
            <a:off x="4797937" y="2783568"/>
            <a:ext cx="0" cy="785592"/>
          </a:xfrm>
          <a:prstGeom prst="straightConnector1">
            <a:avLst/>
          </a:prstGeom>
          <a:noFill/>
          <a:ln w="38100" cap="flat" cmpd="dbl" algn="ctr">
            <a:solidFill>
              <a:srgbClr val="DD0806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110" name="Connecteur droit avec flèche 109">
            <a:extLst>
              <a:ext uri="{FF2B5EF4-FFF2-40B4-BE49-F238E27FC236}">
                <a16:creationId xmlns:a16="http://schemas.microsoft.com/office/drawing/2014/main" id="{452FA753-6A4E-8148-9019-C64780E185F6}"/>
              </a:ext>
            </a:extLst>
          </p:cNvPr>
          <p:cNvCxnSpPr>
            <a:cxnSpLocks/>
          </p:cNvCxnSpPr>
          <p:nvPr/>
        </p:nvCxnSpPr>
        <p:spPr bwMode="auto">
          <a:xfrm rot="18902548">
            <a:off x="5610803" y="2811114"/>
            <a:ext cx="0" cy="785592"/>
          </a:xfrm>
          <a:prstGeom prst="straightConnector1">
            <a:avLst/>
          </a:prstGeom>
          <a:noFill/>
          <a:ln w="38100" cap="flat" cmpd="dbl" algn="ctr">
            <a:solidFill>
              <a:srgbClr val="DD0806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116" name="Connecteur droit avec flèche 115">
            <a:extLst>
              <a:ext uri="{FF2B5EF4-FFF2-40B4-BE49-F238E27FC236}">
                <a16:creationId xmlns:a16="http://schemas.microsoft.com/office/drawing/2014/main" id="{F4AAA1B5-9C79-434A-9E64-BDBB2E528AC7}"/>
              </a:ext>
            </a:extLst>
          </p:cNvPr>
          <p:cNvCxnSpPr>
            <a:cxnSpLocks/>
          </p:cNvCxnSpPr>
          <p:nvPr/>
        </p:nvCxnSpPr>
        <p:spPr bwMode="auto">
          <a:xfrm rot="18902548">
            <a:off x="3908562" y="4523109"/>
            <a:ext cx="0" cy="785592"/>
          </a:xfrm>
          <a:prstGeom prst="straightConnector1">
            <a:avLst/>
          </a:prstGeom>
          <a:noFill/>
          <a:ln w="38100" cap="flat" cmpd="dbl" algn="ctr">
            <a:solidFill>
              <a:srgbClr val="DD0806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127" name="Connecteur droit avec flèche 126">
            <a:extLst>
              <a:ext uri="{FF2B5EF4-FFF2-40B4-BE49-F238E27FC236}">
                <a16:creationId xmlns:a16="http://schemas.microsoft.com/office/drawing/2014/main" id="{9814CE67-21D4-E042-A709-3037C9C81DCC}"/>
              </a:ext>
            </a:extLst>
          </p:cNvPr>
          <p:cNvCxnSpPr>
            <a:cxnSpLocks/>
          </p:cNvCxnSpPr>
          <p:nvPr/>
        </p:nvCxnSpPr>
        <p:spPr bwMode="auto">
          <a:xfrm>
            <a:off x="3566152" y="1316682"/>
            <a:ext cx="0" cy="576064"/>
          </a:xfrm>
          <a:prstGeom prst="straightConnector1">
            <a:avLst/>
          </a:prstGeom>
          <a:noFill/>
          <a:ln w="38100" cap="flat" cmpd="dbl" algn="ctr">
            <a:solidFill>
              <a:srgbClr val="DD0806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130" name="Connecteur droit avec flèche 129">
            <a:extLst>
              <a:ext uri="{FF2B5EF4-FFF2-40B4-BE49-F238E27FC236}">
                <a16:creationId xmlns:a16="http://schemas.microsoft.com/office/drawing/2014/main" id="{794E98D8-4A7E-B347-A0F2-8BAFEFF09006}"/>
              </a:ext>
            </a:extLst>
          </p:cNvPr>
          <p:cNvCxnSpPr>
            <a:cxnSpLocks/>
          </p:cNvCxnSpPr>
          <p:nvPr/>
        </p:nvCxnSpPr>
        <p:spPr bwMode="auto">
          <a:xfrm>
            <a:off x="5178969" y="2104719"/>
            <a:ext cx="0" cy="576064"/>
          </a:xfrm>
          <a:prstGeom prst="straightConnector1">
            <a:avLst/>
          </a:prstGeom>
          <a:noFill/>
          <a:ln w="38100" cap="flat" cmpd="dbl" algn="ctr">
            <a:solidFill>
              <a:srgbClr val="DD0806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146" name="Connecteur droit avec flèche 145">
            <a:extLst>
              <a:ext uri="{FF2B5EF4-FFF2-40B4-BE49-F238E27FC236}">
                <a16:creationId xmlns:a16="http://schemas.microsoft.com/office/drawing/2014/main" id="{90ABC7A5-0951-6743-9C93-3CEE561C18DA}"/>
              </a:ext>
            </a:extLst>
          </p:cNvPr>
          <p:cNvCxnSpPr>
            <a:cxnSpLocks/>
          </p:cNvCxnSpPr>
          <p:nvPr/>
        </p:nvCxnSpPr>
        <p:spPr bwMode="auto">
          <a:xfrm rot="2777946">
            <a:off x="3138940" y="4448500"/>
            <a:ext cx="0" cy="785592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sm"/>
            <a:tailEnd type="triangle"/>
          </a:ln>
          <a:effectLst/>
        </p:spPr>
      </p:cxnSp>
      <p:cxnSp>
        <p:nvCxnSpPr>
          <p:cNvPr id="147" name="Connecteur droit avec flèche 146">
            <a:extLst>
              <a:ext uri="{FF2B5EF4-FFF2-40B4-BE49-F238E27FC236}">
                <a16:creationId xmlns:a16="http://schemas.microsoft.com/office/drawing/2014/main" id="{EAAEECC8-FBCC-7940-BBDE-AB5512427DB1}"/>
              </a:ext>
            </a:extLst>
          </p:cNvPr>
          <p:cNvCxnSpPr>
            <a:cxnSpLocks/>
          </p:cNvCxnSpPr>
          <p:nvPr/>
        </p:nvCxnSpPr>
        <p:spPr bwMode="auto">
          <a:xfrm>
            <a:off x="3481225" y="3768771"/>
            <a:ext cx="0" cy="569591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sm"/>
            <a:tailEnd type="triangle"/>
          </a:ln>
          <a:effectLst/>
        </p:spPr>
      </p:cxnSp>
      <p:cxnSp>
        <p:nvCxnSpPr>
          <p:cNvPr id="152" name="Connecteur droit avec flèche 151">
            <a:extLst>
              <a:ext uri="{FF2B5EF4-FFF2-40B4-BE49-F238E27FC236}">
                <a16:creationId xmlns:a16="http://schemas.microsoft.com/office/drawing/2014/main" id="{48F62D45-CC14-F443-98E0-04A2CAA8F56D}"/>
              </a:ext>
            </a:extLst>
          </p:cNvPr>
          <p:cNvCxnSpPr>
            <a:cxnSpLocks/>
          </p:cNvCxnSpPr>
          <p:nvPr/>
        </p:nvCxnSpPr>
        <p:spPr bwMode="auto">
          <a:xfrm>
            <a:off x="3481225" y="2947092"/>
            <a:ext cx="0" cy="569591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sm"/>
            <a:tailEnd type="triangle"/>
          </a:ln>
          <a:effectLst/>
        </p:spPr>
      </p:cxnSp>
      <p:cxnSp>
        <p:nvCxnSpPr>
          <p:cNvPr id="153" name="Connecteur droit avec flèche 152">
            <a:extLst>
              <a:ext uri="{FF2B5EF4-FFF2-40B4-BE49-F238E27FC236}">
                <a16:creationId xmlns:a16="http://schemas.microsoft.com/office/drawing/2014/main" id="{E14CCB55-9522-D94D-9A1E-DD086E2F506F}"/>
              </a:ext>
            </a:extLst>
          </p:cNvPr>
          <p:cNvCxnSpPr>
            <a:cxnSpLocks/>
          </p:cNvCxnSpPr>
          <p:nvPr/>
        </p:nvCxnSpPr>
        <p:spPr bwMode="auto">
          <a:xfrm>
            <a:off x="3591087" y="4696296"/>
            <a:ext cx="530095" cy="545319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sm"/>
            <a:tailEnd type="triangle"/>
          </a:ln>
          <a:effectLst/>
        </p:spPr>
      </p:cxnSp>
      <p:cxnSp>
        <p:nvCxnSpPr>
          <p:cNvPr id="158" name="Connecteur droit avec flèche 157">
            <a:extLst>
              <a:ext uri="{FF2B5EF4-FFF2-40B4-BE49-F238E27FC236}">
                <a16:creationId xmlns:a16="http://schemas.microsoft.com/office/drawing/2014/main" id="{8B468625-E3E7-C045-BEB6-F1EEEC400C68}"/>
              </a:ext>
            </a:extLst>
          </p:cNvPr>
          <p:cNvCxnSpPr>
            <a:cxnSpLocks/>
          </p:cNvCxnSpPr>
          <p:nvPr/>
        </p:nvCxnSpPr>
        <p:spPr bwMode="auto">
          <a:xfrm rot="2777946">
            <a:off x="3786606" y="5257510"/>
            <a:ext cx="0" cy="785592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sm"/>
            <a:tailEnd type="triangle"/>
          </a:ln>
          <a:effectLst/>
        </p:spPr>
      </p:cxnSp>
      <p:cxnSp>
        <p:nvCxnSpPr>
          <p:cNvPr id="160" name="Connecteur droit avec flèche 159">
            <a:extLst>
              <a:ext uri="{FF2B5EF4-FFF2-40B4-BE49-F238E27FC236}">
                <a16:creationId xmlns:a16="http://schemas.microsoft.com/office/drawing/2014/main" id="{95AF99F9-0D9D-7F4B-96CB-67AFC5831A9F}"/>
              </a:ext>
            </a:extLst>
          </p:cNvPr>
          <p:cNvCxnSpPr>
            <a:cxnSpLocks/>
          </p:cNvCxnSpPr>
          <p:nvPr/>
        </p:nvCxnSpPr>
        <p:spPr bwMode="auto">
          <a:xfrm>
            <a:off x="4322297" y="5488629"/>
            <a:ext cx="530095" cy="545319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sm"/>
            <a:tailEnd type="triangle"/>
          </a:ln>
          <a:effectLst/>
        </p:spPr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D9180112-E7F2-0F4D-B2BF-E10341C4EE35}"/>
              </a:ext>
            </a:extLst>
          </p:cNvPr>
          <p:cNvSpPr txBox="1"/>
          <p:nvPr/>
        </p:nvSpPr>
        <p:spPr>
          <a:xfrm>
            <a:off x="1791189" y="2119634"/>
            <a:ext cx="385042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#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3D98C436-C88A-CC46-9752-F71281ABC187}"/>
              </a:ext>
            </a:extLst>
          </p:cNvPr>
          <p:cNvSpPr txBox="1"/>
          <p:nvPr/>
        </p:nvSpPr>
        <p:spPr>
          <a:xfrm>
            <a:off x="4014046" y="5512915"/>
            <a:ext cx="385042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#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59C63942-CF24-0642-A945-4B2073D41507}"/>
              </a:ext>
            </a:extLst>
          </p:cNvPr>
          <p:cNvSpPr txBox="1"/>
          <p:nvPr/>
        </p:nvSpPr>
        <p:spPr>
          <a:xfrm>
            <a:off x="3342382" y="4681058"/>
            <a:ext cx="385042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#</a:t>
            </a: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57A3B29E-E074-2F41-A738-7FDAF0F5FBD9}"/>
              </a:ext>
            </a:extLst>
          </p:cNvPr>
          <p:cNvSpPr txBox="1"/>
          <p:nvPr/>
        </p:nvSpPr>
        <p:spPr>
          <a:xfrm>
            <a:off x="5841666" y="4696296"/>
            <a:ext cx="385042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#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C823E85-98FA-9F45-A8CD-1DACDE2B15E3}"/>
              </a:ext>
            </a:extLst>
          </p:cNvPr>
          <p:cNvSpPr txBox="1"/>
          <p:nvPr/>
        </p:nvSpPr>
        <p:spPr>
          <a:xfrm>
            <a:off x="7055245" y="1055072"/>
            <a:ext cx="1944763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(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1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or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 2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) #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 3</a:t>
            </a: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A33CB2CB-33E4-1F43-9BDB-D8BAD1782C88}"/>
              </a:ext>
            </a:extLst>
          </p:cNvPr>
          <p:cNvSpPr txBox="1"/>
          <p:nvPr/>
        </p:nvSpPr>
        <p:spPr>
          <a:xfrm>
            <a:off x="7055245" y="1521803"/>
            <a:ext cx="1944763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4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# (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5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or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6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)</a:t>
            </a: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FE0295C7-5755-6940-8085-53CC3603FD6E}"/>
              </a:ext>
            </a:extLst>
          </p:cNvPr>
          <p:cNvSpPr txBox="1"/>
          <p:nvPr/>
        </p:nvSpPr>
        <p:spPr>
          <a:xfrm>
            <a:off x="7064582" y="1988534"/>
            <a:ext cx="984565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8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#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 9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0F78755-D708-DB4E-A4B5-E4C675F47D61}"/>
              </a:ext>
            </a:extLst>
          </p:cNvPr>
          <p:cNvSpPr txBox="1"/>
          <p:nvPr/>
        </p:nvSpPr>
        <p:spPr>
          <a:xfrm>
            <a:off x="6884189" y="2699310"/>
            <a:ext cx="2105063" cy="97337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bIns="64800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fr-FR" sz="2800" kern="0" dirty="0"/>
              <a:t>o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ptimisation</a:t>
            </a:r>
          </a:p>
          <a:p>
            <a:pPr algn="ctr" fontAlgn="base">
              <a:spcAft>
                <a:spcPct val="0"/>
              </a:spcAft>
            </a:pPr>
            <a:r>
              <a:rPr lang="fr-FR" sz="2800" kern="0" dirty="0"/>
              <a:t>v</a:t>
            </a:r>
            <a:r>
              <a:rPr lang="en-US" sz="2800" kern="0" dirty="0"/>
              <a:t>érification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9869135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D04CD78-2C03-9349-B18A-AA62D4EAF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921" y="1196752"/>
            <a:ext cx="7778157" cy="4250394"/>
          </a:xfrm>
        </p:spPr>
        <p:txBody>
          <a:bodyPr/>
          <a:lstStyle/>
          <a:p>
            <a:pPr marL="288000" indent="-288000">
              <a:buFont typeface="+mj-lt"/>
              <a:buAutoNum type="arabicPeriod"/>
            </a:pPr>
            <a:r>
              <a:rPr lang="fr-FR">
                <a:solidFill>
                  <a:schemeClr val="bg1">
                    <a:lumMod val="75000"/>
                  </a:schemeClr>
                </a:solidFill>
              </a:rPr>
              <a:t> Rappels sur les circuits synchrones</a:t>
            </a:r>
          </a:p>
          <a:p>
            <a:pPr marL="288000" indent="-288000">
              <a:buFont typeface="+mj-lt"/>
              <a:buAutoNum type="arabicPeriod"/>
            </a:pPr>
            <a:r>
              <a:rPr lang="fr-FR">
                <a:solidFill>
                  <a:schemeClr val="bg1">
                    <a:lumMod val="75000"/>
                  </a:schemeClr>
                </a:solidFill>
              </a:rPr>
              <a:t> La s</a:t>
            </a:r>
            <a:r>
              <a:rPr lang="en-US">
                <a:solidFill>
                  <a:schemeClr val="bg1">
                    <a:lumMod val="75000"/>
                  </a:schemeClr>
                </a:solidFill>
              </a:rPr>
              <a:t>émantique par termes marqués</a:t>
            </a:r>
            <a:r>
              <a:rPr lang="fr-FR">
                <a:solidFill>
                  <a:schemeClr val="bg1">
                    <a:lumMod val="75000"/>
                  </a:schemeClr>
                </a:solidFill>
              </a:rPr>
              <a:t> (</a:t>
            </a:r>
            <a:r>
              <a:rPr lang="en-US">
                <a:solidFill>
                  <a:schemeClr val="bg1">
                    <a:lumMod val="75000"/>
                  </a:schemeClr>
                </a:solidFill>
              </a:rPr>
              <a:t>états)</a:t>
            </a:r>
          </a:p>
          <a:p>
            <a:pPr marL="288000" indent="-288000">
              <a:buFont typeface="+mj-lt"/>
              <a:buAutoNum type="arabicPeriod"/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 Interface des circuits</a:t>
            </a:r>
          </a:p>
          <a:p>
            <a:pPr marL="288000" indent="-288000">
              <a:buFont typeface="+mj-lt"/>
              <a:buAutoNum type="arabicPeriod"/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 Circuits de pause, abort, trap et supend</a:t>
            </a:r>
          </a:p>
          <a:p>
            <a:pPr marL="288000" indent="-288000">
              <a:buFont typeface="+mj-lt"/>
              <a:buAutoNum type="arabicPeriod"/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 Circuits de séquence, et if</a:t>
            </a:r>
          </a:p>
          <a:p>
            <a:pPr marL="288000" indent="-288000">
              <a:buFont typeface="+mj-lt"/>
              <a:buAutoNum type="arabicPeriod"/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 Circuit de parallèle</a:t>
            </a:r>
          </a:p>
          <a:p>
            <a:pPr marL="288000" indent="-288000">
              <a:buFont typeface="+mj-lt"/>
              <a:buAutoNum type="arabicPeriod"/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 Circuit de signal</a:t>
            </a:r>
          </a:p>
          <a:p>
            <a:pPr marL="288000" indent="-288000">
              <a:buFont typeface="+mj-lt"/>
              <a:buAutoNum type="arabicPeriod"/>
            </a:pPr>
            <a:r>
              <a:rPr lang="en-US"/>
              <a:t> Le théorème principal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356956C-9974-314D-ADA2-338A04A383A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07/03/2017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DA246DD-03CF-C643-BBA2-4C12CDC8BD7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94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D3E62F-9797-AC44-AF5D-8049BB8F5B6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B1C709C2-2900-6E45-A0A7-53821C768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Plan du cours</a:t>
            </a:r>
          </a:p>
        </p:txBody>
      </p:sp>
    </p:spTree>
    <p:extLst>
      <p:ext uri="{BB962C8B-B14F-4D97-AF65-F5344CB8AC3E}">
        <p14:creationId xmlns:p14="http://schemas.microsoft.com/office/powerpoint/2010/main" val="363214579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68792E8D-CEAB-CD41-9B27-9718C207C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340" y="1105111"/>
            <a:ext cx="8893460" cy="340400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u="sng" dirty="0"/>
              <a:t>Théorème</a:t>
            </a:r>
            <a:r>
              <a:rPr lang="en-US" dirty="0"/>
              <a:t> : Pout tout </a:t>
            </a:r>
            <a:r>
              <a:rPr lang="en-US" i="1" dirty="0">
                <a:solidFill>
                  <a:schemeClr val="accent4"/>
                </a:solidFill>
              </a:rPr>
              <a:t>p</a:t>
            </a:r>
            <a:r>
              <a:rPr lang="en-US" dirty="0"/>
              <a:t> constructif, et toute suite d’entrées pour </a:t>
            </a:r>
            <a:r>
              <a:rPr lang="en-US" i="1" dirty="0">
                <a:solidFill>
                  <a:schemeClr val="accent4"/>
                </a:solidFill>
              </a:rPr>
              <a:t>p</a:t>
            </a:r>
            <a:r>
              <a:rPr lang="en-US" dirty="0"/>
              <a:t>, le circuit de </a:t>
            </a:r>
            <a:r>
              <a:rPr lang="en-US" i="1" dirty="0">
                <a:solidFill>
                  <a:schemeClr val="accent4"/>
                </a:solidFill>
              </a:rPr>
              <a:t>p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est électriquement sain </a:t>
            </a:r>
            <a:r>
              <a:rPr lang="en-US" dirty="0"/>
              <a:t>et calcule exactement sa </a:t>
            </a:r>
            <a:r>
              <a:rPr lang="en-US" dirty="0">
                <a:solidFill>
                  <a:schemeClr val="accent3"/>
                </a:solidFill>
              </a:rPr>
              <a:t>sémantique constructive.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u="sng" dirty="0"/>
              <a:t>Preuve</a:t>
            </a:r>
            <a:r>
              <a:rPr lang="en-US" dirty="0"/>
              <a:t> :</a:t>
            </a:r>
          </a:p>
          <a:p>
            <a:pPr marL="504000" lvl="1">
              <a:spcBef>
                <a:spcPts val="600"/>
              </a:spcBef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 étendre </a:t>
            </a:r>
            <a:r>
              <a:rPr lang="en-US" sz="2800" i="1" dirty="0">
                <a:solidFill>
                  <a:schemeClr val="tx1"/>
                </a:solidFill>
              </a:rPr>
              <a:t>Must</a:t>
            </a:r>
            <a:r>
              <a:rPr lang="en-US" sz="2800" dirty="0">
                <a:solidFill>
                  <a:schemeClr val="tx1"/>
                </a:solidFill>
              </a:rPr>
              <a:t> et </a:t>
            </a:r>
            <a:r>
              <a:rPr lang="en-US" sz="2800" i="1" dirty="0">
                <a:solidFill>
                  <a:schemeClr val="tx1"/>
                </a:solidFill>
              </a:rPr>
              <a:t>Can</a:t>
            </a:r>
            <a:r>
              <a:rPr lang="en-US" sz="2800" dirty="0">
                <a:solidFill>
                  <a:schemeClr val="tx1"/>
                </a:solidFill>
              </a:rPr>
              <a:t> aux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>
                <a:solidFill>
                  <a:schemeClr val="accent4"/>
                </a:solidFill>
              </a:rPr>
              <a:t>p</a:t>
            </a:r>
          </a:p>
          <a:p>
            <a:pPr marL="504000" lvl="1">
              <a:buFont typeface="+mj-lt"/>
              <a:buAutoNum type="arabicPeriod"/>
            </a:pPr>
            <a:r>
              <a:rPr lang="fr-FR" sz="2800">
                <a:solidFill>
                  <a:schemeClr val="tx1"/>
                </a:solidFill>
              </a:rPr>
              <a:t> montrer que la propagation des </a:t>
            </a:r>
            <a:r>
              <a:rPr lang="fr-FR" sz="2800">
                <a:solidFill>
                  <a:schemeClr val="accent1"/>
                </a:solidFill>
              </a:rPr>
              <a:t>1</a:t>
            </a:r>
            <a:r>
              <a:rPr lang="fr-FR" sz="2800">
                <a:solidFill>
                  <a:schemeClr val="tx1"/>
                </a:solidFill>
              </a:rPr>
              <a:t> calcule </a:t>
            </a:r>
            <a:r>
              <a:rPr lang="fr-FR" sz="2800" i="1">
                <a:solidFill>
                  <a:schemeClr val="tx1"/>
                </a:solidFill>
              </a:rPr>
              <a:t>Must</a:t>
            </a:r>
          </a:p>
          <a:p>
            <a:pPr marL="504000" lvl="1">
              <a:buFont typeface="+mj-lt"/>
              <a:buAutoNum type="arabicPeriod"/>
            </a:pPr>
            <a:r>
              <a:rPr lang="fr-FR" sz="2800">
                <a:solidFill>
                  <a:schemeClr val="tx1"/>
                </a:solidFill>
              </a:rPr>
              <a:t> et que la propagation des </a:t>
            </a:r>
            <a:r>
              <a:rPr lang="fr-FR" sz="2800"/>
              <a:t>0</a:t>
            </a:r>
            <a:r>
              <a:rPr lang="fr-FR" sz="2800">
                <a:solidFill>
                  <a:schemeClr val="tx1"/>
                </a:solidFill>
              </a:rPr>
              <a:t> calcule</a:t>
            </a:r>
            <a:r>
              <a:rPr lang="fr-FR" sz="2800" i="1">
                <a:solidFill>
                  <a:schemeClr val="tx1"/>
                </a:solidFill>
              </a:rPr>
              <a:t> Cannot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B3E5655-2881-9D49-A60D-3E5BB0B49E4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07/03/2017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D99C542-ACE2-274A-8E17-631A4840203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95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57E2CF2-083A-1B47-86F5-6937DE6C3B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A83242DA-E994-4247-9175-DB6DFC3E4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4624"/>
            <a:ext cx="8686800" cy="646331"/>
          </a:xfrm>
        </p:spPr>
        <p:txBody>
          <a:bodyPr/>
          <a:lstStyle/>
          <a:p>
            <a:r>
              <a:rPr lang="en-US" sz="3200"/>
              <a:t>Liaison sémantique constructives / circuits</a:t>
            </a:r>
            <a:endParaRPr lang="fr-FR" sz="320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F63028C-12CE-D844-B516-A88396CE33A3}"/>
              </a:ext>
            </a:extLst>
          </p:cNvPr>
          <p:cNvSpPr txBox="1"/>
          <p:nvPr/>
        </p:nvSpPr>
        <p:spPr>
          <a:xfrm>
            <a:off x="628452" y="4797152"/>
            <a:ext cx="7887096" cy="1404261"/>
          </a:xfrm>
          <a:prstGeom prst="rect">
            <a:avLst/>
          </a:prstGeom>
          <a:ln w="28575">
            <a:solidFill>
              <a:schemeClr val="accent3"/>
            </a:solidFill>
          </a:ln>
        </p:spPr>
        <p:txBody>
          <a:bodyPr wrap="none" bIns="64800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Preuve 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en cours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 en Coq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, </a:t>
            </a:r>
          </a:p>
          <a:p>
            <a:pPr algn="ctr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voir le s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éminaire de Lionel Rieg le 28 mars 2018</a:t>
            </a:r>
          </a:p>
          <a:p>
            <a:pPr algn="ctr" fontAlgn="base">
              <a:spcAft>
                <a:spcPct val="0"/>
              </a:spcAft>
            </a:pPr>
            <a:r>
              <a:rPr lang="en-US" sz="2800" kern="0" dirty="0"/>
              <a:t>Quid de la réciproque (vraie je pense)</a:t>
            </a:r>
            <a:r>
              <a:rPr lang="en-US" sz="1400" kern="0" dirty="0"/>
              <a:t> </a:t>
            </a:r>
            <a:r>
              <a:rPr lang="en-US" sz="2800" kern="0" dirty="0"/>
              <a:t>?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BC378AD-2305-FA4E-B55B-3E8C6B9576FC}"/>
              </a:ext>
            </a:extLst>
          </p:cNvPr>
          <p:cNvSpPr txBox="1"/>
          <p:nvPr/>
        </p:nvSpPr>
        <p:spPr>
          <a:xfrm>
            <a:off x="4814455" y="2971494"/>
            <a:ext cx="338554" cy="64633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lang="en-US" sz="3600" kern="0" dirty="0">
                <a:solidFill>
                  <a:schemeClr val="accent4"/>
                </a:solidFill>
              </a:rPr>
              <a:t>ˆ</a:t>
            </a:r>
            <a:endParaRPr kumimoji="0" lang="fr-FR" sz="3600" b="0" u="none" strike="noStrike" kern="0" cap="none" spc="0" normalizeH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714F592-3277-754F-9190-0E45DEA27CE2}"/>
              </a:ext>
            </a:extLst>
          </p:cNvPr>
          <p:cNvSpPr txBox="1"/>
          <p:nvPr/>
        </p:nvSpPr>
        <p:spPr>
          <a:xfrm>
            <a:off x="6158345" y="-34636"/>
            <a:ext cx="184731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372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561226D0-0617-984E-8C05-772C19035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1526572"/>
          </a:xfrm>
        </p:spPr>
        <p:txBody>
          <a:bodyPr/>
          <a:lstStyle/>
          <a:p>
            <a:r>
              <a:rPr lang="fr-FR" i="1">
                <a:solidFill>
                  <a:schemeClr val="accent4"/>
                </a:solidFill>
              </a:rPr>
              <a:t>Clock-gating</a:t>
            </a:r>
            <a:r>
              <a:rPr lang="fr-FR"/>
              <a:t> → weak suspend</a:t>
            </a:r>
          </a:p>
          <a:p>
            <a:r>
              <a:rPr lang="fr-FR"/>
              <a:t>Traitement des boucles et le la r</a:t>
            </a:r>
            <a:r>
              <a:rPr lang="en-US"/>
              <a:t>éincarnation des signaux et instructions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A1D6155-4534-0F4D-9244-C44D0548504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07/03/2017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9CCC0D-77BC-EC43-84A7-6315B3C0F5F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96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3DFB3A-1E60-A64E-971F-65E9A04452E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9440F37-04A2-E84F-9BF4-3F79161CB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 suivre au prochain cours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20671DCC-AA81-944F-80D5-654007FE7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53136"/>
            <a:ext cx="7592144" cy="196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C4C8EA08-619D-F043-A649-C0CD97C4D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21" y="2745772"/>
            <a:ext cx="7506557" cy="19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DC0B7736-B1EF-A54F-83E8-E1F15DE28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056" y="3282821"/>
            <a:ext cx="3795886" cy="274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64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BERRY@XB94KIMFUVWXY5K9" val="3082"/>
  <p:tag name="DEFAULTDISPLAYSOURCE" val="\documentclass{article}\pagestyle{empty}&#10;\begin{document}&#10;&#10;\end{document}&#10;"/>
  <p:tag name="EMBEDFONTS" val="1"/>
  <p:tag name="FIRSTGERARD2EBERRY@ELPDCHTFUVW0Y5HA" val="4800"/>
</p:tagLst>
</file>

<file path=ppt/theme/theme1.xml><?xml version="1.0" encoding="utf-8"?>
<a:theme xmlns:a="http://schemas.openxmlformats.org/drawingml/2006/main" name="BerryColl09-2">
  <a:themeElements>
    <a:clrScheme name="Personnalisée 1 1">
      <a:dk1>
        <a:srgbClr val="000000"/>
      </a:dk1>
      <a:lt1>
        <a:srgbClr val="FFFFFF"/>
      </a:lt1>
      <a:dk2>
        <a:srgbClr val="0000FF"/>
      </a:dk2>
      <a:lt2>
        <a:srgbClr val="FFFF65"/>
      </a:lt2>
      <a:accent1>
        <a:srgbClr val="FF0000"/>
      </a:accent1>
      <a:accent2>
        <a:srgbClr val="007A00"/>
      </a:accent2>
      <a:accent3>
        <a:srgbClr val="B22C85"/>
      </a:accent3>
      <a:accent4>
        <a:srgbClr val="964700"/>
      </a:accent4>
      <a:accent5>
        <a:srgbClr val="E78400"/>
      </a:accent5>
      <a:accent6>
        <a:srgbClr val="BFBFBF"/>
      </a:accent6>
      <a:hlink>
        <a:srgbClr val="0000BF"/>
      </a:hlink>
      <a:folHlink>
        <a:srgbClr val="3F3F3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ln w="19050">
          <a:noFill/>
        </a:ln>
      </a:spPr>
      <a:bodyPr wrap="none" rtlCol="0">
        <a:spAutoFit/>
      </a:bodyPr>
      <a:lstStyle>
        <a:defPPr algn="l" fontAlgn="base">
          <a:spcAft>
            <a:spcPct val="0"/>
          </a:spcAft>
          <a:defRPr kumimoji="0" sz="2800" b="0" i="0" u="none" strike="noStrike" kern="0" cap="none" spc="0" normalizeH="0" noProof="0" dirty="0" smtClean="0">
            <a:ln>
              <a:noFill/>
            </a:ln>
            <a:effectLst/>
            <a:uLnTx/>
            <a:uFillTx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erryModèle.potx" id="{1063581F-96BB-8444-9F23-4278344216FA}" vid="{B92A0768-C907-084B-B1DB-D5773F8641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19745</TotalTime>
  <Words>5915</Words>
  <Application>Microsoft Macintosh PowerPoint</Application>
  <PresentationFormat>Affichage à l'écran (4:3)</PresentationFormat>
  <Paragraphs>2233</Paragraphs>
  <Slides>96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96</vt:i4>
      </vt:variant>
    </vt:vector>
  </HeadingPairs>
  <TitlesOfParts>
    <vt:vector size="101" baseType="lpstr">
      <vt:lpstr>Arial</vt:lpstr>
      <vt:lpstr>Calibri</vt:lpstr>
      <vt:lpstr>Geneva</vt:lpstr>
      <vt:lpstr>Symbol</vt:lpstr>
      <vt:lpstr>BerryColl09-2</vt:lpstr>
      <vt:lpstr>Esterel de A à Z 4. Traduction d’Esterel en circuits</vt:lpstr>
      <vt:lpstr>Objectifs de ce cours (et du suivant)</vt:lpstr>
      <vt:lpstr>Plan du cours</vt:lpstr>
      <vt:lpstr>Portes combinatoires et registres</vt:lpstr>
      <vt:lpstr>Circuits combinatoires acycliques </vt:lpstr>
      <vt:lpstr>Circuits combinatoires cycliques (cf. cours du 26/03/2014)</vt:lpstr>
      <vt:lpstr>Circuits séquentiels à combinatoire cyclique</vt:lpstr>
      <vt:lpstr>Théorème fondamental (Mendler-Berry-Shiple)</vt:lpstr>
      <vt:lpstr>Plan du cours</vt:lpstr>
      <vt:lpstr>Présentation PowerPoint</vt:lpstr>
      <vt:lpstr>Deux étapes</vt:lpstr>
      <vt:lpstr>Prendre au sérieux la coloration des termes</vt:lpstr>
      <vt:lpstr>Simplifier la coloration des termes</vt:lpstr>
      <vt:lpstr>Simplifier la coloration des termes</vt:lpstr>
      <vt:lpstr>Présentation PowerPoint</vt:lpstr>
      <vt:lpstr>Deux sortes de règles</vt:lpstr>
      <vt:lpstr>Plan du cours</vt:lpstr>
      <vt:lpstr>Circuit d’une instruction, v0</vt:lpstr>
      <vt:lpstr>Circuit d’une instruction, v0</vt:lpstr>
      <vt:lpstr>Circuit de nothing, emit et exit</vt:lpstr>
      <vt:lpstr>Circuit de la pause, v0</vt:lpstr>
      <vt:lpstr>Activation de la pause</vt:lpstr>
      <vt:lpstr>Reprise de la pause ⟹ terminaison, v0</vt:lpstr>
      <vt:lpstr>Mais abort contrôle la reprise</vt:lpstr>
      <vt:lpstr>Contrôle de la reprise ⟹ RES</vt:lpstr>
      <vt:lpstr>Circuit de pause, v1</vt:lpstr>
      <vt:lpstr>RES et REG à 1 ⟹ terminaison</vt:lpstr>
      <vt:lpstr>RES=0 ⟹ abort du pause sans terminaison</vt:lpstr>
      <vt:lpstr>Circuit pour « abort p when S »</vt:lpstr>
      <vt:lpstr>Circuit pour « abort p when S », go</vt:lpstr>
      <vt:lpstr>Circuit pour « abort p when S », S absent</vt:lpstr>
      <vt:lpstr>Circuit pour « abort p when S », S présent</vt:lpstr>
      <vt:lpstr>Mais trap contrôle la prémption faible</vt:lpstr>
      <vt:lpstr>Le cas intéressant : sortie de cette trappe, k=2</vt:lpstr>
      <vt:lpstr>Contrôle de la préemption faible ⟹ KILL</vt:lpstr>
      <vt:lpstr>Circuit de pause, v2</vt:lpstr>
      <vt:lpstr>Circuit de pause, v2</vt:lpstr>
      <vt:lpstr>Circuit de pause, v2</vt:lpstr>
      <vt:lpstr>Comportement complet du pause v2</vt:lpstr>
      <vt:lpstr>Circuit  pour « trap T in p end »</vt:lpstr>
      <vt:lpstr>Circuit  pour « trap T in p end »</vt:lpstr>
      <vt:lpstr>Circuit  pour « trap T in p end »</vt:lpstr>
      <vt:lpstr>Circuit  pour « trap T in p end »</vt:lpstr>
      <vt:lpstr>Présentation PowerPoint</vt:lpstr>
      <vt:lpstr>1995 : suspend contrôle la suspension</vt:lpstr>
      <vt:lpstr>Contrôle de la suspension ⟹ SUSP</vt:lpstr>
      <vt:lpstr>Circuit de « suspend p when S »</vt:lpstr>
      <vt:lpstr>Circuit de « suspend p when S », démarrage</vt:lpstr>
      <vt:lpstr>Circuit de « suspend p when S », S absent</vt:lpstr>
      <vt:lpstr>Circuit de « suspend p when S », S présent</vt:lpstr>
      <vt:lpstr>« suspend p when S », SUSP propagé</vt:lpstr>
      <vt:lpstr>Circuit de pause, final</vt:lpstr>
      <vt:lpstr>Suspension d’une pause active</vt:lpstr>
      <vt:lpstr>Suspension tuée</vt:lpstr>
      <vt:lpstr>Démarrage d’une pause</vt:lpstr>
      <vt:lpstr>Terminaison d’une pause active</vt:lpstr>
      <vt:lpstr> Abort d’une pause active</vt:lpstr>
      <vt:lpstr>Pause mort-née</vt:lpstr>
      <vt:lpstr>Plan du cours</vt:lpstr>
      <vt:lpstr>Règles de la séquence « p ; q »</vt:lpstr>
      <vt:lpstr>La séquence : séparation des cas pour p</vt:lpstr>
      <vt:lpstr>Circuit pour « p ; q »</vt:lpstr>
      <vt:lpstr>1. démarrage de p, qui pause</vt:lpstr>
      <vt:lpstr>1. démarrage de p, qui pause</vt:lpstr>
      <vt:lpstr>2. terminaison de p, démarrage de q qui pause</vt:lpstr>
      <vt:lpstr>2. terminaison de p, démarrage de q qui pause</vt:lpstr>
      <vt:lpstr>3. fin de q qui sort de la trappe 2</vt:lpstr>
      <vt:lpstr>Invariant fondamental de la séquence</vt:lpstr>
      <vt:lpstr>Règles de if</vt:lpstr>
      <vt:lpstr>Circuit pour « if S then p else q end »</vt:lpstr>
      <vt:lpstr>Circuit pour « if S then p else q end », S présent</vt:lpstr>
      <vt:lpstr>Circuit pour « if S then p else q end », S présent</vt:lpstr>
      <vt:lpstr>« if S then p else q end », reprise de p</vt:lpstr>
      <vt:lpstr>Circuit pour « if S then p else q end », S absent</vt:lpstr>
      <vt:lpstr>Invariant fondamental du if</vt:lpstr>
      <vt:lpstr>Plan du cours</vt:lpstr>
      <vt:lpstr>Règles du parallèle</vt:lpstr>
      <vt:lpstr>Circuit pour p || q</vt:lpstr>
      <vt:lpstr>Circuit pour p || q, calcul du max</vt:lpstr>
      <vt:lpstr>Circuit pour p || q avec q mort</vt:lpstr>
      <vt:lpstr>Le synchroniseur (max-unit 2-adique, Gonthier)</vt:lpstr>
      <vt:lpstr>Le synchroniseur (max-unit 2-adique, Gonthier)</vt:lpstr>
      <vt:lpstr>Propriété essentielle : la propagation des 0</vt:lpstr>
      <vt:lpstr>Le synchroniseur (max-unit 2-adique, Gonthier)</vt:lpstr>
      <vt:lpstr>La Daisy Chain plus classique pour max </vt:lpstr>
      <vt:lpstr>La Daisy Chain plus classique pour max ne propage pas les 0 !</vt:lpstr>
      <vt:lpstr>Plan du cours</vt:lpstr>
      <vt:lpstr>Règles comportementales de « signal S in p end »</vt:lpstr>
      <vt:lpstr>Circuit de « signal S in p end »</vt:lpstr>
      <vt:lpstr>Plan du cours</vt:lpstr>
      <vt:lpstr>La syntaxe abstraite d’un terme</vt:lpstr>
      <vt:lpstr>L’ossature d’un circuit</vt:lpstr>
      <vt:lpstr>Invariant d’incompatbilité des pauses</vt:lpstr>
      <vt:lpstr>Plan du cours</vt:lpstr>
      <vt:lpstr>Liaison sémantique constructives / circuits</vt:lpstr>
      <vt:lpstr>A suivre au prochain cours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Esterel de A à Z 1. Principes, styles, applications</dc:title>
  <dc:creator>Utilisateur de Microsoft Office</dc:creator>
  <cp:lastModifiedBy>Utilisateur de Microsoft Office</cp:lastModifiedBy>
  <cp:revision>664</cp:revision>
  <dcterms:created xsi:type="dcterms:W3CDTF">2017-09-12T15:28:00Z</dcterms:created>
  <dcterms:modified xsi:type="dcterms:W3CDTF">2018-03-09T14:21:07Z</dcterms:modified>
</cp:coreProperties>
</file>