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57" r:id="rId2"/>
    <p:sldId id="679" r:id="rId3"/>
    <p:sldId id="683" r:id="rId4"/>
    <p:sldId id="688" r:id="rId5"/>
    <p:sldId id="761" r:id="rId6"/>
    <p:sldId id="760" r:id="rId7"/>
    <p:sldId id="739" r:id="rId8"/>
    <p:sldId id="729" r:id="rId9"/>
    <p:sldId id="726" r:id="rId10"/>
    <p:sldId id="728" r:id="rId11"/>
    <p:sldId id="677" r:id="rId12"/>
    <p:sldId id="717" r:id="rId13"/>
    <p:sldId id="719" r:id="rId14"/>
    <p:sldId id="714" r:id="rId15"/>
    <p:sldId id="715" r:id="rId16"/>
    <p:sldId id="711" r:id="rId17"/>
    <p:sldId id="762" r:id="rId18"/>
    <p:sldId id="744" r:id="rId19"/>
    <p:sldId id="713" r:id="rId20"/>
    <p:sldId id="712" r:id="rId21"/>
    <p:sldId id="765" r:id="rId22"/>
    <p:sldId id="766" r:id="rId23"/>
    <p:sldId id="720" r:id="rId24"/>
    <p:sldId id="721" r:id="rId25"/>
    <p:sldId id="727" r:id="rId26"/>
    <p:sldId id="722" r:id="rId27"/>
    <p:sldId id="723" r:id="rId28"/>
    <p:sldId id="724" r:id="rId29"/>
    <p:sldId id="740" r:id="rId30"/>
    <p:sldId id="689" r:id="rId31"/>
    <p:sldId id="690" r:id="rId32"/>
    <p:sldId id="764" r:id="rId33"/>
    <p:sldId id="753" r:id="rId34"/>
    <p:sldId id="692" r:id="rId35"/>
    <p:sldId id="693" r:id="rId36"/>
    <p:sldId id="745" r:id="rId37"/>
    <p:sldId id="730" r:id="rId38"/>
    <p:sldId id="747" r:id="rId39"/>
    <p:sldId id="746" r:id="rId40"/>
    <p:sldId id="748" r:id="rId41"/>
    <p:sldId id="749" r:id="rId42"/>
    <p:sldId id="750" r:id="rId43"/>
    <p:sldId id="751" r:id="rId44"/>
    <p:sldId id="752" r:id="rId45"/>
    <p:sldId id="743" r:id="rId46"/>
    <p:sldId id="755" r:id="rId47"/>
    <p:sldId id="767" r:id="rId48"/>
    <p:sldId id="756" r:id="rId49"/>
    <p:sldId id="754" r:id="rId50"/>
    <p:sldId id="757" r:id="rId51"/>
    <p:sldId id="758" r:id="rId52"/>
    <p:sldId id="759" r:id="rId53"/>
    <p:sldId id="741" r:id="rId54"/>
    <p:sldId id="769" r:id="rId55"/>
    <p:sldId id="671" r:id="rId56"/>
    <p:sldId id="680" r:id="rId57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DE9500"/>
    <a:srgbClr val="0000D7"/>
    <a:srgbClr val="006600"/>
    <a:srgbClr val="FFDDEA"/>
    <a:srgbClr val="DCDCFF"/>
    <a:srgbClr val="CCFFFF"/>
    <a:srgbClr val="FFC5DB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165" autoAdjust="0"/>
    <p:restoredTop sz="84740" autoAdjust="0"/>
  </p:normalViewPr>
  <p:slideViewPr>
    <p:cSldViewPr>
      <p:cViewPr>
        <p:scale>
          <a:sx n="100" d="100"/>
          <a:sy n="100" d="100"/>
        </p:scale>
        <p:origin x="-1800" y="-1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92"/>
    </p:cViewPr>
  </p:sorterViewPr>
  <p:notesViewPr>
    <p:cSldViewPr>
      <p:cViewPr varScale="1">
        <p:scale>
          <a:sx n="80" d="100"/>
          <a:sy n="80" d="100"/>
        </p:scale>
        <p:origin x="-16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12/04/16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12/04/16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Lieu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611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400"/>
            </a:lvl1pPr>
            <a:lvl2pPr marL="457200" indent="-201168">
              <a:spcBef>
                <a:spcPts val="0"/>
              </a:spcBef>
              <a:defRPr sz="20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18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600"/>
            </a:lvl5pPr>
          </a:lstStyle>
          <a:p>
            <a:pPr lvl="0"/>
            <a:r>
              <a:rPr lang="fr-FR" noProof="0" dirty="0" smtClean="0"/>
              <a:t>First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r>
              <a:rPr lang="fr-FR" noProof="0" dirty="0" smtClean="0"/>
              <a:t> </a:t>
            </a:r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9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457200" indent="-201168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/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5943600"/>
            <a:ext cx="1484702" cy="480131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none" anchor="t" anchorCtr="1">
            <a:sp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532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532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53200"/>
            <a:ext cx="2895600" cy="365125"/>
          </a:xfrm>
        </p:spPr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115669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9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   </a:t>
            </a:r>
            <a:fld id="{BD380794-AD05-45D1-BCEF-E41591C34CD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43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  <p:sldLayoutId id="2147483683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7.in.tum.de/um/25/pdf/Clarke.pdf" TargetMode="External"/><Relationship Id="rId3" Type="http://schemas.openxmlformats.org/officeDocument/2006/relationships/hyperlink" Target="http://spinroot.com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ADP.inria.f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815"/>
            <a:ext cx="9144000" cy="14700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3900" dirty="0" smtClean="0"/>
              <a:t>La vérification par énumération explicite</a:t>
            </a:r>
            <a:endParaRPr lang="fr-FR" sz="39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609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fr-FR" dirty="0" smtClean="0"/>
              <a:t>Gérard Berry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n-US" sz="2800" dirty="0" smtClean="0"/>
              <a:t>Collège de France</a:t>
            </a:r>
            <a:endParaRPr lang="fr-FR" sz="2800" dirty="0" smtClean="0"/>
          </a:p>
          <a:p>
            <a:pPr>
              <a:spcAft>
                <a:spcPts val="300"/>
              </a:spcAft>
            </a:pPr>
            <a:r>
              <a:rPr lang="fr-FR" sz="2800" dirty="0" smtClean="0"/>
              <a:t>Chaire Algorithmes, machines et langages </a:t>
            </a:r>
          </a:p>
          <a:p>
            <a:pPr>
              <a:spcAft>
                <a:spcPts val="300"/>
              </a:spcAft>
            </a:pPr>
            <a:r>
              <a:rPr lang="en-US" sz="2800" dirty="0" smtClean="0">
                <a:hlinkClick r:id="rId3"/>
              </a:rPr>
              <a:t>gerard.berry@college-de-france.fr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7944" y="4293096"/>
            <a:ext cx="1008112" cy="544765"/>
          </a:xfrm>
        </p:spPr>
        <p:txBody>
          <a:bodyPr/>
          <a:lstStyle/>
          <a:p>
            <a:pPr marL="182563" indent="-273050">
              <a:spcBef>
                <a:spcPts val="600"/>
              </a:spcBef>
            </a:pPr>
            <a:r>
              <a:rPr lang="fr-FR" sz="3200" i="1" dirty="0" smtClean="0"/>
              <a:t>Cours 6</a:t>
            </a:r>
            <a:r>
              <a:rPr lang="fr-FR" sz="3100" i="1" dirty="0" smtClean="0"/>
              <a:t>, 06 avril 2016</a:t>
            </a:r>
          </a:p>
          <a:p>
            <a:pPr marL="182563" indent="-273050">
              <a:spcBef>
                <a:spcPts val="600"/>
              </a:spcBef>
            </a:pPr>
            <a:r>
              <a:rPr lang="fr-FR" sz="3100" i="1" dirty="0"/>
              <a:t>E</a:t>
            </a:r>
            <a:r>
              <a:rPr lang="fr-FR" sz="3100" i="1" dirty="0" smtClean="0"/>
              <a:t>t séminaire de Stéphanie Delaune (ENS Cachan)</a:t>
            </a:r>
            <a:endParaRPr lang="fr-FR" sz="3100" i="1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139029" y="3748331"/>
            <a:ext cx="865943" cy="544765"/>
          </a:xfrm>
          <a:prstGeom prst="rect">
            <a:avLst/>
          </a:prstGeom>
        </p:spPr>
        <p:txBody>
          <a:bodyPr wrap="none">
            <a:no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273050">
              <a:spcBef>
                <a:spcPts val="1200"/>
              </a:spcBef>
            </a:pPr>
            <a:endParaRPr lang="fr-FR" sz="3200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6846" y="6021288"/>
            <a:ext cx="2359650" cy="7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08520" y="1628800"/>
            <a:ext cx="91440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i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</a:pPr>
            <a:endParaRPr lang="fr-FR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093296"/>
            <a:ext cx="5075844" cy="65936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Grand merci à Hubert </a:t>
            </a:r>
            <a:r>
              <a:rPr lang="fr-FR" i="1" kern="0" dirty="0" err="1" smtClean="0"/>
              <a:t>Garavel</a:t>
            </a:r>
            <a:r>
              <a:rPr lang="fr-FR" i="1" kern="0" dirty="0" smtClean="0"/>
              <a:t>, Radu </a:t>
            </a:r>
            <a:r>
              <a:rPr lang="fr-FR" i="1" kern="0" dirty="0" err="1" smtClean="0"/>
              <a:t>Mateescu</a:t>
            </a:r>
            <a:endParaRPr lang="fr-FR" i="1" kern="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et Robert de Simone (Inria)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893647"/>
          </a:xfrm>
        </p:spPr>
        <p:txBody>
          <a:bodyPr/>
          <a:lstStyle/>
          <a:p>
            <a:r>
              <a:rPr lang="fr-FR" dirty="0" smtClean="0"/>
              <a:t>Types finis, variables classiques, affectation, tests, boucles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Processus parallèles</a:t>
            </a:r>
            <a:r>
              <a:rPr lang="fr-FR" dirty="0" smtClean="0"/>
              <a:t>, créés statiquement ou dynamiquement (en nombre fini)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Asynchronisme</a:t>
            </a:r>
            <a:r>
              <a:rPr lang="fr-FR" dirty="0" smtClean="0"/>
              <a:t> des processus, mais primitive </a:t>
            </a:r>
            <a:r>
              <a:rPr lang="fr-FR" dirty="0" smtClean="0">
                <a:solidFill>
                  <a:srgbClr val="0000FF"/>
                </a:solidFill>
              </a:rPr>
              <a:t>d’atomicité</a:t>
            </a:r>
            <a:r>
              <a:rPr lang="fr-FR" dirty="0" smtClean="0"/>
              <a:t> de suite d’instructions (cf. </a:t>
            </a:r>
            <a:r>
              <a:rPr lang="fr-FR" i="1" dirty="0" smtClean="0"/>
              <a:t>Test and Set</a:t>
            </a:r>
            <a:r>
              <a:rPr lang="fr-FR" dirty="0" smtClean="0"/>
              <a:t>)</a:t>
            </a:r>
          </a:p>
          <a:p>
            <a:r>
              <a:rPr lang="fr-FR" dirty="0" smtClean="0"/>
              <a:t>Communication par </a:t>
            </a:r>
            <a:r>
              <a:rPr lang="fr-FR" dirty="0" smtClean="0">
                <a:solidFill>
                  <a:srgbClr val="0000FF"/>
                </a:solidFill>
              </a:rPr>
              <a:t>variables partagées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0000FF"/>
                </a:solidFill>
              </a:rPr>
              <a:t>buffers bornés</a:t>
            </a:r>
            <a:r>
              <a:rPr lang="fr-FR" dirty="0" smtClean="0"/>
              <a:t>,  ou </a:t>
            </a:r>
            <a:r>
              <a:rPr lang="fr-FR" dirty="0" smtClean="0">
                <a:solidFill>
                  <a:srgbClr val="0000FF"/>
                </a:solidFill>
              </a:rPr>
              <a:t>rendez-vous</a:t>
            </a:r>
          </a:p>
          <a:p>
            <a:r>
              <a:rPr lang="fr-FR" dirty="0">
                <a:solidFill>
                  <a:srgbClr val="0000FF"/>
                </a:solidFill>
              </a:rPr>
              <a:t>T</a:t>
            </a:r>
            <a:r>
              <a:rPr lang="fr-FR" dirty="0" smtClean="0">
                <a:solidFill>
                  <a:srgbClr val="0000FF"/>
                </a:solidFill>
              </a:rPr>
              <a:t>ests bloquants</a:t>
            </a:r>
          </a:p>
          <a:p>
            <a:r>
              <a:rPr lang="fr-FR" dirty="0" smtClean="0">
                <a:solidFill>
                  <a:schemeClr val="accent3"/>
                </a:solidFill>
              </a:rPr>
              <a:t>Invariants</a:t>
            </a:r>
            <a:r>
              <a:rPr lang="fr-FR" dirty="0" smtClean="0">
                <a:solidFill>
                  <a:srgbClr val="000000"/>
                </a:solidFill>
              </a:rPr>
              <a:t>,</a:t>
            </a:r>
            <a:r>
              <a:rPr lang="fr-FR" dirty="0" smtClean="0">
                <a:solidFill>
                  <a:schemeClr val="accent3"/>
                </a:solidFill>
              </a:rPr>
              <a:t> assertions </a:t>
            </a:r>
            <a:r>
              <a:rPr lang="fr-FR" dirty="0" smtClean="0"/>
              <a:t>et</a:t>
            </a:r>
            <a:r>
              <a:rPr lang="fr-FR" dirty="0" smtClean="0">
                <a:solidFill>
                  <a:schemeClr val="accent3"/>
                </a:solidFill>
              </a:rPr>
              <a:t> vivacité </a:t>
            </a:r>
            <a:r>
              <a:rPr lang="fr-FR" dirty="0" smtClean="0"/>
              <a:t>pour la vérification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Ingrédients de </a:t>
            </a:r>
            <a:r>
              <a:rPr lang="fr-FR" dirty="0" err="1" smtClean="0"/>
              <a:t>Promela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24618" y="5589240"/>
            <a:ext cx="4494765" cy="52881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/>
              <a:t>Gros travail sur l’efficacité !</a:t>
            </a:r>
          </a:p>
        </p:txBody>
      </p:sp>
    </p:spTree>
    <p:extLst>
      <p:ext uri="{BB962C8B-B14F-4D97-AF65-F5344CB8AC3E}">
        <p14:creationId xmlns:p14="http://schemas.microsoft.com/office/powerpoint/2010/main" val="8095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20559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Assurer que « </a:t>
            </a:r>
            <a:r>
              <a:rPr lang="fr-FR" dirty="0" smtClean="0">
                <a:solidFill>
                  <a:schemeClr val="accent1"/>
                </a:solidFill>
              </a:rPr>
              <a:t>x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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/>
                </a:solidFill>
              </a:rPr>
              <a:t>x</a:t>
            </a:r>
            <a:r>
              <a:rPr lang="fr-FR" dirty="0" smtClean="0"/>
              <a:t>+1 » et «  </a:t>
            </a:r>
            <a:r>
              <a:rPr lang="fr-FR" dirty="0" smtClean="0">
                <a:solidFill>
                  <a:schemeClr val="tx2"/>
                </a:solidFill>
              </a:rPr>
              <a:t>y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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/>
                </a:solidFill>
              </a:rPr>
              <a:t>x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dirty="0" smtClean="0"/>
              <a:t>;</a:t>
            </a:r>
            <a:r>
              <a:rPr lang="fr-FR" dirty="0" smtClean="0">
                <a:solidFill>
                  <a:schemeClr val="accent1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x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</a:t>
            </a:r>
            <a:r>
              <a:rPr lang="fr-FR" dirty="0" smtClean="0"/>
              <a:t> 2</a:t>
            </a:r>
            <a:r>
              <a:rPr lang="fr-FR" b="1" dirty="0">
                <a:sym typeface="Symbol"/>
              </a:rPr>
              <a:t>∗</a:t>
            </a:r>
            <a:r>
              <a:rPr lang="fr-FR" dirty="0" smtClean="0">
                <a:solidFill>
                  <a:schemeClr val="tx2"/>
                </a:solidFill>
              </a:rPr>
              <a:t>y </a:t>
            </a:r>
            <a:r>
              <a:rPr lang="fr-FR" dirty="0" smtClean="0"/>
              <a:t>» sont exécutés de façon </a:t>
            </a:r>
            <a:r>
              <a:rPr lang="fr-FR" dirty="0" smtClean="0">
                <a:solidFill>
                  <a:schemeClr val="tx2"/>
                </a:solidFill>
              </a:rPr>
              <a:t>exclusive</a:t>
            </a:r>
            <a:r>
              <a:rPr lang="fr-FR" dirty="0" smtClean="0"/>
              <a:t> (ou atomique)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Méthode : utiliser un </a:t>
            </a:r>
            <a:r>
              <a:rPr lang="fr-FR" dirty="0" smtClean="0">
                <a:solidFill>
                  <a:schemeClr val="tx2"/>
                </a:solidFill>
              </a:rPr>
              <a:t>verrou</a:t>
            </a:r>
            <a:r>
              <a:rPr lang="fr-FR" dirty="0" smtClean="0"/>
              <a:t> partagé pour délimiter des </a:t>
            </a:r>
            <a:r>
              <a:rPr lang="fr-FR" dirty="0" smtClean="0">
                <a:solidFill>
                  <a:schemeClr val="tx2"/>
                </a:solidFill>
              </a:rPr>
              <a:t>sections critiques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Exclusion mutuelle</a:t>
            </a:r>
            <a:endParaRPr lang="fr-FR" dirty="0"/>
          </a:p>
        </p:txBody>
      </p:sp>
      <p:grpSp>
        <p:nvGrpSpPr>
          <p:cNvPr id="3" name="Grouper 2"/>
          <p:cNvGrpSpPr/>
          <p:nvPr/>
        </p:nvGrpSpPr>
        <p:grpSpPr>
          <a:xfrm>
            <a:off x="214282" y="3286124"/>
            <a:ext cx="4277288" cy="3214710"/>
            <a:chOff x="214282" y="3286124"/>
            <a:chExt cx="4277288" cy="3214710"/>
          </a:xfrm>
        </p:grpSpPr>
        <p:sp>
          <p:nvSpPr>
            <p:cNvPr id="9" name="ZoneTexte 8"/>
            <p:cNvSpPr txBox="1"/>
            <p:nvPr/>
          </p:nvSpPr>
          <p:spPr>
            <a:xfrm>
              <a:off x="1167531" y="3286124"/>
              <a:ext cx="2540755" cy="52881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chemeClr val="accent1"/>
                  </a:solidFill>
                </a:rPr>
                <a:t>x</a:t>
              </a:r>
              <a:r>
                <a:rPr lang="fr-FR" sz="2800" dirty="0" smtClean="0"/>
                <a:t> </a:t>
              </a:r>
              <a:r>
                <a:rPr lang="fr-FR" sz="2800" dirty="0" smtClean="0">
                  <a:sym typeface="Symbol"/>
                </a:rPr>
                <a:t> </a:t>
              </a:r>
              <a:r>
                <a:rPr lang="fr-FR" sz="2800" dirty="0" smtClean="0"/>
                <a:t>1; </a:t>
              </a:r>
              <a:r>
                <a:rPr lang="fr-FR" sz="2800" dirty="0" smtClean="0">
                  <a:solidFill>
                    <a:schemeClr val="accent4"/>
                  </a:solidFill>
                </a:rPr>
                <a:t>L </a:t>
              </a:r>
              <a:r>
                <a:rPr lang="fr-FR" sz="2800" dirty="0" smtClean="0"/>
                <a:t>: </a:t>
              </a:r>
              <a:r>
                <a:rPr lang="fr-FR" sz="2800" dirty="0" err="1" smtClean="0"/>
                <a:t>lock</a:t>
              </a:r>
              <a:r>
                <a:rPr lang="fr-FR" sz="1600" dirty="0" smtClean="0"/>
                <a:t> </a:t>
              </a:r>
              <a:r>
                <a:rPr lang="fr-FR" sz="2800" dirty="0" smtClean="0"/>
                <a:t>;</a:t>
              </a:r>
              <a:endParaRPr lang="fr-FR" sz="2800" kern="0" dirty="0" smtClean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4282" y="4367942"/>
              <a:ext cx="1922321" cy="16035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err="1" smtClean="0"/>
                <a:t>lock</a:t>
              </a:r>
              <a:r>
                <a:rPr lang="fr-FR" sz="2800" dirty="0" smtClean="0"/>
                <a:t> (</a:t>
              </a:r>
              <a:r>
                <a:rPr lang="fr-FR" sz="2800" dirty="0" smtClean="0">
                  <a:solidFill>
                    <a:schemeClr val="accent4"/>
                  </a:solidFill>
                </a:rPr>
                <a:t>L</a:t>
              </a:r>
              <a:r>
                <a:rPr lang="fr-FR" sz="2800" dirty="0" smtClean="0"/>
                <a:t>, 0)</a:t>
              </a:r>
              <a:r>
                <a:rPr lang="fr-FR" sz="1600" dirty="0" smtClean="0"/>
                <a:t> </a:t>
              </a:r>
              <a:r>
                <a:rPr lang="fr-FR" sz="2800" dirty="0" smtClean="0"/>
                <a:t>;</a:t>
              </a:r>
            </a:p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chemeClr val="accent1"/>
                  </a:solidFill>
                </a:rPr>
                <a:t>x</a:t>
              </a:r>
              <a:r>
                <a:rPr lang="fr-FR" sz="2800" dirty="0" smtClean="0"/>
                <a:t> </a:t>
              </a:r>
              <a:r>
                <a:rPr lang="fr-FR" sz="2800" dirty="0" smtClean="0">
                  <a:sym typeface="Symbol"/>
                </a:rPr>
                <a:t></a:t>
              </a:r>
              <a:r>
                <a:rPr lang="fr-FR" sz="2800" dirty="0" smtClean="0"/>
                <a:t> </a:t>
              </a:r>
              <a:r>
                <a:rPr lang="fr-FR" sz="2800" dirty="0" smtClean="0">
                  <a:solidFill>
                    <a:schemeClr val="accent1"/>
                  </a:solidFill>
                </a:rPr>
                <a:t>x</a:t>
              </a:r>
              <a:r>
                <a:rPr lang="fr-FR" sz="2800" dirty="0" smtClean="0"/>
                <a:t>+1</a:t>
              </a:r>
              <a:r>
                <a:rPr lang="fr-FR" sz="1600" dirty="0" smtClean="0"/>
                <a:t> </a:t>
              </a:r>
              <a:r>
                <a:rPr lang="fr-FR" sz="2800" dirty="0" smtClean="0"/>
                <a:t>;</a:t>
              </a:r>
            </a:p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err="1" smtClean="0"/>
                <a:t>unlock</a:t>
              </a:r>
              <a:r>
                <a:rPr lang="fr-FR" sz="2800" dirty="0" smtClean="0"/>
                <a:t> (</a:t>
              </a:r>
              <a:r>
                <a:rPr lang="fr-FR" sz="2800" dirty="0" smtClean="0">
                  <a:solidFill>
                    <a:schemeClr val="accent4"/>
                  </a:solidFill>
                </a:rPr>
                <a:t>L</a:t>
              </a:r>
              <a:r>
                <a:rPr lang="fr-FR" sz="2800" dirty="0" smtClean="0"/>
                <a:t>)</a:t>
              </a:r>
              <a:r>
                <a:rPr lang="fr-FR" sz="1600" dirty="0" smtClean="0"/>
                <a:t> </a:t>
              </a:r>
              <a:r>
                <a:rPr lang="fr-FR" sz="2800" dirty="0" smtClean="0"/>
                <a:t>;</a:t>
              </a:r>
              <a:endParaRPr lang="fr-FR" sz="2800" kern="0" dirty="0" smtClean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569249" y="4367942"/>
              <a:ext cx="1922321" cy="21328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 tIns="18000" bIns="61200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err="1" smtClean="0"/>
                <a:t>lock</a:t>
              </a:r>
              <a:r>
                <a:rPr lang="fr-FR" sz="2800" dirty="0" smtClean="0"/>
                <a:t> (</a:t>
              </a:r>
              <a:r>
                <a:rPr lang="fr-FR" sz="2800" dirty="0" smtClean="0">
                  <a:solidFill>
                    <a:schemeClr val="accent4"/>
                  </a:solidFill>
                </a:rPr>
                <a:t>L</a:t>
              </a:r>
              <a:r>
                <a:rPr lang="fr-FR" sz="2800" dirty="0" smtClean="0"/>
                <a:t>, 1)</a:t>
              </a:r>
              <a:r>
                <a:rPr lang="fr-FR" sz="1600" dirty="0" smtClean="0"/>
                <a:t> </a:t>
              </a:r>
              <a:r>
                <a:rPr lang="fr-FR" sz="2800" dirty="0" smtClean="0"/>
                <a:t>;</a:t>
              </a:r>
            </a:p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chemeClr val="tx2"/>
                  </a:solidFill>
                </a:rPr>
                <a:t>y</a:t>
              </a:r>
              <a:r>
                <a:rPr lang="fr-FR" sz="2800" dirty="0" smtClean="0"/>
                <a:t> </a:t>
              </a:r>
              <a:r>
                <a:rPr lang="fr-FR" sz="2800" dirty="0" smtClean="0">
                  <a:sym typeface="Symbol"/>
                </a:rPr>
                <a:t> </a:t>
              </a:r>
              <a:r>
                <a:rPr lang="fr-FR" sz="2800" dirty="0" smtClean="0">
                  <a:solidFill>
                    <a:schemeClr val="accent1"/>
                  </a:solidFill>
                </a:rPr>
                <a:t>x</a:t>
              </a:r>
              <a:r>
                <a:rPr lang="fr-FR" sz="1600" dirty="0" smtClean="0">
                  <a:solidFill>
                    <a:schemeClr val="accent1"/>
                  </a:solidFill>
                </a:rPr>
                <a:t> </a:t>
              </a:r>
              <a:r>
                <a:rPr lang="fr-FR" sz="2800" dirty="0" smtClean="0"/>
                <a:t>;</a:t>
              </a:r>
              <a:r>
                <a:rPr lang="fr-FR" sz="2800" dirty="0" smtClean="0">
                  <a:solidFill>
                    <a:schemeClr val="accent1"/>
                  </a:solidFill>
                </a:rPr>
                <a:t> </a:t>
              </a:r>
            </a:p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smtClean="0">
                  <a:solidFill>
                    <a:srgbClr val="FF0000"/>
                  </a:solidFill>
                </a:rPr>
                <a:t>x</a:t>
              </a:r>
              <a:r>
                <a:rPr lang="fr-FR" sz="2800" dirty="0" smtClean="0"/>
                <a:t> </a:t>
              </a:r>
              <a:r>
                <a:rPr lang="fr-FR" sz="2800" dirty="0" smtClean="0">
                  <a:sym typeface="Symbol"/>
                </a:rPr>
                <a:t></a:t>
              </a:r>
              <a:r>
                <a:rPr lang="fr-FR" sz="2800" dirty="0" smtClean="0"/>
                <a:t> 2</a:t>
              </a:r>
              <a:r>
                <a:rPr lang="fr-FR" sz="2800" b="1" dirty="0" smtClean="0">
                  <a:sym typeface="Symbol"/>
                </a:rPr>
                <a:t>∗</a:t>
              </a:r>
              <a:r>
                <a:rPr lang="fr-FR" sz="2800" dirty="0" smtClean="0">
                  <a:solidFill>
                    <a:schemeClr val="tx2"/>
                  </a:solidFill>
                </a:rPr>
                <a:t>y</a:t>
              </a:r>
              <a:r>
                <a:rPr lang="fr-FR" sz="1600" dirty="0" smtClean="0">
                  <a:solidFill>
                    <a:schemeClr val="tx2"/>
                  </a:solidFill>
                </a:rPr>
                <a:t> </a:t>
              </a:r>
              <a:r>
                <a:rPr lang="fr-FR" sz="2800" dirty="0" smtClean="0"/>
                <a:t>;</a:t>
              </a:r>
            </a:p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err="1" smtClean="0"/>
                <a:t>unlock</a:t>
              </a:r>
              <a:r>
                <a:rPr lang="fr-FR" sz="2800" dirty="0" smtClean="0"/>
                <a:t> (</a:t>
              </a:r>
              <a:r>
                <a:rPr lang="fr-FR" sz="2800" dirty="0" smtClean="0">
                  <a:solidFill>
                    <a:schemeClr val="accent4"/>
                  </a:solidFill>
                </a:rPr>
                <a:t>L</a:t>
              </a:r>
              <a:r>
                <a:rPr lang="fr-FR" sz="2800" dirty="0" smtClean="0"/>
                <a:t>)</a:t>
              </a:r>
              <a:r>
                <a:rPr lang="fr-FR" sz="1600" dirty="0" smtClean="0"/>
                <a:t> </a:t>
              </a:r>
              <a:r>
                <a:rPr lang="fr-FR" sz="2800" dirty="0" smtClean="0"/>
                <a:t>;</a:t>
              </a:r>
              <a:endParaRPr lang="fr-FR" sz="2800" kern="0" dirty="0" smtClean="0"/>
            </a:p>
          </p:txBody>
        </p:sp>
        <p:cxnSp>
          <p:nvCxnSpPr>
            <p:cNvPr id="13" name="Connecteur droit avec flèche 12"/>
            <p:cNvCxnSpPr>
              <a:stCxn id="9" idx="2"/>
              <a:endCxn id="10" idx="0"/>
            </p:cNvCxnSpPr>
            <p:nvPr/>
          </p:nvCxnSpPr>
          <p:spPr bwMode="auto">
            <a:xfrm flipH="1">
              <a:off x="1175443" y="3814938"/>
              <a:ext cx="1262466" cy="55300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>
              <a:stCxn id="9" idx="2"/>
              <a:endCxn id="11" idx="0"/>
            </p:cNvCxnSpPr>
            <p:nvPr/>
          </p:nvCxnSpPr>
          <p:spPr bwMode="auto">
            <a:xfrm>
              <a:off x="2437909" y="3814938"/>
              <a:ext cx="1092501" cy="55300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ZoneTexte 15"/>
          <p:cNvSpPr txBox="1"/>
          <p:nvPr/>
        </p:nvSpPr>
        <p:spPr>
          <a:xfrm>
            <a:off x="4739468" y="3786190"/>
            <a:ext cx="4228722" cy="202459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verrou à 2 : 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TestAndSet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kern="0" dirty="0" smtClean="0">
                <a:solidFill>
                  <a:schemeClr val="bg1"/>
                </a:solidFill>
              </a:rPr>
              <a:t>verrou à 2 :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Peterson</a:t>
            </a:r>
          </a:p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kern="0" dirty="0" smtClean="0"/>
              <a:t>verrou à n : Boulangerie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800" kern="0" dirty="0" smtClean="0">
                <a:solidFill>
                  <a:schemeClr val="tx2"/>
                </a:solidFill>
              </a:rPr>
              <a:t>L</a:t>
            </a:r>
            <a:r>
              <a: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amport</a:t>
            </a:r>
            <a:endParaRPr kumimoji="0" lang="fr-FR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8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Algorithme de Peterson (1981) en SPIN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45682" y="1119037"/>
            <a:ext cx="7386758" cy="503825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err="1" smtClean="0"/>
              <a:t>bool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dem</a:t>
            </a:r>
            <a:r>
              <a:rPr lang="fr-FR" sz="2400" dirty="0" smtClean="0"/>
              <a:t>[</a:t>
            </a:r>
            <a:r>
              <a:rPr lang="fr-FR" sz="2400" dirty="0"/>
              <a:t>2</a:t>
            </a:r>
            <a:r>
              <a:rPr lang="fr-FR" sz="2400" dirty="0" smtClean="0"/>
              <a:t>], </a:t>
            </a:r>
            <a:r>
              <a:rPr lang="fr-FR" sz="2400" dirty="0" err="1" smtClean="0">
                <a:solidFill>
                  <a:srgbClr val="0000FF"/>
                </a:solidFill>
              </a:rPr>
              <a:t>vict</a:t>
            </a:r>
            <a:r>
              <a:rPr lang="fr-FR" sz="2400" dirty="0" smtClean="0"/>
              <a:t>;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/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booléens partagés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smtClean="0"/>
              <a:t>byte </a:t>
            </a:r>
            <a:r>
              <a:rPr lang="fr-FR" sz="2400" dirty="0" err="1">
                <a:solidFill>
                  <a:schemeClr val="accent3"/>
                </a:solidFill>
              </a:rPr>
              <a:t>ncrit</a:t>
            </a:r>
            <a:r>
              <a:rPr lang="fr-FR" sz="2400" dirty="0"/>
              <a:t>; </a:t>
            </a:r>
            <a:r>
              <a:rPr lang="fr-FR" sz="2400" dirty="0">
                <a:solidFill>
                  <a:srgbClr val="008000"/>
                </a:solidFill>
              </a:rPr>
              <a:t>// </a:t>
            </a:r>
            <a:r>
              <a:rPr lang="fr-FR" sz="2400" dirty="0" smtClean="0">
                <a:solidFill>
                  <a:srgbClr val="008000"/>
                </a:solidFill>
              </a:rPr>
              <a:t>nombre de processus en section critique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dirty="0" smtClean="0"/>
              <a:t>active </a:t>
            </a:r>
            <a:r>
              <a:rPr lang="fr-FR" sz="2400" dirty="0"/>
              <a:t>[2] </a:t>
            </a:r>
            <a:r>
              <a:rPr lang="fr-FR" sz="2400" dirty="0" err="1"/>
              <a:t>proctype</a:t>
            </a:r>
            <a:r>
              <a:rPr lang="fr-FR" sz="2400" dirty="0"/>
              <a:t> </a:t>
            </a:r>
            <a:r>
              <a:rPr lang="fr-FR" sz="2400" dirty="0" smtClean="0">
                <a:solidFill>
                  <a:schemeClr val="accent4"/>
                </a:solidFill>
              </a:rPr>
              <a:t>user</a:t>
            </a:r>
            <a:r>
              <a:rPr lang="fr-FR" sz="2400" dirty="0" smtClean="0"/>
              <a:t> (</a:t>
            </a:r>
            <a:r>
              <a:rPr lang="fr-FR" sz="2400" dirty="0"/>
              <a:t>) </a:t>
            </a:r>
            <a:r>
              <a:rPr lang="fr-FR" sz="2400" dirty="0" smtClean="0"/>
              <a:t> { </a:t>
            </a:r>
            <a:r>
              <a:rPr lang="fr-FR" sz="2400" dirty="0" smtClean="0">
                <a:solidFill>
                  <a:srgbClr val="008000"/>
                </a:solidFill>
              </a:rPr>
              <a:t>/</a:t>
            </a:r>
            <a:r>
              <a:rPr lang="fr-FR" sz="2400" dirty="0">
                <a:solidFill>
                  <a:srgbClr val="008000"/>
                </a:solidFill>
              </a:rPr>
              <a:t>/ </a:t>
            </a:r>
            <a:r>
              <a:rPr lang="fr-FR" sz="2400" dirty="0" smtClean="0">
                <a:solidFill>
                  <a:srgbClr val="008000"/>
                </a:solidFill>
              </a:rPr>
              <a:t>les deux processus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dirty="0" err="1" smtClean="0"/>
              <a:t>again</a:t>
            </a:r>
            <a:r>
              <a:rPr lang="fr-FR" sz="2400" dirty="0"/>
              <a:t>: </a:t>
            </a:r>
            <a:r>
              <a:rPr lang="fr-FR" sz="2400" dirty="0" err="1" smtClean="0">
                <a:solidFill>
                  <a:schemeClr val="tx2"/>
                </a:solidFill>
              </a:rPr>
              <a:t>dem</a:t>
            </a:r>
            <a:r>
              <a:rPr lang="fr-FR" sz="2400" dirty="0" smtClean="0"/>
              <a:t>[ </a:t>
            </a:r>
            <a:r>
              <a:rPr lang="fr-FR" sz="2400" dirty="0" smtClean="0">
                <a:solidFill>
                  <a:schemeClr val="accent1"/>
                </a:solidFill>
              </a:rPr>
              <a:t>_</a:t>
            </a:r>
            <a:r>
              <a:rPr lang="fr-FR" sz="2400" dirty="0" err="1" smtClean="0">
                <a:solidFill>
                  <a:schemeClr val="accent1"/>
                </a:solidFill>
              </a:rPr>
              <a:t>pid</a:t>
            </a:r>
            <a:r>
              <a:rPr lang="fr-FR" sz="2400" dirty="0"/>
              <a:t>] = 1;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smtClean="0"/>
              <a:t>           </a:t>
            </a:r>
            <a:r>
              <a:rPr lang="fr-FR" sz="2400" dirty="0" err="1" smtClean="0">
                <a:solidFill>
                  <a:schemeClr val="tx2"/>
                </a:solidFill>
              </a:rPr>
              <a:t>vict</a:t>
            </a:r>
            <a:r>
              <a:rPr lang="fr-FR" sz="2400" dirty="0" smtClean="0"/>
              <a:t>= </a:t>
            </a:r>
            <a:r>
              <a:rPr lang="fr-FR" sz="2400" dirty="0">
                <a:solidFill>
                  <a:schemeClr val="accent1"/>
                </a:solidFill>
              </a:rPr>
              <a:t>_</a:t>
            </a:r>
            <a:r>
              <a:rPr lang="fr-FR" sz="2400" dirty="0" err="1">
                <a:solidFill>
                  <a:schemeClr val="accent1"/>
                </a:solidFill>
              </a:rPr>
              <a:t>pid</a:t>
            </a:r>
            <a:r>
              <a:rPr lang="fr-FR" sz="2400" dirty="0"/>
              <a:t>;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smtClean="0"/>
              <a:t>           (</a:t>
            </a:r>
            <a:r>
              <a:rPr lang="fr-FR" sz="2400" dirty="0" err="1" smtClean="0">
                <a:solidFill>
                  <a:schemeClr val="tx2"/>
                </a:solidFill>
              </a:rPr>
              <a:t>dem</a:t>
            </a:r>
            <a:r>
              <a:rPr lang="fr-FR" sz="2400" dirty="0" smtClean="0"/>
              <a:t>[1-</a:t>
            </a:r>
            <a:r>
              <a:rPr lang="fr-FR" sz="2400" dirty="0" smtClean="0">
                <a:solidFill>
                  <a:schemeClr val="accent1"/>
                </a:solidFill>
              </a:rPr>
              <a:t>_pid</a:t>
            </a:r>
            <a:r>
              <a:rPr lang="fr-FR" sz="2400" dirty="0"/>
              <a:t>] == 0 || </a:t>
            </a:r>
            <a:r>
              <a:rPr lang="fr-FR" sz="2400" dirty="0" err="1" smtClean="0">
                <a:solidFill>
                  <a:schemeClr val="tx2"/>
                </a:solidFill>
              </a:rPr>
              <a:t>vict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!= </a:t>
            </a:r>
            <a:r>
              <a:rPr lang="fr-FR" sz="2400" dirty="0" smtClean="0">
                <a:solidFill>
                  <a:schemeClr val="accent1"/>
                </a:solidFill>
              </a:rPr>
              <a:t>_</a:t>
            </a:r>
            <a:r>
              <a:rPr lang="fr-FR" sz="2400" dirty="0" err="1" smtClean="0">
                <a:solidFill>
                  <a:schemeClr val="accent1"/>
                </a:solidFill>
              </a:rPr>
              <a:t>pid</a:t>
            </a:r>
            <a:r>
              <a:rPr lang="fr-FR" sz="2400" dirty="0" smtClean="0"/>
              <a:t>) → 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dirty="0" smtClean="0"/>
              <a:t>           </a:t>
            </a:r>
            <a:r>
              <a:rPr lang="fr-FR" sz="2400" dirty="0" err="1" smtClean="0">
                <a:solidFill>
                  <a:schemeClr val="accent3"/>
                </a:solidFill>
              </a:rPr>
              <a:t>ncrit</a:t>
            </a:r>
            <a:r>
              <a:rPr lang="fr-FR" sz="2400" dirty="0"/>
              <a:t>++; </a:t>
            </a:r>
            <a:r>
              <a:rPr lang="fr-FR" sz="2400" dirty="0">
                <a:solidFill>
                  <a:srgbClr val="008000"/>
                </a:solidFill>
              </a:rPr>
              <a:t>// </a:t>
            </a:r>
            <a:r>
              <a:rPr lang="fr-FR" sz="2400" dirty="0" err="1">
                <a:solidFill>
                  <a:srgbClr val="008000"/>
                </a:solidFill>
              </a:rPr>
              <a:t>critical</a:t>
            </a:r>
            <a:r>
              <a:rPr lang="fr-FR" sz="2400" dirty="0">
                <a:solidFill>
                  <a:srgbClr val="008000"/>
                </a:solidFill>
              </a:rPr>
              <a:t> </a:t>
            </a:r>
            <a:r>
              <a:rPr lang="fr-FR" sz="2400" dirty="0" smtClean="0">
                <a:solidFill>
                  <a:srgbClr val="008000"/>
                </a:solidFill>
              </a:rPr>
              <a:t>section</a:t>
            </a:r>
            <a:endParaRPr lang="fr-FR" sz="24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b="1" dirty="0" smtClean="0"/>
              <a:t>           </a:t>
            </a:r>
            <a:r>
              <a:rPr lang="fr-FR" sz="2400" dirty="0" err="1" smtClean="0">
                <a:solidFill>
                  <a:srgbClr val="C83296"/>
                </a:solidFill>
              </a:rPr>
              <a:t>assert</a:t>
            </a:r>
            <a:r>
              <a:rPr lang="fr-FR" sz="2400" dirty="0"/>
              <a:t>(</a:t>
            </a:r>
            <a:r>
              <a:rPr lang="fr-FR" sz="2400" dirty="0" err="1">
                <a:solidFill>
                  <a:schemeClr val="accent3"/>
                </a:solidFill>
              </a:rPr>
              <a:t>ncrit</a:t>
            </a:r>
            <a:r>
              <a:rPr lang="fr-FR" sz="2400" dirty="0">
                <a:solidFill>
                  <a:schemeClr val="accent3"/>
                </a:solidFill>
              </a:rPr>
              <a:t> </a:t>
            </a:r>
            <a:r>
              <a:rPr lang="fr-FR" sz="2400" dirty="0"/>
              <a:t>== 1);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accent3"/>
                </a:solidFill>
              </a:rPr>
              <a:t>           </a:t>
            </a:r>
            <a:r>
              <a:rPr lang="fr-FR" sz="2400" dirty="0" err="1" smtClean="0">
                <a:solidFill>
                  <a:schemeClr val="accent3"/>
                </a:solidFill>
              </a:rPr>
              <a:t>ncrit</a:t>
            </a:r>
            <a:r>
              <a:rPr lang="fr-FR" sz="2400" dirty="0"/>
              <a:t>--;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dirty="0" smtClean="0"/>
              <a:t>           </a:t>
            </a:r>
            <a:r>
              <a:rPr lang="fr-FR" sz="2400" dirty="0" err="1" smtClean="0">
                <a:solidFill>
                  <a:schemeClr val="tx2"/>
                </a:solidFill>
              </a:rPr>
              <a:t>dem</a:t>
            </a:r>
            <a:r>
              <a:rPr lang="fr-FR" sz="2400" dirty="0" smtClean="0"/>
              <a:t>[ </a:t>
            </a:r>
            <a:r>
              <a:rPr lang="fr-FR" sz="2400" dirty="0" smtClean="0">
                <a:solidFill>
                  <a:schemeClr val="accent1"/>
                </a:solidFill>
              </a:rPr>
              <a:t>_</a:t>
            </a:r>
            <a:r>
              <a:rPr lang="fr-FR" sz="2400" dirty="0" err="1" smtClean="0">
                <a:solidFill>
                  <a:schemeClr val="accent1"/>
                </a:solidFill>
              </a:rPr>
              <a:t>pid</a:t>
            </a:r>
            <a:r>
              <a:rPr lang="fr-FR" sz="2400" dirty="0"/>
              <a:t>] = 0;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b="1" dirty="0" smtClean="0"/>
              <a:t>          </a:t>
            </a:r>
            <a:r>
              <a:rPr lang="fr-FR" sz="2400" dirty="0" err="1" smtClean="0"/>
              <a:t>goto</a:t>
            </a:r>
            <a:r>
              <a:rPr lang="fr-FR" sz="2400" dirty="0" smtClean="0"/>
              <a:t> </a:t>
            </a:r>
            <a:r>
              <a:rPr lang="fr-FR" sz="2400" dirty="0" err="1"/>
              <a:t>again</a:t>
            </a:r>
            <a:r>
              <a:rPr lang="fr-FR" sz="2400" dirty="0"/>
              <a:t> </a:t>
            </a:r>
            <a:endParaRPr lang="fr-FR" sz="24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b="1" dirty="0" smtClean="0"/>
              <a:t>}</a:t>
            </a:r>
            <a:r>
              <a:rPr lang="fr-FR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47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Algorithme de Peterson en SPIN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891903"/>
            <a:ext cx="8587069" cy="5980820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300" dirty="0" smtClean="0"/>
              <a:t>$ </a:t>
            </a:r>
            <a:r>
              <a:rPr lang="fr-FR" sz="2300" dirty="0"/>
              <a:t>spin -a </a:t>
            </a:r>
            <a:r>
              <a:rPr lang="fr-FR" sz="2300" dirty="0" err="1" smtClean="0"/>
              <a:t>peterson.pml</a:t>
            </a:r>
            <a:endParaRPr lang="fr-FR" sz="23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300" dirty="0" smtClean="0"/>
              <a:t>$ </a:t>
            </a:r>
            <a:r>
              <a:rPr lang="fr-FR" sz="2300" dirty="0"/>
              <a:t>cc -o pan </a:t>
            </a:r>
            <a:r>
              <a:rPr lang="fr-FR" sz="2300" dirty="0" err="1"/>
              <a:t>pan.c</a:t>
            </a:r>
            <a:r>
              <a:rPr lang="fr-FR" sz="2300" dirty="0"/>
              <a:t> </a:t>
            </a:r>
            <a:endParaRPr lang="fr-FR" sz="23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300" dirty="0" smtClean="0"/>
              <a:t>$ </a:t>
            </a:r>
            <a:r>
              <a:rPr lang="fr-FR" sz="2300" dirty="0"/>
              <a:t>./</a:t>
            </a:r>
            <a:r>
              <a:rPr lang="fr-FR" sz="2300" dirty="0" smtClean="0"/>
              <a:t>pan</a:t>
            </a:r>
          </a:p>
          <a:p>
            <a:r>
              <a:rPr lang="en-US" sz="2300" dirty="0"/>
              <a:t>(Spin Version 6.4.5 -- 1 January 2016</a:t>
            </a:r>
            <a:r>
              <a:rPr lang="en-US" sz="2300" dirty="0" smtClean="0"/>
              <a:t>) + </a:t>
            </a:r>
            <a:r>
              <a:rPr lang="en-US" sz="2300" dirty="0"/>
              <a:t>Partial Order Reduction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 </a:t>
            </a:r>
            <a:r>
              <a:rPr lang="en-US" sz="2300" dirty="0" smtClean="0">
                <a:solidFill>
                  <a:schemeClr val="accent3"/>
                </a:solidFill>
              </a:rPr>
              <a:t>Full </a:t>
            </a:r>
            <a:r>
              <a:rPr lang="en-US" sz="2300" dirty="0" err="1">
                <a:solidFill>
                  <a:schemeClr val="accent3"/>
                </a:solidFill>
              </a:rPr>
              <a:t>statespace</a:t>
            </a:r>
            <a:r>
              <a:rPr lang="en-US" sz="2300" dirty="0">
                <a:solidFill>
                  <a:schemeClr val="accent3"/>
                </a:solidFill>
              </a:rPr>
              <a:t> search </a:t>
            </a:r>
            <a:r>
              <a:rPr lang="en-US" sz="2300" dirty="0"/>
              <a:t>for:</a:t>
            </a:r>
          </a:p>
          <a:p>
            <a:r>
              <a:rPr lang="en-US" sz="2300" dirty="0"/>
              <a:t>	never claim         	- (none specified)</a:t>
            </a:r>
          </a:p>
          <a:p>
            <a:r>
              <a:rPr lang="en-US" sz="2300" dirty="0"/>
              <a:t>	</a:t>
            </a:r>
            <a:r>
              <a:rPr lang="en-US" sz="2300" dirty="0">
                <a:solidFill>
                  <a:srgbClr val="C83296"/>
                </a:solidFill>
              </a:rPr>
              <a:t>assertion violations	+</a:t>
            </a:r>
          </a:p>
          <a:p>
            <a:r>
              <a:rPr lang="en-US" sz="2300" dirty="0"/>
              <a:t>	acceptance   cycles 	- (not selected)</a:t>
            </a:r>
          </a:p>
          <a:p>
            <a:r>
              <a:rPr lang="en-US" sz="2300" dirty="0"/>
              <a:t>	invalid end states	+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State</a:t>
            </a:r>
            <a:r>
              <a:rPr lang="en-US" sz="2300" dirty="0"/>
              <a:t>-vector 28 byte, depth reached 24, </a:t>
            </a:r>
            <a:r>
              <a:rPr lang="en-US" sz="2300" dirty="0">
                <a:solidFill>
                  <a:srgbClr val="C83296"/>
                </a:solidFill>
              </a:rPr>
              <a:t>errors: 0</a:t>
            </a:r>
          </a:p>
          <a:p>
            <a:r>
              <a:rPr lang="de-DE" sz="2300" dirty="0"/>
              <a:t>       40 </a:t>
            </a:r>
            <a:r>
              <a:rPr lang="de-DE" sz="2300" dirty="0" err="1"/>
              <a:t>states</a:t>
            </a:r>
            <a:r>
              <a:rPr lang="de-DE" sz="2300" dirty="0"/>
              <a:t>, </a:t>
            </a:r>
            <a:r>
              <a:rPr lang="de-DE" sz="2300" dirty="0" err="1"/>
              <a:t>stored</a:t>
            </a:r>
            <a:endParaRPr lang="de-DE" sz="2300" dirty="0"/>
          </a:p>
          <a:p>
            <a:r>
              <a:rPr lang="en-US" sz="2300" dirty="0"/>
              <a:t>       27 states, matched</a:t>
            </a:r>
          </a:p>
          <a:p>
            <a:r>
              <a:rPr lang="en-US" sz="2300" dirty="0"/>
              <a:t>       67 transitions (= </a:t>
            </a:r>
            <a:r>
              <a:rPr lang="en-US" sz="2300" dirty="0" err="1"/>
              <a:t>stored+matched</a:t>
            </a:r>
            <a:r>
              <a:rPr lang="en-US" sz="2300" dirty="0"/>
              <a:t>)</a:t>
            </a:r>
          </a:p>
          <a:p>
            <a:r>
              <a:rPr lang="de-DE" sz="2300" dirty="0"/>
              <a:t>        0 </a:t>
            </a:r>
            <a:r>
              <a:rPr lang="de-DE" sz="2300" dirty="0" err="1"/>
              <a:t>atomic</a:t>
            </a:r>
            <a:r>
              <a:rPr lang="de-DE" sz="2300" dirty="0"/>
              <a:t> </a:t>
            </a:r>
            <a:r>
              <a:rPr lang="de-DE" sz="2300" dirty="0" err="1"/>
              <a:t>steps</a:t>
            </a:r>
            <a:endParaRPr lang="de-DE" sz="2300" dirty="0"/>
          </a:p>
          <a:p>
            <a:r>
              <a:rPr lang="de-DE" sz="2300" dirty="0" err="1"/>
              <a:t>hash</a:t>
            </a:r>
            <a:r>
              <a:rPr lang="de-DE" sz="2300" dirty="0"/>
              <a:t> </a:t>
            </a:r>
            <a:r>
              <a:rPr lang="de-DE" sz="2300" dirty="0" err="1"/>
              <a:t>conflicts</a:t>
            </a:r>
            <a:r>
              <a:rPr lang="de-DE" sz="2300" dirty="0"/>
              <a:t>:         0 (</a:t>
            </a:r>
            <a:r>
              <a:rPr lang="de-DE" sz="2300" dirty="0" err="1"/>
              <a:t>resolved</a:t>
            </a:r>
            <a:r>
              <a:rPr lang="de-DE" sz="2300" dirty="0"/>
              <a:t>)</a:t>
            </a:r>
            <a:endParaRPr lang="fr-FR" sz="2300" kern="0" dirty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78974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bug du robot martien </a:t>
            </a:r>
            <a:r>
              <a:rPr lang="fr-FR" dirty="0" err="1" smtClean="0"/>
              <a:t>PathFinder</a:t>
            </a:r>
            <a:r>
              <a:rPr lang="fr-FR" dirty="0" smtClean="0"/>
              <a:t> (1997)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95" y="908720"/>
            <a:ext cx="4701210" cy="35283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4797152"/>
            <a:ext cx="8208912" cy="170503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Amarsissage parfait, mise en route parfaite,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premières photos historiques, mais au bout d’un moment,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FF0000"/>
                </a:solidFill>
              </a:rPr>
              <a:t>pertes de données</a:t>
            </a:r>
            <a:r>
              <a:rPr lang="fr-FR" sz="2400" kern="0" dirty="0" smtClean="0"/>
              <a:t> et </a:t>
            </a:r>
            <a:r>
              <a:rPr lang="fr-FR" sz="2400" kern="0" dirty="0" err="1" smtClean="0">
                <a:solidFill>
                  <a:srgbClr val="FF0000"/>
                </a:solidFill>
              </a:rPr>
              <a:t>reboots</a:t>
            </a:r>
            <a:r>
              <a:rPr lang="fr-FR" sz="2400" kern="0" dirty="0" smtClean="0">
                <a:solidFill>
                  <a:srgbClr val="FF0000"/>
                </a:solidFill>
              </a:rPr>
              <a:t> intempestifs.</a:t>
            </a:r>
          </a:p>
          <a:p>
            <a:pPr algn="ctr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chemeClr val="tx2"/>
                </a:solidFill>
              </a:rPr>
              <a:t>Grattage de têtes à la NASA !</a:t>
            </a:r>
          </a:p>
        </p:txBody>
      </p:sp>
    </p:spTree>
    <p:extLst>
      <p:ext uri="{BB962C8B-B14F-4D97-AF65-F5344CB8AC3E}">
        <p14:creationId xmlns:p14="http://schemas.microsoft.com/office/powerpoint/2010/main" val="319941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05680" y="1219200"/>
            <a:ext cx="8686800" cy="4505849"/>
          </a:xfrm>
        </p:spPr>
        <p:txBody>
          <a:bodyPr/>
          <a:lstStyle/>
          <a:p>
            <a:r>
              <a:rPr lang="fr-FR" dirty="0" smtClean="0"/>
              <a:t>Toutes la nuit, les ingénieurs essaient de reproduire le bug au sol, en simulation avec trace de tous les événements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Au petit matin, le dernier ingénieur debout le voit se produire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Trois tâches </a:t>
            </a:r>
            <a:r>
              <a:rPr lang="fr-FR" dirty="0" smtClean="0">
                <a:solidFill>
                  <a:schemeClr val="accent3"/>
                </a:solidFill>
              </a:rPr>
              <a:t>High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C83296"/>
                </a:solidFill>
              </a:rPr>
              <a:t>Medium</a:t>
            </a:r>
            <a:r>
              <a:rPr lang="fr-FR" dirty="0" smtClean="0"/>
              <a:t> et </a:t>
            </a:r>
            <a:r>
              <a:rPr lang="fr-FR" dirty="0" err="1" smtClean="0">
                <a:solidFill>
                  <a:srgbClr val="C83296"/>
                </a:solidFill>
              </a:rPr>
              <a:t>Low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smtClean="0"/>
              <a:t>veulent accéder au bus avec des priorités respectives haute, moyenne et basse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Au blocage, la tâche </a:t>
            </a:r>
            <a:r>
              <a:rPr lang="fr-FR" dirty="0" err="1" smtClean="0">
                <a:solidFill>
                  <a:srgbClr val="C83296"/>
                </a:solidFill>
              </a:rPr>
              <a:t>Low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dirty="0" smtClean="0"/>
              <a:t>a pris le bus; elle est active mais non exécutable car </a:t>
            </a:r>
            <a:r>
              <a:rPr lang="fr-FR" dirty="0" smtClean="0">
                <a:solidFill>
                  <a:srgbClr val="C83296"/>
                </a:solidFill>
              </a:rPr>
              <a:t>High </a:t>
            </a:r>
            <a:r>
              <a:rPr lang="fr-FR" dirty="0" smtClean="0"/>
              <a:t>s’est mise en attente du bus. La tâche </a:t>
            </a:r>
            <a:r>
              <a:rPr lang="fr-FR" dirty="0" smtClean="0">
                <a:solidFill>
                  <a:srgbClr val="C83296"/>
                </a:solidFill>
              </a:rPr>
              <a:t>Medium </a:t>
            </a:r>
            <a:r>
              <a:rPr lang="fr-FR" dirty="0" smtClean="0"/>
              <a:t>se met aussi en attente, et </a:t>
            </a:r>
            <a:r>
              <a:rPr lang="fr-FR" dirty="0" smtClean="0">
                <a:solidFill>
                  <a:schemeClr val="accent1"/>
                </a:solidFill>
              </a:rPr>
              <a:t>tout est bl</a:t>
            </a:r>
            <a:r>
              <a:rPr lang="fr-FR" dirty="0" smtClean="0">
                <a:solidFill>
                  <a:srgbClr val="FF0000"/>
                </a:solidFill>
              </a:rPr>
              <a:t>oqué</a:t>
            </a:r>
            <a:r>
              <a:rPr lang="fr-FR" dirty="0" smtClean="0"/>
              <a:t> !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bug du robot martien </a:t>
            </a:r>
            <a:r>
              <a:rPr lang="fr-FR" dirty="0" err="1" smtClean="0"/>
              <a:t>PathFinder</a:t>
            </a:r>
            <a:r>
              <a:rPr lang="fr-FR" dirty="0" smtClean="0"/>
              <a:t> (1997)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11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 en SPIN (réduite à 2 tâches)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637899"/>
            <a:ext cx="5984155" cy="6235505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r>
              <a:rPr lang="fr-FR" sz="2000" dirty="0" err="1" smtClean="0">
                <a:solidFill>
                  <a:schemeClr val="accent4"/>
                </a:solidFill>
              </a:rPr>
              <a:t>mtype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/>
              <a:t>= { </a:t>
            </a:r>
            <a:r>
              <a:rPr lang="fr-FR" sz="2000" dirty="0">
                <a:solidFill>
                  <a:schemeClr val="accent4"/>
                </a:solidFill>
              </a:rPr>
              <a:t>free</a:t>
            </a:r>
            <a:r>
              <a:rPr lang="fr-FR" sz="2000" dirty="0"/>
              <a:t>, </a:t>
            </a:r>
            <a:r>
              <a:rPr lang="fr-FR" sz="2000" dirty="0" err="1">
                <a:solidFill>
                  <a:srgbClr val="B45600"/>
                </a:solidFill>
              </a:rPr>
              <a:t>busy</a:t>
            </a:r>
            <a:r>
              <a:rPr lang="fr-FR" sz="2000" dirty="0"/>
              <a:t>, </a:t>
            </a:r>
            <a:r>
              <a:rPr lang="fr-FR" sz="2000" dirty="0" err="1">
                <a:solidFill>
                  <a:srgbClr val="B45600"/>
                </a:solidFill>
              </a:rPr>
              <a:t>idle</a:t>
            </a:r>
            <a:r>
              <a:rPr lang="fr-FR" sz="2000" dirty="0"/>
              <a:t>, </a:t>
            </a:r>
            <a:r>
              <a:rPr lang="fr-FR" sz="2000" dirty="0" err="1">
                <a:solidFill>
                  <a:srgbClr val="B45600"/>
                </a:solidFill>
              </a:rPr>
              <a:t>waiting</a:t>
            </a:r>
            <a:r>
              <a:rPr lang="fr-FR" sz="2000" dirty="0"/>
              <a:t>, </a:t>
            </a:r>
            <a:r>
              <a:rPr lang="fr-FR" sz="2000" dirty="0">
                <a:solidFill>
                  <a:srgbClr val="B45600"/>
                </a:solidFill>
              </a:rPr>
              <a:t>running</a:t>
            </a:r>
            <a:r>
              <a:rPr lang="fr-FR" sz="2000" dirty="0"/>
              <a:t> };</a:t>
            </a:r>
          </a:p>
          <a:p>
            <a:r>
              <a:rPr lang="fr-FR" sz="2000" dirty="0" err="1">
                <a:solidFill>
                  <a:srgbClr val="B45600"/>
                </a:solidFill>
              </a:rPr>
              <a:t>mtype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tx2"/>
                </a:solidFill>
              </a:rPr>
              <a:t>H </a:t>
            </a:r>
            <a:r>
              <a:rPr lang="fr-FR" sz="2000" dirty="0"/>
              <a:t>= </a:t>
            </a:r>
            <a:r>
              <a:rPr lang="fr-FR" sz="2000" dirty="0" err="1">
                <a:solidFill>
                  <a:schemeClr val="accent4"/>
                </a:solidFill>
              </a:rPr>
              <a:t>idle</a:t>
            </a:r>
            <a:r>
              <a:rPr lang="fr-FR" sz="2000" dirty="0"/>
              <a:t>; </a:t>
            </a:r>
            <a:r>
              <a:rPr lang="fr-FR" sz="2000" dirty="0" err="1">
                <a:solidFill>
                  <a:srgbClr val="B45600"/>
                </a:solidFill>
              </a:rPr>
              <a:t>mtype</a:t>
            </a:r>
            <a:r>
              <a:rPr lang="fr-FR" sz="2000" dirty="0">
                <a:solidFill>
                  <a:srgbClr val="B45600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L</a:t>
            </a:r>
            <a:r>
              <a:rPr lang="fr-FR" sz="2000" dirty="0"/>
              <a:t> = </a:t>
            </a:r>
            <a:r>
              <a:rPr lang="fr-FR" sz="2000" dirty="0" err="1">
                <a:solidFill>
                  <a:schemeClr val="accent4"/>
                </a:solidFill>
              </a:rPr>
              <a:t>idle</a:t>
            </a:r>
            <a:r>
              <a:rPr lang="fr-FR" sz="2000" dirty="0"/>
              <a:t>; </a:t>
            </a:r>
            <a:r>
              <a:rPr lang="fr-FR" sz="2000" dirty="0" err="1">
                <a:solidFill>
                  <a:srgbClr val="B45600"/>
                </a:solidFill>
              </a:rPr>
              <a:t>mtype</a:t>
            </a:r>
            <a:r>
              <a:rPr lang="fr-FR" sz="2000" dirty="0">
                <a:solidFill>
                  <a:srgbClr val="B45600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mutex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/>
              <a:t>= </a:t>
            </a:r>
            <a:r>
              <a:rPr lang="fr-FR" sz="2000" dirty="0">
                <a:solidFill>
                  <a:schemeClr val="accent4"/>
                </a:solidFill>
              </a:rPr>
              <a:t>free</a:t>
            </a:r>
            <a:r>
              <a:rPr lang="fr-FR" sz="2000" dirty="0"/>
              <a:t>;</a:t>
            </a:r>
          </a:p>
          <a:p>
            <a:r>
              <a:rPr lang="fr-FR" sz="2000" dirty="0"/>
              <a:t>active </a:t>
            </a:r>
            <a:r>
              <a:rPr lang="fr-FR" sz="2000" dirty="0" err="1"/>
              <a:t>proctype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accent3"/>
                </a:solidFill>
              </a:rPr>
              <a:t>H</a:t>
            </a:r>
            <a:r>
              <a:rPr lang="fr-FR" sz="2000" dirty="0" smtClean="0">
                <a:solidFill>
                  <a:schemeClr val="accent3"/>
                </a:solidFill>
              </a:rPr>
              <a:t>igh</a:t>
            </a:r>
            <a:r>
              <a:rPr lang="fr-FR" sz="2000" dirty="0"/>
              <a:t>(</a:t>
            </a:r>
            <a:r>
              <a:rPr lang="fr-FR" sz="2000" dirty="0" smtClean="0"/>
              <a:t>) { </a:t>
            </a:r>
          </a:p>
          <a:p>
            <a:r>
              <a:rPr lang="fr-FR" sz="2000" dirty="0" smtClean="0"/>
              <a:t>end</a:t>
            </a:r>
            <a:r>
              <a:rPr lang="fr-FR" sz="2000" dirty="0"/>
              <a:t>: do</a:t>
            </a:r>
          </a:p>
          <a:p>
            <a:r>
              <a:rPr lang="fr-FR" sz="2000" dirty="0" smtClean="0"/>
              <a:t>     :</a:t>
            </a:r>
            <a:r>
              <a:rPr lang="fr-FR" sz="2000" dirty="0"/>
              <a:t>: </a:t>
            </a:r>
            <a:r>
              <a:rPr lang="fr-FR" sz="2000" dirty="0">
                <a:solidFill>
                  <a:schemeClr val="tx2"/>
                </a:solidFill>
              </a:rPr>
              <a:t>H</a:t>
            </a:r>
            <a:r>
              <a:rPr lang="fr-FR" sz="2000" dirty="0"/>
              <a:t> = </a:t>
            </a:r>
            <a:r>
              <a:rPr lang="fr-FR" sz="2000" dirty="0" err="1" smtClean="0">
                <a:solidFill>
                  <a:schemeClr val="accent4"/>
                </a:solidFill>
              </a:rPr>
              <a:t>waiting</a:t>
            </a:r>
            <a:r>
              <a:rPr lang="fr-FR" sz="2000" dirty="0" smtClean="0">
                <a:solidFill>
                  <a:schemeClr val="accent4"/>
                </a:solidFill>
              </a:rPr>
              <a:t> </a:t>
            </a:r>
            <a:r>
              <a:rPr lang="fr-FR" sz="2000" dirty="0" smtClean="0"/>
              <a:t>;</a:t>
            </a:r>
            <a:endParaRPr lang="fr-FR" sz="2000" dirty="0"/>
          </a:p>
          <a:p>
            <a:r>
              <a:rPr lang="fr-FR" sz="2000" dirty="0" smtClean="0"/>
              <a:t>     </a:t>
            </a:r>
            <a:r>
              <a:rPr lang="fr-FR" sz="2000" dirty="0" err="1" smtClean="0">
                <a:solidFill>
                  <a:schemeClr val="accent1"/>
                </a:solidFill>
              </a:rPr>
              <a:t>atomic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/>
              <a:t>{ </a:t>
            </a:r>
            <a:r>
              <a:rPr lang="fr-FR" sz="2000" dirty="0" err="1">
                <a:solidFill>
                  <a:schemeClr val="tx2"/>
                </a:solidFill>
              </a:rPr>
              <a:t>mutex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/>
              <a:t>== </a:t>
            </a:r>
            <a:r>
              <a:rPr lang="fr-FR" sz="2000" dirty="0">
                <a:solidFill>
                  <a:schemeClr val="accent4"/>
                </a:solidFill>
              </a:rPr>
              <a:t>free</a:t>
            </a:r>
            <a:r>
              <a:rPr lang="fr-FR" sz="2000" dirty="0"/>
              <a:t> -</a:t>
            </a:r>
            <a:r>
              <a:rPr lang="fr-FR" sz="2000" dirty="0" smtClean="0"/>
              <a:t>&gt; </a:t>
            </a:r>
            <a:r>
              <a:rPr lang="fr-FR" sz="2000" dirty="0" err="1" smtClean="0">
                <a:solidFill>
                  <a:schemeClr val="tx2"/>
                </a:solidFill>
              </a:rPr>
              <a:t>mutex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/>
              <a:t>= </a:t>
            </a:r>
            <a:r>
              <a:rPr lang="fr-FR" sz="2000" dirty="0" err="1">
                <a:solidFill>
                  <a:schemeClr val="accent4"/>
                </a:solidFill>
              </a:rPr>
              <a:t>busy</a:t>
            </a:r>
            <a:r>
              <a:rPr lang="fr-FR" sz="2000" dirty="0">
                <a:solidFill>
                  <a:schemeClr val="accent4"/>
                </a:solidFill>
              </a:rPr>
              <a:t> </a:t>
            </a:r>
            <a:r>
              <a:rPr lang="fr-FR" sz="2000" dirty="0" smtClean="0"/>
              <a:t>} ;</a:t>
            </a:r>
            <a:endParaRPr lang="fr-FR" sz="2000" dirty="0"/>
          </a:p>
          <a:p>
            <a:r>
              <a:rPr lang="fr-FR" sz="2000" dirty="0" smtClean="0"/>
              <a:t>     </a:t>
            </a:r>
            <a:r>
              <a:rPr lang="fr-FR" sz="2000" dirty="0" smtClean="0">
                <a:solidFill>
                  <a:schemeClr val="tx2"/>
                </a:solidFill>
              </a:rPr>
              <a:t>H</a:t>
            </a:r>
            <a:r>
              <a:rPr lang="fr-FR" sz="2000" dirty="0" smtClean="0"/>
              <a:t> </a:t>
            </a:r>
            <a:r>
              <a:rPr lang="fr-FR" sz="2000" dirty="0"/>
              <a:t>= </a:t>
            </a:r>
            <a:r>
              <a:rPr lang="fr-FR" sz="2000" dirty="0" smtClean="0">
                <a:solidFill>
                  <a:schemeClr val="accent4"/>
                </a:solidFill>
              </a:rPr>
              <a:t>running </a:t>
            </a:r>
            <a:r>
              <a:rPr lang="fr-FR" sz="2000" dirty="0" smtClean="0"/>
              <a:t>;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   // </a:t>
            </a:r>
            <a:r>
              <a:rPr lang="fr-FR" sz="2000" dirty="0" err="1" smtClean="0">
                <a:solidFill>
                  <a:srgbClr val="008000"/>
                </a:solidFill>
              </a:rPr>
              <a:t>critical</a:t>
            </a:r>
            <a:r>
              <a:rPr lang="fr-FR" sz="2000" dirty="0" smtClean="0">
                <a:solidFill>
                  <a:srgbClr val="008000"/>
                </a:solidFill>
              </a:rPr>
              <a:t> section</a:t>
            </a:r>
            <a:endParaRPr lang="fr-FR" sz="2000" dirty="0">
              <a:solidFill>
                <a:srgbClr val="008000"/>
              </a:solidFill>
            </a:endParaRPr>
          </a:p>
          <a:p>
            <a:r>
              <a:rPr lang="fr-FR" sz="2000" dirty="0" smtClean="0"/>
              <a:t>     </a:t>
            </a:r>
            <a:r>
              <a:rPr lang="fr-FR" sz="2000" dirty="0" err="1" smtClean="0">
                <a:solidFill>
                  <a:schemeClr val="accent1"/>
                </a:solidFill>
              </a:rPr>
              <a:t>atomic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smtClean="0"/>
              <a:t>{ </a:t>
            </a:r>
            <a:r>
              <a:rPr lang="fr-FR" sz="2000" dirty="0" smtClean="0">
                <a:solidFill>
                  <a:schemeClr val="tx2"/>
                </a:solidFill>
              </a:rPr>
              <a:t>H </a:t>
            </a:r>
            <a:r>
              <a:rPr lang="fr-FR" sz="2000" dirty="0" smtClean="0"/>
              <a:t>= </a:t>
            </a:r>
            <a:r>
              <a:rPr lang="fr-FR" sz="2000" dirty="0" err="1" smtClean="0">
                <a:solidFill>
                  <a:schemeClr val="accent4"/>
                </a:solidFill>
              </a:rPr>
              <a:t>idle</a:t>
            </a:r>
            <a:r>
              <a:rPr lang="fr-FR" sz="2000" dirty="0"/>
              <a:t>; </a:t>
            </a:r>
            <a:r>
              <a:rPr lang="fr-FR" sz="2000" dirty="0" err="1" smtClean="0">
                <a:solidFill>
                  <a:schemeClr val="tx2"/>
                </a:solidFill>
              </a:rPr>
              <a:t>mutex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smtClean="0"/>
              <a:t>= </a:t>
            </a:r>
            <a:r>
              <a:rPr lang="fr-FR" sz="2000" dirty="0" smtClean="0">
                <a:solidFill>
                  <a:schemeClr val="accent4"/>
                </a:solidFill>
              </a:rPr>
              <a:t>free</a:t>
            </a:r>
            <a:r>
              <a:rPr lang="fr-FR" sz="2000" dirty="0" smtClean="0"/>
              <a:t> </a:t>
            </a:r>
            <a:r>
              <a:rPr lang="fr-FR" sz="2000" dirty="0"/>
              <a:t>}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od</a:t>
            </a:r>
            <a:endParaRPr lang="fr-FR" sz="2000" dirty="0"/>
          </a:p>
          <a:p>
            <a:r>
              <a:rPr lang="fr-FR" sz="2000" dirty="0"/>
              <a:t>}</a:t>
            </a:r>
          </a:p>
          <a:p>
            <a:r>
              <a:rPr lang="fr-FR" sz="2000" dirty="0"/>
              <a:t>active </a:t>
            </a:r>
            <a:r>
              <a:rPr lang="fr-FR" sz="2000" dirty="0" err="1"/>
              <a:t>proctype</a:t>
            </a:r>
            <a:r>
              <a:rPr lang="fr-FR" sz="2000" dirty="0"/>
              <a:t> </a:t>
            </a:r>
            <a:r>
              <a:rPr lang="fr-FR" sz="2000" dirty="0" err="1">
                <a:solidFill>
                  <a:schemeClr val="accent3"/>
                </a:solidFill>
              </a:rPr>
              <a:t>L</a:t>
            </a:r>
            <a:r>
              <a:rPr lang="fr-FR" sz="2000" dirty="0" err="1" smtClean="0">
                <a:solidFill>
                  <a:schemeClr val="accent3"/>
                </a:solidFill>
              </a:rPr>
              <a:t>ow</a:t>
            </a:r>
            <a:r>
              <a:rPr lang="fr-FR" sz="2000" dirty="0"/>
              <a:t>() </a:t>
            </a:r>
            <a:r>
              <a:rPr lang="fr-FR" sz="2000" dirty="0" err="1"/>
              <a:t>provided</a:t>
            </a:r>
            <a:r>
              <a:rPr lang="fr-FR" sz="2000" dirty="0"/>
              <a:t> (</a:t>
            </a:r>
            <a:r>
              <a:rPr lang="fr-FR" sz="2000" dirty="0">
                <a:solidFill>
                  <a:schemeClr val="tx2"/>
                </a:solidFill>
              </a:rPr>
              <a:t>H</a:t>
            </a:r>
            <a:r>
              <a:rPr lang="fr-FR" sz="2000" dirty="0"/>
              <a:t> == </a:t>
            </a:r>
            <a:r>
              <a:rPr lang="fr-FR" sz="2000" dirty="0" err="1">
                <a:solidFill>
                  <a:schemeClr val="accent4"/>
                </a:solidFill>
              </a:rPr>
              <a:t>idle</a:t>
            </a:r>
            <a:r>
              <a:rPr lang="fr-FR" sz="2000" dirty="0" smtClean="0"/>
              <a:t>) {</a:t>
            </a:r>
            <a:endParaRPr lang="fr-FR" sz="2000" dirty="0"/>
          </a:p>
          <a:p>
            <a:r>
              <a:rPr lang="fr-FR" sz="2000" dirty="0"/>
              <a:t>{ end: do</a:t>
            </a:r>
          </a:p>
          <a:p>
            <a:r>
              <a:rPr lang="fr-FR" sz="2000" dirty="0" smtClean="0"/>
              <a:t>     :</a:t>
            </a:r>
            <a:r>
              <a:rPr lang="fr-FR" sz="2000" dirty="0"/>
              <a:t>: </a:t>
            </a:r>
            <a:r>
              <a:rPr lang="fr-FR" sz="2000" dirty="0">
                <a:solidFill>
                  <a:schemeClr val="tx2"/>
                </a:solidFill>
              </a:rPr>
              <a:t>L</a:t>
            </a:r>
            <a:r>
              <a:rPr lang="fr-FR" sz="2000" dirty="0"/>
              <a:t> = </a:t>
            </a:r>
            <a:r>
              <a:rPr lang="fr-FR" sz="2000" dirty="0" err="1" smtClean="0">
                <a:solidFill>
                  <a:schemeClr val="accent4"/>
                </a:solidFill>
              </a:rPr>
              <a:t>waiting</a:t>
            </a:r>
            <a:r>
              <a:rPr lang="fr-FR" sz="2000" dirty="0" smtClean="0">
                <a:solidFill>
                  <a:schemeClr val="accent4"/>
                </a:solidFill>
              </a:rPr>
              <a:t> </a:t>
            </a:r>
            <a:r>
              <a:rPr lang="fr-FR" sz="2000" dirty="0" smtClean="0"/>
              <a:t>;</a:t>
            </a:r>
            <a:endParaRPr lang="fr-FR" sz="2000" dirty="0"/>
          </a:p>
          <a:p>
            <a:r>
              <a:rPr lang="fr-FR" sz="2000" dirty="0" smtClean="0"/>
              <a:t>     </a:t>
            </a:r>
            <a:r>
              <a:rPr lang="fr-FR" sz="2000" dirty="0" err="1" smtClean="0">
                <a:solidFill>
                  <a:schemeClr val="accent1"/>
                </a:solidFill>
              </a:rPr>
              <a:t>atomic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smtClean="0"/>
              <a:t>{ </a:t>
            </a:r>
            <a:r>
              <a:rPr lang="fr-FR" sz="2000" dirty="0" err="1" smtClean="0">
                <a:solidFill>
                  <a:schemeClr val="tx2"/>
                </a:solidFill>
              </a:rPr>
              <a:t>mutex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 smtClean="0"/>
              <a:t>=</a:t>
            </a:r>
            <a:r>
              <a:rPr lang="fr-FR" sz="2000" dirty="0"/>
              <a:t>= </a:t>
            </a:r>
            <a:r>
              <a:rPr lang="fr-FR" sz="2000" dirty="0" smtClean="0">
                <a:solidFill>
                  <a:schemeClr val="accent4"/>
                </a:solidFill>
              </a:rPr>
              <a:t>free </a:t>
            </a:r>
            <a:r>
              <a:rPr lang="fr-FR" sz="2000" dirty="0" smtClean="0"/>
              <a:t>-</a:t>
            </a:r>
            <a:r>
              <a:rPr lang="fr-FR" sz="2000" dirty="0"/>
              <a:t>&gt; </a:t>
            </a:r>
            <a:r>
              <a:rPr lang="fr-FR" sz="2000" dirty="0" err="1" smtClean="0">
                <a:solidFill>
                  <a:schemeClr val="tx2"/>
                </a:solidFill>
              </a:rPr>
              <a:t>mutex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r>
              <a:rPr lang="fr-FR" sz="2000" dirty="0"/>
              <a:t>= </a:t>
            </a:r>
            <a:r>
              <a:rPr lang="fr-FR" sz="2000" dirty="0" err="1">
                <a:solidFill>
                  <a:schemeClr val="accent4"/>
                </a:solidFill>
              </a:rPr>
              <a:t>busy</a:t>
            </a:r>
            <a:r>
              <a:rPr lang="fr-FR" sz="2000" dirty="0"/>
              <a:t>};</a:t>
            </a:r>
          </a:p>
          <a:p>
            <a:r>
              <a:rPr lang="fr-FR" sz="2000" dirty="0" smtClean="0"/>
              <a:t>     </a:t>
            </a:r>
            <a:r>
              <a:rPr lang="fr-FR" sz="2000" dirty="0" smtClean="0">
                <a:solidFill>
                  <a:schemeClr val="tx2"/>
                </a:solidFill>
              </a:rPr>
              <a:t>L</a:t>
            </a:r>
            <a:r>
              <a:rPr lang="fr-FR" sz="2000" dirty="0" smtClean="0"/>
              <a:t> </a:t>
            </a:r>
            <a:r>
              <a:rPr lang="fr-FR" sz="2000" dirty="0"/>
              <a:t>= </a:t>
            </a:r>
            <a:r>
              <a:rPr lang="fr-FR" sz="2000" dirty="0" smtClean="0">
                <a:solidFill>
                  <a:schemeClr val="accent4"/>
                </a:solidFill>
              </a:rPr>
              <a:t>running </a:t>
            </a:r>
            <a:r>
              <a:rPr lang="fr-FR" sz="2000" dirty="0" smtClean="0"/>
              <a:t>;</a:t>
            </a:r>
          </a:p>
          <a:p>
            <a:r>
              <a:rPr lang="fr-FR" sz="2000" dirty="0">
                <a:solidFill>
                  <a:srgbClr val="008000"/>
                </a:solidFill>
              </a:rPr>
              <a:t> </a:t>
            </a:r>
            <a:r>
              <a:rPr lang="fr-FR" sz="2000" dirty="0" smtClean="0">
                <a:solidFill>
                  <a:srgbClr val="008000"/>
                </a:solidFill>
              </a:rPr>
              <a:t>    /</a:t>
            </a:r>
            <a:r>
              <a:rPr lang="fr-FR" sz="2000" dirty="0">
                <a:solidFill>
                  <a:srgbClr val="008000"/>
                </a:solidFill>
              </a:rPr>
              <a:t>/ </a:t>
            </a:r>
            <a:r>
              <a:rPr lang="fr-FR" sz="2000" dirty="0" err="1">
                <a:solidFill>
                  <a:srgbClr val="008000"/>
                </a:solidFill>
              </a:rPr>
              <a:t>critical</a:t>
            </a:r>
            <a:r>
              <a:rPr lang="fr-FR" sz="2000" dirty="0">
                <a:solidFill>
                  <a:srgbClr val="008000"/>
                </a:solidFill>
              </a:rPr>
              <a:t> section</a:t>
            </a:r>
            <a:endParaRPr lang="fr-FR" sz="2000" dirty="0"/>
          </a:p>
          <a:p>
            <a:r>
              <a:rPr lang="fr-FR" sz="2000" dirty="0" smtClean="0"/>
              <a:t>     </a:t>
            </a:r>
            <a:r>
              <a:rPr lang="fr-FR" sz="2000" dirty="0" err="1" smtClean="0">
                <a:solidFill>
                  <a:schemeClr val="accent1"/>
                </a:solidFill>
              </a:rPr>
              <a:t>atomic</a:t>
            </a:r>
            <a:r>
              <a:rPr lang="fr-FR" sz="2000" dirty="0" smtClean="0">
                <a:solidFill>
                  <a:schemeClr val="accent1"/>
                </a:solidFill>
              </a:rPr>
              <a:t> </a:t>
            </a:r>
            <a:r>
              <a:rPr lang="fr-FR" sz="2000" dirty="0" smtClean="0"/>
              <a:t>{ </a:t>
            </a:r>
            <a:r>
              <a:rPr lang="fr-FR" sz="2000" dirty="0" smtClean="0">
                <a:solidFill>
                  <a:schemeClr val="tx2"/>
                </a:solidFill>
              </a:rPr>
              <a:t>L </a:t>
            </a:r>
            <a:r>
              <a:rPr lang="fr-FR" sz="2000" dirty="0" smtClean="0"/>
              <a:t>= </a:t>
            </a:r>
            <a:r>
              <a:rPr lang="fr-FR" sz="2000" dirty="0" err="1" smtClean="0">
                <a:solidFill>
                  <a:schemeClr val="accent4"/>
                </a:solidFill>
              </a:rPr>
              <a:t>idle</a:t>
            </a:r>
            <a:r>
              <a:rPr lang="fr-FR" sz="2000" dirty="0"/>
              <a:t>; </a:t>
            </a:r>
            <a:r>
              <a:rPr lang="fr-FR" sz="2000" dirty="0" err="1">
                <a:solidFill>
                  <a:schemeClr val="tx2"/>
                </a:solidFill>
              </a:rPr>
              <a:t>mutex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/>
              <a:t>= </a:t>
            </a:r>
            <a:r>
              <a:rPr lang="fr-FR" sz="2000" dirty="0">
                <a:solidFill>
                  <a:schemeClr val="accent4"/>
                </a:solidFill>
              </a:rPr>
              <a:t>free</a:t>
            </a:r>
            <a:r>
              <a:rPr lang="fr-FR" sz="2000" dirty="0"/>
              <a:t> </a:t>
            </a:r>
            <a:r>
              <a:rPr lang="fr-FR" sz="2000" dirty="0" smtClean="0"/>
              <a:t>}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err="1" smtClean="0"/>
              <a:t>od</a:t>
            </a:r>
            <a:endParaRPr lang="fr-FR" sz="2000" dirty="0" smtClean="0"/>
          </a:p>
          <a:p>
            <a:r>
              <a:rPr lang="fr-FR" sz="2000" dirty="0" smtClean="0"/>
              <a:t>}</a:t>
            </a:r>
            <a:r>
              <a:rPr lang="fr-FR" sz="2000" kern="0" dirty="0" smtClean="0"/>
              <a:t>   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3779912" y="3933056"/>
            <a:ext cx="2592288" cy="50405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764704"/>
            <a:ext cx="184666" cy="981246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de-DE" sz="2800" dirty="0"/>
              <a:t/>
            </a:r>
            <a:br>
              <a:rPr lang="de-DE" sz="2800" dirty="0"/>
            </a:br>
            <a:endParaRPr lang="fr-FR" sz="2800" kern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5"/>
          </a:xfrm>
        </p:spPr>
        <p:txBody>
          <a:bodyPr/>
          <a:lstStyle/>
          <a:p>
            <a:r>
              <a:rPr lang="fr-FR" dirty="0" smtClean="0"/>
              <a:t>SPIN à l’</a:t>
            </a:r>
            <a:r>
              <a:rPr lang="fr-FR" dirty="0"/>
              <a:t>œ</a:t>
            </a:r>
            <a:r>
              <a:rPr lang="fr-FR" dirty="0" smtClean="0"/>
              <a:t>uvre sur </a:t>
            </a:r>
            <a:r>
              <a:rPr lang="fr-FR" dirty="0" err="1" smtClean="0"/>
              <a:t>Pathfinder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908720"/>
            <a:ext cx="7729399" cy="4985419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de-DE" sz="2800" dirty="0"/>
              <a:t>$ </a:t>
            </a:r>
            <a:r>
              <a:rPr lang="de-DE" sz="2800" dirty="0" err="1"/>
              <a:t>spin</a:t>
            </a:r>
            <a:r>
              <a:rPr lang="de-DE" sz="2800" dirty="0"/>
              <a:t> –a </a:t>
            </a:r>
            <a:r>
              <a:rPr lang="de-DE" sz="2800" dirty="0" err="1" smtClean="0"/>
              <a:t>pathfinder.pmc</a:t>
            </a:r>
            <a:endParaRPr lang="de-DE" sz="2800" dirty="0" smtClean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de-DE" sz="2800" dirty="0" smtClean="0"/>
              <a:t>$ </a:t>
            </a:r>
            <a:r>
              <a:rPr lang="de-DE" sz="2800" dirty="0"/>
              <a:t>cc –o </a:t>
            </a:r>
            <a:r>
              <a:rPr lang="de-DE" sz="2800" dirty="0" err="1"/>
              <a:t>pan</a:t>
            </a:r>
            <a:r>
              <a:rPr lang="de-DE" sz="2800" dirty="0"/>
              <a:t> </a:t>
            </a:r>
            <a:r>
              <a:rPr lang="de-DE" sz="2800" dirty="0" err="1" smtClean="0"/>
              <a:t>pan.c</a:t>
            </a:r>
            <a:endParaRPr lang="de-DE" sz="2800" dirty="0" smtClean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de-DE" sz="2800" dirty="0" smtClean="0"/>
              <a:t>$ </a:t>
            </a:r>
            <a:r>
              <a:rPr lang="de-DE" sz="2800" dirty="0"/>
              <a:t>./</a:t>
            </a:r>
            <a:r>
              <a:rPr lang="de-DE" sz="2800" dirty="0" err="1" smtClean="0"/>
              <a:t>pan</a:t>
            </a:r>
            <a:endParaRPr lang="de-DE" sz="2800" dirty="0" smtClean="0"/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de-DE" sz="2800" dirty="0" smtClean="0"/>
              <a:t>pan</a:t>
            </a:r>
            <a:r>
              <a:rPr lang="de-DE" sz="2800" dirty="0"/>
              <a:t>:1: </a:t>
            </a:r>
            <a:r>
              <a:rPr lang="de-DE" sz="2800" dirty="0">
                <a:solidFill>
                  <a:srgbClr val="FF0000"/>
                </a:solidFill>
              </a:rPr>
              <a:t>invalid end </a:t>
            </a:r>
            <a:r>
              <a:rPr lang="de-DE" sz="2800" dirty="0" err="1">
                <a:solidFill>
                  <a:srgbClr val="FF0000"/>
                </a:solidFill>
              </a:rPr>
              <a:t>state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/>
              <a:t>(</a:t>
            </a:r>
            <a:r>
              <a:rPr lang="de-DE" sz="2800" dirty="0" err="1"/>
              <a:t>at</a:t>
            </a:r>
            <a:r>
              <a:rPr lang="de-DE" sz="2800" dirty="0"/>
              <a:t> </a:t>
            </a:r>
            <a:r>
              <a:rPr lang="de-DE" sz="2800" dirty="0" err="1"/>
              <a:t>depth</a:t>
            </a:r>
            <a:r>
              <a:rPr lang="de-DE" sz="2800" dirty="0"/>
              <a:t> 4</a:t>
            </a:r>
            <a:r>
              <a:rPr lang="de-DE" sz="2800" dirty="0" smtClean="0"/>
              <a:t>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de-DE" sz="2800" dirty="0" err="1" smtClean="0"/>
              <a:t>pan</a:t>
            </a:r>
            <a:r>
              <a:rPr lang="de-DE" sz="2800" dirty="0"/>
              <a:t>: </a:t>
            </a:r>
            <a:r>
              <a:rPr lang="de-DE" sz="2800" dirty="0" err="1"/>
              <a:t>wrote</a:t>
            </a:r>
            <a:r>
              <a:rPr lang="de-DE" sz="2800" dirty="0"/>
              <a:t> </a:t>
            </a:r>
            <a:r>
              <a:rPr lang="de-DE" sz="2800" dirty="0" err="1"/>
              <a:t>pathfinder.pml.trail</a:t>
            </a:r>
            <a:r>
              <a:rPr lang="en-US" sz="2800" dirty="0" smtClean="0"/>
              <a:t>+</a:t>
            </a:r>
          </a:p>
          <a:p>
            <a:pPr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dirty="0" smtClean="0"/>
              <a:t>State</a:t>
            </a:r>
            <a:r>
              <a:rPr lang="en-US" sz="2800" dirty="0"/>
              <a:t>-vector 28 byte, depth reached 5, </a:t>
            </a:r>
            <a:r>
              <a:rPr lang="en-US" sz="2800" dirty="0">
                <a:solidFill>
                  <a:srgbClr val="FF0000"/>
                </a:solidFill>
              </a:rPr>
              <a:t>errors: </a:t>
            </a:r>
            <a:r>
              <a:rPr lang="en-US" sz="2800" dirty="0" smtClean="0">
                <a:solidFill>
                  <a:srgbClr val="FF0000"/>
                </a:solidFill>
              </a:rPr>
              <a:t>1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de-DE" sz="2800" dirty="0" smtClean="0"/>
              <a:t>       </a:t>
            </a:r>
            <a:r>
              <a:rPr lang="de-DE" sz="2800" dirty="0"/>
              <a:t>5 </a:t>
            </a:r>
            <a:r>
              <a:rPr lang="de-DE" sz="2800" dirty="0" err="1"/>
              <a:t>states</a:t>
            </a:r>
            <a:r>
              <a:rPr lang="de-DE" sz="2800" dirty="0"/>
              <a:t>, </a:t>
            </a:r>
            <a:r>
              <a:rPr lang="de-DE" sz="2800" dirty="0" err="1" smtClean="0"/>
              <a:t>stored</a:t>
            </a:r>
            <a:endParaRPr lang="de-DE" sz="28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de-DE" sz="2800" dirty="0" smtClean="0"/>
              <a:t>        </a:t>
            </a:r>
            <a:r>
              <a:rPr lang="de-DE" sz="2800" dirty="0"/>
              <a:t>1 </a:t>
            </a:r>
            <a:r>
              <a:rPr lang="de-DE" sz="2800" dirty="0" err="1"/>
              <a:t>states</a:t>
            </a:r>
            <a:r>
              <a:rPr lang="de-DE" sz="2800" dirty="0"/>
              <a:t>, </a:t>
            </a:r>
            <a:r>
              <a:rPr lang="de-DE" sz="2800" dirty="0" err="1" smtClean="0"/>
              <a:t>matched</a:t>
            </a:r>
            <a:endParaRPr lang="de-DE" sz="2800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de-DE" sz="2800" dirty="0" smtClean="0"/>
              <a:t>        </a:t>
            </a:r>
            <a:r>
              <a:rPr lang="de-DE" sz="2800" dirty="0"/>
              <a:t>6 </a:t>
            </a:r>
            <a:r>
              <a:rPr lang="de-DE" sz="2800" dirty="0" err="1"/>
              <a:t>transitions</a:t>
            </a:r>
            <a:r>
              <a:rPr lang="de-DE" sz="2800" dirty="0"/>
              <a:t> (= </a:t>
            </a:r>
            <a:r>
              <a:rPr lang="de-DE" sz="2800" dirty="0" err="1"/>
              <a:t>stored+matched</a:t>
            </a:r>
            <a:r>
              <a:rPr lang="de-DE" sz="2800" dirty="0" smtClean="0"/>
              <a:t>)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de-DE" sz="2800" dirty="0" smtClean="0"/>
              <a:t>        </a:t>
            </a:r>
            <a:r>
              <a:rPr lang="de-DE" sz="2800" dirty="0"/>
              <a:t>2 </a:t>
            </a:r>
            <a:r>
              <a:rPr lang="de-DE" sz="2800" dirty="0" err="1"/>
              <a:t>atomic</a:t>
            </a:r>
            <a:r>
              <a:rPr lang="de-DE" sz="2800" dirty="0"/>
              <a:t> </a:t>
            </a:r>
            <a:r>
              <a:rPr lang="de-DE" sz="2800" dirty="0" err="1"/>
              <a:t>steps</a:t>
            </a:r>
            <a:endParaRPr lang="fr-FR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45553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Trace du </a:t>
            </a:r>
            <a:r>
              <a:rPr lang="fr-FR" dirty="0" err="1" smtClean="0"/>
              <a:t>deadlock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836712"/>
            <a:ext cx="7571303" cy="5358341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r>
              <a:rPr lang="fr-FR" sz="2400" dirty="0" smtClean="0"/>
              <a:t>$ spin </a:t>
            </a:r>
            <a:r>
              <a:rPr lang="fr-FR" sz="2400" dirty="0">
                <a:solidFill>
                  <a:srgbClr val="FF0000"/>
                </a:solidFill>
              </a:rPr>
              <a:t>-</a:t>
            </a:r>
            <a:r>
              <a:rPr lang="fr-FR" sz="2400" dirty="0" err="1">
                <a:solidFill>
                  <a:srgbClr val="FF0000"/>
                </a:solidFill>
              </a:rPr>
              <a:t>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chemeClr val="accent1"/>
                </a:solidFill>
              </a:rPr>
              <a:t>-p</a:t>
            </a:r>
            <a:r>
              <a:rPr lang="fr-FR" sz="2400" dirty="0"/>
              <a:t> </a:t>
            </a:r>
            <a:r>
              <a:rPr lang="fr-FR" sz="2400" dirty="0" err="1"/>
              <a:t>pathfinder.pml</a:t>
            </a:r>
            <a:endParaRPr lang="fr-FR" sz="2400" dirty="0"/>
          </a:p>
          <a:p>
            <a:pPr>
              <a:spcBef>
                <a:spcPts val="600"/>
              </a:spcBef>
            </a:pPr>
            <a:r>
              <a:rPr lang="fr-FR" sz="2400" dirty="0"/>
              <a:t>  1:	proc  1 (low:1) pathfinder.pml:40 (state 1)	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                   [</a:t>
            </a:r>
            <a:r>
              <a:rPr lang="fr-FR" sz="2400" dirty="0" smtClean="0">
                <a:solidFill>
                  <a:schemeClr val="tx2"/>
                </a:solidFill>
              </a:rPr>
              <a:t>L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err="1">
                <a:solidFill>
                  <a:schemeClr val="accent4"/>
                </a:solidFill>
              </a:rPr>
              <a:t>waiting</a:t>
            </a:r>
            <a:r>
              <a:rPr lang="fr-FR" sz="2400" dirty="0"/>
              <a:t>]</a:t>
            </a:r>
          </a:p>
          <a:p>
            <a:pPr>
              <a:spcBef>
                <a:spcPts val="600"/>
              </a:spcBef>
            </a:pPr>
            <a:r>
              <a:rPr lang="fr-FR" sz="2400" dirty="0"/>
              <a:t>  2:	proc  1 (low:1) pathfinder.pml:41 (state 2)	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                   [</a:t>
            </a:r>
            <a:r>
              <a:rPr lang="fr-FR" sz="2400" dirty="0"/>
              <a:t>((</a:t>
            </a:r>
            <a:r>
              <a:rPr lang="fr-FR" sz="2400" dirty="0" err="1">
                <a:solidFill>
                  <a:srgbClr val="0000FF"/>
                </a:solidFill>
              </a:rPr>
              <a:t>mutex</a:t>
            </a:r>
            <a:r>
              <a:rPr lang="fr-FR" sz="2400" dirty="0"/>
              <a:t>=</a:t>
            </a:r>
            <a:r>
              <a:rPr lang="fr-FR" sz="2400" dirty="0" smtClean="0"/>
              <a:t>=</a:t>
            </a:r>
            <a:r>
              <a:rPr lang="fr-FR" sz="2400" dirty="0" err="1" smtClean="0">
                <a:solidFill>
                  <a:srgbClr val="B45600"/>
                </a:solidFill>
              </a:rPr>
              <a:t>idle</a:t>
            </a:r>
            <a:r>
              <a:rPr lang="fr-FR" sz="2400" dirty="0" smtClean="0"/>
              <a:t>)</a:t>
            </a:r>
            <a:r>
              <a:rPr lang="fr-FR" sz="2400" dirty="0"/>
              <a:t>)]</a:t>
            </a:r>
          </a:p>
          <a:p>
            <a:pPr>
              <a:spcBef>
                <a:spcPts val="600"/>
              </a:spcBef>
            </a:pPr>
            <a:r>
              <a:rPr lang="fr-FR" sz="2400" dirty="0"/>
              <a:t>  3:	proc  1 (low:1) pathfinder.pml:41 (state 3)	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                   [</a:t>
            </a:r>
            <a:r>
              <a:rPr lang="fr-FR" sz="2400" dirty="0" err="1">
                <a:solidFill>
                  <a:srgbClr val="0000FF"/>
                </a:solidFill>
              </a:rPr>
              <a:t>mutex</a:t>
            </a:r>
            <a:r>
              <a:rPr lang="fr-FR" sz="2400" dirty="0"/>
              <a:t> = </a:t>
            </a:r>
            <a:r>
              <a:rPr lang="fr-FR" sz="2400" dirty="0" err="1">
                <a:solidFill>
                  <a:srgbClr val="B45600"/>
                </a:solidFill>
              </a:rPr>
              <a:t>busy</a:t>
            </a:r>
            <a:r>
              <a:rPr lang="fr-FR" sz="2400" dirty="0"/>
              <a:t>]</a:t>
            </a:r>
          </a:p>
          <a:p>
            <a:pPr>
              <a:spcBef>
                <a:spcPts val="600"/>
              </a:spcBef>
            </a:pPr>
            <a:r>
              <a:rPr lang="fr-FR" sz="2400" dirty="0"/>
              <a:t>  4:	proc  1 (low:1) pathfinder.pml:42 (state 5)	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                   [</a:t>
            </a:r>
            <a:r>
              <a:rPr lang="fr-FR" sz="2400" dirty="0" smtClean="0">
                <a:solidFill>
                  <a:srgbClr val="0000FF"/>
                </a:solidFill>
              </a:rPr>
              <a:t>L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>
                <a:solidFill>
                  <a:srgbClr val="B45600"/>
                </a:solidFill>
              </a:rPr>
              <a:t>running</a:t>
            </a:r>
            <a:r>
              <a:rPr lang="fr-FR" sz="2400" dirty="0"/>
              <a:t>]</a:t>
            </a:r>
          </a:p>
          <a:p>
            <a:pPr>
              <a:spcBef>
                <a:spcPts val="600"/>
              </a:spcBef>
            </a:pPr>
            <a:r>
              <a:rPr lang="fr-FR" sz="2400" dirty="0"/>
              <a:t>  5:	proc  0 (high:1) pathfinder.pml:27 (state 1)	</a:t>
            </a:r>
            <a:endParaRPr lang="fr-FR" sz="2400" dirty="0" smtClean="0"/>
          </a:p>
          <a:p>
            <a:r>
              <a:rPr lang="fr-FR" sz="2400" dirty="0"/>
              <a:t> </a:t>
            </a:r>
            <a:r>
              <a:rPr lang="fr-FR" sz="2400" dirty="0" smtClean="0"/>
              <a:t>                      [</a:t>
            </a:r>
            <a:r>
              <a:rPr lang="fr-FR" sz="2400" dirty="0" smtClean="0">
                <a:solidFill>
                  <a:srgbClr val="0000FF"/>
                </a:solidFill>
              </a:rPr>
              <a:t>H</a:t>
            </a:r>
            <a:r>
              <a:rPr lang="fr-FR" sz="2400" dirty="0" smtClean="0"/>
              <a:t> </a:t>
            </a:r>
            <a:r>
              <a:rPr lang="fr-FR" sz="2400" dirty="0"/>
              <a:t>= </a:t>
            </a:r>
            <a:r>
              <a:rPr lang="fr-FR" sz="2400" dirty="0" err="1">
                <a:solidFill>
                  <a:srgbClr val="B45600"/>
                </a:solidFill>
              </a:rPr>
              <a:t>waiting</a:t>
            </a:r>
            <a:r>
              <a:rPr lang="fr-FR" sz="2400" dirty="0"/>
              <a:t>]</a:t>
            </a:r>
          </a:p>
          <a:p>
            <a:pPr>
              <a:spcBef>
                <a:spcPts val="600"/>
              </a:spcBef>
            </a:pPr>
            <a:r>
              <a:rPr lang="fr-FR" sz="2400" dirty="0"/>
              <a:t>spin: </a:t>
            </a:r>
            <a:r>
              <a:rPr lang="fr-FR" sz="2400" dirty="0" err="1">
                <a:solidFill>
                  <a:schemeClr val="accent1"/>
                </a:solidFill>
              </a:rPr>
              <a:t>trail</a:t>
            </a:r>
            <a:r>
              <a:rPr lang="fr-FR" sz="2400" dirty="0">
                <a:solidFill>
                  <a:schemeClr val="accent1"/>
                </a:solidFill>
              </a:rPr>
              <a:t> ends </a:t>
            </a:r>
            <a:r>
              <a:rPr lang="fr-FR" sz="2400" dirty="0" err="1">
                <a:solidFill>
                  <a:schemeClr val="accent1"/>
                </a:solidFill>
              </a:rPr>
              <a:t>after</a:t>
            </a:r>
            <a:r>
              <a:rPr lang="fr-FR" sz="2400" dirty="0">
                <a:solidFill>
                  <a:schemeClr val="accent1"/>
                </a:solidFill>
              </a:rPr>
              <a:t> 5 </a:t>
            </a:r>
            <a:r>
              <a:rPr lang="fr-FR" sz="2400" dirty="0" err="1">
                <a:solidFill>
                  <a:schemeClr val="accent1"/>
                </a:solidFill>
              </a:rPr>
              <a:t>steps</a:t>
            </a:r>
            <a:endParaRPr lang="fr-FR" sz="2400" dirty="0">
              <a:solidFill>
                <a:schemeClr val="accent1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10770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3528" y="1052736"/>
            <a:ext cx="8507288" cy="4173450"/>
          </a:xfrm>
        </p:spPr>
        <p:txBody>
          <a:bodyPr/>
          <a:lstStyle/>
          <a:p>
            <a:r>
              <a:rPr lang="fr-FR" sz="2800" dirty="0" smtClean="0"/>
              <a:t>Source du conflit</a:t>
            </a:r>
          </a:p>
          <a:p>
            <a:pPr lvl="1"/>
            <a:r>
              <a:rPr lang="fr-FR" sz="2400" dirty="0" smtClean="0"/>
              <a:t>H</a:t>
            </a:r>
            <a:r>
              <a:rPr lang="fr-FR" sz="2400" dirty="0" smtClean="0">
                <a:solidFill>
                  <a:schemeClr val="tx1"/>
                </a:solidFill>
              </a:rPr>
              <a:t> valant </a:t>
            </a:r>
            <a:r>
              <a:rPr lang="fr-FR" sz="2400" dirty="0" err="1" smtClean="0">
                <a:solidFill>
                  <a:schemeClr val="accent4"/>
                </a:solidFill>
              </a:rPr>
              <a:t>idle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rgbClr val="C83296"/>
                </a:solidFill>
              </a:rPr>
              <a:t>Low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peut passer à </a:t>
            </a:r>
            <a:r>
              <a:rPr lang="fr-FR" sz="2400" dirty="0" smtClean="0"/>
              <a:t>L </a:t>
            </a:r>
            <a:r>
              <a:rPr lang="fr-FR" sz="2400" dirty="0" smtClean="0">
                <a:solidFill>
                  <a:schemeClr val="tx1"/>
                </a:solidFill>
              </a:rPr>
              <a:t>= </a:t>
            </a:r>
            <a:r>
              <a:rPr lang="fr-FR" sz="2400" dirty="0" err="1" smtClean="0">
                <a:solidFill>
                  <a:srgbClr val="B45600"/>
                </a:solidFill>
              </a:rPr>
              <a:t>wait</a:t>
            </a:r>
            <a:endParaRPr lang="fr-FR" sz="2400" dirty="0" smtClean="0">
              <a:solidFill>
                <a:srgbClr val="B45600"/>
              </a:solidFill>
            </a:endParaRPr>
          </a:p>
          <a:p>
            <a:pPr lvl="1"/>
            <a:r>
              <a:rPr lang="fr-FR" sz="2400" dirty="0"/>
              <a:t>H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valant toujours </a:t>
            </a:r>
            <a:r>
              <a:rPr lang="fr-FR" sz="2400" dirty="0" err="1">
                <a:solidFill>
                  <a:schemeClr val="accent4"/>
                </a:solidFill>
              </a:rPr>
              <a:t>idle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rgbClr val="C83296"/>
                </a:solidFill>
              </a:rPr>
              <a:t>Low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peut passer à </a:t>
            </a:r>
            <a:r>
              <a:rPr lang="fr-FR" sz="2400" dirty="0" smtClean="0"/>
              <a:t>L </a:t>
            </a:r>
            <a:r>
              <a:rPr lang="fr-FR" sz="2400" dirty="0" smtClean="0">
                <a:solidFill>
                  <a:schemeClr val="tx1"/>
                </a:solidFill>
              </a:rPr>
              <a:t>= </a:t>
            </a:r>
            <a:r>
              <a:rPr lang="fr-FR" sz="2400" dirty="0" smtClean="0">
                <a:solidFill>
                  <a:srgbClr val="B45600"/>
                </a:solidFill>
              </a:rPr>
              <a:t>running</a:t>
            </a:r>
            <a:endParaRPr lang="fr-FR" sz="2400" dirty="0">
              <a:solidFill>
                <a:srgbClr val="B45600"/>
              </a:solidFill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mais </a:t>
            </a:r>
            <a:r>
              <a:rPr lang="fr-FR" sz="2400" dirty="0" smtClean="0">
                <a:solidFill>
                  <a:schemeClr val="accent3"/>
                </a:solidFill>
              </a:rPr>
              <a:t>High </a:t>
            </a:r>
            <a:r>
              <a:rPr lang="fr-FR" sz="2400" dirty="0" smtClean="0">
                <a:solidFill>
                  <a:srgbClr val="000000"/>
                </a:solidFill>
              </a:rPr>
              <a:t>peut passer librement à</a:t>
            </a:r>
            <a:r>
              <a:rPr lang="fr-FR" sz="2400" dirty="0" smtClean="0"/>
              <a:t> H </a:t>
            </a:r>
            <a:r>
              <a:rPr lang="fr-FR" sz="2400" dirty="0" smtClean="0">
                <a:solidFill>
                  <a:srgbClr val="000000"/>
                </a:solidFill>
              </a:rPr>
              <a:t>=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B45600"/>
                </a:solidFill>
              </a:rPr>
              <a:t>wait</a:t>
            </a:r>
            <a:endParaRPr lang="fr-FR" sz="2400" dirty="0" smtClean="0">
              <a:solidFill>
                <a:srgbClr val="B45600"/>
              </a:solidFill>
            </a:endParaRPr>
          </a:p>
          <a:p>
            <a:r>
              <a:rPr lang="fr-FR" sz="2800" dirty="0" err="1">
                <a:solidFill>
                  <a:srgbClr val="FF0000"/>
                </a:solidFill>
              </a:rPr>
              <a:t>D</a:t>
            </a:r>
            <a:r>
              <a:rPr lang="fr-FR" sz="2800" dirty="0" err="1" smtClean="0">
                <a:solidFill>
                  <a:srgbClr val="FF0000"/>
                </a:solidFill>
              </a:rPr>
              <a:t>eadlock</a:t>
            </a:r>
            <a:r>
              <a:rPr lang="fr-FR" sz="2800" dirty="0" smtClean="0">
                <a:solidFill>
                  <a:srgbClr val="FF0000"/>
                </a:solidFill>
              </a:rPr>
              <a:t> :</a:t>
            </a:r>
            <a:r>
              <a:rPr lang="fr-FR" sz="2800" dirty="0" smtClean="0">
                <a:solidFill>
                  <a:srgbClr val="B45600"/>
                </a:solidFill>
              </a:rPr>
              <a:t>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puisque </a:t>
            </a:r>
            <a:r>
              <a:rPr lang="fr-FR" sz="2400" dirty="0" smtClean="0"/>
              <a:t>H </a:t>
            </a:r>
            <a:r>
              <a:rPr lang="fr-FR" sz="2400" dirty="0" smtClean="0">
                <a:solidFill>
                  <a:srgbClr val="000000"/>
                </a:solidFill>
              </a:rPr>
              <a:t>=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wait</a:t>
            </a:r>
            <a:r>
              <a:rPr lang="fr-FR" sz="2400" dirty="0" smtClean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rgbClr val="C83296"/>
                </a:solidFill>
              </a:rPr>
              <a:t>Low</a:t>
            </a:r>
            <a:r>
              <a:rPr lang="fr-FR" sz="2400" dirty="0" smtClean="0">
                <a:solidFill>
                  <a:srgbClr val="C83296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n’est plus activable à cause de la clause  « </a:t>
            </a:r>
            <a:r>
              <a:rPr lang="fr-FR" sz="2400" dirty="0" err="1" smtClean="0">
                <a:solidFill>
                  <a:schemeClr val="tx1"/>
                </a:solidFill>
              </a:rPr>
              <a:t>provided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(</a:t>
            </a:r>
            <a:r>
              <a:rPr lang="fr-FR" sz="2400" dirty="0" smtClean="0"/>
              <a:t>H </a:t>
            </a:r>
            <a:r>
              <a:rPr lang="fr-FR" sz="2400" dirty="0" smtClean="0">
                <a:solidFill>
                  <a:srgbClr val="000000"/>
                </a:solidFill>
              </a:rPr>
              <a:t>==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chemeClr val="accent4"/>
                </a:solidFill>
              </a:rPr>
              <a:t>idle</a:t>
            </a:r>
            <a:r>
              <a:rPr lang="fr-FR" sz="2400" dirty="0" smtClean="0">
                <a:solidFill>
                  <a:srgbClr val="000000"/>
                </a:solidFill>
              </a:rPr>
              <a:t>)</a:t>
            </a:r>
            <a:r>
              <a:rPr lang="fr-FR" sz="2400" dirty="0">
                <a:solidFill>
                  <a:schemeClr val="tx1"/>
                </a:solidFill>
              </a:rPr>
              <a:t> »</a:t>
            </a:r>
            <a:endParaRPr lang="fr-FR" sz="2400" dirty="0">
              <a:solidFill>
                <a:srgbClr val="000000"/>
              </a:solidFill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Donc </a:t>
            </a:r>
            <a:r>
              <a:rPr lang="fr-FR" sz="2400" dirty="0" err="1" smtClean="0">
                <a:solidFill>
                  <a:schemeClr val="accent3"/>
                </a:solidFill>
              </a:rPr>
              <a:t>Low</a:t>
            </a:r>
            <a:r>
              <a:rPr lang="fr-FR" sz="2400" dirty="0" smtClean="0">
                <a:solidFill>
                  <a:schemeClr val="accent3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ne peut plus rendre le verrou. 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</a:rPr>
              <a:t>Ce qui fait que </a:t>
            </a:r>
            <a:r>
              <a:rPr lang="fr-FR" sz="2400" dirty="0" smtClean="0">
                <a:solidFill>
                  <a:srgbClr val="C83296"/>
                </a:solidFill>
              </a:rPr>
              <a:t>High </a:t>
            </a:r>
            <a:r>
              <a:rPr lang="fr-FR" sz="2400" dirty="0" smtClean="0">
                <a:solidFill>
                  <a:schemeClr val="tx1"/>
                </a:solidFill>
              </a:rPr>
              <a:t>et </a:t>
            </a:r>
            <a:r>
              <a:rPr lang="fr-FR" sz="2400" dirty="0" err="1" smtClean="0">
                <a:solidFill>
                  <a:srgbClr val="C83296"/>
                </a:solidFill>
              </a:rPr>
              <a:t>Low</a:t>
            </a:r>
            <a:r>
              <a:rPr lang="fr-FR" sz="2400" dirty="0" smtClean="0">
                <a:solidFill>
                  <a:schemeClr val="tx1"/>
                </a:solidFill>
              </a:rPr>
              <a:t> sont </a:t>
            </a:r>
            <a:r>
              <a:rPr lang="fr-FR" sz="2400" dirty="0" smtClean="0">
                <a:solidFill>
                  <a:schemeClr val="accent1"/>
                </a:solidFill>
              </a:rPr>
              <a:t>toutes deux bloquées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!</a:t>
            </a:r>
          </a:p>
          <a:p>
            <a:pPr lvl="1"/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Explication du conflit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5085184"/>
            <a:ext cx="8482911" cy="85249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Bug corrigé par </a:t>
            </a:r>
            <a:r>
              <a:rPr lang="fr-FR" sz="2400" kern="0" dirty="0" smtClean="0">
                <a:solidFill>
                  <a:schemeClr val="tx2"/>
                </a:solidFill>
              </a:rPr>
              <a:t>téléchargement d’un patch </a:t>
            </a:r>
            <a:r>
              <a:rPr lang="fr-FR" sz="2400" kern="0" dirty="0" smtClean="0"/>
              <a:t>(AR 15mn!)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Ils avaient eu la bonne idée de laisser l’OS en mode </a:t>
            </a:r>
            <a:r>
              <a:rPr lang="fr-FR" sz="2400" kern="0" dirty="0" err="1" smtClean="0"/>
              <a:t>debug</a:t>
            </a:r>
            <a:r>
              <a:rPr lang="fr-FR" sz="2400" kern="0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69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Model-</a:t>
            </a:r>
            <a:r>
              <a:rPr lang="fr-FR" dirty="0" err="1" smtClean="0"/>
              <a:t>checking</a:t>
            </a:r>
            <a:r>
              <a:rPr lang="fr-FR" dirty="0" smtClean="0"/>
              <a:t> explicite (ou énumératif)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107504" y="1052513"/>
            <a:ext cx="9073008" cy="5168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 smtClean="0"/>
              <a:t>Naissance du model-</a:t>
            </a:r>
            <a:r>
              <a:rPr lang="fr-FR" dirty="0" err="1" smtClean="0"/>
              <a:t>checking</a:t>
            </a:r>
            <a:r>
              <a:rPr lang="fr-FR" dirty="0" smtClean="0"/>
              <a:t> dans les années 1980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accent4"/>
                </a:solidFill>
              </a:rPr>
              <a:t>CESAR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par </a:t>
            </a:r>
            <a:r>
              <a:rPr lang="fr-FR" dirty="0" err="1" smtClean="0">
                <a:solidFill>
                  <a:srgbClr val="0000FF"/>
                </a:solidFill>
              </a:rPr>
              <a:t>Queille</a:t>
            </a:r>
            <a:r>
              <a:rPr lang="fr-FR" dirty="0" smtClean="0">
                <a:solidFill>
                  <a:schemeClr val="tx1"/>
                </a:solidFill>
              </a:rPr>
              <a:t> et </a:t>
            </a:r>
            <a:r>
              <a:rPr lang="fr-FR" dirty="0" err="1" smtClean="0"/>
              <a:t>Sifakis</a:t>
            </a:r>
            <a:r>
              <a:rPr lang="fr-FR" dirty="0" smtClean="0">
                <a:solidFill>
                  <a:schemeClr val="tx1"/>
                </a:solidFill>
              </a:rPr>
              <a:t> (1982)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accent4"/>
                </a:solidFill>
              </a:rPr>
              <a:t>EMC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par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00FF"/>
                </a:solidFill>
              </a:rPr>
              <a:t>Clarke</a:t>
            </a:r>
            <a:r>
              <a:rPr lang="fr-FR" dirty="0" smtClean="0">
                <a:solidFill>
                  <a:srgbClr val="000000"/>
                </a:solidFill>
              </a:rPr>
              <a:t> et </a:t>
            </a:r>
            <a:r>
              <a:rPr lang="fr-FR" dirty="0" smtClean="0">
                <a:solidFill>
                  <a:srgbClr val="0000FF"/>
                </a:solidFill>
              </a:rPr>
              <a:t>Emerson</a:t>
            </a:r>
          </a:p>
          <a:p>
            <a:pPr marL="256032" lvl="1" indent="0">
              <a:spcBef>
                <a:spcPts val="300"/>
              </a:spcBef>
              <a:buNone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 → Prix Turing 2007</a:t>
            </a:r>
            <a:r>
              <a:rPr lang="fr-FR" dirty="0" smtClean="0">
                <a:solidFill>
                  <a:srgbClr val="000000"/>
                </a:solidFill>
              </a:rPr>
              <a:t> à </a:t>
            </a:r>
            <a:r>
              <a:rPr lang="fr-FR" dirty="0" smtClean="0">
                <a:solidFill>
                  <a:srgbClr val="0000FF"/>
                </a:solidFill>
              </a:rPr>
              <a:t>Clarke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smtClean="0">
                <a:solidFill>
                  <a:srgbClr val="0000FF"/>
                </a:solidFill>
              </a:rPr>
              <a:t>Emerson</a:t>
            </a:r>
            <a:r>
              <a:rPr lang="fr-FR" dirty="0" smtClean="0">
                <a:solidFill>
                  <a:srgbClr val="000000"/>
                </a:solidFill>
              </a:rPr>
              <a:t> et </a:t>
            </a:r>
            <a:r>
              <a:rPr lang="fr-FR" dirty="0" err="1" smtClean="0">
                <a:solidFill>
                  <a:srgbClr val="0000FF"/>
                </a:solidFill>
              </a:rPr>
              <a:t>Sifakis</a:t>
            </a:r>
            <a:endParaRPr lang="fr-FR" dirty="0" smtClean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fr-FR" dirty="0" smtClean="0"/>
              <a:t>S’adresse à des </a:t>
            </a:r>
            <a:r>
              <a:rPr lang="fr-FR" dirty="0" smtClean="0">
                <a:solidFill>
                  <a:schemeClr val="tx2"/>
                </a:solidFill>
              </a:rPr>
              <a:t>modèles d’états finis</a:t>
            </a:r>
            <a:r>
              <a:rPr lang="fr-FR" dirty="0" smtClean="0"/>
              <a:t>, vérifiés par  </a:t>
            </a:r>
            <a:r>
              <a:rPr lang="fr-FR" dirty="0" err="1" smtClean="0">
                <a:solidFill>
                  <a:schemeClr val="bg1"/>
                </a:solidFill>
              </a:rPr>
              <a:t>l</a:t>
            </a:r>
            <a:r>
              <a:rPr lang="fr-FR" dirty="0" err="1" smtClean="0">
                <a:solidFill>
                  <a:schemeClr val="accent4"/>
                </a:solidFill>
              </a:rPr>
              <a:t>énumération</a:t>
            </a:r>
            <a:r>
              <a:rPr lang="fr-FR" dirty="0" smtClean="0">
                <a:solidFill>
                  <a:schemeClr val="accent4"/>
                </a:solidFill>
              </a:rPr>
              <a:t> explicite </a:t>
            </a:r>
            <a:r>
              <a:rPr lang="fr-FR" dirty="0" smtClean="0"/>
              <a:t>de leurs états et transitions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Application dans ce cours : </a:t>
            </a:r>
            <a:r>
              <a:rPr lang="fr-FR" dirty="0" smtClean="0">
                <a:solidFill>
                  <a:srgbClr val="0000FF"/>
                </a:solidFill>
              </a:rPr>
              <a:t>algorithmes distribués asynchrones</a:t>
            </a:r>
          </a:p>
          <a:p>
            <a:pPr lvl="1">
              <a:spcBef>
                <a:spcPts val="300"/>
              </a:spcBef>
            </a:pPr>
            <a:r>
              <a:rPr lang="fr-FR" dirty="0" smtClean="0">
                <a:solidFill>
                  <a:schemeClr val="tx1"/>
                </a:solidFill>
              </a:rPr>
              <a:t>exclusion mutuelle, protocoles de communication, caches, votes, etc.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domaine où </a:t>
            </a:r>
            <a:r>
              <a:rPr lang="fr-FR" dirty="0" smtClean="0">
                <a:solidFill>
                  <a:schemeClr val="accent1"/>
                </a:solidFill>
              </a:rPr>
              <a:t>l’intuition est largement inopérante</a:t>
            </a:r>
            <a:endParaRPr lang="fr-FR" dirty="0">
              <a:solidFill>
                <a:schemeClr val="accent1"/>
              </a:solidFill>
            </a:endParaRPr>
          </a:p>
          <a:p>
            <a:pPr marL="342900" indent="-342900">
              <a:spcBef>
                <a:spcPts val="1200"/>
              </a:spcBef>
            </a:pPr>
            <a:r>
              <a:rPr lang="fr-FR" dirty="0" smtClean="0"/>
              <a:t>Précurseurs : </a:t>
            </a:r>
            <a:r>
              <a:rPr lang="fr-FR" dirty="0" err="1" smtClean="0">
                <a:solidFill>
                  <a:schemeClr val="tx2"/>
                </a:solidFill>
              </a:rPr>
              <a:t>Dijkstra</a:t>
            </a:r>
            <a:r>
              <a:rPr lang="fr-FR" dirty="0" smtClean="0"/>
              <a:t>, </a:t>
            </a:r>
            <a:r>
              <a:rPr lang="fr-FR" dirty="0"/>
              <a:t>les </a:t>
            </a:r>
            <a:r>
              <a:rPr lang="fr-FR" dirty="0">
                <a:solidFill>
                  <a:schemeClr val="tx2"/>
                </a:solidFill>
              </a:rPr>
              <a:t>réseaux de </a:t>
            </a:r>
            <a:r>
              <a:rPr lang="fr-FR" dirty="0">
                <a:solidFill>
                  <a:srgbClr val="0000FF"/>
                </a:solidFill>
              </a:rPr>
              <a:t>Petri</a:t>
            </a:r>
            <a:r>
              <a:rPr lang="fr-FR" dirty="0"/>
              <a:t> </a:t>
            </a:r>
            <a:r>
              <a:rPr lang="fr-FR" dirty="0" smtClean="0"/>
              <a:t>et leurs systèmes de vérification</a:t>
            </a:r>
            <a:endParaRPr lang="fr-FR" dirty="0"/>
          </a:p>
          <a:p>
            <a:pPr>
              <a:spcBef>
                <a:spcPts val="1200"/>
              </a:spcBef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2298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bug du robot martien </a:t>
            </a:r>
            <a:r>
              <a:rPr lang="fr-FR" dirty="0" err="1"/>
              <a:t>PathFinder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9144000" cy="55250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6237312"/>
            <a:ext cx="1637365" cy="36851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source CADP</a:t>
            </a:r>
          </a:p>
        </p:txBody>
      </p:sp>
    </p:spTree>
    <p:extLst>
      <p:ext uri="{BB962C8B-B14F-4D97-AF65-F5344CB8AC3E}">
        <p14:creationId xmlns:p14="http://schemas.microsoft.com/office/powerpoint/2010/main" val="60476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36512" y="2132856"/>
            <a:ext cx="9217024" cy="1640449"/>
          </a:xfrm>
        </p:spPr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SPIN</a:t>
            </a:r>
            <a:r>
              <a:rPr lang="fr-FR" dirty="0" smtClean="0"/>
              <a:t> permet de valider des formules </a:t>
            </a:r>
            <a:r>
              <a:rPr lang="fr-FR" dirty="0" smtClean="0">
                <a:solidFill>
                  <a:schemeClr val="accent3"/>
                </a:solidFill>
              </a:rPr>
              <a:t>LTL</a:t>
            </a:r>
            <a:r>
              <a:rPr lang="fr-FR" dirty="0" smtClean="0"/>
              <a:t> (linéaire). Ces formules sont traduites en </a:t>
            </a:r>
            <a:r>
              <a:rPr lang="fr-FR" dirty="0" smtClean="0">
                <a:solidFill>
                  <a:srgbClr val="B45600"/>
                </a:solidFill>
              </a:rPr>
              <a:t>automates de </a:t>
            </a:r>
            <a:r>
              <a:rPr lang="fr-FR" dirty="0" err="1" smtClean="0">
                <a:solidFill>
                  <a:srgbClr val="B45600"/>
                </a:solidFill>
              </a:rPr>
              <a:t>Büchi</a:t>
            </a:r>
            <a:r>
              <a:rPr lang="fr-FR" dirty="0" smtClean="0"/>
              <a:t>, dans lesquels une trace doit passer infiniment souvent pas un état acceptant (facile).</a:t>
            </a:r>
            <a:endParaRPr lang="fr-FR" dirty="0">
              <a:solidFill>
                <a:srgbClr val="B456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Progrès, LTL et équité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5840" y="3572260"/>
            <a:ext cx="9289032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3"/>
                </a:solidFill>
              </a:rPr>
              <a:t>LTL</a:t>
            </a:r>
            <a:r>
              <a:rPr lang="fr-FR" dirty="0" smtClean="0"/>
              <a:t> permet d’exprimer des conditions </a:t>
            </a:r>
            <a:r>
              <a:rPr lang="fr-FR" dirty="0" smtClean="0">
                <a:solidFill>
                  <a:srgbClr val="C83296"/>
                </a:solidFill>
              </a:rPr>
              <a:t>d’équité infinie.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Exemple : vérification en supposant l’ordonnanceur équitable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4315" y="4684182"/>
            <a:ext cx="8995371" cy="176915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Vérifier</a:t>
            </a:r>
            <a:r>
              <a:rPr lang="fr-FR" sz="2400" kern="0" dirty="0" smtClean="0">
                <a:solidFill>
                  <a:schemeClr val="accent3"/>
                </a:solidFill>
              </a:rPr>
              <a:t> 𝜙 </a:t>
            </a:r>
            <a:r>
              <a:rPr lang="fr-FR" sz="2400" kern="0" dirty="0" smtClean="0"/>
              <a:t>en supposant que si </a:t>
            </a:r>
            <a:r>
              <a:rPr lang="fr-FR" sz="2400" kern="0" dirty="0" smtClean="0">
                <a:solidFill>
                  <a:schemeClr val="accent4"/>
                </a:solidFill>
              </a:rPr>
              <a:t>p</a:t>
            </a:r>
            <a:r>
              <a:rPr lang="fr-FR" sz="2400" kern="0" dirty="0" smtClean="0"/>
              <a:t> exécute infiniment souvent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l’instruction étiquetée A, alors </a:t>
            </a:r>
            <a:r>
              <a:rPr lang="fr-FR" sz="2400" kern="0" dirty="0" smtClean="0">
                <a:solidFill>
                  <a:schemeClr val="accent4"/>
                </a:solidFill>
              </a:rPr>
              <a:t>q</a:t>
            </a:r>
            <a:r>
              <a:rPr lang="fr-FR" sz="2400" kern="0" dirty="0" smtClean="0"/>
              <a:t> exécute aussi infiniment souvent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celle étiquetée B  :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 ((</a:t>
            </a:r>
            <a:r>
              <a:rPr lang="fr-FR" sz="2400" b="1" kern="0" dirty="0" smtClean="0"/>
              <a:t>☐</a:t>
            </a:r>
            <a:r>
              <a:rPr lang="fr-FR" sz="2800" b="1" kern="0" dirty="0" smtClean="0"/>
              <a:t>♢</a:t>
            </a:r>
            <a:r>
              <a:rPr lang="fr-FR" sz="2400" b="1" kern="0" dirty="0" smtClean="0"/>
              <a:t> </a:t>
            </a:r>
            <a:r>
              <a:rPr lang="fr-FR" sz="2400" kern="0" dirty="0" err="1" smtClean="0">
                <a:solidFill>
                  <a:schemeClr val="accent4"/>
                </a:solidFill>
              </a:rPr>
              <a:t>p</a:t>
            </a:r>
            <a:r>
              <a:rPr lang="fr-FR" sz="2400" kern="0" dirty="0" err="1" smtClean="0"/>
              <a:t>@A</a:t>
            </a:r>
            <a:r>
              <a:rPr lang="fr-FR" sz="2400" kern="0" dirty="0" smtClean="0"/>
              <a:t>)⇒</a:t>
            </a:r>
            <a:r>
              <a:rPr lang="fr-FR" sz="2400" kern="0" dirty="0"/>
              <a:t>(</a:t>
            </a:r>
            <a:r>
              <a:rPr lang="fr-FR" sz="2400" b="1" kern="0" dirty="0"/>
              <a:t>☐</a:t>
            </a:r>
            <a:r>
              <a:rPr lang="fr-FR" sz="2800" b="1" kern="0" dirty="0"/>
              <a:t>♢</a:t>
            </a:r>
            <a:r>
              <a:rPr lang="fr-FR" sz="2400" b="1" kern="0" dirty="0"/>
              <a:t> </a:t>
            </a:r>
            <a:r>
              <a:rPr lang="fr-FR" sz="2400" kern="0" dirty="0" err="1" smtClean="0">
                <a:solidFill>
                  <a:schemeClr val="accent4"/>
                </a:solidFill>
              </a:rPr>
              <a:t>q</a:t>
            </a:r>
            <a:r>
              <a:rPr lang="fr-FR" sz="2400" kern="0" dirty="0" err="1" smtClean="0"/>
              <a:t>@B</a:t>
            </a:r>
            <a:r>
              <a:rPr lang="fr-FR" sz="2400" kern="0" dirty="0" smtClean="0"/>
              <a:t>))</a:t>
            </a:r>
            <a:r>
              <a:rPr lang="fr-FR" sz="2400" kern="0" dirty="0">
                <a:solidFill>
                  <a:srgbClr val="C83296"/>
                </a:solidFill>
              </a:rPr>
              <a:t> </a:t>
            </a:r>
            <a:r>
              <a:rPr lang="fr-FR" sz="2400" kern="0" dirty="0" smtClean="0"/>
              <a:t>⟹</a:t>
            </a:r>
            <a:r>
              <a:rPr lang="fr-FR" sz="2400" kern="0" dirty="0" smtClean="0">
                <a:solidFill>
                  <a:srgbClr val="C83296"/>
                </a:solidFill>
              </a:rPr>
              <a:t> 𝜙 </a:t>
            </a:r>
            <a:endParaRPr lang="fr-FR" sz="2400" kern="0" dirty="0" smtClean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-26168" y="764704"/>
            <a:ext cx="9134672" cy="12526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3"/>
                </a:solidFill>
              </a:rPr>
              <a:t>Absence de blocage local </a:t>
            </a:r>
            <a:r>
              <a:rPr lang="fr-FR" dirty="0" smtClean="0">
                <a:solidFill>
                  <a:schemeClr val="accent4"/>
                </a:solidFill>
              </a:rPr>
              <a:t>: SPIN</a:t>
            </a:r>
            <a:r>
              <a:rPr lang="fr-FR" dirty="0" smtClean="0"/>
              <a:t> permet d’étiqueter des instructions par « </a:t>
            </a:r>
            <a:r>
              <a:rPr lang="fr-FR" dirty="0" err="1" smtClean="0"/>
              <a:t>progress</a:t>
            </a:r>
            <a:r>
              <a:rPr lang="fr-FR" dirty="0" smtClean="0"/>
              <a:t>: » pour vérifier que toute trace infinie passe infiniment souvent par une instruction étiquetée</a:t>
            </a:r>
            <a:endParaRPr lang="fr-FR" dirty="0">
              <a:solidFill>
                <a:srgbClr val="B45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0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864852"/>
          </a:xfrm>
        </p:spPr>
        <p:txBody>
          <a:bodyPr/>
          <a:lstStyle/>
          <a:p>
            <a:r>
              <a:rPr lang="fr-FR" dirty="0" smtClean="0">
                <a:solidFill>
                  <a:srgbClr val="C83296"/>
                </a:solidFill>
              </a:rPr>
              <a:t>Equité faible </a:t>
            </a:r>
            <a:r>
              <a:rPr lang="fr-FR" dirty="0" smtClean="0"/>
              <a:t>: tout processus qui reste exécutable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                   </a:t>
            </a:r>
            <a:r>
              <a:rPr lang="fr-FR" dirty="0" smtClean="0">
                <a:solidFill>
                  <a:schemeClr val="accent3"/>
                </a:solidFill>
              </a:rPr>
              <a:t> infiniment longtemps </a:t>
            </a:r>
            <a:r>
              <a:rPr lang="fr-FR" dirty="0" smtClean="0"/>
              <a:t>finira par être exécuté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Vérification d’équité générale faible ou forte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en-US" dirty="0" smtClean="0"/>
              <a:t>weak / strong fairness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67544" y="2348880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rgbClr val="C83296"/>
                </a:solidFill>
              </a:rPr>
              <a:t>Equité forte</a:t>
            </a:r>
            <a:r>
              <a:rPr lang="fr-FR" dirty="0" smtClean="0"/>
              <a:t>: tout processus qui reste exécutable 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fr-FR" dirty="0" smtClean="0"/>
              <a:t>                       </a:t>
            </a:r>
            <a:r>
              <a:rPr lang="fr-FR" dirty="0" smtClean="0">
                <a:solidFill>
                  <a:schemeClr val="accent3"/>
                </a:solidFill>
              </a:rPr>
              <a:t>infiniment souvent </a:t>
            </a:r>
            <a:r>
              <a:rPr lang="fr-FR" dirty="0" smtClean="0"/>
              <a:t>finira par être exécuté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67544" y="3573016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SPIN traite </a:t>
            </a:r>
            <a:r>
              <a:rPr lang="fr-FR" dirty="0" smtClean="0">
                <a:solidFill>
                  <a:srgbClr val="C83296"/>
                </a:solidFill>
              </a:rPr>
              <a:t>l’équité faible </a:t>
            </a:r>
            <a:r>
              <a:rPr lang="fr-FR" dirty="0" smtClean="0"/>
              <a:t>(par recopie astucieuse des structures de </a:t>
            </a:r>
            <a:r>
              <a:rPr lang="fr-FR" dirty="0" err="1" smtClean="0"/>
              <a:t>Kripke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66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2348880"/>
            <a:ext cx="8784976" cy="332552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Méthodes d’accélération :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Réduction d’ordre partiel : </a:t>
            </a:r>
            <a:r>
              <a:rPr lang="fr-FR" dirty="0" smtClean="0"/>
              <a:t>quand des actions commutent, ne visiter qu’une des permutations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>
                <a:solidFill>
                  <a:schemeClr val="tx2"/>
                </a:solidFill>
              </a:rPr>
              <a:t>Abstraction par </a:t>
            </a:r>
            <a:r>
              <a:rPr lang="fr-FR" dirty="0" err="1" smtClean="0">
                <a:solidFill>
                  <a:schemeClr val="tx2"/>
                </a:solidFill>
              </a:rPr>
              <a:t>hashcode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: </a:t>
            </a:r>
            <a:r>
              <a:rPr lang="fr-FR" dirty="0"/>
              <a:t>hacher les états</a:t>
            </a:r>
          </a:p>
          <a:p>
            <a:pPr lvl="1"/>
            <a:r>
              <a:rPr lang="fr-FR" sz="2200" dirty="0" smtClean="0">
                <a:solidFill>
                  <a:schemeClr val="tx1"/>
                </a:solidFill>
              </a:rPr>
              <a:t> </a:t>
            </a:r>
            <a:r>
              <a:rPr lang="fr-FR" sz="2200" dirty="0" smtClean="0">
                <a:solidFill>
                  <a:srgbClr val="0000FF"/>
                </a:solidFill>
              </a:rPr>
              <a:t>exactement</a:t>
            </a:r>
            <a:r>
              <a:rPr lang="fr-FR" sz="2200" dirty="0">
                <a:solidFill>
                  <a:schemeClr val="tx1"/>
                </a:solidFill>
              </a:rPr>
              <a:t>, pour les retrouver vite</a:t>
            </a:r>
          </a:p>
          <a:p>
            <a:pPr lvl="1"/>
            <a:r>
              <a:rPr lang="fr-FR" sz="2200" dirty="0" smtClean="0">
                <a:solidFill>
                  <a:schemeClr val="tx1"/>
                </a:solidFill>
              </a:rPr>
              <a:t> ou </a:t>
            </a:r>
            <a:r>
              <a:rPr lang="fr-FR" sz="2200" dirty="0" smtClean="0"/>
              <a:t>approximativement</a:t>
            </a:r>
            <a:r>
              <a:rPr lang="fr-FR" sz="2200" dirty="0" smtClean="0">
                <a:solidFill>
                  <a:schemeClr val="tx1"/>
                </a:solidFill>
              </a:rPr>
              <a:t>, sans tester les collisions</a:t>
            </a:r>
          </a:p>
          <a:p>
            <a:pPr lvl="1"/>
            <a:r>
              <a:rPr lang="fr-FR" sz="2200" dirty="0" smtClean="0">
                <a:solidFill>
                  <a:schemeClr val="tx1"/>
                </a:solidFill>
              </a:rPr>
              <a:t> ou </a:t>
            </a:r>
            <a:r>
              <a:rPr lang="fr-FR" sz="2200" dirty="0">
                <a:solidFill>
                  <a:srgbClr val="0000FF"/>
                </a:solidFill>
              </a:rPr>
              <a:t>sur 64 bits</a:t>
            </a:r>
            <a:r>
              <a:rPr lang="fr-FR" sz="2200" dirty="0">
                <a:solidFill>
                  <a:schemeClr val="tx1"/>
                </a:solidFill>
              </a:rPr>
              <a:t>, </a:t>
            </a:r>
            <a:r>
              <a:rPr lang="fr-FR" sz="2200" dirty="0" err="1">
                <a:solidFill>
                  <a:schemeClr val="tx1"/>
                </a:solidFill>
              </a:rPr>
              <a:t>eux-même</a:t>
            </a:r>
            <a:r>
              <a:rPr lang="fr-FR" sz="2200" dirty="0">
                <a:solidFill>
                  <a:schemeClr val="tx1"/>
                </a:solidFill>
              </a:rPr>
              <a:t> </a:t>
            </a:r>
            <a:r>
              <a:rPr lang="fr-FR" sz="2200" dirty="0" err="1">
                <a:solidFill>
                  <a:schemeClr val="tx1"/>
                </a:solidFill>
              </a:rPr>
              <a:t>re-hashés</a:t>
            </a:r>
            <a:r>
              <a:rPr lang="fr-FR" sz="2200" dirty="0">
                <a:solidFill>
                  <a:schemeClr val="tx1"/>
                </a:solidFill>
              </a:rPr>
              <a:t> (</a:t>
            </a:r>
            <a:r>
              <a:rPr lang="fr-FR" sz="2200" i="1" dirty="0" err="1">
                <a:solidFill>
                  <a:schemeClr val="tx1"/>
                </a:solidFill>
              </a:rPr>
              <a:t>hascompact</a:t>
            </a:r>
            <a:r>
              <a:rPr lang="fr-FR" sz="2200" dirty="0">
                <a:solidFill>
                  <a:schemeClr val="tx1"/>
                </a:solidFill>
              </a:rPr>
              <a:t>, D. </a:t>
            </a:r>
            <a:r>
              <a:rPr lang="fr-FR" sz="2200" dirty="0" err="1">
                <a:solidFill>
                  <a:schemeClr val="tx1"/>
                </a:solidFill>
              </a:rPr>
              <a:t>Peled</a:t>
            </a:r>
            <a:r>
              <a:rPr lang="fr-FR" sz="2200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Réduire la taille de l’exploration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124744"/>
            <a:ext cx="7721134" cy="85249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L’exploration </a:t>
            </a:r>
            <a:r>
              <a:rPr lang="fr-FR" sz="2400" kern="0" dirty="0" smtClean="0">
                <a:solidFill>
                  <a:schemeClr val="tx2"/>
                </a:solidFill>
              </a:rPr>
              <a:t>stocke des états</a:t>
            </a:r>
            <a:r>
              <a:rPr lang="fr-FR" sz="2400" kern="0" dirty="0" smtClean="0"/>
              <a:t>, typiquement de ~1Kbits,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explore les transitions entre états.</a:t>
            </a:r>
          </a:p>
        </p:txBody>
      </p:sp>
    </p:spTree>
    <p:extLst>
      <p:ext uri="{BB962C8B-B14F-4D97-AF65-F5344CB8AC3E}">
        <p14:creationId xmlns:p14="http://schemas.microsoft.com/office/powerpoint/2010/main" val="280863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0"/>
            <a:ext cx="9144000" cy="58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4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 de hash classique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707904" y="726604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07904" y="1158652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07904" y="1590700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07904" y="2022748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07904" y="2454796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07904" y="2886844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07904" y="3318892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07904" y="3750940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07904" y="4182988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07904" y="4615036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707904" y="5047084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07904" y="5479132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4716016" y="726604"/>
            <a:ext cx="0" cy="518457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3707904" y="692696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41416" y="713904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741416" y="1146245"/>
            <a:ext cx="389951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41416" y="1578586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741416" y="2010927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741416" y="2443268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741416" y="2875609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741416" y="3307950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741416" y="3740291"/>
            <a:ext cx="389951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741416" y="4172632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741416" y="4604973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741416" y="5037314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4741416" y="5469654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707904" y="1126006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707904" y="1558054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707904" y="2422150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707904" y="3705594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707904" y="4582390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436096" y="1165898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69608" y="1153491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436096" y="1133252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cxnSp>
        <p:nvCxnSpPr>
          <p:cNvPr id="49" name="Connecteur droit 48"/>
          <p:cNvCxnSpPr/>
          <p:nvPr/>
        </p:nvCxnSpPr>
        <p:spPr bwMode="auto">
          <a:xfrm>
            <a:off x="6444208" y="1158652"/>
            <a:ext cx="0" cy="43204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5436096" y="3758186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469608" y="3745779"/>
            <a:ext cx="389951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436096" y="3725540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cxnSp>
        <p:nvCxnSpPr>
          <p:cNvPr id="54" name="Connecteur droit 53"/>
          <p:cNvCxnSpPr/>
          <p:nvPr/>
        </p:nvCxnSpPr>
        <p:spPr bwMode="auto">
          <a:xfrm>
            <a:off x="6444208" y="3750940"/>
            <a:ext cx="0" cy="43204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 bwMode="auto">
          <a:xfrm>
            <a:off x="7164288" y="3758186"/>
            <a:ext cx="1440160" cy="4320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8197800" y="3745779"/>
            <a:ext cx="355837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164288" y="3725540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  <p:cxnSp>
        <p:nvCxnSpPr>
          <p:cNvPr id="58" name="Connecteur droit 57"/>
          <p:cNvCxnSpPr/>
          <p:nvPr/>
        </p:nvCxnSpPr>
        <p:spPr bwMode="auto">
          <a:xfrm>
            <a:off x="8172400" y="3750940"/>
            <a:ext cx="0" cy="432048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Connecteur droit avec flèche 59"/>
          <p:cNvCxnSpPr>
            <a:stCxn id="8" idx="3"/>
            <a:endCxn id="45" idx="1"/>
          </p:cNvCxnSpPr>
          <p:nvPr/>
        </p:nvCxnSpPr>
        <p:spPr bwMode="auto">
          <a:xfrm>
            <a:off x="5148064" y="1374676"/>
            <a:ext cx="288032" cy="724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Connecteur droit avec flèche 60"/>
          <p:cNvCxnSpPr/>
          <p:nvPr/>
        </p:nvCxnSpPr>
        <p:spPr bwMode="auto">
          <a:xfrm>
            <a:off x="5148064" y="3966964"/>
            <a:ext cx="288032" cy="724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Connecteur droit avec flèche 61"/>
          <p:cNvCxnSpPr/>
          <p:nvPr/>
        </p:nvCxnSpPr>
        <p:spPr bwMode="auto">
          <a:xfrm>
            <a:off x="6876256" y="3966964"/>
            <a:ext cx="288032" cy="7246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ZoneTexte 72"/>
          <p:cNvSpPr txBox="1"/>
          <p:nvPr/>
        </p:nvSpPr>
        <p:spPr>
          <a:xfrm>
            <a:off x="1923098" y="6021288"/>
            <a:ext cx="5313198" cy="52881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rgbClr val="FF0000"/>
                </a:solidFill>
              </a:rPr>
              <a:t>La mémoire se remplit trop vite !</a:t>
            </a:r>
          </a:p>
        </p:txBody>
      </p:sp>
      <p:grpSp>
        <p:nvGrpSpPr>
          <p:cNvPr id="78" name="Grouper 77"/>
          <p:cNvGrpSpPr/>
          <p:nvPr/>
        </p:nvGrpSpPr>
        <p:grpSpPr>
          <a:xfrm>
            <a:off x="683568" y="1772816"/>
            <a:ext cx="3024336" cy="1256782"/>
            <a:chOff x="683568" y="1772816"/>
            <a:chExt cx="3024336" cy="1256782"/>
          </a:xfrm>
        </p:grpSpPr>
        <p:sp>
          <p:nvSpPr>
            <p:cNvPr id="64" name="ZoneTexte 63"/>
            <p:cNvSpPr txBox="1"/>
            <p:nvPr/>
          </p:nvSpPr>
          <p:spPr>
            <a:xfrm>
              <a:off x="755576" y="2001540"/>
              <a:ext cx="1035760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valeur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738088" y="2035448"/>
              <a:ext cx="1052612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Connecteur droit avec flèche 68"/>
            <p:cNvCxnSpPr>
              <a:stCxn id="65" idx="3"/>
              <a:endCxn id="10" idx="1"/>
            </p:cNvCxnSpPr>
            <p:nvPr/>
          </p:nvCxnSpPr>
          <p:spPr bwMode="auto">
            <a:xfrm flipV="1">
              <a:off x="1790700" y="2238772"/>
              <a:ext cx="1917204" cy="1270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ZoneTexte 73"/>
            <p:cNvSpPr txBox="1"/>
            <p:nvPr/>
          </p:nvSpPr>
          <p:spPr>
            <a:xfrm>
              <a:off x="683568" y="2564904"/>
              <a:ext cx="1125579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1"/>
                  </a:solidFill>
                </a:rPr>
                <a:t>1 Kbits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051720" y="1772816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hash1</a:t>
              </a:r>
            </a:p>
          </p:txBody>
        </p:sp>
      </p:grpSp>
      <p:grpSp>
        <p:nvGrpSpPr>
          <p:cNvPr id="79" name="Grouper 78"/>
          <p:cNvGrpSpPr/>
          <p:nvPr/>
        </p:nvGrpSpPr>
        <p:grpSpPr>
          <a:xfrm>
            <a:off x="679848" y="3501008"/>
            <a:ext cx="3001044" cy="694680"/>
            <a:chOff x="679848" y="3501008"/>
            <a:chExt cx="3001044" cy="694680"/>
          </a:xfrm>
        </p:grpSpPr>
        <p:sp>
          <p:nvSpPr>
            <p:cNvPr id="66" name="ZoneTexte 65"/>
            <p:cNvSpPr txBox="1"/>
            <p:nvPr/>
          </p:nvSpPr>
          <p:spPr>
            <a:xfrm>
              <a:off x="679848" y="3726182"/>
              <a:ext cx="1035760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0000FF"/>
                  </a:solidFill>
                </a:rPr>
                <a:t>valeur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711076" y="3763640"/>
              <a:ext cx="1052612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2" name="Connecteur droit avec flèche 71"/>
            <p:cNvCxnSpPr/>
            <p:nvPr/>
          </p:nvCxnSpPr>
          <p:spPr bwMode="auto">
            <a:xfrm flipV="1">
              <a:off x="1763688" y="3966964"/>
              <a:ext cx="1917204" cy="1270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ZoneTexte 75"/>
            <p:cNvSpPr txBox="1"/>
            <p:nvPr/>
          </p:nvSpPr>
          <p:spPr>
            <a:xfrm>
              <a:off x="2051720" y="3501008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hash1</a:t>
              </a:r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1331640" y="1124744"/>
            <a:ext cx="1570562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err="1">
                <a:solidFill>
                  <a:schemeClr val="accent4"/>
                </a:solidFill>
              </a:rPr>
              <a:t>H</a:t>
            </a:r>
            <a:r>
              <a:rPr lang="fr-FR" sz="2400" kern="0" dirty="0" err="1" smtClean="0">
                <a:solidFill>
                  <a:schemeClr val="accent4"/>
                </a:solidFill>
              </a:rPr>
              <a:t>ashcode</a:t>
            </a:r>
            <a:endParaRPr lang="fr-FR" sz="2400" kern="0" dirty="0" smtClean="0">
              <a:solidFill>
                <a:schemeClr val="accent4"/>
              </a:solidFill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1752600" y="3068960"/>
            <a:ext cx="7124700" cy="915384"/>
          </a:xfrm>
          <a:custGeom>
            <a:avLst/>
            <a:gdLst>
              <a:gd name="connsiteX0" fmla="*/ 0 w 7124700"/>
              <a:gd name="connsiteY0" fmla="*/ 915384 h 915384"/>
              <a:gd name="connsiteX1" fmla="*/ 1041400 w 7124700"/>
              <a:gd name="connsiteY1" fmla="*/ 153384 h 915384"/>
              <a:gd name="connsiteX2" fmla="*/ 5295900 w 7124700"/>
              <a:gd name="connsiteY2" fmla="*/ 51784 h 915384"/>
              <a:gd name="connsiteX3" fmla="*/ 7124700 w 7124700"/>
              <a:gd name="connsiteY3" fmla="*/ 775684 h 91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915384">
                <a:moveTo>
                  <a:pt x="0" y="915384"/>
                </a:moveTo>
                <a:cubicBezTo>
                  <a:pt x="79375" y="606350"/>
                  <a:pt x="158750" y="297317"/>
                  <a:pt x="1041400" y="153384"/>
                </a:cubicBezTo>
                <a:cubicBezTo>
                  <a:pt x="1924050" y="9451"/>
                  <a:pt x="4282017" y="-51933"/>
                  <a:pt x="5295900" y="51784"/>
                </a:cubicBezTo>
                <a:cubicBezTo>
                  <a:pt x="6309783" y="155501"/>
                  <a:pt x="7124700" y="775684"/>
                  <a:pt x="7124700" y="775684"/>
                </a:cubicBezTo>
              </a:path>
            </a:pathLst>
          </a:custGeom>
          <a:ln w="38100" cmpd="sng">
            <a:solidFill>
              <a:srgbClr val="0000FF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fr-FR">
              <a:solidFill>
                <a:srgbClr val="0000FF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707904" y="1981594"/>
            <a:ext cx="1035760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valeur</a:t>
            </a:r>
          </a:p>
        </p:txBody>
      </p:sp>
    </p:spTree>
    <p:extLst>
      <p:ext uri="{BB962C8B-B14F-4D97-AF65-F5344CB8AC3E}">
        <p14:creationId xmlns:p14="http://schemas.microsoft.com/office/powerpoint/2010/main" val="19046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/>
      <p:bldP spid="68" grpId="0" animBg="1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703495"/>
            <a:ext cx="9073008" cy="2105192"/>
          </a:xfrm>
        </p:spPr>
        <p:txBody>
          <a:bodyPr/>
          <a:lstStyle/>
          <a:p>
            <a:r>
              <a:rPr lang="fr-FR" dirty="0" smtClean="0"/>
              <a:t>Quand une collision se produit, </a:t>
            </a:r>
            <a:r>
              <a:rPr lang="fr-FR" dirty="0" smtClean="0">
                <a:solidFill>
                  <a:schemeClr val="tx2"/>
                </a:solidFill>
              </a:rPr>
              <a:t>on l’ignore simplement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/>
              <a:t>en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faisant semblant d’avoir déjà vu le nouvel état</a:t>
            </a:r>
          </a:p>
          <a:p>
            <a:r>
              <a:rPr lang="fr-FR" dirty="0">
                <a:solidFill>
                  <a:srgbClr val="008000"/>
                </a:solidFill>
              </a:rPr>
              <a:t>P</a:t>
            </a:r>
            <a:r>
              <a:rPr lang="fr-FR" dirty="0" smtClean="0">
                <a:solidFill>
                  <a:srgbClr val="008000"/>
                </a:solidFill>
              </a:rPr>
              <a:t>as de faux positifs,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</a:rPr>
              <a:t>plus efficace en mémoire,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/>
              <a:t>mais </a:t>
            </a:r>
            <a:r>
              <a:rPr lang="fr-FR" dirty="0" smtClean="0">
                <a:solidFill>
                  <a:srgbClr val="000000"/>
                </a:solidFill>
              </a:rPr>
              <a:t>risque d’être </a:t>
            </a:r>
            <a:r>
              <a:rPr lang="fr-FR" dirty="0" smtClean="0">
                <a:solidFill>
                  <a:schemeClr val="accent1"/>
                </a:solidFill>
              </a:rPr>
              <a:t>fortement incomplet, laissant échapper des bugs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Abstraction 1 : ne pas gérer les collisions !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2492896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i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dirty="0" smtClean="0"/>
              <a:t>Abstraction 2 : Hacher sur 1 bit  (ou 2, ou plus) ! 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251520" y="3068960"/>
            <a:ext cx="8856984" cy="17173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Hacher chaque état sur une </a:t>
            </a:r>
            <a:r>
              <a:rPr lang="fr-FR" dirty="0" smtClean="0">
                <a:solidFill>
                  <a:srgbClr val="0000FF"/>
                </a:solidFill>
              </a:rPr>
              <a:t>adresse dans une table de bits </a:t>
            </a:r>
            <a:r>
              <a:rPr lang="fr-FR" dirty="0" smtClean="0"/>
              <a:t>et mettre à 1 le bit à cette adresse (1 bit par état, plus 1Kbits !)</a:t>
            </a:r>
          </a:p>
          <a:p>
            <a:r>
              <a:rPr lang="fr-FR" dirty="0" smtClean="0">
                <a:solidFill>
                  <a:srgbClr val="008000"/>
                </a:solidFill>
              </a:rPr>
              <a:t>Pas de faux positifs,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beaucoup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</a:rPr>
              <a:t>plus efficace en mémoire,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/>
              <a:t>mais </a:t>
            </a:r>
            <a:r>
              <a:rPr lang="fr-FR" dirty="0" smtClean="0">
                <a:solidFill>
                  <a:srgbClr val="000000"/>
                </a:solidFill>
              </a:rPr>
              <a:t>risque d’être </a:t>
            </a:r>
            <a:r>
              <a:rPr lang="fr-FR" dirty="0" smtClean="0">
                <a:solidFill>
                  <a:schemeClr val="accent1"/>
                </a:solidFill>
              </a:rPr>
              <a:t>assez incomplet</a:t>
            </a:r>
            <a:endParaRPr lang="fr-FR" dirty="0"/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251520" y="4797152"/>
            <a:ext cx="8856984" cy="225908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Mettre à 1 </a:t>
            </a:r>
            <a:r>
              <a:rPr lang="fr-FR" dirty="0" smtClean="0">
                <a:solidFill>
                  <a:srgbClr val="0000FF"/>
                </a:solidFill>
              </a:rPr>
              <a:t>deux bits </a:t>
            </a:r>
            <a:r>
              <a:rPr lang="fr-FR" dirty="0" smtClean="0"/>
              <a:t>avec </a:t>
            </a:r>
            <a:r>
              <a:rPr lang="fr-FR" dirty="0" smtClean="0">
                <a:solidFill>
                  <a:srgbClr val="0000FF"/>
                </a:solidFill>
              </a:rPr>
              <a:t>deux fonctions de hash différentes </a:t>
            </a:r>
            <a:r>
              <a:rPr lang="fr-FR" dirty="0" smtClean="0"/>
              <a:t>(défaut pour Spin), ou la même chose avec plus de bits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9A00"/>
                </a:solidFill>
              </a:rPr>
              <a:t>➔ Nettement mieux</a:t>
            </a:r>
            <a:r>
              <a:rPr lang="fr-FR" dirty="0" smtClean="0">
                <a:solidFill>
                  <a:srgbClr val="000000"/>
                </a:solidFill>
              </a:rPr>
              <a:t>, mais </a:t>
            </a:r>
            <a:r>
              <a:rPr lang="fr-FR" dirty="0" smtClean="0">
                <a:solidFill>
                  <a:srgbClr val="FF6600"/>
                </a:solidFill>
              </a:rPr>
              <a:t>mémoire pas idéalement utilisée</a:t>
            </a:r>
          </a:p>
          <a:p>
            <a:pPr marL="0" indent="0">
              <a:buNone/>
            </a:pPr>
            <a:r>
              <a:rPr lang="fr-FR" dirty="0" smtClean="0"/>
              <a:t>➔ Rendement optimum  pour ~20bits, </a:t>
            </a:r>
            <a:r>
              <a:rPr lang="fr-FR" dirty="0" smtClean="0">
                <a:solidFill>
                  <a:srgbClr val="FF6600"/>
                </a:solidFill>
              </a:rPr>
              <a:t>mais temps prohibitif !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594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Meilleur : </a:t>
            </a:r>
            <a:r>
              <a:rPr lang="fr-FR" dirty="0" err="1" smtClean="0"/>
              <a:t>Hashcompact</a:t>
            </a:r>
            <a:r>
              <a:rPr lang="fr-FR" dirty="0" smtClean="0"/>
              <a:t> (P. </a:t>
            </a:r>
            <a:r>
              <a:rPr lang="fr-FR" dirty="0" err="1" smtClean="0"/>
              <a:t>Wolper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76" name="Grouper 75"/>
          <p:cNvGrpSpPr/>
          <p:nvPr/>
        </p:nvGrpSpPr>
        <p:grpSpPr>
          <a:xfrm>
            <a:off x="3707904" y="1211684"/>
            <a:ext cx="4896544" cy="4809604"/>
            <a:chOff x="3707904" y="1211684"/>
            <a:chExt cx="4896544" cy="4809604"/>
          </a:xfrm>
        </p:grpSpPr>
        <p:sp>
          <p:nvSpPr>
            <p:cNvPr id="6" name="Rectangle 5"/>
            <p:cNvSpPr/>
            <p:nvPr/>
          </p:nvSpPr>
          <p:spPr bwMode="auto">
            <a:xfrm>
              <a:off x="3707904" y="1245592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707904" y="1677640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707904" y="2109688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707904" y="2541736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07904" y="2973784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07904" y="3405832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707904" y="3837880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07904" y="4269928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707904" y="4701976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07904" y="5134024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707904" y="5566072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 bwMode="auto">
            <a:xfrm>
              <a:off x="4716016" y="1245592"/>
              <a:ext cx="0" cy="477569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ZoneTexte 18"/>
            <p:cNvSpPr txBox="1"/>
            <p:nvPr/>
          </p:nvSpPr>
          <p:spPr>
            <a:xfrm>
              <a:off x="3707904" y="1211684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741416" y="1232892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741416" y="1665233"/>
              <a:ext cx="38995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741416" y="2097574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741416" y="2529915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741416" y="2962256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741416" y="3394597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741416" y="3826938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741416" y="4259279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41416" y="4691620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741416" y="5123961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741416" y="5556302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707904" y="1644994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  <a:endParaRPr lang="fr-FR" sz="2400" kern="0" dirty="0">
                <a:solidFill>
                  <a:srgbClr val="C83296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707904" y="2519558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  <a:endParaRPr lang="fr-FR" sz="2400" kern="0" dirty="0">
                <a:solidFill>
                  <a:srgbClr val="C83296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707904" y="2941138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  <a:endParaRPr lang="fr-FR" sz="2400" kern="0" dirty="0">
                <a:solidFill>
                  <a:srgbClr val="C83296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707904" y="4224582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  <a:endParaRPr lang="fr-FR" sz="2400" kern="0" dirty="0">
                <a:solidFill>
                  <a:srgbClr val="C83296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707904" y="5101378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  <a:endParaRPr lang="fr-FR" sz="2400" kern="0" dirty="0">
                <a:solidFill>
                  <a:srgbClr val="C83296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436096" y="1684886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469608" y="1672479"/>
              <a:ext cx="38995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5436096" y="1652240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</a:p>
          </p:txBody>
        </p:sp>
        <p:cxnSp>
          <p:nvCxnSpPr>
            <p:cNvPr id="40" name="Connecteur droit 39"/>
            <p:cNvCxnSpPr/>
            <p:nvPr/>
          </p:nvCxnSpPr>
          <p:spPr bwMode="auto">
            <a:xfrm>
              <a:off x="6444208" y="1677640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5436096" y="4277174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6469608" y="4264767"/>
              <a:ext cx="389951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436096" y="4244528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</a:p>
          </p:txBody>
        </p:sp>
        <p:cxnSp>
          <p:nvCxnSpPr>
            <p:cNvPr id="44" name="Connecteur droit 43"/>
            <p:cNvCxnSpPr/>
            <p:nvPr/>
          </p:nvCxnSpPr>
          <p:spPr bwMode="auto">
            <a:xfrm>
              <a:off x="6444208" y="4269928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7164288" y="4277174"/>
              <a:ext cx="1440160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197800" y="4264767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0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164288" y="4244528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rgbClr val="C83296"/>
                  </a:solidFill>
                </a:rPr>
                <a:t>hash1</a:t>
              </a:r>
            </a:p>
          </p:txBody>
        </p:sp>
        <p:cxnSp>
          <p:nvCxnSpPr>
            <p:cNvPr id="48" name="Connecteur droit 47"/>
            <p:cNvCxnSpPr/>
            <p:nvPr/>
          </p:nvCxnSpPr>
          <p:spPr bwMode="auto">
            <a:xfrm>
              <a:off x="8172400" y="4269928"/>
              <a:ext cx="0" cy="432048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Connecteur droit avec flèche 48"/>
            <p:cNvCxnSpPr>
              <a:stCxn id="7" idx="3"/>
              <a:endCxn id="37" idx="1"/>
            </p:cNvCxnSpPr>
            <p:nvPr/>
          </p:nvCxnSpPr>
          <p:spPr bwMode="auto">
            <a:xfrm>
              <a:off x="5148064" y="1893664"/>
              <a:ext cx="288032" cy="7246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Connecteur droit avec flèche 49"/>
            <p:cNvCxnSpPr/>
            <p:nvPr/>
          </p:nvCxnSpPr>
          <p:spPr bwMode="auto">
            <a:xfrm>
              <a:off x="5148064" y="4485952"/>
              <a:ext cx="288032" cy="7246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Connecteur droit avec flèche 50"/>
            <p:cNvCxnSpPr/>
            <p:nvPr/>
          </p:nvCxnSpPr>
          <p:spPr bwMode="auto">
            <a:xfrm>
              <a:off x="6876256" y="4485952"/>
              <a:ext cx="288032" cy="7246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9" name="Grouper 68"/>
          <p:cNvGrpSpPr/>
          <p:nvPr/>
        </p:nvGrpSpPr>
        <p:grpSpPr>
          <a:xfrm>
            <a:off x="1725588" y="1136347"/>
            <a:ext cx="1982316" cy="1644581"/>
            <a:chOff x="1725588" y="1136347"/>
            <a:chExt cx="1982316" cy="1644581"/>
          </a:xfrm>
        </p:grpSpPr>
        <p:cxnSp>
          <p:nvCxnSpPr>
            <p:cNvPr id="55" name="Connecteur droit avec flèche 54"/>
            <p:cNvCxnSpPr>
              <a:stCxn id="54" idx="3"/>
              <a:endCxn id="9" idx="1"/>
            </p:cNvCxnSpPr>
            <p:nvPr/>
          </p:nvCxnSpPr>
          <p:spPr bwMode="auto">
            <a:xfrm flipV="1">
              <a:off x="1725588" y="2757760"/>
              <a:ext cx="1982316" cy="2316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ZoneTexte 56"/>
            <p:cNvSpPr txBox="1"/>
            <p:nvPr/>
          </p:nvSpPr>
          <p:spPr>
            <a:xfrm>
              <a:off x="2051720" y="2291804"/>
              <a:ext cx="10232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hash2</a:t>
              </a: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979712" y="1136347"/>
              <a:ext cx="107433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Hash2</a:t>
              </a: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1979712" y="1196752"/>
            <a:ext cx="184666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endParaRPr lang="fr-FR" sz="2400" kern="0" dirty="0" smtClean="0">
              <a:solidFill>
                <a:srgbClr val="B45600"/>
              </a:solidFill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683568" y="3468362"/>
            <a:ext cx="1052612" cy="464694"/>
            <a:chOff x="683568" y="3468362"/>
            <a:chExt cx="1052612" cy="464694"/>
          </a:xfrm>
        </p:grpSpPr>
        <p:sp>
          <p:nvSpPr>
            <p:cNvPr id="53" name="ZoneTexte 52"/>
            <p:cNvSpPr txBox="1"/>
            <p:nvPr/>
          </p:nvSpPr>
          <p:spPr>
            <a:xfrm>
              <a:off x="683568" y="3468362"/>
              <a:ext cx="1035760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valeur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683568" y="3501008"/>
              <a:ext cx="1052612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672976" y="2543696"/>
            <a:ext cx="1060788" cy="464694"/>
            <a:chOff x="672976" y="2543696"/>
            <a:chExt cx="1060788" cy="464694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72976" y="2564904"/>
              <a:ext cx="1052612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98004" y="2543696"/>
              <a:ext cx="1035760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rgbClr val="C83296"/>
                  </a:solidFill>
                </a:rPr>
                <a:t>hash1</a:t>
              </a:r>
            </a:p>
          </p:txBody>
        </p:sp>
      </p:grpSp>
      <p:cxnSp>
        <p:nvCxnSpPr>
          <p:cNvPr id="70" name="Connecteur droit avec flèche 69"/>
          <p:cNvCxnSpPr>
            <a:stCxn id="65" idx="0"/>
            <a:endCxn id="54" idx="2"/>
          </p:cNvCxnSpPr>
          <p:nvPr/>
        </p:nvCxnSpPr>
        <p:spPr bwMode="auto">
          <a:xfrm flipH="1" flipV="1">
            <a:off x="1199282" y="2996952"/>
            <a:ext cx="10592" cy="504056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2" name="Grouper 71"/>
          <p:cNvGrpSpPr/>
          <p:nvPr/>
        </p:nvGrpSpPr>
        <p:grpSpPr>
          <a:xfrm>
            <a:off x="670868" y="4019996"/>
            <a:ext cx="3010024" cy="1641252"/>
            <a:chOff x="670868" y="4019996"/>
            <a:chExt cx="3010024" cy="1641252"/>
          </a:xfrm>
        </p:grpSpPr>
        <p:grpSp>
          <p:nvGrpSpPr>
            <p:cNvPr id="58" name="Grouper 57"/>
            <p:cNvGrpSpPr/>
            <p:nvPr/>
          </p:nvGrpSpPr>
          <p:grpSpPr>
            <a:xfrm>
              <a:off x="679848" y="4019996"/>
              <a:ext cx="3001044" cy="1641252"/>
              <a:chOff x="679848" y="3501008"/>
              <a:chExt cx="3001044" cy="1641252"/>
            </a:xfrm>
          </p:grpSpPr>
          <p:sp>
            <p:nvSpPr>
              <p:cNvPr id="59" name="ZoneTexte 58"/>
              <p:cNvSpPr txBox="1"/>
              <p:nvPr/>
            </p:nvSpPr>
            <p:spPr>
              <a:xfrm>
                <a:off x="679848" y="4677566"/>
                <a:ext cx="1035760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rgbClr val="0000FF"/>
                    </a:solidFill>
                  </a:rPr>
                  <a:t>valeur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711076" y="4710212"/>
                <a:ext cx="980604" cy="432048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1" name="Connecteur droit avec flèche 60"/>
              <p:cNvCxnSpPr>
                <a:stCxn id="68" idx="3"/>
              </p:cNvCxnSpPr>
              <p:nvPr/>
            </p:nvCxnSpPr>
            <p:spPr bwMode="auto">
              <a:xfrm flipV="1">
                <a:off x="1723480" y="3966964"/>
                <a:ext cx="1957412" cy="1046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ZoneTexte 61"/>
              <p:cNvSpPr txBox="1"/>
              <p:nvPr/>
            </p:nvSpPr>
            <p:spPr>
              <a:xfrm>
                <a:off x="2051720" y="3501008"/>
                <a:ext cx="1023237" cy="46469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tIns="18000" bIns="61200" rtlCol="0">
                <a:spAutoFit/>
              </a:bodyPr>
              <a:lstStyle/>
              <a:p>
                <a:pPr fontAlgn="base">
                  <a:lnSpc>
                    <a:spcPct val="105000"/>
                  </a:lnSpc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chemeClr val="accent4"/>
                    </a:solidFill>
                  </a:rPr>
                  <a:t>hash2</a:t>
                </a:r>
              </a:p>
            </p:txBody>
          </p:sp>
        </p:grpSp>
        <p:sp>
          <p:nvSpPr>
            <p:cNvPr id="67" name="ZoneTexte 66"/>
            <p:cNvSpPr txBox="1"/>
            <p:nvPr/>
          </p:nvSpPr>
          <p:spPr>
            <a:xfrm>
              <a:off x="675060" y="4246488"/>
              <a:ext cx="1035760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>
                  <a:solidFill>
                    <a:srgbClr val="C83296"/>
                  </a:solidFill>
                </a:rPr>
                <a:t>hash1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70868" y="4280396"/>
              <a:ext cx="1052612" cy="43204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1" name="Connecteur droit avec flèche 70"/>
            <p:cNvCxnSpPr/>
            <p:nvPr/>
          </p:nvCxnSpPr>
          <p:spPr bwMode="auto">
            <a:xfrm flipH="1" flipV="1">
              <a:off x="1186582" y="4698752"/>
              <a:ext cx="10592" cy="50405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3" name="Forme libre 72"/>
          <p:cNvSpPr/>
          <p:nvPr/>
        </p:nvSpPr>
        <p:spPr>
          <a:xfrm>
            <a:off x="1752600" y="3580416"/>
            <a:ext cx="7124700" cy="915384"/>
          </a:xfrm>
          <a:custGeom>
            <a:avLst/>
            <a:gdLst>
              <a:gd name="connsiteX0" fmla="*/ 0 w 7124700"/>
              <a:gd name="connsiteY0" fmla="*/ 915384 h 915384"/>
              <a:gd name="connsiteX1" fmla="*/ 1041400 w 7124700"/>
              <a:gd name="connsiteY1" fmla="*/ 153384 h 915384"/>
              <a:gd name="connsiteX2" fmla="*/ 5295900 w 7124700"/>
              <a:gd name="connsiteY2" fmla="*/ 51784 h 915384"/>
              <a:gd name="connsiteX3" fmla="*/ 7124700 w 7124700"/>
              <a:gd name="connsiteY3" fmla="*/ 775684 h 91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4700" h="915384">
                <a:moveTo>
                  <a:pt x="0" y="915384"/>
                </a:moveTo>
                <a:cubicBezTo>
                  <a:pt x="79375" y="606350"/>
                  <a:pt x="158750" y="297317"/>
                  <a:pt x="1041400" y="153384"/>
                </a:cubicBezTo>
                <a:cubicBezTo>
                  <a:pt x="1924050" y="9451"/>
                  <a:pt x="4282017" y="-51933"/>
                  <a:pt x="5295900" y="51784"/>
                </a:cubicBezTo>
                <a:cubicBezTo>
                  <a:pt x="6309783" y="155501"/>
                  <a:pt x="7124700" y="775684"/>
                  <a:pt x="7124700" y="775684"/>
                </a:cubicBezTo>
              </a:path>
            </a:pathLst>
          </a:custGeom>
          <a:ln w="38100" cmpd="sng">
            <a:solidFill>
              <a:schemeClr val="accent4"/>
            </a:solidFill>
            <a:headEnd type="none"/>
            <a:tailEnd type="arrow"/>
          </a:ln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31428" y="3068960"/>
            <a:ext cx="1125579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00FF"/>
                </a:solidFill>
              </a:rPr>
              <a:t>1 Kbits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31428" y="2100210"/>
            <a:ext cx="1091465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64 bits</a:t>
            </a:r>
          </a:p>
        </p:txBody>
      </p:sp>
    </p:spTree>
    <p:extLst>
      <p:ext uri="{BB962C8B-B14F-4D97-AF65-F5344CB8AC3E}">
        <p14:creationId xmlns:p14="http://schemas.microsoft.com/office/powerpoint/2010/main" val="41980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4899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A6A6A6"/>
                </a:solidFill>
              </a:rPr>
              <a:t>SPIN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Calculs de processus et bisimulation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CADP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Conclusion</a:t>
            </a:r>
            <a:endParaRPr lang="fr-FR" dirty="0">
              <a:solidFill>
                <a:srgbClr val="BFBFBF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Bonus : la machine chimique (rappel de 2009)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03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584776"/>
          </a:xfrm>
        </p:spPr>
        <p:txBody>
          <a:bodyPr/>
          <a:lstStyle/>
          <a:p>
            <a:r>
              <a:rPr lang="en-US" dirty="0" err="1" smtClean="0"/>
              <a:t>Réseaux</a:t>
            </a:r>
            <a:r>
              <a:rPr lang="en-US" dirty="0" smtClean="0"/>
              <a:t> de Petri</a:t>
            </a:r>
            <a:endParaRPr lang="fr-FR" dirty="0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320480" cy="52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403648" y="6237312"/>
            <a:ext cx="1676870" cy="27699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200" dirty="0" smtClean="0"/>
              <a:t>Source Univ. Stuttgart</a:t>
            </a:r>
            <a:endParaRPr lang="fr-FR" sz="12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5148064" y="1772816"/>
            <a:ext cx="3430346" cy="1628090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places → états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transitions → action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jetons → parallélisme,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 </a:t>
            </a:r>
            <a:r>
              <a:rPr lang="fr-FR" sz="2400" kern="0" dirty="0" smtClean="0"/>
              <a:t>              conflit et choix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76056" y="3645024"/>
            <a:ext cx="3264385" cy="2092832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>
                <a:solidFill>
                  <a:srgbClr val="008000"/>
                </a:solidFill>
              </a:rPr>
              <a:t>e</a:t>
            </a:r>
            <a:r>
              <a:rPr lang="fr-FR" sz="2400" kern="0" dirty="0" smtClean="0">
                <a:solidFill>
                  <a:srgbClr val="008000"/>
                </a:solidFill>
              </a:rPr>
              <a:t>xpression simple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8000"/>
                </a:solidFill>
              </a:rPr>
              <a:t>des phénomènes clefs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008000"/>
                </a:solidFill>
              </a:rPr>
              <a:t>du parallélisme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rgbClr val="FF6600"/>
                </a:solidFill>
              </a:rPr>
              <a:t>expressivité limitée et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FF6600"/>
                </a:solidFill>
              </a:rPr>
              <a:t>manque de hiérarchie</a:t>
            </a:r>
          </a:p>
        </p:txBody>
      </p:sp>
    </p:spTree>
    <p:extLst>
      <p:ext uri="{BB962C8B-B14F-4D97-AF65-F5344CB8AC3E}">
        <p14:creationId xmlns:p14="http://schemas.microsoft.com/office/powerpoint/2010/main" val="71373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2" y="800066"/>
            <a:ext cx="9429816" cy="2052870"/>
          </a:xfrm>
        </p:spPr>
        <p:txBody>
          <a:bodyPr/>
          <a:lstStyle/>
          <a:p>
            <a:r>
              <a:rPr lang="fr-FR" dirty="0" smtClean="0"/>
              <a:t>Actions </a:t>
            </a: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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{</a:t>
            </a:r>
            <a:r>
              <a:rPr lang="fr-FR" dirty="0" err="1" smtClean="0">
                <a:solidFill>
                  <a:schemeClr val="accent3"/>
                </a:solidFill>
              </a:rPr>
              <a:t>a</a:t>
            </a:r>
            <a:r>
              <a:rPr lang="fr-FR" dirty="0" err="1" smtClean="0"/>
              <a:t>,</a:t>
            </a:r>
            <a:r>
              <a:rPr lang="fr-FR" dirty="0" err="1" smtClean="0">
                <a:solidFill>
                  <a:schemeClr val="accent3"/>
                </a:solidFill>
              </a:rPr>
              <a:t>b</a:t>
            </a:r>
            <a:r>
              <a:rPr lang="fr-FR" dirty="0" smtClean="0"/>
              <a:t>,...},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6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 {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olidFill>
                  <a:schemeClr val="accent3"/>
                </a:solidFill>
              </a:rPr>
              <a:t>,b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/>
              <a:t>,…}, </a:t>
            </a: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</a:t>
            </a:r>
            <a:r>
              <a:rPr lang="fr-FR" sz="3200" dirty="0" smtClean="0">
                <a:sym typeface="Symbol"/>
              </a:rPr>
              <a:t> (</a:t>
            </a:r>
            <a:r>
              <a:rPr lang="fr-FR" dirty="0" smtClean="0">
                <a:sym typeface="Symbol"/>
              </a:rPr>
              <a:t>action invisible)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>
                <a:sym typeface="Symbol"/>
              </a:rPr>
              <a:t>              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</a:t>
            </a:r>
            <a:r>
              <a:rPr lang="fr-FR" sz="18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</a:t>
            </a:r>
            <a:r>
              <a:rPr lang="fr-FR" sz="1400" dirty="0" smtClean="0"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U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6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ym typeface="Symbol"/>
              </a:rPr>
              <a:t>, 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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sz="3200" baseline="30000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:</a:t>
            </a:r>
            <a:r>
              <a:rPr lang="fr-FR" sz="3200" baseline="300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ym typeface="Symbol"/>
              </a:rPr>
              <a:t>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sz="3200" baseline="30000" dirty="0" smtClean="0">
                <a:solidFill>
                  <a:schemeClr val="accent3"/>
                </a:solidFill>
              </a:rPr>
              <a:t>-</a:t>
            </a:r>
            <a:r>
              <a:rPr lang="fr-FR" dirty="0" smtClean="0">
                <a:sym typeface="Symbol"/>
              </a:rPr>
              <a:t> ,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</a:t>
            </a:r>
            <a:r>
              <a:rPr lang="fr-FR" sz="18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dirty="0" smtClean="0">
                <a:sym typeface="Symbol"/>
              </a:rPr>
              <a:t> </a:t>
            </a:r>
            <a:r>
              <a:rPr lang="fr-FR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U</a:t>
            </a:r>
            <a:r>
              <a:rPr lang="fr-FR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fr-FR" dirty="0" smtClean="0">
                <a:solidFill>
                  <a:schemeClr val="accent3"/>
                </a:solidFill>
              </a:rPr>
              <a:t>A</a:t>
            </a:r>
            <a:r>
              <a:rPr lang="fr-FR" sz="3600" baseline="30000" dirty="0" smtClean="0">
                <a:solidFill>
                  <a:schemeClr val="accent3"/>
                </a:solidFill>
              </a:rPr>
              <a:t>-</a:t>
            </a:r>
            <a:r>
              <a:rPr lang="fr-FR" sz="3600" baseline="300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ym typeface="Symbol"/>
              </a:rPr>
              <a:t>U </a:t>
            </a:r>
            <a:r>
              <a:rPr lang="fr-FR" dirty="0" smtClean="0">
                <a:sym typeface="Symbol"/>
              </a:rPr>
              <a:t>{</a:t>
            </a: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</a:t>
            </a:r>
            <a:r>
              <a:rPr lang="fr-FR" dirty="0" smtClean="0">
                <a:sym typeface="Symbol"/>
              </a:rPr>
              <a:t>}</a:t>
            </a:r>
            <a:endParaRPr lang="fr-FR" dirty="0" smtClean="0"/>
          </a:p>
          <a:p>
            <a:r>
              <a:rPr lang="fr-FR" dirty="0" smtClean="0"/>
              <a:t>Identificateurs de processus</a:t>
            </a:r>
            <a:r>
              <a:rPr lang="fr-FR" dirty="0" smtClean="0">
                <a:solidFill>
                  <a:schemeClr val="tx2"/>
                </a:solidFill>
              </a:rPr>
              <a:t> x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y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z</a:t>
            </a:r>
          </a:p>
          <a:p>
            <a:r>
              <a:rPr lang="fr-FR" dirty="0" smtClean="0"/>
              <a:t>Processus </a:t>
            </a:r>
            <a:r>
              <a:rPr lang="fr-FR" dirty="0" smtClean="0">
                <a:solidFill>
                  <a:schemeClr val="accent4"/>
                </a:solidFill>
              </a:rPr>
              <a:t>p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accent4"/>
                </a:solidFill>
              </a:rPr>
              <a:t>q</a:t>
            </a:r>
            <a:r>
              <a:rPr lang="fr-FR" dirty="0" smtClean="0"/>
              <a:t>,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accent4"/>
                </a:solidFill>
              </a:rPr>
              <a:t>r</a:t>
            </a:r>
            <a:r>
              <a:rPr lang="fr-FR" dirty="0" smtClean="0"/>
              <a:t>,… définis par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G. Berry, Collège de France, </a:t>
            </a:r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28660" y="115669"/>
            <a:ext cx="10072758" cy="646331"/>
          </a:xfrm>
        </p:spPr>
        <p:txBody>
          <a:bodyPr/>
          <a:lstStyle/>
          <a:p>
            <a:r>
              <a:rPr lang="fr-FR" dirty="0" smtClean="0"/>
              <a:t>Calculs de processus : CCS (</a:t>
            </a:r>
            <a:r>
              <a:rPr lang="fr-FR" dirty="0" smtClean="0">
                <a:sym typeface="Symbol"/>
              </a:rPr>
              <a:t>Meije, Lotos,..)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777643" y="2780928"/>
            <a:ext cx="7226007" cy="37728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0				</a:t>
            </a:r>
            <a:r>
              <a:rPr lang="fr-FR" sz="2800" kern="0" dirty="0" smtClean="0"/>
              <a:t>inaction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3200" dirty="0" smtClean="0">
                <a:solidFill>
                  <a:schemeClr val="accent3"/>
                </a:solidFill>
                <a:sym typeface="Symbol"/>
              </a:rPr>
              <a:t></a:t>
            </a:r>
            <a:r>
              <a:rPr lang="fr-FR" sz="2800" kern="0" dirty="0" smtClean="0"/>
              <a:t>.</a:t>
            </a:r>
            <a:r>
              <a:rPr lang="fr-FR" sz="2800" kern="0" dirty="0" smtClean="0">
                <a:solidFill>
                  <a:schemeClr val="accent4"/>
                </a:solidFill>
              </a:rPr>
              <a:t>p			</a:t>
            </a:r>
            <a:r>
              <a:rPr lang="fr-FR" sz="2800" kern="0" dirty="0" smtClean="0"/>
              <a:t>action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 </a:t>
            </a:r>
            <a:r>
              <a:rPr lang="fr-FR" sz="2800" kern="0" dirty="0" smtClean="0"/>
              <a:t>| </a:t>
            </a:r>
            <a:r>
              <a:rPr lang="fr-FR" sz="2800" kern="0" dirty="0" smtClean="0">
                <a:solidFill>
                  <a:schemeClr val="accent4"/>
                </a:solidFill>
              </a:rPr>
              <a:t>q			</a:t>
            </a:r>
            <a:r>
              <a:rPr lang="fr-FR" sz="2800" kern="0" dirty="0" smtClean="0"/>
              <a:t>parallélisme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</a:t>
            </a:r>
            <a:r>
              <a:rPr lang="fr-FR" sz="1400" kern="0" dirty="0" smtClean="0">
                <a:solidFill>
                  <a:schemeClr val="accent4"/>
                </a:solidFill>
              </a:rPr>
              <a:t> </a:t>
            </a:r>
            <a:r>
              <a:rPr lang="fr-FR" sz="2800" kern="0" dirty="0" smtClean="0"/>
              <a:t>+</a:t>
            </a:r>
            <a:r>
              <a:rPr lang="fr-FR" sz="1400" kern="0" dirty="0" smtClean="0"/>
              <a:t> </a:t>
            </a:r>
            <a:r>
              <a:rPr lang="fr-FR" sz="2800" kern="0" dirty="0" smtClean="0">
                <a:solidFill>
                  <a:schemeClr val="accent4"/>
                </a:solidFill>
              </a:rPr>
              <a:t>q			</a:t>
            </a:r>
            <a:r>
              <a:rPr lang="fr-FR" sz="2800" kern="0" dirty="0" smtClean="0"/>
              <a:t>choix non-déterministe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</a:t>
            </a:r>
            <a:r>
              <a:rPr lang="fr-FR" sz="2800" kern="0" dirty="0" smtClean="0">
                <a:solidFill>
                  <a:schemeClr val="tx2"/>
                </a:solidFill>
              </a:rPr>
              <a:t>	</a:t>
            </a:r>
            <a:r>
              <a:rPr lang="fr-FR" sz="1600" kern="0" dirty="0" smtClean="0">
                <a:solidFill>
                  <a:schemeClr val="tx2"/>
                </a:solidFill>
              </a:rPr>
              <a:t> </a:t>
            </a:r>
            <a:r>
              <a:rPr lang="fr-FR" sz="2800" kern="0" dirty="0" smtClean="0"/>
              <a:t>\</a:t>
            </a:r>
            <a:r>
              <a:rPr lang="fr-FR" sz="1600" kern="0" dirty="0" smtClean="0">
                <a:solidFill>
                  <a:schemeClr val="tx2"/>
                </a:solidFill>
              </a:rPr>
              <a:t> </a:t>
            </a:r>
            <a:r>
              <a:rPr lang="fr-FR" sz="2800" kern="0" dirty="0" smtClean="0">
                <a:solidFill>
                  <a:schemeClr val="accent3"/>
                </a:solidFill>
              </a:rPr>
              <a:t>a</a:t>
            </a:r>
            <a:r>
              <a:rPr lang="fr-FR" sz="2800" kern="0" dirty="0" smtClean="0">
                <a:solidFill>
                  <a:schemeClr val="tx2"/>
                </a:solidFill>
              </a:rPr>
              <a:t>			</a:t>
            </a:r>
            <a:r>
              <a:rPr lang="fr-FR" sz="2800" kern="0" dirty="0" smtClean="0"/>
              <a:t>restriction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accent4"/>
                </a:solidFill>
              </a:rPr>
              <a:t>p</a:t>
            </a:r>
            <a:r>
              <a:rPr lang="fr-FR" sz="2800" kern="0" dirty="0" smtClean="0"/>
              <a:t>[</a:t>
            </a:r>
            <a:r>
              <a:rPr lang="fr-FR" sz="2800" kern="0" dirty="0" smtClean="0">
                <a:solidFill>
                  <a:schemeClr val="accent3"/>
                </a:solidFill>
              </a:rPr>
              <a:t>b</a:t>
            </a:r>
            <a:r>
              <a:rPr lang="fr-FR" sz="2800" kern="0" dirty="0" smtClean="0"/>
              <a:t>/</a:t>
            </a:r>
            <a:r>
              <a:rPr lang="fr-FR" sz="2800" kern="0" dirty="0" smtClean="0">
                <a:solidFill>
                  <a:srgbClr val="C83296"/>
                </a:solidFill>
              </a:rPr>
              <a:t>a</a:t>
            </a:r>
            <a:r>
              <a:rPr lang="fr-FR" sz="2800" kern="0" dirty="0" smtClean="0"/>
              <a:t>]			renommage d’action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smtClean="0">
                <a:solidFill>
                  <a:schemeClr val="tx2"/>
                </a:solidFill>
              </a:rPr>
              <a:t>x				</a:t>
            </a:r>
            <a:r>
              <a:rPr lang="fr-FR" sz="2800" kern="0" dirty="0" smtClean="0"/>
              <a:t>identificateur de processus</a:t>
            </a:r>
          </a:p>
          <a:p>
            <a:pPr marL="201168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 err="1" smtClean="0">
                <a:sym typeface="Symbol"/>
              </a:rPr>
              <a:t>rec</a:t>
            </a:r>
            <a:r>
              <a:rPr lang="fr-FR" sz="2800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800" kern="0" dirty="0" smtClean="0">
                <a:solidFill>
                  <a:schemeClr val="tx2"/>
                </a:solidFill>
              </a:rPr>
              <a:t>x</a:t>
            </a:r>
            <a:r>
              <a:rPr lang="fr-FR" sz="2800" dirty="0" smtClean="0">
                <a:sym typeface="Symbol"/>
              </a:rPr>
              <a:t>  </a:t>
            </a:r>
            <a:r>
              <a:rPr lang="fr-FR" sz="2800" kern="0" dirty="0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800" kern="0" dirty="0" smtClean="0"/>
              <a:t> </a:t>
            </a:r>
            <a:r>
              <a:rPr lang="fr-FR" sz="2800" kern="0" dirty="0" smtClean="0">
                <a:solidFill>
                  <a:schemeClr val="tx2"/>
                </a:solidFill>
              </a:rPr>
              <a:t>	</a:t>
            </a:r>
            <a:r>
              <a:rPr lang="fr-FR" sz="2800" kern="0" baseline="-25000" dirty="0" smtClean="0">
                <a:solidFill>
                  <a:schemeClr val="tx2"/>
                </a:solidFill>
                <a:sym typeface="Symbol"/>
              </a:rPr>
              <a:t>    	</a:t>
            </a:r>
            <a:r>
              <a:rPr lang="fr-FR" sz="2800" kern="0" dirty="0" smtClean="0"/>
              <a:t>définition récursive</a:t>
            </a:r>
          </a:p>
        </p:txBody>
      </p:sp>
    </p:spTree>
    <p:extLst>
      <p:ext uri="{BB962C8B-B14F-4D97-AF65-F5344CB8AC3E}">
        <p14:creationId xmlns:p14="http://schemas.microsoft.com/office/powerpoint/2010/main" val="293605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5669"/>
            <a:ext cx="8686800" cy="1200329"/>
          </a:xfrm>
        </p:spPr>
        <p:txBody>
          <a:bodyPr/>
          <a:lstStyle/>
          <a:p>
            <a:r>
              <a:rPr lang="fr-FR" dirty="0" smtClean="0"/>
              <a:t>Sémantique Opérationnelle Structurelle</a:t>
            </a:r>
            <a:br>
              <a:rPr lang="fr-FR" dirty="0" smtClean="0"/>
            </a:br>
            <a:r>
              <a:rPr lang="fr-FR" dirty="0" smtClean="0"/>
              <a:t>(SOS – G. </a:t>
            </a:r>
            <a:r>
              <a:rPr lang="fr-FR" dirty="0" err="1" smtClean="0"/>
              <a:t>Plotkin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57998" y="1483074"/>
            <a:ext cx="1813802" cy="836983"/>
            <a:chOff x="1000100" y="714356"/>
            <a:chExt cx="1813802" cy="836983"/>
          </a:xfrm>
        </p:grpSpPr>
        <p:sp>
          <p:nvSpPr>
            <p:cNvPr id="7" name="TextBox 6"/>
            <p:cNvSpPr txBox="1"/>
            <p:nvPr/>
          </p:nvSpPr>
          <p:spPr>
            <a:xfrm>
              <a:off x="1000100" y="941941"/>
              <a:ext cx="821059" cy="609398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3200" dirty="0" smtClean="0">
                  <a:solidFill>
                    <a:schemeClr val="accent3"/>
                  </a:solidFill>
                  <a:sym typeface="Symbol"/>
                </a:rPr>
                <a:t>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.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1731586" y="1280371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1857356" y="714356"/>
              <a:ext cx="4219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dirty="0" smtClean="0">
                  <a:solidFill>
                    <a:schemeClr val="accent3"/>
                  </a:solidFill>
                  <a:sym typeface="Symbol"/>
                </a:rPr>
                <a:t></a:t>
              </a:r>
              <a:endParaRPr lang="fr-FR" sz="3200" dirty="0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8860" y="1000035"/>
              <a:ext cx="38504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4"/>
                  </a:solidFill>
                </a:rPr>
                <a:t>p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026135" y="2852936"/>
            <a:ext cx="2257833" cy="1500198"/>
            <a:chOff x="928662" y="2786058"/>
            <a:chExt cx="2257833" cy="1500198"/>
          </a:xfrm>
        </p:grpSpPr>
        <p:grpSp>
          <p:nvGrpSpPr>
            <p:cNvPr id="57" name="Group 56"/>
            <p:cNvGrpSpPr/>
            <p:nvPr/>
          </p:nvGrpSpPr>
          <p:grpSpPr>
            <a:xfrm>
              <a:off x="928662" y="3429000"/>
              <a:ext cx="2257833" cy="857256"/>
              <a:chOff x="1000100" y="2817413"/>
              <a:chExt cx="2257833" cy="857256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000100" y="3129904"/>
                <a:ext cx="84830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|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 bwMode="auto">
              <a:xfrm>
                <a:off x="1731586" y="341024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Rectangle 59"/>
              <p:cNvSpPr/>
              <p:nvPr/>
            </p:nvSpPr>
            <p:spPr>
              <a:xfrm>
                <a:off x="1928794" y="2817413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28860" y="3129904"/>
                <a:ext cx="829073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0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|</a:t>
                </a:r>
                <a:r>
                  <a:rPr lang="fr-FR" sz="1000" kern="0" dirty="0" smtClean="0"/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33359" y="2786058"/>
              <a:ext cx="2038443" cy="838975"/>
              <a:chOff x="1104797" y="2259450"/>
              <a:chExt cx="2038443" cy="83897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878256" y="2259450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435654" y="2571744"/>
                <a:ext cx="1493272" cy="526681"/>
                <a:chOff x="1608142" y="2558400"/>
                <a:chExt cx="1493272" cy="526681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608142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67" name="Straight Arrow Connector 66"/>
                <p:cNvCxnSpPr/>
                <p:nvPr/>
              </p:nvCxnSpPr>
              <p:spPr bwMode="auto">
                <a:xfrm>
                  <a:off x="1938948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2636222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5" name="Straight Connector 64"/>
              <p:cNvCxnSpPr/>
              <p:nvPr/>
            </p:nvCxnSpPr>
            <p:spPr bwMode="auto">
              <a:xfrm>
                <a:off x="1104797" y="3084139"/>
                <a:ext cx="2038443" cy="202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5" name="Group 104"/>
          <p:cNvGrpSpPr/>
          <p:nvPr/>
        </p:nvGrpSpPr>
        <p:grpSpPr>
          <a:xfrm>
            <a:off x="5194487" y="2852936"/>
            <a:ext cx="2257833" cy="1500198"/>
            <a:chOff x="3313393" y="3545334"/>
            <a:chExt cx="2257833" cy="1500198"/>
          </a:xfrm>
        </p:grpSpPr>
        <p:grpSp>
          <p:nvGrpSpPr>
            <p:cNvPr id="69" name="Group 68"/>
            <p:cNvGrpSpPr/>
            <p:nvPr/>
          </p:nvGrpSpPr>
          <p:grpSpPr>
            <a:xfrm>
              <a:off x="3313393" y="4259714"/>
              <a:ext cx="2257833" cy="785818"/>
              <a:chOff x="1000100" y="2973830"/>
              <a:chExt cx="2257833" cy="785818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000100" y="3214883"/>
                <a:ext cx="84830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|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1731586" y="3543746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>
              <a:xfrm>
                <a:off x="1857356" y="2973830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428860" y="3214883"/>
                <a:ext cx="829073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</a:t>
                </a:r>
                <a:r>
                  <a:rPr lang="fr-FR" sz="10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|</a:t>
                </a:r>
                <a:r>
                  <a:rPr lang="fr-FR" sz="1000" kern="0" dirty="0" smtClean="0"/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428992" y="3545334"/>
              <a:ext cx="1974768" cy="838975"/>
              <a:chOff x="1115699" y="2259450"/>
              <a:chExt cx="1974768" cy="838975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779541" y="2259450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1336939" y="2571744"/>
                <a:ext cx="1493272" cy="526681"/>
                <a:chOff x="1509427" y="2558400"/>
                <a:chExt cx="1493272" cy="526681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509427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79" name="Straight Arrow Connector 78"/>
                <p:cNvCxnSpPr/>
                <p:nvPr/>
              </p:nvCxnSpPr>
              <p:spPr bwMode="auto">
                <a:xfrm>
                  <a:off x="1840233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2537507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7" name="Straight Connector 76"/>
              <p:cNvCxnSpPr/>
              <p:nvPr/>
            </p:nvCxnSpPr>
            <p:spPr bwMode="auto">
              <a:xfrm>
                <a:off x="1115699" y="3084139"/>
                <a:ext cx="1974768" cy="286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43" name="Group 142"/>
          <p:cNvGrpSpPr/>
          <p:nvPr/>
        </p:nvGrpSpPr>
        <p:grpSpPr>
          <a:xfrm>
            <a:off x="3779912" y="1268760"/>
            <a:ext cx="4357718" cy="1428760"/>
            <a:chOff x="357158" y="1571612"/>
            <a:chExt cx="4357718" cy="1428760"/>
          </a:xfrm>
        </p:grpSpPr>
        <p:grpSp>
          <p:nvGrpSpPr>
            <p:cNvPr id="117" name="Group 116"/>
            <p:cNvGrpSpPr/>
            <p:nvPr/>
          </p:nvGrpSpPr>
          <p:grpSpPr>
            <a:xfrm>
              <a:off x="357158" y="1571612"/>
              <a:ext cx="1893952" cy="1428760"/>
              <a:chOff x="1000100" y="1500174"/>
              <a:chExt cx="1893952" cy="142876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000100" y="2143116"/>
                <a:ext cx="1893952" cy="785818"/>
                <a:chOff x="1000100" y="2857496"/>
                <a:chExt cx="1893952" cy="785818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000100" y="3129904"/>
                  <a:ext cx="894797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+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 bwMode="auto">
                <a:xfrm>
                  <a:off x="1731586" y="3410240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1857356" y="2857496"/>
                  <a:ext cx="42191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dirty="0" smtClean="0">
                      <a:solidFill>
                        <a:schemeClr val="accent3"/>
                      </a:solidFill>
                      <a:sym typeface="Symbol"/>
                    </a:rPr>
                    <a:t></a:t>
                  </a:r>
                  <a:endParaRPr lang="fr-FR" sz="32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428860" y="3129904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054101" y="1500174"/>
                <a:ext cx="1785950" cy="825704"/>
                <a:chOff x="1054101" y="2272721"/>
                <a:chExt cx="1785950" cy="82570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643042" y="2272721"/>
                  <a:ext cx="42191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dirty="0" smtClean="0">
                      <a:solidFill>
                        <a:schemeClr val="accent3"/>
                      </a:solidFill>
                      <a:sym typeface="Symbol"/>
                    </a:rPr>
                    <a:t></a:t>
                  </a:r>
                  <a:endParaRPr lang="fr-FR" sz="3200" dirty="0">
                    <a:solidFill>
                      <a:schemeClr val="accent3"/>
                    </a:solidFill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1200440" y="2571744"/>
                  <a:ext cx="1493272" cy="526681"/>
                  <a:chOff x="1372928" y="2558400"/>
                  <a:chExt cx="1493272" cy="526681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72928" y="2558400"/>
                    <a:ext cx="484428" cy="513410"/>
                  </a:xfrm>
                  <a:prstGeom prst="rect">
                    <a:avLst/>
                  </a:prstGeom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201168" indent="-201168" fontAlgn="base">
                      <a:lnSpc>
                        <a:spcPct val="105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kumimoji="0" lang="fr-FR" sz="2800" b="0" i="0" u="none" strike="noStrike" kern="0" cap="none" spc="0" normalizeH="0" noProof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p</a:t>
                    </a:r>
                    <a:r>
                      <a:rPr kumimoji="0" lang="fr-FR" sz="2800" b="0" i="0" u="none" strike="noStrike" kern="0" cap="none" spc="0" normalizeH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rPr>
                      <a:t> </a:t>
                    </a:r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 bwMode="auto">
                  <a:xfrm>
                    <a:off x="1703734" y="2852007"/>
                    <a:ext cx="714380" cy="1588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401008" y="2571671"/>
                    <a:ext cx="465192" cy="513410"/>
                  </a:xfrm>
                  <a:prstGeom prst="rect">
                    <a:avLst/>
                  </a:prstGeom>
                  <a:ln w="19050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201168" indent="-201168" fontAlgn="base">
                      <a:lnSpc>
                        <a:spcPct val="105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fr-FR" sz="2800" kern="0" dirty="0" smtClean="0">
                        <a:solidFill>
                          <a:schemeClr val="accent4"/>
                        </a:solidFill>
                      </a:rPr>
                      <a:t>p’</a:t>
                    </a:r>
                    <a:endParaRPr kumimoji="0" lang="fr-FR" sz="2800" b="0" i="0" u="none" strike="noStrike" kern="0" cap="none" spc="0" normalizeH="0" noProof="0" dirty="0" err="1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1054101" y="3084139"/>
                  <a:ext cx="1785950" cy="158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18" name="Group 117"/>
            <p:cNvGrpSpPr/>
            <p:nvPr/>
          </p:nvGrpSpPr>
          <p:grpSpPr>
            <a:xfrm>
              <a:off x="2820924" y="1571612"/>
              <a:ext cx="1893952" cy="1428760"/>
              <a:chOff x="3463866" y="1500174"/>
              <a:chExt cx="1893952" cy="142876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463866" y="2143116"/>
                <a:ext cx="1893952" cy="785818"/>
                <a:chOff x="1000100" y="2857496"/>
                <a:chExt cx="1893952" cy="78581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000100" y="3129904"/>
                  <a:ext cx="894797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+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1731586" y="3410240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Rectangle 26"/>
                <p:cNvSpPr/>
                <p:nvPr/>
              </p:nvSpPr>
              <p:spPr>
                <a:xfrm>
                  <a:off x="1857356" y="2857496"/>
                  <a:ext cx="42191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3200" dirty="0" smtClean="0">
                      <a:solidFill>
                        <a:schemeClr val="accent3"/>
                      </a:solidFill>
                      <a:sym typeface="Symbol"/>
                    </a:rPr>
                    <a:t></a:t>
                  </a:r>
                  <a:endParaRPr lang="fr-FR" sz="3200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428860" y="3129904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664206" y="1799197"/>
                <a:ext cx="1493272" cy="526681"/>
                <a:chOff x="1372928" y="2558400"/>
                <a:chExt cx="1493272" cy="526681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2" name="TextBox 31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3517867" y="2311592"/>
                <a:ext cx="1785950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7" name="Rectangle 106"/>
              <p:cNvSpPr/>
              <p:nvPr/>
            </p:nvSpPr>
            <p:spPr>
              <a:xfrm>
                <a:off x="4127648" y="1500174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3203848" y="4725144"/>
            <a:ext cx="3064908" cy="1428760"/>
            <a:chOff x="5715008" y="2884038"/>
            <a:chExt cx="3064908" cy="1428760"/>
          </a:xfrm>
        </p:grpSpPr>
        <p:grpSp>
          <p:nvGrpSpPr>
            <p:cNvPr id="81" name="Group 80"/>
            <p:cNvGrpSpPr/>
            <p:nvPr/>
          </p:nvGrpSpPr>
          <p:grpSpPr>
            <a:xfrm>
              <a:off x="6143636" y="3553792"/>
              <a:ext cx="2337983" cy="759006"/>
              <a:chOff x="838659" y="3013643"/>
              <a:chExt cx="2337983" cy="75900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838659" y="3227884"/>
                <a:ext cx="84830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|</a:t>
                </a:r>
                <a:r>
                  <a:rPr kumimoji="0" lang="fr-FR" sz="10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1570145" y="350822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4" name="Rectangle 83"/>
              <p:cNvSpPr/>
              <p:nvPr/>
            </p:nvSpPr>
            <p:spPr>
              <a:xfrm>
                <a:off x="1695915" y="3013643"/>
                <a:ext cx="3642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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67419" y="3227884"/>
                <a:ext cx="909223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0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|</a:t>
                </a:r>
                <a:r>
                  <a:rPr lang="fr-FR" sz="1000" kern="0" dirty="0" smtClean="0"/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721934" y="2884038"/>
              <a:ext cx="1493272" cy="740995"/>
              <a:chOff x="5721934" y="2884038"/>
              <a:chExt cx="1493272" cy="74099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143636" y="2884038"/>
                <a:ext cx="4443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kern="0" dirty="0" smtClean="0">
                    <a:solidFill>
                      <a:schemeClr val="accent3"/>
                    </a:solidFill>
                    <a:sym typeface="Symbol"/>
                  </a:rPr>
                  <a:t>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5721934" y="3098352"/>
                <a:ext cx="1493272" cy="526681"/>
                <a:chOff x="1372928" y="2558400"/>
                <a:chExt cx="1493272" cy="526681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91" name="Straight Arrow Connector 90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92" name="TextBox 91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7286644" y="2884038"/>
              <a:ext cx="1493272" cy="740995"/>
              <a:chOff x="7286644" y="2902319"/>
              <a:chExt cx="1493272" cy="740995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7729246" y="2902319"/>
                <a:ext cx="53572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kern="0" dirty="0" smtClean="0">
                    <a:solidFill>
                      <a:schemeClr val="accent3"/>
                    </a:solidFill>
                    <a:sym typeface="Symbol"/>
                  </a:rPr>
                  <a:t></a:t>
                </a:r>
                <a:r>
                  <a:rPr lang="fr-FR" sz="32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baseline="300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7286644" y="3116633"/>
                <a:ext cx="1493272" cy="526681"/>
                <a:chOff x="1372928" y="2558400"/>
                <a:chExt cx="1493272" cy="526681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q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103" name="Straight Arrow Connector 102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q’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12" name="Straight Connector 111"/>
            <p:cNvCxnSpPr/>
            <p:nvPr/>
          </p:nvCxnSpPr>
          <p:spPr bwMode="auto">
            <a:xfrm>
              <a:off x="5715008" y="3643314"/>
              <a:ext cx="2960870" cy="58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2" name="Rectangle 141"/>
          <p:cNvSpPr/>
          <p:nvPr/>
        </p:nvSpPr>
        <p:spPr bwMode="auto">
          <a:xfrm>
            <a:off x="3125484" y="4822552"/>
            <a:ext cx="3143272" cy="144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934200" y="6553200"/>
            <a:ext cx="2133600" cy="365125"/>
          </a:xfrm>
        </p:spPr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3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029200" y="6553200"/>
            <a:ext cx="2895600" cy="365125"/>
          </a:xfrm>
        </p:spPr>
        <p:txBody>
          <a:bodyPr/>
          <a:lstStyle/>
          <a:p>
            <a:r>
              <a:rPr lang="fr-FR" dirty="0" smtClean="0"/>
              <a:t>G. Berry, Collège de France, </a:t>
            </a:r>
            <a:endParaRPr lang="fr-FR" dirty="0"/>
          </a:p>
        </p:txBody>
      </p:sp>
      <p:sp>
        <p:nvSpPr>
          <p:cNvPr id="140" name="Date Placeholder 2"/>
          <p:cNvSpPr>
            <a:spLocks noGrp="1"/>
          </p:cNvSpPr>
          <p:nvPr>
            <p:ph type="dt" sz="half" idx="13"/>
          </p:nvPr>
        </p:nvSpPr>
        <p:spPr>
          <a:xfrm>
            <a:off x="7848600" y="6553200"/>
            <a:ext cx="2133600" cy="365125"/>
          </a:xfrm>
        </p:spPr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50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584776"/>
          </a:xfrm>
        </p:spPr>
        <p:txBody>
          <a:bodyPr/>
          <a:lstStyle/>
          <a:p>
            <a:r>
              <a:rPr lang="fr-FR" dirty="0"/>
              <a:t>Sémantique Opérationnelle </a:t>
            </a:r>
            <a:r>
              <a:rPr lang="fr-FR" dirty="0" smtClean="0"/>
              <a:t>Structurelle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6" name="Group 143"/>
          <p:cNvGrpSpPr/>
          <p:nvPr/>
        </p:nvGrpSpPr>
        <p:grpSpPr>
          <a:xfrm>
            <a:off x="2627784" y="2924944"/>
            <a:ext cx="3442998" cy="1516621"/>
            <a:chOff x="357158" y="4429132"/>
            <a:chExt cx="3442998" cy="1516621"/>
          </a:xfrm>
        </p:grpSpPr>
        <p:grpSp>
          <p:nvGrpSpPr>
            <p:cNvPr id="7" name="Group 122"/>
            <p:cNvGrpSpPr/>
            <p:nvPr/>
          </p:nvGrpSpPr>
          <p:grpSpPr>
            <a:xfrm>
              <a:off x="428596" y="5183595"/>
              <a:ext cx="2715167" cy="762158"/>
              <a:chOff x="308310" y="2857496"/>
              <a:chExt cx="2715167" cy="762158"/>
            </a:xfrm>
          </p:grpSpPr>
          <p:sp>
            <p:nvSpPr>
              <p:cNvPr id="16" name="TextBox 130"/>
              <p:cNvSpPr txBox="1"/>
              <p:nvPr/>
            </p:nvSpPr>
            <p:spPr>
              <a:xfrm>
                <a:off x="308310" y="3106244"/>
                <a:ext cx="1098378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p</a:t>
                </a:r>
                <a:r>
                  <a:rPr kumimoji="0" lang="fr-F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\</a:t>
                </a:r>
                <a:r>
                  <a:rPr kumimoji="0" lang="fr-F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</a:t>
                </a:r>
              </a:p>
            </p:txBody>
          </p:sp>
          <p:cxnSp>
            <p:nvCxnSpPr>
              <p:cNvPr id="17" name="Straight Arrow Connector 131"/>
              <p:cNvCxnSpPr/>
              <p:nvPr/>
            </p:nvCxnSpPr>
            <p:spPr bwMode="auto">
              <a:xfrm>
                <a:off x="1445834" y="341024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8" name="Rectangle 17"/>
              <p:cNvSpPr/>
              <p:nvPr/>
            </p:nvSpPr>
            <p:spPr>
              <a:xfrm>
                <a:off x="1571604" y="2857496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TextBox 133"/>
              <p:cNvSpPr txBox="1"/>
              <p:nvPr/>
            </p:nvSpPr>
            <p:spPr>
              <a:xfrm>
                <a:off x="2143108" y="3106244"/>
                <a:ext cx="880369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6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\</a:t>
                </a:r>
                <a:r>
                  <a:rPr lang="fr-FR" sz="16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>
                    <a:solidFill>
                      <a:schemeClr val="accent3"/>
                    </a:solidFill>
                  </a:rPr>
                  <a:t>a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23"/>
            <p:cNvGrpSpPr/>
            <p:nvPr/>
          </p:nvGrpSpPr>
          <p:grpSpPr>
            <a:xfrm>
              <a:off x="357158" y="4429132"/>
              <a:ext cx="1493272" cy="825704"/>
              <a:chOff x="1200440" y="2272721"/>
              <a:chExt cx="1493272" cy="8257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643042" y="2272721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2" name="Group 125"/>
              <p:cNvGrpSpPr/>
              <p:nvPr/>
            </p:nvGrpSpPr>
            <p:grpSpPr>
              <a:xfrm>
                <a:off x="1200440" y="2571744"/>
                <a:ext cx="1493272" cy="526681"/>
                <a:chOff x="1372928" y="2558400"/>
                <a:chExt cx="1493272" cy="526681"/>
              </a:xfrm>
            </p:grpSpPr>
            <p:sp>
              <p:nvSpPr>
                <p:cNvPr id="13" name="TextBox 127"/>
                <p:cNvSpPr txBox="1"/>
                <p:nvPr/>
              </p:nvSpPr>
              <p:spPr>
                <a:xfrm>
                  <a:off x="1372928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14" name="Straight Arrow Connector 128"/>
                <p:cNvCxnSpPr/>
                <p:nvPr/>
              </p:nvCxnSpPr>
              <p:spPr bwMode="auto">
                <a:xfrm>
                  <a:off x="1703734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5" name="TextBox 129"/>
                <p:cNvSpPr txBox="1"/>
                <p:nvPr/>
              </p:nvSpPr>
              <p:spPr>
                <a:xfrm>
                  <a:off x="2401008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" name="TextBox 138"/>
            <p:cNvSpPr txBox="1"/>
            <p:nvPr/>
          </p:nvSpPr>
          <p:spPr>
            <a:xfrm>
              <a:off x="2085644" y="4676990"/>
              <a:ext cx="1714512" cy="609398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3200" dirty="0" smtClean="0">
                  <a:solidFill>
                    <a:schemeClr val="accent3"/>
                  </a:solidFill>
                  <a:sym typeface="Symbol"/>
                </a:rPr>
                <a:t></a:t>
              </a:r>
              <a:r>
                <a:rPr lang="fr-FR" sz="3200" dirty="0" smtClean="0">
                  <a:solidFill>
                    <a:schemeClr val="tx2"/>
                  </a:solidFill>
                  <a:sym typeface="Symbol"/>
                </a:rPr>
                <a:t> </a:t>
              </a:r>
              <a:r>
                <a:rPr lang="fr-FR" sz="2800" dirty="0" smtClean="0">
                  <a:sym typeface="Symbol"/>
                </a:rPr>
                <a:t> </a:t>
              </a:r>
              <a:r>
                <a:rPr lang="fr-FR" sz="2800" dirty="0" smtClean="0">
                  <a:solidFill>
                    <a:schemeClr val="accent3"/>
                  </a:solidFill>
                  <a:sym typeface="Symbol"/>
                </a:rPr>
                <a:t>a</a:t>
              </a:r>
              <a:r>
                <a:rPr lang="fr-FR" sz="2800" dirty="0" smtClean="0">
                  <a:sym typeface="Symbol"/>
                </a:rPr>
                <a:t>,</a:t>
              </a:r>
              <a:r>
                <a:rPr lang="fr-FR" sz="2800" dirty="0" smtClean="0">
                  <a:solidFill>
                    <a:schemeClr val="tx2"/>
                  </a:solidFill>
                  <a:sym typeface="Symbol"/>
                </a:rPr>
                <a:t> </a:t>
              </a:r>
              <a:r>
                <a:rPr lang="fr-FR" sz="2800" dirty="0" smtClean="0">
                  <a:solidFill>
                    <a:schemeClr val="accent3"/>
                  </a:solidFill>
                  <a:sym typeface="Symbol"/>
                </a:rPr>
                <a:t>a</a:t>
              </a:r>
              <a:r>
                <a:rPr lang="fr-FR" sz="3200" baseline="30000" dirty="0" smtClean="0">
                  <a:solidFill>
                    <a:schemeClr val="accent3"/>
                  </a:solidFill>
                  <a:sym typeface="Symbol"/>
                </a:rPr>
                <a:t>-</a:t>
              </a:r>
              <a:r>
                <a:rPr lang="fr-FR" sz="2800" dirty="0" smtClean="0">
                  <a:solidFill>
                    <a:schemeClr val="tx2"/>
                  </a:solidFill>
                  <a:sym typeface="Symbol"/>
                </a:rPr>
                <a:t> 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Straight Connector 140"/>
            <p:cNvCxnSpPr/>
            <p:nvPr/>
          </p:nvCxnSpPr>
          <p:spPr bwMode="auto">
            <a:xfrm>
              <a:off x="442570" y="5286388"/>
              <a:ext cx="3071834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43"/>
          <p:cNvGrpSpPr/>
          <p:nvPr/>
        </p:nvGrpSpPr>
        <p:grpSpPr>
          <a:xfrm>
            <a:off x="2246333" y="4521660"/>
            <a:ext cx="4651334" cy="1571636"/>
            <a:chOff x="311288" y="4429132"/>
            <a:chExt cx="4651334" cy="1571636"/>
          </a:xfrm>
        </p:grpSpPr>
        <p:grpSp>
          <p:nvGrpSpPr>
            <p:cNvPr id="21" name="Group 122"/>
            <p:cNvGrpSpPr/>
            <p:nvPr/>
          </p:nvGrpSpPr>
          <p:grpSpPr>
            <a:xfrm>
              <a:off x="311288" y="5183595"/>
              <a:ext cx="4651334" cy="817173"/>
              <a:chOff x="191002" y="2857496"/>
              <a:chExt cx="4651334" cy="817173"/>
            </a:xfrm>
          </p:grpSpPr>
          <p:sp>
            <p:nvSpPr>
              <p:cNvPr id="30" name="TextBox 130"/>
              <p:cNvSpPr txBox="1"/>
              <p:nvPr/>
            </p:nvSpPr>
            <p:spPr>
              <a:xfrm>
                <a:off x="191002" y="3129904"/>
                <a:ext cx="1361270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err="1" smtClean="0">
                    <a:sym typeface="Symbol"/>
                  </a:rPr>
                  <a:t>rec</a:t>
                </a:r>
                <a:r>
                  <a:rPr lang="fr-FR" sz="1600" kern="0" dirty="0" smtClean="0">
                    <a:solidFill>
                      <a:schemeClr val="accent4"/>
                    </a:solidFill>
                    <a:sym typeface="Symbol"/>
                  </a:rPr>
                  <a:t> </a:t>
                </a:r>
                <a:r>
                  <a:rPr lang="fr-FR" sz="2800" kern="0" dirty="0" smtClean="0">
                    <a:solidFill>
                      <a:schemeClr val="tx2"/>
                    </a:solidFill>
                  </a:rPr>
                  <a:t>x</a:t>
                </a:r>
                <a:r>
                  <a:rPr lang="fr-FR" sz="2800" dirty="0" smtClean="0">
                    <a:sym typeface="Symbol"/>
                  </a:rPr>
                  <a:t></a:t>
                </a:r>
                <a:r>
                  <a:rPr lang="fr-FR" sz="2800" kern="0" dirty="0" smtClean="0">
                    <a:solidFill>
                      <a:schemeClr val="accent4"/>
                    </a:solidFill>
                    <a:sym typeface="Symbol"/>
                  </a:rPr>
                  <a:t>p</a:t>
                </a:r>
                <a:endPara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31" name="Straight Arrow Connector 131"/>
              <p:cNvCxnSpPr/>
              <p:nvPr/>
            </p:nvCxnSpPr>
            <p:spPr bwMode="auto">
              <a:xfrm>
                <a:off x="1465292" y="341024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Rectangle 31"/>
              <p:cNvSpPr/>
              <p:nvPr/>
            </p:nvSpPr>
            <p:spPr>
              <a:xfrm>
                <a:off x="1591062" y="2857496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TextBox 133"/>
              <p:cNvSpPr txBox="1"/>
              <p:nvPr/>
            </p:nvSpPr>
            <p:spPr>
              <a:xfrm>
                <a:off x="2162566" y="3129904"/>
                <a:ext cx="2679770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2800" kern="0" dirty="0" smtClean="0">
                    <a:latin typeface="Symbol" pitchFamily="18" charset="2"/>
                  </a:rPr>
                  <a:t> [</a:t>
                </a:r>
                <a:r>
                  <a:rPr lang="fr-FR" sz="2800" kern="0" dirty="0" smtClean="0">
                    <a:solidFill>
                      <a:schemeClr val="tx2"/>
                    </a:solidFill>
                  </a:rPr>
                  <a:t>x</a:t>
                </a:r>
                <a:r>
                  <a:rPr lang="fr-FR" sz="2800" kern="0" dirty="0" smtClean="0">
                    <a:sym typeface="Symbol"/>
                  </a:rPr>
                  <a:t></a:t>
                </a:r>
                <a:r>
                  <a:rPr lang="fr-FR" sz="2800" kern="0" dirty="0" err="1" smtClean="0">
                    <a:sym typeface="Symbol"/>
                  </a:rPr>
                  <a:t>rec</a:t>
                </a:r>
                <a:r>
                  <a:rPr lang="fr-FR" sz="1600" kern="0" dirty="0" smtClean="0">
                    <a:solidFill>
                      <a:schemeClr val="accent4"/>
                    </a:solidFill>
                    <a:sym typeface="Symbol"/>
                  </a:rPr>
                  <a:t> </a:t>
                </a:r>
                <a:r>
                  <a:rPr lang="fr-FR" sz="2800" kern="0" dirty="0" smtClean="0">
                    <a:solidFill>
                      <a:schemeClr val="tx2"/>
                    </a:solidFill>
                  </a:rPr>
                  <a:t>x</a:t>
                </a:r>
                <a:r>
                  <a:rPr lang="fr-FR" sz="2800" dirty="0" smtClean="0">
                    <a:sym typeface="Symbol"/>
                  </a:rPr>
                  <a:t></a:t>
                </a:r>
                <a:r>
                  <a:rPr lang="fr-FR" sz="2800" kern="0" dirty="0" smtClean="0">
                    <a:solidFill>
                      <a:schemeClr val="accent4"/>
                    </a:solidFill>
                    <a:sym typeface="Symbol"/>
                  </a:rPr>
                  <a:t>p</a:t>
                </a:r>
                <a:r>
                  <a:rPr lang="fr-FR" sz="2800" kern="0" dirty="0" smtClean="0">
                    <a:latin typeface="Symbol" pitchFamily="18" charset="2"/>
                  </a:rPr>
                  <a:t>]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23"/>
            <p:cNvGrpSpPr/>
            <p:nvPr/>
          </p:nvGrpSpPr>
          <p:grpSpPr>
            <a:xfrm>
              <a:off x="1306752" y="4429132"/>
              <a:ext cx="1493272" cy="825704"/>
              <a:chOff x="2150034" y="2272721"/>
              <a:chExt cx="1493272" cy="8257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592636" y="2272721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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26" name="Group 125"/>
              <p:cNvGrpSpPr/>
              <p:nvPr/>
            </p:nvGrpSpPr>
            <p:grpSpPr>
              <a:xfrm>
                <a:off x="2150034" y="2571744"/>
                <a:ext cx="1493272" cy="526681"/>
                <a:chOff x="2322522" y="2558400"/>
                <a:chExt cx="1493272" cy="526681"/>
              </a:xfrm>
            </p:grpSpPr>
            <p:sp>
              <p:nvSpPr>
                <p:cNvPr id="27" name="TextBox 127"/>
                <p:cNvSpPr txBox="1"/>
                <p:nvPr/>
              </p:nvSpPr>
              <p:spPr>
                <a:xfrm>
                  <a:off x="2322522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28" name="Straight Arrow Connector 128"/>
                <p:cNvCxnSpPr/>
                <p:nvPr/>
              </p:nvCxnSpPr>
              <p:spPr bwMode="auto">
                <a:xfrm>
                  <a:off x="2653328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9" name="TextBox 129"/>
                <p:cNvSpPr txBox="1"/>
                <p:nvPr/>
              </p:nvSpPr>
              <p:spPr>
                <a:xfrm>
                  <a:off x="3350602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" name="TextBox 138"/>
            <p:cNvSpPr txBox="1"/>
            <p:nvPr/>
          </p:nvSpPr>
          <p:spPr>
            <a:xfrm>
              <a:off x="2085644" y="4676990"/>
              <a:ext cx="1714512" cy="513410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4" name="Straight Connector 140"/>
            <p:cNvCxnSpPr/>
            <p:nvPr/>
          </p:nvCxnSpPr>
          <p:spPr bwMode="auto">
            <a:xfrm>
              <a:off x="371132" y="5286388"/>
              <a:ext cx="421484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43"/>
          <p:cNvGrpSpPr/>
          <p:nvPr/>
        </p:nvGrpSpPr>
        <p:grpSpPr>
          <a:xfrm>
            <a:off x="610990" y="908720"/>
            <a:ext cx="3371560" cy="1544385"/>
            <a:chOff x="428596" y="4429132"/>
            <a:chExt cx="3371560" cy="1544385"/>
          </a:xfrm>
        </p:grpSpPr>
        <p:grpSp>
          <p:nvGrpSpPr>
            <p:cNvPr id="35" name="Group 122"/>
            <p:cNvGrpSpPr/>
            <p:nvPr/>
          </p:nvGrpSpPr>
          <p:grpSpPr>
            <a:xfrm>
              <a:off x="428596" y="5183595"/>
              <a:ext cx="3054628" cy="789922"/>
              <a:chOff x="308310" y="2857496"/>
              <a:chExt cx="3054628" cy="789922"/>
            </a:xfrm>
          </p:grpSpPr>
          <p:sp>
            <p:nvSpPr>
              <p:cNvPr id="44" name="TextBox 130"/>
              <p:cNvSpPr txBox="1"/>
              <p:nvPr/>
            </p:nvSpPr>
            <p:spPr>
              <a:xfrm>
                <a:off x="308310" y="3106244"/>
                <a:ext cx="1197063" cy="5411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2800" kern="0" dirty="0"/>
                  <a:t>[</a:t>
                </a:r>
                <a:r>
                  <a:rPr kumimoji="0" lang="fr-F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/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]</a:t>
                </a:r>
              </a:p>
            </p:txBody>
          </p:sp>
          <p:cxnSp>
            <p:nvCxnSpPr>
              <p:cNvPr id="45" name="Straight Arrow Connector 131"/>
              <p:cNvCxnSpPr/>
              <p:nvPr/>
            </p:nvCxnSpPr>
            <p:spPr bwMode="auto">
              <a:xfrm>
                <a:off x="1445834" y="341024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6" name="Rectangle 45"/>
              <p:cNvSpPr/>
              <p:nvPr/>
            </p:nvSpPr>
            <p:spPr>
              <a:xfrm>
                <a:off x="1571604" y="2857496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b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7" name="TextBox 133"/>
              <p:cNvSpPr txBox="1"/>
              <p:nvPr/>
            </p:nvSpPr>
            <p:spPr>
              <a:xfrm>
                <a:off x="2143108" y="3106244"/>
                <a:ext cx="1219830" cy="5411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6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[</a:t>
                </a:r>
                <a:r>
                  <a:rPr lang="fr-FR" sz="2800" kern="0" dirty="0" smtClean="0">
                    <a:solidFill>
                      <a:schemeClr val="accent3"/>
                    </a:solidFill>
                  </a:rPr>
                  <a:t>b</a:t>
                </a:r>
                <a:r>
                  <a:rPr lang="fr-FR" sz="2800" kern="0" dirty="0" smtClean="0"/>
                  <a:t>/</a:t>
                </a:r>
                <a:r>
                  <a:rPr lang="fr-FR" sz="2800" kern="0" dirty="0" smtClean="0">
                    <a:solidFill>
                      <a:schemeClr val="accent3"/>
                    </a:solidFill>
                  </a:rPr>
                  <a:t>a</a:t>
                </a:r>
                <a:r>
                  <a:rPr lang="fr-FR" sz="2800" kern="0" dirty="0" smtClean="0"/>
                  <a:t>]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grpSp>
          <p:nvGrpSpPr>
            <p:cNvPr id="36" name="Group 123"/>
            <p:cNvGrpSpPr/>
            <p:nvPr/>
          </p:nvGrpSpPr>
          <p:grpSpPr>
            <a:xfrm>
              <a:off x="1240150" y="4429132"/>
              <a:ext cx="1493272" cy="825704"/>
              <a:chOff x="2083432" y="2272721"/>
              <a:chExt cx="1493272" cy="825704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526034" y="2272721"/>
                <a:ext cx="4219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a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40" name="Group 125"/>
              <p:cNvGrpSpPr/>
              <p:nvPr/>
            </p:nvGrpSpPr>
            <p:grpSpPr>
              <a:xfrm>
                <a:off x="2083432" y="2571744"/>
                <a:ext cx="1493272" cy="526681"/>
                <a:chOff x="2255920" y="2558400"/>
                <a:chExt cx="1493272" cy="526681"/>
              </a:xfrm>
            </p:grpSpPr>
            <p:sp>
              <p:nvSpPr>
                <p:cNvPr id="41" name="TextBox 127"/>
                <p:cNvSpPr txBox="1"/>
                <p:nvPr/>
              </p:nvSpPr>
              <p:spPr>
                <a:xfrm>
                  <a:off x="2255920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42" name="Straight Arrow Connector 128"/>
                <p:cNvCxnSpPr/>
                <p:nvPr/>
              </p:nvCxnSpPr>
              <p:spPr bwMode="auto">
                <a:xfrm>
                  <a:off x="2586726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3" name="TextBox 129"/>
                <p:cNvSpPr txBox="1"/>
                <p:nvPr/>
              </p:nvSpPr>
              <p:spPr>
                <a:xfrm>
                  <a:off x="3284000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7" name="TextBox 138"/>
            <p:cNvSpPr txBox="1"/>
            <p:nvPr/>
          </p:nvSpPr>
          <p:spPr>
            <a:xfrm>
              <a:off x="2085644" y="4676990"/>
              <a:ext cx="1714512" cy="541174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8" name="Straight Connector 140"/>
            <p:cNvCxnSpPr/>
            <p:nvPr/>
          </p:nvCxnSpPr>
          <p:spPr bwMode="auto">
            <a:xfrm>
              <a:off x="442570" y="5286388"/>
              <a:ext cx="3071834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143"/>
          <p:cNvGrpSpPr/>
          <p:nvPr/>
        </p:nvGrpSpPr>
        <p:grpSpPr>
          <a:xfrm>
            <a:off x="4944856" y="908720"/>
            <a:ext cx="3371560" cy="1544385"/>
            <a:chOff x="428596" y="4429132"/>
            <a:chExt cx="3371560" cy="1544385"/>
          </a:xfrm>
        </p:grpSpPr>
        <p:grpSp>
          <p:nvGrpSpPr>
            <p:cNvPr id="49" name="Group 122"/>
            <p:cNvGrpSpPr/>
            <p:nvPr/>
          </p:nvGrpSpPr>
          <p:grpSpPr>
            <a:xfrm>
              <a:off x="428596" y="5183595"/>
              <a:ext cx="3054628" cy="789922"/>
              <a:chOff x="308310" y="2857496"/>
              <a:chExt cx="3054628" cy="789922"/>
            </a:xfrm>
          </p:grpSpPr>
          <p:sp>
            <p:nvSpPr>
              <p:cNvPr id="58" name="TextBox 130"/>
              <p:cNvSpPr txBox="1"/>
              <p:nvPr/>
            </p:nvSpPr>
            <p:spPr>
              <a:xfrm>
                <a:off x="308310" y="3106244"/>
                <a:ext cx="1197063" cy="5411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lang="fr-FR" sz="2800" kern="0" dirty="0"/>
                  <a:t>[</a:t>
                </a:r>
                <a:r>
                  <a:rPr kumimoji="0" lang="fr-F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/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]</a:t>
                </a:r>
              </a:p>
            </p:txBody>
          </p:sp>
          <p:cxnSp>
            <p:nvCxnSpPr>
              <p:cNvPr id="59" name="Straight Arrow Connector 131"/>
              <p:cNvCxnSpPr/>
              <p:nvPr/>
            </p:nvCxnSpPr>
            <p:spPr bwMode="auto">
              <a:xfrm>
                <a:off x="1445834" y="3410240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Rectangle 59"/>
              <p:cNvSpPr/>
              <p:nvPr/>
            </p:nvSpPr>
            <p:spPr>
              <a:xfrm>
                <a:off x="1571604" y="2857496"/>
                <a:ext cx="503997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b</a:t>
                </a:r>
                <a:r>
                  <a:rPr lang="fr-FR" sz="320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TextBox 133"/>
              <p:cNvSpPr txBox="1"/>
              <p:nvPr/>
            </p:nvSpPr>
            <p:spPr>
              <a:xfrm>
                <a:off x="2143108" y="3106244"/>
                <a:ext cx="1219830" cy="5411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r>
                  <a:rPr lang="fr-FR" sz="16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/>
                  <a:t>[</a:t>
                </a:r>
                <a:r>
                  <a:rPr lang="fr-FR" sz="2800" kern="0" dirty="0" smtClean="0">
                    <a:solidFill>
                      <a:schemeClr val="accent3"/>
                    </a:solidFill>
                  </a:rPr>
                  <a:t>b</a:t>
                </a:r>
                <a:r>
                  <a:rPr lang="fr-FR" sz="2800" kern="0" dirty="0" smtClean="0"/>
                  <a:t>/</a:t>
                </a:r>
                <a:r>
                  <a:rPr lang="fr-FR" sz="2800" kern="0" dirty="0" smtClean="0">
                    <a:solidFill>
                      <a:schemeClr val="accent3"/>
                    </a:solidFill>
                  </a:rPr>
                  <a:t>a</a:t>
                </a:r>
                <a:r>
                  <a:rPr lang="fr-FR" sz="2800" kern="0" dirty="0" smtClean="0">
                    <a:solidFill>
                      <a:srgbClr val="000000"/>
                    </a:solidFill>
                  </a:rPr>
                  <a:t>]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Group 123"/>
            <p:cNvGrpSpPr/>
            <p:nvPr/>
          </p:nvGrpSpPr>
          <p:grpSpPr>
            <a:xfrm>
              <a:off x="1240150" y="4429132"/>
              <a:ext cx="1493272" cy="825704"/>
              <a:chOff x="2083432" y="2272721"/>
              <a:chExt cx="1493272" cy="82570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526034" y="2272721"/>
                <a:ext cx="503997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3200" dirty="0" smtClean="0">
                    <a:solidFill>
                      <a:schemeClr val="accent3"/>
                    </a:solidFill>
                    <a:sym typeface="Symbol"/>
                  </a:rPr>
                  <a:t>a</a:t>
                </a:r>
                <a:r>
                  <a:rPr lang="fr-FR" sz="3200" baseline="30000" dirty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54" name="Group 125"/>
              <p:cNvGrpSpPr/>
              <p:nvPr/>
            </p:nvGrpSpPr>
            <p:grpSpPr>
              <a:xfrm>
                <a:off x="2083432" y="2571744"/>
                <a:ext cx="1493272" cy="526681"/>
                <a:chOff x="2255920" y="2558400"/>
                <a:chExt cx="1493272" cy="526681"/>
              </a:xfrm>
            </p:grpSpPr>
            <p:sp>
              <p:nvSpPr>
                <p:cNvPr id="55" name="TextBox 127"/>
                <p:cNvSpPr txBox="1"/>
                <p:nvPr/>
              </p:nvSpPr>
              <p:spPr>
                <a:xfrm>
                  <a:off x="2255920" y="2558400"/>
                  <a:ext cx="484428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p</a:t>
                  </a:r>
                  <a:r>
                    <a:rPr kumimoji="0" lang="fr-FR" sz="28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 </a:t>
                  </a:r>
                </a:p>
              </p:txBody>
            </p:sp>
            <p:cxnSp>
              <p:nvCxnSpPr>
                <p:cNvPr id="56" name="Straight Arrow Connector 128"/>
                <p:cNvCxnSpPr/>
                <p:nvPr/>
              </p:nvCxnSpPr>
              <p:spPr bwMode="auto">
                <a:xfrm>
                  <a:off x="2586726" y="2852007"/>
                  <a:ext cx="714380" cy="1588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7" name="TextBox 129"/>
                <p:cNvSpPr txBox="1"/>
                <p:nvPr/>
              </p:nvSpPr>
              <p:spPr>
                <a:xfrm>
                  <a:off x="3284000" y="2571671"/>
                  <a:ext cx="465192" cy="513410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marL="201168" indent="-201168" fontAlgn="base">
                    <a:lnSpc>
                      <a:spcPct val="105000"/>
                    </a:lnSpc>
                    <a:spcBef>
                      <a:spcPts val="600"/>
                    </a:spcBef>
                    <a:spcAft>
                      <a:spcPct val="0"/>
                    </a:spcAft>
                  </a:pPr>
                  <a:r>
                    <a:rPr lang="fr-FR" sz="2800" kern="0" dirty="0" smtClean="0">
                      <a:solidFill>
                        <a:schemeClr val="accent4"/>
                      </a:solidFill>
                    </a:rPr>
                    <a:t>p’</a:t>
                  </a:r>
                  <a:endParaRPr kumimoji="0" lang="fr-FR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1" name="TextBox 138"/>
            <p:cNvSpPr txBox="1"/>
            <p:nvPr/>
          </p:nvSpPr>
          <p:spPr>
            <a:xfrm>
              <a:off x="2085644" y="4676990"/>
              <a:ext cx="1714512" cy="541174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2" name="Straight Connector 140"/>
            <p:cNvCxnSpPr/>
            <p:nvPr/>
          </p:nvCxnSpPr>
          <p:spPr bwMode="auto">
            <a:xfrm>
              <a:off x="442570" y="5286388"/>
              <a:ext cx="3071834" cy="158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83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09/10/2015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BD380794-AD05-45D1-BCEF-E41591C34CD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G. Berry, Vienna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Machine à café anglaise ou italienne</a:t>
            </a:r>
            <a:endParaRPr lang="fr-FR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435778" y="4365104"/>
            <a:ext cx="6140442" cy="998642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Laquelle préférez vous?</a:t>
            </a:r>
          </a:p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>
          <a:xfrm>
            <a:off x="683568" y="5157192"/>
            <a:ext cx="7776864" cy="1080120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tIns="0" bIns="72000"/>
          <a:lstStyle/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Equivalentes pour la logique temporelle lin</a:t>
            </a:r>
            <a:r>
              <a:rPr lang="fr-FR" sz="2800" kern="0" dirty="0" err="1" smtClean="0"/>
              <a:t>éaire</a:t>
            </a:r>
            <a:endParaRPr lang="fr-FR" sz="2800" kern="0" dirty="0" smtClean="0"/>
          </a:p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C83296"/>
                </a:solidFill>
                <a:cs typeface="Arial"/>
              </a:rPr>
              <a:t>€</a:t>
            </a:r>
            <a:r>
              <a:rPr lang="en-US" sz="2800" dirty="0" smtClean="0">
                <a:cs typeface="Arial"/>
              </a:rPr>
              <a:t>.</a:t>
            </a:r>
            <a:r>
              <a:rPr lang="en-US" sz="2800" dirty="0" err="1" smtClean="0">
                <a:solidFill>
                  <a:srgbClr val="C83296"/>
                </a:solidFill>
                <a:cs typeface="Arial"/>
              </a:rPr>
              <a:t>c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.</a:t>
            </a:r>
            <a:r>
              <a:rPr lang="en-US" sz="2800" dirty="0" err="1" smtClean="0">
                <a:solidFill>
                  <a:srgbClr val="C83296"/>
                </a:solidFill>
                <a:cs typeface="Arial"/>
              </a:rPr>
              <a:t>vc</a:t>
            </a:r>
            <a:r>
              <a:rPr lang="en-US" sz="2800" dirty="0" smtClean="0">
                <a:solidFill>
                  <a:srgbClr val="C83296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Arial"/>
                <a:sym typeface="Symbol"/>
              </a:rPr>
              <a:t></a:t>
            </a:r>
            <a:r>
              <a:rPr lang="en-US" sz="2800" dirty="0" smtClean="0">
                <a:cs typeface="Arial"/>
                <a:sym typeface="Symbol"/>
              </a:rPr>
              <a:t></a:t>
            </a:r>
            <a:r>
              <a:rPr lang="en-US" sz="2800" dirty="0" smtClean="0">
                <a:solidFill>
                  <a:schemeClr val="tx2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rgbClr val="C83296"/>
                </a:solidFill>
                <a:cs typeface="Arial"/>
              </a:rPr>
              <a:t>€</a:t>
            </a:r>
            <a:r>
              <a:rPr lang="en-US" sz="2800" dirty="0" smtClean="0">
                <a:solidFill>
                  <a:srgbClr val="000000"/>
                </a:solidFill>
                <a:cs typeface="Arial"/>
              </a:rPr>
              <a:t>.</a:t>
            </a:r>
            <a:r>
              <a:rPr lang="en-US" sz="2800" dirty="0" err="1" smtClean="0">
                <a:solidFill>
                  <a:srgbClr val="C83296"/>
                </a:solidFill>
                <a:cs typeface="Arial"/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cs typeface="Arial"/>
              </a:rPr>
              <a:t>.</a:t>
            </a:r>
            <a:r>
              <a:rPr lang="en-US" sz="2800" dirty="0" err="1" smtClean="0">
                <a:solidFill>
                  <a:srgbClr val="C83296"/>
                </a:solidFill>
                <a:cs typeface="Arial"/>
              </a:rPr>
              <a:t>vt</a:t>
            </a:r>
            <a:r>
              <a:rPr lang="en-US" sz="2800" dirty="0" smtClean="0">
                <a:cs typeface="Arial"/>
              </a:rPr>
              <a:t>)*</a:t>
            </a:r>
          </a:p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97" name="Groupe 67"/>
          <p:cNvGrpSpPr/>
          <p:nvPr/>
        </p:nvGrpSpPr>
        <p:grpSpPr>
          <a:xfrm>
            <a:off x="286512" y="1340768"/>
            <a:ext cx="1828800" cy="2539444"/>
            <a:chOff x="286512" y="1464068"/>
            <a:chExt cx="1828800" cy="2539444"/>
          </a:xfrm>
        </p:grpSpPr>
        <p:sp>
          <p:nvSpPr>
            <p:cNvPr id="98" name="Rectangle 97"/>
            <p:cNvSpPr/>
            <p:nvPr/>
          </p:nvSpPr>
          <p:spPr>
            <a:xfrm>
              <a:off x="1244012" y="1579892"/>
              <a:ext cx="3686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chemeClr val="accent3"/>
                  </a:solidFill>
                  <a:cs typeface="Arial"/>
                </a:rPr>
                <a:t>€</a:t>
              </a:r>
              <a:endParaRPr lang="fr-FR" sz="2400" baseline="30000" dirty="0">
                <a:solidFill>
                  <a:schemeClr val="accent3"/>
                </a:solidFill>
              </a:endParaRPr>
            </a:p>
          </p:txBody>
        </p:sp>
        <p:grpSp>
          <p:nvGrpSpPr>
            <p:cNvPr id="99" name="Group 52"/>
            <p:cNvGrpSpPr/>
            <p:nvPr/>
          </p:nvGrpSpPr>
          <p:grpSpPr>
            <a:xfrm>
              <a:off x="457397" y="2212786"/>
              <a:ext cx="457200" cy="503302"/>
              <a:chOff x="305195" y="2689585"/>
              <a:chExt cx="457200" cy="503302"/>
            </a:xfrm>
          </p:grpSpPr>
          <p:sp>
            <p:nvSpPr>
              <p:cNvPr id="109" name="Oval 34"/>
              <p:cNvSpPr/>
              <p:nvPr/>
            </p:nvSpPr>
            <p:spPr bwMode="auto">
              <a:xfrm>
                <a:off x="305195" y="2735687"/>
                <a:ext cx="457200" cy="4572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62710" y="2689585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rgbClr val="C83296"/>
                    </a:solidFill>
                    <a:cs typeface="Arial"/>
                  </a:rPr>
                  <a:t>c</a:t>
                </a:r>
                <a:endParaRPr lang="fr-FR" sz="2800" baseline="30000" dirty="0">
                  <a:solidFill>
                    <a:srgbClr val="C83296"/>
                  </a:solidFill>
                </a:endParaRPr>
              </a:p>
            </p:txBody>
          </p:sp>
        </p:grpSp>
        <p:grpSp>
          <p:nvGrpSpPr>
            <p:cNvPr id="100" name="Group 48"/>
            <p:cNvGrpSpPr/>
            <p:nvPr/>
          </p:nvGrpSpPr>
          <p:grpSpPr>
            <a:xfrm>
              <a:off x="1447800" y="2231386"/>
              <a:ext cx="457200" cy="488458"/>
              <a:chOff x="1295400" y="2711942"/>
              <a:chExt cx="457200" cy="488458"/>
            </a:xfrm>
          </p:grpSpPr>
          <p:sp>
            <p:nvSpPr>
              <p:cNvPr id="107" name="Oval 36"/>
              <p:cNvSpPr/>
              <p:nvPr/>
            </p:nvSpPr>
            <p:spPr bwMode="auto">
              <a:xfrm>
                <a:off x="1295400" y="2743200"/>
                <a:ext cx="457200" cy="4572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393310" y="2711942"/>
                <a:ext cx="2744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rgbClr val="C83296"/>
                    </a:solidFill>
                    <a:cs typeface="Arial"/>
                  </a:rPr>
                  <a:t>t</a:t>
                </a:r>
                <a:endParaRPr lang="fr-FR" sz="3200" dirty="0">
                  <a:solidFill>
                    <a:srgbClr val="C83296"/>
                  </a:solidFill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 bwMode="auto">
            <a:xfrm>
              <a:off x="609600" y="2948444"/>
              <a:ext cx="152400" cy="5334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600200" y="2948444"/>
              <a:ext cx="152400" cy="5334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TextBox 40"/>
            <p:cNvSpPr txBox="1"/>
            <p:nvPr/>
          </p:nvSpPr>
          <p:spPr>
            <a:xfrm>
              <a:off x="408236" y="3480292"/>
              <a:ext cx="556563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fr-FR" sz="2800" dirty="0" err="1" smtClean="0">
                  <a:solidFill>
                    <a:srgbClr val="C83296"/>
                  </a:solidFill>
                </a:rPr>
                <a:t>vc</a:t>
              </a:r>
              <a:endParaRPr lang="fr-FR" sz="2800" dirty="0" smtClean="0">
                <a:solidFill>
                  <a:srgbClr val="C83296"/>
                </a:solidFill>
              </a:endParaRPr>
            </a:p>
          </p:txBody>
        </p:sp>
        <p:sp>
          <p:nvSpPr>
            <p:cNvPr id="104" name="TextBox 41"/>
            <p:cNvSpPr txBox="1"/>
            <p:nvPr/>
          </p:nvSpPr>
          <p:spPr>
            <a:xfrm>
              <a:off x="1441346" y="3480292"/>
              <a:ext cx="476788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 smtClean="0">
                  <a:solidFill>
                    <a:srgbClr val="C83296"/>
                  </a:solidFill>
                </a:rPr>
                <a:t>vt</a:t>
              </a:r>
              <a:endParaRPr lang="en-US" sz="2800" dirty="0" smtClean="0">
                <a:solidFill>
                  <a:srgbClr val="C83296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286512" y="1464068"/>
              <a:ext cx="1828800" cy="25146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142976" y="1662560"/>
              <a:ext cx="76200" cy="3048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1" name="Group 46"/>
          <p:cNvGrpSpPr/>
          <p:nvPr/>
        </p:nvGrpSpPr>
        <p:grpSpPr>
          <a:xfrm>
            <a:off x="2843808" y="1103767"/>
            <a:ext cx="2940590" cy="3116160"/>
            <a:chOff x="2756195" y="1219994"/>
            <a:chExt cx="2940590" cy="3116160"/>
          </a:xfrm>
        </p:grpSpPr>
        <p:sp>
          <p:nvSpPr>
            <p:cNvPr id="112" name="TextBox 7"/>
            <p:cNvSpPr txBox="1"/>
            <p:nvPr/>
          </p:nvSpPr>
          <p:spPr>
            <a:xfrm>
              <a:off x="3306019" y="1285860"/>
              <a:ext cx="368661" cy="58477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400" dirty="0" smtClean="0">
                  <a:solidFill>
                    <a:srgbClr val="C83296"/>
                  </a:solidFill>
                  <a:cs typeface="Arial"/>
                </a:rPr>
                <a:t>€</a:t>
              </a:r>
              <a:r>
                <a:rPr lang="en-US" sz="2400" baseline="30000" dirty="0" smtClean="0">
                  <a:solidFill>
                    <a:srgbClr val="C83296"/>
                  </a:solidFill>
                  <a:cs typeface="Arial"/>
                </a:rPr>
                <a:t> </a:t>
              </a:r>
              <a:r>
                <a:rPr lang="en-US" sz="3200" dirty="0" smtClean="0">
                  <a:solidFill>
                    <a:srgbClr val="C83296"/>
                  </a:solidFill>
                </a:rPr>
                <a:t> </a:t>
              </a:r>
            </a:p>
          </p:txBody>
        </p:sp>
        <p:cxnSp>
          <p:nvCxnSpPr>
            <p:cNvPr id="113" name="Straight Arrow Connector 9"/>
            <p:cNvCxnSpPr/>
            <p:nvPr/>
          </p:nvCxnSpPr>
          <p:spPr bwMode="auto">
            <a:xfrm rot="5400000">
              <a:off x="3137195" y="1752600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4" name="Straight Arrow Connector 11"/>
            <p:cNvCxnSpPr/>
            <p:nvPr/>
          </p:nvCxnSpPr>
          <p:spPr bwMode="auto">
            <a:xfrm rot="10800000" flipV="1">
              <a:off x="2756195" y="2286000"/>
              <a:ext cx="914400" cy="76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5" name="Straight Arrow Connector 12"/>
            <p:cNvCxnSpPr/>
            <p:nvPr/>
          </p:nvCxnSpPr>
          <p:spPr bwMode="auto">
            <a:xfrm rot="10800000" flipH="1" flipV="1">
              <a:off x="3670595" y="2285999"/>
              <a:ext cx="914400" cy="76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6" name="TextBox 13"/>
            <p:cNvSpPr txBox="1"/>
            <p:nvPr/>
          </p:nvSpPr>
          <p:spPr>
            <a:xfrm>
              <a:off x="2804504" y="2275820"/>
              <a:ext cx="36420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C83296"/>
                  </a:solidFill>
                  <a:cs typeface="Arial"/>
                </a:rPr>
                <a:t>c</a:t>
              </a:r>
              <a:endParaRPr lang="en-US" sz="3200" baseline="30000" dirty="0">
                <a:solidFill>
                  <a:srgbClr val="C83296"/>
                </a:solidFill>
              </a:endParaRPr>
            </a:p>
          </p:txBody>
        </p:sp>
        <p:sp>
          <p:nvSpPr>
            <p:cNvPr id="117" name="TextBox 14"/>
            <p:cNvSpPr txBox="1"/>
            <p:nvPr/>
          </p:nvSpPr>
          <p:spPr>
            <a:xfrm>
              <a:off x="4115614" y="2214554"/>
              <a:ext cx="28405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C83296"/>
                  </a:solidFill>
                  <a:cs typeface="Arial"/>
                </a:rPr>
                <a:t>t</a:t>
              </a:r>
              <a:endParaRPr lang="en-US" sz="2800" dirty="0">
                <a:solidFill>
                  <a:srgbClr val="C83296"/>
                </a:solidFill>
              </a:endParaRPr>
            </a:p>
          </p:txBody>
        </p:sp>
        <p:cxnSp>
          <p:nvCxnSpPr>
            <p:cNvPr id="118" name="Straight Arrow Connector 15"/>
            <p:cNvCxnSpPr/>
            <p:nvPr/>
          </p:nvCxnSpPr>
          <p:spPr bwMode="auto">
            <a:xfrm rot="5400000">
              <a:off x="2223589" y="3580606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9" name="Straight Arrow Connector 16"/>
            <p:cNvCxnSpPr/>
            <p:nvPr/>
          </p:nvCxnSpPr>
          <p:spPr bwMode="auto">
            <a:xfrm rot="5400000">
              <a:off x="4050801" y="3580606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0" name="TextBox 17"/>
            <p:cNvSpPr txBox="1"/>
            <p:nvPr/>
          </p:nvSpPr>
          <p:spPr>
            <a:xfrm>
              <a:off x="2891627" y="3382047"/>
              <a:ext cx="922974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 smtClean="0">
                  <a:solidFill>
                    <a:srgbClr val="C83296"/>
                  </a:solidFill>
                </a:rPr>
                <a:t>vc</a:t>
              </a:r>
              <a:endParaRPr lang="en-US" sz="2800" dirty="0" smtClean="0">
                <a:solidFill>
                  <a:srgbClr val="C83296"/>
                </a:solidFill>
              </a:endParaRPr>
            </a:p>
            <a:p>
              <a:pPr algn="ctr">
                <a:buNone/>
              </a:pPr>
              <a:r>
                <a:rPr lang="en-US" sz="2800" dirty="0" smtClean="0">
                  <a:solidFill>
                    <a:srgbClr val="000000"/>
                  </a:solidFill>
                </a:rPr>
                <a:t>(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bof</a:t>
              </a:r>
              <a:r>
                <a:rPr lang="en-US" sz="28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21" name="TextBox 18"/>
            <p:cNvSpPr txBox="1"/>
            <p:nvPr/>
          </p:nvSpPr>
          <p:spPr>
            <a:xfrm>
              <a:off x="4673874" y="3352800"/>
              <a:ext cx="1022911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 smtClean="0">
                  <a:solidFill>
                    <a:srgbClr val="C83296"/>
                  </a:solidFill>
                </a:rPr>
                <a:t>vt</a:t>
              </a:r>
              <a:endParaRPr lang="en-US" sz="2800" dirty="0" smtClean="0">
                <a:solidFill>
                  <a:srgbClr val="C83296"/>
                </a:solidFill>
              </a:endParaRPr>
            </a:p>
            <a:p>
              <a:pPr algn="ctr">
                <a:buNone/>
              </a:pPr>
              <a:r>
                <a:rPr lang="en-US" sz="2800" dirty="0" smtClean="0">
                  <a:solidFill>
                    <a:srgbClr val="000000"/>
                  </a:solidFill>
                </a:rPr>
                <a:t>(bon)</a:t>
              </a:r>
            </a:p>
          </p:txBody>
        </p:sp>
      </p:grpSp>
      <p:grpSp>
        <p:nvGrpSpPr>
          <p:cNvPr id="122" name="Group 47"/>
          <p:cNvGrpSpPr/>
          <p:nvPr/>
        </p:nvGrpSpPr>
        <p:grpSpPr>
          <a:xfrm>
            <a:off x="5804202" y="1103767"/>
            <a:ext cx="3326341" cy="3084747"/>
            <a:chOff x="5777712" y="2132095"/>
            <a:chExt cx="3326341" cy="3084747"/>
          </a:xfrm>
        </p:grpSpPr>
        <p:sp>
          <p:nvSpPr>
            <p:cNvPr id="123" name="TextBox 19"/>
            <p:cNvSpPr txBox="1"/>
            <p:nvPr/>
          </p:nvSpPr>
          <p:spPr>
            <a:xfrm>
              <a:off x="6285140" y="2221988"/>
              <a:ext cx="368661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400" smtClean="0">
                  <a:solidFill>
                    <a:srgbClr val="C83296"/>
                  </a:solidFill>
                  <a:cs typeface="Arial"/>
                </a:rPr>
                <a:t>€</a:t>
              </a:r>
              <a:r>
                <a:rPr lang="en-US" sz="2400" baseline="30000" smtClean="0">
                  <a:solidFill>
                    <a:srgbClr val="C83296"/>
                  </a:solidFill>
                  <a:cs typeface="Arial"/>
                </a:rPr>
                <a:t> </a:t>
              </a:r>
              <a:r>
                <a:rPr lang="en-US" sz="2400" smtClean="0">
                  <a:solidFill>
                    <a:srgbClr val="C83296"/>
                  </a:solidFill>
                </a:rPr>
                <a:t> </a:t>
              </a:r>
              <a:endParaRPr lang="en-US" sz="2400" dirty="0" smtClean="0">
                <a:solidFill>
                  <a:srgbClr val="C83296"/>
                </a:solidFill>
              </a:endParaRPr>
            </a:p>
          </p:txBody>
        </p:sp>
        <p:cxnSp>
          <p:nvCxnSpPr>
            <p:cNvPr id="124" name="Straight Arrow Connector 21"/>
            <p:cNvCxnSpPr/>
            <p:nvPr/>
          </p:nvCxnSpPr>
          <p:spPr bwMode="auto">
            <a:xfrm flipH="1">
              <a:off x="6261395" y="2132095"/>
              <a:ext cx="914400" cy="91511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Arrow Connector 22"/>
            <p:cNvCxnSpPr/>
            <p:nvPr/>
          </p:nvCxnSpPr>
          <p:spPr bwMode="auto">
            <a:xfrm>
              <a:off x="7175795" y="2132095"/>
              <a:ext cx="914400" cy="91511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6" name="TextBox 23"/>
            <p:cNvSpPr txBox="1"/>
            <p:nvPr/>
          </p:nvSpPr>
          <p:spPr>
            <a:xfrm>
              <a:off x="5777712" y="3352800"/>
              <a:ext cx="36420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C83296"/>
                  </a:solidFill>
                  <a:cs typeface="Arial"/>
                </a:rPr>
                <a:t>c</a:t>
              </a:r>
              <a:endParaRPr lang="en-US" sz="3200" baseline="30000" dirty="0">
                <a:solidFill>
                  <a:srgbClr val="C83296"/>
                </a:solidFill>
              </a:endParaRPr>
            </a:p>
          </p:txBody>
        </p:sp>
        <p:sp>
          <p:nvSpPr>
            <p:cNvPr id="127" name="TextBox 24"/>
            <p:cNvSpPr txBox="1"/>
            <p:nvPr/>
          </p:nvSpPr>
          <p:spPr>
            <a:xfrm>
              <a:off x="8175178" y="3348335"/>
              <a:ext cx="28405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C83296"/>
                  </a:solidFill>
                  <a:cs typeface="Arial"/>
                </a:rPr>
                <a:t>t</a:t>
              </a:r>
              <a:endParaRPr lang="en-US" sz="2800" dirty="0">
                <a:solidFill>
                  <a:srgbClr val="C83296"/>
                </a:solidFill>
              </a:endParaRPr>
            </a:p>
          </p:txBody>
        </p:sp>
        <p:cxnSp>
          <p:nvCxnSpPr>
            <p:cNvPr id="128" name="Straight Arrow Connector 25"/>
            <p:cNvCxnSpPr/>
            <p:nvPr/>
          </p:nvCxnSpPr>
          <p:spPr bwMode="auto">
            <a:xfrm rot="5400000">
              <a:off x="5728789" y="3579812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Straight Arrow Connector 26"/>
            <p:cNvCxnSpPr/>
            <p:nvPr/>
          </p:nvCxnSpPr>
          <p:spPr bwMode="auto">
            <a:xfrm rot="5400000">
              <a:off x="7556001" y="3579812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0" name="TextBox 27"/>
            <p:cNvSpPr txBox="1"/>
            <p:nvPr/>
          </p:nvSpPr>
          <p:spPr>
            <a:xfrm>
              <a:off x="6353668" y="4262735"/>
              <a:ext cx="1022911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 smtClean="0">
                  <a:solidFill>
                    <a:srgbClr val="C83296"/>
                  </a:solidFill>
                </a:rPr>
                <a:t>vc</a:t>
              </a:r>
              <a:endParaRPr lang="en-US" sz="2800" dirty="0" smtClean="0">
                <a:solidFill>
                  <a:srgbClr val="C83296"/>
                </a:solidFill>
              </a:endParaRPr>
            </a:p>
            <a:p>
              <a:pPr algn="ctr">
                <a:buNone/>
              </a:pPr>
              <a:r>
                <a:rPr lang="en-US" sz="2800" dirty="0" smtClean="0">
                  <a:solidFill>
                    <a:srgbClr val="000000"/>
                  </a:solidFill>
                </a:rPr>
                <a:t>(bon)</a:t>
              </a: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8181079" y="4241304"/>
              <a:ext cx="922974" cy="95410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800" dirty="0" err="1" smtClean="0">
                  <a:solidFill>
                    <a:srgbClr val="C83296"/>
                  </a:solidFill>
                </a:rPr>
                <a:t>vt</a:t>
              </a:r>
              <a:endParaRPr lang="en-US" sz="2800" dirty="0" smtClean="0">
                <a:solidFill>
                  <a:srgbClr val="C83296"/>
                </a:solidFill>
              </a:endParaRPr>
            </a:p>
            <a:p>
              <a:pPr algn="ctr">
                <a:buNone/>
              </a:pPr>
              <a:r>
                <a:rPr lang="en-US" sz="2800" dirty="0" smtClean="0">
                  <a:solidFill>
                    <a:srgbClr val="000000"/>
                  </a:solidFill>
                </a:rPr>
                <a:t>(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bof</a:t>
              </a:r>
              <a:r>
                <a:rPr lang="en-US" sz="28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cxnSp>
          <p:nvCxnSpPr>
            <p:cNvPr id="132" name="Straight Arrow Connector 29"/>
            <p:cNvCxnSpPr/>
            <p:nvPr/>
          </p:nvCxnSpPr>
          <p:spPr bwMode="auto">
            <a:xfrm rot="5400000">
              <a:off x="5728789" y="4571206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Straight Arrow Connector 30"/>
            <p:cNvCxnSpPr/>
            <p:nvPr/>
          </p:nvCxnSpPr>
          <p:spPr bwMode="auto">
            <a:xfrm rot="5400000">
              <a:off x="7557589" y="4571206"/>
              <a:ext cx="106680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4" name="TextBox 19"/>
            <p:cNvSpPr txBox="1"/>
            <p:nvPr/>
          </p:nvSpPr>
          <p:spPr>
            <a:xfrm>
              <a:off x="7674167" y="2204540"/>
              <a:ext cx="368661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2400" smtClean="0">
                  <a:solidFill>
                    <a:srgbClr val="C83296"/>
                  </a:solidFill>
                  <a:cs typeface="Arial"/>
                </a:rPr>
                <a:t>€</a:t>
              </a:r>
              <a:r>
                <a:rPr lang="en-US" sz="2400" baseline="30000" smtClean="0">
                  <a:solidFill>
                    <a:srgbClr val="C83296"/>
                  </a:solidFill>
                  <a:cs typeface="Arial"/>
                </a:rPr>
                <a:t> </a:t>
              </a:r>
              <a:r>
                <a:rPr lang="en-US" sz="2400" smtClean="0">
                  <a:solidFill>
                    <a:srgbClr val="C83296"/>
                  </a:solidFill>
                </a:rPr>
                <a:t> </a:t>
              </a:r>
              <a:endParaRPr lang="en-US" sz="2400" dirty="0" smtClean="0">
                <a:solidFill>
                  <a:srgbClr val="C832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92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149080"/>
            <a:ext cx="8729666" cy="9756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800" dirty="0" smtClean="0"/>
              <a:t>Pile électrique standard :</a:t>
            </a:r>
          </a:p>
          <a:p>
            <a:pPr lvl="1">
              <a:lnSpc>
                <a:spcPct val="100000"/>
              </a:lnSpc>
              <a:buNone/>
            </a:pPr>
            <a:r>
              <a:rPr lang="fr-FR" dirty="0" smtClean="0">
                <a:solidFill>
                  <a:schemeClr val="tx1"/>
                </a:solidFill>
              </a:rPr>
              <a:t>   </a:t>
            </a:r>
            <a:r>
              <a:rPr lang="fr-FR" sz="2400" dirty="0" err="1" smtClean="0">
                <a:solidFill>
                  <a:schemeClr val="tx1"/>
                </a:solidFill>
              </a:rPr>
              <a:t>rec</a:t>
            </a:r>
            <a:r>
              <a:rPr lang="fr-FR" sz="2400" dirty="0" smtClean="0">
                <a:solidFill>
                  <a:schemeClr val="accent4"/>
                </a:solidFill>
              </a:rPr>
              <a:t> </a:t>
            </a:r>
            <a:r>
              <a:rPr lang="fr-FR" sz="2400" dirty="0" err="1" smtClean="0"/>
              <a:t>PileX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1"/>
                </a:solidFill>
                <a:sym typeface="Symbol"/>
              </a:rPr>
              <a:t> </a:t>
            </a:r>
            <a:r>
              <a:rPr lang="fr-FR" sz="2400" dirty="0" err="1" smtClean="0">
                <a:solidFill>
                  <a:schemeClr val="accent3"/>
                </a:solidFill>
              </a:rPr>
              <a:t>jus</a:t>
            </a:r>
            <a:r>
              <a:rPr lang="fr-FR" sz="2400" dirty="0" err="1" smtClean="0">
                <a:solidFill>
                  <a:schemeClr val="tx1"/>
                </a:solidFill>
              </a:rPr>
              <a:t>.</a:t>
            </a:r>
            <a:r>
              <a:rPr lang="fr-FR" sz="2400" dirty="0" err="1" smtClean="0"/>
              <a:t>PileX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+</a:t>
            </a:r>
            <a:r>
              <a:rPr lang="fr-FR" sz="2400" dirty="0" smtClean="0">
                <a:solidFill>
                  <a:schemeClr val="accent4"/>
                </a:solidFill>
              </a:rPr>
              <a:t>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</a:t>
            </a:r>
            <a:r>
              <a:rPr lang="fr-FR" sz="2400" dirty="0" smtClean="0">
                <a:sym typeface="Symbol"/>
              </a:rPr>
              <a:t>.</a:t>
            </a:r>
            <a:r>
              <a:rPr lang="fr-FR" sz="2400" dirty="0" smtClean="0">
                <a:solidFill>
                  <a:schemeClr val="accent4"/>
                </a:solidFill>
              </a:rPr>
              <a:t>0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-24"/>
            <a:ext cx="8686800" cy="584776"/>
          </a:xfrm>
        </p:spPr>
        <p:txBody>
          <a:bodyPr/>
          <a:lstStyle/>
          <a:p>
            <a:r>
              <a:rPr lang="fr-FR" dirty="0" smtClean="0"/>
              <a:t>Exemples CCS</a:t>
            </a:r>
            <a:endParaRPr lang="fr-FR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55480" y="5301208"/>
            <a:ext cx="9041056" cy="99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Thm</a:t>
            </a:r>
            <a:r>
              <a:rPr kumimoji="0" lang="fr-FR" sz="2800" b="0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la pile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</a:t>
            </a: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s’use que si l’on s’en sert :</a:t>
            </a: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  </a:t>
            </a:r>
            <a:r>
              <a:rPr lang="fr-FR" sz="2400" kern="0" dirty="0" smtClean="0"/>
              <a:t> </a:t>
            </a:r>
            <a:r>
              <a:rPr lang="fr-FR" sz="2400" kern="0" dirty="0" err="1" smtClean="0"/>
              <a:t>rec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</a:rPr>
              <a:t>Wonder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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jus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.(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Wonder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+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fr-FR" sz="2800" dirty="0" smtClean="0">
                <a:solidFill>
                  <a:schemeClr val="accent3"/>
                </a:solidFill>
                <a:sym typeface="Symbol"/>
              </a:rPr>
              <a:t></a:t>
            </a:r>
            <a:r>
              <a:rPr lang="fr-FR" sz="2400" dirty="0" smtClean="0">
                <a:solidFill>
                  <a:schemeClr val="tx2"/>
                </a:solidFill>
                <a:sym typeface="Symbol"/>
              </a:rPr>
              <a:t>.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</a:rPr>
              <a:t>0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)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5480" y="857232"/>
            <a:ext cx="8929718" cy="10095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01168" marR="0" lvl="0" indent="-201168" algn="l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machines à café :</a:t>
            </a:r>
          </a:p>
          <a:p>
            <a:pPr lvl="1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/>
              <a:t>	</a:t>
            </a:r>
            <a:r>
              <a:rPr lang="fr-FR" sz="2400" kern="0" dirty="0" err="1" smtClean="0"/>
              <a:t>rec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chemeClr val="tx2"/>
                </a:solidFill>
              </a:rPr>
              <a:t>A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ym typeface="Symbol"/>
              </a:rPr>
              <a:t> </a:t>
            </a:r>
            <a:r>
              <a:rPr lang="fr-FR" sz="2400" dirty="0" smtClean="0">
                <a:solidFill>
                  <a:schemeClr val="accent3"/>
                </a:solidFill>
                <a:cs typeface="Arial"/>
              </a:rPr>
              <a:t>€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kern="0" dirty="0" smtClean="0">
                <a:sym typeface="Symbol"/>
              </a:rPr>
              <a:t>.(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c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dirty="0" smtClean="0"/>
              <a:t>.</a:t>
            </a:r>
            <a:r>
              <a:rPr lang="fr-FR" sz="2400" dirty="0" err="1" smtClean="0">
                <a:solidFill>
                  <a:schemeClr val="accent3"/>
                </a:solidFill>
              </a:rPr>
              <a:t>vc</a:t>
            </a:r>
            <a:r>
              <a:rPr lang="fr-FR" sz="2400" dirty="0" err="1" smtClean="0"/>
              <a:t>.</a:t>
            </a:r>
            <a:r>
              <a:rPr lang="fr-FR" sz="2400" kern="0" dirty="0" err="1" smtClean="0">
                <a:solidFill>
                  <a:schemeClr val="tx2"/>
                </a:solidFill>
              </a:rPr>
              <a:t>A</a:t>
            </a:r>
            <a:r>
              <a:rPr lang="fr-FR" sz="24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>
                <a:sym typeface="Symbol"/>
              </a:rPr>
              <a:t>+ 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t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dirty="0" smtClean="0"/>
              <a:t>.</a:t>
            </a:r>
            <a:r>
              <a:rPr lang="fr-FR" sz="2400" dirty="0" err="1" smtClean="0">
                <a:solidFill>
                  <a:schemeClr val="accent3"/>
                </a:solidFill>
              </a:rPr>
              <a:t>vt</a:t>
            </a:r>
            <a:r>
              <a:rPr lang="fr-FR" sz="2400" dirty="0" err="1" smtClean="0"/>
              <a:t>.</a:t>
            </a:r>
            <a:r>
              <a:rPr lang="fr-FR" sz="2400" kern="0" dirty="0" err="1" smtClean="0">
                <a:solidFill>
                  <a:schemeClr val="tx2"/>
                </a:solidFill>
              </a:rPr>
              <a:t>A</a:t>
            </a:r>
            <a:r>
              <a:rPr lang="fr-FR" sz="2400" kern="0" dirty="0" smtClean="0">
                <a:sym typeface="Symbol"/>
              </a:rPr>
              <a:t>)</a:t>
            </a:r>
          </a:p>
        </p:txBody>
      </p:sp>
      <p:grpSp>
        <p:nvGrpSpPr>
          <p:cNvPr id="9" name="Group 120"/>
          <p:cNvGrpSpPr/>
          <p:nvPr/>
        </p:nvGrpSpPr>
        <p:grpSpPr>
          <a:xfrm>
            <a:off x="1355580" y="1798216"/>
            <a:ext cx="3439548" cy="641395"/>
            <a:chOff x="714348" y="835767"/>
            <a:chExt cx="3439548" cy="641395"/>
          </a:xfrm>
        </p:grpSpPr>
        <p:sp>
          <p:nvSpPr>
            <p:cNvPr id="10" name="TextBox 6"/>
            <p:cNvSpPr txBox="1"/>
            <p:nvPr/>
          </p:nvSpPr>
          <p:spPr>
            <a:xfrm>
              <a:off x="714348" y="1000108"/>
              <a:ext cx="402775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tx2"/>
                  </a:solidFill>
                </a:rPr>
                <a:t>A</a:t>
              </a:r>
              <a:r>
                <a:rPr kumimoji="0" lang="fr-FR" sz="2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1" name="Straight Arrow Connector 8"/>
            <p:cNvCxnSpPr/>
            <p:nvPr/>
          </p:nvCxnSpPr>
          <p:spPr bwMode="auto">
            <a:xfrm>
              <a:off x="1194464" y="1280371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1320234" y="835767"/>
              <a:ext cx="4475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 smtClean="0">
                  <a:solidFill>
                    <a:schemeClr val="accent3"/>
                  </a:solidFill>
                  <a:cs typeface="Arial"/>
                </a:rPr>
                <a:t>€</a:t>
              </a:r>
              <a:r>
                <a:rPr lang="fr-FR" sz="3200" kern="0" baseline="30000" dirty="0" smtClean="0">
                  <a:solidFill>
                    <a:schemeClr val="accent3"/>
                  </a:solidFill>
                  <a:sym typeface="Symbol"/>
                </a:rPr>
                <a:t>-</a:t>
              </a:r>
              <a:endParaRPr lang="fr-FR" sz="32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891738" y="1000035"/>
              <a:ext cx="2262158" cy="47705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  <a:sym typeface="Symbol"/>
                </a:rPr>
                <a:t>c</a:t>
              </a:r>
              <a:r>
                <a:rPr lang="fr-FR" sz="3200" kern="0" baseline="30000" dirty="0" smtClean="0">
                  <a:solidFill>
                    <a:schemeClr val="accent3"/>
                  </a:solidFill>
                  <a:sym typeface="Symbol"/>
                </a:rPr>
                <a:t>-</a:t>
              </a:r>
              <a:r>
                <a:rPr lang="fr-FR" sz="2400" dirty="0" smtClean="0"/>
                <a:t>.</a:t>
              </a:r>
              <a:r>
                <a:rPr lang="fr-FR" sz="2400" dirty="0" err="1" smtClean="0">
                  <a:solidFill>
                    <a:schemeClr val="accent3"/>
                  </a:solidFill>
                </a:rPr>
                <a:t>vc</a:t>
              </a:r>
              <a:r>
                <a:rPr lang="fr-FR" sz="2400" dirty="0" err="1" smtClean="0"/>
                <a:t>.</a:t>
              </a:r>
              <a:r>
                <a:rPr lang="fr-FR" sz="2400" kern="0" dirty="0" err="1" smtClean="0">
                  <a:solidFill>
                    <a:schemeClr val="tx2"/>
                  </a:solidFill>
                </a:rPr>
                <a:t>A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 </a:t>
              </a:r>
              <a:r>
                <a:rPr lang="fr-FR" sz="2400" kern="0" dirty="0" smtClean="0">
                  <a:sym typeface="Symbol"/>
                </a:rPr>
                <a:t>+ </a:t>
              </a:r>
              <a:r>
                <a:rPr lang="fr-FR" sz="2400" kern="0" dirty="0" smtClean="0">
                  <a:solidFill>
                    <a:schemeClr val="accent3"/>
                  </a:solidFill>
                  <a:sym typeface="Symbol"/>
                </a:rPr>
                <a:t>t</a:t>
              </a:r>
              <a:r>
                <a:rPr lang="fr-FR" sz="3200" kern="0" baseline="30000" dirty="0" smtClean="0">
                  <a:solidFill>
                    <a:schemeClr val="accent3"/>
                  </a:solidFill>
                  <a:sym typeface="Symbol"/>
                </a:rPr>
                <a:t>-</a:t>
              </a:r>
              <a:r>
                <a:rPr lang="fr-FR" sz="2400" dirty="0" smtClean="0"/>
                <a:t>.</a:t>
              </a:r>
              <a:r>
                <a:rPr lang="fr-FR" sz="2400" dirty="0" err="1" smtClean="0">
                  <a:solidFill>
                    <a:schemeClr val="accent3"/>
                  </a:solidFill>
                </a:rPr>
                <a:t>vt</a:t>
              </a:r>
              <a:r>
                <a:rPr lang="fr-FR" sz="2400" dirty="0" err="1" smtClean="0"/>
                <a:t>.</a:t>
              </a:r>
              <a:r>
                <a:rPr lang="fr-FR" sz="2400" kern="0" dirty="0" err="1" smtClean="0">
                  <a:solidFill>
                    <a:schemeClr val="tx2"/>
                  </a:solidFill>
                </a:rPr>
                <a:t>A</a:t>
              </a:r>
              <a:endParaRPr kumimoji="0" lang="fr-F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Content Placeholder 1"/>
          <p:cNvSpPr txBox="1">
            <a:spLocks/>
          </p:cNvSpPr>
          <p:nvPr/>
        </p:nvSpPr>
        <p:spPr>
          <a:xfrm>
            <a:off x="355480" y="2520241"/>
            <a:ext cx="8929718" cy="4801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indent="-201168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	</a:t>
            </a:r>
            <a:r>
              <a:rPr lang="fr-FR" sz="2400" kern="0" dirty="0" err="1" smtClean="0"/>
              <a:t>rec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olidFill>
                  <a:schemeClr val="tx2"/>
                </a:solidFill>
              </a:rPr>
              <a:t>I</a:t>
            </a:r>
            <a:r>
              <a:rPr lang="fr-FR" sz="2400" kern="0" dirty="0" smtClean="0"/>
              <a:t> </a:t>
            </a:r>
            <a:r>
              <a:rPr lang="fr-FR" sz="2400" kern="0" dirty="0" smtClean="0">
                <a:sym typeface="Symbol"/>
              </a:rPr>
              <a:t> </a:t>
            </a:r>
            <a:r>
              <a:rPr lang="fr-FR" sz="2400" dirty="0" smtClean="0">
                <a:solidFill>
                  <a:schemeClr val="accent3"/>
                </a:solidFill>
                <a:cs typeface="Arial"/>
              </a:rPr>
              <a:t>€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kern="0" dirty="0" smtClean="0">
                <a:sym typeface="Symbol"/>
              </a:rPr>
              <a:t>.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c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dirty="0" smtClean="0"/>
              <a:t>.</a:t>
            </a:r>
            <a:r>
              <a:rPr lang="fr-FR" sz="2400" dirty="0" err="1" smtClean="0">
                <a:solidFill>
                  <a:schemeClr val="accent3"/>
                </a:solidFill>
              </a:rPr>
              <a:t>vc</a:t>
            </a:r>
            <a:r>
              <a:rPr lang="fr-FR" sz="2400" dirty="0" err="1" smtClean="0"/>
              <a:t>.</a:t>
            </a:r>
            <a:r>
              <a:rPr lang="fr-FR" sz="2400" kern="0" dirty="0" err="1" smtClean="0">
                <a:solidFill>
                  <a:schemeClr val="tx2"/>
                </a:solidFill>
              </a:rPr>
              <a:t>I</a:t>
            </a:r>
            <a:r>
              <a:rPr lang="fr-FR" sz="1600" kern="0" dirty="0" smtClean="0">
                <a:solidFill>
                  <a:schemeClr val="accent4"/>
                </a:solidFill>
              </a:rPr>
              <a:t> </a:t>
            </a:r>
            <a:r>
              <a:rPr lang="fr-FR" sz="2400" kern="0" dirty="0" smtClean="0">
                <a:sym typeface="Symbol"/>
              </a:rPr>
              <a:t>+</a:t>
            </a:r>
            <a:r>
              <a:rPr lang="fr-FR" sz="1600" kern="0" dirty="0" smtClean="0">
                <a:sym typeface="Symbol"/>
              </a:rPr>
              <a:t> </a:t>
            </a:r>
            <a:r>
              <a:rPr lang="fr-FR" sz="2400" dirty="0" smtClean="0">
                <a:solidFill>
                  <a:schemeClr val="accent3"/>
                </a:solidFill>
                <a:cs typeface="Arial"/>
              </a:rPr>
              <a:t>€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kern="0" dirty="0" smtClean="0">
                <a:sym typeface="Symbol"/>
              </a:rPr>
              <a:t>.</a:t>
            </a:r>
            <a:r>
              <a:rPr lang="fr-FR" sz="2400" kern="0" dirty="0" smtClean="0">
                <a:solidFill>
                  <a:schemeClr val="accent3"/>
                </a:solidFill>
                <a:sym typeface="Symbol"/>
              </a:rPr>
              <a:t>t</a:t>
            </a:r>
            <a:r>
              <a:rPr lang="fr-FR" sz="3200" kern="0" baseline="30000" dirty="0" smtClean="0">
                <a:solidFill>
                  <a:schemeClr val="accent3"/>
                </a:solidFill>
                <a:sym typeface="Symbol"/>
              </a:rPr>
              <a:t>-</a:t>
            </a:r>
            <a:r>
              <a:rPr lang="fr-FR" sz="2400" dirty="0" smtClean="0"/>
              <a:t>.</a:t>
            </a:r>
            <a:r>
              <a:rPr lang="fr-FR" sz="2400" dirty="0" err="1" smtClean="0">
                <a:solidFill>
                  <a:schemeClr val="accent3"/>
                </a:solidFill>
              </a:rPr>
              <a:t>vt</a:t>
            </a:r>
            <a:r>
              <a:rPr lang="fr-FR" sz="2400" dirty="0" err="1" smtClean="0"/>
              <a:t>.</a:t>
            </a:r>
            <a:r>
              <a:rPr lang="fr-FR" sz="2400" kern="0" dirty="0" err="1" smtClean="0">
                <a:solidFill>
                  <a:schemeClr val="tx2"/>
                </a:solidFill>
              </a:rPr>
              <a:t>I</a:t>
            </a:r>
            <a:endParaRPr lang="fr-FR" sz="2400" dirty="0" smtClean="0"/>
          </a:p>
        </p:txBody>
      </p:sp>
      <p:grpSp>
        <p:nvGrpSpPr>
          <p:cNvPr id="45" name="Groupe 44"/>
          <p:cNvGrpSpPr/>
          <p:nvPr/>
        </p:nvGrpSpPr>
        <p:grpSpPr>
          <a:xfrm>
            <a:off x="1268661" y="2937644"/>
            <a:ext cx="2778246" cy="1134298"/>
            <a:chOff x="5429256" y="3271123"/>
            <a:chExt cx="2778246" cy="1134298"/>
          </a:xfrm>
        </p:grpSpPr>
        <p:grpSp>
          <p:nvGrpSpPr>
            <p:cNvPr id="30" name="Group 120"/>
            <p:cNvGrpSpPr/>
            <p:nvPr/>
          </p:nvGrpSpPr>
          <p:grpSpPr>
            <a:xfrm>
              <a:off x="5500726" y="3271123"/>
              <a:ext cx="2706776" cy="637378"/>
              <a:chOff x="714348" y="842788"/>
              <a:chExt cx="2706776" cy="637378"/>
            </a:xfrm>
          </p:grpSpPr>
          <p:sp>
            <p:nvSpPr>
              <p:cNvPr id="37" name="TextBox 6"/>
              <p:cNvSpPr txBox="1"/>
              <p:nvPr/>
            </p:nvSpPr>
            <p:spPr>
              <a:xfrm>
                <a:off x="714348" y="1000108"/>
                <a:ext cx="270176" cy="4770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chemeClr val="tx2"/>
                    </a:solidFill>
                  </a:rPr>
                  <a:t>I</a:t>
                </a:r>
                <a:r>
                  <a:rPr kumimoji="0" lang="fr-FR" sz="24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38" name="Straight Arrow Connector 8"/>
              <p:cNvCxnSpPr/>
              <p:nvPr/>
            </p:nvCxnSpPr>
            <p:spPr bwMode="auto">
              <a:xfrm>
                <a:off x="993889" y="1280371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9" name="Rectangle 38"/>
              <p:cNvSpPr/>
              <p:nvPr/>
            </p:nvSpPr>
            <p:spPr>
              <a:xfrm>
                <a:off x="1119659" y="842788"/>
                <a:ext cx="4475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chemeClr val="accent3"/>
                    </a:solidFill>
                    <a:cs typeface="Arial"/>
                  </a:rPr>
                  <a:t>€</a:t>
                </a:r>
                <a:r>
                  <a:rPr lang="fr-FR" sz="32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24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TextBox 10"/>
              <p:cNvSpPr txBox="1"/>
              <p:nvPr/>
            </p:nvSpPr>
            <p:spPr>
              <a:xfrm>
                <a:off x="1691163" y="1000035"/>
                <a:ext cx="1729961" cy="480131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chemeClr val="accent3"/>
                    </a:solidFill>
                    <a:sym typeface="Symbol"/>
                  </a:rPr>
                  <a:t>c</a:t>
                </a:r>
                <a:r>
                  <a:rPr lang="fr-FR" sz="32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r>
                  <a:rPr lang="fr-FR" sz="2400" dirty="0" smtClean="0"/>
                  <a:t>.</a:t>
                </a:r>
                <a:r>
                  <a:rPr lang="fr-FR" sz="2400" dirty="0" smtClean="0">
                    <a:solidFill>
                      <a:schemeClr val="accent3"/>
                    </a:solidFill>
                  </a:rPr>
                  <a:t>vc</a:t>
                </a:r>
                <a:r>
                  <a:rPr lang="fr-FR" sz="2400" dirty="0" smtClean="0"/>
                  <a:t>.</a:t>
                </a:r>
                <a:r>
                  <a:rPr lang="fr-FR" sz="2400" kern="0" dirty="0" err="1" smtClean="0">
                    <a:solidFill>
                      <a:schemeClr val="tx2"/>
                    </a:solidFill>
                  </a:rPr>
                  <a:t>dist_n</a:t>
                </a:r>
                <a:endParaRPr kumimoji="0" lang="fr-FR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20"/>
            <p:cNvGrpSpPr/>
            <p:nvPr/>
          </p:nvGrpSpPr>
          <p:grpSpPr>
            <a:xfrm>
              <a:off x="5500726" y="3779168"/>
              <a:ext cx="2568918" cy="626253"/>
              <a:chOff x="714348" y="853913"/>
              <a:chExt cx="2568918" cy="626253"/>
            </a:xfrm>
          </p:grpSpPr>
          <p:sp>
            <p:nvSpPr>
              <p:cNvPr id="33" name="TextBox 6"/>
              <p:cNvSpPr txBox="1"/>
              <p:nvPr/>
            </p:nvSpPr>
            <p:spPr>
              <a:xfrm>
                <a:off x="714348" y="1000108"/>
                <a:ext cx="270176" cy="47705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chemeClr val="tx2"/>
                    </a:solidFill>
                  </a:rPr>
                  <a:t>I</a:t>
                </a:r>
                <a:r>
                  <a:rPr kumimoji="0" lang="fr-FR" sz="24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34" name="Straight Arrow Connector 8"/>
              <p:cNvCxnSpPr/>
              <p:nvPr/>
            </p:nvCxnSpPr>
            <p:spPr bwMode="auto">
              <a:xfrm>
                <a:off x="993889" y="1280371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5" name="Rectangle 34"/>
              <p:cNvSpPr/>
              <p:nvPr/>
            </p:nvSpPr>
            <p:spPr>
              <a:xfrm>
                <a:off x="1119659" y="853913"/>
                <a:ext cx="4475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chemeClr val="accent3"/>
                    </a:solidFill>
                    <a:cs typeface="Arial"/>
                  </a:rPr>
                  <a:t>€</a:t>
                </a:r>
                <a:r>
                  <a:rPr lang="fr-FR" sz="32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TextBox 10"/>
              <p:cNvSpPr txBox="1"/>
              <p:nvPr/>
            </p:nvSpPr>
            <p:spPr>
              <a:xfrm>
                <a:off x="1691163" y="1000035"/>
                <a:ext cx="1592103" cy="480131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400" kern="0" dirty="0" smtClean="0">
                    <a:solidFill>
                      <a:schemeClr val="accent3"/>
                    </a:solidFill>
                    <a:sym typeface="Symbol"/>
                  </a:rPr>
                  <a:t>t</a:t>
                </a:r>
                <a:r>
                  <a:rPr lang="fr-FR" sz="32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r>
                  <a:rPr lang="fr-FR" sz="2400" dirty="0" smtClean="0"/>
                  <a:t>.</a:t>
                </a:r>
                <a:r>
                  <a:rPr lang="fr-FR" sz="2400" dirty="0" err="1" smtClean="0">
                    <a:solidFill>
                      <a:schemeClr val="accent3"/>
                    </a:solidFill>
                  </a:rPr>
                  <a:t>vt</a:t>
                </a:r>
                <a:r>
                  <a:rPr lang="fr-FR" sz="2400" dirty="0" err="1" smtClean="0"/>
                  <a:t>.</a:t>
                </a:r>
                <a:r>
                  <a:rPr lang="fr-FR" sz="2400" kern="0" dirty="0" err="1" smtClean="0">
                    <a:solidFill>
                      <a:schemeClr val="tx2"/>
                    </a:solidFill>
                  </a:rPr>
                  <a:t>dist_n</a:t>
                </a:r>
                <a:endParaRPr kumimoji="0" lang="fr-FR" sz="24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32" name="Connecteur droit 31"/>
            <p:cNvCxnSpPr/>
            <p:nvPr/>
          </p:nvCxnSpPr>
          <p:spPr bwMode="auto">
            <a:xfrm rot="5400000">
              <a:off x="5107785" y="3941074"/>
              <a:ext cx="642942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557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980728"/>
            <a:ext cx="8643998" cy="993605"/>
          </a:xfrm>
        </p:spPr>
        <p:txBody>
          <a:bodyPr/>
          <a:lstStyle/>
          <a:p>
            <a:r>
              <a:rPr lang="fr-FR" sz="2800" dirty="0" smtClean="0">
                <a:solidFill>
                  <a:schemeClr val="tx2"/>
                </a:solidFill>
              </a:rPr>
              <a:t>A</a:t>
            </a:r>
            <a:r>
              <a:rPr lang="fr-FR" sz="2800" dirty="0" smtClean="0"/>
              <a:t> et </a:t>
            </a:r>
            <a:r>
              <a:rPr lang="fr-FR" sz="2800" dirty="0" smtClean="0">
                <a:solidFill>
                  <a:schemeClr val="tx2"/>
                </a:solidFill>
              </a:rPr>
              <a:t>I</a:t>
            </a:r>
            <a:r>
              <a:rPr lang="fr-FR" sz="2800" dirty="0" smtClean="0"/>
              <a:t> engendrent le même langage</a:t>
            </a:r>
          </a:p>
          <a:p>
            <a:pPr>
              <a:spcBef>
                <a:spcPts val="0"/>
              </a:spcBef>
              <a:buNone/>
            </a:pPr>
            <a:r>
              <a:rPr lang="fr-FR" sz="2800" dirty="0" smtClean="0"/>
              <a:t>  mais ont des </a:t>
            </a:r>
            <a:r>
              <a:rPr lang="fr-FR" sz="2800" dirty="0" smtClean="0">
                <a:solidFill>
                  <a:schemeClr val="accent3"/>
                </a:solidFill>
              </a:rPr>
              <a:t>comportements interactifs</a:t>
            </a:r>
            <a:r>
              <a:rPr lang="fr-FR" sz="2800" dirty="0" smtClean="0"/>
              <a:t> différents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bisimulation forte (R. Milner)</a:t>
            </a:r>
            <a:endParaRPr lang="fr-FR" dirty="0"/>
          </a:p>
        </p:txBody>
      </p:sp>
      <p:grpSp>
        <p:nvGrpSpPr>
          <p:cNvPr id="58" name="Groupe 57"/>
          <p:cNvGrpSpPr/>
          <p:nvPr/>
        </p:nvGrpSpPr>
        <p:grpSpPr>
          <a:xfrm>
            <a:off x="827584" y="5072074"/>
            <a:ext cx="5216989" cy="1448813"/>
            <a:chOff x="1191350" y="5000636"/>
            <a:chExt cx="5216989" cy="1448813"/>
          </a:xfrm>
        </p:grpSpPr>
        <p:grpSp>
          <p:nvGrpSpPr>
            <p:cNvPr id="39" name="Group 120"/>
            <p:cNvGrpSpPr/>
            <p:nvPr/>
          </p:nvGrpSpPr>
          <p:grpSpPr>
            <a:xfrm>
              <a:off x="1263236" y="5643578"/>
              <a:ext cx="3094450" cy="805871"/>
              <a:chOff x="1463940" y="738929"/>
              <a:chExt cx="3094450" cy="805871"/>
            </a:xfrm>
          </p:grpSpPr>
          <p:sp>
            <p:nvSpPr>
              <p:cNvPr id="40" name="TextBox 6"/>
              <p:cNvSpPr txBox="1"/>
              <p:nvPr/>
            </p:nvSpPr>
            <p:spPr>
              <a:xfrm>
                <a:off x="1463940" y="1000108"/>
                <a:ext cx="284428" cy="5411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rgbClr val="0000FF"/>
                    </a:solidFill>
                  </a:rPr>
                  <a:t>I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41" name="Straight Arrow Connector 8"/>
              <p:cNvCxnSpPr/>
              <p:nvPr/>
            </p:nvCxnSpPr>
            <p:spPr bwMode="auto">
              <a:xfrm>
                <a:off x="1876277" y="1280371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>
              <a:xfrm>
                <a:off x="2002047" y="738929"/>
                <a:ext cx="4876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solidFill>
                      <a:schemeClr val="accent3"/>
                    </a:solidFill>
                    <a:cs typeface="Arial"/>
                  </a:rPr>
                  <a:t>€</a:t>
                </a:r>
                <a:r>
                  <a:rPr lang="fr-FR" sz="36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dirty="0" smtClean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TextBox 10"/>
              <p:cNvSpPr txBox="1"/>
              <p:nvPr/>
            </p:nvSpPr>
            <p:spPr>
              <a:xfrm>
                <a:off x="2573551" y="1000035"/>
                <a:ext cx="1984839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3"/>
                    </a:solidFill>
                    <a:sym typeface="Symbol"/>
                  </a:rPr>
                  <a:t>c</a:t>
                </a:r>
                <a:r>
                  <a:rPr lang="fr-FR" sz="36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r>
                  <a:rPr lang="fr-FR" sz="2800" dirty="0" smtClean="0"/>
                  <a:t>.</a:t>
                </a:r>
                <a:r>
                  <a:rPr lang="fr-FR" sz="2800" dirty="0" smtClean="0">
                    <a:solidFill>
                      <a:schemeClr val="accent3"/>
                    </a:solidFill>
                  </a:rPr>
                  <a:t>vc</a:t>
                </a:r>
                <a:r>
                  <a:rPr lang="fr-FR" sz="2800" dirty="0" smtClean="0"/>
                  <a:t>.</a:t>
                </a:r>
                <a:r>
                  <a:rPr lang="fr-FR" sz="2800" kern="0" dirty="0" err="1" smtClean="0">
                    <a:solidFill>
                      <a:schemeClr val="accent4"/>
                    </a:solidFill>
                  </a:rPr>
                  <a:t>dist_d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120"/>
            <p:cNvGrpSpPr/>
            <p:nvPr/>
          </p:nvGrpSpPr>
          <p:grpSpPr>
            <a:xfrm>
              <a:off x="1191350" y="5000636"/>
              <a:ext cx="5216989" cy="1138773"/>
              <a:chOff x="1405664" y="762640"/>
              <a:chExt cx="5216989" cy="1138773"/>
            </a:xfrm>
          </p:grpSpPr>
          <p:sp>
            <p:nvSpPr>
              <p:cNvPr id="35" name="TextBox 6"/>
              <p:cNvSpPr txBox="1"/>
              <p:nvPr/>
            </p:nvSpPr>
            <p:spPr>
              <a:xfrm>
                <a:off x="1405664" y="1000108"/>
                <a:ext cx="428322" cy="541174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tx2"/>
                    </a:solidFill>
                  </a:rPr>
                  <a:t>A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36" name="Straight Arrow Connector 8"/>
              <p:cNvCxnSpPr/>
              <p:nvPr/>
            </p:nvCxnSpPr>
            <p:spPr bwMode="auto">
              <a:xfrm>
                <a:off x="1891903" y="1277998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7" name="Rectangle 36"/>
              <p:cNvSpPr/>
              <p:nvPr/>
            </p:nvSpPr>
            <p:spPr>
              <a:xfrm>
                <a:off x="2017673" y="762640"/>
                <a:ext cx="487634" cy="1138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solidFill>
                      <a:schemeClr val="accent3"/>
                    </a:solidFill>
                    <a:cs typeface="Arial"/>
                  </a:rPr>
                  <a:t>€</a:t>
                </a:r>
                <a:r>
                  <a:rPr lang="fr-FR" sz="36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endParaRPr lang="fr-FR" sz="3200" dirty="0" smtClean="0">
                  <a:solidFill>
                    <a:schemeClr val="accent3"/>
                  </a:solidFill>
                </a:endParaRPr>
              </a:p>
              <a:p>
                <a:endParaRPr lang="fr-FR" sz="3200" dirty="0"/>
              </a:p>
            </p:txBody>
          </p:sp>
          <p:sp>
            <p:nvSpPr>
              <p:cNvPr id="38" name="TextBox 10"/>
              <p:cNvSpPr txBox="1"/>
              <p:nvPr/>
            </p:nvSpPr>
            <p:spPr>
              <a:xfrm>
                <a:off x="2589177" y="997662"/>
                <a:ext cx="4033476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3"/>
                    </a:solidFill>
                    <a:sym typeface="Symbol"/>
                  </a:rPr>
                  <a:t>c</a:t>
                </a:r>
                <a:r>
                  <a:rPr lang="fr-FR" sz="36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r>
                  <a:rPr lang="fr-FR" sz="2800" dirty="0" smtClean="0"/>
                  <a:t>.</a:t>
                </a:r>
                <a:r>
                  <a:rPr lang="fr-FR" sz="2800" dirty="0" smtClean="0">
                    <a:solidFill>
                      <a:schemeClr val="accent3"/>
                    </a:solidFill>
                  </a:rPr>
                  <a:t>vc</a:t>
                </a:r>
                <a:r>
                  <a:rPr lang="fr-FR" sz="2800" dirty="0" smtClean="0"/>
                  <a:t>.</a:t>
                </a:r>
                <a:r>
                  <a:rPr lang="fr-FR" sz="2800" kern="0" dirty="0" err="1" smtClean="0">
                    <a:solidFill>
                      <a:schemeClr val="accent4"/>
                    </a:solidFill>
                  </a:rPr>
                  <a:t>dist_d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>
                    <a:sym typeface="Symbol"/>
                  </a:rPr>
                  <a:t>+ </a:t>
                </a:r>
                <a:r>
                  <a:rPr lang="fr-FR" sz="2800" kern="0" dirty="0" smtClean="0">
                    <a:solidFill>
                      <a:schemeClr val="accent3"/>
                    </a:solidFill>
                    <a:sym typeface="Symbol"/>
                  </a:rPr>
                  <a:t>t</a:t>
                </a:r>
                <a:r>
                  <a:rPr lang="fr-FR" sz="3600" kern="0" baseline="30000" dirty="0" smtClean="0">
                    <a:solidFill>
                      <a:schemeClr val="accent3"/>
                    </a:solidFill>
                    <a:sym typeface="Symbol"/>
                  </a:rPr>
                  <a:t>-</a:t>
                </a:r>
                <a:r>
                  <a:rPr lang="fr-FR" sz="2800" dirty="0" smtClean="0"/>
                  <a:t>.</a:t>
                </a:r>
                <a:r>
                  <a:rPr lang="fr-FR" sz="2800" dirty="0" err="1" smtClean="0">
                    <a:solidFill>
                      <a:schemeClr val="accent3"/>
                    </a:solidFill>
                  </a:rPr>
                  <a:t>vt</a:t>
                </a:r>
                <a:r>
                  <a:rPr lang="fr-FR" sz="2800" dirty="0" err="1" smtClean="0"/>
                  <a:t>.</a:t>
                </a:r>
                <a:r>
                  <a:rPr lang="fr-FR" sz="2800" kern="0" dirty="0" err="1" smtClean="0">
                    <a:solidFill>
                      <a:schemeClr val="accent4"/>
                    </a:solidFill>
                  </a:rPr>
                  <a:t>dist_d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20"/>
          <p:cNvGrpSpPr/>
          <p:nvPr/>
        </p:nvGrpSpPr>
        <p:grpSpPr>
          <a:xfrm>
            <a:off x="5685456" y="5000636"/>
            <a:ext cx="2594744" cy="830517"/>
            <a:chOff x="1000100" y="642918"/>
            <a:chExt cx="2594744" cy="830517"/>
          </a:xfrm>
        </p:grpSpPr>
        <p:sp>
          <p:nvSpPr>
            <p:cNvPr id="45" name="TextBox 6"/>
            <p:cNvSpPr txBox="1"/>
            <p:nvPr/>
          </p:nvSpPr>
          <p:spPr>
            <a:xfrm>
              <a:off x="1000100" y="941941"/>
              <a:ext cx="28405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46" name="Straight Arrow Connector 8"/>
            <p:cNvCxnSpPr/>
            <p:nvPr/>
          </p:nvCxnSpPr>
          <p:spPr bwMode="auto">
            <a:xfrm>
              <a:off x="1357290" y="1214422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1500166" y="642918"/>
              <a:ext cx="3866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kern="0" dirty="0" smtClean="0">
                  <a:solidFill>
                    <a:schemeClr val="accent3"/>
                  </a:solidFill>
                  <a:sym typeface="Symbol"/>
                </a:rPr>
                <a:t>t</a:t>
              </a:r>
              <a:r>
                <a:rPr lang="fr-FR" sz="3600" kern="0" baseline="30000" dirty="0" smtClean="0">
                  <a:solidFill>
                    <a:schemeClr val="accent3"/>
                  </a:solidFill>
                  <a:sym typeface="Symbol"/>
                </a:rPr>
                <a:t>-</a:t>
              </a:r>
              <a:endParaRPr lang="fr-FR" sz="2800" dirty="0">
                <a:solidFill>
                  <a:schemeClr val="accent3"/>
                </a:solidFill>
              </a:endParaRPr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2071670" y="928670"/>
              <a:ext cx="1523174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dirty="0" err="1" smtClean="0">
                  <a:solidFill>
                    <a:schemeClr val="accent3"/>
                  </a:solidFill>
                </a:rPr>
                <a:t>vt</a:t>
              </a:r>
              <a:r>
                <a:rPr lang="fr-FR" sz="2800" dirty="0" err="1" smtClean="0"/>
                <a:t>.</a:t>
              </a:r>
              <a:r>
                <a:rPr lang="fr-FR" sz="2800" kern="0" dirty="0" err="1" smtClean="0">
                  <a:solidFill>
                    <a:schemeClr val="accent4"/>
                  </a:solidFill>
                </a:rPr>
                <a:t>dist_d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9" name="Group 120"/>
          <p:cNvGrpSpPr/>
          <p:nvPr/>
        </p:nvGrpSpPr>
        <p:grpSpPr>
          <a:xfrm>
            <a:off x="5685456" y="5715016"/>
            <a:ext cx="1256301" cy="785818"/>
            <a:chOff x="1000100" y="669533"/>
            <a:chExt cx="1256301" cy="785818"/>
          </a:xfrm>
        </p:grpSpPr>
        <p:sp>
          <p:nvSpPr>
            <p:cNvPr id="50" name="TextBox 6"/>
            <p:cNvSpPr txBox="1"/>
            <p:nvPr/>
          </p:nvSpPr>
          <p:spPr>
            <a:xfrm>
              <a:off x="1000100" y="941941"/>
              <a:ext cx="284052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51" name="Straight Arrow Connector 8"/>
            <p:cNvCxnSpPr/>
            <p:nvPr/>
          </p:nvCxnSpPr>
          <p:spPr bwMode="auto">
            <a:xfrm>
              <a:off x="1357290" y="1214422"/>
              <a:ext cx="71438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1500166" y="669533"/>
              <a:ext cx="3866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kern="0" dirty="0" smtClean="0">
                  <a:solidFill>
                    <a:schemeClr val="accent3"/>
                  </a:solidFill>
                  <a:sym typeface="Symbol"/>
                </a:rPr>
                <a:t>t</a:t>
              </a:r>
              <a:r>
                <a:rPr lang="fr-FR" sz="3600" kern="0" baseline="30000" dirty="0" smtClean="0">
                  <a:solidFill>
                    <a:schemeClr val="accent3"/>
                  </a:solidFill>
                  <a:sym typeface="Symbol"/>
                </a:rPr>
                <a:t>-</a:t>
              </a:r>
              <a:endParaRPr lang="fr-FR" sz="2800" dirty="0">
                <a:solidFill>
                  <a:schemeClr val="accent3"/>
                </a:solidFill>
              </a:endParaRPr>
            </a:p>
          </p:txBody>
        </p:sp>
        <p:sp>
          <p:nvSpPr>
            <p:cNvPr id="53" name="TextBox 10"/>
            <p:cNvSpPr txBox="1"/>
            <p:nvPr/>
          </p:nvSpPr>
          <p:spPr>
            <a:xfrm>
              <a:off x="2071670" y="928670"/>
              <a:ext cx="184731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55" name="Connecteur droit 54"/>
          <p:cNvCxnSpPr/>
          <p:nvPr/>
        </p:nvCxnSpPr>
        <p:spPr bwMode="auto">
          <a:xfrm flipV="1">
            <a:off x="6022464" y="5929330"/>
            <a:ext cx="714380" cy="500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/>
          <p:nvPr/>
        </p:nvCxnSpPr>
        <p:spPr bwMode="auto">
          <a:xfrm flipH="1" flipV="1">
            <a:off x="6022464" y="5929330"/>
            <a:ext cx="714380" cy="50006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Groupe 56"/>
          <p:cNvGrpSpPr/>
          <p:nvPr/>
        </p:nvGrpSpPr>
        <p:grpSpPr>
          <a:xfrm>
            <a:off x="214282" y="1916832"/>
            <a:ext cx="8643998" cy="2857520"/>
            <a:chOff x="214282" y="2071678"/>
            <a:chExt cx="8643998" cy="2857520"/>
          </a:xfrm>
        </p:grpSpPr>
        <p:grpSp>
          <p:nvGrpSpPr>
            <p:cNvPr id="7" name="Group 120"/>
            <p:cNvGrpSpPr/>
            <p:nvPr/>
          </p:nvGrpSpPr>
          <p:grpSpPr>
            <a:xfrm>
              <a:off x="2143108" y="3513906"/>
              <a:ext cx="1536762" cy="759079"/>
              <a:chOff x="1000100" y="714356"/>
              <a:chExt cx="1536762" cy="759079"/>
            </a:xfrm>
          </p:grpSpPr>
          <p:sp>
            <p:nvSpPr>
              <p:cNvPr id="8" name="TextBox 6"/>
              <p:cNvSpPr txBox="1"/>
              <p:nvPr/>
            </p:nvSpPr>
            <p:spPr>
              <a:xfrm>
                <a:off x="1000100" y="941941"/>
                <a:ext cx="484428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>
                <a:off x="1357290" y="1214422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/>
              <p:cNvSpPr/>
              <p:nvPr/>
            </p:nvSpPr>
            <p:spPr>
              <a:xfrm>
                <a:off x="1500166" y="714356"/>
                <a:ext cx="3815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 smtClean="0">
                    <a:solidFill>
                      <a:schemeClr val="accent3"/>
                    </a:solidFill>
                    <a:sym typeface="Symbol"/>
                  </a:rPr>
                  <a:t>𝜇</a:t>
                </a:r>
                <a:endParaRPr lang="fr-FR" sz="28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70" y="928670"/>
                <a:ext cx="465192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20"/>
            <p:cNvGrpSpPr/>
            <p:nvPr/>
          </p:nvGrpSpPr>
          <p:grpSpPr>
            <a:xfrm>
              <a:off x="4154014" y="3513906"/>
              <a:ext cx="4061324" cy="772350"/>
              <a:chOff x="1000100" y="714356"/>
              <a:chExt cx="4061324" cy="772350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000100" y="941941"/>
                <a:ext cx="1160895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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q’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.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14" name="Straight Arrow Connector 8"/>
              <p:cNvCxnSpPr/>
              <p:nvPr/>
            </p:nvCxnSpPr>
            <p:spPr bwMode="auto">
              <a:xfrm>
                <a:off x="2036796" y="1214422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>
                <a:off x="2179672" y="714356"/>
                <a:ext cx="3815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chemeClr val="accent3"/>
                    </a:solidFill>
                    <a:sym typeface="Symbol"/>
                  </a:rPr>
                  <a:t>𝜇</a:t>
                </a:r>
                <a:endParaRPr lang="fr-FR" sz="28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6" name="TextBox 10"/>
              <p:cNvSpPr txBox="1"/>
              <p:nvPr/>
            </p:nvSpPr>
            <p:spPr>
              <a:xfrm>
                <a:off x="2751176" y="928670"/>
                <a:ext cx="2310248" cy="512576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 </a:t>
                </a:r>
                <a:r>
                  <a:rPr lang="fr-FR" sz="2800" kern="0" dirty="0" smtClean="0"/>
                  <a:t>avec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 q’</a:t>
                </a:r>
                <a:r>
                  <a:rPr lang="fr-FR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>
                    <a:sym typeface="Symbol"/>
                  </a:rPr>
                  <a:t></a:t>
                </a:r>
                <a:r>
                  <a:rPr lang="fr-FR" kern="0" dirty="0" smtClean="0">
                    <a:sym typeface="Symbol"/>
                  </a:rPr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0"/>
            <p:cNvGrpSpPr/>
            <p:nvPr/>
          </p:nvGrpSpPr>
          <p:grpSpPr>
            <a:xfrm>
              <a:off x="2143108" y="4156848"/>
              <a:ext cx="1536762" cy="740995"/>
              <a:chOff x="1000100" y="714356"/>
              <a:chExt cx="1536762" cy="740995"/>
            </a:xfrm>
          </p:grpSpPr>
          <p:sp>
            <p:nvSpPr>
              <p:cNvPr id="18" name="TextBox 6"/>
              <p:cNvSpPr txBox="1"/>
              <p:nvPr/>
            </p:nvSpPr>
            <p:spPr>
              <a:xfrm>
                <a:off x="1000100" y="941941"/>
                <a:ext cx="484428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q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19" name="Straight Arrow Connector 8"/>
              <p:cNvCxnSpPr/>
              <p:nvPr/>
            </p:nvCxnSpPr>
            <p:spPr bwMode="auto">
              <a:xfrm>
                <a:off x="1357290" y="1214422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Rectangle 19"/>
              <p:cNvSpPr/>
              <p:nvPr/>
            </p:nvSpPr>
            <p:spPr>
              <a:xfrm>
                <a:off x="1500166" y="714356"/>
                <a:ext cx="3815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chemeClr val="accent3"/>
                    </a:solidFill>
                    <a:sym typeface="Symbol"/>
                  </a:rPr>
                  <a:t>𝜇</a:t>
                </a:r>
                <a:endParaRPr lang="fr-FR" sz="28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1" name="TextBox 10"/>
              <p:cNvSpPr txBox="1"/>
              <p:nvPr/>
            </p:nvSpPr>
            <p:spPr>
              <a:xfrm>
                <a:off x="2071670" y="928670"/>
                <a:ext cx="465192" cy="513410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</a:t>
                </a:r>
                <a:endParaRPr kumimoji="0" lang="fr-FR" sz="2800" b="0" i="0" u="none" strike="noStrike" kern="0" cap="none" spc="0" normalizeH="0" noProof="0" dirty="0" err="1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120"/>
            <p:cNvGrpSpPr/>
            <p:nvPr/>
          </p:nvGrpSpPr>
          <p:grpSpPr>
            <a:xfrm>
              <a:off x="4154920" y="4156848"/>
              <a:ext cx="4096590" cy="772350"/>
              <a:chOff x="1000100" y="714356"/>
              <a:chExt cx="4096590" cy="772350"/>
            </a:xfrm>
          </p:grpSpPr>
          <p:sp>
            <p:nvSpPr>
              <p:cNvPr id="23" name="TextBox 6"/>
              <p:cNvSpPr txBox="1"/>
              <p:nvPr/>
            </p:nvSpPr>
            <p:spPr>
              <a:xfrm>
                <a:off x="1000100" y="941941"/>
                <a:ext cx="1160895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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p’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.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  <a:sym typeface="Symbol"/>
                  </a:rPr>
                  <a:t> 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</a:t>
                </a:r>
                <a:r>
                  <a:rPr kumimoji="0" lang="fr-FR" sz="2800" b="0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</a:p>
            </p:txBody>
          </p:sp>
          <p:cxnSp>
            <p:nvCxnSpPr>
              <p:cNvPr id="24" name="Straight Arrow Connector 8"/>
              <p:cNvCxnSpPr/>
              <p:nvPr/>
            </p:nvCxnSpPr>
            <p:spPr bwMode="auto">
              <a:xfrm>
                <a:off x="2036796" y="1214422"/>
                <a:ext cx="714380" cy="1588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Rectangle 24"/>
              <p:cNvSpPr/>
              <p:nvPr/>
            </p:nvSpPr>
            <p:spPr>
              <a:xfrm>
                <a:off x="2179672" y="714356"/>
                <a:ext cx="3815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>
                    <a:solidFill>
                      <a:schemeClr val="accent3"/>
                    </a:solidFill>
                    <a:sym typeface="Symbol"/>
                  </a:rPr>
                  <a:t>𝜇</a:t>
                </a:r>
                <a:endParaRPr lang="fr-FR" sz="28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>
              <a:xfrm>
                <a:off x="2751176" y="928670"/>
                <a:ext cx="2345514" cy="544765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01168" indent="-201168" fontAlgn="base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r>
                  <a:rPr lang="fr-FR" sz="2800" kern="0" dirty="0" smtClean="0">
                    <a:solidFill>
                      <a:schemeClr val="accent4"/>
                    </a:solidFill>
                  </a:rPr>
                  <a:t>p’ </a:t>
                </a:r>
                <a:r>
                  <a:rPr lang="fr-FR" sz="2800" kern="0" dirty="0" smtClean="0"/>
                  <a:t>avec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 p’</a:t>
                </a:r>
                <a:r>
                  <a:rPr lang="fr-FR" kern="0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fr-FR" sz="2800" kern="0" dirty="0" smtClean="0">
                    <a:sym typeface="Symbol"/>
                  </a:rPr>
                  <a:t></a:t>
                </a:r>
                <a:r>
                  <a:rPr lang="fr-FR" kern="0" dirty="0" smtClean="0">
                    <a:sym typeface="Symbol"/>
                  </a:rPr>
                  <a:t> </a:t>
                </a:r>
                <a:r>
                  <a:rPr lang="fr-FR" sz="2800" kern="0" dirty="0" smtClean="0">
                    <a:solidFill>
                      <a:schemeClr val="accent4"/>
                    </a:solidFill>
                  </a:rPr>
                  <a:t>q’</a:t>
                </a: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571642" y="4105082"/>
              <a:ext cx="1519968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4"/>
                  </a:solidFill>
                </a:rPr>
                <a:t>p </a:t>
              </a:r>
              <a:r>
                <a:rPr lang="fr-FR" sz="2800" kern="0" dirty="0" smtClean="0">
                  <a:sym typeface="Symbol"/>
                </a:rPr>
                <a:t> </a:t>
              </a:r>
              <a:r>
                <a:rPr lang="fr-FR" sz="2800" kern="0" dirty="0" smtClean="0">
                  <a:solidFill>
                    <a:schemeClr val="accent4"/>
                  </a:solidFill>
                </a:rPr>
                <a:t>q </a:t>
              </a:r>
              <a:r>
                <a:rPr lang="fr-FR" sz="2800" kern="0" dirty="0" err="1" smtClean="0"/>
                <a:t>ssi</a:t>
              </a:r>
              <a:endParaRPr lang="fr-FR" sz="2800" kern="0" dirty="0" smtClean="0"/>
            </a:p>
          </p:txBody>
        </p:sp>
        <p:cxnSp>
          <p:nvCxnSpPr>
            <p:cNvPr id="30" name="Connecteur droit 29"/>
            <p:cNvCxnSpPr/>
            <p:nvPr/>
          </p:nvCxnSpPr>
          <p:spPr bwMode="auto">
            <a:xfrm rot="10800000" flipV="1">
              <a:off x="2143108" y="4056166"/>
              <a:ext cx="0" cy="58497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/>
            <p:cNvSpPr txBox="1"/>
            <p:nvPr/>
          </p:nvSpPr>
          <p:spPr>
            <a:xfrm>
              <a:off x="3643306" y="3720202"/>
              <a:ext cx="53893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  <a:sym typeface="Symbol"/>
                </a:rPr>
                <a:t>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643306" y="4357694"/>
              <a:ext cx="538930" cy="51257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  <a:sym typeface="Symbol"/>
                </a:rPr>
                <a:t>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Espace réservé du contenu 1"/>
            <p:cNvSpPr txBox="1">
              <a:spLocks/>
            </p:cNvSpPr>
            <p:nvPr/>
          </p:nvSpPr>
          <p:spPr>
            <a:xfrm>
              <a:off x="214282" y="2071678"/>
              <a:ext cx="8643998" cy="1522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1168" marR="0" lvl="0" indent="-201168" algn="l" defTabSz="914400" rtl="0" eaLnBrk="1" fontAlgn="base" latinLnBrk="0" hangingPunct="1">
                <a:lnSpc>
                  <a:spcPct val="105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 bisimulation (forte) compare les 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8329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possibilités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 pas seulement les actions effectuées. </a:t>
              </a:r>
            </a:p>
            <a:p>
              <a:pPr marL="201168" marR="0" lvl="0" indent="-201168" algn="l" defTabSz="914400" rtl="0" eaLnBrk="1" fontAlgn="base" latinLnBrk="0" hangingPunct="1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C’est la plus grande équivalence vérifiant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78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980728"/>
            <a:ext cx="8643998" cy="864852"/>
          </a:xfrm>
        </p:spPr>
        <p:txBody>
          <a:bodyPr/>
          <a:lstStyle/>
          <a:p>
            <a:r>
              <a:rPr lang="fr-FR" dirty="0" smtClean="0"/>
              <a:t>La bisimulation forte exprime qu’il est </a:t>
            </a:r>
            <a:r>
              <a:rPr lang="fr-FR" dirty="0" smtClean="0">
                <a:solidFill>
                  <a:schemeClr val="accent3"/>
                </a:solidFill>
              </a:rPr>
              <a:t>impossible de distinguer deux graphes de transitions en les parcourant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bisimulation forte est une congruence</a:t>
            </a:r>
            <a:endParaRPr lang="fr-FR" dirty="0"/>
          </a:p>
        </p:txBody>
      </p:sp>
      <p:sp>
        <p:nvSpPr>
          <p:cNvPr id="54" name="Espace réservé du contenu 1"/>
          <p:cNvSpPr txBox="1">
            <a:spLocks/>
          </p:cNvSpPr>
          <p:nvPr/>
        </p:nvSpPr>
        <p:spPr>
          <a:xfrm>
            <a:off x="214282" y="1916832"/>
            <a:ext cx="864399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fr-FR" sz="2400" kern="0" dirty="0" smtClean="0"/>
              <a:t>’est une congruence pour les opérateurs du calcul :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fr-FR" sz="2400" kern="0" dirty="0"/>
              <a:t> </a:t>
            </a:r>
            <a:r>
              <a:rPr lang="fr-FR" sz="2400" kern="0" dirty="0" smtClean="0"/>
              <a:t>    </a:t>
            </a:r>
            <a:r>
              <a:rPr lang="fr-FR" sz="2400" kern="0" dirty="0" smtClean="0">
                <a:solidFill>
                  <a:srgbClr val="B45600"/>
                </a:solidFill>
              </a:rPr>
              <a:t>p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kern="0" dirty="0" smtClean="0">
                <a:solidFill>
                  <a:srgbClr val="B45600"/>
                </a:solidFill>
                <a:sym typeface="Symbol"/>
              </a:rPr>
              <a:t>p’</a:t>
            </a:r>
            <a:r>
              <a:rPr lang="fr-FR" sz="2400" kern="0" dirty="0" smtClean="0"/>
              <a:t> ⟹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.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.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p’ 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, 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\</a:t>
            </a:r>
            <a:r>
              <a:rPr lang="fr-FR" sz="200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a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p’ </a:t>
            </a:r>
            <a:r>
              <a:rPr lang="fr-FR" sz="2400" dirty="0">
                <a:solidFill>
                  <a:srgbClr val="000000"/>
                </a:solidFill>
                <a:sym typeface="Symbol"/>
              </a:rPr>
              <a:t>\</a:t>
            </a:r>
            <a:r>
              <a:rPr lang="fr-FR" sz="2000" dirty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dirty="0">
                <a:solidFill>
                  <a:schemeClr val="accent3"/>
                </a:solidFill>
                <a:sym typeface="Symbol"/>
              </a:rPr>
              <a:t>a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, 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[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b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/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]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sz="2400" kern="0" dirty="0">
                <a:sym typeface="Symbol"/>
              </a:rPr>
              <a:t> </a:t>
            </a:r>
            <a:r>
              <a:rPr lang="fr-FR" sz="2400" dirty="0">
                <a:solidFill>
                  <a:schemeClr val="accent4"/>
                </a:solidFill>
                <a:sym typeface="Symbol"/>
              </a:rPr>
              <a:t>p’ </a:t>
            </a:r>
            <a:r>
              <a:rPr lang="fr-FR" sz="2400" dirty="0">
                <a:solidFill>
                  <a:srgbClr val="000000"/>
                </a:solidFill>
                <a:sym typeface="Symbol"/>
              </a:rPr>
              <a:t>[</a:t>
            </a:r>
            <a:r>
              <a:rPr lang="fr-FR" sz="2400" dirty="0">
                <a:solidFill>
                  <a:schemeClr val="accent3"/>
                </a:solidFill>
                <a:sym typeface="Symbol"/>
              </a:rPr>
              <a:t>b</a:t>
            </a:r>
            <a:r>
              <a:rPr lang="fr-FR" sz="2400" dirty="0">
                <a:solidFill>
                  <a:srgbClr val="000000"/>
                </a:solidFill>
                <a:sym typeface="Symbol"/>
              </a:rPr>
              <a:t>/</a:t>
            </a:r>
            <a:r>
              <a:rPr lang="fr-FR" sz="2400" dirty="0">
                <a:solidFill>
                  <a:schemeClr val="accent3"/>
                </a:solidFill>
                <a:sym typeface="Symbol"/>
              </a:rPr>
              <a:t>a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]</a:t>
            </a:r>
            <a:endParaRPr lang="fr-FR" sz="2400" dirty="0" smtClean="0">
              <a:solidFill>
                <a:schemeClr val="accent3"/>
              </a:solidFill>
              <a:sym typeface="Symbol"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  <a:defRPr/>
            </a:pPr>
            <a:r>
              <a:rPr lang="fr-FR" sz="2400" dirty="0">
                <a:solidFill>
                  <a:schemeClr val="accent3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                   </a:t>
            </a:r>
            <a:r>
              <a:rPr lang="fr-FR" sz="2400" kern="0" dirty="0" err="1" smtClean="0">
                <a:sym typeface="Symbol"/>
              </a:rPr>
              <a:t>rec</a:t>
            </a:r>
            <a:r>
              <a:rPr lang="fr-FR" sz="1400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kern="0" dirty="0" err="1">
                <a:solidFill>
                  <a:schemeClr val="tx2"/>
                </a:solidFill>
              </a:rPr>
              <a:t>x</a:t>
            </a:r>
            <a:r>
              <a:rPr lang="fr-FR" sz="2400" dirty="0" err="1">
                <a:sym typeface="Symbol"/>
              </a:rPr>
              <a:t></a:t>
            </a:r>
            <a:r>
              <a:rPr lang="fr-FR" sz="2400" kern="0" dirty="0" err="1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400" kern="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kern="0" dirty="0" err="1">
                <a:sym typeface="Symbol"/>
              </a:rPr>
              <a:t>rec</a:t>
            </a:r>
            <a:r>
              <a:rPr lang="fr-FR" sz="1400" kern="0" dirty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kern="0" dirty="0" err="1">
                <a:solidFill>
                  <a:schemeClr val="tx2"/>
                </a:solidFill>
              </a:rPr>
              <a:t>x</a:t>
            </a:r>
            <a:r>
              <a:rPr lang="fr-FR" sz="2400" dirty="0" err="1">
                <a:sym typeface="Symbol"/>
              </a:rPr>
              <a:t></a:t>
            </a:r>
            <a:r>
              <a:rPr lang="fr-FR" sz="2400" kern="0" dirty="0" err="1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400" kern="0" dirty="0" smtClean="0">
                <a:solidFill>
                  <a:schemeClr val="accent4"/>
                </a:solidFill>
                <a:sym typeface="Symbol"/>
              </a:rPr>
              <a:t>’</a:t>
            </a:r>
            <a:endParaRPr lang="fr-FR" sz="2400" dirty="0" smtClean="0">
              <a:solidFill>
                <a:schemeClr val="accent4"/>
              </a:solidFill>
              <a:sym typeface="Symbol"/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  <a:defRPr/>
            </a:pPr>
            <a:r>
              <a:rPr lang="fr-FR" sz="2400" kern="0" dirty="0" smtClean="0">
                <a:solidFill>
                  <a:srgbClr val="B45600"/>
                </a:solidFill>
              </a:rPr>
              <a:t>     p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kern="0" dirty="0" smtClean="0">
                <a:solidFill>
                  <a:srgbClr val="B45600"/>
                </a:solidFill>
                <a:sym typeface="Symbol"/>
              </a:rPr>
              <a:t>p’</a:t>
            </a:r>
            <a:r>
              <a:rPr lang="fr-FR" sz="2400" kern="0" dirty="0" smtClean="0">
                <a:sym typeface="Symbol"/>
              </a:rPr>
              <a:t>, </a:t>
            </a:r>
            <a:r>
              <a:rPr lang="fr-FR" sz="2400" kern="0" dirty="0" smtClean="0">
                <a:solidFill>
                  <a:srgbClr val="B45600"/>
                </a:solidFill>
              </a:rPr>
              <a:t>q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kern="0" dirty="0" smtClean="0">
                <a:solidFill>
                  <a:srgbClr val="B45600"/>
                </a:solidFill>
                <a:sym typeface="Symbol"/>
              </a:rPr>
              <a:t>q’ </a:t>
            </a:r>
            <a:r>
              <a:rPr lang="fr-FR" sz="2400" kern="0" dirty="0" smtClean="0"/>
              <a:t>⟹ </a:t>
            </a:r>
            <a:r>
              <a:rPr lang="fr-FR" sz="2400" dirty="0" err="1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400" dirty="0" err="1" smtClean="0">
                <a:sym typeface="Symbol"/>
              </a:rPr>
              <a:t>+</a:t>
            </a:r>
            <a:r>
              <a:rPr lang="fr-FR" sz="2400" kern="0" dirty="0" err="1" smtClean="0">
                <a:solidFill>
                  <a:srgbClr val="B45600"/>
                </a:solidFill>
              </a:rPr>
              <a:t>q</a:t>
            </a:r>
            <a:r>
              <a:rPr lang="fr-FR" sz="2400" kern="0" dirty="0" smtClean="0">
                <a:solidFill>
                  <a:srgbClr val="000000"/>
                </a:solidFill>
              </a:rPr>
              <a:t> </a:t>
            </a:r>
            <a:r>
              <a:rPr lang="fr-FR" sz="2400" kern="0" dirty="0" smtClean="0">
                <a:sym typeface="Symbol"/>
              </a:rPr>
              <a:t> </a:t>
            </a:r>
            <a:r>
              <a:rPr lang="fr-FR" sz="2400" dirty="0" err="1" smtClean="0">
                <a:solidFill>
                  <a:schemeClr val="accent4"/>
                </a:solidFill>
                <a:sym typeface="Symbol"/>
              </a:rPr>
              <a:t>p’</a:t>
            </a:r>
            <a:r>
              <a:rPr lang="fr-FR" sz="2400" dirty="0" err="1" smtClean="0">
                <a:sym typeface="Symbol"/>
              </a:rPr>
              <a:t>+</a:t>
            </a:r>
            <a:r>
              <a:rPr lang="fr-FR" sz="2400" kern="0" dirty="0" err="1" smtClean="0">
                <a:solidFill>
                  <a:srgbClr val="B45600"/>
                </a:solidFill>
              </a:rPr>
              <a:t>q</a:t>
            </a:r>
            <a:r>
              <a:rPr lang="fr-FR" sz="2400" kern="0" dirty="0" smtClean="0">
                <a:solidFill>
                  <a:srgbClr val="B45600"/>
                </a:solidFill>
              </a:rPr>
              <a:t>’</a:t>
            </a:r>
            <a:r>
              <a:rPr lang="fr-FR" sz="2400" kern="0" dirty="0" smtClean="0">
                <a:solidFill>
                  <a:srgbClr val="000000"/>
                </a:solidFill>
              </a:rPr>
              <a:t> , 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1400" dirty="0" smtClean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|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2400" kern="0" dirty="0" smtClean="0">
                <a:solidFill>
                  <a:srgbClr val="B45600"/>
                </a:solidFill>
              </a:rPr>
              <a:t>q</a:t>
            </a:r>
            <a:r>
              <a:rPr lang="fr-FR" sz="2400" kern="0" dirty="0" smtClean="0">
                <a:solidFill>
                  <a:srgbClr val="000000"/>
                </a:solidFill>
              </a:rPr>
              <a:t> </a:t>
            </a:r>
            <a:r>
              <a:rPr lang="fr-FR" sz="2400" kern="0" dirty="0">
                <a:sym typeface="Symbol"/>
              </a:rPr>
              <a:t> 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p</a:t>
            </a:r>
            <a:r>
              <a:rPr lang="fr-FR" sz="2400" dirty="0">
                <a:solidFill>
                  <a:schemeClr val="accent4"/>
                </a:solidFill>
                <a:sym typeface="Symbol"/>
              </a:rPr>
              <a:t>’</a:t>
            </a:r>
            <a:r>
              <a:rPr lang="fr-FR" sz="1400" dirty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|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2400" kern="0" dirty="0" smtClean="0">
                <a:solidFill>
                  <a:srgbClr val="B45600"/>
                </a:solidFill>
              </a:rPr>
              <a:t>q’</a:t>
            </a:r>
            <a:r>
              <a:rPr lang="fr-FR" sz="2400" kern="0" dirty="0" smtClean="0">
                <a:solidFill>
                  <a:srgbClr val="000000"/>
                </a:solidFill>
              </a:rPr>
              <a:t> </a:t>
            </a:r>
            <a:endParaRPr lang="fr-FR" sz="2400" kern="0" dirty="0">
              <a:solidFill>
                <a:schemeClr val="accent4"/>
              </a:solidFill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217612" y="3788284"/>
            <a:ext cx="8926388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Tout terme admet une </a:t>
            </a:r>
            <a:r>
              <a:rPr lang="fr-FR" dirty="0" smtClean="0">
                <a:solidFill>
                  <a:schemeClr val="accent4"/>
                </a:solidFill>
              </a:rPr>
              <a:t>forme normale unique</a:t>
            </a:r>
            <a:r>
              <a:rPr lang="fr-FR" dirty="0" smtClean="0"/>
              <a:t>, calculée </a:t>
            </a:r>
            <a:r>
              <a:rPr lang="fr-FR" dirty="0" smtClean="0">
                <a:solidFill>
                  <a:schemeClr val="accent4"/>
                </a:solidFill>
              </a:rPr>
              <a:t>efficacement</a:t>
            </a:r>
            <a:r>
              <a:rPr lang="fr-FR" dirty="0" smtClean="0"/>
              <a:t> en </a:t>
            </a:r>
            <a:r>
              <a:rPr lang="fr-FR" i="1" dirty="0" smtClean="0"/>
              <a:t>n</a:t>
            </a:r>
            <a:r>
              <a:rPr lang="fr-FR" sz="1400" dirty="0" smtClean="0"/>
              <a:t> </a:t>
            </a:r>
            <a:r>
              <a:rPr lang="fr-FR" dirty="0" smtClean="0"/>
              <a:t>log(</a:t>
            </a:r>
            <a:r>
              <a:rPr lang="fr-FR" i="1" dirty="0" smtClean="0"/>
              <a:t>n</a:t>
            </a:r>
            <a:r>
              <a:rPr lang="fr-FR" dirty="0" smtClean="0"/>
              <a:t>) grâce à un bel algorithme de </a:t>
            </a:r>
            <a:r>
              <a:rPr lang="fr-FR" dirty="0" err="1" smtClean="0">
                <a:solidFill>
                  <a:schemeClr val="tx2"/>
                </a:solidFill>
              </a:rPr>
              <a:t>Tarjan</a:t>
            </a:r>
            <a:endParaRPr lang="fr-FR" dirty="0" smtClean="0">
              <a:solidFill>
                <a:schemeClr val="accent3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210382" y="4658998"/>
            <a:ext cx="9186154" cy="17173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>
                <a:solidFill>
                  <a:schemeClr val="accent4"/>
                </a:solidFill>
              </a:rPr>
              <a:t>Applications pratiques : </a:t>
            </a:r>
          </a:p>
          <a:p>
            <a:pPr marL="0" indent="0">
              <a:buNone/>
            </a:pPr>
            <a:r>
              <a:rPr lang="fr-FR" dirty="0" smtClean="0"/>
              <a:t>     test d’égalité de processus → </a:t>
            </a:r>
            <a:r>
              <a:rPr lang="fr-FR" dirty="0" smtClean="0">
                <a:solidFill>
                  <a:schemeClr val="accent3"/>
                </a:solidFill>
              </a:rPr>
              <a:t>équivalence de spécifications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 </a:t>
            </a:r>
            <a:r>
              <a:rPr lang="fr-FR" dirty="0" smtClean="0"/>
              <a:t>    réduction par bisimulation → </a:t>
            </a:r>
            <a:r>
              <a:rPr lang="fr-FR" dirty="0" smtClean="0">
                <a:solidFill>
                  <a:srgbClr val="C83296"/>
                </a:solidFill>
              </a:rPr>
              <a:t>preuves compositionnelles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 smtClean="0"/>
              <a:t>                                                    (</a:t>
            </a:r>
            <a:r>
              <a:rPr lang="fr-FR" dirty="0" smtClean="0">
                <a:solidFill>
                  <a:schemeClr val="accent4"/>
                </a:solidFill>
              </a:rPr>
              <a:t>CADP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71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bisimulation observationnelle</a:t>
            </a:r>
            <a:endParaRPr lang="fr-FR" dirty="0"/>
          </a:p>
        </p:txBody>
      </p:sp>
      <p:sp>
        <p:nvSpPr>
          <p:cNvPr id="54" name="Espace réservé du contenu 1"/>
          <p:cNvSpPr txBox="1">
            <a:spLocks/>
          </p:cNvSpPr>
          <p:nvPr/>
        </p:nvSpPr>
        <p:spPr>
          <a:xfrm>
            <a:off x="70266" y="980728"/>
            <a:ext cx="8643998" cy="164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 les processus font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souvent des actions silencieuses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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issues de leurs communications internes.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Or,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a</a:t>
            </a:r>
            <a:r>
              <a:rPr lang="fr-FR" sz="2400" b="1" dirty="0" smtClean="0">
                <a:solidFill>
                  <a:srgbClr val="000000"/>
                </a:solidFill>
                <a:sym typeface="Symbol"/>
              </a:rPr>
              <a:t>.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.</a:t>
            </a:r>
            <a:r>
              <a:rPr lang="fr-FR" sz="2400" dirty="0" smtClean="0">
                <a:solidFill>
                  <a:schemeClr val="accent4"/>
                </a:solidFill>
                <a:sym typeface="Symbol"/>
              </a:rPr>
              <a:t>0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et </a:t>
            </a:r>
            <a:r>
              <a:rPr lang="fr-FR" sz="2400" dirty="0" smtClean="0">
                <a:solidFill>
                  <a:schemeClr val="accent3"/>
                </a:solidFill>
                <a:sym typeface="Symbol"/>
              </a:rPr>
              <a:t>a.</a:t>
            </a:r>
            <a:r>
              <a:rPr lang="fr-FR" sz="2400" dirty="0" smtClean="0">
                <a:solidFill>
                  <a:srgbClr val="B45600"/>
                </a:solidFill>
                <a:sym typeface="Symbol"/>
              </a:rPr>
              <a:t>0</a:t>
            </a:r>
            <a:r>
              <a:rPr lang="fr-FR" sz="24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ne</a:t>
            </a:r>
            <a:r>
              <a:rPr lang="fr-FR" sz="2400" b="1" dirty="0" smtClean="0">
                <a:solidFill>
                  <a:schemeClr val="accent3"/>
                </a:solidFill>
                <a:sym typeface="Symbol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sym typeface="Symbol"/>
              </a:rPr>
              <a:t>sont </a:t>
            </a:r>
            <a:r>
              <a:rPr lang="fr-FR" sz="2400" dirty="0" smtClean="0">
                <a:solidFill>
                  <a:schemeClr val="accent1"/>
                </a:solidFill>
                <a:sym typeface="Symbol"/>
              </a:rPr>
              <a:t>pas fortement bisimilaires</a:t>
            </a:r>
            <a:r>
              <a:rPr lang="fr-FR" sz="2400" dirty="0" smtClean="0">
                <a:sym typeface="Symbol"/>
              </a:rPr>
              <a:t>, même s’ils se valent pour les observateurs extérieurs</a:t>
            </a:r>
            <a:endParaRPr lang="fr-FR" sz="2400" kern="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73596" y="2796663"/>
            <a:ext cx="9070404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bisimulation observationnelle </a:t>
            </a:r>
            <a:r>
              <a:rPr lang="fr-FR" sz="2400" kern="0" dirty="0"/>
              <a:t>≋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 des processus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vus d’un observateur externe, pour qui une chaîne d’actions internes n’est pas observable</a:t>
            </a:r>
          </a:p>
          <a:p>
            <a:pPr marL="201168" indent="-201168" fontAlgn="base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fr-FR" sz="2400" kern="0" dirty="0" smtClean="0"/>
              <a:t>Elle se définit comme bisimulation forte pour </a:t>
            </a:r>
            <a:r>
              <a:rPr lang="fr-FR" sz="2400" kern="0" dirty="0" smtClean="0">
                <a:solidFill>
                  <a:srgbClr val="C83296"/>
                </a:solidFill>
              </a:rPr>
              <a:t>l’observation</a:t>
            </a:r>
            <a:endParaRPr lang="fr-FR" sz="2400" kern="0" dirty="0">
              <a:solidFill>
                <a:srgbClr val="C83296"/>
              </a:solidFill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971600" y="4472282"/>
            <a:ext cx="3600400" cy="828926"/>
            <a:chOff x="971600" y="4472282"/>
            <a:chExt cx="3600400" cy="828926"/>
          </a:xfrm>
        </p:grpSpPr>
        <p:sp>
          <p:nvSpPr>
            <p:cNvPr id="9" name="TextBox 6"/>
            <p:cNvSpPr txBox="1"/>
            <p:nvPr/>
          </p:nvSpPr>
          <p:spPr>
            <a:xfrm>
              <a:off x="971600" y="4732876"/>
              <a:ext cx="907545" cy="54117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 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⟿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31640" y="4472282"/>
              <a:ext cx="410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chemeClr val="accent3"/>
                  </a:solidFill>
                  <a:sym typeface="Symbol"/>
                </a:rPr>
                <a:t></a:t>
              </a:r>
              <a:endParaRPr lang="fr-FR" sz="2800" b="1" dirty="0">
                <a:solidFill>
                  <a:schemeClr val="accent3"/>
                </a:solidFill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835696" y="4719605"/>
              <a:ext cx="465192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4"/>
                  </a:solidFill>
                </a:rPr>
                <a:t>p’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411884" y="4836514"/>
              <a:ext cx="364403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=</a:t>
              </a: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2738656" y="4732876"/>
              <a:ext cx="384365" cy="541174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</a:t>
              </a:r>
              <a:endPara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87824" y="4472282"/>
              <a:ext cx="12234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 smtClean="0">
                  <a:solidFill>
                    <a:schemeClr val="accent3"/>
                  </a:solidFill>
                  <a:sym typeface="Symbol"/>
                </a:rPr>
                <a:t>*</a:t>
              </a:r>
              <a:r>
                <a:rPr lang="fr-FR" sz="2800" dirty="0" smtClean="0">
                  <a:solidFill>
                    <a:srgbClr val="000000"/>
                  </a:solidFill>
                  <a:sym typeface="Symbol"/>
                </a:rPr>
                <a:t>.</a:t>
              </a:r>
              <a:r>
                <a:rPr lang="fr-FR" sz="2800" b="1" dirty="0" smtClean="0">
                  <a:solidFill>
                    <a:schemeClr val="accent3"/>
                  </a:solidFill>
                  <a:sym typeface="Symbol"/>
                </a:rPr>
                <a:t></a:t>
              </a:r>
              <a:r>
                <a:rPr lang="fr-FR" sz="2800" b="1" dirty="0" smtClean="0">
                  <a:solidFill>
                    <a:srgbClr val="000000"/>
                  </a:solidFill>
                  <a:sym typeface="Symbol"/>
                </a:rPr>
                <a:t>.</a:t>
              </a:r>
              <a:r>
                <a:rPr lang="fr-FR" sz="2800" dirty="0" smtClean="0">
                  <a:solidFill>
                    <a:schemeClr val="accent3"/>
                  </a:solidFill>
                  <a:sym typeface="Symbol"/>
                </a:rPr>
                <a:t>*</a:t>
              </a:r>
              <a:endParaRPr lang="fr-FR" sz="2800" b="1" dirty="0">
                <a:solidFill>
                  <a:schemeClr val="accent3"/>
                </a:solidFill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4106808" y="4719605"/>
              <a:ext cx="465192" cy="544765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fr-FR" sz="2800" kern="0" dirty="0" smtClean="0">
                  <a:solidFill>
                    <a:schemeClr val="accent4"/>
                  </a:solidFill>
                </a:rPr>
                <a:t>p’</a:t>
              </a:r>
              <a:endParaRPr kumimoji="0" lang="fr-FR" sz="2800" b="0" i="0" u="none" strike="noStrike" kern="0" cap="none" spc="0" normalizeH="0" noProof="0" dirty="0" err="1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 flipV="1">
              <a:off x="3123021" y="5036871"/>
              <a:ext cx="983787" cy="11475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er 1"/>
          <p:cNvGrpSpPr/>
          <p:nvPr/>
        </p:nvGrpSpPr>
        <p:grpSpPr>
          <a:xfrm>
            <a:off x="79066" y="5451087"/>
            <a:ext cx="9317470" cy="1471172"/>
            <a:chOff x="79066" y="5451087"/>
            <a:chExt cx="9317470" cy="1471172"/>
          </a:xfrm>
        </p:grpSpPr>
        <p:sp>
          <p:nvSpPr>
            <p:cNvPr id="19" name="Espace réservé du contenu 1"/>
            <p:cNvSpPr txBox="1">
              <a:spLocks/>
            </p:cNvSpPr>
            <p:nvPr/>
          </p:nvSpPr>
          <p:spPr>
            <a:xfrm>
              <a:off x="79066" y="5451087"/>
              <a:ext cx="9317470" cy="1471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fr-FR" sz="2400" kern="0" dirty="0">
                  <a:solidFill>
                    <a:srgbClr val="B45600"/>
                  </a:solidFill>
                </a:rPr>
                <a:t>F</a:t>
              </a: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B456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orme normale unique</a:t>
              </a:r>
              <a:r>
                <a:rPr kumimoji="0" 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,</a:t>
              </a:r>
              <a:r>
                <a:rPr kumimoji="0" lang="fr-FR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réduction efficace, mais </a:t>
              </a:r>
              <a:r>
                <a:rPr kumimoji="0" lang="fr-FR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pas congruence</a:t>
              </a:r>
              <a:r>
                <a:rPr lang="fr-FR" sz="2400" kern="0" dirty="0">
                  <a:solidFill>
                    <a:schemeClr val="accent1"/>
                  </a:solidFill>
                </a:rPr>
                <a:t> </a:t>
              </a:r>
              <a:r>
                <a:rPr lang="fr-FR" sz="2400" kern="0" dirty="0" smtClean="0"/>
                <a:t>car </a:t>
              </a:r>
              <a:r>
                <a:rPr lang="fr-FR" sz="2400" kern="0" dirty="0" smtClean="0">
                  <a:solidFill>
                    <a:schemeClr val="accent3"/>
                  </a:solidFill>
                </a:rPr>
                <a:t>a</a:t>
              </a:r>
              <a:r>
                <a:rPr lang="fr-FR" sz="2400" kern="0" dirty="0" smtClean="0"/>
                <a:t>.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fr-FR" sz="2400" kern="0" dirty="0" smtClean="0"/>
                <a:t>≋ </a:t>
              </a:r>
              <a:r>
                <a:rPr lang="fr-FR" sz="2800" dirty="0" smtClean="0">
                  <a:solidFill>
                    <a:schemeClr val="accent3"/>
                  </a:solidFill>
                  <a:sym typeface="Symbol"/>
                </a:rPr>
                <a:t></a:t>
              </a:r>
              <a:r>
                <a:rPr lang="fr-FR" sz="2400" kern="0" dirty="0" smtClean="0">
                  <a:sym typeface="Symbol"/>
                </a:rPr>
                <a:t>.</a:t>
              </a:r>
              <a:r>
                <a:rPr lang="fr-FR" sz="2400" kern="0" dirty="0" smtClean="0">
                  <a:solidFill>
                    <a:srgbClr val="C83296"/>
                  </a:solidFill>
                </a:rPr>
                <a:t>a</a:t>
              </a:r>
              <a:r>
                <a:rPr lang="fr-FR" sz="2400" kern="0" dirty="0"/>
                <a:t>.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0 </a:t>
              </a:r>
              <a:r>
                <a:rPr lang="fr-FR" sz="2400" kern="0" dirty="0" smtClean="0"/>
                <a:t>mais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 </a:t>
              </a:r>
              <a:r>
                <a:rPr lang="fr-FR" sz="2400" kern="0" dirty="0">
                  <a:solidFill>
                    <a:schemeClr val="accent3"/>
                  </a:solidFill>
                </a:rPr>
                <a:t>a</a:t>
              </a:r>
              <a:r>
                <a:rPr lang="fr-FR" sz="2400" kern="0" dirty="0"/>
                <a:t>.</a:t>
              </a:r>
              <a:r>
                <a:rPr lang="fr-FR" sz="2400" kern="0" dirty="0">
                  <a:solidFill>
                    <a:schemeClr val="accent4"/>
                  </a:solidFill>
                </a:rPr>
                <a:t>0</a:t>
              </a:r>
              <a:r>
                <a:rPr lang="fr-FR" sz="2400" kern="0" dirty="0"/>
                <a:t>+</a:t>
              </a:r>
              <a:r>
                <a:rPr lang="fr-FR" sz="2400" kern="0" dirty="0">
                  <a:solidFill>
                    <a:schemeClr val="accent3"/>
                  </a:solidFill>
                </a:rPr>
                <a:t>b</a:t>
              </a:r>
              <a:r>
                <a:rPr lang="fr-FR" sz="2400" kern="0" dirty="0"/>
                <a:t>.</a:t>
              </a:r>
              <a:r>
                <a:rPr lang="fr-FR" sz="2400" kern="0" dirty="0">
                  <a:solidFill>
                    <a:srgbClr val="B45600"/>
                  </a:solidFill>
                </a:rPr>
                <a:t>0</a:t>
              </a:r>
              <a:r>
                <a:rPr lang="fr-FR" sz="2400" kern="0" dirty="0"/>
                <a:t> ≋ </a:t>
              </a:r>
              <a:r>
                <a:rPr lang="fr-FR" sz="2800" dirty="0">
                  <a:solidFill>
                    <a:schemeClr val="accent3"/>
                  </a:solidFill>
                  <a:sym typeface="Symbol"/>
                </a:rPr>
                <a:t></a:t>
              </a:r>
              <a:r>
                <a:rPr lang="fr-FR" sz="2400" kern="0" dirty="0">
                  <a:sym typeface="Symbol"/>
                </a:rPr>
                <a:t>.</a:t>
              </a:r>
              <a:r>
                <a:rPr lang="fr-FR" sz="2400" kern="0" dirty="0">
                  <a:solidFill>
                    <a:srgbClr val="C83296"/>
                  </a:solidFill>
                </a:rPr>
                <a:t>a</a:t>
              </a:r>
              <a:r>
                <a:rPr lang="fr-FR" sz="2400" kern="0" dirty="0"/>
                <a:t>.</a:t>
              </a:r>
              <a:r>
                <a:rPr lang="fr-FR" sz="2400" kern="0" dirty="0">
                  <a:solidFill>
                    <a:schemeClr val="accent4"/>
                  </a:solidFill>
                </a:rPr>
                <a:t>0</a:t>
              </a:r>
              <a:r>
                <a:rPr lang="fr-FR" sz="2400" kern="0" dirty="0"/>
                <a:t>+</a:t>
              </a:r>
              <a:r>
                <a:rPr lang="fr-FR" sz="2400" kern="0" dirty="0">
                  <a:solidFill>
                    <a:schemeClr val="accent3"/>
                  </a:solidFill>
                </a:rPr>
                <a:t>b</a:t>
              </a:r>
              <a:r>
                <a:rPr lang="fr-FR" sz="2400" kern="0" dirty="0"/>
                <a:t>.</a:t>
              </a:r>
              <a:r>
                <a:rPr lang="fr-FR" sz="2400" kern="0" dirty="0">
                  <a:solidFill>
                    <a:schemeClr val="accent4"/>
                  </a:solidFill>
                </a:rPr>
                <a:t>0</a:t>
              </a:r>
            </a:p>
            <a:p>
              <a:pPr marL="201168" indent="-201168" fontAlgn="base">
                <a:lnSpc>
                  <a:spcPct val="105000"/>
                </a:lnSpc>
                <a:spcBef>
                  <a:spcPts val="120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endPara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 bwMode="auto">
            <a:xfrm flipV="1">
              <a:off x="4211960" y="6021288"/>
              <a:ext cx="144016" cy="216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1476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04/03/2015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fr-FR" smtClean="0"/>
              <a:t>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visuelle  de l’ascenseur</a:t>
            </a:r>
            <a:endParaRPr lang="fr-FR" dirty="0"/>
          </a:p>
        </p:txBody>
      </p:sp>
      <p:grpSp>
        <p:nvGrpSpPr>
          <p:cNvPr id="61" name="Grouper 60"/>
          <p:cNvGrpSpPr/>
          <p:nvPr/>
        </p:nvGrpSpPr>
        <p:grpSpPr>
          <a:xfrm>
            <a:off x="1262063" y="3184624"/>
            <a:ext cx="1828800" cy="2233612"/>
            <a:chOff x="1262063" y="3184624"/>
            <a:chExt cx="1828800" cy="2233612"/>
          </a:xfrm>
        </p:grpSpPr>
        <p:sp>
          <p:nvSpPr>
            <p:cNvPr id="6" name="Oval 1135"/>
            <p:cNvSpPr>
              <a:spLocks noChangeArrowheads="1"/>
            </p:cNvSpPr>
            <p:nvPr/>
          </p:nvSpPr>
          <p:spPr bwMode="auto">
            <a:xfrm>
              <a:off x="1262063" y="3271936"/>
              <a:ext cx="215900" cy="215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1136"/>
            <p:cNvSpPr>
              <a:spLocks noChangeArrowheads="1"/>
            </p:cNvSpPr>
            <p:nvPr/>
          </p:nvSpPr>
          <p:spPr bwMode="auto">
            <a:xfrm>
              <a:off x="1262063" y="38815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1137"/>
            <p:cNvSpPr>
              <a:spLocks noChangeArrowheads="1"/>
            </p:cNvSpPr>
            <p:nvPr/>
          </p:nvSpPr>
          <p:spPr bwMode="auto">
            <a:xfrm>
              <a:off x="1871663" y="32719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1138"/>
            <p:cNvSpPr>
              <a:spLocks noChangeArrowheads="1"/>
            </p:cNvSpPr>
            <p:nvPr/>
          </p:nvSpPr>
          <p:spPr bwMode="auto">
            <a:xfrm>
              <a:off x="2252663" y="37291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1139"/>
            <p:cNvSpPr>
              <a:spLocks noChangeArrowheads="1"/>
            </p:cNvSpPr>
            <p:nvPr/>
          </p:nvSpPr>
          <p:spPr bwMode="auto">
            <a:xfrm>
              <a:off x="1643063" y="4283174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1140"/>
            <p:cNvSpPr>
              <a:spLocks noChangeArrowheads="1"/>
            </p:cNvSpPr>
            <p:nvPr/>
          </p:nvSpPr>
          <p:spPr bwMode="auto">
            <a:xfrm>
              <a:off x="1719263" y="38053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1141"/>
            <p:cNvSpPr>
              <a:spLocks noChangeArrowheads="1"/>
            </p:cNvSpPr>
            <p:nvPr/>
          </p:nvSpPr>
          <p:spPr bwMode="auto">
            <a:xfrm>
              <a:off x="2024063" y="46435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1142"/>
            <p:cNvSpPr>
              <a:spLocks noChangeArrowheads="1"/>
            </p:cNvSpPr>
            <p:nvPr/>
          </p:nvSpPr>
          <p:spPr bwMode="auto">
            <a:xfrm>
              <a:off x="1262063" y="45673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1143"/>
            <p:cNvSpPr>
              <a:spLocks noChangeArrowheads="1"/>
            </p:cNvSpPr>
            <p:nvPr/>
          </p:nvSpPr>
          <p:spPr bwMode="auto">
            <a:xfrm>
              <a:off x="2252663" y="42625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1144"/>
            <p:cNvSpPr>
              <a:spLocks noChangeArrowheads="1"/>
            </p:cNvSpPr>
            <p:nvPr/>
          </p:nvSpPr>
          <p:spPr bwMode="auto">
            <a:xfrm>
              <a:off x="1643063" y="49483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145"/>
            <p:cNvSpPr>
              <a:spLocks noChangeArrowheads="1"/>
            </p:cNvSpPr>
            <p:nvPr/>
          </p:nvSpPr>
          <p:spPr bwMode="auto">
            <a:xfrm>
              <a:off x="2100263" y="50245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1146"/>
            <p:cNvSpPr>
              <a:spLocks noChangeArrowheads="1"/>
            </p:cNvSpPr>
            <p:nvPr/>
          </p:nvSpPr>
          <p:spPr bwMode="auto">
            <a:xfrm>
              <a:off x="2633663" y="45673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147"/>
            <p:cNvSpPr>
              <a:spLocks noChangeArrowheads="1"/>
            </p:cNvSpPr>
            <p:nvPr/>
          </p:nvSpPr>
          <p:spPr bwMode="auto">
            <a:xfrm>
              <a:off x="2709863" y="4033936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148"/>
            <p:cNvSpPr>
              <a:spLocks noChangeShapeType="1"/>
            </p:cNvSpPr>
            <p:nvPr/>
          </p:nvSpPr>
          <p:spPr bwMode="auto">
            <a:xfrm>
              <a:off x="1490663" y="3341786"/>
              <a:ext cx="368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149"/>
            <p:cNvSpPr>
              <a:spLocks noChangeShapeType="1"/>
            </p:cNvSpPr>
            <p:nvPr/>
          </p:nvSpPr>
          <p:spPr bwMode="auto">
            <a:xfrm>
              <a:off x="1408113" y="3500536"/>
              <a:ext cx="0" cy="36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150"/>
            <p:cNvSpPr>
              <a:spLocks noChangeShapeType="1"/>
            </p:cNvSpPr>
            <p:nvPr/>
          </p:nvSpPr>
          <p:spPr bwMode="auto">
            <a:xfrm>
              <a:off x="1490663" y="3424336"/>
              <a:ext cx="292100" cy="36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1151"/>
            <p:cNvSpPr>
              <a:spLocks noChangeShapeType="1"/>
            </p:cNvSpPr>
            <p:nvPr/>
          </p:nvSpPr>
          <p:spPr bwMode="auto">
            <a:xfrm>
              <a:off x="1490663" y="3951386"/>
              <a:ext cx="215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1152"/>
            <p:cNvSpPr>
              <a:spLocks noChangeShapeType="1"/>
            </p:cNvSpPr>
            <p:nvPr/>
          </p:nvSpPr>
          <p:spPr bwMode="auto">
            <a:xfrm flipV="1">
              <a:off x="1978025" y="3843436"/>
              <a:ext cx="261938" cy="55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1153"/>
            <p:cNvSpPr>
              <a:spLocks noChangeShapeType="1"/>
            </p:cNvSpPr>
            <p:nvPr/>
          </p:nvSpPr>
          <p:spPr bwMode="auto">
            <a:xfrm>
              <a:off x="2486025" y="3919636"/>
              <a:ext cx="261938" cy="157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1154"/>
            <p:cNvSpPr>
              <a:spLocks noChangeShapeType="1"/>
            </p:cNvSpPr>
            <p:nvPr/>
          </p:nvSpPr>
          <p:spPr bwMode="auto">
            <a:xfrm>
              <a:off x="1955800" y="4003774"/>
              <a:ext cx="347663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Line 1155"/>
            <p:cNvSpPr>
              <a:spLocks noChangeShapeType="1"/>
            </p:cNvSpPr>
            <p:nvPr/>
          </p:nvSpPr>
          <p:spPr bwMode="auto">
            <a:xfrm flipV="1">
              <a:off x="2352675" y="3991074"/>
              <a:ext cx="0" cy="246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1156"/>
            <p:cNvSpPr>
              <a:spLocks noChangeShapeType="1"/>
            </p:cNvSpPr>
            <p:nvPr/>
          </p:nvSpPr>
          <p:spPr bwMode="auto">
            <a:xfrm>
              <a:off x="1892300" y="4378424"/>
              <a:ext cx="368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1157"/>
            <p:cNvSpPr>
              <a:spLocks noChangeShapeType="1"/>
            </p:cNvSpPr>
            <p:nvPr/>
          </p:nvSpPr>
          <p:spPr bwMode="auto">
            <a:xfrm flipV="1">
              <a:off x="1871663" y="3927574"/>
              <a:ext cx="411162" cy="3730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1158"/>
            <p:cNvSpPr>
              <a:spLocks noChangeShapeType="1"/>
            </p:cNvSpPr>
            <p:nvPr/>
          </p:nvSpPr>
          <p:spPr bwMode="auto">
            <a:xfrm flipV="1">
              <a:off x="1787525" y="4054574"/>
              <a:ext cx="7938" cy="225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1159"/>
            <p:cNvSpPr>
              <a:spLocks noChangeShapeType="1"/>
            </p:cNvSpPr>
            <p:nvPr/>
          </p:nvSpPr>
          <p:spPr bwMode="auto">
            <a:xfrm>
              <a:off x="1406525" y="4110136"/>
              <a:ext cx="282575" cy="198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1160"/>
            <p:cNvSpPr>
              <a:spLocks noChangeShapeType="1"/>
            </p:cNvSpPr>
            <p:nvPr/>
          </p:nvSpPr>
          <p:spPr bwMode="auto">
            <a:xfrm>
              <a:off x="1406525" y="4152999"/>
              <a:ext cx="325438" cy="812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1161"/>
            <p:cNvSpPr>
              <a:spLocks noChangeShapeType="1"/>
            </p:cNvSpPr>
            <p:nvPr/>
          </p:nvSpPr>
          <p:spPr bwMode="auto">
            <a:xfrm flipV="1">
              <a:off x="1851025" y="3991074"/>
              <a:ext cx="473075" cy="987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Line 1162"/>
            <p:cNvSpPr>
              <a:spLocks noChangeShapeType="1"/>
            </p:cNvSpPr>
            <p:nvPr/>
          </p:nvSpPr>
          <p:spPr bwMode="auto">
            <a:xfrm>
              <a:off x="1787525" y="4533999"/>
              <a:ext cx="261938" cy="134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1163"/>
            <p:cNvSpPr>
              <a:spLocks noChangeShapeType="1"/>
            </p:cNvSpPr>
            <p:nvPr/>
          </p:nvSpPr>
          <p:spPr bwMode="auto">
            <a:xfrm flipV="1">
              <a:off x="2273300" y="4689574"/>
              <a:ext cx="368300" cy="34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1164"/>
            <p:cNvSpPr>
              <a:spLocks noChangeShapeType="1"/>
            </p:cNvSpPr>
            <p:nvPr/>
          </p:nvSpPr>
          <p:spPr bwMode="auto">
            <a:xfrm flipH="1" flipV="1">
              <a:off x="2430463" y="3949799"/>
              <a:ext cx="309562" cy="647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1165"/>
            <p:cNvSpPr>
              <a:spLocks noChangeShapeType="1"/>
            </p:cNvSpPr>
            <p:nvPr/>
          </p:nvSpPr>
          <p:spPr bwMode="auto">
            <a:xfrm flipV="1">
              <a:off x="2336800" y="4732436"/>
              <a:ext cx="304800" cy="3730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166"/>
            <p:cNvSpPr>
              <a:spLocks noChangeShapeType="1"/>
            </p:cNvSpPr>
            <p:nvPr/>
          </p:nvSpPr>
          <p:spPr bwMode="auto">
            <a:xfrm>
              <a:off x="1851025" y="5105499"/>
              <a:ext cx="261938" cy="50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1167"/>
            <p:cNvSpPr>
              <a:spLocks noChangeShapeType="1"/>
            </p:cNvSpPr>
            <p:nvPr/>
          </p:nvSpPr>
          <p:spPr bwMode="auto">
            <a:xfrm flipH="1">
              <a:off x="1498600" y="4427636"/>
              <a:ext cx="796925" cy="198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Line 1168"/>
            <p:cNvSpPr>
              <a:spLocks noChangeShapeType="1"/>
            </p:cNvSpPr>
            <p:nvPr/>
          </p:nvSpPr>
          <p:spPr bwMode="auto">
            <a:xfrm flipH="1" flipV="1">
              <a:off x="1350963" y="4181574"/>
              <a:ext cx="33337" cy="393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1169"/>
            <p:cNvSpPr>
              <a:spLocks noChangeShapeType="1"/>
            </p:cNvSpPr>
            <p:nvPr/>
          </p:nvSpPr>
          <p:spPr bwMode="auto">
            <a:xfrm>
              <a:off x="1447800" y="4765774"/>
              <a:ext cx="685800" cy="284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Freeform 1170"/>
            <p:cNvSpPr>
              <a:spLocks/>
            </p:cNvSpPr>
            <p:nvPr/>
          </p:nvSpPr>
          <p:spPr bwMode="auto">
            <a:xfrm>
              <a:off x="2051050" y="5183286"/>
              <a:ext cx="382588" cy="234950"/>
            </a:xfrm>
            <a:custGeom>
              <a:avLst/>
              <a:gdLst>
                <a:gd name="T0" fmla="*/ 160 w 241"/>
                <a:gd name="T1" fmla="*/ 0 h 148"/>
                <a:gd name="T2" fmla="*/ 240 w 241"/>
                <a:gd name="T3" fmla="*/ 147 h 148"/>
                <a:gd name="T4" fmla="*/ 0 w 241"/>
                <a:gd name="T5" fmla="*/ 147 h 148"/>
                <a:gd name="T6" fmla="*/ 54 w 241"/>
                <a:gd name="T7" fmla="*/ 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148">
                  <a:moveTo>
                    <a:pt x="160" y="0"/>
                  </a:moveTo>
                  <a:lnTo>
                    <a:pt x="240" y="147"/>
                  </a:lnTo>
                  <a:lnTo>
                    <a:pt x="0" y="147"/>
                  </a:lnTo>
                  <a:lnTo>
                    <a:pt x="54" y="4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1171"/>
            <p:cNvSpPr>
              <a:spLocks/>
            </p:cNvSpPr>
            <p:nvPr/>
          </p:nvSpPr>
          <p:spPr bwMode="auto">
            <a:xfrm>
              <a:off x="2898775" y="3905349"/>
              <a:ext cx="192088" cy="403225"/>
            </a:xfrm>
            <a:custGeom>
              <a:avLst/>
              <a:gdLst>
                <a:gd name="T0" fmla="*/ 0 w 121"/>
                <a:gd name="T1" fmla="*/ 93 h 254"/>
                <a:gd name="T2" fmla="*/ 120 w 121"/>
                <a:gd name="T3" fmla="*/ 0 h 254"/>
                <a:gd name="T4" fmla="*/ 120 w 121"/>
                <a:gd name="T5" fmla="*/ 253 h 254"/>
                <a:gd name="T6" fmla="*/ 13 w 121"/>
                <a:gd name="T7" fmla="*/ 18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54">
                  <a:moveTo>
                    <a:pt x="0" y="93"/>
                  </a:moveTo>
                  <a:lnTo>
                    <a:pt x="120" y="0"/>
                  </a:lnTo>
                  <a:lnTo>
                    <a:pt x="120" y="253"/>
                  </a:lnTo>
                  <a:lnTo>
                    <a:pt x="13" y="18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1172"/>
            <p:cNvSpPr>
              <a:spLocks/>
            </p:cNvSpPr>
            <p:nvPr/>
          </p:nvSpPr>
          <p:spPr bwMode="auto">
            <a:xfrm>
              <a:off x="2835275" y="4591149"/>
              <a:ext cx="255588" cy="360362"/>
            </a:xfrm>
            <a:custGeom>
              <a:avLst/>
              <a:gdLst>
                <a:gd name="T0" fmla="*/ 0 w 161"/>
                <a:gd name="T1" fmla="*/ 40 h 227"/>
                <a:gd name="T2" fmla="*/ 160 w 161"/>
                <a:gd name="T3" fmla="*/ 0 h 227"/>
                <a:gd name="T4" fmla="*/ 146 w 161"/>
                <a:gd name="T5" fmla="*/ 226 h 227"/>
                <a:gd name="T6" fmla="*/ 0 w 161"/>
                <a:gd name="T7" fmla="*/ 10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27">
                  <a:moveTo>
                    <a:pt x="0" y="40"/>
                  </a:moveTo>
                  <a:lnTo>
                    <a:pt x="160" y="0"/>
                  </a:lnTo>
                  <a:lnTo>
                    <a:pt x="146" y="226"/>
                  </a:lnTo>
                  <a:lnTo>
                    <a:pt x="0" y="10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1173"/>
            <p:cNvSpPr>
              <a:spLocks/>
            </p:cNvSpPr>
            <p:nvPr/>
          </p:nvSpPr>
          <p:spPr bwMode="auto">
            <a:xfrm>
              <a:off x="2093913" y="3184624"/>
              <a:ext cx="220439" cy="361950"/>
            </a:xfrm>
            <a:custGeom>
              <a:avLst/>
              <a:gdLst>
                <a:gd name="T0" fmla="*/ 0 w 121"/>
                <a:gd name="T1" fmla="*/ 80 h 228"/>
                <a:gd name="T2" fmla="*/ 120 w 121"/>
                <a:gd name="T3" fmla="*/ 0 h 228"/>
                <a:gd name="T4" fmla="*/ 107 w 121"/>
                <a:gd name="T5" fmla="*/ 227 h 228"/>
                <a:gd name="T6" fmla="*/ 0 w 121"/>
                <a:gd name="T7" fmla="*/ 14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228">
                  <a:moveTo>
                    <a:pt x="0" y="80"/>
                  </a:moveTo>
                  <a:lnTo>
                    <a:pt x="120" y="0"/>
                  </a:lnTo>
                  <a:lnTo>
                    <a:pt x="107" y="227"/>
                  </a:lnTo>
                  <a:lnTo>
                    <a:pt x="0" y="14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7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4251325" y="3068960"/>
            <a:ext cx="3346229" cy="2385546"/>
            <a:chOff x="4251325" y="3068960"/>
            <a:chExt cx="3346229" cy="2385546"/>
          </a:xfrm>
        </p:grpSpPr>
        <p:sp>
          <p:nvSpPr>
            <p:cNvPr id="45" name="Oval 1174"/>
            <p:cNvSpPr>
              <a:spLocks noChangeArrowheads="1"/>
            </p:cNvSpPr>
            <p:nvPr/>
          </p:nvSpPr>
          <p:spPr bwMode="auto">
            <a:xfrm>
              <a:off x="4251325" y="4143474"/>
              <a:ext cx="215900" cy="215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1175"/>
            <p:cNvSpPr>
              <a:spLocks noChangeArrowheads="1"/>
            </p:cNvSpPr>
            <p:nvPr/>
          </p:nvSpPr>
          <p:spPr bwMode="auto">
            <a:xfrm>
              <a:off x="5792788" y="4143474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Oval 1176"/>
            <p:cNvSpPr>
              <a:spLocks noChangeArrowheads="1"/>
            </p:cNvSpPr>
            <p:nvPr/>
          </p:nvSpPr>
          <p:spPr bwMode="auto">
            <a:xfrm>
              <a:off x="7316788" y="4143474"/>
              <a:ext cx="215900" cy="2159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1177"/>
            <p:cNvSpPr>
              <a:spLocks noChangeShapeType="1"/>
            </p:cNvSpPr>
            <p:nvPr/>
          </p:nvSpPr>
          <p:spPr bwMode="auto">
            <a:xfrm>
              <a:off x="4492625" y="4259361"/>
              <a:ext cx="12827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Arc 1178"/>
            <p:cNvSpPr>
              <a:spLocks/>
            </p:cNvSpPr>
            <p:nvPr/>
          </p:nvSpPr>
          <p:spPr bwMode="auto">
            <a:xfrm>
              <a:off x="6018213" y="3886299"/>
              <a:ext cx="679450" cy="2984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5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0"/>
                    <a:pt x="9640" y="27"/>
                    <a:pt x="2155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0"/>
                    <a:pt x="9640" y="27"/>
                    <a:pt x="2155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Arc 1179"/>
            <p:cNvSpPr>
              <a:spLocks/>
            </p:cNvSpPr>
            <p:nvPr/>
          </p:nvSpPr>
          <p:spPr bwMode="auto">
            <a:xfrm>
              <a:off x="6696075" y="3886299"/>
              <a:ext cx="603250" cy="2984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Arc 1180"/>
            <p:cNvSpPr>
              <a:spLocks/>
            </p:cNvSpPr>
            <p:nvPr/>
          </p:nvSpPr>
          <p:spPr bwMode="auto">
            <a:xfrm rot="10800000">
              <a:off x="6627813" y="4343499"/>
              <a:ext cx="679450" cy="2984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5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90"/>
                    <a:pt x="9640" y="27"/>
                    <a:pt x="21550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0"/>
                    <a:pt x="9640" y="27"/>
                    <a:pt x="21550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2" name="Arc 1181"/>
            <p:cNvSpPr>
              <a:spLocks/>
            </p:cNvSpPr>
            <p:nvPr/>
          </p:nvSpPr>
          <p:spPr bwMode="auto">
            <a:xfrm rot="10800000">
              <a:off x="6010275" y="4343499"/>
              <a:ext cx="603250" cy="2984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 cap="rnd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1182"/>
            <p:cNvSpPr>
              <a:spLocks noChangeArrowheads="1"/>
            </p:cNvSpPr>
            <p:nvPr/>
          </p:nvSpPr>
          <p:spPr bwMode="auto">
            <a:xfrm>
              <a:off x="4624388" y="3851374"/>
              <a:ext cx="95293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altLang="fr-FR" sz="2400" dirty="0" smtClean="0">
                  <a:solidFill>
                    <a:srgbClr val="C83296"/>
                  </a:solidFill>
                </a:rPr>
                <a:t>open!</a:t>
              </a:r>
              <a:endParaRPr lang="fr-FR" altLang="fr-FR" sz="2400" dirty="0">
                <a:solidFill>
                  <a:srgbClr val="C83296"/>
                </a:solidFill>
              </a:endParaRPr>
            </a:p>
          </p:txBody>
        </p:sp>
        <p:sp>
          <p:nvSpPr>
            <p:cNvPr id="54" name="Rectangle 1183"/>
            <p:cNvSpPr>
              <a:spLocks noChangeArrowheads="1"/>
            </p:cNvSpPr>
            <p:nvPr/>
          </p:nvSpPr>
          <p:spPr bwMode="auto">
            <a:xfrm>
              <a:off x="6062803" y="3068960"/>
              <a:ext cx="1243581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altLang="fr-FR" sz="2400" dirty="0" err="1" smtClean="0">
                  <a:solidFill>
                    <a:srgbClr val="C83296"/>
                  </a:solidFill>
                </a:rPr>
                <a:t>closed</a:t>
              </a:r>
              <a:r>
                <a:rPr lang="fr-FR" altLang="fr-FR" sz="2400" dirty="0" smtClean="0">
                  <a:solidFill>
                    <a:srgbClr val="C83296"/>
                  </a:solidFill>
                </a:rPr>
                <a:t>?</a:t>
              </a:r>
              <a:endParaRPr lang="fr-FR" altLang="fr-FR" sz="2400" dirty="0"/>
            </a:p>
            <a:p>
              <a:pPr algn="ctr"/>
              <a:r>
                <a:rPr lang="fr-FR" altLang="fr-FR" sz="2400" dirty="0" err="1" smtClean="0">
                  <a:solidFill>
                    <a:srgbClr val="C83296"/>
                  </a:solidFill>
                </a:rPr>
                <a:t>start</a:t>
              </a:r>
              <a:r>
                <a:rPr lang="fr-FR" altLang="fr-FR" sz="2400" dirty="0" smtClean="0">
                  <a:solidFill>
                    <a:srgbClr val="C83296"/>
                  </a:solidFill>
                </a:rPr>
                <a:t>!</a:t>
              </a:r>
              <a:endParaRPr lang="fr-FR" altLang="fr-FR" sz="2400" dirty="0"/>
            </a:p>
          </p:txBody>
        </p:sp>
        <p:sp>
          <p:nvSpPr>
            <p:cNvPr id="55" name="Rectangle 1184"/>
            <p:cNvSpPr>
              <a:spLocks noChangeArrowheads="1"/>
            </p:cNvSpPr>
            <p:nvPr/>
          </p:nvSpPr>
          <p:spPr bwMode="auto">
            <a:xfrm>
              <a:off x="6148388" y="4626074"/>
              <a:ext cx="1449166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altLang="fr-FR" sz="2400" dirty="0" err="1" smtClean="0">
                  <a:solidFill>
                    <a:srgbClr val="C83296"/>
                  </a:solidFill>
                </a:rPr>
                <a:t>stopped</a:t>
              </a:r>
              <a:r>
                <a:rPr lang="fr-FR" altLang="fr-FR" sz="2400" dirty="0" smtClean="0">
                  <a:solidFill>
                    <a:srgbClr val="C83296"/>
                  </a:solidFill>
                </a:rPr>
                <a:t>?</a:t>
              </a:r>
              <a:endParaRPr lang="fr-FR" altLang="fr-FR" sz="2400" dirty="0"/>
            </a:p>
            <a:p>
              <a:pPr algn="ctr"/>
              <a:r>
                <a:rPr lang="fr-FR" altLang="fr-FR" sz="2400" dirty="0" smtClean="0">
                  <a:solidFill>
                    <a:srgbClr val="C83296"/>
                  </a:solidFill>
                </a:rPr>
                <a:t>open!</a:t>
              </a:r>
              <a:endParaRPr lang="fr-FR" altLang="fr-FR" sz="2400" dirty="0"/>
            </a:p>
          </p:txBody>
        </p:sp>
        <p:sp>
          <p:nvSpPr>
            <p:cNvPr id="56" name="Rectangle 1185"/>
            <p:cNvSpPr>
              <a:spLocks noChangeArrowheads="1"/>
            </p:cNvSpPr>
            <p:nvPr/>
          </p:nvSpPr>
          <p:spPr bwMode="auto">
            <a:xfrm>
              <a:off x="4932040" y="3284984"/>
              <a:ext cx="952936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fr-FR" altLang="fr-FR" sz="2400" dirty="0" smtClean="0">
                  <a:solidFill>
                    <a:srgbClr val="C83296"/>
                  </a:solidFill>
                </a:rPr>
                <a:t>open!</a:t>
              </a:r>
              <a:endParaRPr lang="fr-FR" altLang="fr-FR" sz="2400" dirty="0"/>
            </a:p>
          </p:txBody>
        </p:sp>
        <p:sp>
          <p:nvSpPr>
            <p:cNvPr id="57" name="Freeform 1186"/>
            <p:cNvSpPr>
              <a:spLocks/>
            </p:cNvSpPr>
            <p:nvPr/>
          </p:nvSpPr>
          <p:spPr bwMode="auto">
            <a:xfrm>
              <a:off x="5613400" y="3649761"/>
              <a:ext cx="355600" cy="533400"/>
            </a:xfrm>
            <a:custGeom>
              <a:avLst/>
              <a:gdLst>
                <a:gd name="T0" fmla="*/ 112 w 224"/>
                <a:gd name="T1" fmla="*/ 336 h 336"/>
                <a:gd name="T2" fmla="*/ 16 w 224"/>
                <a:gd name="T3" fmla="*/ 240 h 336"/>
                <a:gd name="T4" fmla="*/ 16 w 224"/>
                <a:gd name="T5" fmla="*/ 96 h 336"/>
                <a:gd name="T6" fmla="*/ 112 w 224"/>
                <a:gd name="T7" fmla="*/ 0 h 336"/>
                <a:gd name="T8" fmla="*/ 208 w 224"/>
                <a:gd name="T9" fmla="*/ 96 h 336"/>
                <a:gd name="T10" fmla="*/ 208 w 224"/>
                <a:gd name="T11" fmla="*/ 240 h 336"/>
                <a:gd name="T12" fmla="*/ 160 w 224"/>
                <a:gd name="T13" fmla="*/ 288 h 336"/>
                <a:gd name="T14" fmla="*/ 208 w 224"/>
                <a:gd name="T15" fmla="*/ 2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336">
                  <a:moveTo>
                    <a:pt x="112" y="336"/>
                  </a:moveTo>
                  <a:cubicBezTo>
                    <a:pt x="72" y="308"/>
                    <a:pt x="32" y="280"/>
                    <a:pt x="16" y="240"/>
                  </a:cubicBezTo>
                  <a:cubicBezTo>
                    <a:pt x="0" y="200"/>
                    <a:pt x="0" y="136"/>
                    <a:pt x="16" y="96"/>
                  </a:cubicBezTo>
                  <a:cubicBezTo>
                    <a:pt x="32" y="56"/>
                    <a:pt x="80" y="0"/>
                    <a:pt x="112" y="0"/>
                  </a:cubicBezTo>
                  <a:cubicBezTo>
                    <a:pt x="144" y="0"/>
                    <a:pt x="192" y="56"/>
                    <a:pt x="208" y="96"/>
                  </a:cubicBezTo>
                  <a:cubicBezTo>
                    <a:pt x="224" y="136"/>
                    <a:pt x="216" y="208"/>
                    <a:pt x="208" y="240"/>
                  </a:cubicBezTo>
                  <a:cubicBezTo>
                    <a:pt x="200" y="272"/>
                    <a:pt x="160" y="280"/>
                    <a:pt x="160" y="288"/>
                  </a:cubicBezTo>
                  <a:cubicBezTo>
                    <a:pt x="160" y="296"/>
                    <a:pt x="184" y="292"/>
                    <a:pt x="208" y="28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611560" y="836712"/>
            <a:ext cx="7920880" cy="46832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wrap="squar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</a:t>
            </a:r>
            <a:r>
              <a:rPr lang="fr-FR" sz="2400" kern="0" dirty="0" smtClean="0">
                <a:solidFill>
                  <a:schemeClr val="accent3"/>
                </a:solidFill>
              </a:rPr>
              <a:t>û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reté : </a:t>
            </a:r>
            <a:r>
              <a:rPr kumimoji="0" lang="fr-FR" sz="2400" b="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</a:rPr>
              <a:t>l’ascenseur ne peut pas voyager la porte ouverte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18134" y="1573808"/>
            <a:ext cx="7507734" cy="86485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Réduction par bisimulation observationnelle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en cachant tout sauf  </a:t>
            </a:r>
            <a:r>
              <a:rPr lang="fr-FR" sz="2400" kern="0" dirty="0" err="1" smtClean="0">
                <a:solidFill>
                  <a:schemeClr val="accent3"/>
                </a:solidFill>
              </a:rPr>
              <a:t>start</a:t>
            </a:r>
            <a:r>
              <a:rPr lang="fr-FR" sz="2400" kern="0" dirty="0" smtClean="0">
                <a:solidFill>
                  <a:schemeClr val="accent3"/>
                </a:solidFill>
              </a:rPr>
              <a:t>!</a:t>
            </a:r>
            <a:r>
              <a:rPr lang="fr-FR" sz="2400" kern="0" dirty="0" smtClean="0"/>
              <a:t>, </a:t>
            </a:r>
            <a:r>
              <a:rPr lang="fr-FR" sz="2400" kern="0" dirty="0" smtClean="0">
                <a:solidFill>
                  <a:srgbClr val="C83296"/>
                </a:solidFill>
              </a:rPr>
              <a:t>open!</a:t>
            </a:r>
            <a:r>
              <a:rPr lang="fr-FR" sz="2400" kern="0" dirty="0" smtClean="0"/>
              <a:t>, </a:t>
            </a:r>
            <a:r>
              <a:rPr lang="fr-FR" sz="2400" kern="0" dirty="0" err="1" smtClean="0">
                <a:solidFill>
                  <a:srgbClr val="C83296"/>
                </a:solidFill>
              </a:rPr>
              <a:t>stopped</a:t>
            </a:r>
            <a:r>
              <a:rPr lang="fr-FR" sz="2400" kern="0" dirty="0" smtClean="0">
                <a:solidFill>
                  <a:srgbClr val="C83296"/>
                </a:solidFill>
              </a:rPr>
              <a:t>?</a:t>
            </a:r>
            <a:r>
              <a:rPr lang="fr-FR" sz="2400" kern="0" dirty="0" smtClean="0"/>
              <a:t>, </a:t>
            </a:r>
            <a:r>
              <a:rPr lang="fr-FR" sz="2400" kern="0" dirty="0" err="1" smtClean="0">
                <a:solidFill>
                  <a:srgbClr val="C83296"/>
                </a:solidFill>
              </a:rPr>
              <a:t>closed</a:t>
            </a:r>
            <a:r>
              <a:rPr lang="fr-FR" sz="2400" kern="0" dirty="0" smtClean="0">
                <a:solidFill>
                  <a:srgbClr val="C83296"/>
                </a:solidFill>
              </a:rPr>
              <a:t>?</a:t>
            </a:r>
            <a:r>
              <a:rPr lang="fr-FR" sz="2400" kern="0" dirty="0" smtClean="0"/>
              <a:t> </a:t>
            </a:r>
            <a:endParaRPr kumimoji="0" lang="fr-FR" sz="2400" b="0" i="0" u="none" strike="noStrike" kern="0" cap="none" spc="0" normalizeH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4748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Non-interférence de services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8470"/>
              </p:ext>
            </p:extLst>
          </p:nvPr>
        </p:nvGraphicFramePr>
        <p:xfrm>
          <a:off x="573460" y="752475"/>
          <a:ext cx="6005513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51" name="Equation" r:id="rId3" imgW="2730500" imgH="1371600" progId="Equation.DSMT4">
                  <p:embed/>
                </p:oleObj>
              </mc:Choice>
              <mc:Fallback>
                <p:oleObj name="Equation" r:id="rId3" imgW="27305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460" y="752475"/>
                        <a:ext cx="6005513" cy="301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38561" y="3501008"/>
            <a:ext cx="7976887" cy="170503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rgbClr val="C83296"/>
                </a:solidFill>
              </a:rPr>
              <a:t>1. sûreté </a:t>
            </a:r>
            <a:r>
              <a:rPr lang="fr-FR" sz="2400" kern="0" dirty="0" smtClean="0"/>
              <a:t>: les deux </a:t>
            </a:r>
            <a:r>
              <a:rPr lang="fr-FR" sz="2400" i="1" kern="0" dirty="0" smtClean="0">
                <a:solidFill>
                  <a:schemeClr val="tx2"/>
                </a:solidFill>
              </a:rPr>
              <a:t>cycler</a:t>
            </a:r>
            <a:r>
              <a:rPr lang="fr-FR" sz="2400" kern="0" dirty="0" smtClean="0">
                <a:solidFill>
                  <a:schemeClr val="tx2"/>
                </a:solidFill>
              </a:rPr>
              <a:t> </a:t>
            </a:r>
            <a:r>
              <a:rPr lang="fr-FR" sz="2400" kern="0" dirty="0" smtClean="0"/>
              <a:t>n’interfèrent pas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           si on ignore </a:t>
            </a:r>
            <a:r>
              <a:rPr lang="fr-FR" sz="2400" i="1" kern="0" dirty="0" smtClean="0">
                <a:solidFill>
                  <a:srgbClr val="008000"/>
                </a:solidFill>
              </a:rPr>
              <a:t>start2</a:t>
            </a:r>
            <a:r>
              <a:rPr lang="fr-FR" sz="2400" kern="0" dirty="0" smtClean="0"/>
              <a:t> et </a:t>
            </a:r>
            <a:r>
              <a:rPr lang="fr-FR" sz="2400" i="1" kern="0" dirty="0" smtClean="0">
                <a:solidFill>
                  <a:srgbClr val="008000"/>
                </a:solidFill>
              </a:rPr>
              <a:t>end2</a:t>
            </a:r>
            <a:r>
              <a:rPr lang="fr-FR" sz="2400" kern="0" dirty="0" smtClean="0"/>
              <a:t>, le premier </a:t>
            </a:r>
            <a:r>
              <a:rPr lang="fr-FR" sz="2400" i="1" kern="0" dirty="0" smtClean="0">
                <a:solidFill>
                  <a:schemeClr val="tx2"/>
                </a:solidFill>
              </a:rPr>
              <a:t>cycler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i="1" kern="0" dirty="0">
                <a:solidFill>
                  <a:schemeClr val="tx2"/>
                </a:solidFill>
              </a:rPr>
              <a:t> </a:t>
            </a:r>
            <a:r>
              <a:rPr lang="fr-FR" sz="2400" i="1" kern="0" dirty="0" smtClean="0">
                <a:solidFill>
                  <a:schemeClr val="tx2"/>
                </a:solidFill>
              </a:rPr>
              <a:t>         </a:t>
            </a:r>
            <a:r>
              <a:rPr lang="fr-FR" sz="2400" kern="0" dirty="0" smtClean="0"/>
              <a:t> marche comme s’il était tout seul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400" kern="0" dirty="0" smtClean="0">
                <a:solidFill>
                  <a:srgbClr val="C83296"/>
                </a:solidFill>
              </a:rPr>
              <a:t>2. vivacité </a:t>
            </a:r>
            <a:r>
              <a:rPr lang="fr-FR" sz="2400" kern="0" dirty="0" smtClean="0"/>
              <a:t>: </a:t>
            </a:r>
            <a:r>
              <a:rPr lang="fr-FR" sz="2400" kern="0" dirty="0"/>
              <a:t>o</a:t>
            </a:r>
            <a:r>
              <a:rPr lang="fr-FR" sz="2400" kern="0" dirty="0" smtClean="0"/>
              <a:t>n a une </a:t>
            </a:r>
            <a:r>
              <a:rPr lang="fr-FR" sz="2400" kern="0" dirty="0" smtClean="0">
                <a:solidFill>
                  <a:srgbClr val="C83296"/>
                </a:solidFill>
              </a:rPr>
              <a:t>alternance infinie</a:t>
            </a:r>
            <a:r>
              <a:rPr lang="fr-FR" sz="2400" kern="0" dirty="0" smtClean="0"/>
              <a:t> de </a:t>
            </a:r>
            <a:r>
              <a:rPr lang="fr-FR" sz="2400" i="1" kern="0" dirty="0" smtClean="0">
                <a:solidFill>
                  <a:srgbClr val="008000"/>
                </a:solidFill>
              </a:rPr>
              <a:t>start1</a:t>
            </a:r>
            <a:r>
              <a:rPr lang="fr-FR" sz="2400" kern="0" dirty="0" smtClean="0">
                <a:solidFill>
                  <a:srgbClr val="008000"/>
                </a:solidFill>
              </a:rPr>
              <a:t> </a:t>
            </a:r>
            <a:r>
              <a:rPr lang="fr-FR" sz="2400" kern="0" dirty="0" smtClean="0"/>
              <a:t>et </a:t>
            </a:r>
            <a:r>
              <a:rPr lang="fr-FR" sz="2400" i="1" kern="0" dirty="0" smtClean="0">
                <a:solidFill>
                  <a:srgbClr val="008000"/>
                </a:solidFill>
              </a:rPr>
              <a:t>start2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43131"/>
              </p:ext>
            </p:extLst>
          </p:nvPr>
        </p:nvGraphicFramePr>
        <p:xfrm>
          <a:off x="326801" y="5122713"/>
          <a:ext cx="6621463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52" name="Equation" r:id="rId5" imgW="3009900" imgH="2044700" progId="Equation.DSMT4">
                  <p:embed/>
                </p:oleObj>
              </mc:Choice>
              <mc:Fallback>
                <p:oleObj name="Equation" r:id="rId5" imgW="3009900" imgH="204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801" y="5122713"/>
                        <a:ext cx="6621463" cy="449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87193"/>
              </p:ext>
            </p:extLst>
          </p:nvPr>
        </p:nvGraphicFramePr>
        <p:xfrm>
          <a:off x="635000" y="1195388"/>
          <a:ext cx="7683500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53" name="Equation" r:id="rId7" imgW="3492500" imgH="1409700" progId="Equation.DSMT4">
                  <p:embed/>
                </p:oleObj>
              </mc:Choice>
              <mc:Fallback>
                <p:oleObj name="Equation" r:id="rId7" imgW="3492500" imgH="1409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000" y="1195388"/>
                        <a:ext cx="7683500" cy="310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85852" y="1714488"/>
            <a:ext cx="428628" cy="7143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642910" y="2357430"/>
            <a:ext cx="428628" cy="42862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285852" y="2357430"/>
            <a:ext cx="428628" cy="42862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928794" y="2357430"/>
            <a:ext cx="428628" cy="42862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642910" y="714356"/>
            <a:ext cx="428628" cy="42862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928794" y="714356"/>
            <a:ext cx="428628" cy="42862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785786" y="785794"/>
            <a:ext cx="78314" cy="78314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1500166" y="2643182"/>
            <a:ext cx="78314" cy="78314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e 54"/>
          <p:cNvGrpSpPr/>
          <p:nvPr/>
        </p:nvGrpSpPr>
        <p:grpSpPr>
          <a:xfrm>
            <a:off x="818067" y="2428868"/>
            <a:ext cx="1364198" cy="182033"/>
            <a:chOff x="960943" y="3143248"/>
            <a:chExt cx="1364198" cy="182033"/>
          </a:xfrm>
        </p:grpSpPr>
        <p:sp>
          <p:nvSpPr>
            <p:cNvPr id="15" name="Ellipse 14"/>
            <p:cNvSpPr/>
            <p:nvPr/>
          </p:nvSpPr>
          <p:spPr bwMode="auto">
            <a:xfrm>
              <a:off x="960943" y="3246967"/>
              <a:ext cx="78314" cy="78314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1571604" y="3143248"/>
              <a:ext cx="78314" cy="78314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2246827" y="3246967"/>
              <a:ext cx="78314" cy="78314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3" name="Connecteur droit 22"/>
          <p:cNvCxnSpPr/>
          <p:nvPr/>
        </p:nvCxnSpPr>
        <p:spPr bwMode="auto">
          <a:xfrm rot="5400000" flipH="1" flipV="1">
            <a:off x="848712" y="1868505"/>
            <a:ext cx="593768" cy="439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Connecteur droit 25"/>
          <p:cNvCxnSpPr/>
          <p:nvPr/>
        </p:nvCxnSpPr>
        <p:spPr bwMode="auto">
          <a:xfrm rot="16200000" flipV="1">
            <a:off x="1530040" y="1863117"/>
            <a:ext cx="593768" cy="439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Connecteur droit avec flèche 27"/>
          <p:cNvCxnSpPr>
            <a:stCxn id="9" idx="0"/>
            <a:endCxn id="7" idx="2"/>
          </p:cNvCxnSpPr>
          <p:nvPr/>
        </p:nvCxnSpPr>
        <p:spPr bwMode="auto">
          <a:xfrm rot="5400000" flipH="1" flipV="1">
            <a:off x="1214414" y="2071678"/>
            <a:ext cx="571504" cy="15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 rot="5400000" flipH="1" flipV="1">
            <a:off x="1519467" y="1197910"/>
            <a:ext cx="593768" cy="439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 rot="16200000" flipV="1">
            <a:off x="851472" y="1197910"/>
            <a:ext cx="593768" cy="439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" name="Groupe 53"/>
          <p:cNvGrpSpPr/>
          <p:nvPr/>
        </p:nvGrpSpPr>
        <p:grpSpPr>
          <a:xfrm>
            <a:off x="818067" y="2428868"/>
            <a:ext cx="1364198" cy="182033"/>
            <a:chOff x="928662" y="3143248"/>
            <a:chExt cx="1364198" cy="182033"/>
          </a:xfrm>
        </p:grpSpPr>
        <p:sp>
          <p:nvSpPr>
            <p:cNvPr id="51" name="Ellipse 50"/>
            <p:cNvSpPr/>
            <p:nvPr/>
          </p:nvSpPr>
          <p:spPr bwMode="auto">
            <a:xfrm>
              <a:off x="928662" y="3246967"/>
              <a:ext cx="78314" cy="7831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1539323" y="3143248"/>
              <a:ext cx="78314" cy="7831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2214546" y="3246967"/>
              <a:ext cx="78314" cy="7831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e 57"/>
          <p:cNvGrpSpPr/>
          <p:nvPr/>
        </p:nvGrpSpPr>
        <p:grpSpPr>
          <a:xfrm>
            <a:off x="857224" y="889513"/>
            <a:ext cx="1325041" cy="117471"/>
            <a:chOff x="1000100" y="1603893"/>
            <a:chExt cx="1325041" cy="117471"/>
          </a:xfrm>
        </p:grpSpPr>
        <p:sp>
          <p:nvSpPr>
            <p:cNvPr id="56" name="Ellipse 55"/>
            <p:cNvSpPr/>
            <p:nvPr/>
          </p:nvSpPr>
          <p:spPr bwMode="auto">
            <a:xfrm>
              <a:off x="1000100" y="1643050"/>
              <a:ext cx="78314" cy="7831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2246827" y="1603893"/>
              <a:ext cx="78314" cy="7831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642910" y="3000372"/>
            <a:ext cx="1824538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transitions</a:t>
            </a:r>
          </a:p>
        </p:txBody>
      </p:sp>
      <p:sp>
        <p:nvSpPr>
          <p:cNvPr id="70" name="Ellipse 69"/>
          <p:cNvSpPr/>
          <p:nvPr/>
        </p:nvSpPr>
        <p:spPr bwMode="auto">
          <a:xfrm>
            <a:off x="2928926" y="2532587"/>
            <a:ext cx="78314" cy="78314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3565561" y="2532587"/>
            <a:ext cx="78314" cy="78314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4214810" y="2532587"/>
            <a:ext cx="78314" cy="78314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000364" y="3000372"/>
            <a:ext cx="1124026" cy="5134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marL="201168" indent="-201168"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conflit</a:t>
            </a:r>
          </a:p>
        </p:txBody>
      </p:sp>
      <p:grpSp>
        <p:nvGrpSpPr>
          <p:cNvPr id="170" name="Groupe 169"/>
          <p:cNvGrpSpPr/>
          <p:nvPr/>
        </p:nvGrpSpPr>
        <p:grpSpPr>
          <a:xfrm>
            <a:off x="2747462" y="714356"/>
            <a:ext cx="1714512" cy="2071702"/>
            <a:chOff x="2747462" y="714356"/>
            <a:chExt cx="1714512" cy="2071702"/>
          </a:xfrm>
        </p:grpSpPr>
        <p:sp>
          <p:nvSpPr>
            <p:cNvPr id="61" name="Rectangle 60"/>
            <p:cNvSpPr/>
            <p:nvPr/>
          </p:nvSpPr>
          <p:spPr bwMode="auto">
            <a:xfrm>
              <a:off x="2857488" y="1714488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Ellipse 61"/>
            <p:cNvSpPr/>
            <p:nvPr/>
          </p:nvSpPr>
          <p:spPr bwMode="auto">
            <a:xfrm>
              <a:off x="2747462" y="2357430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Ellipse 62"/>
            <p:cNvSpPr/>
            <p:nvPr/>
          </p:nvSpPr>
          <p:spPr bwMode="auto">
            <a:xfrm>
              <a:off x="3390404" y="2357430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lipse 63"/>
            <p:cNvSpPr/>
            <p:nvPr/>
          </p:nvSpPr>
          <p:spPr bwMode="auto">
            <a:xfrm>
              <a:off x="4033346" y="2357430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Ellipse 64"/>
            <p:cNvSpPr/>
            <p:nvPr/>
          </p:nvSpPr>
          <p:spPr bwMode="auto">
            <a:xfrm>
              <a:off x="2857488" y="714356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Ellipse 65"/>
            <p:cNvSpPr/>
            <p:nvPr/>
          </p:nvSpPr>
          <p:spPr bwMode="auto">
            <a:xfrm>
              <a:off x="3929058" y="714356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 bwMode="auto">
            <a:xfrm rot="5400000" flipH="1" flipV="1">
              <a:off x="2654158" y="2061128"/>
              <a:ext cx="603784" cy="96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4" name="Connecteur droit 73"/>
            <p:cNvCxnSpPr>
              <a:stCxn id="64" idx="0"/>
            </p:cNvCxnSpPr>
            <p:nvPr/>
          </p:nvCxnSpPr>
          <p:spPr bwMode="auto">
            <a:xfrm rot="16200000" flipV="1">
              <a:off x="3955511" y="2065280"/>
              <a:ext cx="576131" cy="81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5" name="Connecteur droit avec flèche 74"/>
            <p:cNvCxnSpPr>
              <a:stCxn id="63" idx="1"/>
            </p:cNvCxnSpPr>
            <p:nvPr/>
          </p:nvCxnSpPr>
          <p:spPr bwMode="auto">
            <a:xfrm rot="16200000" flipV="1">
              <a:off x="2974680" y="1941705"/>
              <a:ext cx="638902" cy="3180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6" name="Connecteur droit 75"/>
            <p:cNvCxnSpPr>
              <a:stCxn id="86" idx="0"/>
              <a:endCxn id="66" idx="4"/>
            </p:cNvCxnSpPr>
            <p:nvPr/>
          </p:nvCxnSpPr>
          <p:spPr bwMode="auto">
            <a:xfrm rot="5400000" flipH="1" flipV="1">
              <a:off x="3857620" y="1428736"/>
              <a:ext cx="5715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7" name="Connecteur droit 76"/>
            <p:cNvCxnSpPr>
              <a:stCxn id="61" idx="0"/>
              <a:endCxn id="65" idx="4"/>
            </p:cNvCxnSpPr>
            <p:nvPr/>
          </p:nvCxnSpPr>
          <p:spPr bwMode="auto">
            <a:xfrm rot="5400000" flipH="1" flipV="1">
              <a:off x="2786050" y="1428736"/>
              <a:ext cx="571504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6" name="Rectangle 85"/>
            <p:cNvSpPr/>
            <p:nvPr/>
          </p:nvSpPr>
          <p:spPr bwMode="auto">
            <a:xfrm>
              <a:off x="3929058" y="1714488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0" name="Connecteur droit avec flèche 89"/>
            <p:cNvCxnSpPr/>
            <p:nvPr/>
          </p:nvCxnSpPr>
          <p:spPr bwMode="auto">
            <a:xfrm rot="5400000" flipH="1" flipV="1">
              <a:off x="3584186" y="1946993"/>
              <a:ext cx="630994" cy="32335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56" name="Groupe 155"/>
          <p:cNvGrpSpPr/>
          <p:nvPr/>
        </p:nvGrpSpPr>
        <p:grpSpPr>
          <a:xfrm>
            <a:off x="2930400" y="2534400"/>
            <a:ext cx="714949" cy="78314"/>
            <a:chOff x="3081326" y="2684987"/>
            <a:chExt cx="714949" cy="78314"/>
          </a:xfrm>
        </p:grpSpPr>
        <p:sp>
          <p:nvSpPr>
            <p:cNvPr id="135" name="Ellipse 134"/>
            <p:cNvSpPr/>
            <p:nvPr/>
          </p:nvSpPr>
          <p:spPr bwMode="auto">
            <a:xfrm>
              <a:off x="3081326" y="2684987"/>
              <a:ext cx="78314" cy="7831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Ellipse 135"/>
            <p:cNvSpPr/>
            <p:nvPr/>
          </p:nvSpPr>
          <p:spPr bwMode="auto">
            <a:xfrm>
              <a:off x="3717961" y="2684987"/>
              <a:ext cx="78314" cy="7831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3564000" y="2534400"/>
            <a:ext cx="727563" cy="78314"/>
            <a:chOff x="3717961" y="2500306"/>
            <a:chExt cx="727563" cy="78314"/>
          </a:xfrm>
        </p:grpSpPr>
        <p:sp>
          <p:nvSpPr>
            <p:cNvPr id="137" name="Ellipse 136"/>
            <p:cNvSpPr/>
            <p:nvPr/>
          </p:nvSpPr>
          <p:spPr bwMode="auto">
            <a:xfrm>
              <a:off x="3717961" y="2500306"/>
              <a:ext cx="78314" cy="7831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Ellipse 143"/>
            <p:cNvSpPr/>
            <p:nvPr/>
          </p:nvSpPr>
          <p:spPr bwMode="auto">
            <a:xfrm>
              <a:off x="4367210" y="2500306"/>
              <a:ext cx="78314" cy="7831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e 152"/>
          <p:cNvGrpSpPr/>
          <p:nvPr/>
        </p:nvGrpSpPr>
        <p:grpSpPr>
          <a:xfrm>
            <a:off x="5292080" y="4365104"/>
            <a:ext cx="2428892" cy="2071702"/>
            <a:chOff x="5286380" y="4357694"/>
            <a:chExt cx="2428892" cy="2071702"/>
          </a:xfrm>
        </p:grpSpPr>
        <p:sp>
          <p:nvSpPr>
            <p:cNvPr id="99" name="Rectangle 98"/>
            <p:cNvSpPr/>
            <p:nvPr/>
          </p:nvSpPr>
          <p:spPr bwMode="auto">
            <a:xfrm>
              <a:off x="6303612" y="5357826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Ellipse 100"/>
            <p:cNvSpPr/>
            <p:nvPr/>
          </p:nvSpPr>
          <p:spPr bwMode="auto">
            <a:xfrm>
              <a:off x="6286512" y="6000768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Ellipse 102"/>
            <p:cNvSpPr/>
            <p:nvPr/>
          </p:nvSpPr>
          <p:spPr bwMode="auto">
            <a:xfrm>
              <a:off x="5286380" y="4357694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Ellipse 103"/>
            <p:cNvSpPr/>
            <p:nvPr/>
          </p:nvSpPr>
          <p:spPr bwMode="auto">
            <a:xfrm>
              <a:off x="7286644" y="4357694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Ellipse 105"/>
            <p:cNvSpPr/>
            <p:nvPr/>
          </p:nvSpPr>
          <p:spPr bwMode="auto">
            <a:xfrm>
              <a:off x="6463908" y="6185496"/>
              <a:ext cx="78314" cy="78314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Connecteur droit avec flèche 109"/>
            <p:cNvCxnSpPr>
              <a:stCxn id="101" idx="0"/>
              <a:endCxn id="99" idx="2"/>
            </p:cNvCxnSpPr>
            <p:nvPr/>
          </p:nvCxnSpPr>
          <p:spPr bwMode="auto">
            <a:xfrm flipV="1">
              <a:off x="6500826" y="5429264"/>
              <a:ext cx="17100" cy="57150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1" name="Connecteur droit 110"/>
            <p:cNvCxnSpPr>
              <a:stCxn id="99" idx="0"/>
              <a:endCxn id="104" idx="4"/>
            </p:cNvCxnSpPr>
            <p:nvPr/>
          </p:nvCxnSpPr>
          <p:spPr bwMode="auto">
            <a:xfrm flipV="1">
              <a:off x="6517926" y="4786322"/>
              <a:ext cx="983032" cy="5715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12" name="Connecteur droit 111"/>
            <p:cNvCxnSpPr>
              <a:stCxn id="99" idx="0"/>
              <a:endCxn id="103" idx="4"/>
            </p:cNvCxnSpPr>
            <p:nvPr/>
          </p:nvCxnSpPr>
          <p:spPr bwMode="auto">
            <a:xfrm flipH="1" flipV="1">
              <a:off x="5500694" y="4786322"/>
              <a:ext cx="1017232" cy="5715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41" name="ZoneTexte 140"/>
            <p:cNvSpPr txBox="1"/>
            <p:nvPr/>
          </p:nvSpPr>
          <p:spPr>
            <a:xfrm>
              <a:off x="6143636" y="4717734"/>
              <a:ext cx="784189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fork</a:t>
              </a:r>
            </a:p>
          </p:txBody>
        </p:sp>
      </p:grpSp>
      <p:grpSp>
        <p:nvGrpSpPr>
          <p:cNvPr id="21" name="Groupe 153"/>
          <p:cNvGrpSpPr/>
          <p:nvPr/>
        </p:nvGrpSpPr>
        <p:grpSpPr>
          <a:xfrm>
            <a:off x="5506394" y="2857496"/>
            <a:ext cx="3463832" cy="1507608"/>
            <a:chOff x="5506394" y="2857496"/>
            <a:chExt cx="3463832" cy="1507608"/>
          </a:xfrm>
        </p:grpSpPr>
        <p:sp>
          <p:nvSpPr>
            <p:cNvPr id="129" name="Ellipse 128"/>
            <p:cNvSpPr/>
            <p:nvPr/>
          </p:nvSpPr>
          <p:spPr bwMode="auto">
            <a:xfrm>
              <a:off x="6906616" y="3786190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Ellipse 129"/>
            <p:cNvSpPr/>
            <p:nvPr/>
          </p:nvSpPr>
          <p:spPr bwMode="auto">
            <a:xfrm>
              <a:off x="5639780" y="3786190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Ellipse 130"/>
            <p:cNvSpPr/>
            <p:nvPr/>
          </p:nvSpPr>
          <p:spPr bwMode="auto">
            <a:xfrm>
              <a:off x="5620732" y="2857496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Ellipse 131"/>
            <p:cNvSpPr/>
            <p:nvPr/>
          </p:nvSpPr>
          <p:spPr bwMode="auto">
            <a:xfrm>
              <a:off x="6929454" y="2857496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215074" y="3500438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4" name="Connecteur droit 133"/>
            <p:cNvCxnSpPr>
              <a:stCxn id="130" idx="7"/>
            </p:cNvCxnSpPr>
            <p:nvPr/>
          </p:nvCxnSpPr>
          <p:spPr bwMode="auto">
            <a:xfrm rot="5400000" flipH="1" flipV="1">
              <a:off x="6103270" y="3474244"/>
              <a:ext cx="277085" cy="4723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8" name="Connecteur droit 137"/>
            <p:cNvCxnSpPr/>
            <p:nvPr/>
          </p:nvCxnSpPr>
          <p:spPr bwMode="auto">
            <a:xfrm rot="16200000" flipV="1">
              <a:off x="6575621" y="3474243"/>
              <a:ext cx="277085" cy="4723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39" name="Connecteur droit 138"/>
            <p:cNvCxnSpPr/>
            <p:nvPr/>
          </p:nvCxnSpPr>
          <p:spPr bwMode="auto">
            <a:xfrm rot="16200000" flipV="1">
              <a:off x="6075555" y="3125720"/>
              <a:ext cx="277085" cy="4723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0" name="Connecteur droit 139"/>
            <p:cNvCxnSpPr/>
            <p:nvPr/>
          </p:nvCxnSpPr>
          <p:spPr bwMode="auto">
            <a:xfrm rot="5400000" flipH="1" flipV="1">
              <a:off x="6603336" y="3117053"/>
              <a:ext cx="277085" cy="4723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43" name="ZoneTexte 142"/>
            <p:cNvSpPr txBox="1"/>
            <p:nvPr/>
          </p:nvSpPr>
          <p:spPr>
            <a:xfrm>
              <a:off x="6804248" y="3214686"/>
              <a:ext cx="2165978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rendez-vous</a:t>
              </a:r>
            </a:p>
          </p:txBody>
        </p:sp>
        <p:cxnSp>
          <p:nvCxnSpPr>
            <p:cNvPr id="145" name="Connecteur droit 144"/>
            <p:cNvCxnSpPr>
              <a:stCxn id="103" idx="0"/>
              <a:endCxn id="130" idx="4"/>
            </p:cNvCxnSpPr>
            <p:nvPr/>
          </p:nvCxnSpPr>
          <p:spPr bwMode="auto">
            <a:xfrm flipV="1">
              <a:off x="5506394" y="4214818"/>
              <a:ext cx="347700" cy="150286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Connecteur droit 148"/>
            <p:cNvCxnSpPr/>
            <p:nvPr/>
          </p:nvCxnSpPr>
          <p:spPr bwMode="auto">
            <a:xfrm rot="16200000" flipV="1">
              <a:off x="7249030" y="4109556"/>
              <a:ext cx="142876" cy="353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e 154"/>
          <p:cNvGrpSpPr/>
          <p:nvPr/>
        </p:nvGrpSpPr>
        <p:grpSpPr>
          <a:xfrm>
            <a:off x="5286380" y="571480"/>
            <a:ext cx="2428892" cy="2286016"/>
            <a:chOff x="5286380" y="571480"/>
            <a:chExt cx="2428892" cy="2286016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6303612" y="1571612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Ellipse 115"/>
            <p:cNvSpPr/>
            <p:nvPr/>
          </p:nvSpPr>
          <p:spPr bwMode="auto">
            <a:xfrm>
              <a:off x="6286512" y="571480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Connecteur droit 118"/>
            <p:cNvCxnSpPr>
              <a:stCxn id="115" idx="0"/>
              <a:endCxn id="116" idx="4"/>
            </p:cNvCxnSpPr>
            <p:nvPr/>
          </p:nvCxnSpPr>
          <p:spPr bwMode="auto">
            <a:xfrm flipH="1" flipV="1">
              <a:off x="6500826" y="1000108"/>
              <a:ext cx="17100" cy="5715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23" name="Ellipse 122"/>
            <p:cNvSpPr/>
            <p:nvPr/>
          </p:nvSpPr>
          <p:spPr bwMode="auto">
            <a:xfrm>
              <a:off x="5286380" y="2214554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Ellipse 123"/>
            <p:cNvSpPr/>
            <p:nvPr/>
          </p:nvSpPr>
          <p:spPr bwMode="auto">
            <a:xfrm>
              <a:off x="7286644" y="2214554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7" name="Connecteur droit 126"/>
            <p:cNvCxnSpPr>
              <a:endCxn id="115" idx="2"/>
            </p:cNvCxnSpPr>
            <p:nvPr/>
          </p:nvCxnSpPr>
          <p:spPr bwMode="auto">
            <a:xfrm flipV="1">
              <a:off x="5500694" y="1643050"/>
              <a:ext cx="1017232" cy="5715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28" name="Connecteur droit 127"/>
            <p:cNvCxnSpPr>
              <a:endCxn id="115" idx="2"/>
            </p:cNvCxnSpPr>
            <p:nvPr/>
          </p:nvCxnSpPr>
          <p:spPr bwMode="auto">
            <a:xfrm flipH="1" flipV="1">
              <a:off x="6517926" y="1643050"/>
              <a:ext cx="983032" cy="57150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42" name="ZoneTexte 141"/>
            <p:cNvSpPr txBox="1"/>
            <p:nvPr/>
          </p:nvSpPr>
          <p:spPr>
            <a:xfrm>
              <a:off x="6112299" y="1714488"/>
              <a:ext cx="745717" cy="5134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join</a:t>
              </a:r>
            </a:p>
          </p:txBody>
        </p:sp>
        <p:cxnSp>
          <p:nvCxnSpPr>
            <p:cNvPr id="147" name="Connecteur droit 146"/>
            <p:cNvCxnSpPr>
              <a:stCxn id="132" idx="0"/>
              <a:endCxn id="124" idx="4"/>
            </p:cNvCxnSpPr>
            <p:nvPr/>
          </p:nvCxnSpPr>
          <p:spPr bwMode="auto">
            <a:xfrm rot="5400000" flipH="1" flipV="1">
              <a:off x="7215206" y="2571744"/>
              <a:ext cx="214314" cy="35719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Connecteur droit 149"/>
            <p:cNvCxnSpPr>
              <a:endCxn id="123" idx="4"/>
            </p:cNvCxnSpPr>
            <p:nvPr/>
          </p:nvCxnSpPr>
          <p:spPr bwMode="auto">
            <a:xfrm rot="10800000">
              <a:off x="5500694" y="2643182"/>
              <a:ext cx="304800" cy="21431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1" name="Groupe 170"/>
          <p:cNvGrpSpPr/>
          <p:nvPr/>
        </p:nvGrpSpPr>
        <p:grpSpPr>
          <a:xfrm>
            <a:off x="1500166" y="3857628"/>
            <a:ext cx="2146742" cy="2780577"/>
            <a:chOff x="1500166" y="3857628"/>
            <a:chExt cx="2146742" cy="2780577"/>
          </a:xfrm>
        </p:grpSpPr>
        <p:sp>
          <p:nvSpPr>
            <p:cNvPr id="158" name="Rectangle 157"/>
            <p:cNvSpPr/>
            <p:nvPr/>
          </p:nvSpPr>
          <p:spPr bwMode="auto">
            <a:xfrm>
              <a:off x="1824506" y="4355125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Ellipse 158"/>
            <p:cNvSpPr/>
            <p:nvPr/>
          </p:nvSpPr>
          <p:spPr bwMode="auto">
            <a:xfrm>
              <a:off x="1714480" y="4998067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Ellipse 159"/>
            <p:cNvSpPr/>
            <p:nvPr/>
          </p:nvSpPr>
          <p:spPr bwMode="auto">
            <a:xfrm>
              <a:off x="2357422" y="4998067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Ellipse 160"/>
            <p:cNvSpPr/>
            <p:nvPr/>
          </p:nvSpPr>
          <p:spPr bwMode="auto">
            <a:xfrm>
              <a:off x="3000364" y="4998067"/>
              <a:ext cx="428628" cy="42862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Ellipse 163"/>
            <p:cNvSpPr/>
            <p:nvPr/>
          </p:nvSpPr>
          <p:spPr bwMode="auto">
            <a:xfrm>
              <a:off x="1895944" y="5173224"/>
              <a:ext cx="78314" cy="78314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Ellipse 165"/>
            <p:cNvSpPr/>
            <p:nvPr/>
          </p:nvSpPr>
          <p:spPr bwMode="auto">
            <a:xfrm>
              <a:off x="3181828" y="5173224"/>
              <a:ext cx="78314" cy="78314"/>
            </a:xfrm>
            <a:prstGeom prst="ellipse">
              <a:avLst/>
            </a:prstGeom>
            <a:solidFill>
              <a:schemeClr val="tx2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7" name="Connecteur droit 166"/>
            <p:cNvCxnSpPr/>
            <p:nvPr/>
          </p:nvCxnSpPr>
          <p:spPr bwMode="auto">
            <a:xfrm rot="5400000" flipH="1" flipV="1">
              <a:off x="1621176" y="4701765"/>
              <a:ext cx="603784" cy="963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68" name="Connecteur droit 167"/>
            <p:cNvCxnSpPr>
              <a:stCxn id="161" idx="0"/>
            </p:cNvCxnSpPr>
            <p:nvPr/>
          </p:nvCxnSpPr>
          <p:spPr bwMode="auto">
            <a:xfrm rot="16200000" flipV="1">
              <a:off x="2922529" y="4705917"/>
              <a:ext cx="576131" cy="81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69" name="Connecteur droit avec flèche 168"/>
            <p:cNvCxnSpPr>
              <a:stCxn id="160" idx="1"/>
            </p:cNvCxnSpPr>
            <p:nvPr/>
          </p:nvCxnSpPr>
          <p:spPr bwMode="auto">
            <a:xfrm rot="16200000" flipV="1">
              <a:off x="1941698" y="4582342"/>
              <a:ext cx="638902" cy="31808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2" name="ZoneTexte 171"/>
            <p:cNvSpPr txBox="1"/>
            <p:nvPr/>
          </p:nvSpPr>
          <p:spPr>
            <a:xfrm>
              <a:off x="1500166" y="5641009"/>
              <a:ext cx="2146742" cy="997196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201168" indent="-201168" algn="ctr" fontAlgn="base">
                <a:lnSpc>
                  <a:spcPct val="105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kumimoji="0" lang="fr-FR" sz="28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interblocage</a:t>
              </a:r>
            </a:p>
            <a:p>
              <a:pPr marL="201168" indent="-201168"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800" kern="0" dirty="0" smtClean="0"/>
                <a:t>(</a:t>
              </a:r>
              <a:r>
                <a:rPr kumimoji="0" lang="en-US" sz="2800" b="0" i="0" u="none" strike="noStrike" kern="0" cap="none" spc="0" normalizeH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deadlock</a:t>
              </a:r>
              <a:r>
                <a:rPr kumimoji="0" lang="fr-FR" sz="28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2896076" y="4355125"/>
              <a:ext cx="428628" cy="71438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4" name="Connecteur droit avec flèche 173"/>
            <p:cNvCxnSpPr/>
            <p:nvPr/>
          </p:nvCxnSpPr>
          <p:spPr bwMode="auto">
            <a:xfrm rot="5400000" flipH="1" flipV="1">
              <a:off x="2551204" y="4563880"/>
              <a:ext cx="630994" cy="323356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75" name="Forme libre 174"/>
            <p:cNvSpPr/>
            <p:nvPr/>
          </p:nvSpPr>
          <p:spPr bwMode="auto">
            <a:xfrm>
              <a:off x="2013069" y="3857628"/>
              <a:ext cx="524494" cy="1151906"/>
            </a:xfrm>
            <a:custGeom>
              <a:avLst/>
              <a:gdLst>
                <a:gd name="connsiteX0" fmla="*/ 0 w 524494"/>
                <a:gd name="connsiteY0" fmla="*/ 486888 h 1151906"/>
                <a:gd name="connsiteX1" fmla="*/ 142504 w 524494"/>
                <a:gd name="connsiteY1" fmla="*/ 47501 h 1151906"/>
                <a:gd name="connsiteX2" fmla="*/ 463138 w 524494"/>
                <a:gd name="connsiteY2" fmla="*/ 201880 h 1151906"/>
                <a:gd name="connsiteX3" fmla="*/ 510639 w 524494"/>
                <a:gd name="connsiteY3" fmla="*/ 1151906 h 115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494" h="1151906">
                  <a:moveTo>
                    <a:pt x="0" y="486888"/>
                  </a:moveTo>
                  <a:cubicBezTo>
                    <a:pt x="32657" y="290945"/>
                    <a:pt x="65314" y="95002"/>
                    <a:pt x="142504" y="47501"/>
                  </a:cubicBezTo>
                  <a:cubicBezTo>
                    <a:pt x="219694" y="0"/>
                    <a:pt x="401782" y="17813"/>
                    <a:pt x="463138" y="201880"/>
                  </a:cubicBezTo>
                  <a:cubicBezTo>
                    <a:pt x="524494" y="385947"/>
                    <a:pt x="517566" y="768926"/>
                    <a:pt x="510639" y="1151906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Forme libre 175"/>
            <p:cNvSpPr/>
            <p:nvPr/>
          </p:nvSpPr>
          <p:spPr bwMode="auto">
            <a:xfrm flipH="1">
              <a:off x="2618746" y="3859505"/>
              <a:ext cx="524494" cy="1151906"/>
            </a:xfrm>
            <a:custGeom>
              <a:avLst/>
              <a:gdLst>
                <a:gd name="connsiteX0" fmla="*/ 0 w 524494"/>
                <a:gd name="connsiteY0" fmla="*/ 486888 h 1151906"/>
                <a:gd name="connsiteX1" fmla="*/ 142504 w 524494"/>
                <a:gd name="connsiteY1" fmla="*/ 47501 h 1151906"/>
                <a:gd name="connsiteX2" fmla="*/ 463138 w 524494"/>
                <a:gd name="connsiteY2" fmla="*/ 201880 h 1151906"/>
                <a:gd name="connsiteX3" fmla="*/ 510639 w 524494"/>
                <a:gd name="connsiteY3" fmla="*/ 1151906 h 1151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494" h="1151906">
                  <a:moveTo>
                    <a:pt x="0" y="486888"/>
                  </a:moveTo>
                  <a:cubicBezTo>
                    <a:pt x="32657" y="290945"/>
                    <a:pt x="65314" y="95002"/>
                    <a:pt x="142504" y="47501"/>
                  </a:cubicBezTo>
                  <a:cubicBezTo>
                    <a:pt x="219694" y="0"/>
                    <a:pt x="401782" y="17813"/>
                    <a:pt x="463138" y="201880"/>
                  </a:cubicBezTo>
                  <a:cubicBezTo>
                    <a:pt x="524494" y="385947"/>
                    <a:pt x="517566" y="768926"/>
                    <a:pt x="510639" y="1151906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7" name="Ellipse 156"/>
          <p:cNvSpPr/>
          <p:nvPr/>
        </p:nvSpPr>
        <p:spPr bwMode="auto">
          <a:xfrm>
            <a:off x="3032645" y="889513"/>
            <a:ext cx="78314" cy="78314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Ellipse 162"/>
          <p:cNvSpPr/>
          <p:nvPr/>
        </p:nvSpPr>
        <p:spPr bwMode="auto">
          <a:xfrm>
            <a:off x="4104215" y="889513"/>
            <a:ext cx="78314" cy="78314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85" grpId="0"/>
      <p:bldP spid="157" grpId="0" animBg="1"/>
      <p:bldP spid="157" grpId="1" animBg="1"/>
      <p:bldP spid="16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56"/>
          <p:cNvSpPr>
            <a:spLocks noGrp="1"/>
          </p:cNvSpPr>
          <p:nvPr>
            <p:ph type="title"/>
          </p:nvPr>
        </p:nvSpPr>
        <p:spPr>
          <a:xfrm>
            <a:off x="228600" y="-27384"/>
            <a:ext cx="8686800" cy="584775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Scheduler2</a:t>
            </a:r>
            <a:r>
              <a:rPr lang="fr-FR" dirty="0" smtClean="0"/>
              <a:t> expansé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4356844" y="2062435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4356844" y="5086622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916982" y="4294460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796707" y="4294460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796707" y="2853010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916982" y="2853010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2745" y="2205311"/>
            <a:ext cx="122396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132882" y="4437336"/>
            <a:ext cx="1223962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3132882" y="2205311"/>
            <a:ext cx="1223962" cy="720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572745" y="4437336"/>
            <a:ext cx="1223963" cy="720725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5869732" y="3070498"/>
            <a:ext cx="0" cy="1223963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3061444" y="3070498"/>
            <a:ext cx="0" cy="122396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4356844" y="692422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356844" y="6453460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764457" y="4940572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949232" y="4940572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6949232" y="2132285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1764457" y="2132285"/>
            <a:ext cx="215900" cy="215900"/>
          </a:xfrm>
          <a:prstGeom prst="ellipse">
            <a:avLst/>
          </a:prstGeom>
          <a:solidFill>
            <a:srgbClr val="D9EDE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572744" y="836886"/>
            <a:ext cx="2376488" cy="1368425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1980358" y="5085035"/>
            <a:ext cx="2376487" cy="14398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>
            <a:off x="1980358" y="2132286"/>
            <a:ext cx="2376487" cy="73025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4572744" y="5085035"/>
            <a:ext cx="2376488" cy="1444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7020669" y="2349772"/>
            <a:ext cx="0" cy="2590800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1907332" y="2349772"/>
            <a:ext cx="0" cy="2590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4572744" y="4508773"/>
            <a:ext cx="129540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3059858" y="4508772"/>
            <a:ext cx="1368425" cy="1944688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V="1">
            <a:off x="1980357" y="3068911"/>
            <a:ext cx="1008062" cy="1944687"/>
          </a:xfrm>
          <a:prstGeom prst="line">
            <a:avLst/>
          </a:prstGeom>
          <a:noFill/>
          <a:ln w="25400">
            <a:solidFill>
              <a:srgbClr val="4A64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6012608" y="2349773"/>
            <a:ext cx="936625" cy="20161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V="1">
            <a:off x="3059858" y="836886"/>
            <a:ext cx="1296987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4499720" y="908322"/>
            <a:ext cx="1368425" cy="1944688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H="1">
            <a:off x="4428282" y="1773511"/>
            <a:ext cx="0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149008" y="3357835"/>
            <a:ext cx="966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start1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4715620" y="2421210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tau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4933108" y="5805760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tau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3564683" y="4437335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tau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3564683" y="1052785"/>
            <a:ext cx="504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tau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5868144" y="1341710"/>
            <a:ext cx="966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start1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059858" y="3500710"/>
            <a:ext cx="966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start2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2267694" y="5589860"/>
            <a:ext cx="966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start2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4715620" y="4437335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end1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2988420" y="5158060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end1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2124820" y="3429272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end1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2412157" y="1844947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end1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3564682" y="2492647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end2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1259632" y="3284810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end2</a:t>
            </a: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6157070" y="3716610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end2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5149007" y="1700485"/>
            <a:ext cx="792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end2</a:t>
            </a:r>
          </a:p>
        </p:txBody>
      </p:sp>
      <p:sp>
        <p:nvSpPr>
          <p:cNvPr id="54" name="Text Box 51"/>
          <p:cNvSpPr txBox="1">
            <a:spLocks noChangeArrowheads="1"/>
          </p:cNvSpPr>
          <p:nvPr/>
        </p:nvSpPr>
        <p:spPr bwMode="auto">
          <a:xfrm>
            <a:off x="5725270" y="5085035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end2</a:t>
            </a: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7020670" y="3932510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4A6400"/>
                </a:solidFill>
              </a:rPr>
              <a:t>end1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5496" y="6154013"/>
            <a:ext cx="3921005" cy="65936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Auto / </a:t>
            </a:r>
            <a:r>
              <a:rPr lang="fr-FR" i="1" kern="0" dirty="0" err="1" smtClean="0"/>
              <a:t>Autograph</a:t>
            </a:r>
            <a:endParaRPr lang="fr-FR" i="1" kern="0" dirty="0" smtClean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R. de Simone, V. Roy, D. </a:t>
            </a:r>
            <a:r>
              <a:rPr lang="fr-FR" i="1" kern="0" dirty="0" err="1" smtClean="0"/>
              <a:t>Vergamini</a:t>
            </a: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9710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Réductions dans Scheduler2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58" name="Grouper 57"/>
          <p:cNvGrpSpPr/>
          <p:nvPr/>
        </p:nvGrpSpPr>
        <p:grpSpPr>
          <a:xfrm>
            <a:off x="1259632" y="692422"/>
            <a:ext cx="6553201" cy="5976938"/>
            <a:chOff x="1547664" y="692422"/>
            <a:chExt cx="6553201" cy="5976938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4644876" y="2062435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4644876" y="5086622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205014" y="429446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6084739" y="429446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6084739" y="285301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205014" y="285301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860777" y="2205311"/>
              <a:ext cx="1223963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420914" y="4437336"/>
              <a:ext cx="1223962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3420914" y="2205311"/>
              <a:ext cx="1223962" cy="72072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4860777" y="4437336"/>
              <a:ext cx="1223963" cy="720725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157764" y="3070498"/>
              <a:ext cx="0" cy="1223963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3349476" y="3070498"/>
              <a:ext cx="0" cy="1223963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4644876" y="692422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4644876" y="645346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052489" y="4940572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7237264" y="4940572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7237264" y="2132285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2052489" y="2132285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860776" y="836886"/>
              <a:ext cx="2376488" cy="1368425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268390" y="5085035"/>
              <a:ext cx="2376487" cy="143986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2268390" y="2132286"/>
              <a:ext cx="2376487" cy="73025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H="1">
              <a:off x="4860776" y="5085035"/>
              <a:ext cx="2376488" cy="14446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7308701" y="2349772"/>
              <a:ext cx="0" cy="2590800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2195364" y="2349772"/>
              <a:ext cx="0" cy="259080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H="1">
              <a:off x="4860776" y="4508773"/>
              <a:ext cx="1295400" cy="201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 flipV="1">
              <a:off x="3347890" y="4508772"/>
              <a:ext cx="1368425" cy="1944688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2268389" y="3068911"/>
              <a:ext cx="1008062" cy="1944687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6300640" y="2349773"/>
              <a:ext cx="936625" cy="201612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3347890" y="836886"/>
              <a:ext cx="1296987" cy="2016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4787752" y="908322"/>
              <a:ext cx="1368425" cy="194468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4716314" y="1773511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5437040" y="3357835"/>
              <a:ext cx="966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5003652" y="2421210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tau</a:t>
              </a: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5221140" y="5805760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3852715" y="4437335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3852715" y="1052785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6156176" y="1341710"/>
              <a:ext cx="9667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43" name="Text Box 40"/>
            <p:cNvSpPr txBox="1">
              <a:spLocks noChangeArrowheads="1"/>
            </p:cNvSpPr>
            <p:nvPr/>
          </p:nvSpPr>
          <p:spPr bwMode="auto">
            <a:xfrm>
              <a:off x="3347890" y="3500710"/>
              <a:ext cx="966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start2</a:t>
              </a:r>
            </a:p>
          </p:txBody>
        </p:sp>
        <p:sp>
          <p:nvSpPr>
            <p:cNvPr id="44" name="Text Box 41"/>
            <p:cNvSpPr txBox="1">
              <a:spLocks noChangeArrowheads="1"/>
            </p:cNvSpPr>
            <p:nvPr/>
          </p:nvSpPr>
          <p:spPr bwMode="auto">
            <a:xfrm>
              <a:off x="2555726" y="5589860"/>
              <a:ext cx="9667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start2</a:t>
              </a: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auto">
            <a:xfrm>
              <a:off x="5003652" y="4437335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46" name="Text Box 43"/>
            <p:cNvSpPr txBox="1">
              <a:spLocks noChangeArrowheads="1"/>
            </p:cNvSpPr>
            <p:nvPr/>
          </p:nvSpPr>
          <p:spPr bwMode="auto">
            <a:xfrm>
              <a:off x="3276452" y="5158060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47" name="Text Box 44"/>
            <p:cNvSpPr txBox="1">
              <a:spLocks noChangeArrowheads="1"/>
            </p:cNvSpPr>
            <p:nvPr/>
          </p:nvSpPr>
          <p:spPr bwMode="auto">
            <a:xfrm>
              <a:off x="2412852" y="3429272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48" name="Text Box 45"/>
            <p:cNvSpPr txBox="1">
              <a:spLocks noChangeArrowheads="1"/>
            </p:cNvSpPr>
            <p:nvPr/>
          </p:nvSpPr>
          <p:spPr bwMode="auto">
            <a:xfrm>
              <a:off x="2700189" y="1844947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49" name="Text Box 46"/>
            <p:cNvSpPr txBox="1">
              <a:spLocks noChangeArrowheads="1"/>
            </p:cNvSpPr>
            <p:nvPr/>
          </p:nvSpPr>
          <p:spPr bwMode="auto">
            <a:xfrm>
              <a:off x="3852714" y="2492647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50" name="Text Box 47"/>
            <p:cNvSpPr txBox="1">
              <a:spLocks noChangeArrowheads="1"/>
            </p:cNvSpPr>
            <p:nvPr/>
          </p:nvSpPr>
          <p:spPr bwMode="auto">
            <a:xfrm>
              <a:off x="1547664" y="3284810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6445102" y="3716610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52" name="Text Box 49"/>
            <p:cNvSpPr txBox="1">
              <a:spLocks noChangeArrowheads="1"/>
            </p:cNvSpPr>
            <p:nvPr/>
          </p:nvSpPr>
          <p:spPr bwMode="auto">
            <a:xfrm>
              <a:off x="5437039" y="1700485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53" name="Text Box 50"/>
            <p:cNvSpPr txBox="1">
              <a:spLocks noChangeArrowheads="1"/>
            </p:cNvSpPr>
            <p:nvPr/>
          </p:nvSpPr>
          <p:spPr bwMode="auto">
            <a:xfrm>
              <a:off x="6013302" y="5085035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54" name="Text Box 51"/>
            <p:cNvSpPr txBox="1">
              <a:spLocks noChangeArrowheads="1"/>
            </p:cNvSpPr>
            <p:nvPr/>
          </p:nvSpPr>
          <p:spPr bwMode="auto">
            <a:xfrm>
              <a:off x="7308702" y="3932510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 rot="7084461">
              <a:off x="5060802" y="1427435"/>
              <a:ext cx="915987" cy="2325688"/>
            </a:xfrm>
            <a:prstGeom prst="ellipse">
              <a:avLst/>
            </a:prstGeom>
            <a:noFill/>
            <a:ln w="38100" cap="rnd">
              <a:solidFill>
                <a:srgbClr val="FF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 rot="7084461">
              <a:off x="3549501" y="3588022"/>
              <a:ext cx="915988" cy="2325688"/>
            </a:xfrm>
            <a:prstGeom prst="ellipse">
              <a:avLst/>
            </a:prstGeom>
            <a:noFill/>
            <a:ln w="38100" cap="rnd">
              <a:solidFill>
                <a:srgbClr val="FF66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35496" y="6154013"/>
            <a:ext cx="3921005" cy="65936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Auto / </a:t>
            </a:r>
            <a:r>
              <a:rPr lang="fr-FR" i="1" kern="0" dirty="0" err="1" smtClean="0"/>
              <a:t>Autograph</a:t>
            </a:r>
            <a:endParaRPr lang="fr-FR" i="1" kern="0" dirty="0" smtClean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R. de Simone, V. Roy, D. </a:t>
            </a:r>
            <a:r>
              <a:rPr lang="fr-FR" i="1" kern="0" dirty="0" err="1" smtClean="0"/>
              <a:t>Vergamini</a:t>
            </a: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77244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Scheduler2 réduit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90" name="Grouper 89"/>
          <p:cNvGrpSpPr/>
          <p:nvPr/>
        </p:nvGrpSpPr>
        <p:grpSpPr>
          <a:xfrm>
            <a:off x="1331640" y="1196752"/>
            <a:ext cx="6553201" cy="3106355"/>
            <a:chOff x="1403648" y="1916113"/>
            <a:chExt cx="6553201" cy="3106355"/>
          </a:xfrm>
        </p:grpSpPr>
        <p:sp>
          <p:nvSpPr>
            <p:cNvPr id="57" name="Oval 4"/>
            <p:cNvSpPr>
              <a:spLocks noChangeArrowheads="1"/>
            </p:cNvSpPr>
            <p:nvPr/>
          </p:nvSpPr>
          <p:spPr bwMode="auto">
            <a:xfrm>
              <a:off x="3060998" y="4078288"/>
              <a:ext cx="215900" cy="215900"/>
            </a:xfrm>
            <a:prstGeom prst="ellipse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5940723" y="4078288"/>
              <a:ext cx="215900" cy="215900"/>
            </a:xfrm>
            <a:prstGeom prst="ellipse">
              <a:avLst/>
            </a:prstGeom>
            <a:solidFill>
              <a:srgbClr val="D1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5940723" y="2636838"/>
              <a:ext cx="215900" cy="215900"/>
            </a:xfrm>
            <a:prstGeom prst="ellipse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3060998" y="2636838"/>
              <a:ext cx="215900" cy="215900"/>
            </a:xfrm>
            <a:prstGeom prst="ellipse">
              <a:avLst/>
            </a:prstGeom>
            <a:solidFill>
              <a:srgbClr val="D1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H="1">
              <a:off x="3276899" y="2708275"/>
              <a:ext cx="2663825" cy="1588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H="1" flipV="1">
              <a:off x="3276899" y="4221163"/>
              <a:ext cx="2663825" cy="0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6013748" y="2854326"/>
              <a:ext cx="0" cy="1223963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3205460" y="2854326"/>
              <a:ext cx="0" cy="1223963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Oval 16"/>
            <p:cNvSpPr>
              <a:spLocks noChangeArrowheads="1"/>
            </p:cNvSpPr>
            <p:nvPr/>
          </p:nvSpPr>
          <p:spPr bwMode="auto">
            <a:xfrm>
              <a:off x="1908473" y="472440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Oval 17"/>
            <p:cNvSpPr>
              <a:spLocks noChangeArrowheads="1"/>
            </p:cNvSpPr>
            <p:nvPr/>
          </p:nvSpPr>
          <p:spPr bwMode="auto">
            <a:xfrm>
              <a:off x="7093248" y="4724400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7093248" y="1916113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Oval 19"/>
            <p:cNvSpPr>
              <a:spLocks noChangeArrowheads="1"/>
            </p:cNvSpPr>
            <p:nvPr/>
          </p:nvSpPr>
          <p:spPr bwMode="auto">
            <a:xfrm>
              <a:off x="1908473" y="1916113"/>
              <a:ext cx="215900" cy="215900"/>
            </a:xfrm>
            <a:prstGeom prst="ellipse">
              <a:avLst/>
            </a:prstGeom>
            <a:solidFill>
              <a:srgbClr val="D9EDE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V="1">
              <a:off x="3203874" y="1989138"/>
              <a:ext cx="3889375" cy="647700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flipV="1">
              <a:off x="2124373" y="4292601"/>
              <a:ext cx="3816350" cy="576263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 flipV="1">
              <a:off x="2124374" y="1989138"/>
              <a:ext cx="3887787" cy="647700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flipH="1" flipV="1">
              <a:off x="3276898" y="4292601"/>
              <a:ext cx="3816350" cy="576263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>
              <a:off x="7164685" y="2133600"/>
              <a:ext cx="0" cy="2590800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 flipV="1">
              <a:off x="2051348" y="2133600"/>
              <a:ext cx="0" cy="259080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 flipV="1">
              <a:off x="2124373" y="2852739"/>
              <a:ext cx="1008062" cy="1944687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Line 29"/>
            <p:cNvSpPr>
              <a:spLocks noChangeShapeType="1"/>
            </p:cNvSpPr>
            <p:nvPr/>
          </p:nvSpPr>
          <p:spPr bwMode="auto">
            <a:xfrm flipH="1">
              <a:off x="6156624" y="2133601"/>
              <a:ext cx="936625" cy="2016125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2"/>
            <p:cNvSpPr>
              <a:spLocks noChangeShapeType="1"/>
            </p:cNvSpPr>
            <p:nvPr/>
          </p:nvSpPr>
          <p:spPr bwMode="auto">
            <a:xfrm flipH="1">
              <a:off x="6085185" y="2349501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5293024" y="3141663"/>
              <a:ext cx="966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79" name="Text Box 39"/>
            <p:cNvSpPr txBox="1">
              <a:spLocks noChangeArrowheads="1"/>
            </p:cNvSpPr>
            <p:nvPr/>
          </p:nvSpPr>
          <p:spPr bwMode="auto">
            <a:xfrm>
              <a:off x="5219999" y="1916113"/>
              <a:ext cx="966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80" name="Text Box 40"/>
            <p:cNvSpPr txBox="1">
              <a:spLocks noChangeArrowheads="1"/>
            </p:cNvSpPr>
            <p:nvPr/>
          </p:nvSpPr>
          <p:spPr bwMode="auto">
            <a:xfrm>
              <a:off x="3203874" y="3284538"/>
              <a:ext cx="966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start2</a:t>
              </a:r>
            </a:p>
          </p:txBody>
        </p:sp>
        <p:sp>
          <p:nvSpPr>
            <p:cNvPr id="81" name="Text Box 41"/>
            <p:cNvSpPr txBox="1">
              <a:spLocks noChangeArrowheads="1"/>
            </p:cNvSpPr>
            <p:nvPr/>
          </p:nvSpPr>
          <p:spPr bwMode="auto">
            <a:xfrm>
              <a:off x="2772074" y="4652963"/>
              <a:ext cx="9667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CC0000"/>
                  </a:solidFill>
                </a:rPr>
                <a:t>start2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/>
          </p:nvSpPr>
          <p:spPr bwMode="auto">
            <a:xfrm>
              <a:off x="4284961" y="3933825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83" name="Text Box 44"/>
            <p:cNvSpPr txBox="1">
              <a:spLocks noChangeArrowheads="1"/>
            </p:cNvSpPr>
            <p:nvPr/>
          </p:nvSpPr>
          <p:spPr bwMode="auto">
            <a:xfrm>
              <a:off x="2268836" y="3213100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84" name="Text Box 45"/>
            <p:cNvSpPr txBox="1">
              <a:spLocks noChangeArrowheads="1"/>
            </p:cNvSpPr>
            <p:nvPr/>
          </p:nvSpPr>
          <p:spPr bwMode="auto">
            <a:xfrm>
              <a:off x="3419773" y="1916113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85" name="Text Box 46"/>
            <p:cNvSpPr txBox="1">
              <a:spLocks noChangeArrowheads="1"/>
            </p:cNvSpPr>
            <p:nvPr/>
          </p:nvSpPr>
          <p:spPr bwMode="auto">
            <a:xfrm>
              <a:off x="4211936" y="2708275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86" name="Text Box 47"/>
            <p:cNvSpPr txBox="1">
              <a:spLocks noChangeArrowheads="1"/>
            </p:cNvSpPr>
            <p:nvPr/>
          </p:nvSpPr>
          <p:spPr bwMode="auto">
            <a:xfrm>
              <a:off x="1403648" y="3068638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301086" y="3500438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88" name="Text Box 50"/>
            <p:cNvSpPr txBox="1">
              <a:spLocks noChangeArrowheads="1"/>
            </p:cNvSpPr>
            <p:nvPr/>
          </p:nvSpPr>
          <p:spPr bwMode="auto">
            <a:xfrm>
              <a:off x="5364088" y="4653136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CC0000"/>
                  </a:solidFill>
                </a:rPr>
                <a:t>end2</a:t>
              </a:r>
            </a:p>
          </p:txBody>
        </p:sp>
        <p:sp>
          <p:nvSpPr>
            <p:cNvPr id="89" name="Text Box 51"/>
            <p:cNvSpPr txBox="1">
              <a:spLocks noChangeArrowheads="1"/>
            </p:cNvSpPr>
            <p:nvPr/>
          </p:nvSpPr>
          <p:spPr bwMode="auto">
            <a:xfrm>
              <a:off x="7164686" y="3716338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35496" y="6154013"/>
            <a:ext cx="3921005" cy="65936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Auto / </a:t>
            </a:r>
            <a:r>
              <a:rPr lang="fr-FR" i="1" kern="0" dirty="0" err="1" smtClean="0"/>
              <a:t>Autograph</a:t>
            </a:r>
            <a:endParaRPr lang="fr-FR" i="1" kern="0" dirty="0" smtClean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R. de Simone, V. Roy, D. </a:t>
            </a:r>
            <a:r>
              <a:rPr lang="fr-FR" i="1" kern="0" dirty="0" err="1" smtClean="0"/>
              <a:t>Vergamini</a:t>
            </a: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31511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Masquage de </a:t>
            </a:r>
            <a:r>
              <a:rPr lang="fr-FR" dirty="0" smtClean="0">
                <a:solidFill>
                  <a:srgbClr val="008000"/>
                </a:solidFill>
              </a:rPr>
              <a:t>start2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chemeClr val="accent1"/>
                </a:solidFill>
              </a:rPr>
              <a:t>end2</a:t>
            </a:r>
            <a:r>
              <a:rPr lang="fr-FR" dirty="0" smtClean="0"/>
              <a:t> puis réduction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1547068" y="1196752"/>
            <a:ext cx="6337300" cy="3106738"/>
            <a:chOff x="521" y="1207"/>
            <a:chExt cx="3992" cy="1957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1429" y="2569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243" y="2569"/>
              <a:ext cx="136" cy="1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3243" y="1661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429" y="1661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1565" y="1706"/>
              <a:ext cx="167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 flipV="1">
              <a:off x="1565" y="2659"/>
              <a:ext cx="1678" cy="0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289" y="1798"/>
              <a:ext cx="0" cy="771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1520" y="1798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703" y="2976"/>
              <a:ext cx="136" cy="1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3969" y="2976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969" y="1207"/>
              <a:ext cx="136" cy="1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03" y="1207"/>
              <a:ext cx="136" cy="1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1519" y="1253"/>
              <a:ext cx="2450" cy="408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839" y="2704"/>
              <a:ext cx="240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839" y="1253"/>
              <a:ext cx="2449" cy="408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1565" y="2704"/>
              <a:ext cx="240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014" y="1344"/>
              <a:ext cx="0" cy="1632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793" y="1344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839" y="1797"/>
              <a:ext cx="635" cy="1225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3379" y="1344"/>
              <a:ext cx="59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3334" y="148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835" y="1979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2789" y="1207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200" y="2478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930" y="2024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655" y="1207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4014" y="2341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2200" y="1661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519" y="2115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3515" y="2160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3061" y="2931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1565" y="2931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9" name="Text Box 41"/>
            <p:cNvSpPr txBox="1">
              <a:spLocks noChangeArrowheads="1"/>
            </p:cNvSpPr>
            <p:nvPr/>
          </p:nvSpPr>
          <p:spPr bwMode="auto">
            <a:xfrm>
              <a:off x="521" y="1888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</p:grpSp>
      <p:grpSp>
        <p:nvGrpSpPr>
          <p:cNvPr id="40" name="Group 85"/>
          <p:cNvGrpSpPr>
            <a:grpSpLocks/>
          </p:cNvGrpSpPr>
          <p:nvPr/>
        </p:nvGrpSpPr>
        <p:grpSpPr bwMode="auto">
          <a:xfrm>
            <a:off x="971600" y="4509120"/>
            <a:ext cx="3024188" cy="1233488"/>
            <a:chOff x="1474" y="3294"/>
            <a:chExt cx="1905" cy="777"/>
          </a:xfrm>
        </p:grpSpPr>
        <p:sp>
          <p:nvSpPr>
            <p:cNvPr id="41" name="Oval 77"/>
            <p:cNvSpPr>
              <a:spLocks noChangeArrowheads="1"/>
            </p:cNvSpPr>
            <p:nvPr/>
          </p:nvSpPr>
          <p:spPr bwMode="auto">
            <a:xfrm>
              <a:off x="3243" y="3702"/>
              <a:ext cx="136" cy="13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78"/>
            <p:cNvSpPr>
              <a:spLocks noChangeArrowheads="1"/>
            </p:cNvSpPr>
            <p:nvPr/>
          </p:nvSpPr>
          <p:spPr bwMode="auto">
            <a:xfrm>
              <a:off x="1474" y="3702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Text Box 79"/>
            <p:cNvSpPr txBox="1">
              <a:spLocks noChangeArrowheads="1"/>
            </p:cNvSpPr>
            <p:nvPr/>
          </p:nvSpPr>
          <p:spPr bwMode="auto">
            <a:xfrm>
              <a:off x="2245" y="3294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44" name="Text Box 80"/>
            <p:cNvSpPr txBox="1">
              <a:spLocks noChangeArrowheads="1"/>
            </p:cNvSpPr>
            <p:nvPr/>
          </p:nvSpPr>
          <p:spPr bwMode="auto">
            <a:xfrm>
              <a:off x="2245" y="3838"/>
              <a:ext cx="4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end1</a:t>
              </a:r>
            </a:p>
          </p:txBody>
        </p:sp>
        <p:cxnSp>
          <p:nvCxnSpPr>
            <p:cNvPr id="45" name="AutoShape 81"/>
            <p:cNvCxnSpPr>
              <a:cxnSpLocks noChangeShapeType="1"/>
              <a:stCxn id="42" idx="7"/>
              <a:endCxn id="41" idx="1"/>
            </p:cNvCxnSpPr>
            <p:nvPr/>
          </p:nvCxnSpPr>
          <p:spPr bwMode="auto">
            <a:xfrm rot="5400000" flipV="1">
              <a:off x="2426" y="2877"/>
              <a:ext cx="1" cy="1673"/>
            </a:xfrm>
            <a:prstGeom prst="curvedConnector3">
              <a:avLst>
                <a:gd name="adj1" fmla="val -2140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Line 82"/>
            <p:cNvSpPr>
              <a:spLocks noChangeShapeType="1"/>
            </p:cNvSpPr>
            <p:nvPr/>
          </p:nvSpPr>
          <p:spPr bwMode="auto">
            <a:xfrm flipH="1">
              <a:off x="1519" y="3521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47" name="AutoShape 83"/>
            <p:cNvCxnSpPr>
              <a:cxnSpLocks noChangeShapeType="1"/>
              <a:stCxn id="41" idx="3"/>
              <a:endCxn id="42" idx="5"/>
            </p:cNvCxnSpPr>
            <p:nvPr/>
          </p:nvCxnSpPr>
          <p:spPr bwMode="auto">
            <a:xfrm rot="5400000">
              <a:off x="2426" y="2991"/>
              <a:ext cx="1" cy="1673"/>
            </a:xfrm>
            <a:prstGeom prst="curvedConnector3">
              <a:avLst>
                <a:gd name="adj1" fmla="val 2340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ZoneTexte 48"/>
          <p:cNvSpPr txBox="1"/>
          <p:nvPr/>
        </p:nvSpPr>
        <p:spPr>
          <a:xfrm>
            <a:off x="4283845" y="4989882"/>
            <a:ext cx="3794729" cy="464694"/>
          </a:xfrm>
          <a:prstGeom prst="rect">
            <a:avLst/>
          </a:prstGeom>
          <a:ln w="28575" cmpd="sng">
            <a:solidFill>
              <a:schemeClr val="accent3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non-interférence prouvée !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5496" y="6154013"/>
            <a:ext cx="3921005" cy="65936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Auto / </a:t>
            </a:r>
            <a:r>
              <a:rPr lang="fr-FR" i="1" kern="0" dirty="0" err="1" smtClean="0"/>
              <a:t>Autograph</a:t>
            </a:r>
            <a:endParaRPr lang="fr-FR" i="1" kern="0" dirty="0" smtClean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R. de Simone, V. Roy, D. </a:t>
            </a:r>
            <a:r>
              <a:rPr lang="fr-FR" i="1" kern="0" dirty="0" err="1" smtClean="0"/>
              <a:t>Vergamini</a:t>
            </a: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60036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Masquage de </a:t>
            </a:r>
            <a:r>
              <a:rPr lang="fr-FR" dirty="0" smtClean="0">
                <a:solidFill>
                  <a:srgbClr val="FF0000"/>
                </a:solidFill>
              </a:rPr>
              <a:t>end1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FF0000"/>
                </a:solidFill>
              </a:rPr>
              <a:t>end2 </a:t>
            </a:r>
            <a:r>
              <a:rPr lang="fr-FR" dirty="0" smtClean="0"/>
              <a:t>puis réduction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548000" y="1196752"/>
            <a:ext cx="6049962" cy="3106738"/>
            <a:chOff x="521" y="1207"/>
            <a:chExt cx="3811" cy="1957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1429" y="2569"/>
              <a:ext cx="136" cy="136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3243" y="2569"/>
              <a:ext cx="136" cy="136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3243" y="1661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429" y="1661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1565" y="1706"/>
              <a:ext cx="167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 flipV="1">
              <a:off x="1565" y="2659"/>
              <a:ext cx="16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3289" y="1798"/>
              <a:ext cx="0" cy="771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1520" y="1798"/>
              <a:ext cx="0" cy="771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703" y="2976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3969" y="2976"/>
              <a:ext cx="136" cy="136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3969" y="1207"/>
              <a:ext cx="136" cy="136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703" y="1207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1519" y="1253"/>
              <a:ext cx="2450" cy="408"/>
            </a:xfrm>
            <a:prstGeom prst="line">
              <a:avLst/>
            </a:prstGeom>
            <a:noFill/>
            <a:ln w="25400">
              <a:solidFill>
                <a:srgbClr val="4A64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839" y="2704"/>
              <a:ext cx="2404" cy="363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 flipV="1">
              <a:off x="839" y="1253"/>
              <a:ext cx="2449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1565" y="2704"/>
              <a:ext cx="2404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014" y="1344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793" y="1344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V="1">
              <a:off x="839" y="1797"/>
              <a:ext cx="635" cy="1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3379" y="1344"/>
              <a:ext cx="59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>
              <a:off x="3334" y="148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2835" y="1979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2789" y="1207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1519" y="2069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start2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1247" y="2931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</a:rPr>
                <a:t>start2</a:t>
              </a: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2245" y="1706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1565" y="1207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3560" y="2115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4014" y="2160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2971" y="2886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2290" y="2478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521" y="1979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1020" y="1979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tau</a:t>
              </a:r>
            </a:p>
          </p:txBody>
        </p:sp>
      </p:grp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1403648" y="4581128"/>
            <a:ext cx="3024188" cy="1233488"/>
            <a:chOff x="1474" y="3294"/>
            <a:chExt cx="1905" cy="777"/>
          </a:xfrm>
        </p:grpSpPr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3243" y="3702"/>
              <a:ext cx="136" cy="136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1474" y="3702"/>
              <a:ext cx="136" cy="136"/>
            </a:xfrm>
            <a:prstGeom prst="ellipse">
              <a:avLst/>
            </a:prstGeom>
            <a:solidFill>
              <a:srgbClr val="4A64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Text Box 49"/>
            <p:cNvSpPr txBox="1">
              <a:spLocks noChangeArrowheads="1"/>
            </p:cNvSpPr>
            <p:nvPr/>
          </p:nvSpPr>
          <p:spPr bwMode="auto">
            <a:xfrm>
              <a:off x="2245" y="3294"/>
              <a:ext cx="6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4A6400"/>
                  </a:solidFill>
                </a:rPr>
                <a:t>start1</a:t>
              </a:r>
            </a:p>
          </p:txBody>
        </p: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2245" y="3838"/>
              <a:ext cx="6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CC0000"/>
                  </a:solidFill>
                </a:rPr>
                <a:t>start2</a:t>
              </a:r>
            </a:p>
          </p:txBody>
        </p:sp>
        <p:cxnSp>
          <p:nvCxnSpPr>
            <p:cNvPr id="45" name="AutoShape 51"/>
            <p:cNvCxnSpPr>
              <a:cxnSpLocks noChangeShapeType="1"/>
              <a:stCxn id="42" idx="7"/>
              <a:endCxn id="41" idx="1"/>
            </p:cNvCxnSpPr>
            <p:nvPr/>
          </p:nvCxnSpPr>
          <p:spPr bwMode="auto">
            <a:xfrm rot="5400000" flipV="1">
              <a:off x="2426" y="2877"/>
              <a:ext cx="1" cy="1673"/>
            </a:xfrm>
            <a:prstGeom prst="curvedConnector3">
              <a:avLst>
                <a:gd name="adj1" fmla="val -2140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 flipH="1">
              <a:off x="1519" y="3521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47" name="AutoShape 53"/>
            <p:cNvCxnSpPr>
              <a:cxnSpLocks noChangeShapeType="1"/>
              <a:stCxn id="41" idx="3"/>
              <a:endCxn id="42" idx="5"/>
            </p:cNvCxnSpPr>
            <p:nvPr/>
          </p:nvCxnSpPr>
          <p:spPr bwMode="auto">
            <a:xfrm rot="5400000">
              <a:off x="2426" y="2991"/>
              <a:ext cx="1" cy="1673"/>
            </a:xfrm>
            <a:prstGeom prst="curvedConnector3">
              <a:avLst>
                <a:gd name="adj1" fmla="val 2340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ZoneTexte 48"/>
          <p:cNvSpPr txBox="1"/>
          <p:nvPr/>
        </p:nvSpPr>
        <p:spPr>
          <a:xfrm>
            <a:off x="4932040" y="5022528"/>
            <a:ext cx="2592527" cy="461059"/>
          </a:xfrm>
          <a:prstGeom prst="rect">
            <a:avLst/>
          </a:prstGeom>
          <a:ln w="28575" cmpd="sng">
            <a:solidFill>
              <a:srgbClr val="C83296"/>
            </a:solidFill>
          </a:ln>
        </p:spPr>
        <p:txBody>
          <a:bodyPr wrap="none" tIns="72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3"/>
                </a:solidFill>
              </a:rPr>
              <a:t>vivacité prouvée !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5496" y="6154013"/>
            <a:ext cx="3921005" cy="659363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Auto / </a:t>
            </a:r>
            <a:r>
              <a:rPr lang="fr-FR" i="1" kern="0" dirty="0" err="1" smtClean="0"/>
              <a:t>Autograph</a:t>
            </a:r>
            <a:endParaRPr lang="fr-FR" i="1" kern="0" dirty="0" smtClean="0"/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R. de Simone, V. Roy, D. </a:t>
            </a:r>
            <a:r>
              <a:rPr lang="fr-FR" i="1" kern="0" dirty="0" err="1" smtClean="0"/>
              <a:t>Vergamini</a:t>
            </a:r>
            <a:endParaRPr lang="fr-FR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41981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4899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SPIN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Calculs de processus et bisimulation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CADP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Conclusion</a:t>
            </a:r>
            <a:endParaRPr lang="fr-FR" dirty="0">
              <a:solidFill>
                <a:srgbClr val="BFBFBF"/>
              </a:solidFill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Bonus : la machine chimique (rappel de 2009)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0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04/03/2015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fr-FR" smtClean="0"/>
              <a:t>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4"/>
                </a:solidFill>
              </a:rPr>
              <a:t>CADP</a:t>
            </a:r>
            <a:r>
              <a:rPr lang="fr-FR" sz="3600" dirty="0" smtClean="0"/>
              <a:t> : </a:t>
            </a:r>
            <a:r>
              <a:rPr lang="fr-FR" sz="3600" dirty="0" err="1" smtClean="0"/>
              <a:t>Garavel</a:t>
            </a:r>
            <a:r>
              <a:rPr lang="fr-FR" sz="3600" dirty="0" smtClean="0"/>
              <a:t>, </a:t>
            </a:r>
            <a:r>
              <a:rPr lang="fr-FR" sz="3600" dirty="0" err="1" smtClean="0"/>
              <a:t>Mateescu</a:t>
            </a:r>
            <a:r>
              <a:rPr lang="fr-FR" sz="3600" dirty="0" smtClean="0"/>
              <a:t>, </a:t>
            </a:r>
            <a:r>
              <a:rPr lang="fr-FR" sz="3600" dirty="0" err="1" smtClean="0"/>
              <a:t>et.al</a:t>
            </a:r>
            <a:r>
              <a:rPr lang="fr-FR" sz="3600" dirty="0" smtClean="0"/>
              <a:t>.</a:t>
            </a:r>
            <a:br>
              <a:rPr lang="fr-FR" sz="3600" dirty="0" smtClean="0"/>
            </a:br>
            <a:r>
              <a:rPr lang="en-US" sz="2800" dirty="0" smtClean="0">
                <a:solidFill>
                  <a:srgbClr val="B45600"/>
                </a:solidFill>
              </a:rPr>
              <a:t>C</a:t>
            </a:r>
            <a:r>
              <a:rPr lang="en-US" sz="2800" dirty="0" smtClean="0"/>
              <a:t>onstruction and </a:t>
            </a:r>
            <a:r>
              <a:rPr lang="en-US" sz="2800" dirty="0" smtClean="0">
                <a:solidFill>
                  <a:srgbClr val="B45600"/>
                </a:solidFill>
              </a:rPr>
              <a:t>A</a:t>
            </a:r>
            <a:r>
              <a:rPr lang="en-US" sz="2800" dirty="0" smtClean="0"/>
              <a:t>nalysis of </a:t>
            </a:r>
            <a:r>
              <a:rPr lang="en-US" sz="2800" dirty="0" smtClean="0">
                <a:solidFill>
                  <a:srgbClr val="B45600"/>
                </a:solidFill>
              </a:rPr>
              <a:t>D</a:t>
            </a:r>
            <a:r>
              <a:rPr lang="en-US" sz="2800" dirty="0" smtClean="0"/>
              <a:t>istributed </a:t>
            </a:r>
            <a:r>
              <a:rPr lang="en-US" sz="2800" dirty="0" smtClean="0">
                <a:solidFill>
                  <a:srgbClr val="B45600"/>
                </a:solidFill>
              </a:rPr>
              <a:t>P</a:t>
            </a:r>
            <a:r>
              <a:rPr lang="en-US" sz="2800" dirty="0" smtClean="0"/>
              <a:t>rocesses</a:t>
            </a:r>
            <a:endParaRPr lang="en-US" sz="2800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-22002" y="1268760"/>
            <a:ext cx="9058498" cy="45858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Un système de vérification énumérative très riche</a:t>
            </a:r>
          </a:p>
          <a:p>
            <a:pPr lvl="1">
              <a:spcBef>
                <a:spcPts val="600"/>
              </a:spcBef>
            </a:pPr>
            <a:r>
              <a:rPr lang="fr-FR" sz="2400" kern="0" dirty="0" smtClean="0">
                <a:solidFill>
                  <a:srgbClr val="B45600"/>
                </a:solidFill>
              </a:rPr>
              <a:t>calculs de processus</a:t>
            </a:r>
            <a:r>
              <a:rPr lang="fr-FR" sz="2400" kern="0" dirty="0" smtClean="0">
                <a:solidFill>
                  <a:schemeClr val="tx1"/>
                </a:solidFill>
              </a:rPr>
              <a:t>, </a:t>
            </a:r>
            <a:r>
              <a:rPr lang="fr-FR" sz="2400" kern="0" dirty="0" smtClean="0">
                <a:solidFill>
                  <a:srgbClr val="C83296"/>
                </a:solidFill>
              </a:rPr>
              <a:t>bisimulation</a:t>
            </a:r>
            <a:r>
              <a:rPr lang="fr-FR" sz="2400" kern="0" dirty="0" smtClean="0">
                <a:solidFill>
                  <a:schemeClr val="tx1"/>
                </a:solidFill>
              </a:rPr>
              <a:t>, </a:t>
            </a:r>
            <a:r>
              <a:rPr lang="fr-FR" sz="2400" kern="0" dirty="0" smtClean="0">
                <a:solidFill>
                  <a:srgbClr val="C83296"/>
                </a:solidFill>
              </a:rPr>
              <a:t>logique temporelle arborescente</a:t>
            </a:r>
          </a:p>
          <a:p>
            <a:pPr lvl="1">
              <a:spcBef>
                <a:spcPts val="600"/>
              </a:spcBef>
            </a:pPr>
            <a:r>
              <a:rPr lang="fr-FR" sz="2400" kern="0" dirty="0">
                <a:solidFill>
                  <a:schemeClr val="tx1"/>
                </a:solidFill>
              </a:rPr>
              <a:t>b</a:t>
            </a:r>
            <a:r>
              <a:rPr lang="fr-FR" sz="2400" kern="0" dirty="0" smtClean="0">
                <a:solidFill>
                  <a:schemeClr val="tx1"/>
                </a:solidFill>
              </a:rPr>
              <a:t>eaucoup de langages disponibles, traduits en un </a:t>
            </a:r>
            <a:r>
              <a:rPr lang="fr-FR" sz="2400" kern="0" dirty="0" smtClean="0">
                <a:solidFill>
                  <a:schemeClr val="accent4"/>
                </a:solidFill>
              </a:rPr>
              <a:t>formalisme interne unique </a:t>
            </a:r>
            <a:r>
              <a:rPr lang="fr-FR" sz="2400" kern="0" dirty="0" smtClean="0">
                <a:solidFill>
                  <a:srgbClr val="000000"/>
                </a:solidFill>
              </a:rPr>
              <a:t>(BES = </a:t>
            </a:r>
            <a:r>
              <a:rPr lang="fr-FR" sz="2400" kern="0" dirty="0" err="1" smtClean="0">
                <a:solidFill>
                  <a:srgbClr val="000000"/>
                </a:solidFill>
              </a:rPr>
              <a:t>Boolean</a:t>
            </a:r>
            <a:r>
              <a:rPr lang="fr-FR" sz="2400" kern="0" dirty="0" smtClean="0">
                <a:solidFill>
                  <a:srgbClr val="000000"/>
                </a:solidFill>
              </a:rPr>
              <a:t> Equation </a:t>
            </a:r>
            <a:r>
              <a:rPr lang="fr-FR" sz="2400" kern="0" dirty="0" err="1" smtClean="0">
                <a:solidFill>
                  <a:srgbClr val="000000"/>
                </a:solidFill>
              </a:rPr>
              <a:t>Systems</a:t>
            </a:r>
            <a:r>
              <a:rPr lang="fr-FR" sz="2400" kern="0" dirty="0" smtClean="0">
                <a:solidFill>
                  <a:srgbClr val="000000"/>
                </a:solidFill>
              </a:rPr>
              <a:t>)</a:t>
            </a:r>
            <a:r>
              <a:rPr lang="fr-FR" sz="2400" kern="0" dirty="0" smtClean="0">
                <a:solidFill>
                  <a:schemeClr val="tx1"/>
                </a:solidFill>
              </a:rPr>
              <a:t>, avec </a:t>
            </a:r>
            <a:r>
              <a:rPr lang="fr-FR" sz="2400" kern="0" dirty="0" smtClean="0">
                <a:solidFill>
                  <a:srgbClr val="B45600"/>
                </a:solidFill>
              </a:rPr>
              <a:t>retour vers le source</a:t>
            </a:r>
            <a:endParaRPr lang="fr-FR" sz="2400" kern="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fr-FR" sz="2400" kern="0" dirty="0">
                <a:solidFill>
                  <a:schemeClr val="tx1"/>
                </a:solidFill>
              </a:rPr>
              <a:t>nombreux modules (45) pour la </a:t>
            </a:r>
            <a:r>
              <a:rPr lang="fr-FR" sz="2400" kern="0" dirty="0">
                <a:solidFill>
                  <a:srgbClr val="B45600"/>
                </a:solidFill>
              </a:rPr>
              <a:t>simulation</a:t>
            </a:r>
            <a:r>
              <a:rPr lang="fr-FR" sz="2400" kern="0" dirty="0">
                <a:solidFill>
                  <a:schemeClr val="tx1"/>
                </a:solidFill>
              </a:rPr>
              <a:t>, la </a:t>
            </a:r>
            <a:r>
              <a:rPr lang="fr-FR" sz="2400" kern="0" dirty="0">
                <a:solidFill>
                  <a:srgbClr val="B45600"/>
                </a:solidFill>
              </a:rPr>
              <a:t>génération de modèles</a:t>
            </a:r>
            <a:r>
              <a:rPr lang="fr-FR" sz="2400" kern="0" dirty="0">
                <a:solidFill>
                  <a:schemeClr val="tx1"/>
                </a:solidFill>
              </a:rPr>
              <a:t>, la </a:t>
            </a:r>
            <a:r>
              <a:rPr lang="fr-FR" sz="2400" kern="0" dirty="0">
                <a:solidFill>
                  <a:srgbClr val="C83296"/>
                </a:solidFill>
              </a:rPr>
              <a:t>réduction par bisimulation</a:t>
            </a:r>
            <a:r>
              <a:rPr lang="fr-FR" sz="2400" kern="0" dirty="0">
                <a:solidFill>
                  <a:schemeClr val="tx1"/>
                </a:solidFill>
              </a:rPr>
              <a:t>, </a:t>
            </a:r>
            <a:r>
              <a:rPr lang="fr-FR" sz="2400" kern="0" dirty="0" smtClean="0">
                <a:solidFill>
                  <a:schemeClr val="tx1"/>
                </a:solidFill>
              </a:rPr>
              <a:t>la vérification </a:t>
            </a:r>
            <a:r>
              <a:rPr lang="fr-FR" sz="2400" kern="0" dirty="0" smtClean="0">
                <a:solidFill>
                  <a:srgbClr val="C83296"/>
                </a:solidFill>
              </a:rPr>
              <a:t>d’équivalences</a:t>
            </a:r>
            <a:r>
              <a:rPr lang="fr-FR" sz="2400" kern="0" dirty="0" smtClean="0">
                <a:solidFill>
                  <a:schemeClr val="tx1"/>
                </a:solidFill>
              </a:rPr>
              <a:t>,  la vérification </a:t>
            </a:r>
            <a:r>
              <a:rPr lang="fr-FR" sz="2400" kern="0" dirty="0">
                <a:solidFill>
                  <a:schemeClr val="tx1"/>
                </a:solidFill>
              </a:rPr>
              <a:t>de </a:t>
            </a:r>
            <a:r>
              <a:rPr lang="fr-FR" sz="2400" kern="0" dirty="0" smtClean="0">
                <a:solidFill>
                  <a:srgbClr val="C83296"/>
                </a:solidFill>
              </a:rPr>
              <a:t>formules temporelles CTL</a:t>
            </a:r>
            <a:r>
              <a:rPr lang="fr-FR" sz="2400" kern="0" dirty="0" smtClean="0">
                <a:solidFill>
                  <a:schemeClr val="tx1"/>
                </a:solidFill>
              </a:rPr>
              <a:t>, </a:t>
            </a:r>
            <a:r>
              <a:rPr lang="fr-FR" sz="2400" kern="0" dirty="0" smtClean="0">
                <a:solidFill>
                  <a:srgbClr val="000000"/>
                </a:solidFill>
              </a:rPr>
              <a:t>la vérification </a:t>
            </a:r>
            <a:r>
              <a:rPr lang="fr-FR" sz="2400" kern="0" dirty="0" smtClean="0">
                <a:solidFill>
                  <a:srgbClr val="C83296"/>
                </a:solidFill>
              </a:rPr>
              <a:t>compo</a:t>
            </a:r>
            <a:r>
              <a:rPr lang="fr-FR" sz="2400" kern="0" dirty="0" smtClean="0">
                <a:solidFill>
                  <a:schemeClr val="accent3"/>
                </a:solidFill>
              </a:rPr>
              <a:t>sitionnelle</a:t>
            </a:r>
            <a:r>
              <a:rPr lang="fr-FR" sz="2400" kern="0" dirty="0" smtClean="0">
                <a:solidFill>
                  <a:schemeClr val="tx1"/>
                </a:solidFill>
              </a:rPr>
              <a:t>, l’évaluation de </a:t>
            </a:r>
            <a:r>
              <a:rPr lang="fr-FR" sz="2400" kern="0" dirty="0" smtClean="0">
                <a:solidFill>
                  <a:schemeClr val="accent3"/>
                </a:solidFill>
              </a:rPr>
              <a:t>performances</a:t>
            </a:r>
            <a:r>
              <a:rPr lang="fr-FR" sz="2400" kern="0" dirty="0" smtClean="0">
                <a:solidFill>
                  <a:schemeClr val="tx1"/>
                </a:solidFill>
              </a:rPr>
              <a:t>, etc</a:t>
            </a:r>
            <a:r>
              <a:rPr lang="fr-FR" sz="2400" kern="0" dirty="0">
                <a:solidFill>
                  <a:schemeClr val="tx1"/>
                </a:solidFill>
              </a:rPr>
              <a:t>., </a:t>
            </a:r>
            <a:r>
              <a:rPr lang="fr-FR" sz="2400" kern="0" dirty="0" smtClean="0">
                <a:solidFill>
                  <a:schemeClr val="tx1"/>
                </a:solidFill>
              </a:rPr>
              <a:t>coordonnés par </a:t>
            </a:r>
            <a:r>
              <a:rPr lang="fr-FR" sz="2400" kern="0" dirty="0">
                <a:solidFill>
                  <a:schemeClr val="tx1"/>
                </a:solidFill>
              </a:rPr>
              <a:t>un </a:t>
            </a:r>
            <a:r>
              <a:rPr lang="fr-FR" sz="2400" kern="0" dirty="0">
                <a:solidFill>
                  <a:schemeClr val="accent4"/>
                </a:solidFill>
              </a:rPr>
              <a:t>langage de </a:t>
            </a:r>
            <a:r>
              <a:rPr lang="fr-FR" sz="2400" kern="0" dirty="0" smtClean="0">
                <a:solidFill>
                  <a:schemeClr val="accent4"/>
                </a:solidFill>
              </a:rPr>
              <a:t>scripts</a:t>
            </a:r>
            <a:endParaRPr lang="fr-FR" sz="2400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04/03/2015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fr-FR" smtClean="0"/>
              <a:t>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4"/>
                </a:solidFill>
              </a:rPr>
              <a:t>CADP</a:t>
            </a:r>
            <a:r>
              <a:rPr lang="fr-FR" sz="3600" dirty="0" smtClean="0"/>
              <a:t> : </a:t>
            </a:r>
            <a:r>
              <a:rPr lang="fr-FR" sz="3600" dirty="0" err="1" smtClean="0"/>
              <a:t>Garavel</a:t>
            </a:r>
            <a:r>
              <a:rPr lang="fr-FR" sz="3600" dirty="0" smtClean="0"/>
              <a:t>, </a:t>
            </a:r>
            <a:r>
              <a:rPr lang="fr-FR" sz="3600" dirty="0" err="1" smtClean="0"/>
              <a:t>Mateescu</a:t>
            </a:r>
            <a:r>
              <a:rPr lang="fr-FR" sz="3600" dirty="0" smtClean="0"/>
              <a:t>, </a:t>
            </a:r>
            <a:r>
              <a:rPr lang="fr-FR" sz="3600" dirty="0" err="1" smtClean="0"/>
              <a:t>et.al</a:t>
            </a:r>
            <a:r>
              <a:rPr lang="fr-FR" sz="3600" dirty="0" smtClean="0"/>
              <a:t>.</a:t>
            </a:r>
            <a:br>
              <a:rPr lang="fr-FR" sz="3600" dirty="0" smtClean="0"/>
            </a:br>
            <a:r>
              <a:rPr lang="fr-FR" sz="2800" dirty="0" smtClean="0">
                <a:solidFill>
                  <a:srgbClr val="B45600"/>
                </a:solidFill>
              </a:rPr>
              <a:t>C</a:t>
            </a:r>
            <a:r>
              <a:rPr lang="fr-FR" sz="2800" dirty="0" smtClean="0"/>
              <a:t>onstruction and </a:t>
            </a:r>
            <a:r>
              <a:rPr lang="fr-FR" sz="2800" dirty="0" err="1" smtClean="0">
                <a:solidFill>
                  <a:srgbClr val="B45600"/>
                </a:solidFill>
              </a:rPr>
              <a:t>A</a:t>
            </a:r>
            <a:r>
              <a:rPr lang="fr-FR" sz="2800" dirty="0" err="1" smtClean="0"/>
              <a:t>nalysis</a:t>
            </a:r>
            <a:r>
              <a:rPr lang="fr-FR" sz="2800" dirty="0" smtClean="0"/>
              <a:t> of </a:t>
            </a:r>
            <a:r>
              <a:rPr lang="fr-FR" sz="2800" dirty="0" err="1" smtClean="0">
                <a:solidFill>
                  <a:srgbClr val="B45600"/>
                </a:solidFill>
              </a:rPr>
              <a:t>D</a:t>
            </a:r>
            <a:r>
              <a:rPr lang="fr-FR" sz="2800" dirty="0" err="1" smtClean="0"/>
              <a:t>istributed</a:t>
            </a:r>
            <a:r>
              <a:rPr lang="fr-FR" sz="2800" dirty="0" smtClean="0"/>
              <a:t> </a:t>
            </a:r>
            <a:r>
              <a:rPr lang="fr-FR" sz="2800" dirty="0" err="1" smtClean="0">
                <a:solidFill>
                  <a:srgbClr val="B45600"/>
                </a:solidFill>
              </a:rPr>
              <a:t>P</a:t>
            </a:r>
            <a:r>
              <a:rPr lang="fr-FR" sz="2800" dirty="0" err="1" smtClean="0"/>
              <a:t>rocesses</a:t>
            </a:r>
            <a:endParaRPr lang="fr-FR" sz="2800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-22002" y="1268760"/>
            <a:ext cx="9058498" cy="381027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Un système de vérification énumérative très riche</a:t>
            </a:r>
          </a:p>
          <a:p>
            <a:pPr lvl="1">
              <a:spcBef>
                <a:spcPts val="600"/>
              </a:spcBef>
            </a:pPr>
            <a:r>
              <a:rPr lang="fr-FR" sz="2400" kern="0" dirty="0" smtClean="0">
                <a:solidFill>
                  <a:srgbClr val="B45600"/>
                </a:solidFill>
              </a:rPr>
              <a:t>génère du C </a:t>
            </a:r>
            <a:r>
              <a:rPr lang="fr-FR" sz="2400" kern="0" dirty="0" smtClean="0">
                <a:solidFill>
                  <a:schemeClr val="tx1"/>
                </a:solidFill>
              </a:rPr>
              <a:t>pour l’efficacité. Construction de modèles </a:t>
            </a:r>
            <a:r>
              <a:rPr lang="fr-FR" sz="2400" kern="0" dirty="0" smtClean="0">
                <a:solidFill>
                  <a:schemeClr val="accent4"/>
                </a:solidFill>
              </a:rPr>
              <a:t>exhaustive</a:t>
            </a:r>
            <a:r>
              <a:rPr lang="fr-FR" sz="2400" kern="0" dirty="0" smtClean="0">
                <a:solidFill>
                  <a:schemeClr val="tx1"/>
                </a:solidFill>
              </a:rPr>
              <a:t> (sur disques) ou </a:t>
            </a:r>
            <a:r>
              <a:rPr lang="fr-FR" sz="2400" kern="0" dirty="0" smtClean="0">
                <a:solidFill>
                  <a:srgbClr val="B45600"/>
                </a:solidFill>
              </a:rPr>
              <a:t>on the </a:t>
            </a:r>
            <a:r>
              <a:rPr lang="fr-FR" sz="2400" kern="0" dirty="0" err="1" smtClean="0">
                <a:solidFill>
                  <a:srgbClr val="B45600"/>
                </a:solidFill>
              </a:rPr>
              <a:t>fly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</a:rPr>
              <a:t>(comme SPIN)</a:t>
            </a:r>
          </a:p>
          <a:p>
            <a:pPr lvl="1">
              <a:spcBef>
                <a:spcPts val="600"/>
              </a:spcBef>
            </a:pPr>
            <a:r>
              <a:rPr lang="fr-FR" sz="2400" kern="0" dirty="0" smtClean="0">
                <a:solidFill>
                  <a:schemeClr val="tx1"/>
                </a:solidFill>
              </a:rPr>
              <a:t>fort accent sur l’efficacité le </a:t>
            </a:r>
            <a:r>
              <a:rPr lang="fr-FR" sz="2400" kern="0" dirty="0">
                <a:solidFill>
                  <a:schemeClr val="tx1"/>
                </a:solidFill>
              </a:rPr>
              <a:t>passage à </a:t>
            </a:r>
            <a:r>
              <a:rPr lang="fr-FR" sz="2400" kern="0" dirty="0" smtClean="0">
                <a:solidFill>
                  <a:schemeClr val="tx1"/>
                </a:solidFill>
              </a:rPr>
              <a:t>l’échelle : </a:t>
            </a:r>
            <a:r>
              <a:rPr lang="fr-FR" sz="2400" kern="0" dirty="0" smtClean="0">
                <a:solidFill>
                  <a:srgbClr val="B45600"/>
                </a:solidFill>
              </a:rPr>
              <a:t>ordres partiels</a:t>
            </a:r>
            <a:r>
              <a:rPr lang="fr-FR" sz="2400" kern="0" dirty="0" smtClean="0">
                <a:solidFill>
                  <a:schemeClr val="tx1"/>
                </a:solidFill>
              </a:rPr>
              <a:t>, </a:t>
            </a:r>
            <a:r>
              <a:rPr lang="fr-FR" sz="2400" kern="0" dirty="0" err="1" smtClean="0">
                <a:solidFill>
                  <a:srgbClr val="B45600"/>
                </a:solidFill>
              </a:rPr>
              <a:t>hashcodes</a:t>
            </a:r>
            <a:r>
              <a:rPr lang="fr-FR" sz="2400" kern="0" dirty="0" smtClean="0">
                <a:solidFill>
                  <a:schemeClr val="tx1"/>
                </a:solidFill>
              </a:rPr>
              <a:t>, </a:t>
            </a:r>
            <a:r>
              <a:rPr lang="fr-FR" sz="2400" kern="0" dirty="0" err="1" smtClean="0">
                <a:solidFill>
                  <a:srgbClr val="B45600"/>
                </a:solidFill>
              </a:rPr>
              <a:t>parallélisation</a:t>
            </a:r>
            <a:r>
              <a:rPr lang="fr-FR" sz="2400" kern="0" dirty="0" smtClean="0">
                <a:solidFill>
                  <a:srgbClr val="000000"/>
                </a:solidFill>
              </a:rPr>
              <a:t>,</a:t>
            </a:r>
            <a:r>
              <a:rPr lang="fr-FR" sz="2400" kern="0" dirty="0" smtClean="0">
                <a:solidFill>
                  <a:srgbClr val="B45600"/>
                </a:solidFill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</a:rPr>
              <a:t>etc.</a:t>
            </a:r>
          </a:p>
          <a:p>
            <a:pPr lvl="1">
              <a:spcBef>
                <a:spcPts val="600"/>
              </a:spcBef>
            </a:pPr>
            <a:r>
              <a:rPr lang="fr-FR" sz="2400" kern="0" dirty="0" smtClean="0">
                <a:solidFill>
                  <a:schemeClr val="tx1"/>
                </a:solidFill>
              </a:rPr>
              <a:t>nombreuses applications, y compris non-académiques : </a:t>
            </a:r>
            <a:r>
              <a:rPr lang="fr-FR" sz="2400" kern="0" dirty="0" err="1" smtClean="0">
                <a:solidFill>
                  <a:schemeClr val="tx1"/>
                </a:solidFill>
              </a:rPr>
              <a:t>algos</a:t>
            </a:r>
            <a:r>
              <a:rPr lang="fr-FR" sz="2400" kern="0" dirty="0" smtClean="0">
                <a:solidFill>
                  <a:schemeClr val="tx1"/>
                </a:solidFill>
              </a:rPr>
              <a:t> distribués (</a:t>
            </a:r>
            <a:r>
              <a:rPr lang="fr-FR" sz="2400" kern="0" dirty="0" smtClean="0">
                <a:solidFill>
                  <a:srgbClr val="0000FF"/>
                </a:solidFill>
              </a:rPr>
              <a:t>Airbus</a:t>
            </a:r>
            <a:r>
              <a:rPr lang="fr-FR" sz="2400" kern="0" dirty="0" smtClean="0">
                <a:solidFill>
                  <a:schemeClr val="tx1"/>
                </a:solidFill>
              </a:rPr>
              <a:t>), systèmes de fichiers, mémoire virtuelle répartie, HPC (</a:t>
            </a:r>
            <a:r>
              <a:rPr lang="fr-FR" sz="2400" kern="0" dirty="0" smtClean="0"/>
              <a:t>Bull</a:t>
            </a:r>
            <a:r>
              <a:rPr lang="fr-FR" sz="2400" kern="0" dirty="0" smtClean="0">
                <a:solidFill>
                  <a:schemeClr val="tx1"/>
                </a:solidFill>
              </a:rPr>
              <a:t>), </a:t>
            </a:r>
            <a:r>
              <a:rPr lang="fr-FR" sz="2400" kern="0" dirty="0" err="1" smtClean="0">
                <a:solidFill>
                  <a:schemeClr val="tx1"/>
                </a:solidFill>
              </a:rPr>
              <a:t>SoCs</a:t>
            </a:r>
            <a:r>
              <a:rPr lang="fr-FR" sz="2400" kern="0" dirty="0" smtClean="0">
                <a:solidFill>
                  <a:schemeClr val="tx1"/>
                </a:solidFill>
              </a:rPr>
              <a:t> (</a:t>
            </a:r>
            <a:r>
              <a:rPr lang="fr-FR" sz="2400" kern="0" dirty="0" smtClean="0">
                <a:solidFill>
                  <a:srgbClr val="0000FF"/>
                </a:solidFill>
              </a:rPr>
              <a:t>ST Micro</a:t>
            </a:r>
            <a:r>
              <a:rPr lang="fr-FR" sz="2400" kern="0" dirty="0" smtClean="0">
                <a:solidFill>
                  <a:schemeClr val="tx1"/>
                </a:solidFill>
              </a:rPr>
              <a:t>), configuration et reconfiguration, etc.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469502" y="5373216"/>
            <a:ext cx="4204997" cy="464694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Gratuit pour les académiques</a:t>
            </a:r>
          </a:p>
        </p:txBody>
      </p:sp>
    </p:spTree>
    <p:extLst>
      <p:ext uri="{BB962C8B-B14F-4D97-AF65-F5344CB8AC3E}">
        <p14:creationId xmlns:p14="http://schemas.microsoft.com/office/powerpoint/2010/main" val="210658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Langages traités par CADP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6" name="Groupe 64"/>
          <p:cNvGrpSpPr>
            <a:grpSpLocks/>
          </p:cNvGrpSpPr>
          <p:nvPr/>
        </p:nvGrpSpPr>
        <p:grpSpPr bwMode="auto">
          <a:xfrm>
            <a:off x="260350" y="1196752"/>
            <a:ext cx="8516938" cy="4295775"/>
            <a:chOff x="260350" y="1493838"/>
            <a:chExt cx="8516938" cy="429577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6572250" y="4225925"/>
              <a:ext cx="1273175" cy="493713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588224" y="4221088"/>
              <a:ext cx="122413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>
                  <a:latin typeface="Calibri" charset="0"/>
                </a:rPr>
                <a:t>SystemC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>
                  <a:latin typeface="Calibri" charset="0"/>
                </a:rPr>
                <a:t>TLM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504113" y="1500188"/>
              <a:ext cx="1273175" cy="482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7758113" y="1566863"/>
              <a:ext cx="74771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AADL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946897" y="4225925"/>
              <a:ext cx="1273175" cy="48260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086225" y="4297363"/>
              <a:ext cx="889000" cy="33972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LOTOS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72150" y="2878138"/>
              <a:ext cx="1273175" cy="48260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973763" y="2944813"/>
              <a:ext cx="855663" cy="339725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Fiacre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946897" y="2871788"/>
              <a:ext cx="1273175" cy="4826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995936" y="2943225"/>
              <a:ext cx="1198563" cy="3508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LOTOS NT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084388" y="2873375"/>
              <a:ext cx="1273175" cy="482600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09826" y="2944813"/>
              <a:ext cx="635000" cy="3508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FSP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422275" y="2876550"/>
              <a:ext cx="1273175" cy="48260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73100" y="2947988"/>
              <a:ext cx="720725" cy="339725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BIP 1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60350" y="1517650"/>
              <a:ext cx="1273175" cy="48260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581025" y="1584325"/>
              <a:ext cx="615950" cy="339725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SAM</a:t>
              </a: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693863" y="1508125"/>
              <a:ext cx="1273175" cy="482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030413" y="1574800"/>
              <a:ext cx="584200" cy="3397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92075" tIns="46038" rIns="92075" bIns="46038"/>
            <a:lstStyle/>
            <a:p>
              <a:pPr algn="ctr" defTabSz="828675">
                <a:defRPr/>
              </a:pPr>
              <a:r>
                <a:rPr lang="en-US" cap="small" dirty="0">
                  <a:latin typeface="Calibri" pitchFamily="34" charset="0"/>
                  <a:ea typeface="+mn-ea"/>
                  <a:cs typeface="Calibri" pitchFamily="34" charset="0"/>
                </a:rPr>
                <a:t>EB</a:t>
              </a:r>
              <a:r>
                <a:rPr lang="en-US" dirty="0">
                  <a:latin typeface="Calibri" pitchFamily="34" charset="0"/>
                  <a:ea typeface="+mn-ea"/>
                  <a:cs typeface="Calibri" pitchFamily="34" charset="0"/>
                </a:rPr>
                <a:t>3</a:t>
              </a: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3143250" y="1503363"/>
              <a:ext cx="1273175" cy="48260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190875" y="1590676"/>
              <a:ext cx="1208088" cy="312738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WSDL-BPEL</a:t>
              </a: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938588" y="5307013"/>
              <a:ext cx="1273175" cy="48260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1692275" y="4230688"/>
              <a:ext cx="1273175" cy="48260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2009775" y="4302126"/>
              <a:ext cx="585788" cy="33972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EXP</a:t>
              </a:r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4570413" y="4727575"/>
              <a:ext cx="0" cy="568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2335213" y="4716463"/>
              <a:ext cx="1593850" cy="841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H="1">
              <a:off x="5202238" y="4716463"/>
              <a:ext cx="1984375" cy="841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971600" y="3356992"/>
              <a:ext cx="3106688" cy="8546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>
              <a:off x="2743200" y="3357563"/>
              <a:ext cx="1657350" cy="865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4572000" y="3357563"/>
              <a:ext cx="0" cy="852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 flipH="1">
              <a:off x="4943475" y="3370263"/>
              <a:ext cx="1482725" cy="852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fr-FR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3825875" y="1971675"/>
              <a:ext cx="474663" cy="885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2459038" y="2011363"/>
              <a:ext cx="1692275" cy="852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 flipH="1">
              <a:off x="4684713" y="1954213"/>
              <a:ext cx="598487" cy="9096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H="1">
              <a:off x="6521450" y="1951038"/>
              <a:ext cx="1638300" cy="9096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 flipH="1">
              <a:off x="5184775" y="4460875"/>
              <a:ext cx="1411288" cy="19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7494588" y="2871788"/>
              <a:ext cx="1273175" cy="48260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7797801" y="2943226"/>
              <a:ext cx="614363" cy="339725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CHP</a:t>
              </a:r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 flipH="1">
              <a:off x="5219700" y="3352800"/>
              <a:ext cx="2847975" cy="954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 flipH="1">
              <a:off x="2559049" y="3717031"/>
              <a:ext cx="932830" cy="4977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 flipH="1">
              <a:off x="2203450" y="3861048"/>
              <a:ext cx="496342" cy="3347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4695825" y="1497013"/>
              <a:ext cx="1273175" cy="482600"/>
            </a:xfrm>
            <a:prstGeom prst="rect">
              <a:avLst/>
            </a:prstGeom>
            <a:solidFill>
              <a:srgbClr val="CC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48" name="Text Box 57"/>
            <p:cNvSpPr txBox="1">
              <a:spLocks noChangeArrowheads="1"/>
            </p:cNvSpPr>
            <p:nvPr/>
          </p:nvSpPr>
          <p:spPr bwMode="auto">
            <a:xfrm>
              <a:off x="4722813" y="1584326"/>
              <a:ext cx="1204913" cy="312738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>
                  <a:latin typeface="Calibri" charset="0"/>
                </a:rPr>
                <a:t>π</a:t>
              </a:r>
              <a:r>
                <a:rPr lang="en-US">
                  <a:latin typeface="Calibri" charset="0"/>
                </a:rPr>
                <a:t>-calculus</a:t>
              </a:r>
            </a:p>
          </p:txBody>
        </p:sp>
        <p:sp>
          <p:nvSpPr>
            <p:cNvPr id="49" name="Rectangle 59"/>
            <p:cNvSpPr>
              <a:spLocks noChangeArrowheads="1"/>
            </p:cNvSpPr>
            <p:nvPr/>
          </p:nvSpPr>
          <p:spPr bwMode="auto">
            <a:xfrm>
              <a:off x="6129338" y="1493838"/>
              <a:ext cx="1273175" cy="482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fr-FR">
                <a:latin typeface="Calibri" charset="0"/>
              </a:endParaRPr>
            </a:p>
          </p:txBody>
        </p:sp>
        <p:sp>
          <p:nvSpPr>
            <p:cNvPr id="50" name="Text Box 60"/>
            <p:cNvSpPr txBox="1">
              <a:spLocks noChangeArrowheads="1"/>
            </p:cNvSpPr>
            <p:nvPr/>
          </p:nvSpPr>
          <p:spPr bwMode="auto">
            <a:xfrm>
              <a:off x="6469063" y="1560513"/>
              <a:ext cx="576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SDL</a:t>
              </a:r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>
              <a:off x="928688" y="2028825"/>
              <a:ext cx="2990850" cy="852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52" name="Line 62"/>
            <p:cNvSpPr>
              <a:spLocks noChangeShapeType="1"/>
            </p:cNvSpPr>
            <p:nvPr/>
          </p:nvSpPr>
          <p:spPr bwMode="auto">
            <a:xfrm flipH="1">
              <a:off x="4972050" y="1971675"/>
              <a:ext cx="1749425" cy="8969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fr-FR"/>
            </a:p>
          </p:txBody>
        </p:sp>
        <p:sp>
          <p:nvSpPr>
            <p:cNvPr id="53" name="Text Box 32"/>
            <p:cNvSpPr txBox="1">
              <a:spLocks noChangeArrowheads="1"/>
            </p:cNvSpPr>
            <p:nvPr/>
          </p:nvSpPr>
          <p:spPr bwMode="auto">
            <a:xfrm>
              <a:off x="3923928" y="5373216"/>
              <a:ext cx="1243012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/>
            <a:lstStyle>
              <a:lvl1pPr defTabSz="82867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>
                  <a:latin typeface="Calibri" charset="0"/>
                </a:rPr>
                <a:t>Open/Cæsar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3013224" y="5796210"/>
            <a:ext cx="3144761" cy="46469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>
                <a:solidFill>
                  <a:schemeClr val="accent4"/>
                </a:solidFill>
              </a:rPr>
              <a:t>représentation unifiée</a:t>
            </a:r>
          </a:p>
        </p:txBody>
      </p:sp>
      <p:cxnSp>
        <p:nvCxnSpPr>
          <p:cNvPr id="56" name="Connecteur droit avec flèche 55"/>
          <p:cNvCxnSpPr>
            <a:stCxn id="54" idx="0"/>
            <a:endCxn id="27" idx="2"/>
          </p:cNvCxnSpPr>
          <p:nvPr/>
        </p:nvCxnSpPr>
        <p:spPr bwMode="auto">
          <a:xfrm flipH="1" flipV="1">
            <a:off x="4575176" y="5492527"/>
            <a:ext cx="10429" cy="303683"/>
          </a:xfrm>
          <a:prstGeom prst="straightConnector1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7059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 smtClean="0"/>
              <a:t>04/03/2015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G</a:t>
            </a:r>
            <a:r>
              <a:rPr lang="fr-FR" smtClean="0"/>
              <a:t>. Berry, Collège de France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</p:spPr>
        <p:txBody>
          <a:bodyPr/>
          <a:lstStyle/>
          <a:p>
            <a:r>
              <a:rPr lang="fr-FR" sz="3600" dirty="0" smtClean="0"/>
              <a:t>De LOTOS à Lotos NT (LNT)</a:t>
            </a:r>
            <a:endParaRPr lang="fr-FR" sz="3600" dirty="0"/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251520" y="1008959"/>
            <a:ext cx="8229600" cy="15116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Lotos : langage normalisé issu de CCS (processus) avec passages de valeurs</a:t>
            </a:r>
          </a:p>
          <a:p>
            <a:pPr lvl="1"/>
            <a:r>
              <a:rPr lang="fr-FR" kern="0" dirty="0" smtClean="0"/>
              <a:t>contrôle</a:t>
            </a:r>
            <a:r>
              <a:rPr lang="fr-FR" kern="0" dirty="0" smtClean="0">
                <a:solidFill>
                  <a:srgbClr val="000000"/>
                </a:solidFill>
              </a:rPr>
              <a:t> : calcul de processus à la CCS</a:t>
            </a:r>
            <a:endParaRPr lang="fr-FR" kern="0" dirty="0">
              <a:solidFill>
                <a:srgbClr val="000000"/>
              </a:solidFill>
            </a:endParaRPr>
          </a:p>
          <a:p>
            <a:pPr lvl="1"/>
            <a:r>
              <a:rPr lang="fr-FR" kern="0" dirty="0" smtClean="0">
                <a:sym typeface="Symbol"/>
              </a:rPr>
              <a:t>données</a:t>
            </a:r>
            <a:r>
              <a:rPr lang="fr-FR" kern="0" dirty="0" smtClean="0">
                <a:solidFill>
                  <a:srgbClr val="000000"/>
                </a:solidFill>
                <a:sym typeface="Symbol"/>
              </a:rPr>
              <a:t> : types abstraits ACP (axiomes et règles de réécritures</a:t>
            </a:r>
            <a:r>
              <a:rPr lang="fr-FR" kern="0" dirty="0">
                <a:solidFill>
                  <a:srgbClr val="000000"/>
                </a:solidFill>
                <a:sym typeface="Symbol"/>
              </a:rPr>
              <a:t>)</a:t>
            </a:r>
            <a:r>
              <a:rPr lang="fr-FR" kern="0" dirty="0" smtClean="0">
                <a:solidFill>
                  <a:srgbClr val="000000"/>
                </a:solidFill>
                <a:sym typeface="Symbol"/>
              </a:rPr>
              <a:t> </a:t>
            </a:r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251520" y="4323068"/>
            <a:ext cx="9106469" cy="17702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LOTOS NT</a:t>
            </a:r>
          </a:p>
          <a:p>
            <a:pPr lvl="1"/>
            <a:r>
              <a:rPr lang="fr-FR" kern="0" dirty="0" smtClean="0">
                <a:solidFill>
                  <a:schemeClr val="tx1"/>
                </a:solidFill>
              </a:rPr>
              <a:t>extension de Lotos avec des </a:t>
            </a:r>
            <a:r>
              <a:rPr lang="fr-FR" kern="0" dirty="0" smtClean="0"/>
              <a:t>types prédéfinis</a:t>
            </a:r>
            <a:r>
              <a:rPr lang="fr-FR" kern="0" dirty="0" smtClean="0">
                <a:solidFill>
                  <a:schemeClr val="tx1"/>
                </a:solidFill>
              </a:rPr>
              <a:t> et des </a:t>
            </a:r>
            <a:r>
              <a:rPr lang="fr-FR" kern="0" dirty="0" smtClean="0">
                <a:solidFill>
                  <a:srgbClr val="0000FF"/>
                </a:solidFill>
              </a:rPr>
              <a:t>constructions syntaxiques</a:t>
            </a:r>
            <a:r>
              <a:rPr lang="fr-FR" kern="0" dirty="0" smtClean="0">
                <a:solidFill>
                  <a:schemeClr val="tx1"/>
                </a:solidFill>
              </a:rPr>
              <a:t> plus riches ressemblant plus à la programmation classique,</a:t>
            </a:r>
          </a:p>
          <a:p>
            <a:pPr lvl="1"/>
            <a:r>
              <a:rPr lang="fr-FR" kern="0" dirty="0" smtClean="0">
                <a:solidFill>
                  <a:schemeClr val="tx1"/>
                </a:solidFill>
              </a:rPr>
              <a:t>langage bien meilleur à l’utilisation</a:t>
            </a:r>
          </a:p>
          <a:p>
            <a:pPr lvl="1"/>
            <a:r>
              <a:rPr lang="fr-FR" kern="0" dirty="0" smtClean="0">
                <a:solidFill>
                  <a:schemeClr val="tx1"/>
                </a:solidFill>
              </a:rPr>
              <a:t>traduction interne en LOTOS dans </a:t>
            </a:r>
            <a:r>
              <a:rPr lang="fr-FR" kern="0" dirty="0" smtClean="0">
                <a:solidFill>
                  <a:schemeClr val="accent4"/>
                </a:solidFill>
              </a:rPr>
              <a:t>CADP</a:t>
            </a:r>
            <a:r>
              <a:rPr lang="fr-FR" kern="0" dirty="0" smtClean="0">
                <a:solidFill>
                  <a:schemeClr val="tx1"/>
                </a:solidFill>
              </a:rPr>
              <a:t> pour la vérification</a:t>
            </a:r>
            <a:endParaRPr lang="fr-FR" kern="0" dirty="0" smtClean="0">
              <a:solidFill>
                <a:srgbClr val="0000FF"/>
              </a:solidFill>
            </a:endParaRPr>
          </a:p>
        </p:txBody>
      </p:sp>
      <p:sp>
        <p:nvSpPr>
          <p:cNvPr id="9" name="Espace réservé du contenu 5"/>
          <p:cNvSpPr txBox="1">
            <a:spLocks/>
          </p:cNvSpPr>
          <p:nvPr/>
        </p:nvSpPr>
        <p:spPr>
          <a:xfrm>
            <a:off x="251520" y="2702017"/>
            <a:ext cx="8892480" cy="14470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smtClean="0"/>
              <a:t>Problème de LOTOS (et des calculs de processus classiques)</a:t>
            </a:r>
          </a:p>
          <a:p>
            <a:pPr lvl="1"/>
            <a:r>
              <a:rPr lang="fr-FR" kern="0" dirty="0" smtClean="0">
                <a:solidFill>
                  <a:srgbClr val="000000"/>
                </a:solidFill>
              </a:rPr>
              <a:t>le </a:t>
            </a:r>
            <a:r>
              <a:rPr lang="fr-FR" kern="0" dirty="0" err="1" smtClean="0">
                <a:solidFill>
                  <a:srgbClr val="000000"/>
                </a:solidFill>
              </a:rPr>
              <a:t>préfixage</a:t>
            </a:r>
            <a:r>
              <a:rPr lang="fr-FR" kern="0" dirty="0" smtClean="0">
                <a:solidFill>
                  <a:srgbClr val="000000"/>
                </a:solidFill>
              </a:rPr>
              <a:t> </a:t>
            </a:r>
            <a:r>
              <a:rPr lang="fr-FR" kern="0" dirty="0" err="1" smtClean="0">
                <a:solidFill>
                  <a:schemeClr val="accent3"/>
                </a:solidFill>
              </a:rPr>
              <a:t>a</a:t>
            </a:r>
            <a:r>
              <a:rPr lang="fr-FR" kern="0" dirty="0" err="1" smtClean="0">
                <a:solidFill>
                  <a:srgbClr val="000000"/>
                </a:solidFill>
              </a:rPr>
              <a:t>.</a:t>
            </a:r>
            <a:r>
              <a:rPr lang="fr-FR" kern="0" dirty="0" err="1" smtClean="0">
                <a:solidFill>
                  <a:schemeClr val="accent4"/>
                </a:solidFill>
              </a:rPr>
              <a:t>p</a:t>
            </a:r>
            <a:r>
              <a:rPr lang="fr-FR" kern="0" dirty="0" smtClean="0">
                <a:solidFill>
                  <a:srgbClr val="000000"/>
                </a:solidFill>
              </a:rPr>
              <a:t> d’un processus par une action est </a:t>
            </a:r>
            <a:r>
              <a:rPr lang="fr-FR" kern="0" dirty="0" smtClean="0">
                <a:solidFill>
                  <a:schemeClr val="accent1"/>
                </a:solidFill>
              </a:rPr>
              <a:t>trop asymétrique </a:t>
            </a:r>
            <a:r>
              <a:rPr lang="fr-FR" kern="0" dirty="0">
                <a:solidFill>
                  <a:schemeClr val="tx1"/>
                </a:solidFill>
              </a:rPr>
              <a:t> </a:t>
            </a:r>
            <a:r>
              <a:rPr lang="fr-FR" kern="0" dirty="0" smtClean="0">
                <a:solidFill>
                  <a:schemeClr val="tx1"/>
                </a:solidFill>
              </a:rPr>
              <a:t>et rend l’écriture d’une séquence </a:t>
            </a:r>
            <a:r>
              <a:rPr lang="fr-FR" kern="0" dirty="0" err="1" smtClean="0">
                <a:solidFill>
                  <a:srgbClr val="B45600"/>
                </a:solidFill>
              </a:rPr>
              <a:t>p</a:t>
            </a:r>
            <a:r>
              <a:rPr lang="fr-FR" kern="0" dirty="0" err="1" smtClean="0">
                <a:solidFill>
                  <a:schemeClr val="tx1"/>
                </a:solidFill>
              </a:rPr>
              <a:t>;</a:t>
            </a:r>
            <a:r>
              <a:rPr lang="fr-FR" kern="0" dirty="0" err="1" smtClean="0">
                <a:solidFill>
                  <a:srgbClr val="B45600"/>
                </a:solidFill>
              </a:rPr>
              <a:t>q</a:t>
            </a:r>
            <a:r>
              <a:rPr lang="fr-FR" kern="0" dirty="0" smtClean="0">
                <a:solidFill>
                  <a:schemeClr val="tx1"/>
                </a:solidFill>
              </a:rPr>
              <a:t> compliquée et peu naturelle</a:t>
            </a:r>
            <a:r>
              <a:rPr lang="fr-FR" kern="0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fr-FR" kern="0" dirty="0" smtClean="0">
                <a:solidFill>
                  <a:srgbClr val="000000"/>
                </a:solidFill>
              </a:rPr>
              <a:t>les formalismes de contrôle de données sont </a:t>
            </a:r>
            <a:r>
              <a:rPr lang="fr-FR" kern="0" dirty="0" smtClean="0">
                <a:solidFill>
                  <a:schemeClr val="accent1"/>
                </a:solidFill>
              </a:rPr>
              <a:t>trop disjoints</a:t>
            </a:r>
            <a:endParaRPr lang="fr-FR" kern="0" dirty="0" smtClean="0">
              <a:solidFill>
                <a:schemeClr val="accent1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40448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57772"/>
            <a:ext cx="8229600" cy="3499420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Structures </a:t>
            </a:r>
            <a:r>
              <a:rPr lang="fr-FR" dirty="0">
                <a:solidFill>
                  <a:schemeClr val="tx2"/>
                </a:solidFill>
              </a:rPr>
              <a:t>de </a:t>
            </a:r>
            <a:r>
              <a:rPr lang="fr-FR" dirty="0" err="1" smtClean="0">
                <a:solidFill>
                  <a:schemeClr val="tx2"/>
                </a:solidFill>
              </a:rPr>
              <a:t>Kripke</a:t>
            </a:r>
            <a:r>
              <a:rPr lang="fr-FR" dirty="0" smtClean="0">
                <a:solidFill>
                  <a:srgbClr val="000000"/>
                </a:solidFill>
              </a:rPr>
              <a:t> :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graphes </a:t>
            </a:r>
            <a:r>
              <a:rPr lang="fr-FR" dirty="0">
                <a:solidFill>
                  <a:schemeClr val="tx1"/>
                </a:solidFill>
              </a:rPr>
              <a:t>orientés dont les </a:t>
            </a:r>
            <a:r>
              <a:rPr lang="fr-FR" dirty="0">
                <a:solidFill>
                  <a:schemeClr val="accent4"/>
                </a:solidFill>
              </a:rPr>
              <a:t>états </a:t>
            </a:r>
            <a:r>
              <a:rPr lang="fr-FR" dirty="0">
                <a:solidFill>
                  <a:schemeClr val="tx1"/>
                </a:solidFill>
              </a:rPr>
              <a:t>portent les propriétés</a:t>
            </a:r>
          </a:p>
          <a:p>
            <a:r>
              <a:rPr lang="fr-FR" dirty="0">
                <a:solidFill>
                  <a:srgbClr val="0000FF"/>
                </a:solidFill>
              </a:rPr>
              <a:t>Systèmes de </a:t>
            </a:r>
            <a:r>
              <a:rPr lang="fr-FR" dirty="0" smtClean="0">
                <a:solidFill>
                  <a:srgbClr val="0000FF"/>
                </a:solidFill>
              </a:rPr>
              <a:t>transitions</a:t>
            </a:r>
            <a:r>
              <a:rPr lang="fr-FR" dirty="0" smtClean="0">
                <a:solidFill>
                  <a:srgbClr val="000000"/>
                </a:solidFill>
              </a:rPr>
              <a:t> :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0000"/>
                </a:solidFill>
              </a:rPr>
              <a:t>graphes </a:t>
            </a:r>
            <a:r>
              <a:rPr lang="fr-FR" dirty="0">
                <a:solidFill>
                  <a:srgbClr val="000000"/>
                </a:solidFill>
              </a:rPr>
              <a:t>orientés dont les </a:t>
            </a:r>
            <a:r>
              <a:rPr lang="fr-FR" dirty="0">
                <a:solidFill>
                  <a:schemeClr val="accent3"/>
                </a:solidFill>
              </a:rPr>
              <a:t>arcs</a:t>
            </a:r>
            <a:r>
              <a:rPr lang="fr-FR" dirty="0">
                <a:solidFill>
                  <a:srgbClr val="000000"/>
                </a:solidFill>
              </a:rPr>
              <a:t> portent les propriétés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Systèmes mixtes </a:t>
            </a:r>
            <a:r>
              <a:rPr lang="fr-FR" dirty="0" smtClean="0">
                <a:solidFill>
                  <a:srgbClr val="000000"/>
                </a:solidFill>
              </a:rPr>
              <a:t>: graphes orientés où </a:t>
            </a:r>
            <a:r>
              <a:rPr lang="fr-FR" dirty="0" smtClean="0">
                <a:solidFill>
                  <a:schemeClr val="accent4"/>
                </a:solidFill>
              </a:rPr>
              <a:t>états </a:t>
            </a:r>
            <a:r>
              <a:rPr lang="fr-FR" dirty="0" smtClean="0">
                <a:solidFill>
                  <a:srgbClr val="000000"/>
                </a:solidFill>
              </a:rPr>
              <a:t>et </a:t>
            </a:r>
            <a:r>
              <a:rPr lang="fr-FR" dirty="0" smtClean="0">
                <a:solidFill>
                  <a:schemeClr val="accent3"/>
                </a:solidFill>
              </a:rPr>
              <a:t>arcs </a:t>
            </a:r>
            <a:r>
              <a:rPr lang="fr-FR" dirty="0" smtClean="0">
                <a:solidFill>
                  <a:srgbClr val="000000"/>
                </a:solidFill>
              </a:rPr>
              <a:t>portent les </a:t>
            </a:r>
            <a:r>
              <a:rPr lang="fr-FR" dirty="0">
                <a:solidFill>
                  <a:srgbClr val="000000"/>
                </a:solidFill>
              </a:rPr>
              <a:t>propriétés</a:t>
            </a:r>
            <a:r>
              <a:rPr lang="fr-FR" dirty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dirty="0" smtClean="0">
                <a:solidFill>
                  <a:srgbClr val="000000"/>
                </a:solidFill>
              </a:rPr>
              <a:t>  (</a:t>
            </a:r>
            <a:r>
              <a:rPr lang="fr-FR" dirty="0">
                <a:solidFill>
                  <a:srgbClr val="000000"/>
                </a:solidFill>
              </a:rPr>
              <a:t>ex. </a:t>
            </a:r>
            <a:r>
              <a:rPr lang="fr-FR" dirty="0"/>
              <a:t>automates temporisés</a:t>
            </a:r>
            <a:r>
              <a:rPr lang="fr-FR" dirty="0">
                <a:solidFill>
                  <a:srgbClr val="000000"/>
                </a:solidFill>
              </a:rPr>
              <a:t>, cf. cours 5 du 23 mars 2016)</a:t>
            </a:r>
          </a:p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077218"/>
          </a:xfrm>
        </p:spPr>
        <p:txBody>
          <a:bodyPr/>
          <a:lstStyle/>
          <a:p>
            <a:r>
              <a:rPr lang="fr-FR" dirty="0" smtClean="0"/>
              <a:t>Trois types de modèles  explicites</a:t>
            </a:r>
            <a:br>
              <a:rPr lang="fr-FR" dirty="0" smtClean="0"/>
            </a:br>
            <a:r>
              <a:rPr lang="fr-FR" dirty="0" smtClean="0"/>
              <a:t>pour la représentation des graphes de calcul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14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des langages : Open / </a:t>
            </a:r>
            <a:r>
              <a:rPr lang="fr-FR" dirty="0" err="1" smtClean="0"/>
              <a:t>Cæsar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27313" y="3501678"/>
            <a:ext cx="3235325" cy="568325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/>
            <a:r>
              <a:rPr lang="fr-FR" sz="2400" i="1">
                <a:latin typeface="Calibri" charset="0"/>
              </a:rPr>
              <a:t>Open/C</a:t>
            </a:r>
            <a:r>
              <a:rPr lang="en-US" sz="2400" i="1">
                <a:latin typeface="Calibri" charset="0"/>
              </a:rPr>
              <a:t>æ</a:t>
            </a:r>
            <a:r>
              <a:rPr lang="fr-FR" sz="2400" i="1">
                <a:latin typeface="Calibri" charset="0"/>
              </a:rPr>
              <a:t>sar API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6400" y="1255365"/>
            <a:ext cx="8826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defTabSz="1042988" eaLnBrk="0" hangingPunct="0"/>
            <a:r>
              <a:rPr lang="fr-FR" sz="2000">
                <a:latin typeface="Calibri" charset="0"/>
              </a:rPr>
              <a:t>LOTOS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27550" y="1274415"/>
            <a:ext cx="5429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defTabSz="1042988" eaLnBrk="0" hangingPunct="0"/>
            <a:r>
              <a:rPr lang="fr-FR" sz="2000">
                <a:latin typeface="Calibri" charset="0"/>
              </a:rPr>
              <a:t>LTS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94300" y="980728"/>
            <a:ext cx="182086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algn="ctr" defTabSz="1042988" eaLnBrk="0" hangingPunct="0"/>
            <a:r>
              <a:rPr lang="fr-FR" sz="2000">
                <a:latin typeface="Calibri" charset="0"/>
              </a:rPr>
              <a:t>communicating</a:t>
            </a:r>
          </a:p>
          <a:p>
            <a:pPr algn="ctr" defTabSz="1042988" eaLnBrk="0" hangingPunct="0"/>
            <a:r>
              <a:rPr lang="fr-FR" sz="2000">
                <a:latin typeface="Calibri" charset="0"/>
              </a:rPr>
              <a:t>LTSs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100888" y="1199803"/>
            <a:ext cx="3889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defTabSz="1042988" eaLnBrk="0" hangingPunct="0"/>
            <a:r>
              <a:rPr lang="fr-FR" sz="2000">
                <a:latin typeface="Calibri" charset="0"/>
              </a:rPr>
              <a:t>…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71638" y="1255365"/>
            <a:ext cx="12303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algn="ctr" defTabSz="1042988" eaLnBrk="0" hangingPunct="0"/>
            <a:r>
              <a:rPr lang="fr-FR" sz="2000">
                <a:latin typeface="Calibri" charset="0"/>
              </a:rPr>
              <a:t>LOTOS NT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902450" y="3539778"/>
            <a:ext cx="142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algn="ctr" defTabSz="1042988" eaLnBrk="0" hangingPunct="0"/>
            <a:r>
              <a:rPr lang="fr-FR" sz="2100">
                <a:latin typeface="Calibri" charset="0"/>
              </a:rPr>
              <a:t>implicit LTS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259138" y="1255365"/>
            <a:ext cx="5794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defTabSz="1042988" eaLnBrk="0" hangingPunct="0"/>
            <a:r>
              <a:rPr lang="fr-FR" sz="2000">
                <a:latin typeface="Calibri" charset="0"/>
              </a:rPr>
              <a:t>FSP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321050" y="2152303"/>
            <a:ext cx="1011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z="2000">
              <a:latin typeface="Calibri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79388" y="1922115"/>
            <a:ext cx="1368425" cy="7207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  <a:latin typeface="Calibri" charset="0"/>
              </a:rPr>
              <a:t>caesar.open</a:t>
            </a:r>
            <a:endParaRPr lang="fr-FR" sz="2000">
              <a:latin typeface="Calibri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67200" y="1922115"/>
            <a:ext cx="1117600" cy="720725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  <a:latin typeface="Calibri" charset="0"/>
              </a:rPr>
              <a:t>bcg_open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532438" y="1942753"/>
            <a:ext cx="1117600" cy="700087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  <a:latin typeface="Calibri" charset="0"/>
              </a:rPr>
              <a:t>exp.open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87675" y="1933228"/>
            <a:ext cx="1117600" cy="709612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  <a:latin typeface="Calibri" charset="0"/>
              </a:rPr>
              <a:t>fsp.open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11325" y="1942753"/>
            <a:ext cx="1117600" cy="700087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  <a:latin typeface="Calibri" charset="0"/>
              </a:rPr>
              <a:t>lnt.open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92950" y="2179290"/>
            <a:ext cx="3889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defTabSz="1042988" eaLnBrk="0" hangingPunct="0"/>
            <a:r>
              <a:rPr lang="fr-FR" sz="2000">
                <a:latin typeface="Calibri" charset="0"/>
              </a:rPr>
              <a:t>…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849313" y="1701453"/>
            <a:ext cx="1587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808538" y="1701453"/>
            <a:ext cx="1587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6107113" y="1701453"/>
            <a:ext cx="1587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544888" y="1701453"/>
            <a:ext cx="1587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287588" y="1699865"/>
            <a:ext cx="1587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96013" y="4082703"/>
            <a:ext cx="25812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defTabSz="1042988" eaLnBrk="0" hangingPunct="0"/>
            <a:r>
              <a:rPr lang="fr-FR" sz="2100">
                <a:latin typeface="Calibri" charset="0"/>
              </a:rPr>
              <a:t>LTS generation</a:t>
            </a:r>
          </a:p>
          <a:p>
            <a:pPr defTabSz="1042988" eaLnBrk="0" hangingPunct="0"/>
            <a:r>
              <a:rPr lang="fr-FR" sz="2100">
                <a:latin typeface="Calibri" charset="0"/>
              </a:rPr>
              <a:t>interactive simulation</a:t>
            </a:r>
          </a:p>
          <a:p>
            <a:pPr defTabSz="1042988" eaLnBrk="0" hangingPunct="0"/>
            <a:r>
              <a:rPr lang="fr-FR" sz="2100">
                <a:latin typeface="Calibri" charset="0"/>
              </a:rPr>
              <a:t>random execution</a:t>
            </a:r>
          </a:p>
          <a:p>
            <a:pPr defTabSz="1042988" eaLnBrk="0" hangingPunct="0"/>
            <a:r>
              <a:rPr lang="fr-FR" sz="2100">
                <a:latin typeface="Calibri" charset="0"/>
              </a:rPr>
              <a:t>on the fly verification</a:t>
            </a:r>
          </a:p>
          <a:p>
            <a:pPr defTabSz="1042988" eaLnBrk="0" hangingPunct="0"/>
            <a:r>
              <a:rPr lang="fr-FR" sz="2100">
                <a:latin typeface="Calibri" charset="0"/>
              </a:rPr>
              <a:t>partial verification</a:t>
            </a:r>
          </a:p>
          <a:p>
            <a:pPr defTabSz="1042988" eaLnBrk="0" hangingPunct="0"/>
            <a:r>
              <a:rPr lang="fr-FR" sz="2100">
                <a:latin typeface="Calibri" charset="0"/>
              </a:rPr>
              <a:t>test generation</a:t>
            </a: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5651500" y="4076353"/>
            <a:ext cx="569913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5459413" y="4077940"/>
            <a:ext cx="768350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5292725" y="4077940"/>
            <a:ext cx="935038" cy="868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5126038" y="4070003"/>
            <a:ext cx="1101725" cy="1236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978400" y="4077940"/>
            <a:ext cx="1249363" cy="151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4852988" y="4077940"/>
            <a:ext cx="1374775" cy="187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Rectangle 37"/>
          <p:cNvSpPr>
            <a:spLocks noChangeArrowheads="1"/>
          </p:cNvSpPr>
          <p:nvPr/>
        </p:nvSpPr>
        <p:spPr bwMode="auto">
          <a:xfrm>
            <a:off x="395288" y="4514503"/>
            <a:ext cx="2508250" cy="965200"/>
          </a:xfrm>
          <a:prstGeom prst="rect">
            <a:avLst/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/>
            <a:r>
              <a:rPr lang="fr-FR" sz="2400" i="1">
                <a:latin typeface="Calibri" charset="0"/>
              </a:rPr>
              <a:t>Open/C</a:t>
            </a:r>
            <a:r>
              <a:rPr lang="en-US" sz="2400" i="1">
                <a:latin typeface="Calibri" charset="0"/>
              </a:rPr>
              <a:t>æ</a:t>
            </a:r>
            <a:r>
              <a:rPr lang="fr-FR" sz="2400" i="1">
                <a:latin typeface="Calibri" charset="0"/>
              </a:rPr>
              <a:t>sar</a:t>
            </a:r>
          </a:p>
          <a:p>
            <a:pPr algn="ctr" defTabSz="1042988" eaLnBrk="0" hangingPunct="0"/>
            <a:r>
              <a:rPr lang="fr-FR" sz="2400" i="1">
                <a:latin typeface="Calibri" charset="0"/>
              </a:rPr>
              <a:t>librairies</a:t>
            </a:r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>
            <a:off x="3867150" y="4760565"/>
            <a:ext cx="704850" cy="401638"/>
          </a:xfrm>
          <a:prstGeom prst="rightArrow">
            <a:avLst>
              <a:gd name="adj1" fmla="val 50000"/>
              <a:gd name="adj2" fmla="val 4389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Calibri" charset="0"/>
            </a:endParaRPr>
          </a:p>
        </p:txBody>
      </p:sp>
      <p:sp>
        <p:nvSpPr>
          <p:cNvPr id="35" name="Line 76"/>
          <p:cNvSpPr>
            <a:spLocks noChangeShapeType="1"/>
          </p:cNvSpPr>
          <p:nvPr/>
        </p:nvSpPr>
        <p:spPr bwMode="auto">
          <a:xfrm>
            <a:off x="971550" y="2642840"/>
            <a:ext cx="25209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Line 77"/>
          <p:cNvSpPr>
            <a:spLocks noChangeShapeType="1"/>
          </p:cNvSpPr>
          <p:nvPr/>
        </p:nvSpPr>
        <p:spPr bwMode="auto">
          <a:xfrm>
            <a:off x="2268538" y="2642840"/>
            <a:ext cx="15827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Line 78"/>
          <p:cNvSpPr>
            <a:spLocks noChangeShapeType="1"/>
          </p:cNvSpPr>
          <p:nvPr/>
        </p:nvSpPr>
        <p:spPr bwMode="auto">
          <a:xfrm>
            <a:off x="3563938" y="2642840"/>
            <a:ext cx="5762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79"/>
          <p:cNvSpPr>
            <a:spLocks noChangeShapeType="1"/>
          </p:cNvSpPr>
          <p:nvPr/>
        </p:nvSpPr>
        <p:spPr bwMode="auto">
          <a:xfrm flipH="1">
            <a:off x="4427538" y="2642840"/>
            <a:ext cx="4333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Line 80"/>
          <p:cNvSpPr>
            <a:spLocks noChangeShapeType="1"/>
          </p:cNvSpPr>
          <p:nvPr/>
        </p:nvSpPr>
        <p:spPr bwMode="auto">
          <a:xfrm flipH="1">
            <a:off x="4716463" y="2642840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Rectangle 81"/>
          <p:cNvSpPr>
            <a:spLocks noChangeArrowheads="1"/>
          </p:cNvSpPr>
          <p:nvPr/>
        </p:nvSpPr>
        <p:spPr bwMode="auto">
          <a:xfrm>
            <a:off x="7851775" y="1033115"/>
            <a:ext cx="10922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030" tIns="52516" rIns="105030" bIns="52516">
            <a:spAutoFit/>
          </a:bodyPr>
          <a:lstStyle/>
          <a:p>
            <a:pPr algn="ctr" defTabSz="1042988" eaLnBrk="0" hangingPunct="0"/>
            <a:r>
              <a:rPr lang="fr-FR" sz="2000">
                <a:latin typeface="Calibri" charset="0"/>
              </a:rPr>
              <a:t>SystemC</a:t>
            </a:r>
            <a:br>
              <a:rPr lang="fr-FR" sz="2000">
                <a:latin typeface="Calibri" charset="0"/>
              </a:rPr>
            </a:br>
            <a:r>
              <a:rPr lang="fr-FR" sz="2000">
                <a:latin typeface="Calibri" charset="0"/>
              </a:rPr>
              <a:t>/TLM</a:t>
            </a:r>
          </a:p>
        </p:txBody>
      </p:sp>
      <p:sp>
        <p:nvSpPr>
          <p:cNvPr id="41" name="Rectangle 82"/>
          <p:cNvSpPr>
            <a:spLocks noChangeArrowheads="1"/>
          </p:cNvSpPr>
          <p:nvPr/>
        </p:nvSpPr>
        <p:spPr bwMode="auto">
          <a:xfrm>
            <a:off x="7847013" y="1926878"/>
            <a:ext cx="1117600" cy="709612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5030" tIns="52516" rIns="105030" bIns="52516" anchor="ctr"/>
          <a:lstStyle/>
          <a:p>
            <a:pPr algn="ctr" defTabSz="1042988" eaLnBrk="0" hangingPunct="0">
              <a:lnSpc>
                <a:spcPct val="90000"/>
              </a:lnSpc>
            </a:pPr>
            <a:r>
              <a:rPr lang="fr-FR" sz="2000">
                <a:solidFill>
                  <a:schemeClr val="tx2"/>
                </a:solidFill>
                <a:latin typeface="Calibri" charset="0"/>
              </a:rPr>
              <a:t>tlm.open</a:t>
            </a:r>
          </a:p>
        </p:txBody>
      </p:sp>
      <p:sp>
        <p:nvSpPr>
          <p:cNvPr id="42" name="Line 83"/>
          <p:cNvSpPr>
            <a:spLocks noChangeShapeType="1"/>
          </p:cNvSpPr>
          <p:nvPr/>
        </p:nvSpPr>
        <p:spPr bwMode="auto">
          <a:xfrm>
            <a:off x="8404225" y="1695103"/>
            <a:ext cx="1588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Line 85"/>
          <p:cNvSpPr>
            <a:spLocks noChangeShapeType="1"/>
          </p:cNvSpPr>
          <p:nvPr/>
        </p:nvSpPr>
        <p:spPr bwMode="auto">
          <a:xfrm flipH="1">
            <a:off x="5003800" y="2642840"/>
            <a:ext cx="33845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79512" y="6237312"/>
            <a:ext cx="1637365" cy="36851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source CADP</a:t>
            </a:r>
          </a:p>
        </p:txBody>
      </p:sp>
    </p:spTree>
    <p:extLst>
      <p:ext uri="{BB962C8B-B14F-4D97-AF65-F5344CB8AC3E}">
        <p14:creationId xmlns:p14="http://schemas.microsoft.com/office/powerpoint/2010/main" val="137003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Modules de traitement énumératif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764704"/>
            <a:ext cx="8064500" cy="5094288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EXECUTOR</a:t>
            </a:r>
            <a:r>
              <a:rPr lang="en-US" sz="2600" dirty="0" smtClean="0">
                <a:latin typeface="Calibri" charset="0"/>
              </a:rPr>
              <a:t>: random walk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OCIS</a:t>
            </a:r>
            <a:r>
              <a:rPr lang="en-US" sz="2600" dirty="0" smtClean="0">
                <a:latin typeface="Calibri" charset="0"/>
              </a:rPr>
              <a:t>: interactive simulation (graphical) 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GENERATOR</a:t>
            </a:r>
            <a:r>
              <a:rPr lang="en-US" sz="2600" dirty="0" smtClean="0">
                <a:latin typeface="Calibri" charset="0"/>
              </a:rPr>
              <a:t>: exhaustive LTS generation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REDUCTOR</a:t>
            </a:r>
            <a:r>
              <a:rPr lang="en-US" sz="2600" dirty="0" smtClean="0">
                <a:latin typeface="Calibri" charset="0"/>
              </a:rPr>
              <a:t>: LTS generation with reduction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PROJECTOR</a:t>
            </a:r>
            <a:r>
              <a:rPr lang="en-US" sz="2600" dirty="0" smtClean="0">
                <a:latin typeface="Calibri" charset="0"/>
              </a:rPr>
              <a:t>: LTS generation with constraints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TERMINATOR</a:t>
            </a:r>
            <a:r>
              <a:rPr lang="en-US" sz="2600" dirty="0" smtClean="0">
                <a:latin typeface="Calibri" charset="0"/>
              </a:rPr>
              <a:t>: </a:t>
            </a:r>
            <a:r>
              <a:rPr lang="en-US" sz="2600" dirty="0" err="1" smtClean="0">
                <a:latin typeface="Calibri" charset="0"/>
              </a:rPr>
              <a:t>Holzmann's</a:t>
            </a:r>
            <a:r>
              <a:rPr lang="en-US" sz="2600" dirty="0" smtClean="0">
                <a:latin typeface="Calibri" charset="0"/>
              </a:rPr>
              <a:t> bit-space algorithm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EXHIBITOR</a:t>
            </a:r>
            <a:r>
              <a:rPr lang="en-US" sz="2600" dirty="0" smtClean="0">
                <a:latin typeface="Calibri" charset="0"/>
              </a:rPr>
              <a:t>: search paths defined by reg. </a:t>
            </a:r>
            <a:r>
              <a:rPr lang="en-US" sz="2600" dirty="0" err="1" smtClean="0">
                <a:latin typeface="Calibri" charset="0"/>
              </a:rPr>
              <a:t>expr</a:t>
            </a:r>
            <a:r>
              <a:rPr lang="en-US" sz="2600" dirty="0" smtClean="0">
                <a:latin typeface="Calibri" charset="0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EVALUATOR</a:t>
            </a:r>
            <a:r>
              <a:rPr lang="en-US" sz="2600" dirty="0" smtClean="0">
                <a:latin typeface="Calibri" charset="0"/>
              </a:rPr>
              <a:t>: evaluation of mu-calculus formulas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TGV</a:t>
            </a:r>
            <a:r>
              <a:rPr lang="en-US" sz="2600" dirty="0" smtClean="0">
                <a:latin typeface="Calibri" charset="0"/>
              </a:rPr>
              <a:t>: test sequence generation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DISTRIBUTOR</a:t>
            </a:r>
            <a:r>
              <a:rPr lang="en-US" sz="2600" dirty="0" smtClean="0">
                <a:latin typeface="Calibri" charset="0"/>
              </a:rPr>
              <a:t>: distributed state space generation</a:t>
            </a:r>
            <a:endParaRPr lang="en-US" sz="2600" b="1" dirty="0" smtClean="0">
              <a:latin typeface="Calibri" charset="0"/>
            </a:endParaRP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FF0000"/>
                </a:solidFill>
                <a:latin typeface="Calibri" charset="0"/>
              </a:rPr>
              <a:t>CUNCTATOR</a:t>
            </a:r>
            <a:r>
              <a:rPr lang="en-US" sz="2600" dirty="0" smtClean="0">
                <a:latin typeface="Calibri" charset="0"/>
              </a:rPr>
              <a:t>: Markov chain steady-state simulator</a:t>
            </a:r>
            <a:endParaRPr lang="en-US" sz="2600" b="1" dirty="0" smtClean="0">
              <a:latin typeface="Calibri" charset="0"/>
            </a:endParaRPr>
          </a:p>
          <a:p>
            <a:pPr>
              <a:spcBef>
                <a:spcPts val="300"/>
              </a:spcBef>
            </a:pPr>
            <a:r>
              <a:rPr lang="en-US" sz="2600" dirty="0" smtClean="0">
                <a:latin typeface="Calibri" charset="0"/>
              </a:rPr>
              <a:t>…</a:t>
            </a:r>
            <a:endParaRPr lang="en-US" sz="2600" dirty="0">
              <a:latin typeface="Calibri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6444862"/>
            <a:ext cx="1637365" cy="36851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source CADP</a:t>
            </a:r>
          </a:p>
        </p:txBody>
      </p:sp>
    </p:spTree>
    <p:extLst>
      <p:ext uri="{BB962C8B-B14F-4D97-AF65-F5344CB8AC3E}">
        <p14:creationId xmlns:p14="http://schemas.microsoft.com/office/powerpoint/2010/main" val="407973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Distributor</a:t>
            </a:r>
            <a:r>
              <a:rPr lang="fr-FR" dirty="0" smtClean="0"/>
              <a:t> : </a:t>
            </a:r>
            <a:r>
              <a:rPr lang="fr-FR" dirty="0" err="1" smtClean="0"/>
              <a:t>parallélisation</a:t>
            </a:r>
            <a:r>
              <a:rPr lang="fr-FR" dirty="0" smtClean="0"/>
              <a:t> du calcul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196975"/>
            <a:ext cx="8912225" cy="5094288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en-US" dirty="0">
              <a:latin typeface="+mj-lt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78458" y="3933007"/>
            <a:ext cx="1889125" cy="1144587"/>
            <a:chOff x="705" y="969"/>
            <a:chExt cx="1190" cy="721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744" y="1110"/>
              <a:ext cx="110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fr-FR" sz="2000">
                  <a:solidFill>
                    <a:schemeClr val="tx2"/>
                  </a:solidFill>
                  <a:latin typeface="Calibri" charset="0"/>
                </a:rPr>
                <a:t>program to</a:t>
              </a:r>
            </a:p>
            <a:p>
              <a:pPr algn="ctr">
                <a:lnSpc>
                  <a:spcPct val="90000"/>
                </a:lnSpc>
              </a:pPr>
              <a:r>
                <a:rPr lang="fr-FR" sz="2000">
                  <a:solidFill>
                    <a:schemeClr val="tx2"/>
                  </a:solidFill>
                  <a:latin typeface="Calibri" charset="0"/>
                </a:rPr>
                <a:t>be verified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705" y="969"/>
              <a:ext cx="1190" cy="72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2000">
                <a:latin typeface="Calibri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00958" y="3088457"/>
            <a:ext cx="1906587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chemeClr val="tx2"/>
                </a:solidFill>
                <a:latin typeface="Calibri" charset="0"/>
              </a:rPr>
              <a:t>DISTRIBUTOR</a:t>
            </a:r>
          </a:p>
          <a:p>
            <a:pPr algn="ctr"/>
            <a:r>
              <a:rPr lang="fr-FR">
                <a:solidFill>
                  <a:schemeClr val="tx2"/>
                </a:solidFill>
                <a:latin typeface="Calibri" charset="0"/>
              </a:rPr>
              <a:t>@ node 1</a:t>
            </a:r>
          </a:p>
          <a:p>
            <a:pPr algn="ctr"/>
            <a:endParaRPr lang="fr-FR" sz="2000">
              <a:latin typeface="Calibri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1548458" y="3537719"/>
            <a:ext cx="9525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526358" y="5101407"/>
            <a:ext cx="1906587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chemeClr val="tx2"/>
                </a:solidFill>
                <a:latin typeface="Calibri" charset="0"/>
              </a:rPr>
              <a:t>DISTRIBUTOR</a:t>
            </a:r>
          </a:p>
          <a:p>
            <a:pPr algn="ctr"/>
            <a:r>
              <a:rPr lang="fr-FR">
                <a:solidFill>
                  <a:schemeClr val="tx2"/>
                </a:solidFill>
                <a:latin typeface="Calibri" charset="0"/>
              </a:rPr>
              <a:t>@ node n</a:t>
            </a:r>
          </a:p>
          <a:p>
            <a:pPr algn="ctr"/>
            <a:endParaRPr lang="fr-FR" sz="2000">
              <a:latin typeface="Calibri" charset="0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1548458" y="5085532"/>
            <a:ext cx="977900" cy="469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4813945" y="3058294"/>
            <a:ext cx="1889125" cy="9636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 sz="2000">
                <a:solidFill>
                  <a:schemeClr val="tx2"/>
                </a:solidFill>
                <a:latin typeface="Calibri" charset="0"/>
              </a:rPr>
              <a:t>BCG</a:t>
            </a:r>
          </a:p>
          <a:p>
            <a:pPr algn="ctr"/>
            <a:r>
              <a:rPr lang="fr-FR" sz="2000">
                <a:solidFill>
                  <a:schemeClr val="tx2"/>
                </a:solidFill>
                <a:latin typeface="Calibri" charset="0"/>
              </a:rPr>
              <a:t>fragment #1</a:t>
            </a: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4432945" y="3537719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4432945" y="5547494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837758" y="5085532"/>
            <a:ext cx="1889125" cy="9636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 sz="2000">
                <a:solidFill>
                  <a:schemeClr val="tx2"/>
                </a:solidFill>
                <a:latin typeface="Calibri" charset="0"/>
              </a:rPr>
              <a:t>BCG</a:t>
            </a:r>
          </a:p>
          <a:p>
            <a:pPr algn="ctr"/>
            <a:r>
              <a:rPr lang="fr-FR" sz="2000">
                <a:solidFill>
                  <a:schemeClr val="tx2"/>
                </a:solidFill>
                <a:latin typeface="Calibri" charset="0"/>
              </a:rPr>
              <a:t>fragment #n</a:t>
            </a: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4555183" y="2924944"/>
            <a:ext cx="2320925" cy="3240088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2000">
              <a:latin typeface="Calibri" charset="0"/>
            </a:endParaRP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6880870" y="2945582"/>
            <a:ext cx="993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>
                <a:latin typeface="Calibri" charset="0"/>
              </a:rPr>
              <a:t>PBG file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3255020" y="4382269"/>
            <a:ext cx="24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0000"/>
              </a:lnSpc>
            </a:pPr>
            <a:r>
              <a:rPr lang="fr-FR">
                <a:latin typeface="Calibri" charset="0"/>
                <a:sym typeface="Symbol" charset="0"/>
              </a:rPr>
              <a:t>.</a:t>
            </a:r>
          </a:p>
          <a:p>
            <a:pPr eaLnBrk="1" hangingPunct="1">
              <a:lnSpc>
                <a:spcPct val="30000"/>
              </a:lnSpc>
            </a:pPr>
            <a:r>
              <a:rPr lang="fr-FR">
                <a:latin typeface="Calibri" charset="0"/>
                <a:sym typeface="Symbol" charset="0"/>
              </a:rPr>
              <a:t>.</a:t>
            </a:r>
          </a:p>
          <a:p>
            <a:pPr eaLnBrk="1" hangingPunct="1">
              <a:lnSpc>
                <a:spcPct val="30000"/>
              </a:lnSpc>
            </a:pPr>
            <a:r>
              <a:rPr lang="fr-FR">
                <a:latin typeface="Calibri" charset="0"/>
                <a:sym typeface="Symbol" charset="0"/>
              </a:rPr>
              <a:t>.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652145" y="4383857"/>
            <a:ext cx="2428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30000"/>
              </a:lnSpc>
            </a:pPr>
            <a:r>
              <a:rPr lang="fr-FR">
                <a:latin typeface="Calibri" charset="0"/>
                <a:sym typeface="Symbol" charset="0"/>
              </a:rPr>
              <a:t>.</a:t>
            </a:r>
          </a:p>
          <a:p>
            <a:pPr eaLnBrk="1" hangingPunct="1">
              <a:lnSpc>
                <a:spcPct val="30000"/>
              </a:lnSpc>
            </a:pPr>
            <a:r>
              <a:rPr lang="fr-FR">
                <a:latin typeface="Calibri" charset="0"/>
                <a:sym typeface="Symbol" charset="0"/>
              </a:rPr>
              <a:t>.</a:t>
            </a:r>
          </a:p>
          <a:p>
            <a:pPr eaLnBrk="1" hangingPunct="1">
              <a:lnSpc>
                <a:spcPct val="30000"/>
              </a:lnSpc>
            </a:pPr>
            <a:r>
              <a:rPr lang="fr-FR">
                <a:latin typeface="Calibri" charset="0"/>
                <a:sym typeface="Symbol" charset="0"/>
              </a:rPr>
              <a:t>.</a:t>
            </a:r>
          </a:p>
        </p:txBody>
      </p:sp>
      <p:sp>
        <p:nvSpPr>
          <p:cNvPr id="22" name="Oval 45"/>
          <p:cNvSpPr>
            <a:spLocks noChangeArrowheads="1"/>
          </p:cNvSpPr>
          <p:nvPr/>
        </p:nvSpPr>
        <p:spPr bwMode="auto">
          <a:xfrm>
            <a:off x="7075363" y="3936529"/>
            <a:ext cx="1889125" cy="11445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FR" sz="2000">
                <a:latin typeface="Calibri" charset="0"/>
              </a:rPr>
              <a:t>BCG</a:t>
            </a:r>
          </a:p>
        </p:txBody>
      </p:sp>
      <p:sp>
        <p:nvSpPr>
          <p:cNvPr id="23" name="Line 68"/>
          <p:cNvSpPr>
            <a:spLocks noChangeShapeType="1"/>
          </p:cNvSpPr>
          <p:nvPr/>
        </p:nvSpPr>
        <p:spPr bwMode="auto">
          <a:xfrm>
            <a:off x="6684838" y="3477741"/>
            <a:ext cx="454025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9"/>
          <p:cNvSpPr>
            <a:spLocks noChangeShapeType="1"/>
          </p:cNvSpPr>
          <p:nvPr/>
        </p:nvSpPr>
        <p:spPr bwMode="auto">
          <a:xfrm flipV="1">
            <a:off x="6684838" y="4746154"/>
            <a:ext cx="454025" cy="842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79512" y="6237312"/>
            <a:ext cx="1637365" cy="368514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i="1" kern="0" dirty="0" smtClean="0"/>
              <a:t>source CADP</a:t>
            </a:r>
          </a:p>
        </p:txBody>
      </p:sp>
      <p:sp>
        <p:nvSpPr>
          <p:cNvPr id="28" name="Espace réservé du contenu 5"/>
          <p:cNvSpPr txBox="1">
            <a:spLocks/>
          </p:cNvSpPr>
          <p:nvPr/>
        </p:nvSpPr>
        <p:spPr>
          <a:xfrm>
            <a:off x="323528" y="980728"/>
            <a:ext cx="9036496" cy="1440160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1600" indent="-201600">
              <a:lnSpc>
                <a:spcPct val="100000"/>
              </a:lnSpc>
            </a:pPr>
            <a:r>
              <a:rPr lang="fr-FR" dirty="0" smtClean="0"/>
              <a:t>Génération distribuée de l’espace d’états</a:t>
            </a:r>
          </a:p>
          <a:p>
            <a:pPr marL="201600" indent="-201600">
              <a:lnSpc>
                <a:spcPct val="100000"/>
              </a:lnSpc>
              <a:spcBef>
                <a:spcPts val="600"/>
              </a:spcBef>
            </a:pPr>
            <a:r>
              <a:rPr lang="en-US" dirty="0" err="1"/>
              <a:t>Réduction</a:t>
            </a:r>
            <a:r>
              <a:rPr lang="en-US" dirty="0"/>
              <a:t> locales </a:t>
            </a:r>
            <a:r>
              <a:rPr lang="en-US" dirty="0" err="1"/>
              <a:t>d’ordre</a:t>
            </a:r>
            <a:r>
              <a:rPr lang="en-US" dirty="0"/>
              <a:t> </a:t>
            </a:r>
            <a:r>
              <a:rPr lang="en-US" dirty="0" err="1" smtClean="0"/>
              <a:t>partiel</a:t>
            </a:r>
            <a:r>
              <a:rPr lang="en-US" dirty="0" smtClean="0"/>
              <a:t> </a:t>
            </a:r>
          </a:p>
          <a:p>
            <a:pPr marL="201600" indent="-2016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err="1" smtClean="0"/>
              <a:t>Réduction</a:t>
            </a:r>
            <a:r>
              <a:rPr lang="en-US" dirty="0" smtClean="0"/>
              <a:t> locales par bisimulation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631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4899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SPIN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Calculs de processus et bisimulation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CADP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Conclusion</a:t>
            </a:r>
            <a:endParaRPr lang="fr-FR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Bonus : la machine chimique (rappel de 2009)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98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64852"/>
          </a:xfrm>
        </p:spPr>
        <p:txBody>
          <a:bodyPr/>
          <a:lstStyle/>
          <a:p>
            <a:r>
              <a:rPr lang="fr-FR" dirty="0" smtClean="0"/>
              <a:t>La vérification explicite (énumérative) est excellente pour les algorithmes distribués asynchrones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459556" y="2204864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Elle est complémentaire des méthodes implicites (BDDs, SAT, SMT), qui n’aiment pas trop l’asynchronisme</a:t>
            </a:r>
            <a:endParaRPr lang="fr-FR" dirty="0"/>
          </a:p>
        </p:txBody>
      </p:sp>
      <p:sp>
        <p:nvSpPr>
          <p:cNvPr id="8" name="Espace réservé du contenu 5"/>
          <p:cNvSpPr txBox="1">
            <a:spLocks/>
          </p:cNvSpPr>
          <p:nvPr/>
        </p:nvSpPr>
        <p:spPr>
          <a:xfrm>
            <a:off x="455364" y="3284228"/>
            <a:ext cx="8229600" cy="8648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dirty="0" smtClean="0"/>
              <a:t>Elle est aussi complémentaire des méthodes logiques comme </a:t>
            </a:r>
            <a:r>
              <a:rPr lang="fr-FR" dirty="0" smtClean="0">
                <a:solidFill>
                  <a:schemeClr val="accent3"/>
                </a:solidFill>
              </a:rPr>
              <a:t>TLA+</a:t>
            </a:r>
            <a:r>
              <a:rPr lang="fr-FR" dirty="0" smtClean="0"/>
              <a:t> de </a:t>
            </a:r>
            <a:r>
              <a:rPr lang="fr-FR" dirty="0" err="1" smtClean="0">
                <a:solidFill>
                  <a:schemeClr val="tx2"/>
                </a:solidFill>
              </a:rPr>
              <a:t>Lamport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sur les mêmes sujets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11470" y="4581128"/>
            <a:ext cx="7121060" cy="124029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La prochaine fois (13 avril 2016) :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- démo de vérification en </a:t>
            </a:r>
            <a:r>
              <a:rPr lang="fr-FR" sz="2400" kern="0" dirty="0" smtClean="0">
                <a:solidFill>
                  <a:schemeClr val="accent4"/>
                </a:solidFill>
              </a:rPr>
              <a:t>CADP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- démo de vérification liée à Esterel en </a:t>
            </a:r>
            <a:r>
              <a:rPr lang="fr-FR" sz="2400" kern="0" dirty="0" err="1" smtClean="0">
                <a:solidFill>
                  <a:schemeClr val="accent3"/>
                </a:solidFill>
              </a:rPr>
              <a:t>Why</a:t>
            </a:r>
            <a:r>
              <a:rPr lang="fr-FR" sz="2400" kern="0" dirty="0" smtClean="0">
                <a:solidFill>
                  <a:schemeClr val="accent3"/>
                </a:solidFill>
              </a:rPr>
              <a:t> </a:t>
            </a:r>
            <a:r>
              <a:rPr lang="fr-FR" sz="2400" kern="0" dirty="0" smtClean="0"/>
              <a:t>+ </a:t>
            </a:r>
            <a:r>
              <a:rPr lang="fr-FR" sz="2400" kern="0" dirty="0" smtClean="0">
                <a:solidFill>
                  <a:schemeClr val="accent4"/>
                </a:solidFill>
              </a:rPr>
              <a:t>SMT</a:t>
            </a:r>
          </a:p>
        </p:txBody>
      </p:sp>
    </p:spTree>
    <p:extLst>
      <p:ext uri="{BB962C8B-B14F-4D97-AF65-F5344CB8AC3E}">
        <p14:creationId xmlns:p14="http://schemas.microsoft.com/office/powerpoint/2010/main" val="383439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4935" y="980728"/>
            <a:ext cx="8229600" cy="105926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Edmund Clarke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hlinkClick r:id="rId2"/>
              </a:rPr>
              <a:t>The Birth of Model Checking</a:t>
            </a:r>
            <a:endParaRPr lang="en-US" sz="20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i="1" dirty="0" smtClean="0"/>
              <a:t>25 years of Model Checking, </a:t>
            </a:r>
            <a:r>
              <a:rPr lang="en-US" sz="2000" dirty="0" smtClean="0"/>
              <a:t>Springer, 2008.</a:t>
            </a:r>
            <a:endParaRPr lang="en-US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ibliographie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64935" y="2136336"/>
            <a:ext cx="10009112" cy="10592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J-P. </a:t>
            </a:r>
            <a:r>
              <a:rPr lang="en-US" sz="2000" dirty="0" err="1" smtClean="0">
                <a:solidFill>
                  <a:schemeClr val="tx2"/>
                </a:solidFill>
              </a:rPr>
              <a:t>Queille</a:t>
            </a:r>
            <a:r>
              <a:rPr lang="en-US" sz="2000" dirty="0" smtClean="0">
                <a:solidFill>
                  <a:schemeClr val="tx2"/>
                </a:solidFill>
              </a:rPr>
              <a:t> et J. </a:t>
            </a:r>
            <a:r>
              <a:rPr lang="en-US" sz="2000" dirty="0" err="1" smtClean="0">
                <a:solidFill>
                  <a:schemeClr val="tx2"/>
                </a:solidFill>
              </a:rPr>
              <a:t>Sifakis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Specification </a:t>
            </a:r>
            <a:r>
              <a:rPr lang="en-US" sz="2000" i="1" dirty="0"/>
              <a:t>and </a:t>
            </a:r>
            <a:r>
              <a:rPr lang="en-US" sz="2000" i="1" dirty="0" smtClean="0"/>
              <a:t>verification </a:t>
            </a:r>
            <a:r>
              <a:rPr lang="en-US" sz="2000" i="1" dirty="0"/>
              <a:t>of concurrent systems in </a:t>
            </a:r>
            <a:r>
              <a:rPr lang="en-US" sz="2000" i="1" dirty="0" smtClean="0"/>
              <a:t>CESAR,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International </a:t>
            </a:r>
            <a:r>
              <a:rPr lang="en-US" sz="2000" dirty="0"/>
              <a:t>Symposium on Programming, </a:t>
            </a:r>
            <a:r>
              <a:rPr lang="en-US" sz="2000" dirty="0" smtClean="0"/>
              <a:t>1982</a:t>
            </a:r>
            <a:r>
              <a:rPr lang="en-US" sz="2000" i="1" dirty="0" smtClean="0"/>
              <a:t>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935" y="3291944"/>
            <a:ext cx="6633821" cy="1370070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dirty="0" smtClean="0">
                <a:solidFill>
                  <a:schemeClr val="tx2"/>
                </a:solidFill>
              </a:rPr>
              <a:t>G.J</a:t>
            </a:r>
            <a:r>
              <a:rPr lang="fr-FR" sz="2000" dirty="0">
                <a:solidFill>
                  <a:schemeClr val="tx2"/>
                </a:solidFill>
              </a:rPr>
              <a:t>. </a:t>
            </a:r>
            <a:r>
              <a:rPr lang="fr-FR" sz="2000" dirty="0" err="1" smtClean="0">
                <a:solidFill>
                  <a:schemeClr val="tx2"/>
                </a:solidFill>
              </a:rPr>
              <a:t>Holzmann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  <a:endParaRPr lang="fr-FR" sz="200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i="1" dirty="0" smtClean="0">
                <a:solidFill>
                  <a:srgbClr val="000000"/>
                </a:solidFill>
              </a:rPr>
              <a:t>The </a:t>
            </a:r>
            <a:r>
              <a:rPr lang="fr-FR" sz="2000" i="1" dirty="0">
                <a:solidFill>
                  <a:srgbClr val="000000"/>
                </a:solidFill>
              </a:rPr>
              <a:t>Spin Model Checker: Primer and Reference </a:t>
            </a:r>
            <a:r>
              <a:rPr lang="fr-FR" sz="2000" i="1" dirty="0" err="1" smtClean="0">
                <a:solidFill>
                  <a:srgbClr val="000000"/>
                </a:solidFill>
              </a:rPr>
              <a:t>Manual</a:t>
            </a:r>
            <a:r>
              <a:rPr lang="fr-FR" sz="2000" i="1" dirty="0" smtClean="0"/>
              <a:t>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dirty="0" smtClean="0"/>
              <a:t>Addison</a:t>
            </a:r>
            <a:r>
              <a:rPr lang="fr-FR" sz="2000" dirty="0"/>
              <a:t>-</a:t>
            </a:r>
            <a:r>
              <a:rPr lang="fr-FR" sz="2000" dirty="0" smtClean="0"/>
              <a:t>Wesley, 2006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kern="0" dirty="0" smtClean="0">
                <a:hlinkClick r:id="rId3"/>
              </a:rPr>
              <a:t>http://</a:t>
            </a:r>
            <a:r>
              <a:rPr lang="fr-FR" sz="2000" kern="0" dirty="0" err="1" smtClean="0">
                <a:hlinkClick r:id="rId3"/>
              </a:rPr>
              <a:t>spinroot.com</a:t>
            </a:r>
            <a:endParaRPr lang="fr-FR" sz="2000" kern="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64935" y="4758359"/>
            <a:ext cx="8410401" cy="1046905"/>
          </a:xfrm>
          <a:prstGeom prst="rect">
            <a:avLst/>
          </a:prstGeom>
          <a:ln w="19050">
            <a:noFill/>
          </a:ln>
        </p:spPr>
        <p:txBody>
          <a:bodyPr wrap="none" tIns="18000" bIns="612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dirty="0" smtClean="0">
                <a:solidFill>
                  <a:schemeClr val="tx2"/>
                </a:solidFill>
              </a:rPr>
              <a:t>P. </a:t>
            </a:r>
            <a:r>
              <a:rPr lang="fr-FR" sz="2000" dirty="0" err="1" smtClean="0">
                <a:solidFill>
                  <a:schemeClr val="tx2"/>
                </a:solidFill>
              </a:rPr>
              <a:t>Wolper</a:t>
            </a:r>
            <a:r>
              <a:rPr lang="fr-FR" sz="2000" dirty="0" smtClean="0">
                <a:solidFill>
                  <a:schemeClr val="tx2"/>
                </a:solidFill>
              </a:rPr>
              <a:t> et D. Leroy</a:t>
            </a:r>
            <a:endParaRPr lang="fr-FR" sz="2000" dirty="0">
              <a:solidFill>
                <a:schemeClr val="tx2"/>
              </a:solidFill>
            </a:endParaRP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i="1" dirty="0" err="1" smtClean="0">
                <a:solidFill>
                  <a:srgbClr val="000000"/>
                </a:solidFill>
              </a:rPr>
              <a:t>Reliable</a:t>
            </a:r>
            <a:r>
              <a:rPr lang="fr-FR" sz="2000" i="1" dirty="0" smtClean="0">
                <a:solidFill>
                  <a:srgbClr val="000000"/>
                </a:solidFill>
              </a:rPr>
              <a:t> </a:t>
            </a:r>
            <a:r>
              <a:rPr lang="fr-FR" sz="2000" i="1" dirty="0" err="1" smtClean="0">
                <a:solidFill>
                  <a:srgbClr val="000000"/>
                </a:solidFill>
              </a:rPr>
              <a:t>Hashing</a:t>
            </a:r>
            <a:r>
              <a:rPr lang="fr-FR" sz="2000" i="1" dirty="0" smtClean="0">
                <a:solidFill>
                  <a:srgbClr val="000000"/>
                </a:solidFill>
              </a:rPr>
              <a:t> </a:t>
            </a:r>
            <a:r>
              <a:rPr lang="fr-FR" sz="2000" i="1" dirty="0" err="1" smtClean="0">
                <a:solidFill>
                  <a:srgbClr val="000000"/>
                </a:solidFill>
              </a:rPr>
              <a:t>without</a:t>
            </a:r>
            <a:r>
              <a:rPr lang="fr-FR" sz="2000" i="1" dirty="0" smtClean="0">
                <a:solidFill>
                  <a:srgbClr val="000000"/>
                </a:solidFill>
              </a:rPr>
              <a:t> Collision </a:t>
            </a:r>
            <a:r>
              <a:rPr lang="fr-FR" sz="2000" i="1" dirty="0" err="1" smtClean="0">
                <a:solidFill>
                  <a:srgbClr val="000000"/>
                </a:solidFill>
              </a:rPr>
              <a:t>Detection</a:t>
            </a:r>
            <a:endParaRPr lang="fr-FR" sz="2000" i="1" dirty="0" smtClean="0"/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000" dirty="0" smtClean="0"/>
              <a:t>Proc. Computer </a:t>
            </a:r>
            <a:r>
              <a:rPr lang="fr-FR" sz="2000" dirty="0" err="1" smtClean="0"/>
              <a:t>Aided</a:t>
            </a:r>
            <a:r>
              <a:rPr lang="fr-FR" sz="2000" dirty="0" smtClean="0"/>
              <a:t> </a:t>
            </a:r>
            <a:r>
              <a:rPr lang="fr-FR" sz="2000" dirty="0" err="1" smtClean="0"/>
              <a:t>Verification</a:t>
            </a:r>
            <a:r>
              <a:rPr lang="fr-FR" sz="2000" dirty="0" smtClean="0"/>
              <a:t>, Springer LNCS 697, pp. 59-70, 1993</a:t>
            </a:r>
            <a:endParaRPr lang="fr-FR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75080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95536" y="3573016"/>
            <a:ext cx="8229600" cy="1059264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H. </a:t>
            </a:r>
            <a:r>
              <a:rPr lang="en-US" sz="2000" dirty="0" err="1" smtClean="0">
                <a:solidFill>
                  <a:schemeClr val="tx2"/>
                </a:solidFill>
              </a:rPr>
              <a:t>Garavel</a:t>
            </a:r>
            <a:r>
              <a:rPr lang="en-US" sz="2000" dirty="0" smtClean="0">
                <a:solidFill>
                  <a:schemeClr val="tx2"/>
                </a:solidFill>
              </a:rPr>
              <a:t>, F. Lang, R. </a:t>
            </a:r>
            <a:r>
              <a:rPr lang="en-US" sz="2000" dirty="0" err="1" smtClean="0">
                <a:solidFill>
                  <a:schemeClr val="tx2"/>
                </a:solidFill>
              </a:rPr>
              <a:t>Mateescu</a:t>
            </a:r>
            <a:r>
              <a:rPr lang="en-US" sz="2000" dirty="0" smtClean="0">
                <a:solidFill>
                  <a:schemeClr val="tx2"/>
                </a:solidFill>
              </a:rPr>
              <a:t>, W. </a:t>
            </a:r>
            <a:r>
              <a:rPr lang="en-US" sz="2000" dirty="0" err="1" smtClean="0">
                <a:solidFill>
                  <a:schemeClr val="tx2"/>
                </a:solidFill>
              </a:rPr>
              <a:t>Serwe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i="1" dirty="0" smtClean="0"/>
              <a:t>CADP 2011 : A Toolbox for the Construction and Analysis of Distributed Processes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J </a:t>
            </a:r>
            <a:r>
              <a:rPr lang="en-US" sz="2000" dirty="0" err="1" smtClean="0"/>
              <a:t>Softw</a:t>
            </a:r>
            <a:r>
              <a:rPr lang="en-US" sz="2000" dirty="0" smtClean="0"/>
              <a:t> Tools Tech Transfer (2013) 15:89-107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err="1" smtClean="0">
                <a:hlinkClick r:id="rId2"/>
              </a:rPr>
              <a:t>CADP.inria.fr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95536" y="764704"/>
            <a:ext cx="8229600" cy="1059264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R. Milner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i="1" dirty="0" smtClean="0"/>
              <a:t>Communication and Concurrency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US" sz="2000" dirty="0" smtClean="0"/>
              <a:t>Prentice Hall (1989)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hlinkClick r:id="rId2"/>
              </a:rPr>
              <a:t>http://</a:t>
            </a:r>
            <a:r>
              <a:rPr lang="en-US" sz="2000" dirty="0" err="1" smtClean="0">
                <a:hlinkClick r:id="rId2"/>
              </a:rPr>
              <a:t>CADP.inria.fr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395536" y="2348880"/>
            <a:ext cx="8229600" cy="1059264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V. Roy, R. de Simone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i="1" dirty="0" smtClean="0"/>
              <a:t>Auto/Autograph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US" sz="2000" dirty="0" smtClean="0"/>
              <a:t>Proc. Computer Aided Verification Conf., LNCS 531, pp. 65-75 (2005)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970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grpSp>
        <p:nvGrpSpPr>
          <p:cNvPr id="68" name="Grouper 67"/>
          <p:cNvGrpSpPr/>
          <p:nvPr/>
        </p:nvGrpSpPr>
        <p:grpSpPr>
          <a:xfrm>
            <a:off x="378520" y="736233"/>
            <a:ext cx="2033240" cy="3693468"/>
            <a:chOff x="378520" y="1812161"/>
            <a:chExt cx="2033240" cy="3693468"/>
          </a:xfrm>
        </p:grpSpPr>
        <p:sp>
          <p:nvSpPr>
            <p:cNvPr id="6" name="Rectangle à coins arrondis 5"/>
            <p:cNvSpPr/>
            <p:nvPr/>
          </p:nvSpPr>
          <p:spPr bwMode="auto">
            <a:xfrm>
              <a:off x="1115616" y="3789040"/>
              <a:ext cx="720080" cy="648072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32632" y="3841102"/>
              <a:ext cx="698028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  <a:r>
                <a:rPr lang="fr-FR" sz="2400" kern="0" dirty="0" smtClean="0"/>
                <a:t>, 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q</a:t>
              </a: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378520" y="2296818"/>
              <a:ext cx="720080" cy="648072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5536" y="2348880"/>
              <a:ext cx="63350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  <a:r>
                <a:rPr lang="fr-FR" sz="2400" kern="0" dirty="0" smtClean="0"/>
                <a:t>, 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r</a:t>
              </a:r>
            </a:p>
          </p:txBody>
        </p:sp>
        <p:sp>
          <p:nvSpPr>
            <p:cNvPr id="11" name="Rectangle à coins arrondis 10"/>
            <p:cNvSpPr/>
            <p:nvPr/>
          </p:nvSpPr>
          <p:spPr bwMode="auto">
            <a:xfrm>
              <a:off x="1691680" y="2276872"/>
              <a:ext cx="720080" cy="648072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73796" y="2328934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q</a:t>
              </a:r>
            </a:p>
          </p:txBody>
        </p:sp>
        <p:cxnSp>
          <p:nvCxnSpPr>
            <p:cNvPr id="14" name="Connecteur droit avec flèche 13"/>
            <p:cNvCxnSpPr>
              <a:stCxn id="6" idx="0"/>
              <a:endCxn id="11" idx="2"/>
            </p:cNvCxnSpPr>
            <p:nvPr/>
          </p:nvCxnSpPr>
          <p:spPr bwMode="auto">
            <a:xfrm flipV="1">
              <a:off x="1475656" y="2924944"/>
              <a:ext cx="576064" cy="86409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droit avec flèche 14"/>
            <p:cNvCxnSpPr>
              <a:stCxn id="6" idx="0"/>
              <a:endCxn id="9" idx="2"/>
            </p:cNvCxnSpPr>
            <p:nvPr/>
          </p:nvCxnSpPr>
          <p:spPr bwMode="auto">
            <a:xfrm flipH="1" flipV="1">
              <a:off x="738560" y="2944890"/>
              <a:ext cx="737096" cy="84415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Connecteur droit avec flèche 17"/>
            <p:cNvCxnSpPr>
              <a:stCxn id="9" idx="3"/>
              <a:endCxn id="11" idx="1"/>
            </p:cNvCxnSpPr>
            <p:nvPr/>
          </p:nvCxnSpPr>
          <p:spPr bwMode="auto">
            <a:xfrm flipV="1">
              <a:off x="1098600" y="2600908"/>
              <a:ext cx="593080" cy="1994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2195736" y="2924944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necteur droit avec flèche 23"/>
            <p:cNvCxnSpPr/>
            <p:nvPr/>
          </p:nvCxnSpPr>
          <p:spPr bwMode="auto">
            <a:xfrm flipH="1">
              <a:off x="1763688" y="3429000"/>
              <a:ext cx="432048" cy="36004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Forme libre 25"/>
            <p:cNvSpPr/>
            <p:nvPr/>
          </p:nvSpPr>
          <p:spPr>
            <a:xfrm>
              <a:off x="1671383" y="1812161"/>
              <a:ext cx="676010" cy="464711"/>
            </a:xfrm>
            <a:custGeom>
              <a:avLst/>
              <a:gdLst>
                <a:gd name="connsiteX0" fmla="*/ 246317 w 676010"/>
                <a:gd name="connsiteY0" fmla="*/ 464711 h 464711"/>
                <a:gd name="connsiteX1" fmla="*/ 17717 w 676010"/>
                <a:gd name="connsiteY1" fmla="*/ 58311 h 464711"/>
                <a:gd name="connsiteX2" fmla="*/ 665417 w 676010"/>
                <a:gd name="connsiteY2" fmla="*/ 45611 h 464711"/>
                <a:gd name="connsiteX3" fmla="*/ 436817 w 676010"/>
                <a:gd name="connsiteY3" fmla="*/ 464711 h 46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010" h="464711">
                  <a:moveTo>
                    <a:pt x="246317" y="464711"/>
                  </a:moveTo>
                  <a:cubicBezTo>
                    <a:pt x="97092" y="296436"/>
                    <a:pt x="-52133" y="128161"/>
                    <a:pt x="17717" y="58311"/>
                  </a:cubicBezTo>
                  <a:cubicBezTo>
                    <a:pt x="87567" y="-11539"/>
                    <a:pt x="595567" y="-22122"/>
                    <a:pt x="665417" y="45611"/>
                  </a:cubicBezTo>
                  <a:cubicBezTo>
                    <a:pt x="735267" y="113344"/>
                    <a:pt x="436817" y="464711"/>
                    <a:pt x="436817" y="464711"/>
                  </a:cubicBezTo>
                </a:path>
              </a:pathLst>
            </a:custGeom>
            <a:ln w="28575" cmpd="sng">
              <a:solidFill>
                <a:srgbClr val="000000"/>
              </a:solidFill>
              <a:headEnd type="none"/>
              <a:tailEnd type="arrow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83568" y="4653136"/>
              <a:ext cx="1484902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structure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de </a:t>
              </a:r>
              <a:r>
                <a:rPr lang="fr-FR" sz="2400" kern="0" dirty="0" err="1" smtClean="0"/>
                <a:t>Kripke</a:t>
              </a:r>
              <a:endParaRPr lang="fr-FR" sz="2400" kern="0" dirty="0" smtClean="0"/>
            </a:p>
          </p:txBody>
        </p:sp>
      </p:grpSp>
      <p:grpSp>
        <p:nvGrpSpPr>
          <p:cNvPr id="69" name="Grouper 68"/>
          <p:cNvGrpSpPr/>
          <p:nvPr/>
        </p:nvGrpSpPr>
        <p:grpSpPr>
          <a:xfrm>
            <a:off x="3370022" y="408856"/>
            <a:ext cx="2026900" cy="4020845"/>
            <a:chOff x="3386336" y="1484784"/>
            <a:chExt cx="2026900" cy="4020845"/>
          </a:xfrm>
        </p:grpSpPr>
        <p:sp>
          <p:nvSpPr>
            <p:cNvPr id="28" name="Ellipse 27"/>
            <p:cNvSpPr/>
            <p:nvPr/>
          </p:nvSpPr>
          <p:spPr bwMode="auto">
            <a:xfrm>
              <a:off x="4139952" y="378904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3386336" y="237934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4788024" y="234888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Connecteur droit avec flèche 30"/>
            <p:cNvCxnSpPr>
              <a:stCxn id="28" idx="0"/>
              <a:endCxn id="29" idx="4"/>
            </p:cNvCxnSpPr>
            <p:nvPr/>
          </p:nvCxnSpPr>
          <p:spPr bwMode="auto">
            <a:xfrm flipH="1" flipV="1">
              <a:off x="3638364" y="2883396"/>
              <a:ext cx="753616" cy="90564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Connecteur droit avec flèche 33"/>
            <p:cNvCxnSpPr>
              <a:stCxn id="28" idx="0"/>
            </p:cNvCxnSpPr>
            <p:nvPr/>
          </p:nvCxnSpPr>
          <p:spPr bwMode="auto">
            <a:xfrm flipV="1">
              <a:off x="4391980" y="2852936"/>
              <a:ext cx="612068" cy="936104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Forme libre 36"/>
            <p:cNvSpPr/>
            <p:nvPr/>
          </p:nvSpPr>
          <p:spPr>
            <a:xfrm>
              <a:off x="4681283" y="1913761"/>
              <a:ext cx="676010" cy="464711"/>
            </a:xfrm>
            <a:custGeom>
              <a:avLst/>
              <a:gdLst>
                <a:gd name="connsiteX0" fmla="*/ 246317 w 676010"/>
                <a:gd name="connsiteY0" fmla="*/ 464711 h 464711"/>
                <a:gd name="connsiteX1" fmla="*/ 17717 w 676010"/>
                <a:gd name="connsiteY1" fmla="*/ 58311 h 464711"/>
                <a:gd name="connsiteX2" fmla="*/ 665417 w 676010"/>
                <a:gd name="connsiteY2" fmla="*/ 45611 h 464711"/>
                <a:gd name="connsiteX3" fmla="*/ 436817 w 676010"/>
                <a:gd name="connsiteY3" fmla="*/ 464711 h 46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010" h="464711">
                  <a:moveTo>
                    <a:pt x="246317" y="464711"/>
                  </a:moveTo>
                  <a:cubicBezTo>
                    <a:pt x="97092" y="296436"/>
                    <a:pt x="-52133" y="128161"/>
                    <a:pt x="17717" y="58311"/>
                  </a:cubicBezTo>
                  <a:cubicBezTo>
                    <a:pt x="87567" y="-11539"/>
                    <a:pt x="595567" y="-22122"/>
                    <a:pt x="665417" y="45611"/>
                  </a:cubicBezTo>
                  <a:cubicBezTo>
                    <a:pt x="735267" y="113344"/>
                    <a:pt x="436817" y="464711"/>
                    <a:pt x="436817" y="464711"/>
                  </a:cubicBezTo>
                </a:path>
              </a:pathLst>
            </a:custGeom>
            <a:ln w="28575" cmpd="sng">
              <a:solidFill>
                <a:srgbClr val="000000"/>
              </a:solidFill>
              <a:headEnd type="none"/>
              <a:tailEnd type="arrow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37"/>
            <p:cNvCxnSpPr>
              <a:stCxn id="30" idx="4"/>
            </p:cNvCxnSpPr>
            <p:nvPr/>
          </p:nvCxnSpPr>
          <p:spPr bwMode="auto">
            <a:xfrm flipH="1">
              <a:off x="5004048" y="2852936"/>
              <a:ext cx="36004" cy="64807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avec flèche 38"/>
            <p:cNvCxnSpPr/>
            <p:nvPr/>
          </p:nvCxnSpPr>
          <p:spPr bwMode="auto">
            <a:xfrm flipH="1">
              <a:off x="4572000" y="3501008"/>
              <a:ext cx="432048" cy="36004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Connecteur droit avec flèche 40"/>
            <p:cNvCxnSpPr>
              <a:endCxn id="30" idx="2"/>
            </p:cNvCxnSpPr>
            <p:nvPr/>
          </p:nvCxnSpPr>
          <p:spPr bwMode="auto">
            <a:xfrm flipV="1">
              <a:off x="3892600" y="2600908"/>
              <a:ext cx="895424" cy="1994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ZoneTexte 55"/>
            <p:cNvSpPr txBox="1"/>
            <p:nvPr/>
          </p:nvSpPr>
          <p:spPr>
            <a:xfrm>
              <a:off x="3397991" y="4653136"/>
              <a:ext cx="2015245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structure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de transitions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3940831" y="2996952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a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067944" y="2170956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864235" y="1484784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a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4381376" y="3001144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042159" y="2985514"/>
              <a:ext cx="338554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c</a:t>
              </a:r>
            </a:p>
          </p:txBody>
        </p:sp>
      </p:grpSp>
      <p:grpSp>
        <p:nvGrpSpPr>
          <p:cNvPr id="70" name="Grouper 69"/>
          <p:cNvGrpSpPr/>
          <p:nvPr/>
        </p:nvGrpSpPr>
        <p:grpSpPr>
          <a:xfrm>
            <a:off x="6355184" y="338093"/>
            <a:ext cx="2105248" cy="4091608"/>
            <a:chOff x="6067152" y="1408584"/>
            <a:chExt cx="2105248" cy="4091608"/>
          </a:xfrm>
        </p:grpSpPr>
        <p:sp>
          <p:nvSpPr>
            <p:cNvPr id="43" name="Rectangle à coins arrondis 42"/>
            <p:cNvSpPr/>
            <p:nvPr/>
          </p:nvSpPr>
          <p:spPr bwMode="auto">
            <a:xfrm>
              <a:off x="6804248" y="3783603"/>
              <a:ext cx="720080" cy="648072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821264" y="3835665"/>
              <a:ext cx="698028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  <a:r>
                <a:rPr lang="fr-FR" sz="2400" kern="0" dirty="0" smtClean="0"/>
                <a:t>, 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q</a:t>
              </a:r>
            </a:p>
          </p:txBody>
        </p:sp>
        <p:sp>
          <p:nvSpPr>
            <p:cNvPr id="45" name="Rectangle à coins arrondis 44"/>
            <p:cNvSpPr/>
            <p:nvPr/>
          </p:nvSpPr>
          <p:spPr bwMode="auto">
            <a:xfrm>
              <a:off x="6067152" y="2291381"/>
              <a:ext cx="720080" cy="648072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084168" y="2343443"/>
              <a:ext cx="63350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p</a:t>
              </a:r>
              <a:r>
                <a:rPr lang="fr-FR" sz="2400" kern="0" dirty="0" smtClean="0"/>
                <a:t>, </a:t>
              </a:r>
              <a:r>
                <a:rPr lang="fr-FR" sz="2400" kern="0" dirty="0" smtClean="0">
                  <a:solidFill>
                    <a:schemeClr val="accent4"/>
                  </a:solidFill>
                </a:rPr>
                <a:t>r</a:t>
              </a:r>
            </a:p>
          </p:txBody>
        </p:sp>
        <p:sp>
          <p:nvSpPr>
            <p:cNvPr id="47" name="Rectangle à coins arrondis 46"/>
            <p:cNvSpPr/>
            <p:nvPr/>
          </p:nvSpPr>
          <p:spPr bwMode="auto">
            <a:xfrm>
              <a:off x="7380312" y="2271435"/>
              <a:ext cx="720080" cy="648072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562428" y="2323497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4"/>
                  </a:solidFill>
                </a:rPr>
                <a:t>q</a:t>
              </a:r>
            </a:p>
          </p:txBody>
        </p:sp>
        <p:cxnSp>
          <p:nvCxnSpPr>
            <p:cNvPr id="49" name="Connecteur droit avec flèche 48"/>
            <p:cNvCxnSpPr>
              <a:stCxn id="43" idx="0"/>
              <a:endCxn id="47" idx="2"/>
            </p:cNvCxnSpPr>
            <p:nvPr/>
          </p:nvCxnSpPr>
          <p:spPr bwMode="auto">
            <a:xfrm flipV="1">
              <a:off x="7164288" y="2919507"/>
              <a:ext cx="576064" cy="86409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Connecteur droit avec flèche 49"/>
            <p:cNvCxnSpPr>
              <a:stCxn id="43" idx="0"/>
              <a:endCxn id="45" idx="2"/>
            </p:cNvCxnSpPr>
            <p:nvPr/>
          </p:nvCxnSpPr>
          <p:spPr bwMode="auto">
            <a:xfrm flipH="1" flipV="1">
              <a:off x="6427192" y="2939453"/>
              <a:ext cx="737096" cy="84415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Connecteur droit avec flèche 50"/>
            <p:cNvCxnSpPr>
              <a:stCxn id="45" idx="3"/>
              <a:endCxn id="47" idx="1"/>
            </p:cNvCxnSpPr>
            <p:nvPr/>
          </p:nvCxnSpPr>
          <p:spPr bwMode="auto">
            <a:xfrm flipV="1">
              <a:off x="6787232" y="2595471"/>
              <a:ext cx="593080" cy="19946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7884368" y="2919507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Connecteur droit avec flèche 52"/>
            <p:cNvCxnSpPr/>
            <p:nvPr/>
          </p:nvCxnSpPr>
          <p:spPr bwMode="auto">
            <a:xfrm flipH="1">
              <a:off x="7452320" y="3423563"/>
              <a:ext cx="432048" cy="36004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Forme libre 53"/>
            <p:cNvSpPr/>
            <p:nvPr/>
          </p:nvSpPr>
          <p:spPr>
            <a:xfrm>
              <a:off x="7360015" y="1806724"/>
              <a:ext cx="676010" cy="464711"/>
            </a:xfrm>
            <a:custGeom>
              <a:avLst/>
              <a:gdLst>
                <a:gd name="connsiteX0" fmla="*/ 246317 w 676010"/>
                <a:gd name="connsiteY0" fmla="*/ 464711 h 464711"/>
                <a:gd name="connsiteX1" fmla="*/ 17717 w 676010"/>
                <a:gd name="connsiteY1" fmla="*/ 58311 h 464711"/>
                <a:gd name="connsiteX2" fmla="*/ 665417 w 676010"/>
                <a:gd name="connsiteY2" fmla="*/ 45611 h 464711"/>
                <a:gd name="connsiteX3" fmla="*/ 436817 w 676010"/>
                <a:gd name="connsiteY3" fmla="*/ 464711 h 46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010" h="464711">
                  <a:moveTo>
                    <a:pt x="246317" y="464711"/>
                  </a:moveTo>
                  <a:cubicBezTo>
                    <a:pt x="97092" y="296436"/>
                    <a:pt x="-52133" y="128161"/>
                    <a:pt x="17717" y="58311"/>
                  </a:cubicBezTo>
                  <a:cubicBezTo>
                    <a:pt x="87567" y="-11539"/>
                    <a:pt x="595567" y="-22122"/>
                    <a:pt x="665417" y="45611"/>
                  </a:cubicBezTo>
                  <a:cubicBezTo>
                    <a:pt x="735267" y="113344"/>
                    <a:pt x="436817" y="464711"/>
                    <a:pt x="436817" y="464711"/>
                  </a:cubicBezTo>
                </a:path>
              </a:pathLst>
            </a:custGeom>
            <a:ln w="28575" cmpd="sng">
              <a:solidFill>
                <a:srgbClr val="000000"/>
              </a:solidFill>
              <a:headEnd type="none"/>
              <a:tailEnd type="arrow"/>
            </a:ln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423671" y="4647699"/>
              <a:ext cx="1381959" cy="852493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structure </a:t>
              </a:r>
            </a:p>
            <a:p>
              <a:pPr algn="ctr"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/>
                <a:t>mixte</a:t>
              </a: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719818" y="2996952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a</a:t>
              </a: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7173063" y="3001144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7833846" y="2985514"/>
              <a:ext cx="338554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c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872053" y="2170956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b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7503244" y="1408584"/>
              <a:ext cx="355837" cy="464694"/>
            </a:xfrm>
            <a:prstGeom prst="rect">
              <a:avLst/>
            </a:prstGeom>
            <a:ln w="19050">
              <a:noFill/>
            </a:ln>
          </p:spPr>
          <p:txBody>
            <a:bodyPr wrap="none" tIns="18000" bIns="61200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fr-FR" sz="2400" kern="0" dirty="0" smtClean="0">
                  <a:solidFill>
                    <a:schemeClr val="accent3"/>
                  </a:solidFill>
                </a:rPr>
                <a:t>a</a:t>
              </a:r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827584" y="5013176"/>
            <a:ext cx="7488832" cy="1240291"/>
          </a:xfrm>
          <a:prstGeom prst="rect">
            <a:avLst/>
          </a:prstGeom>
          <a:ln w="28575" cmpd="sng">
            <a:solidFill>
              <a:schemeClr val="accent1"/>
            </a:solidFill>
          </a:ln>
        </p:spPr>
        <p:txBody>
          <a:bodyPr wrap="squar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Ces structures ne sont pas données explicitement, 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mais implicitement par des spécifications </a:t>
            </a:r>
            <a:r>
              <a:rPr lang="fr-FR" sz="2400" kern="0" dirty="0" smtClean="0">
                <a:solidFill>
                  <a:srgbClr val="0000FF"/>
                </a:solidFill>
              </a:rPr>
              <a:t>parallèles</a:t>
            </a:r>
            <a:r>
              <a:rPr lang="fr-FR" sz="2400" kern="0" dirty="0" smtClean="0"/>
              <a:t>.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/>
              <a:t>L</a:t>
            </a:r>
            <a:r>
              <a:rPr lang="fr-FR" sz="2400" kern="0" dirty="0" smtClean="0"/>
              <a:t>e modèle explicite est construit par </a:t>
            </a:r>
            <a:r>
              <a:rPr lang="fr-FR" sz="2400" kern="0" dirty="0" smtClean="0">
                <a:solidFill>
                  <a:schemeClr val="accent4"/>
                </a:solidFill>
              </a:rPr>
              <a:t>énumération</a:t>
            </a:r>
          </a:p>
        </p:txBody>
      </p:sp>
    </p:spTree>
    <p:extLst>
      <p:ext uri="{BB962C8B-B14F-4D97-AF65-F5344CB8AC3E}">
        <p14:creationId xmlns:p14="http://schemas.microsoft.com/office/powerpoint/2010/main" val="390896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780283"/>
          </a:xfrm>
        </p:spPr>
        <p:txBody>
          <a:bodyPr/>
          <a:lstStyle/>
          <a:p>
            <a:r>
              <a:rPr lang="fr-FR" dirty="0" smtClean="0"/>
              <a:t>Deux systèmes principaux : </a:t>
            </a:r>
            <a:r>
              <a:rPr lang="fr-FR" dirty="0" smtClean="0">
                <a:solidFill>
                  <a:schemeClr val="accent4"/>
                </a:solidFill>
              </a:rPr>
              <a:t>SPIN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B45600"/>
                </a:solidFill>
              </a:rPr>
              <a:t>CADP</a:t>
            </a:r>
          </a:p>
          <a:p>
            <a:r>
              <a:rPr lang="fr-FR" dirty="0" smtClean="0"/>
              <a:t>Beaucoup d’autres systèmes moins développés</a:t>
            </a:r>
            <a:endParaRPr lang="fr-FR" dirty="0"/>
          </a:p>
          <a:p>
            <a:r>
              <a:rPr lang="fr-FR" dirty="0" smtClean="0">
                <a:solidFill>
                  <a:schemeClr val="accent4"/>
                </a:solidFill>
              </a:rPr>
              <a:t>SPIN</a:t>
            </a:r>
            <a:r>
              <a:rPr lang="fr-FR" dirty="0" smtClean="0"/>
              <a:t>, </a:t>
            </a:r>
            <a:r>
              <a:rPr lang="fr-FR" dirty="0" smtClean="0">
                <a:solidFill>
                  <a:schemeClr val="tx2"/>
                </a:solidFill>
              </a:rPr>
              <a:t>G. </a:t>
            </a:r>
            <a:r>
              <a:rPr lang="fr-FR" dirty="0" err="1" smtClean="0">
                <a:solidFill>
                  <a:schemeClr val="tx2"/>
                </a:solidFill>
              </a:rPr>
              <a:t>Holtzmann</a:t>
            </a:r>
            <a:r>
              <a:rPr lang="fr-FR" dirty="0" smtClean="0"/>
              <a:t>, Bell </a:t>
            </a:r>
            <a:r>
              <a:rPr lang="fr-FR" dirty="0" err="1" smtClean="0"/>
              <a:t>Labs</a:t>
            </a:r>
            <a:r>
              <a:rPr lang="fr-FR" dirty="0" smtClean="0"/>
              <a:t>, débuts en 1991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système léger fondé sur le langage de spécification dédié </a:t>
            </a:r>
            <a:r>
              <a:rPr lang="fr-FR" dirty="0" err="1" smtClean="0"/>
              <a:t>Promela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processus d’états finis, </a:t>
            </a:r>
            <a:r>
              <a:rPr lang="fr-FR" dirty="0" smtClean="0">
                <a:solidFill>
                  <a:schemeClr val="accent3"/>
                </a:solidFill>
              </a:rPr>
              <a:t>logique temporelle linéaire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smtClean="0">
                <a:solidFill>
                  <a:schemeClr val="accent3"/>
                </a:solidFill>
              </a:rPr>
              <a:t>LTL</a:t>
            </a:r>
            <a:r>
              <a:rPr lang="fr-FR" dirty="0" smtClean="0">
                <a:solidFill>
                  <a:schemeClr val="tx1"/>
                </a:solidFill>
              </a:rPr>
              <a:t>) et </a:t>
            </a:r>
            <a:r>
              <a:rPr lang="fr-FR" dirty="0" smtClean="0">
                <a:solidFill>
                  <a:schemeClr val="accent3"/>
                </a:solidFill>
              </a:rPr>
              <a:t>équité</a:t>
            </a:r>
            <a:r>
              <a:rPr lang="fr-FR" dirty="0" smtClean="0">
                <a:solidFill>
                  <a:srgbClr val="000000"/>
                </a:solidFill>
              </a:rPr>
              <a:t> (</a:t>
            </a:r>
            <a:r>
              <a:rPr lang="fr-FR" dirty="0" err="1" smtClean="0">
                <a:solidFill>
                  <a:srgbClr val="C83296"/>
                </a:solidFill>
              </a:rPr>
              <a:t>fairness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accent sur </a:t>
            </a:r>
            <a:r>
              <a:rPr lang="fr-FR" dirty="0" smtClean="0"/>
              <a:t>légèreté </a:t>
            </a:r>
            <a:r>
              <a:rPr lang="fr-FR" dirty="0" smtClean="0">
                <a:solidFill>
                  <a:srgbClr val="000000"/>
                </a:solidFill>
              </a:rPr>
              <a:t>et </a:t>
            </a:r>
            <a:r>
              <a:rPr lang="fr-FR" dirty="0" smtClean="0"/>
              <a:t>efficacité </a:t>
            </a:r>
            <a:r>
              <a:rPr lang="fr-FR" dirty="0" smtClean="0">
                <a:solidFill>
                  <a:schemeClr val="tx1"/>
                </a:solidFill>
              </a:rPr>
              <a:t>(style Unix)</a:t>
            </a:r>
          </a:p>
          <a:p>
            <a:r>
              <a:rPr lang="fr-FR" dirty="0" smtClean="0">
                <a:solidFill>
                  <a:schemeClr val="accent4"/>
                </a:solidFill>
              </a:rPr>
              <a:t>CADP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smtClean="0">
                <a:solidFill>
                  <a:schemeClr val="tx2"/>
                </a:solidFill>
              </a:rPr>
              <a:t>H. </a:t>
            </a:r>
            <a:r>
              <a:rPr lang="fr-FR" dirty="0" err="1" smtClean="0">
                <a:solidFill>
                  <a:schemeClr val="tx2"/>
                </a:solidFill>
              </a:rPr>
              <a:t>Garavel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smtClean="0">
                <a:solidFill>
                  <a:srgbClr val="0000FF"/>
                </a:solidFill>
              </a:rPr>
              <a:t>R. </a:t>
            </a:r>
            <a:r>
              <a:rPr lang="fr-FR" dirty="0" err="1" smtClean="0">
                <a:solidFill>
                  <a:srgbClr val="0000FF"/>
                </a:solidFill>
              </a:rPr>
              <a:t>Mateescu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et. al, Inria Grenoble, 1986 →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fondé sur les </a:t>
            </a:r>
            <a:r>
              <a:rPr lang="fr-FR" dirty="0" smtClean="0">
                <a:solidFill>
                  <a:srgbClr val="0000FF"/>
                </a:solidFill>
              </a:rPr>
              <a:t>calculs de processus communicants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système très riche en langages traités et modes de vérification</a:t>
            </a:r>
          </a:p>
          <a:p>
            <a:pPr lvl="1"/>
            <a:r>
              <a:rPr lang="fr-FR" dirty="0" smtClean="0">
                <a:solidFill>
                  <a:srgbClr val="C83296"/>
                </a:solidFill>
              </a:rPr>
              <a:t>logique temporelle arborescente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smtClean="0">
                <a:solidFill>
                  <a:schemeClr val="accent3"/>
                </a:solidFill>
              </a:rPr>
              <a:t>bisimulation</a:t>
            </a:r>
            <a:r>
              <a:rPr lang="fr-FR" dirty="0" smtClean="0">
                <a:solidFill>
                  <a:srgbClr val="000000"/>
                </a:solidFill>
              </a:rPr>
              <a:t>, etc.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traitement probabiliste (chaînes de Markov)</a:t>
            </a:r>
          </a:p>
          <a:p>
            <a:pPr lvl="1"/>
            <a:r>
              <a:rPr lang="fr-FR" dirty="0" smtClean="0">
                <a:solidFill>
                  <a:schemeClr val="accent4"/>
                </a:solidFill>
              </a:rPr>
              <a:t>grande boîte à outils</a:t>
            </a:r>
            <a:r>
              <a:rPr lang="fr-FR" dirty="0" smtClean="0">
                <a:solidFill>
                  <a:srgbClr val="000000"/>
                </a:solidFill>
              </a:rPr>
              <a:t>, accent sur la </a:t>
            </a:r>
            <a:r>
              <a:rPr lang="fr-FR" dirty="0" smtClean="0"/>
              <a:t>généralité</a:t>
            </a:r>
            <a:r>
              <a:rPr lang="fr-FR" dirty="0" smtClean="0">
                <a:solidFill>
                  <a:srgbClr val="000000"/>
                </a:solidFill>
              </a:rPr>
              <a:t> et les </a:t>
            </a:r>
            <a:r>
              <a:rPr lang="fr-FR" dirty="0" smtClean="0">
                <a:solidFill>
                  <a:srgbClr val="0000FF"/>
                </a:solidFill>
              </a:rPr>
              <a:t>performances</a:t>
            </a:r>
            <a:endParaRPr lang="fr-FR" dirty="0">
              <a:solidFill>
                <a:srgbClr val="0000FF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Vérifieurs et propriétés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85984" y="5528835"/>
            <a:ext cx="6172032" cy="852493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none" tIns="18000" bIns="612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400" kern="0" dirty="0" smtClean="0"/>
              <a:t>Et deux communautés d’utilisateurs actives,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 smtClean="0"/>
              <a:t>académiques et industriels</a:t>
            </a:r>
          </a:p>
        </p:txBody>
      </p:sp>
    </p:spTree>
    <p:extLst>
      <p:ext uri="{BB962C8B-B14F-4D97-AF65-F5344CB8AC3E}">
        <p14:creationId xmlns:p14="http://schemas.microsoft.com/office/powerpoint/2010/main" val="215380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87128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SPIN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Calculs de processus et bisimulation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CADP</a:t>
            </a:r>
          </a:p>
          <a:p>
            <a:pPr marL="457200" indent="-457200">
              <a:buFont typeface="+mj-lt"/>
              <a:buAutoNum type="arabicPeriod"/>
            </a:pPr>
            <a:r>
              <a:rPr lang="fr-FR" smtClean="0"/>
              <a:t>Conclusion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63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66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 smtClean="0"/>
              <a:t>Développé au Bell </a:t>
            </a:r>
            <a:r>
              <a:rPr lang="fr-FR" dirty="0" err="1" smtClean="0"/>
              <a:t>Labs</a:t>
            </a:r>
            <a:r>
              <a:rPr lang="fr-FR" dirty="0" smtClean="0"/>
              <a:t> par </a:t>
            </a:r>
            <a:r>
              <a:rPr lang="fr-FR" dirty="0" err="1" smtClean="0"/>
              <a:t>Gerard</a:t>
            </a:r>
            <a:r>
              <a:rPr lang="fr-FR" dirty="0" smtClean="0"/>
              <a:t> </a:t>
            </a:r>
            <a:r>
              <a:rPr lang="fr-FR" dirty="0" err="1" smtClean="0"/>
              <a:t>Holtzmann</a:t>
            </a:r>
            <a:r>
              <a:rPr lang="fr-FR" dirty="0"/>
              <a:t> </a:t>
            </a:r>
            <a:r>
              <a:rPr lang="fr-FR" dirty="0" smtClean="0"/>
              <a:t>dans les années 1990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accent4"/>
                </a:solidFill>
              </a:rPr>
              <a:t>SPIN</a:t>
            </a:r>
            <a:r>
              <a:rPr lang="fr-FR" dirty="0" smtClean="0"/>
              <a:t> = </a:t>
            </a:r>
            <a:r>
              <a:rPr lang="fr-FR" u="sng" dirty="0" smtClean="0">
                <a:solidFill>
                  <a:schemeClr val="accent4"/>
                </a:solidFill>
              </a:rPr>
              <a:t>S</a:t>
            </a:r>
            <a:r>
              <a:rPr lang="fr-FR" dirty="0" smtClean="0"/>
              <a:t>imple </a:t>
            </a:r>
            <a:r>
              <a:rPr lang="fr-FR" u="sng" dirty="0" err="1" smtClean="0">
                <a:solidFill>
                  <a:srgbClr val="B45600"/>
                </a:solidFill>
              </a:rPr>
              <a:t>P</a:t>
            </a:r>
            <a:r>
              <a:rPr lang="fr-FR" dirty="0" err="1" smtClean="0">
                <a:solidFill>
                  <a:srgbClr val="C83296"/>
                </a:solidFill>
              </a:rPr>
              <a:t>romela</a:t>
            </a:r>
            <a:r>
              <a:rPr lang="fr-FR" dirty="0" smtClean="0">
                <a:solidFill>
                  <a:srgbClr val="C83296"/>
                </a:solidFill>
              </a:rPr>
              <a:t> </a:t>
            </a:r>
            <a:r>
              <a:rPr lang="fr-FR" u="sng" dirty="0" err="1" smtClean="0">
                <a:solidFill>
                  <a:srgbClr val="B45600"/>
                </a:solidFill>
              </a:rPr>
              <a:t>In</a:t>
            </a:r>
            <a:r>
              <a:rPr lang="fr-FR" dirty="0" err="1" smtClean="0"/>
              <a:t>tepreter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fr-FR" dirty="0" err="1" smtClean="0">
                <a:solidFill>
                  <a:schemeClr val="accent3"/>
                </a:solidFill>
              </a:rPr>
              <a:t>Promela</a:t>
            </a:r>
            <a:r>
              <a:rPr lang="fr-FR" dirty="0" smtClean="0"/>
              <a:t> = </a:t>
            </a:r>
            <a:r>
              <a:rPr lang="fr-FR" u="sng" dirty="0" err="1" smtClean="0">
                <a:solidFill>
                  <a:schemeClr val="accent3"/>
                </a:solidFill>
              </a:rPr>
              <a:t>Pro</a:t>
            </a:r>
            <a:r>
              <a:rPr lang="fr-FR" dirty="0" err="1" smtClean="0"/>
              <a:t>cess</a:t>
            </a:r>
            <a:r>
              <a:rPr lang="fr-FR" dirty="0" smtClean="0"/>
              <a:t> </a:t>
            </a:r>
            <a:r>
              <a:rPr lang="fr-FR" u="sng" dirty="0" smtClean="0">
                <a:solidFill>
                  <a:srgbClr val="C83296"/>
                </a:solidFill>
              </a:rPr>
              <a:t>Me</a:t>
            </a:r>
            <a:r>
              <a:rPr lang="fr-FR" dirty="0" smtClean="0"/>
              <a:t>ta </a:t>
            </a:r>
            <a:r>
              <a:rPr lang="fr-FR" u="sng" dirty="0" err="1" smtClean="0">
                <a:solidFill>
                  <a:srgbClr val="C83296"/>
                </a:solidFill>
              </a:rPr>
              <a:t>La</a:t>
            </a:r>
            <a:r>
              <a:rPr lang="fr-FR" dirty="0" err="1" smtClean="0"/>
              <a:t>nguage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fr-FR" dirty="0" smtClean="0"/>
              <a:t>Langage de spécification de systèmes parallèles asynchrones </a:t>
            </a:r>
            <a:r>
              <a:rPr lang="fr-FR" dirty="0" smtClean="0">
                <a:solidFill>
                  <a:schemeClr val="tx2"/>
                </a:solidFill>
              </a:rPr>
              <a:t>finis</a:t>
            </a:r>
            <a:r>
              <a:rPr lang="fr-FR" dirty="0" smtClean="0"/>
              <a:t>, style proche de la programmation classique.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accent4"/>
                </a:solidFill>
              </a:rPr>
              <a:t>Explore la structure de </a:t>
            </a:r>
            <a:r>
              <a:rPr lang="fr-FR" dirty="0" err="1" smtClean="0">
                <a:solidFill>
                  <a:schemeClr val="accent4"/>
                </a:solidFill>
              </a:rPr>
              <a:t>Kripke</a:t>
            </a:r>
            <a:r>
              <a:rPr lang="fr-FR" dirty="0" smtClean="0"/>
              <a:t> engendrée par la spécification (l’information est dans les états)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rgbClr val="C83296"/>
                </a:solidFill>
              </a:rPr>
              <a:t>Logique temporelle li</a:t>
            </a:r>
            <a:r>
              <a:rPr lang="fr-FR" dirty="0" smtClean="0">
                <a:solidFill>
                  <a:schemeClr val="accent3"/>
                </a:solidFill>
              </a:rPr>
              <a:t>néaire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C83296"/>
                </a:solidFill>
              </a:rPr>
              <a:t>LTL</a:t>
            </a:r>
            <a:r>
              <a:rPr lang="fr-FR" dirty="0" smtClean="0"/>
              <a:t>) avec </a:t>
            </a:r>
            <a:r>
              <a:rPr lang="fr-FR" dirty="0" smtClean="0">
                <a:solidFill>
                  <a:schemeClr val="accent3"/>
                </a:solidFill>
              </a:rPr>
              <a:t>équité</a:t>
            </a:r>
            <a:r>
              <a:rPr lang="fr-FR" dirty="0" smtClean="0"/>
              <a:t> (</a:t>
            </a:r>
            <a:r>
              <a:rPr lang="fr-FR" dirty="0" err="1" smtClean="0">
                <a:solidFill>
                  <a:srgbClr val="C83296"/>
                </a:solidFill>
              </a:rPr>
              <a:t>fairness</a:t>
            </a:r>
            <a:r>
              <a:rPr lang="fr-FR" dirty="0" smtClean="0"/>
              <a:t>) traduite en automates de </a:t>
            </a:r>
            <a:r>
              <a:rPr lang="fr-FR" dirty="0" err="1" smtClean="0"/>
              <a:t>Büchi</a:t>
            </a:r>
            <a:endParaRPr lang="fr-FR" dirty="0" smtClean="0"/>
          </a:p>
          <a:p>
            <a:pPr>
              <a:spcBef>
                <a:spcPts val="1200"/>
              </a:spcBef>
            </a:pPr>
            <a:r>
              <a:rPr lang="fr-FR" dirty="0" smtClean="0"/>
              <a:t>Vérification </a:t>
            </a:r>
            <a:r>
              <a:rPr lang="fr-FR" dirty="0" smtClean="0">
                <a:solidFill>
                  <a:schemeClr val="accent3"/>
                </a:solidFill>
              </a:rPr>
              <a:t>d’invariants </a:t>
            </a:r>
            <a:r>
              <a:rPr lang="fr-FR" dirty="0" smtClean="0"/>
              <a:t>et de </a:t>
            </a:r>
            <a:r>
              <a:rPr lang="fr-FR" dirty="0" smtClean="0">
                <a:solidFill>
                  <a:schemeClr val="accent3"/>
                </a:solidFill>
              </a:rPr>
              <a:t>progrès</a:t>
            </a:r>
            <a:r>
              <a:rPr lang="fr-FR" dirty="0" smtClean="0"/>
              <a:t>, détection de </a:t>
            </a:r>
            <a:r>
              <a:rPr lang="fr-FR" dirty="0" smtClean="0">
                <a:solidFill>
                  <a:srgbClr val="FF0000"/>
                </a:solidFill>
              </a:rPr>
              <a:t>blocages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FF0000"/>
                </a:solidFill>
              </a:rPr>
              <a:t>famines</a:t>
            </a:r>
            <a:r>
              <a:rPr lang="fr-FR" dirty="0" smtClean="0"/>
              <a:t>, sous </a:t>
            </a:r>
            <a:r>
              <a:rPr lang="fr-FR" dirty="0" smtClean="0">
                <a:solidFill>
                  <a:schemeClr val="accent3"/>
                </a:solidFill>
              </a:rPr>
              <a:t>conditions d’équit</a:t>
            </a:r>
            <a:r>
              <a:rPr lang="fr-FR" dirty="0" smtClean="0">
                <a:solidFill>
                  <a:srgbClr val="C83296"/>
                </a:solidFill>
              </a:rPr>
              <a:t>é</a:t>
            </a:r>
            <a:r>
              <a:rPr lang="fr-FR" dirty="0" smtClean="0"/>
              <a:t>, etc.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SPIN et </a:t>
            </a:r>
            <a:r>
              <a:rPr lang="fr-FR" dirty="0" err="1" smtClean="0"/>
              <a:t>Promela</a:t>
            </a:r>
            <a:r>
              <a:rPr lang="fr-FR" dirty="0" smtClean="0"/>
              <a:t> (G. </a:t>
            </a:r>
            <a:r>
              <a:rPr lang="fr-FR" dirty="0" err="1" smtClean="0"/>
              <a:t>Holtzmann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x-none" smtClean="0"/>
              <a:t>06/04/2016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smtClean="0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G. Berry, Collège de France,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48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-2014">
  <a:themeElements>
    <a:clrScheme name="Personnalisé 13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9A00"/>
      </a:accent2>
      <a:accent3>
        <a:srgbClr val="C83296"/>
      </a:accent3>
      <a:accent4>
        <a:srgbClr val="B45600"/>
      </a:accent4>
      <a:accent5>
        <a:srgbClr val="FF99C1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8329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tIns="18000" bIns="61200" rtlCol="0">
        <a:spAutoFit/>
      </a:bodyPr>
      <a:lstStyle>
        <a:defPPr fontAlgn="base">
          <a:lnSpc>
            <a:spcPct val="105000"/>
          </a:lnSpc>
          <a:spcAft>
            <a:spcPct val="0"/>
          </a:spcAft>
          <a:defRPr sz="24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Berry-2014</Template>
  <TotalTime>62642</TotalTime>
  <Words>4284</Words>
  <Application>Microsoft Macintosh PowerPoint</Application>
  <PresentationFormat>Présentation à l'écran (4:3)</PresentationFormat>
  <Paragraphs>917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Berry-2014</vt:lpstr>
      <vt:lpstr>Equation</vt:lpstr>
      <vt:lpstr>La vérification par énumération explicite</vt:lpstr>
      <vt:lpstr>Model-checking explicite (ou énumératif)</vt:lpstr>
      <vt:lpstr>Réseaux de Petri</vt:lpstr>
      <vt:lpstr>Présentation PowerPoint</vt:lpstr>
      <vt:lpstr>Trois types de modèles  explicites pour la représentation des graphes de calcul</vt:lpstr>
      <vt:lpstr>Présentation PowerPoint</vt:lpstr>
      <vt:lpstr>Vérifieurs et propriétés</vt:lpstr>
      <vt:lpstr>Agenda</vt:lpstr>
      <vt:lpstr>SPIN et Promela (G. Holtzmann)</vt:lpstr>
      <vt:lpstr>Ingrédients de Promela</vt:lpstr>
      <vt:lpstr>Exclusion mutuelle</vt:lpstr>
      <vt:lpstr>Algorithme de Peterson (1981) en SPIN</vt:lpstr>
      <vt:lpstr>Algorithme de Peterson en SPIN</vt:lpstr>
      <vt:lpstr>Le bug du robot martien PathFinder (1997)</vt:lpstr>
      <vt:lpstr>Le bug du robot martien PathFinder (1997)</vt:lpstr>
      <vt:lpstr>Modélisation en SPIN (réduite à 2 tâches)</vt:lpstr>
      <vt:lpstr>SPIN à l’œuvre sur Pathfinder</vt:lpstr>
      <vt:lpstr>Trace du deadlock</vt:lpstr>
      <vt:lpstr>Explication du conflit</vt:lpstr>
      <vt:lpstr>Le bug du robot martien PathFinder</vt:lpstr>
      <vt:lpstr>Progrès, LTL et équité</vt:lpstr>
      <vt:lpstr>Vérification d’équité générale faible ou forte (weak / strong fairness)</vt:lpstr>
      <vt:lpstr>Présentation PowerPoint</vt:lpstr>
      <vt:lpstr>Réduire la taille de l’exploration</vt:lpstr>
      <vt:lpstr>Présentation PowerPoint</vt:lpstr>
      <vt:lpstr>Table de hash classique</vt:lpstr>
      <vt:lpstr>Abstraction 1 : ne pas gérer les collisions !</vt:lpstr>
      <vt:lpstr>Meilleur : Hashcompact (P. Wolper)</vt:lpstr>
      <vt:lpstr>Agenda</vt:lpstr>
      <vt:lpstr>Calculs de processus : CCS (Meije, Lotos,..)</vt:lpstr>
      <vt:lpstr>Sémantique Opérationnelle Structurelle (SOS – G. Plotkin)</vt:lpstr>
      <vt:lpstr>Sémantique Opérationnelle Structurelle</vt:lpstr>
      <vt:lpstr>Machine à café anglaise ou italienne</vt:lpstr>
      <vt:lpstr>Exemples CCS</vt:lpstr>
      <vt:lpstr>La bisimulation forte (R. Milner)</vt:lpstr>
      <vt:lpstr>La bisimulation forte est une congruence</vt:lpstr>
      <vt:lpstr>La bisimulation observationnelle</vt:lpstr>
      <vt:lpstr>Vérification visuelle  de l’ascenseur</vt:lpstr>
      <vt:lpstr>Non-interférence de services</vt:lpstr>
      <vt:lpstr>Scheduler2 expansé</vt:lpstr>
      <vt:lpstr>Réductions dans Scheduler2</vt:lpstr>
      <vt:lpstr>Scheduler2 réduit</vt:lpstr>
      <vt:lpstr>Masquage de start2 et end2 puis réduction</vt:lpstr>
      <vt:lpstr>Masquage de end1 et end2 puis réduction</vt:lpstr>
      <vt:lpstr>Agenda</vt:lpstr>
      <vt:lpstr>CADP : Garavel, Mateescu, et.al. Construction and Analysis of Distributed Processes</vt:lpstr>
      <vt:lpstr>CADP : Garavel, Mateescu, et.al. Construction and Analysis of Distributed Processes</vt:lpstr>
      <vt:lpstr>Langages traités par CADP</vt:lpstr>
      <vt:lpstr>De LOTOS à Lotos NT (LNT)</vt:lpstr>
      <vt:lpstr>Traitement des langages : Open / Cæsar</vt:lpstr>
      <vt:lpstr>Modules de traitement énumératif</vt:lpstr>
      <vt:lpstr>Distributor : parallélisation du calcul</vt:lpstr>
      <vt:lpstr>Agenda</vt:lpstr>
      <vt:lpstr>Conclusion</vt:lpstr>
      <vt:lpstr>Bibliographie</vt:lpstr>
      <vt:lpstr>Bibliographie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et SCADE,  de la recherche à l’industrie</dc:title>
  <dc:creator>gerard.berry</dc:creator>
  <cp:lastModifiedBy>Gérard Berry</cp:lastModifiedBy>
  <cp:revision>1802</cp:revision>
  <cp:lastPrinted>2016-02-08T12:47:53Z</cp:lastPrinted>
  <dcterms:created xsi:type="dcterms:W3CDTF">2013-10-07T21:20:29Z</dcterms:created>
  <dcterms:modified xsi:type="dcterms:W3CDTF">2016-04-12T08:39:02Z</dcterms:modified>
</cp:coreProperties>
</file>