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heme/theme7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1" r:id="rId2"/>
    <p:sldMasterId id="2147483731" r:id="rId3"/>
    <p:sldMasterId id="2147483741" r:id="rId4"/>
    <p:sldMasterId id="2147483753" r:id="rId5"/>
    <p:sldMasterId id="2147483772" r:id="rId6"/>
  </p:sldMasterIdLst>
  <p:notesMasterIdLst>
    <p:notesMasterId r:id="rId78"/>
  </p:notesMasterIdLst>
  <p:sldIdLst>
    <p:sldId id="256" r:id="rId7"/>
    <p:sldId id="709" r:id="rId8"/>
    <p:sldId id="703" r:id="rId9"/>
    <p:sldId id="705" r:id="rId10"/>
    <p:sldId id="711" r:id="rId11"/>
    <p:sldId id="717" r:id="rId12"/>
    <p:sldId id="714" r:id="rId13"/>
    <p:sldId id="716" r:id="rId14"/>
    <p:sldId id="701" r:id="rId15"/>
    <p:sldId id="702" r:id="rId16"/>
    <p:sldId id="723" r:id="rId17"/>
    <p:sldId id="719" r:id="rId18"/>
    <p:sldId id="724" r:id="rId19"/>
    <p:sldId id="708" r:id="rId20"/>
    <p:sldId id="615" r:id="rId21"/>
    <p:sldId id="691" r:id="rId22"/>
    <p:sldId id="681" r:id="rId23"/>
    <p:sldId id="611" r:id="rId24"/>
    <p:sldId id="652" r:id="rId25"/>
    <p:sldId id="653" r:id="rId26"/>
    <p:sldId id="654" r:id="rId27"/>
    <p:sldId id="610" r:id="rId28"/>
    <p:sldId id="657" r:id="rId29"/>
    <p:sldId id="612" r:id="rId30"/>
    <p:sldId id="660" r:id="rId31"/>
    <p:sldId id="728" r:id="rId32"/>
    <p:sldId id="729" r:id="rId33"/>
    <p:sldId id="730" r:id="rId34"/>
    <p:sldId id="593" r:id="rId35"/>
    <p:sldId id="603" r:id="rId36"/>
    <p:sldId id="662" r:id="rId37"/>
    <p:sldId id="605" r:id="rId38"/>
    <p:sldId id="663" r:id="rId39"/>
    <p:sldId id="607" r:id="rId40"/>
    <p:sldId id="620" r:id="rId41"/>
    <p:sldId id="664" r:id="rId42"/>
    <p:sldId id="604" r:id="rId43"/>
    <p:sldId id="661" r:id="rId44"/>
    <p:sldId id="627" r:id="rId45"/>
    <p:sldId id="731" r:id="rId46"/>
    <p:sldId id="665" r:id="rId47"/>
    <p:sldId id="740" r:id="rId48"/>
    <p:sldId id="629" r:id="rId49"/>
    <p:sldId id="667" r:id="rId50"/>
    <p:sldId id="732" r:id="rId51"/>
    <p:sldId id="733" r:id="rId52"/>
    <p:sldId id="734" r:id="rId53"/>
    <p:sldId id="625" r:id="rId54"/>
    <p:sldId id="672" r:id="rId55"/>
    <p:sldId id="735" r:id="rId56"/>
    <p:sldId id="674" r:id="rId57"/>
    <p:sldId id="736" r:id="rId58"/>
    <p:sldId id="642" r:id="rId59"/>
    <p:sldId id="699" r:id="rId60"/>
    <p:sldId id="692" r:id="rId61"/>
    <p:sldId id="693" r:id="rId62"/>
    <p:sldId id="670" r:id="rId63"/>
    <p:sldId id="737" r:id="rId64"/>
    <p:sldId id="694" r:id="rId65"/>
    <p:sldId id="688" r:id="rId66"/>
    <p:sldId id="695" r:id="rId67"/>
    <p:sldId id="689" r:id="rId68"/>
    <p:sldId id="738" r:id="rId69"/>
    <p:sldId id="698" r:id="rId70"/>
    <p:sldId id="696" r:id="rId71"/>
    <p:sldId id="679" r:id="rId72"/>
    <p:sldId id="725" r:id="rId73"/>
    <p:sldId id="726" r:id="rId74"/>
    <p:sldId id="727" r:id="rId75"/>
    <p:sldId id="739" r:id="rId76"/>
    <p:sldId id="700" r:id="rId77"/>
  </p:sldIdLst>
  <p:sldSz cx="9144000" cy="5143500" type="screen16x9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RIA" id="{93DD5CE4-AE8D-420A-A439-8719E421B34A}">
          <p14:sldIdLst>
            <p14:sldId id="256"/>
            <p14:sldId id="709"/>
            <p14:sldId id="703"/>
            <p14:sldId id="705"/>
            <p14:sldId id="711"/>
            <p14:sldId id="717"/>
            <p14:sldId id="714"/>
            <p14:sldId id="716"/>
            <p14:sldId id="701"/>
            <p14:sldId id="702"/>
            <p14:sldId id="723"/>
            <p14:sldId id="719"/>
            <p14:sldId id="724"/>
            <p14:sldId id="708"/>
            <p14:sldId id="615"/>
            <p14:sldId id="691"/>
            <p14:sldId id="681"/>
            <p14:sldId id="611"/>
            <p14:sldId id="652"/>
            <p14:sldId id="653"/>
            <p14:sldId id="654"/>
            <p14:sldId id="610"/>
            <p14:sldId id="657"/>
            <p14:sldId id="612"/>
            <p14:sldId id="660"/>
            <p14:sldId id="728"/>
            <p14:sldId id="729"/>
            <p14:sldId id="730"/>
            <p14:sldId id="593"/>
            <p14:sldId id="603"/>
            <p14:sldId id="662"/>
            <p14:sldId id="605"/>
            <p14:sldId id="663"/>
            <p14:sldId id="607"/>
            <p14:sldId id="620"/>
            <p14:sldId id="664"/>
            <p14:sldId id="604"/>
            <p14:sldId id="661"/>
            <p14:sldId id="627"/>
            <p14:sldId id="731"/>
            <p14:sldId id="665"/>
            <p14:sldId id="740"/>
            <p14:sldId id="629"/>
            <p14:sldId id="667"/>
            <p14:sldId id="732"/>
            <p14:sldId id="733"/>
            <p14:sldId id="734"/>
            <p14:sldId id="625"/>
            <p14:sldId id="672"/>
            <p14:sldId id="735"/>
            <p14:sldId id="674"/>
            <p14:sldId id="736"/>
            <p14:sldId id="642"/>
            <p14:sldId id="699"/>
            <p14:sldId id="692"/>
            <p14:sldId id="693"/>
            <p14:sldId id="670"/>
            <p14:sldId id="737"/>
            <p14:sldId id="694"/>
            <p14:sldId id="688"/>
            <p14:sldId id="695"/>
            <p14:sldId id="689"/>
            <p14:sldId id="738"/>
            <p14:sldId id="698"/>
            <p14:sldId id="696"/>
            <p14:sldId id="679"/>
            <p14:sldId id="725"/>
            <p14:sldId id="726"/>
            <p14:sldId id="727"/>
            <p14:sldId id="739"/>
            <p14:sldId id="70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273">
          <p15:clr>
            <a:srgbClr val="A4A3A4"/>
          </p15:clr>
        </p15:guide>
        <p15:guide id="3" orient="horz" pos="570">
          <p15:clr>
            <a:srgbClr val="A4A3A4"/>
          </p15:clr>
        </p15:guide>
        <p15:guide id="4" orient="horz" pos="3806">
          <p15:clr>
            <a:srgbClr val="A4A3A4"/>
          </p15:clr>
        </p15:guide>
        <p15:guide id="5" orient="horz" pos="3752">
          <p15:clr>
            <a:srgbClr val="A4A3A4"/>
          </p15:clr>
        </p15:guide>
        <p15:guide id="6" orient="horz" pos="1298">
          <p15:clr>
            <a:srgbClr val="A4A3A4"/>
          </p15:clr>
        </p15:guide>
        <p15:guide id="7" orient="horz" pos="4201">
          <p15:clr>
            <a:srgbClr val="A4A3A4"/>
          </p15:clr>
        </p15:guide>
        <p15:guide id="8" pos="2880">
          <p15:clr>
            <a:srgbClr val="A4A3A4"/>
          </p15:clr>
        </p15:guide>
        <p15:guide id="9" pos="612">
          <p15:clr>
            <a:srgbClr val="A4A3A4"/>
          </p15:clr>
        </p15:guide>
        <p15:guide id="10" pos="5148">
          <p15:clr>
            <a:srgbClr val="A4A3A4"/>
          </p15:clr>
        </p15:guide>
        <p15:guide id="11" pos="271">
          <p15:clr>
            <a:srgbClr val="A4A3A4"/>
          </p15:clr>
        </p15:guide>
        <p15:guide id="12" pos="5497">
          <p15:clr>
            <a:srgbClr val="A4A3A4"/>
          </p15:clr>
        </p15:guide>
        <p15:guide id="13" pos="2154">
          <p15:clr>
            <a:srgbClr val="A4A3A4"/>
          </p15:clr>
        </p15:guide>
        <p15:guide id="14" orient="horz" pos="3748">
          <p15:clr>
            <a:srgbClr val="A4A3A4"/>
          </p15:clr>
        </p15:guide>
        <p15:guide id="15" orient="horz" pos="2387">
          <p15:clr>
            <a:srgbClr val="A4A3A4"/>
          </p15:clr>
        </p15:guide>
        <p15:guide id="16" orient="horz" pos="3475">
          <p15:clr>
            <a:srgbClr val="A4A3A4"/>
          </p15:clr>
        </p15:guide>
        <p15:guide id="17" pos="521">
          <p15:clr>
            <a:srgbClr val="A4A3A4"/>
          </p15:clr>
        </p15:guide>
        <p15:guide id="18" pos="2336">
          <p15:clr>
            <a:srgbClr val="A4A3A4"/>
          </p15:clr>
        </p15:guide>
        <p15:guide id="19" orient="horz" pos="1620">
          <p15:clr>
            <a:srgbClr val="A4A3A4"/>
          </p15:clr>
        </p15:guide>
        <p15:guide id="20" orient="horz" pos="205">
          <p15:clr>
            <a:srgbClr val="A4A3A4"/>
          </p15:clr>
        </p15:guide>
        <p15:guide id="21" orient="horz" pos="428">
          <p15:clr>
            <a:srgbClr val="A4A3A4"/>
          </p15:clr>
        </p15:guide>
        <p15:guide id="22" orient="horz" pos="2858">
          <p15:clr>
            <a:srgbClr val="A4A3A4"/>
          </p15:clr>
        </p15:guide>
        <p15:guide id="23" orient="horz" pos="2814">
          <p15:clr>
            <a:srgbClr val="A4A3A4"/>
          </p15:clr>
        </p15:guide>
        <p15:guide id="24" orient="horz" pos="985">
          <p15:clr>
            <a:srgbClr val="A4A3A4"/>
          </p15:clr>
        </p15:guide>
        <p15:guide id="25" orient="horz" pos="3162">
          <p15:clr>
            <a:srgbClr val="A4A3A4"/>
          </p15:clr>
        </p15:guide>
        <p15:guide id="26" orient="horz" pos="2811">
          <p15:clr>
            <a:srgbClr val="A4A3A4"/>
          </p15:clr>
        </p15:guide>
        <p15:guide id="27" orient="horz" pos="1790">
          <p15:clr>
            <a:srgbClr val="A4A3A4"/>
          </p15:clr>
        </p15:guide>
        <p15:guide id="28" orient="horz" pos="2606">
          <p15:clr>
            <a:srgbClr val="A4A3A4"/>
          </p15:clr>
        </p15:guide>
        <p15:guide id="29" orient="horz" pos="3026">
          <p15:clr>
            <a:srgbClr val="A4A3A4"/>
          </p15:clr>
        </p15:guide>
        <p15:guide id="30" pos="204">
          <p15:clr>
            <a:srgbClr val="A4A3A4"/>
          </p15:clr>
        </p15:guide>
        <p15:guide id="31" pos="5556">
          <p15:clr>
            <a:srgbClr val="A4A3A4"/>
          </p15:clr>
        </p15:guide>
        <p15:guide id="32" pos="385">
          <p15:clr>
            <a:srgbClr val="A4A3A4"/>
          </p15:clr>
        </p15:guide>
        <p15:guide id="33" pos="1610">
          <p15:clr>
            <a:srgbClr val="A4A3A4"/>
          </p15:clr>
        </p15:guide>
        <p15:guide id="34" orient="horz" pos="1348">
          <p15:clr>
            <a:srgbClr val="A4A3A4"/>
          </p15:clr>
        </p15:guide>
        <p15:guide id="35" orient="horz" pos="2822">
          <p15:clr>
            <a:srgbClr val="A4A3A4"/>
          </p15:clr>
        </p15:guide>
        <p15:guide id="36" pos="1814">
          <p15:clr>
            <a:srgbClr val="A4A3A4"/>
          </p15:clr>
        </p15:guide>
        <p15:guide id="3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121C"/>
    <a:srgbClr val="091F2C"/>
    <a:srgbClr val="D9D9D9"/>
    <a:srgbClr val="FFEBA4"/>
    <a:srgbClr val="E63312"/>
    <a:srgbClr val="EE8220"/>
    <a:srgbClr val="AB82FF"/>
    <a:srgbClr val="02E200"/>
    <a:srgbClr val="B5CAB7"/>
    <a:srgbClr val="9BA0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Style léger 2 - Accentuation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91818" autoAdjust="0"/>
  </p:normalViewPr>
  <p:slideViewPr>
    <p:cSldViewPr showGuides="1">
      <p:cViewPr varScale="1">
        <p:scale>
          <a:sx n="150" d="100"/>
          <a:sy n="150" d="100"/>
        </p:scale>
        <p:origin x="77" y="182"/>
      </p:cViewPr>
      <p:guideLst>
        <p:guide orient="horz" pos="2160"/>
        <p:guide orient="horz" pos="273"/>
        <p:guide orient="horz" pos="570"/>
        <p:guide orient="horz" pos="3806"/>
        <p:guide orient="horz" pos="3752"/>
        <p:guide orient="horz" pos="1298"/>
        <p:guide orient="horz" pos="4201"/>
        <p:guide pos="2880"/>
        <p:guide pos="612"/>
        <p:guide pos="5148"/>
        <p:guide pos="271"/>
        <p:guide pos="5497"/>
        <p:guide pos="2154"/>
        <p:guide orient="horz" pos="3748"/>
        <p:guide orient="horz" pos="2387"/>
        <p:guide orient="horz" pos="3475"/>
        <p:guide pos="521"/>
        <p:guide pos="2336"/>
        <p:guide orient="horz" pos="1620"/>
        <p:guide orient="horz" pos="205"/>
        <p:guide orient="horz" pos="428"/>
        <p:guide orient="horz" pos="2858"/>
        <p:guide orient="horz" pos="2814"/>
        <p:guide orient="horz" pos="985"/>
        <p:guide orient="horz" pos="3162"/>
        <p:guide orient="horz" pos="2811"/>
        <p:guide orient="horz" pos="1790"/>
        <p:guide orient="horz" pos="2606"/>
        <p:guide orient="horz" pos="3026"/>
        <p:guide pos="204"/>
        <p:guide pos="5556"/>
        <p:guide pos="385"/>
        <p:guide pos="1610"/>
        <p:guide orient="horz" pos="1348"/>
        <p:guide orient="horz" pos="2822"/>
        <p:guide pos="1814"/>
        <p:guide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82" Type="http://schemas.openxmlformats.org/officeDocument/2006/relationships/tableStyles" Target="tableStyle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Graphique%20dans%20Microsoft%20Office%20PowerPoint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Classeur2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Classeur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Classeur1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Classeur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Classeur1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Classeur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Classeur1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Classeur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'[Graphique dans Microsoft Office PowerPoint]Feuil1'!$B$1</c:f>
              <c:strCache>
                <c:ptCount val="1"/>
                <c:pt idx="0">
                  <c:v>Ventes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37E-9B40-A11B-C48EF81C148B}"/>
              </c:ext>
            </c:extLst>
          </c:dPt>
          <c:dPt>
            <c:idx val="1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37E-9B40-A11B-C48EF81C148B}"/>
              </c:ext>
            </c:extLst>
          </c:dPt>
          <c:cat>
            <c:strRef>
              <c:f>'[Graphique dans Microsoft Office PowerPoint]Feuil1'!$A$2:$A$3</c:f>
              <c:strCache>
                <c:ptCount val="2"/>
                <c:pt idx="0">
                  <c:v>1er trim.</c:v>
                </c:pt>
                <c:pt idx="1">
                  <c:v>2e trim.</c:v>
                </c:pt>
              </c:strCache>
            </c:strRef>
          </c:cat>
          <c:val>
            <c:numRef>
              <c:f>'[Graphique dans Microsoft Office PowerPoint]Feuil1'!$B$2:$B$3</c:f>
              <c:numCache>
                <c:formatCode>General</c:formatCode>
                <c:ptCount val="2"/>
                <c:pt idx="0">
                  <c:v>13</c:v>
                </c:pt>
                <c:pt idx="1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37E-9B40-A11B-C48EF81C14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chemeClr val="accent1">
                <a:lumMod val="75000"/>
              </a:schemeClr>
            </a:solidFill>
          </c:spPr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652-2746-95E2-BBC4B57FF2B1}"/>
              </c:ext>
            </c:extLst>
          </c:dPt>
          <c:dPt>
            <c:idx val="1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652-2746-95E2-BBC4B57FF2B1}"/>
              </c:ext>
            </c:extLst>
          </c:dPt>
          <c:val>
            <c:numRef>
              <c:f>Feuil1!$A$2:$A$3</c:f>
              <c:numCache>
                <c:formatCode>General</c:formatCode>
                <c:ptCount val="2"/>
                <c:pt idx="0">
                  <c:v>17</c:v>
                </c:pt>
                <c:pt idx="1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652-2746-95E2-BBC4B57FF2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7"/>
            <c:invertIfNegative val="0"/>
            <c:bubble3D val="0"/>
            <c:spPr>
              <a:pattFill prst="wdDnDiag">
                <a:fgClr>
                  <a:schemeClr val="accent1"/>
                </a:fgClr>
                <a:bgClr>
                  <a:schemeClr val="bg1"/>
                </a:bgClr>
              </a:patt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5C6A-4D17-9B22-A5202322F95A}"/>
              </c:ext>
            </c:extLst>
          </c:dPt>
          <c:dLbls>
            <c:dLbl>
              <c:idx val="5"/>
              <c:layout>
                <c:manualLayout>
                  <c:x val="-1.0185067526415994E-16"/>
                  <c:y val="1.483814523184601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C6A-4D17-9B22-A5202322F95A}"/>
                </c:ext>
              </c:extLst>
            </c:dLbl>
            <c:dLbl>
              <c:idx val="6"/>
              <c:layout>
                <c:manualLayout>
                  <c:x val="-2.7777777777777779E-3"/>
                  <c:y val="1.020851560221636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C6A-4D17-9B22-A5202322F95A}"/>
                </c:ext>
              </c:extLst>
            </c:dLbl>
            <c:dLbl>
              <c:idx val="7"/>
              <c:layout>
                <c:manualLayout>
                  <c:x val="0"/>
                  <c:y val="1.020851560221638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C6A-4D17-9B22-A5202322F9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200"/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Feuil1!$B$19:$B$26</c:f>
              <c:numCache>
                <c:formatCode>General</c:formatCode>
                <c:ptCount val="8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</c:numCache>
            </c:numRef>
          </c:cat>
          <c:val>
            <c:numRef>
              <c:f>Feuil1!$C$19:$C$26</c:f>
              <c:numCache>
                <c:formatCode>General</c:formatCode>
                <c:ptCount val="8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28</c:v>
                </c:pt>
                <c:pt idx="4">
                  <c:v>62</c:v>
                </c:pt>
                <c:pt idx="5">
                  <c:v>174</c:v>
                </c:pt>
                <c:pt idx="6">
                  <c:v>384</c:v>
                </c:pt>
                <c:pt idx="7">
                  <c:v>239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C6A-4D17-9B22-A5202322F95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84604032"/>
        <c:axId val="84861312"/>
      </c:barChart>
      <c:catAx>
        <c:axId val="84604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 sz="1200"/>
            </a:pPr>
            <a:endParaRPr lang="fr-FR"/>
          </a:p>
        </c:txPr>
        <c:crossAx val="84861312"/>
        <c:crosses val="autoZero"/>
        <c:auto val="1"/>
        <c:lblAlgn val="ctr"/>
        <c:lblOffset val="100"/>
        <c:noMultiLvlLbl val="0"/>
      </c:catAx>
      <c:valAx>
        <c:axId val="848613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4604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noFill/>
      <a:round/>
    </a:ln>
    <a:effectLst/>
  </c:spPr>
  <c:txPr>
    <a:bodyPr/>
    <a:lstStyle/>
    <a:p>
      <a:pPr>
        <a:defRPr sz="1400"/>
      </a:pPr>
      <a:endParaRPr lang="fr-F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7"/>
            <c:invertIfNegative val="0"/>
            <c:bubble3D val="0"/>
            <c:spPr>
              <a:pattFill prst="wdDnDiag">
                <a:fgClr>
                  <a:schemeClr val="accent1"/>
                </a:fgClr>
                <a:bgClr>
                  <a:schemeClr val="bg1"/>
                </a:bgClr>
              </a:patt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5C6A-4D17-9B22-A5202322F95A}"/>
              </c:ext>
            </c:extLst>
          </c:dPt>
          <c:dLbls>
            <c:dLbl>
              <c:idx val="5"/>
              <c:layout>
                <c:manualLayout>
                  <c:x val="-1.0185067526415994E-16"/>
                  <c:y val="1.483814523184601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C6A-4D17-9B22-A5202322F95A}"/>
                </c:ext>
              </c:extLst>
            </c:dLbl>
            <c:dLbl>
              <c:idx val="6"/>
              <c:layout>
                <c:manualLayout>
                  <c:x val="-2.7777777777777779E-3"/>
                  <c:y val="1.020851560221636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C6A-4D17-9B22-A5202322F95A}"/>
                </c:ext>
              </c:extLst>
            </c:dLbl>
            <c:dLbl>
              <c:idx val="7"/>
              <c:layout>
                <c:manualLayout>
                  <c:x val="0"/>
                  <c:y val="1.020851560221638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C6A-4D17-9B22-A5202322F9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200"/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Feuil1!$B$19:$B$26</c:f>
              <c:numCache>
                <c:formatCode>General</c:formatCode>
                <c:ptCount val="8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</c:numCache>
            </c:numRef>
          </c:cat>
          <c:val>
            <c:numRef>
              <c:f>Feuil1!$C$19:$C$26</c:f>
              <c:numCache>
                <c:formatCode>General</c:formatCode>
                <c:ptCount val="8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28</c:v>
                </c:pt>
                <c:pt idx="4">
                  <c:v>62</c:v>
                </c:pt>
                <c:pt idx="5">
                  <c:v>174</c:v>
                </c:pt>
                <c:pt idx="6">
                  <c:v>384</c:v>
                </c:pt>
                <c:pt idx="7">
                  <c:v>239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C6A-4D17-9B22-A5202322F95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84641280"/>
        <c:axId val="84652800"/>
      </c:barChart>
      <c:catAx>
        <c:axId val="84641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 sz="1200"/>
            </a:pPr>
            <a:endParaRPr lang="fr-FR"/>
          </a:p>
        </c:txPr>
        <c:crossAx val="84652800"/>
        <c:crosses val="autoZero"/>
        <c:auto val="1"/>
        <c:lblAlgn val="ctr"/>
        <c:lblOffset val="100"/>
        <c:noMultiLvlLbl val="0"/>
      </c:catAx>
      <c:valAx>
        <c:axId val="8465280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4641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noFill/>
      <a:round/>
    </a:ln>
    <a:effectLst/>
  </c:spPr>
  <c:txPr>
    <a:bodyPr/>
    <a:lstStyle/>
    <a:p>
      <a:pPr>
        <a:defRPr sz="1400"/>
      </a:pPr>
      <a:endParaRPr lang="fr-F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418323508040924"/>
          <c:y val="6.6821547246469146E-2"/>
          <c:w val="0.78099506939100483"/>
          <c:h val="0.6381515160646748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Feuil1!$B$10:$B$13</c:f>
              <c:strCache>
                <c:ptCount val="4"/>
                <c:pt idx="0">
                  <c:v>Autre</c:v>
                </c:pt>
                <c:pt idx="1">
                  <c:v>TEP</c:v>
                </c:pt>
                <c:pt idx="2">
                  <c:v>TDM</c:v>
                </c:pt>
                <c:pt idx="3">
                  <c:v>IRM</c:v>
                </c:pt>
              </c:strCache>
            </c:strRef>
          </c:cat>
          <c:val>
            <c:numRef>
              <c:f>Feuil1!$C$10:$C$13</c:f>
              <c:numCache>
                <c:formatCode>General</c:formatCode>
                <c:ptCount val="4"/>
                <c:pt idx="0">
                  <c:v>105</c:v>
                </c:pt>
                <c:pt idx="1">
                  <c:v>154</c:v>
                </c:pt>
                <c:pt idx="2">
                  <c:v>312</c:v>
                </c:pt>
                <c:pt idx="3">
                  <c:v>325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C9-4C7D-B367-89933360FB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84693760"/>
        <c:axId val="84695296"/>
      </c:barChart>
      <c:catAx>
        <c:axId val="846937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4695296"/>
        <c:crosses val="autoZero"/>
        <c:auto val="1"/>
        <c:lblAlgn val="ctr"/>
        <c:lblOffset val="100"/>
        <c:noMultiLvlLbl val="0"/>
      </c:catAx>
      <c:valAx>
        <c:axId val="846952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4693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/>
      </a:pPr>
      <a:endParaRPr lang="fr-F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7"/>
            <c:invertIfNegative val="0"/>
            <c:bubble3D val="0"/>
            <c:spPr>
              <a:pattFill prst="wdDnDiag">
                <a:fgClr>
                  <a:schemeClr val="accent1"/>
                </a:fgClr>
                <a:bgClr>
                  <a:schemeClr val="bg1"/>
                </a:bgClr>
              </a:patt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5C6A-4D17-9B22-A5202322F95A}"/>
              </c:ext>
            </c:extLst>
          </c:dPt>
          <c:dLbls>
            <c:dLbl>
              <c:idx val="5"/>
              <c:layout>
                <c:manualLayout>
                  <c:x val="-1.0185067526415994E-16"/>
                  <c:y val="1.483814523184601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C6A-4D17-9B22-A5202322F95A}"/>
                </c:ext>
              </c:extLst>
            </c:dLbl>
            <c:dLbl>
              <c:idx val="6"/>
              <c:layout>
                <c:manualLayout>
                  <c:x val="-2.7777777777777779E-3"/>
                  <c:y val="1.020851560221636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C6A-4D17-9B22-A5202322F95A}"/>
                </c:ext>
              </c:extLst>
            </c:dLbl>
            <c:dLbl>
              <c:idx val="7"/>
              <c:layout>
                <c:manualLayout>
                  <c:x val="0"/>
                  <c:y val="1.020851560221638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C6A-4D17-9B22-A5202322F9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200"/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Feuil1!$B$19:$B$26</c:f>
              <c:numCache>
                <c:formatCode>General</c:formatCode>
                <c:ptCount val="8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</c:numCache>
            </c:numRef>
          </c:cat>
          <c:val>
            <c:numRef>
              <c:f>Feuil1!$C$19:$C$26</c:f>
              <c:numCache>
                <c:formatCode>General</c:formatCode>
                <c:ptCount val="8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28</c:v>
                </c:pt>
                <c:pt idx="4">
                  <c:v>62</c:v>
                </c:pt>
                <c:pt idx="5">
                  <c:v>174</c:v>
                </c:pt>
                <c:pt idx="6">
                  <c:v>384</c:v>
                </c:pt>
                <c:pt idx="7">
                  <c:v>239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C6A-4D17-9B22-A5202322F95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85217280"/>
        <c:axId val="85220352"/>
      </c:barChart>
      <c:catAx>
        <c:axId val="85217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 sz="1200"/>
            </a:pPr>
            <a:endParaRPr lang="fr-FR"/>
          </a:p>
        </c:txPr>
        <c:crossAx val="85220352"/>
        <c:crosses val="autoZero"/>
        <c:auto val="1"/>
        <c:lblAlgn val="ctr"/>
        <c:lblOffset val="100"/>
        <c:noMultiLvlLbl val="0"/>
      </c:catAx>
      <c:valAx>
        <c:axId val="852203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5217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noFill/>
      <a:round/>
    </a:ln>
    <a:effectLst/>
  </c:spPr>
  <c:txPr>
    <a:bodyPr/>
    <a:lstStyle/>
    <a:p>
      <a:pPr>
        <a:defRPr sz="1400"/>
      </a:pPr>
      <a:endParaRPr lang="fr-FR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418323508040924"/>
          <c:y val="6.6821547246469146E-2"/>
          <c:w val="0.78099506939100483"/>
          <c:h val="0.6381515160646748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Feuil1!$B$10:$B$13</c:f>
              <c:strCache>
                <c:ptCount val="4"/>
                <c:pt idx="0">
                  <c:v>Autre</c:v>
                </c:pt>
                <c:pt idx="1">
                  <c:v>TEP</c:v>
                </c:pt>
                <c:pt idx="2">
                  <c:v>TDM</c:v>
                </c:pt>
                <c:pt idx="3">
                  <c:v>IRM</c:v>
                </c:pt>
              </c:strCache>
            </c:strRef>
          </c:cat>
          <c:val>
            <c:numRef>
              <c:f>Feuil1!$C$10:$C$13</c:f>
              <c:numCache>
                <c:formatCode>General</c:formatCode>
                <c:ptCount val="4"/>
                <c:pt idx="0">
                  <c:v>105</c:v>
                </c:pt>
                <c:pt idx="1">
                  <c:v>154</c:v>
                </c:pt>
                <c:pt idx="2">
                  <c:v>312</c:v>
                </c:pt>
                <c:pt idx="3">
                  <c:v>325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C9-4C7D-B367-89933360FB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85253120"/>
        <c:axId val="85259008"/>
      </c:barChart>
      <c:catAx>
        <c:axId val="852531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5259008"/>
        <c:crosses val="autoZero"/>
        <c:auto val="1"/>
        <c:lblAlgn val="ctr"/>
        <c:lblOffset val="100"/>
        <c:noMultiLvlLbl val="0"/>
      </c:catAx>
      <c:valAx>
        <c:axId val="852590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5253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/>
      </a:pPr>
      <a:endParaRPr lang="fr-F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7"/>
            <c:invertIfNegative val="0"/>
            <c:bubble3D val="0"/>
            <c:spPr>
              <a:pattFill prst="wdDnDiag">
                <a:fgClr>
                  <a:schemeClr val="accent1"/>
                </a:fgClr>
                <a:bgClr>
                  <a:schemeClr val="bg1"/>
                </a:bgClr>
              </a:patt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5C6A-4D17-9B22-A5202322F95A}"/>
              </c:ext>
            </c:extLst>
          </c:dPt>
          <c:dLbls>
            <c:dLbl>
              <c:idx val="5"/>
              <c:layout>
                <c:manualLayout>
                  <c:x val="-1.0185067526415994E-16"/>
                  <c:y val="1.483814523184601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C6A-4D17-9B22-A5202322F95A}"/>
                </c:ext>
              </c:extLst>
            </c:dLbl>
            <c:dLbl>
              <c:idx val="6"/>
              <c:layout>
                <c:manualLayout>
                  <c:x val="-2.7777777777777779E-3"/>
                  <c:y val="1.020851560221636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C6A-4D17-9B22-A5202322F95A}"/>
                </c:ext>
              </c:extLst>
            </c:dLbl>
            <c:dLbl>
              <c:idx val="7"/>
              <c:layout>
                <c:manualLayout>
                  <c:x val="0"/>
                  <c:y val="1.020851560221638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C6A-4D17-9B22-A5202322F9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200"/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Feuil1!$B$19:$B$26</c:f>
              <c:numCache>
                <c:formatCode>General</c:formatCode>
                <c:ptCount val="8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</c:numCache>
            </c:numRef>
          </c:cat>
          <c:val>
            <c:numRef>
              <c:f>Feuil1!$C$19:$C$26</c:f>
              <c:numCache>
                <c:formatCode>General</c:formatCode>
                <c:ptCount val="8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28</c:v>
                </c:pt>
                <c:pt idx="4">
                  <c:v>62</c:v>
                </c:pt>
                <c:pt idx="5">
                  <c:v>174</c:v>
                </c:pt>
                <c:pt idx="6">
                  <c:v>384</c:v>
                </c:pt>
                <c:pt idx="7">
                  <c:v>239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C6A-4D17-9B22-A5202322F95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90318720"/>
        <c:axId val="90322048"/>
      </c:barChart>
      <c:catAx>
        <c:axId val="90318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 sz="1200"/>
            </a:pPr>
            <a:endParaRPr lang="fr-FR"/>
          </a:p>
        </c:txPr>
        <c:crossAx val="90322048"/>
        <c:crosses val="autoZero"/>
        <c:auto val="1"/>
        <c:lblAlgn val="ctr"/>
        <c:lblOffset val="100"/>
        <c:noMultiLvlLbl val="0"/>
      </c:catAx>
      <c:valAx>
        <c:axId val="903220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0318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noFill/>
      <a:round/>
    </a:ln>
    <a:effectLst/>
  </c:spPr>
  <c:txPr>
    <a:bodyPr/>
    <a:lstStyle/>
    <a:p>
      <a:pPr>
        <a:defRPr sz="1400"/>
      </a:pPr>
      <a:endParaRPr lang="fr-FR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418323508040924"/>
          <c:y val="6.6821547246469146E-2"/>
          <c:w val="0.78099506939100483"/>
          <c:h val="0.6381515160646748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Feuil1!$B$10:$B$13</c:f>
              <c:strCache>
                <c:ptCount val="4"/>
                <c:pt idx="0">
                  <c:v>Autre</c:v>
                </c:pt>
                <c:pt idx="1">
                  <c:v>TEP</c:v>
                </c:pt>
                <c:pt idx="2">
                  <c:v>TDM</c:v>
                </c:pt>
                <c:pt idx="3">
                  <c:v>IRM</c:v>
                </c:pt>
              </c:strCache>
            </c:strRef>
          </c:cat>
          <c:val>
            <c:numRef>
              <c:f>Feuil1!$C$10:$C$13</c:f>
              <c:numCache>
                <c:formatCode>General</c:formatCode>
                <c:ptCount val="4"/>
                <c:pt idx="0">
                  <c:v>105</c:v>
                </c:pt>
                <c:pt idx="1">
                  <c:v>154</c:v>
                </c:pt>
                <c:pt idx="2">
                  <c:v>312</c:v>
                </c:pt>
                <c:pt idx="3">
                  <c:v>325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C9-4C7D-B367-89933360FB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91423872"/>
        <c:axId val="91425408"/>
      </c:barChart>
      <c:catAx>
        <c:axId val="914238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1425408"/>
        <c:crosses val="autoZero"/>
        <c:auto val="1"/>
        <c:lblAlgn val="ctr"/>
        <c:lblOffset val="100"/>
        <c:noMultiLvlLbl val="0"/>
      </c:catAx>
      <c:valAx>
        <c:axId val="914254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1423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778AA6-9FDC-41F7-B323-BCDF03D68AD2}" type="datetimeFigureOut">
              <a:rPr lang="fr-FR" smtClean="0"/>
              <a:t>29/04/2019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E0609E-2C54-461F-953F-5D145ABA74F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8353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64877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gray">
          <a:xfrm>
            <a:off x="0" y="0"/>
            <a:ext cx="2570400" cy="2571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space réservé pour une image  1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323852" y="325437"/>
            <a:ext cx="8496299" cy="4211638"/>
          </a:xfrm>
          <a:custGeom>
            <a:avLst/>
            <a:gdLst>
              <a:gd name="connsiteX0" fmla="*/ 2180265 w 8496299"/>
              <a:gd name="connsiteY0" fmla="*/ 0 h 4211638"/>
              <a:gd name="connsiteX1" fmla="*/ 6264373 w 8496299"/>
              <a:gd name="connsiteY1" fmla="*/ 0 h 4211638"/>
              <a:gd name="connsiteX2" fmla="*/ 6264373 w 8496299"/>
              <a:gd name="connsiteY2" fmla="*/ 2 h 4211638"/>
              <a:gd name="connsiteX3" fmla="*/ 8496299 w 8496299"/>
              <a:gd name="connsiteY3" fmla="*/ 2 h 4211638"/>
              <a:gd name="connsiteX4" fmla="*/ 8496299 w 8496299"/>
              <a:gd name="connsiteY4" fmla="*/ 4211638 h 4211638"/>
              <a:gd name="connsiteX5" fmla="*/ 6264373 w 8496299"/>
              <a:gd name="connsiteY5" fmla="*/ 4211638 h 4211638"/>
              <a:gd name="connsiteX6" fmla="*/ 6120357 w 8496299"/>
              <a:gd name="connsiteY6" fmla="*/ 4211638 h 4211638"/>
              <a:gd name="connsiteX7" fmla="*/ 0 w 8496299"/>
              <a:gd name="connsiteY7" fmla="*/ 4211638 h 4211638"/>
              <a:gd name="connsiteX8" fmla="*/ 0 w 8496299"/>
              <a:gd name="connsiteY8" fmla="*/ 2160204 h 4211638"/>
              <a:gd name="connsiteX9" fmla="*/ 2180265 w 8496299"/>
              <a:gd name="connsiteY9" fmla="*/ 2160204 h 4211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496299" h="4211638">
                <a:moveTo>
                  <a:pt x="2180265" y="0"/>
                </a:moveTo>
                <a:lnTo>
                  <a:pt x="6264373" y="0"/>
                </a:lnTo>
                <a:lnTo>
                  <a:pt x="6264373" y="2"/>
                </a:lnTo>
                <a:lnTo>
                  <a:pt x="8496299" y="2"/>
                </a:lnTo>
                <a:lnTo>
                  <a:pt x="8496299" y="4211638"/>
                </a:lnTo>
                <a:lnTo>
                  <a:pt x="6264373" y="4211638"/>
                </a:lnTo>
                <a:lnTo>
                  <a:pt x="6120357" y="4211638"/>
                </a:lnTo>
                <a:lnTo>
                  <a:pt x="0" y="4211638"/>
                </a:lnTo>
                <a:lnTo>
                  <a:pt x="0" y="2160204"/>
                </a:lnTo>
                <a:lnTo>
                  <a:pt x="2180265" y="21602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260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="0" baseline="0">
                <a:solidFill>
                  <a:schemeClr val="tx1"/>
                </a:solidFill>
              </a:defRPr>
            </a:lvl1pPr>
          </a:lstStyle>
          <a:p>
            <a:r>
              <a:rPr lang="fr-FR" noProof="0" dirty="0"/>
              <a:t>Sélectionner l’icône pour insérer une image</a:t>
            </a:r>
            <a:br>
              <a:rPr lang="fr-FR" noProof="0" dirty="0"/>
            </a:br>
            <a:r>
              <a:rPr lang="fr-FR" noProof="0" dirty="0"/>
              <a:t>si besoin sélectionner l’image avec le bouton droit de la souris</a:t>
            </a:r>
            <a:br>
              <a:rPr lang="fr-FR" noProof="0" dirty="0"/>
            </a:br>
            <a:r>
              <a:rPr lang="fr-FR" noProof="0" dirty="0"/>
              <a:t>puis sélectionner réorganiser / arrière plan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7" hasCustomPrompt="1"/>
          </p:nvPr>
        </p:nvSpPr>
        <p:spPr bwMode="gray">
          <a:xfrm rot="16200000">
            <a:off x="6895878" y="2287113"/>
            <a:ext cx="4210199" cy="286065"/>
          </a:xfrm>
        </p:spPr>
        <p:txBody>
          <a:bodyPr/>
          <a:lstStyle>
            <a:lvl1pPr>
              <a:defRPr sz="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© </a:t>
            </a:r>
            <a:r>
              <a:rPr lang="fr-FR" dirty="0" err="1"/>
              <a:t>Inria</a:t>
            </a:r>
            <a:r>
              <a:rPr lang="fr-FR" dirty="0"/>
              <a:t> / photo Prénom Nom </a:t>
            </a:r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18"/>
          </p:nvPr>
        </p:nvSpPr>
        <p:spPr bwMode="gray"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algn="l"/>
            <a:fld id="{D1B1DBD4-8429-45D1-9C8F-50F1D81BF9DA}" type="datetime1">
              <a:rPr lang="fr-FR" smtClean="0"/>
              <a:t>29/04/2019</a:t>
            </a:fld>
            <a:endParaRPr lang="fr-FR" dirty="0"/>
          </a:p>
        </p:txBody>
      </p:sp>
      <p:sp>
        <p:nvSpPr>
          <p:cNvPr id="15" name="Espace réservé du pied de page 14"/>
          <p:cNvSpPr>
            <a:spLocks noGrp="1"/>
          </p:cNvSpPr>
          <p:nvPr>
            <p:ph type="ftr" sz="quarter" idx="19"/>
          </p:nvPr>
        </p:nvSpPr>
        <p:spPr bwMode="gray"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algn="ctr"/>
            <a:r>
              <a:rPr lang="fr-FR"/>
              <a:t>-</a:t>
            </a:r>
            <a:endParaRPr lang="fr-FR" dirty="0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0C140CD-8AED-46FF-A9A2-77308F3F39A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4" name="Espace réservé du texte 23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0" y="0"/>
            <a:ext cx="2570400" cy="2570400"/>
          </a:xfrm>
          <a:custGeom>
            <a:avLst/>
            <a:gdLst>
              <a:gd name="connsiteX0" fmla="*/ 3250800 w 3430800"/>
              <a:gd name="connsiteY0" fmla="*/ 0 h 3430800"/>
              <a:gd name="connsiteX1" fmla="*/ 3430800 w 3430800"/>
              <a:gd name="connsiteY1" fmla="*/ 0 h 3430800"/>
              <a:gd name="connsiteX2" fmla="*/ 3430800 w 3430800"/>
              <a:gd name="connsiteY2" fmla="*/ 3249000 h 3430800"/>
              <a:gd name="connsiteX3" fmla="*/ 3430800 w 3430800"/>
              <a:gd name="connsiteY3" fmla="*/ 3429000 h 3430800"/>
              <a:gd name="connsiteX4" fmla="*/ 3430800 w 3430800"/>
              <a:gd name="connsiteY4" fmla="*/ 3430800 h 3430800"/>
              <a:gd name="connsiteX5" fmla="*/ 3250800 w 3430800"/>
              <a:gd name="connsiteY5" fmla="*/ 3430800 h 3430800"/>
              <a:gd name="connsiteX6" fmla="*/ 3250800 w 3430800"/>
              <a:gd name="connsiteY6" fmla="*/ 3429000 h 3430800"/>
              <a:gd name="connsiteX7" fmla="*/ 0 w 3430800"/>
              <a:gd name="connsiteY7" fmla="*/ 3429000 h 3430800"/>
              <a:gd name="connsiteX8" fmla="*/ 0 w 3430800"/>
              <a:gd name="connsiteY8" fmla="*/ 3249000 h 3430800"/>
              <a:gd name="connsiteX9" fmla="*/ 3250800 w 3430800"/>
              <a:gd name="connsiteY9" fmla="*/ 3249000 h 343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30800" h="3430800">
                <a:moveTo>
                  <a:pt x="3250800" y="0"/>
                </a:moveTo>
                <a:lnTo>
                  <a:pt x="3430800" y="0"/>
                </a:lnTo>
                <a:lnTo>
                  <a:pt x="3430800" y="3249000"/>
                </a:lnTo>
                <a:lnTo>
                  <a:pt x="3430800" y="3429000"/>
                </a:lnTo>
                <a:lnTo>
                  <a:pt x="3430800" y="3430800"/>
                </a:lnTo>
                <a:lnTo>
                  <a:pt x="3250800" y="3430800"/>
                </a:lnTo>
                <a:lnTo>
                  <a:pt x="3250800" y="3429000"/>
                </a:lnTo>
                <a:lnTo>
                  <a:pt x="0" y="3429000"/>
                </a:lnTo>
                <a:lnTo>
                  <a:pt x="0" y="3249000"/>
                </a:lnTo>
                <a:lnTo>
                  <a:pt x="3250800" y="3249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bg2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 bwMode="gray">
          <a:xfrm>
            <a:off x="611188" y="1242000"/>
            <a:ext cx="1872580" cy="1008000"/>
          </a:xfrm>
          <a:noFill/>
        </p:spPr>
        <p:txBody>
          <a:bodyPr lIns="0" bIns="0" anchor="b" anchorCtr="0"/>
          <a:lstStyle>
            <a:lvl1pPr>
              <a:lnSpc>
                <a:spcPct val="100000"/>
              </a:lnSpc>
              <a:defRPr sz="22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pic>
        <p:nvPicPr>
          <p:cNvPr id="17" name="Image 16" descr="New_Logo_blanc_310x125_rvb.pd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70" y="472772"/>
            <a:ext cx="1404000" cy="5654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gray">
          <a:xfrm>
            <a:off x="0" y="0"/>
            <a:ext cx="2570400" cy="2571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space réservé pour une image  1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323852" y="325437"/>
            <a:ext cx="8496299" cy="4211638"/>
          </a:xfrm>
          <a:custGeom>
            <a:avLst/>
            <a:gdLst>
              <a:gd name="connsiteX0" fmla="*/ 2180265 w 8496299"/>
              <a:gd name="connsiteY0" fmla="*/ 0 h 4211638"/>
              <a:gd name="connsiteX1" fmla="*/ 6264373 w 8496299"/>
              <a:gd name="connsiteY1" fmla="*/ 0 h 4211638"/>
              <a:gd name="connsiteX2" fmla="*/ 6264373 w 8496299"/>
              <a:gd name="connsiteY2" fmla="*/ 2 h 4211638"/>
              <a:gd name="connsiteX3" fmla="*/ 8496299 w 8496299"/>
              <a:gd name="connsiteY3" fmla="*/ 2 h 4211638"/>
              <a:gd name="connsiteX4" fmla="*/ 8496299 w 8496299"/>
              <a:gd name="connsiteY4" fmla="*/ 4211638 h 4211638"/>
              <a:gd name="connsiteX5" fmla="*/ 6264373 w 8496299"/>
              <a:gd name="connsiteY5" fmla="*/ 4211638 h 4211638"/>
              <a:gd name="connsiteX6" fmla="*/ 6120357 w 8496299"/>
              <a:gd name="connsiteY6" fmla="*/ 4211638 h 4211638"/>
              <a:gd name="connsiteX7" fmla="*/ 0 w 8496299"/>
              <a:gd name="connsiteY7" fmla="*/ 4211638 h 4211638"/>
              <a:gd name="connsiteX8" fmla="*/ 0 w 8496299"/>
              <a:gd name="connsiteY8" fmla="*/ 2160204 h 4211638"/>
              <a:gd name="connsiteX9" fmla="*/ 2180265 w 8496299"/>
              <a:gd name="connsiteY9" fmla="*/ 2160204 h 4211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496299" h="4211638">
                <a:moveTo>
                  <a:pt x="2180265" y="0"/>
                </a:moveTo>
                <a:lnTo>
                  <a:pt x="6264373" y="0"/>
                </a:lnTo>
                <a:lnTo>
                  <a:pt x="6264373" y="2"/>
                </a:lnTo>
                <a:lnTo>
                  <a:pt x="8496299" y="2"/>
                </a:lnTo>
                <a:lnTo>
                  <a:pt x="8496299" y="4211638"/>
                </a:lnTo>
                <a:lnTo>
                  <a:pt x="6264373" y="4211638"/>
                </a:lnTo>
                <a:lnTo>
                  <a:pt x="6120357" y="4211638"/>
                </a:lnTo>
                <a:lnTo>
                  <a:pt x="0" y="4211638"/>
                </a:lnTo>
                <a:lnTo>
                  <a:pt x="0" y="2160204"/>
                </a:lnTo>
                <a:lnTo>
                  <a:pt x="2180265" y="21602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260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="0" baseline="0">
                <a:solidFill>
                  <a:schemeClr val="tx1"/>
                </a:solidFill>
              </a:defRPr>
            </a:lvl1pPr>
          </a:lstStyle>
          <a:p>
            <a:r>
              <a:rPr lang="fr-FR" noProof="0" dirty="0"/>
              <a:t>Sélectionner l’icône pour insérer une image</a:t>
            </a:r>
            <a:br>
              <a:rPr lang="fr-FR" noProof="0" dirty="0"/>
            </a:br>
            <a:r>
              <a:rPr lang="fr-FR" noProof="0" dirty="0"/>
              <a:t>si besoin sélectionner l’image avec le bouton droit de la souris</a:t>
            </a:r>
            <a:br>
              <a:rPr lang="fr-FR" noProof="0" dirty="0"/>
            </a:br>
            <a:r>
              <a:rPr lang="fr-FR" noProof="0" dirty="0"/>
              <a:t>puis sélectionner réorganiser / arrière plan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7" hasCustomPrompt="1"/>
          </p:nvPr>
        </p:nvSpPr>
        <p:spPr bwMode="gray">
          <a:xfrm rot="16200000">
            <a:off x="6895878" y="2287113"/>
            <a:ext cx="4210199" cy="286065"/>
          </a:xfrm>
        </p:spPr>
        <p:txBody>
          <a:bodyPr/>
          <a:lstStyle>
            <a:lvl1pPr>
              <a:defRPr sz="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© </a:t>
            </a:r>
            <a:r>
              <a:rPr lang="fr-FR" dirty="0" err="1"/>
              <a:t>Inria</a:t>
            </a:r>
            <a:r>
              <a:rPr lang="fr-FR" dirty="0"/>
              <a:t> / photo Prénom Nom </a:t>
            </a:r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18"/>
          </p:nvPr>
        </p:nvSpPr>
        <p:spPr bwMode="gray"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algn="l"/>
            <a:fld id="{D1B1DBD4-8429-45D1-9C8F-50F1D81BF9DA}" type="datetime1">
              <a:rPr lang="fr-FR" smtClean="0"/>
              <a:t>29/04/2019</a:t>
            </a:fld>
            <a:endParaRPr lang="fr-FR" dirty="0"/>
          </a:p>
        </p:txBody>
      </p:sp>
      <p:sp>
        <p:nvSpPr>
          <p:cNvPr id="15" name="Espace réservé du pied de page 14"/>
          <p:cNvSpPr>
            <a:spLocks noGrp="1"/>
          </p:cNvSpPr>
          <p:nvPr>
            <p:ph type="ftr" sz="quarter" idx="19"/>
          </p:nvPr>
        </p:nvSpPr>
        <p:spPr bwMode="gray"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algn="ctr"/>
            <a:r>
              <a:rPr lang="fr-FR"/>
              <a:t>-</a:t>
            </a:r>
            <a:endParaRPr lang="fr-FR" dirty="0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0C140CD-8AED-46FF-A9A2-77308F3F39A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4" name="Espace réservé du texte 23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0" y="0"/>
            <a:ext cx="2570400" cy="2570400"/>
          </a:xfrm>
          <a:custGeom>
            <a:avLst/>
            <a:gdLst>
              <a:gd name="connsiteX0" fmla="*/ 3250800 w 3430800"/>
              <a:gd name="connsiteY0" fmla="*/ 0 h 3430800"/>
              <a:gd name="connsiteX1" fmla="*/ 3430800 w 3430800"/>
              <a:gd name="connsiteY1" fmla="*/ 0 h 3430800"/>
              <a:gd name="connsiteX2" fmla="*/ 3430800 w 3430800"/>
              <a:gd name="connsiteY2" fmla="*/ 3249000 h 3430800"/>
              <a:gd name="connsiteX3" fmla="*/ 3430800 w 3430800"/>
              <a:gd name="connsiteY3" fmla="*/ 3429000 h 3430800"/>
              <a:gd name="connsiteX4" fmla="*/ 3430800 w 3430800"/>
              <a:gd name="connsiteY4" fmla="*/ 3430800 h 3430800"/>
              <a:gd name="connsiteX5" fmla="*/ 3250800 w 3430800"/>
              <a:gd name="connsiteY5" fmla="*/ 3430800 h 3430800"/>
              <a:gd name="connsiteX6" fmla="*/ 3250800 w 3430800"/>
              <a:gd name="connsiteY6" fmla="*/ 3429000 h 3430800"/>
              <a:gd name="connsiteX7" fmla="*/ 0 w 3430800"/>
              <a:gd name="connsiteY7" fmla="*/ 3429000 h 3430800"/>
              <a:gd name="connsiteX8" fmla="*/ 0 w 3430800"/>
              <a:gd name="connsiteY8" fmla="*/ 3249000 h 3430800"/>
              <a:gd name="connsiteX9" fmla="*/ 3250800 w 3430800"/>
              <a:gd name="connsiteY9" fmla="*/ 3249000 h 343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30800" h="3430800">
                <a:moveTo>
                  <a:pt x="3250800" y="0"/>
                </a:moveTo>
                <a:lnTo>
                  <a:pt x="3430800" y="0"/>
                </a:lnTo>
                <a:lnTo>
                  <a:pt x="3430800" y="3249000"/>
                </a:lnTo>
                <a:lnTo>
                  <a:pt x="3430800" y="3429000"/>
                </a:lnTo>
                <a:lnTo>
                  <a:pt x="3430800" y="3430800"/>
                </a:lnTo>
                <a:lnTo>
                  <a:pt x="3250800" y="3430800"/>
                </a:lnTo>
                <a:lnTo>
                  <a:pt x="3250800" y="3429000"/>
                </a:lnTo>
                <a:lnTo>
                  <a:pt x="0" y="3429000"/>
                </a:lnTo>
                <a:lnTo>
                  <a:pt x="0" y="3249000"/>
                </a:lnTo>
                <a:lnTo>
                  <a:pt x="3250800" y="3249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bg2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 bwMode="gray">
          <a:xfrm>
            <a:off x="611188" y="1242000"/>
            <a:ext cx="1872580" cy="1008000"/>
          </a:xfrm>
          <a:noFill/>
        </p:spPr>
        <p:txBody>
          <a:bodyPr lIns="0" bIns="0" anchor="b" anchorCtr="0"/>
          <a:lstStyle>
            <a:lvl1pPr>
              <a:lnSpc>
                <a:spcPct val="100000"/>
              </a:lnSpc>
              <a:defRPr sz="22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pic>
        <p:nvPicPr>
          <p:cNvPr id="17" name="Image 16" descr="New_Logo_blanc_310x125_rvb.pd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70" y="472772"/>
            <a:ext cx="1404000" cy="56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085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avec apl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blackWhite">
          <a:xfrm>
            <a:off x="323850" y="324000"/>
            <a:ext cx="8496300" cy="421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 bwMode="black">
          <a:xfrm>
            <a:off x="2879725" y="2196004"/>
            <a:ext cx="5292725" cy="1941025"/>
          </a:xfrm>
          <a:noFill/>
        </p:spPr>
        <p:txBody>
          <a:bodyPr lIns="0" bIns="0" anchor="t" anchorCtr="0"/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18"/>
          </p:nvPr>
        </p:nvSpPr>
        <p:spPr bwMode="gray"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algn="l"/>
            <a:fld id="{7C6A7D7F-67E6-4658-A971-E0BBCA442A02}" type="datetime1">
              <a:rPr lang="fr-FR" smtClean="0"/>
              <a:t>29/04/2019</a:t>
            </a:fld>
            <a:endParaRPr lang="fr-FR" dirty="0"/>
          </a:p>
        </p:txBody>
      </p:sp>
      <p:sp>
        <p:nvSpPr>
          <p:cNvPr id="15" name="Espace réservé du pied de page 14"/>
          <p:cNvSpPr>
            <a:spLocks noGrp="1"/>
          </p:cNvSpPr>
          <p:nvPr>
            <p:ph type="ftr" sz="quarter" idx="19"/>
          </p:nvPr>
        </p:nvSpPr>
        <p:spPr bwMode="gray"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algn="ctr"/>
            <a:r>
              <a:rPr lang="fr-FR"/>
              <a:t>-</a:t>
            </a:r>
            <a:endParaRPr lang="fr-FR" dirty="0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0C140CD-8AED-46FF-A9A2-77308F3F39A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Rectangle 10"/>
          <p:cNvSpPr/>
          <p:nvPr userDrawn="1"/>
        </p:nvSpPr>
        <p:spPr bwMode="gray">
          <a:xfrm>
            <a:off x="0" y="0"/>
            <a:ext cx="2570400" cy="2571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 descr="New_Logo_blanc_310x125_rvb.pd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70" y="472772"/>
            <a:ext cx="1404000" cy="56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158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blackWhite">
          <a:xfrm>
            <a:off x="323850" y="325438"/>
            <a:ext cx="8496300" cy="42105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 userDrawn="1"/>
        </p:nvSpPr>
        <p:spPr bwMode="gray">
          <a:xfrm>
            <a:off x="0" y="0"/>
            <a:ext cx="2570400" cy="2571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 bwMode="gray">
          <a:xfrm>
            <a:off x="611188" y="1242000"/>
            <a:ext cx="1872000" cy="1008000"/>
          </a:xfrm>
          <a:noFill/>
        </p:spPr>
        <p:txBody>
          <a:bodyPr lIns="0" bIns="0" anchor="b" anchorCtr="0"/>
          <a:lstStyle>
            <a:lvl1pPr>
              <a:lnSpc>
                <a:spcPct val="100000"/>
              </a:lnSpc>
              <a:defRPr sz="22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8"/>
          </p:nvPr>
        </p:nvSpPr>
        <p:spPr bwMode="gray"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algn="l"/>
            <a:fld id="{1A9D5317-4B58-467E-A75A-15AA39B18182}" type="datetime1">
              <a:rPr lang="fr-FR" smtClean="0"/>
              <a:t>29/04/2019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9"/>
          </p:nvPr>
        </p:nvSpPr>
        <p:spPr bwMode="gray"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algn="ctr"/>
            <a:r>
              <a:rPr lang="fr-FR"/>
              <a:t>-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0C140CD-8AED-46FF-A9A2-77308F3F39A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21" hasCustomPrompt="1"/>
          </p:nvPr>
        </p:nvSpPr>
        <p:spPr bwMode="black">
          <a:xfrm>
            <a:off x="2678942" y="1989894"/>
            <a:ext cx="5493511" cy="2477332"/>
          </a:xfrm>
        </p:spPr>
        <p:txBody>
          <a:bodyPr anchor="t" anchorCtr="0"/>
          <a:lstStyle>
            <a:lvl1pPr marL="180000" indent="-18000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Lucida Grande"/>
              <a:buChar char=" "/>
              <a:tabLst>
                <a:tab pos="540000" algn="l"/>
              </a:tabLst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00. (tabulation) Titre du chapitre</a:t>
            </a:r>
          </a:p>
        </p:txBody>
      </p:sp>
      <p:pic>
        <p:nvPicPr>
          <p:cNvPr id="13" name="Image 12" descr="New_Logo_rouge_310x125_rvb.pd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00" y="4653099"/>
            <a:ext cx="98328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1556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gray">
          <a:xfrm>
            <a:off x="0" y="0"/>
            <a:ext cx="2570400" cy="257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 bwMode="gray">
          <a:xfrm>
            <a:off x="548890" y="701327"/>
            <a:ext cx="1872000" cy="1728000"/>
          </a:xfrm>
          <a:noFill/>
        </p:spPr>
        <p:txBody>
          <a:bodyPr lIns="0" bIns="0" anchor="b" anchorCtr="0"/>
          <a:lstStyle>
            <a:lvl1pPr>
              <a:lnSpc>
                <a:spcPct val="100000"/>
              </a:lnSpc>
              <a:defRPr sz="9000" b="1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fr-FR" dirty="0"/>
              <a:t>00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8"/>
          </p:nvPr>
        </p:nvSpPr>
        <p:spPr bwMode="gray"/>
        <p:txBody>
          <a:bodyPr/>
          <a:lstStyle/>
          <a:p>
            <a:pPr algn="l"/>
            <a:fld id="{95025132-AE60-4DA0-B936-D719AB851CBD}" type="datetime1">
              <a:rPr lang="fr-FR" smtClean="0"/>
              <a:t>29/04/2019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9"/>
          </p:nvPr>
        </p:nvSpPr>
        <p:spPr bwMode="gray"/>
        <p:txBody>
          <a:bodyPr/>
          <a:lstStyle/>
          <a:p>
            <a:pPr algn="ctr"/>
            <a:r>
              <a:rPr lang="fr-FR"/>
              <a:t>-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fld id="{10C140CD-8AED-46FF-A9A2-77308F3F39A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2879725" y="2197902"/>
            <a:ext cx="5292725" cy="1440000"/>
          </a:xfrm>
        </p:spPr>
        <p:txBody>
          <a:bodyPr anchor="t" anchorCtr="0"/>
          <a:lstStyle>
            <a:lvl1pPr>
              <a:spcAft>
                <a:spcPts val="0"/>
              </a:spcAft>
              <a:defRPr sz="3000" b="0">
                <a:latin typeface="+mj-lt"/>
              </a:defRPr>
            </a:lvl1pPr>
          </a:lstStyle>
          <a:p>
            <a:pPr lvl="0"/>
            <a:r>
              <a:rPr lang="fr-FR" dirty="0"/>
              <a:t>Titre du chapitre sur</a:t>
            </a:r>
            <a:br>
              <a:rPr lang="fr-FR" dirty="0"/>
            </a:br>
            <a:r>
              <a:rPr lang="fr-FR" dirty="0"/>
              <a:t>trois lignes maximum</a:t>
            </a:r>
          </a:p>
        </p:txBody>
      </p:sp>
    </p:spTree>
    <p:extLst>
      <p:ext uri="{BB962C8B-B14F-4D97-AF65-F5344CB8AC3E}">
        <p14:creationId xmlns:p14="http://schemas.microsoft.com/office/powerpoint/2010/main" val="3323309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fr-FR" noProof="0" dirty="0"/>
              <a:t>Surtitre optionnel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l"/>
            <a:fld id="{727A388A-C4E7-4144-87CE-05E5DE88B8F2}" type="datetime1">
              <a:rPr lang="fr-FR" smtClean="0"/>
              <a:t>29/04/2019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algn="ctr"/>
            <a:r>
              <a:rPr lang="fr-FR"/>
              <a:t>-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0C140CD-8AED-46FF-A9A2-77308F3F39A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971550" y="621000"/>
            <a:ext cx="7200900" cy="900000"/>
          </a:xfrm>
        </p:spPr>
        <p:txBody>
          <a:bodyPr/>
          <a:lstStyle>
            <a:lvl1pPr>
              <a:lnSpc>
                <a:spcPct val="80000"/>
              </a:lnSpc>
              <a:spcAft>
                <a:spcPts val="0"/>
              </a:spcAft>
              <a:defRPr sz="33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71550" y="1545435"/>
            <a:ext cx="7200900" cy="2917031"/>
          </a:xfrm>
        </p:spPr>
        <p:txBody>
          <a:bodyPr/>
          <a:lstStyle/>
          <a:p>
            <a:pPr lvl="0"/>
            <a:r>
              <a:rPr lang="fr-FR" noProof="0" dirty="0"/>
              <a:t>Sous-titre de niveau 1</a:t>
            </a:r>
          </a:p>
          <a:p>
            <a:pPr lvl="1"/>
            <a:r>
              <a:rPr lang="fr-FR" noProof="0" dirty="0"/>
              <a:t>Texte courant</a:t>
            </a:r>
          </a:p>
          <a:p>
            <a:pPr lvl="2"/>
            <a:r>
              <a:rPr lang="fr-FR" noProof="0" dirty="0"/>
              <a:t>Texte puce de niveau 1</a:t>
            </a:r>
          </a:p>
          <a:p>
            <a:pPr lvl="3"/>
            <a:r>
              <a:rPr lang="fr-FR" noProof="0" dirty="0"/>
              <a:t>Texte puce de niveau 2</a:t>
            </a:r>
          </a:p>
          <a:p>
            <a:pPr lvl="4"/>
            <a:r>
              <a:rPr lang="fr-FR" noProof="0" dirty="0"/>
              <a:t>Texte puce de niveau 3</a:t>
            </a:r>
          </a:p>
        </p:txBody>
      </p:sp>
    </p:spTree>
    <p:extLst>
      <p:ext uri="{BB962C8B-B14F-4D97-AF65-F5344CB8AC3E}">
        <p14:creationId xmlns:p14="http://schemas.microsoft.com/office/powerpoint/2010/main" val="2681882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fr-FR" noProof="0" dirty="0"/>
              <a:t>Surtitre optionnel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l"/>
            <a:fld id="{11593117-4781-496B-801F-E5F094F7BDC4}" type="datetime1">
              <a:rPr lang="fr-FR" smtClean="0"/>
              <a:t>29/04/2019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algn="ctr"/>
            <a:r>
              <a:rPr lang="fr-FR"/>
              <a:t>-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0C140CD-8AED-46FF-A9A2-77308F3F39A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971549" y="727341"/>
            <a:ext cx="3348000" cy="239344"/>
          </a:xfrm>
        </p:spPr>
        <p:txBody>
          <a:bodyPr anchor="b" anchorCtr="0"/>
          <a:lstStyle>
            <a:lvl1pPr>
              <a:spcAft>
                <a:spcPts val="0"/>
              </a:spcAft>
              <a:defRPr sz="1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5"/>
          </p:nvPr>
        </p:nvSpPr>
        <p:spPr bwMode="gray">
          <a:xfrm>
            <a:off x="971549" y="981538"/>
            <a:ext cx="3347537" cy="1764000"/>
          </a:xfrm>
          <a:solidFill>
            <a:schemeClr val="bg1">
              <a:lumMod val="95000"/>
            </a:schemeClr>
          </a:solidFill>
        </p:spPr>
        <p:txBody>
          <a:bodyPr tIns="540000" anchor="ctr" anchorCtr="0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6" hasCustomPrompt="1"/>
          </p:nvPr>
        </p:nvSpPr>
        <p:spPr bwMode="gray">
          <a:xfrm rot="16200000">
            <a:off x="3606690" y="1755538"/>
            <a:ext cx="1764000" cy="216000"/>
          </a:xfrm>
        </p:spPr>
        <p:txBody>
          <a:bodyPr/>
          <a:lstStyle>
            <a:lvl1pPr>
              <a:spcAft>
                <a:spcPts val="0"/>
              </a:spcAft>
              <a:defRPr sz="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© </a:t>
            </a:r>
            <a:r>
              <a:rPr lang="fr-FR" dirty="0" err="1"/>
              <a:t>Inria</a:t>
            </a:r>
            <a:r>
              <a:rPr lang="fr-FR" dirty="0"/>
              <a:t> / photo Prénom Nom 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23" hasCustomPrompt="1"/>
          </p:nvPr>
        </p:nvSpPr>
        <p:spPr>
          <a:xfrm>
            <a:off x="971550" y="2842024"/>
            <a:ext cx="3348000" cy="1620440"/>
          </a:xfrm>
        </p:spPr>
        <p:txBody>
          <a:bodyPr/>
          <a:lstStyle>
            <a:lvl1pPr marL="0">
              <a:spcBef>
                <a:spcPts val="200"/>
              </a:spcBef>
              <a:spcAft>
                <a:spcPts val="200"/>
              </a:spcAft>
              <a:defRPr sz="1200" b="0">
                <a:solidFill>
                  <a:schemeClr val="tx1"/>
                </a:solidFill>
              </a:defRPr>
            </a:lvl1pPr>
            <a:lvl2pPr marL="144000" indent="-144000">
              <a:spcBef>
                <a:spcPts val="200"/>
              </a:spcBef>
              <a:spcAft>
                <a:spcPts val="200"/>
              </a:spcAft>
              <a:buClr>
                <a:schemeClr val="bg2"/>
              </a:buClr>
              <a:buFont typeface="Wingdings" panose="05000000000000000000" pitchFamily="2" charset="2"/>
              <a:buChar char=""/>
              <a:defRPr sz="1200" b="0">
                <a:solidFill>
                  <a:schemeClr val="tx1"/>
                </a:solidFill>
              </a:defRPr>
            </a:lvl2pPr>
            <a:lvl3pPr marL="324000" indent="-144000">
              <a:spcBef>
                <a:spcPts val="200"/>
              </a:spcBef>
              <a:spcAft>
                <a:spcPts val="200"/>
              </a:spcAft>
              <a:buFont typeface="Tahoma" panose="020B0604030504040204" pitchFamily="34" charset="0"/>
              <a:buChar char="&gt;"/>
              <a:defRPr sz="1200" b="0">
                <a:solidFill>
                  <a:schemeClr val="tx1"/>
                </a:solidFill>
              </a:defRPr>
            </a:lvl3pPr>
            <a:lvl4pPr marL="576000" indent="-144000">
              <a:spcBef>
                <a:spcPts val="200"/>
              </a:spcBef>
              <a:spcAft>
                <a:spcPts val="200"/>
              </a:spcAft>
              <a:buClrTx/>
              <a:buFont typeface="Tahoma" panose="020B0604030504040204" pitchFamily="34" charset="0"/>
              <a:buChar char="-"/>
              <a:defRPr sz="1200" b="0">
                <a:solidFill>
                  <a:schemeClr val="tx1"/>
                </a:solidFill>
              </a:defRPr>
            </a:lvl4pPr>
            <a:lvl5pPr marL="576000">
              <a:spcBef>
                <a:spcPts val="200"/>
              </a:spcBef>
              <a:spcAft>
                <a:spcPts val="200"/>
              </a:spcAft>
              <a:defRPr sz="1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/>
              <a:t>Texte courant</a:t>
            </a:r>
          </a:p>
          <a:p>
            <a:pPr lvl="1"/>
            <a:r>
              <a:rPr lang="fr-FR" dirty="0"/>
              <a:t>Texte puce de niveau 1</a:t>
            </a:r>
          </a:p>
          <a:p>
            <a:pPr lvl="2"/>
            <a:r>
              <a:rPr lang="fr-FR" dirty="0"/>
              <a:t>Texte puce de niveau 2</a:t>
            </a:r>
          </a:p>
          <a:p>
            <a:pPr lvl="3"/>
            <a:r>
              <a:rPr lang="fr-FR" dirty="0"/>
              <a:t>Texte puce de niveau 3</a:t>
            </a:r>
          </a:p>
        </p:txBody>
      </p:sp>
      <p:sp>
        <p:nvSpPr>
          <p:cNvPr id="16" name="Espace réservé du texte 6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4824450" y="727341"/>
            <a:ext cx="3348000" cy="239344"/>
          </a:xfrm>
        </p:spPr>
        <p:txBody>
          <a:bodyPr anchor="b" anchorCtr="0"/>
          <a:lstStyle>
            <a:lvl1pPr>
              <a:spcAft>
                <a:spcPts val="0"/>
              </a:spcAft>
              <a:defRPr sz="1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17" name="Espace réservé pour une image  10"/>
          <p:cNvSpPr>
            <a:spLocks noGrp="1"/>
          </p:cNvSpPr>
          <p:nvPr>
            <p:ph type="pic" sz="quarter" idx="25"/>
          </p:nvPr>
        </p:nvSpPr>
        <p:spPr bwMode="gray">
          <a:xfrm>
            <a:off x="4824461" y="981538"/>
            <a:ext cx="3347537" cy="1764000"/>
          </a:xfrm>
          <a:solidFill>
            <a:schemeClr val="bg1">
              <a:lumMod val="95000"/>
            </a:schemeClr>
          </a:solidFill>
        </p:spPr>
        <p:txBody>
          <a:bodyPr tIns="540000" anchor="ctr" anchorCtr="0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9" name="Espace réservé du texte 12"/>
          <p:cNvSpPr>
            <a:spLocks noGrp="1"/>
          </p:cNvSpPr>
          <p:nvPr>
            <p:ph type="body" sz="quarter" idx="26" hasCustomPrompt="1"/>
          </p:nvPr>
        </p:nvSpPr>
        <p:spPr bwMode="gray">
          <a:xfrm rot="16200000">
            <a:off x="7459591" y="1755538"/>
            <a:ext cx="1764000" cy="216000"/>
          </a:xfrm>
        </p:spPr>
        <p:txBody>
          <a:bodyPr/>
          <a:lstStyle>
            <a:lvl1pPr>
              <a:spcAft>
                <a:spcPts val="0"/>
              </a:spcAft>
              <a:defRPr sz="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© </a:t>
            </a:r>
            <a:r>
              <a:rPr lang="fr-FR" dirty="0" err="1"/>
              <a:t>Inria</a:t>
            </a:r>
            <a:r>
              <a:rPr lang="fr-FR" dirty="0"/>
              <a:t> / photo Prénom Nom </a:t>
            </a:r>
          </a:p>
        </p:txBody>
      </p:sp>
      <p:sp>
        <p:nvSpPr>
          <p:cNvPr id="24" name="Espace réservé du texte 7"/>
          <p:cNvSpPr>
            <a:spLocks noGrp="1"/>
          </p:cNvSpPr>
          <p:nvPr>
            <p:ph type="body" sz="quarter" idx="27" hasCustomPrompt="1"/>
          </p:nvPr>
        </p:nvSpPr>
        <p:spPr>
          <a:xfrm>
            <a:off x="4824451" y="2842024"/>
            <a:ext cx="3348000" cy="1620440"/>
          </a:xfrm>
        </p:spPr>
        <p:txBody>
          <a:bodyPr/>
          <a:lstStyle>
            <a:lvl1pPr marL="0">
              <a:spcBef>
                <a:spcPts val="200"/>
              </a:spcBef>
              <a:spcAft>
                <a:spcPts val="200"/>
              </a:spcAft>
              <a:defRPr sz="1200" b="0">
                <a:solidFill>
                  <a:schemeClr val="tx1"/>
                </a:solidFill>
              </a:defRPr>
            </a:lvl1pPr>
            <a:lvl2pPr marL="144000" indent="-144000">
              <a:spcBef>
                <a:spcPts val="200"/>
              </a:spcBef>
              <a:spcAft>
                <a:spcPts val="200"/>
              </a:spcAft>
              <a:buClr>
                <a:schemeClr val="bg2"/>
              </a:buClr>
              <a:buFont typeface="Wingdings" panose="05000000000000000000" pitchFamily="2" charset="2"/>
              <a:buChar char=""/>
              <a:defRPr sz="1200" b="0">
                <a:solidFill>
                  <a:schemeClr val="tx1"/>
                </a:solidFill>
              </a:defRPr>
            </a:lvl2pPr>
            <a:lvl3pPr marL="324000" indent="-144000">
              <a:spcBef>
                <a:spcPts val="200"/>
              </a:spcBef>
              <a:spcAft>
                <a:spcPts val="200"/>
              </a:spcAft>
              <a:buFont typeface="Tahoma" panose="020B0604030504040204" pitchFamily="34" charset="0"/>
              <a:buChar char="&gt;"/>
              <a:defRPr sz="1200" b="0">
                <a:solidFill>
                  <a:schemeClr val="tx1"/>
                </a:solidFill>
              </a:defRPr>
            </a:lvl3pPr>
            <a:lvl4pPr marL="576000" indent="-144000">
              <a:spcBef>
                <a:spcPts val="200"/>
              </a:spcBef>
              <a:spcAft>
                <a:spcPts val="200"/>
              </a:spcAft>
              <a:buClrTx/>
              <a:buFont typeface="Tahoma" panose="020B0604030504040204" pitchFamily="34" charset="0"/>
              <a:buChar char="-"/>
              <a:defRPr sz="1200" b="0">
                <a:solidFill>
                  <a:schemeClr val="tx1"/>
                </a:solidFill>
              </a:defRPr>
            </a:lvl4pPr>
            <a:lvl5pPr marL="576000">
              <a:spcBef>
                <a:spcPts val="200"/>
              </a:spcBef>
              <a:spcAft>
                <a:spcPts val="200"/>
              </a:spcAft>
              <a:defRPr sz="1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/>
              <a:t>Texte courant</a:t>
            </a:r>
          </a:p>
          <a:p>
            <a:pPr lvl="1"/>
            <a:r>
              <a:rPr lang="fr-FR" dirty="0"/>
              <a:t>Texte puce de niveau 1</a:t>
            </a:r>
          </a:p>
          <a:p>
            <a:pPr lvl="2"/>
            <a:r>
              <a:rPr lang="fr-FR" dirty="0"/>
              <a:t>Texte puce de niveau 2</a:t>
            </a:r>
          </a:p>
          <a:p>
            <a:pPr lvl="3"/>
            <a:r>
              <a:rPr lang="fr-FR" dirty="0"/>
              <a:t>Texte puce de niveau 3</a:t>
            </a:r>
          </a:p>
        </p:txBody>
      </p:sp>
    </p:spTree>
    <p:extLst>
      <p:ext uri="{BB962C8B-B14F-4D97-AF65-F5344CB8AC3E}">
        <p14:creationId xmlns:p14="http://schemas.microsoft.com/office/powerpoint/2010/main" val="30473014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, contenu et 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fr-FR" noProof="0" dirty="0"/>
              <a:t>Surtitre optionnel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l"/>
            <a:fld id="{08FC0D6A-5031-49AD-BF43-4E5FEAC87745}" type="datetime1">
              <a:rPr lang="fr-FR" smtClean="0"/>
              <a:t>29/04/2019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algn="ctr"/>
            <a:r>
              <a:rPr lang="fr-FR"/>
              <a:t>-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0C140CD-8AED-46FF-A9A2-77308F3F39A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971550" y="621000"/>
            <a:ext cx="7200900" cy="900000"/>
          </a:xfrm>
        </p:spPr>
        <p:txBody>
          <a:bodyPr/>
          <a:lstStyle>
            <a:lvl1pPr>
              <a:lnSpc>
                <a:spcPct val="80000"/>
              </a:lnSpc>
              <a:spcAft>
                <a:spcPts val="0"/>
              </a:spcAft>
              <a:defRPr sz="33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71550" y="1545435"/>
            <a:ext cx="3348000" cy="2917031"/>
          </a:xfrm>
        </p:spPr>
        <p:txBody>
          <a:bodyPr/>
          <a:lstStyle/>
          <a:p>
            <a:pPr lvl="0"/>
            <a:r>
              <a:rPr lang="fr-FR" noProof="0" dirty="0"/>
              <a:t>Sous-titre de niveau 1</a:t>
            </a:r>
          </a:p>
          <a:p>
            <a:pPr lvl="1"/>
            <a:r>
              <a:rPr lang="fr-FR" noProof="0" dirty="0"/>
              <a:t>Texte courant</a:t>
            </a:r>
          </a:p>
          <a:p>
            <a:pPr lvl="2"/>
            <a:r>
              <a:rPr lang="fr-FR" noProof="0" dirty="0"/>
              <a:t>Texte puce de niveau 1</a:t>
            </a:r>
          </a:p>
          <a:p>
            <a:pPr lvl="3"/>
            <a:r>
              <a:rPr lang="fr-FR" noProof="0" dirty="0"/>
              <a:t>Texte puce de niveau 2</a:t>
            </a:r>
          </a:p>
          <a:p>
            <a:pPr lvl="4"/>
            <a:r>
              <a:rPr lang="fr-FR" noProof="0" dirty="0"/>
              <a:t>Texte puce de niveau 3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572000" y="1545431"/>
            <a:ext cx="3600450" cy="252000"/>
          </a:xfrm>
        </p:spPr>
        <p:txBody>
          <a:bodyPr/>
          <a:lstStyle>
            <a:lvl1pPr algn="ctr"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13" name="Espace réservé du graphique 12"/>
          <p:cNvSpPr>
            <a:spLocks noGrp="1"/>
          </p:cNvSpPr>
          <p:nvPr>
            <p:ph type="chart" sz="quarter" idx="16"/>
          </p:nvPr>
        </p:nvSpPr>
        <p:spPr bwMode="gray">
          <a:xfrm>
            <a:off x="4572000" y="1815666"/>
            <a:ext cx="3600450" cy="2646797"/>
          </a:xfrm>
        </p:spPr>
        <p:txBody>
          <a:bodyPr tIns="540000" anchor="ctr" anchorCtr="0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95419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fr-FR" noProof="0" dirty="0"/>
              <a:t>Surtitre optionnel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l"/>
            <a:fld id="{B635F365-377F-4620-A6DE-70BCBFD94B46}" type="datetime1">
              <a:rPr lang="fr-FR" smtClean="0"/>
              <a:t>29/04/2019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algn="ctr"/>
            <a:r>
              <a:rPr lang="fr-FR"/>
              <a:t>-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0C140CD-8AED-46FF-A9A2-77308F3F39A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971550" y="621000"/>
            <a:ext cx="7200900" cy="900000"/>
          </a:xfrm>
        </p:spPr>
        <p:txBody>
          <a:bodyPr/>
          <a:lstStyle>
            <a:lvl1pPr>
              <a:lnSpc>
                <a:spcPct val="80000"/>
              </a:lnSpc>
              <a:spcAft>
                <a:spcPts val="0"/>
              </a:spcAft>
              <a:defRPr sz="33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971550" y="1545431"/>
            <a:ext cx="7200900" cy="252000"/>
          </a:xfrm>
        </p:spPr>
        <p:txBody>
          <a:bodyPr/>
          <a:lstStyle>
            <a:lvl1pPr algn="l"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8" name="Espace réservé du tableau 7"/>
          <p:cNvSpPr>
            <a:spLocks noGrp="1"/>
          </p:cNvSpPr>
          <p:nvPr>
            <p:ph type="tbl" sz="quarter" idx="16"/>
          </p:nvPr>
        </p:nvSpPr>
        <p:spPr bwMode="gray">
          <a:xfrm>
            <a:off x="971550" y="1815666"/>
            <a:ext cx="7200900" cy="2646797"/>
          </a:xfrm>
        </p:spPr>
        <p:txBody>
          <a:bodyPr tIns="540000" bIns="0" anchor="ctr" anchorCtr="0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863851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r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 bwMode="blackWhite">
          <a:xfrm>
            <a:off x="323850" y="324000"/>
            <a:ext cx="8496300" cy="421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 bwMode="black">
          <a:xfrm>
            <a:off x="827088" y="678656"/>
            <a:ext cx="7345362" cy="1764000"/>
          </a:xfrm>
          <a:noFill/>
        </p:spPr>
        <p:txBody>
          <a:bodyPr lIns="0" bIns="0" anchor="b" anchorCtr="0"/>
          <a:lstStyle>
            <a:lvl1pPr algn="ctr">
              <a:lnSpc>
                <a:spcPct val="100000"/>
              </a:lnSpc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8"/>
          </p:nvPr>
        </p:nvSpPr>
        <p:spPr bwMode="gray">
          <a:xfrm>
            <a:off x="1" y="5001816"/>
            <a:ext cx="430213" cy="141684"/>
          </a:xfrm>
        </p:spPr>
        <p:txBody>
          <a:bodyPr/>
          <a:lstStyle>
            <a:lvl1pPr>
              <a:defRPr sz="100">
                <a:solidFill>
                  <a:schemeClr val="bg2">
                    <a:alpha val="0"/>
                  </a:schemeClr>
                </a:solidFill>
              </a:defRPr>
            </a:lvl1pPr>
          </a:lstStyle>
          <a:p>
            <a:pPr algn="l"/>
            <a:fld id="{86D56D38-296B-42F6-A96D-3E58AAFBA23A}" type="datetime1">
              <a:rPr lang="fr-FR" smtClean="0"/>
              <a:t>29/04/2019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9"/>
          </p:nvPr>
        </p:nvSpPr>
        <p:spPr bwMode="gray">
          <a:xfrm>
            <a:off x="1" y="5001822"/>
            <a:ext cx="430213" cy="141683"/>
          </a:xfrm>
        </p:spPr>
        <p:txBody>
          <a:bodyPr/>
          <a:lstStyle>
            <a:lvl1pPr>
              <a:defRPr sz="100">
                <a:solidFill>
                  <a:schemeClr val="bg2">
                    <a:alpha val="0"/>
                  </a:schemeClr>
                </a:solidFill>
              </a:defRPr>
            </a:lvl1pPr>
          </a:lstStyle>
          <a:p>
            <a:pPr algn="ctr"/>
            <a:r>
              <a:rPr lang="fr-FR"/>
              <a:t>-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20"/>
          </p:nvPr>
        </p:nvSpPr>
        <p:spPr bwMode="gray">
          <a:xfrm>
            <a:off x="1" y="5001816"/>
            <a:ext cx="430213" cy="141684"/>
          </a:xfrm>
        </p:spPr>
        <p:txBody>
          <a:bodyPr/>
          <a:lstStyle>
            <a:lvl1pPr>
              <a:defRPr sz="100">
                <a:solidFill>
                  <a:schemeClr val="bg2">
                    <a:alpha val="0"/>
                  </a:schemeClr>
                </a:solidFill>
              </a:defRPr>
            </a:lvl1pPr>
          </a:lstStyle>
          <a:p>
            <a:fld id="{10C140CD-8AED-46FF-A9A2-77308F3F39A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21" hasCustomPrompt="1"/>
          </p:nvPr>
        </p:nvSpPr>
        <p:spPr bwMode="black">
          <a:xfrm>
            <a:off x="827088" y="2571752"/>
            <a:ext cx="7345362" cy="1565673"/>
          </a:xfrm>
        </p:spPr>
        <p:txBody>
          <a:bodyPr anchor="t" anchorCtr="0"/>
          <a:lstStyle>
            <a:lvl1pPr algn="ctr">
              <a:spcAft>
                <a:spcPts val="0"/>
              </a:spcAft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pic>
        <p:nvPicPr>
          <p:cNvPr id="11" name="Image 10" descr="New_Logo_rouge_310x125_rvb.pd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00" y="4653099"/>
            <a:ext cx="98328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8521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gray">
          <a:xfrm>
            <a:off x="0" y="0"/>
            <a:ext cx="2570400" cy="2571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space réservé pour une image  1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323852" y="325437"/>
            <a:ext cx="8496299" cy="4211638"/>
          </a:xfrm>
          <a:custGeom>
            <a:avLst/>
            <a:gdLst>
              <a:gd name="connsiteX0" fmla="*/ 2180265 w 8496299"/>
              <a:gd name="connsiteY0" fmla="*/ 0 h 4211638"/>
              <a:gd name="connsiteX1" fmla="*/ 6264373 w 8496299"/>
              <a:gd name="connsiteY1" fmla="*/ 0 h 4211638"/>
              <a:gd name="connsiteX2" fmla="*/ 6264373 w 8496299"/>
              <a:gd name="connsiteY2" fmla="*/ 2 h 4211638"/>
              <a:gd name="connsiteX3" fmla="*/ 8496299 w 8496299"/>
              <a:gd name="connsiteY3" fmla="*/ 2 h 4211638"/>
              <a:gd name="connsiteX4" fmla="*/ 8496299 w 8496299"/>
              <a:gd name="connsiteY4" fmla="*/ 4211638 h 4211638"/>
              <a:gd name="connsiteX5" fmla="*/ 6264373 w 8496299"/>
              <a:gd name="connsiteY5" fmla="*/ 4211638 h 4211638"/>
              <a:gd name="connsiteX6" fmla="*/ 6120357 w 8496299"/>
              <a:gd name="connsiteY6" fmla="*/ 4211638 h 4211638"/>
              <a:gd name="connsiteX7" fmla="*/ 0 w 8496299"/>
              <a:gd name="connsiteY7" fmla="*/ 4211638 h 4211638"/>
              <a:gd name="connsiteX8" fmla="*/ 0 w 8496299"/>
              <a:gd name="connsiteY8" fmla="*/ 2160204 h 4211638"/>
              <a:gd name="connsiteX9" fmla="*/ 2180265 w 8496299"/>
              <a:gd name="connsiteY9" fmla="*/ 2160204 h 4211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496299" h="4211638">
                <a:moveTo>
                  <a:pt x="2180265" y="0"/>
                </a:moveTo>
                <a:lnTo>
                  <a:pt x="6264373" y="0"/>
                </a:lnTo>
                <a:lnTo>
                  <a:pt x="6264373" y="2"/>
                </a:lnTo>
                <a:lnTo>
                  <a:pt x="8496299" y="2"/>
                </a:lnTo>
                <a:lnTo>
                  <a:pt x="8496299" y="4211638"/>
                </a:lnTo>
                <a:lnTo>
                  <a:pt x="6264373" y="4211638"/>
                </a:lnTo>
                <a:lnTo>
                  <a:pt x="6120357" y="4211638"/>
                </a:lnTo>
                <a:lnTo>
                  <a:pt x="0" y="4211638"/>
                </a:lnTo>
                <a:lnTo>
                  <a:pt x="0" y="2160204"/>
                </a:lnTo>
                <a:lnTo>
                  <a:pt x="2180265" y="21602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260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="0" baseline="0">
                <a:solidFill>
                  <a:schemeClr val="tx1"/>
                </a:solidFill>
              </a:defRPr>
            </a:lvl1pPr>
          </a:lstStyle>
          <a:p>
            <a:r>
              <a:rPr lang="fr-FR" noProof="0" dirty="0"/>
              <a:t>Sélectionner l’icône pour insérer une image</a:t>
            </a:r>
            <a:br>
              <a:rPr lang="fr-FR" noProof="0" dirty="0"/>
            </a:br>
            <a:r>
              <a:rPr lang="fr-FR" noProof="0" dirty="0"/>
              <a:t>si besoin sélectionner l’image avec le bouton droit de la souris</a:t>
            </a:r>
            <a:br>
              <a:rPr lang="fr-FR" noProof="0" dirty="0"/>
            </a:br>
            <a:r>
              <a:rPr lang="fr-FR" noProof="0" dirty="0"/>
              <a:t>puis sélectionner réorganiser / arrière plan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7" hasCustomPrompt="1"/>
          </p:nvPr>
        </p:nvSpPr>
        <p:spPr bwMode="gray">
          <a:xfrm rot="16200000">
            <a:off x="6895878" y="2287113"/>
            <a:ext cx="4210199" cy="286065"/>
          </a:xfrm>
        </p:spPr>
        <p:txBody>
          <a:bodyPr/>
          <a:lstStyle>
            <a:lvl1pPr>
              <a:defRPr sz="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© </a:t>
            </a:r>
            <a:r>
              <a:rPr lang="fr-FR" dirty="0" err="1"/>
              <a:t>Inria</a:t>
            </a:r>
            <a:r>
              <a:rPr lang="fr-FR" dirty="0"/>
              <a:t> / photo Prénom Nom </a:t>
            </a:r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18"/>
          </p:nvPr>
        </p:nvSpPr>
        <p:spPr bwMode="gray"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algn="l"/>
            <a:fld id="{D1B1DBD4-8429-45D1-9C8F-50F1D81BF9DA}" type="datetime1">
              <a:rPr lang="fr-FR" smtClean="0"/>
              <a:t>29/04/2019</a:t>
            </a:fld>
            <a:endParaRPr lang="fr-FR" dirty="0"/>
          </a:p>
        </p:txBody>
      </p:sp>
      <p:sp>
        <p:nvSpPr>
          <p:cNvPr id="15" name="Espace réservé du pied de page 14"/>
          <p:cNvSpPr>
            <a:spLocks noGrp="1"/>
          </p:cNvSpPr>
          <p:nvPr>
            <p:ph type="ftr" sz="quarter" idx="19"/>
          </p:nvPr>
        </p:nvSpPr>
        <p:spPr bwMode="gray"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algn="ctr"/>
            <a:r>
              <a:rPr lang="fr-FR"/>
              <a:t>-</a:t>
            </a:r>
            <a:endParaRPr lang="fr-FR" dirty="0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0C140CD-8AED-46FF-A9A2-77308F3F39A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4" name="Espace réservé du texte 23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0" y="0"/>
            <a:ext cx="2570400" cy="2570400"/>
          </a:xfrm>
          <a:custGeom>
            <a:avLst/>
            <a:gdLst>
              <a:gd name="connsiteX0" fmla="*/ 3250800 w 3430800"/>
              <a:gd name="connsiteY0" fmla="*/ 0 h 3430800"/>
              <a:gd name="connsiteX1" fmla="*/ 3430800 w 3430800"/>
              <a:gd name="connsiteY1" fmla="*/ 0 h 3430800"/>
              <a:gd name="connsiteX2" fmla="*/ 3430800 w 3430800"/>
              <a:gd name="connsiteY2" fmla="*/ 3249000 h 3430800"/>
              <a:gd name="connsiteX3" fmla="*/ 3430800 w 3430800"/>
              <a:gd name="connsiteY3" fmla="*/ 3429000 h 3430800"/>
              <a:gd name="connsiteX4" fmla="*/ 3430800 w 3430800"/>
              <a:gd name="connsiteY4" fmla="*/ 3430800 h 3430800"/>
              <a:gd name="connsiteX5" fmla="*/ 3250800 w 3430800"/>
              <a:gd name="connsiteY5" fmla="*/ 3430800 h 3430800"/>
              <a:gd name="connsiteX6" fmla="*/ 3250800 w 3430800"/>
              <a:gd name="connsiteY6" fmla="*/ 3429000 h 3430800"/>
              <a:gd name="connsiteX7" fmla="*/ 0 w 3430800"/>
              <a:gd name="connsiteY7" fmla="*/ 3429000 h 3430800"/>
              <a:gd name="connsiteX8" fmla="*/ 0 w 3430800"/>
              <a:gd name="connsiteY8" fmla="*/ 3249000 h 3430800"/>
              <a:gd name="connsiteX9" fmla="*/ 3250800 w 3430800"/>
              <a:gd name="connsiteY9" fmla="*/ 3249000 h 343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30800" h="3430800">
                <a:moveTo>
                  <a:pt x="3250800" y="0"/>
                </a:moveTo>
                <a:lnTo>
                  <a:pt x="3430800" y="0"/>
                </a:lnTo>
                <a:lnTo>
                  <a:pt x="3430800" y="3249000"/>
                </a:lnTo>
                <a:lnTo>
                  <a:pt x="3430800" y="3429000"/>
                </a:lnTo>
                <a:lnTo>
                  <a:pt x="3430800" y="3430800"/>
                </a:lnTo>
                <a:lnTo>
                  <a:pt x="3250800" y="3430800"/>
                </a:lnTo>
                <a:lnTo>
                  <a:pt x="3250800" y="3429000"/>
                </a:lnTo>
                <a:lnTo>
                  <a:pt x="0" y="3429000"/>
                </a:lnTo>
                <a:lnTo>
                  <a:pt x="0" y="3249000"/>
                </a:lnTo>
                <a:lnTo>
                  <a:pt x="3250800" y="3249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bg2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 bwMode="gray">
          <a:xfrm>
            <a:off x="611188" y="1242000"/>
            <a:ext cx="1872580" cy="1008000"/>
          </a:xfrm>
          <a:noFill/>
        </p:spPr>
        <p:txBody>
          <a:bodyPr lIns="0" bIns="0" anchor="b" anchorCtr="0"/>
          <a:lstStyle>
            <a:lvl1pPr>
              <a:lnSpc>
                <a:spcPct val="100000"/>
              </a:lnSpc>
              <a:defRPr sz="22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pic>
        <p:nvPicPr>
          <p:cNvPr id="17" name="Image 16" descr="New_Logo_blanc_310x125_rvb.pd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70" y="472772"/>
            <a:ext cx="1404000" cy="56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835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avec apl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blackWhite">
          <a:xfrm>
            <a:off x="323850" y="324000"/>
            <a:ext cx="8496300" cy="421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 bwMode="black">
          <a:xfrm>
            <a:off x="2879725" y="2196004"/>
            <a:ext cx="5292725" cy="1941025"/>
          </a:xfrm>
          <a:noFill/>
        </p:spPr>
        <p:txBody>
          <a:bodyPr lIns="0" bIns="0" anchor="t" anchorCtr="0"/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18"/>
          </p:nvPr>
        </p:nvSpPr>
        <p:spPr bwMode="gray"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algn="l"/>
            <a:fld id="{7C6A7D7F-67E6-4658-A971-E0BBCA442A02}" type="datetime1">
              <a:rPr lang="fr-FR" smtClean="0"/>
              <a:t>29/04/2019</a:t>
            </a:fld>
            <a:endParaRPr lang="fr-FR" dirty="0"/>
          </a:p>
        </p:txBody>
      </p:sp>
      <p:sp>
        <p:nvSpPr>
          <p:cNvPr id="15" name="Espace réservé du pied de page 14"/>
          <p:cNvSpPr>
            <a:spLocks noGrp="1"/>
          </p:cNvSpPr>
          <p:nvPr>
            <p:ph type="ftr" sz="quarter" idx="19"/>
          </p:nvPr>
        </p:nvSpPr>
        <p:spPr bwMode="gray"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algn="ctr"/>
            <a:r>
              <a:rPr lang="fr-FR"/>
              <a:t>-</a:t>
            </a:r>
            <a:endParaRPr lang="fr-FR" dirty="0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0C140CD-8AED-46FF-A9A2-77308F3F39A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Rectangle 10"/>
          <p:cNvSpPr/>
          <p:nvPr userDrawn="1"/>
        </p:nvSpPr>
        <p:spPr bwMode="gray">
          <a:xfrm>
            <a:off x="0" y="0"/>
            <a:ext cx="2570400" cy="2571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 descr="New_Logo_blanc_310x125_rvb.pd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70" y="472772"/>
            <a:ext cx="1404000" cy="56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7869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avec apl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blackWhite">
          <a:xfrm>
            <a:off x="323850" y="324000"/>
            <a:ext cx="8496300" cy="421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 bwMode="black">
          <a:xfrm>
            <a:off x="2879725" y="2196004"/>
            <a:ext cx="5292725" cy="1941025"/>
          </a:xfrm>
          <a:noFill/>
        </p:spPr>
        <p:txBody>
          <a:bodyPr lIns="0" bIns="0" anchor="t" anchorCtr="0"/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18"/>
          </p:nvPr>
        </p:nvSpPr>
        <p:spPr bwMode="gray"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algn="l"/>
            <a:fld id="{7C6A7D7F-67E6-4658-A971-E0BBCA442A02}" type="datetime1">
              <a:rPr lang="fr-FR" smtClean="0"/>
              <a:t>29/04/2019</a:t>
            </a:fld>
            <a:endParaRPr lang="fr-FR" dirty="0"/>
          </a:p>
        </p:txBody>
      </p:sp>
      <p:sp>
        <p:nvSpPr>
          <p:cNvPr id="15" name="Espace réservé du pied de page 14"/>
          <p:cNvSpPr>
            <a:spLocks noGrp="1"/>
          </p:cNvSpPr>
          <p:nvPr>
            <p:ph type="ftr" sz="quarter" idx="19"/>
          </p:nvPr>
        </p:nvSpPr>
        <p:spPr bwMode="gray"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algn="ctr"/>
            <a:r>
              <a:rPr lang="fr-FR"/>
              <a:t>-</a:t>
            </a:r>
            <a:endParaRPr lang="fr-FR" dirty="0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0C140CD-8AED-46FF-A9A2-77308F3F39A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Rectangle 10"/>
          <p:cNvSpPr/>
          <p:nvPr userDrawn="1"/>
        </p:nvSpPr>
        <p:spPr bwMode="gray">
          <a:xfrm>
            <a:off x="0" y="0"/>
            <a:ext cx="2570400" cy="2571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 descr="New_Logo_blanc_310x125_rvb.pd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70" y="472772"/>
            <a:ext cx="1404000" cy="56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4087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blackWhite">
          <a:xfrm>
            <a:off x="323850" y="325438"/>
            <a:ext cx="8496300" cy="42105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 userDrawn="1"/>
        </p:nvSpPr>
        <p:spPr bwMode="gray">
          <a:xfrm>
            <a:off x="0" y="0"/>
            <a:ext cx="2570400" cy="2571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 bwMode="gray">
          <a:xfrm>
            <a:off x="611188" y="1242000"/>
            <a:ext cx="1872000" cy="1008000"/>
          </a:xfrm>
          <a:noFill/>
        </p:spPr>
        <p:txBody>
          <a:bodyPr lIns="0" bIns="0" anchor="b" anchorCtr="0"/>
          <a:lstStyle>
            <a:lvl1pPr>
              <a:lnSpc>
                <a:spcPct val="100000"/>
              </a:lnSpc>
              <a:defRPr sz="22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8"/>
          </p:nvPr>
        </p:nvSpPr>
        <p:spPr bwMode="gray"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algn="l"/>
            <a:fld id="{1A9D5317-4B58-467E-A75A-15AA39B18182}" type="datetime1">
              <a:rPr lang="fr-FR" smtClean="0"/>
              <a:t>29/04/2019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9"/>
          </p:nvPr>
        </p:nvSpPr>
        <p:spPr bwMode="gray"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algn="ctr"/>
            <a:r>
              <a:rPr lang="fr-FR"/>
              <a:t>-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0C140CD-8AED-46FF-A9A2-77308F3F39A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21" hasCustomPrompt="1"/>
          </p:nvPr>
        </p:nvSpPr>
        <p:spPr bwMode="black">
          <a:xfrm>
            <a:off x="2678942" y="1989894"/>
            <a:ext cx="5493511" cy="2477332"/>
          </a:xfrm>
        </p:spPr>
        <p:txBody>
          <a:bodyPr anchor="t" anchorCtr="0"/>
          <a:lstStyle>
            <a:lvl1pPr marL="180000" indent="-18000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Lucida Grande"/>
              <a:buChar char=" "/>
              <a:tabLst>
                <a:tab pos="540000" algn="l"/>
              </a:tabLst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00. (tabulation) Titre du chapitre</a:t>
            </a:r>
          </a:p>
        </p:txBody>
      </p:sp>
      <p:pic>
        <p:nvPicPr>
          <p:cNvPr id="13" name="Image 12" descr="New_Logo_rouge_310x125_rvb.pd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00" y="4653099"/>
            <a:ext cx="98328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4486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gray">
          <a:xfrm>
            <a:off x="0" y="0"/>
            <a:ext cx="2570400" cy="2571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 bwMode="gray">
          <a:xfrm>
            <a:off x="548890" y="701327"/>
            <a:ext cx="1872000" cy="1728000"/>
          </a:xfrm>
          <a:noFill/>
        </p:spPr>
        <p:txBody>
          <a:bodyPr lIns="0" bIns="0" anchor="b" anchorCtr="0"/>
          <a:lstStyle>
            <a:lvl1pPr>
              <a:lnSpc>
                <a:spcPct val="100000"/>
              </a:lnSpc>
              <a:defRPr sz="9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 dirty="0"/>
              <a:t>00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8"/>
          </p:nvPr>
        </p:nvSpPr>
        <p:spPr bwMode="gray"/>
        <p:txBody>
          <a:bodyPr/>
          <a:lstStyle/>
          <a:p>
            <a:pPr algn="l"/>
            <a:fld id="{95025132-AE60-4DA0-B936-D719AB851CBD}" type="datetime1">
              <a:rPr lang="fr-FR" smtClean="0"/>
              <a:t>29/04/2019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9"/>
          </p:nvPr>
        </p:nvSpPr>
        <p:spPr bwMode="gray"/>
        <p:txBody>
          <a:bodyPr/>
          <a:lstStyle/>
          <a:p>
            <a:pPr algn="ctr"/>
            <a:r>
              <a:rPr lang="fr-FR"/>
              <a:t>-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fld id="{10C140CD-8AED-46FF-A9A2-77308F3F39A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2879725" y="2197902"/>
            <a:ext cx="5292725" cy="1440000"/>
          </a:xfrm>
        </p:spPr>
        <p:txBody>
          <a:bodyPr anchor="t" anchorCtr="0"/>
          <a:lstStyle>
            <a:lvl1pPr>
              <a:spcAft>
                <a:spcPts val="0"/>
              </a:spcAft>
              <a:defRPr sz="3000" b="0">
                <a:latin typeface="+mj-lt"/>
              </a:defRPr>
            </a:lvl1pPr>
          </a:lstStyle>
          <a:p>
            <a:pPr lvl="0"/>
            <a:r>
              <a:rPr lang="fr-FR" dirty="0"/>
              <a:t>Titre du chapitre sur</a:t>
            </a:r>
            <a:br>
              <a:rPr lang="fr-FR" dirty="0"/>
            </a:br>
            <a:r>
              <a:rPr lang="fr-FR" dirty="0"/>
              <a:t>trois lignes maximum</a:t>
            </a:r>
          </a:p>
        </p:txBody>
      </p:sp>
    </p:spTree>
    <p:extLst>
      <p:ext uri="{BB962C8B-B14F-4D97-AF65-F5344CB8AC3E}">
        <p14:creationId xmlns:p14="http://schemas.microsoft.com/office/powerpoint/2010/main" val="24412370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fr-FR" noProof="0" dirty="0"/>
              <a:t>Surtitre optionnel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l"/>
            <a:fld id="{727A388A-C4E7-4144-87CE-05E5DE88B8F2}" type="datetime1">
              <a:rPr lang="fr-FR" smtClean="0"/>
              <a:t>29/04/2019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algn="ctr"/>
            <a:r>
              <a:rPr lang="fr-FR"/>
              <a:t>-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0C140CD-8AED-46FF-A9A2-77308F3F39A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971550" y="621000"/>
            <a:ext cx="7200900" cy="900000"/>
          </a:xfrm>
        </p:spPr>
        <p:txBody>
          <a:bodyPr/>
          <a:lstStyle>
            <a:lvl1pPr>
              <a:lnSpc>
                <a:spcPct val="80000"/>
              </a:lnSpc>
              <a:spcAft>
                <a:spcPts val="0"/>
              </a:spcAft>
              <a:defRPr sz="33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71550" y="1545435"/>
            <a:ext cx="7200900" cy="2917031"/>
          </a:xfrm>
        </p:spPr>
        <p:txBody>
          <a:bodyPr/>
          <a:lstStyle/>
          <a:p>
            <a:pPr lvl="0"/>
            <a:r>
              <a:rPr lang="fr-FR" noProof="0" dirty="0"/>
              <a:t>Sous-titre de niveau 1</a:t>
            </a:r>
          </a:p>
          <a:p>
            <a:pPr lvl="1"/>
            <a:r>
              <a:rPr lang="fr-FR" noProof="0" dirty="0"/>
              <a:t>Texte courant</a:t>
            </a:r>
          </a:p>
          <a:p>
            <a:pPr lvl="2"/>
            <a:r>
              <a:rPr lang="fr-FR" noProof="0" dirty="0"/>
              <a:t>Texte puce de niveau 1</a:t>
            </a:r>
          </a:p>
          <a:p>
            <a:pPr lvl="3"/>
            <a:r>
              <a:rPr lang="fr-FR" noProof="0" dirty="0"/>
              <a:t>Texte puce de niveau 2</a:t>
            </a:r>
          </a:p>
          <a:p>
            <a:pPr lvl="4"/>
            <a:r>
              <a:rPr lang="fr-FR" noProof="0" dirty="0"/>
              <a:t>Texte puce de niveau 3</a:t>
            </a:r>
          </a:p>
        </p:txBody>
      </p:sp>
    </p:spTree>
    <p:extLst>
      <p:ext uri="{BB962C8B-B14F-4D97-AF65-F5344CB8AC3E}">
        <p14:creationId xmlns:p14="http://schemas.microsoft.com/office/powerpoint/2010/main" val="3723513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fr-FR" noProof="0" dirty="0"/>
              <a:t>Surtitre optionnel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l"/>
            <a:fld id="{11593117-4781-496B-801F-E5F094F7BDC4}" type="datetime1">
              <a:rPr lang="fr-FR" smtClean="0"/>
              <a:t>29/04/2019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algn="ctr"/>
            <a:r>
              <a:rPr lang="fr-FR"/>
              <a:t>-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0C140CD-8AED-46FF-A9A2-77308F3F39A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971549" y="727341"/>
            <a:ext cx="3348000" cy="239344"/>
          </a:xfrm>
        </p:spPr>
        <p:txBody>
          <a:bodyPr anchor="b" anchorCtr="0"/>
          <a:lstStyle>
            <a:lvl1pPr>
              <a:spcAft>
                <a:spcPts val="0"/>
              </a:spcAft>
              <a:defRPr sz="1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5"/>
          </p:nvPr>
        </p:nvSpPr>
        <p:spPr bwMode="gray">
          <a:xfrm>
            <a:off x="971549" y="981538"/>
            <a:ext cx="3347537" cy="1764000"/>
          </a:xfrm>
          <a:solidFill>
            <a:schemeClr val="bg1">
              <a:lumMod val="95000"/>
            </a:schemeClr>
          </a:solidFill>
        </p:spPr>
        <p:txBody>
          <a:bodyPr tIns="540000" anchor="ctr" anchorCtr="0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6" hasCustomPrompt="1"/>
          </p:nvPr>
        </p:nvSpPr>
        <p:spPr bwMode="gray">
          <a:xfrm rot="16200000">
            <a:off x="3606690" y="1755538"/>
            <a:ext cx="1764000" cy="216000"/>
          </a:xfrm>
        </p:spPr>
        <p:txBody>
          <a:bodyPr/>
          <a:lstStyle>
            <a:lvl1pPr>
              <a:spcAft>
                <a:spcPts val="0"/>
              </a:spcAft>
              <a:defRPr sz="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© </a:t>
            </a:r>
            <a:r>
              <a:rPr lang="fr-FR" dirty="0" err="1"/>
              <a:t>Inria</a:t>
            </a:r>
            <a:r>
              <a:rPr lang="fr-FR" dirty="0"/>
              <a:t> / photo Prénom Nom 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23" hasCustomPrompt="1"/>
          </p:nvPr>
        </p:nvSpPr>
        <p:spPr>
          <a:xfrm>
            <a:off x="971550" y="2842024"/>
            <a:ext cx="3348000" cy="1620440"/>
          </a:xfrm>
        </p:spPr>
        <p:txBody>
          <a:bodyPr/>
          <a:lstStyle>
            <a:lvl1pPr marL="0">
              <a:spcBef>
                <a:spcPts val="200"/>
              </a:spcBef>
              <a:spcAft>
                <a:spcPts val="200"/>
              </a:spcAft>
              <a:defRPr sz="1200" b="0">
                <a:solidFill>
                  <a:schemeClr val="tx1"/>
                </a:solidFill>
              </a:defRPr>
            </a:lvl1pPr>
            <a:lvl2pPr marL="144000" indent="-144000">
              <a:spcBef>
                <a:spcPts val="200"/>
              </a:spcBef>
              <a:spcAft>
                <a:spcPts val="200"/>
              </a:spcAft>
              <a:buClr>
                <a:schemeClr val="bg2"/>
              </a:buClr>
              <a:buFont typeface="Wingdings" panose="05000000000000000000" pitchFamily="2" charset="2"/>
              <a:buChar char=""/>
              <a:defRPr sz="1200" b="0">
                <a:solidFill>
                  <a:schemeClr val="tx1"/>
                </a:solidFill>
              </a:defRPr>
            </a:lvl2pPr>
            <a:lvl3pPr marL="324000" indent="-144000">
              <a:spcBef>
                <a:spcPts val="200"/>
              </a:spcBef>
              <a:spcAft>
                <a:spcPts val="200"/>
              </a:spcAft>
              <a:buFont typeface="Tahoma" panose="020B0604030504040204" pitchFamily="34" charset="0"/>
              <a:buChar char="&gt;"/>
              <a:defRPr sz="1200" b="0">
                <a:solidFill>
                  <a:schemeClr val="tx1"/>
                </a:solidFill>
              </a:defRPr>
            </a:lvl3pPr>
            <a:lvl4pPr marL="576000" indent="-144000">
              <a:spcBef>
                <a:spcPts val="200"/>
              </a:spcBef>
              <a:spcAft>
                <a:spcPts val="200"/>
              </a:spcAft>
              <a:buClrTx/>
              <a:buFont typeface="Tahoma" panose="020B0604030504040204" pitchFamily="34" charset="0"/>
              <a:buChar char="-"/>
              <a:defRPr sz="1200" b="0">
                <a:solidFill>
                  <a:schemeClr val="tx1"/>
                </a:solidFill>
              </a:defRPr>
            </a:lvl4pPr>
            <a:lvl5pPr marL="576000">
              <a:spcBef>
                <a:spcPts val="200"/>
              </a:spcBef>
              <a:spcAft>
                <a:spcPts val="200"/>
              </a:spcAft>
              <a:defRPr sz="1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/>
              <a:t>Texte courant</a:t>
            </a:r>
          </a:p>
          <a:p>
            <a:pPr lvl="1"/>
            <a:r>
              <a:rPr lang="fr-FR" dirty="0"/>
              <a:t>Texte puce de niveau 1</a:t>
            </a:r>
          </a:p>
          <a:p>
            <a:pPr lvl="2"/>
            <a:r>
              <a:rPr lang="fr-FR" dirty="0"/>
              <a:t>Texte puce de niveau 2</a:t>
            </a:r>
          </a:p>
          <a:p>
            <a:pPr lvl="3"/>
            <a:r>
              <a:rPr lang="fr-FR" dirty="0"/>
              <a:t>Texte puce de niveau 3</a:t>
            </a:r>
          </a:p>
        </p:txBody>
      </p:sp>
      <p:sp>
        <p:nvSpPr>
          <p:cNvPr id="16" name="Espace réservé du texte 6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4824450" y="727341"/>
            <a:ext cx="3348000" cy="239344"/>
          </a:xfrm>
        </p:spPr>
        <p:txBody>
          <a:bodyPr anchor="b" anchorCtr="0"/>
          <a:lstStyle>
            <a:lvl1pPr>
              <a:spcAft>
                <a:spcPts val="0"/>
              </a:spcAft>
              <a:defRPr sz="1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17" name="Espace réservé pour une image  10"/>
          <p:cNvSpPr>
            <a:spLocks noGrp="1"/>
          </p:cNvSpPr>
          <p:nvPr>
            <p:ph type="pic" sz="quarter" idx="25"/>
          </p:nvPr>
        </p:nvSpPr>
        <p:spPr bwMode="gray">
          <a:xfrm>
            <a:off x="4824461" y="981538"/>
            <a:ext cx="3347537" cy="1764000"/>
          </a:xfrm>
          <a:solidFill>
            <a:schemeClr val="bg1">
              <a:lumMod val="95000"/>
            </a:schemeClr>
          </a:solidFill>
        </p:spPr>
        <p:txBody>
          <a:bodyPr tIns="540000" anchor="ctr" anchorCtr="0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9" name="Espace réservé du texte 12"/>
          <p:cNvSpPr>
            <a:spLocks noGrp="1"/>
          </p:cNvSpPr>
          <p:nvPr>
            <p:ph type="body" sz="quarter" idx="26" hasCustomPrompt="1"/>
          </p:nvPr>
        </p:nvSpPr>
        <p:spPr bwMode="gray">
          <a:xfrm rot="16200000">
            <a:off x="7459591" y="1755538"/>
            <a:ext cx="1764000" cy="216000"/>
          </a:xfrm>
        </p:spPr>
        <p:txBody>
          <a:bodyPr/>
          <a:lstStyle>
            <a:lvl1pPr>
              <a:spcAft>
                <a:spcPts val="0"/>
              </a:spcAft>
              <a:defRPr sz="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© </a:t>
            </a:r>
            <a:r>
              <a:rPr lang="fr-FR" dirty="0" err="1"/>
              <a:t>Inria</a:t>
            </a:r>
            <a:r>
              <a:rPr lang="fr-FR" dirty="0"/>
              <a:t> / photo Prénom Nom </a:t>
            </a:r>
          </a:p>
        </p:txBody>
      </p:sp>
      <p:sp>
        <p:nvSpPr>
          <p:cNvPr id="24" name="Espace réservé du texte 7"/>
          <p:cNvSpPr>
            <a:spLocks noGrp="1"/>
          </p:cNvSpPr>
          <p:nvPr>
            <p:ph type="body" sz="quarter" idx="27" hasCustomPrompt="1"/>
          </p:nvPr>
        </p:nvSpPr>
        <p:spPr>
          <a:xfrm>
            <a:off x="4824451" y="2842024"/>
            <a:ext cx="3348000" cy="1620440"/>
          </a:xfrm>
        </p:spPr>
        <p:txBody>
          <a:bodyPr/>
          <a:lstStyle>
            <a:lvl1pPr marL="0">
              <a:spcBef>
                <a:spcPts val="200"/>
              </a:spcBef>
              <a:spcAft>
                <a:spcPts val="200"/>
              </a:spcAft>
              <a:defRPr sz="1200" b="0">
                <a:solidFill>
                  <a:schemeClr val="tx1"/>
                </a:solidFill>
              </a:defRPr>
            </a:lvl1pPr>
            <a:lvl2pPr marL="144000" indent="-144000">
              <a:spcBef>
                <a:spcPts val="200"/>
              </a:spcBef>
              <a:spcAft>
                <a:spcPts val="200"/>
              </a:spcAft>
              <a:buClr>
                <a:schemeClr val="bg2"/>
              </a:buClr>
              <a:buFont typeface="Wingdings" panose="05000000000000000000" pitchFamily="2" charset="2"/>
              <a:buChar char=""/>
              <a:defRPr sz="1200" b="0">
                <a:solidFill>
                  <a:schemeClr val="tx1"/>
                </a:solidFill>
              </a:defRPr>
            </a:lvl2pPr>
            <a:lvl3pPr marL="324000" indent="-144000">
              <a:spcBef>
                <a:spcPts val="200"/>
              </a:spcBef>
              <a:spcAft>
                <a:spcPts val="200"/>
              </a:spcAft>
              <a:buFont typeface="Tahoma" panose="020B0604030504040204" pitchFamily="34" charset="0"/>
              <a:buChar char="&gt;"/>
              <a:defRPr sz="1200" b="0">
                <a:solidFill>
                  <a:schemeClr val="tx1"/>
                </a:solidFill>
              </a:defRPr>
            </a:lvl3pPr>
            <a:lvl4pPr marL="576000" indent="-144000">
              <a:spcBef>
                <a:spcPts val="200"/>
              </a:spcBef>
              <a:spcAft>
                <a:spcPts val="200"/>
              </a:spcAft>
              <a:buClrTx/>
              <a:buFont typeface="Tahoma" panose="020B0604030504040204" pitchFamily="34" charset="0"/>
              <a:buChar char="-"/>
              <a:defRPr sz="1200" b="0">
                <a:solidFill>
                  <a:schemeClr val="tx1"/>
                </a:solidFill>
              </a:defRPr>
            </a:lvl4pPr>
            <a:lvl5pPr marL="576000">
              <a:spcBef>
                <a:spcPts val="200"/>
              </a:spcBef>
              <a:spcAft>
                <a:spcPts val="200"/>
              </a:spcAft>
              <a:defRPr sz="1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/>
              <a:t>Texte courant</a:t>
            </a:r>
          </a:p>
          <a:p>
            <a:pPr lvl="1"/>
            <a:r>
              <a:rPr lang="fr-FR" dirty="0"/>
              <a:t>Texte puce de niveau 1</a:t>
            </a:r>
          </a:p>
          <a:p>
            <a:pPr lvl="2"/>
            <a:r>
              <a:rPr lang="fr-FR" dirty="0"/>
              <a:t>Texte puce de niveau 2</a:t>
            </a:r>
          </a:p>
          <a:p>
            <a:pPr lvl="3"/>
            <a:r>
              <a:rPr lang="fr-FR" dirty="0"/>
              <a:t>Texte puce de niveau 3</a:t>
            </a:r>
          </a:p>
        </p:txBody>
      </p:sp>
    </p:spTree>
    <p:extLst>
      <p:ext uri="{BB962C8B-B14F-4D97-AF65-F5344CB8AC3E}">
        <p14:creationId xmlns:p14="http://schemas.microsoft.com/office/powerpoint/2010/main" val="39416589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, contenu et 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fr-FR" noProof="0" dirty="0"/>
              <a:t>Surtitre optionnel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l"/>
            <a:fld id="{08FC0D6A-5031-49AD-BF43-4E5FEAC87745}" type="datetime1">
              <a:rPr lang="fr-FR" smtClean="0"/>
              <a:t>29/04/2019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algn="ctr"/>
            <a:r>
              <a:rPr lang="fr-FR"/>
              <a:t>-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0C140CD-8AED-46FF-A9A2-77308F3F39A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971550" y="621000"/>
            <a:ext cx="7200900" cy="900000"/>
          </a:xfrm>
        </p:spPr>
        <p:txBody>
          <a:bodyPr/>
          <a:lstStyle>
            <a:lvl1pPr>
              <a:lnSpc>
                <a:spcPct val="80000"/>
              </a:lnSpc>
              <a:spcAft>
                <a:spcPts val="0"/>
              </a:spcAft>
              <a:defRPr sz="33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71550" y="1545435"/>
            <a:ext cx="3348000" cy="2917031"/>
          </a:xfrm>
        </p:spPr>
        <p:txBody>
          <a:bodyPr/>
          <a:lstStyle/>
          <a:p>
            <a:pPr lvl="0"/>
            <a:r>
              <a:rPr lang="fr-FR" noProof="0" dirty="0"/>
              <a:t>Sous-titre de niveau 1</a:t>
            </a:r>
          </a:p>
          <a:p>
            <a:pPr lvl="1"/>
            <a:r>
              <a:rPr lang="fr-FR" noProof="0" dirty="0"/>
              <a:t>Texte courant</a:t>
            </a:r>
          </a:p>
          <a:p>
            <a:pPr lvl="2"/>
            <a:r>
              <a:rPr lang="fr-FR" noProof="0" dirty="0"/>
              <a:t>Texte puce de niveau 1</a:t>
            </a:r>
          </a:p>
          <a:p>
            <a:pPr lvl="3"/>
            <a:r>
              <a:rPr lang="fr-FR" noProof="0" dirty="0"/>
              <a:t>Texte puce de niveau 2</a:t>
            </a:r>
          </a:p>
          <a:p>
            <a:pPr lvl="4"/>
            <a:r>
              <a:rPr lang="fr-FR" noProof="0" dirty="0"/>
              <a:t>Texte puce de niveau 3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572000" y="1545431"/>
            <a:ext cx="3600450" cy="252000"/>
          </a:xfrm>
        </p:spPr>
        <p:txBody>
          <a:bodyPr/>
          <a:lstStyle>
            <a:lvl1pPr algn="ctr"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13" name="Espace réservé du graphique 12"/>
          <p:cNvSpPr>
            <a:spLocks noGrp="1"/>
          </p:cNvSpPr>
          <p:nvPr>
            <p:ph type="chart" sz="quarter" idx="16"/>
          </p:nvPr>
        </p:nvSpPr>
        <p:spPr bwMode="gray">
          <a:xfrm>
            <a:off x="4572000" y="1815666"/>
            <a:ext cx="3600450" cy="2646797"/>
          </a:xfrm>
        </p:spPr>
        <p:txBody>
          <a:bodyPr tIns="540000" anchor="ctr" anchorCtr="0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8733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fr-FR" noProof="0" dirty="0"/>
              <a:t>Surtitre optionnel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l"/>
            <a:fld id="{B635F365-377F-4620-A6DE-70BCBFD94B46}" type="datetime1">
              <a:rPr lang="fr-FR" smtClean="0"/>
              <a:t>29/04/2019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algn="ctr"/>
            <a:r>
              <a:rPr lang="fr-FR"/>
              <a:t>-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0C140CD-8AED-46FF-A9A2-77308F3F39A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971550" y="621000"/>
            <a:ext cx="7200900" cy="900000"/>
          </a:xfrm>
        </p:spPr>
        <p:txBody>
          <a:bodyPr/>
          <a:lstStyle>
            <a:lvl1pPr>
              <a:lnSpc>
                <a:spcPct val="80000"/>
              </a:lnSpc>
              <a:spcAft>
                <a:spcPts val="0"/>
              </a:spcAft>
              <a:defRPr sz="33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971550" y="1545431"/>
            <a:ext cx="7200900" cy="252000"/>
          </a:xfrm>
        </p:spPr>
        <p:txBody>
          <a:bodyPr/>
          <a:lstStyle>
            <a:lvl1pPr algn="l"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8" name="Espace réservé du tableau 7"/>
          <p:cNvSpPr>
            <a:spLocks noGrp="1"/>
          </p:cNvSpPr>
          <p:nvPr>
            <p:ph type="tbl" sz="quarter" idx="16"/>
          </p:nvPr>
        </p:nvSpPr>
        <p:spPr bwMode="gray">
          <a:xfrm>
            <a:off x="971550" y="1815666"/>
            <a:ext cx="7200900" cy="2646797"/>
          </a:xfrm>
        </p:spPr>
        <p:txBody>
          <a:bodyPr tIns="540000" bIns="0" anchor="ctr" anchorCtr="0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77820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r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 bwMode="blackWhite">
          <a:xfrm>
            <a:off x="323850" y="324000"/>
            <a:ext cx="8496300" cy="421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 bwMode="black">
          <a:xfrm>
            <a:off x="827088" y="678656"/>
            <a:ext cx="7345362" cy="1764000"/>
          </a:xfrm>
          <a:noFill/>
        </p:spPr>
        <p:txBody>
          <a:bodyPr lIns="0" bIns="0" anchor="b" anchorCtr="0"/>
          <a:lstStyle>
            <a:lvl1pPr algn="ctr">
              <a:lnSpc>
                <a:spcPct val="100000"/>
              </a:lnSpc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8"/>
          </p:nvPr>
        </p:nvSpPr>
        <p:spPr bwMode="gray">
          <a:xfrm>
            <a:off x="1" y="5001816"/>
            <a:ext cx="430213" cy="141684"/>
          </a:xfrm>
        </p:spPr>
        <p:txBody>
          <a:bodyPr/>
          <a:lstStyle>
            <a:lvl1pPr>
              <a:defRPr sz="100">
                <a:solidFill>
                  <a:schemeClr val="bg2">
                    <a:alpha val="0"/>
                  </a:schemeClr>
                </a:solidFill>
              </a:defRPr>
            </a:lvl1pPr>
          </a:lstStyle>
          <a:p>
            <a:pPr algn="l"/>
            <a:fld id="{86D56D38-296B-42F6-A96D-3E58AAFBA23A}" type="datetime1">
              <a:rPr lang="fr-FR" smtClean="0"/>
              <a:t>29/04/2019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9"/>
          </p:nvPr>
        </p:nvSpPr>
        <p:spPr bwMode="gray">
          <a:xfrm>
            <a:off x="1" y="5001822"/>
            <a:ext cx="430213" cy="141683"/>
          </a:xfrm>
        </p:spPr>
        <p:txBody>
          <a:bodyPr/>
          <a:lstStyle>
            <a:lvl1pPr>
              <a:defRPr sz="100">
                <a:solidFill>
                  <a:schemeClr val="bg2">
                    <a:alpha val="0"/>
                  </a:schemeClr>
                </a:solidFill>
              </a:defRPr>
            </a:lvl1pPr>
          </a:lstStyle>
          <a:p>
            <a:pPr algn="ctr"/>
            <a:r>
              <a:rPr lang="fr-FR"/>
              <a:t>-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20"/>
          </p:nvPr>
        </p:nvSpPr>
        <p:spPr bwMode="gray">
          <a:xfrm>
            <a:off x="1" y="5001816"/>
            <a:ext cx="430213" cy="141684"/>
          </a:xfrm>
        </p:spPr>
        <p:txBody>
          <a:bodyPr/>
          <a:lstStyle>
            <a:lvl1pPr>
              <a:defRPr sz="100">
                <a:solidFill>
                  <a:schemeClr val="bg2">
                    <a:alpha val="0"/>
                  </a:schemeClr>
                </a:solidFill>
              </a:defRPr>
            </a:lvl1pPr>
          </a:lstStyle>
          <a:p>
            <a:fld id="{10C140CD-8AED-46FF-A9A2-77308F3F39A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21" hasCustomPrompt="1"/>
          </p:nvPr>
        </p:nvSpPr>
        <p:spPr bwMode="black">
          <a:xfrm>
            <a:off x="827088" y="2571752"/>
            <a:ext cx="7345362" cy="1565673"/>
          </a:xfrm>
        </p:spPr>
        <p:txBody>
          <a:bodyPr anchor="t" anchorCtr="0"/>
          <a:lstStyle>
            <a:lvl1pPr algn="ctr">
              <a:spcAft>
                <a:spcPts val="0"/>
              </a:spcAft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pic>
        <p:nvPicPr>
          <p:cNvPr id="11" name="Image 10" descr="New_Logo_rouge_310x125_rvb.pd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00" y="4653099"/>
            <a:ext cx="98328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1705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5D4666-5560-435B-9A55-7EAF0BE82F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C892427-B050-4DA9-A820-2BA0B33561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687E033-DDB3-4EB6-9D7B-EE68F053B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3524F-A15E-4198-B9B1-5C18FFEEC8CC}" type="datetimeFigureOut">
              <a:rPr lang="fr-FR" smtClean="0"/>
              <a:t>29/04/2019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CF03820-3138-424F-A48B-B8DAD51F8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2B5D21E-16AD-4328-B97D-FA1B199D2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66FE0-616F-4F83-8908-9409BC9D24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71634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5CEB02-3D1F-47F1-9676-69C1AE091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6830AB-8EDE-46C7-B535-9E6EED7839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79E6C8A-B25E-4801-8C87-0DF7BE827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3524F-A15E-4198-B9B1-5C18FFEEC8CC}" type="datetimeFigureOut">
              <a:rPr lang="fr-FR" smtClean="0"/>
              <a:t>29/04/2019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3DB9666-231B-4B3E-AFCD-3D5246854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4095318-1AD1-4565-A83F-7558CAFD2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66FE0-616F-4F83-8908-9409BC9D24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0670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blackWhite">
          <a:xfrm>
            <a:off x="323850" y="325438"/>
            <a:ext cx="8496300" cy="42105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 userDrawn="1"/>
        </p:nvSpPr>
        <p:spPr bwMode="gray">
          <a:xfrm>
            <a:off x="0" y="0"/>
            <a:ext cx="2570400" cy="2571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 bwMode="gray">
          <a:xfrm>
            <a:off x="611188" y="1242000"/>
            <a:ext cx="1872000" cy="1008000"/>
          </a:xfrm>
          <a:noFill/>
        </p:spPr>
        <p:txBody>
          <a:bodyPr lIns="0" bIns="0" anchor="b" anchorCtr="0"/>
          <a:lstStyle>
            <a:lvl1pPr>
              <a:lnSpc>
                <a:spcPct val="100000"/>
              </a:lnSpc>
              <a:defRPr sz="22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8"/>
          </p:nvPr>
        </p:nvSpPr>
        <p:spPr bwMode="gray"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algn="l"/>
            <a:fld id="{1A9D5317-4B58-467E-A75A-15AA39B18182}" type="datetime1">
              <a:rPr lang="fr-FR" smtClean="0"/>
              <a:t>29/04/2019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9"/>
          </p:nvPr>
        </p:nvSpPr>
        <p:spPr bwMode="gray"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algn="ctr"/>
            <a:r>
              <a:rPr lang="fr-FR"/>
              <a:t>-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0C140CD-8AED-46FF-A9A2-77308F3F39A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21" hasCustomPrompt="1"/>
          </p:nvPr>
        </p:nvSpPr>
        <p:spPr bwMode="black">
          <a:xfrm>
            <a:off x="2678942" y="1989894"/>
            <a:ext cx="5493511" cy="2477332"/>
          </a:xfrm>
        </p:spPr>
        <p:txBody>
          <a:bodyPr anchor="t" anchorCtr="0"/>
          <a:lstStyle>
            <a:lvl1pPr marL="180000" indent="-18000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Lucida Grande"/>
              <a:buChar char=" "/>
              <a:tabLst>
                <a:tab pos="540000" algn="l"/>
              </a:tabLst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00. (tabulation) Titre du chapitre</a:t>
            </a:r>
          </a:p>
        </p:txBody>
      </p:sp>
      <p:pic>
        <p:nvPicPr>
          <p:cNvPr id="13" name="Image 12" descr="New_Logo_rouge_310x125_rvb.pd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00" y="4653099"/>
            <a:ext cx="98328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3973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3AD3C4-135B-4443-8CF4-0476536E9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4103EDA-225D-470D-9167-453E7EF22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BC1D525-74B9-4495-ACAF-18BB709EC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3524F-A15E-4198-B9B1-5C18FFEEC8CC}" type="datetimeFigureOut">
              <a:rPr lang="fr-FR" smtClean="0"/>
              <a:t>29/04/2019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D0F2510-B025-4D3B-9FCF-A1DF04DB4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D7B3256-729E-4382-B9C4-E7A16B10B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66FE0-616F-4F83-8908-9409BC9D24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31992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6677BF-4ABA-41EB-AFD7-DA62D944B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AA1FB4F-B66F-46B6-8A82-FDD092A11D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43544F2-8D82-42F2-9769-512ECBAAE6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CFB8BFB-50E7-4E87-8129-5A069E521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3524F-A15E-4198-B9B1-5C18FFEEC8CC}" type="datetimeFigureOut">
              <a:rPr lang="fr-FR" smtClean="0"/>
              <a:t>29/04/2019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6F52E3E-3A93-49AE-8A83-ACD34473E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D50B69F-5DCA-433C-BE1F-4B2869088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66FE0-616F-4F83-8908-9409BC9D24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08418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EC9009-05A4-4BD0-BCD6-93C5ED687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C0336C9-CB1E-4AF5-B979-19A756A53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EDF4863-E42C-48F1-9A0B-5D675C635F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B7019B4-1EE3-42FB-BD58-D272B23244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8303C5B-856C-4344-805F-4A71430818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E5FB5F6-503A-423A-BAEE-1DBCCDCE7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3524F-A15E-4198-B9B1-5C18FFEEC8CC}" type="datetimeFigureOut">
              <a:rPr lang="fr-FR" smtClean="0"/>
              <a:t>29/04/2019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3F4192A-3C53-47DA-A394-F1F7AF6EF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9C06753-1422-48C6-8B00-8EE7F0D94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66FE0-616F-4F83-8908-9409BC9D24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38868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498C8F-C89B-4C4D-8C0E-DDAD432FC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7AC6537-0F8A-4ACD-924B-3E2CC3C07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3524F-A15E-4198-B9B1-5C18FFEEC8CC}" type="datetimeFigureOut">
              <a:rPr lang="fr-FR" smtClean="0"/>
              <a:t>29/04/2019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44F0A8B-E08B-4EA2-A301-FBD9D0817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0CFAC3E-9E5D-4DB8-A099-F5BB98BC4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66FE0-616F-4F83-8908-9409BC9D24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19029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EA26D44-774B-459C-99AB-E303947DD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3524F-A15E-4198-B9B1-5C18FFEEC8CC}" type="datetimeFigureOut">
              <a:rPr lang="fr-FR" smtClean="0"/>
              <a:t>29/04/2019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302AE72-AAEF-4111-B036-1670B5CB3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79163B8-14C8-4A0A-B294-7B81F1498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66FE0-616F-4F83-8908-9409BC9D24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01354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E39622-1024-41FA-938D-2A1804DF1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46088A3-1752-4D5E-8E7B-3C481233D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537ECE6-5F2F-481A-A66E-7BA1C389C9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487DFFD-C5D7-4D09-B7FD-D8E76D795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3524F-A15E-4198-B9B1-5C18FFEEC8CC}" type="datetimeFigureOut">
              <a:rPr lang="fr-FR" smtClean="0"/>
              <a:t>29/04/2019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E8A6A67-108C-4476-A8CA-3EEA2C207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7A4A28C-093F-41D9-840F-AE1B44503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66FE0-616F-4F83-8908-9409BC9D24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39504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87C599-35E3-4090-BC54-770DCF1E0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198E1BD-27AD-4F5E-82E6-538745682E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2654ABC-8048-4A80-B7EB-90DC5BEBA8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F3BE47D-C871-46E6-AE07-3A4BF3156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3524F-A15E-4198-B9B1-5C18FFEEC8CC}" type="datetimeFigureOut">
              <a:rPr lang="fr-FR" smtClean="0"/>
              <a:t>29/04/2019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38BEE15-925B-4400-B977-519BABE61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7BB334E-1A5C-4EDA-A584-94ABF98A7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66FE0-616F-4F83-8908-9409BC9D24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50127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06330C-2198-47A0-82FF-CED97294F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6161614-B3DF-4716-9B48-7D3933DC37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D4BDEDA-98F7-44A6-992A-293C396FE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3524F-A15E-4198-B9B1-5C18FFEEC8CC}" type="datetimeFigureOut">
              <a:rPr lang="fr-FR" smtClean="0"/>
              <a:t>29/04/2019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FAD172C-A6C5-419E-A9F9-B5443F91E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BE8F83-1276-4514-9375-4E6F443B2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66FE0-616F-4F83-8908-9409BC9D24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87068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31EEB1D-897D-47D6-A041-B10B8E8E0E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9"/>
            <a:ext cx="1971675" cy="4358879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2CF6E51-7D35-4C0A-8FE5-D97F334DAC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3" y="273849"/>
            <a:ext cx="5800725" cy="4358879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D688B21-6AB0-442E-ACAE-BAA6076A8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3524F-A15E-4198-B9B1-5C18FFEEC8CC}" type="datetimeFigureOut">
              <a:rPr lang="fr-FR" smtClean="0"/>
              <a:t>29/04/2019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50115E-1368-467D-AAA0-1875CE71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880FE9C-1052-4DCC-9C74-FD5F309CB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66FE0-616F-4F83-8908-9409BC9D24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24046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40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CA8FD-31B0-B44C-84C4-382AE066B88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936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gray">
          <a:xfrm>
            <a:off x="0" y="0"/>
            <a:ext cx="2570400" cy="2571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 bwMode="gray">
          <a:xfrm>
            <a:off x="548890" y="701327"/>
            <a:ext cx="1872000" cy="1728000"/>
          </a:xfrm>
          <a:noFill/>
        </p:spPr>
        <p:txBody>
          <a:bodyPr lIns="0" bIns="0" anchor="b" anchorCtr="0"/>
          <a:lstStyle>
            <a:lvl1pPr>
              <a:lnSpc>
                <a:spcPct val="100000"/>
              </a:lnSpc>
              <a:defRPr sz="9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 dirty="0"/>
              <a:t>00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8"/>
          </p:nvPr>
        </p:nvSpPr>
        <p:spPr bwMode="gray"/>
        <p:txBody>
          <a:bodyPr/>
          <a:lstStyle/>
          <a:p>
            <a:pPr algn="l"/>
            <a:fld id="{95025132-AE60-4DA0-B936-D719AB851CBD}" type="datetime1">
              <a:rPr lang="fr-FR" smtClean="0"/>
              <a:t>29/04/2019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9"/>
          </p:nvPr>
        </p:nvSpPr>
        <p:spPr bwMode="gray"/>
        <p:txBody>
          <a:bodyPr/>
          <a:lstStyle/>
          <a:p>
            <a:pPr algn="ctr"/>
            <a:r>
              <a:rPr lang="fr-FR"/>
              <a:t>-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fld id="{10C140CD-8AED-46FF-A9A2-77308F3F39A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2879725" y="2197902"/>
            <a:ext cx="5292725" cy="1440000"/>
          </a:xfrm>
        </p:spPr>
        <p:txBody>
          <a:bodyPr anchor="t" anchorCtr="0"/>
          <a:lstStyle>
            <a:lvl1pPr>
              <a:spcAft>
                <a:spcPts val="0"/>
              </a:spcAft>
              <a:defRPr sz="3000" b="0">
                <a:latin typeface="+mj-lt"/>
              </a:defRPr>
            </a:lvl1pPr>
          </a:lstStyle>
          <a:p>
            <a:pPr lvl="0"/>
            <a:r>
              <a:rPr lang="fr-FR" dirty="0"/>
              <a:t>Titre du chapitre sur</a:t>
            </a:r>
            <a:br>
              <a:rPr lang="fr-FR" dirty="0"/>
            </a:br>
            <a:r>
              <a:rPr lang="fr-FR" dirty="0"/>
              <a:t>trois lignes maximum</a:t>
            </a:r>
          </a:p>
        </p:txBody>
      </p:sp>
    </p:spTree>
    <p:extLst>
      <p:ext uri="{BB962C8B-B14F-4D97-AF65-F5344CB8AC3E}">
        <p14:creationId xmlns:p14="http://schemas.microsoft.com/office/powerpoint/2010/main" val="17094271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CA8FD-31B0-B44C-84C4-382AE066B88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5997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7" y="12823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7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CA8FD-31B0-B44C-84C4-382AE066B88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1842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CA8FD-31B0-B44C-84C4-382AE066B88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8870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CA8FD-31B0-B44C-84C4-382AE066B88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877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CA8FD-31B0-B44C-84C4-382AE066B88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3627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CA8FD-31B0-B44C-84C4-382AE066B88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8544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100"/>
            </a:lvl2pPr>
            <a:lvl3pPr marL="685766" indent="0">
              <a:buNone/>
              <a:defRPr sz="900"/>
            </a:lvl3pPr>
            <a:lvl4pPr marL="1028649" indent="0">
              <a:buNone/>
              <a:defRPr sz="800"/>
            </a:lvl4pPr>
            <a:lvl5pPr marL="1371532" indent="0">
              <a:buNone/>
              <a:defRPr sz="800"/>
            </a:lvl5pPr>
            <a:lvl6pPr marL="1714415" indent="0">
              <a:buNone/>
              <a:defRPr sz="800"/>
            </a:lvl6pPr>
            <a:lvl7pPr marL="2057297" indent="0">
              <a:buNone/>
              <a:defRPr sz="800"/>
            </a:lvl7pPr>
            <a:lvl8pPr marL="2400180" indent="0">
              <a:buNone/>
              <a:defRPr sz="800"/>
            </a:lvl8pPr>
            <a:lvl9pPr marL="2743064" indent="0">
              <a:buNone/>
              <a:defRPr sz="8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CA8FD-31B0-B44C-84C4-382AE066B88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5887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100"/>
            </a:lvl2pPr>
            <a:lvl3pPr marL="685766" indent="0">
              <a:buNone/>
              <a:defRPr sz="900"/>
            </a:lvl3pPr>
            <a:lvl4pPr marL="1028649" indent="0">
              <a:buNone/>
              <a:defRPr sz="800"/>
            </a:lvl4pPr>
            <a:lvl5pPr marL="1371532" indent="0">
              <a:buNone/>
              <a:defRPr sz="800"/>
            </a:lvl5pPr>
            <a:lvl6pPr marL="1714415" indent="0">
              <a:buNone/>
              <a:defRPr sz="800"/>
            </a:lvl6pPr>
            <a:lvl7pPr marL="2057297" indent="0">
              <a:buNone/>
              <a:defRPr sz="800"/>
            </a:lvl7pPr>
            <a:lvl8pPr marL="2400180" indent="0">
              <a:buNone/>
              <a:defRPr sz="800"/>
            </a:lvl8pPr>
            <a:lvl9pPr marL="2743064" indent="0">
              <a:buNone/>
              <a:defRPr sz="8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CA8FD-31B0-B44C-84C4-382AE066B88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1567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CA8FD-31B0-B44C-84C4-382AE066B88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0843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6" y="273843"/>
            <a:ext cx="1971675" cy="4358879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3" y="273843"/>
            <a:ext cx="5800725" cy="4358879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CA8FD-31B0-B44C-84C4-382AE066B88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085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fr-FR" noProof="0" dirty="0"/>
              <a:t>Surtitre optionnel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l"/>
            <a:fld id="{727A388A-C4E7-4144-87CE-05E5DE88B8F2}" type="datetime1">
              <a:rPr lang="fr-FR" smtClean="0"/>
              <a:t>29/04/2019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algn="ctr"/>
            <a:r>
              <a:rPr lang="fr-FR"/>
              <a:t>-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0C140CD-8AED-46FF-A9A2-77308F3F39A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971550" y="621000"/>
            <a:ext cx="7200900" cy="900000"/>
          </a:xfrm>
        </p:spPr>
        <p:txBody>
          <a:bodyPr/>
          <a:lstStyle>
            <a:lvl1pPr>
              <a:lnSpc>
                <a:spcPct val="80000"/>
              </a:lnSpc>
              <a:spcAft>
                <a:spcPts val="0"/>
              </a:spcAft>
              <a:defRPr sz="33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71550" y="1545435"/>
            <a:ext cx="7200900" cy="2917031"/>
          </a:xfrm>
        </p:spPr>
        <p:txBody>
          <a:bodyPr/>
          <a:lstStyle/>
          <a:p>
            <a:pPr lvl="0"/>
            <a:r>
              <a:rPr lang="fr-FR" noProof="0" dirty="0"/>
              <a:t>Sous-titre de niveau 1</a:t>
            </a:r>
          </a:p>
          <a:p>
            <a:pPr lvl="1"/>
            <a:r>
              <a:rPr lang="fr-FR" noProof="0" dirty="0"/>
              <a:t>Texte courant</a:t>
            </a:r>
          </a:p>
          <a:p>
            <a:pPr lvl="2"/>
            <a:r>
              <a:rPr lang="fr-FR" noProof="0" dirty="0"/>
              <a:t>Texte puce de niveau 1</a:t>
            </a:r>
          </a:p>
          <a:p>
            <a:pPr lvl="3"/>
            <a:r>
              <a:rPr lang="fr-FR" noProof="0" dirty="0"/>
              <a:t>Texte puce de niveau 2</a:t>
            </a:r>
          </a:p>
          <a:p>
            <a:pPr lvl="4"/>
            <a:r>
              <a:rPr lang="fr-FR" noProof="0" dirty="0"/>
              <a:t>Texte puce de niveau 3</a:t>
            </a:r>
          </a:p>
        </p:txBody>
      </p:sp>
    </p:spTree>
    <p:extLst>
      <p:ext uri="{BB962C8B-B14F-4D97-AF65-F5344CB8AC3E}">
        <p14:creationId xmlns:p14="http://schemas.microsoft.com/office/powerpoint/2010/main" val="3508157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1720721"/>
      </p:ext>
    </p:extLst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2411760" y="4782183"/>
            <a:ext cx="981472" cy="273844"/>
          </a:xfrm>
        </p:spPr>
        <p:txBody>
          <a:bodyPr/>
          <a:lstStyle/>
          <a:p>
            <a:fld id="{0791324D-3811-4D48-8F47-0FCEE6FCA321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29/04/2019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851922" y="4782183"/>
            <a:ext cx="3600400" cy="273844"/>
          </a:xfrm>
        </p:spPr>
        <p:txBody>
          <a:bodyPr/>
          <a:lstStyle/>
          <a:p>
            <a:r>
              <a:rPr lang="fr-FR" dirty="0">
                <a:solidFill>
                  <a:prstClr val="black">
                    <a:tint val="75000"/>
                  </a:prstClr>
                </a:solidFill>
              </a:rPr>
              <a:t>Nom de l’émetteur – Titre de la présentation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7956376" y="4782183"/>
            <a:ext cx="730424" cy="273844"/>
          </a:xfrm>
        </p:spPr>
        <p:txBody>
          <a:bodyPr/>
          <a:lstStyle/>
          <a:p>
            <a:fld id="{E2331E48-1ACA-4A7F-AA9F-7910C813397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itre 13"/>
          <p:cNvSpPr>
            <a:spLocks noGrp="1"/>
          </p:cNvSpPr>
          <p:nvPr>
            <p:ph type="title" hasCustomPrompt="1"/>
          </p:nvPr>
        </p:nvSpPr>
        <p:spPr>
          <a:xfrm>
            <a:off x="395536" y="195487"/>
            <a:ext cx="8229600" cy="637580"/>
          </a:xfrm>
          <a:prstGeom prst="rect">
            <a:avLst/>
          </a:prstGeom>
        </p:spPr>
        <p:txBody>
          <a:bodyPr/>
          <a:lstStyle>
            <a:lvl1pPr algn="l">
              <a:defRPr sz="4100">
                <a:latin typeface="Calibri" panose="020F0502020204030204" pitchFamily="34" charset="0"/>
              </a:defRPr>
            </a:lvl1pPr>
          </a:lstStyle>
          <a:p>
            <a:r>
              <a:rPr lang="fr-FR" dirty="0"/>
              <a:t>Sommaire</a:t>
            </a:r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3" hasCustomPrompt="1"/>
          </p:nvPr>
        </p:nvSpPr>
        <p:spPr>
          <a:xfrm>
            <a:off x="431802" y="1005584"/>
            <a:ext cx="8280400" cy="1403989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 marL="0">
              <a:spcBef>
                <a:spcPts val="0"/>
              </a:spcBef>
              <a:defRPr sz="1800"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fr-FR" dirty="0"/>
              <a:t>Titre 1</a:t>
            </a:r>
          </a:p>
          <a:p>
            <a:pPr lvl="2"/>
            <a:r>
              <a:rPr lang="fr-FR" dirty="0"/>
              <a:t>Sous-partie 1</a:t>
            </a:r>
          </a:p>
          <a:p>
            <a:pPr lvl="2"/>
            <a:r>
              <a:rPr lang="fr-FR" dirty="0"/>
              <a:t>Sous-partie 2</a:t>
            </a:r>
          </a:p>
          <a:p>
            <a:pPr lvl="2"/>
            <a:r>
              <a:rPr lang="fr-FR" dirty="0"/>
              <a:t>Sous-partie 3</a:t>
            </a:r>
          </a:p>
        </p:txBody>
      </p:sp>
      <p:sp>
        <p:nvSpPr>
          <p:cNvPr id="17" name="Espace réservé du texte 15"/>
          <p:cNvSpPr>
            <a:spLocks noGrp="1"/>
          </p:cNvSpPr>
          <p:nvPr>
            <p:ph type="body" sz="quarter" idx="14" hasCustomPrompt="1"/>
          </p:nvPr>
        </p:nvSpPr>
        <p:spPr>
          <a:xfrm>
            <a:off x="431802" y="2571758"/>
            <a:ext cx="8280400" cy="1403989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 marL="0">
              <a:spcBef>
                <a:spcPts val="0"/>
              </a:spcBef>
              <a:defRPr sz="1800"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fr-FR" dirty="0"/>
              <a:t>Titre 2</a:t>
            </a:r>
          </a:p>
          <a:p>
            <a:pPr lvl="2"/>
            <a:r>
              <a:rPr lang="fr-FR" dirty="0"/>
              <a:t>Sous-partie 1</a:t>
            </a:r>
          </a:p>
          <a:p>
            <a:pPr lvl="2"/>
            <a:r>
              <a:rPr lang="fr-FR" dirty="0"/>
              <a:t>Sous-partie 2</a:t>
            </a:r>
          </a:p>
          <a:p>
            <a:pPr lvl="2"/>
            <a:r>
              <a:rPr lang="fr-FR" dirty="0"/>
              <a:t>Sous-partie 3</a:t>
            </a:r>
          </a:p>
        </p:txBody>
      </p:sp>
    </p:spTree>
    <p:extLst>
      <p:ext uri="{BB962C8B-B14F-4D97-AF65-F5344CB8AC3E}">
        <p14:creationId xmlns:p14="http://schemas.microsoft.com/office/powerpoint/2010/main" val="27322500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8"/>
          <p:cNvSpPr>
            <a:spLocks noGrp="1"/>
          </p:cNvSpPr>
          <p:nvPr>
            <p:ph type="title" hasCustomPrompt="1"/>
          </p:nvPr>
        </p:nvSpPr>
        <p:spPr>
          <a:xfrm>
            <a:off x="189976" y="144000"/>
            <a:ext cx="8280000" cy="50400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ct val="100000"/>
              </a:lnSpc>
              <a:defRPr sz="2400" b="1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37063" y="1164518"/>
            <a:ext cx="7023713" cy="3172141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166" indent="0">
              <a:buNone/>
              <a:defRPr sz="2400"/>
            </a:lvl2pPr>
            <a:lvl3pPr marL="914333" indent="0">
              <a:buNone/>
              <a:defRPr sz="2400"/>
            </a:lvl3pPr>
            <a:lvl4pPr marL="1371498" indent="0">
              <a:buNone/>
              <a:defRPr sz="2400"/>
            </a:lvl4pPr>
            <a:lvl5pPr marL="1828664" indent="0">
              <a:buNone/>
              <a:defRPr sz="2400"/>
            </a:lvl5pPr>
          </a:lstStyle>
          <a:p>
            <a:pPr lvl="0"/>
            <a:r>
              <a:rPr lang="en-GB" noProof="0" dirty="0"/>
              <a:t>Click to add introduction text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0375" y="4704517"/>
            <a:ext cx="396000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3C4F54F3-C349-4609-AFEE-01462D5C7942}" type="slidenum">
              <a:rPr lang="en-GB" smtClean="0">
                <a:solidFill>
                  <a:prstClr val="white">
                    <a:lumMod val="50000"/>
                  </a:prstClr>
                </a:solidFill>
              </a:rPr>
              <a:pPr/>
              <a:t>‹N°›</a:t>
            </a:fld>
            <a:endParaRPr lang="en-GB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9711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51879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s - pur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1">
            <a:extLst>
              <a:ext uri="{FF2B5EF4-FFF2-40B4-BE49-F238E27FC236}">
                <a16:creationId xmlns:a16="http://schemas.microsoft.com/office/drawing/2014/main" id="{B074BCE2-EA54-4260-A847-A06D65C54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3863" y="167790"/>
            <a:ext cx="7307694" cy="810000"/>
          </a:xfrm>
        </p:spPr>
        <p:txBody>
          <a:bodyPr>
            <a:normAutofit/>
          </a:bodyPr>
          <a:lstStyle>
            <a:lvl1pPr>
              <a:defRPr sz="2300" b="1">
                <a:solidFill>
                  <a:srgbClr val="6F2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FULL CONTENT SLIDE HEADER</a:t>
            </a:r>
            <a:endParaRPr lang="en-GB" dirty="0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153BA629-772A-4E05-B131-448A159A22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3862" y="1189469"/>
            <a:ext cx="3969000" cy="266580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None/>
              <a:defRPr sz="1400" b="1" cap="all" baseline="0">
                <a:solidFill>
                  <a:srgbClr val="6F2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8825" indent="-198825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Clr>
                <a:srgbClr val="6F295B"/>
              </a:buClr>
              <a:buSzPct val="150000"/>
              <a:buFont typeface="Wingdings" panose="05000000000000000000" pitchFamily="2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05984" indent="-207159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Char char="–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B489C985-1A4F-442F-9AEB-D6361511FF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20510" y="1189469"/>
            <a:ext cx="3969000" cy="266580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None/>
              <a:defRPr sz="1400" b="1" cap="all" baseline="0">
                <a:solidFill>
                  <a:srgbClr val="6F2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8825" indent="-198825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Clr>
                <a:srgbClr val="6F295B"/>
              </a:buClr>
              <a:buSzPct val="150000"/>
              <a:buFont typeface="Wingdings" panose="05000000000000000000" pitchFamily="2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05984" indent="-207159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Font typeface="Arial" panose="020B0604020202020204" pitchFamily="34" charset="0"/>
              <a:buChar char="–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10738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4520684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68580"/>
            <a:ext cx="7546238" cy="61722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0" y="4869656"/>
            <a:ext cx="457200" cy="205740"/>
          </a:xfrm>
        </p:spPr>
        <p:txBody>
          <a:bodyPr anchor="ctr"/>
          <a:lstStyle>
            <a:lvl1pPr>
              <a:defRPr>
                <a:solidFill>
                  <a:srgbClr val="6A6A6A"/>
                </a:solidFill>
              </a:defRPr>
            </a:lvl1pPr>
          </a:lstStyle>
          <a:p>
            <a:fld id="{28B5FCDB-03C8-A043-A71B-DEB4F84FE1C7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66367" y="4869656"/>
            <a:ext cx="4504363" cy="205740"/>
          </a:xfrm>
        </p:spPr>
        <p:txBody>
          <a:bodyPr anchor="ctr">
            <a:noAutofit/>
          </a:bodyPr>
          <a:lstStyle>
            <a:lvl1pPr marL="0" indent="0">
              <a:buNone/>
              <a:defRPr sz="700">
                <a:solidFill>
                  <a:srgbClr val="6A6A6A"/>
                </a:solidFill>
              </a:defRPr>
            </a:lvl1pPr>
            <a:lvl2pPr marL="342884" indent="0">
              <a:buNone/>
              <a:defRPr sz="700">
                <a:solidFill>
                  <a:schemeClr val="bg2">
                    <a:lumMod val="50000"/>
                  </a:schemeClr>
                </a:solidFill>
              </a:defRPr>
            </a:lvl2pPr>
            <a:lvl3pPr marL="685766" indent="0">
              <a:buNone/>
              <a:defRPr sz="700">
                <a:solidFill>
                  <a:schemeClr val="bg2">
                    <a:lumMod val="50000"/>
                  </a:schemeClr>
                </a:solidFill>
              </a:defRPr>
            </a:lvl3pPr>
            <a:lvl4pPr marL="1028649" indent="0">
              <a:buNone/>
              <a:defRPr sz="700">
                <a:solidFill>
                  <a:schemeClr val="bg2">
                    <a:lumMod val="50000"/>
                  </a:schemeClr>
                </a:solidFill>
              </a:defRPr>
            </a:lvl4pPr>
            <a:lvl5pPr marL="1371532" indent="0">
              <a:buNone/>
              <a:defRPr sz="7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Footer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981104" y="4869656"/>
            <a:ext cx="914400" cy="205740"/>
          </a:xfrm>
        </p:spPr>
        <p:txBody>
          <a:bodyPr>
            <a:noAutofit/>
          </a:bodyPr>
          <a:lstStyle>
            <a:lvl1pPr marL="0" indent="0">
              <a:buNone/>
              <a:defRPr sz="700">
                <a:solidFill>
                  <a:srgbClr val="6A6A6A"/>
                </a:solidFill>
              </a:defRPr>
            </a:lvl1pPr>
            <a:lvl2pPr>
              <a:defRPr sz="700">
                <a:solidFill>
                  <a:srgbClr val="6A6A6A"/>
                </a:solidFill>
              </a:defRPr>
            </a:lvl2pPr>
            <a:lvl3pPr>
              <a:defRPr sz="700">
                <a:solidFill>
                  <a:srgbClr val="6A6A6A"/>
                </a:solidFill>
              </a:defRPr>
            </a:lvl3pPr>
            <a:lvl4pPr>
              <a:defRPr sz="700">
                <a:solidFill>
                  <a:srgbClr val="6A6A6A"/>
                </a:solidFill>
              </a:defRPr>
            </a:lvl4pPr>
            <a:lvl5pPr>
              <a:defRPr sz="700">
                <a:solidFill>
                  <a:srgbClr val="6A6A6A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14369894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91">
          <p15:clr>
            <a:srgbClr val="FBAE40"/>
          </p15:clr>
        </p15:guide>
        <p15:guide id="2" pos="3135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978" y="4408886"/>
            <a:ext cx="1597025" cy="734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0" y="1"/>
            <a:ext cx="9144000" cy="5141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8300" y="2133600"/>
            <a:ext cx="5727700" cy="857250"/>
          </a:xfrm>
        </p:spPr>
        <p:txBody>
          <a:bodyPr lIns="91440" tIns="45720" rIns="91440" bIns="45720"/>
          <a:lstStyle>
            <a:lvl1pPr>
              <a:lnSpc>
                <a:spcPct val="90000"/>
              </a:lnSpc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Cliquez et modifiez le titre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3067050"/>
            <a:ext cx="8382000" cy="742950"/>
          </a:xfrm>
        </p:spPr>
        <p:txBody>
          <a:bodyPr lIns="91440" tIns="45720" rIns="91440" bIns="45720"/>
          <a:lstStyle>
            <a:lvl1pPr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Cliquez pour modifier le style des sous-titres du masque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endParaRPr lang="fr-FR">
              <a:solidFill>
                <a:srgbClr val="4D4D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4595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5639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813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fr-FR" noProof="0" dirty="0"/>
              <a:t>Surtitre optionnel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l"/>
            <a:fld id="{11593117-4781-496B-801F-E5F094F7BDC4}" type="datetime1">
              <a:rPr lang="fr-FR" smtClean="0"/>
              <a:t>29/04/2019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algn="ctr"/>
            <a:r>
              <a:rPr lang="fr-FR"/>
              <a:t>-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0C140CD-8AED-46FF-A9A2-77308F3F39A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971549" y="727341"/>
            <a:ext cx="3348000" cy="239344"/>
          </a:xfrm>
        </p:spPr>
        <p:txBody>
          <a:bodyPr anchor="b" anchorCtr="0"/>
          <a:lstStyle>
            <a:lvl1pPr>
              <a:spcAft>
                <a:spcPts val="0"/>
              </a:spcAft>
              <a:defRPr sz="1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5"/>
          </p:nvPr>
        </p:nvSpPr>
        <p:spPr bwMode="gray">
          <a:xfrm>
            <a:off x="971549" y="981538"/>
            <a:ext cx="3347537" cy="1764000"/>
          </a:xfrm>
          <a:solidFill>
            <a:schemeClr val="bg1">
              <a:lumMod val="95000"/>
            </a:schemeClr>
          </a:solidFill>
        </p:spPr>
        <p:txBody>
          <a:bodyPr tIns="540000" anchor="ctr" anchorCtr="0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6" hasCustomPrompt="1"/>
          </p:nvPr>
        </p:nvSpPr>
        <p:spPr bwMode="gray">
          <a:xfrm rot="16200000">
            <a:off x="3606690" y="1755538"/>
            <a:ext cx="1764000" cy="216000"/>
          </a:xfrm>
        </p:spPr>
        <p:txBody>
          <a:bodyPr/>
          <a:lstStyle>
            <a:lvl1pPr>
              <a:spcAft>
                <a:spcPts val="0"/>
              </a:spcAft>
              <a:defRPr sz="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© </a:t>
            </a:r>
            <a:r>
              <a:rPr lang="fr-FR" dirty="0" err="1"/>
              <a:t>Inria</a:t>
            </a:r>
            <a:r>
              <a:rPr lang="fr-FR" dirty="0"/>
              <a:t> / photo Prénom Nom 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23" hasCustomPrompt="1"/>
          </p:nvPr>
        </p:nvSpPr>
        <p:spPr>
          <a:xfrm>
            <a:off x="971550" y="2842024"/>
            <a:ext cx="3348000" cy="1620440"/>
          </a:xfrm>
        </p:spPr>
        <p:txBody>
          <a:bodyPr/>
          <a:lstStyle>
            <a:lvl1pPr marL="0">
              <a:spcBef>
                <a:spcPts val="200"/>
              </a:spcBef>
              <a:spcAft>
                <a:spcPts val="200"/>
              </a:spcAft>
              <a:defRPr sz="1200" b="0">
                <a:solidFill>
                  <a:schemeClr val="tx1"/>
                </a:solidFill>
              </a:defRPr>
            </a:lvl1pPr>
            <a:lvl2pPr marL="144000" indent="-144000">
              <a:spcBef>
                <a:spcPts val="200"/>
              </a:spcBef>
              <a:spcAft>
                <a:spcPts val="200"/>
              </a:spcAft>
              <a:buClr>
                <a:schemeClr val="bg2"/>
              </a:buClr>
              <a:buFont typeface="Wingdings" panose="05000000000000000000" pitchFamily="2" charset="2"/>
              <a:buChar char=""/>
              <a:defRPr sz="1200" b="0">
                <a:solidFill>
                  <a:schemeClr val="tx1"/>
                </a:solidFill>
              </a:defRPr>
            </a:lvl2pPr>
            <a:lvl3pPr marL="324000" indent="-144000">
              <a:spcBef>
                <a:spcPts val="200"/>
              </a:spcBef>
              <a:spcAft>
                <a:spcPts val="200"/>
              </a:spcAft>
              <a:buFont typeface="Tahoma" panose="020B0604030504040204" pitchFamily="34" charset="0"/>
              <a:buChar char="&gt;"/>
              <a:defRPr sz="1200" b="0">
                <a:solidFill>
                  <a:schemeClr val="tx1"/>
                </a:solidFill>
              </a:defRPr>
            </a:lvl3pPr>
            <a:lvl4pPr marL="576000" indent="-144000">
              <a:spcBef>
                <a:spcPts val="200"/>
              </a:spcBef>
              <a:spcAft>
                <a:spcPts val="200"/>
              </a:spcAft>
              <a:buClrTx/>
              <a:buFont typeface="Tahoma" panose="020B0604030504040204" pitchFamily="34" charset="0"/>
              <a:buChar char="-"/>
              <a:defRPr sz="1200" b="0">
                <a:solidFill>
                  <a:schemeClr val="tx1"/>
                </a:solidFill>
              </a:defRPr>
            </a:lvl4pPr>
            <a:lvl5pPr marL="576000">
              <a:spcBef>
                <a:spcPts val="200"/>
              </a:spcBef>
              <a:spcAft>
                <a:spcPts val="200"/>
              </a:spcAft>
              <a:defRPr sz="1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/>
              <a:t>Texte courant</a:t>
            </a:r>
          </a:p>
          <a:p>
            <a:pPr lvl="1"/>
            <a:r>
              <a:rPr lang="fr-FR" dirty="0"/>
              <a:t>Texte puce de niveau 1</a:t>
            </a:r>
          </a:p>
          <a:p>
            <a:pPr lvl="2"/>
            <a:r>
              <a:rPr lang="fr-FR" dirty="0"/>
              <a:t>Texte puce de niveau 2</a:t>
            </a:r>
          </a:p>
          <a:p>
            <a:pPr lvl="3"/>
            <a:r>
              <a:rPr lang="fr-FR" dirty="0"/>
              <a:t>Texte puce de niveau 3</a:t>
            </a:r>
          </a:p>
        </p:txBody>
      </p:sp>
      <p:sp>
        <p:nvSpPr>
          <p:cNvPr id="16" name="Espace réservé du texte 6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4824450" y="727341"/>
            <a:ext cx="3348000" cy="239344"/>
          </a:xfrm>
        </p:spPr>
        <p:txBody>
          <a:bodyPr anchor="b" anchorCtr="0"/>
          <a:lstStyle>
            <a:lvl1pPr>
              <a:spcAft>
                <a:spcPts val="0"/>
              </a:spcAft>
              <a:defRPr sz="1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17" name="Espace réservé pour une image  10"/>
          <p:cNvSpPr>
            <a:spLocks noGrp="1"/>
          </p:cNvSpPr>
          <p:nvPr>
            <p:ph type="pic" sz="quarter" idx="25"/>
          </p:nvPr>
        </p:nvSpPr>
        <p:spPr bwMode="gray">
          <a:xfrm>
            <a:off x="4824461" y="981538"/>
            <a:ext cx="3347537" cy="1764000"/>
          </a:xfrm>
          <a:solidFill>
            <a:schemeClr val="bg1">
              <a:lumMod val="95000"/>
            </a:schemeClr>
          </a:solidFill>
        </p:spPr>
        <p:txBody>
          <a:bodyPr tIns="540000" anchor="ctr" anchorCtr="0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19" name="Espace réservé du texte 12"/>
          <p:cNvSpPr>
            <a:spLocks noGrp="1"/>
          </p:cNvSpPr>
          <p:nvPr>
            <p:ph type="body" sz="quarter" idx="26" hasCustomPrompt="1"/>
          </p:nvPr>
        </p:nvSpPr>
        <p:spPr bwMode="gray">
          <a:xfrm rot="16200000">
            <a:off x="7459591" y="1755538"/>
            <a:ext cx="1764000" cy="216000"/>
          </a:xfrm>
        </p:spPr>
        <p:txBody>
          <a:bodyPr/>
          <a:lstStyle>
            <a:lvl1pPr>
              <a:spcAft>
                <a:spcPts val="0"/>
              </a:spcAft>
              <a:defRPr sz="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© </a:t>
            </a:r>
            <a:r>
              <a:rPr lang="fr-FR" dirty="0" err="1"/>
              <a:t>Inria</a:t>
            </a:r>
            <a:r>
              <a:rPr lang="fr-FR" dirty="0"/>
              <a:t> / photo Prénom Nom </a:t>
            </a:r>
          </a:p>
        </p:txBody>
      </p:sp>
      <p:sp>
        <p:nvSpPr>
          <p:cNvPr id="24" name="Espace réservé du texte 7"/>
          <p:cNvSpPr>
            <a:spLocks noGrp="1"/>
          </p:cNvSpPr>
          <p:nvPr>
            <p:ph type="body" sz="quarter" idx="27" hasCustomPrompt="1"/>
          </p:nvPr>
        </p:nvSpPr>
        <p:spPr>
          <a:xfrm>
            <a:off x="4824451" y="2842024"/>
            <a:ext cx="3348000" cy="1620440"/>
          </a:xfrm>
        </p:spPr>
        <p:txBody>
          <a:bodyPr/>
          <a:lstStyle>
            <a:lvl1pPr marL="0">
              <a:spcBef>
                <a:spcPts val="200"/>
              </a:spcBef>
              <a:spcAft>
                <a:spcPts val="200"/>
              </a:spcAft>
              <a:defRPr sz="1200" b="0">
                <a:solidFill>
                  <a:schemeClr val="tx1"/>
                </a:solidFill>
              </a:defRPr>
            </a:lvl1pPr>
            <a:lvl2pPr marL="144000" indent="-144000">
              <a:spcBef>
                <a:spcPts val="200"/>
              </a:spcBef>
              <a:spcAft>
                <a:spcPts val="200"/>
              </a:spcAft>
              <a:buClr>
                <a:schemeClr val="bg2"/>
              </a:buClr>
              <a:buFont typeface="Wingdings" panose="05000000000000000000" pitchFamily="2" charset="2"/>
              <a:buChar char=""/>
              <a:defRPr sz="1200" b="0">
                <a:solidFill>
                  <a:schemeClr val="tx1"/>
                </a:solidFill>
              </a:defRPr>
            </a:lvl2pPr>
            <a:lvl3pPr marL="324000" indent="-144000">
              <a:spcBef>
                <a:spcPts val="200"/>
              </a:spcBef>
              <a:spcAft>
                <a:spcPts val="200"/>
              </a:spcAft>
              <a:buFont typeface="Tahoma" panose="020B0604030504040204" pitchFamily="34" charset="0"/>
              <a:buChar char="&gt;"/>
              <a:defRPr sz="1200" b="0">
                <a:solidFill>
                  <a:schemeClr val="tx1"/>
                </a:solidFill>
              </a:defRPr>
            </a:lvl3pPr>
            <a:lvl4pPr marL="576000" indent="-144000">
              <a:spcBef>
                <a:spcPts val="200"/>
              </a:spcBef>
              <a:spcAft>
                <a:spcPts val="200"/>
              </a:spcAft>
              <a:buClrTx/>
              <a:buFont typeface="Tahoma" panose="020B0604030504040204" pitchFamily="34" charset="0"/>
              <a:buChar char="-"/>
              <a:defRPr sz="1200" b="0">
                <a:solidFill>
                  <a:schemeClr val="tx1"/>
                </a:solidFill>
              </a:defRPr>
            </a:lvl4pPr>
            <a:lvl5pPr marL="576000">
              <a:spcBef>
                <a:spcPts val="200"/>
              </a:spcBef>
              <a:spcAft>
                <a:spcPts val="200"/>
              </a:spcAft>
              <a:defRPr sz="1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/>
              <a:t>Texte courant</a:t>
            </a:r>
          </a:p>
          <a:p>
            <a:pPr lvl="1"/>
            <a:r>
              <a:rPr lang="fr-FR" dirty="0"/>
              <a:t>Texte puce de niveau 1</a:t>
            </a:r>
          </a:p>
          <a:p>
            <a:pPr lvl="2"/>
            <a:r>
              <a:rPr lang="fr-FR" dirty="0"/>
              <a:t>Texte puce de niveau 2</a:t>
            </a:r>
          </a:p>
          <a:p>
            <a:pPr lvl="3"/>
            <a:r>
              <a:rPr lang="fr-FR" dirty="0"/>
              <a:t>Texte puce de niveau 3</a:t>
            </a:r>
          </a:p>
        </p:txBody>
      </p:sp>
    </p:spTree>
    <p:extLst>
      <p:ext uri="{BB962C8B-B14F-4D97-AF65-F5344CB8AC3E}">
        <p14:creationId xmlns:p14="http://schemas.microsoft.com/office/powerpoint/2010/main" val="326498539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33400" y="1371600"/>
            <a:ext cx="3962400" cy="2857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962400" cy="2857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8806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2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2619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1558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6355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3365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9119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387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91300" y="228600"/>
            <a:ext cx="2019300" cy="4000500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33400" y="228600"/>
            <a:ext cx="5905500" cy="4000500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0683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077200" cy="62865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533400" y="1371600"/>
            <a:ext cx="8077200" cy="2857500"/>
          </a:xfrm>
        </p:spPr>
        <p:txBody>
          <a:bodyPr/>
          <a:lstStyle/>
          <a:p>
            <a:pPr lvl="0"/>
            <a:endParaRPr lang="fr-FR" noProof="0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719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re et diagramme ou organi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077200" cy="62865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graphique SmartArt 2"/>
          <p:cNvSpPr>
            <a:spLocks noGrp="1"/>
          </p:cNvSpPr>
          <p:nvPr>
            <p:ph type="dgm" idx="1"/>
          </p:nvPr>
        </p:nvSpPr>
        <p:spPr>
          <a:xfrm>
            <a:off x="533400" y="1371600"/>
            <a:ext cx="8077200" cy="2857500"/>
          </a:xfrm>
        </p:spPr>
        <p:txBody>
          <a:bodyPr/>
          <a:lstStyle/>
          <a:p>
            <a:pPr lvl="0"/>
            <a:endParaRPr lang="fr-FR" noProof="0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368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, contenu et 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fr-FR" noProof="0" dirty="0"/>
              <a:t>Surtitre optionnel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l"/>
            <a:fld id="{08FC0D6A-5031-49AD-BF43-4E5FEAC87745}" type="datetime1">
              <a:rPr lang="fr-FR" smtClean="0"/>
              <a:t>29/04/2019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algn="ctr"/>
            <a:r>
              <a:rPr lang="fr-FR"/>
              <a:t>-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0C140CD-8AED-46FF-A9A2-77308F3F39A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971550" y="621000"/>
            <a:ext cx="7200900" cy="900000"/>
          </a:xfrm>
        </p:spPr>
        <p:txBody>
          <a:bodyPr/>
          <a:lstStyle>
            <a:lvl1pPr>
              <a:lnSpc>
                <a:spcPct val="80000"/>
              </a:lnSpc>
              <a:spcAft>
                <a:spcPts val="0"/>
              </a:spcAft>
              <a:defRPr sz="33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71550" y="1545435"/>
            <a:ext cx="3348000" cy="2917031"/>
          </a:xfrm>
        </p:spPr>
        <p:txBody>
          <a:bodyPr/>
          <a:lstStyle/>
          <a:p>
            <a:pPr lvl="0"/>
            <a:r>
              <a:rPr lang="fr-FR" noProof="0" dirty="0"/>
              <a:t>Sous-titre de niveau 1</a:t>
            </a:r>
          </a:p>
          <a:p>
            <a:pPr lvl="1"/>
            <a:r>
              <a:rPr lang="fr-FR" noProof="0" dirty="0"/>
              <a:t>Texte courant</a:t>
            </a:r>
          </a:p>
          <a:p>
            <a:pPr lvl="2"/>
            <a:r>
              <a:rPr lang="fr-FR" noProof="0" dirty="0"/>
              <a:t>Texte puce de niveau 1</a:t>
            </a:r>
          </a:p>
          <a:p>
            <a:pPr lvl="3"/>
            <a:r>
              <a:rPr lang="fr-FR" noProof="0" dirty="0"/>
              <a:t>Texte puce de niveau 2</a:t>
            </a:r>
          </a:p>
          <a:p>
            <a:pPr lvl="4"/>
            <a:r>
              <a:rPr lang="fr-FR" noProof="0" dirty="0"/>
              <a:t>Texte puce de niveau 3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572000" y="1545431"/>
            <a:ext cx="3600450" cy="252000"/>
          </a:xfrm>
        </p:spPr>
        <p:txBody>
          <a:bodyPr/>
          <a:lstStyle>
            <a:lvl1pPr algn="ctr"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13" name="Espace réservé du graphique 12"/>
          <p:cNvSpPr>
            <a:spLocks noGrp="1"/>
          </p:cNvSpPr>
          <p:nvPr>
            <p:ph type="chart" sz="quarter" idx="16"/>
          </p:nvPr>
        </p:nvSpPr>
        <p:spPr bwMode="gray">
          <a:xfrm>
            <a:off x="4572000" y="1815666"/>
            <a:ext cx="3600450" cy="2646797"/>
          </a:xfrm>
        </p:spPr>
        <p:txBody>
          <a:bodyPr tIns="540000" anchor="ctr" anchorCtr="0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 graphique</a:t>
            </a:r>
          </a:p>
        </p:txBody>
      </p:sp>
    </p:spTree>
    <p:extLst>
      <p:ext uri="{BB962C8B-B14F-4D97-AF65-F5344CB8AC3E}">
        <p14:creationId xmlns:p14="http://schemas.microsoft.com/office/powerpoint/2010/main" val="366747767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utre citation">
    <p:bg>
      <p:bgPr>
        <a:solidFill>
          <a:srgbClr val="34A5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/>
          </p:cNvSpPr>
          <p:nvPr>
            <p:ph type="body" sz="quarter" idx="13"/>
          </p:nvPr>
        </p:nvSpPr>
        <p:spPr>
          <a:xfrm>
            <a:off x="4250531" y="1393031"/>
            <a:ext cx="3536156" cy="270843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5500" cap="all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t>Saisissez une citation ici.</a:t>
            </a:r>
          </a:p>
        </p:txBody>
      </p:sp>
      <p:sp>
        <p:nvSpPr>
          <p:cNvPr id="127" name="Shape 127"/>
          <p:cNvSpPr>
            <a:spLocks noGrp="1"/>
          </p:cNvSpPr>
          <p:nvPr>
            <p:ph type="pic" sz="half" idx="14"/>
          </p:nvPr>
        </p:nvSpPr>
        <p:spPr>
          <a:xfrm>
            <a:off x="1143003" y="0"/>
            <a:ext cx="2893219" cy="5143500"/>
          </a:xfrm>
          <a:prstGeom prst="rect">
            <a:avLst/>
          </a:prstGeom>
        </p:spPr>
        <p:txBody>
          <a:bodyPr lIns="38404" tIns="19202" rIns="38404" bIns="19202" anchor="t">
            <a:noAutofit/>
          </a:bodyPr>
          <a:lstStyle/>
          <a:p>
            <a:endParaRPr/>
          </a:p>
        </p:txBody>
      </p:sp>
      <p:sp>
        <p:nvSpPr>
          <p:cNvPr id="128" name="Shape 128"/>
          <p:cNvSpPr>
            <a:spLocks noGrp="1"/>
          </p:cNvSpPr>
          <p:nvPr>
            <p:ph type="body" sz="quarter" idx="15"/>
          </p:nvPr>
        </p:nvSpPr>
        <p:spPr>
          <a:xfrm>
            <a:off x="4250531" y="4106765"/>
            <a:ext cx="3536156" cy="53860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defTabSz="270034">
              <a:spcBef>
                <a:spcPts val="0"/>
              </a:spcBef>
              <a:buSzTx/>
              <a:buNone/>
              <a:defRPr sz="3500">
                <a:solidFill>
                  <a:srgbClr val="232323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t>Gilles Alain</a:t>
            </a:r>
          </a:p>
        </p:txBody>
      </p:sp>
      <p:sp>
        <p:nvSpPr>
          <p:cNvPr id="129" name="Shape 129"/>
          <p:cNvSpPr>
            <a:spLocks noGrp="1"/>
          </p:cNvSpPr>
          <p:nvPr>
            <p:ph type="sldNum" sz="quarter" idx="2"/>
          </p:nvPr>
        </p:nvSpPr>
        <p:spPr>
          <a:xfrm>
            <a:off x="7579478" y="227708"/>
            <a:ext cx="204639" cy="229791"/>
          </a:xfrm>
          <a:prstGeom prst="rect">
            <a:avLst/>
          </a:prstGeom>
        </p:spPr>
        <p:txBody>
          <a:bodyPr lIns="38405" tIns="19202" rIns="38405" bIns="19202"/>
          <a:lstStyle>
            <a:lvl1pPr algn="r">
              <a:lnSpc>
                <a:spcPct val="80000"/>
              </a:lnSpc>
              <a:defRPr sz="1300">
                <a:solidFill>
                  <a:srgbClr val="838787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CB4B4D-7CA3-9044-876B-883B54F8677D}" type="slidenum">
              <a:rPr/>
              <a:pPr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2388772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 txBox="1">
            <a:spLocks/>
          </p:cNvSpPr>
          <p:nvPr userDrawn="1"/>
        </p:nvSpPr>
        <p:spPr>
          <a:xfrm>
            <a:off x="8720141" y="4924427"/>
            <a:ext cx="212725" cy="116681"/>
          </a:xfrm>
          <a:prstGeom prst="rect">
            <a:avLst/>
          </a:prstGeom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C321A27-1651-42F0-AD38-4B96DECE6AB2}" type="slidenum">
              <a:rPr lang="en-US" altLang="fr-FR" sz="100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en-US" altLang="fr-FR" sz="1000">
              <a:solidFill>
                <a:srgbClr val="000000"/>
              </a:solidFill>
            </a:endParaRPr>
          </a:p>
        </p:txBody>
      </p:sp>
      <p:sp>
        <p:nvSpPr>
          <p:cNvPr id="4" name="SlideLogoSeparator" hidden="1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589966" y="4900612"/>
            <a:ext cx="41275" cy="139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r" defTabSz="91352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24" dirty="0">
                <a:solidFill>
                  <a:srgbClr val="000000"/>
                </a:solidFill>
                <a:cs typeface="Arial" charset="0"/>
              </a:rPr>
              <a:t>|</a:t>
            </a:r>
          </a:p>
        </p:txBody>
      </p:sp>
      <p:sp>
        <p:nvSpPr>
          <p:cNvPr id="2" name="2. 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46919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fr-FR" noProof="0" dirty="0"/>
              <a:t>Surtitre optionnel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l"/>
            <a:fld id="{B635F365-377F-4620-A6DE-70BCBFD94B46}" type="datetime1">
              <a:rPr lang="fr-FR" smtClean="0"/>
              <a:t>29/04/2019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algn="ctr"/>
            <a:r>
              <a:rPr lang="fr-FR"/>
              <a:t>-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0C140CD-8AED-46FF-A9A2-77308F3F39A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971550" y="621000"/>
            <a:ext cx="7200900" cy="900000"/>
          </a:xfrm>
        </p:spPr>
        <p:txBody>
          <a:bodyPr/>
          <a:lstStyle>
            <a:lvl1pPr>
              <a:lnSpc>
                <a:spcPct val="80000"/>
              </a:lnSpc>
              <a:spcAft>
                <a:spcPts val="0"/>
              </a:spcAft>
              <a:defRPr sz="33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971550" y="1545431"/>
            <a:ext cx="7200900" cy="252000"/>
          </a:xfrm>
        </p:spPr>
        <p:txBody>
          <a:bodyPr/>
          <a:lstStyle>
            <a:lvl1pPr algn="l"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8" name="Espace réservé du tableau 7"/>
          <p:cNvSpPr>
            <a:spLocks noGrp="1"/>
          </p:cNvSpPr>
          <p:nvPr>
            <p:ph type="tbl" sz="quarter" idx="16"/>
          </p:nvPr>
        </p:nvSpPr>
        <p:spPr bwMode="gray">
          <a:xfrm>
            <a:off x="971550" y="1815666"/>
            <a:ext cx="7200900" cy="2646797"/>
          </a:xfrm>
        </p:spPr>
        <p:txBody>
          <a:bodyPr tIns="540000" bIns="0" anchor="ctr" anchorCtr="0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 tableau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6216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r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 bwMode="blackWhite">
          <a:xfrm>
            <a:off x="323850" y="324000"/>
            <a:ext cx="8496300" cy="421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 bwMode="black">
          <a:xfrm>
            <a:off x="827088" y="678656"/>
            <a:ext cx="7345362" cy="1764000"/>
          </a:xfrm>
          <a:noFill/>
        </p:spPr>
        <p:txBody>
          <a:bodyPr lIns="0" bIns="0" anchor="b" anchorCtr="0"/>
          <a:lstStyle>
            <a:lvl1pPr algn="ctr">
              <a:lnSpc>
                <a:spcPct val="100000"/>
              </a:lnSpc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8"/>
          </p:nvPr>
        </p:nvSpPr>
        <p:spPr bwMode="gray">
          <a:xfrm>
            <a:off x="1" y="5001816"/>
            <a:ext cx="430213" cy="141684"/>
          </a:xfrm>
        </p:spPr>
        <p:txBody>
          <a:bodyPr/>
          <a:lstStyle>
            <a:lvl1pPr>
              <a:defRPr sz="100">
                <a:solidFill>
                  <a:schemeClr val="bg2">
                    <a:alpha val="0"/>
                  </a:schemeClr>
                </a:solidFill>
              </a:defRPr>
            </a:lvl1pPr>
          </a:lstStyle>
          <a:p>
            <a:pPr algn="l"/>
            <a:fld id="{86D56D38-296B-42F6-A96D-3E58AAFBA23A}" type="datetime1">
              <a:rPr lang="fr-FR" smtClean="0"/>
              <a:t>29/04/2019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9"/>
          </p:nvPr>
        </p:nvSpPr>
        <p:spPr bwMode="gray">
          <a:xfrm>
            <a:off x="1" y="5001822"/>
            <a:ext cx="430213" cy="141683"/>
          </a:xfrm>
        </p:spPr>
        <p:txBody>
          <a:bodyPr/>
          <a:lstStyle>
            <a:lvl1pPr>
              <a:defRPr sz="100">
                <a:solidFill>
                  <a:schemeClr val="bg2">
                    <a:alpha val="0"/>
                  </a:schemeClr>
                </a:solidFill>
              </a:defRPr>
            </a:lvl1pPr>
          </a:lstStyle>
          <a:p>
            <a:pPr algn="ctr"/>
            <a:r>
              <a:rPr lang="fr-FR"/>
              <a:t>-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20"/>
          </p:nvPr>
        </p:nvSpPr>
        <p:spPr bwMode="gray">
          <a:xfrm>
            <a:off x="1" y="5001816"/>
            <a:ext cx="430213" cy="141684"/>
          </a:xfrm>
        </p:spPr>
        <p:txBody>
          <a:bodyPr/>
          <a:lstStyle>
            <a:lvl1pPr>
              <a:defRPr sz="100">
                <a:solidFill>
                  <a:schemeClr val="bg2">
                    <a:alpha val="0"/>
                  </a:schemeClr>
                </a:solidFill>
              </a:defRPr>
            </a:lvl1pPr>
          </a:lstStyle>
          <a:p>
            <a:fld id="{10C140CD-8AED-46FF-A9A2-77308F3F39A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21" hasCustomPrompt="1"/>
          </p:nvPr>
        </p:nvSpPr>
        <p:spPr bwMode="black">
          <a:xfrm>
            <a:off x="827088" y="2571752"/>
            <a:ext cx="7345362" cy="1565673"/>
          </a:xfrm>
        </p:spPr>
        <p:txBody>
          <a:bodyPr anchor="t" anchorCtr="0"/>
          <a:lstStyle>
            <a:lvl1pPr algn="ctr">
              <a:spcAft>
                <a:spcPts val="0"/>
              </a:spcAft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pic>
        <p:nvPicPr>
          <p:cNvPr id="11" name="Image 10" descr="New_Logo_rouge_310x125_rvb.pd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00" y="4653099"/>
            <a:ext cx="98328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391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58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gray">
          <a:xfrm>
            <a:off x="0" y="0"/>
            <a:ext cx="2570400" cy="32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 userDrawn="1"/>
        </p:nvSpPr>
        <p:spPr bwMode="gray">
          <a:xfrm>
            <a:off x="0" y="5"/>
            <a:ext cx="323850" cy="25717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 userDrawn="1"/>
        </p:nvSpPr>
        <p:spPr bwMode="gray">
          <a:xfrm>
            <a:off x="2570404" y="0"/>
            <a:ext cx="6573599" cy="324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 userDrawn="1"/>
        </p:nvSpPr>
        <p:spPr bwMode="gray">
          <a:xfrm>
            <a:off x="0" y="2573100"/>
            <a:ext cx="323850" cy="2570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 userDrawn="1"/>
        </p:nvSpPr>
        <p:spPr bwMode="gray">
          <a:xfrm>
            <a:off x="0" y="4536000"/>
            <a:ext cx="9144000" cy="607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 userDrawn="1"/>
        </p:nvSpPr>
        <p:spPr bwMode="gray">
          <a:xfrm>
            <a:off x="8808142" y="3"/>
            <a:ext cx="335867" cy="51434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2570400" y="5"/>
            <a:ext cx="6249750" cy="320279"/>
          </a:xfrm>
          <a:prstGeom prst="rect">
            <a:avLst/>
          </a:prstGeom>
        </p:spPr>
        <p:txBody>
          <a:bodyPr vert="horz" lIns="108000" tIns="0" rIns="0" bIns="0" rtlCol="0" anchor="ctr" anchorCtr="0">
            <a:noAutofit/>
          </a:bodyPr>
          <a:lstStyle/>
          <a:p>
            <a:r>
              <a:rPr lang="fr-FR" noProof="0" dirty="0"/>
              <a:t>Surtitre optionnel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971550" y="1545431"/>
            <a:ext cx="7200900" cy="29170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noProof="0" dirty="0"/>
              <a:t>Sous-titre de niveau 1</a:t>
            </a:r>
          </a:p>
          <a:p>
            <a:pPr lvl="1"/>
            <a:r>
              <a:rPr lang="fr-FR" noProof="0" dirty="0"/>
              <a:t>Texte courant</a:t>
            </a:r>
          </a:p>
          <a:p>
            <a:pPr lvl="2"/>
            <a:r>
              <a:rPr lang="fr-FR" noProof="0" dirty="0"/>
              <a:t>Texte puce de niveau 1</a:t>
            </a:r>
          </a:p>
          <a:p>
            <a:pPr lvl="3"/>
            <a:r>
              <a:rPr lang="fr-FR" noProof="0" dirty="0"/>
              <a:t>Texte puce de niveau 2</a:t>
            </a:r>
          </a:p>
          <a:p>
            <a:pPr lvl="4"/>
            <a:r>
              <a:rPr lang="fr-FR" noProof="0" dirty="0"/>
              <a:t>Texte puce de niveau 3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604159" y="4831353"/>
            <a:ext cx="2692477" cy="216000"/>
          </a:xfrm>
          <a:prstGeom prst="rect">
            <a:avLst/>
          </a:prstGeom>
          <a:ln>
            <a:solidFill>
              <a:schemeClr val="bg1">
                <a:alpha val="0"/>
              </a:schemeClr>
            </a:solidFill>
          </a:ln>
        </p:spPr>
        <p:txBody>
          <a:bodyPr vert="horz" lIns="0" tIns="0" rIns="0" bIns="0" rtlCol="0" anchor="b" anchorCtr="0">
            <a:noAutofit/>
          </a:bodyPr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pPr algn="l"/>
            <a:fld id="{B9D8F81F-395D-4BFA-A2D9-045967F09413}" type="datetime1">
              <a:rPr lang="fr-FR" smtClean="0"/>
              <a:pPr algn="l"/>
              <a:t>29/04/2019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473765" y="4831353"/>
            <a:ext cx="108000" cy="216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900" b="0" cap="none" baseline="0">
                <a:solidFill>
                  <a:schemeClr val="tx2"/>
                </a:solidFill>
              </a:defRPr>
            </a:lvl1pPr>
          </a:lstStyle>
          <a:p>
            <a:pPr algn="ctr"/>
            <a:r>
              <a:rPr lang="fr-FR"/>
              <a:t>-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323850" y="4831359"/>
            <a:ext cx="144000" cy="215821"/>
          </a:xfrm>
          <a:prstGeom prst="rect">
            <a:avLst/>
          </a:prstGeom>
          <a:ln>
            <a:solidFill>
              <a:schemeClr val="bg1">
                <a:alpha val="0"/>
              </a:schemeClr>
            </a:solidFill>
          </a:ln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0" cap="all" baseline="0">
                <a:solidFill>
                  <a:schemeClr val="tx2"/>
                </a:solidFill>
              </a:defRPr>
            </a:lvl1pPr>
          </a:lstStyle>
          <a:p>
            <a:fld id="{10C140CD-8AED-46FF-A9A2-77308F3F39AE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5" name="Image 14" descr="New_Logo_rouge_310x125_rvb.pdf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00" y="4653099"/>
            <a:ext cx="983288" cy="396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0" r:id="rId2"/>
    <p:sldLayoutId id="2147483672" r:id="rId3"/>
    <p:sldLayoutId id="2147483671" r:id="rId4"/>
    <p:sldLayoutId id="2147483673" r:id="rId5"/>
    <p:sldLayoutId id="2147483674" r:id="rId6"/>
    <p:sldLayoutId id="2147483675" r:id="rId7"/>
    <p:sldLayoutId id="2147483676" r:id="rId8"/>
    <p:sldLayoutId id="2147483680" r:id="rId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None/>
        <a:defRPr sz="1200" b="0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SzPct val="100000"/>
        <a:buFont typeface="Arial" panose="020B0604020202020204" pitchFamily="34" charset="0"/>
        <a:buNone/>
        <a:defRPr sz="1600" b="1" kern="1200" cap="none" baseline="0">
          <a:solidFill>
            <a:schemeClr val="bg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SzPct val="100000"/>
        <a:buFont typeface="Arial" panose="020B0604020202020204" pitchFamily="34" charset="0"/>
        <a:buNone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144000" indent="-144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bg2"/>
        </a:buClr>
        <a:buSzPct val="100000"/>
        <a:buFont typeface="Wingdings" panose="05000000000000000000" pitchFamily="2" charset="2"/>
        <a:buChar char="l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324000" indent="-144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bg2"/>
        </a:buClr>
        <a:buSzPct val="100000"/>
        <a:buFont typeface="Tahoma" panose="020B0604030504040204" pitchFamily="34" charset="0"/>
        <a:buChar char="&gt;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576000" indent="-144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Tx/>
        <a:buSzPct val="100000"/>
        <a:buFont typeface="Tahoma" panose="020B0604030504040204" pitchFamily="34" charset="0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gray">
          <a:xfrm>
            <a:off x="0" y="0"/>
            <a:ext cx="2570400" cy="3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 userDrawn="1"/>
        </p:nvSpPr>
        <p:spPr bwMode="gray">
          <a:xfrm>
            <a:off x="0" y="5"/>
            <a:ext cx="323850" cy="2571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 userDrawn="1"/>
        </p:nvSpPr>
        <p:spPr bwMode="gray">
          <a:xfrm>
            <a:off x="2570404" y="0"/>
            <a:ext cx="6573599" cy="32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 userDrawn="1"/>
        </p:nvSpPr>
        <p:spPr bwMode="gray">
          <a:xfrm>
            <a:off x="0" y="2573100"/>
            <a:ext cx="323850" cy="25704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 userDrawn="1"/>
        </p:nvSpPr>
        <p:spPr bwMode="gray">
          <a:xfrm>
            <a:off x="0" y="4536000"/>
            <a:ext cx="9144000" cy="607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 userDrawn="1"/>
        </p:nvSpPr>
        <p:spPr bwMode="gray">
          <a:xfrm>
            <a:off x="8808142" y="3"/>
            <a:ext cx="335867" cy="51434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2570399" y="5"/>
            <a:ext cx="6237733" cy="320279"/>
          </a:xfrm>
          <a:prstGeom prst="rect">
            <a:avLst/>
          </a:prstGeom>
        </p:spPr>
        <p:txBody>
          <a:bodyPr vert="horz" lIns="108000" tIns="0" rIns="0" bIns="0" rtlCol="0" anchor="ctr" anchorCtr="0">
            <a:noAutofit/>
          </a:bodyPr>
          <a:lstStyle/>
          <a:p>
            <a:r>
              <a:rPr lang="fr-FR" noProof="0" dirty="0"/>
              <a:t>Surtitre optionnel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971550" y="1545431"/>
            <a:ext cx="7200900" cy="29170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noProof="0" dirty="0"/>
              <a:t>Sous-titre de niveau 1</a:t>
            </a:r>
          </a:p>
          <a:p>
            <a:pPr lvl="1"/>
            <a:r>
              <a:rPr lang="fr-FR" noProof="0" dirty="0"/>
              <a:t>Texte courant</a:t>
            </a:r>
          </a:p>
          <a:p>
            <a:pPr lvl="2"/>
            <a:r>
              <a:rPr lang="fr-FR" noProof="0" dirty="0"/>
              <a:t>Texte puce de niveau 1</a:t>
            </a:r>
          </a:p>
          <a:p>
            <a:pPr lvl="3"/>
            <a:r>
              <a:rPr lang="fr-FR" noProof="0" dirty="0"/>
              <a:t>Texte puce de niveau 2</a:t>
            </a:r>
          </a:p>
          <a:p>
            <a:pPr lvl="4"/>
            <a:r>
              <a:rPr lang="fr-FR" noProof="0" dirty="0"/>
              <a:t>Texte puce de niveau 3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604159" y="4831353"/>
            <a:ext cx="2692477" cy="216000"/>
          </a:xfrm>
          <a:prstGeom prst="rect">
            <a:avLst/>
          </a:prstGeom>
          <a:ln>
            <a:solidFill>
              <a:schemeClr val="bg1">
                <a:alpha val="0"/>
              </a:schemeClr>
            </a:solidFill>
          </a:ln>
        </p:spPr>
        <p:txBody>
          <a:bodyPr vert="horz" lIns="0" tIns="0" rIns="0" bIns="0" rtlCol="0" anchor="b" anchorCtr="0">
            <a:noAutofit/>
          </a:bodyPr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pPr algn="l"/>
            <a:fld id="{B9D8F81F-395D-4BFA-A2D9-045967F09413}" type="datetime1">
              <a:rPr lang="fr-FR" smtClean="0"/>
              <a:t>29/04/2019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473765" y="4831353"/>
            <a:ext cx="108000" cy="216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900" b="0" cap="none" baseline="0">
                <a:solidFill>
                  <a:schemeClr val="bg1"/>
                </a:solidFill>
              </a:defRPr>
            </a:lvl1pPr>
          </a:lstStyle>
          <a:p>
            <a:pPr algn="ctr"/>
            <a:r>
              <a:rPr lang="fr-FR" dirty="0"/>
              <a:t>-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323850" y="4831359"/>
            <a:ext cx="144000" cy="215821"/>
          </a:xfrm>
          <a:prstGeom prst="rect">
            <a:avLst/>
          </a:prstGeom>
          <a:ln>
            <a:solidFill>
              <a:schemeClr val="bg1">
                <a:alpha val="0"/>
              </a:schemeClr>
            </a:solidFill>
          </a:ln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0" cap="all" baseline="0">
                <a:solidFill>
                  <a:schemeClr val="bg1"/>
                </a:solidFill>
              </a:defRPr>
            </a:lvl1pPr>
          </a:lstStyle>
          <a:p>
            <a:fld id="{10C140CD-8AED-46FF-A9A2-77308F3F39AE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8" name="Image 17" descr="New_Logo_blanc_310x125_rvb.pdf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00" y="4653099"/>
            <a:ext cx="98328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630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None/>
        <a:defRPr sz="1200" b="0" kern="1200" cap="none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SzPct val="100000"/>
        <a:buFont typeface="Arial" panose="020B0604020202020204" pitchFamily="34" charset="0"/>
        <a:buNone/>
        <a:defRPr sz="1600" b="1" kern="1200" cap="none" baseline="0">
          <a:solidFill>
            <a:schemeClr val="bg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SzPct val="100000"/>
        <a:buFont typeface="Arial" panose="020B0604020202020204" pitchFamily="34" charset="0"/>
        <a:buNone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144000" indent="-144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bg2"/>
        </a:buClr>
        <a:buSzPct val="100000"/>
        <a:buFont typeface="Wingdings" panose="05000000000000000000" pitchFamily="2" charset="2"/>
        <a:buChar char="l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324000" indent="-144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bg2"/>
        </a:buClr>
        <a:buSzPct val="100000"/>
        <a:buFont typeface="Tahoma" panose="020B0604030504040204" pitchFamily="34" charset="0"/>
        <a:buChar char="&gt;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576000" indent="-144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Tx/>
        <a:buSzPct val="100000"/>
        <a:buFont typeface="Tahoma" panose="020B0604030504040204" pitchFamily="34" charset="0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gray">
          <a:xfrm>
            <a:off x="0" y="0"/>
            <a:ext cx="2570400" cy="32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 userDrawn="1"/>
        </p:nvSpPr>
        <p:spPr bwMode="gray">
          <a:xfrm>
            <a:off x="0" y="5"/>
            <a:ext cx="323850" cy="25717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2570400" y="5"/>
            <a:ext cx="6249750" cy="320279"/>
          </a:xfrm>
          <a:prstGeom prst="rect">
            <a:avLst/>
          </a:prstGeom>
        </p:spPr>
        <p:txBody>
          <a:bodyPr vert="horz" lIns="108000" tIns="0" rIns="0" bIns="0" rtlCol="0" anchor="ctr" anchorCtr="0">
            <a:noAutofit/>
          </a:bodyPr>
          <a:lstStyle/>
          <a:p>
            <a:r>
              <a:rPr lang="fr-FR" noProof="0" dirty="0"/>
              <a:t>Surtitre optionnel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971550" y="1545431"/>
            <a:ext cx="7200900" cy="29170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noProof="0" dirty="0"/>
              <a:t>Sous-titre de niveau 1</a:t>
            </a:r>
          </a:p>
          <a:p>
            <a:pPr lvl="1"/>
            <a:r>
              <a:rPr lang="fr-FR" noProof="0" dirty="0"/>
              <a:t>Texte courant</a:t>
            </a:r>
          </a:p>
          <a:p>
            <a:pPr lvl="2"/>
            <a:r>
              <a:rPr lang="fr-FR" noProof="0" dirty="0"/>
              <a:t>Texte puce de niveau 1</a:t>
            </a:r>
          </a:p>
          <a:p>
            <a:pPr lvl="3"/>
            <a:r>
              <a:rPr lang="fr-FR" noProof="0" dirty="0"/>
              <a:t>Texte puce de niveau 2</a:t>
            </a:r>
          </a:p>
          <a:p>
            <a:pPr lvl="4"/>
            <a:r>
              <a:rPr lang="fr-FR" noProof="0" dirty="0"/>
              <a:t>Texte puce de niveau 3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604159" y="4831353"/>
            <a:ext cx="2692477" cy="216000"/>
          </a:xfrm>
          <a:prstGeom prst="rect">
            <a:avLst/>
          </a:prstGeom>
          <a:ln>
            <a:solidFill>
              <a:schemeClr val="bg1">
                <a:alpha val="0"/>
              </a:schemeClr>
            </a:solidFill>
          </a:ln>
        </p:spPr>
        <p:txBody>
          <a:bodyPr vert="horz" lIns="0" tIns="0" rIns="0" bIns="0" rtlCol="0" anchor="b" anchorCtr="0">
            <a:noAutofit/>
          </a:bodyPr>
          <a:lstStyle>
            <a:lvl1pPr algn="ctr">
              <a:defRPr sz="900">
                <a:solidFill>
                  <a:schemeClr val="bg2"/>
                </a:solidFill>
              </a:defRPr>
            </a:lvl1pPr>
          </a:lstStyle>
          <a:p>
            <a:pPr algn="l"/>
            <a:fld id="{B9D8F81F-395D-4BFA-A2D9-045967F09413}" type="datetime1">
              <a:rPr lang="fr-FR" smtClean="0"/>
              <a:pPr algn="l"/>
              <a:t>29/04/2019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473765" y="4831353"/>
            <a:ext cx="108000" cy="216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900" b="0" cap="none" baseline="0">
                <a:solidFill>
                  <a:schemeClr val="bg2"/>
                </a:solidFill>
              </a:defRPr>
            </a:lvl1pPr>
          </a:lstStyle>
          <a:p>
            <a:pPr algn="ctr"/>
            <a:r>
              <a:rPr lang="fr-FR"/>
              <a:t>-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323850" y="4831359"/>
            <a:ext cx="144000" cy="215821"/>
          </a:xfrm>
          <a:prstGeom prst="rect">
            <a:avLst/>
          </a:prstGeom>
          <a:ln>
            <a:solidFill>
              <a:schemeClr val="bg1">
                <a:alpha val="0"/>
              </a:schemeClr>
            </a:solidFill>
          </a:ln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0" cap="all" baseline="0">
                <a:solidFill>
                  <a:schemeClr val="bg2"/>
                </a:solidFill>
              </a:defRPr>
            </a:lvl1pPr>
          </a:lstStyle>
          <a:p>
            <a:fld id="{10C140CD-8AED-46FF-A9A2-77308F3F39AE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5" name="Connecteur droit 14"/>
          <p:cNvCxnSpPr/>
          <p:nvPr userDrawn="1"/>
        </p:nvCxnSpPr>
        <p:spPr>
          <a:xfrm>
            <a:off x="324000" y="4536000"/>
            <a:ext cx="8496000" cy="0"/>
          </a:xfrm>
          <a:prstGeom prst="line">
            <a:avLst/>
          </a:prstGeom>
          <a:ln w="6350">
            <a:solidFill>
              <a:schemeClr val="tx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 descr="New_Logo_rouge_310x125_rvb.pdf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00" y="4653099"/>
            <a:ext cx="98328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876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None/>
        <a:defRPr sz="1200" b="0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SzPct val="100000"/>
        <a:buFont typeface="Arial" panose="020B0604020202020204" pitchFamily="34" charset="0"/>
        <a:buNone/>
        <a:defRPr sz="1600" b="1" kern="1200" cap="none" baseline="0">
          <a:solidFill>
            <a:schemeClr val="bg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SzPct val="100000"/>
        <a:buFont typeface="Arial" panose="020B0604020202020204" pitchFamily="34" charset="0"/>
        <a:buNone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144000" indent="-144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bg2"/>
        </a:buClr>
        <a:buSzPct val="100000"/>
        <a:buFont typeface="Wingdings" panose="05000000000000000000" pitchFamily="2" charset="2"/>
        <a:buChar char="l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324000" indent="-144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bg2"/>
        </a:buClr>
        <a:buSzPct val="100000"/>
        <a:buFont typeface="Tahoma" panose="020B0604030504040204" pitchFamily="34" charset="0"/>
        <a:buChar char="&gt;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576000" indent="-144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Tx/>
        <a:buSzPct val="100000"/>
        <a:buFont typeface="Tahoma" panose="020B0604030504040204" pitchFamily="34" charset="0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80C7655-1658-4665-A373-94241AD81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B853459-DE57-46B4-9B48-E80A5D8D9D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E57C0EA-DE5E-49F0-A9BF-587ADA5A1D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3524F-A15E-4198-B9B1-5C18FFEEC8CC}" type="datetimeFigureOut">
              <a:rPr lang="fr-FR" smtClean="0"/>
              <a:t>29/04/2019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05B9A0A-6271-452A-A304-5B7DDA765B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B5FE59-40EF-4217-B346-DF9AB144E8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266FE0-616F-4F83-8908-9409BC9D24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4847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7" tIns="34289" rIns="68577" bIns="34289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68577" tIns="34289" rIns="68577" bIns="34289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fld id="{851CA8FD-31B0-B44C-84C4-382AE066B88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766"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973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  <p:sldLayoutId id="2147483771" r:id="rId18"/>
  </p:sldLayoutIdLst>
  <p:hf sldNum="0" hdr="0" ftr="0" dt="0"/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5"/>
          <p:cNvSpPr>
            <a:spLocks noChangeArrowheads="1"/>
          </p:cNvSpPr>
          <p:nvPr/>
        </p:nvSpPr>
        <p:spPr bwMode="white">
          <a:xfrm>
            <a:off x="0" y="0"/>
            <a:ext cx="9144000" cy="4629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 altLang="fr-FR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027" name="Picture 2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white">
          <a:xfrm>
            <a:off x="0" y="4408886"/>
            <a:ext cx="9144000" cy="734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228600"/>
            <a:ext cx="80772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et modifiez le titre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371600"/>
            <a:ext cx="80772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1044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8000" y="4791075"/>
            <a:ext cx="657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solidFill>
                  <a:schemeClr val="bg1"/>
                </a:solidFill>
                <a:latin typeface="Helvetica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FF"/>
              </a:solidFill>
            </a:endParaRPr>
          </a:p>
        </p:txBody>
      </p:sp>
      <p:pic>
        <p:nvPicPr>
          <p:cNvPr id="1031" name="Picture 28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978" y="4408886"/>
            <a:ext cx="1597025" cy="734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09016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b="1">
          <a:solidFill>
            <a:schemeClr val="accent2"/>
          </a:solidFill>
          <a:latin typeface="+mn-lt"/>
          <a:ea typeface="+mn-ea"/>
          <a:cs typeface="+mn-cs"/>
        </a:defRPr>
      </a:lvl1pPr>
      <a:lvl2pPr marL="1588" indent="635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2pPr>
      <a:lvl3pPr marL="238125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l"/>
        <a:defRPr sz="1500" b="1">
          <a:solidFill>
            <a:schemeClr val="accent2"/>
          </a:solidFill>
          <a:latin typeface="+mn-lt"/>
        </a:defRPr>
      </a:lvl3pPr>
      <a:lvl4pPr marL="468313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4pPr>
      <a:lvl5pPr marL="887413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5pPr>
      <a:lvl6pPr marL="1344613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6pPr>
      <a:lvl7pPr marL="1801813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7pPr>
      <a:lvl8pPr marL="2259013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8pPr>
      <a:lvl9pPr marL="2716213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jpe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emf"/><Relationship Id="rId5" Type="http://schemas.openxmlformats.org/officeDocument/2006/relationships/image" Target="../media/image9.jpeg"/><Relationship Id="rId10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3.tiff"/><Relationship Id="rId4" Type="http://schemas.openxmlformats.org/officeDocument/2006/relationships/chart" Target="../charts/char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chart" Target="../charts/chart7.xml"/><Relationship Id="rId7" Type="http://schemas.openxmlformats.org/officeDocument/2006/relationships/image" Target="../media/image40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.xml"/><Relationship Id="rId13" Type="http://schemas.openxmlformats.org/officeDocument/2006/relationships/image" Target="../media/image40.pn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12" Type="http://schemas.openxmlformats.org/officeDocument/2006/relationships/image" Target="../media/image34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11" Type="http://schemas.openxmlformats.org/officeDocument/2006/relationships/image" Target="../media/image39.jpeg"/><Relationship Id="rId5" Type="http://schemas.openxmlformats.org/officeDocument/2006/relationships/image" Target="../media/image43.png"/><Relationship Id="rId10" Type="http://schemas.openxmlformats.org/officeDocument/2006/relationships/image" Target="../media/image38.jpeg"/><Relationship Id="rId4" Type="http://schemas.microsoft.com/office/2007/relationships/hdphoto" Target="../media/hdphoto3.wdp"/><Relationship Id="rId9" Type="http://schemas.openxmlformats.org/officeDocument/2006/relationships/chart" Target="../charts/chart9.xml"/><Relationship Id="rId1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1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11" Type="http://schemas.openxmlformats.org/officeDocument/2006/relationships/image" Target="../media/image47.png"/><Relationship Id="rId10" Type="http://schemas.openxmlformats.org/officeDocument/2006/relationships/image" Target="../media/image46.png"/><Relationship Id="rId9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13" Type="http://schemas.openxmlformats.org/officeDocument/2006/relationships/image" Target="../media/image52.jpeg"/><Relationship Id="rId3" Type="http://schemas.microsoft.com/office/2007/relationships/hdphoto" Target="../media/hdphoto5.wdp"/><Relationship Id="rId12" Type="http://schemas.openxmlformats.org/officeDocument/2006/relationships/image" Target="../media/image51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11" Type="http://schemas.openxmlformats.org/officeDocument/2006/relationships/image" Target="../media/image47.png"/><Relationship Id="rId5" Type="http://schemas.openxmlformats.org/officeDocument/2006/relationships/image" Target="../media/image50.jpeg"/><Relationship Id="rId15" Type="http://schemas.openxmlformats.org/officeDocument/2006/relationships/image" Target="../media/image34.png"/><Relationship Id="rId10" Type="http://schemas.openxmlformats.org/officeDocument/2006/relationships/image" Target="../media/image46.png"/><Relationship Id="rId4" Type="http://schemas.openxmlformats.org/officeDocument/2006/relationships/image" Target="../media/image49.gif"/><Relationship Id="rId9" Type="http://schemas.openxmlformats.org/officeDocument/2006/relationships/image" Target="../media/image45.png"/><Relationship Id="rId1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5.jpeg"/><Relationship Id="rId7" Type="http://schemas.openxmlformats.org/officeDocument/2006/relationships/image" Target="../media/image47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50.png"/><Relationship Id="rId9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34.png"/><Relationship Id="rId4" Type="http://schemas.openxmlformats.org/officeDocument/2006/relationships/image" Target="../media/image59.png"/><Relationship Id="rId9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3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11" Type="http://schemas.openxmlformats.org/officeDocument/2006/relationships/image" Target="../media/image63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4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11" Type="http://schemas.openxmlformats.org/officeDocument/2006/relationships/image" Target="../media/image65.png"/><Relationship Id="rId5" Type="http://schemas.openxmlformats.org/officeDocument/2006/relationships/image" Target="../media/image60.png"/><Relationship Id="rId10" Type="http://schemas.openxmlformats.org/officeDocument/2006/relationships/image" Target="../media/image64.png"/><Relationship Id="rId4" Type="http://schemas.openxmlformats.org/officeDocument/2006/relationships/image" Target="../media/image59.png"/><Relationship Id="rId9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4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11" Type="http://schemas.openxmlformats.org/officeDocument/2006/relationships/image" Target="../media/image65.png"/><Relationship Id="rId5" Type="http://schemas.openxmlformats.org/officeDocument/2006/relationships/image" Target="../media/image60.png"/><Relationship Id="rId10" Type="http://schemas.openxmlformats.org/officeDocument/2006/relationships/image" Target="../media/image64.png"/><Relationship Id="rId4" Type="http://schemas.openxmlformats.org/officeDocument/2006/relationships/image" Target="../media/image59.png"/><Relationship Id="rId9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6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1.png"/><Relationship Id="rId7" Type="http://schemas.openxmlformats.org/officeDocument/2006/relationships/image" Target="../media/image7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34.png"/><Relationship Id="rId9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77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8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1.png"/><Relationship Id="rId5" Type="http://schemas.openxmlformats.org/officeDocument/2006/relationships/image" Target="../media/image34.png"/><Relationship Id="rId4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3.jpeg"/><Relationship Id="rId5" Type="http://schemas.openxmlformats.org/officeDocument/2006/relationships/image" Target="../media/image34.png"/><Relationship Id="rId4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8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7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4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3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6.gif"/><Relationship Id="rId4" Type="http://schemas.openxmlformats.org/officeDocument/2006/relationships/image" Target="../media/image3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6.gif"/><Relationship Id="rId5" Type="http://schemas.openxmlformats.org/officeDocument/2006/relationships/image" Target="../media/image34.png"/><Relationship Id="rId4" Type="http://schemas.openxmlformats.org/officeDocument/2006/relationships/image" Target="../media/image9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6.gif"/><Relationship Id="rId5" Type="http://schemas.openxmlformats.org/officeDocument/2006/relationships/image" Target="../media/image34.png"/><Relationship Id="rId4" Type="http://schemas.openxmlformats.org/officeDocument/2006/relationships/image" Target="../media/image9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1.jpeg"/><Relationship Id="rId4" Type="http://schemas.openxmlformats.org/officeDocument/2006/relationships/image" Target="../media/image10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101.jpeg"/><Relationship Id="rId4" Type="http://schemas.openxmlformats.org/officeDocument/2006/relationships/image" Target="../media/image10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101.jpeg"/><Relationship Id="rId4" Type="http://schemas.openxmlformats.org/officeDocument/2006/relationships/image" Target="../media/image10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101.jpeg"/><Relationship Id="rId4" Type="http://schemas.openxmlformats.org/officeDocument/2006/relationships/image" Target="../media/image103.png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microsoft.com/office/2007/relationships/hdphoto" Target="../media/hdphoto7.wdp"/><Relationship Id="rId4" Type="http://schemas.openxmlformats.org/officeDocument/2006/relationships/image" Target="../media/image104.png"/></Relationships>
</file>

<file path=ppt/slides/_rels/slide5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0.pn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Relationship Id="rId9" Type="http://schemas.openxmlformats.org/officeDocument/2006/relationships/image" Target="../media/image3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8.wdp"/><Relationship Id="rId7" Type="http://schemas.microsoft.com/office/2007/relationships/hdphoto" Target="../media/hdphoto7.wdp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4.png"/><Relationship Id="rId5" Type="http://schemas.microsoft.com/office/2007/relationships/hdphoto" Target="../media/hdphoto10.wdp"/><Relationship Id="rId4" Type="http://schemas.openxmlformats.org/officeDocument/2006/relationships/image" Target="../media/image11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34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2.png"/><Relationship Id="rId5" Type="http://schemas.microsoft.com/office/2007/relationships/hdphoto" Target="../media/hdphoto11.wdp"/><Relationship Id="rId10" Type="http://schemas.openxmlformats.org/officeDocument/2006/relationships/image" Target="../media/image34.png"/><Relationship Id="rId4" Type="http://schemas.openxmlformats.org/officeDocument/2006/relationships/image" Target="../media/image117.png"/><Relationship Id="rId9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12" Type="http://schemas.microsoft.com/office/2007/relationships/hdphoto" Target="../media/hdphoto12.wdp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2.png"/><Relationship Id="rId11" Type="http://schemas.openxmlformats.org/officeDocument/2006/relationships/image" Target="../media/image122.png"/><Relationship Id="rId5" Type="http://schemas.microsoft.com/office/2007/relationships/hdphoto" Target="../media/hdphoto11.wdp"/><Relationship Id="rId10" Type="http://schemas.openxmlformats.org/officeDocument/2006/relationships/image" Target="../media/image34.png"/><Relationship Id="rId4" Type="http://schemas.openxmlformats.org/officeDocument/2006/relationships/image" Target="../media/image117.png"/><Relationship Id="rId9" Type="http://schemas.microsoft.com/office/2007/relationships/hdphoto" Target="../media/hdphoto7.wd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4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22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12" Type="http://schemas.openxmlformats.org/officeDocument/2006/relationships/image" Target="../media/image34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2.png"/><Relationship Id="rId11" Type="http://schemas.microsoft.com/office/2007/relationships/hdphoto" Target="../media/hdphoto7.wdp"/><Relationship Id="rId5" Type="http://schemas.microsoft.com/office/2007/relationships/hdphoto" Target="../media/hdphoto11.wdp"/><Relationship Id="rId10" Type="http://schemas.openxmlformats.org/officeDocument/2006/relationships/image" Target="../media/image104.png"/><Relationship Id="rId4" Type="http://schemas.openxmlformats.org/officeDocument/2006/relationships/image" Target="../media/image117.png"/><Relationship Id="rId9" Type="http://schemas.microsoft.com/office/2007/relationships/hdphoto" Target="../media/hdphoto13.wdp"/><Relationship Id="rId14" Type="http://schemas.microsoft.com/office/2007/relationships/hdphoto" Target="../media/hdphoto12.wdp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microsoft.com/office/2007/relationships/hdphoto" Target="../media/hdphoto7.wdp"/><Relationship Id="rId3" Type="http://schemas.microsoft.com/office/2007/relationships/hdphoto" Target="../media/hdphoto8.wdp"/><Relationship Id="rId7" Type="http://schemas.microsoft.com/office/2007/relationships/hdphoto" Target="../media/hdphoto10.wdp"/><Relationship Id="rId12" Type="http://schemas.openxmlformats.org/officeDocument/2006/relationships/image" Target="../media/image104.png"/><Relationship Id="rId2" Type="http://schemas.openxmlformats.org/officeDocument/2006/relationships/image" Target="../media/image105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2.png"/><Relationship Id="rId11" Type="http://schemas.microsoft.com/office/2007/relationships/hdphoto" Target="../media/hdphoto12.wdp"/><Relationship Id="rId5" Type="http://schemas.microsoft.com/office/2007/relationships/hdphoto" Target="../media/hdphoto11.wdp"/><Relationship Id="rId15" Type="http://schemas.microsoft.com/office/2007/relationships/hdphoto" Target="../media/hdphoto14.wdp"/><Relationship Id="rId10" Type="http://schemas.openxmlformats.org/officeDocument/2006/relationships/image" Target="../media/image122.png"/><Relationship Id="rId4" Type="http://schemas.openxmlformats.org/officeDocument/2006/relationships/image" Target="../media/image117.png"/><Relationship Id="rId9" Type="http://schemas.microsoft.com/office/2007/relationships/hdphoto" Target="../media/hdphoto13.wdp"/><Relationship Id="rId14" Type="http://schemas.openxmlformats.org/officeDocument/2006/relationships/image" Target="../media/image12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microsoft.com/office/2007/relationships/hdphoto" Target="../media/hdphoto7.wdp"/><Relationship Id="rId18" Type="http://schemas.microsoft.com/office/2007/relationships/hdphoto" Target="../media/hdphoto17.wdp"/><Relationship Id="rId3" Type="http://schemas.microsoft.com/office/2007/relationships/hdphoto" Target="../media/hdphoto15.wdp"/><Relationship Id="rId7" Type="http://schemas.microsoft.com/office/2007/relationships/hdphoto" Target="../media/hdphoto10.wdp"/><Relationship Id="rId12" Type="http://schemas.openxmlformats.org/officeDocument/2006/relationships/image" Target="../media/image104.png"/><Relationship Id="rId17" Type="http://schemas.openxmlformats.org/officeDocument/2006/relationships/image" Target="../media/image130.png"/><Relationship Id="rId2" Type="http://schemas.openxmlformats.org/officeDocument/2006/relationships/image" Target="../media/image128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2.png"/><Relationship Id="rId11" Type="http://schemas.microsoft.com/office/2007/relationships/hdphoto" Target="../media/hdphoto12.wdp"/><Relationship Id="rId5" Type="http://schemas.microsoft.com/office/2007/relationships/hdphoto" Target="../media/hdphoto11.wdp"/><Relationship Id="rId15" Type="http://schemas.microsoft.com/office/2007/relationships/hdphoto" Target="../media/hdphoto16.wdp"/><Relationship Id="rId10" Type="http://schemas.openxmlformats.org/officeDocument/2006/relationships/image" Target="../media/image122.png"/><Relationship Id="rId4" Type="http://schemas.openxmlformats.org/officeDocument/2006/relationships/image" Target="../media/image117.png"/><Relationship Id="rId9" Type="http://schemas.microsoft.com/office/2007/relationships/hdphoto" Target="../media/hdphoto13.wdp"/><Relationship Id="rId14" Type="http://schemas.openxmlformats.org/officeDocument/2006/relationships/image" Target="../media/image12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4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3CEB5824-E814-4887-8E00-DB0B5462151A}"/>
              </a:ext>
            </a:extLst>
          </p:cNvPr>
          <p:cNvSpPr txBox="1"/>
          <p:nvPr/>
        </p:nvSpPr>
        <p:spPr>
          <a:xfrm>
            <a:off x="6047656" y="3723883"/>
            <a:ext cx="309634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Fanny Orlhac, PhD</a:t>
            </a:r>
          </a:p>
          <a:p>
            <a:pPr algn="ctr"/>
            <a:r>
              <a:rPr lang="fr-FR" sz="1600" dirty="0"/>
              <a:t>Equipe-projet </a:t>
            </a:r>
            <a:r>
              <a:rPr lang="fr-FR" sz="1600" dirty="0" err="1"/>
              <a:t>Epione</a:t>
            </a:r>
            <a:endParaRPr lang="fr-FR" sz="1600" dirty="0"/>
          </a:p>
          <a:p>
            <a:pPr algn="ctr"/>
            <a:r>
              <a:rPr lang="fr-FR" sz="1600" dirty="0"/>
              <a:t>Inria Sophia Antipolis</a:t>
            </a:r>
          </a:p>
          <a:p>
            <a:pPr algn="ctr"/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604AE3D-DA26-4836-8C48-E663D7508014}"/>
              </a:ext>
            </a:extLst>
          </p:cNvPr>
          <p:cNvSpPr txBox="1"/>
          <p:nvPr/>
        </p:nvSpPr>
        <p:spPr>
          <a:xfrm>
            <a:off x="12607" y="3723883"/>
            <a:ext cx="309634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Dr Alain Livartowski, PH</a:t>
            </a:r>
          </a:p>
          <a:p>
            <a:pPr algn="ctr"/>
            <a:r>
              <a:rPr lang="fr-FR" sz="1600" dirty="0"/>
              <a:t>Direction des Data</a:t>
            </a:r>
          </a:p>
          <a:p>
            <a:pPr algn="ctr"/>
            <a:r>
              <a:rPr lang="fr-FR" sz="1600" dirty="0"/>
              <a:t>Institut Curie</a:t>
            </a:r>
          </a:p>
          <a:p>
            <a:pPr algn="ctr"/>
            <a:endParaRPr lang="fr-FR" dirty="0"/>
          </a:p>
        </p:txBody>
      </p:sp>
      <p:pic>
        <p:nvPicPr>
          <p:cNvPr id="58370" name="Picture 2" descr="RÃ©sultat de recherche d'images pour &quot;logo institut curie&quot;">
            <a:extLst>
              <a:ext uri="{FF2B5EF4-FFF2-40B4-BE49-F238E27FC236}">
                <a16:creationId xmlns:a16="http://schemas.microsoft.com/office/drawing/2014/main" id="{063B066B-2639-403E-AB15-F982CB4DB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3297" cy="124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A4608D7-00A2-4A72-8D60-CD679A4666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36297" y="75623"/>
            <a:ext cx="1736936" cy="517499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58374" name="Picture 6" descr="Image associÃ©e">
            <a:extLst>
              <a:ext uri="{FF2B5EF4-FFF2-40B4-BE49-F238E27FC236}">
                <a16:creationId xmlns:a16="http://schemas.microsoft.com/office/drawing/2014/main" id="{75C1BF41-7140-485D-82E3-80B2189800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30" y="1491631"/>
            <a:ext cx="9149850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8063DCF7-5A06-4163-85D4-012961A1626A}"/>
              </a:ext>
            </a:extLst>
          </p:cNvPr>
          <p:cNvSpPr txBox="1">
            <a:spLocks/>
          </p:cNvSpPr>
          <p:nvPr/>
        </p:nvSpPr>
        <p:spPr>
          <a:xfrm>
            <a:off x="18221" y="2715766"/>
            <a:ext cx="9149850" cy="684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 err="1">
                <a:solidFill>
                  <a:schemeClr val="bg1"/>
                </a:solidFill>
                <a:latin typeface="+mn-lt"/>
              </a:rPr>
              <a:t>Radiomique</a:t>
            </a:r>
            <a:r>
              <a:rPr lang="fr-FR" sz="3200" dirty="0">
                <a:solidFill>
                  <a:schemeClr val="bg1"/>
                </a:solidFill>
                <a:latin typeface="+mn-lt"/>
              </a:rPr>
              <a:t> : </a:t>
            </a:r>
            <a:br>
              <a:rPr lang="fr-FR" sz="3200" dirty="0">
                <a:solidFill>
                  <a:schemeClr val="bg1"/>
                </a:solidFill>
                <a:latin typeface="+mn-lt"/>
              </a:rPr>
            </a:br>
            <a:r>
              <a:rPr lang="fr-FR" sz="3200" dirty="0">
                <a:solidFill>
                  <a:schemeClr val="bg1"/>
                </a:solidFill>
                <a:latin typeface="+mn-lt"/>
              </a:rPr>
              <a:t>pièges et promesses</a:t>
            </a:r>
            <a:br>
              <a:rPr lang="fr-FR" sz="3200" dirty="0">
                <a:solidFill>
                  <a:schemeClr val="bg1"/>
                </a:solidFill>
                <a:latin typeface="+mn-lt"/>
              </a:rPr>
            </a:br>
            <a:r>
              <a:rPr lang="fr-FR" sz="3200" dirty="0">
                <a:solidFill>
                  <a:schemeClr val="bg1"/>
                </a:solidFill>
                <a:latin typeface="+mn-lt"/>
              </a:rPr>
              <a:t/>
            </a:r>
            <a:br>
              <a:rPr lang="fr-FR" sz="3200" dirty="0">
                <a:solidFill>
                  <a:schemeClr val="bg1"/>
                </a:solidFill>
                <a:latin typeface="+mn-lt"/>
              </a:rPr>
            </a:br>
            <a:r>
              <a:rPr lang="fr-FR" sz="3200" dirty="0">
                <a:solidFill>
                  <a:schemeClr val="bg1"/>
                </a:solidFill>
                <a:latin typeface="+mn-lt"/>
              </a:rPr>
              <a:t>applications au cancer pulmonaire</a:t>
            </a:r>
            <a:endParaRPr lang="fr-FR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961099A-302C-4C48-BA90-8A48D50F0F72}"/>
              </a:ext>
            </a:extLst>
          </p:cNvPr>
          <p:cNvSpPr txBox="1"/>
          <p:nvPr/>
        </p:nvSpPr>
        <p:spPr>
          <a:xfrm>
            <a:off x="9130" y="4873689"/>
            <a:ext cx="91222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384257"/>
                </a:solidFill>
              </a:rPr>
              <a:t>23 avril 2019 – L’imagerie médicale à l’heure de l’IA : défis et opportunités – Collège de France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353" y="653260"/>
            <a:ext cx="2418398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4884935"/>
              </p:ext>
            </p:extLst>
          </p:nvPr>
        </p:nvGraphicFramePr>
        <p:xfrm>
          <a:off x="3869808" y="87534"/>
          <a:ext cx="1400906" cy="5822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Document" r:id="rId7" imgW="2476543" imgH="1030521" progId="Word.Document.8">
                  <p:embed/>
                </p:oleObj>
              </mc:Choice>
              <mc:Fallback>
                <p:oleObj name="Document" r:id="rId7" imgW="2476543" imgH="1030521" progId="Word.Document.8">
                  <p:embed/>
                  <p:pic>
                    <p:nvPicPr>
                      <p:cNvPr id="0" name="Obje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9808" y="87534"/>
                        <a:ext cx="1400906" cy="5822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Image 11">
            <a:extLst>
              <a:ext uri="{FF2B5EF4-FFF2-40B4-BE49-F238E27FC236}">
                <a16:creationId xmlns:a16="http://schemas.microsoft.com/office/drawing/2014/main" id="{EBF53289-DAE7-4118-856D-3497945772A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4076" y1="30906" x2="14076" y2="30906"/>
                        <a14:foregroundMark x1="22093" y1="7874" x2="22093" y2="7874"/>
                        <a14:foregroundMark x1="60894" y1="41339" x2="60894" y2="41339"/>
                        <a14:foregroundMark x1="49143" y1="42717" x2="49143" y2="42717"/>
                        <a14:foregroundMark x1="46328" y1="42717" x2="46328" y2="42717"/>
                        <a14:foregroundMark x1="42228" y1="41339" x2="42228" y2="41339"/>
                        <a14:foregroundMark x1="39902" y1="41339" x2="39902" y2="41339"/>
                        <a14:foregroundMark x1="38066" y1="40551" x2="38066" y2="40551"/>
                        <a14:foregroundMark x1="36169" y1="41339" x2="36169" y2="41339"/>
                        <a14:foregroundMark x1="34333" y1="41339" x2="34333" y2="41339"/>
                        <a14:foregroundMark x1="64810" y1="41339" x2="64810" y2="41339"/>
                        <a14:foregroundMark x1="68299" y1="38976" x2="68299" y2="38976"/>
                        <a14:foregroundMark x1="70379" y1="39764" x2="70379" y2="39764"/>
                        <a14:foregroundMark x1="72399" y1="40551" x2="72399" y2="40551"/>
                        <a14:foregroundMark x1="74725" y1="41339" x2="74725" y2="41339"/>
                        <a14:foregroundMark x1="77295" y1="41339" x2="77295" y2="41339"/>
                        <a14:foregroundMark x1="80722" y1="41339" x2="80722" y2="41339"/>
                        <a14:foregroundMark x1="83048" y1="42717" x2="83048" y2="42717"/>
                        <a14:foregroundMark x1="84639" y1="38976" x2="84639" y2="38976"/>
                        <a14:foregroundMark x1="86291" y1="38386" x2="86291" y2="38386"/>
                        <a14:foregroundMark x1="88127" y1="39764" x2="88127" y2="39764"/>
                        <a14:foregroundMark x1="51714" y1="42126" x2="51714" y2="42126"/>
                        <a14:foregroundMark x1="54712" y1="41339" x2="54712" y2="41339"/>
                        <a14:foregroundMark x1="53182" y1="46063" x2="53182" y2="46063"/>
                        <a14:foregroundMark x1="34823" y1="36811" x2="34823" y2="36811"/>
                        <a14:foregroundMark x1="50184" y1="39764" x2="50184" y2="39764"/>
                        <a14:foregroundMark x1="51775" y1="37205" x2="51775" y2="372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701211"/>
            <a:ext cx="1736936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7751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16316E10-C665-4A6C-8729-E4DA94EBE2FA}"/>
              </a:ext>
            </a:extLst>
          </p:cNvPr>
          <p:cNvGrpSpPr/>
          <p:nvPr/>
        </p:nvGrpSpPr>
        <p:grpSpPr>
          <a:xfrm>
            <a:off x="0" y="4740719"/>
            <a:ext cx="9144000" cy="411510"/>
            <a:chOff x="0" y="4731990"/>
            <a:chExt cx="9144000" cy="41151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DDE4052-E5EE-4020-A56D-463325800511}"/>
                </a:ext>
              </a:extLst>
            </p:cNvPr>
            <p:cNvSpPr/>
            <p:nvPr/>
          </p:nvSpPr>
          <p:spPr>
            <a:xfrm>
              <a:off x="0" y="4731990"/>
              <a:ext cx="9144000" cy="411510"/>
            </a:xfrm>
            <a:prstGeom prst="rect">
              <a:avLst/>
            </a:prstGeom>
            <a:solidFill>
              <a:srgbClr val="EE82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B594614-8324-4737-980D-D2534A965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731990"/>
              <a:ext cx="1374687" cy="396000"/>
            </a:xfrm>
            <a:prstGeom prst="rect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ADF7CF2E-2F76-A948-868F-CC2189781C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95486"/>
            <a:ext cx="6197327" cy="446449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835570" y="4807979"/>
            <a:ext cx="12427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1" dirty="0">
                <a:solidFill>
                  <a:srgbClr val="4F81BD">
                    <a:lumMod val="50000"/>
                  </a:srgbClr>
                </a:solidFill>
                <a:ea typeface="Calibri" charset="0"/>
                <a:cs typeface="Calibri" charset="0"/>
              </a:rPr>
              <a:t>CHECKMATE 227</a:t>
            </a:r>
            <a:endParaRPr lang="fr-FR" sz="12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2269C4C-3C68-4ED0-ADEB-2B99E1F53EE1}"/>
              </a:ext>
            </a:extLst>
          </p:cNvPr>
          <p:cNvSpPr txBox="1"/>
          <p:nvPr/>
        </p:nvSpPr>
        <p:spPr>
          <a:xfrm>
            <a:off x="8603943" y="4856261"/>
            <a:ext cx="540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490141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16316E10-C665-4A6C-8729-E4DA94EBE2FA}"/>
              </a:ext>
            </a:extLst>
          </p:cNvPr>
          <p:cNvGrpSpPr/>
          <p:nvPr/>
        </p:nvGrpSpPr>
        <p:grpSpPr>
          <a:xfrm>
            <a:off x="0" y="4740719"/>
            <a:ext cx="9144000" cy="411510"/>
            <a:chOff x="0" y="4731990"/>
            <a:chExt cx="9144000" cy="41151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DDE4052-E5EE-4020-A56D-463325800511}"/>
                </a:ext>
              </a:extLst>
            </p:cNvPr>
            <p:cNvSpPr/>
            <p:nvPr/>
          </p:nvSpPr>
          <p:spPr>
            <a:xfrm>
              <a:off x="0" y="4731990"/>
              <a:ext cx="9144000" cy="411510"/>
            </a:xfrm>
            <a:prstGeom prst="rect">
              <a:avLst/>
            </a:prstGeom>
            <a:solidFill>
              <a:srgbClr val="EE82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B594614-8324-4737-980D-D2534A965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731990"/>
              <a:ext cx="1374687" cy="396000"/>
            </a:xfrm>
            <a:prstGeom prst="rect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ADF7CF2E-2F76-A948-868F-CC2189781C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95486"/>
            <a:ext cx="6197327" cy="446449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835570" y="4807979"/>
            <a:ext cx="12427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1" dirty="0">
                <a:solidFill>
                  <a:srgbClr val="4F81BD">
                    <a:lumMod val="50000"/>
                  </a:srgbClr>
                </a:solidFill>
                <a:ea typeface="Calibri" charset="0"/>
                <a:cs typeface="Calibri" charset="0"/>
              </a:rPr>
              <a:t>CHECKMATE 227</a:t>
            </a:r>
            <a:endParaRPr lang="fr-FR" sz="1200" dirty="0"/>
          </a:p>
        </p:txBody>
      </p:sp>
      <p:sp>
        <p:nvSpPr>
          <p:cNvPr id="3" name="Ellipse 2"/>
          <p:cNvSpPr/>
          <p:nvPr/>
        </p:nvSpPr>
        <p:spPr>
          <a:xfrm>
            <a:off x="2195736" y="843558"/>
            <a:ext cx="1368152" cy="129614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noFill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D098D18-F53D-4275-8891-0CCB08B7423E}"/>
              </a:ext>
            </a:extLst>
          </p:cNvPr>
          <p:cNvSpPr txBox="1"/>
          <p:nvPr/>
        </p:nvSpPr>
        <p:spPr>
          <a:xfrm>
            <a:off x="8603943" y="4856261"/>
            <a:ext cx="540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261009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ylindre 23"/>
          <p:cNvSpPr>
            <a:spLocks noChangeArrowheads="1"/>
          </p:cNvSpPr>
          <p:nvPr/>
        </p:nvSpPr>
        <p:spPr bwMode="auto">
          <a:xfrm>
            <a:off x="4716016" y="897564"/>
            <a:ext cx="2160240" cy="3348372"/>
          </a:xfrm>
          <a:prstGeom prst="can">
            <a:avLst>
              <a:gd name="adj" fmla="val 23561"/>
            </a:avLst>
          </a:prstGeom>
          <a:solidFill>
            <a:schemeClr val="bg1">
              <a:lumMod val="85000"/>
            </a:schemeClr>
          </a:solidFill>
          <a:ln w="38100" algn="ctr">
            <a:solidFill>
              <a:schemeClr val="accent4"/>
            </a:solidFill>
            <a:round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 altLang="fr-FR" sz="1600" b="1" dirty="0">
              <a:solidFill>
                <a:srgbClr val="4D4D4D">
                  <a:lumMod val="50000"/>
                </a:srgbClr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1600" b="1" dirty="0" err="1">
                <a:solidFill>
                  <a:srgbClr val="4D4D4D">
                    <a:lumMod val="50000"/>
                  </a:srgbClr>
                </a:solidFill>
                <a:cs typeface="Arial" charset="0"/>
              </a:rPr>
              <a:t>ConSoRe</a:t>
            </a:r>
            <a:endParaRPr lang="fr-FR" altLang="fr-FR" sz="1600" b="1" dirty="0">
              <a:solidFill>
                <a:srgbClr val="4D4D4D">
                  <a:lumMod val="50000"/>
                </a:srgbClr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 altLang="fr-FR" sz="1600" b="1" dirty="0">
              <a:solidFill>
                <a:srgbClr val="4D4D4D">
                  <a:lumMod val="50000"/>
                </a:srgbClr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1600" b="1" dirty="0" err="1">
                <a:solidFill>
                  <a:srgbClr val="4D4D4D">
                    <a:lumMod val="50000"/>
                  </a:srgbClr>
                </a:solidFill>
                <a:cs typeface="Arial" charset="0"/>
              </a:rPr>
              <a:t>Biomédics</a:t>
            </a:r>
            <a:endParaRPr lang="fr-FR" altLang="fr-FR" sz="1600" b="1" dirty="0">
              <a:solidFill>
                <a:srgbClr val="4D4D4D">
                  <a:lumMod val="50000"/>
                </a:srgbClr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 altLang="fr-FR" sz="1600" b="1" dirty="0">
              <a:solidFill>
                <a:srgbClr val="4D4D4D">
                  <a:lumMod val="50000"/>
                </a:srgbClr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1600" b="1" dirty="0">
                <a:solidFill>
                  <a:srgbClr val="4D4D4D">
                    <a:lumMod val="50000"/>
                  </a:srgbClr>
                </a:solidFill>
                <a:cs typeface="Arial" charset="0"/>
              </a:rPr>
              <a:t>I2b2/</a:t>
            </a:r>
            <a:r>
              <a:rPr lang="fr-FR" altLang="fr-FR" sz="1600" b="1" dirty="0" err="1">
                <a:solidFill>
                  <a:srgbClr val="4D4D4D">
                    <a:lumMod val="50000"/>
                  </a:srgbClr>
                </a:solidFill>
                <a:cs typeface="Arial" charset="0"/>
              </a:rPr>
              <a:t>transMART</a:t>
            </a:r>
            <a:endParaRPr lang="fr-FR" altLang="fr-FR" sz="1600" b="1" dirty="0">
              <a:solidFill>
                <a:srgbClr val="4D4D4D">
                  <a:lumMod val="50000"/>
                </a:srgbClr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 altLang="fr-FR" sz="1600" b="1" dirty="0">
              <a:solidFill>
                <a:srgbClr val="4D4D4D">
                  <a:lumMod val="50000"/>
                </a:srgbClr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1600" b="1" dirty="0">
                <a:solidFill>
                  <a:srgbClr val="4D4D4D">
                    <a:lumMod val="50000"/>
                  </a:srgbClr>
                </a:solidFill>
                <a:cs typeface="Arial" charset="0"/>
              </a:rPr>
              <a:t>Curie Data Resource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 altLang="fr-FR" sz="1600" b="1" dirty="0">
              <a:solidFill>
                <a:srgbClr val="4D4D4D">
                  <a:lumMod val="50000"/>
                </a:srgbClr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1600" b="1" dirty="0">
                <a:solidFill>
                  <a:srgbClr val="4D4D4D">
                    <a:lumMod val="50000"/>
                  </a:srgbClr>
                </a:solidFill>
                <a:cs typeface="Arial" charset="0"/>
              </a:rPr>
              <a:t>GOLD</a:t>
            </a:r>
            <a:endParaRPr lang="fr-FR" altLang="fr-FR" sz="1600" b="1" dirty="0">
              <a:solidFill>
                <a:srgbClr val="B2B2B2">
                  <a:lumMod val="75000"/>
                </a:srgbClr>
              </a:solidFill>
              <a:cs typeface="Arial" charset="0"/>
            </a:endParaRPr>
          </a:p>
        </p:txBody>
      </p:sp>
      <p:sp>
        <p:nvSpPr>
          <p:cNvPr id="19" name="Rectangle à coins arrondis 18"/>
          <p:cNvSpPr/>
          <p:nvPr/>
        </p:nvSpPr>
        <p:spPr>
          <a:xfrm>
            <a:off x="467544" y="2949792"/>
            <a:ext cx="1584176" cy="27027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1400" b="1" dirty="0">
                <a:solidFill>
                  <a:srgbClr val="FFFFFF"/>
                </a:solidFill>
                <a:latin typeface="Arial Black" pitchFamily="34" charset="0"/>
              </a:rPr>
              <a:t>Prélèvements</a:t>
            </a:r>
          </a:p>
        </p:txBody>
      </p:sp>
      <p:sp>
        <p:nvSpPr>
          <p:cNvPr id="38" name="Rectangle à coins arrondis 37"/>
          <p:cNvSpPr/>
          <p:nvPr/>
        </p:nvSpPr>
        <p:spPr>
          <a:xfrm>
            <a:off x="467544" y="3474132"/>
            <a:ext cx="1584176" cy="28575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Séquençage</a:t>
            </a:r>
          </a:p>
        </p:txBody>
      </p:sp>
      <p:sp>
        <p:nvSpPr>
          <p:cNvPr id="16392" name="ZoneTexte 29"/>
          <p:cNvSpPr txBox="1">
            <a:spLocks noChangeArrowheads="1"/>
          </p:cNvSpPr>
          <p:nvPr/>
        </p:nvSpPr>
        <p:spPr bwMode="auto">
          <a:xfrm>
            <a:off x="2555776" y="3327836"/>
            <a:ext cx="15841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1400" b="1" dirty="0">
                <a:solidFill>
                  <a:srgbClr val="595959"/>
                </a:solidFill>
                <a:latin typeface="Arial" charset="0"/>
                <a:cs typeface="Arial" charset="0"/>
              </a:rPr>
              <a:t>VCF</a:t>
            </a:r>
          </a:p>
        </p:txBody>
      </p:sp>
      <p:sp>
        <p:nvSpPr>
          <p:cNvPr id="3" name="Rectangle à coins arrondis 18"/>
          <p:cNvSpPr/>
          <p:nvPr/>
        </p:nvSpPr>
        <p:spPr>
          <a:xfrm>
            <a:off x="457200" y="1387078"/>
            <a:ext cx="1594520" cy="428588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1600" b="1" dirty="0">
                <a:solidFill>
                  <a:srgbClr val="FFFFFF"/>
                </a:solidFill>
                <a:latin typeface="Arial Black" pitchFamily="34" charset="0"/>
              </a:rPr>
              <a:t>Données cliniques</a:t>
            </a:r>
          </a:p>
        </p:txBody>
      </p:sp>
      <p:sp>
        <p:nvSpPr>
          <p:cNvPr id="4" name="Rectangle à coins arrondis 18"/>
          <p:cNvSpPr/>
          <p:nvPr/>
        </p:nvSpPr>
        <p:spPr>
          <a:xfrm>
            <a:off x="467544" y="2409490"/>
            <a:ext cx="1584176" cy="27027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1600" b="1" dirty="0">
                <a:solidFill>
                  <a:srgbClr val="FFFFFF"/>
                </a:solidFill>
                <a:latin typeface="Arial Black" pitchFamily="34" charset="0"/>
              </a:rPr>
              <a:t>Images</a:t>
            </a:r>
          </a:p>
        </p:txBody>
      </p:sp>
      <p:cxnSp>
        <p:nvCxnSpPr>
          <p:cNvPr id="5" name="Connecteur droit avec flèche 21"/>
          <p:cNvCxnSpPr/>
          <p:nvPr/>
        </p:nvCxnSpPr>
        <p:spPr>
          <a:xfrm>
            <a:off x="2123728" y="1599642"/>
            <a:ext cx="2522984" cy="0"/>
          </a:xfrm>
          <a:prstGeom prst="straightConnector1">
            <a:avLst/>
          </a:prstGeom>
          <a:ln w="22225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21"/>
          <p:cNvCxnSpPr/>
          <p:nvPr/>
        </p:nvCxnSpPr>
        <p:spPr>
          <a:xfrm>
            <a:off x="2195736" y="2571750"/>
            <a:ext cx="2376264" cy="0"/>
          </a:xfrm>
          <a:prstGeom prst="straightConnector1">
            <a:avLst/>
          </a:prstGeom>
          <a:ln w="22225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8" name="ZoneTexte 29"/>
          <p:cNvSpPr txBox="1">
            <a:spLocks noChangeArrowheads="1"/>
          </p:cNvSpPr>
          <p:nvPr/>
        </p:nvSpPr>
        <p:spPr bwMode="auto">
          <a:xfrm>
            <a:off x="2262684" y="1078582"/>
            <a:ext cx="20701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1400" b="1" dirty="0">
                <a:solidFill>
                  <a:srgbClr val="595959"/>
                </a:solidFill>
                <a:latin typeface="Arial" charset="0"/>
                <a:cs typeface="Arial" charset="0"/>
              </a:rPr>
              <a:t>données structurées</a:t>
            </a:r>
          </a:p>
        </p:txBody>
      </p:sp>
      <p:sp>
        <p:nvSpPr>
          <p:cNvPr id="16399" name="ZoneTexte 29"/>
          <p:cNvSpPr txBox="1">
            <a:spLocks noChangeArrowheads="1"/>
          </p:cNvSpPr>
          <p:nvPr/>
        </p:nvSpPr>
        <p:spPr bwMode="auto">
          <a:xfrm>
            <a:off x="2267744" y="2283719"/>
            <a:ext cx="20701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1400" b="1" dirty="0">
                <a:solidFill>
                  <a:srgbClr val="595959"/>
                </a:solidFill>
                <a:latin typeface="Arial" charset="0"/>
                <a:cs typeface="Arial" charset="0"/>
              </a:rPr>
              <a:t>radiologiques</a:t>
            </a:r>
          </a:p>
        </p:txBody>
      </p:sp>
      <p:sp>
        <p:nvSpPr>
          <p:cNvPr id="16400" name="ZoneTexte 29"/>
          <p:cNvSpPr txBox="1">
            <a:spLocks noChangeArrowheads="1"/>
          </p:cNvSpPr>
          <p:nvPr/>
        </p:nvSpPr>
        <p:spPr bwMode="auto">
          <a:xfrm>
            <a:off x="2354438" y="2750028"/>
            <a:ext cx="22748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1400" b="1" dirty="0">
                <a:solidFill>
                  <a:srgbClr val="595959"/>
                </a:solidFill>
                <a:latin typeface="Arial" charset="0"/>
                <a:cs typeface="Arial" charset="0"/>
              </a:rPr>
              <a:t>anatomo-pathologiques</a:t>
            </a:r>
          </a:p>
        </p:txBody>
      </p:sp>
      <p:sp>
        <p:nvSpPr>
          <p:cNvPr id="16402" name="ZoneTexte 29"/>
          <p:cNvSpPr txBox="1">
            <a:spLocks noChangeArrowheads="1"/>
          </p:cNvSpPr>
          <p:nvPr/>
        </p:nvSpPr>
        <p:spPr bwMode="auto">
          <a:xfrm>
            <a:off x="2339755" y="1289665"/>
            <a:ext cx="20701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1400" b="1" dirty="0">
                <a:solidFill>
                  <a:srgbClr val="595959"/>
                </a:solidFill>
                <a:latin typeface="Arial" charset="0"/>
                <a:cs typeface="Arial" charset="0"/>
              </a:rPr>
              <a:t>et textuelles</a:t>
            </a:r>
          </a:p>
        </p:txBody>
      </p:sp>
      <p:cxnSp>
        <p:nvCxnSpPr>
          <p:cNvPr id="2" name="Connecteur droit avec flèche 19"/>
          <p:cNvCxnSpPr/>
          <p:nvPr/>
        </p:nvCxnSpPr>
        <p:spPr>
          <a:xfrm>
            <a:off x="2195736" y="3597864"/>
            <a:ext cx="2376264" cy="0"/>
          </a:xfrm>
          <a:prstGeom prst="straightConnector1">
            <a:avLst/>
          </a:prstGeom>
          <a:ln w="22225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1"/>
          <p:cNvCxnSpPr/>
          <p:nvPr/>
        </p:nvCxnSpPr>
        <p:spPr>
          <a:xfrm>
            <a:off x="2195736" y="3057804"/>
            <a:ext cx="2376264" cy="0"/>
          </a:xfrm>
          <a:prstGeom prst="straightConnector1">
            <a:avLst/>
          </a:prstGeom>
          <a:ln w="22225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à coins arrondis 22"/>
          <p:cNvSpPr/>
          <p:nvPr/>
        </p:nvSpPr>
        <p:spPr>
          <a:xfrm>
            <a:off x="467544" y="1977442"/>
            <a:ext cx="1584176" cy="270272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1600" b="1" dirty="0">
                <a:solidFill>
                  <a:srgbClr val="FFFFFF"/>
                </a:solidFill>
                <a:latin typeface="Arial Black" pitchFamily="34" charset="0"/>
              </a:rPr>
              <a:t>Biologie</a:t>
            </a:r>
          </a:p>
        </p:txBody>
      </p:sp>
      <p:cxnSp>
        <p:nvCxnSpPr>
          <p:cNvPr id="25" name="Connecteur droit avec flèche 21"/>
          <p:cNvCxnSpPr/>
          <p:nvPr/>
        </p:nvCxnSpPr>
        <p:spPr>
          <a:xfrm>
            <a:off x="2159732" y="2142060"/>
            <a:ext cx="2454910" cy="0"/>
          </a:xfrm>
          <a:prstGeom prst="straightConnector1">
            <a:avLst/>
          </a:prstGeom>
          <a:ln w="22225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9"/>
          <p:cNvSpPr txBox="1">
            <a:spLocks noChangeArrowheads="1"/>
          </p:cNvSpPr>
          <p:nvPr/>
        </p:nvSpPr>
        <p:spPr bwMode="auto">
          <a:xfrm>
            <a:off x="2279948" y="1834284"/>
            <a:ext cx="20701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1400" b="1" dirty="0">
                <a:solidFill>
                  <a:srgbClr val="595959"/>
                </a:solidFill>
                <a:latin typeface="Arial" charset="0"/>
                <a:cs typeface="Arial" charset="0"/>
              </a:rPr>
              <a:t>biologie clinique</a:t>
            </a:r>
          </a:p>
        </p:txBody>
      </p:sp>
      <p:sp>
        <p:nvSpPr>
          <p:cNvPr id="22" name="Titre 1"/>
          <p:cNvSpPr txBox="1">
            <a:spLocks/>
          </p:cNvSpPr>
          <p:nvPr/>
        </p:nvSpPr>
        <p:spPr bwMode="auto">
          <a:xfrm>
            <a:off x="533400" y="195486"/>
            <a:ext cx="8077200" cy="59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r>
              <a:rPr lang="en-US" sz="2000" kern="0" dirty="0">
                <a:solidFill>
                  <a:srgbClr val="FF7F00"/>
                </a:solidFill>
                <a:latin typeface="Helvetica"/>
              </a:rPr>
              <a:t>Des </a:t>
            </a:r>
            <a:r>
              <a:rPr lang="en-US" sz="2000" kern="0" dirty="0" err="1">
                <a:solidFill>
                  <a:srgbClr val="FF7F00"/>
                </a:solidFill>
                <a:latin typeface="Helvetica"/>
              </a:rPr>
              <a:t>soins</a:t>
            </a:r>
            <a:r>
              <a:rPr lang="en-US" sz="2000" kern="0" dirty="0">
                <a:solidFill>
                  <a:srgbClr val="FF7F00"/>
                </a:solidFill>
                <a:latin typeface="Helvetica"/>
              </a:rPr>
              <a:t> à la </a:t>
            </a:r>
            <a:r>
              <a:rPr lang="en-US" sz="2000" kern="0" dirty="0" err="1">
                <a:solidFill>
                  <a:srgbClr val="FF7F00"/>
                </a:solidFill>
                <a:latin typeface="Helvetica"/>
              </a:rPr>
              <a:t>recherche</a:t>
            </a:r>
            <a:r>
              <a:rPr lang="en-US" sz="2000" kern="0" dirty="0">
                <a:solidFill>
                  <a:srgbClr val="FF7F00"/>
                </a:solidFill>
                <a:latin typeface="Helvetica"/>
              </a:rPr>
              <a:t> : les </a:t>
            </a:r>
            <a:r>
              <a:rPr lang="en-US" sz="2000" kern="0" dirty="0" err="1">
                <a:solidFill>
                  <a:srgbClr val="FF7F00"/>
                </a:solidFill>
                <a:latin typeface="Helvetica"/>
              </a:rPr>
              <a:t>entrepôts</a:t>
            </a:r>
            <a:r>
              <a:rPr lang="en-US" sz="2000" kern="0" dirty="0">
                <a:solidFill>
                  <a:srgbClr val="FF7F00"/>
                </a:solidFill>
                <a:latin typeface="Helvetica"/>
              </a:rPr>
              <a:t> de </a:t>
            </a:r>
            <a:r>
              <a:rPr lang="en-US" sz="2000" kern="0" dirty="0" err="1">
                <a:solidFill>
                  <a:srgbClr val="FF7F00"/>
                </a:solidFill>
                <a:latin typeface="Helvetica"/>
              </a:rPr>
              <a:t>données</a:t>
            </a:r>
            <a:endParaRPr lang="fr-FR" altLang="fr-FR" sz="2000" kern="0" dirty="0">
              <a:solidFill>
                <a:srgbClr val="FF7F00"/>
              </a:solidFill>
              <a:latin typeface="Helvetica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20D6CA9-2E24-495C-BEAB-26A4F280296D}"/>
              </a:ext>
            </a:extLst>
          </p:cNvPr>
          <p:cNvSpPr txBox="1"/>
          <p:nvPr/>
        </p:nvSpPr>
        <p:spPr>
          <a:xfrm>
            <a:off x="0" y="4835723"/>
            <a:ext cx="540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4079969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re 1"/>
          <p:cNvSpPr>
            <a:spLocks noGrp="1"/>
          </p:cNvSpPr>
          <p:nvPr>
            <p:ph type="title" idx="4294967295"/>
          </p:nvPr>
        </p:nvSpPr>
        <p:spPr>
          <a:xfrm>
            <a:off x="524024" y="195486"/>
            <a:ext cx="8077200" cy="628650"/>
          </a:xfrm>
        </p:spPr>
        <p:txBody>
          <a:bodyPr/>
          <a:lstStyle/>
          <a:p>
            <a:r>
              <a:rPr lang="en-US" sz="2000" dirty="0">
                <a:solidFill>
                  <a:srgbClr val="FF7F00"/>
                </a:solidFill>
                <a:latin typeface="Helvetica"/>
              </a:rPr>
              <a:t>Les </a:t>
            </a:r>
            <a:r>
              <a:rPr lang="en-US" sz="2000" dirty="0" err="1">
                <a:solidFill>
                  <a:srgbClr val="FF7F00"/>
                </a:solidFill>
                <a:latin typeface="Helvetica"/>
              </a:rPr>
              <a:t>problèmes</a:t>
            </a:r>
            <a:r>
              <a:rPr lang="en-US" sz="2000" dirty="0">
                <a:solidFill>
                  <a:srgbClr val="FF7F00"/>
                </a:solidFill>
                <a:latin typeface="Helvetica"/>
              </a:rPr>
              <a:t> </a:t>
            </a:r>
            <a:r>
              <a:rPr lang="en-US" sz="2000" dirty="0" err="1">
                <a:solidFill>
                  <a:srgbClr val="FF7F00"/>
                </a:solidFill>
                <a:latin typeface="Helvetica"/>
              </a:rPr>
              <a:t>liés</a:t>
            </a:r>
            <a:r>
              <a:rPr lang="en-US" sz="2000" dirty="0">
                <a:solidFill>
                  <a:srgbClr val="FF7F00"/>
                </a:solidFill>
                <a:latin typeface="Helvetica"/>
              </a:rPr>
              <a:t> aux </a:t>
            </a:r>
            <a:r>
              <a:rPr lang="en-US" sz="2000" dirty="0" err="1">
                <a:solidFill>
                  <a:srgbClr val="FF7F00"/>
                </a:solidFill>
                <a:latin typeface="Helvetica"/>
              </a:rPr>
              <a:t>données</a:t>
            </a:r>
            <a:endParaRPr lang="fr-FR" altLang="fr-FR" sz="2000" dirty="0">
              <a:solidFill>
                <a:srgbClr val="FF7F00"/>
              </a:solidFill>
              <a:latin typeface="Helvetica"/>
            </a:endParaRPr>
          </a:p>
        </p:txBody>
      </p:sp>
      <p:sp>
        <p:nvSpPr>
          <p:cNvPr id="12291" name="Espace réservé du contenu 2"/>
          <p:cNvSpPr>
            <a:spLocks noGrp="1"/>
          </p:cNvSpPr>
          <p:nvPr>
            <p:ph idx="4294967295"/>
          </p:nvPr>
        </p:nvSpPr>
        <p:spPr>
          <a:xfrm>
            <a:off x="755576" y="1005576"/>
            <a:ext cx="7594600" cy="3181350"/>
          </a:xfrm>
        </p:spPr>
        <p:txBody>
          <a:bodyPr/>
          <a:lstStyle/>
          <a:p>
            <a:pPr marL="0" indent="0">
              <a:defRPr/>
            </a:pPr>
            <a:r>
              <a:rPr lang="fr-FR" altLang="fr-FR" dirty="0">
                <a:solidFill>
                  <a:srgbClr val="444444"/>
                </a:solidFill>
                <a:latin typeface="Arial" charset="0"/>
                <a:cs typeface="Times New Roman" pitchFamily="18" charset="0"/>
              </a:rPr>
              <a:t>Les données cliniques</a:t>
            </a:r>
            <a:endParaRPr lang="fr-FR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885825" lvl="4" indent="-339725">
              <a:defRPr/>
            </a:pPr>
            <a:r>
              <a:rPr lang="fr-FR" sz="1400" dirty="0"/>
              <a:t>Données textuelles, données structurées</a:t>
            </a:r>
            <a:endParaRPr lang="fr-FR" altLang="ja-JP" sz="1400" dirty="0">
              <a:solidFill>
                <a:srgbClr val="444444"/>
              </a:solidFill>
              <a:latin typeface="Arial" charset="0"/>
              <a:cs typeface="Times New Roman" pitchFamily="18" charset="0"/>
            </a:endParaRPr>
          </a:p>
          <a:p>
            <a:pPr marL="885825" lvl="4" indent="-339725">
              <a:defRPr/>
            </a:pPr>
            <a:r>
              <a:rPr lang="fr-FR" sz="1400" dirty="0"/>
              <a:t>Hétérogénéité </a:t>
            </a:r>
            <a:r>
              <a:rPr lang="fr-FR" altLang="fr-FR" sz="1400" dirty="0">
                <a:solidFill>
                  <a:srgbClr val="444444"/>
                </a:solidFill>
                <a:latin typeface="Arial" charset="0"/>
                <a:cs typeface="Times New Roman" pitchFamily="18" charset="0"/>
              </a:rPr>
              <a:t>des données (interopérabilité technique et </a:t>
            </a:r>
            <a:r>
              <a:rPr lang="fr-FR" altLang="fr-FR" sz="1400" dirty="0" err="1">
                <a:solidFill>
                  <a:srgbClr val="444444"/>
                </a:solidFill>
                <a:latin typeface="Arial" charset="0"/>
                <a:cs typeface="Times New Roman" pitchFamily="18" charset="0"/>
              </a:rPr>
              <a:t>sémanttique</a:t>
            </a:r>
            <a:r>
              <a:rPr lang="fr-FR" altLang="fr-FR" sz="1400" dirty="0">
                <a:solidFill>
                  <a:srgbClr val="444444"/>
                </a:solidFill>
                <a:latin typeface="Arial" charset="0"/>
                <a:cs typeface="Times New Roman" pitchFamily="18" charset="0"/>
              </a:rPr>
              <a:t>)</a:t>
            </a:r>
          </a:p>
          <a:p>
            <a:pPr marL="885825" lvl="4" indent="-339725">
              <a:defRPr/>
            </a:pPr>
            <a:r>
              <a:rPr lang="fr-FR" altLang="fr-FR" sz="1400" dirty="0">
                <a:solidFill>
                  <a:srgbClr val="444444"/>
                </a:solidFill>
                <a:latin typeface="Arial" charset="0"/>
                <a:cs typeface="Times New Roman" pitchFamily="18" charset="0"/>
              </a:rPr>
              <a:t>Qualité des données</a:t>
            </a:r>
          </a:p>
          <a:p>
            <a:pPr marL="885825" lvl="4" indent="-339725">
              <a:defRPr/>
            </a:pPr>
            <a:r>
              <a:rPr lang="fr-FR" altLang="fr-FR" sz="1400" dirty="0">
                <a:solidFill>
                  <a:srgbClr val="444444"/>
                </a:solidFill>
                <a:latin typeface="Arial" charset="0"/>
                <a:cs typeface="Times New Roman" pitchFamily="18" charset="0"/>
              </a:rPr>
              <a:t>Modélisation de la maladie</a:t>
            </a:r>
          </a:p>
          <a:p>
            <a:pPr marL="885825" lvl="4" indent="-339725">
              <a:defRPr/>
            </a:pPr>
            <a:r>
              <a:rPr lang="fr-FR" altLang="fr-FR" sz="1400" dirty="0">
                <a:solidFill>
                  <a:srgbClr val="444444"/>
                </a:solidFill>
                <a:latin typeface="Arial" charset="0"/>
                <a:cs typeface="Times New Roman" pitchFamily="18" charset="0"/>
              </a:rPr>
              <a:t>Données de grands volumes, longitudinales et récentes</a:t>
            </a:r>
          </a:p>
          <a:p>
            <a:pPr marL="341312" indent="-339725">
              <a:defRPr/>
            </a:pPr>
            <a:r>
              <a:rPr lang="fr-FR" altLang="fr-FR" dirty="0">
                <a:solidFill>
                  <a:srgbClr val="444444"/>
                </a:solidFill>
                <a:latin typeface="Arial" charset="0"/>
                <a:cs typeface="Times New Roman" pitchFamily="18" charset="0"/>
              </a:rPr>
              <a:t>Les images</a:t>
            </a:r>
          </a:p>
          <a:p>
            <a:pPr marL="885825" lvl="4" indent="-339725">
              <a:defRPr/>
            </a:pPr>
            <a:r>
              <a:rPr lang="fr-FR" altLang="fr-FR" sz="1400" dirty="0">
                <a:solidFill>
                  <a:srgbClr val="444444"/>
                </a:solidFill>
                <a:latin typeface="Arial" charset="0"/>
                <a:cs typeface="Times New Roman" pitchFamily="18" charset="0"/>
              </a:rPr>
              <a:t>Modalités différentes</a:t>
            </a:r>
          </a:p>
          <a:p>
            <a:pPr marL="885825" lvl="4" indent="-339725">
              <a:defRPr/>
            </a:pPr>
            <a:r>
              <a:rPr lang="fr-FR" altLang="fr-FR" sz="1400" dirty="0">
                <a:solidFill>
                  <a:srgbClr val="444444"/>
                </a:solidFill>
                <a:latin typeface="Arial" charset="0"/>
                <a:cs typeface="Times New Roman" pitchFamily="18" charset="0"/>
              </a:rPr>
              <a:t>Annotation des images par les autres données</a:t>
            </a:r>
          </a:p>
          <a:p>
            <a:pPr marL="885825" lvl="4" indent="-339725">
              <a:defRPr/>
            </a:pPr>
            <a:r>
              <a:rPr lang="fr-FR" altLang="fr-FR" sz="1400" dirty="0">
                <a:solidFill>
                  <a:srgbClr val="444444"/>
                </a:solidFill>
                <a:latin typeface="Arial" charset="0"/>
                <a:cs typeface="Times New Roman" pitchFamily="18" charset="0"/>
              </a:rPr>
              <a:t>Etc. </a:t>
            </a:r>
            <a:endParaRPr lang="fr-FR" altLang="fr-FR" sz="2000" b="1" dirty="0">
              <a:solidFill>
                <a:srgbClr val="FF7F00"/>
              </a:solidFill>
              <a:latin typeface="Helvetica"/>
              <a:ea typeface="+mj-ea"/>
              <a:cs typeface="+mj-cs"/>
            </a:endParaRPr>
          </a:p>
          <a:p>
            <a:pPr marL="341312" indent="-339725">
              <a:defRPr/>
            </a:pPr>
            <a:r>
              <a:rPr lang="fr-FR" altLang="fr-FR" dirty="0">
                <a:solidFill>
                  <a:srgbClr val="444444"/>
                </a:solidFill>
                <a:latin typeface="Arial" charset="0"/>
                <a:cs typeface="Times New Roman" pitchFamily="18" charset="0"/>
              </a:rPr>
              <a:t>Les autres problèmes </a:t>
            </a:r>
          </a:p>
          <a:p>
            <a:pPr marL="885825" lvl="4" indent="-339725">
              <a:defRPr/>
            </a:pPr>
            <a:r>
              <a:rPr lang="fr-FR" altLang="fr-FR" sz="1400" dirty="0">
                <a:solidFill>
                  <a:srgbClr val="444444"/>
                </a:solidFill>
                <a:latin typeface="Arial" charset="0"/>
                <a:cs typeface="Times New Roman" pitchFamily="18" charset="0"/>
              </a:rPr>
              <a:t>Informatique, juridique, éthique, économique, soin/recherche, etc.</a:t>
            </a:r>
          </a:p>
        </p:txBody>
      </p:sp>
      <p:sp>
        <p:nvSpPr>
          <p:cNvPr id="15364" name="Espace réservé du pied de page 3"/>
          <p:cNvSpPr txBox="1">
            <a:spLocks noGrp="1"/>
          </p:cNvSpPr>
          <p:nvPr/>
        </p:nvSpPr>
        <p:spPr bwMode="auto">
          <a:xfrm>
            <a:off x="508000" y="4791075"/>
            <a:ext cx="657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fr-FR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E5F2831-0A93-4CAC-A1B8-5128B4A2DD58}"/>
              </a:ext>
            </a:extLst>
          </p:cNvPr>
          <p:cNvSpPr txBox="1"/>
          <p:nvPr/>
        </p:nvSpPr>
        <p:spPr>
          <a:xfrm>
            <a:off x="0" y="4835723"/>
            <a:ext cx="540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3359116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16316E10-C665-4A6C-8729-E4DA94EBE2FA}"/>
              </a:ext>
            </a:extLst>
          </p:cNvPr>
          <p:cNvGrpSpPr/>
          <p:nvPr/>
        </p:nvGrpSpPr>
        <p:grpSpPr>
          <a:xfrm>
            <a:off x="0" y="4731990"/>
            <a:ext cx="9144000" cy="411510"/>
            <a:chOff x="0" y="4731990"/>
            <a:chExt cx="9144000" cy="41151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DDE4052-E5EE-4020-A56D-463325800511}"/>
                </a:ext>
              </a:extLst>
            </p:cNvPr>
            <p:cNvSpPr/>
            <p:nvPr/>
          </p:nvSpPr>
          <p:spPr>
            <a:xfrm>
              <a:off x="0" y="4731990"/>
              <a:ext cx="9144000" cy="411510"/>
            </a:xfrm>
            <a:prstGeom prst="rect">
              <a:avLst/>
            </a:prstGeom>
            <a:solidFill>
              <a:srgbClr val="EE82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B594614-8324-4737-980D-D2534A965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731990"/>
              <a:ext cx="1374687" cy="396000"/>
            </a:xfrm>
            <a:prstGeom prst="rect">
              <a:avLst/>
            </a:prstGeom>
          </p:spPr>
        </p:pic>
      </p:grp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9B576BF-9436-4873-80B0-D5E08D72CA0A}"/>
              </a:ext>
            </a:extLst>
          </p:cNvPr>
          <p:cNvSpPr/>
          <p:nvPr/>
        </p:nvSpPr>
        <p:spPr>
          <a:xfrm>
            <a:off x="257627" y="411511"/>
            <a:ext cx="2658191" cy="352839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538DE434-1C80-40D7-9804-5260FD92FBB1}"/>
              </a:ext>
            </a:extLst>
          </p:cNvPr>
          <p:cNvSpPr/>
          <p:nvPr/>
        </p:nvSpPr>
        <p:spPr>
          <a:xfrm>
            <a:off x="611141" y="474401"/>
            <a:ext cx="1951157" cy="9672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Picture 10" descr="RÃ©sultat de recherche d'images pour &quot;institut curie&quot;">
            <a:extLst>
              <a:ext uri="{FF2B5EF4-FFF2-40B4-BE49-F238E27FC236}">
                <a16:creationId xmlns:a16="http://schemas.microsoft.com/office/drawing/2014/main" id="{06740662-4008-4732-B012-1CEF10C3B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19" y="535127"/>
            <a:ext cx="1728000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F1C0B131-59F2-4BC8-946A-631C299559EE}"/>
              </a:ext>
            </a:extLst>
          </p:cNvPr>
          <p:cNvSpPr/>
          <p:nvPr/>
        </p:nvSpPr>
        <p:spPr>
          <a:xfrm>
            <a:off x="3242908" y="411511"/>
            <a:ext cx="2658191" cy="352839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7A8A815C-D28B-404E-9C38-DEE3B6E0720F}"/>
              </a:ext>
            </a:extLst>
          </p:cNvPr>
          <p:cNvSpPr/>
          <p:nvPr/>
        </p:nvSpPr>
        <p:spPr>
          <a:xfrm>
            <a:off x="6228185" y="411509"/>
            <a:ext cx="2658191" cy="352839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0B828977-C812-423B-A263-A78C5D424794}"/>
              </a:ext>
            </a:extLst>
          </p:cNvPr>
          <p:cNvSpPr/>
          <p:nvPr/>
        </p:nvSpPr>
        <p:spPr>
          <a:xfrm>
            <a:off x="3596425" y="483523"/>
            <a:ext cx="1951157" cy="9672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13042F1F-9912-4DED-9FC3-CEE8E1369FE5}"/>
              </a:ext>
            </a:extLst>
          </p:cNvPr>
          <p:cNvSpPr/>
          <p:nvPr/>
        </p:nvSpPr>
        <p:spPr>
          <a:xfrm>
            <a:off x="6581702" y="483523"/>
            <a:ext cx="1951157" cy="9672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6" name="Picture 8" descr="RÃ©sultat de recherche d'images pour &quot;IMIV&quot;">
            <a:extLst>
              <a:ext uri="{FF2B5EF4-FFF2-40B4-BE49-F238E27FC236}">
                <a16:creationId xmlns:a16="http://schemas.microsoft.com/office/drawing/2014/main" id="{DC19BECB-772A-46AD-903C-4EB108716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998" y="574700"/>
            <a:ext cx="1428000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AB03372-5404-4DAA-8DF2-ED97D7533A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9812" y="697127"/>
            <a:ext cx="1894932" cy="540000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11" name="Flèche : double flèche horizontale 10">
            <a:extLst>
              <a:ext uri="{FF2B5EF4-FFF2-40B4-BE49-F238E27FC236}">
                <a16:creationId xmlns:a16="http://schemas.microsoft.com/office/drawing/2014/main" id="{F2224D6E-9F1B-4CF6-854D-DA4300FC805C}"/>
              </a:ext>
            </a:extLst>
          </p:cNvPr>
          <p:cNvSpPr/>
          <p:nvPr/>
        </p:nvSpPr>
        <p:spPr>
          <a:xfrm>
            <a:off x="323529" y="3075806"/>
            <a:ext cx="8496944" cy="733425"/>
          </a:xfrm>
          <a:prstGeom prst="left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550B9EF0-3ABC-4438-B076-53735C700095}"/>
              </a:ext>
            </a:extLst>
          </p:cNvPr>
          <p:cNvSpPr txBox="1"/>
          <p:nvPr/>
        </p:nvSpPr>
        <p:spPr>
          <a:xfrm>
            <a:off x="257624" y="1695453"/>
            <a:ext cx="26581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Définition des questions cliniques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Données annotées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Validation en clinique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FD5E23D5-769A-44F5-A465-9DF51FA88FCB}"/>
              </a:ext>
            </a:extLst>
          </p:cNvPr>
          <p:cNvSpPr txBox="1"/>
          <p:nvPr/>
        </p:nvSpPr>
        <p:spPr>
          <a:xfrm>
            <a:off x="3242903" y="1910896"/>
            <a:ext cx="26409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Analyse radiomique (</a:t>
            </a:r>
            <a:r>
              <a:rPr lang="fr-FR" sz="1400" dirty="0" err="1"/>
              <a:t>LIFEx</a:t>
            </a:r>
            <a:r>
              <a:rPr lang="fr-FR" sz="1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Harmonisation </a:t>
            </a:r>
            <a:r>
              <a:rPr lang="fr-FR" sz="1400" dirty="0" err="1"/>
              <a:t>multi-centrique</a:t>
            </a:r>
            <a:endParaRPr lang="fr-FR" sz="1400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6472D57A-DF1C-47CB-9F2E-722FB3A49949}"/>
              </a:ext>
            </a:extLst>
          </p:cNvPr>
          <p:cNvSpPr txBox="1"/>
          <p:nvPr/>
        </p:nvSpPr>
        <p:spPr>
          <a:xfrm>
            <a:off x="6228185" y="1912707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Apprentissage profond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Analyse statistique en grande dimension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5933725-8DF5-4574-B7AE-D3C115A9B718}"/>
              </a:ext>
            </a:extLst>
          </p:cNvPr>
          <p:cNvSpPr txBox="1"/>
          <p:nvPr/>
        </p:nvSpPr>
        <p:spPr>
          <a:xfrm>
            <a:off x="323527" y="3282538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RALUCA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2A4A0BB9-7AB1-4D2A-8758-53DE214723B4}"/>
              </a:ext>
            </a:extLst>
          </p:cNvPr>
          <p:cNvSpPr txBox="1"/>
          <p:nvPr/>
        </p:nvSpPr>
        <p:spPr>
          <a:xfrm>
            <a:off x="2" y="4115037"/>
            <a:ext cx="9143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Question clinique </a:t>
            </a:r>
            <a:r>
              <a:rPr lang="fr-FR" sz="1400" dirty="0"/>
              <a:t>: prédire la réponse au traitement à partir de l’imagerie TEP au diagnostic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F412CB7-426E-457A-92FF-084C78F81CAD}"/>
              </a:ext>
            </a:extLst>
          </p:cNvPr>
          <p:cNvSpPr txBox="1"/>
          <p:nvPr/>
        </p:nvSpPr>
        <p:spPr>
          <a:xfrm>
            <a:off x="8603943" y="4856261"/>
            <a:ext cx="540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7152827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C869B09-616D-4C08-9843-AC37C7854926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6">
            <a:extLst>
              <a:ext uri="{FF2B5EF4-FFF2-40B4-BE49-F238E27FC236}">
                <a16:creationId xmlns:a16="http://schemas.microsoft.com/office/drawing/2014/main" id="{91000671-9B27-498A-8DE5-AEA48039A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400" y="5"/>
            <a:ext cx="6249750" cy="320279"/>
          </a:xfrm>
        </p:spPr>
        <p:txBody>
          <a:bodyPr/>
          <a:lstStyle/>
          <a:p>
            <a:r>
              <a:rPr lang="fr-FR" sz="1400" dirty="0">
                <a:solidFill>
                  <a:schemeClr val="tx1"/>
                </a:solidFill>
              </a:rPr>
              <a:t>Radiomique : pourquoi ?</a:t>
            </a:r>
          </a:p>
        </p:txBody>
      </p:sp>
      <p:pic>
        <p:nvPicPr>
          <p:cNvPr id="16" name="Picture 4" descr="gorilla brain">
            <a:extLst>
              <a:ext uri="{FF2B5EF4-FFF2-40B4-BE49-F238E27FC236}">
                <a16:creationId xmlns:a16="http://schemas.microsoft.com/office/drawing/2014/main" id="{768B5292-AAA3-4388-88CD-DF04CBC5D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125" y="168300"/>
            <a:ext cx="6249750" cy="470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9C06797-49AF-4A0D-B30B-FB55BAD63AAF}"/>
              </a:ext>
            </a:extLst>
          </p:cNvPr>
          <p:cNvSpPr txBox="1"/>
          <p:nvPr/>
        </p:nvSpPr>
        <p:spPr>
          <a:xfrm>
            <a:off x="0" y="4835728"/>
            <a:ext cx="611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882637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C869B09-616D-4C08-9843-AC37C7854926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6">
            <a:extLst>
              <a:ext uri="{FF2B5EF4-FFF2-40B4-BE49-F238E27FC236}">
                <a16:creationId xmlns:a16="http://schemas.microsoft.com/office/drawing/2014/main" id="{91000671-9B27-498A-8DE5-AEA48039A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400" y="5"/>
            <a:ext cx="6249750" cy="320279"/>
          </a:xfrm>
        </p:spPr>
        <p:txBody>
          <a:bodyPr/>
          <a:lstStyle/>
          <a:p>
            <a:r>
              <a:rPr lang="fr-FR" sz="1400" dirty="0">
                <a:solidFill>
                  <a:schemeClr val="tx1"/>
                </a:solidFill>
              </a:rPr>
              <a:t>Radiomique : pourquoi ?</a:t>
            </a:r>
          </a:p>
        </p:txBody>
      </p:sp>
      <p:pic>
        <p:nvPicPr>
          <p:cNvPr id="16" name="Picture 4" descr="gorilla brain">
            <a:extLst>
              <a:ext uri="{FF2B5EF4-FFF2-40B4-BE49-F238E27FC236}">
                <a16:creationId xmlns:a16="http://schemas.microsoft.com/office/drawing/2014/main" id="{768B5292-AAA3-4388-88CD-DF04CBC5D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125" y="168300"/>
            <a:ext cx="6249750" cy="470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9C06797-49AF-4A0D-B30B-FB55BAD63AAF}"/>
              </a:ext>
            </a:extLst>
          </p:cNvPr>
          <p:cNvSpPr txBox="1"/>
          <p:nvPr/>
        </p:nvSpPr>
        <p:spPr>
          <a:xfrm>
            <a:off x="0" y="4835728"/>
            <a:ext cx="611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2</a:t>
            </a:r>
          </a:p>
        </p:txBody>
      </p:sp>
      <p:pic>
        <p:nvPicPr>
          <p:cNvPr id="6" name="Picture 4" descr="gorilla brain">
            <a:extLst>
              <a:ext uri="{FF2B5EF4-FFF2-40B4-BE49-F238E27FC236}">
                <a16:creationId xmlns:a16="http://schemas.microsoft.com/office/drawing/2014/main" id="{DC3FD48D-1A62-4A04-B698-B125AD660A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66901" y="915666"/>
            <a:ext cx="1200001" cy="1800000"/>
          </a:xfrm>
          <a:prstGeom prst="rect">
            <a:avLst/>
          </a:prstGeom>
          <a:noFill/>
          <a:ln w="5715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3376C96-A17A-42BE-AC77-3098C8F36E27}"/>
              </a:ext>
            </a:extLst>
          </p:cNvPr>
          <p:cNvSpPr/>
          <p:nvPr/>
        </p:nvSpPr>
        <p:spPr>
          <a:xfrm>
            <a:off x="5940152" y="1491630"/>
            <a:ext cx="432048" cy="64807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rapèze 2">
            <a:extLst>
              <a:ext uri="{FF2B5EF4-FFF2-40B4-BE49-F238E27FC236}">
                <a16:creationId xmlns:a16="http://schemas.microsoft.com/office/drawing/2014/main" id="{96C3E0AE-EA57-4CE8-AFD3-938BCECA36FC}"/>
              </a:ext>
            </a:extLst>
          </p:cNvPr>
          <p:cNvSpPr/>
          <p:nvPr/>
        </p:nvSpPr>
        <p:spPr>
          <a:xfrm rot="16200000">
            <a:off x="6132703" y="1067719"/>
            <a:ext cx="1924214" cy="1490363"/>
          </a:xfrm>
          <a:prstGeom prst="trapezoid">
            <a:avLst>
              <a:gd name="adj" fmla="val 44207"/>
            </a:avLst>
          </a:prstGeom>
          <a:solidFill>
            <a:srgbClr val="E63312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1753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6">
            <a:extLst>
              <a:ext uri="{FF2B5EF4-FFF2-40B4-BE49-F238E27FC236}">
                <a16:creationId xmlns:a16="http://schemas.microsoft.com/office/drawing/2014/main" id="{91000671-9B27-498A-8DE5-AEA48039A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400" y="5"/>
            <a:ext cx="6249750" cy="320279"/>
          </a:xfrm>
        </p:spPr>
        <p:txBody>
          <a:bodyPr/>
          <a:lstStyle/>
          <a:p>
            <a:r>
              <a:rPr lang="fr-FR" sz="1400" dirty="0">
                <a:solidFill>
                  <a:schemeClr val="tx1"/>
                </a:solidFill>
              </a:rPr>
              <a:t>Radiomique : définition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1076D9-6036-4072-8691-90B0DCD771F6}"/>
              </a:ext>
            </a:extLst>
          </p:cNvPr>
          <p:cNvSpPr/>
          <p:nvPr/>
        </p:nvSpPr>
        <p:spPr>
          <a:xfrm>
            <a:off x="7740352" y="4587975"/>
            <a:ext cx="1403648" cy="555526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4471011-A785-4CDB-9709-81BAFEEA1015}"/>
              </a:ext>
            </a:extLst>
          </p:cNvPr>
          <p:cNvSpPr txBox="1"/>
          <p:nvPr/>
        </p:nvSpPr>
        <p:spPr>
          <a:xfrm>
            <a:off x="1872721" y="544524"/>
            <a:ext cx="5398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cs typeface="Courier New" panose="02070309020205020404" pitchFamily="49" charset="0"/>
              </a:rPr>
              <a:t>Constat : </a:t>
            </a:r>
            <a:r>
              <a:rPr lang="fr-FR" sz="1400" dirty="0">
                <a:cs typeface="Courier New" panose="02070309020205020404" pitchFamily="49" charset="0"/>
              </a:rPr>
              <a:t>les images médicales sous-exploitées par l’évaluation visuelle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103C467-676D-4BC4-B3E1-41ABC3E0AA16}"/>
              </a:ext>
            </a:extLst>
          </p:cNvPr>
          <p:cNvSpPr txBox="1"/>
          <p:nvPr/>
        </p:nvSpPr>
        <p:spPr>
          <a:xfrm>
            <a:off x="0" y="4835728"/>
            <a:ext cx="611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15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D0D2B1B1-AEDA-474A-AF4F-245254060C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370" y="4639582"/>
            <a:ext cx="1273751" cy="396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15095E9-5EB9-41C8-8BB3-065CD9ACC3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32" y="3703664"/>
            <a:ext cx="8068187" cy="828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9DA39F6-819F-4BD6-A09F-EFE57AFDF3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5898" y="1347649"/>
            <a:ext cx="5005437" cy="1800000"/>
          </a:xfrm>
          <a:prstGeom prst="rect">
            <a:avLst/>
          </a:prstGeom>
        </p:spPr>
      </p:pic>
      <p:pic>
        <p:nvPicPr>
          <p:cNvPr id="17" name="Picture 4" descr="RÃ©sultat de recherche d'images pour &quot;bloc note&quot;">
            <a:extLst>
              <a:ext uri="{FF2B5EF4-FFF2-40B4-BE49-F238E27FC236}">
                <a16:creationId xmlns:a16="http://schemas.microsoft.com/office/drawing/2014/main" id="{6729D611-A778-43CA-B752-7A9EB7C4E8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2146" y="1215056"/>
            <a:ext cx="2971123" cy="187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3D36EAF-8834-49A0-8C0C-4FA668CD12EA}"/>
              </a:ext>
            </a:extLst>
          </p:cNvPr>
          <p:cNvSpPr txBox="1"/>
          <p:nvPr/>
        </p:nvSpPr>
        <p:spPr>
          <a:xfrm>
            <a:off x="599745" y="1755208"/>
            <a:ext cx="265591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cs typeface="Courier New" panose="02070309020205020404" pitchFamily="49" charset="0"/>
              </a:rPr>
              <a:t>Radiomique (</a:t>
            </a:r>
            <a:r>
              <a:rPr lang="fr-FR" b="1" i="1" dirty="0" err="1">
                <a:cs typeface="Courier New" panose="02070309020205020404" pitchFamily="49" charset="0"/>
              </a:rPr>
              <a:t>radiomics</a:t>
            </a:r>
            <a:r>
              <a:rPr lang="fr-FR" b="1" dirty="0">
                <a:cs typeface="Courier New" panose="02070309020205020404" pitchFamily="49" charset="0"/>
              </a:rPr>
              <a:t>)</a:t>
            </a:r>
          </a:p>
          <a:p>
            <a:endParaRPr lang="fr-FR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fr-FR" sz="1400" dirty="0">
                <a:cs typeface="Courier New" panose="02070309020205020404" pitchFamily="49" charset="0"/>
              </a:rPr>
              <a:t>Extraction automatique d’index issus des images médicales </a:t>
            </a:r>
          </a:p>
        </p:txBody>
      </p:sp>
    </p:spTree>
    <p:extLst>
      <p:ext uri="{BB962C8B-B14F-4D97-AF65-F5344CB8AC3E}">
        <p14:creationId xmlns:p14="http://schemas.microsoft.com/office/powerpoint/2010/main" val="2799179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" name="Graphique 72">
            <a:extLst>
              <a:ext uri="{FF2B5EF4-FFF2-40B4-BE49-F238E27FC236}">
                <a16:creationId xmlns:a16="http://schemas.microsoft.com/office/drawing/2014/main" id="{6B688D10-4E63-4C46-B069-F5EBE02A5A1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9694639"/>
              </p:ext>
            </p:extLst>
          </p:nvPr>
        </p:nvGraphicFramePr>
        <p:xfrm>
          <a:off x="323850" y="329831"/>
          <a:ext cx="4241112" cy="22419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itre 6">
            <a:extLst>
              <a:ext uri="{FF2B5EF4-FFF2-40B4-BE49-F238E27FC236}">
                <a16:creationId xmlns:a16="http://schemas.microsoft.com/office/drawing/2014/main" id="{91000671-9B27-498A-8DE5-AEA48039A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400" y="5"/>
            <a:ext cx="6249750" cy="320279"/>
          </a:xfrm>
        </p:spPr>
        <p:txBody>
          <a:bodyPr/>
          <a:lstStyle/>
          <a:p>
            <a:r>
              <a:rPr lang="fr-FR" sz="1400" dirty="0">
                <a:solidFill>
                  <a:schemeClr val="tx1"/>
                </a:solidFill>
              </a:rPr>
              <a:t>Radiomique : statistiques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1076D9-6036-4072-8691-90B0DCD771F6}"/>
              </a:ext>
            </a:extLst>
          </p:cNvPr>
          <p:cNvSpPr/>
          <p:nvPr/>
        </p:nvSpPr>
        <p:spPr>
          <a:xfrm>
            <a:off x="7740352" y="4587975"/>
            <a:ext cx="1403648" cy="555526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9DB87219-9EAC-4FDB-B888-F99CF9A63707}"/>
              </a:ext>
            </a:extLst>
          </p:cNvPr>
          <p:cNvCxnSpPr/>
          <p:nvPr/>
        </p:nvCxnSpPr>
        <p:spPr>
          <a:xfrm>
            <a:off x="4572000" y="320279"/>
            <a:ext cx="0" cy="226800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ZoneTexte 68">
            <a:extLst>
              <a:ext uri="{FF2B5EF4-FFF2-40B4-BE49-F238E27FC236}">
                <a16:creationId xmlns:a16="http://schemas.microsoft.com/office/drawing/2014/main" id="{8331F2F9-18B9-4D6F-9FC5-302FFF4F6815}"/>
              </a:ext>
            </a:extLst>
          </p:cNvPr>
          <p:cNvSpPr txBox="1"/>
          <p:nvPr/>
        </p:nvSpPr>
        <p:spPr>
          <a:xfrm>
            <a:off x="454966" y="1033578"/>
            <a:ext cx="2202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cs typeface="Courier New" panose="02070309020205020404" pitchFamily="49" charset="0"/>
              </a:rPr>
              <a:t>≈ 900 publications</a:t>
            </a: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57B84796-278D-4FC4-A222-F8BDECD85EBD}"/>
              </a:ext>
            </a:extLst>
          </p:cNvPr>
          <p:cNvSpPr txBox="1"/>
          <p:nvPr/>
        </p:nvSpPr>
        <p:spPr>
          <a:xfrm>
            <a:off x="2365611" y="312921"/>
            <a:ext cx="22028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cs typeface="Courier New" panose="02070309020205020404" pitchFamily="49" charset="0"/>
              </a:rPr>
              <a:t>43%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FA953F15-8C1E-49D6-A3E5-B642534BF046}"/>
              </a:ext>
            </a:extLst>
          </p:cNvPr>
          <p:cNvCxnSpPr/>
          <p:nvPr/>
        </p:nvCxnSpPr>
        <p:spPr>
          <a:xfrm flipV="1">
            <a:off x="3898268" y="469387"/>
            <a:ext cx="288032" cy="2547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FD5EE27F-A461-40CF-8653-DDC476C678F7}"/>
              </a:ext>
            </a:extLst>
          </p:cNvPr>
          <p:cNvSpPr txBox="1"/>
          <p:nvPr/>
        </p:nvSpPr>
        <p:spPr>
          <a:xfrm rot="16200000">
            <a:off x="-1076475" y="1710965"/>
            <a:ext cx="30441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50" dirty="0">
                <a:cs typeface="Courier New" panose="02070309020205020404" pitchFamily="49" charset="0"/>
              </a:rPr>
              <a:t>Nombre de publications « </a:t>
            </a:r>
            <a:r>
              <a:rPr lang="fr-FR" sz="1050" dirty="0" err="1">
                <a:cs typeface="Courier New" panose="02070309020205020404" pitchFamily="49" charset="0"/>
              </a:rPr>
              <a:t>radiomics</a:t>
            </a:r>
            <a:r>
              <a:rPr lang="fr-FR" sz="1050" dirty="0">
                <a:cs typeface="Courier New" panose="02070309020205020404" pitchFamily="49" charset="0"/>
              </a:rPr>
              <a:t> »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E7307F0-54D7-46DC-85D3-C2176AE9263B}"/>
              </a:ext>
            </a:extLst>
          </p:cNvPr>
          <p:cNvSpPr txBox="1"/>
          <p:nvPr/>
        </p:nvSpPr>
        <p:spPr>
          <a:xfrm>
            <a:off x="0" y="4835728"/>
            <a:ext cx="611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16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1C2B33B8-E5AC-4E09-9142-39AF1F820C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370" y="4639582"/>
            <a:ext cx="1273751" cy="396000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D208904D-DFC5-4CCA-B837-DF79CF0E12EB}"/>
              </a:ext>
            </a:extLst>
          </p:cNvPr>
          <p:cNvCxnSpPr>
            <a:cxnSpLocks/>
          </p:cNvCxnSpPr>
          <p:nvPr/>
        </p:nvCxnSpPr>
        <p:spPr>
          <a:xfrm flipV="1">
            <a:off x="323850" y="2571750"/>
            <a:ext cx="4248000" cy="9648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09205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" name="Graphique 72">
            <a:extLst>
              <a:ext uri="{FF2B5EF4-FFF2-40B4-BE49-F238E27FC236}">
                <a16:creationId xmlns:a16="http://schemas.microsoft.com/office/drawing/2014/main" id="{6B688D10-4E63-4C46-B069-F5EBE02A5A1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5027058"/>
              </p:ext>
            </p:extLst>
          </p:nvPr>
        </p:nvGraphicFramePr>
        <p:xfrm>
          <a:off x="323850" y="329831"/>
          <a:ext cx="4241112" cy="22419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itre 6">
            <a:extLst>
              <a:ext uri="{FF2B5EF4-FFF2-40B4-BE49-F238E27FC236}">
                <a16:creationId xmlns:a16="http://schemas.microsoft.com/office/drawing/2014/main" id="{91000671-9B27-498A-8DE5-AEA48039A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400" y="5"/>
            <a:ext cx="6249750" cy="320279"/>
          </a:xfrm>
        </p:spPr>
        <p:txBody>
          <a:bodyPr/>
          <a:lstStyle/>
          <a:p>
            <a:r>
              <a:rPr lang="fr-FR" sz="1400" dirty="0">
                <a:solidFill>
                  <a:schemeClr val="tx1"/>
                </a:solidFill>
              </a:rPr>
              <a:t>Radiomique : statistiques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1076D9-6036-4072-8691-90B0DCD771F6}"/>
              </a:ext>
            </a:extLst>
          </p:cNvPr>
          <p:cNvSpPr/>
          <p:nvPr/>
        </p:nvSpPr>
        <p:spPr>
          <a:xfrm>
            <a:off x="7740352" y="4587975"/>
            <a:ext cx="1403648" cy="555526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9DB87219-9EAC-4FDB-B888-F99CF9A63707}"/>
              </a:ext>
            </a:extLst>
          </p:cNvPr>
          <p:cNvCxnSpPr/>
          <p:nvPr/>
        </p:nvCxnSpPr>
        <p:spPr>
          <a:xfrm>
            <a:off x="4572000" y="320279"/>
            <a:ext cx="0" cy="226800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ZoneTexte 68">
            <a:extLst>
              <a:ext uri="{FF2B5EF4-FFF2-40B4-BE49-F238E27FC236}">
                <a16:creationId xmlns:a16="http://schemas.microsoft.com/office/drawing/2014/main" id="{8331F2F9-18B9-4D6F-9FC5-302FFF4F6815}"/>
              </a:ext>
            </a:extLst>
          </p:cNvPr>
          <p:cNvSpPr txBox="1"/>
          <p:nvPr/>
        </p:nvSpPr>
        <p:spPr>
          <a:xfrm>
            <a:off x="454966" y="1033578"/>
            <a:ext cx="2202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cs typeface="Courier New" panose="02070309020205020404" pitchFamily="49" charset="0"/>
              </a:rPr>
              <a:t>≈ 900 publications</a:t>
            </a:r>
          </a:p>
        </p:txBody>
      </p:sp>
      <p:graphicFrame>
        <p:nvGraphicFramePr>
          <p:cNvPr id="72" name="Graphique 71">
            <a:extLst>
              <a:ext uri="{FF2B5EF4-FFF2-40B4-BE49-F238E27FC236}">
                <a16:creationId xmlns:a16="http://schemas.microsoft.com/office/drawing/2014/main" id="{4D7BA190-4956-479A-AC7C-DAF93EA21404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560123" y="400042"/>
          <a:ext cx="4240247" cy="20906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4" name="ZoneTexte 73">
            <a:extLst>
              <a:ext uri="{FF2B5EF4-FFF2-40B4-BE49-F238E27FC236}">
                <a16:creationId xmlns:a16="http://schemas.microsoft.com/office/drawing/2014/main" id="{57B84796-278D-4FC4-A222-F8BDECD85EBD}"/>
              </a:ext>
            </a:extLst>
          </p:cNvPr>
          <p:cNvSpPr txBox="1"/>
          <p:nvPr/>
        </p:nvSpPr>
        <p:spPr>
          <a:xfrm>
            <a:off x="2365611" y="312921"/>
            <a:ext cx="22028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cs typeface="Courier New" panose="02070309020205020404" pitchFamily="49" charset="0"/>
              </a:rPr>
              <a:t>43%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FA953F15-8C1E-49D6-A3E5-B642534BF046}"/>
              </a:ext>
            </a:extLst>
          </p:cNvPr>
          <p:cNvCxnSpPr/>
          <p:nvPr/>
        </p:nvCxnSpPr>
        <p:spPr>
          <a:xfrm flipV="1">
            <a:off x="3898268" y="469387"/>
            <a:ext cx="288032" cy="2547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FD5EE27F-A461-40CF-8653-DDC476C678F7}"/>
              </a:ext>
            </a:extLst>
          </p:cNvPr>
          <p:cNvSpPr txBox="1"/>
          <p:nvPr/>
        </p:nvSpPr>
        <p:spPr>
          <a:xfrm rot="16200000">
            <a:off x="-1076475" y="1710965"/>
            <a:ext cx="30441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50" dirty="0">
                <a:cs typeface="Courier New" panose="02070309020205020404" pitchFamily="49" charset="0"/>
              </a:rPr>
              <a:t>Nombre de publications « </a:t>
            </a:r>
            <a:r>
              <a:rPr lang="fr-FR" sz="1050" dirty="0" err="1">
                <a:cs typeface="Courier New" panose="02070309020205020404" pitchFamily="49" charset="0"/>
              </a:rPr>
              <a:t>radiomics</a:t>
            </a:r>
            <a:r>
              <a:rPr lang="fr-FR" sz="1050" dirty="0">
                <a:cs typeface="Courier New" panose="02070309020205020404" pitchFamily="49" charset="0"/>
              </a:rPr>
              <a:t> »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6D3CE04-4B68-4654-B546-1B695DE4E4FD}"/>
              </a:ext>
            </a:extLst>
          </p:cNvPr>
          <p:cNvSpPr txBox="1"/>
          <p:nvPr/>
        </p:nvSpPr>
        <p:spPr>
          <a:xfrm>
            <a:off x="4564964" y="2221054"/>
            <a:ext cx="4235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cs typeface="Courier New" panose="02070309020205020404" pitchFamily="49" charset="0"/>
              </a:rPr>
              <a:t>Nombre de publications « </a:t>
            </a:r>
            <a:r>
              <a:rPr lang="fr-FR" sz="1200" dirty="0" err="1">
                <a:cs typeface="Courier New" panose="02070309020205020404" pitchFamily="49" charset="0"/>
              </a:rPr>
              <a:t>radiomics</a:t>
            </a:r>
            <a:r>
              <a:rPr lang="fr-FR" sz="1200" dirty="0">
                <a:cs typeface="Courier New" panose="02070309020205020404" pitchFamily="49" charset="0"/>
              </a:rPr>
              <a:t> »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E7307F0-54D7-46DC-85D3-C2176AE9263B}"/>
              </a:ext>
            </a:extLst>
          </p:cNvPr>
          <p:cNvSpPr txBox="1"/>
          <p:nvPr/>
        </p:nvSpPr>
        <p:spPr>
          <a:xfrm>
            <a:off x="0" y="4835728"/>
            <a:ext cx="611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16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1C2B33B8-E5AC-4E09-9142-39AF1F820C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370" y="4639582"/>
            <a:ext cx="1273751" cy="396000"/>
          </a:xfrm>
          <a:prstGeom prst="rect">
            <a:avLst/>
          </a:prstGeom>
        </p:spPr>
      </p:pic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BAE1287B-9E0F-4EA7-B49D-957B56F29EF4}"/>
              </a:ext>
            </a:extLst>
          </p:cNvPr>
          <p:cNvCxnSpPr>
            <a:cxnSpLocks/>
          </p:cNvCxnSpPr>
          <p:nvPr/>
        </p:nvCxnSpPr>
        <p:spPr>
          <a:xfrm flipV="1">
            <a:off x="323850" y="2571750"/>
            <a:ext cx="8496300" cy="9648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3166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2339851" y="1795673"/>
            <a:ext cx="138556" cy="438580"/>
          </a:xfrm>
          <a:prstGeom prst="rect">
            <a:avLst/>
          </a:prstGeom>
          <a:noFill/>
        </p:spPr>
        <p:txBody>
          <a:bodyPr wrap="none" lIns="68576" tIns="34289" rIns="68576" bIns="34289" rtlCol="0">
            <a:spAutoFit/>
          </a:bodyPr>
          <a:lstStyle/>
          <a:p>
            <a:pPr defTabSz="685749"/>
            <a:endParaRPr lang="fr-FR" sz="2400" dirty="0">
              <a:solidFill>
                <a:prstClr val="black"/>
              </a:solidFill>
            </a:endParaRP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1427456" y="792363"/>
            <a:ext cx="7746167" cy="1768078"/>
          </a:xfrm>
          <a:prstGeom prst="rect">
            <a:avLst/>
          </a:prstGeom>
        </p:spPr>
        <p:txBody>
          <a:bodyPr vert="horz" lIns="68576" tIns="34289" rIns="68576" bIns="34289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fr-FR" sz="2700" b="1" i="1" dirty="0">
              <a:solidFill>
                <a:srgbClr val="4472C4">
                  <a:lumMod val="50000"/>
                </a:srgbClr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440463" y="840228"/>
            <a:ext cx="2933712" cy="188512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txBody>
          <a:bodyPr wrap="square" lIns="68576" tIns="34289" rIns="68576" bIns="34289" rtlCol="0">
            <a:spAutoFit/>
          </a:bodyPr>
          <a:lstStyle/>
          <a:p>
            <a:pPr algn="ctr" defTabSz="685749"/>
            <a:r>
              <a:rPr lang="fr-FR" sz="1500" b="1" dirty="0">
                <a:solidFill>
                  <a:srgbClr val="4472C4">
                    <a:lumMod val="75000"/>
                  </a:srgbClr>
                </a:solidFill>
              </a:rPr>
              <a:t>L’un des cancers les plus fréquents</a:t>
            </a:r>
          </a:p>
          <a:p>
            <a:pPr algn="ctr" defTabSz="685749"/>
            <a:endParaRPr lang="fr-FR" sz="1400" dirty="0">
              <a:solidFill>
                <a:srgbClr val="4472C4">
                  <a:lumMod val="75000"/>
                </a:srgbClr>
              </a:solidFill>
            </a:endParaRPr>
          </a:p>
          <a:p>
            <a:pPr algn="ctr" defTabSz="685749"/>
            <a:r>
              <a:rPr lang="fr-FR" sz="1400" dirty="0">
                <a:solidFill>
                  <a:srgbClr val="4472C4">
                    <a:lumMod val="75000"/>
                  </a:srgbClr>
                </a:solidFill>
              </a:rPr>
              <a:t>50 000 nouveaux cas par an</a:t>
            </a:r>
          </a:p>
          <a:p>
            <a:pPr algn="ctr" defTabSz="685749"/>
            <a:endParaRPr lang="fr-FR" sz="1500" dirty="0">
              <a:solidFill>
                <a:srgbClr val="4472C4">
                  <a:lumMod val="75000"/>
                </a:srgbClr>
              </a:solidFill>
            </a:endParaRPr>
          </a:p>
          <a:p>
            <a:pPr algn="ctr" defTabSz="685749"/>
            <a:endParaRPr lang="fr-FR" sz="1500" dirty="0">
              <a:solidFill>
                <a:srgbClr val="4472C4">
                  <a:lumMod val="75000"/>
                </a:srgbClr>
              </a:solidFill>
            </a:endParaRPr>
          </a:p>
          <a:p>
            <a:pPr algn="ctr" defTabSz="685749"/>
            <a:endParaRPr lang="fr-FR" sz="1500" dirty="0">
              <a:solidFill>
                <a:srgbClr val="4472C4">
                  <a:lumMod val="75000"/>
                </a:srgbClr>
              </a:solidFill>
            </a:endParaRPr>
          </a:p>
          <a:p>
            <a:pPr algn="ctr" defTabSz="685749"/>
            <a:endParaRPr lang="fr-FR" sz="1500" dirty="0">
              <a:solidFill>
                <a:srgbClr val="4472C4">
                  <a:lumMod val="75000"/>
                </a:srgbClr>
              </a:solidFill>
            </a:endParaRPr>
          </a:p>
          <a:p>
            <a:pPr algn="ctr" defTabSz="685749"/>
            <a:endParaRPr lang="fr-FR" sz="1500" dirty="0">
              <a:solidFill>
                <a:srgbClr val="4472C4">
                  <a:lumMod val="75000"/>
                </a:srgbClr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780953" y="840228"/>
            <a:ext cx="2910165" cy="188512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txBody>
          <a:bodyPr wrap="square" lIns="68576" tIns="34289" rIns="68576" bIns="34289" rtlCol="0">
            <a:spAutoFit/>
          </a:bodyPr>
          <a:lstStyle/>
          <a:p>
            <a:pPr algn="ctr" defTabSz="685749"/>
            <a:r>
              <a:rPr lang="fr-FR" sz="1500" b="1" dirty="0">
                <a:solidFill>
                  <a:srgbClr val="4472C4">
                    <a:lumMod val="75000"/>
                  </a:srgbClr>
                </a:solidFill>
              </a:rPr>
              <a:t>Le cancer le plus mortel</a:t>
            </a:r>
          </a:p>
          <a:p>
            <a:pPr algn="ctr" defTabSz="685749"/>
            <a:endParaRPr lang="fr-FR" sz="1400" dirty="0">
              <a:solidFill>
                <a:srgbClr val="4472C4">
                  <a:lumMod val="75000"/>
                </a:srgbClr>
              </a:solidFill>
            </a:endParaRPr>
          </a:p>
          <a:p>
            <a:pPr algn="ctr" defTabSz="685749"/>
            <a:r>
              <a:rPr lang="fr-FR" sz="1400" dirty="0">
                <a:solidFill>
                  <a:srgbClr val="4472C4">
                    <a:lumMod val="75000"/>
                  </a:srgbClr>
                </a:solidFill>
              </a:rPr>
              <a:t>30 000 décès par an</a:t>
            </a:r>
          </a:p>
          <a:p>
            <a:pPr algn="ctr" defTabSz="685749"/>
            <a:endParaRPr lang="fr-FR" sz="1500" dirty="0">
              <a:solidFill>
                <a:srgbClr val="4472C4">
                  <a:lumMod val="75000"/>
                </a:srgbClr>
              </a:solidFill>
            </a:endParaRPr>
          </a:p>
          <a:p>
            <a:pPr algn="ctr" defTabSz="685749"/>
            <a:endParaRPr lang="fr-FR" sz="1500" dirty="0">
              <a:solidFill>
                <a:srgbClr val="4472C4">
                  <a:lumMod val="75000"/>
                </a:srgbClr>
              </a:solidFill>
            </a:endParaRPr>
          </a:p>
          <a:p>
            <a:pPr algn="ctr" defTabSz="685749"/>
            <a:endParaRPr lang="fr-FR" sz="1500" dirty="0">
              <a:solidFill>
                <a:srgbClr val="4472C4">
                  <a:lumMod val="75000"/>
                </a:srgbClr>
              </a:solidFill>
            </a:endParaRPr>
          </a:p>
          <a:p>
            <a:pPr algn="ctr" defTabSz="685749"/>
            <a:endParaRPr lang="fr-FR" sz="1500" dirty="0">
              <a:solidFill>
                <a:srgbClr val="4472C4">
                  <a:lumMod val="75000"/>
                </a:srgbClr>
              </a:solidFill>
            </a:endParaRPr>
          </a:p>
          <a:p>
            <a:pPr algn="ctr" defTabSz="685749"/>
            <a:endParaRPr lang="fr-FR" sz="1500" dirty="0">
              <a:solidFill>
                <a:srgbClr val="4472C4">
                  <a:lumMod val="75000"/>
                </a:srgbClr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440467" y="2961057"/>
            <a:ext cx="2933711" cy="1659061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txBody>
          <a:bodyPr wrap="square" lIns="68576" tIns="34289" rIns="68576" bIns="34289" rtlCol="0">
            <a:noAutofit/>
          </a:bodyPr>
          <a:lstStyle/>
          <a:p>
            <a:pPr algn="ctr" defTabSz="685749"/>
            <a:r>
              <a:rPr lang="fr-FR" sz="1500" b="1" dirty="0">
                <a:solidFill>
                  <a:srgbClr val="4472C4">
                    <a:lumMod val="75000"/>
                  </a:srgbClr>
                </a:solidFill>
              </a:rPr>
              <a:t>Le tabagisme comme principal facteur de risque</a:t>
            </a:r>
          </a:p>
          <a:p>
            <a:pPr algn="ctr" defTabSz="685749"/>
            <a:endParaRPr lang="fr-FR" sz="1500" b="1" dirty="0">
              <a:solidFill>
                <a:srgbClr val="4472C4">
                  <a:lumMod val="75000"/>
                </a:srgbClr>
              </a:solidFill>
            </a:endParaRPr>
          </a:p>
          <a:p>
            <a:pPr algn="ctr" defTabSz="685749"/>
            <a:endParaRPr lang="fr-FR" sz="1400" dirty="0">
              <a:solidFill>
                <a:srgbClr val="4472C4">
                  <a:lumMod val="75000"/>
                </a:srgbClr>
              </a:solidFill>
            </a:endParaRPr>
          </a:p>
          <a:p>
            <a:pPr algn="ctr" defTabSz="685749"/>
            <a:endParaRPr lang="fr-FR" sz="1500" dirty="0">
              <a:solidFill>
                <a:srgbClr val="4472C4">
                  <a:lumMod val="75000"/>
                </a:srgbClr>
              </a:solidFill>
            </a:endParaRPr>
          </a:p>
          <a:p>
            <a:pPr algn="ctr" defTabSz="685749"/>
            <a:endParaRPr lang="fr-FR" sz="1500" dirty="0">
              <a:solidFill>
                <a:srgbClr val="4472C4">
                  <a:lumMod val="75000"/>
                </a:srgbClr>
              </a:solidFill>
            </a:endParaRPr>
          </a:p>
          <a:p>
            <a:pPr algn="ctr" defTabSz="685749"/>
            <a:endParaRPr lang="fr-FR" sz="1500" dirty="0">
              <a:solidFill>
                <a:srgbClr val="4472C4">
                  <a:lumMod val="75000"/>
                </a:srgbClr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780133" y="2958121"/>
            <a:ext cx="2910164" cy="166968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txBody>
          <a:bodyPr wrap="square" lIns="68576" tIns="34289" rIns="68576" bIns="34289" rtlCol="0">
            <a:spAutoFit/>
          </a:bodyPr>
          <a:lstStyle/>
          <a:p>
            <a:pPr algn="ctr" defTabSz="685749"/>
            <a:r>
              <a:rPr lang="fr-FR" sz="1500" b="1" dirty="0">
                <a:solidFill>
                  <a:srgbClr val="4472C4">
                    <a:lumMod val="75000"/>
                  </a:srgbClr>
                </a:solidFill>
              </a:rPr>
              <a:t>Un diagnostic souvent tardif</a:t>
            </a:r>
          </a:p>
          <a:p>
            <a:pPr algn="ctr" defTabSz="685749"/>
            <a:endParaRPr lang="fr-FR" sz="1500" b="1" dirty="0">
              <a:solidFill>
                <a:srgbClr val="4472C4">
                  <a:lumMod val="75000"/>
                </a:srgbClr>
              </a:solidFill>
            </a:endParaRPr>
          </a:p>
          <a:p>
            <a:pPr algn="ctr" defTabSz="685749"/>
            <a:endParaRPr lang="fr-FR" sz="1400" dirty="0">
              <a:solidFill>
                <a:srgbClr val="4472C4">
                  <a:lumMod val="75000"/>
                </a:srgbClr>
              </a:solidFill>
            </a:endParaRPr>
          </a:p>
          <a:p>
            <a:pPr algn="ctr" defTabSz="685749"/>
            <a:endParaRPr lang="fr-FR" sz="1500" dirty="0">
              <a:solidFill>
                <a:srgbClr val="4472C4">
                  <a:lumMod val="75000"/>
                </a:srgbClr>
              </a:solidFill>
            </a:endParaRPr>
          </a:p>
          <a:p>
            <a:pPr algn="ctr" defTabSz="685749"/>
            <a:endParaRPr lang="fr-FR" sz="1500" dirty="0">
              <a:solidFill>
                <a:srgbClr val="4472C4">
                  <a:lumMod val="75000"/>
                </a:srgbClr>
              </a:solidFill>
            </a:endParaRPr>
          </a:p>
          <a:p>
            <a:pPr algn="ctr" defTabSz="685749"/>
            <a:endParaRPr lang="fr-FR" sz="1500" dirty="0">
              <a:solidFill>
                <a:srgbClr val="4472C4">
                  <a:lumMod val="75000"/>
                </a:srgbClr>
              </a:solidFill>
            </a:endParaRPr>
          </a:p>
          <a:p>
            <a:pPr algn="ctr" defTabSz="685749"/>
            <a:endParaRPr lang="fr-FR" sz="1500" dirty="0">
              <a:solidFill>
                <a:srgbClr val="4472C4">
                  <a:lumMod val="75000"/>
                </a:srgbClr>
              </a:solidFill>
            </a:endParaRPr>
          </a:p>
        </p:txBody>
      </p:sp>
      <p:graphicFrame>
        <p:nvGraphicFramePr>
          <p:cNvPr id="14" name="Graphique 13"/>
          <p:cNvGraphicFramePr>
            <a:graphicFrameLocks/>
          </p:cNvGraphicFramePr>
          <p:nvPr>
            <p:extLst/>
          </p:nvPr>
        </p:nvGraphicFramePr>
        <p:xfrm>
          <a:off x="1637505" y="1554769"/>
          <a:ext cx="1778018" cy="12020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ZoneTexte 14"/>
          <p:cNvSpPr txBox="1"/>
          <p:nvPr/>
        </p:nvSpPr>
        <p:spPr>
          <a:xfrm>
            <a:off x="3032928" y="1775096"/>
            <a:ext cx="1192697" cy="807911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algn="r" defTabSz="685749"/>
            <a:r>
              <a:rPr lang="fr-FR" sz="1200" dirty="0">
                <a:solidFill>
                  <a:srgbClr val="4472C4">
                    <a:lumMod val="75000"/>
                  </a:srgbClr>
                </a:solidFill>
              </a:rPr>
              <a:t>Un diagnostic </a:t>
            </a:r>
          </a:p>
          <a:p>
            <a:pPr algn="r" defTabSz="685749"/>
            <a:r>
              <a:rPr lang="fr-FR" sz="1200" dirty="0">
                <a:solidFill>
                  <a:srgbClr val="4472C4">
                    <a:lumMod val="75000"/>
                  </a:srgbClr>
                </a:solidFill>
              </a:rPr>
              <a:t>toutes les </a:t>
            </a:r>
          </a:p>
          <a:p>
            <a:pPr algn="r" defTabSz="685749"/>
            <a:r>
              <a:rPr lang="fr-FR" sz="1200" dirty="0">
                <a:solidFill>
                  <a:srgbClr val="4472C4">
                    <a:lumMod val="75000"/>
                  </a:srgbClr>
                </a:solidFill>
              </a:rPr>
              <a:t>10 minutes </a:t>
            </a:r>
          </a:p>
          <a:p>
            <a:pPr algn="r" defTabSz="685749"/>
            <a:r>
              <a:rPr lang="fr-FR" sz="1200" dirty="0">
                <a:solidFill>
                  <a:srgbClr val="4472C4">
                    <a:lumMod val="75000"/>
                  </a:srgbClr>
                </a:solidFill>
              </a:rPr>
              <a:t>en France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6327286" y="1775096"/>
            <a:ext cx="1192697" cy="807911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algn="r" defTabSz="685749"/>
            <a:r>
              <a:rPr lang="fr-FR" sz="1200" dirty="0">
                <a:solidFill>
                  <a:srgbClr val="4472C4">
                    <a:lumMod val="75000"/>
                  </a:srgbClr>
                </a:solidFill>
              </a:rPr>
              <a:t>Un décès</a:t>
            </a:r>
          </a:p>
          <a:p>
            <a:pPr algn="r" defTabSz="685749"/>
            <a:r>
              <a:rPr lang="fr-FR" sz="1200" dirty="0">
                <a:solidFill>
                  <a:srgbClr val="4472C4">
                    <a:lumMod val="75000"/>
                  </a:srgbClr>
                </a:solidFill>
              </a:rPr>
              <a:t>toutes les </a:t>
            </a:r>
          </a:p>
          <a:p>
            <a:pPr algn="r" defTabSz="685749"/>
            <a:r>
              <a:rPr lang="fr-FR" sz="1200" dirty="0">
                <a:solidFill>
                  <a:srgbClr val="4472C4">
                    <a:lumMod val="75000"/>
                  </a:srgbClr>
                </a:solidFill>
              </a:rPr>
              <a:t>15 minutes </a:t>
            </a:r>
          </a:p>
          <a:p>
            <a:pPr algn="r" defTabSz="685749"/>
            <a:r>
              <a:rPr lang="fr-FR" sz="1200" dirty="0">
                <a:solidFill>
                  <a:srgbClr val="4472C4">
                    <a:lumMod val="75000"/>
                  </a:srgbClr>
                </a:solidFill>
              </a:rPr>
              <a:t>en France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283" y="3555117"/>
            <a:ext cx="1543267" cy="1032586"/>
          </a:xfrm>
          <a:prstGeom prst="rect">
            <a:avLst/>
          </a:prstGeom>
        </p:spPr>
      </p:pic>
      <p:graphicFrame>
        <p:nvGraphicFramePr>
          <p:cNvPr id="19" name="Graphique 18"/>
          <p:cNvGraphicFramePr>
            <a:graphicFrameLocks/>
          </p:cNvGraphicFramePr>
          <p:nvPr>
            <p:extLst/>
          </p:nvPr>
        </p:nvGraphicFramePr>
        <p:xfrm>
          <a:off x="5299277" y="1556893"/>
          <a:ext cx="1680655" cy="1209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0072" y="3285085"/>
            <a:ext cx="1937148" cy="1312028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081AC15B-1F11-9E46-8A9E-09CC88A602FF}"/>
              </a:ext>
            </a:extLst>
          </p:cNvPr>
          <p:cNvSpPr txBox="1"/>
          <p:nvPr/>
        </p:nvSpPr>
        <p:spPr>
          <a:xfrm>
            <a:off x="683570" y="123478"/>
            <a:ext cx="7920373" cy="484746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defTabSz="685749"/>
            <a:r>
              <a:rPr lang="fr-FR" sz="2700" b="1" dirty="0">
                <a:solidFill>
                  <a:srgbClr val="4472C4">
                    <a:lumMod val="50000"/>
                  </a:srgbClr>
                </a:solidFill>
              </a:rPr>
              <a:t>Le cancer du poumon, un enjeu de santé publique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059F6BF-6C7C-4B45-8DBC-143FB3FF4F24}"/>
              </a:ext>
            </a:extLst>
          </p:cNvPr>
          <p:cNvSpPr txBox="1"/>
          <p:nvPr/>
        </p:nvSpPr>
        <p:spPr>
          <a:xfrm>
            <a:off x="8603943" y="4856261"/>
            <a:ext cx="540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724343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" name="Graphique 72">
            <a:extLst>
              <a:ext uri="{FF2B5EF4-FFF2-40B4-BE49-F238E27FC236}">
                <a16:creationId xmlns:a16="http://schemas.microsoft.com/office/drawing/2014/main" id="{6B688D10-4E63-4C46-B069-F5EBE02A5A1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6457176"/>
              </p:ext>
            </p:extLst>
          </p:nvPr>
        </p:nvGraphicFramePr>
        <p:xfrm>
          <a:off x="323850" y="329831"/>
          <a:ext cx="4241112" cy="22419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itre 6">
            <a:extLst>
              <a:ext uri="{FF2B5EF4-FFF2-40B4-BE49-F238E27FC236}">
                <a16:creationId xmlns:a16="http://schemas.microsoft.com/office/drawing/2014/main" id="{91000671-9B27-498A-8DE5-AEA48039A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400" y="5"/>
            <a:ext cx="6249750" cy="320279"/>
          </a:xfrm>
        </p:spPr>
        <p:txBody>
          <a:bodyPr/>
          <a:lstStyle/>
          <a:p>
            <a:r>
              <a:rPr lang="fr-FR" sz="1400" dirty="0">
                <a:solidFill>
                  <a:schemeClr val="tx1"/>
                </a:solidFill>
              </a:rPr>
              <a:t>Radiomique : statistiques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1076D9-6036-4072-8691-90B0DCD771F6}"/>
              </a:ext>
            </a:extLst>
          </p:cNvPr>
          <p:cNvSpPr/>
          <p:nvPr/>
        </p:nvSpPr>
        <p:spPr>
          <a:xfrm>
            <a:off x="7740352" y="4587975"/>
            <a:ext cx="1403648" cy="555526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9DB87219-9EAC-4FDB-B888-F99CF9A63707}"/>
              </a:ext>
            </a:extLst>
          </p:cNvPr>
          <p:cNvCxnSpPr/>
          <p:nvPr/>
        </p:nvCxnSpPr>
        <p:spPr>
          <a:xfrm>
            <a:off x="4572000" y="320280"/>
            <a:ext cx="0" cy="4161502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ZoneTexte 68">
            <a:extLst>
              <a:ext uri="{FF2B5EF4-FFF2-40B4-BE49-F238E27FC236}">
                <a16:creationId xmlns:a16="http://schemas.microsoft.com/office/drawing/2014/main" id="{8331F2F9-18B9-4D6F-9FC5-302FFF4F6815}"/>
              </a:ext>
            </a:extLst>
          </p:cNvPr>
          <p:cNvSpPr txBox="1"/>
          <p:nvPr/>
        </p:nvSpPr>
        <p:spPr>
          <a:xfrm>
            <a:off x="454966" y="1033578"/>
            <a:ext cx="2202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cs typeface="Courier New" panose="02070309020205020404" pitchFamily="49" charset="0"/>
              </a:rPr>
              <a:t>≈ 900 publications</a:t>
            </a:r>
          </a:p>
        </p:txBody>
      </p:sp>
      <p:graphicFrame>
        <p:nvGraphicFramePr>
          <p:cNvPr id="72" name="Graphique 71">
            <a:extLst>
              <a:ext uri="{FF2B5EF4-FFF2-40B4-BE49-F238E27FC236}">
                <a16:creationId xmlns:a16="http://schemas.microsoft.com/office/drawing/2014/main" id="{4D7BA190-4956-479A-AC7C-DAF93EA21404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560123" y="400042"/>
          <a:ext cx="4240247" cy="20906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4" name="ZoneTexte 73">
            <a:extLst>
              <a:ext uri="{FF2B5EF4-FFF2-40B4-BE49-F238E27FC236}">
                <a16:creationId xmlns:a16="http://schemas.microsoft.com/office/drawing/2014/main" id="{57B84796-278D-4FC4-A222-F8BDECD85EBD}"/>
              </a:ext>
            </a:extLst>
          </p:cNvPr>
          <p:cNvSpPr txBox="1"/>
          <p:nvPr/>
        </p:nvSpPr>
        <p:spPr>
          <a:xfrm>
            <a:off x="2365611" y="312921"/>
            <a:ext cx="22028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cs typeface="Courier New" panose="02070309020205020404" pitchFamily="49" charset="0"/>
              </a:rPr>
              <a:t>43%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FA953F15-8C1E-49D6-A3E5-B642534BF046}"/>
              </a:ext>
            </a:extLst>
          </p:cNvPr>
          <p:cNvCxnSpPr/>
          <p:nvPr/>
        </p:nvCxnSpPr>
        <p:spPr>
          <a:xfrm flipV="1">
            <a:off x="3898268" y="469387"/>
            <a:ext cx="288032" cy="2547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4" name="Picture 6" descr="Image associÃ©e">
            <a:extLst>
              <a:ext uri="{FF2B5EF4-FFF2-40B4-BE49-F238E27FC236}">
                <a16:creationId xmlns:a16="http://schemas.microsoft.com/office/drawing/2014/main" id="{C605F528-51D0-4FCF-8B6D-B158955A5F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59237" y="2834024"/>
            <a:ext cx="995303" cy="10397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RÃ©sultat de recherche d'images pour &quot;neurologie&quot;">
            <a:extLst>
              <a:ext uri="{FF2B5EF4-FFF2-40B4-BE49-F238E27FC236}">
                <a16:creationId xmlns:a16="http://schemas.microsoft.com/office/drawing/2014/main" id="{0656D6E7-1BFC-4A67-A525-64D70C9C56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33671" y="3648803"/>
            <a:ext cx="952505" cy="8491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FD5EE27F-A461-40CF-8653-DDC476C678F7}"/>
              </a:ext>
            </a:extLst>
          </p:cNvPr>
          <p:cNvSpPr txBox="1"/>
          <p:nvPr/>
        </p:nvSpPr>
        <p:spPr>
          <a:xfrm rot="16200000">
            <a:off x="-1076475" y="1710965"/>
            <a:ext cx="30441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50" dirty="0">
                <a:cs typeface="Courier New" panose="02070309020205020404" pitchFamily="49" charset="0"/>
              </a:rPr>
              <a:t>Nombre de publications « </a:t>
            </a:r>
            <a:r>
              <a:rPr lang="fr-FR" sz="1050" dirty="0" err="1">
                <a:cs typeface="Courier New" panose="02070309020205020404" pitchFamily="49" charset="0"/>
              </a:rPr>
              <a:t>radiomics</a:t>
            </a:r>
            <a:r>
              <a:rPr lang="fr-FR" sz="1050" dirty="0">
                <a:cs typeface="Courier New" panose="02070309020205020404" pitchFamily="49" charset="0"/>
              </a:rPr>
              <a:t> »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6D3CE04-4B68-4654-B546-1B695DE4E4FD}"/>
              </a:ext>
            </a:extLst>
          </p:cNvPr>
          <p:cNvSpPr txBox="1"/>
          <p:nvPr/>
        </p:nvSpPr>
        <p:spPr>
          <a:xfrm>
            <a:off x="4564964" y="2221054"/>
            <a:ext cx="4235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cs typeface="Courier New" panose="02070309020205020404" pitchFamily="49" charset="0"/>
              </a:rPr>
              <a:t>Nombre de publications « </a:t>
            </a:r>
            <a:r>
              <a:rPr lang="fr-FR" sz="1200" dirty="0" err="1">
                <a:cs typeface="Courier New" panose="02070309020205020404" pitchFamily="49" charset="0"/>
              </a:rPr>
              <a:t>radiomics</a:t>
            </a:r>
            <a:r>
              <a:rPr lang="fr-FR" sz="1200" dirty="0">
                <a:cs typeface="Courier New" panose="02070309020205020404" pitchFamily="49" charset="0"/>
              </a:rPr>
              <a:t> »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E7307F0-54D7-46DC-85D3-C2176AE9263B}"/>
              </a:ext>
            </a:extLst>
          </p:cNvPr>
          <p:cNvSpPr txBox="1"/>
          <p:nvPr/>
        </p:nvSpPr>
        <p:spPr>
          <a:xfrm>
            <a:off x="0" y="4835728"/>
            <a:ext cx="611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16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1C2B33B8-E5AC-4E09-9142-39AF1F820C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370" y="4639582"/>
            <a:ext cx="1273751" cy="396000"/>
          </a:xfrm>
          <a:prstGeom prst="rect">
            <a:avLst/>
          </a:prstGeom>
        </p:spPr>
      </p:pic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8FDDB5E6-0775-4918-8609-7AC9A4296EC6}"/>
              </a:ext>
            </a:extLst>
          </p:cNvPr>
          <p:cNvCxnSpPr>
            <a:cxnSpLocks/>
          </p:cNvCxnSpPr>
          <p:nvPr/>
        </p:nvCxnSpPr>
        <p:spPr>
          <a:xfrm flipV="1">
            <a:off x="323850" y="2571750"/>
            <a:ext cx="8496300" cy="9648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276" name="Picture 4" descr="Image associÃ©e">
            <a:extLst>
              <a:ext uri="{FF2B5EF4-FFF2-40B4-BE49-F238E27FC236}">
                <a16:creationId xmlns:a16="http://schemas.microsoft.com/office/drawing/2014/main" id="{4DA79D27-033E-4B8B-9794-E54A3780C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4000" r="93667">
                        <a14:foregroundMark x1="30333" y1="24333" x2="30333" y2="24333"/>
                        <a14:foregroundMark x1="38333" y1="24333" x2="38333" y2="24333"/>
                        <a14:foregroundMark x1="22333" y1="34333" x2="22333" y2="34333"/>
                        <a14:foregroundMark x1="26667" y1="43333" x2="26667" y2="43333"/>
                        <a14:foregroundMark x1="24333" y1="55000" x2="24333" y2="55000"/>
                        <a14:foregroundMark x1="18667" y1="52667" x2="18667" y2="52667"/>
                        <a14:foregroundMark x1="14000" y1="46333" x2="14000" y2="46333"/>
                        <a14:foregroundMark x1="10667" y1="41667" x2="10667" y2="41667"/>
                        <a14:foregroundMark x1="11000" y1="54333" x2="11000" y2="54333"/>
                        <a14:foregroundMark x1="17667" y1="58333" x2="17667" y2="58333"/>
                        <a14:foregroundMark x1="25667" y1="60333" x2="25667" y2="60333"/>
                        <a14:foregroundMark x1="33333" y1="61667" x2="33333" y2="61667"/>
                        <a14:foregroundMark x1="44667" y1="62000" x2="44667" y2="62000"/>
                        <a14:foregroundMark x1="41667" y1="70000" x2="41667" y2="70000"/>
                        <a14:foregroundMark x1="39000" y1="76333" x2="39000" y2="76333"/>
                        <a14:foregroundMark x1="37333" y1="82333" x2="37333" y2="82333"/>
                        <a14:foregroundMark x1="39000" y1="86667" x2="39000" y2="86667"/>
                        <a14:foregroundMark x1="27333" y1="82000" x2="27333" y2="82000"/>
                        <a14:foregroundMark x1="28333" y1="78000" x2="28333" y2="78000"/>
                        <a14:foregroundMark x1="31333" y1="71667" x2="31333" y2="71667"/>
                        <a14:foregroundMark x1="60667" y1="85667" x2="60667" y2="85667"/>
                        <a14:foregroundMark x1="61333" y1="81667" x2="61333" y2="81667"/>
                        <a14:foregroundMark x1="60333" y1="75333" x2="60333" y2="75333"/>
                        <a14:foregroundMark x1="57000" y1="70333" x2="57000" y2="70333"/>
                        <a14:foregroundMark x1="64333" y1="67000" x2="64333" y2="67000"/>
                        <a14:foregroundMark x1="68000" y1="71333" x2="68000" y2="71333"/>
                        <a14:foregroundMark x1="71333" y1="75667" x2="71333" y2="75667"/>
                        <a14:foregroundMark x1="71000" y1="81333" x2="71000" y2="81333"/>
                        <a14:foregroundMark x1="76333" y1="61333" x2="76333" y2="61333"/>
                        <a14:foregroundMark x1="83000" y1="58667" x2="83000" y2="58667"/>
                        <a14:foregroundMark x1="87667" y1="55000" x2="87667" y2="55000"/>
                        <a14:foregroundMark x1="74333" y1="55000" x2="74333" y2="55000"/>
                        <a14:foregroundMark x1="79333" y1="51667" x2="79333" y2="51667"/>
                        <a14:foregroundMark x1="84667" y1="48000" x2="84667" y2="48000"/>
                        <a14:foregroundMark x1="88667" y1="42333" x2="88667" y2="42333"/>
                        <a14:foregroundMark x1="72667" y1="41667" x2="72667" y2="41667"/>
                        <a14:foregroundMark x1="77667" y1="34667" x2="77667" y2="34667"/>
                        <a14:foregroundMark x1="75000" y1="27667" x2="75000" y2="27667"/>
                        <a14:foregroundMark x1="64333" y1="25333" x2="64333" y2="2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41" y="2359548"/>
            <a:ext cx="2412000" cy="24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9846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" name="Picture 20" descr="RÃ©sultat de recherche d'images pour &quot;PODIUM&quot;">
            <a:extLst>
              <a:ext uri="{FF2B5EF4-FFF2-40B4-BE49-F238E27FC236}">
                <a16:creationId xmlns:a16="http://schemas.microsoft.com/office/drawing/2014/main" id="{EA93B008-3E1C-4EC6-ACA3-18E0BFD386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44014" y="3100846"/>
            <a:ext cx="4087789" cy="141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associÃ©e">
            <a:extLst>
              <a:ext uri="{FF2B5EF4-FFF2-40B4-BE49-F238E27FC236}">
                <a16:creationId xmlns:a16="http://schemas.microsoft.com/office/drawing/2014/main" id="{C8579915-A710-4F08-A244-1B77DB7F4C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345" b="92552" l="2281" r="978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813" b="8835"/>
          <a:stretch/>
        </p:blipFill>
        <p:spPr bwMode="auto">
          <a:xfrm>
            <a:off x="6088173" y="2616985"/>
            <a:ext cx="1167509" cy="105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ZoneTexte 79">
            <a:extLst>
              <a:ext uri="{FF2B5EF4-FFF2-40B4-BE49-F238E27FC236}">
                <a16:creationId xmlns:a16="http://schemas.microsoft.com/office/drawing/2014/main" id="{4E97210D-89AC-4F6F-A46D-1F7506DD52A9}"/>
              </a:ext>
            </a:extLst>
          </p:cNvPr>
          <p:cNvSpPr txBox="1"/>
          <p:nvPr/>
        </p:nvSpPr>
        <p:spPr>
          <a:xfrm>
            <a:off x="6314942" y="3019785"/>
            <a:ext cx="713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cs typeface="Courier New" panose="02070309020205020404" pitchFamily="49" charset="0"/>
              </a:rPr>
              <a:t>24%</a:t>
            </a:r>
          </a:p>
        </p:txBody>
      </p:sp>
      <p:pic>
        <p:nvPicPr>
          <p:cNvPr id="2062" name="Picture 14" descr="Image associÃ©e">
            <a:extLst>
              <a:ext uri="{FF2B5EF4-FFF2-40B4-BE49-F238E27FC236}">
                <a16:creationId xmlns:a16="http://schemas.microsoft.com/office/drawing/2014/main" id="{5E039E87-CB9A-46FB-9F79-85281E6E4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8" b="100000" l="6098" r="975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004" y="3064474"/>
            <a:ext cx="820800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ZoneTexte 80">
            <a:extLst>
              <a:ext uri="{FF2B5EF4-FFF2-40B4-BE49-F238E27FC236}">
                <a16:creationId xmlns:a16="http://schemas.microsoft.com/office/drawing/2014/main" id="{17B738B6-498A-41F9-B6FE-77B19F2007AF}"/>
              </a:ext>
            </a:extLst>
          </p:cNvPr>
          <p:cNvSpPr txBox="1"/>
          <p:nvPr/>
        </p:nvSpPr>
        <p:spPr>
          <a:xfrm>
            <a:off x="4682861" y="3490945"/>
            <a:ext cx="713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cs typeface="Courier New" panose="02070309020205020404" pitchFamily="49" charset="0"/>
              </a:rPr>
              <a:t>12%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FEAB8F7-B67B-49F1-810F-7F634AD4F16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3556" y="3100846"/>
            <a:ext cx="880363" cy="792000"/>
          </a:xfrm>
          <a:prstGeom prst="rect">
            <a:avLst/>
          </a:prstGeom>
        </p:spPr>
      </p:pic>
      <p:sp>
        <p:nvSpPr>
          <p:cNvPr id="83" name="ZoneTexte 82">
            <a:extLst>
              <a:ext uri="{FF2B5EF4-FFF2-40B4-BE49-F238E27FC236}">
                <a16:creationId xmlns:a16="http://schemas.microsoft.com/office/drawing/2014/main" id="{8F1DED92-45B8-4A33-B777-5193D69D9486}"/>
              </a:ext>
            </a:extLst>
          </p:cNvPr>
          <p:cNvSpPr txBox="1"/>
          <p:nvPr/>
        </p:nvSpPr>
        <p:spPr>
          <a:xfrm>
            <a:off x="7651999" y="3280913"/>
            <a:ext cx="713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cs typeface="Courier New" panose="02070309020205020404" pitchFamily="49" charset="0"/>
              </a:rPr>
              <a:t>10%</a:t>
            </a:r>
          </a:p>
        </p:txBody>
      </p:sp>
      <p:graphicFrame>
        <p:nvGraphicFramePr>
          <p:cNvPr id="73" name="Graphique 72">
            <a:extLst>
              <a:ext uri="{FF2B5EF4-FFF2-40B4-BE49-F238E27FC236}">
                <a16:creationId xmlns:a16="http://schemas.microsoft.com/office/drawing/2014/main" id="{6B688D10-4E63-4C46-B069-F5EBE02A5A1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0091691"/>
              </p:ext>
            </p:extLst>
          </p:nvPr>
        </p:nvGraphicFramePr>
        <p:xfrm>
          <a:off x="323850" y="329831"/>
          <a:ext cx="4241112" cy="22419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8" name="Titre 6">
            <a:extLst>
              <a:ext uri="{FF2B5EF4-FFF2-40B4-BE49-F238E27FC236}">
                <a16:creationId xmlns:a16="http://schemas.microsoft.com/office/drawing/2014/main" id="{91000671-9B27-498A-8DE5-AEA48039A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400" y="5"/>
            <a:ext cx="6249750" cy="320279"/>
          </a:xfrm>
        </p:spPr>
        <p:txBody>
          <a:bodyPr/>
          <a:lstStyle/>
          <a:p>
            <a:r>
              <a:rPr lang="fr-FR" sz="1400" dirty="0">
                <a:solidFill>
                  <a:schemeClr val="tx1"/>
                </a:solidFill>
              </a:rPr>
              <a:t>Radiomique : statistiques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1076D9-6036-4072-8691-90B0DCD771F6}"/>
              </a:ext>
            </a:extLst>
          </p:cNvPr>
          <p:cNvSpPr/>
          <p:nvPr/>
        </p:nvSpPr>
        <p:spPr>
          <a:xfrm>
            <a:off x="7740352" y="4587975"/>
            <a:ext cx="1403648" cy="555526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9DB87219-9EAC-4FDB-B888-F99CF9A63707}"/>
              </a:ext>
            </a:extLst>
          </p:cNvPr>
          <p:cNvCxnSpPr/>
          <p:nvPr/>
        </p:nvCxnSpPr>
        <p:spPr>
          <a:xfrm>
            <a:off x="4572000" y="320280"/>
            <a:ext cx="0" cy="4161502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5D24384A-BC5B-4027-9CE7-6329B528B311}"/>
              </a:ext>
            </a:extLst>
          </p:cNvPr>
          <p:cNvCxnSpPr>
            <a:cxnSpLocks/>
          </p:cNvCxnSpPr>
          <p:nvPr/>
        </p:nvCxnSpPr>
        <p:spPr>
          <a:xfrm flipV="1">
            <a:off x="323850" y="2571750"/>
            <a:ext cx="8496300" cy="9648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ZoneTexte 68">
            <a:extLst>
              <a:ext uri="{FF2B5EF4-FFF2-40B4-BE49-F238E27FC236}">
                <a16:creationId xmlns:a16="http://schemas.microsoft.com/office/drawing/2014/main" id="{8331F2F9-18B9-4D6F-9FC5-302FFF4F6815}"/>
              </a:ext>
            </a:extLst>
          </p:cNvPr>
          <p:cNvSpPr txBox="1"/>
          <p:nvPr/>
        </p:nvSpPr>
        <p:spPr>
          <a:xfrm>
            <a:off x="454966" y="1033578"/>
            <a:ext cx="2202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cs typeface="Courier New" panose="02070309020205020404" pitchFamily="49" charset="0"/>
              </a:rPr>
              <a:t>≈ 900 publications</a:t>
            </a:r>
          </a:p>
        </p:txBody>
      </p:sp>
      <p:graphicFrame>
        <p:nvGraphicFramePr>
          <p:cNvPr id="72" name="Graphique 71">
            <a:extLst>
              <a:ext uri="{FF2B5EF4-FFF2-40B4-BE49-F238E27FC236}">
                <a16:creationId xmlns:a16="http://schemas.microsoft.com/office/drawing/2014/main" id="{4D7BA190-4956-479A-AC7C-DAF93EA21404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560123" y="400042"/>
          <a:ext cx="4240247" cy="20906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74" name="ZoneTexte 73">
            <a:extLst>
              <a:ext uri="{FF2B5EF4-FFF2-40B4-BE49-F238E27FC236}">
                <a16:creationId xmlns:a16="http://schemas.microsoft.com/office/drawing/2014/main" id="{57B84796-278D-4FC4-A222-F8BDECD85EBD}"/>
              </a:ext>
            </a:extLst>
          </p:cNvPr>
          <p:cNvSpPr txBox="1"/>
          <p:nvPr/>
        </p:nvSpPr>
        <p:spPr>
          <a:xfrm>
            <a:off x="2365611" y="312921"/>
            <a:ext cx="22028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cs typeface="Courier New" panose="02070309020205020404" pitchFamily="49" charset="0"/>
              </a:rPr>
              <a:t>43%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FA953F15-8C1E-49D6-A3E5-B642534BF046}"/>
              </a:ext>
            </a:extLst>
          </p:cNvPr>
          <p:cNvCxnSpPr/>
          <p:nvPr/>
        </p:nvCxnSpPr>
        <p:spPr>
          <a:xfrm flipV="1">
            <a:off x="3898268" y="469387"/>
            <a:ext cx="288032" cy="2547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4" name="Picture 6" descr="Image associÃ©e">
            <a:extLst>
              <a:ext uri="{FF2B5EF4-FFF2-40B4-BE49-F238E27FC236}">
                <a16:creationId xmlns:a16="http://schemas.microsoft.com/office/drawing/2014/main" id="{C605F528-51D0-4FCF-8B6D-B158955A5F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59237" y="2834024"/>
            <a:ext cx="995303" cy="10397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RÃ©sultat de recherche d'images pour &quot;neurologie&quot;">
            <a:extLst>
              <a:ext uri="{FF2B5EF4-FFF2-40B4-BE49-F238E27FC236}">
                <a16:creationId xmlns:a16="http://schemas.microsoft.com/office/drawing/2014/main" id="{0656D6E7-1BFC-4A67-A525-64D70C9C56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33671" y="3648803"/>
            <a:ext cx="952505" cy="8491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FD5EE27F-A461-40CF-8653-DDC476C678F7}"/>
              </a:ext>
            </a:extLst>
          </p:cNvPr>
          <p:cNvSpPr txBox="1"/>
          <p:nvPr/>
        </p:nvSpPr>
        <p:spPr>
          <a:xfrm rot="16200000">
            <a:off x="-1076475" y="1710965"/>
            <a:ext cx="30441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50" dirty="0">
                <a:cs typeface="Courier New" panose="02070309020205020404" pitchFamily="49" charset="0"/>
              </a:rPr>
              <a:t>Nombre de publications « </a:t>
            </a:r>
            <a:r>
              <a:rPr lang="fr-FR" sz="1050" dirty="0" err="1">
                <a:cs typeface="Courier New" panose="02070309020205020404" pitchFamily="49" charset="0"/>
              </a:rPr>
              <a:t>radiomics</a:t>
            </a:r>
            <a:r>
              <a:rPr lang="fr-FR" sz="1050" dirty="0">
                <a:cs typeface="Courier New" panose="02070309020205020404" pitchFamily="49" charset="0"/>
              </a:rPr>
              <a:t> »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6D3CE04-4B68-4654-B546-1B695DE4E4FD}"/>
              </a:ext>
            </a:extLst>
          </p:cNvPr>
          <p:cNvSpPr txBox="1"/>
          <p:nvPr/>
        </p:nvSpPr>
        <p:spPr>
          <a:xfrm>
            <a:off x="4564964" y="2221054"/>
            <a:ext cx="4235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cs typeface="Courier New" panose="02070309020205020404" pitchFamily="49" charset="0"/>
              </a:rPr>
              <a:t>Nombre de publications « </a:t>
            </a:r>
            <a:r>
              <a:rPr lang="fr-FR" sz="1200" dirty="0" err="1">
                <a:cs typeface="Courier New" panose="02070309020205020404" pitchFamily="49" charset="0"/>
              </a:rPr>
              <a:t>radiomics</a:t>
            </a:r>
            <a:r>
              <a:rPr lang="fr-FR" sz="1200" dirty="0">
                <a:cs typeface="Courier New" panose="02070309020205020404" pitchFamily="49" charset="0"/>
              </a:rPr>
              <a:t> »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E7307F0-54D7-46DC-85D3-C2176AE9263B}"/>
              </a:ext>
            </a:extLst>
          </p:cNvPr>
          <p:cNvSpPr txBox="1"/>
          <p:nvPr/>
        </p:nvSpPr>
        <p:spPr>
          <a:xfrm>
            <a:off x="0" y="4835728"/>
            <a:ext cx="611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16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1C2B33B8-E5AC-4E09-9142-39AF1F820C0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370" y="4639582"/>
            <a:ext cx="1273751" cy="396000"/>
          </a:xfrm>
          <a:prstGeom prst="rect">
            <a:avLst/>
          </a:prstGeom>
        </p:spPr>
      </p:pic>
      <p:pic>
        <p:nvPicPr>
          <p:cNvPr id="26" name="Picture 4" descr="Image associÃ©e">
            <a:extLst>
              <a:ext uri="{FF2B5EF4-FFF2-40B4-BE49-F238E27FC236}">
                <a16:creationId xmlns:a16="http://schemas.microsoft.com/office/drawing/2014/main" id="{B1C0EEEA-1BF8-4F29-9362-5E149FD7A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4000" r="93667">
                        <a14:foregroundMark x1="30333" y1="24333" x2="30333" y2="24333"/>
                        <a14:foregroundMark x1="38333" y1="24333" x2="38333" y2="24333"/>
                        <a14:foregroundMark x1="22333" y1="34333" x2="22333" y2="34333"/>
                        <a14:foregroundMark x1="26667" y1="43333" x2="26667" y2="43333"/>
                        <a14:foregroundMark x1="24333" y1="55000" x2="24333" y2="55000"/>
                        <a14:foregroundMark x1="18667" y1="52667" x2="18667" y2="52667"/>
                        <a14:foregroundMark x1="14000" y1="46333" x2="14000" y2="46333"/>
                        <a14:foregroundMark x1="10667" y1="41667" x2="10667" y2="41667"/>
                        <a14:foregroundMark x1="11000" y1="54333" x2="11000" y2="54333"/>
                        <a14:foregroundMark x1="17667" y1="58333" x2="17667" y2="58333"/>
                        <a14:foregroundMark x1="25667" y1="60333" x2="25667" y2="60333"/>
                        <a14:foregroundMark x1="33333" y1="61667" x2="33333" y2="61667"/>
                        <a14:foregroundMark x1="44667" y1="62000" x2="44667" y2="62000"/>
                        <a14:foregroundMark x1="41667" y1="70000" x2="41667" y2="70000"/>
                        <a14:foregroundMark x1="39000" y1="76333" x2="39000" y2="76333"/>
                        <a14:foregroundMark x1="37333" y1="82333" x2="37333" y2="82333"/>
                        <a14:foregroundMark x1="39000" y1="86667" x2="39000" y2="86667"/>
                        <a14:foregroundMark x1="27333" y1="82000" x2="27333" y2="82000"/>
                        <a14:foregroundMark x1="28333" y1="78000" x2="28333" y2="78000"/>
                        <a14:foregroundMark x1="31333" y1="71667" x2="31333" y2="71667"/>
                        <a14:foregroundMark x1="60667" y1="85667" x2="60667" y2="85667"/>
                        <a14:foregroundMark x1="61333" y1="81667" x2="61333" y2="81667"/>
                        <a14:foregroundMark x1="60333" y1="75333" x2="60333" y2="75333"/>
                        <a14:foregroundMark x1="57000" y1="70333" x2="57000" y2="70333"/>
                        <a14:foregroundMark x1="64333" y1="67000" x2="64333" y2="67000"/>
                        <a14:foregroundMark x1="68000" y1="71333" x2="68000" y2="71333"/>
                        <a14:foregroundMark x1="71333" y1="75667" x2="71333" y2="75667"/>
                        <a14:foregroundMark x1="71000" y1="81333" x2="71000" y2="81333"/>
                        <a14:foregroundMark x1="76333" y1="61333" x2="76333" y2="61333"/>
                        <a14:foregroundMark x1="83000" y1="58667" x2="83000" y2="58667"/>
                        <a14:foregroundMark x1="87667" y1="55000" x2="87667" y2="55000"/>
                        <a14:foregroundMark x1="74333" y1="55000" x2="74333" y2="55000"/>
                        <a14:foregroundMark x1="79333" y1="51667" x2="79333" y2="51667"/>
                        <a14:foregroundMark x1="84667" y1="48000" x2="84667" y2="48000"/>
                        <a14:foregroundMark x1="88667" y1="42333" x2="88667" y2="42333"/>
                        <a14:foregroundMark x1="72667" y1="41667" x2="72667" y2="41667"/>
                        <a14:foregroundMark x1="77667" y1="34667" x2="77667" y2="34667"/>
                        <a14:foregroundMark x1="75000" y1="27667" x2="75000" y2="27667"/>
                        <a14:foregroundMark x1="64333" y1="25333" x2="64333" y2="2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41" y="2359548"/>
            <a:ext cx="2412000" cy="24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2090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6">
            <a:extLst>
              <a:ext uri="{FF2B5EF4-FFF2-40B4-BE49-F238E27FC236}">
                <a16:creationId xmlns:a16="http://schemas.microsoft.com/office/drawing/2014/main" id="{91000671-9B27-498A-8DE5-AEA48039A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400" y="5"/>
            <a:ext cx="6249750" cy="320279"/>
          </a:xfrm>
        </p:spPr>
        <p:txBody>
          <a:bodyPr/>
          <a:lstStyle/>
          <a:p>
            <a:r>
              <a:rPr lang="fr-FR" sz="1400" dirty="0">
                <a:solidFill>
                  <a:schemeClr val="tx1"/>
                </a:solidFill>
              </a:rPr>
              <a:t>Radiomique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1076D9-6036-4072-8691-90B0DCD771F6}"/>
              </a:ext>
            </a:extLst>
          </p:cNvPr>
          <p:cNvSpPr/>
          <p:nvPr/>
        </p:nvSpPr>
        <p:spPr>
          <a:xfrm>
            <a:off x="7740352" y="4587975"/>
            <a:ext cx="1403648" cy="555526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9DB87219-9EAC-4FDB-B888-F99CF9A63707}"/>
              </a:ext>
            </a:extLst>
          </p:cNvPr>
          <p:cNvCxnSpPr/>
          <p:nvPr/>
        </p:nvCxnSpPr>
        <p:spPr>
          <a:xfrm>
            <a:off x="4572000" y="320279"/>
            <a:ext cx="0" cy="223200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5D24384A-BC5B-4027-9CE7-6329B528B311}"/>
              </a:ext>
            </a:extLst>
          </p:cNvPr>
          <p:cNvCxnSpPr>
            <a:cxnSpLocks/>
          </p:cNvCxnSpPr>
          <p:nvPr/>
        </p:nvCxnSpPr>
        <p:spPr>
          <a:xfrm>
            <a:off x="287685" y="2571750"/>
            <a:ext cx="4284000" cy="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>
            <a:extLst>
              <a:ext uri="{FF2B5EF4-FFF2-40B4-BE49-F238E27FC236}">
                <a16:creationId xmlns:a16="http://schemas.microsoft.com/office/drawing/2014/main" id="{70C4643E-3FEE-4037-A169-FEBE892A970D}"/>
              </a:ext>
            </a:extLst>
          </p:cNvPr>
          <p:cNvSpPr txBox="1"/>
          <p:nvPr/>
        </p:nvSpPr>
        <p:spPr>
          <a:xfrm>
            <a:off x="3603821" y="2263977"/>
            <a:ext cx="9717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b="1" dirty="0">
                <a:cs typeface="Courier New" panose="02070309020205020404" pitchFamily="49" charset="0"/>
              </a:rPr>
              <a:t>Radiome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3A2C670B-4914-4BFF-8EED-27D4A7C88F6B}"/>
                  </a:ext>
                </a:extLst>
              </p:cNvPr>
              <p:cNvSpPr txBox="1"/>
              <p:nvPr/>
            </p:nvSpPr>
            <p:spPr>
              <a:xfrm>
                <a:off x="3058429" y="738247"/>
                <a:ext cx="468333" cy="12343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fr-FR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fr-FR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fr-FR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fr-FR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fr-FR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fr-FR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fr-FR" b="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3A2C670B-4914-4BFF-8EED-27D4A7C88F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8422" y="738242"/>
                <a:ext cx="457113" cy="12343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e 42">
            <a:extLst>
              <a:ext uri="{FF2B5EF4-FFF2-40B4-BE49-F238E27FC236}">
                <a16:creationId xmlns:a16="http://schemas.microsoft.com/office/drawing/2014/main" id="{456AC780-7FAF-41E9-88F0-0EBC6705A955}"/>
              </a:ext>
            </a:extLst>
          </p:cNvPr>
          <p:cNvGrpSpPr>
            <a:grpSpLocks noChangeAspect="1"/>
          </p:cNvGrpSpPr>
          <p:nvPr/>
        </p:nvGrpSpPr>
        <p:grpSpPr>
          <a:xfrm>
            <a:off x="368769" y="743430"/>
            <a:ext cx="1787374" cy="1224000"/>
            <a:chOff x="342171" y="920305"/>
            <a:chExt cx="2535036" cy="1736000"/>
          </a:xfrm>
        </p:grpSpPr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ECED28EA-6CC2-4709-8DC5-D29809CFBD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2171" y="922519"/>
              <a:ext cx="833606" cy="1728000"/>
            </a:xfrm>
            <a:prstGeom prst="rect">
              <a:avLst/>
            </a:prstGeom>
          </p:spPr>
        </p:pic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C04672E0-5C9B-4D1D-91CB-263EE55AE3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92886" y="920305"/>
              <a:ext cx="833606" cy="1728000"/>
            </a:xfrm>
            <a:prstGeom prst="rect">
              <a:avLst/>
            </a:prstGeom>
          </p:spPr>
        </p:pic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9961F949-07F4-46B9-A36A-6F64BF616C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43601" y="928305"/>
              <a:ext cx="833606" cy="1728000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5278641-A1E3-47AA-8C4F-D1A0DA62BC2F}"/>
                </a:ext>
              </a:extLst>
            </p:cNvPr>
            <p:cNvSpPr/>
            <p:nvPr/>
          </p:nvSpPr>
          <p:spPr>
            <a:xfrm>
              <a:off x="342171" y="920305"/>
              <a:ext cx="2535036" cy="1728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7" name="Trapèze 56">
            <a:extLst>
              <a:ext uri="{FF2B5EF4-FFF2-40B4-BE49-F238E27FC236}">
                <a16:creationId xmlns:a16="http://schemas.microsoft.com/office/drawing/2014/main" id="{372DC1A7-5B21-4348-ADCD-626642024EFA}"/>
              </a:ext>
            </a:extLst>
          </p:cNvPr>
          <p:cNvSpPr/>
          <p:nvPr/>
        </p:nvSpPr>
        <p:spPr>
          <a:xfrm rot="5400000">
            <a:off x="1927887" y="995559"/>
            <a:ext cx="1323519" cy="688216"/>
          </a:xfrm>
          <a:prstGeom prst="trapezoid">
            <a:avLst>
              <a:gd name="adj" fmla="val 124473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998633CB-F918-4638-A45C-708EFAB3FCA4}"/>
              </a:ext>
            </a:extLst>
          </p:cNvPr>
          <p:cNvSpPr txBox="1"/>
          <p:nvPr/>
        </p:nvSpPr>
        <p:spPr>
          <a:xfrm>
            <a:off x="0" y="4835728"/>
            <a:ext cx="611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17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18D63012-A292-4A29-BDD6-94274F522D1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370" y="4639582"/>
            <a:ext cx="1273751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0497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Image 57">
            <a:extLst>
              <a:ext uri="{FF2B5EF4-FFF2-40B4-BE49-F238E27FC236}">
                <a16:creationId xmlns:a16="http://schemas.microsoft.com/office/drawing/2014/main" id="{4435464E-8A5C-471B-8FC4-EE829BBF1A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3" t="9130" r="4107" b="12927"/>
          <a:stretch/>
        </p:blipFill>
        <p:spPr>
          <a:xfrm>
            <a:off x="4631128" y="3045070"/>
            <a:ext cx="1771922" cy="1188000"/>
          </a:xfrm>
          <a:prstGeom prst="rect">
            <a:avLst/>
          </a:prstGeom>
        </p:spPr>
      </p:pic>
      <p:sp>
        <p:nvSpPr>
          <p:cNvPr id="8" name="Titre 6">
            <a:extLst>
              <a:ext uri="{FF2B5EF4-FFF2-40B4-BE49-F238E27FC236}">
                <a16:creationId xmlns:a16="http://schemas.microsoft.com/office/drawing/2014/main" id="{91000671-9B27-498A-8DE5-AEA48039A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400" y="5"/>
            <a:ext cx="6249750" cy="320279"/>
          </a:xfrm>
        </p:spPr>
        <p:txBody>
          <a:bodyPr/>
          <a:lstStyle/>
          <a:p>
            <a:r>
              <a:rPr lang="fr-FR" sz="1400" dirty="0">
                <a:solidFill>
                  <a:schemeClr val="tx1"/>
                </a:solidFill>
              </a:rPr>
              <a:t>Radiomique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1076D9-6036-4072-8691-90B0DCD771F6}"/>
              </a:ext>
            </a:extLst>
          </p:cNvPr>
          <p:cNvSpPr/>
          <p:nvPr/>
        </p:nvSpPr>
        <p:spPr>
          <a:xfrm>
            <a:off x="7740352" y="4587975"/>
            <a:ext cx="1403648" cy="555526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" name="Picture 10" descr="Image associÃ©e">
            <a:extLst>
              <a:ext uri="{FF2B5EF4-FFF2-40B4-BE49-F238E27FC236}">
                <a16:creationId xmlns:a16="http://schemas.microsoft.com/office/drawing/2014/main" id="{00AA4E9A-FEE3-4804-BB59-C0E17973B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968" y="2991070"/>
            <a:ext cx="1512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RÃ©sultat de recherche d'images pour &quot;cellule noyau&quot;">
            <a:extLst>
              <a:ext uri="{FF2B5EF4-FFF2-40B4-BE49-F238E27FC236}">
                <a16:creationId xmlns:a16="http://schemas.microsoft.com/office/drawing/2014/main" id="{E459F373-7C9B-4632-B4FC-380F01DF22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595"/>
          <a:stretch/>
        </p:blipFill>
        <p:spPr bwMode="auto">
          <a:xfrm rot="5400000">
            <a:off x="621411" y="2867208"/>
            <a:ext cx="1323517" cy="14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rapèze 31">
            <a:extLst>
              <a:ext uri="{FF2B5EF4-FFF2-40B4-BE49-F238E27FC236}">
                <a16:creationId xmlns:a16="http://schemas.microsoft.com/office/drawing/2014/main" id="{4BE201C1-5E2F-4AF1-89C9-B0E5EB1A4166}"/>
              </a:ext>
            </a:extLst>
          </p:cNvPr>
          <p:cNvSpPr/>
          <p:nvPr/>
        </p:nvSpPr>
        <p:spPr>
          <a:xfrm rot="5400000">
            <a:off x="1906069" y="3227726"/>
            <a:ext cx="1323519" cy="688216"/>
          </a:xfrm>
          <a:prstGeom prst="trapezoid">
            <a:avLst>
              <a:gd name="adj" fmla="val 124473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19D2323D-DF0C-49B8-8C33-F684AFEF58DD}"/>
              </a:ext>
            </a:extLst>
          </p:cNvPr>
          <p:cNvSpPr txBox="1"/>
          <p:nvPr/>
        </p:nvSpPr>
        <p:spPr>
          <a:xfrm>
            <a:off x="3603812" y="2571755"/>
            <a:ext cx="970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b="1" dirty="0">
                <a:cs typeface="Courier New" panose="02070309020205020404" pitchFamily="49" charset="0"/>
              </a:rPr>
              <a:t>Génome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9DB87219-9EAC-4FDB-B888-F99CF9A63707}"/>
              </a:ext>
            </a:extLst>
          </p:cNvPr>
          <p:cNvCxnSpPr/>
          <p:nvPr/>
        </p:nvCxnSpPr>
        <p:spPr>
          <a:xfrm>
            <a:off x="4572000" y="320280"/>
            <a:ext cx="0" cy="4161502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5D24384A-BC5B-4027-9CE7-6329B528B311}"/>
              </a:ext>
            </a:extLst>
          </p:cNvPr>
          <p:cNvCxnSpPr>
            <a:cxnSpLocks/>
          </p:cNvCxnSpPr>
          <p:nvPr/>
        </p:nvCxnSpPr>
        <p:spPr>
          <a:xfrm>
            <a:off x="287685" y="2571750"/>
            <a:ext cx="8532465" cy="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>
            <a:extLst>
              <a:ext uri="{FF2B5EF4-FFF2-40B4-BE49-F238E27FC236}">
                <a16:creationId xmlns:a16="http://schemas.microsoft.com/office/drawing/2014/main" id="{70C4643E-3FEE-4037-A169-FEBE892A970D}"/>
              </a:ext>
            </a:extLst>
          </p:cNvPr>
          <p:cNvSpPr txBox="1"/>
          <p:nvPr/>
        </p:nvSpPr>
        <p:spPr>
          <a:xfrm>
            <a:off x="3603821" y="2263977"/>
            <a:ext cx="9717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b="1" dirty="0">
                <a:cs typeface="Courier New" panose="02070309020205020404" pitchFamily="49" charset="0"/>
              </a:rPr>
              <a:t>Radiome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B295BDE7-8710-48A3-8ADF-C0821110F2E7}"/>
              </a:ext>
            </a:extLst>
          </p:cNvPr>
          <p:cNvSpPr txBox="1"/>
          <p:nvPr/>
        </p:nvSpPr>
        <p:spPr>
          <a:xfrm>
            <a:off x="4579709" y="2263976"/>
            <a:ext cx="11660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cs typeface="Courier New" panose="02070309020205020404" pitchFamily="49" charset="0"/>
              </a:rPr>
              <a:t>Protéome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AE03DB12-EA43-4675-AF48-1215C5DF6D2E}"/>
              </a:ext>
            </a:extLst>
          </p:cNvPr>
          <p:cNvSpPr txBox="1"/>
          <p:nvPr/>
        </p:nvSpPr>
        <p:spPr>
          <a:xfrm>
            <a:off x="4572000" y="2571755"/>
            <a:ext cx="14709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cs typeface="Courier New" panose="02070309020205020404" pitchFamily="49" charset="0"/>
              </a:rPr>
              <a:t>Métabolome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3A2C670B-4914-4BFF-8EED-27D4A7C88F6B}"/>
                  </a:ext>
                </a:extLst>
              </p:cNvPr>
              <p:cNvSpPr txBox="1"/>
              <p:nvPr/>
            </p:nvSpPr>
            <p:spPr>
              <a:xfrm>
                <a:off x="3058429" y="738247"/>
                <a:ext cx="468333" cy="12343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fr-FR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fr-FR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fr-FR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fr-FR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fr-FR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fr-FR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fr-FR" b="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3A2C670B-4914-4BFF-8EED-27D4A7C88F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8422" y="738242"/>
                <a:ext cx="457113" cy="12343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e 42">
            <a:extLst>
              <a:ext uri="{FF2B5EF4-FFF2-40B4-BE49-F238E27FC236}">
                <a16:creationId xmlns:a16="http://schemas.microsoft.com/office/drawing/2014/main" id="{456AC780-7FAF-41E9-88F0-0EBC6705A955}"/>
              </a:ext>
            </a:extLst>
          </p:cNvPr>
          <p:cNvGrpSpPr>
            <a:grpSpLocks noChangeAspect="1"/>
          </p:cNvGrpSpPr>
          <p:nvPr/>
        </p:nvGrpSpPr>
        <p:grpSpPr>
          <a:xfrm>
            <a:off x="368769" y="743430"/>
            <a:ext cx="1787374" cy="1224000"/>
            <a:chOff x="342171" y="920305"/>
            <a:chExt cx="2535036" cy="1736000"/>
          </a:xfrm>
        </p:grpSpPr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ECED28EA-6CC2-4709-8DC5-D29809CFBD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2171" y="922519"/>
              <a:ext cx="833606" cy="1728000"/>
            </a:xfrm>
            <a:prstGeom prst="rect">
              <a:avLst/>
            </a:prstGeom>
          </p:spPr>
        </p:pic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C04672E0-5C9B-4D1D-91CB-263EE55AE3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92886" y="920305"/>
              <a:ext cx="833606" cy="1728000"/>
            </a:xfrm>
            <a:prstGeom prst="rect">
              <a:avLst/>
            </a:prstGeom>
          </p:spPr>
        </p:pic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9961F949-07F4-46B9-A36A-6F64BF616C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43601" y="928305"/>
              <a:ext cx="833606" cy="1728000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5278641-A1E3-47AA-8C4F-D1A0DA62BC2F}"/>
                </a:ext>
              </a:extLst>
            </p:cNvPr>
            <p:cNvSpPr/>
            <p:nvPr/>
          </p:nvSpPr>
          <p:spPr>
            <a:xfrm>
              <a:off x="342171" y="920305"/>
              <a:ext cx="2535036" cy="1728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7" name="Picture 2" descr="RÃ©sultat de recherche d'images pour &quot;protÃ©ine&quot;">
            <a:extLst>
              <a:ext uri="{FF2B5EF4-FFF2-40B4-BE49-F238E27FC236}">
                <a16:creationId xmlns:a16="http://schemas.microsoft.com/office/drawing/2014/main" id="{39691BFA-EAC8-46E4-A820-5E93C9668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113" y="531497"/>
            <a:ext cx="1665523" cy="14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rapèze 50">
            <a:extLst>
              <a:ext uri="{FF2B5EF4-FFF2-40B4-BE49-F238E27FC236}">
                <a16:creationId xmlns:a16="http://schemas.microsoft.com/office/drawing/2014/main" id="{405A132E-7D84-42E0-A9AF-EFD9246812EA}"/>
              </a:ext>
            </a:extLst>
          </p:cNvPr>
          <p:cNvSpPr/>
          <p:nvPr/>
        </p:nvSpPr>
        <p:spPr>
          <a:xfrm rot="16200000">
            <a:off x="6110241" y="999849"/>
            <a:ext cx="1323519" cy="688216"/>
          </a:xfrm>
          <a:prstGeom prst="trapezoid">
            <a:avLst>
              <a:gd name="adj" fmla="val 124473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32" name="Picture 8" descr="https://science.sciencemag.org/content/sci/347/6220/1260419/F1.large.jpg?width=800&amp;height=600&amp;carousel=1">
            <a:extLst>
              <a:ext uri="{FF2B5EF4-FFF2-40B4-BE49-F238E27FC236}">
                <a16:creationId xmlns:a16="http://schemas.microsoft.com/office/drawing/2014/main" id="{9A3616C5-31C4-4270-9F09-AA9E2B03D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66399" y="353397"/>
            <a:ext cx="1427634" cy="18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3639F44E-9280-4EEE-B464-2B2A3918EC9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464" y="2829070"/>
            <a:ext cx="1108800" cy="1584000"/>
          </a:xfrm>
          <a:prstGeom prst="rect">
            <a:avLst/>
          </a:prstGeom>
        </p:spPr>
      </p:pic>
      <p:sp>
        <p:nvSpPr>
          <p:cNvPr id="56" name="Trapèze 55">
            <a:extLst>
              <a:ext uri="{FF2B5EF4-FFF2-40B4-BE49-F238E27FC236}">
                <a16:creationId xmlns:a16="http://schemas.microsoft.com/office/drawing/2014/main" id="{A1AF61F4-D355-4D51-87D7-DA5EC468AAE7}"/>
              </a:ext>
            </a:extLst>
          </p:cNvPr>
          <p:cNvSpPr/>
          <p:nvPr/>
        </p:nvSpPr>
        <p:spPr>
          <a:xfrm rot="16200000">
            <a:off x="6110240" y="3227725"/>
            <a:ext cx="1323519" cy="688216"/>
          </a:xfrm>
          <a:prstGeom prst="trapezoid">
            <a:avLst>
              <a:gd name="adj" fmla="val 124473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Trapèze 56">
            <a:extLst>
              <a:ext uri="{FF2B5EF4-FFF2-40B4-BE49-F238E27FC236}">
                <a16:creationId xmlns:a16="http://schemas.microsoft.com/office/drawing/2014/main" id="{372DC1A7-5B21-4348-ADCD-626642024EFA}"/>
              </a:ext>
            </a:extLst>
          </p:cNvPr>
          <p:cNvSpPr/>
          <p:nvPr/>
        </p:nvSpPr>
        <p:spPr>
          <a:xfrm rot="5400000">
            <a:off x="1927887" y="995559"/>
            <a:ext cx="1323519" cy="688216"/>
          </a:xfrm>
          <a:prstGeom prst="trapezoid">
            <a:avLst>
              <a:gd name="adj" fmla="val 124473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998633CB-F918-4638-A45C-708EFAB3FCA4}"/>
              </a:ext>
            </a:extLst>
          </p:cNvPr>
          <p:cNvSpPr txBox="1"/>
          <p:nvPr/>
        </p:nvSpPr>
        <p:spPr>
          <a:xfrm>
            <a:off x="0" y="4835728"/>
            <a:ext cx="611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17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18D63012-A292-4A29-BDD6-94274F522D1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370" y="4639582"/>
            <a:ext cx="1273751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6992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6">
            <a:extLst>
              <a:ext uri="{FF2B5EF4-FFF2-40B4-BE49-F238E27FC236}">
                <a16:creationId xmlns:a16="http://schemas.microsoft.com/office/drawing/2014/main" id="{91000671-9B27-498A-8DE5-AEA48039A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400" y="5"/>
            <a:ext cx="6249750" cy="320279"/>
          </a:xfrm>
        </p:spPr>
        <p:txBody>
          <a:bodyPr/>
          <a:lstStyle/>
          <a:p>
            <a:r>
              <a:rPr lang="fr-FR" sz="1400" dirty="0">
                <a:solidFill>
                  <a:schemeClr val="tx1"/>
                </a:solidFill>
              </a:rPr>
              <a:t>Radiomique en soin courant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1076D9-6036-4072-8691-90B0DCD771F6}"/>
              </a:ext>
            </a:extLst>
          </p:cNvPr>
          <p:cNvSpPr/>
          <p:nvPr/>
        </p:nvSpPr>
        <p:spPr>
          <a:xfrm>
            <a:off x="7740352" y="4587975"/>
            <a:ext cx="1403648" cy="555526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94DBC72F-D6C0-4B8D-A4E3-CEA18063D94D}"/>
              </a:ext>
            </a:extLst>
          </p:cNvPr>
          <p:cNvSpPr txBox="1"/>
          <p:nvPr/>
        </p:nvSpPr>
        <p:spPr>
          <a:xfrm>
            <a:off x="1708443" y="2571750"/>
            <a:ext cx="418300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Radiome en soin courant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 err="1"/>
              <a:t>SUVmax</a:t>
            </a:r>
            <a:r>
              <a:rPr lang="fr-FR" sz="1400" dirty="0"/>
              <a:t> en TEP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/>
              <a:t>Plus grand diamètre en TDM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/>
              <a:t>…</a:t>
            </a:r>
          </a:p>
          <a:p>
            <a:r>
              <a:rPr lang="fr-FR" sz="1200" dirty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[</a:t>
            </a:r>
            <a:r>
              <a:rPr lang="fr-FR" sz="1200" dirty="0" err="1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O’Connor</a:t>
            </a:r>
            <a:r>
              <a:rPr lang="fr-FR" sz="1200" dirty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et al. </a:t>
            </a:r>
            <a:r>
              <a:rPr lang="fr-FR" sz="1200" i="1" dirty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Nat </a:t>
            </a:r>
            <a:r>
              <a:rPr lang="fr-FR" sz="1200" i="1" dirty="0" err="1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Rev</a:t>
            </a:r>
            <a:r>
              <a:rPr lang="fr-FR" sz="1200" i="1" dirty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Clin </a:t>
            </a:r>
            <a:r>
              <a:rPr lang="fr-FR" sz="1200" i="1" dirty="0" err="1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Oncol</a:t>
            </a:r>
            <a:r>
              <a:rPr lang="fr-FR" sz="1200" dirty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2017]</a:t>
            </a:r>
          </a:p>
          <a:p>
            <a:pPr lvl="1"/>
            <a:endParaRPr lang="fr-FR" sz="1600" dirty="0">
              <a:cs typeface="Courier New" panose="02070309020205020404" pitchFamily="49" charset="0"/>
              <a:sym typeface="Wingdings" panose="05000000000000000000" pitchFamily="2" charset="2"/>
            </a:endParaRPr>
          </a:p>
          <a:p>
            <a:pPr lvl="1"/>
            <a:endParaRPr lang="fr-FR" sz="1600" dirty="0">
              <a:latin typeface="Courier New" panose="02070309020205020404" pitchFamily="49" charset="0"/>
              <a:cs typeface="Courier New" panose="02070309020205020404" pitchFamily="49" charset="0"/>
              <a:sym typeface="Wingdings" panose="05000000000000000000" pitchFamily="2" charset="2"/>
            </a:endParaRPr>
          </a:p>
          <a:p>
            <a:pPr lvl="1"/>
            <a:endParaRPr lang="fr-FR" sz="1600" dirty="0">
              <a:latin typeface="Courier New" panose="02070309020205020404" pitchFamily="49" charset="0"/>
              <a:cs typeface="Courier New" panose="02070309020205020404" pitchFamily="49" charset="0"/>
              <a:sym typeface="Wingdings" panose="05000000000000000000" pitchFamily="2" charset="2"/>
            </a:endParaRPr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</p:txBody>
      </p:sp>
      <p:pic>
        <p:nvPicPr>
          <p:cNvPr id="4098" name="Picture 2" descr="RÃ©sultat de recherche d'images pour &quot;SUVmax tep&quot;">
            <a:extLst>
              <a:ext uri="{FF2B5EF4-FFF2-40B4-BE49-F238E27FC236}">
                <a16:creationId xmlns:a16="http://schemas.microsoft.com/office/drawing/2014/main" id="{7AF89E4B-D646-4952-B8A1-B0846F511D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64288" y="497655"/>
            <a:ext cx="1355504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9C02850C-1404-4C9C-A829-ABD7CF0BA459}"/>
              </a:ext>
            </a:extLst>
          </p:cNvPr>
          <p:cNvCxnSpPr>
            <a:cxnSpLocks/>
          </p:cNvCxnSpPr>
          <p:nvPr/>
        </p:nvCxnSpPr>
        <p:spPr>
          <a:xfrm flipH="1" flipV="1">
            <a:off x="6876266" y="778032"/>
            <a:ext cx="694125" cy="143461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>
            <a:extLst>
              <a:ext uri="{FF2B5EF4-FFF2-40B4-BE49-F238E27FC236}">
                <a16:creationId xmlns:a16="http://schemas.microsoft.com/office/drawing/2014/main" id="{6D9F0A2E-E862-405F-85AE-250FB78CA959}"/>
              </a:ext>
            </a:extLst>
          </p:cNvPr>
          <p:cNvSpPr txBox="1"/>
          <p:nvPr/>
        </p:nvSpPr>
        <p:spPr>
          <a:xfrm>
            <a:off x="5483051" y="549497"/>
            <a:ext cx="1564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SUVmax</a:t>
            </a:r>
            <a:r>
              <a:rPr lang="fr-FR" sz="1400" dirty="0"/>
              <a:t> = 22,9</a:t>
            </a:r>
          </a:p>
        </p:txBody>
      </p:sp>
      <p:pic>
        <p:nvPicPr>
          <p:cNvPr id="4100" name="Picture 4" descr="RÃ©sultat de recherche d'images pour &quot;plus grand diamÃ¨tre en TDM recist cancer pulmonaire&quot;">
            <a:extLst>
              <a:ext uri="{FF2B5EF4-FFF2-40B4-BE49-F238E27FC236}">
                <a16:creationId xmlns:a16="http://schemas.microsoft.com/office/drawing/2014/main" id="{C8F935CE-1D48-49FB-822B-E28291AB0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492" y="2220440"/>
            <a:ext cx="24003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645B4792-43BE-473B-951A-075BFD77819F}"/>
              </a:ext>
            </a:extLst>
          </p:cNvPr>
          <p:cNvCxnSpPr>
            <a:cxnSpLocks/>
          </p:cNvCxnSpPr>
          <p:nvPr/>
        </p:nvCxnSpPr>
        <p:spPr>
          <a:xfrm flipH="1" flipV="1">
            <a:off x="6575576" y="3576113"/>
            <a:ext cx="288032" cy="108057"/>
          </a:xfrm>
          <a:prstGeom prst="straightConnector1">
            <a:avLst/>
          </a:prstGeom>
          <a:ln>
            <a:solidFill>
              <a:schemeClr val="bg2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ZoneTexte 48">
            <a:extLst>
              <a:ext uri="{FF2B5EF4-FFF2-40B4-BE49-F238E27FC236}">
                <a16:creationId xmlns:a16="http://schemas.microsoft.com/office/drawing/2014/main" id="{7AD2F028-FEDC-4CAF-8894-4D0D70A5E6BA}"/>
              </a:ext>
            </a:extLst>
          </p:cNvPr>
          <p:cNvSpPr txBox="1"/>
          <p:nvPr/>
        </p:nvSpPr>
        <p:spPr>
          <a:xfrm>
            <a:off x="7029803" y="3866654"/>
            <a:ext cx="1564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Ø = </a:t>
            </a:r>
            <a:r>
              <a:rPr lang="fr-FR" sz="1400" dirty="0"/>
              <a:t>55 mm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A6E883A-FE93-4EAC-8C1F-8F5DCB32F198}"/>
              </a:ext>
            </a:extLst>
          </p:cNvPr>
          <p:cNvSpPr txBox="1"/>
          <p:nvPr/>
        </p:nvSpPr>
        <p:spPr>
          <a:xfrm>
            <a:off x="0" y="4835728"/>
            <a:ext cx="611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18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F044E8E6-CD92-4D94-8566-3D8A6678A843}"/>
                  </a:ext>
                </a:extLst>
              </p:cNvPr>
              <p:cNvSpPr txBox="1"/>
              <p:nvPr/>
            </p:nvSpPr>
            <p:spPr>
              <a:xfrm>
                <a:off x="3058429" y="738247"/>
                <a:ext cx="468333" cy="12343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fr-FR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fr-FR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fr-FR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fr-FR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fr-FR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fr-FR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fr-FR" b="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F044E8E6-CD92-4D94-8566-3D8A6678A8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8422" y="738242"/>
                <a:ext cx="457113" cy="12343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e 21">
            <a:extLst>
              <a:ext uri="{FF2B5EF4-FFF2-40B4-BE49-F238E27FC236}">
                <a16:creationId xmlns:a16="http://schemas.microsoft.com/office/drawing/2014/main" id="{6EE99270-E112-42F6-BFB0-55BD4EDD4592}"/>
              </a:ext>
            </a:extLst>
          </p:cNvPr>
          <p:cNvGrpSpPr>
            <a:grpSpLocks noChangeAspect="1"/>
          </p:cNvGrpSpPr>
          <p:nvPr/>
        </p:nvGrpSpPr>
        <p:grpSpPr>
          <a:xfrm>
            <a:off x="368769" y="743430"/>
            <a:ext cx="1787374" cy="1224000"/>
            <a:chOff x="342171" y="920305"/>
            <a:chExt cx="2535036" cy="1736000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4B1FBE95-AAEE-4F93-AEEF-F1F250C0C6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2171" y="922519"/>
              <a:ext cx="833606" cy="1728000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8EB314A0-0811-4EB0-9553-AC66EFBBEA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92886" y="920305"/>
              <a:ext cx="833606" cy="1728000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0F654BCE-2092-4BDE-B635-A8156A2D63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43601" y="928305"/>
              <a:ext cx="833606" cy="1728000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905561B-183C-42F2-9AE5-1375F0F3189D}"/>
                </a:ext>
              </a:extLst>
            </p:cNvPr>
            <p:cNvSpPr/>
            <p:nvPr/>
          </p:nvSpPr>
          <p:spPr>
            <a:xfrm>
              <a:off x="342171" y="920305"/>
              <a:ext cx="2535036" cy="1728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7" name="Trapèze 26">
            <a:extLst>
              <a:ext uri="{FF2B5EF4-FFF2-40B4-BE49-F238E27FC236}">
                <a16:creationId xmlns:a16="http://schemas.microsoft.com/office/drawing/2014/main" id="{3B04445C-E0F0-46DF-942C-4A96BB29EE3C}"/>
              </a:ext>
            </a:extLst>
          </p:cNvPr>
          <p:cNvSpPr/>
          <p:nvPr/>
        </p:nvSpPr>
        <p:spPr>
          <a:xfrm rot="5400000">
            <a:off x="1927887" y="995559"/>
            <a:ext cx="1323519" cy="688216"/>
          </a:xfrm>
          <a:prstGeom prst="trapezoid">
            <a:avLst>
              <a:gd name="adj" fmla="val 124473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5300" name="Picture 4" descr="Image associÃ©e">
            <a:extLst>
              <a:ext uri="{FF2B5EF4-FFF2-40B4-BE49-F238E27FC236}">
                <a16:creationId xmlns:a16="http://schemas.microsoft.com/office/drawing/2014/main" id="{803BC779-5F6F-4502-BF49-57192D236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20" y="2571750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33978FC5-7ED9-4B2F-991C-8E2BECC7B51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370" y="4639582"/>
            <a:ext cx="1273751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6535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C5E108B-A0DB-4E57-B313-F1B2BC9C79AE}"/>
              </a:ext>
            </a:extLst>
          </p:cNvPr>
          <p:cNvSpPr/>
          <p:nvPr/>
        </p:nvSpPr>
        <p:spPr>
          <a:xfrm>
            <a:off x="539552" y="422087"/>
            <a:ext cx="5832648" cy="194421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6">
            <a:extLst>
              <a:ext uri="{FF2B5EF4-FFF2-40B4-BE49-F238E27FC236}">
                <a16:creationId xmlns:a16="http://schemas.microsoft.com/office/drawing/2014/main" id="{91000671-9B27-498A-8DE5-AEA48039A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400" y="5"/>
            <a:ext cx="6249750" cy="320279"/>
          </a:xfrm>
        </p:spPr>
        <p:txBody>
          <a:bodyPr/>
          <a:lstStyle/>
          <a:p>
            <a:r>
              <a:rPr lang="fr-FR" sz="1400" dirty="0">
                <a:solidFill>
                  <a:schemeClr val="tx1"/>
                </a:solidFill>
              </a:rPr>
              <a:t>Radiomique : index disponibles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1076D9-6036-4072-8691-90B0DCD771F6}"/>
              </a:ext>
            </a:extLst>
          </p:cNvPr>
          <p:cNvSpPr/>
          <p:nvPr/>
        </p:nvSpPr>
        <p:spPr>
          <a:xfrm>
            <a:off x="7740352" y="4587975"/>
            <a:ext cx="1403648" cy="555526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8E9E85C-7C46-42AC-A8D2-CDDD01D10F27}"/>
              </a:ext>
            </a:extLst>
          </p:cNvPr>
          <p:cNvSpPr txBox="1"/>
          <p:nvPr/>
        </p:nvSpPr>
        <p:spPr>
          <a:xfrm>
            <a:off x="611563" y="441272"/>
            <a:ext cx="53755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cs typeface="Courier New" panose="02070309020205020404" pitchFamily="49" charset="0"/>
                <a:sym typeface="Wingdings" panose="05000000000000000000" pitchFamily="2" charset="2"/>
              </a:rPr>
              <a:t>Attributs construits manuellement </a:t>
            </a:r>
            <a:r>
              <a:rPr lang="fr-FR" sz="1400" i="1" dirty="0">
                <a:cs typeface="Courier New" panose="02070309020205020404" pitchFamily="49" charset="0"/>
                <a:sym typeface="Wingdings" panose="05000000000000000000" pitchFamily="2" charset="2"/>
              </a:rPr>
              <a:t>(Hand-</a:t>
            </a:r>
            <a:r>
              <a:rPr lang="fr-FR" sz="1400" i="1" dirty="0" err="1">
                <a:cs typeface="Courier New" panose="02070309020205020404" pitchFamily="49" charset="0"/>
                <a:sym typeface="Wingdings" panose="05000000000000000000" pitchFamily="2" charset="2"/>
              </a:rPr>
              <a:t>crafted</a:t>
            </a:r>
            <a:r>
              <a:rPr lang="fr-FR" sz="1400" i="1" dirty="0"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fr-FR" sz="1400" i="1" dirty="0" err="1">
                <a:cs typeface="Courier New" panose="02070309020205020404" pitchFamily="49" charset="0"/>
                <a:sym typeface="Wingdings" panose="05000000000000000000" pitchFamily="2" charset="2"/>
              </a:rPr>
              <a:t>features</a:t>
            </a:r>
            <a:r>
              <a:rPr lang="fr-FR" sz="1400" i="1" dirty="0">
                <a:cs typeface="Courier New" panose="02070309020205020404" pitchFamily="49" charset="0"/>
                <a:sym typeface="Wingdings" panose="05000000000000000000" pitchFamily="2" charset="2"/>
              </a:rPr>
              <a:t>)</a:t>
            </a:r>
            <a:endParaRPr lang="fr-FR" sz="1400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34A7F205-D9AD-4C48-9BB7-45F22845E9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397" y="1560183"/>
            <a:ext cx="612000" cy="612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7F253C8-4F1C-48A8-A60E-AFE537D77A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050" y="848786"/>
            <a:ext cx="628059" cy="612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78C2874-7BED-468F-BC1D-C65D4CD0AE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48786"/>
            <a:ext cx="614008" cy="612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B8F630E-5FF9-419C-88EA-1D32A082BE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560572"/>
            <a:ext cx="612000" cy="612000"/>
          </a:xfrm>
          <a:prstGeom prst="rect">
            <a:avLst/>
          </a:prstGeom>
        </p:spPr>
      </p:pic>
      <p:pic>
        <p:nvPicPr>
          <p:cNvPr id="19" name="Picture 2" descr="RÃ©sultat de recherche d'images pour &quot;histogramme&quot;">
            <a:extLst>
              <a:ext uri="{FF2B5EF4-FFF2-40B4-BE49-F238E27FC236}">
                <a16:creationId xmlns:a16="http://schemas.microsoft.com/office/drawing/2014/main" id="{4DBE66B3-8754-431C-A995-A773D193E1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2" t="12356" r="15748"/>
          <a:stretch/>
        </p:blipFill>
        <p:spPr bwMode="auto">
          <a:xfrm>
            <a:off x="1707151" y="1612176"/>
            <a:ext cx="1097319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RÃ©sultat de recherche d'images pour &quot;tumor shape 3D&quot;">
            <a:extLst>
              <a:ext uri="{FF2B5EF4-FFF2-40B4-BE49-F238E27FC236}">
                <a16:creationId xmlns:a16="http://schemas.microsoft.com/office/drawing/2014/main" id="{556A17DA-49E7-493B-9210-19D09B21B1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981" b="45289" l="55000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442" b="50173"/>
          <a:stretch/>
        </p:blipFill>
        <p:spPr bwMode="auto">
          <a:xfrm>
            <a:off x="956761" y="640176"/>
            <a:ext cx="1075622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" descr="RÃ©sultat de recherche d'images pour &quot;tumor shape 3D&quot;">
            <a:extLst>
              <a:ext uri="{FF2B5EF4-FFF2-40B4-BE49-F238E27FC236}">
                <a16:creationId xmlns:a16="http://schemas.microsoft.com/office/drawing/2014/main" id="{6D8D3495-D1E8-482A-8FB5-171EDA0D31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464" b="93750" l="54667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67" t="48614" r="-4267" b="6001"/>
          <a:stretch/>
        </p:blipFill>
        <p:spPr bwMode="auto">
          <a:xfrm rot="4552076">
            <a:off x="564315" y="1388916"/>
            <a:ext cx="1075622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DBCEE5AB-AC0F-44A9-A72F-418B0CFB0BD1}"/>
              </a:ext>
            </a:extLst>
          </p:cNvPr>
          <p:cNvSpPr txBox="1"/>
          <p:nvPr/>
        </p:nvSpPr>
        <p:spPr>
          <a:xfrm>
            <a:off x="0" y="4835728"/>
            <a:ext cx="611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19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F4B3EFFD-BF89-4838-BBC7-8AC06A2DD19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370" y="4639582"/>
            <a:ext cx="1273751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935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C5E108B-A0DB-4E57-B313-F1B2BC9C79AE}"/>
              </a:ext>
            </a:extLst>
          </p:cNvPr>
          <p:cNvSpPr/>
          <p:nvPr/>
        </p:nvSpPr>
        <p:spPr>
          <a:xfrm>
            <a:off x="539552" y="422087"/>
            <a:ext cx="5832648" cy="194421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6">
            <a:extLst>
              <a:ext uri="{FF2B5EF4-FFF2-40B4-BE49-F238E27FC236}">
                <a16:creationId xmlns:a16="http://schemas.microsoft.com/office/drawing/2014/main" id="{91000671-9B27-498A-8DE5-AEA48039A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400" y="5"/>
            <a:ext cx="6249750" cy="320279"/>
          </a:xfrm>
        </p:spPr>
        <p:txBody>
          <a:bodyPr/>
          <a:lstStyle/>
          <a:p>
            <a:r>
              <a:rPr lang="fr-FR" sz="1400" dirty="0">
                <a:solidFill>
                  <a:schemeClr val="tx1"/>
                </a:solidFill>
              </a:rPr>
              <a:t>Radiomique : index disponibles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1076D9-6036-4072-8691-90B0DCD771F6}"/>
              </a:ext>
            </a:extLst>
          </p:cNvPr>
          <p:cNvSpPr/>
          <p:nvPr/>
        </p:nvSpPr>
        <p:spPr>
          <a:xfrm>
            <a:off x="7740352" y="4587975"/>
            <a:ext cx="1403648" cy="555526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8E9E85C-7C46-42AC-A8D2-CDDD01D10F27}"/>
              </a:ext>
            </a:extLst>
          </p:cNvPr>
          <p:cNvSpPr txBox="1"/>
          <p:nvPr/>
        </p:nvSpPr>
        <p:spPr>
          <a:xfrm>
            <a:off x="611563" y="441272"/>
            <a:ext cx="53755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cs typeface="Courier New" panose="02070309020205020404" pitchFamily="49" charset="0"/>
                <a:sym typeface="Wingdings" panose="05000000000000000000" pitchFamily="2" charset="2"/>
              </a:rPr>
              <a:t>Attributs construits manuellement </a:t>
            </a:r>
            <a:r>
              <a:rPr lang="fr-FR" sz="1400" i="1" dirty="0">
                <a:cs typeface="Courier New" panose="02070309020205020404" pitchFamily="49" charset="0"/>
                <a:sym typeface="Wingdings" panose="05000000000000000000" pitchFamily="2" charset="2"/>
              </a:rPr>
              <a:t>(Hand-</a:t>
            </a:r>
            <a:r>
              <a:rPr lang="fr-FR" sz="1400" i="1" dirty="0" err="1">
                <a:cs typeface="Courier New" panose="02070309020205020404" pitchFamily="49" charset="0"/>
                <a:sym typeface="Wingdings" panose="05000000000000000000" pitchFamily="2" charset="2"/>
              </a:rPr>
              <a:t>crafted</a:t>
            </a:r>
            <a:r>
              <a:rPr lang="fr-FR" sz="1400" i="1" dirty="0"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fr-FR" sz="1400" i="1" dirty="0" err="1">
                <a:cs typeface="Courier New" panose="02070309020205020404" pitchFamily="49" charset="0"/>
                <a:sym typeface="Wingdings" panose="05000000000000000000" pitchFamily="2" charset="2"/>
              </a:rPr>
              <a:t>features</a:t>
            </a:r>
            <a:r>
              <a:rPr lang="fr-FR" sz="1400" i="1" dirty="0">
                <a:cs typeface="Courier New" panose="02070309020205020404" pitchFamily="49" charset="0"/>
                <a:sym typeface="Wingdings" panose="05000000000000000000" pitchFamily="2" charset="2"/>
              </a:rPr>
              <a:t>)</a:t>
            </a:r>
            <a:endParaRPr lang="fr-FR" sz="1400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34A7F205-D9AD-4C48-9BB7-45F22845E9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397" y="1560183"/>
            <a:ext cx="612000" cy="612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7F253C8-4F1C-48A8-A60E-AFE537D77A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050" y="848786"/>
            <a:ext cx="628059" cy="612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78C2874-7BED-468F-BC1D-C65D4CD0AE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48786"/>
            <a:ext cx="614008" cy="612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B8F630E-5FF9-419C-88EA-1D32A082BE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560572"/>
            <a:ext cx="612000" cy="612000"/>
          </a:xfrm>
          <a:prstGeom prst="rect">
            <a:avLst/>
          </a:prstGeom>
        </p:spPr>
      </p:pic>
      <p:pic>
        <p:nvPicPr>
          <p:cNvPr id="19" name="Picture 2" descr="RÃ©sultat de recherche d'images pour &quot;histogramme&quot;">
            <a:extLst>
              <a:ext uri="{FF2B5EF4-FFF2-40B4-BE49-F238E27FC236}">
                <a16:creationId xmlns:a16="http://schemas.microsoft.com/office/drawing/2014/main" id="{4DBE66B3-8754-431C-A995-A773D193E1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2" t="12356" r="15748"/>
          <a:stretch/>
        </p:blipFill>
        <p:spPr bwMode="auto">
          <a:xfrm>
            <a:off x="1707151" y="1612176"/>
            <a:ext cx="1097319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RÃ©sultat de recherche d'images pour &quot;tumor shape 3D&quot;">
            <a:extLst>
              <a:ext uri="{FF2B5EF4-FFF2-40B4-BE49-F238E27FC236}">
                <a16:creationId xmlns:a16="http://schemas.microsoft.com/office/drawing/2014/main" id="{556A17DA-49E7-493B-9210-19D09B21B1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981" b="45289" l="55000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442" b="50173"/>
          <a:stretch/>
        </p:blipFill>
        <p:spPr bwMode="auto">
          <a:xfrm>
            <a:off x="956761" y="640176"/>
            <a:ext cx="1075622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ZoneTexte 59">
            <a:extLst>
              <a:ext uri="{FF2B5EF4-FFF2-40B4-BE49-F238E27FC236}">
                <a16:creationId xmlns:a16="http://schemas.microsoft.com/office/drawing/2014/main" id="{60BFCE85-14CF-48CE-8CC3-E37FAF4CB1DF}"/>
              </a:ext>
            </a:extLst>
          </p:cNvPr>
          <p:cNvSpPr txBox="1"/>
          <p:nvPr/>
        </p:nvSpPr>
        <p:spPr>
          <a:xfrm>
            <a:off x="6935291" y="897701"/>
            <a:ext cx="181080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cs typeface="Courier New" panose="02070309020205020404" pitchFamily="49" charset="0"/>
                <a:sym typeface="Wingdings" panose="05000000000000000000" pitchFamily="2" charset="2"/>
              </a:rPr>
              <a:t>Compréhension du calcul</a:t>
            </a:r>
          </a:p>
          <a:p>
            <a:endParaRPr lang="fr-FR" sz="1400" dirty="0">
              <a:cs typeface="Courier New" panose="02070309020205020404" pitchFamily="49" charset="0"/>
              <a:sym typeface="Wingdings" panose="05000000000000000000" pitchFamily="2" charset="2"/>
            </a:endParaRPr>
          </a:p>
          <a:p>
            <a:r>
              <a:rPr lang="fr-FR" sz="1400" dirty="0">
                <a:cs typeface="Courier New" panose="02070309020205020404" pitchFamily="49" charset="0"/>
                <a:sym typeface="Wingdings" panose="05000000000000000000" pitchFamily="2" charset="2"/>
              </a:rPr>
              <a:t>Segmentation requise</a:t>
            </a:r>
            <a:endParaRPr lang="fr-FR" sz="1400" dirty="0"/>
          </a:p>
        </p:txBody>
      </p:sp>
      <p:pic>
        <p:nvPicPr>
          <p:cNvPr id="61" name="Picture 2" descr="Image associÃ©e">
            <a:extLst>
              <a:ext uri="{FF2B5EF4-FFF2-40B4-BE49-F238E27FC236}">
                <a16:creationId xmlns:a16="http://schemas.microsoft.com/office/drawing/2014/main" id="{18C90AE7-F6CE-486C-B2A6-7836A3C7B2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8913" y="953766"/>
            <a:ext cx="313952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Image associÃ©e">
            <a:extLst>
              <a:ext uri="{FF2B5EF4-FFF2-40B4-BE49-F238E27FC236}">
                <a16:creationId xmlns:a16="http://schemas.microsoft.com/office/drawing/2014/main" id="{A2BCC1D8-6566-4F3E-968A-03955390D7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9942" y="1542183"/>
            <a:ext cx="313952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" descr="RÃ©sultat de recherche d'images pour &quot;tumor shape 3D&quot;">
            <a:extLst>
              <a:ext uri="{FF2B5EF4-FFF2-40B4-BE49-F238E27FC236}">
                <a16:creationId xmlns:a16="http://schemas.microsoft.com/office/drawing/2014/main" id="{6D8D3495-D1E8-482A-8FB5-171EDA0D31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464" b="93750" l="54667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67" t="48614" r="-4267" b="6001"/>
          <a:stretch/>
        </p:blipFill>
        <p:spPr bwMode="auto">
          <a:xfrm rot="4552076">
            <a:off x="564315" y="1388916"/>
            <a:ext cx="1075622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DBCEE5AB-AC0F-44A9-A72F-418B0CFB0BD1}"/>
              </a:ext>
            </a:extLst>
          </p:cNvPr>
          <p:cNvSpPr txBox="1"/>
          <p:nvPr/>
        </p:nvSpPr>
        <p:spPr>
          <a:xfrm>
            <a:off x="0" y="4835728"/>
            <a:ext cx="611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19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F4B3EFFD-BF89-4838-BBC7-8AC06A2DD19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370" y="4639582"/>
            <a:ext cx="1273751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4843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C5E108B-A0DB-4E57-B313-F1B2BC9C79AE}"/>
              </a:ext>
            </a:extLst>
          </p:cNvPr>
          <p:cNvSpPr/>
          <p:nvPr/>
        </p:nvSpPr>
        <p:spPr>
          <a:xfrm>
            <a:off x="539552" y="422087"/>
            <a:ext cx="5832648" cy="194421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6">
            <a:extLst>
              <a:ext uri="{FF2B5EF4-FFF2-40B4-BE49-F238E27FC236}">
                <a16:creationId xmlns:a16="http://schemas.microsoft.com/office/drawing/2014/main" id="{91000671-9B27-498A-8DE5-AEA48039A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400" y="5"/>
            <a:ext cx="6249750" cy="320279"/>
          </a:xfrm>
        </p:spPr>
        <p:txBody>
          <a:bodyPr/>
          <a:lstStyle/>
          <a:p>
            <a:r>
              <a:rPr lang="fr-FR" sz="1400" dirty="0">
                <a:solidFill>
                  <a:schemeClr val="tx1"/>
                </a:solidFill>
              </a:rPr>
              <a:t>Radiomique : index disponibles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1076D9-6036-4072-8691-90B0DCD771F6}"/>
              </a:ext>
            </a:extLst>
          </p:cNvPr>
          <p:cNvSpPr/>
          <p:nvPr/>
        </p:nvSpPr>
        <p:spPr>
          <a:xfrm>
            <a:off x="7740352" y="4587975"/>
            <a:ext cx="1403648" cy="555526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8E9E85C-7C46-42AC-A8D2-CDDD01D10F27}"/>
              </a:ext>
            </a:extLst>
          </p:cNvPr>
          <p:cNvSpPr txBox="1"/>
          <p:nvPr/>
        </p:nvSpPr>
        <p:spPr>
          <a:xfrm>
            <a:off x="611563" y="441272"/>
            <a:ext cx="53755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cs typeface="Courier New" panose="02070309020205020404" pitchFamily="49" charset="0"/>
                <a:sym typeface="Wingdings" panose="05000000000000000000" pitchFamily="2" charset="2"/>
              </a:rPr>
              <a:t>Attributs construits manuellement </a:t>
            </a:r>
            <a:r>
              <a:rPr lang="fr-FR" sz="1400" i="1" dirty="0">
                <a:cs typeface="Courier New" panose="02070309020205020404" pitchFamily="49" charset="0"/>
                <a:sym typeface="Wingdings" panose="05000000000000000000" pitchFamily="2" charset="2"/>
              </a:rPr>
              <a:t>(Hand-</a:t>
            </a:r>
            <a:r>
              <a:rPr lang="fr-FR" sz="1400" i="1" dirty="0" err="1">
                <a:cs typeface="Courier New" panose="02070309020205020404" pitchFamily="49" charset="0"/>
                <a:sym typeface="Wingdings" panose="05000000000000000000" pitchFamily="2" charset="2"/>
              </a:rPr>
              <a:t>crafted</a:t>
            </a:r>
            <a:r>
              <a:rPr lang="fr-FR" sz="1400" i="1" dirty="0"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fr-FR" sz="1400" i="1" dirty="0" err="1">
                <a:cs typeface="Courier New" panose="02070309020205020404" pitchFamily="49" charset="0"/>
                <a:sym typeface="Wingdings" panose="05000000000000000000" pitchFamily="2" charset="2"/>
              </a:rPr>
              <a:t>features</a:t>
            </a:r>
            <a:r>
              <a:rPr lang="fr-FR" sz="1400" i="1" dirty="0">
                <a:cs typeface="Courier New" panose="02070309020205020404" pitchFamily="49" charset="0"/>
                <a:sym typeface="Wingdings" panose="05000000000000000000" pitchFamily="2" charset="2"/>
              </a:rPr>
              <a:t>)</a:t>
            </a:r>
            <a:endParaRPr lang="fr-FR" sz="1400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34A7F205-D9AD-4C48-9BB7-45F22845E9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397" y="1560183"/>
            <a:ext cx="612000" cy="612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7F253C8-4F1C-48A8-A60E-AFE537D77A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050" y="848786"/>
            <a:ext cx="628059" cy="612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78C2874-7BED-468F-BC1D-C65D4CD0AE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48786"/>
            <a:ext cx="614008" cy="612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B8F630E-5FF9-419C-88EA-1D32A082BE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560572"/>
            <a:ext cx="612000" cy="612000"/>
          </a:xfrm>
          <a:prstGeom prst="rect">
            <a:avLst/>
          </a:prstGeom>
        </p:spPr>
      </p:pic>
      <p:pic>
        <p:nvPicPr>
          <p:cNvPr id="19" name="Picture 2" descr="RÃ©sultat de recherche d'images pour &quot;histogramme&quot;">
            <a:extLst>
              <a:ext uri="{FF2B5EF4-FFF2-40B4-BE49-F238E27FC236}">
                <a16:creationId xmlns:a16="http://schemas.microsoft.com/office/drawing/2014/main" id="{4DBE66B3-8754-431C-A995-A773D193E1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2" t="12356" r="15748"/>
          <a:stretch/>
        </p:blipFill>
        <p:spPr bwMode="auto">
          <a:xfrm>
            <a:off x="1707151" y="1612176"/>
            <a:ext cx="1097319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RÃ©sultat de recherche d'images pour &quot;tumor shape 3D&quot;">
            <a:extLst>
              <a:ext uri="{FF2B5EF4-FFF2-40B4-BE49-F238E27FC236}">
                <a16:creationId xmlns:a16="http://schemas.microsoft.com/office/drawing/2014/main" id="{556A17DA-49E7-493B-9210-19D09B21B1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981" b="45289" l="55000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442" b="50173"/>
          <a:stretch/>
        </p:blipFill>
        <p:spPr bwMode="auto">
          <a:xfrm>
            <a:off x="956761" y="640176"/>
            <a:ext cx="1075622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35AFCC27-7717-4A68-BED7-A00DC3772B80}"/>
              </a:ext>
            </a:extLst>
          </p:cNvPr>
          <p:cNvSpPr/>
          <p:nvPr/>
        </p:nvSpPr>
        <p:spPr>
          <a:xfrm>
            <a:off x="539552" y="2508013"/>
            <a:ext cx="5832648" cy="194421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B4067FC-8707-447A-9137-D222840669B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694" y="2842009"/>
            <a:ext cx="4389434" cy="1584000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D5AF4296-A395-469D-8831-0432997DE304}"/>
              </a:ext>
            </a:extLst>
          </p:cNvPr>
          <p:cNvSpPr txBox="1"/>
          <p:nvPr/>
        </p:nvSpPr>
        <p:spPr>
          <a:xfrm>
            <a:off x="611563" y="2508018"/>
            <a:ext cx="53755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cs typeface="Courier New" panose="02070309020205020404" pitchFamily="49" charset="0"/>
                <a:sym typeface="Wingdings" panose="05000000000000000000" pitchFamily="2" charset="2"/>
              </a:rPr>
              <a:t>Attributs profonds </a:t>
            </a:r>
            <a:r>
              <a:rPr lang="fr-FR" sz="1400" i="1" dirty="0">
                <a:cs typeface="Courier New" panose="02070309020205020404" pitchFamily="49" charset="0"/>
                <a:sym typeface="Wingdings" panose="05000000000000000000" pitchFamily="2" charset="2"/>
              </a:rPr>
              <a:t>(</a:t>
            </a:r>
            <a:r>
              <a:rPr lang="fr-FR" sz="1400" i="1" dirty="0" err="1">
                <a:cs typeface="Courier New" panose="02070309020205020404" pitchFamily="49" charset="0"/>
                <a:sym typeface="Wingdings" panose="05000000000000000000" pitchFamily="2" charset="2"/>
              </a:rPr>
              <a:t>Deep</a:t>
            </a:r>
            <a:r>
              <a:rPr lang="fr-FR" sz="1400" i="1" dirty="0"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fr-FR" sz="1400" i="1" dirty="0" err="1">
                <a:cs typeface="Courier New" panose="02070309020205020404" pitchFamily="49" charset="0"/>
                <a:sym typeface="Wingdings" panose="05000000000000000000" pitchFamily="2" charset="2"/>
              </a:rPr>
              <a:t>features</a:t>
            </a:r>
            <a:r>
              <a:rPr lang="fr-FR" sz="1400" i="1" dirty="0">
                <a:cs typeface="Courier New" panose="02070309020205020404" pitchFamily="49" charset="0"/>
                <a:sym typeface="Wingdings" panose="05000000000000000000" pitchFamily="2" charset="2"/>
              </a:rPr>
              <a:t>)</a:t>
            </a:r>
            <a:endParaRPr lang="fr-FR" sz="1400" dirty="0"/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60BFCE85-14CF-48CE-8CC3-E37FAF4CB1DF}"/>
              </a:ext>
            </a:extLst>
          </p:cNvPr>
          <p:cNvSpPr txBox="1"/>
          <p:nvPr/>
        </p:nvSpPr>
        <p:spPr>
          <a:xfrm>
            <a:off x="6935291" y="897701"/>
            <a:ext cx="181080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cs typeface="Courier New" panose="02070309020205020404" pitchFamily="49" charset="0"/>
                <a:sym typeface="Wingdings" panose="05000000000000000000" pitchFamily="2" charset="2"/>
              </a:rPr>
              <a:t>Compréhension du calcul</a:t>
            </a:r>
          </a:p>
          <a:p>
            <a:endParaRPr lang="fr-FR" sz="1400" dirty="0">
              <a:cs typeface="Courier New" panose="02070309020205020404" pitchFamily="49" charset="0"/>
              <a:sym typeface="Wingdings" panose="05000000000000000000" pitchFamily="2" charset="2"/>
            </a:endParaRPr>
          </a:p>
          <a:p>
            <a:r>
              <a:rPr lang="fr-FR" sz="1400" dirty="0">
                <a:cs typeface="Courier New" panose="02070309020205020404" pitchFamily="49" charset="0"/>
                <a:sym typeface="Wingdings" panose="05000000000000000000" pitchFamily="2" charset="2"/>
              </a:rPr>
              <a:t>Segmentation requise</a:t>
            </a:r>
            <a:endParaRPr lang="fr-FR" sz="1400" dirty="0"/>
          </a:p>
        </p:txBody>
      </p:sp>
      <p:pic>
        <p:nvPicPr>
          <p:cNvPr id="61" name="Picture 2" descr="Image associÃ©e">
            <a:extLst>
              <a:ext uri="{FF2B5EF4-FFF2-40B4-BE49-F238E27FC236}">
                <a16:creationId xmlns:a16="http://schemas.microsoft.com/office/drawing/2014/main" id="{18C90AE7-F6CE-486C-B2A6-7836A3C7B2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8913" y="953766"/>
            <a:ext cx="313952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Image associÃ©e">
            <a:extLst>
              <a:ext uri="{FF2B5EF4-FFF2-40B4-BE49-F238E27FC236}">
                <a16:creationId xmlns:a16="http://schemas.microsoft.com/office/drawing/2014/main" id="{A2BCC1D8-6566-4F3E-968A-03955390D7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9942" y="1542183"/>
            <a:ext cx="313952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" descr="RÃ©sultat de recherche d'images pour &quot;tumor shape 3D&quot;">
            <a:extLst>
              <a:ext uri="{FF2B5EF4-FFF2-40B4-BE49-F238E27FC236}">
                <a16:creationId xmlns:a16="http://schemas.microsoft.com/office/drawing/2014/main" id="{6D8D3495-D1E8-482A-8FB5-171EDA0D31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464" b="93750" l="54667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67" t="48614" r="-4267" b="6001"/>
          <a:stretch/>
        </p:blipFill>
        <p:spPr bwMode="auto">
          <a:xfrm rot="4552076">
            <a:off x="564315" y="1388916"/>
            <a:ext cx="1075622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DBCEE5AB-AC0F-44A9-A72F-418B0CFB0BD1}"/>
              </a:ext>
            </a:extLst>
          </p:cNvPr>
          <p:cNvSpPr txBox="1"/>
          <p:nvPr/>
        </p:nvSpPr>
        <p:spPr>
          <a:xfrm>
            <a:off x="0" y="4835728"/>
            <a:ext cx="611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19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F4B3EFFD-BF89-4838-BBC7-8AC06A2DD19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370" y="4639582"/>
            <a:ext cx="1273751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5774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C5E108B-A0DB-4E57-B313-F1B2BC9C79AE}"/>
              </a:ext>
            </a:extLst>
          </p:cNvPr>
          <p:cNvSpPr/>
          <p:nvPr/>
        </p:nvSpPr>
        <p:spPr>
          <a:xfrm>
            <a:off x="539552" y="422087"/>
            <a:ext cx="5832648" cy="194421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6">
            <a:extLst>
              <a:ext uri="{FF2B5EF4-FFF2-40B4-BE49-F238E27FC236}">
                <a16:creationId xmlns:a16="http://schemas.microsoft.com/office/drawing/2014/main" id="{91000671-9B27-498A-8DE5-AEA48039A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400" y="5"/>
            <a:ext cx="6249750" cy="320279"/>
          </a:xfrm>
        </p:spPr>
        <p:txBody>
          <a:bodyPr/>
          <a:lstStyle/>
          <a:p>
            <a:r>
              <a:rPr lang="fr-FR" sz="1400" dirty="0">
                <a:solidFill>
                  <a:schemeClr val="tx1"/>
                </a:solidFill>
              </a:rPr>
              <a:t>Radiomique : index disponibles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1076D9-6036-4072-8691-90B0DCD771F6}"/>
              </a:ext>
            </a:extLst>
          </p:cNvPr>
          <p:cNvSpPr/>
          <p:nvPr/>
        </p:nvSpPr>
        <p:spPr>
          <a:xfrm>
            <a:off x="7740352" y="4587975"/>
            <a:ext cx="1403648" cy="555526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8E9E85C-7C46-42AC-A8D2-CDDD01D10F27}"/>
              </a:ext>
            </a:extLst>
          </p:cNvPr>
          <p:cNvSpPr txBox="1"/>
          <p:nvPr/>
        </p:nvSpPr>
        <p:spPr>
          <a:xfrm>
            <a:off x="611563" y="441272"/>
            <a:ext cx="53755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cs typeface="Courier New" panose="02070309020205020404" pitchFamily="49" charset="0"/>
                <a:sym typeface="Wingdings" panose="05000000000000000000" pitchFamily="2" charset="2"/>
              </a:rPr>
              <a:t>Attributs construits manuellement </a:t>
            </a:r>
            <a:r>
              <a:rPr lang="fr-FR" sz="1400" i="1" dirty="0">
                <a:cs typeface="Courier New" panose="02070309020205020404" pitchFamily="49" charset="0"/>
                <a:sym typeface="Wingdings" panose="05000000000000000000" pitchFamily="2" charset="2"/>
              </a:rPr>
              <a:t>(Hand-</a:t>
            </a:r>
            <a:r>
              <a:rPr lang="fr-FR" sz="1400" i="1" dirty="0" err="1">
                <a:cs typeface="Courier New" panose="02070309020205020404" pitchFamily="49" charset="0"/>
                <a:sym typeface="Wingdings" panose="05000000000000000000" pitchFamily="2" charset="2"/>
              </a:rPr>
              <a:t>crafted</a:t>
            </a:r>
            <a:r>
              <a:rPr lang="fr-FR" sz="1400" i="1" dirty="0"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fr-FR" sz="1400" i="1" dirty="0" err="1">
                <a:cs typeface="Courier New" panose="02070309020205020404" pitchFamily="49" charset="0"/>
                <a:sym typeface="Wingdings" panose="05000000000000000000" pitchFamily="2" charset="2"/>
              </a:rPr>
              <a:t>features</a:t>
            </a:r>
            <a:r>
              <a:rPr lang="fr-FR" sz="1400" i="1" dirty="0">
                <a:cs typeface="Courier New" panose="02070309020205020404" pitchFamily="49" charset="0"/>
                <a:sym typeface="Wingdings" panose="05000000000000000000" pitchFamily="2" charset="2"/>
              </a:rPr>
              <a:t>)</a:t>
            </a:r>
            <a:endParaRPr lang="fr-FR" sz="1400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34A7F205-D9AD-4C48-9BB7-45F22845E9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397" y="1560183"/>
            <a:ext cx="612000" cy="612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7F253C8-4F1C-48A8-A60E-AFE537D77A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050" y="848786"/>
            <a:ext cx="628059" cy="612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78C2874-7BED-468F-BC1D-C65D4CD0AE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48786"/>
            <a:ext cx="614008" cy="612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B8F630E-5FF9-419C-88EA-1D32A082BE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560572"/>
            <a:ext cx="612000" cy="612000"/>
          </a:xfrm>
          <a:prstGeom prst="rect">
            <a:avLst/>
          </a:prstGeom>
        </p:spPr>
      </p:pic>
      <p:pic>
        <p:nvPicPr>
          <p:cNvPr id="19" name="Picture 2" descr="RÃ©sultat de recherche d'images pour &quot;histogramme&quot;">
            <a:extLst>
              <a:ext uri="{FF2B5EF4-FFF2-40B4-BE49-F238E27FC236}">
                <a16:creationId xmlns:a16="http://schemas.microsoft.com/office/drawing/2014/main" id="{4DBE66B3-8754-431C-A995-A773D193E1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2" t="12356" r="15748"/>
          <a:stretch/>
        </p:blipFill>
        <p:spPr bwMode="auto">
          <a:xfrm>
            <a:off x="1707151" y="1612176"/>
            <a:ext cx="1097319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RÃ©sultat de recherche d'images pour &quot;tumor shape 3D&quot;">
            <a:extLst>
              <a:ext uri="{FF2B5EF4-FFF2-40B4-BE49-F238E27FC236}">
                <a16:creationId xmlns:a16="http://schemas.microsoft.com/office/drawing/2014/main" id="{556A17DA-49E7-493B-9210-19D09B21B1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981" b="45289" l="55000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442" b="50173"/>
          <a:stretch/>
        </p:blipFill>
        <p:spPr bwMode="auto">
          <a:xfrm>
            <a:off x="956761" y="640176"/>
            <a:ext cx="1075622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35AFCC27-7717-4A68-BED7-A00DC3772B80}"/>
              </a:ext>
            </a:extLst>
          </p:cNvPr>
          <p:cNvSpPr/>
          <p:nvPr/>
        </p:nvSpPr>
        <p:spPr>
          <a:xfrm>
            <a:off x="539552" y="2508013"/>
            <a:ext cx="5832648" cy="194421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E27284CE-9DCB-472E-A928-558FD3DEF4D1}"/>
              </a:ext>
            </a:extLst>
          </p:cNvPr>
          <p:cNvSpPr txBox="1"/>
          <p:nvPr/>
        </p:nvSpPr>
        <p:spPr>
          <a:xfrm>
            <a:off x="6935291" y="2844395"/>
            <a:ext cx="181080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cs typeface="Courier New" panose="02070309020205020404" pitchFamily="49" charset="0"/>
                <a:sym typeface="Wingdings" panose="05000000000000000000" pitchFamily="2" charset="2"/>
              </a:rPr>
              <a:t>Sans segmentation</a:t>
            </a:r>
          </a:p>
          <a:p>
            <a:r>
              <a:rPr lang="fr-FR" sz="1400" dirty="0">
                <a:cs typeface="Courier New" panose="02070309020205020404" pitchFamily="49" charset="0"/>
                <a:sym typeface="Wingdings" panose="05000000000000000000" pitchFamily="2" charset="2"/>
              </a:rPr>
              <a:t>Nombre illimité d’index</a:t>
            </a:r>
          </a:p>
          <a:p>
            <a:endParaRPr lang="fr-FR" sz="1400" dirty="0">
              <a:cs typeface="Courier New" panose="02070309020205020404" pitchFamily="49" charset="0"/>
              <a:sym typeface="Wingdings" panose="05000000000000000000" pitchFamily="2" charset="2"/>
            </a:endParaRPr>
          </a:p>
          <a:p>
            <a:r>
              <a:rPr lang="fr-FR" sz="1400" dirty="0">
                <a:cs typeface="Courier New" panose="02070309020205020404" pitchFamily="49" charset="0"/>
                <a:sym typeface="Wingdings" panose="05000000000000000000" pitchFamily="2" charset="2"/>
              </a:rPr>
              <a:t>Explicabilité ?</a:t>
            </a:r>
            <a:endParaRPr lang="fr-FR" sz="140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B4067FC-8707-447A-9137-D222840669B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694" y="2842009"/>
            <a:ext cx="4389434" cy="1584000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D5AF4296-A395-469D-8831-0432997DE304}"/>
              </a:ext>
            </a:extLst>
          </p:cNvPr>
          <p:cNvSpPr txBox="1"/>
          <p:nvPr/>
        </p:nvSpPr>
        <p:spPr>
          <a:xfrm>
            <a:off x="611563" y="2508018"/>
            <a:ext cx="53755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cs typeface="Courier New" panose="02070309020205020404" pitchFamily="49" charset="0"/>
                <a:sym typeface="Wingdings" panose="05000000000000000000" pitchFamily="2" charset="2"/>
              </a:rPr>
              <a:t>Attributs profonds </a:t>
            </a:r>
            <a:r>
              <a:rPr lang="fr-FR" sz="1400" i="1" dirty="0">
                <a:cs typeface="Courier New" panose="02070309020205020404" pitchFamily="49" charset="0"/>
                <a:sym typeface="Wingdings" panose="05000000000000000000" pitchFamily="2" charset="2"/>
              </a:rPr>
              <a:t>(</a:t>
            </a:r>
            <a:r>
              <a:rPr lang="fr-FR" sz="1400" i="1" dirty="0" err="1">
                <a:cs typeface="Courier New" panose="02070309020205020404" pitchFamily="49" charset="0"/>
                <a:sym typeface="Wingdings" panose="05000000000000000000" pitchFamily="2" charset="2"/>
              </a:rPr>
              <a:t>Deep</a:t>
            </a:r>
            <a:r>
              <a:rPr lang="fr-FR" sz="1400" i="1" dirty="0"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fr-FR" sz="1400" i="1" dirty="0" err="1">
                <a:cs typeface="Courier New" panose="02070309020205020404" pitchFamily="49" charset="0"/>
                <a:sym typeface="Wingdings" panose="05000000000000000000" pitchFamily="2" charset="2"/>
              </a:rPr>
              <a:t>features</a:t>
            </a:r>
            <a:r>
              <a:rPr lang="fr-FR" sz="1400" i="1" dirty="0">
                <a:cs typeface="Courier New" panose="02070309020205020404" pitchFamily="49" charset="0"/>
                <a:sym typeface="Wingdings" panose="05000000000000000000" pitchFamily="2" charset="2"/>
              </a:rPr>
              <a:t>)</a:t>
            </a:r>
            <a:endParaRPr lang="fr-FR" sz="1400" dirty="0"/>
          </a:p>
        </p:txBody>
      </p:sp>
      <p:pic>
        <p:nvPicPr>
          <p:cNvPr id="58" name="Picture 2" descr="Image associÃ©e">
            <a:extLst>
              <a:ext uri="{FF2B5EF4-FFF2-40B4-BE49-F238E27FC236}">
                <a16:creationId xmlns:a16="http://schemas.microsoft.com/office/drawing/2014/main" id="{66BA7FC3-B662-4856-BF5F-934816C189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8913" y="2916424"/>
            <a:ext cx="313952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Image associÃ©e">
            <a:extLst>
              <a:ext uri="{FF2B5EF4-FFF2-40B4-BE49-F238E27FC236}">
                <a16:creationId xmlns:a16="http://schemas.microsoft.com/office/drawing/2014/main" id="{CFCC9941-F9BF-41EF-A565-D5E2C00FAD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8913" y="3687580"/>
            <a:ext cx="313952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ZoneTexte 59">
            <a:extLst>
              <a:ext uri="{FF2B5EF4-FFF2-40B4-BE49-F238E27FC236}">
                <a16:creationId xmlns:a16="http://schemas.microsoft.com/office/drawing/2014/main" id="{60BFCE85-14CF-48CE-8CC3-E37FAF4CB1DF}"/>
              </a:ext>
            </a:extLst>
          </p:cNvPr>
          <p:cNvSpPr txBox="1"/>
          <p:nvPr/>
        </p:nvSpPr>
        <p:spPr>
          <a:xfrm>
            <a:off x="6935291" y="897701"/>
            <a:ext cx="181080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cs typeface="Courier New" panose="02070309020205020404" pitchFamily="49" charset="0"/>
                <a:sym typeface="Wingdings" panose="05000000000000000000" pitchFamily="2" charset="2"/>
              </a:rPr>
              <a:t>Compréhension du calcul</a:t>
            </a:r>
          </a:p>
          <a:p>
            <a:endParaRPr lang="fr-FR" sz="1400" dirty="0">
              <a:cs typeface="Courier New" panose="02070309020205020404" pitchFamily="49" charset="0"/>
              <a:sym typeface="Wingdings" panose="05000000000000000000" pitchFamily="2" charset="2"/>
            </a:endParaRPr>
          </a:p>
          <a:p>
            <a:r>
              <a:rPr lang="fr-FR" sz="1400" dirty="0">
                <a:cs typeface="Courier New" panose="02070309020205020404" pitchFamily="49" charset="0"/>
                <a:sym typeface="Wingdings" panose="05000000000000000000" pitchFamily="2" charset="2"/>
              </a:rPr>
              <a:t>Segmentation requise</a:t>
            </a:r>
            <a:endParaRPr lang="fr-FR" sz="1400" dirty="0"/>
          </a:p>
        </p:txBody>
      </p:sp>
      <p:pic>
        <p:nvPicPr>
          <p:cNvPr id="61" name="Picture 2" descr="Image associÃ©e">
            <a:extLst>
              <a:ext uri="{FF2B5EF4-FFF2-40B4-BE49-F238E27FC236}">
                <a16:creationId xmlns:a16="http://schemas.microsoft.com/office/drawing/2014/main" id="{18C90AE7-F6CE-486C-B2A6-7836A3C7B2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8913" y="953766"/>
            <a:ext cx="313952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Image associÃ©e">
            <a:extLst>
              <a:ext uri="{FF2B5EF4-FFF2-40B4-BE49-F238E27FC236}">
                <a16:creationId xmlns:a16="http://schemas.microsoft.com/office/drawing/2014/main" id="{A2BCC1D8-6566-4F3E-968A-03955390D7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9942" y="1542183"/>
            <a:ext cx="313952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" descr="RÃ©sultat de recherche d'images pour &quot;tumor shape 3D&quot;">
            <a:extLst>
              <a:ext uri="{FF2B5EF4-FFF2-40B4-BE49-F238E27FC236}">
                <a16:creationId xmlns:a16="http://schemas.microsoft.com/office/drawing/2014/main" id="{6D8D3495-D1E8-482A-8FB5-171EDA0D31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464" b="93750" l="54667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67" t="48614" r="-4267" b="6001"/>
          <a:stretch/>
        </p:blipFill>
        <p:spPr bwMode="auto">
          <a:xfrm rot="4552076">
            <a:off x="564315" y="1388916"/>
            <a:ext cx="1075622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DBCEE5AB-AC0F-44A9-A72F-418B0CFB0BD1}"/>
              </a:ext>
            </a:extLst>
          </p:cNvPr>
          <p:cNvSpPr txBox="1"/>
          <p:nvPr/>
        </p:nvSpPr>
        <p:spPr>
          <a:xfrm>
            <a:off x="0" y="4835728"/>
            <a:ext cx="611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19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F4B3EFFD-BF89-4838-BBC7-8AC06A2DD19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370" y="4639582"/>
            <a:ext cx="1273751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947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6">
            <a:extLst>
              <a:ext uri="{FF2B5EF4-FFF2-40B4-BE49-F238E27FC236}">
                <a16:creationId xmlns:a16="http://schemas.microsoft.com/office/drawing/2014/main" id="{91000671-9B27-498A-8DE5-AEA48039A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400" y="5"/>
            <a:ext cx="6249750" cy="320279"/>
          </a:xfrm>
        </p:spPr>
        <p:txBody>
          <a:bodyPr/>
          <a:lstStyle/>
          <a:p>
            <a:r>
              <a:rPr lang="fr-FR" sz="1400" dirty="0">
                <a:solidFill>
                  <a:schemeClr val="tx1"/>
                </a:solidFill>
              </a:rPr>
              <a:t>Promesses : résultats de la littérature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1076D9-6036-4072-8691-90B0DCD771F6}"/>
              </a:ext>
            </a:extLst>
          </p:cNvPr>
          <p:cNvSpPr/>
          <p:nvPr/>
        </p:nvSpPr>
        <p:spPr>
          <a:xfrm>
            <a:off x="7740352" y="4587975"/>
            <a:ext cx="1403648" cy="555526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2A46E3F-A5E1-4217-8DCD-02F6530AA526}"/>
              </a:ext>
            </a:extLst>
          </p:cNvPr>
          <p:cNvSpPr txBox="1"/>
          <p:nvPr/>
        </p:nvSpPr>
        <p:spPr>
          <a:xfrm>
            <a:off x="0" y="4835728"/>
            <a:ext cx="611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20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82EC7E8-AA6F-4A5E-A093-64E2DA935A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370" y="4639582"/>
            <a:ext cx="1273751" cy="396000"/>
          </a:xfrm>
          <a:prstGeom prst="rect">
            <a:avLst/>
          </a:prstGeom>
        </p:spPr>
      </p:pic>
      <p:pic>
        <p:nvPicPr>
          <p:cNvPr id="50178" name="Picture 2" descr="RÃ©sultat de recherche d'images pour &quot;littÃ©rature scientifique&quot;">
            <a:extLst>
              <a:ext uri="{FF2B5EF4-FFF2-40B4-BE49-F238E27FC236}">
                <a16:creationId xmlns:a16="http://schemas.microsoft.com/office/drawing/2014/main" id="{3EF8B8C4-81D2-4EA3-9C76-8189F0EF3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618" y="1113750"/>
            <a:ext cx="2930771" cy="29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596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16316E10-C665-4A6C-8729-E4DA94EBE2FA}"/>
              </a:ext>
            </a:extLst>
          </p:cNvPr>
          <p:cNvGrpSpPr/>
          <p:nvPr/>
        </p:nvGrpSpPr>
        <p:grpSpPr>
          <a:xfrm>
            <a:off x="0" y="4731990"/>
            <a:ext cx="9144000" cy="411510"/>
            <a:chOff x="0" y="4731990"/>
            <a:chExt cx="9144000" cy="41151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DDE4052-E5EE-4020-A56D-463325800511}"/>
                </a:ext>
              </a:extLst>
            </p:cNvPr>
            <p:cNvSpPr/>
            <p:nvPr/>
          </p:nvSpPr>
          <p:spPr>
            <a:xfrm>
              <a:off x="0" y="4731990"/>
              <a:ext cx="9144000" cy="411510"/>
            </a:xfrm>
            <a:prstGeom prst="rect">
              <a:avLst/>
            </a:prstGeom>
            <a:solidFill>
              <a:srgbClr val="EE82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B594614-8324-4737-980D-D2534A965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731990"/>
              <a:ext cx="1374687" cy="396000"/>
            </a:xfrm>
            <a:prstGeom prst="rect">
              <a:avLst/>
            </a:prstGeom>
          </p:spPr>
        </p:pic>
      </p:grpSp>
      <p:grpSp>
        <p:nvGrpSpPr>
          <p:cNvPr id="8" name="Grouper 8"/>
          <p:cNvGrpSpPr/>
          <p:nvPr/>
        </p:nvGrpSpPr>
        <p:grpSpPr>
          <a:xfrm>
            <a:off x="687342" y="699542"/>
            <a:ext cx="7989113" cy="3384377"/>
            <a:chOff x="5179313" y="1972490"/>
            <a:chExt cx="5186064" cy="2342356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79313" y="2071401"/>
              <a:ext cx="2442754" cy="2243445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"/>
            <a:stretch/>
          </p:blipFill>
          <p:spPr>
            <a:xfrm>
              <a:off x="7922623" y="1972490"/>
              <a:ext cx="2442754" cy="2342355"/>
            </a:xfrm>
            <a:prstGeom prst="rect">
              <a:avLst/>
            </a:prstGeom>
          </p:spPr>
        </p:pic>
      </p:grpSp>
      <p:sp>
        <p:nvSpPr>
          <p:cNvPr id="11" name="ZoneTexte 10"/>
          <p:cNvSpPr txBox="1"/>
          <p:nvPr/>
        </p:nvSpPr>
        <p:spPr>
          <a:xfrm>
            <a:off x="6444208" y="4783861"/>
            <a:ext cx="18075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Lancet 2016;387:1415</a:t>
            </a:r>
            <a:endParaRPr lang="fr-FR" sz="1400" dirty="0"/>
          </a:p>
        </p:txBody>
      </p:sp>
      <p:sp>
        <p:nvSpPr>
          <p:cNvPr id="13" name="Titre 1"/>
          <p:cNvSpPr txBox="1">
            <a:spLocks/>
          </p:cNvSpPr>
          <p:nvPr/>
        </p:nvSpPr>
        <p:spPr bwMode="auto">
          <a:xfrm>
            <a:off x="533400" y="249691"/>
            <a:ext cx="8077200" cy="59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r>
              <a:rPr lang="en-US" sz="1600" kern="0" dirty="0">
                <a:solidFill>
                  <a:srgbClr val="FF7F00"/>
                </a:solidFill>
                <a:latin typeface="Helvetica"/>
              </a:rPr>
              <a:t>Le cancer du </a:t>
            </a:r>
            <a:r>
              <a:rPr lang="en-US" sz="1600" kern="0" dirty="0" err="1">
                <a:solidFill>
                  <a:srgbClr val="FF7F00"/>
                </a:solidFill>
                <a:latin typeface="Helvetica"/>
              </a:rPr>
              <a:t>poumon</a:t>
            </a:r>
            <a:r>
              <a:rPr lang="en-US" sz="1600" kern="0" dirty="0">
                <a:solidFill>
                  <a:srgbClr val="FF7F00"/>
                </a:solidFill>
                <a:latin typeface="Helvetica"/>
              </a:rPr>
              <a:t> : de  multiples maladies </a:t>
            </a:r>
            <a:r>
              <a:rPr lang="en-US" sz="1600" kern="0" dirty="0" err="1">
                <a:solidFill>
                  <a:srgbClr val="FF7F00"/>
                </a:solidFill>
                <a:latin typeface="Helvetica"/>
              </a:rPr>
              <a:t>orphelines</a:t>
            </a:r>
            <a:endParaRPr lang="fr-FR" altLang="fr-FR" sz="1600" kern="0" dirty="0">
              <a:solidFill>
                <a:srgbClr val="FF7F00"/>
              </a:solidFill>
              <a:latin typeface="Helvetica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981ECFD-156B-4011-97A9-B11B28956990}"/>
              </a:ext>
            </a:extLst>
          </p:cNvPr>
          <p:cNvSpPr txBox="1"/>
          <p:nvPr/>
        </p:nvSpPr>
        <p:spPr>
          <a:xfrm>
            <a:off x="8603943" y="4856261"/>
            <a:ext cx="540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803109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C7215AF-35E0-4E78-9F3D-536C672BA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30" y="342450"/>
            <a:ext cx="6035438" cy="720000"/>
          </a:xfrm>
          <a:prstGeom prst="rect">
            <a:avLst/>
          </a:prstGeom>
        </p:spPr>
      </p:pic>
      <p:sp>
        <p:nvSpPr>
          <p:cNvPr id="8" name="Titre 6">
            <a:extLst>
              <a:ext uri="{FF2B5EF4-FFF2-40B4-BE49-F238E27FC236}">
                <a16:creationId xmlns:a16="http://schemas.microsoft.com/office/drawing/2014/main" id="{91000671-9B27-498A-8DE5-AEA48039A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400" y="5"/>
            <a:ext cx="6249750" cy="320279"/>
          </a:xfrm>
        </p:spPr>
        <p:txBody>
          <a:bodyPr/>
          <a:lstStyle/>
          <a:p>
            <a:r>
              <a:rPr lang="fr-FR" sz="1400" dirty="0">
                <a:solidFill>
                  <a:schemeClr val="tx1"/>
                </a:solidFill>
              </a:rPr>
              <a:t>Exemple 1 : réponse à l’immunothérapie par imagerie TDM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1076D9-6036-4072-8691-90B0DCD771F6}"/>
              </a:ext>
            </a:extLst>
          </p:cNvPr>
          <p:cNvSpPr/>
          <p:nvPr/>
        </p:nvSpPr>
        <p:spPr>
          <a:xfrm>
            <a:off x="7740352" y="4587975"/>
            <a:ext cx="1403648" cy="555526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AutoShape 2" descr="Annals of Oncology">
            <a:extLst>
              <a:ext uri="{FF2B5EF4-FFF2-40B4-BE49-F238E27FC236}">
                <a16:creationId xmlns:a16="http://schemas.microsoft.com/office/drawing/2014/main" id="{48F41E68-84BF-430D-AF35-F18E7B53768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9075709-C434-492D-99C8-060931C2643C}"/>
              </a:ext>
            </a:extLst>
          </p:cNvPr>
          <p:cNvSpPr txBox="1"/>
          <p:nvPr/>
        </p:nvSpPr>
        <p:spPr>
          <a:xfrm>
            <a:off x="797496" y="1295661"/>
            <a:ext cx="37528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123 patients CPNPC* avec 572 lésions (réponse positive au traitement : 27%)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Images TDM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5 865 index radiomiques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90D5BB5-ED90-40F2-9232-025B4B87469B}"/>
              </a:ext>
            </a:extLst>
          </p:cNvPr>
          <p:cNvSpPr txBox="1"/>
          <p:nvPr/>
        </p:nvSpPr>
        <p:spPr>
          <a:xfrm>
            <a:off x="273122" y="4866999"/>
            <a:ext cx="45945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* : Cancer Pulmonaire Non à Petites Cellules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2735458-6688-46E3-BA55-690468F349AA}"/>
              </a:ext>
            </a:extLst>
          </p:cNvPr>
          <p:cNvSpPr txBox="1"/>
          <p:nvPr/>
        </p:nvSpPr>
        <p:spPr>
          <a:xfrm>
            <a:off x="0" y="4835728"/>
            <a:ext cx="611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21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8D673255-F5F4-4B50-8AA5-D41DFAF73F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370" y="4639582"/>
            <a:ext cx="1273751" cy="396000"/>
          </a:xfrm>
          <a:prstGeom prst="rect">
            <a:avLst/>
          </a:prstGeom>
        </p:spPr>
      </p:pic>
      <p:pic>
        <p:nvPicPr>
          <p:cNvPr id="22530" name="Picture 2" descr="RÃ©sultat de recherche d'images pour &quot;ann oncol&quot;">
            <a:extLst>
              <a:ext uri="{FF2B5EF4-FFF2-40B4-BE49-F238E27FC236}">
                <a16:creationId xmlns:a16="http://schemas.microsoft.com/office/drawing/2014/main" id="{559C1842-4023-4636-BE23-98FDAB565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000" y="0"/>
            <a:ext cx="14400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DC44BAC3-F7E2-415C-9AF0-C900064AD0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1" y="2630127"/>
            <a:ext cx="5150120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0443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C7215AF-35E0-4E78-9F3D-536C672BA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30" y="342450"/>
            <a:ext cx="6035438" cy="720000"/>
          </a:xfrm>
          <a:prstGeom prst="rect">
            <a:avLst/>
          </a:prstGeom>
        </p:spPr>
      </p:pic>
      <p:sp>
        <p:nvSpPr>
          <p:cNvPr id="8" name="Titre 6">
            <a:extLst>
              <a:ext uri="{FF2B5EF4-FFF2-40B4-BE49-F238E27FC236}">
                <a16:creationId xmlns:a16="http://schemas.microsoft.com/office/drawing/2014/main" id="{91000671-9B27-498A-8DE5-AEA48039A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400" y="5"/>
            <a:ext cx="6249750" cy="320279"/>
          </a:xfrm>
        </p:spPr>
        <p:txBody>
          <a:bodyPr/>
          <a:lstStyle/>
          <a:p>
            <a:r>
              <a:rPr lang="fr-FR" sz="1400" dirty="0">
                <a:solidFill>
                  <a:schemeClr val="tx1"/>
                </a:solidFill>
              </a:rPr>
              <a:t>Exemple 1 : réponse à l’immunothérapie par imagerie TDM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1076D9-6036-4072-8691-90B0DCD771F6}"/>
              </a:ext>
            </a:extLst>
          </p:cNvPr>
          <p:cNvSpPr/>
          <p:nvPr/>
        </p:nvSpPr>
        <p:spPr>
          <a:xfrm>
            <a:off x="7740352" y="4587975"/>
            <a:ext cx="1403648" cy="555526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AutoShape 2" descr="Annals of Oncology">
            <a:extLst>
              <a:ext uri="{FF2B5EF4-FFF2-40B4-BE49-F238E27FC236}">
                <a16:creationId xmlns:a16="http://schemas.microsoft.com/office/drawing/2014/main" id="{48F41E68-84BF-430D-AF35-F18E7B53768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9075709-C434-492D-99C8-060931C2643C}"/>
              </a:ext>
            </a:extLst>
          </p:cNvPr>
          <p:cNvSpPr txBox="1"/>
          <p:nvPr/>
        </p:nvSpPr>
        <p:spPr>
          <a:xfrm>
            <a:off x="797496" y="1295661"/>
            <a:ext cx="37528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123 patients CPNPC* avec 572 lésions (réponse positive au traitement : 27%)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Images TDM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5 865 index radiomiques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90D5BB5-ED90-40F2-9232-025B4B87469B}"/>
              </a:ext>
            </a:extLst>
          </p:cNvPr>
          <p:cNvSpPr txBox="1"/>
          <p:nvPr/>
        </p:nvSpPr>
        <p:spPr>
          <a:xfrm>
            <a:off x="273122" y="4866999"/>
            <a:ext cx="45945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* : Cancer Pulmonaire Non à Petites Cellules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3322E2D-1FA3-4319-9B22-9D32E1F1BBF0}"/>
              </a:ext>
            </a:extLst>
          </p:cNvPr>
          <p:cNvSpPr txBox="1"/>
          <p:nvPr/>
        </p:nvSpPr>
        <p:spPr>
          <a:xfrm>
            <a:off x="5734726" y="3849315"/>
            <a:ext cx="30854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ym typeface="Wingdings" panose="05000000000000000000" pitchFamily="2" charset="2"/>
              </a:rPr>
              <a:t>Prédire la réponse à l’immunothérapie à partir du TDM : lésions hétérogènes et sphériques de meilleurs pronostics</a:t>
            </a:r>
            <a:endParaRPr lang="fr-FR" sz="1400" dirty="0"/>
          </a:p>
        </p:txBody>
      </p:sp>
      <p:pic>
        <p:nvPicPr>
          <p:cNvPr id="17" name="Picture 4" descr="Image associÃ©e">
            <a:extLst>
              <a:ext uri="{FF2B5EF4-FFF2-40B4-BE49-F238E27FC236}">
                <a16:creationId xmlns:a16="http://schemas.microsoft.com/office/drawing/2014/main" id="{1C1F119D-EB8D-4EBD-BCDF-C9C02855E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856" y="3946888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B2735458-6688-46E3-BA55-690468F349AA}"/>
              </a:ext>
            </a:extLst>
          </p:cNvPr>
          <p:cNvSpPr txBox="1"/>
          <p:nvPr/>
        </p:nvSpPr>
        <p:spPr>
          <a:xfrm>
            <a:off x="0" y="4835728"/>
            <a:ext cx="611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21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8D673255-F5F4-4B50-8AA5-D41DFAF73F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370" y="4639582"/>
            <a:ext cx="1273751" cy="396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CFED9A1-E94C-420E-8B9B-D834BEEE72F3}"/>
              </a:ext>
            </a:extLst>
          </p:cNvPr>
          <p:cNvSpPr/>
          <p:nvPr/>
        </p:nvSpPr>
        <p:spPr>
          <a:xfrm>
            <a:off x="5888072" y="806799"/>
            <a:ext cx="340112" cy="3202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530" name="Picture 2" descr="RÃ©sultat de recherche d'images pour &quot;ann oncol&quot;">
            <a:extLst>
              <a:ext uri="{FF2B5EF4-FFF2-40B4-BE49-F238E27FC236}">
                <a16:creationId xmlns:a16="http://schemas.microsoft.com/office/drawing/2014/main" id="{559C1842-4023-4636-BE23-98FDAB565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000" y="0"/>
            <a:ext cx="14400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9E406F3-CCC7-4D27-AC95-CE7C58DB6B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1" y="2630127"/>
            <a:ext cx="5150120" cy="136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370434B-10B4-40A4-AB46-2A035FDEB4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284" y="760438"/>
            <a:ext cx="3074069" cy="280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1BC4078-5FD3-4FD4-843B-F0EE376A8747}"/>
              </a:ext>
            </a:extLst>
          </p:cNvPr>
          <p:cNvSpPr/>
          <p:nvPr/>
        </p:nvSpPr>
        <p:spPr>
          <a:xfrm>
            <a:off x="6300202" y="1923678"/>
            <a:ext cx="2469151" cy="1320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770283-77F2-48AD-A785-B659F789F13E}"/>
              </a:ext>
            </a:extLst>
          </p:cNvPr>
          <p:cNvSpPr/>
          <p:nvPr/>
        </p:nvSpPr>
        <p:spPr>
          <a:xfrm>
            <a:off x="6347642" y="2266123"/>
            <a:ext cx="441251" cy="94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86C47A2-CBC0-4DF9-B539-B187D04C4B83}"/>
              </a:ext>
            </a:extLst>
          </p:cNvPr>
          <p:cNvSpPr/>
          <p:nvPr/>
        </p:nvSpPr>
        <p:spPr>
          <a:xfrm>
            <a:off x="6824330" y="2071577"/>
            <a:ext cx="437707" cy="11414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E55861C-ED59-4413-9436-B478CE7C545C}"/>
              </a:ext>
            </a:extLst>
          </p:cNvPr>
          <p:cNvSpPr/>
          <p:nvPr/>
        </p:nvSpPr>
        <p:spPr>
          <a:xfrm>
            <a:off x="7295133" y="2155308"/>
            <a:ext cx="437707" cy="10577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55512F6-E684-4B68-899A-96E17051FE16}"/>
              </a:ext>
            </a:extLst>
          </p:cNvPr>
          <p:cNvSpPr/>
          <p:nvPr/>
        </p:nvSpPr>
        <p:spPr>
          <a:xfrm>
            <a:off x="7765917" y="2266123"/>
            <a:ext cx="437707" cy="94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3C3B440-68DD-4A23-9FFF-4CAEF814E432}"/>
              </a:ext>
            </a:extLst>
          </p:cNvPr>
          <p:cNvSpPr/>
          <p:nvPr/>
        </p:nvSpPr>
        <p:spPr>
          <a:xfrm>
            <a:off x="8236719" y="2461291"/>
            <a:ext cx="437707" cy="7534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88D92B0-7E88-40F6-A484-581E4B2BA31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8860" y="2016492"/>
            <a:ext cx="343774" cy="198022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5D65C6EA-F61B-444F-9F86-63807F25A88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1296" y="1832130"/>
            <a:ext cx="343774" cy="19802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9B19BEAB-76F2-4516-B97E-E7670E398C5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42089" y="1955586"/>
            <a:ext cx="343774" cy="19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423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6">
            <a:extLst>
              <a:ext uri="{FF2B5EF4-FFF2-40B4-BE49-F238E27FC236}">
                <a16:creationId xmlns:a16="http://schemas.microsoft.com/office/drawing/2014/main" id="{91000671-9B27-498A-8DE5-AEA48039A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400" y="5"/>
            <a:ext cx="6249750" cy="320279"/>
          </a:xfrm>
        </p:spPr>
        <p:txBody>
          <a:bodyPr/>
          <a:lstStyle/>
          <a:p>
            <a:r>
              <a:rPr lang="fr-FR" sz="1400" dirty="0">
                <a:solidFill>
                  <a:schemeClr val="tx1"/>
                </a:solidFill>
              </a:rPr>
              <a:t>Exemple 2 : distinction radionécrose/progression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1076D9-6036-4072-8691-90B0DCD771F6}"/>
              </a:ext>
            </a:extLst>
          </p:cNvPr>
          <p:cNvSpPr/>
          <p:nvPr/>
        </p:nvSpPr>
        <p:spPr>
          <a:xfrm>
            <a:off x="7740352" y="4587975"/>
            <a:ext cx="1403648" cy="555526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41095E3-DA3D-4C49-9EF2-8730D762900D}"/>
              </a:ext>
            </a:extLst>
          </p:cNvPr>
          <p:cNvSpPr txBox="1"/>
          <p:nvPr/>
        </p:nvSpPr>
        <p:spPr>
          <a:xfrm>
            <a:off x="797496" y="1295661"/>
            <a:ext cx="3752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52 patients (27% avec CPNPC*)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Métastases cérébrales après radiothérapie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Images IRM et TEP au 18F-FET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42 index radiomiques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344569-705F-49CB-963B-19FCE0D0AE40}"/>
              </a:ext>
            </a:extLst>
          </p:cNvPr>
          <p:cNvSpPr/>
          <p:nvPr/>
        </p:nvSpPr>
        <p:spPr>
          <a:xfrm>
            <a:off x="5474530" y="1112070"/>
            <a:ext cx="3232854" cy="23042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CA58E89-D291-417C-BC05-485B6E51BCDC}"/>
              </a:ext>
            </a:extLst>
          </p:cNvPr>
          <p:cNvSpPr txBox="1"/>
          <p:nvPr/>
        </p:nvSpPr>
        <p:spPr>
          <a:xfrm>
            <a:off x="5474530" y="1158334"/>
            <a:ext cx="23042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Progression</a:t>
            </a:r>
          </a:p>
          <a:p>
            <a:endParaRPr lang="fr-FR" sz="1400" dirty="0">
              <a:solidFill>
                <a:schemeClr val="bg1"/>
              </a:solidFill>
            </a:endParaRPr>
          </a:p>
          <a:p>
            <a:endParaRPr lang="fr-FR" sz="1400" dirty="0">
              <a:solidFill>
                <a:schemeClr val="bg1"/>
              </a:solidFill>
            </a:endParaRPr>
          </a:p>
          <a:p>
            <a:endParaRPr lang="fr-FR" sz="1400" dirty="0">
              <a:solidFill>
                <a:schemeClr val="bg1"/>
              </a:solidFill>
            </a:endParaRPr>
          </a:p>
          <a:p>
            <a:endParaRPr lang="fr-FR" sz="1400" dirty="0">
              <a:solidFill>
                <a:schemeClr val="bg1"/>
              </a:solidFill>
            </a:endParaRPr>
          </a:p>
          <a:p>
            <a:r>
              <a:rPr lang="fr-FR" sz="1400" dirty="0">
                <a:solidFill>
                  <a:schemeClr val="bg1"/>
                </a:solidFill>
              </a:rPr>
              <a:t>Radionécrose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2329E27-ABA7-4C60-91FD-C50B476B5418}"/>
              </a:ext>
            </a:extLst>
          </p:cNvPr>
          <p:cNvSpPr txBox="1"/>
          <p:nvPr/>
        </p:nvSpPr>
        <p:spPr>
          <a:xfrm>
            <a:off x="273122" y="4866999"/>
            <a:ext cx="45945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* : Cancer Pulmonaire Non à Petites Cellules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7DD65E0-76A3-4D29-A770-A6C3E7D53A50}"/>
              </a:ext>
            </a:extLst>
          </p:cNvPr>
          <p:cNvSpPr txBox="1"/>
          <p:nvPr/>
        </p:nvSpPr>
        <p:spPr>
          <a:xfrm>
            <a:off x="0" y="4835728"/>
            <a:ext cx="611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22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1716F5C9-F6F1-41C1-B858-A83B817D0A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370" y="4639582"/>
            <a:ext cx="1273751" cy="396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A82A180-CAD2-4CDD-8804-11594ECF8B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87" y="348553"/>
            <a:ext cx="6694264" cy="648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F35222D-407E-48A3-B59F-52D2AD08C2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777" y="1158329"/>
            <a:ext cx="2046000" cy="2232000"/>
          </a:xfrm>
          <a:prstGeom prst="rect">
            <a:avLst/>
          </a:prstGeom>
        </p:spPr>
      </p:pic>
      <p:pic>
        <p:nvPicPr>
          <p:cNvPr id="23554" name="Picture 2" descr="RÃ©sultat de recherche d'images pour &quot;neuroimage clinical&quot;">
            <a:extLst>
              <a:ext uri="{FF2B5EF4-FFF2-40B4-BE49-F238E27FC236}">
                <a16:creationId xmlns:a16="http://schemas.microsoft.com/office/drawing/2014/main" id="{1E4CBCC6-DA7B-4E11-8DE5-7B3A19AF10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59493" y="7750"/>
            <a:ext cx="1072087" cy="10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6412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6">
            <a:extLst>
              <a:ext uri="{FF2B5EF4-FFF2-40B4-BE49-F238E27FC236}">
                <a16:creationId xmlns:a16="http://schemas.microsoft.com/office/drawing/2014/main" id="{91000671-9B27-498A-8DE5-AEA48039A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400" y="5"/>
            <a:ext cx="6249750" cy="320279"/>
          </a:xfrm>
        </p:spPr>
        <p:txBody>
          <a:bodyPr/>
          <a:lstStyle/>
          <a:p>
            <a:r>
              <a:rPr lang="fr-FR" sz="1400" dirty="0">
                <a:solidFill>
                  <a:schemeClr val="tx1"/>
                </a:solidFill>
              </a:rPr>
              <a:t>Exemple 2 : distinction radionécrose/progression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1076D9-6036-4072-8691-90B0DCD771F6}"/>
              </a:ext>
            </a:extLst>
          </p:cNvPr>
          <p:cNvSpPr/>
          <p:nvPr/>
        </p:nvSpPr>
        <p:spPr>
          <a:xfrm>
            <a:off x="7740352" y="4587975"/>
            <a:ext cx="1403648" cy="555526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41095E3-DA3D-4C49-9EF2-8730D762900D}"/>
              </a:ext>
            </a:extLst>
          </p:cNvPr>
          <p:cNvSpPr txBox="1"/>
          <p:nvPr/>
        </p:nvSpPr>
        <p:spPr>
          <a:xfrm>
            <a:off x="797496" y="1295661"/>
            <a:ext cx="3752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52 patients (27% avec CPNPC*)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Métastases cérébrales après radiothérapie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Images IRM et TEP au 18F-FET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42 index radiomiques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344569-705F-49CB-963B-19FCE0D0AE40}"/>
              </a:ext>
            </a:extLst>
          </p:cNvPr>
          <p:cNvSpPr/>
          <p:nvPr/>
        </p:nvSpPr>
        <p:spPr>
          <a:xfrm>
            <a:off x="5474530" y="1112070"/>
            <a:ext cx="3232854" cy="23042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CA58E89-D291-417C-BC05-485B6E51BCDC}"/>
              </a:ext>
            </a:extLst>
          </p:cNvPr>
          <p:cNvSpPr txBox="1"/>
          <p:nvPr/>
        </p:nvSpPr>
        <p:spPr>
          <a:xfrm>
            <a:off x="5474530" y="1158334"/>
            <a:ext cx="23042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Progression</a:t>
            </a:r>
          </a:p>
          <a:p>
            <a:endParaRPr lang="fr-FR" sz="1400" dirty="0">
              <a:solidFill>
                <a:schemeClr val="bg1"/>
              </a:solidFill>
            </a:endParaRPr>
          </a:p>
          <a:p>
            <a:endParaRPr lang="fr-FR" sz="1400" dirty="0">
              <a:solidFill>
                <a:schemeClr val="bg1"/>
              </a:solidFill>
            </a:endParaRPr>
          </a:p>
          <a:p>
            <a:endParaRPr lang="fr-FR" sz="1400" dirty="0">
              <a:solidFill>
                <a:schemeClr val="bg1"/>
              </a:solidFill>
            </a:endParaRPr>
          </a:p>
          <a:p>
            <a:endParaRPr lang="fr-FR" sz="1400" dirty="0">
              <a:solidFill>
                <a:schemeClr val="bg1"/>
              </a:solidFill>
            </a:endParaRPr>
          </a:p>
          <a:p>
            <a:r>
              <a:rPr lang="fr-FR" sz="1400" dirty="0">
                <a:solidFill>
                  <a:schemeClr val="bg1"/>
                </a:solidFill>
              </a:rPr>
              <a:t>Radionécrose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3A10650-0B34-406C-AAAA-B6B2D69E9F55}"/>
              </a:ext>
            </a:extLst>
          </p:cNvPr>
          <p:cNvSpPr txBox="1"/>
          <p:nvPr/>
        </p:nvSpPr>
        <p:spPr>
          <a:xfrm>
            <a:off x="6073501" y="3872090"/>
            <a:ext cx="3085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ym typeface="Wingdings" panose="05000000000000000000" pitchFamily="2" charset="2"/>
              </a:rPr>
              <a:t>Distinction entre progression et radionécrose avec AUC = 0,84</a:t>
            </a:r>
            <a:endParaRPr lang="fr-FR" sz="1400" dirty="0"/>
          </a:p>
        </p:txBody>
      </p:sp>
      <p:pic>
        <p:nvPicPr>
          <p:cNvPr id="16" name="Picture 4" descr="Image associÃ©e">
            <a:extLst>
              <a:ext uri="{FF2B5EF4-FFF2-40B4-BE49-F238E27FC236}">
                <a16:creationId xmlns:a16="http://schemas.microsoft.com/office/drawing/2014/main" id="{387636B5-4AB0-46D7-B21B-1C1F467AE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772" y="3872090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42329E27-ABA7-4C60-91FD-C50B476B5418}"/>
              </a:ext>
            </a:extLst>
          </p:cNvPr>
          <p:cNvSpPr txBox="1"/>
          <p:nvPr/>
        </p:nvSpPr>
        <p:spPr>
          <a:xfrm>
            <a:off x="273122" y="4866999"/>
            <a:ext cx="45945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* : Cancer Pulmonaire Non à Petites Cellules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7DD65E0-76A3-4D29-A770-A6C3E7D53A50}"/>
              </a:ext>
            </a:extLst>
          </p:cNvPr>
          <p:cNvSpPr txBox="1"/>
          <p:nvPr/>
        </p:nvSpPr>
        <p:spPr>
          <a:xfrm>
            <a:off x="0" y="4835728"/>
            <a:ext cx="611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22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1716F5C9-F6F1-41C1-B858-A83B817D0A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370" y="4639582"/>
            <a:ext cx="1273751" cy="396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A82A180-CAD2-4CDD-8804-11594ECF8B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87" y="348553"/>
            <a:ext cx="6694264" cy="648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F35222D-407E-48A3-B59F-52D2AD08C2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777" y="1158329"/>
            <a:ext cx="2046000" cy="223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1884D12-0B46-488D-AD41-A2C7F2BA6B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87" y="2598947"/>
            <a:ext cx="4554862" cy="1872000"/>
          </a:xfrm>
          <a:prstGeom prst="rect">
            <a:avLst/>
          </a:prstGeom>
        </p:spPr>
      </p:pic>
      <p:pic>
        <p:nvPicPr>
          <p:cNvPr id="23554" name="Picture 2" descr="RÃ©sultat de recherche d'images pour &quot;neuroimage clinical&quot;">
            <a:extLst>
              <a:ext uri="{FF2B5EF4-FFF2-40B4-BE49-F238E27FC236}">
                <a16:creationId xmlns:a16="http://schemas.microsoft.com/office/drawing/2014/main" id="{1E4CBCC6-DA7B-4E11-8DE5-7B3A19AF10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59493" y="7750"/>
            <a:ext cx="1072087" cy="10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5103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1076D9-6036-4072-8691-90B0DCD771F6}"/>
              </a:ext>
            </a:extLst>
          </p:cNvPr>
          <p:cNvSpPr/>
          <p:nvPr/>
        </p:nvSpPr>
        <p:spPr>
          <a:xfrm>
            <a:off x="7740352" y="4587975"/>
            <a:ext cx="1403648" cy="555526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A601AEA-FECF-4520-8D1E-F8FD5738575E}"/>
              </a:ext>
            </a:extLst>
          </p:cNvPr>
          <p:cNvSpPr txBox="1"/>
          <p:nvPr/>
        </p:nvSpPr>
        <p:spPr>
          <a:xfrm>
            <a:off x="351728" y="1266030"/>
            <a:ext cx="37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1 194 patients avec CPNPC*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Images TDM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41EAC65-4789-4F7C-B135-EF6C5B6313C0}"/>
              </a:ext>
            </a:extLst>
          </p:cNvPr>
          <p:cNvSpPr txBox="1"/>
          <p:nvPr/>
        </p:nvSpPr>
        <p:spPr>
          <a:xfrm>
            <a:off x="273122" y="4866999"/>
            <a:ext cx="45945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* : Cancer Pulmonaire Non à Petites Cellules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</p:txBody>
      </p:sp>
      <p:sp>
        <p:nvSpPr>
          <p:cNvPr id="18" name="Titre 6">
            <a:extLst>
              <a:ext uri="{FF2B5EF4-FFF2-40B4-BE49-F238E27FC236}">
                <a16:creationId xmlns:a16="http://schemas.microsoft.com/office/drawing/2014/main" id="{2DAAC95E-94A6-4F0C-A439-348A94190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400" y="5"/>
            <a:ext cx="6249750" cy="320279"/>
          </a:xfrm>
        </p:spPr>
        <p:txBody>
          <a:bodyPr/>
          <a:lstStyle/>
          <a:p>
            <a:r>
              <a:rPr lang="fr-FR" sz="1400" dirty="0">
                <a:solidFill>
                  <a:schemeClr val="tx1"/>
                </a:solidFill>
              </a:rPr>
              <a:t>Exemple 3 : signature pronostique par apprentissage profond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9F7D9CB-E35B-468B-9CC6-B0387E5A7C50}"/>
              </a:ext>
            </a:extLst>
          </p:cNvPr>
          <p:cNvSpPr txBox="1"/>
          <p:nvPr/>
        </p:nvSpPr>
        <p:spPr>
          <a:xfrm>
            <a:off x="0" y="4835728"/>
            <a:ext cx="611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23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91A0DAA-DE3B-4C77-B180-3CDCDB65E8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370" y="4639582"/>
            <a:ext cx="1273751" cy="396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672BF33-1605-42C9-8890-E92A12153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37" y="378260"/>
            <a:ext cx="6828878" cy="684000"/>
          </a:xfrm>
          <a:prstGeom prst="rect">
            <a:avLst/>
          </a:prstGeom>
        </p:spPr>
      </p:pic>
      <p:pic>
        <p:nvPicPr>
          <p:cNvPr id="17410" name="Picture 2" descr="https://journals.plos.org/plosmedicine/article/figure/image?size=large&amp;id=10.1371/journal.pmed.1002711.g001">
            <a:extLst>
              <a:ext uri="{FF2B5EF4-FFF2-40B4-BE49-F238E27FC236}">
                <a16:creationId xmlns:a16="http://schemas.microsoft.com/office/drawing/2014/main" id="{4AF64D6D-25D3-412F-9C32-A7D9C4A0A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9593" y="2345681"/>
            <a:ext cx="7743427" cy="177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RÃ©sultat de recherche d'images pour &quot;plos medicine&quot;">
            <a:extLst>
              <a:ext uri="{FF2B5EF4-FFF2-40B4-BE49-F238E27FC236}">
                <a16:creationId xmlns:a16="http://schemas.microsoft.com/office/drawing/2014/main" id="{03D0A25D-AA7A-47C8-9426-8569992683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1152" b="1792"/>
          <a:stretch/>
        </p:blipFill>
        <p:spPr bwMode="auto">
          <a:xfrm>
            <a:off x="7805714" y="0"/>
            <a:ext cx="1353063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RÃ©sultat de recherche d'images pour &quot;plos medicine&quot;">
            <a:extLst>
              <a:ext uri="{FF2B5EF4-FFF2-40B4-BE49-F238E27FC236}">
                <a16:creationId xmlns:a16="http://schemas.microsoft.com/office/drawing/2014/main" id="{3A194021-1D26-49BB-A55D-4933E0228B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64" t="2523" r="-6993" b="-1981"/>
          <a:stretch/>
        </p:blipFill>
        <p:spPr bwMode="auto">
          <a:xfrm>
            <a:off x="8318583" y="351239"/>
            <a:ext cx="1003134" cy="40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8305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131AAE99-48CA-459E-9E52-781EF79E77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37" y="378260"/>
            <a:ext cx="6828878" cy="684000"/>
          </a:xfrm>
          <a:prstGeom prst="rect">
            <a:avLst/>
          </a:prstGeom>
        </p:spPr>
      </p:pic>
      <p:sp>
        <p:nvSpPr>
          <p:cNvPr id="8" name="Titre 6">
            <a:extLst>
              <a:ext uri="{FF2B5EF4-FFF2-40B4-BE49-F238E27FC236}">
                <a16:creationId xmlns:a16="http://schemas.microsoft.com/office/drawing/2014/main" id="{91000671-9B27-498A-8DE5-AEA48039A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400" y="5"/>
            <a:ext cx="6249750" cy="320279"/>
          </a:xfrm>
        </p:spPr>
        <p:txBody>
          <a:bodyPr/>
          <a:lstStyle/>
          <a:p>
            <a:r>
              <a:rPr lang="fr-FR" sz="1400" dirty="0">
                <a:solidFill>
                  <a:schemeClr val="tx1"/>
                </a:solidFill>
              </a:rPr>
              <a:t>Exemple 3 : signature pronostique par apprentissage profond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1076D9-6036-4072-8691-90B0DCD771F6}"/>
              </a:ext>
            </a:extLst>
          </p:cNvPr>
          <p:cNvSpPr/>
          <p:nvPr/>
        </p:nvSpPr>
        <p:spPr>
          <a:xfrm>
            <a:off x="7740352" y="4587975"/>
            <a:ext cx="1403648" cy="555526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BFCF1A-3729-4230-A2E5-30F0DE4E4CB0}"/>
              </a:ext>
            </a:extLst>
          </p:cNvPr>
          <p:cNvSpPr/>
          <p:nvPr/>
        </p:nvSpPr>
        <p:spPr>
          <a:xfrm>
            <a:off x="5148069" y="371887"/>
            <a:ext cx="3633599" cy="3468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41EAC65-4789-4F7C-B135-EF6C5B6313C0}"/>
              </a:ext>
            </a:extLst>
          </p:cNvPr>
          <p:cNvSpPr txBox="1"/>
          <p:nvPr/>
        </p:nvSpPr>
        <p:spPr>
          <a:xfrm>
            <a:off x="273122" y="4866999"/>
            <a:ext cx="45945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* : Cancer Pulmonaire Non à Petites Cellules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30E1608-3001-4CED-913C-F43481CF72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848" y="320279"/>
            <a:ext cx="3711003" cy="35280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C314D658-1021-4E68-82F7-B5152FD16751}"/>
              </a:ext>
            </a:extLst>
          </p:cNvPr>
          <p:cNvSpPr txBox="1"/>
          <p:nvPr/>
        </p:nvSpPr>
        <p:spPr>
          <a:xfrm>
            <a:off x="5891406" y="3948126"/>
            <a:ext cx="30854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ym typeface="Wingdings" panose="05000000000000000000" pitchFamily="2" charset="2"/>
              </a:rPr>
              <a:t>Prédiction de la survie à 2 ans (AUC=0,70-0,71) &gt; variables cliniques</a:t>
            </a:r>
            <a:endParaRPr lang="fr-FR" sz="1400" dirty="0"/>
          </a:p>
        </p:txBody>
      </p:sp>
      <p:pic>
        <p:nvPicPr>
          <p:cNvPr id="16" name="Picture 4" descr="Image associÃ©e">
            <a:extLst>
              <a:ext uri="{FF2B5EF4-FFF2-40B4-BE49-F238E27FC236}">
                <a16:creationId xmlns:a16="http://schemas.microsoft.com/office/drawing/2014/main" id="{D51D45CE-9BB8-4002-9282-404D39838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686" y="3948126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D64656C2-5B05-47D3-9CA4-1E696E8184B4}"/>
              </a:ext>
            </a:extLst>
          </p:cNvPr>
          <p:cNvSpPr txBox="1"/>
          <p:nvPr/>
        </p:nvSpPr>
        <p:spPr>
          <a:xfrm>
            <a:off x="351728" y="1266030"/>
            <a:ext cx="37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1 194 patients avec CPNPC*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Images TDM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71E960C-7C23-4EB1-AA29-12814E1E706A}"/>
              </a:ext>
            </a:extLst>
          </p:cNvPr>
          <p:cNvSpPr txBox="1"/>
          <p:nvPr/>
        </p:nvSpPr>
        <p:spPr>
          <a:xfrm>
            <a:off x="0" y="4835728"/>
            <a:ext cx="611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23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F0FE818-92D8-4E9B-AECB-81792C6474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370" y="4639582"/>
            <a:ext cx="1273751" cy="396000"/>
          </a:xfrm>
          <a:prstGeom prst="rect">
            <a:avLst/>
          </a:prstGeom>
        </p:spPr>
      </p:pic>
      <p:pic>
        <p:nvPicPr>
          <p:cNvPr id="20" name="Picture 4" descr="RÃ©sultat de recherche d'images pour &quot;plos medicine&quot;">
            <a:extLst>
              <a:ext uri="{FF2B5EF4-FFF2-40B4-BE49-F238E27FC236}">
                <a16:creationId xmlns:a16="http://schemas.microsoft.com/office/drawing/2014/main" id="{92F99385-A96B-4DCD-8EA3-D3D663723E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1152" b="1792"/>
          <a:stretch/>
        </p:blipFill>
        <p:spPr bwMode="auto">
          <a:xfrm>
            <a:off x="7805714" y="0"/>
            <a:ext cx="1353063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RÃ©sultat de recherche d'images pour &quot;plos medicine&quot;">
            <a:extLst>
              <a:ext uri="{FF2B5EF4-FFF2-40B4-BE49-F238E27FC236}">
                <a16:creationId xmlns:a16="http://schemas.microsoft.com/office/drawing/2014/main" id="{4852D179-239D-425E-8761-7220EE2070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64" t="2523" r="-6993" b="-1981"/>
          <a:stretch/>
        </p:blipFill>
        <p:spPr bwMode="auto">
          <a:xfrm>
            <a:off x="8318583" y="351239"/>
            <a:ext cx="1003134" cy="40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1196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131AAE99-48CA-459E-9E52-781EF79E77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37" y="378260"/>
            <a:ext cx="6828878" cy="684000"/>
          </a:xfrm>
          <a:prstGeom prst="rect">
            <a:avLst/>
          </a:prstGeom>
        </p:spPr>
      </p:pic>
      <p:sp>
        <p:nvSpPr>
          <p:cNvPr id="8" name="Titre 6">
            <a:extLst>
              <a:ext uri="{FF2B5EF4-FFF2-40B4-BE49-F238E27FC236}">
                <a16:creationId xmlns:a16="http://schemas.microsoft.com/office/drawing/2014/main" id="{91000671-9B27-498A-8DE5-AEA48039A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400" y="5"/>
            <a:ext cx="6249750" cy="320279"/>
          </a:xfrm>
        </p:spPr>
        <p:txBody>
          <a:bodyPr/>
          <a:lstStyle/>
          <a:p>
            <a:r>
              <a:rPr lang="fr-FR" sz="1400" dirty="0">
                <a:solidFill>
                  <a:schemeClr val="tx1"/>
                </a:solidFill>
              </a:rPr>
              <a:t>Exemple 3 : signature pronostique par apprentissage profond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1076D9-6036-4072-8691-90B0DCD771F6}"/>
              </a:ext>
            </a:extLst>
          </p:cNvPr>
          <p:cNvSpPr/>
          <p:nvPr/>
        </p:nvSpPr>
        <p:spPr>
          <a:xfrm>
            <a:off x="7740352" y="4587975"/>
            <a:ext cx="1403648" cy="555526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BFCF1A-3729-4230-A2E5-30F0DE4E4CB0}"/>
              </a:ext>
            </a:extLst>
          </p:cNvPr>
          <p:cNvSpPr/>
          <p:nvPr/>
        </p:nvSpPr>
        <p:spPr>
          <a:xfrm>
            <a:off x="5148069" y="371887"/>
            <a:ext cx="3633599" cy="3468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41EAC65-4789-4F7C-B135-EF6C5B6313C0}"/>
              </a:ext>
            </a:extLst>
          </p:cNvPr>
          <p:cNvSpPr txBox="1"/>
          <p:nvPr/>
        </p:nvSpPr>
        <p:spPr>
          <a:xfrm>
            <a:off x="273122" y="4866999"/>
            <a:ext cx="45945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* : Cancer Pulmonaire Non à Petites Cellules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30E1608-3001-4CED-913C-F43481CF72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848" y="320279"/>
            <a:ext cx="3711003" cy="35280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C314D658-1021-4E68-82F7-B5152FD16751}"/>
              </a:ext>
            </a:extLst>
          </p:cNvPr>
          <p:cNvSpPr txBox="1"/>
          <p:nvPr/>
        </p:nvSpPr>
        <p:spPr>
          <a:xfrm>
            <a:off x="5891406" y="3948126"/>
            <a:ext cx="30854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ym typeface="Wingdings" panose="05000000000000000000" pitchFamily="2" charset="2"/>
              </a:rPr>
              <a:t>Prédiction de la survie à 2 ans (AUC=0,70-0,71) &gt; variables cliniques</a:t>
            </a:r>
            <a:endParaRPr lang="fr-FR" sz="1400" dirty="0"/>
          </a:p>
        </p:txBody>
      </p:sp>
      <p:pic>
        <p:nvPicPr>
          <p:cNvPr id="16" name="Picture 4" descr="Image associÃ©e">
            <a:extLst>
              <a:ext uri="{FF2B5EF4-FFF2-40B4-BE49-F238E27FC236}">
                <a16:creationId xmlns:a16="http://schemas.microsoft.com/office/drawing/2014/main" id="{D51D45CE-9BB8-4002-9282-404D39838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686" y="3948126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D64656C2-5B05-47D3-9CA4-1E696E8184B4}"/>
              </a:ext>
            </a:extLst>
          </p:cNvPr>
          <p:cNvSpPr txBox="1"/>
          <p:nvPr/>
        </p:nvSpPr>
        <p:spPr>
          <a:xfrm>
            <a:off x="351728" y="1266030"/>
            <a:ext cx="37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1 194 patients avec CPNPC*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Images TDM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71E960C-7C23-4EB1-AA29-12814E1E706A}"/>
              </a:ext>
            </a:extLst>
          </p:cNvPr>
          <p:cNvSpPr txBox="1"/>
          <p:nvPr/>
        </p:nvSpPr>
        <p:spPr>
          <a:xfrm>
            <a:off x="0" y="4835728"/>
            <a:ext cx="611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23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F0FE818-92D8-4E9B-AECB-81792C6474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370" y="4639582"/>
            <a:ext cx="1273751" cy="396000"/>
          </a:xfrm>
          <a:prstGeom prst="rect">
            <a:avLst/>
          </a:prstGeom>
        </p:spPr>
      </p:pic>
      <p:pic>
        <p:nvPicPr>
          <p:cNvPr id="18434" name="Picture 2" descr="https://journals.plos.org/plosmedicine/article/figure/image?size=large&amp;id=10.1371/journal.pmed.1002711.g004">
            <a:extLst>
              <a:ext uri="{FF2B5EF4-FFF2-40B4-BE49-F238E27FC236}">
                <a16:creationId xmlns:a16="http://schemas.microsoft.com/office/drawing/2014/main" id="{ECE266BD-9975-4E61-857E-350CD52E60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2543" y="2184358"/>
            <a:ext cx="3893754" cy="22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RÃ©sultat de recherche d'images pour &quot;plos medicine&quot;">
            <a:extLst>
              <a:ext uri="{FF2B5EF4-FFF2-40B4-BE49-F238E27FC236}">
                <a16:creationId xmlns:a16="http://schemas.microsoft.com/office/drawing/2014/main" id="{92F99385-A96B-4DCD-8EA3-D3D663723E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1152" b="1792"/>
          <a:stretch/>
        </p:blipFill>
        <p:spPr bwMode="auto">
          <a:xfrm>
            <a:off x="7805714" y="0"/>
            <a:ext cx="1353063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RÃ©sultat de recherche d'images pour &quot;plos medicine&quot;">
            <a:extLst>
              <a:ext uri="{FF2B5EF4-FFF2-40B4-BE49-F238E27FC236}">
                <a16:creationId xmlns:a16="http://schemas.microsoft.com/office/drawing/2014/main" id="{4852D179-239D-425E-8761-7220EE2070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64" t="2523" r="-6993" b="-1981"/>
          <a:stretch/>
        </p:blipFill>
        <p:spPr bwMode="auto">
          <a:xfrm>
            <a:off x="8318583" y="351239"/>
            <a:ext cx="1003134" cy="40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5741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6">
            <a:extLst>
              <a:ext uri="{FF2B5EF4-FFF2-40B4-BE49-F238E27FC236}">
                <a16:creationId xmlns:a16="http://schemas.microsoft.com/office/drawing/2014/main" id="{91000671-9B27-498A-8DE5-AEA48039A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400" y="5"/>
            <a:ext cx="6249750" cy="320279"/>
          </a:xfrm>
        </p:spPr>
        <p:txBody>
          <a:bodyPr/>
          <a:lstStyle/>
          <a:p>
            <a:r>
              <a:rPr lang="fr-FR" sz="1400" dirty="0">
                <a:solidFill>
                  <a:schemeClr val="tx1"/>
                </a:solidFill>
              </a:rPr>
              <a:t>Exemple 4 : lien avec la biologie tumorale en imagerie TEP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1076D9-6036-4072-8691-90B0DCD771F6}"/>
              </a:ext>
            </a:extLst>
          </p:cNvPr>
          <p:cNvSpPr/>
          <p:nvPr/>
        </p:nvSpPr>
        <p:spPr>
          <a:xfrm>
            <a:off x="7740352" y="4587975"/>
            <a:ext cx="1403648" cy="555526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5C41BB6-96B8-413A-8741-0679A1D0BC3B}"/>
              </a:ext>
            </a:extLst>
          </p:cNvPr>
          <p:cNvSpPr txBox="1"/>
          <p:nvPr/>
        </p:nvSpPr>
        <p:spPr>
          <a:xfrm>
            <a:off x="827584" y="1402207"/>
            <a:ext cx="31683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348 patients CPNPC*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Images TEP au 18F-FDG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73 index radiomiques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56DD666-11EA-4162-8616-06FB9C2839AE}"/>
              </a:ext>
            </a:extLst>
          </p:cNvPr>
          <p:cNvSpPr txBox="1"/>
          <p:nvPr/>
        </p:nvSpPr>
        <p:spPr>
          <a:xfrm>
            <a:off x="273122" y="4866999"/>
            <a:ext cx="45945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* : Cancer Pulmonaire Non à Petites Cellules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C20054B-9527-4981-A79C-971D99F30126}"/>
              </a:ext>
            </a:extLst>
          </p:cNvPr>
          <p:cNvSpPr txBox="1"/>
          <p:nvPr/>
        </p:nvSpPr>
        <p:spPr>
          <a:xfrm>
            <a:off x="0" y="4835728"/>
            <a:ext cx="611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24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AC2BD69E-44AE-4736-83B2-FD575CA1B1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370" y="4639582"/>
            <a:ext cx="1273751" cy="396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E9ECB96-E408-4FF9-8A45-2D2C744543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68001"/>
            <a:ext cx="6052816" cy="756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C241126-FEB9-4D0C-9720-3367BE3A1F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14" y="2369915"/>
            <a:ext cx="4017286" cy="1980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F528DDE-B339-4746-899F-159A872A0C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595" y="-10589"/>
            <a:ext cx="1170415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8344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6">
            <a:extLst>
              <a:ext uri="{FF2B5EF4-FFF2-40B4-BE49-F238E27FC236}">
                <a16:creationId xmlns:a16="http://schemas.microsoft.com/office/drawing/2014/main" id="{91000671-9B27-498A-8DE5-AEA48039A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400" y="5"/>
            <a:ext cx="6249750" cy="320279"/>
          </a:xfrm>
        </p:spPr>
        <p:txBody>
          <a:bodyPr/>
          <a:lstStyle/>
          <a:p>
            <a:r>
              <a:rPr lang="fr-FR" sz="1400" dirty="0">
                <a:solidFill>
                  <a:schemeClr val="tx1"/>
                </a:solidFill>
              </a:rPr>
              <a:t>Exemple 4 : lien avec la biologie tumorale en imagerie TEP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1076D9-6036-4072-8691-90B0DCD771F6}"/>
              </a:ext>
            </a:extLst>
          </p:cNvPr>
          <p:cNvSpPr/>
          <p:nvPr/>
        </p:nvSpPr>
        <p:spPr>
          <a:xfrm>
            <a:off x="7740352" y="4587975"/>
            <a:ext cx="1403648" cy="555526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5C41BB6-96B8-413A-8741-0679A1D0BC3B}"/>
              </a:ext>
            </a:extLst>
          </p:cNvPr>
          <p:cNvSpPr txBox="1"/>
          <p:nvPr/>
        </p:nvSpPr>
        <p:spPr>
          <a:xfrm>
            <a:off x="827584" y="1402207"/>
            <a:ext cx="31683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348 patients CPNPC*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Images TEP au 18F-FDG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73 index radiomiques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56DD666-11EA-4162-8616-06FB9C2839AE}"/>
              </a:ext>
            </a:extLst>
          </p:cNvPr>
          <p:cNvSpPr txBox="1"/>
          <p:nvPr/>
        </p:nvSpPr>
        <p:spPr>
          <a:xfrm>
            <a:off x="273122" y="4866999"/>
            <a:ext cx="45945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* : Cancer Pulmonaire Non à Petites Cellules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6151930-5616-49FD-9EF8-F536EFCF2F01}"/>
              </a:ext>
            </a:extLst>
          </p:cNvPr>
          <p:cNvSpPr txBox="1"/>
          <p:nvPr/>
        </p:nvSpPr>
        <p:spPr>
          <a:xfrm>
            <a:off x="5868144" y="3870926"/>
            <a:ext cx="29520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ym typeface="Wingdings" panose="05000000000000000000" pitchFamily="2" charset="2"/>
              </a:rPr>
              <a:t>Certains index mesurés en TEP sont sensibles au statut EGFR (≠KRAS) </a:t>
            </a:r>
            <a:endParaRPr lang="fr-FR" sz="1400" dirty="0"/>
          </a:p>
        </p:txBody>
      </p:sp>
      <p:pic>
        <p:nvPicPr>
          <p:cNvPr id="5124" name="Picture 4" descr="Image associÃ©e">
            <a:extLst>
              <a:ext uri="{FF2B5EF4-FFF2-40B4-BE49-F238E27FC236}">
                <a16:creationId xmlns:a16="http://schemas.microsoft.com/office/drawing/2014/main" id="{ED814AD1-3974-48EA-9702-26CF5E263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44" y="3854145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4C20054B-9527-4981-A79C-971D99F30126}"/>
              </a:ext>
            </a:extLst>
          </p:cNvPr>
          <p:cNvSpPr txBox="1"/>
          <p:nvPr/>
        </p:nvSpPr>
        <p:spPr>
          <a:xfrm>
            <a:off x="0" y="4835728"/>
            <a:ext cx="611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24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AC2BD69E-44AE-4736-83B2-FD575CA1B1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370" y="4639582"/>
            <a:ext cx="1273751" cy="396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E9ECB96-E408-4FF9-8A45-2D2C744543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68001"/>
            <a:ext cx="6052816" cy="756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C241126-FEB9-4D0C-9720-3367BE3A1F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14" y="2369915"/>
            <a:ext cx="4017286" cy="198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4ABDEF0-641A-4514-87E8-4A8348D8E4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085" y="859778"/>
            <a:ext cx="3461387" cy="2664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F528DDE-B339-4746-899F-159A872A0C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595" y="-10589"/>
            <a:ext cx="1170415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720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6">
            <a:extLst>
              <a:ext uri="{FF2B5EF4-FFF2-40B4-BE49-F238E27FC236}">
                <a16:creationId xmlns:a16="http://schemas.microsoft.com/office/drawing/2014/main" id="{91000671-9B27-498A-8DE5-AEA48039A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400" y="5"/>
            <a:ext cx="6249750" cy="320279"/>
          </a:xfrm>
        </p:spPr>
        <p:txBody>
          <a:bodyPr/>
          <a:lstStyle/>
          <a:p>
            <a:r>
              <a:rPr lang="fr-FR" sz="1400" dirty="0">
                <a:solidFill>
                  <a:schemeClr val="tx1"/>
                </a:solidFill>
              </a:rPr>
              <a:t>Pièges à éviter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1076D9-6036-4072-8691-90B0DCD771F6}"/>
              </a:ext>
            </a:extLst>
          </p:cNvPr>
          <p:cNvSpPr/>
          <p:nvPr/>
        </p:nvSpPr>
        <p:spPr>
          <a:xfrm>
            <a:off x="7740352" y="4587975"/>
            <a:ext cx="1403648" cy="555526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218" name="Picture 2" descr="RÃ©sultat de recherche d'images pour &quot;piÃ¨ges&quot;">
            <a:extLst>
              <a:ext uri="{FF2B5EF4-FFF2-40B4-BE49-F238E27FC236}">
                <a16:creationId xmlns:a16="http://schemas.microsoft.com/office/drawing/2014/main" id="{06DE6862-7C80-4548-A585-E5B4BA5D01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7544" y="807964"/>
            <a:ext cx="1728192" cy="16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F05EB8D-C560-40FD-9AAD-F82448D745B9}"/>
              </a:ext>
            </a:extLst>
          </p:cNvPr>
          <p:cNvSpPr txBox="1"/>
          <p:nvPr/>
        </p:nvSpPr>
        <p:spPr>
          <a:xfrm>
            <a:off x="0" y="4835728"/>
            <a:ext cx="611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25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EEE81FE-32E8-4D7C-A51C-CF45E8FE68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370" y="4639582"/>
            <a:ext cx="1273751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207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16316E10-C665-4A6C-8729-E4DA94EBE2FA}"/>
              </a:ext>
            </a:extLst>
          </p:cNvPr>
          <p:cNvGrpSpPr/>
          <p:nvPr/>
        </p:nvGrpSpPr>
        <p:grpSpPr>
          <a:xfrm>
            <a:off x="0" y="4731990"/>
            <a:ext cx="9144000" cy="411510"/>
            <a:chOff x="0" y="4731990"/>
            <a:chExt cx="9144000" cy="41151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DDE4052-E5EE-4020-A56D-463325800511}"/>
                </a:ext>
              </a:extLst>
            </p:cNvPr>
            <p:cNvSpPr/>
            <p:nvPr/>
          </p:nvSpPr>
          <p:spPr>
            <a:xfrm>
              <a:off x="0" y="4731990"/>
              <a:ext cx="9144000" cy="411510"/>
            </a:xfrm>
            <a:prstGeom prst="rect">
              <a:avLst/>
            </a:prstGeom>
            <a:solidFill>
              <a:srgbClr val="EE82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B594614-8324-4737-980D-D2534A965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731990"/>
              <a:ext cx="1374687" cy="396000"/>
            </a:xfrm>
            <a:prstGeom prst="rect">
              <a:avLst/>
            </a:prstGeom>
          </p:spPr>
        </p:pic>
      </p:grpSp>
      <p:pic>
        <p:nvPicPr>
          <p:cNvPr id="8" name="Picture 2" descr="F:\NICE ENSEIGNEMENT 15 aout 2010\COLLEGE NATIONAL DES PU-PH\POLY-ECN- 18 juullet 2010\OUVRAGE_11_aout\CHAPITRES\157 CANCER\FIGURES\figure 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790795"/>
            <a:ext cx="1303187" cy="1497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F:\NICE ENSEIGNEMENT 15 aout 2010\COLLEGE NATIONAL DES PU-PH\POLY-ECN- 18 juullet 2010\OUVRAGE_11_aout\CHAPITRES\157 CANCER\FIGURES\figure 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983" y="790795"/>
            <a:ext cx="2133505" cy="1480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http://www.petnetpharmaceutical.com/physician/case_studies/lung/lung_case5/lung_5_1.jpg">
            <a:extLst>
              <a:ext uri="{FF2B5EF4-FFF2-40B4-BE49-F238E27FC236}">
                <a16:creationId xmlns:a16="http://schemas.microsoft.com/office/drawing/2014/main" id="{8CFD06E5-4357-5C46-B863-9358292A7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828" y="739277"/>
            <a:ext cx="1296144" cy="1773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Espace réservé du contenu 5">
            <a:extLst>
              <a:ext uri="{FF2B5EF4-FFF2-40B4-BE49-F238E27FC236}">
                <a16:creationId xmlns:a16="http://schemas.microsoft.com/office/drawing/2014/main" id="{9211E3BC-BFE6-0449-9CB7-4961D5C292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7612" y="2643758"/>
            <a:ext cx="2304256" cy="1766920"/>
          </a:xfrm>
          <a:prstGeom prst="rect">
            <a:avLst/>
          </a:prstGeom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A397722B-DF44-1944-BBA7-D124FEE1E9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32798" y="1970994"/>
            <a:ext cx="1318588" cy="2952151"/>
          </a:xfrm>
          <a:prstGeom prst="rect">
            <a:avLst/>
          </a:prstGeom>
        </p:spPr>
      </p:pic>
      <p:pic>
        <p:nvPicPr>
          <p:cNvPr id="2050" name="Picture 2" descr="H:\Présentations 2019\Collège de France\Captur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739277"/>
            <a:ext cx="1512168" cy="153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re 1"/>
          <p:cNvSpPr txBox="1">
            <a:spLocks/>
          </p:cNvSpPr>
          <p:nvPr/>
        </p:nvSpPr>
        <p:spPr bwMode="auto">
          <a:xfrm>
            <a:off x="533400" y="199297"/>
            <a:ext cx="8077200" cy="489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r>
              <a:rPr lang="en-US" sz="1600" kern="0" dirty="0" err="1">
                <a:solidFill>
                  <a:srgbClr val="FF7F00"/>
                </a:solidFill>
                <a:latin typeface="Helvetica"/>
              </a:rPr>
              <a:t>L’importance</a:t>
            </a:r>
            <a:r>
              <a:rPr lang="en-US" sz="1600" kern="0" dirty="0">
                <a:solidFill>
                  <a:srgbClr val="FF7F00"/>
                </a:solidFill>
                <a:latin typeface="Helvetica"/>
              </a:rPr>
              <a:t> des images </a:t>
            </a:r>
            <a:r>
              <a:rPr lang="en-US" sz="1600" kern="0" dirty="0" err="1">
                <a:solidFill>
                  <a:srgbClr val="FF7F00"/>
                </a:solidFill>
                <a:latin typeface="Helvetica"/>
              </a:rPr>
              <a:t>dans</a:t>
            </a:r>
            <a:r>
              <a:rPr lang="en-US" sz="1600" kern="0" dirty="0">
                <a:solidFill>
                  <a:srgbClr val="FF7F00"/>
                </a:solidFill>
                <a:latin typeface="Helvetica"/>
              </a:rPr>
              <a:t> la </a:t>
            </a:r>
            <a:r>
              <a:rPr lang="en-US" sz="1600" kern="0" dirty="0" err="1">
                <a:solidFill>
                  <a:srgbClr val="FF7F00"/>
                </a:solidFill>
                <a:latin typeface="Helvetica"/>
              </a:rPr>
              <a:t>prise</a:t>
            </a:r>
            <a:r>
              <a:rPr lang="en-US" sz="1600" kern="0" dirty="0">
                <a:solidFill>
                  <a:srgbClr val="FF7F00"/>
                </a:solidFill>
                <a:latin typeface="Helvetica"/>
              </a:rPr>
              <a:t> en charge du cancer</a:t>
            </a:r>
            <a:endParaRPr lang="fr-FR" altLang="fr-FR" sz="1600" kern="0" dirty="0">
              <a:solidFill>
                <a:srgbClr val="FF7F00"/>
              </a:solidFill>
              <a:latin typeface="Helvetica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8D211C3-667B-4309-8ED2-6B9A320FFB4A}"/>
              </a:ext>
            </a:extLst>
          </p:cNvPr>
          <p:cNvSpPr txBox="1"/>
          <p:nvPr/>
        </p:nvSpPr>
        <p:spPr>
          <a:xfrm>
            <a:off x="8603943" y="4856261"/>
            <a:ext cx="540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859728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6">
            <a:extLst>
              <a:ext uri="{FF2B5EF4-FFF2-40B4-BE49-F238E27FC236}">
                <a16:creationId xmlns:a16="http://schemas.microsoft.com/office/drawing/2014/main" id="{91000671-9B27-498A-8DE5-AEA48039A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400" y="5"/>
            <a:ext cx="6249750" cy="320279"/>
          </a:xfrm>
        </p:spPr>
        <p:txBody>
          <a:bodyPr/>
          <a:lstStyle/>
          <a:p>
            <a:r>
              <a:rPr lang="fr-FR" sz="1400" dirty="0">
                <a:solidFill>
                  <a:schemeClr val="tx1"/>
                </a:solidFill>
              </a:rPr>
              <a:t>Pièges à éviter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1076D9-6036-4072-8691-90B0DCD771F6}"/>
              </a:ext>
            </a:extLst>
          </p:cNvPr>
          <p:cNvSpPr/>
          <p:nvPr/>
        </p:nvSpPr>
        <p:spPr>
          <a:xfrm>
            <a:off x="7740352" y="4587975"/>
            <a:ext cx="1403648" cy="555526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218" name="Picture 2" descr="RÃ©sultat de recherche d'images pour &quot;piÃ¨ges&quot;">
            <a:extLst>
              <a:ext uri="{FF2B5EF4-FFF2-40B4-BE49-F238E27FC236}">
                <a16:creationId xmlns:a16="http://schemas.microsoft.com/office/drawing/2014/main" id="{06DE6862-7C80-4548-A585-E5B4BA5D01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7544" y="807964"/>
            <a:ext cx="1728192" cy="16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091E0EF-D477-4A95-8D89-773CD9369A47}"/>
              </a:ext>
            </a:extLst>
          </p:cNvPr>
          <p:cNvSpPr/>
          <p:nvPr/>
        </p:nvSpPr>
        <p:spPr>
          <a:xfrm>
            <a:off x="2411760" y="457614"/>
            <a:ext cx="6018214" cy="55552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A4124CFE-871D-4BCD-9F00-C0662608FCA4}"/>
              </a:ext>
            </a:extLst>
          </p:cNvPr>
          <p:cNvSpPr txBox="1"/>
          <p:nvPr/>
        </p:nvSpPr>
        <p:spPr>
          <a:xfrm>
            <a:off x="2423962" y="555816"/>
            <a:ext cx="6006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Impact des paramètres d’acquisition et de reconstruction des images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F05EB8D-C560-40FD-9AAD-F82448D745B9}"/>
              </a:ext>
            </a:extLst>
          </p:cNvPr>
          <p:cNvSpPr txBox="1"/>
          <p:nvPr/>
        </p:nvSpPr>
        <p:spPr>
          <a:xfrm>
            <a:off x="0" y="4835728"/>
            <a:ext cx="611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25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EEE81FE-32E8-4D7C-A51C-CF45E8FE68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370" y="4639582"/>
            <a:ext cx="1273751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8202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6">
            <a:extLst>
              <a:ext uri="{FF2B5EF4-FFF2-40B4-BE49-F238E27FC236}">
                <a16:creationId xmlns:a16="http://schemas.microsoft.com/office/drawing/2014/main" id="{91000671-9B27-498A-8DE5-AEA48039A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400" y="5"/>
            <a:ext cx="6249750" cy="320279"/>
          </a:xfrm>
        </p:spPr>
        <p:txBody>
          <a:bodyPr/>
          <a:lstStyle/>
          <a:p>
            <a:r>
              <a:rPr lang="fr-FR" sz="1400" dirty="0">
                <a:solidFill>
                  <a:schemeClr val="tx1"/>
                </a:solidFill>
              </a:rPr>
              <a:t>Pièges à éviter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1076D9-6036-4072-8691-90B0DCD771F6}"/>
              </a:ext>
            </a:extLst>
          </p:cNvPr>
          <p:cNvSpPr/>
          <p:nvPr/>
        </p:nvSpPr>
        <p:spPr>
          <a:xfrm>
            <a:off x="7740352" y="4587975"/>
            <a:ext cx="1403648" cy="555526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922329B-52BD-4EDC-A3E5-5054F14B7249}"/>
              </a:ext>
            </a:extLst>
          </p:cNvPr>
          <p:cNvSpPr/>
          <p:nvPr/>
        </p:nvSpPr>
        <p:spPr>
          <a:xfrm>
            <a:off x="7452328" y="3088049"/>
            <a:ext cx="348615" cy="4198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0656CF6-6FD0-4E32-9F1D-C50E3D9A7605}"/>
              </a:ext>
            </a:extLst>
          </p:cNvPr>
          <p:cNvSpPr/>
          <p:nvPr/>
        </p:nvSpPr>
        <p:spPr>
          <a:xfrm>
            <a:off x="395536" y="1851672"/>
            <a:ext cx="518457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10A21A-C59C-4557-998C-ADFF9E43A24A}"/>
              </a:ext>
            </a:extLst>
          </p:cNvPr>
          <p:cNvSpPr/>
          <p:nvPr/>
        </p:nvSpPr>
        <p:spPr>
          <a:xfrm rot="5400000">
            <a:off x="6791022" y="2012551"/>
            <a:ext cx="38106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[Shafiq-</a:t>
            </a:r>
            <a:r>
              <a:rPr lang="fr-FR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ul</a:t>
            </a:r>
            <a:r>
              <a:rPr lang="fr-FR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-Hassan et al. </a:t>
            </a:r>
            <a:r>
              <a:rPr lang="fr-FR" sz="1200" i="1" dirty="0">
                <a:latin typeface="Courier New" panose="02070309020205020404" pitchFamily="49" charset="0"/>
                <a:cs typeface="Courier New" panose="02070309020205020404" pitchFamily="49" charset="0"/>
              </a:rPr>
              <a:t>Med Phys </a:t>
            </a:r>
            <a:r>
              <a:rPr lang="fr-FR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2017]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DDB5036-6949-4CF9-8D3C-BBAF110BD4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2197" y="375914"/>
            <a:ext cx="2883268" cy="24480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D745EAE1-285B-413C-9B5D-45DFE3AC395C}"/>
              </a:ext>
            </a:extLst>
          </p:cNvPr>
          <p:cNvSpPr txBox="1"/>
          <p:nvPr/>
        </p:nvSpPr>
        <p:spPr>
          <a:xfrm>
            <a:off x="0" y="4835728"/>
            <a:ext cx="611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26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20EEE7F-DFFB-4A3B-B798-1B5F1AF03D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370" y="4639582"/>
            <a:ext cx="1273751" cy="396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0CC9B7D-88DF-4C43-A45A-E8A9F5C0EFA7}"/>
              </a:ext>
            </a:extLst>
          </p:cNvPr>
          <p:cNvSpPr/>
          <p:nvPr/>
        </p:nvSpPr>
        <p:spPr>
          <a:xfrm>
            <a:off x="395536" y="1779663"/>
            <a:ext cx="4896544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DFB7DD7-9F9B-4A8A-A12E-0A63838ACF59}"/>
              </a:ext>
            </a:extLst>
          </p:cNvPr>
          <p:cNvSpPr txBox="1"/>
          <p:nvPr/>
        </p:nvSpPr>
        <p:spPr>
          <a:xfrm>
            <a:off x="395536" y="472535"/>
            <a:ext cx="845288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cs typeface="Courier New" panose="02070309020205020404" pitchFamily="49" charset="0"/>
                <a:sym typeface="Wingdings" panose="05000000000000000000" pitchFamily="2" charset="2"/>
              </a:rPr>
              <a:t>Index radiomiques sensibles aux paramètres d’acquisition </a:t>
            </a:r>
          </a:p>
          <a:p>
            <a:r>
              <a:rPr lang="fr-FR" sz="1400" dirty="0">
                <a:cs typeface="Courier New" panose="02070309020205020404" pitchFamily="49" charset="0"/>
                <a:sym typeface="Wingdings" panose="05000000000000000000" pitchFamily="2" charset="2"/>
              </a:rPr>
              <a:t>      et de reconstruction des images</a:t>
            </a:r>
            <a:r>
              <a:rPr lang="fr-FR" sz="1400" dirty="0">
                <a:cs typeface="Courier New" panose="02070309020205020404" pitchFamily="49" charset="0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1400" dirty="0">
              <a:cs typeface="Courier New" panose="020703090202050204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cs typeface="Courier New" panose="02070309020205020404" pitchFamily="49" charset="0"/>
              </a:rPr>
              <a:t>Modèles radiomiques non transposables                                                                                                                                                        </a:t>
            </a:r>
            <a:r>
              <a:rPr lang="fr-FR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fr-FR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Reuzé</a:t>
            </a:r>
            <a:r>
              <a:rPr lang="fr-FR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et al. </a:t>
            </a:r>
            <a:r>
              <a:rPr lang="fr-FR" sz="12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Oncotarget</a:t>
            </a:r>
            <a:r>
              <a:rPr lang="fr-FR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2017]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/>
              <a:t>Harmonisation des index radiomiques en TEP et en TDM</a:t>
            </a:r>
          </a:p>
          <a:p>
            <a:pPr algn="just"/>
            <a:r>
              <a:rPr lang="fr-FR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[Orlhac et al. </a:t>
            </a:r>
            <a:r>
              <a:rPr lang="fr-FR" sz="1200" i="1" dirty="0">
                <a:latin typeface="Courier New" panose="02070309020205020404" pitchFamily="49" charset="0"/>
                <a:cs typeface="Courier New" panose="02070309020205020404" pitchFamily="49" charset="0"/>
              </a:rPr>
              <a:t>J </a:t>
            </a:r>
            <a:r>
              <a:rPr lang="fr-FR" sz="12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Nucl</a:t>
            </a:r>
            <a:r>
              <a:rPr lang="fr-FR" sz="1200" i="1" dirty="0">
                <a:latin typeface="Courier New" panose="02070309020205020404" pitchFamily="49" charset="0"/>
                <a:cs typeface="Courier New" panose="02070309020205020404" pitchFamily="49" charset="0"/>
              </a:rPr>
              <a:t> Med</a:t>
            </a:r>
            <a:r>
              <a:rPr lang="fr-FR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2018]</a:t>
            </a:r>
          </a:p>
          <a:p>
            <a:pPr algn="just"/>
            <a:r>
              <a:rPr lang="fr-FR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[Orlhac et al. </a:t>
            </a:r>
            <a:r>
              <a:rPr lang="fr-FR" sz="12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Radiology</a:t>
            </a:r>
            <a:r>
              <a:rPr lang="fr-FR" sz="1200" i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fr-FR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2019]</a:t>
            </a:r>
          </a:p>
          <a:p>
            <a:pPr algn="just"/>
            <a:endParaRPr lang="fr-FR" sz="1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AD3FD4-81E3-4630-B4AE-855EDEC9249F}"/>
              </a:ext>
            </a:extLst>
          </p:cNvPr>
          <p:cNvSpPr/>
          <p:nvPr/>
        </p:nvSpPr>
        <p:spPr>
          <a:xfrm>
            <a:off x="395536" y="1779662"/>
            <a:ext cx="4752528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81F911-1618-46F5-9339-434159704484}"/>
              </a:ext>
            </a:extLst>
          </p:cNvPr>
          <p:cNvSpPr/>
          <p:nvPr/>
        </p:nvSpPr>
        <p:spPr>
          <a:xfrm>
            <a:off x="395536" y="1131590"/>
            <a:ext cx="3672408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89087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6">
            <a:extLst>
              <a:ext uri="{FF2B5EF4-FFF2-40B4-BE49-F238E27FC236}">
                <a16:creationId xmlns:a16="http://schemas.microsoft.com/office/drawing/2014/main" id="{91000671-9B27-498A-8DE5-AEA48039A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400" y="5"/>
            <a:ext cx="6249750" cy="320279"/>
          </a:xfrm>
        </p:spPr>
        <p:txBody>
          <a:bodyPr/>
          <a:lstStyle/>
          <a:p>
            <a:r>
              <a:rPr lang="fr-FR" sz="1400" dirty="0">
                <a:solidFill>
                  <a:schemeClr val="tx1"/>
                </a:solidFill>
              </a:rPr>
              <a:t>Pièges à éviter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1076D9-6036-4072-8691-90B0DCD771F6}"/>
              </a:ext>
            </a:extLst>
          </p:cNvPr>
          <p:cNvSpPr/>
          <p:nvPr/>
        </p:nvSpPr>
        <p:spPr>
          <a:xfrm>
            <a:off x="7740352" y="4587975"/>
            <a:ext cx="1403648" cy="555526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922329B-52BD-4EDC-A3E5-5054F14B7249}"/>
              </a:ext>
            </a:extLst>
          </p:cNvPr>
          <p:cNvSpPr/>
          <p:nvPr/>
        </p:nvSpPr>
        <p:spPr>
          <a:xfrm>
            <a:off x="7452328" y="3088049"/>
            <a:ext cx="348615" cy="4198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0656CF6-6FD0-4E32-9F1D-C50E3D9A7605}"/>
              </a:ext>
            </a:extLst>
          </p:cNvPr>
          <p:cNvSpPr/>
          <p:nvPr/>
        </p:nvSpPr>
        <p:spPr>
          <a:xfrm>
            <a:off x="395536" y="1851672"/>
            <a:ext cx="518457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10A21A-C59C-4557-998C-ADFF9E43A24A}"/>
              </a:ext>
            </a:extLst>
          </p:cNvPr>
          <p:cNvSpPr/>
          <p:nvPr/>
        </p:nvSpPr>
        <p:spPr>
          <a:xfrm rot="5400000">
            <a:off x="6791022" y="2012551"/>
            <a:ext cx="38106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[Shafiq-</a:t>
            </a:r>
            <a:r>
              <a:rPr lang="fr-FR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ul</a:t>
            </a:r>
            <a:r>
              <a:rPr lang="fr-FR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-Hassan et al. </a:t>
            </a:r>
            <a:r>
              <a:rPr lang="fr-FR" sz="1200" i="1" dirty="0">
                <a:latin typeface="Courier New" panose="02070309020205020404" pitchFamily="49" charset="0"/>
                <a:cs typeface="Courier New" panose="02070309020205020404" pitchFamily="49" charset="0"/>
              </a:rPr>
              <a:t>Med Phys </a:t>
            </a:r>
            <a:r>
              <a:rPr lang="fr-FR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2017]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DDB5036-6949-4CF9-8D3C-BBAF110BD4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2197" y="375914"/>
            <a:ext cx="2883268" cy="24480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D745EAE1-285B-413C-9B5D-45DFE3AC395C}"/>
              </a:ext>
            </a:extLst>
          </p:cNvPr>
          <p:cNvSpPr txBox="1"/>
          <p:nvPr/>
        </p:nvSpPr>
        <p:spPr>
          <a:xfrm>
            <a:off x="0" y="4835728"/>
            <a:ext cx="611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26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20EEE7F-DFFB-4A3B-B798-1B5F1AF03D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370" y="4639582"/>
            <a:ext cx="1273751" cy="396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0CC9B7D-88DF-4C43-A45A-E8A9F5C0EFA7}"/>
              </a:ext>
            </a:extLst>
          </p:cNvPr>
          <p:cNvSpPr/>
          <p:nvPr/>
        </p:nvSpPr>
        <p:spPr>
          <a:xfrm>
            <a:off x="395536" y="1779663"/>
            <a:ext cx="4896544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DFB7DD7-9F9B-4A8A-A12E-0A63838ACF59}"/>
              </a:ext>
            </a:extLst>
          </p:cNvPr>
          <p:cNvSpPr txBox="1"/>
          <p:nvPr/>
        </p:nvSpPr>
        <p:spPr>
          <a:xfrm>
            <a:off x="395536" y="472535"/>
            <a:ext cx="845288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cs typeface="Courier New" panose="02070309020205020404" pitchFamily="49" charset="0"/>
                <a:sym typeface="Wingdings" panose="05000000000000000000" pitchFamily="2" charset="2"/>
              </a:rPr>
              <a:t>Index radiomiques sensibles aux paramètres d’acquisition </a:t>
            </a:r>
          </a:p>
          <a:p>
            <a:r>
              <a:rPr lang="fr-FR" sz="1400" dirty="0">
                <a:cs typeface="Courier New" panose="02070309020205020404" pitchFamily="49" charset="0"/>
                <a:sym typeface="Wingdings" panose="05000000000000000000" pitchFamily="2" charset="2"/>
              </a:rPr>
              <a:t>      et de reconstruction des images</a:t>
            </a:r>
            <a:r>
              <a:rPr lang="fr-FR" sz="1400" dirty="0">
                <a:cs typeface="Courier New" panose="02070309020205020404" pitchFamily="49" charset="0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1400" dirty="0">
              <a:cs typeface="Courier New" panose="020703090202050204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cs typeface="Courier New" panose="02070309020205020404" pitchFamily="49" charset="0"/>
              </a:rPr>
              <a:t>Modèles radiomiques non transposables                                                                                                                                                        </a:t>
            </a:r>
            <a:r>
              <a:rPr lang="fr-FR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fr-FR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Reuzé</a:t>
            </a:r>
            <a:r>
              <a:rPr lang="fr-FR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et al. </a:t>
            </a:r>
            <a:r>
              <a:rPr lang="fr-FR" sz="12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Oncotarget</a:t>
            </a:r>
            <a:r>
              <a:rPr lang="fr-FR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2017]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/>
              <a:t>Harmonisation des index radiomiques en TEP et en TDM</a:t>
            </a:r>
          </a:p>
          <a:p>
            <a:pPr algn="just"/>
            <a:r>
              <a:rPr lang="fr-FR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[Orlhac et al. </a:t>
            </a:r>
            <a:r>
              <a:rPr lang="fr-FR" sz="1200" i="1" dirty="0">
                <a:latin typeface="Courier New" panose="02070309020205020404" pitchFamily="49" charset="0"/>
                <a:cs typeface="Courier New" panose="02070309020205020404" pitchFamily="49" charset="0"/>
              </a:rPr>
              <a:t>J </a:t>
            </a:r>
            <a:r>
              <a:rPr lang="fr-FR" sz="12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Nucl</a:t>
            </a:r>
            <a:r>
              <a:rPr lang="fr-FR" sz="1200" i="1" dirty="0">
                <a:latin typeface="Courier New" panose="02070309020205020404" pitchFamily="49" charset="0"/>
                <a:cs typeface="Courier New" panose="02070309020205020404" pitchFamily="49" charset="0"/>
              </a:rPr>
              <a:t> Med</a:t>
            </a:r>
            <a:r>
              <a:rPr lang="fr-FR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2018]</a:t>
            </a:r>
          </a:p>
          <a:p>
            <a:pPr algn="just"/>
            <a:r>
              <a:rPr lang="fr-FR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[Orlhac et al. </a:t>
            </a:r>
            <a:r>
              <a:rPr lang="fr-FR" sz="12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Radiology</a:t>
            </a:r>
            <a:r>
              <a:rPr lang="fr-FR" sz="1200" i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fr-FR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2019]</a:t>
            </a:r>
          </a:p>
          <a:p>
            <a:pPr algn="just"/>
            <a:endParaRPr lang="fr-FR" sz="1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AD3FD4-81E3-4630-B4AE-855EDEC9249F}"/>
              </a:ext>
            </a:extLst>
          </p:cNvPr>
          <p:cNvSpPr/>
          <p:nvPr/>
        </p:nvSpPr>
        <p:spPr>
          <a:xfrm>
            <a:off x="395536" y="1779662"/>
            <a:ext cx="4752528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EB5A1F05-C377-4C4D-BBC1-D6277919A9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066" y="1923678"/>
            <a:ext cx="2347313" cy="24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9468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16778DC-F7AE-47DB-B4CA-45F7B7C199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1949" y="2783723"/>
            <a:ext cx="1831486" cy="2052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A300C363-3EFE-47F8-8B36-CADDD7A5A1F9}"/>
              </a:ext>
            </a:extLst>
          </p:cNvPr>
          <p:cNvSpPr txBox="1"/>
          <p:nvPr/>
        </p:nvSpPr>
        <p:spPr>
          <a:xfrm>
            <a:off x="395536" y="472535"/>
            <a:ext cx="845288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cs typeface="Courier New" panose="02070309020205020404" pitchFamily="49" charset="0"/>
                <a:sym typeface="Wingdings" panose="05000000000000000000" pitchFamily="2" charset="2"/>
              </a:rPr>
              <a:t>Index radiomiques sensibles aux paramètres d’acquisition </a:t>
            </a:r>
          </a:p>
          <a:p>
            <a:r>
              <a:rPr lang="fr-FR" sz="1400" dirty="0">
                <a:cs typeface="Courier New" panose="02070309020205020404" pitchFamily="49" charset="0"/>
                <a:sym typeface="Wingdings" panose="05000000000000000000" pitchFamily="2" charset="2"/>
              </a:rPr>
              <a:t>      et de reconstruction des images</a:t>
            </a:r>
            <a:r>
              <a:rPr lang="fr-FR" sz="1400" dirty="0">
                <a:cs typeface="Courier New" panose="02070309020205020404" pitchFamily="49" charset="0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1400" dirty="0">
              <a:cs typeface="Courier New" panose="020703090202050204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cs typeface="Courier New" panose="02070309020205020404" pitchFamily="49" charset="0"/>
              </a:rPr>
              <a:t>Modèles radiomiques non transposables                                                                                                                                                        </a:t>
            </a:r>
            <a:r>
              <a:rPr lang="fr-FR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fr-FR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Reuzé</a:t>
            </a:r>
            <a:r>
              <a:rPr lang="fr-FR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et al. </a:t>
            </a:r>
            <a:r>
              <a:rPr lang="fr-FR" sz="12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Oncotarget</a:t>
            </a:r>
            <a:r>
              <a:rPr lang="fr-FR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2017]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/>
              <a:t>Harmonisation des index radiomiques en TEP et en TDM</a:t>
            </a:r>
          </a:p>
          <a:p>
            <a:pPr algn="just"/>
            <a:r>
              <a:rPr lang="fr-FR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[Orlhac et al. </a:t>
            </a:r>
            <a:r>
              <a:rPr lang="fr-FR" sz="1200" i="1" dirty="0">
                <a:latin typeface="Courier New" panose="02070309020205020404" pitchFamily="49" charset="0"/>
                <a:cs typeface="Courier New" panose="02070309020205020404" pitchFamily="49" charset="0"/>
              </a:rPr>
              <a:t>J </a:t>
            </a:r>
            <a:r>
              <a:rPr lang="fr-FR" sz="12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Nucl</a:t>
            </a:r>
            <a:r>
              <a:rPr lang="fr-FR" sz="1200" i="1" dirty="0">
                <a:latin typeface="Courier New" panose="02070309020205020404" pitchFamily="49" charset="0"/>
                <a:cs typeface="Courier New" panose="02070309020205020404" pitchFamily="49" charset="0"/>
              </a:rPr>
              <a:t> Med</a:t>
            </a:r>
            <a:r>
              <a:rPr lang="fr-FR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2018]</a:t>
            </a:r>
          </a:p>
          <a:p>
            <a:pPr algn="just"/>
            <a:r>
              <a:rPr lang="fr-FR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[Orlhac et al. </a:t>
            </a:r>
            <a:r>
              <a:rPr lang="fr-FR" sz="12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Radiology</a:t>
            </a:r>
            <a:r>
              <a:rPr lang="fr-FR" sz="1200" i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fr-FR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2019]</a:t>
            </a:r>
          </a:p>
          <a:p>
            <a:pPr algn="just"/>
            <a:endParaRPr lang="fr-FR" sz="1400" dirty="0"/>
          </a:p>
        </p:txBody>
      </p:sp>
      <p:sp>
        <p:nvSpPr>
          <p:cNvPr id="8" name="Titre 6">
            <a:extLst>
              <a:ext uri="{FF2B5EF4-FFF2-40B4-BE49-F238E27FC236}">
                <a16:creationId xmlns:a16="http://schemas.microsoft.com/office/drawing/2014/main" id="{91000671-9B27-498A-8DE5-AEA48039A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400" y="5"/>
            <a:ext cx="6249750" cy="320279"/>
          </a:xfrm>
        </p:spPr>
        <p:txBody>
          <a:bodyPr/>
          <a:lstStyle/>
          <a:p>
            <a:r>
              <a:rPr lang="fr-FR" sz="1400" dirty="0">
                <a:solidFill>
                  <a:schemeClr val="tx1"/>
                </a:solidFill>
              </a:rPr>
              <a:t>Pièges à éviter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1076D9-6036-4072-8691-90B0DCD771F6}"/>
              </a:ext>
            </a:extLst>
          </p:cNvPr>
          <p:cNvSpPr/>
          <p:nvPr/>
        </p:nvSpPr>
        <p:spPr>
          <a:xfrm>
            <a:off x="7740352" y="4587975"/>
            <a:ext cx="1403648" cy="555526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70137C4E-512F-479E-ABF7-FE04E47F268D}"/>
              </a:ext>
            </a:extLst>
          </p:cNvPr>
          <p:cNvCxnSpPr>
            <a:cxnSpLocks/>
          </p:cNvCxnSpPr>
          <p:nvPr/>
        </p:nvCxnSpPr>
        <p:spPr>
          <a:xfrm flipV="1">
            <a:off x="1519799" y="3487124"/>
            <a:ext cx="2013815" cy="36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75F308C5-0EEF-403A-9F23-0CBBADED0124}"/>
              </a:ext>
            </a:extLst>
          </p:cNvPr>
          <p:cNvCxnSpPr>
            <a:cxnSpLocks/>
          </p:cNvCxnSpPr>
          <p:nvPr/>
        </p:nvCxnSpPr>
        <p:spPr>
          <a:xfrm>
            <a:off x="1553098" y="4109738"/>
            <a:ext cx="14256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130CC921-193D-4BE7-9282-BC18C19A5FDA}"/>
              </a:ext>
            </a:extLst>
          </p:cNvPr>
          <p:cNvSpPr/>
          <p:nvPr/>
        </p:nvSpPr>
        <p:spPr>
          <a:xfrm>
            <a:off x="4397014" y="3664804"/>
            <a:ext cx="1207643" cy="55020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922329B-52BD-4EDC-A3E5-5054F14B7249}"/>
              </a:ext>
            </a:extLst>
          </p:cNvPr>
          <p:cNvSpPr/>
          <p:nvPr/>
        </p:nvSpPr>
        <p:spPr>
          <a:xfrm>
            <a:off x="7452328" y="3088049"/>
            <a:ext cx="348615" cy="4198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CC48FF0-4402-4631-8D1C-5E99F14617CB}"/>
              </a:ext>
            </a:extLst>
          </p:cNvPr>
          <p:cNvSpPr/>
          <p:nvPr/>
        </p:nvSpPr>
        <p:spPr>
          <a:xfrm rot="5400000">
            <a:off x="6791022" y="2012551"/>
            <a:ext cx="38106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[Shafiq-</a:t>
            </a:r>
            <a:r>
              <a:rPr lang="fr-FR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ul</a:t>
            </a:r>
            <a:r>
              <a:rPr lang="fr-FR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-Hassan et al. </a:t>
            </a:r>
            <a:r>
              <a:rPr lang="fr-FR" sz="1200" i="1" dirty="0">
                <a:latin typeface="Courier New" panose="02070309020205020404" pitchFamily="49" charset="0"/>
                <a:cs typeface="Courier New" panose="02070309020205020404" pitchFamily="49" charset="0"/>
              </a:rPr>
              <a:t>Med Phys </a:t>
            </a:r>
            <a:r>
              <a:rPr lang="fr-FR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2017]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C558DE75-8CB2-4D50-B020-069F7F7276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2197" y="375914"/>
            <a:ext cx="2883268" cy="2448000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7858E5B0-7FF4-48B3-A900-6A028F56B56A}"/>
              </a:ext>
            </a:extLst>
          </p:cNvPr>
          <p:cNvSpPr txBox="1"/>
          <p:nvPr/>
        </p:nvSpPr>
        <p:spPr>
          <a:xfrm>
            <a:off x="0" y="4835728"/>
            <a:ext cx="611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26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88D34F00-A8F9-4FA2-809C-97E13C2710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370" y="4639582"/>
            <a:ext cx="1273751" cy="396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2BB225A-A05E-4930-A7B8-2E36D92C9F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9"/>
          <a:stretch/>
        </p:blipFill>
        <p:spPr>
          <a:xfrm>
            <a:off x="5695275" y="2778416"/>
            <a:ext cx="1831486" cy="2052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733E93F-2649-477E-A70C-F73DC06556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65" y="2831347"/>
            <a:ext cx="1220544" cy="90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14A8DB4-CE06-4579-8CBB-DA0C45D5A8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68" y="3867894"/>
            <a:ext cx="1210459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5469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5D184ACA-D949-4789-9F76-5D09507128F2}"/>
              </a:ext>
            </a:extLst>
          </p:cNvPr>
          <p:cNvSpPr/>
          <p:nvPr/>
        </p:nvSpPr>
        <p:spPr>
          <a:xfrm>
            <a:off x="3131840" y="1339678"/>
            <a:ext cx="5538562" cy="1436636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6">
            <a:extLst>
              <a:ext uri="{FF2B5EF4-FFF2-40B4-BE49-F238E27FC236}">
                <a16:creationId xmlns:a16="http://schemas.microsoft.com/office/drawing/2014/main" id="{91000671-9B27-498A-8DE5-AEA48039A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400" y="5"/>
            <a:ext cx="6249750" cy="320279"/>
          </a:xfrm>
        </p:spPr>
        <p:txBody>
          <a:bodyPr/>
          <a:lstStyle/>
          <a:p>
            <a:r>
              <a:rPr lang="fr-FR" sz="1400" dirty="0">
                <a:solidFill>
                  <a:schemeClr val="tx1"/>
                </a:solidFill>
              </a:rPr>
              <a:t>Pièges à éviter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1076D9-6036-4072-8691-90B0DCD771F6}"/>
              </a:ext>
            </a:extLst>
          </p:cNvPr>
          <p:cNvSpPr/>
          <p:nvPr/>
        </p:nvSpPr>
        <p:spPr>
          <a:xfrm>
            <a:off x="7740352" y="4587975"/>
            <a:ext cx="1403648" cy="555526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218" name="Picture 2" descr="RÃ©sultat de recherche d'images pour &quot;piÃ¨ges&quot;">
            <a:extLst>
              <a:ext uri="{FF2B5EF4-FFF2-40B4-BE49-F238E27FC236}">
                <a16:creationId xmlns:a16="http://schemas.microsoft.com/office/drawing/2014/main" id="{06DE6862-7C80-4548-A585-E5B4BA5D01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7544" y="807964"/>
            <a:ext cx="1728192" cy="16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091E0EF-D477-4A95-8D89-773CD9369A47}"/>
              </a:ext>
            </a:extLst>
          </p:cNvPr>
          <p:cNvSpPr/>
          <p:nvPr/>
        </p:nvSpPr>
        <p:spPr>
          <a:xfrm>
            <a:off x="2411760" y="457614"/>
            <a:ext cx="6018214" cy="55552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498F20C8-77AE-49C3-A25F-EF8943838F96}"/>
              </a:ext>
            </a:extLst>
          </p:cNvPr>
          <p:cNvSpPr/>
          <p:nvPr/>
        </p:nvSpPr>
        <p:spPr>
          <a:xfrm>
            <a:off x="2423962" y="1092903"/>
            <a:ext cx="6018214" cy="55552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A4124CFE-871D-4BCD-9F00-C0662608FCA4}"/>
              </a:ext>
            </a:extLst>
          </p:cNvPr>
          <p:cNvSpPr txBox="1"/>
          <p:nvPr/>
        </p:nvSpPr>
        <p:spPr>
          <a:xfrm>
            <a:off x="2423962" y="555816"/>
            <a:ext cx="6006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Impact des paramètres d’acquisition et de reconstruction des images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8B4C1C49-50C1-488E-AC6D-F3ABF9D96455}"/>
              </a:ext>
            </a:extLst>
          </p:cNvPr>
          <p:cNvSpPr txBox="1"/>
          <p:nvPr/>
        </p:nvSpPr>
        <p:spPr>
          <a:xfrm>
            <a:off x="2423962" y="1201394"/>
            <a:ext cx="6018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Biais dans le recrutement des patients</a:t>
            </a:r>
          </a:p>
        </p:txBody>
      </p:sp>
      <p:pic>
        <p:nvPicPr>
          <p:cNvPr id="12" name="Picture 6" descr="Continents vide couleurs.png">
            <a:extLst>
              <a:ext uri="{FF2B5EF4-FFF2-40B4-BE49-F238E27FC236}">
                <a16:creationId xmlns:a16="http://schemas.microsoft.com/office/drawing/2014/main" id="{2C30F05D-F232-4062-ACD8-E613D848A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15" y="3003536"/>
            <a:ext cx="2699613" cy="13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A301F3C4-8688-4706-946D-C2FDBCA285D7}"/>
              </a:ext>
            </a:extLst>
          </p:cNvPr>
          <p:cNvSpPr txBox="1"/>
          <p:nvPr/>
        </p:nvSpPr>
        <p:spPr>
          <a:xfrm>
            <a:off x="3275856" y="1635646"/>
            <a:ext cx="60182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Ethniques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Sociaux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Caractéristiques tumorales : stade T, sous-types, traitements</a:t>
            </a:r>
          </a:p>
          <a:p>
            <a:r>
              <a:rPr lang="fr-FR" sz="800" dirty="0"/>
              <a:t>   </a:t>
            </a:r>
          </a:p>
          <a:p>
            <a:r>
              <a:rPr lang="fr-FR" sz="1400" dirty="0">
                <a:sym typeface="Wingdings" panose="05000000000000000000" pitchFamily="2" charset="2"/>
              </a:rPr>
              <a:t> Adapter les modèles ?</a:t>
            </a:r>
            <a:endParaRPr lang="fr-FR" sz="1400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DC84834-CEA5-432A-8061-EB26A75F55DB}"/>
              </a:ext>
            </a:extLst>
          </p:cNvPr>
          <p:cNvSpPr txBox="1"/>
          <p:nvPr/>
        </p:nvSpPr>
        <p:spPr>
          <a:xfrm>
            <a:off x="0" y="4835728"/>
            <a:ext cx="611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27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4C8F3FCE-A782-41CC-9CDC-507F3196A2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370" y="4639582"/>
            <a:ext cx="1273751" cy="396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2DE6A8-7675-4FEB-9E71-E88CEB50C7F4}"/>
              </a:ext>
            </a:extLst>
          </p:cNvPr>
          <p:cNvSpPr/>
          <p:nvPr/>
        </p:nvSpPr>
        <p:spPr>
          <a:xfrm>
            <a:off x="3275856" y="1923678"/>
            <a:ext cx="5040560" cy="744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4804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5D184ACA-D949-4789-9F76-5D09507128F2}"/>
              </a:ext>
            </a:extLst>
          </p:cNvPr>
          <p:cNvSpPr/>
          <p:nvPr/>
        </p:nvSpPr>
        <p:spPr>
          <a:xfrm>
            <a:off x="3131840" y="1339678"/>
            <a:ext cx="5538562" cy="1436636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6">
            <a:extLst>
              <a:ext uri="{FF2B5EF4-FFF2-40B4-BE49-F238E27FC236}">
                <a16:creationId xmlns:a16="http://schemas.microsoft.com/office/drawing/2014/main" id="{91000671-9B27-498A-8DE5-AEA48039A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400" y="5"/>
            <a:ext cx="6249750" cy="320279"/>
          </a:xfrm>
        </p:spPr>
        <p:txBody>
          <a:bodyPr/>
          <a:lstStyle/>
          <a:p>
            <a:r>
              <a:rPr lang="fr-FR" sz="1400" dirty="0">
                <a:solidFill>
                  <a:schemeClr val="tx1"/>
                </a:solidFill>
              </a:rPr>
              <a:t>Pièges à éviter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1076D9-6036-4072-8691-90B0DCD771F6}"/>
              </a:ext>
            </a:extLst>
          </p:cNvPr>
          <p:cNvSpPr/>
          <p:nvPr/>
        </p:nvSpPr>
        <p:spPr>
          <a:xfrm>
            <a:off x="7740352" y="4587975"/>
            <a:ext cx="1403648" cy="555526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218" name="Picture 2" descr="RÃ©sultat de recherche d'images pour &quot;piÃ¨ges&quot;">
            <a:extLst>
              <a:ext uri="{FF2B5EF4-FFF2-40B4-BE49-F238E27FC236}">
                <a16:creationId xmlns:a16="http://schemas.microsoft.com/office/drawing/2014/main" id="{06DE6862-7C80-4548-A585-E5B4BA5D01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7544" y="807964"/>
            <a:ext cx="1728192" cy="16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091E0EF-D477-4A95-8D89-773CD9369A47}"/>
              </a:ext>
            </a:extLst>
          </p:cNvPr>
          <p:cNvSpPr/>
          <p:nvPr/>
        </p:nvSpPr>
        <p:spPr>
          <a:xfrm>
            <a:off x="2411760" y="457614"/>
            <a:ext cx="6018214" cy="55552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498F20C8-77AE-49C3-A25F-EF8943838F96}"/>
              </a:ext>
            </a:extLst>
          </p:cNvPr>
          <p:cNvSpPr/>
          <p:nvPr/>
        </p:nvSpPr>
        <p:spPr>
          <a:xfrm>
            <a:off x="2423962" y="1092903"/>
            <a:ext cx="6018214" cy="55552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A4124CFE-871D-4BCD-9F00-C0662608FCA4}"/>
              </a:ext>
            </a:extLst>
          </p:cNvPr>
          <p:cNvSpPr txBox="1"/>
          <p:nvPr/>
        </p:nvSpPr>
        <p:spPr>
          <a:xfrm>
            <a:off x="2423962" y="555816"/>
            <a:ext cx="6006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Impact des paramètres d’acquisition et de reconstruction des images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8B4C1C49-50C1-488E-AC6D-F3ABF9D96455}"/>
              </a:ext>
            </a:extLst>
          </p:cNvPr>
          <p:cNvSpPr txBox="1"/>
          <p:nvPr/>
        </p:nvSpPr>
        <p:spPr>
          <a:xfrm>
            <a:off x="2423962" y="1201394"/>
            <a:ext cx="6018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Biais dans le recrutement des patients</a:t>
            </a:r>
          </a:p>
        </p:txBody>
      </p:sp>
      <p:pic>
        <p:nvPicPr>
          <p:cNvPr id="12" name="Picture 6" descr="Continents vide couleurs.png">
            <a:extLst>
              <a:ext uri="{FF2B5EF4-FFF2-40B4-BE49-F238E27FC236}">
                <a16:creationId xmlns:a16="http://schemas.microsoft.com/office/drawing/2014/main" id="{2C30F05D-F232-4062-ACD8-E613D848A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15" y="3003536"/>
            <a:ext cx="2699613" cy="13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A301F3C4-8688-4706-946D-C2FDBCA285D7}"/>
              </a:ext>
            </a:extLst>
          </p:cNvPr>
          <p:cNvSpPr txBox="1"/>
          <p:nvPr/>
        </p:nvSpPr>
        <p:spPr>
          <a:xfrm>
            <a:off x="3275856" y="1635646"/>
            <a:ext cx="60182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Ethniques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Sociaux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Caractéristiques tumorales : stade T, sous-types, traitements</a:t>
            </a:r>
          </a:p>
          <a:p>
            <a:r>
              <a:rPr lang="fr-FR" sz="800" dirty="0"/>
              <a:t>   </a:t>
            </a:r>
          </a:p>
          <a:p>
            <a:r>
              <a:rPr lang="fr-FR" sz="1400" dirty="0">
                <a:sym typeface="Wingdings" panose="05000000000000000000" pitchFamily="2" charset="2"/>
              </a:rPr>
              <a:t> Adapter les modèles ?</a:t>
            </a:r>
            <a:endParaRPr lang="fr-FR" sz="1400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DC84834-CEA5-432A-8061-EB26A75F55DB}"/>
              </a:ext>
            </a:extLst>
          </p:cNvPr>
          <p:cNvSpPr txBox="1"/>
          <p:nvPr/>
        </p:nvSpPr>
        <p:spPr>
          <a:xfrm>
            <a:off x="0" y="4835728"/>
            <a:ext cx="611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27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4C8F3FCE-A782-41CC-9CDC-507F3196A2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370" y="4639582"/>
            <a:ext cx="1273751" cy="396000"/>
          </a:xfrm>
          <a:prstGeom prst="rect">
            <a:avLst/>
          </a:prstGeom>
        </p:spPr>
      </p:pic>
      <p:pic>
        <p:nvPicPr>
          <p:cNvPr id="24578" name="Picture 2" descr="MÃ©tro Paris">
            <a:extLst>
              <a:ext uri="{FF2B5EF4-FFF2-40B4-BE49-F238E27FC236}">
                <a16:creationId xmlns:a16="http://schemas.microsoft.com/office/drawing/2014/main" id="{D42BF2FA-25F3-4742-BD2B-1C7C9A7AE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467" y="2957737"/>
            <a:ext cx="1908000" cy="19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3518A05-715C-4BF6-82DF-0B67248D9E59}"/>
              </a:ext>
            </a:extLst>
          </p:cNvPr>
          <p:cNvSpPr/>
          <p:nvPr/>
        </p:nvSpPr>
        <p:spPr>
          <a:xfrm>
            <a:off x="3275856" y="2131945"/>
            <a:ext cx="5040560" cy="535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58381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5D184ACA-D949-4789-9F76-5D09507128F2}"/>
              </a:ext>
            </a:extLst>
          </p:cNvPr>
          <p:cNvSpPr/>
          <p:nvPr/>
        </p:nvSpPr>
        <p:spPr>
          <a:xfrm>
            <a:off x="3131840" y="1339678"/>
            <a:ext cx="5538562" cy="1436636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6">
            <a:extLst>
              <a:ext uri="{FF2B5EF4-FFF2-40B4-BE49-F238E27FC236}">
                <a16:creationId xmlns:a16="http://schemas.microsoft.com/office/drawing/2014/main" id="{91000671-9B27-498A-8DE5-AEA48039A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400" y="5"/>
            <a:ext cx="6249750" cy="320279"/>
          </a:xfrm>
        </p:spPr>
        <p:txBody>
          <a:bodyPr/>
          <a:lstStyle/>
          <a:p>
            <a:r>
              <a:rPr lang="fr-FR" sz="1400" dirty="0">
                <a:solidFill>
                  <a:schemeClr val="tx1"/>
                </a:solidFill>
              </a:rPr>
              <a:t>Pièges à éviter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1076D9-6036-4072-8691-90B0DCD771F6}"/>
              </a:ext>
            </a:extLst>
          </p:cNvPr>
          <p:cNvSpPr/>
          <p:nvPr/>
        </p:nvSpPr>
        <p:spPr>
          <a:xfrm>
            <a:off x="7740352" y="4587975"/>
            <a:ext cx="1403648" cy="555526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218" name="Picture 2" descr="RÃ©sultat de recherche d'images pour &quot;piÃ¨ges&quot;">
            <a:extLst>
              <a:ext uri="{FF2B5EF4-FFF2-40B4-BE49-F238E27FC236}">
                <a16:creationId xmlns:a16="http://schemas.microsoft.com/office/drawing/2014/main" id="{06DE6862-7C80-4548-A585-E5B4BA5D01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7544" y="807964"/>
            <a:ext cx="1728192" cy="16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091E0EF-D477-4A95-8D89-773CD9369A47}"/>
              </a:ext>
            </a:extLst>
          </p:cNvPr>
          <p:cNvSpPr/>
          <p:nvPr/>
        </p:nvSpPr>
        <p:spPr>
          <a:xfrm>
            <a:off x="2411760" y="457614"/>
            <a:ext cx="6018214" cy="55552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498F20C8-77AE-49C3-A25F-EF8943838F96}"/>
              </a:ext>
            </a:extLst>
          </p:cNvPr>
          <p:cNvSpPr/>
          <p:nvPr/>
        </p:nvSpPr>
        <p:spPr>
          <a:xfrm>
            <a:off x="2423962" y="1092903"/>
            <a:ext cx="6018214" cy="55552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A4124CFE-871D-4BCD-9F00-C0662608FCA4}"/>
              </a:ext>
            </a:extLst>
          </p:cNvPr>
          <p:cNvSpPr txBox="1"/>
          <p:nvPr/>
        </p:nvSpPr>
        <p:spPr>
          <a:xfrm>
            <a:off x="2423962" y="555816"/>
            <a:ext cx="6006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Impact des paramètres d’acquisition et de reconstruction des images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8B4C1C49-50C1-488E-AC6D-F3ABF9D96455}"/>
              </a:ext>
            </a:extLst>
          </p:cNvPr>
          <p:cNvSpPr txBox="1"/>
          <p:nvPr/>
        </p:nvSpPr>
        <p:spPr>
          <a:xfrm>
            <a:off x="2423962" y="1201394"/>
            <a:ext cx="6018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Biais dans le recrutement des patients</a:t>
            </a:r>
          </a:p>
        </p:txBody>
      </p:sp>
      <p:pic>
        <p:nvPicPr>
          <p:cNvPr id="12" name="Picture 6" descr="Continents vide couleurs.png">
            <a:extLst>
              <a:ext uri="{FF2B5EF4-FFF2-40B4-BE49-F238E27FC236}">
                <a16:creationId xmlns:a16="http://schemas.microsoft.com/office/drawing/2014/main" id="{2C30F05D-F232-4062-ACD8-E613D848A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15" y="3003536"/>
            <a:ext cx="2699613" cy="13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A301F3C4-8688-4706-946D-C2FDBCA285D7}"/>
              </a:ext>
            </a:extLst>
          </p:cNvPr>
          <p:cNvSpPr txBox="1"/>
          <p:nvPr/>
        </p:nvSpPr>
        <p:spPr>
          <a:xfrm>
            <a:off x="3275856" y="1635646"/>
            <a:ext cx="60182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Ethniques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Sociaux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Caractéristiques tumorales : stade T, sous-types, traitements</a:t>
            </a:r>
          </a:p>
          <a:p>
            <a:r>
              <a:rPr lang="fr-FR" sz="800" dirty="0"/>
              <a:t>   </a:t>
            </a:r>
          </a:p>
          <a:p>
            <a:r>
              <a:rPr lang="fr-FR" sz="1400" dirty="0">
                <a:sym typeface="Wingdings" panose="05000000000000000000" pitchFamily="2" charset="2"/>
              </a:rPr>
              <a:t> Adapter les modèles ?</a:t>
            </a:r>
            <a:endParaRPr lang="fr-FR" sz="1400" dirty="0"/>
          </a:p>
        </p:txBody>
      </p:sp>
      <p:pic>
        <p:nvPicPr>
          <p:cNvPr id="16386" name="Picture 2" descr="RÃ©sultat de recherche d'images pour &quot;stade tnm poumon&quot;">
            <a:extLst>
              <a:ext uri="{FF2B5EF4-FFF2-40B4-BE49-F238E27FC236}">
                <a16:creationId xmlns:a16="http://schemas.microsoft.com/office/drawing/2014/main" id="{57F63E2C-3C5E-487F-91E3-F8CDD7885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608" y="2940994"/>
            <a:ext cx="1604569" cy="14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EDC84834-CEA5-432A-8061-EB26A75F55DB}"/>
              </a:ext>
            </a:extLst>
          </p:cNvPr>
          <p:cNvSpPr txBox="1"/>
          <p:nvPr/>
        </p:nvSpPr>
        <p:spPr>
          <a:xfrm>
            <a:off x="0" y="4835728"/>
            <a:ext cx="611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27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4C8F3FCE-A782-41CC-9CDC-507F3196A2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370" y="4639582"/>
            <a:ext cx="1273751" cy="396000"/>
          </a:xfrm>
          <a:prstGeom prst="rect">
            <a:avLst/>
          </a:prstGeom>
        </p:spPr>
      </p:pic>
      <p:pic>
        <p:nvPicPr>
          <p:cNvPr id="24578" name="Picture 2" descr="MÃ©tro Paris">
            <a:extLst>
              <a:ext uri="{FF2B5EF4-FFF2-40B4-BE49-F238E27FC236}">
                <a16:creationId xmlns:a16="http://schemas.microsoft.com/office/drawing/2014/main" id="{D42BF2FA-25F3-4742-BD2B-1C7C9A7AE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467" y="2957737"/>
            <a:ext cx="1908000" cy="19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7A536DF-42E8-4198-AC26-078A206528DE}"/>
              </a:ext>
            </a:extLst>
          </p:cNvPr>
          <p:cNvSpPr/>
          <p:nvPr/>
        </p:nvSpPr>
        <p:spPr>
          <a:xfrm>
            <a:off x="3275856" y="2421047"/>
            <a:ext cx="5040560" cy="246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23483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5D184ACA-D949-4789-9F76-5D09507128F2}"/>
              </a:ext>
            </a:extLst>
          </p:cNvPr>
          <p:cNvSpPr/>
          <p:nvPr/>
        </p:nvSpPr>
        <p:spPr>
          <a:xfrm>
            <a:off x="3131840" y="1339678"/>
            <a:ext cx="5538562" cy="1436636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6">
            <a:extLst>
              <a:ext uri="{FF2B5EF4-FFF2-40B4-BE49-F238E27FC236}">
                <a16:creationId xmlns:a16="http://schemas.microsoft.com/office/drawing/2014/main" id="{91000671-9B27-498A-8DE5-AEA48039A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400" y="5"/>
            <a:ext cx="6249750" cy="320279"/>
          </a:xfrm>
        </p:spPr>
        <p:txBody>
          <a:bodyPr/>
          <a:lstStyle/>
          <a:p>
            <a:r>
              <a:rPr lang="fr-FR" sz="1400" dirty="0">
                <a:solidFill>
                  <a:schemeClr val="tx1"/>
                </a:solidFill>
              </a:rPr>
              <a:t>Pièges à éviter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1076D9-6036-4072-8691-90B0DCD771F6}"/>
              </a:ext>
            </a:extLst>
          </p:cNvPr>
          <p:cNvSpPr/>
          <p:nvPr/>
        </p:nvSpPr>
        <p:spPr>
          <a:xfrm>
            <a:off x="7740352" y="4587975"/>
            <a:ext cx="1403648" cy="555526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218" name="Picture 2" descr="RÃ©sultat de recherche d'images pour &quot;piÃ¨ges&quot;">
            <a:extLst>
              <a:ext uri="{FF2B5EF4-FFF2-40B4-BE49-F238E27FC236}">
                <a16:creationId xmlns:a16="http://schemas.microsoft.com/office/drawing/2014/main" id="{06DE6862-7C80-4548-A585-E5B4BA5D01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7544" y="807964"/>
            <a:ext cx="1728192" cy="16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091E0EF-D477-4A95-8D89-773CD9369A47}"/>
              </a:ext>
            </a:extLst>
          </p:cNvPr>
          <p:cNvSpPr/>
          <p:nvPr/>
        </p:nvSpPr>
        <p:spPr>
          <a:xfrm>
            <a:off x="2411760" y="457614"/>
            <a:ext cx="6018214" cy="55552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498F20C8-77AE-49C3-A25F-EF8943838F96}"/>
              </a:ext>
            </a:extLst>
          </p:cNvPr>
          <p:cNvSpPr/>
          <p:nvPr/>
        </p:nvSpPr>
        <p:spPr>
          <a:xfrm>
            <a:off x="2423962" y="1092903"/>
            <a:ext cx="6018214" cy="55552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A4124CFE-871D-4BCD-9F00-C0662608FCA4}"/>
              </a:ext>
            </a:extLst>
          </p:cNvPr>
          <p:cNvSpPr txBox="1"/>
          <p:nvPr/>
        </p:nvSpPr>
        <p:spPr>
          <a:xfrm>
            <a:off x="2423962" y="555816"/>
            <a:ext cx="6006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Impact des paramètres d’acquisition et de reconstruction des images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8B4C1C49-50C1-488E-AC6D-F3ABF9D96455}"/>
              </a:ext>
            </a:extLst>
          </p:cNvPr>
          <p:cNvSpPr txBox="1"/>
          <p:nvPr/>
        </p:nvSpPr>
        <p:spPr>
          <a:xfrm>
            <a:off x="2423962" y="1201394"/>
            <a:ext cx="6018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Biais dans le recrutement des patients</a:t>
            </a:r>
          </a:p>
        </p:txBody>
      </p:sp>
      <p:pic>
        <p:nvPicPr>
          <p:cNvPr id="12" name="Picture 6" descr="Continents vide couleurs.png">
            <a:extLst>
              <a:ext uri="{FF2B5EF4-FFF2-40B4-BE49-F238E27FC236}">
                <a16:creationId xmlns:a16="http://schemas.microsoft.com/office/drawing/2014/main" id="{2C30F05D-F232-4062-ACD8-E613D848A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15" y="3003536"/>
            <a:ext cx="2699613" cy="13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A301F3C4-8688-4706-946D-C2FDBCA285D7}"/>
              </a:ext>
            </a:extLst>
          </p:cNvPr>
          <p:cNvSpPr txBox="1"/>
          <p:nvPr/>
        </p:nvSpPr>
        <p:spPr>
          <a:xfrm>
            <a:off x="3275856" y="1635646"/>
            <a:ext cx="60182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Ethniques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Sociaux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Caractéristiques tumorales : stade T, sous-types, traitements</a:t>
            </a:r>
          </a:p>
          <a:p>
            <a:r>
              <a:rPr lang="fr-FR" sz="800" dirty="0"/>
              <a:t>   </a:t>
            </a:r>
          </a:p>
          <a:p>
            <a:r>
              <a:rPr lang="fr-FR" sz="1400" dirty="0">
                <a:sym typeface="Wingdings" panose="05000000000000000000" pitchFamily="2" charset="2"/>
              </a:rPr>
              <a:t> Adapter les modèles ?</a:t>
            </a:r>
            <a:endParaRPr lang="fr-FR" sz="1400" dirty="0"/>
          </a:p>
        </p:txBody>
      </p:sp>
      <p:pic>
        <p:nvPicPr>
          <p:cNvPr id="16386" name="Picture 2" descr="RÃ©sultat de recherche d'images pour &quot;stade tnm poumon&quot;">
            <a:extLst>
              <a:ext uri="{FF2B5EF4-FFF2-40B4-BE49-F238E27FC236}">
                <a16:creationId xmlns:a16="http://schemas.microsoft.com/office/drawing/2014/main" id="{57F63E2C-3C5E-487F-91E3-F8CDD7885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608" y="2940994"/>
            <a:ext cx="1604569" cy="14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EDC84834-CEA5-432A-8061-EB26A75F55DB}"/>
              </a:ext>
            </a:extLst>
          </p:cNvPr>
          <p:cNvSpPr txBox="1"/>
          <p:nvPr/>
        </p:nvSpPr>
        <p:spPr>
          <a:xfrm>
            <a:off x="0" y="4835728"/>
            <a:ext cx="611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27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4C8F3FCE-A782-41CC-9CDC-507F3196A2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370" y="4639582"/>
            <a:ext cx="1273751" cy="396000"/>
          </a:xfrm>
          <a:prstGeom prst="rect">
            <a:avLst/>
          </a:prstGeom>
        </p:spPr>
      </p:pic>
      <p:pic>
        <p:nvPicPr>
          <p:cNvPr id="24578" name="Picture 2" descr="MÃ©tro Paris">
            <a:extLst>
              <a:ext uri="{FF2B5EF4-FFF2-40B4-BE49-F238E27FC236}">
                <a16:creationId xmlns:a16="http://schemas.microsoft.com/office/drawing/2014/main" id="{D42BF2FA-25F3-4742-BD2B-1C7C9A7AE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467" y="2957737"/>
            <a:ext cx="1908000" cy="19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869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6">
            <a:extLst>
              <a:ext uri="{FF2B5EF4-FFF2-40B4-BE49-F238E27FC236}">
                <a16:creationId xmlns:a16="http://schemas.microsoft.com/office/drawing/2014/main" id="{91000671-9B27-498A-8DE5-AEA48039A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400" y="5"/>
            <a:ext cx="6249750" cy="320279"/>
          </a:xfrm>
        </p:spPr>
        <p:txBody>
          <a:bodyPr/>
          <a:lstStyle/>
          <a:p>
            <a:r>
              <a:rPr lang="fr-FR" sz="1400" dirty="0">
                <a:solidFill>
                  <a:schemeClr val="tx1"/>
                </a:solidFill>
              </a:rPr>
              <a:t>Pièges à éviter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1076D9-6036-4072-8691-90B0DCD771F6}"/>
              </a:ext>
            </a:extLst>
          </p:cNvPr>
          <p:cNvSpPr/>
          <p:nvPr/>
        </p:nvSpPr>
        <p:spPr>
          <a:xfrm>
            <a:off x="7740352" y="4587975"/>
            <a:ext cx="1403648" cy="555526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218" name="Picture 2" descr="RÃ©sultat de recherche d'images pour &quot;piÃ¨ges&quot;">
            <a:extLst>
              <a:ext uri="{FF2B5EF4-FFF2-40B4-BE49-F238E27FC236}">
                <a16:creationId xmlns:a16="http://schemas.microsoft.com/office/drawing/2014/main" id="{06DE6862-7C80-4548-A585-E5B4BA5D01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7544" y="807964"/>
            <a:ext cx="1728192" cy="16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091E0EF-D477-4A95-8D89-773CD9369A47}"/>
              </a:ext>
            </a:extLst>
          </p:cNvPr>
          <p:cNvSpPr/>
          <p:nvPr/>
        </p:nvSpPr>
        <p:spPr>
          <a:xfrm>
            <a:off x="2411760" y="457614"/>
            <a:ext cx="6018214" cy="55552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498F20C8-77AE-49C3-A25F-EF8943838F96}"/>
              </a:ext>
            </a:extLst>
          </p:cNvPr>
          <p:cNvSpPr/>
          <p:nvPr/>
        </p:nvSpPr>
        <p:spPr>
          <a:xfrm>
            <a:off x="2423962" y="1092903"/>
            <a:ext cx="6018214" cy="55552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4F9D2442-79B2-49AA-8A1B-64A525D2C33D}"/>
              </a:ext>
            </a:extLst>
          </p:cNvPr>
          <p:cNvSpPr/>
          <p:nvPr/>
        </p:nvSpPr>
        <p:spPr>
          <a:xfrm>
            <a:off x="2423962" y="1728192"/>
            <a:ext cx="6018214" cy="55552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A4124CFE-871D-4BCD-9F00-C0662608FCA4}"/>
              </a:ext>
            </a:extLst>
          </p:cNvPr>
          <p:cNvSpPr txBox="1"/>
          <p:nvPr/>
        </p:nvSpPr>
        <p:spPr>
          <a:xfrm>
            <a:off x="2423962" y="555816"/>
            <a:ext cx="6006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Impact des paramètres d’acquisition et de reconstruction des images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8B4C1C49-50C1-488E-AC6D-F3ABF9D96455}"/>
              </a:ext>
            </a:extLst>
          </p:cNvPr>
          <p:cNvSpPr txBox="1"/>
          <p:nvPr/>
        </p:nvSpPr>
        <p:spPr>
          <a:xfrm>
            <a:off x="2423962" y="1201394"/>
            <a:ext cx="6018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Biais dans le recrutement des patients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25379DEF-9F08-4E5F-A0DB-0C5D9675BA5B}"/>
              </a:ext>
            </a:extLst>
          </p:cNvPr>
          <p:cNvSpPr txBox="1"/>
          <p:nvPr/>
        </p:nvSpPr>
        <p:spPr>
          <a:xfrm>
            <a:off x="2423962" y="1826541"/>
            <a:ext cx="6006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Ne pas décrypter les variables d’intérêt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87C446D-877A-4CE0-88E9-90A121628A6D}"/>
              </a:ext>
            </a:extLst>
          </p:cNvPr>
          <p:cNvSpPr txBox="1"/>
          <p:nvPr/>
        </p:nvSpPr>
        <p:spPr>
          <a:xfrm>
            <a:off x="0" y="4835728"/>
            <a:ext cx="611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28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77671D6B-8FBD-448C-AA85-D8DCE338A5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370" y="4639582"/>
            <a:ext cx="1273751" cy="396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BE7F4EF-666A-43CB-90EC-4DAA54F450ED}"/>
              </a:ext>
            </a:extLst>
          </p:cNvPr>
          <p:cNvSpPr/>
          <p:nvPr/>
        </p:nvSpPr>
        <p:spPr>
          <a:xfrm>
            <a:off x="3264408" y="2724912"/>
            <a:ext cx="4043896" cy="466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31880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EE6C8CA4-2269-44F9-9CFC-8950D214C7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2" t="2118" r="6622" b="-1"/>
          <a:stretch/>
        </p:blipFill>
        <p:spPr>
          <a:xfrm>
            <a:off x="5076056" y="1383175"/>
            <a:ext cx="3916028" cy="369995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FB878FF-6114-46BE-B75E-868F8BF386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534" y="1303133"/>
            <a:ext cx="4147398" cy="270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B52381A6-D2CB-41F3-98B3-4BD1648FD7ED}"/>
              </a:ext>
            </a:extLst>
          </p:cNvPr>
          <p:cNvSpPr txBox="1"/>
          <p:nvPr/>
        </p:nvSpPr>
        <p:spPr>
          <a:xfrm>
            <a:off x="6385998" y="2292306"/>
            <a:ext cx="1296144" cy="954107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+mj-lt"/>
              </a:rPr>
              <a:t>Signature </a:t>
            </a:r>
            <a:r>
              <a:rPr lang="fr-FR" sz="1400" dirty="0" err="1">
                <a:latin typeface="+mj-lt"/>
              </a:rPr>
              <a:t>radiomique</a:t>
            </a:r>
            <a:r>
              <a:rPr lang="fr-FR" sz="1400" dirty="0">
                <a:latin typeface="+mj-lt"/>
              </a:rPr>
              <a:t> </a:t>
            </a:r>
          </a:p>
          <a:p>
            <a:pPr algn="ctr"/>
            <a:r>
              <a:rPr lang="fr-FR" sz="1400" dirty="0">
                <a:latin typeface="+mj-lt"/>
              </a:rPr>
              <a:t>= </a:t>
            </a:r>
          </a:p>
          <a:p>
            <a:pPr algn="ctr"/>
            <a:r>
              <a:rPr lang="fr-FR" sz="1400" dirty="0">
                <a:latin typeface="+mj-lt"/>
              </a:rPr>
              <a:t>4 index</a:t>
            </a:r>
            <a:endParaRPr lang="fr-FR" sz="1600" dirty="0">
              <a:latin typeface="+mj-lt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C8B6FB1-0C26-4DA6-9DC1-8E75465F27ED}"/>
              </a:ext>
            </a:extLst>
          </p:cNvPr>
          <p:cNvSpPr/>
          <p:nvPr/>
        </p:nvSpPr>
        <p:spPr>
          <a:xfrm>
            <a:off x="373702" y="1255937"/>
            <a:ext cx="943655" cy="2851113"/>
          </a:xfrm>
          <a:prstGeom prst="roundRect">
            <a:avLst/>
          </a:prstGeom>
          <a:noFill/>
          <a:ln>
            <a:solidFill>
              <a:srgbClr val="E633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Titre 6">
            <a:extLst>
              <a:ext uri="{FF2B5EF4-FFF2-40B4-BE49-F238E27FC236}">
                <a16:creationId xmlns:a16="http://schemas.microsoft.com/office/drawing/2014/main" id="{F7D13D39-16F7-4D2A-AD0B-6021BFFE0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400" y="-8443"/>
            <a:ext cx="6249750" cy="320279"/>
          </a:xfrm>
        </p:spPr>
        <p:txBody>
          <a:bodyPr/>
          <a:lstStyle/>
          <a:p>
            <a:r>
              <a:rPr lang="fr-FR" sz="1400" dirty="0">
                <a:solidFill>
                  <a:schemeClr val="tx1"/>
                </a:solidFill>
              </a:rPr>
              <a:t>Pièges à éviter : ne pas décrypter les signatures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89C4958F-250A-453C-8898-F69021C61F2A}"/>
              </a:ext>
            </a:extLst>
          </p:cNvPr>
          <p:cNvSpPr txBox="1"/>
          <p:nvPr/>
        </p:nvSpPr>
        <p:spPr>
          <a:xfrm>
            <a:off x="0" y="4835728"/>
            <a:ext cx="611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29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8111F882-4762-41AA-BA22-BD1AC9E3B1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18" y="324450"/>
            <a:ext cx="6654924" cy="792000"/>
          </a:xfrm>
          <a:prstGeom prst="rect">
            <a:avLst/>
          </a:prstGeom>
        </p:spPr>
      </p:pic>
      <p:pic>
        <p:nvPicPr>
          <p:cNvPr id="20482" name="Picture 2" descr="RÃ©sultat de recherche d'images pour &quot;nature communications&quot;">
            <a:extLst>
              <a:ext uri="{FF2B5EF4-FFF2-40B4-BE49-F238E27FC236}">
                <a16:creationId xmlns:a16="http://schemas.microsoft.com/office/drawing/2014/main" id="{10960F58-C58D-4654-BF2D-7595659624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26032" y="-12169"/>
            <a:ext cx="1542430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1284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16316E10-C665-4A6C-8729-E4DA94EBE2FA}"/>
              </a:ext>
            </a:extLst>
          </p:cNvPr>
          <p:cNvGrpSpPr/>
          <p:nvPr/>
        </p:nvGrpSpPr>
        <p:grpSpPr>
          <a:xfrm>
            <a:off x="0" y="4731990"/>
            <a:ext cx="9144000" cy="411510"/>
            <a:chOff x="0" y="4731990"/>
            <a:chExt cx="9144000" cy="41151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DDE4052-E5EE-4020-A56D-463325800511}"/>
                </a:ext>
              </a:extLst>
            </p:cNvPr>
            <p:cNvSpPr/>
            <p:nvPr/>
          </p:nvSpPr>
          <p:spPr>
            <a:xfrm>
              <a:off x="0" y="4731990"/>
              <a:ext cx="9144000" cy="411510"/>
            </a:xfrm>
            <a:prstGeom prst="rect">
              <a:avLst/>
            </a:prstGeom>
            <a:solidFill>
              <a:srgbClr val="EE82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B594614-8324-4737-980D-D2534A965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731990"/>
              <a:ext cx="1374687" cy="396000"/>
            </a:xfrm>
            <a:prstGeom prst="rect">
              <a:avLst/>
            </a:prstGeom>
          </p:spPr>
        </p:pic>
      </p:grpSp>
      <p:pic>
        <p:nvPicPr>
          <p:cNvPr id="12" name="Image 11" descr="les_differences_entre_un_chameau_et_dromadaire_avec commentaire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46287"/>
            <a:ext cx="4464496" cy="44644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67744" y="2139702"/>
            <a:ext cx="1368152" cy="338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4499992" y="2630934"/>
            <a:ext cx="1368152" cy="338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1"/>
          <p:cNvSpPr txBox="1">
            <a:spLocks/>
          </p:cNvSpPr>
          <p:nvPr/>
        </p:nvSpPr>
        <p:spPr bwMode="auto">
          <a:xfrm>
            <a:off x="533400" y="249691"/>
            <a:ext cx="8077200" cy="59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r>
              <a:rPr lang="en-US" sz="2000" kern="0" dirty="0" err="1">
                <a:solidFill>
                  <a:srgbClr val="FF7F00"/>
                </a:solidFill>
                <a:latin typeface="Helvetica"/>
              </a:rPr>
              <a:t>L’imagerie</a:t>
            </a:r>
            <a:r>
              <a:rPr lang="en-US" sz="2000" kern="0" dirty="0">
                <a:solidFill>
                  <a:srgbClr val="FF7F00"/>
                </a:solidFill>
                <a:latin typeface="Helvetica"/>
              </a:rPr>
              <a:t> en </a:t>
            </a:r>
            <a:r>
              <a:rPr lang="en-US" sz="2000" kern="0" dirty="0" err="1">
                <a:solidFill>
                  <a:srgbClr val="FF7F00"/>
                </a:solidFill>
                <a:latin typeface="Helvetica"/>
              </a:rPr>
              <a:t>médecine</a:t>
            </a:r>
            <a:endParaRPr lang="fr-FR" altLang="fr-FR" sz="2000" kern="0" dirty="0">
              <a:solidFill>
                <a:srgbClr val="FF7F00"/>
              </a:solidFill>
              <a:latin typeface="Helvetica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19BAA3D-8740-4EA8-98D8-63573AEB0538}"/>
              </a:ext>
            </a:extLst>
          </p:cNvPr>
          <p:cNvSpPr txBox="1"/>
          <p:nvPr/>
        </p:nvSpPr>
        <p:spPr>
          <a:xfrm>
            <a:off x="8603943" y="4856261"/>
            <a:ext cx="540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9082901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FB878FF-6114-46BE-B75E-868F8BF386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534" y="1303133"/>
            <a:ext cx="4147398" cy="2700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417315F-6073-4402-8EC4-4FFDC17B77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18" y="324450"/>
            <a:ext cx="6654924" cy="792000"/>
          </a:xfrm>
          <a:prstGeom prst="rect">
            <a:avLst/>
          </a:prstGeom>
        </p:spPr>
      </p:pic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C8B6FB1-0C26-4DA6-9DC1-8E75465F27ED}"/>
              </a:ext>
            </a:extLst>
          </p:cNvPr>
          <p:cNvSpPr/>
          <p:nvPr/>
        </p:nvSpPr>
        <p:spPr>
          <a:xfrm flipH="1">
            <a:off x="1317356" y="1255937"/>
            <a:ext cx="3283714" cy="2851113"/>
          </a:xfrm>
          <a:prstGeom prst="roundRect">
            <a:avLst/>
          </a:prstGeom>
          <a:noFill/>
          <a:ln>
            <a:solidFill>
              <a:srgbClr val="E633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89C4958F-250A-453C-8898-F69021C61F2A}"/>
              </a:ext>
            </a:extLst>
          </p:cNvPr>
          <p:cNvSpPr txBox="1"/>
          <p:nvPr/>
        </p:nvSpPr>
        <p:spPr>
          <a:xfrm>
            <a:off x="0" y="4835728"/>
            <a:ext cx="611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29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BEBEC28-D4E8-4C69-96AF-D4916A1A21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5478" y="1288876"/>
            <a:ext cx="2210778" cy="20520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C5309C6-02FE-49E8-90A5-CC48488CD9C7}"/>
              </a:ext>
            </a:extLst>
          </p:cNvPr>
          <p:cNvSpPr txBox="1"/>
          <p:nvPr/>
        </p:nvSpPr>
        <p:spPr>
          <a:xfrm>
            <a:off x="4938601" y="1080451"/>
            <a:ext cx="1793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Lésions pulmonaires</a:t>
            </a:r>
          </a:p>
        </p:txBody>
      </p:sp>
      <p:pic>
        <p:nvPicPr>
          <p:cNvPr id="13" name="Picture 2" descr="RÃ©sultat de recherche d'images pour &quot;nature communications&quot;">
            <a:extLst>
              <a:ext uri="{FF2B5EF4-FFF2-40B4-BE49-F238E27FC236}">
                <a16:creationId xmlns:a16="http://schemas.microsoft.com/office/drawing/2014/main" id="{28D314C0-040E-440B-A1A0-C1EE6300E5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26032" y="-12169"/>
            <a:ext cx="1542430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AB304B9-B2A4-4E63-A44F-F323E745DA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370" y="4639582"/>
            <a:ext cx="1273751" cy="396000"/>
          </a:xfrm>
          <a:prstGeom prst="rect">
            <a:avLst/>
          </a:prstGeom>
        </p:spPr>
      </p:pic>
      <p:sp>
        <p:nvSpPr>
          <p:cNvPr id="15" name="Titre 6">
            <a:extLst>
              <a:ext uri="{FF2B5EF4-FFF2-40B4-BE49-F238E27FC236}">
                <a16:creationId xmlns:a16="http://schemas.microsoft.com/office/drawing/2014/main" id="{4FFE080F-532F-4619-8983-53995B9C3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400" y="-8443"/>
            <a:ext cx="6249750" cy="320279"/>
          </a:xfrm>
        </p:spPr>
        <p:txBody>
          <a:bodyPr/>
          <a:lstStyle/>
          <a:p>
            <a:r>
              <a:rPr lang="fr-FR" sz="1400" dirty="0">
                <a:solidFill>
                  <a:schemeClr val="tx1"/>
                </a:solidFill>
              </a:rPr>
              <a:t>Pièges à éviter : ne pas décrypter les signatures</a:t>
            </a:r>
            <a:endParaRPr lang="fr-FR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9842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FB878FF-6114-46BE-B75E-868F8BF386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534" y="1303133"/>
            <a:ext cx="4147398" cy="2700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417315F-6073-4402-8EC4-4FFDC17B77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18" y="324450"/>
            <a:ext cx="6654924" cy="792000"/>
          </a:xfrm>
          <a:prstGeom prst="rect">
            <a:avLst/>
          </a:prstGeom>
        </p:spPr>
      </p:pic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C8B6FB1-0C26-4DA6-9DC1-8E75465F27ED}"/>
              </a:ext>
            </a:extLst>
          </p:cNvPr>
          <p:cNvSpPr/>
          <p:nvPr/>
        </p:nvSpPr>
        <p:spPr>
          <a:xfrm flipH="1">
            <a:off x="1317356" y="1255937"/>
            <a:ext cx="3283714" cy="2851113"/>
          </a:xfrm>
          <a:prstGeom prst="roundRect">
            <a:avLst/>
          </a:prstGeom>
          <a:noFill/>
          <a:ln>
            <a:solidFill>
              <a:srgbClr val="E633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89C4958F-250A-453C-8898-F69021C61F2A}"/>
              </a:ext>
            </a:extLst>
          </p:cNvPr>
          <p:cNvSpPr txBox="1"/>
          <p:nvPr/>
        </p:nvSpPr>
        <p:spPr>
          <a:xfrm>
            <a:off x="0" y="4835728"/>
            <a:ext cx="611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29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BEBEC28-D4E8-4C69-96AF-D4916A1A21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478" y="1288876"/>
            <a:ext cx="4448708" cy="20520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C5309C6-02FE-49E8-90A5-CC48488CD9C7}"/>
              </a:ext>
            </a:extLst>
          </p:cNvPr>
          <p:cNvSpPr txBox="1"/>
          <p:nvPr/>
        </p:nvSpPr>
        <p:spPr>
          <a:xfrm>
            <a:off x="4938601" y="1080451"/>
            <a:ext cx="1793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Lésions pulmonaires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FC5F4BF-C5D0-49B5-A89A-B907B75A43C8}"/>
              </a:ext>
            </a:extLst>
          </p:cNvPr>
          <p:cNvSpPr txBox="1"/>
          <p:nvPr/>
        </p:nvSpPr>
        <p:spPr>
          <a:xfrm>
            <a:off x="7385555" y="1080454"/>
            <a:ext cx="17930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Lésions ORL</a:t>
            </a:r>
          </a:p>
        </p:txBody>
      </p:sp>
      <p:pic>
        <p:nvPicPr>
          <p:cNvPr id="13" name="Picture 2" descr="RÃ©sultat de recherche d'images pour &quot;nature communications&quot;">
            <a:extLst>
              <a:ext uri="{FF2B5EF4-FFF2-40B4-BE49-F238E27FC236}">
                <a16:creationId xmlns:a16="http://schemas.microsoft.com/office/drawing/2014/main" id="{28D314C0-040E-440B-A1A0-C1EE6300E5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26032" y="-12169"/>
            <a:ext cx="1542430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AB304B9-B2A4-4E63-A44F-F323E745DA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370" y="4639582"/>
            <a:ext cx="1273751" cy="396000"/>
          </a:xfrm>
          <a:prstGeom prst="rect">
            <a:avLst/>
          </a:prstGeom>
        </p:spPr>
      </p:pic>
      <p:sp>
        <p:nvSpPr>
          <p:cNvPr id="15" name="Titre 6">
            <a:extLst>
              <a:ext uri="{FF2B5EF4-FFF2-40B4-BE49-F238E27FC236}">
                <a16:creationId xmlns:a16="http://schemas.microsoft.com/office/drawing/2014/main" id="{4FFE080F-532F-4619-8983-53995B9C3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400" y="-8443"/>
            <a:ext cx="6249750" cy="320279"/>
          </a:xfrm>
        </p:spPr>
        <p:txBody>
          <a:bodyPr/>
          <a:lstStyle/>
          <a:p>
            <a:r>
              <a:rPr lang="fr-FR" sz="1400" dirty="0">
                <a:solidFill>
                  <a:schemeClr val="tx1"/>
                </a:solidFill>
              </a:rPr>
              <a:t>Pièges à éviter : ne pas décrypter les signatures</a:t>
            </a:r>
            <a:endParaRPr lang="fr-FR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7190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FB878FF-6114-46BE-B75E-868F8BF386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534" y="1303133"/>
            <a:ext cx="4147398" cy="2700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417315F-6073-4402-8EC4-4FFDC17B77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18" y="324450"/>
            <a:ext cx="6654924" cy="792000"/>
          </a:xfrm>
          <a:prstGeom prst="rect">
            <a:avLst/>
          </a:prstGeom>
        </p:spPr>
      </p:pic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C8B6FB1-0C26-4DA6-9DC1-8E75465F27ED}"/>
              </a:ext>
            </a:extLst>
          </p:cNvPr>
          <p:cNvSpPr/>
          <p:nvPr/>
        </p:nvSpPr>
        <p:spPr>
          <a:xfrm flipH="1">
            <a:off x="1317356" y="1255937"/>
            <a:ext cx="3283714" cy="2851113"/>
          </a:xfrm>
          <a:prstGeom prst="roundRect">
            <a:avLst/>
          </a:prstGeom>
          <a:noFill/>
          <a:ln>
            <a:solidFill>
              <a:srgbClr val="E633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89C4958F-250A-453C-8898-F69021C61F2A}"/>
              </a:ext>
            </a:extLst>
          </p:cNvPr>
          <p:cNvSpPr txBox="1"/>
          <p:nvPr/>
        </p:nvSpPr>
        <p:spPr>
          <a:xfrm>
            <a:off x="0" y="4835728"/>
            <a:ext cx="611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29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BEBEC28-D4E8-4C69-96AF-D4916A1A21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478" y="1288876"/>
            <a:ext cx="4448708" cy="20520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C5309C6-02FE-49E8-90A5-CC48488CD9C7}"/>
              </a:ext>
            </a:extLst>
          </p:cNvPr>
          <p:cNvSpPr txBox="1"/>
          <p:nvPr/>
        </p:nvSpPr>
        <p:spPr>
          <a:xfrm>
            <a:off x="4938601" y="1080451"/>
            <a:ext cx="1793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Lésions pulmonaires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FC5F4BF-C5D0-49B5-A89A-B907B75A43C8}"/>
              </a:ext>
            </a:extLst>
          </p:cNvPr>
          <p:cNvSpPr txBox="1"/>
          <p:nvPr/>
        </p:nvSpPr>
        <p:spPr>
          <a:xfrm>
            <a:off x="7385555" y="1080454"/>
            <a:ext cx="17930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Lésions ORL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41C71E3-AFFA-439E-9DD9-8EAF577B76B8}"/>
              </a:ext>
            </a:extLst>
          </p:cNvPr>
          <p:cNvSpPr txBox="1"/>
          <p:nvPr/>
        </p:nvSpPr>
        <p:spPr>
          <a:xfrm>
            <a:off x="4788024" y="3610035"/>
            <a:ext cx="39604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ym typeface="Wingdings" panose="05000000000000000000" pitchFamily="2" charset="2"/>
              </a:rPr>
              <a:t> Performances expliquées par la corrélation avec le volume tumoral : R=[0,71-0,98] </a:t>
            </a:r>
          </a:p>
          <a:p>
            <a:r>
              <a:rPr lang="fr-FR" sz="1200" dirty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[Vallières et al. </a:t>
            </a:r>
            <a:r>
              <a:rPr lang="fr-FR" sz="1200" i="1" dirty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SNMMI</a:t>
            </a:r>
            <a:r>
              <a:rPr lang="fr-FR" sz="1200" dirty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2018]</a:t>
            </a:r>
            <a:endParaRPr lang="fr-FR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3" name="Picture 2" descr="RÃ©sultat de recherche d'images pour &quot;nature communications&quot;">
            <a:extLst>
              <a:ext uri="{FF2B5EF4-FFF2-40B4-BE49-F238E27FC236}">
                <a16:creationId xmlns:a16="http://schemas.microsoft.com/office/drawing/2014/main" id="{28D314C0-040E-440B-A1A0-C1EE6300E5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26032" y="-12169"/>
            <a:ext cx="1542430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AB304B9-B2A4-4E63-A44F-F323E745DA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370" y="4639582"/>
            <a:ext cx="1273751" cy="396000"/>
          </a:xfrm>
          <a:prstGeom prst="rect">
            <a:avLst/>
          </a:prstGeom>
        </p:spPr>
      </p:pic>
      <p:sp>
        <p:nvSpPr>
          <p:cNvPr id="15" name="Titre 6">
            <a:extLst>
              <a:ext uri="{FF2B5EF4-FFF2-40B4-BE49-F238E27FC236}">
                <a16:creationId xmlns:a16="http://schemas.microsoft.com/office/drawing/2014/main" id="{4FFE080F-532F-4619-8983-53995B9C3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400" y="-8443"/>
            <a:ext cx="6249750" cy="320279"/>
          </a:xfrm>
        </p:spPr>
        <p:txBody>
          <a:bodyPr/>
          <a:lstStyle/>
          <a:p>
            <a:r>
              <a:rPr lang="fr-FR" sz="1400" dirty="0">
                <a:solidFill>
                  <a:schemeClr val="tx1"/>
                </a:solidFill>
              </a:rPr>
              <a:t>Pièges à éviter : ne pas décrypter les signatures</a:t>
            </a:r>
            <a:endParaRPr lang="fr-FR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5838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1076D9-6036-4072-8691-90B0DCD771F6}"/>
              </a:ext>
            </a:extLst>
          </p:cNvPr>
          <p:cNvSpPr/>
          <p:nvPr/>
        </p:nvSpPr>
        <p:spPr>
          <a:xfrm>
            <a:off x="7740352" y="4587975"/>
            <a:ext cx="1403648" cy="555526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DCD039E-67EF-44A7-BBA3-F9D4EE2989B2}"/>
              </a:ext>
            </a:extLst>
          </p:cNvPr>
          <p:cNvSpPr/>
          <p:nvPr/>
        </p:nvSpPr>
        <p:spPr>
          <a:xfrm>
            <a:off x="2862000" y="783729"/>
            <a:ext cx="3420000" cy="3420000"/>
          </a:xfrm>
          <a:prstGeom prst="ellips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Picture 2" descr="Image associÃ©e">
            <a:extLst>
              <a:ext uri="{FF2B5EF4-FFF2-40B4-BE49-F238E27FC236}">
                <a16:creationId xmlns:a16="http://schemas.microsoft.com/office/drawing/2014/main" id="{F10E5E9D-8D89-4B3A-B890-D452CF6AE4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43" b="82500" l="8462" r="84231">
                        <a14:foregroundMark x1="32308" y1="61071" x2="32308" y2="61071"/>
                        <a14:foregroundMark x1="26538" y1="44643" x2="26538" y2="44643"/>
                        <a14:foregroundMark x1="34231" y1="28571" x2="34231" y2="28571"/>
                        <a14:foregroundMark x1="49615" y1="21429" x2="49615" y2="21429"/>
                        <a14:foregroundMark x1="70000" y1="24643" x2="70000" y2="24643"/>
                        <a14:foregroundMark x1="77692" y1="42143" x2="77692" y2="42143"/>
                        <a14:foregroundMark x1="70769" y1="62857" x2="70769" y2="62857"/>
                        <a14:foregroundMark x1="53846" y1="65000" x2="53846" y2="65000"/>
                        <a14:foregroundMark x1="47692" y1="70000" x2="47692" y2="70000"/>
                        <a14:foregroundMark x1="51154" y1="73214" x2="51154" y2="732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39" t="12143" r="15384" b="21393"/>
          <a:stretch/>
        </p:blipFill>
        <p:spPr bwMode="auto">
          <a:xfrm>
            <a:off x="4024170" y="1916115"/>
            <a:ext cx="1095667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itre 6">
            <a:extLst>
              <a:ext uri="{FF2B5EF4-FFF2-40B4-BE49-F238E27FC236}">
                <a16:creationId xmlns:a16="http://schemas.microsoft.com/office/drawing/2014/main" id="{674C9C6E-20CF-4A34-A214-50AC2A617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400" y="5"/>
            <a:ext cx="6249750" cy="320279"/>
          </a:xfrm>
        </p:spPr>
        <p:txBody>
          <a:bodyPr/>
          <a:lstStyle/>
          <a:p>
            <a:r>
              <a:rPr lang="fr-FR" sz="1400" dirty="0">
                <a:solidFill>
                  <a:schemeClr val="tx1"/>
                </a:solidFill>
              </a:rPr>
              <a:t>Perspectives</a:t>
            </a:r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id="{B1110711-36A8-4F9A-81DE-2250F24DCF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370" y="4639582"/>
            <a:ext cx="1273751" cy="396000"/>
          </a:xfrm>
          <a:prstGeom prst="rect">
            <a:avLst/>
          </a:prstGeom>
        </p:spPr>
      </p:pic>
      <p:sp>
        <p:nvSpPr>
          <p:cNvPr id="52" name="ZoneTexte 51">
            <a:extLst>
              <a:ext uri="{FF2B5EF4-FFF2-40B4-BE49-F238E27FC236}">
                <a16:creationId xmlns:a16="http://schemas.microsoft.com/office/drawing/2014/main" id="{D58BB9F2-2C24-4853-896C-0F347DD0F722}"/>
              </a:ext>
            </a:extLst>
          </p:cNvPr>
          <p:cNvSpPr txBox="1"/>
          <p:nvPr/>
        </p:nvSpPr>
        <p:spPr>
          <a:xfrm>
            <a:off x="0" y="4835728"/>
            <a:ext cx="611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9636066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1076D9-6036-4072-8691-90B0DCD771F6}"/>
              </a:ext>
            </a:extLst>
          </p:cNvPr>
          <p:cNvSpPr/>
          <p:nvPr/>
        </p:nvSpPr>
        <p:spPr>
          <a:xfrm>
            <a:off x="7740352" y="4587975"/>
            <a:ext cx="1403648" cy="555526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DCD039E-67EF-44A7-BBA3-F9D4EE2989B2}"/>
              </a:ext>
            </a:extLst>
          </p:cNvPr>
          <p:cNvSpPr/>
          <p:nvPr/>
        </p:nvSpPr>
        <p:spPr>
          <a:xfrm>
            <a:off x="2862000" y="783729"/>
            <a:ext cx="3420000" cy="3420000"/>
          </a:xfrm>
          <a:prstGeom prst="ellips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F23FAF3-806E-4DC5-BBB0-2D4E05202FD2}"/>
              </a:ext>
            </a:extLst>
          </p:cNvPr>
          <p:cNvSpPr txBox="1"/>
          <p:nvPr/>
        </p:nvSpPr>
        <p:spPr>
          <a:xfrm>
            <a:off x="323528" y="549518"/>
            <a:ext cx="3528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accent6"/>
                </a:solidFill>
              </a:rPr>
              <a:t>Outils/codes/modèles </a:t>
            </a:r>
          </a:p>
          <a:p>
            <a:pPr algn="ctr"/>
            <a:r>
              <a:rPr lang="fr-FR" sz="1600" dirty="0">
                <a:solidFill>
                  <a:schemeClr val="accent6"/>
                </a:solidFill>
              </a:rPr>
              <a:t>à disposition et standardisés</a:t>
            </a:r>
          </a:p>
        </p:txBody>
      </p:sp>
      <p:grpSp>
        <p:nvGrpSpPr>
          <p:cNvPr id="16385" name="Groupe 16384">
            <a:extLst>
              <a:ext uri="{FF2B5EF4-FFF2-40B4-BE49-F238E27FC236}">
                <a16:creationId xmlns:a16="http://schemas.microsoft.com/office/drawing/2014/main" id="{4EDF28CA-6422-48DA-9F10-C614742ED262}"/>
              </a:ext>
            </a:extLst>
          </p:cNvPr>
          <p:cNvGrpSpPr/>
          <p:nvPr/>
        </p:nvGrpSpPr>
        <p:grpSpPr>
          <a:xfrm>
            <a:off x="3363759" y="684288"/>
            <a:ext cx="900000" cy="900000"/>
            <a:chOff x="3546612" y="1131590"/>
            <a:chExt cx="900000" cy="900000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76A7015B-DD58-43DA-968B-1D3F00275CC8}"/>
                </a:ext>
              </a:extLst>
            </p:cNvPr>
            <p:cNvSpPr/>
            <p:nvPr/>
          </p:nvSpPr>
          <p:spPr>
            <a:xfrm>
              <a:off x="3546612" y="1131590"/>
              <a:ext cx="900000" cy="9000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6386" name="Picture 2" descr="Image associÃ©e">
              <a:extLst>
                <a:ext uri="{FF2B5EF4-FFF2-40B4-BE49-F238E27FC236}">
                  <a16:creationId xmlns:a16="http://schemas.microsoft.com/office/drawing/2014/main" id="{C01D7A8C-2285-4946-8791-77E65DC7C8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3047" b="73242" l="9961" r="898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73" t="24158" r="23027" b="28211"/>
            <a:stretch/>
          </p:blipFill>
          <p:spPr bwMode="auto">
            <a:xfrm>
              <a:off x="3672516" y="1299236"/>
              <a:ext cx="648191" cy="57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8" name="Picture 2" descr="Image associÃ©e">
            <a:extLst>
              <a:ext uri="{FF2B5EF4-FFF2-40B4-BE49-F238E27FC236}">
                <a16:creationId xmlns:a16="http://schemas.microsoft.com/office/drawing/2014/main" id="{F10E5E9D-8D89-4B3A-B890-D452CF6AE4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43" b="82500" l="8462" r="84231">
                        <a14:foregroundMark x1="32308" y1="61071" x2="32308" y2="61071"/>
                        <a14:foregroundMark x1="26538" y1="44643" x2="26538" y2="44643"/>
                        <a14:foregroundMark x1="34231" y1="28571" x2="34231" y2="28571"/>
                        <a14:foregroundMark x1="49615" y1="21429" x2="49615" y2="21429"/>
                        <a14:foregroundMark x1="70000" y1="24643" x2="70000" y2="24643"/>
                        <a14:foregroundMark x1="77692" y1="42143" x2="77692" y2="42143"/>
                        <a14:foregroundMark x1="70769" y1="62857" x2="70769" y2="62857"/>
                        <a14:foregroundMark x1="53846" y1="65000" x2="53846" y2="65000"/>
                        <a14:foregroundMark x1="47692" y1="70000" x2="47692" y2="70000"/>
                        <a14:foregroundMark x1="51154" y1="73214" x2="51154" y2="732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39" t="12143" r="15384" b="21393"/>
          <a:stretch/>
        </p:blipFill>
        <p:spPr bwMode="auto">
          <a:xfrm>
            <a:off x="4024170" y="1916115"/>
            <a:ext cx="1095667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itre 6">
            <a:extLst>
              <a:ext uri="{FF2B5EF4-FFF2-40B4-BE49-F238E27FC236}">
                <a16:creationId xmlns:a16="http://schemas.microsoft.com/office/drawing/2014/main" id="{674C9C6E-20CF-4A34-A214-50AC2A617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400" y="5"/>
            <a:ext cx="6249750" cy="320279"/>
          </a:xfrm>
        </p:spPr>
        <p:txBody>
          <a:bodyPr/>
          <a:lstStyle/>
          <a:p>
            <a:r>
              <a:rPr lang="fr-FR" sz="1400" dirty="0">
                <a:solidFill>
                  <a:schemeClr val="tx1"/>
                </a:solidFill>
              </a:rPr>
              <a:t>Perspectives</a:t>
            </a:r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id="{B1110711-36A8-4F9A-81DE-2250F24DCF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370" y="4639582"/>
            <a:ext cx="1273751" cy="396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179C9AC-F153-4237-9D59-536B66D60E2F}"/>
              </a:ext>
            </a:extLst>
          </p:cNvPr>
          <p:cNvSpPr txBox="1"/>
          <p:nvPr/>
        </p:nvSpPr>
        <p:spPr>
          <a:xfrm>
            <a:off x="0" y="4835728"/>
            <a:ext cx="611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24666275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1076D9-6036-4072-8691-90B0DCD771F6}"/>
              </a:ext>
            </a:extLst>
          </p:cNvPr>
          <p:cNvSpPr/>
          <p:nvPr/>
        </p:nvSpPr>
        <p:spPr>
          <a:xfrm>
            <a:off x="7740352" y="4587975"/>
            <a:ext cx="1403648" cy="555526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Titre 6">
            <a:extLst>
              <a:ext uri="{FF2B5EF4-FFF2-40B4-BE49-F238E27FC236}">
                <a16:creationId xmlns:a16="http://schemas.microsoft.com/office/drawing/2014/main" id="{674C9C6E-20CF-4A34-A214-50AC2A617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400" y="5"/>
            <a:ext cx="6249750" cy="320279"/>
          </a:xfrm>
        </p:spPr>
        <p:txBody>
          <a:bodyPr/>
          <a:lstStyle/>
          <a:p>
            <a:r>
              <a:rPr lang="fr-FR" sz="1400" dirty="0">
                <a:solidFill>
                  <a:schemeClr val="tx1"/>
                </a:solidFill>
              </a:rPr>
              <a:t>Perspectives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C0820232-2C91-4886-BC77-73F052A566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0400" y="524625"/>
            <a:ext cx="5940152" cy="50824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1E38A3F9-501E-4902-848F-767346E116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552" y="518940"/>
            <a:ext cx="1963555" cy="2160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3" name="Picture 2" descr="RÃ©sultat de recherche d'images pour &quot;pyradiomics&quot;">
            <a:extLst>
              <a:ext uri="{FF2B5EF4-FFF2-40B4-BE49-F238E27FC236}">
                <a16:creationId xmlns:a16="http://schemas.microsoft.com/office/drawing/2014/main" id="{B907D4D4-1B2D-4622-BC73-61D5276273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9594" y="3434991"/>
            <a:ext cx="2331017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RÃ©sultat de recherche d'images pour &quot;home made&quot;">
            <a:extLst>
              <a:ext uri="{FF2B5EF4-FFF2-40B4-BE49-F238E27FC236}">
                <a16:creationId xmlns:a16="http://schemas.microsoft.com/office/drawing/2014/main" id="{00662DD0-5524-426C-9864-97E9CDD92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756" y="1294199"/>
            <a:ext cx="1440000" cy="144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E7092751-A06A-4451-BF8D-676A78BF81A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6966" y="3308991"/>
            <a:ext cx="1938433" cy="972000"/>
          </a:xfrm>
          <a:prstGeom prst="rect">
            <a:avLst/>
          </a:prstGeom>
        </p:spPr>
      </p:pic>
      <p:pic>
        <p:nvPicPr>
          <p:cNvPr id="38" name="Picture 4" descr="RÃ©sultat de recherche d'images pour &quot;lifexsoft&quot;">
            <a:extLst>
              <a:ext uri="{FF2B5EF4-FFF2-40B4-BE49-F238E27FC236}">
                <a16:creationId xmlns:a16="http://schemas.microsoft.com/office/drawing/2014/main" id="{CF5F52EC-BF50-45FA-BCF3-9A2A922D7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872" y="3140405"/>
            <a:ext cx="1152000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51586A0D-DA90-4EA8-A5E0-E2DD0804931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370" y="4639582"/>
            <a:ext cx="1273751" cy="396000"/>
          </a:xfrm>
          <a:prstGeom prst="rect">
            <a:avLst/>
          </a:prstGeom>
        </p:spPr>
      </p:pic>
      <p:sp>
        <p:nvSpPr>
          <p:cNvPr id="41" name="ZoneTexte 40">
            <a:extLst>
              <a:ext uri="{FF2B5EF4-FFF2-40B4-BE49-F238E27FC236}">
                <a16:creationId xmlns:a16="http://schemas.microsoft.com/office/drawing/2014/main" id="{3B78C8A0-568F-412F-BC76-60AE26B28710}"/>
              </a:ext>
            </a:extLst>
          </p:cNvPr>
          <p:cNvSpPr txBox="1"/>
          <p:nvPr/>
        </p:nvSpPr>
        <p:spPr>
          <a:xfrm>
            <a:off x="0" y="4835728"/>
            <a:ext cx="611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27568214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1076D9-6036-4072-8691-90B0DCD771F6}"/>
              </a:ext>
            </a:extLst>
          </p:cNvPr>
          <p:cNvSpPr/>
          <p:nvPr/>
        </p:nvSpPr>
        <p:spPr>
          <a:xfrm>
            <a:off x="7740352" y="4587975"/>
            <a:ext cx="1403648" cy="555526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DCD039E-67EF-44A7-BBA3-F9D4EE2989B2}"/>
              </a:ext>
            </a:extLst>
          </p:cNvPr>
          <p:cNvSpPr/>
          <p:nvPr/>
        </p:nvSpPr>
        <p:spPr>
          <a:xfrm>
            <a:off x="2862000" y="783729"/>
            <a:ext cx="3420000" cy="3420000"/>
          </a:xfrm>
          <a:prstGeom prst="ellips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F23FAF3-806E-4DC5-BBB0-2D4E05202FD2}"/>
              </a:ext>
            </a:extLst>
          </p:cNvPr>
          <p:cNvSpPr txBox="1"/>
          <p:nvPr/>
        </p:nvSpPr>
        <p:spPr>
          <a:xfrm>
            <a:off x="323528" y="549518"/>
            <a:ext cx="3528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accent6"/>
                </a:solidFill>
              </a:rPr>
              <a:t>Outils/codes/modèles </a:t>
            </a:r>
          </a:p>
          <a:p>
            <a:pPr algn="ctr"/>
            <a:r>
              <a:rPr lang="fr-FR" sz="1600" dirty="0">
                <a:solidFill>
                  <a:schemeClr val="accent6"/>
                </a:solidFill>
              </a:rPr>
              <a:t>à disposition et standardisés</a:t>
            </a:r>
          </a:p>
        </p:txBody>
      </p:sp>
      <p:grpSp>
        <p:nvGrpSpPr>
          <p:cNvPr id="16385" name="Groupe 16384">
            <a:extLst>
              <a:ext uri="{FF2B5EF4-FFF2-40B4-BE49-F238E27FC236}">
                <a16:creationId xmlns:a16="http://schemas.microsoft.com/office/drawing/2014/main" id="{4EDF28CA-6422-48DA-9F10-C614742ED262}"/>
              </a:ext>
            </a:extLst>
          </p:cNvPr>
          <p:cNvGrpSpPr/>
          <p:nvPr/>
        </p:nvGrpSpPr>
        <p:grpSpPr>
          <a:xfrm>
            <a:off x="3363759" y="684288"/>
            <a:ext cx="900000" cy="900000"/>
            <a:chOff x="3546612" y="1131590"/>
            <a:chExt cx="900000" cy="900000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76A7015B-DD58-43DA-968B-1D3F00275CC8}"/>
                </a:ext>
              </a:extLst>
            </p:cNvPr>
            <p:cNvSpPr/>
            <p:nvPr/>
          </p:nvSpPr>
          <p:spPr>
            <a:xfrm>
              <a:off x="3546612" y="1131590"/>
              <a:ext cx="900000" cy="9000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6386" name="Picture 2" descr="Image associÃ©e">
              <a:extLst>
                <a:ext uri="{FF2B5EF4-FFF2-40B4-BE49-F238E27FC236}">
                  <a16:creationId xmlns:a16="http://schemas.microsoft.com/office/drawing/2014/main" id="{C01D7A8C-2285-4946-8791-77E65DC7C8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3047" b="73242" l="9961" r="898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73" t="24158" r="23027" b="28211"/>
            <a:stretch/>
          </p:blipFill>
          <p:spPr bwMode="auto">
            <a:xfrm>
              <a:off x="3672516" y="1299236"/>
              <a:ext cx="648191" cy="57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ZoneTexte 25">
            <a:extLst>
              <a:ext uri="{FF2B5EF4-FFF2-40B4-BE49-F238E27FC236}">
                <a16:creationId xmlns:a16="http://schemas.microsoft.com/office/drawing/2014/main" id="{25DF06F4-1706-47EC-8F5F-290EDF58CEE0}"/>
              </a:ext>
            </a:extLst>
          </p:cNvPr>
          <p:cNvSpPr txBox="1"/>
          <p:nvPr/>
        </p:nvSpPr>
        <p:spPr>
          <a:xfrm>
            <a:off x="323528" y="2083625"/>
            <a:ext cx="2538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accent5"/>
                </a:solidFill>
              </a:rPr>
              <a:t>Méthodes </a:t>
            </a:r>
          </a:p>
          <a:p>
            <a:pPr algn="ctr"/>
            <a:r>
              <a:rPr lang="fr-FR" sz="1600" dirty="0">
                <a:solidFill>
                  <a:schemeClr val="accent5"/>
                </a:solidFill>
              </a:rPr>
              <a:t>statistiques </a:t>
            </a:r>
          </a:p>
          <a:p>
            <a:pPr algn="ctr"/>
            <a:r>
              <a:rPr lang="fr-FR" sz="1600" dirty="0">
                <a:solidFill>
                  <a:schemeClr val="accent5"/>
                </a:solidFill>
              </a:rPr>
              <a:t>spécifiques</a:t>
            </a: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8A06E7C-B030-40F5-8447-8CA9D1B794CF}"/>
              </a:ext>
            </a:extLst>
          </p:cNvPr>
          <p:cNvGrpSpPr/>
          <p:nvPr/>
        </p:nvGrpSpPr>
        <p:grpSpPr>
          <a:xfrm>
            <a:off x="2433144" y="2041431"/>
            <a:ext cx="900000" cy="900000"/>
            <a:chOff x="2916000" y="2121750"/>
            <a:chExt cx="900000" cy="900000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4CCC0E62-84F7-40CE-A766-6C638C2BB172}"/>
                </a:ext>
              </a:extLst>
            </p:cNvPr>
            <p:cNvSpPr/>
            <p:nvPr/>
          </p:nvSpPr>
          <p:spPr>
            <a:xfrm>
              <a:off x="2916000" y="2121750"/>
              <a:ext cx="900000" cy="90000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47DAFF46-9D07-4FBB-91E7-CDCD8D92C7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9565" y1="39667" x2="39565" y2="39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76" t="11843" r="24585" b="14330"/>
            <a:stretch/>
          </p:blipFill>
          <p:spPr>
            <a:xfrm>
              <a:off x="2994530" y="2221469"/>
              <a:ext cx="677986" cy="612000"/>
            </a:xfrm>
            <a:prstGeom prst="rect">
              <a:avLst/>
            </a:prstGeom>
          </p:spPr>
        </p:pic>
      </p:grpSp>
      <p:pic>
        <p:nvPicPr>
          <p:cNvPr id="48" name="Picture 2" descr="Image associÃ©e">
            <a:extLst>
              <a:ext uri="{FF2B5EF4-FFF2-40B4-BE49-F238E27FC236}">
                <a16:creationId xmlns:a16="http://schemas.microsoft.com/office/drawing/2014/main" id="{F10E5E9D-8D89-4B3A-B890-D452CF6AE4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43" b="82500" l="8462" r="84231">
                        <a14:foregroundMark x1="32308" y1="61071" x2="32308" y2="61071"/>
                        <a14:foregroundMark x1="26538" y1="44643" x2="26538" y2="44643"/>
                        <a14:foregroundMark x1="34231" y1="28571" x2="34231" y2="28571"/>
                        <a14:foregroundMark x1="49615" y1="21429" x2="49615" y2="21429"/>
                        <a14:foregroundMark x1="70000" y1="24643" x2="70000" y2="24643"/>
                        <a14:foregroundMark x1="77692" y1="42143" x2="77692" y2="42143"/>
                        <a14:foregroundMark x1="70769" y1="62857" x2="70769" y2="62857"/>
                        <a14:foregroundMark x1="53846" y1="65000" x2="53846" y2="65000"/>
                        <a14:foregroundMark x1="47692" y1="70000" x2="47692" y2="70000"/>
                        <a14:foregroundMark x1="51154" y1="73214" x2="51154" y2="732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39" t="12143" r="15384" b="21393"/>
          <a:stretch/>
        </p:blipFill>
        <p:spPr bwMode="auto">
          <a:xfrm>
            <a:off x="4024170" y="1916115"/>
            <a:ext cx="1095667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itre 6">
            <a:extLst>
              <a:ext uri="{FF2B5EF4-FFF2-40B4-BE49-F238E27FC236}">
                <a16:creationId xmlns:a16="http://schemas.microsoft.com/office/drawing/2014/main" id="{674C9C6E-20CF-4A34-A214-50AC2A617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400" y="5"/>
            <a:ext cx="6249750" cy="320279"/>
          </a:xfrm>
        </p:spPr>
        <p:txBody>
          <a:bodyPr/>
          <a:lstStyle/>
          <a:p>
            <a:r>
              <a:rPr lang="fr-FR" sz="1400" dirty="0">
                <a:solidFill>
                  <a:schemeClr val="tx1"/>
                </a:solidFill>
              </a:rPr>
              <a:t>Perspectives</a:t>
            </a:r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id="{B1110711-36A8-4F9A-81DE-2250F24DCF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370" y="4639582"/>
            <a:ext cx="1273751" cy="396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D31B3B85-473F-4EBC-B31F-07E42C13923B}"/>
              </a:ext>
            </a:extLst>
          </p:cNvPr>
          <p:cNvSpPr txBox="1"/>
          <p:nvPr/>
        </p:nvSpPr>
        <p:spPr>
          <a:xfrm>
            <a:off x="0" y="4835728"/>
            <a:ext cx="611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42163560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ACE85615-6E12-45CF-A42F-F4F3219362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851" y="401778"/>
            <a:ext cx="3834947" cy="280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A1076D9-6036-4072-8691-90B0DCD771F6}"/>
              </a:ext>
            </a:extLst>
          </p:cNvPr>
          <p:cNvSpPr/>
          <p:nvPr/>
        </p:nvSpPr>
        <p:spPr>
          <a:xfrm>
            <a:off x="7740352" y="4587975"/>
            <a:ext cx="1403648" cy="555526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B107280-5CD8-4467-8585-8AA21E01A385}"/>
              </a:ext>
            </a:extLst>
          </p:cNvPr>
          <p:cNvSpPr txBox="1"/>
          <p:nvPr/>
        </p:nvSpPr>
        <p:spPr>
          <a:xfrm>
            <a:off x="0" y="4835728"/>
            <a:ext cx="611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32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9435978-FF91-4D85-9FFE-85B184331F4E}"/>
              </a:ext>
            </a:extLst>
          </p:cNvPr>
          <p:cNvSpPr txBox="1"/>
          <p:nvPr/>
        </p:nvSpPr>
        <p:spPr>
          <a:xfrm>
            <a:off x="354597" y="1906931"/>
            <a:ext cx="64128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cs typeface="Courier New" panose="02070309020205020404" pitchFamily="49" charset="0"/>
              </a:rPr>
              <a:t>87 patients avec CPNPC*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cs typeface="Courier New" panose="02070309020205020404" pitchFamily="49" charset="0"/>
              </a:rPr>
              <a:t>Images TDM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cs typeface="Courier New" panose="02070309020205020404" pitchFamily="49" charset="0"/>
              </a:rPr>
              <a:t>636 index radiomiques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cs typeface="Courier New" panose="02070309020205020404" pitchFamily="49" charset="0"/>
              </a:rPr>
              <a:t>Distinction en 3 sous-types tumoraux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C5B182C7-C268-4E85-AA15-9C6682A262CE}"/>
              </a:ext>
            </a:extLst>
          </p:cNvPr>
          <p:cNvSpPr/>
          <p:nvPr/>
        </p:nvSpPr>
        <p:spPr>
          <a:xfrm>
            <a:off x="7811152" y="417250"/>
            <a:ext cx="782665" cy="2713408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D746FE1-32FB-4155-9075-7FCB0CB5CC11}"/>
              </a:ext>
            </a:extLst>
          </p:cNvPr>
          <p:cNvSpPr txBox="1"/>
          <p:nvPr/>
        </p:nvSpPr>
        <p:spPr>
          <a:xfrm>
            <a:off x="273122" y="4866999"/>
            <a:ext cx="45945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* : Cancer Pulmonaire Non à Petites Cellules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7B1EBB2A-883B-4DB8-AC7F-EB9F9ABAE4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370" y="4639582"/>
            <a:ext cx="1273751" cy="396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5E7A665-1499-453C-B41E-55D92EC804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97" y="713749"/>
            <a:ext cx="4498765" cy="86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26EA9553-2F23-4C04-849A-2832FFEB43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72"/>
          <a:stretch/>
        </p:blipFill>
        <p:spPr>
          <a:xfrm>
            <a:off x="401213" y="384572"/>
            <a:ext cx="1544165" cy="360000"/>
          </a:xfrm>
          <a:prstGeom prst="rect">
            <a:avLst/>
          </a:prstGeom>
        </p:spPr>
      </p:pic>
      <p:sp>
        <p:nvSpPr>
          <p:cNvPr id="16" name="Titre 6">
            <a:extLst>
              <a:ext uri="{FF2B5EF4-FFF2-40B4-BE49-F238E27FC236}">
                <a16:creationId xmlns:a16="http://schemas.microsoft.com/office/drawing/2014/main" id="{6D8BAECF-A17D-48D7-8ED2-B8AC7E556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400" y="5"/>
            <a:ext cx="6249750" cy="320279"/>
          </a:xfrm>
        </p:spPr>
        <p:txBody>
          <a:bodyPr/>
          <a:lstStyle/>
          <a:p>
            <a:r>
              <a:rPr lang="fr-FR" sz="1400" dirty="0">
                <a:solidFill>
                  <a:schemeClr val="tx1"/>
                </a:solidFill>
              </a:rPr>
              <a:t>Perspectives</a:t>
            </a:r>
          </a:p>
        </p:txBody>
      </p:sp>
    </p:spTree>
    <p:extLst>
      <p:ext uri="{BB962C8B-B14F-4D97-AF65-F5344CB8AC3E}">
        <p14:creationId xmlns:p14="http://schemas.microsoft.com/office/powerpoint/2010/main" val="10703793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ACE85615-6E12-45CF-A42F-F4F3219362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851" y="401778"/>
            <a:ext cx="3834947" cy="280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A1076D9-6036-4072-8691-90B0DCD771F6}"/>
              </a:ext>
            </a:extLst>
          </p:cNvPr>
          <p:cNvSpPr/>
          <p:nvPr/>
        </p:nvSpPr>
        <p:spPr>
          <a:xfrm>
            <a:off x="7740352" y="4587975"/>
            <a:ext cx="1403648" cy="555526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B107280-5CD8-4467-8585-8AA21E01A385}"/>
              </a:ext>
            </a:extLst>
          </p:cNvPr>
          <p:cNvSpPr txBox="1"/>
          <p:nvPr/>
        </p:nvSpPr>
        <p:spPr>
          <a:xfrm>
            <a:off x="0" y="4835728"/>
            <a:ext cx="611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32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9435978-FF91-4D85-9FFE-85B184331F4E}"/>
              </a:ext>
            </a:extLst>
          </p:cNvPr>
          <p:cNvSpPr txBox="1"/>
          <p:nvPr/>
        </p:nvSpPr>
        <p:spPr>
          <a:xfrm>
            <a:off x="354597" y="1906931"/>
            <a:ext cx="64128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cs typeface="Courier New" panose="02070309020205020404" pitchFamily="49" charset="0"/>
              </a:rPr>
              <a:t>87 patients avec CPNPC*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cs typeface="Courier New" panose="02070309020205020404" pitchFamily="49" charset="0"/>
              </a:rPr>
              <a:t>Images TDM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cs typeface="Courier New" panose="02070309020205020404" pitchFamily="49" charset="0"/>
              </a:rPr>
              <a:t>636 index radiomiques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cs typeface="Courier New" panose="02070309020205020404" pitchFamily="49" charset="0"/>
              </a:rPr>
              <a:t>Distinction en 3 sous-types tumoraux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C5B182C7-C268-4E85-AA15-9C6682A262CE}"/>
              </a:ext>
            </a:extLst>
          </p:cNvPr>
          <p:cNvSpPr/>
          <p:nvPr/>
        </p:nvSpPr>
        <p:spPr>
          <a:xfrm>
            <a:off x="7811152" y="417250"/>
            <a:ext cx="782665" cy="2713408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7F0F7A74-F6D1-48FE-86B3-16B79733BC6A}"/>
              </a:ext>
            </a:extLst>
          </p:cNvPr>
          <p:cNvCxnSpPr>
            <a:cxnSpLocks/>
            <a:endCxn id="14" idx="2"/>
          </p:cNvCxnSpPr>
          <p:nvPr/>
        </p:nvCxnSpPr>
        <p:spPr>
          <a:xfrm flipH="1">
            <a:off x="6825315" y="1347615"/>
            <a:ext cx="1563110" cy="1862164"/>
          </a:xfrm>
          <a:prstGeom prst="straightConnector1">
            <a:avLst/>
          </a:prstGeom>
          <a:ln w="19050">
            <a:solidFill>
              <a:srgbClr val="AB8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1D746FE1-32FB-4155-9075-7FCB0CB5CC11}"/>
              </a:ext>
            </a:extLst>
          </p:cNvPr>
          <p:cNvSpPr txBox="1"/>
          <p:nvPr/>
        </p:nvSpPr>
        <p:spPr>
          <a:xfrm>
            <a:off x="273122" y="4866999"/>
            <a:ext cx="45945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* : Cancer Pulmonaire Non à Petites Cellules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88DC7F3-EEB4-4F51-A0CF-DA38EED3BF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624" y="2125054"/>
            <a:ext cx="2929500" cy="2232000"/>
          </a:xfrm>
          <a:prstGeom prst="rect">
            <a:avLst/>
          </a:prstGeom>
          <a:ln w="19050">
            <a:solidFill>
              <a:srgbClr val="AB82FF"/>
            </a:solidFill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7B1EBB2A-883B-4DB8-AC7F-EB9F9ABAE4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370" y="4639582"/>
            <a:ext cx="1273751" cy="396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5E7A665-1499-453C-B41E-55D92EC804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97" y="713749"/>
            <a:ext cx="4498765" cy="86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26EA9553-2F23-4C04-849A-2832FFEB430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72"/>
          <a:stretch/>
        </p:blipFill>
        <p:spPr>
          <a:xfrm>
            <a:off x="401213" y="384572"/>
            <a:ext cx="1544165" cy="360000"/>
          </a:xfrm>
          <a:prstGeom prst="rect">
            <a:avLst/>
          </a:prstGeom>
        </p:spPr>
      </p:pic>
      <p:sp>
        <p:nvSpPr>
          <p:cNvPr id="16" name="Titre 6">
            <a:extLst>
              <a:ext uri="{FF2B5EF4-FFF2-40B4-BE49-F238E27FC236}">
                <a16:creationId xmlns:a16="http://schemas.microsoft.com/office/drawing/2014/main" id="{6D8BAECF-A17D-48D7-8ED2-B8AC7E556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400" y="5"/>
            <a:ext cx="6249750" cy="320279"/>
          </a:xfrm>
        </p:spPr>
        <p:txBody>
          <a:bodyPr/>
          <a:lstStyle/>
          <a:p>
            <a:r>
              <a:rPr lang="fr-FR" sz="1400" dirty="0">
                <a:solidFill>
                  <a:schemeClr val="tx1"/>
                </a:solidFill>
              </a:rPr>
              <a:t>Perspectives</a:t>
            </a:r>
          </a:p>
        </p:txBody>
      </p:sp>
    </p:spTree>
    <p:extLst>
      <p:ext uri="{BB962C8B-B14F-4D97-AF65-F5344CB8AC3E}">
        <p14:creationId xmlns:p14="http://schemas.microsoft.com/office/powerpoint/2010/main" val="6813907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1076D9-6036-4072-8691-90B0DCD771F6}"/>
              </a:ext>
            </a:extLst>
          </p:cNvPr>
          <p:cNvSpPr/>
          <p:nvPr/>
        </p:nvSpPr>
        <p:spPr>
          <a:xfrm>
            <a:off x="7740352" y="4587975"/>
            <a:ext cx="1403648" cy="555526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DCD039E-67EF-44A7-BBA3-F9D4EE2989B2}"/>
              </a:ext>
            </a:extLst>
          </p:cNvPr>
          <p:cNvSpPr/>
          <p:nvPr/>
        </p:nvSpPr>
        <p:spPr>
          <a:xfrm>
            <a:off x="2862000" y="783729"/>
            <a:ext cx="3420000" cy="3420000"/>
          </a:xfrm>
          <a:prstGeom prst="ellips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B36CEBB5-446A-4CF2-AD91-67343D116BF7}"/>
              </a:ext>
            </a:extLst>
          </p:cNvPr>
          <p:cNvSpPr/>
          <p:nvPr/>
        </p:nvSpPr>
        <p:spPr>
          <a:xfrm>
            <a:off x="3308417" y="3399942"/>
            <a:ext cx="900000" cy="900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F23FAF3-806E-4DC5-BBB0-2D4E05202FD2}"/>
              </a:ext>
            </a:extLst>
          </p:cNvPr>
          <p:cNvSpPr txBox="1"/>
          <p:nvPr/>
        </p:nvSpPr>
        <p:spPr>
          <a:xfrm>
            <a:off x="323528" y="549518"/>
            <a:ext cx="3528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accent6"/>
                </a:solidFill>
              </a:rPr>
              <a:t>Outils/codes/modèles </a:t>
            </a:r>
          </a:p>
          <a:p>
            <a:pPr algn="ctr"/>
            <a:r>
              <a:rPr lang="fr-FR" sz="1600" dirty="0">
                <a:solidFill>
                  <a:schemeClr val="accent6"/>
                </a:solidFill>
              </a:rPr>
              <a:t>à disposition et standardisés</a:t>
            </a:r>
          </a:p>
        </p:txBody>
      </p:sp>
      <p:grpSp>
        <p:nvGrpSpPr>
          <p:cNvPr id="16385" name="Groupe 16384">
            <a:extLst>
              <a:ext uri="{FF2B5EF4-FFF2-40B4-BE49-F238E27FC236}">
                <a16:creationId xmlns:a16="http://schemas.microsoft.com/office/drawing/2014/main" id="{4EDF28CA-6422-48DA-9F10-C614742ED262}"/>
              </a:ext>
            </a:extLst>
          </p:cNvPr>
          <p:cNvGrpSpPr/>
          <p:nvPr/>
        </p:nvGrpSpPr>
        <p:grpSpPr>
          <a:xfrm>
            <a:off x="3363759" y="684288"/>
            <a:ext cx="900000" cy="900000"/>
            <a:chOff x="3546612" y="1131590"/>
            <a:chExt cx="900000" cy="900000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76A7015B-DD58-43DA-968B-1D3F00275CC8}"/>
                </a:ext>
              </a:extLst>
            </p:cNvPr>
            <p:cNvSpPr/>
            <p:nvPr/>
          </p:nvSpPr>
          <p:spPr>
            <a:xfrm>
              <a:off x="3546612" y="1131590"/>
              <a:ext cx="900000" cy="9000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6386" name="Picture 2" descr="Image associÃ©e">
              <a:extLst>
                <a:ext uri="{FF2B5EF4-FFF2-40B4-BE49-F238E27FC236}">
                  <a16:creationId xmlns:a16="http://schemas.microsoft.com/office/drawing/2014/main" id="{C01D7A8C-2285-4946-8791-77E65DC7C8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3047" b="73242" l="9961" r="898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73" t="24158" r="23027" b="28211"/>
            <a:stretch/>
          </p:blipFill>
          <p:spPr bwMode="auto">
            <a:xfrm>
              <a:off x="3672516" y="1299236"/>
              <a:ext cx="648191" cy="57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ZoneTexte 25">
            <a:extLst>
              <a:ext uri="{FF2B5EF4-FFF2-40B4-BE49-F238E27FC236}">
                <a16:creationId xmlns:a16="http://schemas.microsoft.com/office/drawing/2014/main" id="{25DF06F4-1706-47EC-8F5F-290EDF58CEE0}"/>
              </a:ext>
            </a:extLst>
          </p:cNvPr>
          <p:cNvSpPr txBox="1"/>
          <p:nvPr/>
        </p:nvSpPr>
        <p:spPr>
          <a:xfrm>
            <a:off x="323528" y="2083625"/>
            <a:ext cx="2538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accent5"/>
                </a:solidFill>
              </a:rPr>
              <a:t>Méthodes </a:t>
            </a:r>
          </a:p>
          <a:p>
            <a:pPr algn="ctr"/>
            <a:r>
              <a:rPr lang="fr-FR" sz="1600" dirty="0">
                <a:solidFill>
                  <a:schemeClr val="accent5"/>
                </a:solidFill>
              </a:rPr>
              <a:t>statistiques </a:t>
            </a:r>
          </a:p>
          <a:p>
            <a:pPr algn="ctr"/>
            <a:r>
              <a:rPr lang="fr-FR" sz="1600" dirty="0">
                <a:solidFill>
                  <a:schemeClr val="accent5"/>
                </a:solidFill>
              </a:rPr>
              <a:t>spécifiques</a:t>
            </a:r>
          </a:p>
        </p:txBody>
      </p:sp>
      <p:pic>
        <p:nvPicPr>
          <p:cNvPr id="16390" name="Picture 6" descr="RÃ©sultat de recherche d'images pour &quot;biologie&quot;">
            <a:extLst>
              <a:ext uri="{FF2B5EF4-FFF2-40B4-BE49-F238E27FC236}">
                <a16:creationId xmlns:a16="http://schemas.microsoft.com/office/drawing/2014/main" id="{8A2A1D12-D02E-4FC8-A4CD-94C7A0E3D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1887">
            <a:off x="3274666" y="3689327"/>
            <a:ext cx="967500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47AE22C-AF1C-4527-AB1D-A0C3504CC799}"/>
              </a:ext>
            </a:extLst>
          </p:cNvPr>
          <p:cNvSpPr txBox="1"/>
          <p:nvPr/>
        </p:nvSpPr>
        <p:spPr>
          <a:xfrm>
            <a:off x="323530" y="3833921"/>
            <a:ext cx="33843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accent4">
                    <a:lumMod val="75000"/>
                  </a:schemeClr>
                </a:solidFill>
              </a:rPr>
              <a:t>Signification biologique</a:t>
            </a: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8A06E7C-B030-40F5-8447-8CA9D1B794CF}"/>
              </a:ext>
            </a:extLst>
          </p:cNvPr>
          <p:cNvGrpSpPr/>
          <p:nvPr/>
        </p:nvGrpSpPr>
        <p:grpSpPr>
          <a:xfrm>
            <a:off x="2433144" y="2041431"/>
            <a:ext cx="900000" cy="900000"/>
            <a:chOff x="2916000" y="2121750"/>
            <a:chExt cx="900000" cy="900000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4CCC0E62-84F7-40CE-A766-6C638C2BB172}"/>
                </a:ext>
              </a:extLst>
            </p:cNvPr>
            <p:cNvSpPr/>
            <p:nvPr/>
          </p:nvSpPr>
          <p:spPr>
            <a:xfrm>
              <a:off x="2916000" y="2121750"/>
              <a:ext cx="900000" cy="90000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47DAFF46-9D07-4FBB-91E7-CDCD8D92C7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39565" y1="39667" x2="39565" y2="39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76" t="11843" r="24585" b="14330"/>
            <a:stretch/>
          </p:blipFill>
          <p:spPr>
            <a:xfrm>
              <a:off x="2994530" y="2221469"/>
              <a:ext cx="677986" cy="612000"/>
            </a:xfrm>
            <a:prstGeom prst="rect">
              <a:avLst/>
            </a:prstGeom>
          </p:spPr>
        </p:pic>
      </p:grpSp>
      <p:pic>
        <p:nvPicPr>
          <p:cNvPr id="48" name="Picture 2" descr="Image associÃ©e">
            <a:extLst>
              <a:ext uri="{FF2B5EF4-FFF2-40B4-BE49-F238E27FC236}">
                <a16:creationId xmlns:a16="http://schemas.microsoft.com/office/drawing/2014/main" id="{F10E5E9D-8D89-4B3A-B890-D452CF6AE4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143" b="82500" l="8462" r="84231">
                        <a14:foregroundMark x1="32308" y1="61071" x2="32308" y2="61071"/>
                        <a14:foregroundMark x1="26538" y1="44643" x2="26538" y2="44643"/>
                        <a14:foregroundMark x1="34231" y1="28571" x2="34231" y2="28571"/>
                        <a14:foregroundMark x1="49615" y1="21429" x2="49615" y2="21429"/>
                        <a14:foregroundMark x1="70000" y1="24643" x2="70000" y2="24643"/>
                        <a14:foregroundMark x1="77692" y1="42143" x2="77692" y2="42143"/>
                        <a14:foregroundMark x1="70769" y1="62857" x2="70769" y2="62857"/>
                        <a14:foregroundMark x1="53846" y1="65000" x2="53846" y2="65000"/>
                        <a14:foregroundMark x1="47692" y1="70000" x2="47692" y2="70000"/>
                        <a14:foregroundMark x1="51154" y1="73214" x2="51154" y2="732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39" t="12143" r="15384" b="21393"/>
          <a:stretch/>
        </p:blipFill>
        <p:spPr bwMode="auto">
          <a:xfrm>
            <a:off x="4024170" y="1916115"/>
            <a:ext cx="1095667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itre 6">
            <a:extLst>
              <a:ext uri="{FF2B5EF4-FFF2-40B4-BE49-F238E27FC236}">
                <a16:creationId xmlns:a16="http://schemas.microsoft.com/office/drawing/2014/main" id="{674C9C6E-20CF-4A34-A214-50AC2A617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400" y="5"/>
            <a:ext cx="6249750" cy="320279"/>
          </a:xfrm>
        </p:spPr>
        <p:txBody>
          <a:bodyPr/>
          <a:lstStyle/>
          <a:p>
            <a:r>
              <a:rPr lang="fr-FR" sz="1400" dirty="0">
                <a:solidFill>
                  <a:schemeClr val="tx1"/>
                </a:solidFill>
              </a:rPr>
              <a:t>Perspectives</a:t>
            </a:r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id="{B1110711-36A8-4F9A-81DE-2250F24DCF9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370" y="4639582"/>
            <a:ext cx="1273751" cy="396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F175913D-E39F-4289-B926-1284A61FDF25}"/>
              </a:ext>
            </a:extLst>
          </p:cNvPr>
          <p:cNvSpPr txBox="1"/>
          <p:nvPr/>
        </p:nvSpPr>
        <p:spPr>
          <a:xfrm>
            <a:off x="0" y="4835728"/>
            <a:ext cx="611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2484653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923" y="411510"/>
            <a:ext cx="3521237" cy="450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ECA7242-7FEC-4C22-A569-7D217E58C36C}"/>
              </a:ext>
            </a:extLst>
          </p:cNvPr>
          <p:cNvSpPr txBox="1"/>
          <p:nvPr/>
        </p:nvSpPr>
        <p:spPr>
          <a:xfrm>
            <a:off x="8603943" y="4856261"/>
            <a:ext cx="540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7157654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iif.elifesciences.org/lax:23421%2Felife-23421-fig3-v3.tif/full/617,/0/default.jpg">
            <a:extLst>
              <a:ext uri="{FF2B5EF4-FFF2-40B4-BE49-F238E27FC236}">
                <a16:creationId xmlns:a16="http://schemas.microsoft.com/office/drawing/2014/main" id="{075EB66F-56B6-4E22-8A5D-9AF7A29EE6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86824" y="336190"/>
            <a:ext cx="2628835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A1076D9-6036-4072-8691-90B0DCD771F6}"/>
              </a:ext>
            </a:extLst>
          </p:cNvPr>
          <p:cNvSpPr/>
          <p:nvPr/>
        </p:nvSpPr>
        <p:spPr>
          <a:xfrm>
            <a:off x="7740352" y="4587975"/>
            <a:ext cx="1403648" cy="555526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C119628-7CD5-4A2C-A7D5-E3A09DF7B8A7}"/>
              </a:ext>
            </a:extLst>
          </p:cNvPr>
          <p:cNvSpPr txBox="1"/>
          <p:nvPr/>
        </p:nvSpPr>
        <p:spPr>
          <a:xfrm>
            <a:off x="751445" y="483523"/>
            <a:ext cx="5260719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+mj-lt"/>
              </a:rPr>
              <a:t>Comprendre le lien entre l’hétérogénéité sur les images et </a:t>
            </a:r>
          </a:p>
          <a:p>
            <a:r>
              <a:rPr lang="fr-FR" sz="1400" dirty="0">
                <a:latin typeface="+mj-lt"/>
              </a:rPr>
              <a:t>      l’hétérogénéité biologique </a:t>
            </a:r>
            <a:r>
              <a:rPr lang="fr-FR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[Orlhac et al. </a:t>
            </a:r>
            <a:r>
              <a:rPr lang="fr-FR" sz="1200" i="1" dirty="0">
                <a:latin typeface="Courier New" panose="02070309020205020404" pitchFamily="49" charset="0"/>
                <a:cs typeface="Courier New" panose="02070309020205020404" pitchFamily="49" charset="0"/>
              </a:rPr>
              <a:t>J </a:t>
            </a:r>
            <a:r>
              <a:rPr lang="fr-FR" sz="12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Nucl</a:t>
            </a:r>
            <a:r>
              <a:rPr lang="fr-FR" sz="1200" i="1" dirty="0">
                <a:latin typeface="Courier New" panose="02070309020205020404" pitchFamily="49" charset="0"/>
                <a:cs typeface="Courier New" panose="02070309020205020404" pitchFamily="49" charset="0"/>
              </a:rPr>
              <a:t> Med </a:t>
            </a:r>
            <a:r>
              <a:rPr lang="fr-FR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2016]</a:t>
            </a:r>
            <a:endParaRPr lang="fr-FR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>
              <a:latin typeface="+mj-lt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>
              <a:latin typeface="+mj-lt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>
              <a:latin typeface="+mj-lt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>
              <a:latin typeface="+mj-lt"/>
              <a:sym typeface="Wingdings" panose="05000000000000000000" pitchFamily="2" charset="2"/>
            </a:endParaRPr>
          </a:p>
          <a:p>
            <a:endParaRPr lang="fr-FR" sz="1400" dirty="0">
              <a:latin typeface="+mj-lt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>
              <a:latin typeface="+mj-lt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>
              <a:latin typeface="+mj-lt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>
              <a:latin typeface="+mj-lt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>
              <a:latin typeface="+mj-lt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+mj-lt"/>
                <a:sym typeface="Wingdings" panose="05000000000000000000" pitchFamily="2" charset="2"/>
              </a:rPr>
              <a:t>Associer les index radiomiques à la caractérisation moléculaire des lésions </a:t>
            </a:r>
            <a:r>
              <a:rPr lang="fr-FR" sz="1200" dirty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[Grossmann et al. </a:t>
            </a:r>
            <a:r>
              <a:rPr lang="fr-FR" sz="1200" i="1" dirty="0" err="1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eLIFE</a:t>
            </a:r>
            <a:r>
              <a:rPr lang="fr-FR" sz="1200" dirty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2017]</a:t>
            </a:r>
          </a:p>
          <a:p>
            <a:endParaRPr lang="fr-FR" sz="1400" dirty="0">
              <a:latin typeface="+mj-lt"/>
              <a:sym typeface="Wingdings" panose="05000000000000000000" pitchFamily="2" charset="2"/>
            </a:endParaRPr>
          </a:p>
          <a:p>
            <a:endParaRPr lang="fr-FR" sz="1400" dirty="0">
              <a:latin typeface="+mj-lt"/>
            </a:endParaRPr>
          </a:p>
        </p:txBody>
      </p:sp>
      <p:pic>
        <p:nvPicPr>
          <p:cNvPr id="23" name="Picture 7">
            <a:extLst>
              <a:ext uri="{FF2B5EF4-FFF2-40B4-BE49-F238E27FC236}">
                <a16:creationId xmlns:a16="http://schemas.microsoft.com/office/drawing/2014/main" id="{DD171433-AB2D-4C67-9A96-CA4AA20053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52073" y="1203598"/>
            <a:ext cx="783467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7">
            <a:extLst>
              <a:ext uri="{FF2B5EF4-FFF2-40B4-BE49-F238E27FC236}">
                <a16:creationId xmlns:a16="http://schemas.microsoft.com/office/drawing/2014/main" id="{560EEEC1-D214-4FC0-AC31-EE9A814219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40038" y="1203598"/>
            <a:ext cx="783467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17257D78-B5AF-477E-966B-BF6677FD84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27994" y="1203598"/>
            <a:ext cx="774067" cy="900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00A9CF8E-99C0-4FEF-AEAF-A75DFA7FC2C2}"/>
              </a:ext>
            </a:extLst>
          </p:cNvPr>
          <p:cNvCxnSpPr/>
          <p:nvPr/>
        </p:nvCxnSpPr>
        <p:spPr>
          <a:xfrm>
            <a:off x="2835539" y="1633417"/>
            <a:ext cx="396000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8626BB84-EE16-4A0B-96D7-CE6DF6C03091}"/>
              </a:ext>
            </a:extLst>
          </p:cNvPr>
          <p:cNvCxnSpPr/>
          <p:nvPr/>
        </p:nvCxnSpPr>
        <p:spPr>
          <a:xfrm>
            <a:off x="4031984" y="1646537"/>
            <a:ext cx="396000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90561140-5705-4EB7-A8AA-B2308C78C350}"/>
              </a:ext>
            </a:extLst>
          </p:cNvPr>
          <p:cNvSpPr txBox="1"/>
          <p:nvPr/>
        </p:nvSpPr>
        <p:spPr>
          <a:xfrm rot="16200000">
            <a:off x="4430366" y="2338363"/>
            <a:ext cx="347137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dirty="0"/>
              <a:t>Voies de signalisation moléculaire </a:t>
            </a:r>
            <a:r>
              <a:rPr lang="fr-FR" sz="1400" dirty="0">
                <a:sym typeface="Wingdings" panose="05000000000000000000" pitchFamily="2" charset="2"/>
              </a:rPr>
              <a:t></a:t>
            </a:r>
            <a:endParaRPr lang="fr-FR" sz="1400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7451EB11-7F81-4BA9-B343-7534F6E16E62}"/>
              </a:ext>
            </a:extLst>
          </p:cNvPr>
          <p:cNvSpPr txBox="1"/>
          <p:nvPr/>
        </p:nvSpPr>
        <p:spPr>
          <a:xfrm>
            <a:off x="6208296" y="4217558"/>
            <a:ext cx="25200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dirty="0"/>
              <a:t>Index radiomiques TDM </a:t>
            </a:r>
            <a:r>
              <a:rPr lang="fr-FR" sz="1400" dirty="0">
                <a:sym typeface="Wingdings" panose="05000000000000000000" pitchFamily="2" charset="2"/>
              </a:rPr>
              <a:t></a:t>
            </a:r>
            <a:endParaRPr lang="fr-FR" sz="1400" dirty="0"/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6DD663A0-79CC-49EC-A8F1-1FE81B7A27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370" y="4639582"/>
            <a:ext cx="1273751" cy="396000"/>
          </a:xfrm>
          <a:prstGeom prst="rect">
            <a:avLst/>
          </a:prstGeom>
        </p:spPr>
      </p:pic>
      <p:sp>
        <p:nvSpPr>
          <p:cNvPr id="17" name="Titre 6">
            <a:extLst>
              <a:ext uri="{FF2B5EF4-FFF2-40B4-BE49-F238E27FC236}">
                <a16:creationId xmlns:a16="http://schemas.microsoft.com/office/drawing/2014/main" id="{5B271B0C-CD7E-40EE-B66C-07C31DFEB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400" y="5"/>
            <a:ext cx="6249750" cy="320279"/>
          </a:xfrm>
        </p:spPr>
        <p:txBody>
          <a:bodyPr/>
          <a:lstStyle/>
          <a:p>
            <a:r>
              <a:rPr lang="fr-FR" sz="1400" dirty="0">
                <a:solidFill>
                  <a:schemeClr val="tx1"/>
                </a:solidFill>
              </a:rPr>
              <a:t>Perspectives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0754071-D1B5-44E0-A313-197A51878748}"/>
              </a:ext>
            </a:extLst>
          </p:cNvPr>
          <p:cNvSpPr txBox="1"/>
          <p:nvPr/>
        </p:nvSpPr>
        <p:spPr>
          <a:xfrm>
            <a:off x="0" y="4835728"/>
            <a:ext cx="611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38663471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1076D9-6036-4072-8691-90B0DCD771F6}"/>
              </a:ext>
            </a:extLst>
          </p:cNvPr>
          <p:cNvSpPr/>
          <p:nvPr/>
        </p:nvSpPr>
        <p:spPr>
          <a:xfrm>
            <a:off x="7740352" y="4587975"/>
            <a:ext cx="1403648" cy="555526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DCD039E-67EF-44A7-BBA3-F9D4EE2989B2}"/>
              </a:ext>
            </a:extLst>
          </p:cNvPr>
          <p:cNvSpPr/>
          <p:nvPr/>
        </p:nvSpPr>
        <p:spPr>
          <a:xfrm>
            <a:off x="2862000" y="783729"/>
            <a:ext cx="3420000" cy="3420000"/>
          </a:xfrm>
          <a:prstGeom prst="ellips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B36CEBB5-446A-4CF2-AD91-67343D116BF7}"/>
              </a:ext>
            </a:extLst>
          </p:cNvPr>
          <p:cNvSpPr/>
          <p:nvPr/>
        </p:nvSpPr>
        <p:spPr>
          <a:xfrm>
            <a:off x="3308417" y="3399942"/>
            <a:ext cx="900000" cy="900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F23FAF3-806E-4DC5-BBB0-2D4E05202FD2}"/>
              </a:ext>
            </a:extLst>
          </p:cNvPr>
          <p:cNvSpPr txBox="1"/>
          <p:nvPr/>
        </p:nvSpPr>
        <p:spPr>
          <a:xfrm>
            <a:off x="323528" y="549518"/>
            <a:ext cx="3528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accent6"/>
                </a:solidFill>
              </a:rPr>
              <a:t>Outils/codes/modèles </a:t>
            </a:r>
          </a:p>
          <a:p>
            <a:pPr algn="ctr"/>
            <a:r>
              <a:rPr lang="fr-FR" sz="1600" dirty="0">
                <a:solidFill>
                  <a:schemeClr val="accent6"/>
                </a:solidFill>
              </a:rPr>
              <a:t>à disposition et standardisés</a:t>
            </a:r>
          </a:p>
        </p:txBody>
      </p:sp>
      <p:grpSp>
        <p:nvGrpSpPr>
          <p:cNvPr id="16385" name="Groupe 16384">
            <a:extLst>
              <a:ext uri="{FF2B5EF4-FFF2-40B4-BE49-F238E27FC236}">
                <a16:creationId xmlns:a16="http://schemas.microsoft.com/office/drawing/2014/main" id="{4EDF28CA-6422-48DA-9F10-C614742ED262}"/>
              </a:ext>
            </a:extLst>
          </p:cNvPr>
          <p:cNvGrpSpPr/>
          <p:nvPr/>
        </p:nvGrpSpPr>
        <p:grpSpPr>
          <a:xfrm>
            <a:off x="3363759" y="684288"/>
            <a:ext cx="900000" cy="900000"/>
            <a:chOff x="3546612" y="1131590"/>
            <a:chExt cx="900000" cy="900000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76A7015B-DD58-43DA-968B-1D3F00275CC8}"/>
                </a:ext>
              </a:extLst>
            </p:cNvPr>
            <p:cNvSpPr/>
            <p:nvPr/>
          </p:nvSpPr>
          <p:spPr>
            <a:xfrm>
              <a:off x="3546612" y="1131590"/>
              <a:ext cx="900000" cy="9000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6386" name="Picture 2" descr="Image associÃ©e">
              <a:extLst>
                <a:ext uri="{FF2B5EF4-FFF2-40B4-BE49-F238E27FC236}">
                  <a16:creationId xmlns:a16="http://schemas.microsoft.com/office/drawing/2014/main" id="{C01D7A8C-2285-4946-8791-77E65DC7C8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3047" b="73242" l="9961" r="898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73" t="24158" r="23027" b="28211"/>
            <a:stretch/>
          </p:blipFill>
          <p:spPr bwMode="auto">
            <a:xfrm>
              <a:off x="3672516" y="1299236"/>
              <a:ext cx="648191" cy="57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ZoneTexte 25">
            <a:extLst>
              <a:ext uri="{FF2B5EF4-FFF2-40B4-BE49-F238E27FC236}">
                <a16:creationId xmlns:a16="http://schemas.microsoft.com/office/drawing/2014/main" id="{25DF06F4-1706-47EC-8F5F-290EDF58CEE0}"/>
              </a:ext>
            </a:extLst>
          </p:cNvPr>
          <p:cNvSpPr txBox="1"/>
          <p:nvPr/>
        </p:nvSpPr>
        <p:spPr>
          <a:xfrm>
            <a:off x="323528" y="2083625"/>
            <a:ext cx="2538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accent5"/>
                </a:solidFill>
              </a:rPr>
              <a:t>Méthodes </a:t>
            </a:r>
          </a:p>
          <a:p>
            <a:pPr algn="ctr"/>
            <a:r>
              <a:rPr lang="fr-FR" sz="1600" dirty="0">
                <a:solidFill>
                  <a:schemeClr val="accent5"/>
                </a:solidFill>
              </a:rPr>
              <a:t>statistiques </a:t>
            </a:r>
          </a:p>
          <a:p>
            <a:pPr algn="ctr"/>
            <a:r>
              <a:rPr lang="fr-FR" sz="1600" dirty="0">
                <a:solidFill>
                  <a:schemeClr val="accent5"/>
                </a:solidFill>
              </a:rPr>
              <a:t>spécifiques</a:t>
            </a:r>
          </a:p>
        </p:txBody>
      </p:sp>
      <p:pic>
        <p:nvPicPr>
          <p:cNvPr id="16390" name="Picture 6" descr="RÃ©sultat de recherche d'images pour &quot;biologie&quot;">
            <a:extLst>
              <a:ext uri="{FF2B5EF4-FFF2-40B4-BE49-F238E27FC236}">
                <a16:creationId xmlns:a16="http://schemas.microsoft.com/office/drawing/2014/main" id="{8A2A1D12-D02E-4FC8-A4CD-94C7A0E3D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1887">
            <a:off x="3274666" y="3689327"/>
            <a:ext cx="967500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47AE22C-AF1C-4527-AB1D-A0C3504CC799}"/>
              </a:ext>
            </a:extLst>
          </p:cNvPr>
          <p:cNvSpPr txBox="1"/>
          <p:nvPr/>
        </p:nvSpPr>
        <p:spPr>
          <a:xfrm>
            <a:off x="323530" y="3833921"/>
            <a:ext cx="33843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accent4">
                    <a:lumMod val="75000"/>
                  </a:schemeClr>
                </a:solidFill>
              </a:rPr>
              <a:t>Signification biologique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D62F2786-3270-454A-BA06-0A3C840522D6}"/>
              </a:ext>
            </a:extLst>
          </p:cNvPr>
          <p:cNvSpPr txBox="1"/>
          <p:nvPr/>
        </p:nvSpPr>
        <p:spPr>
          <a:xfrm>
            <a:off x="5292080" y="549518"/>
            <a:ext cx="3528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accent3">
                    <a:lumMod val="75000"/>
                  </a:schemeClr>
                </a:solidFill>
              </a:rPr>
              <a:t>Identification de phénotypes </a:t>
            </a:r>
          </a:p>
          <a:p>
            <a:pPr algn="ctr"/>
            <a:r>
              <a:rPr lang="fr-FR" sz="1600" dirty="0">
                <a:solidFill>
                  <a:schemeClr val="accent3">
                    <a:lumMod val="75000"/>
                  </a:schemeClr>
                </a:solidFill>
              </a:rPr>
              <a:t>radiomiques spécifiques</a:t>
            </a: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8A06E7C-B030-40F5-8447-8CA9D1B794CF}"/>
              </a:ext>
            </a:extLst>
          </p:cNvPr>
          <p:cNvGrpSpPr/>
          <p:nvPr/>
        </p:nvGrpSpPr>
        <p:grpSpPr>
          <a:xfrm>
            <a:off x="2433144" y="2041431"/>
            <a:ext cx="900000" cy="900000"/>
            <a:chOff x="2916000" y="2121750"/>
            <a:chExt cx="900000" cy="900000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4CCC0E62-84F7-40CE-A766-6C638C2BB172}"/>
                </a:ext>
              </a:extLst>
            </p:cNvPr>
            <p:cNvSpPr/>
            <p:nvPr/>
          </p:nvSpPr>
          <p:spPr>
            <a:xfrm>
              <a:off x="2916000" y="2121750"/>
              <a:ext cx="900000" cy="90000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47DAFF46-9D07-4FBB-91E7-CDCD8D92C7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39565" y1="39667" x2="39565" y2="39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76" t="11843" r="24585" b="14330"/>
            <a:stretch/>
          </p:blipFill>
          <p:spPr>
            <a:xfrm>
              <a:off x="2994530" y="2221469"/>
              <a:ext cx="677986" cy="612000"/>
            </a:xfrm>
            <a:prstGeom prst="rect">
              <a:avLst/>
            </a:prstGeom>
          </p:spPr>
        </p:pic>
      </p:grpSp>
      <p:pic>
        <p:nvPicPr>
          <p:cNvPr id="48" name="Picture 2" descr="Image associÃ©e">
            <a:extLst>
              <a:ext uri="{FF2B5EF4-FFF2-40B4-BE49-F238E27FC236}">
                <a16:creationId xmlns:a16="http://schemas.microsoft.com/office/drawing/2014/main" id="{F10E5E9D-8D89-4B3A-B890-D452CF6AE4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143" b="82500" l="8462" r="84231">
                        <a14:foregroundMark x1="32308" y1="61071" x2="32308" y2="61071"/>
                        <a14:foregroundMark x1="26538" y1="44643" x2="26538" y2="44643"/>
                        <a14:foregroundMark x1="34231" y1="28571" x2="34231" y2="28571"/>
                        <a14:foregroundMark x1="49615" y1="21429" x2="49615" y2="21429"/>
                        <a14:foregroundMark x1="70000" y1="24643" x2="70000" y2="24643"/>
                        <a14:foregroundMark x1="77692" y1="42143" x2="77692" y2="42143"/>
                        <a14:foregroundMark x1="70769" y1="62857" x2="70769" y2="62857"/>
                        <a14:foregroundMark x1="53846" y1="65000" x2="53846" y2="65000"/>
                        <a14:foregroundMark x1="47692" y1="70000" x2="47692" y2="70000"/>
                        <a14:foregroundMark x1="51154" y1="73214" x2="51154" y2="732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39" t="12143" r="15384" b="21393"/>
          <a:stretch/>
        </p:blipFill>
        <p:spPr bwMode="auto">
          <a:xfrm>
            <a:off x="4024170" y="1916115"/>
            <a:ext cx="1095667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itre 6">
            <a:extLst>
              <a:ext uri="{FF2B5EF4-FFF2-40B4-BE49-F238E27FC236}">
                <a16:creationId xmlns:a16="http://schemas.microsoft.com/office/drawing/2014/main" id="{674C9C6E-20CF-4A34-A214-50AC2A617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400" y="5"/>
            <a:ext cx="6249750" cy="320279"/>
          </a:xfrm>
        </p:spPr>
        <p:txBody>
          <a:bodyPr/>
          <a:lstStyle/>
          <a:p>
            <a:r>
              <a:rPr lang="fr-FR" sz="1400" dirty="0">
                <a:solidFill>
                  <a:schemeClr val="tx1"/>
                </a:solidFill>
              </a:rPr>
              <a:t>Perspectives</a:t>
            </a:r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id="{B1110711-36A8-4F9A-81DE-2250F24DCF9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370" y="4639582"/>
            <a:ext cx="1273751" cy="396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1EEFFD46-7297-4C33-899A-4963FCB94B80}"/>
              </a:ext>
            </a:extLst>
          </p:cNvPr>
          <p:cNvSpPr txBox="1"/>
          <p:nvPr/>
        </p:nvSpPr>
        <p:spPr>
          <a:xfrm>
            <a:off x="0" y="4835728"/>
            <a:ext cx="611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34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6A44353C-EB1B-4FF9-87E3-E65179359C0C}"/>
              </a:ext>
            </a:extLst>
          </p:cNvPr>
          <p:cNvSpPr/>
          <p:nvPr/>
        </p:nvSpPr>
        <p:spPr>
          <a:xfrm>
            <a:off x="4880241" y="684288"/>
            <a:ext cx="900000" cy="9000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62717D27-11F2-4E96-A089-902232EF6C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154" b="99231" l="3306" r="100000">
                        <a14:foregroundMark x1="52066" y1="10385" x2="52066" y2="10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175" y="774288"/>
            <a:ext cx="33507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04876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1076D9-6036-4072-8691-90B0DCD771F6}"/>
              </a:ext>
            </a:extLst>
          </p:cNvPr>
          <p:cNvSpPr/>
          <p:nvPr/>
        </p:nvSpPr>
        <p:spPr>
          <a:xfrm>
            <a:off x="7740352" y="4587975"/>
            <a:ext cx="1403648" cy="555526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6DD663A0-79CC-49EC-A8F1-1FE81B7A27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370" y="4639582"/>
            <a:ext cx="1273751" cy="396000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B11E4436-05FB-47A3-9255-A4E7B77F5676}"/>
              </a:ext>
            </a:extLst>
          </p:cNvPr>
          <p:cNvGrpSpPr/>
          <p:nvPr/>
        </p:nvGrpSpPr>
        <p:grpSpPr>
          <a:xfrm>
            <a:off x="2051720" y="320279"/>
            <a:ext cx="3852000" cy="3387818"/>
            <a:chOff x="1542790" y="487917"/>
            <a:chExt cx="3852000" cy="3387818"/>
          </a:xfrm>
        </p:grpSpPr>
        <p:pic>
          <p:nvPicPr>
            <p:cNvPr id="25604" name="Picture 4" descr="Figure 3">
              <a:extLst>
                <a:ext uri="{FF2B5EF4-FFF2-40B4-BE49-F238E27FC236}">
                  <a16:creationId xmlns:a16="http://schemas.microsoft.com/office/drawing/2014/main" id="{83E4CE35-C46D-4E78-925F-5E69EB7161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5400000">
              <a:off x="1776602" y="257547"/>
              <a:ext cx="3384376" cy="38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ECF40FC-E76B-440C-AF94-D20F6B807E6E}"/>
                </a:ext>
              </a:extLst>
            </p:cNvPr>
            <p:cNvSpPr/>
            <p:nvPr/>
          </p:nvSpPr>
          <p:spPr>
            <a:xfrm>
              <a:off x="1549702" y="487917"/>
              <a:ext cx="1080120" cy="10352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3" name="ZoneTexte 32">
            <a:extLst>
              <a:ext uri="{FF2B5EF4-FFF2-40B4-BE49-F238E27FC236}">
                <a16:creationId xmlns:a16="http://schemas.microsoft.com/office/drawing/2014/main" id="{3C6B83A4-9B50-46F7-B9C7-7899035F3283}"/>
              </a:ext>
            </a:extLst>
          </p:cNvPr>
          <p:cNvSpPr txBox="1"/>
          <p:nvPr/>
        </p:nvSpPr>
        <p:spPr>
          <a:xfrm>
            <a:off x="5673702" y="1275610"/>
            <a:ext cx="323971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ym typeface="Wingdings" panose="05000000000000000000" pitchFamily="2" charset="2"/>
              </a:rPr>
              <a:t>Séparation des patients suivant </a:t>
            </a:r>
          </a:p>
          <a:p>
            <a:pPr algn="ctr"/>
            <a:r>
              <a:rPr lang="fr-FR" sz="1400" dirty="0">
                <a:sym typeface="Wingdings" panose="05000000000000000000" pitchFamily="2" charset="2"/>
              </a:rPr>
              <a:t>leur phénotype radiomique</a:t>
            </a:r>
          </a:p>
          <a:p>
            <a:pPr algn="ctr"/>
            <a:endParaRPr lang="fr-FR" sz="1400" dirty="0">
              <a:sym typeface="Wingdings" panose="05000000000000000000" pitchFamily="2" charset="2"/>
            </a:endParaRPr>
          </a:p>
          <a:p>
            <a:pPr algn="ctr"/>
            <a:endParaRPr lang="fr-FR" sz="1400" dirty="0">
              <a:sym typeface="Wingdings" panose="05000000000000000000" pitchFamily="2" charset="2"/>
            </a:endParaRPr>
          </a:p>
          <a:p>
            <a:pPr algn="ctr"/>
            <a:endParaRPr lang="fr-FR" sz="1400" dirty="0">
              <a:sym typeface="Wingdings" panose="05000000000000000000" pitchFamily="2" charset="2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D4141731-B8CC-48EE-8BA5-74217F4B3153}"/>
              </a:ext>
            </a:extLst>
          </p:cNvPr>
          <p:cNvSpPr txBox="1"/>
          <p:nvPr/>
        </p:nvSpPr>
        <p:spPr>
          <a:xfrm>
            <a:off x="2451846" y="530144"/>
            <a:ext cx="32397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ym typeface="Wingdings" panose="05000000000000000000" pitchFamily="2" charset="2"/>
              </a:rPr>
              <a:t>Patients</a:t>
            </a:r>
            <a:endParaRPr lang="fr-FR" sz="1400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7FD4CFD-1B21-4B81-B170-62C131D9B705}"/>
              </a:ext>
            </a:extLst>
          </p:cNvPr>
          <p:cNvSpPr txBox="1"/>
          <p:nvPr/>
        </p:nvSpPr>
        <p:spPr>
          <a:xfrm rot="16200000">
            <a:off x="244182" y="2282541"/>
            <a:ext cx="32397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ym typeface="Wingdings" panose="05000000000000000000" pitchFamily="2" charset="2"/>
              </a:rPr>
              <a:t>Index radiomiques</a:t>
            </a:r>
            <a:endParaRPr lang="fr-FR" sz="1400" dirty="0"/>
          </a:p>
        </p:txBody>
      </p:sp>
      <p:sp>
        <p:nvSpPr>
          <p:cNvPr id="20" name="Titre 6">
            <a:extLst>
              <a:ext uri="{FF2B5EF4-FFF2-40B4-BE49-F238E27FC236}">
                <a16:creationId xmlns:a16="http://schemas.microsoft.com/office/drawing/2014/main" id="{93A4740A-2168-41EA-A50A-982553419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400" y="5"/>
            <a:ext cx="6249750" cy="320279"/>
          </a:xfrm>
        </p:spPr>
        <p:txBody>
          <a:bodyPr/>
          <a:lstStyle/>
          <a:p>
            <a:r>
              <a:rPr lang="fr-FR" sz="1400" dirty="0">
                <a:solidFill>
                  <a:schemeClr val="tx1"/>
                </a:solidFill>
              </a:rPr>
              <a:t>Perspectives</a:t>
            </a:r>
          </a:p>
        </p:txBody>
      </p:sp>
      <p:sp>
        <p:nvSpPr>
          <p:cNvPr id="9" name="Flèche : virage 8">
            <a:extLst>
              <a:ext uri="{FF2B5EF4-FFF2-40B4-BE49-F238E27FC236}">
                <a16:creationId xmlns:a16="http://schemas.microsoft.com/office/drawing/2014/main" id="{A5C417DD-E304-429E-9B7A-2E3B368C1DAB}"/>
              </a:ext>
            </a:extLst>
          </p:cNvPr>
          <p:cNvSpPr/>
          <p:nvPr/>
        </p:nvSpPr>
        <p:spPr>
          <a:xfrm rot="10800000" flipH="1">
            <a:off x="467711" y="1563639"/>
            <a:ext cx="1242438" cy="1440160"/>
          </a:xfrm>
          <a:prstGeom prst="bentArrow">
            <a:avLst>
              <a:gd name="adj1" fmla="val 25000"/>
              <a:gd name="adj2" fmla="val 23068"/>
              <a:gd name="adj3" fmla="val 22424"/>
              <a:gd name="adj4" fmla="val 42462"/>
            </a:avLst>
          </a:prstGeom>
          <a:solidFill>
            <a:srgbClr val="FFE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52226" name="Picture 2" descr="RÃ©sultat de recherche d'images pour &quot;scanner pulmonaire&quot;">
            <a:extLst>
              <a:ext uri="{FF2B5EF4-FFF2-40B4-BE49-F238E27FC236}">
                <a16:creationId xmlns:a16="http://schemas.microsoft.com/office/drawing/2014/main" id="{294737A1-0A8F-49C5-8F9D-856797817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34" y="354573"/>
            <a:ext cx="1564268" cy="13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2ED6B133-0DA9-4E6E-9550-A539191CC000}"/>
              </a:ext>
            </a:extLst>
          </p:cNvPr>
          <p:cNvSpPr txBox="1"/>
          <p:nvPr/>
        </p:nvSpPr>
        <p:spPr>
          <a:xfrm>
            <a:off x="0" y="4835728"/>
            <a:ext cx="611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34</a:t>
            </a:r>
          </a:p>
        </p:txBody>
      </p:sp>
    </p:spTree>
    <p:extLst>
      <p:ext uri="{BB962C8B-B14F-4D97-AF65-F5344CB8AC3E}">
        <p14:creationId xmlns:p14="http://schemas.microsoft.com/office/powerpoint/2010/main" val="233216668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1076D9-6036-4072-8691-90B0DCD771F6}"/>
              </a:ext>
            </a:extLst>
          </p:cNvPr>
          <p:cNvSpPr/>
          <p:nvPr/>
        </p:nvSpPr>
        <p:spPr>
          <a:xfrm>
            <a:off x="7740352" y="4587975"/>
            <a:ext cx="1403648" cy="555526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6DD663A0-79CC-49EC-A8F1-1FE81B7A27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370" y="4639582"/>
            <a:ext cx="1273751" cy="396000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B11E4436-05FB-47A3-9255-A4E7B77F5676}"/>
              </a:ext>
            </a:extLst>
          </p:cNvPr>
          <p:cNvGrpSpPr/>
          <p:nvPr/>
        </p:nvGrpSpPr>
        <p:grpSpPr>
          <a:xfrm>
            <a:off x="2051720" y="320279"/>
            <a:ext cx="3852000" cy="3387818"/>
            <a:chOff x="1542790" y="487917"/>
            <a:chExt cx="3852000" cy="3387818"/>
          </a:xfrm>
        </p:grpSpPr>
        <p:pic>
          <p:nvPicPr>
            <p:cNvPr id="25604" name="Picture 4" descr="Figure 3">
              <a:extLst>
                <a:ext uri="{FF2B5EF4-FFF2-40B4-BE49-F238E27FC236}">
                  <a16:creationId xmlns:a16="http://schemas.microsoft.com/office/drawing/2014/main" id="{83E4CE35-C46D-4E78-925F-5E69EB7161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5400000">
              <a:off x="1776602" y="257547"/>
              <a:ext cx="3384376" cy="38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ECF40FC-E76B-440C-AF94-D20F6B807E6E}"/>
                </a:ext>
              </a:extLst>
            </p:cNvPr>
            <p:cNvSpPr/>
            <p:nvPr/>
          </p:nvSpPr>
          <p:spPr>
            <a:xfrm>
              <a:off x="1549702" y="487917"/>
              <a:ext cx="1080120" cy="10352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3" name="ZoneTexte 32">
            <a:extLst>
              <a:ext uri="{FF2B5EF4-FFF2-40B4-BE49-F238E27FC236}">
                <a16:creationId xmlns:a16="http://schemas.microsoft.com/office/drawing/2014/main" id="{3C6B83A4-9B50-46F7-B9C7-7899035F3283}"/>
              </a:ext>
            </a:extLst>
          </p:cNvPr>
          <p:cNvSpPr txBox="1"/>
          <p:nvPr/>
        </p:nvSpPr>
        <p:spPr>
          <a:xfrm>
            <a:off x="5673702" y="1275610"/>
            <a:ext cx="32397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ym typeface="Wingdings" panose="05000000000000000000" pitchFamily="2" charset="2"/>
              </a:rPr>
              <a:t>Séparation des patients suivant </a:t>
            </a:r>
          </a:p>
          <a:p>
            <a:pPr algn="ctr"/>
            <a:r>
              <a:rPr lang="fr-FR" sz="1400" dirty="0">
                <a:sym typeface="Wingdings" panose="05000000000000000000" pitchFamily="2" charset="2"/>
              </a:rPr>
              <a:t>leur phénotype radiomique</a:t>
            </a:r>
          </a:p>
          <a:p>
            <a:pPr algn="ctr"/>
            <a:endParaRPr lang="fr-FR" sz="1400" dirty="0">
              <a:sym typeface="Wingdings" panose="05000000000000000000" pitchFamily="2" charset="2"/>
            </a:endParaRPr>
          </a:p>
          <a:p>
            <a:pPr algn="ctr"/>
            <a:endParaRPr lang="fr-FR" sz="1400" dirty="0">
              <a:sym typeface="Wingdings" panose="05000000000000000000" pitchFamily="2" charset="2"/>
            </a:endParaRPr>
          </a:p>
          <a:p>
            <a:pPr algn="ctr"/>
            <a:endParaRPr lang="fr-FR" sz="1400" dirty="0">
              <a:sym typeface="Wingdings" panose="05000000000000000000" pitchFamily="2" charset="2"/>
            </a:endParaRPr>
          </a:p>
          <a:p>
            <a:pPr algn="ctr"/>
            <a:endParaRPr lang="fr-FR" sz="1400" dirty="0">
              <a:sym typeface="Wingdings" panose="05000000000000000000" pitchFamily="2" charset="2"/>
            </a:endParaRPr>
          </a:p>
          <a:p>
            <a:pPr algn="ctr"/>
            <a:r>
              <a:rPr lang="fr-FR" sz="1400" dirty="0">
                <a:sym typeface="Wingdings" panose="05000000000000000000" pitchFamily="2" charset="2"/>
              </a:rPr>
              <a:t>Identification de sous-groupes de tumeurs aux caractéristiques communes</a:t>
            </a:r>
            <a:endParaRPr lang="fr-FR" sz="1400" dirty="0"/>
          </a:p>
        </p:txBody>
      </p:sp>
      <p:sp>
        <p:nvSpPr>
          <p:cNvPr id="25" name="Trapèze 24">
            <a:extLst>
              <a:ext uri="{FF2B5EF4-FFF2-40B4-BE49-F238E27FC236}">
                <a16:creationId xmlns:a16="http://schemas.microsoft.com/office/drawing/2014/main" id="{10730699-B326-4AF0-A5C6-0CDF1DE1EAB8}"/>
              </a:ext>
            </a:extLst>
          </p:cNvPr>
          <p:cNvSpPr/>
          <p:nvPr/>
        </p:nvSpPr>
        <p:spPr>
          <a:xfrm rot="10800000">
            <a:off x="6631810" y="1839441"/>
            <a:ext cx="1323519" cy="688216"/>
          </a:xfrm>
          <a:prstGeom prst="trapezoid">
            <a:avLst>
              <a:gd name="adj" fmla="val 124473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D4141731-B8CC-48EE-8BA5-74217F4B3153}"/>
              </a:ext>
            </a:extLst>
          </p:cNvPr>
          <p:cNvSpPr txBox="1"/>
          <p:nvPr/>
        </p:nvSpPr>
        <p:spPr>
          <a:xfrm>
            <a:off x="2451846" y="530144"/>
            <a:ext cx="32397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ym typeface="Wingdings" panose="05000000000000000000" pitchFamily="2" charset="2"/>
              </a:rPr>
              <a:t>Patients</a:t>
            </a:r>
            <a:endParaRPr lang="fr-FR" sz="1400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7FD4CFD-1B21-4B81-B170-62C131D9B705}"/>
              </a:ext>
            </a:extLst>
          </p:cNvPr>
          <p:cNvSpPr txBox="1"/>
          <p:nvPr/>
        </p:nvSpPr>
        <p:spPr>
          <a:xfrm rot="16200000">
            <a:off x="244182" y="2282541"/>
            <a:ext cx="32397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ym typeface="Wingdings" panose="05000000000000000000" pitchFamily="2" charset="2"/>
              </a:rPr>
              <a:t>Index radiomiques</a:t>
            </a:r>
            <a:endParaRPr lang="fr-FR" sz="1400" dirty="0"/>
          </a:p>
        </p:txBody>
      </p:sp>
      <p:sp>
        <p:nvSpPr>
          <p:cNvPr id="20" name="Titre 6">
            <a:extLst>
              <a:ext uri="{FF2B5EF4-FFF2-40B4-BE49-F238E27FC236}">
                <a16:creationId xmlns:a16="http://schemas.microsoft.com/office/drawing/2014/main" id="{93A4740A-2168-41EA-A50A-982553419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400" y="5"/>
            <a:ext cx="6249750" cy="320279"/>
          </a:xfrm>
        </p:spPr>
        <p:txBody>
          <a:bodyPr/>
          <a:lstStyle/>
          <a:p>
            <a:r>
              <a:rPr lang="fr-FR" sz="1400" dirty="0">
                <a:solidFill>
                  <a:schemeClr val="tx1"/>
                </a:solidFill>
              </a:rPr>
              <a:t>Perspectives</a:t>
            </a:r>
          </a:p>
        </p:txBody>
      </p:sp>
      <p:sp>
        <p:nvSpPr>
          <p:cNvPr id="8" name="Accolade fermante 7">
            <a:extLst>
              <a:ext uri="{FF2B5EF4-FFF2-40B4-BE49-F238E27FC236}">
                <a16:creationId xmlns:a16="http://schemas.microsoft.com/office/drawing/2014/main" id="{44BA6798-8277-464B-BBC2-CA84F7316D8E}"/>
              </a:ext>
            </a:extLst>
          </p:cNvPr>
          <p:cNvSpPr/>
          <p:nvPr/>
        </p:nvSpPr>
        <p:spPr>
          <a:xfrm rot="5400000">
            <a:off x="2931173" y="2894430"/>
            <a:ext cx="295376" cy="1816607"/>
          </a:xfrm>
          <a:prstGeom prst="rightBrace">
            <a:avLst/>
          </a:prstGeom>
          <a:ln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B050"/>
              </a:solidFill>
            </a:endParaRPr>
          </a:p>
        </p:txBody>
      </p:sp>
      <p:sp>
        <p:nvSpPr>
          <p:cNvPr id="21" name="Accolade fermante 20">
            <a:extLst>
              <a:ext uri="{FF2B5EF4-FFF2-40B4-BE49-F238E27FC236}">
                <a16:creationId xmlns:a16="http://schemas.microsoft.com/office/drawing/2014/main" id="{20077FFD-9400-40E2-87A9-E001BF06A24F}"/>
              </a:ext>
            </a:extLst>
          </p:cNvPr>
          <p:cNvSpPr/>
          <p:nvPr/>
        </p:nvSpPr>
        <p:spPr>
          <a:xfrm rot="5400000">
            <a:off x="4470413" y="3177889"/>
            <a:ext cx="289280" cy="1255776"/>
          </a:xfrm>
          <a:prstGeom prst="rightBrace">
            <a:avLst/>
          </a:prstGeom>
          <a:ln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70C0"/>
              </a:solidFill>
            </a:endParaRPr>
          </a:p>
        </p:txBody>
      </p:sp>
      <p:sp>
        <p:nvSpPr>
          <p:cNvPr id="22" name="Accolade fermante 21">
            <a:extLst>
              <a:ext uri="{FF2B5EF4-FFF2-40B4-BE49-F238E27FC236}">
                <a16:creationId xmlns:a16="http://schemas.microsoft.com/office/drawing/2014/main" id="{A9980D39-EE3F-4F28-9816-C55BEC2590EF}"/>
              </a:ext>
            </a:extLst>
          </p:cNvPr>
          <p:cNvSpPr/>
          <p:nvPr/>
        </p:nvSpPr>
        <p:spPr>
          <a:xfrm rot="5400000">
            <a:off x="5380261" y="3520810"/>
            <a:ext cx="283143" cy="557784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C98D1D5C-D61A-4A18-99A1-3A1BD62DAA0D}"/>
              </a:ext>
            </a:extLst>
          </p:cNvPr>
          <p:cNvSpPr txBox="1"/>
          <p:nvPr/>
        </p:nvSpPr>
        <p:spPr>
          <a:xfrm>
            <a:off x="2377032" y="3950417"/>
            <a:ext cx="1403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00B050"/>
                </a:solidFill>
                <a:sym typeface="Wingdings" panose="05000000000000000000" pitchFamily="2" charset="2"/>
              </a:rPr>
              <a:t>Cluster</a:t>
            </a:r>
          </a:p>
          <a:p>
            <a:pPr algn="ctr"/>
            <a:r>
              <a:rPr lang="fr-FR" sz="1400" dirty="0">
                <a:solidFill>
                  <a:srgbClr val="00B050"/>
                </a:solidFill>
                <a:sym typeface="Wingdings" panose="05000000000000000000" pitchFamily="2" charset="2"/>
              </a:rPr>
              <a:t>1</a:t>
            </a:r>
            <a:endParaRPr lang="fr-FR" sz="1400" dirty="0">
              <a:solidFill>
                <a:srgbClr val="00B050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5D9CE5F8-B39B-4BC0-B148-7BF6D612638C}"/>
              </a:ext>
            </a:extLst>
          </p:cNvPr>
          <p:cNvSpPr txBox="1"/>
          <p:nvPr/>
        </p:nvSpPr>
        <p:spPr>
          <a:xfrm>
            <a:off x="3923928" y="3928267"/>
            <a:ext cx="1403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0070C0"/>
                </a:solidFill>
                <a:sym typeface="Wingdings" panose="05000000000000000000" pitchFamily="2" charset="2"/>
              </a:rPr>
              <a:t>Cluster</a:t>
            </a:r>
          </a:p>
          <a:p>
            <a:pPr algn="ctr"/>
            <a:r>
              <a:rPr lang="fr-FR" sz="1400" dirty="0">
                <a:solidFill>
                  <a:srgbClr val="0070C0"/>
                </a:solidFill>
                <a:sym typeface="Wingdings" panose="05000000000000000000" pitchFamily="2" charset="2"/>
              </a:rPr>
              <a:t>2</a:t>
            </a:r>
            <a:endParaRPr lang="fr-FR" sz="1400" dirty="0">
              <a:solidFill>
                <a:srgbClr val="0070C0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FC51CC38-64A6-427D-8992-439E8ED5D755}"/>
              </a:ext>
            </a:extLst>
          </p:cNvPr>
          <p:cNvSpPr txBox="1"/>
          <p:nvPr/>
        </p:nvSpPr>
        <p:spPr>
          <a:xfrm>
            <a:off x="4824536" y="3928267"/>
            <a:ext cx="1403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FF0000"/>
                </a:solidFill>
                <a:sym typeface="Wingdings" panose="05000000000000000000" pitchFamily="2" charset="2"/>
              </a:rPr>
              <a:t>Cluster</a:t>
            </a:r>
          </a:p>
          <a:p>
            <a:pPr algn="ctr"/>
            <a:r>
              <a:rPr lang="fr-FR" sz="1400" dirty="0">
                <a:solidFill>
                  <a:srgbClr val="FF0000"/>
                </a:solidFill>
                <a:sym typeface="Wingdings" panose="05000000000000000000" pitchFamily="2" charset="2"/>
              </a:rPr>
              <a:t>3</a:t>
            </a:r>
            <a:endParaRPr lang="fr-FR" sz="1400" dirty="0">
              <a:solidFill>
                <a:srgbClr val="FF0000"/>
              </a:solidFill>
            </a:endParaRPr>
          </a:p>
        </p:txBody>
      </p:sp>
      <p:sp>
        <p:nvSpPr>
          <p:cNvPr id="9" name="Flèche : virage 8">
            <a:extLst>
              <a:ext uri="{FF2B5EF4-FFF2-40B4-BE49-F238E27FC236}">
                <a16:creationId xmlns:a16="http://schemas.microsoft.com/office/drawing/2014/main" id="{A5C417DD-E304-429E-9B7A-2E3B368C1DAB}"/>
              </a:ext>
            </a:extLst>
          </p:cNvPr>
          <p:cNvSpPr/>
          <p:nvPr/>
        </p:nvSpPr>
        <p:spPr>
          <a:xfrm rot="10800000" flipH="1">
            <a:off x="467711" y="1563639"/>
            <a:ext cx="1242438" cy="1440160"/>
          </a:xfrm>
          <a:prstGeom prst="bentArrow">
            <a:avLst>
              <a:gd name="adj1" fmla="val 25000"/>
              <a:gd name="adj2" fmla="val 23068"/>
              <a:gd name="adj3" fmla="val 22424"/>
              <a:gd name="adj4" fmla="val 42462"/>
            </a:avLst>
          </a:prstGeom>
          <a:solidFill>
            <a:srgbClr val="FFE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52226" name="Picture 2" descr="RÃ©sultat de recherche d'images pour &quot;scanner pulmonaire&quot;">
            <a:extLst>
              <a:ext uri="{FF2B5EF4-FFF2-40B4-BE49-F238E27FC236}">
                <a16:creationId xmlns:a16="http://schemas.microsoft.com/office/drawing/2014/main" id="{294737A1-0A8F-49C5-8F9D-856797817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34" y="354573"/>
            <a:ext cx="1564268" cy="13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2ED6B133-0DA9-4E6E-9550-A539191CC000}"/>
              </a:ext>
            </a:extLst>
          </p:cNvPr>
          <p:cNvSpPr txBox="1"/>
          <p:nvPr/>
        </p:nvSpPr>
        <p:spPr>
          <a:xfrm>
            <a:off x="0" y="4835728"/>
            <a:ext cx="611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34</a:t>
            </a:r>
          </a:p>
        </p:txBody>
      </p:sp>
    </p:spTree>
    <p:extLst>
      <p:ext uri="{BB962C8B-B14F-4D97-AF65-F5344CB8AC3E}">
        <p14:creationId xmlns:p14="http://schemas.microsoft.com/office/powerpoint/2010/main" val="27736764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1076D9-6036-4072-8691-90B0DCD771F6}"/>
              </a:ext>
            </a:extLst>
          </p:cNvPr>
          <p:cNvSpPr/>
          <p:nvPr/>
        </p:nvSpPr>
        <p:spPr>
          <a:xfrm>
            <a:off x="7740352" y="4587975"/>
            <a:ext cx="1403648" cy="555526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DCD039E-67EF-44A7-BBA3-F9D4EE2989B2}"/>
              </a:ext>
            </a:extLst>
          </p:cNvPr>
          <p:cNvSpPr/>
          <p:nvPr/>
        </p:nvSpPr>
        <p:spPr>
          <a:xfrm>
            <a:off x="2862000" y="783729"/>
            <a:ext cx="3420000" cy="3420000"/>
          </a:xfrm>
          <a:prstGeom prst="ellips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B36CEBB5-446A-4CF2-AD91-67343D116BF7}"/>
              </a:ext>
            </a:extLst>
          </p:cNvPr>
          <p:cNvSpPr/>
          <p:nvPr/>
        </p:nvSpPr>
        <p:spPr>
          <a:xfrm>
            <a:off x="3308417" y="3399942"/>
            <a:ext cx="900000" cy="900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F23FAF3-806E-4DC5-BBB0-2D4E05202FD2}"/>
              </a:ext>
            </a:extLst>
          </p:cNvPr>
          <p:cNvSpPr txBox="1"/>
          <p:nvPr/>
        </p:nvSpPr>
        <p:spPr>
          <a:xfrm>
            <a:off x="323528" y="549518"/>
            <a:ext cx="3528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accent6"/>
                </a:solidFill>
              </a:rPr>
              <a:t>Outils/codes/modèles </a:t>
            </a:r>
          </a:p>
          <a:p>
            <a:pPr algn="ctr"/>
            <a:r>
              <a:rPr lang="fr-FR" sz="1600" dirty="0">
                <a:solidFill>
                  <a:schemeClr val="accent6"/>
                </a:solidFill>
              </a:rPr>
              <a:t>à disposition et standardisés</a:t>
            </a:r>
          </a:p>
        </p:txBody>
      </p:sp>
      <p:grpSp>
        <p:nvGrpSpPr>
          <p:cNvPr id="16385" name="Groupe 16384">
            <a:extLst>
              <a:ext uri="{FF2B5EF4-FFF2-40B4-BE49-F238E27FC236}">
                <a16:creationId xmlns:a16="http://schemas.microsoft.com/office/drawing/2014/main" id="{4EDF28CA-6422-48DA-9F10-C614742ED262}"/>
              </a:ext>
            </a:extLst>
          </p:cNvPr>
          <p:cNvGrpSpPr/>
          <p:nvPr/>
        </p:nvGrpSpPr>
        <p:grpSpPr>
          <a:xfrm>
            <a:off x="3363759" y="684288"/>
            <a:ext cx="900000" cy="900000"/>
            <a:chOff x="3546612" y="1131590"/>
            <a:chExt cx="900000" cy="900000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76A7015B-DD58-43DA-968B-1D3F00275CC8}"/>
                </a:ext>
              </a:extLst>
            </p:cNvPr>
            <p:cNvSpPr/>
            <p:nvPr/>
          </p:nvSpPr>
          <p:spPr>
            <a:xfrm>
              <a:off x="3546612" y="1131590"/>
              <a:ext cx="900000" cy="9000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6386" name="Picture 2" descr="Image associÃ©e">
              <a:extLst>
                <a:ext uri="{FF2B5EF4-FFF2-40B4-BE49-F238E27FC236}">
                  <a16:creationId xmlns:a16="http://schemas.microsoft.com/office/drawing/2014/main" id="{C01D7A8C-2285-4946-8791-77E65DC7C8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3047" b="73242" l="9961" r="898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73" t="24158" r="23027" b="28211"/>
            <a:stretch/>
          </p:blipFill>
          <p:spPr bwMode="auto">
            <a:xfrm>
              <a:off x="3672516" y="1299236"/>
              <a:ext cx="648191" cy="57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ZoneTexte 25">
            <a:extLst>
              <a:ext uri="{FF2B5EF4-FFF2-40B4-BE49-F238E27FC236}">
                <a16:creationId xmlns:a16="http://schemas.microsoft.com/office/drawing/2014/main" id="{25DF06F4-1706-47EC-8F5F-290EDF58CEE0}"/>
              </a:ext>
            </a:extLst>
          </p:cNvPr>
          <p:cNvSpPr txBox="1"/>
          <p:nvPr/>
        </p:nvSpPr>
        <p:spPr>
          <a:xfrm>
            <a:off x="323528" y="2083625"/>
            <a:ext cx="2538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accent5"/>
                </a:solidFill>
              </a:rPr>
              <a:t>Méthodes </a:t>
            </a:r>
          </a:p>
          <a:p>
            <a:pPr algn="ctr"/>
            <a:r>
              <a:rPr lang="fr-FR" sz="1600" dirty="0">
                <a:solidFill>
                  <a:schemeClr val="accent5"/>
                </a:solidFill>
              </a:rPr>
              <a:t>statistiques </a:t>
            </a:r>
          </a:p>
          <a:p>
            <a:pPr algn="ctr"/>
            <a:r>
              <a:rPr lang="fr-FR" sz="1600" dirty="0">
                <a:solidFill>
                  <a:schemeClr val="accent5"/>
                </a:solidFill>
              </a:rPr>
              <a:t>spécifiques</a:t>
            </a:r>
          </a:p>
        </p:txBody>
      </p:sp>
      <p:pic>
        <p:nvPicPr>
          <p:cNvPr id="16390" name="Picture 6" descr="RÃ©sultat de recherche d'images pour &quot;biologie&quot;">
            <a:extLst>
              <a:ext uri="{FF2B5EF4-FFF2-40B4-BE49-F238E27FC236}">
                <a16:creationId xmlns:a16="http://schemas.microsoft.com/office/drawing/2014/main" id="{8A2A1D12-D02E-4FC8-A4CD-94C7A0E3D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1887">
            <a:off x="3274666" y="3689327"/>
            <a:ext cx="967500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47AE22C-AF1C-4527-AB1D-A0C3504CC799}"/>
              </a:ext>
            </a:extLst>
          </p:cNvPr>
          <p:cNvSpPr txBox="1"/>
          <p:nvPr/>
        </p:nvSpPr>
        <p:spPr>
          <a:xfrm>
            <a:off x="323530" y="3833921"/>
            <a:ext cx="33843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accent4">
                    <a:lumMod val="75000"/>
                  </a:schemeClr>
                </a:solidFill>
              </a:rPr>
              <a:t>Signification biologique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D62F2786-3270-454A-BA06-0A3C840522D6}"/>
              </a:ext>
            </a:extLst>
          </p:cNvPr>
          <p:cNvSpPr txBox="1"/>
          <p:nvPr/>
        </p:nvSpPr>
        <p:spPr>
          <a:xfrm>
            <a:off x="5292080" y="549518"/>
            <a:ext cx="3528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accent3">
                    <a:lumMod val="75000"/>
                  </a:schemeClr>
                </a:solidFill>
              </a:rPr>
              <a:t>Identification de phénotypes </a:t>
            </a:r>
          </a:p>
          <a:p>
            <a:pPr algn="ctr"/>
            <a:r>
              <a:rPr lang="fr-FR" sz="1600" dirty="0">
                <a:solidFill>
                  <a:schemeClr val="accent3">
                    <a:lumMod val="75000"/>
                  </a:schemeClr>
                </a:solidFill>
              </a:rPr>
              <a:t>radiomiques spécifiques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D0971C86-B18D-488C-881D-5789C99C8169}"/>
              </a:ext>
            </a:extLst>
          </p:cNvPr>
          <p:cNvSpPr txBox="1"/>
          <p:nvPr/>
        </p:nvSpPr>
        <p:spPr>
          <a:xfrm>
            <a:off x="6516216" y="2083626"/>
            <a:ext cx="2303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Evolution des </a:t>
            </a:r>
          </a:p>
          <a:p>
            <a:pPr algn="ctr"/>
            <a:r>
              <a:rPr lang="fr-FR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traitements et </a:t>
            </a:r>
          </a:p>
          <a:p>
            <a:pPr algn="ctr"/>
            <a:r>
              <a:rPr lang="fr-FR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modalités d’imagerie</a:t>
            </a: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8A06E7C-B030-40F5-8447-8CA9D1B794CF}"/>
              </a:ext>
            </a:extLst>
          </p:cNvPr>
          <p:cNvGrpSpPr/>
          <p:nvPr/>
        </p:nvGrpSpPr>
        <p:grpSpPr>
          <a:xfrm>
            <a:off x="2433144" y="2041431"/>
            <a:ext cx="900000" cy="900000"/>
            <a:chOff x="2916000" y="2121750"/>
            <a:chExt cx="900000" cy="900000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4CCC0E62-84F7-40CE-A766-6C638C2BB172}"/>
                </a:ext>
              </a:extLst>
            </p:cNvPr>
            <p:cNvSpPr/>
            <p:nvPr/>
          </p:nvSpPr>
          <p:spPr>
            <a:xfrm>
              <a:off x="2916000" y="2121750"/>
              <a:ext cx="900000" cy="90000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47DAFF46-9D07-4FBB-91E7-CDCD8D92C7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39565" y1="39667" x2="39565" y2="39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76" t="11843" r="24585" b="14330"/>
            <a:stretch/>
          </p:blipFill>
          <p:spPr>
            <a:xfrm>
              <a:off x="2994530" y="2221469"/>
              <a:ext cx="677986" cy="612000"/>
            </a:xfrm>
            <a:prstGeom prst="rect">
              <a:avLst/>
            </a:prstGeom>
          </p:spPr>
        </p:pic>
      </p:grpSp>
      <p:grpSp>
        <p:nvGrpSpPr>
          <p:cNvPr id="16384" name="Groupe 16383">
            <a:extLst>
              <a:ext uri="{FF2B5EF4-FFF2-40B4-BE49-F238E27FC236}">
                <a16:creationId xmlns:a16="http://schemas.microsoft.com/office/drawing/2014/main" id="{4FF1D637-9CF2-409C-9E56-9A8C6F1E0F52}"/>
              </a:ext>
            </a:extLst>
          </p:cNvPr>
          <p:cNvGrpSpPr/>
          <p:nvPr/>
        </p:nvGrpSpPr>
        <p:grpSpPr>
          <a:xfrm>
            <a:off x="5810856" y="2035365"/>
            <a:ext cx="932856" cy="900000"/>
            <a:chOff x="5328000" y="2121750"/>
            <a:chExt cx="932856" cy="900000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F3493C62-6F87-4BD0-BF1F-0B750B9B7EC2}"/>
                </a:ext>
              </a:extLst>
            </p:cNvPr>
            <p:cNvSpPr/>
            <p:nvPr/>
          </p:nvSpPr>
          <p:spPr>
            <a:xfrm>
              <a:off x="5328000" y="2121750"/>
              <a:ext cx="900000" cy="9000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ABF17114-8A7D-4081-B373-FF4E491DD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848" b="89394" l="3788" r="893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6856" y="2155452"/>
              <a:ext cx="864000" cy="864000"/>
            </a:xfrm>
            <a:prstGeom prst="rect">
              <a:avLst/>
            </a:prstGeom>
          </p:spPr>
        </p:pic>
      </p:grpSp>
      <p:pic>
        <p:nvPicPr>
          <p:cNvPr id="48" name="Picture 2" descr="Image associÃ©e">
            <a:extLst>
              <a:ext uri="{FF2B5EF4-FFF2-40B4-BE49-F238E27FC236}">
                <a16:creationId xmlns:a16="http://schemas.microsoft.com/office/drawing/2014/main" id="{F10E5E9D-8D89-4B3A-B890-D452CF6AE4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143" b="82500" l="8462" r="84231">
                        <a14:foregroundMark x1="32308" y1="61071" x2="32308" y2="61071"/>
                        <a14:foregroundMark x1="26538" y1="44643" x2="26538" y2="44643"/>
                        <a14:foregroundMark x1="34231" y1="28571" x2="34231" y2="28571"/>
                        <a14:foregroundMark x1="49615" y1="21429" x2="49615" y2="21429"/>
                        <a14:foregroundMark x1="70000" y1="24643" x2="70000" y2="24643"/>
                        <a14:foregroundMark x1="77692" y1="42143" x2="77692" y2="42143"/>
                        <a14:foregroundMark x1="70769" y1="62857" x2="70769" y2="62857"/>
                        <a14:foregroundMark x1="53846" y1="65000" x2="53846" y2="65000"/>
                        <a14:foregroundMark x1="47692" y1="70000" x2="47692" y2="70000"/>
                        <a14:foregroundMark x1="51154" y1="73214" x2="51154" y2="732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39" t="12143" r="15384" b="21393"/>
          <a:stretch/>
        </p:blipFill>
        <p:spPr bwMode="auto">
          <a:xfrm>
            <a:off x="4024170" y="1916115"/>
            <a:ext cx="1095667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itre 6">
            <a:extLst>
              <a:ext uri="{FF2B5EF4-FFF2-40B4-BE49-F238E27FC236}">
                <a16:creationId xmlns:a16="http://schemas.microsoft.com/office/drawing/2014/main" id="{674C9C6E-20CF-4A34-A214-50AC2A617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400" y="5"/>
            <a:ext cx="6249750" cy="320279"/>
          </a:xfrm>
        </p:spPr>
        <p:txBody>
          <a:bodyPr/>
          <a:lstStyle/>
          <a:p>
            <a:r>
              <a:rPr lang="fr-FR" sz="1400" dirty="0">
                <a:solidFill>
                  <a:schemeClr val="tx1"/>
                </a:solidFill>
              </a:rPr>
              <a:t>Perspectives</a:t>
            </a:r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id="{B1110711-36A8-4F9A-81DE-2250F24DCF9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370" y="4639582"/>
            <a:ext cx="1273751" cy="396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3564E5B8-D572-4858-BE93-253263907723}"/>
              </a:ext>
            </a:extLst>
          </p:cNvPr>
          <p:cNvSpPr txBox="1"/>
          <p:nvPr/>
        </p:nvSpPr>
        <p:spPr>
          <a:xfrm>
            <a:off x="0" y="4835728"/>
            <a:ext cx="611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35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38BBC7E2-D6B5-49A4-9780-CBFC84429CD5}"/>
              </a:ext>
            </a:extLst>
          </p:cNvPr>
          <p:cNvSpPr/>
          <p:nvPr/>
        </p:nvSpPr>
        <p:spPr>
          <a:xfrm>
            <a:off x="4880241" y="684288"/>
            <a:ext cx="900000" cy="9000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C1D41F54-5939-4C0D-B71B-7BDFDD99F24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54" b="99231" l="3306" r="100000">
                        <a14:foregroundMark x1="52066" y1="10385" x2="52066" y2="10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175" y="774288"/>
            <a:ext cx="33507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4558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1076D9-6036-4072-8691-90B0DCD771F6}"/>
              </a:ext>
            </a:extLst>
          </p:cNvPr>
          <p:cNvSpPr/>
          <p:nvPr/>
        </p:nvSpPr>
        <p:spPr>
          <a:xfrm>
            <a:off x="7740352" y="4587975"/>
            <a:ext cx="1403648" cy="555526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DCD039E-67EF-44A7-BBA3-F9D4EE2989B2}"/>
              </a:ext>
            </a:extLst>
          </p:cNvPr>
          <p:cNvSpPr/>
          <p:nvPr/>
        </p:nvSpPr>
        <p:spPr>
          <a:xfrm>
            <a:off x="2862000" y="783729"/>
            <a:ext cx="3420000" cy="3420000"/>
          </a:xfrm>
          <a:prstGeom prst="ellips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B36CEBB5-446A-4CF2-AD91-67343D116BF7}"/>
              </a:ext>
            </a:extLst>
          </p:cNvPr>
          <p:cNvSpPr/>
          <p:nvPr/>
        </p:nvSpPr>
        <p:spPr>
          <a:xfrm>
            <a:off x="3308417" y="3399942"/>
            <a:ext cx="900000" cy="900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FC7077DF-368C-4ED9-A0AB-B47241C7B4D9}"/>
              </a:ext>
            </a:extLst>
          </p:cNvPr>
          <p:cNvSpPr/>
          <p:nvPr/>
        </p:nvSpPr>
        <p:spPr>
          <a:xfrm>
            <a:off x="4878403" y="3387509"/>
            <a:ext cx="900000" cy="900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F23FAF3-806E-4DC5-BBB0-2D4E05202FD2}"/>
              </a:ext>
            </a:extLst>
          </p:cNvPr>
          <p:cNvSpPr txBox="1"/>
          <p:nvPr/>
        </p:nvSpPr>
        <p:spPr>
          <a:xfrm>
            <a:off x="323528" y="549518"/>
            <a:ext cx="3528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accent6"/>
                </a:solidFill>
              </a:rPr>
              <a:t>Outils/codes/modèles </a:t>
            </a:r>
          </a:p>
          <a:p>
            <a:pPr algn="ctr"/>
            <a:r>
              <a:rPr lang="fr-FR" sz="1600" dirty="0">
                <a:solidFill>
                  <a:schemeClr val="accent6"/>
                </a:solidFill>
              </a:rPr>
              <a:t>à disposition et standardisés</a:t>
            </a:r>
          </a:p>
        </p:txBody>
      </p:sp>
      <p:grpSp>
        <p:nvGrpSpPr>
          <p:cNvPr id="16385" name="Groupe 16384">
            <a:extLst>
              <a:ext uri="{FF2B5EF4-FFF2-40B4-BE49-F238E27FC236}">
                <a16:creationId xmlns:a16="http://schemas.microsoft.com/office/drawing/2014/main" id="{4EDF28CA-6422-48DA-9F10-C614742ED262}"/>
              </a:ext>
            </a:extLst>
          </p:cNvPr>
          <p:cNvGrpSpPr/>
          <p:nvPr/>
        </p:nvGrpSpPr>
        <p:grpSpPr>
          <a:xfrm>
            <a:off x="3363759" y="684288"/>
            <a:ext cx="900000" cy="900000"/>
            <a:chOff x="3546612" y="1131590"/>
            <a:chExt cx="900000" cy="900000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76A7015B-DD58-43DA-968B-1D3F00275CC8}"/>
                </a:ext>
              </a:extLst>
            </p:cNvPr>
            <p:cNvSpPr/>
            <p:nvPr/>
          </p:nvSpPr>
          <p:spPr>
            <a:xfrm>
              <a:off x="3546612" y="1131590"/>
              <a:ext cx="900000" cy="9000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6386" name="Picture 2" descr="Image associÃ©e">
              <a:extLst>
                <a:ext uri="{FF2B5EF4-FFF2-40B4-BE49-F238E27FC236}">
                  <a16:creationId xmlns:a16="http://schemas.microsoft.com/office/drawing/2014/main" id="{C01D7A8C-2285-4946-8791-77E65DC7C8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3047" b="73242" l="9961" r="898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73" t="24158" r="23027" b="28211"/>
            <a:stretch/>
          </p:blipFill>
          <p:spPr bwMode="auto">
            <a:xfrm>
              <a:off x="3672516" y="1299236"/>
              <a:ext cx="648191" cy="57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ZoneTexte 25">
            <a:extLst>
              <a:ext uri="{FF2B5EF4-FFF2-40B4-BE49-F238E27FC236}">
                <a16:creationId xmlns:a16="http://schemas.microsoft.com/office/drawing/2014/main" id="{25DF06F4-1706-47EC-8F5F-290EDF58CEE0}"/>
              </a:ext>
            </a:extLst>
          </p:cNvPr>
          <p:cNvSpPr txBox="1"/>
          <p:nvPr/>
        </p:nvSpPr>
        <p:spPr>
          <a:xfrm>
            <a:off x="323528" y="2083625"/>
            <a:ext cx="2538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accent5"/>
                </a:solidFill>
              </a:rPr>
              <a:t>Méthodes </a:t>
            </a:r>
          </a:p>
          <a:p>
            <a:pPr algn="ctr"/>
            <a:r>
              <a:rPr lang="fr-FR" sz="1600" dirty="0">
                <a:solidFill>
                  <a:schemeClr val="accent5"/>
                </a:solidFill>
              </a:rPr>
              <a:t>statistiques </a:t>
            </a:r>
          </a:p>
          <a:p>
            <a:pPr algn="ctr"/>
            <a:r>
              <a:rPr lang="fr-FR" sz="1600" dirty="0">
                <a:solidFill>
                  <a:schemeClr val="accent5"/>
                </a:solidFill>
              </a:rPr>
              <a:t>spécifiques</a:t>
            </a:r>
          </a:p>
        </p:txBody>
      </p:sp>
      <p:pic>
        <p:nvPicPr>
          <p:cNvPr id="16390" name="Picture 6" descr="RÃ©sultat de recherche d'images pour &quot;biologie&quot;">
            <a:extLst>
              <a:ext uri="{FF2B5EF4-FFF2-40B4-BE49-F238E27FC236}">
                <a16:creationId xmlns:a16="http://schemas.microsoft.com/office/drawing/2014/main" id="{8A2A1D12-D02E-4FC8-A4CD-94C7A0E3D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1887">
            <a:off x="3274666" y="3689327"/>
            <a:ext cx="967500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47AE22C-AF1C-4527-AB1D-A0C3504CC799}"/>
              </a:ext>
            </a:extLst>
          </p:cNvPr>
          <p:cNvSpPr txBox="1"/>
          <p:nvPr/>
        </p:nvSpPr>
        <p:spPr>
          <a:xfrm>
            <a:off x="323530" y="3833921"/>
            <a:ext cx="33843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accent4">
                    <a:lumMod val="75000"/>
                  </a:schemeClr>
                </a:solidFill>
              </a:rPr>
              <a:t>Signification biologique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D62F2786-3270-454A-BA06-0A3C840522D6}"/>
              </a:ext>
            </a:extLst>
          </p:cNvPr>
          <p:cNvSpPr txBox="1"/>
          <p:nvPr/>
        </p:nvSpPr>
        <p:spPr>
          <a:xfrm>
            <a:off x="5292080" y="549518"/>
            <a:ext cx="3528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accent3">
                    <a:lumMod val="75000"/>
                  </a:schemeClr>
                </a:solidFill>
              </a:rPr>
              <a:t>Identification de phénotypes </a:t>
            </a:r>
          </a:p>
          <a:p>
            <a:pPr algn="ctr"/>
            <a:r>
              <a:rPr lang="fr-FR" sz="1600" dirty="0">
                <a:solidFill>
                  <a:schemeClr val="accent3">
                    <a:lumMod val="75000"/>
                  </a:schemeClr>
                </a:solidFill>
              </a:rPr>
              <a:t>radiomiques spécifiques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D0971C86-B18D-488C-881D-5789C99C8169}"/>
              </a:ext>
            </a:extLst>
          </p:cNvPr>
          <p:cNvSpPr txBox="1"/>
          <p:nvPr/>
        </p:nvSpPr>
        <p:spPr>
          <a:xfrm>
            <a:off x="6516216" y="2083626"/>
            <a:ext cx="2303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Evolution des </a:t>
            </a:r>
          </a:p>
          <a:p>
            <a:pPr algn="ctr"/>
            <a:r>
              <a:rPr lang="fr-FR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traitements et </a:t>
            </a:r>
          </a:p>
          <a:p>
            <a:pPr algn="ctr"/>
            <a:r>
              <a:rPr lang="fr-FR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modalités d’imagerie</a:t>
            </a: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8A06E7C-B030-40F5-8447-8CA9D1B794CF}"/>
              </a:ext>
            </a:extLst>
          </p:cNvPr>
          <p:cNvGrpSpPr/>
          <p:nvPr/>
        </p:nvGrpSpPr>
        <p:grpSpPr>
          <a:xfrm>
            <a:off x="2433144" y="2041431"/>
            <a:ext cx="900000" cy="900000"/>
            <a:chOff x="2916000" y="2121750"/>
            <a:chExt cx="900000" cy="900000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4CCC0E62-84F7-40CE-A766-6C638C2BB172}"/>
                </a:ext>
              </a:extLst>
            </p:cNvPr>
            <p:cNvSpPr/>
            <p:nvPr/>
          </p:nvSpPr>
          <p:spPr>
            <a:xfrm>
              <a:off x="2916000" y="2121750"/>
              <a:ext cx="900000" cy="90000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47DAFF46-9D07-4FBB-91E7-CDCD8D92C7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39565" y1="39667" x2="39565" y2="39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76" t="11843" r="24585" b="14330"/>
            <a:stretch/>
          </p:blipFill>
          <p:spPr>
            <a:xfrm>
              <a:off x="2994530" y="2221469"/>
              <a:ext cx="677986" cy="612000"/>
            </a:xfrm>
            <a:prstGeom prst="rect">
              <a:avLst/>
            </a:prstGeom>
          </p:spPr>
        </p:pic>
      </p:grpSp>
      <p:grpSp>
        <p:nvGrpSpPr>
          <p:cNvPr id="16384" name="Groupe 16383">
            <a:extLst>
              <a:ext uri="{FF2B5EF4-FFF2-40B4-BE49-F238E27FC236}">
                <a16:creationId xmlns:a16="http://schemas.microsoft.com/office/drawing/2014/main" id="{4FF1D637-9CF2-409C-9E56-9A8C6F1E0F52}"/>
              </a:ext>
            </a:extLst>
          </p:cNvPr>
          <p:cNvGrpSpPr/>
          <p:nvPr/>
        </p:nvGrpSpPr>
        <p:grpSpPr>
          <a:xfrm>
            <a:off x="5810856" y="2035365"/>
            <a:ext cx="932856" cy="900000"/>
            <a:chOff x="5328000" y="2121750"/>
            <a:chExt cx="932856" cy="900000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F3493C62-6F87-4BD0-BF1F-0B750B9B7EC2}"/>
                </a:ext>
              </a:extLst>
            </p:cNvPr>
            <p:cNvSpPr/>
            <p:nvPr/>
          </p:nvSpPr>
          <p:spPr>
            <a:xfrm>
              <a:off x="5328000" y="2121750"/>
              <a:ext cx="900000" cy="9000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ABF17114-8A7D-4081-B373-FF4E491DD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848" b="89394" l="3788" r="893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6856" y="2155452"/>
              <a:ext cx="864000" cy="864000"/>
            </a:xfrm>
            <a:prstGeom prst="rect">
              <a:avLst/>
            </a:prstGeom>
          </p:spPr>
        </p:pic>
      </p:grpSp>
      <p:sp>
        <p:nvSpPr>
          <p:cNvPr id="39" name="ZoneTexte 38">
            <a:extLst>
              <a:ext uri="{FF2B5EF4-FFF2-40B4-BE49-F238E27FC236}">
                <a16:creationId xmlns:a16="http://schemas.microsoft.com/office/drawing/2014/main" id="{CEBF0542-A4BF-4FA1-A8F6-1D25BF28D1BC}"/>
              </a:ext>
            </a:extLst>
          </p:cNvPr>
          <p:cNvSpPr txBox="1"/>
          <p:nvPr/>
        </p:nvSpPr>
        <p:spPr>
          <a:xfrm>
            <a:off x="5363766" y="3854057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Modèles multi-</a:t>
            </a:r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</a:rPr>
              <a:t>omiques</a:t>
            </a:r>
            <a:endParaRPr lang="fr-FR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81F58B45-D840-4F75-AF32-3C9BE3D0F3F6}"/>
              </a:ext>
            </a:extLst>
          </p:cNvPr>
          <p:cNvSpPr/>
          <p:nvPr/>
        </p:nvSpPr>
        <p:spPr>
          <a:xfrm>
            <a:off x="4880241" y="684288"/>
            <a:ext cx="900000" cy="9000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17AD3C47-529D-48A8-90D5-4242421553F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54" b="99231" l="3306" r="100000">
                        <a14:foregroundMark x1="52066" y1="10385" x2="52066" y2="10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175" y="774288"/>
            <a:ext cx="335070" cy="720000"/>
          </a:xfrm>
          <a:prstGeom prst="rect">
            <a:avLst/>
          </a:prstGeom>
        </p:spPr>
      </p:pic>
      <p:pic>
        <p:nvPicPr>
          <p:cNvPr id="48" name="Picture 2" descr="Image associÃ©e">
            <a:extLst>
              <a:ext uri="{FF2B5EF4-FFF2-40B4-BE49-F238E27FC236}">
                <a16:creationId xmlns:a16="http://schemas.microsoft.com/office/drawing/2014/main" id="{F10E5E9D-8D89-4B3A-B890-D452CF6AE4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143" b="82500" l="8462" r="84231">
                        <a14:foregroundMark x1="32308" y1="61071" x2="32308" y2="61071"/>
                        <a14:foregroundMark x1="26538" y1="44643" x2="26538" y2="44643"/>
                        <a14:foregroundMark x1="34231" y1="28571" x2="34231" y2="28571"/>
                        <a14:foregroundMark x1="49615" y1="21429" x2="49615" y2="21429"/>
                        <a14:foregroundMark x1="70000" y1="24643" x2="70000" y2="24643"/>
                        <a14:foregroundMark x1="77692" y1="42143" x2="77692" y2="42143"/>
                        <a14:foregroundMark x1="70769" y1="62857" x2="70769" y2="62857"/>
                        <a14:foregroundMark x1="53846" y1="65000" x2="53846" y2="65000"/>
                        <a14:foregroundMark x1="47692" y1="70000" x2="47692" y2="70000"/>
                        <a14:foregroundMark x1="51154" y1="73214" x2="51154" y2="732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39" t="12143" r="15384" b="21393"/>
          <a:stretch/>
        </p:blipFill>
        <p:spPr bwMode="auto">
          <a:xfrm>
            <a:off x="4024170" y="1916115"/>
            <a:ext cx="1095667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itre 6">
            <a:extLst>
              <a:ext uri="{FF2B5EF4-FFF2-40B4-BE49-F238E27FC236}">
                <a16:creationId xmlns:a16="http://schemas.microsoft.com/office/drawing/2014/main" id="{674C9C6E-20CF-4A34-A214-50AC2A617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400" y="5"/>
            <a:ext cx="6249750" cy="320279"/>
          </a:xfrm>
        </p:spPr>
        <p:txBody>
          <a:bodyPr/>
          <a:lstStyle/>
          <a:p>
            <a:r>
              <a:rPr lang="fr-FR" sz="1400" dirty="0">
                <a:solidFill>
                  <a:schemeClr val="tx1"/>
                </a:solidFill>
              </a:rPr>
              <a:t>Perspectives</a:t>
            </a:r>
          </a:p>
        </p:txBody>
      </p:sp>
      <p:pic>
        <p:nvPicPr>
          <p:cNvPr id="16400" name="Picture 16" descr="RÃ©sultat de recherche d'images pour &quot;clustering&quot;">
            <a:extLst>
              <a:ext uri="{FF2B5EF4-FFF2-40B4-BE49-F238E27FC236}">
                <a16:creationId xmlns:a16="http://schemas.microsoft.com/office/drawing/2014/main" id="{B6A6637E-0E52-4B0A-9BEF-4D6E2BF38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9801">
                        <a14:foregroundMark x1="2988" y1="27391" x2="2988" y2="27391"/>
                        <a14:foregroundMark x1="8367" y1="31304" x2="8367" y2="31304"/>
                        <a14:foregroundMark x1="21315" y1="37609" x2="21315" y2="37609"/>
                        <a14:foregroundMark x1="27092" y1="80870" x2="27092" y2="80870"/>
                        <a14:foregroundMark x1="34462" y1="69783" x2="34462" y2="69783"/>
                        <a14:foregroundMark x1="35259" y1="68261" x2="35259" y2="68261"/>
                        <a14:foregroundMark x1="25697" y1="78913" x2="25697" y2="78913"/>
                        <a14:foregroundMark x1="27689" y1="73913" x2="27689" y2="73913"/>
                        <a14:foregroundMark x1="27689" y1="73913" x2="27689" y2="73913"/>
                        <a14:foregroundMark x1="29681" y1="77174" x2="29681" y2="77174"/>
                        <a14:foregroundMark x1="96414" y1="68913" x2="97012" y2="69783"/>
                        <a14:foregroundMark x1="88645" y1="53696" x2="88645" y2="53696"/>
                        <a14:foregroundMark x1="54582" y1="18261" x2="54582" y2="18261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542" y="3502017"/>
            <a:ext cx="746448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B1110711-36A8-4F9A-81DE-2250F24DCF9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370" y="4639582"/>
            <a:ext cx="1273751" cy="396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8610AF29-4569-4602-9E0B-ABD360C0CC17}"/>
              </a:ext>
            </a:extLst>
          </p:cNvPr>
          <p:cNvSpPr txBox="1"/>
          <p:nvPr/>
        </p:nvSpPr>
        <p:spPr>
          <a:xfrm>
            <a:off x="0" y="4835728"/>
            <a:ext cx="611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20414725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1076D9-6036-4072-8691-90B0DCD771F6}"/>
              </a:ext>
            </a:extLst>
          </p:cNvPr>
          <p:cNvSpPr/>
          <p:nvPr/>
        </p:nvSpPr>
        <p:spPr>
          <a:xfrm>
            <a:off x="7740352" y="4587975"/>
            <a:ext cx="1403648" cy="555526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7E675A-6680-4C64-B3E2-69516EAF0914}"/>
              </a:ext>
            </a:extLst>
          </p:cNvPr>
          <p:cNvSpPr/>
          <p:nvPr/>
        </p:nvSpPr>
        <p:spPr>
          <a:xfrm>
            <a:off x="4692388" y="429299"/>
            <a:ext cx="40560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sym typeface="Wingdings" panose="05000000000000000000" pitchFamily="2" charset="2"/>
              </a:rPr>
              <a:t>Prédiction de la survie dans </a:t>
            </a:r>
          </a:p>
          <a:p>
            <a:pPr algn="ctr"/>
            <a:r>
              <a:rPr lang="fr-FR" sz="1400" dirty="0">
                <a:sym typeface="Wingdings" panose="05000000000000000000" pitchFamily="2" charset="2"/>
              </a:rPr>
              <a:t>les cancers pulmonaires</a:t>
            </a:r>
          </a:p>
          <a:p>
            <a:pPr algn="ctr"/>
            <a:endParaRPr lang="en-US" sz="1400" dirty="0"/>
          </a:p>
        </p:txBody>
      </p:sp>
      <p:pic>
        <p:nvPicPr>
          <p:cNvPr id="3078" name="Picture 6" descr="https://iiif.elifesciences.org/lax:23421%2Felife-23421-fig5-v3.tif/full/617,/0/default.jpg">
            <a:extLst>
              <a:ext uri="{FF2B5EF4-FFF2-40B4-BE49-F238E27FC236}">
                <a16:creationId xmlns:a16="http://schemas.microsoft.com/office/drawing/2014/main" id="{56E7A9BA-B8A7-41E5-ACC4-0159201FAD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9552" y="384869"/>
            <a:ext cx="4152836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497C46D-EAB5-42DF-B40B-EBEA03F01C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370" y="4639582"/>
            <a:ext cx="1273751" cy="396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BA903E9-E282-4118-8EA9-EB297B0CA81F}"/>
              </a:ext>
            </a:extLst>
          </p:cNvPr>
          <p:cNvSpPr/>
          <p:nvPr/>
        </p:nvSpPr>
        <p:spPr>
          <a:xfrm>
            <a:off x="251520" y="4206374"/>
            <a:ext cx="28809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1200" dirty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[Grossmann et al. </a:t>
            </a:r>
            <a:r>
              <a:rPr lang="fr-FR" sz="1200" i="1" dirty="0" err="1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eLIFE</a:t>
            </a:r>
            <a:r>
              <a:rPr lang="fr-FR" sz="1200" dirty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2017]</a:t>
            </a:r>
          </a:p>
        </p:txBody>
      </p:sp>
      <p:sp>
        <p:nvSpPr>
          <p:cNvPr id="15" name="Titre 6">
            <a:extLst>
              <a:ext uri="{FF2B5EF4-FFF2-40B4-BE49-F238E27FC236}">
                <a16:creationId xmlns:a16="http://schemas.microsoft.com/office/drawing/2014/main" id="{2A639E2E-4984-4D89-BFB8-B3954803C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400" y="5"/>
            <a:ext cx="6249750" cy="320279"/>
          </a:xfrm>
        </p:spPr>
        <p:txBody>
          <a:bodyPr/>
          <a:lstStyle/>
          <a:p>
            <a:r>
              <a:rPr lang="fr-FR" sz="1400" dirty="0">
                <a:solidFill>
                  <a:schemeClr val="tx1"/>
                </a:solidFill>
              </a:rPr>
              <a:t>Perspectives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1CF8780-E230-420C-87DA-156DF76D8188}"/>
              </a:ext>
            </a:extLst>
          </p:cNvPr>
          <p:cNvSpPr txBox="1"/>
          <p:nvPr/>
        </p:nvSpPr>
        <p:spPr>
          <a:xfrm>
            <a:off x="0" y="4835728"/>
            <a:ext cx="611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36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C4C3A32-60EF-4F39-BBEF-7E059693502A}"/>
              </a:ext>
            </a:extLst>
          </p:cNvPr>
          <p:cNvSpPr/>
          <p:nvPr/>
        </p:nvSpPr>
        <p:spPr>
          <a:xfrm>
            <a:off x="5231836" y="2202419"/>
            <a:ext cx="34080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sym typeface="Wingdings" panose="05000000000000000000" pitchFamily="2" charset="2"/>
              </a:rPr>
              <a:t> Combinaison des données cliniques, génomiques et radiomiques</a:t>
            </a:r>
          </a:p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9710503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1076D9-6036-4072-8691-90B0DCD771F6}"/>
              </a:ext>
            </a:extLst>
          </p:cNvPr>
          <p:cNvSpPr/>
          <p:nvPr/>
        </p:nvSpPr>
        <p:spPr>
          <a:xfrm>
            <a:off x="7740352" y="4587974"/>
            <a:ext cx="1403648" cy="555526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DCD039E-67EF-44A7-BBA3-F9D4EE2989B2}"/>
              </a:ext>
            </a:extLst>
          </p:cNvPr>
          <p:cNvSpPr/>
          <p:nvPr/>
        </p:nvSpPr>
        <p:spPr>
          <a:xfrm>
            <a:off x="2862000" y="783729"/>
            <a:ext cx="3420000" cy="3420000"/>
          </a:xfrm>
          <a:prstGeom prst="ellips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B36CEBB5-446A-4CF2-AD91-67343D116BF7}"/>
              </a:ext>
            </a:extLst>
          </p:cNvPr>
          <p:cNvSpPr/>
          <p:nvPr/>
        </p:nvSpPr>
        <p:spPr>
          <a:xfrm>
            <a:off x="3308417" y="3399942"/>
            <a:ext cx="900000" cy="900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FC7077DF-368C-4ED9-A0AB-B47241C7B4D9}"/>
              </a:ext>
            </a:extLst>
          </p:cNvPr>
          <p:cNvSpPr/>
          <p:nvPr/>
        </p:nvSpPr>
        <p:spPr>
          <a:xfrm>
            <a:off x="4878403" y="3387509"/>
            <a:ext cx="900000" cy="900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F23FAF3-806E-4DC5-BBB0-2D4E05202FD2}"/>
              </a:ext>
            </a:extLst>
          </p:cNvPr>
          <p:cNvSpPr txBox="1"/>
          <p:nvPr/>
        </p:nvSpPr>
        <p:spPr>
          <a:xfrm>
            <a:off x="323528" y="549513"/>
            <a:ext cx="3528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accent6"/>
                </a:solidFill>
              </a:rPr>
              <a:t>Outils/codes/modèles </a:t>
            </a:r>
          </a:p>
          <a:p>
            <a:pPr algn="ctr"/>
            <a:r>
              <a:rPr lang="fr-FR" sz="1600" dirty="0">
                <a:solidFill>
                  <a:schemeClr val="accent6"/>
                </a:solidFill>
              </a:rPr>
              <a:t>à disposition et standardisés</a:t>
            </a:r>
          </a:p>
        </p:txBody>
      </p:sp>
      <p:grpSp>
        <p:nvGrpSpPr>
          <p:cNvPr id="16385" name="Groupe 16384">
            <a:extLst>
              <a:ext uri="{FF2B5EF4-FFF2-40B4-BE49-F238E27FC236}">
                <a16:creationId xmlns:a16="http://schemas.microsoft.com/office/drawing/2014/main" id="{4EDF28CA-6422-48DA-9F10-C614742ED262}"/>
              </a:ext>
            </a:extLst>
          </p:cNvPr>
          <p:cNvGrpSpPr/>
          <p:nvPr/>
        </p:nvGrpSpPr>
        <p:grpSpPr>
          <a:xfrm>
            <a:off x="3363759" y="684288"/>
            <a:ext cx="900000" cy="900000"/>
            <a:chOff x="3546612" y="1131590"/>
            <a:chExt cx="900000" cy="900000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76A7015B-DD58-43DA-968B-1D3F00275CC8}"/>
                </a:ext>
              </a:extLst>
            </p:cNvPr>
            <p:cNvSpPr/>
            <p:nvPr/>
          </p:nvSpPr>
          <p:spPr>
            <a:xfrm>
              <a:off x="3546612" y="1131590"/>
              <a:ext cx="900000" cy="9000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6386" name="Picture 2" descr="Image associÃ©e">
              <a:extLst>
                <a:ext uri="{FF2B5EF4-FFF2-40B4-BE49-F238E27FC236}">
                  <a16:creationId xmlns:a16="http://schemas.microsoft.com/office/drawing/2014/main" id="{C01D7A8C-2285-4946-8791-77E65DC7C8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3047" b="73242" l="9961" r="898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73" t="24158" r="23027" b="28211"/>
            <a:stretch/>
          </p:blipFill>
          <p:spPr bwMode="auto">
            <a:xfrm>
              <a:off x="3672516" y="1299236"/>
              <a:ext cx="648191" cy="57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ZoneTexte 25">
            <a:extLst>
              <a:ext uri="{FF2B5EF4-FFF2-40B4-BE49-F238E27FC236}">
                <a16:creationId xmlns:a16="http://schemas.microsoft.com/office/drawing/2014/main" id="{25DF06F4-1706-47EC-8F5F-290EDF58CEE0}"/>
              </a:ext>
            </a:extLst>
          </p:cNvPr>
          <p:cNvSpPr txBox="1"/>
          <p:nvPr/>
        </p:nvSpPr>
        <p:spPr>
          <a:xfrm>
            <a:off x="323527" y="2083620"/>
            <a:ext cx="2538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accent5"/>
                </a:solidFill>
              </a:rPr>
              <a:t>Méthodes </a:t>
            </a:r>
          </a:p>
          <a:p>
            <a:pPr algn="ctr"/>
            <a:r>
              <a:rPr lang="fr-FR" sz="1600" dirty="0">
                <a:solidFill>
                  <a:schemeClr val="accent5"/>
                </a:solidFill>
              </a:rPr>
              <a:t>statistiques </a:t>
            </a:r>
          </a:p>
          <a:p>
            <a:pPr algn="ctr"/>
            <a:r>
              <a:rPr lang="fr-FR" sz="1600" dirty="0">
                <a:solidFill>
                  <a:schemeClr val="accent5"/>
                </a:solidFill>
              </a:rPr>
              <a:t>spécifiques</a:t>
            </a:r>
          </a:p>
        </p:txBody>
      </p:sp>
      <p:pic>
        <p:nvPicPr>
          <p:cNvPr id="16390" name="Picture 6" descr="RÃ©sultat de recherche d'images pour &quot;biologie&quot;">
            <a:extLst>
              <a:ext uri="{FF2B5EF4-FFF2-40B4-BE49-F238E27FC236}">
                <a16:creationId xmlns:a16="http://schemas.microsoft.com/office/drawing/2014/main" id="{8A2A1D12-D02E-4FC8-A4CD-94C7A0E3D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1887">
            <a:off x="3274666" y="3689327"/>
            <a:ext cx="967500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47AE22C-AF1C-4527-AB1D-A0C3504CC799}"/>
              </a:ext>
            </a:extLst>
          </p:cNvPr>
          <p:cNvSpPr txBox="1"/>
          <p:nvPr/>
        </p:nvSpPr>
        <p:spPr>
          <a:xfrm>
            <a:off x="323529" y="3833921"/>
            <a:ext cx="33843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accent4">
                    <a:lumMod val="75000"/>
                  </a:schemeClr>
                </a:solidFill>
              </a:rPr>
              <a:t>Signification biologique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D62F2786-3270-454A-BA06-0A3C840522D6}"/>
              </a:ext>
            </a:extLst>
          </p:cNvPr>
          <p:cNvSpPr txBox="1"/>
          <p:nvPr/>
        </p:nvSpPr>
        <p:spPr>
          <a:xfrm>
            <a:off x="5292080" y="549513"/>
            <a:ext cx="3528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accent3">
                    <a:lumMod val="75000"/>
                  </a:schemeClr>
                </a:solidFill>
              </a:rPr>
              <a:t>Identification de phénotypes </a:t>
            </a:r>
          </a:p>
          <a:p>
            <a:pPr algn="ctr"/>
            <a:r>
              <a:rPr lang="fr-FR" sz="1600" dirty="0">
                <a:solidFill>
                  <a:schemeClr val="accent3">
                    <a:lumMod val="75000"/>
                  </a:schemeClr>
                </a:solidFill>
              </a:rPr>
              <a:t>radiomiques spécifiques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D0971C86-B18D-488C-881D-5789C99C8169}"/>
              </a:ext>
            </a:extLst>
          </p:cNvPr>
          <p:cNvSpPr txBox="1"/>
          <p:nvPr/>
        </p:nvSpPr>
        <p:spPr>
          <a:xfrm>
            <a:off x="6516216" y="2083621"/>
            <a:ext cx="2303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Evolution des </a:t>
            </a:r>
          </a:p>
          <a:p>
            <a:pPr algn="ctr"/>
            <a:r>
              <a:rPr lang="fr-FR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traitements et </a:t>
            </a:r>
          </a:p>
          <a:p>
            <a:pPr algn="ctr"/>
            <a:r>
              <a:rPr lang="fr-FR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modalités d’imagerie</a:t>
            </a: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8A06E7C-B030-40F5-8447-8CA9D1B794CF}"/>
              </a:ext>
            </a:extLst>
          </p:cNvPr>
          <p:cNvGrpSpPr/>
          <p:nvPr/>
        </p:nvGrpSpPr>
        <p:grpSpPr>
          <a:xfrm>
            <a:off x="2433144" y="2041431"/>
            <a:ext cx="900000" cy="900000"/>
            <a:chOff x="2916000" y="2121750"/>
            <a:chExt cx="900000" cy="900000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4CCC0E62-84F7-40CE-A766-6C638C2BB172}"/>
                </a:ext>
              </a:extLst>
            </p:cNvPr>
            <p:cNvSpPr/>
            <p:nvPr/>
          </p:nvSpPr>
          <p:spPr>
            <a:xfrm>
              <a:off x="2916000" y="2121750"/>
              <a:ext cx="900000" cy="90000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47DAFF46-9D07-4FBB-91E7-CDCD8D92C7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39565" y1="39667" x2="39565" y2="39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76" t="11843" r="24585" b="14330"/>
            <a:stretch/>
          </p:blipFill>
          <p:spPr>
            <a:xfrm>
              <a:off x="2994530" y="2221469"/>
              <a:ext cx="677986" cy="612000"/>
            </a:xfrm>
            <a:prstGeom prst="rect">
              <a:avLst/>
            </a:prstGeom>
          </p:spPr>
        </p:pic>
      </p:grpSp>
      <p:grpSp>
        <p:nvGrpSpPr>
          <p:cNvPr id="16384" name="Groupe 16383">
            <a:extLst>
              <a:ext uri="{FF2B5EF4-FFF2-40B4-BE49-F238E27FC236}">
                <a16:creationId xmlns:a16="http://schemas.microsoft.com/office/drawing/2014/main" id="{4FF1D637-9CF2-409C-9E56-9A8C6F1E0F52}"/>
              </a:ext>
            </a:extLst>
          </p:cNvPr>
          <p:cNvGrpSpPr/>
          <p:nvPr/>
        </p:nvGrpSpPr>
        <p:grpSpPr>
          <a:xfrm>
            <a:off x="5810856" y="2035365"/>
            <a:ext cx="932856" cy="900000"/>
            <a:chOff x="5328000" y="2121750"/>
            <a:chExt cx="932856" cy="900000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F3493C62-6F87-4BD0-BF1F-0B750B9B7EC2}"/>
                </a:ext>
              </a:extLst>
            </p:cNvPr>
            <p:cNvSpPr/>
            <p:nvPr/>
          </p:nvSpPr>
          <p:spPr>
            <a:xfrm>
              <a:off x="5328000" y="2121750"/>
              <a:ext cx="900000" cy="9000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ABF17114-8A7D-4081-B373-FF4E491DD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848" b="89394" l="3788" r="893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6856" y="2155452"/>
              <a:ext cx="864000" cy="864000"/>
            </a:xfrm>
            <a:prstGeom prst="rect">
              <a:avLst/>
            </a:prstGeom>
          </p:spPr>
        </p:pic>
      </p:grpSp>
      <p:sp>
        <p:nvSpPr>
          <p:cNvPr id="39" name="ZoneTexte 38">
            <a:extLst>
              <a:ext uri="{FF2B5EF4-FFF2-40B4-BE49-F238E27FC236}">
                <a16:creationId xmlns:a16="http://schemas.microsoft.com/office/drawing/2014/main" id="{CEBF0542-A4BF-4FA1-A8F6-1D25BF28D1BC}"/>
              </a:ext>
            </a:extLst>
          </p:cNvPr>
          <p:cNvSpPr txBox="1"/>
          <p:nvPr/>
        </p:nvSpPr>
        <p:spPr>
          <a:xfrm>
            <a:off x="5363766" y="3854057"/>
            <a:ext cx="3456384" cy="346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Modèles multi-</a:t>
            </a:r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</a:rPr>
              <a:t>omiques</a:t>
            </a:r>
            <a:endParaRPr lang="fr-FR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81F58B45-D840-4F75-AF32-3C9BE3D0F3F6}"/>
              </a:ext>
            </a:extLst>
          </p:cNvPr>
          <p:cNvSpPr/>
          <p:nvPr/>
        </p:nvSpPr>
        <p:spPr>
          <a:xfrm>
            <a:off x="4880241" y="684288"/>
            <a:ext cx="900000" cy="9000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17AD3C47-529D-48A8-90D5-4242421553F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54" b="99231" l="3306" r="100000">
                        <a14:foregroundMark x1="52066" y1="10385" x2="52066" y2="10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175" y="774288"/>
            <a:ext cx="335070" cy="720000"/>
          </a:xfrm>
          <a:prstGeom prst="rect">
            <a:avLst/>
          </a:prstGeom>
        </p:spPr>
      </p:pic>
      <p:pic>
        <p:nvPicPr>
          <p:cNvPr id="48" name="Picture 2" descr="Image associÃ©e">
            <a:extLst>
              <a:ext uri="{FF2B5EF4-FFF2-40B4-BE49-F238E27FC236}">
                <a16:creationId xmlns:a16="http://schemas.microsoft.com/office/drawing/2014/main" id="{F10E5E9D-8D89-4B3A-B890-D452CF6AE4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143" b="82500" l="8462" r="84231">
                        <a14:foregroundMark x1="32308" y1="61071" x2="32308" y2="61071"/>
                        <a14:foregroundMark x1="26538" y1="44643" x2="26538" y2="44643"/>
                        <a14:foregroundMark x1="34231" y1="28571" x2="34231" y2="28571"/>
                        <a14:foregroundMark x1="49615" y1="21429" x2="49615" y2="21429"/>
                        <a14:foregroundMark x1="70000" y1="24643" x2="70000" y2="24643"/>
                        <a14:foregroundMark x1="77692" y1="42143" x2="77692" y2="42143"/>
                        <a14:foregroundMark x1="70769" y1="62857" x2="70769" y2="62857"/>
                        <a14:foregroundMark x1="53846" y1="65000" x2="53846" y2="65000"/>
                        <a14:foregroundMark x1="47692" y1="70000" x2="47692" y2="70000"/>
                        <a14:foregroundMark x1="51154" y1="73214" x2="51154" y2="732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39" t="12143" r="15384" b="21393"/>
          <a:stretch/>
        </p:blipFill>
        <p:spPr bwMode="auto">
          <a:xfrm>
            <a:off x="4024166" y="1916115"/>
            <a:ext cx="1095667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itre 6">
            <a:extLst>
              <a:ext uri="{FF2B5EF4-FFF2-40B4-BE49-F238E27FC236}">
                <a16:creationId xmlns:a16="http://schemas.microsoft.com/office/drawing/2014/main" id="{674C9C6E-20CF-4A34-A214-50AC2A617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400" y="0"/>
            <a:ext cx="6249750" cy="320279"/>
          </a:xfrm>
        </p:spPr>
        <p:txBody>
          <a:bodyPr/>
          <a:lstStyle/>
          <a:p>
            <a:r>
              <a:rPr lang="fr-FR" sz="1400" dirty="0">
                <a:solidFill>
                  <a:schemeClr val="tx1"/>
                </a:solidFill>
              </a:rPr>
              <a:t>Perspectives</a:t>
            </a:r>
          </a:p>
        </p:txBody>
      </p:sp>
      <p:pic>
        <p:nvPicPr>
          <p:cNvPr id="16400" name="Picture 16" descr="RÃ©sultat de recherche d'images pour &quot;clustering&quot;">
            <a:extLst>
              <a:ext uri="{FF2B5EF4-FFF2-40B4-BE49-F238E27FC236}">
                <a16:creationId xmlns:a16="http://schemas.microsoft.com/office/drawing/2014/main" id="{B6A6637E-0E52-4B0A-9BEF-4D6E2BF38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9801">
                        <a14:foregroundMark x1="2988" y1="27391" x2="2988" y2="27391"/>
                        <a14:foregroundMark x1="8367" y1="31304" x2="8367" y2="31304"/>
                        <a14:foregroundMark x1="21315" y1="37609" x2="21315" y2="37609"/>
                        <a14:foregroundMark x1="27092" y1="80870" x2="27092" y2="80870"/>
                        <a14:foregroundMark x1="34462" y1="69783" x2="34462" y2="69783"/>
                        <a14:foregroundMark x1="35259" y1="68261" x2="35259" y2="68261"/>
                        <a14:foregroundMark x1="25697" y1="78913" x2="25697" y2="78913"/>
                        <a14:foregroundMark x1="27689" y1="73913" x2="27689" y2="73913"/>
                        <a14:foregroundMark x1="27689" y1="73913" x2="27689" y2="73913"/>
                        <a14:foregroundMark x1="29681" y1="77174" x2="29681" y2="77174"/>
                        <a14:foregroundMark x1="96414" y1="68913" x2="97012" y2="69783"/>
                        <a14:foregroundMark x1="88645" y1="53696" x2="88645" y2="53696"/>
                        <a14:foregroundMark x1="54582" y1="18261" x2="54582" y2="18261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542" y="3502017"/>
            <a:ext cx="746448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B1110711-36A8-4F9A-81DE-2250F24DCF9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364" y="4639582"/>
            <a:ext cx="1273751" cy="396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8610AF29-4569-4602-9E0B-ABD360C0CC17}"/>
              </a:ext>
            </a:extLst>
          </p:cNvPr>
          <p:cNvSpPr txBox="1"/>
          <p:nvPr/>
        </p:nvSpPr>
        <p:spPr>
          <a:xfrm>
            <a:off x="0" y="4835723"/>
            <a:ext cx="611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37</a:t>
            </a:r>
          </a:p>
        </p:txBody>
      </p:sp>
      <p:pic>
        <p:nvPicPr>
          <p:cNvPr id="1026" name="Picture 2" descr="Image associÃ©e">
            <a:extLst>
              <a:ext uri="{FF2B5EF4-FFF2-40B4-BE49-F238E27FC236}">
                <a16:creationId xmlns:a16="http://schemas.microsoft.com/office/drawing/2014/main" id="{EB9EFB57-9D40-4209-AAB0-116F14D58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99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123" y="1596527"/>
            <a:ext cx="1603643" cy="17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3A5C251-923C-41FC-976A-9E98444DD81D}"/>
              </a:ext>
            </a:extLst>
          </p:cNvPr>
          <p:cNvSpPr txBox="1"/>
          <p:nvPr/>
        </p:nvSpPr>
        <p:spPr>
          <a:xfrm>
            <a:off x="4355976" y="1647840"/>
            <a:ext cx="691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3869421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1076D9-6036-4072-8691-90B0DCD771F6}"/>
              </a:ext>
            </a:extLst>
          </p:cNvPr>
          <p:cNvSpPr/>
          <p:nvPr/>
        </p:nvSpPr>
        <p:spPr>
          <a:xfrm>
            <a:off x="7740352" y="4587974"/>
            <a:ext cx="1403648" cy="555526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497C46D-EAB5-42DF-B40B-EBEA03F01C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364" y="4639582"/>
            <a:ext cx="1273751" cy="396000"/>
          </a:xfrm>
          <a:prstGeom prst="rect">
            <a:avLst/>
          </a:prstGeom>
        </p:spPr>
      </p:pic>
      <p:sp>
        <p:nvSpPr>
          <p:cNvPr id="15" name="Titre 6">
            <a:extLst>
              <a:ext uri="{FF2B5EF4-FFF2-40B4-BE49-F238E27FC236}">
                <a16:creationId xmlns:a16="http://schemas.microsoft.com/office/drawing/2014/main" id="{2A639E2E-4984-4D89-BFB8-B3954803C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400" y="0"/>
            <a:ext cx="6249750" cy="320279"/>
          </a:xfrm>
        </p:spPr>
        <p:txBody>
          <a:bodyPr/>
          <a:lstStyle/>
          <a:p>
            <a:r>
              <a:rPr lang="fr-FR" sz="1400" dirty="0">
                <a:solidFill>
                  <a:schemeClr val="tx1"/>
                </a:solidFill>
              </a:rPr>
              <a:t>Perspectives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1CF8780-E230-420C-87DA-156DF76D8188}"/>
              </a:ext>
            </a:extLst>
          </p:cNvPr>
          <p:cNvSpPr txBox="1"/>
          <p:nvPr/>
        </p:nvSpPr>
        <p:spPr>
          <a:xfrm>
            <a:off x="0" y="4835723"/>
            <a:ext cx="611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37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55D5B2E-AE64-42AB-AFFB-1AB339B19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23" y="371887"/>
            <a:ext cx="5658545" cy="684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960426F-E1DA-4B06-9C86-5AC61B393D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878" y="1075500"/>
            <a:ext cx="4763122" cy="406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728F1FE-FC18-4FAF-929C-E5F6AFC0AF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01" y="2031750"/>
            <a:ext cx="4211085" cy="1080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1438FDC-1EEC-4C92-AEEB-D35F175C32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169613"/>
            <a:ext cx="1941597" cy="1836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5098F4F-4CBF-44C2-A42B-E6C7F87977D7}"/>
              </a:ext>
            </a:extLst>
          </p:cNvPr>
          <p:cNvSpPr/>
          <p:nvPr/>
        </p:nvSpPr>
        <p:spPr>
          <a:xfrm>
            <a:off x="1530616" y="1548541"/>
            <a:ext cx="146640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sym typeface="Wingdings" panose="05000000000000000000" pitchFamily="2" charset="2"/>
              </a:rPr>
              <a:t>Segmentation manuelle</a:t>
            </a:r>
          </a:p>
          <a:p>
            <a:pPr algn="ctr"/>
            <a:endParaRPr lang="en-US" sz="14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FDE89B3-F2BD-4DD7-9F52-5B41920A5C85}"/>
              </a:ext>
            </a:extLst>
          </p:cNvPr>
          <p:cNvSpPr/>
          <p:nvPr/>
        </p:nvSpPr>
        <p:spPr>
          <a:xfrm>
            <a:off x="2989354" y="1548541"/>
            <a:ext cx="146640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sym typeface="Wingdings" panose="05000000000000000000" pitchFamily="2" charset="2"/>
              </a:rPr>
              <a:t>Segmentation automatique</a:t>
            </a:r>
          </a:p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548976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1076D9-6036-4072-8691-90B0DCD771F6}"/>
              </a:ext>
            </a:extLst>
          </p:cNvPr>
          <p:cNvSpPr/>
          <p:nvPr/>
        </p:nvSpPr>
        <p:spPr>
          <a:xfrm>
            <a:off x="7740352" y="4587974"/>
            <a:ext cx="1403648" cy="555526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497C46D-EAB5-42DF-B40B-EBEA03F01C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364" y="4639582"/>
            <a:ext cx="1273751" cy="396000"/>
          </a:xfrm>
          <a:prstGeom prst="rect">
            <a:avLst/>
          </a:prstGeom>
        </p:spPr>
      </p:pic>
      <p:sp>
        <p:nvSpPr>
          <p:cNvPr id="15" name="Titre 6">
            <a:extLst>
              <a:ext uri="{FF2B5EF4-FFF2-40B4-BE49-F238E27FC236}">
                <a16:creationId xmlns:a16="http://schemas.microsoft.com/office/drawing/2014/main" id="{2A639E2E-4984-4D89-BFB8-B3954803C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400" y="0"/>
            <a:ext cx="6249750" cy="320279"/>
          </a:xfrm>
        </p:spPr>
        <p:txBody>
          <a:bodyPr/>
          <a:lstStyle/>
          <a:p>
            <a:r>
              <a:rPr lang="fr-FR" sz="1400" dirty="0">
                <a:solidFill>
                  <a:schemeClr val="tx1"/>
                </a:solidFill>
              </a:rPr>
              <a:t>Perspectives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1CF8780-E230-420C-87DA-156DF76D8188}"/>
              </a:ext>
            </a:extLst>
          </p:cNvPr>
          <p:cNvSpPr txBox="1"/>
          <p:nvPr/>
        </p:nvSpPr>
        <p:spPr>
          <a:xfrm>
            <a:off x="0" y="4835723"/>
            <a:ext cx="611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38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880BD35-CF48-4FE4-9850-86793F7AF8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8" y="411510"/>
            <a:ext cx="2098065" cy="720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2A3F46E-918C-4EB1-90C1-3A8157B59E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8" y="1255145"/>
            <a:ext cx="2073500" cy="1980000"/>
          </a:xfrm>
          <a:prstGeom prst="rect">
            <a:avLst/>
          </a:prstGeom>
        </p:spPr>
      </p:pic>
      <p:pic>
        <p:nvPicPr>
          <p:cNvPr id="2050" name="Picture 2" descr="RÃ©sultat de recherche d'images pour &quot;idx retinopathy&quot;">
            <a:extLst>
              <a:ext uri="{FF2B5EF4-FFF2-40B4-BE49-F238E27FC236}">
                <a16:creationId xmlns:a16="http://schemas.microsoft.com/office/drawing/2014/main" id="{F04C798B-5725-477F-BA13-99A7D7EAF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400" y="555526"/>
            <a:ext cx="4354217" cy="34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643E0A5-498D-48A5-A790-83C1C8662999}"/>
              </a:ext>
            </a:extLst>
          </p:cNvPr>
          <p:cNvSpPr txBox="1"/>
          <p:nvPr/>
        </p:nvSpPr>
        <p:spPr>
          <a:xfrm>
            <a:off x="6924617" y="1582443"/>
            <a:ext cx="20162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Rétinopathie diabétique</a:t>
            </a:r>
          </a:p>
          <a:p>
            <a:endParaRPr lang="fr-FR" dirty="0"/>
          </a:p>
          <a:p>
            <a:r>
              <a:rPr lang="fr-FR" dirty="0"/>
              <a:t>Risque cardiovasculaire</a:t>
            </a:r>
          </a:p>
          <a:p>
            <a:endParaRPr lang="fr-FR" dirty="0"/>
          </a:p>
          <a:p>
            <a:r>
              <a:rPr lang="fr-FR" dirty="0"/>
              <a:t>Âge</a:t>
            </a:r>
          </a:p>
          <a:p>
            <a:endParaRPr lang="fr-FR" dirty="0"/>
          </a:p>
          <a:p>
            <a:r>
              <a:rPr lang="fr-FR" dirty="0"/>
              <a:t>Genre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BFD2371E-BEF9-4E1F-84EE-7DCDDAC5A2ED}"/>
              </a:ext>
            </a:extLst>
          </p:cNvPr>
          <p:cNvCxnSpPr>
            <a:cxnSpLocks/>
          </p:cNvCxnSpPr>
          <p:nvPr/>
        </p:nvCxnSpPr>
        <p:spPr>
          <a:xfrm>
            <a:off x="6084168" y="1995686"/>
            <a:ext cx="840449" cy="0"/>
          </a:xfrm>
          <a:prstGeom prst="straightConnector1">
            <a:avLst/>
          </a:prstGeom>
          <a:ln w="28575">
            <a:solidFill>
              <a:schemeClr val="bg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lipse 25">
            <a:extLst>
              <a:ext uri="{FF2B5EF4-FFF2-40B4-BE49-F238E27FC236}">
                <a16:creationId xmlns:a16="http://schemas.microsoft.com/office/drawing/2014/main" id="{9B5145B7-C355-4A40-B13A-71EE647A33A7}"/>
              </a:ext>
            </a:extLst>
          </p:cNvPr>
          <p:cNvSpPr/>
          <p:nvPr/>
        </p:nvSpPr>
        <p:spPr>
          <a:xfrm>
            <a:off x="6012160" y="1923683"/>
            <a:ext cx="144016" cy="144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ADE92F-B231-4C93-97F1-CCB76FDBE1D8}"/>
              </a:ext>
            </a:extLst>
          </p:cNvPr>
          <p:cNvSpPr/>
          <p:nvPr/>
        </p:nvSpPr>
        <p:spPr>
          <a:xfrm>
            <a:off x="6876256" y="2355726"/>
            <a:ext cx="1872206" cy="19270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9632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16316E10-C665-4A6C-8729-E4DA94EBE2FA}"/>
              </a:ext>
            </a:extLst>
          </p:cNvPr>
          <p:cNvGrpSpPr/>
          <p:nvPr/>
        </p:nvGrpSpPr>
        <p:grpSpPr>
          <a:xfrm>
            <a:off x="0" y="4731990"/>
            <a:ext cx="9144000" cy="411510"/>
            <a:chOff x="0" y="4731990"/>
            <a:chExt cx="9144000" cy="41151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DDE4052-E5EE-4020-A56D-463325800511}"/>
                </a:ext>
              </a:extLst>
            </p:cNvPr>
            <p:cNvSpPr/>
            <p:nvPr/>
          </p:nvSpPr>
          <p:spPr>
            <a:xfrm>
              <a:off x="0" y="4731990"/>
              <a:ext cx="9144000" cy="411510"/>
            </a:xfrm>
            <a:prstGeom prst="rect">
              <a:avLst/>
            </a:prstGeom>
            <a:solidFill>
              <a:srgbClr val="EE82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B594614-8324-4737-980D-D2534A965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731990"/>
              <a:ext cx="1374687" cy="396000"/>
            </a:xfrm>
            <a:prstGeom prst="rect">
              <a:avLst/>
            </a:prstGeom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687" y="8632"/>
            <a:ext cx="6192688" cy="4644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re 1"/>
          <p:cNvSpPr txBox="1">
            <a:spLocks/>
          </p:cNvSpPr>
          <p:nvPr/>
        </p:nvSpPr>
        <p:spPr bwMode="auto">
          <a:xfrm>
            <a:off x="533400" y="195486"/>
            <a:ext cx="8077200" cy="59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r>
              <a:rPr lang="en-US" sz="2000" kern="0" dirty="0">
                <a:solidFill>
                  <a:srgbClr val="FF7F00"/>
                </a:solidFill>
                <a:latin typeface="Helvetica"/>
              </a:rPr>
              <a:t>La </a:t>
            </a:r>
            <a:r>
              <a:rPr lang="en-US" sz="2000" kern="0" dirty="0" err="1">
                <a:solidFill>
                  <a:srgbClr val="FF7F00"/>
                </a:solidFill>
                <a:latin typeface="Helvetica"/>
              </a:rPr>
              <a:t>révolution</a:t>
            </a:r>
            <a:r>
              <a:rPr lang="en-US" sz="2000" kern="0" dirty="0">
                <a:solidFill>
                  <a:srgbClr val="FF7F00"/>
                </a:solidFill>
                <a:latin typeface="Helvetica"/>
              </a:rPr>
              <a:t> de </a:t>
            </a:r>
            <a:r>
              <a:rPr lang="en-US" sz="2000" kern="0" dirty="0" err="1">
                <a:solidFill>
                  <a:srgbClr val="FF7F00"/>
                </a:solidFill>
                <a:latin typeface="Helvetica"/>
              </a:rPr>
              <a:t>l’immunothérapie</a:t>
            </a:r>
            <a:r>
              <a:rPr lang="en-US" sz="2000" kern="0" dirty="0">
                <a:solidFill>
                  <a:srgbClr val="FF7F00"/>
                </a:solidFill>
                <a:latin typeface="Helvetica"/>
              </a:rPr>
              <a:t> (1)</a:t>
            </a:r>
            <a:endParaRPr lang="fr-FR" altLang="fr-FR" sz="2000" kern="0" dirty="0">
              <a:solidFill>
                <a:srgbClr val="FF7F00"/>
              </a:solidFill>
              <a:latin typeface="Helvetica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449ABEC-DC99-434E-BD9F-F1D5B770ECF8}"/>
              </a:ext>
            </a:extLst>
          </p:cNvPr>
          <p:cNvSpPr txBox="1"/>
          <p:nvPr/>
        </p:nvSpPr>
        <p:spPr>
          <a:xfrm>
            <a:off x="8603943" y="4856261"/>
            <a:ext cx="540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14957317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1076D9-6036-4072-8691-90B0DCD771F6}"/>
              </a:ext>
            </a:extLst>
          </p:cNvPr>
          <p:cNvSpPr/>
          <p:nvPr/>
        </p:nvSpPr>
        <p:spPr>
          <a:xfrm>
            <a:off x="7740352" y="4587974"/>
            <a:ext cx="1403648" cy="555526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497C46D-EAB5-42DF-B40B-EBEA03F01C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364" y="4639582"/>
            <a:ext cx="1273751" cy="396000"/>
          </a:xfrm>
          <a:prstGeom prst="rect">
            <a:avLst/>
          </a:prstGeom>
        </p:spPr>
      </p:pic>
      <p:sp>
        <p:nvSpPr>
          <p:cNvPr id="15" name="Titre 6">
            <a:extLst>
              <a:ext uri="{FF2B5EF4-FFF2-40B4-BE49-F238E27FC236}">
                <a16:creationId xmlns:a16="http://schemas.microsoft.com/office/drawing/2014/main" id="{2A639E2E-4984-4D89-BFB8-B3954803C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400" y="0"/>
            <a:ext cx="6249750" cy="320279"/>
          </a:xfrm>
        </p:spPr>
        <p:txBody>
          <a:bodyPr/>
          <a:lstStyle/>
          <a:p>
            <a:r>
              <a:rPr lang="fr-FR" sz="1400" dirty="0">
                <a:solidFill>
                  <a:schemeClr val="tx1"/>
                </a:solidFill>
              </a:rPr>
              <a:t>Perspectives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1CF8780-E230-420C-87DA-156DF76D8188}"/>
              </a:ext>
            </a:extLst>
          </p:cNvPr>
          <p:cNvSpPr txBox="1"/>
          <p:nvPr/>
        </p:nvSpPr>
        <p:spPr>
          <a:xfrm>
            <a:off x="0" y="4835723"/>
            <a:ext cx="611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38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880BD35-CF48-4FE4-9850-86793F7AF8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8" y="411510"/>
            <a:ext cx="2098065" cy="720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2A3F46E-918C-4EB1-90C1-3A8157B59E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8" y="1255145"/>
            <a:ext cx="2073500" cy="1980000"/>
          </a:xfrm>
          <a:prstGeom prst="rect">
            <a:avLst/>
          </a:prstGeom>
        </p:spPr>
      </p:pic>
      <p:pic>
        <p:nvPicPr>
          <p:cNvPr id="2050" name="Picture 2" descr="RÃ©sultat de recherche d'images pour &quot;idx retinopathy&quot;">
            <a:extLst>
              <a:ext uri="{FF2B5EF4-FFF2-40B4-BE49-F238E27FC236}">
                <a16:creationId xmlns:a16="http://schemas.microsoft.com/office/drawing/2014/main" id="{F04C798B-5725-477F-BA13-99A7D7EAF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400" y="555526"/>
            <a:ext cx="4354217" cy="34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643E0A5-498D-48A5-A790-83C1C8662999}"/>
              </a:ext>
            </a:extLst>
          </p:cNvPr>
          <p:cNvSpPr txBox="1"/>
          <p:nvPr/>
        </p:nvSpPr>
        <p:spPr>
          <a:xfrm>
            <a:off x="6924617" y="1582443"/>
            <a:ext cx="20162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Rétinopathie diabétique</a:t>
            </a:r>
          </a:p>
          <a:p>
            <a:endParaRPr lang="fr-FR" dirty="0"/>
          </a:p>
          <a:p>
            <a:r>
              <a:rPr lang="fr-FR" dirty="0"/>
              <a:t>Risque cardiovasculaire</a:t>
            </a:r>
          </a:p>
          <a:p>
            <a:endParaRPr lang="fr-FR" dirty="0"/>
          </a:p>
          <a:p>
            <a:r>
              <a:rPr lang="fr-FR" dirty="0"/>
              <a:t>Âge</a:t>
            </a:r>
          </a:p>
          <a:p>
            <a:endParaRPr lang="fr-FR" dirty="0"/>
          </a:p>
          <a:p>
            <a:r>
              <a:rPr lang="fr-FR" dirty="0"/>
              <a:t>Genre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BFD2371E-BEF9-4E1F-84EE-7DCDDAC5A2ED}"/>
              </a:ext>
            </a:extLst>
          </p:cNvPr>
          <p:cNvCxnSpPr>
            <a:cxnSpLocks/>
          </p:cNvCxnSpPr>
          <p:nvPr/>
        </p:nvCxnSpPr>
        <p:spPr>
          <a:xfrm>
            <a:off x="6084168" y="1995686"/>
            <a:ext cx="840449" cy="0"/>
          </a:xfrm>
          <a:prstGeom prst="straightConnector1">
            <a:avLst/>
          </a:prstGeom>
          <a:ln w="28575">
            <a:solidFill>
              <a:schemeClr val="bg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31D1FDD7-AD51-4462-AB88-72FFAA1A74E2}"/>
              </a:ext>
            </a:extLst>
          </p:cNvPr>
          <p:cNvCxnSpPr>
            <a:cxnSpLocks/>
          </p:cNvCxnSpPr>
          <p:nvPr/>
        </p:nvCxnSpPr>
        <p:spPr>
          <a:xfrm>
            <a:off x="6084168" y="1995686"/>
            <a:ext cx="840449" cy="79208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77F31ED3-D106-44B9-9BE9-AEAAA2F4F7FC}"/>
              </a:ext>
            </a:extLst>
          </p:cNvPr>
          <p:cNvCxnSpPr>
            <a:cxnSpLocks/>
          </p:cNvCxnSpPr>
          <p:nvPr/>
        </p:nvCxnSpPr>
        <p:spPr>
          <a:xfrm>
            <a:off x="6084168" y="1995685"/>
            <a:ext cx="840449" cy="144016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52A8A903-A82D-418C-BA0A-85CE233D241A}"/>
              </a:ext>
            </a:extLst>
          </p:cNvPr>
          <p:cNvCxnSpPr>
            <a:cxnSpLocks/>
          </p:cNvCxnSpPr>
          <p:nvPr/>
        </p:nvCxnSpPr>
        <p:spPr>
          <a:xfrm>
            <a:off x="6084168" y="1995684"/>
            <a:ext cx="840449" cy="203545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lipse 25">
            <a:extLst>
              <a:ext uri="{FF2B5EF4-FFF2-40B4-BE49-F238E27FC236}">
                <a16:creationId xmlns:a16="http://schemas.microsoft.com/office/drawing/2014/main" id="{9B5145B7-C355-4A40-B13A-71EE647A33A7}"/>
              </a:ext>
            </a:extLst>
          </p:cNvPr>
          <p:cNvSpPr/>
          <p:nvPr/>
        </p:nvSpPr>
        <p:spPr>
          <a:xfrm>
            <a:off x="6012160" y="1923683"/>
            <a:ext cx="144016" cy="144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F595E86F-2304-4194-A84E-F41549BB77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902" y="3761134"/>
            <a:ext cx="54999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86080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FA54916-B888-4366-A5B2-C60EE6DD1A3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81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C17D0B-C2B4-4E9B-B87C-583A00881AB1}"/>
              </a:ext>
            </a:extLst>
          </p:cNvPr>
          <p:cNvSpPr/>
          <p:nvPr/>
        </p:nvSpPr>
        <p:spPr>
          <a:xfrm>
            <a:off x="7812360" y="4587975"/>
            <a:ext cx="1331640" cy="555526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6566" name="Picture 6" descr="Image associÃ©e">
            <a:extLst>
              <a:ext uri="{FF2B5EF4-FFF2-40B4-BE49-F238E27FC236}">
                <a16:creationId xmlns:a16="http://schemas.microsoft.com/office/drawing/2014/main" id="{678F885F-BC1C-4BE1-A230-53653AD4C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0"/>
            <a:ext cx="77152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E54654F-C204-4A59-8B60-B5906BBFE39A}"/>
              </a:ext>
            </a:extLst>
          </p:cNvPr>
          <p:cNvSpPr txBox="1"/>
          <p:nvPr/>
        </p:nvSpPr>
        <p:spPr>
          <a:xfrm>
            <a:off x="487618" y="3953564"/>
            <a:ext cx="379634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Fanny Orlhac, PhD</a:t>
            </a:r>
          </a:p>
          <a:p>
            <a:pPr algn="ctr"/>
            <a:r>
              <a:rPr lang="fr-FR" sz="1600" dirty="0">
                <a:solidFill>
                  <a:schemeClr val="bg1"/>
                </a:solidFill>
              </a:rPr>
              <a:t>Equipe-projet </a:t>
            </a:r>
            <a:r>
              <a:rPr lang="fr-FR" sz="1600" dirty="0" err="1">
                <a:solidFill>
                  <a:schemeClr val="bg1"/>
                </a:solidFill>
              </a:rPr>
              <a:t>Epione</a:t>
            </a:r>
            <a:endParaRPr lang="fr-FR" sz="1600" dirty="0">
              <a:solidFill>
                <a:schemeClr val="bg1"/>
              </a:solidFill>
            </a:endParaRPr>
          </a:p>
          <a:p>
            <a:pPr algn="ctr"/>
            <a:r>
              <a:rPr lang="fr-FR" sz="1600" dirty="0">
                <a:solidFill>
                  <a:schemeClr val="bg1"/>
                </a:solidFill>
              </a:rPr>
              <a:t>Inria Sophia Antipolis</a:t>
            </a:r>
          </a:p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CF999E8-87B2-4771-8782-578847A2A724}"/>
              </a:ext>
            </a:extLst>
          </p:cNvPr>
          <p:cNvSpPr txBox="1"/>
          <p:nvPr/>
        </p:nvSpPr>
        <p:spPr>
          <a:xfrm>
            <a:off x="487619" y="1462684"/>
            <a:ext cx="379634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Dr Alain </a:t>
            </a:r>
            <a:r>
              <a:rPr lang="fr-FR" dirty="0" err="1">
                <a:solidFill>
                  <a:schemeClr val="bg1"/>
                </a:solidFill>
              </a:rPr>
              <a:t>Livartowski</a:t>
            </a:r>
            <a:r>
              <a:rPr lang="fr-FR" dirty="0">
                <a:solidFill>
                  <a:schemeClr val="bg1"/>
                </a:solidFill>
              </a:rPr>
              <a:t>, PH</a:t>
            </a:r>
          </a:p>
          <a:p>
            <a:pPr algn="ctr"/>
            <a:r>
              <a:rPr lang="fr-FR" sz="1600" dirty="0">
                <a:solidFill>
                  <a:schemeClr val="bg1"/>
                </a:solidFill>
              </a:rPr>
              <a:t>Direction des Data</a:t>
            </a:r>
          </a:p>
          <a:p>
            <a:pPr algn="ctr"/>
            <a:r>
              <a:rPr lang="fr-FR" sz="1600" dirty="0">
                <a:solidFill>
                  <a:schemeClr val="bg1"/>
                </a:solidFill>
              </a:rPr>
              <a:t>Institut Curie</a:t>
            </a:r>
          </a:p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9F967451-0DDF-4EFA-B003-E8CF5A56AB0E}"/>
              </a:ext>
            </a:extLst>
          </p:cNvPr>
          <p:cNvSpPr/>
          <p:nvPr/>
        </p:nvSpPr>
        <p:spPr>
          <a:xfrm>
            <a:off x="487620" y="3020944"/>
            <a:ext cx="3796347" cy="96012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C0E1DAD-8D69-4810-8425-3DAC05E764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734" y="3213004"/>
            <a:ext cx="1787018" cy="558000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A9EEB664-ED5C-4411-A6E7-9753D325E1B8}"/>
              </a:ext>
            </a:extLst>
          </p:cNvPr>
          <p:cNvSpPr/>
          <p:nvPr/>
        </p:nvSpPr>
        <p:spPr>
          <a:xfrm>
            <a:off x="487621" y="530352"/>
            <a:ext cx="3796346" cy="96012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6568" name="Picture 8" descr="Image associÃ©e">
            <a:extLst>
              <a:ext uri="{FF2B5EF4-FFF2-40B4-BE49-F238E27FC236}">
                <a16:creationId xmlns:a16="http://schemas.microsoft.com/office/drawing/2014/main" id="{CE7C72F9-2B1E-4B38-9550-4C0611060C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96551" y="575980"/>
            <a:ext cx="1710948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5AE64E3-5C7F-4F21-BFF0-1E72295602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4076" y1="30906" x2="14076" y2="30906"/>
                        <a14:foregroundMark x1="22093" y1="7874" x2="22093" y2="7874"/>
                        <a14:foregroundMark x1="60894" y1="41339" x2="60894" y2="41339"/>
                        <a14:foregroundMark x1="49143" y1="42717" x2="49143" y2="42717"/>
                        <a14:foregroundMark x1="46328" y1="42717" x2="46328" y2="42717"/>
                        <a14:foregroundMark x1="42228" y1="41339" x2="42228" y2="41339"/>
                        <a14:foregroundMark x1="39902" y1="41339" x2="39902" y2="41339"/>
                        <a14:foregroundMark x1="38066" y1="40551" x2="38066" y2="40551"/>
                        <a14:foregroundMark x1="36169" y1="41339" x2="36169" y2="41339"/>
                        <a14:foregroundMark x1="34333" y1="41339" x2="34333" y2="41339"/>
                        <a14:foregroundMark x1="64810" y1="41339" x2="64810" y2="41339"/>
                        <a14:foregroundMark x1="68299" y1="38976" x2="68299" y2="38976"/>
                        <a14:foregroundMark x1="70379" y1="39764" x2="70379" y2="39764"/>
                        <a14:foregroundMark x1="72399" y1="40551" x2="72399" y2="40551"/>
                        <a14:foregroundMark x1="74725" y1="41339" x2="74725" y2="41339"/>
                        <a14:foregroundMark x1="77295" y1="41339" x2="77295" y2="41339"/>
                        <a14:foregroundMark x1="80722" y1="41339" x2="80722" y2="41339"/>
                        <a14:foregroundMark x1="83048" y1="42717" x2="83048" y2="42717"/>
                        <a14:foregroundMark x1="84639" y1="38976" x2="84639" y2="38976"/>
                        <a14:foregroundMark x1="86291" y1="38386" x2="86291" y2="38386"/>
                        <a14:foregroundMark x1="88127" y1="39764" x2="88127" y2="39764"/>
                        <a14:foregroundMark x1="51714" y1="42126" x2="51714" y2="42126"/>
                        <a14:foregroundMark x1="54712" y1="41339" x2="54712" y2="41339"/>
                        <a14:foregroundMark x1="53182" y1="46063" x2="53182" y2="46063"/>
                        <a14:foregroundMark x1="34823" y1="36811" x2="34823" y2="36811"/>
                        <a14:foregroundMark x1="50184" y1="39764" x2="50184" y2="39764"/>
                        <a14:foregroundMark x1="51775" y1="37205" x2="51775" y2="372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699" y="3231004"/>
            <a:ext cx="1736936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161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138" y="729134"/>
            <a:ext cx="5720786" cy="4190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40047" y="627534"/>
            <a:ext cx="864096" cy="652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6062166" y="762174"/>
            <a:ext cx="864096" cy="517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6" name="Titre 1"/>
          <p:cNvSpPr txBox="1">
            <a:spLocks/>
          </p:cNvSpPr>
          <p:nvPr/>
        </p:nvSpPr>
        <p:spPr bwMode="auto">
          <a:xfrm>
            <a:off x="533400" y="195486"/>
            <a:ext cx="5262736" cy="59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r>
              <a:rPr lang="en-US" sz="2000" kern="0" dirty="0">
                <a:solidFill>
                  <a:srgbClr val="FF7F00"/>
                </a:solidFill>
                <a:latin typeface="Helvetica"/>
              </a:rPr>
              <a:t>La </a:t>
            </a:r>
            <a:r>
              <a:rPr lang="en-US" sz="2000" kern="0" dirty="0" err="1">
                <a:solidFill>
                  <a:srgbClr val="FF7F00"/>
                </a:solidFill>
                <a:latin typeface="Helvetica"/>
              </a:rPr>
              <a:t>révolution</a:t>
            </a:r>
            <a:r>
              <a:rPr lang="en-US" sz="2000" kern="0" dirty="0">
                <a:solidFill>
                  <a:srgbClr val="FF7F00"/>
                </a:solidFill>
                <a:latin typeface="Helvetica"/>
              </a:rPr>
              <a:t> de </a:t>
            </a:r>
            <a:r>
              <a:rPr lang="en-US" sz="2000" kern="0" dirty="0" err="1">
                <a:solidFill>
                  <a:srgbClr val="FF7F00"/>
                </a:solidFill>
                <a:latin typeface="Helvetica"/>
              </a:rPr>
              <a:t>l’immunothérapie</a:t>
            </a:r>
            <a:r>
              <a:rPr lang="en-US" sz="2000" kern="0" dirty="0">
                <a:solidFill>
                  <a:srgbClr val="FF7F00"/>
                </a:solidFill>
                <a:latin typeface="Helvetica"/>
              </a:rPr>
              <a:t> (1)</a:t>
            </a:r>
            <a:endParaRPr lang="fr-FR" altLang="fr-FR" sz="2000" kern="0" dirty="0">
              <a:solidFill>
                <a:srgbClr val="FF7F00"/>
              </a:solidFill>
              <a:latin typeface="Helvetic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15616" y="650384"/>
            <a:ext cx="864096" cy="652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104143" y="694854"/>
            <a:ext cx="864096" cy="652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1043608" y="4371950"/>
            <a:ext cx="864096" cy="652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3995936" y="4266699"/>
            <a:ext cx="864096" cy="652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755576" y="2571750"/>
            <a:ext cx="864096" cy="652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496B248-E38E-42E8-B99B-E400FFB02C13}"/>
              </a:ext>
            </a:extLst>
          </p:cNvPr>
          <p:cNvSpPr txBox="1"/>
          <p:nvPr/>
        </p:nvSpPr>
        <p:spPr>
          <a:xfrm>
            <a:off x="8603943" y="4856261"/>
            <a:ext cx="540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958763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16316E10-C665-4A6C-8729-E4DA94EBE2FA}"/>
              </a:ext>
            </a:extLst>
          </p:cNvPr>
          <p:cNvGrpSpPr/>
          <p:nvPr/>
        </p:nvGrpSpPr>
        <p:grpSpPr>
          <a:xfrm>
            <a:off x="0" y="4731990"/>
            <a:ext cx="9144000" cy="411510"/>
            <a:chOff x="0" y="4731990"/>
            <a:chExt cx="9144000" cy="41151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DDE4052-E5EE-4020-A56D-463325800511}"/>
                </a:ext>
              </a:extLst>
            </p:cNvPr>
            <p:cNvSpPr/>
            <p:nvPr/>
          </p:nvSpPr>
          <p:spPr>
            <a:xfrm>
              <a:off x="0" y="4731990"/>
              <a:ext cx="9144000" cy="411510"/>
            </a:xfrm>
            <a:prstGeom prst="rect">
              <a:avLst/>
            </a:prstGeom>
            <a:solidFill>
              <a:srgbClr val="EE82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B594614-8324-4737-980D-D2534A965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731990"/>
              <a:ext cx="1374687" cy="396000"/>
            </a:xfrm>
            <a:prstGeom prst="rect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711B0220-42C5-BE41-8267-74CED1C955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687" y="556552"/>
            <a:ext cx="5789601" cy="410235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CBF861E-DC63-D743-B1F2-9694DB4A277A}"/>
              </a:ext>
            </a:extLst>
          </p:cNvPr>
          <p:cNvSpPr txBox="1"/>
          <p:nvPr/>
        </p:nvSpPr>
        <p:spPr>
          <a:xfrm>
            <a:off x="4788034" y="4776106"/>
            <a:ext cx="34939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Champiat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 Clin Cancer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2017;23:1920</a:t>
            </a:r>
          </a:p>
        </p:txBody>
      </p:sp>
      <p:sp>
        <p:nvSpPr>
          <p:cNvPr id="10" name="Titre 1"/>
          <p:cNvSpPr txBox="1">
            <a:spLocks/>
          </p:cNvSpPr>
          <p:nvPr/>
        </p:nvSpPr>
        <p:spPr bwMode="auto">
          <a:xfrm>
            <a:off x="545480" y="123478"/>
            <a:ext cx="5262736" cy="59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r>
              <a:rPr lang="en-US" sz="2000" kern="0" dirty="0" err="1">
                <a:solidFill>
                  <a:srgbClr val="FF7F00"/>
                </a:solidFill>
                <a:latin typeface="Helvetica"/>
              </a:rPr>
              <a:t>L’hyperprogression</a:t>
            </a:r>
            <a:r>
              <a:rPr lang="en-US" sz="2000" kern="0" dirty="0">
                <a:solidFill>
                  <a:srgbClr val="FF7F00"/>
                </a:solidFill>
                <a:latin typeface="Helvetica"/>
              </a:rPr>
              <a:t> sous </a:t>
            </a:r>
            <a:r>
              <a:rPr lang="en-US" sz="2000" kern="0" dirty="0" err="1">
                <a:solidFill>
                  <a:srgbClr val="FF7F00"/>
                </a:solidFill>
                <a:latin typeface="Helvetica"/>
              </a:rPr>
              <a:t>immunothérapie</a:t>
            </a:r>
            <a:endParaRPr lang="fr-FR" altLang="fr-FR" sz="2000" kern="0" dirty="0">
              <a:solidFill>
                <a:srgbClr val="FF7F00"/>
              </a:solidFill>
              <a:latin typeface="Helvetica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188F62C-DEA7-41C5-9019-B07906AA943E}"/>
              </a:ext>
            </a:extLst>
          </p:cNvPr>
          <p:cNvSpPr txBox="1"/>
          <p:nvPr/>
        </p:nvSpPr>
        <p:spPr>
          <a:xfrm>
            <a:off x="8603943" y="4856261"/>
            <a:ext cx="540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01902650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heme/theme1.xml><?xml version="1.0" encoding="utf-8"?>
<a:theme xmlns:a="http://schemas.openxmlformats.org/drawingml/2006/main" name="INRIA_Fond_1">
  <a:themeElements>
    <a:clrScheme name="INRIA">
      <a:dk1>
        <a:sysClr val="windowText" lastClr="000000"/>
      </a:dk1>
      <a:lt1>
        <a:sysClr val="window" lastClr="FFFFFF"/>
      </a:lt1>
      <a:dk2>
        <a:srgbClr val="384257"/>
      </a:dk2>
      <a:lt2>
        <a:srgbClr val="E63312"/>
      </a:lt2>
      <a:accent1>
        <a:srgbClr val="FFCD1C"/>
      </a:accent1>
      <a:accent2>
        <a:srgbClr val="76154C"/>
      </a:accent2>
      <a:accent3>
        <a:srgbClr val="F07E26"/>
      </a:accent3>
      <a:accent4>
        <a:srgbClr val="95C11F"/>
      </a:accent4>
      <a:accent5>
        <a:srgbClr val="1488CA"/>
      </a:accent5>
      <a:accent6>
        <a:srgbClr val="6561A9"/>
      </a:accent6>
      <a:hlink>
        <a:srgbClr val="000000"/>
      </a:hlink>
      <a:folHlink>
        <a:srgbClr val="000000"/>
      </a:folHlink>
    </a:clrScheme>
    <a:fontScheme name="Inria">
      <a:majorFont>
        <a:latin typeface="Inria Serif"/>
        <a:ea typeface=""/>
        <a:cs typeface=""/>
      </a:majorFont>
      <a:minorFont>
        <a:latin typeface="Inri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NRIA_Fond_2">
  <a:themeElements>
    <a:clrScheme name="INRIA">
      <a:dk1>
        <a:sysClr val="windowText" lastClr="000000"/>
      </a:dk1>
      <a:lt1>
        <a:sysClr val="window" lastClr="FFFFFF"/>
      </a:lt1>
      <a:dk2>
        <a:srgbClr val="384257"/>
      </a:dk2>
      <a:lt2>
        <a:srgbClr val="E63312"/>
      </a:lt2>
      <a:accent1>
        <a:srgbClr val="FFCD1C"/>
      </a:accent1>
      <a:accent2>
        <a:srgbClr val="76154C"/>
      </a:accent2>
      <a:accent3>
        <a:srgbClr val="F07E26"/>
      </a:accent3>
      <a:accent4>
        <a:srgbClr val="95C11F"/>
      </a:accent4>
      <a:accent5>
        <a:srgbClr val="1488CA"/>
      </a:accent5>
      <a:accent6>
        <a:srgbClr val="6561A9"/>
      </a:accent6>
      <a:hlink>
        <a:srgbClr val="000000"/>
      </a:hlink>
      <a:folHlink>
        <a:srgbClr val="000000"/>
      </a:folHlink>
    </a:clrScheme>
    <a:fontScheme name="Inria">
      <a:majorFont>
        <a:latin typeface="Inria Serif"/>
        <a:ea typeface=""/>
        <a:cs typeface=""/>
      </a:majorFont>
      <a:minorFont>
        <a:latin typeface="Inri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INRIA_Fond_3">
  <a:themeElements>
    <a:clrScheme name="INRIA">
      <a:dk1>
        <a:sysClr val="windowText" lastClr="000000"/>
      </a:dk1>
      <a:lt1>
        <a:sysClr val="window" lastClr="FFFFFF"/>
      </a:lt1>
      <a:dk2>
        <a:srgbClr val="384257"/>
      </a:dk2>
      <a:lt2>
        <a:srgbClr val="E63312"/>
      </a:lt2>
      <a:accent1>
        <a:srgbClr val="FFCD1C"/>
      </a:accent1>
      <a:accent2>
        <a:srgbClr val="76154C"/>
      </a:accent2>
      <a:accent3>
        <a:srgbClr val="F07E26"/>
      </a:accent3>
      <a:accent4>
        <a:srgbClr val="95C11F"/>
      </a:accent4>
      <a:accent5>
        <a:srgbClr val="1488CA"/>
      </a:accent5>
      <a:accent6>
        <a:srgbClr val="6561A9"/>
      </a:accent6>
      <a:hlink>
        <a:srgbClr val="000000"/>
      </a:hlink>
      <a:folHlink>
        <a:srgbClr val="000000"/>
      </a:folHlink>
    </a:clrScheme>
    <a:fontScheme name="Inria">
      <a:majorFont>
        <a:latin typeface="Inria Serif"/>
        <a:ea typeface=""/>
        <a:cs typeface=""/>
      </a:majorFont>
      <a:minorFont>
        <a:latin typeface="Inri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Modèle par défaut">
  <a:themeElements>
    <a:clrScheme name="">
      <a:dk1>
        <a:srgbClr val="000000"/>
      </a:dk1>
      <a:lt1>
        <a:srgbClr val="FFFFFF"/>
      </a:lt1>
      <a:dk2>
        <a:srgbClr val="FF7F00"/>
      </a:dk2>
      <a:lt2>
        <a:srgbClr val="808080"/>
      </a:lt2>
      <a:accent1>
        <a:srgbClr val="B2B2B2"/>
      </a:accent1>
      <a:accent2>
        <a:srgbClr val="4D4D4D"/>
      </a:accent2>
      <a:accent3>
        <a:srgbClr val="FFFFFF"/>
      </a:accent3>
      <a:accent4>
        <a:srgbClr val="000000"/>
      </a:accent4>
      <a:accent5>
        <a:srgbClr val="D5D5D5"/>
      </a:accent5>
      <a:accent6>
        <a:srgbClr val="454545"/>
      </a:accent6>
      <a:hlink>
        <a:srgbClr val="BEBEBE"/>
      </a:hlink>
      <a:folHlink>
        <a:srgbClr val="B2B2B2"/>
      </a:folHlink>
    </a:clrScheme>
    <a:fontScheme name="Modèle par défaut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pitchFamily="34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Inria_16-9_FR_v2_logo_typo</Template>
  <TotalTime>28176</TotalTime>
  <Words>1687</Words>
  <Application>Microsoft Office PowerPoint</Application>
  <PresentationFormat>Affichage à l'écran (16:9)</PresentationFormat>
  <Paragraphs>534</Paragraphs>
  <Slides>71</Slides>
  <Notes>1</Notes>
  <HiddenSlides>0</HiddenSlides>
  <MMClips>0</MMClips>
  <ScaleCrop>false</ScaleCrop>
  <HeadingPairs>
    <vt:vector size="8" baseType="variant">
      <vt:variant>
        <vt:lpstr>Polices utilisées</vt:lpstr>
      </vt:variant>
      <vt:variant>
        <vt:i4>16</vt:i4>
      </vt:variant>
      <vt:variant>
        <vt:lpstr>Thème</vt:lpstr>
      </vt:variant>
      <vt:variant>
        <vt:i4>6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71</vt:i4>
      </vt:variant>
    </vt:vector>
  </HeadingPairs>
  <TitlesOfParts>
    <vt:vector size="94" baseType="lpstr">
      <vt:lpstr>MS PGothic</vt:lpstr>
      <vt:lpstr>Arial</vt:lpstr>
      <vt:lpstr>Arial Black</vt:lpstr>
      <vt:lpstr>Calibri</vt:lpstr>
      <vt:lpstr>Calibri Light</vt:lpstr>
      <vt:lpstr>Cambria Math</vt:lpstr>
      <vt:lpstr>Courier New</vt:lpstr>
      <vt:lpstr>DIN Alternate</vt:lpstr>
      <vt:lpstr>DIN Condensed</vt:lpstr>
      <vt:lpstr>Helvetica</vt:lpstr>
      <vt:lpstr>Inria Sans</vt:lpstr>
      <vt:lpstr>Inria Serif</vt:lpstr>
      <vt:lpstr>Lucida Grande</vt:lpstr>
      <vt:lpstr>Tahoma</vt:lpstr>
      <vt:lpstr>Times New Roman</vt:lpstr>
      <vt:lpstr>Wingdings</vt:lpstr>
      <vt:lpstr>INRIA_Fond_1</vt:lpstr>
      <vt:lpstr>INRIA_Fond_2</vt:lpstr>
      <vt:lpstr>INRIA_Fond_3</vt:lpstr>
      <vt:lpstr>Thème Office</vt:lpstr>
      <vt:lpstr>2_Thème Office</vt:lpstr>
      <vt:lpstr>Modèle par défaut</vt:lpstr>
      <vt:lpstr>Document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problèmes liés aux données</vt:lpstr>
      <vt:lpstr>Présentation PowerPoint</vt:lpstr>
      <vt:lpstr>Radiomique : pourquoi ?</vt:lpstr>
      <vt:lpstr>Radiomique : pourquoi ?</vt:lpstr>
      <vt:lpstr>Radiomique : définition</vt:lpstr>
      <vt:lpstr>Radiomique : statistiques</vt:lpstr>
      <vt:lpstr>Radiomique : statistiques</vt:lpstr>
      <vt:lpstr>Radiomique : statistiques</vt:lpstr>
      <vt:lpstr>Radiomique : statistiques</vt:lpstr>
      <vt:lpstr>Radiomique</vt:lpstr>
      <vt:lpstr>Radiomique</vt:lpstr>
      <vt:lpstr>Radiomique en soin courant</vt:lpstr>
      <vt:lpstr>Radiomique : index disponibles</vt:lpstr>
      <vt:lpstr>Radiomique : index disponibles</vt:lpstr>
      <vt:lpstr>Radiomique : index disponibles</vt:lpstr>
      <vt:lpstr>Radiomique : index disponibles</vt:lpstr>
      <vt:lpstr>Promesses : résultats de la littérature</vt:lpstr>
      <vt:lpstr>Exemple 1 : réponse à l’immunothérapie par imagerie TDM</vt:lpstr>
      <vt:lpstr>Exemple 1 : réponse à l’immunothérapie par imagerie TDM</vt:lpstr>
      <vt:lpstr>Exemple 2 : distinction radionécrose/progression</vt:lpstr>
      <vt:lpstr>Exemple 2 : distinction radionécrose/progression</vt:lpstr>
      <vt:lpstr>Exemple 3 : signature pronostique par apprentissage profond</vt:lpstr>
      <vt:lpstr>Exemple 3 : signature pronostique par apprentissage profond</vt:lpstr>
      <vt:lpstr>Exemple 3 : signature pronostique par apprentissage profond</vt:lpstr>
      <vt:lpstr>Exemple 4 : lien avec la biologie tumorale en imagerie TEP</vt:lpstr>
      <vt:lpstr>Exemple 4 : lien avec la biologie tumorale en imagerie TEP</vt:lpstr>
      <vt:lpstr>Pièges à éviter</vt:lpstr>
      <vt:lpstr>Pièges à éviter</vt:lpstr>
      <vt:lpstr>Pièges à éviter</vt:lpstr>
      <vt:lpstr>Pièges à éviter</vt:lpstr>
      <vt:lpstr>Pièges à éviter</vt:lpstr>
      <vt:lpstr>Pièges à éviter</vt:lpstr>
      <vt:lpstr>Pièges à éviter</vt:lpstr>
      <vt:lpstr>Pièges à éviter</vt:lpstr>
      <vt:lpstr>Pièges à éviter</vt:lpstr>
      <vt:lpstr>Pièges à éviter</vt:lpstr>
      <vt:lpstr>Pièges à éviter : ne pas décrypter les signatures</vt:lpstr>
      <vt:lpstr>Pièges à éviter : ne pas décrypter les signatures</vt:lpstr>
      <vt:lpstr>Pièges à éviter : ne pas décrypter les signatures</vt:lpstr>
      <vt:lpstr>Pièges à éviter : ne pas décrypter les signatures</vt:lpstr>
      <vt:lpstr>Perspectives</vt:lpstr>
      <vt:lpstr>Perspectives</vt:lpstr>
      <vt:lpstr>Perspectives</vt:lpstr>
      <vt:lpstr>Perspectives</vt:lpstr>
      <vt:lpstr>Perspectives</vt:lpstr>
      <vt:lpstr>Perspectives</vt:lpstr>
      <vt:lpstr>Perspectives</vt:lpstr>
      <vt:lpstr>Perspectives</vt:lpstr>
      <vt:lpstr>Perspectives</vt:lpstr>
      <vt:lpstr>Perspectives</vt:lpstr>
      <vt:lpstr>Perspectives</vt:lpstr>
      <vt:lpstr>Perspectives</vt:lpstr>
      <vt:lpstr>Perspectives</vt:lpstr>
      <vt:lpstr>Perspectives</vt:lpstr>
      <vt:lpstr>Perspectives</vt:lpstr>
      <vt:lpstr>Perspectives</vt:lpstr>
      <vt:lpstr>Perspectives</vt:lpstr>
      <vt:lpstr>Perspectives</vt:lpstr>
      <vt:lpstr>Présentation PowerPoint</vt:lpstr>
    </vt:vector>
  </TitlesOfParts>
  <Manager>INRIA</Manager>
  <Company>INRIA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Radiomics, quésaco ?   Fanny Orlhac Epione, Inria Sophia Antipolis - Méditerrannée</dc:title>
  <dc:subject>INRIA</dc:subject>
  <dc:creator>Fanny ORLHAC</dc:creator>
  <cp:lastModifiedBy>Maintenance</cp:lastModifiedBy>
  <cp:revision>377</cp:revision>
  <dcterms:created xsi:type="dcterms:W3CDTF">2018-02-09T09:18:01Z</dcterms:created>
  <dcterms:modified xsi:type="dcterms:W3CDTF">2019-04-29T09:00:17Z</dcterms:modified>
</cp:coreProperties>
</file>