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71"/>
  </p:notesMasterIdLst>
  <p:handoutMasterIdLst>
    <p:handoutMasterId r:id="rId72"/>
  </p:handoutMasterIdLst>
  <p:sldIdLst>
    <p:sldId id="257" r:id="rId2"/>
    <p:sldId id="797" r:id="rId3"/>
    <p:sldId id="845" r:id="rId4"/>
    <p:sldId id="824" r:id="rId5"/>
    <p:sldId id="834" r:id="rId6"/>
    <p:sldId id="286" r:id="rId7"/>
    <p:sldId id="759" r:id="rId8"/>
    <p:sldId id="835" r:id="rId9"/>
    <p:sldId id="774" r:id="rId10"/>
    <p:sldId id="832" r:id="rId11"/>
    <p:sldId id="827" r:id="rId12"/>
    <p:sldId id="788" r:id="rId13"/>
    <p:sldId id="780" r:id="rId14"/>
    <p:sldId id="781" r:id="rId15"/>
    <p:sldId id="782" r:id="rId16"/>
    <p:sldId id="783" r:id="rId17"/>
    <p:sldId id="784" r:id="rId18"/>
    <p:sldId id="820" r:id="rId19"/>
    <p:sldId id="785" r:id="rId20"/>
    <p:sldId id="789" r:id="rId21"/>
    <p:sldId id="790" r:id="rId22"/>
    <p:sldId id="821" r:id="rId23"/>
    <p:sldId id="822" r:id="rId24"/>
    <p:sldId id="795" r:id="rId25"/>
    <p:sldId id="842" r:id="rId26"/>
    <p:sldId id="798" r:id="rId27"/>
    <p:sldId id="793" r:id="rId28"/>
    <p:sldId id="792" r:id="rId29"/>
    <p:sldId id="794" r:id="rId30"/>
    <p:sldId id="796" r:id="rId31"/>
    <p:sldId id="778" r:id="rId32"/>
    <p:sldId id="779" r:id="rId33"/>
    <p:sldId id="776" r:id="rId34"/>
    <p:sldId id="777" r:id="rId35"/>
    <p:sldId id="826" r:id="rId36"/>
    <p:sldId id="800" r:id="rId37"/>
    <p:sldId id="801" r:id="rId38"/>
    <p:sldId id="802" r:id="rId39"/>
    <p:sldId id="803" r:id="rId40"/>
    <p:sldId id="804" r:id="rId41"/>
    <p:sldId id="805" r:id="rId42"/>
    <p:sldId id="806" r:id="rId43"/>
    <p:sldId id="808" r:id="rId44"/>
    <p:sldId id="810" r:id="rId45"/>
    <p:sldId id="811" r:id="rId46"/>
    <p:sldId id="812" r:id="rId47"/>
    <p:sldId id="813" r:id="rId48"/>
    <p:sldId id="814" r:id="rId49"/>
    <p:sldId id="807" r:id="rId50"/>
    <p:sldId id="838" r:id="rId51"/>
    <p:sldId id="839" r:id="rId52"/>
    <p:sldId id="840" r:id="rId53"/>
    <p:sldId id="823" r:id="rId54"/>
    <p:sldId id="828" r:id="rId55"/>
    <p:sldId id="775" r:id="rId56"/>
    <p:sldId id="816" r:id="rId57"/>
    <p:sldId id="818" r:id="rId58"/>
    <p:sldId id="817" r:id="rId59"/>
    <p:sldId id="830" r:id="rId60"/>
    <p:sldId id="831" r:id="rId61"/>
    <p:sldId id="841" r:id="rId62"/>
    <p:sldId id="829" r:id="rId63"/>
    <p:sldId id="836" r:id="rId64"/>
    <p:sldId id="771" r:id="rId65"/>
    <p:sldId id="772" r:id="rId66"/>
    <p:sldId id="837" r:id="rId67"/>
    <p:sldId id="846" r:id="rId68"/>
    <p:sldId id="843" r:id="rId69"/>
    <p:sldId id="847" r:id="rId70"/>
  </p:sldIdLst>
  <p:sldSz cx="9144000" cy="6858000" type="screen4x3"/>
  <p:notesSz cx="6858000" cy="9144000"/>
  <p:custDataLst>
    <p:tags r:id="rId7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D7"/>
    <a:srgbClr val="FFDDEA"/>
    <a:srgbClr val="DCDCFF"/>
    <a:srgbClr val="CCFFFF"/>
    <a:srgbClr val="FFC5DB"/>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389" autoAdjust="0"/>
    <p:restoredTop sz="91426" autoAdjust="0"/>
  </p:normalViewPr>
  <p:slideViewPr>
    <p:cSldViewPr>
      <p:cViewPr varScale="1">
        <p:scale>
          <a:sx n="108" d="100"/>
          <a:sy n="108" d="100"/>
        </p:scale>
        <p:origin x="2352" y="120"/>
      </p:cViewPr>
      <p:guideLst>
        <p:guide orient="horz" pos="2160"/>
        <p:guide pos="2880"/>
      </p:guideLst>
    </p:cSldViewPr>
  </p:slideViewPr>
  <p:outlineViewPr>
    <p:cViewPr>
      <p:scale>
        <a:sx n="33" d="100"/>
        <a:sy n="33" d="100"/>
      </p:scale>
      <p:origin x="0" y="7014"/>
    </p:cViewPr>
  </p:outlineViewPr>
  <p:notesTextViewPr>
    <p:cViewPr>
      <p:scale>
        <a:sx n="100" d="100"/>
        <a:sy n="100" d="100"/>
      </p:scale>
      <p:origin x="0" y="0"/>
    </p:cViewPr>
  </p:notesTextViewPr>
  <p:sorterViewPr>
    <p:cViewPr>
      <p:scale>
        <a:sx n="125" d="100"/>
        <a:sy n="125" d="100"/>
      </p:scale>
      <p:origin x="0" y="0"/>
    </p:cViewPr>
  </p:sorterViewPr>
  <p:notesViewPr>
    <p:cSldViewPr>
      <p:cViewPr varScale="1">
        <p:scale>
          <a:sx n="105" d="100"/>
          <a:sy n="105" d="100"/>
        </p:scale>
        <p:origin x="-3072"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025A2F2-4A70-460C-AE91-A4C1814663C6}" type="datetimeFigureOut">
              <a:rPr lang="fr-FR" smtClean="0"/>
              <a:pPr/>
              <a:t>08/02/2019</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6A3B57E-812C-4DF7-B53C-467ABE0CCE4B}" type="slidenum">
              <a:rPr lang="fr-FR" smtClean="0"/>
              <a:pPr/>
              <a:t>‹N°›</a:t>
            </a:fld>
            <a:endParaRPr lang="fr-FR"/>
          </a:p>
        </p:txBody>
      </p:sp>
    </p:spTree>
    <p:extLst>
      <p:ext uri="{BB962C8B-B14F-4D97-AF65-F5344CB8AC3E}">
        <p14:creationId xmlns:p14="http://schemas.microsoft.com/office/powerpoint/2010/main" val="156864894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8E8F61-99A1-42B4-87D4-925306A6DB48}" type="datetimeFigureOut">
              <a:rPr lang="en-US" smtClean="0"/>
              <a:pPr/>
              <a:t>2/8/2019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3781E1-FF99-4333-8317-3144339AA91D}" type="slidenum">
              <a:rPr lang="en-US" smtClean="0"/>
              <a:pPr/>
              <a:t>‹N°›</a:t>
            </a:fld>
            <a:endParaRPr lang="en-US"/>
          </a:p>
        </p:txBody>
      </p:sp>
    </p:spTree>
    <p:extLst>
      <p:ext uri="{BB962C8B-B14F-4D97-AF65-F5344CB8AC3E}">
        <p14:creationId xmlns:p14="http://schemas.microsoft.com/office/powerpoint/2010/main" val="326466857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noProof="0" dirty="0"/>
          </a:p>
        </p:txBody>
      </p:sp>
      <p:sp>
        <p:nvSpPr>
          <p:cNvPr id="4" name="Espace réservé du numéro de diapositive 3"/>
          <p:cNvSpPr>
            <a:spLocks noGrp="1"/>
          </p:cNvSpPr>
          <p:nvPr>
            <p:ph type="sldNum" sz="quarter" idx="10"/>
          </p:nvPr>
        </p:nvSpPr>
        <p:spPr/>
        <p:txBody>
          <a:bodyPr/>
          <a:lstStyle/>
          <a:p>
            <a:fld id="{3A3781E1-FF99-4333-8317-3144339AA91D}" type="slidenum">
              <a:rPr lang="en-US" smtClean="0"/>
              <a:pPr/>
              <a:t>1</a:t>
            </a:fld>
            <a:endParaRPr lang="en-US" dirty="0"/>
          </a:p>
        </p:txBody>
      </p:sp>
    </p:spTree>
    <p:extLst>
      <p:ext uri="{BB962C8B-B14F-4D97-AF65-F5344CB8AC3E}">
        <p14:creationId xmlns:p14="http://schemas.microsoft.com/office/powerpoint/2010/main" val="1420861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A3781E1-FF99-4333-8317-3144339AA91D}" type="slidenum">
              <a:rPr lang="en-US" smtClean="0"/>
              <a:pPr/>
              <a:t>20</a:t>
            </a:fld>
            <a:endParaRPr lang="en-US"/>
          </a:p>
        </p:txBody>
      </p:sp>
    </p:spTree>
    <p:extLst>
      <p:ext uri="{BB962C8B-B14F-4D97-AF65-F5344CB8AC3E}">
        <p14:creationId xmlns:p14="http://schemas.microsoft.com/office/powerpoint/2010/main" val="1258866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A3781E1-FF99-4333-8317-3144339AA91D}" type="slidenum">
              <a:rPr lang="en-US" smtClean="0"/>
              <a:pPr/>
              <a:t>33</a:t>
            </a:fld>
            <a:endParaRPr lang="en-US"/>
          </a:p>
        </p:txBody>
      </p:sp>
    </p:spTree>
    <p:extLst>
      <p:ext uri="{BB962C8B-B14F-4D97-AF65-F5344CB8AC3E}">
        <p14:creationId xmlns:p14="http://schemas.microsoft.com/office/powerpoint/2010/main" val="336953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A3781E1-FF99-4333-8317-3144339AA91D}" type="slidenum">
              <a:rPr lang="en-US" smtClean="0"/>
              <a:pPr/>
              <a:t>56</a:t>
            </a:fld>
            <a:endParaRPr lang="en-US"/>
          </a:p>
        </p:txBody>
      </p:sp>
    </p:spTree>
    <p:extLst>
      <p:ext uri="{BB962C8B-B14F-4D97-AF65-F5344CB8AC3E}">
        <p14:creationId xmlns:p14="http://schemas.microsoft.com/office/powerpoint/2010/main" val="3945175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A3781E1-FF99-4333-8317-3144339AA91D}" type="slidenum">
              <a:rPr lang="en-US" smtClean="0"/>
              <a:pPr/>
              <a:t>65</a:t>
            </a:fld>
            <a:endParaRPr lang="en-US"/>
          </a:p>
        </p:txBody>
      </p:sp>
    </p:spTree>
    <p:extLst>
      <p:ext uri="{BB962C8B-B14F-4D97-AF65-F5344CB8AC3E}">
        <p14:creationId xmlns:p14="http://schemas.microsoft.com/office/powerpoint/2010/main" val="4158413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92175"/>
            <a:ext cx="7772400" cy="1470025"/>
          </a:xfrm>
          <a:prstGeom prst="rect">
            <a:avLst/>
          </a:prstGeom>
        </p:spPr>
        <p:txBody>
          <a:bodyPr/>
          <a:lstStyle>
            <a:lvl1pPr>
              <a:defRPr sz="4000" i="0">
                <a:solidFill>
                  <a:schemeClr val="tx1"/>
                </a:solidFill>
              </a:defRPr>
            </a:lvl1pPr>
          </a:lstStyle>
          <a:p>
            <a:r>
              <a:rPr lang="en-US" dirty="0"/>
              <a:t>Click to edit Master title style</a:t>
            </a:r>
          </a:p>
        </p:txBody>
      </p:sp>
      <p:sp>
        <p:nvSpPr>
          <p:cNvPr id="3" name="Subtitle 2"/>
          <p:cNvSpPr>
            <a:spLocks noGrp="1"/>
          </p:cNvSpPr>
          <p:nvPr>
            <p:ph type="subTitle" idx="1" hasCustomPrompt="1"/>
          </p:nvPr>
        </p:nvSpPr>
        <p:spPr>
          <a:xfrm>
            <a:off x="1371600" y="3124200"/>
            <a:ext cx="6400800" cy="609600"/>
          </a:xfrm>
          <a:prstGeom prst="rect">
            <a:avLst/>
          </a:prstGeom>
        </p:spPr>
        <p:txBody>
          <a:bodyPr/>
          <a:lstStyle>
            <a:lvl1pPr marL="0" indent="0" algn="ctr">
              <a:buNone/>
              <a:defRPr sz="3200" baseline="0">
                <a:solidFill>
                  <a:schemeClr val="tx2"/>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Nom</a:t>
            </a:r>
          </a:p>
        </p:txBody>
      </p:sp>
      <p:sp>
        <p:nvSpPr>
          <p:cNvPr id="11" name="Text Placeholder 10"/>
          <p:cNvSpPr>
            <a:spLocks noGrp="1"/>
          </p:cNvSpPr>
          <p:nvPr>
            <p:ph type="body" sz="quarter" idx="10" hasCustomPrompt="1"/>
          </p:nvPr>
        </p:nvSpPr>
        <p:spPr>
          <a:xfrm>
            <a:off x="4139029" y="4408235"/>
            <a:ext cx="865943" cy="544765"/>
          </a:xfrm>
          <a:prstGeom prst="rect">
            <a:avLst/>
          </a:prstGeom>
        </p:spPr>
        <p:txBody>
          <a:bodyPr wrap="none">
            <a:noAutofit/>
          </a:bodyPr>
          <a:lstStyle>
            <a:lvl1pPr marL="182880" marR="0" indent="-274320" algn="ctr" defTabSz="914400" rtl="0" eaLnBrk="1" fontAlgn="base" latinLnBrk="0" hangingPunct="1">
              <a:lnSpc>
                <a:spcPct val="105000"/>
              </a:lnSpc>
              <a:spcBef>
                <a:spcPts val="0"/>
              </a:spcBef>
              <a:spcAft>
                <a:spcPct val="0"/>
              </a:spcAft>
              <a:buClrTx/>
              <a:buSzTx/>
              <a:buFont typeface="Arial" pitchFamily="34" charset="0"/>
              <a:buNone/>
              <a:tabLst/>
              <a:defRPr sz="2800" baseline="0"/>
            </a:lvl1pPr>
          </a:lstStyle>
          <a:p>
            <a:pPr marL="182880" marR="0" lvl="0" indent="-274320" algn="ctr" defTabSz="914400" rtl="0" eaLnBrk="1" fontAlgn="base" latinLnBrk="0" hangingPunct="1">
              <a:lnSpc>
                <a:spcPct val="105000"/>
              </a:lnSpc>
              <a:spcBef>
                <a:spcPts val="0"/>
              </a:spcBef>
              <a:spcAft>
                <a:spcPct val="0"/>
              </a:spcAft>
              <a:buClrTx/>
              <a:buSzTx/>
              <a:buFont typeface="Arial" pitchFamily="34" charset="0"/>
              <a:buNone/>
              <a:tabLst/>
              <a:defRPr/>
            </a:pPr>
            <a:r>
              <a:rPr lang="en-US" dirty="0"/>
              <a:t>Lieu</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1219200"/>
            <a:ext cx="8229600" cy="1837426"/>
          </a:xfrm>
          <a:prstGeom prst="rect">
            <a:avLst/>
          </a:prstGeom>
        </p:spPr>
        <p:txBody>
          <a:bodyPr wrap="square">
            <a:spAutoFit/>
          </a:bodyPr>
          <a:lstStyle>
            <a:lvl1pPr marL="201168" indent="-201168">
              <a:spcBef>
                <a:spcPts val="600"/>
              </a:spcBef>
              <a:buFont typeface="Arial" pitchFamily="34" charset="0"/>
              <a:buChar char="•"/>
              <a:defRPr sz="2800"/>
            </a:lvl1pPr>
            <a:lvl2pPr marL="522000" indent="-266400">
              <a:spcBef>
                <a:spcPts val="0"/>
              </a:spcBef>
              <a:defRPr sz="2400"/>
            </a:lvl2pPr>
            <a:lvl3pPr marL="731520" indent="-201168">
              <a:spcBef>
                <a:spcPts val="0"/>
              </a:spcBef>
              <a:buFont typeface="Arial" pitchFamily="34" charset="0"/>
              <a:buChar char="–"/>
              <a:defRPr sz="2000" b="0">
                <a:solidFill>
                  <a:schemeClr val="tx2"/>
                </a:solidFill>
              </a:defRPr>
            </a:lvl3pPr>
            <a:lvl4pPr marL="1005840" indent="-201168">
              <a:spcBef>
                <a:spcPts val="0"/>
              </a:spcBef>
              <a:buFont typeface="Arial" pitchFamily="34" charset="0"/>
              <a:buChar char="–"/>
              <a:defRPr sz="1800"/>
            </a:lvl4pPr>
            <a:lvl5pPr marL="1280160" indent="-201168">
              <a:spcBef>
                <a:spcPts val="0"/>
              </a:spcBef>
              <a:buFont typeface="Arial" pitchFamily="34" charset="0"/>
              <a:buChar char="–"/>
              <a:defRPr sz="1800"/>
            </a:lvl5pPr>
          </a:lstStyle>
          <a:p>
            <a:pPr lvl="0"/>
            <a:r>
              <a:rPr lang="fr-FR" noProof="0" dirty="0"/>
              <a:t>First </a:t>
            </a:r>
            <a:r>
              <a:rPr lang="fr-FR" noProof="0" dirty="0" err="1"/>
              <a:t>level</a:t>
            </a:r>
            <a:endParaRPr lang="fr-FR" noProof="0" dirty="0"/>
          </a:p>
          <a:p>
            <a:pPr lvl="1"/>
            <a:r>
              <a:rPr lang="fr-FR" noProof="0" dirty="0"/>
              <a:t>Second </a:t>
            </a:r>
            <a:r>
              <a:rPr lang="fr-FR" noProof="0" dirty="0" err="1"/>
              <a:t>level</a:t>
            </a:r>
            <a:r>
              <a:rPr lang="fr-FR" noProof="0" dirty="0"/>
              <a:t> </a:t>
            </a:r>
          </a:p>
          <a:p>
            <a:pPr lvl="2"/>
            <a:r>
              <a:rPr lang="fr-FR" noProof="0" dirty="0" err="1"/>
              <a:t>Third</a:t>
            </a:r>
            <a:r>
              <a:rPr lang="fr-FR" noProof="0" dirty="0"/>
              <a:t> </a:t>
            </a:r>
            <a:r>
              <a:rPr lang="fr-FR" noProof="0" dirty="0" err="1"/>
              <a:t>level</a:t>
            </a:r>
            <a:endParaRPr lang="fr-FR" noProof="0" dirty="0"/>
          </a:p>
          <a:p>
            <a:pPr lvl="3"/>
            <a:r>
              <a:rPr lang="fr-FR" noProof="0" dirty="0" err="1"/>
              <a:t>Fourth</a:t>
            </a:r>
            <a:r>
              <a:rPr lang="fr-FR" noProof="0" dirty="0"/>
              <a:t> </a:t>
            </a:r>
            <a:r>
              <a:rPr lang="fr-FR" noProof="0" dirty="0" err="1"/>
              <a:t>level</a:t>
            </a:r>
            <a:endParaRPr lang="fr-FR" noProof="0" dirty="0"/>
          </a:p>
          <a:p>
            <a:pPr lvl="4"/>
            <a:r>
              <a:rPr lang="fr-FR" noProof="0" dirty="0" err="1"/>
              <a:t>Fifth</a:t>
            </a:r>
            <a:r>
              <a:rPr lang="fr-FR" noProof="0" dirty="0"/>
              <a:t> </a:t>
            </a:r>
            <a:r>
              <a:rPr lang="fr-FR" noProof="0" dirty="0" err="1"/>
              <a:t>level</a:t>
            </a:r>
            <a:endParaRPr lang="fr-FR" noProof="0" dirty="0"/>
          </a:p>
        </p:txBody>
      </p:sp>
      <p:sp>
        <p:nvSpPr>
          <p:cNvPr id="17" name="Title 16"/>
          <p:cNvSpPr>
            <a:spLocks noGrp="1"/>
          </p:cNvSpPr>
          <p:nvPr>
            <p:ph type="title"/>
          </p:nvPr>
        </p:nvSpPr>
        <p:spPr>
          <a:xfrm>
            <a:off x="228600" y="44624"/>
            <a:ext cx="8686800" cy="646331"/>
          </a:xfrm>
          <a:prstGeom prst="rect">
            <a:avLst/>
          </a:prstGeom>
        </p:spPr>
        <p:txBody>
          <a:bodyPr>
            <a:spAutoFit/>
          </a:bodyPr>
          <a:lstStyle>
            <a:lvl1pPr>
              <a:defRPr/>
            </a:lvl1pPr>
          </a:lstStyle>
          <a:p>
            <a:r>
              <a:rPr lang="fr-FR"/>
              <a:t>Cliquez pour modifier le style du titre</a:t>
            </a:r>
            <a:endParaRPr lang="fr-FR" dirty="0"/>
          </a:p>
        </p:txBody>
      </p:sp>
      <p:sp>
        <p:nvSpPr>
          <p:cNvPr id="7" name="Date Placeholder 3"/>
          <p:cNvSpPr>
            <a:spLocks noGrp="1"/>
          </p:cNvSpPr>
          <p:nvPr>
            <p:ph type="dt" sz="half" idx="2"/>
          </p:nvPr>
        </p:nvSpPr>
        <p:spPr>
          <a:xfrm>
            <a:off x="7848600" y="6562800"/>
            <a:ext cx="2133600" cy="365125"/>
          </a:xfrm>
          <a:prstGeom prst="rect">
            <a:avLst/>
          </a:prstGeom>
        </p:spPr>
        <p:txBody>
          <a:bodyPr vert="horz" lIns="91440" tIns="45720" rIns="91440" bIns="45720" rtlCol="0" anchor="ctr"/>
          <a:lstStyle>
            <a:lvl1pPr algn="l">
              <a:defRPr sz="1200" i="1">
                <a:solidFill>
                  <a:schemeClr val="bg1">
                    <a:lumMod val="75000"/>
                  </a:schemeClr>
                </a:solidFill>
              </a:defRPr>
            </a:lvl1pPr>
          </a:lstStyle>
          <a:p>
            <a:r>
              <a:rPr lang="fr-FR"/>
              <a:t>06/02/2019</a:t>
            </a:r>
            <a:endParaRPr lang="fr-FR" dirty="0"/>
          </a:p>
        </p:txBody>
      </p:sp>
      <p:sp>
        <p:nvSpPr>
          <p:cNvPr id="8" name="Slide Number Placeholder 5"/>
          <p:cNvSpPr>
            <a:spLocks noGrp="1"/>
          </p:cNvSpPr>
          <p:nvPr>
            <p:ph type="sldNum" sz="quarter" idx="4"/>
          </p:nvPr>
        </p:nvSpPr>
        <p:spPr>
          <a:xfrm>
            <a:off x="6934200" y="6562800"/>
            <a:ext cx="2133600" cy="365125"/>
          </a:xfrm>
          <a:prstGeom prst="rect">
            <a:avLst/>
          </a:prstGeom>
        </p:spPr>
        <p:txBody>
          <a:bodyPr vert="horz" lIns="91440" tIns="45720" rIns="91440" bIns="45720" rtlCol="0" anchor="ctr"/>
          <a:lstStyle>
            <a:lvl1pPr algn="r">
              <a:defRPr sz="1200" i="1">
                <a:solidFill>
                  <a:schemeClr val="bg1">
                    <a:lumMod val="75000"/>
                  </a:schemeClr>
                </a:solidFill>
              </a:defRPr>
            </a:lvl1pPr>
          </a:lstStyle>
          <a:p>
            <a:fld id="{BD380794-AD05-45D1-BCEF-E41591C34CDA}" type="slidenum">
              <a:rPr lang="fr-FR" smtClean="0"/>
              <a:pPr/>
              <a:t>‹N°›</a:t>
            </a:fld>
            <a:endParaRPr lang="fr-FR" dirty="0"/>
          </a:p>
        </p:txBody>
      </p:sp>
      <p:sp>
        <p:nvSpPr>
          <p:cNvPr id="9" name="Footer Placeholder 4"/>
          <p:cNvSpPr>
            <a:spLocks noGrp="1"/>
          </p:cNvSpPr>
          <p:nvPr>
            <p:ph type="ftr" sz="quarter" idx="3"/>
          </p:nvPr>
        </p:nvSpPr>
        <p:spPr>
          <a:xfrm>
            <a:off x="5029200" y="6562800"/>
            <a:ext cx="2895600" cy="365125"/>
          </a:xfrm>
          <a:prstGeom prst="rect">
            <a:avLst/>
          </a:prstGeom>
        </p:spPr>
        <p:txBody>
          <a:bodyPr vert="horz" lIns="91440" tIns="45720" rIns="91440" bIns="45720" rtlCol="0" anchor="ctr"/>
          <a:lstStyle>
            <a:lvl1pPr algn="r">
              <a:defRPr sz="1200" i="1">
                <a:solidFill>
                  <a:schemeClr val="bg1">
                    <a:lumMod val="75000"/>
                  </a:schemeClr>
                </a:solidFill>
              </a:defRPr>
            </a:lvl1pPr>
          </a:lstStyle>
          <a:p>
            <a:r>
              <a:rPr lang="fr-FR"/>
              <a:t>G. Berry, Cours 3</a:t>
            </a:r>
            <a:endParaRPr lang="fr-F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7" name="Title 16"/>
          <p:cNvSpPr>
            <a:spLocks noGrp="1"/>
          </p:cNvSpPr>
          <p:nvPr>
            <p:ph type="title"/>
          </p:nvPr>
        </p:nvSpPr>
        <p:spPr>
          <a:xfrm>
            <a:off x="228600" y="44624"/>
            <a:ext cx="8686800" cy="646331"/>
          </a:xfrm>
          <a:prstGeom prst="rect">
            <a:avLst/>
          </a:prstGeom>
        </p:spPr>
        <p:txBody>
          <a:bodyPr>
            <a:spAutoFit/>
          </a:bodyPr>
          <a:lstStyle>
            <a:lvl1pPr>
              <a:defRPr/>
            </a:lvl1pPr>
          </a:lstStyle>
          <a:p>
            <a:r>
              <a:rPr lang="fr-FR"/>
              <a:t>Cliquez pour modifier le style du titre</a:t>
            </a:r>
            <a:endParaRPr lang="fr-FR" dirty="0"/>
          </a:p>
        </p:txBody>
      </p:sp>
      <p:sp>
        <p:nvSpPr>
          <p:cNvPr id="6" name="Date Placeholder 3"/>
          <p:cNvSpPr>
            <a:spLocks noGrp="1"/>
          </p:cNvSpPr>
          <p:nvPr>
            <p:ph type="dt" sz="half" idx="2"/>
          </p:nvPr>
        </p:nvSpPr>
        <p:spPr>
          <a:xfrm>
            <a:off x="7848600" y="6562800"/>
            <a:ext cx="2133600" cy="365125"/>
          </a:xfrm>
          <a:prstGeom prst="rect">
            <a:avLst/>
          </a:prstGeom>
        </p:spPr>
        <p:txBody>
          <a:bodyPr vert="horz" lIns="91440" tIns="45720" rIns="91440" bIns="45720" rtlCol="0" anchor="ctr"/>
          <a:lstStyle>
            <a:lvl1pPr algn="l">
              <a:defRPr sz="1200" i="1">
                <a:solidFill>
                  <a:schemeClr val="bg1">
                    <a:lumMod val="75000"/>
                  </a:schemeClr>
                </a:solidFill>
              </a:defRPr>
            </a:lvl1pPr>
          </a:lstStyle>
          <a:p>
            <a:r>
              <a:rPr lang="fr-FR"/>
              <a:t>06/02/2019</a:t>
            </a:r>
            <a:endParaRPr lang="fr-FR" dirty="0"/>
          </a:p>
        </p:txBody>
      </p:sp>
      <p:sp>
        <p:nvSpPr>
          <p:cNvPr id="7" name="Slide Number Placeholder 5"/>
          <p:cNvSpPr>
            <a:spLocks noGrp="1"/>
          </p:cNvSpPr>
          <p:nvPr>
            <p:ph type="sldNum" sz="quarter" idx="4"/>
          </p:nvPr>
        </p:nvSpPr>
        <p:spPr>
          <a:xfrm>
            <a:off x="6934200" y="6562800"/>
            <a:ext cx="2133600" cy="365125"/>
          </a:xfrm>
          <a:prstGeom prst="rect">
            <a:avLst/>
          </a:prstGeom>
        </p:spPr>
        <p:txBody>
          <a:bodyPr vert="horz" lIns="91440" tIns="45720" rIns="91440" bIns="45720" rtlCol="0" anchor="ctr"/>
          <a:lstStyle>
            <a:lvl1pPr algn="r">
              <a:defRPr sz="1200" i="1">
                <a:solidFill>
                  <a:schemeClr val="bg1">
                    <a:lumMod val="75000"/>
                  </a:schemeClr>
                </a:solidFill>
              </a:defRPr>
            </a:lvl1pPr>
          </a:lstStyle>
          <a:p>
            <a:fld id="{BD380794-AD05-45D1-BCEF-E41591C34CDA}" type="slidenum">
              <a:rPr lang="fr-FR" smtClean="0"/>
              <a:pPr/>
              <a:t>‹N°›</a:t>
            </a:fld>
            <a:endParaRPr lang="fr-FR" dirty="0"/>
          </a:p>
        </p:txBody>
      </p:sp>
      <p:sp>
        <p:nvSpPr>
          <p:cNvPr id="8" name="Footer Placeholder 4"/>
          <p:cNvSpPr>
            <a:spLocks noGrp="1"/>
          </p:cNvSpPr>
          <p:nvPr>
            <p:ph type="ftr" sz="quarter" idx="3"/>
          </p:nvPr>
        </p:nvSpPr>
        <p:spPr>
          <a:xfrm>
            <a:off x="5029200" y="6562800"/>
            <a:ext cx="2895600" cy="365125"/>
          </a:xfrm>
          <a:prstGeom prst="rect">
            <a:avLst/>
          </a:prstGeom>
        </p:spPr>
        <p:txBody>
          <a:bodyPr vert="horz" lIns="91440" tIns="45720" rIns="91440" bIns="45720" rtlCol="0" anchor="ctr"/>
          <a:lstStyle>
            <a:lvl1pPr algn="r">
              <a:defRPr sz="1200" i="1">
                <a:solidFill>
                  <a:schemeClr val="bg1">
                    <a:lumMod val="75000"/>
                  </a:schemeClr>
                </a:solidFill>
              </a:defRPr>
            </a:lvl1pPr>
          </a:lstStyle>
          <a:p>
            <a:r>
              <a:rPr lang="fr-FR"/>
              <a:t>G. Berry, Cours 3</a:t>
            </a:r>
            <a:endParaRPr lang="fr-F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Date Placeholder 3"/>
          <p:cNvSpPr>
            <a:spLocks noGrp="1"/>
          </p:cNvSpPr>
          <p:nvPr>
            <p:ph type="dt" sz="half" idx="2"/>
          </p:nvPr>
        </p:nvSpPr>
        <p:spPr>
          <a:xfrm>
            <a:off x="7848600" y="6562800"/>
            <a:ext cx="2133600" cy="365125"/>
          </a:xfrm>
          <a:prstGeom prst="rect">
            <a:avLst/>
          </a:prstGeom>
        </p:spPr>
        <p:txBody>
          <a:bodyPr vert="horz" lIns="91440" tIns="45720" rIns="91440" bIns="45720" rtlCol="0" anchor="ctr"/>
          <a:lstStyle>
            <a:lvl1pPr algn="l">
              <a:defRPr sz="1200" i="1">
                <a:solidFill>
                  <a:schemeClr val="bg1">
                    <a:lumMod val="75000"/>
                  </a:schemeClr>
                </a:solidFill>
              </a:defRPr>
            </a:lvl1pPr>
          </a:lstStyle>
          <a:p>
            <a:r>
              <a:rPr lang="fr-FR"/>
              <a:t>06/02/2019</a:t>
            </a:r>
            <a:endParaRPr lang="fr-FR" dirty="0"/>
          </a:p>
        </p:txBody>
      </p:sp>
      <p:sp>
        <p:nvSpPr>
          <p:cNvPr id="6" name="Slide Number Placeholder 5"/>
          <p:cNvSpPr>
            <a:spLocks noGrp="1"/>
          </p:cNvSpPr>
          <p:nvPr>
            <p:ph type="sldNum" sz="quarter" idx="4"/>
          </p:nvPr>
        </p:nvSpPr>
        <p:spPr>
          <a:xfrm>
            <a:off x="6934200" y="6562800"/>
            <a:ext cx="2133600" cy="365125"/>
          </a:xfrm>
          <a:prstGeom prst="rect">
            <a:avLst/>
          </a:prstGeom>
        </p:spPr>
        <p:txBody>
          <a:bodyPr vert="horz" lIns="91440" tIns="45720" rIns="91440" bIns="45720" rtlCol="0" anchor="ctr"/>
          <a:lstStyle>
            <a:lvl1pPr algn="r">
              <a:defRPr sz="1200" i="1">
                <a:solidFill>
                  <a:schemeClr val="bg1">
                    <a:lumMod val="75000"/>
                  </a:schemeClr>
                </a:solidFill>
              </a:defRPr>
            </a:lvl1pPr>
          </a:lstStyle>
          <a:p>
            <a:fld id="{BD380794-AD05-45D1-BCEF-E41591C34CDA}" type="slidenum">
              <a:rPr lang="fr-FR" smtClean="0"/>
              <a:pPr/>
              <a:t>‹N°›</a:t>
            </a:fld>
            <a:endParaRPr lang="fr-FR" dirty="0"/>
          </a:p>
        </p:txBody>
      </p:sp>
      <p:sp>
        <p:nvSpPr>
          <p:cNvPr id="7" name="Footer Placeholder 4"/>
          <p:cNvSpPr>
            <a:spLocks noGrp="1"/>
          </p:cNvSpPr>
          <p:nvPr>
            <p:ph type="ftr" sz="quarter" idx="3"/>
          </p:nvPr>
        </p:nvSpPr>
        <p:spPr>
          <a:xfrm>
            <a:off x="5029200" y="6562800"/>
            <a:ext cx="2895600" cy="365125"/>
          </a:xfrm>
          <a:prstGeom prst="rect">
            <a:avLst/>
          </a:prstGeom>
        </p:spPr>
        <p:txBody>
          <a:bodyPr vert="horz" lIns="91440" tIns="45720" rIns="91440" bIns="45720" rtlCol="0" anchor="ctr"/>
          <a:lstStyle>
            <a:lvl1pPr algn="r">
              <a:defRPr sz="1200" i="1">
                <a:solidFill>
                  <a:schemeClr val="bg1">
                    <a:lumMod val="75000"/>
                  </a:schemeClr>
                </a:solidFill>
              </a:defRPr>
            </a:lvl1pPr>
          </a:lstStyle>
          <a:p>
            <a:r>
              <a:rPr lang="fr-FR"/>
              <a:t>G. Berry, Cours 3</a:t>
            </a:r>
            <a:endParaRPr lang="fr-F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69727" y="178594"/>
            <a:ext cx="7804547" cy="1518047"/>
          </a:xfrm>
          <a:prstGeom prst="rect">
            <a:avLst/>
          </a:prstGeom>
        </p:spPr>
        <p:txBody>
          <a:bodyPr lIns="64291" tIns="32146" rIns="64291" bIns="32146"/>
          <a:lstStyle/>
          <a:p>
            <a:r>
              <a:rPr lang="fr-FR"/>
              <a:t>Modifiez le style du titre</a:t>
            </a:r>
          </a:p>
        </p:txBody>
      </p:sp>
      <p:sp>
        <p:nvSpPr>
          <p:cNvPr id="3" name="Espace réservé du contenu 2"/>
          <p:cNvSpPr>
            <a:spLocks noGrp="1"/>
          </p:cNvSpPr>
          <p:nvPr>
            <p:ph idx="1"/>
          </p:nvPr>
        </p:nvSpPr>
        <p:spPr>
          <a:xfrm>
            <a:off x="669727" y="1821656"/>
            <a:ext cx="7804547" cy="4420195"/>
          </a:xfrm>
          <a:prstGeom prst="rect">
            <a:avLst/>
          </a:prstGeom>
        </p:spPr>
        <p:txBody>
          <a:bodyPr lIns="64291" tIns="32146" rIns="64291" bIns="32146"/>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52028595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bwMode="auto">
          <a:xfrm>
            <a:off x="4267200" y="0"/>
            <a:ext cx="1066800" cy="1828800"/>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fr-FR" sz="2800" b="0" i="0" u="none" strike="noStrike" cap="none" normalizeH="0" baseline="0">
              <a:ln>
                <a:noFill/>
              </a:ln>
              <a:solidFill>
                <a:schemeClr val="tx1"/>
              </a:solidFill>
              <a:effectLst/>
              <a:latin typeface="Arial" charset="0"/>
            </a:endParaRPr>
          </a:p>
        </p:txBody>
      </p:sp>
    </p:spTree>
  </p:cSld>
  <p:clrMap bg1="lt1" tx1="dk1" bg2="lt2" tx2="dk2" accent1="accent1" accent2="accent2" accent3="accent3" accent4="accent4" accent5="accent5" accent6="accent6" hlink="hlink" folHlink="folHlink"/>
  <p:sldLayoutIdLst>
    <p:sldLayoutId id="2147483681" r:id="rId1"/>
    <p:sldLayoutId id="2147483680" r:id="rId2"/>
    <p:sldLayoutId id="2147483682" r:id="rId3"/>
    <p:sldLayoutId id="2147483679" r:id="rId4"/>
    <p:sldLayoutId id="2147483683" r:id="rId5"/>
  </p:sldLayoutIdLst>
  <p:hf hdr="0"/>
  <p:txStyles>
    <p:titleStyle>
      <a:lvl1pPr algn="ctr" rtl="0" eaLnBrk="1" fontAlgn="base" hangingPunct="1">
        <a:spcBef>
          <a:spcPct val="0"/>
        </a:spcBef>
        <a:spcAft>
          <a:spcPct val="0"/>
        </a:spcAft>
        <a:defRPr sz="3600" i="1" baseline="0">
          <a:solidFill>
            <a:schemeClr val="tx1"/>
          </a:solidFill>
          <a:latin typeface="+mj-lt"/>
          <a:ea typeface="+mj-ea"/>
          <a:cs typeface="+mj-cs"/>
        </a:defRPr>
      </a:lvl1pPr>
      <a:lvl2pPr algn="ctr" rtl="0" eaLnBrk="1" fontAlgn="base" hangingPunct="1">
        <a:spcBef>
          <a:spcPct val="0"/>
        </a:spcBef>
        <a:spcAft>
          <a:spcPct val="0"/>
        </a:spcAft>
        <a:defRPr sz="3600" i="1">
          <a:solidFill>
            <a:schemeClr val="tx2"/>
          </a:solidFill>
          <a:latin typeface="Arial" charset="0"/>
        </a:defRPr>
      </a:lvl2pPr>
      <a:lvl3pPr algn="ctr" rtl="0" eaLnBrk="1" fontAlgn="base" hangingPunct="1">
        <a:spcBef>
          <a:spcPct val="0"/>
        </a:spcBef>
        <a:spcAft>
          <a:spcPct val="0"/>
        </a:spcAft>
        <a:defRPr sz="3600" i="1">
          <a:solidFill>
            <a:schemeClr val="tx2"/>
          </a:solidFill>
          <a:latin typeface="Arial" charset="0"/>
        </a:defRPr>
      </a:lvl3pPr>
      <a:lvl4pPr algn="ctr" rtl="0" eaLnBrk="1" fontAlgn="base" hangingPunct="1">
        <a:spcBef>
          <a:spcPct val="0"/>
        </a:spcBef>
        <a:spcAft>
          <a:spcPct val="0"/>
        </a:spcAft>
        <a:defRPr sz="3600" i="1">
          <a:solidFill>
            <a:schemeClr val="tx2"/>
          </a:solidFill>
          <a:latin typeface="Arial" charset="0"/>
        </a:defRPr>
      </a:lvl4pPr>
      <a:lvl5pPr algn="ctr" rtl="0" eaLnBrk="1" fontAlgn="base" hangingPunct="1">
        <a:spcBef>
          <a:spcPct val="0"/>
        </a:spcBef>
        <a:spcAft>
          <a:spcPct val="0"/>
        </a:spcAft>
        <a:defRPr sz="3600" i="1">
          <a:solidFill>
            <a:schemeClr val="tx2"/>
          </a:solidFill>
          <a:latin typeface="Arial" charset="0"/>
        </a:defRPr>
      </a:lvl5pPr>
      <a:lvl6pPr marL="457200" algn="ctr" rtl="0" eaLnBrk="1" fontAlgn="base" hangingPunct="1">
        <a:spcBef>
          <a:spcPct val="0"/>
        </a:spcBef>
        <a:spcAft>
          <a:spcPct val="0"/>
        </a:spcAft>
        <a:defRPr sz="3600" i="1">
          <a:solidFill>
            <a:schemeClr val="tx2"/>
          </a:solidFill>
          <a:latin typeface="Arial" charset="0"/>
        </a:defRPr>
      </a:lvl6pPr>
      <a:lvl7pPr marL="914400" algn="ctr" rtl="0" eaLnBrk="1" fontAlgn="base" hangingPunct="1">
        <a:spcBef>
          <a:spcPct val="0"/>
        </a:spcBef>
        <a:spcAft>
          <a:spcPct val="0"/>
        </a:spcAft>
        <a:defRPr sz="3600" i="1">
          <a:solidFill>
            <a:schemeClr val="tx2"/>
          </a:solidFill>
          <a:latin typeface="Arial" charset="0"/>
        </a:defRPr>
      </a:lvl7pPr>
      <a:lvl8pPr marL="1371600" algn="ctr" rtl="0" eaLnBrk="1" fontAlgn="base" hangingPunct="1">
        <a:spcBef>
          <a:spcPct val="0"/>
        </a:spcBef>
        <a:spcAft>
          <a:spcPct val="0"/>
        </a:spcAft>
        <a:defRPr sz="3600" i="1">
          <a:solidFill>
            <a:schemeClr val="tx2"/>
          </a:solidFill>
          <a:latin typeface="Arial" charset="0"/>
        </a:defRPr>
      </a:lvl8pPr>
      <a:lvl9pPr marL="1828800" algn="ctr" rtl="0" eaLnBrk="1" fontAlgn="base" hangingPunct="1">
        <a:spcBef>
          <a:spcPct val="0"/>
        </a:spcBef>
        <a:spcAft>
          <a:spcPct val="0"/>
        </a:spcAft>
        <a:defRPr sz="3600" i="1">
          <a:solidFill>
            <a:schemeClr val="tx2"/>
          </a:solidFill>
          <a:latin typeface="Arial" charset="0"/>
        </a:defRPr>
      </a:lvl9pPr>
    </p:titleStyle>
    <p:bodyStyle>
      <a:lvl1pPr marL="182880" indent="-274320" algn="l" rtl="0" eaLnBrk="1" fontAlgn="base" hangingPunct="1">
        <a:lnSpc>
          <a:spcPct val="105000"/>
        </a:lnSpc>
        <a:spcBef>
          <a:spcPts val="0"/>
        </a:spcBef>
        <a:spcAft>
          <a:spcPct val="0"/>
        </a:spcAft>
        <a:buFont typeface="Arial" pitchFamily="34" charset="0"/>
        <a:buChar char="•"/>
        <a:defRPr sz="2400">
          <a:solidFill>
            <a:schemeClr val="tx1"/>
          </a:solidFill>
          <a:latin typeface="+mn-lt"/>
          <a:ea typeface="+mn-ea"/>
          <a:cs typeface="+mn-cs"/>
        </a:defRPr>
      </a:lvl1pPr>
      <a:lvl2pPr marL="742950" indent="-285750" algn="l" rtl="0" eaLnBrk="1" fontAlgn="base" hangingPunct="1">
        <a:lnSpc>
          <a:spcPct val="105000"/>
        </a:lnSpc>
        <a:spcBef>
          <a:spcPts val="0"/>
        </a:spcBef>
        <a:spcAft>
          <a:spcPct val="0"/>
        </a:spcAft>
        <a:buChar char="–"/>
        <a:defRPr sz="2000" baseline="0">
          <a:solidFill>
            <a:schemeClr val="tx2"/>
          </a:solidFill>
          <a:latin typeface="+mn-lt"/>
        </a:defRPr>
      </a:lvl2pPr>
      <a:lvl3pPr marL="1143000" indent="-228600" algn="l" rtl="0" eaLnBrk="1" fontAlgn="base" hangingPunct="1">
        <a:lnSpc>
          <a:spcPct val="105000"/>
        </a:lnSpc>
        <a:spcBef>
          <a:spcPts val="0"/>
        </a:spcBef>
        <a:spcAft>
          <a:spcPct val="0"/>
        </a:spcAft>
        <a:buFont typeface="Arial" pitchFamily="34" charset="0"/>
        <a:buChar char="–"/>
        <a:defRPr sz="1800">
          <a:solidFill>
            <a:schemeClr val="tx2"/>
          </a:solidFill>
          <a:latin typeface="+mn-lt"/>
        </a:defRPr>
      </a:lvl3pPr>
      <a:lvl4pPr marL="1600200" indent="-228600" algn="l" rtl="0" eaLnBrk="1" fontAlgn="base" hangingPunct="1">
        <a:lnSpc>
          <a:spcPct val="105000"/>
        </a:lnSpc>
        <a:spcBef>
          <a:spcPts val="0"/>
        </a:spcBef>
        <a:spcAft>
          <a:spcPct val="0"/>
        </a:spcAft>
        <a:buFont typeface="Arial" pitchFamily="34" charset="0"/>
        <a:buChar char="–"/>
        <a:defRPr sz="1600">
          <a:solidFill>
            <a:schemeClr val="tx2"/>
          </a:solidFill>
          <a:latin typeface="+mn-lt"/>
        </a:defRPr>
      </a:lvl4pPr>
      <a:lvl5pPr marL="2057400" indent="-228600" algn="l" rtl="0" eaLnBrk="1" fontAlgn="base" hangingPunct="1">
        <a:lnSpc>
          <a:spcPct val="105000"/>
        </a:lnSpc>
        <a:spcBef>
          <a:spcPts val="0"/>
        </a:spcBef>
        <a:spcAft>
          <a:spcPct val="0"/>
        </a:spcAft>
        <a:buFont typeface="Arial" pitchFamily="34" charset="0"/>
        <a:buChar char="–"/>
        <a:defRPr sz="1600" baseline="0">
          <a:solidFill>
            <a:schemeClr val="tx2"/>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ollege-de-france.fr/site/gerard-berry"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societe-informatique-de-france.fr/wp-content/uploads/2018/03/Rapport-Nivat-Berry-1983-ocr.pdf" TargetMode="External"/><Relationship Id="rId1" Type="http://schemas.openxmlformats.org/officeDocument/2006/relationships/slideLayout" Target="../slideLayouts/slideLayout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www.epi.asso.fr/revue/editic/asti-itic-prog-prof_1004.htm"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4.wmf"/></Relationships>
</file>

<file path=ppt/slides/_rels/slide2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www.academie-sciences.fr/fr/Rapports-ouvrages-avis-et-recommandations-de-l-Academie/l-enseignement-de-l-informatique-en-france-il-est-urgent-de-ne-plus-attendre.html" TargetMode="External"/><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hyperlink" Target="https://www.epi.asso.fr/revue/articles/a1403e.htm"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royalsociety.org/topics-policy/projects/computing-in-schools/report/" TargetMode="Externa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hyperlink" Target="https://www.microsoft.com/en-us/research/wp-content/uploads/2016/07/ComputingAtSchoolCACM.pdf?from=https://research.microsoft.com/en-us/um/people/simonpj/papers/cas/ComputingAtSchoolCACM.pdf"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www.informatics-europe.org/news/454-report-informatics-education-europe-key-data-2012-2017.html" TargetMode="External"/><Relationship Id="rId2" Type="http://schemas.openxmlformats.org/officeDocument/2006/relationships/hyperlink" Target="http://www.informatics-europe.org/component/phocadownload/category/10-reports.html?download=60:cece-report"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tiff"/><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8" Type="http://schemas.openxmlformats.org/officeDocument/2006/relationships/hyperlink" Target="http://www.fondation-lamap.org/fr/123codez" TargetMode="External"/><Relationship Id="rId3" Type="http://schemas.openxmlformats.org/officeDocument/2006/relationships/hyperlink" Target="https://interstices.info/wp-content/uploads/2018/01/csunplugged2014-fr.pdf" TargetMode="External"/><Relationship Id="rId7" Type="http://schemas.openxmlformats.org/officeDocument/2006/relationships/hyperlink" Target="http://pixees.fr/" TargetMode="External"/><Relationship Id="rId2" Type="http://schemas.openxmlformats.org/officeDocument/2006/relationships/hyperlink" Target="https://www.csunplugged.org/en/" TargetMode="External"/><Relationship Id="rId1" Type="http://schemas.openxmlformats.org/officeDocument/2006/relationships/slideLayout" Target="../slideLayouts/slideLayout2.xml"/><Relationship Id="rId6" Type="http://schemas.openxmlformats.org/officeDocument/2006/relationships/hyperlink" Target="http://interstices.info/" TargetMode="External"/><Relationship Id="rId5" Type="http://schemas.openxmlformats.org/officeDocument/2006/relationships/hyperlink" Target="https://scratch.mit.edu/" TargetMode="External"/><Relationship Id="rId10" Type="http://schemas.openxmlformats.org/officeDocument/2006/relationships/hyperlink" Target="https://project.inria.fr/classcode/" TargetMode="External"/><Relationship Id="rId4" Type="http://schemas.openxmlformats.org/officeDocument/2006/relationships/hyperlink" Target="http://www.montessori-les-pouces-verts.fr/" TargetMode="External"/><Relationship Id="rId9" Type="http://schemas.openxmlformats.org/officeDocument/2006/relationships/hyperlink" Target="https://www.magicmakers.fr/"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30.png"/><Relationship Id="rId1" Type="http://schemas.openxmlformats.org/officeDocument/2006/relationships/slideLayout" Target="../slideLayouts/slideLayout3.xml"/><Relationship Id="rId6" Type="http://schemas.openxmlformats.org/officeDocument/2006/relationships/image" Target="../media/image32.png"/><Relationship Id="rId5" Type="http://schemas.microsoft.com/office/2007/relationships/hdphoto" Target="../media/hdphoto3.wdp"/><Relationship Id="rId4" Type="http://schemas.openxmlformats.org/officeDocument/2006/relationships/image" Target="../media/image3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36.wmf"/><Relationship Id="rId3" Type="http://schemas.openxmlformats.org/officeDocument/2006/relationships/image" Target="../media/image3.png"/><Relationship Id="rId7" Type="http://schemas.openxmlformats.org/officeDocument/2006/relationships/image" Target="../media/image35.wmf"/><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34.jpeg"/><Relationship Id="rId5" Type="http://schemas.openxmlformats.org/officeDocument/2006/relationships/image" Target="../media/image33.wmf"/><Relationship Id="rId4" Type="http://schemas.openxmlformats.org/officeDocument/2006/relationships/image" Target="../media/image4.wmf"/><Relationship Id="rId9" Type="http://schemas.openxmlformats.org/officeDocument/2006/relationships/image" Target="../media/image3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hyperlink" Target="http://www.education.gouv.fr/pid285/bulletin_officiel.html?cid_bo=138157" TargetMode="External"/><Relationship Id="rId2" Type="http://schemas.openxmlformats.org/officeDocument/2006/relationships/hyperlink" Target="http://cache.media.education.gouv.fr/file/SP1-MEN-22-1-2019/08/5/spe641_annexe_1063085.pdf"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4.w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interstices.info/"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6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ous-titre 4"/>
          <p:cNvSpPr>
            <a:spLocks noGrp="1"/>
          </p:cNvSpPr>
          <p:nvPr>
            <p:ph type="subTitle" idx="1"/>
          </p:nvPr>
        </p:nvSpPr>
        <p:spPr>
          <a:xfrm>
            <a:off x="0" y="1595264"/>
            <a:ext cx="9144000" cy="609600"/>
          </a:xfrm>
        </p:spPr>
        <p:txBody>
          <a:bodyPr/>
          <a:lstStyle/>
          <a:p>
            <a:pPr>
              <a:spcAft>
                <a:spcPts val="3000"/>
              </a:spcAft>
            </a:pPr>
            <a:r>
              <a:rPr lang="fr-FR" dirty="0"/>
              <a:t>Gérard Berry</a:t>
            </a:r>
          </a:p>
          <a:p>
            <a:pPr>
              <a:spcAft>
                <a:spcPts val="0"/>
              </a:spcAft>
            </a:pPr>
            <a:r>
              <a:rPr lang="fr-FR" sz="2800" dirty="0">
                <a:solidFill>
                  <a:schemeClr val="tx1"/>
                </a:solidFill>
              </a:rPr>
              <a:t>Professeur au Collège de France</a:t>
            </a:r>
          </a:p>
          <a:p>
            <a:pPr>
              <a:spcAft>
                <a:spcPts val="0"/>
              </a:spcAft>
            </a:pPr>
            <a:r>
              <a:rPr lang="fr-FR" sz="2800" dirty="0">
                <a:solidFill>
                  <a:schemeClr val="tx1"/>
                </a:solidFill>
              </a:rPr>
              <a:t>Chaire Algorithmes, machines et langages</a:t>
            </a:r>
          </a:p>
          <a:p>
            <a:pPr>
              <a:spcAft>
                <a:spcPts val="1000"/>
              </a:spcAft>
            </a:pPr>
            <a:r>
              <a:rPr lang="fr-FR" sz="2800" dirty="0">
                <a:solidFill>
                  <a:schemeClr val="tx1"/>
                </a:solidFill>
              </a:rPr>
              <a:t>Académie des </a:t>
            </a:r>
            <a:r>
              <a:rPr lang="fr-FR" sz="2800" dirty="0" err="1">
                <a:solidFill>
                  <a:schemeClr val="tx1"/>
                </a:solidFill>
              </a:rPr>
              <a:t>sciences,</a:t>
            </a:r>
            <a:r>
              <a:rPr lang="fr-FR" sz="2800" dirty="0">
                <a:solidFill>
                  <a:schemeClr val="tx1"/>
                </a:solidFill>
              </a:rPr>
              <a:t> Académie des technologies</a:t>
            </a:r>
          </a:p>
          <a:p>
            <a:pPr>
              <a:spcBef>
                <a:spcPts val="1200"/>
              </a:spcBef>
            </a:pPr>
            <a:r>
              <a:rPr lang="en-US" sz="2800" dirty="0">
                <a:hlinkClick r:id="rId3"/>
              </a:rPr>
              <a:t>http://www.college-de-france.fr/site/gerard-berry</a:t>
            </a:r>
            <a:r>
              <a:rPr lang="en-US" sz="2800" dirty="0"/>
              <a:t> </a:t>
            </a:r>
          </a:p>
        </p:txBody>
      </p:sp>
      <p:sp>
        <p:nvSpPr>
          <p:cNvPr id="2" name="Title 1"/>
          <p:cNvSpPr>
            <a:spLocks noGrp="1"/>
          </p:cNvSpPr>
          <p:nvPr>
            <p:ph type="ctrTitle"/>
          </p:nvPr>
        </p:nvSpPr>
        <p:spPr>
          <a:xfrm>
            <a:off x="0" y="430039"/>
            <a:ext cx="9144000" cy="1470025"/>
          </a:xfrm>
        </p:spPr>
        <p:txBody>
          <a:bodyPr/>
          <a:lstStyle/>
          <a:p>
            <a:r>
              <a:rPr lang="fr-FR" sz="4400" dirty="0"/>
              <a:t>L’éducation à l’informatique</a:t>
            </a:r>
          </a:p>
        </p:txBody>
      </p:sp>
      <p:sp>
        <p:nvSpPr>
          <p:cNvPr id="4" name="Text Placeholder 3"/>
          <p:cNvSpPr>
            <a:spLocks noGrp="1"/>
          </p:cNvSpPr>
          <p:nvPr>
            <p:ph type="body" sz="quarter" idx="10"/>
          </p:nvPr>
        </p:nvSpPr>
        <p:spPr>
          <a:xfrm>
            <a:off x="4139028" y="5085184"/>
            <a:ext cx="865943" cy="544765"/>
          </a:xfrm>
        </p:spPr>
        <p:txBody>
          <a:bodyPr/>
          <a:lstStyle/>
          <a:p>
            <a:r>
              <a:rPr lang="fr-FR" i="1" dirty="0"/>
              <a:t>Cours 3, 6 f</a:t>
            </a:r>
            <a:r>
              <a:rPr lang="fr-FR" sz="2400" i="1" dirty="0"/>
              <a:t>évrier 2019</a:t>
            </a:r>
            <a:endParaRPr lang="fr-FR" i="1" dirty="0"/>
          </a:p>
        </p:txBody>
      </p:sp>
      <p:pic>
        <p:nvPicPr>
          <p:cNvPr id="6" name="Picture 7"/>
          <p:cNvPicPr>
            <a:picLocks noChangeAspect="1" noChangeArrowheads="1"/>
          </p:cNvPicPr>
          <p:nvPr/>
        </p:nvPicPr>
        <p:blipFill>
          <a:blip r:embed="rId4" cstate="print"/>
          <a:srcRect/>
          <a:stretch>
            <a:fillRect/>
          </a:stretch>
        </p:blipFill>
        <p:spPr bwMode="auto">
          <a:xfrm>
            <a:off x="23027" y="6018745"/>
            <a:ext cx="2555777" cy="814139"/>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xmlns="" id="{95A6F62E-3E0B-F749-B9D6-CCA1848E87F4}"/>
              </a:ext>
            </a:extLst>
          </p:cNvPr>
          <p:cNvSpPr>
            <a:spLocks noGrp="1"/>
          </p:cNvSpPr>
          <p:nvPr>
            <p:ph type="title"/>
          </p:nvPr>
        </p:nvSpPr>
        <p:spPr/>
        <p:txBody>
          <a:bodyPr/>
          <a:lstStyle/>
          <a:p>
            <a:r>
              <a:rPr lang="fr-FR"/>
              <a:t>Les niveaux d’éducation</a:t>
            </a:r>
          </a:p>
        </p:txBody>
      </p:sp>
      <p:sp>
        <p:nvSpPr>
          <p:cNvPr id="4" name="Espace réservé de la date 3">
            <a:extLst>
              <a:ext uri="{FF2B5EF4-FFF2-40B4-BE49-F238E27FC236}">
                <a16:creationId xmlns:a16="http://schemas.microsoft.com/office/drawing/2014/main" xmlns="" id="{50BAD9F3-41EA-5042-B6B3-4AD68F8BE8B5}"/>
              </a:ext>
            </a:extLst>
          </p:cNvPr>
          <p:cNvSpPr>
            <a:spLocks noGrp="1"/>
          </p:cNvSpPr>
          <p:nvPr>
            <p:ph type="dt" sz="half" idx="2"/>
          </p:nvPr>
        </p:nvSpPr>
        <p:spPr/>
        <p:txBody>
          <a:bodyPr/>
          <a:lstStyle/>
          <a:p>
            <a:r>
              <a:rPr lang="fr-FR"/>
              <a:t>06/02/2019</a:t>
            </a:r>
            <a:endParaRPr lang="fr-FR" dirty="0"/>
          </a:p>
        </p:txBody>
      </p:sp>
      <p:sp>
        <p:nvSpPr>
          <p:cNvPr id="5" name="Espace réservé du numéro de diapositive 4">
            <a:extLst>
              <a:ext uri="{FF2B5EF4-FFF2-40B4-BE49-F238E27FC236}">
                <a16:creationId xmlns:a16="http://schemas.microsoft.com/office/drawing/2014/main" xmlns="" id="{4284DD93-4920-594A-8375-8F1184F7688B}"/>
              </a:ext>
            </a:extLst>
          </p:cNvPr>
          <p:cNvSpPr>
            <a:spLocks noGrp="1"/>
          </p:cNvSpPr>
          <p:nvPr>
            <p:ph type="sldNum" sz="quarter" idx="4"/>
          </p:nvPr>
        </p:nvSpPr>
        <p:spPr/>
        <p:txBody>
          <a:bodyPr/>
          <a:lstStyle/>
          <a:p>
            <a:fld id="{BD380794-AD05-45D1-BCEF-E41591C34CDA}" type="slidenum">
              <a:rPr lang="fr-FR" smtClean="0"/>
              <a:pPr/>
              <a:t>10</a:t>
            </a:fld>
            <a:endParaRPr lang="fr-FR" dirty="0"/>
          </a:p>
        </p:txBody>
      </p:sp>
      <p:sp>
        <p:nvSpPr>
          <p:cNvPr id="6" name="Espace réservé du pied de page 5">
            <a:extLst>
              <a:ext uri="{FF2B5EF4-FFF2-40B4-BE49-F238E27FC236}">
                <a16:creationId xmlns:a16="http://schemas.microsoft.com/office/drawing/2014/main" xmlns="" id="{13E674BE-839E-3347-82D1-DEE519010759}"/>
              </a:ext>
            </a:extLst>
          </p:cNvPr>
          <p:cNvSpPr>
            <a:spLocks noGrp="1"/>
          </p:cNvSpPr>
          <p:nvPr>
            <p:ph type="ftr" sz="quarter" idx="3"/>
          </p:nvPr>
        </p:nvSpPr>
        <p:spPr/>
        <p:txBody>
          <a:bodyPr/>
          <a:lstStyle/>
          <a:p>
            <a:r>
              <a:rPr lang="fr-FR"/>
              <a:t>G. Berry, Cours 3</a:t>
            </a:r>
            <a:endParaRPr lang="fr-FR" dirty="0"/>
          </a:p>
        </p:txBody>
      </p:sp>
      <p:sp>
        <p:nvSpPr>
          <p:cNvPr id="7" name="ZoneTexte 6">
            <a:extLst>
              <a:ext uri="{FF2B5EF4-FFF2-40B4-BE49-F238E27FC236}">
                <a16:creationId xmlns:a16="http://schemas.microsoft.com/office/drawing/2014/main" xmlns="" id="{B45F47E5-9774-6547-B183-5624C2A2DE0F}"/>
              </a:ext>
            </a:extLst>
          </p:cNvPr>
          <p:cNvSpPr txBox="1"/>
          <p:nvPr/>
        </p:nvSpPr>
        <p:spPr>
          <a:xfrm>
            <a:off x="431540" y="1250613"/>
            <a:ext cx="8280920" cy="1584176"/>
          </a:xfrm>
          <a:prstGeom prst="rect">
            <a:avLst/>
          </a:prstGeom>
          <a:ln w="28575">
            <a:noFill/>
          </a:ln>
        </p:spPr>
        <p:txBody>
          <a:bodyPr wrap="square" tIns="21600" bIns="64800" rtlCol="0">
            <a:noAutofit/>
          </a:bodyPr>
          <a:lstStyle/>
          <a:p>
            <a:pPr algn="ctr" fontAlgn="base">
              <a:lnSpc>
                <a:spcPct val="105000"/>
              </a:lnSpc>
              <a:spcAft>
                <a:spcPct val="0"/>
              </a:spcAft>
            </a:pPr>
            <a:r>
              <a:rPr kumimoji="0" lang="fr-FR" sz="2400" b="0" i="0" u="none" strike="noStrike" kern="0" cap="none" spc="0" normalizeH="0" noProof="0" dirty="0">
                <a:ln>
                  <a:noFill/>
                </a:ln>
                <a:effectLst/>
                <a:uLnTx/>
                <a:uFillTx/>
              </a:rPr>
              <a:t>De plus en plus de métiers vont demander </a:t>
            </a:r>
          </a:p>
          <a:p>
            <a:pPr algn="ctr" fontAlgn="base">
              <a:lnSpc>
                <a:spcPct val="105000"/>
              </a:lnSpc>
              <a:spcAft>
                <a:spcPct val="0"/>
              </a:spcAft>
            </a:pPr>
            <a:r>
              <a:rPr lang="fr-FR" sz="2400" kern="0" dirty="0">
                <a:solidFill>
                  <a:schemeClr val="accent3"/>
                </a:solidFill>
              </a:rPr>
              <a:t>des compétences plus avancées en informatique </a:t>
            </a:r>
          </a:p>
          <a:p>
            <a:pPr algn="ctr" fontAlgn="base">
              <a:lnSpc>
                <a:spcPct val="105000"/>
              </a:lnSpc>
              <a:spcAft>
                <a:spcPct val="0"/>
              </a:spcAft>
            </a:pPr>
            <a:r>
              <a:rPr kumimoji="0" lang="fr-FR" sz="2400" b="0" i="0" u="none" strike="noStrike" kern="0" cap="none" spc="0" normalizeH="0" noProof="0" dirty="0">
                <a:ln>
                  <a:noFill/>
                </a:ln>
                <a:effectLst/>
                <a:uLnTx/>
                <a:uFillTx/>
              </a:rPr>
              <a:t>chercheurs de toutes disciplines, ingénieurs, juristes et médecins </a:t>
            </a:r>
            <a:r>
              <a:rPr kumimoji="0" lang="fr-FR" sz="2400" b="0" i="0" u="none" strike="noStrike" kern="0" cap="none" spc="0" normalizeH="0" noProof="0" dirty="0">
                <a:ln>
                  <a:noFill/>
                </a:ln>
                <a:solidFill>
                  <a:schemeClr val="accent1"/>
                </a:solidFill>
                <a:effectLst/>
                <a:uLnTx/>
                <a:uFillTx/>
              </a:rPr>
              <a:t>(eux sans aucune </a:t>
            </a:r>
            <a:r>
              <a:rPr lang="fr-FR" sz="2400" kern="0" dirty="0">
                <a:solidFill>
                  <a:schemeClr val="accent1"/>
                </a:solidFill>
              </a:rPr>
              <a:t>formation à l’heure actuelle)</a:t>
            </a:r>
            <a:r>
              <a:rPr lang="fr-FR" sz="2400" kern="0" dirty="0"/>
              <a:t>,… </a:t>
            </a:r>
            <a:endParaRPr kumimoji="0" lang="fr-FR" sz="2400" b="0" i="0" u="none" strike="noStrike" kern="0" cap="none" spc="0" normalizeH="0" noProof="0" dirty="0">
              <a:ln>
                <a:noFill/>
              </a:ln>
              <a:effectLst/>
              <a:uLnTx/>
              <a:uFillTx/>
            </a:endParaRPr>
          </a:p>
        </p:txBody>
      </p:sp>
      <p:sp>
        <p:nvSpPr>
          <p:cNvPr id="11" name="ZoneTexte 10">
            <a:extLst>
              <a:ext uri="{FF2B5EF4-FFF2-40B4-BE49-F238E27FC236}">
                <a16:creationId xmlns:a16="http://schemas.microsoft.com/office/drawing/2014/main" xmlns="" id="{DEE69BB4-E0D2-F844-B856-0B6D162D6B27}"/>
              </a:ext>
            </a:extLst>
          </p:cNvPr>
          <p:cNvSpPr txBox="1"/>
          <p:nvPr/>
        </p:nvSpPr>
        <p:spPr>
          <a:xfrm>
            <a:off x="1223628" y="3394447"/>
            <a:ext cx="6696744" cy="1692476"/>
          </a:xfrm>
          <a:prstGeom prst="rect">
            <a:avLst/>
          </a:prstGeom>
          <a:ln w="28575">
            <a:solidFill>
              <a:schemeClr val="accent1"/>
            </a:solidFill>
          </a:ln>
        </p:spPr>
        <p:txBody>
          <a:bodyPr wrap="square" tIns="21600" bIns="64800" rtlCol="0">
            <a:noAutofit/>
          </a:bodyPr>
          <a:lstStyle/>
          <a:p>
            <a:pPr algn="ctr" fontAlgn="base">
              <a:lnSpc>
                <a:spcPct val="105000"/>
              </a:lnSpc>
              <a:spcAft>
                <a:spcPct val="0"/>
              </a:spcAft>
            </a:pPr>
            <a:r>
              <a:rPr kumimoji="0" lang="fr-FR" sz="2400" b="0" i="0" u="none" strike="noStrike" kern="0" cap="none" spc="0" normalizeH="0" noProof="0" dirty="0">
                <a:ln>
                  <a:noFill/>
                </a:ln>
                <a:solidFill>
                  <a:schemeClr val="accent3"/>
                </a:solidFill>
                <a:effectLst/>
                <a:uLnTx/>
                <a:uFillTx/>
              </a:rPr>
              <a:t>Une comp</a:t>
            </a:r>
            <a:r>
              <a:rPr lang="fr-FR" sz="2400" kern="0" dirty="0">
                <a:solidFill>
                  <a:schemeClr val="accent3"/>
                </a:solidFill>
              </a:rPr>
              <a:t>étence de plus en plus demandée, ça doit s’enseigner de plus en plus tôt</a:t>
            </a:r>
          </a:p>
          <a:p>
            <a:pPr algn="ctr" fontAlgn="base">
              <a:lnSpc>
                <a:spcPct val="105000"/>
              </a:lnSpc>
              <a:spcBef>
                <a:spcPts val="600"/>
              </a:spcBef>
              <a:spcAft>
                <a:spcPct val="0"/>
              </a:spcAft>
            </a:pPr>
            <a:r>
              <a:rPr lang="fr-FR" sz="2400" kern="0" dirty="0"/>
              <a:t>Exemples : la mécanique et l’électricité en physique aux 19</a:t>
            </a:r>
            <a:r>
              <a:rPr lang="fr-FR" sz="2400" kern="0" baseline="30000" dirty="0"/>
              <a:t>e</a:t>
            </a:r>
            <a:r>
              <a:rPr lang="fr-FR" sz="2400" kern="0" dirty="0"/>
              <a:t> et 20</a:t>
            </a:r>
            <a:r>
              <a:rPr lang="fr-FR" sz="2400" kern="0" baseline="30000" dirty="0"/>
              <a:t>e</a:t>
            </a:r>
            <a:r>
              <a:rPr lang="fr-FR" sz="2400" kern="0" dirty="0"/>
              <a:t> siècle</a:t>
            </a:r>
          </a:p>
        </p:txBody>
      </p:sp>
    </p:spTree>
    <p:extLst>
      <p:ext uri="{BB962C8B-B14F-4D97-AF65-F5344CB8AC3E}">
        <p14:creationId xmlns:p14="http://schemas.microsoft.com/office/powerpoint/2010/main" val="3431382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95291AF-AF4B-3A4B-B8C2-393F28AE5456}"/>
              </a:ext>
            </a:extLst>
          </p:cNvPr>
          <p:cNvSpPr>
            <a:spLocks noGrp="1"/>
          </p:cNvSpPr>
          <p:nvPr>
            <p:ph type="title"/>
          </p:nvPr>
        </p:nvSpPr>
        <p:spPr/>
        <p:txBody>
          <a:bodyPr/>
          <a:lstStyle/>
          <a:p>
            <a:r>
              <a:rPr lang="fr-FR"/>
              <a:t>L’éducation à l’informatique</a:t>
            </a:r>
          </a:p>
        </p:txBody>
      </p:sp>
      <p:sp>
        <p:nvSpPr>
          <p:cNvPr id="3" name="Espace réservé de la date 2">
            <a:extLst>
              <a:ext uri="{FF2B5EF4-FFF2-40B4-BE49-F238E27FC236}">
                <a16:creationId xmlns:a16="http://schemas.microsoft.com/office/drawing/2014/main" xmlns="" id="{DBA44273-6747-3141-946E-B5D61D1B9E5B}"/>
              </a:ext>
            </a:extLst>
          </p:cNvPr>
          <p:cNvSpPr>
            <a:spLocks noGrp="1"/>
          </p:cNvSpPr>
          <p:nvPr>
            <p:ph type="dt" sz="half" idx="2"/>
          </p:nvPr>
        </p:nvSpPr>
        <p:spPr/>
        <p:txBody>
          <a:bodyPr/>
          <a:lstStyle/>
          <a:p>
            <a:r>
              <a:rPr lang="fr-FR"/>
              <a:t>06/02/2019</a:t>
            </a:r>
            <a:endParaRPr lang="fr-FR" dirty="0"/>
          </a:p>
        </p:txBody>
      </p:sp>
      <p:sp>
        <p:nvSpPr>
          <p:cNvPr id="4" name="Espace réservé du numéro de diapositive 3">
            <a:extLst>
              <a:ext uri="{FF2B5EF4-FFF2-40B4-BE49-F238E27FC236}">
                <a16:creationId xmlns:a16="http://schemas.microsoft.com/office/drawing/2014/main" xmlns="" id="{FC42544D-10F6-4648-AC58-2CB1EC71613F}"/>
              </a:ext>
            </a:extLst>
          </p:cNvPr>
          <p:cNvSpPr>
            <a:spLocks noGrp="1"/>
          </p:cNvSpPr>
          <p:nvPr>
            <p:ph type="sldNum" sz="quarter" idx="4"/>
          </p:nvPr>
        </p:nvSpPr>
        <p:spPr/>
        <p:txBody>
          <a:bodyPr/>
          <a:lstStyle/>
          <a:p>
            <a:fld id="{BD380794-AD05-45D1-BCEF-E41591C34CDA}" type="slidenum">
              <a:rPr lang="fr-FR" smtClean="0"/>
              <a:pPr/>
              <a:t>11</a:t>
            </a:fld>
            <a:endParaRPr lang="fr-FR" dirty="0"/>
          </a:p>
        </p:txBody>
      </p:sp>
      <p:sp>
        <p:nvSpPr>
          <p:cNvPr id="5" name="Espace réservé du pied de page 4">
            <a:extLst>
              <a:ext uri="{FF2B5EF4-FFF2-40B4-BE49-F238E27FC236}">
                <a16:creationId xmlns:a16="http://schemas.microsoft.com/office/drawing/2014/main" xmlns="" id="{7AC55602-05F0-394C-8010-541CBB23DDB5}"/>
              </a:ext>
            </a:extLst>
          </p:cNvPr>
          <p:cNvSpPr>
            <a:spLocks noGrp="1"/>
          </p:cNvSpPr>
          <p:nvPr>
            <p:ph type="ftr" sz="quarter" idx="3"/>
          </p:nvPr>
        </p:nvSpPr>
        <p:spPr/>
        <p:txBody>
          <a:bodyPr/>
          <a:lstStyle/>
          <a:p>
            <a:r>
              <a:rPr lang="fr-FR"/>
              <a:t>G. Berry, Cours 3</a:t>
            </a:r>
            <a:endParaRPr lang="fr-FR" dirty="0"/>
          </a:p>
        </p:txBody>
      </p:sp>
      <p:sp>
        <p:nvSpPr>
          <p:cNvPr id="6" name="ZoneTexte 5">
            <a:extLst>
              <a:ext uri="{FF2B5EF4-FFF2-40B4-BE49-F238E27FC236}">
                <a16:creationId xmlns:a16="http://schemas.microsoft.com/office/drawing/2014/main" xmlns="" id="{D6ED6C64-3877-EB46-B402-8FD7A2D0C7F3}"/>
              </a:ext>
            </a:extLst>
          </p:cNvPr>
          <p:cNvSpPr txBox="1"/>
          <p:nvPr/>
        </p:nvSpPr>
        <p:spPr>
          <a:xfrm>
            <a:off x="455672" y="1340768"/>
            <a:ext cx="8246168" cy="3347495"/>
          </a:xfrm>
          <a:prstGeom prst="rect">
            <a:avLst/>
          </a:prstGeom>
          <a:ln w="28575">
            <a:noFill/>
          </a:ln>
        </p:spPr>
        <p:txBody>
          <a:bodyPr wrap="none" tIns="21600" bIns="64800" rtlCol="0">
            <a:spAutoFit/>
          </a:bodyPr>
          <a:lstStyle/>
          <a:p>
            <a:pPr marL="514350" indent="-514350" algn="l" fontAlgn="base">
              <a:lnSpc>
                <a:spcPct val="105000"/>
              </a:lnSpc>
              <a:spcBef>
                <a:spcPts val="900"/>
              </a:spcBef>
              <a:spcAft>
                <a:spcPct val="0"/>
              </a:spcAft>
              <a:buAutoNum type="arabicPeriod"/>
            </a:pPr>
            <a:r>
              <a:rPr kumimoji="0" lang="fr-FR" sz="2800" b="0" i="0" u="none" strike="noStrike" kern="0" cap="none" spc="0" normalizeH="0" noProof="0" dirty="0">
                <a:ln>
                  <a:noFill/>
                </a:ln>
                <a:solidFill>
                  <a:schemeClr val="bg1">
                    <a:lumMod val="75000"/>
                  </a:schemeClr>
                </a:solidFill>
                <a:effectLst/>
                <a:uLnTx/>
                <a:uFillTx/>
              </a:rPr>
              <a:t>Pourquoi enseigner l’informatique ?</a:t>
            </a:r>
          </a:p>
          <a:p>
            <a:pPr marL="514350" indent="-514350" algn="l" fontAlgn="base">
              <a:lnSpc>
                <a:spcPct val="105000"/>
              </a:lnSpc>
              <a:spcBef>
                <a:spcPts val="900"/>
              </a:spcBef>
              <a:spcAft>
                <a:spcPct val="0"/>
              </a:spcAft>
              <a:buAutoNum type="arabicPeriod"/>
            </a:pPr>
            <a:r>
              <a:rPr kumimoji="0" lang="fr-FR" sz="2800" b="0" i="0" u="none" strike="noStrike" kern="0" cap="none" spc="0" normalizeH="0" noProof="0" dirty="0">
                <a:ln>
                  <a:noFill/>
                </a:ln>
                <a:effectLst/>
                <a:uLnTx/>
                <a:uFillTx/>
              </a:rPr>
              <a:t>Un peu d’histoire : 1980-2014</a:t>
            </a:r>
          </a:p>
          <a:p>
            <a:pPr marL="514350" indent="-514350" fontAlgn="base">
              <a:lnSpc>
                <a:spcPct val="105000"/>
              </a:lnSpc>
              <a:spcBef>
                <a:spcPts val="900"/>
              </a:spcBef>
              <a:spcAft>
                <a:spcPct val="0"/>
              </a:spcAft>
              <a:buFontTx/>
              <a:buAutoNum type="arabicPeriod"/>
            </a:pPr>
            <a:r>
              <a:rPr lang="fr-FR" sz="2800" kern="0" dirty="0">
                <a:solidFill>
                  <a:schemeClr val="bg1">
                    <a:lumMod val="75000"/>
                  </a:schemeClr>
                </a:solidFill>
              </a:rPr>
              <a:t>Pendant ce temps, ailleurs dans le monde…</a:t>
            </a:r>
          </a:p>
          <a:p>
            <a:pPr marL="514350" indent="-514350" fontAlgn="base">
              <a:lnSpc>
                <a:spcPct val="105000"/>
              </a:lnSpc>
              <a:spcBef>
                <a:spcPts val="900"/>
              </a:spcBef>
              <a:spcAft>
                <a:spcPct val="0"/>
              </a:spcAft>
              <a:buAutoNum type="arabicPeriod"/>
            </a:pPr>
            <a:r>
              <a:rPr lang="fr-FR" sz="2800" kern="0" dirty="0">
                <a:solidFill>
                  <a:schemeClr val="bg1">
                    <a:lumMod val="75000"/>
                  </a:schemeClr>
                </a:solidFill>
              </a:rPr>
              <a:t>2015-2017 : primaire et collège</a:t>
            </a:r>
          </a:p>
          <a:p>
            <a:pPr marL="514350" indent="-514350" fontAlgn="base">
              <a:lnSpc>
                <a:spcPct val="105000"/>
              </a:lnSpc>
              <a:spcBef>
                <a:spcPts val="900"/>
              </a:spcBef>
              <a:spcAft>
                <a:spcPct val="0"/>
              </a:spcAft>
              <a:buAutoNum type="arabicPeriod"/>
            </a:pPr>
            <a:r>
              <a:rPr lang="fr-FR" sz="2800" kern="0" dirty="0">
                <a:solidFill>
                  <a:schemeClr val="bg1">
                    <a:lumMod val="75000"/>
                  </a:schemeClr>
                </a:solidFill>
              </a:rPr>
              <a:t>2018-2019 : lycée + CAPES, enfin !</a:t>
            </a:r>
          </a:p>
          <a:p>
            <a:pPr marL="514350" indent="-514350" fontAlgn="base">
              <a:lnSpc>
                <a:spcPct val="105000"/>
              </a:lnSpc>
              <a:spcBef>
                <a:spcPts val="900"/>
              </a:spcBef>
              <a:spcAft>
                <a:spcPct val="0"/>
              </a:spcAft>
              <a:buAutoNum type="arabicPeriod"/>
            </a:pPr>
            <a:r>
              <a:rPr lang="fr-FR" sz="2800" kern="0" dirty="0">
                <a:solidFill>
                  <a:schemeClr val="bg1">
                    <a:lumMod val="75000"/>
                  </a:schemeClr>
                </a:solidFill>
              </a:rPr>
              <a:t>Quid des médias et de la population générale ?</a:t>
            </a:r>
          </a:p>
        </p:txBody>
      </p:sp>
    </p:spTree>
    <p:extLst>
      <p:ext uri="{BB962C8B-B14F-4D97-AF65-F5344CB8AC3E}">
        <p14:creationId xmlns:p14="http://schemas.microsoft.com/office/powerpoint/2010/main" val="9161598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6">
            <a:extLst>
              <a:ext uri="{FF2B5EF4-FFF2-40B4-BE49-F238E27FC236}">
                <a16:creationId xmlns:a16="http://schemas.microsoft.com/office/drawing/2014/main" xmlns="" id="{8C4ADD55-C989-FF4C-B767-E6E57DDDB34B}"/>
              </a:ext>
            </a:extLst>
          </p:cNvPr>
          <p:cNvSpPr>
            <a:spLocks noGrp="1"/>
          </p:cNvSpPr>
          <p:nvPr>
            <p:ph idx="1"/>
          </p:nvPr>
        </p:nvSpPr>
        <p:spPr>
          <a:xfrm>
            <a:off x="202432" y="816522"/>
            <a:ext cx="8712968" cy="1808957"/>
          </a:xfrm>
        </p:spPr>
        <p:txBody>
          <a:bodyPr/>
          <a:lstStyle/>
          <a:p>
            <a:r>
              <a:rPr lang="fr-FR" sz="2400"/>
              <a:t>1980-1982 : rapport Simon + introduction d’un enseignement optionnel de programmation au lycée (J. Arsac)</a:t>
            </a:r>
          </a:p>
          <a:p>
            <a:pPr>
              <a:spcBef>
                <a:spcPts val="900"/>
              </a:spcBef>
            </a:pPr>
            <a:r>
              <a:rPr lang="fr-FR" sz="2400"/>
              <a:t>1983 : </a:t>
            </a:r>
            <a:r>
              <a:rPr lang="fr-FR" sz="2400">
                <a:solidFill>
                  <a:schemeClr val="tx2"/>
                </a:solidFill>
                <a:hlinkClick r:id="rId2"/>
              </a:rPr>
              <a:t>Rapport Nivat</a:t>
            </a:r>
            <a:r>
              <a:rPr lang="fr-FR" sz="2400"/>
              <a:t> sur l’enseignement de l’informatique</a:t>
            </a:r>
          </a:p>
          <a:p>
            <a:endParaRPr lang="fr-FR" sz="2400"/>
          </a:p>
        </p:txBody>
      </p:sp>
      <p:sp>
        <p:nvSpPr>
          <p:cNvPr id="2" name="Titre 1">
            <a:extLst>
              <a:ext uri="{FF2B5EF4-FFF2-40B4-BE49-F238E27FC236}">
                <a16:creationId xmlns:a16="http://schemas.microsoft.com/office/drawing/2014/main" xmlns="" id="{4279E75D-17D2-0244-9932-D3F53E79E485}"/>
              </a:ext>
            </a:extLst>
          </p:cNvPr>
          <p:cNvSpPr>
            <a:spLocks noGrp="1"/>
          </p:cNvSpPr>
          <p:nvPr>
            <p:ph type="title"/>
          </p:nvPr>
        </p:nvSpPr>
        <p:spPr>
          <a:xfrm>
            <a:off x="109263" y="44624"/>
            <a:ext cx="8915400" cy="646331"/>
          </a:xfrm>
        </p:spPr>
        <p:txBody>
          <a:bodyPr/>
          <a:lstStyle/>
          <a:p>
            <a:r>
              <a:rPr lang="fr-FR"/>
              <a:t>Un peu d’histoire : 1980-1996</a:t>
            </a:r>
          </a:p>
        </p:txBody>
      </p:sp>
      <p:sp>
        <p:nvSpPr>
          <p:cNvPr id="3" name="Espace réservé de la date 2">
            <a:extLst>
              <a:ext uri="{FF2B5EF4-FFF2-40B4-BE49-F238E27FC236}">
                <a16:creationId xmlns:a16="http://schemas.microsoft.com/office/drawing/2014/main" xmlns="" id="{8E41DA1E-99D2-794C-A31C-8FE79813FE11}"/>
              </a:ext>
            </a:extLst>
          </p:cNvPr>
          <p:cNvSpPr>
            <a:spLocks noGrp="1"/>
          </p:cNvSpPr>
          <p:nvPr>
            <p:ph type="dt" sz="half" idx="2"/>
          </p:nvPr>
        </p:nvSpPr>
        <p:spPr/>
        <p:txBody>
          <a:bodyPr/>
          <a:lstStyle/>
          <a:p>
            <a:r>
              <a:rPr lang="fr-FR"/>
              <a:t>06/02/2019</a:t>
            </a:r>
            <a:endParaRPr lang="fr-FR" dirty="0"/>
          </a:p>
        </p:txBody>
      </p:sp>
      <p:sp>
        <p:nvSpPr>
          <p:cNvPr id="4" name="Espace réservé du numéro de diapositive 3">
            <a:extLst>
              <a:ext uri="{FF2B5EF4-FFF2-40B4-BE49-F238E27FC236}">
                <a16:creationId xmlns:a16="http://schemas.microsoft.com/office/drawing/2014/main" xmlns="" id="{B18109F0-43A8-D04A-B3C9-623DEBE0D5B6}"/>
              </a:ext>
            </a:extLst>
          </p:cNvPr>
          <p:cNvSpPr>
            <a:spLocks noGrp="1"/>
          </p:cNvSpPr>
          <p:nvPr>
            <p:ph type="sldNum" sz="quarter" idx="4"/>
          </p:nvPr>
        </p:nvSpPr>
        <p:spPr/>
        <p:txBody>
          <a:bodyPr/>
          <a:lstStyle/>
          <a:p>
            <a:fld id="{BD380794-AD05-45D1-BCEF-E41591C34CDA}" type="slidenum">
              <a:rPr lang="fr-FR" smtClean="0"/>
              <a:pPr/>
              <a:t>12</a:t>
            </a:fld>
            <a:endParaRPr lang="fr-FR" dirty="0"/>
          </a:p>
        </p:txBody>
      </p:sp>
      <p:sp>
        <p:nvSpPr>
          <p:cNvPr id="5" name="Espace réservé du pied de page 4">
            <a:extLst>
              <a:ext uri="{FF2B5EF4-FFF2-40B4-BE49-F238E27FC236}">
                <a16:creationId xmlns:a16="http://schemas.microsoft.com/office/drawing/2014/main" xmlns="" id="{6CA67DF3-C32E-1744-9494-0E12304FF7B9}"/>
              </a:ext>
            </a:extLst>
          </p:cNvPr>
          <p:cNvSpPr>
            <a:spLocks noGrp="1"/>
          </p:cNvSpPr>
          <p:nvPr>
            <p:ph type="ftr" sz="quarter" idx="3"/>
          </p:nvPr>
        </p:nvSpPr>
        <p:spPr/>
        <p:txBody>
          <a:bodyPr/>
          <a:lstStyle/>
          <a:p>
            <a:r>
              <a:rPr lang="fr-FR"/>
              <a:t>G. Berry, Cours 3</a:t>
            </a:r>
            <a:endParaRPr lang="fr-FR" dirty="0"/>
          </a:p>
        </p:txBody>
      </p:sp>
      <p:pic>
        <p:nvPicPr>
          <p:cNvPr id="9" name="Image 8">
            <a:extLst>
              <a:ext uri="{FF2B5EF4-FFF2-40B4-BE49-F238E27FC236}">
                <a16:creationId xmlns:a16="http://schemas.microsoft.com/office/drawing/2014/main" xmlns="" id="{51BEB581-F710-D14B-B279-7EDA2086EB36}"/>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contrast="-32000"/>
                    </a14:imgEffect>
                  </a14:imgLayer>
                </a14:imgProps>
              </a:ext>
              <a:ext uri="{28A0092B-C50C-407E-A947-70E740481C1C}">
                <a14:useLocalDpi xmlns:a14="http://schemas.microsoft.com/office/drawing/2010/main"/>
              </a:ext>
            </a:extLst>
          </a:blip>
          <a:stretch>
            <a:fillRect/>
          </a:stretch>
        </p:blipFill>
        <p:spPr>
          <a:xfrm>
            <a:off x="2411760" y="2276872"/>
            <a:ext cx="4310406" cy="3726705"/>
          </a:xfrm>
          <a:prstGeom prst="rect">
            <a:avLst/>
          </a:prstGeom>
        </p:spPr>
      </p:pic>
      <p:sp>
        <p:nvSpPr>
          <p:cNvPr id="10" name="Rectangle 9">
            <a:extLst>
              <a:ext uri="{FF2B5EF4-FFF2-40B4-BE49-F238E27FC236}">
                <a16:creationId xmlns:a16="http://schemas.microsoft.com/office/drawing/2014/main" xmlns="" id="{F9642E6C-1DCC-9F4D-BA60-901F066697BB}"/>
              </a:ext>
            </a:extLst>
          </p:cNvPr>
          <p:cNvSpPr/>
          <p:nvPr/>
        </p:nvSpPr>
        <p:spPr>
          <a:xfrm>
            <a:off x="271766" y="6165304"/>
            <a:ext cx="8643634" cy="307777"/>
          </a:xfrm>
          <a:prstGeom prst="rect">
            <a:avLst/>
          </a:prstGeom>
        </p:spPr>
        <p:txBody>
          <a:bodyPr wrap="square">
            <a:spAutoFit/>
          </a:bodyPr>
          <a:lstStyle/>
          <a:p>
            <a:r>
              <a:rPr lang="fr-FR" sz="1400">
                <a:hlinkClick r:id="rId2"/>
              </a:rPr>
              <a:t>https://www.societe-informatique-de-france.fr/wp-content/uploads/2018/03/Rapport-Nivat-Berry-1983-ocr.pdf</a:t>
            </a:r>
            <a:r>
              <a:rPr lang="fr-FR" sz="1400"/>
              <a:t> </a:t>
            </a:r>
          </a:p>
        </p:txBody>
      </p:sp>
    </p:spTree>
    <p:extLst>
      <p:ext uri="{BB962C8B-B14F-4D97-AF65-F5344CB8AC3E}">
        <p14:creationId xmlns:p14="http://schemas.microsoft.com/office/powerpoint/2010/main" val="34845834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7150A400-7457-7C4E-B64B-46766511D6B5}"/>
              </a:ext>
            </a:extLst>
          </p:cNvPr>
          <p:cNvSpPr>
            <a:spLocks noGrp="1"/>
          </p:cNvSpPr>
          <p:nvPr>
            <p:ph type="title"/>
          </p:nvPr>
        </p:nvSpPr>
        <p:spPr>
          <a:xfrm>
            <a:off x="228600" y="44624"/>
            <a:ext cx="8686800" cy="584775"/>
          </a:xfrm>
        </p:spPr>
        <p:txBody>
          <a:bodyPr/>
          <a:lstStyle/>
          <a:p>
            <a:r>
              <a:rPr lang="fr-FR" sz="3200"/>
              <a:t>Rapport Nivat </a:t>
            </a:r>
            <a:r>
              <a:rPr lang="fr-FR" sz="3200">
                <a:solidFill>
                  <a:schemeClr val="bg1">
                    <a:lumMod val="65000"/>
                  </a:schemeClr>
                </a:solidFill>
              </a:rPr>
              <a:t>(Berry+ bcp d’autres)</a:t>
            </a:r>
            <a:r>
              <a:rPr lang="fr-FR" sz="3200"/>
              <a:t>, 1983, p5</a:t>
            </a:r>
          </a:p>
        </p:txBody>
      </p:sp>
      <p:sp>
        <p:nvSpPr>
          <p:cNvPr id="3" name="Espace réservé de la date 2">
            <a:extLst>
              <a:ext uri="{FF2B5EF4-FFF2-40B4-BE49-F238E27FC236}">
                <a16:creationId xmlns:a16="http://schemas.microsoft.com/office/drawing/2014/main" xmlns="" id="{9CB5E6D7-273E-0749-83A1-B8E93F0C3183}"/>
              </a:ext>
            </a:extLst>
          </p:cNvPr>
          <p:cNvSpPr>
            <a:spLocks noGrp="1"/>
          </p:cNvSpPr>
          <p:nvPr>
            <p:ph type="dt" sz="half" idx="2"/>
          </p:nvPr>
        </p:nvSpPr>
        <p:spPr/>
        <p:txBody>
          <a:bodyPr/>
          <a:lstStyle/>
          <a:p>
            <a:r>
              <a:rPr lang="fr-FR"/>
              <a:t>06/02/2019</a:t>
            </a:r>
            <a:endParaRPr lang="fr-FR" dirty="0"/>
          </a:p>
        </p:txBody>
      </p:sp>
      <p:sp>
        <p:nvSpPr>
          <p:cNvPr id="4" name="Espace réservé du numéro de diapositive 3">
            <a:extLst>
              <a:ext uri="{FF2B5EF4-FFF2-40B4-BE49-F238E27FC236}">
                <a16:creationId xmlns:a16="http://schemas.microsoft.com/office/drawing/2014/main" xmlns="" id="{319322E1-C12D-2045-8F04-1DAB5E4C73D4}"/>
              </a:ext>
            </a:extLst>
          </p:cNvPr>
          <p:cNvSpPr>
            <a:spLocks noGrp="1"/>
          </p:cNvSpPr>
          <p:nvPr>
            <p:ph type="sldNum" sz="quarter" idx="4"/>
          </p:nvPr>
        </p:nvSpPr>
        <p:spPr/>
        <p:txBody>
          <a:bodyPr/>
          <a:lstStyle/>
          <a:p>
            <a:fld id="{BD380794-AD05-45D1-BCEF-E41591C34CDA}" type="slidenum">
              <a:rPr lang="fr-FR" smtClean="0"/>
              <a:pPr/>
              <a:t>13</a:t>
            </a:fld>
            <a:endParaRPr lang="fr-FR" dirty="0"/>
          </a:p>
        </p:txBody>
      </p:sp>
      <p:sp>
        <p:nvSpPr>
          <p:cNvPr id="5" name="Espace réservé du pied de page 4">
            <a:extLst>
              <a:ext uri="{FF2B5EF4-FFF2-40B4-BE49-F238E27FC236}">
                <a16:creationId xmlns:a16="http://schemas.microsoft.com/office/drawing/2014/main" xmlns="" id="{E199F0A9-E44D-D440-AA31-34042ABD7329}"/>
              </a:ext>
            </a:extLst>
          </p:cNvPr>
          <p:cNvSpPr>
            <a:spLocks noGrp="1"/>
          </p:cNvSpPr>
          <p:nvPr>
            <p:ph type="ftr" sz="quarter" idx="3"/>
          </p:nvPr>
        </p:nvSpPr>
        <p:spPr/>
        <p:txBody>
          <a:bodyPr/>
          <a:lstStyle/>
          <a:p>
            <a:r>
              <a:rPr lang="fr-FR"/>
              <a:t>G. Berry, Cours 3</a:t>
            </a:r>
            <a:endParaRPr lang="fr-FR" dirty="0"/>
          </a:p>
        </p:txBody>
      </p:sp>
      <p:pic>
        <p:nvPicPr>
          <p:cNvPr id="7" name="Image 6">
            <a:extLst>
              <a:ext uri="{FF2B5EF4-FFF2-40B4-BE49-F238E27FC236}">
                <a16:creationId xmlns:a16="http://schemas.microsoft.com/office/drawing/2014/main" xmlns="" id="{0D7339A5-B216-B44E-AD50-AB21E608244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363"/>
            <a:ext cx="9144000" cy="5149273"/>
          </a:xfrm>
          <a:prstGeom prst="rect">
            <a:avLst/>
          </a:prstGeom>
          <a:ln>
            <a:noFill/>
          </a:ln>
        </p:spPr>
      </p:pic>
      <p:sp>
        <p:nvSpPr>
          <p:cNvPr id="6" name="Rectangle 5">
            <a:extLst>
              <a:ext uri="{FF2B5EF4-FFF2-40B4-BE49-F238E27FC236}">
                <a16:creationId xmlns:a16="http://schemas.microsoft.com/office/drawing/2014/main" xmlns="" id="{87AB2DF4-E6A4-FD43-B75E-598AEBC70E46}"/>
              </a:ext>
            </a:extLst>
          </p:cNvPr>
          <p:cNvSpPr/>
          <p:nvPr/>
        </p:nvSpPr>
        <p:spPr bwMode="auto">
          <a:xfrm>
            <a:off x="92768" y="878190"/>
            <a:ext cx="8807896" cy="2988000"/>
          </a:xfrm>
          <a:prstGeom prst="rect">
            <a:avLst/>
          </a:prstGeom>
          <a:noFill/>
          <a:ln w="571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fr-FR" sz="2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693924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xmlns="" id="{BD82C9DE-3414-BE4B-92E2-E10B1FA12EE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71504"/>
            <a:ext cx="9144000" cy="5843643"/>
          </a:xfrm>
          <a:prstGeom prst="rect">
            <a:avLst/>
          </a:prstGeom>
        </p:spPr>
      </p:pic>
      <p:sp>
        <p:nvSpPr>
          <p:cNvPr id="2" name="Titre 1">
            <a:extLst>
              <a:ext uri="{FF2B5EF4-FFF2-40B4-BE49-F238E27FC236}">
                <a16:creationId xmlns:a16="http://schemas.microsoft.com/office/drawing/2014/main" xmlns="" id="{7150A400-7457-7C4E-B64B-46766511D6B5}"/>
              </a:ext>
            </a:extLst>
          </p:cNvPr>
          <p:cNvSpPr>
            <a:spLocks noGrp="1"/>
          </p:cNvSpPr>
          <p:nvPr>
            <p:ph type="title"/>
          </p:nvPr>
        </p:nvSpPr>
        <p:spPr/>
        <p:txBody>
          <a:bodyPr/>
          <a:lstStyle/>
          <a:p>
            <a:r>
              <a:rPr lang="fr-FR"/>
              <a:t>Rapport Nivat (Berry-Dauchet), 1983, p7</a:t>
            </a:r>
          </a:p>
        </p:txBody>
      </p:sp>
      <p:sp>
        <p:nvSpPr>
          <p:cNvPr id="3" name="Espace réservé de la date 2">
            <a:extLst>
              <a:ext uri="{FF2B5EF4-FFF2-40B4-BE49-F238E27FC236}">
                <a16:creationId xmlns:a16="http://schemas.microsoft.com/office/drawing/2014/main" xmlns="" id="{9CB5E6D7-273E-0749-83A1-B8E93F0C3183}"/>
              </a:ext>
            </a:extLst>
          </p:cNvPr>
          <p:cNvSpPr>
            <a:spLocks noGrp="1"/>
          </p:cNvSpPr>
          <p:nvPr>
            <p:ph type="dt" sz="half" idx="2"/>
          </p:nvPr>
        </p:nvSpPr>
        <p:spPr/>
        <p:txBody>
          <a:bodyPr/>
          <a:lstStyle/>
          <a:p>
            <a:r>
              <a:rPr lang="fr-FR"/>
              <a:t>06/02/2019</a:t>
            </a:r>
            <a:endParaRPr lang="fr-FR" dirty="0"/>
          </a:p>
        </p:txBody>
      </p:sp>
      <p:sp>
        <p:nvSpPr>
          <p:cNvPr id="4" name="Espace réservé du numéro de diapositive 3">
            <a:extLst>
              <a:ext uri="{FF2B5EF4-FFF2-40B4-BE49-F238E27FC236}">
                <a16:creationId xmlns:a16="http://schemas.microsoft.com/office/drawing/2014/main" xmlns="" id="{319322E1-C12D-2045-8F04-1DAB5E4C73D4}"/>
              </a:ext>
            </a:extLst>
          </p:cNvPr>
          <p:cNvSpPr>
            <a:spLocks noGrp="1"/>
          </p:cNvSpPr>
          <p:nvPr>
            <p:ph type="sldNum" sz="quarter" idx="4"/>
          </p:nvPr>
        </p:nvSpPr>
        <p:spPr/>
        <p:txBody>
          <a:bodyPr/>
          <a:lstStyle/>
          <a:p>
            <a:fld id="{BD380794-AD05-45D1-BCEF-E41591C34CDA}" type="slidenum">
              <a:rPr lang="fr-FR" smtClean="0"/>
              <a:pPr/>
              <a:t>14</a:t>
            </a:fld>
            <a:endParaRPr lang="fr-FR" dirty="0"/>
          </a:p>
        </p:txBody>
      </p:sp>
      <p:sp>
        <p:nvSpPr>
          <p:cNvPr id="5" name="Espace réservé du pied de page 4">
            <a:extLst>
              <a:ext uri="{FF2B5EF4-FFF2-40B4-BE49-F238E27FC236}">
                <a16:creationId xmlns:a16="http://schemas.microsoft.com/office/drawing/2014/main" xmlns="" id="{E199F0A9-E44D-D440-AA31-34042ABD7329}"/>
              </a:ext>
            </a:extLst>
          </p:cNvPr>
          <p:cNvSpPr>
            <a:spLocks noGrp="1"/>
          </p:cNvSpPr>
          <p:nvPr>
            <p:ph type="ftr" sz="quarter" idx="3"/>
          </p:nvPr>
        </p:nvSpPr>
        <p:spPr/>
        <p:txBody>
          <a:bodyPr/>
          <a:lstStyle/>
          <a:p>
            <a:r>
              <a:rPr lang="fr-FR"/>
              <a:t>G. Berry, Cours 3</a:t>
            </a:r>
            <a:endParaRPr lang="fr-FR" dirty="0"/>
          </a:p>
        </p:txBody>
      </p:sp>
      <p:sp>
        <p:nvSpPr>
          <p:cNvPr id="8" name="Rectangle 7">
            <a:extLst>
              <a:ext uri="{FF2B5EF4-FFF2-40B4-BE49-F238E27FC236}">
                <a16:creationId xmlns:a16="http://schemas.microsoft.com/office/drawing/2014/main" xmlns="" id="{909FCC5B-76B7-C942-AEFE-B0ECA4D4FDC2}"/>
              </a:ext>
            </a:extLst>
          </p:cNvPr>
          <p:cNvSpPr/>
          <p:nvPr/>
        </p:nvSpPr>
        <p:spPr bwMode="auto">
          <a:xfrm>
            <a:off x="88230" y="1750440"/>
            <a:ext cx="8960296" cy="2700000"/>
          </a:xfrm>
          <a:prstGeom prst="rect">
            <a:avLst/>
          </a:prstGeom>
          <a:noFill/>
          <a:ln w="571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fr-FR" sz="2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7395373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7150A400-7457-7C4E-B64B-46766511D6B5}"/>
              </a:ext>
            </a:extLst>
          </p:cNvPr>
          <p:cNvSpPr>
            <a:spLocks noGrp="1"/>
          </p:cNvSpPr>
          <p:nvPr>
            <p:ph type="title"/>
          </p:nvPr>
        </p:nvSpPr>
        <p:spPr/>
        <p:txBody>
          <a:bodyPr/>
          <a:lstStyle/>
          <a:p>
            <a:r>
              <a:rPr lang="fr-FR"/>
              <a:t>Rapport Nivat (Berry-Dauchet), 1983, p7</a:t>
            </a:r>
          </a:p>
        </p:txBody>
      </p:sp>
      <p:sp>
        <p:nvSpPr>
          <p:cNvPr id="3" name="Espace réservé de la date 2">
            <a:extLst>
              <a:ext uri="{FF2B5EF4-FFF2-40B4-BE49-F238E27FC236}">
                <a16:creationId xmlns:a16="http://schemas.microsoft.com/office/drawing/2014/main" xmlns="" id="{9CB5E6D7-273E-0749-83A1-B8E93F0C3183}"/>
              </a:ext>
            </a:extLst>
          </p:cNvPr>
          <p:cNvSpPr>
            <a:spLocks noGrp="1"/>
          </p:cNvSpPr>
          <p:nvPr>
            <p:ph type="dt" sz="half" idx="2"/>
          </p:nvPr>
        </p:nvSpPr>
        <p:spPr/>
        <p:txBody>
          <a:bodyPr/>
          <a:lstStyle/>
          <a:p>
            <a:r>
              <a:rPr lang="fr-FR"/>
              <a:t>06/02/2019</a:t>
            </a:r>
            <a:endParaRPr lang="fr-FR" dirty="0"/>
          </a:p>
        </p:txBody>
      </p:sp>
      <p:sp>
        <p:nvSpPr>
          <p:cNvPr id="4" name="Espace réservé du numéro de diapositive 3">
            <a:extLst>
              <a:ext uri="{FF2B5EF4-FFF2-40B4-BE49-F238E27FC236}">
                <a16:creationId xmlns:a16="http://schemas.microsoft.com/office/drawing/2014/main" xmlns="" id="{319322E1-C12D-2045-8F04-1DAB5E4C73D4}"/>
              </a:ext>
            </a:extLst>
          </p:cNvPr>
          <p:cNvSpPr>
            <a:spLocks noGrp="1"/>
          </p:cNvSpPr>
          <p:nvPr>
            <p:ph type="sldNum" sz="quarter" idx="4"/>
          </p:nvPr>
        </p:nvSpPr>
        <p:spPr/>
        <p:txBody>
          <a:bodyPr/>
          <a:lstStyle/>
          <a:p>
            <a:fld id="{BD380794-AD05-45D1-BCEF-E41591C34CDA}" type="slidenum">
              <a:rPr lang="fr-FR" smtClean="0"/>
              <a:pPr/>
              <a:t>15</a:t>
            </a:fld>
            <a:endParaRPr lang="fr-FR" dirty="0"/>
          </a:p>
        </p:txBody>
      </p:sp>
      <p:sp>
        <p:nvSpPr>
          <p:cNvPr id="5" name="Espace réservé du pied de page 4">
            <a:extLst>
              <a:ext uri="{FF2B5EF4-FFF2-40B4-BE49-F238E27FC236}">
                <a16:creationId xmlns:a16="http://schemas.microsoft.com/office/drawing/2014/main" xmlns="" id="{E199F0A9-E44D-D440-AA31-34042ABD7329}"/>
              </a:ext>
            </a:extLst>
          </p:cNvPr>
          <p:cNvSpPr>
            <a:spLocks noGrp="1"/>
          </p:cNvSpPr>
          <p:nvPr>
            <p:ph type="ftr" sz="quarter" idx="3"/>
          </p:nvPr>
        </p:nvSpPr>
        <p:spPr/>
        <p:txBody>
          <a:bodyPr/>
          <a:lstStyle/>
          <a:p>
            <a:r>
              <a:rPr lang="fr-FR"/>
              <a:t>G. Berry, Cours 3</a:t>
            </a:r>
            <a:endParaRPr lang="fr-FR" dirty="0"/>
          </a:p>
        </p:txBody>
      </p:sp>
      <p:pic>
        <p:nvPicPr>
          <p:cNvPr id="6" name="Image 5">
            <a:extLst>
              <a:ext uri="{FF2B5EF4-FFF2-40B4-BE49-F238E27FC236}">
                <a16:creationId xmlns:a16="http://schemas.microsoft.com/office/drawing/2014/main" xmlns="" id="{4C445697-F2F6-174A-8307-E5E5DE75CE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196752"/>
            <a:ext cx="9144000" cy="3003592"/>
          </a:xfrm>
          <a:prstGeom prst="rect">
            <a:avLst/>
          </a:prstGeom>
        </p:spPr>
      </p:pic>
      <p:sp>
        <p:nvSpPr>
          <p:cNvPr id="7" name="Rectangle 6">
            <a:extLst>
              <a:ext uri="{FF2B5EF4-FFF2-40B4-BE49-F238E27FC236}">
                <a16:creationId xmlns:a16="http://schemas.microsoft.com/office/drawing/2014/main" xmlns="" id="{FAB4E222-D721-E147-87D9-4BA565D368CE}"/>
              </a:ext>
            </a:extLst>
          </p:cNvPr>
          <p:cNvSpPr/>
          <p:nvPr/>
        </p:nvSpPr>
        <p:spPr bwMode="auto">
          <a:xfrm>
            <a:off x="44751" y="2057929"/>
            <a:ext cx="9063390" cy="2160000"/>
          </a:xfrm>
          <a:prstGeom prst="rect">
            <a:avLst/>
          </a:prstGeom>
          <a:noFill/>
          <a:ln w="571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fr-FR" sz="2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1372581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7150A400-7457-7C4E-B64B-46766511D6B5}"/>
              </a:ext>
            </a:extLst>
          </p:cNvPr>
          <p:cNvSpPr>
            <a:spLocks noGrp="1"/>
          </p:cNvSpPr>
          <p:nvPr>
            <p:ph type="title"/>
          </p:nvPr>
        </p:nvSpPr>
        <p:spPr/>
        <p:txBody>
          <a:bodyPr/>
          <a:lstStyle/>
          <a:p>
            <a:r>
              <a:rPr lang="fr-FR"/>
              <a:t>Rapport Nivat (Berry-Dauchet), 1983, p8</a:t>
            </a:r>
          </a:p>
        </p:txBody>
      </p:sp>
      <p:sp>
        <p:nvSpPr>
          <p:cNvPr id="3" name="Espace réservé de la date 2">
            <a:extLst>
              <a:ext uri="{FF2B5EF4-FFF2-40B4-BE49-F238E27FC236}">
                <a16:creationId xmlns:a16="http://schemas.microsoft.com/office/drawing/2014/main" xmlns="" id="{9CB5E6D7-273E-0749-83A1-B8E93F0C3183}"/>
              </a:ext>
            </a:extLst>
          </p:cNvPr>
          <p:cNvSpPr>
            <a:spLocks noGrp="1"/>
          </p:cNvSpPr>
          <p:nvPr>
            <p:ph type="dt" sz="half" idx="2"/>
          </p:nvPr>
        </p:nvSpPr>
        <p:spPr/>
        <p:txBody>
          <a:bodyPr/>
          <a:lstStyle/>
          <a:p>
            <a:r>
              <a:rPr lang="fr-FR"/>
              <a:t>06/02/2019</a:t>
            </a:r>
            <a:endParaRPr lang="fr-FR" dirty="0"/>
          </a:p>
        </p:txBody>
      </p:sp>
      <p:sp>
        <p:nvSpPr>
          <p:cNvPr id="4" name="Espace réservé du numéro de diapositive 3">
            <a:extLst>
              <a:ext uri="{FF2B5EF4-FFF2-40B4-BE49-F238E27FC236}">
                <a16:creationId xmlns:a16="http://schemas.microsoft.com/office/drawing/2014/main" xmlns="" id="{319322E1-C12D-2045-8F04-1DAB5E4C73D4}"/>
              </a:ext>
            </a:extLst>
          </p:cNvPr>
          <p:cNvSpPr>
            <a:spLocks noGrp="1"/>
          </p:cNvSpPr>
          <p:nvPr>
            <p:ph type="sldNum" sz="quarter" idx="4"/>
          </p:nvPr>
        </p:nvSpPr>
        <p:spPr/>
        <p:txBody>
          <a:bodyPr/>
          <a:lstStyle/>
          <a:p>
            <a:fld id="{BD380794-AD05-45D1-BCEF-E41591C34CDA}" type="slidenum">
              <a:rPr lang="fr-FR" smtClean="0"/>
              <a:pPr/>
              <a:t>16</a:t>
            </a:fld>
            <a:endParaRPr lang="fr-FR" dirty="0"/>
          </a:p>
        </p:txBody>
      </p:sp>
      <p:sp>
        <p:nvSpPr>
          <p:cNvPr id="5" name="Espace réservé du pied de page 4">
            <a:extLst>
              <a:ext uri="{FF2B5EF4-FFF2-40B4-BE49-F238E27FC236}">
                <a16:creationId xmlns:a16="http://schemas.microsoft.com/office/drawing/2014/main" xmlns="" id="{E199F0A9-E44D-D440-AA31-34042ABD7329}"/>
              </a:ext>
            </a:extLst>
          </p:cNvPr>
          <p:cNvSpPr>
            <a:spLocks noGrp="1"/>
          </p:cNvSpPr>
          <p:nvPr>
            <p:ph type="ftr" sz="quarter" idx="3"/>
          </p:nvPr>
        </p:nvSpPr>
        <p:spPr/>
        <p:txBody>
          <a:bodyPr/>
          <a:lstStyle/>
          <a:p>
            <a:r>
              <a:rPr lang="fr-FR"/>
              <a:t>G. Berry, Cours 3</a:t>
            </a:r>
            <a:endParaRPr lang="fr-FR" dirty="0"/>
          </a:p>
        </p:txBody>
      </p:sp>
      <p:pic>
        <p:nvPicPr>
          <p:cNvPr id="7" name="Image 6">
            <a:extLst>
              <a:ext uri="{FF2B5EF4-FFF2-40B4-BE49-F238E27FC236}">
                <a16:creationId xmlns:a16="http://schemas.microsoft.com/office/drawing/2014/main" xmlns="" id="{D9B461EF-A3EF-7741-AE58-A7EF07DDF45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052736"/>
            <a:ext cx="9144000" cy="1568232"/>
          </a:xfrm>
          <a:prstGeom prst="rect">
            <a:avLst/>
          </a:prstGeom>
        </p:spPr>
      </p:pic>
      <p:sp>
        <p:nvSpPr>
          <p:cNvPr id="8" name="Rectangle 7">
            <a:extLst>
              <a:ext uri="{FF2B5EF4-FFF2-40B4-BE49-F238E27FC236}">
                <a16:creationId xmlns:a16="http://schemas.microsoft.com/office/drawing/2014/main" xmlns="" id="{43A50955-7616-ED4F-815B-12BB254423FF}"/>
              </a:ext>
            </a:extLst>
          </p:cNvPr>
          <p:cNvSpPr/>
          <p:nvPr/>
        </p:nvSpPr>
        <p:spPr bwMode="auto">
          <a:xfrm>
            <a:off x="40305" y="1022904"/>
            <a:ext cx="9063390" cy="1620000"/>
          </a:xfrm>
          <a:prstGeom prst="rect">
            <a:avLst/>
          </a:prstGeom>
          <a:noFill/>
          <a:ln w="571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fr-FR" sz="2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8046946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7150A400-7457-7C4E-B64B-46766511D6B5}"/>
              </a:ext>
            </a:extLst>
          </p:cNvPr>
          <p:cNvSpPr>
            <a:spLocks noGrp="1"/>
          </p:cNvSpPr>
          <p:nvPr>
            <p:ph type="title"/>
          </p:nvPr>
        </p:nvSpPr>
        <p:spPr/>
        <p:txBody>
          <a:bodyPr/>
          <a:lstStyle/>
          <a:p>
            <a:r>
              <a:rPr lang="fr-FR"/>
              <a:t>Rapport Nivat (Berry-Dauchet), 1983, p10</a:t>
            </a:r>
          </a:p>
        </p:txBody>
      </p:sp>
      <p:sp>
        <p:nvSpPr>
          <p:cNvPr id="3" name="Espace réservé de la date 2">
            <a:extLst>
              <a:ext uri="{FF2B5EF4-FFF2-40B4-BE49-F238E27FC236}">
                <a16:creationId xmlns:a16="http://schemas.microsoft.com/office/drawing/2014/main" xmlns="" id="{9CB5E6D7-273E-0749-83A1-B8E93F0C3183}"/>
              </a:ext>
            </a:extLst>
          </p:cNvPr>
          <p:cNvSpPr>
            <a:spLocks noGrp="1"/>
          </p:cNvSpPr>
          <p:nvPr>
            <p:ph type="dt" sz="half" idx="2"/>
          </p:nvPr>
        </p:nvSpPr>
        <p:spPr/>
        <p:txBody>
          <a:bodyPr/>
          <a:lstStyle/>
          <a:p>
            <a:r>
              <a:rPr lang="fr-FR"/>
              <a:t>06/02/2019</a:t>
            </a:r>
            <a:endParaRPr lang="fr-FR" dirty="0"/>
          </a:p>
        </p:txBody>
      </p:sp>
      <p:sp>
        <p:nvSpPr>
          <p:cNvPr id="4" name="Espace réservé du numéro de diapositive 3">
            <a:extLst>
              <a:ext uri="{FF2B5EF4-FFF2-40B4-BE49-F238E27FC236}">
                <a16:creationId xmlns:a16="http://schemas.microsoft.com/office/drawing/2014/main" xmlns="" id="{319322E1-C12D-2045-8F04-1DAB5E4C73D4}"/>
              </a:ext>
            </a:extLst>
          </p:cNvPr>
          <p:cNvSpPr>
            <a:spLocks noGrp="1"/>
          </p:cNvSpPr>
          <p:nvPr>
            <p:ph type="sldNum" sz="quarter" idx="4"/>
          </p:nvPr>
        </p:nvSpPr>
        <p:spPr/>
        <p:txBody>
          <a:bodyPr/>
          <a:lstStyle/>
          <a:p>
            <a:fld id="{BD380794-AD05-45D1-BCEF-E41591C34CDA}" type="slidenum">
              <a:rPr lang="fr-FR" smtClean="0"/>
              <a:pPr/>
              <a:t>17</a:t>
            </a:fld>
            <a:endParaRPr lang="fr-FR" dirty="0"/>
          </a:p>
        </p:txBody>
      </p:sp>
      <p:sp>
        <p:nvSpPr>
          <p:cNvPr id="5" name="Espace réservé du pied de page 4">
            <a:extLst>
              <a:ext uri="{FF2B5EF4-FFF2-40B4-BE49-F238E27FC236}">
                <a16:creationId xmlns:a16="http://schemas.microsoft.com/office/drawing/2014/main" xmlns="" id="{E199F0A9-E44D-D440-AA31-34042ABD7329}"/>
              </a:ext>
            </a:extLst>
          </p:cNvPr>
          <p:cNvSpPr>
            <a:spLocks noGrp="1"/>
          </p:cNvSpPr>
          <p:nvPr>
            <p:ph type="ftr" sz="quarter" idx="3"/>
          </p:nvPr>
        </p:nvSpPr>
        <p:spPr/>
        <p:txBody>
          <a:bodyPr/>
          <a:lstStyle/>
          <a:p>
            <a:r>
              <a:rPr lang="fr-FR"/>
              <a:t>G. Berry, Cours 3</a:t>
            </a:r>
            <a:endParaRPr lang="fr-FR" dirty="0"/>
          </a:p>
        </p:txBody>
      </p:sp>
      <p:pic>
        <p:nvPicPr>
          <p:cNvPr id="7" name="Image 6">
            <a:extLst>
              <a:ext uri="{FF2B5EF4-FFF2-40B4-BE49-F238E27FC236}">
                <a16:creationId xmlns:a16="http://schemas.microsoft.com/office/drawing/2014/main" xmlns="" id="{75B2F5FA-280E-D845-852C-FC42B668DE0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600" y="706689"/>
            <a:ext cx="8596379" cy="5960006"/>
          </a:xfrm>
          <a:prstGeom prst="rect">
            <a:avLst/>
          </a:prstGeom>
        </p:spPr>
      </p:pic>
      <p:sp>
        <p:nvSpPr>
          <p:cNvPr id="8" name="Rectangle 7">
            <a:extLst>
              <a:ext uri="{FF2B5EF4-FFF2-40B4-BE49-F238E27FC236}">
                <a16:creationId xmlns:a16="http://schemas.microsoft.com/office/drawing/2014/main" xmlns="" id="{A1D448DE-AFCF-FA4A-A873-A29B66174463}"/>
              </a:ext>
            </a:extLst>
          </p:cNvPr>
          <p:cNvSpPr/>
          <p:nvPr/>
        </p:nvSpPr>
        <p:spPr bwMode="auto">
          <a:xfrm>
            <a:off x="40305" y="689432"/>
            <a:ext cx="9063390" cy="3960000"/>
          </a:xfrm>
          <a:prstGeom prst="rect">
            <a:avLst/>
          </a:prstGeom>
          <a:noFill/>
          <a:ln w="571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fr-FR" sz="2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147145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5D19C95-53DF-4043-966F-CDC23F3ACD7B}"/>
              </a:ext>
            </a:extLst>
          </p:cNvPr>
          <p:cNvSpPr>
            <a:spLocks noGrp="1"/>
          </p:cNvSpPr>
          <p:nvPr>
            <p:ph type="title"/>
          </p:nvPr>
        </p:nvSpPr>
        <p:spPr/>
        <p:txBody>
          <a:bodyPr/>
          <a:lstStyle/>
          <a:p>
            <a:r>
              <a:rPr lang="fr-FR"/>
              <a:t>Une conception délétère</a:t>
            </a:r>
          </a:p>
        </p:txBody>
      </p:sp>
      <p:sp>
        <p:nvSpPr>
          <p:cNvPr id="3" name="Espace réservé de la date 2">
            <a:extLst>
              <a:ext uri="{FF2B5EF4-FFF2-40B4-BE49-F238E27FC236}">
                <a16:creationId xmlns:a16="http://schemas.microsoft.com/office/drawing/2014/main" xmlns="" id="{02CB26DB-BC5D-8745-B038-5D68DF5BAD3D}"/>
              </a:ext>
            </a:extLst>
          </p:cNvPr>
          <p:cNvSpPr>
            <a:spLocks noGrp="1"/>
          </p:cNvSpPr>
          <p:nvPr>
            <p:ph type="dt" sz="half" idx="2"/>
          </p:nvPr>
        </p:nvSpPr>
        <p:spPr/>
        <p:txBody>
          <a:bodyPr/>
          <a:lstStyle/>
          <a:p>
            <a:r>
              <a:rPr lang="fr-FR"/>
              <a:t>06/02/2019</a:t>
            </a:r>
            <a:endParaRPr lang="fr-FR" dirty="0"/>
          </a:p>
        </p:txBody>
      </p:sp>
      <p:sp>
        <p:nvSpPr>
          <p:cNvPr id="4" name="Espace réservé du numéro de diapositive 3">
            <a:extLst>
              <a:ext uri="{FF2B5EF4-FFF2-40B4-BE49-F238E27FC236}">
                <a16:creationId xmlns:a16="http://schemas.microsoft.com/office/drawing/2014/main" xmlns="" id="{C056B08A-4CF3-EB46-8C83-E8DCFD2D482D}"/>
              </a:ext>
            </a:extLst>
          </p:cNvPr>
          <p:cNvSpPr>
            <a:spLocks noGrp="1"/>
          </p:cNvSpPr>
          <p:nvPr>
            <p:ph type="sldNum" sz="quarter" idx="4"/>
          </p:nvPr>
        </p:nvSpPr>
        <p:spPr/>
        <p:txBody>
          <a:bodyPr/>
          <a:lstStyle/>
          <a:p>
            <a:fld id="{BD380794-AD05-45D1-BCEF-E41591C34CDA}" type="slidenum">
              <a:rPr lang="fr-FR" smtClean="0"/>
              <a:pPr/>
              <a:t>18</a:t>
            </a:fld>
            <a:endParaRPr lang="fr-FR" dirty="0"/>
          </a:p>
        </p:txBody>
      </p:sp>
      <p:sp>
        <p:nvSpPr>
          <p:cNvPr id="5" name="Espace réservé du pied de page 4">
            <a:extLst>
              <a:ext uri="{FF2B5EF4-FFF2-40B4-BE49-F238E27FC236}">
                <a16:creationId xmlns:a16="http://schemas.microsoft.com/office/drawing/2014/main" xmlns="" id="{4579047D-18BB-E945-BCEE-FF3069D5D735}"/>
              </a:ext>
            </a:extLst>
          </p:cNvPr>
          <p:cNvSpPr>
            <a:spLocks noGrp="1"/>
          </p:cNvSpPr>
          <p:nvPr>
            <p:ph type="ftr" sz="quarter" idx="3"/>
          </p:nvPr>
        </p:nvSpPr>
        <p:spPr/>
        <p:txBody>
          <a:bodyPr/>
          <a:lstStyle/>
          <a:p>
            <a:r>
              <a:rPr lang="fr-FR"/>
              <a:t>G. Berry, Cours 3</a:t>
            </a:r>
            <a:endParaRPr lang="fr-FR" dirty="0"/>
          </a:p>
        </p:txBody>
      </p:sp>
      <p:sp>
        <p:nvSpPr>
          <p:cNvPr id="6" name="ZoneTexte 5">
            <a:extLst>
              <a:ext uri="{FF2B5EF4-FFF2-40B4-BE49-F238E27FC236}">
                <a16:creationId xmlns:a16="http://schemas.microsoft.com/office/drawing/2014/main" xmlns="" id="{ECB25AB1-10E1-0C47-B71F-02DC1AE2A754}"/>
              </a:ext>
            </a:extLst>
          </p:cNvPr>
          <p:cNvSpPr txBox="1"/>
          <p:nvPr/>
        </p:nvSpPr>
        <p:spPr>
          <a:xfrm>
            <a:off x="108633" y="1607438"/>
            <a:ext cx="8926735" cy="2019439"/>
          </a:xfrm>
          <a:prstGeom prst="rect">
            <a:avLst/>
          </a:prstGeom>
          <a:ln w="38100">
            <a:solidFill>
              <a:schemeClr val="accent1"/>
            </a:solidFill>
          </a:ln>
        </p:spPr>
        <p:txBody>
          <a:bodyPr wrap="square" tIns="21600" bIns="64800" rtlCol="0">
            <a:spAutoFit/>
          </a:bodyPr>
          <a:lstStyle/>
          <a:p>
            <a:pPr algn="ctr" fontAlgn="base">
              <a:lnSpc>
                <a:spcPct val="105000"/>
              </a:lnSpc>
              <a:spcAft>
                <a:spcPct val="0"/>
              </a:spcAft>
            </a:pPr>
            <a:r>
              <a:rPr kumimoji="0" lang="fr-FR" sz="2800" b="0" i="0" u="none" strike="noStrike" kern="0" cap="none" spc="0" normalizeH="0" noProof="0" dirty="0">
                <a:ln>
                  <a:noFill/>
                </a:ln>
                <a:effectLst/>
                <a:uLnTx/>
                <a:uFillTx/>
              </a:rPr>
              <a:t>L’idée longtemps soutenue par l’Education nationale</a:t>
            </a:r>
          </a:p>
          <a:p>
            <a:pPr algn="ctr" fontAlgn="base">
              <a:lnSpc>
                <a:spcPct val="105000"/>
              </a:lnSpc>
              <a:spcAft>
                <a:spcPct val="0"/>
              </a:spcAft>
            </a:pPr>
            <a:r>
              <a:rPr kumimoji="0" lang="fr-FR" sz="2800" b="0" i="0" u="none" strike="noStrike" kern="0" cap="none" spc="0" normalizeH="0" noProof="0" dirty="0">
                <a:ln>
                  <a:noFill/>
                </a:ln>
                <a:effectLst/>
                <a:uLnTx/>
                <a:uFillTx/>
              </a:rPr>
              <a:t> d’ajouter un peu d’informatique </a:t>
            </a:r>
            <a:r>
              <a:rPr lang="fr-FR" sz="2800" kern="0" dirty="0"/>
              <a:t>dans chaque discipline </a:t>
            </a:r>
          </a:p>
          <a:p>
            <a:pPr algn="ctr" fontAlgn="base">
              <a:lnSpc>
                <a:spcPct val="105000"/>
              </a:lnSpc>
              <a:spcBef>
                <a:spcPts val="600"/>
              </a:spcBef>
              <a:spcAft>
                <a:spcPts val="600"/>
              </a:spcAft>
            </a:pPr>
            <a:r>
              <a:rPr lang="fr-FR" sz="2800" kern="0" dirty="0">
                <a:solidFill>
                  <a:srgbClr val="FF0000"/>
                </a:solidFill>
              </a:rPr>
              <a:t>ne peut pas fonctionner !</a:t>
            </a:r>
          </a:p>
          <a:p>
            <a:pPr algn="ctr" fontAlgn="base">
              <a:lnSpc>
                <a:spcPct val="105000"/>
              </a:lnSpc>
              <a:spcAft>
                <a:spcPct val="0"/>
              </a:spcAft>
            </a:pPr>
            <a:r>
              <a:rPr lang="fr-FR" sz="2800" i="1" kern="0" dirty="0"/>
              <a:t>Idem pour maths, physique, chimie, et biologie,…</a:t>
            </a:r>
            <a:endParaRPr kumimoji="0" lang="fr-FR" sz="2800" b="0" i="1" u="none" strike="noStrike" kern="0" cap="none" spc="0" normalizeH="0" noProof="0" dirty="0">
              <a:ln>
                <a:noFill/>
              </a:ln>
              <a:effectLst/>
              <a:uLnTx/>
              <a:uFillTx/>
            </a:endParaRPr>
          </a:p>
        </p:txBody>
      </p:sp>
      <p:sp>
        <p:nvSpPr>
          <p:cNvPr id="7" name="ZoneTexte 6">
            <a:extLst>
              <a:ext uri="{FF2B5EF4-FFF2-40B4-BE49-F238E27FC236}">
                <a16:creationId xmlns:a16="http://schemas.microsoft.com/office/drawing/2014/main" xmlns="" id="{F6B0DD65-2769-9048-BA6C-E55C3C58CBDB}"/>
              </a:ext>
            </a:extLst>
          </p:cNvPr>
          <p:cNvSpPr txBox="1"/>
          <p:nvPr/>
        </p:nvSpPr>
        <p:spPr>
          <a:xfrm>
            <a:off x="928213" y="4365104"/>
            <a:ext cx="7287572" cy="1413120"/>
          </a:xfrm>
          <a:prstGeom prst="rect">
            <a:avLst/>
          </a:prstGeom>
          <a:ln w="28575">
            <a:noFill/>
          </a:ln>
        </p:spPr>
        <p:txBody>
          <a:bodyPr wrap="none" tIns="21600" bIns="64800" rtlCol="0">
            <a:spAutoFit/>
          </a:bodyPr>
          <a:lstStyle/>
          <a:p>
            <a:pPr algn="ctr" fontAlgn="base">
              <a:lnSpc>
                <a:spcPct val="105000"/>
              </a:lnSpc>
              <a:spcAft>
                <a:spcPct val="0"/>
              </a:spcAft>
            </a:pPr>
            <a:r>
              <a:rPr kumimoji="0" lang="fr-FR" sz="2800" b="0" i="1" u="none" strike="noStrike" kern="0" cap="none" spc="0" normalizeH="0" noProof="0" dirty="0">
                <a:ln>
                  <a:noFill/>
                </a:ln>
                <a:effectLst/>
                <a:uLnTx/>
                <a:uFillTx/>
              </a:rPr>
              <a:t>Peut-être le signe le plus clair de la </a:t>
            </a:r>
          </a:p>
          <a:p>
            <a:pPr algn="ctr" fontAlgn="base">
              <a:lnSpc>
                <a:spcPct val="105000"/>
              </a:lnSpc>
              <a:spcAft>
                <a:spcPct val="0"/>
              </a:spcAft>
            </a:pPr>
            <a:r>
              <a:rPr lang="fr-FR" sz="2800" i="1" kern="0" dirty="0"/>
              <a:t>non-compréhension des évolutions actuelles</a:t>
            </a:r>
          </a:p>
          <a:p>
            <a:pPr algn="ctr" fontAlgn="base">
              <a:lnSpc>
                <a:spcPct val="105000"/>
              </a:lnSpc>
              <a:spcAft>
                <a:spcPct val="0"/>
              </a:spcAft>
            </a:pPr>
            <a:r>
              <a:rPr lang="fr-FR" sz="2800" i="1" kern="0" dirty="0"/>
              <a:t>du travail, de l’économie et des sociétés…</a:t>
            </a:r>
          </a:p>
        </p:txBody>
      </p:sp>
    </p:spTree>
    <p:extLst>
      <p:ext uri="{BB962C8B-B14F-4D97-AF65-F5344CB8AC3E}">
        <p14:creationId xmlns:p14="http://schemas.microsoft.com/office/powerpoint/2010/main" val="56057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7150A400-7457-7C4E-B64B-46766511D6B5}"/>
              </a:ext>
            </a:extLst>
          </p:cNvPr>
          <p:cNvSpPr>
            <a:spLocks noGrp="1"/>
          </p:cNvSpPr>
          <p:nvPr>
            <p:ph type="title"/>
          </p:nvPr>
        </p:nvSpPr>
        <p:spPr/>
        <p:txBody>
          <a:bodyPr/>
          <a:lstStyle/>
          <a:p>
            <a:r>
              <a:rPr lang="fr-FR"/>
              <a:t>Rapport Nivat (Berry-Dauchet), 1983, p16</a:t>
            </a:r>
          </a:p>
        </p:txBody>
      </p:sp>
      <p:sp>
        <p:nvSpPr>
          <p:cNvPr id="3" name="Espace réservé de la date 2">
            <a:extLst>
              <a:ext uri="{FF2B5EF4-FFF2-40B4-BE49-F238E27FC236}">
                <a16:creationId xmlns:a16="http://schemas.microsoft.com/office/drawing/2014/main" xmlns="" id="{9CB5E6D7-273E-0749-83A1-B8E93F0C3183}"/>
              </a:ext>
            </a:extLst>
          </p:cNvPr>
          <p:cNvSpPr>
            <a:spLocks noGrp="1"/>
          </p:cNvSpPr>
          <p:nvPr>
            <p:ph type="dt" sz="half" idx="2"/>
          </p:nvPr>
        </p:nvSpPr>
        <p:spPr/>
        <p:txBody>
          <a:bodyPr/>
          <a:lstStyle/>
          <a:p>
            <a:r>
              <a:rPr lang="fr-FR"/>
              <a:t>06/02/2019</a:t>
            </a:r>
            <a:endParaRPr lang="fr-FR" dirty="0"/>
          </a:p>
        </p:txBody>
      </p:sp>
      <p:sp>
        <p:nvSpPr>
          <p:cNvPr id="4" name="Espace réservé du numéro de diapositive 3">
            <a:extLst>
              <a:ext uri="{FF2B5EF4-FFF2-40B4-BE49-F238E27FC236}">
                <a16:creationId xmlns:a16="http://schemas.microsoft.com/office/drawing/2014/main" xmlns="" id="{319322E1-C12D-2045-8F04-1DAB5E4C73D4}"/>
              </a:ext>
            </a:extLst>
          </p:cNvPr>
          <p:cNvSpPr>
            <a:spLocks noGrp="1"/>
          </p:cNvSpPr>
          <p:nvPr>
            <p:ph type="sldNum" sz="quarter" idx="4"/>
          </p:nvPr>
        </p:nvSpPr>
        <p:spPr/>
        <p:txBody>
          <a:bodyPr/>
          <a:lstStyle/>
          <a:p>
            <a:fld id="{BD380794-AD05-45D1-BCEF-E41591C34CDA}" type="slidenum">
              <a:rPr lang="fr-FR" smtClean="0"/>
              <a:pPr/>
              <a:t>19</a:t>
            </a:fld>
            <a:endParaRPr lang="fr-FR" dirty="0"/>
          </a:p>
        </p:txBody>
      </p:sp>
      <p:sp>
        <p:nvSpPr>
          <p:cNvPr id="5" name="Espace réservé du pied de page 4">
            <a:extLst>
              <a:ext uri="{FF2B5EF4-FFF2-40B4-BE49-F238E27FC236}">
                <a16:creationId xmlns:a16="http://schemas.microsoft.com/office/drawing/2014/main" xmlns="" id="{E199F0A9-E44D-D440-AA31-34042ABD7329}"/>
              </a:ext>
            </a:extLst>
          </p:cNvPr>
          <p:cNvSpPr>
            <a:spLocks noGrp="1"/>
          </p:cNvSpPr>
          <p:nvPr>
            <p:ph type="ftr" sz="quarter" idx="3"/>
          </p:nvPr>
        </p:nvSpPr>
        <p:spPr/>
        <p:txBody>
          <a:bodyPr/>
          <a:lstStyle/>
          <a:p>
            <a:r>
              <a:rPr lang="fr-FR"/>
              <a:t>G. Berry, Cours 3</a:t>
            </a:r>
            <a:endParaRPr lang="fr-FR" dirty="0"/>
          </a:p>
        </p:txBody>
      </p:sp>
      <p:pic>
        <p:nvPicPr>
          <p:cNvPr id="7" name="Image 6">
            <a:extLst>
              <a:ext uri="{FF2B5EF4-FFF2-40B4-BE49-F238E27FC236}">
                <a16:creationId xmlns:a16="http://schemas.microsoft.com/office/drawing/2014/main" xmlns="" id="{67F5114C-08BB-8E47-9043-B2466995BE0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412776"/>
            <a:ext cx="9144000" cy="4291838"/>
          </a:xfrm>
          <a:prstGeom prst="rect">
            <a:avLst/>
          </a:prstGeom>
        </p:spPr>
      </p:pic>
      <p:sp>
        <p:nvSpPr>
          <p:cNvPr id="8" name="Rectangle 7">
            <a:extLst>
              <a:ext uri="{FF2B5EF4-FFF2-40B4-BE49-F238E27FC236}">
                <a16:creationId xmlns:a16="http://schemas.microsoft.com/office/drawing/2014/main" xmlns="" id="{E9638CEC-1D23-624C-A54E-157D379ACB13}"/>
              </a:ext>
            </a:extLst>
          </p:cNvPr>
          <p:cNvSpPr/>
          <p:nvPr/>
        </p:nvSpPr>
        <p:spPr bwMode="auto">
          <a:xfrm>
            <a:off x="40305" y="1404000"/>
            <a:ext cx="9063390" cy="2160000"/>
          </a:xfrm>
          <a:prstGeom prst="rect">
            <a:avLst/>
          </a:prstGeom>
          <a:noFill/>
          <a:ln w="571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fr-FR" sz="2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2735400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95291AF-AF4B-3A4B-B8C2-393F28AE5456}"/>
              </a:ext>
            </a:extLst>
          </p:cNvPr>
          <p:cNvSpPr>
            <a:spLocks noGrp="1"/>
          </p:cNvSpPr>
          <p:nvPr>
            <p:ph type="title"/>
          </p:nvPr>
        </p:nvSpPr>
        <p:spPr/>
        <p:txBody>
          <a:bodyPr/>
          <a:lstStyle/>
          <a:p>
            <a:r>
              <a:rPr lang="fr-FR"/>
              <a:t>L’éducation l’informatique</a:t>
            </a:r>
          </a:p>
        </p:txBody>
      </p:sp>
      <p:sp>
        <p:nvSpPr>
          <p:cNvPr id="3" name="Espace réservé de la date 2">
            <a:extLst>
              <a:ext uri="{FF2B5EF4-FFF2-40B4-BE49-F238E27FC236}">
                <a16:creationId xmlns:a16="http://schemas.microsoft.com/office/drawing/2014/main" xmlns="" id="{DBA44273-6747-3141-946E-B5D61D1B9E5B}"/>
              </a:ext>
            </a:extLst>
          </p:cNvPr>
          <p:cNvSpPr>
            <a:spLocks noGrp="1"/>
          </p:cNvSpPr>
          <p:nvPr>
            <p:ph type="dt" sz="half" idx="2"/>
          </p:nvPr>
        </p:nvSpPr>
        <p:spPr/>
        <p:txBody>
          <a:bodyPr/>
          <a:lstStyle/>
          <a:p>
            <a:r>
              <a:rPr lang="fr-FR"/>
              <a:t>06/02/2019</a:t>
            </a:r>
            <a:endParaRPr lang="fr-FR" dirty="0"/>
          </a:p>
        </p:txBody>
      </p:sp>
      <p:sp>
        <p:nvSpPr>
          <p:cNvPr id="4" name="Espace réservé du numéro de diapositive 3">
            <a:extLst>
              <a:ext uri="{FF2B5EF4-FFF2-40B4-BE49-F238E27FC236}">
                <a16:creationId xmlns:a16="http://schemas.microsoft.com/office/drawing/2014/main" xmlns="" id="{FC42544D-10F6-4648-AC58-2CB1EC71613F}"/>
              </a:ext>
            </a:extLst>
          </p:cNvPr>
          <p:cNvSpPr>
            <a:spLocks noGrp="1"/>
          </p:cNvSpPr>
          <p:nvPr>
            <p:ph type="sldNum" sz="quarter" idx="4"/>
          </p:nvPr>
        </p:nvSpPr>
        <p:spPr/>
        <p:txBody>
          <a:bodyPr/>
          <a:lstStyle/>
          <a:p>
            <a:fld id="{BD380794-AD05-45D1-BCEF-E41591C34CDA}" type="slidenum">
              <a:rPr lang="fr-FR" smtClean="0"/>
              <a:pPr/>
              <a:t>2</a:t>
            </a:fld>
            <a:endParaRPr lang="fr-FR" dirty="0"/>
          </a:p>
        </p:txBody>
      </p:sp>
      <p:sp>
        <p:nvSpPr>
          <p:cNvPr id="5" name="Espace réservé du pied de page 4">
            <a:extLst>
              <a:ext uri="{FF2B5EF4-FFF2-40B4-BE49-F238E27FC236}">
                <a16:creationId xmlns:a16="http://schemas.microsoft.com/office/drawing/2014/main" xmlns="" id="{7AC55602-05F0-394C-8010-541CBB23DDB5}"/>
              </a:ext>
            </a:extLst>
          </p:cNvPr>
          <p:cNvSpPr>
            <a:spLocks noGrp="1"/>
          </p:cNvSpPr>
          <p:nvPr>
            <p:ph type="ftr" sz="quarter" idx="3"/>
          </p:nvPr>
        </p:nvSpPr>
        <p:spPr/>
        <p:txBody>
          <a:bodyPr/>
          <a:lstStyle/>
          <a:p>
            <a:r>
              <a:rPr lang="fr-FR"/>
              <a:t>G. Berry, Cours 3</a:t>
            </a:r>
            <a:endParaRPr lang="fr-FR" dirty="0"/>
          </a:p>
        </p:txBody>
      </p:sp>
      <p:sp>
        <p:nvSpPr>
          <p:cNvPr id="6" name="ZoneTexte 5">
            <a:extLst>
              <a:ext uri="{FF2B5EF4-FFF2-40B4-BE49-F238E27FC236}">
                <a16:creationId xmlns:a16="http://schemas.microsoft.com/office/drawing/2014/main" xmlns="" id="{D6ED6C64-3877-EB46-B402-8FD7A2D0C7F3}"/>
              </a:ext>
            </a:extLst>
          </p:cNvPr>
          <p:cNvSpPr txBox="1"/>
          <p:nvPr/>
        </p:nvSpPr>
        <p:spPr>
          <a:xfrm>
            <a:off x="455672" y="1340768"/>
            <a:ext cx="8246168" cy="3347495"/>
          </a:xfrm>
          <a:prstGeom prst="rect">
            <a:avLst/>
          </a:prstGeom>
          <a:ln w="28575">
            <a:noFill/>
          </a:ln>
        </p:spPr>
        <p:txBody>
          <a:bodyPr wrap="none" tIns="21600" bIns="64800" rtlCol="0">
            <a:spAutoFit/>
          </a:bodyPr>
          <a:lstStyle/>
          <a:p>
            <a:pPr marL="514350" indent="-514350" fontAlgn="base">
              <a:lnSpc>
                <a:spcPct val="105000"/>
              </a:lnSpc>
              <a:spcBef>
                <a:spcPts val="900"/>
              </a:spcBef>
              <a:spcAft>
                <a:spcPct val="0"/>
              </a:spcAft>
              <a:buFontTx/>
              <a:buAutoNum type="arabicPeriod"/>
            </a:pPr>
            <a:r>
              <a:rPr lang="fr-FR" sz="2800" kern="0" dirty="0"/>
              <a:t>Pourquoi enseigner l’informatique ?</a:t>
            </a:r>
          </a:p>
          <a:p>
            <a:pPr marL="514350" indent="-514350" algn="l" fontAlgn="base">
              <a:lnSpc>
                <a:spcPct val="105000"/>
              </a:lnSpc>
              <a:spcBef>
                <a:spcPts val="900"/>
              </a:spcBef>
              <a:spcAft>
                <a:spcPct val="0"/>
              </a:spcAft>
              <a:buAutoNum type="arabicPeriod"/>
            </a:pPr>
            <a:r>
              <a:rPr kumimoji="0" lang="fr-FR" sz="2800" b="0" i="0" u="none" strike="noStrike" kern="0" cap="none" spc="0" normalizeH="0" noProof="0" dirty="0">
                <a:ln>
                  <a:noFill/>
                </a:ln>
                <a:effectLst/>
                <a:uLnTx/>
                <a:uFillTx/>
              </a:rPr>
              <a:t>Un peu d’histoire : 1980-2014</a:t>
            </a:r>
          </a:p>
          <a:p>
            <a:pPr marL="514350" indent="-514350" fontAlgn="base">
              <a:lnSpc>
                <a:spcPct val="105000"/>
              </a:lnSpc>
              <a:spcBef>
                <a:spcPts val="900"/>
              </a:spcBef>
              <a:spcAft>
                <a:spcPct val="0"/>
              </a:spcAft>
              <a:buFontTx/>
              <a:buAutoNum type="arabicPeriod"/>
            </a:pPr>
            <a:r>
              <a:rPr lang="fr-FR" sz="2800" kern="0" dirty="0"/>
              <a:t>Pendant ce temps, ailleurs dans le monde…</a:t>
            </a:r>
          </a:p>
          <a:p>
            <a:pPr marL="514350" indent="-514350" fontAlgn="base">
              <a:lnSpc>
                <a:spcPct val="105000"/>
              </a:lnSpc>
              <a:spcBef>
                <a:spcPts val="900"/>
              </a:spcBef>
              <a:spcAft>
                <a:spcPct val="0"/>
              </a:spcAft>
              <a:buAutoNum type="arabicPeriod"/>
            </a:pPr>
            <a:r>
              <a:rPr lang="fr-FR" sz="2800" kern="0" dirty="0"/>
              <a:t>2015-2017 :  primaire et collège</a:t>
            </a:r>
          </a:p>
          <a:p>
            <a:pPr marL="514350" indent="-514350" fontAlgn="base">
              <a:lnSpc>
                <a:spcPct val="105000"/>
              </a:lnSpc>
              <a:spcBef>
                <a:spcPts val="900"/>
              </a:spcBef>
              <a:spcAft>
                <a:spcPct val="0"/>
              </a:spcAft>
              <a:buAutoNum type="arabicPeriod"/>
            </a:pPr>
            <a:r>
              <a:rPr lang="fr-FR" sz="2800" kern="0" dirty="0"/>
              <a:t>2018-2019 : lycée + CAPES, enfin !</a:t>
            </a:r>
          </a:p>
          <a:p>
            <a:pPr marL="514350" indent="-514350" fontAlgn="base">
              <a:lnSpc>
                <a:spcPct val="105000"/>
              </a:lnSpc>
              <a:spcBef>
                <a:spcPts val="900"/>
              </a:spcBef>
              <a:spcAft>
                <a:spcPct val="0"/>
              </a:spcAft>
              <a:buAutoNum type="arabicPeriod"/>
            </a:pPr>
            <a:r>
              <a:rPr lang="fr-FR" sz="2800" kern="0" dirty="0"/>
              <a:t>Quid des médias et de la population générale ?</a:t>
            </a:r>
          </a:p>
        </p:txBody>
      </p:sp>
    </p:spTree>
    <p:extLst>
      <p:ext uri="{BB962C8B-B14F-4D97-AF65-F5344CB8AC3E}">
        <p14:creationId xmlns:p14="http://schemas.microsoft.com/office/powerpoint/2010/main" val="39026725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6">
            <a:extLst>
              <a:ext uri="{FF2B5EF4-FFF2-40B4-BE49-F238E27FC236}">
                <a16:creationId xmlns:a16="http://schemas.microsoft.com/office/drawing/2014/main" xmlns="" id="{8C4ADD55-C989-FF4C-B767-E6E57DDDB34B}"/>
              </a:ext>
            </a:extLst>
          </p:cNvPr>
          <p:cNvSpPr>
            <a:spLocks noGrp="1"/>
          </p:cNvSpPr>
          <p:nvPr>
            <p:ph idx="1"/>
          </p:nvPr>
        </p:nvSpPr>
        <p:spPr>
          <a:xfrm>
            <a:off x="359532" y="908720"/>
            <a:ext cx="8424936" cy="4021037"/>
          </a:xfrm>
        </p:spPr>
        <p:txBody>
          <a:bodyPr/>
          <a:lstStyle/>
          <a:p>
            <a:pPr>
              <a:spcBef>
                <a:spcPts val="900"/>
              </a:spcBef>
            </a:pPr>
            <a:r>
              <a:rPr lang="fr-FR" sz="2400"/>
              <a:t>1997 : au moment de l’explosion d’Internet et du portable</a:t>
            </a:r>
          </a:p>
          <a:p>
            <a:pPr>
              <a:spcBef>
                <a:spcPts val="0"/>
              </a:spcBef>
            </a:pPr>
            <a:r>
              <a:rPr lang="fr-FR" sz="2400">
                <a:solidFill>
                  <a:schemeClr val="bg1"/>
                </a:solidFill>
              </a:rPr>
              <a:t>           </a:t>
            </a:r>
            <a:r>
              <a:rPr lang="fr-FR" sz="2400">
                <a:solidFill>
                  <a:schemeClr val="accent1"/>
                </a:solidFill>
              </a:rPr>
              <a:t>suppression de l’enseignement optionnel !     </a:t>
            </a:r>
          </a:p>
          <a:p>
            <a:pPr>
              <a:spcBef>
                <a:spcPts val="0"/>
              </a:spcBef>
            </a:pPr>
            <a:r>
              <a:rPr lang="fr-FR" sz="2400">
                <a:solidFill>
                  <a:schemeClr val="bg1"/>
                </a:solidFill>
              </a:rPr>
              <a:t>1997 :</a:t>
            </a:r>
            <a:r>
              <a:rPr lang="fr-FR" sz="2400"/>
              <a:t> … </a:t>
            </a:r>
          </a:p>
          <a:p>
            <a:pPr>
              <a:spcBef>
                <a:spcPts val="1200"/>
              </a:spcBef>
            </a:pPr>
            <a:r>
              <a:rPr lang="fr-FR" sz="2400"/>
              <a:t>2000 : B2I (Brevet Informatique et Internet)</a:t>
            </a:r>
          </a:p>
          <a:p>
            <a:pPr lvl="1"/>
            <a:r>
              <a:rPr lang="fr-FR" sz="2200">
                <a:solidFill>
                  <a:schemeClr val="tx1"/>
                </a:solidFill>
              </a:rPr>
              <a:t>S'approprier un environnement informatique de travail</a:t>
            </a:r>
          </a:p>
          <a:p>
            <a:pPr lvl="1"/>
            <a:r>
              <a:rPr lang="fr-FR" sz="2200">
                <a:solidFill>
                  <a:schemeClr val="tx1"/>
                </a:solidFill>
              </a:rPr>
              <a:t>Adopter une attitude responsable</a:t>
            </a:r>
          </a:p>
          <a:p>
            <a:pPr lvl="1"/>
            <a:r>
              <a:rPr lang="fr-FR" sz="2200">
                <a:solidFill>
                  <a:schemeClr val="tx1"/>
                </a:solidFill>
              </a:rPr>
              <a:t>Créer, produire, traiter, exploiter des données</a:t>
            </a:r>
          </a:p>
          <a:p>
            <a:pPr lvl="1"/>
            <a:r>
              <a:rPr lang="fr-FR" sz="2200">
                <a:solidFill>
                  <a:schemeClr val="tx1"/>
                </a:solidFill>
              </a:rPr>
              <a:t>S'informer, se documenter</a:t>
            </a:r>
          </a:p>
          <a:p>
            <a:pPr lvl="1"/>
            <a:r>
              <a:rPr lang="fr-FR" sz="2200">
                <a:solidFill>
                  <a:schemeClr val="tx1"/>
                </a:solidFill>
              </a:rPr>
              <a:t>Communiquer, échanger</a:t>
            </a:r>
          </a:p>
          <a:p>
            <a:pPr lvl="1"/>
            <a:r>
              <a:rPr lang="fr-FR" sz="2200">
                <a:solidFill>
                  <a:schemeClr val="tx1"/>
                </a:solidFill>
              </a:rPr>
              <a:t>Comprendre et savoir faire </a:t>
            </a:r>
          </a:p>
        </p:txBody>
      </p:sp>
      <p:sp>
        <p:nvSpPr>
          <p:cNvPr id="2" name="Titre 1">
            <a:extLst>
              <a:ext uri="{FF2B5EF4-FFF2-40B4-BE49-F238E27FC236}">
                <a16:creationId xmlns:a16="http://schemas.microsoft.com/office/drawing/2014/main" xmlns="" id="{4279E75D-17D2-0244-9932-D3F53E79E485}"/>
              </a:ext>
            </a:extLst>
          </p:cNvPr>
          <p:cNvSpPr>
            <a:spLocks noGrp="1"/>
          </p:cNvSpPr>
          <p:nvPr>
            <p:ph type="title"/>
          </p:nvPr>
        </p:nvSpPr>
        <p:spPr/>
        <p:txBody>
          <a:bodyPr/>
          <a:lstStyle/>
          <a:p>
            <a:r>
              <a:rPr lang="fr-FR"/>
              <a:t>Un peu d’histoire : 1997-2007</a:t>
            </a:r>
          </a:p>
        </p:txBody>
      </p:sp>
      <p:sp>
        <p:nvSpPr>
          <p:cNvPr id="3" name="Espace réservé de la date 2">
            <a:extLst>
              <a:ext uri="{FF2B5EF4-FFF2-40B4-BE49-F238E27FC236}">
                <a16:creationId xmlns:a16="http://schemas.microsoft.com/office/drawing/2014/main" xmlns="" id="{8E41DA1E-99D2-794C-A31C-8FE79813FE11}"/>
              </a:ext>
            </a:extLst>
          </p:cNvPr>
          <p:cNvSpPr>
            <a:spLocks noGrp="1"/>
          </p:cNvSpPr>
          <p:nvPr>
            <p:ph type="dt" sz="half" idx="2"/>
          </p:nvPr>
        </p:nvSpPr>
        <p:spPr/>
        <p:txBody>
          <a:bodyPr/>
          <a:lstStyle/>
          <a:p>
            <a:r>
              <a:rPr lang="fr-FR"/>
              <a:t>06/02/2019</a:t>
            </a:r>
            <a:endParaRPr lang="fr-FR" dirty="0"/>
          </a:p>
        </p:txBody>
      </p:sp>
      <p:sp>
        <p:nvSpPr>
          <p:cNvPr id="4" name="Espace réservé du numéro de diapositive 3">
            <a:extLst>
              <a:ext uri="{FF2B5EF4-FFF2-40B4-BE49-F238E27FC236}">
                <a16:creationId xmlns:a16="http://schemas.microsoft.com/office/drawing/2014/main" xmlns="" id="{B18109F0-43A8-D04A-B3C9-623DEBE0D5B6}"/>
              </a:ext>
            </a:extLst>
          </p:cNvPr>
          <p:cNvSpPr>
            <a:spLocks noGrp="1"/>
          </p:cNvSpPr>
          <p:nvPr>
            <p:ph type="sldNum" sz="quarter" idx="4"/>
          </p:nvPr>
        </p:nvSpPr>
        <p:spPr/>
        <p:txBody>
          <a:bodyPr/>
          <a:lstStyle/>
          <a:p>
            <a:fld id="{BD380794-AD05-45D1-BCEF-E41591C34CDA}" type="slidenum">
              <a:rPr lang="fr-FR" smtClean="0"/>
              <a:pPr/>
              <a:t>20</a:t>
            </a:fld>
            <a:endParaRPr lang="fr-FR" dirty="0"/>
          </a:p>
        </p:txBody>
      </p:sp>
      <p:sp>
        <p:nvSpPr>
          <p:cNvPr id="5" name="Espace réservé du pied de page 4">
            <a:extLst>
              <a:ext uri="{FF2B5EF4-FFF2-40B4-BE49-F238E27FC236}">
                <a16:creationId xmlns:a16="http://schemas.microsoft.com/office/drawing/2014/main" xmlns="" id="{6CA67DF3-C32E-1744-9494-0E12304FF7B9}"/>
              </a:ext>
            </a:extLst>
          </p:cNvPr>
          <p:cNvSpPr>
            <a:spLocks noGrp="1"/>
          </p:cNvSpPr>
          <p:nvPr>
            <p:ph type="ftr" sz="quarter" idx="3"/>
          </p:nvPr>
        </p:nvSpPr>
        <p:spPr/>
        <p:txBody>
          <a:bodyPr/>
          <a:lstStyle/>
          <a:p>
            <a:r>
              <a:rPr lang="fr-FR"/>
              <a:t>G. Berry, Cours 3</a:t>
            </a:r>
            <a:endParaRPr lang="fr-FR" dirty="0"/>
          </a:p>
        </p:txBody>
      </p:sp>
      <p:sp>
        <p:nvSpPr>
          <p:cNvPr id="6" name="ZoneTexte 5">
            <a:extLst>
              <a:ext uri="{FF2B5EF4-FFF2-40B4-BE49-F238E27FC236}">
                <a16:creationId xmlns:a16="http://schemas.microsoft.com/office/drawing/2014/main" xmlns="" id="{F4D7E13B-CD01-B84F-82DA-1DE11ADFFA77}"/>
              </a:ext>
            </a:extLst>
          </p:cNvPr>
          <p:cNvSpPr txBox="1"/>
          <p:nvPr/>
        </p:nvSpPr>
        <p:spPr>
          <a:xfrm>
            <a:off x="2072757" y="4967037"/>
            <a:ext cx="4998484" cy="870782"/>
          </a:xfrm>
          <a:prstGeom prst="rect">
            <a:avLst/>
          </a:prstGeom>
          <a:ln w="28575">
            <a:solidFill>
              <a:schemeClr val="accent1"/>
            </a:solidFill>
          </a:ln>
        </p:spPr>
        <p:txBody>
          <a:bodyPr wrap="none" tIns="46800" bIns="64800" rtlCol="0">
            <a:spAutoFit/>
          </a:bodyPr>
          <a:lstStyle/>
          <a:p>
            <a:pPr algn="ctr" fontAlgn="base">
              <a:lnSpc>
                <a:spcPct val="105000"/>
              </a:lnSpc>
              <a:spcAft>
                <a:spcPct val="0"/>
              </a:spcAft>
            </a:pPr>
            <a:r>
              <a:rPr kumimoji="0" lang="fr-FR" sz="2400" b="0" i="0" u="none" strike="noStrike" kern="0" cap="none" spc="0" normalizeH="0" noProof="0" dirty="0">
                <a:ln>
                  <a:noFill/>
                </a:ln>
                <a:effectLst/>
                <a:uLnTx/>
                <a:uFillTx/>
              </a:rPr>
              <a:t>L’informatique n’est plus qu’un outil</a:t>
            </a:r>
          </a:p>
          <a:p>
            <a:pPr algn="ctr" fontAlgn="base">
              <a:lnSpc>
                <a:spcPct val="105000"/>
              </a:lnSpc>
              <a:spcAft>
                <a:spcPct val="0"/>
              </a:spcAft>
            </a:pPr>
            <a:r>
              <a:rPr lang="fr-FR" sz="2400" kern="0" dirty="0">
                <a:solidFill>
                  <a:schemeClr val="accent1"/>
                </a:solidFill>
              </a:rPr>
              <a:t>⟹ esclaves des USA et de l’Asie…</a:t>
            </a:r>
            <a:endParaRPr kumimoji="0" lang="fr-FR" sz="2400" b="0" i="0" u="none" strike="noStrike" kern="0" cap="none" spc="0" normalizeH="0" noProof="0" dirty="0">
              <a:ln>
                <a:noFill/>
              </a:ln>
              <a:solidFill>
                <a:schemeClr val="accent1"/>
              </a:solidFill>
              <a:effectLst/>
              <a:uLnTx/>
              <a:uFillTx/>
            </a:endParaRPr>
          </a:p>
        </p:txBody>
      </p:sp>
      <p:pic>
        <p:nvPicPr>
          <p:cNvPr id="11" name="Picture 1">
            <a:extLst>
              <a:ext uri="{FF2B5EF4-FFF2-40B4-BE49-F238E27FC236}">
                <a16:creationId xmlns:a16="http://schemas.microsoft.com/office/drawing/2014/main" xmlns="" id="{55F4A9C7-6BCE-5F4C-850A-D4141C5AE24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8313" y="4906682"/>
            <a:ext cx="1095375" cy="965200"/>
          </a:xfrm>
          <a:prstGeom prst="rect">
            <a:avLst/>
          </a:prstGeom>
          <a:noFill/>
          <a:ln w="9525">
            <a:noFill/>
            <a:miter lim="800000"/>
            <a:headEnd/>
            <a:tailEnd/>
          </a:ln>
        </p:spPr>
      </p:pic>
      <p:pic>
        <p:nvPicPr>
          <p:cNvPr id="12" name="Picture 1">
            <a:extLst>
              <a:ext uri="{FF2B5EF4-FFF2-40B4-BE49-F238E27FC236}">
                <a16:creationId xmlns:a16="http://schemas.microsoft.com/office/drawing/2014/main" xmlns="" id="{57C25CD9-656F-724F-9E23-09BAAC86BFD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7452320" y="4912072"/>
            <a:ext cx="1095375" cy="965200"/>
          </a:xfrm>
          <a:prstGeom prst="rect">
            <a:avLst/>
          </a:prstGeom>
          <a:noFill/>
          <a:ln w="9525">
            <a:noFill/>
            <a:miter lim="800000"/>
            <a:headEnd/>
            <a:tailEnd/>
          </a:ln>
        </p:spPr>
      </p:pic>
      <p:cxnSp>
        <p:nvCxnSpPr>
          <p:cNvPr id="9" name="Connecteur droit 8">
            <a:extLst>
              <a:ext uri="{FF2B5EF4-FFF2-40B4-BE49-F238E27FC236}">
                <a16:creationId xmlns:a16="http://schemas.microsoft.com/office/drawing/2014/main" xmlns="" id="{FEC46BAD-0F26-E94E-8117-D1238610EE21}"/>
              </a:ext>
            </a:extLst>
          </p:cNvPr>
          <p:cNvCxnSpPr/>
          <p:nvPr/>
        </p:nvCxnSpPr>
        <p:spPr bwMode="auto">
          <a:xfrm flipV="1">
            <a:off x="930072" y="4475212"/>
            <a:ext cx="3384376" cy="216024"/>
          </a:xfrm>
          <a:prstGeom prst="line">
            <a:avLst/>
          </a:prstGeom>
          <a:noFill/>
          <a:ln w="38100" cap="flat" cmpd="sng" algn="ctr">
            <a:solidFill>
              <a:schemeClr val="accent1"/>
            </a:solidFill>
            <a:prstDash val="solid"/>
            <a:round/>
            <a:headEnd type="none" w="med" len="med"/>
            <a:tailEnd type="none" w="med" len="med"/>
          </a:ln>
          <a:effectLst/>
        </p:spPr>
      </p:cxnSp>
      <p:cxnSp>
        <p:nvCxnSpPr>
          <p:cNvPr id="13" name="Connecteur droit 12">
            <a:extLst>
              <a:ext uri="{FF2B5EF4-FFF2-40B4-BE49-F238E27FC236}">
                <a16:creationId xmlns:a16="http://schemas.microsoft.com/office/drawing/2014/main" xmlns="" id="{D724AF9C-C1B9-DC4D-8306-8A54FA4A2C20}"/>
              </a:ext>
            </a:extLst>
          </p:cNvPr>
          <p:cNvCxnSpPr>
            <a:cxnSpLocks/>
          </p:cNvCxnSpPr>
          <p:nvPr/>
        </p:nvCxnSpPr>
        <p:spPr bwMode="auto">
          <a:xfrm>
            <a:off x="930072" y="4475212"/>
            <a:ext cx="3384376" cy="216024"/>
          </a:xfrm>
          <a:prstGeom prst="line">
            <a:avLst/>
          </a:prstGeom>
          <a:noFill/>
          <a:ln w="38100" cap="flat" cmpd="sng" algn="ctr">
            <a:solidFill>
              <a:schemeClr val="accent1"/>
            </a:solidFill>
            <a:prstDash val="solid"/>
            <a:round/>
            <a:headEnd type="none" w="med" len="med"/>
            <a:tailEnd type="none" w="med" len="med"/>
          </a:ln>
          <a:effectLst/>
        </p:spPr>
      </p:cxnSp>
    </p:spTree>
    <p:extLst>
      <p:ext uri="{BB962C8B-B14F-4D97-AF65-F5344CB8AC3E}">
        <p14:creationId xmlns:p14="http://schemas.microsoft.com/office/powerpoint/2010/main" val="3792708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xmlns="" id="{91D5F24C-EEDA-5045-BFB8-72E75EA3734A}"/>
              </a:ext>
            </a:extLst>
          </p:cNvPr>
          <p:cNvSpPr>
            <a:spLocks noGrp="1"/>
          </p:cNvSpPr>
          <p:nvPr>
            <p:ph idx="1"/>
          </p:nvPr>
        </p:nvSpPr>
        <p:spPr>
          <a:xfrm>
            <a:off x="266700" y="1128118"/>
            <a:ext cx="8610600" cy="2742802"/>
          </a:xfrm>
        </p:spPr>
        <p:txBody>
          <a:bodyPr/>
          <a:lstStyle/>
          <a:p>
            <a:r>
              <a:rPr lang="fr-FR" sz="2400"/>
              <a:t>17/01/2008 : première leçon inaugurale, dernières phrases :</a:t>
            </a:r>
          </a:p>
          <a:p>
            <a:pPr marL="0" indent="0">
              <a:buNone/>
            </a:pPr>
            <a:r>
              <a:rPr lang="fr-FR" sz="2400">
                <a:solidFill>
                  <a:schemeClr val="accent3"/>
                </a:solidFill>
              </a:rPr>
              <a:t>   « J’ai un peu peur qu’on oriente l’enseignement vers</a:t>
            </a:r>
          </a:p>
          <a:p>
            <a:pPr marL="0" indent="0">
              <a:lnSpc>
                <a:spcPct val="100000"/>
              </a:lnSpc>
              <a:spcBef>
                <a:spcPts val="0"/>
              </a:spcBef>
              <a:buNone/>
            </a:pPr>
            <a:r>
              <a:rPr lang="fr-FR" sz="2400">
                <a:solidFill>
                  <a:schemeClr val="accent3"/>
                </a:solidFill>
              </a:rPr>
              <a:t>   le 20</a:t>
            </a:r>
            <a:r>
              <a:rPr lang="fr-FR" sz="2400" baseline="30000">
                <a:solidFill>
                  <a:schemeClr val="accent3"/>
                </a:solidFill>
              </a:rPr>
              <a:t>e</a:t>
            </a:r>
            <a:r>
              <a:rPr lang="fr-FR" sz="2400">
                <a:solidFill>
                  <a:schemeClr val="accent3"/>
                </a:solidFill>
              </a:rPr>
              <a:t> siècle, alors que les enfants sont dans le 21</a:t>
            </a:r>
            <a:r>
              <a:rPr lang="fr-FR" sz="2400" baseline="30000">
                <a:solidFill>
                  <a:schemeClr val="accent3"/>
                </a:solidFill>
              </a:rPr>
              <a:t>e</a:t>
            </a:r>
            <a:r>
              <a:rPr lang="fr-FR" sz="2400">
                <a:solidFill>
                  <a:schemeClr val="accent3"/>
                </a:solidFill>
              </a:rPr>
              <a:t> »</a:t>
            </a:r>
          </a:p>
          <a:p>
            <a:pPr marL="0" indent="0">
              <a:lnSpc>
                <a:spcPct val="100000"/>
              </a:lnSpc>
              <a:spcBef>
                <a:spcPts val="1000"/>
              </a:spcBef>
              <a:buNone/>
            </a:pPr>
            <a:r>
              <a:rPr lang="fr-FR" sz="2400"/>
              <a:t>  → Discussion avec le cabinet du Ministre Xavier Darcos</a:t>
            </a:r>
          </a:p>
          <a:p>
            <a:pPr marL="0" indent="0">
              <a:lnSpc>
                <a:spcPct val="100000"/>
              </a:lnSpc>
              <a:spcBef>
                <a:spcPts val="0"/>
              </a:spcBef>
              <a:buNone/>
            </a:pPr>
            <a:r>
              <a:rPr lang="fr-FR" sz="2400"/>
              <a:t>       Proposition d’un </a:t>
            </a:r>
            <a:r>
              <a:rPr lang="fr-FR" sz="2400">
                <a:solidFill>
                  <a:schemeClr val="tx2"/>
                </a:solidFill>
              </a:rPr>
              <a:t>enseignement optionnel en seconde</a:t>
            </a:r>
          </a:p>
          <a:p>
            <a:pPr>
              <a:lnSpc>
                <a:spcPct val="100000"/>
              </a:lnSpc>
              <a:spcBef>
                <a:spcPts val="1500"/>
              </a:spcBef>
            </a:pPr>
            <a:r>
              <a:rPr lang="fr-FR" sz="2400"/>
              <a:t>14/12/2008 : </a:t>
            </a:r>
            <a:r>
              <a:rPr lang="fr-FR" sz="2400">
                <a:solidFill>
                  <a:schemeClr val="accent1"/>
                </a:solidFill>
              </a:rPr>
              <a:t>annulation de la réforme Darcos</a:t>
            </a:r>
          </a:p>
        </p:txBody>
      </p:sp>
      <p:sp>
        <p:nvSpPr>
          <p:cNvPr id="3" name="Titre 2">
            <a:extLst>
              <a:ext uri="{FF2B5EF4-FFF2-40B4-BE49-F238E27FC236}">
                <a16:creationId xmlns:a16="http://schemas.microsoft.com/office/drawing/2014/main" xmlns="" id="{1D42E1CF-18E0-004A-A54E-13247777BE37}"/>
              </a:ext>
            </a:extLst>
          </p:cNvPr>
          <p:cNvSpPr>
            <a:spLocks noGrp="1"/>
          </p:cNvSpPr>
          <p:nvPr>
            <p:ph type="title"/>
          </p:nvPr>
        </p:nvSpPr>
        <p:spPr/>
        <p:txBody>
          <a:bodyPr/>
          <a:lstStyle/>
          <a:p>
            <a:r>
              <a:rPr lang="fr-FR"/>
              <a:t>Un peu d’histoire : 2008-2010</a:t>
            </a:r>
          </a:p>
        </p:txBody>
      </p:sp>
      <p:sp>
        <p:nvSpPr>
          <p:cNvPr id="4" name="Espace réservé de la date 3">
            <a:extLst>
              <a:ext uri="{FF2B5EF4-FFF2-40B4-BE49-F238E27FC236}">
                <a16:creationId xmlns:a16="http://schemas.microsoft.com/office/drawing/2014/main" xmlns="" id="{3A8A623E-0D02-5448-ABF4-20964853B492}"/>
              </a:ext>
            </a:extLst>
          </p:cNvPr>
          <p:cNvSpPr>
            <a:spLocks noGrp="1"/>
          </p:cNvSpPr>
          <p:nvPr>
            <p:ph type="dt" sz="half" idx="2"/>
          </p:nvPr>
        </p:nvSpPr>
        <p:spPr/>
        <p:txBody>
          <a:bodyPr/>
          <a:lstStyle/>
          <a:p>
            <a:r>
              <a:rPr lang="fr-FR"/>
              <a:t>06/02/2019</a:t>
            </a:r>
            <a:endParaRPr lang="fr-FR" dirty="0"/>
          </a:p>
        </p:txBody>
      </p:sp>
      <p:sp>
        <p:nvSpPr>
          <p:cNvPr id="5" name="Espace réservé du numéro de diapositive 4">
            <a:extLst>
              <a:ext uri="{FF2B5EF4-FFF2-40B4-BE49-F238E27FC236}">
                <a16:creationId xmlns:a16="http://schemas.microsoft.com/office/drawing/2014/main" xmlns="" id="{2C683E07-1A1E-FC4E-B43D-9FA868274B0C}"/>
              </a:ext>
            </a:extLst>
          </p:cNvPr>
          <p:cNvSpPr>
            <a:spLocks noGrp="1"/>
          </p:cNvSpPr>
          <p:nvPr>
            <p:ph type="sldNum" sz="quarter" idx="4"/>
          </p:nvPr>
        </p:nvSpPr>
        <p:spPr/>
        <p:txBody>
          <a:bodyPr/>
          <a:lstStyle/>
          <a:p>
            <a:fld id="{BD380794-AD05-45D1-BCEF-E41591C34CDA}" type="slidenum">
              <a:rPr lang="fr-FR" smtClean="0"/>
              <a:pPr/>
              <a:t>21</a:t>
            </a:fld>
            <a:endParaRPr lang="fr-FR" dirty="0"/>
          </a:p>
        </p:txBody>
      </p:sp>
      <p:sp>
        <p:nvSpPr>
          <p:cNvPr id="6" name="Espace réservé du pied de page 5">
            <a:extLst>
              <a:ext uri="{FF2B5EF4-FFF2-40B4-BE49-F238E27FC236}">
                <a16:creationId xmlns:a16="http://schemas.microsoft.com/office/drawing/2014/main" xmlns="" id="{90709484-3496-8D43-8098-108923193ECB}"/>
              </a:ext>
            </a:extLst>
          </p:cNvPr>
          <p:cNvSpPr>
            <a:spLocks noGrp="1"/>
          </p:cNvSpPr>
          <p:nvPr>
            <p:ph type="ftr" sz="quarter" idx="3"/>
          </p:nvPr>
        </p:nvSpPr>
        <p:spPr/>
        <p:txBody>
          <a:bodyPr/>
          <a:lstStyle/>
          <a:p>
            <a:r>
              <a:rPr lang="fr-FR"/>
              <a:t>G. Berry, Cours 3</a:t>
            </a:r>
            <a:endParaRPr lang="fr-FR" dirty="0"/>
          </a:p>
        </p:txBody>
      </p:sp>
      <p:sp>
        <p:nvSpPr>
          <p:cNvPr id="7" name="ZoneTexte 6">
            <a:extLst>
              <a:ext uri="{FF2B5EF4-FFF2-40B4-BE49-F238E27FC236}">
                <a16:creationId xmlns:a16="http://schemas.microsoft.com/office/drawing/2014/main" xmlns="" id="{857AF477-BEA6-5349-9053-F5E3ACE40206}"/>
              </a:ext>
            </a:extLst>
          </p:cNvPr>
          <p:cNvSpPr txBox="1"/>
          <p:nvPr/>
        </p:nvSpPr>
        <p:spPr>
          <a:xfrm>
            <a:off x="1711281" y="4293096"/>
            <a:ext cx="5721439" cy="967958"/>
          </a:xfrm>
          <a:prstGeom prst="rect">
            <a:avLst/>
          </a:prstGeom>
          <a:ln w="28575">
            <a:solidFill>
              <a:schemeClr val="accent1"/>
            </a:solidFill>
          </a:ln>
        </p:spPr>
        <p:txBody>
          <a:bodyPr wrap="none" tIns="46800" bIns="46800" rtlCol="0">
            <a:spAutoFit/>
          </a:bodyPr>
          <a:lstStyle/>
          <a:p>
            <a:pPr algn="ctr" fontAlgn="base">
              <a:lnSpc>
                <a:spcPct val="105000"/>
              </a:lnSpc>
              <a:spcAft>
                <a:spcPct val="0"/>
              </a:spcAft>
            </a:pPr>
            <a:r>
              <a:rPr kumimoji="0" lang="fr-FR" sz="2800" b="0" i="0" u="none" strike="noStrike" kern="0" cap="none" spc="0" normalizeH="0" noProof="0" dirty="0">
                <a:ln>
                  <a:noFill/>
                </a:ln>
                <a:effectLst/>
                <a:uLnTx/>
                <a:uFillTx/>
              </a:rPr>
              <a:t>Mais le travail avec les cabinets </a:t>
            </a:r>
          </a:p>
          <a:p>
            <a:pPr algn="ctr" fontAlgn="base">
              <a:lnSpc>
                <a:spcPct val="105000"/>
              </a:lnSpc>
              <a:spcAft>
                <a:spcPct val="0"/>
              </a:spcAft>
            </a:pPr>
            <a:r>
              <a:rPr kumimoji="0" lang="fr-FR" sz="2800" b="0" i="0" u="none" strike="noStrike" kern="0" cap="none" spc="0" normalizeH="0" noProof="0" dirty="0">
                <a:ln>
                  <a:noFill/>
                </a:ln>
                <a:effectLst/>
                <a:uLnTx/>
                <a:uFillTx/>
              </a:rPr>
              <a:t>des ministères successifs continue</a:t>
            </a:r>
          </a:p>
        </p:txBody>
      </p:sp>
    </p:spTree>
    <p:extLst>
      <p:ext uri="{BB962C8B-B14F-4D97-AF65-F5344CB8AC3E}">
        <p14:creationId xmlns:p14="http://schemas.microsoft.com/office/powerpoint/2010/main" val="3949683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xmlns="" id="{91D5F24C-EEDA-5045-BFB8-72E75EA3734A}"/>
              </a:ext>
            </a:extLst>
          </p:cNvPr>
          <p:cNvSpPr>
            <a:spLocks noGrp="1"/>
          </p:cNvSpPr>
          <p:nvPr>
            <p:ph idx="1"/>
          </p:nvPr>
        </p:nvSpPr>
        <p:spPr>
          <a:xfrm>
            <a:off x="266700" y="836712"/>
            <a:ext cx="8877300" cy="4816703"/>
          </a:xfrm>
        </p:spPr>
        <p:txBody>
          <a:bodyPr/>
          <a:lstStyle/>
          <a:p>
            <a:pPr>
              <a:lnSpc>
                <a:spcPct val="100000"/>
              </a:lnSpc>
              <a:spcBef>
                <a:spcPts val="1000"/>
              </a:spcBef>
            </a:pPr>
            <a:r>
              <a:rPr lang="fr-FR" sz="2400" dirty="0"/>
              <a:t>2010 : Décision de créer un nouvel enseignement de spécialité </a:t>
            </a:r>
            <a:r>
              <a:rPr lang="fr-FR" sz="2400" dirty="0">
                <a:solidFill>
                  <a:schemeClr val="tx2"/>
                </a:solidFill>
              </a:rPr>
              <a:t>ISN</a:t>
            </a:r>
            <a:r>
              <a:rPr lang="fr-FR" sz="2400" dirty="0"/>
              <a:t> (Informatique et sciences du numérique)</a:t>
            </a:r>
            <a:r>
              <a:rPr lang="fr-FR" sz="2400" i="1" dirty="0">
                <a:solidFill>
                  <a:schemeClr val="tx2"/>
                </a:solidFill>
              </a:rPr>
              <a:t> </a:t>
            </a:r>
            <a:r>
              <a:rPr lang="fr-FR" sz="2400" dirty="0"/>
              <a:t>en terminale scientifique </a:t>
            </a:r>
          </a:p>
          <a:p>
            <a:pPr>
              <a:lnSpc>
                <a:spcPct val="100000"/>
              </a:lnSpc>
              <a:spcBef>
                <a:spcPts val="1000"/>
              </a:spcBef>
            </a:pPr>
            <a:r>
              <a:rPr lang="fr-FR" sz="2400" dirty="0"/>
              <a:t>Groupe de travail pour la formation des enseignants     </a:t>
            </a:r>
          </a:p>
          <a:p>
            <a:pPr lvl="1">
              <a:lnSpc>
                <a:spcPct val="100000"/>
              </a:lnSpc>
              <a:spcBef>
                <a:spcPts val="600"/>
              </a:spcBef>
            </a:pPr>
            <a:r>
              <a:rPr lang="fr-FR" sz="2000" dirty="0">
                <a:solidFill>
                  <a:schemeClr val="tx2"/>
                </a:solidFill>
              </a:rPr>
              <a:t>SIF</a:t>
            </a:r>
            <a:r>
              <a:rPr lang="fr-FR" sz="2000" dirty="0"/>
              <a:t> </a:t>
            </a:r>
            <a:r>
              <a:rPr lang="fr-FR" sz="2000" dirty="0">
                <a:solidFill>
                  <a:schemeClr val="tx1"/>
                </a:solidFill>
              </a:rPr>
              <a:t>(Société Informatique de France)        </a:t>
            </a:r>
          </a:p>
          <a:p>
            <a:pPr lvl="1">
              <a:lnSpc>
                <a:spcPct val="100000"/>
              </a:lnSpc>
            </a:pPr>
            <a:r>
              <a:rPr lang="fr-FR" sz="2000" dirty="0">
                <a:solidFill>
                  <a:schemeClr val="tx2"/>
                </a:solidFill>
              </a:rPr>
              <a:t>EPI</a:t>
            </a:r>
            <a:r>
              <a:rPr lang="fr-FR" sz="2000" dirty="0"/>
              <a:t> </a:t>
            </a:r>
            <a:r>
              <a:rPr lang="fr-FR" sz="2000" dirty="0">
                <a:solidFill>
                  <a:schemeClr val="tx1"/>
                </a:solidFill>
              </a:rPr>
              <a:t>(Enseignement Public &amp; Informatique)</a:t>
            </a:r>
            <a:r>
              <a:rPr lang="fr-FR" sz="1600" dirty="0">
                <a:solidFill>
                  <a:schemeClr val="tx1"/>
                </a:solidFill>
              </a:rPr>
              <a:t>   </a:t>
            </a:r>
          </a:p>
          <a:p>
            <a:pPr>
              <a:lnSpc>
                <a:spcPct val="100000"/>
              </a:lnSpc>
              <a:spcBef>
                <a:spcPts val="0"/>
              </a:spcBef>
            </a:pPr>
            <a:r>
              <a:rPr lang="fr-FR" sz="2000" dirty="0">
                <a:solidFill>
                  <a:schemeClr val="bg1"/>
                </a:solidFill>
              </a:rPr>
              <a:t> </a:t>
            </a:r>
            <a:r>
              <a:rPr lang="fr-FR" sz="2000" dirty="0">
                <a:hlinkClick r:id="rId2"/>
              </a:rPr>
              <a:t>http://www.epi.asso.fr/revue/editic/asti-itic-prog-prof_1004.htm</a:t>
            </a:r>
            <a:r>
              <a:rPr lang="fr-FR" sz="2000" dirty="0"/>
              <a:t>  </a:t>
            </a:r>
            <a:r>
              <a:rPr lang="fr-FR" sz="2400" dirty="0"/>
              <a:t> </a:t>
            </a:r>
          </a:p>
          <a:p>
            <a:pPr>
              <a:lnSpc>
                <a:spcPct val="100000"/>
              </a:lnSpc>
              <a:spcBef>
                <a:spcPts val="1000"/>
              </a:spcBef>
            </a:pPr>
            <a:r>
              <a:rPr lang="fr-FR" sz="2400" dirty="0"/>
              <a:t>09/2012 : mise en place de l’enseignement facultatif ISN</a:t>
            </a:r>
          </a:p>
          <a:p>
            <a:pPr lvl="1">
              <a:lnSpc>
                <a:spcPct val="100000"/>
              </a:lnSpc>
              <a:spcBef>
                <a:spcPts val="600"/>
              </a:spcBef>
            </a:pPr>
            <a:r>
              <a:rPr lang="fr-FR" sz="2200" dirty="0">
                <a:solidFill>
                  <a:schemeClr val="tx1"/>
                </a:solidFill>
              </a:rPr>
              <a:t>pas dans toutes les académies, formation très variable des professeurs, enseignement aussi très variable</a:t>
            </a:r>
          </a:p>
          <a:p>
            <a:pPr lvl="1">
              <a:lnSpc>
                <a:spcPct val="100000"/>
              </a:lnSpc>
              <a:spcBef>
                <a:spcPts val="600"/>
              </a:spcBef>
            </a:pPr>
            <a:r>
              <a:rPr lang="fr-FR" sz="2200" dirty="0">
                <a:solidFill>
                  <a:schemeClr val="accent3"/>
                </a:solidFill>
              </a:rPr>
              <a:t>forte implication des professeurs, chercheurs et universitaires</a:t>
            </a:r>
            <a:r>
              <a:rPr lang="fr-FR" sz="2200" dirty="0">
                <a:solidFill>
                  <a:schemeClr val="tx1"/>
                </a:solidFill>
              </a:rPr>
              <a:t>, mais</a:t>
            </a:r>
            <a:r>
              <a:rPr lang="fr-FR" sz="2200" dirty="0">
                <a:solidFill>
                  <a:schemeClr val="accent3"/>
                </a:solidFill>
              </a:rPr>
              <a:t> </a:t>
            </a:r>
            <a:r>
              <a:rPr lang="fr-FR" sz="2200" dirty="0">
                <a:solidFill>
                  <a:schemeClr val="accent1"/>
                </a:solidFill>
              </a:rPr>
              <a:t>bien peu de reconnaissance pour les professeurs…</a:t>
            </a:r>
          </a:p>
        </p:txBody>
      </p:sp>
      <p:sp>
        <p:nvSpPr>
          <p:cNvPr id="3" name="Titre 2">
            <a:extLst>
              <a:ext uri="{FF2B5EF4-FFF2-40B4-BE49-F238E27FC236}">
                <a16:creationId xmlns:a16="http://schemas.microsoft.com/office/drawing/2014/main" xmlns="" id="{1D42E1CF-18E0-004A-A54E-13247777BE37}"/>
              </a:ext>
            </a:extLst>
          </p:cNvPr>
          <p:cNvSpPr>
            <a:spLocks noGrp="1"/>
          </p:cNvSpPr>
          <p:nvPr>
            <p:ph type="title"/>
          </p:nvPr>
        </p:nvSpPr>
        <p:spPr/>
        <p:txBody>
          <a:bodyPr/>
          <a:lstStyle/>
          <a:p>
            <a:r>
              <a:rPr lang="fr-FR"/>
              <a:t>Un peu d’histoire : 2010-2014</a:t>
            </a:r>
          </a:p>
        </p:txBody>
      </p:sp>
      <p:sp>
        <p:nvSpPr>
          <p:cNvPr id="4" name="Espace réservé de la date 3">
            <a:extLst>
              <a:ext uri="{FF2B5EF4-FFF2-40B4-BE49-F238E27FC236}">
                <a16:creationId xmlns:a16="http://schemas.microsoft.com/office/drawing/2014/main" xmlns="" id="{3A8A623E-0D02-5448-ABF4-20964853B492}"/>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a:ln>
                  <a:noFill/>
                </a:ln>
                <a:solidFill>
                  <a:srgbClr val="FFFFFF">
                    <a:lumMod val="75000"/>
                  </a:srgbClr>
                </a:solidFill>
                <a:effectLst/>
                <a:uLnTx/>
                <a:uFillTx/>
                <a:latin typeface="Arial"/>
                <a:ea typeface="+mn-ea"/>
                <a:cs typeface="+mn-cs"/>
              </a:rPr>
              <a:t>06/02/2019</a:t>
            </a:r>
            <a:endParaRPr kumimoji="0" lang="fr-FR" sz="1200" b="0" i="1" u="none" strike="noStrike" kern="1200" cap="none" spc="0" normalizeH="0" baseline="0" noProof="0" dirty="0">
              <a:ln>
                <a:noFill/>
              </a:ln>
              <a:solidFill>
                <a:srgbClr val="FFFFFF">
                  <a:lumMod val="75000"/>
                </a:srgbClr>
              </a:solidFill>
              <a:effectLst/>
              <a:uLnTx/>
              <a:uFillTx/>
              <a:latin typeface="Arial"/>
              <a:ea typeface="+mn-ea"/>
              <a:cs typeface="+mn-cs"/>
            </a:endParaRPr>
          </a:p>
        </p:txBody>
      </p:sp>
      <p:sp>
        <p:nvSpPr>
          <p:cNvPr id="5" name="Espace réservé du numéro de diapositive 4">
            <a:extLst>
              <a:ext uri="{FF2B5EF4-FFF2-40B4-BE49-F238E27FC236}">
                <a16:creationId xmlns:a16="http://schemas.microsoft.com/office/drawing/2014/main" xmlns="" id="{2C683E07-1A1E-FC4E-B43D-9FA868274B0C}"/>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380794-AD05-45D1-BCEF-E41591C34CDA}" type="slidenum">
              <a:rPr kumimoji="0" lang="fr-FR" sz="1200" b="0" i="1" u="none" strike="noStrike" kern="1200" cap="none" spc="0" normalizeH="0" baseline="0" noProof="0" smtClean="0">
                <a:ln>
                  <a:noFill/>
                </a:ln>
                <a:solidFill>
                  <a:srgbClr val="FFFFFF">
                    <a:lumMod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200" b="0" i="1" u="none" strike="noStrike" kern="1200" cap="none" spc="0" normalizeH="0" baseline="0" noProof="0" dirty="0">
              <a:ln>
                <a:noFill/>
              </a:ln>
              <a:solidFill>
                <a:srgbClr val="FFFFFF">
                  <a:lumMod val="75000"/>
                </a:srgbClr>
              </a:solidFill>
              <a:effectLst/>
              <a:uLnTx/>
              <a:uFillTx/>
              <a:latin typeface="Arial"/>
              <a:ea typeface="+mn-ea"/>
              <a:cs typeface="+mn-cs"/>
            </a:endParaRPr>
          </a:p>
        </p:txBody>
      </p:sp>
      <p:sp>
        <p:nvSpPr>
          <p:cNvPr id="6" name="Espace réservé du pied de page 5">
            <a:extLst>
              <a:ext uri="{FF2B5EF4-FFF2-40B4-BE49-F238E27FC236}">
                <a16:creationId xmlns:a16="http://schemas.microsoft.com/office/drawing/2014/main" xmlns="" id="{90709484-3496-8D43-8098-108923193ECB}"/>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a:ln>
                  <a:noFill/>
                </a:ln>
                <a:solidFill>
                  <a:srgbClr val="FFFFFF">
                    <a:lumMod val="75000"/>
                  </a:srgbClr>
                </a:solidFill>
                <a:effectLst/>
                <a:uLnTx/>
                <a:uFillTx/>
                <a:latin typeface="Arial"/>
                <a:ea typeface="+mn-ea"/>
                <a:cs typeface="+mn-cs"/>
              </a:rPr>
              <a:t>G. Berry, Cours 3</a:t>
            </a:r>
            <a:endParaRPr kumimoji="0" lang="fr-FR" sz="1200" b="0" i="1" u="none" strike="noStrike" kern="1200" cap="none" spc="0" normalizeH="0" baseline="0" noProof="0" dirty="0">
              <a:ln>
                <a:noFill/>
              </a:ln>
              <a:solidFill>
                <a:srgbClr val="FFFFFF">
                  <a:lumMod val="75000"/>
                </a:srgbClr>
              </a:solidFill>
              <a:effectLst/>
              <a:uLnTx/>
              <a:uFillTx/>
              <a:latin typeface="Arial"/>
              <a:ea typeface="+mn-ea"/>
              <a:cs typeface="+mn-cs"/>
            </a:endParaRPr>
          </a:p>
        </p:txBody>
      </p:sp>
      <p:sp>
        <p:nvSpPr>
          <p:cNvPr id="7" name="ZoneTexte 6">
            <a:extLst>
              <a:ext uri="{FF2B5EF4-FFF2-40B4-BE49-F238E27FC236}">
                <a16:creationId xmlns:a16="http://schemas.microsoft.com/office/drawing/2014/main" xmlns="" id="{C0088A77-1FF1-9F42-9DF9-BF5DC14DCCBA}"/>
              </a:ext>
            </a:extLst>
          </p:cNvPr>
          <p:cNvSpPr txBox="1"/>
          <p:nvPr/>
        </p:nvSpPr>
        <p:spPr>
          <a:xfrm>
            <a:off x="794364" y="5847625"/>
            <a:ext cx="7555273" cy="533703"/>
          </a:xfrm>
          <a:prstGeom prst="rect">
            <a:avLst/>
          </a:prstGeom>
          <a:ln w="38100">
            <a:solidFill>
              <a:schemeClr val="accent1"/>
            </a:solidFill>
          </a:ln>
        </p:spPr>
        <p:txBody>
          <a:bodyPr wrap="none" tIns="46800" bIns="64800" rtlCol="0">
            <a:spAutoFit/>
          </a:bodyPr>
          <a:lstStyle/>
          <a:p>
            <a:pPr marL="0" marR="0" lvl="0" indent="0" algn="ctr" defTabSz="914400" rtl="0" eaLnBrk="1" fontAlgn="base" latinLnBrk="0" hangingPunct="1">
              <a:lnSpc>
                <a:spcPct val="105000"/>
              </a:lnSpc>
              <a:spcBef>
                <a:spcPts val="0"/>
              </a:spcBef>
              <a:spcAft>
                <a:spcPct val="0"/>
              </a:spcAft>
              <a:buClrTx/>
              <a:buSzTx/>
              <a:buFontTx/>
              <a:buNone/>
              <a:tabLst/>
              <a:defRPr/>
            </a:pPr>
            <a:r>
              <a:rPr kumimoji="0" lang="fr-FR" sz="2800" b="0" i="0" u="none" strike="noStrike" kern="1200" cap="none" spc="0" normalizeH="0" baseline="0" noProof="0" dirty="0">
                <a:ln>
                  <a:noFill/>
                </a:ln>
                <a:solidFill>
                  <a:srgbClr val="000000"/>
                </a:solidFill>
                <a:effectLst/>
                <a:uLnTx/>
                <a:uFillTx/>
                <a:latin typeface="Arial"/>
                <a:ea typeface="+mn-ea"/>
                <a:cs typeface="+mn-cs"/>
              </a:rPr>
              <a:t>~</a:t>
            </a:r>
            <a:r>
              <a:rPr kumimoji="0" lang="fr-FR" sz="2800" b="0" i="0" u="none" strike="noStrike" kern="1200" cap="none" spc="0" normalizeH="0" baseline="0" noProof="0" dirty="0">
                <a:ln>
                  <a:noFill/>
                </a:ln>
                <a:solidFill>
                  <a:schemeClr val="accent3"/>
                </a:solidFill>
                <a:effectLst/>
                <a:uLnTx/>
                <a:uFillTx/>
                <a:latin typeface="Arial"/>
                <a:ea typeface="+mn-ea"/>
                <a:cs typeface="+mn-cs"/>
              </a:rPr>
              <a:t>125 000</a:t>
            </a:r>
            <a:r>
              <a:rPr kumimoji="0" lang="fr-FR" sz="2800" b="0" i="0" u="none" strike="noStrike" kern="1200" cap="none" spc="0" normalizeH="0" baseline="0" noProof="0" dirty="0">
                <a:ln>
                  <a:noFill/>
                </a:ln>
                <a:solidFill>
                  <a:srgbClr val="000000"/>
                </a:solidFill>
                <a:effectLst/>
                <a:uLnTx/>
                <a:uFillTx/>
                <a:latin typeface="Arial"/>
                <a:ea typeface="+mn-ea"/>
                <a:cs typeface="+mn-cs"/>
              </a:rPr>
              <a:t> élèves, rôle important dans la suite</a:t>
            </a:r>
          </a:p>
        </p:txBody>
      </p:sp>
      <p:sp>
        <p:nvSpPr>
          <p:cNvPr id="8" name="ZoneTexte 7">
            <a:extLst>
              <a:ext uri="{FF2B5EF4-FFF2-40B4-BE49-F238E27FC236}">
                <a16:creationId xmlns:a16="http://schemas.microsoft.com/office/drawing/2014/main" xmlns="" id="{6793AADC-B152-5247-BE6A-83A35369F882}"/>
              </a:ext>
            </a:extLst>
          </p:cNvPr>
          <p:cNvSpPr txBox="1"/>
          <p:nvPr/>
        </p:nvSpPr>
        <p:spPr>
          <a:xfrm>
            <a:off x="9860280" y="2682240"/>
            <a:ext cx="184731" cy="508256"/>
          </a:xfrm>
          <a:prstGeom prst="rect">
            <a:avLst/>
          </a:prstGeom>
          <a:ln w="28575">
            <a:noFill/>
          </a:ln>
        </p:spPr>
        <p:txBody>
          <a:bodyPr wrap="none" tIns="21600" bIns="64800" rtlCol="0">
            <a:spAutoFit/>
          </a:bodyPr>
          <a:lstStyle/>
          <a:p>
            <a:pPr algn="l" fontAlgn="base">
              <a:lnSpc>
                <a:spcPct val="105000"/>
              </a:lnSpc>
              <a:spcAft>
                <a:spcPct val="0"/>
              </a:spcAft>
            </a:pPr>
            <a:endParaRPr kumimoji="0" lang="fr-FR" sz="2800" b="0" i="0" u="none" strike="noStrike" kern="0" cap="none" spc="0" normalizeH="0" noProof="0" dirty="0">
              <a:ln>
                <a:noFill/>
              </a:ln>
              <a:effectLst/>
              <a:uLnTx/>
              <a:uFillTx/>
            </a:endParaRPr>
          </a:p>
        </p:txBody>
      </p:sp>
    </p:spTree>
    <p:extLst>
      <p:ext uri="{BB962C8B-B14F-4D97-AF65-F5344CB8AC3E}">
        <p14:creationId xmlns:p14="http://schemas.microsoft.com/office/powerpoint/2010/main" val="3758251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0FB263A8-BF92-D746-9C62-12BF2C83C57B}"/>
              </a:ext>
            </a:extLst>
          </p:cNvPr>
          <p:cNvSpPr>
            <a:spLocks noGrp="1"/>
          </p:cNvSpPr>
          <p:nvPr>
            <p:ph type="title"/>
          </p:nvPr>
        </p:nvSpPr>
        <p:spPr>
          <a:xfrm>
            <a:off x="228600" y="44624"/>
            <a:ext cx="8686800" cy="646331"/>
          </a:xfrm>
        </p:spPr>
        <p:txBody>
          <a:bodyPr/>
          <a:lstStyle/>
          <a:p>
            <a:r>
              <a:rPr lang="fr-FR"/>
              <a:t>ISN → Les piliers de l’informatique</a:t>
            </a:r>
          </a:p>
        </p:txBody>
      </p:sp>
      <p:sp>
        <p:nvSpPr>
          <p:cNvPr id="3" name="Espace réservé de la date 2">
            <a:extLst>
              <a:ext uri="{FF2B5EF4-FFF2-40B4-BE49-F238E27FC236}">
                <a16:creationId xmlns:a16="http://schemas.microsoft.com/office/drawing/2014/main" xmlns="" id="{665D5D46-0563-A146-8893-4293CEA0E02F}"/>
              </a:ext>
            </a:extLst>
          </p:cNvPr>
          <p:cNvSpPr>
            <a:spLocks noGrp="1"/>
          </p:cNvSpPr>
          <p:nvPr>
            <p:ph type="dt" sz="half" idx="2"/>
          </p:nvPr>
        </p:nvSpPr>
        <p:spPr/>
        <p:txBody>
          <a:bodyPr/>
          <a:lstStyle/>
          <a:p>
            <a:r>
              <a:rPr lang="fr-FR"/>
              <a:t>06/02/2019</a:t>
            </a:r>
            <a:endParaRPr lang="fr-FR" dirty="0"/>
          </a:p>
        </p:txBody>
      </p:sp>
      <p:sp>
        <p:nvSpPr>
          <p:cNvPr id="4" name="Espace réservé du numéro de diapositive 3">
            <a:extLst>
              <a:ext uri="{FF2B5EF4-FFF2-40B4-BE49-F238E27FC236}">
                <a16:creationId xmlns:a16="http://schemas.microsoft.com/office/drawing/2014/main" xmlns="" id="{B39AA6E3-9075-F544-A8C1-C2377633133E}"/>
              </a:ext>
            </a:extLst>
          </p:cNvPr>
          <p:cNvSpPr>
            <a:spLocks noGrp="1"/>
          </p:cNvSpPr>
          <p:nvPr>
            <p:ph type="sldNum" sz="quarter" idx="4"/>
          </p:nvPr>
        </p:nvSpPr>
        <p:spPr/>
        <p:txBody>
          <a:bodyPr/>
          <a:lstStyle/>
          <a:p>
            <a:fld id="{BD380794-AD05-45D1-BCEF-E41591C34CDA}" type="slidenum">
              <a:rPr lang="fr-FR" smtClean="0"/>
              <a:pPr/>
              <a:t>23</a:t>
            </a:fld>
            <a:endParaRPr lang="fr-FR" dirty="0"/>
          </a:p>
        </p:txBody>
      </p:sp>
      <p:sp>
        <p:nvSpPr>
          <p:cNvPr id="5" name="Espace réservé du pied de page 4">
            <a:extLst>
              <a:ext uri="{FF2B5EF4-FFF2-40B4-BE49-F238E27FC236}">
                <a16:creationId xmlns:a16="http://schemas.microsoft.com/office/drawing/2014/main" xmlns="" id="{E85B00FA-376B-AB42-BA2B-90EE85BDF248}"/>
              </a:ext>
            </a:extLst>
          </p:cNvPr>
          <p:cNvSpPr>
            <a:spLocks noGrp="1"/>
          </p:cNvSpPr>
          <p:nvPr>
            <p:ph type="ftr" sz="quarter" idx="3"/>
          </p:nvPr>
        </p:nvSpPr>
        <p:spPr/>
        <p:txBody>
          <a:bodyPr/>
          <a:lstStyle/>
          <a:p>
            <a:r>
              <a:rPr lang="fr-FR"/>
              <a:t>G. Berry, Cours 3</a:t>
            </a:r>
            <a:endParaRPr lang="fr-FR" dirty="0"/>
          </a:p>
        </p:txBody>
      </p:sp>
      <p:pic>
        <p:nvPicPr>
          <p:cNvPr id="7" name="Picture 2">
            <a:extLst>
              <a:ext uri="{FF2B5EF4-FFF2-40B4-BE49-F238E27FC236}">
                <a16:creationId xmlns:a16="http://schemas.microsoft.com/office/drawing/2014/main" xmlns="" id="{F65D23CA-F86A-0D40-9FA3-FD268AAE934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61209" y="4321709"/>
            <a:ext cx="1637236" cy="1244299"/>
          </a:xfrm>
          <a:prstGeom prst="rect">
            <a:avLst/>
          </a:prstGeom>
          <a:noFill/>
          <a:ln w="9525">
            <a:noFill/>
            <a:miter lim="800000"/>
            <a:headEnd/>
            <a:tailEnd/>
          </a:ln>
        </p:spPr>
      </p:pic>
      <p:pic>
        <p:nvPicPr>
          <p:cNvPr id="8" name="Picture 2" descr="en voiture">
            <a:extLst>
              <a:ext uri="{FF2B5EF4-FFF2-40B4-BE49-F238E27FC236}">
                <a16:creationId xmlns:a16="http://schemas.microsoft.com/office/drawing/2014/main" xmlns="" id="{6FCB2CB7-D4BE-4C40-9FF9-BFAD7CAAB05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87942" y="3273826"/>
            <a:ext cx="1855440" cy="1219200"/>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itre 2">
            <a:extLst>
              <a:ext uri="{FF2B5EF4-FFF2-40B4-BE49-F238E27FC236}">
                <a16:creationId xmlns:a16="http://schemas.microsoft.com/office/drawing/2014/main" xmlns="" id="{E280396A-D9A9-8F40-977A-F4EF510A17DE}"/>
              </a:ext>
            </a:extLst>
          </p:cNvPr>
          <p:cNvSpPr txBox="1">
            <a:spLocks/>
          </p:cNvSpPr>
          <p:nvPr/>
        </p:nvSpPr>
        <p:spPr>
          <a:xfrm>
            <a:off x="228600" y="115669"/>
            <a:ext cx="8686800" cy="646331"/>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3600" b="0" i="1" u="none" strike="noStrike" kern="0" cap="none" spc="0" normalizeH="0" baseline="0" dirty="0">
              <a:ln>
                <a:noFill/>
              </a:ln>
              <a:solidFill>
                <a:schemeClr val="tx1"/>
              </a:solidFill>
              <a:effectLst/>
              <a:uLnTx/>
              <a:uFillTx/>
              <a:latin typeface="+mj-lt"/>
              <a:ea typeface="+mj-ea"/>
              <a:cs typeface="+mj-cs"/>
            </a:endParaRPr>
          </a:p>
        </p:txBody>
      </p:sp>
      <p:sp>
        <p:nvSpPr>
          <p:cNvPr id="10" name="ZoneTexte 9">
            <a:extLst>
              <a:ext uri="{FF2B5EF4-FFF2-40B4-BE49-F238E27FC236}">
                <a16:creationId xmlns:a16="http://schemas.microsoft.com/office/drawing/2014/main" xmlns="" id="{BD26953A-1C7F-444F-82C3-3711454FDE96}"/>
              </a:ext>
            </a:extLst>
          </p:cNvPr>
          <p:cNvSpPr txBox="1"/>
          <p:nvPr/>
        </p:nvSpPr>
        <p:spPr>
          <a:xfrm>
            <a:off x="2209160" y="2869770"/>
            <a:ext cx="2045753" cy="523220"/>
          </a:xfrm>
          <a:prstGeom prst="rect">
            <a:avLst/>
          </a:prstGeom>
          <a:noFill/>
          <a:ln w="19050">
            <a:noFill/>
          </a:ln>
        </p:spPr>
        <p:txBody>
          <a:bodyPr wrap="none" rtlCol="0">
            <a:spAutoFit/>
          </a:bodyPr>
          <a:lstStyle/>
          <a:p>
            <a:pPr algn="ctr">
              <a:buNone/>
            </a:pPr>
            <a:r>
              <a:rPr lang="en-US" sz="2800" dirty="0" err="1"/>
              <a:t>algorithmes</a:t>
            </a:r>
            <a:endParaRPr lang="en-US" sz="2800" dirty="0"/>
          </a:p>
        </p:txBody>
      </p:sp>
      <p:sp>
        <p:nvSpPr>
          <p:cNvPr id="11" name="ZoneTexte 10">
            <a:extLst>
              <a:ext uri="{FF2B5EF4-FFF2-40B4-BE49-F238E27FC236}">
                <a16:creationId xmlns:a16="http://schemas.microsoft.com/office/drawing/2014/main" xmlns="" id="{F186611D-9F89-1743-B03E-EF5FAEBE3CDD}"/>
              </a:ext>
            </a:extLst>
          </p:cNvPr>
          <p:cNvSpPr txBox="1"/>
          <p:nvPr/>
        </p:nvSpPr>
        <p:spPr>
          <a:xfrm>
            <a:off x="2448810" y="1333853"/>
            <a:ext cx="1566454" cy="523220"/>
          </a:xfrm>
          <a:prstGeom prst="rect">
            <a:avLst/>
          </a:prstGeom>
          <a:noFill/>
          <a:ln w="19050">
            <a:noFill/>
          </a:ln>
        </p:spPr>
        <p:txBody>
          <a:bodyPr wrap="none" rtlCol="0">
            <a:spAutoFit/>
          </a:bodyPr>
          <a:lstStyle/>
          <a:p>
            <a:pPr algn="ctr">
              <a:buNone/>
            </a:pPr>
            <a:r>
              <a:rPr lang="en-US" sz="2800" dirty="0" err="1"/>
              <a:t>données</a:t>
            </a:r>
            <a:endParaRPr lang="en-US" sz="2800" dirty="0"/>
          </a:p>
        </p:txBody>
      </p:sp>
      <p:sp>
        <p:nvSpPr>
          <p:cNvPr id="12" name="ZoneTexte 11">
            <a:extLst>
              <a:ext uri="{FF2B5EF4-FFF2-40B4-BE49-F238E27FC236}">
                <a16:creationId xmlns:a16="http://schemas.microsoft.com/office/drawing/2014/main" xmlns="" id="{73A9641F-D5F7-A94C-A63D-4E22B03BA228}"/>
              </a:ext>
            </a:extLst>
          </p:cNvPr>
          <p:cNvSpPr txBox="1"/>
          <p:nvPr/>
        </p:nvSpPr>
        <p:spPr>
          <a:xfrm>
            <a:off x="3856989" y="4427231"/>
            <a:ext cx="1725152" cy="501676"/>
          </a:xfrm>
          <a:prstGeom prst="rect">
            <a:avLst/>
          </a:prstGeom>
          <a:noFill/>
          <a:ln w="19050">
            <a:noFill/>
          </a:ln>
        </p:spPr>
        <p:txBody>
          <a:bodyPr wrap="none" rtlCol="0">
            <a:spAutoFit/>
          </a:bodyPr>
          <a:lstStyle/>
          <a:p>
            <a:pPr algn="ctr">
              <a:lnSpc>
                <a:spcPct val="95000"/>
              </a:lnSpc>
              <a:buNone/>
            </a:pPr>
            <a:r>
              <a:rPr lang="en-US" sz="2800"/>
              <a:t>machines</a:t>
            </a:r>
          </a:p>
        </p:txBody>
      </p:sp>
      <p:sp>
        <p:nvSpPr>
          <p:cNvPr id="13" name="ZoneTexte 12">
            <a:extLst>
              <a:ext uri="{FF2B5EF4-FFF2-40B4-BE49-F238E27FC236}">
                <a16:creationId xmlns:a16="http://schemas.microsoft.com/office/drawing/2014/main" xmlns="" id="{F99E92B3-0F91-DD45-AD2D-AED5F47EC688}"/>
              </a:ext>
            </a:extLst>
          </p:cNvPr>
          <p:cNvSpPr txBox="1"/>
          <p:nvPr/>
        </p:nvSpPr>
        <p:spPr>
          <a:xfrm>
            <a:off x="602210" y="4405687"/>
            <a:ext cx="2206053" cy="523220"/>
          </a:xfrm>
          <a:prstGeom prst="rect">
            <a:avLst/>
          </a:prstGeom>
          <a:noFill/>
          <a:ln w="19050">
            <a:noFill/>
          </a:ln>
        </p:spPr>
        <p:txBody>
          <a:bodyPr wrap="none" rtlCol="0">
            <a:spAutoFit/>
          </a:bodyPr>
          <a:lstStyle/>
          <a:p>
            <a:pPr algn="ctr">
              <a:buNone/>
            </a:pPr>
            <a:r>
              <a:rPr lang="en-US" sz="2800" dirty="0" err="1"/>
              <a:t>programmes</a:t>
            </a:r>
            <a:endParaRPr lang="en-US" sz="2800" dirty="0"/>
          </a:p>
        </p:txBody>
      </p:sp>
      <p:cxnSp>
        <p:nvCxnSpPr>
          <p:cNvPr id="14" name="Connecteur droit avec flèche 13">
            <a:extLst>
              <a:ext uri="{FF2B5EF4-FFF2-40B4-BE49-F238E27FC236}">
                <a16:creationId xmlns:a16="http://schemas.microsoft.com/office/drawing/2014/main" xmlns="" id="{A5443008-DDF3-BD42-BCC5-43EB8B9C01D7}"/>
              </a:ext>
            </a:extLst>
          </p:cNvPr>
          <p:cNvCxnSpPr>
            <a:cxnSpLocks/>
            <a:stCxn id="11" idx="2"/>
            <a:endCxn id="10" idx="0"/>
          </p:cNvCxnSpPr>
          <p:nvPr/>
        </p:nvCxnSpPr>
        <p:spPr bwMode="auto">
          <a:xfrm>
            <a:off x="3232037" y="1857073"/>
            <a:ext cx="0" cy="1012697"/>
          </a:xfrm>
          <a:prstGeom prst="straightConnector1">
            <a:avLst/>
          </a:prstGeom>
          <a:noFill/>
          <a:ln w="28575" cap="flat" cmpd="sng" algn="ctr">
            <a:solidFill>
              <a:schemeClr val="tx1"/>
            </a:solidFill>
            <a:prstDash val="solid"/>
            <a:round/>
            <a:headEnd type="none" w="med" len="med"/>
            <a:tailEnd type="arrow"/>
          </a:ln>
          <a:effectLst/>
        </p:spPr>
      </p:cxnSp>
      <p:cxnSp>
        <p:nvCxnSpPr>
          <p:cNvPr id="15" name="Connecteur droit avec flèche 14">
            <a:extLst>
              <a:ext uri="{FF2B5EF4-FFF2-40B4-BE49-F238E27FC236}">
                <a16:creationId xmlns:a16="http://schemas.microsoft.com/office/drawing/2014/main" xmlns="" id="{52FAB68A-F7CC-5D4E-B5A7-70B7A221D353}"/>
              </a:ext>
            </a:extLst>
          </p:cNvPr>
          <p:cNvCxnSpPr>
            <a:stCxn id="10" idx="2"/>
            <a:endCxn id="13" idx="0"/>
          </p:cNvCxnSpPr>
          <p:nvPr/>
        </p:nvCxnSpPr>
        <p:spPr bwMode="auto">
          <a:xfrm flipH="1">
            <a:off x="1705237" y="3392990"/>
            <a:ext cx="1526800" cy="1012697"/>
          </a:xfrm>
          <a:prstGeom prst="straightConnector1">
            <a:avLst/>
          </a:prstGeom>
          <a:noFill/>
          <a:ln w="28575" cap="flat" cmpd="sng" algn="ctr">
            <a:solidFill>
              <a:schemeClr val="tx1"/>
            </a:solidFill>
            <a:prstDash val="solid"/>
            <a:round/>
            <a:headEnd type="none" w="med" len="med"/>
            <a:tailEnd type="arrow"/>
          </a:ln>
          <a:effectLst/>
        </p:spPr>
      </p:cxnSp>
      <p:cxnSp>
        <p:nvCxnSpPr>
          <p:cNvPr id="16" name="Connecteur droit avec flèche 15">
            <a:extLst>
              <a:ext uri="{FF2B5EF4-FFF2-40B4-BE49-F238E27FC236}">
                <a16:creationId xmlns:a16="http://schemas.microsoft.com/office/drawing/2014/main" xmlns="" id="{03B374D9-2299-FD47-B132-172369783AB2}"/>
              </a:ext>
            </a:extLst>
          </p:cNvPr>
          <p:cNvCxnSpPr>
            <a:stCxn id="13" idx="3"/>
            <a:endCxn id="12" idx="1"/>
          </p:cNvCxnSpPr>
          <p:nvPr/>
        </p:nvCxnSpPr>
        <p:spPr bwMode="auto">
          <a:xfrm>
            <a:off x="2808263" y="4667297"/>
            <a:ext cx="1048726" cy="10772"/>
          </a:xfrm>
          <a:prstGeom prst="straightConnector1">
            <a:avLst/>
          </a:prstGeom>
          <a:noFill/>
          <a:ln w="28575" cap="flat" cmpd="sng" algn="ctr">
            <a:solidFill>
              <a:schemeClr val="tx1"/>
            </a:solidFill>
            <a:prstDash val="solid"/>
            <a:round/>
            <a:headEnd type="none" w="med" len="med"/>
            <a:tailEnd type="arrow"/>
          </a:ln>
          <a:effectLst/>
        </p:spPr>
      </p:cxnSp>
      <p:cxnSp>
        <p:nvCxnSpPr>
          <p:cNvPr id="17" name="Connecteur droit avec flèche 16">
            <a:extLst>
              <a:ext uri="{FF2B5EF4-FFF2-40B4-BE49-F238E27FC236}">
                <a16:creationId xmlns:a16="http://schemas.microsoft.com/office/drawing/2014/main" xmlns="" id="{673B50AD-5295-1242-A389-D586DC8817B1}"/>
              </a:ext>
            </a:extLst>
          </p:cNvPr>
          <p:cNvCxnSpPr>
            <a:cxnSpLocks/>
            <a:stCxn id="10" idx="2"/>
            <a:endCxn id="12" idx="0"/>
          </p:cNvCxnSpPr>
          <p:nvPr/>
        </p:nvCxnSpPr>
        <p:spPr bwMode="auto">
          <a:xfrm>
            <a:off x="3232037" y="3392990"/>
            <a:ext cx="1487528" cy="1034241"/>
          </a:xfrm>
          <a:prstGeom prst="straightConnector1">
            <a:avLst/>
          </a:prstGeom>
          <a:noFill/>
          <a:ln w="28575" cap="flat" cmpd="sng" algn="ctr">
            <a:solidFill>
              <a:schemeClr val="tx2"/>
            </a:solidFill>
            <a:prstDash val="sysDot"/>
            <a:round/>
            <a:headEnd type="none" w="med" len="med"/>
            <a:tailEnd type="arrow"/>
          </a:ln>
          <a:effectLst/>
        </p:spPr>
      </p:cxnSp>
      <p:pic>
        <p:nvPicPr>
          <p:cNvPr id="18" name="Espace réservé du contenu 6" descr="Donzelle-2.WMF">
            <a:extLst>
              <a:ext uri="{FF2B5EF4-FFF2-40B4-BE49-F238E27FC236}">
                <a16:creationId xmlns:a16="http://schemas.microsoft.com/office/drawing/2014/main" xmlns="" id="{4E5BCF8C-D617-C746-BF9F-F25E374D7240}"/>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900406" y="1738838"/>
            <a:ext cx="1281336" cy="1507001"/>
          </a:xfrm>
          <a:prstGeom prst="rect">
            <a:avLst/>
          </a:prstGeom>
          <a:noFill/>
          <a:ln>
            <a:miter lim="800000"/>
            <a:headEnd/>
            <a:tailEnd/>
          </a:ln>
        </p:spPr>
      </p:pic>
      <p:cxnSp>
        <p:nvCxnSpPr>
          <p:cNvPr id="19" name="Connecteur droit avec flèche 18">
            <a:extLst>
              <a:ext uri="{FF2B5EF4-FFF2-40B4-BE49-F238E27FC236}">
                <a16:creationId xmlns:a16="http://schemas.microsoft.com/office/drawing/2014/main" xmlns="" id="{8FA43D2D-C71A-9F4A-A696-16FB340B90B1}"/>
              </a:ext>
            </a:extLst>
          </p:cNvPr>
          <p:cNvCxnSpPr>
            <a:cxnSpLocks/>
            <a:endCxn id="11" idx="3"/>
          </p:cNvCxnSpPr>
          <p:nvPr/>
        </p:nvCxnSpPr>
        <p:spPr bwMode="auto">
          <a:xfrm flipH="1" flipV="1">
            <a:off x="4015264" y="1595463"/>
            <a:ext cx="2600024" cy="916414"/>
          </a:xfrm>
          <a:prstGeom prst="straightConnector1">
            <a:avLst/>
          </a:prstGeom>
          <a:noFill/>
          <a:ln w="28575" cap="flat" cmpd="sng" algn="ctr">
            <a:solidFill>
              <a:schemeClr val="accent4"/>
            </a:solidFill>
            <a:prstDash val="solid"/>
            <a:round/>
            <a:headEnd type="none" w="med" len="med"/>
            <a:tailEnd type="arrow"/>
          </a:ln>
          <a:effectLst/>
        </p:spPr>
      </p:cxnSp>
      <p:sp>
        <p:nvSpPr>
          <p:cNvPr id="20" name="ZoneTexte 19">
            <a:extLst>
              <a:ext uri="{FF2B5EF4-FFF2-40B4-BE49-F238E27FC236}">
                <a16:creationId xmlns:a16="http://schemas.microsoft.com/office/drawing/2014/main" xmlns="" id="{001E3B05-DB65-3F41-BA9D-8BDB0D0978E7}"/>
              </a:ext>
            </a:extLst>
          </p:cNvPr>
          <p:cNvSpPr txBox="1"/>
          <p:nvPr/>
        </p:nvSpPr>
        <p:spPr>
          <a:xfrm>
            <a:off x="1464451" y="5505963"/>
            <a:ext cx="6215098" cy="973374"/>
          </a:xfrm>
          <a:prstGeom prst="rect">
            <a:avLst/>
          </a:prstGeom>
          <a:noFill/>
          <a:ln w="28575" cmpd="sng">
            <a:solidFill>
              <a:schemeClr val="accent3"/>
            </a:solidFill>
          </a:ln>
        </p:spPr>
        <p:txBody>
          <a:bodyPr wrap="none" bIns="64800" rtlCol="0">
            <a:spAutoFit/>
          </a:bodyPr>
          <a:lstStyle/>
          <a:p>
            <a:pPr algn="ctr">
              <a:buNone/>
            </a:pPr>
            <a:r>
              <a:rPr lang="fr-FR" sz="2800" dirty="0"/>
              <a:t>Une science de construction,</a:t>
            </a:r>
          </a:p>
          <a:p>
            <a:pPr algn="ctr">
              <a:buNone/>
            </a:pPr>
            <a:r>
              <a:rPr lang="fr-FR" sz="2800" dirty="0"/>
              <a:t>très différente des sciences naturelles</a:t>
            </a:r>
          </a:p>
        </p:txBody>
      </p:sp>
      <p:sp>
        <p:nvSpPr>
          <p:cNvPr id="21" name="ZoneTexte 20">
            <a:extLst>
              <a:ext uri="{FF2B5EF4-FFF2-40B4-BE49-F238E27FC236}">
                <a16:creationId xmlns:a16="http://schemas.microsoft.com/office/drawing/2014/main" xmlns="" id="{E1151EB8-B94D-8346-B07F-8E5E833033B0}"/>
              </a:ext>
            </a:extLst>
          </p:cNvPr>
          <p:cNvSpPr txBox="1"/>
          <p:nvPr/>
        </p:nvSpPr>
        <p:spPr>
          <a:xfrm>
            <a:off x="4962410" y="1040475"/>
            <a:ext cx="2024913" cy="954107"/>
          </a:xfrm>
          <a:prstGeom prst="rect">
            <a:avLst/>
          </a:prstGeom>
          <a:noFill/>
          <a:ln w="19050">
            <a:noFill/>
          </a:ln>
        </p:spPr>
        <p:txBody>
          <a:bodyPr wrap="none" rtlCol="0">
            <a:spAutoFit/>
          </a:bodyPr>
          <a:lstStyle/>
          <a:p>
            <a:pPr algn="ctr">
              <a:buNone/>
            </a:pPr>
            <a:r>
              <a:rPr lang="en-US" sz="2800" dirty="0">
                <a:solidFill>
                  <a:schemeClr val="accent4"/>
                </a:solidFill>
              </a:rPr>
              <a:t>interfaces</a:t>
            </a:r>
          </a:p>
          <a:p>
            <a:pPr algn="ctr">
              <a:buNone/>
            </a:pPr>
            <a:r>
              <a:rPr lang="en-US" sz="2800" dirty="0">
                <a:solidFill>
                  <a:schemeClr val="accent4"/>
                </a:solidFill>
              </a:rPr>
              <a:t>interactions</a:t>
            </a:r>
          </a:p>
        </p:txBody>
      </p:sp>
      <p:cxnSp>
        <p:nvCxnSpPr>
          <p:cNvPr id="22" name="Connecteur droit avec flèche 21">
            <a:extLst>
              <a:ext uri="{FF2B5EF4-FFF2-40B4-BE49-F238E27FC236}">
                <a16:creationId xmlns:a16="http://schemas.microsoft.com/office/drawing/2014/main" xmlns="" id="{204F3570-AE51-6842-8C15-824D230FEC32}"/>
              </a:ext>
            </a:extLst>
          </p:cNvPr>
          <p:cNvCxnSpPr/>
          <p:nvPr/>
        </p:nvCxnSpPr>
        <p:spPr bwMode="auto">
          <a:xfrm flipV="1">
            <a:off x="5624683" y="4035877"/>
            <a:ext cx="1066800" cy="591770"/>
          </a:xfrm>
          <a:prstGeom prst="straightConnector1">
            <a:avLst/>
          </a:prstGeom>
          <a:noFill/>
          <a:ln w="28575" cap="flat" cmpd="sng" algn="ctr">
            <a:solidFill>
              <a:schemeClr val="accent4"/>
            </a:solidFill>
            <a:prstDash val="solid"/>
            <a:round/>
            <a:headEnd type="none" w="med" len="med"/>
            <a:tailEnd type="arrow"/>
          </a:ln>
          <a:effectLst/>
        </p:spPr>
      </p:cxnSp>
      <p:sp>
        <p:nvSpPr>
          <p:cNvPr id="23" name="ZoneTexte 22">
            <a:extLst>
              <a:ext uri="{FF2B5EF4-FFF2-40B4-BE49-F238E27FC236}">
                <a16:creationId xmlns:a16="http://schemas.microsoft.com/office/drawing/2014/main" xmlns="" id="{D15B89AD-8DC1-3B4B-8848-D5A3B29E481D}"/>
              </a:ext>
            </a:extLst>
          </p:cNvPr>
          <p:cNvSpPr txBox="1"/>
          <p:nvPr/>
        </p:nvSpPr>
        <p:spPr>
          <a:xfrm>
            <a:off x="7452320" y="2115398"/>
            <a:ext cx="216879" cy="635576"/>
          </a:xfrm>
          <a:prstGeom prst="rect">
            <a:avLst/>
          </a:prstGeom>
          <a:ln w="19050">
            <a:noFill/>
          </a:ln>
        </p:spPr>
        <p:txBody>
          <a:bodyPr wrap="square" rtlCol="0">
            <a:spAutoFit/>
          </a:bodyPr>
          <a:lstStyle/>
          <a:p>
            <a:pPr fontAlgn="base">
              <a:lnSpc>
                <a:spcPct val="105000"/>
              </a:lnSpc>
              <a:spcAft>
                <a:spcPct val="0"/>
              </a:spcAft>
            </a:pPr>
            <a:endParaRPr kumimoji="0" lang="fr-FR" sz="2800" b="0" i="0" u="none" strike="noStrike" kern="0" cap="none" spc="0" normalizeH="0" noProof="0" dirty="0">
              <a:ln>
                <a:noFill/>
              </a:ln>
              <a:effectLst/>
              <a:uLnTx/>
              <a:uFillTx/>
            </a:endParaRPr>
          </a:p>
        </p:txBody>
      </p:sp>
    </p:spTree>
    <p:extLst>
      <p:ext uri="{BB962C8B-B14F-4D97-AF65-F5344CB8AC3E}">
        <p14:creationId xmlns:p14="http://schemas.microsoft.com/office/powerpoint/2010/main" val="3589232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xmlns="" id="{22A8F2C6-13F8-2040-A73D-A74CF3EE306F}"/>
              </a:ext>
            </a:extLst>
          </p:cNvPr>
          <p:cNvSpPr>
            <a:spLocks noGrp="1"/>
          </p:cNvSpPr>
          <p:nvPr>
            <p:ph type="dt" sz="half" idx="2"/>
          </p:nvPr>
        </p:nvSpPr>
        <p:spPr/>
        <p:txBody>
          <a:bodyPr/>
          <a:lstStyle/>
          <a:p>
            <a:r>
              <a:rPr lang="fr-FR"/>
              <a:t>06/02/2019</a:t>
            </a:r>
            <a:endParaRPr lang="fr-FR" dirty="0"/>
          </a:p>
        </p:txBody>
      </p:sp>
      <p:sp>
        <p:nvSpPr>
          <p:cNvPr id="3" name="Espace réservé du numéro de diapositive 2">
            <a:extLst>
              <a:ext uri="{FF2B5EF4-FFF2-40B4-BE49-F238E27FC236}">
                <a16:creationId xmlns:a16="http://schemas.microsoft.com/office/drawing/2014/main" xmlns="" id="{6CA23E39-E302-B545-8DC4-FC7D1723219B}"/>
              </a:ext>
            </a:extLst>
          </p:cNvPr>
          <p:cNvSpPr>
            <a:spLocks noGrp="1"/>
          </p:cNvSpPr>
          <p:nvPr>
            <p:ph type="sldNum" sz="quarter" idx="4"/>
          </p:nvPr>
        </p:nvSpPr>
        <p:spPr/>
        <p:txBody>
          <a:bodyPr/>
          <a:lstStyle/>
          <a:p>
            <a:fld id="{BD380794-AD05-45D1-BCEF-E41591C34CDA}" type="slidenum">
              <a:rPr lang="fr-FR" smtClean="0"/>
              <a:pPr/>
              <a:t>24</a:t>
            </a:fld>
            <a:endParaRPr lang="fr-FR" dirty="0"/>
          </a:p>
        </p:txBody>
      </p:sp>
      <p:sp>
        <p:nvSpPr>
          <p:cNvPr id="4" name="Espace réservé du pied de page 3">
            <a:extLst>
              <a:ext uri="{FF2B5EF4-FFF2-40B4-BE49-F238E27FC236}">
                <a16:creationId xmlns:a16="http://schemas.microsoft.com/office/drawing/2014/main" xmlns="" id="{2EED3C50-9F41-BC4B-BCA2-3F537CBCAD7F}"/>
              </a:ext>
            </a:extLst>
          </p:cNvPr>
          <p:cNvSpPr>
            <a:spLocks noGrp="1"/>
          </p:cNvSpPr>
          <p:nvPr>
            <p:ph type="ftr" sz="quarter" idx="3"/>
          </p:nvPr>
        </p:nvSpPr>
        <p:spPr/>
        <p:txBody>
          <a:bodyPr/>
          <a:lstStyle/>
          <a:p>
            <a:r>
              <a:rPr lang="fr-FR"/>
              <a:t>G. Berry, Cours 3</a:t>
            </a:r>
            <a:endParaRPr lang="fr-FR" dirty="0"/>
          </a:p>
        </p:txBody>
      </p:sp>
      <p:grpSp>
        <p:nvGrpSpPr>
          <p:cNvPr id="7" name="Groupe 6">
            <a:extLst>
              <a:ext uri="{FF2B5EF4-FFF2-40B4-BE49-F238E27FC236}">
                <a16:creationId xmlns:a16="http://schemas.microsoft.com/office/drawing/2014/main" xmlns="" id="{08101619-0B51-B44B-9306-6FEC977CDEBC}"/>
              </a:ext>
            </a:extLst>
          </p:cNvPr>
          <p:cNvGrpSpPr/>
          <p:nvPr/>
        </p:nvGrpSpPr>
        <p:grpSpPr>
          <a:xfrm>
            <a:off x="1187624" y="692696"/>
            <a:ext cx="6552728" cy="3888432"/>
            <a:chOff x="539552" y="620687"/>
            <a:chExt cx="7982520" cy="4883641"/>
          </a:xfrm>
        </p:grpSpPr>
        <p:pic>
          <p:nvPicPr>
            <p:cNvPr id="5" name="Image 4">
              <a:extLst>
                <a:ext uri="{FF2B5EF4-FFF2-40B4-BE49-F238E27FC236}">
                  <a16:creationId xmlns:a16="http://schemas.microsoft.com/office/drawing/2014/main" xmlns="" id="{B3868E93-106A-FB47-ABFC-D0EBB45E78E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9552" y="620687"/>
              <a:ext cx="4040711" cy="4883641"/>
            </a:xfrm>
            <a:prstGeom prst="rect">
              <a:avLst/>
            </a:prstGeom>
          </p:spPr>
        </p:pic>
        <p:pic>
          <p:nvPicPr>
            <p:cNvPr id="6" name="Image 5">
              <a:extLst>
                <a:ext uri="{FF2B5EF4-FFF2-40B4-BE49-F238E27FC236}">
                  <a16:creationId xmlns:a16="http://schemas.microsoft.com/office/drawing/2014/main" xmlns="" id="{EDE50C2A-1F2F-6545-BCAE-B99D4057A1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05739" y="620687"/>
              <a:ext cx="3316333" cy="4883641"/>
            </a:xfrm>
            <a:prstGeom prst="rect">
              <a:avLst/>
            </a:prstGeom>
          </p:spPr>
        </p:pic>
      </p:grpSp>
      <p:sp>
        <p:nvSpPr>
          <p:cNvPr id="9" name="ZoneTexte 8">
            <a:extLst>
              <a:ext uri="{FF2B5EF4-FFF2-40B4-BE49-F238E27FC236}">
                <a16:creationId xmlns:a16="http://schemas.microsoft.com/office/drawing/2014/main" xmlns="" id="{416ECAC8-9BF2-FA4F-8720-CADC7826794C}"/>
              </a:ext>
            </a:extLst>
          </p:cNvPr>
          <p:cNvSpPr txBox="1"/>
          <p:nvPr/>
        </p:nvSpPr>
        <p:spPr>
          <a:xfrm>
            <a:off x="830431" y="5301208"/>
            <a:ext cx="7483139" cy="970562"/>
          </a:xfrm>
          <a:prstGeom prst="rect">
            <a:avLst/>
          </a:prstGeom>
          <a:ln w="28575">
            <a:solidFill>
              <a:schemeClr val="accent1"/>
            </a:solidFill>
          </a:ln>
        </p:spPr>
        <p:txBody>
          <a:bodyPr wrap="none" tIns="21600" bIns="64800" rtlCol="0">
            <a:spAutoFit/>
          </a:bodyPr>
          <a:lstStyle/>
          <a:p>
            <a:pPr algn="ctr" fontAlgn="base">
              <a:lnSpc>
                <a:spcPct val="105000"/>
              </a:lnSpc>
              <a:spcAft>
                <a:spcPct val="0"/>
              </a:spcAft>
            </a:pPr>
            <a:r>
              <a:rPr kumimoji="0" lang="fr-FR" sz="2800" b="0" i="0" u="none" strike="noStrike" kern="0" cap="none" spc="0" normalizeH="0" noProof="0" dirty="0">
                <a:ln>
                  <a:noFill/>
                </a:ln>
                <a:effectLst/>
                <a:uLnTx/>
                <a:uFillTx/>
              </a:rPr>
              <a:t>Avoir à former simultanément les enseignants</a:t>
            </a:r>
          </a:p>
          <a:p>
            <a:pPr algn="ctr" fontAlgn="base">
              <a:spcAft>
                <a:spcPct val="0"/>
              </a:spcAft>
            </a:pPr>
            <a:r>
              <a:rPr lang="fr-FR" sz="2800" kern="0" dirty="0"/>
              <a:t>et les élèves n’est vraiment pas simple…</a:t>
            </a:r>
            <a:endParaRPr kumimoji="0" lang="fr-FR" sz="2800" b="0" i="0" u="none" strike="noStrike" kern="0" cap="none" spc="0" normalizeH="0" noProof="0" dirty="0">
              <a:ln>
                <a:noFill/>
              </a:ln>
              <a:effectLst/>
              <a:uLnTx/>
              <a:uFillTx/>
            </a:endParaRPr>
          </a:p>
        </p:txBody>
      </p:sp>
    </p:spTree>
    <p:extLst>
      <p:ext uri="{BB962C8B-B14F-4D97-AF65-F5344CB8AC3E}">
        <p14:creationId xmlns:p14="http://schemas.microsoft.com/office/powerpoint/2010/main" val="2933495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xmlns="" id="{D337A9CD-D327-214F-B8D2-AFFE7218820F}"/>
              </a:ext>
            </a:extLst>
          </p:cNvPr>
          <p:cNvSpPr>
            <a:spLocks noGrp="1"/>
          </p:cNvSpPr>
          <p:nvPr>
            <p:ph type="title"/>
          </p:nvPr>
        </p:nvSpPr>
        <p:spPr>
          <a:xfrm>
            <a:off x="0" y="44624"/>
            <a:ext cx="9144000" cy="1200329"/>
          </a:xfrm>
        </p:spPr>
        <p:txBody>
          <a:bodyPr/>
          <a:lstStyle/>
          <a:p>
            <a:r>
              <a:rPr lang="fr-FR"/>
              <a:t>2013 : rapport de l’Académie des sciences</a:t>
            </a:r>
          </a:p>
        </p:txBody>
      </p:sp>
      <p:sp>
        <p:nvSpPr>
          <p:cNvPr id="4" name="Espace réservé de la date 3">
            <a:extLst>
              <a:ext uri="{FF2B5EF4-FFF2-40B4-BE49-F238E27FC236}">
                <a16:creationId xmlns:a16="http://schemas.microsoft.com/office/drawing/2014/main" xmlns="" id="{180FF25F-7145-A640-9EE0-ECA8BF8F35F5}"/>
              </a:ext>
            </a:extLst>
          </p:cNvPr>
          <p:cNvSpPr>
            <a:spLocks noGrp="1"/>
          </p:cNvSpPr>
          <p:nvPr>
            <p:ph type="dt" sz="half" idx="2"/>
          </p:nvPr>
        </p:nvSpPr>
        <p:spPr/>
        <p:txBody>
          <a:bodyPr/>
          <a:lstStyle/>
          <a:p>
            <a:r>
              <a:rPr lang="fr-FR"/>
              <a:t>06/02/2019</a:t>
            </a:r>
            <a:endParaRPr lang="fr-FR" dirty="0"/>
          </a:p>
        </p:txBody>
      </p:sp>
      <p:sp>
        <p:nvSpPr>
          <p:cNvPr id="5" name="Espace réservé du numéro de diapositive 4">
            <a:extLst>
              <a:ext uri="{FF2B5EF4-FFF2-40B4-BE49-F238E27FC236}">
                <a16:creationId xmlns:a16="http://schemas.microsoft.com/office/drawing/2014/main" xmlns="" id="{BE74427A-FF13-A748-989E-D47A6633CDD7}"/>
              </a:ext>
            </a:extLst>
          </p:cNvPr>
          <p:cNvSpPr>
            <a:spLocks noGrp="1"/>
          </p:cNvSpPr>
          <p:nvPr>
            <p:ph type="sldNum" sz="quarter" idx="4"/>
          </p:nvPr>
        </p:nvSpPr>
        <p:spPr/>
        <p:txBody>
          <a:bodyPr/>
          <a:lstStyle/>
          <a:p>
            <a:fld id="{BD380794-AD05-45D1-BCEF-E41591C34CDA}" type="slidenum">
              <a:rPr lang="fr-FR" smtClean="0"/>
              <a:pPr/>
              <a:t>25</a:t>
            </a:fld>
            <a:endParaRPr lang="fr-FR" dirty="0"/>
          </a:p>
        </p:txBody>
      </p:sp>
      <p:sp>
        <p:nvSpPr>
          <p:cNvPr id="6" name="Espace réservé du pied de page 5">
            <a:extLst>
              <a:ext uri="{FF2B5EF4-FFF2-40B4-BE49-F238E27FC236}">
                <a16:creationId xmlns:a16="http://schemas.microsoft.com/office/drawing/2014/main" xmlns="" id="{4E1F19BB-5D6D-104C-A31D-92F829CE2F9B}"/>
              </a:ext>
            </a:extLst>
          </p:cNvPr>
          <p:cNvSpPr>
            <a:spLocks noGrp="1"/>
          </p:cNvSpPr>
          <p:nvPr>
            <p:ph type="ftr" sz="quarter" idx="3"/>
          </p:nvPr>
        </p:nvSpPr>
        <p:spPr/>
        <p:txBody>
          <a:bodyPr/>
          <a:lstStyle/>
          <a:p>
            <a:r>
              <a:rPr lang="fr-FR"/>
              <a:t>G. Berry, Cours 3</a:t>
            </a:r>
            <a:endParaRPr lang="fr-FR" dirty="0"/>
          </a:p>
        </p:txBody>
      </p:sp>
      <p:pic>
        <p:nvPicPr>
          <p:cNvPr id="10" name="Image 9">
            <a:extLst>
              <a:ext uri="{FF2B5EF4-FFF2-40B4-BE49-F238E27FC236}">
                <a16:creationId xmlns:a16="http://schemas.microsoft.com/office/drawing/2014/main" xmlns="" id="{D85BD448-FBBA-0C46-863E-95369015E5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1520" y="1124744"/>
            <a:ext cx="3168352" cy="4477937"/>
          </a:xfrm>
          <a:prstGeom prst="rect">
            <a:avLst/>
          </a:prstGeom>
        </p:spPr>
      </p:pic>
      <p:sp>
        <p:nvSpPr>
          <p:cNvPr id="11" name="ZoneTexte 10">
            <a:extLst>
              <a:ext uri="{FF2B5EF4-FFF2-40B4-BE49-F238E27FC236}">
                <a16:creationId xmlns:a16="http://schemas.microsoft.com/office/drawing/2014/main" xmlns="" id="{1C8AEC04-A7A2-4640-B572-7B91FAB7740F}"/>
              </a:ext>
            </a:extLst>
          </p:cNvPr>
          <p:cNvSpPr txBox="1"/>
          <p:nvPr/>
        </p:nvSpPr>
        <p:spPr>
          <a:xfrm>
            <a:off x="3550814" y="1937172"/>
            <a:ext cx="5516986" cy="2973290"/>
          </a:xfrm>
          <a:prstGeom prst="rect">
            <a:avLst/>
          </a:prstGeom>
          <a:ln w="28575">
            <a:noFill/>
          </a:ln>
        </p:spPr>
        <p:txBody>
          <a:bodyPr wrap="square" tIns="21600" bIns="64800" rtlCol="0">
            <a:spAutoFit/>
          </a:bodyPr>
          <a:lstStyle/>
          <a:p>
            <a:pPr algn="ctr" fontAlgn="base">
              <a:lnSpc>
                <a:spcPct val="105000"/>
              </a:lnSpc>
              <a:spcAft>
                <a:spcPct val="0"/>
              </a:spcAft>
            </a:pPr>
            <a:r>
              <a:rPr kumimoji="0" lang="fr-FR" sz="2000" b="0" i="0" u="none" strike="noStrike" kern="0" cap="none" spc="0" normalizeH="0" noProof="0" dirty="0">
                <a:ln>
                  <a:noFill/>
                </a:ln>
                <a:solidFill>
                  <a:schemeClr val="accent3"/>
                </a:solidFill>
                <a:effectLst/>
                <a:uLnTx/>
                <a:uFillTx/>
                <a:hlinkClick r:id="rId3"/>
              </a:rPr>
              <a:t>L’enseignement de l’informatique en France</a:t>
            </a:r>
          </a:p>
          <a:p>
            <a:pPr algn="ctr" fontAlgn="base">
              <a:lnSpc>
                <a:spcPct val="105000"/>
              </a:lnSpc>
              <a:spcAft>
                <a:spcPct val="0"/>
              </a:spcAft>
            </a:pPr>
            <a:r>
              <a:rPr lang="fr-FR" sz="2000" kern="0" dirty="0">
                <a:solidFill>
                  <a:schemeClr val="accent3"/>
                </a:solidFill>
                <a:hlinkClick r:id="rId3"/>
              </a:rPr>
              <a:t>Il est urgent de ne plus attendre</a:t>
            </a:r>
            <a:endParaRPr lang="fr-FR" sz="2000" kern="0" dirty="0">
              <a:solidFill>
                <a:schemeClr val="accent3"/>
              </a:solidFill>
            </a:endParaRPr>
          </a:p>
          <a:p>
            <a:pPr algn="ctr" fontAlgn="base">
              <a:lnSpc>
                <a:spcPct val="105000"/>
              </a:lnSpc>
              <a:spcAft>
                <a:spcPct val="0"/>
              </a:spcAft>
            </a:pPr>
            <a:endParaRPr kumimoji="0" lang="fr-FR" sz="2000" b="0" i="0" u="none" strike="noStrike" kern="0" cap="none" spc="0" normalizeH="0" noProof="0" dirty="0">
              <a:ln>
                <a:noFill/>
              </a:ln>
              <a:effectLst/>
              <a:uLnTx/>
              <a:uFillTx/>
            </a:endParaRPr>
          </a:p>
          <a:p>
            <a:pPr algn="ctr" fontAlgn="base">
              <a:lnSpc>
                <a:spcPct val="105000"/>
              </a:lnSpc>
              <a:spcAft>
                <a:spcPct val="0"/>
              </a:spcAft>
            </a:pPr>
            <a:r>
              <a:rPr lang="fr-FR" sz="2000" kern="0" dirty="0"/>
              <a:t>3 académiciens informaticiens </a:t>
            </a:r>
          </a:p>
          <a:p>
            <a:pPr algn="ctr" fontAlgn="base">
              <a:lnSpc>
                <a:spcPct val="105000"/>
              </a:lnSpc>
              <a:spcAft>
                <a:spcPct val="0"/>
              </a:spcAft>
            </a:pPr>
            <a:r>
              <a:rPr lang="fr-FR" sz="2000" kern="0" dirty="0"/>
              <a:t>+ 7 professeurs ou chercheurs en informatique</a:t>
            </a:r>
          </a:p>
          <a:p>
            <a:pPr algn="ctr" fontAlgn="base">
              <a:lnSpc>
                <a:spcPct val="105000"/>
              </a:lnSpc>
              <a:spcAft>
                <a:spcPct val="0"/>
              </a:spcAft>
            </a:pPr>
            <a:endParaRPr lang="fr-FR" sz="2000" kern="0" dirty="0"/>
          </a:p>
          <a:p>
            <a:pPr algn="ctr" fontAlgn="base">
              <a:lnSpc>
                <a:spcPct val="105000"/>
              </a:lnSpc>
              <a:spcAft>
                <a:spcPct val="0"/>
              </a:spcAft>
            </a:pPr>
            <a:r>
              <a:rPr lang="fr-FR" sz="2000" kern="0" dirty="0"/>
              <a:t>Pas si différent de celui de 1983,</a:t>
            </a:r>
          </a:p>
          <a:p>
            <a:pPr algn="ctr" fontAlgn="base">
              <a:lnSpc>
                <a:spcPct val="105000"/>
              </a:lnSpc>
              <a:spcAft>
                <a:spcPct val="0"/>
              </a:spcAft>
            </a:pPr>
            <a:r>
              <a:rPr lang="fr-FR" sz="2000" kern="0" dirty="0"/>
              <a:t>mais remis au goût et connaissances du jour</a:t>
            </a:r>
          </a:p>
          <a:p>
            <a:pPr algn="ctr" fontAlgn="base">
              <a:lnSpc>
                <a:spcPct val="105000"/>
              </a:lnSpc>
              <a:spcAft>
                <a:spcPct val="0"/>
              </a:spcAft>
            </a:pPr>
            <a:endParaRPr lang="fr-FR" sz="2000" kern="0" dirty="0"/>
          </a:p>
        </p:txBody>
      </p:sp>
      <p:sp>
        <p:nvSpPr>
          <p:cNvPr id="12" name="Rectangle 11">
            <a:extLst>
              <a:ext uri="{FF2B5EF4-FFF2-40B4-BE49-F238E27FC236}">
                <a16:creationId xmlns:a16="http://schemas.microsoft.com/office/drawing/2014/main" xmlns="" id="{9D4AF135-7F7F-6C45-B9DF-5CA1533E579A}"/>
              </a:ext>
            </a:extLst>
          </p:cNvPr>
          <p:cNvSpPr/>
          <p:nvPr/>
        </p:nvSpPr>
        <p:spPr>
          <a:xfrm>
            <a:off x="91852" y="5844074"/>
            <a:ext cx="8960296" cy="584775"/>
          </a:xfrm>
          <a:prstGeom prst="rect">
            <a:avLst/>
          </a:prstGeom>
        </p:spPr>
        <p:txBody>
          <a:bodyPr wrap="square">
            <a:spAutoFit/>
          </a:bodyPr>
          <a:lstStyle/>
          <a:p>
            <a:r>
              <a:rPr lang="fr-FR" sz="1600">
                <a:hlinkClick r:id="rId3"/>
              </a:rPr>
              <a:t>http://www.academie-sciences.fr/fr/Rapports-ouvrages-avis-et-recommandations-de-l-Academie/l-enseignement-de-l-informatique-en-france-il-est-urgent-de-ne-plus-attendre.html</a:t>
            </a:r>
            <a:r>
              <a:rPr lang="fr-FR" sz="1600"/>
              <a:t> </a:t>
            </a:r>
          </a:p>
        </p:txBody>
      </p:sp>
    </p:spTree>
    <p:extLst>
      <p:ext uri="{BB962C8B-B14F-4D97-AF65-F5344CB8AC3E}">
        <p14:creationId xmlns:p14="http://schemas.microsoft.com/office/powerpoint/2010/main" val="28655722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95291AF-AF4B-3A4B-B8C2-393F28AE5456}"/>
              </a:ext>
            </a:extLst>
          </p:cNvPr>
          <p:cNvSpPr>
            <a:spLocks noGrp="1"/>
          </p:cNvSpPr>
          <p:nvPr>
            <p:ph type="title"/>
          </p:nvPr>
        </p:nvSpPr>
        <p:spPr/>
        <p:txBody>
          <a:bodyPr/>
          <a:lstStyle/>
          <a:p>
            <a:r>
              <a:rPr lang="fr-FR"/>
              <a:t>L’éducation à l’informatique</a:t>
            </a:r>
          </a:p>
        </p:txBody>
      </p:sp>
      <p:sp>
        <p:nvSpPr>
          <p:cNvPr id="3" name="Espace réservé de la date 2">
            <a:extLst>
              <a:ext uri="{FF2B5EF4-FFF2-40B4-BE49-F238E27FC236}">
                <a16:creationId xmlns:a16="http://schemas.microsoft.com/office/drawing/2014/main" xmlns="" id="{DBA44273-6747-3141-946E-B5D61D1B9E5B}"/>
              </a:ext>
            </a:extLst>
          </p:cNvPr>
          <p:cNvSpPr>
            <a:spLocks noGrp="1"/>
          </p:cNvSpPr>
          <p:nvPr>
            <p:ph type="dt" sz="half" idx="2"/>
          </p:nvPr>
        </p:nvSpPr>
        <p:spPr/>
        <p:txBody>
          <a:bodyPr/>
          <a:lstStyle/>
          <a:p>
            <a:r>
              <a:rPr lang="fr-FR"/>
              <a:t>06/02/2019</a:t>
            </a:r>
            <a:endParaRPr lang="fr-FR" dirty="0"/>
          </a:p>
        </p:txBody>
      </p:sp>
      <p:sp>
        <p:nvSpPr>
          <p:cNvPr id="4" name="Espace réservé du numéro de diapositive 3">
            <a:extLst>
              <a:ext uri="{FF2B5EF4-FFF2-40B4-BE49-F238E27FC236}">
                <a16:creationId xmlns:a16="http://schemas.microsoft.com/office/drawing/2014/main" xmlns="" id="{FC42544D-10F6-4648-AC58-2CB1EC71613F}"/>
              </a:ext>
            </a:extLst>
          </p:cNvPr>
          <p:cNvSpPr>
            <a:spLocks noGrp="1"/>
          </p:cNvSpPr>
          <p:nvPr>
            <p:ph type="sldNum" sz="quarter" idx="4"/>
          </p:nvPr>
        </p:nvSpPr>
        <p:spPr/>
        <p:txBody>
          <a:bodyPr/>
          <a:lstStyle/>
          <a:p>
            <a:fld id="{BD380794-AD05-45D1-BCEF-E41591C34CDA}" type="slidenum">
              <a:rPr lang="fr-FR" smtClean="0"/>
              <a:pPr/>
              <a:t>26</a:t>
            </a:fld>
            <a:endParaRPr lang="fr-FR" dirty="0"/>
          </a:p>
        </p:txBody>
      </p:sp>
      <p:sp>
        <p:nvSpPr>
          <p:cNvPr id="5" name="Espace réservé du pied de page 4">
            <a:extLst>
              <a:ext uri="{FF2B5EF4-FFF2-40B4-BE49-F238E27FC236}">
                <a16:creationId xmlns:a16="http://schemas.microsoft.com/office/drawing/2014/main" xmlns="" id="{7AC55602-05F0-394C-8010-541CBB23DDB5}"/>
              </a:ext>
            </a:extLst>
          </p:cNvPr>
          <p:cNvSpPr>
            <a:spLocks noGrp="1"/>
          </p:cNvSpPr>
          <p:nvPr>
            <p:ph type="ftr" sz="quarter" idx="3"/>
          </p:nvPr>
        </p:nvSpPr>
        <p:spPr/>
        <p:txBody>
          <a:bodyPr/>
          <a:lstStyle/>
          <a:p>
            <a:r>
              <a:rPr lang="fr-FR"/>
              <a:t>G. Berry, Cours 3</a:t>
            </a:r>
            <a:endParaRPr lang="fr-FR" dirty="0"/>
          </a:p>
        </p:txBody>
      </p:sp>
      <p:sp>
        <p:nvSpPr>
          <p:cNvPr id="6" name="ZoneTexte 5">
            <a:extLst>
              <a:ext uri="{FF2B5EF4-FFF2-40B4-BE49-F238E27FC236}">
                <a16:creationId xmlns:a16="http://schemas.microsoft.com/office/drawing/2014/main" xmlns="" id="{D6ED6C64-3877-EB46-B402-8FD7A2D0C7F3}"/>
              </a:ext>
            </a:extLst>
          </p:cNvPr>
          <p:cNvSpPr txBox="1"/>
          <p:nvPr/>
        </p:nvSpPr>
        <p:spPr>
          <a:xfrm>
            <a:off x="448916" y="1340768"/>
            <a:ext cx="8246168" cy="2779647"/>
          </a:xfrm>
          <a:prstGeom prst="rect">
            <a:avLst/>
          </a:prstGeom>
          <a:ln w="28575">
            <a:noFill/>
          </a:ln>
        </p:spPr>
        <p:txBody>
          <a:bodyPr wrap="none" tIns="21600" bIns="64800" rtlCol="0">
            <a:spAutoFit/>
          </a:bodyPr>
          <a:lstStyle/>
          <a:p>
            <a:pPr marL="514350" indent="-514350" fontAlgn="base">
              <a:lnSpc>
                <a:spcPct val="105000"/>
              </a:lnSpc>
              <a:spcBef>
                <a:spcPts val="900"/>
              </a:spcBef>
              <a:spcAft>
                <a:spcPct val="0"/>
              </a:spcAft>
              <a:buAutoNum type="arabicPeriod"/>
            </a:pPr>
            <a:r>
              <a:rPr lang="fr-FR" sz="2800" kern="0" dirty="0">
                <a:solidFill>
                  <a:schemeClr val="bg1">
                    <a:lumMod val="75000"/>
                  </a:schemeClr>
                </a:solidFill>
              </a:rPr>
              <a:t>Un peu d’histoire : 1983-2014</a:t>
            </a:r>
          </a:p>
          <a:p>
            <a:pPr marL="514350" indent="-514350" fontAlgn="base">
              <a:lnSpc>
                <a:spcPct val="105000"/>
              </a:lnSpc>
              <a:spcBef>
                <a:spcPts val="900"/>
              </a:spcBef>
              <a:spcAft>
                <a:spcPct val="0"/>
              </a:spcAft>
              <a:buFontTx/>
              <a:buAutoNum type="arabicPeriod"/>
            </a:pPr>
            <a:r>
              <a:rPr lang="fr-FR" sz="2800" kern="0" dirty="0"/>
              <a:t>Pendant ce temps, ailleurs dans le monde…</a:t>
            </a:r>
          </a:p>
          <a:p>
            <a:pPr marL="514350" indent="-514350" fontAlgn="base">
              <a:lnSpc>
                <a:spcPct val="105000"/>
              </a:lnSpc>
              <a:spcBef>
                <a:spcPts val="900"/>
              </a:spcBef>
              <a:spcAft>
                <a:spcPct val="0"/>
              </a:spcAft>
              <a:buAutoNum type="arabicPeriod"/>
            </a:pPr>
            <a:r>
              <a:rPr lang="fr-FR" sz="2800" kern="0" dirty="0">
                <a:solidFill>
                  <a:schemeClr val="bg1">
                    <a:lumMod val="75000"/>
                  </a:schemeClr>
                </a:solidFill>
              </a:rPr>
              <a:t>2015-2017 :  primaire et collège</a:t>
            </a:r>
          </a:p>
          <a:p>
            <a:pPr marL="514350" indent="-514350" fontAlgn="base">
              <a:lnSpc>
                <a:spcPct val="105000"/>
              </a:lnSpc>
              <a:spcBef>
                <a:spcPts val="900"/>
              </a:spcBef>
              <a:spcAft>
                <a:spcPct val="0"/>
              </a:spcAft>
              <a:buAutoNum type="arabicPeriod"/>
            </a:pPr>
            <a:r>
              <a:rPr lang="fr-FR" sz="2800" kern="0" dirty="0">
                <a:solidFill>
                  <a:schemeClr val="bg1">
                    <a:lumMod val="75000"/>
                  </a:schemeClr>
                </a:solidFill>
              </a:rPr>
              <a:t>2018-2019 : lycée + CAPES, enfin !</a:t>
            </a:r>
          </a:p>
          <a:p>
            <a:pPr marL="514350" indent="-514350" fontAlgn="base">
              <a:lnSpc>
                <a:spcPct val="105000"/>
              </a:lnSpc>
              <a:spcBef>
                <a:spcPts val="900"/>
              </a:spcBef>
              <a:spcAft>
                <a:spcPct val="0"/>
              </a:spcAft>
              <a:buAutoNum type="arabicPeriod"/>
            </a:pPr>
            <a:r>
              <a:rPr lang="fr-FR" sz="2800" kern="0" dirty="0">
                <a:solidFill>
                  <a:schemeClr val="bg1">
                    <a:lumMod val="75000"/>
                  </a:schemeClr>
                </a:solidFill>
              </a:rPr>
              <a:t>Quid des médias et de la population générale ?</a:t>
            </a:r>
          </a:p>
        </p:txBody>
      </p:sp>
      <p:sp>
        <p:nvSpPr>
          <p:cNvPr id="7" name="ZoneTexte 6">
            <a:extLst>
              <a:ext uri="{FF2B5EF4-FFF2-40B4-BE49-F238E27FC236}">
                <a16:creationId xmlns:a16="http://schemas.microsoft.com/office/drawing/2014/main" xmlns="" id="{F2391134-0B83-6F48-BD6F-218705BF98F4}"/>
              </a:ext>
            </a:extLst>
          </p:cNvPr>
          <p:cNvSpPr txBox="1"/>
          <p:nvPr/>
        </p:nvSpPr>
        <p:spPr>
          <a:xfrm>
            <a:off x="297432" y="4581128"/>
            <a:ext cx="8549136" cy="960688"/>
          </a:xfrm>
          <a:prstGeom prst="rect">
            <a:avLst/>
          </a:prstGeom>
          <a:ln w="28575">
            <a:solidFill>
              <a:schemeClr val="accent1"/>
            </a:solidFill>
          </a:ln>
        </p:spPr>
        <p:txBody>
          <a:bodyPr wrap="none" tIns="21600" bIns="64800" rtlCol="0">
            <a:spAutoFit/>
          </a:bodyPr>
          <a:lstStyle/>
          <a:p>
            <a:pPr algn="ctr" fontAlgn="base">
              <a:lnSpc>
                <a:spcPct val="105000"/>
              </a:lnSpc>
              <a:spcAft>
                <a:spcPct val="0"/>
              </a:spcAft>
            </a:pPr>
            <a:r>
              <a:rPr kumimoji="0" lang="fr-FR" sz="2800" b="0" i="0" u="none" strike="noStrike" kern="0" cap="none" spc="0" normalizeH="0" noProof="0" dirty="0">
                <a:ln>
                  <a:noFill/>
                </a:ln>
                <a:effectLst/>
                <a:uLnTx/>
                <a:uFillTx/>
              </a:rPr>
              <a:t>Dans mes relations avec l’Education nationale</a:t>
            </a:r>
            <a:r>
              <a:rPr lang="fr-FR" sz="2800" kern="0" dirty="0"/>
              <a:t>,</a:t>
            </a:r>
          </a:p>
          <a:p>
            <a:pPr algn="ctr" fontAlgn="base">
              <a:lnSpc>
                <a:spcPct val="105000"/>
              </a:lnSpc>
              <a:spcAft>
                <a:spcPct val="0"/>
              </a:spcAft>
            </a:pPr>
            <a:r>
              <a:rPr lang="fr-FR" sz="2800" kern="0" dirty="0"/>
              <a:t>j’ai bien rarement entendu parler de l’international…</a:t>
            </a:r>
          </a:p>
        </p:txBody>
      </p:sp>
    </p:spTree>
    <p:extLst>
      <p:ext uri="{BB962C8B-B14F-4D97-AF65-F5344CB8AC3E}">
        <p14:creationId xmlns:p14="http://schemas.microsoft.com/office/powerpoint/2010/main" val="32721939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6">
            <a:extLst>
              <a:ext uri="{FF2B5EF4-FFF2-40B4-BE49-F238E27FC236}">
                <a16:creationId xmlns:a16="http://schemas.microsoft.com/office/drawing/2014/main" xmlns="" id="{B43FC034-D6FD-1B4A-9158-1294384E50A4}"/>
              </a:ext>
            </a:extLst>
          </p:cNvPr>
          <p:cNvSpPr>
            <a:spLocks noGrp="1"/>
          </p:cNvSpPr>
          <p:nvPr>
            <p:ph idx="1"/>
          </p:nvPr>
        </p:nvSpPr>
        <p:spPr>
          <a:xfrm>
            <a:off x="457200" y="3463055"/>
            <a:ext cx="8229600" cy="1770485"/>
          </a:xfrm>
        </p:spPr>
        <p:txBody>
          <a:bodyPr/>
          <a:lstStyle/>
          <a:p>
            <a:r>
              <a:rPr lang="fr-FR" sz="2400"/>
              <a:t>CAPES depuis &lt; 2002 (?), + 5000 (?) professeurs formés</a:t>
            </a:r>
          </a:p>
          <a:p>
            <a:r>
              <a:rPr lang="fr-FR" sz="2400"/>
              <a:t>Enseignement généralisé de sciences et techniques informatiques </a:t>
            </a:r>
            <a:r>
              <a:rPr lang="fr-FR" sz="2400">
                <a:solidFill>
                  <a:schemeClr val="tx2"/>
                </a:solidFill>
              </a:rPr>
              <a:t>dans toutes les classes du secondaire</a:t>
            </a:r>
          </a:p>
          <a:p>
            <a:r>
              <a:rPr lang="fr-FR" sz="2400"/>
              <a:t>Matière importante, </a:t>
            </a:r>
            <a:r>
              <a:rPr lang="fr-FR" sz="2400">
                <a:solidFill>
                  <a:schemeClr val="tx2"/>
                </a:solidFill>
              </a:rPr>
              <a:t>taux évelé de jeunes filles…</a:t>
            </a:r>
          </a:p>
        </p:txBody>
      </p:sp>
      <p:sp>
        <p:nvSpPr>
          <p:cNvPr id="3" name="Titre 2">
            <a:extLst>
              <a:ext uri="{FF2B5EF4-FFF2-40B4-BE49-F238E27FC236}">
                <a16:creationId xmlns:a16="http://schemas.microsoft.com/office/drawing/2014/main" xmlns="" id="{41E6026B-4047-BA42-9F02-36F962EB1A19}"/>
              </a:ext>
            </a:extLst>
          </p:cNvPr>
          <p:cNvSpPr>
            <a:spLocks noGrp="1"/>
          </p:cNvSpPr>
          <p:nvPr>
            <p:ph type="title"/>
          </p:nvPr>
        </p:nvSpPr>
        <p:spPr>
          <a:xfrm>
            <a:off x="228600" y="44624"/>
            <a:ext cx="8686800" cy="1015663"/>
          </a:xfrm>
        </p:spPr>
        <p:txBody>
          <a:bodyPr/>
          <a:lstStyle/>
          <a:p>
            <a:r>
              <a:rPr lang="fr-FR"/>
              <a:t>Pendant ce temps, en Tunisie…</a:t>
            </a:r>
            <a:br>
              <a:rPr lang="fr-FR"/>
            </a:br>
            <a:r>
              <a:rPr lang="fr-FR" sz="2400">
                <a:hlinkClick r:id="rId2"/>
              </a:rPr>
              <a:t>https://www.epi.asso.fr/revue/articles/a1403e.htm</a:t>
            </a:r>
            <a:r>
              <a:rPr lang="fr-FR" sz="2400"/>
              <a:t> </a:t>
            </a:r>
            <a:endParaRPr lang="fr-FR"/>
          </a:p>
        </p:txBody>
      </p:sp>
      <p:sp>
        <p:nvSpPr>
          <p:cNvPr id="4" name="Espace réservé de la date 3">
            <a:extLst>
              <a:ext uri="{FF2B5EF4-FFF2-40B4-BE49-F238E27FC236}">
                <a16:creationId xmlns:a16="http://schemas.microsoft.com/office/drawing/2014/main" xmlns="" id="{446DB8F9-D51E-4941-BF1B-328D4C9066F2}"/>
              </a:ext>
            </a:extLst>
          </p:cNvPr>
          <p:cNvSpPr>
            <a:spLocks noGrp="1"/>
          </p:cNvSpPr>
          <p:nvPr>
            <p:ph type="dt" sz="half" idx="2"/>
          </p:nvPr>
        </p:nvSpPr>
        <p:spPr/>
        <p:txBody>
          <a:bodyPr/>
          <a:lstStyle/>
          <a:p>
            <a:r>
              <a:rPr lang="fr-FR"/>
              <a:t>06/02/2019</a:t>
            </a:r>
            <a:endParaRPr lang="fr-FR" dirty="0"/>
          </a:p>
        </p:txBody>
      </p:sp>
      <p:sp>
        <p:nvSpPr>
          <p:cNvPr id="5" name="Espace réservé du numéro de diapositive 4">
            <a:extLst>
              <a:ext uri="{FF2B5EF4-FFF2-40B4-BE49-F238E27FC236}">
                <a16:creationId xmlns:a16="http://schemas.microsoft.com/office/drawing/2014/main" xmlns="" id="{F5D28E33-1E8E-414C-B68B-646E9824B89D}"/>
              </a:ext>
            </a:extLst>
          </p:cNvPr>
          <p:cNvSpPr>
            <a:spLocks noGrp="1"/>
          </p:cNvSpPr>
          <p:nvPr>
            <p:ph type="sldNum" sz="quarter" idx="4"/>
          </p:nvPr>
        </p:nvSpPr>
        <p:spPr/>
        <p:txBody>
          <a:bodyPr/>
          <a:lstStyle/>
          <a:p>
            <a:fld id="{BD380794-AD05-45D1-BCEF-E41591C34CDA}" type="slidenum">
              <a:rPr lang="fr-FR" smtClean="0"/>
              <a:pPr/>
              <a:t>27</a:t>
            </a:fld>
            <a:endParaRPr lang="fr-FR" dirty="0"/>
          </a:p>
        </p:txBody>
      </p:sp>
      <p:sp>
        <p:nvSpPr>
          <p:cNvPr id="6" name="Espace réservé du pied de page 5">
            <a:extLst>
              <a:ext uri="{FF2B5EF4-FFF2-40B4-BE49-F238E27FC236}">
                <a16:creationId xmlns:a16="http://schemas.microsoft.com/office/drawing/2014/main" xmlns="" id="{12622784-4EAA-4E43-A46F-5821AD59E5C8}"/>
              </a:ext>
            </a:extLst>
          </p:cNvPr>
          <p:cNvSpPr>
            <a:spLocks noGrp="1"/>
          </p:cNvSpPr>
          <p:nvPr>
            <p:ph type="ftr" sz="quarter" idx="3"/>
          </p:nvPr>
        </p:nvSpPr>
        <p:spPr/>
        <p:txBody>
          <a:bodyPr/>
          <a:lstStyle/>
          <a:p>
            <a:r>
              <a:rPr lang="fr-FR"/>
              <a:t>G. Berry, Cours 3</a:t>
            </a:r>
            <a:endParaRPr lang="fr-FR" dirty="0"/>
          </a:p>
        </p:txBody>
      </p:sp>
      <p:pic>
        <p:nvPicPr>
          <p:cNvPr id="2" name="Image 1">
            <a:extLst>
              <a:ext uri="{FF2B5EF4-FFF2-40B4-BE49-F238E27FC236}">
                <a16:creationId xmlns:a16="http://schemas.microsoft.com/office/drawing/2014/main" xmlns="" id="{DFACE2D1-46EA-8C40-A555-D36006C3F74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412776"/>
            <a:ext cx="9125154" cy="1800200"/>
          </a:xfrm>
          <a:prstGeom prst="rect">
            <a:avLst/>
          </a:prstGeom>
        </p:spPr>
      </p:pic>
      <p:sp>
        <p:nvSpPr>
          <p:cNvPr id="8" name="ZoneTexte 7">
            <a:extLst>
              <a:ext uri="{FF2B5EF4-FFF2-40B4-BE49-F238E27FC236}">
                <a16:creationId xmlns:a16="http://schemas.microsoft.com/office/drawing/2014/main" xmlns="" id="{06833B0C-E393-8143-A8A3-4A9D81E26386}"/>
              </a:ext>
            </a:extLst>
          </p:cNvPr>
          <p:cNvSpPr txBox="1"/>
          <p:nvPr/>
        </p:nvSpPr>
        <p:spPr>
          <a:xfrm>
            <a:off x="275792" y="5589240"/>
            <a:ext cx="8592417" cy="478185"/>
          </a:xfrm>
          <a:prstGeom prst="rect">
            <a:avLst/>
          </a:prstGeom>
          <a:ln w="28575">
            <a:solidFill>
              <a:schemeClr val="accent1"/>
            </a:solidFill>
          </a:ln>
        </p:spPr>
        <p:txBody>
          <a:bodyPr wrap="none" tIns="21600" bIns="64800" rtlCol="0">
            <a:spAutoFit/>
          </a:bodyPr>
          <a:lstStyle/>
          <a:p>
            <a:pPr algn="ctr" fontAlgn="base">
              <a:lnSpc>
                <a:spcPct val="105000"/>
              </a:lnSpc>
              <a:spcAft>
                <a:spcPct val="0"/>
              </a:spcAft>
            </a:pPr>
            <a:r>
              <a:rPr kumimoji="0" lang="fr-FR" sz="2600" b="0" i="0" u="none" strike="noStrike" kern="0" cap="none" spc="0" normalizeH="0" noProof="0" dirty="0">
                <a:ln>
                  <a:noFill/>
                </a:ln>
                <a:effectLst/>
                <a:uLnTx/>
                <a:uFillTx/>
              </a:rPr>
              <a:t>Qui pourrait nous fournir des renseignements complets ?</a:t>
            </a:r>
          </a:p>
        </p:txBody>
      </p:sp>
    </p:spTree>
    <p:extLst>
      <p:ext uri="{BB962C8B-B14F-4D97-AF65-F5344CB8AC3E}">
        <p14:creationId xmlns:p14="http://schemas.microsoft.com/office/powerpoint/2010/main" val="32268464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32471B83-CDEB-5B4F-BC0C-52FD26401866}"/>
              </a:ext>
            </a:extLst>
          </p:cNvPr>
          <p:cNvSpPr>
            <a:spLocks noGrp="1"/>
          </p:cNvSpPr>
          <p:nvPr>
            <p:ph type="title"/>
          </p:nvPr>
        </p:nvSpPr>
        <p:spPr/>
        <p:txBody>
          <a:bodyPr/>
          <a:lstStyle/>
          <a:p>
            <a:r>
              <a:rPr lang="fr-FR"/>
              <a:t>Pendant ce temps en Angleterre…</a:t>
            </a:r>
          </a:p>
        </p:txBody>
      </p:sp>
      <p:sp>
        <p:nvSpPr>
          <p:cNvPr id="3" name="Espace réservé de la date 2">
            <a:extLst>
              <a:ext uri="{FF2B5EF4-FFF2-40B4-BE49-F238E27FC236}">
                <a16:creationId xmlns:a16="http://schemas.microsoft.com/office/drawing/2014/main" xmlns="" id="{7B13BB84-26FF-9348-9C5D-56808E25A1FC}"/>
              </a:ext>
            </a:extLst>
          </p:cNvPr>
          <p:cNvSpPr>
            <a:spLocks noGrp="1"/>
          </p:cNvSpPr>
          <p:nvPr>
            <p:ph type="dt" sz="half" idx="2"/>
          </p:nvPr>
        </p:nvSpPr>
        <p:spPr/>
        <p:txBody>
          <a:bodyPr/>
          <a:lstStyle/>
          <a:p>
            <a:r>
              <a:rPr lang="fr-FR"/>
              <a:t>06/02/2019</a:t>
            </a:r>
            <a:endParaRPr lang="fr-FR" dirty="0"/>
          </a:p>
        </p:txBody>
      </p:sp>
      <p:sp>
        <p:nvSpPr>
          <p:cNvPr id="4" name="Espace réservé du numéro de diapositive 3">
            <a:extLst>
              <a:ext uri="{FF2B5EF4-FFF2-40B4-BE49-F238E27FC236}">
                <a16:creationId xmlns:a16="http://schemas.microsoft.com/office/drawing/2014/main" xmlns="" id="{6C38052B-A9B8-3145-9526-B0D8B62E3ED4}"/>
              </a:ext>
            </a:extLst>
          </p:cNvPr>
          <p:cNvSpPr>
            <a:spLocks noGrp="1"/>
          </p:cNvSpPr>
          <p:nvPr>
            <p:ph type="sldNum" sz="quarter" idx="4"/>
          </p:nvPr>
        </p:nvSpPr>
        <p:spPr/>
        <p:txBody>
          <a:bodyPr/>
          <a:lstStyle/>
          <a:p>
            <a:fld id="{BD380794-AD05-45D1-BCEF-E41591C34CDA}" type="slidenum">
              <a:rPr lang="fr-FR" smtClean="0"/>
              <a:pPr/>
              <a:t>28</a:t>
            </a:fld>
            <a:endParaRPr lang="fr-FR" dirty="0"/>
          </a:p>
        </p:txBody>
      </p:sp>
      <p:sp>
        <p:nvSpPr>
          <p:cNvPr id="5" name="Espace réservé du pied de page 4">
            <a:extLst>
              <a:ext uri="{FF2B5EF4-FFF2-40B4-BE49-F238E27FC236}">
                <a16:creationId xmlns:a16="http://schemas.microsoft.com/office/drawing/2014/main" xmlns="" id="{E934AA53-A6E4-964E-8B33-46A0FF0C0A44}"/>
              </a:ext>
            </a:extLst>
          </p:cNvPr>
          <p:cNvSpPr>
            <a:spLocks noGrp="1"/>
          </p:cNvSpPr>
          <p:nvPr>
            <p:ph type="ftr" sz="quarter" idx="3"/>
          </p:nvPr>
        </p:nvSpPr>
        <p:spPr/>
        <p:txBody>
          <a:bodyPr/>
          <a:lstStyle/>
          <a:p>
            <a:r>
              <a:rPr lang="fr-FR"/>
              <a:t>G. Berry, Cours 3</a:t>
            </a:r>
            <a:endParaRPr lang="fr-FR" dirty="0"/>
          </a:p>
        </p:txBody>
      </p:sp>
      <p:sp>
        <p:nvSpPr>
          <p:cNvPr id="6" name="Espace réservé du contenu 1">
            <a:extLst>
              <a:ext uri="{FF2B5EF4-FFF2-40B4-BE49-F238E27FC236}">
                <a16:creationId xmlns:a16="http://schemas.microsoft.com/office/drawing/2014/main" xmlns="" id="{658129E8-0A0C-264E-9D4C-F12D1CBFA5B2}"/>
              </a:ext>
            </a:extLst>
          </p:cNvPr>
          <p:cNvSpPr txBox="1">
            <a:spLocks/>
          </p:cNvSpPr>
          <p:nvPr/>
        </p:nvSpPr>
        <p:spPr>
          <a:xfrm>
            <a:off x="0" y="964799"/>
            <a:ext cx="9396536" cy="2392193"/>
          </a:xfrm>
          <a:prstGeom prst="rect">
            <a:avLst/>
          </a:prstGeom>
        </p:spPr>
        <p:txBody>
          <a:bodyPr/>
          <a:lstStyle>
            <a:lvl1pPr marL="182880" indent="-274320" algn="l" rtl="0" eaLnBrk="1" fontAlgn="base" hangingPunct="1">
              <a:lnSpc>
                <a:spcPct val="105000"/>
              </a:lnSpc>
              <a:spcBef>
                <a:spcPts val="0"/>
              </a:spcBef>
              <a:spcAft>
                <a:spcPct val="0"/>
              </a:spcAft>
              <a:buFont typeface="Arial" pitchFamily="34" charset="0"/>
              <a:buChar char="•"/>
              <a:defRPr sz="2400">
                <a:solidFill>
                  <a:schemeClr val="tx1"/>
                </a:solidFill>
                <a:latin typeface="+mn-lt"/>
                <a:ea typeface="+mn-ea"/>
                <a:cs typeface="+mn-cs"/>
              </a:defRPr>
            </a:lvl1pPr>
            <a:lvl2pPr marL="742950" indent="-285750" algn="l" rtl="0" eaLnBrk="1" fontAlgn="base" hangingPunct="1">
              <a:lnSpc>
                <a:spcPct val="105000"/>
              </a:lnSpc>
              <a:spcBef>
                <a:spcPts val="0"/>
              </a:spcBef>
              <a:spcAft>
                <a:spcPct val="0"/>
              </a:spcAft>
              <a:buChar char="–"/>
              <a:defRPr sz="2000" baseline="0">
                <a:solidFill>
                  <a:schemeClr val="tx2"/>
                </a:solidFill>
                <a:latin typeface="+mn-lt"/>
              </a:defRPr>
            </a:lvl2pPr>
            <a:lvl3pPr marL="1143000" indent="-228600" algn="l" rtl="0" eaLnBrk="1" fontAlgn="base" hangingPunct="1">
              <a:lnSpc>
                <a:spcPct val="105000"/>
              </a:lnSpc>
              <a:spcBef>
                <a:spcPts val="0"/>
              </a:spcBef>
              <a:spcAft>
                <a:spcPct val="0"/>
              </a:spcAft>
              <a:buFont typeface="Arial" pitchFamily="34" charset="0"/>
              <a:buChar char="–"/>
              <a:defRPr sz="1800">
                <a:solidFill>
                  <a:schemeClr val="tx2"/>
                </a:solidFill>
                <a:latin typeface="+mn-lt"/>
              </a:defRPr>
            </a:lvl3pPr>
            <a:lvl4pPr marL="1600200" indent="-228600" algn="l" rtl="0" eaLnBrk="1" fontAlgn="base" hangingPunct="1">
              <a:lnSpc>
                <a:spcPct val="105000"/>
              </a:lnSpc>
              <a:spcBef>
                <a:spcPts val="0"/>
              </a:spcBef>
              <a:spcAft>
                <a:spcPct val="0"/>
              </a:spcAft>
              <a:buFont typeface="Arial" pitchFamily="34" charset="0"/>
              <a:buChar char="–"/>
              <a:defRPr sz="1600">
                <a:solidFill>
                  <a:schemeClr val="tx2"/>
                </a:solidFill>
                <a:latin typeface="+mn-lt"/>
              </a:defRPr>
            </a:lvl4pPr>
            <a:lvl5pPr marL="2057400" indent="-228600" algn="l" rtl="0" eaLnBrk="1" fontAlgn="base" hangingPunct="1">
              <a:lnSpc>
                <a:spcPct val="105000"/>
              </a:lnSpc>
              <a:spcBef>
                <a:spcPts val="0"/>
              </a:spcBef>
              <a:spcAft>
                <a:spcPct val="0"/>
              </a:spcAft>
              <a:buFont typeface="Arial" pitchFamily="34" charset="0"/>
              <a:buChar char="–"/>
              <a:defRPr sz="1600" baseline="0">
                <a:solidFill>
                  <a:schemeClr val="tx2"/>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a:lstStyle>
          <a:p>
            <a:r>
              <a:rPr lang="fr-FR" kern="0"/>
              <a:t>2008 : création de </a:t>
            </a:r>
            <a:r>
              <a:rPr lang="fr-FR" i="1" kern="0">
                <a:solidFill>
                  <a:schemeClr val="tx2"/>
                </a:solidFill>
              </a:rPr>
              <a:t>Computing at School</a:t>
            </a:r>
            <a:r>
              <a:rPr lang="fr-FR" kern="0"/>
              <a:t> par 4 chercheurs</a:t>
            </a:r>
          </a:p>
          <a:p>
            <a:pPr>
              <a:spcBef>
                <a:spcPts val="1000"/>
              </a:spcBef>
            </a:pPr>
            <a:r>
              <a:rPr lang="fr-FR" kern="0"/>
              <a:t>2009 : rapport Royal Society / Royal Academy of Engineering</a:t>
            </a:r>
          </a:p>
          <a:p>
            <a:r>
              <a:rPr lang="fr-FR" kern="0">
                <a:solidFill>
                  <a:schemeClr val="bg1"/>
                </a:solidFill>
              </a:rPr>
              <a:t>2</a:t>
            </a:r>
            <a:r>
              <a:rPr lang="fr-FR" sz="2200" i="1" kern="0">
                <a:solidFill>
                  <a:schemeClr val="tx2"/>
                </a:solidFill>
                <a:hlinkClick r:id="rId2"/>
              </a:rPr>
              <a:t>Shutdown or Restart : The way forward for computing in UK schools</a:t>
            </a:r>
            <a:endParaRPr lang="fr-FR" sz="2200" i="1" kern="0">
              <a:solidFill>
                <a:schemeClr val="tx2"/>
              </a:solidFill>
            </a:endParaRPr>
          </a:p>
          <a:p>
            <a:pPr>
              <a:spcBef>
                <a:spcPts val="1000"/>
              </a:spcBef>
            </a:pPr>
            <a:r>
              <a:rPr lang="fr-FR" kern="0"/>
              <a:t>Août 2011 : discours d’Eric Schmidt, PDG de Google</a:t>
            </a:r>
          </a:p>
          <a:p>
            <a:pPr>
              <a:spcBef>
                <a:spcPts val="600"/>
              </a:spcBef>
            </a:pPr>
            <a:r>
              <a:rPr lang="fr-FR" sz="2000">
                <a:solidFill>
                  <a:schemeClr val="bg1"/>
                </a:solidFill>
              </a:rPr>
              <a:t>  </a:t>
            </a:r>
            <a:r>
              <a:rPr lang="fr-FR" sz="2000" i="1">
                <a:solidFill>
                  <a:schemeClr val="bg1"/>
                </a:solidFill>
              </a:rPr>
              <a:t> </a:t>
            </a:r>
            <a:r>
              <a:rPr lang="fr-FR" sz="2000" i="1"/>
              <a:t> I was flabbergasted to learn that today computer science isn’t even taught   </a:t>
            </a:r>
          </a:p>
          <a:p>
            <a:r>
              <a:rPr lang="fr-FR" sz="2000" i="1">
                <a:solidFill>
                  <a:schemeClr val="bg1"/>
                </a:solidFill>
              </a:rPr>
              <a:t>    </a:t>
            </a:r>
            <a:r>
              <a:rPr lang="fr-FR" sz="2000" i="1"/>
              <a:t>as standard in UK schools. Your IT curriculum focuses on teaching how to     </a:t>
            </a:r>
          </a:p>
          <a:p>
            <a:r>
              <a:rPr lang="fr-FR" sz="2000">
                <a:solidFill>
                  <a:schemeClr val="bg1"/>
                </a:solidFill>
              </a:rPr>
              <a:t>    </a:t>
            </a:r>
            <a:r>
              <a:rPr lang="fr-FR" sz="2000" i="1"/>
              <a:t>use softwa</a:t>
            </a:r>
            <a:r>
              <a:rPr lang="fr-FR" sz="2000"/>
              <a:t>re, </a:t>
            </a:r>
            <a:r>
              <a:rPr lang="fr-FR" sz="2000" i="1">
                <a:solidFill>
                  <a:schemeClr val="accent3"/>
                </a:solidFill>
              </a:rPr>
              <a:t>but gives no insight into how it's made</a:t>
            </a:r>
          </a:p>
          <a:p>
            <a:pPr marL="342900" indent="-342900">
              <a:spcBef>
                <a:spcPts val="1000"/>
              </a:spcBef>
            </a:pPr>
            <a:r>
              <a:rPr lang="fr-FR" kern="0"/>
              <a:t>Peu après : discours du Premier Ministre Gordon Brown</a:t>
            </a:r>
          </a:p>
          <a:p>
            <a:pPr marL="342900" indent="-342900">
              <a:spcBef>
                <a:spcPts val="600"/>
              </a:spcBef>
            </a:pPr>
            <a:r>
              <a:rPr lang="fr-FR" sz="2000" i="1">
                <a:solidFill>
                  <a:schemeClr val="bg1"/>
                </a:solidFill>
              </a:rPr>
              <a:t>   </a:t>
            </a:r>
            <a:r>
              <a:rPr lang="fr-FR" sz="2000" i="1"/>
              <a:t>I think Eric Schmidt is right... </a:t>
            </a:r>
            <a:r>
              <a:rPr lang="fr-FR" sz="2000" i="1">
                <a:solidFill>
                  <a:schemeClr val="accent3"/>
                </a:solidFill>
              </a:rPr>
              <a:t>we're not doing enough to teach the next  </a:t>
            </a:r>
          </a:p>
          <a:p>
            <a:pPr marL="342900" indent="-342900"/>
            <a:r>
              <a:rPr lang="fr-FR" sz="2000" i="1">
                <a:solidFill>
                  <a:schemeClr val="bg1"/>
                </a:solidFill>
              </a:rPr>
              <a:t>   </a:t>
            </a:r>
            <a:r>
              <a:rPr lang="fr-FR" sz="2000" i="1">
                <a:solidFill>
                  <a:schemeClr val="accent3"/>
                </a:solidFill>
              </a:rPr>
              <a:t>generation of programmers</a:t>
            </a:r>
            <a:r>
              <a:rPr lang="fr-FR" sz="2000" i="1"/>
              <a:t>. One of the things you hear from the    </a:t>
            </a:r>
          </a:p>
          <a:p>
            <a:pPr marL="342900" indent="-342900"/>
            <a:r>
              <a:rPr lang="fr-FR" sz="2000" i="1">
                <a:solidFill>
                  <a:schemeClr val="bg1"/>
                </a:solidFill>
              </a:rPr>
              <a:t>   </a:t>
            </a:r>
            <a:r>
              <a:rPr lang="fr-FR" sz="2000" i="1"/>
              <a:t>businesses here in Tech City is “I don’t just want people who are literate in </a:t>
            </a:r>
          </a:p>
          <a:p>
            <a:pPr marL="342900" indent="-342900"/>
            <a:r>
              <a:rPr lang="fr-FR" sz="2000" i="1">
                <a:solidFill>
                  <a:schemeClr val="bg1"/>
                </a:solidFill>
              </a:rPr>
              <a:t>   </a:t>
            </a:r>
            <a:r>
              <a:rPr lang="fr-FR" sz="2000" i="1"/>
              <a:t>technology, I want people who want to create programs”, and I think </a:t>
            </a:r>
            <a:r>
              <a:rPr lang="fr-FR" sz="2000" i="1">
                <a:solidFill>
                  <a:schemeClr val="accent3"/>
                </a:solidFill>
              </a:rPr>
              <a:t>that’s </a:t>
            </a:r>
          </a:p>
          <a:p>
            <a:pPr marL="342900" indent="-342900"/>
            <a:r>
              <a:rPr lang="fr-FR" sz="2000" i="1">
                <a:solidFill>
                  <a:schemeClr val="bg1"/>
                </a:solidFill>
              </a:rPr>
              <a:t>   </a:t>
            </a:r>
            <a:r>
              <a:rPr lang="fr-FR" sz="2000" i="1">
                <a:solidFill>
                  <a:schemeClr val="accent3"/>
                </a:solidFill>
              </a:rPr>
              <a:t>a real wake up call for us in terms of our education system</a:t>
            </a:r>
            <a:r>
              <a:rPr lang="fr-FR" sz="2000" i="1"/>
              <a:t>."</a:t>
            </a:r>
            <a:endParaRPr lang="fr-FR" sz="2000" b="1" i="1" kern="0"/>
          </a:p>
          <a:p>
            <a:endParaRPr lang="fr-FR" kern="0"/>
          </a:p>
        </p:txBody>
      </p:sp>
    </p:spTree>
    <p:extLst>
      <p:ext uri="{BB962C8B-B14F-4D97-AF65-F5344CB8AC3E}">
        <p14:creationId xmlns:p14="http://schemas.microsoft.com/office/powerpoint/2010/main" val="382995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32471B83-CDEB-5B4F-BC0C-52FD26401866}"/>
              </a:ext>
            </a:extLst>
          </p:cNvPr>
          <p:cNvSpPr>
            <a:spLocks noGrp="1"/>
          </p:cNvSpPr>
          <p:nvPr>
            <p:ph type="title"/>
          </p:nvPr>
        </p:nvSpPr>
        <p:spPr/>
        <p:txBody>
          <a:bodyPr/>
          <a:lstStyle/>
          <a:p>
            <a:r>
              <a:rPr lang="fr-FR"/>
              <a:t>Pendant ce temps en Angleterre…</a:t>
            </a:r>
          </a:p>
        </p:txBody>
      </p:sp>
      <p:sp>
        <p:nvSpPr>
          <p:cNvPr id="3" name="Espace réservé de la date 2">
            <a:extLst>
              <a:ext uri="{FF2B5EF4-FFF2-40B4-BE49-F238E27FC236}">
                <a16:creationId xmlns:a16="http://schemas.microsoft.com/office/drawing/2014/main" xmlns="" id="{7B13BB84-26FF-9348-9C5D-56808E25A1FC}"/>
              </a:ext>
            </a:extLst>
          </p:cNvPr>
          <p:cNvSpPr>
            <a:spLocks noGrp="1"/>
          </p:cNvSpPr>
          <p:nvPr>
            <p:ph type="dt" sz="half" idx="2"/>
          </p:nvPr>
        </p:nvSpPr>
        <p:spPr/>
        <p:txBody>
          <a:bodyPr/>
          <a:lstStyle/>
          <a:p>
            <a:r>
              <a:rPr lang="fr-FR"/>
              <a:t>06/02/2019</a:t>
            </a:r>
            <a:endParaRPr lang="fr-FR" dirty="0"/>
          </a:p>
        </p:txBody>
      </p:sp>
      <p:sp>
        <p:nvSpPr>
          <p:cNvPr id="4" name="Espace réservé du numéro de diapositive 3">
            <a:extLst>
              <a:ext uri="{FF2B5EF4-FFF2-40B4-BE49-F238E27FC236}">
                <a16:creationId xmlns:a16="http://schemas.microsoft.com/office/drawing/2014/main" xmlns="" id="{6C38052B-A9B8-3145-9526-B0D8B62E3ED4}"/>
              </a:ext>
            </a:extLst>
          </p:cNvPr>
          <p:cNvSpPr>
            <a:spLocks noGrp="1"/>
          </p:cNvSpPr>
          <p:nvPr>
            <p:ph type="sldNum" sz="quarter" idx="4"/>
          </p:nvPr>
        </p:nvSpPr>
        <p:spPr/>
        <p:txBody>
          <a:bodyPr/>
          <a:lstStyle/>
          <a:p>
            <a:fld id="{BD380794-AD05-45D1-BCEF-E41591C34CDA}" type="slidenum">
              <a:rPr lang="fr-FR" smtClean="0"/>
              <a:pPr/>
              <a:t>29</a:t>
            </a:fld>
            <a:endParaRPr lang="fr-FR" dirty="0"/>
          </a:p>
        </p:txBody>
      </p:sp>
      <p:sp>
        <p:nvSpPr>
          <p:cNvPr id="5" name="Espace réservé du pied de page 4">
            <a:extLst>
              <a:ext uri="{FF2B5EF4-FFF2-40B4-BE49-F238E27FC236}">
                <a16:creationId xmlns:a16="http://schemas.microsoft.com/office/drawing/2014/main" xmlns="" id="{E934AA53-A6E4-964E-8B33-46A0FF0C0A44}"/>
              </a:ext>
            </a:extLst>
          </p:cNvPr>
          <p:cNvSpPr>
            <a:spLocks noGrp="1"/>
          </p:cNvSpPr>
          <p:nvPr>
            <p:ph type="ftr" sz="quarter" idx="3"/>
          </p:nvPr>
        </p:nvSpPr>
        <p:spPr/>
        <p:txBody>
          <a:bodyPr/>
          <a:lstStyle/>
          <a:p>
            <a:r>
              <a:rPr lang="fr-FR"/>
              <a:t>G. Berry, Cours 3</a:t>
            </a:r>
            <a:endParaRPr lang="fr-FR" dirty="0"/>
          </a:p>
        </p:txBody>
      </p:sp>
      <p:sp>
        <p:nvSpPr>
          <p:cNvPr id="6" name="Espace réservé du contenu 1">
            <a:extLst>
              <a:ext uri="{FF2B5EF4-FFF2-40B4-BE49-F238E27FC236}">
                <a16:creationId xmlns:a16="http://schemas.microsoft.com/office/drawing/2014/main" xmlns="" id="{658129E8-0A0C-264E-9D4C-F12D1CBFA5B2}"/>
              </a:ext>
            </a:extLst>
          </p:cNvPr>
          <p:cNvSpPr txBox="1">
            <a:spLocks/>
          </p:cNvSpPr>
          <p:nvPr/>
        </p:nvSpPr>
        <p:spPr>
          <a:xfrm>
            <a:off x="0" y="1036807"/>
            <a:ext cx="9095928" cy="5488537"/>
          </a:xfrm>
          <a:prstGeom prst="rect">
            <a:avLst/>
          </a:prstGeom>
        </p:spPr>
        <p:txBody>
          <a:bodyPr/>
          <a:lstStyle>
            <a:lvl1pPr marL="182880" indent="-274320" algn="l" rtl="0" eaLnBrk="1" fontAlgn="base" hangingPunct="1">
              <a:lnSpc>
                <a:spcPct val="105000"/>
              </a:lnSpc>
              <a:spcBef>
                <a:spcPts val="0"/>
              </a:spcBef>
              <a:spcAft>
                <a:spcPct val="0"/>
              </a:spcAft>
              <a:buFont typeface="Arial" pitchFamily="34" charset="0"/>
              <a:buChar char="•"/>
              <a:defRPr sz="2400">
                <a:solidFill>
                  <a:schemeClr val="tx1"/>
                </a:solidFill>
                <a:latin typeface="+mn-lt"/>
                <a:ea typeface="+mn-ea"/>
                <a:cs typeface="+mn-cs"/>
              </a:defRPr>
            </a:lvl1pPr>
            <a:lvl2pPr marL="742950" indent="-285750" algn="l" rtl="0" eaLnBrk="1" fontAlgn="base" hangingPunct="1">
              <a:lnSpc>
                <a:spcPct val="105000"/>
              </a:lnSpc>
              <a:spcBef>
                <a:spcPts val="0"/>
              </a:spcBef>
              <a:spcAft>
                <a:spcPct val="0"/>
              </a:spcAft>
              <a:buChar char="–"/>
              <a:defRPr sz="2000" baseline="0">
                <a:solidFill>
                  <a:schemeClr val="tx2"/>
                </a:solidFill>
                <a:latin typeface="+mn-lt"/>
              </a:defRPr>
            </a:lvl2pPr>
            <a:lvl3pPr marL="1143000" indent="-228600" algn="l" rtl="0" eaLnBrk="1" fontAlgn="base" hangingPunct="1">
              <a:lnSpc>
                <a:spcPct val="105000"/>
              </a:lnSpc>
              <a:spcBef>
                <a:spcPts val="0"/>
              </a:spcBef>
              <a:spcAft>
                <a:spcPct val="0"/>
              </a:spcAft>
              <a:buFont typeface="Arial" pitchFamily="34" charset="0"/>
              <a:buChar char="–"/>
              <a:defRPr sz="1800">
                <a:solidFill>
                  <a:schemeClr val="tx2"/>
                </a:solidFill>
                <a:latin typeface="+mn-lt"/>
              </a:defRPr>
            </a:lvl3pPr>
            <a:lvl4pPr marL="1600200" indent="-228600" algn="l" rtl="0" eaLnBrk="1" fontAlgn="base" hangingPunct="1">
              <a:lnSpc>
                <a:spcPct val="105000"/>
              </a:lnSpc>
              <a:spcBef>
                <a:spcPts val="0"/>
              </a:spcBef>
              <a:spcAft>
                <a:spcPct val="0"/>
              </a:spcAft>
              <a:buFont typeface="Arial" pitchFamily="34" charset="0"/>
              <a:buChar char="–"/>
              <a:defRPr sz="1600">
                <a:solidFill>
                  <a:schemeClr val="tx2"/>
                </a:solidFill>
                <a:latin typeface="+mn-lt"/>
              </a:defRPr>
            </a:lvl4pPr>
            <a:lvl5pPr marL="2057400" indent="-228600" algn="l" rtl="0" eaLnBrk="1" fontAlgn="base" hangingPunct="1">
              <a:lnSpc>
                <a:spcPct val="105000"/>
              </a:lnSpc>
              <a:spcBef>
                <a:spcPts val="0"/>
              </a:spcBef>
              <a:spcAft>
                <a:spcPct val="0"/>
              </a:spcAft>
              <a:buFont typeface="Arial" pitchFamily="34" charset="0"/>
              <a:buChar char="–"/>
              <a:defRPr sz="1600" baseline="0">
                <a:solidFill>
                  <a:schemeClr val="tx2"/>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a:lstStyle>
          <a:p>
            <a:r>
              <a:rPr lang="fr-FR" kern="0"/>
              <a:t>2012 : Le Ministère charge </a:t>
            </a:r>
            <a:r>
              <a:rPr lang="fr-FR" kern="0">
                <a:solidFill>
                  <a:schemeClr val="tx2"/>
                </a:solidFill>
              </a:rPr>
              <a:t>BCS</a:t>
            </a:r>
            <a:r>
              <a:rPr lang="fr-FR" kern="0"/>
              <a:t> (British Computing Society) et    </a:t>
            </a:r>
          </a:p>
          <a:p>
            <a:pPr>
              <a:lnSpc>
                <a:spcPct val="100000"/>
              </a:lnSpc>
            </a:pPr>
            <a:r>
              <a:rPr lang="fr-FR" kern="0">
                <a:solidFill>
                  <a:schemeClr val="bg1"/>
                </a:solidFill>
              </a:rPr>
              <a:t>          </a:t>
            </a:r>
            <a:r>
              <a:rPr lang="fr-FR" kern="0"/>
              <a:t> la </a:t>
            </a:r>
            <a:r>
              <a:rPr lang="fr-FR" i="1" kern="0">
                <a:solidFill>
                  <a:schemeClr val="tx2"/>
                </a:solidFill>
              </a:rPr>
              <a:t>Royal Academy</a:t>
            </a:r>
            <a:r>
              <a:rPr lang="fr-FR" kern="0"/>
              <a:t> d’élaborer les programmes pour </a:t>
            </a:r>
          </a:p>
          <a:p>
            <a:pPr>
              <a:lnSpc>
                <a:spcPct val="100000"/>
              </a:lnSpc>
            </a:pPr>
            <a:r>
              <a:rPr lang="fr-FR" kern="0">
                <a:solidFill>
                  <a:schemeClr val="bg1"/>
                </a:solidFill>
              </a:rPr>
              <a:t>          </a:t>
            </a:r>
            <a:r>
              <a:rPr lang="fr-FR" kern="0"/>
              <a:t> toutes les classes du primaire au Lycée</a:t>
            </a:r>
          </a:p>
          <a:p>
            <a:pPr>
              <a:lnSpc>
                <a:spcPct val="100000"/>
              </a:lnSpc>
              <a:spcBef>
                <a:spcPts val="1000"/>
              </a:spcBef>
            </a:pPr>
            <a:r>
              <a:rPr lang="fr-FR" kern="0"/>
              <a:t>2012 : Création du </a:t>
            </a:r>
            <a:r>
              <a:rPr lang="fr-FR" i="1">
                <a:solidFill>
                  <a:schemeClr val="tx2"/>
                </a:solidFill>
              </a:rPr>
              <a:t>Network of Excellence in Teaching       </a:t>
            </a:r>
          </a:p>
          <a:p>
            <a:pPr>
              <a:lnSpc>
                <a:spcPct val="100000"/>
              </a:lnSpc>
            </a:pPr>
            <a:r>
              <a:rPr lang="fr-FR" i="1">
                <a:solidFill>
                  <a:schemeClr val="bg1"/>
                </a:solidFill>
              </a:rPr>
              <a:t>          </a:t>
            </a:r>
            <a:r>
              <a:rPr lang="fr-FR" i="1">
                <a:solidFill>
                  <a:schemeClr val="tx2"/>
                </a:solidFill>
              </a:rPr>
              <a:t> Computer Science</a:t>
            </a:r>
            <a:endParaRPr lang="fr-FR" kern="0"/>
          </a:p>
          <a:p>
            <a:pPr>
              <a:spcBef>
                <a:spcPts val="1000"/>
              </a:spcBef>
            </a:pPr>
            <a:r>
              <a:rPr lang="fr-FR" kern="0"/>
              <a:t>2013 : publication des programmes pour consultation et </a:t>
            </a:r>
          </a:p>
          <a:p>
            <a:r>
              <a:rPr lang="fr-FR" kern="0">
                <a:solidFill>
                  <a:schemeClr val="bg1"/>
                </a:solidFill>
              </a:rPr>
              <a:t>           </a:t>
            </a:r>
            <a:r>
              <a:rPr lang="fr-FR" kern="0"/>
              <a:t>décision d’une </a:t>
            </a:r>
            <a:r>
              <a:rPr lang="fr-FR">
                <a:solidFill>
                  <a:schemeClr val="accent3"/>
                </a:solidFill>
              </a:rPr>
              <a:t>discipline autonome</a:t>
            </a:r>
          </a:p>
          <a:p>
            <a:pPr marL="0" indent="0">
              <a:lnSpc>
                <a:spcPct val="100000"/>
              </a:lnSpc>
              <a:spcBef>
                <a:spcPts val="600"/>
              </a:spcBef>
              <a:buNone/>
            </a:pPr>
            <a:r>
              <a:rPr lang="fr-FR" i="1"/>
              <a:t>      Computer science will be added to the list of separate science  </a:t>
            </a:r>
          </a:p>
          <a:p>
            <a:pPr marL="0" indent="0">
              <a:lnSpc>
                <a:spcPct val="100000"/>
              </a:lnSpc>
              <a:buNone/>
            </a:pPr>
            <a:r>
              <a:rPr lang="fr-FR" i="1"/>
              <a:t>      options (so there are now four separate sciences instead of</a:t>
            </a:r>
          </a:p>
          <a:p>
            <a:pPr marL="0" indent="0">
              <a:lnSpc>
                <a:spcPct val="100000"/>
              </a:lnSpc>
              <a:buNone/>
            </a:pPr>
            <a:r>
              <a:rPr lang="fr-FR" i="1"/>
              <a:t>      the traditional three) in the EBacc”</a:t>
            </a:r>
          </a:p>
          <a:p>
            <a:pPr marL="342900" indent="-342900">
              <a:spcBef>
                <a:spcPts val="1000"/>
              </a:spcBef>
            </a:pPr>
            <a:r>
              <a:rPr lang="fr-FR" kern="0"/>
              <a:t>2015 : mise en place dans toutes les écoles et lycées</a:t>
            </a:r>
          </a:p>
        </p:txBody>
      </p:sp>
      <p:sp>
        <p:nvSpPr>
          <p:cNvPr id="8" name="Rectangle 7">
            <a:extLst>
              <a:ext uri="{FF2B5EF4-FFF2-40B4-BE49-F238E27FC236}">
                <a16:creationId xmlns:a16="http://schemas.microsoft.com/office/drawing/2014/main" xmlns="" id="{2231FD53-B7AD-FB47-9A85-12D62C2ABAD8}"/>
              </a:ext>
            </a:extLst>
          </p:cNvPr>
          <p:cNvSpPr/>
          <p:nvPr/>
        </p:nvSpPr>
        <p:spPr>
          <a:xfrm>
            <a:off x="0" y="5805264"/>
            <a:ext cx="9244608" cy="400110"/>
          </a:xfrm>
          <a:prstGeom prst="rect">
            <a:avLst/>
          </a:prstGeom>
        </p:spPr>
        <p:txBody>
          <a:bodyPr wrap="square">
            <a:spAutoFit/>
          </a:bodyPr>
          <a:lstStyle/>
          <a:p>
            <a:r>
              <a:rPr lang="fr-FR" sz="1000">
                <a:hlinkClick r:id="rId2"/>
              </a:rPr>
              <a:t>https://www.microsoft.com/en-us/research/wp-content/uploads/2016/07/ComputingAtSchoolCACM.pdf?from=https%3A%2F%2Fresearch.microsoft.com%2Fen-us%2Fum%2Fpeople%2Fsimonpj%2Fpapers%2Fcas%2FComputingAtSchoolCACM.pdf</a:t>
            </a:r>
            <a:r>
              <a:rPr lang="fr-FR" sz="1000"/>
              <a:t> </a:t>
            </a:r>
          </a:p>
        </p:txBody>
      </p:sp>
    </p:spTree>
    <p:extLst>
      <p:ext uri="{BB962C8B-B14F-4D97-AF65-F5344CB8AC3E}">
        <p14:creationId xmlns:p14="http://schemas.microsoft.com/office/powerpoint/2010/main" val="8301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10" end="1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95291AF-AF4B-3A4B-B8C2-393F28AE5456}"/>
              </a:ext>
            </a:extLst>
          </p:cNvPr>
          <p:cNvSpPr>
            <a:spLocks noGrp="1"/>
          </p:cNvSpPr>
          <p:nvPr>
            <p:ph type="title"/>
          </p:nvPr>
        </p:nvSpPr>
        <p:spPr/>
        <p:txBody>
          <a:bodyPr/>
          <a:lstStyle/>
          <a:p>
            <a:r>
              <a:rPr lang="fr-FR"/>
              <a:t>L’éducation l’informatique</a:t>
            </a:r>
          </a:p>
        </p:txBody>
      </p:sp>
      <p:sp>
        <p:nvSpPr>
          <p:cNvPr id="3" name="Espace réservé de la date 2">
            <a:extLst>
              <a:ext uri="{FF2B5EF4-FFF2-40B4-BE49-F238E27FC236}">
                <a16:creationId xmlns:a16="http://schemas.microsoft.com/office/drawing/2014/main" xmlns="" id="{DBA44273-6747-3141-946E-B5D61D1B9E5B}"/>
              </a:ext>
            </a:extLst>
          </p:cNvPr>
          <p:cNvSpPr>
            <a:spLocks noGrp="1"/>
          </p:cNvSpPr>
          <p:nvPr>
            <p:ph type="dt" sz="half" idx="2"/>
          </p:nvPr>
        </p:nvSpPr>
        <p:spPr/>
        <p:txBody>
          <a:bodyPr/>
          <a:lstStyle/>
          <a:p>
            <a:r>
              <a:rPr lang="fr-FR"/>
              <a:t>06/02/2019</a:t>
            </a:r>
            <a:endParaRPr lang="fr-FR" dirty="0"/>
          </a:p>
        </p:txBody>
      </p:sp>
      <p:sp>
        <p:nvSpPr>
          <p:cNvPr id="4" name="Espace réservé du numéro de diapositive 3">
            <a:extLst>
              <a:ext uri="{FF2B5EF4-FFF2-40B4-BE49-F238E27FC236}">
                <a16:creationId xmlns:a16="http://schemas.microsoft.com/office/drawing/2014/main" xmlns="" id="{FC42544D-10F6-4648-AC58-2CB1EC71613F}"/>
              </a:ext>
            </a:extLst>
          </p:cNvPr>
          <p:cNvSpPr>
            <a:spLocks noGrp="1"/>
          </p:cNvSpPr>
          <p:nvPr>
            <p:ph type="sldNum" sz="quarter" idx="4"/>
          </p:nvPr>
        </p:nvSpPr>
        <p:spPr/>
        <p:txBody>
          <a:bodyPr/>
          <a:lstStyle/>
          <a:p>
            <a:fld id="{BD380794-AD05-45D1-BCEF-E41591C34CDA}" type="slidenum">
              <a:rPr lang="fr-FR" smtClean="0"/>
              <a:pPr/>
              <a:t>3</a:t>
            </a:fld>
            <a:endParaRPr lang="fr-FR" dirty="0"/>
          </a:p>
        </p:txBody>
      </p:sp>
      <p:sp>
        <p:nvSpPr>
          <p:cNvPr id="5" name="Espace réservé du pied de page 4">
            <a:extLst>
              <a:ext uri="{FF2B5EF4-FFF2-40B4-BE49-F238E27FC236}">
                <a16:creationId xmlns:a16="http://schemas.microsoft.com/office/drawing/2014/main" xmlns="" id="{7AC55602-05F0-394C-8010-541CBB23DDB5}"/>
              </a:ext>
            </a:extLst>
          </p:cNvPr>
          <p:cNvSpPr>
            <a:spLocks noGrp="1"/>
          </p:cNvSpPr>
          <p:nvPr>
            <p:ph type="ftr" sz="quarter" idx="3"/>
          </p:nvPr>
        </p:nvSpPr>
        <p:spPr/>
        <p:txBody>
          <a:bodyPr/>
          <a:lstStyle/>
          <a:p>
            <a:r>
              <a:rPr lang="fr-FR"/>
              <a:t>G. Berry, Cours 3</a:t>
            </a:r>
            <a:endParaRPr lang="fr-FR" dirty="0"/>
          </a:p>
        </p:txBody>
      </p:sp>
      <p:sp>
        <p:nvSpPr>
          <p:cNvPr id="6" name="ZoneTexte 5">
            <a:extLst>
              <a:ext uri="{FF2B5EF4-FFF2-40B4-BE49-F238E27FC236}">
                <a16:creationId xmlns:a16="http://schemas.microsoft.com/office/drawing/2014/main" xmlns="" id="{D6ED6C64-3877-EB46-B402-8FD7A2D0C7F3}"/>
              </a:ext>
            </a:extLst>
          </p:cNvPr>
          <p:cNvSpPr txBox="1"/>
          <p:nvPr/>
        </p:nvSpPr>
        <p:spPr>
          <a:xfrm>
            <a:off x="455672" y="1340768"/>
            <a:ext cx="8246168" cy="3347495"/>
          </a:xfrm>
          <a:prstGeom prst="rect">
            <a:avLst/>
          </a:prstGeom>
          <a:ln w="28575">
            <a:noFill/>
          </a:ln>
        </p:spPr>
        <p:txBody>
          <a:bodyPr wrap="none" tIns="21600" bIns="64800" rtlCol="0">
            <a:spAutoFit/>
          </a:bodyPr>
          <a:lstStyle/>
          <a:p>
            <a:pPr marL="514350" indent="-514350" fontAlgn="base">
              <a:lnSpc>
                <a:spcPct val="105000"/>
              </a:lnSpc>
              <a:spcBef>
                <a:spcPts val="900"/>
              </a:spcBef>
              <a:spcAft>
                <a:spcPct val="0"/>
              </a:spcAft>
              <a:buFontTx/>
              <a:buAutoNum type="arabicPeriod"/>
            </a:pPr>
            <a:r>
              <a:rPr lang="fr-FR" sz="2800" kern="0" dirty="0"/>
              <a:t>Pourquoi enseigner l’informatique ?</a:t>
            </a:r>
          </a:p>
          <a:p>
            <a:pPr marL="514350" indent="-514350" algn="l" fontAlgn="base">
              <a:lnSpc>
                <a:spcPct val="105000"/>
              </a:lnSpc>
              <a:spcBef>
                <a:spcPts val="900"/>
              </a:spcBef>
              <a:spcAft>
                <a:spcPct val="0"/>
              </a:spcAft>
              <a:buAutoNum type="arabicPeriod"/>
            </a:pPr>
            <a:r>
              <a:rPr kumimoji="0" lang="fr-FR" sz="2800" b="0" i="0" u="none" strike="noStrike" kern="0" cap="none" spc="0" normalizeH="0" noProof="0" dirty="0">
                <a:ln>
                  <a:noFill/>
                </a:ln>
                <a:solidFill>
                  <a:schemeClr val="bg1">
                    <a:lumMod val="75000"/>
                  </a:schemeClr>
                </a:solidFill>
                <a:effectLst/>
                <a:uLnTx/>
                <a:uFillTx/>
              </a:rPr>
              <a:t>Un peu d’histoire : 1980-2014</a:t>
            </a:r>
          </a:p>
          <a:p>
            <a:pPr marL="514350" indent="-514350" fontAlgn="base">
              <a:lnSpc>
                <a:spcPct val="105000"/>
              </a:lnSpc>
              <a:spcBef>
                <a:spcPts val="900"/>
              </a:spcBef>
              <a:spcAft>
                <a:spcPct val="0"/>
              </a:spcAft>
              <a:buFontTx/>
              <a:buAutoNum type="arabicPeriod"/>
            </a:pPr>
            <a:r>
              <a:rPr lang="fr-FR" sz="2800" kern="0" dirty="0">
                <a:solidFill>
                  <a:schemeClr val="bg1">
                    <a:lumMod val="75000"/>
                  </a:schemeClr>
                </a:solidFill>
              </a:rPr>
              <a:t>Pendant ce temps, ailleurs dans le monde…</a:t>
            </a:r>
          </a:p>
          <a:p>
            <a:pPr marL="514350" indent="-514350" fontAlgn="base">
              <a:lnSpc>
                <a:spcPct val="105000"/>
              </a:lnSpc>
              <a:spcBef>
                <a:spcPts val="900"/>
              </a:spcBef>
              <a:spcAft>
                <a:spcPct val="0"/>
              </a:spcAft>
              <a:buAutoNum type="arabicPeriod"/>
            </a:pPr>
            <a:r>
              <a:rPr lang="fr-FR" sz="2800" kern="0" dirty="0">
                <a:solidFill>
                  <a:schemeClr val="bg1">
                    <a:lumMod val="75000"/>
                  </a:schemeClr>
                </a:solidFill>
              </a:rPr>
              <a:t>2015-2017 :  primaire et collège</a:t>
            </a:r>
          </a:p>
          <a:p>
            <a:pPr marL="514350" indent="-514350" fontAlgn="base">
              <a:lnSpc>
                <a:spcPct val="105000"/>
              </a:lnSpc>
              <a:spcBef>
                <a:spcPts val="900"/>
              </a:spcBef>
              <a:spcAft>
                <a:spcPct val="0"/>
              </a:spcAft>
              <a:buAutoNum type="arabicPeriod"/>
            </a:pPr>
            <a:r>
              <a:rPr lang="fr-FR" sz="2800" kern="0" dirty="0">
                <a:solidFill>
                  <a:schemeClr val="bg1">
                    <a:lumMod val="75000"/>
                  </a:schemeClr>
                </a:solidFill>
              </a:rPr>
              <a:t>2018-2019 : lycée + CAPES, enfin !</a:t>
            </a:r>
          </a:p>
          <a:p>
            <a:pPr marL="514350" indent="-514350" fontAlgn="base">
              <a:lnSpc>
                <a:spcPct val="105000"/>
              </a:lnSpc>
              <a:spcBef>
                <a:spcPts val="900"/>
              </a:spcBef>
              <a:spcAft>
                <a:spcPct val="0"/>
              </a:spcAft>
              <a:buAutoNum type="arabicPeriod"/>
            </a:pPr>
            <a:r>
              <a:rPr lang="fr-FR" sz="2800" kern="0" dirty="0">
                <a:solidFill>
                  <a:schemeClr val="bg1">
                    <a:lumMod val="75000"/>
                  </a:schemeClr>
                </a:solidFill>
              </a:rPr>
              <a:t>Quid des médias et de la population générale ?</a:t>
            </a:r>
          </a:p>
        </p:txBody>
      </p:sp>
    </p:spTree>
    <p:extLst>
      <p:ext uri="{BB962C8B-B14F-4D97-AF65-F5344CB8AC3E}">
        <p14:creationId xmlns:p14="http://schemas.microsoft.com/office/powerpoint/2010/main" val="3185778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6">
            <a:extLst>
              <a:ext uri="{FF2B5EF4-FFF2-40B4-BE49-F238E27FC236}">
                <a16:creationId xmlns:a16="http://schemas.microsoft.com/office/drawing/2014/main" xmlns="" id="{FB4C8613-4AF6-C349-94B3-B599A26A3F49}"/>
              </a:ext>
            </a:extLst>
          </p:cNvPr>
          <p:cNvSpPr>
            <a:spLocks noGrp="1"/>
          </p:cNvSpPr>
          <p:nvPr>
            <p:ph idx="1"/>
          </p:nvPr>
        </p:nvSpPr>
        <p:spPr>
          <a:xfrm>
            <a:off x="457200" y="1196752"/>
            <a:ext cx="8229600" cy="3454472"/>
          </a:xfrm>
        </p:spPr>
        <p:txBody>
          <a:bodyPr/>
          <a:lstStyle/>
          <a:p>
            <a:r>
              <a:rPr lang="fr-FR" dirty="0"/>
              <a:t>Rapport joint </a:t>
            </a:r>
            <a:r>
              <a:rPr lang="fr-FR" i="1" dirty="0">
                <a:solidFill>
                  <a:schemeClr val="tx2"/>
                </a:solidFill>
              </a:rPr>
              <a:t>Informatics Europe</a:t>
            </a:r>
            <a:r>
              <a:rPr lang="fr-FR" i="1" dirty="0"/>
              <a:t> </a:t>
            </a:r>
            <a:r>
              <a:rPr lang="fr-FR" dirty="0">
                <a:solidFill>
                  <a:schemeClr val="tx2"/>
                </a:solidFill>
              </a:rPr>
              <a:t>/</a:t>
            </a:r>
            <a:r>
              <a:rPr lang="fr-FR" i="1" dirty="0">
                <a:solidFill>
                  <a:schemeClr val="tx2"/>
                </a:solidFill>
              </a:rPr>
              <a:t> ACM</a:t>
            </a:r>
            <a:r>
              <a:rPr lang="fr-FR" dirty="0"/>
              <a:t>, 2016 :</a:t>
            </a:r>
          </a:p>
          <a:p>
            <a:pPr marL="0" indent="0">
              <a:buNone/>
            </a:pPr>
            <a:r>
              <a:rPr lang="fr-FR" sz="2400"/>
              <a:t>  </a:t>
            </a:r>
            <a:r>
              <a:rPr lang="fr-FR" sz="2400" i="1"/>
              <a:t>  Informatics Education in Europe: Are We All In</a:t>
            </a:r>
          </a:p>
          <a:p>
            <a:pPr marL="0" indent="0">
              <a:spcBef>
                <a:spcPts val="0"/>
              </a:spcBef>
              <a:buNone/>
            </a:pPr>
            <a:r>
              <a:rPr lang="fr-FR" sz="2400" i="1"/>
              <a:t>    The Same Boat?</a:t>
            </a:r>
          </a:p>
          <a:p>
            <a:pPr marL="0" indent="0">
              <a:spcBef>
                <a:spcPts val="0"/>
              </a:spcBef>
              <a:buNone/>
            </a:pPr>
            <a:r>
              <a:rPr lang="fr-FR" sz="2400" i="1" dirty="0"/>
              <a:t>     </a:t>
            </a:r>
            <a:r>
              <a:rPr lang="fr-FR" sz="1100" i="1" dirty="0">
                <a:hlinkClick r:id="rId2"/>
              </a:rPr>
              <a:t>http://www.informatics-europe.org/component/phocadownload/category/10-reports.html?download=60:cece-report</a:t>
            </a:r>
            <a:endParaRPr lang="fr-FR" sz="2400" i="1" dirty="0"/>
          </a:p>
          <a:p>
            <a:r>
              <a:rPr lang="fr-FR" dirty="0"/>
              <a:t>Rapport </a:t>
            </a:r>
            <a:r>
              <a:rPr lang="fr-FR" i="1" dirty="0">
                <a:solidFill>
                  <a:schemeClr val="tx2"/>
                </a:solidFill>
              </a:rPr>
              <a:t>Informatics Europe</a:t>
            </a:r>
            <a:r>
              <a:rPr lang="fr-FR" i="1" dirty="0"/>
              <a:t> </a:t>
            </a:r>
            <a:r>
              <a:rPr lang="fr-FR" dirty="0">
                <a:solidFill>
                  <a:schemeClr val="tx2"/>
                </a:solidFill>
              </a:rPr>
              <a:t>:</a:t>
            </a:r>
            <a:endParaRPr lang="fr-FR" i="1" dirty="0">
              <a:solidFill>
                <a:schemeClr val="tx2"/>
              </a:solidFill>
            </a:endParaRPr>
          </a:p>
          <a:p>
            <a:pPr marL="0" indent="0">
              <a:buNone/>
            </a:pPr>
            <a:r>
              <a:rPr lang="fr-FR" sz="2400" i="1"/>
              <a:t>     Informatics Education in Europe: Institutions, Degrees, </a:t>
            </a:r>
          </a:p>
          <a:p>
            <a:pPr marL="0" indent="0">
              <a:spcBef>
                <a:spcPts val="0"/>
              </a:spcBef>
              <a:buNone/>
            </a:pPr>
            <a:r>
              <a:rPr lang="fr-FR" sz="2400" i="1"/>
              <a:t>     Students, Positions, Salaries — Key Data 2012-2017</a:t>
            </a:r>
            <a:endParaRPr lang="fr-FR" sz="1400" i="1" dirty="0">
              <a:solidFill>
                <a:schemeClr val="tx2"/>
              </a:solidFill>
            </a:endParaRPr>
          </a:p>
          <a:p>
            <a:pPr marL="0" indent="0">
              <a:buNone/>
            </a:pPr>
            <a:r>
              <a:rPr lang="fr-FR" sz="1400" i="1" dirty="0">
                <a:solidFill>
                  <a:schemeClr val="tx2"/>
                </a:solidFill>
              </a:rPr>
              <a:t>         </a:t>
            </a:r>
            <a:r>
              <a:rPr lang="fr-FR" sz="1200" i="1" dirty="0">
                <a:solidFill>
                  <a:schemeClr val="tx2"/>
                </a:solidFill>
                <a:hlinkClick r:id="rId3"/>
              </a:rPr>
              <a:t>http://www.informatics-europe.org/news/454-report-informatics-education-europe-key-data-2012-2017.html </a:t>
            </a:r>
            <a:endParaRPr lang="fr-FR" sz="1200" i="1" dirty="0">
              <a:solidFill>
                <a:schemeClr val="tx2"/>
              </a:solidFill>
            </a:endParaRPr>
          </a:p>
        </p:txBody>
      </p:sp>
      <p:sp>
        <p:nvSpPr>
          <p:cNvPr id="2" name="Titre 1">
            <a:extLst>
              <a:ext uri="{FF2B5EF4-FFF2-40B4-BE49-F238E27FC236}">
                <a16:creationId xmlns:a16="http://schemas.microsoft.com/office/drawing/2014/main" xmlns="" id="{EDEADB49-6795-1947-A186-DCD8FF714EC9}"/>
              </a:ext>
            </a:extLst>
          </p:cNvPr>
          <p:cNvSpPr>
            <a:spLocks noGrp="1"/>
          </p:cNvSpPr>
          <p:nvPr>
            <p:ph type="title"/>
          </p:nvPr>
        </p:nvSpPr>
        <p:spPr/>
        <p:txBody>
          <a:bodyPr/>
          <a:lstStyle/>
          <a:p>
            <a:r>
              <a:rPr lang="fr-FR"/>
              <a:t>La situation en Europe vers 2015</a:t>
            </a:r>
          </a:p>
        </p:txBody>
      </p:sp>
      <p:sp>
        <p:nvSpPr>
          <p:cNvPr id="3" name="Espace réservé de la date 2">
            <a:extLst>
              <a:ext uri="{FF2B5EF4-FFF2-40B4-BE49-F238E27FC236}">
                <a16:creationId xmlns:a16="http://schemas.microsoft.com/office/drawing/2014/main" xmlns="" id="{AC196D23-65CF-F747-83DD-502DD05AE61D}"/>
              </a:ext>
            </a:extLst>
          </p:cNvPr>
          <p:cNvSpPr>
            <a:spLocks noGrp="1"/>
          </p:cNvSpPr>
          <p:nvPr>
            <p:ph type="dt" sz="half" idx="2"/>
          </p:nvPr>
        </p:nvSpPr>
        <p:spPr/>
        <p:txBody>
          <a:bodyPr/>
          <a:lstStyle/>
          <a:p>
            <a:r>
              <a:rPr lang="fr-FR"/>
              <a:t>06/02/2019</a:t>
            </a:r>
            <a:endParaRPr lang="fr-FR" dirty="0"/>
          </a:p>
        </p:txBody>
      </p:sp>
      <p:sp>
        <p:nvSpPr>
          <p:cNvPr id="4" name="Espace réservé du numéro de diapositive 3">
            <a:extLst>
              <a:ext uri="{FF2B5EF4-FFF2-40B4-BE49-F238E27FC236}">
                <a16:creationId xmlns:a16="http://schemas.microsoft.com/office/drawing/2014/main" xmlns="" id="{8BF94887-A9D6-964E-A2C7-27C663D4C95F}"/>
              </a:ext>
            </a:extLst>
          </p:cNvPr>
          <p:cNvSpPr>
            <a:spLocks noGrp="1"/>
          </p:cNvSpPr>
          <p:nvPr>
            <p:ph type="sldNum" sz="quarter" idx="4"/>
          </p:nvPr>
        </p:nvSpPr>
        <p:spPr/>
        <p:txBody>
          <a:bodyPr/>
          <a:lstStyle/>
          <a:p>
            <a:fld id="{BD380794-AD05-45D1-BCEF-E41591C34CDA}" type="slidenum">
              <a:rPr lang="fr-FR" smtClean="0"/>
              <a:pPr/>
              <a:t>30</a:t>
            </a:fld>
            <a:endParaRPr lang="fr-FR" dirty="0"/>
          </a:p>
        </p:txBody>
      </p:sp>
      <p:sp>
        <p:nvSpPr>
          <p:cNvPr id="5" name="Espace réservé du pied de page 4">
            <a:extLst>
              <a:ext uri="{FF2B5EF4-FFF2-40B4-BE49-F238E27FC236}">
                <a16:creationId xmlns:a16="http://schemas.microsoft.com/office/drawing/2014/main" xmlns="" id="{D5301A3E-C34F-134E-98D5-368647F994CA}"/>
              </a:ext>
            </a:extLst>
          </p:cNvPr>
          <p:cNvSpPr>
            <a:spLocks noGrp="1"/>
          </p:cNvSpPr>
          <p:nvPr>
            <p:ph type="ftr" sz="quarter" idx="3"/>
          </p:nvPr>
        </p:nvSpPr>
        <p:spPr/>
        <p:txBody>
          <a:bodyPr/>
          <a:lstStyle/>
          <a:p>
            <a:r>
              <a:rPr lang="fr-FR"/>
              <a:t>G. Berry, Cours 3</a:t>
            </a:r>
            <a:endParaRPr lang="fr-FR" dirty="0"/>
          </a:p>
        </p:txBody>
      </p:sp>
    </p:spTree>
    <p:extLst>
      <p:ext uri="{BB962C8B-B14F-4D97-AF65-F5344CB8AC3E}">
        <p14:creationId xmlns:p14="http://schemas.microsoft.com/office/powerpoint/2010/main" val="102734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xmlns="" id="{B824C05C-D81D-624F-8560-27981BC58065}"/>
              </a:ext>
            </a:extLst>
          </p:cNvPr>
          <p:cNvSpPr>
            <a:spLocks noGrp="1"/>
          </p:cNvSpPr>
          <p:nvPr>
            <p:ph type="dt" sz="half" idx="2"/>
          </p:nvPr>
        </p:nvSpPr>
        <p:spPr/>
        <p:txBody>
          <a:bodyPr/>
          <a:lstStyle/>
          <a:p>
            <a:r>
              <a:rPr lang="fr-FR"/>
              <a:t>06/02/2019</a:t>
            </a:r>
            <a:endParaRPr lang="fr-FR" dirty="0"/>
          </a:p>
        </p:txBody>
      </p:sp>
      <p:sp>
        <p:nvSpPr>
          <p:cNvPr id="3" name="Espace réservé du numéro de diapositive 2">
            <a:extLst>
              <a:ext uri="{FF2B5EF4-FFF2-40B4-BE49-F238E27FC236}">
                <a16:creationId xmlns:a16="http://schemas.microsoft.com/office/drawing/2014/main" xmlns="" id="{E37271C0-275A-9743-912C-118B9F9FD193}"/>
              </a:ext>
            </a:extLst>
          </p:cNvPr>
          <p:cNvSpPr>
            <a:spLocks noGrp="1"/>
          </p:cNvSpPr>
          <p:nvPr>
            <p:ph type="sldNum" sz="quarter" idx="4"/>
          </p:nvPr>
        </p:nvSpPr>
        <p:spPr/>
        <p:txBody>
          <a:bodyPr/>
          <a:lstStyle/>
          <a:p>
            <a:fld id="{BD380794-AD05-45D1-BCEF-E41591C34CDA}" type="slidenum">
              <a:rPr lang="fr-FR" smtClean="0"/>
              <a:pPr/>
              <a:t>31</a:t>
            </a:fld>
            <a:endParaRPr lang="fr-FR" dirty="0"/>
          </a:p>
        </p:txBody>
      </p:sp>
      <p:sp>
        <p:nvSpPr>
          <p:cNvPr id="4" name="Espace réservé du pied de page 3">
            <a:extLst>
              <a:ext uri="{FF2B5EF4-FFF2-40B4-BE49-F238E27FC236}">
                <a16:creationId xmlns:a16="http://schemas.microsoft.com/office/drawing/2014/main" xmlns="" id="{F58BC283-3B80-644F-B124-D601B4AB3E4E}"/>
              </a:ext>
            </a:extLst>
          </p:cNvPr>
          <p:cNvSpPr>
            <a:spLocks noGrp="1"/>
          </p:cNvSpPr>
          <p:nvPr>
            <p:ph type="ftr" sz="quarter" idx="3"/>
          </p:nvPr>
        </p:nvSpPr>
        <p:spPr/>
        <p:txBody>
          <a:bodyPr/>
          <a:lstStyle/>
          <a:p>
            <a:r>
              <a:rPr lang="fr-FR"/>
              <a:t>G. Berry, Cours 3</a:t>
            </a:r>
            <a:endParaRPr lang="fr-FR" dirty="0"/>
          </a:p>
        </p:txBody>
      </p:sp>
      <p:pic>
        <p:nvPicPr>
          <p:cNvPr id="9" name="Image 8">
            <a:extLst>
              <a:ext uri="{FF2B5EF4-FFF2-40B4-BE49-F238E27FC236}">
                <a16:creationId xmlns:a16="http://schemas.microsoft.com/office/drawing/2014/main" xmlns="" id="{A311BBF7-0AF2-394B-BEC1-62BFFE0489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7706" y="25200"/>
            <a:ext cx="6386576" cy="6528816"/>
          </a:xfrm>
          <a:prstGeom prst="rect">
            <a:avLst/>
          </a:prstGeom>
        </p:spPr>
      </p:pic>
      <p:sp>
        <p:nvSpPr>
          <p:cNvPr id="5" name="ZoneTexte 4">
            <a:extLst>
              <a:ext uri="{FF2B5EF4-FFF2-40B4-BE49-F238E27FC236}">
                <a16:creationId xmlns:a16="http://schemas.microsoft.com/office/drawing/2014/main" xmlns="" id="{51E329B3-3274-6841-958A-8A06F56655B6}"/>
              </a:ext>
            </a:extLst>
          </p:cNvPr>
          <p:cNvSpPr txBox="1"/>
          <p:nvPr/>
        </p:nvSpPr>
        <p:spPr>
          <a:xfrm>
            <a:off x="-15098" y="260648"/>
            <a:ext cx="1345241" cy="960688"/>
          </a:xfrm>
          <a:prstGeom prst="rect">
            <a:avLst/>
          </a:prstGeom>
          <a:ln w="28575">
            <a:noFill/>
          </a:ln>
        </p:spPr>
        <p:txBody>
          <a:bodyPr wrap="none" tIns="21600" bIns="64800" rtlCol="0">
            <a:spAutoFit/>
          </a:bodyPr>
          <a:lstStyle/>
          <a:p>
            <a:pPr algn="ctr" fontAlgn="base">
              <a:lnSpc>
                <a:spcPct val="105000"/>
              </a:lnSpc>
              <a:spcAft>
                <a:spcPct val="0"/>
              </a:spcAft>
            </a:pPr>
            <a:r>
              <a:rPr kumimoji="0" lang="fr-FR" sz="2800" b="0" i="0" u="none" strike="noStrike" kern="0" cap="none" spc="0" normalizeH="0" noProof="0" dirty="0">
                <a:ln>
                  <a:noFill/>
                </a:ln>
                <a:effectLst/>
                <a:uLnTx/>
                <a:uFillTx/>
              </a:rPr>
              <a:t>Europe</a:t>
            </a:r>
          </a:p>
          <a:p>
            <a:pPr algn="ctr" fontAlgn="base">
              <a:lnSpc>
                <a:spcPct val="105000"/>
              </a:lnSpc>
              <a:spcAft>
                <a:spcPct val="0"/>
              </a:spcAft>
            </a:pPr>
            <a:r>
              <a:rPr kumimoji="0" lang="fr-FR" sz="2800" b="0" i="0" u="none" strike="noStrike" kern="0" cap="none" spc="0" normalizeH="0" noProof="0" dirty="0">
                <a:ln>
                  <a:noFill/>
                </a:ln>
                <a:effectLst/>
                <a:uLnTx/>
                <a:uFillTx/>
              </a:rPr>
              <a:t>2015</a:t>
            </a:r>
          </a:p>
        </p:txBody>
      </p:sp>
    </p:spTree>
    <p:extLst>
      <p:ext uri="{BB962C8B-B14F-4D97-AF65-F5344CB8AC3E}">
        <p14:creationId xmlns:p14="http://schemas.microsoft.com/office/powerpoint/2010/main" val="16666204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xmlns="" id="{80B5ED01-930F-8845-87C9-305725A33C4E}"/>
              </a:ext>
            </a:extLst>
          </p:cNvPr>
          <p:cNvSpPr>
            <a:spLocks noGrp="1"/>
          </p:cNvSpPr>
          <p:nvPr>
            <p:ph type="dt" sz="half" idx="2"/>
          </p:nvPr>
        </p:nvSpPr>
        <p:spPr/>
        <p:txBody>
          <a:bodyPr/>
          <a:lstStyle/>
          <a:p>
            <a:r>
              <a:rPr lang="fr-FR"/>
              <a:t>06/02/2019</a:t>
            </a:r>
            <a:endParaRPr lang="fr-FR" dirty="0"/>
          </a:p>
        </p:txBody>
      </p:sp>
      <p:sp>
        <p:nvSpPr>
          <p:cNvPr id="3" name="Espace réservé du numéro de diapositive 2">
            <a:extLst>
              <a:ext uri="{FF2B5EF4-FFF2-40B4-BE49-F238E27FC236}">
                <a16:creationId xmlns:a16="http://schemas.microsoft.com/office/drawing/2014/main" xmlns="" id="{5CC3A8C5-9864-7D4A-8465-E7C618F76125}"/>
              </a:ext>
            </a:extLst>
          </p:cNvPr>
          <p:cNvSpPr>
            <a:spLocks noGrp="1"/>
          </p:cNvSpPr>
          <p:nvPr>
            <p:ph type="sldNum" sz="quarter" idx="4"/>
          </p:nvPr>
        </p:nvSpPr>
        <p:spPr>
          <a:xfrm>
            <a:off x="7880684" y="6679431"/>
            <a:ext cx="2133600" cy="365125"/>
          </a:xfrm>
        </p:spPr>
        <p:txBody>
          <a:bodyPr/>
          <a:lstStyle/>
          <a:p>
            <a:fld id="{BD380794-AD05-45D1-BCEF-E41591C34CDA}" type="slidenum">
              <a:rPr lang="fr-FR" smtClean="0"/>
              <a:pPr/>
              <a:t>32</a:t>
            </a:fld>
            <a:endParaRPr lang="fr-FR" dirty="0"/>
          </a:p>
        </p:txBody>
      </p:sp>
      <p:sp>
        <p:nvSpPr>
          <p:cNvPr id="4" name="Espace réservé du pied de page 3">
            <a:extLst>
              <a:ext uri="{FF2B5EF4-FFF2-40B4-BE49-F238E27FC236}">
                <a16:creationId xmlns:a16="http://schemas.microsoft.com/office/drawing/2014/main" xmlns="" id="{6354271F-8A6F-CF41-B2A8-D10FB30E8760}"/>
              </a:ext>
            </a:extLst>
          </p:cNvPr>
          <p:cNvSpPr>
            <a:spLocks noGrp="1"/>
          </p:cNvSpPr>
          <p:nvPr>
            <p:ph type="ftr" sz="quarter" idx="3"/>
          </p:nvPr>
        </p:nvSpPr>
        <p:spPr>
          <a:xfrm>
            <a:off x="5975684" y="6679431"/>
            <a:ext cx="2895600" cy="365125"/>
          </a:xfrm>
        </p:spPr>
        <p:txBody>
          <a:bodyPr/>
          <a:lstStyle/>
          <a:p>
            <a:r>
              <a:rPr lang="fr-FR"/>
              <a:t>G. Berry, Cours 3</a:t>
            </a:r>
            <a:endParaRPr lang="fr-FR" dirty="0"/>
          </a:p>
        </p:txBody>
      </p:sp>
      <p:pic>
        <p:nvPicPr>
          <p:cNvPr id="7" name="Image 6">
            <a:extLst>
              <a:ext uri="{FF2B5EF4-FFF2-40B4-BE49-F238E27FC236}">
                <a16:creationId xmlns:a16="http://schemas.microsoft.com/office/drawing/2014/main" xmlns="" id="{0DA04EE3-C466-094C-AE78-045BD61E69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43152" y="141633"/>
            <a:ext cx="5153632" cy="6712778"/>
          </a:xfrm>
          <a:prstGeom prst="rect">
            <a:avLst/>
          </a:prstGeom>
        </p:spPr>
      </p:pic>
      <p:sp>
        <p:nvSpPr>
          <p:cNvPr id="8" name="ZoneTexte 7">
            <a:extLst>
              <a:ext uri="{FF2B5EF4-FFF2-40B4-BE49-F238E27FC236}">
                <a16:creationId xmlns:a16="http://schemas.microsoft.com/office/drawing/2014/main" xmlns="" id="{E91C1ED5-87D7-DB42-B49F-368AFFCA9DAC}"/>
              </a:ext>
            </a:extLst>
          </p:cNvPr>
          <p:cNvSpPr txBox="1"/>
          <p:nvPr/>
        </p:nvSpPr>
        <p:spPr>
          <a:xfrm>
            <a:off x="6831697" y="49743"/>
            <a:ext cx="2066254" cy="835910"/>
          </a:xfrm>
          <a:prstGeom prst="rect">
            <a:avLst/>
          </a:prstGeom>
          <a:ln w="28575">
            <a:noFill/>
          </a:ln>
        </p:spPr>
        <p:txBody>
          <a:bodyPr wrap="square" tIns="21600" bIns="64800" rtlCol="0">
            <a:spAutoFit/>
          </a:bodyPr>
          <a:lstStyle/>
          <a:p>
            <a:pPr algn="ctr" fontAlgn="base">
              <a:lnSpc>
                <a:spcPct val="105000"/>
              </a:lnSpc>
              <a:spcAft>
                <a:spcPct val="0"/>
              </a:spcAft>
            </a:pPr>
            <a:r>
              <a:rPr kumimoji="0" lang="fr-FR" sz="2400" b="0" i="0" u="none" strike="noStrike" kern="0" cap="none" spc="0" normalizeH="0" noProof="0" dirty="0">
                <a:ln>
                  <a:noFill/>
                </a:ln>
                <a:effectLst/>
                <a:uLnTx/>
                <a:uFillTx/>
              </a:rPr>
              <a:t>cours par âge</a:t>
            </a:r>
          </a:p>
          <a:p>
            <a:pPr algn="ctr" fontAlgn="base">
              <a:lnSpc>
                <a:spcPct val="105000"/>
              </a:lnSpc>
              <a:spcAft>
                <a:spcPct val="0"/>
              </a:spcAft>
            </a:pPr>
            <a:r>
              <a:rPr lang="fr-FR" sz="2400" kern="0" dirty="0"/>
              <a:t>état 2015</a:t>
            </a:r>
            <a:r>
              <a:rPr kumimoji="0" lang="fr-FR" sz="2400" b="0" i="0" u="none" strike="noStrike" kern="0" cap="none" spc="0" normalizeH="0" noProof="0" dirty="0">
                <a:ln>
                  <a:noFill/>
                </a:ln>
                <a:effectLst/>
                <a:uLnTx/>
                <a:uFillTx/>
              </a:rPr>
              <a:t> </a:t>
            </a:r>
          </a:p>
        </p:txBody>
      </p:sp>
      <p:grpSp>
        <p:nvGrpSpPr>
          <p:cNvPr id="12" name="Groupe 11">
            <a:extLst>
              <a:ext uri="{FF2B5EF4-FFF2-40B4-BE49-F238E27FC236}">
                <a16:creationId xmlns:a16="http://schemas.microsoft.com/office/drawing/2014/main" xmlns="" id="{F8B15FB8-57F9-1243-87D1-95F4BFF09742}"/>
              </a:ext>
            </a:extLst>
          </p:cNvPr>
          <p:cNvGrpSpPr/>
          <p:nvPr/>
        </p:nvGrpSpPr>
        <p:grpSpPr>
          <a:xfrm>
            <a:off x="5562823" y="1142418"/>
            <a:ext cx="2265172" cy="162000"/>
            <a:chOff x="4413599" y="1034752"/>
            <a:chExt cx="2265172" cy="162000"/>
          </a:xfrm>
        </p:grpSpPr>
        <p:sp>
          <p:nvSpPr>
            <p:cNvPr id="9" name="Rectangle à coins arrondis 8">
              <a:extLst>
                <a:ext uri="{FF2B5EF4-FFF2-40B4-BE49-F238E27FC236}">
                  <a16:creationId xmlns:a16="http://schemas.microsoft.com/office/drawing/2014/main" xmlns="" id="{23E7AE50-228A-D041-8590-0313DF2770F8}"/>
                </a:ext>
              </a:extLst>
            </p:cNvPr>
            <p:cNvSpPr/>
            <p:nvPr/>
          </p:nvSpPr>
          <p:spPr bwMode="auto">
            <a:xfrm>
              <a:off x="4413599" y="1034752"/>
              <a:ext cx="820799" cy="162000"/>
            </a:xfrm>
            <a:prstGeom prst="roundRect">
              <a:avLst/>
            </a:prstGeom>
            <a:noFill/>
            <a:ln w="28575" cap="flat" cmpd="sng" algn="ctr">
              <a:solidFill>
                <a:schemeClr val="accent4"/>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fr-FR" sz="2800" b="0" i="0" u="none" strike="noStrike" cap="none" normalizeH="0" baseline="0">
                <a:ln>
                  <a:noFill/>
                </a:ln>
                <a:solidFill>
                  <a:schemeClr val="tx1"/>
                </a:solidFill>
                <a:effectLst/>
                <a:latin typeface="Arial" charset="0"/>
              </a:endParaRPr>
            </a:p>
          </p:txBody>
        </p:sp>
        <p:cxnSp>
          <p:nvCxnSpPr>
            <p:cNvPr id="11" name="Connecteur droit 10">
              <a:extLst>
                <a:ext uri="{FF2B5EF4-FFF2-40B4-BE49-F238E27FC236}">
                  <a16:creationId xmlns:a16="http://schemas.microsoft.com/office/drawing/2014/main" xmlns="" id="{F264DBFA-56A5-6E40-BF99-778AF75D3D07}"/>
                </a:ext>
              </a:extLst>
            </p:cNvPr>
            <p:cNvCxnSpPr>
              <a:cxnSpLocks/>
              <a:stCxn id="9" idx="3"/>
              <a:endCxn id="13" idx="1"/>
            </p:cNvCxnSpPr>
            <p:nvPr/>
          </p:nvCxnSpPr>
          <p:spPr bwMode="auto">
            <a:xfrm>
              <a:off x="5234398" y="1115752"/>
              <a:ext cx="1444373" cy="0"/>
            </a:xfrm>
            <a:prstGeom prst="line">
              <a:avLst/>
            </a:prstGeom>
            <a:noFill/>
            <a:ln w="28575" cap="flat" cmpd="sng" algn="ctr">
              <a:solidFill>
                <a:schemeClr val="accent4"/>
              </a:solidFill>
              <a:prstDash val="solid"/>
              <a:round/>
              <a:headEnd type="none" w="med" len="med"/>
              <a:tailEnd type="none" w="med" len="med"/>
            </a:ln>
            <a:effectLst/>
          </p:spPr>
        </p:cxnSp>
      </p:grpSp>
      <p:sp>
        <p:nvSpPr>
          <p:cNvPr id="13" name="ZoneTexte 12">
            <a:extLst>
              <a:ext uri="{FF2B5EF4-FFF2-40B4-BE49-F238E27FC236}">
                <a16:creationId xmlns:a16="http://schemas.microsoft.com/office/drawing/2014/main" xmlns="" id="{98A093F0-3F41-AA42-BE5F-EA3D1E97B604}"/>
              </a:ext>
            </a:extLst>
          </p:cNvPr>
          <p:cNvSpPr txBox="1"/>
          <p:nvPr/>
        </p:nvSpPr>
        <p:spPr>
          <a:xfrm>
            <a:off x="7827995" y="999362"/>
            <a:ext cx="1143262" cy="448112"/>
          </a:xfrm>
          <a:prstGeom prst="rect">
            <a:avLst/>
          </a:prstGeom>
          <a:ln w="28575">
            <a:noFill/>
          </a:ln>
        </p:spPr>
        <p:txBody>
          <a:bodyPr wrap="none" tIns="21600" bIns="64800" rtlCol="0">
            <a:spAutoFit/>
          </a:bodyPr>
          <a:lstStyle/>
          <a:p>
            <a:pPr algn="l" fontAlgn="base">
              <a:lnSpc>
                <a:spcPct val="105000"/>
              </a:lnSpc>
              <a:spcAft>
                <a:spcPct val="0"/>
              </a:spcAft>
            </a:pPr>
            <a:r>
              <a:rPr kumimoji="0" lang="fr-FR" sz="2400" b="0" i="0" u="none" strike="noStrike" kern="0" cap="none" spc="0" normalizeH="0" noProof="0" dirty="0">
                <a:ln>
                  <a:noFill/>
                </a:ln>
                <a:solidFill>
                  <a:schemeClr val="accent4"/>
                </a:solidFill>
                <a:effectLst/>
                <a:uLnTx/>
                <a:uFillTx/>
              </a:rPr>
              <a:t>France</a:t>
            </a:r>
          </a:p>
        </p:txBody>
      </p:sp>
      <p:grpSp>
        <p:nvGrpSpPr>
          <p:cNvPr id="27" name="Groupe 26">
            <a:extLst>
              <a:ext uri="{FF2B5EF4-FFF2-40B4-BE49-F238E27FC236}">
                <a16:creationId xmlns:a16="http://schemas.microsoft.com/office/drawing/2014/main" xmlns="" id="{E5A2E66F-4DCF-6B42-8DD4-DBEE19F213F6}"/>
              </a:ext>
            </a:extLst>
          </p:cNvPr>
          <p:cNvGrpSpPr/>
          <p:nvPr/>
        </p:nvGrpSpPr>
        <p:grpSpPr>
          <a:xfrm>
            <a:off x="56817" y="5290131"/>
            <a:ext cx="6415929" cy="448112"/>
            <a:chOff x="-889667" y="5173500"/>
            <a:chExt cx="6415929" cy="448112"/>
          </a:xfrm>
        </p:grpSpPr>
        <p:cxnSp>
          <p:nvCxnSpPr>
            <p:cNvPr id="15" name="Connecteur droit 14">
              <a:extLst>
                <a:ext uri="{FF2B5EF4-FFF2-40B4-BE49-F238E27FC236}">
                  <a16:creationId xmlns:a16="http://schemas.microsoft.com/office/drawing/2014/main" xmlns="" id="{7CB33DA8-9DFA-A946-B895-2730836914DF}"/>
                </a:ext>
              </a:extLst>
            </p:cNvPr>
            <p:cNvCxnSpPr>
              <a:cxnSpLocks/>
              <a:stCxn id="17" idx="3"/>
            </p:cNvCxnSpPr>
            <p:nvPr/>
          </p:nvCxnSpPr>
          <p:spPr bwMode="auto">
            <a:xfrm>
              <a:off x="186269" y="5397556"/>
              <a:ext cx="5339993" cy="0"/>
            </a:xfrm>
            <a:prstGeom prst="line">
              <a:avLst/>
            </a:prstGeom>
            <a:noFill/>
            <a:ln w="28575" cap="flat" cmpd="sng" algn="ctr">
              <a:solidFill>
                <a:schemeClr val="accent1"/>
              </a:solidFill>
              <a:prstDash val="solid"/>
              <a:round/>
              <a:headEnd type="none" w="med" len="med"/>
              <a:tailEnd type="none" w="med" len="med"/>
            </a:ln>
            <a:effectLst/>
          </p:spPr>
        </p:cxnSp>
        <p:sp>
          <p:nvSpPr>
            <p:cNvPr id="17" name="ZoneTexte 16">
              <a:extLst>
                <a:ext uri="{FF2B5EF4-FFF2-40B4-BE49-F238E27FC236}">
                  <a16:creationId xmlns:a16="http://schemas.microsoft.com/office/drawing/2014/main" xmlns="" id="{6F061BB5-2D5C-8C4E-863B-A36B4B891611}"/>
                </a:ext>
              </a:extLst>
            </p:cNvPr>
            <p:cNvSpPr txBox="1"/>
            <p:nvPr/>
          </p:nvSpPr>
          <p:spPr>
            <a:xfrm>
              <a:off x="-889667" y="5173500"/>
              <a:ext cx="1075936" cy="448112"/>
            </a:xfrm>
            <a:prstGeom prst="rect">
              <a:avLst/>
            </a:prstGeom>
            <a:ln w="28575">
              <a:noFill/>
            </a:ln>
          </p:spPr>
          <p:txBody>
            <a:bodyPr wrap="none" tIns="21600" bIns="64800" rtlCol="0">
              <a:spAutoFit/>
            </a:bodyPr>
            <a:lstStyle/>
            <a:p>
              <a:pPr algn="l" fontAlgn="base">
                <a:lnSpc>
                  <a:spcPct val="105000"/>
                </a:lnSpc>
                <a:spcAft>
                  <a:spcPct val="0"/>
                </a:spcAft>
              </a:pPr>
              <a:r>
                <a:rPr lang="fr-FR" sz="2400" kern="0" dirty="0">
                  <a:solidFill>
                    <a:schemeClr val="accent1"/>
                  </a:solidFill>
                </a:rPr>
                <a:t>Suède</a:t>
              </a:r>
              <a:endParaRPr kumimoji="0" lang="fr-FR" sz="2400" b="0" i="0" u="none" strike="noStrike" kern="0" cap="none" spc="0" normalizeH="0" noProof="0" dirty="0">
                <a:ln>
                  <a:noFill/>
                </a:ln>
                <a:solidFill>
                  <a:schemeClr val="accent1"/>
                </a:solidFill>
                <a:effectLst/>
                <a:uLnTx/>
                <a:uFillTx/>
              </a:endParaRPr>
            </a:p>
          </p:txBody>
        </p:sp>
      </p:grpSp>
      <p:grpSp>
        <p:nvGrpSpPr>
          <p:cNvPr id="26" name="Groupe 25">
            <a:extLst>
              <a:ext uri="{FF2B5EF4-FFF2-40B4-BE49-F238E27FC236}">
                <a16:creationId xmlns:a16="http://schemas.microsoft.com/office/drawing/2014/main" xmlns="" id="{C42D59D6-FECE-684A-B12B-F78B80131DA5}"/>
              </a:ext>
            </a:extLst>
          </p:cNvPr>
          <p:cNvGrpSpPr/>
          <p:nvPr/>
        </p:nvGrpSpPr>
        <p:grpSpPr>
          <a:xfrm>
            <a:off x="5798145" y="3474983"/>
            <a:ext cx="3282559" cy="448112"/>
            <a:chOff x="4648633" y="3362916"/>
            <a:chExt cx="3282559" cy="448112"/>
          </a:xfrm>
        </p:grpSpPr>
        <p:cxnSp>
          <p:nvCxnSpPr>
            <p:cNvPr id="14" name="Connecteur droit 13">
              <a:extLst>
                <a:ext uri="{FF2B5EF4-FFF2-40B4-BE49-F238E27FC236}">
                  <a16:creationId xmlns:a16="http://schemas.microsoft.com/office/drawing/2014/main" xmlns="" id="{EA71A840-9087-E047-BC6A-18AE2C3B175B}"/>
                </a:ext>
              </a:extLst>
            </p:cNvPr>
            <p:cNvCxnSpPr>
              <a:cxnSpLocks/>
            </p:cNvCxnSpPr>
            <p:nvPr/>
          </p:nvCxnSpPr>
          <p:spPr bwMode="auto">
            <a:xfrm>
              <a:off x="4972703" y="3560078"/>
              <a:ext cx="1813327" cy="0"/>
            </a:xfrm>
            <a:prstGeom prst="line">
              <a:avLst/>
            </a:prstGeom>
            <a:noFill/>
            <a:ln w="28575" cap="flat" cmpd="sng" algn="ctr">
              <a:solidFill>
                <a:schemeClr val="accent4"/>
              </a:solidFill>
              <a:prstDash val="solid"/>
              <a:round/>
              <a:headEnd type="none" w="med" len="med"/>
              <a:tailEnd type="none" w="med" len="med"/>
            </a:ln>
            <a:effectLst/>
          </p:spPr>
        </p:cxnSp>
        <p:sp>
          <p:nvSpPr>
            <p:cNvPr id="16" name="ZoneTexte 15">
              <a:extLst>
                <a:ext uri="{FF2B5EF4-FFF2-40B4-BE49-F238E27FC236}">
                  <a16:creationId xmlns:a16="http://schemas.microsoft.com/office/drawing/2014/main" xmlns="" id="{D9B4312F-0D52-524E-979A-89AD832452FA}"/>
                </a:ext>
              </a:extLst>
            </p:cNvPr>
            <p:cNvSpPr txBox="1"/>
            <p:nvPr/>
          </p:nvSpPr>
          <p:spPr>
            <a:xfrm>
              <a:off x="6803960" y="3362916"/>
              <a:ext cx="1127232" cy="448112"/>
            </a:xfrm>
            <a:prstGeom prst="rect">
              <a:avLst/>
            </a:prstGeom>
            <a:ln w="28575">
              <a:noFill/>
            </a:ln>
          </p:spPr>
          <p:txBody>
            <a:bodyPr wrap="none" tIns="21600" bIns="64800" rtlCol="0">
              <a:spAutoFit/>
            </a:bodyPr>
            <a:lstStyle/>
            <a:p>
              <a:pPr algn="l" fontAlgn="base">
                <a:lnSpc>
                  <a:spcPct val="105000"/>
                </a:lnSpc>
                <a:spcAft>
                  <a:spcPct val="0"/>
                </a:spcAft>
              </a:pPr>
              <a:r>
                <a:rPr lang="fr-FR" sz="2400" kern="0" dirty="0">
                  <a:solidFill>
                    <a:schemeClr val="accent4"/>
                  </a:solidFill>
                </a:rPr>
                <a:t>Irlande</a:t>
              </a:r>
              <a:endParaRPr kumimoji="0" lang="fr-FR" sz="2400" b="0" i="0" u="none" strike="noStrike" kern="0" cap="none" spc="0" normalizeH="0" noProof="0" dirty="0">
                <a:ln>
                  <a:noFill/>
                </a:ln>
                <a:solidFill>
                  <a:schemeClr val="accent4"/>
                </a:solidFill>
                <a:effectLst/>
                <a:uLnTx/>
                <a:uFillTx/>
              </a:endParaRPr>
            </a:p>
          </p:txBody>
        </p:sp>
        <p:sp>
          <p:nvSpPr>
            <p:cNvPr id="19" name="Rectangle à coins arrondis 18">
              <a:extLst>
                <a:ext uri="{FF2B5EF4-FFF2-40B4-BE49-F238E27FC236}">
                  <a16:creationId xmlns:a16="http://schemas.microsoft.com/office/drawing/2014/main" xmlns="" id="{A7CAA7DB-50D1-4D4A-8B8F-9049514356D7}"/>
                </a:ext>
              </a:extLst>
            </p:cNvPr>
            <p:cNvSpPr/>
            <p:nvPr/>
          </p:nvSpPr>
          <p:spPr bwMode="auto">
            <a:xfrm>
              <a:off x="4648633" y="3481096"/>
              <a:ext cx="342000" cy="162000"/>
            </a:xfrm>
            <a:prstGeom prst="roundRect">
              <a:avLst/>
            </a:prstGeom>
            <a:noFill/>
            <a:ln w="28575" cap="flat" cmpd="sng" algn="ctr">
              <a:solidFill>
                <a:schemeClr val="accent4"/>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fr-FR" sz="2800" b="0" i="0" u="none" strike="noStrike" cap="none" normalizeH="0" baseline="0">
                <a:ln>
                  <a:noFill/>
                </a:ln>
                <a:solidFill>
                  <a:schemeClr val="tx1"/>
                </a:solidFill>
                <a:effectLst/>
                <a:latin typeface="Arial" charset="0"/>
              </a:endParaRPr>
            </a:p>
          </p:txBody>
        </p:sp>
      </p:grpSp>
      <p:grpSp>
        <p:nvGrpSpPr>
          <p:cNvPr id="34" name="Groupe 33">
            <a:extLst>
              <a:ext uri="{FF2B5EF4-FFF2-40B4-BE49-F238E27FC236}">
                <a16:creationId xmlns:a16="http://schemas.microsoft.com/office/drawing/2014/main" xmlns="" id="{3DBBFB4B-4027-3747-95F2-03A4C8122D2B}"/>
              </a:ext>
            </a:extLst>
          </p:cNvPr>
          <p:cNvGrpSpPr/>
          <p:nvPr/>
        </p:nvGrpSpPr>
        <p:grpSpPr>
          <a:xfrm>
            <a:off x="56817" y="856306"/>
            <a:ext cx="6603415" cy="448112"/>
            <a:chOff x="-858773" y="5159969"/>
            <a:chExt cx="6603415" cy="448112"/>
          </a:xfrm>
        </p:grpSpPr>
        <p:cxnSp>
          <p:nvCxnSpPr>
            <p:cNvPr id="35" name="Connecteur droit 34">
              <a:extLst>
                <a:ext uri="{FF2B5EF4-FFF2-40B4-BE49-F238E27FC236}">
                  <a16:creationId xmlns:a16="http://schemas.microsoft.com/office/drawing/2014/main" xmlns="" id="{8ADAF19D-BC42-1B4F-8FD7-A53548EF3A4F}"/>
                </a:ext>
              </a:extLst>
            </p:cNvPr>
            <p:cNvCxnSpPr>
              <a:cxnSpLocks/>
              <a:stCxn id="36" idx="3"/>
            </p:cNvCxnSpPr>
            <p:nvPr/>
          </p:nvCxnSpPr>
          <p:spPr bwMode="auto">
            <a:xfrm>
              <a:off x="508909" y="5384025"/>
              <a:ext cx="5235733" cy="0"/>
            </a:xfrm>
            <a:prstGeom prst="line">
              <a:avLst/>
            </a:prstGeom>
            <a:noFill/>
            <a:ln w="28575" cap="flat" cmpd="sng" algn="ctr">
              <a:solidFill>
                <a:schemeClr val="accent1"/>
              </a:solidFill>
              <a:prstDash val="solid"/>
              <a:round/>
              <a:headEnd type="none" w="med" len="med"/>
              <a:tailEnd type="none" w="med" len="med"/>
            </a:ln>
            <a:effectLst/>
          </p:spPr>
        </p:cxnSp>
        <p:sp>
          <p:nvSpPr>
            <p:cNvPr id="36" name="ZoneTexte 35">
              <a:extLst>
                <a:ext uri="{FF2B5EF4-FFF2-40B4-BE49-F238E27FC236}">
                  <a16:creationId xmlns:a16="http://schemas.microsoft.com/office/drawing/2014/main" xmlns="" id="{DF774FEE-D183-2344-BCD2-5C6DE8E03453}"/>
                </a:ext>
              </a:extLst>
            </p:cNvPr>
            <p:cNvSpPr txBox="1"/>
            <p:nvPr/>
          </p:nvSpPr>
          <p:spPr>
            <a:xfrm>
              <a:off x="-858773" y="5159969"/>
              <a:ext cx="1367682" cy="448112"/>
            </a:xfrm>
            <a:prstGeom prst="rect">
              <a:avLst/>
            </a:prstGeom>
            <a:ln w="28575">
              <a:noFill/>
            </a:ln>
          </p:spPr>
          <p:txBody>
            <a:bodyPr wrap="none" tIns="21600" bIns="64800" rtlCol="0">
              <a:spAutoFit/>
            </a:bodyPr>
            <a:lstStyle/>
            <a:p>
              <a:pPr algn="l" fontAlgn="base">
                <a:lnSpc>
                  <a:spcPct val="105000"/>
                </a:lnSpc>
                <a:spcAft>
                  <a:spcPct val="0"/>
                </a:spcAft>
              </a:pPr>
              <a:r>
                <a:rPr lang="fr-FR" sz="2400" kern="0" dirty="0">
                  <a:solidFill>
                    <a:schemeClr val="accent1"/>
                  </a:solidFill>
                </a:rPr>
                <a:t>Finlande</a:t>
              </a:r>
              <a:endParaRPr kumimoji="0" lang="fr-FR" sz="2400" b="0" i="0" u="none" strike="noStrike" kern="0" cap="none" spc="0" normalizeH="0" noProof="0" dirty="0">
                <a:ln>
                  <a:noFill/>
                </a:ln>
                <a:solidFill>
                  <a:schemeClr val="accent1"/>
                </a:solidFill>
                <a:effectLst/>
                <a:uLnTx/>
                <a:uFillTx/>
              </a:endParaRPr>
            </a:p>
          </p:txBody>
        </p:sp>
      </p:grpSp>
      <p:sp>
        <p:nvSpPr>
          <p:cNvPr id="6" name="ZoneTexte 5">
            <a:extLst>
              <a:ext uri="{FF2B5EF4-FFF2-40B4-BE49-F238E27FC236}">
                <a16:creationId xmlns:a16="http://schemas.microsoft.com/office/drawing/2014/main" xmlns="" id="{32542968-06D2-9148-9614-02B5F44BE065}"/>
              </a:ext>
            </a:extLst>
          </p:cNvPr>
          <p:cNvSpPr txBox="1"/>
          <p:nvPr/>
        </p:nvSpPr>
        <p:spPr>
          <a:xfrm>
            <a:off x="6693132" y="5786195"/>
            <a:ext cx="2420856" cy="387967"/>
          </a:xfrm>
          <a:prstGeom prst="rect">
            <a:avLst/>
          </a:prstGeom>
          <a:ln w="28575">
            <a:noFill/>
          </a:ln>
        </p:spPr>
        <p:txBody>
          <a:bodyPr wrap="none" tIns="21600" bIns="64800" rtlCol="0">
            <a:spAutoFit/>
          </a:bodyPr>
          <a:lstStyle/>
          <a:p>
            <a:pPr algn="l" fontAlgn="base">
              <a:lnSpc>
                <a:spcPct val="105000"/>
              </a:lnSpc>
              <a:spcAft>
                <a:spcPct val="0"/>
              </a:spcAft>
            </a:pPr>
            <a:r>
              <a:rPr kumimoji="0" lang="fr-FR" sz="2000" b="0" i="0" u="none" strike="noStrike" kern="0" cap="none" spc="0" normalizeH="0" noProof="0" dirty="0">
                <a:ln>
                  <a:noFill/>
                </a:ln>
                <a:solidFill>
                  <a:schemeClr val="accent3"/>
                </a:solidFill>
                <a:effectLst/>
                <a:uLnTx/>
                <a:uFillTx/>
              </a:rPr>
              <a:t>Angleterre / Ecosse</a:t>
            </a:r>
          </a:p>
        </p:txBody>
      </p:sp>
    </p:spTree>
    <p:extLst>
      <p:ext uri="{BB962C8B-B14F-4D97-AF65-F5344CB8AC3E}">
        <p14:creationId xmlns:p14="http://schemas.microsoft.com/office/powerpoint/2010/main" val="1398475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xmlns="" id="{24F579DF-B77D-3146-931C-172C381463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09935" y="26477"/>
            <a:ext cx="6391783" cy="6562800"/>
          </a:xfrm>
          <a:prstGeom prst="rect">
            <a:avLst/>
          </a:prstGeom>
        </p:spPr>
      </p:pic>
      <p:sp>
        <p:nvSpPr>
          <p:cNvPr id="2" name="Espace réservé de la date 1">
            <a:extLst>
              <a:ext uri="{FF2B5EF4-FFF2-40B4-BE49-F238E27FC236}">
                <a16:creationId xmlns:a16="http://schemas.microsoft.com/office/drawing/2014/main" xmlns="" id="{3F3C02BE-779B-6E48-B465-BCEBAA4D5DEC}"/>
              </a:ext>
            </a:extLst>
          </p:cNvPr>
          <p:cNvSpPr>
            <a:spLocks noGrp="1"/>
          </p:cNvSpPr>
          <p:nvPr>
            <p:ph type="dt" sz="half" idx="2"/>
          </p:nvPr>
        </p:nvSpPr>
        <p:spPr/>
        <p:txBody>
          <a:bodyPr/>
          <a:lstStyle/>
          <a:p>
            <a:r>
              <a:rPr lang="fr-FR"/>
              <a:t>06/02/2019</a:t>
            </a:r>
            <a:endParaRPr lang="fr-FR" dirty="0"/>
          </a:p>
        </p:txBody>
      </p:sp>
      <p:sp>
        <p:nvSpPr>
          <p:cNvPr id="3" name="Espace réservé du numéro de diapositive 2">
            <a:extLst>
              <a:ext uri="{FF2B5EF4-FFF2-40B4-BE49-F238E27FC236}">
                <a16:creationId xmlns:a16="http://schemas.microsoft.com/office/drawing/2014/main" xmlns="" id="{2C18A9C3-E7BE-514B-BE6E-7A09F609C6CD}"/>
              </a:ext>
            </a:extLst>
          </p:cNvPr>
          <p:cNvSpPr>
            <a:spLocks noGrp="1"/>
          </p:cNvSpPr>
          <p:nvPr>
            <p:ph type="sldNum" sz="quarter" idx="4"/>
          </p:nvPr>
        </p:nvSpPr>
        <p:spPr/>
        <p:txBody>
          <a:bodyPr/>
          <a:lstStyle/>
          <a:p>
            <a:fld id="{BD380794-AD05-45D1-BCEF-E41591C34CDA}" type="slidenum">
              <a:rPr lang="fr-FR" smtClean="0"/>
              <a:pPr/>
              <a:t>33</a:t>
            </a:fld>
            <a:endParaRPr lang="fr-FR" dirty="0"/>
          </a:p>
        </p:txBody>
      </p:sp>
      <p:sp>
        <p:nvSpPr>
          <p:cNvPr id="4" name="Espace réservé du pied de page 3">
            <a:extLst>
              <a:ext uri="{FF2B5EF4-FFF2-40B4-BE49-F238E27FC236}">
                <a16:creationId xmlns:a16="http://schemas.microsoft.com/office/drawing/2014/main" xmlns="" id="{A6815E6D-180D-3043-8394-D3CE217099D8}"/>
              </a:ext>
            </a:extLst>
          </p:cNvPr>
          <p:cNvSpPr>
            <a:spLocks noGrp="1"/>
          </p:cNvSpPr>
          <p:nvPr>
            <p:ph type="ftr" sz="quarter" idx="3"/>
          </p:nvPr>
        </p:nvSpPr>
        <p:spPr/>
        <p:txBody>
          <a:bodyPr/>
          <a:lstStyle/>
          <a:p>
            <a:r>
              <a:rPr lang="fr-FR"/>
              <a:t>G. Berry, Cours 3</a:t>
            </a:r>
            <a:endParaRPr lang="fr-FR" dirty="0"/>
          </a:p>
        </p:txBody>
      </p:sp>
      <p:pic>
        <p:nvPicPr>
          <p:cNvPr id="5" name="Image 4">
            <a:extLst>
              <a:ext uri="{FF2B5EF4-FFF2-40B4-BE49-F238E27FC236}">
                <a16:creationId xmlns:a16="http://schemas.microsoft.com/office/drawing/2014/main" xmlns="" id="{EAE6B18B-05B8-D54B-9822-467A655D46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89600" y="26477"/>
            <a:ext cx="6391783" cy="6562800"/>
          </a:xfrm>
          <a:prstGeom prst="rect">
            <a:avLst/>
          </a:prstGeom>
        </p:spPr>
      </p:pic>
      <p:grpSp>
        <p:nvGrpSpPr>
          <p:cNvPr id="11" name="Groupe 10">
            <a:extLst>
              <a:ext uri="{FF2B5EF4-FFF2-40B4-BE49-F238E27FC236}">
                <a16:creationId xmlns:a16="http://schemas.microsoft.com/office/drawing/2014/main" xmlns="" id="{B59C8AB4-4847-1146-A743-8BA3BF7BA1AF}"/>
              </a:ext>
            </a:extLst>
          </p:cNvPr>
          <p:cNvGrpSpPr/>
          <p:nvPr/>
        </p:nvGrpSpPr>
        <p:grpSpPr>
          <a:xfrm>
            <a:off x="252879" y="2958848"/>
            <a:ext cx="3342186" cy="508256"/>
            <a:chOff x="252879" y="2958848"/>
            <a:chExt cx="3342186" cy="508256"/>
          </a:xfrm>
        </p:grpSpPr>
        <p:sp>
          <p:nvSpPr>
            <p:cNvPr id="6" name="ZoneTexte 5">
              <a:extLst>
                <a:ext uri="{FF2B5EF4-FFF2-40B4-BE49-F238E27FC236}">
                  <a16:creationId xmlns:a16="http://schemas.microsoft.com/office/drawing/2014/main" xmlns="" id="{8D8E286D-8D7B-9244-986A-9B199E2DA785}"/>
                </a:ext>
              </a:extLst>
            </p:cNvPr>
            <p:cNvSpPr txBox="1"/>
            <p:nvPr/>
          </p:nvSpPr>
          <p:spPr>
            <a:xfrm>
              <a:off x="252879" y="2958848"/>
              <a:ext cx="862737" cy="508256"/>
            </a:xfrm>
            <a:prstGeom prst="rect">
              <a:avLst/>
            </a:prstGeom>
            <a:ln w="28575">
              <a:noFill/>
            </a:ln>
          </p:spPr>
          <p:txBody>
            <a:bodyPr wrap="none" tIns="21600" bIns="64800" rtlCol="0">
              <a:spAutoFit/>
            </a:bodyPr>
            <a:lstStyle/>
            <a:p>
              <a:pPr algn="l" fontAlgn="base">
                <a:lnSpc>
                  <a:spcPct val="105000"/>
                </a:lnSpc>
                <a:spcAft>
                  <a:spcPct val="0"/>
                </a:spcAft>
              </a:pPr>
              <a:r>
                <a:rPr kumimoji="0" lang="fr-FR" sz="2800" b="0" i="0" u="none" strike="noStrike" kern="0" cap="none" spc="0" normalizeH="0" noProof="0" dirty="0">
                  <a:ln>
                    <a:noFill/>
                  </a:ln>
                  <a:solidFill>
                    <a:schemeClr val="accent1"/>
                  </a:solidFill>
                  <a:effectLst/>
                  <a:uLnTx/>
                  <a:uFillTx/>
                </a:rPr>
                <a:t>Oh !</a:t>
              </a:r>
            </a:p>
          </p:txBody>
        </p:sp>
        <p:cxnSp>
          <p:nvCxnSpPr>
            <p:cNvPr id="8" name="Connecteur droit avec flèche 7">
              <a:extLst>
                <a:ext uri="{FF2B5EF4-FFF2-40B4-BE49-F238E27FC236}">
                  <a16:creationId xmlns:a16="http://schemas.microsoft.com/office/drawing/2014/main" xmlns="" id="{7D7847C3-D8A0-5146-BD46-E816F418BC02}"/>
                </a:ext>
              </a:extLst>
            </p:cNvPr>
            <p:cNvCxnSpPr/>
            <p:nvPr/>
          </p:nvCxnSpPr>
          <p:spPr bwMode="auto">
            <a:xfrm>
              <a:off x="1115616" y="3212976"/>
              <a:ext cx="2479449" cy="0"/>
            </a:xfrm>
            <a:prstGeom prst="straightConnector1">
              <a:avLst/>
            </a:prstGeom>
            <a:noFill/>
            <a:ln w="28575" cap="flat" cmpd="sng" algn="ctr">
              <a:solidFill>
                <a:schemeClr val="accent1"/>
              </a:solidFill>
              <a:prstDash val="solid"/>
              <a:round/>
              <a:headEnd type="none" w="med" len="med"/>
              <a:tailEnd type="triangle"/>
            </a:ln>
            <a:effectLst/>
          </p:spPr>
        </p:cxnSp>
      </p:grpSp>
      <p:sp>
        <p:nvSpPr>
          <p:cNvPr id="14" name="ZoneTexte 13">
            <a:extLst>
              <a:ext uri="{FF2B5EF4-FFF2-40B4-BE49-F238E27FC236}">
                <a16:creationId xmlns:a16="http://schemas.microsoft.com/office/drawing/2014/main" xmlns="" id="{C5C96AA3-17FC-894C-ABE9-F739011A4FF9}"/>
              </a:ext>
            </a:extLst>
          </p:cNvPr>
          <p:cNvSpPr txBox="1"/>
          <p:nvPr/>
        </p:nvSpPr>
        <p:spPr>
          <a:xfrm>
            <a:off x="-15098" y="260648"/>
            <a:ext cx="1345241" cy="960688"/>
          </a:xfrm>
          <a:prstGeom prst="rect">
            <a:avLst/>
          </a:prstGeom>
          <a:ln w="28575">
            <a:noFill/>
          </a:ln>
        </p:spPr>
        <p:txBody>
          <a:bodyPr wrap="none" tIns="21600" bIns="64800" rtlCol="0">
            <a:spAutoFit/>
          </a:bodyPr>
          <a:lstStyle/>
          <a:p>
            <a:pPr algn="ctr" fontAlgn="base">
              <a:lnSpc>
                <a:spcPct val="105000"/>
              </a:lnSpc>
              <a:spcAft>
                <a:spcPct val="0"/>
              </a:spcAft>
            </a:pPr>
            <a:r>
              <a:rPr kumimoji="0" lang="fr-FR" sz="2800" b="0" i="0" u="none" strike="noStrike" kern="0" cap="none" spc="0" normalizeH="0" noProof="0" dirty="0">
                <a:ln>
                  <a:noFill/>
                </a:ln>
                <a:effectLst/>
                <a:uLnTx/>
                <a:uFillTx/>
              </a:rPr>
              <a:t>Europe</a:t>
            </a:r>
          </a:p>
          <a:p>
            <a:pPr algn="ctr" fontAlgn="base">
              <a:lnSpc>
                <a:spcPct val="105000"/>
              </a:lnSpc>
              <a:spcAft>
                <a:spcPct val="0"/>
              </a:spcAft>
            </a:pPr>
            <a:r>
              <a:rPr kumimoji="0" lang="fr-FR" sz="2800" b="0" i="0" u="none" strike="noStrike" kern="0" cap="none" spc="0" normalizeH="0" noProof="0" dirty="0">
                <a:ln>
                  <a:noFill/>
                </a:ln>
                <a:effectLst/>
                <a:uLnTx/>
                <a:uFillTx/>
              </a:rPr>
              <a:t>2015</a:t>
            </a:r>
          </a:p>
        </p:txBody>
      </p:sp>
    </p:spTree>
    <p:extLst>
      <p:ext uri="{BB962C8B-B14F-4D97-AF65-F5344CB8AC3E}">
        <p14:creationId xmlns:p14="http://schemas.microsoft.com/office/powerpoint/2010/main" val="10727906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xmlns="" id="{ED925632-62FA-2147-8DF4-EF32C0DD904A}"/>
              </a:ext>
            </a:extLst>
          </p:cNvPr>
          <p:cNvSpPr>
            <a:spLocks noGrp="1"/>
          </p:cNvSpPr>
          <p:nvPr>
            <p:ph type="dt" sz="half" idx="2"/>
          </p:nvPr>
        </p:nvSpPr>
        <p:spPr/>
        <p:txBody>
          <a:bodyPr/>
          <a:lstStyle/>
          <a:p>
            <a:r>
              <a:rPr lang="fr-FR"/>
              <a:t>06/02/2019</a:t>
            </a:r>
            <a:endParaRPr lang="fr-FR" dirty="0"/>
          </a:p>
        </p:txBody>
      </p:sp>
      <p:sp>
        <p:nvSpPr>
          <p:cNvPr id="3" name="Espace réservé du numéro de diapositive 2">
            <a:extLst>
              <a:ext uri="{FF2B5EF4-FFF2-40B4-BE49-F238E27FC236}">
                <a16:creationId xmlns:a16="http://schemas.microsoft.com/office/drawing/2014/main" xmlns="" id="{6D9D44D4-6DAB-E743-BF09-C813CA3A4C7D}"/>
              </a:ext>
            </a:extLst>
          </p:cNvPr>
          <p:cNvSpPr>
            <a:spLocks noGrp="1"/>
          </p:cNvSpPr>
          <p:nvPr>
            <p:ph type="sldNum" sz="quarter" idx="4"/>
          </p:nvPr>
        </p:nvSpPr>
        <p:spPr/>
        <p:txBody>
          <a:bodyPr/>
          <a:lstStyle/>
          <a:p>
            <a:fld id="{BD380794-AD05-45D1-BCEF-E41591C34CDA}" type="slidenum">
              <a:rPr lang="fr-FR" smtClean="0"/>
              <a:pPr/>
              <a:t>34</a:t>
            </a:fld>
            <a:endParaRPr lang="fr-FR" dirty="0"/>
          </a:p>
        </p:txBody>
      </p:sp>
      <p:sp>
        <p:nvSpPr>
          <p:cNvPr id="4" name="Espace réservé du pied de page 3">
            <a:extLst>
              <a:ext uri="{FF2B5EF4-FFF2-40B4-BE49-F238E27FC236}">
                <a16:creationId xmlns:a16="http://schemas.microsoft.com/office/drawing/2014/main" xmlns="" id="{C716CCB4-6B7D-BC45-8A65-9A2424C3127C}"/>
              </a:ext>
            </a:extLst>
          </p:cNvPr>
          <p:cNvSpPr>
            <a:spLocks noGrp="1"/>
          </p:cNvSpPr>
          <p:nvPr>
            <p:ph type="ftr" sz="quarter" idx="3"/>
          </p:nvPr>
        </p:nvSpPr>
        <p:spPr/>
        <p:txBody>
          <a:bodyPr/>
          <a:lstStyle/>
          <a:p>
            <a:r>
              <a:rPr lang="fr-FR"/>
              <a:t>G. Berry, Cours 3</a:t>
            </a:r>
            <a:endParaRPr lang="fr-FR" dirty="0"/>
          </a:p>
        </p:txBody>
      </p:sp>
      <p:pic>
        <p:nvPicPr>
          <p:cNvPr id="5" name="Image 4">
            <a:extLst>
              <a:ext uri="{FF2B5EF4-FFF2-40B4-BE49-F238E27FC236}">
                <a16:creationId xmlns:a16="http://schemas.microsoft.com/office/drawing/2014/main" xmlns="" id="{46BC1D61-8221-0A4E-A7C0-7B2AA3DA6AC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07160" y="25200"/>
            <a:ext cx="6329680" cy="6514592"/>
          </a:xfrm>
          <a:prstGeom prst="rect">
            <a:avLst/>
          </a:prstGeom>
        </p:spPr>
      </p:pic>
      <p:sp>
        <p:nvSpPr>
          <p:cNvPr id="8" name="ZoneTexte 7">
            <a:extLst>
              <a:ext uri="{FF2B5EF4-FFF2-40B4-BE49-F238E27FC236}">
                <a16:creationId xmlns:a16="http://schemas.microsoft.com/office/drawing/2014/main" xmlns="" id="{4EA431ED-92F9-984E-BE30-AF2C88166B5E}"/>
              </a:ext>
            </a:extLst>
          </p:cNvPr>
          <p:cNvSpPr txBox="1"/>
          <p:nvPr/>
        </p:nvSpPr>
        <p:spPr>
          <a:xfrm>
            <a:off x="252879" y="2958848"/>
            <a:ext cx="862737" cy="508256"/>
          </a:xfrm>
          <a:prstGeom prst="rect">
            <a:avLst/>
          </a:prstGeom>
          <a:ln w="28575">
            <a:noFill/>
          </a:ln>
        </p:spPr>
        <p:txBody>
          <a:bodyPr wrap="none" tIns="21600" bIns="64800" rtlCol="0">
            <a:spAutoFit/>
          </a:bodyPr>
          <a:lstStyle/>
          <a:p>
            <a:pPr algn="l" fontAlgn="base">
              <a:lnSpc>
                <a:spcPct val="105000"/>
              </a:lnSpc>
              <a:spcAft>
                <a:spcPct val="0"/>
              </a:spcAft>
            </a:pPr>
            <a:r>
              <a:rPr kumimoji="0" lang="fr-FR" sz="2800" b="0" i="0" u="none" strike="noStrike" kern="0" cap="none" spc="0" normalizeH="0" noProof="0" dirty="0">
                <a:ln>
                  <a:noFill/>
                </a:ln>
                <a:solidFill>
                  <a:schemeClr val="accent1"/>
                </a:solidFill>
                <a:effectLst/>
                <a:uLnTx/>
                <a:uFillTx/>
              </a:rPr>
              <a:t>Oh !</a:t>
            </a:r>
          </a:p>
        </p:txBody>
      </p:sp>
      <p:cxnSp>
        <p:nvCxnSpPr>
          <p:cNvPr id="9" name="Connecteur droit avec flèche 8">
            <a:extLst>
              <a:ext uri="{FF2B5EF4-FFF2-40B4-BE49-F238E27FC236}">
                <a16:creationId xmlns:a16="http://schemas.microsoft.com/office/drawing/2014/main" xmlns="" id="{86C3169A-885A-7C4C-AD07-87A648F5B9BA}"/>
              </a:ext>
            </a:extLst>
          </p:cNvPr>
          <p:cNvCxnSpPr/>
          <p:nvPr/>
        </p:nvCxnSpPr>
        <p:spPr bwMode="auto">
          <a:xfrm>
            <a:off x="1115616" y="3212976"/>
            <a:ext cx="2479449" cy="0"/>
          </a:xfrm>
          <a:prstGeom prst="straightConnector1">
            <a:avLst/>
          </a:prstGeom>
          <a:noFill/>
          <a:ln w="28575" cap="flat" cmpd="sng" algn="ctr">
            <a:solidFill>
              <a:schemeClr val="accent1"/>
            </a:solidFill>
            <a:prstDash val="solid"/>
            <a:round/>
            <a:headEnd type="none" w="med" len="med"/>
            <a:tailEnd type="triangle"/>
          </a:ln>
          <a:effectLst/>
        </p:spPr>
      </p:cxnSp>
      <p:sp>
        <p:nvSpPr>
          <p:cNvPr id="11" name="ZoneTexte 10">
            <a:extLst>
              <a:ext uri="{FF2B5EF4-FFF2-40B4-BE49-F238E27FC236}">
                <a16:creationId xmlns:a16="http://schemas.microsoft.com/office/drawing/2014/main" xmlns="" id="{AA09BC8C-F20A-5E40-A29E-23475F2E7FAB}"/>
              </a:ext>
            </a:extLst>
          </p:cNvPr>
          <p:cNvSpPr txBox="1"/>
          <p:nvPr/>
        </p:nvSpPr>
        <p:spPr>
          <a:xfrm>
            <a:off x="-15098" y="260648"/>
            <a:ext cx="1345241" cy="960688"/>
          </a:xfrm>
          <a:prstGeom prst="rect">
            <a:avLst/>
          </a:prstGeom>
          <a:ln w="28575">
            <a:noFill/>
          </a:ln>
        </p:spPr>
        <p:txBody>
          <a:bodyPr wrap="none" tIns="21600" bIns="64800" rtlCol="0">
            <a:spAutoFit/>
          </a:bodyPr>
          <a:lstStyle/>
          <a:p>
            <a:pPr algn="ctr" fontAlgn="base">
              <a:lnSpc>
                <a:spcPct val="105000"/>
              </a:lnSpc>
              <a:spcAft>
                <a:spcPct val="0"/>
              </a:spcAft>
            </a:pPr>
            <a:r>
              <a:rPr kumimoji="0" lang="fr-FR" sz="2800" b="0" i="0" u="none" strike="noStrike" kern="0" cap="none" spc="0" normalizeH="0" noProof="0" dirty="0">
                <a:ln>
                  <a:noFill/>
                </a:ln>
                <a:effectLst/>
                <a:uLnTx/>
                <a:uFillTx/>
              </a:rPr>
              <a:t>Europe</a:t>
            </a:r>
          </a:p>
          <a:p>
            <a:pPr algn="ctr" fontAlgn="base">
              <a:lnSpc>
                <a:spcPct val="105000"/>
              </a:lnSpc>
              <a:spcAft>
                <a:spcPct val="0"/>
              </a:spcAft>
            </a:pPr>
            <a:r>
              <a:rPr kumimoji="0" lang="fr-FR" sz="2800" b="0" i="0" u="none" strike="noStrike" kern="0" cap="none" spc="0" normalizeH="0" noProof="0" dirty="0">
                <a:ln>
                  <a:noFill/>
                </a:ln>
                <a:effectLst/>
                <a:uLnTx/>
                <a:uFillTx/>
              </a:rPr>
              <a:t>2015</a:t>
            </a:r>
          </a:p>
        </p:txBody>
      </p:sp>
    </p:spTree>
    <p:extLst>
      <p:ext uri="{BB962C8B-B14F-4D97-AF65-F5344CB8AC3E}">
        <p14:creationId xmlns:p14="http://schemas.microsoft.com/office/powerpoint/2010/main" val="41314964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95291AF-AF4B-3A4B-B8C2-393F28AE5456}"/>
              </a:ext>
            </a:extLst>
          </p:cNvPr>
          <p:cNvSpPr>
            <a:spLocks noGrp="1"/>
          </p:cNvSpPr>
          <p:nvPr>
            <p:ph type="title"/>
          </p:nvPr>
        </p:nvSpPr>
        <p:spPr/>
        <p:txBody>
          <a:bodyPr/>
          <a:lstStyle/>
          <a:p>
            <a:r>
              <a:rPr lang="fr-FR"/>
              <a:t>L’éducation à l’informatique</a:t>
            </a:r>
          </a:p>
        </p:txBody>
      </p:sp>
      <p:sp>
        <p:nvSpPr>
          <p:cNvPr id="3" name="Espace réservé de la date 2">
            <a:extLst>
              <a:ext uri="{FF2B5EF4-FFF2-40B4-BE49-F238E27FC236}">
                <a16:creationId xmlns:a16="http://schemas.microsoft.com/office/drawing/2014/main" xmlns="" id="{DBA44273-6747-3141-946E-B5D61D1B9E5B}"/>
              </a:ext>
            </a:extLst>
          </p:cNvPr>
          <p:cNvSpPr>
            <a:spLocks noGrp="1"/>
          </p:cNvSpPr>
          <p:nvPr>
            <p:ph type="dt" sz="half" idx="2"/>
          </p:nvPr>
        </p:nvSpPr>
        <p:spPr/>
        <p:txBody>
          <a:bodyPr/>
          <a:lstStyle/>
          <a:p>
            <a:r>
              <a:rPr lang="fr-FR"/>
              <a:t>06/02/2019</a:t>
            </a:r>
            <a:endParaRPr lang="fr-FR" dirty="0"/>
          </a:p>
        </p:txBody>
      </p:sp>
      <p:sp>
        <p:nvSpPr>
          <p:cNvPr id="4" name="Espace réservé du numéro de diapositive 3">
            <a:extLst>
              <a:ext uri="{FF2B5EF4-FFF2-40B4-BE49-F238E27FC236}">
                <a16:creationId xmlns:a16="http://schemas.microsoft.com/office/drawing/2014/main" xmlns="" id="{FC42544D-10F6-4648-AC58-2CB1EC71613F}"/>
              </a:ext>
            </a:extLst>
          </p:cNvPr>
          <p:cNvSpPr>
            <a:spLocks noGrp="1"/>
          </p:cNvSpPr>
          <p:nvPr>
            <p:ph type="sldNum" sz="quarter" idx="4"/>
          </p:nvPr>
        </p:nvSpPr>
        <p:spPr/>
        <p:txBody>
          <a:bodyPr/>
          <a:lstStyle/>
          <a:p>
            <a:fld id="{BD380794-AD05-45D1-BCEF-E41591C34CDA}" type="slidenum">
              <a:rPr lang="fr-FR" smtClean="0"/>
              <a:pPr/>
              <a:t>35</a:t>
            </a:fld>
            <a:endParaRPr lang="fr-FR" dirty="0"/>
          </a:p>
        </p:txBody>
      </p:sp>
      <p:sp>
        <p:nvSpPr>
          <p:cNvPr id="5" name="Espace réservé du pied de page 4">
            <a:extLst>
              <a:ext uri="{FF2B5EF4-FFF2-40B4-BE49-F238E27FC236}">
                <a16:creationId xmlns:a16="http://schemas.microsoft.com/office/drawing/2014/main" xmlns="" id="{7AC55602-05F0-394C-8010-541CBB23DDB5}"/>
              </a:ext>
            </a:extLst>
          </p:cNvPr>
          <p:cNvSpPr>
            <a:spLocks noGrp="1"/>
          </p:cNvSpPr>
          <p:nvPr>
            <p:ph type="ftr" sz="quarter" idx="3"/>
          </p:nvPr>
        </p:nvSpPr>
        <p:spPr/>
        <p:txBody>
          <a:bodyPr/>
          <a:lstStyle/>
          <a:p>
            <a:r>
              <a:rPr lang="fr-FR"/>
              <a:t>G. Berry, Cours 3</a:t>
            </a:r>
            <a:endParaRPr lang="fr-FR" dirty="0"/>
          </a:p>
        </p:txBody>
      </p:sp>
      <p:sp>
        <p:nvSpPr>
          <p:cNvPr id="6" name="ZoneTexte 5">
            <a:extLst>
              <a:ext uri="{FF2B5EF4-FFF2-40B4-BE49-F238E27FC236}">
                <a16:creationId xmlns:a16="http://schemas.microsoft.com/office/drawing/2014/main" xmlns="" id="{D6ED6C64-3877-EB46-B402-8FD7A2D0C7F3}"/>
              </a:ext>
            </a:extLst>
          </p:cNvPr>
          <p:cNvSpPr txBox="1"/>
          <p:nvPr/>
        </p:nvSpPr>
        <p:spPr>
          <a:xfrm>
            <a:off x="448916" y="1340768"/>
            <a:ext cx="8246168" cy="3347495"/>
          </a:xfrm>
          <a:prstGeom prst="rect">
            <a:avLst/>
          </a:prstGeom>
          <a:ln w="28575">
            <a:noFill/>
          </a:ln>
        </p:spPr>
        <p:txBody>
          <a:bodyPr wrap="none" tIns="21600" bIns="64800" rtlCol="0">
            <a:spAutoFit/>
          </a:bodyPr>
          <a:lstStyle/>
          <a:p>
            <a:pPr marL="514350" indent="-514350" fontAlgn="base">
              <a:lnSpc>
                <a:spcPct val="105000"/>
              </a:lnSpc>
              <a:spcBef>
                <a:spcPts val="900"/>
              </a:spcBef>
              <a:spcAft>
                <a:spcPct val="0"/>
              </a:spcAft>
              <a:buFontTx/>
              <a:buAutoNum type="arabicPeriod"/>
            </a:pPr>
            <a:r>
              <a:rPr lang="fr-FR" sz="2800" kern="0" dirty="0">
                <a:solidFill>
                  <a:schemeClr val="bg1">
                    <a:lumMod val="75000"/>
                  </a:schemeClr>
                </a:solidFill>
              </a:rPr>
              <a:t>Pourquoi enseigner l’informatique ?</a:t>
            </a:r>
          </a:p>
          <a:p>
            <a:pPr marL="514350" indent="-514350" fontAlgn="base">
              <a:lnSpc>
                <a:spcPct val="105000"/>
              </a:lnSpc>
              <a:spcBef>
                <a:spcPts val="900"/>
              </a:spcBef>
              <a:spcAft>
                <a:spcPct val="0"/>
              </a:spcAft>
              <a:buAutoNum type="arabicPeriod"/>
            </a:pPr>
            <a:r>
              <a:rPr lang="fr-FR" sz="2800" kern="0" dirty="0">
                <a:solidFill>
                  <a:schemeClr val="bg1">
                    <a:lumMod val="75000"/>
                  </a:schemeClr>
                </a:solidFill>
              </a:rPr>
              <a:t>Un peu d’histoire : 1983-2014</a:t>
            </a:r>
          </a:p>
          <a:p>
            <a:pPr marL="514350" indent="-514350" fontAlgn="base">
              <a:lnSpc>
                <a:spcPct val="105000"/>
              </a:lnSpc>
              <a:spcBef>
                <a:spcPts val="900"/>
              </a:spcBef>
              <a:spcAft>
                <a:spcPct val="0"/>
              </a:spcAft>
              <a:buFontTx/>
              <a:buAutoNum type="arabicPeriod"/>
            </a:pPr>
            <a:r>
              <a:rPr lang="fr-FR" sz="2800" kern="0" dirty="0">
                <a:solidFill>
                  <a:schemeClr val="bg1">
                    <a:lumMod val="75000"/>
                  </a:schemeClr>
                </a:solidFill>
              </a:rPr>
              <a:t>Pendant ce temps, ailleurs dans le monde…</a:t>
            </a:r>
          </a:p>
          <a:p>
            <a:pPr marL="514350" indent="-514350" fontAlgn="base">
              <a:lnSpc>
                <a:spcPct val="105000"/>
              </a:lnSpc>
              <a:spcBef>
                <a:spcPts val="900"/>
              </a:spcBef>
              <a:spcAft>
                <a:spcPct val="0"/>
              </a:spcAft>
              <a:buAutoNum type="arabicPeriod"/>
            </a:pPr>
            <a:r>
              <a:rPr lang="fr-FR" sz="2800" kern="0" dirty="0"/>
              <a:t>2015-2017 : primaire et collège</a:t>
            </a:r>
          </a:p>
          <a:p>
            <a:pPr marL="514350" indent="-514350" fontAlgn="base">
              <a:lnSpc>
                <a:spcPct val="105000"/>
              </a:lnSpc>
              <a:spcBef>
                <a:spcPts val="900"/>
              </a:spcBef>
              <a:spcAft>
                <a:spcPct val="0"/>
              </a:spcAft>
              <a:buAutoNum type="arabicPeriod"/>
            </a:pPr>
            <a:r>
              <a:rPr lang="fr-FR" sz="2800" kern="0" dirty="0">
                <a:solidFill>
                  <a:schemeClr val="bg1">
                    <a:lumMod val="75000"/>
                  </a:schemeClr>
                </a:solidFill>
              </a:rPr>
              <a:t>2018-2019 : lycée + CAPES, enfin !</a:t>
            </a:r>
          </a:p>
          <a:p>
            <a:pPr marL="514350" indent="-514350" fontAlgn="base">
              <a:lnSpc>
                <a:spcPct val="105000"/>
              </a:lnSpc>
              <a:spcBef>
                <a:spcPts val="900"/>
              </a:spcBef>
              <a:spcAft>
                <a:spcPct val="0"/>
              </a:spcAft>
              <a:buAutoNum type="arabicPeriod"/>
            </a:pPr>
            <a:r>
              <a:rPr lang="fr-FR" sz="2800" kern="0" dirty="0">
                <a:solidFill>
                  <a:schemeClr val="bg1">
                    <a:lumMod val="75000"/>
                  </a:schemeClr>
                </a:solidFill>
              </a:rPr>
              <a:t>Quid des médias et de la population générale ?</a:t>
            </a:r>
          </a:p>
        </p:txBody>
      </p:sp>
    </p:spTree>
    <p:extLst>
      <p:ext uri="{BB962C8B-B14F-4D97-AF65-F5344CB8AC3E}">
        <p14:creationId xmlns:p14="http://schemas.microsoft.com/office/powerpoint/2010/main" val="34986448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xmlns="" id="{23102575-C523-544F-9207-C3DDCA3DEA39}"/>
              </a:ext>
            </a:extLst>
          </p:cNvPr>
          <p:cNvSpPr>
            <a:spLocks noGrp="1"/>
          </p:cNvSpPr>
          <p:nvPr>
            <p:ph idx="1"/>
          </p:nvPr>
        </p:nvSpPr>
        <p:spPr>
          <a:xfrm>
            <a:off x="88132" y="980728"/>
            <a:ext cx="8928992" cy="3864135"/>
          </a:xfrm>
        </p:spPr>
        <p:txBody>
          <a:bodyPr/>
          <a:lstStyle/>
          <a:p>
            <a:r>
              <a:rPr lang="fr-FR" sz="2400"/>
              <a:t>Travail avec le cabinet de Najat Vallaud-Belkacem, puis action au CSP (Conseil Supérieur des Programmes) et inclusion dans les programmes</a:t>
            </a:r>
          </a:p>
          <a:p>
            <a:pPr lvl="2">
              <a:lnSpc>
                <a:spcPct val="100000"/>
              </a:lnSpc>
              <a:spcBef>
                <a:spcPts val="900"/>
              </a:spcBef>
            </a:pPr>
            <a:r>
              <a:rPr lang="fr-FR" sz="2100"/>
              <a:t>cycle 2 (CP-CE2) :</a:t>
            </a:r>
            <a:r>
              <a:rPr lang="fr-FR" sz="2100">
                <a:solidFill>
                  <a:schemeClr val="tx1"/>
                </a:solidFill>
              </a:rPr>
              <a:t> « dispositifs informatiques »</a:t>
            </a:r>
          </a:p>
          <a:p>
            <a:pPr lvl="2">
              <a:lnSpc>
                <a:spcPct val="100000"/>
              </a:lnSpc>
              <a:spcBef>
                <a:spcPts val="900"/>
              </a:spcBef>
            </a:pPr>
            <a:r>
              <a:rPr lang="fr-FR" sz="2100"/>
              <a:t>cycle 3 (CM1-6</a:t>
            </a:r>
            <a:r>
              <a:rPr lang="fr-FR" sz="2100" baseline="30000"/>
              <a:t>e</a:t>
            </a:r>
            <a:r>
              <a:rPr lang="fr-FR" sz="2100"/>
              <a:t>) :</a:t>
            </a:r>
            <a:r>
              <a:rPr lang="fr-FR" sz="2100">
                <a:solidFill>
                  <a:schemeClr val="tx1"/>
                </a:solidFill>
              </a:rPr>
              <a:t> médias-information, numérique, algorithme, outil informatique, contexte informatique</a:t>
            </a:r>
          </a:p>
          <a:p>
            <a:pPr lvl="2">
              <a:lnSpc>
                <a:spcPct val="100000"/>
              </a:lnSpc>
              <a:spcBef>
                <a:spcPts val="900"/>
              </a:spcBef>
            </a:pPr>
            <a:r>
              <a:rPr lang="fr-FR" sz="2100"/>
              <a:t>cycle 4 (5</a:t>
            </a:r>
            <a:r>
              <a:rPr lang="fr-FR" sz="2100" baseline="30000"/>
              <a:t>e</a:t>
            </a:r>
            <a:r>
              <a:rPr lang="fr-FR" sz="2100"/>
              <a:t>-3</a:t>
            </a:r>
            <a:r>
              <a:rPr lang="fr-FR" sz="2100" baseline="30000"/>
              <a:t>e</a:t>
            </a:r>
            <a:r>
              <a:rPr lang="fr-FR" sz="2100"/>
              <a:t>) :</a:t>
            </a:r>
            <a:r>
              <a:rPr lang="fr-FR" sz="2100">
                <a:solidFill>
                  <a:schemeClr val="tx1"/>
                </a:solidFill>
              </a:rPr>
              <a:t> </a:t>
            </a:r>
            <a:r>
              <a:rPr lang="fr-FR" sz="2100">
                <a:solidFill>
                  <a:schemeClr val="accent3"/>
                </a:solidFill>
              </a:rPr>
              <a:t>enseignement de l’informatique </a:t>
            </a:r>
            <a:r>
              <a:rPr lang="fr-FR" sz="2100">
                <a:solidFill>
                  <a:schemeClr val="tx1"/>
                </a:solidFill>
              </a:rPr>
              <a:t>en</a:t>
            </a:r>
            <a:r>
              <a:rPr lang="fr-FR" sz="2100">
                <a:solidFill>
                  <a:schemeClr val="accent3"/>
                </a:solidFill>
              </a:rPr>
              <a:t> </a:t>
            </a:r>
            <a:r>
              <a:rPr lang="fr-FR" sz="2100"/>
              <a:t>maths</a:t>
            </a:r>
            <a:r>
              <a:rPr lang="fr-FR" sz="2100">
                <a:solidFill>
                  <a:schemeClr val="accent3"/>
                </a:solidFill>
              </a:rPr>
              <a:t> </a:t>
            </a:r>
            <a:r>
              <a:rPr lang="fr-FR" sz="2100">
                <a:solidFill>
                  <a:schemeClr val="tx1"/>
                </a:solidFill>
              </a:rPr>
              <a:t>et </a:t>
            </a:r>
            <a:r>
              <a:rPr lang="fr-FR" sz="2100">
                <a:solidFill>
                  <a:schemeClr val="accent4"/>
                </a:solidFill>
              </a:rPr>
              <a:t>technologie</a:t>
            </a:r>
            <a:r>
              <a:rPr lang="fr-FR" sz="2100">
                <a:solidFill>
                  <a:schemeClr val="tx1"/>
                </a:solidFill>
              </a:rPr>
              <a:t> : pensée algorithmique, information analogique et numérique, recherche, médias et information, algorithmes et programmes, réseaux, construction d’applications, simulation, …</a:t>
            </a:r>
          </a:p>
        </p:txBody>
      </p:sp>
      <p:sp>
        <p:nvSpPr>
          <p:cNvPr id="3" name="Titre 2">
            <a:extLst>
              <a:ext uri="{FF2B5EF4-FFF2-40B4-BE49-F238E27FC236}">
                <a16:creationId xmlns:a16="http://schemas.microsoft.com/office/drawing/2014/main" xmlns="" id="{1CA40318-091D-5A4B-98E1-48014D62F348}"/>
              </a:ext>
            </a:extLst>
          </p:cNvPr>
          <p:cNvSpPr>
            <a:spLocks noGrp="1"/>
          </p:cNvSpPr>
          <p:nvPr>
            <p:ph type="title"/>
          </p:nvPr>
        </p:nvSpPr>
        <p:spPr/>
        <p:txBody>
          <a:bodyPr/>
          <a:lstStyle/>
          <a:p>
            <a:r>
              <a:rPr lang="fr-FR"/>
              <a:t>2015 : primaire et collège</a:t>
            </a:r>
          </a:p>
        </p:txBody>
      </p:sp>
      <p:sp>
        <p:nvSpPr>
          <p:cNvPr id="4" name="Espace réservé de la date 3">
            <a:extLst>
              <a:ext uri="{FF2B5EF4-FFF2-40B4-BE49-F238E27FC236}">
                <a16:creationId xmlns:a16="http://schemas.microsoft.com/office/drawing/2014/main" xmlns="" id="{F58642B9-ED8A-C74C-861A-419D7B77B5FD}"/>
              </a:ext>
            </a:extLst>
          </p:cNvPr>
          <p:cNvSpPr>
            <a:spLocks noGrp="1"/>
          </p:cNvSpPr>
          <p:nvPr>
            <p:ph type="dt" sz="half" idx="2"/>
          </p:nvPr>
        </p:nvSpPr>
        <p:spPr/>
        <p:txBody>
          <a:bodyPr/>
          <a:lstStyle/>
          <a:p>
            <a:r>
              <a:rPr lang="fr-FR"/>
              <a:t>06/02/2019</a:t>
            </a:r>
            <a:endParaRPr lang="fr-FR" dirty="0"/>
          </a:p>
        </p:txBody>
      </p:sp>
      <p:sp>
        <p:nvSpPr>
          <p:cNvPr id="5" name="Espace réservé du numéro de diapositive 4">
            <a:extLst>
              <a:ext uri="{FF2B5EF4-FFF2-40B4-BE49-F238E27FC236}">
                <a16:creationId xmlns:a16="http://schemas.microsoft.com/office/drawing/2014/main" xmlns="" id="{F5540A77-B1AE-784F-A3B5-3AC2F90F3DAC}"/>
              </a:ext>
            </a:extLst>
          </p:cNvPr>
          <p:cNvSpPr>
            <a:spLocks noGrp="1"/>
          </p:cNvSpPr>
          <p:nvPr>
            <p:ph type="sldNum" sz="quarter" idx="4"/>
          </p:nvPr>
        </p:nvSpPr>
        <p:spPr/>
        <p:txBody>
          <a:bodyPr/>
          <a:lstStyle/>
          <a:p>
            <a:fld id="{BD380794-AD05-45D1-BCEF-E41591C34CDA}" type="slidenum">
              <a:rPr lang="fr-FR" smtClean="0"/>
              <a:pPr/>
              <a:t>36</a:t>
            </a:fld>
            <a:endParaRPr lang="fr-FR" dirty="0"/>
          </a:p>
        </p:txBody>
      </p:sp>
      <p:sp>
        <p:nvSpPr>
          <p:cNvPr id="6" name="Espace réservé du pied de page 5">
            <a:extLst>
              <a:ext uri="{FF2B5EF4-FFF2-40B4-BE49-F238E27FC236}">
                <a16:creationId xmlns:a16="http://schemas.microsoft.com/office/drawing/2014/main" xmlns="" id="{2D32BE64-A7F4-174A-BC6D-3B8CCF005E1E}"/>
              </a:ext>
            </a:extLst>
          </p:cNvPr>
          <p:cNvSpPr>
            <a:spLocks noGrp="1"/>
          </p:cNvSpPr>
          <p:nvPr>
            <p:ph type="ftr" sz="quarter" idx="3"/>
          </p:nvPr>
        </p:nvSpPr>
        <p:spPr/>
        <p:txBody>
          <a:bodyPr/>
          <a:lstStyle/>
          <a:p>
            <a:r>
              <a:rPr lang="fr-FR"/>
              <a:t>G. Berry, Cours 3</a:t>
            </a:r>
            <a:endParaRPr lang="fr-FR" dirty="0"/>
          </a:p>
        </p:txBody>
      </p:sp>
      <p:sp>
        <p:nvSpPr>
          <p:cNvPr id="7" name="ZoneTexte 6">
            <a:extLst>
              <a:ext uri="{FF2B5EF4-FFF2-40B4-BE49-F238E27FC236}">
                <a16:creationId xmlns:a16="http://schemas.microsoft.com/office/drawing/2014/main" xmlns="" id="{404FF805-561F-1849-B207-8E43AAE3C138}"/>
              </a:ext>
            </a:extLst>
          </p:cNvPr>
          <p:cNvSpPr txBox="1"/>
          <p:nvPr/>
        </p:nvSpPr>
        <p:spPr>
          <a:xfrm>
            <a:off x="862490" y="5091977"/>
            <a:ext cx="7419019" cy="1223709"/>
          </a:xfrm>
          <a:prstGeom prst="rect">
            <a:avLst/>
          </a:prstGeom>
          <a:ln w="28575">
            <a:solidFill>
              <a:schemeClr val="accent1"/>
            </a:solidFill>
          </a:ln>
        </p:spPr>
        <p:txBody>
          <a:bodyPr wrap="none" tIns="21600" bIns="64800" rtlCol="0">
            <a:spAutoFit/>
          </a:bodyPr>
          <a:lstStyle/>
          <a:p>
            <a:pPr algn="ctr" fontAlgn="base">
              <a:lnSpc>
                <a:spcPct val="105000"/>
              </a:lnSpc>
              <a:spcAft>
                <a:spcPct val="0"/>
              </a:spcAft>
            </a:pPr>
            <a:r>
              <a:rPr lang="fr-FR" sz="2400" kern="0" dirty="0"/>
              <a:t>C</a:t>
            </a:r>
            <a:r>
              <a:rPr kumimoji="0" lang="fr-FR" sz="2400" b="0" i="0" u="none" strike="noStrike" kern="0" cap="none" spc="0" normalizeH="0" noProof="0" dirty="0">
                <a:ln>
                  <a:noFill/>
                </a:ln>
                <a:effectLst/>
                <a:uLnTx/>
                <a:uFillTx/>
              </a:rPr>
              <a:t>ycle 4 : partage entre </a:t>
            </a:r>
            <a:r>
              <a:rPr lang="fr-FR" sz="2400" kern="0" dirty="0">
                <a:solidFill>
                  <a:schemeClr val="tx2"/>
                </a:solidFill>
              </a:rPr>
              <a:t>maths</a:t>
            </a:r>
            <a:r>
              <a:rPr lang="fr-FR" sz="2400" kern="0" dirty="0">
                <a:solidFill>
                  <a:schemeClr val="accent3"/>
                </a:solidFill>
              </a:rPr>
              <a:t> </a:t>
            </a:r>
            <a:r>
              <a:rPr lang="fr-FR" sz="2400" kern="0" dirty="0"/>
              <a:t>et </a:t>
            </a:r>
            <a:r>
              <a:rPr lang="fr-FR" sz="2400" kern="0" dirty="0">
                <a:solidFill>
                  <a:schemeClr val="accent4"/>
                </a:solidFill>
              </a:rPr>
              <a:t>technologie </a:t>
            </a:r>
            <a:r>
              <a:rPr lang="fr-FR" sz="2400" kern="0" dirty="0"/>
              <a:t>, </a:t>
            </a:r>
          </a:p>
          <a:p>
            <a:pPr algn="ctr" fontAlgn="base">
              <a:lnSpc>
                <a:spcPct val="105000"/>
              </a:lnSpc>
              <a:spcAft>
                <a:spcPct val="0"/>
              </a:spcAft>
            </a:pPr>
            <a:r>
              <a:rPr lang="fr-FR" sz="2400" kern="0" dirty="0"/>
              <a:t>ce qui traduit la stucture </a:t>
            </a:r>
            <a:r>
              <a:rPr kumimoji="0" lang="fr-FR" sz="2400" b="0" i="0" u="none" strike="noStrike" kern="0" cap="none" spc="0" normalizeH="0" noProof="0" dirty="0">
                <a:ln>
                  <a:noFill/>
                </a:ln>
                <a:effectLst/>
                <a:uLnTx/>
                <a:uFillTx/>
              </a:rPr>
              <a:t>de l’Éducation nationale</a:t>
            </a:r>
          </a:p>
          <a:p>
            <a:pPr algn="ctr" fontAlgn="base">
              <a:lnSpc>
                <a:spcPct val="105000"/>
              </a:lnSpc>
              <a:spcAft>
                <a:spcPct val="0"/>
              </a:spcAft>
            </a:pPr>
            <a:r>
              <a:rPr kumimoji="0" lang="fr-FR" sz="2400" b="0" i="0" u="none" strike="noStrike" kern="0" cap="none" spc="0" normalizeH="0" noProof="0" dirty="0">
                <a:ln>
                  <a:noFill/>
                </a:ln>
                <a:effectLst/>
                <a:uLnTx/>
                <a:uFillTx/>
              </a:rPr>
              <a:t>mais pas celle du domaine (technologie = matière ?) </a:t>
            </a:r>
          </a:p>
        </p:txBody>
      </p:sp>
    </p:spTree>
    <p:extLst>
      <p:ext uri="{BB962C8B-B14F-4D97-AF65-F5344CB8AC3E}">
        <p14:creationId xmlns:p14="http://schemas.microsoft.com/office/powerpoint/2010/main" val="1664224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65D1B77-76A7-2C4E-82EB-16E30790FC0D}"/>
              </a:ext>
            </a:extLst>
          </p:cNvPr>
          <p:cNvSpPr>
            <a:spLocks noGrp="1"/>
          </p:cNvSpPr>
          <p:nvPr>
            <p:ph type="title"/>
          </p:nvPr>
        </p:nvSpPr>
        <p:spPr/>
        <p:txBody>
          <a:bodyPr/>
          <a:lstStyle/>
          <a:p>
            <a:r>
              <a:rPr lang="fr-FR"/>
              <a:t>Programme du cycle 3</a:t>
            </a:r>
          </a:p>
        </p:txBody>
      </p:sp>
      <p:sp>
        <p:nvSpPr>
          <p:cNvPr id="3" name="Espace réservé de la date 2">
            <a:extLst>
              <a:ext uri="{FF2B5EF4-FFF2-40B4-BE49-F238E27FC236}">
                <a16:creationId xmlns:a16="http://schemas.microsoft.com/office/drawing/2014/main" xmlns="" id="{7FACDF53-FFA6-9748-9A69-D25347FF262F}"/>
              </a:ext>
            </a:extLst>
          </p:cNvPr>
          <p:cNvSpPr>
            <a:spLocks noGrp="1"/>
          </p:cNvSpPr>
          <p:nvPr>
            <p:ph type="dt" sz="half" idx="2"/>
          </p:nvPr>
        </p:nvSpPr>
        <p:spPr/>
        <p:txBody>
          <a:bodyPr/>
          <a:lstStyle/>
          <a:p>
            <a:r>
              <a:rPr lang="fr-FR"/>
              <a:t>06/02/2019</a:t>
            </a:r>
            <a:endParaRPr lang="fr-FR" dirty="0"/>
          </a:p>
        </p:txBody>
      </p:sp>
      <p:sp>
        <p:nvSpPr>
          <p:cNvPr id="4" name="Espace réservé du numéro de diapositive 3">
            <a:extLst>
              <a:ext uri="{FF2B5EF4-FFF2-40B4-BE49-F238E27FC236}">
                <a16:creationId xmlns:a16="http://schemas.microsoft.com/office/drawing/2014/main" xmlns="" id="{D61B9C62-979C-A449-AC17-D2ED452F8875}"/>
              </a:ext>
            </a:extLst>
          </p:cNvPr>
          <p:cNvSpPr>
            <a:spLocks noGrp="1"/>
          </p:cNvSpPr>
          <p:nvPr>
            <p:ph type="sldNum" sz="quarter" idx="4"/>
          </p:nvPr>
        </p:nvSpPr>
        <p:spPr/>
        <p:txBody>
          <a:bodyPr/>
          <a:lstStyle/>
          <a:p>
            <a:fld id="{BD380794-AD05-45D1-BCEF-E41591C34CDA}" type="slidenum">
              <a:rPr lang="fr-FR" smtClean="0"/>
              <a:pPr/>
              <a:t>37</a:t>
            </a:fld>
            <a:endParaRPr lang="fr-FR" dirty="0"/>
          </a:p>
        </p:txBody>
      </p:sp>
      <p:sp>
        <p:nvSpPr>
          <p:cNvPr id="5" name="Espace réservé du pied de page 4">
            <a:extLst>
              <a:ext uri="{FF2B5EF4-FFF2-40B4-BE49-F238E27FC236}">
                <a16:creationId xmlns:a16="http://schemas.microsoft.com/office/drawing/2014/main" xmlns="" id="{CDEFB0BB-CEE7-1144-ABDB-C036BB1130DA}"/>
              </a:ext>
            </a:extLst>
          </p:cNvPr>
          <p:cNvSpPr>
            <a:spLocks noGrp="1"/>
          </p:cNvSpPr>
          <p:nvPr>
            <p:ph type="ftr" sz="quarter" idx="3"/>
          </p:nvPr>
        </p:nvSpPr>
        <p:spPr/>
        <p:txBody>
          <a:bodyPr/>
          <a:lstStyle/>
          <a:p>
            <a:r>
              <a:rPr lang="fr-FR"/>
              <a:t>G. Berry, Cours 3</a:t>
            </a:r>
            <a:endParaRPr lang="fr-FR" dirty="0"/>
          </a:p>
        </p:txBody>
      </p:sp>
      <p:sp>
        <p:nvSpPr>
          <p:cNvPr id="6" name="ZoneTexte 5">
            <a:extLst>
              <a:ext uri="{FF2B5EF4-FFF2-40B4-BE49-F238E27FC236}">
                <a16:creationId xmlns:a16="http://schemas.microsoft.com/office/drawing/2014/main" xmlns="" id="{F179E921-1E89-124D-BB4D-B9E6312D5FA6}"/>
              </a:ext>
            </a:extLst>
          </p:cNvPr>
          <p:cNvSpPr txBox="1"/>
          <p:nvPr/>
        </p:nvSpPr>
        <p:spPr>
          <a:xfrm>
            <a:off x="152364" y="908720"/>
            <a:ext cx="8839272" cy="5800667"/>
          </a:xfrm>
          <a:prstGeom prst="rect">
            <a:avLst/>
          </a:prstGeom>
          <a:ln w="28575">
            <a:noFill/>
          </a:ln>
        </p:spPr>
        <p:txBody>
          <a:bodyPr wrap="square" tIns="21600" bIns="64800" rtlCol="0">
            <a:spAutoFit/>
          </a:bodyPr>
          <a:lstStyle/>
          <a:p>
            <a:r>
              <a:rPr lang="fr-FR" sz="2000" b="1"/>
              <a:t>Domaine 1</a:t>
            </a:r>
            <a:endParaRPr lang="fr-FR" sz="2000"/>
          </a:p>
          <a:p>
            <a:r>
              <a:rPr lang="fr-FR" sz="2000" b="1" i="1"/>
              <a:t>Les langages pour penser et communiquer</a:t>
            </a:r>
            <a:endParaRPr lang="fr-FR" sz="2000"/>
          </a:p>
          <a:p>
            <a:pPr algn="just"/>
            <a:endParaRPr lang="fr-FR" sz="2000" b="1"/>
          </a:p>
          <a:p>
            <a:pPr algn="just"/>
            <a:r>
              <a:rPr lang="fr-FR" sz="2000" b="1"/>
              <a:t>Comprendre, s'exprimer en utilisant les langages mathématiques,</a:t>
            </a:r>
          </a:p>
          <a:p>
            <a:pPr algn="just"/>
            <a:r>
              <a:rPr lang="fr-FR" sz="2000" b="1"/>
              <a:t>scientifiques et </a:t>
            </a:r>
            <a:r>
              <a:rPr lang="fr-FR" sz="2000" b="1">
                <a:solidFill>
                  <a:schemeClr val="accent3"/>
                </a:solidFill>
              </a:rPr>
              <a:t>informatiques</a:t>
            </a:r>
            <a:endParaRPr lang="fr-FR" sz="2000">
              <a:solidFill>
                <a:schemeClr val="accent3"/>
              </a:solidFill>
            </a:endParaRPr>
          </a:p>
          <a:p>
            <a:pPr algn="just"/>
            <a:r>
              <a:rPr lang="fr-FR" sz="2000"/>
              <a:t>Les</a:t>
            </a:r>
            <a:r>
              <a:rPr lang="fr-FR" sz="2000" b="1"/>
              <a:t> </a:t>
            </a:r>
            <a:r>
              <a:rPr lang="fr-FR" sz="2000"/>
              <a:t>mathématiques, les sciences et la technologie</a:t>
            </a:r>
            <a:r>
              <a:rPr lang="fr-FR" sz="2000" b="1"/>
              <a:t> </a:t>
            </a:r>
            <a:r>
              <a:rPr lang="fr-FR" sz="2000"/>
              <a:t>contribuent principalement à l'acquisition des langages scientifiques. En mathématiques, ils permettent la construction du système de numération et l'acquisition des quatre opérations sur les nombres, mobilisées dans la résolution de problèmes, ainsi que la description, l'observation et la caractérisation des objets qui nous entourent (formes géométriques, attributs caractéristiques, grandeurs attachées et nombres qui permettent de mesurer ces grandeurs). En sciences et en  technologie, mais également en histoire et en géographie, les langages scientifiques permettent de résoudre des problèmes, </a:t>
            </a:r>
            <a:r>
              <a:rPr lang="fr-FR" sz="2000">
                <a:solidFill>
                  <a:schemeClr val="accent3"/>
                </a:solidFill>
              </a:rPr>
              <a:t>traiter et organiser des données</a:t>
            </a:r>
            <a:r>
              <a:rPr lang="fr-FR" sz="2000"/>
              <a:t>,  lire et communiquer des résultats, recourir à des représentations variées d'objets, d'expériences, de phénomènes naturels (schémas, dessins  d'observation, maquettes...).</a:t>
            </a:r>
          </a:p>
          <a:p>
            <a:pPr algn="just" fontAlgn="base">
              <a:lnSpc>
                <a:spcPct val="105000"/>
              </a:lnSpc>
              <a:spcAft>
                <a:spcPct val="0"/>
              </a:spcAft>
            </a:pPr>
            <a:endParaRPr kumimoji="0" lang="fr-FR" sz="3200" b="0" i="0" u="none" strike="noStrike" kern="0" cap="none" spc="0" normalizeH="0" noProof="0" dirty="0">
              <a:ln>
                <a:noFill/>
              </a:ln>
              <a:effectLst/>
              <a:uLnTx/>
              <a:uFillTx/>
            </a:endParaRPr>
          </a:p>
        </p:txBody>
      </p:sp>
    </p:spTree>
    <p:extLst>
      <p:ext uri="{BB962C8B-B14F-4D97-AF65-F5344CB8AC3E}">
        <p14:creationId xmlns:p14="http://schemas.microsoft.com/office/powerpoint/2010/main" val="20085022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5F40425F-138C-284D-B215-6112BC2526DD}"/>
              </a:ext>
            </a:extLst>
          </p:cNvPr>
          <p:cNvSpPr>
            <a:spLocks noGrp="1"/>
          </p:cNvSpPr>
          <p:nvPr>
            <p:ph type="title"/>
          </p:nvPr>
        </p:nvSpPr>
        <p:spPr/>
        <p:txBody>
          <a:bodyPr/>
          <a:lstStyle/>
          <a:p>
            <a:r>
              <a:rPr lang="fr-FR"/>
              <a:t>Programme du cycle 3</a:t>
            </a:r>
          </a:p>
        </p:txBody>
      </p:sp>
      <p:sp>
        <p:nvSpPr>
          <p:cNvPr id="2" name="Espace réservé de la date 1">
            <a:extLst>
              <a:ext uri="{FF2B5EF4-FFF2-40B4-BE49-F238E27FC236}">
                <a16:creationId xmlns:a16="http://schemas.microsoft.com/office/drawing/2014/main" xmlns="" id="{E30E72CF-2BE3-3244-B133-9CAD82F0DC5B}"/>
              </a:ext>
            </a:extLst>
          </p:cNvPr>
          <p:cNvSpPr>
            <a:spLocks noGrp="1"/>
          </p:cNvSpPr>
          <p:nvPr>
            <p:ph type="dt" sz="half" idx="2"/>
          </p:nvPr>
        </p:nvSpPr>
        <p:spPr/>
        <p:txBody>
          <a:bodyPr/>
          <a:lstStyle/>
          <a:p>
            <a:r>
              <a:rPr lang="fr-FR"/>
              <a:t>06/02/2019</a:t>
            </a:r>
            <a:endParaRPr lang="fr-FR" dirty="0"/>
          </a:p>
        </p:txBody>
      </p:sp>
      <p:sp>
        <p:nvSpPr>
          <p:cNvPr id="3" name="Espace réservé du numéro de diapositive 2">
            <a:extLst>
              <a:ext uri="{FF2B5EF4-FFF2-40B4-BE49-F238E27FC236}">
                <a16:creationId xmlns:a16="http://schemas.microsoft.com/office/drawing/2014/main" xmlns="" id="{2E5A486E-2D29-864E-8822-FC8F32C3B78D}"/>
              </a:ext>
            </a:extLst>
          </p:cNvPr>
          <p:cNvSpPr>
            <a:spLocks noGrp="1"/>
          </p:cNvSpPr>
          <p:nvPr>
            <p:ph type="sldNum" sz="quarter" idx="4"/>
          </p:nvPr>
        </p:nvSpPr>
        <p:spPr/>
        <p:txBody>
          <a:bodyPr/>
          <a:lstStyle/>
          <a:p>
            <a:fld id="{BD380794-AD05-45D1-BCEF-E41591C34CDA}" type="slidenum">
              <a:rPr lang="fr-FR" smtClean="0"/>
              <a:pPr/>
              <a:t>38</a:t>
            </a:fld>
            <a:endParaRPr lang="fr-FR" dirty="0"/>
          </a:p>
        </p:txBody>
      </p:sp>
      <p:sp>
        <p:nvSpPr>
          <p:cNvPr id="4" name="Espace réservé du pied de page 3">
            <a:extLst>
              <a:ext uri="{FF2B5EF4-FFF2-40B4-BE49-F238E27FC236}">
                <a16:creationId xmlns:a16="http://schemas.microsoft.com/office/drawing/2014/main" xmlns="" id="{55B9B96A-CB9F-B849-A324-7FBCDC7DE673}"/>
              </a:ext>
            </a:extLst>
          </p:cNvPr>
          <p:cNvSpPr>
            <a:spLocks noGrp="1"/>
          </p:cNvSpPr>
          <p:nvPr>
            <p:ph type="ftr" sz="quarter" idx="3"/>
          </p:nvPr>
        </p:nvSpPr>
        <p:spPr/>
        <p:txBody>
          <a:bodyPr/>
          <a:lstStyle/>
          <a:p>
            <a:r>
              <a:rPr lang="fr-FR"/>
              <a:t>G. Berry, Cours 3</a:t>
            </a:r>
            <a:endParaRPr lang="fr-FR" dirty="0"/>
          </a:p>
        </p:txBody>
      </p:sp>
      <p:sp>
        <p:nvSpPr>
          <p:cNvPr id="6" name="ZoneTexte 5">
            <a:extLst>
              <a:ext uri="{FF2B5EF4-FFF2-40B4-BE49-F238E27FC236}">
                <a16:creationId xmlns:a16="http://schemas.microsoft.com/office/drawing/2014/main" xmlns="" id="{A95D7653-017E-8B40-9DF5-6C73BAFB0266}"/>
              </a:ext>
            </a:extLst>
          </p:cNvPr>
          <p:cNvSpPr txBox="1"/>
          <p:nvPr/>
        </p:nvSpPr>
        <p:spPr>
          <a:xfrm>
            <a:off x="323528" y="836712"/>
            <a:ext cx="8352928" cy="5832648"/>
          </a:xfrm>
          <a:prstGeom prst="rect">
            <a:avLst/>
          </a:prstGeom>
          <a:ln w="28575">
            <a:noFill/>
          </a:ln>
        </p:spPr>
        <p:txBody>
          <a:bodyPr wrap="square" tIns="21600" bIns="64800" rtlCol="0">
            <a:noAutofit/>
          </a:bodyPr>
          <a:lstStyle/>
          <a:p>
            <a:r>
              <a:rPr lang="fr-FR" sz="2000" b="1"/>
              <a:t>Domaine 2</a:t>
            </a:r>
            <a:endParaRPr lang="fr-FR" sz="2000"/>
          </a:p>
          <a:p>
            <a:r>
              <a:rPr lang="fr-FR" sz="2000" b="1" i="1"/>
              <a:t>Les méthodes et outils pour apprendre</a:t>
            </a:r>
            <a:endParaRPr lang="fr-FR" sz="2000"/>
          </a:p>
          <a:p>
            <a:pPr algn="just" fontAlgn="base">
              <a:lnSpc>
                <a:spcPct val="105000"/>
              </a:lnSpc>
              <a:spcBef>
                <a:spcPts val="900"/>
              </a:spcBef>
              <a:spcAft>
                <a:spcPts val="600"/>
              </a:spcAft>
            </a:pPr>
            <a:r>
              <a:rPr lang="fr-FR" sz="2000"/>
              <a:t>La maitrise des techniques et la connaissance des règles des outils numériques se construisent notamment à travers l'enseignement des sciences et de la technologie où les élèves apprennent à connaitre l'organisation d'un environnement numérique et à utiliser différents périphériques ainsi que des logiciels de traitement de données numériques (images, textes, sons...).</a:t>
            </a:r>
            <a:r>
              <a:rPr lang="fr-FR" sz="2000" b="1"/>
              <a:t> </a:t>
            </a:r>
            <a:r>
              <a:rPr lang="fr-FR" sz="2000"/>
              <a:t>En mathématiques, ils apprennent à utiliser des logiciels de calculs et d'initiation à la programmation. Dans le domaine des</a:t>
            </a:r>
            <a:r>
              <a:rPr lang="fr-FR" sz="2000" b="1"/>
              <a:t> </a:t>
            </a:r>
            <a:r>
              <a:rPr lang="fr-FR" sz="2000"/>
              <a:t>arts,</a:t>
            </a:r>
            <a:r>
              <a:rPr lang="fr-FR" sz="2000" b="1">
                <a:solidFill>
                  <a:schemeClr val="accent3"/>
                </a:solidFill>
              </a:rPr>
              <a:t> </a:t>
            </a:r>
            <a:r>
              <a:rPr lang="fr-FR" sz="2000"/>
              <a:t>ils sont conduits à intégrer l'usage des</a:t>
            </a:r>
            <a:r>
              <a:rPr lang="fr-FR" sz="2000">
                <a:solidFill>
                  <a:schemeClr val="accent3"/>
                </a:solidFill>
              </a:rPr>
              <a:t> </a:t>
            </a:r>
            <a:r>
              <a:rPr lang="fr-FR" sz="2000">
                <a:solidFill>
                  <a:schemeClr val="accent1"/>
                </a:solidFill>
              </a:rPr>
              <a:t>outils informatiques</a:t>
            </a:r>
            <a:r>
              <a:rPr lang="fr-FR" sz="2000">
                <a:solidFill>
                  <a:schemeClr val="accent3"/>
                </a:solidFill>
              </a:rPr>
              <a:t> </a:t>
            </a:r>
            <a:r>
              <a:rPr lang="fr-FR" sz="2000"/>
              <a:t>de travail de l'image et de recherche d'information</a:t>
            </a:r>
            <a:r>
              <a:rPr lang="fr-FR" sz="2000">
                <a:solidFill>
                  <a:schemeClr val="accent3"/>
                </a:solidFill>
              </a:rPr>
              <a:t> </a:t>
            </a:r>
            <a:r>
              <a:rPr lang="fr-FR" sz="2000">
                <a:solidFill>
                  <a:schemeClr val="accent1"/>
                </a:solidFill>
              </a:rPr>
              <a:t>au service </a:t>
            </a:r>
            <a:r>
              <a:rPr lang="fr-FR" sz="2000"/>
              <a:t>de la pratique plastique</a:t>
            </a:r>
            <a:r>
              <a:rPr lang="fr-FR" sz="2000">
                <a:solidFill>
                  <a:schemeClr val="accent3"/>
                </a:solidFill>
              </a:rPr>
              <a:t> </a:t>
            </a:r>
            <a:r>
              <a:rPr lang="fr-FR" sz="2000"/>
              <a:t>et à</a:t>
            </a:r>
            <a:r>
              <a:rPr lang="fr-FR" sz="2000">
                <a:solidFill>
                  <a:schemeClr val="accent3"/>
                </a:solidFill>
              </a:rPr>
              <a:t> </a:t>
            </a:r>
            <a:r>
              <a:rPr lang="fr-FR" sz="2000"/>
              <a:t>manipuler des objets sonores à l'aide</a:t>
            </a:r>
            <a:r>
              <a:rPr lang="fr-FR" sz="2000">
                <a:solidFill>
                  <a:schemeClr val="accent3"/>
                </a:solidFill>
              </a:rPr>
              <a:t> </a:t>
            </a:r>
            <a:r>
              <a:rPr lang="fr-FR" sz="2000">
                <a:solidFill>
                  <a:schemeClr val="accent1"/>
                </a:solidFill>
              </a:rPr>
              <a:t>d'outils informatiques</a:t>
            </a:r>
            <a:r>
              <a:rPr lang="fr-FR" sz="2000">
                <a:solidFill>
                  <a:schemeClr val="accent3"/>
                </a:solidFill>
              </a:rPr>
              <a:t> </a:t>
            </a:r>
            <a:r>
              <a:rPr lang="fr-FR" sz="2000">
                <a:solidFill>
                  <a:schemeClr val="accent1"/>
                </a:solidFill>
              </a:rPr>
              <a:t>simples</a:t>
            </a:r>
            <a:r>
              <a:rPr lang="fr-FR" sz="2000"/>
              <a:t>. En langue vivante, le recours aux </a:t>
            </a:r>
            <a:r>
              <a:rPr lang="fr-FR" sz="2000">
                <a:solidFill>
                  <a:schemeClr val="accent1"/>
                </a:solidFill>
              </a:rPr>
              <a:t>outils numériques</a:t>
            </a:r>
            <a:r>
              <a:rPr lang="fr-FR" sz="2000"/>
              <a:t> permet d'accroitre l'exposition à une langue vivante authentique. En français,</a:t>
            </a:r>
            <a:r>
              <a:rPr lang="fr-FR" sz="2000" b="1"/>
              <a:t> </a:t>
            </a:r>
            <a:r>
              <a:rPr lang="fr-FR" sz="2000"/>
              <a:t>les élèves apprennent à utiliser des</a:t>
            </a:r>
            <a:r>
              <a:rPr lang="fr-FR" sz="2000">
                <a:solidFill>
                  <a:schemeClr val="accent3"/>
                </a:solidFill>
              </a:rPr>
              <a:t> </a:t>
            </a:r>
            <a:r>
              <a:rPr lang="fr-FR" sz="2000">
                <a:solidFill>
                  <a:schemeClr val="accent1"/>
                </a:solidFill>
              </a:rPr>
              <a:t>outils d'écriture</a:t>
            </a:r>
            <a:r>
              <a:rPr lang="fr-FR" sz="2000">
                <a:solidFill>
                  <a:schemeClr val="accent3"/>
                </a:solidFill>
              </a:rPr>
              <a:t> </a:t>
            </a:r>
            <a:r>
              <a:rPr lang="fr-FR" sz="2000"/>
              <a:t>(traitement de texte, correcteurs orthographiques, dictionnaires en ligne) et à produire un document intégrant du son et de l'image.</a:t>
            </a:r>
            <a:endParaRPr kumimoji="0" lang="fr-FR" sz="3200" i="0" u="none" strike="noStrike" kern="0" cap="none" spc="0" normalizeH="0" noProof="0" dirty="0">
              <a:ln>
                <a:noFill/>
              </a:ln>
              <a:effectLst/>
              <a:uLnTx/>
              <a:uFillTx/>
            </a:endParaRPr>
          </a:p>
        </p:txBody>
      </p:sp>
    </p:spTree>
    <p:extLst>
      <p:ext uri="{BB962C8B-B14F-4D97-AF65-F5344CB8AC3E}">
        <p14:creationId xmlns:p14="http://schemas.microsoft.com/office/powerpoint/2010/main" val="28532020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F5272C54-B0DB-634C-B2EA-0D900A43FED3}"/>
              </a:ext>
            </a:extLst>
          </p:cNvPr>
          <p:cNvSpPr>
            <a:spLocks noGrp="1"/>
          </p:cNvSpPr>
          <p:nvPr>
            <p:ph type="title"/>
          </p:nvPr>
        </p:nvSpPr>
        <p:spPr/>
        <p:txBody>
          <a:bodyPr/>
          <a:lstStyle/>
          <a:p>
            <a:r>
              <a:rPr lang="fr-FR"/>
              <a:t>Programme du cycle 3</a:t>
            </a:r>
          </a:p>
        </p:txBody>
      </p:sp>
      <p:sp>
        <p:nvSpPr>
          <p:cNvPr id="3" name="Espace réservé de la date 2">
            <a:extLst>
              <a:ext uri="{FF2B5EF4-FFF2-40B4-BE49-F238E27FC236}">
                <a16:creationId xmlns:a16="http://schemas.microsoft.com/office/drawing/2014/main" xmlns="" id="{199CAD39-C2A9-D045-A0F5-C934713119E1}"/>
              </a:ext>
            </a:extLst>
          </p:cNvPr>
          <p:cNvSpPr>
            <a:spLocks noGrp="1"/>
          </p:cNvSpPr>
          <p:nvPr>
            <p:ph type="dt" sz="half" idx="2"/>
          </p:nvPr>
        </p:nvSpPr>
        <p:spPr/>
        <p:txBody>
          <a:bodyPr/>
          <a:lstStyle/>
          <a:p>
            <a:r>
              <a:rPr lang="fr-FR"/>
              <a:t>06/02/2019</a:t>
            </a:r>
            <a:endParaRPr lang="fr-FR" dirty="0"/>
          </a:p>
        </p:txBody>
      </p:sp>
      <p:sp>
        <p:nvSpPr>
          <p:cNvPr id="4" name="Espace réservé du numéro de diapositive 3">
            <a:extLst>
              <a:ext uri="{FF2B5EF4-FFF2-40B4-BE49-F238E27FC236}">
                <a16:creationId xmlns:a16="http://schemas.microsoft.com/office/drawing/2014/main" xmlns="" id="{30F52292-397D-D445-8DBC-ABCAF16D8000}"/>
              </a:ext>
            </a:extLst>
          </p:cNvPr>
          <p:cNvSpPr>
            <a:spLocks noGrp="1"/>
          </p:cNvSpPr>
          <p:nvPr>
            <p:ph type="sldNum" sz="quarter" idx="4"/>
          </p:nvPr>
        </p:nvSpPr>
        <p:spPr/>
        <p:txBody>
          <a:bodyPr/>
          <a:lstStyle/>
          <a:p>
            <a:fld id="{BD380794-AD05-45D1-BCEF-E41591C34CDA}" type="slidenum">
              <a:rPr lang="fr-FR" smtClean="0"/>
              <a:pPr/>
              <a:t>39</a:t>
            </a:fld>
            <a:endParaRPr lang="fr-FR" dirty="0"/>
          </a:p>
        </p:txBody>
      </p:sp>
      <p:sp>
        <p:nvSpPr>
          <p:cNvPr id="5" name="Espace réservé du pied de page 4">
            <a:extLst>
              <a:ext uri="{FF2B5EF4-FFF2-40B4-BE49-F238E27FC236}">
                <a16:creationId xmlns:a16="http://schemas.microsoft.com/office/drawing/2014/main" xmlns="" id="{3A9868C7-8F1B-C548-99E1-8839F5CD384F}"/>
              </a:ext>
            </a:extLst>
          </p:cNvPr>
          <p:cNvSpPr>
            <a:spLocks noGrp="1"/>
          </p:cNvSpPr>
          <p:nvPr>
            <p:ph type="ftr" sz="quarter" idx="3"/>
          </p:nvPr>
        </p:nvSpPr>
        <p:spPr/>
        <p:txBody>
          <a:bodyPr/>
          <a:lstStyle/>
          <a:p>
            <a:r>
              <a:rPr lang="fr-FR"/>
              <a:t>G. Berry, Cours 3</a:t>
            </a:r>
            <a:endParaRPr lang="fr-FR" dirty="0"/>
          </a:p>
        </p:txBody>
      </p:sp>
      <p:sp>
        <p:nvSpPr>
          <p:cNvPr id="6" name="ZoneTexte 5">
            <a:extLst>
              <a:ext uri="{FF2B5EF4-FFF2-40B4-BE49-F238E27FC236}">
                <a16:creationId xmlns:a16="http://schemas.microsoft.com/office/drawing/2014/main" xmlns="" id="{BFB68E7E-F306-0D41-A6C1-4174C0095BF2}"/>
              </a:ext>
            </a:extLst>
          </p:cNvPr>
          <p:cNvSpPr txBox="1"/>
          <p:nvPr/>
        </p:nvSpPr>
        <p:spPr>
          <a:xfrm>
            <a:off x="467544" y="1268760"/>
            <a:ext cx="8208912" cy="4426893"/>
          </a:xfrm>
          <a:prstGeom prst="rect">
            <a:avLst/>
          </a:prstGeom>
          <a:ln w="28575">
            <a:noFill/>
          </a:ln>
        </p:spPr>
        <p:txBody>
          <a:bodyPr wrap="square" tIns="21600" bIns="64800" rtlCol="0">
            <a:spAutoFit/>
          </a:bodyPr>
          <a:lstStyle/>
          <a:p>
            <a:r>
              <a:rPr lang="fr-FR" b="1"/>
              <a:t>Domaine 3</a:t>
            </a:r>
            <a:endParaRPr lang="fr-FR"/>
          </a:p>
          <a:p>
            <a:r>
              <a:rPr lang="fr-FR" b="1" i="1"/>
              <a:t>La formation de la personne et du citoyen</a:t>
            </a:r>
          </a:p>
          <a:p>
            <a:r>
              <a:rPr lang="fr-FR" i="1">
                <a:solidFill>
                  <a:schemeClr val="accent1"/>
                </a:solidFill>
              </a:rPr>
              <a:t>… rien sur l’informatique </a:t>
            </a:r>
            <a:r>
              <a:rPr lang="fr-FR" b="1" i="1">
                <a:solidFill>
                  <a:schemeClr val="accent1"/>
                </a:solidFill>
              </a:rPr>
              <a:t>…</a:t>
            </a:r>
            <a:endParaRPr lang="fr-FR">
              <a:solidFill>
                <a:schemeClr val="accent1"/>
              </a:solidFill>
            </a:endParaRPr>
          </a:p>
          <a:p>
            <a:pPr>
              <a:spcBef>
                <a:spcPts val="1200"/>
              </a:spcBef>
            </a:pPr>
            <a:r>
              <a:rPr lang="fr-FR" b="1"/>
              <a:t>Domaine 4</a:t>
            </a:r>
            <a:endParaRPr lang="fr-FR"/>
          </a:p>
          <a:p>
            <a:r>
              <a:rPr lang="fr-FR" b="1" i="1"/>
              <a:t>Les systèmes naturels et les systèmes techniques</a:t>
            </a:r>
          </a:p>
          <a:p>
            <a:pPr>
              <a:spcBef>
                <a:spcPts val="600"/>
              </a:spcBef>
            </a:pPr>
            <a:r>
              <a:rPr lang="fr-FR"/>
              <a:t>… observation du réel … géographie … éducation physique et sportive …</a:t>
            </a:r>
          </a:p>
          <a:p>
            <a:r>
              <a:rPr lang="fr-FR"/>
              <a:t>… mathématiques …</a:t>
            </a:r>
            <a:r>
              <a:rPr lang="fr-FR" i="1"/>
              <a:t> </a:t>
            </a:r>
          </a:p>
          <a:p>
            <a:r>
              <a:rPr lang="fr-FR"/>
              <a:t>Les recherches libres (tâtonnements, essais-erreurs) et l'utilisation des </a:t>
            </a:r>
            <a:r>
              <a:rPr lang="fr-FR">
                <a:solidFill>
                  <a:schemeClr val="accent1"/>
                </a:solidFill>
              </a:rPr>
              <a:t>outils numériques</a:t>
            </a:r>
            <a:r>
              <a:rPr lang="fr-FR"/>
              <a:t> les forment à la démarche de résolution de problèmes. </a:t>
            </a:r>
            <a:endParaRPr lang="fr-FR" b="1" i="1"/>
          </a:p>
          <a:p>
            <a:pPr>
              <a:spcBef>
                <a:spcPts val="1200"/>
              </a:spcBef>
            </a:pPr>
            <a:r>
              <a:rPr lang="fr-FR" b="1"/>
              <a:t>Domaine 5</a:t>
            </a:r>
            <a:endParaRPr lang="fr-FR"/>
          </a:p>
          <a:p>
            <a:pPr>
              <a:spcAft>
                <a:spcPts val="600"/>
              </a:spcAft>
            </a:pPr>
            <a:r>
              <a:rPr lang="fr-FR" b="1"/>
              <a:t>Les représentations du monde et l'activité humaine</a:t>
            </a:r>
            <a:endParaRPr lang="fr-FR"/>
          </a:p>
          <a:p>
            <a:r>
              <a:rPr lang="fr-FR"/>
              <a:t>… géographie … histoire … mathématiques, sciences et technologie … français … langues vivantes … arts … éducation physique et sportive …</a:t>
            </a:r>
          </a:p>
          <a:p>
            <a:r>
              <a:rPr lang="fr-FR" i="1">
                <a:solidFill>
                  <a:schemeClr val="accent1"/>
                </a:solidFill>
              </a:rPr>
              <a:t>… rien sur l’informatique </a:t>
            </a:r>
            <a:r>
              <a:rPr lang="fr-FR" b="1" i="1">
                <a:solidFill>
                  <a:schemeClr val="accent1"/>
                </a:solidFill>
              </a:rPr>
              <a:t>…</a:t>
            </a:r>
            <a:endParaRPr lang="fr-FR">
              <a:solidFill>
                <a:schemeClr val="accent1"/>
              </a:solidFill>
            </a:endParaRPr>
          </a:p>
        </p:txBody>
      </p:sp>
    </p:spTree>
    <p:extLst>
      <p:ext uri="{BB962C8B-B14F-4D97-AF65-F5344CB8AC3E}">
        <p14:creationId xmlns:p14="http://schemas.microsoft.com/office/powerpoint/2010/main" val="9178756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9525FCE-F94F-8545-AD26-C88D9C4642F9}"/>
              </a:ext>
            </a:extLst>
          </p:cNvPr>
          <p:cNvSpPr>
            <a:spLocks noGrp="1"/>
          </p:cNvSpPr>
          <p:nvPr>
            <p:ph type="title"/>
          </p:nvPr>
        </p:nvSpPr>
        <p:spPr>
          <a:xfrm>
            <a:off x="228600" y="44624"/>
            <a:ext cx="8686800" cy="584775"/>
          </a:xfrm>
        </p:spPr>
        <p:txBody>
          <a:bodyPr/>
          <a:lstStyle/>
          <a:p>
            <a:r>
              <a:rPr lang="fr-FR" sz="3200" dirty="0"/>
              <a:t>Sciences et techniques, du 19</a:t>
            </a:r>
            <a:r>
              <a:rPr lang="fr-FR" sz="3200" baseline="30000" dirty="0"/>
              <a:t>e</a:t>
            </a:r>
            <a:r>
              <a:rPr lang="fr-FR" sz="3200" dirty="0"/>
              <a:t> au 21</a:t>
            </a:r>
            <a:r>
              <a:rPr lang="fr-FR" sz="3200" baseline="30000" dirty="0"/>
              <a:t>e</a:t>
            </a:r>
            <a:r>
              <a:rPr lang="fr-FR" sz="3200" dirty="0"/>
              <a:t> siècle</a:t>
            </a:r>
          </a:p>
        </p:txBody>
      </p:sp>
      <p:sp>
        <p:nvSpPr>
          <p:cNvPr id="3" name="Espace réservé de la date 2">
            <a:extLst>
              <a:ext uri="{FF2B5EF4-FFF2-40B4-BE49-F238E27FC236}">
                <a16:creationId xmlns:a16="http://schemas.microsoft.com/office/drawing/2014/main" xmlns="" id="{56A0E7C2-0849-1E4D-BA98-F616BAFDDE88}"/>
              </a:ext>
            </a:extLst>
          </p:cNvPr>
          <p:cNvSpPr>
            <a:spLocks noGrp="1"/>
          </p:cNvSpPr>
          <p:nvPr>
            <p:ph type="dt" sz="half" idx="2"/>
          </p:nvPr>
        </p:nvSpPr>
        <p:spPr/>
        <p:txBody>
          <a:bodyPr/>
          <a:lstStyle/>
          <a:p>
            <a:r>
              <a:rPr lang="fr-FR"/>
              <a:t>06/02/2019</a:t>
            </a:r>
            <a:endParaRPr lang="fr-FR" dirty="0"/>
          </a:p>
        </p:txBody>
      </p:sp>
      <p:sp>
        <p:nvSpPr>
          <p:cNvPr id="4" name="Espace réservé du numéro de diapositive 3">
            <a:extLst>
              <a:ext uri="{FF2B5EF4-FFF2-40B4-BE49-F238E27FC236}">
                <a16:creationId xmlns:a16="http://schemas.microsoft.com/office/drawing/2014/main" xmlns="" id="{63AE9F14-B690-5244-918A-0369D8A13E0A}"/>
              </a:ext>
            </a:extLst>
          </p:cNvPr>
          <p:cNvSpPr>
            <a:spLocks noGrp="1"/>
          </p:cNvSpPr>
          <p:nvPr>
            <p:ph type="sldNum" sz="quarter" idx="4"/>
          </p:nvPr>
        </p:nvSpPr>
        <p:spPr/>
        <p:txBody>
          <a:bodyPr/>
          <a:lstStyle/>
          <a:p>
            <a:fld id="{BD380794-AD05-45D1-BCEF-E41591C34CDA}" type="slidenum">
              <a:rPr lang="fr-FR" smtClean="0"/>
              <a:pPr/>
              <a:t>4</a:t>
            </a:fld>
            <a:endParaRPr lang="fr-FR" dirty="0"/>
          </a:p>
        </p:txBody>
      </p:sp>
      <p:sp>
        <p:nvSpPr>
          <p:cNvPr id="5" name="Espace réservé du pied de page 4">
            <a:extLst>
              <a:ext uri="{FF2B5EF4-FFF2-40B4-BE49-F238E27FC236}">
                <a16:creationId xmlns:a16="http://schemas.microsoft.com/office/drawing/2014/main" xmlns="" id="{7ED1E3BE-BF6E-834F-BEC3-B8485C84C953}"/>
              </a:ext>
            </a:extLst>
          </p:cNvPr>
          <p:cNvSpPr>
            <a:spLocks noGrp="1"/>
          </p:cNvSpPr>
          <p:nvPr>
            <p:ph type="ftr" sz="quarter" idx="3"/>
          </p:nvPr>
        </p:nvSpPr>
        <p:spPr/>
        <p:txBody>
          <a:bodyPr/>
          <a:lstStyle/>
          <a:p>
            <a:r>
              <a:rPr lang="fr-FR"/>
              <a:t>G. Berry, Cours 3</a:t>
            </a:r>
            <a:endParaRPr lang="fr-FR" dirty="0"/>
          </a:p>
        </p:txBody>
      </p:sp>
      <p:sp>
        <p:nvSpPr>
          <p:cNvPr id="16" name="ZoneTexte 15">
            <a:extLst>
              <a:ext uri="{FF2B5EF4-FFF2-40B4-BE49-F238E27FC236}">
                <a16:creationId xmlns:a16="http://schemas.microsoft.com/office/drawing/2014/main" xmlns="" id="{8A686EA6-DD89-2A4B-81FC-81080C54D1EF}"/>
              </a:ext>
            </a:extLst>
          </p:cNvPr>
          <p:cNvSpPr txBox="1"/>
          <p:nvPr/>
        </p:nvSpPr>
        <p:spPr>
          <a:xfrm>
            <a:off x="395536" y="5229200"/>
            <a:ext cx="8352928" cy="1248064"/>
          </a:xfrm>
          <a:prstGeom prst="rect">
            <a:avLst/>
          </a:prstGeom>
          <a:ln w="28575">
            <a:solidFill>
              <a:schemeClr val="accent3"/>
            </a:solidFill>
          </a:ln>
        </p:spPr>
        <p:txBody>
          <a:bodyPr wrap="square" bIns="64800" rtlCol="0">
            <a:spAutoFit/>
          </a:bodyPr>
          <a:lstStyle/>
          <a:p>
            <a:pPr algn="ctr" fontAlgn="base">
              <a:lnSpc>
                <a:spcPct val="105000"/>
              </a:lnSpc>
              <a:spcAft>
                <a:spcPct val="0"/>
              </a:spcAft>
            </a:pPr>
            <a:r>
              <a:rPr lang="fr-FR" sz="2400" kern="0" dirty="0"/>
              <a:t>L’information ne pèse pas, ne brûle pas, ne sent pas, </a:t>
            </a:r>
          </a:p>
          <a:p>
            <a:pPr algn="ctr" fontAlgn="base">
              <a:lnSpc>
                <a:spcPct val="105000"/>
              </a:lnSpc>
              <a:spcAft>
                <a:spcPct val="0"/>
              </a:spcAft>
            </a:pPr>
            <a:r>
              <a:rPr lang="fr-FR" sz="2400" kern="0" dirty="0"/>
              <a:t>et pourtant est vraiment </a:t>
            </a:r>
            <a:r>
              <a:rPr lang="fr-FR" sz="2400" kern="0" dirty="0">
                <a:solidFill>
                  <a:schemeClr val="accent3"/>
                </a:solidFill>
              </a:rPr>
              <a:t>sensible</a:t>
            </a:r>
            <a:r>
              <a:rPr lang="fr-FR" sz="2400" kern="0" dirty="0"/>
              <a:t> (ex. je </a:t>
            </a:r>
            <a:r>
              <a:rPr lang="fr-FR" sz="2400" kern="0" dirty="0">
                <a:solidFill>
                  <a:schemeClr val="accent3"/>
                </a:solidFill>
              </a:rPr>
              <a:t>sais</a:t>
            </a:r>
            <a:r>
              <a:rPr lang="fr-FR" sz="2400" kern="0" dirty="0"/>
              <a:t> qqc. ou pas)  </a:t>
            </a:r>
          </a:p>
          <a:p>
            <a:pPr algn="ctr" fontAlgn="base">
              <a:lnSpc>
                <a:spcPct val="105000"/>
              </a:lnSpc>
              <a:spcAft>
                <a:spcPct val="0"/>
              </a:spcAft>
            </a:pPr>
            <a:r>
              <a:rPr lang="fr-FR" sz="2400" kern="0" dirty="0"/>
              <a:t>Elle se stocke, se transporte et se duplique très facilement.</a:t>
            </a:r>
          </a:p>
        </p:txBody>
      </p:sp>
      <p:cxnSp>
        <p:nvCxnSpPr>
          <p:cNvPr id="21" name="Connecteur droit avec flèche 20">
            <a:extLst>
              <a:ext uri="{FF2B5EF4-FFF2-40B4-BE49-F238E27FC236}">
                <a16:creationId xmlns:a16="http://schemas.microsoft.com/office/drawing/2014/main" xmlns="" id="{E1AD0AF7-EB0D-A149-B57C-4C7DE1A6EAD6}"/>
              </a:ext>
            </a:extLst>
          </p:cNvPr>
          <p:cNvCxnSpPr>
            <a:stCxn id="30" idx="0"/>
            <a:endCxn id="20" idx="2"/>
          </p:cNvCxnSpPr>
          <p:nvPr/>
        </p:nvCxnSpPr>
        <p:spPr bwMode="auto">
          <a:xfrm flipV="1">
            <a:off x="1665059" y="1369434"/>
            <a:ext cx="2735503" cy="3069340"/>
          </a:xfrm>
          <a:prstGeom prst="straightConnector1">
            <a:avLst/>
          </a:prstGeom>
          <a:noFill/>
          <a:ln w="28575" cap="flat" cmpd="sng" algn="ctr">
            <a:solidFill>
              <a:schemeClr val="tx1"/>
            </a:solidFill>
            <a:prstDash val="solid"/>
            <a:round/>
            <a:headEnd type="none" w="med" len="med"/>
            <a:tailEnd type="none" w="med" len="med"/>
          </a:ln>
          <a:effectLst/>
        </p:spPr>
      </p:cxnSp>
      <p:grpSp>
        <p:nvGrpSpPr>
          <p:cNvPr id="24" name="Groupe 23">
            <a:extLst>
              <a:ext uri="{FF2B5EF4-FFF2-40B4-BE49-F238E27FC236}">
                <a16:creationId xmlns:a16="http://schemas.microsoft.com/office/drawing/2014/main" xmlns="" id="{EF8FB629-BC2E-3343-AF63-9EC0E07D55F5}"/>
              </a:ext>
            </a:extLst>
          </p:cNvPr>
          <p:cNvGrpSpPr/>
          <p:nvPr/>
        </p:nvGrpSpPr>
        <p:grpSpPr>
          <a:xfrm>
            <a:off x="2358518" y="1369434"/>
            <a:ext cx="4216130" cy="3096194"/>
            <a:chOff x="2415688" y="1637568"/>
            <a:chExt cx="4080579" cy="3031302"/>
          </a:xfrm>
        </p:grpSpPr>
        <p:cxnSp>
          <p:nvCxnSpPr>
            <p:cNvPr id="25" name="Connecteur droit avec flèche 24">
              <a:extLst>
                <a:ext uri="{FF2B5EF4-FFF2-40B4-BE49-F238E27FC236}">
                  <a16:creationId xmlns:a16="http://schemas.microsoft.com/office/drawing/2014/main" xmlns="" id="{7A8FAB16-BCBE-3B42-9D00-37D1F572662C}"/>
                </a:ext>
              </a:extLst>
            </p:cNvPr>
            <p:cNvCxnSpPr>
              <a:stCxn id="20" idx="2"/>
              <a:endCxn id="26" idx="0"/>
            </p:cNvCxnSpPr>
            <p:nvPr/>
          </p:nvCxnSpPr>
          <p:spPr bwMode="auto">
            <a:xfrm>
              <a:off x="4392079" y="1637568"/>
              <a:ext cx="8481" cy="1626148"/>
            </a:xfrm>
            <a:prstGeom prst="straightConnector1">
              <a:avLst/>
            </a:prstGeom>
            <a:noFill/>
            <a:ln w="28575" cap="flat" cmpd="sng" algn="ctr">
              <a:solidFill>
                <a:schemeClr val="accent3"/>
              </a:solidFill>
              <a:prstDash val="solid"/>
              <a:round/>
              <a:headEnd type="none" w="med" len="med"/>
              <a:tailEnd type="none" w="med" len="med"/>
            </a:ln>
            <a:effectLst/>
          </p:spPr>
        </p:cxnSp>
        <p:sp>
          <p:nvSpPr>
            <p:cNvPr id="26" name="ZoneTexte 25">
              <a:extLst>
                <a:ext uri="{FF2B5EF4-FFF2-40B4-BE49-F238E27FC236}">
                  <a16:creationId xmlns:a16="http://schemas.microsoft.com/office/drawing/2014/main" xmlns="" id="{AC5EECDF-116A-F446-8105-9935627A0611}"/>
                </a:ext>
              </a:extLst>
            </p:cNvPr>
            <p:cNvSpPr txBox="1"/>
            <p:nvPr/>
          </p:nvSpPr>
          <p:spPr>
            <a:xfrm>
              <a:off x="3449357" y="3263715"/>
              <a:ext cx="1902407" cy="859514"/>
            </a:xfrm>
            <a:prstGeom prst="rect">
              <a:avLst/>
            </a:prstGeom>
            <a:ln w="28575" cmpd="sng">
              <a:solidFill>
                <a:schemeClr val="accent3"/>
              </a:solidFill>
            </a:ln>
          </p:spPr>
          <p:txBody>
            <a:bodyPr wrap="none" tIns="72000" bIns="54000" rtlCol="0" anchor="t" anchorCtr="0">
              <a:spAutoFit/>
            </a:bodyPr>
            <a:lstStyle/>
            <a:p>
              <a:pPr algn="ctr" fontAlgn="base">
                <a:lnSpc>
                  <a:spcPct val="85000"/>
                </a:lnSpc>
                <a:spcAft>
                  <a:spcPct val="0"/>
                </a:spcAft>
              </a:pPr>
              <a:r>
                <a:rPr kumimoji="0" lang="fr-FR" sz="2800" i="0" u="none" strike="noStrike" kern="0" cap="none" spc="0" normalizeH="0" dirty="0">
                  <a:ln>
                    <a:noFill/>
                  </a:ln>
                  <a:solidFill>
                    <a:schemeClr val="accent3"/>
                  </a:solidFill>
                  <a:effectLst/>
                  <a:uLnTx/>
                  <a:uFillTx/>
                </a:rPr>
                <a:t>information</a:t>
              </a:r>
            </a:p>
            <a:p>
              <a:pPr algn="ctr" fontAlgn="base">
                <a:lnSpc>
                  <a:spcPct val="85000"/>
                </a:lnSpc>
                <a:spcAft>
                  <a:spcPct val="0"/>
                </a:spcAft>
              </a:pPr>
              <a:r>
                <a:rPr lang="fr-FR" sz="2800" kern="0" dirty="0">
                  <a:solidFill>
                    <a:schemeClr val="accent3"/>
                  </a:solidFill>
                </a:rPr>
                <a:t>algorithme</a:t>
              </a:r>
              <a:endParaRPr kumimoji="0" lang="fr-FR" sz="2800" i="0" u="none" strike="noStrike" kern="0" cap="none" spc="0" normalizeH="0" dirty="0">
                <a:ln>
                  <a:noFill/>
                </a:ln>
                <a:solidFill>
                  <a:schemeClr val="accent3"/>
                </a:solidFill>
                <a:effectLst/>
                <a:uLnTx/>
                <a:uFillTx/>
              </a:endParaRPr>
            </a:p>
          </p:txBody>
        </p:sp>
        <p:cxnSp>
          <p:nvCxnSpPr>
            <p:cNvPr id="27" name="Connecteur droit avec flèche 26">
              <a:extLst>
                <a:ext uri="{FF2B5EF4-FFF2-40B4-BE49-F238E27FC236}">
                  <a16:creationId xmlns:a16="http://schemas.microsoft.com/office/drawing/2014/main" xmlns="" id="{F90C3A32-1C44-A544-A131-BC138AB3F330}"/>
                </a:ext>
              </a:extLst>
            </p:cNvPr>
            <p:cNvCxnSpPr>
              <a:cxnSpLocks/>
              <a:stCxn id="26" idx="2"/>
            </p:cNvCxnSpPr>
            <p:nvPr/>
          </p:nvCxnSpPr>
          <p:spPr bwMode="auto">
            <a:xfrm flipH="1">
              <a:off x="2415688" y="4123230"/>
              <a:ext cx="1984872" cy="519349"/>
            </a:xfrm>
            <a:prstGeom prst="straightConnector1">
              <a:avLst/>
            </a:prstGeom>
            <a:noFill/>
            <a:ln w="28575" cap="flat" cmpd="sng" algn="ctr">
              <a:solidFill>
                <a:schemeClr val="accent3"/>
              </a:solidFill>
              <a:prstDash val="solid"/>
              <a:round/>
              <a:headEnd type="none" w="med" len="med"/>
              <a:tailEnd type="none" w="med" len="med"/>
            </a:ln>
            <a:effectLst/>
          </p:spPr>
        </p:cxnSp>
        <p:cxnSp>
          <p:nvCxnSpPr>
            <p:cNvPr id="28" name="Connecteur droit avec flèche 27">
              <a:extLst>
                <a:ext uri="{FF2B5EF4-FFF2-40B4-BE49-F238E27FC236}">
                  <a16:creationId xmlns:a16="http://schemas.microsoft.com/office/drawing/2014/main" xmlns="" id="{C580F00A-090D-7A40-9107-0A1DB926D505}"/>
                </a:ext>
              </a:extLst>
            </p:cNvPr>
            <p:cNvCxnSpPr>
              <a:cxnSpLocks/>
              <a:stCxn id="26" idx="2"/>
            </p:cNvCxnSpPr>
            <p:nvPr/>
          </p:nvCxnSpPr>
          <p:spPr bwMode="auto">
            <a:xfrm>
              <a:off x="4400560" y="4123230"/>
              <a:ext cx="2095707" cy="545640"/>
            </a:xfrm>
            <a:prstGeom prst="straightConnector1">
              <a:avLst/>
            </a:prstGeom>
            <a:noFill/>
            <a:ln w="28575" cap="flat" cmpd="sng" algn="ctr">
              <a:solidFill>
                <a:schemeClr val="accent3"/>
              </a:solidFill>
              <a:prstDash val="solid"/>
              <a:round/>
              <a:headEnd type="none" w="med" len="med"/>
              <a:tailEnd type="none" w="med" len="med"/>
            </a:ln>
            <a:effectLst/>
          </p:spPr>
        </p:cxnSp>
      </p:grpSp>
      <p:grpSp>
        <p:nvGrpSpPr>
          <p:cNvPr id="7" name="Groupe 6">
            <a:extLst>
              <a:ext uri="{FF2B5EF4-FFF2-40B4-BE49-F238E27FC236}">
                <a16:creationId xmlns:a16="http://schemas.microsoft.com/office/drawing/2014/main" xmlns="" id="{6D34AD48-FB0F-6F47-83B7-E261CB3DD6B7}"/>
              </a:ext>
            </a:extLst>
          </p:cNvPr>
          <p:cNvGrpSpPr/>
          <p:nvPr/>
        </p:nvGrpSpPr>
        <p:grpSpPr>
          <a:xfrm>
            <a:off x="2358518" y="1369434"/>
            <a:ext cx="5381834" cy="3571734"/>
            <a:chOff x="2358518" y="1369434"/>
            <a:chExt cx="5381834" cy="3571734"/>
          </a:xfrm>
        </p:grpSpPr>
        <p:cxnSp>
          <p:nvCxnSpPr>
            <p:cNvPr id="22" name="Connecteur droit avec flèche 21">
              <a:extLst>
                <a:ext uri="{FF2B5EF4-FFF2-40B4-BE49-F238E27FC236}">
                  <a16:creationId xmlns:a16="http://schemas.microsoft.com/office/drawing/2014/main" xmlns="" id="{F519E992-A4FC-F043-9AA7-0C89ACB51647}"/>
                </a:ext>
              </a:extLst>
            </p:cNvPr>
            <p:cNvCxnSpPr>
              <a:stCxn id="20" idx="2"/>
              <a:endCxn id="29" idx="0"/>
            </p:cNvCxnSpPr>
            <p:nvPr/>
          </p:nvCxnSpPr>
          <p:spPr bwMode="auto">
            <a:xfrm>
              <a:off x="4400562" y="1369434"/>
              <a:ext cx="2756938" cy="3096194"/>
            </a:xfrm>
            <a:prstGeom prst="straightConnector1">
              <a:avLst/>
            </a:prstGeom>
            <a:noFill/>
            <a:ln w="28575" cap="flat" cmpd="sng" algn="ctr">
              <a:solidFill>
                <a:schemeClr val="tx1"/>
              </a:solidFill>
              <a:prstDash val="solid"/>
              <a:round/>
              <a:headEnd type="none" w="med" len="med"/>
              <a:tailEnd type="none" w="med" len="med"/>
            </a:ln>
            <a:effectLst/>
          </p:spPr>
        </p:cxnSp>
        <p:cxnSp>
          <p:nvCxnSpPr>
            <p:cNvPr id="23" name="Connecteur droit avec flèche 22">
              <a:extLst>
                <a:ext uri="{FF2B5EF4-FFF2-40B4-BE49-F238E27FC236}">
                  <a16:creationId xmlns:a16="http://schemas.microsoft.com/office/drawing/2014/main" xmlns="" id="{1C0DD322-940E-3442-A69C-46B420E8FA67}"/>
                </a:ext>
              </a:extLst>
            </p:cNvPr>
            <p:cNvCxnSpPr>
              <a:stCxn id="30" idx="3"/>
              <a:endCxn id="29" idx="1"/>
            </p:cNvCxnSpPr>
            <p:nvPr/>
          </p:nvCxnSpPr>
          <p:spPr bwMode="auto">
            <a:xfrm>
              <a:off x="2358518" y="4676544"/>
              <a:ext cx="4216130" cy="26854"/>
            </a:xfrm>
            <a:prstGeom prst="straightConnector1">
              <a:avLst/>
            </a:prstGeom>
            <a:noFill/>
            <a:ln w="28575" cap="flat" cmpd="sng" algn="ctr">
              <a:solidFill>
                <a:schemeClr val="tx1"/>
              </a:solidFill>
              <a:prstDash val="solid"/>
              <a:round/>
              <a:headEnd type="none" w="med" len="med"/>
              <a:tailEnd type="none" w="med" len="med"/>
            </a:ln>
            <a:effectLst/>
          </p:spPr>
        </p:cxnSp>
        <p:sp>
          <p:nvSpPr>
            <p:cNvPr id="29" name="ZoneTexte 28">
              <a:extLst>
                <a:ext uri="{FF2B5EF4-FFF2-40B4-BE49-F238E27FC236}">
                  <a16:creationId xmlns:a16="http://schemas.microsoft.com/office/drawing/2014/main" xmlns="" id="{2D89E223-6612-124E-B4C5-8093D85CF66A}"/>
                </a:ext>
              </a:extLst>
            </p:cNvPr>
            <p:cNvSpPr txBox="1"/>
            <p:nvPr/>
          </p:nvSpPr>
          <p:spPr>
            <a:xfrm>
              <a:off x="6574648" y="4465628"/>
              <a:ext cx="1165704" cy="475540"/>
            </a:xfrm>
            <a:prstGeom prst="rect">
              <a:avLst/>
            </a:prstGeom>
            <a:solidFill>
              <a:schemeClr val="bg1"/>
            </a:solidFill>
            <a:ln w="28575">
              <a:solidFill>
                <a:schemeClr val="tx2"/>
              </a:solidFill>
            </a:ln>
          </p:spPr>
          <p:txBody>
            <a:bodyPr wrap="none" tIns="0" bIns="54000" rtlCol="0" anchor="b" anchorCtr="0">
              <a:spAutoFit/>
            </a:bodyPr>
            <a:lstStyle/>
            <a:p>
              <a:pPr algn="ctr" fontAlgn="base">
                <a:lnSpc>
                  <a:spcPct val="105000"/>
                </a:lnSpc>
                <a:spcAft>
                  <a:spcPct val="0"/>
                </a:spcAft>
              </a:pPr>
              <a:r>
                <a:rPr kumimoji="0" lang="fr-FR" sz="2800" b="0" i="0" u="none" strike="noStrike" kern="0" cap="none" spc="0" normalizeH="0" dirty="0">
                  <a:ln>
                    <a:noFill/>
                  </a:ln>
                  <a:solidFill>
                    <a:schemeClr val="tx2"/>
                  </a:solidFill>
                  <a:effectLst/>
                  <a:uLnTx/>
                  <a:uFillTx/>
                </a:rPr>
                <a:t>ondes</a:t>
              </a:r>
            </a:p>
          </p:txBody>
        </p:sp>
      </p:grpSp>
      <p:sp>
        <p:nvSpPr>
          <p:cNvPr id="30" name="ZoneTexte 29">
            <a:extLst>
              <a:ext uri="{FF2B5EF4-FFF2-40B4-BE49-F238E27FC236}">
                <a16:creationId xmlns:a16="http://schemas.microsoft.com/office/drawing/2014/main" xmlns="" id="{285B2FAC-DE34-A94C-8595-985CD182D930}"/>
              </a:ext>
            </a:extLst>
          </p:cNvPr>
          <p:cNvSpPr txBox="1"/>
          <p:nvPr/>
        </p:nvSpPr>
        <p:spPr>
          <a:xfrm>
            <a:off x="971600" y="4438774"/>
            <a:ext cx="1386918" cy="475540"/>
          </a:xfrm>
          <a:prstGeom prst="rect">
            <a:avLst/>
          </a:prstGeom>
          <a:solidFill>
            <a:schemeClr val="bg1"/>
          </a:solidFill>
          <a:ln w="28575">
            <a:solidFill>
              <a:schemeClr val="accent1"/>
            </a:solidFill>
          </a:ln>
        </p:spPr>
        <p:txBody>
          <a:bodyPr wrap="none" tIns="0" bIns="54000" rtlCol="0" anchor="ctr" anchorCtr="0">
            <a:spAutoFit/>
          </a:bodyPr>
          <a:lstStyle/>
          <a:p>
            <a:pPr algn="ctr" fontAlgn="base">
              <a:lnSpc>
                <a:spcPct val="105000"/>
              </a:lnSpc>
              <a:spcAft>
                <a:spcPct val="0"/>
              </a:spcAft>
            </a:pPr>
            <a:r>
              <a:rPr kumimoji="0" lang="fr-FR" sz="2800" b="0" i="0" u="none" strike="noStrike" kern="0" cap="none" spc="0" normalizeH="0" dirty="0">
                <a:ln>
                  <a:noFill/>
                </a:ln>
                <a:solidFill>
                  <a:schemeClr val="accent1"/>
                </a:solidFill>
                <a:effectLst/>
                <a:uLnTx/>
                <a:uFillTx/>
              </a:rPr>
              <a:t>énergie</a:t>
            </a:r>
          </a:p>
        </p:txBody>
      </p:sp>
      <p:sp>
        <p:nvSpPr>
          <p:cNvPr id="20" name="ZoneTexte 19">
            <a:extLst>
              <a:ext uri="{FF2B5EF4-FFF2-40B4-BE49-F238E27FC236}">
                <a16:creationId xmlns:a16="http://schemas.microsoft.com/office/drawing/2014/main" xmlns="" id="{3F75089F-C5C6-CC4F-9FEB-566A5147EBCD}"/>
              </a:ext>
            </a:extLst>
          </p:cNvPr>
          <p:cNvSpPr txBox="1"/>
          <p:nvPr/>
        </p:nvSpPr>
        <p:spPr>
          <a:xfrm>
            <a:off x="3707904" y="893894"/>
            <a:ext cx="1385316" cy="475540"/>
          </a:xfrm>
          <a:prstGeom prst="rect">
            <a:avLst/>
          </a:prstGeom>
          <a:ln w="28575">
            <a:solidFill>
              <a:schemeClr val="accent4"/>
            </a:solidFill>
          </a:ln>
        </p:spPr>
        <p:txBody>
          <a:bodyPr wrap="none" tIns="0" bIns="36000" rtlCol="0" anchor="ctr" anchorCtr="0">
            <a:spAutoFit/>
          </a:bodyPr>
          <a:lstStyle/>
          <a:p>
            <a:pPr algn="ctr" fontAlgn="base">
              <a:lnSpc>
                <a:spcPct val="105000"/>
              </a:lnSpc>
              <a:spcAft>
                <a:spcPct val="0"/>
              </a:spcAft>
            </a:pPr>
            <a:r>
              <a:rPr kumimoji="0" lang="fr-FR" sz="2800" b="0" i="0" u="none" strike="noStrike" kern="0" cap="none" spc="0" normalizeH="0" dirty="0">
                <a:ln>
                  <a:noFill/>
                </a:ln>
                <a:solidFill>
                  <a:schemeClr val="accent4"/>
                </a:solidFill>
                <a:effectLst/>
                <a:uLnTx/>
                <a:uFillTx/>
              </a:rPr>
              <a:t>matière</a:t>
            </a:r>
          </a:p>
        </p:txBody>
      </p:sp>
    </p:spTree>
    <p:extLst>
      <p:ext uri="{BB962C8B-B14F-4D97-AF65-F5344CB8AC3E}">
        <p14:creationId xmlns:p14="http://schemas.microsoft.com/office/powerpoint/2010/main" val="3507750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dissolve">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xmlns="" id="{F918CC59-0F88-B44F-B343-69619B2E5D3A}"/>
              </a:ext>
            </a:extLst>
          </p:cNvPr>
          <p:cNvSpPr>
            <a:spLocks noGrp="1"/>
          </p:cNvSpPr>
          <p:nvPr>
            <p:ph type="dt" sz="half" idx="2"/>
          </p:nvPr>
        </p:nvSpPr>
        <p:spPr/>
        <p:txBody>
          <a:bodyPr/>
          <a:lstStyle/>
          <a:p>
            <a:r>
              <a:rPr lang="fr-FR"/>
              <a:t>06/02/2019</a:t>
            </a:r>
            <a:endParaRPr lang="fr-FR" dirty="0"/>
          </a:p>
        </p:txBody>
      </p:sp>
      <p:sp>
        <p:nvSpPr>
          <p:cNvPr id="3" name="Espace réservé du numéro de diapositive 2">
            <a:extLst>
              <a:ext uri="{FF2B5EF4-FFF2-40B4-BE49-F238E27FC236}">
                <a16:creationId xmlns:a16="http://schemas.microsoft.com/office/drawing/2014/main" xmlns="" id="{4AA2AD95-EF54-B843-B86E-77A9849857A0}"/>
              </a:ext>
            </a:extLst>
          </p:cNvPr>
          <p:cNvSpPr>
            <a:spLocks noGrp="1"/>
          </p:cNvSpPr>
          <p:nvPr>
            <p:ph type="sldNum" sz="quarter" idx="4"/>
          </p:nvPr>
        </p:nvSpPr>
        <p:spPr/>
        <p:txBody>
          <a:bodyPr/>
          <a:lstStyle/>
          <a:p>
            <a:fld id="{BD380794-AD05-45D1-BCEF-E41591C34CDA}" type="slidenum">
              <a:rPr lang="fr-FR" smtClean="0"/>
              <a:pPr/>
              <a:t>40</a:t>
            </a:fld>
            <a:endParaRPr lang="fr-FR" dirty="0"/>
          </a:p>
        </p:txBody>
      </p:sp>
      <p:sp>
        <p:nvSpPr>
          <p:cNvPr id="4" name="Espace réservé du pied de page 3">
            <a:extLst>
              <a:ext uri="{FF2B5EF4-FFF2-40B4-BE49-F238E27FC236}">
                <a16:creationId xmlns:a16="http://schemas.microsoft.com/office/drawing/2014/main" xmlns="" id="{4E7CC251-3CAD-1140-B18E-691E28814CC5}"/>
              </a:ext>
            </a:extLst>
          </p:cNvPr>
          <p:cNvSpPr>
            <a:spLocks noGrp="1"/>
          </p:cNvSpPr>
          <p:nvPr>
            <p:ph type="ftr" sz="quarter" idx="3"/>
          </p:nvPr>
        </p:nvSpPr>
        <p:spPr/>
        <p:txBody>
          <a:bodyPr/>
          <a:lstStyle/>
          <a:p>
            <a:r>
              <a:rPr lang="fr-FR"/>
              <a:t>G. Berry, Cours 3</a:t>
            </a:r>
            <a:endParaRPr lang="fr-FR" dirty="0"/>
          </a:p>
        </p:txBody>
      </p:sp>
      <p:sp>
        <p:nvSpPr>
          <p:cNvPr id="7" name="ZoneTexte 6">
            <a:extLst>
              <a:ext uri="{FF2B5EF4-FFF2-40B4-BE49-F238E27FC236}">
                <a16:creationId xmlns:a16="http://schemas.microsoft.com/office/drawing/2014/main" xmlns="" id="{8A8CBE83-B949-F840-B472-63213C167BC4}"/>
              </a:ext>
            </a:extLst>
          </p:cNvPr>
          <p:cNvSpPr txBox="1"/>
          <p:nvPr/>
        </p:nvSpPr>
        <p:spPr>
          <a:xfrm>
            <a:off x="2661629" y="332656"/>
            <a:ext cx="3600666" cy="711132"/>
          </a:xfrm>
          <a:prstGeom prst="rect">
            <a:avLst/>
          </a:prstGeom>
          <a:ln w="28575">
            <a:noFill/>
          </a:ln>
        </p:spPr>
        <p:txBody>
          <a:bodyPr wrap="none" tIns="21600" bIns="64800" rtlCol="0">
            <a:spAutoFit/>
          </a:bodyPr>
          <a:lstStyle/>
          <a:p>
            <a:pPr algn="l" fontAlgn="base">
              <a:lnSpc>
                <a:spcPct val="105000"/>
              </a:lnSpc>
              <a:spcAft>
                <a:spcPct val="0"/>
              </a:spcAft>
            </a:pPr>
            <a:r>
              <a:rPr kumimoji="0" lang="fr-FR" sz="2000" b="1" i="0" u="none" strike="noStrike" kern="0" cap="none" spc="0" normalizeH="0" noProof="0" dirty="0">
                <a:ln>
                  <a:noFill/>
                </a:ln>
                <a:effectLst/>
                <a:uLnTx/>
                <a:uFillTx/>
              </a:rPr>
              <a:t>Géographie –</a:t>
            </a:r>
            <a:r>
              <a:rPr kumimoji="0" lang="fr-FR" sz="2000" b="1" i="0" u="none" strike="noStrike" kern="0" cap="none" spc="0" normalizeH="0" noProof="0" dirty="0">
                <a:ln>
                  <a:noFill/>
                </a:ln>
                <a:solidFill>
                  <a:schemeClr val="accent3"/>
                </a:solidFill>
                <a:effectLst/>
                <a:uLnTx/>
                <a:uFillTx/>
              </a:rPr>
              <a:t> </a:t>
            </a:r>
            <a:r>
              <a:rPr kumimoji="0" lang="fr-FR" sz="2000" b="1" i="0" u="none" strike="noStrike" kern="0" cap="none" spc="0" normalizeH="0" noProof="0" dirty="0">
                <a:ln>
                  <a:noFill/>
                </a:ln>
                <a:effectLst/>
                <a:uLnTx/>
                <a:uFillTx/>
              </a:rPr>
              <a:t>CM2 :</a:t>
            </a:r>
            <a:r>
              <a:rPr kumimoji="0" lang="fr-FR" sz="2000" b="1" i="0" u="none" strike="noStrike" kern="0" cap="none" spc="0" normalizeH="0" noProof="0" dirty="0">
                <a:ln>
                  <a:noFill/>
                </a:ln>
                <a:solidFill>
                  <a:schemeClr val="accent3"/>
                </a:solidFill>
                <a:effectLst/>
                <a:uLnTx/>
                <a:uFillTx/>
              </a:rPr>
              <a:t> Internet</a:t>
            </a:r>
          </a:p>
          <a:p>
            <a:pPr algn="l" fontAlgn="base">
              <a:lnSpc>
                <a:spcPct val="105000"/>
              </a:lnSpc>
              <a:spcAft>
                <a:spcPct val="0"/>
              </a:spcAft>
            </a:pPr>
            <a:endParaRPr kumimoji="0" lang="fr-FR" sz="2000" b="0" i="0" u="none" strike="noStrike" kern="0" cap="none" spc="0" normalizeH="0" noProof="0" dirty="0">
              <a:ln>
                <a:noFill/>
              </a:ln>
              <a:effectLst/>
              <a:uLnTx/>
              <a:uFillTx/>
            </a:endParaRPr>
          </a:p>
        </p:txBody>
      </p:sp>
      <p:pic>
        <p:nvPicPr>
          <p:cNvPr id="8" name="Image 7">
            <a:extLst>
              <a:ext uri="{FF2B5EF4-FFF2-40B4-BE49-F238E27FC236}">
                <a16:creationId xmlns:a16="http://schemas.microsoft.com/office/drawing/2014/main" xmlns="" id="{266A079F-5007-8546-8D34-CBDA1D395DB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504" y="826887"/>
            <a:ext cx="8708916" cy="1819070"/>
          </a:xfrm>
          <a:prstGeom prst="rect">
            <a:avLst/>
          </a:prstGeom>
        </p:spPr>
      </p:pic>
      <p:sp>
        <p:nvSpPr>
          <p:cNvPr id="9" name="ZoneTexte 8">
            <a:extLst>
              <a:ext uri="{FF2B5EF4-FFF2-40B4-BE49-F238E27FC236}">
                <a16:creationId xmlns:a16="http://schemas.microsoft.com/office/drawing/2014/main" xmlns="" id="{B5D3FFB8-16EC-B840-8D29-1465B05F55D6}"/>
              </a:ext>
            </a:extLst>
          </p:cNvPr>
          <p:cNvSpPr txBox="1"/>
          <p:nvPr/>
        </p:nvSpPr>
        <p:spPr>
          <a:xfrm>
            <a:off x="60291" y="3377411"/>
            <a:ext cx="9148658" cy="357895"/>
          </a:xfrm>
          <a:prstGeom prst="rect">
            <a:avLst/>
          </a:prstGeom>
          <a:ln w="28575">
            <a:noFill/>
          </a:ln>
        </p:spPr>
        <p:txBody>
          <a:bodyPr wrap="none" tIns="21600" bIns="64800" rtlCol="0">
            <a:spAutoFit/>
          </a:bodyPr>
          <a:lstStyle/>
          <a:p>
            <a:pPr fontAlgn="base">
              <a:lnSpc>
                <a:spcPct val="105000"/>
              </a:lnSpc>
              <a:spcAft>
                <a:spcPct val="0"/>
              </a:spcAft>
            </a:pPr>
            <a:r>
              <a:rPr lang="fr-FR" b="1"/>
              <a:t>Matière, mouvement, énergie, information – </a:t>
            </a:r>
            <a:r>
              <a:rPr lang="fr-FR" b="1">
                <a:solidFill>
                  <a:schemeClr val="accent3"/>
                </a:solidFill>
              </a:rPr>
              <a:t>identifier un signal et une information</a:t>
            </a:r>
            <a:endParaRPr kumimoji="0" lang="fr-FR" sz="2800" b="0" i="0" u="none" strike="noStrike" kern="0" cap="none" spc="0" normalizeH="0" noProof="0" dirty="0">
              <a:ln>
                <a:noFill/>
              </a:ln>
              <a:solidFill>
                <a:schemeClr val="accent3"/>
              </a:solidFill>
              <a:effectLst/>
              <a:uLnTx/>
              <a:uFillTx/>
            </a:endParaRPr>
          </a:p>
        </p:txBody>
      </p:sp>
      <p:pic>
        <p:nvPicPr>
          <p:cNvPr id="10" name="Image 9">
            <a:extLst>
              <a:ext uri="{FF2B5EF4-FFF2-40B4-BE49-F238E27FC236}">
                <a16:creationId xmlns:a16="http://schemas.microsoft.com/office/drawing/2014/main" xmlns="" id="{F8D0102C-DEBF-4B4A-A52E-CA606C17B9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856537"/>
            <a:ext cx="9144000" cy="1300655"/>
          </a:xfrm>
          <a:prstGeom prst="rect">
            <a:avLst/>
          </a:prstGeom>
        </p:spPr>
      </p:pic>
    </p:spTree>
    <p:extLst>
      <p:ext uri="{BB962C8B-B14F-4D97-AF65-F5344CB8AC3E}">
        <p14:creationId xmlns:p14="http://schemas.microsoft.com/office/powerpoint/2010/main" val="21772089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xmlns="" id="{C0A5E6C1-7501-434C-BF7A-72BD38A301B6}"/>
              </a:ext>
            </a:extLst>
          </p:cNvPr>
          <p:cNvSpPr>
            <a:spLocks noGrp="1"/>
          </p:cNvSpPr>
          <p:nvPr>
            <p:ph type="dt" sz="half" idx="2"/>
          </p:nvPr>
        </p:nvSpPr>
        <p:spPr/>
        <p:txBody>
          <a:bodyPr/>
          <a:lstStyle/>
          <a:p>
            <a:r>
              <a:rPr lang="fr-FR"/>
              <a:t>06/02/2019</a:t>
            </a:r>
            <a:endParaRPr lang="fr-FR" dirty="0"/>
          </a:p>
        </p:txBody>
      </p:sp>
      <p:sp>
        <p:nvSpPr>
          <p:cNvPr id="3" name="Espace réservé du numéro de diapositive 2">
            <a:extLst>
              <a:ext uri="{FF2B5EF4-FFF2-40B4-BE49-F238E27FC236}">
                <a16:creationId xmlns:a16="http://schemas.microsoft.com/office/drawing/2014/main" xmlns="" id="{24801D6E-5DA0-5149-B5FD-01F3573C39CF}"/>
              </a:ext>
            </a:extLst>
          </p:cNvPr>
          <p:cNvSpPr>
            <a:spLocks noGrp="1"/>
          </p:cNvSpPr>
          <p:nvPr>
            <p:ph type="sldNum" sz="quarter" idx="4"/>
          </p:nvPr>
        </p:nvSpPr>
        <p:spPr/>
        <p:txBody>
          <a:bodyPr/>
          <a:lstStyle/>
          <a:p>
            <a:fld id="{BD380794-AD05-45D1-BCEF-E41591C34CDA}" type="slidenum">
              <a:rPr lang="fr-FR" smtClean="0"/>
              <a:pPr/>
              <a:t>41</a:t>
            </a:fld>
            <a:endParaRPr lang="fr-FR" dirty="0"/>
          </a:p>
        </p:txBody>
      </p:sp>
      <p:sp>
        <p:nvSpPr>
          <p:cNvPr id="4" name="Espace réservé du pied de page 3">
            <a:extLst>
              <a:ext uri="{FF2B5EF4-FFF2-40B4-BE49-F238E27FC236}">
                <a16:creationId xmlns:a16="http://schemas.microsoft.com/office/drawing/2014/main" xmlns="" id="{F80CC050-00B7-B148-A8EA-A75A73EC60E6}"/>
              </a:ext>
            </a:extLst>
          </p:cNvPr>
          <p:cNvSpPr>
            <a:spLocks noGrp="1"/>
          </p:cNvSpPr>
          <p:nvPr>
            <p:ph type="ftr" sz="quarter" idx="3"/>
          </p:nvPr>
        </p:nvSpPr>
        <p:spPr/>
        <p:txBody>
          <a:bodyPr/>
          <a:lstStyle/>
          <a:p>
            <a:r>
              <a:rPr lang="fr-FR"/>
              <a:t>G. Berry, Cours 3</a:t>
            </a:r>
            <a:endParaRPr lang="fr-FR" dirty="0"/>
          </a:p>
        </p:txBody>
      </p:sp>
      <p:pic>
        <p:nvPicPr>
          <p:cNvPr id="6" name="Image 5">
            <a:extLst>
              <a:ext uri="{FF2B5EF4-FFF2-40B4-BE49-F238E27FC236}">
                <a16:creationId xmlns:a16="http://schemas.microsoft.com/office/drawing/2014/main" xmlns="" id="{38E222C9-3AA2-304D-937C-3EAB37421B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908720"/>
            <a:ext cx="9144000" cy="1986116"/>
          </a:xfrm>
          <a:prstGeom prst="rect">
            <a:avLst/>
          </a:prstGeom>
        </p:spPr>
      </p:pic>
      <p:sp>
        <p:nvSpPr>
          <p:cNvPr id="7" name="ZoneTexte 6">
            <a:extLst>
              <a:ext uri="{FF2B5EF4-FFF2-40B4-BE49-F238E27FC236}">
                <a16:creationId xmlns:a16="http://schemas.microsoft.com/office/drawing/2014/main" xmlns="" id="{C1F19DCF-65A3-6042-A8A1-A57D63DEC995}"/>
              </a:ext>
            </a:extLst>
          </p:cNvPr>
          <p:cNvSpPr txBox="1"/>
          <p:nvPr/>
        </p:nvSpPr>
        <p:spPr>
          <a:xfrm>
            <a:off x="2222639" y="260648"/>
            <a:ext cx="4698722" cy="448112"/>
          </a:xfrm>
          <a:prstGeom prst="rect">
            <a:avLst/>
          </a:prstGeom>
          <a:ln w="28575">
            <a:noFill/>
          </a:ln>
        </p:spPr>
        <p:txBody>
          <a:bodyPr wrap="none" tIns="21600" bIns="64800" rtlCol="0">
            <a:spAutoFit/>
          </a:bodyPr>
          <a:lstStyle/>
          <a:p>
            <a:pPr algn="l" fontAlgn="base">
              <a:lnSpc>
                <a:spcPct val="105000"/>
              </a:lnSpc>
              <a:spcAft>
                <a:spcPct val="0"/>
              </a:spcAft>
            </a:pPr>
            <a:r>
              <a:rPr kumimoji="0" lang="fr-FR" sz="2400" b="1" i="0" u="none" strike="noStrike" kern="0" cap="none" spc="0" normalizeH="0" noProof="0" dirty="0">
                <a:ln>
                  <a:noFill/>
                </a:ln>
                <a:effectLst/>
                <a:uLnTx/>
                <a:uFillTx/>
              </a:rPr>
              <a:t>matériaux et objets techniques</a:t>
            </a:r>
          </a:p>
        </p:txBody>
      </p:sp>
      <p:pic>
        <p:nvPicPr>
          <p:cNvPr id="8" name="Image 7">
            <a:extLst>
              <a:ext uri="{FF2B5EF4-FFF2-40B4-BE49-F238E27FC236}">
                <a16:creationId xmlns:a16="http://schemas.microsoft.com/office/drawing/2014/main" xmlns="" id="{DC6929D3-C6F4-2F4A-95B6-44E2F7D0E6C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659988"/>
            <a:ext cx="9144000" cy="1056596"/>
          </a:xfrm>
          <a:prstGeom prst="rect">
            <a:avLst/>
          </a:prstGeom>
        </p:spPr>
      </p:pic>
      <p:sp>
        <p:nvSpPr>
          <p:cNvPr id="9" name="ZoneTexte 8">
            <a:extLst>
              <a:ext uri="{FF2B5EF4-FFF2-40B4-BE49-F238E27FC236}">
                <a16:creationId xmlns:a16="http://schemas.microsoft.com/office/drawing/2014/main" xmlns="" id="{4EB1018C-C8E2-3442-B946-AD2CE6440A8B}"/>
              </a:ext>
            </a:extLst>
          </p:cNvPr>
          <p:cNvSpPr txBox="1"/>
          <p:nvPr/>
        </p:nvSpPr>
        <p:spPr>
          <a:xfrm>
            <a:off x="1070080" y="3140968"/>
            <a:ext cx="7003840" cy="448112"/>
          </a:xfrm>
          <a:prstGeom prst="rect">
            <a:avLst/>
          </a:prstGeom>
          <a:ln w="28575">
            <a:noFill/>
          </a:ln>
        </p:spPr>
        <p:txBody>
          <a:bodyPr wrap="none" tIns="21600" bIns="64800" rtlCol="0">
            <a:spAutoFit/>
          </a:bodyPr>
          <a:lstStyle/>
          <a:p>
            <a:pPr algn="l" fontAlgn="base">
              <a:lnSpc>
                <a:spcPct val="105000"/>
              </a:lnSpc>
              <a:spcAft>
                <a:spcPct val="0"/>
              </a:spcAft>
            </a:pPr>
            <a:r>
              <a:rPr kumimoji="0" lang="fr-FR" sz="2400" b="1" i="0" u="none" strike="noStrike" kern="0" cap="none" spc="0" normalizeH="0" noProof="0" dirty="0">
                <a:ln>
                  <a:noFill/>
                </a:ln>
                <a:effectLst/>
                <a:uLnTx/>
                <a:uFillTx/>
              </a:rPr>
              <a:t>mathématiques – initiation à la programmation</a:t>
            </a:r>
          </a:p>
        </p:txBody>
      </p:sp>
      <p:sp>
        <p:nvSpPr>
          <p:cNvPr id="10" name="ZoneTexte 9">
            <a:extLst>
              <a:ext uri="{FF2B5EF4-FFF2-40B4-BE49-F238E27FC236}">
                <a16:creationId xmlns:a16="http://schemas.microsoft.com/office/drawing/2014/main" xmlns="" id="{BB86E1F3-4213-F844-BA28-8ED74F893C64}"/>
              </a:ext>
            </a:extLst>
          </p:cNvPr>
          <p:cNvSpPr txBox="1"/>
          <p:nvPr/>
        </p:nvSpPr>
        <p:spPr>
          <a:xfrm>
            <a:off x="66800" y="4843044"/>
            <a:ext cx="9001000" cy="448112"/>
          </a:xfrm>
          <a:prstGeom prst="rect">
            <a:avLst/>
          </a:prstGeom>
          <a:ln w="28575">
            <a:noFill/>
          </a:ln>
        </p:spPr>
        <p:txBody>
          <a:bodyPr wrap="square" tIns="21600" bIns="64800" rtlCol="0">
            <a:spAutoFit/>
          </a:bodyPr>
          <a:lstStyle/>
          <a:p>
            <a:pPr algn="ctr" fontAlgn="base">
              <a:lnSpc>
                <a:spcPct val="105000"/>
              </a:lnSpc>
              <a:spcAft>
                <a:spcPct val="0"/>
              </a:spcAft>
            </a:pPr>
            <a:r>
              <a:rPr kumimoji="0" lang="fr-FR" sz="2400" i="0" u="none" strike="noStrike" kern="0" cap="none" spc="0" normalizeH="0" noProof="0" dirty="0">
                <a:ln>
                  <a:noFill/>
                </a:ln>
                <a:solidFill>
                  <a:schemeClr val="tx2"/>
                </a:solidFill>
                <a:effectLst/>
                <a:uLnTx/>
                <a:uFillTx/>
              </a:rPr>
              <a:t>repérage et déplacement (robot), </a:t>
            </a:r>
            <a:r>
              <a:rPr lang="fr-FR" sz="2400" kern="0" dirty="0">
                <a:solidFill>
                  <a:schemeClr val="tx2"/>
                </a:solidFill>
              </a:rPr>
              <a:t>activités géométriques</a:t>
            </a:r>
            <a:endParaRPr kumimoji="0" lang="fr-FR" sz="2400" i="0" u="none" strike="noStrike" kern="0" cap="none" spc="0" normalizeH="0" noProof="0" dirty="0">
              <a:ln>
                <a:noFill/>
              </a:ln>
              <a:solidFill>
                <a:schemeClr val="tx2"/>
              </a:solidFill>
              <a:effectLst/>
              <a:uLnTx/>
              <a:uFillTx/>
            </a:endParaRPr>
          </a:p>
        </p:txBody>
      </p:sp>
      <p:sp>
        <p:nvSpPr>
          <p:cNvPr id="11" name="ZoneTexte 10">
            <a:extLst>
              <a:ext uri="{FF2B5EF4-FFF2-40B4-BE49-F238E27FC236}">
                <a16:creationId xmlns:a16="http://schemas.microsoft.com/office/drawing/2014/main" xmlns="" id="{1D33ACE6-33DB-054F-80C4-14130F124C3D}"/>
              </a:ext>
            </a:extLst>
          </p:cNvPr>
          <p:cNvSpPr txBox="1"/>
          <p:nvPr/>
        </p:nvSpPr>
        <p:spPr>
          <a:xfrm>
            <a:off x="994847" y="5441516"/>
            <a:ext cx="7144905" cy="960688"/>
          </a:xfrm>
          <a:prstGeom prst="rect">
            <a:avLst/>
          </a:prstGeom>
          <a:ln w="28575">
            <a:solidFill>
              <a:schemeClr val="accent1"/>
            </a:solidFill>
          </a:ln>
        </p:spPr>
        <p:txBody>
          <a:bodyPr wrap="none" tIns="21600" bIns="64800" rtlCol="0">
            <a:spAutoFit/>
          </a:bodyPr>
          <a:lstStyle/>
          <a:p>
            <a:pPr algn="ctr" fontAlgn="base">
              <a:lnSpc>
                <a:spcPct val="105000"/>
              </a:lnSpc>
              <a:spcAft>
                <a:spcPct val="0"/>
              </a:spcAft>
            </a:pPr>
            <a:r>
              <a:rPr kumimoji="0" lang="fr-FR" sz="2800" b="0" i="0" u="none" strike="noStrike" kern="0" cap="none" spc="0" normalizeH="0" noProof="0" dirty="0">
                <a:ln>
                  <a:noFill/>
                </a:ln>
                <a:effectLst/>
                <a:uLnTx/>
                <a:uFillTx/>
              </a:rPr>
              <a:t>Question : jusqu’à quel point ce programme</a:t>
            </a:r>
          </a:p>
          <a:p>
            <a:pPr algn="ctr" fontAlgn="base">
              <a:lnSpc>
                <a:spcPct val="105000"/>
              </a:lnSpc>
              <a:spcAft>
                <a:spcPct val="0"/>
              </a:spcAft>
            </a:pPr>
            <a:r>
              <a:rPr lang="fr-FR" sz="2800" kern="0" dirty="0"/>
              <a:t>est-il vraiment mis en place partout ?</a:t>
            </a:r>
            <a:endParaRPr kumimoji="0" lang="fr-FR" sz="2800" b="0" i="0" u="none" strike="noStrike" kern="0" cap="none" spc="0" normalizeH="0" noProof="0" dirty="0">
              <a:ln>
                <a:noFill/>
              </a:ln>
              <a:effectLst/>
              <a:uLnTx/>
              <a:uFillTx/>
            </a:endParaRPr>
          </a:p>
        </p:txBody>
      </p:sp>
    </p:spTree>
    <p:extLst>
      <p:ext uri="{BB962C8B-B14F-4D97-AF65-F5344CB8AC3E}">
        <p14:creationId xmlns:p14="http://schemas.microsoft.com/office/powerpoint/2010/main" val="1122199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AD49F86-4C0D-9A49-A76C-76D4B7F9F27E}"/>
              </a:ext>
            </a:extLst>
          </p:cNvPr>
          <p:cNvSpPr>
            <a:spLocks noGrp="1"/>
          </p:cNvSpPr>
          <p:nvPr>
            <p:ph type="title"/>
          </p:nvPr>
        </p:nvSpPr>
        <p:spPr/>
        <p:txBody>
          <a:bodyPr/>
          <a:lstStyle/>
          <a:p>
            <a:r>
              <a:rPr lang="fr-FR"/>
              <a:t>Cycle 4 (5</a:t>
            </a:r>
            <a:r>
              <a:rPr lang="fr-FR" baseline="30000"/>
              <a:t>e</a:t>
            </a:r>
            <a:r>
              <a:rPr lang="fr-FR"/>
              <a:t>-3</a:t>
            </a:r>
            <a:r>
              <a:rPr lang="fr-FR" baseline="30000"/>
              <a:t>e</a:t>
            </a:r>
            <a:r>
              <a:rPr lang="fr-FR"/>
              <a:t>)</a:t>
            </a:r>
          </a:p>
        </p:txBody>
      </p:sp>
      <p:sp>
        <p:nvSpPr>
          <p:cNvPr id="3" name="Espace réservé de la date 2">
            <a:extLst>
              <a:ext uri="{FF2B5EF4-FFF2-40B4-BE49-F238E27FC236}">
                <a16:creationId xmlns:a16="http://schemas.microsoft.com/office/drawing/2014/main" xmlns="" id="{ECC5BBEA-A79C-F74B-8E1C-71E05B2A701D}"/>
              </a:ext>
            </a:extLst>
          </p:cNvPr>
          <p:cNvSpPr>
            <a:spLocks noGrp="1"/>
          </p:cNvSpPr>
          <p:nvPr>
            <p:ph type="dt" sz="half" idx="2"/>
          </p:nvPr>
        </p:nvSpPr>
        <p:spPr/>
        <p:txBody>
          <a:bodyPr/>
          <a:lstStyle/>
          <a:p>
            <a:r>
              <a:rPr lang="fr-FR"/>
              <a:t>06/02/2019</a:t>
            </a:r>
            <a:endParaRPr lang="fr-FR" dirty="0"/>
          </a:p>
        </p:txBody>
      </p:sp>
      <p:sp>
        <p:nvSpPr>
          <p:cNvPr id="4" name="Espace réservé du numéro de diapositive 3">
            <a:extLst>
              <a:ext uri="{FF2B5EF4-FFF2-40B4-BE49-F238E27FC236}">
                <a16:creationId xmlns:a16="http://schemas.microsoft.com/office/drawing/2014/main" xmlns="" id="{4A9FE2A1-60AB-E746-BF84-8FE26F55C6E1}"/>
              </a:ext>
            </a:extLst>
          </p:cNvPr>
          <p:cNvSpPr>
            <a:spLocks noGrp="1"/>
          </p:cNvSpPr>
          <p:nvPr>
            <p:ph type="sldNum" sz="quarter" idx="4"/>
          </p:nvPr>
        </p:nvSpPr>
        <p:spPr/>
        <p:txBody>
          <a:bodyPr/>
          <a:lstStyle/>
          <a:p>
            <a:fld id="{BD380794-AD05-45D1-BCEF-E41591C34CDA}" type="slidenum">
              <a:rPr lang="fr-FR" smtClean="0"/>
              <a:pPr/>
              <a:t>42</a:t>
            </a:fld>
            <a:endParaRPr lang="fr-FR" dirty="0"/>
          </a:p>
        </p:txBody>
      </p:sp>
      <p:sp>
        <p:nvSpPr>
          <p:cNvPr id="5" name="Espace réservé du pied de page 4">
            <a:extLst>
              <a:ext uri="{FF2B5EF4-FFF2-40B4-BE49-F238E27FC236}">
                <a16:creationId xmlns:a16="http://schemas.microsoft.com/office/drawing/2014/main" xmlns="" id="{67AD8CE8-7339-EA43-BB65-8EB4FE83609F}"/>
              </a:ext>
            </a:extLst>
          </p:cNvPr>
          <p:cNvSpPr>
            <a:spLocks noGrp="1"/>
          </p:cNvSpPr>
          <p:nvPr>
            <p:ph type="ftr" sz="quarter" idx="3"/>
          </p:nvPr>
        </p:nvSpPr>
        <p:spPr/>
        <p:txBody>
          <a:bodyPr/>
          <a:lstStyle/>
          <a:p>
            <a:r>
              <a:rPr lang="fr-FR"/>
              <a:t>G. Berry, Cours 3</a:t>
            </a:r>
            <a:endParaRPr lang="fr-FR" dirty="0"/>
          </a:p>
        </p:txBody>
      </p:sp>
      <p:sp>
        <p:nvSpPr>
          <p:cNvPr id="6" name="Rectangle 5">
            <a:extLst>
              <a:ext uri="{FF2B5EF4-FFF2-40B4-BE49-F238E27FC236}">
                <a16:creationId xmlns:a16="http://schemas.microsoft.com/office/drawing/2014/main" xmlns="" id="{A6A19164-B29C-234E-8189-4FF8CB1A985B}"/>
              </a:ext>
            </a:extLst>
          </p:cNvPr>
          <p:cNvSpPr/>
          <p:nvPr/>
        </p:nvSpPr>
        <p:spPr>
          <a:xfrm>
            <a:off x="228600" y="1173094"/>
            <a:ext cx="8686800" cy="2732158"/>
          </a:xfrm>
          <a:prstGeom prst="rect">
            <a:avLst/>
          </a:prstGeom>
        </p:spPr>
        <p:txBody>
          <a:bodyPr wrap="square">
            <a:spAutoFit/>
          </a:bodyPr>
          <a:lstStyle/>
          <a:p>
            <a:pPr algn="just" fontAlgn="base">
              <a:lnSpc>
                <a:spcPct val="105000"/>
              </a:lnSpc>
              <a:spcAft>
                <a:spcPct val="0"/>
              </a:spcAft>
            </a:pPr>
            <a:r>
              <a:rPr lang="fr-FR" sz="2000" b="1" kern="0" dirty="0"/>
              <a:t>Domaine 2 : les méthodes et outils pour apprendre</a:t>
            </a:r>
          </a:p>
          <a:p>
            <a:pPr algn="just" fontAlgn="base">
              <a:lnSpc>
                <a:spcPct val="105000"/>
              </a:lnSpc>
              <a:spcBef>
                <a:spcPts val="600"/>
              </a:spcBef>
              <a:spcAft>
                <a:spcPct val="0"/>
              </a:spcAft>
            </a:pPr>
            <a:r>
              <a:rPr lang="fr-FR" sz="2000" kern="0" dirty="0"/>
              <a:t>L’enseignement de l’informatique, dispensé en mathématiques et en technologie, permet d’approfondir l’usage des</a:t>
            </a:r>
            <a:r>
              <a:rPr lang="fr-FR" sz="2000" kern="0" dirty="0">
                <a:solidFill>
                  <a:schemeClr val="tx2"/>
                </a:solidFill>
              </a:rPr>
              <a:t> </a:t>
            </a:r>
            <a:r>
              <a:rPr lang="fr-FR" sz="2000" kern="0" dirty="0">
                <a:solidFill>
                  <a:schemeClr val="accent1"/>
                </a:solidFill>
              </a:rPr>
              <a:t>outils numériques</a:t>
            </a:r>
            <a:r>
              <a:rPr lang="fr-FR" sz="2000" kern="0" dirty="0"/>
              <a:t> et d’apprendre à progresser par essais et erreurs. Le volume des informations auxquelles sont soumis les élèves exige d'eux des méthodes pour </a:t>
            </a:r>
            <a:r>
              <a:rPr lang="fr-FR" sz="2000" kern="0" dirty="0">
                <a:solidFill>
                  <a:schemeClr val="tx2"/>
                </a:solidFill>
              </a:rPr>
              <a:t>les rechercher et les exploiter judicieusement</a:t>
            </a:r>
            <a:r>
              <a:rPr lang="fr-FR" sz="2000" kern="0" dirty="0"/>
              <a:t>. L'ensemble des disciplines propose pour  cela des outils, et l'éducation aux médias et à l'information apprend  aussi la maîtrise des </a:t>
            </a:r>
            <a:r>
              <a:rPr lang="fr-FR" sz="2000" kern="0" dirty="0">
                <a:solidFill>
                  <a:schemeClr val="accent1"/>
                </a:solidFill>
              </a:rPr>
              <a:t>environnements numériques de travail.</a:t>
            </a:r>
          </a:p>
        </p:txBody>
      </p:sp>
    </p:spTree>
    <p:extLst>
      <p:ext uri="{BB962C8B-B14F-4D97-AF65-F5344CB8AC3E}">
        <p14:creationId xmlns:p14="http://schemas.microsoft.com/office/powerpoint/2010/main" val="18118087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6">
            <a:extLst>
              <a:ext uri="{FF2B5EF4-FFF2-40B4-BE49-F238E27FC236}">
                <a16:creationId xmlns:a16="http://schemas.microsoft.com/office/drawing/2014/main" xmlns="" id="{087D31E4-D848-4740-88A1-3698E6054E15}"/>
              </a:ext>
            </a:extLst>
          </p:cNvPr>
          <p:cNvSpPr>
            <a:spLocks noGrp="1"/>
          </p:cNvSpPr>
          <p:nvPr>
            <p:ph idx="1"/>
          </p:nvPr>
        </p:nvSpPr>
        <p:spPr>
          <a:xfrm>
            <a:off x="395536" y="1022777"/>
            <a:ext cx="8229600" cy="5717847"/>
          </a:xfrm>
        </p:spPr>
        <p:txBody>
          <a:bodyPr/>
          <a:lstStyle/>
          <a:p>
            <a:pPr marL="0" indent="0">
              <a:buNone/>
            </a:pPr>
            <a:r>
              <a:rPr lang="fr-FR" sz="2400" b="1" dirty="0"/>
              <a:t>Technologie - Compétences travaillées</a:t>
            </a:r>
          </a:p>
          <a:p>
            <a:pPr marL="0" indent="0">
              <a:spcBef>
                <a:spcPts val="0"/>
              </a:spcBef>
              <a:buNone/>
            </a:pPr>
            <a:r>
              <a:rPr lang="fr-FR" sz="2000" b="1" dirty="0"/>
              <a:t>Concevoir, créer, réaliser</a:t>
            </a:r>
          </a:p>
          <a:p>
            <a:r>
              <a:rPr lang="fr-FR" sz="2000" dirty="0"/>
              <a:t>Imaginer, concevoir et programmer des </a:t>
            </a:r>
            <a:r>
              <a:rPr lang="fr-FR" sz="2000" dirty="0">
                <a:solidFill>
                  <a:schemeClr val="accent3"/>
                </a:solidFill>
              </a:rPr>
              <a:t>applications informatiques</a:t>
            </a:r>
            <a:r>
              <a:rPr lang="fr-FR" sz="2000" dirty="0"/>
              <a:t> pour des appareils nomades.</a:t>
            </a:r>
          </a:p>
          <a:p>
            <a:pPr marL="0" indent="0">
              <a:buNone/>
            </a:pPr>
            <a:r>
              <a:rPr lang="fr-FR" sz="2000" b="1" dirty="0"/>
              <a:t>S’approprier des outils et des méthodes</a:t>
            </a:r>
          </a:p>
          <a:p>
            <a:r>
              <a:rPr lang="fr-FR" sz="2000" dirty="0"/>
              <a:t>Traduire, à l’aide </a:t>
            </a:r>
            <a:r>
              <a:rPr lang="fr-FR" sz="2000" dirty="0">
                <a:solidFill>
                  <a:schemeClr val="accent1"/>
                </a:solidFill>
              </a:rPr>
              <a:t>d’outils de représentation numérique</a:t>
            </a:r>
            <a:r>
              <a:rPr lang="fr-FR" sz="2000" dirty="0"/>
              <a:t>, des choix de solutions sous forme de croquis, de dessins ou de schémas.</a:t>
            </a:r>
          </a:p>
          <a:p>
            <a:r>
              <a:rPr lang="fr-FR" sz="2000" dirty="0"/>
              <a:t>Présenter à l’oral et à l’aide de </a:t>
            </a:r>
            <a:r>
              <a:rPr lang="fr-FR" sz="2000" dirty="0">
                <a:solidFill>
                  <a:schemeClr val="accent3"/>
                </a:solidFill>
              </a:rPr>
              <a:t>supports numériques multimédia</a:t>
            </a:r>
            <a:r>
              <a:rPr lang="fr-FR" sz="2000" dirty="0"/>
              <a:t> des solutions techniques au moment des revues de projet.</a:t>
            </a:r>
          </a:p>
          <a:p>
            <a:pPr marL="0" indent="0">
              <a:buNone/>
            </a:pPr>
            <a:r>
              <a:rPr lang="fr-FR" sz="2000" b="1" dirty="0"/>
              <a:t>Pratiquer des langages</a:t>
            </a:r>
          </a:p>
          <a:p>
            <a:r>
              <a:rPr lang="fr-FR" sz="2000" dirty="0"/>
              <a:t>Décrire, en utilisant les outils et langages de descriptions adaptés, la structure et le comportement des objets.</a:t>
            </a:r>
          </a:p>
          <a:p>
            <a:r>
              <a:rPr lang="fr-FR" sz="2000" dirty="0"/>
              <a:t>Appliquer les </a:t>
            </a:r>
            <a:r>
              <a:rPr lang="fr-FR" sz="2000" dirty="0">
                <a:solidFill>
                  <a:schemeClr val="accent3"/>
                </a:solidFill>
              </a:rPr>
              <a:t>principes élémentaires de l’algorithmique et du codage </a:t>
            </a:r>
            <a:r>
              <a:rPr lang="fr-FR" sz="2000" dirty="0"/>
              <a:t>à la résolution d’un problème simple.</a:t>
            </a:r>
          </a:p>
          <a:p>
            <a:endParaRPr lang="fr-FR"/>
          </a:p>
        </p:txBody>
      </p:sp>
      <p:sp>
        <p:nvSpPr>
          <p:cNvPr id="2" name="Titre 1">
            <a:extLst>
              <a:ext uri="{FF2B5EF4-FFF2-40B4-BE49-F238E27FC236}">
                <a16:creationId xmlns:a16="http://schemas.microsoft.com/office/drawing/2014/main" xmlns="" id="{F7BF95C4-DEE5-7345-816E-B436AA846042}"/>
              </a:ext>
            </a:extLst>
          </p:cNvPr>
          <p:cNvSpPr>
            <a:spLocks noGrp="1"/>
          </p:cNvSpPr>
          <p:nvPr>
            <p:ph type="title"/>
          </p:nvPr>
        </p:nvSpPr>
        <p:spPr/>
        <p:txBody>
          <a:bodyPr/>
          <a:lstStyle/>
          <a:p>
            <a:r>
              <a:rPr lang="fr-FR"/>
              <a:t>Cycle 4 (5</a:t>
            </a:r>
            <a:r>
              <a:rPr lang="fr-FR" baseline="30000"/>
              <a:t>e</a:t>
            </a:r>
            <a:r>
              <a:rPr lang="fr-FR"/>
              <a:t>-3</a:t>
            </a:r>
            <a:r>
              <a:rPr lang="fr-FR" baseline="30000"/>
              <a:t>e</a:t>
            </a:r>
            <a:r>
              <a:rPr lang="fr-FR"/>
              <a:t>)</a:t>
            </a:r>
          </a:p>
        </p:txBody>
      </p:sp>
      <p:sp>
        <p:nvSpPr>
          <p:cNvPr id="3" name="Espace réservé de la date 2">
            <a:extLst>
              <a:ext uri="{FF2B5EF4-FFF2-40B4-BE49-F238E27FC236}">
                <a16:creationId xmlns:a16="http://schemas.microsoft.com/office/drawing/2014/main" xmlns="" id="{151283A6-C683-924A-AB3E-7DCD2FAA3A2A}"/>
              </a:ext>
            </a:extLst>
          </p:cNvPr>
          <p:cNvSpPr>
            <a:spLocks noGrp="1"/>
          </p:cNvSpPr>
          <p:nvPr>
            <p:ph type="dt" sz="half" idx="2"/>
          </p:nvPr>
        </p:nvSpPr>
        <p:spPr/>
        <p:txBody>
          <a:bodyPr/>
          <a:lstStyle/>
          <a:p>
            <a:r>
              <a:rPr lang="fr-FR"/>
              <a:t>06/02/2019</a:t>
            </a:r>
            <a:endParaRPr lang="fr-FR" dirty="0"/>
          </a:p>
        </p:txBody>
      </p:sp>
      <p:sp>
        <p:nvSpPr>
          <p:cNvPr id="4" name="Espace réservé du numéro de diapositive 3">
            <a:extLst>
              <a:ext uri="{FF2B5EF4-FFF2-40B4-BE49-F238E27FC236}">
                <a16:creationId xmlns:a16="http://schemas.microsoft.com/office/drawing/2014/main" xmlns="" id="{EE155555-7137-9143-8ED6-B273E0544A71}"/>
              </a:ext>
            </a:extLst>
          </p:cNvPr>
          <p:cNvSpPr>
            <a:spLocks noGrp="1"/>
          </p:cNvSpPr>
          <p:nvPr>
            <p:ph type="sldNum" sz="quarter" idx="4"/>
          </p:nvPr>
        </p:nvSpPr>
        <p:spPr/>
        <p:txBody>
          <a:bodyPr/>
          <a:lstStyle/>
          <a:p>
            <a:fld id="{BD380794-AD05-45D1-BCEF-E41591C34CDA}" type="slidenum">
              <a:rPr lang="fr-FR" smtClean="0"/>
              <a:pPr/>
              <a:t>43</a:t>
            </a:fld>
            <a:endParaRPr lang="fr-FR" dirty="0"/>
          </a:p>
        </p:txBody>
      </p:sp>
      <p:sp>
        <p:nvSpPr>
          <p:cNvPr id="5" name="Espace réservé du pied de page 4">
            <a:extLst>
              <a:ext uri="{FF2B5EF4-FFF2-40B4-BE49-F238E27FC236}">
                <a16:creationId xmlns:a16="http://schemas.microsoft.com/office/drawing/2014/main" xmlns="" id="{DCAEC41C-B447-734D-9816-C6BE46B3961D}"/>
              </a:ext>
            </a:extLst>
          </p:cNvPr>
          <p:cNvSpPr>
            <a:spLocks noGrp="1"/>
          </p:cNvSpPr>
          <p:nvPr>
            <p:ph type="ftr" sz="quarter" idx="3"/>
          </p:nvPr>
        </p:nvSpPr>
        <p:spPr/>
        <p:txBody>
          <a:bodyPr/>
          <a:lstStyle/>
          <a:p>
            <a:r>
              <a:rPr lang="fr-FR"/>
              <a:t>G. Berry, Cours 3</a:t>
            </a:r>
            <a:endParaRPr lang="fr-FR" dirty="0"/>
          </a:p>
        </p:txBody>
      </p:sp>
    </p:spTree>
    <p:extLst>
      <p:ext uri="{BB962C8B-B14F-4D97-AF65-F5344CB8AC3E}">
        <p14:creationId xmlns:p14="http://schemas.microsoft.com/office/powerpoint/2010/main" val="23321404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xmlns="" id="{B85346EB-8DB9-7E4C-AF0E-35AEBDD760C8}"/>
              </a:ext>
            </a:extLst>
          </p:cNvPr>
          <p:cNvSpPr>
            <a:spLocks noGrp="1"/>
          </p:cNvSpPr>
          <p:nvPr>
            <p:ph idx="1"/>
          </p:nvPr>
        </p:nvSpPr>
        <p:spPr>
          <a:xfrm>
            <a:off x="228600" y="908720"/>
            <a:ext cx="8686800" cy="4320542"/>
          </a:xfrm>
        </p:spPr>
        <p:txBody>
          <a:bodyPr/>
          <a:lstStyle/>
          <a:p>
            <a:pPr marL="0" indent="0">
              <a:buNone/>
            </a:pPr>
            <a:r>
              <a:rPr lang="fr-FR" sz="2400" b="1" dirty="0"/>
              <a:t>Mobiliser des outils numériques</a:t>
            </a:r>
            <a:endParaRPr lang="fr-FR" sz="2400" dirty="0"/>
          </a:p>
          <a:p>
            <a:r>
              <a:rPr lang="fr-FR" sz="2000" dirty="0">
                <a:solidFill>
                  <a:schemeClr val="accent3"/>
                </a:solidFill>
              </a:rPr>
              <a:t>Simuler numériquement</a:t>
            </a:r>
            <a:r>
              <a:rPr lang="fr-FR" sz="2000" dirty="0"/>
              <a:t> la structure et/ou le comportement d’un objet. </a:t>
            </a:r>
          </a:p>
          <a:p>
            <a:r>
              <a:rPr lang="fr-FR" sz="2000" dirty="0">
                <a:solidFill>
                  <a:schemeClr val="accent3"/>
                </a:solidFill>
              </a:rPr>
              <a:t>Organiser, structurer et stocker</a:t>
            </a:r>
            <a:r>
              <a:rPr lang="fr-FR" sz="2000" dirty="0"/>
              <a:t> des ressources numériques.</a:t>
            </a:r>
          </a:p>
          <a:p>
            <a:r>
              <a:rPr lang="fr-FR" sz="2000" dirty="0"/>
              <a:t>Lire, utiliser et produire des </a:t>
            </a:r>
            <a:r>
              <a:rPr lang="fr-FR" sz="2000" dirty="0">
                <a:solidFill>
                  <a:schemeClr val="accent3"/>
                </a:solidFill>
              </a:rPr>
              <a:t>représentations numériques d’objets. </a:t>
            </a:r>
          </a:p>
          <a:p>
            <a:r>
              <a:rPr lang="fr-FR" sz="2000" dirty="0">
                <a:solidFill>
                  <a:schemeClr val="accent3"/>
                </a:solidFill>
              </a:rPr>
              <a:t>Piloter un système connecté</a:t>
            </a:r>
            <a:r>
              <a:rPr lang="fr-FR" sz="2000" dirty="0"/>
              <a:t> localement ou à distance.</a:t>
            </a:r>
          </a:p>
          <a:p>
            <a:r>
              <a:rPr lang="fr-FR" sz="2000" dirty="0">
                <a:solidFill>
                  <a:schemeClr val="accent3"/>
                </a:solidFill>
              </a:rPr>
              <a:t>Modifier ou paramétrer</a:t>
            </a:r>
            <a:r>
              <a:rPr lang="fr-FR" sz="2000" dirty="0"/>
              <a:t> le fonctionnement d’un objet communicant.</a:t>
            </a:r>
            <a:endParaRPr lang="fr-FR" dirty="0"/>
          </a:p>
          <a:p>
            <a:pPr marL="0" indent="0">
              <a:spcBef>
                <a:spcPts val="1200"/>
              </a:spcBef>
              <a:buNone/>
            </a:pPr>
            <a:r>
              <a:rPr lang="fr-FR" sz="2400" b="1" dirty="0"/>
              <a:t>Adopter un comportement éthique et responsable</a:t>
            </a:r>
          </a:p>
          <a:p>
            <a:r>
              <a:rPr lang="fr-FR" sz="2000" dirty="0"/>
              <a:t>Développer les </a:t>
            </a:r>
            <a:r>
              <a:rPr lang="fr-FR" sz="2000" dirty="0">
                <a:solidFill>
                  <a:schemeClr val="tx2"/>
                </a:solidFill>
              </a:rPr>
              <a:t>bonnes pratiques de l’usage des objets communicants </a:t>
            </a:r>
          </a:p>
          <a:p>
            <a:r>
              <a:rPr lang="fr-FR" sz="2000" dirty="0"/>
              <a:t>Analyser </a:t>
            </a:r>
            <a:r>
              <a:rPr lang="fr-FR" sz="2000" dirty="0">
                <a:solidFill>
                  <a:schemeClr val="tx2"/>
                </a:solidFill>
              </a:rPr>
              <a:t>l’impact environnemental</a:t>
            </a:r>
            <a:r>
              <a:rPr lang="fr-FR" sz="2000" dirty="0"/>
              <a:t> d’un objet et de ses constituants.</a:t>
            </a:r>
          </a:p>
          <a:p>
            <a:endParaRPr lang="fr-FR"/>
          </a:p>
        </p:txBody>
      </p:sp>
      <p:sp>
        <p:nvSpPr>
          <p:cNvPr id="3" name="Titre 2">
            <a:extLst>
              <a:ext uri="{FF2B5EF4-FFF2-40B4-BE49-F238E27FC236}">
                <a16:creationId xmlns:a16="http://schemas.microsoft.com/office/drawing/2014/main" xmlns="" id="{4945587E-21FF-0B4D-9989-1CBEC599BFFD}"/>
              </a:ext>
            </a:extLst>
          </p:cNvPr>
          <p:cNvSpPr>
            <a:spLocks noGrp="1"/>
          </p:cNvSpPr>
          <p:nvPr>
            <p:ph type="title"/>
          </p:nvPr>
        </p:nvSpPr>
        <p:spPr/>
        <p:txBody>
          <a:bodyPr/>
          <a:lstStyle/>
          <a:p>
            <a:r>
              <a:rPr lang="fr-FR"/>
              <a:t>Cycle 4 (5</a:t>
            </a:r>
            <a:r>
              <a:rPr lang="fr-FR" baseline="30000"/>
              <a:t>e</a:t>
            </a:r>
            <a:r>
              <a:rPr lang="fr-FR"/>
              <a:t>-3</a:t>
            </a:r>
            <a:r>
              <a:rPr lang="fr-FR" baseline="30000"/>
              <a:t>e</a:t>
            </a:r>
            <a:r>
              <a:rPr lang="fr-FR"/>
              <a:t>)</a:t>
            </a:r>
          </a:p>
        </p:txBody>
      </p:sp>
      <p:sp>
        <p:nvSpPr>
          <p:cNvPr id="4" name="Espace réservé de la date 3">
            <a:extLst>
              <a:ext uri="{FF2B5EF4-FFF2-40B4-BE49-F238E27FC236}">
                <a16:creationId xmlns:a16="http://schemas.microsoft.com/office/drawing/2014/main" xmlns="" id="{7B4720FD-4A1F-3642-9E41-4BE2EE94F158}"/>
              </a:ext>
            </a:extLst>
          </p:cNvPr>
          <p:cNvSpPr>
            <a:spLocks noGrp="1"/>
          </p:cNvSpPr>
          <p:nvPr>
            <p:ph type="dt" sz="half" idx="2"/>
          </p:nvPr>
        </p:nvSpPr>
        <p:spPr/>
        <p:txBody>
          <a:bodyPr/>
          <a:lstStyle/>
          <a:p>
            <a:r>
              <a:rPr lang="fr-FR"/>
              <a:t>06/02/2019</a:t>
            </a:r>
            <a:endParaRPr lang="fr-FR" dirty="0"/>
          </a:p>
        </p:txBody>
      </p:sp>
      <p:sp>
        <p:nvSpPr>
          <p:cNvPr id="5" name="Espace réservé du numéro de diapositive 4">
            <a:extLst>
              <a:ext uri="{FF2B5EF4-FFF2-40B4-BE49-F238E27FC236}">
                <a16:creationId xmlns:a16="http://schemas.microsoft.com/office/drawing/2014/main" xmlns="" id="{F1DAE11E-3A25-D546-8F35-0AB1328850CB}"/>
              </a:ext>
            </a:extLst>
          </p:cNvPr>
          <p:cNvSpPr>
            <a:spLocks noGrp="1"/>
          </p:cNvSpPr>
          <p:nvPr>
            <p:ph type="sldNum" sz="quarter" idx="4"/>
          </p:nvPr>
        </p:nvSpPr>
        <p:spPr/>
        <p:txBody>
          <a:bodyPr/>
          <a:lstStyle/>
          <a:p>
            <a:fld id="{BD380794-AD05-45D1-BCEF-E41591C34CDA}" type="slidenum">
              <a:rPr lang="fr-FR" smtClean="0"/>
              <a:pPr/>
              <a:t>44</a:t>
            </a:fld>
            <a:endParaRPr lang="fr-FR" dirty="0"/>
          </a:p>
        </p:txBody>
      </p:sp>
      <p:sp>
        <p:nvSpPr>
          <p:cNvPr id="6" name="Espace réservé du pied de page 5">
            <a:extLst>
              <a:ext uri="{FF2B5EF4-FFF2-40B4-BE49-F238E27FC236}">
                <a16:creationId xmlns:a16="http://schemas.microsoft.com/office/drawing/2014/main" xmlns="" id="{E87B9686-A590-B14C-9B5A-F15D6768CF60}"/>
              </a:ext>
            </a:extLst>
          </p:cNvPr>
          <p:cNvSpPr>
            <a:spLocks noGrp="1"/>
          </p:cNvSpPr>
          <p:nvPr>
            <p:ph type="ftr" sz="quarter" idx="3"/>
          </p:nvPr>
        </p:nvSpPr>
        <p:spPr/>
        <p:txBody>
          <a:bodyPr/>
          <a:lstStyle/>
          <a:p>
            <a:r>
              <a:rPr lang="fr-FR"/>
              <a:t>G. Berry, Cours 3</a:t>
            </a:r>
            <a:endParaRPr lang="fr-FR" dirty="0"/>
          </a:p>
        </p:txBody>
      </p:sp>
    </p:spTree>
    <p:extLst>
      <p:ext uri="{BB962C8B-B14F-4D97-AF65-F5344CB8AC3E}">
        <p14:creationId xmlns:p14="http://schemas.microsoft.com/office/powerpoint/2010/main" val="25460089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xmlns="" id="{B85346EB-8DB9-7E4C-AF0E-35AEBDD760C8}"/>
              </a:ext>
            </a:extLst>
          </p:cNvPr>
          <p:cNvSpPr>
            <a:spLocks noGrp="1"/>
          </p:cNvSpPr>
          <p:nvPr>
            <p:ph idx="1"/>
          </p:nvPr>
        </p:nvSpPr>
        <p:spPr>
          <a:xfrm>
            <a:off x="228600" y="908720"/>
            <a:ext cx="8686800" cy="4515532"/>
          </a:xfrm>
        </p:spPr>
        <p:txBody>
          <a:bodyPr/>
          <a:lstStyle/>
          <a:p>
            <a:pPr marL="0" indent="0">
              <a:buNone/>
            </a:pPr>
            <a:r>
              <a:rPr lang="fr-FR" sz="2400" b="1"/>
              <a:t>La modélisation et la simulation des objets techniques</a:t>
            </a:r>
          </a:p>
          <a:p>
            <a:pPr marL="0" indent="0">
              <a:buNone/>
            </a:pPr>
            <a:r>
              <a:rPr lang="fr-FR" sz="2200" b="1"/>
              <a:t>Utiliser une modélisation et simuler le comportement d’un objet</a:t>
            </a:r>
          </a:p>
          <a:p>
            <a:r>
              <a:rPr lang="fr-FR" sz="2000">
                <a:solidFill>
                  <a:schemeClr val="accent3"/>
                </a:solidFill>
              </a:rPr>
              <a:t>Simuler numériquement</a:t>
            </a:r>
            <a:r>
              <a:rPr lang="fr-FR" sz="2000"/>
              <a:t> la structure et/ou le comportement d’un objet. Interpréter le comportement de l’objet technique et le communiquer en argumentant.</a:t>
            </a:r>
            <a:endParaRPr lang="fr-FR" sz="2400"/>
          </a:p>
          <a:p>
            <a:r>
              <a:rPr lang="fr-FR" sz="2000"/>
              <a:t>Notions </a:t>
            </a:r>
            <a:r>
              <a:rPr lang="fr-FR" sz="2000">
                <a:solidFill>
                  <a:schemeClr val="accent4"/>
                </a:solidFill>
              </a:rPr>
              <a:t>d’écarts entre les attentes fixées par le cahier des charges et les résultats de la simulation.</a:t>
            </a:r>
          </a:p>
          <a:p>
            <a:r>
              <a:rPr lang="fr-FR" sz="2000"/>
              <a:t>Outils : Diagrammes, graphes. Logiciels de CAO.</a:t>
            </a:r>
          </a:p>
          <a:p>
            <a:pPr marL="0" indent="0">
              <a:spcBef>
                <a:spcPts val="1600"/>
              </a:spcBef>
              <a:buNone/>
            </a:pPr>
            <a:r>
              <a:rPr lang="fr-FR" sz="2400" b="1"/>
              <a:t>L’informatique et la programmation</a:t>
            </a:r>
          </a:p>
          <a:p>
            <a:r>
              <a:rPr lang="fr-FR" sz="2200"/>
              <a:t>Comprendre le fonctionnement d’un</a:t>
            </a:r>
            <a:r>
              <a:rPr lang="fr-FR" sz="2200">
                <a:solidFill>
                  <a:schemeClr val="accent3"/>
                </a:solidFill>
              </a:rPr>
              <a:t> réseau informatique</a:t>
            </a:r>
          </a:p>
          <a:p>
            <a:r>
              <a:rPr lang="fr-FR" sz="2200">
                <a:solidFill>
                  <a:schemeClr val="accent3"/>
                </a:solidFill>
              </a:rPr>
              <a:t>Écrire, mettre au point et exécuter un programme.</a:t>
            </a:r>
          </a:p>
        </p:txBody>
      </p:sp>
      <p:sp>
        <p:nvSpPr>
          <p:cNvPr id="3" name="Titre 2">
            <a:extLst>
              <a:ext uri="{FF2B5EF4-FFF2-40B4-BE49-F238E27FC236}">
                <a16:creationId xmlns:a16="http://schemas.microsoft.com/office/drawing/2014/main" xmlns="" id="{4945587E-21FF-0B4D-9989-1CBEC599BFFD}"/>
              </a:ext>
            </a:extLst>
          </p:cNvPr>
          <p:cNvSpPr>
            <a:spLocks noGrp="1"/>
          </p:cNvSpPr>
          <p:nvPr>
            <p:ph type="title"/>
          </p:nvPr>
        </p:nvSpPr>
        <p:spPr/>
        <p:txBody>
          <a:bodyPr/>
          <a:lstStyle/>
          <a:p>
            <a:r>
              <a:rPr lang="fr-FR"/>
              <a:t>Cycle 4 (5</a:t>
            </a:r>
            <a:r>
              <a:rPr lang="fr-FR" baseline="30000"/>
              <a:t>e</a:t>
            </a:r>
            <a:r>
              <a:rPr lang="fr-FR"/>
              <a:t>-3</a:t>
            </a:r>
            <a:r>
              <a:rPr lang="fr-FR" baseline="30000"/>
              <a:t>e</a:t>
            </a:r>
            <a:r>
              <a:rPr lang="fr-FR"/>
              <a:t>)</a:t>
            </a:r>
          </a:p>
        </p:txBody>
      </p:sp>
      <p:sp>
        <p:nvSpPr>
          <p:cNvPr id="4" name="Espace réservé de la date 3">
            <a:extLst>
              <a:ext uri="{FF2B5EF4-FFF2-40B4-BE49-F238E27FC236}">
                <a16:creationId xmlns:a16="http://schemas.microsoft.com/office/drawing/2014/main" xmlns="" id="{7B4720FD-4A1F-3642-9E41-4BE2EE94F158}"/>
              </a:ext>
            </a:extLst>
          </p:cNvPr>
          <p:cNvSpPr>
            <a:spLocks noGrp="1"/>
          </p:cNvSpPr>
          <p:nvPr>
            <p:ph type="dt" sz="half" idx="2"/>
          </p:nvPr>
        </p:nvSpPr>
        <p:spPr/>
        <p:txBody>
          <a:bodyPr/>
          <a:lstStyle/>
          <a:p>
            <a:r>
              <a:rPr lang="fr-FR"/>
              <a:t>06/02/2019</a:t>
            </a:r>
            <a:endParaRPr lang="fr-FR" dirty="0"/>
          </a:p>
        </p:txBody>
      </p:sp>
      <p:sp>
        <p:nvSpPr>
          <p:cNvPr id="5" name="Espace réservé du numéro de diapositive 4">
            <a:extLst>
              <a:ext uri="{FF2B5EF4-FFF2-40B4-BE49-F238E27FC236}">
                <a16:creationId xmlns:a16="http://schemas.microsoft.com/office/drawing/2014/main" xmlns="" id="{F1DAE11E-3A25-D546-8F35-0AB1328850CB}"/>
              </a:ext>
            </a:extLst>
          </p:cNvPr>
          <p:cNvSpPr>
            <a:spLocks noGrp="1"/>
          </p:cNvSpPr>
          <p:nvPr>
            <p:ph type="sldNum" sz="quarter" idx="4"/>
          </p:nvPr>
        </p:nvSpPr>
        <p:spPr/>
        <p:txBody>
          <a:bodyPr/>
          <a:lstStyle/>
          <a:p>
            <a:fld id="{BD380794-AD05-45D1-BCEF-E41591C34CDA}" type="slidenum">
              <a:rPr lang="fr-FR" smtClean="0"/>
              <a:pPr/>
              <a:t>45</a:t>
            </a:fld>
            <a:endParaRPr lang="fr-FR" dirty="0"/>
          </a:p>
        </p:txBody>
      </p:sp>
      <p:sp>
        <p:nvSpPr>
          <p:cNvPr id="6" name="Espace réservé du pied de page 5">
            <a:extLst>
              <a:ext uri="{FF2B5EF4-FFF2-40B4-BE49-F238E27FC236}">
                <a16:creationId xmlns:a16="http://schemas.microsoft.com/office/drawing/2014/main" xmlns="" id="{E87B9686-A590-B14C-9B5A-F15D6768CF60}"/>
              </a:ext>
            </a:extLst>
          </p:cNvPr>
          <p:cNvSpPr>
            <a:spLocks noGrp="1"/>
          </p:cNvSpPr>
          <p:nvPr>
            <p:ph type="ftr" sz="quarter" idx="3"/>
          </p:nvPr>
        </p:nvSpPr>
        <p:spPr/>
        <p:txBody>
          <a:bodyPr/>
          <a:lstStyle/>
          <a:p>
            <a:r>
              <a:rPr lang="fr-FR"/>
              <a:t>G. Berry, Cours 3</a:t>
            </a:r>
            <a:endParaRPr lang="fr-FR" dirty="0"/>
          </a:p>
        </p:txBody>
      </p:sp>
    </p:spTree>
    <p:extLst>
      <p:ext uri="{BB962C8B-B14F-4D97-AF65-F5344CB8AC3E}">
        <p14:creationId xmlns:p14="http://schemas.microsoft.com/office/powerpoint/2010/main" val="40993578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xmlns="" id="{70D554DA-EF07-9244-84FC-595FA9ADC208}"/>
              </a:ext>
            </a:extLst>
          </p:cNvPr>
          <p:cNvSpPr>
            <a:spLocks noGrp="1"/>
          </p:cNvSpPr>
          <p:nvPr>
            <p:ph type="title"/>
          </p:nvPr>
        </p:nvSpPr>
        <p:spPr>
          <a:xfrm>
            <a:off x="0" y="44624"/>
            <a:ext cx="9144000" cy="892552"/>
          </a:xfrm>
        </p:spPr>
        <p:txBody>
          <a:bodyPr/>
          <a:lstStyle/>
          <a:p>
            <a:r>
              <a:rPr lang="fr-FR" sz="2600"/>
              <a:t>Comprendre le fonctionnement d’un réseau informatique</a:t>
            </a:r>
            <a:br>
              <a:rPr lang="fr-FR" sz="2600"/>
            </a:br>
            <a:endParaRPr lang="fr-FR" sz="2600"/>
          </a:p>
        </p:txBody>
      </p:sp>
      <p:sp>
        <p:nvSpPr>
          <p:cNvPr id="2" name="Espace réservé de la date 1">
            <a:extLst>
              <a:ext uri="{FF2B5EF4-FFF2-40B4-BE49-F238E27FC236}">
                <a16:creationId xmlns:a16="http://schemas.microsoft.com/office/drawing/2014/main" xmlns="" id="{DBF7ADEE-FA0E-EB45-89DB-A5B8A370489E}"/>
              </a:ext>
            </a:extLst>
          </p:cNvPr>
          <p:cNvSpPr>
            <a:spLocks noGrp="1"/>
          </p:cNvSpPr>
          <p:nvPr>
            <p:ph type="dt" sz="half" idx="2"/>
          </p:nvPr>
        </p:nvSpPr>
        <p:spPr/>
        <p:txBody>
          <a:bodyPr/>
          <a:lstStyle/>
          <a:p>
            <a:r>
              <a:rPr lang="fr-FR"/>
              <a:t>06/02/2019</a:t>
            </a:r>
            <a:endParaRPr lang="fr-FR" dirty="0"/>
          </a:p>
        </p:txBody>
      </p:sp>
      <p:sp>
        <p:nvSpPr>
          <p:cNvPr id="3" name="Espace réservé du numéro de diapositive 2">
            <a:extLst>
              <a:ext uri="{FF2B5EF4-FFF2-40B4-BE49-F238E27FC236}">
                <a16:creationId xmlns:a16="http://schemas.microsoft.com/office/drawing/2014/main" xmlns="" id="{7F1124C1-B834-2943-8777-4A81D023D797}"/>
              </a:ext>
            </a:extLst>
          </p:cNvPr>
          <p:cNvSpPr>
            <a:spLocks noGrp="1"/>
          </p:cNvSpPr>
          <p:nvPr>
            <p:ph type="sldNum" sz="quarter" idx="4"/>
          </p:nvPr>
        </p:nvSpPr>
        <p:spPr/>
        <p:txBody>
          <a:bodyPr/>
          <a:lstStyle/>
          <a:p>
            <a:fld id="{BD380794-AD05-45D1-BCEF-E41591C34CDA}" type="slidenum">
              <a:rPr lang="fr-FR" smtClean="0"/>
              <a:pPr/>
              <a:t>46</a:t>
            </a:fld>
            <a:endParaRPr lang="fr-FR" dirty="0"/>
          </a:p>
        </p:txBody>
      </p:sp>
      <p:sp>
        <p:nvSpPr>
          <p:cNvPr id="4" name="Espace réservé du pied de page 3">
            <a:extLst>
              <a:ext uri="{FF2B5EF4-FFF2-40B4-BE49-F238E27FC236}">
                <a16:creationId xmlns:a16="http://schemas.microsoft.com/office/drawing/2014/main" xmlns="" id="{2FD29D93-A761-2242-BCE7-8E11F0362E5C}"/>
              </a:ext>
            </a:extLst>
          </p:cNvPr>
          <p:cNvSpPr>
            <a:spLocks noGrp="1"/>
          </p:cNvSpPr>
          <p:nvPr>
            <p:ph type="ftr" sz="quarter" idx="3"/>
          </p:nvPr>
        </p:nvSpPr>
        <p:spPr/>
        <p:txBody>
          <a:bodyPr/>
          <a:lstStyle/>
          <a:p>
            <a:r>
              <a:rPr lang="fr-FR"/>
              <a:t>G. Berry, Cours 3</a:t>
            </a:r>
            <a:endParaRPr lang="fr-FR" dirty="0"/>
          </a:p>
        </p:txBody>
      </p:sp>
      <p:pic>
        <p:nvPicPr>
          <p:cNvPr id="7" name="Image 6">
            <a:extLst>
              <a:ext uri="{FF2B5EF4-FFF2-40B4-BE49-F238E27FC236}">
                <a16:creationId xmlns:a16="http://schemas.microsoft.com/office/drawing/2014/main" xmlns="" id="{043310A5-D075-2443-BF13-34E366BBFB2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980728"/>
            <a:ext cx="9144000" cy="3128409"/>
          </a:xfrm>
          <a:prstGeom prst="rect">
            <a:avLst/>
          </a:prstGeom>
        </p:spPr>
      </p:pic>
    </p:spTree>
    <p:extLst>
      <p:ext uri="{BB962C8B-B14F-4D97-AF65-F5344CB8AC3E}">
        <p14:creationId xmlns:p14="http://schemas.microsoft.com/office/powerpoint/2010/main" val="17434973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xmlns="" id="{30E2F359-B782-D34B-94E7-CBCAD743B2F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15616" y="404664"/>
            <a:ext cx="6520492" cy="6225780"/>
          </a:xfrm>
          <a:prstGeom prst="rect">
            <a:avLst/>
          </a:prstGeom>
        </p:spPr>
      </p:pic>
      <p:sp>
        <p:nvSpPr>
          <p:cNvPr id="3" name="Espace réservé de la date 2">
            <a:extLst>
              <a:ext uri="{FF2B5EF4-FFF2-40B4-BE49-F238E27FC236}">
                <a16:creationId xmlns:a16="http://schemas.microsoft.com/office/drawing/2014/main" xmlns="" id="{7D7BC2B4-BE1B-5F4F-9DA4-35D7666159D5}"/>
              </a:ext>
            </a:extLst>
          </p:cNvPr>
          <p:cNvSpPr>
            <a:spLocks noGrp="1"/>
          </p:cNvSpPr>
          <p:nvPr>
            <p:ph type="dt" sz="half" idx="2"/>
          </p:nvPr>
        </p:nvSpPr>
        <p:spPr/>
        <p:txBody>
          <a:bodyPr/>
          <a:lstStyle/>
          <a:p>
            <a:r>
              <a:rPr lang="fr-FR"/>
              <a:t>06/02/2019</a:t>
            </a:r>
            <a:endParaRPr lang="fr-FR" dirty="0"/>
          </a:p>
        </p:txBody>
      </p:sp>
      <p:sp>
        <p:nvSpPr>
          <p:cNvPr id="4" name="Espace réservé du numéro de diapositive 3">
            <a:extLst>
              <a:ext uri="{FF2B5EF4-FFF2-40B4-BE49-F238E27FC236}">
                <a16:creationId xmlns:a16="http://schemas.microsoft.com/office/drawing/2014/main" xmlns="" id="{EE483D6C-3CC7-D647-A976-DB264D184F08}"/>
              </a:ext>
            </a:extLst>
          </p:cNvPr>
          <p:cNvSpPr>
            <a:spLocks noGrp="1"/>
          </p:cNvSpPr>
          <p:nvPr>
            <p:ph type="sldNum" sz="quarter" idx="4"/>
          </p:nvPr>
        </p:nvSpPr>
        <p:spPr/>
        <p:txBody>
          <a:bodyPr/>
          <a:lstStyle/>
          <a:p>
            <a:fld id="{BD380794-AD05-45D1-BCEF-E41591C34CDA}" type="slidenum">
              <a:rPr lang="fr-FR" smtClean="0"/>
              <a:pPr/>
              <a:t>47</a:t>
            </a:fld>
            <a:endParaRPr lang="fr-FR" dirty="0"/>
          </a:p>
        </p:txBody>
      </p:sp>
      <p:sp>
        <p:nvSpPr>
          <p:cNvPr id="5" name="Espace réservé du pied de page 4">
            <a:extLst>
              <a:ext uri="{FF2B5EF4-FFF2-40B4-BE49-F238E27FC236}">
                <a16:creationId xmlns:a16="http://schemas.microsoft.com/office/drawing/2014/main" xmlns="" id="{BC09F0A7-1A3D-E74A-95F4-08678E3C0D53}"/>
              </a:ext>
            </a:extLst>
          </p:cNvPr>
          <p:cNvSpPr>
            <a:spLocks noGrp="1"/>
          </p:cNvSpPr>
          <p:nvPr>
            <p:ph type="ftr" sz="quarter" idx="3"/>
          </p:nvPr>
        </p:nvSpPr>
        <p:spPr/>
        <p:txBody>
          <a:bodyPr/>
          <a:lstStyle/>
          <a:p>
            <a:r>
              <a:rPr lang="fr-FR"/>
              <a:t>G. Berry, Cours 3</a:t>
            </a:r>
            <a:endParaRPr lang="fr-FR" dirty="0"/>
          </a:p>
        </p:txBody>
      </p:sp>
      <p:sp>
        <p:nvSpPr>
          <p:cNvPr id="7" name="Rectangle 6">
            <a:extLst>
              <a:ext uri="{FF2B5EF4-FFF2-40B4-BE49-F238E27FC236}">
                <a16:creationId xmlns:a16="http://schemas.microsoft.com/office/drawing/2014/main" xmlns="" id="{BC3FEAEA-460B-F646-996E-9430942AB144}"/>
              </a:ext>
            </a:extLst>
          </p:cNvPr>
          <p:cNvSpPr/>
          <p:nvPr/>
        </p:nvSpPr>
        <p:spPr bwMode="auto">
          <a:xfrm>
            <a:off x="1115616" y="404664"/>
            <a:ext cx="6520492" cy="317130"/>
          </a:xfrm>
          <a:prstGeom prst="rect">
            <a:avLst/>
          </a:prstGeom>
          <a:solidFill>
            <a:schemeClr val="bg1"/>
          </a:solidFill>
          <a:ln w="19050"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fr-FR" sz="2800" b="0" i="0" u="none" strike="noStrike" cap="none" normalizeH="0" baseline="0">
              <a:ln>
                <a:noFill/>
              </a:ln>
              <a:solidFill>
                <a:schemeClr val="tx1"/>
              </a:solidFill>
              <a:effectLst/>
              <a:latin typeface="Arial" charset="0"/>
            </a:endParaRPr>
          </a:p>
        </p:txBody>
      </p:sp>
      <p:sp>
        <p:nvSpPr>
          <p:cNvPr id="2" name="Titre 1">
            <a:extLst>
              <a:ext uri="{FF2B5EF4-FFF2-40B4-BE49-F238E27FC236}">
                <a16:creationId xmlns:a16="http://schemas.microsoft.com/office/drawing/2014/main" xmlns="" id="{25A7CB9B-49B2-754A-93E1-1AB602D18053}"/>
              </a:ext>
            </a:extLst>
          </p:cNvPr>
          <p:cNvSpPr>
            <a:spLocks noGrp="1"/>
          </p:cNvSpPr>
          <p:nvPr>
            <p:ph type="title"/>
          </p:nvPr>
        </p:nvSpPr>
        <p:spPr>
          <a:xfrm>
            <a:off x="228600" y="44624"/>
            <a:ext cx="8686800" cy="523220"/>
          </a:xfrm>
        </p:spPr>
        <p:txBody>
          <a:bodyPr/>
          <a:lstStyle/>
          <a:p>
            <a:r>
              <a:rPr lang="fr-FR" sz="2800"/>
              <a:t>Écrire, mettre au point et exécuter un programme</a:t>
            </a:r>
          </a:p>
        </p:txBody>
      </p:sp>
      <p:sp>
        <p:nvSpPr>
          <p:cNvPr id="8" name="Rectangle 7">
            <a:extLst>
              <a:ext uri="{FF2B5EF4-FFF2-40B4-BE49-F238E27FC236}">
                <a16:creationId xmlns:a16="http://schemas.microsoft.com/office/drawing/2014/main" xmlns="" id="{4FC2565D-677F-714A-816F-42DC31776F69}"/>
              </a:ext>
            </a:extLst>
          </p:cNvPr>
          <p:cNvSpPr/>
          <p:nvPr/>
        </p:nvSpPr>
        <p:spPr bwMode="auto">
          <a:xfrm>
            <a:off x="4283968" y="5085184"/>
            <a:ext cx="3352140" cy="1296144"/>
          </a:xfrm>
          <a:prstGeom prst="rect">
            <a:avLst/>
          </a:prstGeom>
          <a:noFill/>
          <a:ln w="19050"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fr-FR" sz="2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665475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FCEB346E-4D74-BC43-9DAF-E0B41C6A1B01}"/>
              </a:ext>
            </a:extLst>
          </p:cNvPr>
          <p:cNvSpPr>
            <a:spLocks noGrp="1"/>
          </p:cNvSpPr>
          <p:nvPr>
            <p:ph type="title"/>
          </p:nvPr>
        </p:nvSpPr>
        <p:spPr/>
        <p:txBody>
          <a:bodyPr/>
          <a:lstStyle/>
          <a:p>
            <a:r>
              <a:rPr lang="fr-FR"/>
              <a:t>Cycle 4 : informatique en mathématiques</a:t>
            </a:r>
          </a:p>
        </p:txBody>
      </p:sp>
      <p:sp>
        <p:nvSpPr>
          <p:cNvPr id="3" name="Espace réservé de la date 2">
            <a:extLst>
              <a:ext uri="{FF2B5EF4-FFF2-40B4-BE49-F238E27FC236}">
                <a16:creationId xmlns:a16="http://schemas.microsoft.com/office/drawing/2014/main" xmlns="" id="{3262A291-9CFA-1544-8446-A64830BB6546}"/>
              </a:ext>
            </a:extLst>
          </p:cNvPr>
          <p:cNvSpPr>
            <a:spLocks noGrp="1"/>
          </p:cNvSpPr>
          <p:nvPr>
            <p:ph type="dt" sz="half" idx="2"/>
          </p:nvPr>
        </p:nvSpPr>
        <p:spPr/>
        <p:txBody>
          <a:bodyPr/>
          <a:lstStyle/>
          <a:p>
            <a:r>
              <a:rPr lang="fr-FR"/>
              <a:t>06/02/2019</a:t>
            </a:r>
            <a:endParaRPr lang="fr-FR" dirty="0"/>
          </a:p>
        </p:txBody>
      </p:sp>
      <p:sp>
        <p:nvSpPr>
          <p:cNvPr id="4" name="Espace réservé du numéro de diapositive 3">
            <a:extLst>
              <a:ext uri="{FF2B5EF4-FFF2-40B4-BE49-F238E27FC236}">
                <a16:creationId xmlns:a16="http://schemas.microsoft.com/office/drawing/2014/main" xmlns="" id="{7ECD2E68-B2A9-E348-A80D-7AFD6F9C336F}"/>
              </a:ext>
            </a:extLst>
          </p:cNvPr>
          <p:cNvSpPr>
            <a:spLocks noGrp="1"/>
          </p:cNvSpPr>
          <p:nvPr>
            <p:ph type="sldNum" sz="quarter" idx="4"/>
          </p:nvPr>
        </p:nvSpPr>
        <p:spPr/>
        <p:txBody>
          <a:bodyPr/>
          <a:lstStyle/>
          <a:p>
            <a:fld id="{BD380794-AD05-45D1-BCEF-E41591C34CDA}" type="slidenum">
              <a:rPr lang="fr-FR" smtClean="0"/>
              <a:pPr/>
              <a:t>48</a:t>
            </a:fld>
            <a:endParaRPr lang="fr-FR" dirty="0"/>
          </a:p>
        </p:txBody>
      </p:sp>
      <p:sp>
        <p:nvSpPr>
          <p:cNvPr id="5" name="Espace réservé du pied de page 4">
            <a:extLst>
              <a:ext uri="{FF2B5EF4-FFF2-40B4-BE49-F238E27FC236}">
                <a16:creationId xmlns:a16="http://schemas.microsoft.com/office/drawing/2014/main" xmlns="" id="{9327EF0B-C169-CA4B-B794-A100726667A6}"/>
              </a:ext>
            </a:extLst>
          </p:cNvPr>
          <p:cNvSpPr>
            <a:spLocks noGrp="1"/>
          </p:cNvSpPr>
          <p:nvPr>
            <p:ph type="ftr" sz="quarter" idx="3"/>
          </p:nvPr>
        </p:nvSpPr>
        <p:spPr/>
        <p:txBody>
          <a:bodyPr/>
          <a:lstStyle/>
          <a:p>
            <a:r>
              <a:rPr lang="fr-FR"/>
              <a:t>G. Berry, Cours 3</a:t>
            </a:r>
            <a:endParaRPr lang="fr-FR" dirty="0"/>
          </a:p>
        </p:txBody>
      </p:sp>
      <p:pic>
        <p:nvPicPr>
          <p:cNvPr id="6" name="Image 5">
            <a:extLst>
              <a:ext uri="{FF2B5EF4-FFF2-40B4-BE49-F238E27FC236}">
                <a16:creationId xmlns:a16="http://schemas.microsoft.com/office/drawing/2014/main" xmlns="" id="{773D41FD-AB2E-084C-A87F-5D20BAC51B9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89827"/>
            <a:ext cx="9144000" cy="5419493"/>
          </a:xfrm>
          <a:prstGeom prst="rect">
            <a:avLst/>
          </a:prstGeom>
        </p:spPr>
      </p:pic>
    </p:spTree>
    <p:extLst>
      <p:ext uri="{BB962C8B-B14F-4D97-AF65-F5344CB8AC3E}">
        <p14:creationId xmlns:p14="http://schemas.microsoft.com/office/powerpoint/2010/main" val="36152131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xmlns="" id="{6081E356-0611-6F4B-93CE-9848EA82568F}"/>
              </a:ext>
            </a:extLst>
          </p:cNvPr>
          <p:cNvSpPr>
            <a:spLocks noGrp="1"/>
          </p:cNvSpPr>
          <p:nvPr>
            <p:ph idx="1"/>
          </p:nvPr>
        </p:nvSpPr>
        <p:spPr>
          <a:xfrm>
            <a:off x="56029" y="920940"/>
            <a:ext cx="9031941" cy="5324663"/>
          </a:xfrm>
        </p:spPr>
        <p:txBody>
          <a:bodyPr/>
          <a:lstStyle/>
          <a:p>
            <a:r>
              <a:rPr lang="fr-FR" sz="2400"/>
              <a:t>Activités débranchées</a:t>
            </a:r>
          </a:p>
          <a:p>
            <a:pPr lvl="1">
              <a:spcBef>
                <a:spcPts val="600"/>
              </a:spcBef>
            </a:pPr>
            <a:r>
              <a:rPr lang="fr-FR" sz="2000">
                <a:solidFill>
                  <a:schemeClr val="tx1"/>
                </a:solidFill>
              </a:rPr>
              <a:t>excellents exemples : </a:t>
            </a:r>
            <a:r>
              <a:rPr lang="fr-FR" sz="2000" i="1"/>
              <a:t>CS unplugged</a:t>
            </a:r>
            <a:r>
              <a:rPr lang="fr-FR" sz="2000"/>
              <a:t> </a:t>
            </a:r>
            <a:r>
              <a:rPr lang="fr-FR" sz="2000">
                <a:solidFill>
                  <a:schemeClr val="tx1"/>
                </a:solidFill>
              </a:rPr>
              <a:t>(NZ) </a:t>
            </a:r>
            <a:r>
              <a:rPr lang="fr-FR" sz="1800">
                <a:solidFill>
                  <a:schemeClr val="tx1"/>
                </a:solidFill>
                <a:hlinkClick r:id="rId2"/>
              </a:rPr>
              <a:t>https://www.csunplugged.org/en/</a:t>
            </a:r>
            <a:r>
              <a:rPr lang="fr-FR" sz="1800">
                <a:solidFill>
                  <a:schemeClr val="tx1"/>
                </a:solidFill>
              </a:rPr>
              <a:t> </a:t>
            </a:r>
            <a:endParaRPr lang="fr-FR" sz="2000">
              <a:solidFill>
                <a:schemeClr val="tx1"/>
              </a:solidFill>
            </a:endParaRPr>
          </a:p>
          <a:p>
            <a:pPr marL="255600" lvl="1" indent="0">
              <a:buNone/>
            </a:pPr>
            <a:r>
              <a:rPr lang="fr-FR" sz="2000">
                <a:solidFill>
                  <a:schemeClr val="bg1"/>
                </a:solidFill>
              </a:rPr>
              <a:t>    </a:t>
            </a:r>
            <a:r>
              <a:rPr lang="fr-FR" sz="2000">
                <a:solidFill>
                  <a:schemeClr val="tx1"/>
                </a:solidFill>
              </a:rPr>
              <a:t>traduction française</a:t>
            </a:r>
            <a:r>
              <a:rPr lang="fr-FR" sz="1800">
                <a:solidFill>
                  <a:schemeClr val="tx1"/>
                </a:solidFill>
              </a:rPr>
              <a:t> </a:t>
            </a:r>
            <a:r>
              <a:rPr lang="fr-FR" sz="2000">
                <a:solidFill>
                  <a:schemeClr val="tx1"/>
                </a:solidFill>
              </a:rPr>
              <a:t>:</a:t>
            </a:r>
            <a:r>
              <a:rPr lang="fr-FR">
                <a:solidFill>
                  <a:schemeClr val="tx1"/>
                </a:solidFill>
              </a:rPr>
              <a:t> </a:t>
            </a:r>
            <a:r>
              <a:rPr lang="fr-FR" sz="1300">
                <a:solidFill>
                  <a:schemeClr val="tx1"/>
                </a:solidFill>
                <a:hlinkClick r:id="rId3"/>
              </a:rPr>
              <a:t>https://interstices.info/wp-content/uploads/2018/01/csunplugged2014-fr.pdf</a:t>
            </a:r>
            <a:endParaRPr lang="fr-FR" sz="1300">
              <a:solidFill>
                <a:schemeClr val="tx1"/>
              </a:solidFill>
            </a:endParaRPr>
          </a:p>
          <a:p>
            <a:pPr lvl="1">
              <a:spcBef>
                <a:spcPts val="600"/>
              </a:spcBef>
            </a:pPr>
            <a:r>
              <a:rPr lang="fr-FR" sz="2000">
                <a:solidFill>
                  <a:schemeClr val="tx1"/>
                </a:solidFill>
              </a:rPr>
              <a:t>expérimentations personnelles : Ecole Montessori </a:t>
            </a:r>
            <a:r>
              <a:rPr lang="fr-FR" sz="2000">
                <a:solidFill>
                  <a:schemeClr val="tx1"/>
                </a:solidFill>
                <a:hlinkClick r:id="rId4"/>
              </a:rPr>
              <a:t>Les Pouces verts</a:t>
            </a:r>
            <a:endParaRPr lang="fr-FR" sz="2000">
              <a:solidFill>
                <a:schemeClr val="tx1"/>
              </a:solidFill>
            </a:endParaRPr>
          </a:p>
          <a:p>
            <a:pPr>
              <a:spcBef>
                <a:spcPts val="1000"/>
              </a:spcBef>
            </a:pPr>
            <a:r>
              <a:rPr lang="fr-FR" sz="2400"/>
              <a:t>Données, algorithmes, programmes</a:t>
            </a:r>
          </a:p>
          <a:p>
            <a:pPr lvl="1">
              <a:spcBef>
                <a:spcPts val="600"/>
              </a:spcBef>
            </a:pPr>
            <a:r>
              <a:rPr lang="fr-FR" sz="2000">
                <a:solidFill>
                  <a:schemeClr val="tx1"/>
                </a:solidFill>
              </a:rPr>
              <a:t>avec les mathématiques, les sciences, le français, etc.</a:t>
            </a:r>
          </a:p>
          <a:p>
            <a:pPr lvl="1">
              <a:spcBef>
                <a:spcPts val="600"/>
              </a:spcBef>
            </a:pPr>
            <a:r>
              <a:rPr lang="fr-FR" sz="2000">
                <a:solidFill>
                  <a:schemeClr val="accent3"/>
                </a:solidFill>
              </a:rPr>
              <a:t>programmation en</a:t>
            </a:r>
            <a:r>
              <a:rPr lang="fr-FR" sz="2000">
                <a:solidFill>
                  <a:schemeClr val="tx1"/>
                </a:solidFill>
              </a:rPr>
              <a:t> </a:t>
            </a:r>
            <a:r>
              <a:rPr lang="fr-FR" sz="2000">
                <a:solidFill>
                  <a:schemeClr val="tx1"/>
                </a:solidFill>
                <a:hlinkClick r:id="rId5"/>
              </a:rPr>
              <a:t>Scratch</a:t>
            </a:r>
            <a:r>
              <a:rPr lang="fr-FR" sz="2000">
                <a:solidFill>
                  <a:schemeClr val="tx1"/>
                </a:solidFill>
              </a:rPr>
              <a:t> : visuel, contrôle + évémements, mouvement + son, </a:t>
            </a:r>
            <a:r>
              <a:rPr lang="fr-FR" sz="2000">
                <a:solidFill>
                  <a:schemeClr val="accent3"/>
                </a:solidFill>
              </a:rPr>
              <a:t>parallélisme synchrone</a:t>
            </a:r>
            <a:r>
              <a:rPr lang="fr-FR" sz="2000">
                <a:solidFill>
                  <a:schemeClr val="tx1"/>
                </a:solidFill>
              </a:rPr>
              <a:t> (mini-Esterel), bien adapté aux enfants (et parents)</a:t>
            </a:r>
          </a:p>
          <a:p>
            <a:pPr>
              <a:spcBef>
                <a:spcPts val="1000"/>
              </a:spcBef>
            </a:pPr>
            <a:r>
              <a:rPr lang="fr-FR" sz="2400"/>
              <a:t>Exemples de ressources</a:t>
            </a:r>
          </a:p>
          <a:p>
            <a:pPr lvl="1">
              <a:spcBef>
                <a:spcPts val="600"/>
              </a:spcBef>
            </a:pPr>
            <a:r>
              <a:rPr lang="fr-FR" sz="2000">
                <a:solidFill>
                  <a:schemeClr val="tx1"/>
                </a:solidFill>
              </a:rPr>
              <a:t>sites</a:t>
            </a:r>
            <a:r>
              <a:rPr lang="fr-FR" sz="2000"/>
              <a:t> </a:t>
            </a:r>
            <a:r>
              <a:rPr lang="fr-FR" sz="2000">
                <a:hlinkClick r:id="rId6"/>
              </a:rPr>
              <a:t>http://interstices.info</a:t>
            </a:r>
            <a:r>
              <a:rPr lang="fr-FR" sz="2000">
                <a:solidFill>
                  <a:schemeClr val="tx1"/>
                </a:solidFill>
              </a:rPr>
              <a:t>,</a:t>
            </a:r>
            <a:r>
              <a:rPr lang="fr-FR" sz="2000"/>
              <a:t> </a:t>
            </a:r>
            <a:r>
              <a:rPr lang="fr-FR" sz="2000">
                <a:hlinkClick r:id="rId7"/>
              </a:rPr>
              <a:t>http://pixees.fr</a:t>
            </a:r>
            <a:r>
              <a:rPr lang="fr-FR" sz="2000"/>
              <a:t>   </a:t>
            </a:r>
            <a:r>
              <a:rPr lang="fr-FR" sz="2000">
                <a:solidFill>
                  <a:schemeClr val="tx1"/>
                </a:solidFill>
              </a:rPr>
              <a:t>(merci Inria et Thierry Vieville)</a:t>
            </a:r>
          </a:p>
          <a:p>
            <a:pPr lvl="1">
              <a:spcBef>
                <a:spcPts val="600"/>
              </a:spcBef>
            </a:pPr>
            <a:r>
              <a:rPr lang="fr-FR" sz="2000">
                <a:solidFill>
                  <a:schemeClr val="tx1"/>
                </a:solidFill>
              </a:rPr>
              <a:t>superbes livres </a:t>
            </a:r>
            <a:r>
              <a:rPr lang="fr-FR" sz="2000">
                <a:hlinkClick r:id="rId8"/>
              </a:rPr>
              <a:t>1-2-3 Codez !</a:t>
            </a:r>
            <a:r>
              <a:rPr lang="fr-FR" sz="2000">
                <a:solidFill>
                  <a:schemeClr val="tx1"/>
                </a:solidFill>
              </a:rPr>
              <a:t>, tomes 1 et 2</a:t>
            </a:r>
          </a:p>
          <a:p>
            <a:pPr lvl="1">
              <a:spcBef>
                <a:spcPts val="600"/>
              </a:spcBef>
            </a:pPr>
            <a:r>
              <a:rPr lang="fr-FR" sz="2000">
                <a:solidFill>
                  <a:schemeClr val="tx1"/>
                </a:solidFill>
              </a:rPr>
              <a:t>associations : </a:t>
            </a:r>
            <a:r>
              <a:rPr lang="fr-FR" sz="2000">
                <a:hlinkClick r:id="rId9"/>
              </a:rPr>
              <a:t>Magic Makers</a:t>
            </a:r>
            <a:r>
              <a:rPr lang="fr-FR" sz="2000">
                <a:solidFill>
                  <a:schemeClr val="tx1"/>
                </a:solidFill>
              </a:rPr>
              <a:t>, </a:t>
            </a:r>
            <a:r>
              <a:rPr lang="fr-FR" sz="2000">
                <a:solidFill>
                  <a:schemeClr val="tx1"/>
                </a:solidFill>
                <a:hlinkClick r:id="rId10"/>
              </a:rPr>
              <a:t>Class’Code</a:t>
            </a:r>
            <a:r>
              <a:rPr lang="fr-FR" sz="2000">
                <a:solidFill>
                  <a:schemeClr val="tx1"/>
                </a:solidFill>
              </a:rPr>
              <a:t>, …</a:t>
            </a:r>
            <a:endParaRPr lang="fr-FR" sz="2000"/>
          </a:p>
        </p:txBody>
      </p:sp>
      <p:sp>
        <p:nvSpPr>
          <p:cNvPr id="3" name="Titre 2">
            <a:extLst>
              <a:ext uri="{FF2B5EF4-FFF2-40B4-BE49-F238E27FC236}">
                <a16:creationId xmlns:a16="http://schemas.microsoft.com/office/drawing/2014/main" xmlns="" id="{070CA533-AE86-6F4B-9964-D69989CA2BD9}"/>
              </a:ext>
            </a:extLst>
          </p:cNvPr>
          <p:cNvSpPr>
            <a:spLocks noGrp="1"/>
          </p:cNvSpPr>
          <p:nvPr>
            <p:ph type="title"/>
          </p:nvPr>
        </p:nvSpPr>
        <p:spPr>
          <a:xfrm>
            <a:off x="0" y="44624"/>
            <a:ext cx="9144000" cy="646331"/>
          </a:xfrm>
        </p:spPr>
        <p:txBody>
          <a:bodyPr/>
          <a:lstStyle/>
          <a:p>
            <a:r>
              <a:rPr lang="fr-FR"/>
              <a:t>Que peut-on faire de bien à ces âges ?</a:t>
            </a:r>
          </a:p>
        </p:txBody>
      </p:sp>
      <p:sp>
        <p:nvSpPr>
          <p:cNvPr id="4" name="Espace réservé de la date 3">
            <a:extLst>
              <a:ext uri="{FF2B5EF4-FFF2-40B4-BE49-F238E27FC236}">
                <a16:creationId xmlns:a16="http://schemas.microsoft.com/office/drawing/2014/main" xmlns="" id="{AF8E78F9-13F1-2E4E-915E-F86B05492113}"/>
              </a:ext>
            </a:extLst>
          </p:cNvPr>
          <p:cNvSpPr>
            <a:spLocks noGrp="1"/>
          </p:cNvSpPr>
          <p:nvPr>
            <p:ph type="dt" sz="half" idx="2"/>
          </p:nvPr>
        </p:nvSpPr>
        <p:spPr/>
        <p:txBody>
          <a:bodyPr/>
          <a:lstStyle/>
          <a:p>
            <a:r>
              <a:rPr lang="fr-FR"/>
              <a:t>06/02/2019</a:t>
            </a:r>
            <a:endParaRPr lang="fr-FR" dirty="0"/>
          </a:p>
        </p:txBody>
      </p:sp>
      <p:sp>
        <p:nvSpPr>
          <p:cNvPr id="5" name="Espace réservé du numéro de diapositive 4">
            <a:extLst>
              <a:ext uri="{FF2B5EF4-FFF2-40B4-BE49-F238E27FC236}">
                <a16:creationId xmlns:a16="http://schemas.microsoft.com/office/drawing/2014/main" xmlns="" id="{473D9C62-9D5A-E344-BDEE-CEAE26607389}"/>
              </a:ext>
            </a:extLst>
          </p:cNvPr>
          <p:cNvSpPr>
            <a:spLocks noGrp="1"/>
          </p:cNvSpPr>
          <p:nvPr>
            <p:ph type="sldNum" sz="quarter" idx="4"/>
          </p:nvPr>
        </p:nvSpPr>
        <p:spPr/>
        <p:txBody>
          <a:bodyPr/>
          <a:lstStyle/>
          <a:p>
            <a:fld id="{BD380794-AD05-45D1-BCEF-E41591C34CDA}" type="slidenum">
              <a:rPr lang="fr-FR" smtClean="0"/>
              <a:pPr/>
              <a:t>49</a:t>
            </a:fld>
            <a:endParaRPr lang="fr-FR" dirty="0"/>
          </a:p>
        </p:txBody>
      </p:sp>
      <p:sp>
        <p:nvSpPr>
          <p:cNvPr id="6" name="Espace réservé du pied de page 5">
            <a:extLst>
              <a:ext uri="{FF2B5EF4-FFF2-40B4-BE49-F238E27FC236}">
                <a16:creationId xmlns:a16="http://schemas.microsoft.com/office/drawing/2014/main" xmlns="" id="{B3581322-8705-2748-9EFF-1642456BBD96}"/>
              </a:ext>
            </a:extLst>
          </p:cNvPr>
          <p:cNvSpPr>
            <a:spLocks noGrp="1"/>
          </p:cNvSpPr>
          <p:nvPr>
            <p:ph type="ftr" sz="quarter" idx="3"/>
          </p:nvPr>
        </p:nvSpPr>
        <p:spPr/>
        <p:txBody>
          <a:bodyPr/>
          <a:lstStyle/>
          <a:p>
            <a:r>
              <a:rPr lang="fr-FR"/>
              <a:t>G. Berry, Cours 3</a:t>
            </a:r>
            <a:endParaRPr lang="fr-FR" dirty="0"/>
          </a:p>
        </p:txBody>
      </p:sp>
    </p:spTree>
    <p:extLst>
      <p:ext uri="{BB962C8B-B14F-4D97-AF65-F5344CB8AC3E}">
        <p14:creationId xmlns:p14="http://schemas.microsoft.com/office/powerpoint/2010/main" val="2762188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9525FCE-F94F-8545-AD26-C88D9C4642F9}"/>
              </a:ext>
            </a:extLst>
          </p:cNvPr>
          <p:cNvSpPr>
            <a:spLocks noGrp="1"/>
          </p:cNvSpPr>
          <p:nvPr>
            <p:ph type="title"/>
          </p:nvPr>
        </p:nvSpPr>
        <p:spPr>
          <a:xfrm>
            <a:off x="228600" y="44624"/>
            <a:ext cx="8686800" cy="584775"/>
          </a:xfrm>
        </p:spPr>
        <p:txBody>
          <a:bodyPr/>
          <a:lstStyle/>
          <a:p>
            <a:r>
              <a:rPr lang="fr-FR" sz="3200" dirty="0"/>
              <a:t>Pourquoi l’informatique est devenue essentielle</a:t>
            </a:r>
          </a:p>
        </p:txBody>
      </p:sp>
      <p:sp>
        <p:nvSpPr>
          <p:cNvPr id="3" name="Espace réservé de la date 2">
            <a:extLst>
              <a:ext uri="{FF2B5EF4-FFF2-40B4-BE49-F238E27FC236}">
                <a16:creationId xmlns:a16="http://schemas.microsoft.com/office/drawing/2014/main" xmlns="" id="{56A0E7C2-0849-1E4D-BA98-F616BAFDDE88}"/>
              </a:ext>
            </a:extLst>
          </p:cNvPr>
          <p:cNvSpPr>
            <a:spLocks noGrp="1"/>
          </p:cNvSpPr>
          <p:nvPr>
            <p:ph type="dt" sz="half" idx="2"/>
          </p:nvPr>
        </p:nvSpPr>
        <p:spPr/>
        <p:txBody>
          <a:bodyPr/>
          <a:lstStyle/>
          <a:p>
            <a:r>
              <a:rPr lang="fr-FR"/>
              <a:t>06/02/2019</a:t>
            </a:r>
            <a:endParaRPr lang="fr-FR" dirty="0"/>
          </a:p>
        </p:txBody>
      </p:sp>
      <p:sp>
        <p:nvSpPr>
          <p:cNvPr id="4" name="Espace réservé du numéro de diapositive 3">
            <a:extLst>
              <a:ext uri="{FF2B5EF4-FFF2-40B4-BE49-F238E27FC236}">
                <a16:creationId xmlns:a16="http://schemas.microsoft.com/office/drawing/2014/main" xmlns="" id="{63AE9F14-B690-5244-918A-0369D8A13E0A}"/>
              </a:ext>
            </a:extLst>
          </p:cNvPr>
          <p:cNvSpPr>
            <a:spLocks noGrp="1"/>
          </p:cNvSpPr>
          <p:nvPr>
            <p:ph type="sldNum" sz="quarter" idx="4"/>
          </p:nvPr>
        </p:nvSpPr>
        <p:spPr/>
        <p:txBody>
          <a:bodyPr/>
          <a:lstStyle/>
          <a:p>
            <a:fld id="{BD380794-AD05-45D1-BCEF-E41591C34CDA}" type="slidenum">
              <a:rPr lang="fr-FR" smtClean="0"/>
              <a:pPr/>
              <a:t>5</a:t>
            </a:fld>
            <a:endParaRPr lang="fr-FR" dirty="0"/>
          </a:p>
        </p:txBody>
      </p:sp>
      <p:sp>
        <p:nvSpPr>
          <p:cNvPr id="5" name="Espace réservé du pied de page 4">
            <a:extLst>
              <a:ext uri="{FF2B5EF4-FFF2-40B4-BE49-F238E27FC236}">
                <a16:creationId xmlns:a16="http://schemas.microsoft.com/office/drawing/2014/main" xmlns="" id="{7ED1E3BE-BF6E-834F-BEC3-B8485C84C953}"/>
              </a:ext>
            </a:extLst>
          </p:cNvPr>
          <p:cNvSpPr>
            <a:spLocks noGrp="1"/>
          </p:cNvSpPr>
          <p:nvPr>
            <p:ph type="ftr" sz="quarter" idx="3"/>
          </p:nvPr>
        </p:nvSpPr>
        <p:spPr/>
        <p:txBody>
          <a:bodyPr/>
          <a:lstStyle/>
          <a:p>
            <a:r>
              <a:rPr lang="fr-FR"/>
              <a:t>G. Berry, Cours 3</a:t>
            </a:r>
            <a:endParaRPr lang="fr-FR" dirty="0"/>
          </a:p>
        </p:txBody>
      </p:sp>
      <p:cxnSp>
        <p:nvCxnSpPr>
          <p:cNvPr id="8" name="Connecteur droit avec flèche 7">
            <a:extLst>
              <a:ext uri="{FF2B5EF4-FFF2-40B4-BE49-F238E27FC236}">
                <a16:creationId xmlns:a16="http://schemas.microsoft.com/office/drawing/2014/main" xmlns="" id="{9E2E9C6F-A25D-4E40-A360-3F5B1BE23FD6}"/>
              </a:ext>
            </a:extLst>
          </p:cNvPr>
          <p:cNvCxnSpPr>
            <a:stCxn id="19" idx="0"/>
            <a:endCxn id="7" idx="2"/>
          </p:cNvCxnSpPr>
          <p:nvPr/>
        </p:nvCxnSpPr>
        <p:spPr bwMode="auto">
          <a:xfrm flipV="1">
            <a:off x="1665059" y="1369434"/>
            <a:ext cx="2735503" cy="3069340"/>
          </a:xfrm>
          <a:prstGeom prst="straightConnector1">
            <a:avLst/>
          </a:prstGeom>
          <a:noFill/>
          <a:ln w="28575" cap="flat" cmpd="sng" algn="ctr">
            <a:solidFill>
              <a:schemeClr val="tx1"/>
            </a:solidFill>
            <a:prstDash val="solid"/>
            <a:round/>
            <a:headEnd type="none" w="med" len="med"/>
            <a:tailEnd type="none" w="med" len="med"/>
          </a:ln>
          <a:effectLst/>
        </p:spPr>
      </p:cxnSp>
      <p:cxnSp>
        <p:nvCxnSpPr>
          <p:cNvPr id="9" name="Connecteur droit avec flèche 8">
            <a:extLst>
              <a:ext uri="{FF2B5EF4-FFF2-40B4-BE49-F238E27FC236}">
                <a16:creationId xmlns:a16="http://schemas.microsoft.com/office/drawing/2014/main" xmlns="" id="{164CD324-DEE7-6D42-A416-CD7F0D641C79}"/>
              </a:ext>
            </a:extLst>
          </p:cNvPr>
          <p:cNvCxnSpPr>
            <a:stCxn id="7" idx="2"/>
            <a:endCxn id="18" idx="0"/>
          </p:cNvCxnSpPr>
          <p:nvPr/>
        </p:nvCxnSpPr>
        <p:spPr bwMode="auto">
          <a:xfrm>
            <a:off x="4400562" y="1369434"/>
            <a:ext cx="2756938" cy="3096194"/>
          </a:xfrm>
          <a:prstGeom prst="straightConnector1">
            <a:avLst/>
          </a:prstGeom>
          <a:noFill/>
          <a:ln w="28575" cap="flat" cmpd="sng" algn="ctr">
            <a:solidFill>
              <a:schemeClr val="tx1"/>
            </a:solidFill>
            <a:prstDash val="solid"/>
            <a:round/>
            <a:headEnd type="none" w="med" len="med"/>
            <a:tailEnd type="none" w="med" len="med"/>
          </a:ln>
          <a:effectLst/>
        </p:spPr>
      </p:cxnSp>
      <p:cxnSp>
        <p:nvCxnSpPr>
          <p:cNvPr id="10" name="Connecteur droit avec flèche 9">
            <a:extLst>
              <a:ext uri="{FF2B5EF4-FFF2-40B4-BE49-F238E27FC236}">
                <a16:creationId xmlns:a16="http://schemas.microsoft.com/office/drawing/2014/main" xmlns="" id="{A0189487-2D80-7346-AE56-FE8903475D73}"/>
              </a:ext>
            </a:extLst>
          </p:cNvPr>
          <p:cNvCxnSpPr>
            <a:stCxn id="19" idx="3"/>
            <a:endCxn id="18" idx="1"/>
          </p:cNvCxnSpPr>
          <p:nvPr/>
        </p:nvCxnSpPr>
        <p:spPr bwMode="auto">
          <a:xfrm>
            <a:off x="2358518" y="4676544"/>
            <a:ext cx="4216130" cy="26854"/>
          </a:xfrm>
          <a:prstGeom prst="straightConnector1">
            <a:avLst/>
          </a:prstGeom>
          <a:noFill/>
          <a:ln w="28575" cap="flat" cmpd="sng" algn="ctr">
            <a:solidFill>
              <a:schemeClr val="tx1"/>
            </a:solidFill>
            <a:prstDash val="solid"/>
            <a:round/>
            <a:headEnd type="none" w="med" len="med"/>
            <a:tailEnd type="none" w="med" len="med"/>
          </a:ln>
          <a:effectLst/>
        </p:spPr>
      </p:cxnSp>
      <p:grpSp>
        <p:nvGrpSpPr>
          <p:cNvPr id="11" name="Groupe 10">
            <a:extLst>
              <a:ext uri="{FF2B5EF4-FFF2-40B4-BE49-F238E27FC236}">
                <a16:creationId xmlns:a16="http://schemas.microsoft.com/office/drawing/2014/main" xmlns="" id="{6C19C589-7C41-AB48-B738-72B6CED440A3}"/>
              </a:ext>
            </a:extLst>
          </p:cNvPr>
          <p:cNvGrpSpPr/>
          <p:nvPr/>
        </p:nvGrpSpPr>
        <p:grpSpPr>
          <a:xfrm>
            <a:off x="2358518" y="1369434"/>
            <a:ext cx="4216130" cy="3096194"/>
            <a:chOff x="2415688" y="1637568"/>
            <a:chExt cx="4080579" cy="3031302"/>
          </a:xfrm>
        </p:grpSpPr>
        <p:cxnSp>
          <p:nvCxnSpPr>
            <p:cNvPr id="12" name="Connecteur droit avec flèche 11">
              <a:extLst>
                <a:ext uri="{FF2B5EF4-FFF2-40B4-BE49-F238E27FC236}">
                  <a16:creationId xmlns:a16="http://schemas.microsoft.com/office/drawing/2014/main" xmlns="" id="{781D831D-93C7-4044-8425-1ED29B53F612}"/>
                </a:ext>
              </a:extLst>
            </p:cNvPr>
            <p:cNvCxnSpPr>
              <a:stCxn id="7" idx="2"/>
              <a:endCxn id="13" idx="0"/>
            </p:cNvCxnSpPr>
            <p:nvPr/>
          </p:nvCxnSpPr>
          <p:spPr bwMode="auto">
            <a:xfrm>
              <a:off x="4392079" y="1637568"/>
              <a:ext cx="8481" cy="1626148"/>
            </a:xfrm>
            <a:prstGeom prst="straightConnector1">
              <a:avLst/>
            </a:prstGeom>
            <a:noFill/>
            <a:ln w="28575" cap="flat" cmpd="sng" algn="ctr">
              <a:solidFill>
                <a:schemeClr val="accent3"/>
              </a:solidFill>
              <a:prstDash val="solid"/>
              <a:round/>
              <a:headEnd type="none" w="med" len="med"/>
              <a:tailEnd type="none" w="med" len="med"/>
            </a:ln>
            <a:effectLst/>
          </p:spPr>
        </p:cxnSp>
        <p:sp>
          <p:nvSpPr>
            <p:cNvPr id="13" name="ZoneTexte 12">
              <a:extLst>
                <a:ext uri="{FF2B5EF4-FFF2-40B4-BE49-F238E27FC236}">
                  <a16:creationId xmlns:a16="http://schemas.microsoft.com/office/drawing/2014/main" xmlns="" id="{7F844C18-5D6D-F34A-A911-6E1BA5F2DB58}"/>
                </a:ext>
              </a:extLst>
            </p:cNvPr>
            <p:cNvSpPr txBox="1"/>
            <p:nvPr/>
          </p:nvSpPr>
          <p:spPr>
            <a:xfrm>
              <a:off x="3449357" y="3263715"/>
              <a:ext cx="1902407" cy="859514"/>
            </a:xfrm>
            <a:prstGeom prst="rect">
              <a:avLst/>
            </a:prstGeom>
            <a:ln w="28575" cmpd="sng">
              <a:solidFill>
                <a:schemeClr val="accent3"/>
              </a:solidFill>
            </a:ln>
          </p:spPr>
          <p:txBody>
            <a:bodyPr wrap="none" tIns="72000" bIns="54000" rtlCol="0" anchor="t" anchorCtr="0">
              <a:spAutoFit/>
            </a:bodyPr>
            <a:lstStyle/>
            <a:p>
              <a:pPr algn="ctr" fontAlgn="base">
                <a:lnSpc>
                  <a:spcPct val="85000"/>
                </a:lnSpc>
                <a:spcAft>
                  <a:spcPct val="0"/>
                </a:spcAft>
              </a:pPr>
              <a:r>
                <a:rPr kumimoji="0" lang="fr-FR" sz="2800" i="0" u="none" strike="noStrike" kern="0" cap="none" spc="0" normalizeH="0" dirty="0">
                  <a:ln>
                    <a:noFill/>
                  </a:ln>
                  <a:solidFill>
                    <a:schemeClr val="accent3"/>
                  </a:solidFill>
                  <a:effectLst/>
                  <a:uLnTx/>
                  <a:uFillTx/>
                </a:rPr>
                <a:t>information</a:t>
              </a:r>
            </a:p>
            <a:p>
              <a:pPr algn="ctr" fontAlgn="base">
                <a:lnSpc>
                  <a:spcPct val="85000"/>
                </a:lnSpc>
                <a:spcAft>
                  <a:spcPct val="0"/>
                </a:spcAft>
              </a:pPr>
              <a:r>
                <a:rPr lang="fr-FR" sz="2800" kern="0" dirty="0">
                  <a:solidFill>
                    <a:schemeClr val="accent3"/>
                  </a:solidFill>
                </a:rPr>
                <a:t>algorithme</a:t>
              </a:r>
              <a:endParaRPr kumimoji="0" lang="fr-FR" sz="2800" i="0" u="none" strike="noStrike" kern="0" cap="none" spc="0" normalizeH="0" dirty="0">
                <a:ln>
                  <a:noFill/>
                </a:ln>
                <a:solidFill>
                  <a:schemeClr val="accent3"/>
                </a:solidFill>
                <a:effectLst/>
                <a:uLnTx/>
                <a:uFillTx/>
              </a:endParaRPr>
            </a:p>
          </p:txBody>
        </p:sp>
        <p:cxnSp>
          <p:nvCxnSpPr>
            <p:cNvPr id="14" name="Connecteur droit avec flèche 13">
              <a:extLst>
                <a:ext uri="{FF2B5EF4-FFF2-40B4-BE49-F238E27FC236}">
                  <a16:creationId xmlns:a16="http://schemas.microsoft.com/office/drawing/2014/main" xmlns="" id="{C9DF4613-1350-FA44-9A4B-11E7BE9AB5F7}"/>
                </a:ext>
              </a:extLst>
            </p:cNvPr>
            <p:cNvCxnSpPr>
              <a:cxnSpLocks/>
              <a:stCxn id="13" idx="2"/>
            </p:cNvCxnSpPr>
            <p:nvPr/>
          </p:nvCxnSpPr>
          <p:spPr bwMode="auto">
            <a:xfrm flipH="1">
              <a:off x="2415688" y="4123230"/>
              <a:ext cx="1984872" cy="519349"/>
            </a:xfrm>
            <a:prstGeom prst="straightConnector1">
              <a:avLst/>
            </a:prstGeom>
            <a:noFill/>
            <a:ln w="28575" cap="flat" cmpd="sng" algn="ctr">
              <a:solidFill>
                <a:schemeClr val="accent3"/>
              </a:solidFill>
              <a:prstDash val="solid"/>
              <a:round/>
              <a:headEnd type="none" w="med" len="med"/>
              <a:tailEnd type="none" w="med" len="med"/>
            </a:ln>
            <a:effectLst/>
          </p:spPr>
        </p:cxnSp>
        <p:cxnSp>
          <p:nvCxnSpPr>
            <p:cNvPr id="15" name="Connecteur droit avec flèche 14">
              <a:extLst>
                <a:ext uri="{FF2B5EF4-FFF2-40B4-BE49-F238E27FC236}">
                  <a16:creationId xmlns:a16="http://schemas.microsoft.com/office/drawing/2014/main" xmlns="" id="{36B9737D-BB20-F04F-8C97-C2304D1F7757}"/>
                </a:ext>
              </a:extLst>
            </p:cNvPr>
            <p:cNvCxnSpPr>
              <a:cxnSpLocks/>
              <a:stCxn id="13" idx="2"/>
            </p:cNvCxnSpPr>
            <p:nvPr/>
          </p:nvCxnSpPr>
          <p:spPr bwMode="auto">
            <a:xfrm>
              <a:off x="4400560" y="4123230"/>
              <a:ext cx="2095707" cy="545640"/>
            </a:xfrm>
            <a:prstGeom prst="straightConnector1">
              <a:avLst/>
            </a:prstGeom>
            <a:noFill/>
            <a:ln w="28575" cap="flat" cmpd="sng" algn="ctr">
              <a:solidFill>
                <a:schemeClr val="accent3"/>
              </a:solidFill>
              <a:prstDash val="solid"/>
              <a:round/>
              <a:headEnd type="none" w="med" len="med"/>
              <a:tailEnd type="none" w="med" len="med"/>
            </a:ln>
            <a:effectLst/>
          </p:spPr>
        </p:cxnSp>
      </p:grpSp>
      <p:sp>
        <p:nvSpPr>
          <p:cNvPr id="16" name="ZoneTexte 15">
            <a:extLst>
              <a:ext uri="{FF2B5EF4-FFF2-40B4-BE49-F238E27FC236}">
                <a16:creationId xmlns:a16="http://schemas.microsoft.com/office/drawing/2014/main" xmlns="" id="{8A686EA6-DD89-2A4B-81FC-81080C54D1EF}"/>
              </a:ext>
            </a:extLst>
          </p:cNvPr>
          <p:cNvSpPr txBox="1"/>
          <p:nvPr/>
        </p:nvSpPr>
        <p:spPr>
          <a:xfrm>
            <a:off x="395536" y="5229200"/>
            <a:ext cx="8352928" cy="1248064"/>
          </a:xfrm>
          <a:prstGeom prst="rect">
            <a:avLst/>
          </a:prstGeom>
          <a:ln w="28575">
            <a:solidFill>
              <a:schemeClr val="accent3"/>
            </a:solidFill>
          </a:ln>
        </p:spPr>
        <p:txBody>
          <a:bodyPr wrap="square" bIns="64800" rtlCol="0">
            <a:spAutoFit/>
          </a:bodyPr>
          <a:lstStyle/>
          <a:p>
            <a:pPr algn="ctr" fontAlgn="base">
              <a:lnSpc>
                <a:spcPct val="105000"/>
              </a:lnSpc>
              <a:spcAft>
                <a:spcPct val="0"/>
              </a:spcAft>
            </a:pPr>
            <a:r>
              <a:rPr lang="fr-FR" sz="2400" kern="0" dirty="0"/>
              <a:t>L’informatique et ses algorithmes conduisent à une </a:t>
            </a:r>
          </a:p>
          <a:p>
            <a:pPr algn="ctr" fontAlgn="base">
              <a:lnSpc>
                <a:spcPct val="105000"/>
              </a:lnSpc>
              <a:spcAft>
                <a:spcPct val="0"/>
              </a:spcAft>
            </a:pPr>
            <a:r>
              <a:rPr lang="fr-FR" sz="2400" kern="0" dirty="0">
                <a:solidFill>
                  <a:schemeClr val="accent3"/>
                </a:solidFill>
              </a:rPr>
              <a:t>nouvelle façon de penser et d’agir</a:t>
            </a:r>
            <a:r>
              <a:rPr lang="fr-FR" sz="2400" kern="0" dirty="0"/>
              <a:t> avec des leviers d’une </a:t>
            </a:r>
            <a:r>
              <a:rPr lang="fr-FR" sz="2400" kern="0" dirty="0">
                <a:solidFill>
                  <a:schemeClr val="accent3"/>
                </a:solidFill>
              </a:rPr>
              <a:t>immense efficacité</a:t>
            </a:r>
            <a:r>
              <a:rPr lang="fr-FR" sz="2400" kern="0" dirty="0"/>
              <a:t> (voir cours  du 23 janvier)</a:t>
            </a:r>
          </a:p>
        </p:txBody>
      </p:sp>
      <p:sp>
        <p:nvSpPr>
          <p:cNvPr id="18" name="ZoneTexte 17">
            <a:extLst>
              <a:ext uri="{FF2B5EF4-FFF2-40B4-BE49-F238E27FC236}">
                <a16:creationId xmlns:a16="http://schemas.microsoft.com/office/drawing/2014/main" xmlns="" id="{B1E04FFE-E431-2B47-9BDE-6775042BFDC4}"/>
              </a:ext>
            </a:extLst>
          </p:cNvPr>
          <p:cNvSpPr txBox="1"/>
          <p:nvPr/>
        </p:nvSpPr>
        <p:spPr>
          <a:xfrm>
            <a:off x="6574648" y="4465628"/>
            <a:ext cx="1165704" cy="475540"/>
          </a:xfrm>
          <a:prstGeom prst="rect">
            <a:avLst/>
          </a:prstGeom>
          <a:solidFill>
            <a:schemeClr val="bg1"/>
          </a:solidFill>
          <a:ln w="28575">
            <a:solidFill>
              <a:schemeClr val="tx2"/>
            </a:solidFill>
          </a:ln>
        </p:spPr>
        <p:txBody>
          <a:bodyPr wrap="none" tIns="0" bIns="54000" rtlCol="0" anchor="b" anchorCtr="0">
            <a:spAutoFit/>
          </a:bodyPr>
          <a:lstStyle/>
          <a:p>
            <a:pPr algn="ctr" fontAlgn="base">
              <a:lnSpc>
                <a:spcPct val="105000"/>
              </a:lnSpc>
              <a:spcAft>
                <a:spcPct val="0"/>
              </a:spcAft>
            </a:pPr>
            <a:r>
              <a:rPr kumimoji="0" lang="fr-FR" sz="2800" b="0" i="0" u="none" strike="noStrike" kern="0" cap="none" spc="0" normalizeH="0" dirty="0">
                <a:ln>
                  <a:noFill/>
                </a:ln>
                <a:solidFill>
                  <a:schemeClr val="tx2"/>
                </a:solidFill>
                <a:effectLst/>
                <a:uLnTx/>
                <a:uFillTx/>
              </a:rPr>
              <a:t>ondes</a:t>
            </a:r>
          </a:p>
        </p:txBody>
      </p:sp>
      <p:sp>
        <p:nvSpPr>
          <p:cNvPr id="19" name="ZoneTexte 18">
            <a:extLst>
              <a:ext uri="{FF2B5EF4-FFF2-40B4-BE49-F238E27FC236}">
                <a16:creationId xmlns:a16="http://schemas.microsoft.com/office/drawing/2014/main" xmlns="" id="{DD2C6B41-676F-C44F-ABB7-B4EDBC2ADA6B}"/>
              </a:ext>
            </a:extLst>
          </p:cNvPr>
          <p:cNvSpPr txBox="1"/>
          <p:nvPr/>
        </p:nvSpPr>
        <p:spPr>
          <a:xfrm>
            <a:off x="971600" y="4438774"/>
            <a:ext cx="1386918" cy="475540"/>
          </a:xfrm>
          <a:prstGeom prst="rect">
            <a:avLst/>
          </a:prstGeom>
          <a:solidFill>
            <a:schemeClr val="bg1"/>
          </a:solidFill>
          <a:ln w="28575">
            <a:solidFill>
              <a:schemeClr val="accent1"/>
            </a:solidFill>
          </a:ln>
        </p:spPr>
        <p:txBody>
          <a:bodyPr wrap="none" tIns="0" bIns="54000" rtlCol="0" anchor="ctr" anchorCtr="0">
            <a:spAutoFit/>
          </a:bodyPr>
          <a:lstStyle/>
          <a:p>
            <a:pPr algn="ctr" fontAlgn="base">
              <a:lnSpc>
                <a:spcPct val="105000"/>
              </a:lnSpc>
              <a:spcAft>
                <a:spcPct val="0"/>
              </a:spcAft>
            </a:pPr>
            <a:r>
              <a:rPr kumimoji="0" lang="fr-FR" sz="2800" b="0" i="0" u="none" strike="noStrike" kern="0" cap="none" spc="0" normalizeH="0" dirty="0">
                <a:ln>
                  <a:noFill/>
                </a:ln>
                <a:solidFill>
                  <a:schemeClr val="accent1"/>
                </a:solidFill>
                <a:effectLst/>
                <a:uLnTx/>
                <a:uFillTx/>
              </a:rPr>
              <a:t>énergie</a:t>
            </a:r>
          </a:p>
        </p:txBody>
      </p:sp>
      <p:sp>
        <p:nvSpPr>
          <p:cNvPr id="7" name="ZoneTexte 6">
            <a:extLst>
              <a:ext uri="{FF2B5EF4-FFF2-40B4-BE49-F238E27FC236}">
                <a16:creationId xmlns:a16="http://schemas.microsoft.com/office/drawing/2014/main" xmlns="" id="{736A49E9-8C3B-E447-80DC-C9F1701D7CBC}"/>
              </a:ext>
            </a:extLst>
          </p:cNvPr>
          <p:cNvSpPr txBox="1"/>
          <p:nvPr/>
        </p:nvSpPr>
        <p:spPr>
          <a:xfrm>
            <a:off x="3707904" y="893894"/>
            <a:ext cx="1385316" cy="475540"/>
          </a:xfrm>
          <a:prstGeom prst="rect">
            <a:avLst/>
          </a:prstGeom>
          <a:ln w="28575">
            <a:solidFill>
              <a:schemeClr val="accent4"/>
            </a:solidFill>
          </a:ln>
        </p:spPr>
        <p:txBody>
          <a:bodyPr wrap="none" tIns="0" bIns="36000" rtlCol="0" anchor="ctr" anchorCtr="0">
            <a:spAutoFit/>
          </a:bodyPr>
          <a:lstStyle/>
          <a:p>
            <a:pPr algn="ctr" fontAlgn="base">
              <a:lnSpc>
                <a:spcPct val="105000"/>
              </a:lnSpc>
              <a:spcAft>
                <a:spcPct val="0"/>
              </a:spcAft>
            </a:pPr>
            <a:r>
              <a:rPr kumimoji="0" lang="fr-FR" sz="2800" b="0" i="0" u="none" strike="noStrike" kern="0" cap="none" spc="0" normalizeH="0" dirty="0">
                <a:ln>
                  <a:noFill/>
                </a:ln>
                <a:solidFill>
                  <a:schemeClr val="accent4"/>
                </a:solidFill>
                <a:effectLst/>
                <a:uLnTx/>
                <a:uFillTx/>
              </a:rPr>
              <a:t>matière</a:t>
            </a:r>
          </a:p>
        </p:txBody>
      </p:sp>
    </p:spTree>
    <p:extLst>
      <p:ext uri="{BB962C8B-B14F-4D97-AF65-F5344CB8AC3E}">
        <p14:creationId xmlns:p14="http://schemas.microsoft.com/office/powerpoint/2010/main" val="652869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DEB288F9-E9BA-E44D-8821-50F4BC86B869}"/>
              </a:ext>
            </a:extLst>
          </p:cNvPr>
          <p:cNvSpPr>
            <a:spLocks noGrp="1"/>
          </p:cNvSpPr>
          <p:nvPr>
            <p:ph type="title"/>
          </p:nvPr>
        </p:nvSpPr>
        <p:spPr/>
        <p:txBody>
          <a:bodyPr/>
          <a:lstStyle/>
          <a:p>
            <a:r>
              <a:rPr lang="fr-FR" dirty="0"/>
              <a:t>CS </a:t>
            </a:r>
            <a:r>
              <a:rPr lang="fr-FR" dirty="0" err="1"/>
              <a:t>Unplugged</a:t>
            </a:r>
            <a:r>
              <a:rPr lang="fr-FR" dirty="0"/>
              <a:t> : le binaire</a:t>
            </a:r>
          </a:p>
        </p:txBody>
      </p:sp>
      <p:sp>
        <p:nvSpPr>
          <p:cNvPr id="3" name="Espace réservé de la date 2">
            <a:extLst>
              <a:ext uri="{FF2B5EF4-FFF2-40B4-BE49-F238E27FC236}">
                <a16:creationId xmlns:a16="http://schemas.microsoft.com/office/drawing/2014/main" xmlns="" id="{50EDEF13-A6FF-E145-AC5C-25A2B0FF657A}"/>
              </a:ext>
            </a:extLst>
          </p:cNvPr>
          <p:cNvSpPr>
            <a:spLocks noGrp="1"/>
          </p:cNvSpPr>
          <p:nvPr>
            <p:ph type="dt" sz="half" idx="2"/>
          </p:nvPr>
        </p:nvSpPr>
        <p:spPr/>
        <p:txBody>
          <a:bodyPr/>
          <a:lstStyle/>
          <a:p>
            <a:r>
              <a:rPr lang="fr-FR"/>
              <a:t>06/02/2019</a:t>
            </a:r>
            <a:endParaRPr lang="fr-FR" dirty="0"/>
          </a:p>
        </p:txBody>
      </p:sp>
      <p:sp>
        <p:nvSpPr>
          <p:cNvPr id="4" name="Espace réservé du numéro de diapositive 3">
            <a:extLst>
              <a:ext uri="{FF2B5EF4-FFF2-40B4-BE49-F238E27FC236}">
                <a16:creationId xmlns:a16="http://schemas.microsoft.com/office/drawing/2014/main" xmlns="" id="{B486F1C1-6630-7341-979F-62A57BEB9C9D}"/>
              </a:ext>
            </a:extLst>
          </p:cNvPr>
          <p:cNvSpPr>
            <a:spLocks noGrp="1"/>
          </p:cNvSpPr>
          <p:nvPr>
            <p:ph type="sldNum" sz="quarter" idx="4"/>
          </p:nvPr>
        </p:nvSpPr>
        <p:spPr/>
        <p:txBody>
          <a:bodyPr/>
          <a:lstStyle/>
          <a:p>
            <a:fld id="{BD380794-AD05-45D1-BCEF-E41591C34CDA}" type="slidenum">
              <a:rPr lang="fr-FR" smtClean="0"/>
              <a:pPr/>
              <a:t>50</a:t>
            </a:fld>
            <a:endParaRPr lang="fr-FR" dirty="0"/>
          </a:p>
        </p:txBody>
      </p:sp>
      <p:sp>
        <p:nvSpPr>
          <p:cNvPr id="5" name="Espace réservé du pied de page 4">
            <a:extLst>
              <a:ext uri="{FF2B5EF4-FFF2-40B4-BE49-F238E27FC236}">
                <a16:creationId xmlns:a16="http://schemas.microsoft.com/office/drawing/2014/main" xmlns="" id="{2DCE878C-64A4-5B47-B621-1ED5EC590D5D}"/>
              </a:ext>
            </a:extLst>
          </p:cNvPr>
          <p:cNvSpPr>
            <a:spLocks noGrp="1"/>
          </p:cNvSpPr>
          <p:nvPr>
            <p:ph type="ftr" sz="quarter" idx="3"/>
          </p:nvPr>
        </p:nvSpPr>
        <p:spPr/>
        <p:txBody>
          <a:bodyPr/>
          <a:lstStyle/>
          <a:p>
            <a:r>
              <a:rPr lang="fr-FR"/>
              <a:t>G. Berry, Cours 3</a:t>
            </a:r>
            <a:endParaRPr lang="fr-FR" dirty="0"/>
          </a:p>
        </p:txBody>
      </p:sp>
      <p:pic>
        <p:nvPicPr>
          <p:cNvPr id="13" name="Image 12">
            <a:extLst>
              <a:ext uri="{FF2B5EF4-FFF2-40B4-BE49-F238E27FC236}">
                <a16:creationId xmlns:a16="http://schemas.microsoft.com/office/drawing/2014/main" xmlns="" id="{6A51A41B-48AA-6443-B936-6CDCD6DC94F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38600" y="2060848"/>
            <a:ext cx="5105400" cy="2882900"/>
          </a:xfrm>
          <a:prstGeom prst="rect">
            <a:avLst/>
          </a:prstGeom>
        </p:spPr>
      </p:pic>
      <p:pic>
        <p:nvPicPr>
          <p:cNvPr id="6" name="Image 5">
            <a:extLst>
              <a:ext uri="{FF2B5EF4-FFF2-40B4-BE49-F238E27FC236}">
                <a16:creationId xmlns:a16="http://schemas.microsoft.com/office/drawing/2014/main" xmlns="" id="{80E610BC-8A23-1B4F-8FAB-91FCC20972CD}"/>
              </a:ext>
            </a:extLst>
          </p:cNvPr>
          <p:cNvPicPr>
            <a:picLocks noChangeAspect="1"/>
          </p:cNvPicPr>
          <p:nvPr/>
        </p:nvPicPr>
        <p:blipFill>
          <a:blip r:embed="rId3">
            <a:extLst>
              <a:ext uri="{BEBA8EAE-BF5A-486C-A8C5-ECC9F3942E4B}">
                <a14:imgProps xmlns:a14="http://schemas.microsoft.com/office/drawing/2010/main">
                  <a14:imgLayer>
                    <a14:imgEffect>
                      <a14:brightnessContrast contrast="46000"/>
                    </a14:imgEffect>
                  </a14:imgLayer>
                </a14:imgProps>
              </a:ext>
            </a:extLst>
          </a:blip>
          <a:stretch>
            <a:fillRect/>
          </a:stretch>
        </p:blipFill>
        <p:spPr>
          <a:xfrm>
            <a:off x="107504" y="1196752"/>
            <a:ext cx="3886200" cy="4813300"/>
          </a:xfrm>
          <a:prstGeom prst="rect">
            <a:avLst/>
          </a:prstGeom>
        </p:spPr>
      </p:pic>
    </p:spTree>
    <p:extLst>
      <p:ext uri="{BB962C8B-B14F-4D97-AF65-F5344CB8AC3E}">
        <p14:creationId xmlns:p14="http://schemas.microsoft.com/office/powerpoint/2010/main" val="9538651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D1FC333B-C70E-D44F-9E28-B02A72277949}"/>
              </a:ext>
            </a:extLst>
          </p:cNvPr>
          <p:cNvSpPr>
            <a:spLocks noGrp="1"/>
          </p:cNvSpPr>
          <p:nvPr>
            <p:ph type="title"/>
          </p:nvPr>
        </p:nvSpPr>
        <p:spPr/>
        <p:txBody>
          <a:bodyPr/>
          <a:lstStyle/>
          <a:p>
            <a:r>
              <a:rPr lang="fr-FR" dirty="0"/>
              <a:t>Ma pomme : le binaire avec un jeu de Go</a:t>
            </a:r>
          </a:p>
        </p:txBody>
      </p:sp>
      <p:sp>
        <p:nvSpPr>
          <p:cNvPr id="3" name="Espace réservé de la date 2">
            <a:extLst>
              <a:ext uri="{FF2B5EF4-FFF2-40B4-BE49-F238E27FC236}">
                <a16:creationId xmlns:a16="http://schemas.microsoft.com/office/drawing/2014/main" xmlns="" id="{CFCCE549-D6EC-6743-BA0F-F5D711318C75}"/>
              </a:ext>
            </a:extLst>
          </p:cNvPr>
          <p:cNvSpPr>
            <a:spLocks noGrp="1"/>
          </p:cNvSpPr>
          <p:nvPr>
            <p:ph type="dt" sz="half" idx="2"/>
          </p:nvPr>
        </p:nvSpPr>
        <p:spPr/>
        <p:txBody>
          <a:bodyPr/>
          <a:lstStyle/>
          <a:p>
            <a:r>
              <a:rPr lang="fr-FR"/>
              <a:t>06/02/2019</a:t>
            </a:r>
            <a:endParaRPr lang="fr-FR" dirty="0"/>
          </a:p>
        </p:txBody>
      </p:sp>
      <p:sp>
        <p:nvSpPr>
          <p:cNvPr id="4" name="Espace réservé du numéro de diapositive 3">
            <a:extLst>
              <a:ext uri="{FF2B5EF4-FFF2-40B4-BE49-F238E27FC236}">
                <a16:creationId xmlns:a16="http://schemas.microsoft.com/office/drawing/2014/main" xmlns="" id="{1B0EB4FD-F6FB-6441-920C-4E82DDE864C4}"/>
              </a:ext>
            </a:extLst>
          </p:cNvPr>
          <p:cNvSpPr>
            <a:spLocks noGrp="1"/>
          </p:cNvSpPr>
          <p:nvPr>
            <p:ph type="sldNum" sz="quarter" idx="4"/>
          </p:nvPr>
        </p:nvSpPr>
        <p:spPr/>
        <p:txBody>
          <a:bodyPr/>
          <a:lstStyle/>
          <a:p>
            <a:fld id="{BD380794-AD05-45D1-BCEF-E41591C34CDA}" type="slidenum">
              <a:rPr lang="fr-FR" smtClean="0"/>
              <a:pPr/>
              <a:t>51</a:t>
            </a:fld>
            <a:endParaRPr lang="fr-FR" dirty="0"/>
          </a:p>
        </p:txBody>
      </p:sp>
      <p:sp>
        <p:nvSpPr>
          <p:cNvPr id="5" name="Espace réservé du pied de page 4">
            <a:extLst>
              <a:ext uri="{FF2B5EF4-FFF2-40B4-BE49-F238E27FC236}">
                <a16:creationId xmlns:a16="http://schemas.microsoft.com/office/drawing/2014/main" xmlns="" id="{211FE210-1C3D-CF41-87B7-35D67141F31B}"/>
              </a:ext>
            </a:extLst>
          </p:cNvPr>
          <p:cNvSpPr>
            <a:spLocks noGrp="1"/>
          </p:cNvSpPr>
          <p:nvPr>
            <p:ph type="ftr" sz="quarter" idx="3"/>
          </p:nvPr>
        </p:nvSpPr>
        <p:spPr/>
        <p:txBody>
          <a:bodyPr/>
          <a:lstStyle/>
          <a:p>
            <a:r>
              <a:rPr lang="fr-FR"/>
              <a:t>G. Berry, Cours 3</a:t>
            </a:r>
            <a:endParaRPr lang="fr-FR" dirty="0"/>
          </a:p>
        </p:txBody>
      </p:sp>
      <p:pic>
        <p:nvPicPr>
          <p:cNvPr id="7" name="Image 6">
            <a:extLst>
              <a:ext uri="{FF2B5EF4-FFF2-40B4-BE49-F238E27FC236}">
                <a16:creationId xmlns:a16="http://schemas.microsoft.com/office/drawing/2014/main" xmlns="" id="{3A4369BB-9DC2-964F-8457-0F099A04A08D}"/>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a:ext>
            </a:extLst>
          </a:blip>
          <a:stretch>
            <a:fillRect/>
          </a:stretch>
        </p:blipFill>
        <p:spPr>
          <a:xfrm rot="16200000">
            <a:off x="-1661039" y="3066499"/>
            <a:ext cx="5817461" cy="1416278"/>
          </a:xfrm>
          <a:prstGeom prst="rect">
            <a:avLst/>
          </a:prstGeom>
        </p:spPr>
      </p:pic>
      <p:grpSp>
        <p:nvGrpSpPr>
          <p:cNvPr id="6" name="Groupe 5">
            <a:extLst>
              <a:ext uri="{FF2B5EF4-FFF2-40B4-BE49-F238E27FC236}">
                <a16:creationId xmlns:a16="http://schemas.microsoft.com/office/drawing/2014/main" xmlns="" id="{D7962487-4086-D843-92B5-0B98BCEDCD9C}"/>
              </a:ext>
            </a:extLst>
          </p:cNvPr>
          <p:cNvGrpSpPr/>
          <p:nvPr/>
        </p:nvGrpSpPr>
        <p:grpSpPr>
          <a:xfrm>
            <a:off x="2699792" y="865908"/>
            <a:ext cx="5652523" cy="2282075"/>
            <a:chOff x="2699792" y="865908"/>
            <a:chExt cx="5652523" cy="2282075"/>
          </a:xfrm>
        </p:grpSpPr>
        <p:pic>
          <p:nvPicPr>
            <p:cNvPr id="9" name="Image 8">
              <a:extLst>
                <a:ext uri="{FF2B5EF4-FFF2-40B4-BE49-F238E27FC236}">
                  <a16:creationId xmlns:a16="http://schemas.microsoft.com/office/drawing/2014/main" xmlns="" id="{EE16B8A4-3315-054B-AABD-6F0A0A65B973}"/>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15000"/>
                      </a14:imgEffect>
                    </a14:imgLayer>
                  </a14:imgProps>
                </a:ext>
                <a:ext uri="{28A0092B-C50C-407E-A947-70E740481C1C}">
                  <a14:useLocalDpi xmlns:a14="http://schemas.microsoft.com/office/drawing/2010/main"/>
                </a:ext>
              </a:extLst>
            </a:blip>
            <a:stretch>
              <a:fillRect/>
            </a:stretch>
          </p:blipFill>
          <p:spPr>
            <a:xfrm>
              <a:off x="2699792" y="865908"/>
              <a:ext cx="5652523" cy="1798530"/>
            </a:xfrm>
            <a:prstGeom prst="rect">
              <a:avLst/>
            </a:prstGeom>
          </p:spPr>
        </p:pic>
        <p:sp>
          <p:nvSpPr>
            <p:cNvPr id="12" name="ZoneTexte 11">
              <a:extLst>
                <a:ext uri="{FF2B5EF4-FFF2-40B4-BE49-F238E27FC236}">
                  <a16:creationId xmlns:a16="http://schemas.microsoft.com/office/drawing/2014/main" xmlns="" id="{160D27E9-598D-7F49-A0BD-C9D43D290BC1}"/>
                </a:ext>
              </a:extLst>
            </p:cNvPr>
            <p:cNvSpPr txBox="1"/>
            <p:nvPr/>
          </p:nvSpPr>
          <p:spPr>
            <a:xfrm>
              <a:off x="3970178" y="2699871"/>
              <a:ext cx="3111749" cy="448112"/>
            </a:xfrm>
            <a:prstGeom prst="rect">
              <a:avLst/>
            </a:prstGeom>
            <a:ln w="28575">
              <a:noFill/>
            </a:ln>
          </p:spPr>
          <p:txBody>
            <a:bodyPr wrap="none" tIns="21600" bIns="64800" rtlCol="0">
              <a:spAutoFit/>
            </a:bodyPr>
            <a:lstStyle/>
            <a:p>
              <a:pPr algn="l" fontAlgn="base">
                <a:lnSpc>
                  <a:spcPct val="105000"/>
                </a:lnSpc>
                <a:spcAft>
                  <a:spcPct val="0"/>
                </a:spcAft>
              </a:pPr>
              <a:r>
                <a:rPr kumimoji="0" lang="fr-FR" sz="2400" b="0" i="0" u="none" strike="noStrike" kern="0" cap="none" spc="0" normalizeH="0" noProof="0" dirty="0">
                  <a:ln>
                    <a:noFill/>
                  </a:ln>
                  <a:effectLst/>
                  <a:uLnTx/>
                  <a:uFillTx/>
                </a:rPr>
                <a:t>Un tournoi de tennis !</a:t>
              </a:r>
            </a:p>
          </p:txBody>
        </p:sp>
      </p:grpSp>
      <p:sp>
        <p:nvSpPr>
          <p:cNvPr id="13" name="ZoneTexte 12">
            <a:extLst>
              <a:ext uri="{FF2B5EF4-FFF2-40B4-BE49-F238E27FC236}">
                <a16:creationId xmlns:a16="http://schemas.microsoft.com/office/drawing/2014/main" xmlns="" id="{55090CD7-19D7-754F-8692-40ECA0E35C4D}"/>
              </a:ext>
            </a:extLst>
          </p:cNvPr>
          <p:cNvSpPr txBox="1"/>
          <p:nvPr/>
        </p:nvSpPr>
        <p:spPr>
          <a:xfrm>
            <a:off x="2543924" y="7197469"/>
            <a:ext cx="3111749" cy="448112"/>
          </a:xfrm>
          <a:prstGeom prst="rect">
            <a:avLst/>
          </a:prstGeom>
          <a:ln w="28575">
            <a:noFill/>
          </a:ln>
        </p:spPr>
        <p:txBody>
          <a:bodyPr wrap="none" tIns="21600" bIns="64800" rtlCol="0">
            <a:spAutoFit/>
          </a:bodyPr>
          <a:lstStyle/>
          <a:p>
            <a:pPr algn="l" fontAlgn="base">
              <a:lnSpc>
                <a:spcPct val="105000"/>
              </a:lnSpc>
              <a:spcAft>
                <a:spcPct val="0"/>
              </a:spcAft>
            </a:pPr>
            <a:r>
              <a:rPr kumimoji="0" lang="fr-FR" sz="2400" b="0" i="0" u="none" strike="noStrike" kern="0" cap="none" spc="0" normalizeH="0" noProof="0" dirty="0">
                <a:ln>
                  <a:noFill/>
                </a:ln>
                <a:effectLst/>
                <a:uLnTx/>
                <a:uFillTx/>
              </a:rPr>
              <a:t>Un tournoi de tennis !</a:t>
            </a:r>
          </a:p>
        </p:txBody>
      </p:sp>
      <p:grpSp>
        <p:nvGrpSpPr>
          <p:cNvPr id="8" name="Groupe 7">
            <a:extLst>
              <a:ext uri="{FF2B5EF4-FFF2-40B4-BE49-F238E27FC236}">
                <a16:creationId xmlns:a16="http://schemas.microsoft.com/office/drawing/2014/main" xmlns="" id="{6717538A-A42F-EC44-ABB9-4287EE0170B4}"/>
              </a:ext>
            </a:extLst>
          </p:cNvPr>
          <p:cNvGrpSpPr/>
          <p:nvPr/>
        </p:nvGrpSpPr>
        <p:grpSpPr>
          <a:xfrm>
            <a:off x="2730272" y="3251545"/>
            <a:ext cx="5622043" cy="3400539"/>
            <a:chOff x="2730272" y="3251545"/>
            <a:chExt cx="5622043" cy="3400539"/>
          </a:xfrm>
        </p:grpSpPr>
        <p:pic>
          <p:nvPicPr>
            <p:cNvPr id="11" name="Image 10">
              <a:extLst>
                <a:ext uri="{FF2B5EF4-FFF2-40B4-BE49-F238E27FC236}">
                  <a16:creationId xmlns:a16="http://schemas.microsoft.com/office/drawing/2014/main" xmlns="" id="{54C24419-B4DD-4B4D-9682-0E32A969D654}"/>
                </a:ext>
              </a:extLst>
            </p:cNvPr>
            <p:cNvPicPr>
              <a:picLocks noChangeAspect="1"/>
            </p:cNvPicPr>
            <p:nvPr/>
          </p:nvPicPr>
          <p:blipFill>
            <a:blip r:embed="rId6" cstate="email">
              <a:extLst>
                <a:ext uri="{BEBA8EAE-BF5A-486C-A8C5-ECC9F3942E4B}">
                  <a14:imgProps xmlns:a14="http://schemas.microsoft.com/office/drawing/2010/main">
                    <a14:imgLayer r:embed="rId7">
                      <a14:imgEffect>
                        <a14:brightnessContrast bright="14000"/>
                      </a14:imgEffect>
                    </a14:imgLayer>
                  </a14:imgProps>
                </a:ext>
                <a:ext uri="{28A0092B-C50C-407E-A947-70E740481C1C}">
                  <a14:useLocalDpi xmlns:a14="http://schemas.microsoft.com/office/drawing/2010/main"/>
                </a:ext>
              </a:extLst>
            </a:blip>
            <a:stretch>
              <a:fillRect/>
            </a:stretch>
          </p:blipFill>
          <p:spPr>
            <a:xfrm>
              <a:off x="2730272" y="3251545"/>
              <a:ext cx="5622043" cy="2895691"/>
            </a:xfrm>
            <a:prstGeom prst="rect">
              <a:avLst/>
            </a:prstGeom>
          </p:spPr>
        </p:pic>
        <p:sp>
          <p:nvSpPr>
            <p:cNvPr id="14" name="ZoneTexte 13">
              <a:extLst>
                <a:ext uri="{FF2B5EF4-FFF2-40B4-BE49-F238E27FC236}">
                  <a16:creationId xmlns:a16="http://schemas.microsoft.com/office/drawing/2014/main" xmlns="" id="{AF411632-80E9-BC49-9E30-90D2E0B10CCD}"/>
                </a:ext>
              </a:extLst>
            </p:cNvPr>
            <p:cNvSpPr txBox="1"/>
            <p:nvPr/>
          </p:nvSpPr>
          <p:spPr>
            <a:xfrm>
              <a:off x="3506120" y="6203972"/>
              <a:ext cx="4070345" cy="448112"/>
            </a:xfrm>
            <a:prstGeom prst="rect">
              <a:avLst/>
            </a:prstGeom>
            <a:ln w="28575">
              <a:noFill/>
            </a:ln>
          </p:spPr>
          <p:txBody>
            <a:bodyPr wrap="none" tIns="21600" bIns="64800" rtlCol="0">
              <a:spAutoFit/>
            </a:bodyPr>
            <a:lstStyle/>
            <a:p>
              <a:pPr algn="l" fontAlgn="base">
                <a:lnSpc>
                  <a:spcPct val="105000"/>
                </a:lnSpc>
                <a:spcAft>
                  <a:spcPct val="0"/>
                </a:spcAft>
              </a:pPr>
              <a:r>
                <a:rPr kumimoji="0" lang="fr-FR" sz="2400" b="0" i="0" u="none" strike="noStrike" kern="0" cap="none" spc="0" normalizeH="0" noProof="0" dirty="0">
                  <a:ln>
                    <a:noFill/>
                  </a:ln>
                  <a:effectLst/>
                  <a:uLnTx/>
                  <a:uFillTx/>
                </a:rPr>
                <a:t>Lignes redressées → arbre !</a:t>
              </a:r>
            </a:p>
          </p:txBody>
        </p:sp>
      </p:grpSp>
    </p:spTree>
    <p:extLst>
      <p:ext uri="{BB962C8B-B14F-4D97-AF65-F5344CB8AC3E}">
        <p14:creationId xmlns:p14="http://schemas.microsoft.com/office/powerpoint/2010/main" val="120986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xmlns="" id="{FA75CD4B-762D-7B4C-9817-A18843833833}"/>
              </a:ext>
            </a:extLst>
          </p:cNvPr>
          <p:cNvSpPr>
            <a:spLocks noGrp="1"/>
          </p:cNvSpPr>
          <p:nvPr>
            <p:ph idx="1"/>
          </p:nvPr>
        </p:nvSpPr>
        <p:spPr>
          <a:xfrm>
            <a:off x="457200" y="980728"/>
            <a:ext cx="8229600" cy="4183646"/>
          </a:xfrm>
        </p:spPr>
        <p:txBody>
          <a:bodyPr/>
          <a:lstStyle/>
          <a:p>
            <a:r>
              <a:rPr lang="fr-FR" sz="2400" dirty="0"/>
              <a:t>Comptage sur le nez : 10 doigts mais 1 nez, </a:t>
            </a:r>
            <a:r>
              <a:rPr lang="fr-FR" sz="2000" dirty="0">
                <a:solidFill>
                  <a:schemeClr val="tx2"/>
                </a:solidFill>
              </a:rPr>
              <a:t>retenue → coup de coude au voisin</a:t>
            </a:r>
            <a:endParaRPr lang="fr-FR" sz="2400" dirty="0">
              <a:solidFill>
                <a:schemeClr val="tx2"/>
              </a:solidFill>
            </a:endParaRPr>
          </a:p>
          <a:p>
            <a:r>
              <a:rPr lang="fr-FR" sz="2400" dirty="0"/>
              <a:t>Codages simples d’images N&amp;B (jeu de Go)</a:t>
            </a:r>
          </a:p>
          <a:p>
            <a:r>
              <a:rPr lang="fr-FR" sz="2400" dirty="0"/>
              <a:t>Protocoles de communication</a:t>
            </a:r>
          </a:p>
          <a:p>
            <a:pPr lvl="1"/>
            <a:r>
              <a:rPr lang="fr-FR" sz="2000" dirty="0"/>
              <a:t>débrouille-toi pour faire arriver ce message à Kevin</a:t>
            </a:r>
          </a:p>
          <a:p>
            <a:pPr lvl="1"/>
            <a:r>
              <a:rPr lang="fr-FR" sz="2000" dirty="0"/>
              <a:t>deux enfants dos à dos, l’un lisant une image et l’autre posant des pions de Go</a:t>
            </a:r>
          </a:p>
          <a:p>
            <a:pPr lvl="1"/>
            <a:r>
              <a:rPr lang="fr-FR" sz="2000" dirty="0"/>
              <a:t>transmission d’une image par allumage  / extinction périodique d’une lampe…</a:t>
            </a:r>
          </a:p>
          <a:p>
            <a:r>
              <a:rPr lang="fr-FR" sz="2400" dirty="0"/>
              <a:t>Je suis un robot, faites-moi arriver jusqu’au mur</a:t>
            </a:r>
          </a:p>
          <a:p>
            <a:pPr lvl="1"/>
            <a:r>
              <a:rPr lang="fr-FR" sz="2000" dirty="0"/>
              <a:t>bug (ordre inadapté) ⇒ crash par terre</a:t>
            </a:r>
          </a:p>
        </p:txBody>
      </p:sp>
      <p:sp>
        <p:nvSpPr>
          <p:cNvPr id="3" name="Titre 2">
            <a:extLst>
              <a:ext uri="{FF2B5EF4-FFF2-40B4-BE49-F238E27FC236}">
                <a16:creationId xmlns:a16="http://schemas.microsoft.com/office/drawing/2014/main" xmlns="" id="{F2053749-9847-9C4F-862F-5258E79E0197}"/>
              </a:ext>
            </a:extLst>
          </p:cNvPr>
          <p:cNvSpPr>
            <a:spLocks noGrp="1"/>
          </p:cNvSpPr>
          <p:nvPr>
            <p:ph type="title"/>
          </p:nvPr>
        </p:nvSpPr>
        <p:spPr/>
        <p:txBody>
          <a:bodyPr/>
          <a:lstStyle/>
          <a:p>
            <a:r>
              <a:rPr lang="fr-FR" dirty="0"/>
              <a:t>Mes autres activités débranchées</a:t>
            </a:r>
          </a:p>
        </p:txBody>
      </p:sp>
      <p:sp>
        <p:nvSpPr>
          <p:cNvPr id="4" name="Espace réservé de la date 3">
            <a:extLst>
              <a:ext uri="{FF2B5EF4-FFF2-40B4-BE49-F238E27FC236}">
                <a16:creationId xmlns:a16="http://schemas.microsoft.com/office/drawing/2014/main" xmlns="" id="{74378F6C-0350-F743-8539-E930D280AF07}"/>
              </a:ext>
            </a:extLst>
          </p:cNvPr>
          <p:cNvSpPr>
            <a:spLocks noGrp="1"/>
          </p:cNvSpPr>
          <p:nvPr>
            <p:ph type="dt" sz="half" idx="2"/>
          </p:nvPr>
        </p:nvSpPr>
        <p:spPr/>
        <p:txBody>
          <a:bodyPr/>
          <a:lstStyle/>
          <a:p>
            <a:r>
              <a:rPr lang="fr-FR"/>
              <a:t>06/02/2019</a:t>
            </a:r>
            <a:endParaRPr lang="fr-FR" dirty="0"/>
          </a:p>
        </p:txBody>
      </p:sp>
      <p:sp>
        <p:nvSpPr>
          <p:cNvPr id="5" name="Espace réservé du numéro de diapositive 4">
            <a:extLst>
              <a:ext uri="{FF2B5EF4-FFF2-40B4-BE49-F238E27FC236}">
                <a16:creationId xmlns:a16="http://schemas.microsoft.com/office/drawing/2014/main" xmlns="" id="{4CE00FFA-6812-C640-B4E8-79576C34842D}"/>
              </a:ext>
            </a:extLst>
          </p:cNvPr>
          <p:cNvSpPr>
            <a:spLocks noGrp="1"/>
          </p:cNvSpPr>
          <p:nvPr>
            <p:ph type="sldNum" sz="quarter" idx="4"/>
          </p:nvPr>
        </p:nvSpPr>
        <p:spPr/>
        <p:txBody>
          <a:bodyPr/>
          <a:lstStyle/>
          <a:p>
            <a:fld id="{BD380794-AD05-45D1-BCEF-E41591C34CDA}" type="slidenum">
              <a:rPr lang="fr-FR" smtClean="0"/>
              <a:pPr/>
              <a:t>52</a:t>
            </a:fld>
            <a:endParaRPr lang="fr-FR" dirty="0"/>
          </a:p>
        </p:txBody>
      </p:sp>
      <p:sp>
        <p:nvSpPr>
          <p:cNvPr id="6" name="Espace réservé du pied de page 5">
            <a:extLst>
              <a:ext uri="{FF2B5EF4-FFF2-40B4-BE49-F238E27FC236}">
                <a16:creationId xmlns:a16="http://schemas.microsoft.com/office/drawing/2014/main" xmlns="" id="{C4121C53-5BE9-C14E-B9ED-60A844473775}"/>
              </a:ext>
            </a:extLst>
          </p:cNvPr>
          <p:cNvSpPr>
            <a:spLocks noGrp="1"/>
          </p:cNvSpPr>
          <p:nvPr>
            <p:ph type="ftr" sz="quarter" idx="3"/>
          </p:nvPr>
        </p:nvSpPr>
        <p:spPr/>
        <p:txBody>
          <a:bodyPr/>
          <a:lstStyle/>
          <a:p>
            <a:r>
              <a:rPr lang="fr-FR"/>
              <a:t>G. Berry, Cours 3</a:t>
            </a:r>
            <a:endParaRPr lang="fr-FR" dirty="0"/>
          </a:p>
        </p:txBody>
      </p:sp>
      <p:sp>
        <p:nvSpPr>
          <p:cNvPr id="7" name="ZoneTexte 6">
            <a:extLst>
              <a:ext uri="{FF2B5EF4-FFF2-40B4-BE49-F238E27FC236}">
                <a16:creationId xmlns:a16="http://schemas.microsoft.com/office/drawing/2014/main" xmlns="" id="{51C6747A-9555-AF4A-BC42-45C26A9346DB}"/>
              </a:ext>
            </a:extLst>
          </p:cNvPr>
          <p:cNvSpPr txBox="1"/>
          <p:nvPr/>
        </p:nvSpPr>
        <p:spPr>
          <a:xfrm>
            <a:off x="1175075" y="5373216"/>
            <a:ext cx="6793848" cy="835910"/>
          </a:xfrm>
          <a:prstGeom prst="rect">
            <a:avLst/>
          </a:prstGeom>
          <a:ln w="28575">
            <a:solidFill>
              <a:schemeClr val="accent1"/>
            </a:solidFill>
          </a:ln>
        </p:spPr>
        <p:txBody>
          <a:bodyPr wrap="none" tIns="21600" bIns="64800" rtlCol="0">
            <a:spAutoFit/>
          </a:bodyPr>
          <a:lstStyle/>
          <a:p>
            <a:pPr algn="ctr" fontAlgn="base">
              <a:lnSpc>
                <a:spcPct val="105000"/>
              </a:lnSpc>
              <a:spcAft>
                <a:spcPct val="0"/>
              </a:spcAft>
            </a:pPr>
            <a:r>
              <a:rPr kumimoji="0" lang="fr-FR" sz="2400" b="0" i="0" u="none" strike="noStrike" kern="0" cap="none" spc="0" normalizeH="0" noProof="0" dirty="0">
                <a:ln>
                  <a:noFill/>
                </a:ln>
                <a:effectLst/>
                <a:uLnTx/>
                <a:uFillTx/>
              </a:rPr>
              <a:t>Bon, d’accord, j’étais dans une école Montessori</a:t>
            </a:r>
          </a:p>
          <a:p>
            <a:pPr algn="ctr" fontAlgn="base">
              <a:lnSpc>
                <a:spcPct val="105000"/>
              </a:lnSpc>
              <a:spcAft>
                <a:spcPct val="0"/>
              </a:spcAft>
            </a:pPr>
            <a:r>
              <a:rPr lang="fr-FR" sz="2400" kern="0" dirty="0"/>
              <a:t>pas avec 32 élèves turbulents…</a:t>
            </a:r>
            <a:endParaRPr kumimoji="0" lang="fr-FR" sz="2400" b="0" i="0" u="none" strike="noStrike" kern="0" cap="none" spc="0" normalizeH="0" noProof="0" dirty="0">
              <a:ln>
                <a:noFill/>
              </a:ln>
              <a:effectLst/>
              <a:uLnTx/>
              <a:uFillTx/>
            </a:endParaRPr>
          </a:p>
        </p:txBody>
      </p:sp>
    </p:spTree>
    <p:extLst>
      <p:ext uri="{BB962C8B-B14F-4D97-AF65-F5344CB8AC3E}">
        <p14:creationId xmlns:p14="http://schemas.microsoft.com/office/powerpoint/2010/main" val="415767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2">
            <a:extLst>
              <a:ext uri="{FF2B5EF4-FFF2-40B4-BE49-F238E27FC236}">
                <a16:creationId xmlns:a16="http://schemas.microsoft.com/office/drawing/2014/main" xmlns="" id="{7914E9CD-43C6-0540-9F3B-6353C3BADD0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61209" y="4321709"/>
            <a:ext cx="1637236" cy="1244299"/>
          </a:xfrm>
          <a:prstGeom prst="rect">
            <a:avLst/>
          </a:prstGeom>
          <a:noFill/>
          <a:ln w="9525">
            <a:noFill/>
            <a:miter lim="800000"/>
            <a:headEnd/>
            <a:tailEnd/>
          </a:ln>
        </p:spPr>
      </p:pic>
      <p:pic>
        <p:nvPicPr>
          <p:cNvPr id="34" name="Picture 2" descr="en voiture">
            <a:extLst>
              <a:ext uri="{FF2B5EF4-FFF2-40B4-BE49-F238E27FC236}">
                <a16:creationId xmlns:a16="http://schemas.microsoft.com/office/drawing/2014/main" xmlns="" id="{60212C02-2C22-5743-A631-847BD175514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87942" y="3273826"/>
            <a:ext cx="1855440" cy="1219200"/>
          </a:xfrm>
          <a:prstGeom prst="rect">
            <a:avLst/>
          </a:prstGeom>
          <a:noFill/>
          <a:extLst>
            <a:ext uri="{909E8E84-426E-40dd-AFC4-6F175D3DCCD1}">
              <a14:hiddenFill xmlns="" xmlns:a14="http://schemas.microsoft.com/office/drawing/2010/main">
                <a:solidFill>
                  <a:srgbClr val="FFFFFF"/>
                </a:solidFill>
              </a14:hiddenFill>
            </a:ext>
          </a:extLst>
        </p:spPr>
      </p:pic>
      <p:pic>
        <p:nvPicPr>
          <p:cNvPr id="35" name="Espace réservé du contenu 6" descr="Donzelle-2.WMF">
            <a:extLst>
              <a:ext uri="{FF2B5EF4-FFF2-40B4-BE49-F238E27FC236}">
                <a16:creationId xmlns:a16="http://schemas.microsoft.com/office/drawing/2014/main" xmlns="" id="{D676295E-F8D2-7F47-815B-069B15402B1C}"/>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900406" y="1738838"/>
            <a:ext cx="1281336" cy="1507001"/>
          </a:xfrm>
          <a:prstGeom prst="rect">
            <a:avLst/>
          </a:prstGeom>
          <a:noFill/>
          <a:ln>
            <a:miter lim="800000"/>
            <a:headEnd/>
            <a:tailEnd/>
          </a:ln>
        </p:spPr>
      </p:pic>
      <p:sp>
        <p:nvSpPr>
          <p:cNvPr id="2" name="Titre 1">
            <a:extLst>
              <a:ext uri="{FF2B5EF4-FFF2-40B4-BE49-F238E27FC236}">
                <a16:creationId xmlns:a16="http://schemas.microsoft.com/office/drawing/2014/main" xmlns="" id="{0FB263A8-BF92-D746-9C62-12BF2C83C57B}"/>
              </a:ext>
            </a:extLst>
          </p:cNvPr>
          <p:cNvSpPr>
            <a:spLocks noGrp="1"/>
          </p:cNvSpPr>
          <p:nvPr>
            <p:ph type="title"/>
          </p:nvPr>
        </p:nvSpPr>
        <p:spPr>
          <a:xfrm>
            <a:off x="228600" y="44624"/>
            <a:ext cx="8686800" cy="646331"/>
          </a:xfrm>
        </p:spPr>
        <p:txBody>
          <a:bodyPr/>
          <a:lstStyle/>
          <a:p>
            <a:r>
              <a:rPr lang="fr-FR"/>
              <a:t>Découvrir les bugs</a:t>
            </a:r>
          </a:p>
        </p:txBody>
      </p:sp>
      <p:sp>
        <p:nvSpPr>
          <p:cNvPr id="3" name="Espace réservé de la date 2">
            <a:extLst>
              <a:ext uri="{FF2B5EF4-FFF2-40B4-BE49-F238E27FC236}">
                <a16:creationId xmlns:a16="http://schemas.microsoft.com/office/drawing/2014/main" xmlns="" id="{665D5D46-0563-A146-8893-4293CEA0E02F}"/>
              </a:ext>
            </a:extLst>
          </p:cNvPr>
          <p:cNvSpPr>
            <a:spLocks noGrp="1"/>
          </p:cNvSpPr>
          <p:nvPr>
            <p:ph type="dt" sz="half" idx="2"/>
          </p:nvPr>
        </p:nvSpPr>
        <p:spPr/>
        <p:txBody>
          <a:bodyPr/>
          <a:lstStyle/>
          <a:p>
            <a:r>
              <a:rPr lang="fr-FR"/>
              <a:t>06/02/2019</a:t>
            </a:r>
            <a:endParaRPr lang="fr-FR" dirty="0"/>
          </a:p>
        </p:txBody>
      </p:sp>
      <p:sp>
        <p:nvSpPr>
          <p:cNvPr id="4" name="Espace réservé du numéro de diapositive 3">
            <a:extLst>
              <a:ext uri="{FF2B5EF4-FFF2-40B4-BE49-F238E27FC236}">
                <a16:creationId xmlns:a16="http://schemas.microsoft.com/office/drawing/2014/main" xmlns="" id="{B39AA6E3-9075-F544-A8C1-C2377633133E}"/>
              </a:ext>
            </a:extLst>
          </p:cNvPr>
          <p:cNvSpPr>
            <a:spLocks noGrp="1"/>
          </p:cNvSpPr>
          <p:nvPr>
            <p:ph type="sldNum" sz="quarter" idx="4"/>
          </p:nvPr>
        </p:nvSpPr>
        <p:spPr/>
        <p:txBody>
          <a:bodyPr/>
          <a:lstStyle/>
          <a:p>
            <a:fld id="{BD380794-AD05-45D1-BCEF-E41591C34CDA}" type="slidenum">
              <a:rPr lang="fr-FR" smtClean="0"/>
              <a:pPr/>
              <a:t>53</a:t>
            </a:fld>
            <a:endParaRPr lang="fr-FR" dirty="0"/>
          </a:p>
        </p:txBody>
      </p:sp>
      <p:sp>
        <p:nvSpPr>
          <p:cNvPr id="5" name="Espace réservé du pied de page 4">
            <a:extLst>
              <a:ext uri="{FF2B5EF4-FFF2-40B4-BE49-F238E27FC236}">
                <a16:creationId xmlns:a16="http://schemas.microsoft.com/office/drawing/2014/main" xmlns="" id="{E85B00FA-376B-AB42-BA2B-90EE85BDF248}"/>
              </a:ext>
            </a:extLst>
          </p:cNvPr>
          <p:cNvSpPr>
            <a:spLocks noGrp="1"/>
          </p:cNvSpPr>
          <p:nvPr>
            <p:ph type="ftr" sz="quarter" idx="3"/>
          </p:nvPr>
        </p:nvSpPr>
        <p:spPr/>
        <p:txBody>
          <a:bodyPr/>
          <a:lstStyle/>
          <a:p>
            <a:r>
              <a:rPr lang="fr-FR"/>
              <a:t>G. Berry, Cours 3</a:t>
            </a:r>
            <a:endParaRPr lang="fr-FR" dirty="0"/>
          </a:p>
        </p:txBody>
      </p:sp>
      <p:sp>
        <p:nvSpPr>
          <p:cNvPr id="9" name="Titre 2">
            <a:extLst>
              <a:ext uri="{FF2B5EF4-FFF2-40B4-BE49-F238E27FC236}">
                <a16:creationId xmlns:a16="http://schemas.microsoft.com/office/drawing/2014/main" xmlns="" id="{E280396A-D9A9-8F40-977A-F4EF510A17DE}"/>
              </a:ext>
            </a:extLst>
          </p:cNvPr>
          <p:cNvSpPr txBox="1">
            <a:spLocks/>
          </p:cNvSpPr>
          <p:nvPr/>
        </p:nvSpPr>
        <p:spPr>
          <a:xfrm>
            <a:off x="228600" y="115669"/>
            <a:ext cx="8686800" cy="646331"/>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3600" b="0" i="1" u="none" strike="noStrike" kern="0" cap="none" spc="0" normalizeH="0" baseline="0" dirty="0">
              <a:ln>
                <a:noFill/>
              </a:ln>
              <a:solidFill>
                <a:schemeClr val="tx1"/>
              </a:solidFill>
              <a:effectLst/>
              <a:uLnTx/>
              <a:uFillTx/>
              <a:latin typeface="+mj-lt"/>
              <a:ea typeface="+mj-ea"/>
              <a:cs typeface="+mj-cs"/>
            </a:endParaRPr>
          </a:p>
        </p:txBody>
      </p:sp>
      <p:sp>
        <p:nvSpPr>
          <p:cNvPr id="10" name="ZoneTexte 9">
            <a:extLst>
              <a:ext uri="{FF2B5EF4-FFF2-40B4-BE49-F238E27FC236}">
                <a16:creationId xmlns:a16="http://schemas.microsoft.com/office/drawing/2014/main" xmlns="" id="{BD26953A-1C7F-444F-82C3-3711454FDE96}"/>
              </a:ext>
            </a:extLst>
          </p:cNvPr>
          <p:cNvSpPr txBox="1"/>
          <p:nvPr/>
        </p:nvSpPr>
        <p:spPr>
          <a:xfrm>
            <a:off x="2209160" y="2869770"/>
            <a:ext cx="2045753" cy="523220"/>
          </a:xfrm>
          <a:prstGeom prst="rect">
            <a:avLst/>
          </a:prstGeom>
          <a:noFill/>
          <a:ln w="19050">
            <a:noFill/>
          </a:ln>
        </p:spPr>
        <p:txBody>
          <a:bodyPr wrap="none" rtlCol="0">
            <a:spAutoFit/>
          </a:bodyPr>
          <a:lstStyle/>
          <a:p>
            <a:pPr algn="ctr">
              <a:buNone/>
            </a:pPr>
            <a:r>
              <a:rPr lang="en-US" sz="2800" dirty="0" err="1"/>
              <a:t>algorithmes</a:t>
            </a:r>
            <a:endParaRPr lang="en-US" sz="2800" dirty="0"/>
          </a:p>
        </p:txBody>
      </p:sp>
      <p:sp>
        <p:nvSpPr>
          <p:cNvPr id="11" name="ZoneTexte 10">
            <a:extLst>
              <a:ext uri="{FF2B5EF4-FFF2-40B4-BE49-F238E27FC236}">
                <a16:creationId xmlns:a16="http://schemas.microsoft.com/office/drawing/2014/main" xmlns="" id="{F186611D-9F89-1743-B03E-EF5FAEBE3CDD}"/>
              </a:ext>
            </a:extLst>
          </p:cNvPr>
          <p:cNvSpPr txBox="1"/>
          <p:nvPr/>
        </p:nvSpPr>
        <p:spPr>
          <a:xfrm>
            <a:off x="2448810" y="1333853"/>
            <a:ext cx="1566454" cy="523220"/>
          </a:xfrm>
          <a:prstGeom prst="rect">
            <a:avLst/>
          </a:prstGeom>
          <a:noFill/>
          <a:ln w="19050">
            <a:noFill/>
          </a:ln>
        </p:spPr>
        <p:txBody>
          <a:bodyPr wrap="none" rtlCol="0">
            <a:spAutoFit/>
          </a:bodyPr>
          <a:lstStyle/>
          <a:p>
            <a:pPr algn="ctr">
              <a:buNone/>
            </a:pPr>
            <a:r>
              <a:rPr lang="en-US" sz="2800" dirty="0" err="1"/>
              <a:t>données</a:t>
            </a:r>
            <a:endParaRPr lang="en-US" sz="2800" dirty="0"/>
          </a:p>
        </p:txBody>
      </p:sp>
      <p:sp>
        <p:nvSpPr>
          <p:cNvPr id="12" name="ZoneTexte 11">
            <a:extLst>
              <a:ext uri="{FF2B5EF4-FFF2-40B4-BE49-F238E27FC236}">
                <a16:creationId xmlns:a16="http://schemas.microsoft.com/office/drawing/2014/main" xmlns="" id="{73A9641F-D5F7-A94C-A63D-4E22B03BA228}"/>
              </a:ext>
            </a:extLst>
          </p:cNvPr>
          <p:cNvSpPr txBox="1"/>
          <p:nvPr/>
        </p:nvSpPr>
        <p:spPr>
          <a:xfrm>
            <a:off x="3856989" y="4427231"/>
            <a:ext cx="1725152" cy="501676"/>
          </a:xfrm>
          <a:prstGeom prst="rect">
            <a:avLst/>
          </a:prstGeom>
          <a:noFill/>
          <a:ln w="19050">
            <a:noFill/>
          </a:ln>
        </p:spPr>
        <p:txBody>
          <a:bodyPr wrap="none" rtlCol="0">
            <a:spAutoFit/>
          </a:bodyPr>
          <a:lstStyle/>
          <a:p>
            <a:pPr algn="ctr">
              <a:lnSpc>
                <a:spcPct val="95000"/>
              </a:lnSpc>
              <a:buNone/>
            </a:pPr>
            <a:r>
              <a:rPr lang="en-US" sz="2800"/>
              <a:t>machines</a:t>
            </a:r>
          </a:p>
        </p:txBody>
      </p:sp>
      <p:sp>
        <p:nvSpPr>
          <p:cNvPr id="13" name="ZoneTexte 12">
            <a:extLst>
              <a:ext uri="{FF2B5EF4-FFF2-40B4-BE49-F238E27FC236}">
                <a16:creationId xmlns:a16="http://schemas.microsoft.com/office/drawing/2014/main" xmlns="" id="{F99E92B3-0F91-DD45-AD2D-AED5F47EC688}"/>
              </a:ext>
            </a:extLst>
          </p:cNvPr>
          <p:cNvSpPr txBox="1"/>
          <p:nvPr/>
        </p:nvSpPr>
        <p:spPr>
          <a:xfrm>
            <a:off x="602210" y="4405687"/>
            <a:ext cx="2206053" cy="523220"/>
          </a:xfrm>
          <a:prstGeom prst="rect">
            <a:avLst/>
          </a:prstGeom>
          <a:noFill/>
          <a:ln w="19050">
            <a:noFill/>
          </a:ln>
        </p:spPr>
        <p:txBody>
          <a:bodyPr wrap="none" rtlCol="0">
            <a:spAutoFit/>
          </a:bodyPr>
          <a:lstStyle/>
          <a:p>
            <a:pPr algn="ctr">
              <a:buNone/>
            </a:pPr>
            <a:r>
              <a:rPr lang="en-US" sz="2800" dirty="0" err="1"/>
              <a:t>programmes</a:t>
            </a:r>
            <a:endParaRPr lang="en-US" sz="2800" dirty="0"/>
          </a:p>
        </p:txBody>
      </p:sp>
      <p:cxnSp>
        <p:nvCxnSpPr>
          <p:cNvPr id="14" name="Connecteur droit avec flèche 13">
            <a:extLst>
              <a:ext uri="{FF2B5EF4-FFF2-40B4-BE49-F238E27FC236}">
                <a16:creationId xmlns:a16="http://schemas.microsoft.com/office/drawing/2014/main" xmlns="" id="{A5443008-DDF3-BD42-BCC5-43EB8B9C01D7}"/>
              </a:ext>
            </a:extLst>
          </p:cNvPr>
          <p:cNvCxnSpPr>
            <a:cxnSpLocks/>
            <a:stCxn id="11" idx="2"/>
            <a:endCxn id="10" idx="0"/>
          </p:cNvCxnSpPr>
          <p:nvPr/>
        </p:nvCxnSpPr>
        <p:spPr bwMode="auto">
          <a:xfrm>
            <a:off x="3232037" y="1857073"/>
            <a:ext cx="0" cy="1012697"/>
          </a:xfrm>
          <a:prstGeom prst="straightConnector1">
            <a:avLst/>
          </a:prstGeom>
          <a:noFill/>
          <a:ln w="28575" cap="flat" cmpd="sng" algn="ctr">
            <a:solidFill>
              <a:schemeClr val="tx1"/>
            </a:solidFill>
            <a:prstDash val="solid"/>
            <a:round/>
            <a:headEnd type="none" w="med" len="med"/>
            <a:tailEnd type="arrow"/>
          </a:ln>
          <a:effectLst/>
        </p:spPr>
      </p:cxnSp>
      <p:cxnSp>
        <p:nvCxnSpPr>
          <p:cNvPr id="15" name="Connecteur droit avec flèche 14">
            <a:extLst>
              <a:ext uri="{FF2B5EF4-FFF2-40B4-BE49-F238E27FC236}">
                <a16:creationId xmlns:a16="http://schemas.microsoft.com/office/drawing/2014/main" xmlns="" id="{52FAB68A-F7CC-5D4E-B5A7-70B7A221D353}"/>
              </a:ext>
            </a:extLst>
          </p:cNvPr>
          <p:cNvCxnSpPr>
            <a:stCxn id="10" idx="2"/>
            <a:endCxn id="13" idx="0"/>
          </p:cNvCxnSpPr>
          <p:nvPr/>
        </p:nvCxnSpPr>
        <p:spPr bwMode="auto">
          <a:xfrm flipH="1">
            <a:off x="1705237" y="3392990"/>
            <a:ext cx="1526800" cy="1012697"/>
          </a:xfrm>
          <a:prstGeom prst="straightConnector1">
            <a:avLst/>
          </a:prstGeom>
          <a:noFill/>
          <a:ln w="28575" cap="flat" cmpd="sng" algn="ctr">
            <a:solidFill>
              <a:schemeClr val="tx1"/>
            </a:solidFill>
            <a:prstDash val="solid"/>
            <a:round/>
            <a:headEnd type="none" w="med" len="med"/>
            <a:tailEnd type="arrow"/>
          </a:ln>
          <a:effectLst/>
        </p:spPr>
      </p:cxnSp>
      <p:cxnSp>
        <p:nvCxnSpPr>
          <p:cNvPr id="16" name="Connecteur droit avec flèche 15">
            <a:extLst>
              <a:ext uri="{FF2B5EF4-FFF2-40B4-BE49-F238E27FC236}">
                <a16:creationId xmlns:a16="http://schemas.microsoft.com/office/drawing/2014/main" xmlns="" id="{03B374D9-2299-FD47-B132-172369783AB2}"/>
              </a:ext>
            </a:extLst>
          </p:cNvPr>
          <p:cNvCxnSpPr>
            <a:stCxn id="13" idx="3"/>
            <a:endCxn id="12" idx="1"/>
          </p:cNvCxnSpPr>
          <p:nvPr/>
        </p:nvCxnSpPr>
        <p:spPr bwMode="auto">
          <a:xfrm>
            <a:off x="2808263" y="4667297"/>
            <a:ext cx="1048726" cy="10772"/>
          </a:xfrm>
          <a:prstGeom prst="straightConnector1">
            <a:avLst/>
          </a:prstGeom>
          <a:noFill/>
          <a:ln w="28575" cap="flat" cmpd="sng" algn="ctr">
            <a:solidFill>
              <a:schemeClr val="tx1"/>
            </a:solidFill>
            <a:prstDash val="solid"/>
            <a:round/>
            <a:headEnd type="none" w="med" len="med"/>
            <a:tailEnd type="arrow"/>
          </a:ln>
          <a:effectLst/>
        </p:spPr>
      </p:cxnSp>
      <p:cxnSp>
        <p:nvCxnSpPr>
          <p:cNvPr id="17" name="Connecteur droit avec flèche 16">
            <a:extLst>
              <a:ext uri="{FF2B5EF4-FFF2-40B4-BE49-F238E27FC236}">
                <a16:creationId xmlns:a16="http://schemas.microsoft.com/office/drawing/2014/main" xmlns="" id="{673B50AD-5295-1242-A389-D586DC8817B1}"/>
              </a:ext>
            </a:extLst>
          </p:cNvPr>
          <p:cNvCxnSpPr>
            <a:cxnSpLocks/>
            <a:stCxn id="10" idx="2"/>
            <a:endCxn id="12" idx="0"/>
          </p:cNvCxnSpPr>
          <p:nvPr/>
        </p:nvCxnSpPr>
        <p:spPr bwMode="auto">
          <a:xfrm>
            <a:off x="3232037" y="3392990"/>
            <a:ext cx="1487528" cy="1034241"/>
          </a:xfrm>
          <a:prstGeom prst="straightConnector1">
            <a:avLst/>
          </a:prstGeom>
          <a:noFill/>
          <a:ln w="28575" cap="flat" cmpd="sng" algn="ctr">
            <a:solidFill>
              <a:schemeClr val="tx2"/>
            </a:solidFill>
            <a:prstDash val="sysDot"/>
            <a:round/>
            <a:headEnd type="none" w="med" len="med"/>
            <a:tailEnd type="arrow"/>
          </a:ln>
          <a:effectLst/>
        </p:spPr>
      </p:cxnSp>
      <p:cxnSp>
        <p:nvCxnSpPr>
          <p:cNvPr id="19" name="Connecteur droit avec flèche 18">
            <a:extLst>
              <a:ext uri="{FF2B5EF4-FFF2-40B4-BE49-F238E27FC236}">
                <a16:creationId xmlns:a16="http://schemas.microsoft.com/office/drawing/2014/main" xmlns="" id="{8FA43D2D-C71A-9F4A-A696-16FB340B90B1}"/>
              </a:ext>
            </a:extLst>
          </p:cNvPr>
          <p:cNvCxnSpPr>
            <a:cxnSpLocks/>
            <a:endCxn id="11" idx="3"/>
          </p:cNvCxnSpPr>
          <p:nvPr/>
        </p:nvCxnSpPr>
        <p:spPr bwMode="auto">
          <a:xfrm flipH="1" flipV="1">
            <a:off x="4015264" y="1595463"/>
            <a:ext cx="2600024" cy="916414"/>
          </a:xfrm>
          <a:prstGeom prst="straightConnector1">
            <a:avLst/>
          </a:prstGeom>
          <a:noFill/>
          <a:ln w="28575" cap="flat" cmpd="sng" algn="ctr">
            <a:solidFill>
              <a:schemeClr val="accent4"/>
            </a:solidFill>
            <a:prstDash val="solid"/>
            <a:round/>
            <a:headEnd type="none" w="med" len="med"/>
            <a:tailEnd type="arrow"/>
          </a:ln>
          <a:effectLst/>
        </p:spPr>
      </p:cxnSp>
      <p:sp>
        <p:nvSpPr>
          <p:cNvPr id="20" name="ZoneTexte 19">
            <a:extLst>
              <a:ext uri="{FF2B5EF4-FFF2-40B4-BE49-F238E27FC236}">
                <a16:creationId xmlns:a16="http://schemas.microsoft.com/office/drawing/2014/main" xmlns="" id="{001E3B05-DB65-3F41-BA9D-8BDB0D0978E7}"/>
              </a:ext>
            </a:extLst>
          </p:cNvPr>
          <p:cNvSpPr txBox="1"/>
          <p:nvPr/>
        </p:nvSpPr>
        <p:spPr>
          <a:xfrm>
            <a:off x="576355" y="5671556"/>
            <a:ext cx="7991290" cy="850263"/>
          </a:xfrm>
          <a:prstGeom prst="rect">
            <a:avLst/>
          </a:prstGeom>
          <a:noFill/>
          <a:ln w="28575" cmpd="sng">
            <a:solidFill>
              <a:schemeClr val="accent1"/>
            </a:solidFill>
          </a:ln>
        </p:spPr>
        <p:txBody>
          <a:bodyPr wrap="none" bIns="64800" rtlCol="0">
            <a:spAutoFit/>
          </a:bodyPr>
          <a:lstStyle/>
          <a:p>
            <a:pPr algn="ctr">
              <a:buNone/>
            </a:pPr>
            <a:r>
              <a:rPr lang="fr-FR" sz="2400" dirty="0"/>
              <a:t>Les bugs sont </a:t>
            </a:r>
            <a:r>
              <a:rPr lang="fr-FR" sz="2400" dirty="0">
                <a:solidFill>
                  <a:schemeClr val="tx2"/>
                </a:solidFill>
              </a:rPr>
              <a:t>inhérents à la programmation</a:t>
            </a:r>
            <a:r>
              <a:rPr lang="fr-FR" sz="2400" dirty="0"/>
              <a:t>, avec des</a:t>
            </a:r>
          </a:p>
          <a:p>
            <a:pPr algn="ctr">
              <a:buNone/>
            </a:pPr>
            <a:r>
              <a:rPr lang="fr-FR" sz="2400" dirty="0"/>
              <a:t>impacts de sûreté et sécurité potentiellement redoutables</a:t>
            </a:r>
          </a:p>
        </p:txBody>
      </p:sp>
      <p:sp>
        <p:nvSpPr>
          <p:cNvPr id="21" name="ZoneTexte 20">
            <a:extLst>
              <a:ext uri="{FF2B5EF4-FFF2-40B4-BE49-F238E27FC236}">
                <a16:creationId xmlns:a16="http://schemas.microsoft.com/office/drawing/2014/main" xmlns="" id="{E1151EB8-B94D-8346-B07F-8E5E833033B0}"/>
              </a:ext>
            </a:extLst>
          </p:cNvPr>
          <p:cNvSpPr txBox="1"/>
          <p:nvPr/>
        </p:nvSpPr>
        <p:spPr>
          <a:xfrm>
            <a:off x="4962410" y="1040475"/>
            <a:ext cx="2024913" cy="954107"/>
          </a:xfrm>
          <a:prstGeom prst="rect">
            <a:avLst/>
          </a:prstGeom>
          <a:noFill/>
          <a:ln w="19050">
            <a:noFill/>
          </a:ln>
        </p:spPr>
        <p:txBody>
          <a:bodyPr wrap="none" rtlCol="0">
            <a:spAutoFit/>
          </a:bodyPr>
          <a:lstStyle/>
          <a:p>
            <a:pPr algn="ctr">
              <a:buNone/>
            </a:pPr>
            <a:r>
              <a:rPr lang="en-US" sz="2800" dirty="0">
                <a:solidFill>
                  <a:schemeClr val="accent4"/>
                </a:solidFill>
              </a:rPr>
              <a:t>interfaces</a:t>
            </a:r>
          </a:p>
          <a:p>
            <a:pPr algn="ctr">
              <a:buNone/>
            </a:pPr>
            <a:r>
              <a:rPr lang="en-US" sz="2800" dirty="0">
                <a:solidFill>
                  <a:schemeClr val="accent4"/>
                </a:solidFill>
              </a:rPr>
              <a:t>interactions</a:t>
            </a:r>
          </a:p>
        </p:txBody>
      </p:sp>
      <p:cxnSp>
        <p:nvCxnSpPr>
          <p:cNvPr id="22" name="Connecteur droit avec flèche 21">
            <a:extLst>
              <a:ext uri="{FF2B5EF4-FFF2-40B4-BE49-F238E27FC236}">
                <a16:creationId xmlns:a16="http://schemas.microsoft.com/office/drawing/2014/main" xmlns="" id="{204F3570-AE51-6842-8C15-824D230FEC32}"/>
              </a:ext>
            </a:extLst>
          </p:cNvPr>
          <p:cNvCxnSpPr/>
          <p:nvPr/>
        </p:nvCxnSpPr>
        <p:spPr bwMode="auto">
          <a:xfrm flipV="1">
            <a:off x="5624683" y="4035877"/>
            <a:ext cx="1066800" cy="591770"/>
          </a:xfrm>
          <a:prstGeom prst="straightConnector1">
            <a:avLst/>
          </a:prstGeom>
          <a:noFill/>
          <a:ln w="28575" cap="flat" cmpd="sng" algn="ctr">
            <a:solidFill>
              <a:schemeClr val="accent4"/>
            </a:solidFill>
            <a:prstDash val="solid"/>
            <a:round/>
            <a:headEnd type="none" w="med" len="med"/>
            <a:tailEnd type="arrow"/>
          </a:ln>
          <a:effectLst/>
        </p:spPr>
      </p:cxnSp>
      <p:sp>
        <p:nvSpPr>
          <p:cNvPr id="23" name="ZoneTexte 22">
            <a:extLst>
              <a:ext uri="{FF2B5EF4-FFF2-40B4-BE49-F238E27FC236}">
                <a16:creationId xmlns:a16="http://schemas.microsoft.com/office/drawing/2014/main" xmlns="" id="{D15B89AD-8DC1-3B4B-8848-D5A3B29E481D}"/>
              </a:ext>
            </a:extLst>
          </p:cNvPr>
          <p:cNvSpPr txBox="1"/>
          <p:nvPr/>
        </p:nvSpPr>
        <p:spPr>
          <a:xfrm>
            <a:off x="7452320" y="2115398"/>
            <a:ext cx="216879" cy="635576"/>
          </a:xfrm>
          <a:prstGeom prst="rect">
            <a:avLst/>
          </a:prstGeom>
          <a:ln w="19050">
            <a:noFill/>
          </a:ln>
        </p:spPr>
        <p:txBody>
          <a:bodyPr wrap="square" rtlCol="0">
            <a:spAutoFit/>
          </a:bodyPr>
          <a:lstStyle/>
          <a:p>
            <a:pPr fontAlgn="base">
              <a:lnSpc>
                <a:spcPct val="105000"/>
              </a:lnSpc>
              <a:spcAft>
                <a:spcPct val="0"/>
              </a:spcAft>
            </a:pPr>
            <a:endParaRPr kumimoji="0" lang="fr-FR" sz="2800" b="0" i="0" u="none" strike="noStrike" kern="0" cap="none" spc="0" normalizeH="0" noProof="0" dirty="0">
              <a:ln>
                <a:noFill/>
              </a:ln>
              <a:effectLst/>
              <a:uLnTx/>
              <a:uFillTx/>
            </a:endParaRPr>
          </a:p>
        </p:txBody>
      </p:sp>
      <p:grpSp>
        <p:nvGrpSpPr>
          <p:cNvPr id="24" name="Groupe 23">
            <a:extLst>
              <a:ext uri="{FF2B5EF4-FFF2-40B4-BE49-F238E27FC236}">
                <a16:creationId xmlns:a16="http://schemas.microsoft.com/office/drawing/2014/main" xmlns="" id="{85EBF0DF-07AD-254B-ACC9-1EB2D5032836}"/>
              </a:ext>
            </a:extLst>
          </p:cNvPr>
          <p:cNvGrpSpPr/>
          <p:nvPr/>
        </p:nvGrpSpPr>
        <p:grpSpPr>
          <a:xfrm>
            <a:off x="333954" y="682221"/>
            <a:ext cx="7725226" cy="4367485"/>
            <a:chOff x="366210" y="679728"/>
            <a:chExt cx="7725226" cy="4367485"/>
          </a:xfrm>
        </p:grpSpPr>
        <p:pic>
          <p:nvPicPr>
            <p:cNvPr id="25" name="Picture 7" descr="F:\Program Files\Microsoft Publisher\Clipart\INSECTE.WMF">
              <a:extLst>
                <a:ext uri="{FF2B5EF4-FFF2-40B4-BE49-F238E27FC236}">
                  <a16:creationId xmlns:a16="http://schemas.microsoft.com/office/drawing/2014/main" xmlns="" id="{AD4CB444-F51F-F04A-8FD2-D3866D5E0396}"/>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19684059">
              <a:off x="6237662" y="2923074"/>
              <a:ext cx="1129489" cy="1008111"/>
            </a:xfrm>
            <a:prstGeom prst="rect">
              <a:avLst/>
            </a:prstGeom>
            <a:noFill/>
            <a:ln w="9525">
              <a:noFill/>
              <a:miter lim="800000"/>
              <a:headEnd/>
              <a:tailEnd/>
            </a:ln>
          </p:spPr>
        </p:pic>
        <p:grpSp>
          <p:nvGrpSpPr>
            <p:cNvPr id="26" name="Groupe 25">
              <a:extLst>
                <a:ext uri="{FF2B5EF4-FFF2-40B4-BE49-F238E27FC236}">
                  <a16:creationId xmlns:a16="http://schemas.microsoft.com/office/drawing/2014/main" xmlns="" id="{C249D9D2-BD1D-FD42-BA24-A424C4EF5E00}"/>
                </a:ext>
              </a:extLst>
            </p:cNvPr>
            <p:cNvGrpSpPr/>
            <p:nvPr/>
          </p:nvGrpSpPr>
          <p:grpSpPr>
            <a:xfrm>
              <a:off x="366210" y="679728"/>
              <a:ext cx="7725226" cy="4367485"/>
              <a:chOff x="366210" y="679728"/>
              <a:chExt cx="7725226" cy="4367485"/>
            </a:xfrm>
          </p:grpSpPr>
          <p:pic>
            <p:nvPicPr>
              <p:cNvPr id="27" name="Picture 13" descr="http://cdn.orkin.com/images/box-elder-bug/box-elder-bug-illustration_1500x1200.jpg">
                <a:extLst>
                  <a:ext uri="{FF2B5EF4-FFF2-40B4-BE49-F238E27FC236}">
                    <a16:creationId xmlns:a16="http://schemas.microsoft.com/office/drawing/2014/main" xmlns="" id="{C6F6E94D-B9FB-D24A-A3D1-7397253608C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66210" y="895752"/>
                <a:ext cx="2317771" cy="1854217"/>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8" name="Groupe 30">
                <a:extLst>
                  <a:ext uri="{FF2B5EF4-FFF2-40B4-BE49-F238E27FC236}">
                    <a16:creationId xmlns:a16="http://schemas.microsoft.com/office/drawing/2014/main" xmlns="" id="{1BC50138-D2C8-7347-BC4E-1294ED56DDA6}"/>
                  </a:ext>
                </a:extLst>
              </p:cNvPr>
              <p:cNvGrpSpPr>
                <a:grpSpLocks/>
              </p:cNvGrpSpPr>
              <p:nvPr/>
            </p:nvGrpSpPr>
            <p:grpSpPr bwMode="auto">
              <a:xfrm>
                <a:off x="726250" y="679728"/>
                <a:ext cx="7365186" cy="4367485"/>
                <a:chOff x="-4886005" y="239048"/>
                <a:chExt cx="7365186" cy="4367485"/>
              </a:xfrm>
            </p:grpSpPr>
            <p:pic>
              <p:nvPicPr>
                <p:cNvPr id="29" name="Picture 4" descr="F:\Program Files\Microsoft Publisher\Clipart\INSECTE8.WMF">
                  <a:extLst>
                    <a:ext uri="{FF2B5EF4-FFF2-40B4-BE49-F238E27FC236}">
                      <a16:creationId xmlns:a16="http://schemas.microsoft.com/office/drawing/2014/main" xmlns="" id="{F9D2CA51-4BA3-0141-AA1A-1B4874B9B0AE}"/>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886005" y="2831336"/>
                  <a:ext cx="996950" cy="1374775"/>
                </a:xfrm>
                <a:prstGeom prst="rect">
                  <a:avLst/>
                </a:prstGeom>
                <a:noFill/>
                <a:ln w="9525">
                  <a:noFill/>
                  <a:miter lim="800000"/>
                  <a:headEnd/>
                  <a:tailEnd/>
                </a:ln>
                <a:scene3d>
                  <a:camera prst="orthographicFront">
                    <a:rot lat="10800000" lon="0" rev="0"/>
                  </a:camera>
                  <a:lightRig rig="threePt" dir="t"/>
                </a:scene3d>
              </p:spPr>
            </p:pic>
            <p:pic>
              <p:nvPicPr>
                <p:cNvPr id="30" name="Picture 5" descr="F:\Program Files\Microsoft Publisher\Clipart\INSECTE6.WMF">
                  <a:extLst>
                    <a:ext uri="{FF2B5EF4-FFF2-40B4-BE49-F238E27FC236}">
                      <a16:creationId xmlns:a16="http://schemas.microsoft.com/office/drawing/2014/main" xmlns="" id="{ACD4F204-C521-2645-AC81-697BB15FDD38}"/>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357613" y="3479408"/>
                  <a:ext cx="1666875" cy="1127125"/>
                </a:xfrm>
                <a:prstGeom prst="rect">
                  <a:avLst/>
                </a:prstGeom>
                <a:noFill/>
                <a:ln w="9525">
                  <a:noFill/>
                  <a:miter lim="800000"/>
                  <a:headEnd/>
                  <a:tailEnd/>
                </a:ln>
                <a:scene3d>
                  <a:camera prst="orthographicFront">
                    <a:rot lat="0" lon="0" rev="2700000"/>
                  </a:camera>
                  <a:lightRig rig="threePt" dir="t"/>
                </a:scene3d>
              </p:spPr>
            </p:pic>
            <p:pic>
              <p:nvPicPr>
                <p:cNvPr id="31" name="Picture 7" descr="F:\Program Files\Microsoft Publisher\Clipart\INSECTE.WMF">
                  <a:extLst>
                    <a:ext uri="{FF2B5EF4-FFF2-40B4-BE49-F238E27FC236}">
                      <a16:creationId xmlns:a16="http://schemas.microsoft.com/office/drawing/2014/main" xmlns="" id="{D58F9480-3A9C-8342-8BC1-3AD65DF2EF1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306683" y="239048"/>
                  <a:ext cx="1172498" cy="1046498"/>
                </a:xfrm>
                <a:prstGeom prst="rect">
                  <a:avLst/>
                </a:prstGeom>
                <a:noFill/>
                <a:ln w="9525">
                  <a:noFill/>
                  <a:miter lim="800000"/>
                  <a:headEnd/>
                  <a:tailEnd/>
                </a:ln>
              </p:spPr>
            </p:pic>
            <p:pic>
              <p:nvPicPr>
                <p:cNvPr id="32" name="Picture 6">
                  <a:extLst>
                    <a:ext uri="{FF2B5EF4-FFF2-40B4-BE49-F238E27FC236}">
                      <a16:creationId xmlns:a16="http://schemas.microsoft.com/office/drawing/2014/main" xmlns="" id="{648434F2-4994-1142-839F-F46DA5000769}"/>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581749" y="2183264"/>
                  <a:ext cx="2571420" cy="780663"/>
                </a:xfrm>
                <a:prstGeom prst="rect">
                  <a:avLst/>
                </a:prstGeom>
                <a:noFill/>
                <a:ln w="9525">
                  <a:noFill/>
                  <a:miter lim="800000"/>
                  <a:headEnd/>
                  <a:tailEnd/>
                </a:ln>
              </p:spPr>
            </p:pic>
          </p:grpSp>
        </p:grpSp>
      </p:grpSp>
      <p:pic>
        <p:nvPicPr>
          <p:cNvPr id="37" name="Picture 7" descr="F:\Program Files\Microsoft Publisher\Clipart\INSECTE.WMF">
            <a:extLst>
              <a:ext uri="{FF2B5EF4-FFF2-40B4-BE49-F238E27FC236}">
                <a16:creationId xmlns:a16="http://schemas.microsoft.com/office/drawing/2014/main" xmlns="" id="{B3513BCA-EF33-194E-A697-62CC3F635F87}"/>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15802610">
            <a:off x="6972750" y="4431123"/>
            <a:ext cx="1129489" cy="1008111"/>
          </a:xfrm>
          <a:prstGeom prst="rect">
            <a:avLst/>
          </a:prstGeom>
          <a:noFill/>
          <a:ln w="9525">
            <a:noFill/>
            <a:miter lim="800000"/>
            <a:headEnd/>
            <a:tailEnd/>
          </a:ln>
        </p:spPr>
      </p:pic>
    </p:spTree>
    <p:extLst>
      <p:ext uri="{BB962C8B-B14F-4D97-AF65-F5344CB8AC3E}">
        <p14:creationId xmlns:p14="http://schemas.microsoft.com/office/powerpoint/2010/main" val="2548630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95291AF-AF4B-3A4B-B8C2-393F28AE5456}"/>
              </a:ext>
            </a:extLst>
          </p:cNvPr>
          <p:cNvSpPr>
            <a:spLocks noGrp="1"/>
          </p:cNvSpPr>
          <p:nvPr>
            <p:ph type="title"/>
          </p:nvPr>
        </p:nvSpPr>
        <p:spPr/>
        <p:txBody>
          <a:bodyPr/>
          <a:lstStyle/>
          <a:p>
            <a:r>
              <a:rPr lang="fr-FR"/>
              <a:t>L’éducation à l’informatique</a:t>
            </a:r>
          </a:p>
        </p:txBody>
      </p:sp>
      <p:sp>
        <p:nvSpPr>
          <p:cNvPr id="3" name="Espace réservé de la date 2">
            <a:extLst>
              <a:ext uri="{FF2B5EF4-FFF2-40B4-BE49-F238E27FC236}">
                <a16:creationId xmlns:a16="http://schemas.microsoft.com/office/drawing/2014/main" xmlns="" id="{DBA44273-6747-3141-946E-B5D61D1B9E5B}"/>
              </a:ext>
            </a:extLst>
          </p:cNvPr>
          <p:cNvSpPr>
            <a:spLocks noGrp="1"/>
          </p:cNvSpPr>
          <p:nvPr>
            <p:ph type="dt" sz="half" idx="2"/>
          </p:nvPr>
        </p:nvSpPr>
        <p:spPr/>
        <p:txBody>
          <a:bodyPr/>
          <a:lstStyle/>
          <a:p>
            <a:r>
              <a:rPr lang="fr-FR"/>
              <a:t>06/02/2019</a:t>
            </a:r>
            <a:endParaRPr lang="fr-FR" dirty="0"/>
          </a:p>
        </p:txBody>
      </p:sp>
      <p:sp>
        <p:nvSpPr>
          <p:cNvPr id="4" name="Espace réservé du numéro de diapositive 3">
            <a:extLst>
              <a:ext uri="{FF2B5EF4-FFF2-40B4-BE49-F238E27FC236}">
                <a16:creationId xmlns:a16="http://schemas.microsoft.com/office/drawing/2014/main" xmlns="" id="{FC42544D-10F6-4648-AC58-2CB1EC71613F}"/>
              </a:ext>
            </a:extLst>
          </p:cNvPr>
          <p:cNvSpPr>
            <a:spLocks noGrp="1"/>
          </p:cNvSpPr>
          <p:nvPr>
            <p:ph type="sldNum" sz="quarter" idx="4"/>
          </p:nvPr>
        </p:nvSpPr>
        <p:spPr/>
        <p:txBody>
          <a:bodyPr/>
          <a:lstStyle/>
          <a:p>
            <a:fld id="{BD380794-AD05-45D1-BCEF-E41591C34CDA}" type="slidenum">
              <a:rPr lang="fr-FR" smtClean="0"/>
              <a:pPr/>
              <a:t>54</a:t>
            </a:fld>
            <a:endParaRPr lang="fr-FR" dirty="0"/>
          </a:p>
        </p:txBody>
      </p:sp>
      <p:sp>
        <p:nvSpPr>
          <p:cNvPr id="5" name="Espace réservé du pied de page 4">
            <a:extLst>
              <a:ext uri="{FF2B5EF4-FFF2-40B4-BE49-F238E27FC236}">
                <a16:creationId xmlns:a16="http://schemas.microsoft.com/office/drawing/2014/main" xmlns="" id="{7AC55602-05F0-394C-8010-541CBB23DDB5}"/>
              </a:ext>
            </a:extLst>
          </p:cNvPr>
          <p:cNvSpPr>
            <a:spLocks noGrp="1"/>
          </p:cNvSpPr>
          <p:nvPr>
            <p:ph type="ftr" sz="quarter" idx="3"/>
          </p:nvPr>
        </p:nvSpPr>
        <p:spPr/>
        <p:txBody>
          <a:bodyPr/>
          <a:lstStyle/>
          <a:p>
            <a:r>
              <a:rPr lang="fr-FR"/>
              <a:t>G. Berry, Cours 3</a:t>
            </a:r>
            <a:endParaRPr lang="fr-FR" dirty="0"/>
          </a:p>
        </p:txBody>
      </p:sp>
      <p:sp>
        <p:nvSpPr>
          <p:cNvPr id="6" name="ZoneTexte 5">
            <a:extLst>
              <a:ext uri="{FF2B5EF4-FFF2-40B4-BE49-F238E27FC236}">
                <a16:creationId xmlns:a16="http://schemas.microsoft.com/office/drawing/2014/main" xmlns="" id="{D6ED6C64-3877-EB46-B402-8FD7A2D0C7F3}"/>
              </a:ext>
            </a:extLst>
          </p:cNvPr>
          <p:cNvSpPr txBox="1"/>
          <p:nvPr/>
        </p:nvSpPr>
        <p:spPr>
          <a:xfrm>
            <a:off x="448916" y="1340768"/>
            <a:ext cx="8246168" cy="3347495"/>
          </a:xfrm>
          <a:prstGeom prst="rect">
            <a:avLst/>
          </a:prstGeom>
          <a:ln w="28575">
            <a:noFill/>
          </a:ln>
        </p:spPr>
        <p:txBody>
          <a:bodyPr wrap="none" tIns="21600" bIns="64800" rtlCol="0">
            <a:spAutoFit/>
          </a:bodyPr>
          <a:lstStyle/>
          <a:p>
            <a:pPr marL="514350" indent="-514350" fontAlgn="base">
              <a:lnSpc>
                <a:spcPct val="105000"/>
              </a:lnSpc>
              <a:spcBef>
                <a:spcPts val="900"/>
              </a:spcBef>
              <a:spcAft>
                <a:spcPct val="0"/>
              </a:spcAft>
              <a:buFontTx/>
              <a:buAutoNum type="arabicPeriod"/>
            </a:pPr>
            <a:r>
              <a:rPr lang="fr-FR" sz="2800" kern="0" dirty="0">
                <a:solidFill>
                  <a:schemeClr val="bg1">
                    <a:lumMod val="75000"/>
                  </a:schemeClr>
                </a:solidFill>
              </a:rPr>
              <a:t>Pourquoi enseigner l’informatique ?</a:t>
            </a:r>
          </a:p>
          <a:p>
            <a:pPr marL="514350" indent="-514350" fontAlgn="base">
              <a:lnSpc>
                <a:spcPct val="105000"/>
              </a:lnSpc>
              <a:spcBef>
                <a:spcPts val="900"/>
              </a:spcBef>
              <a:spcAft>
                <a:spcPct val="0"/>
              </a:spcAft>
              <a:buAutoNum type="arabicPeriod"/>
            </a:pPr>
            <a:r>
              <a:rPr lang="fr-FR" sz="2800" kern="0" dirty="0">
                <a:solidFill>
                  <a:schemeClr val="bg1">
                    <a:lumMod val="75000"/>
                  </a:schemeClr>
                </a:solidFill>
              </a:rPr>
              <a:t>Un peu d’histoire : 1980-2014</a:t>
            </a:r>
          </a:p>
          <a:p>
            <a:pPr marL="514350" indent="-514350" fontAlgn="base">
              <a:lnSpc>
                <a:spcPct val="105000"/>
              </a:lnSpc>
              <a:spcBef>
                <a:spcPts val="900"/>
              </a:spcBef>
              <a:spcAft>
                <a:spcPct val="0"/>
              </a:spcAft>
              <a:buFontTx/>
              <a:buAutoNum type="arabicPeriod"/>
            </a:pPr>
            <a:r>
              <a:rPr lang="fr-FR" sz="2800" kern="0" dirty="0">
                <a:solidFill>
                  <a:schemeClr val="bg1">
                    <a:lumMod val="75000"/>
                  </a:schemeClr>
                </a:solidFill>
              </a:rPr>
              <a:t>Pendant ce temps, ailleurs dans le monde…</a:t>
            </a:r>
          </a:p>
          <a:p>
            <a:pPr marL="514350" indent="-514350" fontAlgn="base">
              <a:lnSpc>
                <a:spcPct val="105000"/>
              </a:lnSpc>
              <a:spcBef>
                <a:spcPts val="900"/>
              </a:spcBef>
              <a:spcAft>
                <a:spcPct val="0"/>
              </a:spcAft>
              <a:buAutoNum type="arabicPeriod"/>
            </a:pPr>
            <a:r>
              <a:rPr lang="fr-FR" sz="2800" kern="0" dirty="0">
                <a:solidFill>
                  <a:schemeClr val="bg1">
                    <a:lumMod val="75000"/>
                  </a:schemeClr>
                </a:solidFill>
              </a:rPr>
              <a:t>2015-2017 : primaire et collège</a:t>
            </a:r>
          </a:p>
          <a:p>
            <a:pPr marL="514350" indent="-514350" fontAlgn="base">
              <a:lnSpc>
                <a:spcPct val="105000"/>
              </a:lnSpc>
              <a:spcBef>
                <a:spcPts val="900"/>
              </a:spcBef>
              <a:spcAft>
                <a:spcPct val="0"/>
              </a:spcAft>
              <a:buAutoNum type="arabicPeriod"/>
            </a:pPr>
            <a:r>
              <a:rPr lang="fr-FR" sz="2800" kern="0" dirty="0"/>
              <a:t>2018-2019 : lycée + CAPES </a:t>
            </a:r>
          </a:p>
          <a:p>
            <a:pPr marL="514350" indent="-514350" fontAlgn="base">
              <a:lnSpc>
                <a:spcPct val="105000"/>
              </a:lnSpc>
              <a:spcBef>
                <a:spcPts val="900"/>
              </a:spcBef>
              <a:spcAft>
                <a:spcPct val="0"/>
              </a:spcAft>
              <a:buAutoNum type="arabicPeriod"/>
            </a:pPr>
            <a:r>
              <a:rPr lang="fr-FR" sz="2800" kern="0" dirty="0">
                <a:solidFill>
                  <a:schemeClr val="bg1">
                    <a:lumMod val="75000"/>
                  </a:schemeClr>
                </a:solidFill>
              </a:rPr>
              <a:t>Quid des médias et de la population générale ?</a:t>
            </a:r>
          </a:p>
        </p:txBody>
      </p:sp>
    </p:spTree>
    <p:extLst>
      <p:ext uri="{BB962C8B-B14F-4D97-AF65-F5344CB8AC3E}">
        <p14:creationId xmlns:p14="http://schemas.microsoft.com/office/powerpoint/2010/main" val="29871197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a:extLst>
              <a:ext uri="{FF2B5EF4-FFF2-40B4-BE49-F238E27FC236}">
                <a16:creationId xmlns:a16="http://schemas.microsoft.com/office/drawing/2014/main" xmlns="" id="{503D477D-1F04-214C-B3CF-A19E64DA33D1}"/>
              </a:ext>
            </a:extLst>
          </p:cNvPr>
          <p:cNvSpPr>
            <a:spLocks noGrp="1"/>
          </p:cNvSpPr>
          <p:nvPr>
            <p:ph idx="1"/>
          </p:nvPr>
        </p:nvSpPr>
        <p:spPr>
          <a:xfrm>
            <a:off x="83468" y="1130503"/>
            <a:ext cx="8831932" cy="3807837"/>
          </a:xfrm>
        </p:spPr>
        <p:txBody>
          <a:bodyPr/>
          <a:lstStyle/>
          <a:p>
            <a:r>
              <a:rPr lang="fr-FR" sz="2400">
                <a:solidFill>
                  <a:schemeClr val="tx2"/>
                </a:solidFill>
              </a:rPr>
              <a:t>SNT</a:t>
            </a:r>
            <a:r>
              <a:rPr lang="fr-FR" sz="2400"/>
              <a:t>, « Sciences numériques et technologie »</a:t>
            </a:r>
          </a:p>
          <a:p>
            <a:pPr marL="320832" lvl="1" indent="0">
              <a:spcBef>
                <a:spcPts val="500"/>
              </a:spcBef>
              <a:buNone/>
            </a:pPr>
            <a:r>
              <a:rPr lang="fr-FR" sz="1400">
                <a:hlinkClick r:id="rId2"/>
              </a:rPr>
              <a:t>http://cache.media.education.gouv.fr/file/SP1-MEN-22-1-2019/08/5/spe641_annexe_1063085.pdf</a:t>
            </a:r>
            <a:endParaRPr lang="fr-FR" sz="1400"/>
          </a:p>
          <a:p>
            <a:pPr marL="320832" lvl="1" indent="0">
              <a:spcBef>
                <a:spcPts val="500"/>
              </a:spcBef>
              <a:buNone/>
            </a:pPr>
            <a:r>
              <a:rPr lang="fr-FR" sz="2000">
                <a:solidFill>
                  <a:schemeClr val="tx1"/>
                </a:solidFill>
              </a:rPr>
              <a:t>Programme général pour toutes les classes de seconde, 1h30/semaine</a:t>
            </a:r>
          </a:p>
          <a:p>
            <a:pPr marL="320832" lvl="1" indent="0">
              <a:buNone/>
            </a:pPr>
            <a:r>
              <a:rPr lang="fr-FR" sz="2000">
                <a:solidFill>
                  <a:schemeClr val="accent4"/>
                </a:solidFill>
              </a:rPr>
              <a:t>Les informaticiens n’ont pas choisi ce nom bien étrange ! </a:t>
            </a:r>
          </a:p>
          <a:p>
            <a:pPr>
              <a:spcBef>
                <a:spcPts val="1200"/>
              </a:spcBef>
            </a:pPr>
            <a:r>
              <a:rPr lang="fr-FR" sz="2400">
                <a:solidFill>
                  <a:schemeClr val="tx2"/>
                </a:solidFill>
              </a:rPr>
              <a:t>NSI</a:t>
            </a:r>
            <a:r>
              <a:rPr lang="fr-FR" sz="2400"/>
              <a:t>, « Numérique et sciences informatiques »</a:t>
            </a:r>
          </a:p>
          <a:p>
            <a:pPr marL="320832" lvl="1" indent="0">
              <a:spcBef>
                <a:spcPts val="500"/>
              </a:spcBef>
              <a:buNone/>
            </a:pPr>
            <a:r>
              <a:rPr lang="fr-FR" sz="1600">
                <a:hlinkClick r:id="rId3"/>
              </a:rPr>
              <a:t>http://www.education.gouv.fr/pid285/bulletin_officiel.html?cid_bo=138157</a:t>
            </a:r>
            <a:endParaRPr lang="fr-FR" sz="1600"/>
          </a:p>
          <a:p>
            <a:pPr marL="320832" lvl="1" indent="0">
              <a:spcBef>
                <a:spcPts val="500"/>
              </a:spcBef>
              <a:buNone/>
            </a:pPr>
            <a:r>
              <a:rPr lang="fr-FR" sz="2000">
                <a:solidFill>
                  <a:schemeClr val="tx1"/>
                </a:solidFill>
              </a:rPr>
              <a:t>Un des 12 enseignements de spécialité</a:t>
            </a:r>
            <a:r>
              <a:rPr lang="fr-FR" sz="1800">
                <a:solidFill>
                  <a:schemeClr val="tx1"/>
                </a:solidFill>
              </a:rPr>
              <a:t> </a:t>
            </a:r>
          </a:p>
          <a:p>
            <a:pPr marL="320832" lvl="1" indent="0">
              <a:spcBef>
                <a:spcPts val="500"/>
              </a:spcBef>
              <a:buNone/>
            </a:pPr>
            <a:r>
              <a:rPr lang="fr-FR" sz="1800">
                <a:solidFill>
                  <a:schemeClr val="tx1"/>
                </a:solidFill>
              </a:rPr>
              <a:t>	</a:t>
            </a:r>
            <a:r>
              <a:rPr lang="fr-FR" sz="2000">
                <a:solidFill>
                  <a:schemeClr val="tx1"/>
                </a:solidFill>
              </a:rPr>
              <a:t>en première (4h/semaine) et terminale (6h/semaine)</a:t>
            </a:r>
          </a:p>
          <a:p>
            <a:pPr marL="320832" lvl="1" indent="0">
              <a:buNone/>
            </a:pPr>
            <a:r>
              <a:rPr lang="fr-FR" sz="2000">
                <a:solidFill>
                  <a:schemeClr val="tx1"/>
                </a:solidFill>
              </a:rPr>
              <a:t>progamme de 1</a:t>
            </a:r>
            <a:r>
              <a:rPr lang="fr-FR" sz="2000" baseline="30000">
                <a:solidFill>
                  <a:schemeClr val="tx1"/>
                </a:solidFill>
              </a:rPr>
              <a:t>e</a:t>
            </a:r>
            <a:r>
              <a:rPr lang="fr-FR" sz="2000">
                <a:solidFill>
                  <a:schemeClr val="tx1"/>
                </a:solidFill>
              </a:rPr>
              <a:t> publié, proposition pour la terminale soumise au CSP</a:t>
            </a:r>
          </a:p>
          <a:p>
            <a:pPr marL="0" indent="0">
              <a:spcBef>
                <a:spcPts val="500"/>
              </a:spcBef>
              <a:buNone/>
            </a:pPr>
            <a:r>
              <a:rPr lang="fr-FR" sz="2000">
                <a:solidFill>
                  <a:schemeClr val="tx2"/>
                </a:solidFill>
              </a:rPr>
              <a:t>    </a:t>
            </a:r>
            <a:r>
              <a:rPr lang="fr-FR" sz="2000">
                <a:solidFill>
                  <a:schemeClr val="accent4"/>
                </a:solidFill>
              </a:rPr>
              <a:t>Encore un nom bien curieux, pourquoi pas « Informatique » ?</a:t>
            </a:r>
            <a:endParaRPr lang="fr-FR" sz="2000"/>
          </a:p>
        </p:txBody>
      </p:sp>
      <p:sp>
        <p:nvSpPr>
          <p:cNvPr id="2" name="Titre 1">
            <a:extLst>
              <a:ext uri="{FF2B5EF4-FFF2-40B4-BE49-F238E27FC236}">
                <a16:creationId xmlns:a16="http://schemas.microsoft.com/office/drawing/2014/main" xmlns="" id="{CB2362A1-2969-9A42-8CEC-99A92840FB94}"/>
              </a:ext>
            </a:extLst>
          </p:cNvPr>
          <p:cNvSpPr>
            <a:spLocks noGrp="1"/>
          </p:cNvSpPr>
          <p:nvPr>
            <p:ph type="title"/>
          </p:nvPr>
        </p:nvSpPr>
        <p:spPr/>
        <p:txBody>
          <a:bodyPr/>
          <a:lstStyle/>
          <a:p>
            <a:r>
              <a:rPr lang="fr-FR"/>
              <a:t>Les nouveaux programmes du lycée</a:t>
            </a:r>
          </a:p>
        </p:txBody>
      </p:sp>
      <p:sp>
        <p:nvSpPr>
          <p:cNvPr id="3" name="Espace réservé de la date 2">
            <a:extLst>
              <a:ext uri="{FF2B5EF4-FFF2-40B4-BE49-F238E27FC236}">
                <a16:creationId xmlns:a16="http://schemas.microsoft.com/office/drawing/2014/main" xmlns="" id="{52FDABD8-424D-744B-9230-4D709435E4CE}"/>
              </a:ext>
            </a:extLst>
          </p:cNvPr>
          <p:cNvSpPr>
            <a:spLocks noGrp="1"/>
          </p:cNvSpPr>
          <p:nvPr>
            <p:ph type="dt" sz="half" idx="2"/>
          </p:nvPr>
        </p:nvSpPr>
        <p:spPr/>
        <p:txBody>
          <a:bodyPr/>
          <a:lstStyle/>
          <a:p>
            <a:r>
              <a:rPr lang="fr-FR"/>
              <a:t>06/02/2019</a:t>
            </a:r>
            <a:endParaRPr lang="fr-FR" dirty="0"/>
          </a:p>
        </p:txBody>
      </p:sp>
      <p:sp>
        <p:nvSpPr>
          <p:cNvPr id="4" name="Espace réservé du numéro de diapositive 3">
            <a:extLst>
              <a:ext uri="{FF2B5EF4-FFF2-40B4-BE49-F238E27FC236}">
                <a16:creationId xmlns:a16="http://schemas.microsoft.com/office/drawing/2014/main" xmlns="" id="{83843664-B680-364C-8FE9-C30D701440AB}"/>
              </a:ext>
            </a:extLst>
          </p:cNvPr>
          <p:cNvSpPr>
            <a:spLocks noGrp="1"/>
          </p:cNvSpPr>
          <p:nvPr>
            <p:ph type="sldNum" sz="quarter" idx="4"/>
          </p:nvPr>
        </p:nvSpPr>
        <p:spPr/>
        <p:txBody>
          <a:bodyPr/>
          <a:lstStyle/>
          <a:p>
            <a:fld id="{BD380794-AD05-45D1-BCEF-E41591C34CDA}" type="slidenum">
              <a:rPr lang="fr-FR" smtClean="0"/>
              <a:pPr/>
              <a:t>55</a:t>
            </a:fld>
            <a:endParaRPr lang="fr-FR" dirty="0"/>
          </a:p>
        </p:txBody>
      </p:sp>
      <p:sp>
        <p:nvSpPr>
          <p:cNvPr id="5" name="Espace réservé du pied de page 4">
            <a:extLst>
              <a:ext uri="{FF2B5EF4-FFF2-40B4-BE49-F238E27FC236}">
                <a16:creationId xmlns:a16="http://schemas.microsoft.com/office/drawing/2014/main" xmlns="" id="{6D8073F7-A751-3E4A-AFDC-C9C20903C25A}"/>
              </a:ext>
            </a:extLst>
          </p:cNvPr>
          <p:cNvSpPr>
            <a:spLocks noGrp="1"/>
          </p:cNvSpPr>
          <p:nvPr>
            <p:ph type="ftr" sz="quarter" idx="3"/>
          </p:nvPr>
        </p:nvSpPr>
        <p:spPr/>
        <p:txBody>
          <a:bodyPr/>
          <a:lstStyle/>
          <a:p>
            <a:r>
              <a:rPr lang="fr-FR"/>
              <a:t>G. Berry, Cours 3</a:t>
            </a:r>
            <a:endParaRPr lang="fr-FR" dirty="0"/>
          </a:p>
        </p:txBody>
      </p:sp>
    </p:spTree>
    <p:extLst>
      <p:ext uri="{BB962C8B-B14F-4D97-AF65-F5344CB8AC3E}">
        <p14:creationId xmlns:p14="http://schemas.microsoft.com/office/powerpoint/2010/main" val="1094100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contenu 8">
            <a:extLst>
              <a:ext uri="{FF2B5EF4-FFF2-40B4-BE49-F238E27FC236}">
                <a16:creationId xmlns:a16="http://schemas.microsoft.com/office/drawing/2014/main" xmlns="" id="{BE8168AB-0BF9-3647-B93D-589A32D9227E}"/>
              </a:ext>
            </a:extLst>
          </p:cNvPr>
          <p:cNvSpPr>
            <a:spLocks noGrp="1"/>
          </p:cNvSpPr>
          <p:nvPr>
            <p:ph idx="1"/>
          </p:nvPr>
        </p:nvSpPr>
        <p:spPr>
          <a:xfrm>
            <a:off x="220180" y="980728"/>
            <a:ext cx="8923820" cy="4017254"/>
          </a:xfrm>
        </p:spPr>
        <p:txBody>
          <a:bodyPr/>
          <a:lstStyle/>
          <a:p>
            <a:r>
              <a:rPr lang="fr-FR" sz="2400"/>
              <a:t>CSP : 17 membres, dont 2 physiciens et un matheux</a:t>
            </a:r>
          </a:p>
          <a:p>
            <a:pPr lvl="1"/>
            <a:r>
              <a:rPr lang="fr-FR">
                <a:solidFill>
                  <a:schemeClr val="accent1"/>
                </a:solidFill>
              </a:rPr>
              <a:t>mais pas de compétence en informatique…</a:t>
            </a:r>
            <a:endParaRPr lang="fr-FR" sz="2800">
              <a:solidFill>
                <a:schemeClr val="accent1"/>
              </a:solidFill>
            </a:endParaRPr>
          </a:p>
          <a:p>
            <a:r>
              <a:rPr lang="fr-FR" sz="2400"/>
              <a:t>Composition du groupe, 13 participants : </a:t>
            </a:r>
          </a:p>
          <a:p>
            <a:pPr lvl="1">
              <a:spcBef>
                <a:spcPts val="500"/>
              </a:spcBef>
            </a:pPr>
            <a:r>
              <a:rPr lang="fr-FR"/>
              <a:t>3 inspecteurs généraux </a:t>
            </a:r>
            <a:r>
              <a:rPr lang="fr-FR">
                <a:solidFill>
                  <a:schemeClr val="tx1"/>
                </a:solidFill>
              </a:rPr>
              <a:t>(1 maths, 1 STI</a:t>
            </a:r>
            <a:r>
              <a:rPr lang="fr-FR" baseline="30000">
                <a:solidFill>
                  <a:schemeClr val="tx1"/>
                </a:solidFill>
              </a:rPr>
              <a:t>†</a:t>
            </a:r>
            <a:r>
              <a:rPr lang="fr-FR">
                <a:solidFill>
                  <a:schemeClr val="tx1"/>
                </a:solidFill>
              </a:rPr>
              <a:t>, 1 éco-gestion)</a:t>
            </a:r>
            <a:r>
              <a:rPr lang="fr-FR"/>
              <a:t>      </a:t>
            </a:r>
          </a:p>
          <a:p>
            <a:pPr lvl="1">
              <a:spcBef>
                <a:spcPts val="500"/>
              </a:spcBef>
            </a:pPr>
            <a:r>
              <a:rPr lang="fr-FR"/>
              <a:t>1 Inspectrice d’Académie IPR</a:t>
            </a:r>
            <a:r>
              <a:rPr lang="fr-FR">
                <a:solidFill>
                  <a:schemeClr val="tx1"/>
                </a:solidFill>
              </a:rPr>
              <a:t> (maths)</a:t>
            </a:r>
          </a:p>
          <a:p>
            <a:pPr lvl="1">
              <a:spcBef>
                <a:spcPts val="500"/>
              </a:spcBef>
            </a:pPr>
            <a:r>
              <a:rPr lang="fr-FR"/>
              <a:t>4 professeurs de lycée</a:t>
            </a:r>
            <a:r>
              <a:rPr lang="fr-FR">
                <a:solidFill>
                  <a:schemeClr val="tx1"/>
                </a:solidFill>
              </a:rPr>
              <a:t> impliqués dans ISN (3 maths, 1 STI)</a:t>
            </a:r>
          </a:p>
          <a:p>
            <a:pPr lvl="1">
              <a:spcBef>
                <a:spcPts val="500"/>
              </a:spcBef>
            </a:pPr>
            <a:r>
              <a:rPr lang="fr-FR"/>
              <a:t>2 professeurs d’université + 1 CdF</a:t>
            </a:r>
          </a:p>
          <a:p>
            <a:pPr lvl="1">
              <a:spcBef>
                <a:spcPts val="500"/>
              </a:spcBef>
            </a:pPr>
            <a:r>
              <a:rPr lang="fr-FR"/>
              <a:t>2 chercheurs engagés </a:t>
            </a:r>
            <a:r>
              <a:rPr lang="fr-FR">
                <a:solidFill>
                  <a:schemeClr val="tx1"/>
                </a:solidFill>
              </a:rPr>
              <a:t>dans les domaines de l’éducation</a:t>
            </a:r>
          </a:p>
          <a:p>
            <a:pPr lvl="1">
              <a:spcBef>
                <a:spcPts val="500"/>
              </a:spcBef>
            </a:pPr>
            <a:r>
              <a:rPr lang="fr-FR">
                <a:solidFill>
                  <a:schemeClr val="tx1"/>
                </a:solidFill>
              </a:rPr>
              <a:t>Coordination : L. Chéno (IG maths-info) + G.Berry </a:t>
            </a:r>
          </a:p>
        </p:txBody>
      </p:sp>
      <p:sp>
        <p:nvSpPr>
          <p:cNvPr id="2" name="Titre 1">
            <a:extLst>
              <a:ext uri="{FF2B5EF4-FFF2-40B4-BE49-F238E27FC236}">
                <a16:creationId xmlns:a16="http://schemas.microsoft.com/office/drawing/2014/main" xmlns="" id="{370D94C8-CBB5-AB4D-BA10-BD6E25ABC2A2}"/>
              </a:ext>
            </a:extLst>
          </p:cNvPr>
          <p:cNvSpPr>
            <a:spLocks noGrp="1"/>
          </p:cNvSpPr>
          <p:nvPr>
            <p:ph type="title"/>
          </p:nvPr>
        </p:nvSpPr>
        <p:spPr/>
        <p:txBody>
          <a:bodyPr/>
          <a:lstStyle/>
          <a:p>
            <a:r>
              <a:rPr lang="fr-FR"/>
              <a:t>Mission du groupe de travail du CSP*</a:t>
            </a:r>
          </a:p>
        </p:txBody>
      </p:sp>
      <p:sp>
        <p:nvSpPr>
          <p:cNvPr id="3" name="Espace réservé de la date 2">
            <a:extLst>
              <a:ext uri="{FF2B5EF4-FFF2-40B4-BE49-F238E27FC236}">
                <a16:creationId xmlns:a16="http://schemas.microsoft.com/office/drawing/2014/main" xmlns="" id="{746960BF-68BE-9540-BBC8-42C1CA87C204}"/>
              </a:ext>
            </a:extLst>
          </p:cNvPr>
          <p:cNvSpPr>
            <a:spLocks noGrp="1"/>
          </p:cNvSpPr>
          <p:nvPr>
            <p:ph type="dt" sz="half" idx="2"/>
          </p:nvPr>
        </p:nvSpPr>
        <p:spPr/>
        <p:txBody>
          <a:bodyPr/>
          <a:lstStyle/>
          <a:p>
            <a:r>
              <a:rPr lang="fr-FR"/>
              <a:t>06/02/2019</a:t>
            </a:r>
            <a:endParaRPr lang="fr-FR" dirty="0"/>
          </a:p>
        </p:txBody>
      </p:sp>
      <p:sp>
        <p:nvSpPr>
          <p:cNvPr id="4" name="Espace réservé du numéro de diapositive 3">
            <a:extLst>
              <a:ext uri="{FF2B5EF4-FFF2-40B4-BE49-F238E27FC236}">
                <a16:creationId xmlns:a16="http://schemas.microsoft.com/office/drawing/2014/main" xmlns="" id="{5CF700CB-13C6-A247-86C6-7C94543EEDC2}"/>
              </a:ext>
            </a:extLst>
          </p:cNvPr>
          <p:cNvSpPr>
            <a:spLocks noGrp="1"/>
          </p:cNvSpPr>
          <p:nvPr>
            <p:ph type="sldNum" sz="quarter" idx="4"/>
          </p:nvPr>
        </p:nvSpPr>
        <p:spPr/>
        <p:txBody>
          <a:bodyPr/>
          <a:lstStyle/>
          <a:p>
            <a:fld id="{BD380794-AD05-45D1-BCEF-E41591C34CDA}" type="slidenum">
              <a:rPr lang="fr-FR" smtClean="0"/>
              <a:pPr/>
              <a:t>56</a:t>
            </a:fld>
            <a:endParaRPr lang="fr-FR" dirty="0"/>
          </a:p>
        </p:txBody>
      </p:sp>
      <p:sp>
        <p:nvSpPr>
          <p:cNvPr id="5" name="Espace réservé du pied de page 4">
            <a:extLst>
              <a:ext uri="{FF2B5EF4-FFF2-40B4-BE49-F238E27FC236}">
                <a16:creationId xmlns:a16="http://schemas.microsoft.com/office/drawing/2014/main" xmlns="" id="{88C40ACD-2FB0-2045-96D9-F16506A4DF85}"/>
              </a:ext>
            </a:extLst>
          </p:cNvPr>
          <p:cNvSpPr>
            <a:spLocks noGrp="1"/>
          </p:cNvSpPr>
          <p:nvPr>
            <p:ph type="ftr" sz="quarter" idx="3"/>
          </p:nvPr>
        </p:nvSpPr>
        <p:spPr/>
        <p:txBody>
          <a:bodyPr/>
          <a:lstStyle/>
          <a:p>
            <a:r>
              <a:rPr lang="fr-FR"/>
              <a:t>G. Berry, Cours 3</a:t>
            </a:r>
            <a:endParaRPr lang="fr-FR" dirty="0"/>
          </a:p>
        </p:txBody>
      </p:sp>
      <p:sp>
        <p:nvSpPr>
          <p:cNvPr id="6" name="ZoneTexte 5">
            <a:extLst>
              <a:ext uri="{FF2B5EF4-FFF2-40B4-BE49-F238E27FC236}">
                <a16:creationId xmlns:a16="http://schemas.microsoft.com/office/drawing/2014/main" xmlns="" id="{48AD050B-F4E9-8B43-9A3A-CC53E76586B6}"/>
              </a:ext>
            </a:extLst>
          </p:cNvPr>
          <p:cNvSpPr txBox="1"/>
          <p:nvPr/>
        </p:nvSpPr>
        <p:spPr>
          <a:xfrm>
            <a:off x="220180" y="5689434"/>
            <a:ext cx="5471370" cy="835910"/>
          </a:xfrm>
          <a:prstGeom prst="rect">
            <a:avLst/>
          </a:prstGeom>
          <a:ln w="28575">
            <a:noFill/>
          </a:ln>
        </p:spPr>
        <p:txBody>
          <a:bodyPr wrap="none" tIns="21600" bIns="64800" rtlCol="0">
            <a:spAutoFit/>
          </a:bodyPr>
          <a:lstStyle/>
          <a:p>
            <a:pPr algn="l" fontAlgn="base">
              <a:lnSpc>
                <a:spcPct val="105000"/>
              </a:lnSpc>
              <a:spcAft>
                <a:spcPct val="0"/>
              </a:spcAft>
            </a:pPr>
            <a:r>
              <a:rPr lang="fr-FR" sz="2000" kern="0" dirty="0"/>
              <a:t>* </a:t>
            </a:r>
            <a:r>
              <a:rPr lang="fr-FR" sz="2400" i="1" kern="0" dirty="0"/>
              <a:t>Conseil supérieur des programmes</a:t>
            </a:r>
          </a:p>
          <a:p>
            <a:pPr fontAlgn="base">
              <a:lnSpc>
                <a:spcPct val="105000"/>
              </a:lnSpc>
              <a:spcAft>
                <a:spcPct val="0"/>
              </a:spcAft>
            </a:pPr>
            <a:r>
              <a:rPr lang="fr-FR" sz="2400" baseline="30000"/>
              <a:t>†</a:t>
            </a:r>
            <a:r>
              <a:rPr kumimoji="0" lang="fr-FR" sz="2400" b="0" i="0" u="none" strike="noStrike" kern="0" cap="none" spc="0" normalizeH="0" noProof="0" dirty="0">
                <a:ln>
                  <a:noFill/>
                </a:ln>
                <a:effectLst/>
                <a:uLnTx/>
                <a:uFillTx/>
              </a:rPr>
              <a:t> </a:t>
            </a:r>
            <a:r>
              <a:rPr kumimoji="0" lang="fr-FR" sz="2400" b="0" i="1" u="none" strike="noStrike" kern="0" cap="none" spc="0" normalizeH="0" noProof="0" dirty="0">
                <a:ln>
                  <a:noFill/>
                </a:ln>
                <a:effectLst/>
                <a:uLnTx/>
                <a:uFillTx/>
              </a:rPr>
              <a:t>Sciences et techniques de l’ingénieur</a:t>
            </a:r>
          </a:p>
        </p:txBody>
      </p:sp>
    </p:spTree>
    <p:extLst>
      <p:ext uri="{BB962C8B-B14F-4D97-AF65-F5344CB8AC3E}">
        <p14:creationId xmlns:p14="http://schemas.microsoft.com/office/powerpoint/2010/main" val="6223728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a:extLst>
              <a:ext uri="{FF2B5EF4-FFF2-40B4-BE49-F238E27FC236}">
                <a16:creationId xmlns:a16="http://schemas.microsoft.com/office/drawing/2014/main" xmlns="" id="{18DD2E1C-8340-3147-BFBA-9A672D57668D}"/>
              </a:ext>
            </a:extLst>
          </p:cNvPr>
          <p:cNvSpPr>
            <a:spLocks noGrp="1"/>
          </p:cNvSpPr>
          <p:nvPr>
            <p:ph idx="1"/>
          </p:nvPr>
        </p:nvSpPr>
        <p:spPr>
          <a:xfrm>
            <a:off x="0" y="836712"/>
            <a:ext cx="9144000" cy="4366580"/>
          </a:xfrm>
        </p:spPr>
        <p:txBody>
          <a:bodyPr/>
          <a:lstStyle/>
          <a:p>
            <a:r>
              <a:rPr lang="fr-FR" sz="2400"/>
              <a:t>Approfondir des sujets familiers aux élèves</a:t>
            </a:r>
          </a:p>
          <a:p>
            <a:pPr>
              <a:spcBef>
                <a:spcPts val="900"/>
              </a:spcBef>
            </a:pPr>
            <a:r>
              <a:rPr lang="fr-FR" sz="2400"/>
              <a:t>Utiliser les exemples pour montrer </a:t>
            </a:r>
            <a:r>
              <a:rPr lang="fr-FR" sz="2400">
                <a:solidFill>
                  <a:schemeClr val="accent3"/>
                </a:solidFill>
              </a:rPr>
              <a:t>l’universalité de l’informatique</a:t>
            </a:r>
          </a:p>
          <a:p>
            <a:pPr>
              <a:spcBef>
                <a:spcPts val="900"/>
              </a:spcBef>
            </a:pPr>
            <a:r>
              <a:rPr lang="fr-FR" sz="2400"/>
              <a:t>Organiser le cours autour de la </a:t>
            </a:r>
            <a:r>
              <a:rPr lang="fr-FR" sz="2400">
                <a:solidFill>
                  <a:schemeClr val="accent3"/>
                </a:solidFill>
              </a:rPr>
              <a:t>pensée informatique</a:t>
            </a:r>
            <a:r>
              <a:rPr lang="fr-FR" sz="2400"/>
              <a:t>, de 2 transversales (programmation et impacts) et de 7 thèmes techniques</a:t>
            </a:r>
          </a:p>
          <a:p>
            <a:pPr>
              <a:spcBef>
                <a:spcPts val="900"/>
              </a:spcBef>
            </a:pPr>
            <a:r>
              <a:rPr lang="fr-FR" sz="2400"/>
              <a:t>Travailler ¼ par projets</a:t>
            </a:r>
          </a:p>
          <a:p>
            <a:pPr lvl="1"/>
            <a:r>
              <a:rPr lang="fr-FR">
                <a:solidFill>
                  <a:schemeClr val="accent1"/>
                </a:solidFill>
              </a:rPr>
              <a:t>pas facile dans beaucoup de lycées et en classe pleine </a:t>
            </a:r>
          </a:p>
          <a:p>
            <a:pPr>
              <a:spcBef>
                <a:spcPts val="900"/>
              </a:spcBef>
            </a:pPr>
            <a:r>
              <a:rPr lang="fr-FR" sz="2400">
                <a:solidFill>
                  <a:schemeClr val="accent3"/>
                </a:solidFill>
              </a:rPr>
              <a:t>Faire comprendre le fonctionnement </a:t>
            </a:r>
            <a:r>
              <a:rPr lang="fr-FR" sz="2400"/>
              <a:t>et parler des impacts</a:t>
            </a:r>
            <a:r>
              <a:rPr lang="fr-FR" sz="2400">
                <a:solidFill>
                  <a:schemeClr val="accent3"/>
                </a:solidFill>
              </a:rPr>
              <a:t>           à partir de cette compréhension</a:t>
            </a:r>
          </a:p>
          <a:p>
            <a:pPr lvl="1"/>
            <a:endParaRPr lang="fr-FR"/>
          </a:p>
        </p:txBody>
      </p:sp>
      <p:sp>
        <p:nvSpPr>
          <p:cNvPr id="2" name="Titre 1">
            <a:extLst>
              <a:ext uri="{FF2B5EF4-FFF2-40B4-BE49-F238E27FC236}">
                <a16:creationId xmlns:a16="http://schemas.microsoft.com/office/drawing/2014/main" xmlns="" id="{14B646F0-8804-064E-BF91-7C44577FB152}"/>
              </a:ext>
            </a:extLst>
          </p:cNvPr>
          <p:cNvSpPr>
            <a:spLocks noGrp="1"/>
          </p:cNvSpPr>
          <p:nvPr>
            <p:ph type="title"/>
          </p:nvPr>
        </p:nvSpPr>
        <p:spPr/>
        <p:txBody>
          <a:bodyPr/>
          <a:lstStyle/>
          <a:p>
            <a:r>
              <a:rPr lang="fr-FR"/>
              <a:t>1. SNT : un choix stylistique</a:t>
            </a:r>
          </a:p>
        </p:txBody>
      </p:sp>
      <p:sp>
        <p:nvSpPr>
          <p:cNvPr id="3" name="Espace réservé de la date 2">
            <a:extLst>
              <a:ext uri="{FF2B5EF4-FFF2-40B4-BE49-F238E27FC236}">
                <a16:creationId xmlns:a16="http://schemas.microsoft.com/office/drawing/2014/main" xmlns="" id="{5267ED64-3CDC-284A-B78D-B3E01E9319E7}"/>
              </a:ext>
            </a:extLst>
          </p:cNvPr>
          <p:cNvSpPr>
            <a:spLocks noGrp="1"/>
          </p:cNvSpPr>
          <p:nvPr>
            <p:ph type="dt" sz="half" idx="2"/>
          </p:nvPr>
        </p:nvSpPr>
        <p:spPr/>
        <p:txBody>
          <a:bodyPr/>
          <a:lstStyle/>
          <a:p>
            <a:r>
              <a:rPr lang="fr-FR"/>
              <a:t>06/02/2019</a:t>
            </a:r>
            <a:endParaRPr lang="fr-FR" dirty="0"/>
          </a:p>
        </p:txBody>
      </p:sp>
      <p:sp>
        <p:nvSpPr>
          <p:cNvPr id="4" name="Espace réservé du numéro de diapositive 3">
            <a:extLst>
              <a:ext uri="{FF2B5EF4-FFF2-40B4-BE49-F238E27FC236}">
                <a16:creationId xmlns:a16="http://schemas.microsoft.com/office/drawing/2014/main" xmlns="" id="{4798105D-43C2-6547-A237-1DB88D4DE64B}"/>
              </a:ext>
            </a:extLst>
          </p:cNvPr>
          <p:cNvSpPr>
            <a:spLocks noGrp="1"/>
          </p:cNvSpPr>
          <p:nvPr>
            <p:ph type="sldNum" sz="quarter" idx="4"/>
          </p:nvPr>
        </p:nvSpPr>
        <p:spPr/>
        <p:txBody>
          <a:bodyPr/>
          <a:lstStyle/>
          <a:p>
            <a:fld id="{BD380794-AD05-45D1-BCEF-E41591C34CDA}" type="slidenum">
              <a:rPr lang="fr-FR" smtClean="0"/>
              <a:pPr/>
              <a:t>57</a:t>
            </a:fld>
            <a:endParaRPr lang="fr-FR" dirty="0"/>
          </a:p>
        </p:txBody>
      </p:sp>
      <p:sp>
        <p:nvSpPr>
          <p:cNvPr id="5" name="Espace réservé du pied de page 4">
            <a:extLst>
              <a:ext uri="{FF2B5EF4-FFF2-40B4-BE49-F238E27FC236}">
                <a16:creationId xmlns:a16="http://schemas.microsoft.com/office/drawing/2014/main" xmlns="" id="{EE2E348F-2B86-3542-8BD8-BBADE5457680}"/>
              </a:ext>
            </a:extLst>
          </p:cNvPr>
          <p:cNvSpPr>
            <a:spLocks noGrp="1"/>
          </p:cNvSpPr>
          <p:nvPr>
            <p:ph type="ftr" sz="quarter" idx="3"/>
          </p:nvPr>
        </p:nvSpPr>
        <p:spPr/>
        <p:txBody>
          <a:bodyPr/>
          <a:lstStyle/>
          <a:p>
            <a:r>
              <a:rPr lang="fr-FR"/>
              <a:t>G. Berry, Cours 3</a:t>
            </a:r>
            <a:endParaRPr lang="fr-FR" dirty="0"/>
          </a:p>
        </p:txBody>
      </p:sp>
      <p:sp>
        <p:nvSpPr>
          <p:cNvPr id="7" name="ZoneTexte 6">
            <a:extLst>
              <a:ext uri="{FF2B5EF4-FFF2-40B4-BE49-F238E27FC236}">
                <a16:creationId xmlns:a16="http://schemas.microsoft.com/office/drawing/2014/main" xmlns="" id="{801C3ABB-C2B4-C04B-A026-A4CE546893CD}"/>
              </a:ext>
            </a:extLst>
          </p:cNvPr>
          <p:cNvSpPr txBox="1"/>
          <p:nvPr/>
        </p:nvSpPr>
        <p:spPr>
          <a:xfrm>
            <a:off x="1115616" y="3933056"/>
            <a:ext cx="184731" cy="508256"/>
          </a:xfrm>
          <a:prstGeom prst="rect">
            <a:avLst/>
          </a:prstGeom>
          <a:ln w="28575">
            <a:noFill/>
          </a:ln>
        </p:spPr>
        <p:txBody>
          <a:bodyPr wrap="none" tIns="21600" bIns="64800" rtlCol="0">
            <a:spAutoFit/>
          </a:bodyPr>
          <a:lstStyle/>
          <a:p>
            <a:pPr algn="l" fontAlgn="base">
              <a:lnSpc>
                <a:spcPct val="105000"/>
              </a:lnSpc>
              <a:spcAft>
                <a:spcPct val="0"/>
              </a:spcAft>
            </a:pPr>
            <a:endParaRPr kumimoji="0" lang="fr-FR" sz="2800" b="0" i="0" u="none" strike="noStrike" kern="0" cap="none" spc="0" normalizeH="0" noProof="0" dirty="0">
              <a:ln>
                <a:noFill/>
              </a:ln>
              <a:effectLst/>
              <a:uLnTx/>
              <a:uFillTx/>
            </a:endParaRPr>
          </a:p>
        </p:txBody>
      </p:sp>
      <p:sp>
        <p:nvSpPr>
          <p:cNvPr id="8" name="ZoneTexte 7">
            <a:extLst>
              <a:ext uri="{FF2B5EF4-FFF2-40B4-BE49-F238E27FC236}">
                <a16:creationId xmlns:a16="http://schemas.microsoft.com/office/drawing/2014/main" xmlns="" id="{DFF1CCAC-47A2-D446-BADF-D98E605263DA}"/>
              </a:ext>
            </a:extLst>
          </p:cNvPr>
          <p:cNvSpPr txBox="1"/>
          <p:nvPr/>
        </p:nvSpPr>
        <p:spPr>
          <a:xfrm>
            <a:off x="255320" y="5085184"/>
            <a:ext cx="8633360" cy="1224136"/>
          </a:xfrm>
          <a:prstGeom prst="rect">
            <a:avLst/>
          </a:prstGeom>
          <a:ln w="28575">
            <a:solidFill>
              <a:schemeClr val="accent1"/>
            </a:solidFill>
          </a:ln>
        </p:spPr>
        <p:txBody>
          <a:bodyPr wrap="square" tIns="36000" bIns="64800" rtlCol="0">
            <a:noAutofit/>
          </a:bodyPr>
          <a:lstStyle/>
          <a:p>
            <a:pPr algn="ctr" fontAlgn="base">
              <a:lnSpc>
                <a:spcPct val="105000"/>
              </a:lnSpc>
              <a:spcAft>
                <a:spcPct val="0"/>
              </a:spcAft>
            </a:pPr>
            <a:r>
              <a:rPr kumimoji="0" lang="fr-FR" sz="2400" b="0" i="0" u="none" strike="noStrike" kern="0" cap="none" spc="0" normalizeH="0" noProof="0" dirty="0">
                <a:ln>
                  <a:noFill/>
                </a:ln>
                <a:effectLst/>
                <a:uLnTx/>
                <a:uFillTx/>
              </a:rPr>
              <a:t>Présentation linéaire avec beaucoup de commentaires,</a:t>
            </a:r>
          </a:p>
          <a:p>
            <a:pPr algn="ctr" fontAlgn="base">
              <a:lnSpc>
                <a:spcPct val="105000"/>
              </a:lnSpc>
              <a:spcAft>
                <a:spcPct val="0"/>
              </a:spcAft>
            </a:pPr>
            <a:r>
              <a:rPr lang="fr-FR" sz="2400" kern="0" dirty="0"/>
              <a:t>différente des classiques tableaux à double entrée</a:t>
            </a:r>
          </a:p>
          <a:p>
            <a:pPr algn="ctr" fontAlgn="base">
              <a:lnSpc>
                <a:spcPct val="105000"/>
              </a:lnSpc>
              <a:spcAft>
                <a:spcPct val="0"/>
              </a:spcAft>
            </a:pPr>
            <a:r>
              <a:rPr lang="fr-FR" sz="2400" kern="0" dirty="0"/>
              <a:t>But : </a:t>
            </a:r>
            <a:r>
              <a:rPr lang="fr-FR" sz="2400" kern="0" dirty="0">
                <a:solidFill>
                  <a:schemeClr val="tx2"/>
                </a:solidFill>
              </a:rPr>
              <a:t>aider aussi les professeurs</a:t>
            </a:r>
            <a:r>
              <a:rPr lang="fr-FR" sz="2400" kern="0" dirty="0"/>
              <a:t> non familiers du domaine</a:t>
            </a:r>
          </a:p>
        </p:txBody>
      </p:sp>
    </p:spTree>
    <p:extLst>
      <p:ext uri="{BB962C8B-B14F-4D97-AF65-F5344CB8AC3E}">
        <p14:creationId xmlns:p14="http://schemas.microsoft.com/office/powerpoint/2010/main" val="137369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xmlns="" id="{2670140F-C7C5-DA4F-9FBA-2C3F52EECAB6}"/>
              </a:ext>
            </a:extLst>
          </p:cNvPr>
          <p:cNvSpPr>
            <a:spLocks noGrp="1"/>
          </p:cNvSpPr>
          <p:nvPr>
            <p:ph idx="1"/>
          </p:nvPr>
        </p:nvSpPr>
        <p:spPr>
          <a:xfrm>
            <a:off x="48072" y="764704"/>
            <a:ext cx="8867328" cy="5908412"/>
          </a:xfrm>
        </p:spPr>
        <p:txBody>
          <a:bodyPr/>
          <a:lstStyle/>
          <a:p>
            <a:r>
              <a:rPr lang="fr-FR" sz="2400"/>
              <a:t>Choix de 7 sujets illustratifs et variés (sans ordre fixé), avec pour chacun histoire, données et information, impacts :</a:t>
            </a:r>
          </a:p>
          <a:p>
            <a:pPr lvl="1">
              <a:spcBef>
                <a:spcPts val="600"/>
              </a:spcBef>
            </a:pPr>
            <a:r>
              <a:rPr lang="fr-FR" sz="2000"/>
              <a:t>Internet : </a:t>
            </a:r>
            <a:r>
              <a:rPr lang="fr-FR" sz="2000">
                <a:solidFill>
                  <a:schemeClr val="tx1"/>
                </a:solidFill>
              </a:rPr>
              <a:t>le grand véhicule de l’information hommes / objets</a:t>
            </a:r>
          </a:p>
          <a:p>
            <a:pPr lvl="1"/>
            <a:r>
              <a:rPr lang="fr-FR" sz="2000">
                <a:solidFill>
                  <a:schemeClr val="bg1"/>
                </a:solidFill>
              </a:rPr>
              <a:t>               </a:t>
            </a:r>
            <a:r>
              <a:rPr lang="fr-FR" sz="2000">
                <a:solidFill>
                  <a:schemeClr val="tx1"/>
                </a:solidFill>
              </a:rPr>
              <a:t> IP, adressage, routage et ses limites, transmission (TCP/IP) </a:t>
            </a:r>
          </a:p>
          <a:p>
            <a:pPr lvl="1">
              <a:spcBef>
                <a:spcPts val="600"/>
              </a:spcBef>
            </a:pPr>
            <a:r>
              <a:rPr lang="fr-FR" sz="2000"/>
              <a:t>le web : </a:t>
            </a:r>
            <a:r>
              <a:rPr lang="fr-FR" sz="2000">
                <a:solidFill>
                  <a:schemeClr val="tx1"/>
                </a:solidFill>
              </a:rPr>
              <a:t>principes, interaction, moteurs de recherche, sécurité,…</a:t>
            </a:r>
          </a:p>
          <a:p>
            <a:pPr lvl="1">
              <a:spcBef>
                <a:spcPts val="600"/>
              </a:spcBef>
            </a:pPr>
            <a:r>
              <a:rPr lang="fr-FR" sz="2000"/>
              <a:t>les données structurées : </a:t>
            </a:r>
            <a:r>
              <a:rPr lang="fr-FR" sz="2000">
                <a:solidFill>
                  <a:schemeClr val="tx1"/>
                </a:solidFill>
              </a:rPr>
              <a:t>données vs. information, métadonnées, </a:t>
            </a:r>
          </a:p>
          <a:p>
            <a:pPr lvl="1"/>
            <a:r>
              <a:rPr lang="fr-FR" sz="2000">
                <a:solidFill>
                  <a:schemeClr val="bg1"/>
                </a:solidFill>
              </a:rPr>
              <a:t>      </a:t>
            </a:r>
            <a:r>
              <a:rPr lang="fr-FR" sz="2000">
                <a:solidFill>
                  <a:schemeClr val="tx1"/>
                </a:solidFill>
              </a:rPr>
              <a:t>bases de données, algorithmes, machines, cloud, données ouvertes</a:t>
            </a:r>
          </a:p>
          <a:p>
            <a:pPr lvl="1">
              <a:spcBef>
                <a:spcPts val="600"/>
              </a:spcBef>
            </a:pPr>
            <a:r>
              <a:rPr lang="fr-FR" sz="2000"/>
              <a:t>les réseaux sociaux :</a:t>
            </a:r>
            <a:r>
              <a:rPr lang="fr-FR" sz="2000">
                <a:solidFill>
                  <a:schemeClr val="tx1"/>
                </a:solidFill>
              </a:rPr>
              <a:t> histoire, données, algorithmes, économie</a:t>
            </a:r>
          </a:p>
          <a:p>
            <a:pPr lvl="1">
              <a:spcBef>
                <a:spcPts val="600"/>
              </a:spcBef>
            </a:pPr>
            <a:r>
              <a:rPr lang="fr-FR" sz="2000"/>
              <a:t>localisation, cartographie, mobilité :</a:t>
            </a:r>
            <a:r>
              <a:rPr lang="fr-FR" sz="2000">
                <a:solidFill>
                  <a:schemeClr val="tx1"/>
                </a:solidFill>
              </a:rPr>
              <a:t> cartes numériques variées,       </a:t>
            </a:r>
          </a:p>
          <a:p>
            <a:pPr marL="255600" lvl="1" indent="0">
              <a:buNone/>
            </a:pPr>
            <a:r>
              <a:rPr lang="fr-FR" sz="2000">
                <a:solidFill>
                  <a:schemeClr val="tx1"/>
                </a:solidFill>
              </a:rPr>
              <a:t>          visualisation évolutive, localisation GPS/Galileo, itinéraires</a:t>
            </a:r>
          </a:p>
          <a:p>
            <a:pPr lvl="1">
              <a:spcBef>
                <a:spcPts val="600"/>
              </a:spcBef>
            </a:pPr>
            <a:r>
              <a:rPr lang="fr-FR" sz="2000"/>
              <a:t>informatique embarquée et objets connectés : </a:t>
            </a:r>
            <a:r>
              <a:rPr lang="fr-FR" sz="2000">
                <a:solidFill>
                  <a:schemeClr val="tx1"/>
                </a:solidFill>
              </a:rPr>
              <a:t>contact avec la physique,</a:t>
            </a:r>
          </a:p>
          <a:p>
            <a:pPr lvl="1"/>
            <a:r>
              <a:rPr lang="fr-FR" sz="2000">
                <a:solidFill>
                  <a:schemeClr val="bg1"/>
                </a:solidFill>
              </a:rPr>
              <a:t>      </a:t>
            </a:r>
            <a:r>
              <a:rPr lang="fr-FR" sz="2000">
                <a:solidFill>
                  <a:schemeClr val="tx1"/>
                </a:solidFill>
              </a:rPr>
              <a:t>capteurs et actionneurs, contrôle / commande, IHM</a:t>
            </a:r>
          </a:p>
          <a:p>
            <a:pPr lvl="1">
              <a:spcBef>
                <a:spcPts val="600"/>
              </a:spcBef>
            </a:pPr>
            <a:r>
              <a:rPr lang="fr-FR" sz="2000"/>
              <a:t>photographie numérique : </a:t>
            </a:r>
            <a:r>
              <a:rPr lang="fr-FR" sz="2000">
                <a:solidFill>
                  <a:schemeClr val="tx1"/>
                </a:solidFill>
              </a:rPr>
              <a:t>magnifique système cyber-physique      </a:t>
            </a:r>
          </a:p>
          <a:p>
            <a:pPr lvl="1"/>
            <a:r>
              <a:rPr lang="fr-FR" sz="2000">
                <a:solidFill>
                  <a:schemeClr val="bg1"/>
                </a:solidFill>
              </a:rPr>
              <a:t>     </a:t>
            </a:r>
            <a:r>
              <a:rPr lang="fr-FR" sz="2000">
                <a:solidFill>
                  <a:schemeClr val="tx1"/>
                </a:solidFill>
              </a:rPr>
              <a:t> bien connu des élèves car intégré dans les téléphones, beaucoup    </a:t>
            </a:r>
          </a:p>
          <a:p>
            <a:pPr lvl="1"/>
            <a:r>
              <a:rPr lang="fr-FR" sz="2000">
                <a:solidFill>
                  <a:schemeClr val="bg1"/>
                </a:solidFill>
              </a:rPr>
              <a:t>      </a:t>
            </a:r>
            <a:r>
              <a:rPr lang="fr-FR" sz="2000">
                <a:solidFill>
                  <a:schemeClr val="tx1"/>
                </a:solidFill>
              </a:rPr>
              <a:t>d’exemples d’algorithmes explicables et programmables</a:t>
            </a:r>
          </a:p>
          <a:p>
            <a:pPr lvl="1"/>
            <a:endParaRPr lang="fr-FR" sz="2000"/>
          </a:p>
        </p:txBody>
      </p:sp>
      <p:sp>
        <p:nvSpPr>
          <p:cNvPr id="3" name="Titre 2">
            <a:extLst>
              <a:ext uri="{FF2B5EF4-FFF2-40B4-BE49-F238E27FC236}">
                <a16:creationId xmlns:a16="http://schemas.microsoft.com/office/drawing/2014/main" xmlns="" id="{0E023457-552A-4E49-AB7E-8697F41831F0}"/>
              </a:ext>
            </a:extLst>
          </p:cNvPr>
          <p:cNvSpPr>
            <a:spLocks noGrp="1"/>
          </p:cNvSpPr>
          <p:nvPr>
            <p:ph type="title"/>
          </p:nvPr>
        </p:nvSpPr>
        <p:spPr/>
        <p:txBody>
          <a:bodyPr/>
          <a:lstStyle/>
          <a:p>
            <a:r>
              <a:rPr lang="fr-FR"/>
              <a:t>Sujets</a:t>
            </a:r>
          </a:p>
        </p:txBody>
      </p:sp>
      <p:sp>
        <p:nvSpPr>
          <p:cNvPr id="4" name="Espace réservé de la date 3">
            <a:extLst>
              <a:ext uri="{FF2B5EF4-FFF2-40B4-BE49-F238E27FC236}">
                <a16:creationId xmlns:a16="http://schemas.microsoft.com/office/drawing/2014/main" xmlns="" id="{8C3A9665-22FA-4348-9963-E5C2E9AB3535}"/>
              </a:ext>
            </a:extLst>
          </p:cNvPr>
          <p:cNvSpPr>
            <a:spLocks noGrp="1"/>
          </p:cNvSpPr>
          <p:nvPr>
            <p:ph type="dt" sz="half" idx="2"/>
          </p:nvPr>
        </p:nvSpPr>
        <p:spPr/>
        <p:txBody>
          <a:bodyPr/>
          <a:lstStyle/>
          <a:p>
            <a:r>
              <a:rPr lang="fr-FR"/>
              <a:t>06/02/2019</a:t>
            </a:r>
            <a:endParaRPr lang="fr-FR" dirty="0"/>
          </a:p>
        </p:txBody>
      </p:sp>
      <p:sp>
        <p:nvSpPr>
          <p:cNvPr id="5" name="Espace réservé du numéro de diapositive 4">
            <a:extLst>
              <a:ext uri="{FF2B5EF4-FFF2-40B4-BE49-F238E27FC236}">
                <a16:creationId xmlns:a16="http://schemas.microsoft.com/office/drawing/2014/main" xmlns="" id="{950052A5-713C-8D47-9DA3-A1A2688BADD1}"/>
              </a:ext>
            </a:extLst>
          </p:cNvPr>
          <p:cNvSpPr>
            <a:spLocks noGrp="1"/>
          </p:cNvSpPr>
          <p:nvPr>
            <p:ph type="sldNum" sz="quarter" idx="4"/>
          </p:nvPr>
        </p:nvSpPr>
        <p:spPr/>
        <p:txBody>
          <a:bodyPr/>
          <a:lstStyle/>
          <a:p>
            <a:fld id="{BD380794-AD05-45D1-BCEF-E41591C34CDA}" type="slidenum">
              <a:rPr lang="fr-FR" smtClean="0"/>
              <a:pPr/>
              <a:t>58</a:t>
            </a:fld>
            <a:endParaRPr lang="fr-FR" dirty="0"/>
          </a:p>
        </p:txBody>
      </p:sp>
      <p:sp>
        <p:nvSpPr>
          <p:cNvPr id="6" name="Espace réservé du pied de page 5">
            <a:extLst>
              <a:ext uri="{FF2B5EF4-FFF2-40B4-BE49-F238E27FC236}">
                <a16:creationId xmlns:a16="http://schemas.microsoft.com/office/drawing/2014/main" xmlns="" id="{FBA0A8FD-42DD-9540-B157-9E1DAB21933A}"/>
              </a:ext>
            </a:extLst>
          </p:cNvPr>
          <p:cNvSpPr>
            <a:spLocks noGrp="1"/>
          </p:cNvSpPr>
          <p:nvPr>
            <p:ph type="ftr" sz="quarter" idx="3"/>
          </p:nvPr>
        </p:nvSpPr>
        <p:spPr/>
        <p:txBody>
          <a:bodyPr/>
          <a:lstStyle/>
          <a:p>
            <a:r>
              <a:rPr lang="fr-FR"/>
              <a:t>G. Berry, Cours 3</a:t>
            </a:r>
            <a:endParaRPr lang="fr-FR" dirty="0"/>
          </a:p>
        </p:txBody>
      </p:sp>
    </p:spTree>
    <p:extLst>
      <p:ext uri="{BB962C8B-B14F-4D97-AF65-F5344CB8AC3E}">
        <p14:creationId xmlns:p14="http://schemas.microsoft.com/office/powerpoint/2010/main" val="281121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xEl>
                                              <p:pRg st="11" end="1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
                                            <p:txEl>
                                              <p:pRg st="12" end="12"/>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xmlns="" id="{AA9F64DC-EE22-0341-9C99-6010FECF6304}"/>
              </a:ext>
            </a:extLst>
          </p:cNvPr>
          <p:cNvSpPr>
            <a:spLocks noGrp="1"/>
          </p:cNvSpPr>
          <p:nvPr>
            <p:ph type="title"/>
          </p:nvPr>
        </p:nvSpPr>
        <p:spPr/>
        <p:txBody>
          <a:bodyPr/>
          <a:lstStyle/>
          <a:p>
            <a:r>
              <a:rPr lang="fr-FR"/>
              <a:t>Critique de la SIF sur le programme SNT</a:t>
            </a:r>
          </a:p>
        </p:txBody>
      </p:sp>
      <p:sp>
        <p:nvSpPr>
          <p:cNvPr id="2" name="Espace réservé de la date 1">
            <a:extLst>
              <a:ext uri="{FF2B5EF4-FFF2-40B4-BE49-F238E27FC236}">
                <a16:creationId xmlns:a16="http://schemas.microsoft.com/office/drawing/2014/main" xmlns="" id="{81413697-EBCA-2249-A3FC-95884DF8B643}"/>
              </a:ext>
            </a:extLst>
          </p:cNvPr>
          <p:cNvSpPr>
            <a:spLocks noGrp="1"/>
          </p:cNvSpPr>
          <p:nvPr>
            <p:ph type="dt" sz="half" idx="2"/>
          </p:nvPr>
        </p:nvSpPr>
        <p:spPr/>
        <p:txBody>
          <a:bodyPr/>
          <a:lstStyle/>
          <a:p>
            <a:r>
              <a:rPr lang="fr-FR"/>
              <a:t>06/02/2019</a:t>
            </a:r>
            <a:endParaRPr lang="fr-FR" dirty="0"/>
          </a:p>
        </p:txBody>
      </p:sp>
      <p:sp>
        <p:nvSpPr>
          <p:cNvPr id="3" name="Espace réservé du numéro de diapositive 2">
            <a:extLst>
              <a:ext uri="{FF2B5EF4-FFF2-40B4-BE49-F238E27FC236}">
                <a16:creationId xmlns:a16="http://schemas.microsoft.com/office/drawing/2014/main" xmlns="" id="{99C742D2-DA51-5948-8A4B-9F55FC86155F}"/>
              </a:ext>
            </a:extLst>
          </p:cNvPr>
          <p:cNvSpPr>
            <a:spLocks noGrp="1"/>
          </p:cNvSpPr>
          <p:nvPr>
            <p:ph type="sldNum" sz="quarter" idx="4"/>
          </p:nvPr>
        </p:nvSpPr>
        <p:spPr/>
        <p:txBody>
          <a:bodyPr/>
          <a:lstStyle/>
          <a:p>
            <a:fld id="{BD380794-AD05-45D1-BCEF-E41591C34CDA}" type="slidenum">
              <a:rPr lang="fr-FR" smtClean="0"/>
              <a:pPr/>
              <a:t>59</a:t>
            </a:fld>
            <a:endParaRPr lang="fr-FR" dirty="0"/>
          </a:p>
        </p:txBody>
      </p:sp>
      <p:sp>
        <p:nvSpPr>
          <p:cNvPr id="4" name="Espace réservé du pied de page 3">
            <a:extLst>
              <a:ext uri="{FF2B5EF4-FFF2-40B4-BE49-F238E27FC236}">
                <a16:creationId xmlns:a16="http://schemas.microsoft.com/office/drawing/2014/main" xmlns="" id="{C3FA0C9F-A710-2B45-81E5-42A0238F2893}"/>
              </a:ext>
            </a:extLst>
          </p:cNvPr>
          <p:cNvSpPr>
            <a:spLocks noGrp="1"/>
          </p:cNvSpPr>
          <p:nvPr>
            <p:ph type="ftr" sz="quarter" idx="3"/>
          </p:nvPr>
        </p:nvSpPr>
        <p:spPr/>
        <p:txBody>
          <a:bodyPr/>
          <a:lstStyle/>
          <a:p>
            <a:r>
              <a:rPr lang="fr-FR"/>
              <a:t>G. Berry, Cours 3</a:t>
            </a:r>
            <a:endParaRPr lang="fr-FR" dirty="0"/>
          </a:p>
        </p:txBody>
      </p:sp>
      <p:sp>
        <p:nvSpPr>
          <p:cNvPr id="5" name="ZoneTexte 4">
            <a:extLst>
              <a:ext uri="{FF2B5EF4-FFF2-40B4-BE49-F238E27FC236}">
                <a16:creationId xmlns:a16="http://schemas.microsoft.com/office/drawing/2014/main" xmlns="" id="{D0A9B122-8CCC-7A40-B436-55020507449B}"/>
              </a:ext>
            </a:extLst>
          </p:cNvPr>
          <p:cNvSpPr txBox="1"/>
          <p:nvPr/>
        </p:nvSpPr>
        <p:spPr>
          <a:xfrm>
            <a:off x="287524" y="1052736"/>
            <a:ext cx="8568952" cy="4034415"/>
          </a:xfrm>
          <a:prstGeom prst="rect">
            <a:avLst/>
          </a:prstGeom>
          <a:ln w="28575">
            <a:noFill/>
          </a:ln>
        </p:spPr>
        <p:txBody>
          <a:bodyPr wrap="square" tIns="21600" bIns="64800" rtlCol="0">
            <a:noAutofit/>
          </a:bodyPr>
          <a:lstStyle/>
          <a:p>
            <a:pPr algn="just"/>
            <a:r>
              <a:rPr lang="fr-FR" sz="2200"/>
              <a:t>… Pour autant, le texte n’est pas exempt de critiques sur la forme avec en particulier une présentation axée sur quelques thèmes qui </a:t>
            </a:r>
            <a:r>
              <a:rPr lang="fr-FR" sz="2200">
                <a:solidFill>
                  <a:schemeClr val="tx2"/>
                </a:solidFill>
              </a:rPr>
              <a:t>semble périlleuse</a:t>
            </a:r>
            <a:r>
              <a:rPr lang="fr-FR" sz="2200"/>
              <a:t>. </a:t>
            </a:r>
          </a:p>
          <a:p>
            <a:pPr algn="just">
              <a:spcBef>
                <a:spcPts val="900"/>
              </a:spcBef>
            </a:pPr>
            <a:r>
              <a:rPr lang="fr-FR" sz="2200"/>
              <a:t>Pour la SIF, retenir sept thèmes pour y consacrer chaque fois en moyenne 6 heures </a:t>
            </a:r>
            <a:r>
              <a:rPr lang="fr-FR" sz="2200">
                <a:solidFill>
                  <a:schemeClr val="tx2"/>
                </a:solidFill>
              </a:rPr>
              <a:t>risque de limiter l’enseignement à une vision superficielle de chacun</a:t>
            </a:r>
            <a:r>
              <a:rPr lang="fr-FR" sz="2200"/>
              <a:t>. </a:t>
            </a:r>
          </a:p>
          <a:p>
            <a:pPr algn="just">
              <a:spcBef>
                <a:spcPts val="900"/>
              </a:spcBef>
            </a:pPr>
            <a:r>
              <a:rPr lang="fr-FR" sz="2200"/>
              <a:t>Un autre problème, qualifié de </a:t>
            </a:r>
            <a:r>
              <a:rPr lang="fr-FR" sz="2200">
                <a:solidFill>
                  <a:schemeClr val="tx2"/>
                </a:solidFill>
              </a:rPr>
              <a:t>plus ennuyeux</a:t>
            </a:r>
            <a:r>
              <a:rPr lang="fr-FR" sz="2200"/>
              <a:t>, est d’avoir privilégié </a:t>
            </a:r>
            <a:r>
              <a:rPr lang="fr-FR" sz="2200">
                <a:solidFill>
                  <a:schemeClr val="tx2"/>
                </a:solidFill>
              </a:rPr>
              <a:t>un angle thématique qui relève en partie des usages actuels</a:t>
            </a:r>
            <a:r>
              <a:rPr lang="fr-FR" sz="2200"/>
              <a:t>. Une telle approche ne permet pas nécessairement </a:t>
            </a:r>
            <a:r>
              <a:rPr lang="fr-FR" sz="2200">
                <a:solidFill>
                  <a:schemeClr val="tx2"/>
                </a:solidFill>
              </a:rPr>
              <a:t>d’abstraire les concepts informatiques </a:t>
            </a:r>
            <a:r>
              <a:rPr lang="fr-FR" sz="2200"/>
              <a:t>qui demeureront présents pour des usages futurs.</a:t>
            </a:r>
          </a:p>
          <a:p>
            <a:pPr algn="just" fontAlgn="base">
              <a:lnSpc>
                <a:spcPct val="105000"/>
              </a:lnSpc>
              <a:spcAft>
                <a:spcPct val="0"/>
              </a:spcAft>
            </a:pPr>
            <a:endParaRPr kumimoji="0" lang="fr-FR" sz="2200" b="0" i="0" u="none" strike="noStrike" kern="0" cap="none" spc="0" normalizeH="0" noProof="0" dirty="0">
              <a:ln>
                <a:noFill/>
              </a:ln>
              <a:effectLst/>
              <a:uLnTx/>
              <a:uFillTx/>
            </a:endParaRPr>
          </a:p>
        </p:txBody>
      </p:sp>
    </p:spTree>
    <p:extLst>
      <p:ext uri="{BB962C8B-B14F-4D97-AF65-F5344CB8AC3E}">
        <p14:creationId xmlns:p14="http://schemas.microsoft.com/office/powerpoint/2010/main" val="1219176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A6AB9E40-BC6B-D143-BDBE-01D7424CE346}"/>
              </a:ext>
            </a:extLst>
          </p:cNvPr>
          <p:cNvSpPr>
            <a:spLocks noGrp="1"/>
          </p:cNvSpPr>
          <p:nvPr>
            <p:ph type="title"/>
          </p:nvPr>
        </p:nvSpPr>
        <p:spPr/>
        <p:txBody>
          <a:bodyPr/>
          <a:lstStyle/>
          <a:p>
            <a:r>
              <a:rPr lang="fr-FR"/>
              <a:t>Les piliers de l’informatique</a:t>
            </a:r>
          </a:p>
        </p:txBody>
      </p:sp>
      <p:sp>
        <p:nvSpPr>
          <p:cNvPr id="3" name="Espace réservé de la date 2">
            <a:extLst>
              <a:ext uri="{FF2B5EF4-FFF2-40B4-BE49-F238E27FC236}">
                <a16:creationId xmlns:a16="http://schemas.microsoft.com/office/drawing/2014/main" xmlns="" id="{A7A858D4-96D5-364C-8C79-85625028B5A4}"/>
              </a:ext>
            </a:extLst>
          </p:cNvPr>
          <p:cNvSpPr>
            <a:spLocks noGrp="1"/>
          </p:cNvSpPr>
          <p:nvPr>
            <p:ph type="dt" sz="half" idx="2"/>
          </p:nvPr>
        </p:nvSpPr>
        <p:spPr/>
        <p:txBody>
          <a:bodyPr/>
          <a:lstStyle/>
          <a:p>
            <a:r>
              <a:rPr lang="fr-FR"/>
              <a:t>23/01/2019</a:t>
            </a:r>
            <a:endParaRPr lang="fr-FR" dirty="0"/>
          </a:p>
        </p:txBody>
      </p:sp>
      <p:sp>
        <p:nvSpPr>
          <p:cNvPr id="4" name="Espace réservé du numéro de diapositive 3">
            <a:extLst>
              <a:ext uri="{FF2B5EF4-FFF2-40B4-BE49-F238E27FC236}">
                <a16:creationId xmlns:a16="http://schemas.microsoft.com/office/drawing/2014/main" xmlns="" id="{68A1722A-DAB3-3242-B614-7562F9008474}"/>
              </a:ext>
            </a:extLst>
          </p:cNvPr>
          <p:cNvSpPr>
            <a:spLocks noGrp="1"/>
          </p:cNvSpPr>
          <p:nvPr>
            <p:ph type="sldNum" sz="quarter" idx="4"/>
          </p:nvPr>
        </p:nvSpPr>
        <p:spPr/>
        <p:txBody>
          <a:bodyPr/>
          <a:lstStyle/>
          <a:p>
            <a:fld id="{BD380794-AD05-45D1-BCEF-E41591C34CDA}" type="slidenum">
              <a:rPr lang="fr-FR" smtClean="0"/>
              <a:pPr/>
              <a:t>6</a:t>
            </a:fld>
            <a:endParaRPr lang="fr-FR" dirty="0"/>
          </a:p>
        </p:txBody>
      </p:sp>
      <p:sp>
        <p:nvSpPr>
          <p:cNvPr id="5" name="Espace réservé du pied de page 4">
            <a:extLst>
              <a:ext uri="{FF2B5EF4-FFF2-40B4-BE49-F238E27FC236}">
                <a16:creationId xmlns:a16="http://schemas.microsoft.com/office/drawing/2014/main" xmlns="" id="{096E36E6-2402-7F49-A5B9-DFB4FD5B39A8}"/>
              </a:ext>
            </a:extLst>
          </p:cNvPr>
          <p:cNvSpPr>
            <a:spLocks noGrp="1"/>
          </p:cNvSpPr>
          <p:nvPr>
            <p:ph type="ftr" sz="quarter" idx="3"/>
          </p:nvPr>
        </p:nvSpPr>
        <p:spPr/>
        <p:txBody>
          <a:bodyPr/>
          <a:lstStyle/>
          <a:p>
            <a:r>
              <a:rPr lang="fr-FR"/>
              <a:t>G. Berry, Cours 2</a:t>
            </a:r>
            <a:endParaRPr lang="fr-FR" dirty="0"/>
          </a:p>
        </p:txBody>
      </p:sp>
      <p:pic>
        <p:nvPicPr>
          <p:cNvPr id="6" name="Picture 2">
            <a:extLst>
              <a:ext uri="{FF2B5EF4-FFF2-40B4-BE49-F238E27FC236}">
                <a16:creationId xmlns:a16="http://schemas.microsoft.com/office/drawing/2014/main" xmlns="" id="{561FEBA2-5515-2F45-9BD4-30AA0736C96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72140" y="4405987"/>
            <a:ext cx="1637236" cy="1244299"/>
          </a:xfrm>
          <a:prstGeom prst="rect">
            <a:avLst/>
          </a:prstGeom>
          <a:noFill/>
          <a:ln w="9525">
            <a:noFill/>
            <a:miter lim="800000"/>
            <a:headEnd/>
            <a:tailEnd/>
          </a:ln>
        </p:spPr>
      </p:pic>
      <p:pic>
        <p:nvPicPr>
          <p:cNvPr id="7" name="Picture 2" descr="en voiture">
            <a:extLst>
              <a:ext uri="{FF2B5EF4-FFF2-40B4-BE49-F238E27FC236}">
                <a16:creationId xmlns:a16="http://schemas.microsoft.com/office/drawing/2014/main" xmlns="" id="{93BEA12D-5FB6-F041-9782-AF89C7A67DF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09048" y="3212976"/>
            <a:ext cx="1855440" cy="121920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itre 2">
            <a:extLst>
              <a:ext uri="{FF2B5EF4-FFF2-40B4-BE49-F238E27FC236}">
                <a16:creationId xmlns:a16="http://schemas.microsoft.com/office/drawing/2014/main" xmlns="" id="{00264FA5-C582-A649-BC22-868854B6CF16}"/>
              </a:ext>
            </a:extLst>
          </p:cNvPr>
          <p:cNvSpPr txBox="1">
            <a:spLocks/>
          </p:cNvSpPr>
          <p:nvPr/>
        </p:nvSpPr>
        <p:spPr>
          <a:xfrm>
            <a:off x="228600" y="115669"/>
            <a:ext cx="8686800" cy="646331"/>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3600" b="0" i="1" u="none" strike="noStrike" kern="0" cap="none" spc="0" normalizeH="0" baseline="0" dirty="0">
              <a:ln>
                <a:noFill/>
              </a:ln>
              <a:solidFill>
                <a:schemeClr val="tx1"/>
              </a:solidFill>
              <a:effectLst/>
              <a:uLnTx/>
              <a:uFillTx/>
              <a:latin typeface="+mj-lt"/>
              <a:ea typeface="+mj-ea"/>
              <a:cs typeface="+mj-cs"/>
            </a:endParaRPr>
          </a:p>
        </p:txBody>
      </p:sp>
      <p:sp>
        <p:nvSpPr>
          <p:cNvPr id="9" name="ZoneTexte 8">
            <a:extLst>
              <a:ext uri="{FF2B5EF4-FFF2-40B4-BE49-F238E27FC236}">
                <a16:creationId xmlns:a16="http://schemas.microsoft.com/office/drawing/2014/main" xmlns="" id="{5232E746-3B94-6B4D-82AD-D88CABDD1564}"/>
              </a:ext>
            </a:extLst>
          </p:cNvPr>
          <p:cNvSpPr txBox="1"/>
          <p:nvPr/>
        </p:nvSpPr>
        <p:spPr>
          <a:xfrm>
            <a:off x="2209160" y="2869770"/>
            <a:ext cx="2045753" cy="523220"/>
          </a:xfrm>
          <a:prstGeom prst="rect">
            <a:avLst/>
          </a:prstGeom>
          <a:noFill/>
          <a:ln w="19050">
            <a:noFill/>
          </a:ln>
        </p:spPr>
        <p:txBody>
          <a:bodyPr wrap="none" rtlCol="0">
            <a:spAutoFit/>
          </a:bodyPr>
          <a:lstStyle/>
          <a:p>
            <a:pPr algn="ctr">
              <a:buNone/>
            </a:pPr>
            <a:r>
              <a:rPr lang="en-US" sz="2800" dirty="0" err="1"/>
              <a:t>algorithmes</a:t>
            </a:r>
            <a:endParaRPr lang="en-US" sz="2800" dirty="0"/>
          </a:p>
        </p:txBody>
      </p:sp>
      <p:sp>
        <p:nvSpPr>
          <p:cNvPr id="10" name="ZoneTexte 9">
            <a:extLst>
              <a:ext uri="{FF2B5EF4-FFF2-40B4-BE49-F238E27FC236}">
                <a16:creationId xmlns:a16="http://schemas.microsoft.com/office/drawing/2014/main" xmlns="" id="{A6D6C883-B89B-134B-A148-95073EC878DA}"/>
              </a:ext>
            </a:extLst>
          </p:cNvPr>
          <p:cNvSpPr txBox="1"/>
          <p:nvPr/>
        </p:nvSpPr>
        <p:spPr>
          <a:xfrm>
            <a:off x="2448810" y="1333853"/>
            <a:ext cx="1566454" cy="523220"/>
          </a:xfrm>
          <a:prstGeom prst="rect">
            <a:avLst/>
          </a:prstGeom>
          <a:noFill/>
          <a:ln w="19050">
            <a:noFill/>
          </a:ln>
        </p:spPr>
        <p:txBody>
          <a:bodyPr wrap="none" rtlCol="0">
            <a:spAutoFit/>
          </a:bodyPr>
          <a:lstStyle/>
          <a:p>
            <a:pPr algn="ctr">
              <a:buNone/>
            </a:pPr>
            <a:r>
              <a:rPr lang="en-US" sz="2800" dirty="0" err="1"/>
              <a:t>données</a:t>
            </a:r>
            <a:endParaRPr lang="en-US" sz="2800" dirty="0"/>
          </a:p>
        </p:txBody>
      </p:sp>
      <p:sp>
        <p:nvSpPr>
          <p:cNvPr id="11" name="ZoneTexte 10">
            <a:extLst>
              <a:ext uri="{FF2B5EF4-FFF2-40B4-BE49-F238E27FC236}">
                <a16:creationId xmlns:a16="http://schemas.microsoft.com/office/drawing/2014/main" xmlns="" id="{1C67894F-40ED-E14B-A38F-E4A3A829702B}"/>
              </a:ext>
            </a:extLst>
          </p:cNvPr>
          <p:cNvSpPr txBox="1"/>
          <p:nvPr/>
        </p:nvSpPr>
        <p:spPr>
          <a:xfrm>
            <a:off x="3856989" y="4427231"/>
            <a:ext cx="1725152" cy="501676"/>
          </a:xfrm>
          <a:prstGeom prst="rect">
            <a:avLst/>
          </a:prstGeom>
          <a:noFill/>
          <a:ln w="19050">
            <a:noFill/>
          </a:ln>
        </p:spPr>
        <p:txBody>
          <a:bodyPr wrap="none" rtlCol="0">
            <a:spAutoFit/>
          </a:bodyPr>
          <a:lstStyle/>
          <a:p>
            <a:pPr algn="ctr">
              <a:lnSpc>
                <a:spcPct val="95000"/>
              </a:lnSpc>
              <a:buNone/>
            </a:pPr>
            <a:r>
              <a:rPr lang="en-US" sz="2800"/>
              <a:t>machines</a:t>
            </a:r>
          </a:p>
        </p:txBody>
      </p:sp>
      <p:sp>
        <p:nvSpPr>
          <p:cNvPr id="12" name="ZoneTexte 11">
            <a:extLst>
              <a:ext uri="{FF2B5EF4-FFF2-40B4-BE49-F238E27FC236}">
                <a16:creationId xmlns:a16="http://schemas.microsoft.com/office/drawing/2014/main" xmlns="" id="{5D787C60-3520-B34B-8E4E-71E2C7535407}"/>
              </a:ext>
            </a:extLst>
          </p:cNvPr>
          <p:cNvSpPr txBox="1"/>
          <p:nvPr/>
        </p:nvSpPr>
        <p:spPr>
          <a:xfrm>
            <a:off x="602210" y="4405687"/>
            <a:ext cx="2206053" cy="523220"/>
          </a:xfrm>
          <a:prstGeom prst="rect">
            <a:avLst/>
          </a:prstGeom>
          <a:noFill/>
          <a:ln w="19050">
            <a:noFill/>
          </a:ln>
        </p:spPr>
        <p:txBody>
          <a:bodyPr wrap="none" rtlCol="0">
            <a:spAutoFit/>
          </a:bodyPr>
          <a:lstStyle/>
          <a:p>
            <a:pPr algn="ctr">
              <a:buNone/>
            </a:pPr>
            <a:r>
              <a:rPr lang="en-US" sz="2800" dirty="0" err="1"/>
              <a:t>programmes</a:t>
            </a:r>
            <a:endParaRPr lang="en-US" sz="2800" dirty="0"/>
          </a:p>
        </p:txBody>
      </p:sp>
      <p:cxnSp>
        <p:nvCxnSpPr>
          <p:cNvPr id="13" name="Connecteur droit avec flèche 12">
            <a:extLst>
              <a:ext uri="{FF2B5EF4-FFF2-40B4-BE49-F238E27FC236}">
                <a16:creationId xmlns:a16="http://schemas.microsoft.com/office/drawing/2014/main" xmlns="" id="{0A478187-BA1C-394B-86C2-6A510C764A54}"/>
              </a:ext>
            </a:extLst>
          </p:cNvPr>
          <p:cNvCxnSpPr>
            <a:cxnSpLocks/>
            <a:stCxn id="10" idx="2"/>
            <a:endCxn id="9" idx="0"/>
          </p:cNvCxnSpPr>
          <p:nvPr/>
        </p:nvCxnSpPr>
        <p:spPr bwMode="auto">
          <a:xfrm>
            <a:off x="3232037" y="1857073"/>
            <a:ext cx="0" cy="1012697"/>
          </a:xfrm>
          <a:prstGeom prst="straightConnector1">
            <a:avLst/>
          </a:prstGeom>
          <a:noFill/>
          <a:ln w="28575" cap="flat" cmpd="sng" algn="ctr">
            <a:solidFill>
              <a:schemeClr val="tx1"/>
            </a:solidFill>
            <a:prstDash val="solid"/>
            <a:round/>
            <a:headEnd type="none" w="med" len="med"/>
            <a:tailEnd type="arrow"/>
          </a:ln>
          <a:effectLst/>
        </p:spPr>
      </p:cxnSp>
      <p:cxnSp>
        <p:nvCxnSpPr>
          <p:cNvPr id="14" name="Connecteur droit avec flèche 13">
            <a:extLst>
              <a:ext uri="{FF2B5EF4-FFF2-40B4-BE49-F238E27FC236}">
                <a16:creationId xmlns:a16="http://schemas.microsoft.com/office/drawing/2014/main" xmlns="" id="{DD60294F-0A1C-3440-B292-92D43EF8AFF8}"/>
              </a:ext>
            </a:extLst>
          </p:cNvPr>
          <p:cNvCxnSpPr>
            <a:stCxn id="9" idx="2"/>
            <a:endCxn id="12" idx="0"/>
          </p:cNvCxnSpPr>
          <p:nvPr/>
        </p:nvCxnSpPr>
        <p:spPr bwMode="auto">
          <a:xfrm flipH="1">
            <a:off x="1705237" y="3392990"/>
            <a:ext cx="1526800" cy="1012697"/>
          </a:xfrm>
          <a:prstGeom prst="straightConnector1">
            <a:avLst/>
          </a:prstGeom>
          <a:noFill/>
          <a:ln w="28575" cap="flat" cmpd="sng" algn="ctr">
            <a:solidFill>
              <a:schemeClr val="tx1"/>
            </a:solidFill>
            <a:prstDash val="solid"/>
            <a:round/>
            <a:headEnd type="none" w="med" len="med"/>
            <a:tailEnd type="arrow"/>
          </a:ln>
          <a:effectLst/>
        </p:spPr>
      </p:cxnSp>
      <p:cxnSp>
        <p:nvCxnSpPr>
          <p:cNvPr id="15" name="Connecteur droit avec flèche 14">
            <a:extLst>
              <a:ext uri="{FF2B5EF4-FFF2-40B4-BE49-F238E27FC236}">
                <a16:creationId xmlns:a16="http://schemas.microsoft.com/office/drawing/2014/main" xmlns="" id="{8727B78F-304E-EC44-B272-328354468791}"/>
              </a:ext>
            </a:extLst>
          </p:cNvPr>
          <p:cNvCxnSpPr>
            <a:stCxn id="12" idx="3"/>
            <a:endCxn id="11" idx="1"/>
          </p:cNvCxnSpPr>
          <p:nvPr/>
        </p:nvCxnSpPr>
        <p:spPr bwMode="auto">
          <a:xfrm>
            <a:off x="2808263" y="4667297"/>
            <a:ext cx="1048726" cy="10772"/>
          </a:xfrm>
          <a:prstGeom prst="straightConnector1">
            <a:avLst/>
          </a:prstGeom>
          <a:noFill/>
          <a:ln w="28575" cap="flat" cmpd="sng" algn="ctr">
            <a:solidFill>
              <a:schemeClr val="tx1"/>
            </a:solidFill>
            <a:prstDash val="solid"/>
            <a:round/>
            <a:headEnd type="none" w="med" len="med"/>
            <a:tailEnd type="arrow"/>
          </a:ln>
          <a:effectLst/>
        </p:spPr>
      </p:cxnSp>
      <p:cxnSp>
        <p:nvCxnSpPr>
          <p:cNvPr id="16" name="Connecteur droit avec flèche 15">
            <a:extLst>
              <a:ext uri="{FF2B5EF4-FFF2-40B4-BE49-F238E27FC236}">
                <a16:creationId xmlns:a16="http://schemas.microsoft.com/office/drawing/2014/main" xmlns="" id="{6E40B5EC-548C-8347-903D-04348294B01A}"/>
              </a:ext>
            </a:extLst>
          </p:cNvPr>
          <p:cNvCxnSpPr>
            <a:cxnSpLocks/>
            <a:stCxn id="9" idx="2"/>
            <a:endCxn id="11" idx="0"/>
          </p:cNvCxnSpPr>
          <p:nvPr/>
        </p:nvCxnSpPr>
        <p:spPr bwMode="auto">
          <a:xfrm>
            <a:off x="3232037" y="3392990"/>
            <a:ext cx="1487528" cy="1034241"/>
          </a:xfrm>
          <a:prstGeom prst="straightConnector1">
            <a:avLst/>
          </a:prstGeom>
          <a:noFill/>
          <a:ln w="28575" cap="flat" cmpd="sng" algn="ctr">
            <a:solidFill>
              <a:schemeClr val="tx2"/>
            </a:solidFill>
            <a:prstDash val="sysDot"/>
            <a:round/>
            <a:headEnd type="none" w="med" len="med"/>
            <a:tailEnd type="arrow"/>
          </a:ln>
          <a:effectLst/>
        </p:spPr>
      </p:cxnSp>
      <p:pic>
        <p:nvPicPr>
          <p:cNvPr id="17" name="Espace réservé du contenu 6" descr="Donzelle-2.WMF">
            <a:extLst>
              <a:ext uri="{FF2B5EF4-FFF2-40B4-BE49-F238E27FC236}">
                <a16:creationId xmlns:a16="http://schemas.microsoft.com/office/drawing/2014/main" xmlns="" id="{4167960D-4732-BF4B-B46B-5CB2A6A6B0E6}"/>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15283" y="2564904"/>
            <a:ext cx="1281336" cy="1507001"/>
          </a:xfrm>
          <a:prstGeom prst="rect">
            <a:avLst/>
          </a:prstGeom>
          <a:noFill/>
          <a:ln>
            <a:miter lim="800000"/>
            <a:headEnd/>
            <a:tailEnd/>
          </a:ln>
        </p:spPr>
      </p:pic>
      <p:cxnSp>
        <p:nvCxnSpPr>
          <p:cNvPr id="18" name="Connecteur droit avec flèche 17">
            <a:extLst>
              <a:ext uri="{FF2B5EF4-FFF2-40B4-BE49-F238E27FC236}">
                <a16:creationId xmlns:a16="http://schemas.microsoft.com/office/drawing/2014/main" xmlns="" id="{EA522169-E98E-5A4C-B561-5F256113381C}"/>
              </a:ext>
            </a:extLst>
          </p:cNvPr>
          <p:cNvCxnSpPr>
            <a:cxnSpLocks/>
            <a:endCxn id="10" idx="3"/>
          </p:cNvCxnSpPr>
          <p:nvPr/>
        </p:nvCxnSpPr>
        <p:spPr bwMode="auto">
          <a:xfrm flipH="1" flipV="1">
            <a:off x="4015264" y="1595463"/>
            <a:ext cx="2600024" cy="916414"/>
          </a:xfrm>
          <a:prstGeom prst="straightConnector1">
            <a:avLst/>
          </a:prstGeom>
          <a:noFill/>
          <a:ln w="28575" cap="flat" cmpd="sng" algn="ctr">
            <a:solidFill>
              <a:schemeClr val="accent4"/>
            </a:solidFill>
            <a:prstDash val="solid"/>
            <a:round/>
            <a:headEnd type="none" w="med" len="med"/>
            <a:tailEnd type="arrow"/>
          </a:ln>
          <a:effectLst/>
        </p:spPr>
      </p:cxnSp>
      <p:sp>
        <p:nvSpPr>
          <p:cNvPr id="19" name="ZoneTexte 18">
            <a:extLst>
              <a:ext uri="{FF2B5EF4-FFF2-40B4-BE49-F238E27FC236}">
                <a16:creationId xmlns:a16="http://schemas.microsoft.com/office/drawing/2014/main" xmlns="" id="{42DBA407-023C-0642-AC98-DD11E2C26050}"/>
              </a:ext>
            </a:extLst>
          </p:cNvPr>
          <p:cNvSpPr txBox="1"/>
          <p:nvPr/>
        </p:nvSpPr>
        <p:spPr>
          <a:xfrm>
            <a:off x="1464451" y="5505963"/>
            <a:ext cx="6215098" cy="973374"/>
          </a:xfrm>
          <a:prstGeom prst="rect">
            <a:avLst/>
          </a:prstGeom>
          <a:noFill/>
          <a:ln w="28575" cmpd="sng">
            <a:solidFill>
              <a:schemeClr val="accent3"/>
            </a:solidFill>
          </a:ln>
        </p:spPr>
        <p:txBody>
          <a:bodyPr wrap="none" bIns="64800" rtlCol="0">
            <a:spAutoFit/>
          </a:bodyPr>
          <a:lstStyle/>
          <a:p>
            <a:pPr algn="ctr">
              <a:buNone/>
            </a:pPr>
            <a:r>
              <a:rPr lang="fr-FR" sz="2800" dirty="0"/>
              <a:t>Une science de construction,</a:t>
            </a:r>
          </a:p>
          <a:p>
            <a:pPr algn="ctr">
              <a:buNone/>
            </a:pPr>
            <a:r>
              <a:rPr lang="fr-FR" sz="2800" dirty="0"/>
              <a:t>très différente des sciences naturelles</a:t>
            </a:r>
          </a:p>
        </p:txBody>
      </p:sp>
      <p:sp>
        <p:nvSpPr>
          <p:cNvPr id="20" name="ZoneTexte 19">
            <a:extLst>
              <a:ext uri="{FF2B5EF4-FFF2-40B4-BE49-F238E27FC236}">
                <a16:creationId xmlns:a16="http://schemas.microsoft.com/office/drawing/2014/main" xmlns="" id="{E915B28E-C57C-B147-BD51-32A158FEAB83}"/>
              </a:ext>
            </a:extLst>
          </p:cNvPr>
          <p:cNvSpPr txBox="1"/>
          <p:nvPr/>
        </p:nvSpPr>
        <p:spPr>
          <a:xfrm>
            <a:off x="4962410" y="1040475"/>
            <a:ext cx="2024913" cy="954107"/>
          </a:xfrm>
          <a:prstGeom prst="rect">
            <a:avLst/>
          </a:prstGeom>
          <a:noFill/>
          <a:ln w="19050">
            <a:noFill/>
          </a:ln>
        </p:spPr>
        <p:txBody>
          <a:bodyPr wrap="none" rtlCol="0">
            <a:spAutoFit/>
          </a:bodyPr>
          <a:lstStyle/>
          <a:p>
            <a:pPr algn="ctr">
              <a:buNone/>
            </a:pPr>
            <a:r>
              <a:rPr lang="en-US" sz="2800" dirty="0">
                <a:solidFill>
                  <a:schemeClr val="accent4"/>
                </a:solidFill>
              </a:rPr>
              <a:t>interfaces</a:t>
            </a:r>
          </a:p>
          <a:p>
            <a:pPr algn="ctr">
              <a:buNone/>
            </a:pPr>
            <a:r>
              <a:rPr lang="en-US" sz="2800" dirty="0">
                <a:solidFill>
                  <a:schemeClr val="accent4"/>
                </a:solidFill>
              </a:rPr>
              <a:t>interactions</a:t>
            </a:r>
          </a:p>
        </p:txBody>
      </p:sp>
      <p:cxnSp>
        <p:nvCxnSpPr>
          <p:cNvPr id="21" name="Connecteur droit avec flèche 20">
            <a:extLst>
              <a:ext uri="{FF2B5EF4-FFF2-40B4-BE49-F238E27FC236}">
                <a16:creationId xmlns:a16="http://schemas.microsoft.com/office/drawing/2014/main" xmlns="" id="{11A701B5-AEA8-0246-A736-CDFCC585FDEF}"/>
              </a:ext>
            </a:extLst>
          </p:cNvPr>
          <p:cNvCxnSpPr/>
          <p:nvPr/>
        </p:nvCxnSpPr>
        <p:spPr bwMode="auto">
          <a:xfrm flipV="1">
            <a:off x="5624683" y="4035877"/>
            <a:ext cx="1066800" cy="591770"/>
          </a:xfrm>
          <a:prstGeom prst="straightConnector1">
            <a:avLst/>
          </a:prstGeom>
          <a:noFill/>
          <a:ln w="28575" cap="flat" cmpd="sng" algn="ctr">
            <a:solidFill>
              <a:schemeClr val="accent4"/>
            </a:solidFill>
            <a:prstDash val="solid"/>
            <a:round/>
            <a:headEnd type="none" w="med" len="med"/>
            <a:tailEnd type="arrow"/>
          </a:ln>
          <a:effectLst/>
        </p:spPr>
      </p:cxnSp>
      <p:sp>
        <p:nvSpPr>
          <p:cNvPr id="31" name="ZoneTexte 30">
            <a:extLst>
              <a:ext uri="{FF2B5EF4-FFF2-40B4-BE49-F238E27FC236}">
                <a16:creationId xmlns:a16="http://schemas.microsoft.com/office/drawing/2014/main" xmlns="" id="{BACF41DE-D95B-BC43-88C2-EAF5E8D6D8D9}"/>
              </a:ext>
            </a:extLst>
          </p:cNvPr>
          <p:cNvSpPr txBox="1"/>
          <p:nvPr/>
        </p:nvSpPr>
        <p:spPr>
          <a:xfrm>
            <a:off x="7452320" y="2115398"/>
            <a:ext cx="216879" cy="635576"/>
          </a:xfrm>
          <a:prstGeom prst="rect">
            <a:avLst/>
          </a:prstGeom>
          <a:ln w="19050">
            <a:noFill/>
          </a:ln>
        </p:spPr>
        <p:txBody>
          <a:bodyPr wrap="square" rtlCol="0">
            <a:spAutoFit/>
          </a:bodyPr>
          <a:lstStyle/>
          <a:p>
            <a:pPr fontAlgn="base">
              <a:lnSpc>
                <a:spcPct val="105000"/>
              </a:lnSpc>
              <a:spcAft>
                <a:spcPct val="0"/>
              </a:spcAft>
            </a:pPr>
            <a:endParaRPr kumimoji="0" lang="fr-FR" sz="2800" b="0" i="0" u="none" strike="noStrike" kern="0" cap="none" spc="0" normalizeH="0" noProof="0" dirty="0">
              <a:ln>
                <a:noFill/>
              </a:ln>
              <a:effectLst/>
              <a:uLnTx/>
              <a:uFillTx/>
            </a:endParaRPr>
          </a:p>
        </p:txBody>
      </p:sp>
    </p:spTree>
    <p:extLst>
      <p:ext uri="{BB962C8B-B14F-4D97-AF65-F5344CB8AC3E}">
        <p14:creationId xmlns:p14="http://schemas.microsoft.com/office/powerpoint/2010/main" val="425406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22222E-6 3.7037E-6 L 0.00069 -0.13079 " pathEditMode="relative" rAng="0" ptsTypes="AA">
                                      <p:cBhvr>
                                        <p:cTn id="6" dur="1000" fill="hold"/>
                                        <p:tgtEl>
                                          <p:spTgt spid="17"/>
                                        </p:tgtEl>
                                        <p:attrNameLst>
                                          <p:attrName>ppt_x</p:attrName>
                                          <p:attrName>ppt_y</p:attrName>
                                        </p:attrNameLst>
                                      </p:cBhvr>
                                      <p:rCtr x="35" y="-6551"/>
                                    </p:animMotion>
                                  </p:childTnLst>
                                </p:cTn>
                              </p:par>
                            </p:childTnLst>
                          </p:cTn>
                        </p:par>
                        <p:par>
                          <p:cTn id="7" fill="hold">
                            <p:stCondLst>
                              <p:cond delay="1000"/>
                            </p:stCondLst>
                            <p:childTnLst>
                              <p:par>
                                <p:cTn id="8" presetID="1"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xmlns="" id="{7084EC29-6E81-604E-839D-60588944C569}"/>
              </a:ext>
            </a:extLst>
          </p:cNvPr>
          <p:cNvSpPr>
            <a:spLocks noGrp="1"/>
          </p:cNvSpPr>
          <p:nvPr>
            <p:ph type="dt" sz="half" idx="2"/>
          </p:nvPr>
        </p:nvSpPr>
        <p:spPr/>
        <p:txBody>
          <a:bodyPr/>
          <a:lstStyle/>
          <a:p>
            <a:r>
              <a:rPr lang="fr-FR"/>
              <a:t>06/02/2019</a:t>
            </a:r>
            <a:endParaRPr lang="fr-FR" dirty="0"/>
          </a:p>
        </p:txBody>
      </p:sp>
      <p:sp>
        <p:nvSpPr>
          <p:cNvPr id="3" name="Espace réservé du numéro de diapositive 2">
            <a:extLst>
              <a:ext uri="{FF2B5EF4-FFF2-40B4-BE49-F238E27FC236}">
                <a16:creationId xmlns:a16="http://schemas.microsoft.com/office/drawing/2014/main" xmlns="" id="{08F7A408-D132-A84A-92F6-A5242C070B07}"/>
              </a:ext>
            </a:extLst>
          </p:cNvPr>
          <p:cNvSpPr>
            <a:spLocks noGrp="1"/>
          </p:cNvSpPr>
          <p:nvPr>
            <p:ph type="sldNum" sz="quarter" idx="4"/>
          </p:nvPr>
        </p:nvSpPr>
        <p:spPr/>
        <p:txBody>
          <a:bodyPr/>
          <a:lstStyle/>
          <a:p>
            <a:fld id="{BD380794-AD05-45D1-BCEF-E41591C34CDA}" type="slidenum">
              <a:rPr lang="fr-FR" smtClean="0"/>
              <a:pPr/>
              <a:t>60</a:t>
            </a:fld>
            <a:endParaRPr lang="fr-FR" dirty="0"/>
          </a:p>
        </p:txBody>
      </p:sp>
      <p:sp>
        <p:nvSpPr>
          <p:cNvPr id="4" name="Espace réservé du pied de page 3">
            <a:extLst>
              <a:ext uri="{FF2B5EF4-FFF2-40B4-BE49-F238E27FC236}">
                <a16:creationId xmlns:a16="http://schemas.microsoft.com/office/drawing/2014/main" xmlns="" id="{E670DC92-8118-FB42-960E-902DFDBA2994}"/>
              </a:ext>
            </a:extLst>
          </p:cNvPr>
          <p:cNvSpPr>
            <a:spLocks noGrp="1"/>
          </p:cNvSpPr>
          <p:nvPr>
            <p:ph type="ftr" sz="quarter" idx="3"/>
          </p:nvPr>
        </p:nvSpPr>
        <p:spPr/>
        <p:txBody>
          <a:bodyPr/>
          <a:lstStyle/>
          <a:p>
            <a:r>
              <a:rPr lang="fr-FR"/>
              <a:t>G. Berry, Cours 3</a:t>
            </a:r>
            <a:endParaRPr lang="fr-FR" dirty="0"/>
          </a:p>
        </p:txBody>
      </p:sp>
      <p:sp>
        <p:nvSpPr>
          <p:cNvPr id="5" name="ZoneTexte 4">
            <a:extLst>
              <a:ext uri="{FF2B5EF4-FFF2-40B4-BE49-F238E27FC236}">
                <a16:creationId xmlns:a16="http://schemas.microsoft.com/office/drawing/2014/main" xmlns="" id="{B732914D-D168-584E-9EAD-065D52EBF53D}"/>
              </a:ext>
            </a:extLst>
          </p:cNvPr>
          <p:cNvSpPr txBox="1"/>
          <p:nvPr/>
        </p:nvSpPr>
        <p:spPr>
          <a:xfrm>
            <a:off x="395536" y="383283"/>
            <a:ext cx="8405378" cy="4989933"/>
          </a:xfrm>
          <a:prstGeom prst="rect">
            <a:avLst/>
          </a:prstGeom>
          <a:ln w="28575">
            <a:noFill/>
          </a:ln>
        </p:spPr>
        <p:txBody>
          <a:bodyPr wrap="square" tIns="21600" bIns="64800" rtlCol="0">
            <a:noAutofit/>
          </a:bodyPr>
          <a:lstStyle/>
          <a:p>
            <a:pPr algn="just"/>
            <a:r>
              <a:rPr lang="fr-FR" sz="2200"/>
              <a:t>En réponse au projet du CSP, la SIF présente des préconisations avec </a:t>
            </a:r>
            <a:r>
              <a:rPr lang="fr-FR" sz="2200">
                <a:solidFill>
                  <a:schemeClr val="accent4"/>
                </a:solidFill>
              </a:rPr>
              <a:t>un programme à double entrée</a:t>
            </a:r>
            <a:r>
              <a:rPr lang="fr-FR" sz="2200"/>
              <a:t>, scientifique et thématique, pour que les intentions de l’enseignement SNT soient clairement énoncées</a:t>
            </a:r>
            <a:r>
              <a:rPr lang="fr-FR" sz="2200">
                <a:solidFill>
                  <a:schemeClr val="tx2"/>
                </a:solidFill>
              </a:rPr>
              <a:t> en termes de compétences scientifiques pérennes</a:t>
            </a:r>
            <a:r>
              <a:rPr lang="fr-FR" sz="2200"/>
              <a:t>, et que</a:t>
            </a:r>
            <a:r>
              <a:rPr lang="fr-FR" sz="2200">
                <a:solidFill>
                  <a:schemeClr val="tx2"/>
                </a:solidFill>
              </a:rPr>
              <a:t> les objectifs à atteindre soient  plus clairement circonscrits</a:t>
            </a:r>
            <a:r>
              <a:rPr lang="fr-FR" sz="2200"/>
              <a:t>.</a:t>
            </a:r>
          </a:p>
          <a:p>
            <a:pPr algn="just">
              <a:spcBef>
                <a:spcPts val="900"/>
              </a:spcBef>
            </a:pPr>
            <a:r>
              <a:rPr lang="fr-FR" sz="2200"/>
              <a:t>La société savante identifie ainsi 9 compétences scientifiques et techniques (1) selon trois axes principaux (</a:t>
            </a:r>
            <a:r>
              <a:rPr lang="fr-FR" sz="2200">
                <a:solidFill>
                  <a:schemeClr val="accent3"/>
                </a:solidFill>
              </a:rPr>
              <a:t>les données</a:t>
            </a:r>
            <a:r>
              <a:rPr lang="fr-FR" sz="2200"/>
              <a:t> ; </a:t>
            </a:r>
            <a:r>
              <a:rPr lang="fr-FR" sz="2200">
                <a:solidFill>
                  <a:schemeClr val="accent3"/>
                </a:solidFill>
              </a:rPr>
              <a:t>les algorithmes et leur programmation</a:t>
            </a:r>
            <a:r>
              <a:rPr lang="fr-FR" sz="2200"/>
              <a:t> ; </a:t>
            </a:r>
            <a:r>
              <a:rPr lang="fr-FR" sz="2200">
                <a:solidFill>
                  <a:schemeClr val="accent3"/>
                </a:solidFill>
              </a:rPr>
              <a:t>les machines et leurs interfaces</a:t>
            </a:r>
            <a:r>
              <a:rPr lang="fr-FR" sz="2200"/>
              <a:t>) et six thèmes (</a:t>
            </a:r>
            <a:r>
              <a:rPr lang="fr-FR" sz="2200">
                <a:solidFill>
                  <a:schemeClr val="tx2"/>
                </a:solidFill>
              </a:rPr>
              <a:t>internet</a:t>
            </a:r>
            <a:r>
              <a:rPr lang="fr-FR" sz="2200"/>
              <a:t> ; </a:t>
            </a:r>
            <a:r>
              <a:rPr lang="fr-FR" sz="2200">
                <a:solidFill>
                  <a:schemeClr val="tx2"/>
                </a:solidFill>
              </a:rPr>
              <a:t>services développés sur internet</a:t>
            </a:r>
            <a:r>
              <a:rPr lang="fr-FR" sz="2200"/>
              <a:t> ; </a:t>
            </a:r>
            <a:r>
              <a:rPr lang="fr-FR" sz="2200">
                <a:solidFill>
                  <a:schemeClr val="tx2"/>
                </a:solidFill>
              </a:rPr>
              <a:t>image numérique</a:t>
            </a:r>
            <a:r>
              <a:rPr lang="fr-FR" sz="2200"/>
              <a:t> ; </a:t>
            </a:r>
            <a:r>
              <a:rPr lang="fr-FR" sz="2200">
                <a:solidFill>
                  <a:schemeClr val="tx2"/>
                </a:solidFill>
              </a:rPr>
              <a:t>géolocalisation</a:t>
            </a:r>
            <a:r>
              <a:rPr lang="fr-FR" sz="2200"/>
              <a:t> ; </a:t>
            </a:r>
            <a:r>
              <a:rPr lang="fr-FR" sz="2200">
                <a:solidFill>
                  <a:schemeClr val="tx2"/>
                </a:solidFill>
              </a:rPr>
              <a:t>données person-nelles</a:t>
            </a:r>
            <a:r>
              <a:rPr lang="fr-FR" sz="2200"/>
              <a:t> ; </a:t>
            </a:r>
            <a:r>
              <a:rPr lang="fr-FR" sz="2200">
                <a:solidFill>
                  <a:schemeClr val="tx2"/>
                </a:solidFill>
              </a:rPr>
              <a:t>informatique embarquée et objets connectés</a:t>
            </a:r>
            <a:r>
              <a:rPr lang="fr-FR" sz="2200"/>
              <a:t>). </a:t>
            </a:r>
          </a:p>
          <a:p>
            <a:pPr algn="just">
              <a:spcBef>
                <a:spcPts val="900"/>
              </a:spcBef>
            </a:pPr>
            <a:r>
              <a:rPr lang="fr-FR" sz="2200"/>
              <a:t>Sont détaillés les objectifs scientifiques de cet enseignement, ainsi que les compétences recommandées pour y parvenir.</a:t>
            </a:r>
          </a:p>
          <a:p>
            <a:pPr algn="just" fontAlgn="base">
              <a:lnSpc>
                <a:spcPct val="105000"/>
              </a:lnSpc>
              <a:spcAft>
                <a:spcPct val="0"/>
              </a:spcAft>
            </a:pPr>
            <a:endParaRPr kumimoji="0" lang="fr-FR" b="0" i="0" u="none" strike="noStrike" kern="0" cap="none" spc="0" normalizeH="0" noProof="0" dirty="0">
              <a:ln>
                <a:noFill/>
              </a:ln>
              <a:effectLst/>
              <a:uLnTx/>
              <a:uFillTx/>
            </a:endParaRPr>
          </a:p>
        </p:txBody>
      </p:sp>
      <p:sp>
        <p:nvSpPr>
          <p:cNvPr id="6" name="ZoneTexte 5">
            <a:extLst>
              <a:ext uri="{FF2B5EF4-FFF2-40B4-BE49-F238E27FC236}">
                <a16:creationId xmlns:a16="http://schemas.microsoft.com/office/drawing/2014/main" xmlns="" id="{7F7127A7-4157-444D-AAA5-F39C8DCB0011}"/>
              </a:ext>
            </a:extLst>
          </p:cNvPr>
          <p:cNvSpPr txBox="1"/>
          <p:nvPr/>
        </p:nvSpPr>
        <p:spPr>
          <a:xfrm>
            <a:off x="3779912" y="5830962"/>
            <a:ext cx="914400" cy="914400"/>
          </a:xfrm>
          <a:prstGeom prst="rect">
            <a:avLst/>
          </a:prstGeom>
          <a:ln w="28575">
            <a:noFill/>
          </a:ln>
        </p:spPr>
        <p:txBody>
          <a:bodyPr wrap="none" tIns="21600" bIns="64800" rtlCol="0">
            <a:noAutofit/>
          </a:bodyPr>
          <a:lstStyle/>
          <a:p>
            <a:pPr algn="l" fontAlgn="base">
              <a:lnSpc>
                <a:spcPct val="105000"/>
              </a:lnSpc>
              <a:spcAft>
                <a:spcPct val="0"/>
              </a:spcAft>
            </a:pPr>
            <a:r>
              <a:rPr kumimoji="0" lang="fr-FR" sz="2400" b="0" i="0" u="none" strike="noStrike" kern="0" cap="none" spc="0" normalizeH="0" noProof="0" dirty="0">
                <a:ln>
                  <a:noFill/>
                </a:ln>
                <a:effectLst/>
                <a:uLnTx/>
                <a:uFillTx/>
              </a:rPr>
              <a:t>Hmmm….</a:t>
            </a:r>
          </a:p>
        </p:txBody>
      </p:sp>
    </p:spTree>
    <p:extLst>
      <p:ext uri="{BB962C8B-B14F-4D97-AF65-F5344CB8AC3E}">
        <p14:creationId xmlns:p14="http://schemas.microsoft.com/office/powerpoint/2010/main" val="28549701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xmlns="" id="{1976F4CB-5E9C-D34F-A866-0E9A02FAC827}"/>
              </a:ext>
            </a:extLst>
          </p:cNvPr>
          <p:cNvSpPr>
            <a:spLocks noGrp="1"/>
          </p:cNvSpPr>
          <p:nvPr>
            <p:ph idx="1"/>
          </p:nvPr>
        </p:nvSpPr>
        <p:spPr>
          <a:xfrm>
            <a:off x="208012" y="908720"/>
            <a:ext cx="8686800" cy="5231369"/>
          </a:xfrm>
        </p:spPr>
        <p:txBody>
          <a:bodyPr/>
          <a:lstStyle/>
          <a:p>
            <a:r>
              <a:rPr lang="fr-FR" sz="2300"/>
              <a:t>Un programme scientifique plus classique, à double entrée, avec multiplication des </a:t>
            </a:r>
            <a:r>
              <a:rPr lang="fr-FR" sz="2300">
                <a:solidFill>
                  <a:schemeClr val="tx2"/>
                </a:solidFill>
              </a:rPr>
              <a:t>mises en activité</a:t>
            </a:r>
            <a:r>
              <a:rPr lang="fr-FR" sz="2300"/>
              <a:t> et </a:t>
            </a:r>
            <a:r>
              <a:rPr lang="fr-FR" sz="2300">
                <a:solidFill>
                  <a:schemeClr val="tx2"/>
                </a:solidFill>
              </a:rPr>
              <a:t>au moins ¼ en projet</a:t>
            </a:r>
            <a:endParaRPr lang="fr-FR" sz="2300"/>
          </a:p>
          <a:p>
            <a:r>
              <a:rPr lang="fr-FR" sz="2300">
                <a:solidFill>
                  <a:schemeClr val="tx2"/>
                </a:solidFill>
              </a:rPr>
              <a:t>Transversal :</a:t>
            </a:r>
            <a:r>
              <a:rPr lang="fr-FR" sz="2300"/>
              <a:t> données, algorithmes, langages, machines dont réseaux et objets connectés, interfaces</a:t>
            </a:r>
          </a:p>
          <a:p>
            <a:r>
              <a:rPr lang="fr-FR" sz="2300">
                <a:solidFill>
                  <a:schemeClr val="tx2"/>
                </a:solidFill>
              </a:rPr>
              <a:t>Thèmes :</a:t>
            </a:r>
          </a:p>
          <a:p>
            <a:pPr lvl="1">
              <a:spcBef>
                <a:spcPts val="300"/>
              </a:spcBef>
            </a:pPr>
            <a:r>
              <a:rPr lang="fr-FR" sz="2200">
                <a:solidFill>
                  <a:schemeClr val="tx1"/>
                </a:solidFill>
              </a:rPr>
              <a:t>Histoire de l’informatique</a:t>
            </a:r>
          </a:p>
          <a:p>
            <a:pPr lvl="1">
              <a:spcBef>
                <a:spcPts val="300"/>
              </a:spcBef>
            </a:pPr>
            <a:r>
              <a:rPr lang="fr-FR" sz="2200">
                <a:solidFill>
                  <a:schemeClr val="tx1"/>
                </a:solidFill>
              </a:rPr>
              <a:t>Représentation des données : types et valeurs de base</a:t>
            </a:r>
          </a:p>
          <a:p>
            <a:pPr lvl="1">
              <a:spcBef>
                <a:spcPts val="300"/>
              </a:spcBef>
            </a:pPr>
            <a:r>
              <a:rPr lang="fr-FR" sz="2200">
                <a:solidFill>
                  <a:schemeClr val="tx1"/>
                </a:solidFill>
              </a:rPr>
              <a:t>Représentation des données : types construits</a:t>
            </a:r>
          </a:p>
          <a:p>
            <a:pPr lvl="1">
              <a:spcBef>
                <a:spcPts val="300"/>
              </a:spcBef>
            </a:pPr>
            <a:r>
              <a:rPr lang="fr-FR" sz="2200">
                <a:solidFill>
                  <a:schemeClr val="tx1"/>
                </a:solidFill>
              </a:rPr>
              <a:t>Traitement de données en tables</a:t>
            </a:r>
          </a:p>
          <a:p>
            <a:pPr lvl="1">
              <a:spcBef>
                <a:spcPts val="300"/>
              </a:spcBef>
            </a:pPr>
            <a:r>
              <a:rPr lang="fr-FR" sz="2200">
                <a:solidFill>
                  <a:schemeClr val="tx1"/>
                </a:solidFill>
              </a:rPr>
              <a:t>Interactions entre l’homme et la machine sur le Web</a:t>
            </a:r>
          </a:p>
          <a:p>
            <a:pPr lvl="1">
              <a:spcBef>
                <a:spcPts val="300"/>
              </a:spcBef>
            </a:pPr>
            <a:r>
              <a:rPr lang="fr-FR" sz="2200">
                <a:solidFill>
                  <a:schemeClr val="tx1"/>
                </a:solidFill>
              </a:rPr>
              <a:t>Architectures matérielles et systèmes d’exploitation</a:t>
            </a:r>
          </a:p>
          <a:p>
            <a:pPr lvl="1">
              <a:spcBef>
                <a:spcPts val="300"/>
              </a:spcBef>
            </a:pPr>
            <a:r>
              <a:rPr lang="fr-FR" sz="2200">
                <a:solidFill>
                  <a:schemeClr val="tx1"/>
                </a:solidFill>
              </a:rPr>
              <a:t>Langages et programmation</a:t>
            </a:r>
          </a:p>
          <a:p>
            <a:pPr lvl="1">
              <a:spcBef>
                <a:spcPts val="300"/>
              </a:spcBef>
            </a:pPr>
            <a:r>
              <a:rPr lang="fr-FR" sz="2200">
                <a:solidFill>
                  <a:schemeClr val="tx1"/>
                </a:solidFill>
              </a:rPr>
              <a:t>Algorithmique</a:t>
            </a:r>
          </a:p>
        </p:txBody>
      </p:sp>
      <p:sp>
        <p:nvSpPr>
          <p:cNvPr id="3" name="Titre 2">
            <a:extLst>
              <a:ext uri="{FF2B5EF4-FFF2-40B4-BE49-F238E27FC236}">
                <a16:creationId xmlns:a16="http://schemas.microsoft.com/office/drawing/2014/main" xmlns="" id="{195AF350-1B6A-D646-B7D6-A17E68366E78}"/>
              </a:ext>
            </a:extLst>
          </p:cNvPr>
          <p:cNvSpPr>
            <a:spLocks noGrp="1"/>
          </p:cNvSpPr>
          <p:nvPr>
            <p:ph type="title"/>
          </p:nvPr>
        </p:nvSpPr>
        <p:spPr/>
        <p:txBody>
          <a:bodyPr/>
          <a:lstStyle/>
          <a:p>
            <a:r>
              <a:rPr lang="fr-FR"/>
              <a:t>2. NSI première (terminale à venir)</a:t>
            </a:r>
          </a:p>
        </p:txBody>
      </p:sp>
      <p:sp>
        <p:nvSpPr>
          <p:cNvPr id="4" name="Espace réservé de la date 3">
            <a:extLst>
              <a:ext uri="{FF2B5EF4-FFF2-40B4-BE49-F238E27FC236}">
                <a16:creationId xmlns:a16="http://schemas.microsoft.com/office/drawing/2014/main" xmlns="" id="{A0D31CBB-4E5C-224D-A073-CDD0441D255F}"/>
              </a:ext>
            </a:extLst>
          </p:cNvPr>
          <p:cNvSpPr>
            <a:spLocks noGrp="1"/>
          </p:cNvSpPr>
          <p:nvPr>
            <p:ph type="dt" sz="half" idx="2"/>
          </p:nvPr>
        </p:nvSpPr>
        <p:spPr/>
        <p:txBody>
          <a:bodyPr/>
          <a:lstStyle/>
          <a:p>
            <a:r>
              <a:rPr lang="fr-FR"/>
              <a:t>06/02/2019</a:t>
            </a:r>
            <a:endParaRPr lang="fr-FR" dirty="0"/>
          </a:p>
        </p:txBody>
      </p:sp>
      <p:sp>
        <p:nvSpPr>
          <p:cNvPr id="5" name="Espace réservé du numéro de diapositive 4">
            <a:extLst>
              <a:ext uri="{FF2B5EF4-FFF2-40B4-BE49-F238E27FC236}">
                <a16:creationId xmlns:a16="http://schemas.microsoft.com/office/drawing/2014/main" xmlns="" id="{93E64DAC-A173-3E4A-8469-222618EFC5E8}"/>
              </a:ext>
            </a:extLst>
          </p:cNvPr>
          <p:cNvSpPr>
            <a:spLocks noGrp="1"/>
          </p:cNvSpPr>
          <p:nvPr>
            <p:ph type="sldNum" sz="quarter" idx="4"/>
          </p:nvPr>
        </p:nvSpPr>
        <p:spPr/>
        <p:txBody>
          <a:bodyPr/>
          <a:lstStyle/>
          <a:p>
            <a:fld id="{BD380794-AD05-45D1-BCEF-E41591C34CDA}" type="slidenum">
              <a:rPr lang="fr-FR" smtClean="0"/>
              <a:pPr/>
              <a:t>61</a:t>
            </a:fld>
            <a:endParaRPr lang="fr-FR" dirty="0"/>
          </a:p>
        </p:txBody>
      </p:sp>
      <p:sp>
        <p:nvSpPr>
          <p:cNvPr id="6" name="Espace réservé du pied de page 5">
            <a:extLst>
              <a:ext uri="{FF2B5EF4-FFF2-40B4-BE49-F238E27FC236}">
                <a16:creationId xmlns:a16="http://schemas.microsoft.com/office/drawing/2014/main" xmlns="" id="{EB98817C-CC87-434D-9F4F-A0875A970254}"/>
              </a:ext>
            </a:extLst>
          </p:cNvPr>
          <p:cNvSpPr>
            <a:spLocks noGrp="1"/>
          </p:cNvSpPr>
          <p:nvPr>
            <p:ph type="ftr" sz="quarter" idx="3"/>
          </p:nvPr>
        </p:nvSpPr>
        <p:spPr/>
        <p:txBody>
          <a:bodyPr/>
          <a:lstStyle/>
          <a:p>
            <a:r>
              <a:rPr lang="fr-FR"/>
              <a:t>G. Berry, Cours 3</a:t>
            </a:r>
            <a:endParaRPr lang="fr-FR" dirty="0"/>
          </a:p>
        </p:txBody>
      </p:sp>
    </p:spTree>
    <p:extLst>
      <p:ext uri="{BB962C8B-B14F-4D97-AF65-F5344CB8AC3E}">
        <p14:creationId xmlns:p14="http://schemas.microsoft.com/office/powerpoint/2010/main" val="36117262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7">
            <a:extLst>
              <a:ext uri="{FF2B5EF4-FFF2-40B4-BE49-F238E27FC236}">
                <a16:creationId xmlns:a16="http://schemas.microsoft.com/office/drawing/2014/main" xmlns="" id="{D815ADD9-DC6E-904C-B882-5A92C73D2A89}"/>
              </a:ext>
            </a:extLst>
          </p:cNvPr>
          <p:cNvSpPr>
            <a:spLocks noGrp="1"/>
          </p:cNvSpPr>
          <p:nvPr>
            <p:ph idx="1"/>
          </p:nvPr>
        </p:nvSpPr>
        <p:spPr>
          <a:xfrm>
            <a:off x="81588" y="764704"/>
            <a:ext cx="8960296" cy="4879156"/>
          </a:xfrm>
        </p:spPr>
        <p:txBody>
          <a:bodyPr/>
          <a:lstStyle/>
          <a:p>
            <a:pPr>
              <a:spcBef>
                <a:spcPts val="900"/>
              </a:spcBef>
            </a:pPr>
            <a:r>
              <a:rPr lang="fr-FR" sz="2400" dirty="0"/>
              <a:t>Des dangers potentiels à surveiller de près :</a:t>
            </a:r>
          </a:p>
          <a:p>
            <a:pPr lvl="1">
              <a:spcBef>
                <a:spcPts val="600"/>
              </a:spcBef>
            </a:pPr>
            <a:r>
              <a:rPr lang="fr-FR" sz="2200" dirty="0">
                <a:solidFill>
                  <a:schemeClr val="tx1"/>
                </a:solidFill>
              </a:rPr>
              <a:t>Une </a:t>
            </a:r>
            <a:r>
              <a:rPr lang="fr-FR" sz="2200" dirty="0">
                <a:solidFill>
                  <a:schemeClr val="accent1"/>
                </a:solidFill>
              </a:rPr>
              <a:t>formation insuffisante des professeurs</a:t>
            </a:r>
            <a:r>
              <a:rPr lang="fr-FR" sz="2200" dirty="0">
                <a:solidFill>
                  <a:schemeClr val="tx1"/>
                </a:solidFill>
              </a:rPr>
              <a:t>, souvent bien moins familiers avec tout ça que les élèves</a:t>
            </a:r>
          </a:p>
          <a:p>
            <a:pPr marL="255600" lvl="1" indent="0">
              <a:spcBef>
                <a:spcPts val="300"/>
              </a:spcBef>
              <a:buNone/>
            </a:pPr>
            <a:r>
              <a:rPr lang="fr-FR" sz="2200" dirty="0">
                <a:solidFill>
                  <a:schemeClr val="tx1"/>
                </a:solidFill>
              </a:rPr>
              <a:t>   800 000 élèves SNT ⇒</a:t>
            </a:r>
            <a:r>
              <a:rPr lang="fr-FR" sz="2200" dirty="0"/>
              <a:t> ~9</a:t>
            </a:r>
            <a:r>
              <a:rPr lang="fr-FR" sz="1400" dirty="0"/>
              <a:t> </a:t>
            </a:r>
            <a:r>
              <a:rPr lang="fr-FR" sz="2200" dirty="0"/>
              <a:t>000 professeurs à former très vite….</a:t>
            </a:r>
          </a:p>
          <a:p>
            <a:pPr lvl="1">
              <a:spcBef>
                <a:spcPts val="600"/>
              </a:spcBef>
            </a:pPr>
            <a:r>
              <a:rPr lang="fr-FR" sz="2200" dirty="0">
                <a:solidFill>
                  <a:schemeClr val="tx1"/>
                </a:solidFill>
              </a:rPr>
              <a:t>La </a:t>
            </a:r>
            <a:r>
              <a:rPr lang="fr-FR" sz="2200" dirty="0">
                <a:solidFill>
                  <a:schemeClr val="accent1"/>
                </a:solidFill>
              </a:rPr>
              <a:t>tentation de se cantonner à la littératie </a:t>
            </a:r>
            <a:r>
              <a:rPr lang="fr-FR" sz="2200" dirty="0">
                <a:solidFill>
                  <a:schemeClr val="tx1"/>
                </a:solidFill>
              </a:rPr>
              <a:t>et de parler des dangers et impacts négatifs</a:t>
            </a:r>
            <a:r>
              <a:rPr lang="fr-FR" sz="2200" dirty="0">
                <a:solidFill>
                  <a:schemeClr val="accent1"/>
                </a:solidFill>
              </a:rPr>
              <a:t> </a:t>
            </a:r>
            <a:r>
              <a:rPr lang="fr-FR" sz="2200" dirty="0">
                <a:solidFill>
                  <a:schemeClr val="tx1"/>
                </a:solidFill>
              </a:rPr>
              <a:t>avant toute vraie compréhension des sujets</a:t>
            </a:r>
          </a:p>
          <a:p>
            <a:pPr lvl="1">
              <a:spcBef>
                <a:spcPts val="600"/>
              </a:spcBef>
            </a:pPr>
            <a:r>
              <a:rPr lang="fr-FR" sz="2200" dirty="0">
                <a:solidFill>
                  <a:schemeClr val="tx1"/>
                </a:solidFill>
              </a:rPr>
              <a:t>Ceci </a:t>
            </a:r>
            <a:r>
              <a:rPr lang="fr-FR" sz="2200" dirty="0"/>
              <a:t>amplifié par les modifications au programme final SNT</a:t>
            </a:r>
            <a:r>
              <a:rPr lang="fr-FR" sz="2200" dirty="0">
                <a:solidFill>
                  <a:schemeClr val="tx1"/>
                </a:solidFill>
              </a:rPr>
              <a:t>, qui visent toutes à augmenter la littératie et le social, au détriment de la vraie compréhension (selon moi)</a:t>
            </a:r>
          </a:p>
          <a:p>
            <a:pPr lvl="1">
              <a:spcBef>
                <a:spcPts val="600"/>
              </a:spcBef>
            </a:pPr>
            <a:r>
              <a:rPr lang="fr-FR" sz="2200" dirty="0">
                <a:solidFill>
                  <a:schemeClr val="tx1"/>
                </a:solidFill>
              </a:rPr>
              <a:t>Un </a:t>
            </a:r>
            <a:r>
              <a:rPr lang="fr-FR" sz="2200" dirty="0">
                <a:solidFill>
                  <a:schemeClr val="accent1"/>
                </a:solidFill>
              </a:rPr>
              <a:t>équipement informatique des lycées souvent insuffisant</a:t>
            </a:r>
            <a:r>
              <a:rPr lang="fr-FR" sz="2200" dirty="0">
                <a:solidFill>
                  <a:schemeClr val="tx1"/>
                </a:solidFill>
              </a:rPr>
              <a:t> pour travailler en projets, surtout chez ceux qui n’ont pas enseigné ISN</a:t>
            </a:r>
            <a:endParaRPr lang="fr-FR"/>
          </a:p>
          <a:p>
            <a:endParaRPr lang="fr-FR"/>
          </a:p>
        </p:txBody>
      </p:sp>
      <p:sp>
        <p:nvSpPr>
          <p:cNvPr id="3" name="Espace réservé de la date 2">
            <a:extLst>
              <a:ext uri="{FF2B5EF4-FFF2-40B4-BE49-F238E27FC236}">
                <a16:creationId xmlns:a16="http://schemas.microsoft.com/office/drawing/2014/main" xmlns="" id="{EC6514B7-0AD1-C84E-932D-655030D786FC}"/>
              </a:ext>
            </a:extLst>
          </p:cNvPr>
          <p:cNvSpPr>
            <a:spLocks noGrp="1"/>
          </p:cNvSpPr>
          <p:nvPr>
            <p:ph type="dt" sz="half" idx="2"/>
          </p:nvPr>
        </p:nvSpPr>
        <p:spPr/>
        <p:txBody>
          <a:bodyPr/>
          <a:lstStyle/>
          <a:p>
            <a:r>
              <a:rPr lang="fr-FR"/>
              <a:t>06/02/2019</a:t>
            </a:r>
            <a:endParaRPr lang="fr-FR" dirty="0"/>
          </a:p>
        </p:txBody>
      </p:sp>
      <p:sp>
        <p:nvSpPr>
          <p:cNvPr id="4" name="Espace réservé du numéro de diapositive 3">
            <a:extLst>
              <a:ext uri="{FF2B5EF4-FFF2-40B4-BE49-F238E27FC236}">
                <a16:creationId xmlns:a16="http://schemas.microsoft.com/office/drawing/2014/main" xmlns="" id="{B1E94C3A-8834-5144-A6FD-56E4D587CD62}"/>
              </a:ext>
            </a:extLst>
          </p:cNvPr>
          <p:cNvSpPr>
            <a:spLocks noGrp="1"/>
          </p:cNvSpPr>
          <p:nvPr>
            <p:ph type="sldNum" sz="quarter" idx="4"/>
          </p:nvPr>
        </p:nvSpPr>
        <p:spPr/>
        <p:txBody>
          <a:bodyPr/>
          <a:lstStyle/>
          <a:p>
            <a:fld id="{BD380794-AD05-45D1-BCEF-E41591C34CDA}" type="slidenum">
              <a:rPr lang="fr-FR" smtClean="0"/>
              <a:pPr/>
              <a:t>62</a:t>
            </a:fld>
            <a:endParaRPr lang="fr-FR" dirty="0"/>
          </a:p>
        </p:txBody>
      </p:sp>
      <p:sp>
        <p:nvSpPr>
          <p:cNvPr id="5" name="Espace réservé du pied de page 4">
            <a:extLst>
              <a:ext uri="{FF2B5EF4-FFF2-40B4-BE49-F238E27FC236}">
                <a16:creationId xmlns:a16="http://schemas.microsoft.com/office/drawing/2014/main" xmlns="" id="{E2B40072-122C-B745-A4EB-4F0BA72DC25E}"/>
              </a:ext>
            </a:extLst>
          </p:cNvPr>
          <p:cNvSpPr>
            <a:spLocks noGrp="1"/>
          </p:cNvSpPr>
          <p:nvPr>
            <p:ph type="ftr" sz="quarter" idx="3"/>
          </p:nvPr>
        </p:nvSpPr>
        <p:spPr/>
        <p:txBody>
          <a:bodyPr/>
          <a:lstStyle/>
          <a:p>
            <a:r>
              <a:rPr lang="fr-FR"/>
              <a:t>G. Berry, Cours 3</a:t>
            </a:r>
            <a:endParaRPr lang="fr-FR" dirty="0"/>
          </a:p>
        </p:txBody>
      </p:sp>
    </p:spTree>
    <p:extLst>
      <p:ext uri="{BB962C8B-B14F-4D97-AF65-F5344CB8AC3E}">
        <p14:creationId xmlns:p14="http://schemas.microsoft.com/office/powerpoint/2010/main" val="2429341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95291AF-AF4B-3A4B-B8C2-393F28AE5456}"/>
              </a:ext>
            </a:extLst>
          </p:cNvPr>
          <p:cNvSpPr>
            <a:spLocks noGrp="1"/>
          </p:cNvSpPr>
          <p:nvPr>
            <p:ph type="title"/>
          </p:nvPr>
        </p:nvSpPr>
        <p:spPr/>
        <p:txBody>
          <a:bodyPr/>
          <a:lstStyle/>
          <a:p>
            <a:r>
              <a:rPr lang="fr-FR"/>
              <a:t>L’éducation à l’informatique</a:t>
            </a:r>
          </a:p>
        </p:txBody>
      </p:sp>
      <p:sp>
        <p:nvSpPr>
          <p:cNvPr id="3" name="Espace réservé de la date 2">
            <a:extLst>
              <a:ext uri="{FF2B5EF4-FFF2-40B4-BE49-F238E27FC236}">
                <a16:creationId xmlns:a16="http://schemas.microsoft.com/office/drawing/2014/main" xmlns="" id="{DBA44273-6747-3141-946E-B5D61D1B9E5B}"/>
              </a:ext>
            </a:extLst>
          </p:cNvPr>
          <p:cNvSpPr>
            <a:spLocks noGrp="1"/>
          </p:cNvSpPr>
          <p:nvPr>
            <p:ph type="dt" sz="half" idx="2"/>
          </p:nvPr>
        </p:nvSpPr>
        <p:spPr/>
        <p:txBody>
          <a:bodyPr/>
          <a:lstStyle/>
          <a:p>
            <a:r>
              <a:rPr lang="fr-FR"/>
              <a:t>06/02/2019</a:t>
            </a:r>
            <a:endParaRPr lang="fr-FR" dirty="0"/>
          </a:p>
        </p:txBody>
      </p:sp>
      <p:sp>
        <p:nvSpPr>
          <p:cNvPr id="4" name="Espace réservé du numéro de diapositive 3">
            <a:extLst>
              <a:ext uri="{FF2B5EF4-FFF2-40B4-BE49-F238E27FC236}">
                <a16:creationId xmlns:a16="http://schemas.microsoft.com/office/drawing/2014/main" xmlns="" id="{FC42544D-10F6-4648-AC58-2CB1EC71613F}"/>
              </a:ext>
            </a:extLst>
          </p:cNvPr>
          <p:cNvSpPr>
            <a:spLocks noGrp="1"/>
          </p:cNvSpPr>
          <p:nvPr>
            <p:ph type="sldNum" sz="quarter" idx="4"/>
          </p:nvPr>
        </p:nvSpPr>
        <p:spPr/>
        <p:txBody>
          <a:bodyPr/>
          <a:lstStyle/>
          <a:p>
            <a:fld id="{BD380794-AD05-45D1-BCEF-E41591C34CDA}" type="slidenum">
              <a:rPr lang="fr-FR" smtClean="0"/>
              <a:pPr/>
              <a:t>63</a:t>
            </a:fld>
            <a:endParaRPr lang="fr-FR" dirty="0"/>
          </a:p>
        </p:txBody>
      </p:sp>
      <p:sp>
        <p:nvSpPr>
          <p:cNvPr id="5" name="Espace réservé du pied de page 4">
            <a:extLst>
              <a:ext uri="{FF2B5EF4-FFF2-40B4-BE49-F238E27FC236}">
                <a16:creationId xmlns:a16="http://schemas.microsoft.com/office/drawing/2014/main" xmlns="" id="{7AC55602-05F0-394C-8010-541CBB23DDB5}"/>
              </a:ext>
            </a:extLst>
          </p:cNvPr>
          <p:cNvSpPr>
            <a:spLocks noGrp="1"/>
          </p:cNvSpPr>
          <p:nvPr>
            <p:ph type="ftr" sz="quarter" idx="3"/>
          </p:nvPr>
        </p:nvSpPr>
        <p:spPr/>
        <p:txBody>
          <a:bodyPr/>
          <a:lstStyle/>
          <a:p>
            <a:r>
              <a:rPr lang="fr-FR"/>
              <a:t>G. Berry, Cours 3</a:t>
            </a:r>
            <a:endParaRPr lang="fr-FR" dirty="0"/>
          </a:p>
        </p:txBody>
      </p:sp>
      <p:sp>
        <p:nvSpPr>
          <p:cNvPr id="6" name="ZoneTexte 5">
            <a:extLst>
              <a:ext uri="{FF2B5EF4-FFF2-40B4-BE49-F238E27FC236}">
                <a16:creationId xmlns:a16="http://schemas.microsoft.com/office/drawing/2014/main" xmlns="" id="{D6ED6C64-3877-EB46-B402-8FD7A2D0C7F3}"/>
              </a:ext>
            </a:extLst>
          </p:cNvPr>
          <p:cNvSpPr txBox="1"/>
          <p:nvPr/>
        </p:nvSpPr>
        <p:spPr>
          <a:xfrm>
            <a:off x="448916" y="1340768"/>
            <a:ext cx="9163644" cy="3347495"/>
          </a:xfrm>
          <a:prstGeom prst="rect">
            <a:avLst/>
          </a:prstGeom>
          <a:ln w="28575">
            <a:noFill/>
          </a:ln>
        </p:spPr>
        <p:txBody>
          <a:bodyPr wrap="square" tIns="21600" bIns="64800" rtlCol="0">
            <a:spAutoFit/>
          </a:bodyPr>
          <a:lstStyle/>
          <a:p>
            <a:pPr marL="514350" indent="-514350" fontAlgn="base">
              <a:lnSpc>
                <a:spcPct val="105000"/>
              </a:lnSpc>
              <a:spcBef>
                <a:spcPts val="900"/>
              </a:spcBef>
              <a:spcAft>
                <a:spcPct val="0"/>
              </a:spcAft>
              <a:buFontTx/>
              <a:buAutoNum type="arabicPeriod"/>
            </a:pPr>
            <a:r>
              <a:rPr lang="fr-FR" sz="2800" kern="0" dirty="0">
                <a:solidFill>
                  <a:schemeClr val="bg1">
                    <a:lumMod val="75000"/>
                  </a:schemeClr>
                </a:solidFill>
              </a:rPr>
              <a:t>Pourquoi enseigner l’informatique ?</a:t>
            </a:r>
          </a:p>
          <a:p>
            <a:pPr marL="514350" indent="-514350" fontAlgn="base">
              <a:lnSpc>
                <a:spcPct val="105000"/>
              </a:lnSpc>
              <a:spcBef>
                <a:spcPts val="900"/>
              </a:spcBef>
              <a:spcAft>
                <a:spcPct val="0"/>
              </a:spcAft>
              <a:buAutoNum type="arabicPeriod"/>
            </a:pPr>
            <a:r>
              <a:rPr lang="fr-FR" sz="2800" kern="0" dirty="0">
                <a:solidFill>
                  <a:schemeClr val="bg1">
                    <a:lumMod val="75000"/>
                  </a:schemeClr>
                </a:solidFill>
              </a:rPr>
              <a:t>Un peu d’histoire : 1980-2014</a:t>
            </a:r>
          </a:p>
          <a:p>
            <a:pPr marL="514350" indent="-514350" fontAlgn="base">
              <a:lnSpc>
                <a:spcPct val="105000"/>
              </a:lnSpc>
              <a:spcBef>
                <a:spcPts val="900"/>
              </a:spcBef>
              <a:spcAft>
                <a:spcPct val="0"/>
              </a:spcAft>
              <a:buFontTx/>
              <a:buAutoNum type="arabicPeriod"/>
            </a:pPr>
            <a:r>
              <a:rPr lang="fr-FR" sz="2800" kern="0" dirty="0">
                <a:solidFill>
                  <a:schemeClr val="bg1">
                    <a:lumMod val="75000"/>
                  </a:schemeClr>
                </a:solidFill>
              </a:rPr>
              <a:t>Pendant ce temps, ailleurs dans le monde…</a:t>
            </a:r>
          </a:p>
          <a:p>
            <a:pPr marL="514350" indent="-514350" fontAlgn="base">
              <a:lnSpc>
                <a:spcPct val="105000"/>
              </a:lnSpc>
              <a:spcBef>
                <a:spcPts val="900"/>
              </a:spcBef>
              <a:spcAft>
                <a:spcPct val="0"/>
              </a:spcAft>
              <a:buAutoNum type="arabicPeriod"/>
            </a:pPr>
            <a:r>
              <a:rPr lang="fr-FR" sz="2800" kern="0" dirty="0">
                <a:solidFill>
                  <a:schemeClr val="bg1">
                    <a:lumMod val="75000"/>
                  </a:schemeClr>
                </a:solidFill>
              </a:rPr>
              <a:t>2015-2017 : primaire et collège</a:t>
            </a:r>
          </a:p>
          <a:p>
            <a:pPr marL="514350" indent="-514350" fontAlgn="base">
              <a:lnSpc>
                <a:spcPct val="105000"/>
              </a:lnSpc>
              <a:spcBef>
                <a:spcPts val="900"/>
              </a:spcBef>
              <a:spcAft>
                <a:spcPct val="0"/>
              </a:spcAft>
              <a:buAutoNum type="arabicPeriod"/>
            </a:pPr>
            <a:r>
              <a:rPr lang="fr-FR" sz="2800" kern="0" dirty="0">
                <a:solidFill>
                  <a:schemeClr val="bg1">
                    <a:lumMod val="75000"/>
                  </a:schemeClr>
                </a:solidFill>
              </a:rPr>
              <a:t>2018-2019 : lycée + CAPES </a:t>
            </a:r>
          </a:p>
          <a:p>
            <a:pPr marL="514350" indent="-514350" fontAlgn="base">
              <a:lnSpc>
                <a:spcPct val="105000"/>
              </a:lnSpc>
              <a:spcBef>
                <a:spcPts val="900"/>
              </a:spcBef>
              <a:spcAft>
                <a:spcPct val="0"/>
              </a:spcAft>
              <a:buAutoNum type="arabicPeriod"/>
            </a:pPr>
            <a:r>
              <a:rPr lang="fr-FR" sz="2800" kern="0" dirty="0"/>
              <a:t>Quid des médias et de la population générale ?</a:t>
            </a:r>
          </a:p>
        </p:txBody>
      </p:sp>
    </p:spTree>
    <p:extLst>
      <p:ext uri="{BB962C8B-B14F-4D97-AF65-F5344CB8AC3E}">
        <p14:creationId xmlns:p14="http://schemas.microsoft.com/office/powerpoint/2010/main" val="19748722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xmlns="" id="{19C32A23-0CFD-FB4D-B610-6265B816A8BC}"/>
              </a:ext>
            </a:extLst>
          </p:cNvPr>
          <p:cNvSpPr>
            <a:spLocks noGrp="1"/>
          </p:cNvSpPr>
          <p:nvPr>
            <p:ph idx="1"/>
          </p:nvPr>
        </p:nvSpPr>
        <p:spPr>
          <a:xfrm>
            <a:off x="323528" y="836712"/>
            <a:ext cx="8424936" cy="4304192"/>
          </a:xfrm>
        </p:spPr>
        <p:txBody>
          <a:bodyPr/>
          <a:lstStyle/>
          <a:p>
            <a:pPr>
              <a:spcBef>
                <a:spcPts val="900"/>
              </a:spcBef>
            </a:pPr>
            <a:r>
              <a:rPr lang="fr-FR" sz="2400">
                <a:solidFill>
                  <a:schemeClr val="accent4"/>
                </a:solidFill>
              </a:rPr>
              <a:t>L’ignorance de la vraie nature de l’informatique</a:t>
            </a:r>
            <a:r>
              <a:rPr lang="fr-FR" sz="2400"/>
              <a:t> reste générale (population, dirigeants, etc.), même si le sujet intéresse de plus en plus</a:t>
            </a:r>
          </a:p>
          <a:p>
            <a:pPr>
              <a:spcBef>
                <a:spcPts val="900"/>
              </a:spcBef>
            </a:pPr>
            <a:r>
              <a:rPr lang="fr-FR" sz="2400"/>
              <a:t>Un </a:t>
            </a:r>
            <a:r>
              <a:rPr lang="fr-FR" sz="2400">
                <a:solidFill>
                  <a:schemeClr val="accent3"/>
                </a:solidFill>
              </a:rPr>
              <a:t>rôle important des associations </a:t>
            </a:r>
            <a:r>
              <a:rPr lang="fr-FR" sz="2400"/>
              <a:t>(conférences, etc.)</a:t>
            </a:r>
          </a:p>
          <a:p>
            <a:pPr>
              <a:spcBef>
                <a:spcPts val="900"/>
              </a:spcBef>
            </a:pPr>
            <a:r>
              <a:rPr lang="fr-FR" sz="2400"/>
              <a:t>Une implication encore faible mais </a:t>
            </a:r>
            <a:r>
              <a:rPr lang="fr-FR" sz="2400">
                <a:solidFill>
                  <a:schemeClr val="accent3"/>
                </a:solidFill>
              </a:rPr>
              <a:t>croissante</a:t>
            </a:r>
            <a:r>
              <a:rPr lang="fr-FR" sz="2400"/>
              <a:t> des radios publiques et journaux scientifiques</a:t>
            </a:r>
          </a:p>
          <a:p>
            <a:pPr>
              <a:spcBef>
                <a:spcPts val="900"/>
              </a:spcBef>
            </a:pPr>
            <a:r>
              <a:rPr lang="fr-FR" sz="2400"/>
              <a:t>Mais pas des journaux généralistes, qui parlent de</a:t>
            </a:r>
            <a:r>
              <a:rPr lang="fr-FR" sz="2400">
                <a:solidFill>
                  <a:schemeClr val="accent1"/>
                </a:solidFill>
              </a:rPr>
              <a:t> sujets à sensation</a:t>
            </a:r>
            <a:r>
              <a:rPr lang="fr-FR" sz="2400">
                <a:solidFill>
                  <a:schemeClr val="accent4"/>
                </a:solidFill>
              </a:rPr>
              <a:t>,</a:t>
            </a:r>
            <a:r>
              <a:rPr lang="fr-FR" sz="2400"/>
              <a:t> souvent sans analyser ce qui se passe en vrai</a:t>
            </a:r>
          </a:p>
          <a:p>
            <a:pPr lvl="1">
              <a:spcBef>
                <a:spcPts val="600"/>
              </a:spcBef>
            </a:pPr>
            <a:r>
              <a:rPr lang="fr-FR" sz="2200">
                <a:solidFill>
                  <a:schemeClr val="tx1"/>
                </a:solidFill>
              </a:rPr>
              <a:t>tour à tour impression 3D, Intelligence Artificielle, quantique, machine dépassant l’homme, GAFAs, infox, etc.</a:t>
            </a:r>
            <a:endParaRPr lang="fr-FR" sz="2400"/>
          </a:p>
        </p:txBody>
      </p:sp>
      <p:sp>
        <p:nvSpPr>
          <p:cNvPr id="3" name="Titre 2">
            <a:extLst>
              <a:ext uri="{FF2B5EF4-FFF2-40B4-BE49-F238E27FC236}">
                <a16:creationId xmlns:a16="http://schemas.microsoft.com/office/drawing/2014/main" xmlns="" id="{D88675CB-99C0-E74A-A3CE-6CAC5931D92D}"/>
              </a:ext>
            </a:extLst>
          </p:cNvPr>
          <p:cNvSpPr>
            <a:spLocks noGrp="1"/>
          </p:cNvSpPr>
          <p:nvPr>
            <p:ph type="title"/>
          </p:nvPr>
        </p:nvSpPr>
        <p:spPr/>
        <p:txBody>
          <a:bodyPr/>
          <a:lstStyle/>
          <a:p>
            <a:r>
              <a:rPr lang="fr-FR"/>
              <a:t>Grand public et médias</a:t>
            </a:r>
          </a:p>
        </p:txBody>
      </p:sp>
      <p:sp>
        <p:nvSpPr>
          <p:cNvPr id="4" name="Espace réservé de la date 3">
            <a:extLst>
              <a:ext uri="{FF2B5EF4-FFF2-40B4-BE49-F238E27FC236}">
                <a16:creationId xmlns:a16="http://schemas.microsoft.com/office/drawing/2014/main" xmlns="" id="{882C1E90-22BD-9743-86B5-63869D51FDEC}"/>
              </a:ext>
            </a:extLst>
          </p:cNvPr>
          <p:cNvSpPr>
            <a:spLocks noGrp="1"/>
          </p:cNvSpPr>
          <p:nvPr>
            <p:ph type="dt" sz="half" idx="2"/>
          </p:nvPr>
        </p:nvSpPr>
        <p:spPr/>
        <p:txBody>
          <a:bodyPr/>
          <a:lstStyle/>
          <a:p>
            <a:r>
              <a:rPr lang="fr-FR"/>
              <a:t>06/02/2019</a:t>
            </a:r>
            <a:endParaRPr lang="fr-FR" dirty="0"/>
          </a:p>
        </p:txBody>
      </p:sp>
      <p:sp>
        <p:nvSpPr>
          <p:cNvPr id="5" name="Espace réservé du numéro de diapositive 4">
            <a:extLst>
              <a:ext uri="{FF2B5EF4-FFF2-40B4-BE49-F238E27FC236}">
                <a16:creationId xmlns:a16="http://schemas.microsoft.com/office/drawing/2014/main" xmlns="" id="{2F4B3B6C-B210-114F-99BD-6A843972068E}"/>
              </a:ext>
            </a:extLst>
          </p:cNvPr>
          <p:cNvSpPr>
            <a:spLocks noGrp="1"/>
          </p:cNvSpPr>
          <p:nvPr>
            <p:ph type="sldNum" sz="quarter" idx="4"/>
          </p:nvPr>
        </p:nvSpPr>
        <p:spPr/>
        <p:txBody>
          <a:bodyPr/>
          <a:lstStyle/>
          <a:p>
            <a:fld id="{BD380794-AD05-45D1-BCEF-E41591C34CDA}" type="slidenum">
              <a:rPr lang="fr-FR" smtClean="0"/>
              <a:pPr/>
              <a:t>64</a:t>
            </a:fld>
            <a:endParaRPr lang="fr-FR" dirty="0"/>
          </a:p>
        </p:txBody>
      </p:sp>
      <p:sp>
        <p:nvSpPr>
          <p:cNvPr id="6" name="Espace réservé du pied de page 5">
            <a:extLst>
              <a:ext uri="{FF2B5EF4-FFF2-40B4-BE49-F238E27FC236}">
                <a16:creationId xmlns:a16="http://schemas.microsoft.com/office/drawing/2014/main" xmlns="" id="{72018E40-9D1F-F943-B6E8-A90362D26F5F}"/>
              </a:ext>
            </a:extLst>
          </p:cNvPr>
          <p:cNvSpPr>
            <a:spLocks noGrp="1"/>
          </p:cNvSpPr>
          <p:nvPr>
            <p:ph type="ftr" sz="quarter" idx="3"/>
          </p:nvPr>
        </p:nvSpPr>
        <p:spPr/>
        <p:txBody>
          <a:bodyPr/>
          <a:lstStyle/>
          <a:p>
            <a:r>
              <a:rPr lang="fr-FR"/>
              <a:t>G. Berry, Cours 3</a:t>
            </a:r>
            <a:endParaRPr lang="fr-FR" dirty="0"/>
          </a:p>
        </p:txBody>
      </p:sp>
      <p:sp>
        <p:nvSpPr>
          <p:cNvPr id="12" name="ZoneTexte 11">
            <a:extLst>
              <a:ext uri="{FF2B5EF4-FFF2-40B4-BE49-F238E27FC236}">
                <a16:creationId xmlns:a16="http://schemas.microsoft.com/office/drawing/2014/main" xmlns="" id="{82C45BB9-7C39-1C41-B101-75C48E19EC22}"/>
              </a:ext>
            </a:extLst>
          </p:cNvPr>
          <p:cNvSpPr txBox="1"/>
          <p:nvPr/>
        </p:nvSpPr>
        <p:spPr>
          <a:xfrm>
            <a:off x="603674" y="5373216"/>
            <a:ext cx="7864653" cy="960688"/>
          </a:xfrm>
          <a:prstGeom prst="rect">
            <a:avLst/>
          </a:prstGeom>
          <a:ln w="28575">
            <a:solidFill>
              <a:schemeClr val="accent1"/>
            </a:solidFill>
          </a:ln>
        </p:spPr>
        <p:txBody>
          <a:bodyPr wrap="none" tIns="21600" bIns="64800" rtlCol="0">
            <a:spAutoFit/>
          </a:bodyPr>
          <a:lstStyle/>
          <a:p>
            <a:pPr algn="ctr" fontAlgn="base">
              <a:lnSpc>
                <a:spcPct val="105000"/>
              </a:lnSpc>
              <a:spcAft>
                <a:spcPct val="0"/>
              </a:spcAft>
            </a:pPr>
            <a:r>
              <a:rPr lang="fr-FR" sz="2800" kern="0" dirty="0"/>
              <a:t>Domaine où il est essentiel pour la communauté</a:t>
            </a:r>
          </a:p>
          <a:p>
            <a:pPr algn="ctr" fontAlgn="base">
              <a:lnSpc>
                <a:spcPct val="105000"/>
              </a:lnSpc>
              <a:spcAft>
                <a:spcPct val="0"/>
              </a:spcAft>
            </a:pPr>
            <a:r>
              <a:rPr lang="fr-FR" sz="2800" kern="0" dirty="0"/>
              <a:t>informatique de vraiment progresser !</a:t>
            </a:r>
            <a:endParaRPr kumimoji="0" lang="fr-FR" sz="2800" b="0" i="0" u="none" strike="noStrike" kern="0" cap="none" spc="0" normalizeH="0" noProof="0" dirty="0">
              <a:ln>
                <a:noFill/>
              </a:ln>
              <a:effectLst/>
              <a:uLnTx/>
              <a:uFillTx/>
            </a:endParaRPr>
          </a:p>
        </p:txBody>
      </p:sp>
    </p:spTree>
    <p:extLst>
      <p:ext uri="{BB962C8B-B14F-4D97-AF65-F5344CB8AC3E}">
        <p14:creationId xmlns:p14="http://schemas.microsoft.com/office/powerpoint/2010/main" val="306251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dissolv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xmlns="" id="{AB5C2FB6-CF69-EA4B-AB52-1F6C689E0FDE}"/>
              </a:ext>
            </a:extLst>
          </p:cNvPr>
          <p:cNvSpPr>
            <a:spLocks noGrp="1"/>
          </p:cNvSpPr>
          <p:nvPr>
            <p:ph idx="1"/>
          </p:nvPr>
        </p:nvSpPr>
        <p:spPr>
          <a:xfrm>
            <a:off x="101215" y="1091526"/>
            <a:ext cx="8934165" cy="3241657"/>
          </a:xfrm>
        </p:spPr>
        <p:txBody>
          <a:bodyPr/>
          <a:lstStyle/>
          <a:p>
            <a:pPr>
              <a:spcBef>
                <a:spcPts val="900"/>
              </a:spcBef>
            </a:pPr>
            <a:r>
              <a:rPr lang="fr-FR" sz="2400"/>
              <a:t>Conférences grand public, articles, blogs, livres, etc.</a:t>
            </a:r>
          </a:p>
          <a:p>
            <a:pPr>
              <a:spcBef>
                <a:spcPts val="900"/>
              </a:spcBef>
            </a:pPr>
            <a:r>
              <a:rPr lang="fr-FR" sz="2400"/>
              <a:t>Rôle majeur de l’Inria : </a:t>
            </a:r>
            <a:r>
              <a:rPr lang="fr-FR" sz="2400">
                <a:hlinkClick r:id="rId3"/>
              </a:rPr>
              <a:t>http://interstices.info</a:t>
            </a:r>
            <a:r>
              <a:rPr lang="fr-FR" sz="2400"/>
              <a:t> </a:t>
            </a:r>
          </a:p>
          <a:p>
            <a:pPr>
              <a:spcBef>
                <a:spcPts val="900"/>
              </a:spcBef>
            </a:pPr>
            <a:r>
              <a:rPr lang="fr-FR" sz="2400"/>
              <a:t>Valorisation (très) progressive de la vulgarisation scientifique dans leur carrière</a:t>
            </a:r>
          </a:p>
          <a:p>
            <a:pPr>
              <a:spcBef>
                <a:spcPts val="900"/>
              </a:spcBef>
            </a:pPr>
            <a:r>
              <a:rPr lang="fr-FR" sz="2400" dirty="0"/>
              <a:t>Mais encore bien loin de ce qui se fait en physique ou en biologie !</a:t>
            </a:r>
          </a:p>
          <a:p>
            <a:pPr>
              <a:spcBef>
                <a:spcPts val="900"/>
              </a:spcBef>
            </a:pPr>
            <a:endParaRPr lang="fr-FR" sz="2400"/>
          </a:p>
        </p:txBody>
      </p:sp>
      <p:sp>
        <p:nvSpPr>
          <p:cNvPr id="3" name="Titre 2">
            <a:extLst>
              <a:ext uri="{FF2B5EF4-FFF2-40B4-BE49-F238E27FC236}">
                <a16:creationId xmlns:a16="http://schemas.microsoft.com/office/drawing/2014/main" xmlns="" id="{764A9812-080A-3041-86CC-E359895BFCC1}"/>
              </a:ext>
            </a:extLst>
          </p:cNvPr>
          <p:cNvSpPr>
            <a:spLocks noGrp="1"/>
          </p:cNvSpPr>
          <p:nvPr>
            <p:ph type="title"/>
          </p:nvPr>
        </p:nvSpPr>
        <p:spPr>
          <a:xfrm>
            <a:off x="0" y="44624"/>
            <a:ext cx="9144000" cy="1200329"/>
          </a:xfrm>
        </p:spPr>
        <p:txBody>
          <a:bodyPr/>
          <a:lstStyle/>
          <a:p>
            <a:r>
              <a:rPr lang="fr-FR"/>
              <a:t>Une implication croissante des chercheurs</a:t>
            </a:r>
          </a:p>
        </p:txBody>
      </p:sp>
      <p:sp>
        <p:nvSpPr>
          <p:cNvPr id="4" name="Espace réservé de la date 3">
            <a:extLst>
              <a:ext uri="{FF2B5EF4-FFF2-40B4-BE49-F238E27FC236}">
                <a16:creationId xmlns:a16="http://schemas.microsoft.com/office/drawing/2014/main" xmlns="" id="{FB878EEF-CA49-C349-9CF6-985B504825CE}"/>
              </a:ext>
            </a:extLst>
          </p:cNvPr>
          <p:cNvSpPr>
            <a:spLocks noGrp="1"/>
          </p:cNvSpPr>
          <p:nvPr>
            <p:ph type="dt" sz="half" idx="2"/>
          </p:nvPr>
        </p:nvSpPr>
        <p:spPr/>
        <p:txBody>
          <a:bodyPr/>
          <a:lstStyle/>
          <a:p>
            <a:r>
              <a:rPr lang="fr-FR"/>
              <a:t>06/02/2019</a:t>
            </a:r>
            <a:endParaRPr lang="fr-FR" dirty="0"/>
          </a:p>
        </p:txBody>
      </p:sp>
      <p:sp>
        <p:nvSpPr>
          <p:cNvPr id="5" name="Espace réservé du numéro de diapositive 4">
            <a:extLst>
              <a:ext uri="{FF2B5EF4-FFF2-40B4-BE49-F238E27FC236}">
                <a16:creationId xmlns:a16="http://schemas.microsoft.com/office/drawing/2014/main" xmlns="" id="{AF041A98-BDB8-AA42-B35C-8C1CE5C3A4CF}"/>
              </a:ext>
            </a:extLst>
          </p:cNvPr>
          <p:cNvSpPr>
            <a:spLocks noGrp="1"/>
          </p:cNvSpPr>
          <p:nvPr>
            <p:ph type="sldNum" sz="quarter" idx="4"/>
          </p:nvPr>
        </p:nvSpPr>
        <p:spPr/>
        <p:txBody>
          <a:bodyPr/>
          <a:lstStyle/>
          <a:p>
            <a:fld id="{BD380794-AD05-45D1-BCEF-E41591C34CDA}" type="slidenum">
              <a:rPr lang="fr-FR" smtClean="0"/>
              <a:pPr/>
              <a:t>65</a:t>
            </a:fld>
            <a:endParaRPr lang="fr-FR" dirty="0"/>
          </a:p>
        </p:txBody>
      </p:sp>
      <p:sp>
        <p:nvSpPr>
          <p:cNvPr id="6" name="Espace réservé du pied de page 5">
            <a:extLst>
              <a:ext uri="{FF2B5EF4-FFF2-40B4-BE49-F238E27FC236}">
                <a16:creationId xmlns:a16="http://schemas.microsoft.com/office/drawing/2014/main" xmlns="" id="{606306B4-250B-0443-9144-1D79218609BD}"/>
              </a:ext>
            </a:extLst>
          </p:cNvPr>
          <p:cNvSpPr>
            <a:spLocks noGrp="1"/>
          </p:cNvSpPr>
          <p:nvPr>
            <p:ph type="ftr" sz="quarter" idx="3"/>
          </p:nvPr>
        </p:nvSpPr>
        <p:spPr/>
        <p:txBody>
          <a:bodyPr/>
          <a:lstStyle/>
          <a:p>
            <a:r>
              <a:rPr lang="fr-FR"/>
              <a:t>G. Berry, Cours 3</a:t>
            </a:r>
            <a:endParaRPr lang="fr-FR" dirty="0"/>
          </a:p>
        </p:txBody>
      </p:sp>
      <p:grpSp>
        <p:nvGrpSpPr>
          <p:cNvPr id="8" name="Groupe 7">
            <a:extLst>
              <a:ext uri="{FF2B5EF4-FFF2-40B4-BE49-F238E27FC236}">
                <a16:creationId xmlns:a16="http://schemas.microsoft.com/office/drawing/2014/main" xmlns="" id="{E482462B-A739-A44A-8D88-98B775FA2B91}"/>
              </a:ext>
            </a:extLst>
          </p:cNvPr>
          <p:cNvGrpSpPr/>
          <p:nvPr/>
        </p:nvGrpSpPr>
        <p:grpSpPr>
          <a:xfrm>
            <a:off x="301433" y="4293096"/>
            <a:ext cx="8533727" cy="1186070"/>
            <a:chOff x="230702" y="4879086"/>
            <a:chExt cx="8533727" cy="1186070"/>
          </a:xfrm>
        </p:grpSpPr>
        <p:sp>
          <p:nvSpPr>
            <p:cNvPr id="9" name="ZoneTexte 8">
              <a:extLst>
                <a:ext uri="{FF2B5EF4-FFF2-40B4-BE49-F238E27FC236}">
                  <a16:creationId xmlns:a16="http://schemas.microsoft.com/office/drawing/2014/main" xmlns="" id="{178A3974-0A97-4F47-8D59-0029609E365A}"/>
                </a:ext>
              </a:extLst>
            </p:cNvPr>
            <p:cNvSpPr txBox="1"/>
            <p:nvPr/>
          </p:nvSpPr>
          <p:spPr>
            <a:xfrm>
              <a:off x="1679221" y="5068607"/>
              <a:ext cx="5785558" cy="993404"/>
            </a:xfrm>
            <a:prstGeom prst="rect">
              <a:avLst/>
            </a:prstGeom>
            <a:ln w="28575">
              <a:solidFill>
                <a:schemeClr val="accent1"/>
              </a:solidFill>
            </a:ln>
          </p:spPr>
          <p:txBody>
            <a:bodyPr wrap="none" tIns="54000" bIns="64800" rtlCol="0">
              <a:spAutoFit/>
            </a:bodyPr>
            <a:lstStyle/>
            <a:p>
              <a:pPr algn="ctr" fontAlgn="base">
                <a:lnSpc>
                  <a:spcPct val="105000"/>
                </a:lnSpc>
                <a:spcAft>
                  <a:spcPct val="0"/>
                </a:spcAft>
              </a:pPr>
              <a:r>
                <a:rPr kumimoji="0" lang="fr-FR" sz="2800" b="0" i="0" u="none" strike="noStrike" kern="0" cap="none" spc="0" normalizeH="0" noProof="0" dirty="0">
                  <a:ln>
                    <a:noFill/>
                  </a:ln>
                  <a:effectLst/>
                  <a:uLnTx/>
                  <a:uFillTx/>
                </a:rPr>
                <a:t>Merci au Collège de France </a:t>
              </a:r>
            </a:p>
            <a:p>
              <a:pPr algn="ctr" fontAlgn="base">
                <a:lnSpc>
                  <a:spcPct val="105000"/>
                </a:lnSpc>
                <a:spcAft>
                  <a:spcPct val="0"/>
                </a:spcAft>
              </a:pPr>
              <a:r>
                <a:rPr kumimoji="0" lang="fr-FR" sz="2800" b="0" i="0" u="none" strike="noStrike" kern="0" cap="none" spc="0" normalizeH="0" noProof="0" dirty="0">
                  <a:ln>
                    <a:noFill/>
                  </a:ln>
                  <a:effectLst/>
                  <a:uLnTx/>
                  <a:uFillTx/>
                </a:rPr>
                <a:t>de nous permettre </a:t>
              </a:r>
              <a:r>
                <a:rPr lang="fr-FR" sz="2800" kern="0" dirty="0"/>
                <a:t>d’aller plus loin !</a:t>
              </a:r>
              <a:endParaRPr kumimoji="0" lang="fr-FR" sz="2800" b="0" i="0" u="none" strike="noStrike" kern="0" cap="none" spc="0" normalizeH="0" noProof="0" dirty="0">
                <a:ln>
                  <a:noFill/>
                </a:ln>
                <a:effectLst/>
                <a:uLnTx/>
                <a:uFillTx/>
              </a:endParaRPr>
            </a:p>
          </p:txBody>
        </p:sp>
        <p:pic>
          <p:nvPicPr>
            <p:cNvPr id="10" name="Picture 2">
              <a:extLst>
                <a:ext uri="{FF2B5EF4-FFF2-40B4-BE49-F238E27FC236}">
                  <a16:creationId xmlns:a16="http://schemas.microsoft.com/office/drawing/2014/main" xmlns="" id="{FD073645-CE8F-5C4E-85E7-712E7C4866CC}"/>
                </a:ext>
              </a:extLst>
            </p:cNvPr>
            <p:cNvPicPr>
              <a:picLocks noChangeAspect="1" noChangeArrowheads="1"/>
            </p:cNvPicPr>
            <p:nvPr/>
          </p:nvPicPr>
          <p:blipFill>
            <a:blip r:embed="rId4" cstate="print"/>
            <a:srcRect/>
            <a:stretch>
              <a:fillRect/>
            </a:stretch>
          </p:blipFill>
          <p:spPr bwMode="auto">
            <a:xfrm>
              <a:off x="7735729" y="4966606"/>
              <a:ext cx="1028700" cy="1098550"/>
            </a:xfrm>
            <a:prstGeom prst="rect">
              <a:avLst/>
            </a:prstGeom>
            <a:noFill/>
            <a:ln w="9525">
              <a:noFill/>
              <a:miter lim="800000"/>
              <a:headEnd/>
              <a:tailEnd/>
            </a:ln>
          </p:spPr>
        </p:pic>
        <p:pic>
          <p:nvPicPr>
            <p:cNvPr id="11" name="Picture 6">
              <a:extLst>
                <a:ext uri="{FF2B5EF4-FFF2-40B4-BE49-F238E27FC236}">
                  <a16:creationId xmlns:a16="http://schemas.microsoft.com/office/drawing/2014/main" xmlns="" id="{6B9ADC8A-992F-B944-8BA3-63F3BF59E72D}"/>
                </a:ext>
              </a:extLst>
            </p:cNvPr>
            <p:cNvPicPr>
              <a:picLocks noChangeAspect="1" noChangeArrowheads="1"/>
            </p:cNvPicPr>
            <p:nvPr/>
          </p:nvPicPr>
          <p:blipFill>
            <a:blip r:embed="rId5" cstate="print"/>
            <a:srcRect/>
            <a:stretch>
              <a:fillRect/>
            </a:stretch>
          </p:blipFill>
          <p:spPr bwMode="auto">
            <a:xfrm>
              <a:off x="230702" y="4879086"/>
              <a:ext cx="1303128" cy="1173109"/>
            </a:xfrm>
            <a:prstGeom prst="rect">
              <a:avLst/>
            </a:prstGeom>
            <a:noFill/>
            <a:ln w="9525">
              <a:noFill/>
              <a:miter lim="800000"/>
              <a:headEnd/>
              <a:tailEnd/>
            </a:ln>
          </p:spPr>
        </p:pic>
      </p:grpSp>
    </p:spTree>
    <p:extLst>
      <p:ext uri="{BB962C8B-B14F-4D97-AF65-F5344CB8AC3E}">
        <p14:creationId xmlns:p14="http://schemas.microsoft.com/office/powerpoint/2010/main" val="878570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xmlns="" id="{8C6E1B8B-1E28-D141-9C7F-97A8BA3CE3B1}"/>
              </a:ext>
            </a:extLst>
          </p:cNvPr>
          <p:cNvSpPr>
            <a:spLocks noGrp="1"/>
          </p:cNvSpPr>
          <p:nvPr>
            <p:ph idx="1"/>
          </p:nvPr>
        </p:nvSpPr>
        <p:spPr>
          <a:xfrm>
            <a:off x="228600" y="1052736"/>
            <a:ext cx="8610600" cy="4675895"/>
          </a:xfrm>
        </p:spPr>
        <p:txBody>
          <a:bodyPr/>
          <a:lstStyle/>
          <a:p>
            <a:r>
              <a:rPr lang="fr-FR"/>
              <a:t>Les </a:t>
            </a:r>
            <a:r>
              <a:rPr lang="fr-FR">
                <a:solidFill>
                  <a:schemeClr val="tx2"/>
                </a:solidFill>
              </a:rPr>
              <a:t>juristes</a:t>
            </a:r>
            <a:r>
              <a:rPr lang="fr-FR"/>
              <a:t>, très concernés et demandeurs</a:t>
            </a:r>
          </a:p>
          <a:p>
            <a:r>
              <a:rPr lang="fr-FR"/>
              <a:t>Les </a:t>
            </a:r>
            <a:r>
              <a:rPr lang="fr-FR">
                <a:solidFill>
                  <a:schemeClr val="tx2"/>
                </a:solidFill>
              </a:rPr>
              <a:t>médecins</a:t>
            </a:r>
            <a:r>
              <a:rPr lang="fr-FR"/>
              <a:t>, pour la plupart sans culture informatique réelle, mais de plus en plus concernés</a:t>
            </a:r>
          </a:p>
          <a:p>
            <a:pPr lvl="1">
              <a:spcBef>
                <a:spcPts val="900"/>
              </a:spcBef>
            </a:pPr>
            <a:r>
              <a:rPr lang="fr-FR">
                <a:solidFill>
                  <a:schemeClr val="tx1"/>
                </a:solidFill>
              </a:rPr>
              <a:t>Pourriez-vous nous faire une conférence sur les </a:t>
            </a:r>
            <a:r>
              <a:rPr lang="fr-FR">
                <a:solidFill>
                  <a:schemeClr val="accent1"/>
                </a:solidFill>
              </a:rPr>
              <a:t>algorythmes</a:t>
            </a:r>
            <a:r>
              <a:rPr lang="fr-FR">
                <a:solidFill>
                  <a:schemeClr val="accent4"/>
                </a:solidFill>
              </a:rPr>
              <a:t> </a:t>
            </a:r>
            <a:r>
              <a:rPr lang="fr-FR">
                <a:solidFill>
                  <a:schemeClr val="tx1"/>
                </a:solidFill>
              </a:rPr>
              <a:t>et l’intelligence artificielle ?</a:t>
            </a:r>
          </a:p>
          <a:p>
            <a:pPr lvl="1">
              <a:spcBef>
                <a:spcPts val="900"/>
              </a:spcBef>
            </a:pPr>
            <a:r>
              <a:rPr lang="fr-FR">
                <a:solidFill>
                  <a:schemeClr val="tx1"/>
                </a:solidFill>
              </a:rPr>
              <a:t>j’arrive, </a:t>
            </a:r>
            <a:r>
              <a:rPr lang="fr-FR">
                <a:solidFill>
                  <a:schemeClr val="accent3"/>
                </a:solidFill>
              </a:rPr>
              <a:t>j’ai l’algorythme dans la peau !</a:t>
            </a:r>
          </a:p>
          <a:p>
            <a:pPr lvl="1">
              <a:spcBef>
                <a:spcPts val="1800"/>
              </a:spcBef>
            </a:pPr>
            <a:r>
              <a:rPr lang="fr-FR">
                <a:solidFill>
                  <a:schemeClr val="tx1"/>
                </a:solidFill>
              </a:rPr>
              <a:t>L’informatique, ce n’est pas pertinent pour la médecine, car ça ne connaît que la logique brutale 0/1 – vrai/faux, alors que les </a:t>
            </a:r>
            <a:r>
              <a:rPr lang="fr-FR"/>
              <a:t>logiques de la médecine</a:t>
            </a:r>
            <a:r>
              <a:rPr lang="fr-FR">
                <a:solidFill>
                  <a:schemeClr val="tx1"/>
                </a:solidFill>
              </a:rPr>
              <a:t> sont bien plus riches et utilisent par exemple les probabilités </a:t>
            </a:r>
          </a:p>
        </p:txBody>
      </p:sp>
      <p:sp>
        <p:nvSpPr>
          <p:cNvPr id="3" name="Titre 2">
            <a:extLst>
              <a:ext uri="{FF2B5EF4-FFF2-40B4-BE49-F238E27FC236}">
                <a16:creationId xmlns:a16="http://schemas.microsoft.com/office/drawing/2014/main" xmlns="" id="{A8E6F8FE-184F-614E-960B-A0F425FE0997}"/>
              </a:ext>
            </a:extLst>
          </p:cNvPr>
          <p:cNvSpPr>
            <a:spLocks noGrp="1"/>
          </p:cNvSpPr>
          <p:nvPr>
            <p:ph type="title"/>
          </p:nvPr>
        </p:nvSpPr>
        <p:spPr/>
        <p:txBody>
          <a:bodyPr/>
          <a:lstStyle/>
          <a:p>
            <a:r>
              <a:rPr lang="fr-FR"/>
              <a:t>Deux populations à viser particulièrement</a:t>
            </a:r>
          </a:p>
        </p:txBody>
      </p:sp>
      <p:sp>
        <p:nvSpPr>
          <p:cNvPr id="4" name="Espace réservé de la date 3">
            <a:extLst>
              <a:ext uri="{FF2B5EF4-FFF2-40B4-BE49-F238E27FC236}">
                <a16:creationId xmlns:a16="http://schemas.microsoft.com/office/drawing/2014/main" xmlns="" id="{7073018E-70E5-C04F-BC3D-7AFF24ED1AE2}"/>
              </a:ext>
            </a:extLst>
          </p:cNvPr>
          <p:cNvSpPr>
            <a:spLocks noGrp="1"/>
          </p:cNvSpPr>
          <p:nvPr>
            <p:ph type="dt" sz="half" idx="2"/>
          </p:nvPr>
        </p:nvSpPr>
        <p:spPr/>
        <p:txBody>
          <a:bodyPr/>
          <a:lstStyle/>
          <a:p>
            <a:r>
              <a:rPr lang="fr-FR"/>
              <a:t>06/02/2019</a:t>
            </a:r>
            <a:endParaRPr lang="fr-FR" dirty="0"/>
          </a:p>
        </p:txBody>
      </p:sp>
      <p:sp>
        <p:nvSpPr>
          <p:cNvPr id="5" name="Espace réservé du numéro de diapositive 4">
            <a:extLst>
              <a:ext uri="{FF2B5EF4-FFF2-40B4-BE49-F238E27FC236}">
                <a16:creationId xmlns:a16="http://schemas.microsoft.com/office/drawing/2014/main" xmlns="" id="{E53515FE-6E03-804B-88C0-63232AE956A9}"/>
              </a:ext>
            </a:extLst>
          </p:cNvPr>
          <p:cNvSpPr>
            <a:spLocks noGrp="1"/>
          </p:cNvSpPr>
          <p:nvPr>
            <p:ph type="sldNum" sz="quarter" idx="4"/>
          </p:nvPr>
        </p:nvSpPr>
        <p:spPr/>
        <p:txBody>
          <a:bodyPr/>
          <a:lstStyle/>
          <a:p>
            <a:fld id="{BD380794-AD05-45D1-BCEF-E41591C34CDA}" type="slidenum">
              <a:rPr lang="fr-FR" smtClean="0"/>
              <a:pPr/>
              <a:t>66</a:t>
            </a:fld>
            <a:endParaRPr lang="fr-FR" dirty="0"/>
          </a:p>
        </p:txBody>
      </p:sp>
      <p:sp>
        <p:nvSpPr>
          <p:cNvPr id="6" name="Espace réservé du pied de page 5">
            <a:extLst>
              <a:ext uri="{FF2B5EF4-FFF2-40B4-BE49-F238E27FC236}">
                <a16:creationId xmlns:a16="http://schemas.microsoft.com/office/drawing/2014/main" xmlns="" id="{56F11AE8-7923-E343-A0A0-37C19894699E}"/>
              </a:ext>
            </a:extLst>
          </p:cNvPr>
          <p:cNvSpPr>
            <a:spLocks noGrp="1"/>
          </p:cNvSpPr>
          <p:nvPr>
            <p:ph type="ftr" sz="quarter" idx="3"/>
          </p:nvPr>
        </p:nvSpPr>
        <p:spPr/>
        <p:txBody>
          <a:bodyPr/>
          <a:lstStyle/>
          <a:p>
            <a:r>
              <a:rPr lang="fr-FR"/>
              <a:t>G. Berry, Cours 3</a:t>
            </a:r>
            <a:endParaRPr lang="fr-FR" dirty="0"/>
          </a:p>
        </p:txBody>
      </p:sp>
      <p:pic>
        <p:nvPicPr>
          <p:cNvPr id="7" name="Picture 2">
            <a:extLst>
              <a:ext uri="{FF2B5EF4-FFF2-40B4-BE49-F238E27FC236}">
                <a16:creationId xmlns:a16="http://schemas.microsoft.com/office/drawing/2014/main" xmlns="" id="{8681B251-8EC9-AD43-BC4D-A89468C52E7D}"/>
              </a:ext>
            </a:extLst>
          </p:cNvPr>
          <p:cNvPicPr>
            <a:picLocks noChangeAspect="1" noChangeArrowheads="1"/>
          </p:cNvPicPr>
          <p:nvPr/>
        </p:nvPicPr>
        <p:blipFill>
          <a:blip r:embed="rId2" cstate="print"/>
          <a:srcRect/>
          <a:stretch>
            <a:fillRect/>
          </a:stretch>
        </p:blipFill>
        <p:spPr bwMode="auto">
          <a:xfrm>
            <a:off x="7486650" y="2841408"/>
            <a:ext cx="1028700" cy="1098550"/>
          </a:xfrm>
          <a:prstGeom prst="rect">
            <a:avLst/>
          </a:prstGeom>
          <a:noFill/>
          <a:ln w="9525">
            <a:noFill/>
            <a:miter lim="800000"/>
            <a:headEnd/>
            <a:tailEnd/>
          </a:ln>
        </p:spPr>
      </p:pic>
      <p:pic>
        <p:nvPicPr>
          <p:cNvPr id="8" name="Picture 1">
            <a:extLst>
              <a:ext uri="{FF2B5EF4-FFF2-40B4-BE49-F238E27FC236}">
                <a16:creationId xmlns:a16="http://schemas.microsoft.com/office/drawing/2014/main" xmlns="" id="{130B862F-A4C9-C142-B17C-418A0765533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7453312" y="5246030"/>
            <a:ext cx="1095375" cy="965200"/>
          </a:xfrm>
          <a:prstGeom prst="rect">
            <a:avLst/>
          </a:prstGeom>
          <a:noFill/>
          <a:ln w="9525">
            <a:noFill/>
            <a:miter lim="800000"/>
            <a:headEnd/>
            <a:tailEnd/>
          </a:ln>
        </p:spPr>
      </p:pic>
    </p:spTree>
    <p:extLst>
      <p:ext uri="{BB962C8B-B14F-4D97-AF65-F5344CB8AC3E}">
        <p14:creationId xmlns:p14="http://schemas.microsoft.com/office/powerpoint/2010/main" val="2032633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childTnLst>
                                </p:cTn>
                              </p:par>
                              <p:par>
                                <p:cTn id="18" presetID="9"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95291AF-AF4B-3A4B-B8C2-393F28AE5456}"/>
              </a:ext>
            </a:extLst>
          </p:cNvPr>
          <p:cNvSpPr>
            <a:spLocks noGrp="1"/>
          </p:cNvSpPr>
          <p:nvPr>
            <p:ph type="title"/>
          </p:nvPr>
        </p:nvSpPr>
        <p:spPr/>
        <p:txBody>
          <a:bodyPr/>
          <a:lstStyle/>
          <a:p>
            <a:r>
              <a:rPr lang="fr-FR"/>
              <a:t>L’éducation à l’informatique</a:t>
            </a:r>
          </a:p>
        </p:txBody>
      </p:sp>
      <p:sp>
        <p:nvSpPr>
          <p:cNvPr id="3" name="Espace réservé de la date 2">
            <a:extLst>
              <a:ext uri="{FF2B5EF4-FFF2-40B4-BE49-F238E27FC236}">
                <a16:creationId xmlns:a16="http://schemas.microsoft.com/office/drawing/2014/main" xmlns="" id="{DBA44273-6747-3141-946E-B5D61D1B9E5B}"/>
              </a:ext>
            </a:extLst>
          </p:cNvPr>
          <p:cNvSpPr>
            <a:spLocks noGrp="1"/>
          </p:cNvSpPr>
          <p:nvPr>
            <p:ph type="dt" sz="half" idx="2"/>
          </p:nvPr>
        </p:nvSpPr>
        <p:spPr/>
        <p:txBody>
          <a:bodyPr/>
          <a:lstStyle/>
          <a:p>
            <a:r>
              <a:rPr lang="fr-FR"/>
              <a:t>06/02/2019</a:t>
            </a:r>
            <a:endParaRPr lang="fr-FR" dirty="0"/>
          </a:p>
        </p:txBody>
      </p:sp>
      <p:sp>
        <p:nvSpPr>
          <p:cNvPr id="4" name="Espace réservé du numéro de diapositive 3">
            <a:extLst>
              <a:ext uri="{FF2B5EF4-FFF2-40B4-BE49-F238E27FC236}">
                <a16:creationId xmlns:a16="http://schemas.microsoft.com/office/drawing/2014/main" xmlns="" id="{FC42544D-10F6-4648-AC58-2CB1EC71613F}"/>
              </a:ext>
            </a:extLst>
          </p:cNvPr>
          <p:cNvSpPr>
            <a:spLocks noGrp="1"/>
          </p:cNvSpPr>
          <p:nvPr>
            <p:ph type="sldNum" sz="quarter" idx="4"/>
          </p:nvPr>
        </p:nvSpPr>
        <p:spPr/>
        <p:txBody>
          <a:bodyPr/>
          <a:lstStyle/>
          <a:p>
            <a:fld id="{BD380794-AD05-45D1-BCEF-E41591C34CDA}" type="slidenum">
              <a:rPr lang="fr-FR" smtClean="0"/>
              <a:pPr/>
              <a:t>67</a:t>
            </a:fld>
            <a:endParaRPr lang="fr-FR" dirty="0"/>
          </a:p>
        </p:txBody>
      </p:sp>
      <p:sp>
        <p:nvSpPr>
          <p:cNvPr id="5" name="Espace réservé du pied de page 4">
            <a:extLst>
              <a:ext uri="{FF2B5EF4-FFF2-40B4-BE49-F238E27FC236}">
                <a16:creationId xmlns:a16="http://schemas.microsoft.com/office/drawing/2014/main" xmlns="" id="{7AC55602-05F0-394C-8010-541CBB23DDB5}"/>
              </a:ext>
            </a:extLst>
          </p:cNvPr>
          <p:cNvSpPr>
            <a:spLocks noGrp="1"/>
          </p:cNvSpPr>
          <p:nvPr>
            <p:ph type="ftr" sz="quarter" idx="3"/>
          </p:nvPr>
        </p:nvSpPr>
        <p:spPr/>
        <p:txBody>
          <a:bodyPr/>
          <a:lstStyle/>
          <a:p>
            <a:r>
              <a:rPr lang="fr-FR"/>
              <a:t>G. Berry, Cours 3</a:t>
            </a:r>
            <a:endParaRPr lang="fr-FR" dirty="0"/>
          </a:p>
        </p:txBody>
      </p:sp>
      <p:sp>
        <p:nvSpPr>
          <p:cNvPr id="6" name="ZoneTexte 5">
            <a:extLst>
              <a:ext uri="{FF2B5EF4-FFF2-40B4-BE49-F238E27FC236}">
                <a16:creationId xmlns:a16="http://schemas.microsoft.com/office/drawing/2014/main" xmlns="" id="{D6ED6C64-3877-EB46-B402-8FD7A2D0C7F3}"/>
              </a:ext>
            </a:extLst>
          </p:cNvPr>
          <p:cNvSpPr txBox="1"/>
          <p:nvPr/>
        </p:nvSpPr>
        <p:spPr>
          <a:xfrm>
            <a:off x="448916" y="1340768"/>
            <a:ext cx="9163644" cy="3915343"/>
          </a:xfrm>
          <a:prstGeom prst="rect">
            <a:avLst/>
          </a:prstGeom>
          <a:ln w="28575">
            <a:noFill/>
          </a:ln>
        </p:spPr>
        <p:txBody>
          <a:bodyPr wrap="square" tIns="21600" bIns="64800" rtlCol="0">
            <a:spAutoFit/>
          </a:bodyPr>
          <a:lstStyle/>
          <a:p>
            <a:pPr marL="514350" indent="-514350" fontAlgn="base">
              <a:lnSpc>
                <a:spcPct val="105000"/>
              </a:lnSpc>
              <a:spcBef>
                <a:spcPts val="900"/>
              </a:spcBef>
              <a:spcAft>
                <a:spcPct val="0"/>
              </a:spcAft>
              <a:buFontTx/>
              <a:buAutoNum type="arabicPeriod"/>
            </a:pPr>
            <a:r>
              <a:rPr lang="fr-FR" sz="2800" kern="0" dirty="0">
                <a:solidFill>
                  <a:schemeClr val="bg1">
                    <a:lumMod val="75000"/>
                  </a:schemeClr>
                </a:solidFill>
              </a:rPr>
              <a:t>Pourquoi enseigner l’informatique ?</a:t>
            </a:r>
          </a:p>
          <a:p>
            <a:pPr marL="514350" indent="-514350" fontAlgn="base">
              <a:lnSpc>
                <a:spcPct val="105000"/>
              </a:lnSpc>
              <a:spcBef>
                <a:spcPts val="900"/>
              </a:spcBef>
              <a:spcAft>
                <a:spcPct val="0"/>
              </a:spcAft>
              <a:buAutoNum type="arabicPeriod"/>
            </a:pPr>
            <a:r>
              <a:rPr lang="fr-FR" sz="2800" kern="0" dirty="0">
                <a:solidFill>
                  <a:schemeClr val="bg1">
                    <a:lumMod val="75000"/>
                  </a:schemeClr>
                </a:solidFill>
              </a:rPr>
              <a:t>Un peu d’histoire : 1980-2014</a:t>
            </a:r>
          </a:p>
          <a:p>
            <a:pPr marL="514350" indent="-514350" fontAlgn="base">
              <a:lnSpc>
                <a:spcPct val="105000"/>
              </a:lnSpc>
              <a:spcBef>
                <a:spcPts val="900"/>
              </a:spcBef>
              <a:spcAft>
                <a:spcPct val="0"/>
              </a:spcAft>
              <a:buFontTx/>
              <a:buAutoNum type="arabicPeriod"/>
            </a:pPr>
            <a:r>
              <a:rPr lang="fr-FR" sz="2800" kern="0" dirty="0">
                <a:solidFill>
                  <a:schemeClr val="bg1">
                    <a:lumMod val="75000"/>
                  </a:schemeClr>
                </a:solidFill>
              </a:rPr>
              <a:t>Pendant ce temps, ailleurs dans le monde…</a:t>
            </a:r>
          </a:p>
          <a:p>
            <a:pPr marL="514350" indent="-514350" fontAlgn="base">
              <a:lnSpc>
                <a:spcPct val="105000"/>
              </a:lnSpc>
              <a:spcBef>
                <a:spcPts val="900"/>
              </a:spcBef>
              <a:spcAft>
                <a:spcPct val="0"/>
              </a:spcAft>
              <a:buAutoNum type="arabicPeriod"/>
            </a:pPr>
            <a:r>
              <a:rPr lang="fr-FR" sz="2800" kern="0" dirty="0">
                <a:solidFill>
                  <a:schemeClr val="bg1">
                    <a:lumMod val="75000"/>
                  </a:schemeClr>
                </a:solidFill>
              </a:rPr>
              <a:t>2015-2017 : primaire et collège</a:t>
            </a:r>
          </a:p>
          <a:p>
            <a:pPr marL="514350" indent="-514350" fontAlgn="base">
              <a:lnSpc>
                <a:spcPct val="105000"/>
              </a:lnSpc>
              <a:spcBef>
                <a:spcPts val="900"/>
              </a:spcBef>
              <a:spcAft>
                <a:spcPct val="0"/>
              </a:spcAft>
              <a:buAutoNum type="arabicPeriod"/>
            </a:pPr>
            <a:r>
              <a:rPr lang="fr-FR" sz="2800" kern="0" dirty="0">
                <a:solidFill>
                  <a:schemeClr val="bg1">
                    <a:lumMod val="75000"/>
                  </a:schemeClr>
                </a:solidFill>
              </a:rPr>
              <a:t>2018-2019 : lycée + CAPES </a:t>
            </a:r>
          </a:p>
          <a:p>
            <a:pPr marL="514350" indent="-514350" fontAlgn="base">
              <a:lnSpc>
                <a:spcPct val="105000"/>
              </a:lnSpc>
              <a:spcBef>
                <a:spcPts val="900"/>
              </a:spcBef>
              <a:spcAft>
                <a:spcPct val="0"/>
              </a:spcAft>
              <a:buAutoNum type="arabicPeriod"/>
            </a:pPr>
            <a:r>
              <a:rPr lang="fr-FR" sz="2800" kern="0" dirty="0">
                <a:solidFill>
                  <a:schemeClr val="bg1">
                    <a:lumMod val="75000"/>
                  </a:schemeClr>
                </a:solidFill>
              </a:rPr>
              <a:t>Quid des médias et de la population générale ?</a:t>
            </a:r>
          </a:p>
          <a:p>
            <a:pPr marL="514350" indent="-514350" fontAlgn="base">
              <a:lnSpc>
                <a:spcPct val="105000"/>
              </a:lnSpc>
              <a:spcBef>
                <a:spcPts val="900"/>
              </a:spcBef>
              <a:spcAft>
                <a:spcPct val="0"/>
              </a:spcAft>
              <a:buAutoNum type="arabicPeriod"/>
            </a:pPr>
            <a:r>
              <a:rPr lang="fr-FR" sz="2800" kern="0" dirty="0"/>
              <a:t>Bonus : l’annonce du CAPES</a:t>
            </a:r>
          </a:p>
        </p:txBody>
      </p:sp>
      <p:sp>
        <p:nvSpPr>
          <p:cNvPr id="7" name="ZoneTexte 6">
            <a:extLst>
              <a:ext uri="{FF2B5EF4-FFF2-40B4-BE49-F238E27FC236}">
                <a16:creationId xmlns:a16="http://schemas.microsoft.com/office/drawing/2014/main" xmlns="" id="{25C78F16-E2ED-8C47-9E48-DAC18CEA0692}"/>
              </a:ext>
            </a:extLst>
          </p:cNvPr>
          <p:cNvSpPr txBox="1"/>
          <p:nvPr/>
        </p:nvSpPr>
        <p:spPr>
          <a:xfrm>
            <a:off x="1131795" y="5487969"/>
            <a:ext cx="6880410" cy="835910"/>
          </a:xfrm>
          <a:prstGeom prst="rect">
            <a:avLst/>
          </a:prstGeom>
          <a:ln w="28575">
            <a:solidFill>
              <a:schemeClr val="accent1"/>
            </a:solidFill>
          </a:ln>
        </p:spPr>
        <p:txBody>
          <a:bodyPr wrap="none" tIns="21600" bIns="64800" rtlCol="0">
            <a:spAutoFit/>
          </a:bodyPr>
          <a:lstStyle/>
          <a:p>
            <a:pPr algn="ctr" fontAlgn="base">
              <a:lnSpc>
                <a:spcPct val="105000"/>
              </a:lnSpc>
              <a:spcAft>
                <a:spcPct val="0"/>
              </a:spcAft>
            </a:pPr>
            <a:r>
              <a:rPr kumimoji="0" lang="fr-FR" sz="2400" b="0" i="0" u="none" strike="noStrike" kern="0" cap="none" spc="0" normalizeH="0" noProof="0" dirty="0">
                <a:ln>
                  <a:noFill/>
                </a:ln>
                <a:effectLst/>
                <a:uLnTx/>
                <a:uFillTx/>
              </a:rPr>
              <a:t>J-M. Blanquer, 7 janvier 2019 :</a:t>
            </a:r>
          </a:p>
          <a:p>
            <a:pPr algn="ctr" fontAlgn="base">
              <a:lnSpc>
                <a:spcPct val="105000"/>
              </a:lnSpc>
              <a:spcAft>
                <a:spcPct val="0"/>
              </a:spcAft>
            </a:pPr>
            <a:r>
              <a:rPr lang="fr-FR" sz="2400" kern="0" dirty="0"/>
              <a:t>Création d’un CAPES, examen d’une agrégation</a:t>
            </a:r>
            <a:r>
              <a:rPr kumimoji="0" lang="fr-FR" sz="2400" b="0" i="0" u="none" strike="noStrike" kern="0" cap="none" spc="0" normalizeH="0" noProof="0" dirty="0">
                <a:ln>
                  <a:noFill/>
                </a:ln>
                <a:effectLst/>
                <a:uLnTx/>
                <a:uFillTx/>
              </a:rPr>
              <a:t> </a:t>
            </a:r>
          </a:p>
        </p:txBody>
      </p:sp>
    </p:spTree>
    <p:extLst>
      <p:ext uri="{BB962C8B-B14F-4D97-AF65-F5344CB8AC3E}">
        <p14:creationId xmlns:p14="http://schemas.microsoft.com/office/powerpoint/2010/main" val="21919790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595CA49-06E4-1040-BCE8-E4F0FF5EBD86}"/>
              </a:ext>
            </a:extLst>
          </p:cNvPr>
          <p:cNvSpPr>
            <a:spLocks noGrp="1"/>
          </p:cNvSpPr>
          <p:nvPr>
            <p:ph type="title"/>
          </p:nvPr>
        </p:nvSpPr>
        <p:spPr/>
        <p:txBody>
          <a:bodyPr/>
          <a:lstStyle/>
          <a:p>
            <a:r>
              <a:rPr lang="fr-FR"/>
              <a:t>Bonus : comment nommer le CAPES</a:t>
            </a:r>
          </a:p>
        </p:txBody>
      </p:sp>
      <p:sp>
        <p:nvSpPr>
          <p:cNvPr id="3" name="Espace réservé de la date 2">
            <a:extLst>
              <a:ext uri="{FF2B5EF4-FFF2-40B4-BE49-F238E27FC236}">
                <a16:creationId xmlns:a16="http://schemas.microsoft.com/office/drawing/2014/main" xmlns="" id="{9BC9D765-A52B-354F-AC26-AE84E04157B3}"/>
              </a:ext>
            </a:extLst>
          </p:cNvPr>
          <p:cNvSpPr>
            <a:spLocks noGrp="1"/>
          </p:cNvSpPr>
          <p:nvPr>
            <p:ph type="dt" sz="half" idx="2"/>
          </p:nvPr>
        </p:nvSpPr>
        <p:spPr/>
        <p:txBody>
          <a:bodyPr/>
          <a:lstStyle/>
          <a:p>
            <a:r>
              <a:rPr lang="fr-FR"/>
              <a:t>06/02/2019</a:t>
            </a:r>
            <a:endParaRPr lang="fr-FR" dirty="0"/>
          </a:p>
        </p:txBody>
      </p:sp>
      <p:sp>
        <p:nvSpPr>
          <p:cNvPr id="4" name="Espace réservé du numéro de diapositive 3">
            <a:extLst>
              <a:ext uri="{FF2B5EF4-FFF2-40B4-BE49-F238E27FC236}">
                <a16:creationId xmlns:a16="http://schemas.microsoft.com/office/drawing/2014/main" xmlns="" id="{FA189192-2235-9246-A208-215FD471A160}"/>
              </a:ext>
            </a:extLst>
          </p:cNvPr>
          <p:cNvSpPr>
            <a:spLocks noGrp="1"/>
          </p:cNvSpPr>
          <p:nvPr>
            <p:ph type="sldNum" sz="quarter" idx="4"/>
          </p:nvPr>
        </p:nvSpPr>
        <p:spPr/>
        <p:txBody>
          <a:bodyPr/>
          <a:lstStyle/>
          <a:p>
            <a:fld id="{BD380794-AD05-45D1-BCEF-E41591C34CDA}" type="slidenum">
              <a:rPr lang="fr-FR" smtClean="0"/>
              <a:pPr/>
              <a:t>68</a:t>
            </a:fld>
            <a:endParaRPr lang="fr-FR" dirty="0"/>
          </a:p>
        </p:txBody>
      </p:sp>
      <p:sp>
        <p:nvSpPr>
          <p:cNvPr id="5" name="Espace réservé du pied de page 4">
            <a:extLst>
              <a:ext uri="{FF2B5EF4-FFF2-40B4-BE49-F238E27FC236}">
                <a16:creationId xmlns:a16="http://schemas.microsoft.com/office/drawing/2014/main" xmlns="" id="{07C12362-3608-E94D-B85A-8CF21488F322}"/>
              </a:ext>
            </a:extLst>
          </p:cNvPr>
          <p:cNvSpPr>
            <a:spLocks noGrp="1"/>
          </p:cNvSpPr>
          <p:nvPr>
            <p:ph type="ftr" sz="quarter" idx="3"/>
          </p:nvPr>
        </p:nvSpPr>
        <p:spPr/>
        <p:txBody>
          <a:bodyPr/>
          <a:lstStyle/>
          <a:p>
            <a:r>
              <a:rPr lang="fr-FR"/>
              <a:t>G. Berry, Cours 3</a:t>
            </a:r>
            <a:endParaRPr lang="fr-FR" dirty="0"/>
          </a:p>
        </p:txBody>
      </p:sp>
      <p:sp>
        <p:nvSpPr>
          <p:cNvPr id="6" name="ZoneTexte 5">
            <a:extLst>
              <a:ext uri="{FF2B5EF4-FFF2-40B4-BE49-F238E27FC236}">
                <a16:creationId xmlns:a16="http://schemas.microsoft.com/office/drawing/2014/main" xmlns="" id="{DD3C83E7-B805-5649-93F2-F0D4987D670C}"/>
              </a:ext>
            </a:extLst>
          </p:cNvPr>
          <p:cNvSpPr txBox="1"/>
          <p:nvPr/>
        </p:nvSpPr>
        <p:spPr>
          <a:xfrm>
            <a:off x="551508" y="845096"/>
            <a:ext cx="8040984" cy="835910"/>
          </a:xfrm>
          <a:prstGeom prst="rect">
            <a:avLst/>
          </a:prstGeom>
          <a:ln w="28575">
            <a:noFill/>
          </a:ln>
        </p:spPr>
        <p:txBody>
          <a:bodyPr wrap="none" tIns="21600" bIns="64800" rtlCol="0">
            <a:spAutoFit/>
          </a:bodyPr>
          <a:lstStyle/>
          <a:p>
            <a:pPr algn="ctr" fontAlgn="base">
              <a:lnSpc>
                <a:spcPct val="105000"/>
              </a:lnSpc>
              <a:spcAft>
                <a:spcPct val="0"/>
              </a:spcAft>
            </a:pPr>
            <a:r>
              <a:rPr kumimoji="0" lang="fr-FR" sz="2400" b="0" i="0" u="none" strike="noStrike" kern="0" cap="none" spc="0" normalizeH="0" noProof="0" dirty="0">
                <a:ln>
                  <a:noFill/>
                </a:ln>
                <a:effectLst/>
                <a:uLnTx/>
                <a:uFillTx/>
              </a:rPr>
              <a:t>Proposition initiale : « </a:t>
            </a:r>
            <a:r>
              <a:rPr kumimoji="0" lang="fr-FR" sz="2400" b="0" i="0" u="none" strike="noStrike" kern="0" cap="none" spc="0" normalizeH="0" noProof="0" dirty="0">
                <a:ln>
                  <a:noFill/>
                </a:ln>
                <a:solidFill>
                  <a:schemeClr val="accent3"/>
                </a:solidFill>
                <a:effectLst/>
                <a:uLnTx/>
                <a:uFillTx/>
              </a:rPr>
              <a:t>Informatique</a:t>
            </a:r>
            <a:r>
              <a:rPr kumimoji="0" lang="fr-FR" sz="2400" b="0" i="0" u="none" strike="noStrike" kern="0" cap="none" spc="0" normalizeH="0" noProof="0" dirty="0">
                <a:ln>
                  <a:noFill/>
                </a:ln>
                <a:effectLst/>
                <a:uLnTx/>
                <a:uFillTx/>
              </a:rPr>
              <a:t> </a:t>
            </a:r>
            <a:r>
              <a:rPr kumimoji="0" lang="fr-FR" sz="2400" b="0" i="0" u="none" strike="noStrike" kern="0" cap="none" spc="0" normalizeH="0" noProof="0" dirty="0">
                <a:ln>
                  <a:noFill/>
                </a:ln>
                <a:solidFill>
                  <a:schemeClr val="accent6">
                    <a:lumMod val="75000"/>
                  </a:schemeClr>
                </a:solidFill>
                <a:effectLst/>
                <a:uLnTx/>
                <a:uFillTx/>
              </a:rPr>
              <a:t>et numérique</a:t>
            </a:r>
            <a:r>
              <a:rPr kumimoji="0" lang="fr-FR" sz="2400" b="0" i="0" u="none" strike="noStrike" kern="0" cap="none" spc="0" normalizeH="0" noProof="0" dirty="0">
                <a:ln>
                  <a:noFill/>
                </a:ln>
                <a:effectLst/>
                <a:uLnTx/>
                <a:uFillTx/>
              </a:rPr>
              <a:t> »</a:t>
            </a:r>
          </a:p>
          <a:p>
            <a:pPr algn="ctr" fontAlgn="base">
              <a:lnSpc>
                <a:spcPct val="105000"/>
              </a:lnSpc>
              <a:spcAft>
                <a:spcPct val="0"/>
              </a:spcAft>
            </a:pPr>
            <a:r>
              <a:rPr lang="fr-FR" sz="2400" kern="0" dirty="0">
                <a:solidFill>
                  <a:schemeClr val="accent3"/>
                </a:solidFill>
              </a:rPr>
              <a:t>Informatique</a:t>
            </a:r>
            <a:r>
              <a:rPr lang="fr-FR" sz="2400" kern="0" dirty="0"/>
              <a:t> est clair, mais que veut dire « numérique » ?</a:t>
            </a:r>
          </a:p>
        </p:txBody>
      </p:sp>
      <p:sp>
        <p:nvSpPr>
          <p:cNvPr id="7" name="ZoneTexte 6">
            <a:extLst>
              <a:ext uri="{FF2B5EF4-FFF2-40B4-BE49-F238E27FC236}">
                <a16:creationId xmlns:a16="http://schemas.microsoft.com/office/drawing/2014/main" xmlns="" id="{F25C4B88-EB01-9449-82CA-371151DF5FFC}"/>
              </a:ext>
            </a:extLst>
          </p:cNvPr>
          <p:cNvSpPr txBox="1"/>
          <p:nvPr/>
        </p:nvSpPr>
        <p:spPr>
          <a:xfrm>
            <a:off x="107504" y="1772816"/>
            <a:ext cx="9106980" cy="3198095"/>
          </a:xfrm>
          <a:prstGeom prst="rect">
            <a:avLst/>
          </a:prstGeom>
          <a:ln w="28575">
            <a:noFill/>
          </a:ln>
        </p:spPr>
        <p:txBody>
          <a:bodyPr wrap="none" tIns="21600" bIns="64800" rtlCol="0">
            <a:spAutoFit/>
          </a:bodyPr>
          <a:lstStyle/>
          <a:p>
            <a:pPr algn="l" fontAlgn="base">
              <a:lnSpc>
                <a:spcPct val="105000"/>
              </a:lnSpc>
              <a:spcBef>
                <a:spcPts val="600"/>
              </a:spcBef>
              <a:spcAft>
                <a:spcPct val="0"/>
              </a:spcAft>
            </a:pPr>
            <a:r>
              <a:rPr kumimoji="0" lang="fr-FR" sz="2400" b="0" i="0" u="none" strike="noStrike" kern="0" cap="none" spc="0" normalizeH="0" noProof="0" dirty="0">
                <a:ln>
                  <a:noFill/>
                </a:ln>
                <a:solidFill>
                  <a:schemeClr val="accent3"/>
                </a:solidFill>
                <a:effectLst/>
                <a:uLnTx/>
                <a:uFillTx/>
              </a:rPr>
              <a:t>Rapport de l’Académie :</a:t>
            </a:r>
            <a:r>
              <a:rPr kumimoji="0" lang="fr-FR" sz="2400" b="0" i="0" u="none" strike="noStrike" kern="0" cap="none" spc="0" normalizeH="0" noProof="0" dirty="0">
                <a:ln>
                  <a:noFill/>
                </a:ln>
                <a:effectLst/>
                <a:uLnTx/>
                <a:uFillTx/>
              </a:rPr>
              <a:t> l’ensemble des impacts de l’informatique</a:t>
            </a:r>
          </a:p>
          <a:p>
            <a:pPr algn="l" fontAlgn="base">
              <a:lnSpc>
                <a:spcPct val="105000"/>
              </a:lnSpc>
              <a:spcAft>
                <a:spcPct val="0"/>
              </a:spcAft>
            </a:pPr>
            <a:r>
              <a:rPr kumimoji="0" lang="fr-FR" sz="2400" b="0" i="0" u="none" strike="noStrike" kern="0" cap="none" spc="0" normalizeH="0" noProof="0" dirty="0">
                <a:ln>
                  <a:noFill/>
                </a:ln>
                <a:effectLst/>
                <a:uLnTx/>
                <a:uFillTx/>
              </a:rPr>
              <a:t>dans l’économie, la culture, les arts, l’enseignement, etc.</a:t>
            </a:r>
          </a:p>
          <a:p>
            <a:pPr algn="l" fontAlgn="base">
              <a:lnSpc>
                <a:spcPct val="105000"/>
              </a:lnSpc>
              <a:spcBef>
                <a:spcPts val="900"/>
              </a:spcBef>
              <a:spcAft>
                <a:spcPct val="0"/>
              </a:spcAft>
            </a:pPr>
            <a:r>
              <a:rPr lang="fr-FR" sz="2400" kern="0" dirty="0">
                <a:solidFill>
                  <a:schemeClr val="accent4"/>
                </a:solidFill>
              </a:rPr>
              <a:t>Education nationale :</a:t>
            </a:r>
            <a:r>
              <a:rPr lang="fr-FR" sz="2400" kern="0" dirty="0"/>
              <a:t> la littératie numérique ?</a:t>
            </a:r>
            <a:endParaRPr kumimoji="0" lang="fr-FR" sz="2400" b="0" i="0" u="none" strike="noStrike" kern="0" cap="none" spc="0" normalizeH="0" noProof="0" dirty="0">
              <a:ln>
                <a:noFill/>
              </a:ln>
              <a:effectLst/>
              <a:uLnTx/>
              <a:uFillTx/>
            </a:endParaRPr>
          </a:p>
          <a:p>
            <a:pPr algn="l" fontAlgn="base">
              <a:lnSpc>
                <a:spcPct val="105000"/>
              </a:lnSpc>
              <a:spcBef>
                <a:spcPts val="1200"/>
              </a:spcBef>
              <a:spcAft>
                <a:spcPct val="0"/>
              </a:spcAft>
            </a:pPr>
            <a:r>
              <a:rPr lang="fr-FR" sz="2400" kern="0" dirty="0"/>
              <a:t>Généralisons : </a:t>
            </a:r>
            <a:r>
              <a:rPr kumimoji="0" lang="fr-FR" sz="2400" b="0" i="0" u="none" strike="noStrike" kern="0" cap="none" spc="0" normalizeH="0" noProof="0" dirty="0">
                <a:ln>
                  <a:noFill/>
                </a:ln>
                <a:solidFill>
                  <a:schemeClr val="tx2"/>
                </a:solidFill>
                <a:effectLst/>
                <a:uLnTx/>
                <a:uFillTx/>
              </a:rPr>
              <a:t>physique et machines</a:t>
            </a:r>
            <a:r>
              <a:rPr lang="fr-FR" sz="2400" kern="0" dirty="0">
                <a:solidFill>
                  <a:schemeClr val="tx2"/>
                </a:solidFill>
              </a:rPr>
              <a:t> </a:t>
            </a:r>
            <a:r>
              <a:rPr lang="fr-FR" sz="2400" kern="0" dirty="0"/>
              <a:t>(resp.</a:t>
            </a:r>
            <a:r>
              <a:rPr lang="fr-FR" sz="2400" kern="0" dirty="0">
                <a:solidFill>
                  <a:schemeClr val="tx2"/>
                </a:solidFill>
              </a:rPr>
              <a:t> énergie</a:t>
            </a:r>
            <a:r>
              <a:rPr lang="fr-FR" sz="2400" kern="0" dirty="0"/>
              <a:t>,</a:t>
            </a:r>
            <a:r>
              <a:rPr lang="fr-FR" sz="2400" kern="0" dirty="0">
                <a:solidFill>
                  <a:schemeClr val="tx2"/>
                </a:solidFill>
              </a:rPr>
              <a:t> climat</a:t>
            </a:r>
            <a:r>
              <a:rPr lang="fr-FR" sz="2400" kern="0" dirty="0"/>
              <a:t>)</a:t>
            </a:r>
            <a:r>
              <a:rPr lang="fr-FR" sz="2400" kern="0" dirty="0">
                <a:solidFill>
                  <a:schemeClr val="tx2"/>
                </a:solidFill>
              </a:rPr>
              <a:t> </a:t>
            </a:r>
            <a:r>
              <a:rPr kumimoji="0" lang="fr-FR" sz="2400" b="0" i="0" u="none" strike="noStrike" kern="0" cap="none" spc="0" normalizeH="0" noProof="0" dirty="0">
                <a:ln>
                  <a:noFill/>
                </a:ln>
                <a:effectLst/>
                <a:uLnTx/>
                <a:uFillTx/>
              </a:rPr>
              <a:t>?</a:t>
            </a:r>
          </a:p>
          <a:p>
            <a:pPr algn="l" fontAlgn="base">
              <a:lnSpc>
                <a:spcPct val="105000"/>
              </a:lnSpc>
              <a:spcBef>
                <a:spcPts val="400"/>
              </a:spcBef>
              <a:spcAft>
                <a:spcPct val="0"/>
              </a:spcAft>
            </a:pPr>
            <a:r>
              <a:rPr lang="fr-FR" sz="2400" kern="0" dirty="0"/>
              <a:t>                        </a:t>
            </a:r>
            <a:r>
              <a:rPr lang="fr-FR" sz="2400" kern="0" dirty="0">
                <a:solidFill>
                  <a:schemeClr val="tx2"/>
                </a:solidFill>
              </a:rPr>
              <a:t>chimie et produits de synthèse </a:t>
            </a:r>
            <a:r>
              <a:rPr lang="fr-FR" sz="2400" kern="0" dirty="0"/>
              <a:t>(resp. </a:t>
            </a:r>
            <a:r>
              <a:rPr lang="fr-FR" sz="2400" kern="0" dirty="0">
                <a:solidFill>
                  <a:schemeClr val="tx2"/>
                </a:solidFill>
              </a:rPr>
              <a:t>pollution</a:t>
            </a:r>
            <a:r>
              <a:rPr lang="fr-FR" sz="2400" kern="0" dirty="0"/>
              <a:t>) ?</a:t>
            </a:r>
            <a:endParaRPr kumimoji="0" lang="fr-FR" sz="2400" b="0" i="0" u="none" strike="noStrike" kern="0" cap="none" spc="0" normalizeH="0" noProof="0" dirty="0">
              <a:ln>
                <a:noFill/>
              </a:ln>
              <a:effectLst/>
              <a:uLnTx/>
              <a:uFillTx/>
            </a:endParaRPr>
          </a:p>
          <a:p>
            <a:pPr algn="l" fontAlgn="base">
              <a:lnSpc>
                <a:spcPct val="105000"/>
              </a:lnSpc>
              <a:spcBef>
                <a:spcPts val="400"/>
              </a:spcBef>
              <a:spcAft>
                <a:spcPct val="0"/>
              </a:spcAft>
            </a:pPr>
            <a:r>
              <a:rPr lang="fr-FR" sz="2400" kern="0" dirty="0"/>
              <a:t>                        </a:t>
            </a:r>
            <a:r>
              <a:rPr lang="fr-FR" sz="2400" kern="0" dirty="0">
                <a:solidFill>
                  <a:schemeClr val="tx2"/>
                </a:solidFill>
              </a:rPr>
              <a:t>biologie et santé</a:t>
            </a:r>
            <a:r>
              <a:rPr lang="fr-FR" sz="2400" kern="0" dirty="0"/>
              <a:t> (resp. </a:t>
            </a:r>
            <a:r>
              <a:rPr lang="fr-FR" sz="2400" kern="0" dirty="0">
                <a:solidFill>
                  <a:schemeClr val="tx2"/>
                </a:solidFill>
              </a:rPr>
              <a:t>biodiversité</a:t>
            </a:r>
            <a:r>
              <a:rPr lang="fr-FR" sz="2400" kern="0" dirty="0"/>
              <a:t>) ?</a:t>
            </a:r>
          </a:p>
          <a:p>
            <a:pPr algn="l" fontAlgn="base">
              <a:lnSpc>
                <a:spcPct val="105000"/>
              </a:lnSpc>
              <a:spcBef>
                <a:spcPts val="400"/>
              </a:spcBef>
              <a:spcAft>
                <a:spcPct val="0"/>
              </a:spcAft>
            </a:pPr>
            <a:r>
              <a:rPr kumimoji="0" lang="fr-FR" sz="2400" b="0" i="0" u="none" strike="noStrike" kern="0" cap="none" spc="0" normalizeH="0" noProof="0" dirty="0">
                <a:ln>
                  <a:noFill/>
                </a:ln>
                <a:effectLst/>
                <a:uLnTx/>
                <a:uFillTx/>
              </a:rPr>
              <a:t>                        </a:t>
            </a:r>
            <a:r>
              <a:rPr kumimoji="0" lang="fr-FR" sz="2400" b="0" i="0" u="none" strike="noStrike" kern="0" cap="none" spc="0" normalizeH="0" noProof="0" dirty="0">
                <a:ln>
                  <a:noFill/>
                </a:ln>
                <a:solidFill>
                  <a:schemeClr val="tx2"/>
                </a:solidFill>
                <a:effectLst/>
                <a:uLnTx/>
                <a:uFillTx/>
              </a:rPr>
              <a:t>littérature et imagination ?</a:t>
            </a:r>
          </a:p>
        </p:txBody>
      </p:sp>
      <p:pic>
        <p:nvPicPr>
          <p:cNvPr id="9" name="Picture 2">
            <a:extLst>
              <a:ext uri="{FF2B5EF4-FFF2-40B4-BE49-F238E27FC236}">
                <a16:creationId xmlns:a16="http://schemas.microsoft.com/office/drawing/2014/main" xmlns="" id="{DAA2A6DF-4149-1145-A200-F97736B1B70D}"/>
              </a:ext>
            </a:extLst>
          </p:cNvPr>
          <p:cNvPicPr>
            <a:picLocks noChangeAspect="1" noChangeArrowheads="1"/>
          </p:cNvPicPr>
          <p:nvPr/>
        </p:nvPicPr>
        <p:blipFill>
          <a:blip r:embed="rId2" cstate="print"/>
          <a:srcRect/>
          <a:stretch>
            <a:fillRect/>
          </a:stretch>
        </p:blipFill>
        <p:spPr bwMode="auto">
          <a:xfrm>
            <a:off x="7495236" y="3964007"/>
            <a:ext cx="976903" cy="976903"/>
          </a:xfrm>
          <a:prstGeom prst="rect">
            <a:avLst/>
          </a:prstGeom>
          <a:noFill/>
          <a:ln w="9525">
            <a:noFill/>
            <a:miter lim="800000"/>
            <a:headEnd/>
            <a:tailEnd/>
          </a:ln>
        </p:spPr>
      </p:pic>
      <p:pic>
        <p:nvPicPr>
          <p:cNvPr id="10" name="Picture 2">
            <a:extLst>
              <a:ext uri="{FF2B5EF4-FFF2-40B4-BE49-F238E27FC236}">
                <a16:creationId xmlns:a16="http://schemas.microsoft.com/office/drawing/2014/main" xmlns="" id="{2815D50F-B971-7B4B-9846-51180AC008B1}"/>
              </a:ext>
            </a:extLst>
          </p:cNvPr>
          <p:cNvPicPr>
            <a:picLocks noChangeAspect="1" noChangeArrowheads="1"/>
          </p:cNvPicPr>
          <p:nvPr/>
        </p:nvPicPr>
        <p:blipFill>
          <a:blip r:embed="rId2" cstate="print"/>
          <a:srcRect/>
          <a:stretch>
            <a:fillRect/>
          </a:stretch>
        </p:blipFill>
        <p:spPr bwMode="auto">
          <a:xfrm flipH="1">
            <a:off x="899592" y="3964007"/>
            <a:ext cx="976903" cy="976903"/>
          </a:xfrm>
          <a:prstGeom prst="rect">
            <a:avLst/>
          </a:prstGeom>
          <a:noFill/>
          <a:ln w="9525">
            <a:noFill/>
            <a:miter lim="800000"/>
            <a:headEnd/>
            <a:tailEnd/>
          </a:ln>
        </p:spPr>
      </p:pic>
      <p:sp>
        <p:nvSpPr>
          <p:cNvPr id="11" name="ZoneTexte 10">
            <a:extLst>
              <a:ext uri="{FF2B5EF4-FFF2-40B4-BE49-F238E27FC236}">
                <a16:creationId xmlns:a16="http://schemas.microsoft.com/office/drawing/2014/main" xmlns="" id="{50C16DEE-E63C-5A4D-9D68-30A05D3A0ECF}"/>
              </a:ext>
            </a:extLst>
          </p:cNvPr>
          <p:cNvSpPr txBox="1"/>
          <p:nvPr/>
        </p:nvSpPr>
        <p:spPr>
          <a:xfrm>
            <a:off x="539552" y="5433266"/>
            <a:ext cx="6795450" cy="533703"/>
          </a:xfrm>
          <a:prstGeom prst="rect">
            <a:avLst/>
          </a:prstGeom>
          <a:ln w="28575">
            <a:solidFill>
              <a:schemeClr val="accent1"/>
            </a:solidFill>
          </a:ln>
        </p:spPr>
        <p:txBody>
          <a:bodyPr wrap="none" tIns="46800" bIns="64800" rtlCol="0">
            <a:spAutoFit/>
          </a:bodyPr>
          <a:lstStyle/>
          <a:p>
            <a:pPr algn="l" fontAlgn="base">
              <a:lnSpc>
                <a:spcPct val="105000"/>
              </a:lnSpc>
              <a:spcAft>
                <a:spcPct val="0"/>
              </a:spcAft>
            </a:pPr>
            <a:r>
              <a:rPr kumimoji="0" lang="fr-FR" sz="2800" b="0" i="0" u="none" strike="noStrike" kern="0" cap="none" spc="0" normalizeH="0" noProof="0" dirty="0">
                <a:ln>
                  <a:noFill/>
                </a:ln>
                <a:effectLst/>
                <a:uLnTx/>
                <a:uFillTx/>
              </a:rPr>
              <a:t>Alors, votons pour CAPES Informatique ! </a:t>
            </a:r>
          </a:p>
        </p:txBody>
      </p:sp>
      <p:pic>
        <p:nvPicPr>
          <p:cNvPr id="12" name="Picture 5">
            <a:extLst>
              <a:ext uri="{FF2B5EF4-FFF2-40B4-BE49-F238E27FC236}">
                <a16:creationId xmlns:a16="http://schemas.microsoft.com/office/drawing/2014/main" xmlns="" id="{4B73DFF9-B8D9-8541-86C7-6D7CA105359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80294" y="5157192"/>
            <a:ext cx="1276350" cy="10858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584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7">
                                            <p:txEl>
                                              <p:pRg st="6" end="6"/>
                                            </p:txEl>
                                          </p:spTgt>
                                        </p:tgtEl>
                                        <p:attrNameLst>
                                          <p:attrName>style.visibility</p:attrName>
                                        </p:attrNameLst>
                                      </p:cBhvr>
                                      <p:to>
                                        <p:strVal val="visible"/>
                                      </p:to>
                                    </p:set>
                                    <p:animEffect transition="in" filter="dissolve">
                                      <p:cBhvr>
                                        <p:cTn id="29" dur="500"/>
                                        <p:tgtEl>
                                          <p:spTgt spid="7">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dissolve">
                                      <p:cBhvr>
                                        <p:cTn id="34" dur="500"/>
                                        <p:tgtEl>
                                          <p:spTgt spid="10"/>
                                        </p:tgtEl>
                                      </p:cBhvr>
                                    </p:animEffect>
                                  </p:childTnLst>
                                </p:cTn>
                              </p:par>
                              <p:par>
                                <p:cTn id="35" presetID="9"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dissolv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A67A5C1-944E-4243-A7DE-FC913B44C111}"/>
              </a:ext>
            </a:extLst>
          </p:cNvPr>
          <p:cNvSpPr>
            <a:spLocks noGrp="1"/>
          </p:cNvSpPr>
          <p:nvPr>
            <p:ph type="title"/>
          </p:nvPr>
        </p:nvSpPr>
        <p:spPr/>
        <p:txBody>
          <a:bodyPr/>
          <a:lstStyle/>
          <a:p>
            <a:r>
              <a:rPr lang="fr-FR"/>
              <a:t>Le problème du coût</a:t>
            </a:r>
          </a:p>
        </p:txBody>
      </p:sp>
      <p:sp>
        <p:nvSpPr>
          <p:cNvPr id="3" name="Espace réservé de la date 2">
            <a:extLst>
              <a:ext uri="{FF2B5EF4-FFF2-40B4-BE49-F238E27FC236}">
                <a16:creationId xmlns:a16="http://schemas.microsoft.com/office/drawing/2014/main" xmlns="" id="{7BD7297D-CCE4-644E-8798-8784B14537F7}"/>
              </a:ext>
            </a:extLst>
          </p:cNvPr>
          <p:cNvSpPr>
            <a:spLocks noGrp="1"/>
          </p:cNvSpPr>
          <p:nvPr>
            <p:ph type="dt" sz="half" idx="2"/>
          </p:nvPr>
        </p:nvSpPr>
        <p:spPr/>
        <p:txBody>
          <a:bodyPr/>
          <a:lstStyle/>
          <a:p>
            <a:r>
              <a:rPr lang="fr-FR"/>
              <a:t>06/02/2019</a:t>
            </a:r>
            <a:endParaRPr lang="fr-FR" dirty="0"/>
          </a:p>
        </p:txBody>
      </p:sp>
      <p:sp>
        <p:nvSpPr>
          <p:cNvPr id="4" name="Espace réservé du numéro de diapositive 3">
            <a:extLst>
              <a:ext uri="{FF2B5EF4-FFF2-40B4-BE49-F238E27FC236}">
                <a16:creationId xmlns:a16="http://schemas.microsoft.com/office/drawing/2014/main" xmlns="" id="{233181F8-4EA5-DD44-B9C3-2F5EED64A247}"/>
              </a:ext>
            </a:extLst>
          </p:cNvPr>
          <p:cNvSpPr>
            <a:spLocks noGrp="1"/>
          </p:cNvSpPr>
          <p:nvPr>
            <p:ph type="sldNum" sz="quarter" idx="4"/>
          </p:nvPr>
        </p:nvSpPr>
        <p:spPr/>
        <p:txBody>
          <a:bodyPr/>
          <a:lstStyle/>
          <a:p>
            <a:fld id="{BD380794-AD05-45D1-BCEF-E41591C34CDA}" type="slidenum">
              <a:rPr lang="fr-FR" smtClean="0"/>
              <a:pPr/>
              <a:t>69</a:t>
            </a:fld>
            <a:endParaRPr lang="fr-FR" dirty="0"/>
          </a:p>
        </p:txBody>
      </p:sp>
      <p:sp>
        <p:nvSpPr>
          <p:cNvPr id="5" name="Espace réservé du pied de page 4">
            <a:extLst>
              <a:ext uri="{FF2B5EF4-FFF2-40B4-BE49-F238E27FC236}">
                <a16:creationId xmlns:a16="http://schemas.microsoft.com/office/drawing/2014/main" xmlns="" id="{C5427D14-91DD-4C4D-83E3-9C0AD173AA8F}"/>
              </a:ext>
            </a:extLst>
          </p:cNvPr>
          <p:cNvSpPr>
            <a:spLocks noGrp="1"/>
          </p:cNvSpPr>
          <p:nvPr>
            <p:ph type="ftr" sz="quarter" idx="3"/>
          </p:nvPr>
        </p:nvSpPr>
        <p:spPr/>
        <p:txBody>
          <a:bodyPr/>
          <a:lstStyle/>
          <a:p>
            <a:r>
              <a:rPr lang="fr-FR"/>
              <a:t>G. Berry, Cours 3</a:t>
            </a:r>
            <a:endParaRPr lang="fr-FR" dirty="0"/>
          </a:p>
        </p:txBody>
      </p:sp>
      <p:sp>
        <p:nvSpPr>
          <p:cNvPr id="6" name="ZoneTexte 5">
            <a:extLst>
              <a:ext uri="{FF2B5EF4-FFF2-40B4-BE49-F238E27FC236}">
                <a16:creationId xmlns:a16="http://schemas.microsoft.com/office/drawing/2014/main" xmlns="" id="{E2690238-9B31-1C47-9822-C69A173D21A0}"/>
              </a:ext>
            </a:extLst>
          </p:cNvPr>
          <p:cNvSpPr txBox="1"/>
          <p:nvPr/>
        </p:nvSpPr>
        <p:spPr>
          <a:xfrm>
            <a:off x="97863" y="908720"/>
            <a:ext cx="8948283" cy="835910"/>
          </a:xfrm>
          <a:prstGeom prst="rect">
            <a:avLst/>
          </a:prstGeom>
          <a:ln w="28575">
            <a:noFill/>
          </a:ln>
        </p:spPr>
        <p:txBody>
          <a:bodyPr wrap="none" tIns="21600" bIns="64800" rtlCol="0">
            <a:spAutoFit/>
          </a:bodyPr>
          <a:lstStyle/>
          <a:p>
            <a:pPr algn="ctr" fontAlgn="base">
              <a:lnSpc>
                <a:spcPct val="105000"/>
              </a:lnSpc>
              <a:spcAft>
                <a:spcPct val="0"/>
              </a:spcAft>
            </a:pPr>
            <a:r>
              <a:rPr kumimoji="0" lang="fr-FR" sz="2400" b="0" i="0" u="none" strike="noStrike" kern="0" cap="none" spc="0" normalizeH="0" noProof="0" dirty="0">
                <a:ln>
                  <a:noFill/>
                </a:ln>
                <a:effectLst/>
                <a:uLnTx/>
                <a:uFillTx/>
              </a:rPr>
              <a:t>Bruno Devauchelle, France Culture, </a:t>
            </a:r>
          </a:p>
          <a:p>
            <a:pPr algn="ctr" fontAlgn="base">
              <a:lnSpc>
                <a:spcPct val="105000"/>
              </a:lnSpc>
              <a:spcAft>
                <a:spcPct val="0"/>
              </a:spcAft>
            </a:pPr>
            <a:r>
              <a:rPr kumimoji="0" lang="fr-FR" sz="2400" b="0" i="0" u="none" strike="noStrike" kern="0" cap="none" spc="0" normalizeH="0" noProof="0" dirty="0">
                <a:ln>
                  <a:noFill/>
                </a:ln>
                <a:effectLst/>
                <a:uLnTx/>
                <a:uFillTx/>
              </a:rPr>
              <a:t>émission « être et savoir », Louise Tourret, 27/01/2017, 17h-18h</a:t>
            </a:r>
          </a:p>
        </p:txBody>
      </p:sp>
      <p:sp>
        <p:nvSpPr>
          <p:cNvPr id="7" name="ZoneTexte 6">
            <a:extLst>
              <a:ext uri="{FF2B5EF4-FFF2-40B4-BE49-F238E27FC236}">
                <a16:creationId xmlns:a16="http://schemas.microsoft.com/office/drawing/2014/main" xmlns="" id="{5083A44E-1810-D541-90A5-0E6873D7B95D}"/>
              </a:ext>
            </a:extLst>
          </p:cNvPr>
          <p:cNvSpPr txBox="1"/>
          <p:nvPr/>
        </p:nvSpPr>
        <p:spPr>
          <a:xfrm>
            <a:off x="1203427" y="2017026"/>
            <a:ext cx="6723315" cy="835910"/>
          </a:xfrm>
          <a:prstGeom prst="rect">
            <a:avLst/>
          </a:prstGeom>
          <a:ln w="28575">
            <a:solidFill>
              <a:schemeClr val="tx1"/>
            </a:solidFill>
          </a:ln>
        </p:spPr>
        <p:txBody>
          <a:bodyPr wrap="none" tIns="21600" bIns="64800" rtlCol="0">
            <a:spAutoFit/>
          </a:bodyPr>
          <a:lstStyle/>
          <a:p>
            <a:pPr algn="just" fontAlgn="base">
              <a:lnSpc>
                <a:spcPct val="105000"/>
              </a:lnSpc>
              <a:spcAft>
                <a:spcPct val="0"/>
              </a:spcAft>
            </a:pPr>
            <a:r>
              <a:rPr kumimoji="0" lang="fr-FR" sz="2400" b="0" i="0" u="none" strike="noStrike" kern="0" cap="none" spc="0" normalizeH="0" noProof="0" dirty="0">
                <a:ln>
                  <a:noFill/>
                </a:ln>
                <a:effectLst/>
                <a:uLnTx/>
                <a:uFillTx/>
              </a:rPr>
              <a:t>La décision n’était pas évidente, car un CAPES </a:t>
            </a:r>
          </a:p>
          <a:p>
            <a:pPr algn="just" fontAlgn="base">
              <a:lnSpc>
                <a:spcPct val="105000"/>
              </a:lnSpc>
              <a:spcAft>
                <a:spcPct val="0"/>
              </a:spcAft>
            </a:pPr>
            <a:r>
              <a:rPr kumimoji="0" lang="fr-FR" sz="2400" b="0" i="0" u="none" strike="noStrike" kern="0" cap="none" spc="0" normalizeH="0" noProof="0" dirty="0">
                <a:ln>
                  <a:noFill/>
                </a:ln>
                <a:effectLst/>
                <a:uLnTx/>
                <a:uFillTx/>
              </a:rPr>
              <a:t>et une nouvelle </a:t>
            </a:r>
            <a:r>
              <a:rPr lang="fr-FR" sz="2400" kern="0" dirty="0"/>
              <a:t>discipline coûtent très cher</a:t>
            </a:r>
            <a:endParaRPr kumimoji="0" lang="fr-FR" sz="2400" b="0" i="0" u="none" strike="noStrike" kern="0" cap="none" spc="0" normalizeH="0" noProof="0" dirty="0">
              <a:ln>
                <a:noFill/>
              </a:ln>
              <a:effectLst/>
              <a:uLnTx/>
              <a:uFillTx/>
            </a:endParaRPr>
          </a:p>
        </p:txBody>
      </p:sp>
      <p:sp>
        <p:nvSpPr>
          <p:cNvPr id="8" name="ZoneTexte 7">
            <a:extLst>
              <a:ext uri="{FF2B5EF4-FFF2-40B4-BE49-F238E27FC236}">
                <a16:creationId xmlns:a16="http://schemas.microsoft.com/office/drawing/2014/main" xmlns="" id="{555BEE0E-CB44-7D48-9EA6-7A7013AAB127}"/>
              </a:ext>
            </a:extLst>
          </p:cNvPr>
          <p:cNvSpPr txBox="1"/>
          <p:nvPr/>
        </p:nvSpPr>
        <p:spPr>
          <a:xfrm>
            <a:off x="1689057" y="3140968"/>
            <a:ext cx="5765886" cy="448112"/>
          </a:xfrm>
          <a:prstGeom prst="rect">
            <a:avLst/>
          </a:prstGeom>
          <a:ln w="28575">
            <a:noFill/>
          </a:ln>
        </p:spPr>
        <p:txBody>
          <a:bodyPr wrap="square" tIns="21600" bIns="64800" rtlCol="0">
            <a:spAutoFit/>
          </a:bodyPr>
          <a:lstStyle/>
          <a:p>
            <a:pPr algn="ctr" fontAlgn="base">
              <a:lnSpc>
                <a:spcPct val="105000"/>
              </a:lnSpc>
              <a:spcAft>
                <a:spcPct val="0"/>
              </a:spcAft>
            </a:pPr>
            <a:r>
              <a:rPr kumimoji="0" lang="fr-FR" sz="2400" b="0" i="0" u="none" strike="noStrike" kern="0" cap="none" spc="0" normalizeH="0" noProof="0" dirty="0">
                <a:ln>
                  <a:noFill/>
                </a:ln>
                <a:solidFill>
                  <a:schemeClr val="accent3"/>
                </a:solidFill>
                <a:effectLst/>
                <a:uLnTx/>
                <a:uFillTx/>
              </a:rPr>
              <a:t>Mon opinion personnelle d’informaticien</a:t>
            </a:r>
          </a:p>
        </p:txBody>
      </p:sp>
      <p:sp>
        <p:nvSpPr>
          <p:cNvPr id="9" name="ZoneTexte 8">
            <a:extLst>
              <a:ext uri="{FF2B5EF4-FFF2-40B4-BE49-F238E27FC236}">
                <a16:creationId xmlns:a16="http://schemas.microsoft.com/office/drawing/2014/main" xmlns="" id="{7BB0129A-670D-6948-850D-C2A0DD5D7A48}"/>
              </a:ext>
            </a:extLst>
          </p:cNvPr>
          <p:cNvSpPr txBox="1"/>
          <p:nvPr/>
        </p:nvSpPr>
        <p:spPr>
          <a:xfrm>
            <a:off x="664925" y="3816092"/>
            <a:ext cx="7814151" cy="2076250"/>
          </a:xfrm>
          <a:prstGeom prst="rect">
            <a:avLst/>
          </a:prstGeom>
          <a:ln w="28575">
            <a:solidFill>
              <a:schemeClr val="accent3"/>
            </a:solidFill>
          </a:ln>
        </p:spPr>
        <p:txBody>
          <a:bodyPr wrap="square" tIns="21600" bIns="64800" rtlCol="0">
            <a:spAutoFit/>
          </a:bodyPr>
          <a:lstStyle/>
          <a:p>
            <a:pPr algn="just" fontAlgn="base">
              <a:lnSpc>
                <a:spcPct val="105000"/>
              </a:lnSpc>
              <a:spcAft>
                <a:spcPct val="0"/>
              </a:spcAft>
            </a:pPr>
            <a:r>
              <a:rPr lang="fr-FR" sz="2400" kern="0" dirty="0"/>
              <a:t>M</a:t>
            </a:r>
            <a:r>
              <a:rPr kumimoji="0" lang="fr-FR" sz="2400" b="0" i="0" u="none" strike="noStrike" kern="0" cap="none" spc="0" normalizeH="0" noProof="0" dirty="0">
                <a:ln>
                  <a:noFill/>
                </a:ln>
                <a:effectLst/>
                <a:uLnTx/>
                <a:uFillTx/>
              </a:rPr>
              <a:t>ais les décisions répétées de ne rien faire </a:t>
            </a:r>
            <a:r>
              <a:rPr lang="fr-FR" sz="2400" kern="0" dirty="0"/>
              <a:t>ont eu un rôle majeur dans la faible présence la France dans l’industrie informatique mondiale et dans les évolutions actuelles du monde numérique.</a:t>
            </a:r>
          </a:p>
          <a:p>
            <a:pPr algn="ctr" fontAlgn="base">
              <a:lnSpc>
                <a:spcPct val="105000"/>
              </a:lnSpc>
              <a:spcBef>
                <a:spcPts val="600"/>
              </a:spcBef>
              <a:spcAft>
                <a:spcPct val="0"/>
              </a:spcAft>
            </a:pPr>
            <a:r>
              <a:rPr kumimoji="0" lang="fr-FR" sz="2400" b="0" i="0" u="none" strike="noStrike" kern="0" cap="none" spc="0" normalizeH="0" noProof="0" dirty="0">
                <a:ln>
                  <a:noFill/>
                </a:ln>
                <a:solidFill>
                  <a:schemeClr val="accent1"/>
                </a:solidFill>
                <a:effectLst/>
                <a:uLnTx/>
                <a:uFillTx/>
              </a:rPr>
              <a:t>Le coût de cette absence n’est-il pas exorbitant ?</a:t>
            </a:r>
          </a:p>
        </p:txBody>
      </p:sp>
    </p:spTree>
    <p:extLst>
      <p:ext uri="{BB962C8B-B14F-4D97-AF65-F5344CB8AC3E}">
        <p14:creationId xmlns:p14="http://schemas.microsoft.com/office/powerpoint/2010/main" val="251699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B6683F05-9840-E448-8084-0146380535FE}"/>
              </a:ext>
            </a:extLst>
          </p:cNvPr>
          <p:cNvSpPr>
            <a:spLocks noGrp="1"/>
          </p:cNvSpPr>
          <p:nvPr>
            <p:ph type="title"/>
          </p:nvPr>
        </p:nvSpPr>
        <p:spPr>
          <a:xfrm>
            <a:off x="0" y="44624"/>
            <a:ext cx="9166860" cy="646331"/>
          </a:xfrm>
        </p:spPr>
        <p:txBody>
          <a:bodyPr/>
          <a:lstStyle/>
          <a:p>
            <a:r>
              <a:rPr lang="fr-FR"/>
              <a:t>Les clefs de la pensée informatique</a:t>
            </a:r>
          </a:p>
        </p:txBody>
      </p:sp>
      <p:sp>
        <p:nvSpPr>
          <p:cNvPr id="3" name="Espace réservé de la date 2">
            <a:extLst>
              <a:ext uri="{FF2B5EF4-FFF2-40B4-BE49-F238E27FC236}">
                <a16:creationId xmlns:a16="http://schemas.microsoft.com/office/drawing/2014/main" xmlns="" id="{26FF665E-56AA-FB42-B6D0-662BEE4DAD59}"/>
              </a:ext>
            </a:extLst>
          </p:cNvPr>
          <p:cNvSpPr>
            <a:spLocks noGrp="1"/>
          </p:cNvSpPr>
          <p:nvPr>
            <p:ph type="dt" sz="half" idx="2"/>
          </p:nvPr>
        </p:nvSpPr>
        <p:spPr/>
        <p:txBody>
          <a:bodyPr/>
          <a:lstStyle/>
          <a:p>
            <a:r>
              <a:rPr lang="fr-FR"/>
              <a:t>07/02/2019</a:t>
            </a:r>
            <a:endParaRPr lang="fr-FR" dirty="0"/>
          </a:p>
        </p:txBody>
      </p:sp>
      <p:sp>
        <p:nvSpPr>
          <p:cNvPr id="4" name="Espace réservé du numéro de diapositive 3">
            <a:extLst>
              <a:ext uri="{FF2B5EF4-FFF2-40B4-BE49-F238E27FC236}">
                <a16:creationId xmlns:a16="http://schemas.microsoft.com/office/drawing/2014/main" xmlns="" id="{6C91D910-71FC-4147-887C-34544AAF072F}"/>
              </a:ext>
            </a:extLst>
          </p:cNvPr>
          <p:cNvSpPr>
            <a:spLocks noGrp="1"/>
          </p:cNvSpPr>
          <p:nvPr>
            <p:ph type="sldNum" sz="quarter" idx="4"/>
          </p:nvPr>
        </p:nvSpPr>
        <p:spPr/>
        <p:txBody>
          <a:bodyPr/>
          <a:lstStyle/>
          <a:p>
            <a:fld id="{BD380794-AD05-45D1-BCEF-E41591C34CDA}" type="slidenum">
              <a:rPr lang="fr-FR" smtClean="0"/>
              <a:pPr/>
              <a:t>7</a:t>
            </a:fld>
            <a:endParaRPr lang="fr-FR" dirty="0"/>
          </a:p>
        </p:txBody>
      </p:sp>
      <p:sp>
        <p:nvSpPr>
          <p:cNvPr id="5" name="Espace réservé du pied de page 4">
            <a:extLst>
              <a:ext uri="{FF2B5EF4-FFF2-40B4-BE49-F238E27FC236}">
                <a16:creationId xmlns:a16="http://schemas.microsoft.com/office/drawing/2014/main" xmlns="" id="{24DAB903-41A1-E746-9A3C-A37CB29D970E}"/>
              </a:ext>
            </a:extLst>
          </p:cNvPr>
          <p:cNvSpPr>
            <a:spLocks noGrp="1"/>
          </p:cNvSpPr>
          <p:nvPr>
            <p:ph type="ftr" sz="quarter" idx="3"/>
          </p:nvPr>
        </p:nvSpPr>
        <p:spPr/>
        <p:txBody>
          <a:bodyPr/>
          <a:lstStyle/>
          <a:p>
            <a:r>
              <a:rPr lang="fr-FR"/>
              <a:t>G. Berry</a:t>
            </a:r>
            <a:endParaRPr lang="fr-FR" dirty="0"/>
          </a:p>
        </p:txBody>
      </p:sp>
      <p:sp>
        <p:nvSpPr>
          <p:cNvPr id="6" name="Espace réservé du contenu 1">
            <a:extLst>
              <a:ext uri="{FF2B5EF4-FFF2-40B4-BE49-F238E27FC236}">
                <a16:creationId xmlns:a16="http://schemas.microsoft.com/office/drawing/2014/main" xmlns="" id="{F9B7D2E9-F0CF-6F43-81A5-C5CE256E5CBD}"/>
              </a:ext>
            </a:extLst>
          </p:cNvPr>
          <p:cNvSpPr txBox="1">
            <a:spLocks/>
          </p:cNvSpPr>
          <p:nvPr/>
        </p:nvSpPr>
        <p:spPr>
          <a:xfrm>
            <a:off x="106827" y="764704"/>
            <a:ext cx="8928992" cy="4468916"/>
          </a:xfrm>
          <a:prstGeom prst="rect">
            <a:avLst/>
          </a:prstGeom>
        </p:spPr>
        <p:txBody>
          <a:bodyPr/>
          <a:lstStyle>
            <a:lvl1pPr marL="182880" indent="-274320" algn="l" rtl="0" eaLnBrk="1" fontAlgn="base" hangingPunct="1">
              <a:lnSpc>
                <a:spcPct val="105000"/>
              </a:lnSpc>
              <a:spcBef>
                <a:spcPts val="0"/>
              </a:spcBef>
              <a:spcAft>
                <a:spcPct val="0"/>
              </a:spcAft>
              <a:buFont typeface="Arial" pitchFamily="34" charset="0"/>
              <a:buChar char="•"/>
              <a:defRPr sz="2400">
                <a:solidFill>
                  <a:schemeClr val="tx1"/>
                </a:solidFill>
                <a:latin typeface="+mn-lt"/>
                <a:ea typeface="+mn-ea"/>
                <a:cs typeface="+mn-cs"/>
              </a:defRPr>
            </a:lvl1pPr>
            <a:lvl2pPr marL="742950" indent="-285750" algn="l" rtl="0" eaLnBrk="1" fontAlgn="base" hangingPunct="1">
              <a:lnSpc>
                <a:spcPct val="105000"/>
              </a:lnSpc>
              <a:spcBef>
                <a:spcPts val="0"/>
              </a:spcBef>
              <a:spcAft>
                <a:spcPct val="0"/>
              </a:spcAft>
              <a:buChar char="–"/>
              <a:defRPr sz="2000" baseline="0">
                <a:solidFill>
                  <a:schemeClr val="tx2"/>
                </a:solidFill>
                <a:latin typeface="+mn-lt"/>
              </a:defRPr>
            </a:lvl2pPr>
            <a:lvl3pPr marL="1143000" indent="-228600" algn="l" rtl="0" eaLnBrk="1" fontAlgn="base" hangingPunct="1">
              <a:lnSpc>
                <a:spcPct val="105000"/>
              </a:lnSpc>
              <a:spcBef>
                <a:spcPts val="0"/>
              </a:spcBef>
              <a:spcAft>
                <a:spcPct val="0"/>
              </a:spcAft>
              <a:buFont typeface="Arial" pitchFamily="34" charset="0"/>
              <a:buChar char="–"/>
              <a:defRPr sz="1800">
                <a:solidFill>
                  <a:schemeClr val="tx2"/>
                </a:solidFill>
                <a:latin typeface="+mn-lt"/>
              </a:defRPr>
            </a:lvl3pPr>
            <a:lvl4pPr marL="1600200" indent="-228600" algn="l" rtl="0" eaLnBrk="1" fontAlgn="base" hangingPunct="1">
              <a:lnSpc>
                <a:spcPct val="105000"/>
              </a:lnSpc>
              <a:spcBef>
                <a:spcPts val="0"/>
              </a:spcBef>
              <a:spcAft>
                <a:spcPct val="0"/>
              </a:spcAft>
              <a:buFont typeface="Arial" pitchFamily="34" charset="0"/>
              <a:buChar char="–"/>
              <a:defRPr sz="1600">
                <a:solidFill>
                  <a:schemeClr val="tx2"/>
                </a:solidFill>
                <a:latin typeface="+mn-lt"/>
              </a:defRPr>
            </a:lvl4pPr>
            <a:lvl5pPr marL="2057400" indent="-228600" algn="l" rtl="0" eaLnBrk="1" fontAlgn="base" hangingPunct="1">
              <a:lnSpc>
                <a:spcPct val="105000"/>
              </a:lnSpc>
              <a:spcBef>
                <a:spcPts val="0"/>
              </a:spcBef>
              <a:spcAft>
                <a:spcPct val="0"/>
              </a:spcAft>
              <a:buFont typeface="Arial" pitchFamily="34" charset="0"/>
              <a:buChar char="–"/>
              <a:defRPr sz="1600" baseline="0">
                <a:solidFill>
                  <a:schemeClr val="tx2"/>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a:lstStyle>
          <a:p>
            <a:r>
              <a:rPr lang="fr-FR" sz="2800" kern="0" dirty="0"/>
              <a:t>L’information est </a:t>
            </a:r>
            <a:r>
              <a:rPr lang="fr-FR" sz="2800" kern="0" dirty="0">
                <a:solidFill>
                  <a:schemeClr val="tx2"/>
                </a:solidFill>
              </a:rPr>
              <a:t>la même partout</a:t>
            </a:r>
          </a:p>
          <a:p>
            <a:pPr lvl="1"/>
            <a:r>
              <a:rPr lang="fr-FR" sz="2400" kern="0" dirty="0"/>
              <a:t>une seule notion d’information </a:t>
            </a:r>
            <a:r>
              <a:rPr lang="fr-FR" sz="2400" kern="0" dirty="0">
                <a:solidFill>
                  <a:schemeClr val="tx1"/>
                </a:solidFill>
              </a:rPr>
              <a:t>en médias, télécoms, physique </a:t>
            </a:r>
            <a:r>
              <a:rPr lang="fr-FR" sz="2400" kern="0" dirty="0" err="1">
                <a:solidFill>
                  <a:schemeClr val="bg1"/>
                </a:solidFill>
              </a:rPr>
              <a:t>l</a:t>
            </a:r>
            <a:r>
              <a:rPr lang="fr-FR" sz="2400" kern="0" dirty="0" err="1">
                <a:solidFill>
                  <a:schemeClr val="tx1"/>
                </a:solidFill>
              </a:rPr>
              <a:t>biologie</a:t>
            </a:r>
            <a:r>
              <a:rPr lang="fr-FR" sz="2400" kern="0" dirty="0">
                <a:solidFill>
                  <a:schemeClr val="tx1"/>
                </a:solidFill>
              </a:rPr>
              <a:t>, neurologie, histoire, etc.</a:t>
            </a:r>
          </a:p>
          <a:p>
            <a:pPr lvl="1"/>
            <a:r>
              <a:rPr lang="fr-FR" sz="2400" kern="0" dirty="0">
                <a:solidFill>
                  <a:srgbClr val="0000FF"/>
                </a:solidFill>
              </a:rPr>
              <a:t>une seule notion d’algorithme </a:t>
            </a:r>
            <a:r>
              <a:rPr lang="fr-FR" sz="2400" kern="0" dirty="0">
                <a:solidFill>
                  <a:schemeClr val="tx1"/>
                </a:solidFill>
              </a:rPr>
              <a:t>pour tous les domaines</a:t>
            </a:r>
          </a:p>
          <a:p>
            <a:pPr lvl="1"/>
            <a:r>
              <a:rPr lang="fr-FR" sz="2400" kern="0" dirty="0">
                <a:solidFill>
                  <a:schemeClr val="accent3"/>
                </a:solidFill>
              </a:rPr>
              <a:t>une</a:t>
            </a:r>
            <a:r>
              <a:rPr lang="fr-FR" sz="2400" kern="0" dirty="0">
                <a:solidFill>
                  <a:schemeClr val="tx1"/>
                </a:solidFill>
              </a:rPr>
              <a:t> </a:t>
            </a:r>
            <a:r>
              <a:rPr lang="fr-FR" sz="2400" kern="0" dirty="0">
                <a:solidFill>
                  <a:schemeClr val="accent3"/>
                </a:solidFill>
              </a:rPr>
              <a:t>machine universelle,</a:t>
            </a:r>
            <a:r>
              <a:rPr lang="fr-FR" sz="2400" kern="0" dirty="0"/>
              <a:t> </a:t>
            </a:r>
            <a:r>
              <a:rPr lang="fr-FR" sz="2400" kern="0" dirty="0">
                <a:solidFill>
                  <a:schemeClr val="tx1"/>
                </a:solidFill>
              </a:rPr>
              <a:t>unique dans l’histoire</a:t>
            </a:r>
          </a:p>
          <a:p>
            <a:pPr>
              <a:spcBef>
                <a:spcPts val="800"/>
              </a:spcBef>
            </a:pPr>
            <a:r>
              <a:rPr lang="fr-FR" sz="2800" kern="0" dirty="0">
                <a:solidFill>
                  <a:srgbClr val="000000"/>
                </a:solidFill>
              </a:rPr>
              <a:t> Le</a:t>
            </a:r>
            <a:r>
              <a:rPr lang="fr-FR" sz="2800" kern="0" dirty="0">
                <a:solidFill>
                  <a:schemeClr val="tx2"/>
                </a:solidFill>
              </a:rPr>
              <a:t> levier de l’information </a:t>
            </a:r>
            <a:r>
              <a:rPr lang="fr-FR" sz="2800" kern="0" dirty="0">
                <a:solidFill>
                  <a:srgbClr val="000000"/>
                </a:solidFill>
              </a:rPr>
              <a:t>est hyper-efficace</a:t>
            </a:r>
            <a:endParaRPr lang="fr-FR" sz="2800" kern="0" dirty="0"/>
          </a:p>
          <a:p>
            <a:pPr lvl="1"/>
            <a:r>
              <a:rPr lang="fr-FR" sz="2400" kern="0" dirty="0">
                <a:solidFill>
                  <a:srgbClr val="000000"/>
                </a:solidFill>
              </a:rPr>
              <a:t>textes, musiques, hôtels, voitures → </a:t>
            </a:r>
            <a:r>
              <a:rPr lang="fr-FR" sz="2400" kern="0" dirty="0">
                <a:solidFill>
                  <a:schemeClr val="accent3"/>
                </a:solidFill>
              </a:rPr>
              <a:t>information </a:t>
            </a:r>
          </a:p>
          <a:p>
            <a:pPr lvl="1"/>
            <a:r>
              <a:rPr lang="fr-FR" sz="2400" kern="0" dirty="0">
                <a:solidFill>
                  <a:schemeClr val="tx1"/>
                </a:solidFill>
              </a:rPr>
              <a:t>posséder l’information </a:t>
            </a:r>
            <a:r>
              <a:rPr lang="fr-FR" sz="2400" kern="0" dirty="0">
                <a:solidFill>
                  <a:schemeClr val="accent3"/>
                </a:solidFill>
              </a:rPr>
              <a:t>&gt;</a:t>
            </a:r>
            <a:r>
              <a:rPr lang="fr-FR" sz="2400" kern="0" dirty="0">
                <a:solidFill>
                  <a:schemeClr val="tx1"/>
                </a:solidFill>
              </a:rPr>
              <a:t> posséder l’hôtel ou la voiture</a:t>
            </a:r>
          </a:p>
          <a:p>
            <a:pPr>
              <a:spcBef>
                <a:spcPts val="800"/>
              </a:spcBef>
            </a:pPr>
            <a:r>
              <a:rPr lang="fr-FR" sz="2800" kern="0" dirty="0"/>
              <a:t>Mais une difficulté mentale majeure</a:t>
            </a:r>
            <a:endParaRPr lang="fr-FR" sz="2800" kern="0" dirty="0">
              <a:solidFill>
                <a:srgbClr val="000000"/>
              </a:solidFill>
            </a:endParaRPr>
          </a:p>
          <a:p>
            <a:pPr lvl="1"/>
            <a:r>
              <a:rPr lang="fr-FR" sz="2400" kern="0" dirty="0">
                <a:solidFill>
                  <a:schemeClr val="tx1"/>
                </a:solidFill>
              </a:rPr>
              <a:t>le raisonnement et l</a:t>
            </a:r>
            <a:r>
              <a:rPr lang="en-US" sz="2400" kern="0" dirty="0">
                <a:solidFill>
                  <a:schemeClr val="tx1"/>
                </a:solidFill>
              </a:rPr>
              <a:t>’</a:t>
            </a:r>
            <a:r>
              <a:rPr lang="fr-FR" sz="2400" kern="0" dirty="0">
                <a:solidFill>
                  <a:schemeClr val="tx1"/>
                </a:solidFill>
              </a:rPr>
              <a:t>action sur l’information</a:t>
            </a:r>
            <a:r>
              <a:rPr lang="fr-FR" sz="2400" kern="0" dirty="0">
                <a:solidFill>
                  <a:srgbClr val="000000"/>
                </a:solidFill>
              </a:rPr>
              <a:t> sont </a:t>
            </a:r>
            <a:r>
              <a:rPr lang="fr-FR" sz="2400" kern="0" dirty="0">
                <a:solidFill>
                  <a:schemeClr val="accent1"/>
                </a:solidFill>
              </a:rPr>
              <a:t>très différents </a:t>
            </a:r>
            <a:r>
              <a:rPr lang="fr-FR" sz="2400" kern="0" dirty="0">
                <a:solidFill>
                  <a:srgbClr val="000000"/>
                </a:solidFill>
              </a:rPr>
              <a:t>de</a:t>
            </a:r>
            <a:r>
              <a:rPr lang="fr-FR" sz="2400" kern="0" dirty="0">
                <a:solidFill>
                  <a:schemeClr val="tx1"/>
                </a:solidFill>
              </a:rPr>
              <a:t> ceux </a:t>
            </a:r>
            <a:r>
              <a:rPr lang="fr-FR" sz="2400" kern="0" dirty="0">
                <a:solidFill>
                  <a:srgbClr val="000000"/>
                </a:solidFill>
              </a:rPr>
              <a:t>sur la matière ou l’énergie</a:t>
            </a:r>
          </a:p>
        </p:txBody>
      </p:sp>
      <p:sp>
        <p:nvSpPr>
          <p:cNvPr id="7" name="ZoneTexte 6">
            <a:extLst>
              <a:ext uri="{FF2B5EF4-FFF2-40B4-BE49-F238E27FC236}">
                <a16:creationId xmlns:a16="http://schemas.microsoft.com/office/drawing/2014/main" xmlns="" id="{C0DC0879-9435-4C4C-9BD1-11A316708196}"/>
              </a:ext>
            </a:extLst>
          </p:cNvPr>
          <p:cNvSpPr txBox="1"/>
          <p:nvPr/>
        </p:nvSpPr>
        <p:spPr>
          <a:xfrm>
            <a:off x="322851" y="5625789"/>
            <a:ext cx="8496944" cy="926117"/>
          </a:xfrm>
          <a:prstGeom prst="rect">
            <a:avLst/>
          </a:prstGeom>
          <a:ln w="28575" cmpd="sng">
            <a:solidFill>
              <a:srgbClr val="FF0000"/>
            </a:solidFill>
          </a:ln>
        </p:spPr>
        <p:txBody>
          <a:bodyPr wrap="square" tIns="18000" rtlCol="0">
            <a:spAutoFit/>
          </a:bodyPr>
          <a:lstStyle/>
          <a:p>
            <a:pPr algn="ctr" fontAlgn="base">
              <a:spcAft>
                <a:spcPct val="0"/>
              </a:spcAft>
            </a:pPr>
            <a:r>
              <a:rPr kumimoji="0" lang="fr-FR" sz="2800" b="0" i="0" u="none" strike="noStrike" kern="0" cap="none" spc="0" normalizeH="0" noProof="0" dirty="0">
                <a:ln>
                  <a:noFill/>
                </a:ln>
                <a:effectLst/>
                <a:uLnTx/>
                <a:uFillTx/>
              </a:rPr>
              <a:t>Comprendre </a:t>
            </a:r>
            <a:r>
              <a:rPr kumimoji="0" lang="fr-FR" sz="2800" b="0" i="0" u="none" strike="noStrike" kern="0" cap="none" spc="0" normalizeH="0" noProof="0" dirty="0">
                <a:ln>
                  <a:noFill/>
                </a:ln>
                <a:solidFill>
                  <a:schemeClr val="accent3"/>
                </a:solidFill>
                <a:effectLst/>
                <a:uLnTx/>
                <a:uFillTx/>
              </a:rPr>
              <a:t>l’essence de l’informatique</a:t>
            </a:r>
          </a:p>
          <a:p>
            <a:pPr algn="ctr" fontAlgn="base">
              <a:spcAft>
                <a:spcPct val="0"/>
              </a:spcAft>
            </a:pPr>
            <a:r>
              <a:rPr lang="fr-FR" sz="2800" kern="0" dirty="0"/>
              <a:t>est essentiel pour la plupart des activit</a:t>
            </a:r>
            <a:r>
              <a:rPr lang="en-US" sz="2800" kern="0" dirty="0"/>
              <a:t>és</a:t>
            </a:r>
            <a:r>
              <a:rPr lang="fr-FR" sz="2800" kern="0" dirty="0"/>
              <a:t> de demain</a:t>
            </a:r>
          </a:p>
        </p:txBody>
      </p:sp>
    </p:spTree>
    <p:extLst>
      <p:ext uri="{BB962C8B-B14F-4D97-AF65-F5344CB8AC3E}">
        <p14:creationId xmlns:p14="http://schemas.microsoft.com/office/powerpoint/2010/main" val="3308695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dissolv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xmlns="" id="{B0E41D91-5810-324A-BCF6-5AF74B07EE7B}"/>
              </a:ext>
            </a:extLst>
          </p:cNvPr>
          <p:cNvSpPr>
            <a:spLocks noGrp="1"/>
          </p:cNvSpPr>
          <p:nvPr>
            <p:ph idx="1"/>
          </p:nvPr>
        </p:nvSpPr>
        <p:spPr>
          <a:xfrm>
            <a:off x="228600" y="908722"/>
            <a:ext cx="8915400" cy="1224136"/>
          </a:xfrm>
        </p:spPr>
        <p:txBody>
          <a:bodyPr/>
          <a:lstStyle/>
          <a:p>
            <a:r>
              <a:rPr lang="fr-FR" sz="2400"/>
              <a:t>Le </a:t>
            </a:r>
            <a:r>
              <a:rPr lang="fr-FR" sz="2400">
                <a:solidFill>
                  <a:schemeClr val="tx2"/>
                </a:solidFill>
              </a:rPr>
              <a:t>citoyen </a:t>
            </a:r>
            <a:r>
              <a:rPr lang="fr-FR" sz="2400"/>
              <a:t>(enfant ou adulte), de plus en plus confronté au « monde numérique » et à ses succès et dangers, qui </a:t>
            </a:r>
            <a:r>
              <a:rPr lang="fr-FR" sz="2400">
                <a:solidFill>
                  <a:schemeClr val="accent1"/>
                </a:solidFill>
              </a:rPr>
              <a:t>subit toujours les situations</a:t>
            </a:r>
            <a:r>
              <a:rPr lang="fr-FR" sz="2400"/>
              <a:t> s’il ne les comprend pas suffisamment</a:t>
            </a:r>
          </a:p>
          <a:p>
            <a:endParaRPr lang="fr-FR" sz="2400"/>
          </a:p>
        </p:txBody>
      </p:sp>
      <p:sp>
        <p:nvSpPr>
          <p:cNvPr id="3" name="Titre 2">
            <a:extLst>
              <a:ext uri="{FF2B5EF4-FFF2-40B4-BE49-F238E27FC236}">
                <a16:creationId xmlns:a16="http://schemas.microsoft.com/office/drawing/2014/main" xmlns="" id="{ADCC950C-CBFA-8149-B6ED-0244DDDFED44}"/>
              </a:ext>
            </a:extLst>
          </p:cNvPr>
          <p:cNvSpPr>
            <a:spLocks noGrp="1"/>
          </p:cNvSpPr>
          <p:nvPr>
            <p:ph type="title"/>
          </p:nvPr>
        </p:nvSpPr>
        <p:spPr/>
        <p:txBody>
          <a:bodyPr/>
          <a:lstStyle/>
          <a:p>
            <a:r>
              <a:rPr lang="fr-FR"/>
              <a:t>Les cibles de l’éducation à l’informatique</a:t>
            </a:r>
          </a:p>
        </p:txBody>
      </p:sp>
      <p:sp>
        <p:nvSpPr>
          <p:cNvPr id="4" name="Espace réservé de la date 3">
            <a:extLst>
              <a:ext uri="{FF2B5EF4-FFF2-40B4-BE49-F238E27FC236}">
                <a16:creationId xmlns:a16="http://schemas.microsoft.com/office/drawing/2014/main" xmlns="" id="{C84D29BE-A09E-A44C-A31A-DC69D08623CD}"/>
              </a:ext>
            </a:extLst>
          </p:cNvPr>
          <p:cNvSpPr>
            <a:spLocks noGrp="1"/>
          </p:cNvSpPr>
          <p:nvPr>
            <p:ph type="dt" sz="half" idx="2"/>
          </p:nvPr>
        </p:nvSpPr>
        <p:spPr/>
        <p:txBody>
          <a:bodyPr/>
          <a:lstStyle/>
          <a:p>
            <a:r>
              <a:rPr lang="fr-FR"/>
              <a:t>06/02/2019</a:t>
            </a:r>
            <a:endParaRPr lang="fr-FR" dirty="0"/>
          </a:p>
        </p:txBody>
      </p:sp>
      <p:sp>
        <p:nvSpPr>
          <p:cNvPr id="5" name="Espace réservé du numéro de diapositive 4">
            <a:extLst>
              <a:ext uri="{FF2B5EF4-FFF2-40B4-BE49-F238E27FC236}">
                <a16:creationId xmlns:a16="http://schemas.microsoft.com/office/drawing/2014/main" xmlns="" id="{DD1B397C-ECA0-9B45-A041-EEACF974C4A7}"/>
              </a:ext>
            </a:extLst>
          </p:cNvPr>
          <p:cNvSpPr>
            <a:spLocks noGrp="1"/>
          </p:cNvSpPr>
          <p:nvPr>
            <p:ph type="sldNum" sz="quarter" idx="4"/>
          </p:nvPr>
        </p:nvSpPr>
        <p:spPr/>
        <p:txBody>
          <a:bodyPr/>
          <a:lstStyle/>
          <a:p>
            <a:fld id="{BD380794-AD05-45D1-BCEF-E41591C34CDA}" type="slidenum">
              <a:rPr lang="fr-FR" smtClean="0"/>
              <a:pPr/>
              <a:t>8</a:t>
            </a:fld>
            <a:endParaRPr lang="fr-FR" dirty="0"/>
          </a:p>
        </p:txBody>
      </p:sp>
      <p:sp>
        <p:nvSpPr>
          <p:cNvPr id="6" name="Espace réservé du pied de page 5">
            <a:extLst>
              <a:ext uri="{FF2B5EF4-FFF2-40B4-BE49-F238E27FC236}">
                <a16:creationId xmlns:a16="http://schemas.microsoft.com/office/drawing/2014/main" xmlns="" id="{BBEEFA41-5E02-6E4C-A854-7C44970D3BBC}"/>
              </a:ext>
            </a:extLst>
          </p:cNvPr>
          <p:cNvSpPr>
            <a:spLocks noGrp="1"/>
          </p:cNvSpPr>
          <p:nvPr>
            <p:ph type="ftr" sz="quarter" idx="3"/>
          </p:nvPr>
        </p:nvSpPr>
        <p:spPr/>
        <p:txBody>
          <a:bodyPr/>
          <a:lstStyle/>
          <a:p>
            <a:r>
              <a:rPr lang="fr-FR"/>
              <a:t>G. Berry, Cours 3</a:t>
            </a:r>
            <a:endParaRPr lang="fr-FR" dirty="0"/>
          </a:p>
        </p:txBody>
      </p:sp>
      <p:sp>
        <p:nvSpPr>
          <p:cNvPr id="7" name="Espace réservé du contenu 1">
            <a:extLst>
              <a:ext uri="{FF2B5EF4-FFF2-40B4-BE49-F238E27FC236}">
                <a16:creationId xmlns:a16="http://schemas.microsoft.com/office/drawing/2014/main" xmlns="" id="{5B2FC53C-EC17-7947-960B-4B5E1D0B1DA0}"/>
              </a:ext>
            </a:extLst>
          </p:cNvPr>
          <p:cNvSpPr txBox="1">
            <a:spLocks/>
          </p:cNvSpPr>
          <p:nvPr/>
        </p:nvSpPr>
        <p:spPr>
          <a:xfrm>
            <a:off x="228600" y="2330200"/>
            <a:ext cx="8686800" cy="840999"/>
          </a:xfrm>
          <a:prstGeom prst="rect">
            <a:avLst/>
          </a:prstGeom>
        </p:spPr>
        <p:txBody>
          <a:bodyPr wrap="square">
            <a:spAutoFit/>
          </a:bodyPr>
          <a:lstStyle>
            <a:lvl1pPr marL="201168" indent="-201168" algn="l" rtl="0" eaLnBrk="1" fontAlgn="base" hangingPunct="1">
              <a:lnSpc>
                <a:spcPct val="105000"/>
              </a:lnSpc>
              <a:spcBef>
                <a:spcPts val="600"/>
              </a:spcBef>
              <a:spcAft>
                <a:spcPct val="0"/>
              </a:spcAft>
              <a:buFont typeface="Arial" pitchFamily="34" charset="0"/>
              <a:buChar char="•"/>
              <a:defRPr sz="2800">
                <a:solidFill>
                  <a:schemeClr val="tx1"/>
                </a:solidFill>
                <a:latin typeface="+mn-lt"/>
                <a:ea typeface="+mn-ea"/>
                <a:cs typeface="+mn-cs"/>
              </a:defRPr>
            </a:lvl1pPr>
            <a:lvl2pPr marL="522000" indent="-266400" algn="l" rtl="0" eaLnBrk="1" fontAlgn="base" hangingPunct="1">
              <a:lnSpc>
                <a:spcPct val="105000"/>
              </a:lnSpc>
              <a:spcBef>
                <a:spcPts val="0"/>
              </a:spcBef>
              <a:spcAft>
                <a:spcPct val="0"/>
              </a:spcAft>
              <a:buChar char="–"/>
              <a:defRPr sz="2400" baseline="0">
                <a:solidFill>
                  <a:schemeClr val="tx2"/>
                </a:solidFill>
                <a:latin typeface="+mn-lt"/>
              </a:defRPr>
            </a:lvl2pPr>
            <a:lvl3pPr marL="731520" indent="-201168" algn="l" rtl="0" eaLnBrk="1" fontAlgn="base" hangingPunct="1">
              <a:lnSpc>
                <a:spcPct val="105000"/>
              </a:lnSpc>
              <a:spcBef>
                <a:spcPts val="0"/>
              </a:spcBef>
              <a:spcAft>
                <a:spcPct val="0"/>
              </a:spcAft>
              <a:buFont typeface="Arial" pitchFamily="34" charset="0"/>
              <a:buChar char="–"/>
              <a:defRPr sz="2000" b="0">
                <a:solidFill>
                  <a:schemeClr val="tx2"/>
                </a:solidFill>
                <a:latin typeface="+mn-lt"/>
              </a:defRPr>
            </a:lvl3pPr>
            <a:lvl4pPr marL="1005840" indent="-201168" algn="l" rtl="0" eaLnBrk="1" fontAlgn="base" hangingPunct="1">
              <a:lnSpc>
                <a:spcPct val="105000"/>
              </a:lnSpc>
              <a:spcBef>
                <a:spcPts val="0"/>
              </a:spcBef>
              <a:spcAft>
                <a:spcPct val="0"/>
              </a:spcAft>
              <a:buFont typeface="Arial" pitchFamily="34" charset="0"/>
              <a:buChar char="–"/>
              <a:defRPr sz="1800">
                <a:solidFill>
                  <a:schemeClr val="tx2"/>
                </a:solidFill>
                <a:latin typeface="+mn-lt"/>
              </a:defRPr>
            </a:lvl4pPr>
            <a:lvl5pPr marL="1280160" indent="-201168" algn="l" rtl="0" eaLnBrk="1" fontAlgn="base" hangingPunct="1">
              <a:lnSpc>
                <a:spcPct val="105000"/>
              </a:lnSpc>
              <a:spcBef>
                <a:spcPts val="0"/>
              </a:spcBef>
              <a:spcAft>
                <a:spcPct val="0"/>
              </a:spcAft>
              <a:buFont typeface="Arial" pitchFamily="34" charset="0"/>
              <a:buChar char="–"/>
              <a:defRPr sz="1800" baseline="0">
                <a:solidFill>
                  <a:schemeClr val="tx2"/>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a:lstStyle>
          <a:p>
            <a:r>
              <a:rPr lang="fr-FR" sz="2400" kern="0"/>
              <a:t>Tous ceux qui se destinent à un </a:t>
            </a:r>
            <a:r>
              <a:rPr lang="fr-FR" sz="2400" kern="0">
                <a:solidFill>
                  <a:schemeClr val="tx2"/>
                </a:solidFill>
              </a:rPr>
              <a:t>métier où l’informatique jour un rôle central</a:t>
            </a:r>
            <a:r>
              <a:rPr lang="fr-FR" sz="2400" kern="0"/>
              <a:t> (formation supérieure déjà en place)</a:t>
            </a:r>
          </a:p>
        </p:txBody>
      </p:sp>
      <p:sp>
        <p:nvSpPr>
          <p:cNvPr id="8" name="Espace réservé du contenu 1">
            <a:extLst>
              <a:ext uri="{FF2B5EF4-FFF2-40B4-BE49-F238E27FC236}">
                <a16:creationId xmlns:a16="http://schemas.microsoft.com/office/drawing/2014/main" xmlns="" id="{279540CF-AE02-F942-BAE8-50786294C195}"/>
              </a:ext>
            </a:extLst>
          </p:cNvPr>
          <p:cNvSpPr txBox="1">
            <a:spLocks/>
          </p:cNvSpPr>
          <p:nvPr/>
        </p:nvSpPr>
        <p:spPr>
          <a:xfrm>
            <a:off x="209188" y="3368542"/>
            <a:ext cx="8686800" cy="840999"/>
          </a:xfrm>
          <a:prstGeom prst="rect">
            <a:avLst/>
          </a:prstGeom>
        </p:spPr>
        <p:txBody>
          <a:bodyPr wrap="square">
            <a:spAutoFit/>
          </a:bodyPr>
          <a:lstStyle>
            <a:lvl1pPr marL="201168" indent="-201168" algn="l" rtl="0" eaLnBrk="1" fontAlgn="base" hangingPunct="1">
              <a:lnSpc>
                <a:spcPct val="105000"/>
              </a:lnSpc>
              <a:spcBef>
                <a:spcPts val="600"/>
              </a:spcBef>
              <a:spcAft>
                <a:spcPct val="0"/>
              </a:spcAft>
              <a:buFont typeface="Arial" pitchFamily="34" charset="0"/>
              <a:buChar char="•"/>
              <a:defRPr sz="2800">
                <a:solidFill>
                  <a:schemeClr val="tx1"/>
                </a:solidFill>
                <a:latin typeface="+mn-lt"/>
                <a:ea typeface="+mn-ea"/>
                <a:cs typeface="+mn-cs"/>
              </a:defRPr>
            </a:lvl1pPr>
            <a:lvl2pPr marL="522000" indent="-266400" algn="l" rtl="0" eaLnBrk="1" fontAlgn="base" hangingPunct="1">
              <a:lnSpc>
                <a:spcPct val="105000"/>
              </a:lnSpc>
              <a:spcBef>
                <a:spcPts val="0"/>
              </a:spcBef>
              <a:spcAft>
                <a:spcPct val="0"/>
              </a:spcAft>
              <a:buChar char="–"/>
              <a:defRPr sz="2400" baseline="0">
                <a:solidFill>
                  <a:schemeClr val="tx2"/>
                </a:solidFill>
                <a:latin typeface="+mn-lt"/>
              </a:defRPr>
            </a:lvl2pPr>
            <a:lvl3pPr marL="731520" indent="-201168" algn="l" rtl="0" eaLnBrk="1" fontAlgn="base" hangingPunct="1">
              <a:lnSpc>
                <a:spcPct val="105000"/>
              </a:lnSpc>
              <a:spcBef>
                <a:spcPts val="0"/>
              </a:spcBef>
              <a:spcAft>
                <a:spcPct val="0"/>
              </a:spcAft>
              <a:buFont typeface="Arial" pitchFamily="34" charset="0"/>
              <a:buChar char="–"/>
              <a:defRPr sz="2000" b="0">
                <a:solidFill>
                  <a:schemeClr val="tx2"/>
                </a:solidFill>
                <a:latin typeface="+mn-lt"/>
              </a:defRPr>
            </a:lvl3pPr>
            <a:lvl4pPr marL="1005840" indent="-201168" algn="l" rtl="0" eaLnBrk="1" fontAlgn="base" hangingPunct="1">
              <a:lnSpc>
                <a:spcPct val="105000"/>
              </a:lnSpc>
              <a:spcBef>
                <a:spcPts val="0"/>
              </a:spcBef>
              <a:spcAft>
                <a:spcPct val="0"/>
              </a:spcAft>
              <a:buFont typeface="Arial" pitchFamily="34" charset="0"/>
              <a:buChar char="–"/>
              <a:defRPr sz="1800">
                <a:solidFill>
                  <a:schemeClr val="tx2"/>
                </a:solidFill>
                <a:latin typeface="+mn-lt"/>
              </a:defRPr>
            </a:lvl4pPr>
            <a:lvl5pPr marL="1280160" indent="-201168" algn="l" rtl="0" eaLnBrk="1" fontAlgn="base" hangingPunct="1">
              <a:lnSpc>
                <a:spcPct val="105000"/>
              </a:lnSpc>
              <a:spcBef>
                <a:spcPts val="0"/>
              </a:spcBef>
              <a:spcAft>
                <a:spcPct val="0"/>
              </a:spcAft>
              <a:buFont typeface="Arial" pitchFamily="34" charset="0"/>
              <a:buChar char="–"/>
              <a:defRPr sz="1800" baseline="0">
                <a:solidFill>
                  <a:schemeClr val="tx2"/>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a:lstStyle>
          <a:p>
            <a:r>
              <a:rPr lang="fr-FR" sz="2400" kern="0"/>
              <a:t>Tous les </a:t>
            </a:r>
            <a:r>
              <a:rPr lang="fr-FR" sz="2400" kern="0">
                <a:solidFill>
                  <a:schemeClr val="tx2"/>
                </a:solidFill>
              </a:rPr>
              <a:t>scientifiques et ingénieurs</a:t>
            </a:r>
            <a:r>
              <a:rPr lang="fr-FR" sz="2400" kern="0"/>
              <a:t>, dont tous les métiers et postes sont de plus en plus directement impactés</a:t>
            </a:r>
          </a:p>
        </p:txBody>
      </p:sp>
      <p:sp>
        <p:nvSpPr>
          <p:cNvPr id="9" name="Espace réservé du contenu 1">
            <a:extLst>
              <a:ext uri="{FF2B5EF4-FFF2-40B4-BE49-F238E27FC236}">
                <a16:creationId xmlns:a16="http://schemas.microsoft.com/office/drawing/2014/main" xmlns="" id="{4DDDE393-1CDC-BF45-AB31-3854F56F4E72}"/>
              </a:ext>
            </a:extLst>
          </p:cNvPr>
          <p:cNvSpPr txBox="1">
            <a:spLocks/>
          </p:cNvSpPr>
          <p:nvPr/>
        </p:nvSpPr>
        <p:spPr>
          <a:xfrm>
            <a:off x="228600" y="4406884"/>
            <a:ext cx="8686800" cy="840999"/>
          </a:xfrm>
          <a:prstGeom prst="rect">
            <a:avLst/>
          </a:prstGeom>
        </p:spPr>
        <p:txBody>
          <a:bodyPr wrap="square">
            <a:spAutoFit/>
          </a:bodyPr>
          <a:lstStyle>
            <a:lvl1pPr marL="201168" indent="-201168" algn="l" rtl="0" eaLnBrk="1" fontAlgn="base" hangingPunct="1">
              <a:lnSpc>
                <a:spcPct val="105000"/>
              </a:lnSpc>
              <a:spcBef>
                <a:spcPts val="600"/>
              </a:spcBef>
              <a:spcAft>
                <a:spcPct val="0"/>
              </a:spcAft>
              <a:buFont typeface="Arial" pitchFamily="34" charset="0"/>
              <a:buChar char="•"/>
              <a:defRPr sz="2800">
                <a:solidFill>
                  <a:schemeClr val="tx1"/>
                </a:solidFill>
                <a:latin typeface="+mn-lt"/>
                <a:ea typeface="+mn-ea"/>
                <a:cs typeface="+mn-cs"/>
              </a:defRPr>
            </a:lvl1pPr>
            <a:lvl2pPr marL="522000" indent="-266400" algn="l" rtl="0" eaLnBrk="1" fontAlgn="base" hangingPunct="1">
              <a:lnSpc>
                <a:spcPct val="105000"/>
              </a:lnSpc>
              <a:spcBef>
                <a:spcPts val="0"/>
              </a:spcBef>
              <a:spcAft>
                <a:spcPct val="0"/>
              </a:spcAft>
              <a:buChar char="–"/>
              <a:defRPr sz="2400" baseline="0">
                <a:solidFill>
                  <a:schemeClr val="tx2"/>
                </a:solidFill>
                <a:latin typeface="+mn-lt"/>
              </a:defRPr>
            </a:lvl2pPr>
            <a:lvl3pPr marL="731520" indent="-201168" algn="l" rtl="0" eaLnBrk="1" fontAlgn="base" hangingPunct="1">
              <a:lnSpc>
                <a:spcPct val="105000"/>
              </a:lnSpc>
              <a:spcBef>
                <a:spcPts val="0"/>
              </a:spcBef>
              <a:spcAft>
                <a:spcPct val="0"/>
              </a:spcAft>
              <a:buFont typeface="Arial" pitchFamily="34" charset="0"/>
              <a:buChar char="–"/>
              <a:defRPr sz="2000" b="0">
                <a:solidFill>
                  <a:schemeClr val="tx2"/>
                </a:solidFill>
                <a:latin typeface="+mn-lt"/>
              </a:defRPr>
            </a:lvl3pPr>
            <a:lvl4pPr marL="1005840" indent="-201168" algn="l" rtl="0" eaLnBrk="1" fontAlgn="base" hangingPunct="1">
              <a:lnSpc>
                <a:spcPct val="105000"/>
              </a:lnSpc>
              <a:spcBef>
                <a:spcPts val="0"/>
              </a:spcBef>
              <a:spcAft>
                <a:spcPct val="0"/>
              </a:spcAft>
              <a:buFont typeface="Arial" pitchFamily="34" charset="0"/>
              <a:buChar char="–"/>
              <a:defRPr sz="1800">
                <a:solidFill>
                  <a:schemeClr val="tx2"/>
                </a:solidFill>
                <a:latin typeface="+mn-lt"/>
              </a:defRPr>
            </a:lvl4pPr>
            <a:lvl5pPr marL="1280160" indent="-201168" algn="l" rtl="0" eaLnBrk="1" fontAlgn="base" hangingPunct="1">
              <a:lnSpc>
                <a:spcPct val="105000"/>
              </a:lnSpc>
              <a:spcBef>
                <a:spcPts val="0"/>
              </a:spcBef>
              <a:spcAft>
                <a:spcPct val="0"/>
              </a:spcAft>
              <a:buFont typeface="Arial" pitchFamily="34" charset="0"/>
              <a:buChar char="–"/>
              <a:defRPr sz="1800" baseline="0">
                <a:solidFill>
                  <a:schemeClr val="tx2"/>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a:lstStyle>
          <a:p>
            <a:r>
              <a:rPr lang="fr-FR" sz="2400" kern="0"/>
              <a:t>Les </a:t>
            </a:r>
            <a:r>
              <a:rPr lang="fr-FR" sz="2400" kern="0">
                <a:solidFill>
                  <a:schemeClr val="tx2"/>
                </a:solidFill>
              </a:rPr>
              <a:t>dirigeants</a:t>
            </a:r>
            <a:r>
              <a:rPr lang="fr-FR" sz="2400" kern="0"/>
              <a:t>, </a:t>
            </a:r>
            <a:r>
              <a:rPr lang="fr-FR" sz="2400" kern="0">
                <a:solidFill>
                  <a:schemeClr val="tx2"/>
                </a:solidFill>
              </a:rPr>
              <a:t>politiciens</a:t>
            </a:r>
            <a:r>
              <a:rPr lang="fr-FR" sz="2400" kern="0"/>
              <a:t>, </a:t>
            </a:r>
            <a:r>
              <a:rPr lang="fr-FR" sz="2400" kern="0">
                <a:solidFill>
                  <a:schemeClr val="tx2"/>
                </a:solidFill>
              </a:rPr>
              <a:t>juristes</a:t>
            </a:r>
            <a:r>
              <a:rPr lang="fr-FR" sz="2400" kern="0"/>
              <a:t>, </a:t>
            </a:r>
            <a:r>
              <a:rPr lang="fr-FR" sz="2400" kern="0">
                <a:solidFill>
                  <a:schemeClr val="tx2"/>
                </a:solidFill>
              </a:rPr>
              <a:t>médecins</a:t>
            </a:r>
            <a:r>
              <a:rPr lang="fr-FR" sz="2400" kern="0"/>
              <a:t>, etc., qui voient l’informatique les envahir mais n’y ont </a:t>
            </a:r>
            <a:r>
              <a:rPr lang="fr-FR" sz="2400" kern="0">
                <a:solidFill>
                  <a:schemeClr val="accent1"/>
                </a:solidFill>
              </a:rPr>
              <a:t>aucune formation</a:t>
            </a:r>
            <a:r>
              <a:rPr lang="fr-FR" sz="2400" kern="0"/>
              <a:t> ! </a:t>
            </a:r>
          </a:p>
        </p:txBody>
      </p:sp>
      <p:sp>
        <p:nvSpPr>
          <p:cNvPr id="10" name="ZoneTexte 9">
            <a:extLst>
              <a:ext uri="{FF2B5EF4-FFF2-40B4-BE49-F238E27FC236}">
                <a16:creationId xmlns:a16="http://schemas.microsoft.com/office/drawing/2014/main" xmlns="" id="{3792F86F-8CFC-B84B-9F49-029AF4C612CE}"/>
              </a:ext>
            </a:extLst>
          </p:cNvPr>
          <p:cNvSpPr txBox="1"/>
          <p:nvPr/>
        </p:nvSpPr>
        <p:spPr>
          <a:xfrm>
            <a:off x="179512" y="5445224"/>
            <a:ext cx="8784976" cy="830992"/>
          </a:xfrm>
          <a:prstGeom prst="rect">
            <a:avLst/>
          </a:prstGeom>
          <a:ln w="28575">
            <a:solidFill>
              <a:schemeClr val="accent1"/>
            </a:solidFill>
          </a:ln>
        </p:spPr>
        <p:txBody>
          <a:bodyPr wrap="none" tIns="21600" bIns="64800" rtlCol="0">
            <a:noAutofit/>
          </a:bodyPr>
          <a:lstStyle/>
          <a:p>
            <a:pPr algn="ctr" fontAlgn="base">
              <a:lnSpc>
                <a:spcPct val="105000"/>
              </a:lnSpc>
              <a:spcAft>
                <a:spcPct val="0"/>
              </a:spcAft>
            </a:pPr>
            <a:r>
              <a:rPr kumimoji="0" lang="fr-FR" sz="2400" b="0" i="0" u="none" strike="noStrike" kern="0" cap="none" spc="0" normalizeH="0" noProof="0" dirty="0">
                <a:ln>
                  <a:noFill/>
                </a:ln>
                <a:effectLst/>
                <a:uLnTx/>
                <a:uFillTx/>
              </a:rPr>
              <a:t>En 2019, est-il raisonnable que la grande majorité des</a:t>
            </a:r>
          </a:p>
          <a:p>
            <a:pPr algn="ctr" fontAlgn="base">
              <a:lnSpc>
                <a:spcPct val="105000"/>
              </a:lnSpc>
              <a:spcAft>
                <a:spcPct val="0"/>
              </a:spcAft>
            </a:pPr>
            <a:r>
              <a:rPr kumimoji="0" lang="fr-FR" sz="2400" b="0" i="0" u="none" strike="noStrike" kern="0" cap="none" spc="0" normalizeH="0" noProof="0" dirty="0">
                <a:ln>
                  <a:noFill/>
                </a:ln>
                <a:effectLst/>
                <a:uLnTx/>
                <a:uFillTx/>
              </a:rPr>
              <a:t>dirigeants français n’aient qu’une vision bien lointaine du sujet ?</a:t>
            </a:r>
          </a:p>
        </p:txBody>
      </p:sp>
    </p:spTree>
    <p:extLst>
      <p:ext uri="{BB962C8B-B14F-4D97-AF65-F5344CB8AC3E}">
        <p14:creationId xmlns:p14="http://schemas.microsoft.com/office/powerpoint/2010/main" val="189884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xmlns="" id="{DB49F8EB-B4BB-AE43-A11B-B3FC13709A01}"/>
              </a:ext>
            </a:extLst>
          </p:cNvPr>
          <p:cNvSpPr>
            <a:spLocks noGrp="1"/>
          </p:cNvSpPr>
          <p:nvPr>
            <p:ph idx="1"/>
          </p:nvPr>
        </p:nvSpPr>
        <p:spPr>
          <a:xfrm>
            <a:off x="342900" y="764704"/>
            <a:ext cx="8458200" cy="3645550"/>
          </a:xfrm>
        </p:spPr>
        <p:txBody>
          <a:bodyPr/>
          <a:lstStyle/>
          <a:p>
            <a:pPr marL="0" indent="0">
              <a:buNone/>
            </a:pPr>
            <a:r>
              <a:rPr lang="fr-FR" sz="2400"/>
              <a:t>Trois questions distinctes </a:t>
            </a:r>
          </a:p>
          <a:p>
            <a:pPr marL="835182" lvl="1" indent="-514350">
              <a:spcBef>
                <a:spcPts val="900"/>
              </a:spcBef>
              <a:buFont typeface="+mj-lt"/>
              <a:buAutoNum type="arabicPeriod"/>
            </a:pPr>
            <a:r>
              <a:rPr lang="fr-FR" sz="2200">
                <a:solidFill>
                  <a:schemeClr val="tx1"/>
                </a:solidFill>
              </a:rPr>
              <a:t>La</a:t>
            </a:r>
            <a:r>
              <a:rPr lang="fr-FR" sz="2200"/>
              <a:t> littératie informatique : </a:t>
            </a:r>
            <a:r>
              <a:rPr lang="fr-FR" sz="2200">
                <a:solidFill>
                  <a:schemeClr val="tx1"/>
                </a:solidFill>
              </a:rPr>
              <a:t>savoir correctement s’en servir, connaître ses limites et dangers, savoir (un peu) les éviter</a:t>
            </a:r>
          </a:p>
          <a:p>
            <a:pPr marL="835182" lvl="1" indent="-514350">
              <a:spcBef>
                <a:spcPts val="900"/>
              </a:spcBef>
              <a:buFont typeface="+mj-lt"/>
              <a:buAutoNum type="arabicPeriod"/>
            </a:pPr>
            <a:r>
              <a:rPr lang="fr-FR" sz="2200">
                <a:solidFill>
                  <a:schemeClr val="tx1"/>
                </a:solidFill>
              </a:rPr>
              <a:t>La compréhension de la </a:t>
            </a:r>
            <a:r>
              <a:rPr lang="fr-FR" sz="2200">
                <a:solidFill>
                  <a:schemeClr val="accent3"/>
                </a:solidFill>
              </a:rPr>
              <a:t>pensée informatique</a:t>
            </a:r>
            <a:r>
              <a:rPr lang="fr-FR" sz="2200">
                <a:solidFill>
                  <a:schemeClr val="tx1"/>
                </a:solidFill>
              </a:rPr>
              <a:t>, donc des données, algorithmes, programmes / langages, et machines  pour être du côté  des</a:t>
            </a:r>
            <a:r>
              <a:rPr lang="fr-FR" sz="2200"/>
              <a:t> créateurs dans d’autres domaines </a:t>
            </a:r>
            <a:r>
              <a:rPr lang="fr-FR" sz="2200">
                <a:solidFill>
                  <a:schemeClr val="tx1"/>
                </a:solidFill>
              </a:rPr>
              <a:t>(scientifiques, industriels, médicaux, artistiques,…)</a:t>
            </a:r>
          </a:p>
          <a:p>
            <a:pPr marL="835182" lvl="1" indent="-514350">
              <a:spcBef>
                <a:spcPts val="900"/>
              </a:spcBef>
              <a:buFont typeface="+mj-lt"/>
              <a:buAutoNum type="arabicPeriod"/>
            </a:pPr>
            <a:r>
              <a:rPr lang="fr-FR" sz="2200">
                <a:solidFill>
                  <a:schemeClr val="tx1"/>
                </a:solidFill>
              </a:rPr>
              <a:t>Une compréhension et une pratique bien plus fines pour devenir </a:t>
            </a:r>
            <a:r>
              <a:rPr lang="fr-FR" sz="2200">
                <a:solidFill>
                  <a:schemeClr val="accent3"/>
                </a:solidFill>
              </a:rPr>
              <a:t>acteur de la création en informatique</a:t>
            </a:r>
          </a:p>
        </p:txBody>
      </p:sp>
      <p:sp>
        <p:nvSpPr>
          <p:cNvPr id="3" name="Titre 2">
            <a:extLst>
              <a:ext uri="{FF2B5EF4-FFF2-40B4-BE49-F238E27FC236}">
                <a16:creationId xmlns:a16="http://schemas.microsoft.com/office/drawing/2014/main" xmlns="" id="{95A6F62E-3E0B-F749-B9D6-CCA1848E87F4}"/>
              </a:ext>
            </a:extLst>
          </p:cNvPr>
          <p:cNvSpPr>
            <a:spLocks noGrp="1"/>
          </p:cNvSpPr>
          <p:nvPr>
            <p:ph type="title"/>
          </p:nvPr>
        </p:nvSpPr>
        <p:spPr/>
        <p:txBody>
          <a:bodyPr/>
          <a:lstStyle/>
          <a:p>
            <a:r>
              <a:rPr lang="fr-FR"/>
              <a:t>Les niveaux d’éducation</a:t>
            </a:r>
          </a:p>
        </p:txBody>
      </p:sp>
      <p:sp>
        <p:nvSpPr>
          <p:cNvPr id="4" name="Espace réservé de la date 3">
            <a:extLst>
              <a:ext uri="{FF2B5EF4-FFF2-40B4-BE49-F238E27FC236}">
                <a16:creationId xmlns:a16="http://schemas.microsoft.com/office/drawing/2014/main" xmlns="" id="{50BAD9F3-41EA-5042-B6B3-4AD68F8BE8B5}"/>
              </a:ext>
            </a:extLst>
          </p:cNvPr>
          <p:cNvSpPr>
            <a:spLocks noGrp="1"/>
          </p:cNvSpPr>
          <p:nvPr>
            <p:ph type="dt" sz="half" idx="2"/>
          </p:nvPr>
        </p:nvSpPr>
        <p:spPr/>
        <p:txBody>
          <a:bodyPr/>
          <a:lstStyle/>
          <a:p>
            <a:r>
              <a:rPr lang="fr-FR"/>
              <a:t>06/02/2019</a:t>
            </a:r>
            <a:endParaRPr lang="fr-FR" dirty="0"/>
          </a:p>
        </p:txBody>
      </p:sp>
      <p:sp>
        <p:nvSpPr>
          <p:cNvPr id="5" name="Espace réservé du numéro de diapositive 4">
            <a:extLst>
              <a:ext uri="{FF2B5EF4-FFF2-40B4-BE49-F238E27FC236}">
                <a16:creationId xmlns:a16="http://schemas.microsoft.com/office/drawing/2014/main" xmlns="" id="{4284DD93-4920-594A-8375-8F1184F7688B}"/>
              </a:ext>
            </a:extLst>
          </p:cNvPr>
          <p:cNvSpPr>
            <a:spLocks noGrp="1"/>
          </p:cNvSpPr>
          <p:nvPr>
            <p:ph type="sldNum" sz="quarter" idx="4"/>
          </p:nvPr>
        </p:nvSpPr>
        <p:spPr/>
        <p:txBody>
          <a:bodyPr/>
          <a:lstStyle/>
          <a:p>
            <a:fld id="{BD380794-AD05-45D1-BCEF-E41591C34CDA}" type="slidenum">
              <a:rPr lang="fr-FR" smtClean="0"/>
              <a:pPr/>
              <a:t>9</a:t>
            </a:fld>
            <a:endParaRPr lang="fr-FR" dirty="0"/>
          </a:p>
        </p:txBody>
      </p:sp>
      <p:sp>
        <p:nvSpPr>
          <p:cNvPr id="6" name="Espace réservé du pied de page 5">
            <a:extLst>
              <a:ext uri="{FF2B5EF4-FFF2-40B4-BE49-F238E27FC236}">
                <a16:creationId xmlns:a16="http://schemas.microsoft.com/office/drawing/2014/main" xmlns="" id="{13E674BE-839E-3347-82D1-DEE519010759}"/>
              </a:ext>
            </a:extLst>
          </p:cNvPr>
          <p:cNvSpPr>
            <a:spLocks noGrp="1"/>
          </p:cNvSpPr>
          <p:nvPr>
            <p:ph type="ftr" sz="quarter" idx="3"/>
          </p:nvPr>
        </p:nvSpPr>
        <p:spPr/>
        <p:txBody>
          <a:bodyPr/>
          <a:lstStyle/>
          <a:p>
            <a:r>
              <a:rPr lang="fr-FR"/>
              <a:t>G. Berry, Cours 3</a:t>
            </a:r>
            <a:endParaRPr lang="fr-FR" dirty="0"/>
          </a:p>
        </p:txBody>
      </p:sp>
      <p:sp>
        <p:nvSpPr>
          <p:cNvPr id="7" name="ZoneTexte 6">
            <a:extLst>
              <a:ext uri="{FF2B5EF4-FFF2-40B4-BE49-F238E27FC236}">
                <a16:creationId xmlns:a16="http://schemas.microsoft.com/office/drawing/2014/main" xmlns="" id="{B45F47E5-9774-6547-B183-5624C2A2DE0F}"/>
              </a:ext>
            </a:extLst>
          </p:cNvPr>
          <p:cNvSpPr txBox="1"/>
          <p:nvPr/>
        </p:nvSpPr>
        <p:spPr>
          <a:xfrm>
            <a:off x="259762" y="4625805"/>
            <a:ext cx="8624477" cy="1611507"/>
          </a:xfrm>
          <a:prstGeom prst="rect">
            <a:avLst/>
          </a:prstGeom>
          <a:ln w="28575">
            <a:solidFill>
              <a:schemeClr val="accent1"/>
            </a:solidFill>
          </a:ln>
        </p:spPr>
        <p:txBody>
          <a:bodyPr wrap="none" tIns="21600" bIns="64800" rtlCol="0">
            <a:spAutoFit/>
          </a:bodyPr>
          <a:lstStyle/>
          <a:p>
            <a:pPr algn="ctr" fontAlgn="base">
              <a:lnSpc>
                <a:spcPct val="105000"/>
              </a:lnSpc>
              <a:spcAft>
                <a:spcPct val="0"/>
              </a:spcAft>
            </a:pPr>
            <a:r>
              <a:rPr kumimoji="0" lang="fr-FR" sz="2400" b="0" i="0" u="none" strike="noStrike" kern="0" cap="none" spc="0" normalizeH="0" noProof="0" dirty="0">
                <a:ln>
                  <a:noFill/>
                </a:ln>
                <a:effectLst/>
                <a:uLnTx/>
                <a:uFillTx/>
              </a:rPr>
              <a:t>Dans le système éducatif, beaucoup semblent encore penser </a:t>
            </a:r>
          </a:p>
          <a:p>
            <a:pPr algn="ctr" fontAlgn="base">
              <a:lnSpc>
                <a:spcPct val="105000"/>
              </a:lnSpc>
              <a:spcAft>
                <a:spcPct val="0"/>
              </a:spcAft>
            </a:pPr>
            <a:r>
              <a:rPr kumimoji="0" lang="fr-FR" sz="2400" b="0" i="0" u="none" strike="noStrike" kern="0" cap="none" spc="0" normalizeH="0" noProof="0" dirty="0">
                <a:ln>
                  <a:noFill/>
                </a:ln>
                <a:solidFill>
                  <a:schemeClr val="tx2"/>
                </a:solidFill>
                <a:effectLst/>
                <a:uLnTx/>
                <a:uFillTx/>
              </a:rPr>
              <a:t>qu’un peu de littératie suffit</a:t>
            </a:r>
            <a:r>
              <a:rPr kumimoji="0" lang="fr-FR" sz="2400" b="0" i="0" u="none" strike="noStrike" kern="0" cap="none" spc="0" normalizeH="0" noProof="0" dirty="0">
                <a:ln>
                  <a:noFill/>
                </a:ln>
                <a:effectLst/>
                <a:uLnTx/>
                <a:uFillTx/>
              </a:rPr>
              <a:t>. </a:t>
            </a:r>
            <a:r>
              <a:rPr lang="fr-FR" sz="2400" kern="0" dirty="0">
                <a:solidFill>
                  <a:schemeClr val="accent1"/>
                </a:solidFill>
              </a:rPr>
              <a:t>C’est faux et dangereux</a:t>
            </a:r>
          </a:p>
          <a:p>
            <a:pPr algn="ctr" fontAlgn="base">
              <a:lnSpc>
                <a:spcPct val="105000"/>
              </a:lnSpc>
              <a:spcAft>
                <a:spcPct val="0"/>
              </a:spcAft>
            </a:pPr>
            <a:r>
              <a:rPr lang="fr-FR" sz="2400" kern="0" dirty="0"/>
              <a:t>pour l’avenir de nos enfants et du pays</a:t>
            </a:r>
          </a:p>
          <a:p>
            <a:pPr algn="ctr" fontAlgn="base">
              <a:lnSpc>
                <a:spcPct val="105000"/>
              </a:lnSpc>
              <a:spcAft>
                <a:spcPct val="0"/>
              </a:spcAft>
            </a:pPr>
            <a:r>
              <a:rPr kumimoji="0" lang="fr-FR" sz="2400" b="0" i="0" u="none" strike="noStrike" kern="0" cap="none" spc="0" normalizeH="0" noProof="0" dirty="0">
                <a:ln>
                  <a:noFill/>
                </a:ln>
                <a:effectLst/>
                <a:uLnTx/>
                <a:uFillTx/>
              </a:rPr>
              <a:t>(allez-voir aux USA et en Asie pour comprendre….) </a:t>
            </a:r>
          </a:p>
        </p:txBody>
      </p:sp>
    </p:spTree>
    <p:extLst>
      <p:ext uri="{BB962C8B-B14F-4D97-AF65-F5344CB8AC3E}">
        <p14:creationId xmlns:p14="http://schemas.microsoft.com/office/powerpoint/2010/main" val="2484948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FIRSTBERRY@XB94KIMFUVWXY5K9" val="3082"/>
  <p:tag name="DEFAULTDISPLAYSOURCE" val="\documentclass{article}\pagestyle{empty}&#10;\begin{document}&#10;&#10;\end{document}&#10;"/>
  <p:tag name="EMBEDFONTS" val="1"/>
  <p:tag name="FIRSTGERARD2EBERRY@ELPDCHTFUVW0Y5HA" val="4800"/>
</p:tagLst>
</file>

<file path=ppt/theme/theme1.xml><?xml version="1.0" encoding="utf-8"?>
<a:theme xmlns:a="http://schemas.openxmlformats.org/drawingml/2006/main" name="BerryColl09-2">
  <a:themeElements>
    <a:clrScheme name="Personnalisé 33">
      <a:dk1>
        <a:srgbClr val="000000"/>
      </a:dk1>
      <a:lt1>
        <a:srgbClr val="FFFFFF"/>
      </a:lt1>
      <a:dk2>
        <a:srgbClr val="0000FF"/>
      </a:dk2>
      <a:lt2>
        <a:srgbClr val="FFFF65"/>
      </a:lt2>
      <a:accent1>
        <a:srgbClr val="FF0000"/>
      </a:accent1>
      <a:accent2>
        <a:srgbClr val="009A00"/>
      </a:accent2>
      <a:accent3>
        <a:srgbClr val="BF2F8F"/>
      </a:accent3>
      <a:accent4>
        <a:srgbClr val="A85000"/>
      </a:accent4>
      <a:accent5>
        <a:srgbClr val="FF99C1"/>
      </a:accent5>
      <a:accent6>
        <a:srgbClr val="BFBFBF"/>
      </a:accent6>
      <a:hlink>
        <a:srgbClr val="0000BF"/>
      </a:hlink>
      <a:folHlink>
        <a:srgbClr val="3F3F3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9050" cap="flat" cmpd="sng" algn="ctr">
          <a:solidFill>
            <a:schemeClr val="tx1"/>
          </a:solidFill>
          <a:prstDash val="solid"/>
          <a:round/>
          <a:headEnd type="none" w="med" len="med"/>
          <a:tailEnd type="none" w="med" len="med"/>
        </a:ln>
        <a:effectLst/>
      </a:spPr>
      <a:bodyPr vert="horz" wrap="none" lIns="91440" tIns="45720" rIns="91440" bIns="45720" numCol="1" rtlCol="0" anchor="t" anchorCtr="0" compatLnSpc="1">
        <a:prstTxWarp prst="textNoShape">
          <a:avLst/>
        </a:prstTxWarp>
        <a:spAutoFit/>
      </a:bodyPr>
      <a:lstStyle>
        <a:defPPr marL="0" marR="0" indent="0" algn="l" defTabSz="914400" rtl="0" eaLnBrk="0" fontAlgn="base" latinLnBrk="0" hangingPunct="0">
          <a:lnSpc>
            <a:spcPct val="100000"/>
          </a:lnSpc>
          <a:spcBef>
            <a:spcPct val="20000"/>
          </a:spcBef>
          <a:spcAft>
            <a:spcPct val="0"/>
          </a:spcAft>
          <a:buClrTx/>
          <a:buSzTx/>
          <a:buFontTx/>
          <a:buNone/>
          <a:tabLst/>
          <a:defRPr kumimoji="0" sz="2800" b="0" i="0" u="none" strike="noStrike" cap="none" normalizeH="0" baseline="0" smtClean="0">
            <a:ln>
              <a:noFill/>
            </a:ln>
            <a:solidFill>
              <a:schemeClr val="tx1"/>
            </a:solidFill>
            <a:effectLst/>
            <a:latin typeface="Arial" charset="0"/>
          </a:defRPr>
        </a:defPPr>
      </a:lstStyle>
    </a:spDef>
    <a:lnDef>
      <a:spPr bwMode="auto">
        <a:noFill/>
        <a:ln w="28575" cap="flat" cmpd="sng" algn="ctr">
          <a:solidFill>
            <a:schemeClr val="tx1"/>
          </a:solidFill>
          <a:prstDash val="solid"/>
          <a:round/>
          <a:headEnd type="none" w="med" len="med"/>
          <a:tailEnd type="none" w="med" len="med"/>
        </a:ln>
        <a:effectLst/>
      </a:spPr>
      <a:bodyPr/>
      <a:lstStyle/>
    </a:lnDef>
    <a:txDef>
      <a:spPr>
        <a:ln w="28575">
          <a:noFill/>
        </a:ln>
      </a:spPr>
      <a:bodyPr wrap="none" tIns="21600" bIns="64800" rtlCol="0">
        <a:spAutoFit/>
      </a:bodyPr>
      <a:lstStyle>
        <a:defPPr algn="l" fontAlgn="base">
          <a:lnSpc>
            <a:spcPct val="105000"/>
          </a:lnSpc>
          <a:spcAft>
            <a:spcPct val="0"/>
          </a:spcAft>
          <a:defRPr kumimoji="0" sz="2400" b="0" i="0" u="none" strike="noStrike" kern="0" cap="none" spc="0" normalizeH="0" noProof="0" dirty="0" smtClean="0">
            <a:ln>
              <a:noFill/>
            </a:ln>
            <a:effectLst/>
            <a:uLnTx/>
            <a:uFillTx/>
          </a:defRPr>
        </a:defPPr>
      </a:lstStyle>
    </a:tx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92664</TotalTime>
  <Words>4261</Words>
  <Application>Microsoft Office PowerPoint</Application>
  <PresentationFormat>Affichage à l'écran (4:3)</PresentationFormat>
  <Paragraphs>688</Paragraphs>
  <Slides>69</Slides>
  <Notes>5</Notes>
  <HiddenSlides>0</HiddenSlides>
  <MMClips>0</MMClips>
  <ScaleCrop>false</ScaleCrop>
  <HeadingPairs>
    <vt:vector size="6" baseType="variant">
      <vt:variant>
        <vt:lpstr>Polices utilisées</vt:lpstr>
      </vt:variant>
      <vt:variant>
        <vt:i4>2</vt:i4>
      </vt:variant>
      <vt:variant>
        <vt:lpstr>Thème</vt:lpstr>
      </vt:variant>
      <vt:variant>
        <vt:i4>1</vt:i4>
      </vt:variant>
      <vt:variant>
        <vt:lpstr>Titres des diapositives</vt:lpstr>
      </vt:variant>
      <vt:variant>
        <vt:i4>69</vt:i4>
      </vt:variant>
    </vt:vector>
  </HeadingPairs>
  <TitlesOfParts>
    <vt:vector size="72" baseType="lpstr">
      <vt:lpstr>Arial</vt:lpstr>
      <vt:lpstr>Calibri</vt:lpstr>
      <vt:lpstr>BerryColl09-2</vt:lpstr>
      <vt:lpstr>L’éducation à l’informatique</vt:lpstr>
      <vt:lpstr>L’éducation l’informatique</vt:lpstr>
      <vt:lpstr>L’éducation l’informatique</vt:lpstr>
      <vt:lpstr>Sciences et techniques, du 19e au 21e siècle</vt:lpstr>
      <vt:lpstr>Pourquoi l’informatique est devenue essentielle</vt:lpstr>
      <vt:lpstr>Les piliers de l’informatique</vt:lpstr>
      <vt:lpstr>Les clefs de la pensée informatique</vt:lpstr>
      <vt:lpstr>Les cibles de l’éducation à l’informatique</vt:lpstr>
      <vt:lpstr>Les niveaux d’éducation</vt:lpstr>
      <vt:lpstr>Les niveaux d’éducation</vt:lpstr>
      <vt:lpstr>L’éducation à l’informatique</vt:lpstr>
      <vt:lpstr>Un peu d’histoire : 1980-1996</vt:lpstr>
      <vt:lpstr>Rapport Nivat (Berry+ bcp d’autres), 1983, p5</vt:lpstr>
      <vt:lpstr>Rapport Nivat (Berry-Dauchet), 1983, p7</vt:lpstr>
      <vt:lpstr>Rapport Nivat (Berry-Dauchet), 1983, p7</vt:lpstr>
      <vt:lpstr>Rapport Nivat (Berry-Dauchet), 1983, p8</vt:lpstr>
      <vt:lpstr>Rapport Nivat (Berry-Dauchet), 1983, p10</vt:lpstr>
      <vt:lpstr>Une conception délétère</vt:lpstr>
      <vt:lpstr>Rapport Nivat (Berry-Dauchet), 1983, p16</vt:lpstr>
      <vt:lpstr>Un peu d’histoire : 1997-2007</vt:lpstr>
      <vt:lpstr>Un peu d’histoire : 2008-2010</vt:lpstr>
      <vt:lpstr>Un peu d’histoire : 2010-2014</vt:lpstr>
      <vt:lpstr>ISN → Les piliers de l’informatique</vt:lpstr>
      <vt:lpstr>Présentation PowerPoint</vt:lpstr>
      <vt:lpstr>2013 : rapport de l’Académie des sciences</vt:lpstr>
      <vt:lpstr>L’éducation à l’informatique</vt:lpstr>
      <vt:lpstr>Pendant ce temps, en Tunisie… https://www.epi.asso.fr/revue/articles/a1403e.htm </vt:lpstr>
      <vt:lpstr>Pendant ce temps en Angleterre…</vt:lpstr>
      <vt:lpstr>Pendant ce temps en Angleterre…</vt:lpstr>
      <vt:lpstr>La situation en Europe vers 2015</vt:lpstr>
      <vt:lpstr>Présentation PowerPoint</vt:lpstr>
      <vt:lpstr>Présentation PowerPoint</vt:lpstr>
      <vt:lpstr>Présentation PowerPoint</vt:lpstr>
      <vt:lpstr>Présentation PowerPoint</vt:lpstr>
      <vt:lpstr>L’éducation à l’informatique</vt:lpstr>
      <vt:lpstr>2015 : primaire et collège</vt:lpstr>
      <vt:lpstr>Programme du cycle 3</vt:lpstr>
      <vt:lpstr>Programme du cycle 3</vt:lpstr>
      <vt:lpstr>Programme du cycle 3</vt:lpstr>
      <vt:lpstr>Présentation PowerPoint</vt:lpstr>
      <vt:lpstr>Présentation PowerPoint</vt:lpstr>
      <vt:lpstr>Cycle 4 (5e-3e)</vt:lpstr>
      <vt:lpstr>Cycle 4 (5e-3e)</vt:lpstr>
      <vt:lpstr>Cycle 4 (5e-3e)</vt:lpstr>
      <vt:lpstr>Cycle 4 (5e-3e)</vt:lpstr>
      <vt:lpstr>Comprendre le fonctionnement d’un réseau informatique </vt:lpstr>
      <vt:lpstr>Écrire, mettre au point et exécuter un programme</vt:lpstr>
      <vt:lpstr>Cycle 4 : informatique en mathématiques</vt:lpstr>
      <vt:lpstr>Que peut-on faire de bien à ces âges ?</vt:lpstr>
      <vt:lpstr>CS Unplugged : le binaire</vt:lpstr>
      <vt:lpstr>Ma pomme : le binaire avec un jeu de Go</vt:lpstr>
      <vt:lpstr>Mes autres activités débranchées</vt:lpstr>
      <vt:lpstr>Découvrir les bugs</vt:lpstr>
      <vt:lpstr>L’éducation à l’informatique</vt:lpstr>
      <vt:lpstr>Les nouveaux programmes du lycée</vt:lpstr>
      <vt:lpstr>Mission du groupe de travail du CSP*</vt:lpstr>
      <vt:lpstr>1. SNT : un choix stylistique</vt:lpstr>
      <vt:lpstr>Sujets</vt:lpstr>
      <vt:lpstr>Critique de la SIF sur le programme SNT</vt:lpstr>
      <vt:lpstr>Présentation PowerPoint</vt:lpstr>
      <vt:lpstr>2. NSI première (terminale à venir)</vt:lpstr>
      <vt:lpstr>Présentation PowerPoint</vt:lpstr>
      <vt:lpstr>L’éducation à l’informatique</vt:lpstr>
      <vt:lpstr>Grand public et médias</vt:lpstr>
      <vt:lpstr>Une implication croissante des chercheurs</vt:lpstr>
      <vt:lpstr>Deux populations à viser particulièrement</vt:lpstr>
      <vt:lpstr>L’éducation à l’informatique</vt:lpstr>
      <vt:lpstr>Bonus : comment nommer le CAPES</vt:lpstr>
      <vt:lpstr>Le problème du coût</vt:lpstr>
    </vt:vector>
  </TitlesOfParts>
  <Company>SEMIR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Syntaxe, sémantique, calculabilité</dc:title>
  <dc:creator>berry</dc:creator>
  <cp:lastModifiedBy>Claire Jeannequin</cp:lastModifiedBy>
  <cp:revision>1501</cp:revision>
  <dcterms:created xsi:type="dcterms:W3CDTF">2009-11-05T17:32:46Z</dcterms:created>
  <dcterms:modified xsi:type="dcterms:W3CDTF">2019-02-08T10:40:01Z</dcterms:modified>
</cp:coreProperties>
</file>