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 id="2147483720" r:id="rId4"/>
    <p:sldMasterId id="2147483733" r:id="rId5"/>
    <p:sldMasterId id="2147483747" r:id="rId6"/>
    <p:sldMasterId id="2147483760" r:id="rId7"/>
    <p:sldMasterId id="2147483773" r:id="rId8"/>
    <p:sldMasterId id="2147483786" r:id="rId9"/>
    <p:sldMasterId id="2147483799" r:id="rId10"/>
    <p:sldMasterId id="2147483812" r:id="rId11"/>
  </p:sldMasterIdLst>
  <p:notesMasterIdLst>
    <p:notesMasterId r:id="rId85"/>
  </p:notesMasterIdLst>
  <p:handoutMasterIdLst>
    <p:handoutMasterId r:id="rId86"/>
  </p:handoutMasterIdLst>
  <p:sldIdLst>
    <p:sldId id="661" r:id="rId12"/>
    <p:sldId id="483" r:id="rId13"/>
    <p:sldId id="484" r:id="rId14"/>
    <p:sldId id="323" r:id="rId15"/>
    <p:sldId id="326" r:id="rId16"/>
    <p:sldId id="490" r:id="rId17"/>
    <p:sldId id="498" r:id="rId18"/>
    <p:sldId id="500" r:id="rId19"/>
    <p:sldId id="655" r:id="rId20"/>
    <p:sldId id="568" r:id="rId21"/>
    <p:sldId id="680" r:id="rId22"/>
    <p:sldId id="570" r:id="rId23"/>
    <p:sldId id="571" r:id="rId24"/>
    <p:sldId id="572" r:id="rId25"/>
    <p:sldId id="573" r:id="rId26"/>
    <p:sldId id="588" r:id="rId27"/>
    <p:sldId id="576" r:id="rId28"/>
    <p:sldId id="637" r:id="rId29"/>
    <p:sldId id="612" r:id="rId30"/>
    <p:sldId id="603" r:id="rId31"/>
    <p:sldId id="604" r:id="rId32"/>
    <p:sldId id="605" r:id="rId33"/>
    <p:sldId id="670" r:id="rId34"/>
    <p:sldId id="666" r:id="rId35"/>
    <p:sldId id="671" r:id="rId36"/>
    <p:sldId id="610" r:id="rId37"/>
    <p:sldId id="410" r:id="rId38"/>
    <p:sldId id="411" r:id="rId39"/>
    <p:sldId id="542" r:id="rId40"/>
    <p:sldId id="412" r:id="rId41"/>
    <p:sldId id="413" r:id="rId42"/>
    <p:sldId id="414" r:id="rId43"/>
    <p:sldId id="426" r:id="rId44"/>
    <p:sldId id="681" r:id="rId45"/>
    <p:sldId id="599" r:id="rId46"/>
    <p:sldId id="479" r:id="rId47"/>
    <p:sldId id="613" r:id="rId48"/>
    <p:sldId id="480" r:id="rId49"/>
    <p:sldId id="678" r:id="rId50"/>
    <p:sldId id="679" r:id="rId51"/>
    <p:sldId id="628" r:id="rId52"/>
    <p:sldId id="615" r:id="rId53"/>
    <p:sldId id="561" r:id="rId54"/>
    <p:sldId id="639" r:id="rId55"/>
    <p:sldId id="640" r:id="rId56"/>
    <p:sldId id="593" r:id="rId57"/>
    <p:sldId id="594" r:id="rId58"/>
    <p:sldId id="533" r:id="rId59"/>
    <p:sldId id="438" r:id="rId60"/>
    <p:sldId id="528" r:id="rId61"/>
    <p:sldId id="677" r:id="rId62"/>
    <p:sldId id="660" r:id="rId63"/>
    <p:sldId id="667" r:id="rId64"/>
    <p:sldId id="668" r:id="rId65"/>
    <p:sldId id="611" r:id="rId66"/>
    <p:sldId id="577" r:id="rId67"/>
    <p:sldId id="578" r:id="rId68"/>
    <p:sldId id="579" r:id="rId69"/>
    <p:sldId id="580" r:id="rId70"/>
    <p:sldId id="581" r:id="rId71"/>
    <p:sldId id="582" r:id="rId72"/>
    <p:sldId id="583" r:id="rId73"/>
    <p:sldId id="584" r:id="rId74"/>
    <p:sldId id="585" r:id="rId75"/>
    <p:sldId id="586" r:id="rId76"/>
    <p:sldId id="587" r:id="rId77"/>
    <p:sldId id="591" r:id="rId78"/>
    <p:sldId id="543" r:id="rId79"/>
    <p:sldId id="544" r:id="rId80"/>
    <p:sldId id="545" r:id="rId81"/>
    <p:sldId id="546" r:id="rId82"/>
    <p:sldId id="547" r:id="rId83"/>
    <p:sldId id="589" r:id="rId8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2FF"/>
    <a:srgbClr val="800080"/>
    <a:srgbClr val="FD6FCF"/>
    <a:srgbClr val="CC66FF"/>
    <a:srgbClr val="00FF00"/>
    <a:srgbClr val="FFCC66"/>
    <a:srgbClr val="66FF66"/>
    <a:srgbClr val="0C1A44"/>
    <a:srgbClr val="9FD4D7"/>
    <a:srgbClr val="EFA7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3232" autoAdjust="0"/>
  </p:normalViewPr>
  <p:slideViewPr>
    <p:cSldViewPr snapToGrid="0" snapToObjects="1">
      <p:cViewPr varScale="1">
        <p:scale>
          <a:sx n="145" d="100"/>
          <a:sy n="145" d="100"/>
        </p:scale>
        <p:origin x="624"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tableStyles" Target="tableStyles.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4" Type="http://schemas.openxmlformats.org/officeDocument/2006/relationships/image" Target="../media/image51.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9.emf"/><Relationship Id="rId1" Type="http://schemas.openxmlformats.org/officeDocument/2006/relationships/image" Target="../media/image6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9.emf"/><Relationship Id="rId1" Type="http://schemas.openxmlformats.org/officeDocument/2006/relationships/image" Target="../media/image6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9.emf"/><Relationship Id="rId1" Type="http://schemas.openxmlformats.org/officeDocument/2006/relationships/image" Target="../media/image6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image" Target="../media/image14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56.emf"/><Relationship Id="rId6" Type="http://schemas.openxmlformats.org/officeDocument/2006/relationships/image" Target="../media/image57.emf"/><Relationship Id="rId5" Type="http://schemas.openxmlformats.org/officeDocument/2006/relationships/image" Target="../media/image51.emf"/><Relationship Id="rId4"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58.emf"/><Relationship Id="rId6" Type="http://schemas.openxmlformats.org/officeDocument/2006/relationships/image" Target="../media/image57.emf"/><Relationship Id="rId5" Type="http://schemas.openxmlformats.org/officeDocument/2006/relationships/image" Target="../media/image51.emf"/><Relationship Id="rId4"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59.emf"/><Relationship Id="rId5" Type="http://schemas.openxmlformats.org/officeDocument/2006/relationships/image" Target="../media/image57.emf"/><Relationship Id="rId4"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60.emf"/><Relationship Id="rId5" Type="http://schemas.openxmlformats.org/officeDocument/2006/relationships/image" Target="../media/image57.emf"/><Relationship Id="rId4" Type="http://schemas.openxmlformats.org/officeDocument/2006/relationships/image" Target="../media/image5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61.emf"/><Relationship Id="rId5" Type="http://schemas.openxmlformats.org/officeDocument/2006/relationships/image" Target="../media/image57.emf"/><Relationship Id="rId4"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62.emf"/><Relationship Id="rId5" Type="http://schemas.openxmlformats.org/officeDocument/2006/relationships/image" Target="../media/image57.emf"/><Relationship Id="rId4"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9.emf"/><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4F9055-0217-2142-9AC0-C7D113D5BF9B}" type="datetimeFigureOut">
              <a:rPr lang="fr-FR" smtClean="0"/>
              <a:t>29/04/2019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483A90-86DA-4343-B186-3813167E39F2}" type="slidenum">
              <a:rPr lang="fr-FR" smtClean="0"/>
              <a:t>‹N°›</a:t>
            </a:fld>
            <a:endParaRPr lang="fr-FR"/>
          </a:p>
        </p:txBody>
      </p:sp>
    </p:spTree>
    <p:extLst>
      <p:ext uri="{BB962C8B-B14F-4D97-AF65-F5344CB8AC3E}">
        <p14:creationId xmlns:p14="http://schemas.microsoft.com/office/powerpoint/2010/main" val="3467330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13D027-ECCC-364A-8A8B-47026114CB23}" type="datetimeFigureOut">
              <a:rPr lang="en-US" smtClean="0"/>
              <a:t>4/29/2019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E2989-D176-2D4E-9A2A-04A5519846EB}" type="slidenum">
              <a:rPr lang="en-US" smtClean="0"/>
              <a:t>‹N°›</a:t>
            </a:fld>
            <a:endParaRPr lang="en-US"/>
          </a:p>
        </p:txBody>
      </p:sp>
    </p:spTree>
    <p:extLst>
      <p:ext uri="{BB962C8B-B14F-4D97-AF65-F5344CB8AC3E}">
        <p14:creationId xmlns:p14="http://schemas.microsoft.com/office/powerpoint/2010/main" val="7239388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Bonjour a </a:t>
            </a:r>
            <a:r>
              <a:rPr lang="en-US" dirty="0" err="1" smtClean="0"/>
              <a:t>tous</a:t>
            </a:r>
            <a:r>
              <a:rPr lang="en-US" dirty="0" smtClean="0"/>
              <a:t>,</a:t>
            </a:r>
          </a:p>
          <a:p>
            <a:r>
              <a:rPr lang="en-US" dirty="0" smtClean="0"/>
              <a:t>Je </a:t>
            </a:r>
            <a:r>
              <a:rPr lang="en-US" dirty="0" err="1" smtClean="0"/>
              <a:t>voudrais</a:t>
            </a:r>
            <a:r>
              <a:rPr lang="en-US" dirty="0" smtClean="0"/>
              <a:t> </a:t>
            </a:r>
            <a:r>
              <a:rPr lang="en-US" dirty="0" err="1" smtClean="0"/>
              <a:t>d’abord</a:t>
            </a:r>
            <a:r>
              <a:rPr lang="en-US" dirty="0" smtClean="0"/>
              <a:t> </a:t>
            </a:r>
            <a:r>
              <a:rPr lang="en-US" dirty="0" err="1" smtClean="0"/>
              <a:t>remercier</a:t>
            </a:r>
            <a:r>
              <a:rPr lang="en-US" dirty="0" smtClean="0"/>
              <a:t> les </a:t>
            </a:r>
            <a:r>
              <a:rPr lang="en-US" dirty="0" err="1" smtClean="0"/>
              <a:t>organisateurs</a:t>
            </a:r>
            <a:r>
              <a:rPr lang="en-US" dirty="0" smtClean="0"/>
              <a:t> pour </a:t>
            </a:r>
            <a:r>
              <a:rPr lang="en-US" dirty="0" err="1" smtClean="0"/>
              <a:t>cette</a:t>
            </a:r>
            <a:r>
              <a:rPr lang="en-US" baseline="0" dirty="0" smtClean="0"/>
              <a:t> invitation a presenters </a:t>
            </a:r>
            <a:r>
              <a:rPr lang="en-US" baseline="0" dirty="0" err="1" smtClean="0"/>
              <a:t>dans</a:t>
            </a:r>
            <a:r>
              <a:rPr lang="en-US" baseline="0" dirty="0" smtClean="0"/>
              <a:t> </a:t>
            </a:r>
            <a:r>
              <a:rPr lang="en-US" baseline="0" dirty="0" err="1" smtClean="0"/>
              <a:t>cet</a:t>
            </a:r>
            <a:r>
              <a:rPr lang="en-US" baseline="0" dirty="0" smtClean="0"/>
              <a:t> </a:t>
            </a:r>
            <a:r>
              <a:rPr lang="en-US" baseline="0" dirty="0" err="1" smtClean="0"/>
              <a:t>evenement</a:t>
            </a:r>
            <a:r>
              <a:rPr lang="en-US" baseline="0" dirty="0" smtClean="0"/>
              <a:t> </a:t>
            </a:r>
            <a:r>
              <a:rPr lang="en-US" baseline="0" dirty="0" err="1" smtClean="0"/>
              <a:t>prestigieux</a:t>
            </a:r>
            <a:r>
              <a:rPr lang="en-US" baseline="0" dirty="0" smtClean="0"/>
              <a:t>.</a:t>
            </a:r>
          </a:p>
          <a:p>
            <a:r>
              <a:rPr lang="en-US" baseline="0" dirty="0" err="1" smtClean="0"/>
              <a:t>Dans</a:t>
            </a:r>
            <a:r>
              <a:rPr lang="en-US" baseline="0" dirty="0" smtClean="0"/>
              <a:t> </a:t>
            </a:r>
            <a:r>
              <a:rPr lang="en-US" baseline="0" dirty="0" err="1" smtClean="0"/>
              <a:t>mon</a:t>
            </a:r>
            <a:r>
              <a:rPr lang="en-US" baseline="0" dirty="0" smtClean="0"/>
              <a:t> exposé je </a:t>
            </a:r>
            <a:r>
              <a:rPr lang="en-US" baseline="0" dirty="0" err="1" smtClean="0"/>
              <a:t>voudrais</a:t>
            </a:r>
            <a:r>
              <a:rPr lang="en-US" baseline="0" dirty="0" smtClean="0"/>
              <a:t> </a:t>
            </a:r>
            <a:r>
              <a:rPr lang="en-US" baseline="0" dirty="0" err="1" smtClean="0"/>
              <a:t>vous</a:t>
            </a:r>
            <a:r>
              <a:rPr lang="en-US" baseline="0" dirty="0" smtClean="0"/>
              <a:t> </a:t>
            </a:r>
            <a:r>
              <a:rPr lang="en-US" baseline="0" dirty="0" err="1" smtClean="0"/>
              <a:t>donner</a:t>
            </a:r>
            <a:r>
              <a:rPr lang="en-US" baseline="0" dirty="0" smtClean="0"/>
              <a:t> </a:t>
            </a:r>
            <a:r>
              <a:rPr lang="en-US" baseline="0" dirty="0" err="1" smtClean="0"/>
              <a:t>une</a:t>
            </a:r>
            <a:r>
              <a:rPr lang="en-US" baseline="0" dirty="0" smtClean="0"/>
              <a:t> </a:t>
            </a:r>
            <a:r>
              <a:rPr lang="en-US" baseline="0" dirty="0" err="1" smtClean="0"/>
              <a:t>panoramique</a:t>
            </a:r>
            <a:r>
              <a:rPr lang="en-US" baseline="0" dirty="0" smtClean="0"/>
              <a:t> de la </a:t>
            </a:r>
            <a:r>
              <a:rPr lang="en-US" baseline="0" dirty="0" err="1" smtClean="0"/>
              <a:t>recherche</a:t>
            </a:r>
            <a:r>
              <a:rPr lang="en-US" baseline="0" dirty="0" smtClean="0"/>
              <a:t> </a:t>
            </a:r>
            <a:r>
              <a:rPr lang="en-US" baseline="0" dirty="0" err="1" smtClean="0"/>
              <a:t>faite</a:t>
            </a:r>
            <a:r>
              <a:rPr lang="en-US" baseline="0" dirty="0" smtClean="0"/>
              <a:t> par </a:t>
            </a:r>
            <a:r>
              <a:rPr lang="en-US" baseline="0" dirty="0" err="1" smtClean="0"/>
              <a:t>moi</a:t>
            </a:r>
            <a:r>
              <a:rPr lang="en-US" baseline="0" dirty="0" smtClean="0"/>
              <a:t> et </a:t>
            </a:r>
            <a:r>
              <a:rPr lang="en-US" baseline="0" dirty="0" err="1" smtClean="0"/>
              <a:t>mes</a:t>
            </a:r>
            <a:r>
              <a:rPr lang="en-US" baseline="0" dirty="0" smtClean="0"/>
              <a:t> </a:t>
            </a:r>
            <a:r>
              <a:rPr lang="en-US" baseline="0" dirty="0" err="1" smtClean="0"/>
              <a:t>collaborateurs</a:t>
            </a:r>
            <a:r>
              <a:rPr lang="en-US" baseline="0" dirty="0" smtClean="0"/>
              <a:t> </a:t>
            </a:r>
            <a:r>
              <a:rPr lang="en-US" baseline="0" dirty="0" err="1" smtClean="0"/>
              <a:t>dans</a:t>
            </a:r>
            <a:r>
              <a:rPr lang="en-US" baseline="0" dirty="0" smtClean="0"/>
              <a:t> le domain de </a:t>
            </a:r>
            <a:r>
              <a:rPr lang="en-US" baseline="0" dirty="0" err="1" smtClean="0"/>
              <a:t>l’apprentissage</a:t>
            </a:r>
            <a:r>
              <a:rPr lang="en-US" baseline="0" dirty="0" smtClean="0"/>
              <a:t> en santé, </a:t>
            </a:r>
            <a:r>
              <a:rPr lang="en-US" baseline="0" dirty="0" err="1" smtClean="0"/>
              <a:t>notamment</a:t>
            </a:r>
            <a:r>
              <a:rPr lang="en-US" baseline="0" dirty="0" smtClean="0"/>
              <a:t> pour </a:t>
            </a:r>
            <a:r>
              <a:rPr lang="en-US" baseline="0" dirty="0" err="1" smtClean="0"/>
              <a:t>l’etude</a:t>
            </a:r>
            <a:r>
              <a:rPr lang="en-US" baseline="0" dirty="0" smtClean="0"/>
              <a:t> des maladies </a:t>
            </a:r>
            <a:r>
              <a:rPr lang="en-US" baseline="0" dirty="0" err="1" smtClean="0"/>
              <a:t>neurodegeneratives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1</a:t>
            </a:fld>
            <a:endParaRPr lang="en-US" dirty="0"/>
          </a:p>
        </p:txBody>
      </p:sp>
    </p:spTree>
    <p:extLst>
      <p:ext uri="{BB962C8B-B14F-4D97-AF65-F5344CB8AC3E}">
        <p14:creationId xmlns:p14="http://schemas.microsoft.com/office/powerpoint/2010/main" val="302134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Pour </a:t>
            </a:r>
            <a:r>
              <a:rPr lang="en-US" dirty="0" err="1" smtClean="0"/>
              <a:t>etablir</a:t>
            </a:r>
            <a:r>
              <a:rPr lang="en-US" dirty="0" smtClean="0"/>
              <a:t> un lien entre </a:t>
            </a:r>
            <a:r>
              <a:rPr lang="en-US" dirty="0" err="1" smtClean="0"/>
              <a:t>donnees</a:t>
            </a:r>
            <a:r>
              <a:rPr lang="en-US" dirty="0" smtClean="0"/>
              <a:t> complexes et </a:t>
            </a:r>
            <a:r>
              <a:rPr lang="en-US" dirty="0" err="1" smtClean="0"/>
              <a:t>heterogenes</a:t>
            </a:r>
            <a:r>
              <a:rPr lang="en-US" dirty="0" smtClean="0"/>
              <a:t>,</a:t>
            </a:r>
            <a:r>
              <a:rPr lang="en-US" baseline="0" dirty="0" smtClean="0"/>
              <a:t> en </a:t>
            </a:r>
            <a:r>
              <a:rPr lang="en-US" baseline="0" dirty="0" err="1" smtClean="0"/>
              <a:t>statistique</a:t>
            </a:r>
            <a:r>
              <a:rPr lang="en-US" baseline="0" dirty="0" smtClean="0"/>
              <a:t> on </a:t>
            </a:r>
            <a:r>
              <a:rPr lang="en-US" baseline="0" dirty="0" err="1" smtClean="0"/>
              <a:t>peut</a:t>
            </a:r>
            <a:r>
              <a:rPr lang="en-US" baseline="0" dirty="0" smtClean="0"/>
              <a:t> </a:t>
            </a:r>
            <a:r>
              <a:rPr lang="en-US" baseline="0" dirty="0" err="1" smtClean="0"/>
              <a:t>s’appuyer</a:t>
            </a:r>
            <a:r>
              <a:rPr lang="en-US" baseline="0" dirty="0" smtClean="0"/>
              <a:t> </a:t>
            </a:r>
            <a:r>
              <a:rPr lang="en-US" baseline="0" dirty="0" err="1" smtClean="0"/>
              <a:t>sur</a:t>
            </a:r>
            <a:r>
              <a:rPr lang="en-US" baseline="0" dirty="0" smtClean="0"/>
              <a:t> </a:t>
            </a:r>
            <a:r>
              <a:rPr lang="en-US" baseline="0" dirty="0" err="1" smtClean="0"/>
              <a:t>ce</a:t>
            </a:r>
            <a:r>
              <a:rPr lang="en-US" baseline="0" dirty="0" smtClean="0"/>
              <a:t> </a:t>
            </a:r>
            <a:r>
              <a:rPr lang="en-US" baseline="0" dirty="0" err="1" smtClean="0"/>
              <a:t>que</a:t>
            </a:r>
            <a:r>
              <a:rPr lang="en-US" baseline="0" dirty="0" smtClean="0"/>
              <a:t> on </a:t>
            </a:r>
            <a:r>
              <a:rPr lang="en-US" baseline="0" dirty="0" err="1" smtClean="0"/>
              <a:t>appel</a:t>
            </a:r>
            <a:r>
              <a:rPr lang="en-US" baseline="0" dirty="0" smtClean="0"/>
              <a:t> </a:t>
            </a:r>
            <a:r>
              <a:rPr lang="en-US" baseline="0" dirty="0" err="1" smtClean="0"/>
              <a:t>modeles</a:t>
            </a:r>
            <a:r>
              <a:rPr lang="en-US" baseline="0" dirty="0" smtClean="0"/>
              <a:t> a “variables </a:t>
            </a:r>
            <a:r>
              <a:rPr lang="en-US" baseline="0" dirty="0" err="1" smtClean="0"/>
              <a:t>latents</a:t>
            </a:r>
            <a:r>
              <a:rPr lang="en-US" baseline="0" dirty="0" smtClean="0"/>
              <a:t>”.</a:t>
            </a:r>
          </a:p>
          <a:p>
            <a:r>
              <a:rPr lang="en-US" baseline="0" dirty="0" err="1" smtClean="0"/>
              <a:t>Dans</a:t>
            </a:r>
            <a:r>
              <a:rPr lang="en-US" baseline="0" dirty="0" smtClean="0"/>
              <a:t> </a:t>
            </a:r>
            <a:r>
              <a:rPr lang="en-US" baseline="0" dirty="0" err="1" smtClean="0"/>
              <a:t>ce</a:t>
            </a:r>
            <a:r>
              <a:rPr lang="en-US" baseline="0" dirty="0" smtClean="0"/>
              <a:t> </a:t>
            </a:r>
            <a:r>
              <a:rPr lang="en-US" baseline="0" dirty="0" err="1" smtClean="0"/>
              <a:t>modeles</a:t>
            </a:r>
            <a:r>
              <a:rPr lang="en-US" baseline="0" dirty="0" smtClean="0"/>
              <a:t>, on fait </a:t>
            </a:r>
            <a:r>
              <a:rPr lang="en-US" baseline="0" dirty="0" err="1" smtClean="0"/>
              <a:t>l’hypothese</a:t>
            </a:r>
            <a:r>
              <a:rPr lang="en-US" baseline="0" dirty="0" smtClean="0"/>
              <a:t> </a:t>
            </a:r>
            <a:r>
              <a:rPr lang="en-US" baseline="0" dirty="0" err="1" smtClean="0"/>
              <a:t>que</a:t>
            </a:r>
            <a:r>
              <a:rPr lang="en-US" baseline="0" dirty="0" smtClean="0"/>
              <a:t> les </a:t>
            </a:r>
            <a:r>
              <a:rPr lang="en-US" baseline="0" dirty="0" err="1" smtClean="0"/>
              <a:t>donnees</a:t>
            </a:r>
            <a:r>
              <a:rPr lang="en-US" baseline="0" dirty="0" smtClean="0"/>
              <a:t> </a:t>
            </a:r>
            <a:r>
              <a:rPr lang="en-US" baseline="0" dirty="0" err="1" smtClean="0"/>
              <a:t>que</a:t>
            </a:r>
            <a:r>
              <a:rPr lang="en-US" baseline="0" dirty="0" smtClean="0"/>
              <a:t> on observe pour un patient </a:t>
            </a:r>
            <a:r>
              <a:rPr lang="en-US" baseline="0" dirty="0" err="1" smtClean="0"/>
              <a:t>sont</a:t>
            </a:r>
            <a:r>
              <a:rPr lang="en-US" baseline="0" dirty="0" smtClean="0"/>
              <a:t> </a:t>
            </a:r>
            <a:r>
              <a:rPr lang="en-US" baseline="0" dirty="0" err="1" smtClean="0"/>
              <a:t>issus</a:t>
            </a:r>
            <a:r>
              <a:rPr lang="en-US" baseline="0" dirty="0" smtClean="0"/>
              <a:t> de un variable latent </a:t>
            </a:r>
            <a:r>
              <a:rPr lang="en-US" baseline="0" dirty="0" err="1" smtClean="0"/>
              <a:t>associée</a:t>
            </a:r>
            <a:r>
              <a:rPr lang="en-US" baseline="0" dirty="0" smtClean="0"/>
              <a:t> a </a:t>
            </a:r>
            <a:r>
              <a:rPr lang="en-US" baseline="0" dirty="0" err="1" smtClean="0"/>
              <a:t>l’etat</a:t>
            </a:r>
            <a:r>
              <a:rPr lang="en-US" baseline="0" dirty="0" smtClean="0"/>
              <a:t> latent du patient. </a:t>
            </a:r>
          </a:p>
          <a:p>
            <a:r>
              <a:rPr lang="en-US" baseline="0" dirty="0" smtClean="0"/>
              <a:t>En </a:t>
            </a:r>
            <a:r>
              <a:rPr lang="en-US" baseline="0" dirty="0" err="1" smtClean="0"/>
              <a:t>termes</a:t>
            </a:r>
            <a:r>
              <a:rPr lang="en-US" baseline="0" dirty="0" smtClean="0"/>
              <a:t> </a:t>
            </a:r>
            <a:r>
              <a:rPr lang="en-US" baseline="0" dirty="0" err="1" smtClean="0"/>
              <a:t>statistiques</a:t>
            </a:r>
            <a:r>
              <a:rPr lang="en-US" baseline="0" dirty="0" smtClean="0"/>
              <a:t>, on </a:t>
            </a:r>
            <a:r>
              <a:rPr lang="en-US" baseline="0" dirty="0" err="1" smtClean="0"/>
              <a:t>donne</a:t>
            </a:r>
            <a:r>
              <a:rPr lang="en-US" baseline="0" dirty="0" smtClean="0"/>
              <a:t> </a:t>
            </a:r>
            <a:r>
              <a:rPr lang="en-US" baseline="0" dirty="0" err="1" smtClean="0"/>
              <a:t>une</a:t>
            </a:r>
            <a:r>
              <a:rPr lang="en-US" baseline="0" dirty="0" smtClean="0"/>
              <a:t> </a:t>
            </a:r>
            <a:r>
              <a:rPr lang="en-US" baseline="0" dirty="0" err="1" smtClean="0"/>
              <a:t>probabilité</a:t>
            </a:r>
            <a:r>
              <a:rPr lang="en-US" baseline="0" dirty="0" smtClean="0"/>
              <a:t> aux </a:t>
            </a:r>
            <a:r>
              <a:rPr lang="en-US" baseline="0" dirty="0" err="1" smtClean="0"/>
              <a:t>donnees</a:t>
            </a:r>
            <a:r>
              <a:rPr lang="en-US" baseline="0" dirty="0" smtClean="0"/>
              <a:t>, en </a:t>
            </a:r>
            <a:r>
              <a:rPr lang="en-US" baseline="0" dirty="0" err="1" smtClean="0"/>
              <a:t>sachent</a:t>
            </a:r>
            <a:r>
              <a:rPr lang="en-US" baseline="0" dirty="0" smtClean="0"/>
              <a:t> </a:t>
            </a:r>
            <a:r>
              <a:rPr lang="en-US" baseline="0" dirty="0" err="1" smtClean="0"/>
              <a:t>l’etat</a:t>
            </a:r>
            <a:r>
              <a:rPr lang="en-US" baseline="0" dirty="0" smtClean="0"/>
              <a:t> latent, et on </a:t>
            </a:r>
            <a:r>
              <a:rPr lang="en-US" baseline="0" dirty="0" err="1" smtClean="0"/>
              <a:t>cherche</a:t>
            </a:r>
            <a:r>
              <a:rPr lang="en-US" baseline="0" dirty="0" smtClean="0"/>
              <a:t> de </a:t>
            </a:r>
            <a:r>
              <a:rPr lang="en-US" baseline="0" dirty="0" err="1" smtClean="0"/>
              <a:t>estimer</a:t>
            </a:r>
            <a:r>
              <a:rPr lang="en-US" baseline="0" dirty="0" smtClean="0"/>
              <a:t> la relation plus </a:t>
            </a:r>
            <a:r>
              <a:rPr lang="en-US" baseline="0" dirty="0" err="1" smtClean="0"/>
              <a:t>plausibles</a:t>
            </a:r>
            <a:r>
              <a:rPr lang="en-US" baseline="0" dirty="0" smtClean="0"/>
              <a:t> entre </a:t>
            </a:r>
            <a:r>
              <a:rPr lang="en-US" baseline="0" dirty="0" err="1" smtClean="0"/>
              <a:t>ces</a:t>
            </a:r>
            <a:r>
              <a:rPr lang="en-US" baseline="0" dirty="0" smtClean="0"/>
              <a:t> variables, qui on </a:t>
            </a:r>
            <a:r>
              <a:rPr lang="en-US" baseline="0" dirty="0" err="1" smtClean="0"/>
              <a:t>appelle</a:t>
            </a:r>
            <a:r>
              <a:rPr lang="en-US" baseline="0" dirty="0" smtClean="0"/>
              <a:t> “</a:t>
            </a:r>
            <a:r>
              <a:rPr lang="en-US" baseline="0" dirty="0" err="1" smtClean="0"/>
              <a:t>decodage</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10</a:t>
            </a:fld>
            <a:endParaRPr lang="en-US"/>
          </a:p>
        </p:txBody>
      </p:sp>
    </p:spTree>
    <p:extLst>
      <p:ext uri="{BB962C8B-B14F-4D97-AF65-F5344CB8AC3E}">
        <p14:creationId xmlns:p14="http://schemas.microsoft.com/office/powerpoint/2010/main" val="4187675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Pour </a:t>
            </a:r>
            <a:r>
              <a:rPr lang="en-US" dirty="0" err="1" smtClean="0"/>
              <a:t>etablir</a:t>
            </a:r>
            <a:r>
              <a:rPr lang="en-US" dirty="0" smtClean="0"/>
              <a:t> un lien entre </a:t>
            </a:r>
            <a:r>
              <a:rPr lang="en-US" dirty="0" err="1" smtClean="0"/>
              <a:t>donnees</a:t>
            </a:r>
            <a:r>
              <a:rPr lang="en-US" dirty="0" smtClean="0"/>
              <a:t> complexes et </a:t>
            </a:r>
            <a:r>
              <a:rPr lang="en-US" dirty="0" err="1" smtClean="0"/>
              <a:t>heterogenes</a:t>
            </a:r>
            <a:r>
              <a:rPr lang="en-US" dirty="0" smtClean="0"/>
              <a:t>,</a:t>
            </a:r>
            <a:r>
              <a:rPr lang="en-US" baseline="0" dirty="0" smtClean="0"/>
              <a:t> en </a:t>
            </a:r>
            <a:r>
              <a:rPr lang="en-US" baseline="0" dirty="0" err="1" smtClean="0"/>
              <a:t>statistique</a:t>
            </a:r>
            <a:r>
              <a:rPr lang="en-US" baseline="0" dirty="0" smtClean="0"/>
              <a:t> on </a:t>
            </a:r>
            <a:r>
              <a:rPr lang="en-US" baseline="0" dirty="0" err="1" smtClean="0"/>
              <a:t>peut</a:t>
            </a:r>
            <a:r>
              <a:rPr lang="en-US" baseline="0" dirty="0" smtClean="0"/>
              <a:t> </a:t>
            </a:r>
            <a:r>
              <a:rPr lang="en-US" baseline="0" dirty="0" err="1" smtClean="0"/>
              <a:t>s’appuyer</a:t>
            </a:r>
            <a:r>
              <a:rPr lang="en-US" baseline="0" dirty="0" smtClean="0"/>
              <a:t> </a:t>
            </a:r>
            <a:r>
              <a:rPr lang="en-US" baseline="0" dirty="0" err="1" smtClean="0"/>
              <a:t>sur</a:t>
            </a:r>
            <a:r>
              <a:rPr lang="en-US" baseline="0" dirty="0" smtClean="0"/>
              <a:t> </a:t>
            </a:r>
            <a:r>
              <a:rPr lang="en-US" baseline="0" dirty="0" err="1" smtClean="0"/>
              <a:t>ce</a:t>
            </a:r>
            <a:r>
              <a:rPr lang="en-US" baseline="0" dirty="0" smtClean="0"/>
              <a:t> </a:t>
            </a:r>
            <a:r>
              <a:rPr lang="en-US" baseline="0" dirty="0" err="1" smtClean="0"/>
              <a:t>que</a:t>
            </a:r>
            <a:r>
              <a:rPr lang="en-US" baseline="0" dirty="0" smtClean="0"/>
              <a:t> on </a:t>
            </a:r>
            <a:r>
              <a:rPr lang="en-US" baseline="0" dirty="0" err="1" smtClean="0"/>
              <a:t>appel</a:t>
            </a:r>
            <a:r>
              <a:rPr lang="en-US" baseline="0" dirty="0" smtClean="0"/>
              <a:t> </a:t>
            </a:r>
            <a:r>
              <a:rPr lang="en-US" baseline="0" dirty="0" err="1" smtClean="0"/>
              <a:t>modeles</a:t>
            </a:r>
            <a:r>
              <a:rPr lang="en-US" baseline="0" dirty="0" smtClean="0"/>
              <a:t> a “variables </a:t>
            </a:r>
            <a:r>
              <a:rPr lang="en-US" baseline="0" dirty="0" err="1" smtClean="0"/>
              <a:t>latents</a:t>
            </a:r>
            <a:r>
              <a:rPr lang="en-US" baseline="0" dirty="0" smtClean="0"/>
              <a:t>”.</a:t>
            </a:r>
          </a:p>
          <a:p>
            <a:r>
              <a:rPr lang="en-US" baseline="0" dirty="0" err="1" smtClean="0"/>
              <a:t>Dans</a:t>
            </a:r>
            <a:r>
              <a:rPr lang="en-US" baseline="0" dirty="0" smtClean="0"/>
              <a:t> </a:t>
            </a:r>
            <a:r>
              <a:rPr lang="en-US" baseline="0" dirty="0" err="1" smtClean="0"/>
              <a:t>ce</a:t>
            </a:r>
            <a:r>
              <a:rPr lang="en-US" baseline="0" dirty="0" smtClean="0"/>
              <a:t> </a:t>
            </a:r>
            <a:r>
              <a:rPr lang="en-US" baseline="0" dirty="0" err="1" smtClean="0"/>
              <a:t>modeles</a:t>
            </a:r>
            <a:r>
              <a:rPr lang="en-US" baseline="0" dirty="0" smtClean="0"/>
              <a:t>, on fait </a:t>
            </a:r>
            <a:r>
              <a:rPr lang="en-US" baseline="0" dirty="0" err="1" smtClean="0"/>
              <a:t>l’hypothese</a:t>
            </a:r>
            <a:r>
              <a:rPr lang="en-US" baseline="0" dirty="0" smtClean="0"/>
              <a:t> </a:t>
            </a:r>
            <a:r>
              <a:rPr lang="en-US" baseline="0" dirty="0" err="1" smtClean="0"/>
              <a:t>que</a:t>
            </a:r>
            <a:r>
              <a:rPr lang="en-US" baseline="0" dirty="0" smtClean="0"/>
              <a:t> les </a:t>
            </a:r>
            <a:r>
              <a:rPr lang="en-US" baseline="0" dirty="0" err="1" smtClean="0"/>
              <a:t>donnees</a:t>
            </a:r>
            <a:r>
              <a:rPr lang="en-US" baseline="0" dirty="0" smtClean="0"/>
              <a:t> </a:t>
            </a:r>
            <a:r>
              <a:rPr lang="en-US" baseline="0" dirty="0" err="1" smtClean="0"/>
              <a:t>que</a:t>
            </a:r>
            <a:r>
              <a:rPr lang="en-US" baseline="0" dirty="0" smtClean="0"/>
              <a:t> on observe pour un patient </a:t>
            </a:r>
            <a:r>
              <a:rPr lang="en-US" baseline="0" dirty="0" err="1" smtClean="0"/>
              <a:t>sont</a:t>
            </a:r>
            <a:r>
              <a:rPr lang="en-US" baseline="0" dirty="0" smtClean="0"/>
              <a:t> </a:t>
            </a:r>
            <a:r>
              <a:rPr lang="en-US" baseline="0" dirty="0" err="1" smtClean="0"/>
              <a:t>issus</a:t>
            </a:r>
            <a:r>
              <a:rPr lang="en-US" baseline="0" dirty="0" smtClean="0"/>
              <a:t> de un variable latent </a:t>
            </a:r>
            <a:r>
              <a:rPr lang="en-US" baseline="0" dirty="0" err="1" smtClean="0"/>
              <a:t>associée</a:t>
            </a:r>
            <a:r>
              <a:rPr lang="en-US" baseline="0" dirty="0" smtClean="0"/>
              <a:t> a </a:t>
            </a:r>
            <a:r>
              <a:rPr lang="en-US" baseline="0" dirty="0" err="1" smtClean="0"/>
              <a:t>l’etat</a:t>
            </a:r>
            <a:r>
              <a:rPr lang="en-US" baseline="0" dirty="0" smtClean="0"/>
              <a:t> latent du patient. </a:t>
            </a:r>
          </a:p>
          <a:p>
            <a:r>
              <a:rPr lang="en-US" baseline="0" dirty="0" smtClean="0"/>
              <a:t>En </a:t>
            </a:r>
            <a:r>
              <a:rPr lang="en-US" baseline="0" dirty="0" err="1" smtClean="0"/>
              <a:t>termes</a:t>
            </a:r>
            <a:r>
              <a:rPr lang="en-US" baseline="0" dirty="0" smtClean="0"/>
              <a:t> </a:t>
            </a:r>
            <a:r>
              <a:rPr lang="en-US" baseline="0" dirty="0" err="1" smtClean="0"/>
              <a:t>statistiques</a:t>
            </a:r>
            <a:r>
              <a:rPr lang="en-US" baseline="0" dirty="0" smtClean="0"/>
              <a:t>, on </a:t>
            </a:r>
            <a:r>
              <a:rPr lang="en-US" baseline="0" dirty="0" err="1" smtClean="0"/>
              <a:t>donne</a:t>
            </a:r>
            <a:r>
              <a:rPr lang="en-US" baseline="0" dirty="0" smtClean="0"/>
              <a:t> </a:t>
            </a:r>
            <a:r>
              <a:rPr lang="en-US" baseline="0" dirty="0" err="1" smtClean="0"/>
              <a:t>une</a:t>
            </a:r>
            <a:r>
              <a:rPr lang="en-US" baseline="0" dirty="0" smtClean="0"/>
              <a:t> </a:t>
            </a:r>
            <a:r>
              <a:rPr lang="en-US" baseline="0" dirty="0" err="1" smtClean="0"/>
              <a:t>probabilité</a:t>
            </a:r>
            <a:r>
              <a:rPr lang="en-US" baseline="0" dirty="0" smtClean="0"/>
              <a:t> aux </a:t>
            </a:r>
            <a:r>
              <a:rPr lang="en-US" baseline="0" dirty="0" err="1" smtClean="0"/>
              <a:t>donnees</a:t>
            </a:r>
            <a:r>
              <a:rPr lang="en-US" baseline="0" dirty="0" smtClean="0"/>
              <a:t>, en </a:t>
            </a:r>
            <a:r>
              <a:rPr lang="en-US" baseline="0" dirty="0" err="1" smtClean="0"/>
              <a:t>sachent</a:t>
            </a:r>
            <a:r>
              <a:rPr lang="en-US" baseline="0" dirty="0" smtClean="0"/>
              <a:t> </a:t>
            </a:r>
            <a:r>
              <a:rPr lang="en-US" baseline="0" dirty="0" err="1" smtClean="0"/>
              <a:t>l’etat</a:t>
            </a:r>
            <a:r>
              <a:rPr lang="en-US" baseline="0" dirty="0" smtClean="0"/>
              <a:t> latent, et on </a:t>
            </a:r>
            <a:r>
              <a:rPr lang="en-US" baseline="0" dirty="0" err="1" smtClean="0"/>
              <a:t>cherche</a:t>
            </a:r>
            <a:r>
              <a:rPr lang="en-US" baseline="0" dirty="0" smtClean="0"/>
              <a:t> de </a:t>
            </a:r>
            <a:r>
              <a:rPr lang="en-US" baseline="0" dirty="0" err="1" smtClean="0"/>
              <a:t>estimer</a:t>
            </a:r>
            <a:r>
              <a:rPr lang="en-US" baseline="0" dirty="0" smtClean="0"/>
              <a:t> la relation plus </a:t>
            </a:r>
            <a:r>
              <a:rPr lang="en-US" baseline="0" dirty="0" err="1" smtClean="0"/>
              <a:t>plausibles</a:t>
            </a:r>
            <a:r>
              <a:rPr lang="en-US" baseline="0" dirty="0" smtClean="0"/>
              <a:t> entre </a:t>
            </a:r>
            <a:r>
              <a:rPr lang="en-US" baseline="0" dirty="0" err="1" smtClean="0"/>
              <a:t>ces</a:t>
            </a:r>
            <a:r>
              <a:rPr lang="en-US" baseline="0" dirty="0" smtClean="0"/>
              <a:t> variables, qui on </a:t>
            </a:r>
            <a:r>
              <a:rPr lang="en-US" baseline="0" dirty="0" err="1" smtClean="0"/>
              <a:t>appelle</a:t>
            </a:r>
            <a:r>
              <a:rPr lang="en-US" baseline="0" dirty="0" smtClean="0"/>
              <a:t> “</a:t>
            </a:r>
            <a:r>
              <a:rPr lang="en-US" baseline="0" dirty="0" err="1" smtClean="0"/>
              <a:t>decodage</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11</a:t>
            </a:fld>
            <a:endParaRPr lang="en-US"/>
          </a:p>
        </p:txBody>
      </p:sp>
    </p:spTree>
    <p:extLst>
      <p:ext uri="{BB962C8B-B14F-4D97-AF65-F5344CB8AC3E}">
        <p14:creationId xmlns:p14="http://schemas.microsoft.com/office/powerpoint/2010/main" val="4187675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Une</a:t>
            </a:r>
            <a:r>
              <a:rPr lang="en-US" baseline="0" dirty="0" smtClean="0"/>
              <a:t> </a:t>
            </a:r>
            <a:r>
              <a:rPr lang="en-US" baseline="0" dirty="0" err="1" smtClean="0"/>
              <a:t>facon</a:t>
            </a:r>
            <a:r>
              <a:rPr lang="en-US" baseline="0" dirty="0" smtClean="0"/>
              <a:t> de </a:t>
            </a:r>
            <a:r>
              <a:rPr lang="en-US" baseline="0" dirty="0" err="1" smtClean="0"/>
              <a:t>estimer</a:t>
            </a:r>
            <a:r>
              <a:rPr lang="en-US" baseline="0" dirty="0" smtClean="0"/>
              <a:t> </a:t>
            </a:r>
            <a:r>
              <a:rPr lang="en-US" baseline="0" dirty="0" err="1" smtClean="0"/>
              <a:t>cet</a:t>
            </a:r>
            <a:r>
              <a:rPr lang="en-US" baseline="0" dirty="0" smtClean="0"/>
              <a:t> </a:t>
            </a:r>
            <a:r>
              <a:rPr lang="en-US" baseline="0" dirty="0" err="1" smtClean="0"/>
              <a:t>etat</a:t>
            </a:r>
            <a:r>
              <a:rPr lang="en-US" baseline="0" dirty="0" smtClean="0"/>
              <a:t> latent, </a:t>
            </a:r>
            <a:r>
              <a:rPr lang="en-US" baseline="0" dirty="0" err="1" smtClean="0"/>
              <a:t>est</a:t>
            </a:r>
            <a:r>
              <a:rPr lang="en-US" baseline="0" dirty="0" smtClean="0"/>
              <a:t> de le faire </a:t>
            </a:r>
            <a:r>
              <a:rPr lang="en-US" baseline="0" dirty="0" err="1" smtClean="0"/>
              <a:t>directement</a:t>
            </a:r>
            <a:r>
              <a:rPr lang="en-US" baseline="0" dirty="0" smtClean="0"/>
              <a:t> a </a:t>
            </a:r>
            <a:r>
              <a:rPr lang="en-US" baseline="0" dirty="0" err="1" smtClean="0"/>
              <a:t>partir</a:t>
            </a:r>
            <a:r>
              <a:rPr lang="en-US" baseline="0" dirty="0" smtClean="0"/>
              <a:t> des </a:t>
            </a:r>
            <a:r>
              <a:rPr lang="en-US" baseline="0" dirty="0" err="1" smtClean="0"/>
              <a:t>donnees</a:t>
            </a:r>
            <a:r>
              <a:rPr lang="en-US" baseline="0" dirty="0" smtClean="0"/>
              <a:t>, </a:t>
            </a:r>
            <a:r>
              <a:rPr lang="en-US" baseline="0" dirty="0" err="1" smtClean="0"/>
              <a:t>ou</a:t>
            </a:r>
            <a:r>
              <a:rPr lang="en-US" baseline="0" dirty="0" smtClean="0"/>
              <a:t> par l’ ”</a:t>
            </a:r>
            <a:r>
              <a:rPr lang="en-US" baseline="0" dirty="0" err="1" smtClean="0"/>
              <a:t>encodage</a:t>
            </a:r>
            <a:r>
              <a:rPr lang="en-US" baseline="0" dirty="0" smtClean="0"/>
              <a:t>”.</a:t>
            </a:r>
          </a:p>
          <a:p>
            <a:r>
              <a:rPr lang="en-US" baseline="0" dirty="0" smtClean="0"/>
              <a:t>Pour example on </a:t>
            </a:r>
            <a:r>
              <a:rPr lang="en-US" baseline="0" dirty="0" err="1" smtClean="0"/>
              <a:t>pourrait</a:t>
            </a:r>
            <a:r>
              <a:rPr lang="en-US" baseline="0" dirty="0" smtClean="0"/>
              <a:t> </a:t>
            </a:r>
            <a:r>
              <a:rPr lang="en-US" baseline="0" dirty="0" err="1" smtClean="0"/>
              <a:t>estimer</a:t>
            </a:r>
            <a:r>
              <a:rPr lang="en-US" baseline="0" dirty="0" smtClean="0"/>
              <a:t> la distribution de </a:t>
            </a:r>
            <a:r>
              <a:rPr lang="en-US" baseline="0" dirty="0" err="1" smtClean="0"/>
              <a:t>l’etat</a:t>
            </a:r>
            <a:r>
              <a:rPr lang="en-US" baseline="0" dirty="0" smtClean="0"/>
              <a:t> latent a </a:t>
            </a:r>
            <a:r>
              <a:rPr lang="en-US" baseline="0" dirty="0" err="1" smtClean="0"/>
              <a:t>partir</a:t>
            </a:r>
            <a:r>
              <a:rPr lang="en-US" baseline="0" dirty="0" smtClean="0"/>
              <a:t> des </a:t>
            </a:r>
            <a:r>
              <a:rPr lang="en-US" baseline="0" dirty="0" err="1" smtClean="0"/>
              <a:t>donnees</a:t>
            </a:r>
            <a:r>
              <a:rPr lang="en-US" baseline="0" dirty="0" smtClean="0"/>
              <a:t> de </a:t>
            </a:r>
            <a:r>
              <a:rPr lang="en-US" baseline="0" dirty="0" err="1" smtClean="0"/>
              <a:t>imagerie</a:t>
            </a:r>
            <a:r>
              <a:rPr lang="en-US" baseline="0" dirty="0" smtClean="0"/>
              <a:t> </a:t>
            </a:r>
            <a:r>
              <a:rPr lang="en-US" baseline="0" dirty="0" err="1" smtClean="0"/>
              <a:t>structurelle</a:t>
            </a:r>
            <a:r>
              <a:rPr lang="en-US" baseline="0" dirty="0" smtClean="0"/>
              <a:t>.</a:t>
            </a:r>
          </a:p>
          <a:p>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12</a:t>
            </a:fld>
            <a:endParaRPr lang="en-US"/>
          </a:p>
        </p:txBody>
      </p:sp>
    </p:spTree>
    <p:extLst>
      <p:ext uri="{BB962C8B-B14F-4D97-AF65-F5344CB8AC3E}">
        <p14:creationId xmlns:p14="http://schemas.microsoft.com/office/powerpoint/2010/main" val="280288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Ou</a:t>
            </a:r>
            <a:r>
              <a:rPr lang="en-US" dirty="0" smtClean="0"/>
              <a:t> meme des </a:t>
            </a:r>
            <a:r>
              <a:rPr lang="en-US" dirty="0" err="1" smtClean="0"/>
              <a:t>autres</a:t>
            </a:r>
            <a:r>
              <a:rPr lang="en-US" dirty="0" smtClean="0"/>
              <a:t> types des </a:t>
            </a:r>
            <a:r>
              <a:rPr lang="en-US" dirty="0" err="1" smtClean="0"/>
              <a:t>donnees</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13</a:t>
            </a:fld>
            <a:endParaRPr lang="en-US"/>
          </a:p>
        </p:txBody>
      </p:sp>
    </p:spTree>
    <p:extLst>
      <p:ext uri="{BB962C8B-B14F-4D97-AF65-F5344CB8AC3E}">
        <p14:creationId xmlns:p14="http://schemas.microsoft.com/office/powerpoint/2010/main" val="17306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14</a:t>
            </a:fld>
            <a:endParaRPr lang="en-US"/>
          </a:p>
        </p:txBody>
      </p:sp>
    </p:spTree>
    <p:extLst>
      <p:ext uri="{BB962C8B-B14F-4D97-AF65-F5344CB8AC3E}">
        <p14:creationId xmlns:p14="http://schemas.microsoft.com/office/powerpoint/2010/main" val="1024620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Pour </a:t>
            </a:r>
            <a:r>
              <a:rPr lang="en-US" dirty="0" err="1" smtClean="0"/>
              <a:t>obtenir</a:t>
            </a:r>
            <a:r>
              <a:rPr lang="en-US" baseline="0" dirty="0" smtClean="0"/>
              <a:t> representation </a:t>
            </a:r>
            <a:r>
              <a:rPr lang="en-US" baseline="0" dirty="0" err="1" smtClean="0"/>
              <a:t>differents</a:t>
            </a:r>
            <a:r>
              <a:rPr lang="en-US" baseline="0" dirty="0" smtClean="0"/>
              <a:t> , </a:t>
            </a:r>
            <a:r>
              <a:rPr lang="en-US" baseline="0" dirty="0" err="1" smtClean="0"/>
              <a:t>chaque</a:t>
            </a:r>
            <a:r>
              <a:rPr lang="en-US" baseline="0" dirty="0" smtClean="0"/>
              <a:t> </a:t>
            </a:r>
            <a:r>
              <a:rPr lang="en-US" baseline="0" dirty="0" err="1" smtClean="0"/>
              <a:t>une</a:t>
            </a:r>
            <a:r>
              <a:rPr lang="en-US" baseline="0" dirty="0" smtClean="0"/>
              <a:t> issue de </a:t>
            </a:r>
            <a:r>
              <a:rPr lang="en-US" baseline="0" dirty="0" err="1" smtClean="0"/>
              <a:t>une</a:t>
            </a:r>
            <a:r>
              <a:rPr lang="en-US" baseline="0" dirty="0" smtClean="0"/>
              <a:t> vision </a:t>
            </a:r>
            <a:r>
              <a:rPr lang="en-US" baseline="0" dirty="0" err="1" smtClean="0"/>
              <a:t>differente</a:t>
            </a:r>
            <a:r>
              <a:rPr lang="en-US" baseline="0" dirty="0" smtClean="0"/>
              <a:t> du patient.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15</a:t>
            </a:fld>
            <a:endParaRPr lang="en-US"/>
          </a:p>
        </p:txBody>
      </p:sp>
    </p:spTree>
    <p:extLst>
      <p:ext uri="{BB962C8B-B14F-4D97-AF65-F5344CB8AC3E}">
        <p14:creationId xmlns:p14="http://schemas.microsoft.com/office/powerpoint/2010/main" val="164834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En </a:t>
            </a:r>
            <a:r>
              <a:rPr lang="en-US" dirty="0" err="1" smtClean="0"/>
              <a:t>pratique</a:t>
            </a:r>
            <a:r>
              <a:rPr lang="en-US" dirty="0" smtClean="0"/>
              <a:t>,</a:t>
            </a:r>
            <a:r>
              <a:rPr lang="en-US" baseline="0" dirty="0" smtClean="0"/>
              <a:t> on </a:t>
            </a:r>
            <a:r>
              <a:rPr lang="en-US" baseline="0" dirty="0" err="1" smtClean="0"/>
              <a:t>voudrait</a:t>
            </a:r>
            <a:r>
              <a:rPr lang="en-US" baseline="0" dirty="0" smtClean="0"/>
              <a:t> </a:t>
            </a:r>
            <a:r>
              <a:rPr lang="en-US" baseline="0" dirty="0" err="1" smtClean="0"/>
              <a:t>ces</a:t>
            </a:r>
            <a:r>
              <a:rPr lang="en-US" baseline="0" dirty="0" smtClean="0"/>
              <a:t> representations </a:t>
            </a:r>
            <a:r>
              <a:rPr lang="en-US" baseline="0" dirty="0" err="1" smtClean="0"/>
              <a:t>etre</a:t>
            </a:r>
            <a:r>
              <a:rPr lang="en-US" baseline="0" dirty="0" smtClean="0"/>
              <a:t> les plus </a:t>
            </a:r>
            <a:r>
              <a:rPr lang="en-US" baseline="0" dirty="0" err="1" smtClean="0"/>
              <a:t>proches</a:t>
            </a:r>
            <a:r>
              <a:rPr lang="en-US" baseline="0" dirty="0" smtClean="0"/>
              <a:t> </a:t>
            </a:r>
            <a:r>
              <a:rPr lang="en-US" baseline="0" dirty="0" err="1" smtClean="0"/>
              <a:t>possibles</a:t>
            </a:r>
            <a:r>
              <a:rPr lang="en-US" baseline="0" dirty="0" smtClean="0"/>
              <a:t> a </a:t>
            </a:r>
            <a:r>
              <a:rPr lang="en-US" baseline="0" dirty="0" err="1" smtClean="0"/>
              <a:t>une</a:t>
            </a:r>
            <a:r>
              <a:rPr lang="en-US" baseline="0" dirty="0" smtClean="0"/>
              <a:t> representation </a:t>
            </a:r>
            <a:r>
              <a:rPr lang="en-US" baseline="0" dirty="0" err="1" smtClean="0"/>
              <a:t>cible</a:t>
            </a:r>
            <a:r>
              <a:rPr lang="en-US" baseline="0" dirty="0" smtClean="0"/>
              <a:t>, </a:t>
            </a:r>
            <a:r>
              <a:rPr lang="en-US" baseline="0" dirty="0" err="1" smtClean="0"/>
              <a:t>ca</a:t>
            </a:r>
            <a:r>
              <a:rPr lang="en-US" baseline="0" dirty="0" smtClean="0"/>
              <a:t> </a:t>
            </a:r>
            <a:r>
              <a:rPr lang="en-US" baseline="0" dirty="0" err="1" smtClean="0"/>
              <a:t>veut</a:t>
            </a:r>
            <a:r>
              <a:rPr lang="en-US" baseline="0" dirty="0" smtClean="0"/>
              <a:t> </a:t>
            </a:r>
            <a:r>
              <a:rPr lang="en-US" baseline="0" dirty="0" err="1" smtClean="0"/>
              <a:t>dir</a:t>
            </a:r>
            <a:r>
              <a:rPr lang="en-US" baseline="0" dirty="0" smtClean="0"/>
              <a:t> la posteriori de </a:t>
            </a:r>
            <a:r>
              <a:rPr lang="en-US" baseline="0" dirty="0" err="1" smtClean="0"/>
              <a:t>l’etat</a:t>
            </a:r>
            <a:r>
              <a:rPr lang="en-US" baseline="0" dirty="0" smtClean="0"/>
              <a:t> latent en </a:t>
            </a:r>
            <a:r>
              <a:rPr lang="en-US" baseline="0" dirty="0" err="1" smtClean="0"/>
              <a:t>sachent</a:t>
            </a:r>
            <a:r>
              <a:rPr lang="en-US" baseline="0" dirty="0" smtClean="0"/>
              <a:t> les </a:t>
            </a:r>
            <a:r>
              <a:rPr lang="en-US" baseline="0" dirty="0" err="1" smtClean="0"/>
              <a:t>donnees</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16</a:t>
            </a:fld>
            <a:endParaRPr lang="en-US"/>
          </a:p>
        </p:txBody>
      </p:sp>
    </p:spTree>
    <p:extLst>
      <p:ext uri="{BB962C8B-B14F-4D97-AF65-F5344CB8AC3E}">
        <p14:creationId xmlns:p14="http://schemas.microsoft.com/office/powerpoint/2010/main" val="348772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On </a:t>
            </a:r>
            <a:r>
              <a:rPr lang="en-US" dirty="0" err="1" smtClean="0"/>
              <a:t>peut</a:t>
            </a:r>
            <a:r>
              <a:rPr lang="en-US" dirty="0" smtClean="0"/>
              <a:t> </a:t>
            </a:r>
            <a:r>
              <a:rPr lang="en-US" dirty="0" err="1" smtClean="0"/>
              <a:t>formuler</a:t>
            </a:r>
            <a:r>
              <a:rPr lang="en-US" baseline="0" dirty="0" smtClean="0"/>
              <a:t> </a:t>
            </a:r>
            <a:r>
              <a:rPr lang="en-US" baseline="0" dirty="0" err="1" smtClean="0"/>
              <a:t>cette</a:t>
            </a:r>
            <a:r>
              <a:rPr lang="en-US" baseline="0" dirty="0" smtClean="0"/>
              <a:t> </a:t>
            </a:r>
            <a:r>
              <a:rPr lang="en-US" baseline="0" dirty="0" err="1" smtClean="0"/>
              <a:t>hypothese</a:t>
            </a:r>
            <a:r>
              <a:rPr lang="en-US" baseline="0" dirty="0" smtClean="0"/>
              <a:t> avec </a:t>
            </a:r>
            <a:r>
              <a:rPr lang="en-US" baseline="0" dirty="0" err="1" smtClean="0"/>
              <a:t>une</a:t>
            </a:r>
            <a:r>
              <a:rPr lang="en-US" baseline="0" dirty="0" smtClean="0"/>
              <a:t> </a:t>
            </a:r>
            <a:r>
              <a:rPr lang="en-US" baseline="0" dirty="0" err="1" smtClean="0"/>
              <a:t>critere</a:t>
            </a:r>
            <a:r>
              <a:rPr lang="en-US" baseline="0" dirty="0" smtClean="0"/>
              <a:t> qui </a:t>
            </a:r>
            <a:r>
              <a:rPr lang="en-US" baseline="0" dirty="0" err="1" smtClean="0"/>
              <a:t>s’appuye</a:t>
            </a:r>
            <a:r>
              <a:rPr lang="en-US" baseline="0" dirty="0" smtClean="0"/>
              <a:t> </a:t>
            </a:r>
            <a:r>
              <a:rPr lang="en-US" baseline="0" dirty="0" err="1" smtClean="0"/>
              <a:t>sur</a:t>
            </a:r>
            <a:r>
              <a:rPr lang="en-US" baseline="0" dirty="0" smtClean="0"/>
              <a:t> la </a:t>
            </a:r>
            <a:r>
              <a:rPr lang="en-US" baseline="0" dirty="0" err="1" smtClean="0"/>
              <a:t>minimisation</a:t>
            </a:r>
            <a:r>
              <a:rPr lang="en-US" baseline="0" dirty="0" smtClean="0"/>
              <a:t> de la distance entre </a:t>
            </a:r>
            <a:r>
              <a:rPr lang="en-US" baseline="0" dirty="0" err="1" smtClean="0"/>
              <a:t>ces</a:t>
            </a:r>
            <a:r>
              <a:rPr lang="en-US" baseline="0" dirty="0" smtClean="0"/>
              <a:t> representations </a:t>
            </a:r>
            <a:r>
              <a:rPr lang="en-US" baseline="0" dirty="0" err="1" smtClean="0"/>
              <a:t>latents</a:t>
            </a:r>
            <a:r>
              <a:rPr lang="en-US" baseline="0" dirty="0" smtClean="0"/>
              <a:t> </a:t>
            </a:r>
            <a:r>
              <a:rPr lang="en-US" baseline="0" dirty="0" err="1" smtClean="0"/>
              <a:t>differentes</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17</a:t>
            </a:fld>
            <a:endParaRPr lang="en-US"/>
          </a:p>
        </p:txBody>
      </p:sp>
    </p:spTree>
    <p:extLst>
      <p:ext uri="{BB962C8B-B14F-4D97-AF65-F5344CB8AC3E}">
        <p14:creationId xmlns:p14="http://schemas.microsoft.com/office/powerpoint/2010/main" val="2553220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Et </a:t>
            </a:r>
            <a:r>
              <a:rPr lang="en-US" dirty="0" err="1" smtClean="0"/>
              <a:t>montrer</a:t>
            </a:r>
            <a:r>
              <a:rPr lang="en-US" baseline="0" dirty="0" smtClean="0"/>
              <a:t> </a:t>
            </a:r>
            <a:r>
              <a:rPr lang="en-US" baseline="0" dirty="0" err="1" smtClean="0"/>
              <a:t>que</a:t>
            </a:r>
            <a:r>
              <a:rPr lang="en-US" baseline="0" dirty="0" smtClean="0"/>
              <a:t> </a:t>
            </a:r>
            <a:r>
              <a:rPr lang="en-US" baseline="0" dirty="0" err="1" smtClean="0"/>
              <a:t>l’optimisation</a:t>
            </a:r>
            <a:r>
              <a:rPr lang="en-US" baseline="0" dirty="0" smtClean="0"/>
              <a:t> de </a:t>
            </a:r>
            <a:r>
              <a:rPr lang="en-US" baseline="0" dirty="0" err="1" smtClean="0"/>
              <a:t>ce</a:t>
            </a:r>
            <a:r>
              <a:rPr lang="en-US" baseline="0" dirty="0" smtClean="0"/>
              <a:t> </a:t>
            </a:r>
            <a:r>
              <a:rPr lang="en-US" baseline="0" dirty="0" err="1" smtClean="0"/>
              <a:t>probleme</a:t>
            </a:r>
            <a:r>
              <a:rPr lang="en-US" baseline="0" dirty="0" smtClean="0"/>
              <a:t> </a:t>
            </a:r>
            <a:r>
              <a:rPr lang="en-US" baseline="0" dirty="0" err="1" smtClean="0"/>
              <a:t>amene</a:t>
            </a:r>
            <a:r>
              <a:rPr lang="en-US" baseline="0" dirty="0" smtClean="0"/>
              <a:t> a </a:t>
            </a:r>
            <a:r>
              <a:rPr lang="en-US" baseline="0" dirty="0" err="1" smtClean="0"/>
              <a:t>ce</a:t>
            </a:r>
            <a:r>
              <a:rPr lang="en-US" baseline="0" dirty="0" smtClean="0"/>
              <a:t> genre de </a:t>
            </a:r>
            <a:r>
              <a:rPr lang="en-US" baseline="0" dirty="0" err="1" smtClean="0"/>
              <a:t>functionnel</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on</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18</a:t>
            </a:fld>
            <a:endParaRPr lang="en-US"/>
          </a:p>
        </p:txBody>
      </p:sp>
    </p:spTree>
    <p:extLst>
      <p:ext uri="{BB962C8B-B14F-4D97-AF65-F5344CB8AC3E}">
        <p14:creationId xmlns:p14="http://schemas.microsoft.com/office/powerpoint/2010/main" val="1889779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cherche</a:t>
            </a:r>
            <a:r>
              <a:rPr lang="en-US" dirty="0" smtClean="0"/>
              <a:t> la</a:t>
            </a:r>
            <a:r>
              <a:rPr lang="en-US" baseline="0" dirty="0" smtClean="0"/>
              <a:t> </a:t>
            </a:r>
            <a:r>
              <a:rPr lang="en-US" baseline="0" dirty="0" err="1" smtClean="0"/>
              <a:t>meilleure</a:t>
            </a:r>
            <a:r>
              <a:rPr lang="en-US" baseline="0" dirty="0" smtClean="0"/>
              <a:t> representation latent a </a:t>
            </a:r>
            <a:r>
              <a:rPr lang="en-US" baseline="0" dirty="0" err="1" smtClean="0"/>
              <a:t>partir</a:t>
            </a:r>
            <a:r>
              <a:rPr lang="en-US" baseline="0" dirty="0" smtClean="0"/>
              <a:t> de un certain type des </a:t>
            </a:r>
            <a:r>
              <a:rPr lang="en-US" baseline="0" dirty="0" err="1" smtClean="0"/>
              <a:t>donnees</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19</a:t>
            </a:fld>
            <a:endParaRPr lang="en-US"/>
          </a:p>
        </p:txBody>
      </p:sp>
    </p:spTree>
    <p:extLst>
      <p:ext uri="{BB962C8B-B14F-4D97-AF65-F5344CB8AC3E}">
        <p14:creationId xmlns:p14="http://schemas.microsoft.com/office/powerpoint/2010/main" val="122746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Pour</a:t>
            </a:r>
            <a:r>
              <a:rPr lang="en-US" baseline="0" dirty="0" smtClean="0"/>
              <a:t> </a:t>
            </a:r>
            <a:r>
              <a:rPr lang="en-US" baseline="0" dirty="0" err="1" smtClean="0"/>
              <a:t>introduire</a:t>
            </a:r>
            <a:r>
              <a:rPr lang="en-US" baseline="0" dirty="0" smtClean="0"/>
              <a:t> le </a:t>
            </a:r>
            <a:r>
              <a:rPr lang="en-US" baseline="0" dirty="0" err="1" smtClean="0"/>
              <a:t>probleme</a:t>
            </a:r>
            <a:r>
              <a:rPr lang="en-US" baseline="0" dirty="0" smtClean="0"/>
              <a:t>, je </a:t>
            </a:r>
            <a:r>
              <a:rPr lang="en-US" baseline="0" dirty="0" err="1" smtClean="0"/>
              <a:t>voudrais</a:t>
            </a:r>
            <a:r>
              <a:rPr lang="en-US" baseline="0" dirty="0" smtClean="0"/>
              <a:t> </a:t>
            </a:r>
            <a:r>
              <a:rPr lang="en-US" baseline="0" dirty="0" err="1" smtClean="0"/>
              <a:t>montrer</a:t>
            </a:r>
            <a:r>
              <a:rPr lang="en-US" baseline="0" dirty="0" smtClean="0"/>
              <a:t> </a:t>
            </a:r>
            <a:r>
              <a:rPr lang="en-US" baseline="0" dirty="0" err="1" smtClean="0"/>
              <a:t>cette</a:t>
            </a:r>
            <a:r>
              <a:rPr lang="en-US" baseline="0" dirty="0" smtClean="0"/>
              <a:t> </a:t>
            </a:r>
            <a:r>
              <a:rPr lang="en-US" baseline="0" dirty="0" err="1" smtClean="0"/>
              <a:t>serie</a:t>
            </a:r>
            <a:r>
              <a:rPr lang="en-US" baseline="0" dirty="0" smtClean="0"/>
              <a:t> des </a:t>
            </a:r>
            <a:r>
              <a:rPr lang="en-US" baseline="0" dirty="0" err="1" smtClean="0"/>
              <a:t>autoportraits</a:t>
            </a:r>
            <a:r>
              <a:rPr lang="en-US" baseline="0" dirty="0" smtClean="0"/>
              <a:t> de </a:t>
            </a:r>
            <a:r>
              <a:rPr lang="en-US" baseline="0" dirty="0" err="1" smtClean="0"/>
              <a:t>ce</a:t>
            </a:r>
            <a:r>
              <a:rPr lang="en-US" baseline="0" dirty="0" smtClean="0"/>
              <a:t> </a:t>
            </a:r>
            <a:r>
              <a:rPr lang="en-US" baseline="0" dirty="0" err="1" smtClean="0"/>
              <a:t>paintre</a:t>
            </a:r>
            <a:r>
              <a:rPr lang="en-US" baseline="0" dirty="0" smtClean="0"/>
              <a:t> </a:t>
            </a:r>
            <a:r>
              <a:rPr lang="en-US" baseline="0" dirty="0" err="1" smtClean="0"/>
              <a:t>americaine</a:t>
            </a:r>
            <a:r>
              <a:rPr lang="en-US" baseline="0" dirty="0" smtClean="0"/>
              <a:t>.</a:t>
            </a:r>
          </a:p>
          <a:p>
            <a:r>
              <a:rPr lang="en-US" baseline="0" dirty="0" smtClean="0"/>
              <a:t>Je </a:t>
            </a:r>
            <a:r>
              <a:rPr lang="en-US" baseline="0" dirty="0" err="1" smtClean="0"/>
              <a:t>trouve</a:t>
            </a:r>
            <a:r>
              <a:rPr lang="en-US" baseline="0" dirty="0" smtClean="0"/>
              <a:t> </a:t>
            </a:r>
            <a:r>
              <a:rPr lang="en-US" baseline="0" dirty="0" err="1" smtClean="0"/>
              <a:t>que</a:t>
            </a:r>
            <a:r>
              <a:rPr lang="en-US" baseline="0" dirty="0" smtClean="0"/>
              <a:t> </a:t>
            </a:r>
            <a:r>
              <a:rPr lang="en-US" baseline="0" dirty="0" err="1" smtClean="0"/>
              <a:t>l’evolution</a:t>
            </a:r>
            <a:r>
              <a:rPr lang="en-US" baseline="0" dirty="0" smtClean="0"/>
              <a:t> </a:t>
            </a:r>
            <a:r>
              <a:rPr lang="en-US" baseline="0" dirty="0" err="1" smtClean="0"/>
              <a:t>dans</a:t>
            </a:r>
            <a:r>
              <a:rPr lang="en-US" baseline="0" dirty="0" smtClean="0"/>
              <a:t> les portraits </a:t>
            </a:r>
            <a:r>
              <a:rPr lang="en-US" baseline="0" dirty="0" err="1" smtClean="0"/>
              <a:t>est</a:t>
            </a:r>
            <a:r>
              <a:rPr lang="en-US" baseline="0" dirty="0" smtClean="0"/>
              <a:t> </a:t>
            </a:r>
            <a:r>
              <a:rPr lang="en-US" baseline="0" dirty="0" err="1" smtClean="0"/>
              <a:t>une</a:t>
            </a:r>
            <a:r>
              <a:rPr lang="en-US" baseline="0" dirty="0" smtClean="0"/>
              <a:t> </a:t>
            </a:r>
            <a:r>
              <a:rPr lang="en-US" baseline="0" dirty="0" err="1" smtClean="0"/>
              <a:t>tres</a:t>
            </a:r>
            <a:r>
              <a:rPr lang="en-US" baseline="0" dirty="0" smtClean="0"/>
              <a:t> </a:t>
            </a:r>
            <a:r>
              <a:rPr lang="en-US" baseline="0" dirty="0" err="1" smtClean="0"/>
              <a:t>clair</a:t>
            </a:r>
            <a:r>
              <a:rPr lang="en-US" baseline="0" dirty="0" smtClean="0"/>
              <a:t> example des effects </a:t>
            </a:r>
            <a:r>
              <a:rPr lang="en-US" baseline="0" dirty="0" err="1" smtClean="0"/>
              <a:t>terribles</a:t>
            </a:r>
            <a:r>
              <a:rPr lang="en-US" baseline="0" dirty="0" smtClean="0"/>
              <a:t> des maladies </a:t>
            </a:r>
            <a:r>
              <a:rPr lang="en-US" baseline="0" dirty="0" err="1" smtClean="0"/>
              <a:t>neurodegenrratives</a:t>
            </a:r>
            <a:r>
              <a:rPr lang="en-US" baseline="0" dirty="0" smtClean="0"/>
              <a:t>, </a:t>
            </a:r>
            <a:r>
              <a:rPr lang="en-US" baseline="0" dirty="0" err="1" smtClean="0"/>
              <a:t>comme</a:t>
            </a:r>
            <a:r>
              <a:rPr lang="en-US" baseline="0" dirty="0" smtClean="0"/>
              <a:t> la </a:t>
            </a:r>
            <a:r>
              <a:rPr lang="en-US" baseline="0" dirty="0" err="1" smtClean="0"/>
              <a:t>maladie</a:t>
            </a:r>
            <a:r>
              <a:rPr lang="en-US" baseline="0" dirty="0" smtClean="0"/>
              <a:t> </a:t>
            </a:r>
            <a:r>
              <a:rPr lang="en-US" baseline="0" dirty="0" err="1" smtClean="0"/>
              <a:t>d’Alzheimer</a:t>
            </a:r>
            <a:r>
              <a:rPr lang="en-US" baseline="0" dirty="0" smtClean="0"/>
              <a:t>, </a:t>
            </a:r>
            <a:r>
              <a:rPr lang="en-US" baseline="0" dirty="0" err="1" smtClean="0"/>
              <a:t>dans</a:t>
            </a:r>
            <a:r>
              <a:rPr lang="en-US" baseline="0" dirty="0" smtClean="0"/>
              <a:t> la vie de </a:t>
            </a:r>
            <a:r>
              <a:rPr lang="en-US" baseline="0" dirty="0" err="1" smtClean="0"/>
              <a:t>une</a:t>
            </a:r>
            <a:r>
              <a:rPr lang="en-US" baseline="0" dirty="0" smtClean="0"/>
              <a:t> </a:t>
            </a:r>
            <a:r>
              <a:rPr lang="en-US" baseline="0" dirty="0" err="1" smtClean="0"/>
              <a:t>personne</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2</a:t>
            </a:fld>
            <a:endParaRPr lang="en-US"/>
          </a:p>
        </p:txBody>
      </p:sp>
    </p:spTree>
    <p:extLst>
      <p:ext uri="{BB962C8B-B14F-4D97-AF65-F5344CB8AC3E}">
        <p14:creationId xmlns:p14="http://schemas.microsoft.com/office/powerpoint/2010/main" val="3886384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Et on </a:t>
            </a:r>
            <a:r>
              <a:rPr lang="en-US" dirty="0" err="1" smtClean="0"/>
              <a:t>demande</a:t>
            </a:r>
            <a:r>
              <a:rPr lang="en-US" dirty="0" smtClean="0"/>
              <a:t> </a:t>
            </a:r>
            <a:r>
              <a:rPr lang="en-US" dirty="0" err="1" smtClean="0"/>
              <a:t>que</a:t>
            </a:r>
            <a:r>
              <a:rPr lang="en-US" dirty="0" smtClean="0"/>
              <a:t> nous </a:t>
            </a:r>
            <a:r>
              <a:rPr lang="en-US" dirty="0" err="1" smtClean="0"/>
              <a:t>permets</a:t>
            </a:r>
            <a:r>
              <a:rPr lang="en-US" baseline="0" dirty="0" smtClean="0"/>
              <a:t> de </a:t>
            </a:r>
            <a:r>
              <a:rPr lang="en-US" baseline="0" dirty="0" err="1" smtClean="0"/>
              <a:t>recontruir</a:t>
            </a:r>
            <a:r>
              <a:rPr lang="en-US" baseline="0" dirty="0" smtClean="0"/>
              <a:t> tout les </a:t>
            </a:r>
            <a:r>
              <a:rPr lang="en-US" baseline="0" dirty="0" err="1" smtClean="0"/>
              <a:t>autres</a:t>
            </a:r>
            <a:r>
              <a:rPr lang="en-US" baseline="0" dirty="0" smtClean="0"/>
              <a:t> </a:t>
            </a:r>
            <a:r>
              <a:rPr lang="en-US" baseline="0" dirty="0" err="1" smtClean="0"/>
              <a:t>donnees</a:t>
            </a:r>
            <a:r>
              <a:rPr lang="en-US" baseline="0" dirty="0" smtClean="0"/>
              <a:t> par le </a:t>
            </a:r>
            <a:r>
              <a:rPr lang="en-US" baseline="0" dirty="0" err="1" smtClean="0"/>
              <a:t>decodeur</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20</a:t>
            </a:fld>
            <a:endParaRPr lang="en-US"/>
          </a:p>
        </p:txBody>
      </p:sp>
    </p:spTree>
    <p:extLst>
      <p:ext uri="{BB962C8B-B14F-4D97-AF65-F5344CB8AC3E}">
        <p14:creationId xmlns:p14="http://schemas.microsoft.com/office/powerpoint/2010/main" val="675652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En plus,</a:t>
            </a:r>
            <a:r>
              <a:rPr lang="en-US" baseline="0" dirty="0" smtClean="0"/>
              <a:t> on </a:t>
            </a:r>
            <a:r>
              <a:rPr lang="en-US" baseline="0" dirty="0" err="1" smtClean="0"/>
              <a:t>obtient</a:t>
            </a:r>
            <a:r>
              <a:rPr lang="en-US" baseline="0" dirty="0" smtClean="0"/>
              <a:t> un </a:t>
            </a:r>
            <a:r>
              <a:rPr lang="en-US" baseline="0" dirty="0" err="1" smtClean="0"/>
              <a:t>terme</a:t>
            </a:r>
            <a:r>
              <a:rPr lang="en-US" baseline="0" dirty="0" smtClean="0"/>
              <a:t> de </a:t>
            </a:r>
            <a:r>
              <a:rPr lang="en-US" baseline="0" dirty="0" err="1" smtClean="0"/>
              <a:t>regularisation</a:t>
            </a:r>
            <a:r>
              <a:rPr lang="en-US" baseline="0" dirty="0" smtClean="0"/>
              <a:t> qui oblige </a:t>
            </a:r>
            <a:r>
              <a:rPr lang="en-US" baseline="0" dirty="0" err="1" smtClean="0"/>
              <a:t>chaque</a:t>
            </a:r>
            <a:r>
              <a:rPr lang="en-US" baseline="0" dirty="0" smtClean="0"/>
              <a:t> representation a </a:t>
            </a:r>
            <a:r>
              <a:rPr lang="en-US" baseline="0" dirty="0" err="1" smtClean="0"/>
              <a:t>etre</a:t>
            </a:r>
            <a:r>
              <a:rPr lang="en-US" baseline="0" dirty="0" smtClean="0"/>
              <a:t> </a:t>
            </a:r>
            <a:r>
              <a:rPr lang="en-US" baseline="0" dirty="0" err="1" smtClean="0"/>
              <a:t>proche</a:t>
            </a:r>
            <a:r>
              <a:rPr lang="en-US" baseline="0" dirty="0" smtClean="0"/>
              <a:t> a </a:t>
            </a:r>
            <a:r>
              <a:rPr lang="en-US" baseline="0" dirty="0" err="1" smtClean="0"/>
              <a:t>une</a:t>
            </a:r>
            <a:r>
              <a:rPr lang="en-US" baseline="0" dirty="0" smtClean="0"/>
              <a:t> </a:t>
            </a:r>
            <a:r>
              <a:rPr lang="en-US" baseline="0" dirty="0" err="1" smtClean="0"/>
              <a:t>cible</a:t>
            </a:r>
            <a:r>
              <a:rPr lang="en-US" baseline="0" dirty="0" smtClean="0"/>
              <a:t> </a:t>
            </a:r>
            <a:r>
              <a:rPr lang="en-US" baseline="0" dirty="0" err="1" smtClean="0"/>
              <a:t>apriori</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on impose un </a:t>
            </a:r>
            <a:r>
              <a:rPr lang="en-US" baseline="0" dirty="0" err="1" smtClean="0"/>
              <a:t>contraint</a:t>
            </a:r>
            <a:r>
              <a:rPr lang="en-US" baseline="0" dirty="0" smtClean="0"/>
              <a:t> de </a:t>
            </a:r>
            <a:r>
              <a:rPr lang="en-US" baseline="0" dirty="0" err="1" smtClean="0"/>
              <a:t>parsimonie</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21</a:t>
            </a:fld>
            <a:endParaRPr lang="en-US"/>
          </a:p>
        </p:txBody>
      </p:sp>
    </p:spTree>
    <p:extLst>
      <p:ext uri="{BB962C8B-B14F-4D97-AF65-F5344CB8AC3E}">
        <p14:creationId xmlns:p14="http://schemas.microsoft.com/office/powerpoint/2010/main" val="3666387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Et </a:t>
            </a:r>
            <a:r>
              <a:rPr lang="en-US" dirty="0" err="1" smtClean="0"/>
              <a:t>ici</a:t>
            </a:r>
            <a:r>
              <a:rPr lang="en-US" dirty="0" smtClean="0"/>
              <a:t> on </a:t>
            </a:r>
            <a:r>
              <a:rPr lang="en-US" dirty="0" err="1" smtClean="0"/>
              <a:t>voit</a:t>
            </a:r>
            <a:r>
              <a:rPr lang="en-US" dirty="0" smtClean="0"/>
              <a:t> la representation latent </a:t>
            </a:r>
            <a:r>
              <a:rPr lang="en-US" dirty="0" err="1" smtClean="0"/>
              <a:t>que</a:t>
            </a:r>
            <a:r>
              <a:rPr lang="en-US" dirty="0" smtClean="0"/>
              <a:t> on </a:t>
            </a:r>
            <a:r>
              <a:rPr lang="en-US" dirty="0" err="1" smtClean="0"/>
              <a:t>obtient</a:t>
            </a:r>
            <a:r>
              <a:rPr lang="en-US" baseline="0" dirty="0" smtClean="0"/>
              <a:t> </a:t>
            </a:r>
            <a:r>
              <a:rPr lang="en-US" baseline="0" dirty="0" err="1" smtClean="0"/>
              <a:t>quand</a:t>
            </a:r>
            <a:r>
              <a:rPr lang="en-US" baseline="0" dirty="0" smtClean="0"/>
              <a:t> on </a:t>
            </a:r>
            <a:r>
              <a:rPr lang="en-US" baseline="0" dirty="0" err="1" smtClean="0"/>
              <a:t>optimise</a:t>
            </a:r>
            <a:r>
              <a:rPr lang="en-US" baseline="0" dirty="0" smtClean="0"/>
              <a:t> le </a:t>
            </a:r>
            <a:r>
              <a:rPr lang="en-US" baseline="0" dirty="0" err="1" smtClean="0"/>
              <a:t>modele</a:t>
            </a:r>
            <a:r>
              <a:rPr lang="en-US" baseline="0" dirty="0" smtClean="0"/>
              <a:t> </a:t>
            </a:r>
            <a:r>
              <a:rPr lang="en-US" baseline="0" dirty="0" err="1" smtClean="0"/>
              <a:t>sur</a:t>
            </a:r>
            <a:r>
              <a:rPr lang="en-US" baseline="0" dirty="0" smtClean="0"/>
              <a:t> des </a:t>
            </a:r>
            <a:r>
              <a:rPr lang="en-US" baseline="0" dirty="0" err="1" smtClean="0"/>
              <a:t>donnees</a:t>
            </a:r>
            <a:r>
              <a:rPr lang="en-US" baseline="0" dirty="0" smtClean="0"/>
              <a:t> reels. </a:t>
            </a:r>
          </a:p>
          <a:p>
            <a:r>
              <a:rPr lang="en-US" baseline="0" dirty="0" smtClean="0"/>
              <a:t>On </a:t>
            </a:r>
            <a:r>
              <a:rPr lang="en-US" baseline="0" dirty="0" err="1" smtClean="0"/>
              <a:t>peut</a:t>
            </a:r>
            <a:r>
              <a:rPr lang="en-US" baseline="0" dirty="0" smtClean="0"/>
              <a:t> </a:t>
            </a:r>
            <a:r>
              <a:rPr lang="en-US" baseline="0" dirty="0" err="1" smtClean="0"/>
              <a:t>noter</a:t>
            </a:r>
            <a:r>
              <a:rPr lang="en-US" baseline="0" dirty="0" smtClean="0"/>
              <a:t> </a:t>
            </a:r>
            <a:r>
              <a:rPr lang="en-US" baseline="0" dirty="0" err="1" smtClean="0"/>
              <a:t>que</a:t>
            </a:r>
            <a:r>
              <a:rPr lang="en-US" baseline="0" dirty="0" smtClean="0"/>
              <a:t> meme </a:t>
            </a:r>
            <a:r>
              <a:rPr lang="en-US" baseline="0" dirty="0" err="1" smtClean="0"/>
              <a:t>si</a:t>
            </a:r>
            <a:r>
              <a:rPr lang="en-US" baseline="0" dirty="0" smtClean="0"/>
              <a:t> le </a:t>
            </a:r>
            <a:r>
              <a:rPr lang="en-US" baseline="0" dirty="0" err="1" smtClean="0"/>
              <a:t>modele</a:t>
            </a:r>
            <a:r>
              <a:rPr lang="en-US" baseline="0" dirty="0" smtClean="0"/>
              <a:t> </a:t>
            </a:r>
            <a:r>
              <a:rPr lang="en-US" baseline="0" dirty="0" err="1" smtClean="0"/>
              <a:t>est</a:t>
            </a:r>
            <a:r>
              <a:rPr lang="en-US" baseline="0" dirty="0" smtClean="0"/>
              <a:t> </a:t>
            </a:r>
            <a:r>
              <a:rPr lang="en-US" baseline="0" dirty="0" err="1" smtClean="0"/>
              <a:t>agnostique</a:t>
            </a:r>
            <a:r>
              <a:rPr lang="en-US" baseline="0" dirty="0" smtClean="0"/>
              <a:t> de la </a:t>
            </a:r>
            <a:r>
              <a:rPr lang="en-US" baseline="0" dirty="0" err="1" smtClean="0"/>
              <a:t>diagnostique</a:t>
            </a:r>
            <a:r>
              <a:rPr lang="en-US" baseline="0" dirty="0" smtClean="0"/>
              <a:t>, on arrive a </a:t>
            </a:r>
            <a:r>
              <a:rPr lang="en-US" baseline="0" dirty="0" err="1" smtClean="0"/>
              <a:t>obtenir</a:t>
            </a:r>
            <a:r>
              <a:rPr lang="en-US" baseline="0" dirty="0" smtClean="0"/>
              <a:t> </a:t>
            </a:r>
            <a:r>
              <a:rPr lang="en-US" baseline="0" dirty="0" err="1" smtClean="0"/>
              <a:t>une</a:t>
            </a:r>
            <a:r>
              <a:rPr lang="en-US" baseline="0" dirty="0" smtClean="0"/>
              <a:t> representation </a:t>
            </a:r>
            <a:r>
              <a:rPr lang="en-US" baseline="0" dirty="0" err="1" smtClean="0"/>
              <a:t>latente</a:t>
            </a:r>
            <a:r>
              <a:rPr lang="en-US" baseline="0" dirty="0" smtClean="0"/>
              <a:t> qui </a:t>
            </a:r>
            <a:r>
              <a:rPr lang="en-US" baseline="0" dirty="0" err="1" smtClean="0"/>
              <a:t>est</a:t>
            </a:r>
            <a:r>
              <a:rPr lang="en-US" baseline="0" dirty="0" smtClean="0"/>
              <a:t> </a:t>
            </a:r>
            <a:r>
              <a:rPr lang="en-US" baseline="0" dirty="0" err="1" smtClean="0"/>
              <a:t>fortemente</a:t>
            </a:r>
            <a:r>
              <a:rPr lang="en-US" baseline="0" dirty="0" smtClean="0"/>
              <a:t> </a:t>
            </a:r>
            <a:r>
              <a:rPr lang="en-US" baseline="0" dirty="0" err="1" smtClean="0"/>
              <a:t>associée</a:t>
            </a:r>
            <a:r>
              <a:rPr lang="en-US" baseline="0" dirty="0" smtClean="0"/>
              <a:t> aux different </a:t>
            </a:r>
            <a:r>
              <a:rPr lang="en-US" baseline="0" dirty="0" err="1" smtClean="0"/>
              <a:t>etats</a:t>
            </a:r>
            <a:r>
              <a:rPr lang="en-US" baseline="0" dirty="0" smtClean="0"/>
              <a:t> </a:t>
            </a:r>
            <a:r>
              <a:rPr lang="en-US" baseline="0" dirty="0" err="1" smtClean="0"/>
              <a:t>cliniques</a:t>
            </a:r>
            <a:r>
              <a:rPr lang="en-US" baseline="0" dirty="0" smtClean="0"/>
              <a:t> de la </a:t>
            </a:r>
            <a:r>
              <a:rPr lang="en-US" baseline="0" dirty="0" err="1" smtClean="0"/>
              <a:t>maladie</a:t>
            </a:r>
            <a:r>
              <a:rPr lang="en-US" baseline="0" dirty="0" smtClean="0"/>
              <a:t>, et qui </a:t>
            </a:r>
            <a:r>
              <a:rPr lang="en-US" baseline="0" dirty="0" err="1" smtClean="0"/>
              <a:t>amene</a:t>
            </a:r>
            <a:r>
              <a:rPr lang="en-US" baseline="0" dirty="0" smtClean="0"/>
              <a:t> a </a:t>
            </a:r>
            <a:r>
              <a:rPr lang="en-US" baseline="0" dirty="0" err="1" smtClean="0"/>
              <a:t>une</a:t>
            </a:r>
            <a:r>
              <a:rPr lang="en-US" baseline="0" dirty="0" smtClean="0"/>
              <a:t> </a:t>
            </a:r>
            <a:r>
              <a:rPr lang="en-US" baseline="0" dirty="0" err="1" smtClean="0"/>
              <a:t>tres</a:t>
            </a:r>
            <a:r>
              <a:rPr lang="en-US" baseline="0" dirty="0" smtClean="0"/>
              <a:t> bonne differentiation entre groups </a:t>
            </a:r>
            <a:r>
              <a:rPr lang="en-US" baseline="0" dirty="0" err="1" smtClean="0"/>
              <a:t>cliniques</a:t>
            </a:r>
            <a:r>
              <a:rPr lang="en-US" baseline="0" dirty="0" smtClean="0"/>
              <a:t>. </a:t>
            </a:r>
            <a:r>
              <a:rPr lang="en-US" baseline="0" dirty="0" err="1" smtClean="0"/>
              <a:t>Cette</a:t>
            </a:r>
            <a:r>
              <a:rPr lang="en-US" baseline="0" dirty="0" smtClean="0"/>
              <a:t> representation </a:t>
            </a:r>
            <a:r>
              <a:rPr lang="en-US" baseline="0" dirty="0" err="1" smtClean="0"/>
              <a:t>est</a:t>
            </a:r>
            <a:r>
              <a:rPr lang="en-US" baseline="0" dirty="0" smtClean="0"/>
              <a:t> </a:t>
            </a:r>
            <a:r>
              <a:rPr lang="en-US" baseline="0" dirty="0" err="1" smtClean="0"/>
              <a:t>consistente</a:t>
            </a:r>
            <a:r>
              <a:rPr lang="en-US" baseline="0" dirty="0" smtClean="0"/>
              <a:t> </a:t>
            </a:r>
            <a:r>
              <a:rPr lang="en-US" baseline="0" dirty="0" err="1" smtClean="0"/>
              <a:t>soit</a:t>
            </a:r>
            <a:r>
              <a:rPr lang="en-US" baseline="0" dirty="0" smtClean="0"/>
              <a:t> </a:t>
            </a:r>
            <a:r>
              <a:rPr lang="en-US" baseline="0" dirty="0" err="1" smtClean="0"/>
              <a:t>dans</a:t>
            </a:r>
            <a:r>
              <a:rPr lang="en-US" baseline="0" dirty="0" smtClean="0"/>
              <a:t> les </a:t>
            </a:r>
            <a:r>
              <a:rPr lang="en-US" baseline="0" dirty="0" err="1" smtClean="0"/>
              <a:t>donnees</a:t>
            </a:r>
            <a:r>
              <a:rPr lang="en-US" baseline="0" dirty="0" smtClean="0"/>
              <a:t> de </a:t>
            </a:r>
            <a:r>
              <a:rPr lang="en-US" baseline="0" dirty="0" err="1" smtClean="0"/>
              <a:t>entreinement</a:t>
            </a:r>
            <a:r>
              <a:rPr lang="en-US" baseline="0" dirty="0" smtClean="0"/>
              <a:t>, </a:t>
            </a:r>
            <a:r>
              <a:rPr lang="en-US" baseline="0" dirty="0" err="1" smtClean="0"/>
              <a:t>soit</a:t>
            </a:r>
            <a:r>
              <a:rPr lang="en-US" baseline="0" dirty="0" smtClean="0"/>
              <a:t> </a:t>
            </a:r>
            <a:r>
              <a:rPr lang="en-US" baseline="0" dirty="0" err="1" smtClean="0"/>
              <a:t>dans</a:t>
            </a:r>
            <a:r>
              <a:rPr lang="en-US" baseline="0" dirty="0" smtClean="0"/>
              <a:t> les </a:t>
            </a:r>
            <a:r>
              <a:rPr lang="en-US" baseline="0" dirty="0" err="1" smtClean="0"/>
              <a:t>donnees</a:t>
            </a:r>
            <a:r>
              <a:rPr lang="en-US" baseline="0" dirty="0" smtClean="0"/>
              <a:t> de validation</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22</a:t>
            </a:fld>
            <a:endParaRPr lang="en-US"/>
          </a:p>
        </p:txBody>
      </p:sp>
    </p:spTree>
    <p:extLst>
      <p:ext uri="{BB962C8B-B14F-4D97-AF65-F5344CB8AC3E}">
        <p14:creationId xmlns:p14="http://schemas.microsoft.com/office/powerpoint/2010/main" val="74575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En plus, grace a la formulation generative du </a:t>
            </a:r>
            <a:r>
              <a:rPr lang="en-US" dirty="0" err="1" smtClean="0"/>
              <a:t>modele</a:t>
            </a:r>
            <a:r>
              <a:rPr lang="en-US" dirty="0" smtClean="0"/>
              <a:t>, on </a:t>
            </a:r>
            <a:r>
              <a:rPr lang="en-US" dirty="0" err="1" smtClean="0"/>
              <a:t>peut</a:t>
            </a:r>
            <a:r>
              <a:rPr lang="en-US" dirty="0" smtClean="0"/>
              <a:t> </a:t>
            </a:r>
            <a:r>
              <a:rPr lang="en-US" dirty="0" err="1" smtClean="0"/>
              <a:t>genere</a:t>
            </a:r>
            <a:r>
              <a:rPr lang="en-US" baseline="0" dirty="0" smtClean="0"/>
              <a:t> des </a:t>
            </a:r>
            <a:r>
              <a:rPr lang="en-US" baseline="0" dirty="0" err="1" smtClean="0"/>
              <a:t>cartes</a:t>
            </a:r>
            <a:r>
              <a:rPr lang="en-US" baseline="0" dirty="0" smtClean="0"/>
              <a:t> de </a:t>
            </a:r>
            <a:r>
              <a:rPr lang="en-US" baseline="0" dirty="0" err="1" smtClean="0"/>
              <a:t>pathologie</a:t>
            </a:r>
            <a:r>
              <a:rPr lang="en-US" baseline="0" dirty="0" smtClean="0"/>
              <a:t> </a:t>
            </a:r>
            <a:r>
              <a:rPr lang="en-US" baseline="0" dirty="0" err="1" smtClean="0"/>
              <a:t>associées</a:t>
            </a:r>
            <a:r>
              <a:rPr lang="en-US" baseline="0" dirty="0" smtClean="0"/>
              <a:t> au </a:t>
            </a:r>
            <a:r>
              <a:rPr lang="en-US" baseline="0" dirty="0" err="1" smtClean="0"/>
              <a:t>etat</a:t>
            </a:r>
            <a:r>
              <a:rPr lang="en-US" baseline="0" dirty="0" smtClean="0"/>
              <a:t> latent. </a:t>
            </a:r>
          </a:p>
          <a:p>
            <a:r>
              <a:rPr lang="en-US" baseline="0" dirty="0" err="1" smtClean="0"/>
              <a:t>Cette</a:t>
            </a:r>
            <a:r>
              <a:rPr lang="en-US" baseline="0" dirty="0" smtClean="0"/>
              <a:t> </a:t>
            </a:r>
            <a:r>
              <a:rPr lang="en-US" baseline="0" dirty="0" err="1" smtClean="0"/>
              <a:t>proprieté</a:t>
            </a:r>
            <a:r>
              <a:rPr lang="en-US" baseline="0" dirty="0" smtClean="0"/>
              <a:t> </a:t>
            </a:r>
            <a:r>
              <a:rPr lang="en-US" baseline="0" dirty="0" err="1" smtClean="0"/>
              <a:t>est</a:t>
            </a:r>
            <a:r>
              <a:rPr lang="en-US" baseline="0" dirty="0" smtClean="0"/>
              <a:t> </a:t>
            </a:r>
            <a:r>
              <a:rPr lang="en-US" baseline="0" dirty="0" err="1" smtClean="0"/>
              <a:t>tres</a:t>
            </a:r>
            <a:r>
              <a:rPr lang="en-US" baseline="0" dirty="0" smtClean="0"/>
              <a:t> </a:t>
            </a:r>
            <a:r>
              <a:rPr lang="en-US" baseline="0" dirty="0" err="1" smtClean="0"/>
              <a:t>interessante</a:t>
            </a:r>
            <a:r>
              <a:rPr lang="en-US" baseline="0" dirty="0" smtClean="0"/>
              <a:t> pour interpreter le </a:t>
            </a:r>
            <a:r>
              <a:rPr lang="en-US" baseline="0" dirty="0" err="1" smtClean="0"/>
              <a:t>modele</a:t>
            </a:r>
            <a:r>
              <a:rPr lang="en-US" baseline="0" dirty="0" smtClean="0"/>
              <a:t>, et pour </a:t>
            </a:r>
            <a:r>
              <a:rPr lang="en-US" baseline="0" dirty="0" err="1" smtClean="0"/>
              <a:t>l’exploration</a:t>
            </a:r>
            <a:r>
              <a:rPr lang="en-US" baseline="0" dirty="0" smtClean="0"/>
              <a:t> de la </a:t>
            </a:r>
            <a:r>
              <a:rPr lang="en-US" baseline="0" dirty="0" err="1" smtClean="0"/>
              <a:t>variabilitée</a:t>
            </a:r>
            <a:r>
              <a:rPr lang="en-US" baseline="0" dirty="0" smtClean="0"/>
              <a:t> </a:t>
            </a:r>
            <a:r>
              <a:rPr lang="en-US" baseline="0" dirty="0" err="1" smtClean="0"/>
              <a:t>associé</a:t>
            </a:r>
            <a:r>
              <a:rPr lang="en-US" baseline="0" dirty="0" smtClean="0"/>
              <a:t> aux </a:t>
            </a:r>
            <a:r>
              <a:rPr lang="en-US" baseline="0" dirty="0" err="1" smtClean="0"/>
              <a:t>donees</a:t>
            </a:r>
            <a:r>
              <a:rPr lang="en-US" baseline="0" dirty="0" smtClean="0"/>
              <a:t>, pour example pour </a:t>
            </a:r>
            <a:r>
              <a:rPr lang="en-US" baseline="0" dirty="0" err="1" smtClean="0"/>
              <a:t>simuler</a:t>
            </a:r>
            <a:r>
              <a:rPr lang="en-US" baseline="0" dirty="0" smtClean="0"/>
              <a:t> des </a:t>
            </a:r>
            <a:r>
              <a:rPr lang="en-US" baseline="0" dirty="0" err="1" smtClean="0"/>
              <a:t>jeux</a:t>
            </a:r>
            <a:r>
              <a:rPr lang="en-US" baseline="0" dirty="0" smtClean="0"/>
              <a:t> des </a:t>
            </a:r>
            <a:r>
              <a:rPr lang="en-US" baseline="0" dirty="0" err="1" smtClean="0"/>
              <a:t>donnees</a:t>
            </a:r>
            <a:r>
              <a:rPr lang="en-US" baseline="0" dirty="0" smtClean="0"/>
              <a:t> pour des essays </a:t>
            </a:r>
            <a:r>
              <a:rPr lang="en-US" baseline="0" dirty="0" err="1" smtClean="0"/>
              <a:t>cliniques</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23</a:t>
            </a:fld>
            <a:endParaRPr lang="en-US"/>
          </a:p>
        </p:txBody>
      </p:sp>
    </p:spTree>
    <p:extLst>
      <p:ext uri="{BB962C8B-B14F-4D97-AF65-F5344CB8AC3E}">
        <p14:creationId xmlns:p14="http://schemas.microsoft.com/office/powerpoint/2010/main" val="2140297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En </a:t>
            </a:r>
            <a:r>
              <a:rPr lang="en-US" dirty="0" err="1" smtClean="0"/>
              <a:t>s’appuyant</a:t>
            </a:r>
            <a:r>
              <a:rPr lang="en-US" dirty="0" smtClean="0"/>
              <a:t> </a:t>
            </a:r>
            <a:r>
              <a:rPr lang="en-US" dirty="0" err="1" smtClean="0"/>
              <a:t>sur</a:t>
            </a:r>
            <a:r>
              <a:rPr lang="en-US" dirty="0" smtClean="0"/>
              <a:t> des methodologies</a:t>
            </a:r>
            <a:r>
              <a:rPr lang="en-US" baseline="0" dirty="0" smtClean="0"/>
              <a:t> </a:t>
            </a:r>
            <a:r>
              <a:rPr lang="en-US" baseline="0" dirty="0" err="1" smtClean="0"/>
              <a:t>similaires</a:t>
            </a:r>
            <a:r>
              <a:rPr lang="en-US" baseline="0" dirty="0" smtClean="0"/>
              <a:t>, on </a:t>
            </a:r>
            <a:r>
              <a:rPr lang="en-US" baseline="0" dirty="0" err="1" smtClean="0"/>
              <a:t>aussi</a:t>
            </a:r>
            <a:r>
              <a:rPr lang="en-US" baseline="0" dirty="0" smtClean="0"/>
              <a:t> </a:t>
            </a:r>
            <a:r>
              <a:rPr lang="en-US" baseline="0" dirty="0" err="1" smtClean="0"/>
              <a:t>demontré</a:t>
            </a:r>
            <a:r>
              <a:rPr lang="en-US" baseline="0" dirty="0" smtClean="0"/>
              <a:t> </a:t>
            </a:r>
            <a:r>
              <a:rPr lang="en-US" baseline="0" dirty="0" err="1" smtClean="0"/>
              <a:t>comme</a:t>
            </a:r>
            <a:r>
              <a:rPr lang="en-US" baseline="0" dirty="0" smtClean="0"/>
              <a:t> </a:t>
            </a:r>
            <a:r>
              <a:rPr lang="en-US" baseline="0" dirty="0" err="1" smtClean="0"/>
              <a:t>obtenir</a:t>
            </a:r>
            <a:r>
              <a:rPr lang="en-US" baseline="0" dirty="0" smtClean="0"/>
              <a:t> </a:t>
            </a:r>
            <a:r>
              <a:rPr lang="en-US" baseline="0" dirty="0" err="1" smtClean="0"/>
              <a:t>une</a:t>
            </a:r>
            <a:r>
              <a:rPr lang="en-US" baseline="0" dirty="0" smtClean="0"/>
              <a:t> representation </a:t>
            </a:r>
            <a:r>
              <a:rPr lang="en-US" baseline="0" dirty="0" err="1" smtClean="0"/>
              <a:t>conjointe</a:t>
            </a:r>
            <a:r>
              <a:rPr lang="en-US" baseline="0" dirty="0" smtClean="0"/>
              <a:t> de </a:t>
            </a:r>
            <a:r>
              <a:rPr lang="en-US" baseline="0" dirty="0" err="1" smtClean="0"/>
              <a:t>l’atrophie</a:t>
            </a:r>
            <a:r>
              <a:rPr lang="en-US" baseline="0" dirty="0" smtClean="0"/>
              <a:t> du </a:t>
            </a:r>
            <a:r>
              <a:rPr lang="en-US" baseline="0" dirty="0" err="1" smtClean="0"/>
              <a:t>cerveau</a:t>
            </a:r>
            <a:r>
              <a:rPr lang="en-US" baseline="0" dirty="0" smtClean="0"/>
              <a:t>, et des variation </a:t>
            </a:r>
            <a:r>
              <a:rPr lang="en-US" baseline="0" dirty="0" err="1" smtClean="0"/>
              <a:t>genetiques</a:t>
            </a:r>
            <a:r>
              <a:rPr lang="en-US" baseline="0" dirty="0" smtClean="0"/>
              <a:t> </a:t>
            </a:r>
            <a:r>
              <a:rPr lang="en-US" baseline="0" dirty="0" err="1" smtClean="0"/>
              <a:t>sur</a:t>
            </a:r>
            <a:r>
              <a:rPr lang="en-US" baseline="0" dirty="0" smtClean="0"/>
              <a:t> le genome </a:t>
            </a:r>
            <a:r>
              <a:rPr lang="en-US" baseline="0" dirty="0" err="1" smtClean="0"/>
              <a:t>entiere</a:t>
            </a:r>
            <a:r>
              <a:rPr lang="en-US" baseline="0" dirty="0" smtClean="0"/>
              <a:t>.</a:t>
            </a:r>
          </a:p>
          <a:p>
            <a:r>
              <a:rPr lang="en-US" baseline="0" dirty="0" smtClean="0"/>
              <a:t>Grace aux regions </a:t>
            </a:r>
            <a:r>
              <a:rPr lang="en-US" baseline="0" dirty="0" err="1" smtClean="0"/>
              <a:t>genomiques</a:t>
            </a:r>
            <a:r>
              <a:rPr lang="en-US" baseline="0" dirty="0" smtClean="0"/>
              <a:t> </a:t>
            </a:r>
            <a:r>
              <a:rPr lang="en-US" baseline="0" dirty="0" err="1" smtClean="0"/>
              <a:t>associées</a:t>
            </a:r>
            <a:r>
              <a:rPr lang="en-US" baseline="0" dirty="0" smtClean="0"/>
              <a:t> au profile </a:t>
            </a:r>
            <a:r>
              <a:rPr lang="en-US" baseline="0" dirty="0" err="1" smtClean="0"/>
              <a:t>pathologique</a:t>
            </a:r>
            <a:r>
              <a:rPr lang="en-US" baseline="0" dirty="0" smtClean="0"/>
              <a:t> du </a:t>
            </a:r>
            <a:r>
              <a:rPr lang="en-US" baseline="0" dirty="0" err="1" smtClean="0"/>
              <a:t>cerveu</a:t>
            </a:r>
            <a:r>
              <a:rPr lang="en-US" baseline="0" dirty="0" smtClean="0"/>
              <a:t>, on </a:t>
            </a:r>
            <a:r>
              <a:rPr lang="en-US" baseline="0" dirty="0" err="1" smtClean="0"/>
              <a:t>est</a:t>
            </a:r>
            <a:r>
              <a:rPr lang="en-US" baseline="0" dirty="0" smtClean="0"/>
              <a:t> </a:t>
            </a:r>
            <a:r>
              <a:rPr lang="en-US" baseline="0" dirty="0" err="1" smtClean="0"/>
              <a:t>arrivés</a:t>
            </a:r>
            <a:r>
              <a:rPr lang="en-US" baseline="0" dirty="0" smtClean="0"/>
              <a:t> a </a:t>
            </a:r>
            <a:r>
              <a:rPr lang="en-US" baseline="0" dirty="0" err="1" smtClean="0"/>
              <a:t>cibler</a:t>
            </a:r>
            <a:r>
              <a:rPr lang="en-US" baseline="0" dirty="0" smtClean="0"/>
              <a:t> un gene, TRIB3, </a:t>
            </a:r>
            <a:r>
              <a:rPr lang="en-US" baseline="0" dirty="0" err="1" smtClean="0"/>
              <a:t>prometteur</a:t>
            </a:r>
            <a:r>
              <a:rPr lang="en-US" baseline="0" dirty="0" smtClean="0"/>
              <a:t> pour </a:t>
            </a:r>
            <a:r>
              <a:rPr lang="en-US" baseline="0" dirty="0" err="1" smtClean="0"/>
              <a:t>expliquer</a:t>
            </a:r>
            <a:r>
              <a:rPr lang="en-US" baseline="0" dirty="0" smtClean="0"/>
              <a:t> </a:t>
            </a:r>
            <a:r>
              <a:rPr lang="en-US" baseline="0" dirty="0" err="1" smtClean="0"/>
              <a:t>certains</a:t>
            </a:r>
            <a:r>
              <a:rPr lang="en-US" baseline="0" dirty="0" smtClean="0"/>
              <a:t> mechanisms de la </a:t>
            </a:r>
            <a:r>
              <a:rPr lang="en-US" baseline="0" dirty="0" err="1" smtClean="0"/>
              <a:t>pathologie</a:t>
            </a:r>
            <a:r>
              <a:rPr lang="en-US" baseline="0" dirty="0" smtClean="0"/>
              <a:t> </a:t>
            </a:r>
            <a:r>
              <a:rPr lang="en-US" baseline="0" dirty="0" err="1" smtClean="0"/>
              <a:t>liés</a:t>
            </a:r>
            <a:r>
              <a:rPr lang="en-US" baseline="0" dirty="0" smtClean="0"/>
              <a:t> a la </a:t>
            </a:r>
            <a:r>
              <a:rPr lang="en-US" baseline="0" dirty="0" err="1" smtClean="0"/>
              <a:t>morte</a:t>
            </a:r>
            <a:r>
              <a:rPr lang="en-US" baseline="0" dirty="0" smtClean="0"/>
              <a:t> </a:t>
            </a:r>
            <a:r>
              <a:rPr lang="en-US" baseline="0" dirty="0" err="1" smtClean="0"/>
              <a:t>neuronale</a:t>
            </a:r>
            <a:r>
              <a:rPr lang="en-US" baseline="0" dirty="0" smtClean="0"/>
              <a:t> et a la production de la </a:t>
            </a:r>
            <a:r>
              <a:rPr lang="en-US" baseline="0" dirty="0" err="1" smtClean="0"/>
              <a:t>proteine</a:t>
            </a:r>
            <a:r>
              <a:rPr lang="en-US" baseline="0" dirty="0" smtClean="0"/>
              <a:t> </a:t>
            </a:r>
            <a:r>
              <a:rPr lang="en-US" baseline="0" dirty="0" err="1" smtClean="0"/>
              <a:t>amyloide</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24</a:t>
            </a:fld>
            <a:endParaRPr lang="en-US"/>
          </a:p>
        </p:txBody>
      </p:sp>
    </p:spTree>
    <p:extLst>
      <p:ext uri="{BB962C8B-B14F-4D97-AF65-F5344CB8AC3E}">
        <p14:creationId xmlns:p14="http://schemas.microsoft.com/office/powerpoint/2010/main" val="2374676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 definitive, les models</a:t>
            </a:r>
            <a:r>
              <a:rPr lang="en-US" baseline="0" dirty="0" smtClean="0"/>
              <a:t> a variables </a:t>
            </a:r>
            <a:r>
              <a:rPr lang="en-US" baseline="0" dirty="0" err="1" smtClean="0"/>
              <a:t>latents</a:t>
            </a:r>
            <a:r>
              <a:rPr lang="en-US" baseline="0" dirty="0" smtClean="0"/>
              <a:t> </a:t>
            </a:r>
            <a:r>
              <a:rPr lang="en-US" baseline="0" dirty="0" err="1" smtClean="0"/>
              <a:t>sont</a:t>
            </a:r>
            <a:r>
              <a:rPr lang="en-US" baseline="0" dirty="0" smtClean="0"/>
              <a:t> des </a:t>
            </a:r>
            <a:r>
              <a:rPr lang="en-US" baseline="0" dirty="0" err="1" smtClean="0"/>
              <a:t>outils</a:t>
            </a:r>
            <a:r>
              <a:rPr lang="en-US" baseline="0" dirty="0" smtClean="0"/>
              <a:t> </a:t>
            </a:r>
            <a:r>
              <a:rPr lang="en-US" baseline="0" dirty="0" err="1" smtClean="0"/>
              <a:t>tres</a:t>
            </a:r>
            <a:r>
              <a:rPr lang="en-US" baseline="0" dirty="0" smtClean="0"/>
              <a:t> </a:t>
            </a:r>
            <a:r>
              <a:rPr lang="en-US" baseline="0" dirty="0" err="1" smtClean="0"/>
              <a:t>puissants</a:t>
            </a:r>
            <a:r>
              <a:rPr lang="en-US" baseline="0" dirty="0" smtClean="0"/>
              <a:t> pour </a:t>
            </a:r>
            <a:r>
              <a:rPr lang="en-US" baseline="0" dirty="0" err="1" smtClean="0"/>
              <a:t>integrer</a:t>
            </a:r>
            <a:r>
              <a:rPr lang="en-US" baseline="0" dirty="0" smtClean="0"/>
              <a:t> des </a:t>
            </a:r>
            <a:r>
              <a:rPr lang="en-US" baseline="0" dirty="0" err="1" smtClean="0"/>
              <a:t>données</a:t>
            </a:r>
            <a:r>
              <a:rPr lang="en-US" baseline="0" dirty="0" smtClean="0"/>
              <a:t> </a:t>
            </a:r>
            <a:r>
              <a:rPr lang="en-US" baseline="0" dirty="0" err="1" smtClean="0"/>
              <a:t>tres</a:t>
            </a:r>
            <a:r>
              <a:rPr lang="en-US" baseline="0" dirty="0" smtClean="0"/>
              <a:t> complexes et </a:t>
            </a:r>
            <a:r>
              <a:rPr lang="en-US" baseline="0" dirty="0" err="1" smtClean="0"/>
              <a:t>heterogenes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Du a la </a:t>
            </a:r>
            <a:r>
              <a:rPr lang="en-US" baseline="0" dirty="0" err="1" smtClean="0"/>
              <a:t>complexité</a:t>
            </a:r>
            <a:r>
              <a:rPr lang="en-US" baseline="0" dirty="0" smtClean="0"/>
              <a:t> des </a:t>
            </a:r>
            <a:r>
              <a:rPr lang="en-US" baseline="0" dirty="0" err="1" smtClean="0"/>
              <a:t>donnees</a:t>
            </a:r>
            <a:r>
              <a:rPr lang="en-US" baseline="0" dirty="0" smtClean="0"/>
              <a:t>, </a:t>
            </a:r>
            <a:r>
              <a:rPr lang="en-US" baseline="0" dirty="0" err="1" smtClean="0"/>
              <a:t>c’est</a:t>
            </a:r>
            <a:r>
              <a:rPr lang="en-US" baseline="0" dirty="0" smtClean="0"/>
              <a:t> </a:t>
            </a:r>
            <a:r>
              <a:rPr lang="en-US" baseline="0" dirty="0" err="1" smtClean="0"/>
              <a:t>tres</a:t>
            </a:r>
            <a:r>
              <a:rPr lang="en-US" baseline="0" dirty="0" smtClean="0"/>
              <a:t> critique de se </a:t>
            </a:r>
            <a:r>
              <a:rPr lang="en-US" baseline="0" dirty="0" err="1" smtClean="0"/>
              <a:t>focaliser</a:t>
            </a:r>
            <a:r>
              <a:rPr lang="en-US" baseline="0" dirty="0" smtClean="0"/>
              <a:t> </a:t>
            </a:r>
            <a:r>
              <a:rPr lang="en-US" baseline="0" dirty="0" err="1" smtClean="0"/>
              <a:t>sur</a:t>
            </a:r>
            <a:r>
              <a:rPr lang="en-US" baseline="0" dirty="0" smtClean="0"/>
              <a:t> la </a:t>
            </a:r>
            <a:r>
              <a:rPr lang="en-US" baseline="0" dirty="0" err="1" smtClean="0"/>
              <a:t>scalabilité</a:t>
            </a:r>
            <a:r>
              <a:rPr lang="en-US" baseline="0" dirty="0" smtClean="0"/>
              <a:t>, </a:t>
            </a:r>
            <a:r>
              <a:rPr lang="en-US" baseline="0" dirty="0" err="1" smtClean="0"/>
              <a:t>flexibilité</a:t>
            </a:r>
            <a:r>
              <a:rPr lang="en-US" baseline="0" dirty="0" smtClean="0"/>
              <a:t> de </a:t>
            </a:r>
            <a:r>
              <a:rPr lang="en-US" baseline="0" dirty="0" err="1" smtClean="0"/>
              <a:t>modelisation</a:t>
            </a:r>
            <a:r>
              <a:rPr lang="en-US" baseline="0" dirty="0" smtClean="0"/>
              <a:t> et </a:t>
            </a:r>
            <a:r>
              <a:rPr lang="en-US" baseline="0" dirty="0" err="1" smtClean="0"/>
              <a:t>interpretabilité</a:t>
            </a:r>
            <a:r>
              <a:rPr lang="en-US" baseline="0" dirty="0" smtClean="0"/>
              <a:t> des </a:t>
            </a:r>
            <a:r>
              <a:rPr lang="en-US" baseline="0" dirty="0" err="1" smtClean="0"/>
              <a:t>resultats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Et, encore plus important, </a:t>
            </a:r>
            <a:r>
              <a:rPr lang="en-US" baseline="0" dirty="0" err="1" smtClean="0"/>
              <a:t>est</a:t>
            </a:r>
            <a:r>
              <a:rPr lang="en-US" baseline="0" dirty="0" smtClean="0"/>
              <a:t> la collaboration avec </a:t>
            </a:r>
            <a:r>
              <a:rPr lang="en-US" baseline="0" dirty="0" err="1" smtClean="0"/>
              <a:t>cliniciens</a:t>
            </a:r>
            <a:r>
              <a:rPr lang="en-US" baseline="0" dirty="0" smtClean="0"/>
              <a:t> et </a:t>
            </a:r>
            <a:r>
              <a:rPr lang="en-US" baseline="0" dirty="0" err="1" smtClean="0"/>
              <a:t>biologistes</a:t>
            </a:r>
            <a:r>
              <a:rPr lang="en-US" baseline="0" dirty="0" smtClean="0"/>
              <a:t> pour assurer la </a:t>
            </a:r>
            <a:r>
              <a:rPr lang="en-US" baseline="0" dirty="0" err="1" smtClean="0"/>
              <a:t>plausibilité</a:t>
            </a:r>
            <a:r>
              <a:rPr lang="en-US" baseline="0" dirty="0" smtClean="0"/>
              <a:t> et </a:t>
            </a:r>
            <a:r>
              <a:rPr lang="en-US" baseline="0" dirty="0" err="1" smtClean="0"/>
              <a:t>generalisation</a:t>
            </a:r>
            <a:r>
              <a:rPr lang="en-US" baseline="0" dirty="0" smtClean="0"/>
              <a:t> des </a:t>
            </a:r>
            <a:r>
              <a:rPr lang="en-US" baseline="0" dirty="0" err="1" smtClean="0"/>
              <a:t>resultats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25</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a:t>
            </a:r>
            <a:r>
              <a:rPr lang="en-US" baseline="0" dirty="0" smtClean="0"/>
              <a:t> </a:t>
            </a:r>
            <a:r>
              <a:rPr lang="en-US" baseline="0" dirty="0" err="1" smtClean="0"/>
              <a:t>passe</a:t>
            </a:r>
            <a:r>
              <a:rPr lang="en-US" baseline="0" dirty="0" smtClean="0"/>
              <a:t> </a:t>
            </a:r>
            <a:r>
              <a:rPr lang="en-US" baseline="0" dirty="0" err="1" smtClean="0"/>
              <a:t>maintenaient</a:t>
            </a:r>
            <a:r>
              <a:rPr lang="en-US" baseline="0" dirty="0" smtClean="0"/>
              <a:t> a </a:t>
            </a:r>
            <a:r>
              <a:rPr lang="en-US" baseline="0" dirty="0" err="1" smtClean="0"/>
              <a:t>etudier</a:t>
            </a:r>
            <a:r>
              <a:rPr lang="en-US" baseline="0" dirty="0" smtClean="0"/>
              <a:t> </a:t>
            </a:r>
            <a:r>
              <a:rPr lang="en-US" baseline="0" dirty="0" err="1" smtClean="0"/>
              <a:t>comme</a:t>
            </a:r>
            <a:r>
              <a:rPr lang="en-US" baseline="0" dirty="0" smtClean="0"/>
              <a:t> </a:t>
            </a:r>
            <a:r>
              <a:rPr lang="en-US" baseline="0" dirty="0" err="1" smtClean="0"/>
              <a:t>integrer</a:t>
            </a:r>
            <a:r>
              <a:rPr lang="en-US" baseline="0" dirty="0" smtClean="0"/>
              <a:t> </a:t>
            </a:r>
            <a:r>
              <a:rPr lang="en-US" baseline="0" dirty="0" err="1" smtClean="0"/>
              <a:t>une</a:t>
            </a:r>
            <a:r>
              <a:rPr lang="en-US" baseline="0" dirty="0" smtClean="0"/>
              <a:t> </a:t>
            </a:r>
            <a:r>
              <a:rPr lang="en-US" baseline="0" dirty="0" err="1" smtClean="0"/>
              <a:t>composante</a:t>
            </a:r>
            <a:r>
              <a:rPr lang="en-US" baseline="0" dirty="0" smtClean="0"/>
              <a:t> </a:t>
            </a:r>
            <a:r>
              <a:rPr lang="en-US" baseline="0" dirty="0" err="1" smtClean="0"/>
              <a:t>temporelle</a:t>
            </a:r>
            <a:r>
              <a:rPr lang="en-US" baseline="0" dirty="0" smtClean="0"/>
              <a:t> </a:t>
            </a:r>
            <a:r>
              <a:rPr lang="en-US" baseline="0" dirty="0" err="1" smtClean="0"/>
              <a:t>dans</a:t>
            </a:r>
            <a:r>
              <a:rPr lang="en-US" baseline="0" dirty="0" smtClean="0"/>
              <a:t> la </a:t>
            </a:r>
            <a:r>
              <a:rPr lang="en-US" baseline="0" dirty="0" err="1" smtClean="0"/>
              <a:t>modelisation</a:t>
            </a:r>
            <a:r>
              <a:rPr lang="en-US" baseline="0" dirty="0" smtClean="0"/>
              <a:t> des la </a:t>
            </a:r>
            <a:r>
              <a:rPr lang="en-US" baseline="0" dirty="0" err="1" smtClean="0"/>
              <a:t>maladie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26</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 a vu tout a </a:t>
            </a:r>
            <a:r>
              <a:rPr lang="en-US" dirty="0" err="1" smtClean="0"/>
              <a:t>l’heure</a:t>
            </a:r>
            <a:r>
              <a:rPr lang="en-US" dirty="0" smtClean="0"/>
              <a:t> </a:t>
            </a:r>
            <a:r>
              <a:rPr lang="en-US" dirty="0" err="1" smtClean="0"/>
              <a:t>que</a:t>
            </a:r>
            <a:r>
              <a:rPr lang="en-US" dirty="0" smtClean="0"/>
              <a:t> on a des models </a:t>
            </a:r>
            <a:r>
              <a:rPr lang="en-US" dirty="0" err="1" smtClean="0"/>
              <a:t>hypotetiques</a:t>
            </a:r>
            <a:r>
              <a:rPr lang="en-US" baseline="0" dirty="0" smtClean="0"/>
              <a:t> de </a:t>
            </a:r>
            <a:r>
              <a:rPr lang="en-US" baseline="0" dirty="0" err="1" smtClean="0"/>
              <a:t>l’evolution</a:t>
            </a:r>
            <a:r>
              <a:rPr lang="en-US" baseline="0" dirty="0" smtClean="0"/>
              <a:t> de la </a:t>
            </a:r>
            <a:r>
              <a:rPr lang="en-US" baseline="0" dirty="0" err="1" smtClean="0"/>
              <a:t>maladie</a:t>
            </a:r>
            <a:r>
              <a:rPr lang="en-US" baseline="0" dirty="0" smtClean="0"/>
              <a:t> </a:t>
            </a:r>
            <a:r>
              <a:rPr lang="en-US" baseline="0" dirty="0" err="1" smtClean="0"/>
              <a:t>sur</a:t>
            </a:r>
            <a:r>
              <a:rPr lang="en-US" baseline="0" dirty="0" smtClean="0"/>
              <a:t> tout </a:t>
            </a:r>
            <a:r>
              <a:rPr lang="en-US" baseline="0" dirty="0" err="1" smtClean="0"/>
              <a:t>l’hystoire</a:t>
            </a:r>
            <a:r>
              <a:rPr lang="en-US" baseline="0" dirty="0" smtClean="0"/>
              <a:t> </a:t>
            </a:r>
            <a:r>
              <a:rPr lang="en-US" baseline="0" dirty="0" err="1" smtClean="0"/>
              <a:t>naturelle</a:t>
            </a:r>
            <a:r>
              <a:rPr lang="en-US" baseline="0" dirty="0" smtClean="0"/>
              <a:t> de la </a:t>
            </a:r>
            <a:r>
              <a:rPr lang="en-US" baseline="0" dirty="0" err="1" smtClean="0"/>
              <a:t>pathologie</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En </a:t>
            </a:r>
            <a:r>
              <a:rPr lang="en-US" baseline="0" dirty="0" err="1" smtClean="0"/>
              <a:t>pratique</a:t>
            </a:r>
            <a:r>
              <a:rPr lang="en-US" baseline="0" dirty="0" smtClean="0"/>
              <a:t>, </a:t>
            </a:r>
            <a:r>
              <a:rPr lang="en-US" baseline="0" dirty="0" err="1" smtClean="0"/>
              <a:t>quand</a:t>
            </a:r>
            <a:r>
              <a:rPr lang="en-US" baseline="0" dirty="0" smtClean="0"/>
              <a:t> on </a:t>
            </a:r>
            <a:r>
              <a:rPr lang="en-US" baseline="0" dirty="0" err="1" smtClean="0"/>
              <a:t>travaille</a:t>
            </a:r>
            <a:r>
              <a:rPr lang="en-US" baseline="0" dirty="0" smtClean="0"/>
              <a:t> </a:t>
            </a:r>
            <a:r>
              <a:rPr lang="en-US" baseline="0" dirty="0" err="1" smtClean="0"/>
              <a:t>sur</a:t>
            </a:r>
            <a:r>
              <a:rPr lang="en-US" baseline="0" dirty="0" smtClean="0"/>
              <a:t> les </a:t>
            </a:r>
            <a:r>
              <a:rPr lang="en-US" baseline="0" dirty="0" err="1" smtClean="0"/>
              <a:t>donnees</a:t>
            </a:r>
            <a:r>
              <a:rPr lang="en-US" baseline="0" dirty="0" smtClean="0"/>
              <a:t> reels on se </a:t>
            </a:r>
            <a:r>
              <a:rPr lang="en-US" baseline="0" dirty="0" err="1" smtClean="0"/>
              <a:t>trouve</a:t>
            </a:r>
            <a:r>
              <a:rPr lang="en-US" baseline="0" dirty="0" smtClean="0"/>
              <a:t> avec </a:t>
            </a:r>
            <a:r>
              <a:rPr lang="en-US" baseline="0" dirty="0" err="1" smtClean="0"/>
              <a:t>ce</a:t>
            </a:r>
            <a:r>
              <a:rPr lang="en-US" baseline="0" dirty="0" smtClean="0"/>
              <a:t> </a:t>
            </a:r>
            <a:r>
              <a:rPr lang="en-US" baseline="0" dirty="0" err="1" smtClean="0"/>
              <a:t>que</a:t>
            </a:r>
            <a:r>
              <a:rPr lang="en-US" baseline="0" dirty="0" smtClean="0"/>
              <a:t> on </a:t>
            </a:r>
            <a:r>
              <a:rPr lang="en-US" baseline="0" dirty="0" err="1" smtClean="0"/>
              <a:t>montre</a:t>
            </a:r>
            <a:r>
              <a:rPr lang="en-US" baseline="0" dirty="0" smtClean="0"/>
              <a:t> a </a:t>
            </a:r>
            <a:r>
              <a:rPr lang="en-US" baseline="0" dirty="0" err="1" smtClean="0"/>
              <a:t>droit</a:t>
            </a:r>
            <a:r>
              <a:rPr lang="en-US" baseline="0" dirty="0" smtClean="0"/>
              <a:t>, </a:t>
            </a:r>
            <a:r>
              <a:rPr lang="en-US" baseline="0" dirty="0" err="1" smtClean="0"/>
              <a:t>ca</a:t>
            </a:r>
            <a:r>
              <a:rPr lang="en-US" baseline="0" dirty="0" smtClean="0"/>
              <a:t> </a:t>
            </a:r>
            <a:r>
              <a:rPr lang="en-US" baseline="0" dirty="0" err="1" smtClean="0"/>
              <a:t>veut</a:t>
            </a:r>
            <a:r>
              <a:rPr lang="en-US" baseline="0" dirty="0" smtClean="0"/>
              <a:t> dire le spaghetti plot.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Une</a:t>
            </a:r>
            <a:r>
              <a:rPr lang="en-US" baseline="0" dirty="0" smtClean="0"/>
              <a:t> </a:t>
            </a:r>
            <a:r>
              <a:rPr lang="en-US" baseline="0" dirty="0" err="1" smtClean="0"/>
              <a:t>tres</a:t>
            </a:r>
            <a:r>
              <a:rPr lang="en-US" baseline="0" dirty="0" smtClean="0"/>
              <a:t> forte </a:t>
            </a:r>
            <a:r>
              <a:rPr lang="en-US" baseline="0" dirty="0" err="1" smtClean="0"/>
              <a:t>variabilité</a:t>
            </a:r>
            <a:r>
              <a:rPr lang="en-US" baseline="0" dirty="0" smtClean="0"/>
              <a:t> des measures </a:t>
            </a:r>
            <a:r>
              <a:rPr lang="en-US" baseline="0" dirty="0" err="1" smtClean="0"/>
              <a:t>dans</a:t>
            </a:r>
            <a:r>
              <a:rPr lang="en-US" baseline="0" dirty="0" smtClean="0"/>
              <a:t> le temps at entre les patients, et </a:t>
            </a:r>
            <a:r>
              <a:rPr lang="en-US" baseline="0" dirty="0" err="1" smtClean="0"/>
              <a:t>sourtout</a:t>
            </a:r>
            <a:r>
              <a:rPr lang="en-US" baseline="0" dirty="0" smtClean="0"/>
              <a:t> </a:t>
            </a:r>
            <a:r>
              <a:rPr lang="en-US" baseline="0" dirty="0" err="1" smtClean="0"/>
              <a:t>une</a:t>
            </a:r>
            <a:r>
              <a:rPr lang="en-US" baseline="0" dirty="0" smtClean="0"/>
              <a:t> </a:t>
            </a:r>
            <a:r>
              <a:rPr lang="en-US" baseline="0" dirty="0" err="1" smtClean="0"/>
              <a:t>echelle</a:t>
            </a:r>
            <a:r>
              <a:rPr lang="en-US" baseline="0" dirty="0" smtClean="0"/>
              <a:t> du temps </a:t>
            </a:r>
            <a:r>
              <a:rPr lang="en-US" baseline="0" dirty="0" err="1" smtClean="0"/>
              <a:t>tres</a:t>
            </a:r>
            <a:r>
              <a:rPr lang="en-US" baseline="0" dirty="0" smtClean="0"/>
              <a:t> </a:t>
            </a:r>
            <a:r>
              <a:rPr lang="en-US" baseline="0" dirty="0" err="1" smtClean="0"/>
              <a:t>courte</a:t>
            </a:r>
            <a:r>
              <a:rPr lang="en-US" baseline="0" dirty="0" smtClean="0"/>
              <a:t>, </a:t>
            </a:r>
            <a:r>
              <a:rPr lang="en-US" baseline="0" dirty="0" err="1" smtClean="0"/>
              <a:t>associée</a:t>
            </a:r>
            <a:r>
              <a:rPr lang="en-US" baseline="0" dirty="0" smtClean="0"/>
              <a:t> a la </a:t>
            </a:r>
            <a:r>
              <a:rPr lang="en-US" baseline="0" dirty="0" err="1" smtClean="0"/>
              <a:t>durée</a:t>
            </a:r>
            <a:r>
              <a:rPr lang="en-US" baseline="0" dirty="0" smtClean="0"/>
              <a:t> de </a:t>
            </a:r>
            <a:r>
              <a:rPr lang="en-US" baseline="0" dirty="0" err="1" smtClean="0"/>
              <a:t>l’etude</a:t>
            </a:r>
            <a:r>
              <a:rPr lang="en-US" baseline="0" dirty="0" smtClean="0"/>
              <a:t> </a:t>
            </a:r>
            <a:r>
              <a:rPr lang="en-US" baseline="0" dirty="0" err="1" smtClean="0"/>
              <a:t>clinique</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Ce</a:t>
            </a:r>
            <a:r>
              <a:rPr lang="en-US" baseline="0" dirty="0" smtClean="0"/>
              <a:t> </a:t>
            </a:r>
            <a:r>
              <a:rPr lang="en-US" baseline="0" dirty="0" err="1" smtClean="0"/>
              <a:t>que</a:t>
            </a:r>
            <a:r>
              <a:rPr lang="en-US" baseline="0" dirty="0" smtClean="0"/>
              <a:t> on </a:t>
            </a:r>
            <a:r>
              <a:rPr lang="en-US" baseline="0" dirty="0" err="1" smtClean="0"/>
              <a:t>voudrait</a:t>
            </a:r>
            <a:r>
              <a:rPr lang="en-US" baseline="0" dirty="0" smtClean="0"/>
              <a:t> faire, </a:t>
            </a:r>
            <a:r>
              <a:rPr lang="en-US" baseline="0" dirty="0" err="1" smtClean="0"/>
              <a:t>est</a:t>
            </a:r>
            <a:r>
              <a:rPr lang="en-US" baseline="0" dirty="0" smtClean="0"/>
              <a:t> de </a:t>
            </a:r>
            <a:r>
              <a:rPr lang="en-US" baseline="0" dirty="0" err="1" smtClean="0"/>
              <a:t>recontruir</a:t>
            </a:r>
            <a:r>
              <a:rPr lang="en-US" baseline="0" dirty="0" smtClean="0"/>
              <a:t> les </a:t>
            </a:r>
            <a:r>
              <a:rPr lang="en-US" baseline="0" dirty="0" err="1" smtClean="0"/>
              <a:t>modeles</a:t>
            </a:r>
            <a:r>
              <a:rPr lang="en-US" baseline="0" dirty="0" smtClean="0"/>
              <a:t> </a:t>
            </a:r>
            <a:r>
              <a:rPr lang="en-US" baseline="0" dirty="0" err="1" smtClean="0"/>
              <a:t>hypothetiques</a:t>
            </a:r>
            <a:r>
              <a:rPr lang="en-US" baseline="0" dirty="0" smtClean="0"/>
              <a:t> de gauche a </a:t>
            </a:r>
            <a:r>
              <a:rPr lang="en-US" baseline="0" dirty="0" err="1" smtClean="0"/>
              <a:t>partir</a:t>
            </a:r>
            <a:r>
              <a:rPr lang="en-US" baseline="0" dirty="0" smtClean="0"/>
              <a:t> des </a:t>
            </a:r>
            <a:r>
              <a:rPr lang="en-US" baseline="0" dirty="0" err="1" smtClean="0"/>
              <a:t>donnees</a:t>
            </a:r>
            <a:r>
              <a:rPr lang="en-US" baseline="0" dirty="0" smtClean="0"/>
              <a:t> de </a:t>
            </a:r>
            <a:r>
              <a:rPr lang="en-US" baseline="0" dirty="0" err="1" smtClean="0"/>
              <a:t>droite</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Ca</a:t>
            </a:r>
            <a:r>
              <a:rPr lang="en-US" baseline="0" dirty="0" smtClean="0"/>
              <a:t> </a:t>
            </a:r>
            <a:r>
              <a:rPr lang="en-US" baseline="0" dirty="0" err="1" smtClean="0"/>
              <a:t>serait</a:t>
            </a:r>
            <a:r>
              <a:rPr lang="en-US" baseline="0" dirty="0" smtClean="0"/>
              <a:t> </a:t>
            </a:r>
            <a:r>
              <a:rPr lang="en-US" baseline="0" dirty="0" err="1" smtClean="0"/>
              <a:t>tres</a:t>
            </a:r>
            <a:r>
              <a:rPr lang="en-US" baseline="0" dirty="0" smtClean="0"/>
              <a:t> utile pour </a:t>
            </a:r>
            <a:r>
              <a:rPr lang="en-US" baseline="0" dirty="0" err="1" smtClean="0"/>
              <a:t>estimer</a:t>
            </a:r>
            <a:r>
              <a:rPr lang="en-US" baseline="0" dirty="0" smtClean="0"/>
              <a:t> </a:t>
            </a:r>
            <a:r>
              <a:rPr lang="en-US" baseline="0" dirty="0" err="1" smtClean="0"/>
              <a:t>l’etat</a:t>
            </a:r>
            <a:r>
              <a:rPr lang="en-US" baseline="0" dirty="0" smtClean="0"/>
              <a:t> </a:t>
            </a:r>
            <a:r>
              <a:rPr lang="en-US" baseline="0" dirty="0" err="1" smtClean="0"/>
              <a:t>pathologique</a:t>
            </a:r>
            <a:r>
              <a:rPr lang="en-US" baseline="0" dirty="0" smtClean="0"/>
              <a:t> du patient, et pour la </a:t>
            </a:r>
            <a:r>
              <a:rPr lang="en-US" baseline="0" dirty="0" err="1" smtClean="0"/>
              <a:t>suivi</a:t>
            </a:r>
            <a:r>
              <a:rPr lang="en-US" baseline="0" dirty="0" smtClean="0"/>
              <a:t> </a:t>
            </a:r>
            <a:r>
              <a:rPr lang="en-US" baseline="0" dirty="0" err="1" smtClean="0"/>
              <a:t>dans</a:t>
            </a:r>
            <a:r>
              <a:rPr lang="en-US" baseline="0" dirty="0" smtClean="0"/>
              <a:t> les etudes </a:t>
            </a:r>
            <a:r>
              <a:rPr lang="en-US" baseline="0" dirty="0" err="1" smtClean="0"/>
              <a:t>cliniques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27</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parte de spaghetti plot et on fait des hypotheses </a:t>
            </a:r>
            <a:r>
              <a:rPr lang="en-US" baseline="0" dirty="0" err="1" smtClean="0"/>
              <a:t>sur</a:t>
            </a:r>
            <a:r>
              <a:rPr lang="en-US" baseline="0" dirty="0" smtClean="0"/>
              <a:t> </a:t>
            </a:r>
            <a:r>
              <a:rPr lang="en-US" baseline="0" dirty="0" err="1" smtClean="0"/>
              <a:t>l’evolution</a:t>
            </a:r>
            <a:r>
              <a:rPr lang="en-US" baseline="0" dirty="0" smtClean="0"/>
              <a:t> de la </a:t>
            </a:r>
            <a:r>
              <a:rPr lang="en-US" baseline="0" dirty="0" err="1" smtClean="0"/>
              <a:t>maladie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28</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Pour example, on </a:t>
            </a:r>
            <a:r>
              <a:rPr lang="en-US" baseline="0" dirty="0" err="1" smtClean="0"/>
              <a:t>sait</a:t>
            </a:r>
            <a:r>
              <a:rPr lang="en-US" baseline="0" dirty="0" smtClean="0"/>
              <a:t> </a:t>
            </a:r>
            <a:r>
              <a:rPr lang="en-US" baseline="0" dirty="0" err="1" smtClean="0"/>
              <a:t>que</a:t>
            </a:r>
            <a:r>
              <a:rPr lang="en-US" baseline="0" dirty="0" smtClean="0"/>
              <a:t> la </a:t>
            </a:r>
            <a:r>
              <a:rPr lang="en-US" baseline="0" dirty="0" err="1" smtClean="0"/>
              <a:t>pathologie</a:t>
            </a:r>
            <a:r>
              <a:rPr lang="en-US" baseline="0" dirty="0" smtClean="0"/>
              <a:t> </a:t>
            </a:r>
            <a:r>
              <a:rPr lang="en-US" baseline="0" dirty="0" err="1" smtClean="0"/>
              <a:t>est</a:t>
            </a:r>
            <a:r>
              <a:rPr lang="en-US" baseline="0" dirty="0" smtClean="0"/>
              <a:t> </a:t>
            </a:r>
            <a:r>
              <a:rPr lang="en-US" baseline="0" dirty="0" err="1" smtClean="0"/>
              <a:t>une</a:t>
            </a:r>
            <a:r>
              <a:rPr lang="en-US" baseline="0" dirty="0" smtClean="0"/>
              <a:t> </a:t>
            </a:r>
            <a:r>
              <a:rPr lang="en-US" baseline="0" dirty="0" err="1" smtClean="0"/>
              <a:t>phenomene</a:t>
            </a:r>
            <a:r>
              <a:rPr lang="en-US" baseline="0" dirty="0" smtClean="0"/>
              <a:t> </a:t>
            </a:r>
            <a:r>
              <a:rPr lang="en-US" baseline="0" dirty="0" err="1" smtClean="0"/>
              <a:t>lisse</a:t>
            </a:r>
            <a:r>
              <a:rPr lang="en-US" baseline="0" dirty="0" smtClean="0"/>
              <a:t> qui change </a:t>
            </a:r>
            <a:r>
              <a:rPr lang="en-US" baseline="0" dirty="0" err="1" smtClean="0"/>
              <a:t>lentement</a:t>
            </a:r>
            <a:r>
              <a:rPr lang="en-US" baseline="0" dirty="0" smtClean="0"/>
              <a:t> au </a:t>
            </a:r>
            <a:r>
              <a:rPr lang="en-US" baseline="0" dirty="0" err="1" smtClean="0"/>
              <a:t>cours</a:t>
            </a:r>
            <a:r>
              <a:rPr lang="en-US" baseline="0" dirty="0" smtClean="0"/>
              <a:t> du temps.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Et, plus important, la </a:t>
            </a:r>
            <a:r>
              <a:rPr lang="en-US" baseline="0" dirty="0" err="1" smtClean="0"/>
              <a:t>pathologie</a:t>
            </a:r>
            <a:r>
              <a:rPr lang="en-US" baseline="0" dirty="0" smtClean="0"/>
              <a:t> </a:t>
            </a:r>
            <a:r>
              <a:rPr lang="en-US" baseline="0" dirty="0" err="1" smtClean="0"/>
              <a:t>evolue</a:t>
            </a:r>
            <a:r>
              <a:rPr lang="en-US" baseline="0" dirty="0" smtClean="0"/>
              <a:t> de la </a:t>
            </a:r>
            <a:r>
              <a:rPr lang="en-US" baseline="0" dirty="0" err="1" smtClean="0"/>
              <a:t>normalité</a:t>
            </a:r>
            <a:r>
              <a:rPr lang="en-US" baseline="0" dirty="0" smtClean="0"/>
              <a:t> a </a:t>
            </a:r>
            <a:r>
              <a:rPr lang="en-US" baseline="0" dirty="0" err="1" smtClean="0"/>
              <a:t>l’abnormalité</a:t>
            </a:r>
            <a:r>
              <a:rPr lang="en-US" baseline="0" dirty="0" smtClean="0"/>
              <a:t> sans </a:t>
            </a:r>
            <a:r>
              <a:rPr lang="en-US" baseline="0" dirty="0" err="1" smtClean="0"/>
              <a:t>pouvoir</a:t>
            </a:r>
            <a:r>
              <a:rPr lang="en-US" baseline="0" dirty="0" smtClean="0"/>
              <a:t> </a:t>
            </a:r>
            <a:r>
              <a:rPr lang="en-US" baseline="0" dirty="0" err="1" smtClean="0"/>
              <a:t>revenir</a:t>
            </a:r>
            <a:r>
              <a:rPr lang="en-US" baseline="0" dirty="0" smtClean="0"/>
              <a:t> </a:t>
            </a:r>
            <a:r>
              <a:rPr lang="en-US" baseline="0" dirty="0" err="1" smtClean="0"/>
              <a:t>arriere</a:t>
            </a:r>
            <a:r>
              <a:rPr lang="en-US" baseline="0" dirty="0" smtClean="0"/>
              <a:t>. </a:t>
            </a:r>
            <a:r>
              <a:rPr lang="en-US" baseline="0" dirty="0" err="1" smtClean="0"/>
              <a:t>Ca</a:t>
            </a:r>
            <a:r>
              <a:rPr lang="en-US" baseline="0" dirty="0" smtClean="0"/>
              <a:t> </a:t>
            </a:r>
            <a:r>
              <a:rPr lang="en-US" baseline="0" dirty="0" err="1" smtClean="0"/>
              <a:t>veut</a:t>
            </a:r>
            <a:r>
              <a:rPr lang="en-US" baseline="0" dirty="0" smtClean="0"/>
              <a:t> dire </a:t>
            </a:r>
            <a:r>
              <a:rPr lang="en-US" baseline="0" dirty="0" err="1" smtClean="0"/>
              <a:t>que</a:t>
            </a:r>
            <a:r>
              <a:rPr lang="en-US" baseline="0" dirty="0" smtClean="0"/>
              <a:t> la progression </a:t>
            </a:r>
            <a:r>
              <a:rPr lang="en-US" baseline="0" dirty="0" err="1" smtClean="0"/>
              <a:t>est</a:t>
            </a:r>
            <a:r>
              <a:rPr lang="en-US" baseline="0" dirty="0" smtClean="0"/>
              <a:t> monotone.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29</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Cette</a:t>
            </a:r>
            <a:r>
              <a:rPr lang="en-US" baseline="0" dirty="0" smtClean="0"/>
              <a:t> </a:t>
            </a:r>
            <a:r>
              <a:rPr lang="en-US" baseline="0" dirty="0" err="1" smtClean="0"/>
              <a:t>maladie</a:t>
            </a:r>
            <a:r>
              <a:rPr lang="en-US" baseline="0" dirty="0" smtClean="0"/>
              <a:t> a </a:t>
            </a:r>
            <a:r>
              <a:rPr lang="en-US" baseline="0" dirty="0" err="1" smtClean="0"/>
              <a:t>aussi</a:t>
            </a:r>
            <a:r>
              <a:rPr lang="en-US" baseline="0" dirty="0" smtClean="0"/>
              <a:t> </a:t>
            </a:r>
            <a:r>
              <a:rPr lang="en-US" baseline="0" dirty="0" err="1" smtClean="0"/>
              <a:t>une</a:t>
            </a:r>
            <a:r>
              <a:rPr lang="en-US" baseline="0" dirty="0" smtClean="0"/>
              <a:t> </a:t>
            </a:r>
            <a:r>
              <a:rPr lang="en-US" baseline="0" dirty="0" err="1" smtClean="0"/>
              <a:t>effet</a:t>
            </a:r>
            <a:r>
              <a:rPr lang="en-US" baseline="0" dirty="0" smtClean="0"/>
              <a:t> </a:t>
            </a:r>
            <a:r>
              <a:rPr lang="en-US" baseline="0" dirty="0" err="1" smtClean="0"/>
              <a:t>devastante</a:t>
            </a:r>
            <a:r>
              <a:rPr lang="en-US" baseline="0" dirty="0" smtClean="0"/>
              <a:t> pas </a:t>
            </a:r>
            <a:r>
              <a:rPr lang="en-US" baseline="0" dirty="0" err="1" smtClean="0"/>
              <a:t>seulement</a:t>
            </a:r>
            <a:r>
              <a:rPr lang="en-US" baseline="0" dirty="0" smtClean="0"/>
              <a:t> pour les patients, </a:t>
            </a:r>
            <a:r>
              <a:rPr lang="en-US" baseline="0" dirty="0" err="1" smtClean="0"/>
              <a:t>mais</a:t>
            </a:r>
            <a:r>
              <a:rPr lang="en-US" baseline="0" dirty="0" smtClean="0"/>
              <a:t> </a:t>
            </a:r>
            <a:r>
              <a:rPr lang="en-US" baseline="0" dirty="0" err="1" smtClean="0"/>
              <a:t>aussi</a:t>
            </a:r>
            <a:r>
              <a:rPr lang="en-US" baseline="0" dirty="0" smtClean="0"/>
              <a:t> pour les </a:t>
            </a:r>
            <a:r>
              <a:rPr lang="en-US" baseline="0" dirty="0" err="1" smtClean="0"/>
              <a:t>familles</a:t>
            </a:r>
            <a:r>
              <a:rPr lang="en-US" baseline="0" dirty="0" smtClean="0"/>
              <a:t> et pour la </a:t>
            </a:r>
            <a:r>
              <a:rPr lang="en-US" baseline="0" dirty="0" err="1" smtClean="0"/>
              <a:t>societé</a:t>
            </a:r>
            <a:r>
              <a:rPr lang="en-US" baseline="0" dirty="0" smtClean="0"/>
              <a:t> </a:t>
            </a:r>
            <a:r>
              <a:rPr lang="en-US" baseline="0" dirty="0" err="1" smtClean="0"/>
              <a:t>entiere</a:t>
            </a:r>
            <a:r>
              <a:rPr lang="en-US" baseline="0" dirty="0" smtClean="0"/>
              <a:t>. </a:t>
            </a:r>
          </a:p>
          <a:p>
            <a:r>
              <a:rPr lang="en-US" baseline="0" dirty="0" smtClean="0"/>
              <a:t>Le </a:t>
            </a:r>
            <a:r>
              <a:rPr lang="en-US" baseline="0" dirty="0" err="1" smtClean="0"/>
              <a:t>problemes</a:t>
            </a:r>
            <a:r>
              <a:rPr lang="en-US" baseline="0" dirty="0" smtClean="0"/>
              <a:t> ne </a:t>
            </a:r>
            <a:r>
              <a:rPr lang="en-US" baseline="0" dirty="0" err="1" smtClean="0"/>
              <a:t>sont</a:t>
            </a:r>
            <a:r>
              <a:rPr lang="en-US" baseline="0" dirty="0" smtClean="0"/>
              <a:t> </a:t>
            </a:r>
            <a:r>
              <a:rPr lang="en-US" baseline="0" dirty="0" err="1" smtClean="0"/>
              <a:t>seulement</a:t>
            </a:r>
            <a:r>
              <a:rPr lang="en-US" baseline="0" dirty="0" smtClean="0"/>
              <a:t> </a:t>
            </a:r>
            <a:r>
              <a:rPr lang="en-US" baseline="0" dirty="0" err="1" smtClean="0"/>
              <a:t>humaines</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economiques</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3</a:t>
            </a:fld>
            <a:endParaRPr lang="en-US"/>
          </a:p>
        </p:txBody>
      </p:sp>
    </p:spTree>
    <p:extLst>
      <p:ext uri="{BB962C8B-B14F-4D97-AF65-F5344CB8AC3E}">
        <p14:creationId xmlns:p14="http://schemas.microsoft.com/office/powerpoint/2010/main" val="2343012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Avec </a:t>
            </a:r>
            <a:r>
              <a:rPr lang="en-US" dirty="0" err="1" smtClean="0"/>
              <a:t>ces</a:t>
            </a:r>
            <a:r>
              <a:rPr lang="en-US" dirty="0" smtClean="0"/>
              <a:t> </a:t>
            </a:r>
            <a:r>
              <a:rPr lang="en-US" dirty="0" err="1" smtClean="0"/>
              <a:t>contraints</a:t>
            </a:r>
            <a:r>
              <a:rPr lang="en-US" dirty="0" smtClean="0"/>
              <a:t>,</a:t>
            </a:r>
            <a:r>
              <a:rPr lang="en-US" baseline="0" dirty="0" smtClean="0"/>
              <a:t> on </a:t>
            </a:r>
            <a:r>
              <a:rPr lang="en-US" baseline="0" dirty="0" err="1" smtClean="0"/>
              <a:t>peut</a:t>
            </a:r>
            <a:r>
              <a:rPr lang="en-US" baseline="0" dirty="0" smtClean="0"/>
              <a:t> </a:t>
            </a:r>
            <a:r>
              <a:rPr lang="en-US" baseline="0" dirty="0" err="1" smtClean="0"/>
              <a:t>estimer</a:t>
            </a:r>
            <a:r>
              <a:rPr lang="en-US" baseline="0" dirty="0" smtClean="0"/>
              <a:t> un </a:t>
            </a:r>
            <a:r>
              <a:rPr lang="en-US" baseline="0" dirty="0" err="1" smtClean="0"/>
              <a:t>changement</a:t>
            </a:r>
            <a:r>
              <a:rPr lang="en-US" baseline="0" dirty="0" smtClean="0"/>
              <a:t> de </a:t>
            </a:r>
            <a:r>
              <a:rPr lang="en-US" baseline="0" dirty="0" err="1" smtClean="0"/>
              <a:t>l’axe</a:t>
            </a:r>
            <a:r>
              <a:rPr lang="en-US" baseline="0" dirty="0" smtClean="0"/>
              <a:t> du temps, pour identifier la configuration des </a:t>
            </a:r>
            <a:r>
              <a:rPr lang="en-US" baseline="0" dirty="0" err="1" smtClean="0"/>
              <a:t>mesures</a:t>
            </a:r>
            <a:r>
              <a:rPr lang="en-US" baseline="0" dirty="0" smtClean="0"/>
              <a:t> qui </a:t>
            </a:r>
            <a:r>
              <a:rPr lang="en-US" baseline="0" dirty="0" err="1" smtClean="0"/>
              <a:t>va</a:t>
            </a:r>
            <a:r>
              <a:rPr lang="en-US" baseline="0" dirty="0" smtClean="0"/>
              <a:t> </a:t>
            </a:r>
            <a:r>
              <a:rPr lang="en-US" baseline="0" dirty="0" err="1" smtClean="0"/>
              <a:t>donner</a:t>
            </a:r>
            <a:r>
              <a:rPr lang="en-US" baseline="0" dirty="0" smtClean="0"/>
              <a:t> la </a:t>
            </a:r>
            <a:r>
              <a:rPr lang="en-US" baseline="0" dirty="0" err="1" smtClean="0"/>
              <a:t>meilleure</a:t>
            </a:r>
            <a:r>
              <a:rPr lang="en-US" baseline="0" dirty="0" smtClean="0"/>
              <a:t> description par </a:t>
            </a:r>
            <a:r>
              <a:rPr lang="en-US" baseline="0" dirty="0" err="1" smtClean="0"/>
              <a:t>apport</a:t>
            </a:r>
            <a:r>
              <a:rPr lang="en-US" baseline="0" dirty="0" smtClean="0"/>
              <a:t> a </a:t>
            </a:r>
            <a:r>
              <a:rPr lang="en-US" baseline="0" dirty="0" err="1" smtClean="0"/>
              <a:t>notre</a:t>
            </a:r>
            <a:r>
              <a:rPr lang="en-US" baseline="0" dirty="0" smtClean="0"/>
              <a:t> hypotheses. </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30</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 </a:t>
            </a:r>
            <a:r>
              <a:rPr lang="en-US" dirty="0" err="1" smtClean="0"/>
              <a:t>peut</a:t>
            </a:r>
            <a:r>
              <a:rPr lang="en-US" dirty="0" smtClean="0"/>
              <a:t> </a:t>
            </a:r>
            <a:r>
              <a:rPr lang="en-US" dirty="0" err="1" smtClean="0"/>
              <a:t>aussi</a:t>
            </a:r>
            <a:r>
              <a:rPr lang="en-US" dirty="0" smtClean="0"/>
              <a:t> interpreter les parameters du model, pour example les parameters du temps </a:t>
            </a:r>
            <a:r>
              <a:rPr lang="en-US" dirty="0" err="1" smtClean="0"/>
              <a:t>associés</a:t>
            </a:r>
            <a:r>
              <a:rPr lang="en-US" dirty="0" smtClean="0"/>
              <a:t> a </a:t>
            </a:r>
            <a:r>
              <a:rPr lang="en-US" dirty="0" err="1" smtClean="0"/>
              <a:t>chaque</a:t>
            </a:r>
            <a:r>
              <a:rPr lang="en-US" dirty="0" smtClean="0"/>
              <a:t> </a:t>
            </a:r>
            <a:r>
              <a:rPr lang="en-US" dirty="0" err="1" smtClean="0"/>
              <a:t>sujet</a:t>
            </a:r>
            <a:r>
              <a:rPr lang="en-US" dirty="0" smtClean="0"/>
              <a:t>, pour </a:t>
            </a:r>
            <a:r>
              <a:rPr lang="en-US" dirty="0" err="1" smtClean="0"/>
              <a:t>mieux</a:t>
            </a:r>
            <a:r>
              <a:rPr lang="en-US" dirty="0" smtClean="0"/>
              <a:t> </a:t>
            </a:r>
            <a:r>
              <a:rPr lang="en-US" dirty="0" err="1" smtClean="0"/>
              <a:t>comprendre</a:t>
            </a:r>
            <a:r>
              <a:rPr lang="en-US" dirty="0" smtClean="0"/>
              <a:t> </a:t>
            </a:r>
            <a:r>
              <a:rPr lang="en-US" dirty="0" err="1" smtClean="0"/>
              <a:t>l’etat</a:t>
            </a:r>
            <a:r>
              <a:rPr lang="en-US" dirty="0" smtClean="0"/>
              <a:t> </a:t>
            </a:r>
            <a:r>
              <a:rPr lang="en-US" dirty="0" err="1" smtClean="0"/>
              <a:t>pathologique</a:t>
            </a:r>
            <a:r>
              <a:rPr lang="en-US" baseline="0" dirty="0" err="1" smtClean="0"/>
              <a:t>s</a:t>
            </a:r>
            <a:r>
              <a:rPr lang="en-US" baseline="0" dirty="0" smtClean="0"/>
              <a:t> </a:t>
            </a:r>
            <a:r>
              <a:rPr lang="en-US" baseline="0" dirty="0" err="1" smtClean="0"/>
              <a:t>associés</a:t>
            </a:r>
            <a:r>
              <a:rPr lang="en-US" baseline="0" dirty="0" smtClean="0"/>
              <a:t> aux patients.</a:t>
            </a:r>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31</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32</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Et </a:t>
            </a:r>
            <a:r>
              <a:rPr lang="en-US" dirty="0" err="1" smtClean="0"/>
              <a:t>ici</a:t>
            </a:r>
            <a:r>
              <a:rPr lang="en-US" dirty="0" smtClean="0"/>
              <a:t> je </a:t>
            </a:r>
            <a:r>
              <a:rPr lang="en-US" dirty="0" err="1" smtClean="0"/>
              <a:t>vous</a:t>
            </a:r>
            <a:r>
              <a:rPr lang="en-US" dirty="0" smtClean="0"/>
              <a:t> </a:t>
            </a:r>
            <a:r>
              <a:rPr lang="en-US" dirty="0" err="1" smtClean="0"/>
              <a:t>montre</a:t>
            </a:r>
            <a:r>
              <a:rPr lang="en-US" dirty="0" smtClean="0"/>
              <a:t> </a:t>
            </a:r>
            <a:r>
              <a:rPr lang="en-US" dirty="0" err="1" smtClean="0"/>
              <a:t>ce</a:t>
            </a:r>
            <a:r>
              <a:rPr lang="en-US" baseline="0" dirty="0" smtClean="0"/>
              <a:t> type de </a:t>
            </a:r>
            <a:r>
              <a:rPr lang="en-US" baseline="0" dirty="0" err="1" smtClean="0"/>
              <a:t>modele</a:t>
            </a:r>
            <a:r>
              <a:rPr lang="en-US" baseline="0" dirty="0" smtClean="0"/>
              <a:t> en action.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que</a:t>
            </a:r>
            <a:r>
              <a:rPr lang="en-US" baseline="0" dirty="0" smtClean="0"/>
              <a:t> a </a:t>
            </a:r>
            <a:r>
              <a:rPr lang="en-US" baseline="0" dirty="0" err="1" smtClean="0"/>
              <a:t>partir</a:t>
            </a:r>
            <a:r>
              <a:rPr lang="en-US" baseline="0" dirty="0" smtClean="0"/>
              <a:t> des spaghetti plot, </a:t>
            </a:r>
            <a:r>
              <a:rPr lang="en-US" baseline="0" dirty="0" err="1" smtClean="0"/>
              <a:t>l’axe</a:t>
            </a:r>
            <a:r>
              <a:rPr lang="en-US" baseline="0" dirty="0" smtClean="0"/>
              <a:t> du temps change avec </a:t>
            </a:r>
            <a:r>
              <a:rPr lang="en-US" baseline="0" dirty="0" err="1" smtClean="0"/>
              <a:t>l’optimisation</a:t>
            </a:r>
            <a:r>
              <a:rPr lang="en-US" baseline="0" dirty="0" smtClean="0"/>
              <a:t> du </a:t>
            </a:r>
            <a:r>
              <a:rPr lang="en-US" baseline="0" dirty="0" err="1" smtClean="0"/>
              <a:t>modele</a:t>
            </a:r>
            <a:r>
              <a:rPr lang="en-US" baseline="0" dirty="0" smtClean="0"/>
              <a:t>, pour </a:t>
            </a:r>
            <a:r>
              <a:rPr lang="en-US" baseline="0" dirty="0" err="1" smtClean="0"/>
              <a:t>reconstruir</a:t>
            </a:r>
            <a:r>
              <a:rPr lang="en-US" baseline="0" dirty="0" smtClean="0"/>
              <a:t> les curves monotones </a:t>
            </a:r>
            <a:r>
              <a:rPr lang="en-US" baseline="0" dirty="0" err="1" smtClean="0"/>
              <a:t>associées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a </a:t>
            </a:r>
            <a:r>
              <a:rPr lang="en-US" baseline="0" dirty="0" err="1" smtClean="0"/>
              <a:t>proposé</a:t>
            </a:r>
            <a:r>
              <a:rPr lang="en-US" baseline="0" dirty="0" smtClean="0"/>
              <a:t> de </a:t>
            </a:r>
            <a:r>
              <a:rPr lang="en-US" baseline="0" dirty="0" err="1" smtClean="0"/>
              <a:t>formuler</a:t>
            </a:r>
            <a:r>
              <a:rPr lang="en-US" baseline="0" dirty="0" smtClean="0"/>
              <a:t> </a:t>
            </a:r>
            <a:r>
              <a:rPr lang="en-US" baseline="0" dirty="0" err="1" smtClean="0"/>
              <a:t>ce</a:t>
            </a:r>
            <a:r>
              <a:rPr lang="en-US" baseline="0" dirty="0" smtClean="0"/>
              <a:t> </a:t>
            </a:r>
            <a:r>
              <a:rPr lang="en-US" baseline="0" dirty="0" err="1" smtClean="0"/>
              <a:t>probleme</a:t>
            </a:r>
            <a:r>
              <a:rPr lang="en-US" baseline="0" dirty="0" smtClean="0"/>
              <a:t> </a:t>
            </a:r>
            <a:r>
              <a:rPr lang="en-US" baseline="0" dirty="0" err="1" smtClean="0"/>
              <a:t>comme</a:t>
            </a:r>
            <a:r>
              <a:rPr lang="en-US" baseline="0" dirty="0" smtClean="0"/>
              <a:t> un </a:t>
            </a:r>
            <a:r>
              <a:rPr lang="en-US" baseline="0" dirty="0" err="1" smtClean="0"/>
              <a:t>modele</a:t>
            </a:r>
            <a:r>
              <a:rPr lang="en-US" baseline="0" dirty="0" smtClean="0"/>
              <a:t> a effects </a:t>
            </a:r>
            <a:r>
              <a:rPr lang="en-US" baseline="0" dirty="0" err="1" smtClean="0"/>
              <a:t>aleatoires</a:t>
            </a:r>
            <a:r>
              <a:rPr lang="en-US" baseline="0" dirty="0" smtClean="0"/>
              <a:t>, </a:t>
            </a:r>
            <a:r>
              <a:rPr lang="en-US" baseline="0" dirty="0" err="1" smtClean="0"/>
              <a:t>ou</a:t>
            </a:r>
            <a:r>
              <a:rPr lang="en-US" baseline="0" dirty="0" smtClean="0"/>
              <a:t> </a:t>
            </a:r>
            <a:r>
              <a:rPr lang="en-US" baseline="0" dirty="0" err="1" smtClean="0"/>
              <a:t>l’effect</a:t>
            </a:r>
            <a:r>
              <a:rPr lang="en-US" baseline="0" dirty="0" smtClean="0"/>
              <a:t> fixe </a:t>
            </a:r>
            <a:r>
              <a:rPr lang="en-US" baseline="0" dirty="0" err="1" smtClean="0"/>
              <a:t>est</a:t>
            </a:r>
            <a:r>
              <a:rPr lang="en-US" baseline="0" dirty="0" smtClean="0"/>
              <a:t> un </a:t>
            </a:r>
            <a:r>
              <a:rPr lang="en-US" baseline="0" dirty="0" err="1" smtClean="0"/>
              <a:t>Processus</a:t>
            </a:r>
            <a:r>
              <a:rPr lang="en-US" baseline="0" dirty="0" smtClean="0"/>
              <a:t> </a:t>
            </a:r>
            <a:r>
              <a:rPr lang="en-US" baseline="0" dirty="0" err="1" smtClean="0"/>
              <a:t>Gaussien</a:t>
            </a:r>
            <a:r>
              <a:rPr lang="en-US" baseline="0" dirty="0" smtClean="0"/>
              <a:t> avec un </a:t>
            </a:r>
            <a:r>
              <a:rPr lang="en-US" baseline="0" dirty="0" err="1" smtClean="0"/>
              <a:t>contrainte</a:t>
            </a:r>
            <a:r>
              <a:rPr lang="en-US" baseline="0" dirty="0" smtClean="0"/>
              <a:t> de </a:t>
            </a:r>
            <a:r>
              <a:rPr lang="en-US" baseline="0" dirty="0" err="1" smtClean="0"/>
              <a:t>monotonicité</a:t>
            </a:r>
            <a:r>
              <a:rPr lang="en-US" baseline="0" dirty="0" smtClean="0"/>
              <a:t>. </a:t>
            </a:r>
            <a:r>
              <a:rPr lang="en-US" baseline="0" dirty="0" err="1" smtClean="0"/>
              <a:t>Cette</a:t>
            </a:r>
            <a:r>
              <a:rPr lang="en-US" baseline="0" dirty="0" smtClean="0"/>
              <a:t> parameterization nous </a:t>
            </a:r>
            <a:r>
              <a:rPr lang="en-US" baseline="0" dirty="0" err="1" smtClean="0"/>
              <a:t>garantie</a:t>
            </a:r>
            <a:r>
              <a:rPr lang="en-US" baseline="0" dirty="0" smtClean="0"/>
              <a:t> </a:t>
            </a:r>
            <a:r>
              <a:rPr lang="en-US" baseline="0" dirty="0" err="1" smtClean="0"/>
              <a:t>une</a:t>
            </a:r>
            <a:r>
              <a:rPr lang="en-US" baseline="0" dirty="0" smtClean="0"/>
              <a:t> forte </a:t>
            </a:r>
            <a:r>
              <a:rPr lang="en-US" baseline="0" dirty="0" err="1" smtClean="0"/>
              <a:t>flexibilitée</a:t>
            </a:r>
            <a:r>
              <a:rPr lang="en-US" baseline="0" dirty="0" smtClean="0"/>
              <a:t> </a:t>
            </a:r>
            <a:r>
              <a:rPr lang="en-US" baseline="0" dirty="0" err="1" smtClean="0"/>
              <a:t>dans</a:t>
            </a:r>
            <a:r>
              <a:rPr lang="en-US" baseline="0" dirty="0" smtClean="0"/>
              <a:t> la </a:t>
            </a:r>
            <a:r>
              <a:rPr lang="en-US" baseline="0" dirty="0" err="1" smtClean="0"/>
              <a:t>modelisation</a:t>
            </a:r>
            <a:r>
              <a:rPr lang="en-US" baseline="0" dirty="0" smtClean="0"/>
              <a:t>, </a:t>
            </a:r>
            <a:r>
              <a:rPr lang="en-US" baseline="0" dirty="0" err="1" smtClean="0"/>
              <a:t>ainsi</a:t>
            </a:r>
            <a:r>
              <a:rPr lang="en-US" baseline="0" dirty="0" smtClean="0"/>
              <a:t> </a:t>
            </a:r>
            <a:r>
              <a:rPr lang="en-US" baseline="0" dirty="0" err="1" smtClean="0"/>
              <a:t>que</a:t>
            </a:r>
            <a:r>
              <a:rPr lang="en-US" baseline="0" dirty="0" smtClean="0"/>
              <a:t> la </a:t>
            </a:r>
            <a:r>
              <a:rPr lang="en-US" baseline="0" dirty="0" err="1" smtClean="0"/>
              <a:t>possibilité</a:t>
            </a:r>
            <a:r>
              <a:rPr lang="en-US" baseline="0" dirty="0" smtClean="0"/>
              <a:t> de </a:t>
            </a:r>
            <a:r>
              <a:rPr lang="en-US" baseline="0" dirty="0" err="1" smtClean="0"/>
              <a:t>tenir</a:t>
            </a:r>
            <a:r>
              <a:rPr lang="en-US" baseline="0" dirty="0" smtClean="0"/>
              <a:t> en </a:t>
            </a:r>
            <a:r>
              <a:rPr lang="en-US" baseline="0" dirty="0" err="1" smtClean="0"/>
              <a:t>compte</a:t>
            </a:r>
            <a:r>
              <a:rPr lang="en-US" baseline="0" dirty="0" smtClean="0"/>
              <a:t> de </a:t>
            </a:r>
            <a:r>
              <a:rPr lang="en-US" baseline="0" dirty="0" err="1" smtClean="0"/>
              <a:t>l’incertitude</a:t>
            </a:r>
            <a:r>
              <a:rPr lang="en-US" baseline="0" dirty="0" smtClean="0"/>
              <a:t> </a:t>
            </a:r>
            <a:r>
              <a:rPr lang="en-US" baseline="0" dirty="0" err="1" smtClean="0"/>
              <a:t>associée</a:t>
            </a:r>
            <a:r>
              <a:rPr lang="en-US" baseline="0" dirty="0" smtClean="0"/>
              <a:t> aux </a:t>
            </a:r>
            <a:r>
              <a:rPr lang="en-US" baseline="0" dirty="0" err="1" smtClean="0"/>
              <a:t>donnees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Et, </a:t>
            </a:r>
            <a:r>
              <a:rPr lang="en-US" baseline="0" dirty="0" err="1" smtClean="0"/>
              <a:t>comme</a:t>
            </a:r>
            <a:r>
              <a:rPr lang="en-US" baseline="0" dirty="0" smtClean="0"/>
              <a:t> on a vu, on </a:t>
            </a:r>
            <a:r>
              <a:rPr lang="en-US" baseline="0" dirty="0" err="1" smtClean="0"/>
              <a:t>inclue</a:t>
            </a:r>
            <a:r>
              <a:rPr lang="en-US" baseline="0" dirty="0" smtClean="0"/>
              <a:t> </a:t>
            </a:r>
            <a:r>
              <a:rPr lang="en-US" baseline="0" dirty="0" err="1" smtClean="0"/>
              <a:t>une</a:t>
            </a:r>
            <a:r>
              <a:rPr lang="en-US" baseline="0" dirty="0" smtClean="0"/>
              <a:t> </a:t>
            </a:r>
            <a:r>
              <a:rPr lang="en-US" baseline="0" dirty="0" err="1" smtClean="0"/>
              <a:t>reparameterization</a:t>
            </a:r>
            <a:r>
              <a:rPr lang="en-US" baseline="0" dirty="0" smtClean="0"/>
              <a:t> de </a:t>
            </a:r>
            <a:r>
              <a:rPr lang="en-US" baseline="0" dirty="0" err="1" smtClean="0"/>
              <a:t>l’axe</a:t>
            </a:r>
            <a:r>
              <a:rPr lang="en-US" baseline="0" dirty="0" smtClean="0"/>
              <a:t> du temps.</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33</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Il y a </a:t>
            </a:r>
            <a:r>
              <a:rPr lang="en-US" dirty="0" err="1" smtClean="0"/>
              <a:t>deja</a:t>
            </a:r>
            <a:r>
              <a:rPr lang="en-US" dirty="0" smtClean="0"/>
              <a:t> </a:t>
            </a:r>
            <a:r>
              <a:rPr lang="en-US" dirty="0" err="1" smtClean="0"/>
              <a:t>une</a:t>
            </a:r>
            <a:r>
              <a:rPr lang="en-US" dirty="0" smtClean="0"/>
              <a:t> literature </a:t>
            </a:r>
            <a:r>
              <a:rPr lang="en-US" dirty="0" err="1" smtClean="0"/>
              <a:t>importante</a:t>
            </a:r>
            <a:r>
              <a:rPr lang="en-US" baseline="0" dirty="0" smtClean="0"/>
              <a:t> </a:t>
            </a:r>
            <a:r>
              <a:rPr lang="en-US" baseline="0" dirty="0" err="1" smtClean="0"/>
              <a:t>sur</a:t>
            </a:r>
            <a:r>
              <a:rPr lang="en-US" baseline="0" dirty="0" smtClean="0"/>
              <a:t> </a:t>
            </a:r>
            <a:r>
              <a:rPr lang="en-US" baseline="0" dirty="0" err="1" smtClean="0"/>
              <a:t>ce</a:t>
            </a:r>
            <a:r>
              <a:rPr lang="en-US" baseline="0" dirty="0" smtClean="0"/>
              <a:t> </a:t>
            </a:r>
            <a:r>
              <a:rPr lang="en-US" baseline="0" dirty="0" err="1" smtClean="0"/>
              <a:t>sujet</a:t>
            </a:r>
            <a:r>
              <a:rPr lang="en-US" baseline="0" dirty="0" smtClean="0"/>
              <a:t>, </a:t>
            </a:r>
            <a:r>
              <a:rPr lang="en-US" baseline="0" dirty="0" err="1" smtClean="0"/>
              <a:t>mais</a:t>
            </a:r>
            <a:r>
              <a:rPr lang="en-US" baseline="0" dirty="0" smtClean="0"/>
              <a:t> le </a:t>
            </a:r>
            <a:r>
              <a:rPr lang="en-US" baseline="0" dirty="0" err="1" smtClean="0"/>
              <a:t>probleme</a:t>
            </a:r>
            <a:r>
              <a:rPr lang="en-US" baseline="0" dirty="0" smtClean="0"/>
              <a:t> beaucoup plus </a:t>
            </a:r>
            <a:r>
              <a:rPr lang="en-US" baseline="0" dirty="0" err="1" smtClean="0"/>
              <a:t>complexe</a:t>
            </a:r>
            <a:r>
              <a:rPr lang="en-US" baseline="0" dirty="0" smtClean="0"/>
              <a:t> </a:t>
            </a:r>
            <a:r>
              <a:rPr lang="en-US" baseline="0" dirty="0" err="1" smtClean="0"/>
              <a:t>est</a:t>
            </a:r>
            <a:r>
              <a:rPr lang="en-US" baseline="0" dirty="0" smtClean="0"/>
              <a:t> </a:t>
            </a:r>
            <a:r>
              <a:rPr lang="en-US" baseline="0" dirty="0" err="1" smtClean="0"/>
              <a:t>l’application</a:t>
            </a:r>
            <a:r>
              <a:rPr lang="en-US" baseline="0" dirty="0" smtClean="0"/>
              <a:t> de </a:t>
            </a:r>
            <a:r>
              <a:rPr lang="en-US" baseline="0" dirty="0" err="1" smtClean="0"/>
              <a:t>ce</a:t>
            </a:r>
            <a:r>
              <a:rPr lang="en-US" baseline="0" dirty="0" smtClean="0"/>
              <a:t> principle pour </a:t>
            </a:r>
            <a:r>
              <a:rPr lang="en-US" baseline="0" dirty="0" err="1" smtClean="0"/>
              <a:t>modeliser</a:t>
            </a:r>
            <a:r>
              <a:rPr lang="en-US" baseline="0" dirty="0" smtClean="0"/>
              <a:t> des </a:t>
            </a:r>
            <a:r>
              <a:rPr lang="en-US" baseline="0" dirty="0" err="1" smtClean="0"/>
              <a:t>donnees</a:t>
            </a:r>
            <a:r>
              <a:rPr lang="en-US" baseline="0" dirty="0" smtClean="0"/>
              <a:t> complexes, </a:t>
            </a:r>
            <a:r>
              <a:rPr lang="en-US" baseline="0" dirty="0" err="1" smtClean="0"/>
              <a:t>comme</a:t>
            </a:r>
            <a:r>
              <a:rPr lang="en-US" baseline="0" dirty="0" smtClean="0"/>
              <a:t> les images du </a:t>
            </a:r>
            <a:r>
              <a:rPr lang="en-US" baseline="0" dirty="0" err="1" smtClean="0"/>
              <a:t>cerveau</a:t>
            </a:r>
            <a:r>
              <a:rPr lang="en-US" baseline="0" dirty="0" smtClean="0"/>
              <a:t> </a:t>
            </a:r>
            <a:r>
              <a:rPr lang="en-US" baseline="0" dirty="0" err="1" smtClean="0"/>
              <a:t>dans</a:t>
            </a:r>
            <a:r>
              <a:rPr lang="en-US" baseline="0" dirty="0" smtClean="0"/>
              <a:t> de </a:t>
            </a:r>
            <a:r>
              <a:rPr lang="en-US" baseline="0" dirty="0" err="1" smtClean="0"/>
              <a:t>grandes</a:t>
            </a:r>
            <a:r>
              <a:rPr lang="en-US" baseline="0" dirty="0" smtClean="0"/>
              <a:t> bases des </a:t>
            </a:r>
            <a:r>
              <a:rPr lang="en-US" baseline="0" dirty="0" err="1" smtClean="0"/>
              <a:t>donnees</a:t>
            </a:r>
            <a:r>
              <a:rPr lang="en-US" baseline="0" dirty="0" smtClean="0"/>
              <a:t>. </a:t>
            </a:r>
          </a:p>
          <a:p>
            <a:r>
              <a:rPr lang="en-US" baseline="0" dirty="0" err="1" smtClean="0"/>
              <a:t>Ce</a:t>
            </a:r>
            <a:r>
              <a:rPr lang="en-US" baseline="0" dirty="0" smtClean="0"/>
              <a:t> </a:t>
            </a:r>
            <a:r>
              <a:rPr lang="en-US" baseline="0" dirty="0" err="1" smtClean="0"/>
              <a:t>probleme</a:t>
            </a:r>
            <a:r>
              <a:rPr lang="en-US" baseline="0" dirty="0" smtClean="0"/>
              <a:t> </a:t>
            </a:r>
            <a:r>
              <a:rPr lang="en-US" baseline="0" dirty="0" err="1" smtClean="0"/>
              <a:t>est</a:t>
            </a:r>
            <a:r>
              <a:rPr lang="en-US" baseline="0" dirty="0" smtClean="0"/>
              <a:t> </a:t>
            </a:r>
            <a:r>
              <a:rPr lang="en-US" baseline="0" dirty="0" err="1" smtClean="0"/>
              <a:t>fondamentale</a:t>
            </a:r>
            <a:r>
              <a:rPr lang="en-US" baseline="0" dirty="0" smtClean="0"/>
              <a:t> pour </a:t>
            </a:r>
            <a:r>
              <a:rPr lang="en-US" baseline="0" dirty="0" err="1" smtClean="0"/>
              <a:t>obtenir</a:t>
            </a:r>
            <a:r>
              <a:rPr lang="en-US" baseline="0" dirty="0" smtClean="0"/>
              <a:t> </a:t>
            </a:r>
            <a:r>
              <a:rPr lang="en-US" baseline="0" dirty="0" err="1" smtClean="0"/>
              <a:t>une</a:t>
            </a:r>
            <a:r>
              <a:rPr lang="en-US" baseline="0" dirty="0" smtClean="0"/>
              <a:t> description complete de la </a:t>
            </a:r>
            <a:r>
              <a:rPr lang="en-US" baseline="0" dirty="0" err="1" smtClean="0"/>
              <a:t>pathologie</a:t>
            </a:r>
            <a:r>
              <a:rPr lang="en-US" baseline="0" dirty="0" smtClean="0"/>
              <a:t> </a:t>
            </a:r>
            <a:r>
              <a:rPr lang="en-US" baseline="0" dirty="0" err="1" smtClean="0"/>
              <a:t>dans</a:t>
            </a:r>
            <a:r>
              <a:rPr lang="en-US" baseline="0" dirty="0" smtClean="0"/>
              <a:t> le </a:t>
            </a:r>
            <a:r>
              <a:rPr lang="en-US" baseline="0" dirty="0" err="1" smtClean="0"/>
              <a:t>cerveau</a:t>
            </a:r>
            <a:r>
              <a:rPr lang="en-US" baseline="0" dirty="0" smtClean="0"/>
              <a:t> a </a:t>
            </a:r>
            <a:r>
              <a:rPr lang="en-US" baseline="0" dirty="0" err="1" smtClean="0"/>
              <a:t>nivea</a:t>
            </a:r>
            <a:r>
              <a:rPr lang="en-US" baseline="0" dirty="0" smtClean="0"/>
              <a:t> des </a:t>
            </a:r>
            <a:r>
              <a:rPr lang="en-US" baseline="0" dirty="0" err="1" smtClean="0"/>
              <a:t>changements</a:t>
            </a:r>
            <a:r>
              <a:rPr lang="en-US" baseline="0" dirty="0" smtClean="0"/>
              <a:t> </a:t>
            </a:r>
            <a:r>
              <a:rPr lang="en-US" baseline="0" dirty="0" err="1" smtClean="0"/>
              <a:t>structurels</a:t>
            </a:r>
            <a:r>
              <a:rPr lang="en-US" baseline="0" dirty="0" smtClean="0"/>
              <a:t>, </a:t>
            </a:r>
            <a:r>
              <a:rPr lang="en-US" baseline="0" dirty="0" err="1" smtClean="0"/>
              <a:t>fonctionnels</a:t>
            </a:r>
            <a:r>
              <a:rPr lang="en-US" baseline="0" dirty="0" smtClean="0"/>
              <a:t>, et </a:t>
            </a:r>
            <a:r>
              <a:rPr lang="en-US" baseline="0" dirty="0" err="1" smtClean="0"/>
              <a:t>moleculaires</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35</a:t>
            </a:fld>
            <a:endParaRPr lang="en-US"/>
          </a:p>
        </p:txBody>
      </p:sp>
    </p:spTree>
    <p:extLst>
      <p:ext uri="{BB962C8B-B14F-4D97-AF65-F5344CB8AC3E}">
        <p14:creationId xmlns:p14="http://schemas.microsoft.com/office/powerpoint/2010/main" val="3328688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On propose de </a:t>
            </a:r>
            <a:r>
              <a:rPr lang="en-US" dirty="0" err="1" smtClean="0"/>
              <a:t>resoudre</a:t>
            </a:r>
            <a:r>
              <a:rPr lang="en-US" dirty="0" smtClean="0"/>
              <a:t> </a:t>
            </a:r>
            <a:r>
              <a:rPr lang="en-US" dirty="0" err="1" smtClean="0"/>
              <a:t>ce</a:t>
            </a:r>
            <a:r>
              <a:rPr lang="en-US" dirty="0" smtClean="0"/>
              <a:t> </a:t>
            </a:r>
            <a:r>
              <a:rPr lang="en-US" dirty="0" err="1" smtClean="0"/>
              <a:t>probleme</a:t>
            </a:r>
            <a:r>
              <a:rPr lang="en-US" dirty="0" smtClean="0"/>
              <a:t> par la </a:t>
            </a:r>
            <a:r>
              <a:rPr lang="en-US" dirty="0" err="1" smtClean="0"/>
              <a:t>factorisation</a:t>
            </a:r>
            <a:r>
              <a:rPr lang="en-US" dirty="0" smtClean="0"/>
              <a:t> des</a:t>
            </a:r>
            <a:r>
              <a:rPr lang="en-US" baseline="0" dirty="0" smtClean="0"/>
              <a:t> </a:t>
            </a:r>
            <a:r>
              <a:rPr lang="en-US" baseline="0" dirty="0" err="1" smtClean="0"/>
              <a:t>donnees</a:t>
            </a:r>
            <a:r>
              <a:rPr lang="en-US" baseline="0" dirty="0" smtClean="0"/>
              <a:t> </a:t>
            </a:r>
            <a:r>
              <a:rPr lang="en-US" baseline="0" dirty="0" err="1" smtClean="0"/>
              <a:t>d’imagerie</a:t>
            </a:r>
            <a:r>
              <a:rPr lang="en-US" baseline="0" dirty="0" smtClean="0"/>
              <a:t> </a:t>
            </a:r>
            <a:r>
              <a:rPr lang="en-US" baseline="0" dirty="0" err="1" smtClean="0"/>
              <a:t>dans</a:t>
            </a:r>
            <a:r>
              <a:rPr lang="en-US" baseline="0" dirty="0" smtClean="0"/>
              <a:t> le </a:t>
            </a:r>
            <a:r>
              <a:rPr lang="en-US" baseline="0" dirty="0" err="1" smtClean="0"/>
              <a:t>produit</a:t>
            </a:r>
            <a:r>
              <a:rPr lang="en-US" baseline="0" dirty="0" smtClean="0"/>
              <a:t> des sources </a:t>
            </a:r>
            <a:r>
              <a:rPr lang="en-US" baseline="0" dirty="0" err="1" smtClean="0"/>
              <a:t>temporelles</a:t>
            </a:r>
            <a:r>
              <a:rPr lang="en-US" baseline="0" dirty="0" smtClean="0"/>
              <a:t>, des GP monotones </a:t>
            </a:r>
            <a:r>
              <a:rPr lang="en-US" baseline="0" dirty="0" err="1" smtClean="0"/>
              <a:t>comme</a:t>
            </a:r>
            <a:r>
              <a:rPr lang="en-US" baseline="0" dirty="0" smtClean="0"/>
              <a:t> on a vu tout a </a:t>
            </a:r>
            <a:r>
              <a:rPr lang="en-US" baseline="0" dirty="0" err="1" smtClean="0"/>
              <a:t>l’heure</a:t>
            </a:r>
            <a:r>
              <a:rPr lang="en-US" baseline="0" dirty="0" smtClean="0"/>
              <a:t>, et des </a:t>
            </a:r>
            <a:r>
              <a:rPr lang="en-US" baseline="0" dirty="0" err="1" smtClean="0"/>
              <a:t>cartes</a:t>
            </a:r>
            <a:r>
              <a:rPr lang="en-US" baseline="0" dirty="0" smtClean="0"/>
              <a:t> </a:t>
            </a:r>
            <a:r>
              <a:rPr lang="en-US" baseline="0" dirty="0" err="1" smtClean="0"/>
              <a:t>spatielles</a:t>
            </a:r>
            <a:r>
              <a:rPr lang="en-US" baseline="0" dirty="0" smtClean="0"/>
              <a:t> </a:t>
            </a:r>
            <a:r>
              <a:rPr lang="en-US" baseline="0" dirty="0" err="1" smtClean="0"/>
              <a:t>associées</a:t>
            </a:r>
            <a:r>
              <a:rPr lang="en-US" baseline="0" dirty="0" smtClean="0"/>
              <a:t>. </a:t>
            </a:r>
          </a:p>
          <a:p>
            <a:r>
              <a:rPr lang="en-US" baseline="0" dirty="0" smtClean="0"/>
              <a:t>En </a:t>
            </a:r>
            <a:r>
              <a:rPr lang="en-US" baseline="0" dirty="0" err="1" smtClean="0"/>
              <a:t>particulier</a:t>
            </a:r>
            <a:r>
              <a:rPr lang="en-US" baseline="0" dirty="0" smtClean="0"/>
              <a:t>, on impose un </a:t>
            </a:r>
            <a:r>
              <a:rPr lang="en-US" baseline="0" dirty="0" err="1" smtClean="0"/>
              <a:t>contraint</a:t>
            </a:r>
            <a:r>
              <a:rPr lang="en-US" baseline="0" dirty="0" smtClean="0"/>
              <a:t> de </a:t>
            </a:r>
            <a:r>
              <a:rPr lang="en-US" baseline="0" dirty="0" err="1" smtClean="0"/>
              <a:t>parsimonie</a:t>
            </a:r>
            <a:r>
              <a:rPr lang="en-US" baseline="0" dirty="0" smtClean="0"/>
              <a:t> </a:t>
            </a:r>
            <a:r>
              <a:rPr lang="en-US" baseline="0" dirty="0" err="1" smtClean="0"/>
              <a:t>sur</a:t>
            </a:r>
            <a:r>
              <a:rPr lang="en-US" baseline="0" dirty="0" smtClean="0"/>
              <a:t> les </a:t>
            </a:r>
            <a:r>
              <a:rPr lang="en-US" baseline="0" dirty="0" err="1" smtClean="0"/>
              <a:t>cartes</a:t>
            </a:r>
            <a:r>
              <a:rPr lang="en-US" baseline="0" dirty="0" smtClean="0"/>
              <a:t> pour </a:t>
            </a:r>
            <a:r>
              <a:rPr lang="en-US" baseline="0" dirty="0" err="1" smtClean="0"/>
              <a:t>cibler</a:t>
            </a:r>
            <a:r>
              <a:rPr lang="en-US" baseline="0" dirty="0" smtClean="0"/>
              <a:t> </a:t>
            </a:r>
            <a:r>
              <a:rPr lang="en-US" baseline="0" dirty="0" err="1" smtClean="0"/>
              <a:t>seulement</a:t>
            </a:r>
            <a:r>
              <a:rPr lang="en-US" baseline="0" dirty="0" smtClean="0"/>
              <a:t> les regions les plus </a:t>
            </a:r>
            <a:r>
              <a:rPr lang="en-US" baseline="0" dirty="0" err="1" smtClean="0"/>
              <a:t>pertinents</a:t>
            </a:r>
            <a:r>
              <a:rPr lang="en-US" baseline="0" dirty="0" smtClean="0"/>
              <a:t>.</a:t>
            </a:r>
          </a:p>
          <a:p>
            <a:r>
              <a:rPr lang="en-US" baseline="0" dirty="0" smtClean="0"/>
              <a:t>On </a:t>
            </a:r>
            <a:r>
              <a:rPr lang="en-US" baseline="0" dirty="0" err="1" smtClean="0"/>
              <a:t>peut</a:t>
            </a:r>
            <a:r>
              <a:rPr lang="en-US" baseline="0" dirty="0" smtClean="0"/>
              <a:t> </a:t>
            </a:r>
            <a:r>
              <a:rPr lang="en-US" baseline="0" dirty="0" err="1" smtClean="0"/>
              <a:t>demontrer</a:t>
            </a:r>
            <a:r>
              <a:rPr lang="en-US" baseline="0" dirty="0" smtClean="0"/>
              <a:t> </a:t>
            </a:r>
            <a:r>
              <a:rPr lang="en-US" baseline="0" dirty="0" err="1" smtClean="0"/>
              <a:t>que</a:t>
            </a:r>
            <a:r>
              <a:rPr lang="en-US" baseline="0" dirty="0" smtClean="0"/>
              <a:t> </a:t>
            </a:r>
            <a:r>
              <a:rPr lang="en-US" baseline="0" dirty="0" err="1" smtClean="0"/>
              <a:t>malgré</a:t>
            </a:r>
            <a:r>
              <a:rPr lang="en-US" baseline="0" dirty="0" smtClean="0"/>
              <a:t> la </a:t>
            </a:r>
            <a:r>
              <a:rPr lang="en-US" baseline="0" dirty="0" err="1" smtClean="0"/>
              <a:t>grande</a:t>
            </a:r>
            <a:r>
              <a:rPr lang="en-US" baseline="0" dirty="0" smtClean="0"/>
              <a:t> </a:t>
            </a:r>
            <a:r>
              <a:rPr lang="en-US" baseline="0" dirty="0" err="1" smtClean="0"/>
              <a:t>dimensionalité</a:t>
            </a:r>
            <a:r>
              <a:rPr lang="en-US" baseline="0" dirty="0" smtClean="0"/>
              <a:t> et le </a:t>
            </a:r>
            <a:r>
              <a:rPr lang="en-US" baseline="0" dirty="0" err="1" smtClean="0"/>
              <a:t>nombre</a:t>
            </a:r>
            <a:r>
              <a:rPr lang="en-US" baseline="0" dirty="0" smtClean="0"/>
              <a:t> des parameters du </a:t>
            </a:r>
            <a:r>
              <a:rPr lang="en-US" baseline="0" dirty="0" err="1" smtClean="0"/>
              <a:t>probleme</a:t>
            </a:r>
            <a:r>
              <a:rPr lang="en-US" baseline="0" dirty="0" smtClean="0"/>
              <a:t>, on </a:t>
            </a:r>
            <a:r>
              <a:rPr lang="en-US" baseline="0" dirty="0" err="1" smtClean="0"/>
              <a:t>peut</a:t>
            </a:r>
            <a:r>
              <a:rPr lang="en-US" baseline="0" dirty="0" smtClean="0"/>
              <a:t> </a:t>
            </a:r>
            <a:r>
              <a:rPr lang="en-US" baseline="0" dirty="0" err="1" smtClean="0"/>
              <a:t>optimiser</a:t>
            </a:r>
            <a:r>
              <a:rPr lang="en-US" baseline="0" dirty="0" smtClean="0"/>
              <a:t> </a:t>
            </a:r>
            <a:r>
              <a:rPr lang="en-US" baseline="0" dirty="0" err="1" smtClean="0"/>
              <a:t>ce</a:t>
            </a:r>
            <a:r>
              <a:rPr lang="en-US" baseline="0" dirty="0" smtClean="0"/>
              <a:t> genre des </a:t>
            </a:r>
            <a:r>
              <a:rPr lang="en-US" baseline="0" dirty="0" err="1" smtClean="0"/>
              <a:t>modeles</a:t>
            </a:r>
            <a:r>
              <a:rPr lang="en-US" baseline="0" dirty="0" smtClean="0"/>
              <a:t> de </a:t>
            </a:r>
            <a:r>
              <a:rPr lang="en-US" baseline="0" dirty="0" err="1" smtClean="0"/>
              <a:t>facon</a:t>
            </a:r>
            <a:r>
              <a:rPr lang="en-US" baseline="0" dirty="0" smtClean="0"/>
              <a:t> </a:t>
            </a:r>
            <a:r>
              <a:rPr lang="en-US" baseline="0" dirty="0" err="1" smtClean="0"/>
              <a:t>tres</a:t>
            </a:r>
            <a:r>
              <a:rPr lang="en-US" baseline="0" dirty="0" smtClean="0"/>
              <a:t> </a:t>
            </a:r>
            <a:r>
              <a:rPr lang="en-US" baseline="0" dirty="0" err="1" smtClean="0"/>
              <a:t>efficace</a:t>
            </a:r>
            <a:r>
              <a:rPr lang="en-US" baseline="0" dirty="0" smtClean="0"/>
              <a:t> grace a </a:t>
            </a:r>
            <a:r>
              <a:rPr lang="en-US" baseline="0" dirty="0" err="1" smtClean="0"/>
              <a:t>l’inference</a:t>
            </a:r>
            <a:r>
              <a:rPr lang="en-US" baseline="0" dirty="0" smtClean="0"/>
              <a:t> </a:t>
            </a:r>
            <a:r>
              <a:rPr lang="en-US" baseline="0" dirty="0" err="1" smtClean="0"/>
              <a:t>variationelle</a:t>
            </a:r>
            <a:r>
              <a:rPr lang="en-US" baseline="0" dirty="0" smtClean="0"/>
              <a:t> </a:t>
            </a:r>
            <a:r>
              <a:rPr lang="en-US" baseline="0" dirty="0" err="1" smtClean="0"/>
              <a:t>stochastique</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36</a:t>
            </a:fld>
            <a:endParaRPr lang="en-US"/>
          </a:p>
        </p:txBody>
      </p:sp>
    </p:spTree>
    <p:extLst>
      <p:ext uri="{BB962C8B-B14F-4D97-AF65-F5344CB8AC3E}">
        <p14:creationId xmlns:p14="http://schemas.microsoft.com/office/powerpoint/2010/main" val="1292280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Et avec </a:t>
            </a:r>
            <a:r>
              <a:rPr lang="en-US" dirty="0" err="1" smtClean="0"/>
              <a:t>ce</a:t>
            </a:r>
            <a:r>
              <a:rPr lang="en-US" dirty="0" smtClean="0"/>
              <a:t> </a:t>
            </a:r>
            <a:r>
              <a:rPr lang="en-US" dirty="0" err="1" smtClean="0"/>
              <a:t>modele</a:t>
            </a:r>
            <a:r>
              <a:rPr lang="en-US" dirty="0" smtClean="0"/>
              <a:t> on </a:t>
            </a:r>
            <a:r>
              <a:rPr lang="en-US" dirty="0" err="1" smtClean="0"/>
              <a:t>peut</a:t>
            </a:r>
            <a:r>
              <a:rPr lang="en-US" dirty="0" smtClean="0"/>
              <a:t> pour example identifier des</a:t>
            </a:r>
            <a:r>
              <a:rPr lang="en-US" baseline="0" dirty="0" smtClean="0"/>
              <a:t> </a:t>
            </a:r>
            <a:r>
              <a:rPr lang="en-US" baseline="0" dirty="0" err="1" smtClean="0"/>
              <a:t>dynamiques</a:t>
            </a:r>
            <a:r>
              <a:rPr lang="en-US" baseline="0" dirty="0" smtClean="0"/>
              <a:t> </a:t>
            </a:r>
            <a:r>
              <a:rPr lang="en-US" baseline="0" dirty="0" err="1" smtClean="0"/>
              <a:t>differentes</a:t>
            </a:r>
            <a:r>
              <a:rPr lang="en-US" baseline="0" dirty="0" smtClean="0"/>
              <a:t> </a:t>
            </a:r>
            <a:r>
              <a:rPr lang="en-US" baseline="0" dirty="0" err="1" smtClean="0"/>
              <a:t>soit</a:t>
            </a:r>
            <a:r>
              <a:rPr lang="en-US" baseline="0" dirty="0" smtClean="0"/>
              <a:t> </a:t>
            </a:r>
            <a:r>
              <a:rPr lang="en-US" baseline="0" dirty="0" err="1" smtClean="0"/>
              <a:t>d’atrophie</a:t>
            </a:r>
            <a:r>
              <a:rPr lang="en-US" baseline="0" dirty="0" smtClean="0"/>
              <a:t>, </a:t>
            </a:r>
            <a:r>
              <a:rPr lang="en-US" baseline="0" dirty="0" err="1" smtClean="0"/>
              <a:t>soit</a:t>
            </a:r>
            <a:r>
              <a:rPr lang="en-US" baseline="0" dirty="0" smtClean="0"/>
              <a:t> de </a:t>
            </a:r>
            <a:r>
              <a:rPr lang="en-US" baseline="0" dirty="0" err="1" smtClean="0"/>
              <a:t>hypometabolism</a:t>
            </a:r>
            <a:r>
              <a:rPr lang="en-US" baseline="0" dirty="0" smtClean="0"/>
              <a:t>, avec les regions les plus </a:t>
            </a:r>
            <a:r>
              <a:rPr lang="en-US" baseline="0" dirty="0" err="1" smtClean="0"/>
              <a:t>affectées</a:t>
            </a:r>
            <a:r>
              <a:rPr lang="en-US" baseline="0" dirty="0" smtClean="0"/>
              <a:t>. </a:t>
            </a:r>
          </a:p>
          <a:p>
            <a:r>
              <a:rPr lang="en-US" baseline="0" dirty="0" err="1" smtClean="0"/>
              <a:t>Donc</a:t>
            </a:r>
            <a:r>
              <a:rPr lang="en-US" baseline="0" dirty="0" smtClean="0"/>
              <a:t> </a:t>
            </a:r>
            <a:r>
              <a:rPr lang="en-US" baseline="0" dirty="0" err="1" smtClean="0"/>
              <a:t>ce</a:t>
            </a:r>
            <a:r>
              <a:rPr lang="en-US" baseline="0" dirty="0" smtClean="0"/>
              <a:t> </a:t>
            </a:r>
            <a:r>
              <a:rPr lang="en-US" baseline="0" dirty="0" err="1" smtClean="0"/>
              <a:t>modele</a:t>
            </a:r>
            <a:r>
              <a:rPr lang="en-US" baseline="0" dirty="0" smtClean="0"/>
              <a:t> nous </a:t>
            </a:r>
            <a:r>
              <a:rPr lang="en-US" baseline="0" dirty="0" err="1" smtClean="0"/>
              <a:t>permet</a:t>
            </a:r>
            <a:r>
              <a:rPr lang="en-US" baseline="0" dirty="0" smtClean="0"/>
              <a:t> de </a:t>
            </a:r>
            <a:r>
              <a:rPr lang="en-US" baseline="0" dirty="0" err="1" smtClean="0"/>
              <a:t>intepreter</a:t>
            </a:r>
            <a:r>
              <a:rPr lang="en-US" baseline="0" dirty="0" smtClean="0"/>
              <a:t> les </a:t>
            </a:r>
            <a:r>
              <a:rPr lang="en-US" baseline="0" dirty="0" err="1" smtClean="0"/>
              <a:t>changements</a:t>
            </a:r>
            <a:r>
              <a:rPr lang="en-US" baseline="0" dirty="0" smtClean="0"/>
              <a:t> de la </a:t>
            </a:r>
            <a:r>
              <a:rPr lang="en-US" baseline="0" dirty="0" err="1" smtClean="0"/>
              <a:t>maladie</a:t>
            </a:r>
            <a:r>
              <a:rPr lang="en-US" baseline="0" dirty="0" smtClean="0"/>
              <a:t> </a:t>
            </a:r>
            <a:r>
              <a:rPr lang="en-US" baseline="0" dirty="0" err="1" smtClean="0"/>
              <a:t>dans</a:t>
            </a:r>
            <a:r>
              <a:rPr lang="en-US" baseline="0" dirty="0" smtClean="0"/>
              <a:t> les </a:t>
            </a:r>
            <a:r>
              <a:rPr lang="en-US" baseline="0" dirty="0" err="1" smtClean="0"/>
              <a:t>echelles</a:t>
            </a:r>
            <a:r>
              <a:rPr lang="en-US" baseline="0" dirty="0" smtClean="0"/>
              <a:t> plus fines de </a:t>
            </a:r>
            <a:r>
              <a:rPr lang="en-US" baseline="0" dirty="0" err="1" smtClean="0"/>
              <a:t>l’espace</a:t>
            </a:r>
            <a:r>
              <a:rPr lang="en-US" baseline="0" dirty="0" smtClean="0"/>
              <a:t> et du temps.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37</a:t>
            </a:fld>
            <a:endParaRPr lang="en-US"/>
          </a:p>
        </p:txBody>
      </p:sp>
    </p:spTree>
    <p:extLst>
      <p:ext uri="{BB962C8B-B14F-4D97-AF65-F5344CB8AC3E}">
        <p14:creationId xmlns:p14="http://schemas.microsoft.com/office/powerpoint/2010/main" val="238963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Grace a </a:t>
            </a:r>
            <a:r>
              <a:rPr lang="en-US" dirty="0" err="1" smtClean="0"/>
              <a:t>modeles</a:t>
            </a:r>
            <a:r>
              <a:rPr lang="en-US" dirty="0" smtClean="0"/>
              <a:t> de</a:t>
            </a:r>
            <a:r>
              <a:rPr lang="en-US" baseline="0" dirty="0" smtClean="0"/>
              <a:t> </a:t>
            </a:r>
            <a:r>
              <a:rPr lang="en-US" baseline="0" dirty="0" err="1" smtClean="0"/>
              <a:t>ce</a:t>
            </a:r>
            <a:r>
              <a:rPr lang="en-US" baseline="0" dirty="0" smtClean="0"/>
              <a:t> type, on </a:t>
            </a:r>
            <a:r>
              <a:rPr lang="en-US" baseline="0" dirty="0" err="1" smtClean="0"/>
              <a:t>peut</a:t>
            </a:r>
            <a:r>
              <a:rPr lang="en-US" baseline="0" dirty="0" smtClean="0"/>
              <a:t> </a:t>
            </a:r>
            <a:r>
              <a:rPr lang="en-US" baseline="0" dirty="0" err="1" smtClean="0"/>
              <a:t>finalement</a:t>
            </a:r>
            <a:r>
              <a:rPr lang="en-US" baseline="0" dirty="0" smtClean="0"/>
              <a:t> </a:t>
            </a:r>
            <a:r>
              <a:rPr lang="en-US" baseline="0" dirty="0" err="1" smtClean="0"/>
              <a:t>reconstruir</a:t>
            </a:r>
            <a:r>
              <a:rPr lang="en-US" baseline="0" dirty="0" smtClean="0"/>
              <a:t> </a:t>
            </a:r>
            <a:r>
              <a:rPr lang="en-US" baseline="0" dirty="0" err="1" smtClean="0"/>
              <a:t>une</a:t>
            </a:r>
            <a:r>
              <a:rPr lang="en-US" baseline="0" dirty="0" smtClean="0"/>
              <a:t> progression de la </a:t>
            </a:r>
            <a:r>
              <a:rPr lang="en-US" baseline="0" dirty="0" err="1" smtClean="0"/>
              <a:t>maladie</a:t>
            </a:r>
            <a:r>
              <a:rPr lang="en-US" baseline="0" dirty="0" smtClean="0"/>
              <a:t> </a:t>
            </a:r>
            <a:r>
              <a:rPr lang="en-US" baseline="0" dirty="0" err="1" smtClean="0"/>
              <a:t>sur</a:t>
            </a:r>
            <a:r>
              <a:rPr lang="en-US" baseline="0" dirty="0" smtClean="0"/>
              <a:t> </a:t>
            </a:r>
            <a:r>
              <a:rPr lang="en-US" baseline="0" dirty="0" err="1" smtClean="0"/>
              <a:t>plusieurs</a:t>
            </a:r>
            <a:r>
              <a:rPr lang="en-US" baseline="0" dirty="0" smtClean="0"/>
              <a:t> </a:t>
            </a:r>
            <a:r>
              <a:rPr lang="en-US" baseline="0" dirty="0" err="1" smtClean="0"/>
              <a:t>annees</a:t>
            </a:r>
            <a:r>
              <a:rPr lang="en-US" baseline="0" dirty="0" smtClean="0"/>
              <a:t>, </a:t>
            </a:r>
            <a:r>
              <a:rPr lang="en-US" baseline="0" dirty="0" err="1" smtClean="0"/>
              <a:t>jusqu’au</a:t>
            </a:r>
            <a:r>
              <a:rPr lang="en-US" baseline="0" dirty="0" smtClean="0"/>
              <a:t> 20 </a:t>
            </a:r>
            <a:r>
              <a:rPr lang="en-US" baseline="0" dirty="0" err="1" smtClean="0"/>
              <a:t>ans</a:t>
            </a:r>
            <a:r>
              <a:rPr lang="en-US" baseline="0" dirty="0" smtClean="0"/>
              <a:t>, meme en </a:t>
            </a:r>
            <a:r>
              <a:rPr lang="en-US" baseline="0" dirty="0" err="1" smtClean="0"/>
              <a:t>partant</a:t>
            </a:r>
            <a:r>
              <a:rPr lang="en-US" baseline="0" dirty="0" smtClean="0"/>
              <a:t> de </a:t>
            </a:r>
            <a:r>
              <a:rPr lang="en-US" baseline="0" dirty="0" err="1" smtClean="0"/>
              <a:t>donnees</a:t>
            </a:r>
            <a:r>
              <a:rPr lang="en-US" baseline="0" dirty="0" smtClean="0"/>
              <a:t> </a:t>
            </a:r>
            <a:r>
              <a:rPr lang="en-US" baseline="0" dirty="0" err="1" smtClean="0"/>
              <a:t>definis</a:t>
            </a:r>
            <a:r>
              <a:rPr lang="en-US" baseline="0" dirty="0" smtClean="0"/>
              <a:t> </a:t>
            </a:r>
            <a:r>
              <a:rPr lang="en-US" baseline="0" dirty="0" err="1" smtClean="0"/>
              <a:t>initiallement</a:t>
            </a:r>
            <a:r>
              <a:rPr lang="en-US" baseline="0" dirty="0" smtClean="0"/>
              <a:t> </a:t>
            </a:r>
            <a:r>
              <a:rPr lang="en-US" baseline="0" dirty="0" err="1" smtClean="0"/>
              <a:t>sur</a:t>
            </a:r>
            <a:r>
              <a:rPr lang="en-US" baseline="0" dirty="0" smtClean="0"/>
              <a:t> 5 </a:t>
            </a:r>
            <a:r>
              <a:rPr lang="en-US" baseline="0" dirty="0" err="1" smtClean="0"/>
              <a:t>ans</a:t>
            </a:r>
            <a:r>
              <a:rPr lang="en-US" baseline="0" dirty="0" smtClean="0"/>
              <a:t> </a:t>
            </a:r>
            <a:r>
              <a:rPr lang="en-US" baseline="0" dirty="0" err="1" smtClean="0"/>
              <a:t>seulement</a:t>
            </a:r>
            <a:r>
              <a:rPr lang="en-US" baseline="0" dirty="0" smtClean="0"/>
              <a:t>. </a:t>
            </a:r>
          </a:p>
          <a:p>
            <a:r>
              <a:rPr lang="en-US" baseline="0" dirty="0" smtClean="0"/>
              <a:t>En </a:t>
            </a:r>
            <a:r>
              <a:rPr lang="en-US" baseline="0" dirty="0" err="1" smtClean="0"/>
              <a:t>particulier</a:t>
            </a:r>
            <a:r>
              <a:rPr lang="en-US" baseline="0" dirty="0" smtClean="0"/>
              <a:t> on arrive a identifier les progressions des </a:t>
            </a:r>
            <a:r>
              <a:rPr lang="en-US" baseline="0" dirty="0" err="1" smtClean="0"/>
              <a:t>facteurs</a:t>
            </a:r>
            <a:r>
              <a:rPr lang="en-US" baseline="0" dirty="0" smtClean="0"/>
              <a:t> </a:t>
            </a:r>
            <a:r>
              <a:rPr lang="en-US" baseline="0" dirty="0" err="1" smtClean="0"/>
              <a:t>fondamentales</a:t>
            </a:r>
            <a:r>
              <a:rPr lang="en-US" baseline="0" dirty="0" smtClean="0"/>
              <a:t> de la </a:t>
            </a:r>
            <a:r>
              <a:rPr lang="en-US" baseline="0" dirty="0" err="1" smtClean="0"/>
              <a:t>maladie</a:t>
            </a:r>
            <a:r>
              <a:rPr lang="en-US" baseline="0" dirty="0" smtClean="0"/>
              <a:t>: la </a:t>
            </a:r>
            <a:r>
              <a:rPr lang="en-US" baseline="0" dirty="0" err="1" smtClean="0"/>
              <a:t>perte</a:t>
            </a:r>
            <a:r>
              <a:rPr lang="en-US" baseline="0" dirty="0" smtClean="0"/>
              <a:t> de </a:t>
            </a:r>
            <a:r>
              <a:rPr lang="en-US" baseline="0" dirty="0" err="1" smtClean="0"/>
              <a:t>matiere</a:t>
            </a:r>
            <a:r>
              <a:rPr lang="en-US" baseline="0" dirty="0" smtClean="0"/>
              <a:t> </a:t>
            </a:r>
            <a:r>
              <a:rPr lang="en-US" baseline="0" dirty="0" err="1" smtClean="0"/>
              <a:t>grise</a:t>
            </a:r>
            <a:r>
              <a:rPr lang="en-US" baseline="0" dirty="0" smtClean="0"/>
              <a:t>, </a:t>
            </a:r>
            <a:r>
              <a:rPr lang="en-US" baseline="0" dirty="0" err="1" smtClean="0"/>
              <a:t>l’accumulation</a:t>
            </a:r>
            <a:r>
              <a:rPr lang="en-US" baseline="0" dirty="0" smtClean="0"/>
              <a:t> de </a:t>
            </a:r>
            <a:r>
              <a:rPr lang="en-US" baseline="0" dirty="0" err="1" smtClean="0"/>
              <a:t>proteines</a:t>
            </a:r>
            <a:r>
              <a:rPr lang="en-US" baseline="0" dirty="0" smtClean="0"/>
              <a:t> </a:t>
            </a:r>
            <a:r>
              <a:rPr lang="en-US" baseline="0" dirty="0" err="1" smtClean="0"/>
              <a:t>toxiques</a:t>
            </a:r>
            <a:r>
              <a:rPr lang="en-US" baseline="0" dirty="0" smtClean="0"/>
              <a:t>, </a:t>
            </a:r>
            <a:r>
              <a:rPr lang="en-US" baseline="0" dirty="0" err="1" smtClean="0"/>
              <a:t>amyloide</a:t>
            </a:r>
            <a:r>
              <a:rPr lang="en-US" baseline="0" dirty="0" smtClean="0"/>
              <a:t> et tau, et </a:t>
            </a:r>
            <a:r>
              <a:rPr lang="en-US" baseline="0" dirty="0" err="1" smtClean="0"/>
              <a:t>l’hypometabolism</a:t>
            </a:r>
            <a:endParaRPr lang="en-US" baseline="0" dirty="0" smtClean="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38</a:t>
            </a:fld>
            <a:endParaRPr lang="en-US"/>
          </a:p>
        </p:txBody>
      </p:sp>
    </p:spTree>
    <p:extLst>
      <p:ext uri="{BB962C8B-B14F-4D97-AF65-F5344CB8AC3E}">
        <p14:creationId xmlns:p14="http://schemas.microsoft.com/office/powerpoint/2010/main" val="293300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Une</a:t>
            </a:r>
            <a:r>
              <a:rPr lang="en-US" dirty="0" smtClean="0"/>
              <a:t> </a:t>
            </a:r>
            <a:r>
              <a:rPr lang="en-US" dirty="0" err="1" smtClean="0"/>
              <a:t>fois</a:t>
            </a:r>
            <a:r>
              <a:rPr lang="en-US" dirty="0" smtClean="0"/>
              <a:t> </a:t>
            </a:r>
            <a:r>
              <a:rPr lang="en-US" dirty="0" err="1" smtClean="0"/>
              <a:t>que</a:t>
            </a:r>
            <a:r>
              <a:rPr lang="en-US" dirty="0" smtClean="0"/>
              <a:t> on a </a:t>
            </a:r>
            <a:r>
              <a:rPr lang="en-US" dirty="0" err="1" smtClean="0"/>
              <a:t>identifié</a:t>
            </a:r>
            <a:r>
              <a:rPr lang="en-US" dirty="0" smtClean="0"/>
              <a:t> </a:t>
            </a:r>
            <a:r>
              <a:rPr lang="en-US" dirty="0" err="1" smtClean="0"/>
              <a:t>ce</a:t>
            </a:r>
            <a:r>
              <a:rPr lang="en-US" dirty="0" smtClean="0"/>
              <a:t> </a:t>
            </a:r>
            <a:r>
              <a:rPr lang="en-US" dirty="0" err="1" smtClean="0"/>
              <a:t>modele</a:t>
            </a:r>
            <a:r>
              <a:rPr lang="en-US" dirty="0" smtClean="0"/>
              <a:t>, on </a:t>
            </a:r>
            <a:r>
              <a:rPr lang="en-US" dirty="0" err="1" smtClean="0"/>
              <a:t>peut</a:t>
            </a:r>
            <a:r>
              <a:rPr lang="en-US" dirty="0" smtClean="0"/>
              <a:t> </a:t>
            </a:r>
            <a:r>
              <a:rPr lang="en-US" dirty="0" err="1" smtClean="0"/>
              <a:t>l’utiliser</a:t>
            </a:r>
            <a:r>
              <a:rPr lang="en-US" dirty="0" smtClean="0"/>
              <a:t> </a:t>
            </a:r>
            <a:r>
              <a:rPr lang="en-US" dirty="0" err="1" smtClean="0"/>
              <a:t>comme</a:t>
            </a:r>
            <a:r>
              <a:rPr lang="en-US" dirty="0" smtClean="0"/>
              <a:t> reference </a:t>
            </a:r>
            <a:r>
              <a:rPr lang="en-US" dirty="0" err="1" smtClean="0"/>
              <a:t>statistique</a:t>
            </a:r>
            <a:r>
              <a:rPr lang="en-US" dirty="0" smtClean="0"/>
              <a:t> pour </a:t>
            </a:r>
            <a:r>
              <a:rPr lang="en-US" dirty="0" err="1" smtClean="0"/>
              <a:t>evaluer</a:t>
            </a:r>
            <a:r>
              <a:rPr lang="en-US" baseline="0" dirty="0" smtClean="0"/>
              <a:t> le </a:t>
            </a:r>
            <a:r>
              <a:rPr lang="en-US" baseline="0" dirty="0" err="1" smtClean="0"/>
              <a:t>degré</a:t>
            </a:r>
            <a:r>
              <a:rPr lang="en-US" baseline="0" dirty="0" smtClean="0"/>
              <a:t> de </a:t>
            </a:r>
            <a:r>
              <a:rPr lang="en-US" baseline="0" dirty="0" err="1" smtClean="0"/>
              <a:t>pathologie</a:t>
            </a:r>
            <a:r>
              <a:rPr lang="en-US" baseline="0" dirty="0" smtClean="0"/>
              <a:t> </a:t>
            </a:r>
            <a:r>
              <a:rPr lang="en-US" baseline="0" dirty="0" err="1" smtClean="0"/>
              <a:t>dans</a:t>
            </a:r>
            <a:r>
              <a:rPr lang="en-US" baseline="0" dirty="0" smtClean="0"/>
              <a:t> des patients de </a:t>
            </a:r>
            <a:r>
              <a:rPr lang="en-US" baseline="0" dirty="0" err="1" smtClean="0"/>
              <a:t>cohortes</a:t>
            </a:r>
            <a:r>
              <a:rPr lang="en-US" baseline="0" dirty="0" smtClean="0"/>
              <a:t> independents.</a:t>
            </a:r>
          </a:p>
          <a:p>
            <a:r>
              <a:rPr lang="en-US" baseline="0" dirty="0" smtClean="0"/>
              <a:t>En </a:t>
            </a:r>
            <a:r>
              <a:rPr lang="en-US" baseline="0" dirty="0" err="1" smtClean="0"/>
              <a:t>particulier</a:t>
            </a:r>
            <a:r>
              <a:rPr lang="en-US" baseline="0" dirty="0" smtClean="0"/>
              <a:t>, en </a:t>
            </a:r>
            <a:r>
              <a:rPr lang="en-US" baseline="0" dirty="0" err="1" smtClean="0"/>
              <a:t>connaissant</a:t>
            </a:r>
            <a:r>
              <a:rPr lang="en-US" baseline="0" dirty="0" smtClean="0"/>
              <a:t> les images de un patient a un instant </a:t>
            </a:r>
            <a:r>
              <a:rPr lang="en-US" baseline="0" dirty="0" err="1" smtClean="0"/>
              <a:t>donné</a:t>
            </a:r>
            <a:r>
              <a:rPr lang="en-US" baseline="0" dirty="0" smtClean="0"/>
              <a:t>, on </a:t>
            </a:r>
            <a:r>
              <a:rPr lang="en-US" baseline="0" dirty="0" err="1" smtClean="0"/>
              <a:t>peut</a:t>
            </a:r>
            <a:r>
              <a:rPr lang="en-US" baseline="0" dirty="0" smtClean="0"/>
              <a:t> identifier </a:t>
            </a:r>
            <a:r>
              <a:rPr lang="en-US" baseline="0" dirty="0" err="1" smtClean="0"/>
              <a:t>dans</a:t>
            </a:r>
            <a:r>
              <a:rPr lang="en-US" baseline="0" dirty="0" smtClean="0"/>
              <a:t> </a:t>
            </a:r>
            <a:r>
              <a:rPr lang="en-US" baseline="0" dirty="0" err="1" smtClean="0"/>
              <a:t>quel</a:t>
            </a:r>
            <a:r>
              <a:rPr lang="en-US" baseline="0" dirty="0" smtClean="0"/>
              <a:t> instant du temps </a:t>
            </a:r>
            <a:r>
              <a:rPr lang="en-US" baseline="0" dirty="0" err="1" smtClean="0"/>
              <a:t>il</a:t>
            </a:r>
            <a:r>
              <a:rPr lang="en-US" baseline="0" dirty="0" smtClean="0"/>
              <a:t> se </a:t>
            </a:r>
            <a:r>
              <a:rPr lang="en-US" baseline="0" dirty="0" err="1" smtClean="0"/>
              <a:t>trouve</a:t>
            </a:r>
            <a:r>
              <a:rPr lang="en-US" baseline="0" dirty="0" smtClean="0"/>
              <a:t> par </a:t>
            </a:r>
            <a:r>
              <a:rPr lang="en-US" baseline="0" dirty="0" err="1" smtClean="0"/>
              <a:t>apport</a:t>
            </a:r>
            <a:r>
              <a:rPr lang="en-US" baseline="0" dirty="0" smtClean="0"/>
              <a:t> au </a:t>
            </a:r>
            <a:r>
              <a:rPr lang="en-US" baseline="0" dirty="0" err="1" smtClean="0"/>
              <a:t>modele</a:t>
            </a:r>
            <a:r>
              <a:rPr lang="en-US" baseline="0" dirty="0" smtClean="0"/>
              <a:t>.</a:t>
            </a:r>
          </a:p>
          <a:p>
            <a:r>
              <a:rPr lang="en-US" baseline="0" dirty="0" err="1" smtClean="0"/>
              <a:t>Ici</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les predictions </a:t>
            </a:r>
            <a:r>
              <a:rPr lang="en-US" baseline="0" dirty="0" err="1" smtClean="0"/>
              <a:t>sur</a:t>
            </a:r>
            <a:r>
              <a:rPr lang="en-US" baseline="0" dirty="0" smtClean="0"/>
              <a:t> </a:t>
            </a:r>
            <a:r>
              <a:rPr lang="en-US" baseline="0" dirty="0" err="1" smtClean="0"/>
              <a:t>une</a:t>
            </a:r>
            <a:r>
              <a:rPr lang="en-US" baseline="0" dirty="0" smtClean="0"/>
              <a:t> cohort </a:t>
            </a:r>
            <a:r>
              <a:rPr lang="en-US" baseline="0" dirty="0" err="1" smtClean="0"/>
              <a:t>clinique</a:t>
            </a:r>
            <a:r>
              <a:rPr lang="en-US" baseline="0" dirty="0" smtClean="0"/>
              <a:t>, </a:t>
            </a:r>
            <a:r>
              <a:rPr lang="en-US" baseline="0" dirty="0" err="1" smtClean="0"/>
              <a:t>acquise</a:t>
            </a:r>
            <a:r>
              <a:rPr lang="en-US" baseline="0" dirty="0" smtClean="0"/>
              <a:t> </a:t>
            </a:r>
            <a:r>
              <a:rPr lang="en-US" baseline="0" dirty="0" err="1" smtClean="0"/>
              <a:t>dan</a:t>
            </a:r>
            <a:r>
              <a:rPr lang="en-US" baseline="0" dirty="0" smtClean="0"/>
              <a:t> </a:t>
            </a:r>
            <a:r>
              <a:rPr lang="en-US" baseline="0" dirty="0" err="1" smtClean="0"/>
              <a:t>l’hopital</a:t>
            </a:r>
            <a:r>
              <a:rPr lang="en-US" baseline="0" dirty="0" smtClean="0"/>
              <a:t> de </a:t>
            </a:r>
            <a:r>
              <a:rPr lang="en-US" baseline="0" dirty="0" err="1" smtClean="0"/>
              <a:t>Geneve</a:t>
            </a:r>
            <a:r>
              <a:rPr lang="en-US" baseline="0" dirty="0" smtClean="0"/>
              <a:t> en </a:t>
            </a:r>
            <a:r>
              <a:rPr lang="en-US" baseline="0" dirty="0" err="1" smtClean="0"/>
              <a:t>suisse</a:t>
            </a:r>
            <a:r>
              <a:rPr lang="en-US" baseline="0" dirty="0" smtClean="0"/>
              <a:t>. Le </a:t>
            </a:r>
            <a:r>
              <a:rPr lang="en-US" baseline="0" dirty="0" err="1" smtClean="0"/>
              <a:t>modele</a:t>
            </a:r>
            <a:r>
              <a:rPr lang="en-US" baseline="0" dirty="0" smtClean="0"/>
              <a:t> </a:t>
            </a:r>
            <a:r>
              <a:rPr lang="en-US" baseline="0" dirty="0" err="1" smtClean="0"/>
              <a:t>permets</a:t>
            </a:r>
            <a:r>
              <a:rPr lang="en-US" baseline="0" dirty="0" smtClean="0"/>
              <a:t> de identifier </a:t>
            </a:r>
            <a:r>
              <a:rPr lang="en-US" baseline="0" dirty="0" err="1" smtClean="0"/>
              <a:t>une</a:t>
            </a:r>
            <a:r>
              <a:rPr lang="en-US" baseline="0" dirty="0" smtClean="0"/>
              <a:t> forte separation </a:t>
            </a:r>
            <a:r>
              <a:rPr lang="en-US" baseline="0" dirty="0" err="1" smtClean="0"/>
              <a:t>dans</a:t>
            </a:r>
            <a:r>
              <a:rPr lang="en-US" baseline="0" dirty="0" smtClean="0"/>
              <a:t> la </a:t>
            </a:r>
            <a:r>
              <a:rPr lang="en-US" baseline="0" dirty="0" err="1" smtClean="0"/>
              <a:t>diagnostique</a:t>
            </a:r>
            <a:r>
              <a:rPr lang="en-US" baseline="0" dirty="0" smtClean="0"/>
              <a:t> de la </a:t>
            </a:r>
            <a:r>
              <a:rPr lang="en-US" baseline="0" dirty="0" err="1" smtClean="0"/>
              <a:t>maladie</a:t>
            </a:r>
            <a:r>
              <a:rPr lang="en-US" baseline="0" dirty="0" smtClean="0"/>
              <a:t>, et </a:t>
            </a:r>
            <a:r>
              <a:rPr lang="en-US" baseline="0" dirty="0" err="1" smtClean="0"/>
              <a:t>donc</a:t>
            </a:r>
            <a:r>
              <a:rPr lang="en-US" baseline="0" dirty="0" smtClean="0"/>
              <a:t> nous </a:t>
            </a:r>
            <a:r>
              <a:rPr lang="en-US" baseline="0" dirty="0" err="1" smtClean="0"/>
              <a:t>fournis</a:t>
            </a:r>
            <a:r>
              <a:rPr lang="en-US" baseline="0" dirty="0" smtClean="0"/>
              <a:t> un </a:t>
            </a:r>
            <a:r>
              <a:rPr lang="en-US" baseline="0" dirty="0" err="1" smtClean="0"/>
              <a:t>outil</a:t>
            </a:r>
            <a:r>
              <a:rPr lang="en-US" baseline="0" dirty="0" smtClean="0"/>
              <a:t> de support pour la </a:t>
            </a:r>
            <a:r>
              <a:rPr lang="en-US" baseline="0" dirty="0" err="1" smtClean="0"/>
              <a:t>diagnostique</a:t>
            </a:r>
            <a:r>
              <a:rPr lang="en-US" baseline="0" dirty="0" smtClean="0"/>
              <a:t> a </a:t>
            </a:r>
            <a:r>
              <a:rPr lang="en-US" baseline="0" dirty="0" err="1" smtClean="0"/>
              <a:t>partir</a:t>
            </a:r>
            <a:r>
              <a:rPr lang="en-US" baseline="0" dirty="0" smtClean="0"/>
              <a:t> des </a:t>
            </a:r>
            <a:r>
              <a:rPr lang="en-US" baseline="0" dirty="0" err="1" smtClean="0"/>
              <a:t>donnees</a:t>
            </a:r>
            <a:r>
              <a:rPr lang="en-US" baseline="0" dirty="0" smtClean="0"/>
              <a:t> complexes </a:t>
            </a:r>
            <a:r>
              <a:rPr lang="en-US" baseline="0" dirty="0" err="1" smtClean="0"/>
              <a:t>comme</a:t>
            </a:r>
            <a:r>
              <a:rPr lang="en-US" baseline="0" dirty="0" smtClean="0"/>
              <a:t> les images </a:t>
            </a:r>
            <a:r>
              <a:rPr lang="en-US" baseline="0" dirty="0" err="1" smtClean="0"/>
              <a:t>cerebrales</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39</a:t>
            </a:fld>
            <a:endParaRPr lang="en-US"/>
          </a:p>
        </p:txBody>
      </p:sp>
    </p:spTree>
    <p:extLst>
      <p:ext uri="{BB962C8B-B14F-4D97-AF65-F5344CB8AC3E}">
        <p14:creationId xmlns:p14="http://schemas.microsoft.com/office/powerpoint/2010/main" val="3020130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Et </a:t>
            </a:r>
            <a:r>
              <a:rPr lang="en-US" dirty="0" err="1" smtClean="0"/>
              <a:t>maintenaient</a:t>
            </a:r>
            <a:r>
              <a:rPr lang="en-US" dirty="0" smtClean="0"/>
              <a:t> on </a:t>
            </a:r>
            <a:r>
              <a:rPr lang="en-US" dirty="0" err="1" smtClean="0"/>
              <a:t>est</a:t>
            </a:r>
            <a:r>
              <a:rPr lang="en-US" dirty="0" smtClean="0"/>
              <a:t> en train de faire un </a:t>
            </a:r>
            <a:r>
              <a:rPr lang="en-US" dirty="0" err="1" smtClean="0"/>
              <a:t>gros</a:t>
            </a:r>
            <a:r>
              <a:rPr lang="en-US" dirty="0" smtClean="0"/>
              <a:t> effort pour </a:t>
            </a:r>
            <a:r>
              <a:rPr lang="en-US" dirty="0" err="1" smtClean="0"/>
              <a:t>permettre</a:t>
            </a:r>
            <a:r>
              <a:rPr lang="en-US" dirty="0" smtClean="0"/>
              <a:t> au </a:t>
            </a:r>
            <a:r>
              <a:rPr lang="en-US" dirty="0" err="1" smtClean="0"/>
              <a:t>cliniciens</a:t>
            </a:r>
            <a:r>
              <a:rPr lang="en-US" dirty="0" smtClean="0"/>
              <a:t> et </a:t>
            </a:r>
            <a:r>
              <a:rPr lang="en-US" dirty="0" err="1" smtClean="0"/>
              <a:t>chercheurs</a:t>
            </a:r>
            <a:r>
              <a:rPr lang="en-US" baseline="0" dirty="0" smtClean="0"/>
              <a:t> de </a:t>
            </a:r>
            <a:r>
              <a:rPr lang="en-US" baseline="0" dirty="0" err="1" smtClean="0"/>
              <a:t>utilisers</a:t>
            </a:r>
            <a:r>
              <a:rPr lang="en-US" baseline="0" dirty="0" smtClean="0"/>
              <a:t> </a:t>
            </a:r>
            <a:r>
              <a:rPr lang="en-US" baseline="0" dirty="0" err="1" smtClean="0"/>
              <a:t>ces</a:t>
            </a:r>
            <a:r>
              <a:rPr lang="en-US" baseline="0" dirty="0" smtClean="0"/>
              <a:t> </a:t>
            </a:r>
            <a:r>
              <a:rPr lang="en-US" baseline="0" dirty="0" err="1" smtClean="0"/>
              <a:t>outils</a:t>
            </a:r>
            <a:r>
              <a:rPr lang="en-US" baseline="0" dirty="0" smtClean="0"/>
              <a:t> de </a:t>
            </a:r>
            <a:r>
              <a:rPr lang="en-US" baseline="0" dirty="0" err="1" smtClean="0"/>
              <a:t>facon</a:t>
            </a:r>
            <a:r>
              <a:rPr lang="en-US" baseline="0" dirty="0" smtClean="0"/>
              <a:t> liber.</a:t>
            </a:r>
          </a:p>
          <a:p>
            <a:r>
              <a:rPr lang="en-US" baseline="0" dirty="0" smtClean="0"/>
              <a:t>A la page </a:t>
            </a:r>
            <a:r>
              <a:rPr lang="en-US" baseline="0" dirty="0" err="1" smtClean="0"/>
              <a:t>gpprogressionmodel.inria.fr</a:t>
            </a:r>
            <a:r>
              <a:rPr lang="en-US" baseline="0" dirty="0" smtClean="0"/>
              <a:t> on </a:t>
            </a:r>
            <a:r>
              <a:rPr lang="en-US" baseline="0" dirty="0" err="1" smtClean="0"/>
              <a:t>peut</a:t>
            </a:r>
            <a:r>
              <a:rPr lang="en-US" baseline="0" dirty="0" smtClean="0"/>
              <a:t> </a:t>
            </a:r>
            <a:r>
              <a:rPr lang="en-US" baseline="0" dirty="0" err="1" smtClean="0"/>
              <a:t>deja</a:t>
            </a:r>
            <a:r>
              <a:rPr lang="en-US" baseline="0" dirty="0" smtClean="0"/>
              <a:t> </a:t>
            </a:r>
            <a:r>
              <a:rPr lang="en-US" baseline="0" dirty="0" err="1" smtClean="0"/>
              <a:t>appliquer</a:t>
            </a:r>
            <a:r>
              <a:rPr lang="en-US" baseline="0" dirty="0" smtClean="0"/>
              <a:t> </a:t>
            </a:r>
            <a:r>
              <a:rPr lang="en-US" baseline="0" dirty="0" err="1" smtClean="0"/>
              <a:t>ces</a:t>
            </a:r>
            <a:r>
              <a:rPr lang="en-US" baseline="0" dirty="0" smtClean="0"/>
              <a:t> </a:t>
            </a:r>
            <a:r>
              <a:rPr lang="en-US" baseline="0" dirty="0" err="1" smtClean="0"/>
              <a:t>modeles</a:t>
            </a:r>
            <a:r>
              <a:rPr lang="en-US" baseline="0" dirty="0" smtClean="0"/>
              <a:t> </a:t>
            </a:r>
            <a:r>
              <a:rPr lang="en-US" baseline="0" dirty="0" err="1" smtClean="0"/>
              <a:t>sur</a:t>
            </a:r>
            <a:r>
              <a:rPr lang="en-US" baseline="0" dirty="0" smtClean="0"/>
              <a:t> son </a:t>
            </a:r>
            <a:r>
              <a:rPr lang="en-US" baseline="0" dirty="0" err="1" smtClean="0"/>
              <a:t>propre</a:t>
            </a:r>
            <a:r>
              <a:rPr lang="en-US" baseline="0" dirty="0" smtClean="0"/>
              <a:t> </a:t>
            </a:r>
            <a:r>
              <a:rPr lang="en-US" baseline="0" dirty="0" err="1" smtClean="0"/>
              <a:t>jeux</a:t>
            </a:r>
            <a:r>
              <a:rPr lang="en-US" baseline="0" dirty="0" smtClean="0"/>
              <a:t> de </a:t>
            </a:r>
            <a:r>
              <a:rPr lang="en-US" baseline="0" dirty="0" err="1" smtClean="0"/>
              <a:t>donnees</a:t>
            </a:r>
            <a:r>
              <a:rPr lang="en-US" baseline="0" dirty="0" smtClean="0"/>
              <a:t> et </a:t>
            </a:r>
            <a:r>
              <a:rPr lang="en-US" baseline="0" dirty="0" err="1" smtClean="0"/>
              <a:t>recevoir</a:t>
            </a:r>
            <a:r>
              <a:rPr lang="en-US" baseline="0" dirty="0" smtClean="0"/>
              <a:t> les </a:t>
            </a:r>
            <a:r>
              <a:rPr lang="en-US" baseline="0" dirty="0" err="1" smtClean="0"/>
              <a:t>resultat</a:t>
            </a:r>
            <a:r>
              <a:rPr lang="en-US" baseline="0" dirty="0" smtClean="0"/>
              <a:t> </a:t>
            </a:r>
            <a:r>
              <a:rPr lang="en-US" baseline="0" dirty="0" err="1" smtClean="0"/>
              <a:t>directement</a:t>
            </a:r>
            <a:r>
              <a:rPr lang="en-US" baseline="0" dirty="0" smtClean="0"/>
              <a:t> a travers de un lien.</a:t>
            </a:r>
          </a:p>
          <a:p>
            <a:r>
              <a:rPr lang="en-US" baseline="0" dirty="0" smtClean="0"/>
              <a:t>Plus en plus de </a:t>
            </a:r>
            <a:r>
              <a:rPr lang="en-US" baseline="0" dirty="0" err="1" smtClean="0"/>
              <a:t>notre</a:t>
            </a:r>
            <a:r>
              <a:rPr lang="en-US" baseline="0" dirty="0" smtClean="0"/>
              <a:t> </a:t>
            </a:r>
            <a:r>
              <a:rPr lang="en-US" baseline="0" dirty="0" err="1" smtClean="0"/>
              <a:t>recherche</a:t>
            </a:r>
            <a:r>
              <a:rPr lang="en-US" baseline="0" dirty="0" smtClean="0"/>
              <a:t> sera a disposition </a:t>
            </a:r>
            <a:r>
              <a:rPr lang="en-US" baseline="0" dirty="0" err="1" smtClean="0"/>
              <a:t>sur</a:t>
            </a:r>
            <a:r>
              <a:rPr lang="en-US" baseline="0" dirty="0" smtClean="0"/>
              <a:t> </a:t>
            </a:r>
            <a:r>
              <a:rPr lang="en-US" baseline="0" dirty="0" err="1" smtClean="0"/>
              <a:t>ce</a:t>
            </a:r>
            <a:r>
              <a:rPr lang="en-US" baseline="0" dirty="0" smtClean="0"/>
              <a:t> site </a:t>
            </a:r>
            <a:r>
              <a:rPr lang="en-US" baseline="0" dirty="0" err="1" smtClean="0"/>
              <a:t>dans</a:t>
            </a:r>
            <a:r>
              <a:rPr lang="en-US" baseline="0" dirty="0" smtClean="0"/>
              <a:t> le </a:t>
            </a:r>
            <a:r>
              <a:rPr lang="en-US" baseline="0" dirty="0" err="1" smtClean="0"/>
              <a:t>futur</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40</a:t>
            </a:fld>
            <a:endParaRPr lang="en-US"/>
          </a:p>
        </p:txBody>
      </p:sp>
    </p:spTree>
    <p:extLst>
      <p:ext uri="{BB962C8B-B14F-4D97-AF65-F5344CB8AC3E}">
        <p14:creationId xmlns:p14="http://schemas.microsoft.com/office/powerpoint/2010/main" val="65119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Pour</a:t>
            </a:r>
            <a:r>
              <a:rPr lang="en-US" baseline="0" dirty="0" smtClean="0"/>
              <a:t> </a:t>
            </a:r>
            <a:r>
              <a:rPr lang="en-US" baseline="0" dirty="0" err="1" smtClean="0"/>
              <a:t>cette</a:t>
            </a:r>
            <a:r>
              <a:rPr lang="en-US" baseline="0" dirty="0" smtClean="0"/>
              <a:t> raison </a:t>
            </a:r>
            <a:r>
              <a:rPr lang="en-US" baseline="0" dirty="0" err="1" smtClean="0"/>
              <a:t>il</a:t>
            </a:r>
            <a:r>
              <a:rPr lang="en-US" baseline="0" dirty="0" smtClean="0"/>
              <a:t> y a des </a:t>
            </a:r>
            <a:r>
              <a:rPr lang="en-US" baseline="0" dirty="0" err="1" smtClean="0"/>
              <a:t>gros</a:t>
            </a:r>
            <a:r>
              <a:rPr lang="en-US" baseline="0" dirty="0" smtClean="0"/>
              <a:t> efforts de </a:t>
            </a:r>
            <a:r>
              <a:rPr lang="en-US" baseline="0" dirty="0" err="1" smtClean="0"/>
              <a:t>recherche</a:t>
            </a:r>
            <a:r>
              <a:rPr lang="en-US" baseline="0" dirty="0" smtClean="0"/>
              <a:t> pour </a:t>
            </a:r>
            <a:r>
              <a:rPr lang="en-US" baseline="0" dirty="0" err="1" smtClean="0"/>
              <a:t>mieux</a:t>
            </a:r>
            <a:r>
              <a:rPr lang="en-US" baseline="0" dirty="0" smtClean="0"/>
              <a:t> </a:t>
            </a:r>
            <a:r>
              <a:rPr lang="en-US" baseline="0" dirty="0" err="1" smtClean="0"/>
              <a:t>comprendre</a:t>
            </a:r>
            <a:r>
              <a:rPr lang="en-US" baseline="0" dirty="0" smtClean="0"/>
              <a:t> et </a:t>
            </a:r>
            <a:r>
              <a:rPr lang="en-US" baseline="0" dirty="0" err="1" smtClean="0"/>
              <a:t>soigner</a:t>
            </a:r>
            <a:r>
              <a:rPr lang="en-US" baseline="0" dirty="0" smtClean="0"/>
              <a:t> les maladies </a:t>
            </a:r>
            <a:r>
              <a:rPr lang="en-US" baseline="0" dirty="0" err="1" smtClean="0"/>
              <a:t>neurodegeneratives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Aujourd’hui</a:t>
            </a:r>
            <a:r>
              <a:rPr lang="en-US" baseline="0" dirty="0" smtClean="0"/>
              <a:t> on </a:t>
            </a:r>
            <a:r>
              <a:rPr lang="en-US" baseline="0" dirty="0" err="1" smtClean="0"/>
              <a:t>connait</a:t>
            </a:r>
            <a:r>
              <a:rPr lang="en-US" baseline="0" dirty="0" smtClean="0"/>
              <a:t> </a:t>
            </a:r>
            <a:r>
              <a:rPr lang="en-US" baseline="0" dirty="0" err="1" smtClean="0"/>
              <a:t>que</a:t>
            </a:r>
            <a:r>
              <a:rPr lang="en-US" baseline="0" dirty="0" smtClean="0"/>
              <a:t> Alzheimer se </a:t>
            </a:r>
            <a:r>
              <a:rPr lang="en-US" baseline="0" dirty="0" err="1" smtClean="0"/>
              <a:t>developpe</a:t>
            </a:r>
            <a:r>
              <a:rPr lang="en-US" baseline="0" dirty="0" smtClean="0"/>
              <a:t> pendant un </a:t>
            </a:r>
            <a:r>
              <a:rPr lang="en-US" baseline="0" dirty="0" err="1" smtClean="0"/>
              <a:t>periode</a:t>
            </a:r>
            <a:r>
              <a:rPr lang="en-US" baseline="0" dirty="0" smtClean="0"/>
              <a:t> de </a:t>
            </a:r>
            <a:r>
              <a:rPr lang="en-US" baseline="0" dirty="0" err="1" smtClean="0"/>
              <a:t>jusqu’au</a:t>
            </a:r>
            <a:r>
              <a:rPr lang="en-US" baseline="0" dirty="0" smtClean="0"/>
              <a:t> 30 </a:t>
            </a:r>
            <a:r>
              <a:rPr lang="en-US" baseline="0" dirty="0" err="1" smtClean="0"/>
              <a:t>ans</a:t>
            </a:r>
            <a:r>
              <a:rPr lang="en-US" baseline="0" dirty="0" smtClean="0"/>
              <a:t>, et la progression </a:t>
            </a:r>
            <a:r>
              <a:rPr lang="en-US" baseline="0" dirty="0" err="1" smtClean="0"/>
              <a:t>est</a:t>
            </a:r>
            <a:r>
              <a:rPr lang="en-US" baseline="0" dirty="0" smtClean="0"/>
              <a:t> </a:t>
            </a:r>
            <a:r>
              <a:rPr lang="en-US" baseline="0" dirty="0" err="1" smtClean="0"/>
              <a:t>charaterisée</a:t>
            </a:r>
            <a:r>
              <a:rPr lang="en-US" baseline="0" dirty="0" smtClean="0"/>
              <a:t> par </a:t>
            </a:r>
            <a:r>
              <a:rPr lang="en-US" baseline="0" dirty="0" err="1" smtClean="0"/>
              <a:t>changements</a:t>
            </a:r>
            <a:r>
              <a:rPr lang="en-US" baseline="0" dirty="0" smtClean="0"/>
              <a:t> a </a:t>
            </a:r>
            <a:r>
              <a:rPr lang="en-US" baseline="0" dirty="0" err="1" smtClean="0"/>
              <a:t>niveau</a:t>
            </a:r>
            <a:r>
              <a:rPr lang="en-US" baseline="0" dirty="0" smtClean="0"/>
              <a:t> </a:t>
            </a:r>
            <a:r>
              <a:rPr lang="en-US" baseline="0" dirty="0" err="1" smtClean="0"/>
              <a:t>moleculaire</a:t>
            </a:r>
            <a:r>
              <a:rPr lang="en-US" baseline="0" dirty="0" smtClean="0"/>
              <a:t>, </a:t>
            </a:r>
            <a:r>
              <a:rPr lang="en-US" baseline="0" dirty="0" err="1" smtClean="0"/>
              <a:t>fonctionelle</a:t>
            </a:r>
            <a:r>
              <a:rPr lang="en-US" baseline="0" dirty="0" smtClean="0"/>
              <a:t> et </a:t>
            </a:r>
            <a:r>
              <a:rPr lang="en-US" baseline="0" dirty="0" err="1" smtClean="0"/>
              <a:t>structurelle</a:t>
            </a:r>
            <a:r>
              <a:rPr lang="en-US" baseline="0" dirty="0" smtClean="0"/>
              <a:t> du </a:t>
            </a:r>
            <a:r>
              <a:rPr lang="en-US" baseline="0" dirty="0" err="1" smtClean="0"/>
              <a:t>cerveau</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Ces</a:t>
            </a:r>
            <a:r>
              <a:rPr lang="en-US" baseline="0" dirty="0" smtClean="0"/>
              <a:t> </a:t>
            </a:r>
            <a:r>
              <a:rPr lang="en-US" baseline="0" dirty="0" err="1" smtClean="0"/>
              <a:t>changements</a:t>
            </a:r>
            <a:r>
              <a:rPr lang="en-US" baseline="0" dirty="0" smtClean="0"/>
              <a:t> </a:t>
            </a:r>
            <a:r>
              <a:rPr lang="en-US" baseline="0" dirty="0" err="1" smtClean="0"/>
              <a:t>accompagnent</a:t>
            </a:r>
            <a:r>
              <a:rPr lang="en-US" baseline="0" dirty="0" smtClean="0"/>
              <a:t> les </a:t>
            </a:r>
            <a:r>
              <a:rPr lang="en-US" baseline="0" dirty="0" err="1" smtClean="0"/>
              <a:t>stades</a:t>
            </a:r>
            <a:r>
              <a:rPr lang="en-US" baseline="0" dirty="0" smtClean="0"/>
              <a:t> </a:t>
            </a:r>
            <a:r>
              <a:rPr lang="en-US" baseline="0" dirty="0" err="1" smtClean="0"/>
              <a:t>differents</a:t>
            </a:r>
            <a:r>
              <a:rPr lang="en-US" baseline="0" dirty="0" smtClean="0"/>
              <a:t> de la </a:t>
            </a:r>
            <a:r>
              <a:rPr lang="en-US" baseline="0" dirty="0" err="1" smtClean="0"/>
              <a:t>maladie</a:t>
            </a:r>
            <a:r>
              <a:rPr lang="en-US" baseline="0" dirty="0" smtClean="0"/>
              <a:t>: </a:t>
            </a:r>
            <a:r>
              <a:rPr lang="en-US" baseline="0" dirty="0" err="1" smtClean="0"/>
              <a:t>normalité</a:t>
            </a:r>
            <a:r>
              <a:rPr lang="en-US" baseline="0" dirty="0" smtClean="0"/>
              <a:t>, troubles </a:t>
            </a:r>
            <a:r>
              <a:rPr lang="en-US" baseline="0" dirty="0" err="1" smtClean="0"/>
              <a:t>cognitives</a:t>
            </a:r>
            <a:r>
              <a:rPr lang="en-US" baseline="0" dirty="0" smtClean="0"/>
              <a:t> </a:t>
            </a:r>
            <a:r>
              <a:rPr lang="en-US" baseline="0" dirty="0" err="1" smtClean="0"/>
              <a:t>legeres</a:t>
            </a:r>
            <a:r>
              <a:rPr lang="en-US" baseline="0" dirty="0" smtClean="0"/>
              <a:t>, et </a:t>
            </a:r>
            <a:r>
              <a:rPr lang="en-US" baseline="0" dirty="0" err="1" smtClean="0"/>
              <a:t>diagnostique</a:t>
            </a:r>
            <a:r>
              <a:rPr lang="en-US" baseline="0" dirty="0" smtClean="0"/>
              <a:t> de </a:t>
            </a:r>
            <a:r>
              <a:rPr lang="en-US" baseline="0" dirty="0" err="1" smtClean="0"/>
              <a:t>demence</a:t>
            </a:r>
            <a:r>
              <a:rPr lang="en-US" baseline="0" dirty="0" smtClean="0"/>
              <a:t>. En plus, </a:t>
            </a:r>
            <a:r>
              <a:rPr lang="en-US" baseline="0" dirty="0" err="1" smtClean="0"/>
              <a:t>aujourd’hui</a:t>
            </a:r>
            <a:r>
              <a:rPr lang="en-US" baseline="0" dirty="0" smtClean="0"/>
              <a:t> on </a:t>
            </a:r>
            <a:r>
              <a:rPr lang="en-US" baseline="0" dirty="0" err="1" smtClean="0"/>
              <a:t>connait</a:t>
            </a:r>
            <a:r>
              <a:rPr lang="en-US" baseline="0" dirty="0" smtClean="0"/>
              <a:t> </a:t>
            </a:r>
            <a:r>
              <a:rPr lang="en-US" baseline="0" dirty="0" err="1" smtClean="0"/>
              <a:t>que</a:t>
            </a:r>
            <a:r>
              <a:rPr lang="en-US" baseline="0" dirty="0" smtClean="0"/>
              <a:t> on a beaucoup des </a:t>
            </a:r>
            <a:r>
              <a:rPr lang="en-US" baseline="0" dirty="0" err="1" smtClean="0"/>
              <a:t>autres</a:t>
            </a:r>
            <a:r>
              <a:rPr lang="en-US" baseline="0" dirty="0" smtClean="0"/>
              <a:t> </a:t>
            </a:r>
            <a:r>
              <a:rPr lang="en-US" baseline="0" dirty="0" err="1" smtClean="0"/>
              <a:t>facteurs</a:t>
            </a:r>
            <a:r>
              <a:rPr lang="en-US" baseline="0" dirty="0" smtClean="0"/>
              <a:t>, </a:t>
            </a:r>
            <a:r>
              <a:rPr lang="en-US" baseline="0" dirty="0" err="1" smtClean="0"/>
              <a:t>comme</a:t>
            </a:r>
            <a:r>
              <a:rPr lang="en-US" baseline="0" dirty="0" smtClean="0"/>
              <a:t> la </a:t>
            </a:r>
            <a:r>
              <a:rPr lang="en-US" baseline="0" dirty="0" err="1" smtClean="0"/>
              <a:t>genetique</a:t>
            </a:r>
            <a:r>
              <a:rPr lang="en-US" baseline="0" dirty="0" smtClean="0"/>
              <a:t>, les </a:t>
            </a:r>
            <a:r>
              <a:rPr lang="en-US" baseline="0" dirty="0" err="1" smtClean="0"/>
              <a:t>problemes</a:t>
            </a:r>
            <a:r>
              <a:rPr lang="en-US" baseline="0" dirty="0" smtClean="0"/>
              <a:t> </a:t>
            </a:r>
            <a:r>
              <a:rPr lang="en-US" baseline="0" dirty="0" err="1" smtClean="0"/>
              <a:t>vasculaires</a:t>
            </a:r>
            <a:r>
              <a:rPr lang="en-US" baseline="0" dirty="0" smtClean="0"/>
              <a:t>, les aspects socio-</a:t>
            </a:r>
            <a:r>
              <a:rPr lang="en-US" baseline="0" dirty="0" err="1" smtClean="0"/>
              <a:t>demographiques</a:t>
            </a:r>
            <a:r>
              <a:rPr lang="en-US" baseline="0" dirty="0" smtClean="0"/>
              <a:t>, et meme le </a:t>
            </a:r>
            <a:r>
              <a:rPr lang="en-US" baseline="0" dirty="0" err="1" smtClean="0"/>
              <a:t>microbiote</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 </a:t>
            </a:r>
            <a:r>
              <a:rPr lang="en-US" baseline="0" dirty="0" err="1" smtClean="0"/>
              <a:t>probleme</a:t>
            </a:r>
            <a:r>
              <a:rPr lang="en-US" baseline="0" dirty="0" smtClean="0"/>
              <a:t> </a:t>
            </a:r>
            <a:r>
              <a:rPr lang="en-US" baseline="0" dirty="0" err="1" smtClean="0"/>
              <a:t>est</a:t>
            </a:r>
            <a:r>
              <a:rPr lang="en-US" baseline="0" dirty="0" smtClean="0"/>
              <a:t> </a:t>
            </a:r>
            <a:r>
              <a:rPr lang="en-US" baseline="0" dirty="0" err="1" smtClean="0"/>
              <a:t>que</a:t>
            </a:r>
            <a:r>
              <a:rPr lang="en-US" baseline="0" dirty="0" smtClean="0"/>
              <a:t> on </a:t>
            </a:r>
            <a:r>
              <a:rPr lang="en-US" baseline="0" dirty="0" err="1" smtClean="0"/>
              <a:t>connait</a:t>
            </a:r>
            <a:r>
              <a:rPr lang="en-US" baseline="0" dirty="0" smtClean="0"/>
              <a:t> pas </a:t>
            </a:r>
            <a:r>
              <a:rPr lang="en-US" baseline="0" dirty="0" err="1" smtClean="0"/>
              <a:t>comme</a:t>
            </a:r>
            <a:r>
              <a:rPr lang="en-US" baseline="0" dirty="0" smtClean="0"/>
              <a:t> </a:t>
            </a:r>
            <a:r>
              <a:rPr lang="en-US" baseline="0" dirty="0" err="1" smtClean="0"/>
              <a:t>ces</a:t>
            </a:r>
            <a:r>
              <a:rPr lang="en-US" baseline="0" dirty="0" smtClean="0"/>
              <a:t> </a:t>
            </a:r>
            <a:r>
              <a:rPr lang="en-US" baseline="0" dirty="0" err="1" smtClean="0"/>
              <a:t>facteurs</a:t>
            </a:r>
            <a:r>
              <a:rPr lang="en-US" baseline="0" dirty="0" smtClean="0"/>
              <a:t> </a:t>
            </a:r>
            <a:r>
              <a:rPr lang="en-US" baseline="0" dirty="0" err="1" smtClean="0"/>
              <a:t>interaggissent</a:t>
            </a:r>
            <a:r>
              <a:rPr lang="en-US" baseline="0" dirty="0" smtClean="0"/>
              <a:t> pour determiner la </a:t>
            </a:r>
            <a:r>
              <a:rPr lang="en-US" baseline="0" dirty="0" err="1" smtClean="0"/>
              <a:t>maladie</a:t>
            </a:r>
            <a:r>
              <a:rPr lang="en-US" baseline="0" dirty="0" smtClean="0"/>
              <a:t>, et pour </a:t>
            </a:r>
            <a:r>
              <a:rPr lang="en-US" baseline="0" dirty="0" err="1" smtClean="0"/>
              <a:t>cette</a:t>
            </a:r>
            <a:r>
              <a:rPr lang="en-US" baseline="0" dirty="0" smtClean="0"/>
              <a:t> raison on </a:t>
            </a:r>
            <a:r>
              <a:rPr lang="en-US" baseline="0" dirty="0" err="1" smtClean="0"/>
              <a:t>n’a</a:t>
            </a:r>
            <a:r>
              <a:rPr lang="en-US" baseline="0" dirty="0" smtClean="0"/>
              <a:t> pas encore un medicament </a:t>
            </a:r>
            <a:r>
              <a:rPr lang="en-US" baseline="0" dirty="0" err="1" smtClean="0"/>
              <a:t>efficace</a:t>
            </a:r>
            <a:r>
              <a:rPr lang="en-US" baseline="0" dirty="0" smtClean="0"/>
              <a:t> pour </a:t>
            </a:r>
            <a:r>
              <a:rPr lang="en-US" baseline="0" dirty="0" err="1" smtClean="0"/>
              <a:t>arreter</a:t>
            </a:r>
            <a:r>
              <a:rPr lang="en-US" baseline="0" dirty="0" smtClean="0"/>
              <a:t> </a:t>
            </a:r>
            <a:r>
              <a:rPr lang="en-US" baseline="0" dirty="0" err="1" smtClean="0"/>
              <a:t>ou</a:t>
            </a:r>
            <a:r>
              <a:rPr lang="en-US" baseline="0" dirty="0" smtClean="0"/>
              <a:t> retarder la progression </a:t>
            </a:r>
            <a:r>
              <a:rPr lang="en-US" baseline="0" dirty="0" err="1" smtClean="0"/>
              <a:t>pathologique</a:t>
            </a:r>
            <a:r>
              <a:rPr lang="en-US" baseline="0" dirty="0" smtClean="0"/>
              <a:t> chez les patients.  </a:t>
            </a:r>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4</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Les</a:t>
            </a:r>
            <a:r>
              <a:rPr lang="en-US" baseline="0" dirty="0" smtClean="0"/>
              <a:t> </a:t>
            </a:r>
            <a:r>
              <a:rPr lang="en-US" baseline="0" dirty="0" err="1" smtClean="0"/>
              <a:t>modeles</a:t>
            </a:r>
            <a:r>
              <a:rPr lang="en-US" baseline="0" dirty="0" smtClean="0"/>
              <a:t> </a:t>
            </a:r>
            <a:r>
              <a:rPr lang="en-US" baseline="0" dirty="0" err="1" smtClean="0"/>
              <a:t>que</a:t>
            </a:r>
            <a:r>
              <a:rPr lang="en-US" baseline="0" dirty="0" smtClean="0"/>
              <a:t> je </a:t>
            </a:r>
            <a:r>
              <a:rPr lang="en-US" baseline="0" dirty="0" err="1" smtClean="0"/>
              <a:t>vous</a:t>
            </a:r>
            <a:r>
              <a:rPr lang="en-US" baseline="0" dirty="0" smtClean="0"/>
              <a:t> </a:t>
            </a:r>
            <a:r>
              <a:rPr lang="en-US" baseline="0" dirty="0" err="1" smtClean="0"/>
              <a:t>ai</a:t>
            </a:r>
            <a:r>
              <a:rPr lang="en-US" baseline="0" dirty="0" smtClean="0"/>
              <a:t> </a:t>
            </a:r>
            <a:r>
              <a:rPr lang="en-US" baseline="0" dirty="0" err="1" smtClean="0"/>
              <a:t>montré</a:t>
            </a:r>
            <a:r>
              <a:rPr lang="en-US" baseline="0" dirty="0" smtClean="0"/>
              <a:t> </a:t>
            </a:r>
            <a:r>
              <a:rPr lang="en-US" baseline="0" dirty="0" err="1" smtClean="0"/>
              <a:t>sont</a:t>
            </a:r>
            <a:r>
              <a:rPr lang="en-US" baseline="0" dirty="0" smtClean="0"/>
              <a:t> </a:t>
            </a:r>
            <a:r>
              <a:rPr lang="en-US" baseline="0" dirty="0" err="1" smtClean="0"/>
              <a:t>tres</a:t>
            </a:r>
            <a:r>
              <a:rPr lang="en-US" baseline="0" dirty="0" smtClean="0"/>
              <a:t> </a:t>
            </a:r>
            <a:r>
              <a:rPr lang="en-US" baseline="0" dirty="0" err="1" smtClean="0"/>
              <a:t>puissants</a:t>
            </a:r>
            <a:r>
              <a:rPr lang="en-US" baseline="0" dirty="0" smtClean="0"/>
              <a:t> </a:t>
            </a:r>
            <a:r>
              <a:rPr lang="en-US" baseline="0" dirty="0" err="1" smtClean="0"/>
              <a:t>mais</a:t>
            </a:r>
            <a:r>
              <a:rPr lang="en-US" baseline="0" dirty="0" smtClean="0"/>
              <a:t> </a:t>
            </a:r>
            <a:r>
              <a:rPr lang="en-US" baseline="0" dirty="0" err="1" smtClean="0"/>
              <a:t>ils</a:t>
            </a:r>
            <a:r>
              <a:rPr lang="en-US" baseline="0" dirty="0" smtClean="0"/>
              <a:t> </a:t>
            </a:r>
            <a:r>
              <a:rPr lang="en-US" baseline="0" dirty="0" err="1" smtClean="0"/>
              <a:t>ont</a:t>
            </a:r>
            <a:r>
              <a:rPr lang="en-US" baseline="0" dirty="0" smtClean="0"/>
              <a:t> </a:t>
            </a:r>
            <a:r>
              <a:rPr lang="en-US" baseline="0" dirty="0" err="1" smtClean="0"/>
              <a:t>plutot</a:t>
            </a:r>
            <a:r>
              <a:rPr lang="en-US" baseline="0" dirty="0" smtClean="0"/>
              <a:t> un focus </a:t>
            </a:r>
            <a:r>
              <a:rPr lang="en-US" baseline="0" dirty="0" err="1" smtClean="0"/>
              <a:t>predicitf</a:t>
            </a:r>
            <a:r>
              <a:rPr lang="en-US" baseline="0" dirty="0" smtClean="0"/>
              <a:t> et </a:t>
            </a:r>
            <a:r>
              <a:rPr lang="en-US" baseline="0" dirty="0" err="1" smtClean="0"/>
              <a:t>descriptif</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Donc</a:t>
            </a:r>
            <a:r>
              <a:rPr lang="en-US" baseline="0" dirty="0" smtClean="0"/>
              <a:t>, </a:t>
            </a:r>
            <a:r>
              <a:rPr lang="en-US" baseline="0" dirty="0" err="1" smtClean="0"/>
              <a:t>ils</a:t>
            </a:r>
            <a:r>
              <a:rPr lang="en-US" baseline="0" dirty="0" smtClean="0"/>
              <a:t> nous </a:t>
            </a:r>
            <a:r>
              <a:rPr lang="en-US" baseline="0" dirty="0" err="1" smtClean="0"/>
              <a:t>permettent</a:t>
            </a:r>
            <a:r>
              <a:rPr lang="en-US" baseline="0" dirty="0" smtClean="0"/>
              <a:t> pas de </a:t>
            </a:r>
            <a:r>
              <a:rPr lang="en-US" baseline="0" dirty="0" err="1" smtClean="0"/>
              <a:t>comprendre</a:t>
            </a:r>
            <a:r>
              <a:rPr lang="en-US" baseline="0" dirty="0" smtClean="0"/>
              <a:t> les </a:t>
            </a:r>
            <a:r>
              <a:rPr lang="en-US" baseline="0" dirty="0" err="1" smtClean="0"/>
              <a:t>mechanismes</a:t>
            </a:r>
            <a:r>
              <a:rPr lang="en-US" baseline="0" dirty="0" smtClean="0"/>
              <a:t> </a:t>
            </a:r>
            <a:r>
              <a:rPr lang="en-US" baseline="0" dirty="0" err="1" smtClean="0"/>
              <a:t>biologiques</a:t>
            </a:r>
            <a:r>
              <a:rPr lang="en-US" baseline="0" dirty="0" smtClean="0"/>
              <a:t> de la </a:t>
            </a:r>
            <a:r>
              <a:rPr lang="en-US" baseline="0" dirty="0" err="1" smtClean="0"/>
              <a:t>maladie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41</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Ce</a:t>
            </a:r>
            <a:r>
              <a:rPr lang="en-US" dirty="0" smtClean="0"/>
              <a:t> </a:t>
            </a:r>
            <a:r>
              <a:rPr lang="en-US" dirty="0" err="1" smtClean="0"/>
              <a:t>probleme</a:t>
            </a:r>
            <a:r>
              <a:rPr lang="en-US" dirty="0" smtClean="0"/>
              <a:t> </a:t>
            </a:r>
            <a:r>
              <a:rPr lang="en-US" dirty="0" err="1" smtClean="0"/>
              <a:t>est</a:t>
            </a:r>
            <a:r>
              <a:rPr lang="en-US" dirty="0" smtClean="0"/>
              <a:t> de plus en plus </a:t>
            </a:r>
            <a:r>
              <a:rPr lang="en-US" dirty="0" err="1" smtClean="0"/>
              <a:t>actuel</a:t>
            </a:r>
            <a:r>
              <a:rPr lang="en-US" dirty="0" smtClean="0"/>
              <a:t>,</a:t>
            </a:r>
            <a:r>
              <a:rPr lang="en-US" baseline="0" dirty="0" smtClean="0"/>
              <a:t> car </a:t>
            </a:r>
            <a:r>
              <a:rPr lang="en-US" baseline="0" dirty="0" err="1" smtClean="0"/>
              <a:t>il</a:t>
            </a:r>
            <a:r>
              <a:rPr lang="en-US" baseline="0" dirty="0" smtClean="0"/>
              <a:t> y a </a:t>
            </a:r>
            <a:r>
              <a:rPr lang="en-US" baseline="0" dirty="0" err="1" smtClean="0"/>
              <a:t>une</a:t>
            </a:r>
            <a:r>
              <a:rPr lang="en-US" baseline="0" dirty="0" smtClean="0"/>
              <a:t> forte evidence </a:t>
            </a:r>
            <a:r>
              <a:rPr lang="en-US" baseline="0" dirty="0" err="1" smtClean="0"/>
              <a:t>que</a:t>
            </a:r>
            <a:r>
              <a:rPr lang="en-US" baseline="0" dirty="0" smtClean="0"/>
              <a:t> </a:t>
            </a:r>
            <a:r>
              <a:rPr lang="en-US" baseline="0" dirty="0" err="1" smtClean="0"/>
              <a:t>differents</a:t>
            </a:r>
            <a:r>
              <a:rPr lang="en-US" baseline="0" dirty="0" smtClean="0"/>
              <a:t> types de neurodegeneration </a:t>
            </a:r>
            <a:r>
              <a:rPr lang="en-US" baseline="0" dirty="0" err="1" smtClean="0"/>
              <a:t>soit</a:t>
            </a:r>
            <a:r>
              <a:rPr lang="en-US" baseline="0" dirty="0" smtClean="0"/>
              <a:t> </a:t>
            </a:r>
            <a:r>
              <a:rPr lang="en-US" baseline="0" dirty="0" err="1" smtClean="0"/>
              <a:t>liées</a:t>
            </a:r>
            <a:r>
              <a:rPr lang="en-US" baseline="0" dirty="0" smtClean="0"/>
              <a:t> a la propagation de </a:t>
            </a:r>
            <a:r>
              <a:rPr lang="en-US" baseline="0" dirty="0" err="1" smtClean="0"/>
              <a:t>proteines</a:t>
            </a:r>
            <a:r>
              <a:rPr lang="en-US" baseline="0" dirty="0" smtClean="0"/>
              <a:t> </a:t>
            </a:r>
            <a:r>
              <a:rPr lang="en-US" baseline="0" dirty="0" err="1" smtClean="0"/>
              <a:t>toxiques</a:t>
            </a:r>
            <a:r>
              <a:rPr lang="en-US" baseline="0" dirty="0" smtClean="0"/>
              <a:t> a travers de </a:t>
            </a:r>
            <a:r>
              <a:rPr lang="en-US" baseline="0" dirty="0" err="1" smtClean="0"/>
              <a:t>l’architecture</a:t>
            </a:r>
            <a:r>
              <a:rPr lang="en-US" baseline="0" dirty="0" smtClean="0"/>
              <a:t> du </a:t>
            </a:r>
            <a:r>
              <a:rPr lang="en-US" baseline="0" dirty="0" err="1" smtClean="0"/>
              <a:t>cerveau</a:t>
            </a:r>
            <a:r>
              <a:rPr lang="en-US" baseline="0" dirty="0" smtClean="0"/>
              <a:t>. </a:t>
            </a:r>
          </a:p>
          <a:p>
            <a:r>
              <a:rPr lang="en-US" baseline="0" dirty="0" smtClean="0"/>
              <a:t>La </a:t>
            </a:r>
            <a:r>
              <a:rPr lang="en-US" baseline="0" dirty="0" err="1" smtClean="0"/>
              <a:t>modelisation</a:t>
            </a:r>
            <a:r>
              <a:rPr lang="en-US" baseline="0" dirty="0" smtClean="0"/>
              <a:t> de </a:t>
            </a:r>
            <a:r>
              <a:rPr lang="en-US" baseline="0" dirty="0" err="1" smtClean="0"/>
              <a:t>ces</a:t>
            </a:r>
            <a:r>
              <a:rPr lang="en-US" baseline="0" dirty="0" smtClean="0"/>
              <a:t> </a:t>
            </a:r>
            <a:r>
              <a:rPr lang="en-US" baseline="0" dirty="0" err="1" smtClean="0"/>
              <a:t>dynamiques</a:t>
            </a:r>
            <a:r>
              <a:rPr lang="en-US" baseline="0" dirty="0" smtClean="0"/>
              <a:t> </a:t>
            </a:r>
            <a:r>
              <a:rPr lang="en-US" baseline="0" dirty="0" err="1" smtClean="0"/>
              <a:t>est</a:t>
            </a:r>
            <a:r>
              <a:rPr lang="en-US" baseline="0" dirty="0" smtClean="0"/>
              <a:t> </a:t>
            </a:r>
            <a:r>
              <a:rPr lang="en-US" baseline="0" dirty="0" err="1" smtClean="0"/>
              <a:t>fondamentale</a:t>
            </a:r>
            <a:r>
              <a:rPr lang="en-US" baseline="0" dirty="0" smtClean="0"/>
              <a:t> pour la comprehension de la </a:t>
            </a:r>
            <a:r>
              <a:rPr lang="en-US" baseline="0" dirty="0" err="1" smtClean="0"/>
              <a:t>maladie</a:t>
            </a:r>
            <a:r>
              <a:rPr lang="en-US" baseline="0" dirty="0" smtClean="0"/>
              <a:t>, </a:t>
            </a:r>
            <a:r>
              <a:rPr lang="en-US" baseline="0" dirty="0" err="1" smtClean="0"/>
              <a:t>mais</a:t>
            </a:r>
            <a:r>
              <a:rPr lang="en-US" baseline="0" dirty="0" smtClean="0"/>
              <a:t> le </a:t>
            </a:r>
            <a:r>
              <a:rPr lang="en-US" baseline="0" dirty="0" err="1" smtClean="0"/>
              <a:t>probleme</a:t>
            </a:r>
            <a:r>
              <a:rPr lang="en-US" baseline="0" dirty="0" smtClean="0"/>
              <a:t> </a:t>
            </a:r>
            <a:r>
              <a:rPr lang="en-US" baseline="0" dirty="0" err="1" smtClean="0"/>
              <a:t>est</a:t>
            </a:r>
            <a:r>
              <a:rPr lang="en-US" baseline="0" dirty="0" smtClean="0"/>
              <a:t> </a:t>
            </a:r>
            <a:r>
              <a:rPr lang="en-US" baseline="0" dirty="0" err="1" smtClean="0"/>
              <a:t>que</a:t>
            </a:r>
            <a:r>
              <a:rPr lang="en-US" baseline="0" dirty="0" smtClean="0"/>
              <a:t> le </a:t>
            </a:r>
            <a:r>
              <a:rPr lang="en-US" baseline="0" dirty="0" err="1" smtClean="0"/>
              <a:t>mechanismes</a:t>
            </a:r>
            <a:r>
              <a:rPr lang="en-US" baseline="0" dirty="0" smtClean="0"/>
              <a:t> de propagation </a:t>
            </a:r>
            <a:r>
              <a:rPr lang="en-US" baseline="0" dirty="0" err="1" smtClean="0"/>
              <a:t>sont</a:t>
            </a:r>
            <a:r>
              <a:rPr lang="en-US" baseline="0" dirty="0" smtClean="0"/>
              <a:t> </a:t>
            </a:r>
            <a:r>
              <a:rPr lang="en-US" baseline="0" dirty="0" err="1" smtClean="0"/>
              <a:t>toujours</a:t>
            </a:r>
            <a:r>
              <a:rPr lang="en-US" baseline="0" dirty="0" smtClean="0"/>
              <a:t> pas </a:t>
            </a:r>
            <a:r>
              <a:rPr lang="en-US" baseline="0" dirty="0" err="1" smtClean="0"/>
              <a:t>clairs</a:t>
            </a:r>
            <a:r>
              <a:rPr lang="en-US" baseline="0" dirty="0" smtClean="0"/>
              <a:t>, et on </a:t>
            </a:r>
            <a:r>
              <a:rPr lang="en-US" baseline="0" dirty="0" err="1" smtClean="0"/>
              <a:t>n’a</a:t>
            </a:r>
            <a:r>
              <a:rPr lang="en-US" baseline="0" dirty="0" smtClean="0"/>
              <a:t> pas des </a:t>
            </a:r>
            <a:r>
              <a:rPr lang="en-US" baseline="0" dirty="0" err="1" smtClean="0"/>
              <a:t>modeles</a:t>
            </a:r>
            <a:r>
              <a:rPr lang="en-US" baseline="0" dirty="0" smtClean="0"/>
              <a:t> </a:t>
            </a:r>
            <a:r>
              <a:rPr lang="en-US" baseline="0" dirty="0" err="1" smtClean="0"/>
              <a:t>dynamiques</a:t>
            </a:r>
            <a:r>
              <a:rPr lang="en-US" baseline="0" dirty="0" smtClean="0"/>
              <a:t> </a:t>
            </a:r>
            <a:r>
              <a:rPr lang="en-US" baseline="0" dirty="0" err="1" smtClean="0"/>
              <a:t>satisfasaint</a:t>
            </a:r>
            <a:r>
              <a:rPr lang="en-US" baseline="0" dirty="0" smtClean="0"/>
              <a:t> pour </a:t>
            </a:r>
            <a:r>
              <a:rPr lang="en-US" baseline="0" dirty="0" err="1" smtClean="0"/>
              <a:t>expliquer</a:t>
            </a:r>
            <a:r>
              <a:rPr lang="en-US" baseline="0" dirty="0" smtClean="0"/>
              <a:t> </a:t>
            </a:r>
            <a:r>
              <a:rPr lang="en-US" baseline="0" dirty="0" err="1" smtClean="0"/>
              <a:t>ces</a:t>
            </a:r>
            <a:r>
              <a:rPr lang="en-US" baseline="0" dirty="0" smtClean="0"/>
              <a:t> </a:t>
            </a:r>
            <a:r>
              <a:rPr lang="en-US" baseline="0" dirty="0" err="1" smtClean="0"/>
              <a:t>phenomenes</a:t>
            </a:r>
            <a:r>
              <a:rPr lang="en-US" baseline="0" dirty="0" smtClean="0"/>
              <a:t> complexes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42</a:t>
            </a:fld>
            <a:endParaRPr lang="en-US"/>
          </a:p>
        </p:txBody>
      </p:sp>
    </p:spTree>
    <p:extLst>
      <p:ext uri="{BB962C8B-B14F-4D97-AF65-F5344CB8AC3E}">
        <p14:creationId xmlns:p14="http://schemas.microsoft.com/office/powerpoint/2010/main" val="929175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Recemment</a:t>
            </a:r>
            <a:r>
              <a:rPr lang="en-US" baseline="0" dirty="0" smtClean="0"/>
              <a:t> on a </a:t>
            </a:r>
            <a:r>
              <a:rPr lang="en-US" baseline="0" dirty="0" err="1" smtClean="0"/>
              <a:t>proposé</a:t>
            </a:r>
            <a:r>
              <a:rPr lang="en-US" baseline="0" dirty="0" smtClean="0"/>
              <a:t> </a:t>
            </a:r>
            <a:r>
              <a:rPr lang="en-US" baseline="0" dirty="0" err="1" smtClean="0"/>
              <a:t>und’etendre</a:t>
            </a:r>
            <a:r>
              <a:rPr lang="en-US" baseline="0" dirty="0" smtClean="0"/>
              <a:t> </a:t>
            </a:r>
            <a:r>
              <a:rPr lang="en-US" baseline="0" dirty="0" err="1" smtClean="0"/>
              <a:t>notre</a:t>
            </a:r>
            <a:r>
              <a:rPr lang="en-US" baseline="0" dirty="0" smtClean="0"/>
              <a:t> </a:t>
            </a:r>
            <a:r>
              <a:rPr lang="en-US" baseline="0" dirty="0" err="1" smtClean="0"/>
              <a:t>modelisation</a:t>
            </a:r>
            <a:r>
              <a:rPr lang="en-US" baseline="0" dirty="0" smtClean="0"/>
              <a:t> par </a:t>
            </a:r>
            <a:r>
              <a:rPr lang="en-US" baseline="0" dirty="0" err="1" smtClean="0"/>
              <a:t>processus</a:t>
            </a:r>
            <a:r>
              <a:rPr lang="en-US" baseline="0" dirty="0" smtClean="0"/>
              <a:t> </a:t>
            </a:r>
            <a:r>
              <a:rPr lang="en-US" baseline="0" dirty="0" err="1" smtClean="0"/>
              <a:t>Gaussiens</a:t>
            </a:r>
            <a:r>
              <a:rPr lang="en-US" baseline="0" dirty="0" smtClean="0"/>
              <a:t> pour </a:t>
            </a:r>
            <a:r>
              <a:rPr lang="en-US" baseline="0" dirty="0" err="1" smtClean="0"/>
              <a:t>modeliser</a:t>
            </a:r>
            <a:r>
              <a:rPr lang="en-US" baseline="0" dirty="0" smtClean="0"/>
              <a:t> </a:t>
            </a:r>
            <a:r>
              <a:rPr lang="en-US" baseline="0" dirty="0" err="1" smtClean="0"/>
              <a:t>ce</a:t>
            </a:r>
            <a:r>
              <a:rPr lang="en-US" baseline="0" dirty="0" smtClean="0"/>
              <a:t> genre des </a:t>
            </a:r>
            <a:r>
              <a:rPr lang="en-US" baseline="0" dirty="0" err="1" smtClean="0"/>
              <a:t>phenomenes</a:t>
            </a:r>
            <a:r>
              <a:rPr lang="en-US" baseline="0" dirty="0" smtClean="0"/>
              <a:t>.</a:t>
            </a:r>
          </a:p>
          <a:p>
            <a:r>
              <a:rPr lang="en-US" baseline="0" dirty="0" smtClean="0"/>
              <a:t>En lieu de </a:t>
            </a:r>
            <a:r>
              <a:rPr lang="en-US" baseline="0" dirty="0" err="1" smtClean="0"/>
              <a:t>utiliser</a:t>
            </a:r>
            <a:r>
              <a:rPr lang="en-US" baseline="0" dirty="0" smtClean="0"/>
              <a:t> des </a:t>
            </a:r>
            <a:r>
              <a:rPr lang="en-US" baseline="0" dirty="0" err="1" smtClean="0"/>
              <a:t>contraints</a:t>
            </a:r>
            <a:r>
              <a:rPr lang="en-US" baseline="0" dirty="0" smtClean="0"/>
              <a:t> de </a:t>
            </a:r>
            <a:r>
              <a:rPr lang="en-US" baseline="0" dirty="0" err="1" smtClean="0"/>
              <a:t>monotonie</a:t>
            </a:r>
            <a:r>
              <a:rPr lang="en-US" baseline="0" dirty="0" smtClean="0"/>
              <a:t> on impose </a:t>
            </a:r>
            <a:r>
              <a:rPr lang="en-US" baseline="0" dirty="0" err="1" smtClean="0"/>
              <a:t>cette</a:t>
            </a:r>
            <a:r>
              <a:rPr lang="en-US" baseline="0" dirty="0" smtClean="0"/>
              <a:t> </a:t>
            </a:r>
            <a:r>
              <a:rPr lang="en-US" baseline="0" dirty="0" err="1" smtClean="0"/>
              <a:t>fois</a:t>
            </a:r>
            <a:r>
              <a:rPr lang="en-US" baseline="0" dirty="0" smtClean="0"/>
              <a:t> des </a:t>
            </a:r>
            <a:r>
              <a:rPr lang="en-US" baseline="0" dirty="0" err="1" smtClean="0"/>
              <a:t>contraints</a:t>
            </a:r>
            <a:r>
              <a:rPr lang="en-US" baseline="0" dirty="0" smtClean="0"/>
              <a:t> plus complexes </a:t>
            </a:r>
            <a:r>
              <a:rPr lang="en-US" baseline="0" dirty="0" err="1" smtClean="0"/>
              <a:t>definis</a:t>
            </a:r>
            <a:r>
              <a:rPr lang="en-US" baseline="0" dirty="0" smtClean="0"/>
              <a:t> par des </a:t>
            </a:r>
            <a:r>
              <a:rPr lang="en-US" baseline="0" dirty="0" err="1" smtClean="0"/>
              <a:t>systemes</a:t>
            </a:r>
            <a:r>
              <a:rPr lang="en-US" baseline="0" dirty="0" smtClean="0"/>
              <a:t> de equations </a:t>
            </a:r>
            <a:r>
              <a:rPr lang="en-US" baseline="0" dirty="0" err="1" smtClean="0"/>
              <a:t>dynamiques</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43</a:t>
            </a:fld>
            <a:endParaRPr lang="en-US"/>
          </a:p>
        </p:txBody>
      </p:sp>
    </p:spTree>
    <p:extLst>
      <p:ext uri="{BB962C8B-B14F-4D97-AF65-F5344CB8AC3E}">
        <p14:creationId xmlns:p14="http://schemas.microsoft.com/office/powerpoint/2010/main" val="6018657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Ces</a:t>
            </a:r>
            <a:r>
              <a:rPr lang="en-US" baseline="0" dirty="0" smtClean="0"/>
              <a:t> </a:t>
            </a:r>
            <a:r>
              <a:rPr lang="en-US" baseline="0" dirty="0" err="1" smtClean="0"/>
              <a:t>systemes</a:t>
            </a:r>
            <a:r>
              <a:rPr lang="en-US" baseline="0" dirty="0" smtClean="0"/>
              <a:t> </a:t>
            </a:r>
            <a:r>
              <a:rPr lang="en-US" baseline="0" dirty="0" err="1" smtClean="0"/>
              <a:t>tiennent</a:t>
            </a:r>
            <a:r>
              <a:rPr lang="en-US" baseline="0" dirty="0" smtClean="0"/>
              <a:t> en </a:t>
            </a:r>
            <a:r>
              <a:rPr lang="en-US" baseline="0" dirty="0" err="1" smtClean="0"/>
              <a:t>compte</a:t>
            </a:r>
            <a:r>
              <a:rPr lang="en-US" baseline="0" dirty="0" smtClean="0"/>
              <a:t> du </a:t>
            </a:r>
            <a:r>
              <a:rPr lang="en-US" baseline="0" dirty="0" err="1" smtClean="0"/>
              <a:t>phenomene</a:t>
            </a:r>
            <a:r>
              <a:rPr lang="en-US" baseline="0" dirty="0" smtClean="0"/>
              <a:t> de accumulation de </a:t>
            </a:r>
            <a:r>
              <a:rPr lang="en-US" baseline="0" dirty="0" err="1" smtClean="0"/>
              <a:t>proteine</a:t>
            </a:r>
            <a:r>
              <a:rPr lang="en-US" baseline="0" dirty="0" smtClean="0"/>
              <a:t>, et la </a:t>
            </a:r>
            <a:r>
              <a:rPr lang="en-US" baseline="0" dirty="0" err="1" smtClean="0"/>
              <a:t>fois</a:t>
            </a:r>
            <a:r>
              <a:rPr lang="en-US" baseline="0" dirty="0" smtClean="0"/>
              <a:t> de propagation a travers des connections </a:t>
            </a:r>
            <a:r>
              <a:rPr lang="en-US" baseline="0" dirty="0" err="1" smtClean="0"/>
              <a:t>cerebrales</a:t>
            </a:r>
            <a:r>
              <a:rPr lang="en-US" baseline="0" dirty="0" smtClean="0"/>
              <a:t> </a:t>
            </a:r>
            <a:r>
              <a:rPr lang="en-US" baseline="0" dirty="0" err="1" smtClean="0"/>
              <a:t>quand</a:t>
            </a:r>
            <a:r>
              <a:rPr lang="en-US" baseline="0" dirty="0" smtClean="0"/>
              <a:t> on </a:t>
            </a:r>
            <a:r>
              <a:rPr lang="en-US" baseline="0" dirty="0" err="1" smtClean="0"/>
              <a:t>atteint</a:t>
            </a:r>
            <a:r>
              <a:rPr lang="en-US" baseline="0" dirty="0" smtClean="0"/>
              <a:t> des </a:t>
            </a:r>
            <a:r>
              <a:rPr lang="en-US" baseline="0" dirty="0" err="1" smtClean="0"/>
              <a:t>niveaus</a:t>
            </a:r>
            <a:r>
              <a:rPr lang="en-US" baseline="0" dirty="0" smtClean="0"/>
              <a:t> </a:t>
            </a:r>
            <a:r>
              <a:rPr lang="en-US" baseline="0" dirty="0" err="1" smtClean="0"/>
              <a:t>pathologiqes</a:t>
            </a:r>
            <a:r>
              <a:rPr lang="en-US" baseline="0" dirty="0" smtClean="0"/>
              <a:t>. La </a:t>
            </a:r>
            <a:r>
              <a:rPr lang="en-US" baseline="0" dirty="0" err="1" smtClean="0"/>
              <a:t>modelisation</a:t>
            </a:r>
            <a:r>
              <a:rPr lang="en-US" baseline="0" dirty="0" smtClean="0"/>
              <a:t> de </a:t>
            </a:r>
            <a:r>
              <a:rPr lang="en-US" baseline="0" dirty="0" err="1" smtClean="0"/>
              <a:t>ce</a:t>
            </a:r>
            <a:r>
              <a:rPr lang="en-US" baseline="0" dirty="0" smtClean="0"/>
              <a:t> </a:t>
            </a:r>
            <a:r>
              <a:rPr lang="en-US" baseline="0" dirty="0" err="1" smtClean="0"/>
              <a:t>phenomene</a:t>
            </a:r>
            <a:r>
              <a:rPr lang="en-US" baseline="0" dirty="0" smtClean="0"/>
              <a:t> </a:t>
            </a:r>
            <a:r>
              <a:rPr lang="en-US" baseline="0" dirty="0" err="1" smtClean="0"/>
              <a:t>est</a:t>
            </a:r>
            <a:r>
              <a:rPr lang="en-US" baseline="0" dirty="0" smtClean="0"/>
              <a:t> </a:t>
            </a:r>
            <a:r>
              <a:rPr lang="en-US" baseline="0" dirty="0" err="1" smtClean="0"/>
              <a:t>liée</a:t>
            </a:r>
            <a:r>
              <a:rPr lang="en-US" baseline="0" dirty="0" smtClean="0"/>
              <a:t> a </a:t>
            </a:r>
            <a:r>
              <a:rPr lang="en-US" baseline="0" dirty="0" err="1" smtClean="0"/>
              <a:t>l’estimation</a:t>
            </a:r>
            <a:r>
              <a:rPr lang="en-US" baseline="0" dirty="0" smtClean="0"/>
              <a:t> des coefficient du </a:t>
            </a:r>
            <a:r>
              <a:rPr lang="en-US" baseline="0" dirty="0" err="1" smtClean="0"/>
              <a:t>systeme</a:t>
            </a:r>
            <a:r>
              <a:rPr lang="en-US" baseline="0" dirty="0" smtClean="0"/>
              <a:t> </a:t>
            </a:r>
            <a:r>
              <a:rPr lang="en-US" baseline="0" dirty="0" err="1" smtClean="0"/>
              <a:t>dynamique</a:t>
            </a:r>
            <a:r>
              <a:rPr lang="en-US" baseline="0" dirty="0" smtClean="0"/>
              <a:t> </a:t>
            </a:r>
            <a:r>
              <a:rPr lang="en-US" baseline="0" dirty="0" err="1" smtClean="0"/>
              <a:t>d’echange</a:t>
            </a:r>
            <a:r>
              <a:rPr lang="en-US" baseline="0" dirty="0" smtClean="0"/>
              <a:t> </a:t>
            </a:r>
            <a:r>
              <a:rPr lang="en-US" baseline="0" dirty="0" err="1" smtClean="0"/>
              <a:t>estre</a:t>
            </a:r>
            <a:r>
              <a:rPr lang="en-US" baseline="0" dirty="0" smtClean="0"/>
              <a:t> regions </a:t>
            </a:r>
            <a:r>
              <a:rPr lang="en-US" baseline="0" dirty="0" err="1" smtClean="0"/>
              <a:t>cerebrales</a:t>
            </a:r>
            <a:r>
              <a:rPr lang="en-US" baseline="0" dirty="0" smtClean="0"/>
              <a:t> </a:t>
            </a:r>
            <a:r>
              <a:rPr lang="en-US" baseline="0" dirty="0" err="1" smtClean="0"/>
              <a:t>differents</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44</a:t>
            </a:fld>
            <a:endParaRPr lang="en-US"/>
          </a:p>
        </p:txBody>
      </p:sp>
    </p:spTree>
    <p:extLst>
      <p:ext uri="{BB962C8B-B14F-4D97-AF65-F5344CB8AC3E}">
        <p14:creationId xmlns:p14="http://schemas.microsoft.com/office/powerpoint/2010/main" val="1199913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Ce</a:t>
            </a:r>
            <a:r>
              <a:rPr lang="en-US" dirty="0" smtClean="0"/>
              <a:t> </a:t>
            </a:r>
            <a:r>
              <a:rPr lang="en-US" dirty="0" err="1" smtClean="0"/>
              <a:t>probleme</a:t>
            </a:r>
            <a:r>
              <a:rPr lang="en-US" dirty="0" smtClean="0"/>
              <a:t> </a:t>
            </a:r>
            <a:r>
              <a:rPr lang="en-US" dirty="0" err="1" smtClean="0"/>
              <a:t>peut</a:t>
            </a:r>
            <a:r>
              <a:rPr lang="en-US" dirty="0" smtClean="0"/>
              <a:t> </a:t>
            </a:r>
            <a:r>
              <a:rPr lang="en-US" dirty="0" err="1" smtClean="0"/>
              <a:t>etre</a:t>
            </a:r>
            <a:r>
              <a:rPr lang="en-US" dirty="0" smtClean="0"/>
              <a:t> </a:t>
            </a:r>
            <a:r>
              <a:rPr lang="en-US" dirty="0" err="1" smtClean="0"/>
              <a:t>resul</a:t>
            </a:r>
            <a:r>
              <a:rPr lang="en-US" dirty="0" smtClean="0"/>
              <a:t> de </a:t>
            </a:r>
            <a:r>
              <a:rPr lang="en-US" dirty="0" err="1" smtClean="0"/>
              <a:t>facon</a:t>
            </a:r>
            <a:r>
              <a:rPr lang="en-US" dirty="0" smtClean="0"/>
              <a:t> </a:t>
            </a:r>
            <a:r>
              <a:rPr lang="en-US" dirty="0" err="1" smtClean="0"/>
              <a:t>efficate</a:t>
            </a:r>
            <a:r>
              <a:rPr lang="en-US" dirty="0" smtClean="0"/>
              <a:t> grace a </a:t>
            </a:r>
            <a:r>
              <a:rPr lang="en-US" dirty="0" err="1" smtClean="0"/>
              <a:t>une</a:t>
            </a:r>
            <a:r>
              <a:rPr lang="en-US" dirty="0" smtClean="0"/>
              <a:t> </a:t>
            </a:r>
            <a:r>
              <a:rPr lang="en-US" dirty="0" err="1" smtClean="0"/>
              <a:t>methodologie</a:t>
            </a:r>
            <a:r>
              <a:rPr lang="en-US" dirty="0" smtClean="0"/>
              <a:t> </a:t>
            </a:r>
            <a:r>
              <a:rPr lang="en-US" dirty="0" err="1" smtClean="0"/>
              <a:t>que</a:t>
            </a:r>
            <a:r>
              <a:rPr lang="en-US" dirty="0" smtClean="0"/>
              <a:t> on </a:t>
            </a:r>
            <a:r>
              <a:rPr lang="en-US" dirty="0" err="1" smtClean="0"/>
              <a:t>recemment</a:t>
            </a:r>
            <a:r>
              <a:rPr lang="en-US" baseline="0" dirty="0" smtClean="0"/>
              <a:t> </a:t>
            </a:r>
            <a:r>
              <a:rPr lang="en-US" baseline="0" dirty="0" err="1" smtClean="0"/>
              <a:t>introduite</a:t>
            </a:r>
            <a:r>
              <a:rPr lang="en-US" baseline="0" dirty="0" smtClean="0"/>
              <a:t>, </a:t>
            </a:r>
            <a:r>
              <a:rPr lang="en-US" baseline="0" dirty="0" err="1" smtClean="0"/>
              <a:t>ou</a:t>
            </a:r>
            <a:r>
              <a:rPr lang="en-US" baseline="0" dirty="0" smtClean="0"/>
              <a:t> on </a:t>
            </a:r>
            <a:r>
              <a:rPr lang="en-US" baseline="0" dirty="0" err="1" smtClean="0"/>
              <a:t>peut</a:t>
            </a:r>
            <a:r>
              <a:rPr lang="en-US" baseline="0" dirty="0" smtClean="0"/>
              <a:t> </a:t>
            </a:r>
            <a:r>
              <a:rPr lang="en-US" baseline="0" dirty="0" err="1" smtClean="0"/>
              <a:t>apprendre</a:t>
            </a:r>
            <a:r>
              <a:rPr lang="en-US" baseline="0" dirty="0" smtClean="0"/>
              <a:t> des </a:t>
            </a:r>
            <a:r>
              <a:rPr lang="en-US" baseline="0" dirty="0" err="1" smtClean="0"/>
              <a:t>systemes</a:t>
            </a:r>
            <a:r>
              <a:rPr lang="en-US" baseline="0" dirty="0" smtClean="0"/>
              <a:t> </a:t>
            </a:r>
            <a:r>
              <a:rPr lang="en-US" baseline="0" dirty="0" err="1" smtClean="0"/>
              <a:t>dynamiques</a:t>
            </a:r>
            <a:r>
              <a:rPr lang="en-US" baseline="0" dirty="0" smtClean="0"/>
              <a:t> </a:t>
            </a:r>
            <a:r>
              <a:rPr lang="en-US" baseline="0" dirty="0" err="1" smtClean="0"/>
              <a:t>toujours</a:t>
            </a:r>
            <a:r>
              <a:rPr lang="en-US" baseline="0" dirty="0" smtClean="0"/>
              <a:t> par interpolation de </a:t>
            </a:r>
            <a:r>
              <a:rPr lang="en-US" baseline="0" dirty="0" err="1" smtClean="0"/>
              <a:t>processus</a:t>
            </a:r>
            <a:r>
              <a:rPr lang="en-US" baseline="0" dirty="0" smtClean="0"/>
              <a:t> </a:t>
            </a:r>
            <a:r>
              <a:rPr lang="en-US" baseline="0" dirty="0" err="1" smtClean="0"/>
              <a:t>Gaussiens</a:t>
            </a:r>
            <a:r>
              <a:rPr lang="en-US" baseline="0" dirty="0" smtClean="0"/>
              <a:t>. </a:t>
            </a:r>
          </a:p>
          <a:p>
            <a:r>
              <a:rPr lang="en-US" baseline="0" dirty="0" err="1" smtClean="0"/>
              <a:t>Ici</a:t>
            </a:r>
            <a:r>
              <a:rPr lang="en-US" baseline="0" dirty="0" smtClean="0"/>
              <a:t> on a </a:t>
            </a:r>
            <a:r>
              <a:rPr lang="en-US" baseline="0" dirty="0" err="1" smtClean="0"/>
              <a:t>applliqué</a:t>
            </a:r>
            <a:r>
              <a:rPr lang="en-US" baseline="0" dirty="0" smtClean="0"/>
              <a:t> </a:t>
            </a:r>
            <a:r>
              <a:rPr lang="en-US" baseline="0" dirty="0" err="1" smtClean="0"/>
              <a:t>cette</a:t>
            </a:r>
            <a:r>
              <a:rPr lang="en-US" baseline="0" dirty="0" smtClean="0"/>
              <a:t> </a:t>
            </a:r>
            <a:r>
              <a:rPr lang="en-US" baseline="0" dirty="0" err="1" smtClean="0"/>
              <a:t>methodologie</a:t>
            </a:r>
            <a:r>
              <a:rPr lang="en-US" baseline="0" dirty="0" smtClean="0"/>
              <a:t> a la </a:t>
            </a:r>
            <a:r>
              <a:rPr lang="en-US" baseline="0" dirty="0" err="1" smtClean="0"/>
              <a:t>modelisation</a:t>
            </a:r>
            <a:r>
              <a:rPr lang="en-US" baseline="0" dirty="0" smtClean="0"/>
              <a:t> des </a:t>
            </a:r>
            <a:r>
              <a:rPr lang="en-US" baseline="0" dirty="0" err="1" smtClean="0"/>
              <a:t>donnees</a:t>
            </a:r>
            <a:r>
              <a:rPr lang="en-US" baseline="0" dirty="0" smtClean="0"/>
              <a:t> de accumulation de </a:t>
            </a:r>
            <a:r>
              <a:rPr lang="en-US" baseline="0" dirty="0" err="1" smtClean="0"/>
              <a:t>amyloide</a:t>
            </a:r>
            <a:r>
              <a:rPr lang="en-US" baseline="0" dirty="0" smtClean="0"/>
              <a:t> </a:t>
            </a:r>
            <a:r>
              <a:rPr lang="en-US" baseline="0" dirty="0" err="1" smtClean="0"/>
              <a:t>mesuré</a:t>
            </a:r>
            <a:r>
              <a:rPr lang="en-US" baseline="0" dirty="0" smtClean="0"/>
              <a:t> par TEP, et </a:t>
            </a:r>
            <a:r>
              <a:rPr lang="en-US" baseline="0" dirty="0" err="1" smtClean="0"/>
              <a:t>toujours</a:t>
            </a:r>
            <a:r>
              <a:rPr lang="en-US" baseline="0" dirty="0" smtClean="0"/>
              <a:t> on </a:t>
            </a:r>
            <a:r>
              <a:rPr lang="en-US" baseline="0" dirty="0" err="1" smtClean="0"/>
              <a:t>tient</a:t>
            </a:r>
            <a:r>
              <a:rPr lang="en-US" baseline="0" dirty="0" smtClean="0"/>
              <a:t> en </a:t>
            </a:r>
            <a:r>
              <a:rPr lang="en-US" baseline="0" dirty="0" err="1" smtClean="0"/>
              <a:t>compte</a:t>
            </a:r>
            <a:r>
              <a:rPr lang="en-US" baseline="0" dirty="0" smtClean="0"/>
              <a:t> de la </a:t>
            </a:r>
            <a:r>
              <a:rPr lang="en-US" baseline="0" dirty="0" err="1" smtClean="0"/>
              <a:t>reparameterization</a:t>
            </a:r>
            <a:r>
              <a:rPr lang="en-US" baseline="0" dirty="0" smtClean="0"/>
              <a:t> de </a:t>
            </a:r>
            <a:r>
              <a:rPr lang="en-US" baseline="0" dirty="0" err="1" smtClean="0"/>
              <a:t>l’axe</a:t>
            </a:r>
            <a:r>
              <a:rPr lang="en-US" baseline="0" dirty="0" smtClean="0"/>
              <a:t> du temps.</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45</a:t>
            </a:fld>
            <a:endParaRPr lang="en-US"/>
          </a:p>
        </p:txBody>
      </p:sp>
    </p:spTree>
    <p:extLst>
      <p:ext uri="{BB962C8B-B14F-4D97-AF65-F5344CB8AC3E}">
        <p14:creationId xmlns:p14="http://schemas.microsoft.com/office/powerpoint/2010/main" val="1340205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Et un </a:t>
            </a:r>
            <a:r>
              <a:rPr lang="en-US" dirty="0" err="1" smtClean="0"/>
              <a:t>fois</a:t>
            </a:r>
            <a:r>
              <a:rPr lang="en-US" baseline="0" dirty="0" smtClean="0"/>
              <a:t> </a:t>
            </a:r>
            <a:r>
              <a:rPr lang="en-US" baseline="0" dirty="0" err="1" smtClean="0"/>
              <a:t>que</a:t>
            </a:r>
            <a:r>
              <a:rPr lang="en-US" baseline="0" dirty="0" smtClean="0"/>
              <a:t> on a </a:t>
            </a:r>
            <a:r>
              <a:rPr lang="en-US" baseline="0" dirty="0" err="1" smtClean="0"/>
              <a:t>appris</a:t>
            </a:r>
            <a:r>
              <a:rPr lang="en-US" baseline="0" dirty="0" smtClean="0"/>
              <a:t> le </a:t>
            </a:r>
            <a:r>
              <a:rPr lang="en-US" baseline="0" dirty="0" err="1" smtClean="0"/>
              <a:t>systeme</a:t>
            </a:r>
            <a:r>
              <a:rPr lang="en-US" baseline="0" dirty="0" smtClean="0"/>
              <a:t> </a:t>
            </a:r>
            <a:r>
              <a:rPr lang="en-US" baseline="0" dirty="0" err="1" smtClean="0"/>
              <a:t>dynamique</a:t>
            </a:r>
            <a:r>
              <a:rPr lang="en-US" baseline="0" dirty="0" smtClean="0"/>
              <a:t> on </a:t>
            </a:r>
            <a:r>
              <a:rPr lang="en-US" baseline="0" dirty="0" err="1" smtClean="0"/>
              <a:t>peut</a:t>
            </a:r>
            <a:r>
              <a:rPr lang="en-US" baseline="0" dirty="0" smtClean="0"/>
              <a:t> </a:t>
            </a:r>
            <a:r>
              <a:rPr lang="en-US" baseline="0" dirty="0" err="1" smtClean="0"/>
              <a:t>l’integrer</a:t>
            </a:r>
            <a:r>
              <a:rPr lang="en-US" baseline="0" dirty="0" smtClean="0"/>
              <a:t> pour </a:t>
            </a:r>
            <a:r>
              <a:rPr lang="en-US" baseline="0" dirty="0" err="1" smtClean="0"/>
              <a:t>obtenir</a:t>
            </a:r>
            <a:r>
              <a:rPr lang="en-US" baseline="0" dirty="0" smtClean="0"/>
              <a:t> un </a:t>
            </a:r>
            <a:r>
              <a:rPr lang="en-US" baseline="0" dirty="0" err="1" smtClean="0"/>
              <a:t>modele</a:t>
            </a:r>
            <a:r>
              <a:rPr lang="en-US" baseline="0" dirty="0" smtClean="0"/>
              <a:t> de la variation </a:t>
            </a:r>
            <a:r>
              <a:rPr lang="en-US" baseline="0" dirty="0" err="1" smtClean="0"/>
              <a:t>conjointe</a:t>
            </a:r>
            <a:r>
              <a:rPr lang="en-US" baseline="0" dirty="0" smtClean="0"/>
              <a:t> des </a:t>
            </a:r>
            <a:r>
              <a:rPr lang="en-US" baseline="0" dirty="0" err="1" smtClean="0"/>
              <a:t>proteines</a:t>
            </a:r>
            <a:r>
              <a:rPr lang="en-US" baseline="0" dirty="0" smtClean="0"/>
              <a:t> </a:t>
            </a:r>
            <a:r>
              <a:rPr lang="en-US" baseline="0" dirty="0" err="1" smtClean="0"/>
              <a:t>dans</a:t>
            </a:r>
            <a:r>
              <a:rPr lang="en-US" baseline="0" dirty="0" smtClean="0"/>
              <a:t> </a:t>
            </a:r>
            <a:r>
              <a:rPr lang="en-US" baseline="0" dirty="0" err="1" smtClean="0"/>
              <a:t>differents</a:t>
            </a:r>
            <a:r>
              <a:rPr lang="en-US" baseline="0" dirty="0" smtClean="0"/>
              <a:t> regions, </a:t>
            </a:r>
            <a:r>
              <a:rPr lang="en-US" baseline="0" dirty="0" err="1" smtClean="0"/>
              <a:t>comme</a:t>
            </a:r>
            <a:r>
              <a:rPr lang="en-US" baseline="0" dirty="0" smtClean="0"/>
              <a:t> </a:t>
            </a:r>
            <a:r>
              <a:rPr lang="en-US" baseline="0" dirty="0" err="1" smtClean="0"/>
              <a:t>montré</a:t>
            </a:r>
            <a:r>
              <a:rPr lang="en-US" baseline="0" dirty="0" smtClean="0"/>
              <a:t> </a:t>
            </a:r>
            <a:r>
              <a:rPr lang="en-US" baseline="0" dirty="0" err="1" smtClean="0"/>
              <a:t>ici</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46</a:t>
            </a:fld>
            <a:endParaRPr lang="en-US"/>
          </a:p>
        </p:txBody>
      </p:sp>
    </p:spTree>
    <p:extLst>
      <p:ext uri="{BB962C8B-B14F-4D97-AF65-F5344CB8AC3E}">
        <p14:creationId xmlns:p14="http://schemas.microsoft.com/office/powerpoint/2010/main" val="1541454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Et on </a:t>
            </a:r>
            <a:r>
              <a:rPr lang="en-US" dirty="0" err="1" smtClean="0"/>
              <a:t>peut</a:t>
            </a:r>
            <a:r>
              <a:rPr lang="en-US" dirty="0" smtClean="0"/>
              <a:t> </a:t>
            </a:r>
            <a:r>
              <a:rPr lang="en-US" dirty="0" err="1" smtClean="0"/>
              <a:t>personaliser</a:t>
            </a:r>
            <a:r>
              <a:rPr lang="en-US" dirty="0" smtClean="0"/>
              <a:t> le </a:t>
            </a:r>
            <a:r>
              <a:rPr lang="en-US" dirty="0" err="1" smtClean="0"/>
              <a:t>modele</a:t>
            </a:r>
            <a:r>
              <a:rPr lang="en-US" dirty="0" smtClean="0"/>
              <a:t>, en </a:t>
            </a:r>
            <a:r>
              <a:rPr lang="en-US" dirty="0" err="1" smtClean="0"/>
              <a:t>imposant</a:t>
            </a:r>
            <a:r>
              <a:rPr lang="en-US" dirty="0" smtClean="0"/>
              <a:t> les conditions</a:t>
            </a:r>
            <a:r>
              <a:rPr lang="en-US" baseline="0" dirty="0" smtClean="0"/>
              <a:t> </a:t>
            </a:r>
            <a:r>
              <a:rPr lang="en-US" baseline="0" dirty="0" err="1" smtClean="0"/>
              <a:t>initielles</a:t>
            </a:r>
            <a:r>
              <a:rPr lang="en-US" baseline="0" dirty="0" smtClean="0"/>
              <a:t> </a:t>
            </a:r>
            <a:r>
              <a:rPr lang="en-US" baseline="0" dirty="0" err="1" smtClean="0"/>
              <a:t>representées</a:t>
            </a:r>
            <a:r>
              <a:rPr lang="en-US" baseline="0" dirty="0" smtClean="0"/>
              <a:t> par le </a:t>
            </a:r>
            <a:r>
              <a:rPr lang="en-US" baseline="0" dirty="0" err="1" smtClean="0"/>
              <a:t>mesures</a:t>
            </a:r>
            <a:r>
              <a:rPr lang="en-US" baseline="0" dirty="0" smtClean="0"/>
              <a:t> de un patient.</a:t>
            </a:r>
          </a:p>
          <a:p>
            <a:r>
              <a:rPr lang="en-US" baseline="0" dirty="0" smtClean="0"/>
              <a:t>On </a:t>
            </a:r>
            <a:r>
              <a:rPr lang="en-US" baseline="0" dirty="0" err="1" smtClean="0"/>
              <a:t>peut</a:t>
            </a:r>
            <a:r>
              <a:rPr lang="en-US" baseline="0" dirty="0" smtClean="0"/>
              <a:t> </a:t>
            </a:r>
            <a:r>
              <a:rPr lang="en-US" baseline="0" dirty="0" err="1" smtClean="0"/>
              <a:t>donc</a:t>
            </a:r>
            <a:r>
              <a:rPr lang="en-US" baseline="0" dirty="0" smtClean="0"/>
              <a:t> </a:t>
            </a:r>
            <a:r>
              <a:rPr lang="en-US" baseline="0" dirty="0" err="1" smtClean="0"/>
              <a:t>evoluer</a:t>
            </a:r>
            <a:r>
              <a:rPr lang="en-US" baseline="0" dirty="0" smtClean="0"/>
              <a:t> le </a:t>
            </a:r>
            <a:r>
              <a:rPr lang="en-US" baseline="0" dirty="0" err="1" smtClean="0"/>
              <a:t>systeme</a:t>
            </a:r>
            <a:r>
              <a:rPr lang="en-US" baseline="0" dirty="0" smtClean="0"/>
              <a:t> en </a:t>
            </a:r>
            <a:r>
              <a:rPr lang="en-US" baseline="0" dirty="0" err="1" smtClean="0"/>
              <a:t>teant</a:t>
            </a:r>
            <a:r>
              <a:rPr lang="en-US" baseline="0" dirty="0" smtClean="0"/>
              <a:t> en </a:t>
            </a:r>
            <a:r>
              <a:rPr lang="en-US" baseline="0" dirty="0" err="1" smtClean="0"/>
              <a:t>compte</a:t>
            </a:r>
            <a:r>
              <a:rPr lang="en-US" baseline="0" dirty="0" smtClean="0"/>
              <a:t> de </a:t>
            </a:r>
            <a:r>
              <a:rPr lang="en-US" baseline="0" dirty="0" err="1" smtClean="0"/>
              <a:t>l’incertitude</a:t>
            </a:r>
            <a:r>
              <a:rPr lang="en-US" baseline="0" dirty="0" smtClean="0"/>
              <a:t> des measures, et </a:t>
            </a:r>
            <a:r>
              <a:rPr lang="en-US" baseline="0" dirty="0" err="1" smtClean="0"/>
              <a:t>obenir</a:t>
            </a:r>
            <a:r>
              <a:rPr lang="en-US" baseline="0" dirty="0" smtClean="0"/>
              <a:t> </a:t>
            </a:r>
            <a:r>
              <a:rPr lang="en-US" baseline="0" dirty="0" err="1" smtClean="0"/>
              <a:t>une</a:t>
            </a:r>
            <a:r>
              <a:rPr lang="en-US" baseline="0" dirty="0" smtClean="0"/>
              <a:t> prediction de la </a:t>
            </a:r>
            <a:r>
              <a:rPr lang="en-US" baseline="0" dirty="0" err="1" smtClean="0"/>
              <a:t>pathologie</a:t>
            </a:r>
            <a:r>
              <a:rPr lang="en-US" baseline="0" dirty="0" smtClean="0"/>
              <a:t> </a:t>
            </a:r>
            <a:r>
              <a:rPr lang="en-US" baseline="0" dirty="0" err="1" smtClean="0"/>
              <a:t>dans</a:t>
            </a:r>
            <a:r>
              <a:rPr lang="en-US" baseline="0" dirty="0" smtClean="0"/>
              <a:t> le </a:t>
            </a:r>
            <a:r>
              <a:rPr lang="en-US" baseline="0" dirty="0" err="1" smtClean="0"/>
              <a:t>futur</a:t>
            </a:r>
            <a:r>
              <a:rPr lang="en-US" baseline="0" dirty="0" smtClean="0"/>
              <a:t>, qui on a </a:t>
            </a:r>
            <a:r>
              <a:rPr lang="en-US" baseline="0" dirty="0" err="1" smtClean="0"/>
              <a:t>montré</a:t>
            </a:r>
            <a:r>
              <a:rPr lang="en-US" baseline="0" dirty="0" smtClean="0"/>
              <a:t> </a:t>
            </a:r>
            <a:r>
              <a:rPr lang="en-US" baseline="0" dirty="0" err="1" smtClean="0"/>
              <a:t>etre</a:t>
            </a:r>
            <a:r>
              <a:rPr lang="en-US" baseline="0" dirty="0" smtClean="0"/>
              <a:t> </a:t>
            </a:r>
            <a:r>
              <a:rPr lang="en-US" baseline="0" dirty="0" err="1" smtClean="0"/>
              <a:t>tres</a:t>
            </a:r>
            <a:r>
              <a:rPr lang="en-US" baseline="0" dirty="0" smtClean="0"/>
              <a:t> predictive des observations reels </a:t>
            </a:r>
            <a:r>
              <a:rPr lang="en-US" baseline="0" dirty="0" err="1" smtClean="0"/>
              <a:t>dans</a:t>
            </a:r>
            <a:r>
              <a:rPr lang="en-US" baseline="0" dirty="0" smtClean="0"/>
              <a:t> </a:t>
            </a:r>
            <a:r>
              <a:rPr lang="en-US" baseline="0" dirty="0" err="1" smtClean="0"/>
              <a:t>l’etude</a:t>
            </a:r>
            <a:r>
              <a:rPr lang="en-US" baseline="0" dirty="0" smtClean="0"/>
              <a:t> </a:t>
            </a:r>
            <a:r>
              <a:rPr lang="en-US" baseline="0" dirty="0" err="1" smtClean="0"/>
              <a:t>clinique</a:t>
            </a:r>
            <a:r>
              <a:rPr lang="en-US" baseline="0" dirty="0" smtClean="0"/>
              <a:t>. </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47</a:t>
            </a:fld>
            <a:endParaRPr lang="en-US"/>
          </a:p>
        </p:txBody>
      </p:sp>
    </p:spTree>
    <p:extLst>
      <p:ext uri="{BB962C8B-B14F-4D97-AF65-F5344CB8AC3E}">
        <p14:creationId xmlns:p14="http://schemas.microsoft.com/office/powerpoint/2010/main" val="28280545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Donc</a:t>
            </a:r>
            <a:r>
              <a:rPr lang="en-US" dirty="0" smtClean="0"/>
              <a:t>, </a:t>
            </a:r>
            <a:r>
              <a:rPr lang="en-US" dirty="0" err="1" smtClean="0"/>
              <a:t>aujourd’hui</a:t>
            </a:r>
            <a:r>
              <a:rPr lang="en-US" dirty="0" smtClean="0"/>
              <a:t> on </a:t>
            </a:r>
            <a:r>
              <a:rPr lang="en-US" dirty="0" err="1" smtClean="0"/>
              <a:t>est</a:t>
            </a:r>
            <a:r>
              <a:rPr lang="en-US" dirty="0" smtClean="0"/>
              <a:t> en train de </a:t>
            </a:r>
            <a:r>
              <a:rPr lang="en-US" dirty="0" err="1" smtClean="0"/>
              <a:t>estimer</a:t>
            </a:r>
            <a:r>
              <a:rPr lang="en-US" baseline="0" dirty="0" smtClean="0"/>
              <a:t> </a:t>
            </a:r>
            <a:r>
              <a:rPr lang="en-US" baseline="0" dirty="0" err="1" smtClean="0"/>
              <a:t>l’histoire</a:t>
            </a:r>
            <a:r>
              <a:rPr lang="en-US" baseline="0" dirty="0" smtClean="0"/>
              <a:t> </a:t>
            </a:r>
            <a:r>
              <a:rPr lang="en-US" baseline="0" dirty="0" err="1" smtClean="0"/>
              <a:t>naturelle</a:t>
            </a:r>
            <a:r>
              <a:rPr lang="en-US" baseline="0" dirty="0" smtClean="0"/>
              <a:t> de la </a:t>
            </a:r>
            <a:r>
              <a:rPr lang="en-US" baseline="0" dirty="0" err="1" smtClean="0"/>
              <a:t>maladie</a:t>
            </a:r>
            <a:r>
              <a:rPr lang="en-US" baseline="0" dirty="0" smtClean="0"/>
              <a:t> </a:t>
            </a:r>
            <a:r>
              <a:rPr lang="en-US" baseline="0" dirty="0" err="1" smtClean="0"/>
              <a:t>d’Alzheimer</a:t>
            </a:r>
            <a:r>
              <a:rPr lang="en-US" baseline="0" dirty="0" smtClean="0"/>
              <a:t> par </a:t>
            </a:r>
            <a:r>
              <a:rPr lang="en-US" baseline="0" dirty="0" err="1" smtClean="0"/>
              <a:t>l’analyse</a:t>
            </a:r>
            <a:r>
              <a:rPr lang="en-US" baseline="0" dirty="0" smtClean="0"/>
              <a:t> des </a:t>
            </a:r>
            <a:r>
              <a:rPr lang="en-US" baseline="0" dirty="0" err="1" smtClean="0"/>
              <a:t>donnees</a:t>
            </a:r>
            <a:r>
              <a:rPr lang="en-US" baseline="0" dirty="0" smtClean="0"/>
              <a:t> </a:t>
            </a:r>
            <a:r>
              <a:rPr lang="en-US" baseline="0" dirty="0" err="1" smtClean="0"/>
              <a:t>cliniques</a:t>
            </a:r>
            <a:r>
              <a:rPr lang="en-US" baseline="0" dirty="0" smtClean="0"/>
              <a:t> a disposition.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La chose </a:t>
            </a:r>
            <a:r>
              <a:rPr lang="en-US" baseline="0" dirty="0" err="1" smtClean="0"/>
              <a:t>fondamentale</a:t>
            </a:r>
            <a:r>
              <a:rPr lang="en-US" baseline="0" dirty="0" smtClean="0"/>
              <a:t> </a:t>
            </a:r>
            <a:r>
              <a:rPr lang="en-US" baseline="0" dirty="0" err="1" smtClean="0"/>
              <a:t>est</a:t>
            </a:r>
            <a:r>
              <a:rPr lang="en-US" baseline="0" dirty="0" smtClean="0"/>
              <a:t> la </a:t>
            </a:r>
            <a:r>
              <a:rPr lang="en-US" baseline="0" dirty="0" err="1" smtClean="0"/>
              <a:t>prise</a:t>
            </a:r>
            <a:r>
              <a:rPr lang="en-US" baseline="0" dirty="0" smtClean="0"/>
              <a:t> en </a:t>
            </a:r>
            <a:r>
              <a:rPr lang="en-US" baseline="0" dirty="0" err="1" smtClean="0"/>
              <a:t>compte</a:t>
            </a:r>
            <a:r>
              <a:rPr lang="en-US" baseline="0" dirty="0" smtClean="0"/>
              <a:t> des </a:t>
            </a:r>
            <a:r>
              <a:rPr lang="en-US" baseline="0" dirty="0" err="1" smtClean="0"/>
              <a:t>conneissances</a:t>
            </a:r>
            <a:r>
              <a:rPr lang="en-US" baseline="0" dirty="0" smtClean="0"/>
              <a:t> </a:t>
            </a:r>
            <a:r>
              <a:rPr lang="en-US" baseline="0" dirty="0" err="1" smtClean="0"/>
              <a:t>bilogiques</a:t>
            </a:r>
            <a:r>
              <a:rPr lang="en-US" baseline="0" dirty="0" smtClean="0"/>
              <a:t> et </a:t>
            </a:r>
            <a:r>
              <a:rPr lang="en-US" baseline="0" dirty="0" err="1" smtClean="0"/>
              <a:t>clinique</a:t>
            </a:r>
            <a:r>
              <a:rPr lang="en-US" baseline="0" dirty="0" smtClean="0"/>
              <a:t>, </a:t>
            </a:r>
            <a:r>
              <a:rPr lang="en-US" baseline="0" dirty="0" err="1" smtClean="0"/>
              <a:t>comme</a:t>
            </a:r>
            <a:r>
              <a:rPr lang="en-US" baseline="0" dirty="0" smtClean="0"/>
              <a:t> la </a:t>
            </a:r>
            <a:r>
              <a:rPr lang="en-US" baseline="0" dirty="0" err="1" smtClean="0"/>
              <a:t>monotonie</a:t>
            </a:r>
            <a:r>
              <a:rPr lang="en-US" baseline="0" dirty="0" smtClean="0"/>
              <a:t> et les </a:t>
            </a:r>
            <a:r>
              <a:rPr lang="en-US" baseline="0" dirty="0" err="1" smtClean="0"/>
              <a:t>systemes</a:t>
            </a:r>
            <a:r>
              <a:rPr lang="en-US" baseline="0" dirty="0" smtClean="0"/>
              <a:t> </a:t>
            </a:r>
            <a:r>
              <a:rPr lang="en-US" baseline="0" dirty="0" err="1" smtClean="0"/>
              <a:t>dinamiques</a:t>
            </a:r>
            <a:r>
              <a:rPr lang="en-US" baseline="0" dirty="0" smtClean="0"/>
              <a:t>, pour </a:t>
            </a:r>
            <a:r>
              <a:rPr lang="en-US" baseline="0" dirty="0" err="1" smtClean="0"/>
              <a:t>ameliorer</a:t>
            </a:r>
            <a:r>
              <a:rPr lang="en-US" baseline="0" dirty="0" smtClean="0"/>
              <a:t> la </a:t>
            </a:r>
            <a:r>
              <a:rPr lang="en-US" baseline="0" dirty="0" err="1" smtClean="0"/>
              <a:t>plausibilité</a:t>
            </a:r>
            <a:r>
              <a:rPr lang="en-US" baseline="0" dirty="0" smtClean="0"/>
              <a:t> et la </a:t>
            </a:r>
            <a:r>
              <a:rPr lang="en-US" baseline="0" dirty="0" err="1" smtClean="0"/>
              <a:t>generalisation</a:t>
            </a:r>
            <a:r>
              <a:rPr lang="en-US" baseline="0" dirty="0" smtClean="0"/>
              <a:t> des </a:t>
            </a:r>
            <a:r>
              <a:rPr lang="en-US" baseline="0" dirty="0" err="1" smtClean="0"/>
              <a:t>resultats</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Ce</a:t>
            </a:r>
            <a:r>
              <a:rPr lang="en-US" baseline="0" dirty="0" smtClean="0"/>
              <a:t> genre de models et </a:t>
            </a:r>
            <a:r>
              <a:rPr lang="en-US" baseline="0" dirty="0" err="1" smtClean="0"/>
              <a:t>aujourd’hui</a:t>
            </a:r>
            <a:r>
              <a:rPr lang="en-US" baseline="0" dirty="0" smtClean="0"/>
              <a:t> capable de </a:t>
            </a:r>
            <a:r>
              <a:rPr lang="en-US" baseline="0" dirty="0" err="1" smtClean="0"/>
              <a:t>fournir</a:t>
            </a:r>
            <a:r>
              <a:rPr lang="en-US" baseline="0" dirty="0" smtClean="0"/>
              <a:t> des </a:t>
            </a:r>
            <a:r>
              <a:rPr lang="en-US" baseline="0" dirty="0" err="1" smtClean="0"/>
              <a:t>outils</a:t>
            </a:r>
            <a:r>
              <a:rPr lang="en-US" baseline="0" dirty="0" smtClean="0"/>
              <a:t> </a:t>
            </a:r>
            <a:r>
              <a:rPr lang="en-US" baseline="0" dirty="0" err="1" smtClean="0"/>
              <a:t>importants</a:t>
            </a:r>
            <a:r>
              <a:rPr lang="en-US" baseline="0" dirty="0" smtClean="0"/>
              <a:t> pour la </a:t>
            </a:r>
            <a:r>
              <a:rPr lang="en-US" baseline="0" dirty="0" err="1" smtClean="0"/>
              <a:t>diagnostique</a:t>
            </a:r>
            <a:r>
              <a:rPr lang="en-US" baseline="0" dirty="0" smtClean="0"/>
              <a:t> et le support </a:t>
            </a:r>
            <a:r>
              <a:rPr lang="en-US" baseline="0" dirty="0" err="1" smtClean="0"/>
              <a:t>dans</a:t>
            </a:r>
            <a:r>
              <a:rPr lang="en-US" baseline="0" dirty="0" smtClean="0"/>
              <a:t> les </a:t>
            </a:r>
            <a:r>
              <a:rPr lang="en-US" baseline="0" dirty="0" err="1" smtClean="0"/>
              <a:t>essais</a:t>
            </a:r>
            <a:r>
              <a:rPr lang="en-US" baseline="0" dirty="0" smtClean="0"/>
              <a:t> </a:t>
            </a:r>
            <a:r>
              <a:rPr lang="en-US" baseline="0" dirty="0" err="1" smtClean="0"/>
              <a:t>cliniques</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48</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En definitive, </a:t>
            </a:r>
            <a:r>
              <a:rPr lang="en-US" dirty="0" err="1" smtClean="0"/>
              <a:t>j’espere</a:t>
            </a:r>
            <a:r>
              <a:rPr lang="en-US" dirty="0" smtClean="0"/>
              <a:t> de </a:t>
            </a:r>
            <a:r>
              <a:rPr lang="en-US" dirty="0" err="1" smtClean="0"/>
              <a:t>vous</a:t>
            </a:r>
            <a:r>
              <a:rPr lang="en-US" dirty="0" smtClean="0"/>
              <a:t> </a:t>
            </a:r>
            <a:r>
              <a:rPr lang="en-US" dirty="0" err="1" smtClean="0"/>
              <a:t>avoir</a:t>
            </a:r>
            <a:r>
              <a:rPr lang="en-US" dirty="0" smtClean="0"/>
              <a:t> </a:t>
            </a:r>
            <a:r>
              <a:rPr lang="en-US" dirty="0" err="1" smtClean="0"/>
              <a:t>convaicus</a:t>
            </a:r>
            <a:r>
              <a:rPr lang="en-US" dirty="0" smtClean="0"/>
              <a:t> de </a:t>
            </a:r>
            <a:r>
              <a:rPr lang="en-US" dirty="0" err="1" smtClean="0"/>
              <a:t>l’importance</a:t>
            </a:r>
            <a:r>
              <a:rPr lang="en-US" dirty="0" smtClean="0"/>
              <a:t> de la science des </a:t>
            </a:r>
            <a:r>
              <a:rPr lang="en-US" dirty="0" err="1" smtClean="0"/>
              <a:t>donnees</a:t>
            </a:r>
            <a:r>
              <a:rPr lang="en-US" baseline="0" dirty="0" smtClean="0"/>
              <a:t> pour </a:t>
            </a:r>
            <a:r>
              <a:rPr lang="en-US" baseline="0" dirty="0" err="1" smtClean="0"/>
              <a:t>etablir</a:t>
            </a:r>
            <a:r>
              <a:rPr lang="en-US" baseline="0" dirty="0" smtClean="0"/>
              <a:t> des liens entre </a:t>
            </a:r>
            <a:r>
              <a:rPr lang="en-US" baseline="0" dirty="0" err="1" smtClean="0"/>
              <a:t>differents</a:t>
            </a:r>
            <a:r>
              <a:rPr lang="en-US" baseline="0" dirty="0" smtClean="0"/>
              <a:t> </a:t>
            </a:r>
            <a:r>
              <a:rPr lang="en-US" baseline="0" dirty="0" err="1" smtClean="0"/>
              <a:t>domaines</a:t>
            </a:r>
            <a:r>
              <a:rPr lang="en-US" baseline="0" dirty="0" smtClean="0"/>
              <a:t>, de la </a:t>
            </a:r>
            <a:r>
              <a:rPr lang="en-US" baseline="0" dirty="0" err="1" smtClean="0"/>
              <a:t>mathematique</a:t>
            </a:r>
            <a:r>
              <a:rPr lang="en-US" baseline="0" dirty="0" smtClean="0"/>
              <a:t> </a:t>
            </a:r>
            <a:r>
              <a:rPr lang="en-US" baseline="0" dirty="0" err="1" smtClean="0"/>
              <a:t>jusqu’au</a:t>
            </a:r>
            <a:r>
              <a:rPr lang="en-US" baseline="0" dirty="0" smtClean="0"/>
              <a:t> la </a:t>
            </a:r>
            <a:r>
              <a:rPr lang="en-US" baseline="0" dirty="0" err="1" smtClean="0"/>
              <a:t>biologie</a:t>
            </a:r>
            <a:r>
              <a:rPr lang="en-US" baseline="0" dirty="0" smtClean="0"/>
              <a:t> et medicine.</a:t>
            </a:r>
          </a:p>
          <a:p>
            <a:r>
              <a:rPr lang="en-US" baseline="0" dirty="0" smtClean="0"/>
              <a:t>Et </a:t>
            </a:r>
            <a:r>
              <a:rPr lang="en-US" baseline="0" dirty="0" err="1" smtClean="0"/>
              <a:t>l’apprentissage</a:t>
            </a:r>
            <a:r>
              <a:rPr lang="en-US" baseline="0" dirty="0" smtClean="0"/>
              <a:t> sera de plus en plus important </a:t>
            </a:r>
            <a:r>
              <a:rPr lang="en-US" baseline="0" dirty="0" err="1" smtClean="0"/>
              <a:t>quand</a:t>
            </a:r>
            <a:r>
              <a:rPr lang="en-US" baseline="0" dirty="0" smtClean="0"/>
              <a:t> on aura a disposition des bases des </a:t>
            </a:r>
            <a:r>
              <a:rPr lang="en-US" baseline="0" dirty="0" err="1" smtClean="0"/>
              <a:t>donnees</a:t>
            </a:r>
            <a:r>
              <a:rPr lang="en-US" baseline="0" dirty="0" smtClean="0"/>
              <a:t> de plus en plus large, graces aux initiatives de </a:t>
            </a:r>
            <a:r>
              <a:rPr lang="en-US" baseline="0" dirty="0" err="1" smtClean="0"/>
              <a:t>partage</a:t>
            </a:r>
            <a:r>
              <a:rPr lang="en-US" baseline="0" dirty="0" smtClean="0"/>
              <a:t> de </a:t>
            </a:r>
            <a:r>
              <a:rPr lang="en-US" baseline="0" dirty="0" err="1" smtClean="0"/>
              <a:t>donnees</a:t>
            </a:r>
            <a:r>
              <a:rPr lang="en-US" baseline="0" dirty="0" smtClean="0"/>
              <a:t>.</a:t>
            </a:r>
            <a:endParaRPr lang="en-US" dirty="0"/>
          </a:p>
        </p:txBody>
      </p:sp>
      <p:sp>
        <p:nvSpPr>
          <p:cNvPr id="4" name="Espace réservé du numéro de diapositive 3"/>
          <p:cNvSpPr>
            <a:spLocks noGrp="1"/>
          </p:cNvSpPr>
          <p:nvPr>
            <p:ph type="sldNum" sz="quarter" idx="10"/>
          </p:nvPr>
        </p:nvSpPr>
        <p:spPr/>
        <p:txBody>
          <a:bodyPr/>
          <a:lstStyle/>
          <a:p>
            <a:fld id="{41FE2989-D176-2D4E-9A2A-04A5519846EB}" type="slidenum">
              <a:rPr lang="en-US" smtClean="0"/>
              <a:t>49</a:t>
            </a:fld>
            <a:endParaRPr lang="en-US"/>
          </a:p>
        </p:txBody>
      </p:sp>
    </p:spTree>
    <p:extLst>
      <p:ext uri="{BB962C8B-B14F-4D97-AF65-F5344CB8AC3E}">
        <p14:creationId xmlns:p14="http://schemas.microsoft.com/office/powerpoint/2010/main" val="1899773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explicitly highlight the underlying biology of macroscopic processes, such as brain atrophy, by identifying interacting sets of genes that are jointly associated with the phenotype. Multivariate GWA studies offer the potential to shed light on the complex genotype-phenotype relationship, and may thus highlight novel links between brain physiology and biological as well as molecular functions.</a:t>
            </a:r>
            <a:endParaRPr lang="en-GB"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51</a:t>
            </a:fld>
            <a:endParaRPr lang="en-US"/>
          </a:p>
        </p:txBody>
      </p:sp>
    </p:spTree>
    <p:extLst>
      <p:ext uri="{BB962C8B-B14F-4D97-AF65-F5344CB8AC3E}">
        <p14:creationId xmlns:p14="http://schemas.microsoft.com/office/powerpoint/2010/main" val="313907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C’est</a:t>
            </a:r>
            <a:r>
              <a:rPr lang="en-US" dirty="0" smtClean="0"/>
              <a:t> </a:t>
            </a:r>
            <a:r>
              <a:rPr lang="en-US" dirty="0" err="1" smtClean="0"/>
              <a:t>ici</a:t>
            </a:r>
            <a:r>
              <a:rPr lang="en-US" dirty="0" smtClean="0"/>
              <a:t> </a:t>
            </a:r>
            <a:r>
              <a:rPr lang="en-US" dirty="0" err="1" smtClean="0"/>
              <a:t>que</a:t>
            </a:r>
            <a:r>
              <a:rPr lang="en-US" dirty="0" smtClean="0"/>
              <a:t> la</a:t>
            </a:r>
            <a:r>
              <a:rPr lang="en-US" baseline="0" dirty="0" smtClean="0"/>
              <a:t> science des </a:t>
            </a:r>
            <a:r>
              <a:rPr lang="en-US" baseline="0" dirty="0" err="1" smtClean="0"/>
              <a:t>donnees</a:t>
            </a:r>
            <a:r>
              <a:rPr lang="en-US" baseline="0" dirty="0" smtClean="0"/>
              <a:t> </a:t>
            </a:r>
            <a:r>
              <a:rPr lang="en-US" baseline="0" dirty="0" err="1" smtClean="0"/>
              <a:t>joue</a:t>
            </a:r>
            <a:r>
              <a:rPr lang="en-US" baseline="0" dirty="0" smtClean="0"/>
              <a:t> un role </a:t>
            </a:r>
            <a:r>
              <a:rPr lang="en-US" baseline="0" dirty="0" err="1" smtClean="0"/>
              <a:t>fondamentale</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Grace a </a:t>
            </a:r>
            <a:r>
              <a:rPr lang="en-US" baseline="0" dirty="0" err="1" smtClean="0"/>
              <a:t>l’analyse</a:t>
            </a:r>
            <a:r>
              <a:rPr lang="en-US" baseline="0" dirty="0" smtClean="0"/>
              <a:t> </a:t>
            </a:r>
            <a:r>
              <a:rPr lang="en-US" baseline="0" dirty="0" err="1" smtClean="0"/>
              <a:t>statistique</a:t>
            </a:r>
            <a:r>
              <a:rPr lang="en-US" baseline="0" dirty="0" smtClean="0"/>
              <a:t> on </a:t>
            </a:r>
            <a:r>
              <a:rPr lang="en-US" baseline="0" dirty="0" err="1" smtClean="0"/>
              <a:t>est</a:t>
            </a:r>
            <a:r>
              <a:rPr lang="en-US" baseline="0" dirty="0" smtClean="0"/>
              <a:t> capable des </a:t>
            </a:r>
            <a:r>
              <a:rPr lang="en-US" baseline="0" dirty="0" err="1" smtClean="0"/>
              <a:t>formaliser</a:t>
            </a:r>
            <a:r>
              <a:rPr lang="en-US" baseline="0" dirty="0" smtClean="0"/>
              <a:t> des </a:t>
            </a:r>
            <a:r>
              <a:rPr lang="en-US" baseline="0" dirty="0" err="1" smtClean="0"/>
              <a:t>hypothese</a:t>
            </a:r>
            <a:r>
              <a:rPr lang="en-US" baseline="0" dirty="0" smtClean="0"/>
              <a:t> </a:t>
            </a:r>
            <a:r>
              <a:rPr lang="en-US" baseline="0" dirty="0" err="1" smtClean="0"/>
              <a:t>biologiques</a:t>
            </a:r>
            <a:r>
              <a:rPr lang="en-US" baseline="0" dirty="0" smtClean="0"/>
              <a:t> </a:t>
            </a:r>
            <a:r>
              <a:rPr lang="en-US" baseline="0" dirty="0" err="1" smtClean="0"/>
              <a:t>dans</a:t>
            </a:r>
            <a:r>
              <a:rPr lang="en-US" baseline="0" dirty="0" smtClean="0"/>
              <a:t> </a:t>
            </a:r>
            <a:r>
              <a:rPr lang="en-US" baseline="0" dirty="0" err="1" smtClean="0"/>
              <a:t>ce</a:t>
            </a:r>
            <a:r>
              <a:rPr lang="en-US" baseline="0" dirty="0" smtClean="0"/>
              <a:t> </a:t>
            </a:r>
            <a:r>
              <a:rPr lang="en-US" baseline="0" dirty="0" err="1" smtClean="0"/>
              <a:t>que</a:t>
            </a:r>
            <a:r>
              <a:rPr lang="en-US" baseline="0" dirty="0" smtClean="0"/>
              <a:t> on </a:t>
            </a:r>
            <a:r>
              <a:rPr lang="en-US" baseline="0" dirty="0" err="1" smtClean="0"/>
              <a:t>appel</a:t>
            </a:r>
            <a:r>
              <a:rPr lang="en-US" baseline="0" dirty="0" smtClean="0"/>
              <a:t> </a:t>
            </a:r>
            <a:r>
              <a:rPr lang="en-US" baseline="0" dirty="0" err="1" smtClean="0"/>
              <a:t>modeles</a:t>
            </a:r>
            <a:r>
              <a:rPr lang="en-US" baseline="0" dirty="0" smtClean="0"/>
              <a:t>, et </a:t>
            </a:r>
            <a:r>
              <a:rPr lang="en-US" baseline="0" dirty="0" err="1" smtClean="0"/>
              <a:t>successivements</a:t>
            </a:r>
            <a:r>
              <a:rPr lang="en-US" baseline="0" dirty="0" smtClean="0"/>
              <a:t> de les tester en </a:t>
            </a:r>
            <a:r>
              <a:rPr lang="en-US" baseline="0" dirty="0" err="1" smtClean="0"/>
              <a:t>interrogent</a:t>
            </a:r>
            <a:r>
              <a:rPr lang="en-US" baseline="0" dirty="0" smtClean="0"/>
              <a:t> les observations.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Donc</a:t>
            </a:r>
            <a:r>
              <a:rPr lang="en-US" baseline="0" dirty="0" smtClean="0"/>
              <a:t>, la science des </a:t>
            </a:r>
            <a:r>
              <a:rPr lang="en-US" baseline="0" dirty="0" err="1" smtClean="0"/>
              <a:t>donnees</a:t>
            </a:r>
            <a:r>
              <a:rPr lang="en-US" baseline="0" dirty="0" smtClean="0"/>
              <a:t> </a:t>
            </a:r>
            <a:r>
              <a:rPr lang="en-US" baseline="0" dirty="0" err="1" smtClean="0"/>
              <a:t>est</a:t>
            </a:r>
            <a:r>
              <a:rPr lang="en-US" baseline="0" dirty="0" smtClean="0"/>
              <a:t> un discipline </a:t>
            </a:r>
            <a:r>
              <a:rPr lang="en-US" baseline="0" dirty="0" err="1" smtClean="0"/>
              <a:t>que</a:t>
            </a:r>
            <a:r>
              <a:rPr lang="en-US" baseline="0" dirty="0" smtClean="0"/>
              <a:t> nous </a:t>
            </a:r>
            <a:r>
              <a:rPr lang="en-US" baseline="0" dirty="0" err="1" smtClean="0"/>
              <a:t>permette</a:t>
            </a:r>
            <a:r>
              <a:rPr lang="en-US" baseline="0" dirty="0" smtClean="0"/>
              <a:t> de </a:t>
            </a:r>
            <a:r>
              <a:rPr lang="en-US" baseline="0" dirty="0" err="1" smtClean="0"/>
              <a:t>repondre</a:t>
            </a:r>
            <a:r>
              <a:rPr lang="en-US" baseline="0" dirty="0" smtClean="0"/>
              <a:t> aux questions </a:t>
            </a:r>
            <a:r>
              <a:rPr lang="en-US" baseline="0" dirty="0" err="1" smtClean="0"/>
              <a:t>fondamentales</a:t>
            </a:r>
            <a:r>
              <a:rPr lang="en-US" baseline="0" dirty="0" smtClean="0"/>
              <a:t> en medicine.</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5</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Alzheimer’s disease is</a:t>
            </a:r>
            <a:r>
              <a:rPr lang="en-US" baseline="0" dirty="0" smtClean="0"/>
              <a:t> a complex multifactorial pathology with a strong genetic component.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beside a handful of established genes, little is still known about the genetic influence on the AD phenotype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56</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Alzheimer’s disease is</a:t>
            </a:r>
            <a:r>
              <a:rPr lang="en-US" baseline="0" dirty="0" smtClean="0"/>
              <a:t> a complex multifactorial pathology with a strong genetic component.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beside a handful of established genes, little is still known about the genetic influence on the AD phenotype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67</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 premiere question </a:t>
            </a:r>
            <a:r>
              <a:rPr lang="en-US" dirty="0" err="1" smtClean="0"/>
              <a:t>concerne</a:t>
            </a:r>
            <a:r>
              <a:rPr lang="en-US" dirty="0" smtClean="0"/>
              <a:t> </a:t>
            </a:r>
            <a:r>
              <a:rPr lang="en-US" dirty="0" err="1" smtClean="0"/>
              <a:t>l’abilité</a:t>
            </a:r>
            <a:r>
              <a:rPr lang="en-US" dirty="0" smtClean="0"/>
              <a:t> </a:t>
            </a:r>
            <a:r>
              <a:rPr lang="en-US" dirty="0" err="1" smtClean="0"/>
              <a:t>d’etablire</a:t>
            </a:r>
            <a:r>
              <a:rPr lang="en-US" baseline="0" dirty="0" smtClean="0"/>
              <a:t> </a:t>
            </a:r>
            <a:r>
              <a:rPr lang="en-US" dirty="0" smtClean="0"/>
              <a:t>un</a:t>
            </a:r>
            <a:r>
              <a:rPr lang="en-US" baseline="0" dirty="0" smtClean="0"/>
              <a:t> lien entre observations et </a:t>
            </a:r>
            <a:r>
              <a:rPr lang="en-US" baseline="0" dirty="0" err="1" smtClean="0"/>
              <a:t>donnees</a:t>
            </a:r>
            <a:r>
              <a:rPr lang="en-US" baseline="0" dirty="0" smtClean="0"/>
              <a:t> </a:t>
            </a:r>
            <a:r>
              <a:rPr lang="en-US" baseline="0" dirty="0" err="1" smtClean="0"/>
              <a:t>tres</a:t>
            </a:r>
            <a:r>
              <a:rPr lang="en-US" baseline="0" dirty="0" smtClean="0"/>
              <a:t> </a:t>
            </a:r>
            <a:r>
              <a:rPr lang="en-US" baseline="0" dirty="0" err="1" smtClean="0"/>
              <a:t>differents</a:t>
            </a:r>
            <a:r>
              <a:rPr lang="en-US" baseline="0" dirty="0" smtClean="0"/>
              <a:t> pour </a:t>
            </a:r>
            <a:r>
              <a:rPr lang="en-US" baseline="0" dirty="0" err="1" smtClean="0"/>
              <a:t>obtenir</a:t>
            </a:r>
            <a:r>
              <a:rPr lang="en-US" baseline="0" dirty="0" smtClean="0"/>
              <a:t> </a:t>
            </a:r>
            <a:r>
              <a:rPr lang="en-US" baseline="0" dirty="0" err="1" smtClean="0"/>
              <a:t>une</a:t>
            </a:r>
            <a:r>
              <a:rPr lang="en-US" baseline="0" dirty="0" smtClean="0"/>
              <a:t> </a:t>
            </a:r>
            <a:r>
              <a:rPr lang="en-US" baseline="0" dirty="0" err="1" smtClean="0"/>
              <a:t>modele</a:t>
            </a:r>
            <a:r>
              <a:rPr lang="en-US" baseline="0" dirty="0" smtClean="0"/>
              <a:t> </a:t>
            </a:r>
            <a:r>
              <a:rPr lang="en-US" baseline="0" dirty="0" err="1" smtClean="0"/>
              <a:t>globale</a:t>
            </a:r>
            <a:r>
              <a:rPr lang="en-US" baseline="0" dirty="0" smtClean="0"/>
              <a:t> de la </a:t>
            </a:r>
            <a:r>
              <a:rPr lang="en-US" baseline="0" dirty="0" err="1" smtClean="0"/>
              <a:t>maladie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6</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 </a:t>
            </a:r>
            <a:r>
              <a:rPr lang="en-US" dirty="0" err="1" smtClean="0"/>
              <a:t>deuxieme</a:t>
            </a:r>
            <a:r>
              <a:rPr lang="en-US" baseline="0" dirty="0" smtClean="0"/>
              <a:t> </a:t>
            </a:r>
            <a:r>
              <a:rPr lang="en-US" baseline="0" dirty="0" err="1" smtClean="0"/>
              <a:t>concerne</a:t>
            </a:r>
            <a:r>
              <a:rPr lang="en-US" baseline="0" dirty="0" smtClean="0"/>
              <a:t> </a:t>
            </a:r>
            <a:r>
              <a:rPr lang="en-US" baseline="0" dirty="0" err="1" smtClean="0"/>
              <a:t>l’abilité</a:t>
            </a:r>
            <a:r>
              <a:rPr lang="en-US" baseline="0" dirty="0" smtClean="0"/>
              <a:t> de </a:t>
            </a:r>
            <a:r>
              <a:rPr lang="en-US" baseline="0" dirty="0" err="1" smtClean="0"/>
              <a:t>modeliser</a:t>
            </a:r>
            <a:r>
              <a:rPr lang="en-US" baseline="0" dirty="0" smtClean="0"/>
              <a:t> les </a:t>
            </a:r>
            <a:r>
              <a:rPr lang="en-US" baseline="0" dirty="0" err="1" smtClean="0"/>
              <a:t>changements</a:t>
            </a:r>
            <a:r>
              <a:rPr lang="en-US" baseline="0" dirty="0" smtClean="0"/>
              <a:t> </a:t>
            </a:r>
            <a:r>
              <a:rPr lang="en-US" baseline="0" dirty="0" err="1" smtClean="0"/>
              <a:t>pathologiques</a:t>
            </a:r>
            <a:r>
              <a:rPr lang="en-US" baseline="0" dirty="0" smtClean="0"/>
              <a:t> pendant le </a:t>
            </a:r>
            <a:r>
              <a:rPr lang="en-US" baseline="0" dirty="0" err="1" smtClean="0"/>
              <a:t>cours</a:t>
            </a:r>
            <a:r>
              <a:rPr lang="en-US" baseline="0" dirty="0" smtClean="0"/>
              <a:t> </a:t>
            </a:r>
            <a:r>
              <a:rPr lang="en-US" baseline="0" dirty="0" err="1" smtClean="0"/>
              <a:t>entiere</a:t>
            </a:r>
            <a:r>
              <a:rPr lang="en-US" baseline="0" dirty="0" smtClean="0"/>
              <a:t> de la </a:t>
            </a:r>
            <a:r>
              <a:rPr lang="en-US" baseline="0" dirty="0" err="1" smtClean="0"/>
              <a:t>maladie</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Ca</a:t>
            </a:r>
            <a:r>
              <a:rPr lang="en-US" baseline="0" dirty="0" smtClean="0"/>
              <a:t> </a:t>
            </a:r>
            <a:r>
              <a:rPr lang="en-US" baseline="0" dirty="0" err="1" smtClean="0"/>
              <a:t>c’est</a:t>
            </a:r>
            <a:r>
              <a:rPr lang="en-US" baseline="0" dirty="0" smtClean="0"/>
              <a:t> </a:t>
            </a:r>
            <a:r>
              <a:rPr lang="en-US" baseline="0" dirty="0" err="1" smtClean="0"/>
              <a:t>fondamentale</a:t>
            </a:r>
            <a:r>
              <a:rPr lang="en-US" baseline="0" dirty="0" smtClean="0"/>
              <a:t> pour la </a:t>
            </a:r>
            <a:r>
              <a:rPr lang="en-US" baseline="0" dirty="0" err="1" smtClean="0"/>
              <a:t>diagnostique</a:t>
            </a:r>
            <a:r>
              <a:rPr lang="en-US" baseline="0" dirty="0" smtClean="0"/>
              <a:t>, et pour </a:t>
            </a:r>
            <a:r>
              <a:rPr lang="en-US" baseline="0" dirty="0" err="1" smtClean="0"/>
              <a:t>comprendre</a:t>
            </a:r>
            <a:r>
              <a:rPr lang="en-US" baseline="0" dirty="0" smtClean="0"/>
              <a:t> les </a:t>
            </a:r>
            <a:r>
              <a:rPr lang="en-US" baseline="0" dirty="0" err="1" smtClean="0"/>
              <a:t>dynamiques</a:t>
            </a:r>
            <a:r>
              <a:rPr lang="en-US" baseline="0" dirty="0" smtClean="0"/>
              <a:t> de la </a:t>
            </a:r>
            <a:r>
              <a:rPr lang="en-US" baseline="0" dirty="0" err="1" smtClean="0"/>
              <a:t>maladie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7</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Dans</a:t>
            </a:r>
            <a:r>
              <a:rPr lang="en-US" dirty="0" smtClean="0"/>
              <a:t> la</a:t>
            </a:r>
            <a:r>
              <a:rPr lang="en-US" baseline="0" dirty="0" smtClean="0"/>
              <a:t> suite de </a:t>
            </a:r>
            <a:r>
              <a:rPr lang="en-US" baseline="0" dirty="0" err="1" smtClean="0"/>
              <a:t>mon</a:t>
            </a:r>
            <a:r>
              <a:rPr lang="en-US" baseline="0" dirty="0" smtClean="0"/>
              <a:t> exposé je </a:t>
            </a:r>
            <a:r>
              <a:rPr lang="en-US" baseline="0" dirty="0" err="1" smtClean="0"/>
              <a:t>voudrais</a:t>
            </a:r>
            <a:r>
              <a:rPr lang="en-US" baseline="0" dirty="0" smtClean="0"/>
              <a:t> </a:t>
            </a:r>
            <a:r>
              <a:rPr lang="en-US" baseline="0" dirty="0" err="1" smtClean="0"/>
              <a:t>vous</a:t>
            </a:r>
            <a:r>
              <a:rPr lang="en-US" baseline="0" dirty="0" smtClean="0"/>
              <a:t> </a:t>
            </a:r>
            <a:r>
              <a:rPr lang="en-US" baseline="0" dirty="0" err="1" smtClean="0"/>
              <a:t>montrer</a:t>
            </a:r>
            <a:r>
              <a:rPr lang="en-US" baseline="0" dirty="0" smtClean="0"/>
              <a:t> </a:t>
            </a:r>
            <a:r>
              <a:rPr lang="en-US" baseline="0" dirty="0" err="1" smtClean="0"/>
              <a:t>notre</a:t>
            </a:r>
            <a:r>
              <a:rPr lang="en-US" baseline="0" dirty="0" smtClean="0"/>
              <a:t> </a:t>
            </a:r>
            <a:r>
              <a:rPr lang="en-US" baseline="0" dirty="0" err="1" smtClean="0"/>
              <a:t>recherche</a:t>
            </a:r>
            <a:r>
              <a:rPr lang="en-US" baseline="0" dirty="0" smtClean="0"/>
              <a:t>, avec le bout de </a:t>
            </a:r>
            <a:r>
              <a:rPr lang="en-US" baseline="0" dirty="0" err="1" smtClean="0"/>
              <a:t>repondre</a:t>
            </a:r>
            <a:r>
              <a:rPr lang="en-US" baseline="0" dirty="0" smtClean="0"/>
              <a:t> a </a:t>
            </a:r>
            <a:r>
              <a:rPr lang="en-US" baseline="0" dirty="0" err="1" smtClean="0"/>
              <a:t>ces</a:t>
            </a:r>
            <a:r>
              <a:rPr lang="en-US" baseline="0" dirty="0" smtClean="0"/>
              <a:t> questions.</a:t>
            </a:r>
          </a:p>
          <a:p>
            <a:r>
              <a:rPr lang="en-US" dirty="0" err="1" smtClean="0"/>
              <a:t>Comme</a:t>
            </a:r>
            <a:r>
              <a:rPr lang="en-US" baseline="0" dirty="0" smtClean="0"/>
              <a:t> </a:t>
            </a:r>
            <a:r>
              <a:rPr lang="en-US" baseline="0" dirty="0" err="1" smtClean="0"/>
              <a:t>integrer</a:t>
            </a:r>
            <a:r>
              <a:rPr lang="en-US" baseline="0" dirty="0" smtClean="0"/>
              <a:t> </a:t>
            </a:r>
            <a:r>
              <a:rPr lang="en-US" baseline="0" dirty="0" err="1" smtClean="0"/>
              <a:t>donnees</a:t>
            </a:r>
            <a:r>
              <a:rPr lang="en-US" baseline="0" dirty="0" smtClean="0"/>
              <a:t> complexes, </a:t>
            </a:r>
            <a:r>
              <a:rPr lang="en-US" baseline="0" dirty="0" err="1" smtClean="0"/>
              <a:t>comme</a:t>
            </a:r>
            <a:r>
              <a:rPr lang="en-US" baseline="0" dirty="0" smtClean="0"/>
              <a:t> </a:t>
            </a:r>
            <a:r>
              <a:rPr lang="en-US" baseline="0" dirty="0" err="1" smtClean="0"/>
              <a:t>prendre</a:t>
            </a:r>
            <a:r>
              <a:rPr lang="en-US" baseline="0" dirty="0" smtClean="0"/>
              <a:t> en </a:t>
            </a:r>
            <a:r>
              <a:rPr lang="en-US" baseline="0" dirty="0" err="1" smtClean="0"/>
              <a:t>compte</a:t>
            </a:r>
            <a:r>
              <a:rPr lang="en-US" baseline="0" dirty="0" smtClean="0"/>
              <a:t> de </a:t>
            </a:r>
            <a:r>
              <a:rPr lang="en-US" baseline="0" dirty="0" err="1" smtClean="0"/>
              <a:t>une</a:t>
            </a:r>
            <a:r>
              <a:rPr lang="en-US" baseline="0" dirty="0" smtClean="0"/>
              <a:t> dimension </a:t>
            </a:r>
            <a:r>
              <a:rPr lang="en-US" baseline="0" dirty="0" err="1" smtClean="0"/>
              <a:t>temporelle</a:t>
            </a:r>
            <a:r>
              <a:rPr lang="en-US" baseline="0" dirty="0" smtClean="0"/>
              <a:t>, et </a:t>
            </a:r>
            <a:r>
              <a:rPr lang="en-US" baseline="0" dirty="0" err="1" smtClean="0"/>
              <a:t>comme</a:t>
            </a:r>
            <a:r>
              <a:rPr lang="en-US" baseline="0" dirty="0" smtClean="0"/>
              <a:t> </a:t>
            </a:r>
            <a:r>
              <a:rPr lang="en-US" baseline="0" dirty="0" err="1" smtClean="0"/>
              <a:t>apprendre</a:t>
            </a:r>
            <a:r>
              <a:rPr lang="en-US" baseline="0" dirty="0" smtClean="0"/>
              <a:t> les </a:t>
            </a:r>
            <a:r>
              <a:rPr lang="en-US" baseline="0" dirty="0" err="1" smtClean="0"/>
              <a:t>mchanisms</a:t>
            </a:r>
            <a:r>
              <a:rPr lang="en-US" baseline="0" dirty="0" smtClean="0"/>
              <a:t> </a:t>
            </a:r>
            <a:r>
              <a:rPr lang="en-US" baseline="0" dirty="0" err="1" smtClean="0"/>
              <a:t>biologiques</a:t>
            </a:r>
            <a:r>
              <a:rPr lang="en-US" baseline="0" dirty="0" smtClean="0"/>
              <a:t> de la </a:t>
            </a:r>
            <a:r>
              <a:rPr lang="en-US" baseline="0" dirty="0" err="1" smtClean="0"/>
              <a:t>maladie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8</a:t>
            </a:fld>
            <a:endParaRPr lang="en-US"/>
          </a:p>
        </p:txBody>
      </p:sp>
    </p:spTree>
    <p:extLst>
      <p:ext uri="{BB962C8B-B14F-4D97-AF65-F5344CB8AC3E}">
        <p14:creationId xmlns:p14="http://schemas.microsoft.com/office/powerpoint/2010/main" val="116029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a:t>
            </a:r>
            <a:r>
              <a:rPr lang="en-US" baseline="0" dirty="0" smtClean="0"/>
              <a:t> </a:t>
            </a:r>
            <a:r>
              <a:rPr lang="en-US" baseline="0" dirty="0" err="1" smtClean="0"/>
              <a:t>commencent</a:t>
            </a:r>
            <a:r>
              <a:rPr lang="en-US" baseline="0" dirty="0" smtClean="0"/>
              <a:t> par la premiere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9</a:t>
            </a:fld>
            <a:endParaRPr lang="en-US"/>
          </a:p>
        </p:txBody>
      </p:sp>
    </p:spTree>
    <p:extLst>
      <p:ext uri="{BB962C8B-B14F-4D97-AF65-F5344CB8AC3E}">
        <p14:creationId xmlns:p14="http://schemas.microsoft.com/office/powerpoint/2010/main" val="1160290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arget="../media/image5.jpeg" Type="http://schemas.openxmlformats.org/officeDocument/2006/relationships/image"/><Relationship Id="rId2" Target="../media/image4.png" Type="http://schemas.openxmlformats.org/officeDocument/2006/relationships/image"/><Relationship Id="rId1" Target="../slideMasters/slideMaster2.xml" Type="http://schemas.openxmlformats.org/officeDocument/2006/relationships/slideMaster"/></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10" descr="fond_couv_1"/>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031" y="0"/>
            <a:ext cx="9139938" cy="5143500"/>
          </a:xfrm>
          <a:prstGeom prst="rect">
            <a:avLst/>
          </a:prstGeom>
          <a:noFill/>
          <a:ln w="9525">
            <a:noFill/>
            <a:miter lim="800000"/>
            <a:headEnd/>
            <a:tailEnd/>
          </a:ln>
        </p:spPr>
      </p:pic>
      <p:sp>
        <p:nvSpPr>
          <p:cNvPr id="48132" name="Rectangle 4"/>
          <p:cNvSpPr>
            <a:spLocks noGrp="1" noChangeArrowheads="1"/>
          </p:cNvSpPr>
          <p:nvPr>
            <p:ph type="ctrTitle"/>
          </p:nvPr>
        </p:nvSpPr>
        <p:spPr bwMode="white">
          <a:xfrm>
            <a:off x="1006475" y="2193131"/>
            <a:ext cx="7626350" cy="1482329"/>
          </a:xfrm>
        </p:spPr>
        <p:txBody>
          <a:bodyPr anchor="b"/>
          <a:lstStyle>
            <a:lvl1pPr>
              <a:lnSpc>
                <a:spcPct val="90000"/>
              </a:lnSpc>
              <a:defRPr sz="3800"/>
            </a:lvl1pPr>
          </a:lstStyle>
          <a:p>
            <a:pPr lvl="0"/>
            <a:r>
              <a:rPr lang="en-US" noProof="0" smtClean="0"/>
              <a:t>Cliquez et modifiez le titre</a:t>
            </a:r>
            <a:endParaRPr lang="fr-FR" noProof="0" smtClean="0"/>
          </a:p>
        </p:txBody>
      </p:sp>
      <p:sp>
        <p:nvSpPr>
          <p:cNvPr id="48133" name="Rectangle 5"/>
          <p:cNvSpPr>
            <a:spLocks noGrp="1" noChangeArrowheads="1"/>
          </p:cNvSpPr>
          <p:nvPr>
            <p:ph type="subTitle" idx="1"/>
          </p:nvPr>
        </p:nvSpPr>
        <p:spPr bwMode="white">
          <a:xfrm>
            <a:off x="1006475" y="3724275"/>
            <a:ext cx="7626350" cy="1076325"/>
          </a:xfrm>
        </p:spPr>
        <p:txBody>
          <a:bodyPr/>
          <a:lstStyle>
            <a:lvl1pPr>
              <a:lnSpc>
                <a:spcPct val="100000"/>
              </a:lnSpc>
              <a:defRPr sz="2300" b="1"/>
            </a:lvl1pPr>
          </a:lstStyle>
          <a:p>
            <a:pPr lvl="0"/>
            <a:r>
              <a:rPr lang="en-US" noProof="0" smtClean="0"/>
              <a:t>Cliquez pour modifier le style des sous-titres du masque</a:t>
            </a:r>
            <a:endParaRPr lang="fr-FR"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BA1D0AC6-4B56-4881-82C9-E1C786FED1CE}" type="slidenum">
              <a:rPr lang="fr-FR"/>
              <a:pPr>
                <a:defRPr/>
              </a:pPr>
              <a:t>‹N°›</a:t>
            </a:fld>
            <a:endParaRPr lang="fr-FR"/>
          </a:p>
        </p:txBody>
      </p:sp>
      <p:sp>
        <p:nvSpPr>
          <p:cNvPr id="12" name="Espace réservé du contenu 2"/>
          <p:cNvSpPr>
            <a:spLocks noGrp="1"/>
          </p:cNvSpPr>
          <p:nvPr>
            <p:ph sz="half" idx="13"/>
          </p:nvPr>
        </p:nvSpPr>
        <p:spPr>
          <a:xfrm>
            <a:off x="456247" y="1578935"/>
            <a:ext cx="4253983" cy="3125972"/>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3" name="Espace réservé du contenu 2"/>
          <p:cNvSpPr>
            <a:spLocks noGrp="1"/>
          </p:cNvSpPr>
          <p:nvPr>
            <p:ph sz="half" idx="14"/>
          </p:nvPr>
        </p:nvSpPr>
        <p:spPr>
          <a:xfrm>
            <a:off x="4890978" y="1602859"/>
            <a:ext cx="3933936" cy="3212030"/>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80D65655-DFF4-4582-A39B-92EBC7723995}" type="slidenum">
              <a:rPr lang="fr-FR"/>
              <a:pPr>
                <a:defRPr/>
              </a:pPr>
              <a:t>‹N°›</a:t>
            </a:fld>
            <a:endParaRPr lang="fr-F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6C28BF0B-9B5F-4221-8855-72E4D0C970C5}" type="slidenum">
              <a:rPr lang="fr-FR"/>
              <a:pPr>
                <a:defRPr/>
              </a:pPr>
              <a:t>‹N°›</a:t>
            </a:fld>
            <a:endParaRPr lang="fr-F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1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7A33EBB4-3945-42AF-A5B8-B8A169A61719}" type="slidenum">
              <a:rPr lang="fr-FR"/>
              <a:pPr>
                <a:defRPr/>
              </a:pPr>
              <a:t>‹N°›</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12"/>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C904ACD3-799D-4BE6-9F31-948BE2D12F24}" type="slidenum">
              <a:rPr lang="fr-FR"/>
              <a:pPr>
                <a:defRPr/>
              </a:pPr>
              <a:t>‹N°›</a:t>
            </a:fld>
            <a:endParaRPr lang="fr-F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CCF3D89-96BD-44C0-B099-9A47086BB2E5}" type="slidenum">
              <a:rPr lang="fr-FR"/>
              <a:pPr>
                <a:defRPr/>
              </a:pPr>
              <a:t>‹N°›</a:t>
            </a:fld>
            <a:endParaRPr lang="fr-FR"/>
          </a:p>
        </p:txBody>
      </p:sp>
      <p:sp>
        <p:nvSpPr>
          <p:cNvPr id="7" name="Espace réservé du contenu 2"/>
          <p:cNvSpPr>
            <a:spLocks noGrp="1"/>
          </p:cNvSpPr>
          <p:nvPr>
            <p:ph sz="half" idx="13"/>
          </p:nvPr>
        </p:nvSpPr>
        <p:spPr>
          <a:xfrm rot="5400000">
            <a:off x="3548404" y="-895878"/>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310EFCE8-B2FB-4E4B-96C4-119BB80E853F}" type="slidenum">
              <a:rPr lang="fr-FR"/>
              <a:pPr>
                <a:defRPr/>
              </a:pPr>
              <a:t>‹N°›</a:t>
            </a:fld>
            <a:endParaRPr lang="fr-FR"/>
          </a:p>
        </p:txBody>
      </p:sp>
      <p:sp>
        <p:nvSpPr>
          <p:cNvPr id="7" name="Espace réservé du contenu 2"/>
          <p:cNvSpPr>
            <a:spLocks noGrp="1"/>
          </p:cNvSpPr>
          <p:nvPr>
            <p:ph sz="half" idx="13"/>
          </p:nvPr>
        </p:nvSpPr>
        <p:spPr>
          <a:xfrm rot="5400000">
            <a:off x="1527118" y="-468913"/>
            <a:ext cx="4010928"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oran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22532"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pPr lvl="0"/>
            <a:r>
              <a:rPr lang="en-US" noProof="0" smtClean="0"/>
              <a:t>Cliquez et modifiez le titre</a:t>
            </a:r>
            <a:endParaRPr lang="fr-FR" noProof="0" smtClean="0"/>
          </a:p>
        </p:txBody>
      </p:sp>
      <p:sp>
        <p:nvSpPr>
          <p:cNvPr id="22533"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smtClean="0"/>
              <a:t>Cliquez pour modifier le style des sous-titres du masque</a:t>
            </a:r>
            <a:endParaRPr lang="fr-FR" noProof="0" dirty="0" smtClean="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smtClean="0"/>
              <a:t>Lorenzi Marco IPMC 2017</a:t>
            </a:r>
            <a:endParaRPr lang="fr-FR"/>
          </a:p>
        </p:txBody>
      </p:sp>
      <p:sp>
        <p:nvSpPr>
          <p:cNvPr id="6" name="Rectangle 6"/>
          <p:cNvSpPr>
            <a:spLocks noGrp="1" noChangeArrowheads="1"/>
          </p:cNvSpPr>
          <p:nvPr>
            <p:ph type="dt" sz="half" idx="11"/>
          </p:nvPr>
        </p:nvSpPr>
        <p:spPr bwMode="gray">
          <a:xfrm>
            <a:off x="6578618" y="4866085"/>
            <a:ext cx="2011363" cy="204788"/>
          </a:xfrm>
        </p:spPr>
        <p:txBody>
          <a:bodyPr/>
          <a:lstStyle>
            <a:lvl1pPr>
              <a:defRPr>
                <a:solidFill>
                  <a:schemeClr val="tx2"/>
                </a:solidFill>
              </a:defRPr>
            </a:lvl1pPr>
          </a:lstStyle>
          <a:p>
            <a:pPr>
              <a:defRPr/>
            </a:pPr>
            <a:r>
              <a:rPr lang="en-US" smtClean="0"/>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D89659B-47F0-4051-B8C2-F34B6A3C1395}" type="slidenum">
              <a:rPr lang="fr-FR"/>
              <a:pPr>
                <a:defRPr/>
              </a:pPr>
              <a:t>‹N°›</a:t>
            </a:fld>
            <a:endParaRPr lang="fr-F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95"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5CC93B46-292B-42F7-951C-C479D70CC244}" type="slidenum">
              <a:rPr lang="fr-FR"/>
              <a:pPr>
                <a:defRPr/>
              </a:pPr>
              <a:t>‹N°›</a:t>
            </a:fld>
            <a:endParaRPr lang="fr-FR"/>
          </a:p>
        </p:txBody>
      </p:sp>
      <p:sp>
        <p:nvSpPr>
          <p:cNvPr id="8" name="Espace réservé du contenu 2"/>
          <p:cNvSpPr>
            <a:spLocks noGrp="1"/>
          </p:cNvSpPr>
          <p:nvPr>
            <p:ph idx="1"/>
          </p:nvPr>
        </p:nvSpPr>
        <p:spPr>
          <a:xfrm>
            <a:off x="1349395"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5998"/>
            <a:ext cx="1884362" cy="4487465"/>
          </a:xfrm>
        </p:spPr>
        <p:txBody>
          <a:bodyPr vert="eaVert"/>
          <a:lstStyle/>
          <a:p>
            <a:r>
              <a:rPr lang="en-US" smtClean="0"/>
              <a:t>Cliquez et modifiez le titre</a:t>
            </a:r>
            <a:endParaRPr lang="fr-FR"/>
          </a:p>
        </p:txBody>
      </p:sp>
      <p:sp>
        <p:nvSpPr>
          <p:cNvPr id="3" name="Espace réservé du texte vertical 2"/>
          <p:cNvSpPr>
            <a:spLocks noGrp="1"/>
          </p:cNvSpPr>
          <p:nvPr>
            <p:ph type="body" orient="vert" idx="1"/>
          </p:nvPr>
        </p:nvSpPr>
        <p:spPr>
          <a:xfrm>
            <a:off x="1349376" y="355998"/>
            <a:ext cx="5503863" cy="4487465"/>
          </a:xfrm>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42B384D3-89DE-4328-9A16-5300D4DCD93B}" type="slidenum">
              <a:rPr lang="fr-FR"/>
              <a:pPr>
                <a:defRPr/>
              </a:pPr>
              <a:t>‹N°›</a:t>
            </a:fld>
            <a:endParaRPr lang="fr-F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0C12ACA8-31EF-4CA5-AA57-95821EAAB283}" type="slidenum">
              <a:rPr lang="fr-FR"/>
              <a:pPr>
                <a:defRPr/>
              </a:pPr>
              <a:t>‹N°›</a:t>
            </a:fld>
            <a:endParaRPr lang="fr-FR"/>
          </a:p>
        </p:txBody>
      </p:sp>
      <p:sp>
        <p:nvSpPr>
          <p:cNvPr id="10" name="Espace réservé du contenu 2"/>
          <p:cNvSpPr>
            <a:spLocks noGrp="1"/>
          </p:cNvSpPr>
          <p:nvPr>
            <p:ph sz="half" idx="1"/>
          </p:nvPr>
        </p:nvSpPr>
        <p:spPr>
          <a:xfrm>
            <a:off x="1349375" y="1254929"/>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1" name="Espace réservé du contenu 2"/>
          <p:cNvSpPr>
            <a:spLocks noGrp="1"/>
          </p:cNvSpPr>
          <p:nvPr>
            <p:ph sz="half" idx="13"/>
          </p:nvPr>
        </p:nvSpPr>
        <p:spPr>
          <a:xfrm>
            <a:off x="5130800" y="1254929"/>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C93B2AED-3A07-4029-8615-1A158CE863D7}" type="slidenum">
              <a:rPr lang="fr-FR"/>
              <a:pPr>
                <a:defRPr/>
              </a:pPr>
              <a:t>‹N°›</a:t>
            </a:fld>
            <a:endParaRPr lang="fr-FR"/>
          </a:p>
        </p:txBody>
      </p:sp>
      <p:sp>
        <p:nvSpPr>
          <p:cNvPr id="12" name="Espace réservé du contenu 2"/>
          <p:cNvSpPr>
            <a:spLocks noGrp="1"/>
          </p:cNvSpPr>
          <p:nvPr>
            <p:ph sz="half" idx="13"/>
          </p:nvPr>
        </p:nvSpPr>
        <p:spPr>
          <a:xfrm>
            <a:off x="488138" y="1618817"/>
            <a:ext cx="4083862" cy="3188107"/>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3" name="Espace réservé du contenu 2"/>
          <p:cNvSpPr>
            <a:spLocks noGrp="1"/>
          </p:cNvSpPr>
          <p:nvPr>
            <p:ph sz="half" idx="14"/>
          </p:nvPr>
        </p:nvSpPr>
        <p:spPr>
          <a:xfrm>
            <a:off x="4572000" y="1642741"/>
            <a:ext cx="3955312" cy="3172157"/>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1759C1DB-1F66-4272-8F5A-629A0D58AFE6}" type="slidenum">
              <a:rPr lang="fr-FR"/>
              <a:pPr>
                <a:defRPr/>
              </a:pPr>
              <a:t>‹N°›</a:t>
            </a:fld>
            <a:endParaRPr lang="fr-F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C50F47B8-3F38-47B3-98FC-4F7AF3F1379F}" type="slidenum">
              <a:rPr lang="fr-FR"/>
              <a:pPr>
                <a:defRPr/>
              </a:pPr>
              <a:t>‹N°›</a:t>
            </a:fld>
            <a:endParaRPr lang="fr-F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1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B333C5B7-3750-4A54-8586-C78723FAA0A7}" type="slidenum">
              <a:rPr lang="fr-FR"/>
              <a:pPr>
                <a:defRPr/>
              </a:pPr>
              <a:t>‹N°›</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1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6AB48E4F-37F9-4F79-BBB9-0125FEC456F5}" type="slidenum">
              <a:rPr lang="fr-FR"/>
              <a:pPr>
                <a:defRPr/>
              </a:pPr>
              <a:t>‹N°›</a:t>
            </a:fld>
            <a:endParaRPr lang="fr-F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B0580F09-B1EC-472E-AC88-3CFABA1BEBF2}" type="slidenum">
              <a:rPr lang="fr-FR"/>
              <a:pPr>
                <a:defRPr/>
              </a:pPr>
              <a:t>‹N°›</a:t>
            </a:fld>
            <a:endParaRPr lang="fr-FR"/>
          </a:p>
        </p:txBody>
      </p:sp>
      <p:sp>
        <p:nvSpPr>
          <p:cNvPr id="7" name="Espace réservé du contenu 2"/>
          <p:cNvSpPr>
            <a:spLocks noGrp="1"/>
          </p:cNvSpPr>
          <p:nvPr>
            <p:ph sz="half" idx="13"/>
          </p:nvPr>
        </p:nvSpPr>
        <p:spPr>
          <a:xfrm rot="5400000">
            <a:off x="3548404" y="-895877"/>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852996F-463E-4774-935B-A3E0BE0F44F0}" type="slidenum">
              <a:rPr lang="fr-FR"/>
              <a:pPr>
                <a:defRPr/>
              </a:pPr>
              <a:t>‹N°›</a:t>
            </a:fld>
            <a:endParaRPr lang="fr-FR"/>
          </a:p>
        </p:txBody>
      </p:sp>
      <p:sp>
        <p:nvSpPr>
          <p:cNvPr id="7" name="Espace réservé du contenu 2"/>
          <p:cNvSpPr>
            <a:spLocks noGrp="1"/>
          </p:cNvSpPr>
          <p:nvPr>
            <p:ph sz="half" idx="13"/>
          </p:nvPr>
        </p:nvSpPr>
        <p:spPr>
          <a:xfrm rot="5400000">
            <a:off x="1521591" y="-474443"/>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kak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20484"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r>
              <a:rPr lang="en-US" smtClean="0"/>
              <a:t>Cliquez et modifiez le titre</a:t>
            </a:r>
            <a:endParaRPr lang="fr-FR"/>
          </a:p>
        </p:txBody>
      </p:sp>
      <p:sp>
        <p:nvSpPr>
          <p:cNvPr id="20485"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Font typeface="Arial" pitchFamily="34" charset="0"/>
              <a:buNone/>
              <a:defRPr sz="2300" b="1">
                <a:solidFill>
                  <a:schemeClr val="bg1"/>
                </a:solidFill>
              </a:defRPr>
            </a:lvl1pPr>
          </a:lstStyle>
          <a:p>
            <a:r>
              <a:rPr lang="en-US" smtClean="0"/>
              <a:t>Cliquez pour modifier le style des sous-titres du masque</a:t>
            </a:r>
            <a:endParaRPr lang="fr-FR" dirty="0"/>
          </a:p>
        </p:txBody>
      </p:sp>
      <p:sp>
        <p:nvSpPr>
          <p:cNvPr id="5" name="Rectangle 3"/>
          <p:cNvSpPr>
            <a:spLocks noGrp="1" noChangeArrowheads="1"/>
          </p:cNvSpPr>
          <p:nvPr>
            <p:ph type="ftr" sz="quarter" idx="10"/>
          </p:nvPr>
        </p:nvSpPr>
        <p:spPr bwMode="gray"/>
        <p:txBody>
          <a:bodyPr/>
          <a:lstStyle>
            <a:lvl1pPr>
              <a:defRPr>
                <a:solidFill>
                  <a:srgbClr val="808080"/>
                </a:solidFill>
                <a:ea typeface="ＭＳ Ｐゴシック" pitchFamily="34" charset="-128"/>
              </a:defRPr>
            </a:lvl1pPr>
          </a:lstStyle>
          <a:p>
            <a:pPr>
              <a:defRPr/>
            </a:pPr>
            <a:r>
              <a:rPr lang="fr-FR" smtClean="0"/>
              <a:t>Lorenzi Marco IPMC 2017</a:t>
            </a:r>
            <a:endParaRPr lang="fr-FR"/>
          </a:p>
        </p:txBody>
      </p:sp>
      <p:sp>
        <p:nvSpPr>
          <p:cNvPr id="6" name="Rectangle 6"/>
          <p:cNvSpPr>
            <a:spLocks noGrp="1" noChangeArrowheads="1"/>
          </p:cNvSpPr>
          <p:nvPr>
            <p:ph type="dt" sz="half" idx="11"/>
          </p:nvPr>
        </p:nvSpPr>
        <p:spPr bwMode="gray">
          <a:xfrm>
            <a:off x="6578618" y="4866085"/>
            <a:ext cx="2011363" cy="204788"/>
          </a:xfrm>
        </p:spPr>
        <p:txBody>
          <a:bodyPr/>
          <a:lstStyle>
            <a:lvl1pPr>
              <a:defRPr>
                <a:solidFill>
                  <a:srgbClr val="808080"/>
                </a:solidFill>
                <a:ea typeface="ＭＳ Ｐゴシック" pitchFamily="34" charset="-128"/>
              </a:defRPr>
            </a:lvl1pPr>
          </a:lstStyle>
          <a:p>
            <a:pPr>
              <a:defRPr/>
            </a:pPr>
            <a:r>
              <a:rPr lang="en-US" smtClean="0"/>
              <a:t>00 MOIS 2011</a:t>
            </a:r>
            <a:endParaRPr lang="fr-FR"/>
          </a:p>
        </p:txBody>
      </p:sp>
      <p:sp>
        <p:nvSpPr>
          <p:cNvPr id="7" name="Rectangle 8"/>
          <p:cNvSpPr>
            <a:spLocks noGrp="1" noChangeArrowheads="1"/>
          </p:cNvSpPr>
          <p:nvPr>
            <p:ph type="sldNum" sz="quarter" idx="12"/>
          </p:nvPr>
        </p:nvSpPr>
        <p:spPr bwMode="gray"/>
        <p:txBody>
          <a:bodyPr/>
          <a:lstStyle>
            <a:lvl1pPr>
              <a:defRPr>
                <a:solidFill>
                  <a:srgbClr val="808080"/>
                </a:solidFill>
              </a:defRPr>
            </a:lvl1pPr>
          </a:lstStyle>
          <a:p>
            <a:pPr>
              <a:defRPr/>
            </a:pPr>
            <a:r>
              <a:rPr lang="fr-FR"/>
              <a:t>- </a:t>
            </a:r>
            <a:fld id="{6FC597C9-1F54-46B0-9695-3555D471BDB8}"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DDDDDD"/>
        </a:solidFill>
        <a:effectLst/>
      </p:bgPr>
    </p:bg>
    <p:spTree>
      <p:nvGrpSpPr>
        <p:cNvPr id="1" name=""/>
        <p:cNvGrpSpPr/>
        <p:nvPr/>
      </p:nvGrpSpPr>
      <p:grpSpPr>
        <a:xfrm>
          <a:off x="0" y="0"/>
          <a:ext cx="0" cy="0"/>
          <a:chOff x="0" y="0"/>
          <a:chExt cx="0" cy="0"/>
        </a:xfrm>
      </p:grpSpPr>
      <p:sp>
        <p:nvSpPr>
          <p:cNvPr id="156676" name="Rectangle 4"/>
          <p:cNvSpPr>
            <a:spLocks noGrp="1" noChangeArrowheads="1"/>
          </p:cNvSpPr>
          <p:nvPr>
            <p:ph type="ctrTitle"/>
          </p:nvPr>
        </p:nvSpPr>
        <p:spPr bwMode="white">
          <a:xfrm>
            <a:off x="1006475" y="2194323"/>
            <a:ext cx="7626350" cy="1482328"/>
          </a:xfrm>
        </p:spPr>
        <p:txBody>
          <a:bodyPr anchor="b"/>
          <a:lstStyle>
            <a:lvl1pPr>
              <a:lnSpc>
                <a:spcPct val="90000"/>
              </a:lnSpc>
              <a:defRPr sz="3800">
                <a:solidFill>
                  <a:schemeClr val="bg1"/>
                </a:solidFill>
              </a:defRPr>
            </a:lvl1pPr>
          </a:lstStyle>
          <a:p>
            <a:pPr lvl="0"/>
            <a:r>
              <a:rPr lang="en-US" noProof="0" smtClean="0"/>
              <a:t>Cliquez et modifiez le titre</a:t>
            </a:r>
            <a:endParaRPr lang="fr-FR" noProof="0" dirty="0" smtClean="0"/>
          </a:p>
        </p:txBody>
      </p:sp>
      <p:sp>
        <p:nvSpPr>
          <p:cNvPr id="156677" name="Rectangle 5"/>
          <p:cNvSpPr>
            <a:spLocks noGrp="1" noChangeArrowheads="1"/>
          </p:cNvSpPr>
          <p:nvPr>
            <p:ph type="subTitle" idx="1"/>
          </p:nvPr>
        </p:nvSpPr>
        <p:spPr bwMode="white">
          <a:xfrm>
            <a:off x="1006475" y="3724275"/>
            <a:ext cx="7626350" cy="1077516"/>
          </a:xfrm>
          <a:prstGeom prst="rect">
            <a:avLst/>
          </a:prstGeom>
        </p:spPr>
        <p:txBody>
          <a:bodyPr/>
          <a:lstStyle>
            <a:lvl1pPr>
              <a:lnSpc>
                <a:spcPct val="100000"/>
              </a:lnSpc>
              <a:defRPr sz="2300" b="1">
                <a:solidFill>
                  <a:schemeClr val="bg1"/>
                </a:solidFill>
              </a:defRPr>
            </a:lvl1pPr>
          </a:lstStyle>
          <a:p>
            <a:pPr lvl="0"/>
            <a:r>
              <a:rPr lang="en-US" noProof="0" smtClean="0"/>
              <a:t>Cliquez pour modifier le style des sous-titres du masque</a:t>
            </a:r>
            <a:endParaRPr lang="fr-FR" noProof="0" dirty="0" smtClean="0"/>
          </a:p>
        </p:txBody>
      </p:sp>
      <p:grpSp>
        <p:nvGrpSpPr>
          <p:cNvPr id="6" name="Groupe 5"/>
          <p:cNvGrpSpPr/>
          <p:nvPr userDrawn="1"/>
        </p:nvGrpSpPr>
        <p:grpSpPr>
          <a:xfrm>
            <a:off x="0" y="2"/>
            <a:ext cx="4318000" cy="2428875"/>
            <a:chOff x="0" y="0"/>
            <a:chExt cx="4318000" cy="3238500"/>
          </a:xfrm>
        </p:grpSpPr>
        <p:pic>
          <p:nvPicPr>
            <p:cNvPr id="4" name="Picture 8" descr="logo_couv"/>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318000" cy="3238500"/>
            </a:xfrm>
            <a:prstGeom prst="rect">
              <a:avLst/>
            </a:prstGeom>
            <a:noFill/>
            <a:ln w="9525">
              <a:noFill/>
              <a:miter lim="800000"/>
              <a:headEnd/>
              <a:tailEnd/>
            </a:ln>
          </p:spPr>
        </p:pic>
        <p:pic>
          <p:nvPicPr>
            <p:cNvPr id="5" name="Image 4" descr="tab pour visuel-sc-en.bmp"/>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1620" y="1594709"/>
              <a:ext cx="2475610" cy="1183446"/>
            </a:xfrm>
            <a:prstGeom prst="rect">
              <a:avLst/>
            </a:prstGeom>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1BBE4E4C-D542-484A-BF16-90EBB42224C8}" type="slidenum">
              <a:rPr lang="fr-FR"/>
              <a:pPr>
                <a:defRPr/>
              </a:pPr>
              <a:t>‹N°›</a:t>
            </a:fld>
            <a:endParaRPr lang="fr-FR"/>
          </a:p>
        </p:txBody>
      </p:sp>
      <p:sp>
        <p:nvSpPr>
          <p:cNvPr id="8" name="Espace réservé du contenu 2"/>
          <p:cNvSpPr>
            <a:spLocks noGrp="1"/>
          </p:cNvSpPr>
          <p:nvPr>
            <p:ph idx="1"/>
          </p:nvPr>
        </p:nvSpPr>
        <p:spPr>
          <a:xfrm>
            <a:off x="1349395" y="1640681"/>
            <a:ext cx="7540625" cy="3152775"/>
          </a:xfrm>
          <a:prstGeom prst="rect">
            <a:avLst/>
          </a:prstGeom>
        </p:spPr>
        <p:txBody>
          <a:bodyPr/>
          <a:lstStyle>
            <a:lvl1pPr>
              <a:buClr>
                <a:srgbClr val="FF0000"/>
              </a:buClr>
              <a:buFont typeface="Arial" pitchFamily="34" charset="0"/>
              <a:buChar cha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BF799CCB-3FB7-49AF-883F-7B14B9F1542F}" type="slidenum">
              <a:rPr lang="fr-FR"/>
              <a:pPr>
                <a:defRPr/>
              </a:pPr>
              <a:t>‹N°›</a:t>
            </a:fld>
            <a:endParaRPr lang="fr-F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95"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68367D39-FA3B-4CAF-9F36-39342E1BD5BC}" type="slidenum">
              <a:rPr lang="fr-FR"/>
              <a:pPr>
                <a:defRPr/>
              </a:pPr>
              <a:t>‹N°›</a:t>
            </a:fld>
            <a:endParaRPr lang="fr-FR"/>
          </a:p>
        </p:txBody>
      </p:sp>
      <p:sp>
        <p:nvSpPr>
          <p:cNvPr id="10" name="Espace réservé du contenu 2"/>
          <p:cNvSpPr>
            <a:spLocks noGrp="1"/>
          </p:cNvSpPr>
          <p:nvPr>
            <p:ph sz="half" idx="1"/>
          </p:nvPr>
        </p:nvSpPr>
        <p:spPr>
          <a:xfrm>
            <a:off x="1349375" y="1254930"/>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1" name="Espace réservé du contenu 2"/>
          <p:cNvSpPr>
            <a:spLocks noGrp="1"/>
          </p:cNvSpPr>
          <p:nvPr>
            <p:ph sz="half" idx="13"/>
          </p:nvPr>
        </p:nvSpPr>
        <p:spPr>
          <a:xfrm>
            <a:off x="5130800" y="1254930"/>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Espace réservé de la date 6"/>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8" name="Espace réservé du pied de page 7"/>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9" name="Espace réservé du numéro de diapositive 8"/>
          <p:cNvSpPr>
            <a:spLocks noGrp="1"/>
          </p:cNvSpPr>
          <p:nvPr>
            <p:ph type="sldNum" sz="quarter" idx="12"/>
          </p:nvPr>
        </p:nvSpPr>
        <p:spPr/>
        <p:txBody>
          <a:bodyPr/>
          <a:lstStyle>
            <a:lvl1pPr>
              <a:defRPr/>
            </a:lvl1pPr>
          </a:lstStyle>
          <a:p>
            <a:pPr>
              <a:defRPr/>
            </a:pPr>
            <a:r>
              <a:rPr lang="fr-FR"/>
              <a:t>- </a:t>
            </a:r>
            <a:fld id="{3E3CCCAB-CDF9-4B87-B3AA-B07CAC788D87}" type="slidenum">
              <a:rPr lang="fr-FR"/>
              <a:pPr>
                <a:defRPr/>
              </a:pPr>
              <a:t>‹N°›</a:t>
            </a:fld>
            <a:endParaRPr lang="fr-FR"/>
          </a:p>
        </p:txBody>
      </p:sp>
      <p:sp>
        <p:nvSpPr>
          <p:cNvPr id="12" name="Espace réservé du contenu 2"/>
          <p:cNvSpPr>
            <a:spLocks noGrp="1"/>
          </p:cNvSpPr>
          <p:nvPr>
            <p:ph sz="half" idx="13"/>
          </p:nvPr>
        </p:nvSpPr>
        <p:spPr>
          <a:xfrm>
            <a:off x="477512" y="1618807"/>
            <a:ext cx="4094495" cy="3188106"/>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3" name="Espace réservé du contenu 2"/>
          <p:cNvSpPr>
            <a:spLocks noGrp="1"/>
          </p:cNvSpPr>
          <p:nvPr>
            <p:ph sz="half" idx="14"/>
          </p:nvPr>
        </p:nvSpPr>
        <p:spPr>
          <a:xfrm>
            <a:off x="4748040" y="1562987"/>
            <a:ext cx="4151423" cy="3243927"/>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e la date 2"/>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4" name="Espace réservé du pied de page 3"/>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5" name="Espace réservé du numéro de diapositive 4"/>
          <p:cNvSpPr>
            <a:spLocks noGrp="1"/>
          </p:cNvSpPr>
          <p:nvPr>
            <p:ph type="sldNum" sz="quarter" idx="12"/>
          </p:nvPr>
        </p:nvSpPr>
        <p:spPr/>
        <p:txBody>
          <a:bodyPr/>
          <a:lstStyle>
            <a:lvl1pPr>
              <a:defRPr/>
            </a:lvl1pPr>
          </a:lstStyle>
          <a:p>
            <a:pPr>
              <a:defRPr/>
            </a:pPr>
            <a:r>
              <a:rPr lang="fr-FR"/>
              <a:t>- </a:t>
            </a:r>
            <a:fld id="{2477A6C7-62D4-4FEE-9368-D20D98FEBD55}" type="slidenum">
              <a:rPr lang="fr-FR"/>
              <a:pPr>
                <a:defRPr/>
              </a:pPr>
              <a:t>‹N°›</a:t>
            </a:fld>
            <a:endParaRPr lang="fr-F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3" name="Espace réservé du pied de page 2"/>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4" name="Espace réservé du numéro de diapositive 3"/>
          <p:cNvSpPr>
            <a:spLocks noGrp="1"/>
          </p:cNvSpPr>
          <p:nvPr>
            <p:ph type="sldNum" sz="quarter" idx="12"/>
          </p:nvPr>
        </p:nvSpPr>
        <p:spPr/>
        <p:txBody>
          <a:bodyPr/>
          <a:lstStyle>
            <a:lvl1pPr>
              <a:defRPr/>
            </a:lvl1pPr>
          </a:lstStyle>
          <a:p>
            <a:pPr>
              <a:defRPr/>
            </a:pPr>
            <a:r>
              <a:rPr lang="fr-FR"/>
              <a:t>- </a:t>
            </a:r>
            <a:fld id="{3D35C9E3-8D6E-4060-98BD-E38DA679094F}" type="slidenum">
              <a:rPr lang="fr-FR"/>
              <a:pPr>
                <a:defRPr/>
              </a:pPr>
              <a:t>‹N°›</a:t>
            </a:fld>
            <a:endParaRPr lang="fr-F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1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1AE16350-F62D-4F36-A614-6E2FB6BD3C6C}" type="slidenum">
              <a:rPr lang="fr-FR"/>
              <a:pPr>
                <a:defRPr/>
              </a:pPr>
              <a:t>‹N°›</a:t>
            </a:fld>
            <a:endParaRPr lang="fr-FR"/>
          </a:p>
        </p:txBody>
      </p:sp>
      <p:sp>
        <p:nvSpPr>
          <p:cNvPr id="8" name="Espace réservé du contenu 2"/>
          <p:cNvSpPr>
            <a:spLocks noGrp="1"/>
          </p:cNvSpPr>
          <p:nvPr>
            <p:ph idx="1"/>
          </p:nvPr>
        </p:nvSpPr>
        <p:spPr>
          <a:xfrm>
            <a:off x="3575050" y="204799"/>
            <a:ext cx="5111750" cy="4389835"/>
          </a:xfrm>
          <a:prstGeom prst="rect">
            <a:avLst/>
          </a:prstGeom>
        </p:spPr>
        <p:txBody>
          <a:bodyPr/>
          <a:lstStyle>
            <a:lvl1pPr>
              <a:buClr>
                <a:srgbClr val="FF0000"/>
              </a:buClr>
              <a:buFont typeface="Arial" pitchFamily="34" charset="0"/>
              <a:buChar cha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1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B72D17F6-14A7-4F5E-930D-799867F89D2D}" type="slidenum">
              <a:rPr lang="fr-FR"/>
              <a:pPr>
                <a:defRPr/>
              </a:pPr>
              <a:t>‹N°›</a:t>
            </a:fld>
            <a:endParaRPr lang="fr-F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AE524A20-76BC-447B-9B68-CDCB716F6898}" type="slidenum">
              <a:rPr lang="fr-FR"/>
              <a:pPr>
                <a:defRPr/>
              </a:pPr>
              <a:t>‹N°›</a:t>
            </a:fld>
            <a:endParaRPr lang="fr-FR"/>
          </a:p>
        </p:txBody>
      </p:sp>
      <p:sp>
        <p:nvSpPr>
          <p:cNvPr id="8" name="Espace réservé du contenu 2"/>
          <p:cNvSpPr>
            <a:spLocks noGrp="1"/>
          </p:cNvSpPr>
          <p:nvPr>
            <p:ph sz="half" idx="13"/>
          </p:nvPr>
        </p:nvSpPr>
        <p:spPr>
          <a:xfrm rot="5400000">
            <a:off x="3548404" y="-895876"/>
            <a:ext cx="2770585" cy="7861581"/>
          </a:xfrm>
          <a:prstGeom prst="rect">
            <a:avLst/>
          </a:prstGeom>
        </p:spPr>
        <p:txBody>
          <a:bodyPr/>
          <a:lstStyle>
            <a:lvl1pPr>
              <a:buClr>
                <a:srgbClr val="FF0000"/>
              </a:buClr>
              <a:buFont typeface="Arial" pitchFamily="34" charset="0"/>
              <a:buChar cha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liste à puc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a:xfrm>
            <a:off x="1349380" y="1640681"/>
            <a:ext cx="7540625" cy="3152775"/>
          </a:xfrm>
          <a:prstGeom prst="rect">
            <a:avLst/>
          </a:prstGeom>
        </p:spPr>
        <p:txBody>
          <a:bodyPr/>
          <a:lstStyle>
            <a:lvl1pPr>
              <a:buClr>
                <a:srgbClr val="FF0000"/>
              </a:buClr>
              <a:defRPr sz="2400"/>
            </a:lvl1pPr>
            <a:lvl2pPr marL="361950" indent="352425">
              <a:defRPr/>
            </a:lvl2pPr>
            <a:lvl3pPr marL="1076325" indent="361950">
              <a:defRPr sz="2000"/>
            </a:lvl3pPr>
            <a:lvl4pPr marL="1438275" indent="371475">
              <a:defRPr sz="1800"/>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32FEFE3E-5266-48F6-9D02-A7873B043BC0}" type="slidenum">
              <a:rPr lang="fr-FR"/>
              <a:pPr>
                <a:defRPr/>
              </a:pPr>
              <a:t>‹N°›</a:t>
            </a:fld>
            <a:endParaRPr lang="fr-F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smtClean="0"/>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smtClean="0"/>
              <a:t>Lorenzi Marco IPMC 2017</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B8542203-7A2F-4F00-8C9C-B877E9137DCA}" type="slidenum">
              <a:rPr lang="fr-FR"/>
              <a:pPr>
                <a:defRPr/>
              </a:pPr>
              <a:t>‹N°›</a:t>
            </a:fld>
            <a:endParaRPr lang="fr-FR"/>
          </a:p>
        </p:txBody>
      </p:sp>
      <p:sp>
        <p:nvSpPr>
          <p:cNvPr id="7" name="Espace réservé du contenu 2"/>
          <p:cNvSpPr>
            <a:spLocks noGrp="1"/>
          </p:cNvSpPr>
          <p:nvPr>
            <p:ph sz="half" idx="13"/>
          </p:nvPr>
        </p:nvSpPr>
        <p:spPr>
          <a:xfrm rot="5400000">
            <a:off x="1521591" y="-474442"/>
            <a:ext cx="4021989" cy="5767309"/>
          </a:xfrm>
          <a:prstGeom prst="rect">
            <a:avLst/>
          </a:prstGeom>
        </p:spPr>
        <p:txBody>
          <a:bodyPr/>
          <a:lstStyle>
            <a:lvl1pPr>
              <a:buClr>
                <a:srgbClr val="FF0000"/>
              </a:buClr>
              <a:buFont typeface="Arial" pitchFamily="34" charset="0"/>
              <a:buChar cha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B15B99BE-6035-43F0-BAA9-A49E7E3DCE59}" type="slidenum">
              <a:rPr lang="fr-FR"/>
              <a:pPr>
                <a:defRPr/>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F2D9AD59-0221-400E-A868-F33C0BCA50B0}" type="slidenum">
              <a:rPr lang="fr-FR"/>
              <a:pPr>
                <a:defRPr/>
              </a:pPr>
              <a:t>‹N°›</a:t>
            </a:fld>
            <a:endParaRPr lang="fr-FR"/>
          </a:p>
        </p:txBody>
      </p:sp>
      <p:sp>
        <p:nvSpPr>
          <p:cNvPr id="8" name="Espace réservé du contenu 2"/>
          <p:cNvSpPr>
            <a:spLocks noGrp="1"/>
          </p:cNvSpPr>
          <p:nvPr>
            <p:ph sz="half" idx="1"/>
          </p:nvPr>
        </p:nvSpPr>
        <p:spPr>
          <a:xfrm>
            <a:off x="1349375" y="1254921"/>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9" name="Espace réservé du contenu 2"/>
          <p:cNvSpPr>
            <a:spLocks noGrp="1"/>
          </p:cNvSpPr>
          <p:nvPr>
            <p:ph sz="half" idx="13"/>
          </p:nvPr>
        </p:nvSpPr>
        <p:spPr>
          <a:xfrm>
            <a:off x="5130800" y="1254921"/>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217E0F9F-BD46-4E55-AF91-DF6BF8BEA411}" type="slidenum">
              <a:rPr lang="fr-FR"/>
              <a:pPr>
                <a:defRPr/>
              </a:pPr>
              <a:t>‹N°›</a:t>
            </a:fld>
            <a:endParaRPr lang="fr-FR"/>
          </a:p>
        </p:txBody>
      </p:sp>
      <p:sp>
        <p:nvSpPr>
          <p:cNvPr id="10" name="Espace réservé du contenu 2"/>
          <p:cNvSpPr>
            <a:spLocks noGrp="1"/>
          </p:cNvSpPr>
          <p:nvPr>
            <p:ph sz="half" idx="13"/>
          </p:nvPr>
        </p:nvSpPr>
        <p:spPr>
          <a:xfrm>
            <a:off x="445610" y="1230998"/>
            <a:ext cx="412639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1" name="Espace réservé du contenu 2"/>
          <p:cNvSpPr>
            <a:spLocks noGrp="1"/>
          </p:cNvSpPr>
          <p:nvPr>
            <p:ph sz="half" idx="14"/>
          </p:nvPr>
        </p:nvSpPr>
        <p:spPr>
          <a:xfrm>
            <a:off x="4572000" y="1230998"/>
            <a:ext cx="4008474"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0B9D243D-F9C0-4E0C-B003-1556338B5CE0}" type="slidenum">
              <a:rPr lang="fr-FR"/>
              <a:pPr>
                <a:defRPr/>
              </a:pP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8D68F26B-E493-43B4-A0D1-A7C7B876D25B}" type="slidenum">
              <a:rPr lang="fr-FR"/>
              <a:pPr>
                <a:defRPr/>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04787"/>
            <a:ext cx="3008313" cy="871538"/>
          </a:xfrm>
        </p:spPr>
        <p:txBody>
          <a:bodyPr anchor="b"/>
          <a:lstStyle>
            <a:lvl1pPr algn="l">
              <a:defRPr sz="2000" b="1"/>
            </a:lvl1pPr>
          </a:lstStyle>
          <a:p>
            <a:r>
              <a:rPr lang="en-US" smtClean="0"/>
              <a:t>Cliquez et modifiez le titre</a:t>
            </a:r>
            <a:endParaRPr lang="fr-FR"/>
          </a:p>
        </p:txBody>
      </p:sp>
      <p:sp>
        <p:nvSpPr>
          <p:cNvPr id="3" name="Espace réservé du contenu 2"/>
          <p:cNvSpPr>
            <a:spLocks noGrp="1"/>
          </p:cNvSpPr>
          <p:nvPr>
            <p:ph idx="1"/>
          </p:nvPr>
        </p:nvSpPr>
        <p:spPr>
          <a:xfrm>
            <a:off x="3575050" y="204790"/>
            <a:ext cx="5111750" cy="4389835"/>
          </a:xfrm>
          <a:prstGeom prst="rect">
            <a:avLst/>
          </a:prstGeom>
        </p:spPr>
        <p:txBody>
          <a:bodyPr/>
          <a:lstStyle>
            <a:lvl1pPr>
              <a:buClr>
                <a:srgbClr val="FF0000"/>
              </a:buClr>
              <a:defRPr sz="2400"/>
            </a:lvl1pPr>
            <a:lvl2pPr marL="444500" indent="455613">
              <a:defRPr sz="2200"/>
            </a:lvl2pPr>
            <a:lvl3pPr marL="814388" indent="527050">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
        <p:nvSpPr>
          <p:cNvPr id="4" name="Espace réservé du texte 3"/>
          <p:cNvSpPr>
            <a:spLocks noGrp="1"/>
          </p:cNvSpPr>
          <p:nvPr>
            <p:ph type="body" sz="half" idx="2"/>
          </p:nvPr>
        </p:nvSpPr>
        <p:spPr>
          <a:xfrm>
            <a:off x="4572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985B404F-82AA-4656-B7BB-2C42C12A43F0}"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9CDB2FD-9F06-45BF-B617-B7F633254698}" type="slidenum">
              <a:rPr lang="fr-FR"/>
              <a:pPr>
                <a:defRPr/>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texte vertical 2"/>
          <p:cNvSpPr>
            <a:spLocks noGrp="1"/>
          </p:cNvSpPr>
          <p:nvPr>
            <p:ph type="body" orient="vert" idx="1"/>
          </p:nvPr>
        </p:nvSpPr>
        <p:spPr>
          <a:xfrm>
            <a:off x="1349380" y="1640681"/>
            <a:ext cx="7540625" cy="3152775"/>
          </a:xfrm>
          <a:prstGeom prst="rect">
            <a:avLst/>
          </a:prstGeom>
        </p:spPr>
        <p:txBody>
          <a:bodyPr vert="eaVert"/>
          <a:lstStyle>
            <a:lvl1pPr>
              <a:buClr>
                <a:srgbClr val="FF0000"/>
              </a:buClr>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265A9D1-E72B-4781-A089-9CFF8FA4332C}" type="slidenum">
              <a:rPr lang="fr-FR"/>
              <a:pPr>
                <a:defRPr/>
              </a:pP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5997"/>
            <a:ext cx="1884362" cy="4437459"/>
          </a:xfrm>
        </p:spPr>
        <p:txBody>
          <a:bodyPr vert="eaVert"/>
          <a:lstStyle/>
          <a:p>
            <a:r>
              <a:rPr lang="en-US" smtClean="0"/>
              <a:t>Cliquez et modifiez le titre</a:t>
            </a:r>
            <a:endParaRPr lang="fr-FR"/>
          </a:p>
        </p:txBody>
      </p:sp>
      <p:sp>
        <p:nvSpPr>
          <p:cNvPr id="3" name="Espace réservé du texte vertical 2"/>
          <p:cNvSpPr>
            <a:spLocks noGrp="1"/>
          </p:cNvSpPr>
          <p:nvPr>
            <p:ph type="body" orient="vert" idx="1"/>
          </p:nvPr>
        </p:nvSpPr>
        <p:spPr>
          <a:xfrm>
            <a:off x="1349380" y="355997"/>
            <a:ext cx="5503863" cy="4437459"/>
          </a:xfrm>
          <a:prstGeom prst="rect">
            <a:avLst/>
          </a:prstGeom>
        </p:spPr>
        <p:txBody>
          <a:bodyPr vert="eaVert"/>
          <a:lstStyle>
            <a:lvl1pPr>
              <a:buClr>
                <a:srgbClr val="FF0000"/>
              </a:buClr>
              <a:defRPr/>
            </a:lvl1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4856DA4-6962-4A2C-ACDA-737F7D272E26}" type="slidenum">
              <a:rPr lang="fr-FR"/>
              <a:pPr>
                <a:defRPr/>
              </a:pPr>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ouv_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0" y="4"/>
            <a:ext cx="9144000" cy="5143499"/>
          </a:xfrm>
          <a:prstGeom prst="rect">
            <a:avLst/>
          </a:prstGeom>
          <a:noFill/>
          <a:ln w="9525">
            <a:noFill/>
            <a:miter lim="800000"/>
            <a:headEnd/>
            <a:tailEnd/>
          </a:ln>
        </p:spPr>
      </p:pic>
      <p:sp>
        <p:nvSpPr>
          <p:cNvPr id="66563" name="Rectangle 3"/>
          <p:cNvSpPr>
            <a:spLocks noGrp="1" noChangeArrowheads="1"/>
          </p:cNvSpPr>
          <p:nvPr>
            <p:ph type="ctrTitle"/>
          </p:nvPr>
        </p:nvSpPr>
        <p:spPr bwMode="white">
          <a:xfrm>
            <a:off x="1006475" y="2193132"/>
            <a:ext cx="7626350" cy="1482329"/>
          </a:xfrm>
        </p:spPr>
        <p:txBody>
          <a:bodyPr anchor="b"/>
          <a:lstStyle>
            <a:lvl1pPr algn="l">
              <a:lnSpc>
                <a:spcPct val="90000"/>
              </a:lnSpc>
              <a:defRPr sz="3800"/>
            </a:lvl1pPr>
          </a:lstStyle>
          <a:p>
            <a:pPr lvl="0"/>
            <a:r>
              <a:rPr lang="en-US" noProof="0" smtClean="0"/>
              <a:t>Cliquez et modifiez le titre</a:t>
            </a:r>
            <a:endParaRPr lang="fr-FR" noProof="0" smtClean="0"/>
          </a:p>
        </p:txBody>
      </p:sp>
      <p:sp>
        <p:nvSpPr>
          <p:cNvPr id="66564" name="Rectangle 4"/>
          <p:cNvSpPr>
            <a:spLocks noGrp="1" noChangeArrowheads="1"/>
          </p:cNvSpPr>
          <p:nvPr>
            <p:ph type="subTitle" idx="1"/>
          </p:nvPr>
        </p:nvSpPr>
        <p:spPr bwMode="white">
          <a:xfrm>
            <a:off x="1006475" y="3724278"/>
            <a:ext cx="7626350" cy="633413"/>
          </a:xfrm>
        </p:spPr>
        <p:txBody>
          <a:bodyPr anchor="t"/>
          <a:lstStyle>
            <a:lvl1pPr>
              <a:lnSpc>
                <a:spcPct val="100000"/>
              </a:lnSpc>
              <a:defRPr sz="2300"/>
            </a:lvl1pPr>
          </a:lstStyle>
          <a:p>
            <a:pPr lvl="0"/>
            <a:r>
              <a:rPr lang="en-US" noProof="0" smtClean="0"/>
              <a:t>Cliquez pour modifier le style des sous-titres du masque</a:t>
            </a:r>
            <a:endParaRPr lang="fr-FR"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sz="half" idx="1"/>
          </p:nvPr>
        </p:nvSpPr>
        <p:spPr>
          <a:xfrm>
            <a:off x="4572000" y="3140872"/>
            <a:ext cx="2082800" cy="1616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contenu 3"/>
          <p:cNvSpPr>
            <a:spLocks noGrp="1"/>
          </p:cNvSpPr>
          <p:nvPr>
            <p:ph sz="half" idx="2"/>
          </p:nvPr>
        </p:nvSpPr>
        <p:spPr>
          <a:xfrm>
            <a:off x="6807200" y="3140872"/>
            <a:ext cx="2082800" cy="1616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Espace réservé du texte 4"/>
          <p:cNvSpPr>
            <a:spLocks noGrp="1"/>
          </p:cNvSpPr>
          <p:nvPr>
            <p:ph type="body" sz="quarter" idx="3"/>
          </p:nvPr>
        </p:nvSpPr>
        <p:spPr>
          <a:xfrm>
            <a:off x="4645032" y="1151335"/>
            <a:ext cx="4041775" cy="47982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6" name="Espace réservé du contenu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7" y="204787"/>
            <a:ext cx="3008313" cy="871538"/>
          </a:xfrm>
        </p:spPr>
        <p:txBody>
          <a:bodyPr anchor="b"/>
          <a:lstStyle>
            <a:lvl1pPr algn="l">
              <a:defRPr sz="2000" b="1"/>
            </a:lvl1pPr>
          </a:lstStyle>
          <a:p>
            <a:r>
              <a:rPr lang="en-US" smtClean="0"/>
              <a:t>Cliquez et modifiez le titre</a:t>
            </a:r>
            <a:endParaRPr lang="fr-FR"/>
          </a:p>
        </p:txBody>
      </p:sp>
      <p:sp>
        <p:nvSpPr>
          <p:cNvPr id="3" name="Espace réservé du contenu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texte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1000" y="2193133"/>
            <a:ext cx="2159000" cy="2564606"/>
          </a:xfrm>
        </p:spPr>
        <p:txBody>
          <a:bodyPr vert="eaVert"/>
          <a:lstStyle/>
          <a:p>
            <a:r>
              <a:rPr lang="en-US" smtClean="0"/>
              <a:t>Cliquez et modifiez le titre</a:t>
            </a:r>
            <a:endParaRPr lang="fr-FR"/>
          </a:p>
        </p:txBody>
      </p:sp>
      <p:sp>
        <p:nvSpPr>
          <p:cNvPr id="3" name="Espace réservé du texte vertical 2"/>
          <p:cNvSpPr>
            <a:spLocks noGrp="1"/>
          </p:cNvSpPr>
          <p:nvPr>
            <p:ph type="body" orient="vert" idx="1"/>
          </p:nvPr>
        </p:nvSpPr>
        <p:spPr>
          <a:xfrm>
            <a:off x="254000" y="2193133"/>
            <a:ext cx="6324600" cy="2564606"/>
          </a:xfrm>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9" descr="fond_chapitre_rou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6146" name="Rectangle 2"/>
          <p:cNvSpPr>
            <a:spLocks noGrp="1" noChangeArrowheads="1"/>
          </p:cNvSpPr>
          <p:nvPr>
            <p:ph type="ctrTitle"/>
          </p:nvPr>
        </p:nvSpPr>
        <p:spPr bwMode="white">
          <a:xfrm>
            <a:off x="1349375" y="2571754"/>
            <a:ext cx="7486650" cy="522685"/>
          </a:xfrm>
        </p:spPr>
        <p:txBody>
          <a:bodyPr anchor="b"/>
          <a:lstStyle>
            <a:lvl1pPr>
              <a:defRPr sz="3300">
                <a:solidFill>
                  <a:schemeClr val="bg1"/>
                </a:solidFill>
              </a:defRPr>
            </a:lvl1pPr>
          </a:lstStyle>
          <a:p>
            <a:pPr lvl="0"/>
            <a:r>
              <a:rPr lang="en-US" noProof="0" smtClean="0"/>
              <a:t>Cliquez et modifiez le titre</a:t>
            </a:r>
            <a:endParaRPr lang="fr-FR" noProof="0" smtClean="0"/>
          </a:p>
        </p:txBody>
      </p:sp>
      <p:sp>
        <p:nvSpPr>
          <p:cNvPr id="6147" name="Rectangle 3"/>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smtClean="0"/>
              <a:t>Cliquez pour modifier le style des sous-titres du masque</a:t>
            </a:r>
            <a:endParaRPr lang="fr-FR" noProof="0" dirty="0" smtClean="0"/>
          </a:p>
        </p:txBody>
      </p:sp>
      <p:sp>
        <p:nvSpPr>
          <p:cNvPr id="5" name="Rectangle 5"/>
          <p:cNvSpPr>
            <a:spLocks noGrp="1" noChangeArrowheads="1"/>
          </p:cNvSpPr>
          <p:nvPr>
            <p:ph type="ftr" sz="quarter" idx="10"/>
          </p:nvPr>
        </p:nvSpPr>
        <p:spPr bwMode="gray"/>
        <p:txBody>
          <a:bodyPr/>
          <a:lstStyle>
            <a:lvl1pPr>
              <a:defRPr>
                <a:solidFill>
                  <a:schemeClr val="tx2"/>
                </a:solidFill>
              </a:defRPr>
            </a:lvl1pPr>
          </a:lstStyle>
          <a:p>
            <a:pPr>
              <a:defRPr/>
            </a:pPr>
            <a:r>
              <a:rPr lang="fr-FR" smtClean="0"/>
              <a:t>Lorenzi Marco IPMC 2017</a:t>
            </a:r>
            <a:endParaRPr lang="fr-FR"/>
          </a:p>
        </p:txBody>
      </p:sp>
      <p:sp>
        <p:nvSpPr>
          <p:cNvPr id="6" name="Rectangle 4"/>
          <p:cNvSpPr>
            <a:spLocks noGrp="1" noChangeArrowheads="1"/>
          </p:cNvSpPr>
          <p:nvPr>
            <p:ph type="dt" sz="half" idx="11"/>
          </p:nvPr>
        </p:nvSpPr>
        <p:spPr bwMode="gray">
          <a:xfrm>
            <a:off x="6578609" y="4866085"/>
            <a:ext cx="2011363" cy="204788"/>
          </a:xfrm>
        </p:spPr>
        <p:txBody>
          <a:bodyPr/>
          <a:lstStyle>
            <a:lvl1pPr>
              <a:defRPr>
                <a:solidFill>
                  <a:schemeClr val="tx2"/>
                </a:solidFill>
              </a:defRPr>
            </a:lvl1pPr>
          </a:lstStyle>
          <a:p>
            <a:pPr>
              <a:defRPr/>
            </a:pPr>
            <a:r>
              <a:rPr lang="en-US" smtClean="0"/>
              <a:t>00 MOIS 2011</a:t>
            </a:r>
            <a:endParaRPr lang="fr-FR"/>
          </a:p>
        </p:txBody>
      </p:sp>
      <p:sp>
        <p:nvSpPr>
          <p:cNvPr id="7" name="Rectangle 6"/>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9369D450-F000-4554-8F34-040645730B51}" type="slidenum">
              <a:rPr lang="fr-FR"/>
              <a:pPr>
                <a:defRPr/>
              </a:pPr>
              <a:t>‹N°›</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84"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84"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46A70191-DF56-47E7-AB56-1D430D80D799}" type="slidenum">
              <a:rPr lang="fr-FR"/>
              <a:pPr>
                <a:defRPr/>
              </a:pPr>
              <a:t>‹N°›</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sz="half" idx="1"/>
          </p:nvPr>
        </p:nvSpPr>
        <p:spPr>
          <a:xfrm>
            <a:off x="1349375" y="1254923"/>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D2C7F398-9265-4D1D-BFF9-86DBF8CBB213}" type="slidenum">
              <a:rPr lang="fr-FR"/>
              <a:pPr>
                <a:defRPr/>
              </a:pPr>
              <a:t>‹N°›</a:t>
            </a:fld>
            <a:endParaRPr lang="fr-FR"/>
          </a:p>
        </p:txBody>
      </p:sp>
      <p:sp>
        <p:nvSpPr>
          <p:cNvPr id="8" name="Espace réservé du contenu 2"/>
          <p:cNvSpPr>
            <a:spLocks noGrp="1"/>
          </p:cNvSpPr>
          <p:nvPr>
            <p:ph sz="half" idx="13"/>
          </p:nvPr>
        </p:nvSpPr>
        <p:spPr>
          <a:xfrm>
            <a:off x="5130800" y="1254923"/>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9"/>
          <p:cNvSpPr>
            <a:spLocks noGrp="1" noChangeArrowheads="1"/>
          </p:cNvSpPr>
          <p:nvPr>
            <p:ph type="sldNum" sz="quarter" idx="12"/>
          </p:nvPr>
        </p:nvSpPr>
        <p:spPr>
          <a:ln/>
        </p:spPr>
        <p:txBody>
          <a:bodyPr/>
          <a:lstStyle>
            <a:lvl1pPr>
              <a:defRPr/>
            </a:lvl1pPr>
          </a:lstStyle>
          <a:p>
            <a:pPr>
              <a:defRPr/>
            </a:pPr>
            <a:r>
              <a:rPr lang="fr-FR"/>
              <a:t>- </a:t>
            </a:r>
            <a:fld id="{8CBD9D2D-04E2-47AB-BA1D-308FB01BEE8A}" type="slidenum">
              <a:rPr lang="fr-FR"/>
              <a:pPr>
                <a:defRPr/>
              </a:pPr>
              <a:t>‹N°›</a:t>
            </a:fld>
            <a:endParaRPr lang="fr-FR"/>
          </a:p>
        </p:txBody>
      </p:sp>
      <p:sp>
        <p:nvSpPr>
          <p:cNvPr id="10" name="Espace réservé du contenu 2"/>
          <p:cNvSpPr>
            <a:spLocks noGrp="1"/>
          </p:cNvSpPr>
          <p:nvPr>
            <p:ph sz="half" idx="13"/>
          </p:nvPr>
        </p:nvSpPr>
        <p:spPr>
          <a:xfrm>
            <a:off x="485067" y="1166429"/>
            <a:ext cx="3694113" cy="3559969"/>
          </a:xfrm>
          <a:prstGeom prst="rect">
            <a:avLst/>
          </a:prstGeom>
        </p:spPr>
        <p:txBody>
          <a:bodyPr/>
          <a:lstStyle>
            <a:lvl1pPr>
              <a:buClr>
                <a:srgbClr val="FF0000"/>
              </a:buClr>
              <a:defRPr sz="2200"/>
            </a:lvl1pPr>
            <a:lvl2pPr>
              <a:defRPr sz="2000"/>
            </a:lvl2pPr>
            <a:lvl3pPr marL="554038" indent="-19208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1" name="Espace réservé du contenu 2"/>
          <p:cNvSpPr>
            <a:spLocks noGrp="1"/>
          </p:cNvSpPr>
          <p:nvPr>
            <p:ph sz="half" idx="14"/>
          </p:nvPr>
        </p:nvSpPr>
        <p:spPr>
          <a:xfrm>
            <a:off x="4572009" y="1232801"/>
            <a:ext cx="3694113" cy="3559969"/>
          </a:xfrm>
          <a:prstGeom prst="rect">
            <a:avLst/>
          </a:prstGeom>
        </p:spPr>
        <p:txBody>
          <a:bodyPr/>
          <a:lstStyle>
            <a:lvl1pPr>
              <a:buClr>
                <a:srgbClr val="FF0000"/>
              </a:buClr>
              <a:defRPr sz="2200"/>
            </a:lvl1pPr>
            <a:lvl2pPr>
              <a:defRPr sz="2000"/>
            </a:lvl2pPr>
            <a:lvl3pPr marL="554038" indent="-19208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sz="half" idx="1"/>
          </p:nvPr>
        </p:nvSpPr>
        <p:spPr>
          <a:xfrm>
            <a:off x="1349375" y="1383507"/>
            <a:ext cx="3694113" cy="3459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contenu 3"/>
          <p:cNvSpPr>
            <a:spLocks noGrp="1"/>
          </p:cNvSpPr>
          <p:nvPr>
            <p:ph sz="half" idx="2"/>
          </p:nvPr>
        </p:nvSpPr>
        <p:spPr>
          <a:xfrm>
            <a:off x="5195888" y="1383507"/>
            <a:ext cx="3694112" cy="3459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9"/>
          <p:cNvSpPr>
            <a:spLocks noGrp="1" noChangeArrowheads="1"/>
          </p:cNvSpPr>
          <p:nvPr>
            <p:ph type="sldNum" sz="quarter" idx="12"/>
          </p:nvPr>
        </p:nvSpPr>
        <p:spPr>
          <a:ln/>
        </p:spPr>
        <p:txBody>
          <a:bodyPr/>
          <a:lstStyle>
            <a:lvl1pPr>
              <a:defRPr/>
            </a:lvl1pPr>
          </a:lstStyle>
          <a:p>
            <a:pPr>
              <a:defRPr/>
            </a:pPr>
            <a:r>
              <a:rPr lang="fr-FR"/>
              <a:t>- </a:t>
            </a:r>
            <a:fld id="{B441CF9B-F9C7-4F13-A187-070B8341B968}" type="slidenum">
              <a:rPr lang="fr-FR"/>
              <a:pPr>
                <a:defRPr/>
              </a:pPr>
              <a:t>‹N°›</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9"/>
          <p:cNvSpPr>
            <a:spLocks noGrp="1" noChangeArrowheads="1"/>
          </p:cNvSpPr>
          <p:nvPr>
            <p:ph type="sldNum" sz="quarter" idx="12"/>
          </p:nvPr>
        </p:nvSpPr>
        <p:spPr>
          <a:ln/>
        </p:spPr>
        <p:txBody>
          <a:bodyPr/>
          <a:lstStyle>
            <a:lvl1pPr>
              <a:defRPr/>
            </a:lvl1pPr>
          </a:lstStyle>
          <a:p>
            <a:pPr>
              <a:defRPr/>
            </a:pPr>
            <a:r>
              <a:rPr lang="fr-FR"/>
              <a:t>- </a:t>
            </a:r>
            <a:fld id="{2B9C11B5-B8CD-4D0C-AEC7-7712CE04AF74}" type="slidenum">
              <a:rPr lang="fr-FR"/>
              <a:pPr>
                <a:defRPr/>
              </a:pPr>
              <a:t>‹N°›</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9"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0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6771B86B-382E-478A-88E5-AB0B5CA9A4DC}" type="slidenum">
              <a:rPr lang="fr-FR"/>
              <a:pPr>
                <a:defRPr/>
              </a:pPr>
              <a:t>‹N°›</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07"/>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1CD03587-6801-43A8-B092-B4DA8C13C3A8}" type="slidenum">
              <a:rPr lang="fr-FR"/>
              <a:pPr>
                <a:defRPr/>
              </a:pPr>
              <a:t>‹N°›</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F6FEFD86-46FA-40FC-931F-483FD2AC6A37}" type="slidenum">
              <a:rPr lang="fr-FR"/>
              <a:pPr>
                <a:defRPr/>
              </a:pPr>
              <a:t>‹N°›</a:t>
            </a:fld>
            <a:endParaRPr lang="fr-FR"/>
          </a:p>
        </p:txBody>
      </p:sp>
      <p:sp>
        <p:nvSpPr>
          <p:cNvPr id="7" name="Espace réservé du contenu 2"/>
          <p:cNvSpPr>
            <a:spLocks noGrp="1"/>
          </p:cNvSpPr>
          <p:nvPr>
            <p:ph sz="half" idx="13"/>
          </p:nvPr>
        </p:nvSpPr>
        <p:spPr>
          <a:xfrm rot="5400000">
            <a:off x="3548396" y="-895883"/>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C9E4C5E5-3519-4D98-90E5-93323A72C5B7}" type="slidenum">
              <a:rPr lang="fr-FR"/>
              <a:pPr>
                <a:defRPr/>
              </a:pPr>
              <a:t>‹N°›</a:t>
            </a:fld>
            <a:endParaRPr lang="fr-FR"/>
          </a:p>
        </p:txBody>
      </p:sp>
      <p:sp>
        <p:nvSpPr>
          <p:cNvPr id="7" name="Espace réservé du contenu 2"/>
          <p:cNvSpPr>
            <a:spLocks noGrp="1"/>
          </p:cNvSpPr>
          <p:nvPr>
            <p:ph sz="half" idx="13"/>
          </p:nvPr>
        </p:nvSpPr>
        <p:spPr>
          <a:xfrm rot="5400000">
            <a:off x="1527118" y="-468918"/>
            <a:ext cx="4010928"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ble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12292" name="Rectangle 4"/>
          <p:cNvSpPr>
            <a:spLocks noGrp="1" noChangeArrowheads="1"/>
          </p:cNvSpPr>
          <p:nvPr>
            <p:ph type="ctrTitle"/>
          </p:nvPr>
        </p:nvSpPr>
        <p:spPr bwMode="white">
          <a:xfrm>
            <a:off x="1349375" y="2571755"/>
            <a:ext cx="7486650" cy="522685"/>
          </a:xfrm>
        </p:spPr>
        <p:txBody>
          <a:bodyPr anchor="b"/>
          <a:lstStyle>
            <a:lvl1pPr>
              <a:defRPr sz="3300">
                <a:solidFill>
                  <a:schemeClr val="bg1"/>
                </a:solidFill>
              </a:defRPr>
            </a:lvl1pPr>
          </a:lstStyle>
          <a:p>
            <a:pPr lvl="0"/>
            <a:r>
              <a:rPr lang="en-US" noProof="0" smtClean="0"/>
              <a:t>Cliquez et modifiez le titre</a:t>
            </a:r>
            <a:endParaRPr lang="fr-FR" noProof="0" smtClean="0"/>
          </a:p>
        </p:txBody>
      </p:sp>
      <p:sp>
        <p:nvSpPr>
          <p:cNvPr id="12293"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tabLst>
                <a:tab pos="0" algn="l"/>
              </a:tabLst>
              <a:defRPr sz="2300" b="1">
                <a:solidFill>
                  <a:schemeClr val="bg1"/>
                </a:solidFill>
              </a:defRPr>
            </a:lvl1pPr>
          </a:lstStyle>
          <a:p>
            <a:pPr lvl="0"/>
            <a:r>
              <a:rPr lang="en-US" noProof="0" smtClean="0"/>
              <a:t>Cliquez pour modifier le style des sous-titres du masque</a:t>
            </a:r>
            <a:endParaRPr lang="fr-FR" noProof="0" dirty="0" smtClean="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smtClean="0"/>
              <a:t>Lorenzi Marco IPMC 2017</a:t>
            </a:r>
            <a:endParaRPr lang="fr-FR"/>
          </a:p>
        </p:txBody>
      </p:sp>
      <p:sp>
        <p:nvSpPr>
          <p:cNvPr id="6" name="Rectangle 6"/>
          <p:cNvSpPr>
            <a:spLocks noGrp="1" noChangeArrowheads="1"/>
          </p:cNvSpPr>
          <p:nvPr>
            <p:ph type="dt" sz="half" idx="11"/>
          </p:nvPr>
        </p:nvSpPr>
        <p:spPr bwMode="gray">
          <a:xfrm>
            <a:off x="6578611" y="4866085"/>
            <a:ext cx="2011363" cy="204788"/>
          </a:xfrm>
        </p:spPr>
        <p:txBody>
          <a:bodyPr/>
          <a:lstStyle>
            <a:lvl1pPr>
              <a:defRPr>
                <a:solidFill>
                  <a:schemeClr val="tx2"/>
                </a:solidFill>
              </a:defRPr>
            </a:lvl1pPr>
          </a:lstStyle>
          <a:p>
            <a:pPr>
              <a:defRPr/>
            </a:pPr>
            <a:r>
              <a:rPr lang="en-US" smtClean="0"/>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04CD2330-D827-4275-B56B-3C2F2C7D8156}" type="slidenum">
              <a:rPr lang="fr-FR"/>
              <a:pPr>
                <a:defRPr/>
              </a:pPr>
              <a:t>‹N°›</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86"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D1692B77-2069-4621-B853-841C1BA9A1D4}" type="slidenum">
              <a:rPr lang="fr-FR"/>
              <a:pPr>
                <a:defRPr/>
              </a:pPr>
              <a:t>‹N°›</a:t>
            </a:fld>
            <a:endParaRPr lang="fr-FR"/>
          </a:p>
        </p:txBody>
      </p:sp>
      <p:sp>
        <p:nvSpPr>
          <p:cNvPr id="8" name="Espace réservé du contenu 2"/>
          <p:cNvSpPr>
            <a:spLocks noGrp="1"/>
          </p:cNvSpPr>
          <p:nvPr>
            <p:ph idx="1"/>
          </p:nvPr>
        </p:nvSpPr>
        <p:spPr>
          <a:xfrm>
            <a:off x="1349386"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509B585-7D53-430F-9A38-89F42C58FA25}"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F3041399-0EDF-4ABD-9D0D-CF334CF34D2A}" type="slidenum">
              <a:rPr lang="fr-FR"/>
              <a:pPr>
                <a:defRPr/>
              </a:pPr>
              <a:t>‹N°›</a:t>
            </a:fld>
            <a:endParaRPr lang="fr-FR"/>
          </a:p>
        </p:txBody>
      </p:sp>
      <p:sp>
        <p:nvSpPr>
          <p:cNvPr id="10" name="Espace réservé du contenu 2"/>
          <p:cNvSpPr>
            <a:spLocks noGrp="1"/>
          </p:cNvSpPr>
          <p:nvPr>
            <p:ph sz="half" idx="1"/>
          </p:nvPr>
        </p:nvSpPr>
        <p:spPr>
          <a:xfrm>
            <a:off x="1349375" y="1254924"/>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1" name="Espace réservé du contenu 2"/>
          <p:cNvSpPr>
            <a:spLocks noGrp="1"/>
          </p:cNvSpPr>
          <p:nvPr>
            <p:ph sz="half" idx="13"/>
          </p:nvPr>
        </p:nvSpPr>
        <p:spPr>
          <a:xfrm>
            <a:off x="5130800" y="1254924"/>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dirty="0"/>
          </a:p>
        </p:txBody>
      </p:sp>
      <p:sp>
        <p:nvSpPr>
          <p:cNvPr id="3" name="Espace réservé du texte 2"/>
          <p:cNvSpPr>
            <a:spLocks noGrp="1"/>
          </p:cNvSpPr>
          <p:nvPr>
            <p:ph type="body" idx="1"/>
          </p:nvPr>
        </p:nvSpPr>
        <p:spPr>
          <a:xfrm>
            <a:off x="531812" y="1060597"/>
            <a:ext cx="4040188" cy="39357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572011" y="996478"/>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E1002F39-67E2-462D-B2E2-885EF809330C}" type="slidenum">
              <a:rPr lang="fr-FR"/>
              <a:pPr>
                <a:defRPr/>
              </a:pPr>
              <a:t>‹N°›</a:t>
            </a:fld>
            <a:endParaRPr lang="fr-FR"/>
          </a:p>
        </p:txBody>
      </p:sp>
      <p:sp>
        <p:nvSpPr>
          <p:cNvPr id="12" name="Espace réservé du contenu 2"/>
          <p:cNvSpPr>
            <a:spLocks noGrp="1"/>
          </p:cNvSpPr>
          <p:nvPr>
            <p:ph sz="half" idx="13"/>
          </p:nvPr>
        </p:nvSpPr>
        <p:spPr>
          <a:xfrm>
            <a:off x="530668" y="1246950"/>
            <a:ext cx="4041332"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3" name="Espace réservé du contenu 2"/>
          <p:cNvSpPr>
            <a:spLocks noGrp="1"/>
          </p:cNvSpPr>
          <p:nvPr>
            <p:ph sz="half" idx="14"/>
          </p:nvPr>
        </p:nvSpPr>
        <p:spPr>
          <a:xfrm>
            <a:off x="4572000" y="1254924"/>
            <a:ext cx="42529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A185EBDD-F33F-4741-8A5B-CA72F64F1F56}" type="slidenum">
              <a:rPr lang="fr-FR"/>
              <a:pPr>
                <a:defRPr/>
              </a:pPr>
              <a:t>‹N°›</a:t>
            </a:fld>
            <a:endParaRPr 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B1C3CE58-3CC9-4F2B-AF61-4E01516572BD}" type="slidenum">
              <a:rPr lang="fr-FR"/>
              <a:pPr>
                <a:defRPr/>
              </a:pPr>
              <a:t>‹N°›</a:t>
            </a:fld>
            <a:endParaRPr 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1"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11"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72992F6-FB1B-42F3-8783-AE79FF7B9E8D}" type="slidenum">
              <a:rPr lang="fr-FR"/>
              <a:pPr>
                <a:defRPr/>
              </a:pPr>
              <a:t>‹N°›</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08"/>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25BCC863-D291-4416-86C8-3AB93950E014}" type="slidenum">
              <a:rPr lang="fr-FR"/>
              <a:pPr>
                <a:defRPr/>
              </a:pPr>
              <a:t>‹N°›</a:t>
            </a:fld>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395995B-0AAA-46A3-A614-79EF27B4C3F2}" type="slidenum">
              <a:rPr lang="fr-FR"/>
              <a:pPr>
                <a:defRPr/>
              </a:pPr>
              <a:t>‹N°›</a:t>
            </a:fld>
            <a:endParaRPr lang="fr-FR"/>
          </a:p>
        </p:txBody>
      </p:sp>
      <p:sp>
        <p:nvSpPr>
          <p:cNvPr id="8" name="Espace réservé du contenu 2"/>
          <p:cNvSpPr>
            <a:spLocks noGrp="1"/>
          </p:cNvSpPr>
          <p:nvPr>
            <p:ph sz="half" idx="13"/>
          </p:nvPr>
        </p:nvSpPr>
        <p:spPr>
          <a:xfrm rot="5400000">
            <a:off x="3548398" y="-895882"/>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23D8292-8682-455E-BC7D-AE3CBE3F4500}" type="slidenum">
              <a:rPr lang="fr-FR"/>
              <a:pPr>
                <a:defRPr/>
              </a:pPr>
              <a:t>‹N°›</a:t>
            </a:fld>
            <a:endParaRPr lang="fr-FR"/>
          </a:p>
        </p:txBody>
      </p:sp>
      <p:sp>
        <p:nvSpPr>
          <p:cNvPr id="7" name="Espace réservé du contenu 2"/>
          <p:cNvSpPr>
            <a:spLocks noGrp="1"/>
          </p:cNvSpPr>
          <p:nvPr>
            <p:ph sz="half" idx="13"/>
          </p:nvPr>
        </p:nvSpPr>
        <p:spPr>
          <a:xfrm rot="5400000">
            <a:off x="1521591" y="-474448"/>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349386" y="263129"/>
            <a:ext cx="7540625" cy="857250"/>
          </a:xfrm>
        </p:spPr>
        <p:txBody>
          <a:bodyPr/>
          <a:lstStyle/>
          <a:p>
            <a:r>
              <a:rPr lang="en-US" smtClean="0"/>
              <a:t>Cliquez et modifiez le titre</a:t>
            </a:r>
            <a:endParaRPr lang="fr-FR"/>
          </a:p>
        </p:txBody>
      </p:sp>
      <p:sp>
        <p:nvSpPr>
          <p:cNvPr id="3" name="Espace réservé du graphique 2"/>
          <p:cNvSpPr>
            <a:spLocks noGrp="1"/>
          </p:cNvSpPr>
          <p:nvPr>
            <p:ph type="chart" idx="1"/>
          </p:nvPr>
        </p:nvSpPr>
        <p:spPr>
          <a:xfrm>
            <a:off x="1349386" y="1254924"/>
            <a:ext cx="7540625" cy="3559969"/>
          </a:xfrm>
          <a:prstGeom prst="rect">
            <a:avLst/>
          </a:prstGeom>
        </p:spPr>
        <p:txBody>
          <a:bodyPr/>
          <a:lstStyle/>
          <a:p>
            <a:pPr lvl="0"/>
            <a:r>
              <a:rPr lang="en-US" noProof="0" smtClean="0"/>
              <a:t>Cliquez sur l'icône pour ajouter un graphique</a:t>
            </a:r>
            <a:endParaRPr lang="fr-FR" noProof="0" smtClean="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F336532-6694-4016-A042-AA972B4C2304}" type="slidenum">
              <a:rPr lang="fr-FR"/>
              <a:pPr>
                <a:defRPr/>
              </a:pPr>
              <a:t>‹N°›</a:t>
            </a:fld>
            <a:endParaRPr lang="fr-F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88"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ver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14340" name="Rectangle 4"/>
          <p:cNvSpPr>
            <a:spLocks noGrp="1" noChangeArrowheads="1"/>
          </p:cNvSpPr>
          <p:nvPr>
            <p:ph type="ctrTitle"/>
          </p:nvPr>
        </p:nvSpPr>
        <p:spPr bwMode="white">
          <a:xfrm>
            <a:off x="1349375" y="2571756"/>
            <a:ext cx="7486650" cy="522685"/>
          </a:xfrm>
        </p:spPr>
        <p:txBody>
          <a:bodyPr anchor="b"/>
          <a:lstStyle>
            <a:lvl1pPr>
              <a:defRPr sz="3300">
                <a:solidFill>
                  <a:schemeClr val="bg1"/>
                </a:solidFill>
              </a:defRPr>
            </a:lvl1pPr>
          </a:lstStyle>
          <a:p>
            <a:pPr lvl="0"/>
            <a:r>
              <a:rPr lang="en-US" noProof="0" smtClean="0"/>
              <a:t>Cliquez et modifiez le titre</a:t>
            </a:r>
            <a:endParaRPr lang="fr-FR" noProof="0" smtClean="0"/>
          </a:p>
        </p:txBody>
      </p:sp>
      <p:sp>
        <p:nvSpPr>
          <p:cNvPr id="14341"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smtClean="0"/>
              <a:t>Cliquez pour modifier le style des sous-titres du masque</a:t>
            </a:r>
            <a:endParaRPr lang="fr-FR" noProof="0" dirty="0" smtClean="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smtClean="0"/>
              <a:t>Lorenzi Marco IPMC 2017</a:t>
            </a:r>
            <a:endParaRPr lang="fr-FR"/>
          </a:p>
        </p:txBody>
      </p:sp>
      <p:sp>
        <p:nvSpPr>
          <p:cNvPr id="6" name="Rectangle 6"/>
          <p:cNvSpPr>
            <a:spLocks noGrp="1" noChangeArrowheads="1"/>
          </p:cNvSpPr>
          <p:nvPr>
            <p:ph type="dt" sz="half" idx="11"/>
          </p:nvPr>
        </p:nvSpPr>
        <p:spPr bwMode="gray">
          <a:xfrm>
            <a:off x="6578613" y="4866085"/>
            <a:ext cx="2011363" cy="204788"/>
          </a:xfrm>
        </p:spPr>
        <p:txBody>
          <a:bodyPr/>
          <a:lstStyle>
            <a:lvl1pPr>
              <a:defRPr>
                <a:solidFill>
                  <a:schemeClr val="tx2"/>
                </a:solidFill>
              </a:defRPr>
            </a:lvl1pPr>
          </a:lstStyle>
          <a:p>
            <a:pPr>
              <a:defRPr/>
            </a:pPr>
            <a:r>
              <a:rPr lang="en-US" smtClean="0"/>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2867630B-45CD-4371-BE7D-96EB431F5EFB}" type="slidenum">
              <a:rPr lang="fr-FR"/>
              <a:pPr>
                <a:defRPr/>
              </a:pPr>
              <a:t>‹N°›</a:t>
            </a:fld>
            <a:endParaRPr lang="fr-F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B65A69A-B4DF-4D1B-B014-1C81CC60D0DF}" type="slidenum">
              <a:rPr lang="fr-FR"/>
              <a:pPr>
                <a:defRPr/>
              </a:pPr>
              <a:t>‹N°›</a:t>
            </a:fld>
            <a:endParaRPr lang="fr-FR"/>
          </a:p>
        </p:txBody>
      </p:sp>
      <p:sp>
        <p:nvSpPr>
          <p:cNvPr id="8" name="Espace réservé du contenu 2"/>
          <p:cNvSpPr>
            <a:spLocks noGrp="1"/>
          </p:cNvSpPr>
          <p:nvPr>
            <p:ph idx="1"/>
          </p:nvPr>
        </p:nvSpPr>
        <p:spPr>
          <a:xfrm>
            <a:off x="1349388"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5A845E5-A98D-4A8C-8898-6C04E63ADC4C}" type="slidenum">
              <a:rPr lang="fr-FR"/>
              <a:pPr>
                <a:defRPr/>
              </a:pPr>
              <a:t>‹N°›</a:t>
            </a:fld>
            <a:endParaRPr lang="fr-F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8B35FB2-9C45-4128-B4AF-273CBDABD342}" type="slidenum">
              <a:rPr lang="fr-FR"/>
              <a:pPr>
                <a:defRPr/>
              </a:pPr>
              <a:t>‹N°›</a:t>
            </a:fld>
            <a:endParaRPr lang="fr-FR"/>
          </a:p>
        </p:txBody>
      </p:sp>
      <p:sp>
        <p:nvSpPr>
          <p:cNvPr id="12" name="Espace réservé du contenu 2"/>
          <p:cNvSpPr>
            <a:spLocks noGrp="1"/>
          </p:cNvSpPr>
          <p:nvPr>
            <p:ph sz="half" idx="1"/>
          </p:nvPr>
        </p:nvSpPr>
        <p:spPr>
          <a:xfrm>
            <a:off x="1349375" y="1254925"/>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3" name="Espace réservé du contenu 2"/>
          <p:cNvSpPr>
            <a:spLocks noGrp="1"/>
          </p:cNvSpPr>
          <p:nvPr>
            <p:ph sz="half" idx="13"/>
          </p:nvPr>
        </p:nvSpPr>
        <p:spPr>
          <a:xfrm>
            <a:off x="5130800" y="1254925"/>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41458685-9415-4316-82A3-F8BB7C6A7302}" type="slidenum">
              <a:rPr lang="fr-FR"/>
              <a:pPr>
                <a:defRPr/>
              </a:pPr>
              <a:t>‹N°›</a:t>
            </a:fld>
            <a:endParaRPr lang="fr-FR"/>
          </a:p>
        </p:txBody>
      </p:sp>
      <p:sp>
        <p:nvSpPr>
          <p:cNvPr id="14" name="Espace réservé du contenu 2"/>
          <p:cNvSpPr>
            <a:spLocks noGrp="1"/>
          </p:cNvSpPr>
          <p:nvPr>
            <p:ph sz="half" idx="13"/>
          </p:nvPr>
        </p:nvSpPr>
        <p:spPr>
          <a:xfrm>
            <a:off x="466872" y="1262900"/>
            <a:ext cx="4105128"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5" name="Espace réservé du contenu 2"/>
          <p:cNvSpPr>
            <a:spLocks noGrp="1"/>
          </p:cNvSpPr>
          <p:nvPr>
            <p:ph sz="half" idx="14"/>
          </p:nvPr>
        </p:nvSpPr>
        <p:spPr>
          <a:xfrm>
            <a:off x="4720866" y="1254925"/>
            <a:ext cx="4104057"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3FFC5AE1-ABDC-431E-8985-305A2FE16F4A}" type="slidenum">
              <a:rPr lang="fr-FR"/>
              <a:pPr>
                <a:defRPr/>
              </a:pPr>
              <a:t>‹N°›</a:t>
            </a:fld>
            <a:endParaRPr lang="fr-F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5F626A2F-08A5-426C-B241-01F384EDB34D}" type="slidenum">
              <a:rPr lang="fr-FR"/>
              <a:pPr>
                <a:defRPr/>
              </a:pPr>
              <a:t>‹N°›</a:t>
            </a:fld>
            <a:endParaRPr lang="fr-F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3"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13"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E20AB34-DA58-4810-9087-9DAB4840E1B3}" type="slidenum">
              <a:rPr lang="fr-FR"/>
              <a:pPr>
                <a:defRPr/>
              </a:pPr>
              <a:t>‹N°›</a:t>
            </a:fld>
            <a:endParaRPr lang="fr-FR"/>
          </a:p>
        </p:txBody>
      </p:sp>
      <p:sp>
        <p:nvSpPr>
          <p:cNvPr id="10" name="Espace réservé du contenu 2"/>
          <p:cNvSpPr>
            <a:spLocks noGrp="1"/>
          </p:cNvSpPr>
          <p:nvPr>
            <p:ph idx="1"/>
          </p:nvPr>
        </p:nvSpPr>
        <p:spPr>
          <a:xfrm>
            <a:off x="3575050" y="204794"/>
            <a:ext cx="5111750" cy="4389835"/>
          </a:xfrm>
          <a:prstGeom prst="rect">
            <a:avLst/>
          </a:prstGeom>
        </p:spPr>
        <p:txBody>
          <a:bodyPr/>
          <a:lstStyle>
            <a:lvl1pPr>
              <a:buClr>
                <a:srgbClr val="FF0000"/>
              </a:buCl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09"/>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32B4CAFA-C7E2-4551-9D7E-826ABD079AFD}" type="slidenum">
              <a:rPr lang="fr-FR"/>
              <a:pPr>
                <a:defRPr/>
              </a:pPr>
              <a:t>‹N°›</a:t>
            </a:fld>
            <a:endParaRPr lang="fr-F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746B3DC-3E7E-4BC7-AA48-32A5E27B17F9}" type="slidenum">
              <a:rPr lang="fr-FR"/>
              <a:pPr>
                <a:defRPr/>
              </a:pPr>
              <a:t>‹N°›</a:t>
            </a:fld>
            <a:endParaRPr lang="fr-FR"/>
          </a:p>
        </p:txBody>
      </p:sp>
      <p:sp>
        <p:nvSpPr>
          <p:cNvPr id="7" name="Espace réservé du contenu 2"/>
          <p:cNvSpPr>
            <a:spLocks noGrp="1"/>
          </p:cNvSpPr>
          <p:nvPr>
            <p:ph sz="half" idx="13"/>
          </p:nvPr>
        </p:nvSpPr>
        <p:spPr>
          <a:xfrm rot="5400000">
            <a:off x="3548400" y="-895881"/>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0EB15086-A8F5-4B0C-94A9-4E8652B22CA8}" type="slidenum">
              <a:rPr lang="fr-FR"/>
              <a:pPr>
                <a:defRPr/>
              </a:pPr>
              <a:t>‹N°›</a:t>
            </a:fld>
            <a:endParaRPr lang="fr-FR"/>
          </a:p>
        </p:txBody>
      </p:sp>
      <p:sp>
        <p:nvSpPr>
          <p:cNvPr id="7" name="Espace réservé du contenu 2"/>
          <p:cNvSpPr>
            <a:spLocks noGrp="1"/>
          </p:cNvSpPr>
          <p:nvPr>
            <p:ph sz="half" idx="13"/>
          </p:nvPr>
        </p:nvSpPr>
        <p:spPr>
          <a:xfrm rot="5400000">
            <a:off x="1521591" y="-474447"/>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viole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16388" name="Rectangle 4"/>
          <p:cNvSpPr>
            <a:spLocks noGrp="1" noChangeArrowheads="1"/>
          </p:cNvSpPr>
          <p:nvPr>
            <p:ph type="ctrTitle"/>
          </p:nvPr>
        </p:nvSpPr>
        <p:spPr bwMode="white">
          <a:xfrm>
            <a:off x="1349375" y="2571757"/>
            <a:ext cx="7486650" cy="522685"/>
          </a:xfrm>
        </p:spPr>
        <p:txBody>
          <a:bodyPr anchor="b"/>
          <a:lstStyle>
            <a:lvl1pPr>
              <a:defRPr sz="3300">
                <a:solidFill>
                  <a:schemeClr val="bg1"/>
                </a:solidFill>
              </a:defRPr>
            </a:lvl1pPr>
          </a:lstStyle>
          <a:p>
            <a:pPr lvl="0"/>
            <a:r>
              <a:rPr lang="en-US" noProof="0" smtClean="0"/>
              <a:t>Cliquez et modifiez le titre</a:t>
            </a:r>
            <a:endParaRPr lang="fr-FR" noProof="0" smtClean="0"/>
          </a:p>
        </p:txBody>
      </p:sp>
      <p:sp>
        <p:nvSpPr>
          <p:cNvPr id="16389"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smtClean="0"/>
              <a:t>Cliquez pour modifier le style des sous-titres du masque</a:t>
            </a:r>
            <a:endParaRPr lang="fr-FR" noProof="0" dirty="0" smtClean="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smtClean="0"/>
              <a:t>Lorenzi Marco IPMC 2017</a:t>
            </a:r>
            <a:endParaRPr lang="fr-FR"/>
          </a:p>
        </p:txBody>
      </p:sp>
      <p:sp>
        <p:nvSpPr>
          <p:cNvPr id="6" name="Rectangle 6"/>
          <p:cNvSpPr>
            <a:spLocks noGrp="1" noChangeArrowheads="1"/>
          </p:cNvSpPr>
          <p:nvPr>
            <p:ph type="dt" sz="half" idx="11"/>
          </p:nvPr>
        </p:nvSpPr>
        <p:spPr bwMode="gray">
          <a:xfrm>
            <a:off x="6578615" y="4866085"/>
            <a:ext cx="2011363" cy="204788"/>
          </a:xfrm>
        </p:spPr>
        <p:txBody>
          <a:bodyPr/>
          <a:lstStyle>
            <a:lvl1pPr>
              <a:defRPr>
                <a:solidFill>
                  <a:schemeClr val="tx2"/>
                </a:solidFill>
              </a:defRPr>
            </a:lvl1pPr>
          </a:lstStyle>
          <a:p>
            <a:pPr>
              <a:defRPr/>
            </a:pPr>
            <a:r>
              <a:rPr lang="en-US" smtClean="0"/>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8F51B24-FE56-46AB-A3F4-8E087E3E0EE8}" type="slidenum">
              <a:rPr lang="fr-FR"/>
              <a:pPr>
                <a:defRPr/>
              </a:pPr>
              <a:t>‹N°›</a:t>
            </a:fld>
            <a:endParaRPr lang="fr-F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90"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3F10DE90-BC0B-4B81-B29C-9917A0F4E27B}" type="slidenum">
              <a:rPr lang="fr-FR"/>
              <a:pPr>
                <a:defRPr/>
              </a:pPr>
              <a:t>‹N°›</a:t>
            </a:fld>
            <a:endParaRPr lang="fr-FR"/>
          </a:p>
        </p:txBody>
      </p:sp>
      <p:sp>
        <p:nvSpPr>
          <p:cNvPr id="8" name="Espace réservé du contenu 2"/>
          <p:cNvSpPr>
            <a:spLocks noGrp="1"/>
          </p:cNvSpPr>
          <p:nvPr>
            <p:ph idx="1"/>
          </p:nvPr>
        </p:nvSpPr>
        <p:spPr>
          <a:xfrm>
            <a:off x="1349390"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EE788A7-F2E0-41A0-8D13-FA6E3463B3F4}" type="slidenum">
              <a:rPr lang="fr-FR"/>
              <a:pPr>
                <a:defRPr/>
              </a:pPr>
              <a:t>‹N°›</a:t>
            </a:fld>
            <a:endParaRPr lang="fr-F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6F81611A-CB2B-465A-AE04-B3108DC73973}" type="slidenum">
              <a:rPr lang="fr-FR"/>
              <a:pPr>
                <a:defRPr/>
              </a:pPr>
              <a:t>‹N°›</a:t>
            </a:fld>
            <a:endParaRPr lang="fr-FR"/>
          </a:p>
        </p:txBody>
      </p:sp>
      <p:sp>
        <p:nvSpPr>
          <p:cNvPr id="10" name="Espace réservé du contenu 2"/>
          <p:cNvSpPr>
            <a:spLocks noGrp="1"/>
          </p:cNvSpPr>
          <p:nvPr>
            <p:ph sz="half" idx="1"/>
          </p:nvPr>
        </p:nvSpPr>
        <p:spPr>
          <a:xfrm>
            <a:off x="1349375" y="1254920"/>
            <a:ext cx="3694113" cy="349783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1" name="Espace réservé du contenu 2"/>
          <p:cNvSpPr>
            <a:spLocks noGrp="1"/>
          </p:cNvSpPr>
          <p:nvPr>
            <p:ph sz="half" idx="13"/>
          </p:nvPr>
        </p:nvSpPr>
        <p:spPr>
          <a:xfrm>
            <a:off x="5130800" y="1254920"/>
            <a:ext cx="3694113" cy="349783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8D410E95-6D95-4E1F-AFCA-146414EE478F}" type="slidenum">
              <a:rPr lang="fr-FR"/>
              <a:pPr>
                <a:defRPr/>
              </a:pPr>
              <a:t>‹N°›</a:t>
            </a:fld>
            <a:endParaRPr lang="fr-FR"/>
          </a:p>
        </p:txBody>
      </p:sp>
      <p:sp>
        <p:nvSpPr>
          <p:cNvPr id="12" name="Espace réservé du contenu 2"/>
          <p:cNvSpPr>
            <a:spLocks noGrp="1"/>
          </p:cNvSpPr>
          <p:nvPr>
            <p:ph sz="half" idx="13"/>
          </p:nvPr>
        </p:nvSpPr>
        <p:spPr>
          <a:xfrm>
            <a:off x="445608" y="1231003"/>
            <a:ext cx="4126392"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3" name="Espace réservé du contenu 2"/>
          <p:cNvSpPr>
            <a:spLocks noGrp="1"/>
          </p:cNvSpPr>
          <p:nvPr>
            <p:ph sz="half" idx="14"/>
          </p:nvPr>
        </p:nvSpPr>
        <p:spPr>
          <a:xfrm>
            <a:off x="4769309" y="1231003"/>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045747E1-EE9D-4614-B0AF-74FE972C5AF8}" type="slidenum">
              <a:rPr lang="fr-FR"/>
              <a:pPr>
                <a:defRPr/>
              </a:pPr>
              <a:t>‹N°›</a:t>
            </a:fld>
            <a:endParaRPr lang="fr-F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45B73C56-2B26-4C2B-9573-3B25E79C247C}" type="slidenum">
              <a:rPr lang="fr-FR"/>
              <a:pPr>
                <a:defRPr/>
              </a:pPr>
              <a:t>‹N°›</a:t>
            </a:fld>
            <a:endParaRPr lang="fr-F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5"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1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1D974F28-DE1B-4AA1-9D36-426F413850C8}" type="slidenum">
              <a:rPr lang="fr-FR"/>
              <a:pPr>
                <a:defRPr/>
              </a:pPr>
              <a:t>‹N°›</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en-US" smtClean="0"/>
              <a:t>Cliquez et modifiez le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10"/>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21E8BA3-4716-4C86-BAC1-A8F486E76638}" type="slidenum">
              <a:rPr lang="fr-FR"/>
              <a:pPr>
                <a:defRPr/>
              </a:pPr>
              <a:t>‹N°›</a:t>
            </a:fld>
            <a:endParaRPr lang="fr-F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5AD3805-7C73-41ED-8889-9F34E8E21844}" type="slidenum">
              <a:rPr lang="fr-FR"/>
              <a:pPr>
                <a:defRPr/>
              </a:pPr>
              <a:t>‹N°›</a:t>
            </a:fld>
            <a:endParaRPr lang="fr-FR"/>
          </a:p>
        </p:txBody>
      </p:sp>
      <p:sp>
        <p:nvSpPr>
          <p:cNvPr id="7" name="Espace réservé du contenu 2"/>
          <p:cNvSpPr>
            <a:spLocks noGrp="1"/>
          </p:cNvSpPr>
          <p:nvPr>
            <p:ph sz="half" idx="13"/>
          </p:nvPr>
        </p:nvSpPr>
        <p:spPr>
          <a:xfrm rot="5400000">
            <a:off x="3548402" y="-895880"/>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1A504CC1-6CDA-4542-988C-3CAEAB0C99A8}" type="slidenum">
              <a:rPr lang="fr-FR"/>
              <a:pPr>
                <a:defRPr/>
              </a:pPr>
              <a:t>‹N°›</a:t>
            </a:fld>
            <a:endParaRPr lang="fr-FR"/>
          </a:p>
        </p:txBody>
      </p:sp>
      <p:sp>
        <p:nvSpPr>
          <p:cNvPr id="7" name="Espace réservé du contenu 2"/>
          <p:cNvSpPr>
            <a:spLocks noGrp="1"/>
          </p:cNvSpPr>
          <p:nvPr>
            <p:ph sz="half" idx="13"/>
          </p:nvPr>
        </p:nvSpPr>
        <p:spPr>
          <a:xfrm rot="5400000">
            <a:off x="1521591" y="-474446"/>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gri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18436"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pPr lvl="0"/>
            <a:r>
              <a:rPr lang="en-US" noProof="0" smtClean="0"/>
              <a:t>Cliquez et modifiez le titre</a:t>
            </a:r>
            <a:endParaRPr lang="fr-FR" noProof="0" smtClean="0"/>
          </a:p>
        </p:txBody>
      </p:sp>
      <p:sp>
        <p:nvSpPr>
          <p:cNvPr id="18437"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smtClean="0"/>
              <a:t>Cliquez pour modifier le style des sous-titres du masque</a:t>
            </a:r>
            <a:endParaRPr lang="fr-FR" noProof="0" dirty="0" smtClean="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smtClean="0"/>
              <a:t>Lorenzi Marco IPMC 2017</a:t>
            </a:r>
            <a:endParaRPr lang="fr-FR"/>
          </a:p>
        </p:txBody>
      </p:sp>
      <p:sp>
        <p:nvSpPr>
          <p:cNvPr id="6" name="Rectangle 6"/>
          <p:cNvSpPr>
            <a:spLocks noGrp="1" noChangeArrowheads="1"/>
          </p:cNvSpPr>
          <p:nvPr>
            <p:ph type="dt" sz="half" idx="11"/>
          </p:nvPr>
        </p:nvSpPr>
        <p:spPr bwMode="gray">
          <a:xfrm>
            <a:off x="6578617" y="4866085"/>
            <a:ext cx="2011363" cy="204788"/>
          </a:xfrm>
        </p:spPr>
        <p:txBody>
          <a:bodyPr/>
          <a:lstStyle>
            <a:lvl1pPr>
              <a:defRPr>
                <a:solidFill>
                  <a:schemeClr val="tx2"/>
                </a:solidFill>
              </a:defRPr>
            </a:lvl1pPr>
          </a:lstStyle>
          <a:p>
            <a:pPr>
              <a:defRPr/>
            </a:pPr>
            <a:r>
              <a:rPr lang="en-US" smtClean="0"/>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96A5885-A02B-4BE5-9341-AACB85DD4DBF}" type="slidenum">
              <a:rPr lang="fr-FR"/>
              <a:pPr>
                <a:defRPr/>
              </a:pPr>
              <a:t>‹N°›</a:t>
            </a:fld>
            <a:endParaRPr lang="fr-F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92"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CBA5ABCA-6361-4CA6-80C5-B9DDA5CD756C}" type="slidenum">
              <a:rPr lang="fr-FR"/>
              <a:pPr>
                <a:defRPr/>
              </a:pPr>
              <a:t>‹N°›</a:t>
            </a:fld>
            <a:endParaRPr lang="fr-FR"/>
          </a:p>
        </p:txBody>
      </p:sp>
      <p:sp>
        <p:nvSpPr>
          <p:cNvPr id="8" name="Espace réservé du contenu 2"/>
          <p:cNvSpPr>
            <a:spLocks noGrp="1"/>
          </p:cNvSpPr>
          <p:nvPr>
            <p:ph idx="1"/>
          </p:nvPr>
        </p:nvSpPr>
        <p:spPr>
          <a:xfrm>
            <a:off x="1349392"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6D2817EF-C219-4DDD-B1C6-4BED5AA9F56C}" type="slidenum">
              <a:rPr lang="fr-FR"/>
              <a:pPr>
                <a:defRPr/>
              </a:pPr>
              <a:t>‹N°›</a:t>
            </a:fld>
            <a:endParaRPr lang="fr-F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1BBC3F19-3A8D-4359-8018-6028B2EFEBC2}" type="slidenum">
              <a:rPr lang="fr-FR"/>
              <a:pPr>
                <a:defRPr/>
              </a:pPr>
              <a:t>‹N°›</a:t>
            </a:fld>
            <a:endParaRPr lang="fr-FR"/>
          </a:p>
        </p:txBody>
      </p:sp>
      <p:sp>
        <p:nvSpPr>
          <p:cNvPr id="13" name="Espace réservé du contenu 2"/>
          <p:cNvSpPr>
            <a:spLocks noGrp="1"/>
          </p:cNvSpPr>
          <p:nvPr>
            <p:ph sz="half" idx="1"/>
          </p:nvPr>
        </p:nvSpPr>
        <p:spPr>
          <a:xfrm>
            <a:off x="1349375" y="1254920"/>
            <a:ext cx="3694113" cy="349783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4" name="Espace réservé du contenu 2"/>
          <p:cNvSpPr>
            <a:spLocks noGrp="1"/>
          </p:cNvSpPr>
          <p:nvPr>
            <p:ph sz="half" idx="13"/>
          </p:nvPr>
        </p:nvSpPr>
        <p:spPr>
          <a:xfrm>
            <a:off x="5130800" y="1254920"/>
            <a:ext cx="3694113" cy="349783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D3956742-25C2-41AF-B500-A39C2F65EAB1}" type="slidenum">
              <a:rPr lang="fr-FR"/>
              <a:pPr>
                <a:defRPr/>
              </a:pPr>
              <a:t>‹N°›</a:t>
            </a:fld>
            <a:endParaRPr lang="fr-FR"/>
          </a:p>
        </p:txBody>
      </p:sp>
      <p:sp>
        <p:nvSpPr>
          <p:cNvPr id="12" name="Espace réservé du contenu 2"/>
          <p:cNvSpPr>
            <a:spLocks noGrp="1"/>
          </p:cNvSpPr>
          <p:nvPr>
            <p:ph sz="half" idx="13"/>
          </p:nvPr>
        </p:nvSpPr>
        <p:spPr>
          <a:xfrm>
            <a:off x="445610" y="1270876"/>
            <a:ext cx="4126393" cy="3457963"/>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3" name="Espace réservé du contenu 2"/>
          <p:cNvSpPr>
            <a:spLocks noGrp="1"/>
          </p:cNvSpPr>
          <p:nvPr>
            <p:ph sz="half" idx="14"/>
          </p:nvPr>
        </p:nvSpPr>
        <p:spPr>
          <a:xfrm>
            <a:off x="4572000" y="1283881"/>
            <a:ext cx="4178596" cy="3452924"/>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5B0E4F27-0EBC-4CE8-8ACB-88FE866AD802}"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Lorenzi Marco IPMC 2017</a:t>
            </a: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‹N°›</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8210E379-445D-4D2E-93B8-A9BE5659FBDC}" type="slidenum">
              <a:rPr lang="fr-FR"/>
              <a:pPr>
                <a:defRPr/>
              </a:pPr>
              <a:t>‹N°›</a:t>
            </a:fld>
            <a:endParaRPr lang="fr-F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7" y="204787"/>
            <a:ext cx="3008313" cy="871538"/>
          </a:xfrm>
        </p:spPr>
        <p:txBody>
          <a:bodyPr anchor="b"/>
          <a:lstStyle>
            <a:lvl1pPr algn="l">
              <a:defRPr sz="2000" b="1"/>
            </a:lvl1pPr>
          </a:lstStyle>
          <a:p>
            <a:r>
              <a:rPr lang="en-US" smtClean="0"/>
              <a:t>Cliquez et modifiez le titre</a:t>
            </a:r>
            <a:endParaRPr lang="fr-FR"/>
          </a:p>
        </p:txBody>
      </p:sp>
      <p:sp>
        <p:nvSpPr>
          <p:cNvPr id="4" name="Espace réservé du texte 3"/>
          <p:cNvSpPr>
            <a:spLocks noGrp="1"/>
          </p:cNvSpPr>
          <p:nvPr>
            <p:ph type="body" sz="half" idx="2"/>
          </p:nvPr>
        </p:nvSpPr>
        <p:spPr>
          <a:xfrm>
            <a:off x="457217"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881072A-E65A-42B2-8A9F-655353B9ECE3}" type="slidenum">
              <a:rPr lang="fr-FR"/>
              <a:pPr>
                <a:defRPr/>
              </a:pPr>
              <a:t>‹N°›</a:t>
            </a:fld>
            <a:endParaRPr lang="fr-FR"/>
          </a:p>
        </p:txBody>
      </p:sp>
      <p:sp>
        <p:nvSpPr>
          <p:cNvPr id="9" name="Espace réservé du contenu 2"/>
          <p:cNvSpPr>
            <a:spLocks noGrp="1"/>
          </p:cNvSpPr>
          <p:nvPr>
            <p:ph idx="1"/>
          </p:nvPr>
        </p:nvSpPr>
        <p:spPr>
          <a:xfrm>
            <a:off x="3575050" y="204796"/>
            <a:ext cx="5111750" cy="4389835"/>
          </a:xfrm>
          <a:prstGeom prst="rect">
            <a:avLst/>
          </a:prstGeom>
        </p:spPr>
        <p:txBody>
          <a:bodyPr/>
          <a:lstStyle>
            <a:lvl1pPr>
              <a:buClr>
                <a:srgbClr val="FF0000"/>
              </a:buCl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4025511"/>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CD52ED7-E3B0-4FBB-ABBC-EA4899ABCD53}" type="slidenum">
              <a:rPr lang="fr-FR"/>
              <a:pPr>
                <a:defRPr/>
              </a:pPr>
              <a:t>‹N°›</a:t>
            </a:fld>
            <a:endParaRPr lang="fr-F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97BA2B2-1AAC-4179-BDF0-FE097F272041}" type="slidenum">
              <a:rPr lang="fr-FR"/>
              <a:pPr>
                <a:defRPr/>
              </a:pPr>
              <a:t>‹N°›</a:t>
            </a:fld>
            <a:endParaRPr lang="fr-FR"/>
          </a:p>
        </p:txBody>
      </p:sp>
      <p:sp>
        <p:nvSpPr>
          <p:cNvPr id="8" name="Espace réservé du contenu 2"/>
          <p:cNvSpPr>
            <a:spLocks noGrp="1"/>
          </p:cNvSpPr>
          <p:nvPr>
            <p:ph sz="half" idx="13"/>
          </p:nvPr>
        </p:nvSpPr>
        <p:spPr>
          <a:xfrm rot="5400000">
            <a:off x="3548404" y="-895879"/>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408AE31-3B36-4264-82F4-DDAE5927E079}" type="slidenum">
              <a:rPr lang="fr-FR"/>
              <a:pPr>
                <a:defRPr/>
              </a:pPr>
              <a:t>‹N°›</a:t>
            </a:fld>
            <a:endParaRPr lang="fr-FR"/>
          </a:p>
        </p:txBody>
      </p:sp>
      <p:sp>
        <p:nvSpPr>
          <p:cNvPr id="9" name="Espace réservé du contenu 2"/>
          <p:cNvSpPr>
            <a:spLocks noGrp="1"/>
          </p:cNvSpPr>
          <p:nvPr>
            <p:ph sz="half" idx="13"/>
          </p:nvPr>
        </p:nvSpPr>
        <p:spPr>
          <a:xfrm rot="5400000">
            <a:off x="1521591" y="-474445"/>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kak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20484"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pPr lvl="0"/>
            <a:r>
              <a:rPr lang="en-US" noProof="0" smtClean="0"/>
              <a:t>Cliquez et modifiez le titre</a:t>
            </a:r>
            <a:endParaRPr lang="fr-FR" noProof="0" smtClean="0"/>
          </a:p>
        </p:txBody>
      </p:sp>
      <p:sp>
        <p:nvSpPr>
          <p:cNvPr id="20485"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smtClean="0"/>
              <a:t>Cliquez pour modifier le style des sous-titres du masque</a:t>
            </a:r>
            <a:endParaRPr lang="fr-FR" noProof="0" dirty="0" smtClean="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smtClean="0"/>
              <a:t>Lorenzi Marco IPMC 2017</a:t>
            </a:r>
            <a:endParaRPr lang="fr-FR"/>
          </a:p>
        </p:txBody>
      </p:sp>
      <p:sp>
        <p:nvSpPr>
          <p:cNvPr id="6" name="Rectangle 6"/>
          <p:cNvSpPr>
            <a:spLocks noGrp="1" noChangeArrowheads="1"/>
          </p:cNvSpPr>
          <p:nvPr>
            <p:ph type="dt" sz="half" idx="11"/>
          </p:nvPr>
        </p:nvSpPr>
        <p:spPr bwMode="gray">
          <a:xfrm>
            <a:off x="6578618" y="4866085"/>
            <a:ext cx="2011363" cy="204788"/>
          </a:xfrm>
        </p:spPr>
        <p:txBody>
          <a:bodyPr/>
          <a:lstStyle>
            <a:lvl1pPr>
              <a:defRPr>
                <a:solidFill>
                  <a:schemeClr val="tx2"/>
                </a:solidFill>
              </a:defRPr>
            </a:lvl1pPr>
          </a:lstStyle>
          <a:p>
            <a:pPr>
              <a:defRPr/>
            </a:pPr>
            <a:r>
              <a:rPr lang="en-US" smtClean="0"/>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88183FA9-A32E-4BE2-A235-AFB901322D06}" type="slidenum">
              <a:rPr lang="fr-FR"/>
              <a:pPr>
                <a:defRPr/>
              </a:pPr>
              <a:t>‹N°›</a:t>
            </a:fld>
            <a:endParaRPr lang="fr-F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CF176FA-7579-4FAD-93EE-FE4CC762E780}" type="slidenum">
              <a:rPr lang="fr-FR"/>
              <a:pPr>
                <a:defRPr/>
              </a:pPr>
              <a:t>‹N°›</a:t>
            </a:fld>
            <a:endParaRPr lang="fr-FR"/>
          </a:p>
        </p:txBody>
      </p:sp>
      <p:sp>
        <p:nvSpPr>
          <p:cNvPr id="8" name="Espace réservé du contenu 2"/>
          <p:cNvSpPr>
            <a:spLocks noGrp="1"/>
          </p:cNvSpPr>
          <p:nvPr>
            <p:ph idx="1"/>
          </p:nvPr>
        </p:nvSpPr>
        <p:spPr>
          <a:xfrm>
            <a:off x="1349394"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smtClean="0"/>
              <a:t>Lorenzi Marco IPMC 2017</a:t>
            </a:r>
            <a:endParaRPr lang="fr-F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‹N°›</a:t>
            </a:fld>
            <a:endParaRPr lang="fr-FR"/>
          </a:p>
        </p:txBody>
      </p:sp>
      <p:sp>
        <p:nvSpPr>
          <p:cNvPr id="8" name="Espace réservé du contenu 2"/>
          <p:cNvSpPr>
            <a:spLocks noGrp="1"/>
          </p:cNvSpPr>
          <p:nvPr>
            <p:ph idx="1"/>
          </p:nvPr>
        </p:nvSpPr>
        <p:spPr>
          <a:xfrm>
            <a:off x="1349394"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E1206D5-4F53-4226-A6DF-522A5ECE7E60}" type="slidenum">
              <a:rPr lang="fr-FR"/>
              <a:pPr>
                <a:defRPr/>
              </a:pPr>
              <a:t>‹N°›</a:t>
            </a:fld>
            <a:endParaRPr lang="fr-F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smtClean="0"/>
              <a:t>Lorenzi Marco IPMC 2017</a:t>
            </a:r>
            <a:endParaRPr lang="fr-F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A56E8741-B263-4DF1-A4B3-F92A89568462}" type="slidenum">
              <a:rPr lang="fr-FR"/>
              <a:pPr>
                <a:defRPr/>
              </a:pPr>
              <a:t>‹N°›</a:t>
            </a:fld>
            <a:endParaRPr lang="fr-FR"/>
          </a:p>
        </p:txBody>
      </p:sp>
      <p:sp>
        <p:nvSpPr>
          <p:cNvPr id="10" name="Espace réservé du contenu 2"/>
          <p:cNvSpPr>
            <a:spLocks noGrp="1"/>
          </p:cNvSpPr>
          <p:nvPr>
            <p:ph sz="half" idx="1"/>
          </p:nvPr>
        </p:nvSpPr>
        <p:spPr>
          <a:xfrm>
            <a:off x="1349375" y="1254928"/>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
        <p:nvSpPr>
          <p:cNvPr id="11" name="Espace réservé du contenu 2"/>
          <p:cNvSpPr>
            <a:spLocks noGrp="1"/>
          </p:cNvSpPr>
          <p:nvPr>
            <p:ph sz="half" idx="13"/>
          </p:nvPr>
        </p:nvSpPr>
        <p:spPr>
          <a:xfrm>
            <a:off x="5130800" y="1254928"/>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9.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1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ntroductio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sp>
        <p:nvSpPr>
          <p:cNvPr id="1027" name="Rectangle 3"/>
          <p:cNvSpPr>
            <a:spLocks noGrp="1" noChangeArrowheads="1"/>
          </p:cNvSpPr>
          <p:nvPr>
            <p:ph type="title"/>
          </p:nvPr>
        </p:nvSpPr>
        <p:spPr bwMode="gray">
          <a:xfrm>
            <a:off x="1349376" y="355997"/>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028" name="Rectangle 4"/>
          <p:cNvSpPr>
            <a:spLocks noGrp="1" noChangeArrowheads="1"/>
          </p:cNvSpPr>
          <p:nvPr>
            <p:ph type="body" idx="1"/>
          </p:nvPr>
        </p:nvSpPr>
        <p:spPr bwMode="gray">
          <a:xfrm>
            <a:off x="1349376" y="1383507"/>
            <a:ext cx="7540625" cy="34599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7109" name="Rectangle 5"/>
          <p:cNvSpPr>
            <a:spLocks noGrp="1" noChangeArrowheads="1"/>
          </p:cNvSpPr>
          <p:nvPr>
            <p:ph type="dt" sz="half" idx="2"/>
          </p:nvPr>
        </p:nvSpPr>
        <p:spPr bwMode="white">
          <a:xfrm>
            <a:off x="6577013" y="4867275"/>
            <a:ext cx="2012950"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en-US"/>
          </a:p>
        </p:txBody>
      </p:sp>
      <p:sp>
        <p:nvSpPr>
          <p:cNvPr id="47110" name="Rectangle 6"/>
          <p:cNvSpPr>
            <a:spLocks noGrp="1" noChangeArrowheads="1"/>
          </p:cNvSpPr>
          <p:nvPr>
            <p:ph type="ftr" sz="quarter" idx="3"/>
          </p:nvPr>
        </p:nvSpPr>
        <p:spPr bwMode="white">
          <a:xfrm>
            <a:off x="1349376"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smtClean="0"/>
              <a:t>Lorenzi Marco IPMC 2017</a:t>
            </a:r>
            <a:endParaRPr lang="en-US"/>
          </a:p>
        </p:txBody>
      </p:sp>
      <p:sp>
        <p:nvSpPr>
          <p:cNvPr id="47114" name="Rectangle 10"/>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fld id="{F9D7C11F-D2B8-4C49-869C-317A38A9A635}" type="slidenum">
              <a:rPr lang="en-US" smtClean="0"/>
              <a:pPr>
                <a:defRPr/>
              </a:pPr>
              <a:t>‹N°›</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fontAlgn="base" hangingPunct="1">
        <a:spcBef>
          <a:spcPct val="0"/>
        </a:spcBef>
        <a:spcAft>
          <a:spcPct val="0"/>
        </a:spcAft>
        <a:defRPr sz="3300" b="1">
          <a:solidFill>
            <a:schemeClr val="bg1"/>
          </a:solidFill>
          <a:latin typeface="+mj-lt"/>
          <a:ea typeface="+mj-ea"/>
          <a:cs typeface="+mj-cs"/>
        </a:defRPr>
      </a:lvl1pPr>
      <a:lvl2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bg1"/>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bg1"/>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bg1"/>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bg1"/>
          </a:solidFill>
          <a:latin typeface="Arial" charset="0"/>
          <a:ea typeface="ＭＳ Ｐゴシック" charset="0"/>
          <a:cs typeface="Arial" charset="0"/>
        </a:defRPr>
      </a:lvl9pPr>
    </p:titleStyle>
    <p:bodyStyle>
      <a:lvl1pPr marL="342900" indent="-342900" algn="l" rtl="0" eaLnBrk="1" fontAlgn="base" hangingPunct="1">
        <a:lnSpc>
          <a:spcPct val="120000"/>
        </a:lnSpc>
        <a:spcBef>
          <a:spcPct val="0"/>
        </a:spcBef>
        <a:spcAft>
          <a:spcPct val="0"/>
        </a:spcAft>
        <a:buChar char="•"/>
        <a:defRPr sz="1600">
          <a:solidFill>
            <a:schemeClr val="bg1"/>
          </a:solidFill>
          <a:latin typeface="+mn-lt"/>
          <a:ea typeface="+mn-ea"/>
          <a:cs typeface="+mn-cs"/>
        </a:defRPr>
      </a:lvl1pPr>
      <a:lvl2pPr marL="220663" indent="-219075" algn="l" rtl="0" eaLnBrk="1" fontAlgn="base" hangingPunct="1">
        <a:lnSpc>
          <a:spcPct val="120000"/>
        </a:lnSpc>
        <a:spcBef>
          <a:spcPct val="0"/>
        </a:spcBef>
        <a:spcAft>
          <a:spcPct val="0"/>
        </a:spcAft>
        <a:buClr>
          <a:schemeClr val="bg1"/>
        </a:buClr>
        <a:buChar char="•"/>
        <a:defRPr sz="1600">
          <a:solidFill>
            <a:schemeClr val="bg1"/>
          </a:solidFill>
          <a:latin typeface="+mn-lt"/>
          <a:ea typeface="ＭＳ Ｐゴシック" pitchFamily="23" charset="-128"/>
          <a:cs typeface="+mn-cs"/>
        </a:defRPr>
      </a:lvl2pPr>
      <a:lvl3pPr marL="554038" indent="-127000" algn="l" rtl="0" eaLnBrk="1" fontAlgn="base" hangingPunct="1">
        <a:lnSpc>
          <a:spcPct val="120000"/>
        </a:lnSpc>
        <a:spcBef>
          <a:spcPct val="0"/>
        </a:spcBef>
        <a:spcAft>
          <a:spcPct val="0"/>
        </a:spcAft>
        <a:buFont typeface="Arial" charset="0"/>
        <a:buChar char="-"/>
        <a:defRPr sz="1600">
          <a:solidFill>
            <a:schemeClr val="bg1"/>
          </a:solidFill>
          <a:latin typeface="+mn-lt"/>
          <a:ea typeface="ＭＳ Ｐゴシック" pitchFamily="23" charset="-128"/>
          <a:cs typeface="+mn-cs"/>
        </a:defRPr>
      </a:lvl3pPr>
      <a:lvl4pPr marL="555625" indent="815975" algn="l" rtl="0" eaLnBrk="1" fontAlgn="base" hangingPunct="1">
        <a:lnSpc>
          <a:spcPct val="120000"/>
        </a:lnSpc>
        <a:spcBef>
          <a:spcPct val="0"/>
        </a:spcBef>
        <a:spcAft>
          <a:spcPct val="0"/>
        </a:spcAft>
        <a:buChar char="–"/>
        <a:defRPr sz="1400">
          <a:solidFill>
            <a:schemeClr val="bg1"/>
          </a:solidFill>
          <a:latin typeface="+mn-lt"/>
          <a:ea typeface="ＭＳ Ｐゴシック" pitchFamily="23" charset="-128"/>
          <a:cs typeface="+mn-cs"/>
        </a:defRPr>
      </a:lvl4pPr>
      <a:lvl5pPr marL="557213" indent="1271588" algn="l" rtl="0" eaLnBrk="1" fontAlgn="base" hangingPunct="1">
        <a:lnSpc>
          <a:spcPct val="120000"/>
        </a:lnSpc>
        <a:spcBef>
          <a:spcPct val="0"/>
        </a:spcBef>
        <a:spcAft>
          <a:spcPct val="0"/>
        </a:spcAft>
        <a:buChar char="»"/>
        <a:defRPr sz="1200">
          <a:solidFill>
            <a:schemeClr val="bg1"/>
          </a:solidFill>
          <a:latin typeface="+mn-lt"/>
          <a:ea typeface="ＭＳ Ｐゴシック" pitchFamily="23" charset="-128"/>
          <a:cs typeface="+mn-cs"/>
        </a:defRPr>
      </a:lvl5pPr>
      <a:lvl6pPr marL="1014413" algn="l" rtl="0" eaLnBrk="1" fontAlgn="base" hangingPunct="1">
        <a:lnSpc>
          <a:spcPct val="120000"/>
        </a:lnSpc>
        <a:spcBef>
          <a:spcPct val="0"/>
        </a:spcBef>
        <a:spcAft>
          <a:spcPct val="0"/>
        </a:spcAft>
        <a:defRPr sz="1200">
          <a:solidFill>
            <a:schemeClr val="bg1"/>
          </a:solidFill>
          <a:latin typeface="+mn-lt"/>
          <a:ea typeface="Arial" charset="0"/>
          <a:cs typeface="+mn-cs"/>
        </a:defRPr>
      </a:lvl6pPr>
      <a:lvl7pPr marL="1471613" algn="l" rtl="0" eaLnBrk="1" fontAlgn="base" hangingPunct="1">
        <a:lnSpc>
          <a:spcPct val="120000"/>
        </a:lnSpc>
        <a:spcBef>
          <a:spcPct val="0"/>
        </a:spcBef>
        <a:spcAft>
          <a:spcPct val="0"/>
        </a:spcAft>
        <a:defRPr sz="1200">
          <a:solidFill>
            <a:schemeClr val="bg1"/>
          </a:solidFill>
          <a:latin typeface="+mn-lt"/>
          <a:ea typeface="Arial" charset="0"/>
          <a:cs typeface="+mn-cs"/>
        </a:defRPr>
      </a:lvl7pPr>
      <a:lvl8pPr marL="1928813" algn="l" rtl="0" eaLnBrk="1" fontAlgn="base" hangingPunct="1">
        <a:lnSpc>
          <a:spcPct val="120000"/>
        </a:lnSpc>
        <a:spcBef>
          <a:spcPct val="0"/>
        </a:spcBef>
        <a:spcAft>
          <a:spcPct val="0"/>
        </a:spcAft>
        <a:defRPr sz="1200">
          <a:solidFill>
            <a:schemeClr val="bg1"/>
          </a:solidFill>
          <a:latin typeface="+mn-lt"/>
          <a:ea typeface="Arial" charset="0"/>
          <a:cs typeface="+mn-cs"/>
        </a:defRPr>
      </a:lvl8pPr>
      <a:lvl9pPr marL="2386013" algn="l" rtl="0" eaLnBrk="1" fontAlgn="base" hangingPunct="1">
        <a:lnSpc>
          <a:spcPct val="120000"/>
        </a:lnSpc>
        <a:spcBef>
          <a:spcPct val="0"/>
        </a:spcBef>
        <a:spcAft>
          <a:spcPct val="0"/>
        </a:spcAft>
        <a:defRPr sz="1200">
          <a:solidFill>
            <a:schemeClr val="bg1"/>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 descr="bandeau_texte_orange"/>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10243" name="Rectangle 3"/>
          <p:cNvSpPr>
            <a:spLocks noGrp="1" noChangeArrowheads="1"/>
          </p:cNvSpPr>
          <p:nvPr>
            <p:ph type="title"/>
          </p:nvPr>
        </p:nvSpPr>
        <p:spPr bwMode="gray">
          <a:xfrm>
            <a:off x="1349394"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21509" name="Rectangle 5"/>
          <p:cNvSpPr>
            <a:spLocks noGrp="1" noChangeArrowheads="1"/>
          </p:cNvSpPr>
          <p:nvPr>
            <p:ph type="dt" sz="half" idx="2"/>
          </p:nvPr>
        </p:nvSpPr>
        <p:spPr bwMode="white">
          <a:xfrm>
            <a:off x="6578618"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21510" name="Rectangle 6"/>
          <p:cNvSpPr>
            <a:spLocks noGrp="1" noChangeArrowheads="1"/>
          </p:cNvSpPr>
          <p:nvPr>
            <p:ph type="ftr" sz="quarter" idx="3"/>
          </p:nvPr>
        </p:nvSpPr>
        <p:spPr bwMode="white">
          <a:xfrm>
            <a:off x="1349386"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21512" name="Rectangle 8"/>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18ABE201-8388-4065-8723-685811BC0442}"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7" descr="bandeau_texte_kaki"/>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11267" name="Rectangle 3"/>
          <p:cNvSpPr>
            <a:spLocks noGrp="1" noChangeArrowheads="1"/>
          </p:cNvSpPr>
          <p:nvPr>
            <p:ph type="title"/>
          </p:nvPr>
        </p:nvSpPr>
        <p:spPr bwMode="gray">
          <a:xfrm>
            <a:off x="1349395"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9461" name="Rectangle 5"/>
          <p:cNvSpPr>
            <a:spLocks noGrp="1" noChangeArrowheads="1"/>
          </p:cNvSpPr>
          <p:nvPr>
            <p:ph type="dt" sz="half" idx="2"/>
          </p:nvPr>
        </p:nvSpPr>
        <p:spPr bwMode="white">
          <a:xfrm>
            <a:off x="6578618" y="4867276"/>
            <a:ext cx="2011363" cy="2047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FFFFFF"/>
                </a:solidFill>
                <a:latin typeface="Arial" charset="0"/>
                <a:ea typeface="+mn-ea"/>
                <a:cs typeface="+mn-cs"/>
              </a:defRPr>
            </a:lvl1pPr>
          </a:lstStyle>
          <a:p>
            <a:pPr>
              <a:defRPr/>
            </a:pPr>
            <a:r>
              <a:rPr lang="en-US" smtClean="0"/>
              <a:t>00 MOIS 2011</a:t>
            </a:r>
            <a:endParaRPr lang="fr-FR"/>
          </a:p>
        </p:txBody>
      </p:sp>
      <p:sp>
        <p:nvSpPr>
          <p:cNvPr id="19462" name="Rectangle 6"/>
          <p:cNvSpPr>
            <a:spLocks noGrp="1" noChangeArrowheads="1"/>
          </p:cNvSpPr>
          <p:nvPr>
            <p:ph type="ftr" sz="quarter" idx="3"/>
          </p:nvPr>
        </p:nvSpPr>
        <p:spPr bwMode="white">
          <a:xfrm>
            <a:off x="1349386" y="4866085"/>
            <a:ext cx="5218113" cy="2047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100" b="1">
                <a:solidFill>
                  <a:srgbClr val="FFFFFF"/>
                </a:solidFill>
                <a:latin typeface="Arial" charset="0"/>
                <a:ea typeface="+mn-ea"/>
                <a:cs typeface="+mn-cs"/>
              </a:defRPr>
            </a:lvl1pPr>
          </a:lstStyle>
          <a:p>
            <a:pPr>
              <a:defRPr/>
            </a:pPr>
            <a:r>
              <a:rPr lang="fr-FR" smtClean="0"/>
              <a:t>Lorenzi Marco IPMC 2017</a:t>
            </a:r>
            <a:endParaRPr lang="fr-FR"/>
          </a:p>
        </p:txBody>
      </p:sp>
      <p:sp>
        <p:nvSpPr>
          <p:cNvPr id="19464" name="Rectangle 8"/>
          <p:cNvSpPr>
            <a:spLocks noGrp="1" noChangeArrowheads="1"/>
          </p:cNvSpPr>
          <p:nvPr>
            <p:ph type="sldNum" sz="quarter" idx="4"/>
          </p:nvPr>
        </p:nvSpPr>
        <p:spPr bwMode="white">
          <a:xfrm>
            <a:off x="8618538" y="4866085"/>
            <a:ext cx="525462" cy="2047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100">
                <a:solidFill>
                  <a:srgbClr val="FFFFFF"/>
                </a:solidFill>
                <a:latin typeface="Arial" pitchFamily="34" charset="0"/>
                <a:ea typeface="ＭＳ Ｐゴシック" pitchFamily="34" charset="-128"/>
              </a:defRPr>
            </a:lvl1pPr>
          </a:lstStyle>
          <a:p>
            <a:pPr>
              <a:defRPr/>
            </a:pPr>
            <a:r>
              <a:rPr lang="fr-FR"/>
              <a:t>- </a:t>
            </a:r>
            <a:fld id="{5B93C5D5-3220-4143-9347-D52F744E7877}"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ftr="0" dt="0"/>
  <p:txStyles>
    <p:titleStyle>
      <a:lvl1pPr algn="l" rtl="0" eaLnBrk="1" fontAlgn="base" hangingPunct="1">
        <a:spcBef>
          <a:spcPct val="0"/>
        </a:spcBef>
        <a:spcAft>
          <a:spcPct val="0"/>
        </a:spcAft>
        <a:defRPr sz="2800" b="1">
          <a:solidFill>
            <a:schemeClr val="bg2"/>
          </a:solidFill>
          <a:latin typeface="+mj-lt"/>
          <a:ea typeface="ＭＳ Ｐゴシック" charset="0"/>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cs typeface="Arial" charset="0"/>
        </a:defRPr>
      </a:lvl6pPr>
      <a:lvl7pPr marL="914400" algn="l" rtl="0" eaLnBrk="1" fontAlgn="base" hangingPunct="1">
        <a:spcBef>
          <a:spcPct val="0"/>
        </a:spcBef>
        <a:spcAft>
          <a:spcPct val="0"/>
        </a:spcAft>
        <a:defRPr sz="2800" b="1">
          <a:solidFill>
            <a:schemeClr val="bg2"/>
          </a:solidFill>
          <a:latin typeface="Arial" charset="0"/>
          <a:cs typeface="Arial" charset="0"/>
        </a:defRPr>
      </a:lvl7pPr>
      <a:lvl8pPr marL="1371600" algn="l" rtl="0" eaLnBrk="1" fontAlgn="base" hangingPunct="1">
        <a:spcBef>
          <a:spcPct val="0"/>
        </a:spcBef>
        <a:spcAft>
          <a:spcPct val="0"/>
        </a:spcAft>
        <a:defRPr sz="2800" b="1">
          <a:solidFill>
            <a:schemeClr val="bg2"/>
          </a:solidFill>
          <a:latin typeface="Arial" charset="0"/>
          <a:cs typeface="Arial" charset="0"/>
        </a:defRPr>
      </a:lvl8pPr>
      <a:lvl9pPr marL="1828800" algn="l" rtl="0" eaLnBrk="1" fontAlgn="base" hangingPunct="1">
        <a:spcBef>
          <a:spcPct val="0"/>
        </a:spcBef>
        <a:spcAft>
          <a:spcPct val="0"/>
        </a:spcAft>
        <a:defRPr sz="2800" b="1">
          <a:solidFill>
            <a:schemeClr val="bg2"/>
          </a:solidFill>
          <a:latin typeface="Arial" charset="0"/>
          <a:cs typeface="Arial" charset="0"/>
        </a:defRPr>
      </a:lvl9pPr>
    </p:titleStyle>
    <p:bodyStyle>
      <a:lvl1pPr marL="342900" indent="-342900" algn="l" rtl="0" eaLnBrk="1" fontAlgn="base" hangingPunct="1">
        <a:lnSpc>
          <a:spcPct val="125000"/>
        </a:lnSpc>
        <a:spcBef>
          <a:spcPct val="0"/>
        </a:spcBef>
        <a:spcAft>
          <a:spcPct val="0"/>
        </a:spcAft>
        <a:defRPr sz="1600">
          <a:solidFill>
            <a:schemeClr val="tx2"/>
          </a:solidFill>
          <a:latin typeface="+mn-lt"/>
          <a:ea typeface="ＭＳ Ｐゴシック" charset="0"/>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Arial" charset="0"/>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Arial" charset="0"/>
          <a:cs typeface="+mn-cs"/>
        </a:defRPr>
      </a:lvl3pPr>
      <a:lvl4pPr marL="555625" indent="815975" algn="l" rtl="0" eaLnBrk="1" fontAlgn="base" hangingPunct="1">
        <a:lnSpc>
          <a:spcPct val="125000"/>
        </a:lnSpc>
        <a:spcBef>
          <a:spcPct val="0"/>
        </a:spcBef>
        <a:spcAft>
          <a:spcPct val="0"/>
        </a:spcAft>
        <a:defRPr sz="1400">
          <a:solidFill>
            <a:schemeClr val="tx2"/>
          </a:solidFill>
          <a:latin typeface="+mn-lt"/>
          <a:ea typeface="Arial" charset="0"/>
          <a:cs typeface="+mn-cs"/>
        </a:defRPr>
      </a:lvl4pPr>
      <a:lvl5pPr marL="557213" indent="1271588" algn="l" rtl="0" eaLnBrk="1" fontAlgn="base" hangingPunct="1">
        <a:lnSpc>
          <a:spcPct val="125000"/>
        </a:lnSpc>
        <a:spcBef>
          <a:spcPct val="0"/>
        </a:spcBef>
        <a:spcAft>
          <a:spcPct val="0"/>
        </a:spcAft>
        <a:defRPr sz="1200">
          <a:solidFill>
            <a:schemeClr val="tx2"/>
          </a:solidFill>
          <a:latin typeface="+mn-lt"/>
          <a:ea typeface="Arial" charset="0"/>
          <a:cs typeface="+mn-cs"/>
        </a:defRPr>
      </a:lvl5pPr>
      <a:lvl6pPr marL="1014413" algn="l" rtl="0" eaLnBrk="1" fontAlgn="base" hangingPunct="1">
        <a:lnSpc>
          <a:spcPct val="125000"/>
        </a:lnSpc>
        <a:spcBef>
          <a:spcPct val="0"/>
        </a:spcBef>
        <a:spcAft>
          <a:spcPct val="0"/>
        </a:spcAft>
        <a:defRPr sz="1200">
          <a:solidFill>
            <a:schemeClr val="tx2"/>
          </a:solidFill>
          <a:latin typeface="+mn-lt"/>
          <a:cs typeface="+mn-cs"/>
        </a:defRPr>
      </a:lvl6pPr>
      <a:lvl7pPr marL="1471613" algn="l" rtl="0" eaLnBrk="1" fontAlgn="base" hangingPunct="1">
        <a:lnSpc>
          <a:spcPct val="125000"/>
        </a:lnSpc>
        <a:spcBef>
          <a:spcPct val="0"/>
        </a:spcBef>
        <a:spcAft>
          <a:spcPct val="0"/>
        </a:spcAft>
        <a:defRPr sz="1200">
          <a:solidFill>
            <a:schemeClr val="tx2"/>
          </a:solidFill>
          <a:latin typeface="+mn-lt"/>
          <a:cs typeface="+mn-cs"/>
        </a:defRPr>
      </a:lvl7pPr>
      <a:lvl8pPr marL="1928813" algn="l" rtl="0" eaLnBrk="1" fontAlgn="base" hangingPunct="1">
        <a:lnSpc>
          <a:spcPct val="125000"/>
        </a:lnSpc>
        <a:spcBef>
          <a:spcPct val="0"/>
        </a:spcBef>
        <a:spcAft>
          <a:spcPct val="0"/>
        </a:spcAft>
        <a:defRPr sz="1200">
          <a:solidFill>
            <a:schemeClr val="tx2"/>
          </a:solidFill>
          <a:latin typeface="+mn-lt"/>
          <a:cs typeface="+mn-cs"/>
        </a:defRPr>
      </a:lvl8pPr>
      <a:lvl9pPr marL="2386013" algn="l" rtl="0" eaLnBrk="1" fontAlgn="base" hangingPunct="1">
        <a:lnSpc>
          <a:spcPct val="125000"/>
        </a:lnSpc>
        <a:spcBef>
          <a:spcPct val="0"/>
        </a:spcBef>
        <a:spcAft>
          <a:spcPct val="0"/>
        </a:spcAft>
        <a:defRPr sz="1200">
          <a:solidFill>
            <a:schemeClr val="tx2"/>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bandeau_texte_rouge"/>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4333876"/>
            <a:ext cx="9144000" cy="809625"/>
          </a:xfrm>
          <a:prstGeom prst="rect">
            <a:avLst/>
          </a:prstGeom>
          <a:noFill/>
          <a:ln w="9525">
            <a:noFill/>
            <a:miter lim="800000"/>
            <a:headEnd/>
            <a:tailEnd/>
          </a:ln>
        </p:spPr>
      </p:pic>
      <p:sp>
        <p:nvSpPr>
          <p:cNvPr id="2051" name="Rectangle 3"/>
          <p:cNvSpPr>
            <a:spLocks noGrp="1" noChangeArrowheads="1"/>
          </p:cNvSpPr>
          <p:nvPr>
            <p:ph type="title"/>
          </p:nvPr>
        </p:nvSpPr>
        <p:spPr bwMode="gray">
          <a:xfrm>
            <a:off x="1349378" y="355997"/>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55653" name="Rectangle 5"/>
          <p:cNvSpPr>
            <a:spLocks noGrp="1" noChangeArrowheads="1"/>
          </p:cNvSpPr>
          <p:nvPr>
            <p:ph type="dt" sz="half" idx="2"/>
          </p:nvPr>
        </p:nvSpPr>
        <p:spPr bwMode="white">
          <a:xfrm>
            <a:off x="6578603"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155654" name="Rectangle 6"/>
          <p:cNvSpPr>
            <a:spLocks noGrp="1" noChangeArrowheads="1"/>
          </p:cNvSpPr>
          <p:nvPr>
            <p:ph type="ftr" sz="quarter" idx="3"/>
          </p:nvPr>
        </p:nvSpPr>
        <p:spPr bwMode="white">
          <a:xfrm>
            <a:off x="1349378"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155656" name="Rectangle 8"/>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981E926C-E072-4863-8B66-44E1071E4491}"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p:titleStyle>
    <p:bodyStyle>
      <a:lvl1pPr marL="342900" indent="-342900" algn="l" defTabSz="200025" rtl="0" eaLnBrk="1" fontAlgn="base" hangingPunct="1">
        <a:lnSpc>
          <a:spcPct val="170000"/>
        </a:lnSpc>
        <a:spcBef>
          <a:spcPct val="0"/>
        </a:spcBef>
        <a:spcAft>
          <a:spcPct val="0"/>
        </a:spcAft>
        <a:buChar char="•"/>
        <a:defRPr sz="2200">
          <a:solidFill>
            <a:schemeClr val="tx2"/>
          </a:solidFill>
          <a:latin typeface="+mn-lt"/>
          <a:ea typeface="+mn-ea"/>
          <a:cs typeface="+mn-cs"/>
        </a:defRPr>
      </a:lvl1pPr>
      <a:lvl2pPr marL="1588" indent="455613" algn="l" defTabSz="200025" rtl="0" eaLnBrk="1" fontAlgn="base" hangingPunct="1">
        <a:lnSpc>
          <a:spcPct val="170000"/>
        </a:lnSpc>
        <a:spcBef>
          <a:spcPct val="0"/>
        </a:spcBef>
        <a:spcAft>
          <a:spcPct val="0"/>
        </a:spcAft>
        <a:buClr>
          <a:schemeClr val="bg2"/>
        </a:buClr>
        <a:buChar char="–"/>
        <a:defRPr sz="2200">
          <a:solidFill>
            <a:schemeClr val="tx2"/>
          </a:solidFill>
          <a:latin typeface="+mn-lt"/>
          <a:ea typeface="ＭＳ Ｐゴシック" pitchFamily="23" charset="-128"/>
          <a:cs typeface="+mn-cs"/>
        </a:defRPr>
      </a:lvl2pPr>
      <a:lvl3pPr marL="3175" indent="911225" algn="l" defTabSz="200025" rtl="0" eaLnBrk="1" fontAlgn="base" hangingPunct="1">
        <a:lnSpc>
          <a:spcPct val="170000"/>
        </a:lnSpc>
        <a:spcBef>
          <a:spcPct val="0"/>
        </a:spcBef>
        <a:spcAft>
          <a:spcPct val="0"/>
        </a:spcAft>
        <a:buFont typeface="Arial" charset="0"/>
        <a:buChar char="•"/>
        <a:defRPr sz="2200">
          <a:solidFill>
            <a:schemeClr val="tx2"/>
          </a:solidFill>
          <a:latin typeface="+mn-lt"/>
          <a:ea typeface="ＭＳ Ｐゴシック" pitchFamily="23" charset="-128"/>
          <a:cs typeface="+mn-cs"/>
        </a:defRPr>
      </a:lvl3pPr>
      <a:lvl4pPr marL="4763" indent="1366838" algn="l" defTabSz="200025" rtl="0" eaLnBrk="1" fontAlgn="base" hangingPunct="1">
        <a:lnSpc>
          <a:spcPct val="170000"/>
        </a:lnSpc>
        <a:spcBef>
          <a:spcPct val="0"/>
        </a:spcBef>
        <a:spcAft>
          <a:spcPct val="0"/>
        </a:spcAft>
        <a:buChar char="–"/>
        <a:defRPr sz="2200">
          <a:solidFill>
            <a:schemeClr val="tx2"/>
          </a:solidFill>
          <a:latin typeface="+mn-lt"/>
          <a:ea typeface="ＭＳ Ｐゴシック" pitchFamily="23" charset="-128"/>
          <a:cs typeface="+mn-cs"/>
        </a:defRPr>
      </a:lvl4pPr>
      <a:lvl5pPr marL="6350" indent="1822450" algn="l" defTabSz="200025" rtl="0" eaLnBrk="1" fontAlgn="base" hangingPunct="1">
        <a:lnSpc>
          <a:spcPct val="170000"/>
        </a:lnSpc>
        <a:spcBef>
          <a:spcPct val="0"/>
        </a:spcBef>
        <a:spcAft>
          <a:spcPct val="0"/>
        </a:spcAft>
        <a:buChar char="»"/>
        <a:defRPr sz="2200">
          <a:solidFill>
            <a:schemeClr val="tx2"/>
          </a:solidFill>
          <a:latin typeface="+mn-lt"/>
          <a:ea typeface="ＭＳ Ｐゴシック" pitchFamily="23" charset="-128"/>
          <a:cs typeface="+mn-cs"/>
        </a:defRPr>
      </a:lvl5pPr>
      <a:lvl6pPr marL="4635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6pPr>
      <a:lvl7pPr marL="9207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7pPr>
      <a:lvl8pPr marL="13779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8pPr>
      <a:lvl9pPr marL="18351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descr="fond_derniere"/>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0" y="3"/>
            <a:ext cx="9144000" cy="5143499"/>
          </a:xfrm>
          <a:prstGeom prst="rect">
            <a:avLst/>
          </a:prstGeom>
          <a:noFill/>
          <a:ln w="9525">
            <a:noFill/>
            <a:miter lim="800000"/>
            <a:headEnd/>
            <a:tailEnd/>
          </a:ln>
        </p:spPr>
      </p:pic>
      <p:sp>
        <p:nvSpPr>
          <p:cNvPr id="3075" name="Rectangle 3"/>
          <p:cNvSpPr>
            <a:spLocks noGrp="1" noChangeArrowheads="1"/>
          </p:cNvSpPr>
          <p:nvPr>
            <p:ph type="title"/>
          </p:nvPr>
        </p:nvSpPr>
        <p:spPr bwMode="gray">
          <a:xfrm>
            <a:off x="254000" y="2193131"/>
            <a:ext cx="8636000"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smtClean="0"/>
              <a:t>Cliquez pour modifier le style du titre</a:t>
            </a:r>
          </a:p>
        </p:txBody>
      </p:sp>
      <p:sp>
        <p:nvSpPr>
          <p:cNvPr id="3076" name="Rectangle 4"/>
          <p:cNvSpPr>
            <a:spLocks noGrp="1" noChangeArrowheads="1"/>
          </p:cNvSpPr>
          <p:nvPr>
            <p:ph type="body" idx="1"/>
          </p:nvPr>
        </p:nvSpPr>
        <p:spPr bwMode="gray">
          <a:xfrm>
            <a:off x="4572000" y="3140871"/>
            <a:ext cx="4318000" cy="161686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1" fontAlgn="base" hangingPunct="1">
        <a:spcBef>
          <a:spcPct val="0"/>
        </a:spcBef>
        <a:spcAft>
          <a:spcPct val="0"/>
        </a:spcAft>
        <a:defRPr sz="4100" b="1">
          <a:solidFill>
            <a:schemeClr val="bg1"/>
          </a:solidFill>
          <a:latin typeface="+mj-lt"/>
          <a:ea typeface="+mj-ea"/>
          <a:cs typeface="+mj-cs"/>
        </a:defRPr>
      </a:lvl1pPr>
      <a:lvl2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2pPr>
      <a:lvl3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3pPr>
      <a:lvl4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4pPr>
      <a:lvl5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5pPr>
      <a:lvl6pPr marL="4572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6pPr>
      <a:lvl7pPr marL="9144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7pPr>
      <a:lvl8pPr marL="13716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8pPr>
      <a:lvl9pPr marL="18288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9pPr>
    </p:titleStyle>
    <p:bodyStyle>
      <a:lvl1pPr marL="6350" indent="-6350" algn="l" rtl="0" eaLnBrk="1" fontAlgn="base" hangingPunct="1">
        <a:lnSpc>
          <a:spcPct val="115000"/>
        </a:lnSpc>
        <a:spcBef>
          <a:spcPct val="0"/>
        </a:spcBef>
        <a:spcAft>
          <a:spcPct val="0"/>
        </a:spcAft>
        <a:buNone/>
        <a:defRPr sz="2400" b="1">
          <a:solidFill>
            <a:schemeClr val="bg1"/>
          </a:solidFill>
          <a:latin typeface="+mn-lt"/>
          <a:ea typeface="+mn-ea"/>
          <a:cs typeface="+mn-cs"/>
        </a:defRPr>
      </a:lvl1pPr>
      <a:lvl2pPr marL="6350" indent="-6350" algn="l" rtl="0" eaLnBrk="1" fontAlgn="base" hangingPunct="1">
        <a:spcBef>
          <a:spcPct val="0"/>
        </a:spcBef>
        <a:spcAft>
          <a:spcPct val="0"/>
        </a:spcAft>
        <a:buClr>
          <a:schemeClr val="bg1"/>
        </a:buClr>
        <a:buNone/>
        <a:defRPr sz="1400" b="1">
          <a:solidFill>
            <a:schemeClr val="bg1"/>
          </a:solidFill>
          <a:latin typeface="+mn-lt"/>
          <a:ea typeface="ＭＳ Ｐゴシック" pitchFamily="23" charset="-128"/>
          <a:cs typeface="+mn-cs"/>
        </a:defRPr>
      </a:lvl2pPr>
      <a:lvl3pPr marL="6350" indent="-6350" algn="l" rtl="0" eaLnBrk="1" fontAlgn="base" hangingPunct="1">
        <a:spcBef>
          <a:spcPct val="0"/>
        </a:spcBef>
        <a:spcAft>
          <a:spcPct val="0"/>
        </a:spcAft>
        <a:buFont typeface="Arial" charset="0"/>
        <a:buNone/>
        <a:defRPr sz="1400" b="1">
          <a:solidFill>
            <a:schemeClr val="bg1"/>
          </a:solidFill>
          <a:latin typeface="+mn-lt"/>
          <a:ea typeface="ＭＳ Ｐゴシック" pitchFamily="23" charset="-128"/>
          <a:cs typeface="+mn-cs"/>
        </a:defRPr>
      </a:lvl3pPr>
      <a:lvl4pPr marL="6350" indent="-6350" algn="l" rtl="0" eaLnBrk="1" fontAlgn="base" hangingPunct="1">
        <a:spcBef>
          <a:spcPct val="0"/>
        </a:spcBef>
        <a:spcAft>
          <a:spcPct val="0"/>
        </a:spcAft>
        <a:buNone/>
        <a:defRPr sz="1400" b="1">
          <a:solidFill>
            <a:schemeClr val="bg1"/>
          </a:solidFill>
          <a:latin typeface="+mn-lt"/>
          <a:ea typeface="ＭＳ Ｐゴシック" pitchFamily="23" charset="-128"/>
          <a:cs typeface="+mn-cs"/>
        </a:defRPr>
      </a:lvl4pPr>
      <a:lvl5pPr marL="6350" indent="-6350" algn="l" rtl="0" eaLnBrk="1" fontAlgn="base" hangingPunct="1">
        <a:spcBef>
          <a:spcPct val="0"/>
        </a:spcBef>
        <a:spcAft>
          <a:spcPct val="0"/>
        </a:spcAft>
        <a:buNone/>
        <a:defRPr sz="1400" b="1">
          <a:solidFill>
            <a:schemeClr val="bg1"/>
          </a:solidFill>
          <a:latin typeface="+mn-lt"/>
          <a:ea typeface="ＭＳ Ｐゴシック" pitchFamily="23" charset="-128"/>
          <a:cs typeface="+mn-cs"/>
        </a:defRPr>
      </a:lvl5pPr>
      <a:lvl6pPr marL="463550" algn="l" rtl="0" eaLnBrk="1" fontAlgn="base" hangingPunct="1">
        <a:spcBef>
          <a:spcPct val="0"/>
        </a:spcBef>
        <a:spcAft>
          <a:spcPct val="0"/>
        </a:spcAft>
        <a:defRPr sz="1400" b="1">
          <a:solidFill>
            <a:schemeClr val="bg1"/>
          </a:solidFill>
          <a:latin typeface="+mn-lt"/>
          <a:ea typeface="Arial" charset="0"/>
          <a:cs typeface="+mn-cs"/>
        </a:defRPr>
      </a:lvl6pPr>
      <a:lvl7pPr marL="920750" algn="l" rtl="0" eaLnBrk="1" fontAlgn="base" hangingPunct="1">
        <a:spcBef>
          <a:spcPct val="0"/>
        </a:spcBef>
        <a:spcAft>
          <a:spcPct val="0"/>
        </a:spcAft>
        <a:defRPr sz="1400" b="1">
          <a:solidFill>
            <a:schemeClr val="bg1"/>
          </a:solidFill>
          <a:latin typeface="+mn-lt"/>
          <a:ea typeface="Arial" charset="0"/>
          <a:cs typeface="+mn-cs"/>
        </a:defRPr>
      </a:lvl7pPr>
      <a:lvl8pPr marL="1377950" algn="l" rtl="0" eaLnBrk="1" fontAlgn="base" hangingPunct="1">
        <a:spcBef>
          <a:spcPct val="0"/>
        </a:spcBef>
        <a:spcAft>
          <a:spcPct val="0"/>
        </a:spcAft>
        <a:defRPr sz="1400" b="1">
          <a:solidFill>
            <a:schemeClr val="bg1"/>
          </a:solidFill>
          <a:latin typeface="+mn-lt"/>
          <a:ea typeface="Arial" charset="0"/>
          <a:cs typeface="+mn-cs"/>
        </a:defRPr>
      </a:lvl8pPr>
      <a:lvl9pPr marL="1835150" algn="l" rtl="0" eaLnBrk="1" fontAlgn="base" hangingPunct="1">
        <a:spcBef>
          <a:spcPct val="0"/>
        </a:spcBef>
        <a:spcAft>
          <a:spcPct val="0"/>
        </a:spcAft>
        <a:defRPr sz="1400" b="1">
          <a:solidFill>
            <a:schemeClr val="bg1"/>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bandeau_texte_rouge"/>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4099" name="Rectangle 2"/>
          <p:cNvSpPr>
            <a:spLocks noGrp="1" noChangeArrowheads="1"/>
          </p:cNvSpPr>
          <p:nvPr>
            <p:ph type="title"/>
          </p:nvPr>
        </p:nvSpPr>
        <p:spPr bwMode="gray">
          <a:xfrm>
            <a:off x="1349382"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028" name="Rectangle 4"/>
          <p:cNvSpPr>
            <a:spLocks noGrp="1" noChangeArrowheads="1"/>
          </p:cNvSpPr>
          <p:nvPr>
            <p:ph type="dt" sz="half" idx="2"/>
          </p:nvPr>
        </p:nvSpPr>
        <p:spPr bwMode="white">
          <a:xfrm>
            <a:off x="6578607"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1029" name="Rectangle 5"/>
          <p:cNvSpPr>
            <a:spLocks noGrp="1" noChangeArrowheads="1"/>
          </p:cNvSpPr>
          <p:nvPr>
            <p:ph type="ftr" sz="quarter" idx="3"/>
          </p:nvPr>
        </p:nvSpPr>
        <p:spPr bwMode="white">
          <a:xfrm>
            <a:off x="1349382"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1033" name="Rectangle 9"/>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4B2E0D1C-B86F-46E2-8541-355641B2F28B}"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 descr="bandeau_texte_bleu"/>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5123" name="Rectangle 3"/>
          <p:cNvSpPr>
            <a:spLocks noGrp="1" noChangeArrowheads="1"/>
          </p:cNvSpPr>
          <p:nvPr>
            <p:ph type="title"/>
          </p:nvPr>
        </p:nvSpPr>
        <p:spPr bwMode="gray">
          <a:xfrm>
            <a:off x="1349384"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1269" name="Rectangle 5"/>
          <p:cNvSpPr>
            <a:spLocks noGrp="1" noChangeArrowheads="1"/>
          </p:cNvSpPr>
          <p:nvPr>
            <p:ph type="dt" sz="half" idx="2"/>
          </p:nvPr>
        </p:nvSpPr>
        <p:spPr bwMode="white">
          <a:xfrm>
            <a:off x="6578609"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11270" name="Rectangle 6"/>
          <p:cNvSpPr>
            <a:spLocks noGrp="1" noChangeArrowheads="1"/>
          </p:cNvSpPr>
          <p:nvPr>
            <p:ph type="ftr" sz="quarter" idx="3"/>
          </p:nvPr>
        </p:nvSpPr>
        <p:spPr bwMode="white">
          <a:xfrm>
            <a:off x="1349384"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11272" name="Rectangle 8"/>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8E9F12E1-2E0E-47E5-BCF6-58A4EEBCD6ED}"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descr="bandeau_texte_vert"/>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6147" name="Rectangle 3"/>
          <p:cNvSpPr>
            <a:spLocks noGrp="1" noChangeArrowheads="1"/>
          </p:cNvSpPr>
          <p:nvPr>
            <p:ph type="title"/>
          </p:nvPr>
        </p:nvSpPr>
        <p:spPr bwMode="gray">
          <a:xfrm>
            <a:off x="1349386"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3317" name="Rectangle 5"/>
          <p:cNvSpPr>
            <a:spLocks noGrp="1" noChangeArrowheads="1"/>
          </p:cNvSpPr>
          <p:nvPr>
            <p:ph type="dt" sz="half" idx="2"/>
          </p:nvPr>
        </p:nvSpPr>
        <p:spPr bwMode="white">
          <a:xfrm>
            <a:off x="6578611"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13318" name="Rectangle 6"/>
          <p:cNvSpPr>
            <a:spLocks noGrp="1" noChangeArrowheads="1"/>
          </p:cNvSpPr>
          <p:nvPr>
            <p:ph type="ftr" sz="quarter" idx="3"/>
          </p:nvPr>
        </p:nvSpPr>
        <p:spPr bwMode="white">
          <a:xfrm>
            <a:off x="1349386"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13320" name="Rectangle 8"/>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DB3D3C34-5B49-4363-AD4A-7E904AF94733}"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7" descr="bandeau_texte_violet"/>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7171" name="Rectangle 3"/>
          <p:cNvSpPr>
            <a:spLocks noGrp="1" noChangeArrowheads="1"/>
          </p:cNvSpPr>
          <p:nvPr>
            <p:ph type="title"/>
          </p:nvPr>
        </p:nvSpPr>
        <p:spPr bwMode="gray">
          <a:xfrm>
            <a:off x="1349388"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5365" name="Rectangle 5"/>
          <p:cNvSpPr>
            <a:spLocks noGrp="1" noChangeArrowheads="1"/>
          </p:cNvSpPr>
          <p:nvPr>
            <p:ph type="dt" sz="half" idx="2"/>
          </p:nvPr>
        </p:nvSpPr>
        <p:spPr bwMode="white">
          <a:xfrm>
            <a:off x="6578613"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15366" name="Rectangle 6"/>
          <p:cNvSpPr>
            <a:spLocks noGrp="1" noChangeArrowheads="1"/>
          </p:cNvSpPr>
          <p:nvPr>
            <p:ph type="ftr" sz="quarter" idx="3"/>
          </p:nvPr>
        </p:nvSpPr>
        <p:spPr bwMode="white">
          <a:xfrm>
            <a:off x="1349386"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15368" name="Rectangle 8"/>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C1C9E7D0-88B9-48AB-B495-713AA66D62EA}"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7" descr="bandeau_texte_gris"/>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8195" name="Rectangle 3"/>
          <p:cNvSpPr>
            <a:spLocks noGrp="1" noChangeArrowheads="1"/>
          </p:cNvSpPr>
          <p:nvPr>
            <p:ph type="title"/>
          </p:nvPr>
        </p:nvSpPr>
        <p:spPr bwMode="gray">
          <a:xfrm>
            <a:off x="1349390"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7413" name="Rectangle 5"/>
          <p:cNvSpPr>
            <a:spLocks noGrp="1" noChangeArrowheads="1"/>
          </p:cNvSpPr>
          <p:nvPr>
            <p:ph type="dt" sz="half" idx="2"/>
          </p:nvPr>
        </p:nvSpPr>
        <p:spPr bwMode="white">
          <a:xfrm>
            <a:off x="6578615"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17414" name="Rectangle 6"/>
          <p:cNvSpPr>
            <a:spLocks noGrp="1" noChangeArrowheads="1"/>
          </p:cNvSpPr>
          <p:nvPr>
            <p:ph type="ftr" sz="quarter" idx="3"/>
          </p:nvPr>
        </p:nvSpPr>
        <p:spPr bwMode="white">
          <a:xfrm>
            <a:off x="1349386"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17416" name="Rectangle 8"/>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1F446F4D-52F0-4DA9-9948-2A2ADA9CBA11}"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7" descr="bandeau_texte_kaki"/>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4333877"/>
            <a:ext cx="9144000" cy="809625"/>
          </a:xfrm>
          <a:prstGeom prst="rect">
            <a:avLst/>
          </a:prstGeom>
          <a:noFill/>
          <a:ln w="9525">
            <a:noFill/>
            <a:miter lim="800000"/>
            <a:headEnd/>
            <a:tailEnd/>
          </a:ln>
        </p:spPr>
      </p:pic>
      <p:sp>
        <p:nvSpPr>
          <p:cNvPr id="9219" name="Rectangle 3"/>
          <p:cNvSpPr>
            <a:spLocks noGrp="1" noChangeArrowheads="1"/>
          </p:cNvSpPr>
          <p:nvPr>
            <p:ph type="title"/>
          </p:nvPr>
        </p:nvSpPr>
        <p:spPr bwMode="gray">
          <a:xfrm>
            <a:off x="1349392"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mtClean="0"/>
              <a:t>Cliquez pour modifier le style du titre</a:t>
            </a:r>
          </a:p>
        </p:txBody>
      </p:sp>
      <p:sp>
        <p:nvSpPr>
          <p:cNvPr id="19461" name="Rectangle 5"/>
          <p:cNvSpPr>
            <a:spLocks noGrp="1" noChangeArrowheads="1"/>
          </p:cNvSpPr>
          <p:nvPr>
            <p:ph type="dt" sz="half" idx="2"/>
          </p:nvPr>
        </p:nvSpPr>
        <p:spPr bwMode="white">
          <a:xfrm>
            <a:off x="6578617" y="4867276"/>
            <a:ext cx="2011363" cy="204788"/>
          </a:xfrm>
          <a:prstGeom prst="rect">
            <a:avLst/>
          </a:prstGeom>
          <a:noFill/>
          <a:ln>
            <a:noFill/>
          </a:ln>
          <a:effectLst/>
          <a:ex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smtClean="0"/>
              <a:t>00 MOIS 2011</a:t>
            </a:r>
            <a:endParaRPr lang="fr-FR"/>
          </a:p>
        </p:txBody>
      </p:sp>
      <p:sp>
        <p:nvSpPr>
          <p:cNvPr id="19462" name="Rectangle 6"/>
          <p:cNvSpPr>
            <a:spLocks noGrp="1" noChangeArrowheads="1"/>
          </p:cNvSpPr>
          <p:nvPr>
            <p:ph type="ftr" sz="quarter" idx="3"/>
          </p:nvPr>
        </p:nvSpPr>
        <p:spPr bwMode="white">
          <a:xfrm>
            <a:off x="1349386" y="4866085"/>
            <a:ext cx="5218113"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smtClean="0"/>
              <a:t>Lorenzi Marco IPMC 2017</a:t>
            </a:r>
            <a:endParaRPr lang="fr-FR"/>
          </a:p>
        </p:txBody>
      </p:sp>
      <p:sp>
        <p:nvSpPr>
          <p:cNvPr id="19464" name="Rectangle 8"/>
          <p:cNvSpPr>
            <a:spLocks noGrp="1" noChangeArrowheads="1"/>
          </p:cNvSpPr>
          <p:nvPr>
            <p:ph type="sldNum" sz="quarter" idx="4"/>
          </p:nvPr>
        </p:nvSpPr>
        <p:spPr bwMode="white">
          <a:xfrm>
            <a:off x="8618538" y="4866085"/>
            <a:ext cx="525462" cy="204788"/>
          </a:xfrm>
          <a:prstGeom prst="rect">
            <a:avLst/>
          </a:prstGeom>
          <a:noFill/>
          <a:ln>
            <a:noFill/>
          </a:ln>
          <a:effectLst/>
          <a:ex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89B2ADE1-4AFA-42C4-8316-8D144CBECBD8}"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21.jpeg" Type="http://schemas.openxmlformats.org/officeDocument/2006/relationships/image"/><Relationship Id="rId2" Target="../notesSlides/notesSlide1.xml" Type="http://schemas.openxmlformats.org/officeDocument/2006/relationships/notesSlide"/><Relationship Id="rId1" Target="../slideLayouts/slideLayout18.xml" Type="http://schemas.openxmlformats.org/officeDocument/2006/relationships/slideLayout"/><Relationship Id="rId5" Target="../media/image23.jpeg" Type="http://schemas.openxmlformats.org/officeDocument/2006/relationships/image"/><Relationship Id="rId4" Target="../media/image22.jpeg" Type="http://schemas.openxmlformats.org/officeDocument/2006/relationships/image"/></Relationships>
</file>

<file path=ppt/slides/_rels/slide10.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oleObject" Target="../embeddings/oleObject1.bin"/><Relationship Id="rId12" Type="http://schemas.openxmlformats.org/officeDocument/2006/relationships/image" Target="../media/image50.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4.jpeg"/><Relationship Id="rId11" Type="http://schemas.openxmlformats.org/officeDocument/2006/relationships/oleObject" Target="../embeddings/oleObject3.bin"/><Relationship Id="rId5" Type="http://schemas.openxmlformats.org/officeDocument/2006/relationships/image" Target="../media/image53.jpeg"/><Relationship Id="rId15" Type="http://schemas.openxmlformats.org/officeDocument/2006/relationships/image" Target="../media/image55.png"/><Relationship Id="rId10" Type="http://schemas.openxmlformats.org/officeDocument/2006/relationships/image" Target="../media/image49.emf"/><Relationship Id="rId4" Type="http://schemas.openxmlformats.org/officeDocument/2006/relationships/image" Target="../media/image52.jpeg"/><Relationship Id="rId9" Type="http://schemas.openxmlformats.org/officeDocument/2006/relationships/oleObject" Target="../embeddings/oleObject2.bin"/><Relationship Id="rId14" Type="http://schemas.openxmlformats.org/officeDocument/2006/relationships/image" Target="../media/image51.emf"/></Relationships>
</file>

<file path=ppt/slides/_rels/slide11.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oleObject" Target="../embeddings/oleObject8.bin"/><Relationship Id="rId18" Type="http://schemas.openxmlformats.org/officeDocument/2006/relationships/oleObject" Target="../embeddings/oleObject10.bin"/><Relationship Id="rId3" Type="http://schemas.openxmlformats.org/officeDocument/2006/relationships/notesSlide" Target="../notesSlides/notesSlide11.xml"/><Relationship Id="rId7" Type="http://schemas.openxmlformats.org/officeDocument/2006/relationships/oleObject" Target="../embeddings/oleObject5.bin"/><Relationship Id="rId12" Type="http://schemas.openxmlformats.org/officeDocument/2006/relationships/image" Target="../media/image49.emf"/><Relationship Id="rId17" Type="http://schemas.openxmlformats.org/officeDocument/2006/relationships/image" Target="../media/image55.png"/><Relationship Id="rId2" Type="http://schemas.openxmlformats.org/officeDocument/2006/relationships/slideLayout" Target="../slideLayouts/slideLayout13.xml"/><Relationship Id="rId16" Type="http://schemas.openxmlformats.org/officeDocument/2006/relationships/image" Target="../media/image51.emf"/><Relationship Id="rId1" Type="http://schemas.openxmlformats.org/officeDocument/2006/relationships/vmlDrawing" Target="../drawings/vmlDrawing2.vml"/><Relationship Id="rId6" Type="http://schemas.openxmlformats.org/officeDocument/2006/relationships/image" Target="../media/image54.jpeg"/><Relationship Id="rId11" Type="http://schemas.openxmlformats.org/officeDocument/2006/relationships/oleObject" Target="../embeddings/oleObject7.bin"/><Relationship Id="rId5" Type="http://schemas.openxmlformats.org/officeDocument/2006/relationships/image" Target="../media/image53.jpeg"/><Relationship Id="rId15" Type="http://schemas.openxmlformats.org/officeDocument/2006/relationships/oleObject" Target="../embeddings/oleObject9.bin"/><Relationship Id="rId10" Type="http://schemas.openxmlformats.org/officeDocument/2006/relationships/image" Target="../media/image48.emf"/><Relationship Id="rId19" Type="http://schemas.openxmlformats.org/officeDocument/2006/relationships/image" Target="../media/image57.emf"/><Relationship Id="rId4" Type="http://schemas.openxmlformats.org/officeDocument/2006/relationships/image" Target="../media/image52.jpeg"/><Relationship Id="rId9" Type="http://schemas.openxmlformats.org/officeDocument/2006/relationships/oleObject" Target="../embeddings/oleObject6.bin"/><Relationship Id="rId14" Type="http://schemas.openxmlformats.org/officeDocument/2006/relationships/image" Target="../media/image50.emf"/></Relationships>
</file>

<file path=ppt/slides/_rels/slide12.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oleObject" Target="../embeddings/oleObject14.bin"/><Relationship Id="rId18" Type="http://schemas.openxmlformats.org/officeDocument/2006/relationships/oleObject" Target="../embeddings/oleObject16.bin"/><Relationship Id="rId3" Type="http://schemas.openxmlformats.org/officeDocument/2006/relationships/notesSlide" Target="../notesSlides/notesSlide12.xml"/><Relationship Id="rId7" Type="http://schemas.openxmlformats.org/officeDocument/2006/relationships/oleObject" Target="../embeddings/oleObject11.bin"/><Relationship Id="rId12" Type="http://schemas.openxmlformats.org/officeDocument/2006/relationships/image" Target="../media/image49.emf"/><Relationship Id="rId17" Type="http://schemas.openxmlformats.org/officeDocument/2006/relationships/image" Target="../media/image55.png"/><Relationship Id="rId2" Type="http://schemas.openxmlformats.org/officeDocument/2006/relationships/slideLayout" Target="../slideLayouts/slideLayout13.xml"/><Relationship Id="rId16" Type="http://schemas.openxmlformats.org/officeDocument/2006/relationships/image" Target="../media/image51.emf"/><Relationship Id="rId1" Type="http://schemas.openxmlformats.org/officeDocument/2006/relationships/vmlDrawing" Target="../drawings/vmlDrawing3.vml"/><Relationship Id="rId6" Type="http://schemas.openxmlformats.org/officeDocument/2006/relationships/image" Target="../media/image54.jpeg"/><Relationship Id="rId11" Type="http://schemas.openxmlformats.org/officeDocument/2006/relationships/oleObject" Target="../embeddings/oleObject13.bin"/><Relationship Id="rId5" Type="http://schemas.openxmlformats.org/officeDocument/2006/relationships/image" Target="../media/image53.jpeg"/><Relationship Id="rId15" Type="http://schemas.openxmlformats.org/officeDocument/2006/relationships/oleObject" Target="../embeddings/oleObject15.bin"/><Relationship Id="rId10" Type="http://schemas.openxmlformats.org/officeDocument/2006/relationships/image" Target="../media/image48.emf"/><Relationship Id="rId19" Type="http://schemas.openxmlformats.org/officeDocument/2006/relationships/image" Target="../media/image57.emf"/><Relationship Id="rId4" Type="http://schemas.openxmlformats.org/officeDocument/2006/relationships/image" Target="../media/image52.jpeg"/><Relationship Id="rId9" Type="http://schemas.openxmlformats.org/officeDocument/2006/relationships/oleObject" Target="../embeddings/oleObject12.bin"/><Relationship Id="rId14" Type="http://schemas.openxmlformats.org/officeDocument/2006/relationships/image" Target="../media/image50.emf"/></Relationships>
</file>

<file path=ppt/slides/_rels/slide13.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20.bin"/><Relationship Id="rId18" Type="http://schemas.openxmlformats.org/officeDocument/2006/relationships/oleObject" Target="../embeddings/oleObject22.bin"/><Relationship Id="rId3" Type="http://schemas.openxmlformats.org/officeDocument/2006/relationships/notesSlide" Target="../notesSlides/notesSlide13.xml"/><Relationship Id="rId7" Type="http://schemas.openxmlformats.org/officeDocument/2006/relationships/oleObject" Target="../embeddings/oleObject17.bin"/><Relationship Id="rId12" Type="http://schemas.openxmlformats.org/officeDocument/2006/relationships/image" Target="../media/image50.emf"/><Relationship Id="rId17" Type="http://schemas.openxmlformats.org/officeDocument/2006/relationships/image" Target="../media/image57.emf"/><Relationship Id="rId2" Type="http://schemas.openxmlformats.org/officeDocument/2006/relationships/slideLayout" Target="../slideLayouts/slideLayout13.xml"/><Relationship Id="rId16" Type="http://schemas.openxmlformats.org/officeDocument/2006/relationships/oleObject" Target="../embeddings/oleObject21.bin"/><Relationship Id="rId1" Type="http://schemas.openxmlformats.org/officeDocument/2006/relationships/vmlDrawing" Target="../drawings/vmlDrawing4.vml"/><Relationship Id="rId6" Type="http://schemas.openxmlformats.org/officeDocument/2006/relationships/image" Target="../media/image54.jpeg"/><Relationship Id="rId11" Type="http://schemas.openxmlformats.org/officeDocument/2006/relationships/oleObject" Target="../embeddings/oleObject19.bin"/><Relationship Id="rId5" Type="http://schemas.openxmlformats.org/officeDocument/2006/relationships/image" Target="../media/image53.jpeg"/><Relationship Id="rId15" Type="http://schemas.openxmlformats.org/officeDocument/2006/relationships/image" Target="../media/image55.png"/><Relationship Id="rId10" Type="http://schemas.openxmlformats.org/officeDocument/2006/relationships/image" Target="../media/image49.emf"/><Relationship Id="rId19" Type="http://schemas.openxmlformats.org/officeDocument/2006/relationships/image" Target="../media/image59.emf"/><Relationship Id="rId4" Type="http://schemas.openxmlformats.org/officeDocument/2006/relationships/image" Target="../media/image52.jpeg"/><Relationship Id="rId9" Type="http://schemas.openxmlformats.org/officeDocument/2006/relationships/oleObject" Target="../embeddings/oleObject18.bin"/><Relationship Id="rId14" Type="http://schemas.openxmlformats.org/officeDocument/2006/relationships/image" Target="../media/image51.emf"/></Relationships>
</file>

<file path=ppt/slides/_rels/slide14.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26.bin"/><Relationship Id="rId18" Type="http://schemas.openxmlformats.org/officeDocument/2006/relationships/oleObject" Target="../embeddings/oleObject28.bin"/><Relationship Id="rId3" Type="http://schemas.openxmlformats.org/officeDocument/2006/relationships/notesSlide" Target="../notesSlides/notesSlide14.xml"/><Relationship Id="rId7" Type="http://schemas.openxmlformats.org/officeDocument/2006/relationships/oleObject" Target="../embeddings/oleObject23.bin"/><Relationship Id="rId12" Type="http://schemas.openxmlformats.org/officeDocument/2006/relationships/image" Target="../media/image50.emf"/><Relationship Id="rId17" Type="http://schemas.openxmlformats.org/officeDocument/2006/relationships/image" Target="../media/image57.emf"/><Relationship Id="rId2" Type="http://schemas.openxmlformats.org/officeDocument/2006/relationships/slideLayout" Target="../slideLayouts/slideLayout13.xml"/><Relationship Id="rId16" Type="http://schemas.openxmlformats.org/officeDocument/2006/relationships/oleObject" Target="../embeddings/oleObject27.bin"/><Relationship Id="rId1" Type="http://schemas.openxmlformats.org/officeDocument/2006/relationships/vmlDrawing" Target="../drawings/vmlDrawing5.vml"/><Relationship Id="rId6" Type="http://schemas.openxmlformats.org/officeDocument/2006/relationships/image" Target="../media/image54.jpeg"/><Relationship Id="rId11" Type="http://schemas.openxmlformats.org/officeDocument/2006/relationships/oleObject" Target="../embeddings/oleObject25.bin"/><Relationship Id="rId5" Type="http://schemas.openxmlformats.org/officeDocument/2006/relationships/image" Target="../media/image53.jpeg"/><Relationship Id="rId15" Type="http://schemas.openxmlformats.org/officeDocument/2006/relationships/image" Target="../media/image55.png"/><Relationship Id="rId10" Type="http://schemas.openxmlformats.org/officeDocument/2006/relationships/image" Target="../media/image49.emf"/><Relationship Id="rId19" Type="http://schemas.openxmlformats.org/officeDocument/2006/relationships/image" Target="../media/image60.emf"/><Relationship Id="rId4" Type="http://schemas.openxmlformats.org/officeDocument/2006/relationships/image" Target="../media/image52.jpeg"/><Relationship Id="rId9" Type="http://schemas.openxmlformats.org/officeDocument/2006/relationships/oleObject" Target="../embeddings/oleObject24.bin"/><Relationship Id="rId14" Type="http://schemas.openxmlformats.org/officeDocument/2006/relationships/image" Target="../media/image51.emf"/></Relationships>
</file>

<file path=ppt/slides/_rels/slide15.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32.bin"/><Relationship Id="rId18" Type="http://schemas.openxmlformats.org/officeDocument/2006/relationships/oleObject" Target="../embeddings/oleObject34.bin"/><Relationship Id="rId3" Type="http://schemas.openxmlformats.org/officeDocument/2006/relationships/notesSlide" Target="../notesSlides/notesSlide15.xml"/><Relationship Id="rId7" Type="http://schemas.openxmlformats.org/officeDocument/2006/relationships/oleObject" Target="../embeddings/oleObject29.bin"/><Relationship Id="rId12" Type="http://schemas.openxmlformats.org/officeDocument/2006/relationships/image" Target="../media/image50.emf"/><Relationship Id="rId17" Type="http://schemas.openxmlformats.org/officeDocument/2006/relationships/image" Target="../media/image57.emf"/><Relationship Id="rId2" Type="http://schemas.openxmlformats.org/officeDocument/2006/relationships/slideLayout" Target="../slideLayouts/slideLayout13.xml"/><Relationship Id="rId16" Type="http://schemas.openxmlformats.org/officeDocument/2006/relationships/oleObject" Target="../embeddings/oleObject33.bin"/><Relationship Id="rId1" Type="http://schemas.openxmlformats.org/officeDocument/2006/relationships/vmlDrawing" Target="../drawings/vmlDrawing6.vml"/><Relationship Id="rId6" Type="http://schemas.openxmlformats.org/officeDocument/2006/relationships/image" Target="../media/image54.jpeg"/><Relationship Id="rId11" Type="http://schemas.openxmlformats.org/officeDocument/2006/relationships/oleObject" Target="../embeddings/oleObject31.bin"/><Relationship Id="rId5" Type="http://schemas.openxmlformats.org/officeDocument/2006/relationships/image" Target="../media/image53.jpeg"/><Relationship Id="rId15" Type="http://schemas.openxmlformats.org/officeDocument/2006/relationships/image" Target="../media/image55.png"/><Relationship Id="rId10" Type="http://schemas.openxmlformats.org/officeDocument/2006/relationships/image" Target="../media/image49.emf"/><Relationship Id="rId19" Type="http://schemas.openxmlformats.org/officeDocument/2006/relationships/image" Target="../media/image61.emf"/><Relationship Id="rId4" Type="http://schemas.openxmlformats.org/officeDocument/2006/relationships/image" Target="../media/image52.jpeg"/><Relationship Id="rId9" Type="http://schemas.openxmlformats.org/officeDocument/2006/relationships/oleObject" Target="../embeddings/oleObject30.bin"/><Relationship Id="rId14" Type="http://schemas.openxmlformats.org/officeDocument/2006/relationships/image" Target="../media/image51.emf"/></Relationships>
</file>

<file path=ppt/slides/_rels/slide16.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38.bin"/><Relationship Id="rId18" Type="http://schemas.openxmlformats.org/officeDocument/2006/relationships/oleObject" Target="../embeddings/oleObject40.bin"/><Relationship Id="rId3" Type="http://schemas.openxmlformats.org/officeDocument/2006/relationships/notesSlide" Target="../notesSlides/notesSlide16.xml"/><Relationship Id="rId7" Type="http://schemas.openxmlformats.org/officeDocument/2006/relationships/oleObject" Target="../embeddings/oleObject35.bin"/><Relationship Id="rId12" Type="http://schemas.openxmlformats.org/officeDocument/2006/relationships/image" Target="../media/image50.emf"/><Relationship Id="rId17" Type="http://schemas.openxmlformats.org/officeDocument/2006/relationships/image" Target="../media/image57.emf"/><Relationship Id="rId2" Type="http://schemas.openxmlformats.org/officeDocument/2006/relationships/slideLayout" Target="../slideLayouts/slideLayout13.xml"/><Relationship Id="rId16" Type="http://schemas.openxmlformats.org/officeDocument/2006/relationships/oleObject" Target="../embeddings/oleObject39.bin"/><Relationship Id="rId1" Type="http://schemas.openxmlformats.org/officeDocument/2006/relationships/vmlDrawing" Target="../drawings/vmlDrawing7.vml"/><Relationship Id="rId6" Type="http://schemas.openxmlformats.org/officeDocument/2006/relationships/image" Target="../media/image54.jpeg"/><Relationship Id="rId11" Type="http://schemas.openxmlformats.org/officeDocument/2006/relationships/oleObject" Target="../embeddings/oleObject37.bin"/><Relationship Id="rId5" Type="http://schemas.openxmlformats.org/officeDocument/2006/relationships/image" Target="../media/image53.jpeg"/><Relationship Id="rId15" Type="http://schemas.openxmlformats.org/officeDocument/2006/relationships/image" Target="../media/image55.png"/><Relationship Id="rId10" Type="http://schemas.openxmlformats.org/officeDocument/2006/relationships/image" Target="../media/image49.emf"/><Relationship Id="rId19" Type="http://schemas.openxmlformats.org/officeDocument/2006/relationships/image" Target="../media/image62.emf"/><Relationship Id="rId4" Type="http://schemas.openxmlformats.org/officeDocument/2006/relationships/image" Target="../media/image52.jpeg"/><Relationship Id="rId9" Type="http://schemas.openxmlformats.org/officeDocument/2006/relationships/oleObject" Target="../embeddings/oleObject36.bin"/><Relationship Id="rId14" Type="http://schemas.openxmlformats.org/officeDocument/2006/relationships/image" Target="../media/image51.e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17.xml"/><Relationship Id="rId7" Type="http://schemas.openxmlformats.org/officeDocument/2006/relationships/image" Target="../media/image68.png"/><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67.jpeg"/><Relationship Id="rId11" Type="http://schemas.openxmlformats.org/officeDocument/2006/relationships/image" Target="../media/image64.emf"/><Relationship Id="rId5" Type="http://schemas.openxmlformats.org/officeDocument/2006/relationships/image" Target="../media/image66.jpeg"/><Relationship Id="rId10" Type="http://schemas.openxmlformats.org/officeDocument/2006/relationships/oleObject" Target="../embeddings/oleObject42.bin"/><Relationship Id="rId4" Type="http://schemas.openxmlformats.org/officeDocument/2006/relationships/image" Target="../media/image65.jpeg"/><Relationship Id="rId9" Type="http://schemas.openxmlformats.org/officeDocument/2006/relationships/image" Target="../media/image63.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3.bin"/><Relationship Id="rId13" Type="http://schemas.openxmlformats.org/officeDocument/2006/relationships/image" Target="../media/image64.emf"/><Relationship Id="rId3" Type="http://schemas.openxmlformats.org/officeDocument/2006/relationships/notesSlide" Target="../notesSlides/notesSlide18.xml"/><Relationship Id="rId7" Type="http://schemas.openxmlformats.org/officeDocument/2006/relationships/image" Target="../media/image68.png"/><Relationship Id="rId12" Type="http://schemas.openxmlformats.org/officeDocument/2006/relationships/oleObject" Target="../embeddings/oleObject45.bin"/><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image" Target="../media/image67.jpeg"/><Relationship Id="rId11" Type="http://schemas.openxmlformats.org/officeDocument/2006/relationships/image" Target="../media/image69.emf"/><Relationship Id="rId5" Type="http://schemas.openxmlformats.org/officeDocument/2006/relationships/image" Target="../media/image66.jpeg"/><Relationship Id="rId10" Type="http://schemas.openxmlformats.org/officeDocument/2006/relationships/oleObject" Target="../embeddings/oleObject44.bin"/><Relationship Id="rId4" Type="http://schemas.openxmlformats.org/officeDocument/2006/relationships/image" Target="../media/image65.jpeg"/><Relationship Id="rId9" Type="http://schemas.openxmlformats.org/officeDocument/2006/relationships/image" Target="../media/image63.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64.emf"/><Relationship Id="rId3" Type="http://schemas.openxmlformats.org/officeDocument/2006/relationships/notesSlide" Target="../notesSlides/notesSlide19.xml"/><Relationship Id="rId7" Type="http://schemas.openxmlformats.org/officeDocument/2006/relationships/image" Target="../media/image68.png"/><Relationship Id="rId12" Type="http://schemas.openxmlformats.org/officeDocument/2006/relationships/oleObject" Target="../embeddings/oleObject48.bin"/><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image" Target="../media/image67.jpeg"/><Relationship Id="rId11" Type="http://schemas.openxmlformats.org/officeDocument/2006/relationships/image" Target="../media/image69.emf"/><Relationship Id="rId5" Type="http://schemas.openxmlformats.org/officeDocument/2006/relationships/image" Target="../media/image66.jpeg"/><Relationship Id="rId10" Type="http://schemas.openxmlformats.org/officeDocument/2006/relationships/oleObject" Target="../embeddings/oleObject47.bin"/><Relationship Id="rId4" Type="http://schemas.openxmlformats.org/officeDocument/2006/relationships/image" Target="../media/image65.jpeg"/><Relationship Id="rId9" Type="http://schemas.openxmlformats.org/officeDocument/2006/relationships/image" Target="../media/image63.emf"/></Relationships>
</file>

<file path=ppt/slides/_rels/slide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9.bin"/><Relationship Id="rId13" Type="http://schemas.openxmlformats.org/officeDocument/2006/relationships/image" Target="../media/image64.emf"/><Relationship Id="rId3" Type="http://schemas.openxmlformats.org/officeDocument/2006/relationships/notesSlide" Target="../notesSlides/notesSlide20.xml"/><Relationship Id="rId7" Type="http://schemas.openxmlformats.org/officeDocument/2006/relationships/image" Target="../media/image68.png"/><Relationship Id="rId12" Type="http://schemas.openxmlformats.org/officeDocument/2006/relationships/oleObject" Target="../embeddings/oleObject51.bin"/><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67.jpeg"/><Relationship Id="rId11" Type="http://schemas.openxmlformats.org/officeDocument/2006/relationships/image" Target="../media/image69.emf"/><Relationship Id="rId5" Type="http://schemas.openxmlformats.org/officeDocument/2006/relationships/image" Target="../media/image66.jpeg"/><Relationship Id="rId10" Type="http://schemas.openxmlformats.org/officeDocument/2006/relationships/oleObject" Target="../embeddings/oleObject50.bin"/><Relationship Id="rId4" Type="http://schemas.openxmlformats.org/officeDocument/2006/relationships/image" Target="../media/image65.jpeg"/><Relationship Id="rId9" Type="http://schemas.openxmlformats.org/officeDocument/2006/relationships/image" Target="../media/image63.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64.emf"/><Relationship Id="rId3" Type="http://schemas.openxmlformats.org/officeDocument/2006/relationships/notesSlide" Target="../notesSlides/notesSlide21.xml"/><Relationship Id="rId7" Type="http://schemas.openxmlformats.org/officeDocument/2006/relationships/image" Target="../media/image68.png"/><Relationship Id="rId12" Type="http://schemas.openxmlformats.org/officeDocument/2006/relationships/oleObject" Target="../embeddings/oleObject54.bin"/><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67.jpeg"/><Relationship Id="rId11" Type="http://schemas.openxmlformats.org/officeDocument/2006/relationships/image" Target="../media/image69.emf"/><Relationship Id="rId5" Type="http://schemas.openxmlformats.org/officeDocument/2006/relationships/image" Target="../media/image66.jpeg"/><Relationship Id="rId10" Type="http://schemas.openxmlformats.org/officeDocument/2006/relationships/oleObject" Target="../embeddings/oleObject53.bin"/><Relationship Id="rId4" Type="http://schemas.openxmlformats.org/officeDocument/2006/relationships/image" Target="../media/image65.jpeg"/><Relationship Id="rId9" Type="http://schemas.openxmlformats.org/officeDocument/2006/relationships/image" Target="../media/image63.emf"/></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notesSlide" Target="../notesSlides/notesSlide23.xml"/><Relationship Id="rId7" Type="http://schemas.openxmlformats.org/officeDocument/2006/relationships/oleObject" Target="../embeddings/oleObject55.bin"/><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image" Target="../media/image75.gif"/><Relationship Id="rId5" Type="http://schemas.openxmlformats.org/officeDocument/2006/relationships/image" Target="../media/image74.gif"/><Relationship Id="rId10" Type="http://schemas.openxmlformats.org/officeDocument/2006/relationships/image" Target="../media/image77.gif"/><Relationship Id="rId4" Type="http://schemas.openxmlformats.org/officeDocument/2006/relationships/image" Target="../media/image73.gif"/><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2.mp4"/><Relationship Id="rId7" Type="http://schemas.openxmlformats.org/officeDocument/2006/relationships/slideLayout" Target="../slideLayouts/slideLayout18.xml"/><Relationship Id="rId12" Type="http://schemas.openxmlformats.org/officeDocument/2006/relationships/image" Target="../media/image8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80.jpeg"/><Relationship Id="rId5" Type="http://schemas.microsoft.com/office/2007/relationships/media" Target="../media/media3.mp4"/><Relationship Id="rId10" Type="http://schemas.openxmlformats.org/officeDocument/2006/relationships/image" Target="../media/image79.jpeg"/><Relationship Id="rId4" Type="http://schemas.openxmlformats.org/officeDocument/2006/relationships/video" Target="../media/media2.mp4"/><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87.jpeg"/><Relationship Id="rId5" Type="http://schemas.openxmlformats.org/officeDocument/2006/relationships/image" Target="../media/image86.gif"/><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8.xml"/><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8" Target="../media/image100.jpeg" Type="http://schemas.openxmlformats.org/officeDocument/2006/relationships/image"/><Relationship Id="rId3" Target="../media/image95.jpeg" Type="http://schemas.openxmlformats.org/officeDocument/2006/relationships/image"/><Relationship Id="rId7" Target="../media/image99.png" Type="http://schemas.openxmlformats.org/officeDocument/2006/relationships/image"/><Relationship Id="rId2" Target="../notesSlides/notesSlide36.xml" Type="http://schemas.openxmlformats.org/officeDocument/2006/relationships/notesSlide"/><Relationship Id="rId1" Target="../slideLayouts/slideLayout18.xml" Type="http://schemas.openxmlformats.org/officeDocument/2006/relationships/slideLayout"/><Relationship Id="rId6" Target="../media/image98.jpeg" Type="http://schemas.openxmlformats.org/officeDocument/2006/relationships/image"/><Relationship Id="rId5" Target="../media/image97.jpeg" Type="http://schemas.openxmlformats.org/officeDocument/2006/relationships/image"/><Relationship Id="rId10" Target="../media/image102.png" Type="http://schemas.openxmlformats.org/officeDocument/2006/relationships/image"/><Relationship Id="rId4" Target="../media/image96.jpeg" Type="http://schemas.openxmlformats.org/officeDocument/2006/relationships/image"/><Relationship Id="rId9" Target="../media/image101.png" Type="http://schemas.openxmlformats.org/officeDocument/2006/relationships/image"/></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3.jpe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18.xml"/><Relationship Id="rId7" Type="http://schemas.openxmlformats.org/officeDocument/2006/relationships/image" Target="../media/image103.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arget="../slideLayouts/slideLayout18.xml" Type="http://schemas.openxmlformats.org/officeDocument/2006/relationships/slideLayout"/><Relationship Id="rId2" Target="../media/media5.mp4" Type="http://schemas.openxmlformats.org/officeDocument/2006/relationships/video"/><Relationship Id="rId1" Target="../media/media5.mp4" Type="http://schemas.microsoft.com/office/2007/relationships/media"/><Relationship Id="rId5" Target="../media/image107.jpeg" Type="http://schemas.openxmlformats.org/officeDocument/2006/relationships/image"/><Relationship Id="rId4" Target="../notesSlides/notesSlide39.xml" Type="http://schemas.openxmlformats.org/officeDocument/2006/relationships/notesSlide"/></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arget="../media/image108.jpeg" Type="http://schemas.openxmlformats.org/officeDocument/2006/relationships/image"/><Relationship Id="rId2" Target="../notesSlides/notesSlide41.xml" Type="http://schemas.openxmlformats.org/officeDocument/2006/relationships/notesSlide"/><Relationship Id="rId1" Target="../slideLayouts/slideLayout13.xml" Type="http://schemas.openxmlformats.org/officeDocument/2006/relationships/slideLayout"/><Relationship Id="rId4" Target="../media/image109.jpeg" Type="http://schemas.openxmlformats.org/officeDocument/2006/relationships/image"/></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3.jpeg"/><Relationship Id="rId5" Type="http://schemas.openxmlformats.org/officeDocument/2006/relationships/image" Target="../media/image112.gif"/><Relationship Id="rId4" Type="http://schemas.openxmlformats.org/officeDocument/2006/relationships/image" Target="../media/image111.gif"/></Relationships>
</file>

<file path=ppt/slides/_rels/slide47.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117.gif"/><Relationship Id="rId4" Type="http://schemas.openxmlformats.org/officeDocument/2006/relationships/image" Target="../media/image116.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20.png"/><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8" Target="../media/image126.jpeg" Type="http://schemas.openxmlformats.org/officeDocument/2006/relationships/image"/><Relationship Id="rId13" Target="../media/image131.jpeg" Type="http://schemas.openxmlformats.org/officeDocument/2006/relationships/image"/><Relationship Id="rId18" Target="../media/image136.jpeg" Type="http://schemas.openxmlformats.org/officeDocument/2006/relationships/image"/><Relationship Id="rId3" Target="../media/image121.jpeg" Type="http://schemas.openxmlformats.org/officeDocument/2006/relationships/image"/><Relationship Id="rId21" Target="../media/image139.png" Type="http://schemas.openxmlformats.org/officeDocument/2006/relationships/image"/><Relationship Id="rId7" Target="../media/image125.jpeg" Type="http://schemas.openxmlformats.org/officeDocument/2006/relationships/image"/><Relationship Id="rId12" Target="../media/image130.jpeg" Type="http://schemas.openxmlformats.org/officeDocument/2006/relationships/image"/><Relationship Id="rId17" Target="../media/image135.jpeg" Type="http://schemas.openxmlformats.org/officeDocument/2006/relationships/image"/><Relationship Id="rId2" Target="../media/image21.jpeg" Type="http://schemas.openxmlformats.org/officeDocument/2006/relationships/image"/><Relationship Id="rId16" Target="../media/image134.jpeg" Type="http://schemas.openxmlformats.org/officeDocument/2006/relationships/image"/><Relationship Id="rId20" Target="../media/image138.jpeg" Type="http://schemas.openxmlformats.org/officeDocument/2006/relationships/image"/><Relationship Id="rId1" Target="../slideLayouts/slideLayout18.xml" Type="http://schemas.openxmlformats.org/officeDocument/2006/relationships/slideLayout"/><Relationship Id="rId6" Target="../media/image124.jpeg" Type="http://schemas.openxmlformats.org/officeDocument/2006/relationships/image"/><Relationship Id="rId11" Target="../media/image129.png" Type="http://schemas.openxmlformats.org/officeDocument/2006/relationships/image"/><Relationship Id="rId5" Target="../media/image123.jpeg" Type="http://schemas.openxmlformats.org/officeDocument/2006/relationships/image"/><Relationship Id="rId15" Target="../media/image133.png" Type="http://schemas.openxmlformats.org/officeDocument/2006/relationships/image"/><Relationship Id="rId23" Target="../media/image140.jpeg" Type="http://schemas.openxmlformats.org/officeDocument/2006/relationships/image"/><Relationship Id="rId10" Target="../media/image128.jpeg" Type="http://schemas.openxmlformats.org/officeDocument/2006/relationships/image"/><Relationship Id="rId19" Target="../media/image137.jpeg" Type="http://schemas.openxmlformats.org/officeDocument/2006/relationships/image"/><Relationship Id="rId4" Target="../media/image122.jpeg" Type="http://schemas.openxmlformats.org/officeDocument/2006/relationships/image"/><Relationship Id="rId9" Target="../media/image127.jpeg" Type="http://schemas.openxmlformats.org/officeDocument/2006/relationships/image"/><Relationship Id="rId14" Target="../media/image132.jpeg" Type="http://schemas.openxmlformats.org/officeDocument/2006/relationships/image"/><Relationship Id="rId22" Target="../media/image22.jpeg" Type="http://schemas.openxmlformats.org/officeDocument/2006/relationships/image"/></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arget="../media/image147.jpeg" Type="http://schemas.openxmlformats.org/officeDocument/2006/relationships/image"/><Relationship Id="rId3" Target="../media/image142.jpeg" Type="http://schemas.openxmlformats.org/officeDocument/2006/relationships/image"/><Relationship Id="rId7" Target="../media/image146.jpeg" Type="http://schemas.openxmlformats.org/officeDocument/2006/relationships/image"/><Relationship Id="rId2" Target="../media/image141.jpeg" Type="http://schemas.openxmlformats.org/officeDocument/2006/relationships/image"/><Relationship Id="rId1" Target="../slideLayouts/slideLayout13.xml" Type="http://schemas.openxmlformats.org/officeDocument/2006/relationships/slideLayout"/><Relationship Id="rId6" Target="../media/image145.jpeg" Type="http://schemas.openxmlformats.org/officeDocument/2006/relationships/image"/><Relationship Id="rId5" Target="../media/image144.jpeg" Type="http://schemas.openxmlformats.org/officeDocument/2006/relationships/image"/><Relationship Id="rId4" Target="../media/image143.jpeg" Type="http://schemas.openxmlformats.org/officeDocument/2006/relationships/image"/></Relationships>
</file>

<file path=ppt/slides/_rels/slide5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52.jpeg"/><Relationship Id="rId7" Type="http://schemas.openxmlformats.org/officeDocument/2006/relationships/image" Target="../media/image149.emf"/><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oleObject" Target="../embeddings/oleObject57.bin"/><Relationship Id="rId5" Type="http://schemas.openxmlformats.org/officeDocument/2006/relationships/image" Target="../media/image148.emf"/><Relationship Id="rId4" Type="http://schemas.openxmlformats.org/officeDocument/2006/relationships/oleObject" Target="../embeddings/oleObject56.bin"/></Relationships>
</file>

<file path=ppt/slides/_rels/slide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arget="../media/image156.jpeg" Type="http://schemas.openxmlformats.org/officeDocument/2006/relationships/image"/><Relationship Id="rId2" Target="../media/image155.jpeg" Type="http://schemas.openxmlformats.org/officeDocument/2006/relationships/image"/><Relationship Id="rId1" Target="../slideLayouts/slideLayout18.xml" Type="http://schemas.openxmlformats.org/officeDocument/2006/relationships/slideLayout"/><Relationship Id="rId6" Target="../media/image159.png" Type="http://schemas.openxmlformats.org/officeDocument/2006/relationships/image"/><Relationship Id="rId5" Target="../media/image158.png" Type="http://schemas.openxmlformats.org/officeDocument/2006/relationships/image"/><Relationship Id="rId4" Target="../media/image157.jpeg" Type="http://schemas.openxmlformats.org/officeDocument/2006/relationships/image"/></Relationships>
</file>

<file path=ppt/slides/_rels/slide5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gif"/><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9.jpeg"/><Relationship Id="rId4" Type="http://schemas.openxmlformats.org/officeDocument/2006/relationships/image" Target="../media/image1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9.jpeg"/><Relationship Id="rId4" Type="http://schemas.openxmlformats.org/officeDocument/2006/relationships/image" Target="../media/image1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arget="../media/image164.jpeg" Type="http://schemas.openxmlformats.org/officeDocument/2006/relationships/image"/><Relationship Id="rId1" Target="../slideLayouts/slideLayout13.xml" Type="http://schemas.openxmlformats.org/officeDocument/2006/relationships/slideLayout"/></Relationships>
</file>

<file path=ppt/slides/_rels/slide65.xml.rels><?xml version="1.0" encoding="UTF-8" standalone="yes" ?><Relationships xmlns="http://schemas.openxmlformats.org/package/2006/relationships"><Relationship Id="rId2" Target="../media/image165.jpeg" Type="http://schemas.openxmlformats.org/officeDocument/2006/relationships/image"/><Relationship Id="rId1" Target="../slideLayouts/slideLayout13.xml" Type="http://schemas.openxmlformats.org/officeDocument/2006/relationships/slideLayout"/></Relationships>
</file>

<file path=ppt/slides/_rels/slide6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8536" y="3269212"/>
            <a:ext cx="1836273" cy="1558537"/>
          </a:xfrm>
          <a:prstGeom prst="rect">
            <a:avLst/>
          </a:prstGeom>
        </p:spPr>
      </p:pic>
      <p:sp>
        <p:nvSpPr>
          <p:cNvPr id="20" name="Text Box 6"/>
          <p:cNvSpPr txBox="1">
            <a:spLocks noChangeArrowheads="1"/>
          </p:cNvSpPr>
          <p:nvPr/>
        </p:nvSpPr>
        <p:spPr bwMode="auto">
          <a:xfrm>
            <a:off x="909456" y="1421979"/>
            <a:ext cx="7305613" cy="829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9753" tIns="44876" rIns="89753" bIns="44876">
            <a:spAutoFit/>
          </a:bodyPr>
          <a:lstStyle>
            <a:defPPr>
              <a:defRPr lang="en-US"/>
            </a:defPPr>
            <a:lvl1pPr marL="0" algn="l" defTabSz="2552905" rtl="0" eaLnBrk="1" latinLnBrk="0" hangingPunct="1">
              <a:defRPr sz="10100" kern="1200">
                <a:solidFill>
                  <a:schemeClr val="tx1"/>
                </a:solidFill>
                <a:latin typeface="+mn-lt"/>
                <a:ea typeface="+mn-ea"/>
                <a:cs typeface="+mn-cs"/>
              </a:defRPr>
            </a:lvl1pPr>
            <a:lvl2pPr marL="2552905" algn="l" defTabSz="2552905" rtl="0" eaLnBrk="1" latinLnBrk="0" hangingPunct="1">
              <a:defRPr sz="10100" kern="1200">
                <a:solidFill>
                  <a:schemeClr val="tx1"/>
                </a:solidFill>
                <a:latin typeface="+mn-lt"/>
                <a:ea typeface="+mn-ea"/>
                <a:cs typeface="+mn-cs"/>
              </a:defRPr>
            </a:lvl2pPr>
            <a:lvl3pPr marL="5105815" algn="l" defTabSz="2552905" rtl="0" eaLnBrk="1" latinLnBrk="0" hangingPunct="1">
              <a:defRPr sz="10100" kern="1200">
                <a:solidFill>
                  <a:schemeClr val="tx1"/>
                </a:solidFill>
                <a:latin typeface="+mn-lt"/>
                <a:ea typeface="+mn-ea"/>
                <a:cs typeface="+mn-cs"/>
              </a:defRPr>
            </a:lvl3pPr>
            <a:lvl4pPr marL="7658719" algn="l" defTabSz="2552905" rtl="0" eaLnBrk="1" latinLnBrk="0" hangingPunct="1">
              <a:defRPr sz="10100" kern="1200">
                <a:solidFill>
                  <a:schemeClr val="tx1"/>
                </a:solidFill>
                <a:latin typeface="+mn-lt"/>
                <a:ea typeface="+mn-ea"/>
                <a:cs typeface="+mn-cs"/>
              </a:defRPr>
            </a:lvl4pPr>
            <a:lvl5pPr marL="10211624" algn="l" defTabSz="2552905" rtl="0" eaLnBrk="1" latinLnBrk="0" hangingPunct="1">
              <a:defRPr sz="10100" kern="1200">
                <a:solidFill>
                  <a:schemeClr val="tx1"/>
                </a:solidFill>
                <a:latin typeface="+mn-lt"/>
                <a:ea typeface="+mn-ea"/>
                <a:cs typeface="+mn-cs"/>
              </a:defRPr>
            </a:lvl5pPr>
            <a:lvl6pPr marL="12764528" algn="l" defTabSz="2552905" rtl="0" eaLnBrk="1" latinLnBrk="0" hangingPunct="1">
              <a:defRPr sz="10100" kern="1200">
                <a:solidFill>
                  <a:schemeClr val="tx1"/>
                </a:solidFill>
                <a:latin typeface="+mn-lt"/>
                <a:ea typeface="+mn-ea"/>
                <a:cs typeface="+mn-cs"/>
              </a:defRPr>
            </a:lvl6pPr>
            <a:lvl7pPr marL="15317438" algn="l" defTabSz="2552905" rtl="0" eaLnBrk="1" latinLnBrk="0" hangingPunct="1">
              <a:defRPr sz="10100" kern="1200">
                <a:solidFill>
                  <a:schemeClr val="tx1"/>
                </a:solidFill>
                <a:latin typeface="+mn-lt"/>
                <a:ea typeface="+mn-ea"/>
                <a:cs typeface="+mn-cs"/>
              </a:defRPr>
            </a:lvl7pPr>
            <a:lvl8pPr marL="17870343" algn="l" defTabSz="2552905" rtl="0" eaLnBrk="1" latinLnBrk="0" hangingPunct="1">
              <a:defRPr sz="10100" kern="1200">
                <a:solidFill>
                  <a:schemeClr val="tx1"/>
                </a:solidFill>
                <a:latin typeface="+mn-lt"/>
                <a:ea typeface="+mn-ea"/>
                <a:cs typeface="+mn-cs"/>
              </a:defRPr>
            </a:lvl8pPr>
            <a:lvl9pPr marL="20423247" algn="l" defTabSz="2552905" rtl="0" eaLnBrk="1" latinLnBrk="0" hangingPunct="1">
              <a:defRPr sz="10100" kern="1200">
                <a:solidFill>
                  <a:schemeClr val="tx1"/>
                </a:solidFill>
                <a:latin typeface="+mn-lt"/>
                <a:ea typeface="+mn-ea"/>
                <a:cs typeface="+mn-cs"/>
              </a:defRPr>
            </a:lvl9pPr>
          </a:lstStyle>
          <a:p>
            <a:pPr algn="ctr">
              <a:spcBef>
                <a:spcPts val="0"/>
              </a:spcBef>
              <a:defRPr/>
            </a:pPr>
            <a:r>
              <a:rPr lang="fr-FR" sz="2400" b="1" kern="900" dirty="0"/>
              <a:t>Maladies </a:t>
            </a:r>
            <a:r>
              <a:rPr lang="fr-FR" sz="2400" b="1" kern="900" dirty="0" err="1"/>
              <a:t>neurodégénératives</a:t>
            </a:r>
            <a:r>
              <a:rPr lang="fr-FR" sz="2400" b="1" kern="900" dirty="0"/>
              <a:t> et </a:t>
            </a:r>
            <a:r>
              <a:rPr lang="fr-FR" sz="2400" b="1" kern="900" dirty="0" smtClean="0"/>
              <a:t>IA: </a:t>
            </a:r>
          </a:p>
          <a:p>
            <a:pPr algn="ctr">
              <a:spcBef>
                <a:spcPts val="0"/>
              </a:spcBef>
              <a:defRPr/>
            </a:pPr>
            <a:r>
              <a:rPr lang="fr-FR" sz="2400" b="1" kern="900" dirty="0" smtClean="0"/>
              <a:t>vers </a:t>
            </a:r>
            <a:r>
              <a:rPr lang="fr-FR" sz="2400" b="1" kern="900" dirty="0"/>
              <a:t>une approche intégrative</a:t>
            </a:r>
            <a:endParaRPr lang="fr-FR" sz="2400" b="1" kern="900" dirty="0" smtClean="0"/>
          </a:p>
        </p:txBody>
      </p:sp>
      <p:sp>
        <p:nvSpPr>
          <p:cNvPr id="21" name="Text Box 7"/>
          <p:cNvSpPr txBox="1">
            <a:spLocks noChangeArrowheads="1"/>
          </p:cNvSpPr>
          <p:nvPr/>
        </p:nvSpPr>
        <p:spPr bwMode="auto">
          <a:xfrm>
            <a:off x="1295033" y="2414085"/>
            <a:ext cx="7056487" cy="9447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9753" tIns="44876" rIns="89753" bIns="44876">
            <a:spAutoFit/>
          </a:bodyPr>
          <a:lstStyle>
            <a:defPPr>
              <a:defRPr lang="en-US"/>
            </a:defPPr>
            <a:lvl1pPr marL="0" algn="l" defTabSz="2552905" rtl="0" eaLnBrk="1" latinLnBrk="0" hangingPunct="1">
              <a:defRPr sz="10100" kern="1200">
                <a:solidFill>
                  <a:schemeClr val="tx1"/>
                </a:solidFill>
                <a:latin typeface="+mn-lt"/>
                <a:ea typeface="+mn-ea"/>
                <a:cs typeface="+mn-cs"/>
              </a:defRPr>
            </a:lvl1pPr>
            <a:lvl2pPr marL="2552905" algn="l" defTabSz="2552905" rtl="0" eaLnBrk="1" latinLnBrk="0" hangingPunct="1">
              <a:defRPr sz="10100" kern="1200">
                <a:solidFill>
                  <a:schemeClr val="tx1"/>
                </a:solidFill>
                <a:latin typeface="+mn-lt"/>
                <a:ea typeface="+mn-ea"/>
                <a:cs typeface="+mn-cs"/>
              </a:defRPr>
            </a:lvl2pPr>
            <a:lvl3pPr marL="5105815" algn="l" defTabSz="2552905" rtl="0" eaLnBrk="1" latinLnBrk="0" hangingPunct="1">
              <a:defRPr sz="10100" kern="1200">
                <a:solidFill>
                  <a:schemeClr val="tx1"/>
                </a:solidFill>
                <a:latin typeface="+mn-lt"/>
                <a:ea typeface="+mn-ea"/>
                <a:cs typeface="+mn-cs"/>
              </a:defRPr>
            </a:lvl3pPr>
            <a:lvl4pPr marL="7658719" algn="l" defTabSz="2552905" rtl="0" eaLnBrk="1" latinLnBrk="0" hangingPunct="1">
              <a:defRPr sz="10100" kern="1200">
                <a:solidFill>
                  <a:schemeClr val="tx1"/>
                </a:solidFill>
                <a:latin typeface="+mn-lt"/>
                <a:ea typeface="+mn-ea"/>
                <a:cs typeface="+mn-cs"/>
              </a:defRPr>
            </a:lvl4pPr>
            <a:lvl5pPr marL="10211624" algn="l" defTabSz="2552905" rtl="0" eaLnBrk="1" latinLnBrk="0" hangingPunct="1">
              <a:defRPr sz="10100" kern="1200">
                <a:solidFill>
                  <a:schemeClr val="tx1"/>
                </a:solidFill>
                <a:latin typeface="+mn-lt"/>
                <a:ea typeface="+mn-ea"/>
                <a:cs typeface="+mn-cs"/>
              </a:defRPr>
            </a:lvl5pPr>
            <a:lvl6pPr marL="12764528" algn="l" defTabSz="2552905" rtl="0" eaLnBrk="1" latinLnBrk="0" hangingPunct="1">
              <a:defRPr sz="10100" kern="1200">
                <a:solidFill>
                  <a:schemeClr val="tx1"/>
                </a:solidFill>
                <a:latin typeface="+mn-lt"/>
                <a:ea typeface="+mn-ea"/>
                <a:cs typeface="+mn-cs"/>
              </a:defRPr>
            </a:lvl6pPr>
            <a:lvl7pPr marL="15317438" algn="l" defTabSz="2552905" rtl="0" eaLnBrk="1" latinLnBrk="0" hangingPunct="1">
              <a:defRPr sz="10100" kern="1200">
                <a:solidFill>
                  <a:schemeClr val="tx1"/>
                </a:solidFill>
                <a:latin typeface="+mn-lt"/>
                <a:ea typeface="+mn-ea"/>
                <a:cs typeface="+mn-cs"/>
              </a:defRPr>
            </a:lvl7pPr>
            <a:lvl8pPr marL="17870343" algn="l" defTabSz="2552905" rtl="0" eaLnBrk="1" latinLnBrk="0" hangingPunct="1">
              <a:defRPr sz="10100" kern="1200">
                <a:solidFill>
                  <a:schemeClr val="tx1"/>
                </a:solidFill>
                <a:latin typeface="+mn-lt"/>
                <a:ea typeface="+mn-ea"/>
                <a:cs typeface="+mn-cs"/>
              </a:defRPr>
            </a:lvl8pPr>
            <a:lvl9pPr marL="20423247" algn="l" defTabSz="2552905" rtl="0" eaLnBrk="1" latinLnBrk="0" hangingPunct="1">
              <a:defRPr sz="10100" kern="1200">
                <a:solidFill>
                  <a:schemeClr val="tx1"/>
                </a:solidFill>
                <a:latin typeface="+mn-lt"/>
                <a:ea typeface="+mn-ea"/>
                <a:cs typeface="+mn-cs"/>
              </a:defRPr>
            </a:lvl9pPr>
          </a:lstStyle>
          <a:p>
            <a:pPr algn="ctr">
              <a:spcBef>
                <a:spcPct val="50000"/>
              </a:spcBef>
              <a:defRPr/>
            </a:pPr>
            <a:r>
              <a:rPr lang="en-US" sz="1800" b="1" dirty="0">
                <a:latin typeface="Arial" charset="0"/>
              </a:rPr>
              <a:t> Marco </a:t>
            </a:r>
            <a:r>
              <a:rPr lang="en-US" sz="1800" b="1" dirty="0" err="1" smtClean="0">
                <a:latin typeface="Arial" charset="0"/>
              </a:rPr>
              <a:t>Lorenzi</a:t>
            </a:r>
            <a:endParaRPr lang="en-US" sz="1800" b="1" dirty="0">
              <a:latin typeface="Arial" charset="0"/>
            </a:endParaRPr>
          </a:p>
          <a:p>
            <a:pPr algn="ctr">
              <a:lnSpc>
                <a:spcPct val="50000"/>
              </a:lnSpc>
              <a:spcBef>
                <a:spcPct val="50000"/>
              </a:spcBef>
              <a:defRPr/>
            </a:pPr>
            <a:r>
              <a:rPr lang="en-US" sz="1800" dirty="0" err="1" smtClean="0">
                <a:solidFill>
                  <a:schemeClr val="bg1">
                    <a:lumMod val="50000"/>
                  </a:schemeClr>
                </a:solidFill>
                <a:latin typeface="Calibri"/>
                <a:cs typeface="Calibri"/>
              </a:rPr>
              <a:t>Université</a:t>
            </a:r>
            <a:r>
              <a:rPr lang="en-US" sz="1800" dirty="0" smtClean="0">
                <a:solidFill>
                  <a:schemeClr val="bg1">
                    <a:lumMod val="50000"/>
                  </a:schemeClr>
                </a:solidFill>
                <a:latin typeface="Calibri"/>
                <a:cs typeface="Calibri"/>
              </a:rPr>
              <a:t> Côte d’Azur, </a:t>
            </a:r>
            <a:r>
              <a:rPr lang="en-US" sz="1800" dirty="0" err="1" smtClean="0">
                <a:solidFill>
                  <a:schemeClr val="bg1">
                    <a:lumMod val="50000"/>
                  </a:schemeClr>
                </a:solidFill>
                <a:latin typeface="Calibri"/>
                <a:cs typeface="Calibri"/>
              </a:rPr>
              <a:t>Inria</a:t>
            </a:r>
            <a:r>
              <a:rPr lang="en-US" sz="1800" dirty="0" smtClean="0">
                <a:solidFill>
                  <a:schemeClr val="bg1">
                    <a:lumMod val="50000"/>
                  </a:schemeClr>
                </a:solidFill>
                <a:latin typeface="Calibri"/>
                <a:cs typeface="Calibri"/>
              </a:rPr>
              <a:t> Sophia </a:t>
            </a:r>
            <a:r>
              <a:rPr lang="en-US" sz="1800" dirty="0" err="1" smtClean="0">
                <a:solidFill>
                  <a:schemeClr val="bg1">
                    <a:lumMod val="50000"/>
                  </a:schemeClr>
                </a:solidFill>
                <a:latin typeface="Calibri"/>
                <a:cs typeface="Calibri"/>
              </a:rPr>
              <a:t>Antipolis</a:t>
            </a:r>
            <a:endParaRPr lang="en-US" sz="1800" dirty="0" smtClean="0">
              <a:solidFill>
                <a:schemeClr val="bg1">
                  <a:lumMod val="50000"/>
                </a:schemeClr>
              </a:solidFill>
              <a:latin typeface="Calibri"/>
              <a:cs typeface="Calibri"/>
            </a:endParaRPr>
          </a:p>
          <a:p>
            <a:pPr algn="ctr">
              <a:lnSpc>
                <a:spcPct val="50000"/>
              </a:lnSpc>
              <a:spcBef>
                <a:spcPct val="50000"/>
              </a:spcBef>
              <a:defRPr/>
            </a:pPr>
            <a:r>
              <a:rPr lang="en-US" sz="1800" dirty="0" err="1" smtClean="0">
                <a:solidFill>
                  <a:srgbClr val="FFFFFF">
                    <a:lumMod val="50000"/>
                  </a:srgbClr>
                </a:solidFill>
                <a:latin typeface="Calibri"/>
                <a:ea typeface="ＭＳ Ｐゴシック" charset="0"/>
                <a:cs typeface="Calibri"/>
              </a:rPr>
              <a:t>Epione</a:t>
            </a:r>
            <a:r>
              <a:rPr lang="en-US" sz="1800" dirty="0" smtClean="0">
                <a:solidFill>
                  <a:srgbClr val="FFFFFF">
                    <a:lumMod val="50000"/>
                  </a:srgbClr>
                </a:solidFill>
                <a:latin typeface="Calibri"/>
                <a:ea typeface="ＭＳ Ｐゴシック" charset="0"/>
                <a:cs typeface="Calibri"/>
              </a:rPr>
              <a:t> </a:t>
            </a:r>
            <a:r>
              <a:rPr lang="en-US" sz="1800" dirty="0">
                <a:solidFill>
                  <a:srgbClr val="FFFFFF">
                    <a:lumMod val="50000"/>
                  </a:srgbClr>
                </a:solidFill>
                <a:latin typeface="Calibri"/>
                <a:ea typeface="ＭＳ Ｐゴシック" charset="0"/>
                <a:cs typeface="Calibri"/>
              </a:rPr>
              <a:t>Research </a:t>
            </a:r>
            <a:r>
              <a:rPr lang="en-US" sz="1800" dirty="0" smtClean="0">
                <a:solidFill>
                  <a:srgbClr val="FFFFFF">
                    <a:lumMod val="50000"/>
                  </a:srgbClr>
                </a:solidFill>
                <a:latin typeface="Calibri"/>
                <a:ea typeface="ＭＳ Ｐゴシック" charset="0"/>
                <a:cs typeface="Calibri"/>
              </a:rPr>
              <a:t>Group</a:t>
            </a:r>
            <a:endParaRPr lang="en-US" sz="1200" dirty="0">
              <a:solidFill>
                <a:schemeClr val="bg1">
                  <a:lumMod val="50000"/>
                </a:schemeClr>
              </a:solidFill>
              <a:latin typeface="Calibri"/>
              <a:cs typeface="Calibri"/>
            </a:endParaRPr>
          </a:p>
        </p:txBody>
      </p:sp>
      <p:sp>
        <p:nvSpPr>
          <p:cNvPr id="3" name="Espace réservé du numéro de diapositive 2"/>
          <p:cNvSpPr>
            <a:spLocks noGrp="1"/>
          </p:cNvSpPr>
          <p:nvPr>
            <p:ph type="sldNum" sz="quarter" idx="12"/>
          </p:nvPr>
        </p:nvSpPr>
        <p:spPr/>
        <p:txBody>
          <a:bodyPr/>
          <a:lstStyle/>
          <a:p>
            <a:pPr>
              <a:defRPr/>
            </a:pPr>
            <a:r>
              <a:rPr lang="fr-FR" dirty="0" smtClean="0"/>
              <a:t>- </a:t>
            </a:r>
            <a:fld id="{8D68F26B-E493-43B4-A0D1-A7C7B876D25B}" type="slidenum">
              <a:rPr lang="fr-FR" smtClean="0"/>
              <a:pPr>
                <a:defRPr/>
              </a:pPr>
              <a:t>1</a:t>
            </a:fld>
            <a:endParaRPr lang="fr-FR" dirty="0"/>
          </a:p>
        </p:txBody>
      </p:sp>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3959" y="3913561"/>
            <a:ext cx="1901110" cy="560461"/>
          </a:xfrm>
          <a:prstGeom prst="rect">
            <a:avLst/>
          </a:prstGeom>
        </p:spPr>
      </p:pic>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4526" y="3794807"/>
            <a:ext cx="1715458" cy="606128"/>
          </a:xfrm>
          <a:prstGeom prst="rect">
            <a:avLst/>
          </a:prstGeom>
        </p:spPr>
      </p:pic>
    </p:spTree>
    <p:extLst>
      <p:ext uri="{BB962C8B-B14F-4D97-AF65-F5344CB8AC3E}">
        <p14:creationId xmlns:p14="http://schemas.microsoft.com/office/powerpoint/2010/main" val="3228113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10</a:t>
            </a:fld>
            <a:endParaRPr lang="fr-FR"/>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p:spPr>
      </p:pic>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graphicFrame>
        <p:nvGraphicFramePr>
          <p:cNvPr id="35" name="Objet 34"/>
          <p:cNvGraphicFramePr>
            <a:graphicFrameLocks noChangeAspect="1"/>
          </p:cNvGraphicFramePr>
          <p:nvPr>
            <p:extLst>
              <p:ext uri="{D42A27DB-BD31-4B8C-83A1-F6EECF244321}">
                <p14:modId xmlns:p14="http://schemas.microsoft.com/office/powerpoint/2010/main" val="1923534582"/>
              </p:ext>
            </p:extLst>
          </p:nvPr>
        </p:nvGraphicFramePr>
        <p:xfrm>
          <a:off x="6937375" y="1012825"/>
          <a:ext cx="284163" cy="334963"/>
        </p:xfrm>
        <a:graphic>
          <a:graphicData uri="http://schemas.openxmlformats.org/presentationml/2006/ole">
            <mc:AlternateContent xmlns:mc="http://schemas.openxmlformats.org/markup-compatibility/2006">
              <mc:Choice xmlns:v="urn:schemas-microsoft-com:vml" Requires="v">
                <p:oleObj spid="_x0000_s50360" name="…quation" r:id="rId7" imgW="203200" imgH="241300" progId="Equation.3">
                  <p:embed/>
                </p:oleObj>
              </mc:Choice>
              <mc:Fallback>
                <p:oleObj name="…quation" r:id="rId7" imgW="203200" imgH="241300" progId="Equation.3">
                  <p:embed/>
                  <p:pic>
                    <p:nvPicPr>
                      <p:cNvPr id="0" name=""/>
                      <p:cNvPicPr/>
                      <p:nvPr/>
                    </p:nvPicPr>
                    <p:blipFill>
                      <a:blip r:embed="rId8"/>
                      <a:stretch>
                        <a:fillRect/>
                      </a:stretch>
                    </p:blipFill>
                    <p:spPr>
                      <a:xfrm>
                        <a:off x="6937375" y="1012825"/>
                        <a:ext cx="284163" cy="334963"/>
                      </a:xfrm>
                      <a:prstGeom prst="rect">
                        <a:avLst/>
                      </a:prstGeom>
                    </p:spPr>
                  </p:pic>
                </p:oleObj>
              </mc:Fallback>
            </mc:AlternateContent>
          </a:graphicData>
        </a:graphic>
      </p:graphicFrame>
      <p:graphicFrame>
        <p:nvGraphicFramePr>
          <p:cNvPr id="37" name="Objet 36"/>
          <p:cNvGraphicFramePr>
            <a:graphicFrameLocks noChangeAspect="1"/>
          </p:cNvGraphicFramePr>
          <p:nvPr>
            <p:extLst>
              <p:ext uri="{D42A27DB-BD31-4B8C-83A1-F6EECF244321}">
                <p14:modId xmlns:p14="http://schemas.microsoft.com/office/powerpoint/2010/main" val="2631098309"/>
              </p:ext>
            </p:extLst>
          </p:nvPr>
        </p:nvGraphicFramePr>
        <p:xfrm>
          <a:off x="6959283" y="1913890"/>
          <a:ext cx="301625" cy="334963"/>
        </p:xfrm>
        <a:graphic>
          <a:graphicData uri="http://schemas.openxmlformats.org/presentationml/2006/ole">
            <mc:AlternateContent xmlns:mc="http://schemas.openxmlformats.org/markup-compatibility/2006">
              <mc:Choice xmlns:v="urn:schemas-microsoft-com:vml" Requires="v">
                <p:oleObj spid="_x0000_s50361" name="…quation" r:id="rId9" imgW="215900" imgH="241300" progId="Equation.3">
                  <p:embed/>
                </p:oleObj>
              </mc:Choice>
              <mc:Fallback>
                <p:oleObj name="…quation" r:id="rId9" imgW="215900" imgH="241300" progId="Equation.3">
                  <p:embed/>
                  <p:pic>
                    <p:nvPicPr>
                      <p:cNvPr id="0" name=""/>
                      <p:cNvPicPr/>
                      <p:nvPr/>
                    </p:nvPicPr>
                    <p:blipFill>
                      <a:blip r:embed="rId10"/>
                      <a:stretch>
                        <a:fillRect/>
                      </a:stretch>
                    </p:blipFill>
                    <p:spPr>
                      <a:xfrm>
                        <a:off x="6959283" y="1913890"/>
                        <a:ext cx="301625" cy="334963"/>
                      </a:xfrm>
                      <a:prstGeom prst="rect">
                        <a:avLst/>
                      </a:prstGeom>
                    </p:spPr>
                  </p:pic>
                </p:oleObj>
              </mc:Fallback>
            </mc:AlternateContent>
          </a:graphicData>
        </a:graphic>
      </p:graphicFrame>
      <p:graphicFrame>
        <p:nvGraphicFramePr>
          <p:cNvPr id="38" name="Objet 37"/>
          <p:cNvGraphicFramePr>
            <a:graphicFrameLocks noChangeAspect="1"/>
          </p:cNvGraphicFramePr>
          <p:nvPr>
            <p:extLst>
              <p:ext uri="{D42A27DB-BD31-4B8C-83A1-F6EECF244321}">
                <p14:modId xmlns:p14="http://schemas.microsoft.com/office/powerpoint/2010/main" val="4093717162"/>
              </p:ext>
            </p:extLst>
          </p:nvPr>
        </p:nvGraphicFramePr>
        <p:xfrm>
          <a:off x="6949123" y="2823830"/>
          <a:ext cx="301625" cy="334963"/>
        </p:xfrm>
        <a:graphic>
          <a:graphicData uri="http://schemas.openxmlformats.org/presentationml/2006/ole">
            <mc:AlternateContent xmlns:mc="http://schemas.openxmlformats.org/markup-compatibility/2006">
              <mc:Choice xmlns:v="urn:schemas-microsoft-com:vml" Requires="v">
                <p:oleObj spid="_x0000_s50362" name="…quation" r:id="rId11" imgW="215900" imgH="241300" progId="Equation.3">
                  <p:embed/>
                </p:oleObj>
              </mc:Choice>
              <mc:Fallback>
                <p:oleObj name="…quation" r:id="rId11" imgW="215900" imgH="241300" progId="Equation.3">
                  <p:embed/>
                  <p:pic>
                    <p:nvPicPr>
                      <p:cNvPr id="0" name=""/>
                      <p:cNvPicPr/>
                      <p:nvPr/>
                    </p:nvPicPr>
                    <p:blipFill>
                      <a:blip r:embed="rId12"/>
                      <a:stretch>
                        <a:fillRect/>
                      </a:stretch>
                    </p:blipFill>
                    <p:spPr>
                      <a:xfrm>
                        <a:off x="6949123" y="2823830"/>
                        <a:ext cx="301625" cy="334963"/>
                      </a:xfrm>
                      <a:prstGeom prst="rect">
                        <a:avLst/>
                      </a:prstGeom>
                    </p:spPr>
                  </p:pic>
                </p:oleObj>
              </mc:Fallback>
            </mc:AlternateContent>
          </a:graphicData>
        </a:graphic>
      </p:graphicFrame>
      <p:graphicFrame>
        <p:nvGraphicFramePr>
          <p:cNvPr id="39" name="Objet 38"/>
          <p:cNvGraphicFramePr>
            <a:graphicFrameLocks noChangeAspect="1"/>
          </p:cNvGraphicFramePr>
          <p:nvPr>
            <p:extLst>
              <p:ext uri="{D42A27DB-BD31-4B8C-83A1-F6EECF244321}">
                <p14:modId xmlns:p14="http://schemas.microsoft.com/office/powerpoint/2010/main" val="4282002053"/>
              </p:ext>
            </p:extLst>
          </p:nvPr>
        </p:nvGraphicFramePr>
        <p:xfrm>
          <a:off x="6938963" y="3819906"/>
          <a:ext cx="301625" cy="334963"/>
        </p:xfrm>
        <a:graphic>
          <a:graphicData uri="http://schemas.openxmlformats.org/presentationml/2006/ole">
            <mc:AlternateContent xmlns:mc="http://schemas.openxmlformats.org/markup-compatibility/2006">
              <mc:Choice xmlns:v="urn:schemas-microsoft-com:vml" Requires="v">
                <p:oleObj spid="_x0000_s50363" name="…quation" r:id="rId13" imgW="215900" imgH="241300" progId="Equation.3">
                  <p:embed/>
                </p:oleObj>
              </mc:Choice>
              <mc:Fallback>
                <p:oleObj name="…quation" r:id="rId13" imgW="215900" imgH="241300" progId="Equation.3">
                  <p:embed/>
                  <p:pic>
                    <p:nvPicPr>
                      <p:cNvPr id="0" name=""/>
                      <p:cNvPicPr/>
                      <p:nvPr/>
                    </p:nvPicPr>
                    <p:blipFill>
                      <a:blip r:embed="rId14"/>
                      <a:stretch>
                        <a:fillRect/>
                      </a:stretch>
                    </p:blipFill>
                    <p:spPr>
                      <a:xfrm>
                        <a:off x="6938963" y="3819906"/>
                        <a:ext cx="301625" cy="334963"/>
                      </a:xfrm>
                      <a:prstGeom prst="rect">
                        <a:avLst/>
                      </a:prstGeom>
                    </p:spPr>
                  </p:pic>
                </p:oleObj>
              </mc:Fallback>
            </mc:AlternateContent>
          </a:graphicData>
        </a:graphic>
      </p:graphicFrame>
      <p:sp>
        <p:nvSpPr>
          <p:cNvPr id="22" name="Rectangle 21"/>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pic>
        <p:nvPicPr>
          <p:cNvPr id="23" name="Image 2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069854" y="2573162"/>
            <a:ext cx="780079" cy="780079"/>
          </a:xfrm>
          <a:prstGeom prst="rect">
            <a:avLst/>
          </a:prstGeom>
        </p:spPr>
      </p:pic>
    </p:spTree>
    <p:extLst>
      <p:ext uri="{BB962C8B-B14F-4D97-AF65-F5344CB8AC3E}">
        <p14:creationId xmlns:p14="http://schemas.microsoft.com/office/powerpoint/2010/main" val="4161829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11</a:t>
            </a:fld>
            <a:endParaRPr lang="fr-FR"/>
          </a:p>
        </p:txBody>
      </p:sp>
      <p:sp>
        <p:nvSpPr>
          <p:cNvPr id="6" name="ZoneTexte 5"/>
          <p:cNvSpPr txBox="1"/>
          <p:nvPr/>
        </p:nvSpPr>
        <p:spPr>
          <a:xfrm>
            <a:off x="3618307" y="1814848"/>
            <a:ext cx="1491380" cy="523220"/>
          </a:xfrm>
          <a:prstGeom prst="rect">
            <a:avLst/>
          </a:prstGeom>
          <a:noFill/>
        </p:spPr>
        <p:txBody>
          <a:bodyPr wrap="square" rtlCol="0">
            <a:spAutoFit/>
          </a:bodyPr>
          <a:lstStyle/>
          <a:p>
            <a:pPr algn="ctr"/>
            <a:r>
              <a:rPr lang="en-US" sz="1400" dirty="0" smtClean="0"/>
              <a:t>Patient’s latent</a:t>
            </a:r>
          </a:p>
          <a:p>
            <a:pPr algn="ctr"/>
            <a:r>
              <a:rPr lang="en-US" sz="1400" dirty="0" smtClean="0"/>
              <a:t> status</a:t>
            </a:r>
            <a:endParaRPr lang="en-US" sz="1400" dirty="0"/>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p:spPr>
      </p:pic>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graphicFrame>
        <p:nvGraphicFramePr>
          <p:cNvPr id="29" name="Objet 28"/>
          <p:cNvGraphicFramePr>
            <a:graphicFrameLocks noChangeAspect="1"/>
          </p:cNvGraphicFramePr>
          <p:nvPr>
            <p:extLst>
              <p:ext uri="{D42A27DB-BD31-4B8C-83A1-F6EECF244321}">
                <p14:modId xmlns:p14="http://schemas.microsoft.com/office/powerpoint/2010/main" val="2712848522"/>
              </p:ext>
            </p:extLst>
          </p:nvPr>
        </p:nvGraphicFramePr>
        <p:xfrm>
          <a:off x="4265613" y="2397125"/>
          <a:ext cx="228600" cy="228600"/>
        </p:xfrm>
        <a:graphic>
          <a:graphicData uri="http://schemas.openxmlformats.org/presentationml/2006/ole">
            <mc:AlternateContent xmlns:mc="http://schemas.openxmlformats.org/markup-compatibility/2006">
              <mc:Choice xmlns:v="urn:schemas-microsoft-com:vml" Requires="v">
                <p:oleObj spid="_x0000_s49430" name="…quation" r:id="rId7" imgW="127000" imgH="127000" progId="Equation.3">
                  <p:embed/>
                </p:oleObj>
              </mc:Choice>
              <mc:Fallback>
                <p:oleObj name="…quation" r:id="rId7" imgW="127000" imgH="127000" progId="Equation.3">
                  <p:embed/>
                  <p:pic>
                    <p:nvPicPr>
                      <p:cNvPr id="0" name=""/>
                      <p:cNvPicPr/>
                      <p:nvPr/>
                    </p:nvPicPr>
                    <p:blipFill>
                      <a:blip r:embed="rId8"/>
                      <a:stretch>
                        <a:fillRect/>
                      </a:stretch>
                    </p:blipFill>
                    <p:spPr>
                      <a:xfrm>
                        <a:off x="4265613" y="2397125"/>
                        <a:ext cx="228600" cy="228600"/>
                      </a:xfrm>
                      <a:prstGeom prst="rect">
                        <a:avLst/>
                      </a:prstGeom>
                    </p:spPr>
                  </p:pic>
                </p:oleObj>
              </mc:Fallback>
            </mc:AlternateContent>
          </a:graphicData>
        </a:graphic>
      </p:graphicFrame>
      <p:sp>
        <p:nvSpPr>
          <p:cNvPr id="30" name="ZoneTexte 29"/>
          <p:cNvSpPr txBox="1"/>
          <p:nvPr/>
        </p:nvSpPr>
        <p:spPr>
          <a:xfrm>
            <a:off x="4449808" y="2184970"/>
            <a:ext cx="320432" cy="523220"/>
          </a:xfrm>
          <a:prstGeom prst="rect">
            <a:avLst/>
          </a:prstGeom>
          <a:noFill/>
        </p:spPr>
        <p:txBody>
          <a:bodyPr wrap="square" rtlCol="0">
            <a:spAutoFit/>
          </a:bodyPr>
          <a:lstStyle/>
          <a:p>
            <a:pPr algn="ctr"/>
            <a:r>
              <a:rPr lang="en-US" sz="2800" dirty="0">
                <a:latin typeface="+mn-lt"/>
              </a:rPr>
              <a:t>?</a:t>
            </a:r>
          </a:p>
        </p:txBody>
      </p:sp>
      <p:sp>
        <p:nvSpPr>
          <p:cNvPr id="2" name="ZoneTexte 1"/>
          <p:cNvSpPr txBox="1"/>
          <p:nvPr/>
        </p:nvSpPr>
        <p:spPr>
          <a:xfrm>
            <a:off x="1452880" y="4156768"/>
            <a:ext cx="6482080" cy="369332"/>
          </a:xfrm>
          <a:prstGeom prst="rect">
            <a:avLst/>
          </a:prstGeom>
          <a:noFill/>
        </p:spPr>
        <p:txBody>
          <a:bodyPr wrap="square" rtlCol="0">
            <a:spAutoFit/>
          </a:bodyPr>
          <a:lstStyle/>
          <a:p>
            <a:pPr algn="ctr"/>
            <a:r>
              <a:rPr lang="en-US" b="1" dirty="0" smtClean="0">
                <a:solidFill>
                  <a:schemeClr val="accent2"/>
                </a:solidFill>
              </a:rPr>
              <a:t>Decoding: data reconstruction from the latent representation</a:t>
            </a:r>
            <a:endParaRPr lang="en-US" b="1" dirty="0">
              <a:solidFill>
                <a:schemeClr val="accent2"/>
              </a:solidFill>
            </a:endParaRPr>
          </a:p>
        </p:txBody>
      </p:sp>
      <p:cxnSp>
        <p:nvCxnSpPr>
          <p:cNvPr id="31" name="Connecteur droit avec flèche 30"/>
          <p:cNvCxnSpPr/>
          <p:nvPr/>
        </p:nvCxnSpPr>
        <p:spPr>
          <a:xfrm flipV="1">
            <a:off x="4899536" y="1289670"/>
            <a:ext cx="1056640" cy="54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140960" y="2092310"/>
            <a:ext cx="8456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5066040" y="2294785"/>
            <a:ext cx="920616" cy="57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a:off x="4899536" y="2351050"/>
            <a:ext cx="1106359" cy="135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5" name="Objet 34"/>
          <p:cNvGraphicFramePr>
            <a:graphicFrameLocks noChangeAspect="1"/>
          </p:cNvGraphicFramePr>
          <p:nvPr>
            <p:extLst>
              <p:ext uri="{D42A27DB-BD31-4B8C-83A1-F6EECF244321}">
                <p14:modId xmlns:p14="http://schemas.microsoft.com/office/powerpoint/2010/main" val="3669169731"/>
              </p:ext>
            </p:extLst>
          </p:nvPr>
        </p:nvGraphicFramePr>
        <p:xfrm>
          <a:off x="6937375" y="1012825"/>
          <a:ext cx="284163" cy="334963"/>
        </p:xfrm>
        <a:graphic>
          <a:graphicData uri="http://schemas.openxmlformats.org/presentationml/2006/ole">
            <mc:AlternateContent xmlns:mc="http://schemas.openxmlformats.org/markup-compatibility/2006">
              <mc:Choice xmlns:v="urn:schemas-microsoft-com:vml" Requires="v">
                <p:oleObj spid="_x0000_s49431" name="…quation" r:id="rId9" imgW="203200" imgH="241300" progId="Equation.3">
                  <p:embed/>
                </p:oleObj>
              </mc:Choice>
              <mc:Fallback>
                <p:oleObj name="…quation" r:id="rId9" imgW="203200" imgH="241300" progId="Equation.3">
                  <p:embed/>
                  <p:pic>
                    <p:nvPicPr>
                      <p:cNvPr id="0" name=""/>
                      <p:cNvPicPr/>
                      <p:nvPr/>
                    </p:nvPicPr>
                    <p:blipFill>
                      <a:blip r:embed="rId10"/>
                      <a:stretch>
                        <a:fillRect/>
                      </a:stretch>
                    </p:blipFill>
                    <p:spPr>
                      <a:xfrm>
                        <a:off x="6937375" y="1012825"/>
                        <a:ext cx="284163" cy="334963"/>
                      </a:xfrm>
                      <a:prstGeom prst="rect">
                        <a:avLst/>
                      </a:prstGeom>
                    </p:spPr>
                  </p:pic>
                </p:oleObj>
              </mc:Fallback>
            </mc:AlternateContent>
          </a:graphicData>
        </a:graphic>
      </p:graphicFrame>
      <p:graphicFrame>
        <p:nvGraphicFramePr>
          <p:cNvPr id="37" name="Objet 36"/>
          <p:cNvGraphicFramePr>
            <a:graphicFrameLocks noChangeAspect="1"/>
          </p:cNvGraphicFramePr>
          <p:nvPr>
            <p:extLst>
              <p:ext uri="{D42A27DB-BD31-4B8C-83A1-F6EECF244321}">
                <p14:modId xmlns:p14="http://schemas.microsoft.com/office/powerpoint/2010/main" val="1168207248"/>
              </p:ext>
            </p:extLst>
          </p:nvPr>
        </p:nvGraphicFramePr>
        <p:xfrm>
          <a:off x="6959283" y="1913890"/>
          <a:ext cx="301625" cy="334963"/>
        </p:xfrm>
        <a:graphic>
          <a:graphicData uri="http://schemas.openxmlformats.org/presentationml/2006/ole">
            <mc:AlternateContent xmlns:mc="http://schemas.openxmlformats.org/markup-compatibility/2006">
              <mc:Choice xmlns:v="urn:schemas-microsoft-com:vml" Requires="v">
                <p:oleObj spid="_x0000_s49432" name="…quation" r:id="rId11" imgW="215900" imgH="241300" progId="Equation.3">
                  <p:embed/>
                </p:oleObj>
              </mc:Choice>
              <mc:Fallback>
                <p:oleObj name="…quation" r:id="rId11" imgW="215900" imgH="241300" progId="Equation.3">
                  <p:embed/>
                  <p:pic>
                    <p:nvPicPr>
                      <p:cNvPr id="0" name=""/>
                      <p:cNvPicPr/>
                      <p:nvPr/>
                    </p:nvPicPr>
                    <p:blipFill>
                      <a:blip r:embed="rId12"/>
                      <a:stretch>
                        <a:fillRect/>
                      </a:stretch>
                    </p:blipFill>
                    <p:spPr>
                      <a:xfrm>
                        <a:off x="6959283" y="1913890"/>
                        <a:ext cx="301625" cy="334963"/>
                      </a:xfrm>
                      <a:prstGeom prst="rect">
                        <a:avLst/>
                      </a:prstGeom>
                    </p:spPr>
                  </p:pic>
                </p:oleObj>
              </mc:Fallback>
            </mc:AlternateContent>
          </a:graphicData>
        </a:graphic>
      </p:graphicFrame>
      <p:graphicFrame>
        <p:nvGraphicFramePr>
          <p:cNvPr id="38" name="Objet 37"/>
          <p:cNvGraphicFramePr>
            <a:graphicFrameLocks noChangeAspect="1"/>
          </p:cNvGraphicFramePr>
          <p:nvPr>
            <p:extLst>
              <p:ext uri="{D42A27DB-BD31-4B8C-83A1-F6EECF244321}">
                <p14:modId xmlns:p14="http://schemas.microsoft.com/office/powerpoint/2010/main" val="853422029"/>
              </p:ext>
            </p:extLst>
          </p:nvPr>
        </p:nvGraphicFramePr>
        <p:xfrm>
          <a:off x="6949123" y="2823830"/>
          <a:ext cx="301625" cy="334963"/>
        </p:xfrm>
        <a:graphic>
          <a:graphicData uri="http://schemas.openxmlformats.org/presentationml/2006/ole">
            <mc:AlternateContent xmlns:mc="http://schemas.openxmlformats.org/markup-compatibility/2006">
              <mc:Choice xmlns:v="urn:schemas-microsoft-com:vml" Requires="v">
                <p:oleObj spid="_x0000_s49433" name="…quation" r:id="rId13" imgW="215900" imgH="241300" progId="Equation.3">
                  <p:embed/>
                </p:oleObj>
              </mc:Choice>
              <mc:Fallback>
                <p:oleObj name="…quation" r:id="rId13" imgW="215900" imgH="241300" progId="Equation.3">
                  <p:embed/>
                  <p:pic>
                    <p:nvPicPr>
                      <p:cNvPr id="0" name=""/>
                      <p:cNvPicPr/>
                      <p:nvPr/>
                    </p:nvPicPr>
                    <p:blipFill>
                      <a:blip r:embed="rId14"/>
                      <a:stretch>
                        <a:fillRect/>
                      </a:stretch>
                    </p:blipFill>
                    <p:spPr>
                      <a:xfrm>
                        <a:off x="6949123" y="2823830"/>
                        <a:ext cx="301625" cy="334963"/>
                      </a:xfrm>
                      <a:prstGeom prst="rect">
                        <a:avLst/>
                      </a:prstGeom>
                    </p:spPr>
                  </p:pic>
                </p:oleObj>
              </mc:Fallback>
            </mc:AlternateContent>
          </a:graphicData>
        </a:graphic>
      </p:graphicFrame>
      <p:graphicFrame>
        <p:nvGraphicFramePr>
          <p:cNvPr id="39" name="Objet 38"/>
          <p:cNvGraphicFramePr>
            <a:graphicFrameLocks noChangeAspect="1"/>
          </p:cNvGraphicFramePr>
          <p:nvPr>
            <p:extLst>
              <p:ext uri="{D42A27DB-BD31-4B8C-83A1-F6EECF244321}">
                <p14:modId xmlns:p14="http://schemas.microsoft.com/office/powerpoint/2010/main" val="1661942315"/>
              </p:ext>
            </p:extLst>
          </p:nvPr>
        </p:nvGraphicFramePr>
        <p:xfrm>
          <a:off x="6938963" y="3819906"/>
          <a:ext cx="301625" cy="334963"/>
        </p:xfrm>
        <a:graphic>
          <a:graphicData uri="http://schemas.openxmlformats.org/presentationml/2006/ole">
            <mc:AlternateContent xmlns:mc="http://schemas.openxmlformats.org/markup-compatibility/2006">
              <mc:Choice xmlns:v="urn:schemas-microsoft-com:vml" Requires="v">
                <p:oleObj spid="_x0000_s49434" name="…quation" r:id="rId15" imgW="215900" imgH="241300" progId="Equation.3">
                  <p:embed/>
                </p:oleObj>
              </mc:Choice>
              <mc:Fallback>
                <p:oleObj name="…quation" r:id="rId15" imgW="215900" imgH="241300" progId="Equation.3">
                  <p:embed/>
                  <p:pic>
                    <p:nvPicPr>
                      <p:cNvPr id="0" name=""/>
                      <p:cNvPicPr/>
                      <p:nvPr/>
                    </p:nvPicPr>
                    <p:blipFill>
                      <a:blip r:embed="rId16"/>
                      <a:stretch>
                        <a:fillRect/>
                      </a:stretch>
                    </p:blipFill>
                    <p:spPr>
                      <a:xfrm>
                        <a:off x="6938963" y="3819906"/>
                        <a:ext cx="301625" cy="334963"/>
                      </a:xfrm>
                      <a:prstGeom prst="rect">
                        <a:avLst/>
                      </a:prstGeom>
                    </p:spPr>
                  </p:pic>
                </p:oleObj>
              </mc:Fallback>
            </mc:AlternateContent>
          </a:graphicData>
        </a:graphic>
      </p:graphicFrame>
      <p:pic>
        <p:nvPicPr>
          <p:cNvPr id="23" name="Imag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069854" y="2573162"/>
            <a:ext cx="780079" cy="780079"/>
          </a:xfrm>
          <a:prstGeom prst="rect">
            <a:avLst/>
          </a:prstGeom>
        </p:spPr>
      </p:pic>
      <p:graphicFrame>
        <p:nvGraphicFramePr>
          <p:cNvPr id="24" name="Objet 23"/>
          <p:cNvGraphicFramePr>
            <a:graphicFrameLocks noChangeAspect="1"/>
          </p:cNvGraphicFramePr>
          <p:nvPr>
            <p:extLst>
              <p:ext uri="{D42A27DB-BD31-4B8C-83A1-F6EECF244321}">
                <p14:modId xmlns:p14="http://schemas.microsoft.com/office/powerpoint/2010/main" val="4231686151"/>
              </p:ext>
            </p:extLst>
          </p:nvPr>
        </p:nvGraphicFramePr>
        <p:xfrm>
          <a:off x="7160659" y="2373098"/>
          <a:ext cx="1800298" cy="343974"/>
        </p:xfrm>
        <a:graphic>
          <a:graphicData uri="http://schemas.openxmlformats.org/presentationml/2006/ole">
            <mc:AlternateContent xmlns:mc="http://schemas.openxmlformats.org/markup-compatibility/2006">
              <mc:Choice xmlns:v="urn:schemas-microsoft-com:vml" Requires="v">
                <p:oleObj spid="_x0000_s49435" name="…quation" r:id="rId18" imgW="1257300" imgH="241300" progId="Equation.3">
                  <p:embed/>
                </p:oleObj>
              </mc:Choice>
              <mc:Fallback>
                <p:oleObj name="…quation" r:id="rId18" imgW="1257300" imgH="241300" progId="Equation.3">
                  <p:embed/>
                  <p:pic>
                    <p:nvPicPr>
                      <p:cNvPr id="0" name=""/>
                      <p:cNvPicPr/>
                      <p:nvPr/>
                    </p:nvPicPr>
                    <p:blipFill>
                      <a:blip r:embed="rId19"/>
                      <a:stretch>
                        <a:fillRect/>
                      </a:stretch>
                    </p:blipFill>
                    <p:spPr>
                      <a:xfrm>
                        <a:off x="7160659" y="2373098"/>
                        <a:ext cx="1800298" cy="343974"/>
                      </a:xfrm>
                      <a:prstGeom prst="rect">
                        <a:avLst/>
                      </a:prstGeom>
                      <a:ln w="19050" cmpd="sng">
                        <a:solidFill>
                          <a:schemeClr val="accent1"/>
                        </a:solidFill>
                      </a:ln>
                    </p:spPr>
                  </p:pic>
                </p:oleObj>
              </mc:Fallback>
            </mc:AlternateContent>
          </a:graphicData>
        </a:graphic>
      </p:graphicFrame>
      <p:sp>
        <p:nvSpPr>
          <p:cNvPr id="25" name="Rectangle 24"/>
          <p:cNvSpPr/>
          <p:nvPr/>
        </p:nvSpPr>
        <p:spPr>
          <a:xfrm>
            <a:off x="4761798" y="808600"/>
            <a:ext cx="1082348" cy="369332"/>
          </a:xfrm>
          <a:prstGeom prst="rect">
            <a:avLst/>
          </a:prstGeom>
        </p:spPr>
        <p:txBody>
          <a:bodyPr wrap="none">
            <a:spAutoFit/>
          </a:bodyPr>
          <a:lstStyle/>
          <a:p>
            <a:r>
              <a:rPr lang="en-US" b="1" dirty="0">
                <a:solidFill>
                  <a:schemeClr val="accent2"/>
                </a:solidFill>
              </a:rPr>
              <a:t>Decoding</a:t>
            </a:r>
            <a:endParaRPr lang="en-US" dirty="0"/>
          </a:p>
        </p:txBody>
      </p:sp>
      <p:sp>
        <p:nvSpPr>
          <p:cNvPr id="26" name="Rectangle 25"/>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3537422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12</a:t>
            </a:fld>
            <a:endParaRPr lang="fr-FR"/>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p:spPr>
      </p:pic>
      <p:pic>
        <p:nvPicPr>
          <p:cNvPr id="19" name="Imag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032" y="840244"/>
            <a:ext cx="861383" cy="679440"/>
          </a:xfrm>
          <a:prstGeom prst="rect">
            <a:avLst/>
          </a:prstGeom>
        </p:spPr>
      </p:pic>
      <p:cxnSp>
        <p:nvCxnSpPr>
          <p:cNvPr id="24" name="Connecteur droit avec flèche 23"/>
          <p:cNvCxnSpPr/>
          <p:nvPr/>
        </p:nvCxnSpPr>
        <p:spPr>
          <a:xfrm>
            <a:off x="2188528" y="1179964"/>
            <a:ext cx="1451168" cy="653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sp>
        <p:nvSpPr>
          <p:cNvPr id="29" name="ZoneTexte 28"/>
          <p:cNvSpPr txBox="1"/>
          <p:nvPr/>
        </p:nvSpPr>
        <p:spPr>
          <a:xfrm>
            <a:off x="1452880" y="4423228"/>
            <a:ext cx="6482080" cy="369332"/>
          </a:xfrm>
          <a:prstGeom prst="rect">
            <a:avLst/>
          </a:prstGeom>
          <a:noFill/>
        </p:spPr>
        <p:txBody>
          <a:bodyPr wrap="square" rtlCol="0">
            <a:spAutoFit/>
          </a:bodyPr>
          <a:lstStyle/>
          <a:p>
            <a:pPr algn="ctr"/>
            <a:r>
              <a:rPr lang="en-US" b="1" dirty="0" smtClean="0">
                <a:solidFill>
                  <a:schemeClr val="bg2"/>
                </a:solidFill>
              </a:rPr>
              <a:t>Encoding: latent representation from the data</a:t>
            </a:r>
            <a:endParaRPr lang="en-US" b="1" dirty="0">
              <a:solidFill>
                <a:schemeClr val="bg2"/>
              </a:solidFill>
            </a:endParaRPr>
          </a:p>
        </p:txBody>
      </p:sp>
      <p:sp>
        <p:nvSpPr>
          <p:cNvPr id="34" name="Ellipse 33"/>
          <p:cNvSpPr/>
          <p:nvPr/>
        </p:nvSpPr>
        <p:spPr>
          <a:xfrm>
            <a:off x="3507615" y="1751950"/>
            <a:ext cx="1602071" cy="599100"/>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 name="Objet 34"/>
          <p:cNvGraphicFramePr>
            <a:graphicFrameLocks noChangeAspect="1"/>
          </p:cNvGraphicFramePr>
          <p:nvPr>
            <p:extLst>
              <p:ext uri="{D42A27DB-BD31-4B8C-83A1-F6EECF244321}">
                <p14:modId xmlns:p14="http://schemas.microsoft.com/office/powerpoint/2010/main" val="135462114"/>
              </p:ext>
            </p:extLst>
          </p:nvPr>
        </p:nvGraphicFramePr>
        <p:xfrm>
          <a:off x="3876051" y="2362200"/>
          <a:ext cx="986282" cy="425574"/>
        </p:xfrm>
        <a:graphic>
          <a:graphicData uri="http://schemas.openxmlformats.org/presentationml/2006/ole">
            <mc:AlternateContent xmlns:mc="http://schemas.openxmlformats.org/markup-compatibility/2006">
              <mc:Choice xmlns:v="urn:schemas-microsoft-com:vml" Requires="v">
                <p:oleObj spid="_x0000_s52494" name="…quation" r:id="rId7" imgW="558800" imgH="241300" progId="Equation.3">
                  <p:embed/>
                </p:oleObj>
              </mc:Choice>
              <mc:Fallback>
                <p:oleObj name="…quation" r:id="rId7" imgW="558800" imgH="241300" progId="Equation.3">
                  <p:embed/>
                  <p:pic>
                    <p:nvPicPr>
                      <p:cNvPr id="0" name=""/>
                      <p:cNvPicPr/>
                      <p:nvPr/>
                    </p:nvPicPr>
                    <p:blipFill>
                      <a:blip r:embed="rId8"/>
                      <a:stretch>
                        <a:fillRect/>
                      </a:stretch>
                    </p:blipFill>
                    <p:spPr>
                      <a:xfrm>
                        <a:off x="3876051" y="2362200"/>
                        <a:ext cx="986282" cy="425574"/>
                      </a:xfrm>
                      <a:prstGeom prst="rect">
                        <a:avLst/>
                      </a:prstGeom>
                    </p:spPr>
                  </p:pic>
                </p:oleObj>
              </mc:Fallback>
            </mc:AlternateContent>
          </a:graphicData>
        </a:graphic>
      </p:graphicFrame>
      <p:cxnSp>
        <p:nvCxnSpPr>
          <p:cNvPr id="37" name="Connecteur droit avec flèche 36"/>
          <p:cNvCxnSpPr/>
          <p:nvPr/>
        </p:nvCxnSpPr>
        <p:spPr>
          <a:xfrm flipV="1">
            <a:off x="4899536" y="1289670"/>
            <a:ext cx="1056640" cy="54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onnecteur droit avec flèche 37"/>
          <p:cNvCxnSpPr/>
          <p:nvPr/>
        </p:nvCxnSpPr>
        <p:spPr>
          <a:xfrm>
            <a:off x="5140960" y="2092310"/>
            <a:ext cx="8456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a:off x="5066040" y="2294785"/>
            <a:ext cx="920616" cy="57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a:off x="4899536" y="2351050"/>
            <a:ext cx="1106359" cy="135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1" name="Objet 40"/>
          <p:cNvGraphicFramePr>
            <a:graphicFrameLocks noChangeAspect="1"/>
          </p:cNvGraphicFramePr>
          <p:nvPr>
            <p:extLst>
              <p:ext uri="{D42A27DB-BD31-4B8C-83A1-F6EECF244321}">
                <p14:modId xmlns:p14="http://schemas.microsoft.com/office/powerpoint/2010/main" val="2163143566"/>
              </p:ext>
            </p:extLst>
          </p:nvPr>
        </p:nvGraphicFramePr>
        <p:xfrm>
          <a:off x="6937375" y="1012825"/>
          <a:ext cx="284163" cy="334963"/>
        </p:xfrm>
        <a:graphic>
          <a:graphicData uri="http://schemas.openxmlformats.org/presentationml/2006/ole">
            <mc:AlternateContent xmlns:mc="http://schemas.openxmlformats.org/markup-compatibility/2006">
              <mc:Choice xmlns:v="urn:schemas-microsoft-com:vml" Requires="v">
                <p:oleObj spid="_x0000_s52495" name="…quation" r:id="rId9" imgW="203200" imgH="241300" progId="Equation.3">
                  <p:embed/>
                </p:oleObj>
              </mc:Choice>
              <mc:Fallback>
                <p:oleObj name="…quation" r:id="rId9" imgW="203200" imgH="241300" progId="Equation.3">
                  <p:embed/>
                  <p:pic>
                    <p:nvPicPr>
                      <p:cNvPr id="0" name=""/>
                      <p:cNvPicPr/>
                      <p:nvPr/>
                    </p:nvPicPr>
                    <p:blipFill>
                      <a:blip r:embed="rId10"/>
                      <a:stretch>
                        <a:fillRect/>
                      </a:stretch>
                    </p:blipFill>
                    <p:spPr>
                      <a:xfrm>
                        <a:off x="6937375" y="1012825"/>
                        <a:ext cx="284163" cy="334963"/>
                      </a:xfrm>
                      <a:prstGeom prst="rect">
                        <a:avLst/>
                      </a:prstGeom>
                    </p:spPr>
                  </p:pic>
                </p:oleObj>
              </mc:Fallback>
            </mc:AlternateContent>
          </a:graphicData>
        </a:graphic>
      </p:graphicFrame>
      <p:graphicFrame>
        <p:nvGraphicFramePr>
          <p:cNvPr id="42" name="Objet 41"/>
          <p:cNvGraphicFramePr>
            <a:graphicFrameLocks noChangeAspect="1"/>
          </p:cNvGraphicFramePr>
          <p:nvPr>
            <p:extLst>
              <p:ext uri="{D42A27DB-BD31-4B8C-83A1-F6EECF244321}">
                <p14:modId xmlns:p14="http://schemas.microsoft.com/office/powerpoint/2010/main" val="4104951205"/>
              </p:ext>
            </p:extLst>
          </p:nvPr>
        </p:nvGraphicFramePr>
        <p:xfrm>
          <a:off x="6959283" y="1913890"/>
          <a:ext cx="301625" cy="334963"/>
        </p:xfrm>
        <a:graphic>
          <a:graphicData uri="http://schemas.openxmlformats.org/presentationml/2006/ole">
            <mc:AlternateContent xmlns:mc="http://schemas.openxmlformats.org/markup-compatibility/2006">
              <mc:Choice xmlns:v="urn:schemas-microsoft-com:vml" Requires="v">
                <p:oleObj spid="_x0000_s52496" name="…quation" r:id="rId11" imgW="215900" imgH="241300" progId="Equation.3">
                  <p:embed/>
                </p:oleObj>
              </mc:Choice>
              <mc:Fallback>
                <p:oleObj name="…quation" r:id="rId11" imgW="215900" imgH="241300" progId="Equation.3">
                  <p:embed/>
                  <p:pic>
                    <p:nvPicPr>
                      <p:cNvPr id="0" name=""/>
                      <p:cNvPicPr/>
                      <p:nvPr/>
                    </p:nvPicPr>
                    <p:blipFill>
                      <a:blip r:embed="rId12"/>
                      <a:stretch>
                        <a:fillRect/>
                      </a:stretch>
                    </p:blipFill>
                    <p:spPr>
                      <a:xfrm>
                        <a:off x="6959283" y="1913890"/>
                        <a:ext cx="301625" cy="334963"/>
                      </a:xfrm>
                      <a:prstGeom prst="rect">
                        <a:avLst/>
                      </a:prstGeom>
                    </p:spPr>
                  </p:pic>
                </p:oleObj>
              </mc:Fallback>
            </mc:AlternateContent>
          </a:graphicData>
        </a:graphic>
      </p:graphicFrame>
      <p:graphicFrame>
        <p:nvGraphicFramePr>
          <p:cNvPr id="43" name="Objet 42"/>
          <p:cNvGraphicFramePr>
            <a:graphicFrameLocks noChangeAspect="1"/>
          </p:cNvGraphicFramePr>
          <p:nvPr>
            <p:extLst>
              <p:ext uri="{D42A27DB-BD31-4B8C-83A1-F6EECF244321}">
                <p14:modId xmlns:p14="http://schemas.microsoft.com/office/powerpoint/2010/main" val="3837148997"/>
              </p:ext>
            </p:extLst>
          </p:nvPr>
        </p:nvGraphicFramePr>
        <p:xfrm>
          <a:off x="6949123" y="2823830"/>
          <a:ext cx="301625" cy="334963"/>
        </p:xfrm>
        <a:graphic>
          <a:graphicData uri="http://schemas.openxmlformats.org/presentationml/2006/ole">
            <mc:AlternateContent xmlns:mc="http://schemas.openxmlformats.org/markup-compatibility/2006">
              <mc:Choice xmlns:v="urn:schemas-microsoft-com:vml" Requires="v">
                <p:oleObj spid="_x0000_s52497" name="…quation" r:id="rId13" imgW="215900" imgH="241300" progId="Equation.3">
                  <p:embed/>
                </p:oleObj>
              </mc:Choice>
              <mc:Fallback>
                <p:oleObj name="…quation" r:id="rId13" imgW="215900" imgH="241300" progId="Equation.3">
                  <p:embed/>
                  <p:pic>
                    <p:nvPicPr>
                      <p:cNvPr id="0" name=""/>
                      <p:cNvPicPr/>
                      <p:nvPr/>
                    </p:nvPicPr>
                    <p:blipFill>
                      <a:blip r:embed="rId14"/>
                      <a:stretch>
                        <a:fillRect/>
                      </a:stretch>
                    </p:blipFill>
                    <p:spPr>
                      <a:xfrm>
                        <a:off x="6949123" y="2823830"/>
                        <a:ext cx="301625" cy="334963"/>
                      </a:xfrm>
                      <a:prstGeom prst="rect">
                        <a:avLst/>
                      </a:prstGeom>
                    </p:spPr>
                  </p:pic>
                </p:oleObj>
              </mc:Fallback>
            </mc:AlternateContent>
          </a:graphicData>
        </a:graphic>
      </p:graphicFrame>
      <p:graphicFrame>
        <p:nvGraphicFramePr>
          <p:cNvPr id="44" name="Objet 43"/>
          <p:cNvGraphicFramePr>
            <a:graphicFrameLocks noChangeAspect="1"/>
          </p:cNvGraphicFramePr>
          <p:nvPr>
            <p:extLst>
              <p:ext uri="{D42A27DB-BD31-4B8C-83A1-F6EECF244321}">
                <p14:modId xmlns:p14="http://schemas.microsoft.com/office/powerpoint/2010/main" val="3499904276"/>
              </p:ext>
            </p:extLst>
          </p:nvPr>
        </p:nvGraphicFramePr>
        <p:xfrm>
          <a:off x="6938963" y="3819906"/>
          <a:ext cx="301625" cy="334963"/>
        </p:xfrm>
        <a:graphic>
          <a:graphicData uri="http://schemas.openxmlformats.org/presentationml/2006/ole">
            <mc:AlternateContent xmlns:mc="http://schemas.openxmlformats.org/markup-compatibility/2006">
              <mc:Choice xmlns:v="urn:schemas-microsoft-com:vml" Requires="v">
                <p:oleObj spid="_x0000_s52498" name="…quation" r:id="rId15" imgW="215900" imgH="241300" progId="Equation.3">
                  <p:embed/>
                </p:oleObj>
              </mc:Choice>
              <mc:Fallback>
                <p:oleObj name="…quation" r:id="rId15" imgW="215900" imgH="241300" progId="Equation.3">
                  <p:embed/>
                  <p:pic>
                    <p:nvPicPr>
                      <p:cNvPr id="0" name=""/>
                      <p:cNvPicPr/>
                      <p:nvPr/>
                    </p:nvPicPr>
                    <p:blipFill>
                      <a:blip r:embed="rId16"/>
                      <a:stretch>
                        <a:fillRect/>
                      </a:stretch>
                    </p:blipFill>
                    <p:spPr>
                      <a:xfrm>
                        <a:off x="6938963" y="3819906"/>
                        <a:ext cx="301625" cy="334963"/>
                      </a:xfrm>
                      <a:prstGeom prst="rect">
                        <a:avLst/>
                      </a:prstGeom>
                    </p:spPr>
                  </p:pic>
                </p:oleObj>
              </mc:Fallback>
            </mc:AlternateContent>
          </a:graphicData>
        </a:graphic>
      </p:graphicFrame>
      <p:sp>
        <p:nvSpPr>
          <p:cNvPr id="2" name="Rectangle 1"/>
          <p:cNvSpPr/>
          <p:nvPr/>
        </p:nvSpPr>
        <p:spPr>
          <a:xfrm>
            <a:off x="2371552" y="822388"/>
            <a:ext cx="1056700" cy="369332"/>
          </a:xfrm>
          <a:prstGeom prst="rect">
            <a:avLst/>
          </a:prstGeom>
        </p:spPr>
        <p:txBody>
          <a:bodyPr wrap="none">
            <a:spAutoFit/>
          </a:bodyPr>
          <a:lstStyle/>
          <a:p>
            <a:r>
              <a:rPr lang="en-US" b="1" dirty="0">
                <a:solidFill>
                  <a:schemeClr val="bg2"/>
                </a:solidFill>
              </a:rPr>
              <a:t>Encoding</a:t>
            </a:r>
            <a:endParaRPr lang="en-US" dirty="0"/>
          </a:p>
        </p:txBody>
      </p:sp>
      <p:sp>
        <p:nvSpPr>
          <p:cNvPr id="25" name="Rectangle 24"/>
          <p:cNvSpPr/>
          <p:nvPr/>
        </p:nvSpPr>
        <p:spPr>
          <a:xfrm>
            <a:off x="4761798" y="808600"/>
            <a:ext cx="1082348" cy="369332"/>
          </a:xfrm>
          <a:prstGeom prst="rect">
            <a:avLst/>
          </a:prstGeom>
        </p:spPr>
        <p:txBody>
          <a:bodyPr wrap="none">
            <a:spAutoFit/>
          </a:bodyPr>
          <a:lstStyle/>
          <a:p>
            <a:r>
              <a:rPr lang="en-US" b="1" dirty="0">
                <a:solidFill>
                  <a:schemeClr val="accent2"/>
                </a:solidFill>
              </a:rPr>
              <a:t>Decoding</a:t>
            </a:r>
            <a:endParaRPr lang="en-US" dirty="0"/>
          </a:p>
        </p:txBody>
      </p:sp>
      <p:pic>
        <p:nvPicPr>
          <p:cNvPr id="26" name="Image 25"/>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069854" y="2573162"/>
            <a:ext cx="780079" cy="780079"/>
          </a:xfrm>
          <a:prstGeom prst="rect">
            <a:avLst/>
          </a:prstGeom>
        </p:spPr>
      </p:pic>
      <p:sp>
        <p:nvSpPr>
          <p:cNvPr id="27" name="ZoneTexte 26"/>
          <p:cNvSpPr txBox="1"/>
          <p:nvPr/>
        </p:nvSpPr>
        <p:spPr>
          <a:xfrm>
            <a:off x="1452880" y="4156768"/>
            <a:ext cx="6482080" cy="369332"/>
          </a:xfrm>
          <a:prstGeom prst="rect">
            <a:avLst/>
          </a:prstGeom>
          <a:noFill/>
        </p:spPr>
        <p:txBody>
          <a:bodyPr wrap="square" rtlCol="0">
            <a:spAutoFit/>
          </a:bodyPr>
          <a:lstStyle/>
          <a:p>
            <a:pPr algn="ctr"/>
            <a:r>
              <a:rPr lang="en-US" b="1" dirty="0" smtClean="0">
                <a:solidFill>
                  <a:schemeClr val="accent2"/>
                </a:solidFill>
              </a:rPr>
              <a:t>Decoding: data reconstruction from the latent representation</a:t>
            </a:r>
            <a:endParaRPr lang="en-US" b="1" dirty="0">
              <a:solidFill>
                <a:schemeClr val="accent2"/>
              </a:solidFill>
            </a:endParaRPr>
          </a:p>
        </p:txBody>
      </p:sp>
      <p:sp>
        <p:nvSpPr>
          <p:cNvPr id="30" name="ZoneTexte 29"/>
          <p:cNvSpPr txBox="1"/>
          <p:nvPr/>
        </p:nvSpPr>
        <p:spPr>
          <a:xfrm>
            <a:off x="3618307" y="1814848"/>
            <a:ext cx="1491380" cy="523220"/>
          </a:xfrm>
          <a:prstGeom prst="rect">
            <a:avLst/>
          </a:prstGeom>
          <a:noFill/>
        </p:spPr>
        <p:txBody>
          <a:bodyPr wrap="square" rtlCol="0">
            <a:spAutoFit/>
          </a:bodyPr>
          <a:lstStyle/>
          <a:p>
            <a:pPr algn="ctr"/>
            <a:r>
              <a:rPr lang="en-US" sz="1400" dirty="0" smtClean="0"/>
              <a:t>Patient’s latent</a:t>
            </a:r>
          </a:p>
          <a:p>
            <a:pPr algn="ctr"/>
            <a:r>
              <a:rPr lang="en-US" sz="1400" dirty="0" smtClean="0"/>
              <a:t> status</a:t>
            </a:r>
            <a:endParaRPr lang="en-US" sz="1400" dirty="0"/>
          </a:p>
        </p:txBody>
      </p:sp>
      <p:graphicFrame>
        <p:nvGraphicFramePr>
          <p:cNvPr id="31" name="Objet 30"/>
          <p:cNvGraphicFramePr>
            <a:graphicFrameLocks noChangeAspect="1"/>
          </p:cNvGraphicFramePr>
          <p:nvPr>
            <p:extLst>
              <p:ext uri="{D42A27DB-BD31-4B8C-83A1-F6EECF244321}">
                <p14:modId xmlns:p14="http://schemas.microsoft.com/office/powerpoint/2010/main" val="442659222"/>
              </p:ext>
            </p:extLst>
          </p:nvPr>
        </p:nvGraphicFramePr>
        <p:xfrm>
          <a:off x="7160659" y="2373098"/>
          <a:ext cx="1800298" cy="343974"/>
        </p:xfrm>
        <a:graphic>
          <a:graphicData uri="http://schemas.openxmlformats.org/presentationml/2006/ole">
            <mc:AlternateContent xmlns:mc="http://schemas.openxmlformats.org/markup-compatibility/2006">
              <mc:Choice xmlns:v="urn:schemas-microsoft-com:vml" Requires="v">
                <p:oleObj spid="_x0000_s52499" name="…quation" r:id="rId18" imgW="1257300" imgH="241300" progId="Equation.3">
                  <p:embed/>
                </p:oleObj>
              </mc:Choice>
              <mc:Fallback>
                <p:oleObj name="…quation" r:id="rId18" imgW="1257300" imgH="241300" progId="Equation.3">
                  <p:embed/>
                  <p:pic>
                    <p:nvPicPr>
                      <p:cNvPr id="0" name=""/>
                      <p:cNvPicPr/>
                      <p:nvPr/>
                    </p:nvPicPr>
                    <p:blipFill>
                      <a:blip r:embed="rId19"/>
                      <a:stretch>
                        <a:fillRect/>
                      </a:stretch>
                    </p:blipFill>
                    <p:spPr>
                      <a:xfrm>
                        <a:off x="7160659" y="2373098"/>
                        <a:ext cx="1800298" cy="343974"/>
                      </a:xfrm>
                      <a:prstGeom prst="rect">
                        <a:avLst/>
                      </a:prstGeom>
                      <a:ln w="19050" cmpd="sng">
                        <a:solidFill>
                          <a:schemeClr val="accent1"/>
                        </a:solidFill>
                      </a:ln>
                    </p:spPr>
                  </p:pic>
                </p:oleObj>
              </mc:Fallback>
            </mc:AlternateContent>
          </a:graphicData>
        </a:graphic>
      </p:graphicFrame>
      <p:sp>
        <p:nvSpPr>
          <p:cNvPr id="28" name="Rectangle 27"/>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675252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13</a:t>
            </a:fld>
            <a:endParaRPr lang="fr-FR"/>
          </a:p>
        </p:txBody>
      </p:sp>
      <p:sp>
        <p:nvSpPr>
          <p:cNvPr id="5" name="Ellipse 4"/>
          <p:cNvSpPr/>
          <p:nvPr/>
        </p:nvSpPr>
        <p:spPr>
          <a:xfrm rot="21274664">
            <a:off x="3548256" y="1802750"/>
            <a:ext cx="1446664" cy="5225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p:spPr>
      </p:pic>
      <p:pic>
        <p:nvPicPr>
          <p:cNvPr id="20" name="Imag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71" y="1671009"/>
            <a:ext cx="842144" cy="680041"/>
          </a:xfrm>
          <a:prstGeom prst="rect">
            <a:avLst/>
          </a:prstGeom>
        </p:spPr>
      </p:pic>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a:solidFill>
                  <a:schemeClr val="tx1"/>
                </a:solidFill>
                <a:latin typeface="Calibri"/>
                <a:cs typeface="Calibri"/>
              </a:rPr>
              <a:t>Generative</a:t>
            </a:r>
            <a:r>
              <a:rPr lang="fr-FR" sz="2700" dirty="0">
                <a:solidFill>
                  <a:schemeClr val="tx1"/>
                </a:solidFill>
                <a:latin typeface="Calibri"/>
                <a:cs typeface="Calibri"/>
              </a:rPr>
              <a:t> </a:t>
            </a:r>
            <a:r>
              <a:rPr lang="fr-FR" sz="2700" dirty="0" err="1">
                <a:solidFill>
                  <a:schemeClr val="tx1"/>
                </a:solidFill>
                <a:latin typeface="Calibri"/>
                <a:cs typeface="Calibri"/>
              </a:rPr>
              <a:t>representation</a:t>
            </a:r>
            <a:r>
              <a:rPr lang="fr-FR" sz="2700" dirty="0">
                <a:solidFill>
                  <a:schemeClr val="tx1"/>
                </a:solidFill>
                <a:latin typeface="Calibri"/>
                <a:cs typeface="Calibri"/>
              </a:rPr>
              <a:t> </a:t>
            </a:r>
            <a:r>
              <a:rPr lang="fr-FR" sz="2700" dirty="0" smtClean="0">
                <a:solidFill>
                  <a:schemeClr val="tx1"/>
                </a:solidFill>
                <a:latin typeface="Calibri"/>
                <a:cs typeface="Calibri"/>
              </a:rPr>
              <a:t>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cxnSp>
        <p:nvCxnSpPr>
          <p:cNvPr id="30" name="Connecteur droit avec flèche 29"/>
          <p:cNvCxnSpPr/>
          <p:nvPr/>
        </p:nvCxnSpPr>
        <p:spPr>
          <a:xfrm>
            <a:off x="2188528" y="2053848"/>
            <a:ext cx="1359728" cy="1016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flipV="1">
            <a:off x="4899536" y="1289670"/>
            <a:ext cx="1056640" cy="54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a:off x="5140960" y="2092310"/>
            <a:ext cx="8456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5066040" y="2294785"/>
            <a:ext cx="920616" cy="57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4899536" y="2351050"/>
            <a:ext cx="1106359" cy="135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9" name="Objet 38"/>
          <p:cNvGraphicFramePr>
            <a:graphicFrameLocks noChangeAspect="1"/>
          </p:cNvGraphicFramePr>
          <p:nvPr>
            <p:extLst>
              <p:ext uri="{D42A27DB-BD31-4B8C-83A1-F6EECF244321}">
                <p14:modId xmlns:p14="http://schemas.microsoft.com/office/powerpoint/2010/main" val="942141762"/>
              </p:ext>
            </p:extLst>
          </p:nvPr>
        </p:nvGraphicFramePr>
        <p:xfrm>
          <a:off x="6937375" y="1012825"/>
          <a:ext cx="284163" cy="334963"/>
        </p:xfrm>
        <a:graphic>
          <a:graphicData uri="http://schemas.openxmlformats.org/presentationml/2006/ole">
            <mc:AlternateContent xmlns:mc="http://schemas.openxmlformats.org/markup-compatibility/2006">
              <mc:Choice xmlns:v="urn:schemas-microsoft-com:vml" Requires="v">
                <p:oleObj spid="_x0000_s53518" name="…quation" r:id="rId7" imgW="203200" imgH="241300" progId="Equation.3">
                  <p:embed/>
                </p:oleObj>
              </mc:Choice>
              <mc:Fallback>
                <p:oleObj name="…quation" r:id="rId7" imgW="203200" imgH="241300" progId="Equation.3">
                  <p:embed/>
                  <p:pic>
                    <p:nvPicPr>
                      <p:cNvPr id="0" name=""/>
                      <p:cNvPicPr/>
                      <p:nvPr/>
                    </p:nvPicPr>
                    <p:blipFill>
                      <a:blip r:embed="rId8"/>
                      <a:stretch>
                        <a:fillRect/>
                      </a:stretch>
                    </p:blipFill>
                    <p:spPr>
                      <a:xfrm>
                        <a:off x="6937375" y="1012825"/>
                        <a:ext cx="284163" cy="334963"/>
                      </a:xfrm>
                      <a:prstGeom prst="rect">
                        <a:avLst/>
                      </a:prstGeom>
                    </p:spPr>
                  </p:pic>
                </p:oleObj>
              </mc:Fallback>
            </mc:AlternateContent>
          </a:graphicData>
        </a:graphic>
      </p:graphicFrame>
      <p:graphicFrame>
        <p:nvGraphicFramePr>
          <p:cNvPr id="40" name="Objet 39"/>
          <p:cNvGraphicFramePr>
            <a:graphicFrameLocks noChangeAspect="1"/>
          </p:cNvGraphicFramePr>
          <p:nvPr>
            <p:extLst>
              <p:ext uri="{D42A27DB-BD31-4B8C-83A1-F6EECF244321}">
                <p14:modId xmlns:p14="http://schemas.microsoft.com/office/powerpoint/2010/main" val="1890727641"/>
              </p:ext>
            </p:extLst>
          </p:nvPr>
        </p:nvGraphicFramePr>
        <p:xfrm>
          <a:off x="6959283" y="1913890"/>
          <a:ext cx="301625" cy="334963"/>
        </p:xfrm>
        <a:graphic>
          <a:graphicData uri="http://schemas.openxmlformats.org/presentationml/2006/ole">
            <mc:AlternateContent xmlns:mc="http://schemas.openxmlformats.org/markup-compatibility/2006">
              <mc:Choice xmlns:v="urn:schemas-microsoft-com:vml" Requires="v">
                <p:oleObj spid="_x0000_s53519" name="…quation" r:id="rId9" imgW="215900" imgH="241300" progId="Equation.3">
                  <p:embed/>
                </p:oleObj>
              </mc:Choice>
              <mc:Fallback>
                <p:oleObj name="…quation" r:id="rId9" imgW="215900" imgH="241300" progId="Equation.3">
                  <p:embed/>
                  <p:pic>
                    <p:nvPicPr>
                      <p:cNvPr id="0" name=""/>
                      <p:cNvPicPr/>
                      <p:nvPr/>
                    </p:nvPicPr>
                    <p:blipFill>
                      <a:blip r:embed="rId10"/>
                      <a:stretch>
                        <a:fillRect/>
                      </a:stretch>
                    </p:blipFill>
                    <p:spPr>
                      <a:xfrm>
                        <a:off x="6959283" y="1913890"/>
                        <a:ext cx="301625" cy="334963"/>
                      </a:xfrm>
                      <a:prstGeom prst="rect">
                        <a:avLst/>
                      </a:prstGeom>
                    </p:spPr>
                  </p:pic>
                </p:oleObj>
              </mc:Fallback>
            </mc:AlternateContent>
          </a:graphicData>
        </a:graphic>
      </p:graphicFrame>
      <p:graphicFrame>
        <p:nvGraphicFramePr>
          <p:cNvPr id="41" name="Objet 40"/>
          <p:cNvGraphicFramePr>
            <a:graphicFrameLocks noChangeAspect="1"/>
          </p:cNvGraphicFramePr>
          <p:nvPr>
            <p:extLst>
              <p:ext uri="{D42A27DB-BD31-4B8C-83A1-F6EECF244321}">
                <p14:modId xmlns:p14="http://schemas.microsoft.com/office/powerpoint/2010/main" val="1423484570"/>
              </p:ext>
            </p:extLst>
          </p:nvPr>
        </p:nvGraphicFramePr>
        <p:xfrm>
          <a:off x="6949123" y="2823830"/>
          <a:ext cx="301625" cy="334963"/>
        </p:xfrm>
        <a:graphic>
          <a:graphicData uri="http://schemas.openxmlformats.org/presentationml/2006/ole">
            <mc:AlternateContent xmlns:mc="http://schemas.openxmlformats.org/markup-compatibility/2006">
              <mc:Choice xmlns:v="urn:schemas-microsoft-com:vml" Requires="v">
                <p:oleObj spid="_x0000_s53520" name="…quation" r:id="rId11" imgW="215900" imgH="241300" progId="Equation.3">
                  <p:embed/>
                </p:oleObj>
              </mc:Choice>
              <mc:Fallback>
                <p:oleObj name="…quation" r:id="rId11" imgW="215900" imgH="241300" progId="Equation.3">
                  <p:embed/>
                  <p:pic>
                    <p:nvPicPr>
                      <p:cNvPr id="0" name=""/>
                      <p:cNvPicPr/>
                      <p:nvPr/>
                    </p:nvPicPr>
                    <p:blipFill>
                      <a:blip r:embed="rId12"/>
                      <a:stretch>
                        <a:fillRect/>
                      </a:stretch>
                    </p:blipFill>
                    <p:spPr>
                      <a:xfrm>
                        <a:off x="6949123" y="2823830"/>
                        <a:ext cx="301625" cy="334963"/>
                      </a:xfrm>
                      <a:prstGeom prst="rect">
                        <a:avLst/>
                      </a:prstGeom>
                    </p:spPr>
                  </p:pic>
                </p:oleObj>
              </mc:Fallback>
            </mc:AlternateContent>
          </a:graphicData>
        </a:graphic>
      </p:graphicFrame>
      <p:graphicFrame>
        <p:nvGraphicFramePr>
          <p:cNvPr id="42" name="Objet 41"/>
          <p:cNvGraphicFramePr>
            <a:graphicFrameLocks noChangeAspect="1"/>
          </p:cNvGraphicFramePr>
          <p:nvPr>
            <p:extLst>
              <p:ext uri="{D42A27DB-BD31-4B8C-83A1-F6EECF244321}">
                <p14:modId xmlns:p14="http://schemas.microsoft.com/office/powerpoint/2010/main" val="1884428010"/>
              </p:ext>
            </p:extLst>
          </p:nvPr>
        </p:nvGraphicFramePr>
        <p:xfrm>
          <a:off x="6938963" y="3819906"/>
          <a:ext cx="301625" cy="334963"/>
        </p:xfrm>
        <a:graphic>
          <a:graphicData uri="http://schemas.openxmlformats.org/presentationml/2006/ole">
            <mc:AlternateContent xmlns:mc="http://schemas.openxmlformats.org/markup-compatibility/2006">
              <mc:Choice xmlns:v="urn:schemas-microsoft-com:vml" Requires="v">
                <p:oleObj spid="_x0000_s53521" name="…quation" r:id="rId13" imgW="215900" imgH="241300" progId="Equation.3">
                  <p:embed/>
                </p:oleObj>
              </mc:Choice>
              <mc:Fallback>
                <p:oleObj name="…quation" r:id="rId13" imgW="215900" imgH="241300" progId="Equation.3">
                  <p:embed/>
                  <p:pic>
                    <p:nvPicPr>
                      <p:cNvPr id="0" name=""/>
                      <p:cNvPicPr/>
                      <p:nvPr/>
                    </p:nvPicPr>
                    <p:blipFill>
                      <a:blip r:embed="rId14"/>
                      <a:stretch>
                        <a:fillRect/>
                      </a:stretch>
                    </p:blipFill>
                    <p:spPr>
                      <a:xfrm>
                        <a:off x="6938963" y="3819906"/>
                        <a:ext cx="301625" cy="334963"/>
                      </a:xfrm>
                      <a:prstGeom prst="rect">
                        <a:avLst/>
                      </a:prstGeom>
                    </p:spPr>
                  </p:pic>
                </p:oleObj>
              </mc:Fallback>
            </mc:AlternateContent>
          </a:graphicData>
        </a:graphic>
      </p:graphicFrame>
      <p:sp>
        <p:nvSpPr>
          <p:cNvPr id="25" name="Rectangle 24"/>
          <p:cNvSpPr/>
          <p:nvPr/>
        </p:nvSpPr>
        <p:spPr>
          <a:xfrm>
            <a:off x="2371552" y="822388"/>
            <a:ext cx="1056700" cy="369332"/>
          </a:xfrm>
          <a:prstGeom prst="rect">
            <a:avLst/>
          </a:prstGeom>
        </p:spPr>
        <p:txBody>
          <a:bodyPr wrap="none">
            <a:spAutoFit/>
          </a:bodyPr>
          <a:lstStyle/>
          <a:p>
            <a:r>
              <a:rPr lang="en-US" b="1" dirty="0">
                <a:solidFill>
                  <a:schemeClr val="bg2"/>
                </a:solidFill>
              </a:rPr>
              <a:t>Encoding</a:t>
            </a:r>
            <a:endParaRPr lang="en-US" dirty="0"/>
          </a:p>
        </p:txBody>
      </p:sp>
      <p:pic>
        <p:nvPicPr>
          <p:cNvPr id="26" name="Image 2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069854" y="2573162"/>
            <a:ext cx="780079" cy="780079"/>
          </a:xfrm>
          <a:prstGeom prst="rect">
            <a:avLst/>
          </a:prstGeom>
        </p:spPr>
      </p:pic>
      <p:sp>
        <p:nvSpPr>
          <p:cNvPr id="27" name="ZoneTexte 26"/>
          <p:cNvSpPr txBox="1"/>
          <p:nvPr/>
        </p:nvSpPr>
        <p:spPr>
          <a:xfrm>
            <a:off x="1452880" y="4156768"/>
            <a:ext cx="6482080" cy="369332"/>
          </a:xfrm>
          <a:prstGeom prst="rect">
            <a:avLst/>
          </a:prstGeom>
          <a:noFill/>
        </p:spPr>
        <p:txBody>
          <a:bodyPr wrap="square" rtlCol="0">
            <a:spAutoFit/>
          </a:bodyPr>
          <a:lstStyle/>
          <a:p>
            <a:pPr algn="ctr"/>
            <a:r>
              <a:rPr lang="en-US" b="1" dirty="0" smtClean="0">
                <a:solidFill>
                  <a:schemeClr val="accent2"/>
                </a:solidFill>
              </a:rPr>
              <a:t>Decoding: data reconstruction from the latent representation</a:t>
            </a:r>
            <a:endParaRPr lang="en-US" b="1" dirty="0">
              <a:solidFill>
                <a:schemeClr val="accent2"/>
              </a:solidFill>
            </a:endParaRPr>
          </a:p>
        </p:txBody>
      </p:sp>
      <p:sp>
        <p:nvSpPr>
          <p:cNvPr id="28" name="ZoneTexte 27"/>
          <p:cNvSpPr txBox="1"/>
          <p:nvPr/>
        </p:nvSpPr>
        <p:spPr>
          <a:xfrm>
            <a:off x="1452880" y="4423228"/>
            <a:ext cx="6482080" cy="369332"/>
          </a:xfrm>
          <a:prstGeom prst="rect">
            <a:avLst/>
          </a:prstGeom>
          <a:noFill/>
        </p:spPr>
        <p:txBody>
          <a:bodyPr wrap="square" rtlCol="0">
            <a:spAutoFit/>
          </a:bodyPr>
          <a:lstStyle/>
          <a:p>
            <a:pPr algn="ctr"/>
            <a:r>
              <a:rPr lang="en-US" b="1" dirty="0" smtClean="0">
                <a:solidFill>
                  <a:schemeClr val="bg2"/>
                </a:solidFill>
              </a:rPr>
              <a:t>Encoding: latent representation from the data</a:t>
            </a:r>
            <a:endParaRPr lang="en-US" b="1" dirty="0">
              <a:solidFill>
                <a:schemeClr val="bg2"/>
              </a:solidFill>
            </a:endParaRPr>
          </a:p>
        </p:txBody>
      </p:sp>
      <p:graphicFrame>
        <p:nvGraphicFramePr>
          <p:cNvPr id="32" name="Objet 31"/>
          <p:cNvGraphicFramePr>
            <a:graphicFrameLocks noChangeAspect="1"/>
          </p:cNvGraphicFramePr>
          <p:nvPr>
            <p:extLst>
              <p:ext uri="{D42A27DB-BD31-4B8C-83A1-F6EECF244321}">
                <p14:modId xmlns:p14="http://schemas.microsoft.com/office/powerpoint/2010/main" val="442659222"/>
              </p:ext>
            </p:extLst>
          </p:nvPr>
        </p:nvGraphicFramePr>
        <p:xfrm>
          <a:off x="7160659" y="2373098"/>
          <a:ext cx="1800298" cy="343974"/>
        </p:xfrm>
        <a:graphic>
          <a:graphicData uri="http://schemas.openxmlformats.org/presentationml/2006/ole">
            <mc:AlternateContent xmlns:mc="http://schemas.openxmlformats.org/markup-compatibility/2006">
              <mc:Choice xmlns:v="urn:schemas-microsoft-com:vml" Requires="v">
                <p:oleObj spid="_x0000_s53522" name="…quation" r:id="rId16" imgW="1257300" imgH="241300" progId="Equation.3">
                  <p:embed/>
                </p:oleObj>
              </mc:Choice>
              <mc:Fallback>
                <p:oleObj name="…quation" r:id="rId16" imgW="1257300" imgH="241300" progId="Equation.3">
                  <p:embed/>
                  <p:pic>
                    <p:nvPicPr>
                      <p:cNvPr id="0" name=""/>
                      <p:cNvPicPr/>
                      <p:nvPr/>
                    </p:nvPicPr>
                    <p:blipFill>
                      <a:blip r:embed="rId17"/>
                      <a:stretch>
                        <a:fillRect/>
                      </a:stretch>
                    </p:blipFill>
                    <p:spPr>
                      <a:xfrm>
                        <a:off x="7160659" y="2373098"/>
                        <a:ext cx="1800298" cy="343974"/>
                      </a:xfrm>
                      <a:prstGeom prst="rect">
                        <a:avLst/>
                      </a:prstGeom>
                      <a:ln w="19050" cmpd="sng">
                        <a:solidFill>
                          <a:schemeClr val="accent1"/>
                        </a:solidFill>
                      </a:ln>
                    </p:spPr>
                  </p:pic>
                </p:oleObj>
              </mc:Fallback>
            </mc:AlternateContent>
          </a:graphicData>
        </a:graphic>
      </p:graphicFrame>
      <p:graphicFrame>
        <p:nvGraphicFramePr>
          <p:cNvPr id="43" name="Objet 42"/>
          <p:cNvGraphicFramePr>
            <a:graphicFrameLocks noChangeAspect="1"/>
          </p:cNvGraphicFramePr>
          <p:nvPr>
            <p:extLst>
              <p:ext uri="{D42A27DB-BD31-4B8C-83A1-F6EECF244321}">
                <p14:modId xmlns:p14="http://schemas.microsoft.com/office/powerpoint/2010/main" val="3401349043"/>
              </p:ext>
            </p:extLst>
          </p:nvPr>
        </p:nvGraphicFramePr>
        <p:xfrm>
          <a:off x="3865563" y="2362200"/>
          <a:ext cx="1008062" cy="425450"/>
        </p:xfrm>
        <a:graphic>
          <a:graphicData uri="http://schemas.openxmlformats.org/presentationml/2006/ole">
            <mc:AlternateContent xmlns:mc="http://schemas.openxmlformats.org/markup-compatibility/2006">
              <mc:Choice xmlns:v="urn:schemas-microsoft-com:vml" Requires="v">
                <p:oleObj spid="_x0000_s53523" name="…quation" r:id="rId18" imgW="571500" imgH="241300" progId="Equation.3">
                  <p:embed/>
                </p:oleObj>
              </mc:Choice>
              <mc:Fallback>
                <p:oleObj name="…quation" r:id="rId18" imgW="571500" imgH="241300" progId="Equation.3">
                  <p:embed/>
                  <p:pic>
                    <p:nvPicPr>
                      <p:cNvPr id="0" name=""/>
                      <p:cNvPicPr/>
                      <p:nvPr/>
                    </p:nvPicPr>
                    <p:blipFill>
                      <a:blip r:embed="rId19"/>
                      <a:stretch>
                        <a:fillRect/>
                      </a:stretch>
                    </p:blipFill>
                    <p:spPr>
                      <a:xfrm>
                        <a:off x="3865563" y="2362200"/>
                        <a:ext cx="1008062" cy="425450"/>
                      </a:xfrm>
                      <a:prstGeom prst="rect">
                        <a:avLst/>
                      </a:prstGeom>
                    </p:spPr>
                  </p:pic>
                </p:oleObj>
              </mc:Fallback>
            </mc:AlternateContent>
          </a:graphicData>
        </a:graphic>
      </p:graphicFrame>
      <p:sp>
        <p:nvSpPr>
          <p:cNvPr id="44" name="ZoneTexte 43"/>
          <p:cNvSpPr txBox="1"/>
          <p:nvPr/>
        </p:nvSpPr>
        <p:spPr>
          <a:xfrm>
            <a:off x="3618307" y="1814848"/>
            <a:ext cx="1491380" cy="523220"/>
          </a:xfrm>
          <a:prstGeom prst="rect">
            <a:avLst/>
          </a:prstGeom>
          <a:noFill/>
        </p:spPr>
        <p:txBody>
          <a:bodyPr wrap="square" rtlCol="0">
            <a:spAutoFit/>
          </a:bodyPr>
          <a:lstStyle/>
          <a:p>
            <a:pPr algn="ctr"/>
            <a:r>
              <a:rPr lang="en-US" sz="1400" dirty="0" smtClean="0"/>
              <a:t>Patient’s latent</a:t>
            </a:r>
          </a:p>
          <a:p>
            <a:pPr algn="ctr"/>
            <a:r>
              <a:rPr lang="en-US" sz="1400" dirty="0" smtClean="0"/>
              <a:t> status</a:t>
            </a:r>
            <a:endParaRPr lang="en-US" sz="1400" dirty="0"/>
          </a:p>
        </p:txBody>
      </p:sp>
      <p:sp>
        <p:nvSpPr>
          <p:cNvPr id="29" name="Rectangle 28"/>
          <p:cNvSpPr/>
          <p:nvPr/>
        </p:nvSpPr>
        <p:spPr>
          <a:xfrm>
            <a:off x="4761798" y="808600"/>
            <a:ext cx="1082348" cy="369332"/>
          </a:xfrm>
          <a:prstGeom prst="rect">
            <a:avLst/>
          </a:prstGeom>
        </p:spPr>
        <p:txBody>
          <a:bodyPr wrap="none">
            <a:spAutoFit/>
          </a:bodyPr>
          <a:lstStyle/>
          <a:p>
            <a:r>
              <a:rPr lang="en-US" b="1" dirty="0">
                <a:solidFill>
                  <a:schemeClr val="accent2"/>
                </a:solidFill>
              </a:rPr>
              <a:t>Decoding</a:t>
            </a:r>
            <a:endParaRPr lang="en-US" dirty="0"/>
          </a:p>
        </p:txBody>
      </p:sp>
      <p:sp>
        <p:nvSpPr>
          <p:cNvPr id="31" name="Rectangle 30"/>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3052083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14</a:t>
            </a:fld>
            <a:endParaRPr lang="fr-FR"/>
          </a:p>
        </p:txBody>
      </p:sp>
      <p:sp>
        <p:nvSpPr>
          <p:cNvPr id="5" name="Ellipse 4"/>
          <p:cNvSpPr/>
          <p:nvPr/>
        </p:nvSpPr>
        <p:spPr>
          <a:xfrm rot="721312">
            <a:off x="3626085" y="1733984"/>
            <a:ext cx="1446664" cy="586940"/>
          </a:xfrm>
          <a:prstGeom prst="ellipse">
            <a:avLst/>
          </a:prstGeom>
          <a:no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Connecteur droit avec flèche 7"/>
          <p:cNvCxnSpPr/>
          <p:nvPr/>
        </p:nvCxnSpPr>
        <p:spPr>
          <a:xfrm flipV="1">
            <a:off x="4899536" y="1289670"/>
            <a:ext cx="1056640" cy="54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a:off x="5140960" y="2092310"/>
            <a:ext cx="8456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a:off x="5066040" y="2294785"/>
            <a:ext cx="920616" cy="57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p:spPr>
      </p:pic>
      <p:cxnSp>
        <p:nvCxnSpPr>
          <p:cNvPr id="25" name="Connecteur droit avec flèche 24"/>
          <p:cNvCxnSpPr/>
          <p:nvPr/>
        </p:nvCxnSpPr>
        <p:spPr>
          <a:xfrm>
            <a:off x="4899536" y="2351050"/>
            <a:ext cx="1106359" cy="135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a:solidFill>
                  <a:schemeClr val="tx1"/>
                </a:solidFill>
                <a:latin typeface="Calibri"/>
                <a:cs typeface="Calibri"/>
              </a:rPr>
              <a:t>Generative</a:t>
            </a:r>
            <a:r>
              <a:rPr lang="fr-FR" sz="2700" dirty="0">
                <a:solidFill>
                  <a:schemeClr val="tx1"/>
                </a:solidFill>
                <a:latin typeface="Calibri"/>
                <a:cs typeface="Calibri"/>
              </a:rPr>
              <a:t> </a:t>
            </a:r>
            <a:r>
              <a:rPr lang="fr-FR" sz="2700" dirty="0" err="1">
                <a:solidFill>
                  <a:schemeClr val="tx1"/>
                </a:solidFill>
                <a:latin typeface="Calibri"/>
                <a:cs typeface="Calibri"/>
              </a:rPr>
              <a:t>representation</a:t>
            </a:r>
            <a:r>
              <a:rPr lang="fr-FR" sz="2700" dirty="0">
                <a:solidFill>
                  <a:schemeClr val="tx1"/>
                </a:solidFill>
                <a:latin typeface="Calibri"/>
                <a:cs typeface="Calibri"/>
              </a:rPr>
              <a:t> </a:t>
            </a:r>
            <a:r>
              <a:rPr lang="fr-FR" sz="2700" dirty="0" smtClean="0">
                <a:solidFill>
                  <a:schemeClr val="tx1"/>
                </a:solidFill>
                <a:latin typeface="Calibri"/>
                <a:cs typeface="Calibri"/>
              </a:rPr>
              <a:t>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cxnSp>
        <p:nvCxnSpPr>
          <p:cNvPr id="30" name="Connecteur droit avec flèche 29"/>
          <p:cNvCxnSpPr/>
          <p:nvPr/>
        </p:nvCxnSpPr>
        <p:spPr>
          <a:xfrm flipV="1">
            <a:off x="2153415" y="2193911"/>
            <a:ext cx="1486281" cy="793129"/>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5" name="Objet 34"/>
          <p:cNvGraphicFramePr>
            <a:graphicFrameLocks noChangeAspect="1"/>
          </p:cNvGraphicFramePr>
          <p:nvPr>
            <p:extLst>
              <p:ext uri="{D42A27DB-BD31-4B8C-83A1-F6EECF244321}">
                <p14:modId xmlns:p14="http://schemas.microsoft.com/office/powerpoint/2010/main" val="942141762"/>
              </p:ext>
            </p:extLst>
          </p:nvPr>
        </p:nvGraphicFramePr>
        <p:xfrm>
          <a:off x="6937375" y="1012825"/>
          <a:ext cx="284163" cy="334963"/>
        </p:xfrm>
        <a:graphic>
          <a:graphicData uri="http://schemas.openxmlformats.org/presentationml/2006/ole">
            <mc:AlternateContent xmlns:mc="http://schemas.openxmlformats.org/markup-compatibility/2006">
              <mc:Choice xmlns:v="urn:schemas-microsoft-com:vml" Requires="v">
                <p:oleObj spid="_x0000_s54543" name="…quation" r:id="rId7" imgW="203200" imgH="241300" progId="Equation.3">
                  <p:embed/>
                </p:oleObj>
              </mc:Choice>
              <mc:Fallback>
                <p:oleObj name="…quation" r:id="rId7" imgW="203200" imgH="241300" progId="Equation.3">
                  <p:embed/>
                  <p:pic>
                    <p:nvPicPr>
                      <p:cNvPr id="0" name=""/>
                      <p:cNvPicPr/>
                      <p:nvPr/>
                    </p:nvPicPr>
                    <p:blipFill>
                      <a:blip r:embed="rId8"/>
                      <a:stretch>
                        <a:fillRect/>
                      </a:stretch>
                    </p:blipFill>
                    <p:spPr>
                      <a:xfrm>
                        <a:off x="6937375" y="1012825"/>
                        <a:ext cx="284163" cy="334963"/>
                      </a:xfrm>
                      <a:prstGeom prst="rect">
                        <a:avLst/>
                      </a:prstGeom>
                    </p:spPr>
                  </p:pic>
                </p:oleObj>
              </mc:Fallback>
            </mc:AlternateContent>
          </a:graphicData>
        </a:graphic>
      </p:graphicFrame>
      <p:graphicFrame>
        <p:nvGraphicFramePr>
          <p:cNvPr id="37" name="Objet 36"/>
          <p:cNvGraphicFramePr>
            <a:graphicFrameLocks noChangeAspect="1"/>
          </p:cNvGraphicFramePr>
          <p:nvPr>
            <p:extLst>
              <p:ext uri="{D42A27DB-BD31-4B8C-83A1-F6EECF244321}">
                <p14:modId xmlns:p14="http://schemas.microsoft.com/office/powerpoint/2010/main" val="1890727641"/>
              </p:ext>
            </p:extLst>
          </p:nvPr>
        </p:nvGraphicFramePr>
        <p:xfrm>
          <a:off x="6959283" y="1913890"/>
          <a:ext cx="301625" cy="334963"/>
        </p:xfrm>
        <a:graphic>
          <a:graphicData uri="http://schemas.openxmlformats.org/presentationml/2006/ole">
            <mc:AlternateContent xmlns:mc="http://schemas.openxmlformats.org/markup-compatibility/2006">
              <mc:Choice xmlns:v="urn:schemas-microsoft-com:vml" Requires="v">
                <p:oleObj spid="_x0000_s54544" name="…quation" r:id="rId9" imgW="215900" imgH="241300" progId="Equation.3">
                  <p:embed/>
                </p:oleObj>
              </mc:Choice>
              <mc:Fallback>
                <p:oleObj name="…quation" r:id="rId9" imgW="215900" imgH="241300" progId="Equation.3">
                  <p:embed/>
                  <p:pic>
                    <p:nvPicPr>
                      <p:cNvPr id="0" name=""/>
                      <p:cNvPicPr/>
                      <p:nvPr/>
                    </p:nvPicPr>
                    <p:blipFill>
                      <a:blip r:embed="rId10"/>
                      <a:stretch>
                        <a:fillRect/>
                      </a:stretch>
                    </p:blipFill>
                    <p:spPr>
                      <a:xfrm>
                        <a:off x="6959283" y="1913890"/>
                        <a:ext cx="301625" cy="334963"/>
                      </a:xfrm>
                      <a:prstGeom prst="rect">
                        <a:avLst/>
                      </a:prstGeom>
                    </p:spPr>
                  </p:pic>
                </p:oleObj>
              </mc:Fallback>
            </mc:AlternateContent>
          </a:graphicData>
        </a:graphic>
      </p:graphicFrame>
      <p:graphicFrame>
        <p:nvGraphicFramePr>
          <p:cNvPr id="38" name="Objet 37"/>
          <p:cNvGraphicFramePr>
            <a:graphicFrameLocks noChangeAspect="1"/>
          </p:cNvGraphicFramePr>
          <p:nvPr>
            <p:extLst>
              <p:ext uri="{D42A27DB-BD31-4B8C-83A1-F6EECF244321}">
                <p14:modId xmlns:p14="http://schemas.microsoft.com/office/powerpoint/2010/main" val="1423484570"/>
              </p:ext>
            </p:extLst>
          </p:nvPr>
        </p:nvGraphicFramePr>
        <p:xfrm>
          <a:off x="6949123" y="2823830"/>
          <a:ext cx="301625" cy="334963"/>
        </p:xfrm>
        <a:graphic>
          <a:graphicData uri="http://schemas.openxmlformats.org/presentationml/2006/ole">
            <mc:AlternateContent xmlns:mc="http://schemas.openxmlformats.org/markup-compatibility/2006">
              <mc:Choice xmlns:v="urn:schemas-microsoft-com:vml" Requires="v">
                <p:oleObj spid="_x0000_s54545" name="…quation" r:id="rId11" imgW="215900" imgH="241300" progId="Equation.3">
                  <p:embed/>
                </p:oleObj>
              </mc:Choice>
              <mc:Fallback>
                <p:oleObj name="…quation" r:id="rId11" imgW="215900" imgH="241300" progId="Equation.3">
                  <p:embed/>
                  <p:pic>
                    <p:nvPicPr>
                      <p:cNvPr id="0" name=""/>
                      <p:cNvPicPr/>
                      <p:nvPr/>
                    </p:nvPicPr>
                    <p:blipFill>
                      <a:blip r:embed="rId12"/>
                      <a:stretch>
                        <a:fillRect/>
                      </a:stretch>
                    </p:blipFill>
                    <p:spPr>
                      <a:xfrm>
                        <a:off x="6949123" y="2823830"/>
                        <a:ext cx="301625" cy="334963"/>
                      </a:xfrm>
                      <a:prstGeom prst="rect">
                        <a:avLst/>
                      </a:prstGeom>
                    </p:spPr>
                  </p:pic>
                </p:oleObj>
              </mc:Fallback>
            </mc:AlternateContent>
          </a:graphicData>
        </a:graphic>
      </p:graphicFrame>
      <p:graphicFrame>
        <p:nvGraphicFramePr>
          <p:cNvPr id="39" name="Objet 38"/>
          <p:cNvGraphicFramePr>
            <a:graphicFrameLocks noChangeAspect="1"/>
          </p:cNvGraphicFramePr>
          <p:nvPr>
            <p:extLst>
              <p:ext uri="{D42A27DB-BD31-4B8C-83A1-F6EECF244321}">
                <p14:modId xmlns:p14="http://schemas.microsoft.com/office/powerpoint/2010/main" val="1884428010"/>
              </p:ext>
            </p:extLst>
          </p:nvPr>
        </p:nvGraphicFramePr>
        <p:xfrm>
          <a:off x="6938963" y="3819906"/>
          <a:ext cx="301625" cy="334963"/>
        </p:xfrm>
        <a:graphic>
          <a:graphicData uri="http://schemas.openxmlformats.org/presentationml/2006/ole">
            <mc:AlternateContent xmlns:mc="http://schemas.openxmlformats.org/markup-compatibility/2006">
              <mc:Choice xmlns:v="urn:schemas-microsoft-com:vml" Requires="v">
                <p:oleObj spid="_x0000_s54546" name="…quation" r:id="rId13" imgW="215900" imgH="241300" progId="Equation.3">
                  <p:embed/>
                </p:oleObj>
              </mc:Choice>
              <mc:Fallback>
                <p:oleObj name="…quation" r:id="rId13" imgW="215900" imgH="241300" progId="Equation.3">
                  <p:embed/>
                  <p:pic>
                    <p:nvPicPr>
                      <p:cNvPr id="0" name=""/>
                      <p:cNvPicPr/>
                      <p:nvPr/>
                    </p:nvPicPr>
                    <p:blipFill>
                      <a:blip r:embed="rId14"/>
                      <a:stretch>
                        <a:fillRect/>
                      </a:stretch>
                    </p:blipFill>
                    <p:spPr>
                      <a:xfrm>
                        <a:off x="6938963" y="3819906"/>
                        <a:ext cx="301625" cy="334963"/>
                      </a:xfrm>
                      <a:prstGeom prst="rect">
                        <a:avLst/>
                      </a:prstGeom>
                    </p:spPr>
                  </p:pic>
                </p:oleObj>
              </mc:Fallback>
            </mc:AlternateContent>
          </a:graphicData>
        </a:graphic>
      </p:graphicFrame>
      <p:sp>
        <p:nvSpPr>
          <p:cNvPr id="27" name="Rectangle 26"/>
          <p:cNvSpPr/>
          <p:nvPr/>
        </p:nvSpPr>
        <p:spPr>
          <a:xfrm>
            <a:off x="2371552" y="822388"/>
            <a:ext cx="1056700" cy="369332"/>
          </a:xfrm>
          <a:prstGeom prst="rect">
            <a:avLst/>
          </a:prstGeom>
        </p:spPr>
        <p:txBody>
          <a:bodyPr wrap="none">
            <a:spAutoFit/>
          </a:bodyPr>
          <a:lstStyle/>
          <a:p>
            <a:r>
              <a:rPr lang="en-US" b="1" dirty="0">
                <a:solidFill>
                  <a:schemeClr val="bg2"/>
                </a:solidFill>
              </a:rPr>
              <a:t>Encoding</a:t>
            </a:r>
            <a:endParaRPr lang="en-US" dirty="0"/>
          </a:p>
        </p:txBody>
      </p:sp>
      <p:pic>
        <p:nvPicPr>
          <p:cNvPr id="28" name="Image 27"/>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069854" y="2573162"/>
            <a:ext cx="780079" cy="780079"/>
          </a:xfrm>
          <a:prstGeom prst="rect">
            <a:avLst/>
          </a:prstGeom>
        </p:spPr>
      </p:pic>
      <p:pic>
        <p:nvPicPr>
          <p:cNvPr id="31" name="Image 3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73336" y="2484590"/>
            <a:ext cx="780079" cy="780079"/>
          </a:xfrm>
          <a:prstGeom prst="rect">
            <a:avLst/>
          </a:prstGeom>
        </p:spPr>
      </p:pic>
      <p:sp>
        <p:nvSpPr>
          <p:cNvPr id="32" name="ZoneTexte 31"/>
          <p:cNvSpPr txBox="1"/>
          <p:nvPr/>
        </p:nvSpPr>
        <p:spPr>
          <a:xfrm>
            <a:off x="1452880" y="4156768"/>
            <a:ext cx="6482080" cy="369332"/>
          </a:xfrm>
          <a:prstGeom prst="rect">
            <a:avLst/>
          </a:prstGeom>
          <a:noFill/>
        </p:spPr>
        <p:txBody>
          <a:bodyPr wrap="square" rtlCol="0">
            <a:spAutoFit/>
          </a:bodyPr>
          <a:lstStyle/>
          <a:p>
            <a:pPr algn="ctr"/>
            <a:r>
              <a:rPr lang="en-US" b="1" dirty="0" smtClean="0">
                <a:solidFill>
                  <a:schemeClr val="accent2"/>
                </a:solidFill>
              </a:rPr>
              <a:t>Decoding: data reconstruction from the latent representation</a:t>
            </a:r>
            <a:endParaRPr lang="en-US" b="1" dirty="0">
              <a:solidFill>
                <a:schemeClr val="accent2"/>
              </a:solidFill>
            </a:endParaRPr>
          </a:p>
        </p:txBody>
      </p:sp>
      <p:sp>
        <p:nvSpPr>
          <p:cNvPr id="33" name="ZoneTexte 32"/>
          <p:cNvSpPr txBox="1"/>
          <p:nvPr/>
        </p:nvSpPr>
        <p:spPr>
          <a:xfrm>
            <a:off x="1452880" y="4423228"/>
            <a:ext cx="6482080" cy="369332"/>
          </a:xfrm>
          <a:prstGeom prst="rect">
            <a:avLst/>
          </a:prstGeom>
          <a:noFill/>
        </p:spPr>
        <p:txBody>
          <a:bodyPr wrap="square" rtlCol="0">
            <a:spAutoFit/>
          </a:bodyPr>
          <a:lstStyle/>
          <a:p>
            <a:pPr algn="ctr"/>
            <a:r>
              <a:rPr lang="en-US" b="1" dirty="0" smtClean="0">
                <a:solidFill>
                  <a:schemeClr val="bg2"/>
                </a:solidFill>
              </a:rPr>
              <a:t>Encoding: latent representation from the data</a:t>
            </a:r>
            <a:endParaRPr lang="en-US" b="1" dirty="0">
              <a:solidFill>
                <a:schemeClr val="bg2"/>
              </a:solidFill>
            </a:endParaRPr>
          </a:p>
        </p:txBody>
      </p:sp>
      <p:graphicFrame>
        <p:nvGraphicFramePr>
          <p:cNvPr id="41" name="Objet 40"/>
          <p:cNvGraphicFramePr>
            <a:graphicFrameLocks noChangeAspect="1"/>
          </p:cNvGraphicFramePr>
          <p:nvPr>
            <p:extLst>
              <p:ext uri="{D42A27DB-BD31-4B8C-83A1-F6EECF244321}">
                <p14:modId xmlns:p14="http://schemas.microsoft.com/office/powerpoint/2010/main" val="442659222"/>
              </p:ext>
            </p:extLst>
          </p:nvPr>
        </p:nvGraphicFramePr>
        <p:xfrm>
          <a:off x="7160659" y="2373098"/>
          <a:ext cx="1800298" cy="343974"/>
        </p:xfrm>
        <a:graphic>
          <a:graphicData uri="http://schemas.openxmlformats.org/presentationml/2006/ole">
            <mc:AlternateContent xmlns:mc="http://schemas.openxmlformats.org/markup-compatibility/2006">
              <mc:Choice xmlns:v="urn:schemas-microsoft-com:vml" Requires="v">
                <p:oleObj spid="_x0000_s54547" name="…quation" r:id="rId16" imgW="1257300" imgH="241300" progId="Equation.3">
                  <p:embed/>
                </p:oleObj>
              </mc:Choice>
              <mc:Fallback>
                <p:oleObj name="…quation" r:id="rId16" imgW="1257300" imgH="241300" progId="Equation.3">
                  <p:embed/>
                  <p:pic>
                    <p:nvPicPr>
                      <p:cNvPr id="0" name=""/>
                      <p:cNvPicPr/>
                      <p:nvPr/>
                    </p:nvPicPr>
                    <p:blipFill>
                      <a:blip r:embed="rId17"/>
                      <a:stretch>
                        <a:fillRect/>
                      </a:stretch>
                    </p:blipFill>
                    <p:spPr>
                      <a:xfrm>
                        <a:off x="7160659" y="2373098"/>
                        <a:ext cx="1800298" cy="343974"/>
                      </a:xfrm>
                      <a:prstGeom prst="rect">
                        <a:avLst/>
                      </a:prstGeom>
                      <a:ln w="19050" cmpd="sng">
                        <a:solidFill>
                          <a:schemeClr val="accent1"/>
                        </a:solidFill>
                      </a:ln>
                    </p:spPr>
                  </p:pic>
                </p:oleObj>
              </mc:Fallback>
            </mc:AlternateContent>
          </a:graphicData>
        </a:graphic>
      </p:graphicFrame>
      <p:graphicFrame>
        <p:nvGraphicFramePr>
          <p:cNvPr id="42" name="Objet 41"/>
          <p:cNvGraphicFramePr>
            <a:graphicFrameLocks noChangeAspect="1"/>
          </p:cNvGraphicFramePr>
          <p:nvPr>
            <p:extLst>
              <p:ext uri="{D42A27DB-BD31-4B8C-83A1-F6EECF244321}">
                <p14:modId xmlns:p14="http://schemas.microsoft.com/office/powerpoint/2010/main" val="2869960340"/>
              </p:ext>
            </p:extLst>
          </p:nvPr>
        </p:nvGraphicFramePr>
        <p:xfrm>
          <a:off x="3876051" y="2362200"/>
          <a:ext cx="986282" cy="425574"/>
        </p:xfrm>
        <a:graphic>
          <a:graphicData uri="http://schemas.openxmlformats.org/presentationml/2006/ole">
            <mc:AlternateContent xmlns:mc="http://schemas.openxmlformats.org/markup-compatibility/2006">
              <mc:Choice xmlns:v="urn:schemas-microsoft-com:vml" Requires="v">
                <p:oleObj spid="_x0000_s54548" name="…quation" r:id="rId18" imgW="558800" imgH="241300" progId="Equation.3">
                  <p:embed/>
                </p:oleObj>
              </mc:Choice>
              <mc:Fallback>
                <p:oleObj name="…quation" r:id="rId18" imgW="558800" imgH="241300" progId="Equation.3">
                  <p:embed/>
                  <p:pic>
                    <p:nvPicPr>
                      <p:cNvPr id="0" name=""/>
                      <p:cNvPicPr/>
                      <p:nvPr/>
                    </p:nvPicPr>
                    <p:blipFill>
                      <a:blip r:embed="rId19"/>
                      <a:stretch>
                        <a:fillRect/>
                      </a:stretch>
                    </p:blipFill>
                    <p:spPr>
                      <a:xfrm>
                        <a:off x="3876051" y="2362200"/>
                        <a:ext cx="986282" cy="425574"/>
                      </a:xfrm>
                      <a:prstGeom prst="rect">
                        <a:avLst/>
                      </a:prstGeom>
                    </p:spPr>
                  </p:pic>
                </p:oleObj>
              </mc:Fallback>
            </mc:AlternateContent>
          </a:graphicData>
        </a:graphic>
      </p:graphicFrame>
      <p:sp>
        <p:nvSpPr>
          <p:cNvPr id="43" name="ZoneTexte 42"/>
          <p:cNvSpPr txBox="1"/>
          <p:nvPr/>
        </p:nvSpPr>
        <p:spPr>
          <a:xfrm>
            <a:off x="3618307" y="1814848"/>
            <a:ext cx="1491380" cy="523220"/>
          </a:xfrm>
          <a:prstGeom prst="rect">
            <a:avLst/>
          </a:prstGeom>
          <a:noFill/>
        </p:spPr>
        <p:txBody>
          <a:bodyPr wrap="square" rtlCol="0">
            <a:spAutoFit/>
          </a:bodyPr>
          <a:lstStyle/>
          <a:p>
            <a:pPr algn="ctr"/>
            <a:r>
              <a:rPr lang="en-US" sz="1400" dirty="0" smtClean="0"/>
              <a:t>Patient’s latent</a:t>
            </a:r>
          </a:p>
          <a:p>
            <a:pPr algn="ctr"/>
            <a:r>
              <a:rPr lang="en-US" sz="1400" dirty="0" smtClean="0"/>
              <a:t> status</a:t>
            </a:r>
            <a:endParaRPr lang="en-US" sz="1400" dirty="0"/>
          </a:p>
        </p:txBody>
      </p:sp>
      <p:sp>
        <p:nvSpPr>
          <p:cNvPr id="29" name="Rectangle 28"/>
          <p:cNvSpPr/>
          <p:nvPr/>
        </p:nvSpPr>
        <p:spPr>
          <a:xfrm>
            <a:off x="4761798" y="808600"/>
            <a:ext cx="1082348" cy="369332"/>
          </a:xfrm>
          <a:prstGeom prst="rect">
            <a:avLst/>
          </a:prstGeom>
        </p:spPr>
        <p:txBody>
          <a:bodyPr wrap="none">
            <a:spAutoFit/>
          </a:bodyPr>
          <a:lstStyle/>
          <a:p>
            <a:r>
              <a:rPr lang="en-US" b="1" dirty="0">
                <a:solidFill>
                  <a:schemeClr val="accent2"/>
                </a:solidFill>
              </a:rPr>
              <a:t>Decoding</a:t>
            </a:r>
            <a:endParaRPr lang="en-US" dirty="0"/>
          </a:p>
        </p:txBody>
      </p:sp>
      <p:sp>
        <p:nvSpPr>
          <p:cNvPr id="34" name="Rectangle 33"/>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778704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15</a:t>
            </a:fld>
            <a:endParaRPr lang="fr-FR"/>
          </a:p>
        </p:txBody>
      </p:sp>
      <p:sp>
        <p:nvSpPr>
          <p:cNvPr id="5" name="Ellipse 4"/>
          <p:cNvSpPr/>
          <p:nvPr/>
        </p:nvSpPr>
        <p:spPr>
          <a:xfrm rot="21277532">
            <a:off x="3619376" y="1806968"/>
            <a:ext cx="1446664" cy="522515"/>
          </a:xfrm>
          <a:prstGeom prst="ellipse">
            <a:avLst/>
          </a:prstGeom>
          <a:noFill/>
          <a:ln w="28575" cmpd="sng">
            <a:solidFill>
              <a:srgbClr val="EFA7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p:spPr>
      </p:pic>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575" y="3504353"/>
            <a:ext cx="766953" cy="574475"/>
          </a:xfrm>
          <a:prstGeom prst="rect">
            <a:avLst/>
          </a:prstGeom>
        </p:spPr>
      </p:pic>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a:solidFill>
                  <a:schemeClr val="tx1"/>
                </a:solidFill>
                <a:latin typeface="Calibri"/>
                <a:cs typeface="Calibri"/>
              </a:rPr>
              <a:t>Generative</a:t>
            </a:r>
            <a:r>
              <a:rPr lang="fr-FR" sz="2700" dirty="0">
                <a:solidFill>
                  <a:schemeClr val="tx1"/>
                </a:solidFill>
                <a:latin typeface="Calibri"/>
                <a:cs typeface="Calibri"/>
              </a:rPr>
              <a:t> </a:t>
            </a:r>
            <a:r>
              <a:rPr lang="fr-FR" sz="2700" dirty="0" err="1">
                <a:solidFill>
                  <a:schemeClr val="tx1"/>
                </a:solidFill>
                <a:latin typeface="Calibri"/>
                <a:cs typeface="Calibri"/>
              </a:rPr>
              <a:t>representation</a:t>
            </a:r>
            <a:r>
              <a:rPr lang="fr-FR" sz="2700" dirty="0">
                <a:solidFill>
                  <a:schemeClr val="tx1"/>
                </a:solidFill>
                <a:latin typeface="Calibri"/>
                <a:cs typeface="Calibri"/>
              </a:rPr>
              <a:t> </a:t>
            </a:r>
            <a:r>
              <a:rPr lang="fr-FR" sz="2700" dirty="0" smtClean="0">
                <a:solidFill>
                  <a:schemeClr val="tx1"/>
                </a:solidFill>
                <a:latin typeface="Calibri"/>
                <a:cs typeface="Calibri"/>
              </a:rPr>
              <a:t>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cxnSp>
        <p:nvCxnSpPr>
          <p:cNvPr id="30" name="Connecteur droit avec flèche 29"/>
          <p:cNvCxnSpPr/>
          <p:nvPr/>
        </p:nvCxnSpPr>
        <p:spPr>
          <a:xfrm flipV="1">
            <a:off x="2188528" y="2294785"/>
            <a:ext cx="1644208" cy="1496806"/>
          </a:xfrm>
          <a:prstGeom prst="straightConnector1">
            <a:avLst/>
          </a:prstGeom>
          <a:ln>
            <a:solidFill>
              <a:srgbClr val="EFA72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flipV="1">
            <a:off x="4899536" y="1289670"/>
            <a:ext cx="1056640" cy="54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5140960" y="2092310"/>
            <a:ext cx="8456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5066040" y="2294785"/>
            <a:ext cx="920616" cy="57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onnecteur droit avec flèche 37"/>
          <p:cNvCxnSpPr/>
          <p:nvPr/>
        </p:nvCxnSpPr>
        <p:spPr>
          <a:xfrm>
            <a:off x="4899536" y="2351050"/>
            <a:ext cx="1106359" cy="135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0" name="Objet 39"/>
          <p:cNvGraphicFramePr>
            <a:graphicFrameLocks noChangeAspect="1"/>
          </p:cNvGraphicFramePr>
          <p:nvPr>
            <p:extLst>
              <p:ext uri="{D42A27DB-BD31-4B8C-83A1-F6EECF244321}">
                <p14:modId xmlns:p14="http://schemas.microsoft.com/office/powerpoint/2010/main" val="942141762"/>
              </p:ext>
            </p:extLst>
          </p:nvPr>
        </p:nvGraphicFramePr>
        <p:xfrm>
          <a:off x="6937375" y="1012825"/>
          <a:ext cx="284163" cy="334963"/>
        </p:xfrm>
        <a:graphic>
          <a:graphicData uri="http://schemas.openxmlformats.org/presentationml/2006/ole">
            <mc:AlternateContent xmlns:mc="http://schemas.openxmlformats.org/markup-compatibility/2006">
              <mc:Choice xmlns:v="urn:schemas-microsoft-com:vml" Requires="v">
                <p:oleObj spid="_x0000_s51477" name="…quation" r:id="rId7" imgW="203200" imgH="241300" progId="Equation.3">
                  <p:embed/>
                </p:oleObj>
              </mc:Choice>
              <mc:Fallback>
                <p:oleObj name="…quation" r:id="rId7" imgW="203200" imgH="241300" progId="Equation.3">
                  <p:embed/>
                  <p:pic>
                    <p:nvPicPr>
                      <p:cNvPr id="0" name=""/>
                      <p:cNvPicPr/>
                      <p:nvPr/>
                    </p:nvPicPr>
                    <p:blipFill>
                      <a:blip r:embed="rId8"/>
                      <a:stretch>
                        <a:fillRect/>
                      </a:stretch>
                    </p:blipFill>
                    <p:spPr>
                      <a:xfrm>
                        <a:off x="6937375" y="1012825"/>
                        <a:ext cx="284163" cy="334963"/>
                      </a:xfrm>
                      <a:prstGeom prst="rect">
                        <a:avLst/>
                      </a:prstGeom>
                    </p:spPr>
                  </p:pic>
                </p:oleObj>
              </mc:Fallback>
            </mc:AlternateContent>
          </a:graphicData>
        </a:graphic>
      </p:graphicFrame>
      <p:graphicFrame>
        <p:nvGraphicFramePr>
          <p:cNvPr id="41" name="Objet 40"/>
          <p:cNvGraphicFramePr>
            <a:graphicFrameLocks noChangeAspect="1"/>
          </p:cNvGraphicFramePr>
          <p:nvPr>
            <p:extLst>
              <p:ext uri="{D42A27DB-BD31-4B8C-83A1-F6EECF244321}">
                <p14:modId xmlns:p14="http://schemas.microsoft.com/office/powerpoint/2010/main" val="1890727641"/>
              </p:ext>
            </p:extLst>
          </p:nvPr>
        </p:nvGraphicFramePr>
        <p:xfrm>
          <a:off x="6959283" y="1913890"/>
          <a:ext cx="301625" cy="334963"/>
        </p:xfrm>
        <a:graphic>
          <a:graphicData uri="http://schemas.openxmlformats.org/presentationml/2006/ole">
            <mc:AlternateContent xmlns:mc="http://schemas.openxmlformats.org/markup-compatibility/2006">
              <mc:Choice xmlns:v="urn:schemas-microsoft-com:vml" Requires="v">
                <p:oleObj spid="_x0000_s51478" name="…quation" r:id="rId9" imgW="215900" imgH="241300" progId="Equation.3">
                  <p:embed/>
                </p:oleObj>
              </mc:Choice>
              <mc:Fallback>
                <p:oleObj name="…quation" r:id="rId9" imgW="215900" imgH="241300" progId="Equation.3">
                  <p:embed/>
                  <p:pic>
                    <p:nvPicPr>
                      <p:cNvPr id="0" name=""/>
                      <p:cNvPicPr/>
                      <p:nvPr/>
                    </p:nvPicPr>
                    <p:blipFill>
                      <a:blip r:embed="rId10"/>
                      <a:stretch>
                        <a:fillRect/>
                      </a:stretch>
                    </p:blipFill>
                    <p:spPr>
                      <a:xfrm>
                        <a:off x="6959283" y="1913890"/>
                        <a:ext cx="301625" cy="334963"/>
                      </a:xfrm>
                      <a:prstGeom prst="rect">
                        <a:avLst/>
                      </a:prstGeom>
                    </p:spPr>
                  </p:pic>
                </p:oleObj>
              </mc:Fallback>
            </mc:AlternateContent>
          </a:graphicData>
        </a:graphic>
      </p:graphicFrame>
      <p:graphicFrame>
        <p:nvGraphicFramePr>
          <p:cNvPr id="42" name="Objet 41"/>
          <p:cNvGraphicFramePr>
            <a:graphicFrameLocks noChangeAspect="1"/>
          </p:cNvGraphicFramePr>
          <p:nvPr>
            <p:extLst>
              <p:ext uri="{D42A27DB-BD31-4B8C-83A1-F6EECF244321}">
                <p14:modId xmlns:p14="http://schemas.microsoft.com/office/powerpoint/2010/main" val="1423484570"/>
              </p:ext>
            </p:extLst>
          </p:nvPr>
        </p:nvGraphicFramePr>
        <p:xfrm>
          <a:off x="6949123" y="2823830"/>
          <a:ext cx="301625" cy="334963"/>
        </p:xfrm>
        <a:graphic>
          <a:graphicData uri="http://schemas.openxmlformats.org/presentationml/2006/ole">
            <mc:AlternateContent xmlns:mc="http://schemas.openxmlformats.org/markup-compatibility/2006">
              <mc:Choice xmlns:v="urn:schemas-microsoft-com:vml" Requires="v">
                <p:oleObj spid="_x0000_s51479" name="…quation" r:id="rId11" imgW="215900" imgH="241300" progId="Equation.3">
                  <p:embed/>
                </p:oleObj>
              </mc:Choice>
              <mc:Fallback>
                <p:oleObj name="…quation" r:id="rId11" imgW="215900" imgH="241300" progId="Equation.3">
                  <p:embed/>
                  <p:pic>
                    <p:nvPicPr>
                      <p:cNvPr id="0" name=""/>
                      <p:cNvPicPr/>
                      <p:nvPr/>
                    </p:nvPicPr>
                    <p:blipFill>
                      <a:blip r:embed="rId12"/>
                      <a:stretch>
                        <a:fillRect/>
                      </a:stretch>
                    </p:blipFill>
                    <p:spPr>
                      <a:xfrm>
                        <a:off x="6949123" y="2823830"/>
                        <a:ext cx="301625" cy="334963"/>
                      </a:xfrm>
                      <a:prstGeom prst="rect">
                        <a:avLst/>
                      </a:prstGeom>
                    </p:spPr>
                  </p:pic>
                </p:oleObj>
              </mc:Fallback>
            </mc:AlternateContent>
          </a:graphicData>
        </a:graphic>
      </p:graphicFrame>
      <p:graphicFrame>
        <p:nvGraphicFramePr>
          <p:cNvPr id="43" name="Objet 42"/>
          <p:cNvGraphicFramePr>
            <a:graphicFrameLocks noChangeAspect="1"/>
          </p:cNvGraphicFramePr>
          <p:nvPr>
            <p:extLst>
              <p:ext uri="{D42A27DB-BD31-4B8C-83A1-F6EECF244321}">
                <p14:modId xmlns:p14="http://schemas.microsoft.com/office/powerpoint/2010/main" val="1884428010"/>
              </p:ext>
            </p:extLst>
          </p:nvPr>
        </p:nvGraphicFramePr>
        <p:xfrm>
          <a:off x="6938963" y="3819906"/>
          <a:ext cx="301625" cy="334963"/>
        </p:xfrm>
        <a:graphic>
          <a:graphicData uri="http://schemas.openxmlformats.org/presentationml/2006/ole">
            <mc:AlternateContent xmlns:mc="http://schemas.openxmlformats.org/markup-compatibility/2006">
              <mc:Choice xmlns:v="urn:schemas-microsoft-com:vml" Requires="v">
                <p:oleObj spid="_x0000_s51480" name="…quation" r:id="rId13" imgW="215900" imgH="241300" progId="Equation.3">
                  <p:embed/>
                </p:oleObj>
              </mc:Choice>
              <mc:Fallback>
                <p:oleObj name="…quation" r:id="rId13" imgW="215900" imgH="241300" progId="Equation.3">
                  <p:embed/>
                  <p:pic>
                    <p:nvPicPr>
                      <p:cNvPr id="0" name=""/>
                      <p:cNvPicPr/>
                      <p:nvPr/>
                    </p:nvPicPr>
                    <p:blipFill>
                      <a:blip r:embed="rId14"/>
                      <a:stretch>
                        <a:fillRect/>
                      </a:stretch>
                    </p:blipFill>
                    <p:spPr>
                      <a:xfrm>
                        <a:off x="6938963" y="3819906"/>
                        <a:ext cx="301625" cy="334963"/>
                      </a:xfrm>
                      <a:prstGeom prst="rect">
                        <a:avLst/>
                      </a:prstGeom>
                    </p:spPr>
                  </p:pic>
                </p:oleObj>
              </mc:Fallback>
            </mc:AlternateContent>
          </a:graphicData>
        </a:graphic>
      </p:graphicFrame>
      <p:sp>
        <p:nvSpPr>
          <p:cNvPr id="25" name="Rectangle 24"/>
          <p:cNvSpPr/>
          <p:nvPr/>
        </p:nvSpPr>
        <p:spPr>
          <a:xfrm>
            <a:off x="2371552" y="822388"/>
            <a:ext cx="1056700" cy="369332"/>
          </a:xfrm>
          <a:prstGeom prst="rect">
            <a:avLst/>
          </a:prstGeom>
        </p:spPr>
        <p:txBody>
          <a:bodyPr wrap="none">
            <a:spAutoFit/>
          </a:bodyPr>
          <a:lstStyle/>
          <a:p>
            <a:r>
              <a:rPr lang="en-US" b="1" dirty="0">
                <a:solidFill>
                  <a:schemeClr val="bg2"/>
                </a:solidFill>
              </a:rPr>
              <a:t>Encoding</a:t>
            </a:r>
            <a:endParaRPr lang="en-US" dirty="0"/>
          </a:p>
        </p:txBody>
      </p:sp>
      <p:pic>
        <p:nvPicPr>
          <p:cNvPr id="26" name="Image 2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069854" y="2573162"/>
            <a:ext cx="780079" cy="780079"/>
          </a:xfrm>
          <a:prstGeom prst="rect">
            <a:avLst/>
          </a:prstGeom>
        </p:spPr>
      </p:pic>
      <p:sp>
        <p:nvSpPr>
          <p:cNvPr id="27" name="ZoneTexte 26"/>
          <p:cNvSpPr txBox="1"/>
          <p:nvPr/>
        </p:nvSpPr>
        <p:spPr>
          <a:xfrm>
            <a:off x="1452880" y="4156768"/>
            <a:ext cx="6482080" cy="369332"/>
          </a:xfrm>
          <a:prstGeom prst="rect">
            <a:avLst/>
          </a:prstGeom>
          <a:noFill/>
        </p:spPr>
        <p:txBody>
          <a:bodyPr wrap="square" rtlCol="0">
            <a:spAutoFit/>
          </a:bodyPr>
          <a:lstStyle/>
          <a:p>
            <a:pPr algn="ctr"/>
            <a:r>
              <a:rPr lang="en-US" b="1" dirty="0" smtClean="0">
                <a:solidFill>
                  <a:schemeClr val="accent2"/>
                </a:solidFill>
              </a:rPr>
              <a:t>Decoding: data reconstruction from the latent representation</a:t>
            </a:r>
            <a:endParaRPr lang="en-US" b="1" dirty="0">
              <a:solidFill>
                <a:schemeClr val="accent2"/>
              </a:solidFill>
            </a:endParaRPr>
          </a:p>
        </p:txBody>
      </p:sp>
      <p:sp>
        <p:nvSpPr>
          <p:cNvPr id="28" name="ZoneTexte 27"/>
          <p:cNvSpPr txBox="1"/>
          <p:nvPr/>
        </p:nvSpPr>
        <p:spPr>
          <a:xfrm>
            <a:off x="1452880" y="4423228"/>
            <a:ext cx="6482080" cy="369332"/>
          </a:xfrm>
          <a:prstGeom prst="rect">
            <a:avLst/>
          </a:prstGeom>
          <a:noFill/>
        </p:spPr>
        <p:txBody>
          <a:bodyPr wrap="square" rtlCol="0">
            <a:spAutoFit/>
          </a:bodyPr>
          <a:lstStyle/>
          <a:p>
            <a:pPr algn="ctr"/>
            <a:r>
              <a:rPr lang="en-US" b="1" dirty="0" smtClean="0">
                <a:solidFill>
                  <a:schemeClr val="bg2"/>
                </a:solidFill>
              </a:rPr>
              <a:t>Encoding: latent representation from the data</a:t>
            </a:r>
            <a:endParaRPr lang="en-US" b="1" dirty="0">
              <a:solidFill>
                <a:schemeClr val="bg2"/>
              </a:solidFill>
            </a:endParaRPr>
          </a:p>
        </p:txBody>
      </p:sp>
      <p:graphicFrame>
        <p:nvGraphicFramePr>
          <p:cNvPr id="32" name="Objet 31"/>
          <p:cNvGraphicFramePr>
            <a:graphicFrameLocks noChangeAspect="1"/>
          </p:cNvGraphicFramePr>
          <p:nvPr>
            <p:extLst>
              <p:ext uri="{D42A27DB-BD31-4B8C-83A1-F6EECF244321}">
                <p14:modId xmlns:p14="http://schemas.microsoft.com/office/powerpoint/2010/main" val="442659222"/>
              </p:ext>
            </p:extLst>
          </p:nvPr>
        </p:nvGraphicFramePr>
        <p:xfrm>
          <a:off x="7160659" y="2373098"/>
          <a:ext cx="1800298" cy="343974"/>
        </p:xfrm>
        <a:graphic>
          <a:graphicData uri="http://schemas.openxmlformats.org/presentationml/2006/ole">
            <mc:AlternateContent xmlns:mc="http://schemas.openxmlformats.org/markup-compatibility/2006">
              <mc:Choice xmlns:v="urn:schemas-microsoft-com:vml" Requires="v">
                <p:oleObj spid="_x0000_s51481" name="…quation" r:id="rId16" imgW="1257300" imgH="241300" progId="Equation.3">
                  <p:embed/>
                </p:oleObj>
              </mc:Choice>
              <mc:Fallback>
                <p:oleObj name="…quation" r:id="rId16" imgW="1257300" imgH="241300" progId="Equation.3">
                  <p:embed/>
                  <p:pic>
                    <p:nvPicPr>
                      <p:cNvPr id="0" name=""/>
                      <p:cNvPicPr/>
                      <p:nvPr/>
                    </p:nvPicPr>
                    <p:blipFill>
                      <a:blip r:embed="rId17"/>
                      <a:stretch>
                        <a:fillRect/>
                      </a:stretch>
                    </p:blipFill>
                    <p:spPr>
                      <a:xfrm>
                        <a:off x="7160659" y="2373098"/>
                        <a:ext cx="1800298" cy="343974"/>
                      </a:xfrm>
                      <a:prstGeom prst="rect">
                        <a:avLst/>
                      </a:prstGeom>
                      <a:ln w="19050" cmpd="sng">
                        <a:solidFill>
                          <a:schemeClr val="accent1"/>
                        </a:solidFill>
                      </a:ln>
                    </p:spPr>
                  </p:pic>
                </p:oleObj>
              </mc:Fallback>
            </mc:AlternateContent>
          </a:graphicData>
        </a:graphic>
      </p:graphicFrame>
      <p:graphicFrame>
        <p:nvGraphicFramePr>
          <p:cNvPr id="33" name="Objet 32"/>
          <p:cNvGraphicFramePr>
            <a:graphicFrameLocks noChangeAspect="1"/>
          </p:cNvGraphicFramePr>
          <p:nvPr>
            <p:extLst>
              <p:ext uri="{D42A27DB-BD31-4B8C-83A1-F6EECF244321}">
                <p14:modId xmlns:p14="http://schemas.microsoft.com/office/powerpoint/2010/main" val="1136462218"/>
              </p:ext>
            </p:extLst>
          </p:nvPr>
        </p:nvGraphicFramePr>
        <p:xfrm>
          <a:off x="3865563" y="2362200"/>
          <a:ext cx="1008062" cy="425450"/>
        </p:xfrm>
        <a:graphic>
          <a:graphicData uri="http://schemas.openxmlformats.org/presentationml/2006/ole">
            <mc:AlternateContent xmlns:mc="http://schemas.openxmlformats.org/markup-compatibility/2006">
              <mc:Choice xmlns:v="urn:schemas-microsoft-com:vml" Requires="v">
                <p:oleObj spid="_x0000_s51482" name="…quation" r:id="rId18" imgW="571500" imgH="241300" progId="Equation.3">
                  <p:embed/>
                </p:oleObj>
              </mc:Choice>
              <mc:Fallback>
                <p:oleObj name="…quation" r:id="rId18" imgW="571500" imgH="241300" progId="Equation.3">
                  <p:embed/>
                  <p:pic>
                    <p:nvPicPr>
                      <p:cNvPr id="0" name=""/>
                      <p:cNvPicPr/>
                      <p:nvPr/>
                    </p:nvPicPr>
                    <p:blipFill>
                      <a:blip r:embed="rId19"/>
                      <a:stretch>
                        <a:fillRect/>
                      </a:stretch>
                    </p:blipFill>
                    <p:spPr>
                      <a:xfrm>
                        <a:off x="3865563" y="2362200"/>
                        <a:ext cx="1008062" cy="425450"/>
                      </a:xfrm>
                      <a:prstGeom prst="rect">
                        <a:avLst/>
                      </a:prstGeom>
                    </p:spPr>
                  </p:pic>
                </p:oleObj>
              </mc:Fallback>
            </mc:AlternateContent>
          </a:graphicData>
        </a:graphic>
      </p:graphicFrame>
      <p:sp>
        <p:nvSpPr>
          <p:cNvPr id="44" name="ZoneTexte 43"/>
          <p:cNvSpPr txBox="1"/>
          <p:nvPr/>
        </p:nvSpPr>
        <p:spPr>
          <a:xfrm>
            <a:off x="3618307" y="1814848"/>
            <a:ext cx="1491380" cy="523220"/>
          </a:xfrm>
          <a:prstGeom prst="rect">
            <a:avLst/>
          </a:prstGeom>
          <a:noFill/>
        </p:spPr>
        <p:txBody>
          <a:bodyPr wrap="square" rtlCol="0">
            <a:spAutoFit/>
          </a:bodyPr>
          <a:lstStyle/>
          <a:p>
            <a:pPr algn="ctr"/>
            <a:r>
              <a:rPr lang="en-US" sz="1400" dirty="0" smtClean="0"/>
              <a:t>Patient’s latent</a:t>
            </a:r>
          </a:p>
          <a:p>
            <a:pPr algn="ctr"/>
            <a:r>
              <a:rPr lang="en-US" sz="1400" dirty="0" smtClean="0"/>
              <a:t> status</a:t>
            </a:r>
            <a:endParaRPr lang="en-US" sz="1400" dirty="0"/>
          </a:p>
        </p:txBody>
      </p:sp>
      <p:sp>
        <p:nvSpPr>
          <p:cNvPr id="29" name="Rectangle 28"/>
          <p:cNvSpPr/>
          <p:nvPr/>
        </p:nvSpPr>
        <p:spPr>
          <a:xfrm>
            <a:off x="4761798" y="808600"/>
            <a:ext cx="1082348" cy="369332"/>
          </a:xfrm>
          <a:prstGeom prst="rect">
            <a:avLst/>
          </a:prstGeom>
        </p:spPr>
        <p:txBody>
          <a:bodyPr wrap="none">
            <a:spAutoFit/>
          </a:bodyPr>
          <a:lstStyle/>
          <a:p>
            <a:r>
              <a:rPr lang="en-US" b="1" dirty="0">
                <a:solidFill>
                  <a:schemeClr val="accent2"/>
                </a:solidFill>
              </a:rPr>
              <a:t>Decoding</a:t>
            </a:r>
            <a:endParaRPr lang="en-US" dirty="0"/>
          </a:p>
        </p:txBody>
      </p:sp>
      <p:sp>
        <p:nvSpPr>
          <p:cNvPr id="31" name="Rectangle 30"/>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2495179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16</a:t>
            </a:fld>
            <a:endParaRPr lang="fr-FR"/>
          </a:p>
        </p:txBody>
      </p:sp>
      <p:sp>
        <p:nvSpPr>
          <p:cNvPr id="5" name="Ellipse 4"/>
          <p:cNvSpPr/>
          <p:nvPr/>
        </p:nvSpPr>
        <p:spPr>
          <a:xfrm rot="21277532">
            <a:off x="3619376" y="1806968"/>
            <a:ext cx="1446664" cy="522515"/>
          </a:xfrm>
          <a:prstGeom prst="ellipse">
            <a:avLst/>
          </a:prstGeom>
          <a:noFill/>
          <a:ln w="28575" cmpd="sng">
            <a:solidFill>
              <a:srgbClr val="EFA7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p:spPr>
      </p:pic>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575" y="3504353"/>
            <a:ext cx="766953" cy="574475"/>
          </a:xfrm>
          <a:prstGeom prst="rect">
            <a:avLst/>
          </a:prstGeom>
        </p:spPr>
      </p:pic>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cxnSp>
        <p:nvCxnSpPr>
          <p:cNvPr id="30" name="Connecteur droit avec flèche 29"/>
          <p:cNvCxnSpPr/>
          <p:nvPr/>
        </p:nvCxnSpPr>
        <p:spPr>
          <a:xfrm flipV="1">
            <a:off x="2188528" y="2294785"/>
            <a:ext cx="1644208" cy="1496806"/>
          </a:xfrm>
          <a:prstGeom prst="straightConnector1">
            <a:avLst/>
          </a:prstGeom>
          <a:ln>
            <a:solidFill>
              <a:srgbClr val="EFA72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flipV="1">
            <a:off x="4899536" y="1289670"/>
            <a:ext cx="1056640" cy="54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5140960" y="2092310"/>
            <a:ext cx="8456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5066040" y="2294785"/>
            <a:ext cx="920616" cy="57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Connecteur droit avec flèche 37"/>
          <p:cNvCxnSpPr/>
          <p:nvPr/>
        </p:nvCxnSpPr>
        <p:spPr>
          <a:xfrm>
            <a:off x="4899536" y="2351050"/>
            <a:ext cx="1106359" cy="135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0" name="Objet 39"/>
          <p:cNvGraphicFramePr>
            <a:graphicFrameLocks noChangeAspect="1"/>
          </p:cNvGraphicFramePr>
          <p:nvPr>
            <p:extLst>
              <p:ext uri="{D42A27DB-BD31-4B8C-83A1-F6EECF244321}">
                <p14:modId xmlns:p14="http://schemas.microsoft.com/office/powerpoint/2010/main" val="2075585514"/>
              </p:ext>
            </p:extLst>
          </p:nvPr>
        </p:nvGraphicFramePr>
        <p:xfrm>
          <a:off x="6937375" y="1012825"/>
          <a:ext cx="284163" cy="334963"/>
        </p:xfrm>
        <a:graphic>
          <a:graphicData uri="http://schemas.openxmlformats.org/presentationml/2006/ole">
            <mc:AlternateContent xmlns:mc="http://schemas.openxmlformats.org/markup-compatibility/2006">
              <mc:Choice xmlns:v="urn:schemas-microsoft-com:vml" Requires="v">
                <p:oleObj spid="_x0000_s1932" name="…quation" r:id="rId7" imgW="203200" imgH="241300" progId="Equation.3">
                  <p:embed/>
                </p:oleObj>
              </mc:Choice>
              <mc:Fallback>
                <p:oleObj name="…quation" r:id="rId7" imgW="203200" imgH="241300" progId="Equation.3">
                  <p:embed/>
                  <p:pic>
                    <p:nvPicPr>
                      <p:cNvPr id="0" name=""/>
                      <p:cNvPicPr/>
                      <p:nvPr/>
                    </p:nvPicPr>
                    <p:blipFill>
                      <a:blip r:embed="rId8"/>
                      <a:stretch>
                        <a:fillRect/>
                      </a:stretch>
                    </p:blipFill>
                    <p:spPr>
                      <a:xfrm>
                        <a:off x="6937375" y="1012825"/>
                        <a:ext cx="284163" cy="334963"/>
                      </a:xfrm>
                      <a:prstGeom prst="rect">
                        <a:avLst/>
                      </a:prstGeom>
                    </p:spPr>
                  </p:pic>
                </p:oleObj>
              </mc:Fallback>
            </mc:AlternateContent>
          </a:graphicData>
        </a:graphic>
      </p:graphicFrame>
      <p:graphicFrame>
        <p:nvGraphicFramePr>
          <p:cNvPr id="41" name="Objet 40"/>
          <p:cNvGraphicFramePr>
            <a:graphicFrameLocks noChangeAspect="1"/>
          </p:cNvGraphicFramePr>
          <p:nvPr>
            <p:extLst>
              <p:ext uri="{D42A27DB-BD31-4B8C-83A1-F6EECF244321}">
                <p14:modId xmlns:p14="http://schemas.microsoft.com/office/powerpoint/2010/main" val="957325512"/>
              </p:ext>
            </p:extLst>
          </p:nvPr>
        </p:nvGraphicFramePr>
        <p:xfrm>
          <a:off x="6959283" y="1913890"/>
          <a:ext cx="301625" cy="334963"/>
        </p:xfrm>
        <a:graphic>
          <a:graphicData uri="http://schemas.openxmlformats.org/presentationml/2006/ole">
            <mc:AlternateContent xmlns:mc="http://schemas.openxmlformats.org/markup-compatibility/2006">
              <mc:Choice xmlns:v="urn:schemas-microsoft-com:vml" Requires="v">
                <p:oleObj spid="_x0000_s1933" name="…quation" r:id="rId9" imgW="215900" imgH="241300" progId="Equation.3">
                  <p:embed/>
                </p:oleObj>
              </mc:Choice>
              <mc:Fallback>
                <p:oleObj name="…quation" r:id="rId9" imgW="215900" imgH="241300" progId="Equation.3">
                  <p:embed/>
                  <p:pic>
                    <p:nvPicPr>
                      <p:cNvPr id="0" name=""/>
                      <p:cNvPicPr/>
                      <p:nvPr/>
                    </p:nvPicPr>
                    <p:blipFill>
                      <a:blip r:embed="rId10"/>
                      <a:stretch>
                        <a:fillRect/>
                      </a:stretch>
                    </p:blipFill>
                    <p:spPr>
                      <a:xfrm>
                        <a:off x="6959283" y="1913890"/>
                        <a:ext cx="301625" cy="334963"/>
                      </a:xfrm>
                      <a:prstGeom prst="rect">
                        <a:avLst/>
                      </a:prstGeom>
                    </p:spPr>
                  </p:pic>
                </p:oleObj>
              </mc:Fallback>
            </mc:AlternateContent>
          </a:graphicData>
        </a:graphic>
      </p:graphicFrame>
      <p:graphicFrame>
        <p:nvGraphicFramePr>
          <p:cNvPr id="42" name="Objet 41"/>
          <p:cNvGraphicFramePr>
            <a:graphicFrameLocks noChangeAspect="1"/>
          </p:cNvGraphicFramePr>
          <p:nvPr>
            <p:extLst>
              <p:ext uri="{D42A27DB-BD31-4B8C-83A1-F6EECF244321}">
                <p14:modId xmlns:p14="http://schemas.microsoft.com/office/powerpoint/2010/main" val="312210647"/>
              </p:ext>
            </p:extLst>
          </p:nvPr>
        </p:nvGraphicFramePr>
        <p:xfrm>
          <a:off x="6949123" y="2823830"/>
          <a:ext cx="301625" cy="334963"/>
        </p:xfrm>
        <a:graphic>
          <a:graphicData uri="http://schemas.openxmlformats.org/presentationml/2006/ole">
            <mc:AlternateContent xmlns:mc="http://schemas.openxmlformats.org/markup-compatibility/2006">
              <mc:Choice xmlns:v="urn:schemas-microsoft-com:vml" Requires="v">
                <p:oleObj spid="_x0000_s1934" name="…quation" r:id="rId11" imgW="215900" imgH="241300" progId="Equation.3">
                  <p:embed/>
                </p:oleObj>
              </mc:Choice>
              <mc:Fallback>
                <p:oleObj name="…quation" r:id="rId11" imgW="215900" imgH="241300" progId="Equation.3">
                  <p:embed/>
                  <p:pic>
                    <p:nvPicPr>
                      <p:cNvPr id="0" name=""/>
                      <p:cNvPicPr/>
                      <p:nvPr/>
                    </p:nvPicPr>
                    <p:blipFill>
                      <a:blip r:embed="rId12"/>
                      <a:stretch>
                        <a:fillRect/>
                      </a:stretch>
                    </p:blipFill>
                    <p:spPr>
                      <a:xfrm>
                        <a:off x="6949123" y="2823830"/>
                        <a:ext cx="301625" cy="334963"/>
                      </a:xfrm>
                      <a:prstGeom prst="rect">
                        <a:avLst/>
                      </a:prstGeom>
                    </p:spPr>
                  </p:pic>
                </p:oleObj>
              </mc:Fallback>
            </mc:AlternateContent>
          </a:graphicData>
        </a:graphic>
      </p:graphicFrame>
      <p:graphicFrame>
        <p:nvGraphicFramePr>
          <p:cNvPr id="43" name="Objet 42"/>
          <p:cNvGraphicFramePr>
            <a:graphicFrameLocks noChangeAspect="1"/>
          </p:cNvGraphicFramePr>
          <p:nvPr>
            <p:extLst>
              <p:ext uri="{D42A27DB-BD31-4B8C-83A1-F6EECF244321}">
                <p14:modId xmlns:p14="http://schemas.microsoft.com/office/powerpoint/2010/main" val="3683678391"/>
              </p:ext>
            </p:extLst>
          </p:nvPr>
        </p:nvGraphicFramePr>
        <p:xfrm>
          <a:off x="6938963" y="3819906"/>
          <a:ext cx="301625" cy="334963"/>
        </p:xfrm>
        <a:graphic>
          <a:graphicData uri="http://schemas.openxmlformats.org/presentationml/2006/ole">
            <mc:AlternateContent xmlns:mc="http://schemas.openxmlformats.org/markup-compatibility/2006">
              <mc:Choice xmlns:v="urn:schemas-microsoft-com:vml" Requires="v">
                <p:oleObj spid="_x0000_s1935" name="…quation" r:id="rId13" imgW="215900" imgH="241300" progId="Equation.3">
                  <p:embed/>
                </p:oleObj>
              </mc:Choice>
              <mc:Fallback>
                <p:oleObj name="…quation" r:id="rId13" imgW="215900" imgH="241300" progId="Equation.3">
                  <p:embed/>
                  <p:pic>
                    <p:nvPicPr>
                      <p:cNvPr id="0" name=""/>
                      <p:cNvPicPr/>
                      <p:nvPr/>
                    </p:nvPicPr>
                    <p:blipFill>
                      <a:blip r:embed="rId14"/>
                      <a:stretch>
                        <a:fillRect/>
                      </a:stretch>
                    </p:blipFill>
                    <p:spPr>
                      <a:xfrm>
                        <a:off x="6938963" y="3819906"/>
                        <a:ext cx="301625" cy="334963"/>
                      </a:xfrm>
                      <a:prstGeom prst="rect">
                        <a:avLst/>
                      </a:prstGeom>
                    </p:spPr>
                  </p:pic>
                </p:oleObj>
              </mc:Fallback>
            </mc:AlternateContent>
          </a:graphicData>
        </a:graphic>
      </p:graphicFrame>
      <p:pic>
        <p:nvPicPr>
          <p:cNvPr id="23" name="Imag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032" y="840244"/>
            <a:ext cx="861383" cy="679440"/>
          </a:xfrm>
          <a:prstGeom prst="rect">
            <a:avLst/>
          </a:prstGeom>
        </p:spPr>
      </p:pic>
      <p:cxnSp>
        <p:nvCxnSpPr>
          <p:cNvPr id="24" name="Connecteur droit avec flèche 23"/>
          <p:cNvCxnSpPr/>
          <p:nvPr/>
        </p:nvCxnSpPr>
        <p:spPr>
          <a:xfrm>
            <a:off x="2188528" y="1179964"/>
            <a:ext cx="1451168" cy="653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5" name="Imag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71" y="1671009"/>
            <a:ext cx="842144" cy="680041"/>
          </a:xfrm>
          <a:prstGeom prst="rect">
            <a:avLst/>
          </a:prstGeom>
        </p:spPr>
      </p:pic>
      <p:cxnSp>
        <p:nvCxnSpPr>
          <p:cNvPr id="26" name="Connecteur droit avec flèche 25"/>
          <p:cNvCxnSpPr/>
          <p:nvPr/>
        </p:nvCxnSpPr>
        <p:spPr>
          <a:xfrm>
            <a:off x="2188528" y="2053848"/>
            <a:ext cx="1359728" cy="1016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flipV="1">
            <a:off x="2153415" y="2193911"/>
            <a:ext cx="1486281" cy="793129"/>
          </a:xfrm>
          <a:prstGeom prst="straightConnector1">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31" name="Ellipse 30"/>
          <p:cNvSpPr/>
          <p:nvPr/>
        </p:nvSpPr>
        <p:spPr>
          <a:xfrm rot="721312">
            <a:off x="3619376" y="1833230"/>
            <a:ext cx="1446664" cy="522515"/>
          </a:xfrm>
          <a:prstGeom prst="ellipse">
            <a:avLst/>
          </a:prstGeom>
          <a:no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Ellipse 31"/>
          <p:cNvSpPr/>
          <p:nvPr/>
        </p:nvSpPr>
        <p:spPr>
          <a:xfrm rot="21274664">
            <a:off x="3548256" y="1802750"/>
            <a:ext cx="1446664" cy="5225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Ellipse 32"/>
          <p:cNvSpPr/>
          <p:nvPr/>
        </p:nvSpPr>
        <p:spPr>
          <a:xfrm>
            <a:off x="3507616" y="1751950"/>
            <a:ext cx="1446664" cy="522515"/>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371552" y="822388"/>
            <a:ext cx="1056700" cy="369332"/>
          </a:xfrm>
          <a:prstGeom prst="rect">
            <a:avLst/>
          </a:prstGeom>
        </p:spPr>
        <p:txBody>
          <a:bodyPr wrap="none">
            <a:spAutoFit/>
          </a:bodyPr>
          <a:lstStyle/>
          <a:p>
            <a:r>
              <a:rPr lang="en-US" b="1" dirty="0">
                <a:solidFill>
                  <a:schemeClr val="bg2"/>
                </a:solidFill>
              </a:rPr>
              <a:t>Encoding</a:t>
            </a:r>
            <a:endParaRPr lang="en-US" dirty="0"/>
          </a:p>
        </p:txBody>
      </p:sp>
      <p:pic>
        <p:nvPicPr>
          <p:cNvPr id="46" name="Image 4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069854" y="2573162"/>
            <a:ext cx="780079" cy="780079"/>
          </a:xfrm>
          <a:prstGeom prst="rect">
            <a:avLst/>
          </a:prstGeom>
        </p:spPr>
      </p:pic>
      <p:pic>
        <p:nvPicPr>
          <p:cNvPr id="47" name="Image 4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47043" y="2573162"/>
            <a:ext cx="780079" cy="780079"/>
          </a:xfrm>
          <a:prstGeom prst="rect">
            <a:avLst/>
          </a:prstGeom>
        </p:spPr>
      </p:pic>
      <p:sp>
        <p:nvSpPr>
          <p:cNvPr id="48" name="ZoneTexte 47"/>
          <p:cNvSpPr txBox="1"/>
          <p:nvPr/>
        </p:nvSpPr>
        <p:spPr>
          <a:xfrm>
            <a:off x="1452880" y="4156768"/>
            <a:ext cx="6482080" cy="369332"/>
          </a:xfrm>
          <a:prstGeom prst="rect">
            <a:avLst/>
          </a:prstGeom>
          <a:noFill/>
        </p:spPr>
        <p:txBody>
          <a:bodyPr wrap="square" rtlCol="0">
            <a:spAutoFit/>
          </a:bodyPr>
          <a:lstStyle/>
          <a:p>
            <a:pPr algn="ctr"/>
            <a:r>
              <a:rPr lang="en-US" b="1" dirty="0" smtClean="0">
                <a:solidFill>
                  <a:schemeClr val="accent2"/>
                </a:solidFill>
              </a:rPr>
              <a:t>Decoding: data reconstruction from the latent representation</a:t>
            </a:r>
            <a:endParaRPr lang="en-US" b="1" dirty="0">
              <a:solidFill>
                <a:schemeClr val="accent2"/>
              </a:solidFill>
            </a:endParaRPr>
          </a:p>
        </p:txBody>
      </p:sp>
      <p:sp>
        <p:nvSpPr>
          <p:cNvPr id="49" name="ZoneTexte 48"/>
          <p:cNvSpPr txBox="1"/>
          <p:nvPr/>
        </p:nvSpPr>
        <p:spPr>
          <a:xfrm>
            <a:off x="1452880" y="4423228"/>
            <a:ext cx="6482080" cy="369332"/>
          </a:xfrm>
          <a:prstGeom prst="rect">
            <a:avLst/>
          </a:prstGeom>
          <a:noFill/>
        </p:spPr>
        <p:txBody>
          <a:bodyPr wrap="square" rtlCol="0">
            <a:spAutoFit/>
          </a:bodyPr>
          <a:lstStyle/>
          <a:p>
            <a:pPr algn="ctr"/>
            <a:r>
              <a:rPr lang="en-US" b="1" dirty="0" smtClean="0">
                <a:solidFill>
                  <a:schemeClr val="bg2"/>
                </a:solidFill>
              </a:rPr>
              <a:t>Encoding: latent representation from the data</a:t>
            </a:r>
            <a:endParaRPr lang="en-US" b="1" dirty="0">
              <a:solidFill>
                <a:schemeClr val="bg2"/>
              </a:solidFill>
            </a:endParaRPr>
          </a:p>
        </p:txBody>
      </p:sp>
      <p:graphicFrame>
        <p:nvGraphicFramePr>
          <p:cNvPr id="52" name="Objet 51"/>
          <p:cNvGraphicFramePr>
            <a:graphicFrameLocks noChangeAspect="1"/>
          </p:cNvGraphicFramePr>
          <p:nvPr>
            <p:extLst>
              <p:ext uri="{D42A27DB-BD31-4B8C-83A1-F6EECF244321}">
                <p14:modId xmlns:p14="http://schemas.microsoft.com/office/powerpoint/2010/main" val="3140146026"/>
              </p:ext>
            </p:extLst>
          </p:nvPr>
        </p:nvGraphicFramePr>
        <p:xfrm>
          <a:off x="7160659" y="2373098"/>
          <a:ext cx="1800298" cy="343974"/>
        </p:xfrm>
        <a:graphic>
          <a:graphicData uri="http://schemas.openxmlformats.org/presentationml/2006/ole">
            <mc:AlternateContent xmlns:mc="http://schemas.openxmlformats.org/markup-compatibility/2006">
              <mc:Choice xmlns:v="urn:schemas-microsoft-com:vml" Requires="v">
                <p:oleObj spid="_x0000_s1936" name="…quation" r:id="rId16" imgW="1257300" imgH="241300" progId="Equation.3">
                  <p:embed/>
                </p:oleObj>
              </mc:Choice>
              <mc:Fallback>
                <p:oleObj name="…quation" r:id="rId16" imgW="1257300" imgH="241300" progId="Equation.3">
                  <p:embed/>
                  <p:pic>
                    <p:nvPicPr>
                      <p:cNvPr id="0" name=""/>
                      <p:cNvPicPr/>
                      <p:nvPr/>
                    </p:nvPicPr>
                    <p:blipFill>
                      <a:blip r:embed="rId17"/>
                      <a:stretch>
                        <a:fillRect/>
                      </a:stretch>
                    </p:blipFill>
                    <p:spPr>
                      <a:xfrm>
                        <a:off x="7160659" y="2373098"/>
                        <a:ext cx="1800298" cy="343974"/>
                      </a:xfrm>
                      <a:prstGeom prst="rect">
                        <a:avLst/>
                      </a:prstGeom>
                      <a:ln w="19050" cmpd="sng">
                        <a:solidFill>
                          <a:schemeClr val="accent1"/>
                        </a:solidFill>
                      </a:ln>
                    </p:spPr>
                  </p:pic>
                </p:oleObj>
              </mc:Fallback>
            </mc:AlternateContent>
          </a:graphicData>
        </a:graphic>
      </p:graphicFrame>
      <p:graphicFrame>
        <p:nvGraphicFramePr>
          <p:cNvPr id="53" name="Objet 52"/>
          <p:cNvGraphicFramePr>
            <a:graphicFrameLocks noChangeAspect="1"/>
          </p:cNvGraphicFramePr>
          <p:nvPr>
            <p:extLst>
              <p:ext uri="{D42A27DB-BD31-4B8C-83A1-F6EECF244321}">
                <p14:modId xmlns:p14="http://schemas.microsoft.com/office/powerpoint/2010/main" val="1747457400"/>
              </p:ext>
            </p:extLst>
          </p:nvPr>
        </p:nvGraphicFramePr>
        <p:xfrm>
          <a:off x="3428252" y="2795010"/>
          <a:ext cx="1800298" cy="343974"/>
        </p:xfrm>
        <a:graphic>
          <a:graphicData uri="http://schemas.openxmlformats.org/presentationml/2006/ole">
            <mc:AlternateContent xmlns:mc="http://schemas.openxmlformats.org/markup-compatibility/2006">
              <mc:Choice xmlns:v="urn:schemas-microsoft-com:vml" Requires="v">
                <p:oleObj spid="_x0000_s1937" name="…quation" r:id="rId18" imgW="1257300" imgH="241300" progId="Equation.3">
                  <p:embed/>
                </p:oleObj>
              </mc:Choice>
              <mc:Fallback>
                <p:oleObj name="…quation" r:id="rId18" imgW="1257300" imgH="241300" progId="Equation.3">
                  <p:embed/>
                  <p:pic>
                    <p:nvPicPr>
                      <p:cNvPr id="0" name=""/>
                      <p:cNvPicPr/>
                      <p:nvPr/>
                    </p:nvPicPr>
                    <p:blipFill>
                      <a:blip r:embed="rId19"/>
                      <a:stretch>
                        <a:fillRect/>
                      </a:stretch>
                    </p:blipFill>
                    <p:spPr>
                      <a:xfrm>
                        <a:off x="3428252" y="2795010"/>
                        <a:ext cx="1800298" cy="343974"/>
                      </a:xfrm>
                      <a:prstGeom prst="rect">
                        <a:avLst/>
                      </a:prstGeom>
                      <a:ln w="19050" cmpd="sng">
                        <a:solidFill>
                          <a:srgbClr val="FF0000"/>
                        </a:solidFill>
                      </a:ln>
                    </p:spPr>
                  </p:pic>
                </p:oleObj>
              </mc:Fallback>
            </mc:AlternateContent>
          </a:graphicData>
        </a:graphic>
      </p:graphicFrame>
      <p:sp>
        <p:nvSpPr>
          <p:cNvPr id="54" name="ZoneTexte 53"/>
          <p:cNvSpPr txBox="1"/>
          <p:nvPr/>
        </p:nvSpPr>
        <p:spPr>
          <a:xfrm>
            <a:off x="3618307" y="1814848"/>
            <a:ext cx="1491380" cy="523220"/>
          </a:xfrm>
          <a:prstGeom prst="rect">
            <a:avLst/>
          </a:prstGeom>
          <a:noFill/>
        </p:spPr>
        <p:txBody>
          <a:bodyPr wrap="square" rtlCol="0">
            <a:spAutoFit/>
          </a:bodyPr>
          <a:lstStyle/>
          <a:p>
            <a:pPr algn="ctr"/>
            <a:r>
              <a:rPr lang="en-US" sz="1400" dirty="0" smtClean="0"/>
              <a:t>Patient’s latent</a:t>
            </a:r>
          </a:p>
          <a:p>
            <a:pPr algn="ctr"/>
            <a:r>
              <a:rPr lang="en-US" sz="1400" dirty="0" smtClean="0"/>
              <a:t> status</a:t>
            </a:r>
            <a:endParaRPr lang="en-US" sz="1400" dirty="0"/>
          </a:p>
        </p:txBody>
      </p:sp>
      <p:sp>
        <p:nvSpPr>
          <p:cNvPr id="50" name="Rectangle 49"/>
          <p:cNvSpPr/>
          <p:nvPr/>
        </p:nvSpPr>
        <p:spPr>
          <a:xfrm>
            <a:off x="4761798" y="808600"/>
            <a:ext cx="1082348" cy="369332"/>
          </a:xfrm>
          <a:prstGeom prst="rect">
            <a:avLst/>
          </a:prstGeom>
        </p:spPr>
        <p:txBody>
          <a:bodyPr wrap="none">
            <a:spAutoFit/>
          </a:bodyPr>
          <a:lstStyle/>
          <a:p>
            <a:r>
              <a:rPr lang="en-US" b="1" dirty="0">
                <a:solidFill>
                  <a:schemeClr val="accent2"/>
                </a:solidFill>
              </a:rPr>
              <a:t>Decoding</a:t>
            </a:r>
            <a:endParaRPr lang="en-US" dirty="0"/>
          </a:p>
        </p:txBody>
      </p:sp>
      <p:sp>
        <p:nvSpPr>
          <p:cNvPr id="44" name="Rectangle 43"/>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1566135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17</a:t>
            </a:fld>
            <a:endParaRPr lang="fr-FR"/>
          </a:p>
        </p:txBody>
      </p:sp>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grpSp>
        <p:nvGrpSpPr>
          <p:cNvPr id="50" name="Grouper 49"/>
          <p:cNvGrpSpPr/>
          <p:nvPr/>
        </p:nvGrpSpPr>
        <p:grpSpPr>
          <a:xfrm>
            <a:off x="153205" y="807144"/>
            <a:ext cx="3982720" cy="2447404"/>
            <a:chOff x="2438400" y="807144"/>
            <a:chExt cx="3982720" cy="2447404"/>
          </a:xfrm>
        </p:grpSpPr>
        <p:grpSp>
          <p:nvGrpSpPr>
            <p:cNvPr id="11" name="Grouper 10"/>
            <p:cNvGrpSpPr/>
            <p:nvPr/>
          </p:nvGrpSpPr>
          <p:grpSpPr>
            <a:xfrm>
              <a:off x="2438400" y="807144"/>
              <a:ext cx="3982720" cy="2447404"/>
              <a:chOff x="193040" y="834276"/>
              <a:chExt cx="3982720" cy="2447404"/>
            </a:xfrm>
          </p:grpSpPr>
          <p:sp>
            <p:nvSpPr>
              <p:cNvPr id="5" name="Rectangle 4"/>
              <p:cNvSpPr/>
              <p:nvPr/>
            </p:nvSpPr>
            <p:spPr>
              <a:xfrm>
                <a:off x="193040" y="834276"/>
                <a:ext cx="3982720" cy="24474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er 1"/>
              <p:cNvGrpSpPr/>
              <p:nvPr/>
            </p:nvGrpSpPr>
            <p:grpSpPr>
              <a:xfrm>
                <a:off x="334764" y="932892"/>
                <a:ext cx="3697154" cy="2286930"/>
                <a:chOff x="1292032" y="840244"/>
                <a:chExt cx="5689898" cy="3519571"/>
              </a:xfrm>
              <a:solidFill>
                <a:schemeClr val="bg1"/>
              </a:solidFill>
              <a:effectLst>
                <a:outerShdw blurRad="50800" dist="38100" dir="2700000" algn="tl" rotWithShape="0">
                  <a:srgbClr val="000000">
                    <a:alpha val="43000"/>
                  </a:srgbClr>
                </a:outerShdw>
              </a:effectLst>
            </p:grpSpPr>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a:grpFill/>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a:grpFill/>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a:grpFill/>
              </p:spPr>
            </p:pic>
            <p:pic>
              <p:nvPicPr>
                <p:cNvPr id="21" name="Imag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05895" y="2529988"/>
                  <a:ext cx="976035" cy="744369"/>
                </a:xfrm>
                <a:prstGeom prst="rect">
                  <a:avLst/>
                </a:prstGeom>
                <a:grpFill/>
              </p:spPr>
            </p:pic>
            <p:graphicFrame>
              <p:nvGraphicFramePr>
                <p:cNvPr id="15" name="Objet 14"/>
                <p:cNvGraphicFramePr>
                  <a:graphicFrameLocks noChangeAspect="1"/>
                </p:cNvGraphicFramePr>
                <p:nvPr>
                  <p:extLst>
                    <p:ext uri="{D42A27DB-BD31-4B8C-83A1-F6EECF244321}">
                      <p14:modId xmlns:p14="http://schemas.microsoft.com/office/powerpoint/2010/main" val="2112915208"/>
                    </p:ext>
                  </p:extLst>
                </p:nvPr>
              </p:nvGraphicFramePr>
              <p:xfrm>
                <a:off x="5357374" y="4078828"/>
                <a:ext cx="758825" cy="280987"/>
              </p:xfrm>
              <a:graphic>
                <a:graphicData uri="http://schemas.openxmlformats.org/presentationml/2006/ole">
                  <mc:AlternateContent xmlns:mc="http://schemas.openxmlformats.org/markup-compatibility/2006">
                    <mc:Choice xmlns:v="urn:schemas-microsoft-com:vml" Requires="v">
                      <p:oleObj spid="_x0000_s32338" name="…quation" r:id="rId8" imgW="546100" imgH="203200" progId="Equation.3">
                        <p:embed/>
                      </p:oleObj>
                    </mc:Choice>
                    <mc:Fallback>
                      <p:oleObj name="…quation" r:id="rId8" imgW="546100" imgH="203200" progId="Equation.3">
                        <p:embed/>
                        <p:pic>
                          <p:nvPicPr>
                            <p:cNvPr id="0" name=""/>
                            <p:cNvPicPr/>
                            <p:nvPr/>
                          </p:nvPicPr>
                          <p:blipFill>
                            <a:blip r:embed="rId9"/>
                            <a:stretch>
                              <a:fillRect/>
                            </a:stretch>
                          </p:blipFill>
                          <p:spPr>
                            <a:xfrm>
                              <a:off x="5357374" y="4078828"/>
                              <a:ext cx="758825" cy="280987"/>
                            </a:xfrm>
                            <a:prstGeom prst="rect">
                              <a:avLst/>
                            </a:prstGeom>
                          </p:spPr>
                        </p:pic>
                      </p:oleObj>
                    </mc:Fallback>
                  </mc:AlternateContent>
                </a:graphicData>
              </a:graphic>
            </p:graphicFrame>
            <p:pic>
              <p:nvPicPr>
                <p:cNvPr id="19" name="Imag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032" y="840244"/>
                  <a:ext cx="861383" cy="679440"/>
                </a:xfrm>
                <a:prstGeom prst="rect">
                  <a:avLst/>
                </a:prstGeom>
                <a:grpFill/>
              </p:spPr>
            </p:pic>
            <p:pic>
              <p:nvPicPr>
                <p:cNvPr id="20" name="Imag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71" y="1671009"/>
                  <a:ext cx="842144" cy="680041"/>
                </a:xfrm>
                <a:prstGeom prst="rect">
                  <a:avLst/>
                </a:prstGeom>
                <a:grpFill/>
              </p:spPr>
            </p:pic>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575" y="3504353"/>
                  <a:ext cx="766953" cy="574475"/>
                </a:xfrm>
                <a:prstGeom prst="rect">
                  <a:avLst/>
                </a:prstGeom>
                <a:grpFill/>
              </p:spPr>
            </p:pic>
            <p:pic>
              <p:nvPicPr>
                <p:cNvPr id="23" name="Imag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1271" y="2529988"/>
                  <a:ext cx="976035" cy="744369"/>
                </a:xfrm>
                <a:prstGeom prst="rect">
                  <a:avLst/>
                </a:prstGeom>
                <a:grpFill/>
              </p:spPr>
            </p:pic>
            <p:cxnSp>
              <p:nvCxnSpPr>
                <p:cNvPr id="24" name="Connecteur droit avec flèche 23"/>
                <p:cNvCxnSpPr/>
                <p:nvPr/>
              </p:nvCxnSpPr>
              <p:spPr>
                <a:xfrm>
                  <a:off x="2188528" y="1179964"/>
                  <a:ext cx="1532448" cy="729466"/>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2188528" y="2053848"/>
                  <a:ext cx="1359728" cy="10160"/>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V="1">
                  <a:off x="2153415" y="2193911"/>
                  <a:ext cx="1486281" cy="793129"/>
                </a:xfrm>
                <a:prstGeom prst="straightConnector1">
                  <a:avLst/>
                </a:prstGeom>
                <a:grpFill/>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22" idx="3"/>
                </p:cNvCxnSpPr>
                <p:nvPr/>
              </p:nvCxnSpPr>
              <p:spPr>
                <a:xfrm flipV="1">
                  <a:off x="2188528" y="2294785"/>
                  <a:ext cx="1644208" cy="1496806"/>
                </a:xfrm>
                <a:prstGeom prst="straightConnector1">
                  <a:avLst/>
                </a:prstGeom>
                <a:grpFill/>
                <a:ln>
                  <a:solidFill>
                    <a:srgbClr val="EFA72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4899536" y="1289670"/>
                  <a:ext cx="1056640" cy="54356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5140960" y="2092310"/>
                  <a:ext cx="845696" cy="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066040" y="2294785"/>
                  <a:ext cx="920616" cy="579845"/>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4899536" y="2351050"/>
                  <a:ext cx="1106359" cy="135670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grpSp>
          <p:nvGrpSpPr>
            <p:cNvPr id="9" name="Grouper 8"/>
            <p:cNvGrpSpPr/>
            <p:nvPr/>
          </p:nvGrpSpPr>
          <p:grpSpPr>
            <a:xfrm>
              <a:off x="4146201" y="1571023"/>
              <a:ext cx="862664" cy="334230"/>
              <a:chOff x="3507616" y="1751950"/>
              <a:chExt cx="1558424" cy="603795"/>
            </a:xfrm>
          </p:grpSpPr>
          <p:grpSp>
            <p:nvGrpSpPr>
              <p:cNvPr id="7" name="Grouper 6"/>
              <p:cNvGrpSpPr/>
              <p:nvPr/>
            </p:nvGrpSpPr>
            <p:grpSpPr>
              <a:xfrm>
                <a:off x="3507616" y="1751950"/>
                <a:ext cx="1558424" cy="603795"/>
                <a:chOff x="3507616" y="1751950"/>
                <a:chExt cx="1558424" cy="603795"/>
              </a:xfrm>
            </p:grpSpPr>
            <p:sp>
              <p:nvSpPr>
                <p:cNvPr id="37" name="Ellipse 36"/>
                <p:cNvSpPr/>
                <p:nvPr/>
              </p:nvSpPr>
              <p:spPr>
                <a:xfrm rot="721312">
                  <a:off x="3619376" y="1833230"/>
                  <a:ext cx="1446664" cy="522515"/>
                </a:xfrm>
                <a:prstGeom prst="ellipse">
                  <a:avLst/>
                </a:prstGeom>
                <a:no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llipse 37"/>
                <p:cNvSpPr/>
                <p:nvPr/>
              </p:nvSpPr>
              <p:spPr>
                <a:xfrm rot="21274664">
                  <a:off x="3548256" y="1802750"/>
                  <a:ext cx="1446664" cy="5225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nvSpPr>
              <p:spPr>
                <a:xfrm>
                  <a:off x="3507616" y="1751950"/>
                  <a:ext cx="1446664" cy="522515"/>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Ellipse 39"/>
              <p:cNvSpPr/>
              <p:nvPr/>
            </p:nvSpPr>
            <p:spPr>
              <a:xfrm rot="21277532">
                <a:off x="3619376" y="1806968"/>
                <a:ext cx="1446664" cy="522515"/>
              </a:xfrm>
              <a:prstGeom prst="ellipse">
                <a:avLst/>
              </a:prstGeom>
              <a:noFill/>
              <a:ln w="28575" cmpd="sng">
                <a:solidFill>
                  <a:srgbClr val="EFA7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9" name="Grouper 48"/>
          <p:cNvGrpSpPr/>
          <p:nvPr/>
        </p:nvGrpSpPr>
        <p:grpSpPr>
          <a:xfrm>
            <a:off x="800355" y="1965206"/>
            <a:ext cx="3143250" cy="2309932"/>
            <a:chOff x="3136350" y="1995686"/>
            <a:chExt cx="3143250" cy="2309932"/>
          </a:xfrm>
        </p:grpSpPr>
        <p:graphicFrame>
          <p:nvGraphicFramePr>
            <p:cNvPr id="34" name="Objet 33"/>
            <p:cNvGraphicFramePr>
              <a:graphicFrameLocks noChangeAspect="1"/>
            </p:cNvGraphicFramePr>
            <p:nvPr>
              <p:extLst>
                <p:ext uri="{D42A27DB-BD31-4B8C-83A1-F6EECF244321}">
                  <p14:modId xmlns:p14="http://schemas.microsoft.com/office/powerpoint/2010/main" val="426595473"/>
                </p:ext>
              </p:extLst>
            </p:nvPr>
          </p:nvGraphicFramePr>
          <p:xfrm>
            <a:off x="3136350" y="3872230"/>
            <a:ext cx="3143250" cy="433388"/>
          </p:xfrm>
          <a:graphic>
            <a:graphicData uri="http://schemas.openxmlformats.org/presentationml/2006/ole">
              <mc:AlternateContent xmlns:mc="http://schemas.openxmlformats.org/markup-compatibility/2006">
                <mc:Choice xmlns:v="urn:schemas-microsoft-com:vml" Requires="v">
                  <p:oleObj spid="_x0000_s32339" name="…quation" r:id="rId10" imgW="2108200" imgH="292100" progId="Equation.3">
                    <p:embed/>
                  </p:oleObj>
                </mc:Choice>
                <mc:Fallback>
                  <p:oleObj name="…quation" r:id="rId10" imgW="2108200" imgH="292100" progId="Equation.3">
                    <p:embed/>
                    <p:pic>
                      <p:nvPicPr>
                        <p:cNvPr id="0" name=""/>
                        <p:cNvPicPr/>
                        <p:nvPr/>
                      </p:nvPicPr>
                      <p:blipFill>
                        <a:blip r:embed="rId11"/>
                        <a:stretch>
                          <a:fillRect/>
                        </a:stretch>
                      </p:blipFill>
                      <p:spPr>
                        <a:xfrm>
                          <a:off x="3136350" y="3872230"/>
                          <a:ext cx="3143250" cy="433388"/>
                        </a:xfrm>
                        <a:prstGeom prst="rect">
                          <a:avLst/>
                        </a:prstGeom>
                        <a:ln w="19050" cmpd="sng">
                          <a:noFill/>
                        </a:ln>
                      </p:spPr>
                    </p:pic>
                  </p:oleObj>
                </mc:Fallback>
              </mc:AlternateContent>
            </a:graphicData>
          </a:graphic>
        </p:graphicFrame>
        <p:cxnSp>
          <p:nvCxnSpPr>
            <p:cNvPr id="14" name="Connecteur droit 13"/>
            <p:cNvCxnSpPr/>
            <p:nvPr/>
          </p:nvCxnSpPr>
          <p:spPr>
            <a:xfrm flipV="1">
              <a:off x="4592320" y="199568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 name="ZoneTexte 2"/>
          <p:cNvSpPr txBox="1"/>
          <p:nvPr/>
        </p:nvSpPr>
        <p:spPr>
          <a:xfrm>
            <a:off x="227501" y="3543719"/>
            <a:ext cx="1653191" cy="369332"/>
          </a:xfrm>
          <a:prstGeom prst="rect">
            <a:avLst/>
          </a:prstGeom>
          <a:noFill/>
        </p:spPr>
        <p:txBody>
          <a:bodyPr wrap="square" rtlCol="0">
            <a:spAutoFit/>
          </a:bodyPr>
          <a:lstStyle/>
          <a:p>
            <a:r>
              <a:rPr lang="en-US" dirty="0" smtClean="0"/>
              <a:t>minimize</a:t>
            </a:r>
            <a:endParaRPr lang="en-US" dirty="0"/>
          </a:p>
        </p:txBody>
      </p:sp>
      <p:sp>
        <p:nvSpPr>
          <p:cNvPr id="41" name="Rectangle 40"/>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3387024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18</a:t>
            </a:fld>
            <a:endParaRPr lang="fr-FR"/>
          </a:p>
        </p:txBody>
      </p:sp>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grpSp>
        <p:nvGrpSpPr>
          <p:cNvPr id="50" name="Grouper 49"/>
          <p:cNvGrpSpPr/>
          <p:nvPr/>
        </p:nvGrpSpPr>
        <p:grpSpPr>
          <a:xfrm>
            <a:off x="153205" y="807144"/>
            <a:ext cx="3982720" cy="2447404"/>
            <a:chOff x="2438400" y="807144"/>
            <a:chExt cx="3982720" cy="2447404"/>
          </a:xfrm>
        </p:grpSpPr>
        <p:grpSp>
          <p:nvGrpSpPr>
            <p:cNvPr id="11" name="Grouper 10"/>
            <p:cNvGrpSpPr/>
            <p:nvPr/>
          </p:nvGrpSpPr>
          <p:grpSpPr>
            <a:xfrm>
              <a:off x="2438400" y="807144"/>
              <a:ext cx="3982720" cy="2447404"/>
              <a:chOff x="193040" y="834276"/>
              <a:chExt cx="3982720" cy="2447404"/>
            </a:xfrm>
          </p:grpSpPr>
          <p:sp>
            <p:nvSpPr>
              <p:cNvPr id="5" name="Rectangle 4"/>
              <p:cNvSpPr/>
              <p:nvPr/>
            </p:nvSpPr>
            <p:spPr>
              <a:xfrm>
                <a:off x="193040" y="834276"/>
                <a:ext cx="3982720" cy="24474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er 1"/>
              <p:cNvGrpSpPr/>
              <p:nvPr/>
            </p:nvGrpSpPr>
            <p:grpSpPr>
              <a:xfrm>
                <a:off x="334764" y="932892"/>
                <a:ext cx="3697154" cy="2286930"/>
                <a:chOff x="1292032" y="840244"/>
                <a:chExt cx="5689898" cy="3519571"/>
              </a:xfrm>
              <a:solidFill>
                <a:schemeClr val="bg1"/>
              </a:solidFill>
              <a:effectLst>
                <a:outerShdw blurRad="50800" dist="38100" dir="2700000" algn="tl" rotWithShape="0">
                  <a:srgbClr val="000000">
                    <a:alpha val="43000"/>
                  </a:srgbClr>
                </a:outerShdw>
              </a:effectLst>
            </p:grpSpPr>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a:grpFill/>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a:grpFill/>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a:grpFill/>
              </p:spPr>
            </p:pic>
            <p:pic>
              <p:nvPicPr>
                <p:cNvPr id="21" name="Imag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05895" y="2529988"/>
                  <a:ext cx="976035" cy="744369"/>
                </a:xfrm>
                <a:prstGeom prst="rect">
                  <a:avLst/>
                </a:prstGeom>
                <a:grpFill/>
              </p:spPr>
            </p:pic>
            <p:graphicFrame>
              <p:nvGraphicFramePr>
                <p:cNvPr id="15" name="Objet 14"/>
                <p:cNvGraphicFramePr>
                  <a:graphicFrameLocks noChangeAspect="1"/>
                </p:cNvGraphicFramePr>
                <p:nvPr>
                  <p:extLst>
                    <p:ext uri="{D42A27DB-BD31-4B8C-83A1-F6EECF244321}">
                      <p14:modId xmlns:p14="http://schemas.microsoft.com/office/powerpoint/2010/main" val="1464907603"/>
                    </p:ext>
                  </p:extLst>
                </p:nvPr>
              </p:nvGraphicFramePr>
              <p:xfrm>
                <a:off x="5357374" y="4078828"/>
                <a:ext cx="758825" cy="280987"/>
              </p:xfrm>
              <a:graphic>
                <a:graphicData uri="http://schemas.openxmlformats.org/presentationml/2006/ole">
                  <mc:AlternateContent xmlns:mc="http://schemas.openxmlformats.org/markup-compatibility/2006">
                    <mc:Choice xmlns:v="urn:schemas-microsoft-com:vml" Requires="v">
                      <p:oleObj spid="_x0000_s48331" name="…quation" r:id="rId8" imgW="546100" imgH="203200" progId="Equation.3">
                        <p:embed/>
                      </p:oleObj>
                    </mc:Choice>
                    <mc:Fallback>
                      <p:oleObj name="…quation" r:id="rId8" imgW="546100" imgH="203200" progId="Equation.3">
                        <p:embed/>
                        <p:pic>
                          <p:nvPicPr>
                            <p:cNvPr id="0" name=""/>
                            <p:cNvPicPr/>
                            <p:nvPr/>
                          </p:nvPicPr>
                          <p:blipFill>
                            <a:blip r:embed="rId9"/>
                            <a:stretch>
                              <a:fillRect/>
                            </a:stretch>
                          </p:blipFill>
                          <p:spPr>
                            <a:xfrm>
                              <a:off x="5357374" y="4078828"/>
                              <a:ext cx="758825" cy="280987"/>
                            </a:xfrm>
                            <a:prstGeom prst="rect">
                              <a:avLst/>
                            </a:prstGeom>
                          </p:spPr>
                        </p:pic>
                      </p:oleObj>
                    </mc:Fallback>
                  </mc:AlternateContent>
                </a:graphicData>
              </a:graphic>
            </p:graphicFrame>
            <p:pic>
              <p:nvPicPr>
                <p:cNvPr id="19" name="Imag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032" y="840244"/>
                  <a:ext cx="861383" cy="679440"/>
                </a:xfrm>
                <a:prstGeom prst="rect">
                  <a:avLst/>
                </a:prstGeom>
                <a:grpFill/>
              </p:spPr>
            </p:pic>
            <p:pic>
              <p:nvPicPr>
                <p:cNvPr id="20" name="Imag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71" y="1671009"/>
                  <a:ext cx="842144" cy="680041"/>
                </a:xfrm>
                <a:prstGeom prst="rect">
                  <a:avLst/>
                </a:prstGeom>
                <a:grpFill/>
              </p:spPr>
            </p:pic>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575" y="3504353"/>
                  <a:ext cx="766953" cy="574475"/>
                </a:xfrm>
                <a:prstGeom prst="rect">
                  <a:avLst/>
                </a:prstGeom>
                <a:grpFill/>
              </p:spPr>
            </p:pic>
            <p:pic>
              <p:nvPicPr>
                <p:cNvPr id="23" name="Imag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1271" y="2529988"/>
                  <a:ext cx="976035" cy="744369"/>
                </a:xfrm>
                <a:prstGeom prst="rect">
                  <a:avLst/>
                </a:prstGeom>
                <a:grpFill/>
              </p:spPr>
            </p:pic>
            <p:cxnSp>
              <p:nvCxnSpPr>
                <p:cNvPr id="24" name="Connecteur droit avec flèche 23"/>
                <p:cNvCxnSpPr/>
                <p:nvPr/>
              </p:nvCxnSpPr>
              <p:spPr>
                <a:xfrm>
                  <a:off x="2188528" y="1179964"/>
                  <a:ext cx="1532448" cy="729466"/>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2188528" y="2053848"/>
                  <a:ext cx="1359728" cy="10160"/>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V="1">
                  <a:off x="2153415" y="2193911"/>
                  <a:ext cx="1486281" cy="793129"/>
                </a:xfrm>
                <a:prstGeom prst="straightConnector1">
                  <a:avLst/>
                </a:prstGeom>
                <a:grpFill/>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22" idx="3"/>
                </p:cNvCxnSpPr>
                <p:nvPr/>
              </p:nvCxnSpPr>
              <p:spPr>
                <a:xfrm flipV="1">
                  <a:off x="2188528" y="2294785"/>
                  <a:ext cx="1644208" cy="1496806"/>
                </a:xfrm>
                <a:prstGeom prst="straightConnector1">
                  <a:avLst/>
                </a:prstGeom>
                <a:grpFill/>
                <a:ln>
                  <a:solidFill>
                    <a:srgbClr val="EFA72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4899536" y="1289670"/>
                  <a:ext cx="1056640" cy="54356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5140960" y="2092310"/>
                  <a:ext cx="845696" cy="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066040" y="2294785"/>
                  <a:ext cx="920616" cy="579845"/>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4899536" y="2351050"/>
                  <a:ext cx="1106359" cy="135670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grpSp>
          <p:nvGrpSpPr>
            <p:cNvPr id="9" name="Grouper 8"/>
            <p:cNvGrpSpPr/>
            <p:nvPr/>
          </p:nvGrpSpPr>
          <p:grpSpPr>
            <a:xfrm>
              <a:off x="4146201" y="1571023"/>
              <a:ext cx="862664" cy="334230"/>
              <a:chOff x="3507616" y="1751950"/>
              <a:chExt cx="1558424" cy="603795"/>
            </a:xfrm>
          </p:grpSpPr>
          <p:grpSp>
            <p:nvGrpSpPr>
              <p:cNvPr id="7" name="Grouper 6"/>
              <p:cNvGrpSpPr/>
              <p:nvPr/>
            </p:nvGrpSpPr>
            <p:grpSpPr>
              <a:xfrm>
                <a:off x="3507616" y="1751950"/>
                <a:ext cx="1558424" cy="603795"/>
                <a:chOff x="3507616" y="1751950"/>
                <a:chExt cx="1558424" cy="603795"/>
              </a:xfrm>
            </p:grpSpPr>
            <p:sp>
              <p:nvSpPr>
                <p:cNvPr id="37" name="Ellipse 36"/>
                <p:cNvSpPr/>
                <p:nvPr/>
              </p:nvSpPr>
              <p:spPr>
                <a:xfrm rot="721312">
                  <a:off x="3619376" y="1833230"/>
                  <a:ext cx="1446664" cy="522515"/>
                </a:xfrm>
                <a:prstGeom prst="ellipse">
                  <a:avLst/>
                </a:prstGeom>
                <a:no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llipse 37"/>
                <p:cNvSpPr/>
                <p:nvPr/>
              </p:nvSpPr>
              <p:spPr>
                <a:xfrm rot="21274664">
                  <a:off x="3548256" y="1802750"/>
                  <a:ext cx="1446664" cy="5225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nvSpPr>
              <p:spPr>
                <a:xfrm>
                  <a:off x="3507616" y="1751950"/>
                  <a:ext cx="1446664" cy="522515"/>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Ellipse 39"/>
              <p:cNvSpPr/>
              <p:nvPr/>
            </p:nvSpPr>
            <p:spPr>
              <a:xfrm rot="21277532">
                <a:off x="3619376" y="1806968"/>
                <a:ext cx="1446664" cy="522515"/>
              </a:xfrm>
              <a:prstGeom prst="ellipse">
                <a:avLst/>
              </a:prstGeom>
              <a:noFill/>
              <a:ln w="28575" cmpd="sng">
                <a:solidFill>
                  <a:srgbClr val="EFA7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4" name="Connecteur droit 13"/>
          <p:cNvCxnSpPr/>
          <p:nvPr/>
        </p:nvCxnSpPr>
        <p:spPr>
          <a:xfrm flipV="1">
            <a:off x="2256325" y="196520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2" name="Objet 51"/>
          <p:cNvGraphicFramePr>
            <a:graphicFrameLocks noChangeAspect="1"/>
          </p:cNvGraphicFramePr>
          <p:nvPr>
            <p:extLst>
              <p:ext uri="{D42A27DB-BD31-4B8C-83A1-F6EECF244321}">
                <p14:modId xmlns:p14="http://schemas.microsoft.com/office/powerpoint/2010/main" val="294219746"/>
              </p:ext>
            </p:extLst>
          </p:nvPr>
        </p:nvGraphicFramePr>
        <p:xfrm>
          <a:off x="4428808" y="1979374"/>
          <a:ext cx="4210050" cy="623172"/>
        </p:xfrm>
        <a:graphic>
          <a:graphicData uri="http://schemas.openxmlformats.org/presentationml/2006/ole">
            <mc:AlternateContent xmlns:mc="http://schemas.openxmlformats.org/markup-compatibility/2006">
              <mc:Choice xmlns:v="urn:schemas-microsoft-com:vml" Requires="v">
                <p:oleObj spid="_x0000_s48332" name="…quation" r:id="rId10" imgW="3175000" imgH="469900" progId="Equation.3">
                  <p:embed/>
                </p:oleObj>
              </mc:Choice>
              <mc:Fallback>
                <p:oleObj name="…quation" r:id="rId10" imgW="3175000" imgH="469900" progId="Equation.3">
                  <p:embed/>
                  <p:pic>
                    <p:nvPicPr>
                      <p:cNvPr id="0" name=""/>
                      <p:cNvPicPr/>
                      <p:nvPr/>
                    </p:nvPicPr>
                    <p:blipFill>
                      <a:blip r:embed="rId11"/>
                      <a:stretch>
                        <a:fillRect/>
                      </a:stretch>
                    </p:blipFill>
                    <p:spPr>
                      <a:xfrm>
                        <a:off x="4428808" y="1979374"/>
                        <a:ext cx="4210050" cy="623172"/>
                      </a:xfrm>
                      <a:prstGeom prst="rect">
                        <a:avLst/>
                      </a:prstGeom>
                    </p:spPr>
                  </p:pic>
                </p:oleObj>
              </mc:Fallback>
            </mc:AlternateContent>
          </a:graphicData>
        </a:graphic>
      </p:graphicFrame>
      <p:sp>
        <p:nvSpPr>
          <p:cNvPr id="53" name="ZoneTexte 52"/>
          <p:cNvSpPr txBox="1"/>
          <p:nvPr/>
        </p:nvSpPr>
        <p:spPr>
          <a:xfrm>
            <a:off x="4574540" y="1560464"/>
            <a:ext cx="3881438" cy="369332"/>
          </a:xfrm>
          <a:prstGeom prst="rect">
            <a:avLst/>
          </a:prstGeom>
          <a:noFill/>
        </p:spPr>
        <p:txBody>
          <a:bodyPr wrap="square" rtlCol="0">
            <a:spAutoFit/>
          </a:bodyPr>
          <a:lstStyle/>
          <a:p>
            <a:pPr algn="ctr"/>
            <a:r>
              <a:rPr lang="en-US" dirty="0" smtClean="0"/>
              <a:t>Evidence Lower bound (ELBO)</a:t>
            </a:r>
            <a:endParaRPr lang="en-US" dirty="0"/>
          </a:p>
        </p:txBody>
      </p:sp>
      <p:grpSp>
        <p:nvGrpSpPr>
          <p:cNvPr id="41" name="Grouper 40"/>
          <p:cNvGrpSpPr/>
          <p:nvPr/>
        </p:nvGrpSpPr>
        <p:grpSpPr>
          <a:xfrm>
            <a:off x="800355" y="1965206"/>
            <a:ext cx="3143250" cy="2309932"/>
            <a:chOff x="3136350" y="1995686"/>
            <a:chExt cx="3143250" cy="2309932"/>
          </a:xfrm>
        </p:grpSpPr>
        <p:graphicFrame>
          <p:nvGraphicFramePr>
            <p:cNvPr id="42" name="Objet 41"/>
            <p:cNvGraphicFramePr>
              <a:graphicFrameLocks noChangeAspect="1"/>
            </p:cNvGraphicFramePr>
            <p:nvPr>
              <p:extLst>
                <p:ext uri="{D42A27DB-BD31-4B8C-83A1-F6EECF244321}">
                  <p14:modId xmlns:p14="http://schemas.microsoft.com/office/powerpoint/2010/main" val="3097974561"/>
                </p:ext>
              </p:extLst>
            </p:nvPr>
          </p:nvGraphicFramePr>
          <p:xfrm>
            <a:off x="3136350" y="3872230"/>
            <a:ext cx="3143250" cy="433388"/>
          </p:xfrm>
          <a:graphic>
            <a:graphicData uri="http://schemas.openxmlformats.org/presentationml/2006/ole">
              <mc:AlternateContent xmlns:mc="http://schemas.openxmlformats.org/markup-compatibility/2006">
                <mc:Choice xmlns:v="urn:schemas-microsoft-com:vml" Requires="v">
                  <p:oleObj spid="_x0000_s48333" name="…quation" r:id="rId12" imgW="2108200" imgH="292100" progId="Equation.3">
                    <p:embed/>
                  </p:oleObj>
                </mc:Choice>
                <mc:Fallback>
                  <p:oleObj name="…quation" r:id="rId12" imgW="2108200" imgH="292100" progId="Equation.3">
                    <p:embed/>
                    <p:pic>
                      <p:nvPicPr>
                        <p:cNvPr id="0" name=""/>
                        <p:cNvPicPr/>
                        <p:nvPr/>
                      </p:nvPicPr>
                      <p:blipFill>
                        <a:blip r:embed="rId13"/>
                        <a:stretch>
                          <a:fillRect/>
                        </a:stretch>
                      </p:blipFill>
                      <p:spPr>
                        <a:xfrm>
                          <a:off x="3136350" y="3872230"/>
                          <a:ext cx="3143250" cy="433388"/>
                        </a:xfrm>
                        <a:prstGeom prst="rect">
                          <a:avLst/>
                        </a:prstGeom>
                        <a:ln w="19050" cmpd="sng">
                          <a:noFill/>
                        </a:ln>
                      </p:spPr>
                    </p:pic>
                  </p:oleObj>
                </mc:Fallback>
              </mc:AlternateContent>
            </a:graphicData>
          </a:graphic>
        </p:graphicFrame>
        <p:cxnSp>
          <p:nvCxnSpPr>
            <p:cNvPr id="44" name="Connecteur droit 43"/>
            <p:cNvCxnSpPr/>
            <p:nvPr/>
          </p:nvCxnSpPr>
          <p:spPr>
            <a:xfrm flipV="1">
              <a:off x="4592320" y="199568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5" name="ZoneTexte 44"/>
          <p:cNvSpPr txBox="1"/>
          <p:nvPr/>
        </p:nvSpPr>
        <p:spPr>
          <a:xfrm>
            <a:off x="227501" y="3543719"/>
            <a:ext cx="1653191" cy="369332"/>
          </a:xfrm>
          <a:prstGeom prst="rect">
            <a:avLst/>
          </a:prstGeom>
          <a:noFill/>
        </p:spPr>
        <p:txBody>
          <a:bodyPr wrap="square" rtlCol="0">
            <a:spAutoFit/>
          </a:bodyPr>
          <a:lstStyle/>
          <a:p>
            <a:r>
              <a:rPr lang="en-US" dirty="0" smtClean="0"/>
              <a:t>minimize</a:t>
            </a:r>
            <a:endParaRPr lang="en-US" dirty="0"/>
          </a:p>
        </p:txBody>
      </p:sp>
      <p:sp>
        <p:nvSpPr>
          <p:cNvPr id="46" name="Rectangle 45"/>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3633109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19</a:t>
            </a:fld>
            <a:endParaRPr lang="fr-FR"/>
          </a:p>
        </p:txBody>
      </p:sp>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grpSp>
        <p:nvGrpSpPr>
          <p:cNvPr id="50" name="Grouper 49"/>
          <p:cNvGrpSpPr/>
          <p:nvPr/>
        </p:nvGrpSpPr>
        <p:grpSpPr>
          <a:xfrm>
            <a:off x="153205" y="807144"/>
            <a:ext cx="3982720" cy="2447404"/>
            <a:chOff x="2438400" y="807144"/>
            <a:chExt cx="3982720" cy="2447404"/>
          </a:xfrm>
        </p:grpSpPr>
        <p:grpSp>
          <p:nvGrpSpPr>
            <p:cNvPr id="11" name="Grouper 10"/>
            <p:cNvGrpSpPr/>
            <p:nvPr/>
          </p:nvGrpSpPr>
          <p:grpSpPr>
            <a:xfrm>
              <a:off x="2438400" y="807144"/>
              <a:ext cx="3982720" cy="2447404"/>
              <a:chOff x="193040" y="834276"/>
              <a:chExt cx="3982720" cy="2447404"/>
            </a:xfrm>
          </p:grpSpPr>
          <p:sp>
            <p:nvSpPr>
              <p:cNvPr id="5" name="Rectangle 4"/>
              <p:cNvSpPr/>
              <p:nvPr/>
            </p:nvSpPr>
            <p:spPr>
              <a:xfrm>
                <a:off x="193040" y="834276"/>
                <a:ext cx="3982720" cy="24474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er 1"/>
              <p:cNvGrpSpPr/>
              <p:nvPr/>
            </p:nvGrpSpPr>
            <p:grpSpPr>
              <a:xfrm>
                <a:off x="334764" y="932892"/>
                <a:ext cx="3697154" cy="2286930"/>
                <a:chOff x="1292032" y="840244"/>
                <a:chExt cx="5689898" cy="3519571"/>
              </a:xfrm>
              <a:solidFill>
                <a:schemeClr val="bg1"/>
              </a:solidFill>
              <a:effectLst>
                <a:outerShdw blurRad="50800" dist="38100" dir="2700000" algn="tl" rotWithShape="0">
                  <a:srgbClr val="000000">
                    <a:alpha val="43000"/>
                  </a:srgbClr>
                </a:outerShdw>
              </a:effectLst>
            </p:grpSpPr>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a:grpFill/>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a:grpFill/>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a:grpFill/>
              </p:spPr>
            </p:pic>
            <p:pic>
              <p:nvPicPr>
                <p:cNvPr id="21" name="Imag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05895" y="2529988"/>
                  <a:ext cx="976035" cy="744369"/>
                </a:xfrm>
                <a:prstGeom prst="rect">
                  <a:avLst/>
                </a:prstGeom>
                <a:grpFill/>
              </p:spPr>
            </p:pic>
            <p:graphicFrame>
              <p:nvGraphicFramePr>
                <p:cNvPr id="15" name="Objet 14"/>
                <p:cNvGraphicFramePr>
                  <a:graphicFrameLocks noChangeAspect="1"/>
                </p:cNvGraphicFramePr>
                <p:nvPr>
                  <p:extLst>
                    <p:ext uri="{D42A27DB-BD31-4B8C-83A1-F6EECF244321}">
                      <p14:modId xmlns:p14="http://schemas.microsoft.com/office/powerpoint/2010/main" val="214872045"/>
                    </p:ext>
                  </p:extLst>
                </p:nvPr>
              </p:nvGraphicFramePr>
              <p:xfrm>
                <a:off x="5357374" y="4078828"/>
                <a:ext cx="758825" cy="280987"/>
              </p:xfrm>
              <a:graphic>
                <a:graphicData uri="http://schemas.openxmlformats.org/presentationml/2006/ole">
                  <mc:AlternateContent xmlns:mc="http://schemas.openxmlformats.org/markup-compatibility/2006">
                    <mc:Choice xmlns:v="urn:schemas-microsoft-com:vml" Requires="v">
                      <p:oleObj spid="_x0000_s40507" name="…quation" r:id="rId8" imgW="546100" imgH="203200" progId="Equation.3">
                        <p:embed/>
                      </p:oleObj>
                    </mc:Choice>
                    <mc:Fallback>
                      <p:oleObj name="…quation" r:id="rId8" imgW="546100" imgH="203200" progId="Equation.3">
                        <p:embed/>
                        <p:pic>
                          <p:nvPicPr>
                            <p:cNvPr id="0" name=""/>
                            <p:cNvPicPr/>
                            <p:nvPr/>
                          </p:nvPicPr>
                          <p:blipFill>
                            <a:blip r:embed="rId9"/>
                            <a:stretch>
                              <a:fillRect/>
                            </a:stretch>
                          </p:blipFill>
                          <p:spPr>
                            <a:xfrm>
                              <a:off x="5357374" y="4078828"/>
                              <a:ext cx="758825" cy="280987"/>
                            </a:xfrm>
                            <a:prstGeom prst="rect">
                              <a:avLst/>
                            </a:prstGeom>
                          </p:spPr>
                        </p:pic>
                      </p:oleObj>
                    </mc:Fallback>
                  </mc:AlternateContent>
                </a:graphicData>
              </a:graphic>
            </p:graphicFrame>
            <p:pic>
              <p:nvPicPr>
                <p:cNvPr id="19" name="Imag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032" y="840244"/>
                  <a:ext cx="861383" cy="679440"/>
                </a:xfrm>
                <a:prstGeom prst="rect">
                  <a:avLst/>
                </a:prstGeom>
                <a:grpFill/>
              </p:spPr>
            </p:pic>
            <p:pic>
              <p:nvPicPr>
                <p:cNvPr id="20" name="Imag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71" y="1671009"/>
                  <a:ext cx="842144" cy="680041"/>
                </a:xfrm>
                <a:prstGeom prst="rect">
                  <a:avLst/>
                </a:prstGeom>
                <a:grpFill/>
              </p:spPr>
            </p:pic>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575" y="3504353"/>
                  <a:ext cx="766953" cy="574475"/>
                </a:xfrm>
                <a:prstGeom prst="rect">
                  <a:avLst/>
                </a:prstGeom>
                <a:grpFill/>
              </p:spPr>
            </p:pic>
            <p:pic>
              <p:nvPicPr>
                <p:cNvPr id="23" name="Imag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1271" y="2529988"/>
                  <a:ext cx="976035" cy="744369"/>
                </a:xfrm>
                <a:prstGeom prst="rect">
                  <a:avLst/>
                </a:prstGeom>
                <a:grpFill/>
              </p:spPr>
            </p:pic>
            <p:cxnSp>
              <p:nvCxnSpPr>
                <p:cNvPr id="24" name="Connecteur droit avec flèche 23"/>
                <p:cNvCxnSpPr/>
                <p:nvPr/>
              </p:nvCxnSpPr>
              <p:spPr>
                <a:xfrm>
                  <a:off x="2188528" y="1179964"/>
                  <a:ext cx="1532448" cy="729466"/>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2188528" y="2053848"/>
                  <a:ext cx="1359728" cy="10160"/>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V="1">
                  <a:off x="2153415" y="2193911"/>
                  <a:ext cx="1486281" cy="793129"/>
                </a:xfrm>
                <a:prstGeom prst="straightConnector1">
                  <a:avLst/>
                </a:prstGeom>
                <a:grpFill/>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22" idx="3"/>
                </p:cNvCxnSpPr>
                <p:nvPr/>
              </p:nvCxnSpPr>
              <p:spPr>
                <a:xfrm flipV="1">
                  <a:off x="2188528" y="2294785"/>
                  <a:ext cx="1644208" cy="1496806"/>
                </a:xfrm>
                <a:prstGeom prst="straightConnector1">
                  <a:avLst/>
                </a:prstGeom>
                <a:grpFill/>
                <a:ln>
                  <a:solidFill>
                    <a:srgbClr val="EFA72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4899536" y="1289670"/>
                  <a:ext cx="1056640" cy="54356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5140960" y="2092310"/>
                  <a:ext cx="845696" cy="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066040" y="2294785"/>
                  <a:ext cx="920616" cy="579845"/>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4899536" y="2351050"/>
                  <a:ext cx="1106359" cy="135670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grpSp>
          <p:nvGrpSpPr>
            <p:cNvPr id="9" name="Grouper 8"/>
            <p:cNvGrpSpPr/>
            <p:nvPr/>
          </p:nvGrpSpPr>
          <p:grpSpPr>
            <a:xfrm>
              <a:off x="4146201" y="1571023"/>
              <a:ext cx="862664" cy="334230"/>
              <a:chOff x="3507616" y="1751950"/>
              <a:chExt cx="1558424" cy="603795"/>
            </a:xfrm>
          </p:grpSpPr>
          <p:grpSp>
            <p:nvGrpSpPr>
              <p:cNvPr id="7" name="Grouper 6"/>
              <p:cNvGrpSpPr/>
              <p:nvPr/>
            </p:nvGrpSpPr>
            <p:grpSpPr>
              <a:xfrm>
                <a:off x="3507616" y="1751950"/>
                <a:ext cx="1558424" cy="603795"/>
                <a:chOff x="3507616" y="1751950"/>
                <a:chExt cx="1558424" cy="603795"/>
              </a:xfrm>
            </p:grpSpPr>
            <p:sp>
              <p:nvSpPr>
                <p:cNvPr id="37" name="Ellipse 36"/>
                <p:cNvSpPr/>
                <p:nvPr/>
              </p:nvSpPr>
              <p:spPr>
                <a:xfrm rot="721312">
                  <a:off x="3619376" y="1833230"/>
                  <a:ext cx="1446664" cy="522515"/>
                </a:xfrm>
                <a:prstGeom prst="ellipse">
                  <a:avLst/>
                </a:prstGeom>
                <a:no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llipse 37"/>
                <p:cNvSpPr/>
                <p:nvPr/>
              </p:nvSpPr>
              <p:spPr>
                <a:xfrm rot="21274664">
                  <a:off x="3548256" y="1802750"/>
                  <a:ext cx="1446664" cy="5225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nvSpPr>
              <p:spPr>
                <a:xfrm>
                  <a:off x="3507616" y="1751950"/>
                  <a:ext cx="1446664" cy="522515"/>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Ellipse 39"/>
              <p:cNvSpPr/>
              <p:nvPr/>
            </p:nvSpPr>
            <p:spPr>
              <a:xfrm rot="21277532">
                <a:off x="3619376" y="1806968"/>
                <a:ext cx="1446664" cy="522515"/>
              </a:xfrm>
              <a:prstGeom prst="ellipse">
                <a:avLst/>
              </a:prstGeom>
              <a:noFill/>
              <a:ln w="28575" cmpd="sng">
                <a:solidFill>
                  <a:srgbClr val="EFA7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4" name="Connecteur droit 13"/>
          <p:cNvCxnSpPr/>
          <p:nvPr/>
        </p:nvCxnSpPr>
        <p:spPr>
          <a:xfrm flipV="1">
            <a:off x="2256325" y="196520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2" name="Objet 51"/>
          <p:cNvGraphicFramePr>
            <a:graphicFrameLocks noChangeAspect="1"/>
          </p:cNvGraphicFramePr>
          <p:nvPr>
            <p:extLst>
              <p:ext uri="{D42A27DB-BD31-4B8C-83A1-F6EECF244321}">
                <p14:modId xmlns:p14="http://schemas.microsoft.com/office/powerpoint/2010/main" val="3503108235"/>
              </p:ext>
            </p:extLst>
          </p:nvPr>
        </p:nvGraphicFramePr>
        <p:xfrm>
          <a:off x="4428808" y="1979374"/>
          <a:ext cx="4210050" cy="623172"/>
        </p:xfrm>
        <a:graphic>
          <a:graphicData uri="http://schemas.openxmlformats.org/presentationml/2006/ole">
            <mc:AlternateContent xmlns:mc="http://schemas.openxmlformats.org/markup-compatibility/2006">
              <mc:Choice xmlns:v="urn:schemas-microsoft-com:vml" Requires="v">
                <p:oleObj spid="_x0000_s40508" name="…quation" r:id="rId10" imgW="3175000" imgH="469900" progId="Equation.3">
                  <p:embed/>
                </p:oleObj>
              </mc:Choice>
              <mc:Fallback>
                <p:oleObj name="…quation" r:id="rId10" imgW="3175000" imgH="469900" progId="Equation.3">
                  <p:embed/>
                  <p:pic>
                    <p:nvPicPr>
                      <p:cNvPr id="0" name=""/>
                      <p:cNvPicPr/>
                      <p:nvPr/>
                    </p:nvPicPr>
                    <p:blipFill>
                      <a:blip r:embed="rId11"/>
                      <a:stretch>
                        <a:fillRect/>
                      </a:stretch>
                    </p:blipFill>
                    <p:spPr>
                      <a:xfrm>
                        <a:off x="4428808" y="1979374"/>
                        <a:ext cx="4210050" cy="623172"/>
                      </a:xfrm>
                      <a:prstGeom prst="rect">
                        <a:avLst/>
                      </a:prstGeom>
                    </p:spPr>
                  </p:pic>
                </p:oleObj>
              </mc:Fallback>
            </mc:AlternateContent>
          </a:graphicData>
        </a:graphic>
      </p:graphicFrame>
      <p:sp>
        <p:nvSpPr>
          <p:cNvPr id="53" name="ZoneTexte 52"/>
          <p:cNvSpPr txBox="1"/>
          <p:nvPr/>
        </p:nvSpPr>
        <p:spPr>
          <a:xfrm>
            <a:off x="4574540" y="1560464"/>
            <a:ext cx="3881438" cy="369332"/>
          </a:xfrm>
          <a:prstGeom prst="rect">
            <a:avLst/>
          </a:prstGeom>
          <a:noFill/>
        </p:spPr>
        <p:txBody>
          <a:bodyPr wrap="square" rtlCol="0">
            <a:spAutoFit/>
          </a:bodyPr>
          <a:lstStyle/>
          <a:p>
            <a:pPr algn="ctr"/>
            <a:r>
              <a:rPr lang="en-US" dirty="0" smtClean="0"/>
              <a:t>Evidence Lower bound (ELBO)</a:t>
            </a:r>
            <a:endParaRPr lang="en-US" dirty="0"/>
          </a:p>
        </p:txBody>
      </p:sp>
      <p:sp>
        <p:nvSpPr>
          <p:cNvPr id="3" name="Ellipse 2"/>
          <p:cNvSpPr/>
          <p:nvPr/>
        </p:nvSpPr>
        <p:spPr>
          <a:xfrm>
            <a:off x="4925101" y="2227654"/>
            <a:ext cx="512862" cy="374892"/>
          </a:xfrm>
          <a:prstGeom prst="ellipse">
            <a:avLst/>
          </a:prstGeom>
          <a:noFill/>
          <a:ln w="28575" cmpd="sng">
            <a:solidFill>
              <a:schemeClr val="bg2"/>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ZoneTexte 5"/>
          <p:cNvSpPr txBox="1"/>
          <p:nvPr/>
        </p:nvSpPr>
        <p:spPr>
          <a:xfrm>
            <a:off x="4729725" y="2768994"/>
            <a:ext cx="4414275" cy="369332"/>
          </a:xfrm>
          <a:prstGeom prst="rect">
            <a:avLst/>
          </a:prstGeom>
          <a:noFill/>
        </p:spPr>
        <p:txBody>
          <a:bodyPr wrap="square" rtlCol="0">
            <a:spAutoFit/>
          </a:bodyPr>
          <a:lstStyle/>
          <a:p>
            <a:r>
              <a:rPr lang="en-US" dirty="0" smtClean="0">
                <a:solidFill>
                  <a:schemeClr val="bg2"/>
                </a:solidFill>
              </a:rPr>
              <a:t>Encoding for given channel</a:t>
            </a:r>
          </a:p>
        </p:txBody>
      </p:sp>
      <p:grpSp>
        <p:nvGrpSpPr>
          <p:cNvPr id="42" name="Grouper 41"/>
          <p:cNvGrpSpPr/>
          <p:nvPr/>
        </p:nvGrpSpPr>
        <p:grpSpPr>
          <a:xfrm>
            <a:off x="800355" y="1965206"/>
            <a:ext cx="3143250" cy="2309932"/>
            <a:chOff x="3136350" y="1995686"/>
            <a:chExt cx="3143250" cy="2309932"/>
          </a:xfrm>
        </p:grpSpPr>
        <p:graphicFrame>
          <p:nvGraphicFramePr>
            <p:cNvPr id="43" name="Objet 42"/>
            <p:cNvGraphicFramePr>
              <a:graphicFrameLocks noChangeAspect="1"/>
            </p:cNvGraphicFramePr>
            <p:nvPr>
              <p:extLst>
                <p:ext uri="{D42A27DB-BD31-4B8C-83A1-F6EECF244321}">
                  <p14:modId xmlns:p14="http://schemas.microsoft.com/office/powerpoint/2010/main" val="3097974561"/>
                </p:ext>
              </p:extLst>
            </p:nvPr>
          </p:nvGraphicFramePr>
          <p:xfrm>
            <a:off x="3136350" y="3872230"/>
            <a:ext cx="3143250" cy="433388"/>
          </p:xfrm>
          <a:graphic>
            <a:graphicData uri="http://schemas.openxmlformats.org/presentationml/2006/ole">
              <mc:AlternateContent xmlns:mc="http://schemas.openxmlformats.org/markup-compatibility/2006">
                <mc:Choice xmlns:v="urn:schemas-microsoft-com:vml" Requires="v">
                  <p:oleObj spid="_x0000_s40509" name="…quation" r:id="rId12" imgW="2108200" imgH="292100" progId="Equation.3">
                    <p:embed/>
                  </p:oleObj>
                </mc:Choice>
                <mc:Fallback>
                  <p:oleObj name="…quation" r:id="rId12" imgW="2108200" imgH="292100" progId="Equation.3">
                    <p:embed/>
                    <p:pic>
                      <p:nvPicPr>
                        <p:cNvPr id="0" name=""/>
                        <p:cNvPicPr/>
                        <p:nvPr/>
                      </p:nvPicPr>
                      <p:blipFill>
                        <a:blip r:embed="rId13"/>
                        <a:stretch>
                          <a:fillRect/>
                        </a:stretch>
                      </p:blipFill>
                      <p:spPr>
                        <a:xfrm>
                          <a:off x="3136350" y="3872230"/>
                          <a:ext cx="3143250" cy="433388"/>
                        </a:xfrm>
                        <a:prstGeom prst="rect">
                          <a:avLst/>
                        </a:prstGeom>
                        <a:ln w="19050" cmpd="sng">
                          <a:noFill/>
                        </a:ln>
                      </p:spPr>
                    </p:pic>
                  </p:oleObj>
                </mc:Fallback>
              </mc:AlternateContent>
            </a:graphicData>
          </a:graphic>
        </p:graphicFrame>
        <p:cxnSp>
          <p:nvCxnSpPr>
            <p:cNvPr id="44" name="Connecteur droit 43"/>
            <p:cNvCxnSpPr/>
            <p:nvPr/>
          </p:nvCxnSpPr>
          <p:spPr>
            <a:xfrm flipV="1">
              <a:off x="4592320" y="199568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5" name="ZoneTexte 44"/>
          <p:cNvSpPr txBox="1"/>
          <p:nvPr/>
        </p:nvSpPr>
        <p:spPr>
          <a:xfrm>
            <a:off x="227501" y="3543719"/>
            <a:ext cx="1653191" cy="369332"/>
          </a:xfrm>
          <a:prstGeom prst="rect">
            <a:avLst/>
          </a:prstGeom>
          <a:noFill/>
        </p:spPr>
        <p:txBody>
          <a:bodyPr wrap="square" rtlCol="0">
            <a:spAutoFit/>
          </a:bodyPr>
          <a:lstStyle/>
          <a:p>
            <a:r>
              <a:rPr lang="en-US" dirty="0" smtClean="0"/>
              <a:t>minimize</a:t>
            </a:r>
            <a:endParaRPr lang="en-US" dirty="0"/>
          </a:p>
        </p:txBody>
      </p:sp>
      <p:sp>
        <p:nvSpPr>
          <p:cNvPr id="46" name="Rectangle 45"/>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309166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3690" y="613161"/>
            <a:ext cx="5090882" cy="523220"/>
          </a:xfrm>
          <a:prstGeom prst="rect">
            <a:avLst/>
          </a:prstGeom>
        </p:spPr>
        <p:txBody>
          <a:bodyPr wrap="none">
            <a:spAutoFit/>
          </a:bodyPr>
          <a:lstStyle/>
          <a:p>
            <a:r>
              <a:rPr lang="fr-FR" sz="2800" b="1" dirty="0"/>
              <a:t>William </a:t>
            </a:r>
            <a:r>
              <a:rPr lang="fr-FR" sz="2800" b="1" dirty="0" err="1" smtClean="0"/>
              <a:t>Utermolhen</a:t>
            </a:r>
            <a:r>
              <a:rPr lang="fr-FR" sz="2800" b="1" dirty="0" smtClean="0"/>
              <a:t> (1933-2007)</a:t>
            </a:r>
            <a:endParaRPr lang="fr-FR" sz="2800" b="1" dirty="0"/>
          </a:p>
        </p:txBody>
      </p:sp>
      <p:pic>
        <p:nvPicPr>
          <p:cNvPr id="2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0622" y="1891150"/>
            <a:ext cx="1017229" cy="1122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5696" y="1891149"/>
            <a:ext cx="923619" cy="11281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23339" y="1896748"/>
            <a:ext cx="1067154" cy="1122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60032" y="1898253"/>
            <a:ext cx="904897" cy="11281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95077" y="1900992"/>
            <a:ext cx="979785" cy="1122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668347" y="1906469"/>
            <a:ext cx="936101" cy="1117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ZoneTexte 26"/>
          <p:cNvSpPr txBox="1"/>
          <p:nvPr/>
        </p:nvSpPr>
        <p:spPr>
          <a:xfrm>
            <a:off x="1980010" y="3043866"/>
            <a:ext cx="792088" cy="369332"/>
          </a:xfrm>
          <a:prstGeom prst="rect">
            <a:avLst/>
          </a:prstGeom>
          <a:noFill/>
        </p:spPr>
        <p:txBody>
          <a:bodyPr wrap="square" rtlCol="0">
            <a:spAutoFit/>
          </a:bodyPr>
          <a:lstStyle/>
          <a:p>
            <a:r>
              <a:rPr lang="en-US" dirty="0" smtClean="0"/>
              <a:t>1996</a:t>
            </a:r>
            <a:endParaRPr lang="fr-FR" dirty="0"/>
          </a:p>
        </p:txBody>
      </p:sp>
      <p:sp>
        <p:nvSpPr>
          <p:cNvPr id="28" name="ZoneTexte 27"/>
          <p:cNvSpPr txBox="1"/>
          <p:nvPr/>
        </p:nvSpPr>
        <p:spPr>
          <a:xfrm>
            <a:off x="3491880" y="3026245"/>
            <a:ext cx="792088" cy="369332"/>
          </a:xfrm>
          <a:prstGeom prst="rect">
            <a:avLst/>
          </a:prstGeom>
          <a:noFill/>
        </p:spPr>
        <p:txBody>
          <a:bodyPr wrap="square" rtlCol="0">
            <a:spAutoFit/>
          </a:bodyPr>
          <a:lstStyle/>
          <a:p>
            <a:r>
              <a:rPr lang="en-US" dirty="0" smtClean="0"/>
              <a:t>1997</a:t>
            </a:r>
            <a:endParaRPr lang="fr-FR" dirty="0"/>
          </a:p>
        </p:txBody>
      </p:sp>
      <p:sp>
        <p:nvSpPr>
          <p:cNvPr id="29" name="ZoneTexte 28"/>
          <p:cNvSpPr txBox="1"/>
          <p:nvPr/>
        </p:nvSpPr>
        <p:spPr>
          <a:xfrm>
            <a:off x="5004048" y="3019276"/>
            <a:ext cx="792088" cy="369332"/>
          </a:xfrm>
          <a:prstGeom prst="rect">
            <a:avLst/>
          </a:prstGeom>
          <a:noFill/>
        </p:spPr>
        <p:txBody>
          <a:bodyPr wrap="square" rtlCol="0">
            <a:spAutoFit/>
          </a:bodyPr>
          <a:lstStyle/>
          <a:p>
            <a:r>
              <a:rPr lang="en-US" dirty="0" smtClean="0"/>
              <a:t>1998</a:t>
            </a:r>
            <a:endParaRPr lang="fr-FR" dirty="0"/>
          </a:p>
        </p:txBody>
      </p:sp>
      <p:sp>
        <p:nvSpPr>
          <p:cNvPr id="30" name="ZoneTexte 29"/>
          <p:cNvSpPr txBox="1"/>
          <p:nvPr/>
        </p:nvSpPr>
        <p:spPr>
          <a:xfrm>
            <a:off x="6372200" y="3019276"/>
            <a:ext cx="792088" cy="369332"/>
          </a:xfrm>
          <a:prstGeom prst="rect">
            <a:avLst/>
          </a:prstGeom>
          <a:noFill/>
        </p:spPr>
        <p:txBody>
          <a:bodyPr wrap="square" rtlCol="0">
            <a:spAutoFit/>
          </a:bodyPr>
          <a:lstStyle/>
          <a:p>
            <a:r>
              <a:rPr lang="en-US" dirty="0" smtClean="0"/>
              <a:t>1999</a:t>
            </a:r>
            <a:endParaRPr lang="fr-FR" dirty="0"/>
          </a:p>
        </p:txBody>
      </p:sp>
      <p:sp>
        <p:nvSpPr>
          <p:cNvPr id="31" name="ZoneTexte 30"/>
          <p:cNvSpPr txBox="1"/>
          <p:nvPr/>
        </p:nvSpPr>
        <p:spPr>
          <a:xfrm>
            <a:off x="7812360" y="3019276"/>
            <a:ext cx="792088" cy="369332"/>
          </a:xfrm>
          <a:prstGeom prst="rect">
            <a:avLst/>
          </a:prstGeom>
          <a:noFill/>
        </p:spPr>
        <p:txBody>
          <a:bodyPr wrap="square" rtlCol="0">
            <a:spAutoFit/>
          </a:bodyPr>
          <a:lstStyle/>
          <a:p>
            <a:r>
              <a:rPr lang="en-US" dirty="0" smtClean="0"/>
              <a:t>2000</a:t>
            </a:r>
            <a:endParaRPr lang="fr-FR" dirty="0"/>
          </a:p>
        </p:txBody>
      </p:sp>
      <p:sp>
        <p:nvSpPr>
          <p:cNvPr id="32" name="ZoneTexte 31"/>
          <p:cNvSpPr txBox="1"/>
          <p:nvPr/>
        </p:nvSpPr>
        <p:spPr>
          <a:xfrm>
            <a:off x="539552" y="3026245"/>
            <a:ext cx="792088" cy="369332"/>
          </a:xfrm>
          <a:prstGeom prst="rect">
            <a:avLst/>
          </a:prstGeom>
          <a:noFill/>
        </p:spPr>
        <p:txBody>
          <a:bodyPr wrap="square" rtlCol="0">
            <a:spAutoFit/>
          </a:bodyPr>
          <a:lstStyle/>
          <a:p>
            <a:r>
              <a:rPr lang="en-US" dirty="0" smtClean="0"/>
              <a:t>1967</a:t>
            </a:r>
            <a:endParaRPr lang="fr-FR" dirty="0"/>
          </a:p>
        </p:txBody>
      </p:sp>
      <p:sp>
        <p:nvSpPr>
          <p:cNvPr id="6" name="ZoneTexte 5"/>
          <p:cNvSpPr txBox="1"/>
          <p:nvPr/>
        </p:nvSpPr>
        <p:spPr>
          <a:xfrm>
            <a:off x="3563888" y="1037371"/>
            <a:ext cx="2051930" cy="461665"/>
          </a:xfrm>
          <a:prstGeom prst="rect">
            <a:avLst/>
          </a:prstGeom>
          <a:noFill/>
        </p:spPr>
        <p:txBody>
          <a:bodyPr wrap="square" rtlCol="0">
            <a:spAutoFit/>
          </a:bodyPr>
          <a:lstStyle/>
          <a:p>
            <a:r>
              <a:rPr lang="en-US" sz="2400" dirty="0" smtClean="0"/>
              <a:t>Self-portraits</a:t>
            </a:r>
            <a:endParaRPr lang="fr-FR" sz="2400" dirty="0"/>
          </a:p>
        </p:txBody>
      </p:sp>
      <p:cxnSp>
        <p:nvCxnSpPr>
          <p:cNvPr id="8" name="Connecteur droit 7"/>
          <p:cNvCxnSpPr/>
          <p:nvPr/>
        </p:nvCxnSpPr>
        <p:spPr>
          <a:xfrm>
            <a:off x="1619672" y="3157776"/>
            <a:ext cx="0" cy="541132"/>
          </a:xfrm>
          <a:prstGeom prst="line">
            <a:avLst/>
          </a:prstGeom>
          <a:ln w="5715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1259632" y="3752914"/>
            <a:ext cx="5904656" cy="461665"/>
          </a:xfrm>
          <a:prstGeom prst="rect">
            <a:avLst/>
          </a:prstGeom>
          <a:noFill/>
          <a:ln>
            <a:noFill/>
          </a:ln>
        </p:spPr>
        <p:txBody>
          <a:bodyPr wrap="square" rtlCol="0">
            <a:spAutoFit/>
          </a:bodyPr>
          <a:lstStyle/>
          <a:p>
            <a:r>
              <a:rPr lang="en-US" sz="2400" b="1" dirty="0" smtClean="0">
                <a:solidFill>
                  <a:srgbClr val="C00000"/>
                </a:solidFill>
              </a:rPr>
              <a:t>1995: diagnosis of Alzheimer’s disease </a:t>
            </a:r>
            <a:endParaRPr lang="fr-FR" sz="2400" b="1" dirty="0">
              <a:solidFill>
                <a:srgbClr val="C00000"/>
              </a:solidFill>
            </a:endParaRPr>
          </a:p>
        </p:txBody>
      </p:sp>
      <p:sp>
        <p:nvSpPr>
          <p:cNvPr id="19" name="Espace réservé du numéro de diapositive 2"/>
          <p:cNvSpPr>
            <a:spLocks noGrp="1"/>
          </p:cNvSpPr>
          <p:nvPr>
            <p:ph type="sldNum" sz="quarter" idx="12"/>
          </p:nvPr>
        </p:nvSpPr>
        <p:spPr>
          <a:xfrm>
            <a:off x="8618538" y="4866085"/>
            <a:ext cx="525462" cy="204788"/>
          </a:xfrm>
        </p:spPr>
        <p:txBody>
          <a:bodyPr/>
          <a:lstStyle/>
          <a:p>
            <a:pPr>
              <a:defRPr/>
            </a:pPr>
            <a:r>
              <a:rPr lang="fr-FR" dirty="0" smtClean="0"/>
              <a:t>- </a:t>
            </a:r>
            <a:fld id="{8D68F26B-E493-43B4-A0D1-A7C7B876D25B}" type="slidenum">
              <a:rPr lang="fr-FR" smtClean="0"/>
              <a:pPr>
                <a:defRPr/>
              </a:pPr>
              <a:t>2</a:t>
            </a:fld>
            <a:endParaRPr lang="fr-FR" dirty="0"/>
          </a:p>
        </p:txBody>
      </p:sp>
    </p:spTree>
    <p:extLst>
      <p:ext uri="{BB962C8B-B14F-4D97-AF65-F5344CB8AC3E}">
        <p14:creationId xmlns:p14="http://schemas.microsoft.com/office/powerpoint/2010/main" val="4245324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20</a:t>
            </a:fld>
            <a:endParaRPr lang="fr-FR"/>
          </a:p>
        </p:txBody>
      </p:sp>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grpSp>
        <p:nvGrpSpPr>
          <p:cNvPr id="50" name="Grouper 49"/>
          <p:cNvGrpSpPr/>
          <p:nvPr/>
        </p:nvGrpSpPr>
        <p:grpSpPr>
          <a:xfrm>
            <a:off x="153205" y="807144"/>
            <a:ext cx="3982720" cy="2447404"/>
            <a:chOff x="2438400" y="807144"/>
            <a:chExt cx="3982720" cy="2447404"/>
          </a:xfrm>
        </p:grpSpPr>
        <p:grpSp>
          <p:nvGrpSpPr>
            <p:cNvPr id="11" name="Grouper 10"/>
            <p:cNvGrpSpPr/>
            <p:nvPr/>
          </p:nvGrpSpPr>
          <p:grpSpPr>
            <a:xfrm>
              <a:off x="2438400" y="807144"/>
              <a:ext cx="3982720" cy="2447404"/>
              <a:chOff x="193040" y="834276"/>
              <a:chExt cx="3982720" cy="2447404"/>
            </a:xfrm>
          </p:grpSpPr>
          <p:sp>
            <p:nvSpPr>
              <p:cNvPr id="5" name="Rectangle 4"/>
              <p:cNvSpPr/>
              <p:nvPr/>
            </p:nvSpPr>
            <p:spPr>
              <a:xfrm>
                <a:off x="193040" y="834276"/>
                <a:ext cx="3982720" cy="24474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er 1"/>
              <p:cNvGrpSpPr/>
              <p:nvPr/>
            </p:nvGrpSpPr>
            <p:grpSpPr>
              <a:xfrm>
                <a:off x="334764" y="932892"/>
                <a:ext cx="3697154" cy="2286930"/>
                <a:chOff x="1292032" y="840244"/>
                <a:chExt cx="5689898" cy="3519571"/>
              </a:xfrm>
              <a:solidFill>
                <a:schemeClr val="bg1"/>
              </a:solidFill>
              <a:effectLst>
                <a:outerShdw blurRad="50800" dist="38100" dir="2700000" algn="tl" rotWithShape="0">
                  <a:srgbClr val="000000">
                    <a:alpha val="43000"/>
                  </a:srgbClr>
                </a:outerShdw>
              </a:effectLst>
            </p:grpSpPr>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a:grpFill/>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a:grpFill/>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a:grpFill/>
              </p:spPr>
            </p:pic>
            <p:pic>
              <p:nvPicPr>
                <p:cNvPr id="21" name="Imag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05895" y="2529988"/>
                  <a:ext cx="976035" cy="744369"/>
                </a:xfrm>
                <a:prstGeom prst="rect">
                  <a:avLst/>
                </a:prstGeom>
                <a:grpFill/>
              </p:spPr>
            </p:pic>
            <p:graphicFrame>
              <p:nvGraphicFramePr>
                <p:cNvPr id="15" name="Objet 14"/>
                <p:cNvGraphicFramePr>
                  <a:graphicFrameLocks noChangeAspect="1"/>
                </p:cNvGraphicFramePr>
                <p:nvPr>
                  <p:extLst>
                    <p:ext uri="{D42A27DB-BD31-4B8C-83A1-F6EECF244321}">
                      <p14:modId xmlns:p14="http://schemas.microsoft.com/office/powerpoint/2010/main" val="2834668447"/>
                    </p:ext>
                  </p:extLst>
                </p:nvPr>
              </p:nvGraphicFramePr>
              <p:xfrm>
                <a:off x="5357374" y="4078828"/>
                <a:ext cx="758825" cy="280987"/>
              </p:xfrm>
              <a:graphic>
                <a:graphicData uri="http://schemas.openxmlformats.org/presentationml/2006/ole">
                  <mc:AlternateContent xmlns:mc="http://schemas.openxmlformats.org/markup-compatibility/2006">
                    <mc:Choice xmlns:v="urn:schemas-microsoft-com:vml" Requires="v">
                      <p:oleObj spid="_x0000_s33467" name="…quation" r:id="rId8" imgW="546100" imgH="203200" progId="Equation.3">
                        <p:embed/>
                      </p:oleObj>
                    </mc:Choice>
                    <mc:Fallback>
                      <p:oleObj name="…quation" r:id="rId8" imgW="546100" imgH="203200" progId="Equation.3">
                        <p:embed/>
                        <p:pic>
                          <p:nvPicPr>
                            <p:cNvPr id="0" name=""/>
                            <p:cNvPicPr/>
                            <p:nvPr/>
                          </p:nvPicPr>
                          <p:blipFill>
                            <a:blip r:embed="rId9"/>
                            <a:stretch>
                              <a:fillRect/>
                            </a:stretch>
                          </p:blipFill>
                          <p:spPr>
                            <a:xfrm>
                              <a:off x="5357374" y="4078828"/>
                              <a:ext cx="758825" cy="280987"/>
                            </a:xfrm>
                            <a:prstGeom prst="rect">
                              <a:avLst/>
                            </a:prstGeom>
                          </p:spPr>
                        </p:pic>
                      </p:oleObj>
                    </mc:Fallback>
                  </mc:AlternateContent>
                </a:graphicData>
              </a:graphic>
            </p:graphicFrame>
            <p:pic>
              <p:nvPicPr>
                <p:cNvPr id="19" name="Imag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032" y="840244"/>
                  <a:ext cx="861383" cy="679440"/>
                </a:xfrm>
                <a:prstGeom prst="rect">
                  <a:avLst/>
                </a:prstGeom>
                <a:grpFill/>
              </p:spPr>
            </p:pic>
            <p:pic>
              <p:nvPicPr>
                <p:cNvPr id="20" name="Imag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71" y="1671009"/>
                  <a:ext cx="842144" cy="680041"/>
                </a:xfrm>
                <a:prstGeom prst="rect">
                  <a:avLst/>
                </a:prstGeom>
                <a:grpFill/>
              </p:spPr>
            </p:pic>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575" y="3504353"/>
                  <a:ext cx="766953" cy="574475"/>
                </a:xfrm>
                <a:prstGeom prst="rect">
                  <a:avLst/>
                </a:prstGeom>
                <a:grpFill/>
              </p:spPr>
            </p:pic>
            <p:pic>
              <p:nvPicPr>
                <p:cNvPr id="23" name="Imag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1271" y="2529988"/>
                  <a:ext cx="976035" cy="744369"/>
                </a:xfrm>
                <a:prstGeom prst="rect">
                  <a:avLst/>
                </a:prstGeom>
                <a:grpFill/>
              </p:spPr>
            </p:pic>
            <p:cxnSp>
              <p:nvCxnSpPr>
                <p:cNvPr id="24" name="Connecteur droit avec flèche 23"/>
                <p:cNvCxnSpPr/>
                <p:nvPr/>
              </p:nvCxnSpPr>
              <p:spPr>
                <a:xfrm>
                  <a:off x="2188528" y="1179964"/>
                  <a:ext cx="1532448" cy="729466"/>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2188528" y="2053848"/>
                  <a:ext cx="1359728" cy="10160"/>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V="1">
                  <a:off x="2153415" y="2193911"/>
                  <a:ext cx="1486281" cy="793129"/>
                </a:xfrm>
                <a:prstGeom prst="straightConnector1">
                  <a:avLst/>
                </a:prstGeom>
                <a:grpFill/>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22" idx="3"/>
                </p:cNvCxnSpPr>
                <p:nvPr/>
              </p:nvCxnSpPr>
              <p:spPr>
                <a:xfrm flipV="1">
                  <a:off x="2188528" y="2294785"/>
                  <a:ext cx="1644208" cy="1496806"/>
                </a:xfrm>
                <a:prstGeom prst="straightConnector1">
                  <a:avLst/>
                </a:prstGeom>
                <a:grpFill/>
                <a:ln>
                  <a:solidFill>
                    <a:srgbClr val="EFA72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4899536" y="1289670"/>
                  <a:ext cx="1056640" cy="54356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5140960" y="2092310"/>
                  <a:ext cx="845696" cy="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066040" y="2294785"/>
                  <a:ext cx="920616" cy="579845"/>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4899536" y="2351050"/>
                  <a:ext cx="1106359" cy="135670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grpSp>
          <p:nvGrpSpPr>
            <p:cNvPr id="9" name="Grouper 8"/>
            <p:cNvGrpSpPr/>
            <p:nvPr/>
          </p:nvGrpSpPr>
          <p:grpSpPr>
            <a:xfrm>
              <a:off x="4146201" y="1571023"/>
              <a:ext cx="862664" cy="334230"/>
              <a:chOff x="3507616" y="1751950"/>
              <a:chExt cx="1558424" cy="603795"/>
            </a:xfrm>
          </p:grpSpPr>
          <p:grpSp>
            <p:nvGrpSpPr>
              <p:cNvPr id="7" name="Grouper 6"/>
              <p:cNvGrpSpPr/>
              <p:nvPr/>
            </p:nvGrpSpPr>
            <p:grpSpPr>
              <a:xfrm>
                <a:off x="3507616" y="1751950"/>
                <a:ext cx="1558424" cy="603795"/>
                <a:chOff x="3507616" y="1751950"/>
                <a:chExt cx="1558424" cy="603795"/>
              </a:xfrm>
            </p:grpSpPr>
            <p:sp>
              <p:nvSpPr>
                <p:cNvPr id="37" name="Ellipse 36"/>
                <p:cNvSpPr/>
                <p:nvPr/>
              </p:nvSpPr>
              <p:spPr>
                <a:xfrm rot="721312">
                  <a:off x="3619376" y="1833230"/>
                  <a:ext cx="1446664" cy="522515"/>
                </a:xfrm>
                <a:prstGeom prst="ellipse">
                  <a:avLst/>
                </a:prstGeom>
                <a:no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llipse 37"/>
                <p:cNvSpPr/>
                <p:nvPr/>
              </p:nvSpPr>
              <p:spPr>
                <a:xfrm rot="21274664">
                  <a:off x="3548256" y="1802750"/>
                  <a:ext cx="1446664" cy="5225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nvSpPr>
              <p:spPr>
                <a:xfrm>
                  <a:off x="3507616" y="1751950"/>
                  <a:ext cx="1446664" cy="522515"/>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Ellipse 39"/>
              <p:cNvSpPr/>
              <p:nvPr/>
            </p:nvSpPr>
            <p:spPr>
              <a:xfrm rot="21277532">
                <a:off x="3619376" y="1806968"/>
                <a:ext cx="1446664" cy="522515"/>
              </a:xfrm>
              <a:prstGeom prst="ellipse">
                <a:avLst/>
              </a:prstGeom>
              <a:noFill/>
              <a:ln w="28575" cmpd="sng">
                <a:solidFill>
                  <a:srgbClr val="EFA7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4" name="Connecteur droit 13"/>
          <p:cNvCxnSpPr/>
          <p:nvPr/>
        </p:nvCxnSpPr>
        <p:spPr>
          <a:xfrm flipV="1">
            <a:off x="2256325" y="196520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2" name="Objet 51"/>
          <p:cNvGraphicFramePr>
            <a:graphicFrameLocks noChangeAspect="1"/>
          </p:cNvGraphicFramePr>
          <p:nvPr>
            <p:extLst>
              <p:ext uri="{D42A27DB-BD31-4B8C-83A1-F6EECF244321}">
                <p14:modId xmlns:p14="http://schemas.microsoft.com/office/powerpoint/2010/main" val="2949193318"/>
              </p:ext>
            </p:extLst>
          </p:nvPr>
        </p:nvGraphicFramePr>
        <p:xfrm>
          <a:off x="4428808" y="1979374"/>
          <a:ext cx="4210050" cy="623172"/>
        </p:xfrm>
        <a:graphic>
          <a:graphicData uri="http://schemas.openxmlformats.org/presentationml/2006/ole">
            <mc:AlternateContent xmlns:mc="http://schemas.openxmlformats.org/markup-compatibility/2006">
              <mc:Choice xmlns:v="urn:schemas-microsoft-com:vml" Requires="v">
                <p:oleObj spid="_x0000_s33468" name="…quation" r:id="rId10" imgW="3175000" imgH="469900" progId="Equation.3">
                  <p:embed/>
                </p:oleObj>
              </mc:Choice>
              <mc:Fallback>
                <p:oleObj name="…quation" r:id="rId10" imgW="3175000" imgH="469900" progId="Equation.3">
                  <p:embed/>
                  <p:pic>
                    <p:nvPicPr>
                      <p:cNvPr id="0" name=""/>
                      <p:cNvPicPr/>
                      <p:nvPr/>
                    </p:nvPicPr>
                    <p:blipFill>
                      <a:blip r:embed="rId11"/>
                      <a:stretch>
                        <a:fillRect/>
                      </a:stretch>
                    </p:blipFill>
                    <p:spPr>
                      <a:xfrm>
                        <a:off x="4428808" y="1979374"/>
                        <a:ext cx="4210050" cy="623172"/>
                      </a:xfrm>
                      <a:prstGeom prst="rect">
                        <a:avLst/>
                      </a:prstGeom>
                    </p:spPr>
                  </p:pic>
                </p:oleObj>
              </mc:Fallback>
            </mc:AlternateContent>
          </a:graphicData>
        </a:graphic>
      </p:graphicFrame>
      <p:sp>
        <p:nvSpPr>
          <p:cNvPr id="53" name="ZoneTexte 52"/>
          <p:cNvSpPr txBox="1"/>
          <p:nvPr/>
        </p:nvSpPr>
        <p:spPr>
          <a:xfrm>
            <a:off x="4574540" y="1560464"/>
            <a:ext cx="3881438" cy="369332"/>
          </a:xfrm>
          <a:prstGeom prst="rect">
            <a:avLst/>
          </a:prstGeom>
          <a:noFill/>
        </p:spPr>
        <p:txBody>
          <a:bodyPr wrap="square" rtlCol="0">
            <a:spAutoFit/>
          </a:bodyPr>
          <a:lstStyle/>
          <a:p>
            <a:pPr algn="ctr"/>
            <a:r>
              <a:rPr lang="en-US" dirty="0" smtClean="0"/>
              <a:t>Evidence Lower bound (ELBO)</a:t>
            </a:r>
            <a:endParaRPr lang="en-US" dirty="0"/>
          </a:p>
        </p:txBody>
      </p:sp>
      <p:sp>
        <p:nvSpPr>
          <p:cNvPr id="6" name="ZoneTexte 5"/>
          <p:cNvSpPr txBox="1"/>
          <p:nvPr/>
        </p:nvSpPr>
        <p:spPr>
          <a:xfrm>
            <a:off x="4729725" y="2768994"/>
            <a:ext cx="4414275" cy="646331"/>
          </a:xfrm>
          <a:prstGeom prst="rect">
            <a:avLst/>
          </a:prstGeom>
          <a:noFill/>
        </p:spPr>
        <p:txBody>
          <a:bodyPr wrap="square" rtlCol="0">
            <a:spAutoFit/>
          </a:bodyPr>
          <a:lstStyle/>
          <a:p>
            <a:r>
              <a:rPr lang="en-US" dirty="0" smtClean="0">
                <a:solidFill>
                  <a:schemeClr val="bg2"/>
                </a:solidFill>
              </a:rPr>
              <a:t>Encoding for given channel</a:t>
            </a:r>
          </a:p>
          <a:p>
            <a:r>
              <a:rPr lang="en-US" dirty="0" smtClean="0">
                <a:solidFill>
                  <a:schemeClr val="accent2"/>
                </a:solidFill>
              </a:rPr>
              <a:t>Reconstruction of all channels</a:t>
            </a:r>
          </a:p>
        </p:txBody>
      </p:sp>
      <p:sp>
        <p:nvSpPr>
          <p:cNvPr id="43" name="Ellipse 42"/>
          <p:cNvSpPr/>
          <p:nvPr/>
        </p:nvSpPr>
        <p:spPr>
          <a:xfrm>
            <a:off x="4925101" y="2227654"/>
            <a:ext cx="512862" cy="374892"/>
          </a:xfrm>
          <a:prstGeom prst="ellipse">
            <a:avLst/>
          </a:prstGeom>
          <a:noFill/>
          <a:ln w="28575" cmpd="sng">
            <a:solidFill>
              <a:schemeClr val="bg2"/>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Ellipse 40"/>
          <p:cNvSpPr/>
          <p:nvPr/>
        </p:nvSpPr>
        <p:spPr>
          <a:xfrm>
            <a:off x="5299572" y="2116674"/>
            <a:ext cx="1465319" cy="374892"/>
          </a:xfrm>
          <a:prstGeom prst="ellipse">
            <a:avLst/>
          </a:prstGeom>
          <a:noFill/>
          <a:ln w="28575" cmpd="sng">
            <a:solidFill>
              <a:schemeClr val="accent2"/>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er 41"/>
          <p:cNvGrpSpPr/>
          <p:nvPr/>
        </p:nvGrpSpPr>
        <p:grpSpPr>
          <a:xfrm>
            <a:off x="800355" y="1965206"/>
            <a:ext cx="3143250" cy="2309932"/>
            <a:chOff x="3136350" y="1995686"/>
            <a:chExt cx="3143250" cy="2309932"/>
          </a:xfrm>
        </p:grpSpPr>
        <p:graphicFrame>
          <p:nvGraphicFramePr>
            <p:cNvPr id="45" name="Objet 44"/>
            <p:cNvGraphicFramePr>
              <a:graphicFrameLocks noChangeAspect="1"/>
            </p:cNvGraphicFramePr>
            <p:nvPr>
              <p:extLst>
                <p:ext uri="{D42A27DB-BD31-4B8C-83A1-F6EECF244321}">
                  <p14:modId xmlns:p14="http://schemas.microsoft.com/office/powerpoint/2010/main" val="3097974561"/>
                </p:ext>
              </p:extLst>
            </p:nvPr>
          </p:nvGraphicFramePr>
          <p:xfrm>
            <a:off x="3136350" y="3872230"/>
            <a:ext cx="3143250" cy="433388"/>
          </p:xfrm>
          <a:graphic>
            <a:graphicData uri="http://schemas.openxmlformats.org/presentationml/2006/ole">
              <mc:AlternateContent xmlns:mc="http://schemas.openxmlformats.org/markup-compatibility/2006">
                <mc:Choice xmlns:v="urn:schemas-microsoft-com:vml" Requires="v">
                  <p:oleObj spid="_x0000_s33469" name="…quation" r:id="rId12" imgW="2108200" imgH="292100" progId="Equation.3">
                    <p:embed/>
                  </p:oleObj>
                </mc:Choice>
                <mc:Fallback>
                  <p:oleObj name="…quation" r:id="rId12" imgW="2108200" imgH="292100" progId="Equation.3">
                    <p:embed/>
                    <p:pic>
                      <p:nvPicPr>
                        <p:cNvPr id="0" name=""/>
                        <p:cNvPicPr/>
                        <p:nvPr/>
                      </p:nvPicPr>
                      <p:blipFill>
                        <a:blip r:embed="rId13"/>
                        <a:stretch>
                          <a:fillRect/>
                        </a:stretch>
                      </p:blipFill>
                      <p:spPr>
                        <a:xfrm>
                          <a:off x="3136350" y="3872230"/>
                          <a:ext cx="3143250" cy="433388"/>
                        </a:xfrm>
                        <a:prstGeom prst="rect">
                          <a:avLst/>
                        </a:prstGeom>
                        <a:ln w="19050" cmpd="sng">
                          <a:noFill/>
                        </a:ln>
                      </p:spPr>
                    </p:pic>
                  </p:oleObj>
                </mc:Fallback>
              </mc:AlternateContent>
            </a:graphicData>
          </a:graphic>
        </p:graphicFrame>
        <p:cxnSp>
          <p:nvCxnSpPr>
            <p:cNvPr id="46" name="Connecteur droit 45"/>
            <p:cNvCxnSpPr/>
            <p:nvPr/>
          </p:nvCxnSpPr>
          <p:spPr>
            <a:xfrm flipV="1">
              <a:off x="4592320" y="199568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7" name="ZoneTexte 46"/>
          <p:cNvSpPr txBox="1"/>
          <p:nvPr/>
        </p:nvSpPr>
        <p:spPr>
          <a:xfrm>
            <a:off x="227501" y="3543719"/>
            <a:ext cx="1653191" cy="369332"/>
          </a:xfrm>
          <a:prstGeom prst="rect">
            <a:avLst/>
          </a:prstGeom>
          <a:noFill/>
        </p:spPr>
        <p:txBody>
          <a:bodyPr wrap="square" rtlCol="0">
            <a:spAutoFit/>
          </a:bodyPr>
          <a:lstStyle/>
          <a:p>
            <a:r>
              <a:rPr lang="en-US" dirty="0" smtClean="0"/>
              <a:t>minimize</a:t>
            </a:r>
            <a:endParaRPr lang="en-US" dirty="0"/>
          </a:p>
        </p:txBody>
      </p:sp>
      <p:sp>
        <p:nvSpPr>
          <p:cNvPr id="48" name="Rectangle 47"/>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3268074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21</a:t>
            </a:fld>
            <a:endParaRPr lang="fr-FR"/>
          </a:p>
        </p:txBody>
      </p:sp>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Generative</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representation</a:t>
            </a:r>
            <a:r>
              <a:rPr lang="fr-FR" sz="2700" dirty="0" smtClean="0">
                <a:solidFill>
                  <a:schemeClr val="tx1"/>
                </a:solidFill>
                <a:latin typeface="Calibri"/>
                <a:cs typeface="Calibri"/>
              </a:rPr>
              <a:t> of the </a:t>
            </a:r>
            <a:r>
              <a:rPr lang="fr-FR" sz="2700" dirty="0" err="1" smtClean="0">
                <a:solidFill>
                  <a:schemeClr val="tx1"/>
                </a:solidFill>
                <a:latin typeface="Calibri"/>
                <a:cs typeface="Calibri"/>
              </a:rPr>
              <a:t>disease</a:t>
            </a:r>
            <a:endParaRPr lang="fr-FR" sz="2400" dirty="0">
              <a:solidFill>
                <a:schemeClr val="tx1"/>
              </a:solidFill>
              <a:latin typeface="Calibri"/>
              <a:cs typeface="Calibri"/>
            </a:endParaRPr>
          </a:p>
        </p:txBody>
      </p:sp>
      <p:grpSp>
        <p:nvGrpSpPr>
          <p:cNvPr id="50" name="Grouper 49"/>
          <p:cNvGrpSpPr/>
          <p:nvPr/>
        </p:nvGrpSpPr>
        <p:grpSpPr>
          <a:xfrm>
            <a:off x="153205" y="807144"/>
            <a:ext cx="3982720" cy="2447404"/>
            <a:chOff x="2438400" y="807144"/>
            <a:chExt cx="3982720" cy="2447404"/>
          </a:xfrm>
        </p:grpSpPr>
        <p:grpSp>
          <p:nvGrpSpPr>
            <p:cNvPr id="11" name="Grouper 10"/>
            <p:cNvGrpSpPr/>
            <p:nvPr/>
          </p:nvGrpSpPr>
          <p:grpSpPr>
            <a:xfrm>
              <a:off x="2438400" y="807144"/>
              <a:ext cx="3982720" cy="2447404"/>
              <a:chOff x="193040" y="834276"/>
              <a:chExt cx="3982720" cy="2447404"/>
            </a:xfrm>
          </p:grpSpPr>
          <p:sp>
            <p:nvSpPr>
              <p:cNvPr id="5" name="Rectangle 4"/>
              <p:cNvSpPr/>
              <p:nvPr/>
            </p:nvSpPr>
            <p:spPr>
              <a:xfrm>
                <a:off x="193040" y="834276"/>
                <a:ext cx="3982720" cy="244740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er 1"/>
              <p:cNvGrpSpPr/>
              <p:nvPr/>
            </p:nvGrpSpPr>
            <p:grpSpPr>
              <a:xfrm>
                <a:off x="334764" y="932892"/>
                <a:ext cx="3697154" cy="2286930"/>
                <a:chOff x="1292032" y="840244"/>
                <a:chExt cx="5689898" cy="3519571"/>
              </a:xfrm>
              <a:solidFill>
                <a:schemeClr val="bg1"/>
              </a:solidFill>
              <a:effectLst>
                <a:outerShdw blurRad="50800" dist="38100" dir="2700000" algn="tl" rotWithShape="0">
                  <a:srgbClr val="000000">
                    <a:alpha val="43000"/>
                  </a:srgbClr>
                </a:outerShdw>
              </a:effectLst>
            </p:grpSpPr>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6656" y="840244"/>
                  <a:ext cx="861383" cy="679440"/>
                </a:xfrm>
                <a:prstGeom prst="rect">
                  <a:avLst/>
                </a:prstGeom>
                <a:grpFill/>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5895" y="1671009"/>
                  <a:ext cx="842144" cy="680041"/>
                </a:xfrm>
                <a:prstGeom prst="rect">
                  <a:avLst/>
                </a:prstGeom>
                <a:grpFill/>
              </p:spPr>
            </p:pic>
            <p:pic>
              <p:nvPicPr>
                <p:cNvPr id="18" name="Imag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6199" y="3504353"/>
                  <a:ext cx="766953" cy="574475"/>
                </a:xfrm>
                <a:prstGeom prst="rect">
                  <a:avLst/>
                </a:prstGeom>
                <a:grpFill/>
              </p:spPr>
            </p:pic>
            <p:pic>
              <p:nvPicPr>
                <p:cNvPr id="21" name="Imag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05895" y="2529988"/>
                  <a:ext cx="976035" cy="744369"/>
                </a:xfrm>
                <a:prstGeom prst="rect">
                  <a:avLst/>
                </a:prstGeom>
                <a:grpFill/>
              </p:spPr>
            </p:pic>
            <p:graphicFrame>
              <p:nvGraphicFramePr>
                <p:cNvPr id="15" name="Objet 14"/>
                <p:cNvGraphicFramePr>
                  <a:graphicFrameLocks noChangeAspect="1"/>
                </p:cNvGraphicFramePr>
                <p:nvPr>
                  <p:extLst>
                    <p:ext uri="{D42A27DB-BD31-4B8C-83A1-F6EECF244321}">
                      <p14:modId xmlns:p14="http://schemas.microsoft.com/office/powerpoint/2010/main" val="986287956"/>
                    </p:ext>
                  </p:extLst>
                </p:nvPr>
              </p:nvGraphicFramePr>
              <p:xfrm>
                <a:off x="5357374" y="4078828"/>
                <a:ext cx="758825" cy="280987"/>
              </p:xfrm>
              <a:graphic>
                <a:graphicData uri="http://schemas.openxmlformats.org/presentationml/2006/ole">
                  <mc:AlternateContent xmlns:mc="http://schemas.openxmlformats.org/markup-compatibility/2006">
                    <mc:Choice xmlns:v="urn:schemas-microsoft-com:vml" Requires="v">
                      <p:oleObj spid="_x0000_s31610" name="…quation" r:id="rId8" imgW="546100" imgH="203200" progId="Equation.3">
                        <p:embed/>
                      </p:oleObj>
                    </mc:Choice>
                    <mc:Fallback>
                      <p:oleObj name="…quation" r:id="rId8" imgW="546100" imgH="203200" progId="Equation.3">
                        <p:embed/>
                        <p:pic>
                          <p:nvPicPr>
                            <p:cNvPr id="0" name=""/>
                            <p:cNvPicPr/>
                            <p:nvPr/>
                          </p:nvPicPr>
                          <p:blipFill>
                            <a:blip r:embed="rId9"/>
                            <a:stretch>
                              <a:fillRect/>
                            </a:stretch>
                          </p:blipFill>
                          <p:spPr>
                            <a:xfrm>
                              <a:off x="5357374" y="4078828"/>
                              <a:ext cx="758825" cy="280987"/>
                            </a:xfrm>
                            <a:prstGeom prst="rect">
                              <a:avLst/>
                            </a:prstGeom>
                          </p:spPr>
                        </p:pic>
                      </p:oleObj>
                    </mc:Fallback>
                  </mc:AlternateContent>
                </a:graphicData>
              </a:graphic>
            </p:graphicFrame>
            <p:pic>
              <p:nvPicPr>
                <p:cNvPr id="19" name="Imag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2032" y="840244"/>
                  <a:ext cx="861383" cy="679440"/>
                </a:xfrm>
                <a:prstGeom prst="rect">
                  <a:avLst/>
                </a:prstGeom>
                <a:grpFill/>
              </p:spPr>
            </p:pic>
            <p:pic>
              <p:nvPicPr>
                <p:cNvPr id="20" name="Imag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71" y="1671009"/>
                  <a:ext cx="842144" cy="680041"/>
                </a:xfrm>
                <a:prstGeom prst="rect">
                  <a:avLst/>
                </a:prstGeom>
                <a:grpFill/>
              </p:spPr>
            </p:pic>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1575" y="3504353"/>
                  <a:ext cx="766953" cy="574475"/>
                </a:xfrm>
                <a:prstGeom prst="rect">
                  <a:avLst/>
                </a:prstGeom>
                <a:grpFill/>
              </p:spPr>
            </p:pic>
            <p:pic>
              <p:nvPicPr>
                <p:cNvPr id="23" name="Imag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1271" y="2529988"/>
                  <a:ext cx="976035" cy="744369"/>
                </a:xfrm>
                <a:prstGeom prst="rect">
                  <a:avLst/>
                </a:prstGeom>
                <a:grpFill/>
              </p:spPr>
            </p:pic>
            <p:cxnSp>
              <p:nvCxnSpPr>
                <p:cNvPr id="24" name="Connecteur droit avec flèche 23"/>
                <p:cNvCxnSpPr/>
                <p:nvPr/>
              </p:nvCxnSpPr>
              <p:spPr>
                <a:xfrm>
                  <a:off x="2188528" y="1179964"/>
                  <a:ext cx="1532448" cy="729466"/>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2188528" y="2053848"/>
                  <a:ext cx="1359728" cy="10160"/>
                </a:xfrm>
                <a:prstGeom prst="straightConnector1">
                  <a:avLst/>
                </a:prstGeom>
                <a:grpFill/>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V="1">
                  <a:off x="2153415" y="2193911"/>
                  <a:ext cx="1486281" cy="793129"/>
                </a:xfrm>
                <a:prstGeom prst="straightConnector1">
                  <a:avLst/>
                </a:prstGeom>
                <a:grpFill/>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22" idx="3"/>
                </p:cNvCxnSpPr>
                <p:nvPr/>
              </p:nvCxnSpPr>
              <p:spPr>
                <a:xfrm flipV="1">
                  <a:off x="2188528" y="2294785"/>
                  <a:ext cx="1644208" cy="1496806"/>
                </a:xfrm>
                <a:prstGeom prst="straightConnector1">
                  <a:avLst/>
                </a:prstGeom>
                <a:grpFill/>
                <a:ln>
                  <a:solidFill>
                    <a:srgbClr val="EFA72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4899536" y="1289670"/>
                  <a:ext cx="1056640" cy="54356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5140960" y="2092310"/>
                  <a:ext cx="845696" cy="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066040" y="2294785"/>
                  <a:ext cx="920616" cy="579845"/>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4899536" y="2351050"/>
                  <a:ext cx="1106359" cy="1356700"/>
                </a:xfrm>
                <a:prstGeom prst="straightConnector1">
                  <a:avLst/>
                </a:prstGeom>
                <a:grpFill/>
                <a:ln>
                  <a:tailEnd type="arrow"/>
                </a:ln>
              </p:spPr>
              <p:style>
                <a:lnRef idx="2">
                  <a:schemeClr val="accent1"/>
                </a:lnRef>
                <a:fillRef idx="0">
                  <a:schemeClr val="accent1"/>
                </a:fillRef>
                <a:effectRef idx="1">
                  <a:schemeClr val="accent1"/>
                </a:effectRef>
                <a:fontRef idx="minor">
                  <a:schemeClr val="tx1"/>
                </a:fontRef>
              </p:style>
            </p:cxnSp>
          </p:grpSp>
        </p:grpSp>
        <p:grpSp>
          <p:nvGrpSpPr>
            <p:cNvPr id="9" name="Grouper 8"/>
            <p:cNvGrpSpPr/>
            <p:nvPr/>
          </p:nvGrpSpPr>
          <p:grpSpPr>
            <a:xfrm>
              <a:off x="4146201" y="1571023"/>
              <a:ext cx="862664" cy="334230"/>
              <a:chOff x="3507616" y="1751950"/>
              <a:chExt cx="1558424" cy="603795"/>
            </a:xfrm>
          </p:grpSpPr>
          <p:grpSp>
            <p:nvGrpSpPr>
              <p:cNvPr id="7" name="Grouper 6"/>
              <p:cNvGrpSpPr/>
              <p:nvPr/>
            </p:nvGrpSpPr>
            <p:grpSpPr>
              <a:xfrm>
                <a:off x="3507616" y="1751950"/>
                <a:ext cx="1558424" cy="603795"/>
                <a:chOff x="3507616" y="1751950"/>
                <a:chExt cx="1558424" cy="603795"/>
              </a:xfrm>
            </p:grpSpPr>
            <p:sp>
              <p:nvSpPr>
                <p:cNvPr id="37" name="Ellipse 36"/>
                <p:cNvSpPr/>
                <p:nvPr/>
              </p:nvSpPr>
              <p:spPr>
                <a:xfrm rot="721312">
                  <a:off x="3619376" y="1833230"/>
                  <a:ext cx="1446664" cy="522515"/>
                </a:xfrm>
                <a:prstGeom prst="ellipse">
                  <a:avLst/>
                </a:prstGeom>
                <a:noFill/>
                <a:ln w="28575"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llipse 37"/>
                <p:cNvSpPr/>
                <p:nvPr/>
              </p:nvSpPr>
              <p:spPr>
                <a:xfrm rot="21274664">
                  <a:off x="3548256" y="1802750"/>
                  <a:ext cx="1446664" cy="522515"/>
                </a:xfrm>
                <a:prstGeom prst="ellipse">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nvSpPr>
              <p:spPr>
                <a:xfrm>
                  <a:off x="3507616" y="1751950"/>
                  <a:ext cx="1446664" cy="522515"/>
                </a:xfrm>
                <a:prstGeom prst="ellipse">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Ellipse 39"/>
              <p:cNvSpPr/>
              <p:nvPr/>
            </p:nvSpPr>
            <p:spPr>
              <a:xfrm rot="21277532">
                <a:off x="3619376" y="1806968"/>
                <a:ext cx="1446664" cy="522515"/>
              </a:xfrm>
              <a:prstGeom prst="ellipse">
                <a:avLst/>
              </a:prstGeom>
              <a:noFill/>
              <a:ln w="28575" cmpd="sng">
                <a:solidFill>
                  <a:srgbClr val="EFA7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4" name="Connecteur droit 13"/>
          <p:cNvCxnSpPr/>
          <p:nvPr/>
        </p:nvCxnSpPr>
        <p:spPr>
          <a:xfrm flipV="1">
            <a:off x="2256325" y="196520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2" name="Objet 51"/>
          <p:cNvGraphicFramePr>
            <a:graphicFrameLocks noChangeAspect="1"/>
          </p:cNvGraphicFramePr>
          <p:nvPr>
            <p:extLst>
              <p:ext uri="{D42A27DB-BD31-4B8C-83A1-F6EECF244321}">
                <p14:modId xmlns:p14="http://schemas.microsoft.com/office/powerpoint/2010/main" val="2949193318"/>
              </p:ext>
            </p:extLst>
          </p:nvPr>
        </p:nvGraphicFramePr>
        <p:xfrm>
          <a:off x="4428808" y="1979374"/>
          <a:ext cx="4210050" cy="623172"/>
        </p:xfrm>
        <a:graphic>
          <a:graphicData uri="http://schemas.openxmlformats.org/presentationml/2006/ole">
            <mc:AlternateContent xmlns:mc="http://schemas.openxmlformats.org/markup-compatibility/2006">
              <mc:Choice xmlns:v="urn:schemas-microsoft-com:vml" Requires="v">
                <p:oleObj spid="_x0000_s31611" name="…quation" r:id="rId10" imgW="3175000" imgH="469900" progId="Equation.3">
                  <p:embed/>
                </p:oleObj>
              </mc:Choice>
              <mc:Fallback>
                <p:oleObj name="…quation" r:id="rId10" imgW="3175000" imgH="469900" progId="Equation.3">
                  <p:embed/>
                  <p:pic>
                    <p:nvPicPr>
                      <p:cNvPr id="0" name=""/>
                      <p:cNvPicPr/>
                      <p:nvPr/>
                    </p:nvPicPr>
                    <p:blipFill>
                      <a:blip r:embed="rId11"/>
                      <a:stretch>
                        <a:fillRect/>
                      </a:stretch>
                    </p:blipFill>
                    <p:spPr>
                      <a:xfrm>
                        <a:off x="4428808" y="1979374"/>
                        <a:ext cx="4210050" cy="623172"/>
                      </a:xfrm>
                      <a:prstGeom prst="rect">
                        <a:avLst/>
                      </a:prstGeom>
                    </p:spPr>
                  </p:pic>
                </p:oleObj>
              </mc:Fallback>
            </mc:AlternateContent>
          </a:graphicData>
        </a:graphic>
      </p:graphicFrame>
      <p:sp>
        <p:nvSpPr>
          <p:cNvPr id="53" name="ZoneTexte 52"/>
          <p:cNvSpPr txBox="1"/>
          <p:nvPr/>
        </p:nvSpPr>
        <p:spPr>
          <a:xfrm>
            <a:off x="4574540" y="1560464"/>
            <a:ext cx="3881438" cy="369332"/>
          </a:xfrm>
          <a:prstGeom prst="rect">
            <a:avLst/>
          </a:prstGeom>
          <a:noFill/>
        </p:spPr>
        <p:txBody>
          <a:bodyPr wrap="square" rtlCol="0">
            <a:spAutoFit/>
          </a:bodyPr>
          <a:lstStyle/>
          <a:p>
            <a:pPr algn="ctr"/>
            <a:r>
              <a:rPr lang="en-US" dirty="0" smtClean="0"/>
              <a:t>Evidence Lower bound (ELBO)</a:t>
            </a:r>
            <a:endParaRPr lang="en-US" dirty="0"/>
          </a:p>
        </p:txBody>
      </p:sp>
      <p:sp>
        <p:nvSpPr>
          <p:cNvPr id="6" name="ZoneTexte 5"/>
          <p:cNvSpPr txBox="1"/>
          <p:nvPr/>
        </p:nvSpPr>
        <p:spPr>
          <a:xfrm>
            <a:off x="4729725" y="2768994"/>
            <a:ext cx="4414275" cy="923330"/>
          </a:xfrm>
          <a:prstGeom prst="rect">
            <a:avLst/>
          </a:prstGeom>
          <a:noFill/>
        </p:spPr>
        <p:txBody>
          <a:bodyPr wrap="square" rtlCol="0">
            <a:spAutoFit/>
          </a:bodyPr>
          <a:lstStyle/>
          <a:p>
            <a:r>
              <a:rPr lang="en-US" dirty="0" smtClean="0">
                <a:solidFill>
                  <a:schemeClr val="bg2"/>
                </a:solidFill>
              </a:rPr>
              <a:t>Encoding for given channel</a:t>
            </a:r>
          </a:p>
          <a:p>
            <a:r>
              <a:rPr lang="en-US" dirty="0" smtClean="0">
                <a:solidFill>
                  <a:schemeClr val="accent2"/>
                </a:solidFill>
              </a:rPr>
              <a:t>Reconstruction of all channels</a:t>
            </a:r>
          </a:p>
          <a:p>
            <a:r>
              <a:rPr lang="en-US" dirty="0" smtClean="0">
                <a:solidFill>
                  <a:schemeClr val="accent1">
                    <a:lumMod val="60000"/>
                    <a:lumOff val="40000"/>
                  </a:schemeClr>
                </a:solidFill>
              </a:rPr>
              <a:t>Regularization: </a:t>
            </a:r>
            <a:r>
              <a:rPr lang="en-US" dirty="0" err="1" smtClean="0">
                <a:solidFill>
                  <a:schemeClr val="accent1">
                    <a:lumMod val="60000"/>
                    <a:lumOff val="40000"/>
                  </a:schemeClr>
                </a:solidFill>
              </a:rPr>
              <a:t>sparsity</a:t>
            </a:r>
            <a:r>
              <a:rPr lang="en-US" dirty="0" smtClean="0">
                <a:solidFill>
                  <a:schemeClr val="accent1">
                    <a:lumMod val="60000"/>
                    <a:lumOff val="40000"/>
                  </a:schemeClr>
                </a:solidFill>
              </a:rPr>
              <a:t> inducing prior</a:t>
            </a:r>
            <a:endParaRPr lang="en-US" dirty="0">
              <a:solidFill>
                <a:schemeClr val="accent1">
                  <a:lumMod val="60000"/>
                  <a:lumOff val="40000"/>
                </a:schemeClr>
              </a:solidFill>
            </a:endParaRPr>
          </a:p>
        </p:txBody>
      </p:sp>
      <p:sp>
        <p:nvSpPr>
          <p:cNvPr id="42" name="Ellipse 41"/>
          <p:cNvSpPr/>
          <p:nvPr/>
        </p:nvSpPr>
        <p:spPr>
          <a:xfrm>
            <a:off x="6833610" y="2097912"/>
            <a:ext cx="1917602" cy="374892"/>
          </a:xfrm>
          <a:prstGeom prst="ellipse">
            <a:avLst/>
          </a:prstGeom>
          <a:noFill/>
          <a:ln w="28575" cmpd="sng">
            <a:solidFill>
              <a:schemeClr val="accent1">
                <a:lumMod val="60000"/>
                <a:lumOff val="40000"/>
              </a:schemeClr>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428808" y="3642036"/>
            <a:ext cx="4572000" cy="276999"/>
          </a:xfrm>
          <a:prstGeom prst="rect">
            <a:avLst/>
          </a:prstGeom>
        </p:spPr>
        <p:txBody>
          <a:bodyPr>
            <a:spAutoFit/>
          </a:bodyPr>
          <a:lstStyle/>
          <a:p>
            <a:pPr algn="ctr"/>
            <a:r>
              <a:rPr lang="en-US" sz="1200" dirty="0" smtClean="0"/>
              <a:t>[</a:t>
            </a:r>
            <a:r>
              <a:rPr lang="en-US" sz="1200" dirty="0" err="1" smtClean="0"/>
              <a:t>Kingma</a:t>
            </a:r>
            <a:r>
              <a:rPr lang="en-US" sz="1200" dirty="0" smtClean="0"/>
              <a:t> </a:t>
            </a:r>
            <a:r>
              <a:rPr lang="en-US" sz="1200" dirty="0"/>
              <a:t>et al, </a:t>
            </a:r>
            <a:r>
              <a:rPr lang="en-US" sz="1200" dirty="0" smtClean="0"/>
              <a:t>NIPS</a:t>
            </a:r>
            <a:r>
              <a:rPr lang="en-US" sz="1200" dirty="0"/>
              <a:t>, 2015; </a:t>
            </a:r>
            <a:r>
              <a:rPr lang="en-US" sz="1200" dirty="0" err="1"/>
              <a:t>Molchanov</a:t>
            </a:r>
            <a:r>
              <a:rPr lang="en-US" sz="1200" dirty="0"/>
              <a:t> et al, ICML </a:t>
            </a:r>
            <a:r>
              <a:rPr lang="en-US" sz="1200" dirty="0" smtClean="0"/>
              <a:t>2017]</a:t>
            </a:r>
            <a:endParaRPr lang="en-US" sz="1200" dirty="0"/>
          </a:p>
        </p:txBody>
      </p:sp>
      <p:sp>
        <p:nvSpPr>
          <p:cNvPr id="46" name="Ellipse 45"/>
          <p:cNvSpPr/>
          <p:nvPr/>
        </p:nvSpPr>
        <p:spPr>
          <a:xfrm>
            <a:off x="4925101" y="2227654"/>
            <a:ext cx="512862" cy="374892"/>
          </a:xfrm>
          <a:prstGeom prst="ellipse">
            <a:avLst/>
          </a:prstGeom>
          <a:noFill/>
          <a:ln w="28575" cmpd="sng">
            <a:solidFill>
              <a:schemeClr val="bg2"/>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Ellipse 46"/>
          <p:cNvSpPr/>
          <p:nvPr/>
        </p:nvSpPr>
        <p:spPr>
          <a:xfrm>
            <a:off x="5299572" y="2116674"/>
            <a:ext cx="1465319" cy="374892"/>
          </a:xfrm>
          <a:prstGeom prst="ellipse">
            <a:avLst/>
          </a:prstGeom>
          <a:noFill/>
          <a:ln w="28575" cmpd="sng">
            <a:solidFill>
              <a:schemeClr val="accent2"/>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er 42"/>
          <p:cNvGrpSpPr/>
          <p:nvPr/>
        </p:nvGrpSpPr>
        <p:grpSpPr>
          <a:xfrm>
            <a:off x="800355" y="1965206"/>
            <a:ext cx="3143250" cy="2309932"/>
            <a:chOff x="3136350" y="1995686"/>
            <a:chExt cx="3143250" cy="2309932"/>
          </a:xfrm>
        </p:grpSpPr>
        <p:graphicFrame>
          <p:nvGraphicFramePr>
            <p:cNvPr id="44" name="Objet 43"/>
            <p:cNvGraphicFramePr>
              <a:graphicFrameLocks noChangeAspect="1"/>
            </p:cNvGraphicFramePr>
            <p:nvPr>
              <p:extLst>
                <p:ext uri="{D42A27DB-BD31-4B8C-83A1-F6EECF244321}">
                  <p14:modId xmlns:p14="http://schemas.microsoft.com/office/powerpoint/2010/main" val="3097974561"/>
                </p:ext>
              </p:extLst>
            </p:nvPr>
          </p:nvGraphicFramePr>
          <p:xfrm>
            <a:off x="3136350" y="3872230"/>
            <a:ext cx="3143250" cy="433388"/>
          </p:xfrm>
          <a:graphic>
            <a:graphicData uri="http://schemas.openxmlformats.org/presentationml/2006/ole">
              <mc:AlternateContent xmlns:mc="http://schemas.openxmlformats.org/markup-compatibility/2006">
                <mc:Choice xmlns:v="urn:schemas-microsoft-com:vml" Requires="v">
                  <p:oleObj spid="_x0000_s31612" name="…quation" r:id="rId12" imgW="2108200" imgH="292100" progId="Equation.3">
                    <p:embed/>
                  </p:oleObj>
                </mc:Choice>
                <mc:Fallback>
                  <p:oleObj name="…quation" r:id="rId12" imgW="2108200" imgH="292100" progId="Equation.3">
                    <p:embed/>
                    <p:pic>
                      <p:nvPicPr>
                        <p:cNvPr id="0" name=""/>
                        <p:cNvPicPr/>
                        <p:nvPr/>
                      </p:nvPicPr>
                      <p:blipFill>
                        <a:blip r:embed="rId13"/>
                        <a:stretch>
                          <a:fillRect/>
                        </a:stretch>
                      </p:blipFill>
                      <p:spPr>
                        <a:xfrm>
                          <a:off x="3136350" y="3872230"/>
                          <a:ext cx="3143250" cy="433388"/>
                        </a:xfrm>
                        <a:prstGeom prst="rect">
                          <a:avLst/>
                        </a:prstGeom>
                        <a:ln w="19050" cmpd="sng">
                          <a:noFill/>
                        </a:ln>
                      </p:spPr>
                    </p:pic>
                  </p:oleObj>
                </mc:Fallback>
              </mc:AlternateContent>
            </a:graphicData>
          </a:graphic>
        </p:graphicFrame>
        <p:cxnSp>
          <p:nvCxnSpPr>
            <p:cNvPr id="45" name="Connecteur droit 44"/>
            <p:cNvCxnSpPr/>
            <p:nvPr/>
          </p:nvCxnSpPr>
          <p:spPr>
            <a:xfrm flipV="1">
              <a:off x="4592320" y="1995686"/>
              <a:ext cx="0" cy="1827981"/>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1" name="ZoneTexte 50"/>
          <p:cNvSpPr txBox="1"/>
          <p:nvPr/>
        </p:nvSpPr>
        <p:spPr>
          <a:xfrm>
            <a:off x="227501" y="3543719"/>
            <a:ext cx="1653191" cy="369332"/>
          </a:xfrm>
          <a:prstGeom prst="rect">
            <a:avLst/>
          </a:prstGeom>
          <a:noFill/>
        </p:spPr>
        <p:txBody>
          <a:bodyPr wrap="square" rtlCol="0">
            <a:spAutoFit/>
          </a:bodyPr>
          <a:lstStyle/>
          <a:p>
            <a:r>
              <a:rPr lang="en-US" dirty="0" smtClean="0"/>
              <a:t>minimize</a:t>
            </a:r>
            <a:endParaRPr lang="en-US" dirty="0"/>
          </a:p>
        </p:txBody>
      </p:sp>
      <p:sp>
        <p:nvSpPr>
          <p:cNvPr id="49" name="Rectangle 48"/>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32680740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22</a:t>
            </a:fld>
            <a:endParaRPr lang="fr-FR"/>
          </a:p>
        </p:txBody>
      </p:sp>
      <p:sp>
        <p:nvSpPr>
          <p:cNvPr id="10" name="ZoneTexte 9"/>
          <p:cNvSpPr txBox="1"/>
          <p:nvPr/>
        </p:nvSpPr>
        <p:spPr>
          <a:xfrm>
            <a:off x="-124447" y="660614"/>
            <a:ext cx="2775966" cy="338554"/>
          </a:xfrm>
          <a:prstGeom prst="rect">
            <a:avLst/>
          </a:prstGeom>
          <a:noFill/>
        </p:spPr>
        <p:txBody>
          <a:bodyPr wrap="square" rtlCol="0">
            <a:spAutoFit/>
          </a:bodyPr>
          <a:lstStyle/>
          <a:p>
            <a:pPr algn="ctr"/>
            <a:r>
              <a:rPr lang="en-US" sz="1600" b="1" dirty="0" smtClean="0"/>
              <a:t>training</a:t>
            </a:r>
            <a:endParaRPr lang="en-US" sz="1600" b="1" dirty="0"/>
          </a:p>
        </p:txBody>
      </p:sp>
      <p:sp>
        <p:nvSpPr>
          <p:cNvPr id="11" name="ZoneTexte 10"/>
          <p:cNvSpPr txBox="1"/>
          <p:nvPr/>
        </p:nvSpPr>
        <p:spPr>
          <a:xfrm>
            <a:off x="2462912" y="628470"/>
            <a:ext cx="2775966" cy="338554"/>
          </a:xfrm>
          <a:prstGeom prst="rect">
            <a:avLst/>
          </a:prstGeom>
          <a:noFill/>
        </p:spPr>
        <p:txBody>
          <a:bodyPr wrap="square" rtlCol="0">
            <a:spAutoFit/>
          </a:bodyPr>
          <a:lstStyle/>
          <a:p>
            <a:pPr algn="ctr"/>
            <a:r>
              <a:rPr lang="en-US" sz="1600" b="1" dirty="0" smtClean="0"/>
              <a:t>testing</a:t>
            </a:r>
            <a:endParaRPr lang="en-US" sz="1600" b="1" dirty="0"/>
          </a:p>
        </p:txBody>
      </p:sp>
      <p:sp>
        <p:nvSpPr>
          <p:cNvPr id="18" name="Titre 1">
            <a:extLst>
              <a:ext uri="{FF2B5EF4-FFF2-40B4-BE49-F238E27FC236}">
                <a16:creationId xmlns:a16="http://schemas.microsoft.com/office/drawing/2014/main" xmlns="" id="{58DFA5DD-10E0-4954-B079-93CC89887CFB}"/>
              </a:ext>
            </a:extLst>
          </p:cNvPr>
          <p:cNvSpPr txBox="1">
            <a:spLocks/>
          </p:cNvSpPr>
          <p:nvPr/>
        </p:nvSpPr>
        <p:spPr>
          <a:xfrm>
            <a:off x="-369641" y="17928"/>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Prediction</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from</a:t>
            </a:r>
            <a:r>
              <a:rPr lang="fr-FR" sz="2700" dirty="0" smtClean="0">
                <a:solidFill>
                  <a:schemeClr val="tx1"/>
                </a:solidFill>
                <a:latin typeface="Calibri"/>
                <a:cs typeface="Calibri"/>
              </a:rPr>
              <a:t> latent </a:t>
            </a:r>
            <a:r>
              <a:rPr lang="fr-FR" sz="2700" dirty="0" err="1" smtClean="0">
                <a:solidFill>
                  <a:schemeClr val="tx1"/>
                </a:solidFill>
                <a:latin typeface="Calibri"/>
                <a:cs typeface="Calibri"/>
              </a:rPr>
              <a:t>space</a:t>
            </a:r>
            <a:endParaRPr lang="fr-FR" sz="2400" dirty="0">
              <a:solidFill>
                <a:schemeClr val="tx1"/>
              </a:solidFill>
              <a:latin typeface="Calibri"/>
              <a:cs typeface="Calibri"/>
            </a:endParaRP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8389" y="2787774"/>
            <a:ext cx="3890392" cy="928956"/>
          </a:xfrm>
          <a:prstGeom prst="rect">
            <a:avLst/>
          </a:prstGeom>
        </p:spPr>
      </p:pic>
      <p:sp>
        <p:nvSpPr>
          <p:cNvPr id="20" name="ZoneTexte 19"/>
          <p:cNvSpPr txBox="1"/>
          <p:nvPr/>
        </p:nvSpPr>
        <p:spPr>
          <a:xfrm>
            <a:off x="8065360" y="2503573"/>
            <a:ext cx="2450340" cy="276999"/>
          </a:xfrm>
          <a:prstGeom prst="rect">
            <a:avLst/>
          </a:prstGeom>
          <a:noFill/>
        </p:spPr>
        <p:txBody>
          <a:bodyPr wrap="square" rtlCol="0">
            <a:spAutoFit/>
          </a:bodyPr>
          <a:lstStyle/>
          <a:p>
            <a:r>
              <a:rPr lang="en-US" sz="1200" dirty="0" smtClean="0"/>
              <a:t>Accuracy (SD)</a:t>
            </a:r>
            <a:endParaRPr lang="en-US" sz="1200" dirty="0"/>
          </a:p>
        </p:txBody>
      </p:sp>
      <p:pic>
        <p:nvPicPr>
          <p:cNvPr id="19" name="Imag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3757" y="968391"/>
            <a:ext cx="2587359" cy="3695280"/>
          </a:xfrm>
          <a:prstGeom prst="rect">
            <a:avLst/>
          </a:prstGeom>
        </p:spPr>
      </p:pic>
      <p:pic>
        <p:nvPicPr>
          <p:cNvPr id="25" name="Imag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81" y="1013055"/>
            <a:ext cx="2551733" cy="3646274"/>
          </a:xfrm>
          <a:prstGeom prst="rect">
            <a:avLst/>
          </a:prstGeom>
        </p:spPr>
      </p:pic>
      <p:sp>
        <p:nvSpPr>
          <p:cNvPr id="2" name="ZoneTexte 1"/>
          <p:cNvSpPr txBox="1"/>
          <p:nvPr/>
        </p:nvSpPr>
        <p:spPr>
          <a:xfrm>
            <a:off x="5342090" y="776773"/>
            <a:ext cx="3726691" cy="1754327"/>
          </a:xfrm>
          <a:prstGeom prst="rect">
            <a:avLst/>
          </a:prstGeom>
          <a:noFill/>
        </p:spPr>
        <p:txBody>
          <a:bodyPr wrap="square" rtlCol="0">
            <a:spAutoFit/>
          </a:bodyPr>
          <a:lstStyle/>
          <a:p>
            <a:r>
              <a:rPr lang="en-US" b="1" dirty="0" smtClean="0"/>
              <a:t>Joint modeling of</a:t>
            </a:r>
          </a:p>
          <a:p>
            <a:r>
              <a:rPr lang="en-US" dirty="0" smtClean="0"/>
              <a:t>- Brain imaging:</a:t>
            </a:r>
          </a:p>
          <a:p>
            <a:pPr lvl="1"/>
            <a:r>
              <a:rPr lang="en-US" dirty="0" smtClean="0"/>
              <a:t>Structural (T1 MRI)</a:t>
            </a:r>
          </a:p>
          <a:p>
            <a:pPr lvl="1"/>
            <a:r>
              <a:rPr lang="en-US" dirty="0" smtClean="0"/>
              <a:t>Molecular (FDG-PET + Amy-PET)</a:t>
            </a:r>
          </a:p>
          <a:p>
            <a:r>
              <a:rPr lang="en-US" dirty="0" smtClean="0"/>
              <a:t>- Socio-demographic factors</a:t>
            </a:r>
          </a:p>
          <a:p>
            <a:r>
              <a:rPr lang="en-US" dirty="0" smtClean="0"/>
              <a:t>- Clinical scores</a:t>
            </a:r>
          </a:p>
        </p:txBody>
      </p:sp>
      <p:sp>
        <p:nvSpPr>
          <p:cNvPr id="12" name="Rectangle 11"/>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Tree>
    <p:extLst>
      <p:ext uri="{BB962C8B-B14F-4D97-AF65-F5344CB8AC3E}">
        <p14:creationId xmlns:p14="http://schemas.microsoft.com/office/powerpoint/2010/main" val="1333430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23</a:t>
            </a:fld>
            <a:endParaRPr lang="fr-FR"/>
          </a:p>
        </p:txBody>
      </p:sp>
      <p:sp>
        <p:nvSpPr>
          <p:cNvPr id="9" name="Titre 1">
            <a:extLst>
              <a:ext uri="{FF2B5EF4-FFF2-40B4-BE49-F238E27FC236}">
                <a16:creationId xmlns:a16="http://schemas.microsoft.com/office/drawing/2014/main" xmlns="" id="{58DFA5DD-10E0-4954-B079-93CC89887CFB}"/>
              </a:ext>
            </a:extLst>
          </p:cNvPr>
          <p:cNvSpPr txBox="1">
            <a:spLocks/>
          </p:cNvSpPr>
          <p:nvPr/>
        </p:nvSpPr>
        <p:spPr>
          <a:xfrm>
            <a:off x="-369641" y="18944"/>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err="1" smtClean="0">
                <a:solidFill>
                  <a:schemeClr val="tx1"/>
                </a:solidFill>
                <a:latin typeface="Calibri"/>
                <a:cs typeface="Calibri"/>
              </a:rPr>
              <a:t>Generation</a:t>
            </a:r>
            <a:r>
              <a:rPr lang="fr-FR" sz="2700" dirty="0" smtClean="0">
                <a:solidFill>
                  <a:schemeClr val="tx1"/>
                </a:solidFill>
                <a:latin typeface="Calibri"/>
                <a:cs typeface="Calibri"/>
              </a:rPr>
              <a:t> </a:t>
            </a:r>
            <a:r>
              <a:rPr lang="fr-FR" sz="2700" dirty="0" err="1" smtClean="0">
                <a:solidFill>
                  <a:schemeClr val="tx1"/>
                </a:solidFill>
                <a:latin typeface="Calibri"/>
                <a:cs typeface="Calibri"/>
              </a:rPr>
              <a:t>from</a:t>
            </a:r>
            <a:r>
              <a:rPr lang="fr-FR" sz="2700" dirty="0" smtClean="0">
                <a:solidFill>
                  <a:schemeClr val="tx1"/>
                </a:solidFill>
                <a:latin typeface="Calibri"/>
                <a:cs typeface="Calibri"/>
              </a:rPr>
              <a:t> latent </a:t>
            </a:r>
            <a:r>
              <a:rPr lang="fr-FR" sz="2700" dirty="0" err="1" smtClean="0">
                <a:solidFill>
                  <a:schemeClr val="tx1"/>
                </a:solidFill>
                <a:latin typeface="Calibri"/>
                <a:cs typeface="Calibri"/>
              </a:rPr>
              <a:t>space</a:t>
            </a:r>
            <a:endParaRPr lang="fr-FR" sz="2400" dirty="0">
              <a:solidFill>
                <a:schemeClr val="tx1"/>
              </a:solidFill>
              <a:latin typeface="Calibri"/>
              <a:cs typeface="Calibri"/>
            </a:endParaRPr>
          </a:p>
        </p:txBody>
      </p:sp>
      <p:pic>
        <p:nvPicPr>
          <p:cNvPr id="3" name="Image 2" descr="lat_space.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416" y="624381"/>
            <a:ext cx="1985305" cy="3357146"/>
          </a:xfrm>
          <a:prstGeom prst="rect">
            <a:avLst/>
          </a:prstGeom>
        </p:spPr>
      </p:pic>
      <p:pic>
        <p:nvPicPr>
          <p:cNvPr id="6" name="Image 5" descr="pred_amy.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6864" y="2885440"/>
            <a:ext cx="1160076" cy="1065901"/>
          </a:xfrm>
          <a:prstGeom prst="rect">
            <a:avLst/>
          </a:prstGeom>
        </p:spPr>
      </p:pic>
      <p:pic>
        <p:nvPicPr>
          <p:cNvPr id="8" name="Image 7" descr="pred_mri.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46851" y="624381"/>
            <a:ext cx="1107501" cy="1017593"/>
          </a:xfrm>
          <a:prstGeom prst="rect">
            <a:avLst/>
          </a:prstGeom>
        </p:spPr>
      </p:pic>
      <p:sp>
        <p:nvSpPr>
          <p:cNvPr id="10" name="ZoneTexte 9"/>
          <p:cNvSpPr txBox="1"/>
          <p:nvPr/>
        </p:nvSpPr>
        <p:spPr>
          <a:xfrm>
            <a:off x="692687" y="3880837"/>
            <a:ext cx="2676293" cy="338554"/>
          </a:xfrm>
          <a:prstGeom prst="rect">
            <a:avLst/>
          </a:prstGeom>
          <a:noFill/>
        </p:spPr>
        <p:txBody>
          <a:bodyPr wrap="square" rtlCol="0">
            <a:spAutoFit/>
          </a:bodyPr>
          <a:lstStyle/>
          <a:p>
            <a:pPr algn="ctr"/>
            <a:r>
              <a:rPr lang="en-US" sz="1600" dirty="0" smtClean="0"/>
              <a:t>Patient’s latent status</a:t>
            </a:r>
            <a:endParaRPr lang="en-US" sz="1600" dirty="0"/>
          </a:p>
        </p:txBody>
      </p:sp>
      <p:graphicFrame>
        <p:nvGraphicFramePr>
          <p:cNvPr id="22" name="Objet 21"/>
          <p:cNvGraphicFramePr>
            <a:graphicFrameLocks noChangeAspect="1"/>
          </p:cNvGraphicFramePr>
          <p:nvPr>
            <p:extLst>
              <p:ext uri="{D42A27DB-BD31-4B8C-83A1-F6EECF244321}">
                <p14:modId xmlns:p14="http://schemas.microsoft.com/office/powerpoint/2010/main" val="1384063345"/>
              </p:ext>
            </p:extLst>
          </p:nvPr>
        </p:nvGraphicFramePr>
        <p:xfrm>
          <a:off x="2344979" y="990535"/>
          <a:ext cx="228600" cy="228600"/>
        </p:xfrm>
        <a:graphic>
          <a:graphicData uri="http://schemas.openxmlformats.org/presentationml/2006/ole">
            <mc:AlternateContent xmlns:mc="http://schemas.openxmlformats.org/markup-compatibility/2006">
              <mc:Choice xmlns:v="urn:schemas-microsoft-com:vml" Requires="v">
                <p:oleObj spid="_x0000_s41144" name="…quation" r:id="rId7" imgW="127000" imgH="127000" progId="Equation.3">
                  <p:embed/>
                </p:oleObj>
              </mc:Choice>
              <mc:Fallback>
                <p:oleObj name="…quation" r:id="rId7" imgW="127000" imgH="127000" progId="Equation.3">
                  <p:embed/>
                  <p:pic>
                    <p:nvPicPr>
                      <p:cNvPr id="0" name=""/>
                      <p:cNvPicPr/>
                      <p:nvPr/>
                    </p:nvPicPr>
                    <p:blipFill>
                      <a:blip r:embed="rId8"/>
                      <a:stretch>
                        <a:fillRect/>
                      </a:stretch>
                    </p:blipFill>
                    <p:spPr>
                      <a:xfrm>
                        <a:off x="2344979" y="990535"/>
                        <a:ext cx="228600" cy="228600"/>
                      </a:xfrm>
                      <a:prstGeom prst="rect">
                        <a:avLst/>
                      </a:prstGeom>
                    </p:spPr>
                  </p:pic>
                </p:oleObj>
              </mc:Fallback>
            </mc:AlternateContent>
          </a:graphicData>
        </a:graphic>
      </p:graphicFrame>
      <p:cxnSp>
        <p:nvCxnSpPr>
          <p:cNvPr id="12" name="Connecteur droit avec flèche 11"/>
          <p:cNvCxnSpPr>
            <a:stCxn id="3" idx="3"/>
            <a:endCxn id="8" idx="1"/>
          </p:cNvCxnSpPr>
          <p:nvPr/>
        </p:nvCxnSpPr>
        <p:spPr>
          <a:xfrm flipV="1">
            <a:off x="2762721" y="1133178"/>
            <a:ext cx="1084130" cy="11697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a:stCxn id="3" idx="3"/>
          </p:cNvCxnSpPr>
          <p:nvPr/>
        </p:nvCxnSpPr>
        <p:spPr>
          <a:xfrm flipV="1">
            <a:off x="2762721" y="2263817"/>
            <a:ext cx="1024142" cy="39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a:stCxn id="3" idx="3"/>
            <a:endCxn id="6" idx="1"/>
          </p:cNvCxnSpPr>
          <p:nvPr/>
        </p:nvCxnSpPr>
        <p:spPr>
          <a:xfrm>
            <a:off x="2762721" y="2302954"/>
            <a:ext cx="1024143" cy="11154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7" name="Image 26" descr="bar.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3713" y="540443"/>
            <a:ext cx="1044230" cy="3164976"/>
          </a:xfrm>
          <a:prstGeom prst="rect">
            <a:avLst/>
          </a:prstGeom>
        </p:spPr>
      </p:pic>
      <p:sp>
        <p:nvSpPr>
          <p:cNvPr id="5" name="Rectangle 4"/>
          <p:cNvSpPr/>
          <p:nvPr/>
        </p:nvSpPr>
        <p:spPr>
          <a:xfrm>
            <a:off x="8039373" y="398884"/>
            <a:ext cx="818631" cy="3568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985413" y="403946"/>
            <a:ext cx="968190" cy="3568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latin typeface="Calibri"/>
                <a:cs typeface="Calibri"/>
              </a:rPr>
              <a:t>healthy</a:t>
            </a:r>
            <a:endParaRPr lang="en-US" sz="1400" dirty="0">
              <a:solidFill>
                <a:schemeClr val="tx1"/>
              </a:solidFill>
              <a:latin typeface="Calibri"/>
              <a:cs typeface="Calibri"/>
            </a:endParaRPr>
          </a:p>
        </p:txBody>
      </p:sp>
      <p:sp>
        <p:nvSpPr>
          <p:cNvPr id="19" name="Rectangle 18"/>
          <p:cNvSpPr/>
          <p:nvPr/>
        </p:nvSpPr>
        <p:spPr>
          <a:xfrm>
            <a:off x="8002591" y="3803079"/>
            <a:ext cx="818631" cy="3568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4" name="Rectangle 23"/>
          <p:cNvSpPr/>
          <p:nvPr/>
        </p:nvSpPr>
        <p:spPr>
          <a:xfrm>
            <a:off x="7595220" y="3464481"/>
            <a:ext cx="1723823" cy="4583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pathological</a:t>
            </a:r>
            <a:endParaRPr lang="en-US" sz="1400" dirty="0">
              <a:solidFill>
                <a:srgbClr val="000000"/>
              </a:solidFill>
            </a:endParaRPr>
          </a:p>
        </p:txBody>
      </p:sp>
      <p:sp>
        <p:nvSpPr>
          <p:cNvPr id="31" name="Rectangle 30"/>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Antelmi</a:t>
            </a:r>
            <a:r>
              <a:rPr lang="en-US" sz="1400" b="1" dirty="0" smtClean="0">
                <a:solidFill>
                  <a:schemeClr val="bg1"/>
                </a:solidFill>
              </a:rPr>
              <a:t>,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ICML 2019</a:t>
            </a:r>
            <a:endParaRPr lang="fr-FR" sz="1400" b="1" dirty="0">
              <a:solidFill>
                <a:schemeClr val="bg1"/>
              </a:solidFill>
            </a:endParaRPr>
          </a:p>
        </p:txBody>
      </p:sp>
      <p:sp>
        <p:nvSpPr>
          <p:cNvPr id="2" name="ZoneTexte 1"/>
          <p:cNvSpPr txBox="1"/>
          <p:nvPr/>
        </p:nvSpPr>
        <p:spPr>
          <a:xfrm>
            <a:off x="3440146" y="3951341"/>
            <a:ext cx="5307609" cy="830997"/>
          </a:xfrm>
          <a:prstGeom prst="rect">
            <a:avLst/>
          </a:prstGeom>
          <a:noFill/>
          <a:ln>
            <a:solidFill>
              <a:schemeClr val="accent1"/>
            </a:solidFill>
          </a:ln>
        </p:spPr>
        <p:txBody>
          <a:bodyPr wrap="square" rtlCol="0">
            <a:spAutoFit/>
          </a:bodyPr>
          <a:lstStyle/>
          <a:p>
            <a:pPr marL="285750" indent="-285750">
              <a:buFont typeface="Arial"/>
              <a:buChar char="•"/>
            </a:pPr>
            <a:r>
              <a:rPr lang="en-US" sz="1600" dirty="0" smtClean="0"/>
              <a:t>Improved interpretability</a:t>
            </a:r>
          </a:p>
          <a:p>
            <a:pPr marL="285750" indent="-285750">
              <a:buFont typeface="Arial"/>
              <a:buChar char="•"/>
            </a:pPr>
            <a:r>
              <a:rPr lang="en-US" sz="1600" dirty="0" smtClean="0"/>
              <a:t>Multi-channel: working with missing data/data imputation</a:t>
            </a:r>
          </a:p>
          <a:p>
            <a:pPr marL="285750" indent="-285750">
              <a:buFont typeface="Arial"/>
              <a:buChar char="•"/>
            </a:pPr>
            <a:r>
              <a:rPr lang="en-US" sz="1600" dirty="0" smtClean="0"/>
              <a:t>Simulations for clinical trials</a:t>
            </a:r>
          </a:p>
        </p:txBody>
      </p:sp>
      <p:pic>
        <p:nvPicPr>
          <p:cNvPr id="13" name="Image 12" descr="pred_fdg_parench_z_score.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97359" y="1776555"/>
            <a:ext cx="1168665" cy="1073792"/>
          </a:xfrm>
          <a:prstGeom prst="rect">
            <a:avLst/>
          </a:prstGeom>
        </p:spPr>
      </p:pic>
      <p:sp>
        <p:nvSpPr>
          <p:cNvPr id="28" name="ZoneTexte 27"/>
          <p:cNvSpPr txBox="1"/>
          <p:nvPr/>
        </p:nvSpPr>
        <p:spPr>
          <a:xfrm>
            <a:off x="4954352" y="948512"/>
            <a:ext cx="3085021" cy="3416320"/>
          </a:xfrm>
          <a:prstGeom prst="rect">
            <a:avLst/>
          </a:prstGeom>
          <a:noFill/>
        </p:spPr>
        <p:txBody>
          <a:bodyPr wrap="square" rtlCol="0">
            <a:spAutoFit/>
          </a:bodyPr>
          <a:lstStyle/>
          <a:p>
            <a:r>
              <a:rPr lang="en-US" dirty="0" smtClean="0"/>
              <a:t>Atrophy abnormality (MRI)</a:t>
            </a:r>
          </a:p>
          <a:p>
            <a:endParaRPr lang="en-US" dirty="0"/>
          </a:p>
          <a:p>
            <a:endParaRPr lang="en-US" dirty="0" smtClean="0"/>
          </a:p>
          <a:p>
            <a:endParaRPr lang="en-US" dirty="0"/>
          </a:p>
          <a:p>
            <a:r>
              <a:rPr lang="en-US" dirty="0" smtClean="0"/>
              <a:t>Metabolism abnormality (FDG)</a:t>
            </a:r>
          </a:p>
          <a:p>
            <a:endParaRPr lang="en-US" dirty="0"/>
          </a:p>
          <a:p>
            <a:endParaRPr lang="en-US" dirty="0" smtClean="0"/>
          </a:p>
          <a:p>
            <a:endParaRPr lang="en-US" dirty="0"/>
          </a:p>
          <a:p>
            <a:endParaRPr lang="en-US" dirty="0" smtClean="0"/>
          </a:p>
          <a:p>
            <a:r>
              <a:rPr lang="en-US" dirty="0" smtClean="0"/>
              <a:t>Amyloid abnormality (AV45)</a:t>
            </a:r>
            <a:endParaRPr lang="en-US" dirty="0"/>
          </a:p>
          <a:p>
            <a:endParaRPr lang="en-US" dirty="0" smtClean="0"/>
          </a:p>
          <a:p>
            <a:endParaRPr lang="en-US" dirty="0"/>
          </a:p>
        </p:txBody>
      </p:sp>
    </p:spTree>
    <p:extLst>
      <p:ext uri="{BB962C8B-B14F-4D97-AF65-F5344CB8AC3E}">
        <p14:creationId xmlns:p14="http://schemas.microsoft.com/office/powerpoint/2010/main" val="3801984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r>
              <a:rPr lang="fr-FR" dirty="0" smtClean="0"/>
              <a:t>- </a:t>
            </a:r>
            <a:fld id="{8D68F26B-E493-43B4-A0D1-A7C7B876D25B}" type="slidenum">
              <a:rPr lang="fr-FR" smtClean="0"/>
              <a:pPr>
                <a:defRPr/>
              </a:pPr>
              <a:t>24</a:t>
            </a:fld>
            <a:endParaRPr lang="fr-FR" dirty="0"/>
          </a:p>
        </p:txBody>
      </p:sp>
      <p:pic>
        <p:nvPicPr>
          <p:cNvPr id="10" name="Imag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02661" y="892533"/>
            <a:ext cx="3907350" cy="3907350"/>
          </a:xfrm>
          <a:prstGeom prst="rect">
            <a:avLst/>
          </a:prstGeom>
        </p:spPr>
      </p:pic>
      <p:pic>
        <p:nvPicPr>
          <p:cNvPr id="9" name="movie1CortR_7sec_lo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09007" y="1214425"/>
            <a:ext cx="1992051" cy="1120529"/>
          </a:xfrm>
          <a:prstGeom prst="rect">
            <a:avLst/>
          </a:prstGeom>
        </p:spPr>
      </p:pic>
      <p:pic>
        <p:nvPicPr>
          <p:cNvPr id="11" name="movie1CortL_7sec_low.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67612" y="1214425"/>
            <a:ext cx="1992051" cy="1120529"/>
          </a:xfrm>
          <a:prstGeom prst="rect">
            <a:avLst/>
          </a:prstGeom>
        </p:spPr>
      </p:pic>
      <p:pic>
        <p:nvPicPr>
          <p:cNvPr id="12" name="movie1SubCort_low.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173184" y="2334954"/>
            <a:ext cx="1972958" cy="1356409"/>
          </a:xfrm>
          <a:prstGeom prst="rect">
            <a:avLst/>
          </a:prstGeom>
        </p:spPr>
      </p:pic>
      <p:sp>
        <p:nvSpPr>
          <p:cNvPr id="3" name="Double flèche horizontale 2"/>
          <p:cNvSpPr/>
          <p:nvPr/>
        </p:nvSpPr>
        <p:spPr>
          <a:xfrm>
            <a:off x="3450497" y="2688957"/>
            <a:ext cx="1421239" cy="29616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ZoneTexte 4"/>
          <p:cNvSpPr txBox="1"/>
          <p:nvPr/>
        </p:nvSpPr>
        <p:spPr>
          <a:xfrm>
            <a:off x="3540855" y="2910849"/>
            <a:ext cx="1266736" cy="738664"/>
          </a:xfrm>
          <a:prstGeom prst="rect">
            <a:avLst/>
          </a:prstGeom>
          <a:noFill/>
        </p:spPr>
        <p:txBody>
          <a:bodyPr wrap="square" rtlCol="0">
            <a:spAutoFit/>
          </a:bodyPr>
          <a:lstStyle/>
          <a:p>
            <a:pPr algn="ctr"/>
            <a:r>
              <a:rPr lang="en-US" sz="1400" b="1" dirty="0" smtClean="0"/>
              <a:t>Partial least squares </a:t>
            </a:r>
          </a:p>
          <a:p>
            <a:pPr algn="ctr"/>
            <a:r>
              <a:rPr lang="en-US" sz="1400" b="1" dirty="0" smtClean="0"/>
              <a:t>association</a:t>
            </a:r>
            <a:endParaRPr lang="en-US" sz="1400" b="1" dirty="0"/>
          </a:p>
        </p:txBody>
      </p:sp>
      <p:sp>
        <p:nvSpPr>
          <p:cNvPr id="15" name="Rectangle 14"/>
          <p:cNvSpPr/>
          <p:nvPr/>
        </p:nvSpPr>
        <p:spPr>
          <a:xfrm>
            <a:off x="916297" y="101313"/>
            <a:ext cx="7307456" cy="461665"/>
          </a:xfrm>
          <a:prstGeom prst="rect">
            <a:avLst/>
          </a:prstGeom>
        </p:spPr>
        <p:txBody>
          <a:bodyPr wrap="square">
            <a:spAutoFit/>
          </a:bodyPr>
          <a:lstStyle/>
          <a:p>
            <a:pPr algn="ctr"/>
            <a:r>
              <a:rPr lang="en-US" sz="2400" b="1" dirty="0" smtClean="0"/>
              <a:t>Another illustration: multivariate Imaging-genetics</a:t>
            </a:r>
          </a:p>
        </p:txBody>
      </p:sp>
      <p:sp>
        <p:nvSpPr>
          <p:cNvPr id="13" name="Rectangle 12"/>
          <p:cNvSpPr/>
          <p:nvPr/>
        </p:nvSpPr>
        <p:spPr>
          <a:xfrm>
            <a:off x="1716548" y="4804946"/>
            <a:ext cx="6182086"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Altmann</a:t>
            </a:r>
            <a:r>
              <a:rPr lang="en-US" sz="1400" b="1" dirty="0" smtClean="0">
                <a:solidFill>
                  <a:schemeClr val="bg1"/>
                </a:solidFill>
              </a:rPr>
              <a:t>, </a:t>
            </a:r>
            <a:r>
              <a:rPr lang="en-US" sz="1400" b="1" dirty="0" err="1" smtClean="0">
                <a:solidFill>
                  <a:schemeClr val="bg1"/>
                </a:solidFill>
              </a:rPr>
              <a:t>Gutman</a:t>
            </a:r>
            <a:r>
              <a:rPr lang="en-US" sz="1400" b="1" dirty="0" smtClean="0">
                <a:solidFill>
                  <a:schemeClr val="bg1"/>
                </a:solidFill>
              </a:rPr>
              <a:t>, Wray, Arber, et al; PNAS, 115 </a:t>
            </a:r>
            <a:r>
              <a:rPr lang="en-US" sz="1400" b="1" dirty="0">
                <a:solidFill>
                  <a:schemeClr val="bg1"/>
                </a:solidFill>
              </a:rPr>
              <a:t>(12), 2018</a:t>
            </a:r>
            <a:endParaRPr lang="fr-FR" sz="1400" b="1" dirty="0">
              <a:solidFill>
                <a:schemeClr val="bg1"/>
              </a:solidFill>
            </a:endParaRPr>
          </a:p>
        </p:txBody>
      </p:sp>
      <p:sp>
        <p:nvSpPr>
          <p:cNvPr id="4" name="ZoneTexte 3"/>
          <p:cNvSpPr txBox="1"/>
          <p:nvPr/>
        </p:nvSpPr>
        <p:spPr>
          <a:xfrm>
            <a:off x="106775" y="3799840"/>
            <a:ext cx="3474720" cy="923330"/>
          </a:xfrm>
          <a:prstGeom prst="rect">
            <a:avLst/>
          </a:prstGeom>
          <a:noFill/>
        </p:spPr>
        <p:txBody>
          <a:bodyPr wrap="square" rtlCol="0">
            <a:spAutoFit/>
          </a:bodyPr>
          <a:lstStyle/>
          <a:p>
            <a:r>
              <a:rPr lang="en-US" b="1" dirty="0" smtClean="0"/>
              <a:t>639 individuals</a:t>
            </a:r>
          </a:p>
          <a:p>
            <a:r>
              <a:rPr lang="en-US" dirty="0" smtClean="0"/>
              <a:t>401 healthy</a:t>
            </a:r>
          </a:p>
          <a:p>
            <a:r>
              <a:rPr lang="en-US" dirty="0" smtClean="0"/>
              <a:t>238 Alzheimer’s</a:t>
            </a:r>
            <a:endParaRPr lang="en-US" dirty="0"/>
          </a:p>
        </p:txBody>
      </p:sp>
      <p:sp>
        <p:nvSpPr>
          <p:cNvPr id="14" name="Rectangle 13"/>
          <p:cNvSpPr/>
          <p:nvPr/>
        </p:nvSpPr>
        <p:spPr>
          <a:xfrm>
            <a:off x="2770213" y="3799839"/>
            <a:ext cx="3278300" cy="954107"/>
          </a:xfrm>
          <a:prstGeom prst="rect">
            <a:avLst/>
          </a:prstGeom>
          <a:solidFill>
            <a:schemeClr val="bg1"/>
          </a:solidFill>
          <a:ln>
            <a:solidFill>
              <a:schemeClr val="accent1"/>
            </a:solidFill>
          </a:ln>
        </p:spPr>
        <p:txBody>
          <a:bodyPr wrap="square">
            <a:spAutoFit/>
          </a:bodyPr>
          <a:lstStyle/>
          <a:p>
            <a:r>
              <a:rPr lang="en-US" sz="1400" b="1" dirty="0"/>
              <a:t>TRIB3 </a:t>
            </a:r>
            <a:r>
              <a:rPr lang="en-US" sz="1400" b="1" dirty="0" smtClean="0"/>
              <a:t>gene (significant on testing cohort)</a:t>
            </a:r>
            <a:endParaRPr lang="en-US" sz="1400" b="1" dirty="0"/>
          </a:p>
          <a:p>
            <a:pPr marL="285750" indent="-285750">
              <a:buFont typeface="Arial"/>
              <a:buChar char="•"/>
            </a:pPr>
            <a:r>
              <a:rPr lang="en-US" sz="1400" dirty="0" smtClean="0"/>
              <a:t>neuronal </a:t>
            </a:r>
            <a:r>
              <a:rPr lang="en-US" sz="1400" dirty="0"/>
              <a:t>cell death, </a:t>
            </a:r>
            <a:endParaRPr lang="en-US" sz="1400" dirty="0" smtClean="0"/>
          </a:p>
          <a:p>
            <a:pPr marL="285750" indent="-285750">
              <a:buFont typeface="Arial"/>
              <a:buChar char="•"/>
            </a:pPr>
            <a:r>
              <a:rPr lang="en-US" sz="1400" dirty="0"/>
              <a:t>m</a:t>
            </a:r>
            <a:r>
              <a:rPr lang="en-GB" sz="1400" dirty="0" err="1" smtClean="0"/>
              <a:t>odulation</a:t>
            </a:r>
            <a:r>
              <a:rPr lang="en-GB" sz="1400" dirty="0" smtClean="0"/>
              <a:t> of </a:t>
            </a:r>
            <a:r>
              <a:rPr lang="en-GB" sz="1400" dirty="0"/>
              <a:t>PSEN1 </a:t>
            </a:r>
            <a:r>
              <a:rPr lang="en-GB" sz="1400" dirty="0" smtClean="0"/>
              <a:t>stability,</a:t>
            </a:r>
          </a:p>
          <a:p>
            <a:pPr marL="285750" indent="-285750">
              <a:buFont typeface="Arial"/>
              <a:buChar char="•"/>
            </a:pPr>
            <a:r>
              <a:rPr lang="en-GB" sz="1400" dirty="0" smtClean="0"/>
              <a:t>interaction </a:t>
            </a:r>
            <a:r>
              <a:rPr lang="en-GB" sz="1400" dirty="0"/>
              <a:t>with </a:t>
            </a:r>
            <a:r>
              <a:rPr lang="en-GB" sz="1400" dirty="0" smtClean="0"/>
              <a:t>APP.</a:t>
            </a:r>
            <a:endParaRPr lang="en-US" sz="1400" dirty="0"/>
          </a:p>
        </p:txBody>
      </p:sp>
      <p:sp>
        <p:nvSpPr>
          <p:cNvPr id="2" name="ZoneTexte 1"/>
          <p:cNvSpPr txBox="1"/>
          <p:nvPr/>
        </p:nvSpPr>
        <p:spPr>
          <a:xfrm>
            <a:off x="247540" y="809565"/>
            <a:ext cx="4324999" cy="369332"/>
          </a:xfrm>
          <a:prstGeom prst="rect">
            <a:avLst/>
          </a:prstGeom>
          <a:noFill/>
        </p:spPr>
        <p:txBody>
          <a:bodyPr wrap="square" rtlCol="0">
            <a:spAutoFit/>
          </a:bodyPr>
          <a:lstStyle/>
          <a:p>
            <a:r>
              <a:rPr lang="en-US" dirty="0" smtClean="0"/>
              <a:t>Atrophy profile from brain imaging</a:t>
            </a:r>
            <a:endParaRPr lang="en-US" dirty="0"/>
          </a:p>
        </p:txBody>
      </p:sp>
      <p:sp>
        <p:nvSpPr>
          <p:cNvPr id="16" name="ZoneTexte 15"/>
          <p:cNvSpPr txBox="1"/>
          <p:nvPr/>
        </p:nvSpPr>
        <p:spPr>
          <a:xfrm>
            <a:off x="4825353" y="546662"/>
            <a:ext cx="4324999" cy="369332"/>
          </a:xfrm>
          <a:prstGeom prst="rect">
            <a:avLst/>
          </a:prstGeom>
          <a:noFill/>
        </p:spPr>
        <p:txBody>
          <a:bodyPr wrap="square" rtlCol="0">
            <a:spAutoFit/>
          </a:bodyPr>
          <a:lstStyle/>
          <a:p>
            <a:pPr algn="ctr"/>
            <a:r>
              <a:rPr lang="en-US" dirty="0" smtClean="0"/>
              <a:t>Genome </a:t>
            </a:r>
            <a:endParaRPr lang="en-US" dirty="0"/>
          </a:p>
        </p:txBody>
      </p:sp>
    </p:spTree>
    <p:extLst>
      <p:ext uri="{BB962C8B-B14F-4D97-AF65-F5344CB8AC3E}">
        <p14:creationId xmlns:p14="http://schemas.microsoft.com/office/powerpoint/2010/main" val="37212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61" fill="hold"/>
                                        <p:tgtEl>
                                          <p:spTgt spid="11"/>
                                        </p:tgtEl>
                                      </p:cBhvr>
                                    </p:cmd>
                                  </p:childTnLst>
                                </p:cTn>
                              </p:par>
                              <p:par>
                                <p:cTn id="7" presetID="1" presetClass="mediacall" presetSubtype="0" fill="hold" nodeType="withEffect">
                                  <p:stCondLst>
                                    <p:cond delay="0"/>
                                  </p:stCondLst>
                                  <p:childTnLst>
                                    <p:cmd type="call" cmd="playFrom(0.0)">
                                      <p:cBhvr>
                                        <p:cTn id="8" dur="7103" fill="hold"/>
                                        <p:tgtEl>
                                          <p:spTgt spid="9"/>
                                        </p:tgtEl>
                                      </p:cBhvr>
                                    </p:cmd>
                                  </p:childTnLst>
                                </p:cTn>
                              </p:par>
                              <p:par>
                                <p:cTn id="9" presetID="1" presetClass="mediacall" presetSubtype="0" fill="hold" nodeType="withEffect">
                                  <p:stCondLst>
                                    <p:cond delay="0"/>
                                  </p:stCondLst>
                                  <p:childTnLst>
                                    <p:cmd type="call" cmd="playFrom(0.0)">
                                      <p:cBhvr>
                                        <p:cTn id="10" dur="70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2"/>
                                        </p:tgtEl>
                                      </p:cBhvr>
                                    </p:cmd>
                                  </p:childTnLst>
                                </p:cTn>
                              </p:par>
                            </p:childTnLst>
                          </p:cTn>
                        </p:par>
                      </p:childTnLst>
                    </p:cTn>
                  </p:par>
                </p:childTnLst>
              </p:cTn>
              <p:nextCondLst>
                <p:cond evt="onClick" delay="0">
                  <p:tgtEl>
                    <p:spTgt spid="12"/>
                  </p:tgtEl>
                </p:cond>
              </p:nextCondLst>
            </p:seq>
            <p:video>
              <p:cMediaNode vol="80000">
                <p:cTn id="26" repeatCount="indefinite" fill="remove" display="0">
                  <p:stCondLst>
                    <p:cond delay="indefinite"/>
                  </p:stCondLst>
                </p:cTn>
                <p:tgtEl>
                  <p:spTgt spid="9"/>
                </p:tgtEl>
              </p:cMediaNode>
            </p:video>
            <p:video>
              <p:cMediaNode vol="80000">
                <p:cTn id="27" repeatCount="indefinite" fill="remove" display="0">
                  <p:stCondLst>
                    <p:cond delay="indefinite"/>
                  </p:stCondLst>
                </p:cTn>
                <p:tgtEl>
                  <p:spTgt spid="11"/>
                </p:tgtEl>
              </p:cMediaNode>
            </p:video>
            <p:video>
              <p:cMediaNode vol="80000">
                <p:cTn id="28" repeatCount="indefinite" fill="remove" display="0">
                  <p:stCondLst>
                    <p:cond delay="indefinite"/>
                  </p:stCondLst>
                </p:cTn>
                <p:tgtEl>
                  <p:spTgt spid="1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344791"/>
            <a:ext cx="8273307" cy="1077218"/>
          </a:xfrm>
          <a:prstGeom prst="rect">
            <a:avLst/>
          </a:prstGeom>
          <a:noFill/>
        </p:spPr>
        <p:txBody>
          <a:bodyPr wrap="square" rtlCol="0">
            <a:spAutoFit/>
          </a:bodyPr>
          <a:lstStyle/>
          <a:p>
            <a:pPr algn="ctr"/>
            <a:r>
              <a:rPr lang="en-US" sz="2400" b="1" dirty="0" smtClean="0">
                <a:solidFill>
                  <a:srgbClr val="000000"/>
                </a:solidFill>
                <a:latin typeface="Calibri"/>
                <a:ea typeface="ＭＳ Ｐゴシック"/>
                <a:cs typeface="Calibri"/>
              </a:rPr>
              <a:t>Integrating heterogeneous </a:t>
            </a:r>
            <a:r>
              <a:rPr lang="en-US" sz="2400" b="1" dirty="0">
                <a:solidFill>
                  <a:srgbClr val="000000"/>
                </a:solidFill>
                <a:latin typeface="Calibri"/>
                <a:ea typeface="ＭＳ Ｐゴシック"/>
                <a:cs typeface="Calibri"/>
              </a:rPr>
              <a:t>biomedical </a:t>
            </a:r>
            <a:r>
              <a:rPr lang="en-US" sz="2400" b="1" dirty="0" smtClean="0">
                <a:solidFill>
                  <a:srgbClr val="000000"/>
                </a:solidFill>
                <a:latin typeface="Calibri"/>
                <a:ea typeface="ＭＳ Ｐゴシック"/>
                <a:cs typeface="Calibri"/>
              </a:rPr>
              <a:t>measures</a:t>
            </a:r>
            <a:endParaRPr lang="en-US" sz="2400" b="1" kern="900" dirty="0" smtClean="0">
              <a:latin typeface="Calibri"/>
              <a:cs typeface="Calibri"/>
            </a:endParaRPr>
          </a:p>
          <a:p>
            <a:pPr algn="ctr"/>
            <a:endParaRPr lang="en-US" sz="2000" dirty="0">
              <a:solidFill>
                <a:srgbClr val="000000"/>
              </a:solidFill>
              <a:latin typeface="Calibri"/>
              <a:ea typeface="ＭＳ Ｐゴシック"/>
              <a:cs typeface="Calibri"/>
            </a:endParaRPr>
          </a:p>
          <a:p>
            <a:pPr>
              <a:spcBef>
                <a:spcPts val="0"/>
              </a:spcBef>
              <a:defRPr/>
            </a:pPr>
            <a:endParaRPr lang="en-US" sz="2000" b="1" kern="900" dirty="0" smtClean="0">
              <a:latin typeface="Calibri"/>
              <a:cs typeface="Calibri"/>
            </a:endParaRP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25</a:t>
            </a:fld>
            <a:endParaRPr lang="fr-FR"/>
          </a:p>
        </p:txBody>
      </p:sp>
      <p:sp>
        <p:nvSpPr>
          <p:cNvPr id="3" name="Rectangle 2"/>
          <p:cNvSpPr/>
          <p:nvPr/>
        </p:nvSpPr>
        <p:spPr>
          <a:xfrm>
            <a:off x="146195" y="1422009"/>
            <a:ext cx="8543232" cy="2031325"/>
          </a:xfrm>
          <a:prstGeom prst="rect">
            <a:avLst/>
          </a:prstGeom>
        </p:spPr>
        <p:txBody>
          <a:bodyPr wrap="square">
            <a:spAutoFit/>
          </a:bodyPr>
          <a:lstStyle/>
          <a:p>
            <a:pPr marL="285750" indent="-285750">
              <a:buFontTx/>
              <a:buChar char="-"/>
            </a:pPr>
            <a:r>
              <a:rPr lang="en-US" dirty="0" smtClean="0">
                <a:solidFill>
                  <a:srgbClr val="000000"/>
                </a:solidFill>
                <a:latin typeface="Calibri"/>
                <a:ea typeface="ＭＳ Ｐゴシック"/>
                <a:cs typeface="Calibri"/>
              </a:rPr>
              <a:t>Latent variable models provide powerful discovery tools</a:t>
            </a:r>
          </a:p>
          <a:p>
            <a:pPr marL="285750" indent="-285750">
              <a:buFontTx/>
              <a:buChar char="-"/>
            </a:pPr>
            <a:endParaRPr lang="en-US" dirty="0" smtClean="0">
              <a:solidFill>
                <a:srgbClr val="000000"/>
              </a:solidFill>
              <a:latin typeface="Calibri"/>
              <a:ea typeface="ＭＳ Ｐゴシック"/>
              <a:cs typeface="Calibri"/>
            </a:endParaRPr>
          </a:p>
          <a:p>
            <a:pPr marL="285750" indent="-285750">
              <a:buFontTx/>
              <a:buChar char="-"/>
            </a:pPr>
            <a:r>
              <a:rPr lang="en-US" kern="900" dirty="0" smtClean="0">
                <a:solidFill>
                  <a:srgbClr val="000000"/>
                </a:solidFill>
                <a:latin typeface="Calibri"/>
                <a:ea typeface="ＭＳ Ｐゴシック"/>
                <a:cs typeface="Calibri"/>
              </a:rPr>
              <a:t>Specific properties needed: </a:t>
            </a:r>
            <a:r>
              <a:rPr lang="en-US" kern="900" dirty="0">
                <a:solidFill>
                  <a:srgbClr val="000000"/>
                </a:solidFill>
                <a:latin typeface="Calibri"/>
                <a:ea typeface="ＭＳ Ｐゴシック"/>
                <a:cs typeface="Calibri"/>
              </a:rPr>
              <a:t>scalability, flexibility, interpretability</a:t>
            </a:r>
          </a:p>
          <a:p>
            <a:pPr marL="285750" indent="-285750">
              <a:buFontTx/>
              <a:buChar char="-"/>
            </a:pPr>
            <a:endParaRPr lang="en-US" dirty="0">
              <a:solidFill>
                <a:srgbClr val="000000"/>
              </a:solidFill>
              <a:latin typeface="Calibri"/>
              <a:ea typeface="ＭＳ Ｐゴシック"/>
              <a:cs typeface="Calibri"/>
            </a:endParaRPr>
          </a:p>
          <a:p>
            <a:pPr marL="285750" indent="-285750">
              <a:buFontTx/>
              <a:buChar char="-"/>
            </a:pPr>
            <a:r>
              <a:rPr lang="en-US" kern="900" dirty="0" smtClean="0">
                <a:solidFill>
                  <a:srgbClr val="000000"/>
                </a:solidFill>
                <a:latin typeface="Calibri"/>
                <a:ea typeface="ＭＳ Ｐゴシック"/>
                <a:cs typeface="Calibri"/>
              </a:rPr>
              <a:t>Curse of dimensionality and generalization:</a:t>
            </a:r>
          </a:p>
          <a:p>
            <a:pPr lvl="1"/>
            <a:r>
              <a:rPr lang="en-US" kern="900" dirty="0" smtClean="0">
                <a:solidFill>
                  <a:srgbClr val="000000"/>
                </a:solidFill>
                <a:latin typeface="Calibri"/>
                <a:ea typeface="ＭＳ Ｐゴシック"/>
                <a:cs typeface="Calibri"/>
              </a:rPr>
              <a:t>Synergy between data scientists, biologists </a:t>
            </a:r>
            <a:r>
              <a:rPr lang="en-US" kern="900" dirty="0">
                <a:solidFill>
                  <a:srgbClr val="000000"/>
                </a:solidFill>
                <a:latin typeface="Calibri"/>
                <a:ea typeface="ＭＳ Ｐゴシック"/>
                <a:cs typeface="Calibri"/>
              </a:rPr>
              <a:t>and </a:t>
            </a:r>
            <a:r>
              <a:rPr lang="en-US" kern="900" dirty="0" smtClean="0">
                <a:solidFill>
                  <a:srgbClr val="000000"/>
                </a:solidFill>
                <a:latin typeface="Calibri"/>
                <a:ea typeface="ＭＳ Ｐゴシック"/>
                <a:cs typeface="Calibri"/>
              </a:rPr>
              <a:t>clinicians</a:t>
            </a:r>
          </a:p>
          <a:p>
            <a:pPr marL="285750" indent="-285750">
              <a:buFontTx/>
              <a:buChar char="-"/>
            </a:pPr>
            <a:endParaRPr lang="en-US" kern="900" dirty="0">
              <a:solidFill>
                <a:srgbClr val="000000"/>
              </a:solidFill>
              <a:latin typeface="Calibri"/>
              <a:ea typeface="ＭＳ Ｐゴシック"/>
              <a:cs typeface="Calibri"/>
            </a:endParaRPr>
          </a:p>
        </p:txBody>
      </p:sp>
    </p:spTree>
    <p:extLst>
      <p:ext uri="{BB962C8B-B14F-4D97-AF65-F5344CB8AC3E}">
        <p14:creationId xmlns:p14="http://schemas.microsoft.com/office/powerpoint/2010/main" val="61831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1552265"/>
            <a:ext cx="8273307" cy="1908215"/>
          </a:xfrm>
          <a:prstGeom prst="rect">
            <a:avLst/>
          </a:prstGeom>
          <a:noFill/>
        </p:spPr>
        <p:txBody>
          <a:bodyPr wrap="square" rtlCol="0">
            <a:spAutoFit/>
          </a:bodyPr>
          <a:lstStyle/>
          <a:p>
            <a:r>
              <a:rPr lang="en-US" sz="2000" dirty="0" smtClean="0">
                <a:solidFill>
                  <a:srgbClr val="BFBFBF"/>
                </a:solidFill>
                <a:latin typeface="Calibri"/>
                <a:ea typeface="ＭＳ Ｐゴシック"/>
                <a:cs typeface="Calibri"/>
              </a:rPr>
              <a:t>- How to integrate heterogeneous </a:t>
            </a:r>
            <a:r>
              <a:rPr lang="en-US" sz="2000" dirty="0">
                <a:solidFill>
                  <a:srgbClr val="BFBFBF"/>
                </a:solidFill>
                <a:latin typeface="Calibri"/>
                <a:ea typeface="ＭＳ Ｐゴシック"/>
                <a:cs typeface="Calibri"/>
              </a:rPr>
              <a:t>biomedical </a:t>
            </a:r>
            <a:r>
              <a:rPr lang="en-US" sz="2000" dirty="0" smtClean="0">
                <a:solidFill>
                  <a:srgbClr val="BFBFBF"/>
                </a:solidFill>
                <a:latin typeface="Calibri"/>
                <a:ea typeface="ＭＳ Ｐゴシック"/>
                <a:cs typeface="Calibri"/>
              </a:rPr>
              <a:t>measures?</a:t>
            </a:r>
            <a:endParaRPr lang="en-US" sz="2000" b="1" kern="900" dirty="0" smtClean="0">
              <a:solidFill>
                <a:srgbClr val="BFBFBF"/>
              </a:solidFill>
              <a:latin typeface="Calibri"/>
              <a:cs typeface="Calibri"/>
            </a:endParaRPr>
          </a:p>
          <a:p>
            <a:endParaRPr lang="en-US" sz="2000" b="1" kern="900" dirty="0" smtClean="0">
              <a:latin typeface="Calibri"/>
              <a:cs typeface="Calibri"/>
            </a:endParaRPr>
          </a:p>
          <a:p>
            <a:r>
              <a:rPr lang="en-US" sz="2000" b="1" dirty="0" smtClean="0">
                <a:solidFill>
                  <a:srgbClr val="000000"/>
                </a:solidFill>
                <a:latin typeface="Calibri"/>
                <a:ea typeface="ＭＳ Ｐゴシック"/>
                <a:cs typeface="Calibri"/>
              </a:rPr>
              <a:t>- How to integrate the temporal dimension?</a:t>
            </a:r>
          </a:p>
          <a:p>
            <a:endParaRPr lang="en-US" sz="2000" dirty="0">
              <a:solidFill>
                <a:schemeClr val="bg1">
                  <a:lumMod val="75000"/>
                </a:schemeClr>
              </a:solidFill>
              <a:latin typeface="Calibri"/>
              <a:ea typeface="ＭＳ Ｐゴシック"/>
              <a:cs typeface="Calibri"/>
            </a:endParaRPr>
          </a:p>
          <a:p>
            <a:r>
              <a:rPr lang="en-US" sz="2000" dirty="0">
                <a:solidFill>
                  <a:schemeClr val="bg1">
                    <a:lumMod val="75000"/>
                  </a:schemeClr>
                </a:solidFill>
                <a:latin typeface="Calibri"/>
                <a:ea typeface="ＭＳ Ｐゴシック"/>
                <a:cs typeface="Calibri"/>
              </a:rPr>
              <a:t>- How to unveil the biological mechanisms of the pathology?</a:t>
            </a:r>
          </a:p>
          <a:p>
            <a:pPr>
              <a:spcBef>
                <a:spcPts val="0"/>
              </a:spcBef>
              <a:defRPr/>
            </a:pPr>
            <a:endParaRPr lang="en-US" b="1" kern="900" dirty="0" smtClean="0">
              <a:latin typeface="Calibri"/>
              <a:cs typeface="Calibri"/>
            </a:endParaRP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26</a:t>
            </a:fld>
            <a:endParaRPr lang="fr-FR"/>
          </a:p>
        </p:txBody>
      </p:sp>
      <p:sp>
        <p:nvSpPr>
          <p:cNvPr id="69" name="Rectangle 68"/>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Challenges</a:t>
            </a:r>
            <a:endParaRPr lang="en-US" sz="2400" b="1" kern="900" dirty="0"/>
          </a:p>
        </p:txBody>
      </p:sp>
    </p:spTree>
    <p:extLst>
      <p:ext uri="{BB962C8B-B14F-4D97-AF65-F5344CB8AC3E}">
        <p14:creationId xmlns:p14="http://schemas.microsoft.com/office/powerpoint/2010/main" val="2461031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14" name="Rectangle 13"/>
          <p:cNvSpPr/>
          <p:nvPr/>
        </p:nvSpPr>
        <p:spPr>
          <a:xfrm>
            <a:off x="1294651" y="14922"/>
            <a:ext cx="6349804" cy="830997"/>
          </a:xfrm>
          <a:prstGeom prst="rect">
            <a:avLst/>
          </a:prstGeom>
        </p:spPr>
        <p:txBody>
          <a:bodyPr wrap="square">
            <a:spAutoFit/>
          </a:bodyPr>
          <a:lstStyle/>
          <a:p>
            <a:pPr algn="ctr"/>
            <a:r>
              <a:rPr lang="en-US" sz="2400" b="1" dirty="0" smtClean="0"/>
              <a:t>Modeling the natural history of neurodegeneration</a:t>
            </a:r>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27</a:t>
            </a:fld>
            <a:endParaRPr lang="fr-FR"/>
          </a:p>
        </p:txBody>
      </p:sp>
      <p:sp>
        <p:nvSpPr>
          <p:cNvPr id="8" name="ZoneTexte 7"/>
          <p:cNvSpPr txBox="1"/>
          <p:nvPr/>
        </p:nvSpPr>
        <p:spPr>
          <a:xfrm>
            <a:off x="650705" y="894969"/>
            <a:ext cx="2562733" cy="400110"/>
          </a:xfrm>
          <a:prstGeom prst="rect">
            <a:avLst/>
          </a:prstGeom>
          <a:noFill/>
        </p:spPr>
        <p:txBody>
          <a:bodyPr wrap="square" rtlCol="0">
            <a:spAutoFit/>
          </a:bodyPr>
          <a:lstStyle/>
          <a:p>
            <a:r>
              <a:rPr lang="en-US" sz="2000" b="1" dirty="0" smtClean="0"/>
              <a:t>Hypothetical model</a:t>
            </a:r>
            <a:endParaRPr lang="en-US" sz="2000" b="1" dirty="0"/>
          </a:p>
        </p:txBody>
      </p:sp>
      <p:pic>
        <p:nvPicPr>
          <p:cNvPr id="5" name="Image 4"/>
          <p:cNvPicPr>
            <a:picLocks noChangeAspect="1"/>
          </p:cNvPicPr>
          <p:nvPr/>
        </p:nvPicPr>
        <p:blipFill>
          <a:blip r:embed="rId3"/>
          <a:stretch>
            <a:fillRect/>
          </a:stretch>
        </p:blipFill>
        <p:spPr>
          <a:xfrm>
            <a:off x="5442776" y="1276337"/>
            <a:ext cx="3612790" cy="2837841"/>
          </a:xfrm>
          <a:prstGeom prst="rect">
            <a:avLst/>
          </a:prstGeom>
        </p:spPr>
      </p:pic>
      <p:sp>
        <p:nvSpPr>
          <p:cNvPr id="11" name="ZoneTexte 10"/>
          <p:cNvSpPr txBox="1"/>
          <p:nvPr/>
        </p:nvSpPr>
        <p:spPr>
          <a:xfrm>
            <a:off x="5718230" y="935496"/>
            <a:ext cx="2562733" cy="400110"/>
          </a:xfrm>
          <a:prstGeom prst="rect">
            <a:avLst/>
          </a:prstGeom>
          <a:noFill/>
        </p:spPr>
        <p:txBody>
          <a:bodyPr wrap="square" rtlCol="0">
            <a:spAutoFit/>
          </a:bodyPr>
          <a:lstStyle/>
          <a:p>
            <a:pPr algn="ctr"/>
            <a:r>
              <a:rPr lang="en-US" sz="2000" b="1" dirty="0" smtClean="0"/>
              <a:t>The reality</a:t>
            </a:r>
            <a:endParaRPr lang="en-US" sz="2000" b="1" dirty="0"/>
          </a:p>
        </p:txBody>
      </p:sp>
      <p:sp>
        <p:nvSpPr>
          <p:cNvPr id="12" name="ZoneTexte 11"/>
          <p:cNvSpPr txBox="1"/>
          <p:nvPr/>
        </p:nvSpPr>
        <p:spPr>
          <a:xfrm>
            <a:off x="5754062" y="4275015"/>
            <a:ext cx="2864476" cy="461665"/>
          </a:xfrm>
          <a:prstGeom prst="rect">
            <a:avLst/>
          </a:prstGeom>
          <a:noFill/>
        </p:spPr>
        <p:txBody>
          <a:bodyPr wrap="square" rtlCol="0">
            <a:spAutoFit/>
          </a:bodyPr>
          <a:lstStyle/>
          <a:p>
            <a:pPr algn="ctr"/>
            <a:r>
              <a:rPr lang="en-US" sz="2400" b="1" dirty="0" smtClean="0">
                <a:solidFill>
                  <a:schemeClr val="accent1">
                    <a:lumMod val="60000"/>
                    <a:lumOff val="40000"/>
                  </a:schemeClr>
                </a:solidFill>
              </a:rPr>
              <a:t>Short time span</a:t>
            </a:r>
            <a:endParaRPr lang="en-US" sz="2400" b="1" dirty="0">
              <a:solidFill>
                <a:schemeClr val="accent1">
                  <a:lumMod val="60000"/>
                  <a:lumOff val="40000"/>
                </a:schemeClr>
              </a:solidFill>
            </a:endParaRPr>
          </a:p>
        </p:txBody>
      </p:sp>
      <p:grpSp>
        <p:nvGrpSpPr>
          <p:cNvPr id="15" name="Grouper 14"/>
          <p:cNvGrpSpPr/>
          <p:nvPr/>
        </p:nvGrpSpPr>
        <p:grpSpPr>
          <a:xfrm>
            <a:off x="3431954" y="1419862"/>
            <a:ext cx="2391559" cy="1852014"/>
            <a:chOff x="3431954" y="1491630"/>
            <a:chExt cx="2391559" cy="1852014"/>
          </a:xfrm>
        </p:grpSpPr>
        <p:sp>
          <p:nvSpPr>
            <p:cNvPr id="6" name="Double flèche horizontale 5"/>
            <p:cNvSpPr/>
            <p:nvPr/>
          </p:nvSpPr>
          <p:spPr>
            <a:xfrm>
              <a:off x="3526538" y="2228961"/>
              <a:ext cx="1810558" cy="28368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12"/>
            <p:cNvSpPr txBox="1"/>
            <p:nvPr/>
          </p:nvSpPr>
          <p:spPr>
            <a:xfrm>
              <a:off x="4169340" y="1491630"/>
              <a:ext cx="1066637" cy="769441"/>
            </a:xfrm>
            <a:prstGeom prst="rect">
              <a:avLst/>
            </a:prstGeom>
            <a:noFill/>
          </p:spPr>
          <p:txBody>
            <a:bodyPr wrap="square" rtlCol="0">
              <a:spAutoFit/>
            </a:bodyPr>
            <a:lstStyle/>
            <a:p>
              <a:r>
                <a:rPr lang="fr-FR" sz="4400" dirty="0" smtClean="0">
                  <a:latin typeface="+mj-lt"/>
                </a:rPr>
                <a:t>?</a:t>
              </a:r>
              <a:endParaRPr lang="fr-FR" sz="4400" dirty="0">
                <a:latin typeface="+mj-lt"/>
              </a:endParaRPr>
            </a:p>
          </p:txBody>
        </p:sp>
        <p:sp>
          <p:nvSpPr>
            <p:cNvPr id="9" name="ZoneTexte 8"/>
            <p:cNvSpPr txBox="1"/>
            <p:nvPr/>
          </p:nvSpPr>
          <p:spPr>
            <a:xfrm>
              <a:off x="3431954" y="2512647"/>
              <a:ext cx="2391559" cy="830997"/>
            </a:xfrm>
            <a:prstGeom prst="rect">
              <a:avLst/>
            </a:prstGeom>
            <a:noFill/>
          </p:spPr>
          <p:txBody>
            <a:bodyPr wrap="square" rtlCol="0">
              <a:spAutoFit/>
            </a:bodyPr>
            <a:lstStyle/>
            <a:p>
              <a:r>
                <a:rPr lang="en-US" sz="1600" dirty="0" smtClean="0"/>
                <a:t>Assessing</a:t>
              </a:r>
            </a:p>
            <a:p>
              <a:pPr marL="285750" indent="-285750">
                <a:buFont typeface="Arial"/>
                <a:buChar char="•"/>
              </a:pPr>
              <a:r>
                <a:rPr lang="en-US" sz="1600" dirty="0" smtClean="0"/>
                <a:t>Patient severity</a:t>
              </a:r>
            </a:p>
            <a:p>
              <a:pPr marL="285750" indent="-285750">
                <a:buFont typeface="Arial"/>
                <a:buChar char="•"/>
              </a:pPr>
              <a:r>
                <a:rPr lang="en-US" sz="1600" dirty="0" smtClean="0"/>
                <a:t>Drugs effect</a:t>
              </a:r>
              <a:endParaRPr lang="en-US" sz="1600" dirty="0"/>
            </a:p>
          </p:txBody>
        </p:sp>
      </p:grpSp>
      <p:sp>
        <p:nvSpPr>
          <p:cNvPr id="2" name="ZoneTexte 1"/>
          <p:cNvSpPr txBox="1"/>
          <p:nvPr/>
        </p:nvSpPr>
        <p:spPr>
          <a:xfrm>
            <a:off x="776645" y="3904125"/>
            <a:ext cx="3518635" cy="338554"/>
          </a:xfrm>
          <a:prstGeom prst="rect">
            <a:avLst/>
          </a:prstGeom>
          <a:noFill/>
        </p:spPr>
        <p:txBody>
          <a:bodyPr wrap="square" rtlCol="0">
            <a:spAutoFit/>
          </a:bodyPr>
          <a:lstStyle/>
          <a:p>
            <a:r>
              <a:rPr lang="en-US" sz="1600" dirty="0" smtClean="0"/>
              <a:t>Disease time (15-30 years)</a:t>
            </a:r>
            <a:endParaRPr lang="en-US" sz="1600" dirty="0"/>
          </a:p>
        </p:txBody>
      </p:sp>
      <p:grpSp>
        <p:nvGrpSpPr>
          <p:cNvPr id="19" name="Grouper 18"/>
          <p:cNvGrpSpPr/>
          <p:nvPr/>
        </p:nvGrpSpPr>
        <p:grpSpPr>
          <a:xfrm>
            <a:off x="31485" y="1338174"/>
            <a:ext cx="4543458" cy="3479180"/>
            <a:chOff x="503776" y="736599"/>
            <a:chExt cx="4543458" cy="3479180"/>
          </a:xfrm>
        </p:grpSpPr>
        <p:pic>
          <p:nvPicPr>
            <p:cNvPr id="7"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767" y="736599"/>
              <a:ext cx="4497467" cy="2852914"/>
            </a:xfrm>
            <a:prstGeom prst="rect">
              <a:avLst/>
            </a:prstGeom>
          </p:spPr>
        </p:pic>
        <p:sp>
          <p:nvSpPr>
            <p:cNvPr id="18" name="Rectangle 17"/>
            <p:cNvSpPr/>
            <p:nvPr/>
          </p:nvSpPr>
          <p:spPr>
            <a:xfrm>
              <a:off x="503776" y="1470524"/>
              <a:ext cx="206829" cy="13331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099435" y="4041084"/>
              <a:ext cx="532854" cy="17469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ZoneTexte 15"/>
          <p:cNvSpPr txBox="1"/>
          <p:nvPr/>
        </p:nvSpPr>
        <p:spPr>
          <a:xfrm rot="16200000">
            <a:off x="-600409" y="2358305"/>
            <a:ext cx="1423226" cy="338554"/>
          </a:xfrm>
          <a:prstGeom prst="rect">
            <a:avLst/>
          </a:prstGeom>
          <a:noFill/>
        </p:spPr>
        <p:txBody>
          <a:bodyPr wrap="square" rtlCol="0">
            <a:spAutoFit/>
          </a:bodyPr>
          <a:lstStyle/>
          <a:p>
            <a:r>
              <a:rPr lang="en-US" sz="1600" dirty="0" smtClean="0"/>
              <a:t>abnormality</a:t>
            </a:r>
            <a:endParaRPr lang="en-US" sz="1600" dirty="0"/>
          </a:p>
        </p:txBody>
      </p:sp>
      <p:sp>
        <p:nvSpPr>
          <p:cNvPr id="20" name="Rectangle 19"/>
          <p:cNvSpPr/>
          <p:nvPr/>
        </p:nvSpPr>
        <p:spPr>
          <a:xfrm>
            <a:off x="3190563" y="4039919"/>
            <a:ext cx="881600" cy="3517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ZoneTexte 2"/>
          <p:cNvSpPr txBox="1"/>
          <p:nvPr/>
        </p:nvSpPr>
        <p:spPr>
          <a:xfrm>
            <a:off x="500721" y="4268264"/>
            <a:ext cx="2864476" cy="461665"/>
          </a:xfrm>
          <a:prstGeom prst="rect">
            <a:avLst/>
          </a:prstGeom>
          <a:noFill/>
        </p:spPr>
        <p:txBody>
          <a:bodyPr wrap="square" rtlCol="0">
            <a:spAutoFit/>
          </a:bodyPr>
          <a:lstStyle/>
          <a:p>
            <a:pPr algn="ctr"/>
            <a:r>
              <a:rPr lang="en-US" sz="2400" b="1" dirty="0" smtClean="0">
                <a:solidFill>
                  <a:schemeClr val="accent1">
                    <a:lumMod val="60000"/>
                    <a:lumOff val="40000"/>
                  </a:schemeClr>
                </a:solidFill>
              </a:rPr>
              <a:t>Large time span</a:t>
            </a:r>
            <a:endParaRPr lang="en-US" sz="2400" b="1" dirty="0">
              <a:solidFill>
                <a:schemeClr val="accent1">
                  <a:lumMod val="60000"/>
                  <a:lumOff val="40000"/>
                </a:schemeClr>
              </a:solidFill>
            </a:endParaRPr>
          </a:p>
        </p:txBody>
      </p:sp>
      <p:sp>
        <p:nvSpPr>
          <p:cNvPr id="22" name="Rectangle 21"/>
          <p:cNvSpPr/>
          <p:nvPr/>
        </p:nvSpPr>
        <p:spPr>
          <a:xfrm>
            <a:off x="5823513" y="3904125"/>
            <a:ext cx="3044986" cy="37089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ZoneTexte 22"/>
          <p:cNvSpPr txBox="1"/>
          <p:nvPr/>
        </p:nvSpPr>
        <p:spPr>
          <a:xfrm>
            <a:off x="5656850" y="3828812"/>
            <a:ext cx="3518635" cy="338554"/>
          </a:xfrm>
          <a:prstGeom prst="rect">
            <a:avLst/>
          </a:prstGeom>
          <a:noFill/>
        </p:spPr>
        <p:txBody>
          <a:bodyPr wrap="square" rtlCol="0">
            <a:spAutoFit/>
          </a:bodyPr>
          <a:lstStyle/>
          <a:p>
            <a:pPr algn="ctr"/>
            <a:r>
              <a:rPr lang="en-US" sz="1600" dirty="0" smtClean="0"/>
              <a:t>Clinical trial time (few years)</a:t>
            </a:r>
            <a:endParaRPr lang="en-US" sz="1600" dirty="0"/>
          </a:p>
        </p:txBody>
      </p:sp>
    </p:spTree>
    <p:extLst>
      <p:ext uri="{BB962C8B-B14F-4D97-AF65-F5344CB8AC3E}">
        <p14:creationId xmlns:p14="http://schemas.microsoft.com/office/powerpoint/2010/main" val="2618548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28</a:t>
            </a:fld>
            <a:endParaRPr lang="fr-FR"/>
          </a:p>
        </p:txBody>
      </p:sp>
      <p:cxnSp>
        <p:nvCxnSpPr>
          <p:cNvPr id="11" name="Connecteur droit avec flèche 10"/>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 name="Grouper 4"/>
          <p:cNvGrpSpPr/>
          <p:nvPr/>
        </p:nvGrpSpPr>
        <p:grpSpPr>
          <a:xfrm>
            <a:off x="459394" y="1621066"/>
            <a:ext cx="3337374" cy="1823697"/>
            <a:chOff x="2607746" y="1067200"/>
            <a:chExt cx="3337374" cy="1823697"/>
          </a:xfrm>
        </p:grpSpPr>
        <p:cxnSp>
          <p:nvCxnSpPr>
            <p:cNvPr id="18" name="Connecteur droit 17"/>
            <p:cNvCxnSpPr/>
            <p:nvPr/>
          </p:nvCxnSpPr>
          <p:spPr>
            <a:xfrm flipV="1">
              <a:off x="2607746" y="1972294"/>
              <a:ext cx="918791" cy="91860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H="1" flipV="1">
              <a:off x="3526537" y="1972294"/>
              <a:ext cx="1202536" cy="3107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a:off x="4729073" y="1067200"/>
              <a:ext cx="1216047" cy="1215798"/>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grpSp>
        <p:nvGrpSpPr>
          <p:cNvPr id="3" name="Grouper 2"/>
          <p:cNvGrpSpPr/>
          <p:nvPr/>
        </p:nvGrpSpPr>
        <p:grpSpPr>
          <a:xfrm>
            <a:off x="459394" y="3147565"/>
            <a:ext cx="2283466" cy="881879"/>
            <a:chOff x="2607746" y="2620720"/>
            <a:chExt cx="2283466" cy="881879"/>
          </a:xfrm>
        </p:grpSpPr>
        <p:cxnSp>
          <p:nvCxnSpPr>
            <p:cNvPr id="25" name="Connecteur droit 24"/>
            <p:cNvCxnSpPr/>
            <p:nvPr/>
          </p:nvCxnSpPr>
          <p:spPr>
            <a:xfrm flipV="1">
              <a:off x="2607746" y="3161074"/>
              <a:ext cx="918791" cy="34152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3526537" y="2620720"/>
              <a:ext cx="662070" cy="54035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a:off x="4188607" y="2620720"/>
              <a:ext cx="702605" cy="405266"/>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459394" y="1796682"/>
            <a:ext cx="3486003" cy="391758"/>
            <a:chOff x="2607746" y="2769318"/>
            <a:chExt cx="3486003" cy="391758"/>
          </a:xfrm>
        </p:grpSpPr>
        <p:cxnSp>
          <p:nvCxnSpPr>
            <p:cNvPr id="17" name="Connecteur droit 16"/>
            <p:cNvCxnSpPr/>
            <p:nvPr/>
          </p:nvCxnSpPr>
          <p:spPr>
            <a:xfrm>
              <a:off x="2607746" y="2985459"/>
              <a:ext cx="918791" cy="175616"/>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26537" y="2769318"/>
              <a:ext cx="1364675" cy="391758"/>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4891212" y="2769318"/>
              <a:ext cx="1202537" cy="216141"/>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grpSp>
      <p:sp>
        <p:nvSpPr>
          <p:cNvPr id="31" name="ZoneTexte 30"/>
          <p:cNvSpPr txBox="1"/>
          <p:nvPr/>
        </p:nvSpPr>
        <p:spPr>
          <a:xfrm>
            <a:off x="2742860" y="3444763"/>
            <a:ext cx="2982942" cy="369332"/>
          </a:xfrm>
          <a:prstGeom prst="rect">
            <a:avLst/>
          </a:prstGeom>
          <a:noFill/>
        </p:spPr>
        <p:txBody>
          <a:bodyPr wrap="square" rtlCol="0">
            <a:spAutoFit/>
          </a:bodyPr>
          <a:lstStyle/>
          <a:p>
            <a:r>
              <a:rPr lang="en-US" dirty="0" smtClean="0"/>
              <a:t>Patient A</a:t>
            </a:r>
            <a:endParaRPr lang="en-US" dirty="0"/>
          </a:p>
        </p:txBody>
      </p:sp>
      <p:sp>
        <p:nvSpPr>
          <p:cNvPr id="32" name="ZoneTexte 31"/>
          <p:cNvSpPr txBox="1"/>
          <p:nvPr/>
        </p:nvSpPr>
        <p:spPr>
          <a:xfrm>
            <a:off x="3945397" y="1765072"/>
            <a:ext cx="2982942" cy="369332"/>
          </a:xfrm>
          <a:prstGeom prst="rect">
            <a:avLst/>
          </a:prstGeom>
          <a:noFill/>
        </p:spPr>
        <p:txBody>
          <a:bodyPr wrap="square" rtlCol="0">
            <a:spAutoFit/>
          </a:bodyPr>
          <a:lstStyle/>
          <a:p>
            <a:r>
              <a:rPr lang="en-US" dirty="0" smtClean="0"/>
              <a:t>Patient B</a:t>
            </a:r>
            <a:endParaRPr lang="en-US" dirty="0"/>
          </a:p>
        </p:txBody>
      </p:sp>
      <p:sp>
        <p:nvSpPr>
          <p:cNvPr id="33" name="ZoneTexte 32"/>
          <p:cNvSpPr txBox="1"/>
          <p:nvPr/>
        </p:nvSpPr>
        <p:spPr>
          <a:xfrm>
            <a:off x="3796769" y="1251734"/>
            <a:ext cx="2982942" cy="369332"/>
          </a:xfrm>
          <a:prstGeom prst="rect">
            <a:avLst/>
          </a:prstGeom>
          <a:noFill/>
        </p:spPr>
        <p:txBody>
          <a:bodyPr wrap="square" rtlCol="0">
            <a:spAutoFit/>
          </a:bodyPr>
          <a:lstStyle/>
          <a:p>
            <a:r>
              <a:rPr lang="en-US" dirty="0" smtClean="0"/>
              <a:t>Patient C</a:t>
            </a:r>
            <a:endParaRPr lang="en-US" dirty="0"/>
          </a:p>
        </p:txBody>
      </p:sp>
      <p:sp>
        <p:nvSpPr>
          <p:cNvPr id="35" name="ZoneTexte 34"/>
          <p:cNvSpPr txBox="1"/>
          <p:nvPr/>
        </p:nvSpPr>
        <p:spPr>
          <a:xfrm>
            <a:off x="8152386" y="4039150"/>
            <a:ext cx="908658" cy="369332"/>
          </a:xfrm>
          <a:prstGeom prst="rect">
            <a:avLst/>
          </a:prstGeom>
          <a:noFill/>
        </p:spPr>
        <p:txBody>
          <a:bodyPr wrap="square" rtlCol="0">
            <a:spAutoFit/>
          </a:bodyPr>
          <a:lstStyle/>
          <a:p>
            <a:r>
              <a:rPr lang="en-US" dirty="0" smtClean="0"/>
              <a:t>time</a:t>
            </a:r>
            <a:endParaRPr lang="en-US" dirty="0"/>
          </a:p>
        </p:txBody>
      </p:sp>
      <p:sp>
        <p:nvSpPr>
          <p:cNvPr id="36" name="ZoneTexte 35"/>
          <p:cNvSpPr txBox="1"/>
          <p:nvPr/>
        </p:nvSpPr>
        <p:spPr>
          <a:xfrm rot="16200000">
            <a:off x="-887679" y="2598807"/>
            <a:ext cx="2324813" cy="369332"/>
          </a:xfrm>
          <a:prstGeom prst="rect">
            <a:avLst/>
          </a:prstGeom>
          <a:noFill/>
        </p:spPr>
        <p:txBody>
          <a:bodyPr wrap="square" rtlCol="0">
            <a:spAutoFit/>
          </a:bodyPr>
          <a:lstStyle/>
          <a:p>
            <a:pPr algn="ctr"/>
            <a:r>
              <a:rPr lang="en-US" dirty="0" smtClean="0"/>
              <a:t>Biomarker X</a:t>
            </a:r>
            <a:endParaRPr lang="en-US" dirty="0"/>
          </a:p>
        </p:txBody>
      </p:sp>
      <p:cxnSp>
        <p:nvCxnSpPr>
          <p:cNvPr id="38" name="Connecteur droit 37"/>
          <p:cNvCxnSpPr/>
          <p:nvPr/>
        </p:nvCxnSpPr>
        <p:spPr>
          <a:xfrm flipH="1">
            <a:off x="3796768" y="736600"/>
            <a:ext cx="1" cy="33025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3742720" y="4115744"/>
            <a:ext cx="4256167" cy="369332"/>
          </a:xfrm>
          <a:prstGeom prst="rect">
            <a:avLst/>
          </a:prstGeom>
          <a:noFill/>
        </p:spPr>
        <p:txBody>
          <a:bodyPr wrap="square" rtlCol="0">
            <a:spAutoFit/>
          </a:bodyPr>
          <a:lstStyle/>
          <a:p>
            <a:r>
              <a:rPr lang="en-US" dirty="0" smtClean="0"/>
              <a:t>End clinical trial</a:t>
            </a:r>
            <a:endParaRPr lang="en-US" dirty="0"/>
          </a:p>
        </p:txBody>
      </p:sp>
      <p:sp>
        <p:nvSpPr>
          <p:cNvPr id="40" name="ZoneTexte 39"/>
          <p:cNvSpPr txBox="1"/>
          <p:nvPr/>
        </p:nvSpPr>
        <p:spPr>
          <a:xfrm>
            <a:off x="452637" y="4119680"/>
            <a:ext cx="4256167" cy="369332"/>
          </a:xfrm>
          <a:prstGeom prst="rect">
            <a:avLst/>
          </a:prstGeom>
          <a:noFill/>
        </p:spPr>
        <p:txBody>
          <a:bodyPr wrap="square" rtlCol="0">
            <a:spAutoFit/>
          </a:bodyPr>
          <a:lstStyle/>
          <a:p>
            <a:r>
              <a:rPr lang="en-US" dirty="0" smtClean="0"/>
              <a:t>Start clinical trial</a:t>
            </a:r>
            <a:endParaRPr lang="en-US" dirty="0"/>
          </a:p>
        </p:txBody>
      </p:sp>
      <p:sp>
        <p:nvSpPr>
          <p:cNvPr id="28" name="Rectangle 27"/>
          <p:cNvSpPr/>
          <p:nvPr/>
        </p:nvSpPr>
        <p:spPr>
          <a:xfrm>
            <a:off x="1294651" y="24426"/>
            <a:ext cx="6349804" cy="461665"/>
          </a:xfrm>
          <a:prstGeom prst="rect">
            <a:avLst/>
          </a:prstGeom>
        </p:spPr>
        <p:txBody>
          <a:bodyPr wrap="square">
            <a:spAutoFit/>
          </a:bodyPr>
          <a:lstStyle/>
          <a:p>
            <a:pPr algn="ctr"/>
            <a:r>
              <a:rPr lang="en-US" sz="2400" b="1" dirty="0" smtClean="0"/>
              <a:t>Statistical disease progression model</a:t>
            </a:r>
          </a:p>
        </p:txBody>
      </p:sp>
      <p:sp>
        <p:nvSpPr>
          <p:cNvPr id="34" name="Rectangle 33"/>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Filippone</a:t>
            </a:r>
            <a:r>
              <a:rPr lang="en-US" sz="1400" b="1" dirty="0" smtClean="0">
                <a:solidFill>
                  <a:schemeClr val="bg1"/>
                </a:solidFill>
              </a:rPr>
              <a:t>, </a:t>
            </a:r>
            <a:r>
              <a:rPr lang="en-US" sz="1400" b="1" dirty="0" err="1" smtClean="0">
                <a:solidFill>
                  <a:schemeClr val="bg1"/>
                </a:solidFill>
              </a:rPr>
              <a:t>Frisoni</a:t>
            </a:r>
            <a:r>
              <a:rPr lang="en-US" sz="1400" b="1" dirty="0" smtClean="0">
                <a:solidFill>
                  <a:schemeClr val="bg1"/>
                </a:solidFill>
              </a:rPr>
              <a:t>, Alexander &amp; </a:t>
            </a:r>
            <a:r>
              <a:rPr lang="en-US" sz="1400" b="1" dirty="0" err="1" smtClean="0">
                <a:solidFill>
                  <a:schemeClr val="bg1"/>
                </a:solidFill>
              </a:rPr>
              <a:t>Ourselin</a:t>
            </a:r>
            <a:r>
              <a:rPr lang="en-US" sz="1400" b="1" dirty="0">
                <a:solidFill>
                  <a:schemeClr val="bg1"/>
                </a:solidFill>
              </a:rPr>
              <a:t>,</a:t>
            </a:r>
            <a:r>
              <a:rPr lang="en-US" sz="1400" b="1" dirty="0" smtClean="0">
                <a:solidFill>
                  <a:schemeClr val="bg1"/>
                </a:solidFill>
              </a:rPr>
              <a:t> </a:t>
            </a:r>
            <a:r>
              <a:rPr lang="en-US" sz="1400" b="1" dirty="0" err="1" smtClean="0">
                <a:solidFill>
                  <a:schemeClr val="bg1"/>
                </a:solidFill>
              </a:rPr>
              <a:t>NeuroImage</a:t>
            </a:r>
            <a:r>
              <a:rPr lang="en-US" sz="1400" b="1" dirty="0" smtClean="0">
                <a:solidFill>
                  <a:schemeClr val="bg1"/>
                </a:solidFill>
              </a:rPr>
              <a:t>, 2017</a:t>
            </a:r>
            <a:endParaRPr lang="fr-FR" sz="1400" b="1" dirty="0">
              <a:solidFill>
                <a:schemeClr val="bg1"/>
              </a:solidFill>
            </a:endParaRPr>
          </a:p>
        </p:txBody>
      </p:sp>
    </p:spTree>
    <p:extLst>
      <p:ext uri="{BB962C8B-B14F-4D97-AF65-F5344CB8AC3E}">
        <p14:creationId xmlns:p14="http://schemas.microsoft.com/office/powerpoint/2010/main" val="3372009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29</a:t>
            </a:fld>
            <a:endParaRPr lang="fr-FR"/>
          </a:p>
        </p:txBody>
      </p:sp>
      <p:cxnSp>
        <p:nvCxnSpPr>
          <p:cNvPr id="11" name="Connecteur droit avec flèche 10"/>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 name="Grouper 4"/>
          <p:cNvGrpSpPr/>
          <p:nvPr/>
        </p:nvGrpSpPr>
        <p:grpSpPr>
          <a:xfrm>
            <a:off x="459394" y="1621066"/>
            <a:ext cx="3337374" cy="1823697"/>
            <a:chOff x="2607746" y="1067200"/>
            <a:chExt cx="3337374" cy="1823697"/>
          </a:xfrm>
        </p:grpSpPr>
        <p:cxnSp>
          <p:nvCxnSpPr>
            <p:cNvPr id="18" name="Connecteur droit 17"/>
            <p:cNvCxnSpPr/>
            <p:nvPr/>
          </p:nvCxnSpPr>
          <p:spPr>
            <a:xfrm flipV="1">
              <a:off x="2607746" y="1972294"/>
              <a:ext cx="918791" cy="91860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H="1" flipV="1">
              <a:off x="3526537" y="1972294"/>
              <a:ext cx="1202536" cy="3107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a:off x="4729073" y="1067200"/>
              <a:ext cx="1216047" cy="1215798"/>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grpSp>
        <p:nvGrpSpPr>
          <p:cNvPr id="3" name="Grouper 2"/>
          <p:cNvGrpSpPr/>
          <p:nvPr/>
        </p:nvGrpSpPr>
        <p:grpSpPr>
          <a:xfrm>
            <a:off x="459394" y="3147565"/>
            <a:ext cx="2283466" cy="881879"/>
            <a:chOff x="2607746" y="2620720"/>
            <a:chExt cx="2283466" cy="881879"/>
          </a:xfrm>
        </p:grpSpPr>
        <p:cxnSp>
          <p:nvCxnSpPr>
            <p:cNvPr id="25" name="Connecteur droit 24"/>
            <p:cNvCxnSpPr/>
            <p:nvPr/>
          </p:nvCxnSpPr>
          <p:spPr>
            <a:xfrm flipV="1">
              <a:off x="2607746" y="3161074"/>
              <a:ext cx="918791" cy="34152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3526537" y="2620720"/>
              <a:ext cx="662070" cy="54035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a:off x="4188607" y="2620720"/>
              <a:ext cx="702605" cy="405266"/>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459394" y="1796682"/>
            <a:ext cx="3486003" cy="391758"/>
            <a:chOff x="2607746" y="2769318"/>
            <a:chExt cx="3486003" cy="391758"/>
          </a:xfrm>
        </p:grpSpPr>
        <p:cxnSp>
          <p:nvCxnSpPr>
            <p:cNvPr id="17" name="Connecteur droit 16"/>
            <p:cNvCxnSpPr/>
            <p:nvPr/>
          </p:nvCxnSpPr>
          <p:spPr>
            <a:xfrm>
              <a:off x="2607746" y="2985459"/>
              <a:ext cx="918791" cy="175616"/>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26537" y="2769318"/>
              <a:ext cx="1364675" cy="391758"/>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4891212" y="2769318"/>
              <a:ext cx="1202537" cy="216141"/>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grpSp>
      <p:sp>
        <p:nvSpPr>
          <p:cNvPr id="31" name="ZoneTexte 30"/>
          <p:cNvSpPr txBox="1"/>
          <p:nvPr/>
        </p:nvSpPr>
        <p:spPr>
          <a:xfrm>
            <a:off x="2742860" y="3444763"/>
            <a:ext cx="2982942" cy="369332"/>
          </a:xfrm>
          <a:prstGeom prst="rect">
            <a:avLst/>
          </a:prstGeom>
          <a:noFill/>
        </p:spPr>
        <p:txBody>
          <a:bodyPr wrap="square" rtlCol="0">
            <a:spAutoFit/>
          </a:bodyPr>
          <a:lstStyle/>
          <a:p>
            <a:r>
              <a:rPr lang="en-US" dirty="0" smtClean="0"/>
              <a:t>Patient A</a:t>
            </a:r>
            <a:endParaRPr lang="en-US" dirty="0"/>
          </a:p>
        </p:txBody>
      </p:sp>
      <p:sp>
        <p:nvSpPr>
          <p:cNvPr id="32" name="ZoneTexte 31"/>
          <p:cNvSpPr txBox="1"/>
          <p:nvPr/>
        </p:nvSpPr>
        <p:spPr>
          <a:xfrm>
            <a:off x="3945397" y="1765072"/>
            <a:ext cx="2982942" cy="369332"/>
          </a:xfrm>
          <a:prstGeom prst="rect">
            <a:avLst/>
          </a:prstGeom>
          <a:noFill/>
        </p:spPr>
        <p:txBody>
          <a:bodyPr wrap="square" rtlCol="0">
            <a:spAutoFit/>
          </a:bodyPr>
          <a:lstStyle/>
          <a:p>
            <a:r>
              <a:rPr lang="en-US" dirty="0" smtClean="0"/>
              <a:t>Patient B</a:t>
            </a:r>
            <a:endParaRPr lang="en-US" dirty="0"/>
          </a:p>
        </p:txBody>
      </p:sp>
      <p:sp>
        <p:nvSpPr>
          <p:cNvPr id="33" name="ZoneTexte 32"/>
          <p:cNvSpPr txBox="1"/>
          <p:nvPr/>
        </p:nvSpPr>
        <p:spPr>
          <a:xfrm>
            <a:off x="3796769" y="1251734"/>
            <a:ext cx="2982942" cy="369332"/>
          </a:xfrm>
          <a:prstGeom prst="rect">
            <a:avLst/>
          </a:prstGeom>
          <a:noFill/>
        </p:spPr>
        <p:txBody>
          <a:bodyPr wrap="square" rtlCol="0">
            <a:spAutoFit/>
          </a:bodyPr>
          <a:lstStyle/>
          <a:p>
            <a:r>
              <a:rPr lang="en-US" dirty="0" smtClean="0"/>
              <a:t>Patient C</a:t>
            </a:r>
            <a:endParaRPr lang="en-US" dirty="0"/>
          </a:p>
        </p:txBody>
      </p:sp>
      <p:sp>
        <p:nvSpPr>
          <p:cNvPr id="35" name="ZoneTexte 34"/>
          <p:cNvSpPr txBox="1"/>
          <p:nvPr/>
        </p:nvSpPr>
        <p:spPr>
          <a:xfrm>
            <a:off x="8152386" y="4039150"/>
            <a:ext cx="908658" cy="369332"/>
          </a:xfrm>
          <a:prstGeom prst="rect">
            <a:avLst/>
          </a:prstGeom>
          <a:noFill/>
        </p:spPr>
        <p:txBody>
          <a:bodyPr wrap="square" rtlCol="0">
            <a:spAutoFit/>
          </a:bodyPr>
          <a:lstStyle/>
          <a:p>
            <a:r>
              <a:rPr lang="en-US" dirty="0" smtClean="0"/>
              <a:t>time</a:t>
            </a:r>
            <a:endParaRPr lang="en-US" dirty="0"/>
          </a:p>
        </p:txBody>
      </p:sp>
      <p:sp>
        <p:nvSpPr>
          <p:cNvPr id="36" name="ZoneTexte 35"/>
          <p:cNvSpPr txBox="1"/>
          <p:nvPr/>
        </p:nvSpPr>
        <p:spPr>
          <a:xfrm rot="16200000">
            <a:off x="-887679" y="2598807"/>
            <a:ext cx="2324813" cy="369332"/>
          </a:xfrm>
          <a:prstGeom prst="rect">
            <a:avLst/>
          </a:prstGeom>
          <a:noFill/>
        </p:spPr>
        <p:txBody>
          <a:bodyPr wrap="square" rtlCol="0">
            <a:spAutoFit/>
          </a:bodyPr>
          <a:lstStyle/>
          <a:p>
            <a:pPr algn="ctr"/>
            <a:r>
              <a:rPr lang="en-US" dirty="0" smtClean="0"/>
              <a:t>Biomarker X</a:t>
            </a:r>
            <a:endParaRPr lang="en-US" dirty="0"/>
          </a:p>
        </p:txBody>
      </p:sp>
      <p:cxnSp>
        <p:nvCxnSpPr>
          <p:cNvPr id="38" name="Connecteur droit 37"/>
          <p:cNvCxnSpPr/>
          <p:nvPr/>
        </p:nvCxnSpPr>
        <p:spPr>
          <a:xfrm flipH="1">
            <a:off x="3796768" y="736600"/>
            <a:ext cx="1" cy="33025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3742720" y="4115744"/>
            <a:ext cx="4256167" cy="369332"/>
          </a:xfrm>
          <a:prstGeom prst="rect">
            <a:avLst/>
          </a:prstGeom>
          <a:noFill/>
        </p:spPr>
        <p:txBody>
          <a:bodyPr wrap="square" rtlCol="0">
            <a:spAutoFit/>
          </a:bodyPr>
          <a:lstStyle/>
          <a:p>
            <a:r>
              <a:rPr lang="en-US" dirty="0" smtClean="0"/>
              <a:t>End clinical trial</a:t>
            </a:r>
            <a:endParaRPr lang="en-US" dirty="0"/>
          </a:p>
        </p:txBody>
      </p:sp>
      <p:sp>
        <p:nvSpPr>
          <p:cNvPr id="40" name="ZoneTexte 39"/>
          <p:cNvSpPr txBox="1"/>
          <p:nvPr/>
        </p:nvSpPr>
        <p:spPr>
          <a:xfrm>
            <a:off x="452637" y="4119680"/>
            <a:ext cx="4256167" cy="369332"/>
          </a:xfrm>
          <a:prstGeom prst="rect">
            <a:avLst/>
          </a:prstGeom>
          <a:noFill/>
        </p:spPr>
        <p:txBody>
          <a:bodyPr wrap="square" rtlCol="0">
            <a:spAutoFit/>
          </a:bodyPr>
          <a:lstStyle/>
          <a:p>
            <a:r>
              <a:rPr lang="en-US" dirty="0" smtClean="0"/>
              <a:t>Start clinical trial</a:t>
            </a:r>
            <a:endParaRPr lang="en-US" dirty="0"/>
          </a:p>
        </p:txBody>
      </p:sp>
      <p:sp>
        <p:nvSpPr>
          <p:cNvPr id="28" name="Rectangle à coins arrondis 27"/>
          <p:cNvSpPr/>
          <p:nvPr/>
        </p:nvSpPr>
        <p:spPr>
          <a:xfrm>
            <a:off x="5587386" y="2670164"/>
            <a:ext cx="2740976" cy="9772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Modeling </a:t>
            </a:r>
            <a:r>
              <a:rPr lang="en-US" dirty="0" err="1" smtClean="0"/>
              <a:t>contraints</a:t>
            </a:r>
            <a:endParaRPr lang="en-US" dirty="0" smtClean="0"/>
          </a:p>
          <a:p>
            <a:pPr marL="285750" indent="-285750" algn="ctr">
              <a:buFontTx/>
              <a:buChar char="-"/>
            </a:pPr>
            <a:r>
              <a:rPr lang="en-US" dirty="0"/>
              <a:t>s</a:t>
            </a:r>
            <a:r>
              <a:rPr lang="en-US" dirty="0" smtClean="0"/>
              <a:t>moothness</a:t>
            </a:r>
          </a:p>
          <a:p>
            <a:pPr marL="285750" indent="-285750" algn="ctr">
              <a:buFontTx/>
              <a:buChar char="-"/>
            </a:pPr>
            <a:r>
              <a:rPr lang="en-US" dirty="0"/>
              <a:t>m</a:t>
            </a:r>
            <a:r>
              <a:rPr lang="en-US" dirty="0" smtClean="0"/>
              <a:t>onotonicity</a:t>
            </a:r>
            <a:endParaRPr lang="en-US" dirty="0"/>
          </a:p>
        </p:txBody>
      </p:sp>
      <p:sp>
        <p:nvSpPr>
          <p:cNvPr id="30" name="Rectangle 29"/>
          <p:cNvSpPr/>
          <p:nvPr/>
        </p:nvSpPr>
        <p:spPr>
          <a:xfrm>
            <a:off x="1294651" y="24426"/>
            <a:ext cx="6349804" cy="461665"/>
          </a:xfrm>
          <a:prstGeom prst="rect">
            <a:avLst/>
          </a:prstGeom>
        </p:spPr>
        <p:txBody>
          <a:bodyPr wrap="square">
            <a:spAutoFit/>
          </a:bodyPr>
          <a:lstStyle/>
          <a:p>
            <a:pPr algn="ctr"/>
            <a:r>
              <a:rPr lang="en-US" sz="2400" b="1" dirty="0" smtClean="0"/>
              <a:t>Statistical disease progression model</a:t>
            </a:r>
          </a:p>
        </p:txBody>
      </p:sp>
      <p:sp>
        <p:nvSpPr>
          <p:cNvPr id="37" name="Rectangle 36"/>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Filippone</a:t>
            </a:r>
            <a:r>
              <a:rPr lang="en-US" sz="1400" b="1" dirty="0" smtClean="0">
                <a:solidFill>
                  <a:schemeClr val="bg1"/>
                </a:solidFill>
              </a:rPr>
              <a:t>, </a:t>
            </a:r>
            <a:r>
              <a:rPr lang="en-US" sz="1400" b="1" dirty="0" err="1" smtClean="0">
                <a:solidFill>
                  <a:schemeClr val="bg1"/>
                </a:solidFill>
              </a:rPr>
              <a:t>Frisoni</a:t>
            </a:r>
            <a:r>
              <a:rPr lang="en-US" sz="1400" b="1" dirty="0" smtClean="0">
                <a:solidFill>
                  <a:schemeClr val="bg1"/>
                </a:solidFill>
              </a:rPr>
              <a:t>, Alexander &amp; </a:t>
            </a:r>
            <a:r>
              <a:rPr lang="en-US" sz="1400" b="1" dirty="0" err="1" smtClean="0">
                <a:solidFill>
                  <a:schemeClr val="bg1"/>
                </a:solidFill>
              </a:rPr>
              <a:t>Ourselin</a:t>
            </a:r>
            <a:r>
              <a:rPr lang="en-US" sz="1400" b="1" dirty="0">
                <a:solidFill>
                  <a:schemeClr val="bg1"/>
                </a:solidFill>
              </a:rPr>
              <a:t>,</a:t>
            </a:r>
            <a:r>
              <a:rPr lang="en-US" sz="1400" b="1" dirty="0" smtClean="0">
                <a:solidFill>
                  <a:schemeClr val="bg1"/>
                </a:solidFill>
              </a:rPr>
              <a:t> </a:t>
            </a:r>
            <a:r>
              <a:rPr lang="en-US" sz="1400" b="1" dirty="0" err="1" smtClean="0">
                <a:solidFill>
                  <a:schemeClr val="bg1"/>
                </a:solidFill>
              </a:rPr>
              <a:t>NeuroImage</a:t>
            </a:r>
            <a:r>
              <a:rPr lang="en-US" sz="1400" b="1" dirty="0" smtClean="0">
                <a:solidFill>
                  <a:schemeClr val="bg1"/>
                </a:solidFill>
              </a:rPr>
              <a:t>, 2017</a:t>
            </a:r>
            <a:endParaRPr lang="fr-FR" sz="1400" b="1" dirty="0">
              <a:solidFill>
                <a:schemeClr val="bg1"/>
              </a:solidFill>
            </a:endParaRPr>
          </a:p>
        </p:txBody>
      </p:sp>
    </p:spTree>
    <p:extLst>
      <p:ext uri="{BB962C8B-B14F-4D97-AF65-F5344CB8AC3E}">
        <p14:creationId xmlns:p14="http://schemas.microsoft.com/office/powerpoint/2010/main" val="3442786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3603521" y="1298602"/>
            <a:ext cx="2404911" cy="3907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Functionality loss</a:t>
            </a:r>
            <a:endParaRPr lang="fr-FR" sz="1400" dirty="0"/>
          </a:p>
        </p:txBody>
      </p:sp>
      <p:sp>
        <p:nvSpPr>
          <p:cNvPr id="8" name="Rectangle à coins arrondis 7"/>
          <p:cNvSpPr/>
          <p:nvPr/>
        </p:nvSpPr>
        <p:spPr>
          <a:xfrm>
            <a:off x="6522387" y="1820912"/>
            <a:ext cx="2404911" cy="3907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Mood alterations</a:t>
            </a:r>
            <a:endParaRPr lang="fr-FR" sz="1400" dirty="0"/>
          </a:p>
        </p:txBody>
      </p:sp>
      <p:sp>
        <p:nvSpPr>
          <p:cNvPr id="15" name="Rectangle à coins arrondis 14"/>
          <p:cNvSpPr/>
          <p:nvPr/>
        </p:nvSpPr>
        <p:spPr>
          <a:xfrm>
            <a:off x="3597496" y="1820912"/>
            <a:ext cx="2808963" cy="3872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Memory impairment</a:t>
            </a:r>
            <a:endParaRPr lang="fr-FR" sz="1400" dirty="0"/>
          </a:p>
        </p:txBody>
      </p:sp>
      <p:sp>
        <p:nvSpPr>
          <p:cNvPr id="16" name="Rectangle à coins arrondis 15"/>
          <p:cNvSpPr/>
          <p:nvPr/>
        </p:nvSpPr>
        <p:spPr>
          <a:xfrm>
            <a:off x="6501168" y="1298601"/>
            <a:ext cx="1927161" cy="3498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Apraxia</a:t>
            </a:r>
            <a:endParaRPr lang="fr-FR" sz="1400" dirty="0"/>
          </a:p>
        </p:txBody>
      </p:sp>
      <p:sp>
        <p:nvSpPr>
          <p:cNvPr id="17" name="Rectangle à coins arrondis 16"/>
          <p:cNvSpPr/>
          <p:nvPr/>
        </p:nvSpPr>
        <p:spPr>
          <a:xfrm>
            <a:off x="3617749" y="726582"/>
            <a:ext cx="2645400" cy="3989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Language problems</a:t>
            </a:r>
            <a:endParaRPr lang="fr-FR" sz="1400" dirty="0"/>
          </a:p>
        </p:txBody>
      </p:sp>
      <p:sp>
        <p:nvSpPr>
          <p:cNvPr id="3" name="Rectangle à coins arrondis 2"/>
          <p:cNvSpPr/>
          <p:nvPr/>
        </p:nvSpPr>
        <p:spPr>
          <a:xfrm>
            <a:off x="6488153" y="723821"/>
            <a:ext cx="2404911" cy="39079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Memory loss</a:t>
            </a:r>
            <a:endParaRPr lang="fr-FR" sz="1400" dirty="0"/>
          </a:p>
        </p:txBody>
      </p:sp>
      <p:pic>
        <p:nvPicPr>
          <p:cNvPr id="2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0044" y="692672"/>
            <a:ext cx="1638281" cy="16710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757" y="686385"/>
            <a:ext cx="1600742" cy="16710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ZoneTexte 12"/>
          <p:cNvSpPr txBox="1"/>
          <p:nvPr/>
        </p:nvSpPr>
        <p:spPr>
          <a:xfrm>
            <a:off x="1455196" y="2489018"/>
            <a:ext cx="6120680" cy="1354217"/>
          </a:xfrm>
          <a:prstGeom prst="rect">
            <a:avLst/>
          </a:prstGeom>
          <a:noFill/>
        </p:spPr>
        <p:txBody>
          <a:bodyPr wrap="square" rtlCol="0">
            <a:spAutoFit/>
          </a:bodyPr>
          <a:lstStyle/>
          <a:p>
            <a:pPr algn="ctr"/>
            <a:r>
              <a:rPr lang="en-US" b="1" dirty="0" smtClean="0"/>
              <a:t>Human and social costs</a:t>
            </a:r>
          </a:p>
          <a:p>
            <a:pPr algn="ctr"/>
            <a:r>
              <a:rPr lang="en-US" sz="1600" dirty="0" smtClean="0"/>
              <a:t>Most costly disease in Europe and USA</a:t>
            </a:r>
          </a:p>
          <a:p>
            <a:endParaRPr lang="en-US" sz="1200" dirty="0"/>
          </a:p>
          <a:p>
            <a:pPr marL="285750" indent="-285750">
              <a:buFont typeface="Arial" pitchFamily="34" charset="0"/>
              <a:buChar char="•"/>
            </a:pPr>
            <a:endParaRPr lang="en-US" sz="1200" i="1" dirty="0" smtClean="0"/>
          </a:p>
          <a:p>
            <a:r>
              <a:rPr lang="en-US" sz="1200" dirty="0" smtClean="0"/>
              <a:t> </a:t>
            </a:r>
          </a:p>
          <a:p>
            <a:r>
              <a:rPr lang="en-US" sz="1200" dirty="0" smtClean="0"/>
              <a:t> </a:t>
            </a:r>
            <a:endParaRPr lang="en-US" sz="1200" dirty="0"/>
          </a:p>
        </p:txBody>
      </p:sp>
      <p:sp>
        <p:nvSpPr>
          <p:cNvPr id="2" name="Rectangle à coins arrondis 1"/>
          <p:cNvSpPr/>
          <p:nvPr/>
        </p:nvSpPr>
        <p:spPr>
          <a:xfrm>
            <a:off x="4572000" y="3075603"/>
            <a:ext cx="4016903" cy="7092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1400" dirty="0"/>
          </a:p>
          <a:p>
            <a:pPr algn="ctr"/>
            <a:r>
              <a:rPr lang="en-US" sz="1400" b="1" dirty="0"/>
              <a:t>Impact on caregivers</a:t>
            </a:r>
          </a:p>
          <a:p>
            <a:pPr algn="ctr"/>
            <a:r>
              <a:rPr lang="en-US" sz="1400" dirty="0" smtClean="0"/>
              <a:t>66-75% of average family income </a:t>
            </a:r>
          </a:p>
          <a:p>
            <a:pPr algn="ctr"/>
            <a:r>
              <a:rPr lang="en-US" sz="1100" i="1" dirty="0"/>
              <a:t>[Castro et al., Dement </a:t>
            </a:r>
            <a:r>
              <a:rPr lang="en-US" sz="1100" i="1" dirty="0" err="1"/>
              <a:t>Neuropsychol</a:t>
            </a:r>
            <a:r>
              <a:rPr lang="en-US" sz="1100" i="1" dirty="0"/>
              <a:t>. 201]</a:t>
            </a:r>
          </a:p>
          <a:p>
            <a:pPr algn="ctr"/>
            <a:endParaRPr lang="fr-FR" sz="1400" dirty="0"/>
          </a:p>
        </p:txBody>
      </p:sp>
      <p:sp>
        <p:nvSpPr>
          <p:cNvPr id="18" name="Rectangle à coins arrondis 17"/>
          <p:cNvSpPr/>
          <p:nvPr/>
        </p:nvSpPr>
        <p:spPr>
          <a:xfrm>
            <a:off x="524007" y="3075603"/>
            <a:ext cx="3420425" cy="71262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smtClean="0"/>
              <a:t>Long-term </a:t>
            </a:r>
            <a:r>
              <a:rPr lang="en-US" sz="1400" b="1" dirty="0"/>
              <a:t>care </a:t>
            </a:r>
          </a:p>
          <a:p>
            <a:pPr algn="ctr"/>
            <a:r>
              <a:rPr lang="en-US" sz="1400" dirty="0" smtClean="0"/>
              <a:t>Median </a:t>
            </a:r>
            <a:r>
              <a:rPr lang="en-US" sz="1400" dirty="0"/>
              <a:t>life expectancy of </a:t>
            </a:r>
            <a:r>
              <a:rPr lang="en-US" sz="1400" dirty="0" smtClean="0"/>
              <a:t>9 </a:t>
            </a:r>
            <a:r>
              <a:rPr lang="en-US" sz="1400" dirty="0"/>
              <a:t>years</a:t>
            </a:r>
          </a:p>
          <a:p>
            <a:pPr algn="ctr"/>
            <a:r>
              <a:rPr lang="en-US" sz="1100" i="1" dirty="0" smtClean="0"/>
              <a:t>[Castro et </a:t>
            </a:r>
            <a:r>
              <a:rPr lang="en-US" sz="1100" i="1" dirty="0"/>
              <a:t>al., Dement </a:t>
            </a:r>
            <a:r>
              <a:rPr lang="en-US" sz="1100" i="1" dirty="0" err="1"/>
              <a:t>Neuropsychol</a:t>
            </a:r>
            <a:r>
              <a:rPr lang="en-US" sz="1100" i="1" dirty="0" smtClean="0"/>
              <a:t>. 2010]</a:t>
            </a:r>
            <a:endParaRPr lang="fr-FR" sz="1100" dirty="0"/>
          </a:p>
        </p:txBody>
      </p:sp>
      <p:sp>
        <p:nvSpPr>
          <p:cNvPr id="21" name="Rectangle à coins arrondis 20"/>
          <p:cNvSpPr/>
          <p:nvPr/>
        </p:nvSpPr>
        <p:spPr>
          <a:xfrm>
            <a:off x="2461851" y="3893195"/>
            <a:ext cx="4276109" cy="8919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dirty="0" smtClean="0"/>
              <a:t>Global Health care</a:t>
            </a:r>
          </a:p>
          <a:p>
            <a:pPr algn="ctr"/>
            <a:r>
              <a:rPr lang="en-US" sz="1400" dirty="0" smtClean="0"/>
              <a:t>50 million people affected in 2018</a:t>
            </a:r>
            <a:r>
              <a:rPr lang="en-US" sz="1400" b="1" dirty="0" smtClean="0"/>
              <a:t> </a:t>
            </a:r>
            <a:endParaRPr lang="en-US" sz="1400" b="1" dirty="0"/>
          </a:p>
          <a:p>
            <a:pPr algn="ctr"/>
            <a:r>
              <a:rPr lang="en-US" sz="1400" dirty="0" smtClean="0"/>
              <a:t>1 trillion $ cost worldwide in 2018</a:t>
            </a:r>
            <a:endParaRPr lang="en-US" sz="1400" dirty="0"/>
          </a:p>
          <a:p>
            <a:pPr algn="ctr"/>
            <a:r>
              <a:rPr lang="en-US" sz="1100" i="1" dirty="0"/>
              <a:t>Source World Alzheimer Report </a:t>
            </a:r>
            <a:r>
              <a:rPr lang="en-US" sz="1100" i="1" dirty="0" smtClean="0"/>
              <a:t>2018 (</a:t>
            </a:r>
            <a:r>
              <a:rPr lang="en-US" sz="1100" i="1" dirty="0" err="1" smtClean="0"/>
              <a:t>alz.co.uk</a:t>
            </a:r>
            <a:r>
              <a:rPr lang="en-US" sz="1100" i="1" dirty="0" smtClean="0"/>
              <a:t>)</a:t>
            </a:r>
            <a:endParaRPr lang="en-US" sz="1100" i="1" dirty="0"/>
          </a:p>
        </p:txBody>
      </p:sp>
      <p:sp>
        <p:nvSpPr>
          <p:cNvPr id="22" name="ZoneTexte 21"/>
          <p:cNvSpPr txBox="1"/>
          <p:nvPr/>
        </p:nvSpPr>
        <p:spPr>
          <a:xfrm>
            <a:off x="526394" y="65263"/>
            <a:ext cx="8472430" cy="400110"/>
          </a:xfrm>
          <a:prstGeom prst="rect">
            <a:avLst/>
          </a:prstGeom>
          <a:noFill/>
        </p:spPr>
        <p:txBody>
          <a:bodyPr wrap="square" rtlCol="0">
            <a:spAutoFit/>
          </a:bodyPr>
          <a:lstStyle/>
          <a:p>
            <a:pPr algn="ctr"/>
            <a:r>
              <a:rPr lang="en-US" sz="2000" b="1" dirty="0" smtClean="0"/>
              <a:t>Alzheimer’s disease and Neurodegenerative disorders</a:t>
            </a:r>
            <a:endParaRPr lang="fr-FR" sz="2000" b="1" dirty="0"/>
          </a:p>
        </p:txBody>
      </p:sp>
      <p:sp>
        <p:nvSpPr>
          <p:cNvPr id="19" name="Espace réservé du numéro de diapositive 2"/>
          <p:cNvSpPr>
            <a:spLocks noGrp="1"/>
          </p:cNvSpPr>
          <p:nvPr>
            <p:ph type="sldNum" sz="quarter" idx="12"/>
          </p:nvPr>
        </p:nvSpPr>
        <p:spPr>
          <a:xfrm>
            <a:off x="8618538" y="4866085"/>
            <a:ext cx="525462" cy="204788"/>
          </a:xfrm>
        </p:spPr>
        <p:txBody>
          <a:bodyPr/>
          <a:lstStyle/>
          <a:p>
            <a:pPr>
              <a:defRPr/>
            </a:pPr>
            <a:r>
              <a:rPr lang="fr-FR" dirty="0" smtClean="0"/>
              <a:t>- </a:t>
            </a:r>
            <a:fld id="{8D68F26B-E493-43B4-A0D1-A7C7B876D25B}" type="slidenum">
              <a:rPr lang="fr-FR" smtClean="0"/>
              <a:pPr>
                <a:defRPr/>
              </a:pPr>
              <a:t>3</a:t>
            </a:fld>
            <a:endParaRPr lang="fr-FR" dirty="0"/>
          </a:p>
        </p:txBody>
      </p:sp>
    </p:spTree>
    <p:extLst>
      <p:ext uri="{BB962C8B-B14F-4D97-AF65-F5344CB8AC3E}">
        <p14:creationId xmlns:p14="http://schemas.microsoft.com/office/powerpoint/2010/main" val="922014874"/>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30</a:t>
            </a:fld>
            <a:endParaRPr lang="fr-FR"/>
          </a:p>
        </p:txBody>
      </p:sp>
      <p:cxnSp>
        <p:nvCxnSpPr>
          <p:cNvPr id="11" name="Connecteur droit avec flèche 10"/>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 name="Grouper 4"/>
          <p:cNvGrpSpPr/>
          <p:nvPr/>
        </p:nvGrpSpPr>
        <p:grpSpPr>
          <a:xfrm>
            <a:off x="1932162" y="1621066"/>
            <a:ext cx="3337374" cy="1823697"/>
            <a:chOff x="2607746" y="1067200"/>
            <a:chExt cx="3337374" cy="1823697"/>
          </a:xfrm>
        </p:grpSpPr>
        <p:cxnSp>
          <p:nvCxnSpPr>
            <p:cNvPr id="18" name="Connecteur droit 17"/>
            <p:cNvCxnSpPr/>
            <p:nvPr/>
          </p:nvCxnSpPr>
          <p:spPr>
            <a:xfrm flipV="1">
              <a:off x="2607746" y="1972294"/>
              <a:ext cx="918791" cy="91860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H="1" flipV="1">
              <a:off x="3526537" y="1972294"/>
              <a:ext cx="1202536" cy="3107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a:off x="4729073" y="1067200"/>
              <a:ext cx="1216047" cy="1215798"/>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grpSp>
        <p:nvGrpSpPr>
          <p:cNvPr id="3" name="Grouper 2"/>
          <p:cNvGrpSpPr/>
          <p:nvPr/>
        </p:nvGrpSpPr>
        <p:grpSpPr>
          <a:xfrm>
            <a:off x="459394" y="3147565"/>
            <a:ext cx="2283466" cy="881879"/>
            <a:chOff x="2607746" y="2620720"/>
            <a:chExt cx="2283466" cy="881879"/>
          </a:xfrm>
        </p:grpSpPr>
        <p:cxnSp>
          <p:nvCxnSpPr>
            <p:cNvPr id="25" name="Connecteur droit 24"/>
            <p:cNvCxnSpPr/>
            <p:nvPr/>
          </p:nvCxnSpPr>
          <p:spPr>
            <a:xfrm flipV="1">
              <a:off x="2607746" y="3161074"/>
              <a:ext cx="918791" cy="34152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3526537" y="2620720"/>
              <a:ext cx="662070" cy="54035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a:off x="4188607" y="2620720"/>
              <a:ext cx="702605" cy="405266"/>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4296699" y="1715633"/>
            <a:ext cx="3486003" cy="391758"/>
            <a:chOff x="2607746" y="2769318"/>
            <a:chExt cx="3486003" cy="391758"/>
          </a:xfrm>
        </p:grpSpPr>
        <p:cxnSp>
          <p:nvCxnSpPr>
            <p:cNvPr id="17" name="Connecteur droit 16"/>
            <p:cNvCxnSpPr/>
            <p:nvPr/>
          </p:nvCxnSpPr>
          <p:spPr>
            <a:xfrm>
              <a:off x="2607746" y="2985459"/>
              <a:ext cx="918791" cy="175616"/>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26537" y="2769318"/>
              <a:ext cx="1364675" cy="391758"/>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4891212" y="2769318"/>
              <a:ext cx="1202537" cy="216141"/>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grpSp>
      <p:sp>
        <p:nvSpPr>
          <p:cNvPr id="31" name="ZoneTexte 30"/>
          <p:cNvSpPr txBox="1"/>
          <p:nvPr/>
        </p:nvSpPr>
        <p:spPr>
          <a:xfrm>
            <a:off x="2742860" y="3444763"/>
            <a:ext cx="2982942" cy="369332"/>
          </a:xfrm>
          <a:prstGeom prst="rect">
            <a:avLst/>
          </a:prstGeom>
          <a:noFill/>
        </p:spPr>
        <p:txBody>
          <a:bodyPr wrap="square" rtlCol="0">
            <a:spAutoFit/>
          </a:bodyPr>
          <a:lstStyle/>
          <a:p>
            <a:r>
              <a:rPr lang="en-US" dirty="0" smtClean="0"/>
              <a:t>Patient A</a:t>
            </a:r>
            <a:endParaRPr lang="en-US" dirty="0"/>
          </a:p>
        </p:txBody>
      </p:sp>
      <p:sp>
        <p:nvSpPr>
          <p:cNvPr id="32" name="ZoneTexte 31"/>
          <p:cNvSpPr txBox="1"/>
          <p:nvPr/>
        </p:nvSpPr>
        <p:spPr>
          <a:xfrm>
            <a:off x="7810981" y="1837214"/>
            <a:ext cx="2982942" cy="369332"/>
          </a:xfrm>
          <a:prstGeom prst="rect">
            <a:avLst/>
          </a:prstGeom>
          <a:noFill/>
        </p:spPr>
        <p:txBody>
          <a:bodyPr wrap="square" rtlCol="0">
            <a:spAutoFit/>
          </a:bodyPr>
          <a:lstStyle/>
          <a:p>
            <a:r>
              <a:rPr lang="en-US" dirty="0" smtClean="0"/>
              <a:t>Patient B</a:t>
            </a:r>
            <a:endParaRPr lang="en-US" dirty="0"/>
          </a:p>
        </p:txBody>
      </p:sp>
      <p:sp>
        <p:nvSpPr>
          <p:cNvPr id="33" name="ZoneTexte 32"/>
          <p:cNvSpPr txBox="1"/>
          <p:nvPr/>
        </p:nvSpPr>
        <p:spPr>
          <a:xfrm>
            <a:off x="5210302" y="1251734"/>
            <a:ext cx="2982942" cy="369332"/>
          </a:xfrm>
          <a:prstGeom prst="rect">
            <a:avLst/>
          </a:prstGeom>
          <a:noFill/>
        </p:spPr>
        <p:txBody>
          <a:bodyPr wrap="square" rtlCol="0">
            <a:spAutoFit/>
          </a:bodyPr>
          <a:lstStyle/>
          <a:p>
            <a:r>
              <a:rPr lang="en-US" dirty="0" smtClean="0"/>
              <a:t>Patient C</a:t>
            </a:r>
            <a:endParaRPr lang="en-US" dirty="0"/>
          </a:p>
        </p:txBody>
      </p:sp>
      <p:sp>
        <p:nvSpPr>
          <p:cNvPr id="35" name="ZoneTexte 34"/>
          <p:cNvSpPr txBox="1"/>
          <p:nvPr/>
        </p:nvSpPr>
        <p:spPr>
          <a:xfrm>
            <a:off x="8152386" y="4039150"/>
            <a:ext cx="908658" cy="369332"/>
          </a:xfrm>
          <a:prstGeom prst="rect">
            <a:avLst/>
          </a:prstGeom>
          <a:noFill/>
        </p:spPr>
        <p:txBody>
          <a:bodyPr wrap="square" rtlCol="0">
            <a:spAutoFit/>
          </a:bodyPr>
          <a:lstStyle/>
          <a:p>
            <a:r>
              <a:rPr lang="en-US" dirty="0" smtClean="0"/>
              <a:t>time</a:t>
            </a:r>
            <a:endParaRPr lang="en-US" dirty="0"/>
          </a:p>
        </p:txBody>
      </p:sp>
      <p:sp>
        <p:nvSpPr>
          <p:cNvPr id="36" name="ZoneTexte 35"/>
          <p:cNvSpPr txBox="1"/>
          <p:nvPr/>
        </p:nvSpPr>
        <p:spPr>
          <a:xfrm rot="16200000">
            <a:off x="-887679" y="2598807"/>
            <a:ext cx="2324813" cy="369332"/>
          </a:xfrm>
          <a:prstGeom prst="rect">
            <a:avLst/>
          </a:prstGeom>
          <a:noFill/>
        </p:spPr>
        <p:txBody>
          <a:bodyPr wrap="square" rtlCol="0">
            <a:spAutoFit/>
          </a:bodyPr>
          <a:lstStyle/>
          <a:p>
            <a:pPr algn="ctr"/>
            <a:r>
              <a:rPr lang="en-US" dirty="0" smtClean="0"/>
              <a:t>Biomarker X</a:t>
            </a:r>
            <a:endParaRPr lang="en-US" dirty="0"/>
          </a:p>
        </p:txBody>
      </p:sp>
      <p:cxnSp>
        <p:nvCxnSpPr>
          <p:cNvPr id="38" name="Connecteur droit 37"/>
          <p:cNvCxnSpPr/>
          <p:nvPr/>
        </p:nvCxnSpPr>
        <p:spPr>
          <a:xfrm flipH="1">
            <a:off x="3796768" y="736600"/>
            <a:ext cx="1" cy="33025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3742720" y="4115744"/>
            <a:ext cx="4256167" cy="369332"/>
          </a:xfrm>
          <a:prstGeom prst="rect">
            <a:avLst/>
          </a:prstGeom>
          <a:noFill/>
        </p:spPr>
        <p:txBody>
          <a:bodyPr wrap="square" rtlCol="0">
            <a:spAutoFit/>
          </a:bodyPr>
          <a:lstStyle/>
          <a:p>
            <a:r>
              <a:rPr lang="en-US" dirty="0" smtClean="0"/>
              <a:t>End clinical trial</a:t>
            </a:r>
            <a:endParaRPr lang="en-US" dirty="0"/>
          </a:p>
        </p:txBody>
      </p:sp>
      <p:sp>
        <p:nvSpPr>
          <p:cNvPr id="40" name="ZoneTexte 39"/>
          <p:cNvSpPr txBox="1"/>
          <p:nvPr/>
        </p:nvSpPr>
        <p:spPr>
          <a:xfrm>
            <a:off x="452637" y="4119680"/>
            <a:ext cx="4256167" cy="369332"/>
          </a:xfrm>
          <a:prstGeom prst="rect">
            <a:avLst/>
          </a:prstGeom>
          <a:noFill/>
        </p:spPr>
        <p:txBody>
          <a:bodyPr wrap="square" rtlCol="0">
            <a:spAutoFit/>
          </a:bodyPr>
          <a:lstStyle/>
          <a:p>
            <a:r>
              <a:rPr lang="en-US" dirty="0" smtClean="0"/>
              <a:t>Start clinical trial</a:t>
            </a:r>
            <a:endParaRPr lang="en-US" dirty="0"/>
          </a:p>
        </p:txBody>
      </p:sp>
      <p:sp>
        <p:nvSpPr>
          <p:cNvPr id="6" name="Rectangle à coins arrondis 5"/>
          <p:cNvSpPr/>
          <p:nvPr/>
        </p:nvSpPr>
        <p:spPr>
          <a:xfrm>
            <a:off x="5587386" y="2670164"/>
            <a:ext cx="2740976" cy="9772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Modeling </a:t>
            </a:r>
            <a:r>
              <a:rPr lang="en-US" dirty="0" err="1" smtClean="0"/>
              <a:t>contraints</a:t>
            </a:r>
            <a:endParaRPr lang="en-US" dirty="0" smtClean="0"/>
          </a:p>
          <a:p>
            <a:pPr marL="285750" indent="-285750" algn="ctr">
              <a:buFontTx/>
              <a:buChar char="-"/>
            </a:pPr>
            <a:r>
              <a:rPr lang="en-US" dirty="0"/>
              <a:t>s</a:t>
            </a:r>
            <a:r>
              <a:rPr lang="en-US" dirty="0" smtClean="0"/>
              <a:t>moothness</a:t>
            </a:r>
          </a:p>
          <a:p>
            <a:pPr marL="285750" indent="-285750" algn="ctr">
              <a:buFontTx/>
              <a:buChar char="-"/>
            </a:pPr>
            <a:r>
              <a:rPr lang="en-US" dirty="0"/>
              <a:t>m</a:t>
            </a:r>
            <a:r>
              <a:rPr lang="en-US" dirty="0" smtClean="0"/>
              <a:t>onotonicity</a:t>
            </a:r>
            <a:endParaRPr lang="en-US" dirty="0"/>
          </a:p>
        </p:txBody>
      </p:sp>
      <p:sp>
        <p:nvSpPr>
          <p:cNvPr id="30" name="Rectangle 29"/>
          <p:cNvSpPr/>
          <p:nvPr/>
        </p:nvSpPr>
        <p:spPr>
          <a:xfrm>
            <a:off x="1294651" y="24426"/>
            <a:ext cx="6349804" cy="461665"/>
          </a:xfrm>
          <a:prstGeom prst="rect">
            <a:avLst/>
          </a:prstGeom>
        </p:spPr>
        <p:txBody>
          <a:bodyPr wrap="square">
            <a:spAutoFit/>
          </a:bodyPr>
          <a:lstStyle/>
          <a:p>
            <a:pPr algn="ctr"/>
            <a:r>
              <a:rPr lang="en-US" sz="2400" b="1" dirty="0" smtClean="0"/>
              <a:t>Statistical disease progression model</a:t>
            </a:r>
          </a:p>
        </p:txBody>
      </p:sp>
      <p:sp>
        <p:nvSpPr>
          <p:cNvPr id="37" name="Rectangle 36"/>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Filippone</a:t>
            </a:r>
            <a:r>
              <a:rPr lang="en-US" sz="1400" b="1" dirty="0" smtClean="0">
                <a:solidFill>
                  <a:schemeClr val="bg1"/>
                </a:solidFill>
              </a:rPr>
              <a:t>, </a:t>
            </a:r>
            <a:r>
              <a:rPr lang="en-US" sz="1400" b="1" dirty="0" err="1" smtClean="0">
                <a:solidFill>
                  <a:schemeClr val="bg1"/>
                </a:solidFill>
              </a:rPr>
              <a:t>Frisoni</a:t>
            </a:r>
            <a:r>
              <a:rPr lang="en-US" sz="1400" b="1" dirty="0" smtClean="0">
                <a:solidFill>
                  <a:schemeClr val="bg1"/>
                </a:solidFill>
              </a:rPr>
              <a:t>, Alexander &amp; </a:t>
            </a:r>
            <a:r>
              <a:rPr lang="en-US" sz="1400" b="1" dirty="0" err="1" smtClean="0">
                <a:solidFill>
                  <a:schemeClr val="bg1"/>
                </a:solidFill>
              </a:rPr>
              <a:t>Ourselin</a:t>
            </a:r>
            <a:r>
              <a:rPr lang="en-US" sz="1400" b="1" dirty="0">
                <a:solidFill>
                  <a:schemeClr val="bg1"/>
                </a:solidFill>
              </a:rPr>
              <a:t>,</a:t>
            </a:r>
            <a:r>
              <a:rPr lang="en-US" sz="1400" b="1" dirty="0" smtClean="0">
                <a:solidFill>
                  <a:schemeClr val="bg1"/>
                </a:solidFill>
              </a:rPr>
              <a:t> </a:t>
            </a:r>
            <a:r>
              <a:rPr lang="en-US" sz="1400" b="1" dirty="0" err="1" smtClean="0">
                <a:solidFill>
                  <a:schemeClr val="bg1"/>
                </a:solidFill>
              </a:rPr>
              <a:t>NeuroImage</a:t>
            </a:r>
            <a:r>
              <a:rPr lang="en-US" sz="1400" b="1" dirty="0" smtClean="0">
                <a:solidFill>
                  <a:schemeClr val="bg1"/>
                </a:solidFill>
              </a:rPr>
              <a:t>, 2017</a:t>
            </a:r>
            <a:endParaRPr lang="fr-FR" sz="1400" b="1" dirty="0">
              <a:solidFill>
                <a:schemeClr val="bg1"/>
              </a:solidFill>
            </a:endParaRPr>
          </a:p>
        </p:txBody>
      </p:sp>
    </p:spTree>
    <p:extLst>
      <p:ext uri="{BB962C8B-B14F-4D97-AF65-F5344CB8AC3E}">
        <p14:creationId xmlns:p14="http://schemas.microsoft.com/office/powerpoint/2010/main" val="58350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31</a:t>
            </a:fld>
            <a:endParaRPr lang="fr-FR"/>
          </a:p>
        </p:txBody>
      </p:sp>
      <p:cxnSp>
        <p:nvCxnSpPr>
          <p:cNvPr id="11" name="Connecteur droit avec flèche 10"/>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 name="Grouper 4"/>
          <p:cNvGrpSpPr/>
          <p:nvPr/>
        </p:nvGrpSpPr>
        <p:grpSpPr>
          <a:xfrm>
            <a:off x="1932162" y="1621066"/>
            <a:ext cx="3337374" cy="1823697"/>
            <a:chOff x="2607746" y="1067200"/>
            <a:chExt cx="3337374" cy="1823697"/>
          </a:xfrm>
        </p:grpSpPr>
        <p:cxnSp>
          <p:nvCxnSpPr>
            <p:cNvPr id="18" name="Connecteur droit 17"/>
            <p:cNvCxnSpPr/>
            <p:nvPr/>
          </p:nvCxnSpPr>
          <p:spPr>
            <a:xfrm flipV="1">
              <a:off x="2607746" y="1972294"/>
              <a:ext cx="918791" cy="91860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H="1" flipV="1">
              <a:off x="3526537" y="1972294"/>
              <a:ext cx="1202536" cy="3107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a:off x="4729073" y="1067200"/>
              <a:ext cx="1216047" cy="1215798"/>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grpSp>
        <p:nvGrpSpPr>
          <p:cNvPr id="3" name="Grouper 2"/>
          <p:cNvGrpSpPr/>
          <p:nvPr/>
        </p:nvGrpSpPr>
        <p:grpSpPr>
          <a:xfrm>
            <a:off x="459394" y="3147565"/>
            <a:ext cx="2283466" cy="881879"/>
            <a:chOff x="2607746" y="2620720"/>
            <a:chExt cx="2283466" cy="881879"/>
          </a:xfrm>
        </p:grpSpPr>
        <p:cxnSp>
          <p:nvCxnSpPr>
            <p:cNvPr id="25" name="Connecteur droit 24"/>
            <p:cNvCxnSpPr/>
            <p:nvPr/>
          </p:nvCxnSpPr>
          <p:spPr>
            <a:xfrm flipV="1">
              <a:off x="2607746" y="3161074"/>
              <a:ext cx="918791" cy="34152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3526537" y="2620720"/>
              <a:ext cx="662070" cy="54035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a:off x="4188607" y="2620720"/>
              <a:ext cx="702605" cy="405266"/>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4296699" y="1715633"/>
            <a:ext cx="3486003" cy="391758"/>
            <a:chOff x="2607746" y="2769318"/>
            <a:chExt cx="3486003" cy="391758"/>
          </a:xfrm>
        </p:grpSpPr>
        <p:cxnSp>
          <p:nvCxnSpPr>
            <p:cNvPr id="17" name="Connecteur droit 16"/>
            <p:cNvCxnSpPr/>
            <p:nvPr/>
          </p:nvCxnSpPr>
          <p:spPr>
            <a:xfrm>
              <a:off x="2607746" y="2985459"/>
              <a:ext cx="918791" cy="175616"/>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26537" y="2769318"/>
              <a:ext cx="1364675" cy="391758"/>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4891212" y="2769318"/>
              <a:ext cx="1202537" cy="216141"/>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grpSp>
      <p:sp>
        <p:nvSpPr>
          <p:cNvPr id="31" name="ZoneTexte 30"/>
          <p:cNvSpPr txBox="1"/>
          <p:nvPr/>
        </p:nvSpPr>
        <p:spPr>
          <a:xfrm>
            <a:off x="2742860" y="3444763"/>
            <a:ext cx="2982942" cy="369332"/>
          </a:xfrm>
          <a:prstGeom prst="rect">
            <a:avLst/>
          </a:prstGeom>
          <a:noFill/>
        </p:spPr>
        <p:txBody>
          <a:bodyPr wrap="square" rtlCol="0">
            <a:spAutoFit/>
          </a:bodyPr>
          <a:lstStyle/>
          <a:p>
            <a:r>
              <a:rPr lang="en-US" dirty="0" smtClean="0"/>
              <a:t>Patient A</a:t>
            </a:r>
            <a:endParaRPr lang="en-US" dirty="0"/>
          </a:p>
        </p:txBody>
      </p:sp>
      <p:sp>
        <p:nvSpPr>
          <p:cNvPr id="32" name="ZoneTexte 31"/>
          <p:cNvSpPr txBox="1"/>
          <p:nvPr/>
        </p:nvSpPr>
        <p:spPr>
          <a:xfrm>
            <a:off x="7810981" y="1837214"/>
            <a:ext cx="2982942" cy="369332"/>
          </a:xfrm>
          <a:prstGeom prst="rect">
            <a:avLst/>
          </a:prstGeom>
          <a:noFill/>
        </p:spPr>
        <p:txBody>
          <a:bodyPr wrap="square" rtlCol="0">
            <a:spAutoFit/>
          </a:bodyPr>
          <a:lstStyle/>
          <a:p>
            <a:r>
              <a:rPr lang="en-US" dirty="0" smtClean="0"/>
              <a:t>Patient B</a:t>
            </a:r>
            <a:endParaRPr lang="en-US" dirty="0"/>
          </a:p>
        </p:txBody>
      </p:sp>
      <p:sp>
        <p:nvSpPr>
          <p:cNvPr id="33" name="ZoneTexte 32"/>
          <p:cNvSpPr txBox="1"/>
          <p:nvPr/>
        </p:nvSpPr>
        <p:spPr>
          <a:xfrm>
            <a:off x="5210302" y="1251734"/>
            <a:ext cx="2982942" cy="369332"/>
          </a:xfrm>
          <a:prstGeom prst="rect">
            <a:avLst/>
          </a:prstGeom>
          <a:noFill/>
        </p:spPr>
        <p:txBody>
          <a:bodyPr wrap="square" rtlCol="0">
            <a:spAutoFit/>
          </a:bodyPr>
          <a:lstStyle/>
          <a:p>
            <a:r>
              <a:rPr lang="en-US" dirty="0" smtClean="0"/>
              <a:t>Patient C</a:t>
            </a:r>
            <a:endParaRPr lang="en-US" dirty="0"/>
          </a:p>
        </p:txBody>
      </p:sp>
      <p:sp>
        <p:nvSpPr>
          <p:cNvPr id="35" name="ZoneTexte 34"/>
          <p:cNvSpPr txBox="1"/>
          <p:nvPr/>
        </p:nvSpPr>
        <p:spPr>
          <a:xfrm>
            <a:off x="8152386" y="4039150"/>
            <a:ext cx="908658" cy="369332"/>
          </a:xfrm>
          <a:prstGeom prst="rect">
            <a:avLst/>
          </a:prstGeom>
          <a:noFill/>
        </p:spPr>
        <p:txBody>
          <a:bodyPr wrap="square" rtlCol="0">
            <a:spAutoFit/>
          </a:bodyPr>
          <a:lstStyle/>
          <a:p>
            <a:r>
              <a:rPr lang="en-US" dirty="0" smtClean="0"/>
              <a:t>time</a:t>
            </a:r>
            <a:endParaRPr lang="en-US" dirty="0"/>
          </a:p>
        </p:txBody>
      </p:sp>
      <p:sp>
        <p:nvSpPr>
          <p:cNvPr id="36" name="ZoneTexte 35"/>
          <p:cNvSpPr txBox="1"/>
          <p:nvPr/>
        </p:nvSpPr>
        <p:spPr>
          <a:xfrm rot="16200000">
            <a:off x="-887679" y="2598807"/>
            <a:ext cx="2324813" cy="369332"/>
          </a:xfrm>
          <a:prstGeom prst="rect">
            <a:avLst/>
          </a:prstGeom>
          <a:noFill/>
        </p:spPr>
        <p:txBody>
          <a:bodyPr wrap="square" rtlCol="0">
            <a:spAutoFit/>
          </a:bodyPr>
          <a:lstStyle/>
          <a:p>
            <a:pPr algn="ctr"/>
            <a:r>
              <a:rPr lang="en-US" dirty="0" smtClean="0"/>
              <a:t>Biomarker X</a:t>
            </a:r>
            <a:endParaRPr lang="en-US" dirty="0"/>
          </a:p>
        </p:txBody>
      </p:sp>
      <p:cxnSp>
        <p:nvCxnSpPr>
          <p:cNvPr id="38" name="Connecteur droit 37"/>
          <p:cNvCxnSpPr/>
          <p:nvPr/>
        </p:nvCxnSpPr>
        <p:spPr>
          <a:xfrm flipH="1">
            <a:off x="3796768" y="736600"/>
            <a:ext cx="1" cy="33025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3742720" y="4115744"/>
            <a:ext cx="4256167" cy="369332"/>
          </a:xfrm>
          <a:prstGeom prst="rect">
            <a:avLst/>
          </a:prstGeom>
          <a:noFill/>
        </p:spPr>
        <p:txBody>
          <a:bodyPr wrap="square" rtlCol="0">
            <a:spAutoFit/>
          </a:bodyPr>
          <a:lstStyle/>
          <a:p>
            <a:r>
              <a:rPr lang="en-US" dirty="0" smtClean="0"/>
              <a:t>End clinical trial</a:t>
            </a:r>
            <a:endParaRPr lang="en-US" dirty="0"/>
          </a:p>
        </p:txBody>
      </p:sp>
      <p:sp>
        <p:nvSpPr>
          <p:cNvPr id="40" name="ZoneTexte 39"/>
          <p:cNvSpPr txBox="1"/>
          <p:nvPr/>
        </p:nvSpPr>
        <p:spPr>
          <a:xfrm>
            <a:off x="452637" y="4119680"/>
            <a:ext cx="4256167" cy="369332"/>
          </a:xfrm>
          <a:prstGeom prst="rect">
            <a:avLst/>
          </a:prstGeom>
          <a:noFill/>
        </p:spPr>
        <p:txBody>
          <a:bodyPr wrap="square" rtlCol="0">
            <a:spAutoFit/>
          </a:bodyPr>
          <a:lstStyle/>
          <a:p>
            <a:r>
              <a:rPr lang="en-US" dirty="0" smtClean="0"/>
              <a:t>Start clinical trial</a:t>
            </a:r>
            <a:endParaRPr lang="en-US" dirty="0"/>
          </a:p>
        </p:txBody>
      </p:sp>
      <p:sp>
        <p:nvSpPr>
          <p:cNvPr id="41" name="Forme libre 40"/>
          <p:cNvSpPr/>
          <p:nvPr/>
        </p:nvSpPr>
        <p:spPr>
          <a:xfrm>
            <a:off x="459395" y="1715626"/>
            <a:ext cx="8336679"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762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ZoneTexte 41"/>
          <p:cNvSpPr txBox="1"/>
          <p:nvPr/>
        </p:nvSpPr>
        <p:spPr>
          <a:xfrm>
            <a:off x="6649607" y="1251734"/>
            <a:ext cx="2480879" cy="369332"/>
          </a:xfrm>
          <a:prstGeom prst="rect">
            <a:avLst/>
          </a:prstGeom>
          <a:noFill/>
          <a:ln w="76200" cmpd="sng">
            <a:noFill/>
          </a:ln>
        </p:spPr>
        <p:txBody>
          <a:bodyPr wrap="square" rtlCol="0">
            <a:spAutoFit/>
          </a:bodyPr>
          <a:lstStyle/>
          <a:p>
            <a:r>
              <a:rPr lang="en-US" b="1" dirty="0" smtClean="0">
                <a:solidFill>
                  <a:srgbClr val="4E8FD3"/>
                </a:solidFill>
              </a:rPr>
              <a:t>Disease progression</a:t>
            </a:r>
            <a:endParaRPr lang="en-US" b="1" dirty="0">
              <a:solidFill>
                <a:srgbClr val="4E8FD3"/>
              </a:solidFill>
            </a:endParaRPr>
          </a:p>
        </p:txBody>
      </p:sp>
      <p:sp>
        <p:nvSpPr>
          <p:cNvPr id="34" name="Rectangle 33"/>
          <p:cNvSpPr/>
          <p:nvPr/>
        </p:nvSpPr>
        <p:spPr>
          <a:xfrm>
            <a:off x="1294651" y="24426"/>
            <a:ext cx="6349804" cy="461665"/>
          </a:xfrm>
          <a:prstGeom prst="rect">
            <a:avLst/>
          </a:prstGeom>
        </p:spPr>
        <p:txBody>
          <a:bodyPr wrap="square">
            <a:spAutoFit/>
          </a:bodyPr>
          <a:lstStyle/>
          <a:p>
            <a:pPr algn="ctr"/>
            <a:r>
              <a:rPr lang="en-US" sz="2400" b="1" dirty="0" smtClean="0"/>
              <a:t>Statistical disease progression model</a:t>
            </a:r>
          </a:p>
        </p:txBody>
      </p:sp>
      <p:sp>
        <p:nvSpPr>
          <p:cNvPr id="37" name="Rectangle 36"/>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Filippone</a:t>
            </a:r>
            <a:r>
              <a:rPr lang="en-US" sz="1400" b="1" dirty="0" smtClean="0">
                <a:solidFill>
                  <a:schemeClr val="bg1"/>
                </a:solidFill>
              </a:rPr>
              <a:t>, </a:t>
            </a:r>
            <a:r>
              <a:rPr lang="en-US" sz="1400" b="1" dirty="0" err="1" smtClean="0">
                <a:solidFill>
                  <a:schemeClr val="bg1"/>
                </a:solidFill>
              </a:rPr>
              <a:t>Frisoni</a:t>
            </a:r>
            <a:r>
              <a:rPr lang="en-US" sz="1400" b="1" dirty="0" smtClean="0">
                <a:solidFill>
                  <a:schemeClr val="bg1"/>
                </a:solidFill>
              </a:rPr>
              <a:t>, Alexander &amp; </a:t>
            </a:r>
            <a:r>
              <a:rPr lang="en-US" sz="1400" b="1" dirty="0" err="1" smtClean="0">
                <a:solidFill>
                  <a:schemeClr val="bg1"/>
                </a:solidFill>
              </a:rPr>
              <a:t>Ourselin</a:t>
            </a:r>
            <a:r>
              <a:rPr lang="en-US" sz="1400" b="1" dirty="0">
                <a:solidFill>
                  <a:schemeClr val="bg1"/>
                </a:solidFill>
              </a:rPr>
              <a:t>,</a:t>
            </a:r>
            <a:r>
              <a:rPr lang="en-US" sz="1400" b="1" dirty="0" smtClean="0">
                <a:solidFill>
                  <a:schemeClr val="bg1"/>
                </a:solidFill>
              </a:rPr>
              <a:t> </a:t>
            </a:r>
            <a:r>
              <a:rPr lang="en-US" sz="1400" b="1" dirty="0" err="1" smtClean="0">
                <a:solidFill>
                  <a:schemeClr val="bg1"/>
                </a:solidFill>
              </a:rPr>
              <a:t>NeuroImage</a:t>
            </a:r>
            <a:r>
              <a:rPr lang="en-US" sz="1400" b="1" dirty="0" smtClean="0">
                <a:solidFill>
                  <a:schemeClr val="bg1"/>
                </a:solidFill>
              </a:rPr>
              <a:t>, 2017</a:t>
            </a:r>
            <a:endParaRPr lang="fr-FR" sz="1400" b="1" dirty="0">
              <a:solidFill>
                <a:schemeClr val="bg1"/>
              </a:solidFill>
            </a:endParaRPr>
          </a:p>
        </p:txBody>
      </p:sp>
    </p:spTree>
    <p:extLst>
      <p:ext uri="{BB962C8B-B14F-4D97-AF65-F5344CB8AC3E}">
        <p14:creationId xmlns:p14="http://schemas.microsoft.com/office/powerpoint/2010/main" val="12213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14" name="Rectangle 13"/>
          <p:cNvSpPr/>
          <p:nvPr/>
        </p:nvSpPr>
        <p:spPr>
          <a:xfrm>
            <a:off x="1294651" y="24426"/>
            <a:ext cx="6349804" cy="461665"/>
          </a:xfrm>
          <a:prstGeom prst="rect">
            <a:avLst/>
          </a:prstGeom>
        </p:spPr>
        <p:txBody>
          <a:bodyPr wrap="square">
            <a:spAutoFit/>
          </a:bodyPr>
          <a:lstStyle/>
          <a:p>
            <a:pPr algn="ctr"/>
            <a:r>
              <a:rPr lang="en-US" sz="2400" b="1" dirty="0" smtClean="0"/>
              <a:t>Statistical disease progression model</a:t>
            </a:r>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32</a:t>
            </a:fld>
            <a:endParaRPr lang="fr-FR"/>
          </a:p>
        </p:txBody>
      </p:sp>
      <p:cxnSp>
        <p:nvCxnSpPr>
          <p:cNvPr id="11" name="Connecteur droit avec flèche 10"/>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5" name="Grouper 4"/>
          <p:cNvGrpSpPr/>
          <p:nvPr/>
        </p:nvGrpSpPr>
        <p:grpSpPr>
          <a:xfrm>
            <a:off x="1932162" y="1621066"/>
            <a:ext cx="3337374" cy="1823697"/>
            <a:chOff x="2607746" y="1067200"/>
            <a:chExt cx="3337374" cy="1823697"/>
          </a:xfrm>
        </p:grpSpPr>
        <p:cxnSp>
          <p:nvCxnSpPr>
            <p:cNvPr id="18" name="Connecteur droit 17"/>
            <p:cNvCxnSpPr/>
            <p:nvPr/>
          </p:nvCxnSpPr>
          <p:spPr>
            <a:xfrm flipV="1">
              <a:off x="2607746" y="1972294"/>
              <a:ext cx="918791" cy="91860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flipH="1" flipV="1">
              <a:off x="3526537" y="1972294"/>
              <a:ext cx="1202536" cy="3107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a:off x="4729073" y="1067200"/>
              <a:ext cx="1216047" cy="1215798"/>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grpSp>
        <p:nvGrpSpPr>
          <p:cNvPr id="3" name="Grouper 2"/>
          <p:cNvGrpSpPr/>
          <p:nvPr/>
        </p:nvGrpSpPr>
        <p:grpSpPr>
          <a:xfrm>
            <a:off x="459394" y="3147565"/>
            <a:ext cx="2283466" cy="881879"/>
            <a:chOff x="2607746" y="2620720"/>
            <a:chExt cx="2283466" cy="881879"/>
          </a:xfrm>
        </p:grpSpPr>
        <p:cxnSp>
          <p:nvCxnSpPr>
            <p:cNvPr id="25" name="Connecteur droit 24"/>
            <p:cNvCxnSpPr/>
            <p:nvPr/>
          </p:nvCxnSpPr>
          <p:spPr>
            <a:xfrm flipV="1">
              <a:off x="2607746" y="3161074"/>
              <a:ext cx="918791" cy="34152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3526537" y="2620720"/>
              <a:ext cx="662070" cy="540355"/>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a:off x="4188607" y="2620720"/>
              <a:ext cx="702605" cy="405266"/>
            </a:xfrm>
            <a:prstGeom prst="line">
              <a:avLst/>
            </a:prstGeom>
            <a:ln>
              <a:solidFill>
                <a:srgbClr val="EFA720"/>
              </a:solidFill>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4296699" y="1715633"/>
            <a:ext cx="3486003" cy="391758"/>
            <a:chOff x="2607746" y="2769318"/>
            <a:chExt cx="3486003" cy="391758"/>
          </a:xfrm>
        </p:grpSpPr>
        <p:cxnSp>
          <p:nvCxnSpPr>
            <p:cNvPr id="17" name="Connecteur droit 16"/>
            <p:cNvCxnSpPr/>
            <p:nvPr/>
          </p:nvCxnSpPr>
          <p:spPr>
            <a:xfrm>
              <a:off x="2607746" y="2985459"/>
              <a:ext cx="918791" cy="175616"/>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3526537" y="2769318"/>
              <a:ext cx="1364675" cy="391758"/>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4891212" y="2769318"/>
              <a:ext cx="1202537" cy="216141"/>
            </a:xfrm>
            <a:prstGeom prst="line">
              <a:avLst/>
            </a:prstGeom>
            <a:ln>
              <a:solidFill>
                <a:srgbClr val="E1001A"/>
              </a:solidFill>
            </a:ln>
          </p:spPr>
          <p:style>
            <a:lnRef idx="2">
              <a:schemeClr val="accent1"/>
            </a:lnRef>
            <a:fillRef idx="0">
              <a:schemeClr val="accent1"/>
            </a:fillRef>
            <a:effectRef idx="1">
              <a:schemeClr val="accent1"/>
            </a:effectRef>
            <a:fontRef idx="minor">
              <a:schemeClr val="tx1"/>
            </a:fontRef>
          </p:style>
        </p:cxnSp>
      </p:grpSp>
      <p:sp>
        <p:nvSpPr>
          <p:cNvPr id="31" name="ZoneTexte 30"/>
          <p:cNvSpPr txBox="1"/>
          <p:nvPr/>
        </p:nvSpPr>
        <p:spPr>
          <a:xfrm>
            <a:off x="2742860" y="3444763"/>
            <a:ext cx="2982942" cy="369332"/>
          </a:xfrm>
          <a:prstGeom prst="rect">
            <a:avLst/>
          </a:prstGeom>
          <a:noFill/>
        </p:spPr>
        <p:txBody>
          <a:bodyPr wrap="square" rtlCol="0">
            <a:spAutoFit/>
          </a:bodyPr>
          <a:lstStyle/>
          <a:p>
            <a:r>
              <a:rPr lang="en-US" dirty="0" smtClean="0"/>
              <a:t>Patient A</a:t>
            </a:r>
            <a:endParaRPr lang="en-US" dirty="0"/>
          </a:p>
        </p:txBody>
      </p:sp>
      <p:sp>
        <p:nvSpPr>
          <p:cNvPr id="32" name="ZoneTexte 31"/>
          <p:cNvSpPr txBox="1"/>
          <p:nvPr/>
        </p:nvSpPr>
        <p:spPr>
          <a:xfrm>
            <a:off x="7810981" y="1837214"/>
            <a:ext cx="2982942" cy="369332"/>
          </a:xfrm>
          <a:prstGeom prst="rect">
            <a:avLst/>
          </a:prstGeom>
          <a:noFill/>
        </p:spPr>
        <p:txBody>
          <a:bodyPr wrap="square" rtlCol="0">
            <a:spAutoFit/>
          </a:bodyPr>
          <a:lstStyle/>
          <a:p>
            <a:r>
              <a:rPr lang="en-US" dirty="0" smtClean="0"/>
              <a:t>Patient B</a:t>
            </a:r>
            <a:endParaRPr lang="en-US" dirty="0"/>
          </a:p>
        </p:txBody>
      </p:sp>
      <p:sp>
        <p:nvSpPr>
          <p:cNvPr id="33" name="ZoneTexte 32"/>
          <p:cNvSpPr txBox="1"/>
          <p:nvPr/>
        </p:nvSpPr>
        <p:spPr>
          <a:xfrm>
            <a:off x="5210302" y="1251734"/>
            <a:ext cx="2982942" cy="369332"/>
          </a:xfrm>
          <a:prstGeom prst="rect">
            <a:avLst/>
          </a:prstGeom>
          <a:noFill/>
        </p:spPr>
        <p:txBody>
          <a:bodyPr wrap="square" rtlCol="0">
            <a:spAutoFit/>
          </a:bodyPr>
          <a:lstStyle/>
          <a:p>
            <a:r>
              <a:rPr lang="en-US" dirty="0" smtClean="0"/>
              <a:t>Patient C</a:t>
            </a:r>
            <a:endParaRPr lang="en-US" dirty="0"/>
          </a:p>
        </p:txBody>
      </p:sp>
      <p:sp>
        <p:nvSpPr>
          <p:cNvPr id="35" name="ZoneTexte 34"/>
          <p:cNvSpPr txBox="1"/>
          <p:nvPr/>
        </p:nvSpPr>
        <p:spPr>
          <a:xfrm>
            <a:off x="8152386" y="4039150"/>
            <a:ext cx="908658" cy="369332"/>
          </a:xfrm>
          <a:prstGeom prst="rect">
            <a:avLst/>
          </a:prstGeom>
          <a:noFill/>
        </p:spPr>
        <p:txBody>
          <a:bodyPr wrap="square" rtlCol="0">
            <a:spAutoFit/>
          </a:bodyPr>
          <a:lstStyle/>
          <a:p>
            <a:r>
              <a:rPr lang="en-US" dirty="0" smtClean="0"/>
              <a:t>time</a:t>
            </a:r>
            <a:endParaRPr lang="en-US" dirty="0"/>
          </a:p>
        </p:txBody>
      </p:sp>
      <p:sp>
        <p:nvSpPr>
          <p:cNvPr id="36" name="ZoneTexte 35"/>
          <p:cNvSpPr txBox="1"/>
          <p:nvPr/>
        </p:nvSpPr>
        <p:spPr>
          <a:xfrm rot="16200000">
            <a:off x="-887679" y="2598807"/>
            <a:ext cx="2324813" cy="369332"/>
          </a:xfrm>
          <a:prstGeom prst="rect">
            <a:avLst/>
          </a:prstGeom>
          <a:noFill/>
        </p:spPr>
        <p:txBody>
          <a:bodyPr wrap="square" rtlCol="0">
            <a:spAutoFit/>
          </a:bodyPr>
          <a:lstStyle/>
          <a:p>
            <a:pPr algn="ctr"/>
            <a:r>
              <a:rPr lang="en-US" dirty="0" smtClean="0"/>
              <a:t>Biomarker X</a:t>
            </a:r>
            <a:endParaRPr lang="en-US" dirty="0"/>
          </a:p>
        </p:txBody>
      </p:sp>
      <p:cxnSp>
        <p:nvCxnSpPr>
          <p:cNvPr id="38" name="Connecteur droit 37"/>
          <p:cNvCxnSpPr/>
          <p:nvPr/>
        </p:nvCxnSpPr>
        <p:spPr>
          <a:xfrm flipH="1">
            <a:off x="3796768" y="736600"/>
            <a:ext cx="1" cy="33025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3742720" y="4115744"/>
            <a:ext cx="4256167" cy="369332"/>
          </a:xfrm>
          <a:prstGeom prst="rect">
            <a:avLst/>
          </a:prstGeom>
          <a:noFill/>
        </p:spPr>
        <p:txBody>
          <a:bodyPr wrap="square" rtlCol="0">
            <a:spAutoFit/>
          </a:bodyPr>
          <a:lstStyle/>
          <a:p>
            <a:r>
              <a:rPr lang="en-US" dirty="0" smtClean="0"/>
              <a:t>End clinical trial</a:t>
            </a:r>
            <a:endParaRPr lang="en-US" dirty="0"/>
          </a:p>
        </p:txBody>
      </p:sp>
      <p:sp>
        <p:nvSpPr>
          <p:cNvPr id="40" name="ZoneTexte 39"/>
          <p:cNvSpPr txBox="1"/>
          <p:nvPr/>
        </p:nvSpPr>
        <p:spPr>
          <a:xfrm>
            <a:off x="452637" y="4119680"/>
            <a:ext cx="4256167" cy="369332"/>
          </a:xfrm>
          <a:prstGeom prst="rect">
            <a:avLst/>
          </a:prstGeom>
          <a:noFill/>
        </p:spPr>
        <p:txBody>
          <a:bodyPr wrap="square" rtlCol="0">
            <a:spAutoFit/>
          </a:bodyPr>
          <a:lstStyle/>
          <a:p>
            <a:r>
              <a:rPr lang="en-US" dirty="0" smtClean="0"/>
              <a:t>Start clinical trial</a:t>
            </a:r>
            <a:endParaRPr lang="en-US" dirty="0"/>
          </a:p>
        </p:txBody>
      </p:sp>
      <p:cxnSp>
        <p:nvCxnSpPr>
          <p:cNvPr id="12" name="Connecteur droit avec flèche 11"/>
          <p:cNvCxnSpPr/>
          <p:nvPr/>
        </p:nvCxnSpPr>
        <p:spPr>
          <a:xfrm flipH="1" flipV="1">
            <a:off x="567489" y="2728791"/>
            <a:ext cx="1878117" cy="1350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flipH="1">
            <a:off x="567489" y="1949084"/>
            <a:ext cx="371569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3" name="ZoneTexte 22"/>
          <p:cNvSpPr txBox="1"/>
          <p:nvPr/>
        </p:nvSpPr>
        <p:spPr>
          <a:xfrm>
            <a:off x="513437" y="2278414"/>
            <a:ext cx="3364396" cy="369332"/>
          </a:xfrm>
          <a:prstGeom prst="rect">
            <a:avLst/>
          </a:prstGeom>
          <a:noFill/>
        </p:spPr>
        <p:txBody>
          <a:bodyPr wrap="square" rtlCol="0">
            <a:spAutoFit/>
          </a:bodyPr>
          <a:lstStyle/>
          <a:p>
            <a:r>
              <a:rPr lang="en-US" dirty="0" smtClean="0"/>
              <a:t>Disease stage Patient C</a:t>
            </a:r>
            <a:endParaRPr lang="en-US" dirty="0"/>
          </a:p>
        </p:txBody>
      </p:sp>
      <p:sp>
        <p:nvSpPr>
          <p:cNvPr id="37" name="ZoneTexte 36"/>
          <p:cNvSpPr txBox="1"/>
          <p:nvPr/>
        </p:nvSpPr>
        <p:spPr>
          <a:xfrm>
            <a:off x="567489" y="1499485"/>
            <a:ext cx="3364396" cy="369332"/>
          </a:xfrm>
          <a:prstGeom prst="rect">
            <a:avLst/>
          </a:prstGeom>
          <a:noFill/>
        </p:spPr>
        <p:txBody>
          <a:bodyPr wrap="square" rtlCol="0">
            <a:spAutoFit/>
          </a:bodyPr>
          <a:lstStyle/>
          <a:p>
            <a:r>
              <a:rPr lang="en-US" dirty="0" smtClean="0"/>
              <a:t>Disease stage Patient B</a:t>
            </a:r>
            <a:endParaRPr lang="en-US" dirty="0"/>
          </a:p>
        </p:txBody>
      </p:sp>
      <p:sp>
        <p:nvSpPr>
          <p:cNvPr id="41" name="Forme libre 40"/>
          <p:cNvSpPr/>
          <p:nvPr/>
        </p:nvSpPr>
        <p:spPr>
          <a:xfrm>
            <a:off x="459395" y="1715626"/>
            <a:ext cx="8336679"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762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ZoneTexte 41"/>
          <p:cNvSpPr txBox="1"/>
          <p:nvPr/>
        </p:nvSpPr>
        <p:spPr>
          <a:xfrm>
            <a:off x="6649607" y="1251734"/>
            <a:ext cx="2480879" cy="369332"/>
          </a:xfrm>
          <a:prstGeom prst="rect">
            <a:avLst/>
          </a:prstGeom>
          <a:noFill/>
          <a:ln w="76200" cmpd="sng">
            <a:noFill/>
          </a:ln>
        </p:spPr>
        <p:txBody>
          <a:bodyPr wrap="square" rtlCol="0">
            <a:spAutoFit/>
          </a:bodyPr>
          <a:lstStyle/>
          <a:p>
            <a:r>
              <a:rPr lang="en-US" b="1" dirty="0" smtClean="0">
                <a:solidFill>
                  <a:srgbClr val="4E8FD3"/>
                </a:solidFill>
              </a:rPr>
              <a:t>Disease progression</a:t>
            </a:r>
            <a:endParaRPr lang="en-US" b="1" dirty="0">
              <a:solidFill>
                <a:srgbClr val="4E8FD3"/>
              </a:solidFill>
            </a:endParaRPr>
          </a:p>
        </p:txBody>
      </p:sp>
      <p:sp>
        <p:nvSpPr>
          <p:cNvPr id="44" name="Rectangle 43"/>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Filippone</a:t>
            </a:r>
            <a:r>
              <a:rPr lang="en-US" sz="1400" b="1" dirty="0" smtClean="0">
                <a:solidFill>
                  <a:schemeClr val="bg1"/>
                </a:solidFill>
              </a:rPr>
              <a:t>, </a:t>
            </a:r>
            <a:r>
              <a:rPr lang="en-US" sz="1400" b="1" dirty="0" err="1" smtClean="0">
                <a:solidFill>
                  <a:schemeClr val="bg1"/>
                </a:solidFill>
              </a:rPr>
              <a:t>Frisoni</a:t>
            </a:r>
            <a:r>
              <a:rPr lang="en-US" sz="1400" b="1" dirty="0" smtClean="0">
                <a:solidFill>
                  <a:schemeClr val="bg1"/>
                </a:solidFill>
              </a:rPr>
              <a:t>, Alexander &amp; </a:t>
            </a:r>
            <a:r>
              <a:rPr lang="en-US" sz="1400" b="1" dirty="0" err="1" smtClean="0">
                <a:solidFill>
                  <a:schemeClr val="bg1"/>
                </a:solidFill>
              </a:rPr>
              <a:t>Ourselin</a:t>
            </a:r>
            <a:r>
              <a:rPr lang="en-US" sz="1400" b="1" dirty="0">
                <a:solidFill>
                  <a:schemeClr val="bg1"/>
                </a:solidFill>
              </a:rPr>
              <a:t>,</a:t>
            </a:r>
            <a:r>
              <a:rPr lang="en-US" sz="1400" b="1" dirty="0" smtClean="0">
                <a:solidFill>
                  <a:schemeClr val="bg1"/>
                </a:solidFill>
              </a:rPr>
              <a:t> </a:t>
            </a:r>
            <a:r>
              <a:rPr lang="en-US" sz="1400" b="1" dirty="0" err="1" smtClean="0">
                <a:solidFill>
                  <a:schemeClr val="bg1"/>
                </a:solidFill>
              </a:rPr>
              <a:t>NeuroImage</a:t>
            </a:r>
            <a:r>
              <a:rPr lang="en-US" sz="1400" b="1" dirty="0" smtClean="0">
                <a:solidFill>
                  <a:schemeClr val="bg1"/>
                </a:solidFill>
              </a:rPr>
              <a:t>, 2017</a:t>
            </a:r>
            <a:endParaRPr lang="fr-FR" sz="1400" b="1" dirty="0">
              <a:solidFill>
                <a:schemeClr val="bg1"/>
              </a:solidFill>
            </a:endParaRPr>
          </a:p>
        </p:txBody>
      </p:sp>
    </p:spTree>
    <p:extLst>
      <p:ext uri="{BB962C8B-B14F-4D97-AF65-F5344CB8AC3E}">
        <p14:creationId xmlns:p14="http://schemas.microsoft.com/office/powerpoint/2010/main" val="363177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0" y="-330177"/>
            <a:ext cx="2406858" cy="3505069"/>
          </a:xfrm>
          <a:prstGeom prst="rect">
            <a:avLst/>
          </a:prstGeom>
        </p:spPr>
      </p:pic>
      <p:sp>
        <p:nvSpPr>
          <p:cNvPr id="16" name="Rectangle 15"/>
          <p:cNvSpPr/>
          <p:nvPr/>
        </p:nvSpPr>
        <p:spPr>
          <a:xfrm>
            <a:off x="-320201" y="-287109"/>
            <a:ext cx="3242976" cy="17654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5" name="Grouper 4"/>
          <p:cNvGrpSpPr/>
          <p:nvPr/>
        </p:nvGrpSpPr>
        <p:grpSpPr>
          <a:xfrm>
            <a:off x="5853701" y="1181648"/>
            <a:ext cx="3443053" cy="3955919"/>
            <a:chOff x="5141479" y="582588"/>
            <a:chExt cx="3556560" cy="4086334"/>
          </a:xfrm>
        </p:grpSpPr>
        <p:sp>
          <p:nvSpPr>
            <p:cNvPr id="2" name="ZoneTexte 1"/>
            <p:cNvSpPr txBox="1"/>
            <p:nvPr/>
          </p:nvSpPr>
          <p:spPr>
            <a:xfrm>
              <a:off x="5665989" y="582588"/>
              <a:ext cx="2922406" cy="307777"/>
            </a:xfrm>
            <a:prstGeom prst="rect">
              <a:avLst/>
            </a:prstGeom>
            <a:noFill/>
          </p:spPr>
          <p:txBody>
            <a:bodyPr wrap="square" rtlCol="0">
              <a:spAutoFit/>
            </a:bodyPr>
            <a:lstStyle/>
            <a:p>
              <a:r>
                <a:rPr lang="en-US" sz="1400" b="1" dirty="0" smtClean="0"/>
                <a:t>Estim</a:t>
              </a:r>
              <a:r>
                <a:rPr lang="en-US" sz="1400" b="1" dirty="0"/>
                <a:t>a</a:t>
              </a:r>
              <a:r>
                <a:rPr lang="en-US" sz="1400" b="1" dirty="0" smtClean="0"/>
                <a:t>ted long term progressions</a:t>
              </a:r>
              <a:endParaRPr lang="en-US" sz="1400" b="1" dirty="0"/>
            </a:p>
          </p:txBody>
        </p:sp>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8319" y="824926"/>
              <a:ext cx="2639592" cy="3843996"/>
            </a:xfrm>
            <a:prstGeom prst="rect">
              <a:avLst/>
            </a:prstGeom>
          </p:spPr>
        </p:pic>
        <p:sp>
          <p:nvSpPr>
            <p:cNvPr id="3" name="Rectangle 2"/>
            <p:cNvSpPr/>
            <p:nvPr/>
          </p:nvSpPr>
          <p:spPr>
            <a:xfrm>
              <a:off x="5141479" y="2732776"/>
              <a:ext cx="3556560" cy="19361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33</a:t>
            </a:fld>
            <a:endParaRPr lang="fr-FR"/>
          </a:p>
        </p:txBody>
      </p:sp>
      <p:pic>
        <p:nvPicPr>
          <p:cNvPr id="14" name="Image 13" descr="animated.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6754" y="825226"/>
            <a:ext cx="4021278" cy="3015959"/>
          </a:xfrm>
          <a:prstGeom prst="rect">
            <a:avLst/>
          </a:prstGeom>
        </p:spPr>
      </p:pic>
      <p:sp>
        <p:nvSpPr>
          <p:cNvPr id="9" name="Rectangle 8"/>
          <p:cNvSpPr/>
          <p:nvPr/>
        </p:nvSpPr>
        <p:spPr>
          <a:xfrm>
            <a:off x="1294651" y="2143"/>
            <a:ext cx="6349804" cy="1200328"/>
          </a:xfrm>
          <a:prstGeom prst="rect">
            <a:avLst/>
          </a:prstGeom>
        </p:spPr>
        <p:txBody>
          <a:bodyPr wrap="square">
            <a:spAutoFit/>
          </a:bodyPr>
          <a:lstStyle/>
          <a:p>
            <a:pPr algn="ctr"/>
            <a:r>
              <a:rPr lang="en-US" sz="2400" b="1" dirty="0"/>
              <a:t>Statistical disease progression </a:t>
            </a:r>
            <a:r>
              <a:rPr lang="en-US" sz="2400" b="1" dirty="0" smtClean="0"/>
              <a:t>model</a:t>
            </a:r>
          </a:p>
          <a:p>
            <a:pPr algn="ctr"/>
            <a:r>
              <a:rPr lang="en-US" sz="2400" b="1" dirty="0"/>
              <a:t>v</a:t>
            </a:r>
            <a:r>
              <a:rPr lang="en-US" sz="2400" b="1" dirty="0" smtClean="0"/>
              <a:t>ia monotonic Gaussian Processes (GP)</a:t>
            </a:r>
            <a:endParaRPr lang="en-US" sz="2400" b="1" dirty="0"/>
          </a:p>
          <a:p>
            <a:pPr algn="ctr"/>
            <a:endParaRPr lang="en-US" sz="2400" b="1" dirty="0" smtClean="0"/>
          </a:p>
        </p:txBody>
      </p:sp>
      <p:sp>
        <p:nvSpPr>
          <p:cNvPr id="13" name="ZoneTexte 12"/>
          <p:cNvSpPr txBox="1"/>
          <p:nvPr/>
        </p:nvSpPr>
        <p:spPr>
          <a:xfrm>
            <a:off x="-135260" y="1211122"/>
            <a:ext cx="2664735" cy="307777"/>
          </a:xfrm>
          <a:prstGeom prst="rect">
            <a:avLst/>
          </a:prstGeom>
          <a:noFill/>
        </p:spPr>
        <p:txBody>
          <a:bodyPr wrap="square" rtlCol="0">
            <a:spAutoFit/>
          </a:bodyPr>
          <a:lstStyle/>
          <a:p>
            <a:pPr algn="ctr"/>
            <a:r>
              <a:rPr lang="en-US" sz="1400" b="1" dirty="0" smtClean="0"/>
              <a:t>Short term data</a:t>
            </a:r>
            <a:endParaRPr lang="en-US" sz="1400" b="1" dirty="0"/>
          </a:p>
        </p:txBody>
      </p:sp>
      <p:pic>
        <p:nvPicPr>
          <p:cNvPr id="17" name="Imag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3927" y="4567635"/>
            <a:ext cx="4508500" cy="596900"/>
          </a:xfrm>
          <a:prstGeom prst="rect">
            <a:avLst/>
          </a:prstGeom>
        </p:spPr>
      </p:pic>
      <p:sp>
        <p:nvSpPr>
          <p:cNvPr id="18" name="Espace réservé du numéro de diapositive 2"/>
          <p:cNvSpPr txBox="1">
            <a:spLocks/>
          </p:cNvSpPr>
          <p:nvPr/>
        </p:nvSpPr>
        <p:spPr bwMode="white">
          <a:xfrm>
            <a:off x="8615387" y="4866085"/>
            <a:ext cx="525462" cy="204788"/>
          </a:xfrm>
          <a:prstGeom prst="rect">
            <a:avLst/>
          </a:prstGeom>
          <a:solidFill>
            <a:schemeClr val="bg2"/>
          </a:solidFill>
          <a:ln>
            <a:noFill/>
          </a:ln>
          <a:effectLst/>
          <a:extLst/>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100" kern="1200">
                <a:solidFill>
                  <a:schemeClr val="bg1"/>
                </a:solidFill>
                <a:latin typeface="Arial" pitchFamily="34"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fr-FR" dirty="0" smtClean="0"/>
              <a:t>- </a:t>
            </a:r>
            <a:fld id="{8D68F26B-E493-43B4-A0D1-A7C7B876D25B}" type="slidenum">
              <a:rPr lang="fr-FR" smtClean="0"/>
              <a:pPr>
                <a:defRPr/>
              </a:pPr>
              <a:t>33</a:t>
            </a:fld>
            <a:endParaRPr lang="fr-FR" dirty="0"/>
          </a:p>
        </p:txBody>
      </p:sp>
      <p:sp>
        <p:nvSpPr>
          <p:cNvPr id="19" name="Rectangle 18"/>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Filippone</a:t>
            </a:r>
            <a:r>
              <a:rPr lang="en-US" sz="1400" b="1" dirty="0" smtClean="0">
                <a:solidFill>
                  <a:schemeClr val="bg1"/>
                </a:solidFill>
              </a:rPr>
              <a:t>, </a:t>
            </a:r>
            <a:r>
              <a:rPr lang="en-US" sz="1400" b="1" dirty="0" err="1" smtClean="0">
                <a:solidFill>
                  <a:schemeClr val="bg1"/>
                </a:solidFill>
              </a:rPr>
              <a:t>Frisoni</a:t>
            </a:r>
            <a:r>
              <a:rPr lang="en-US" sz="1400" b="1" dirty="0" smtClean="0">
                <a:solidFill>
                  <a:schemeClr val="bg1"/>
                </a:solidFill>
              </a:rPr>
              <a:t>, Alexander &amp; </a:t>
            </a:r>
            <a:r>
              <a:rPr lang="en-US" sz="1400" b="1" dirty="0" err="1" smtClean="0">
                <a:solidFill>
                  <a:schemeClr val="bg1"/>
                </a:solidFill>
              </a:rPr>
              <a:t>Ourselin</a:t>
            </a:r>
            <a:r>
              <a:rPr lang="en-US" sz="1400" b="1" dirty="0">
                <a:solidFill>
                  <a:schemeClr val="bg1"/>
                </a:solidFill>
              </a:rPr>
              <a:t>,</a:t>
            </a:r>
            <a:r>
              <a:rPr lang="en-US" sz="1400" b="1" dirty="0" smtClean="0">
                <a:solidFill>
                  <a:schemeClr val="bg1"/>
                </a:solidFill>
              </a:rPr>
              <a:t> </a:t>
            </a:r>
            <a:r>
              <a:rPr lang="en-US" sz="1400" b="1" dirty="0" err="1" smtClean="0">
                <a:solidFill>
                  <a:schemeClr val="bg1"/>
                </a:solidFill>
              </a:rPr>
              <a:t>NeuroImage</a:t>
            </a:r>
            <a:r>
              <a:rPr lang="en-US" sz="1400" b="1" dirty="0" smtClean="0">
                <a:solidFill>
                  <a:schemeClr val="bg1"/>
                </a:solidFill>
              </a:rPr>
              <a:t>, 2017</a:t>
            </a:r>
            <a:endParaRPr lang="fr-FR" sz="1400" b="1" dirty="0">
              <a:solidFill>
                <a:schemeClr val="bg1"/>
              </a:solidFill>
            </a:endParaRPr>
          </a:p>
        </p:txBody>
      </p:sp>
      <p:sp>
        <p:nvSpPr>
          <p:cNvPr id="7" name="Rectangle 6"/>
          <p:cNvSpPr/>
          <p:nvPr/>
        </p:nvSpPr>
        <p:spPr>
          <a:xfrm>
            <a:off x="174878" y="3848717"/>
            <a:ext cx="8969122" cy="830997"/>
          </a:xfrm>
          <a:prstGeom prst="rect">
            <a:avLst/>
          </a:prstGeom>
        </p:spPr>
        <p:txBody>
          <a:bodyPr wrap="none">
            <a:spAutoFit/>
          </a:bodyPr>
          <a:lstStyle/>
          <a:p>
            <a:pPr marL="285750" indent="-285750">
              <a:buFont typeface="Arial"/>
              <a:buChar char="•"/>
            </a:pPr>
            <a:r>
              <a:rPr lang="en-US" sz="1600" dirty="0" smtClean="0"/>
              <a:t>Multivariate non-parametric random effects modeling</a:t>
            </a:r>
          </a:p>
          <a:p>
            <a:pPr marL="285750" indent="-285750">
              <a:buFont typeface="Arial"/>
              <a:buChar char="•"/>
            </a:pPr>
            <a:r>
              <a:rPr lang="en-US" sz="1600" dirty="0" smtClean="0"/>
              <a:t>Monotonic GP </a:t>
            </a:r>
            <a:r>
              <a:rPr lang="en-US" sz="1400" dirty="0" smtClean="0"/>
              <a:t>[</a:t>
            </a:r>
            <a:r>
              <a:rPr lang="en-US" sz="1400" dirty="0" err="1" smtClean="0"/>
              <a:t>Riihimäki</a:t>
            </a:r>
            <a:r>
              <a:rPr lang="en-US" sz="1400" dirty="0" smtClean="0"/>
              <a:t> &amp; </a:t>
            </a:r>
            <a:r>
              <a:rPr lang="en-US" sz="1400" dirty="0" err="1" smtClean="0"/>
              <a:t>Vehtari</a:t>
            </a:r>
            <a:r>
              <a:rPr lang="en-US" sz="1400" dirty="0" smtClean="0"/>
              <a:t>, PMLR, 2010; </a:t>
            </a:r>
            <a:r>
              <a:rPr lang="en-US" sz="1400" dirty="0" err="1" smtClean="0"/>
              <a:t>Lorenzi</a:t>
            </a:r>
            <a:r>
              <a:rPr lang="en-US" sz="1400" dirty="0" smtClean="0"/>
              <a:t> &amp; </a:t>
            </a:r>
            <a:r>
              <a:rPr lang="en-US" sz="1400" dirty="0" err="1" smtClean="0"/>
              <a:t>Filippone</a:t>
            </a:r>
            <a:r>
              <a:rPr lang="en-US" sz="1400" dirty="0" smtClean="0"/>
              <a:t>, ICML, 2018]</a:t>
            </a:r>
          </a:p>
          <a:p>
            <a:pPr marL="285750" indent="-285750">
              <a:buFont typeface="Arial"/>
              <a:buChar char="•"/>
            </a:pPr>
            <a:r>
              <a:rPr lang="en-US" sz="1600" dirty="0" smtClean="0"/>
              <a:t>Time </a:t>
            </a:r>
            <a:r>
              <a:rPr lang="en-US" sz="1600" dirty="0" err="1" smtClean="0"/>
              <a:t>reparameterization</a:t>
            </a:r>
            <a:r>
              <a:rPr lang="en-US" sz="1600" dirty="0" smtClean="0"/>
              <a:t>  </a:t>
            </a:r>
            <a:r>
              <a:rPr lang="en-US" sz="1400" dirty="0"/>
              <a:t>[</a:t>
            </a:r>
            <a:r>
              <a:rPr lang="en-US" sz="1400" dirty="0" err="1"/>
              <a:t>Jedynak</a:t>
            </a:r>
            <a:r>
              <a:rPr lang="en-US" sz="1400" dirty="0"/>
              <a:t> et al, </a:t>
            </a:r>
            <a:r>
              <a:rPr lang="en-US" sz="1400" dirty="0" err="1"/>
              <a:t>NeuroImage</a:t>
            </a:r>
            <a:r>
              <a:rPr lang="en-US" sz="1400" dirty="0"/>
              <a:t> </a:t>
            </a:r>
            <a:r>
              <a:rPr lang="en-US" sz="1400" dirty="0" smtClean="0"/>
              <a:t>2012; </a:t>
            </a:r>
            <a:r>
              <a:rPr lang="en-US" sz="1400" dirty="0" err="1" smtClean="0"/>
              <a:t>Durrleman</a:t>
            </a:r>
            <a:r>
              <a:rPr lang="en-US" sz="1400" dirty="0" smtClean="0"/>
              <a:t> et al, IJCV, 2013; </a:t>
            </a:r>
            <a:r>
              <a:rPr lang="en-US" sz="1400" dirty="0" err="1" smtClean="0"/>
              <a:t>Schiratti</a:t>
            </a:r>
            <a:r>
              <a:rPr lang="en-US" sz="1400" dirty="0" smtClean="0"/>
              <a:t> et al, NIPS 2015]</a:t>
            </a:r>
            <a:endParaRPr lang="en-US" sz="1400" dirty="0"/>
          </a:p>
        </p:txBody>
      </p:sp>
      <p:sp>
        <p:nvSpPr>
          <p:cNvPr id="6" name="ZoneTexte 5"/>
          <p:cNvSpPr txBox="1"/>
          <p:nvPr/>
        </p:nvSpPr>
        <p:spPr>
          <a:xfrm>
            <a:off x="4074291" y="3548584"/>
            <a:ext cx="785795" cy="307777"/>
          </a:xfrm>
          <a:prstGeom prst="rect">
            <a:avLst/>
          </a:prstGeom>
          <a:noFill/>
        </p:spPr>
        <p:txBody>
          <a:bodyPr wrap="square" rtlCol="0">
            <a:spAutoFit/>
          </a:bodyPr>
          <a:lstStyle/>
          <a:p>
            <a:r>
              <a:rPr lang="en-US" sz="1400" dirty="0" smtClean="0"/>
              <a:t>time</a:t>
            </a:r>
            <a:endParaRPr lang="en-US" sz="1400" dirty="0"/>
          </a:p>
        </p:txBody>
      </p:sp>
      <p:sp>
        <p:nvSpPr>
          <p:cNvPr id="20" name="ZoneTexte 19"/>
          <p:cNvSpPr txBox="1"/>
          <p:nvPr/>
        </p:nvSpPr>
        <p:spPr>
          <a:xfrm rot="16200000">
            <a:off x="1221926" y="2214792"/>
            <a:ext cx="2399072" cy="307777"/>
          </a:xfrm>
          <a:prstGeom prst="rect">
            <a:avLst/>
          </a:prstGeom>
          <a:noFill/>
        </p:spPr>
        <p:txBody>
          <a:bodyPr wrap="square" rtlCol="0">
            <a:spAutoFit/>
          </a:bodyPr>
          <a:lstStyle/>
          <a:p>
            <a:pPr algn="ctr"/>
            <a:r>
              <a:rPr lang="en-US" sz="1400" dirty="0" smtClean="0"/>
              <a:t>abnormality</a:t>
            </a:r>
            <a:endParaRPr lang="en-US" sz="1400" dirty="0"/>
          </a:p>
        </p:txBody>
      </p:sp>
    </p:spTree>
    <p:extLst>
      <p:ext uri="{BB962C8B-B14F-4D97-AF65-F5344CB8AC3E}">
        <p14:creationId xmlns:p14="http://schemas.microsoft.com/office/powerpoint/2010/main" val="4287912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smtClean="0"/>
              <a:t>- </a:t>
            </a:r>
            <a:fld id="{8D68F26B-E493-43B4-A0D1-A7C7B876D25B}" type="slidenum">
              <a:rPr lang="fr-FR" smtClean="0"/>
              <a:pPr>
                <a:defRPr/>
              </a:pPr>
              <a:t>34</a:t>
            </a:fld>
            <a:endParaRPr lang="fr-FR"/>
          </a:p>
        </p:txBody>
      </p:sp>
      <p:grpSp>
        <p:nvGrpSpPr>
          <p:cNvPr id="28" name="Grouper 27"/>
          <p:cNvGrpSpPr/>
          <p:nvPr/>
        </p:nvGrpSpPr>
        <p:grpSpPr>
          <a:xfrm>
            <a:off x="101213" y="649330"/>
            <a:ext cx="4071455" cy="1254799"/>
            <a:chOff x="69349" y="870818"/>
            <a:chExt cx="4071455" cy="1254799"/>
          </a:xfrm>
        </p:grpSpPr>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348" y="908991"/>
              <a:ext cx="3650564" cy="1097999"/>
            </a:xfrm>
            <a:prstGeom prst="rect">
              <a:avLst/>
            </a:prstGeom>
            <a:ln w="28575" cmpd="sng">
              <a:noFill/>
            </a:ln>
          </p:spPr>
        </p:pic>
        <p:sp>
          <p:nvSpPr>
            <p:cNvPr id="6" name="Rectangle 5"/>
            <p:cNvSpPr/>
            <p:nvPr/>
          </p:nvSpPr>
          <p:spPr>
            <a:xfrm>
              <a:off x="91150" y="870818"/>
              <a:ext cx="4049654" cy="122776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6"/>
            <p:cNvSpPr txBox="1"/>
            <p:nvPr/>
          </p:nvSpPr>
          <p:spPr>
            <a:xfrm rot="16200000">
              <a:off x="-187740" y="1245237"/>
              <a:ext cx="775787" cy="261610"/>
            </a:xfrm>
            <a:prstGeom prst="rect">
              <a:avLst/>
            </a:prstGeom>
            <a:noFill/>
          </p:spPr>
          <p:txBody>
            <a:bodyPr wrap="square" rtlCol="0">
              <a:spAutoFit/>
            </a:bodyPr>
            <a:lstStyle/>
            <a:p>
              <a:r>
                <a:rPr lang="en-US" sz="1100" dirty="0" smtClean="0"/>
                <a:t>severity</a:t>
              </a:r>
              <a:endParaRPr lang="en-US" sz="1100" dirty="0"/>
            </a:p>
          </p:txBody>
        </p:sp>
        <p:sp>
          <p:nvSpPr>
            <p:cNvPr id="8" name="ZoneTexte 7"/>
            <p:cNvSpPr txBox="1"/>
            <p:nvPr/>
          </p:nvSpPr>
          <p:spPr>
            <a:xfrm>
              <a:off x="1023796" y="1864007"/>
              <a:ext cx="775787" cy="261610"/>
            </a:xfrm>
            <a:prstGeom prst="rect">
              <a:avLst/>
            </a:prstGeom>
            <a:noFill/>
          </p:spPr>
          <p:txBody>
            <a:bodyPr wrap="square" rtlCol="0">
              <a:spAutoFit/>
            </a:bodyPr>
            <a:lstStyle/>
            <a:p>
              <a:r>
                <a:rPr lang="en-US" sz="1100" dirty="0" smtClean="0"/>
                <a:t>years</a:t>
              </a:r>
              <a:endParaRPr lang="en-US" sz="1100" dirty="0"/>
            </a:p>
          </p:txBody>
        </p:sp>
        <p:sp>
          <p:nvSpPr>
            <p:cNvPr id="9" name="ZoneTexte 8"/>
            <p:cNvSpPr txBox="1"/>
            <p:nvPr/>
          </p:nvSpPr>
          <p:spPr>
            <a:xfrm>
              <a:off x="2905477" y="1857729"/>
              <a:ext cx="775787" cy="261610"/>
            </a:xfrm>
            <a:prstGeom prst="rect">
              <a:avLst/>
            </a:prstGeom>
            <a:noFill/>
          </p:spPr>
          <p:txBody>
            <a:bodyPr wrap="square" rtlCol="0">
              <a:spAutoFit/>
            </a:bodyPr>
            <a:lstStyle/>
            <a:p>
              <a:r>
                <a:rPr lang="en-US" sz="1100" dirty="0" smtClean="0"/>
                <a:t>years</a:t>
              </a:r>
              <a:endParaRPr lang="en-US" sz="1100" dirty="0"/>
            </a:p>
          </p:txBody>
        </p:sp>
      </p:grpSp>
      <p:grpSp>
        <p:nvGrpSpPr>
          <p:cNvPr id="26" name="Grouper 25"/>
          <p:cNvGrpSpPr/>
          <p:nvPr/>
        </p:nvGrpSpPr>
        <p:grpSpPr>
          <a:xfrm>
            <a:off x="104630" y="2066749"/>
            <a:ext cx="5806106" cy="1271481"/>
            <a:chOff x="72766" y="2288237"/>
            <a:chExt cx="5806106" cy="1271481"/>
          </a:xfrm>
        </p:grpSpPr>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953" y="2310135"/>
              <a:ext cx="5467879" cy="1075463"/>
            </a:xfrm>
            <a:prstGeom prst="rect">
              <a:avLst/>
            </a:prstGeom>
            <a:ln w="28575" cmpd="sng">
              <a:solidFill>
                <a:srgbClr val="FFFFFF"/>
              </a:solidFill>
            </a:ln>
          </p:spPr>
        </p:pic>
        <p:sp>
          <p:nvSpPr>
            <p:cNvPr id="10" name="ZoneTexte 9"/>
            <p:cNvSpPr txBox="1"/>
            <p:nvPr/>
          </p:nvSpPr>
          <p:spPr>
            <a:xfrm rot="16200000">
              <a:off x="-184323" y="2679338"/>
              <a:ext cx="775787" cy="261610"/>
            </a:xfrm>
            <a:prstGeom prst="rect">
              <a:avLst/>
            </a:prstGeom>
            <a:noFill/>
          </p:spPr>
          <p:txBody>
            <a:bodyPr wrap="square" rtlCol="0">
              <a:spAutoFit/>
            </a:bodyPr>
            <a:lstStyle/>
            <a:p>
              <a:r>
                <a:rPr lang="en-US" sz="1100" dirty="0" smtClean="0"/>
                <a:t>severity</a:t>
              </a:r>
              <a:endParaRPr lang="en-US" sz="1100" dirty="0"/>
            </a:p>
          </p:txBody>
        </p:sp>
        <p:sp>
          <p:nvSpPr>
            <p:cNvPr id="11" name="ZoneTexte 10"/>
            <p:cNvSpPr txBox="1"/>
            <p:nvPr/>
          </p:nvSpPr>
          <p:spPr>
            <a:xfrm>
              <a:off x="1027213" y="3298108"/>
              <a:ext cx="775787" cy="261610"/>
            </a:xfrm>
            <a:prstGeom prst="rect">
              <a:avLst/>
            </a:prstGeom>
            <a:noFill/>
          </p:spPr>
          <p:txBody>
            <a:bodyPr wrap="square" rtlCol="0">
              <a:spAutoFit/>
            </a:bodyPr>
            <a:lstStyle/>
            <a:p>
              <a:r>
                <a:rPr lang="en-US" sz="1100" dirty="0" smtClean="0"/>
                <a:t>years</a:t>
              </a:r>
              <a:endParaRPr lang="en-US" sz="1100" dirty="0"/>
            </a:p>
          </p:txBody>
        </p:sp>
        <p:sp>
          <p:nvSpPr>
            <p:cNvPr id="12" name="ZoneTexte 11"/>
            <p:cNvSpPr txBox="1"/>
            <p:nvPr/>
          </p:nvSpPr>
          <p:spPr>
            <a:xfrm>
              <a:off x="2908894" y="3291830"/>
              <a:ext cx="775787" cy="261610"/>
            </a:xfrm>
            <a:prstGeom prst="rect">
              <a:avLst/>
            </a:prstGeom>
            <a:noFill/>
          </p:spPr>
          <p:txBody>
            <a:bodyPr wrap="square" rtlCol="0">
              <a:spAutoFit/>
            </a:bodyPr>
            <a:lstStyle/>
            <a:p>
              <a:r>
                <a:rPr lang="en-US" sz="1100" dirty="0" smtClean="0"/>
                <a:t>years</a:t>
              </a:r>
              <a:endParaRPr lang="en-US" sz="1100" dirty="0"/>
            </a:p>
          </p:txBody>
        </p:sp>
        <p:sp>
          <p:nvSpPr>
            <p:cNvPr id="13" name="ZoneTexte 12"/>
            <p:cNvSpPr txBox="1"/>
            <p:nvPr/>
          </p:nvSpPr>
          <p:spPr>
            <a:xfrm>
              <a:off x="4743233" y="3293583"/>
              <a:ext cx="775787" cy="261610"/>
            </a:xfrm>
            <a:prstGeom prst="rect">
              <a:avLst/>
            </a:prstGeom>
            <a:noFill/>
          </p:spPr>
          <p:txBody>
            <a:bodyPr wrap="square" rtlCol="0">
              <a:spAutoFit/>
            </a:bodyPr>
            <a:lstStyle/>
            <a:p>
              <a:r>
                <a:rPr lang="en-US" sz="1100" dirty="0" smtClean="0"/>
                <a:t>years</a:t>
              </a:r>
              <a:endParaRPr lang="en-US" sz="1100" dirty="0"/>
            </a:p>
          </p:txBody>
        </p:sp>
        <p:sp>
          <p:nvSpPr>
            <p:cNvPr id="18" name="Rectangle 17"/>
            <p:cNvSpPr/>
            <p:nvPr/>
          </p:nvSpPr>
          <p:spPr>
            <a:xfrm>
              <a:off x="103834" y="2288237"/>
              <a:ext cx="5775038" cy="122776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ZoneTexte 19"/>
          <p:cNvSpPr txBox="1"/>
          <p:nvPr/>
        </p:nvSpPr>
        <p:spPr>
          <a:xfrm>
            <a:off x="4216460" y="1059465"/>
            <a:ext cx="4124900" cy="369332"/>
          </a:xfrm>
          <a:prstGeom prst="rect">
            <a:avLst/>
          </a:prstGeom>
          <a:noFill/>
        </p:spPr>
        <p:txBody>
          <a:bodyPr wrap="square" rtlCol="0">
            <a:spAutoFit/>
          </a:bodyPr>
          <a:lstStyle/>
          <a:p>
            <a:r>
              <a:rPr lang="en-US" b="1" dirty="0" smtClean="0">
                <a:solidFill>
                  <a:schemeClr val="bg1">
                    <a:lumMod val="50000"/>
                  </a:schemeClr>
                </a:solidFill>
              </a:rPr>
              <a:t>Metabolism + Amyloid</a:t>
            </a:r>
          </a:p>
        </p:txBody>
      </p:sp>
      <p:sp>
        <p:nvSpPr>
          <p:cNvPr id="21" name="ZoneTexte 20"/>
          <p:cNvSpPr txBox="1"/>
          <p:nvPr/>
        </p:nvSpPr>
        <p:spPr>
          <a:xfrm>
            <a:off x="5939106" y="2497727"/>
            <a:ext cx="1904848" cy="369332"/>
          </a:xfrm>
          <a:prstGeom prst="rect">
            <a:avLst/>
          </a:prstGeom>
          <a:noFill/>
        </p:spPr>
        <p:txBody>
          <a:bodyPr wrap="square" rtlCol="0">
            <a:spAutoFit/>
          </a:bodyPr>
          <a:lstStyle/>
          <a:p>
            <a:r>
              <a:rPr lang="en-US" b="1" dirty="0" smtClean="0">
                <a:solidFill>
                  <a:schemeClr val="bg1">
                    <a:lumMod val="50000"/>
                  </a:schemeClr>
                </a:solidFill>
              </a:rPr>
              <a:t>Cognition</a:t>
            </a:r>
          </a:p>
        </p:txBody>
      </p:sp>
      <p:sp>
        <p:nvSpPr>
          <p:cNvPr id="22" name="ZoneTexte 21"/>
          <p:cNvSpPr txBox="1"/>
          <p:nvPr/>
        </p:nvSpPr>
        <p:spPr>
          <a:xfrm>
            <a:off x="7726268" y="3806027"/>
            <a:ext cx="1282646" cy="646331"/>
          </a:xfrm>
          <a:prstGeom prst="rect">
            <a:avLst/>
          </a:prstGeom>
          <a:noFill/>
        </p:spPr>
        <p:txBody>
          <a:bodyPr wrap="square" rtlCol="0">
            <a:spAutoFit/>
          </a:bodyPr>
          <a:lstStyle/>
          <a:p>
            <a:pPr algn="ctr"/>
            <a:r>
              <a:rPr lang="en-US" b="1" dirty="0" smtClean="0">
                <a:solidFill>
                  <a:schemeClr val="bg1">
                    <a:lumMod val="50000"/>
                  </a:schemeClr>
                </a:solidFill>
              </a:rPr>
              <a:t>Brain</a:t>
            </a:r>
          </a:p>
          <a:p>
            <a:pPr algn="ctr"/>
            <a:r>
              <a:rPr lang="en-US" b="1" dirty="0" smtClean="0">
                <a:solidFill>
                  <a:schemeClr val="bg1">
                    <a:lumMod val="50000"/>
                  </a:schemeClr>
                </a:solidFill>
              </a:rPr>
              <a:t>Volumes</a:t>
            </a:r>
          </a:p>
        </p:txBody>
      </p:sp>
      <p:sp>
        <p:nvSpPr>
          <p:cNvPr id="23" name="Rectangle 22"/>
          <p:cNvSpPr/>
          <p:nvPr/>
        </p:nvSpPr>
        <p:spPr>
          <a:xfrm>
            <a:off x="656614" y="2304"/>
            <a:ext cx="8406106" cy="461665"/>
          </a:xfrm>
          <a:prstGeom prst="rect">
            <a:avLst/>
          </a:prstGeom>
        </p:spPr>
        <p:txBody>
          <a:bodyPr wrap="square">
            <a:spAutoFit/>
          </a:bodyPr>
          <a:lstStyle/>
          <a:p>
            <a:r>
              <a:rPr lang="en-US" sz="2400" dirty="0" smtClean="0"/>
              <a:t>Highlighting </a:t>
            </a:r>
            <a:r>
              <a:rPr lang="en-US" sz="2400" b="1" dirty="0"/>
              <a:t>dynamics and relationship </a:t>
            </a:r>
            <a:r>
              <a:rPr lang="en-US" sz="2400" dirty="0"/>
              <a:t>between biomarkers</a:t>
            </a:r>
          </a:p>
        </p:txBody>
      </p:sp>
      <p:grpSp>
        <p:nvGrpSpPr>
          <p:cNvPr id="27" name="Grouper 26"/>
          <p:cNvGrpSpPr/>
          <p:nvPr/>
        </p:nvGrpSpPr>
        <p:grpSpPr>
          <a:xfrm>
            <a:off x="103833" y="3482320"/>
            <a:ext cx="7700842" cy="1266025"/>
            <a:chOff x="71969" y="3703808"/>
            <a:chExt cx="7700842" cy="1266025"/>
          </a:xfrm>
        </p:grpSpPr>
        <p:sp>
          <p:nvSpPr>
            <p:cNvPr id="14" name="ZoneTexte 13"/>
            <p:cNvSpPr txBox="1"/>
            <p:nvPr/>
          </p:nvSpPr>
          <p:spPr>
            <a:xfrm rot="16200000">
              <a:off x="-185120" y="4100402"/>
              <a:ext cx="775787" cy="261610"/>
            </a:xfrm>
            <a:prstGeom prst="rect">
              <a:avLst/>
            </a:prstGeom>
            <a:noFill/>
          </p:spPr>
          <p:txBody>
            <a:bodyPr wrap="square" rtlCol="0">
              <a:spAutoFit/>
            </a:bodyPr>
            <a:lstStyle/>
            <a:p>
              <a:r>
                <a:rPr lang="en-US" sz="1100" dirty="0" smtClean="0"/>
                <a:t>severity</a:t>
              </a:r>
              <a:endParaRPr lang="en-US" sz="1100" dirty="0"/>
            </a:p>
          </p:txBody>
        </p:sp>
        <p:grpSp>
          <p:nvGrpSpPr>
            <p:cNvPr id="25" name="Grouper 24"/>
            <p:cNvGrpSpPr/>
            <p:nvPr/>
          </p:nvGrpSpPr>
          <p:grpSpPr>
            <a:xfrm>
              <a:off x="103833" y="3703808"/>
              <a:ext cx="7668978" cy="1266025"/>
              <a:chOff x="103833" y="3703808"/>
              <a:chExt cx="7668978" cy="1266025"/>
            </a:xfrm>
          </p:grpSpPr>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493" y="3725706"/>
                <a:ext cx="7380312" cy="1109180"/>
              </a:xfrm>
              <a:prstGeom prst="rect">
                <a:avLst/>
              </a:prstGeom>
              <a:ln w="28575" cmpd="sng">
                <a:solidFill>
                  <a:srgbClr val="FFFFFF"/>
                </a:solidFill>
              </a:ln>
            </p:spPr>
          </p:pic>
          <p:sp>
            <p:nvSpPr>
              <p:cNvPr id="15" name="ZoneTexte 14"/>
              <p:cNvSpPr txBox="1"/>
              <p:nvPr/>
            </p:nvSpPr>
            <p:spPr>
              <a:xfrm>
                <a:off x="1026416" y="4708223"/>
                <a:ext cx="775787" cy="261610"/>
              </a:xfrm>
              <a:prstGeom prst="rect">
                <a:avLst/>
              </a:prstGeom>
              <a:noFill/>
            </p:spPr>
            <p:txBody>
              <a:bodyPr wrap="square" rtlCol="0">
                <a:spAutoFit/>
              </a:bodyPr>
              <a:lstStyle/>
              <a:p>
                <a:r>
                  <a:rPr lang="en-US" sz="1100" dirty="0" smtClean="0"/>
                  <a:t>years</a:t>
                </a:r>
                <a:endParaRPr lang="en-US" sz="1100" dirty="0"/>
              </a:p>
            </p:txBody>
          </p:sp>
          <p:sp>
            <p:nvSpPr>
              <p:cNvPr id="16" name="ZoneTexte 15"/>
              <p:cNvSpPr txBox="1"/>
              <p:nvPr/>
            </p:nvSpPr>
            <p:spPr>
              <a:xfrm>
                <a:off x="2908097" y="4701945"/>
                <a:ext cx="775787" cy="261610"/>
              </a:xfrm>
              <a:prstGeom prst="rect">
                <a:avLst/>
              </a:prstGeom>
              <a:noFill/>
            </p:spPr>
            <p:txBody>
              <a:bodyPr wrap="square" rtlCol="0">
                <a:spAutoFit/>
              </a:bodyPr>
              <a:lstStyle/>
              <a:p>
                <a:r>
                  <a:rPr lang="en-US" sz="1100" dirty="0" smtClean="0"/>
                  <a:t>years</a:t>
                </a:r>
                <a:endParaRPr lang="en-US" sz="1100" dirty="0"/>
              </a:p>
            </p:txBody>
          </p:sp>
          <p:sp>
            <p:nvSpPr>
              <p:cNvPr id="17" name="ZoneTexte 16"/>
              <p:cNvSpPr txBox="1"/>
              <p:nvPr/>
            </p:nvSpPr>
            <p:spPr>
              <a:xfrm>
                <a:off x="4786228" y="4703698"/>
                <a:ext cx="775787" cy="261610"/>
              </a:xfrm>
              <a:prstGeom prst="rect">
                <a:avLst/>
              </a:prstGeom>
              <a:noFill/>
            </p:spPr>
            <p:txBody>
              <a:bodyPr wrap="square" rtlCol="0">
                <a:spAutoFit/>
              </a:bodyPr>
              <a:lstStyle/>
              <a:p>
                <a:r>
                  <a:rPr lang="en-US" sz="1100" dirty="0" smtClean="0"/>
                  <a:t>years</a:t>
                </a:r>
                <a:endParaRPr lang="en-US" sz="1100" dirty="0"/>
              </a:p>
            </p:txBody>
          </p:sp>
          <p:sp>
            <p:nvSpPr>
              <p:cNvPr id="19" name="Rectangle 18"/>
              <p:cNvSpPr/>
              <p:nvPr/>
            </p:nvSpPr>
            <p:spPr>
              <a:xfrm>
                <a:off x="103833" y="3703808"/>
                <a:ext cx="7668978" cy="1227766"/>
              </a:xfrm>
              <a:prstGeom prst="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ZoneTexte 23"/>
              <p:cNvSpPr txBox="1"/>
              <p:nvPr/>
            </p:nvSpPr>
            <p:spPr>
              <a:xfrm>
                <a:off x="6629836" y="4702811"/>
                <a:ext cx="775787" cy="261610"/>
              </a:xfrm>
              <a:prstGeom prst="rect">
                <a:avLst/>
              </a:prstGeom>
              <a:noFill/>
            </p:spPr>
            <p:txBody>
              <a:bodyPr wrap="square" rtlCol="0">
                <a:spAutoFit/>
              </a:bodyPr>
              <a:lstStyle/>
              <a:p>
                <a:r>
                  <a:rPr lang="en-US" sz="1100" dirty="0" smtClean="0"/>
                  <a:t>years</a:t>
                </a:r>
                <a:endParaRPr lang="en-US" sz="1100" dirty="0"/>
              </a:p>
            </p:txBody>
          </p:sp>
        </p:grpSp>
      </p:grpSp>
      <p:sp>
        <p:nvSpPr>
          <p:cNvPr id="29" name="ZoneTexte 28"/>
          <p:cNvSpPr txBox="1"/>
          <p:nvPr/>
        </p:nvSpPr>
        <p:spPr>
          <a:xfrm>
            <a:off x="6705713" y="694793"/>
            <a:ext cx="2204607" cy="1661994"/>
          </a:xfrm>
          <a:prstGeom prst="rect">
            <a:avLst/>
          </a:prstGeom>
          <a:noFill/>
          <a:ln>
            <a:solidFill>
              <a:srgbClr val="000090"/>
            </a:solidFill>
          </a:ln>
        </p:spPr>
        <p:txBody>
          <a:bodyPr wrap="square" rtlCol="0">
            <a:spAutoFit/>
          </a:bodyPr>
          <a:lstStyle/>
          <a:p>
            <a:r>
              <a:rPr lang="en-US" dirty="0" smtClean="0"/>
              <a:t>200 training subjects</a:t>
            </a:r>
          </a:p>
          <a:p>
            <a:r>
              <a:rPr lang="en-US" sz="1400" dirty="0" smtClean="0"/>
              <a:t>- 67 healthy</a:t>
            </a:r>
          </a:p>
          <a:p>
            <a:r>
              <a:rPr lang="en-US" sz="1400" dirty="0" smtClean="0"/>
              <a:t>- 75 AD</a:t>
            </a:r>
          </a:p>
          <a:p>
            <a:r>
              <a:rPr lang="en-US" sz="1400" dirty="0" smtClean="0"/>
              <a:t>- 53 MCI converted</a:t>
            </a:r>
          </a:p>
          <a:p>
            <a:r>
              <a:rPr lang="en-US" sz="1400" dirty="0" smtClean="0"/>
              <a:t>- 5 healthy converted</a:t>
            </a:r>
          </a:p>
          <a:p>
            <a:endParaRPr lang="en-US" sz="1400" dirty="0" smtClean="0"/>
          </a:p>
          <a:p>
            <a:r>
              <a:rPr lang="en-US" sz="1400" dirty="0" smtClean="0"/>
              <a:t>5 years observational time</a:t>
            </a:r>
            <a:endParaRPr lang="en-US" sz="1400" dirty="0"/>
          </a:p>
        </p:txBody>
      </p:sp>
      <p:sp>
        <p:nvSpPr>
          <p:cNvPr id="30" name="Rectangle 29"/>
          <p:cNvSpPr/>
          <p:nvPr/>
        </p:nvSpPr>
        <p:spPr>
          <a:xfrm>
            <a:off x="8618538" y="1254301"/>
            <a:ext cx="144016" cy="14401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8626922" y="1059465"/>
            <a:ext cx="144016" cy="144016"/>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8618538" y="1478709"/>
            <a:ext cx="144016" cy="144016"/>
          </a:xfrm>
          <a:prstGeom prst="rect">
            <a:avLst/>
          </a:prstGeom>
          <a:solidFill>
            <a:srgbClr val="80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8618538" y="1690714"/>
            <a:ext cx="144016" cy="144016"/>
          </a:xfrm>
          <a:prstGeom prst="rect">
            <a:avLst/>
          </a:prstGeom>
          <a:solidFill>
            <a:srgbClr val="FC0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Filippone</a:t>
            </a:r>
            <a:r>
              <a:rPr lang="en-US" sz="1400" b="1" dirty="0" smtClean="0">
                <a:solidFill>
                  <a:schemeClr val="bg1"/>
                </a:solidFill>
              </a:rPr>
              <a:t>, </a:t>
            </a:r>
            <a:r>
              <a:rPr lang="en-US" sz="1400" b="1" dirty="0" err="1" smtClean="0">
                <a:solidFill>
                  <a:schemeClr val="bg1"/>
                </a:solidFill>
              </a:rPr>
              <a:t>Frisoni</a:t>
            </a:r>
            <a:r>
              <a:rPr lang="en-US" sz="1400" b="1" dirty="0" smtClean="0">
                <a:solidFill>
                  <a:schemeClr val="bg1"/>
                </a:solidFill>
              </a:rPr>
              <a:t>, Alexander &amp; </a:t>
            </a:r>
            <a:r>
              <a:rPr lang="en-US" sz="1400" b="1" dirty="0" err="1" smtClean="0">
                <a:solidFill>
                  <a:schemeClr val="bg1"/>
                </a:solidFill>
              </a:rPr>
              <a:t>Ourselin</a:t>
            </a:r>
            <a:r>
              <a:rPr lang="en-US" sz="1400" b="1" dirty="0">
                <a:solidFill>
                  <a:schemeClr val="bg1"/>
                </a:solidFill>
              </a:rPr>
              <a:t>,</a:t>
            </a:r>
            <a:r>
              <a:rPr lang="en-US" sz="1400" b="1" dirty="0" smtClean="0">
                <a:solidFill>
                  <a:schemeClr val="bg1"/>
                </a:solidFill>
              </a:rPr>
              <a:t> </a:t>
            </a:r>
            <a:r>
              <a:rPr lang="en-US" sz="1400" b="1" dirty="0" err="1" smtClean="0">
                <a:solidFill>
                  <a:schemeClr val="bg1"/>
                </a:solidFill>
              </a:rPr>
              <a:t>NeuroImage</a:t>
            </a:r>
            <a:r>
              <a:rPr lang="en-US" sz="1400" b="1" dirty="0" smtClean="0">
                <a:solidFill>
                  <a:schemeClr val="bg1"/>
                </a:solidFill>
              </a:rPr>
              <a:t>, 2017</a:t>
            </a:r>
            <a:endParaRPr lang="fr-FR" sz="1400" b="1" dirty="0">
              <a:solidFill>
                <a:schemeClr val="bg1"/>
              </a:solidFill>
            </a:endParaRPr>
          </a:p>
        </p:txBody>
      </p:sp>
    </p:spTree>
    <p:extLst>
      <p:ext uri="{BB962C8B-B14F-4D97-AF65-F5344CB8AC3E}">
        <p14:creationId xmlns:p14="http://schemas.microsoft.com/office/powerpoint/2010/main" val="41991867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r 33"/>
          <p:cNvGrpSpPr/>
          <p:nvPr/>
        </p:nvGrpSpPr>
        <p:grpSpPr>
          <a:xfrm>
            <a:off x="817852" y="754106"/>
            <a:ext cx="6204624" cy="4380322"/>
            <a:chOff x="1094900" y="1035280"/>
            <a:chExt cx="6204624" cy="4380322"/>
          </a:xfrm>
        </p:grpSpPr>
        <p:grpSp>
          <p:nvGrpSpPr>
            <p:cNvPr id="8" name="Group 5"/>
            <p:cNvGrpSpPr/>
            <p:nvPr/>
          </p:nvGrpSpPr>
          <p:grpSpPr>
            <a:xfrm>
              <a:off x="1094900" y="1035280"/>
              <a:ext cx="3780865" cy="3450858"/>
              <a:chOff x="116664" y="3127684"/>
              <a:chExt cx="4936922" cy="4506011"/>
            </a:xfrm>
          </p:grpSpPr>
          <p:grpSp>
            <p:nvGrpSpPr>
              <p:cNvPr id="9" name="Group 4"/>
              <p:cNvGrpSpPr/>
              <p:nvPr/>
            </p:nvGrpSpPr>
            <p:grpSpPr>
              <a:xfrm>
                <a:off x="116664" y="3127684"/>
                <a:ext cx="4936922" cy="4506011"/>
                <a:chOff x="116664" y="3127684"/>
                <a:chExt cx="4936922" cy="4506011"/>
              </a:xfrm>
            </p:grpSpPr>
            <p:sp>
              <p:nvSpPr>
                <p:cNvPr id="15" name="Shape 47"/>
                <p:cNvSpPr/>
                <p:nvPr/>
              </p:nvSpPr>
              <p:spPr>
                <a:xfrm>
                  <a:off x="892377" y="4343240"/>
                  <a:ext cx="3636837" cy="20418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22" y="19723"/>
                        <a:pt x="919" y="18033"/>
                        <a:pt x="1729" y="16703"/>
                      </a:cubicBezTo>
                      <a:cubicBezTo>
                        <a:pt x="2413" y="15578"/>
                        <a:pt x="3231" y="14742"/>
                        <a:pt x="4122" y="14258"/>
                      </a:cubicBezTo>
                      <a:cubicBezTo>
                        <a:pt x="5022" y="13884"/>
                        <a:pt x="5951" y="13782"/>
                        <a:pt x="6869" y="13957"/>
                      </a:cubicBezTo>
                      <a:cubicBezTo>
                        <a:pt x="7757" y="14127"/>
                        <a:pt x="8624" y="14554"/>
                        <a:pt x="9435" y="15220"/>
                      </a:cubicBezTo>
                      <a:cubicBezTo>
                        <a:pt x="10411" y="15976"/>
                        <a:pt x="11505" y="16095"/>
                        <a:pt x="12526" y="15558"/>
                      </a:cubicBezTo>
                      <a:cubicBezTo>
                        <a:pt x="13992" y="14787"/>
                        <a:pt x="15149" y="12775"/>
                        <a:pt x="15617" y="10183"/>
                      </a:cubicBezTo>
                      <a:cubicBezTo>
                        <a:pt x="16160" y="7221"/>
                        <a:pt x="17188" y="4616"/>
                        <a:pt x="18569" y="2704"/>
                      </a:cubicBezTo>
                      <a:cubicBezTo>
                        <a:pt x="19470" y="1457"/>
                        <a:pt x="20500" y="538"/>
                        <a:pt x="21600" y="0"/>
                      </a:cubicBezTo>
                    </a:path>
                  </a:pathLst>
                </a:custGeom>
                <a:ln w="12700">
                  <a:solidFill>
                    <a:srgbClr val="0365C0"/>
                  </a:solidFill>
                </a:ln>
                <a:effectLst>
                  <a:outerShdw blurRad="25400" dist="12700" dir="5400000" rotWithShape="0">
                    <a:srgbClr val="000000">
                      <a:alpha val="50000"/>
                    </a:srgbClr>
                  </a:outerShdw>
                </a:effectLst>
              </p:spPr>
              <p:txBody>
                <a:bodyPr lIns="32146" tIns="32146" rIns="32146" bIns="32146"/>
                <a:lstStyle/>
                <a:p>
                  <a:pPr lvl="0" defTabSz="457200">
                    <a:defRPr sz="800">
                      <a:latin typeface="+mn-lt"/>
                      <a:ea typeface="+mn-ea"/>
                      <a:cs typeface="+mn-cs"/>
                      <a:sym typeface="Helvetica"/>
                    </a:defRPr>
                  </a:pPr>
                  <a:endParaRPr sz="300"/>
                </a:p>
              </p:txBody>
            </p:sp>
            <p:sp>
              <p:nvSpPr>
                <p:cNvPr id="16" name="Shape 53"/>
                <p:cNvSpPr/>
                <p:nvPr/>
              </p:nvSpPr>
              <p:spPr>
                <a:xfrm>
                  <a:off x="2020895" y="5469453"/>
                  <a:ext cx="110182" cy="1101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8F4C"/>
                </a:solidFill>
                <a:ln w="12700">
                  <a:solidFill>
                    <a:srgbClr val="0365C0"/>
                  </a:solidFill>
                </a:ln>
                <a:effectLst>
                  <a:outerShdw blurRad="25400" dist="12700" dir="5400000" rotWithShape="0">
                    <a:srgbClr val="000000">
                      <a:alpha val="50000"/>
                    </a:srgbClr>
                  </a:outerShdw>
                </a:effectLst>
              </p:spPr>
              <p:txBody>
                <a:bodyPr lIns="35718" tIns="35718" rIns="35718" bIns="35718" anchor="ctr"/>
                <a:lstStyle/>
                <a:p>
                  <a:pPr lvl="0" algn="ctr" defTabSz="584200">
                    <a:defRPr sz="2400">
                      <a:latin typeface="+mj-lt"/>
                      <a:ea typeface="+mj-ea"/>
                      <a:cs typeface="+mj-cs"/>
                      <a:sym typeface="Avenir Roman"/>
                    </a:defRPr>
                  </a:pPr>
                  <a:endParaRPr sz="2000"/>
                </a:p>
              </p:txBody>
            </p:sp>
            <p:sp>
              <p:nvSpPr>
                <p:cNvPr id="17" name="Shape 54"/>
                <p:cNvSpPr/>
                <p:nvPr/>
              </p:nvSpPr>
              <p:spPr>
                <a:xfrm>
                  <a:off x="1194520" y="5891246"/>
                  <a:ext cx="110182" cy="1101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8F4C"/>
                </a:solidFill>
                <a:ln w="12700">
                  <a:solidFill>
                    <a:srgbClr val="0365C0"/>
                  </a:solidFill>
                </a:ln>
                <a:effectLst>
                  <a:outerShdw blurRad="25400" dist="12700" dir="5400000" rotWithShape="0">
                    <a:srgbClr val="000000">
                      <a:alpha val="50000"/>
                    </a:srgbClr>
                  </a:outerShdw>
                </a:effectLst>
              </p:spPr>
              <p:txBody>
                <a:bodyPr lIns="35718" tIns="35718" rIns="35718" bIns="35718" anchor="ctr"/>
                <a:lstStyle/>
                <a:p>
                  <a:pPr lvl="0" algn="ctr" defTabSz="584200">
                    <a:defRPr sz="2400">
                      <a:latin typeface="+mj-lt"/>
                      <a:ea typeface="+mj-ea"/>
                      <a:cs typeface="+mj-cs"/>
                      <a:sym typeface="Avenir Roman"/>
                    </a:defRPr>
                  </a:pPr>
                  <a:endParaRPr sz="2000"/>
                </a:p>
              </p:txBody>
            </p:sp>
            <p:sp>
              <p:nvSpPr>
                <p:cNvPr id="18" name="Shape 55"/>
                <p:cNvSpPr/>
                <p:nvPr/>
              </p:nvSpPr>
              <p:spPr>
                <a:xfrm>
                  <a:off x="3093731" y="5730439"/>
                  <a:ext cx="110181" cy="1101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8F4C"/>
                </a:solidFill>
                <a:ln w="12700">
                  <a:solidFill>
                    <a:srgbClr val="0365C0"/>
                  </a:solidFill>
                </a:ln>
                <a:effectLst>
                  <a:outerShdw blurRad="25400" dist="12700" dir="5400000" rotWithShape="0">
                    <a:srgbClr val="000000">
                      <a:alpha val="50000"/>
                    </a:srgbClr>
                  </a:outerShdw>
                </a:effectLst>
              </p:spPr>
              <p:txBody>
                <a:bodyPr lIns="35718" tIns="35718" rIns="35718" bIns="35718" anchor="ctr"/>
                <a:lstStyle/>
                <a:p>
                  <a:pPr lvl="0" algn="ctr" defTabSz="584200">
                    <a:defRPr sz="2400">
                      <a:latin typeface="+mj-lt"/>
                      <a:ea typeface="+mj-ea"/>
                      <a:cs typeface="+mj-cs"/>
                      <a:sym typeface="Avenir Roman"/>
                    </a:defRPr>
                  </a:pPr>
                  <a:endParaRPr sz="2000"/>
                </a:p>
              </p:txBody>
            </p:sp>
            <p:sp>
              <p:nvSpPr>
                <p:cNvPr id="19" name="Shape 56"/>
                <p:cNvSpPr/>
                <p:nvPr/>
              </p:nvSpPr>
              <p:spPr>
                <a:xfrm>
                  <a:off x="4117776" y="4331769"/>
                  <a:ext cx="110182" cy="1101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68F4C"/>
                </a:solidFill>
                <a:ln w="12700">
                  <a:solidFill>
                    <a:srgbClr val="0365C0"/>
                  </a:solidFill>
                </a:ln>
                <a:effectLst>
                  <a:outerShdw blurRad="25400" dist="12700" dir="5400000" rotWithShape="0">
                    <a:srgbClr val="000000">
                      <a:alpha val="50000"/>
                    </a:srgbClr>
                  </a:outerShdw>
                </a:effectLst>
              </p:spPr>
              <p:txBody>
                <a:bodyPr lIns="35718" tIns="35718" rIns="35718" bIns="35718" anchor="ctr"/>
                <a:lstStyle/>
                <a:p>
                  <a:pPr lvl="0" algn="ctr" defTabSz="584200">
                    <a:defRPr sz="2400">
                      <a:latin typeface="+mj-lt"/>
                      <a:ea typeface="+mj-ea"/>
                      <a:cs typeface="+mj-cs"/>
                      <a:sym typeface="Avenir Roman"/>
                    </a:defRPr>
                  </a:pPr>
                  <a:endParaRPr sz="2000"/>
                </a:p>
              </p:txBody>
            </p:sp>
            <p:sp>
              <p:nvSpPr>
                <p:cNvPr id="20" name="Shape 57"/>
                <p:cNvSpPr/>
                <p:nvPr/>
              </p:nvSpPr>
              <p:spPr>
                <a:xfrm flipV="1">
                  <a:off x="773856" y="6495493"/>
                  <a:ext cx="3338505" cy="2"/>
                </a:xfrm>
                <a:prstGeom prst="line">
                  <a:avLst/>
                </a:prstGeom>
                <a:ln w="12700">
                  <a:solidFill/>
                  <a:tailEnd type="triangle"/>
                </a:ln>
                <a:effectLst>
                  <a:outerShdw blurRad="25400" dist="12700" dir="5400000" rotWithShape="0">
                    <a:srgbClr val="000000">
                      <a:alpha val="50000"/>
                    </a:srgbClr>
                  </a:outerShdw>
                </a:effectLst>
              </p:spPr>
              <p:txBody>
                <a:bodyPr lIns="32146" tIns="32146" rIns="32146" bIns="32146"/>
                <a:lstStyle/>
                <a:p>
                  <a:pPr lvl="0" defTabSz="457200">
                    <a:defRPr sz="800">
                      <a:latin typeface="+mn-lt"/>
                      <a:ea typeface="+mn-ea"/>
                      <a:cs typeface="+mn-cs"/>
                      <a:sym typeface="Helvetica"/>
                    </a:defRPr>
                  </a:pPr>
                  <a:endParaRPr sz="300"/>
                </a:p>
              </p:txBody>
            </p:sp>
            <p:sp>
              <p:nvSpPr>
                <p:cNvPr id="21" name="Shape 58"/>
                <p:cNvSpPr/>
                <p:nvPr/>
              </p:nvSpPr>
              <p:spPr>
                <a:xfrm flipV="1">
                  <a:off x="786847" y="4308659"/>
                  <a:ext cx="1" cy="2186834"/>
                </a:xfrm>
                <a:prstGeom prst="line">
                  <a:avLst/>
                </a:prstGeom>
                <a:ln w="12700">
                  <a:solidFill/>
                  <a:tailEnd type="triangle"/>
                </a:ln>
                <a:effectLst>
                  <a:outerShdw blurRad="25400" dist="12700" dir="5400000" rotWithShape="0">
                    <a:srgbClr val="000000">
                      <a:alpha val="50000"/>
                    </a:srgbClr>
                  </a:outerShdw>
                </a:effectLst>
              </p:spPr>
              <p:txBody>
                <a:bodyPr lIns="32146" tIns="32146" rIns="32146" bIns="32146"/>
                <a:lstStyle/>
                <a:p>
                  <a:pPr lvl="0" defTabSz="457200">
                    <a:defRPr sz="800">
                      <a:latin typeface="+mn-lt"/>
                      <a:ea typeface="+mn-ea"/>
                      <a:cs typeface="+mn-cs"/>
                      <a:sym typeface="Helvetica"/>
                    </a:defRPr>
                  </a:pPr>
                  <a:endParaRPr sz="300"/>
                </a:p>
              </p:txBody>
            </p:sp>
            <p:pic>
              <p:nvPicPr>
                <p:cNvPr id="22" name="pasted-image.png"/>
                <p:cNvPicPr/>
                <p:nvPr/>
              </p:nvPicPr>
              <p:blipFill>
                <a:blip r:embed="rId3" cstate="email">
                  <a:extLst>
                    <a:ext uri="{28A0092B-C50C-407E-A947-70E740481C1C}">
                      <a14:useLocalDpi xmlns:a14="http://schemas.microsoft.com/office/drawing/2010/main"/>
                    </a:ext>
                  </a:extLst>
                </a:blip>
                <a:stretch>
                  <a:fillRect/>
                </a:stretch>
              </p:blipFill>
              <p:spPr>
                <a:xfrm>
                  <a:off x="1078652" y="5321657"/>
                  <a:ext cx="662841" cy="680400"/>
                </a:xfrm>
                <a:prstGeom prst="rect">
                  <a:avLst/>
                </a:prstGeom>
                <a:ln w="12700">
                  <a:miter lim="400000"/>
                </a:ln>
              </p:spPr>
            </p:pic>
            <p:pic>
              <p:nvPicPr>
                <p:cNvPr id="23" name="pasted-image.png"/>
                <p:cNvPicPr/>
                <p:nvPr/>
              </p:nvPicPr>
              <p:blipFill>
                <a:blip r:embed="rId3" cstate="email">
                  <a:extLst>
                    <a:ext uri="{28A0092B-C50C-407E-A947-70E740481C1C}">
                      <a14:useLocalDpi xmlns:a14="http://schemas.microsoft.com/office/drawing/2010/main"/>
                    </a:ext>
                  </a:extLst>
                </a:blip>
                <a:stretch>
                  <a:fillRect/>
                </a:stretch>
              </p:blipFill>
              <p:spPr>
                <a:xfrm>
                  <a:off x="2007948" y="5445330"/>
                  <a:ext cx="662841" cy="680399"/>
                </a:xfrm>
                <a:prstGeom prst="rect">
                  <a:avLst/>
                </a:prstGeom>
                <a:ln w="12700">
                  <a:miter lim="400000"/>
                </a:ln>
              </p:spPr>
            </p:pic>
            <p:pic>
              <p:nvPicPr>
                <p:cNvPr id="24" name="pasted-image.png"/>
                <p:cNvPicPr/>
                <p:nvPr/>
              </p:nvPicPr>
              <p:blipFill>
                <a:blip r:embed="rId3" cstate="email">
                  <a:extLst>
                    <a:ext uri="{28A0092B-C50C-407E-A947-70E740481C1C}">
                      <a14:useLocalDpi xmlns:a14="http://schemas.microsoft.com/office/drawing/2010/main"/>
                    </a:ext>
                  </a:extLst>
                </a:blip>
                <a:stretch>
                  <a:fillRect/>
                </a:stretch>
              </p:blipFill>
              <p:spPr>
                <a:xfrm>
                  <a:off x="3062424" y="5184344"/>
                  <a:ext cx="662840" cy="680400"/>
                </a:xfrm>
                <a:prstGeom prst="rect">
                  <a:avLst/>
                </a:prstGeom>
                <a:ln w="12700">
                  <a:miter lim="400000"/>
                </a:ln>
              </p:spPr>
            </p:pic>
            <p:pic>
              <p:nvPicPr>
                <p:cNvPr id="25" name="pasted-image.png"/>
                <p:cNvPicPr/>
                <p:nvPr/>
              </p:nvPicPr>
              <p:blipFill>
                <a:blip r:embed="rId3" cstate="email">
                  <a:extLst>
                    <a:ext uri="{28A0092B-C50C-407E-A947-70E740481C1C}">
                      <a14:useLocalDpi xmlns:a14="http://schemas.microsoft.com/office/drawing/2010/main"/>
                    </a:ext>
                  </a:extLst>
                </a:blip>
                <a:stretch>
                  <a:fillRect/>
                </a:stretch>
              </p:blipFill>
              <p:spPr>
                <a:xfrm>
                  <a:off x="3779429" y="4188391"/>
                  <a:ext cx="662841" cy="680399"/>
                </a:xfrm>
                <a:prstGeom prst="rect">
                  <a:avLst/>
                </a:prstGeom>
                <a:ln w="12700">
                  <a:miter lim="400000"/>
                </a:ln>
              </p:spPr>
            </p:pic>
            <p:pic>
              <p:nvPicPr>
                <p:cNvPr id="26" name="pasted-image.png"/>
                <p:cNvPicPr/>
                <p:nvPr/>
              </p:nvPicPr>
              <p:blipFill>
                <a:blip r:embed="rId4" cstate="email">
                  <a:extLst>
                    <a:ext uri="{28A0092B-C50C-407E-A947-70E740481C1C}">
                      <a14:useLocalDpi xmlns:a14="http://schemas.microsoft.com/office/drawing/2010/main"/>
                    </a:ext>
                  </a:extLst>
                </a:blip>
                <a:stretch>
                  <a:fillRect/>
                </a:stretch>
              </p:blipFill>
              <p:spPr>
                <a:xfrm>
                  <a:off x="1032857" y="3734960"/>
                  <a:ext cx="2983907" cy="331547"/>
                </a:xfrm>
                <a:prstGeom prst="rect">
                  <a:avLst/>
                </a:prstGeom>
                <a:ln w="12700">
                  <a:miter lim="400000"/>
                </a:ln>
              </p:spPr>
            </p:pic>
            <p:sp>
              <p:nvSpPr>
                <p:cNvPr id="27" name="Shape 66"/>
                <p:cNvSpPr/>
                <p:nvPr/>
              </p:nvSpPr>
              <p:spPr>
                <a:xfrm>
                  <a:off x="3683623" y="6457395"/>
                  <a:ext cx="1369963" cy="32150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a:r>
                    <a:rPr sz="1600" dirty="0">
                      <a:solidFill>
                        <a:srgbClr val="FF2600"/>
                      </a:solidFill>
                      <a:latin typeface="+mn-lt"/>
                    </a:rPr>
                    <a:t>space</a:t>
                  </a:r>
                  <a:r>
                    <a:rPr sz="1600" dirty="0">
                      <a:latin typeface="+mn-lt"/>
                    </a:rPr>
                    <a:t>,</a:t>
                  </a:r>
                  <a:r>
                    <a:rPr sz="1600" dirty="0">
                      <a:solidFill>
                        <a:srgbClr val="FF2600"/>
                      </a:solidFill>
                      <a:latin typeface="+mn-lt"/>
                    </a:rPr>
                    <a:t> </a:t>
                  </a:r>
                  <a:r>
                    <a:rPr sz="1600" dirty="0">
                      <a:solidFill>
                        <a:srgbClr val="0433FF"/>
                      </a:solidFill>
                      <a:latin typeface="+mn-lt"/>
                    </a:rPr>
                    <a:t>time</a:t>
                  </a:r>
                  <a:endParaRPr sz="1600" dirty="0">
                    <a:solidFill>
                      <a:srgbClr val="FF2600"/>
                    </a:solidFill>
                    <a:latin typeface="+mn-lt"/>
                  </a:endParaRPr>
                </a:p>
              </p:txBody>
            </p:sp>
            <p:sp>
              <p:nvSpPr>
                <p:cNvPr id="28" name="Shape 67"/>
                <p:cNvSpPr/>
                <p:nvPr/>
              </p:nvSpPr>
              <p:spPr>
                <a:xfrm rot="16170461">
                  <a:off x="-1814834" y="5059182"/>
                  <a:ext cx="4506011" cy="6430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endParaRPr sz="1600" dirty="0">
                    <a:latin typeface="+mn-lt"/>
                  </a:endParaRPr>
                </a:p>
                <a:p>
                  <a:pPr lvl="0" algn="ctr"/>
                  <a:r>
                    <a:rPr sz="1600" dirty="0">
                      <a:latin typeface="+mn-lt"/>
                    </a:rPr>
                    <a:t>voxels’ </a:t>
                  </a:r>
                  <a:r>
                    <a:rPr sz="1600" dirty="0" smtClean="0">
                      <a:latin typeface="+mn-lt"/>
                    </a:rPr>
                    <a:t>intensities</a:t>
                  </a:r>
                  <a:endParaRPr sz="1600" dirty="0">
                    <a:latin typeface="+mn-lt"/>
                  </a:endParaRPr>
                </a:p>
              </p:txBody>
            </p:sp>
          </p:grpSp>
          <p:grpSp>
            <p:nvGrpSpPr>
              <p:cNvPr id="10" name="Group 73"/>
              <p:cNvGrpSpPr/>
              <p:nvPr/>
            </p:nvGrpSpPr>
            <p:grpSpPr>
              <a:xfrm>
                <a:off x="1462187" y="4067708"/>
                <a:ext cx="1699559" cy="904200"/>
                <a:chOff x="-458" y="0"/>
                <a:chExt cx="1699555" cy="904199"/>
              </a:xfrm>
            </p:grpSpPr>
            <p:sp>
              <p:nvSpPr>
                <p:cNvPr id="11" name="Shape 69"/>
                <p:cNvSpPr/>
                <p:nvPr/>
              </p:nvSpPr>
              <p:spPr>
                <a:xfrm>
                  <a:off x="-458" y="220997"/>
                  <a:ext cx="1130061" cy="6832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gn="ctr"/>
                  <a:r>
                    <a:rPr sz="1400" dirty="0">
                      <a:solidFill>
                        <a:srgbClr val="FF2600"/>
                      </a:solidFill>
                    </a:rPr>
                    <a:t>space</a:t>
                  </a:r>
                </a:p>
                <a:p>
                  <a:pPr lvl="0" algn="ctr"/>
                  <a:r>
                    <a:rPr sz="1400" dirty="0">
                      <a:solidFill>
                        <a:srgbClr val="FF2600"/>
                      </a:solidFill>
                    </a:rPr>
                    <a:t>(3D coord)</a:t>
                  </a:r>
                </a:p>
              </p:txBody>
            </p:sp>
            <p:sp>
              <p:nvSpPr>
                <p:cNvPr id="12" name="Shape 70"/>
                <p:cNvSpPr/>
                <p:nvPr/>
              </p:nvSpPr>
              <p:spPr>
                <a:xfrm>
                  <a:off x="1262857" y="424728"/>
                  <a:ext cx="436240" cy="2813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lgn="ctr">
                    <a:defRPr>
                      <a:solidFill>
                        <a:srgbClr val="0433FF"/>
                      </a:solidFill>
                    </a:defRPr>
                  </a:lvl1pPr>
                </a:lstStyle>
                <a:p>
                  <a:pPr lvl="0">
                    <a:defRPr>
                      <a:solidFill>
                        <a:srgbClr val="000000"/>
                      </a:solidFill>
                    </a:defRPr>
                  </a:pPr>
                  <a:r>
                    <a:rPr sz="1400" dirty="0">
                      <a:solidFill>
                        <a:srgbClr val="0433FF"/>
                      </a:solidFill>
                    </a:rPr>
                    <a:t>time</a:t>
                  </a:r>
                </a:p>
              </p:txBody>
            </p:sp>
            <p:sp>
              <p:nvSpPr>
                <p:cNvPr id="13" name="Shape 71"/>
                <p:cNvSpPr/>
                <p:nvPr/>
              </p:nvSpPr>
              <p:spPr>
                <a:xfrm>
                  <a:off x="1330959" y="0"/>
                  <a:ext cx="98288" cy="425924"/>
                </a:xfrm>
                <a:prstGeom prst="line">
                  <a:avLst/>
                </a:prstGeom>
                <a:noFill/>
                <a:ln w="25400" cap="flat">
                  <a:solidFill>
                    <a:srgbClr val="0433FF"/>
                  </a:solidFill>
                  <a:prstDash val="solid"/>
                  <a:bevel/>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defTabSz="457200">
                    <a:defRPr sz="1200">
                      <a:latin typeface="+mn-lt"/>
                      <a:ea typeface="+mn-ea"/>
                      <a:cs typeface="+mn-cs"/>
                      <a:sym typeface="Helvetica"/>
                    </a:defRPr>
                  </a:pPr>
                  <a:endParaRPr sz="800"/>
                </a:p>
              </p:txBody>
            </p:sp>
            <p:sp>
              <p:nvSpPr>
                <p:cNvPr id="14" name="Shape 72"/>
                <p:cNvSpPr/>
                <p:nvPr/>
              </p:nvSpPr>
              <p:spPr>
                <a:xfrm flipH="1">
                  <a:off x="865627" y="12929"/>
                  <a:ext cx="217516" cy="403117"/>
                </a:xfrm>
                <a:prstGeom prst="line">
                  <a:avLst/>
                </a:prstGeom>
                <a:noFill/>
                <a:ln w="25400" cap="flat">
                  <a:solidFill>
                    <a:srgbClr val="FF2600"/>
                  </a:solidFill>
                  <a:prstDash val="solid"/>
                  <a:bevel/>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defTabSz="457200">
                    <a:defRPr sz="1200">
                      <a:latin typeface="+mn-lt"/>
                      <a:ea typeface="+mn-ea"/>
                      <a:cs typeface="+mn-cs"/>
                      <a:sym typeface="Helvetica"/>
                    </a:defRPr>
                  </a:pPr>
                  <a:endParaRPr sz="800"/>
                </a:p>
              </p:txBody>
            </p:sp>
          </p:grpSp>
        </p:grpSp>
        <p:sp>
          <p:nvSpPr>
            <p:cNvPr id="29" name="ZoneTexte 28"/>
            <p:cNvSpPr txBox="1"/>
            <p:nvPr/>
          </p:nvSpPr>
          <p:spPr>
            <a:xfrm>
              <a:off x="1920359" y="5107825"/>
              <a:ext cx="5379165" cy="307777"/>
            </a:xfrm>
            <a:prstGeom prst="rect">
              <a:avLst/>
            </a:prstGeom>
            <a:noFill/>
          </p:spPr>
          <p:txBody>
            <a:bodyPr wrap="square" rtlCol="0">
              <a:spAutoFit/>
            </a:bodyPr>
            <a:lstStyle/>
            <a:p>
              <a:pPr algn="ctr"/>
              <a:r>
                <a:rPr lang="en-US" sz="1400" b="1" dirty="0" err="1" smtClean="0">
                  <a:solidFill>
                    <a:schemeClr val="bg1"/>
                  </a:solidFill>
                </a:rPr>
                <a:t>Lorenzi</a:t>
              </a:r>
              <a:r>
                <a:rPr lang="en-US" sz="1400" b="1" dirty="0" smtClean="0">
                  <a:solidFill>
                    <a:schemeClr val="bg1"/>
                  </a:solidFill>
                </a:rPr>
                <a:t>, Ziegler, Alexander &amp; </a:t>
              </a:r>
              <a:r>
                <a:rPr lang="en-US" sz="1400" b="1" dirty="0" err="1" smtClean="0">
                  <a:solidFill>
                    <a:schemeClr val="bg1"/>
                  </a:solidFill>
                </a:rPr>
                <a:t>Ourselin</a:t>
              </a:r>
              <a:r>
                <a:rPr lang="en-US" sz="1400" b="1" dirty="0" smtClean="0">
                  <a:solidFill>
                    <a:schemeClr val="bg1"/>
                  </a:solidFill>
                </a:rPr>
                <a:t>, IPMI 2015</a:t>
              </a:r>
              <a:endParaRPr lang="en-US" sz="1400" b="1" dirty="0">
                <a:solidFill>
                  <a:schemeClr val="bg1"/>
                </a:solidFill>
              </a:endParaRPr>
            </a:p>
          </p:txBody>
        </p:sp>
      </p:grpSp>
      <p:sp>
        <p:nvSpPr>
          <p:cNvPr id="33" name="ZoneTexte 32"/>
          <p:cNvSpPr txBox="1"/>
          <p:nvPr/>
        </p:nvSpPr>
        <p:spPr>
          <a:xfrm>
            <a:off x="492860" y="8071"/>
            <a:ext cx="8350209" cy="461665"/>
          </a:xfrm>
          <a:prstGeom prst="rect">
            <a:avLst/>
          </a:prstGeom>
          <a:noFill/>
        </p:spPr>
        <p:txBody>
          <a:bodyPr wrap="square" rtlCol="0">
            <a:spAutoFit/>
          </a:bodyPr>
          <a:lstStyle/>
          <a:p>
            <a:pPr algn="ctr"/>
            <a:r>
              <a:rPr lang="en-US" sz="2400" b="1" dirty="0" smtClean="0"/>
              <a:t>In-</a:t>
            </a:r>
            <a:r>
              <a:rPr lang="en-US" sz="2400" b="1" dirty="0" err="1" smtClean="0"/>
              <a:t>silico</a:t>
            </a:r>
            <a:r>
              <a:rPr lang="en-US" sz="2400" b="1" dirty="0" smtClean="0"/>
              <a:t> model of brain pathology</a:t>
            </a:r>
            <a:endParaRPr lang="en-US" sz="2400" b="1" dirty="0"/>
          </a:p>
        </p:txBody>
      </p:sp>
      <p:sp>
        <p:nvSpPr>
          <p:cNvPr id="35" name="ZoneTexte 34"/>
          <p:cNvSpPr txBox="1"/>
          <p:nvPr/>
        </p:nvSpPr>
        <p:spPr>
          <a:xfrm>
            <a:off x="4729573" y="1141664"/>
            <a:ext cx="4414427" cy="2585323"/>
          </a:xfrm>
          <a:prstGeom prst="rect">
            <a:avLst/>
          </a:prstGeom>
          <a:noFill/>
        </p:spPr>
        <p:txBody>
          <a:bodyPr wrap="square" rtlCol="0">
            <a:spAutoFit/>
          </a:bodyPr>
          <a:lstStyle/>
          <a:p>
            <a:r>
              <a:rPr lang="en-US" b="1" dirty="0" smtClean="0"/>
              <a:t>Representing the full disease process</a:t>
            </a:r>
          </a:p>
          <a:p>
            <a:endParaRPr lang="en-US" dirty="0" smtClean="0"/>
          </a:p>
          <a:p>
            <a:r>
              <a:rPr lang="en-US" dirty="0" smtClean="0"/>
              <a:t>- Structure</a:t>
            </a:r>
          </a:p>
          <a:p>
            <a:r>
              <a:rPr lang="en-US" dirty="0" smtClean="0"/>
              <a:t>	MRI</a:t>
            </a:r>
            <a:r>
              <a:rPr lang="en-US" dirty="0"/>
              <a:t>	</a:t>
            </a:r>
            <a:endParaRPr lang="en-US" dirty="0" smtClean="0"/>
          </a:p>
          <a:p>
            <a:r>
              <a:rPr lang="en-US" dirty="0" smtClean="0"/>
              <a:t>- </a:t>
            </a:r>
            <a:r>
              <a:rPr lang="en-US" dirty="0" err="1" smtClean="0"/>
              <a:t>Hypometabolism</a:t>
            </a:r>
            <a:endParaRPr lang="en-US" dirty="0" smtClean="0"/>
          </a:p>
          <a:p>
            <a:r>
              <a:rPr lang="en-US" dirty="0"/>
              <a:t>	</a:t>
            </a:r>
            <a:r>
              <a:rPr lang="en-US" dirty="0" smtClean="0"/>
              <a:t>FDG PET</a:t>
            </a:r>
          </a:p>
          <a:p>
            <a:r>
              <a:rPr lang="en-US" dirty="0" smtClean="0"/>
              <a:t>- Clinical status</a:t>
            </a:r>
          </a:p>
          <a:p>
            <a:r>
              <a:rPr lang="en-US" dirty="0" smtClean="0"/>
              <a:t>	ADAS 11, MMSE, ...</a:t>
            </a:r>
            <a:endParaRPr lang="en-US" dirty="0"/>
          </a:p>
          <a:p>
            <a:endParaRPr lang="en-US" dirty="0"/>
          </a:p>
        </p:txBody>
      </p:sp>
      <p:sp>
        <p:nvSpPr>
          <p:cNvPr id="30" name="Espace réservé du numéro de diapositive 2"/>
          <p:cNvSpPr txBox="1">
            <a:spLocks/>
          </p:cNvSpPr>
          <p:nvPr/>
        </p:nvSpPr>
        <p:spPr bwMode="white">
          <a:xfrm>
            <a:off x="8615387" y="4866085"/>
            <a:ext cx="525462" cy="204788"/>
          </a:xfrm>
          <a:prstGeom prst="rect">
            <a:avLst/>
          </a:prstGeom>
          <a:solidFill>
            <a:schemeClr val="bg2"/>
          </a:solidFill>
          <a:ln>
            <a:noFill/>
          </a:ln>
          <a:effectLst/>
          <a:extLst/>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100" kern="1200">
                <a:solidFill>
                  <a:schemeClr val="bg1"/>
                </a:solidFill>
                <a:latin typeface="Arial" pitchFamily="34"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fr-FR" dirty="0" smtClean="0"/>
              <a:t>- </a:t>
            </a:r>
            <a:fld id="{8D68F26B-E493-43B4-A0D1-A7C7B876D25B}" type="slidenum">
              <a:rPr lang="fr-FR" smtClean="0"/>
              <a:pPr>
                <a:defRPr/>
              </a:pPr>
              <a:t>35</a:t>
            </a:fld>
            <a:endParaRPr lang="fr-FR" dirty="0"/>
          </a:p>
        </p:txBody>
      </p:sp>
    </p:spTree>
    <p:extLst>
      <p:ext uri="{BB962C8B-B14F-4D97-AF65-F5344CB8AC3E}">
        <p14:creationId xmlns:p14="http://schemas.microsoft.com/office/powerpoint/2010/main" val="3516013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ZoneTexte 95"/>
          <p:cNvSpPr txBox="1"/>
          <p:nvPr/>
        </p:nvSpPr>
        <p:spPr>
          <a:xfrm>
            <a:off x="538349" y="3619504"/>
            <a:ext cx="8758287" cy="1323439"/>
          </a:xfrm>
          <a:prstGeom prst="rect">
            <a:avLst/>
          </a:prstGeom>
          <a:noFill/>
        </p:spPr>
        <p:txBody>
          <a:bodyPr wrap="square" rtlCol="0">
            <a:spAutoFit/>
          </a:bodyPr>
          <a:lstStyle/>
          <a:p>
            <a:r>
              <a:rPr lang="en-US" sz="1600" b="1" dirty="0" smtClean="0"/>
              <a:t>Efficient formulation through stochastic </a:t>
            </a:r>
            <a:r>
              <a:rPr lang="en-US" sz="1600" b="1" dirty="0" err="1" smtClean="0"/>
              <a:t>variational</a:t>
            </a:r>
            <a:r>
              <a:rPr lang="en-US" sz="1600" b="1" dirty="0" smtClean="0"/>
              <a:t> inference:</a:t>
            </a:r>
          </a:p>
          <a:p>
            <a:pPr marL="285750" indent="-285750">
              <a:buFontTx/>
              <a:buChar char="-"/>
            </a:pPr>
            <a:r>
              <a:rPr lang="en-US" sz="1200" dirty="0" smtClean="0"/>
              <a:t>Random feature expansion for GP regression [</a:t>
            </a:r>
            <a:r>
              <a:rPr lang="en-US" sz="1200" dirty="0" err="1" smtClean="0"/>
              <a:t>Cutajar</a:t>
            </a:r>
            <a:r>
              <a:rPr lang="en-US" sz="1200" dirty="0" smtClean="0"/>
              <a:t> et al, ICML 2017]</a:t>
            </a:r>
          </a:p>
          <a:p>
            <a:pPr marL="285750" indent="-285750">
              <a:buFontTx/>
              <a:buChar char="-"/>
            </a:pPr>
            <a:r>
              <a:rPr lang="en-US" sz="1200" dirty="0" smtClean="0"/>
              <a:t>Monotonic constraint in deep GP [</a:t>
            </a:r>
            <a:r>
              <a:rPr lang="en-US" sz="1200" dirty="0" err="1" smtClean="0"/>
              <a:t>Lorenzi</a:t>
            </a:r>
            <a:r>
              <a:rPr lang="en-US" sz="1200" dirty="0" smtClean="0"/>
              <a:t> &amp; </a:t>
            </a:r>
            <a:r>
              <a:rPr lang="en-US" sz="1200" dirty="0" err="1" smtClean="0"/>
              <a:t>Filippone</a:t>
            </a:r>
            <a:r>
              <a:rPr lang="en-US" sz="1200" dirty="0" smtClean="0"/>
              <a:t>, ICML 2018]</a:t>
            </a:r>
          </a:p>
          <a:p>
            <a:pPr marL="285750" indent="-285750">
              <a:buFontTx/>
              <a:buChar char="-"/>
            </a:pPr>
            <a:r>
              <a:rPr lang="en-US" sz="1200" dirty="0" err="1" smtClean="0"/>
              <a:t>Variational</a:t>
            </a:r>
            <a:r>
              <a:rPr lang="en-US" sz="1200" dirty="0" smtClean="0"/>
              <a:t> dropout for </a:t>
            </a:r>
            <a:r>
              <a:rPr lang="en-US" sz="1200" dirty="0" err="1" smtClean="0"/>
              <a:t>sparsity</a:t>
            </a:r>
            <a:r>
              <a:rPr lang="en-US" sz="1200" dirty="0" smtClean="0"/>
              <a:t> and model selection [</a:t>
            </a:r>
            <a:r>
              <a:rPr lang="en-US" sz="1200" dirty="0" err="1" smtClean="0"/>
              <a:t>Kingma</a:t>
            </a:r>
            <a:r>
              <a:rPr lang="en-US" sz="1200" dirty="0" smtClean="0"/>
              <a:t> et al, NIPS, 2015; </a:t>
            </a:r>
            <a:r>
              <a:rPr lang="en-US" sz="1200" dirty="0" err="1" smtClean="0"/>
              <a:t>Molchanov</a:t>
            </a:r>
            <a:r>
              <a:rPr lang="en-US" sz="1200" dirty="0" smtClean="0"/>
              <a:t> et al, ICML 2017]</a:t>
            </a:r>
          </a:p>
          <a:p>
            <a:endParaRPr lang="en-US" sz="1400" dirty="0" smtClean="0"/>
          </a:p>
          <a:p>
            <a:endParaRPr lang="en-US" sz="1400" dirty="0"/>
          </a:p>
        </p:txBody>
      </p:sp>
      <p:sp>
        <p:nvSpPr>
          <p:cNvPr id="30" name="Espace réservé du numéro de diapositive 2"/>
          <p:cNvSpPr txBox="1">
            <a:spLocks/>
          </p:cNvSpPr>
          <p:nvPr/>
        </p:nvSpPr>
        <p:spPr bwMode="white">
          <a:xfrm>
            <a:off x="8615387" y="4866085"/>
            <a:ext cx="525462" cy="204788"/>
          </a:xfrm>
          <a:prstGeom prst="rect">
            <a:avLst/>
          </a:prstGeom>
          <a:solidFill>
            <a:schemeClr val="bg2"/>
          </a:solidFill>
          <a:ln>
            <a:noFill/>
          </a:ln>
          <a:effectLst/>
          <a:extLst/>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100" kern="1200">
                <a:solidFill>
                  <a:schemeClr val="bg1"/>
                </a:solidFill>
                <a:latin typeface="Arial" pitchFamily="34"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fr-FR" dirty="0" smtClean="0"/>
              <a:t>- </a:t>
            </a:r>
            <a:fld id="{8D68F26B-E493-43B4-A0D1-A7C7B876D25B}" type="slidenum">
              <a:rPr lang="fr-FR" smtClean="0"/>
              <a:pPr>
                <a:defRPr/>
              </a:pPr>
              <a:t>36</a:t>
            </a:fld>
            <a:endParaRPr lang="fr-FR" dirty="0"/>
          </a:p>
        </p:txBody>
      </p:sp>
      <p:sp>
        <p:nvSpPr>
          <p:cNvPr id="36" name="TextBox 21"/>
          <p:cNvSpPr txBox="1">
            <a:spLocks noChangeArrowheads="1"/>
          </p:cNvSpPr>
          <p:nvPr/>
        </p:nvSpPr>
        <p:spPr bwMode="auto">
          <a:xfrm>
            <a:off x="1400147" y="1107282"/>
            <a:ext cx="2151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t>brain voxels</a:t>
            </a:r>
            <a:endParaRPr lang="en-US" sz="1400" dirty="0"/>
          </a:p>
        </p:txBody>
      </p:sp>
      <p:graphicFrame>
        <p:nvGraphicFramePr>
          <p:cNvPr id="37" name="Table 18"/>
          <p:cNvGraphicFramePr>
            <a:graphicFrameLocks noGrp="1"/>
          </p:cNvGraphicFramePr>
          <p:nvPr>
            <p:extLst>
              <p:ext uri="{D42A27DB-BD31-4B8C-83A1-F6EECF244321}">
                <p14:modId xmlns:p14="http://schemas.microsoft.com/office/powerpoint/2010/main" val="1646776844"/>
              </p:ext>
            </p:extLst>
          </p:nvPr>
        </p:nvGraphicFramePr>
        <p:xfrm>
          <a:off x="1328668" y="1404017"/>
          <a:ext cx="1355340" cy="699654"/>
        </p:xfrm>
        <a:graphic>
          <a:graphicData uri="http://schemas.openxmlformats.org/drawingml/2006/table">
            <a:tbl>
              <a:tblPr bandRow="1" bandCol="1">
                <a:tableStyleId>{69012ECD-51FC-41F1-AA8D-1B2483CD663E}</a:tableStyleId>
              </a:tblPr>
              <a:tblGrid>
                <a:gridCol w="90356"/>
                <a:gridCol w="90356"/>
                <a:gridCol w="90356"/>
                <a:gridCol w="90356"/>
                <a:gridCol w="90356"/>
                <a:gridCol w="90356"/>
                <a:gridCol w="90356"/>
                <a:gridCol w="90356"/>
                <a:gridCol w="90356"/>
                <a:gridCol w="90356"/>
                <a:gridCol w="90356"/>
                <a:gridCol w="90356"/>
                <a:gridCol w="90356"/>
                <a:gridCol w="90356"/>
                <a:gridCol w="90356"/>
              </a:tblGrid>
              <a:tr h="116609">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bl>
          </a:graphicData>
        </a:graphic>
      </p:graphicFrame>
      <p:cxnSp>
        <p:nvCxnSpPr>
          <p:cNvPr id="39" name="Connecteur droit avec flèche 38"/>
          <p:cNvCxnSpPr/>
          <p:nvPr/>
        </p:nvCxnSpPr>
        <p:spPr>
          <a:xfrm flipV="1">
            <a:off x="6790176" y="968817"/>
            <a:ext cx="1114562" cy="5815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1" name="Table 18"/>
          <p:cNvGraphicFramePr>
            <a:graphicFrameLocks noGrp="1"/>
          </p:cNvGraphicFramePr>
          <p:nvPr>
            <p:extLst>
              <p:ext uri="{D42A27DB-BD31-4B8C-83A1-F6EECF244321}">
                <p14:modId xmlns:p14="http://schemas.microsoft.com/office/powerpoint/2010/main" val="3055622677"/>
              </p:ext>
            </p:extLst>
          </p:nvPr>
        </p:nvGraphicFramePr>
        <p:xfrm>
          <a:off x="3937017" y="1489310"/>
          <a:ext cx="425180" cy="699654"/>
        </p:xfrm>
        <a:graphic>
          <a:graphicData uri="http://schemas.openxmlformats.org/drawingml/2006/table">
            <a:tbl>
              <a:tblPr bandRow="1" bandCol="1">
                <a:tableStyleId>{69012ECD-51FC-41F1-AA8D-1B2483CD663E}</a:tableStyleId>
              </a:tblPr>
              <a:tblGrid>
                <a:gridCol w="106295"/>
                <a:gridCol w="106295"/>
                <a:gridCol w="106295"/>
                <a:gridCol w="106295"/>
              </a:tblGrid>
              <a:tr h="116609">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r>
              <a:tr h="116609">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r>
              <a:tr h="116609">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a:p>
                  </a:txBody>
                  <a:tcPr marL="0" marR="0" marT="0" marB="0" vert="wordArtVert">
                    <a:solidFill>
                      <a:schemeClr val="accent1">
                        <a:lumMod val="20000"/>
                        <a:lumOff val="80000"/>
                      </a:schemeClr>
                    </a:solidFill>
                  </a:tcPr>
                </a:tc>
              </a:tr>
              <a:tr h="116609">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r>
              <a:tr h="116609">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r>
              <a:tr h="116609">
                <a:tc>
                  <a:txBody>
                    <a:bodyPr/>
                    <a:lstStyle/>
                    <a:p>
                      <a:endParaRPr lang="en-US" sz="1400" kern="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c>
                  <a:txBody>
                    <a:bodyPr/>
                    <a:lstStyle/>
                    <a:p>
                      <a:endParaRPr lang="en-US" sz="1400" kern="0" dirty="0"/>
                    </a:p>
                  </a:txBody>
                  <a:tcPr marL="0" marR="0" marT="0" marB="0" vert="wordArtVert">
                    <a:solidFill>
                      <a:schemeClr val="accent1">
                        <a:lumMod val="20000"/>
                        <a:lumOff val="80000"/>
                      </a:schemeClr>
                    </a:solidFill>
                  </a:tcPr>
                </a:tc>
              </a:tr>
            </a:tbl>
          </a:graphicData>
        </a:graphic>
      </p:graphicFrame>
      <p:graphicFrame>
        <p:nvGraphicFramePr>
          <p:cNvPr id="42" name="Table 18"/>
          <p:cNvGraphicFramePr>
            <a:graphicFrameLocks noGrp="1"/>
          </p:cNvGraphicFramePr>
          <p:nvPr>
            <p:extLst>
              <p:ext uri="{D42A27DB-BD31-4B8C-83A1-F6EECF244321}">
                <p14:modId xmlns:p14="http://schemas.microsoft.com/office/powerpoint/2010/main" val="1685331115"/>
              </p:ext>
            </p:extLst>
          </p:nvPr>
        </p:nvGraphicFramePr>
        <p:xfrm>
          <a:off x="5322711" y="1470356"/>
          <a:ext cx="1467465" cy="466436"/>
        </p:xfrm>
        <a:graphic>
          <a:graphicData uri="http://schemas.openxmlformats.org/drawingml/2006/table">
            <a:tbl>
              <a:tblPr bandRow="1" bandCol="1">
                <a:tableStyleId>{69012ECD-51FC-41F1-AA8D-1B2483CD663E}</a:tableStyleId>
              </a:tblPr>
              <a:tblGrid>
                <a:gridCol w="97831"/>
                <a:gridCol w="97831"/>
                <a:gridCol w="97831"/>
                <a:gridCol w="97831"/>
                <a:gridCol w="97831"/>
                <a:gridCol w="97831"/>
                <a:gridCol w="97831"/>
                <a:gridCol w="97831"/>
                <a:gridCol w="97831"/>
                <a:gridCol w="97831"/>
                <a:gridCol w="97831"/>
                <a:gridCol w="97831"/>
                <a:gridCol w="97831"/>
                <a:gridCol w="97831"/>
                <a:gridCol w="97831"/>
              </a:tblGrid>
              <a:tr h="116609">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r>
              <a:tr h="116609">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r>
              <a:tr h="116609">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a:p>
                  </a:txBody>
                  <a:tcPr marL="0" marR="0" marT="0" marB="0" vert="wordArtVert">
                    <a:solidFill>
                      <a:schemeClr val="accent2">
                        <a:lumMod val="20000"/>
                        <a:lumOff val="80000"/>
                      </a:schemeClr>
                    </a:solidFill>
                  </a:tcPr>
                </a:tc>
              </a:tr>
              <a:tr h="116609">
                <a:tc>
                  <a:txBody>
                    <a:bodyPr/>
                    <a:lstStyle/>
                    <a:p>
                      <a:endParaRPr lang="en-US" sz="1400" kern="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c>
                  <a:txBody>
                    <a:bodyPr/>
                    <a:lstStyle/>
                    <a:p>
                      <a:endParaRPr lang="en-US" sz="1400" kern="0" dirty="0"/>
                    </a:p>
                  </a:txBody>
                  <a:tcPr marL="0" marR="0" marT="0" marB="0" vert="wordArtVert">
                    <a:solidFill>
                      <a:schemeClr val="accent2">
                        <a:lumMod val="20000"/>
                        <a:lumOff val="80000"/>
                      </a:schemeClr>
                    </a:solidFill>
                  </a:tcPr>
                </a:tc>
              </a:tr>
            </a:tbl>
          </a:graphicData>
        </a:graphic>
      </p:graphicFrame>
      <p:sp>
        <p:nvSpPr>
          <p:cNvPr id="43" name="TextBox 20"/>
          <p:cNvSpPr txBox="1">
            <a:spLocks noChangeArrowheads="1"/>
          </p:cNvSpPr>
          <p:nvPr/>
        </p:nvSpPr>
        <p:spPr bwMode="auto">
          <a:xfrm>
            <a:off x="3376022" y="1161106"/>
            <a:ext cx="215106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t>Temporal sources</a:t>
            </a:r>
            <a:endParaRPr lang="en-US" sz="1400" dirty="0"/>
          </a:p>
        </p:txBody>
      </p:sp>
      <p:sp>
        <p:nvSpPr>
          <p:cNvPr id="45" name="TextBox 21"/>
          <p:cNvSpPr txBox="1">
            <a:spLocks noChangeArrowheads="1"/>
          </p:cNvSpPr>
          <p:nvPr/>
        </p:nvSpPr>
        <p:spPr bwMode="auto">
          <a:xfrm>
            <a:off x="5139355" y="1161112"/>
            <a:ext cx="2151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smtClean="0"/>
              <a:t>Sparse spatial maps</a:t>
            </a:r>
            <a:endParaRPr lang="en-US" sz="1400" dirty="0"/>
          </a:p>
        </p:txBody>
      </p:sp>
      <p:sp>
        <p:nvSpPr>
          <p:cNvPr id="46" name="TextBox 20"/>
          <p:cNvSpPr txBox="1">
            <a:spLocks noChangeArrowheads="1"/>
          </p:cNvSpPr>
          <p:nvPr/>
        </p:nvSpPr>
        <p:spPr bwMode="auto">
          <a:xfrm>
            <a:off x="185114" y="1630405"/>
            <a:ext cx="215106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N individuals</a:t>
            </a:r>
          </a:p>
        </p:txBody>
      </p:sp>
      <p:sp>
        <p:nvSpPr>
          <p:cNvPr id="47" name="ZoneTexte 46"/>
          <p:cNvSpPr txBox="1"/>
          <p:nvPr/>
        </p:nvSpPr>
        <p:spPr>
          <a:xfrm>
            <a:off x="4561192" y="2722433"/>
            <a:ext cx="464427" cy="461665"/>
          </a:xfrm>
          <a:prstGeom prst="rect">
            <a:avLst/>
          </a:prstGeom>
          <a:noFill/>
        </p:spPr>
        <p:txBody>
          <a:bodyPr wrap="square" rtlCol="0">
            <a:spAutoFit/>
          </a:bodyPr>
          <a:lstStyle/>
          <a:p>
            <a:r>
              <a:rPr lang="mr-IN" sz="2400" dirty="0" smtClean="0"/>
              <a:t>…</a:t>
            </a:r>
            <a:endParaRPr lang="en-US" sz="2400" dirty="0"/>
          </a:p>
        </p:txBody>
      </p:sp>
      <p:grpSp>
        <p:nvGrpSpPr>
          <p:cNvPr id="62" name="Grouper 61"/>
          <p:cNvGrpSpPr/>
          <p:nvPr/>
        </p:nvGrpSpPr>
        <p:grpSpPr>
          <a:xfrm>
            <a:off x="2315778" y="2581774"/>
            <a:ext cx="881915" cy="646635"/>
            <a:chOff x="3407669" y="3781221"/>
            <a:chExt cx="1331262" cy="976104"/>
          </a:xfrm>
        </p:grpSpPr>
        <p:sp>
          <p:nvSpPr>
            <p:cNvPr id="55" name="Rectangle 54"/>
            <p:cNvSpPr/>
            <p:nvPr/>
          </p:nvSpPr>
          <p:spPr>
            <a:xfrm>
              <a:off x="3407669" y="3781221"/>
              <a:ext cx="1331262" cy="976104"/>
            </a:xfrm>
            <a:prstGeom prst="rect">
              <a:avLst/>
            </a:prstGeom>
            <a:solidFill>
              <a:schemeClr val="bg1"/>
            </a:solidFill>
            <a:ln w="19050" cmpd="sng">
              <a:solidFill>
                <a:srgbClr val="FFCC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 name="Grouper 53"/>
            <p:cNvGrpSpPr/>
            <p:nvPr/>
          </p:nvGrpSpPr>
          <p:grpSpPr>
            <a:xfrm>
              <a:off x="3665513" y="3882952"/>
              <a:ext cx="866754" cy="734281"/>
              <a:chOff x="459394" y="1323868"/>
              <a:chExt cx="8336680" cy="2715282"/>
            </a:xfrm>
          </p:grpSpPr>
          <p:sp>
            <p:nvSpPr>
              <p:cNvPr id="53" name="Forme libre 52"/>
              <p:cNvSpPr/>
              <p:nvPr/>
            </p:nvSpPr>
            <p:spPr>
              <a:xfrm>
                <a:off x="459395" y="1715626"/>
                <a:ext cx="8336679"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FFCC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Connecteur droit avec flèche 51"/>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Connecteur droit avec flèche 50"/>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cxnSp>
        <p:nvCxnSpPr>
          <p:cNvPr id="57" name="Connecteur droit avec flèche 56"/>
          <p:cNvCxnSpPr/>
          <p:nvPr/>
        </p:nvCxnSpPr>
        <p:spPr>
          <a:xfrm flipH="1">
            <a:off x="3184643" y="2188964"/>
            <a:ext cx="780808" cy="373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ZoneTexte 58"/>
          <p:cNvSpPr txBox="1"/>
          <p:nvPr/>
        </p:nvSpPr>
        <p:spPr>
          <a:xfrm>
            <a:off x="696464" y="2902888"/>
            <a:ext cx="2211407" cy="369332"/>
          </a:xfrm>
          <a:prstGeom prst="rect">
            <a:avLst/>
          </a:prstGeom>
          <a:noFill/>
        </p:spPr>
        <p:txBody>
          <a:bodyPr wrap="square" rtlCol="0">
            <a:spAutoFit/>
          </a:bodyPr>
          <a:lstStyle/>
          <a:p>
            <a:r>
              <a:rPr lang="en-US" dirty="0" smtClean="0"/>
              <a:t>Monotonic GPs</a:t>
            </a:r>
            <a:endParaRPr lang="en-US" dirty="0"/>
          </a:p>
        </p:txBody>
      </p:sp>
      <p:pic>
        <p:nvPicPr>
          <p:cNvPr id="61" name="Imag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8384" y="555526"/>
            <a:ext cx="871257" cy="782152"/>
          </a:xfrm>
          <a:prstGeom prst="rect">
            <a:avLst/>
          </a:prstGeom>
          <a:ln w="28575" cmpd="sng">
            <a:solidFill>
              <a:srgbClr val="FFCC66"/>
            </a:solidFill>
          </a:ln>
        </p:spPr>
      </p:pic>
      <p:grpSp>
        <p:nvGrpSpPr>
          <p:cNvPr id="64" name="Grouper 63"/>
          <p:cNvGrpSpPr/>
          <p:nvPr/>
        </p:nvGrpSpPr>
        <p:grpSpPr>
          <a:xfrm>
            <a:off x="3474406" y="2613026"/>
            <a:ext cx="881915" cy="646635"/>
            <a:chOff x="3407669" y="3781221"/>
            <a:chExt cx="1331262" cy="976104"/>
          </a:xfrm>
        </p:grpSpPr>
        <p:sp>
          <p:nvSpPr>
            <p:cNvPr id="65" name="Rectangle 64"/>
            <p:cNvSpPr/>
            <p:nvPr/>
          </p:nvSpPr>
          <p:spPr>
            <a:xfrm>
              <a:off x="3407669" y="3781221"/>
              <a:ext cx="1331262" cy="976104"/>
            </a:xfrm>
            <a:prstGeom prst="rect">
              <a:avLst/>
            </a:prstGeom>
            <a:solidFill>
              <a:schemeClr val="bg1"/>
            </a:solidFill>
            <a:ln w="190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er 65"/>
            <p:cNvGrpSpPr/>
            <p:nvPr/>
          </p:nvGrpSpPr>
          <p:grpSpPr>
            <a:xfrm>
              <a:off x="3651415" y="3882952"/>
              <a:ext cx="957026" cy="734281"/>
              <a:chOff x="323797" y="1323868"/>
              <a:chExt cx="9204940" cy="2715282"/>
            </a:xfrm>
          </p:grpSpPr>
          <p:sp>
            <p:nvSpPr>
              <p:cNvPr id="69" name="Forme libre 68"/>
              <p:cNvSpPr/>
              <p:nvPr/>
            </p:nvSpPr>
            <p:spPr>
              <a:xfrm rot="21271359">
                <a:off x="323797" y="3094198"/>
                <a:ext cx="9204940" cy="774215"/>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Connecteur droit avec flèche 66"/>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Connecteur droit avec flèche 67"/>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cxnSp>
        <p:nvCxnSpPr>
          <p:cNvPr id="70" name="Connecteur droit avec flèche 69"/>
          <p:cNvCxnSpPr/>
          <p:nvPr/>
        </p:nvCxnSpPr>
        <p:spPr>
          <a:xfrm flipH="1">
            <a:off x="3899121" y="2188964"/>
            <a:ext cx="182702" cy="3738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ZoneTexte 72"/>
          <p:cNvSpPr txBox="1"/>
          <p:nvPr/>
        </p:nvSpPr>
        <p:spPr>
          <a:xfrm>
            <a:off x="4755494" y="1413494"/>
            <a:ext cx="464427" cy="461665"/>
          </a:xfrm>
          <a:prstGeom prst="rect">
            <a:avLst/>
          </a:prstGeom>
          <a:noFill/>
        </p:spPr>
        <p:txBody>
          <a:bodyPr wrap="square" rtlCol="0">
            <a:spAutoFit/>
          </a:bodyPr>
          <a:lstStyle/>
          <a:p>
            <a:r>
              <a:rPr lang="en-US" sz="2400" dirty="0" smtClean="0"/>
              <a:t>.</a:t>
            </a:r>
            <a:endParaRPr lang="en-US" sz="2400" dirty="0"/>
          </a:p>
        </p:txBody>
      </p:sp>
      <p:sp>
        <p:nvSpPr>
          <p:cNvPr id="74" name="ZoneTexte 73"/>
          <p:cNvSpPr txBox="1"/>
          <p:nvPr/>
        </p:nvSpPr>
        <p:spPr>
          <a:xfrm>
            <a:off x="2998655" y="1550384"/>
            <a:ext cx="464427" cy="461665"/>
          </a:xfrm>
          <a:prstGeom prst="rect">
            <a:avLst/>
          </a:prstGeom>
          <a:noFill/>
        </p:spPr>
        <p:txBody>
          <a:bodyPr wrap="square" rtlCol="0">
            <a:spAutoFit/>
          </a:bodyPr>
          <a:lstStyle/>
          <a:p>
            <a:r>
              <a:rPr lang="en-US" sz="2400" dirty="0" smtClean="0"/>
              <a:t>=</a:t>
            </a:r>
            <a:endParaRPr lang="en-US" sz="2400" dirty="0"/>
          </a:p>
        </p:txBody>
      </p:sp>
      <p:pic>
        <p:nvPicPr>
          <p:cNvPr id="82" name="Image 8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1608" y="1550384"/>
            <a:ext cx="908033" cy="770298"/>
          </a:xfrm>
          <a:prstGeom prst="rect">
            <a:avLst/>
          </a:prstGeom>
          <a:ln w="28575" cmpd="sng">
            <a:solidFill>
              <a:srgbClr val="008000"/>
            </a:solidFill>
          </a:ln>
        </p:spPr>
      </p:pic>
      <p:cxnSp>
        <p:nvCxnSpPr>
          <p:cNvPr id="85" name="Connecteur droit avec flèche 84"/>
          <p:cNvCxnSpPr/>
          <p:nvPr/>
        </p:nvCxnSpPr>
        <p:spPr>
          <a:xfrm>
            <a:off x="6790176" y="1646712"/>
            <a:ext cx="1114562" cy="29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9" name="ZoneTexte 88"/>
          <p:cNvSpPr txBox="1"/>
          <p:nvPr/>
        </p:nvSpPr>
        <p:spPr>
          <a:xfrm rot="5400000">
            <a:off x="8229008" y="2507154"/>
            <a:ext cx="464427" cy="461665"/>
          </a:xfrm>
          <a:prstGeom prst="rect">
            <a:avLst/>
          </a:prstGeom>
          <a:noFill/>
        </p:spPr>
        <p:txBody>
          <a:bodyPr wrap="square" rtlCol="0">
            <a:spAutoFit/>
          </a:bodyPr>
          <a:lstStyle/>
          <a:p>
            <a:r>
              <a:rPr lang="mr-IN" sz="2400" dirty="0" smtClean="0"/>
              <a:t>…</a:t>
            </a:r>
            <a:endParaRPr lang="en-US" sz="2400" dirty="0"/>
          </a:p>
        </p:txBody>
      </p:sp>
      <p:sp>
        <p:nvSpPr>
          <p:cNvPr id="97" name="Rectangle 96"/>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Abi</a:t>
            </a:r>
            <a:r>
              <a:rPr lang="en-US" sz="1400" b="1" dirty="0" smtClean="0">
                <a:solidFill>
                  <a:schemeClr val="bg1"/>
                </a:solidFill>
              </a:rPr>
              <a:t> Nader,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under review, </a:t>
            </a:r>
            <a:r>
              <a:rPr lang="nb-NO" sz="1400" b="1" dirty="0">
                <a:solidFill>
                  <a:schemeClr val="bg1"/>
                </a:solidFill>
              </a:rPr>
              <a:t>arXiv:1902.10952 </a:t>
            </a:r>
            <a:endParaRPr lang="fr-FR" sz="1400" b="1" dirty="0">
              <a:solidFill>
                <a:schemeClr val="bg1"/>
              </a:solidFill>
            </a:endParaRPr>
          </a:p>
        </p:txBody>
      </p:sp>
      <p:sp>
        <p:nvSpPr>
          <p:cNvPr id="98" name="ZoneTexte 97"/>
          <p:cNvSpPr txBox="1"/>
          <p:nvPr/>
        </p:nvSpPr>
        <p:spPr>
          <a:xfrm>
            <a:off x="492860" y="8071"/>
            <a:ext cx="8350209" cy="461665"/>
          </a:xfrm>
          <a:prstGeom prst="rect">
            <a:avLst/>
          </a:prstGeom>
          <a:noFill/>
        </p:spPr>
        <p:txBody>
          <a:bodyPr wrap="square" rtlCol="0">
            <a:spAutoFit/>
          </a:bodyPr>
          <a:lstStyle/>
          <a:p>
            <a:pPr algn="ctr"/>
            <a:r>
              <a:rPr lang="en-US" sz="2400" b="1" dirty="0" smtClean="0"/>
              <a:t>In-</a:t>
            </a:r>
            <a:r>
              <a:rPr lang="en-US" sz="2400" b="1" dirty="0" err="1" smtClean="0"/>
              <a:t>silico</a:t>
            </a:r>
            <a:r>
              <a:rPr lang="en-US" sz="2400" b="1" dirty="0" smtClean="0"/>
              <a:t> model of brain pathology</a:t>
            </a:r>
            <a:endParaRPr lang="en-US" sz="2400" b="1" dirty="0"/>
          </a:p>
        </p:txBody>
      </p:sp>
    </p:spTree>
    <p:extLst>
      <p:ext uri="{BB962C8B-B14F-4D97-AF65-F5344CB8AC3E}">
        <p14:creationId xmlns:p14="http://schemas.microsoft.com/office/powerpoint/2010/main" val="3691539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smtClean="0"/>
              <a:t>- </a:t>
            </a:r>
            <a:fld id="{8D68F26B-E493-43B4-A0D1-A7C7B876D25B}" type="slidenum">
              <a:rPr lang="fr-FR" smtClean="0"/>
              <a:pPr>
                <a:defRPr/>
              </a:pPr>
              <a:t>37</a:t>
            </a:fld>
            <a:endParaRPr lang="fr-FR"/>
          </a:p>
        </p:txBody>
      </p:sp>
      <p:pic>
        <p:nvPicPr>
          <p:cNvPr id="4" name="Image 3" descr="Map_0_fd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5347" y="1430119"/>
            <a:ext cx="2140775" cy="762468"/>
          </a:xfrm>
          <a:prstGeom prst="rect">
            <a:avLst/>
          </a:prstGeom>
        </p:spPr>
      </p:pic>
      <p:pic>
        <p:nvPicPr>
          <p:cNvPr id="5" name="Image 4" descr="Map_0_mri.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468" y="1422654"/>
            <a:ext cx="2150975" cy="766101"/>
          </a:xfrm>
          <a:prstGeom prst="rect">
            <a:avLst/>
          </a:prstGeom>
        </p:spPr>
      </p:pic>
      <p:pic>
        <p:nvPicPr>
          <p:cNvPr id="6" name="Image 5" descr="Map_1_fdg.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0013" y="1419622"/>
            <a:ext cx="2149976" cy="765745"/>
          </a:xfrm>
          <a:prstGeom prst="rect">
            <a:avLst/>
          </a:prstGeom>
        </p:spPr>
      </p:pic>
      <p:pic>
        <p:nvPicPr>
          <p:cNvPr id="7" name="Image 6" descr="Map_1_mri.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88807" y="1425380"/>
            <a:ext cx="2142670" cy="763143"/>
          </a:xfrm>
          <a:prstGeom prst="rect">
            <a:avLst/>
          </a:prstGeom>
        </p:spPr>
      </p:pic>
      <p:grpSp>
        <p:nvGrpSpPr>
          <p:cNvPr id="18" name="Grouper 17"/>
          <p:cNvGrpSpPr/>
          <p:nvPr/>
        </p:nvGrpSpPr>
        <p:grpSpPr>
          <a:xfrm>
            <a:off x="179769" y="2264809"/>
            <a:ext cx="3904512" cy="1674895"/>
            <a:chOff x="137789" y="1985287"/>
            <a:chExt cx="3904512" cy="1674895"/>
          </a:xfrm>
        </p:grpSpPr>
        <p:pic>
          <p:nvPicPr>
            <p:cNvPr id="9" name="Image 8" descr="temporal_source_0_mri.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3528" y="1985287"/>
              <a:ext cx="1907704" cy="1430215"/>
            </a:xfrm>
            <a:prstGeom prst="rect">
              <a:avLst/>
            </a:prstGeom>
          </p:spPr>
        </p:pic>
        <p:pic>
          <p:nvPicPr>
            <p:cNvPr id="10" name="Image 9" descr="temporal_source_1_mri.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38055" y="2015220"/>
              <a:ext cx="1804246" cy="1352124"/>
            </a:xfrm>
            <a:prstGeom prst="rect">
              <a:avLst/>
            </a:prstGeom>
          </p:spPr>
        </p:pic>
        <p:sp>
          <p:nvSpPr>
            <p:cNvPr id="13" name="Rectangle 12"/>
            <p:cNvSpPr/>
            <p:nvPr/>
          </p:nvSpPr>
          <p:spPr>
            <a:xfrm>
              <a:off x="137789" y="1993429"/>
              <a:ext cx="321857" cy="166675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80047" y="1985287"/>
              <a:ext cx="160928" cy="166675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er 16"/>
          <p:cNvGrpSpPr/>
          <p:nvPr/>
        </p:nvGrpSpPr>
        <p:grpSpPr>
          <a:xfrm>
            <a:off x="4931367" y="2232600"/>
            <a:ext cx="3758821" cy="1677968"/>
            <a:chOff x="4941862" y="1974072"/>
            <a:chExt cx="3758821" cy="1677968"/>
          </a:xfrm>
        </p:grpSpPr>
        <p:pic>
          <p:nvPicPr>
            <p:cNvPr id="8" name="Image 7" descr="temporal_source_0_fdg.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58144" y="1985290"/>
              <a:ext cx="1902247" cy="1407751"/>
            </a:xfrm>
            <a:prstGeom prst="rect">
              <a:avLst/>
            </a:prstGeom>
          </p:spPr>
        </p:pic>
        <p:pic>
          <p:nvPicPr>
            <p:cNvPr id="11" name="Image 10" descr="temporal_source_fdg_1.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49746" y="2028351"/>
              <a:ext cx="1750937" cy="1398574"/>
            </a:xfrm>
            <a:prstGeom prst="rect">
              <a:avLst/>
            </a:prstGeom>
          </p:spPr>
        </p:pic>
        <p:sp>
          <p:nvSpPr>
            <p:cNvPr id="15" name="Rectangle 14"/>
            <p:cNvSpPr/>
            <p:nvPr/>
          </p:nvSpPr>
          <p:spPr>
            <a:xfrm>
              <a:off x="4941862" y="1985287"/>
              <a:ext cx="160928" cy="166675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972961" y="1974072"/>
              <a:ext cx="160928" cy="166675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323528" y="3529757"/>
            <a:ext cx="8625096" cy="6839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Abi</a:t>
            </a:r>
            <a:r>
              <a:rPr lang="en-US" sz="1400" b="1" dirty="0" smtClean="0">
                <a:solidFill>
                  <a:schemeClr val="bg1"/>
                </a:solidFill>
              </a:rPr>
              <a:t> Nader, </a:t>
            </a:r>
            <a:r>
              <a:rPr lang="en-US" sz="1400" b="1" dirty="0" err="1" smtClean="0">
                <a:solidFill>
                  <a:schemeClr val="bg1"/>
                </a:solidFill>
              </a:rPr>
              <a:t>Ayache</a:t>
            </a:r>
            <a:r>
              <a:rPr lang="en-US" sz="1400" b="1" dirty="0" smtClean="0">
                <a:solidFill>
                  <a:schemeClr val="bg1"/>
                </a:solidFill>
              </a:rPr>
              <a:t>, Robert and </a:t>
            </a:r>
            <a:r>
              <a:rPr lang="en-US" sz="1400" b="1" dirty="0" err="1" smtClean="0">
                <a:solidFill>
                  <a:schemeClr val="bg1"/>
                </a:solidFill>
              </a:rPr>
              <a:t>Lorenzi</a:t>
            </a:r>
            <a:r>
              <a:rPr lang="en-US" sz="1400" b="1" dirty="0" smtClean="0">
                <a:solidFill>
                  <a:schemeClr val="bg1"/>
                </a:solidFill>
              </a:rPr>
              <a:t>, under review, </a:t>
            </a:r>
            <a:r>
              <a:rPr lang="nb-NO" sz="1400" b="1" dirty="0">
                <a:solidFill>
                  <a:schemeClr val="bg1"/>
                </a:solidFill>
              </a:rPr>
              <a:t>arXiv:1902.10952 </a:t>
            </a:r>
            <a:endParaRPr lang="fr-FR" sz="1400" b="1" dirty="0">
              <a:solidFill>
                <a:schemeClr val="bg1"/>
              </a:solidFill>
            </a:endParaRPr>
          </a:p>
        </p:txBody>
      </p:sp>
      <p:sp>
        <p:nvSpPr>
          <p:cNvPr id="22" name="ZoneTexte 21"/>
          <p:cNvSpPr txBox="1"/>
          <p:nvPr/>
        </p:nvSpPr>
        <p:spPr>
          <a:xfrm>
            <a:off x="557008" y="1040126"/>
            <a:ext cx="3394657" cy="369332"/>
          </a:xfrm>
          <a:prstGeom prst="rect">
            <a:avLst/>
          </a:prstGeom>
          <a:noFill/>
        </p:spPr>
        <p:txBody>
          <a:bodyPr wrap="square" rtlCol="0">
            <a:spAutoFit/>
          </a:bodyPr>
          <a:lstStyle/>
          <a:p>
            <a:pPr algn="ctr"/>
            <a:r>
              <a:rPr lang="en-US" dirty="0" smtClean="0"/>
              <a:t>MRI (atrophy)</a:t>
            </a:r>
            <a:endParaRPr lang="en-US" dirty="0"/>
          </a:p>
        </p:txBody>
      </p:sp>
      <p:sp>
        <p:nvSpPr>
          <p:cNvPr id="23" name="ZoneTexte 22"/>
          <p:cNvSpPr txBox="1"/>
          <p:nvPr/>
        </p:nvSpPr>
        <p:spPr>
          <a:xfrm>
            <a:off x="5420476" y="1040126"/>
            <a:ext cx="3394657" cy="369332"/>
          </a:xfrm>
          <a:prstGeom prst="rect">
            <a:avLst/>
          </a:prstGeom>
          <a:noFill/>
        </p:spPr>
        <p:txBody>
          <a:bodyPr wrap="square" rtlCol="0">
            <a:spAutoFit/>
          </a:bodyPr>
          <a:lstStyle/>
          <a:p>
            <a:pPr algn="ctr"/>
            <a:r>
              <a:rPr lang="en-US" dirty="0" smtClean="0"/>
              <a:t>FDG-PET (</a:t>
            </a:r>
            <a:r>
              <a:rPr lang="en-US" dirty="0" err="1" smtClean="0"/>
              <a:t>hypometabolism</a:t>
            </a:r>
            <a:r>
              <a:rPr lang="en-US" dirty="0" smtClean="0"/>
              <a:t>)</a:t>
            </a:r>
            <a:endParaRPr lang="en-US" dirty="0"/>
          </a:p>
        </p:txBody>
      </p:sp>
      <p:sp>
        <p:nvSpPr>
          <p:cNvPr id="24" name="ZoneTexte 23"/>
          <p:cNvSpPr txBox="1"/>
          <p:nvPr/>
        </p:nvSpPr>
        <p:spPr>
          <a:xfrm>
            <a:off x="492860" y="8071"/>
            <a:ext cx="8350209" cy="461665"/>
          </a:xfrm>
          <a:prstGeom prst="rect">
            <a:avLst/>
          </a:prstGeom>
          <a:noFill/>
        </p:spPr>
        <p:txBody>
          <a:bodyPr wrap="square" rtlCol="0">
            <a:spAutoFit/>
          </a:bodyPr>
          <a:lstStyle/>
          <a:p>
            <a:pPr algn="ctr"/>
            <a:r>
              <a:rPr lang="en-US" sz="2400" b="1" dirty="0" smtClean="0"/>
              <a:t>In-</a:t>
            </a:r>
            <a:r>
              <a:rPr lang="en-US" sz="2400" b="1" dirty="0" err="1" smtClean="0"/>
              <a:t>silico</a:t>
            </a:r>
            <a:r>
              <a:rPr lang="en-US" sz="2400" b="1" dirty="0" smtClean="0"/>
              <a:t> model of brain pathology</a:t>
            </a:r>
            <a:endParaRPr lang="en-US" sz="2400" b="1" dirty="0"/>
          </a:p>
        </p:txBody>
      </p:sp>
      <p:sp>
        <p:nvSpPr>
          <p:cNvPr id="25" name="ZoneTexte 24"/>
          <p:cNvSpPr txBox="1"/>
          <p:nvPr/>
        </p:nvSpPr>
        <p:spPr>
          <a:xfrm>
            <a:off x="1446938" y="3454111"/>
            <a:ext cx="2448433" cy="307777"/>
          </a:xfrm>
          <a:prstGeom prst="rect">
            <a:avLst/>
          </a:prstGeom>
          <a:noFill/>
        </p:spPr>
        <p:txBody>
          <a:bodyPr wrap="square" rtlCol="0">
            <a:spAutoFit/>
          </a:bodyPr>
          <a:lstStyle/>
          <a:p>
            <a:r>
              <a:rPr lang="en-US" sz="1400" dirty="0" err="1"/>
              <a:t>r</a:t>
            </a:r>
            <a:r>
              <a:rPr lang="en-US" sz="1400" dirty="0" err="1" smtClean="0"/>
              <a:t>eparameterized</a:t>
            </a:r>
            <a:r>
              <a:rPr lang="en-US" sz="1400" dirty="0" smtClean="0"/>
              <a:t> time</a:t>
            </a:r>
            <a:endParaRPr lang="en-US" sz="1400" dirty="0"/>
          </a:p>
        </p:txBody>
      </p:sp>
      <p:sp>
        <p:nvSpPr>
          <p:cNvPr id="26" name="ZoneTexte 25"/>
          <p:cNvSpPr txBox="1"/>
          <p:nvPr/>
        </p:nvSpPr>
        <p:spPr>
          <a:xfrm rot="16200000">
            <a:off x="-956741" y="2682597"/>
            <a:ext cx="2448433" cy="523220"/>
          </a:xfrm>
          <a:prstGeom prst="rect">
            <a:avLst/>
          </a:prstGeom>
          <a:noFill/>
        </p:spPr>
        <p:txBody>
          <a:bodyPr wrap="square" rtlCol="0">
            <a:spAutoFit/>
          </a:bodyPr>
          <a:lstStyle/>
          <a:p>
            <a:pPr algn="ctr"/>
            <a:r>
              <a:rPr lang="en-US" sz="1400" dirty="0" smtClean="0"/>
              <a:t>Grey matter </a:t>
            </a:r>
          </a:p>
          <a:p>
            <a:pPr algn="ctr"/>
            <a:r>
              <a:rPr lang="en-US" sz="1400" dirty="0" smtClean="0"/>
              <a:t>concentration</a:t>
            </a:r>
            <a:endParaRPr lang="en-US" sz="1400" dirty="0"/>
          </a:p>
        </p:txBody>
      </p:sp>
      <p:sp>
        <p:nvSpPr>
          <p:cNvPr id="27" name="ZoneTexte 26"/>
          <p:cNvSpPr txBox="1"/>
          <p:nvPr/>
        </p:nvSpPr>
        <p:spPr>
          <a:xfrm>
            <a:off x="6119572" y="3431628"/>
            <a:ext cx="2448433" cy="307777"/>
          </a:xfrm>
          <a:prstGeom prst="rect">
            <a:avLst/>
          </a:prstGeom>
          <a:noFill/>
        </p:spPr>
        <p:txBody>
          <a:bodyPr wrap="square" rtlCol="0">
            <a:spAutoFit/>
          </a:bodyPr>
          <a:lstStyle/>
          <a:p>
            <a:r>
              <a:rPr lang="en-US" sz="1400" dirty="0" err="1"/>
              <a:t>r</a:t>
            </a:r>
            <a:r>
              <a:rPr lang="en-US" sz="1400" dirty="0" err="1" smtClean="0"/>
              <a:t>eparameterized</a:t>
            </a:r>
            <a:r>
              <a:rPr lang="en-US" sz="1400" dirty="0" smtClean="0"/>
              <a:t> time</a:t>
            </a:r>
            <a:endParaRPr lang="en-US" sz="1400" dirty="0"/>
          </a:p>
        </p:txBody>
      </p:sp>
      <p:sp>
        <p:nvSpPr>
          <p:cNvPr id="28" name="ZoneTexte 27"/>
          <p:cNvSpPr txBox="1"/>
          <p:nvPr/>
        </p:nvSpPr>
        <p:spPr>
          <a:xfrm rot="16200000">
            <a:off x="3738635" y="2772570"/>
            <a:ext cx="2448433" cy="307777"/>
          </a:xfrm>
          <a:prstGeom prst="rect">
            <a:avLst/>
          </a:prstGeom>
          <a:noFill/>
        </p:spPr>
        <p:txBody>
          <a:bodyPr wrap="square" rtlCol="0">
            <a:spAutoFit/>
          </a:bodyPr>
          <a:lstStyle/>
          <a:p>
            <a:pPr algn="ctr"/>
            <a:r>
              <a:rPr lang="en-US" sz="1400" dirty="0" smtClean="0"/>
              <a:t>Metabolism</a:t>
            </a:r>
            <a:endParaRPr lang="en-US" sz="1400" dirty="0"/>
          </a:p>
        </p:txBody>
      </p:sp>
    </p:spTree>
    <p:extLst>
      <p:ext uri="{BB962C8B-B14F-4D97-AF65-F5344CB8AC3E}">
        <p14:creationId xmlns:p14="http://schemas.microsoft.com/office/powerpoint/2010/main" val="3579093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23728" y="804754"/>
            <a:ext cx="4680520" cy="3462302"/>
          </a:xfrm>
          <a:prstGeom prst="rect">
            <a:avLst/>
          </a:prstGeom>
        </p:spPr>
      </p:pic>
      <p:sp>
        <p:nvSpPr>
          <p:cNvPr id="2" name="Rectangle 1"/>
          <p:cNvSpPr/>
          <p:nvPr/>
        </p:nvSpPr>
        <p:spPr>
          <a:xfrm>
            <a:off x="3098412" y="4839585"/>
            <a:ext cx="2955031" cy="307777"/>
          </a:xfrm>
          <a:prstGeom prst="rect">
            <a:avLst/>
          </a:prstGeom>
        </p:spPr>
        <p:txBody>
          <a:bodyPr wrap="non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Ribaldi</a:t>
            </a:r>
            <a:r>
              <a:rPr lang="en-US" sz="1400" b="1" dirty="0">
                <a:solidFill>
                  <a:schemeClr val="bg1"/>
                </a:solidFill>
              </a:rPr>
              <a:t> </a:t>
            </a:r>
            <a:r>
              <a:rPr lang="en-US" sz="1400" b="1" dirty="0" smtClean="0">
                <a:solidFill>
                  <a:schemeClr val="bg1"/>
                </a:solidFill>
              </a:rPr>
              <a:t>&amp; </a:t>
            </a:r>
            <a:r>
              <a:rPr lang="en-US" sz="1400" b="1" dirty="0" err="1" smtClean="0">
                <a:solidFill>
                  <a:schemeClr val="bg1"/>
                </a:solidFill>
              </a:rPr>
              <a:t>Frisoni</a:t>
            </a:r>
            <a:r>
              <a:rPr lang="en-US" sz="1400" b="1" dirty="0" smtClean="0">
                <a:solidFill>
                  <a:schemeClr val="bg1"/>
                </a:solidFill>
              </a:rPr>
              <a:t>. ADPD 2019</a:t>
            </a:r>
            <a:endParaRPr lang="en-US" sz="1400" dirty="0"/>
          </a:p>
        </p:txBody>
      </p:sp>
      <p:sp>
        <p:nvSpPr>
          <p:cNvPr id="6" name="Espace réservé du numéro de diapositive 2"/>
          <p:cNvSpPr txBox="1">
            <a:spLocks/>
          </p:cNvSpPr>
          <p:nvPr/>
        </p:nvSpPr>
        <p:spPr bwMode="white">
          <a:xfrm>
            <a:off x="8615387" y="4866085"/>
            <a:ext cx="525462" cy="204788"/>
          </a:xfrm>
          <a:prstGeom prst="rect">
            <a:avLst/>
          </a:prstGeom>
          <a:solidFill>
            <a:schemeClr val="bg2"/>
          </a:solidFill>
          <a:ln>
            <a:noFill/>
          </a:ln>
          <a:effectLst/>
          <a:extLst/>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100" kern="1200">
                <a:solidFill>
                  <a:schemeClr val="bg1"/>
                </a:solidFill>
                <a:latin typeface="Arial" pitchFamily="34"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fr-FR" dirty="0" smtClean="0"/>
              <a:t>- </a:t>
            </a:r>
            <a:fld id="{8D68F26B-E493-43B4-A0D1-A7C7B876D25B}" type="slidenum">
              <a:rPr lang="fr-FR" smtClean="0"/>
              <a:pPr>
                <a:defRPr/>
              </a:pPr>
              <a:t>38</a:t>
            </a:fld>
            <a:endParaRPr lang="fr-FR" dirty="0"/>
          </a:p>
        </p:txBody>
      </p:sp>
      <p:sp>
        <p:nvSpPr>
          <p:cNvPr id="10" name="ZoneTexte 9"/>
          <p:cNvSpPr txBox="1"/>
          <p:nvPr/>
        </p:nvSpPr>
        <p:spPr>
          <a:xfrm>
            <a:off x="506904" y="26083"/>
            <a:ext cx="8350209" cy="461665"/>
          </a:xfrm>
          <a:prstGeom prst="rect">
            <a:avLst/>
          </a:prstGeom>
          <a:noFill/>
        </p:spPr>
        <p:txBody>
          <a:bodyPr wrap="square" rtlCol="0">
            <a:spAutoFit/>
          </a:bodyPr>
          <a:lstStyle/>
          <a:p>
            <a:pPr algn="ctr"/>
            <a:r>
              <a:rPr lang="en-US" sz="2400" b="1" dirty="0" smtClean="0"/>
              <a:t>In-</a:t>
            </a:r>
            <a:r>
              <a:rPr lang="en-US" sz="2400" b="1" dirty="0" err="1" smtClean="0"/>
              <a:t>silico</a:t>
            </a:r>
            <a:r>
              <a:rPr lang="en-US" sz="2400" b="1" dirty="0" smtClean="0"/>
              <a:t> model of brain pathology</a:t>
            </a:r>
            <a:endParaRPr lang="en-US" sz="2400" b="1" dirty="0"/>
          </a:p>
        </p:txBody>
      </p:sp>
      <p:sp>
        <p:nvSpPr>
          <p:cNvPr id="3" name="ZoneTexte 2"/>
          <p:cNvSpPr txBox="1"/>
          <p:nvPr/>
        </p:nvSpPr>
        <p:spPr>
          <a:xfrm>
            <a:off x="6514785" y="2457552"/>
            <a:ext cx="1553315" cy="369332"/>
          </a:xfrm>
          <a:prstGeom prst="rect">
            <a:avLst/>
          </a:prstGeom>
          <a:noFill/>
        </p:spPr>
        <p:txBody>
          <a:bodyPr wrap="square" rtlCol="0">
            <a:spAutoFit/>
          </a:bodyPr>
          <a:lstStyle/>
          <a:p>
            <a:r>
              <a:rPr lang="en-US" dirty="0" smtClean="0"/>
              <a:t>abnormality</a:t>
            </a:r>
            <a:endParaRPr lang="en-US" dirty="0"/>
          </a:p>
        </p:txBody>
      </p:sp>
      <p:sp>
        <p:nvSpPr>
          <p:cNvPr id="7" name="ZoneTexte 6"/>
          <p:cNvSpPr txBox="1"/>
          <p:nvPr/>
        </p:nvSpPr>
        <p:spPr>
          <a:xfrm>
            <a:off x="52475" y="781552"/>
            <a:ext cx="1899920" cy="2031325"/>
          </a:xfrm>
          <a:prstGeom prst="rect">
            <a:avLst/>
          </a:prstGeom>
          <a:noFill/>
        </p:spPr>
        <p:txBody>
          <a:bodyPr wrap="square" rtlCol="0">
            <a:spAutoFit/>
          </a:bodyPr>
          <a:lstStyle/>
          <a:p>
            <a:r>
              <a:rPr lang="en-US" b="1" dirty="0" smtClean="0"/>
              <a:t>572 individuals</a:t>
            </a:r>
          </a:p>
          <a:p>
            <a:r>
              <a:rPr lang="en-US" dirty="0" smtClean="0"/>
              <a:t>131 healthy</a:t>
            </a:r>
          </a:p>
          <a:p>
            <a:r>
              <a:rPr lang="en-US" dirty="0" smtClean="0"/>
              <a:t>320 impaired</a:t>
            </a:r>
          </a:p>
          <a:p>
            <a:r>
              <a:rPr lang="en-US" dirty="0" smtClean="0"/>
              <a:t>121 Alzheimer’s</a:t>
            </a:r>
          </a:p>
          <a:p>
            <a:endParaRPr lang="en-US" dirty="0"/>
          </a:p>
          <a:p>
            <a:r>
              <a:rPr lang="en-US" dirty="0" smtClean="0"/>
              <a:t>5 years max follow-up</a:t>
            </a:r>
          </a:p>
        </p:txBody>
      </p:sp>
    </p:spTree>
    <p:extLst>
      <p:ext uri="{BB962C8B-B14F-4D97-AF65-F5344CB8AC3E}">
        <p14:creationId xmlns:p14="http://schemas.microsoft.com/office/powerpoint/2010/main" val="27165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459418" y="3464101"/>
            <a:ext cx="2094257" cy="369332"/>
          </a:xfrm>
          <a:prstGeom prst="rect">
            <a:avLst/>
          </a:prstGeom>
          <a:noFill/>
        </p:spPr>
        <p:txBody>
          <a:bodyPr wrap="square" rtlCol="0">
            <a:spAutoFit/>
          </a:bodyPr>
          <a:lstStyle/>
          <a:p>
            <a:r>
              <a:rPr lang="en-US" dirty="0"/>
              <a:t>t</a:t>
            </a:r>
            <a:r>
              <a:rPr lang="en-US" dirty="0" smtClean="0"/>
              <a:t>est subject</a:t>
            </a:r>
            <a:endParaRPr lang="en-US" dirty="0"/>
          </a:p>
        </p:txBody>
      </p:sp>
      <p:grpSp>
        <p:nvGrpSpPr>
          <p:cNvPr id="8" name="Grouper 7"/>
          <p:cNvGrpSpPr/>
          <p:nvPr/>
        </p:nvGrpSpPr>
        <p:grpSpPr>
          <a:xfrm>
            <a:off x="1143617" y="3810754"/>
            <a:ext cx="2097856" cy="1062993"/>
            <a:chOff x="990601" y="3484007"/>
            <a:chExt cx="2549820" cy="1292006"/>
          </a:xfrm>
        </p:grpSpPr>
        <p:pic>
          <p:nvPicPr>
            <p:cNvPr id="4" name="Imag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601" y="3491486"/>
              <a:ext cx="1066800" cy="903661"/>
            </a:xfrm>
            <a:prstGeom prst="rect">
              <a:avLst/>
            </a:prstGeom>
          </p:spPr>
        </p:pic>
        <p:pic>
          <p:nvPicPr>
            <p:cNvPr id="5" name="Imag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96347" y="3484007"/>
              <a:ext cx="1180253" cy="911140"/>
            </a:xfrm>
            <a:prstGeom prst="rect">
              <a:avLst/>
            </a:prstGeom>
          </p:spPr>
        </p:pic>
        <p:sp>
          <p:nvSpPr>
            <p:cNvPr id="7" name="ZoneTexte 6"/>
            <p:cNvSpPr txBox="1"/>
            <p:nvPr/>
          </p:nvSpPr>
          <p:spPr>
            <a:xfrm>
              <a:off x="990601" y="4327112"/>
              <a:ext cx="2549820" cy="448901"/>
            </a:xfrm>
            <a:prstGeom prst="rect">
              <a:avLst/>
            </a:prstGeom>
            <a:noFill/>
          </p:spPr>
          <p:txBody>
            <a:bodyPr wrap="square" rtlCol="0">
              <a:spAutoFit/>
            </a:bodyPr>
            <a:lstStyle/>
            <a:p>
              <a:r>
                <a:rPr lang="en-US" dirty="0" smtClean="0"/>
                <a:t>scan X	   scan Y</a:t>
              </a:r>
              <a:endParaRPr lang="en-US" dirty="0"/>
            </a:p>
          </p:txBody>
        </p:sp>
      </p:grpSp>
      <p:sp>
        <p:nvSpPr>
          <p:cNvPr id="10" name="ZoneTexte 9"/>
          <p:cNvSpPr txBox="1"/>
          <p:nvPr/>
        </p:nvSpPr>
        <p:spPr>
          <a:xfrm>
            <a:off x="2272748" y="2764050"/>
            <a:ext cx="1380322" cy="584776"/>
          </a:xfrm>
          <a:prstGeom prst="rect">
            <a:avLst/>
          </a:prstGeom>
          <a:noFill/>
        </p:spPr>
        <p:txBody>
          <a:bodyPr wrap="square" rtlCol="0">
            <a:spAutoFit/>
          </a:bodyPr>
          <a:lstStyle/>
          <a:p>
            <a:pPr algn="ctr"/>
            <a:r>
              <a:rPr lang="en-US" sz="1600" b="1" dirty="0" smtClean="0"/>
              <a:t>Most likely </a:t>
            </a:r>
          </a:p>
          <a:p>
            <a:pPr algn="ctr"/>
            <a:r>
              <a:rPr lang="en-US" sz="1600" b="1" dirty="0" smtClean="0"/>
              <a:t>time point?</a:t>
            </a:r>
            <a:endParaRPr lang="en-US" sz="1600" b="1" dirty="0"/>
          </a:p>
        </p:txBody>
      </p:sp>
      <p:sp>
        <p:nvSpPr>
          <p:cNvPr id="12" name="Flèche vers le haut 11"/>
          <p:cNvSpPr/>
          <p:nvPr/>
        </p:nvSpPr>
        <p:spPr>
          <a:xfrm>
            <a:off x="1979729" y="2890723"/>
            <a:ext cx="278564" cy="54994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799941" y="2907318"/>
            <a:ext cx="298672" cy="23740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8300" y="915092"/>
            <a:ext cx="2448272" cy="1811050"/>
          </a:xfrm>
          <a:prstGeom prst="rect">
            <a:avLst/>
          </a:prstGeom>
        </p:spPr>
      </p:pic>
      <p:sp>
        <p:nvSpPr>
          <p:cNvPr id="23" name="ZoneTexte 22"/>
          <p:cNvSpPr txBox="1"/>
          <p:nvPr/>
        </p:nvSpPr>
        <p:spPr>
          <a:xfrm>
            <a:off x="351528" y="113694"/>
            <a:ext cx="8792472" cy="677108"/>
          </a:xfrm>
          <a:prstGeom prst="rect">
            <a:avLst/>
          </a:prstGeom>
          <a:noFill/>
        </p:spPr>
        <p:txBody>
          <a:bodyPr wrap="square" rtlCol="0">
            <a:spAutoFit/>
          </a:bodyPr>
          <a:lstStyle/>
          <a:p>
            <a:pPr algn="ctr"/>
            <a:r>
              <a:rPr lang="en-US" sz="2000" b="1" dirty="0" smtClean="0"/>
              <a:t> Neurodegeneration model as reference for independent studies</a:t>
            </a:r>
          </a:p>
          <a:p>
            <a:pPr algn="ctr"/>
            <a:r>
              <a:rPr lang="en-US" dirty="0" smtClean="0"/>
              <a:t>Geneva Memory Clinic cohort (91 individuals)</a:t>
            </a:r>
            <a:endParaRPr lang="en-US" dirty="0"/>
          </a:p>
        </p:txBody>
      </p:sp>
      <p:sp>
        <p:nvSpPr>
          <p:cNvPr id="25" name="Espace réservé du numéro de diapositive 2"/>
          <p:cNvSpPr txBox="1">
            <a:spLocks/>
          </p:cNvSpPr>
          <p:nvPr/>
        </p:nvSpPr>
        <p:spPr bwMode="white">
          <a:xfrm>
            <a:off x="8615387" y="4866085"/>
            <a:ext cx="525462" cy="204788"/>
          </a:xfrm>
          <a:prstGeom prst="rect">
            <a:avLst/>
          </a:prstGeom>
          <a:solidFill>
            <a:schemeClr val="bg2"/>
          </a:solidFill>
          <a:ln>
            <a:noFill/>
          </a:ln>
          <a:effectLst/>
          <a:extLst/>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100" kern="1200">
                <a:solidFill>
                  <a:schemeClr val="bg1"/>
                </a:solidFill>
                <a:latin typeface="Arial" pitchFamily="34" charset="0"/>
                <a:ea typeface="ＭＳ Ｐゴシック" pitchFamily="34" charset="-128"/>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fr-FR" dirty="0" smtClean="0"/>
              <a:t>- </a:t>
            </a:r>
            <a:fld id="{8D68F26B-E493-43B4-A0D1-A7C7B876D25B}" type="slidenum">
              <a:rPr lang="fr-FR" smtClean="0"/>
              <a:pPr>
                <a:defRPr/>
              </a:pPr>
              <a:t>39</a:t>
            </a:fld>
            <a:endParaRPr lang="fr-FR" dirty="0"/>
          </a:p>
        </p:txBody>
      </p:sp>
      <p:pic>
        <p:nvPicPr>
          <p:cNvPr id="2" name="Imag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3507" y="1124884"/>
            <a:ext cx="3730095" cy="3278332"/>
          </a:xfrm>
          <a:prstGeom prst="rect">
            <a:avLst/>
          </a:prstGeom>
        </p:spPr>
      </p:pic>
      <p:sp>
        <p:nvSpPr>
          <p:cNvPr id="3" name="Rectangle 2"/>
          <p:cNvSpPr/>
          <p:nvPr/>
        </p:nvSpPr>
        <p:spPr>
          <a:xfrm>
            <a:off x="4586431" y="1124884"/>
            <a:ext cx="388325" cy="318935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ZoneTexte 13"/>
          <p:cNvSpPr txBox="1"/>
          <p:nvPr/>
        </p:nvSpPr>
        <p:spPr>
          <a:xfrm>
            <a:off x="4633513" y="1238935"/>
            <a:ext cx="419815" cy="2729978"/>
          </a:xfrm>
          <a:prstGeom prst="rect">
            <a:avLst/>
          </a:prstGeom>
          <a:noFill/>
        </p:spPr>
        <p:txBody>
          <a:bodyPr wrap="square" rtlCol="0">
            <a:spAutoFit/>
          </a:bodyPr>
          <a:lstStyle/>
          <a:p>
            <a:pPr algn="r">
              <a:lnSpc>
                <a:spcPct val="110000"/>
              </a:lnSpc>
            </a:pPr>
            <a:r>
              <a:rPr lang="en-US" sz="1200" dirty="0" smtClean="0">
                <a:solidFill>
                  <a:schemeClr val="tx1">
                    <a:lumMod val="50000"/>
                    <a:lumOff val="50000"/>
                  </a:schemeClr>
                </a:solidFill>
              </a:rPr>
              <a:t>15</a:t>
            </a:r>
          </a:p>
          <a:p>
            <a:pPr algn="r">
              <a:lnSpc>
                <a:spcPct val="110000"/>
              </a:lnSpc>
            </a:pPr>
            <a:endParaRPr lang="en-US" sz="1200" dirty="0" smtClean="0">
              <a:solidFill>
                <a:schemeClr val="tx1">
                  <a:lumMod val="50000"/>
                  <a:lumOff val="50000"/>
                </a:schemeClr>
              </a:solidFill>
            </a:endParaRPr>
          </a:p>
          <a:p>
            <a:pPr algn="r">
              <a:lnSpc>
                <a:spcPct val="110000"/>
              </a:lnSpc>
            </a:pPr>
            <a:endParaRPr lang="en-US" sz="1200" dirty="0">
              <a:solidFill>
                <a:schemeClr val="tx1">
                  <a:lumMod val="50000"/>
                  <a:lumOff val="50000"/>
                </a:schemeClr>
              </a:solidFill>
            </a:endParaRPr>
          </a:p>
          <a:p>
            <a:pPr algn="r">
              <a:lnSpc>
                <a:spcPct val="110000"/>
              </a:lnSpc>
            </a:pPr>
            <a:endParaRPr lang="en-US" sz="1200" dirty="0" smtClean="0">
              <a:solidFill>
                <a:schemeClr val="tx1">
                  <a:lumMod val="50000"/>
                  <a:lumOff val="50000"/>
                </a:schemeClr>
              </a:solidFill>
            </a:endParaRPr>
          </a:p>
          <a:p>
            <a:pPr algn="r">
              <a:lnSpc>
                <a:spcPct val="110000"/>
              </a:lnSpc>
            </a:pPr>
            <a:r>
              <a:rPr lang="en-US" sz="1200" dirty="0" smtClean="0">
                <a:solidFill>
                  <a:schemeClr val="tx1">
                    <a:lumMod val="50000"/>
                    <a:lumOff val="50000"/>
                  </a:schemeClr>
                </a:solidFill>
              </a:rPr>
              <a:t>5</a:t>
            </a:r>
            <a:endParaRPr lang="en-US" sz="1200" dirty="0">
              <a:solidFill>
                <a:schemeClr val="tx1">
                  <a:lumMod val="50000"/>
                  <a:lumOff val="50000"/>
                </a:schemeClr>
              </a:solidFill>
            </a:endParaRPr>
          </a:p>
          <a:p>
            <a:pPr algn="r">
              <a:lnSpc>
                <a:spcPct val="110000"/>
              </a:lnSpc>
            </a:pPr>
            <a:endParaRPr lang="en-US" sz="1200" dirty="0">
              <a:solidFill>
                <a:schemeClr val="tx1">
                  <a:lumMod val="50000"/>
                  <a:lumOff val="50000"/>
                </a:schemeClr>
              </a:solidFill>
            </a:endParaRPr>
          </a:p>
          <a:p>
            <a:pPr algn="r">
              <a:lnSpc>
                <a:spcPct val="110000"/>
              </a:lnSpc>
            </a:pPr>
            <a:endParaRPr lang="en-US" sz="1200" dirty="0" smtClean="0">
              <a:solidFill>
                <a:schemeClr val="tx1">
                  <a:lumMod val="50000"/>
                  <a:lumOff val="50000"/>
                </a:schemeClr>
              </a:solidFill>
            </a:endParaRPr>
          </a:p>
          <a:p>
            <a:pPr algn="r">
              <a:lnSpc>
                <a:spcPct val="110000"/>
              </a:lnSpc>
            </a:pPr>
            <a:endParaRPr lang="en-US" sz="1200" dirty="0">
              <a:solidFill>
                <a:schemeClr val="tx1">
                  <a:lumMod val="50000"/>
                  <a:lumOff val="50000"/>
                </a:schemeClr>
              </a:solidFill>
            </a:endParaRPr>
          </a:p>
          <a:p>
            <a:pPr algn="r">
              <a:lnSpc>
                <a:spcPct val="110000"/>
              </a:lnSpc>
            </a:pPr>
            <a:r>
              <a:rPr lang="en-US" sz="1200" dirty="0" smtClean="0">
                <a:solidFill>
                  <a:schemeClr val="tx1">
                    <a:lumMod val="50000"/>
                    <a:lumOff val="50000"/>
                  </a:schemeClr>
                </a:solidFill>
              </a:rPr>
              <a:t>0</a:t>
            </a:r>
          </a:p>
          <a:p>
            <a:pPr algn="r">
              <a:lnSpc>
                <a:spcPct val="110000"/>
              </a:lnSpc>
            </a:pPr>
            <a:endParaRPr lang="en-US" sz="1200" dirty="0" smtClean="0">
              <a:solidFill>
                <a:schemeClr val="tx1">
                  <a:lumMod val="50000"/>
                  <a:lumOff val="50000"/>
                </a:schemeClr>
              </a:solidFill>
            </a:endParaRPr>
          </a:p>
          <a:p>
            <a:pPr algn="r">
              <a:lnSpc>
                <a:spcPct val="110000"/>
              </a:lnSpc>
            </a:pPr>
            <a:endParaRPr lang="en-US" sz="1200" dirty="0">
              <a:solidFill>
                <a:schemeClr val="tx1">
                  <a:lumMod val="50000"/>
                  <a:lumOff val="50000"/>
                </a:schemeClr>
              </a:solidFill>
            </a:endParaRPr>
          </a:p>
          <a:p>
            <a:pPr algn="r">
              <a:lnSpc>
                <a:spcPct val="110000"/>
              </a:lnSpc>
            </a:pPr>
            <a:endParaRPr lang="en-US" sz="1200" dirty="0" smtClean="0">
              <a:solidFill>
                <a:schemeClr val="tx1">
                  <a:lumMod val="50000"/>
                  <a:lumOff val="50000"/>
                </a:schemeClr>
              </a:solidFill>
            </a:endParaRPr>
          </a:p>
          <a:p>
            <a:pPr algn="r">
              <a:lnSpc>
                <a:spcPct val="110000"/>
              </a:lnSpc>
            </a:pPr>
            <a:r>
              <a:rPr lang="en-US" sz="1200" dirty="0" smtClean="0">
                <a:solidFill>
                  <a:schemeClr val="tx1">
                    <a:lumMod val="50000"/>
                    <a:lumOff val="50000"/>
                  </a:schemeClr>
                </a:solidFill>
              </a:rPr>
              <a:t>-5</a:t>
            </a:r>
            <a:endParaRPr lang="en-US" sz="1200" dirty="0">
              <a:solidFill>
                <a:schemeClr val="tx1">
                  <a:lumMod val="50000"/>
                  <a:lumOff val="50000"/>
                </a:schemeClr>
              </a:solidFill>
            </a:endParaRPr>
          </a:p>
        </p:txBody>
      </p:sp>
      <p:sp>
        <p:nvSpPr>
          <p:cNvPr id="9" name="ZoneTexte 8"/>
          <p:cNvSpPr txBox="1"/>
          <p:nvPr/>
        </p:nvSpPr>
        <p:spPr>
          <a:xfrm rot="16200000">
            <a:off x="3543153" y="2261222"/>
            <a:ext cx="2321576" cy="276999"/>
          </a:xfrm>
          <a:prstGeom prst="rect">
            <a:avLst/>
          </a:prstGeom>
          <a:noFill/>
        </p:spPr>
        <p:txBody>
          <a:bodyPr wrap="square" rtlCol="0">
            <a:spAutoFit/>
          </a:bodyPr>
          <a:lstStyle/>
          <a:p>
            <a:r>
              <a:rPr lang="en-US" sz="1200" dirty="0" smtClean="0"/>
              <a:t>Predicted disease stage (years)</a:t>
            </a:r>
            <a:endParaRPr lang="en-US" sz="1200" dirty="0"/>
          </a:p>
        </p:txBody>
      </p:sp>
      <p:sp>
        <p:nvSpPr>
          <p:cNvPr id="18" name="Rectangle 17"/>
          <p:cNvSpPr/>
          <p:nvPr/>
        </p:nvSpPr>
        <p:spPr>
          <a:xfrm>
            <a:off x="3098412" y="4839585"/>
            <a:ext cx="2955031" cy="307777"/>
          </a:xfrm>
          <a:prstGeom prst="rect">
            <a:avLst/>
          </a:prstGeom>
        </p:spPr>
        <p:txBody>
          <a:bodyPr wrap="none">
            <a:spAutoFit/>
          </a:bodyPr>
          <a:lstStyle/>
          <a:p>
            <a:pPr algn="ctr"/>
            <a:r>
              <a:rPr lang="en-US" sz="1400" b="1" dirty="0" err="1" smtClean="0">
                <a:solidFill>
                  <a:schemeClr val="bg1"/>
                </a:solidFill>
              </a:rPr>
              <a:t>Lorenzi</a:t>
            </a:r>
            <a:r>
              <a:rPr lang="en-US" sz="1400" b="1" dirty="0" smtClean="0">
                <a:solidFill>
                  <a:schemeClr val="bg1"/>
                </a:solidFill>
              </a:rPr>
              <a:t>, </a:t>
            </a:r>
            <a:r>
              <a:rPr lang="en-US" sz="1400" b="1" dirty="0" err="1" smtClean="0">
                <a:solidFill>
                  <a:schemeClr val="bg1"/>
                </a:solidFill>
              </a:rPr>
              <a:t>Ribaldi</a:t>
            </a:r>
            <a:r>
              <a:rPr lang="en-US" sz="1400" b="1" dirty="0">
                <a:solidFill>
                  <a:schemeClr val="bg1"/>
                </a:solidFill>
              </a:rPr>
              <a:t> </a:t>
            </a:r>
            <a:r>
              <a:rPr lang="en-US" sz="1400" b="1" dirty="0" smtClean="0">
                <a:solidFill>
                  <a:schemeClr val="bg1"/>
                </a:solidFill>
              </a:rPr>
              <a:t>&amp; </a:t>
            </a:r>
            <a:r>
              <a:rPr lang="en-US" sz="1400" b="1" dirty="0" err="1" smtClean="0">
                <a:solidFill>
                  <a:schemeClr val="bg1"/>
                </a:solidFill>
              </a:rPr>
              <a:t>Frisoni</a:t>
            </a:r>
            <a:r>
              <a:rPr lang="en-US" sz="1400" b="1" dirty="0" smtClean="0">
                <a:solidFill>
                  <a:schemeClr val="bg1"/>
                </a:solidFill>
              </a:rPr>
              <a:t>. ADPD 2019</a:t>
            </a:r>
            <a:endParaRPr lang="en-US" sz="1400" dirty="0"/>
          </a:p>
        </p:txBody>
      </p:sp>
    </p:spTree>
    <p:extLst>
      <p:ext uri="{BB962C8B-B14F-4D97-AF65-F5344CB8AC3E}">
        <p14:creationId xmlns:p14="http://schemas.microsoft.com/office/powerpoint/2010/main" val="30989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repeatCount="indefinite" fill="hold" display="0">
                  <p:stCondLst>
                    <p:cond delay="indefinite"/>
                  </p:stCondLst>
                </p:cTn>
                <p:tgtEl>
                  <p:spTgt spid="2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670" y="1296912"/>
            <a:ext cx="4881500" cy="3096521"/>
          </a:xfrm>
          <a:prstGeom prst="rect">
            <a:avLst/>
          </a:prstGeom>
        </p:spPr>
      </p:pic>
      <p:sp>
        <p:nvSpPr>
          <p:cNvPr id="19" name="Rectangle 2"/>
          <p:cNvSpPr>
            <a:spLocks noChangeArrowheads="1"/>
          </p:cNvSpPr>
          <p:nvPr/>
        </p:nvSpPr>
        <p:spPr bwMode="auto">
          <a:xfrm>
            <a:off x="-238480" y="872869"/>
            <a:ext cx="5549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1200" i="1" dirty="0" smtClean="0">
                <a:solidFill>
                  <a:srgbClr val="7F7F7F"/>
                </a:solidFill>
              </a:rPr>
              <a:t>Jack </a:t>
            </a:r>
            <a:r>
              <a:rPr lang="en-US" sz="1200" i="1" dirty="0">
                <a:solidFill>
                  <a:srgbClr val="7F7F7F"/>
                </a:solidFill>
              </a:rPr>
              <a:t>et al, Lancet </a:t>
            </a:r>
            <a:r>
              <a:rPr lang="en-US" sz="1200" i="1" dirty="0" err="1">
                <a:solidFill>
                  <a:srgbClr val="7F7F7F"/>
                </a:solidFill>
              </a:rPr>
              <a:t>Neurol</a:t>
            </a:r>
            <a:r>
              <a:rPr lang="en-US" sz="1200" i="1" dirty="0">
                <a:solidFill>
                  <a:srgbClr val="7F7F7F"/>
                </a:solidFill>
              </a:rPr>
              <a:t> </a:t>
            </a:r>
            <a:r>
              <a:rPr lang="en-US" sz="1200" i="1" dirty="0" smtClean="0">
                <a:solidFill>
                  <a:srgbClr val="7F7F7F"/>
                </a:solidFill>
              </a:rPr>
              <a:t>2010; </a:t>
            </a:r>
          </a:p>
          <a:p>
            <a:pPr algn="ctr"/>
            <a:r>
              <a:rPr lang="en-US" sz="1200" i="1" dirty="0" err="1" smtClean="0">
                <a:solidFill>
                  <a:srgbClr val="7F7F7F"/>
                </a:solidFill>
              </a:rPr>
              <a:t>Frisoni</a:t>
            </a:r>
            <a:r>
              <a:rPr lang="en-US" sz="1200" i="1" dirty="0" smtClean="0">
                <a:solidFill>
                  <a:srgbClr val="7F7F7F"/>
                </a:solidFill>
              </a:rPr>
              <a:t> et al, Nature Rev </a:t>
            </a:r>
            <a:r>
              <a:rPr lang="en-US" sz="1200" i="1" dirty="0" err="1" smtClean="0">
                <a:solidFill>
                  <a:srgbClr val="7F7F7F"/>
                </a:solidFill>
              </a:rPr>
              <a:t>Neurol</a:t>
            </a:r>
            <a:r>
              <a:rPr lang="en-US" sz="1200" i="1" dirty="0" smtClean="0">
                <a:solidFill>
                  <a:srgbClr val="7F7F7F"/>
                </a:solidFill>
              </a:rPr>
              <a:t> 2010</a:t>
            </a:r>
            <a:endParaRPr lang="fr-FR" sz="1200" i="1" dirty="0">
              <a:solidFill>
                <a:srgbClr val="7F7F7F"/>
              </a:solidFill>
            </a:endParaRPr>
          </a:p>
        </p:txBody>
      </p:sp>
      <p:grpSp>
        <p:nvGrpSpPr>
          <p:cNvPr id="4" name="Grouper 3"/>
          <p:cNvGrpSpPr/>
          <p:nvPr/>
        </p:nvGrpSpPr>
        <p:grpSpPr>
          <a:xfrm>
            <a:off x="4665437" y="1144229"/>
            <a:ext cx="4472056" cy="3539929"/>
            <a:chOff x="4665437" y="1144229"/>
            <a:chExt cx="4472056" cy="3539929"/>
          </a:xfrm>
        </p:grpSpPr>
        <p:grpSp>
          <p:nvGrpSpPr>
            <p:cNvPr id="8" name="Grouper 7"/>
            <p:cNvGrpSpPr/>
            <p:nvPr/>
          </p:nvGrpSpPr>
          <p:grpSpPr>
            <a:xfrm>
              <a:off x="4665437" y="2334529"/>
              <a:ext cx="1611486" cy="1043934"/>
              <a:chOff x="4340504" y="3558568"/>
              <a:chExt cx="2333039" cy="1511362"/>
            </a:xfrm>
          </p:grpSpPr>
          <p:sp>
            <p:nvSpPr>
              <p:cNvPr id="20" name="Rounded Rectangle 19"/>
              <p:cNvSpPr/>
              <p:nvPr/>
            </p:nvSpPr>
            <p:spPr>
              <a:xfrm>
                <a:off x="4340504" y="4556598"/>
                <a:ext cx="2333039" cy="513332"/>
              </a:xfrm>
              <a:prstGeom prst="roundRect">
                <a:avLst>
                  <a:gd name="adj" fmla="val 5000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latin typeface="Calibri"/>
                    <a:cs typeface="Calibri"/>
                  </a:rPr>
                  <a:t>Vascularity</a:t>
                </a:r>
                <a:endParaRPr lang="en-US" sz="1400" b="1" dirty="0" smtClean="0"/>
              </a:p>
            </p:txBody>
          </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7624" y="3558568"/>
                <a:ext cx="1294607" cy="974704"/>
              </a:xfrm>
              <a:prstGeom prst="rect">
                <a:avLst/>
              </a:prstGeom>
            </p:spPr>
          </p:pic>
        </p:grpSp>
        <p:grpSp>
          <p:nvGrpSpPr>
            <p:cNvPr id="12" name="Grouper 11"/>
            <p:cNvGrpSpPr/>
            <p:nvPr/>
          </p:nvGrpSpPr>
          <p:grpSpPr>
            <a:xfrm>
              <a:off x="7183826" y="2226457"/>
              <a:ext cx="1953667" cy="1152006"/>
              <a:chOff x="6181128" y="1555504"/>
              <a:chExt cx="1953667" cy="1152006"/>
            </a:xfrm>
          </p:grpSpPr>
          <p:sp>
            <p:nvSpPr>
              <p:cNvPr id="6" name="Rectangle 5"/>
              <p:cNvSpPr/>
              <p:nvPr/>
            </p:nvSpPr>
            <p:spPr>
              <a:xfrm>
                <a:off x="6181128" y="2338178"/>
                <a:ext cx="1953667" cy="369332"/>
              </a:xfrm>
              <a:prstGeom prst="rect">
                <a:avLst/>
              </a:prstGeom>
            </p:spPr>
            <p:txBody>
              <a:bodyPr wrap="none">
                <a:spAutoFit/>
              </a:bodyPr>
              <a:lstStyle/>
              <a:p>
                <a:r>
                  <a:rPr lang="en-US" b="1" dirty="0" err="1"/>
                  <a:t>Sociodemographic</a:t>
                </a:r>
                <a:endParaRPr lang="fr-FR" dirty="0"/>
              </a:p>
            </p:txBody>
          </p:sp>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6654" y="1555504"/>
                <a:ext cx="1189567" cy="907219"/>
              </a:xfrm>
              <a:prstGeom prst="rect">
                <a:avLst/>
              </a:prstGeom>
            </p:spPr>
          </p:pic>
        </p:grpSp>
        <p:grpSp>
          <p:nvGrpSpPr>
            <p:cNvPr id="15" name="Grouper 14"/>
            <p:cNvGrpSpPr/>
            <p:nvPr/>
          </p:nvGrpSpPr>
          <p:grpSpPr>
            <a:xfrm>
              <a:off x="6121019" y="1144229"/>
              <a:ext cx="1378548" cy="815532"/>
              <a:chOff x="7317200" y="3066047"/>
              <a:chExt cx="1378548" cy="815532"/>
            </a:xfrm>
          </p:grpSpPr>
          <p:sp>
            <p:nvSpPr>
              <p:cNvPr id="7" name="Rectangle 6"/>
              <p:cNvSpPr/>
              <p:nvPr/>
            </p:nvSpPr>
            <p:spPr>
              <a:xfrm>
                <a:off x="7473104" y="3512247"/>
                <a:ext cx="1011853" cy="369332"/>
              </a:xfrm>
              <a:prstGeom prst="rect">
                <a:avLst/>
              </a:prstGeom>
            </p:spPr>
            <p:txBody>
              <a:bodyPr wrap="none">
                <a:spAutoFit/>
              </a:bodyPr>
              <a:lstStyle/>
              <a:p>
                <a:r>
                  <a:rPr lang="en-US" b="1" dirty="0" smtClean="0"/>
                  <a:t>Genetics</a:t>
                </a:r>
                <a:endParaRPr lang="en-US" b="1" dirty="0"/>
              </a:p>
            </p:txBody>
          </p:sp>
          <p:pic>
            <p:nvPicPr>
              <p:cNvPr id="14" name="Imag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7731265" y="2651982"/>
                <a:ext cx="550418" cy="1378548"/>
              </a:xfrm>
              <a:prstGeom prst="rect">
                <a:avLst/>
              </a:prstGeom>
            </p:spPr>
          </p:pic>
        </p:grpSp>
        <p:grpSp>
          <p:nvGrpSpPr>
            <p:cNvPr id="17" name="Grouper 16"/>
            <p:cNvGrpSpPr/>
            <p:nvPr/>
          </p:nvGrpSpPr>
          <p:grpSpPr>
            <a:xfrm>
              <a:off x="5599675" y="3579278"/>
              <a:ext cx="1354495" cy="1104880"/>
              <a:chOff x="5171954" y="3144414"/>
              <a:chExt cx="1354495" cy="1104880"/>
            </a:xfrm>
          </p:grpSpPr>
          <p:sp>
            <p:nvSpPr>
              <p:cNvPr id="22" name="Rectangle 21"/>
              <p:cNvSpPr/>
              <p:nvPr/>
            </p:nvSpPr>
            <p:spPr>
              <a:xfrm>
                <a:off x="5171954" y="3879962"/>
                <a:ext cx="1354495" cy="369332"/>
              </a:xfrm>
              <a:prstGeom prst="rect">
                <a:avLst/>
              </a:prstGeom>
            </p:spPr>
            <p:txBody>
              <a:bodyPr wrap="none">
                <a:spAutoFit/>
              </a:bodyPr>
              <a:lstStyle/>
              <a:p>
                <a:r>
                  <a:rPr lang="en-US" b="1" dirty="0" err="1" smtClean="0"/>
                  <a:t>Microbiome</a:t>
                </a:r>
                <a:endParaRPr lang="fr-FR" dirty="0"/>
              </a:p>
            </p:txBody>
          </p:sp>
          <p:pic>
            <p:nvPicPr>
              <p:cNvPr id="16" name="Imag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29000" y="3144414"/>
                <a:ext cx="809591" cy="813512"/>
              </a:xfrm>
              <a:prstGeom prst="rect">
                <a:avLst/>
              </a:prstGeom>
            </p:spPr>
          </p:pic>
        </p:grpSp>
        <p:sp>
          <p:nvSpPr>
            <p:cNvPr id="23" name="ZoneTexte 22"/>
            <p:cNvSpPr txBox="1"/>
            <p:nvPr/>
          </p:nvSpPr>
          <p:spPr>
            <a:xfrm>
              <a:off x="6416552" y="2174279"/>
              <a:ext cx="1066637" cy="1200329"/>
            </a:xfrm>
            <a:prstGeom prst="rect">
              <a:avLst/>
            </a:prstGeom>
            <a:noFill/>
          </p:spPr>
          <p:txBody>
            <a:bodyPr wrap="square" rtlCol="0">
              <a:spAutoFit/>
            </a:bodyPr>
            <a:lstStyle/>
            <a:p>
              <a:r>
                <a:rPr lang="fr-FR" sz="7200" dirty="0" smtClean="0">
                  <a:latin typeface="+mj-lt"/>
                </a:rPr>
                <a:t>?</a:t>
              </a:r>
              <a:endParaRPr lang="fr-FR" sz="7200" dirty="0">
                <a:latin typeface="+mj-lt"/>
              </a:endParaRPr>
            </a:p>
          </p:txBody>
        </p:sp>
        <p:sp>
          <p:nvSpPr>
            <p:cNvPr id="24" name="Rectangle 23"/>
            <p:cNvSpPr/>
            <p:nvPr/>
          </p:nvSpPr>
          <p:spPr>
            <a:xfrm>
              <a:off x="7288776" y="3922627"/>
              <a:ext cx="595035" cy="584776"/>
            </a:xfrm>
            <a:prstGeom prst="rect">
              <a:avLst/>
            </a:prstGeom>
          </p:spPr>
          <p:txBody>
            <a:bodyPr wrap="none">
              <a:spAutoFit/>
            </a:bodyPr>
            <a:lstStyle/>
            <a:p>
              <a:r>
                <a:rPr lang="mr-IN" sz="3200" b="1" dirty="0" smtClean="0"/>
                <a:t>…</a:t>
              </a:r>
              <a:endParaRPr lang="fr-FR" sz="3200" dirty="0"/>
            </a:p>
          </p:txBody>
        </p:sp>
      </p:grpSp>
      <p:pic>
        <p:nvPicPr>
          <p:cNvPr id="25" name="Imag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30456" y="0"/>
            <a:ext cx="1413544" cy="943014"/>
          </a:xfrm>
          <a:prstGeom prst="rect">
            <a:avLst/>
          </a:prstGeom>
        </p:spPr>
      </p:pic>
      <p:pic>
        <p:nvPicPr>
          <p:cNvPr id="26" name="Imag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1413544" cy="943014"/>
          </a:xfrm>
          <a:prstGeom prst="rect">
            <a:avLst/>
          </a:prstGeom>
        </p:spPr>
      </p:pic>
      <p:sp>
        <p:nvSpPr>
          <p:cNvPr id="3" name="Espace réservé du numéro de diapositive 2"/>
          <p:cNvSpPr>
            <a:spLocks noGrp="1"/>
          </p:cNvSpPr>
          <p:nvPr>
            <p:ph type="sldNum" sz="quarter" idx="12"/>
          </p:nvPr>
        </p:nvSpPr>
        <p:spPr/>
        <p:txBody>
          <a:bodyPr/>
          <a:lstStyle/>
          <a:p>
            <a:pPr>
              <a:defRPr/>
            </a:pPr>
            <a:r>
              <a:rPr lang="fr-FR" smtClean="0"/>
              <a:t>- </a:t>
            </a:r>
            <a:fld id="{8D68F26B-E493-43B4-A0D1-A7C7B876D25B}" type="slidenum">
              <a:rPr lang="fr-FR" smtClean="0"/>
              <a:pPr>
                <a:defRPr/>
              </a:pPr>
              <a:t>4</a:t>
            </a:fld>
            <a:endParaRPr lang="fr-FR"/>
          </a:p>
        </p:txBody>
      </p:sp>
      <p:sp>
        <p:nvSpPr>
          <p:cNvPr id="28" name="ZoneTexte 27"/>
          <p:cNvSpPr txBox="1"/>
          <p:nvPr/>
        </p:nvSpPr>
        <p:spPr>
          <a:xfrm>
            <a:off x="2006520" y="299192"/>
            <a:ext cx="5112568" cy="461665"/>
          </a:xfrm>
          <a:prstGeom prst="rect">
            <a:avLst/>
          </a:prstGeom>
          <a:noFill/>
        </p:spPr>
        <p:txBody>
          <a:bodyPr wrap="square" rtlCol="0">
            <a:spAutoFit/>
          </a:bodyPr>
          <a:lstStyle/>
          <a:p>
            <a:pPr algn="ctr"/>
            <a:r>
              <a:rPr lang="en-US" sz="2400" b="1" dirty="0" smtClean="0"/>
              <a:t>Dynamics of neurodegeneration</a:t>
            </a:r>
            <a:endParaRPr lang="fr-FR" sz="2400" b="1" dirty="0"/>
          </a:p>
        </p:txBody>
      </p:sp>
      <p:sp>
        <p:nvSpPr>
          <p:cNvPr id="27" name="Rounded Rectangle 19"/>
          <p:cNvSpPr/>
          <p:nvPr/>
        </p:nvSpPr>
        <p:spPr>
          <a:xfrm>
            <a:off x="1099276" y="4138884"/>
            <a:ext cx="2832643" cy="354571"/>
          </a:xfrm>
          <a:prstGeom prst="roundRect">
            <a:avLst>
              <a:gd name="adj" fmla="val 5000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chemeClr val="accent1">
                    <a:lumMod val="75000"/>
                  </a:schemeClr>
                </a:solidFill>
                <a:latin typeface="Calibri"/>
                <a:cs typeface="Calibri"/>
              </a:rPr>
              <a:t>15-30 years time span</a:t>
            </a:r>
            <a:endParaRPr lang="en-US" sz="1400" b="1" dirty="0" smtClean="0">
              <a:solidFill>
                <a:schemeClr val="accent1">
                  <a:lumMod val="75000"/>
                </a:schemeClr>
              </a:solidFill>
            </a:endParaRPr>
          </a:p>
        </p:txBody>
      </p:sp>
      <p:sp>
        <p:nvSpPr>
          <p:cNvPr id="29" name="Rectangle 28"/>
          <p:cNvSpPr/>
          <p:nvPr/>
        </p:nvSpPr>
        <p:spPr>
          <a:xfrm>
            <a:off x="3671077" y="4162623"/>
            <a:ext cx="881602" cy="2939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time</a:t>
            </a:r>
            <a:endParaRPr lang="en-US" sz="1400" dirty="0">
              <a:solidFill>
                <a:schemeClr val="tx1"/>
              </a:solidFill>
            </a:endParaRPr>
          </a:p>
        </p:txBody>
      </p:sp>
      <p:sp>
        <p:nvSpPr>
          <p:cNvPr id="30" name="Rectangle 29"/>
          <p:cNvSpPr/>
          <p:nvPr/>
        </p:nvSpPr>
        <p:spPr>
          <a:xfrm rot="16200000">
            <a:off x="-371796" y="2547291"/>
            <a:ext cx="1909849" cy="2939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abnormality</a:t>
            </a:r>
            <a:endParaRPr lang="en-US" sz="1400" dirty="0">
              <a:solidFill>
                <a:schemeClr val="tx1"/>
              </a:solidFill>
            </a:endParaRPr>
          </a:p>
        </p:txBody>
      </p:sp>
    </p:spTree>
    <p:extLst>
      <p:ext uri="{BB962C8B-B14F-4D97-AF65-F5344CB8AC3E}">
        <p14:creationId xmlns:p14="http://schemas.microsoft.com/office/powerpoint/2010/main" val="38049904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smtClean="0"/>
              <a:t>- </a:t>
            </a:r>
            <a:fld id="{8D68F26B-E493-43B4-A0D1-A7C7B876D25B}" type="slidenum">
              <a:rPr lang="fr-FR" smtClean="0"/>
              <a:pPr>
                <a:defRPr/>
              </a:pPr>
              <a:t>40</a:t>
            </a:fld>
            <a:endParaRPr lang="fr-FR"/>
          </a:p>
        </p:txBody>
      </p:sp>
      <p:sp>
        <p:nvSpPr>
          <p:cNvPr id="3" name="ZoneTexte 2"/>
          <p:cNvSpPr txBox="1"/>
          <p:nvPr/>
        </p:nvSpPr>
        <p:spPr>
          <a:xfrm>
            <a:off x="1574411" y="10656"/>
            <a:ext cx="5459387" cy="400110"/>
          </a:xfrm>
          <a:prstGeom prst="rect">
            <a:avLst/>
          </a:prstGeom>
          <a:noFill/>
        </p:spPr>
        <p:txBody>
          <a:bodyPr wrap="square" rtlCol="0">
            <a:spAutoFit/>
          </a:bodyPr>
          <a:lstStyle/>
          <a:p>
            <a:pPr algn="ctr"/>
            <a:r>
              <a:rPr lang="en-US" sz="2000" b="1" dirty="0" err="1" smtClean="0"/>
              <a:t>gpprogressionmodel.inria.fr</a:t>
            </a:r>
            <a:endParaRPr lang="en-US" sz="2000" b="1" dirty="0"/>
          </a:p>
        </p:txBody>
      </p:sp>
      <p:sp>
        <p:nvSpPr>
          <p:cNvPr id="8" name="ZoneTexte 7"/>
          <p:cNvSpPr txBox="1"/>
          <p:nvPr/>
        </p:nvSpPr>
        <p:spPr>
          <a:xfrm>
            <a:off x="4829257" y="1214021"/>
            <a:ext cx="6151289" cy="1200329"/>
          </a:xfrm>
          <a:prstGeom prst="rect">
            <a:avLst/>
          </a:prstGeom>
          <a:noFill/>
        </p:spPr>
        <p:txBody>
          <a:bodyPr wrap="square" rtlCol="0">
            <a:spAutoFit/>
          </a:bodyPr>
          <a:lstStyle/>
          <a:p>
            <a:pPr algn="ctr"/>
            <a:r>
              <a:rPr lang="en-US" b="1" dirty="0" smtClean="0"/>
              <a:t>Thanks to </a:t>
            </a:r>
            <a:r>
              <a:rPr lang="en-US" b="1" dirty="0" err="1" smtClean="0"/>
              <a:t>Inria</a:t>
            </a:r>
            <a:r>
              <a:rPr lang="en-US" b="1" dirty="0" smtClean="0"/>
              <a:t> SED Team</a:t>
            </a:r>
          </a:p>
          <a:p>
            <a:pPr algn="ctr"/>
            <a:r>
              <a:rPr lang="en-US" dirty="0" smtClean="0"/>
              <a:t>Julia Elizabeth </a:t>
            </a:r>
            <a:r>
              <a:rPr lang="en-US" dirty="0"/>
              <a:t>Luna, </a:t>
            </a:r>
            <a:endParaRPr lang="en-US" dirty="0" smtClean="0"/>
          </a:p>
          <a:p>
            <a:pPr algn="ctr"/>
            <a:r>
              <a:rPr lang="en-US" dirty="0" err="1" smtClean="0"/>
              <a:t>Thibaud</a:t>
            </a:r>
            <a:r>
              <a:rPr lang="en-US" dirty="0" smtClean="0"/>
              <a:t> </a:t>
            </a:r>
            <a:r>
              <a:rPr lang="en-US" dirty="0" err="1" smtClean="0"/>
              <a:t>Kloczko</a:t>
            </a:r>
            <a:r>
              <a:rPr lang="en-US" dirty="0" smtClean="0"/>
              <a:t>, </a:t>
            </a:r>
          </a:p>
          <a:p>
            <a:pPr algn="ctr"/>
            <a:r>
              <a:rPr lang="en-US" dirty="0" smtClean="0"/>
              <a:t>David Rey</a:t>
            </a:r>
            <a:endParaRPr lang="en-US" dirty="0"/>
          </a:p>
        </p:txBody>
      </p:sp>
      <p:pic>
        <p:nvPicPr>
          <p:cNvPr id="10" name="website_cro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485" y="676904"/>
            <a:ext cx="6574199" cy="3697987"/>
          </a:xfrm>
          <a:prstGeom prst="rect">
            <a:avLst/>
          </a:prstGeom>
        </p:spPr>
      </p:pic>
    </p:spTree>
    <p:extLst>
      <p:ext uri="{BB962C8B-B14F-4D97-AF65-F5344CB8AC3E}">
        <p14:creationId xmlns:p14="http://schemas.microsoft.com/office/powerpoint/2010/main" val="377684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1552265"/>
            <a:ext cx="8273307" cy="2492990"/>
          </a:xfrm>
          <a:prstGeom prst="rect">
            <a:avLst/>
          </a:prstGeom>
          <a:noFill/>
        </p:spPr>
        <p:txBody>
          <a:bodyPr wrap="square" rtlCol="0">
            <a:spAutoFit/>
          </a:bodyPr>
          <a:lstStyle/>
          <a:p>
            <a:r>
              <a:rPr lang="en-US" sz="2000" dirty="0" smtClean="0">
                <a:solidFill>
                  <a:srgbClr val="BFBFBF"/>
                </a:solidFill>
                <a:latin typeface="Calibri"/>
                <a:ea typeface="ＭＳ Ｐゴシック"/>
                <a:cs typeface="Calibri"/>
              </a:rPr>
              <a:t>- How to integrate heterogeneous </a:t>
            </a:r>
            <a:r>
              <a:rPr lang="en-US" sz="2000" dirty="0">
                <a:solidFill>
                  <a:srgbClr val="BFBFBF"/>
                </a:solidFill>
                <a:latin typeface="Calibri"/>
                <a:ea typeface="ＭＳ Ｐゴシック"/>
                <a:cs typeface="Calibri"/>
              </a:rPr>
              <a:t>biomedical </a:t>
            </a:r>
            <a:r>
              <a:rPr lang="en-US" sz="2000" dirty="0" smtClean="0">
                <a:solidFill>
                  <a:srgbClr val="BFBFBF"/>
                </a:solidFill>
                <a:latin typeface="Calibri"/>
                <a:ea typeface="ＭＳ Ｐゴシック"/>
                <a:cs typeface="Calibri"/>
              </a:rPr>
              <a:t>measures?</a:t>
            </a:r>
            <a:endParaRPr lang="en-US" sz="2000" b="1" kern="900" dirty="0" smtClean="0">
              <a:solidFill>
                <a:srgbClr val="BFBFBF"/>
              </a:solidFill>
              <a:latin typeface="Calibri"/>
              <a:cs typeface="Calibri"/>
            </a:endParaRPr>
          </a:p>
          <a:p>
            <a:endParaRPr lang="en-US" sz="2000" b="1" kern="900" dirty="0" smtClean="0">
              <a:latin typeface="Calibri"/>
              <a:cs typeface="Calibri"/>
            </a:endParaRPr>
          </a:p>
          <a:p>
            <a:r>
              <a:rPr lang="en-US" sz="2000" dirty="0" smtClean="0">
                <a:solidFill>
                  <a:schemeClr val="bg1">
                    <a:lumMod val="75000"/>
                  </a:schemeClr>
                </a:solidFill>
                <a:latin typeface="Calibri"/>
                <a:ea typeface="ＭＳ Ｐゴシック"/>
                <a:cs typeface="Calibri"/>
              </a:rPr>
              <a:t>- How </a:t>
            </a:r>
            <a:r>
              <a:rPr lang="en-US" sz="2000" dirty="0">
                <a:solidFill>
                  <a:schemeClr val="bg1">
                    <a:lumMod val="75000"/>
                  </a:schemeClr>
                </a:solidFill>
                <a:latin typeface="Calibri"/>
                <a:ea typeface="ＭＳ Ｐゴシック"/>
                <a:cs typeface="Calibri"/>
              </a:rPr>
              <a:t>to integrate the temporal dimension?</a:t>
            </a:r>
          </a:p>
          <a:p>
            <a:endParaRPr lang="en-US" sz="2000" b="1" dirty="0" smtClean="0">
              <a:solidFill>
                <a:srgbClr val="000000"/>
              </a:solidFill>
              <a:latin typeface="Calibri"/>
              <a:ea typeface="ＭＳ Ｐゴシック"/>
              <a:cs typeface="Calibri"/>
            </a:endParaRPr>
          </a:p>
          <a:p>
            <a:pPr lvl="0"/>
            <a:r>
              <a:rPr lang="en-US" sz="2000" b="1" dirty="0">
                <a:solidFill>
                  <a:srgbClr val="000000"/>
                </a:solidFill>
                <a:latin typeface="Calibri"/>
                <a:ea typeface="ＭＳ Ｐゴシック"/>
                <a:cs typeface="Calibri"/>
              </a:rPr>
              <a:t>- How to </a:t>
            </a:r>
            <a:r>
              <a:rPr lang="en-US" sz="2000" b="1" dirty="0" smtClean="0">
                <a:solidFill>
                  <a:schemeClr val="bg2"/>
                </a:solidFill>
                <a:latin typeface="Calibri"/>
                <a:ea typeface="ＭＳ Ｐゴシック"/>
                <a:cs typeface="Calibri"/>
              </a:rPr>
              <a:t>unveil </a:t>
            </a:r>
            <a:r>
              <a:rPr lang="en-US" sz="2000" b="1" dirty="0" smtClean="0">
                <a:solidFill>
                  <a:srgbClr val="000000"/>
                </a:solidFill>
                <a:latin typeface="Calibri"/>
                <a:ea typeface="ＭＳ Ｐゴシック"/>
                <a:cs typeface="Calibri"/>
              </a:rPr>
              <a:t>the biological mechanisms of the pathology?</a:t>
            </a:r>
            <a:endParaRPr lang="en-US" sz="2000" b="1" dirty="0">
              <a:solidFill>
                <a:srgbClr val="000000"/>
              </a:solidFill>
              <a:latin typeface="Calibri"/>
              <a:ea typeface="ＭＳ Ｐゴシック"/>
              <a:cs typeface="Calibri"/>
            </a:endParaRPr>
          </a:p>
          <a:p>
            <a:endParaRPr lang="en-US" sz="2000" b="1" dirty="0">
              <a:solidFill>
                <a:srgbClr val="000000"/>
              </a:solidFill>
              <a:latin typeface="Calibri"/>
              <a:ea typeface="ＭＳ Ｐゴシック"/>
              <a:cs typeface="Calibri"/>
            </a:endParaRPr>
          </a:p>
          <a:p>
            <a:endParaRPr lang="en-US" dirty="0">
              <a:solidFill>
                <a:srgbClr val="000000"/>
              </a:solidFill>
              <a:latin typeface="Calibri"/>
              <a:ea typeface="ＭＳ Ｐゴシック"/>
              <a:cs typeface="Calibri"/>
            </a:endParaRPr>
          </a:p>
          <a:p>
            <a:pPr>
              <a:spcBef>
                <a:spcPts val="0"/>
              </a:spcBef>
              <a:defRPr/>
            </a:pPr>
            <a:endParaRPr lang="en-US" b="1" kern="900" dirty="0" smtClean="0">
              <a:latin typeface="Calibri"/>
              <a:cs typeface="Calibri"/>
            </a:endParaRP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41</a:t>
            </a:fld>
            <a:endParaRPr lang="fr-FR"/>
          </a:p>
        </p:txBody>
      </p:sp>
      <p:sp>
        <p:nvSpPr>
          <p:cNvPr id="69" name="Rectangle 68"/>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Challenges</a:t>
            </a:r>
            <a:endParaRPr lang="en-US" sz="2400" b="1" kern="900" dirty="0"/>
          </a:p>
        </p:txBody>
      </p:sp>
    </p:spTree>
    <p:extLst>
      <p:ext uri="{BB962C8B-B14F-4D97-AF65-F5344CB8AC3E}">
        <p14:creationId xmlns:p14="http://schemas.microsoft.com/office/powerpoint/2010/main" val="6249264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42</a:t>
            </a:fld>
            <a:endParaRPr lang="fr-FR"/>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584" y="1785252"/>
            <a:ext cx="3347864" cy="2423714"/>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057" y="230125"/>
            <a:ext cx="3872560" cy="1234458"/>
          </a:xfrm>
          <a:prstGeom prst="rect">
            <a:avLst/>
          </a:prstGeom>
          <a:effectLst>
            <a:outerShdw blurRad="50800" dist="38100" dir="5400000" algn="t" rotWithShape="0">
              <a:prstClr val="black">
                <a:alpha val="40000"/>
              </a:prstClr>
            </a:outerShdw>
          </a:effectLst>
        </p:spPr>
      </p:pic>
      <p:sp>
        <p:nvSpPr>
          <p:cNvPr id="8" name="ZoneTexte 7"/>
          <p:cNvSpPr txBox="1"/>
          <p:nvPr/>
        </p:nvSpPr>
        <p:spPr>
          <a:xfrm>
            <a:off x="3728963" y="1896619"/>
            <a:ext cx="2712211" cy="2292935"/>
          </a:xfrm>
          <a:prstGeom prst="rect">
            <a:avLst/>
          </a:prstGeom>
          <a:noFill/>
        </p:spPr>
        <p:txBody>
          <a:bodyPr wrap="square" rtlCol="0">
            <a:spAutoFit/>
          </a:bodyPr>
          <a:lstStyle/>
          <a:p>
            <a:r>
              <a:rPr lang="en-US" sz="1100" dirty="0" smtClean="0"/>
              <a:t>Alzheimer’s (Amyloid-</a:t>
            </a:r>
            <a:r>
              <a:rPr lang="en-US" sz="1100" dirty="0" smtClean="0">
                <a:latin typeface="Symbol" charset="2"/>
                <a:cs typeface="Symbol" charset="2"/>
              </a:rPr>
              <a:t>b</a:t>
            </a:r>
            <a:r>
              <a:rPr lang="en-US" sz="1100" dirty="0" smtClean="0"/>
              <a:t>)</a:t>
            </a:r>
          </a:p>
          <a:p>
            <a:endParaRPr lang="en-US" sz="1100" dirty="0" smtClean="0"/>
          </a:p>
          <a:p>
            <a:endParaRPr lang="en-US" sz="1100" dirty="0" smtClean="0"/>
          </a:p>
          <a:p>
            <a:endParaRPr lang="en-US" sz="1100" dirty="0"/>
          </a:p>
          <a:p>
            <a:r>
              <a:rPr lang="en-US" sz="1100" dirty="0" smtClean="0"/>
              <a:t>Alzheimer’s (Tau)</a:t>
            </a:r>
          </a:p>
          <a:p>
            <a:endParaRPr lang="en-US" sz="1100" dirty="0"/>
          </a:p>
          <a:p>
            <a:endParaRPr lang="en-US" sz="1100" dirty="0" smtClean="0"/>
          </a:p>
          <a:p>
            <a:endParaRPr lang="en-US" sz="1100" dirty="0" smtClean="0"/>
          </a:p>
          <a:p>
            <a:r>
              <a:rPr lang="en-US" sz="1100" dirty="0" smtClean="0"/>
              <a:t>Parkinson’s (</a:t>
            </a:r>
            <a:r>
              <a:rPr lang="en-US" sz="1100" dirty="0" smtClean="0">
                <a:latin typeface="Symbol" charset="2"/>
                <a:cs typeface="Symbol" charset="2"/>
              </a:rPr>
              <a:t>a</a:t>
            </a:r>
            <a:r>
              <a:rPr lang="en-US" sz="1100" dirty="0" smtClean="0"/>
              <a:t>-</a:t>
            </a:r>
            <a:r>
              <a:rPr lang="en-US" sz="1100" dirty="0" err="1" smtClean="0"/>
              <a:t>Synuclein</a:t>
            </a:r>
            <a:r>
              <a:rPr lang="en-US" sz="1100" dirty="0" smtClean="0"/>
              <a:t>)</a:t>
            </a:r>
          </a:p>
          <a:p>
            <a:endParaRPr lang="en-US" sz="1100" dirty="0" smtClean="0"/>
          </a:p>
          <a:p>
            <a:endParaRPr lang="en-US" sz="1100" dirty="0"/>
          </a:p>
          <a:p>
            <a:endParaRPr lang="en-US" sz="1100" dirty="0" smtClean="0"/>
          </a:p>
          <a:p>
            <a:r>
              <a:rPr lang="en-US" sz="1100" dirty="0" smtClean="0"/>
              <a:t>ALS (TDP-43)</a:t>
            </a:r>
            <a:endParaRPr lang="en-US" sz="1100" dirty="0"/>
          </a:p>
        </p:txBody>
      </p:sp>
      <p:sp>
        <p:nvSpPr>
          <p:cNvPr id="10" name="ZoneTexte 9"/>
          <p:cNvSpPr txBox="1"/>
          <p:nvPr/>
        </p:nvSpPr>
        <p:spPr>
          <a:xfrm>
            <a:off x="6121776" y="1119792"/>
            <a:ext cx="2710841" cy="923330"/>
          </a:xfrm>
          <a:prstGeom prst="rect">
            <a:avLst/>
          </a:prstGeom>
          <a:noFill/>
          <a:ln w="19050" cmpd="sng">
            <a:solidFill>
              <a:srgbClr val="1C4672"/>
            </a:solidFill>
          </a:ln>
        </p:spPr>
        <p:txBody>
          <a:bodyPr wrap="square" rtlCol="0">
            <a:spAutoFit/>
          </a:bodyPr>
          <a:lstStyle/>
          <a:p>
            <a:pPr algn="ctr"/>
            <a:r>
              <a:rPr lang="en-US" dirty="0" smtClean="0"/>
              <a:t>Neurodegeneration as prion-like disease across brain architectures</a:t>
            </a:r>
            <a:endParaRPr lang="en-US" dirty="0"/>
          </a:p>
        </p:txBody>
      </p:sp>
      <p:sp>
        <p:nvSpPr>
          <p:cNvPr id="11" name="ZoneTexte 10"/>
          <p:cNvSpPr txBox="1"/>
          <p:nvPr/>
        </p:nvSpPr>
        <p:spPr>
          <a:xfrm>
            <a:off x="270682" y="4484738"/>
            <a:ext cx="3516766" cy="261610"/>
          </a:xfrm>
          <a:prstGeom prst="rect">
            <a:avLst/>
          </a:prstGeom>
          <a:noFill/>
        </p:spPr>
        <p:txBody>
          <a:bodyPr wrap="square" rtlCol="0">
            <a:spAutoFit/>
          </a:bodyPr>
          <a:lstStyle/>
          <a:p>
            <a:pPr algn="ctr"/>
            <a:r>
              <a:rPr lang="en-US" sz="1100" dirty="0" smtClean="0"/>
              <a:t>From </a:t>
            </a:r>
            <a:r>
              <a:rPr lang="en-US" sz="1100" dirty="0" err="1" smtClean="0"/>
              <a:t>Jucker</a:t>
            </a:r>
            <a:r>
              <a:rPr lang="en-US" sz="1100" dirty="0" smtClean="0"/>
              <a:t> and Walker, Nature, 2013</a:t>
            </a:r>
            <a:endParaRPr lang="en-US" sz="1100" dirty="0"/>
          </a:p>
        </p:txBody>
      </p:sp>
      <p:sp>
        <p:nvSpPr>
          <p:cNvPr id="12" name="ZoneTexte 11"/>
          <p:cNvSpPr txBox="1"/>
          <p:nvPr/>
        </p:nvSpPr>
        <p:spPr>
          <a:xfrm>
            <a:off x="6121776" y="2737693"/>
            <a:ext cx="2710841" cy="1200329"/>
          </a:xfrm>
          <a:prstGeom prst="rect">
            <a:avLst/>
          </a:prstGeom>
          <a:noFill/>
          <a:ln w="19050" cmpd="sng">
            <a:solidFill>
              <a:schemeClr val="bg2"/>
            </a:solidFill>
          </a:ln>
        </p:spPr>
        <p:txBody>
          <a:bodyPr wrap="square" rtlCol="0">
            <a:spAutoFit/>
          </a:bodyPr>
          <a:lstStyle/>
          <a:p>
            <a:pPr algn="ctr"/>
            <a:r>
              <a:rPr lang="en-US" dirty="0" smtClean="0"/>
              <a:t>Mechanisms still unclear!</a:t>
            </a:r>
          </a:p>
          <a:p>
            <a:pPr algn="ctr"/>
            <a:endParaRPr lang="en-US" dirty="0" smtClean="0"/>
          </a:p>
          <a:p>
            <a:pPr algn="ctr"/>
            <a:r>
              <a:rPr lang="en-US" dirty="0" smtClean="0"/>
              <a:t>Modeling and inference of disease dynamics?</a:t>
            </a:r>
            <a:endParaRPr lang="en-US" dirty="0"/>
          </a:p>
        </p:txBody>
      </p:sp>
    </p:spTree>
    <p:extLst>
      <p:ext uri="{BB962C8B-B14F-4D97-AF65-F5344CB8AC3E}">
        <p14:creationId xmlns:p14="http://schemas.microsoft.com/office/powerpoint/2010/main" val="25794283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r>
              <a:rPr lang="en-US" dirty="0" smtClean="0"/>
              <a:t>- </a:t>
            </a:r>
            <a:fld id="{FC13BAE9-2A32-844E-B556-BA49778EF8CC}" type="slidenum">
              <a:rPr lang="en-US" smtClean="0"/>
              <a:t>43</a:t>
            </a:fld>
            <a:endParaRPr lang="en-US" dirty="0"/>
          </a:p>
        </p:txBody>
      </p:sp>
      <p:sp>
        <p:nvSpPr>
          <p:cNvPr id="26" name="Rectangle 25"/>
          <p:cNvSpPr/>
          <p:nvPr/>
        </p:nvSpPr>
        <p:spPr>
          <a:xfrm>
            <a:off x="1347043" y="4804946"/>
            <a:ext cx="6944050" cy="338554"/>
          </a:xfrm>
          <a:prstGeom prst="rect">
            <a:avLst/>
          </a:prstGeom>
        </p:spPr>
        <p:txBody>
          <a:bodyPr wrap="square">
            <a:spAutoFit/>
          </a:bodyPr>
          <a:lstStyle/>
          <a:p>
            <a:pPr algn="ctr"/>
            <a:r>
              <a:rPr lang="en-US" sz="1600" b="1" dirty="0" err="1" smtClean="0">
                <a:solidFill>
                  <a:schemeClr val="bg1"/>
                </a:solidFill>
              </a:rPr>
              <a:t>Garbarino</a:t>
            </a:r>
            <a:r>
              <a:rPr lang="en-US" sz="1600" b="1" dirty="0" smtClean="0">
                <a:solidFill>
                  <a:schemeClr val="bg1"/>
                </a:solidFill>
              </a:rPr>
              <a:t> &amp; </a:t>
            </a:r>
            <a:r>
              <a:rPr lang="en-US" sz="1600" b="1" dirty="0" err="1" smtClean="0">
                <a:solidFill>
                  <a:schemeClr val="bg1"/>
                </a:solidFill>
              </a:rPr>
              <a:t>Lorenzi</a:t>
            </a:r>
            <a:r>
              <a:rPr lang="en-US" sz="1600" b="1" dirty="0" smtClean="0">
                <a:solidFill>
                  <a:schemeClr val="bg1"/>
                </a:solidFill>
              </a:rPr>
              <a:t> , IPMI 2019</a:t>
            </a:r>
            <a:endParaRPr lang="fr-FR" sz="1600" b="1" dirty="0">
              <a:solidFill>
                <a:schemeClr val="bg1"/>
              </a:solidFill>
            </a:endParaRPr>
          </a:p>
        </p:txBody>
      </p:sp>
      <p:grpSp>
        <p:nvGrpSpPr>
          <p:cNvPr id="27" name="Grouper 26"/>
          <p:cNvGrpSpPr/>
          <p:nvPr/>
        </p:nvGrpSpPr>
        <p:grpSpPr>
          <a:xfrm>
            <a:off x="5158405" y="1308822"/>
            <a:ext cx="1465014" cy="1074173"/>
            <a:chOff x="3407669" y="3781221"/>
            <a:chExt cx="1331262" cy="976104"/>
          </a:xfrm>
          <a:effectLst/>
        </p:grpSpPr>
        <p:sp>
          <p:nvSpPr>
            <p:cNvPr id="28" name="Rectangle 27"/>
            <p:cNvSpPr/>
            <p:nvPr/>
          </p:nvSpPr>
          <p:spPr>
            <a:xfrm>
              <a:off x="3407669" y="3781221"/>
              <a:ext cx="1331262" cy="97610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er 28"/>
            <p:cNvGrpSpPr/>
            <p:nvPr/>
          </p:nvGrpSpPr>
          <p:grpSpPr>
            <a:xfrm>
              <a:off x="3665513" y="3882952"/>
              <a:ext cx="866754" cy="734281"/>
              <a:chOff x="459394" y="1323868"/>
              <a:chExt cx="8336680" cy="2715282"/>
            </a:xfrm>
          </p:grpSpPr>
          <p:cxnSp>
            <p:nvCxnSpPr>
              <p:cNvPr id="30" name="Connecteur droit avec flèche 29"/>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Forme libre 31"/>
              <p:cNvSpPr/>
              <p:nvPr/>
            </p:nvSpPr>
            <p:spPr>
              <a:xfrm>
                <a:off x="459395" y="1715626"/>
                <a:ext cx="8336679"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FFCC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33" name="Grouper 32"/>
          <p:cNvGrpSpPr/>
          <p:nvPr/>
        </p:nvGrpSpPr>
        <p:grpSpPr>
          <a:xfrm>
            <a:off x="6944700" y="1451823"/>
            <a:ext cx="1480258" cy="1214526"/>
            <a:chOff x="3407669" y="3882952"/>
            <a:chExt cx="1331262" cy="1092278"/>
          </a:xfrm>
        </p:grpSpPr>
        <p:sp>
          <p:nvSpPr>
            <p:cNvPr id="34" name="Rectangle 33"/>
            <p:cNvSpPr/>
            <p:nvPr/>
          </p:nvSpPr>
          <p:spPr>
            <a:xfrm>
              <a:off x="3407669" y="3999126"/>
              <a:ext cx="1331262" cy="97610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er 34"/>
            <p:cNvGrpSpPr/>
            <p:nvPr/>
          </p:nvGrpSpPr>
          <p:grpSpPr>
            <a:xfrm>
              <a:off x="3651415" y="3882952"/>
              <a:ext cx="957026" cy="734281"/>
              <a:chOff x="323797" y="1323868"/>
              <a:chExt cx="9204940" cy="2715282"/>
            </a:xfrm>
          </p:grpSpPr>
          <p:cxnSp>
            <p:nvCxnSpPr>
              <p:cNvPr id="36" name="Connecteur droit avec flèche 35"/>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Forme libre 37"/>
              <p:cNvSpPr/>
              <p:nvPr/>
            </p:nvSpPr>
            <p:spPr>
              <a:xfrm rot="21271359">
                <a:off x="323797" y="3094198"/>
                <a:ext cx="9204940" cy="774215"/>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9" name="ZoneTexte 38"/>
          <p:cNvSpPr txBox="1"/>
          <p:nvPr/>
        </p:nvSpPr>
        <p:spPr>
          <a:xfrm>
            <a:off x="5667658" y="815951"/>
            <a:ext cx="2757300" cy="369332"/>
          </a:xfrm>
          <a:prstGeom prst="rect">
            <a:avLst/>
          </a:prstGeom>
          <a:noFill/>
        </p:spPr>
        <p:txBody>
          <a:bodyPr wrap="square" rtlCol="0">
            <a:spAutoFit/>
          </a:bodyPr>
          <a:lstStyle/>
          <a:p>
            <a:r>
              <a:rPr lang="en-US" b="1" dirty="0" smtClean="0"/>
              <a:t>Gaussian processes</a:t>
            </a:r>
            <a:endParaRPr lang="en-US" b="1" dirty="0"/>
          </a:p>
        </p:txBody>
      </p:sp>
      <p:sp>
        <p:nvSpPr>
          <p:cNvPr id="40" name="ZoneTexte 39"/>
          <p:cNvSpPr txBox="1"/>
          <p:nvPr/>
        </p:nvSpPr>
        <p:spPr>
          <a:xfrm>
            <a:off x="6851800" y="1210221"/>
            <a:ext cx="530177" cy="369332"/>
          </a:xfrm>
          <a:prstGeom prst="rect">
            <a:avLst/>
          </a:prstGeom>
          <a:noFill/>
        </p:spPr>
        <p:txBody>
          <a:bodyPr wrap="square" rtlCol="0">
            <a:spAutoFit/>
          </a:bodyPr>
          <a:lstStyle/>
          <a:p>
            <a:r>
              <a:rPr lang="en-US" dirty="0" smtClean="0"/>
              <a:t>X</a:t>
            </a:r>
            <a:r>
              <a:rPr lang="en-US" baseline="-25000" dirty="0"/>
              <a:t>2</a:t>
            </a:r>
          </a:p>
        </p:txBody>
      </p:sp>
      <p:sp>
        <p:nvSpPr>
          <p:cNvPr id="41" name="ZoneTexte 40"/>
          <p:cNvSpPr txBox="1"/>
          <p:nvPr/>
        </p:nvSpPr>
        <p:spPr>
          <a:xfrm>
            <a:off x="4934632" y="1236108"/>
            <a:ext cx="530177" cy="369332"/>
          </a:xfrm>
          <a:prstGeom prst="rect">
            <a:avLst/>
          </a:prstGeom>
          <a:noFill/>
        </p:spPr>
        <p:txBody>
          <a:bodyPr wrap="square" rtlCol="0">
            <a:spAutoFit/>
          </a:bodyPr>
          <a:lstStyle/>
          <a:p>
            <a:r>
              <a:rPr lang="en-US" dirty="0" smtClean="0"/>
              <a:t>X</a:t>
            </a:r>
            <a:r>
              <a:rPr lang="en-US" baseline="-25000" dirty="0" smtClean="0"/>
              <a:t>1</a:t>
            </a:r>
            <a:endParaRPr lang="en-US" baseline="-25000" dirty="0"/>
          </a:p>
        </p:txBody>
      </p:sp>
      <p:sp>
        <p:nvSpPr>
          <p:cNvPr id="42" name="ZoneTexte 41"/>
          <p:cNvSpPr txBox="1"/>
          <p:nvPr/>
        </p:nvSpPr>
        <p:spPr>
          <a:xfrm>
            <a:off x="6320797" y="2113609"/>
            <a:ext cx="882675" cy="369332"/>
          </a:xfrm>
          <a:prstGeom prst="rect">
            <a:avLst/>
          </a:prstGeom>
          <a:noFill/>
        </p:spPr>
        <p:txBody>
          <a:bodyPr wrap="square" rtlCol="0">
            <a:spAutoFit/>
          </a:bodyPr>
          <a:lstStyle/>
          <a:p>
            <a:r>
              <a:rPr lang="en-US" dirty="0" smtClean="0"/>
              <a:t>time</a:t>
            </a:r>
            <a:endParaRPr lang="en-US" baseline="-25000" dirty="0"/>
          </a:p>
        </p:txBody>
      </p:sp>
      <p:sp>
        <p:nvSpPr>
          <p:cNvPr id="43" name="ZoneTexte 42"/>
          <p:cNvSpPr txBox="1"/>
          <p:nvPr/>
        </p:nvSpPr>
        <p:spPr>
          <a:xfrm>
            <a:off x="8103324" y="2151471"/>
            <a:ext cx="882675" cy="369332"/>
          </a:xfrm>
          <a:prstGeom prst="rect">
            <a:avLst/>
          </a:prstGeom>
          <a:noFill/>
        </p:spPr>
        <p:txBody>
          <a:bodyPr wrap="square" rtlCol="0">
            <a:spAutoFit/>
          </a:bodyPr>
          <a:lstStyle/>
          <a:p>
            <a:r>
              <a:rPr lang="en-US" dirty="0" smtClean="0"/>
              <a:t>time</a:t>
            </a:r>
            <a:endParaRPr lang="en-US" baseline="-25000" dirty="0"/>
          </a:p>
        </p:txBody>
      </p:sp>
      <p:sp>
        <p:nvSpPr>
          <p:cNvPr id="47" name="Titre 1">
            <a:extLst>
              <a:ext uri="{FF2B5EF4-FFF2-40B4-BE49-F238E27FC236}">
                <a16:creationId xmlns="" xmlns:a16="http://schemas.microsoft.com/office/drawing/2014/main" id="{58DFA5DD-10E0-4954-B079-93CC89887CFB}"/>
              </a:ext>
            </a:extLst>
          </p:cNvPr>
          <p:cNvSpPr txBox="1">
            <a:spLocks/>
          </p:cNvSpPr>
          <p:nvPr/>
        </p:nvSpPr>
        <p:spPr>
          <a:xfrm>
            <a:off x="295912" y="-193238"/>
            <a:ext cx="8962571"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smtClean="0"/>
              <a:t>Data-</a:t>
            </a:r>
            <a:r>
              <a:rPr lang="fr-FR" sz="2400" b="1" dirty="0" err="1" smtClean="0"/>
              <a:t>driven</a:t>
            </a:r>
            <a:r>
              <a:rPr lang="fr-FR" sz="2400" b="1" dirty="0" smtClean="0"/>
              <a:t> </a:t>
            </a:r>
            <a:r>
              <a:rPr lang="fr-FR" sz="2400" b="1" dirty="0" err="1" smtClean="0"/>
              <a:t>inference</a:t>
            </a:r>
            <a:r>
              <a:rPr lang="fr-FR" sz="2400" b="1" dirty="0" smtClean="0"/>
              <a:t> of propagation </a:t>
            </a:r>
            <a:r>
              <a:rPr lang="fr-FR" sz="2400" b="1" dirty="0" err="1" smtClean="0"/>
              <a:t>dynamics</a:t>
            </a:r>
            <a:endParaRPr lang="fr-FR" sz="2400" b="1" dirty="0"/>
          </a:p>
        </p:txBody>
      </p:sp>
      <p:grpSp>
        <p:nvGrpSpPr>
          <p:cNvPr id="62" name="Grouper 61"/>
          <p:cNvGrpSpPr/>
          <p:nvPr/>
        </p:nvGrpSpPr>
        <p:grpSpPr>
          <a:xfrm>
            <a:off x="554833" y="990939"/>
            <a:ext cx="3419767" cy="1310906"/>
            <a:chOff x="554833" y="990939"/>
            <a:chExt cx="3419767" cy="1310906"/>
          </a:xfrm>
        </p:grpSpPr>
        <p:sp>
          <p:nvSpPr>
            <p:cNvPr id="8" name="Cylindre 7"/>
            <p:cNvSpPr/>
            <p:nvPr/>
          </p:nvSpPr>
          <p:spPr>
            <a:xfrm>
              <a:off x="1011034" y="990939"/>
              <a:ext cx="456198" cy="813835"/>
            </a:xfrm>
            <a:prstGeom prst="can">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ylindre 15"/>
            <p:cNvSpPr/>
            <p:nvPr/>
          </p:nvSpPr>
          <p:spPr>
            <a:xfrm>
              <a:off x="2864930" y="990939"/>
              <a:ext cx="456198" cy="813835"/>
            </a:xfrm>
            <a:prstGeom prst="can">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ZoneTexte 10"/>
            <p:cNvSpPr txBox="1"/>
            <p:nvPr/>
          </p:nvSpPr>
          <p:spPr>
            <a:xfrm>
              <a:off x="554833" y="1915752"/>
              <a:ext cx="1516551" cy="369332"/>
            </a:xfrm>
            <a:prstGeom prst="rect">
              <a:avLst/>
            </a:prstGeom>
            <a:noFill/>
          </p:spPr>
          <p:txBody>
            <a:bodyPr wrap="square" rtlCol="0">
              <a:spAutoFit/>
            </a:bodyPr>
            <a:lstStyle/>
            <a:p>
              <a:r>
                <a:rPr lang="en-US" dirty="0" smtClean="0"/>
                <a:t>Brain area 1</a:t>
              </a:r>
              <a:endParaRPr lang="en-US" dirty="0"/>
            </a:p>
          </p:txBody>
        </p:sp>
        <p:sp>
          <p:nvSpPr>
            <p:cNvPr id="20" name="ZoneTexte 19"/>
            <p:cNvSpPr txBox="1"/>
            <p:nvPr/>
          </p:nvSpPr>
          <p:spPr>
            <a:xfrm>
              <a:off x="2458049" y="1932513"/>
              <a:ext cx="1516551" cy="369332"/>
            </a:xfrm>
            <a:prstGeom prst="rect">
              <a:avLst/>
            </a:prstGeom>
            <a:noFill/>
          </p:spPr>
          <p:txBody>
            <a:bodyPr wrap="square" rtlCol="0">
              <a:spAutoFit/>
            </a:bodyPr>
            <a:lstStyle/>
            <a:p>
              <a:r>
                <a:rPr lang="en-US" dirty="0" smtClean="0"/>
                <a:t>Brain area 2</a:t>
              </a:r>
              <a:endParaRPr lang="en-US" dirty="0"/>
            </a:p>
          </p:txBody>
        </p:sp>
        <p:sp>
          <p:nvSpPr>
            <p:cNvPr id="24" name="ZoneTexte 23"/>
            <p:cNvSpPr txBox="1"/>
            <p:nvPr/>
          </p:nvSpPr>
          <p:spPr>
            <a:xfrm>
              <a:off x="1060350" y="1373195"/>
              <a:ext cx="530177" cy="369332"/>
            </a:xfrm>
            <a:prstGeom prst="rect">
              <a:avLst/>
            </a:prstGeom>
            <a:noFill/>
          </p:spPr>
          <p:txBody>
            <a:bodyPr wrap="square" rtlCol="0">
              <a:spAutoFit/>
            </a:bodyPr>
            <a:lstStyle/>
            <a:p>
              <a:r>
                <a:rPr lang="en-US" dirty="0" smtClean="0"/>
                <a:t>X</a:t>
              </a:r>
              <a:r>
                <a:rPr lang="en-US" baseline="-25000" dirty="0" smtClean="0"/>
                <a:t>1</a:t>
              </a:r>
              <a:endParaRPr lang="en-US" baseline="-25000" dirty="0"/>
            </a:p>
          </p:txBody>
        </p:sp>
        <p:sp>
          <p:nvSpPr>
            <p:cNvPr id="25" name="ZoneTexte 24"/>
            <p:cNvSpPr txBox="1"/>
            <p:nvPr/>
          </p:nvSpPr>
          <p:spPr>
            <a:xfrm>
              <a:off x="2926580" y="1352962"/>
              <a:ext cx="530177" cy="369332"/>
            </a:xfrm>
            <a:prstGeom prst="rect">
              <a:avLst/>
            </a:prstGeom>
            <a:noFill/>
          </p:spPr>
          <p:txBody>
            <a:bodyPr wrap="square" rtlCol="0">
              <a:spAutoFit/>
            </a:bodyPr>
            <a:lstStyle/>
            <a:p>
              <a:r>
                <a:rPr lang="en-US" dirty="0" smtClean="0"/>
                <a:t>X</a:t>
              </a:r>
              <a:r>
                <a:rPr lang="en-US" baseline="-25000" dirty="0" smtClean="0"/>
                <a:t>2</a:t>
              </a:r>
              <a:endParaRPr lang="en-US" baseline="-25000" dirty="0"/>
            </a:p>
          </p:txBody>
        </p:sp>
      </p:grpSp>
    </p:spTree>
    <p:extLst>
      <p:ext uri="{BB962C8B-B14F-4D97-AF65-F5344CB8AC3E}">
        <p14:creationId xmlns:p14="http://schemas.microsoft.com/office/powerpoint/2010/main" val="16372830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r>
              <a:rPr lang="en-US" dirty="0" smtClean="0"/>
              <a:t>- </a:t>
            </a:r>
            <a:fld id="{FC13BAE9-2A32-844E-B556-BA49778EF8CC}" type="slidenum">
              <a:rPr lang="en-US" smtClean="0"/>
              <a:t>44</a:t>
            </a:fld>
            <a:endParaRPr lang="en-US" dirty="0"/>
          </a:p>
        </p:txBody>
      </p:sp>
      <p:grpSp>
        <p:nvGrpSpPr>
          <p:cNvPr id="27" name="Grouper 26"/>
          <p:cNvGrpSpPr/>
          <p:nvPr/>
        </p:nvGrpSpPr>
        <p:grpSpPr>
          <a:xfrm>
            <a:off x="5158405" y="1308822"/>
            <a:ext cx="1465014" cy="1074173"/>
            <a:chOff x="3407669" y="3781221"/>
            <a:chExt cx="1331262" cy="976104"/>
          </a:xfrm>
          <a:effectLst/>
        </p:grpSpPr>
        <p:sp>
          <p:nvSpPr>
            <p:cNvPr id="28" name="Rectangle 27"/>
            <p:cNvSpPr/>
            <p:nvPr/>
          </p:nvSpPr>
          <p:spPr>
            <a:xfrm>
              <a:off x="3407669" y="3781221"/>
              <a:ext cx="1331262" cy="97610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er 28"/>
            <p:cNvGrpSpPr/>
            <p:nvPr/>
          </p:nvGrpSpPr>
          <p:grpSpPr>
            <a:xfrm>
              <a:off x="3665513" y="3882952"/>
              <a:ext cx="866754" cy="734281"/>
              <a:chOff x="459394" y="1323868"/>
              <a:chExt cx="8336680" cy="2715282"/>
            </a:xfrm>
          </p:grpSpPr>
          <p:cxnSp>
            <p:nvCxnSpPr>
              <p:cNvPr id="30" name="Connecteur droit avec flèche 29"/>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Forme libre 31"/>
              <p:cNvSpPr/>
              <p:nvPr/>
            </p:nvSpPr>
            <p:spPr>
              <a:xfrm>
                <a:off x="459395" y="1715626"/>
                <a:ext cx="8336679"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FFCC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33" name="Grouper 32"/>
          <p:cNvGrpSpPr/>
          <p:nvPr/>
        </p:nvGrpSpPr>
        <p:grpSpPr>
          <a:xfrm>
            <a:off x="6944700" y="1451823"/>
            <a:ext cx="1480258" cy="1214526"/>
            <a:chOff x="3407669" y="3882952"/>
            <a:chExt cx="1331262" cy="1092278"/>
          </a:xfrm>
        </p:grpSpPr>
        <p:sp>
          <p:nvSpPr>
            <p:cNvPr id="34" name="Rectangle 33"/>
            <p:cNvSpPr/>
            <p:nvPr/>
          </p:nvSpPr>
          <p:spPr>
            <a:xfrm>
              <a:off x="3407669" y="3999126"/>
              <a:ext cx="1331262" cy="97610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er 34"/>
            <p:cNvGrpSpPr/>
            <p:nvPr/>
          </p:nvGrpSpPr>
          <p:grpSpPr>
            <a:xfrm>
              <a:off x="3651415" y="3882952"/>
              <a:ext cx="957026" cy="734281"/>
              <a:chOff x="323797" y="1323868"/>
              <a:chExt cx="9204940" cy="2715282"/>
            </a:xfrm>
          </p:grpSpPr>
          <p:cxnSp>
            <p:nvCxnSpPr>
              <p:cNvPr id="36" name="Connecteur droit avec flèche 35"/>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Forme libre 37"/>
              <p:cNvSpPr/>
              <p:nvPr/>
            </p:nvSpPr>
            <p:spPr>
              <a:xfrm rot="21271359">
                <a:off x="323797" y="3094198"/>
                <a:ext cx="9204940" cy="774215"/>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9" name="ZoneTexte 38"/>
          <p:cNvSpPr txBox="1"/>
          <p:nvPr/>
        </p:nvSpPr>
        <p:spPr>
          <a:xfrm>
            <a:off x="5667658" y="815951"/>
            <a:ext cx="2757300" cy="369332"/>
          </a:xfrm>
          <a:prstGeom prst="rect">
            <a:avLst/>
          </a:prstGeom>
          <a:noFill/>
        </p:spPr>
        <p:txBody>
          <a:bodyPr wrap="square" rtlCol="0">
            <a:spAutoFit/>
          </a:bodyPr>
          <a:lstStyle/>
          <a:p>
            <a:r>
              <a:rPr lang="en-US" b="1" dirty="0" smtClean="0"/>
              <a:t>Gaussian processes</a:t>
            </a:r>
            <a:endParaRPr lang="en-US" b="1" dirty="0"/>
          </a:p>
        </p:txBody>
      </p:sp>
      <p:sp>
        <p:nvSpPr>
          <p:cNvPr id="40" name="ZoneTexte 39"/>
          <p:cNvSpPr txBox="1"/>
          <p:nvPr/>
        </p:nvSpPr>
        <p:spPr>
          <a:xfrm>
            <a:off x="6851800" y="1210221"/>
            <a:ext cx="530177" cy="369332"/>
          </a:xfrm>
          <a:prstGeom prst="rect">
            <a:avLst/>
          </a:prstGeom>
          <a:noFill/>
        </p:spPr>
        <p:txBody>
          <a:bodyPr wrap="square" rtlCol="0">
            <a:spAutoFit/>
          </a:bodyPr>
          <a:lstStyle/>
          <a:p>
            <a:r>
              <a:rPr lang="en-US" dirty="0" smtClean="0"/>
              <a:t>X</a:t>
            </a:r>
            <a:r>
              <a:rPr lang="en-US" baseline="-25000" dirty="0"/>
              <a:t>2</a:t>
            </a:r>
          </a:p>
        </p:txBody>
      </p:sp>
      <p:sp>
        <p:nvSpPr>
          <p:cNvPr id="41" name="ZoneTexte 40"/>
          <p:cNvSpPr txBox="1"/>
          <p:nvPr/>
        </p:nvSpPr>
        <p:spPr>
          <a:xfrm>
            <a:off x="4934632" y="1236108"/>
            <a:ext cx="530177" cy="369332"/>
          </a:xfrm>
          <a:prstGeom prst="rect">
            <a:avLst/>
          </a:prstGeom>
          <a:noFill/>
        </p:spPr>
        <p:txBody>
          <a:bodyPr wrap="square" rtlCol="0">
            <a:spAutoFit/>
          </a:bodyPr>
          <a:lstStyle/>
          <a:p>
            <a:r>
              <a:rPr lang="en-US" dirty="0" smtClean="0"/>
              <a:t>X</a:t>
            </a:r>
            <a:r>
              <a:rPr lang="en-US" baseline="-25000" dirty="0" smtClean="0"/>
              <a:t>1</a:t>
            </a:r>
            <a:endParaRPr lang="en-US" baseline="-25000" dirty="0"/>
          </a:p>
        </p:txBody>
      </p:sp>
      <p:sp>
        <p:nvSpPr>
          <p:cNvPr id="42" name="ZoneTexte 41"/>
          <p:cNvSpPr txBox="1"/>
          <p:nvPr/>
        </p:nvSpPr>
        <p:spPr>
          <a:xfrm>
            <a:off x="6320797" y="2113609"/>
            <a:ext cx="882675" cy="369332"/>
          </a:xfrm>
          <a:prstGeom prst="rect">
            <a:avLst/>
          </a:prstGeom>
          <a:noFill/>
        </p:spPr>
        <p:txBody>
          <a:bodyPr wrap="square" rtlCol="0">
            <a:spAutoFit/>
          </a:bodyPr>
          <a:lstStyle/>
          <a:p>
            <a:r>
              <a:rPr lang="en-US" dirty="0" smtClean="0"/>
              <a:t>time</a:t>
            </a:r>
            <a:endParaRPr lang="en-US" baseline="-25000" dirty="0"/>
          </a:p>
        </p:txBody>
      </p:sp>
      <p:sp>
        <p:nvSpPr>
          <p:cNvPr id="43" name="ZoneTexte 42"/>
          <p:cNvSpPr txBox="1"/>
          <p:nvPr/>
        </p:nvSpPr>
        <p:spPr>
          <a:xfrm>
            <a:off x="8103324" y="2151471"/>
            <a:ext cx="882675" cy="369332"/>
          </a:xfrm>
          <a:prstGeom prst="rect">
            <a:avLst/>
          </a:prstGeom>
          <a:noFill/>
        </p:spPr>
        <p:txBody>
          <a:bodyPr wrap="square" rtlCol="0">
            <a:spAutoFit/>
          </a:bodyPr>
          <a:lstStyle/>
          <a:p>
            <a:r>
              <a:rPr lang="en-US" dirty="0" smtClean="0"/>
              <a:t>time</a:t>
            </a:r>
            <a:endParaRPr lang="en-US" baseline="-25000" dirty="0"/>
          </a:p>
        </p:txBody>
      </p:sp>
      <p:sp>
        <p:nvSpPr>
          <p:cNvPr id="44" name="Rectangle à coins arrondis 43"/>
          <p:cNvSpPr/>
          <p:nvPr/>
        </p:nvSpPr>
        <p:spPr>
          <a:xfrm>
            <a:off x="827584" y="2876504"/>
            <a:ext cx="3218049" cy="16922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Dynamical System Modeling</a:t>
            </a:r>
          </a:p>
          <a:p>
            <a:pPr algn="ctr"/>
            <a:endParaRPr lang="en-US" b="1" dirty="0">
              <a:solidFill>
                <a:srgbClr val="000000"/>
              </a:solidFill>
            </a:endParaRPr>
          </a:p>
          <a:p>
            <a:pPr algn="ctr"/>
            <a:endParaRPr lang="en-US" b="1" dirty="0">
              <a:solidFill>
                <a:srgbClr val="000000"/>
              </a:solidFill>
            </a:endParaRPr>
          </a:p>
        </p:txBody>
      </p:sp>
      <p:sp>
        <p:nvSpPr>
          <p:cNvPr id="45" name="ZoneTexte 44"/>
          <p:cNvSpPr txBox="1"/>
          <p:nvPr/>
        </p:nvSpPr>
        <p:spPr>
          <a:xfrm>
            <a:off x="1299426" y="3887637"/>
            <a:ext cx="3815419" cy="461665"/>
          </a:xfrm>
          <a:prstGeom prst="rect">
            <a:avLst/>
          </a:prstGeom>
          <a:noFill/>
        </p:spPr>
        <p:txBody>
          <a:bodyPr wrap="square" rtlCol="0">
            <a:spAutoFit/>
          </a:bodyPr>
          <a:lstStyle/>
          <a:p>
            <a:r>
              <a:rPr lang="en-US" sz="2400" dirty="0" err="1" smtClean="0"/>
              <a:t>d</a:t>
            </a:r>
            <a:r>
              <a:rPr lang="en-US" sz="2400" b="1" dirty="0" err="1" smtClean="0"/>
              <a:t>X</a:t>
            </a:r>
            <a:r>
              <a:rPr lang="en-US" sz="2400" dirty="0" smtClean="0"/>
              <a:t>/</a:t>
            </a:r>
            <a:r>
              <a:rPr lang="en-US" sz="2400" dirty="0" err="1" smtClean="0"/>
              <a:t>dt</a:t>
            </a:r>
            <a:r>
              <a:rPr lang="en-US" sz="2400" dirty="0" smtClean="0"/>
              <a:t> = </a:t>
            </a:r>
            <a:r>
              <a:rPr lang="en-US" sz="2400" b="1" dirty="0" smtClean="0"/>
              <a:t>D</a:t>
            </a:r>
            <a:r>
              <a:rPr lang="en-US" sz="2400" dirty="0" smtClean="0"/>
              <a:t>(</a:t>
            </a:r>
            <a:r>
              <a:rPr lang="en-US" sz="2400" b="1" dirty="0" err="1"/>
              <a:t>X</a:t>
            </a:r>
            <a:r>
              <a:rPr lang="en-US" sz="2400" dirty="0" err="1" smtClean="0"/>
              <a:t>,t</a:t>
            </a:r>
            <a:r>
              <a:rPr lang="en-US" sz="2400" dirty="0" smtClean="0"/>
              <a:t>)</a:t>
            </a:r>
            <a:r>
              <a:rPr lang="en-US" sz="2400" b="1" dirty="0" smtClean="0"/>
              <a:t> X</a:t>
            </a:r>
            <a:endParaRPr lang="en-US" sz="2400" b="1" dirty="0"/>
          </a:p>
        </p:txBody>
      </p:sp>
      <p:sp>
        <p:nvSpPr>
          <p:cNvPr id="47" name="Titre 1">
            <a:extLst>
              <a:ext uri="{FF2B5EF4-FFF2-40B4-BE49-F238E27FC236}">
                <a16:creationId xmlns="" xmlns:a16="http://schemas.microsoft.com/office/drawing/2014/main" id="{58DFA5DD-10E0-4954-B079-93CC89887CFB}"/>
              </a:ext>
            </a:extLst>
          </p:cNvPr>
          <p:cNvSpPr txBox="1">
            <a:spLocks/>
          </p:cNvSpPr>
          <p:nvPr/>
        </p:nvSpPr>
        <p:spPr>
          <a:xfrm>
            <a:off x="295912" y="-193238"/>
            <a:ext cx="8962571"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smtClean="0"/>
              <a:t>Data-</a:t>
            </a:r>
            <a:r>
              <a:rPr lang="fr-FR" sz="2400" b="1" dirty="0" err="1" smtClean="0"/>
              <a:t>driven</a:t>
            </a:r>
            <a:r>
              <a:rPr lang="fr-FR" sz="2400" b="1" dirty="0" smtClean="0"/>
              <a:t> </a:t>
            </a:r>
            <a:r>
              <a:rPr lang="fr-FR" sz="2400" b="1" dirty="0" err="1" smtClean="0"/>
              <a:t>inference</a:t>
            </a:r>
            <a:r>
              <a:rPr lang="fr-FR" sz="2400" b="1" dirty="0" smtClean="0"/>
              <a:t> of propagation </a:t>
            </a:r>
            <a:r>
              <a:rPr lang="fr-FR" sz="2400" b="1" dirty="0" err="1" smtClean="0"/>
              <a:t>dynamics</a:t>
            </a:r>
            <a:endParaRPr lang="fr-FR" sz="2400" b="1" dirty="0"/>
          </a:p>
        </p:txBody>
      </p:sp>
      <p:grpSp>
        <p:nvGrpSpPr>
          <p:cNvPr id="62" name="Grouper 61"/>
          <p:cNvGrpSpPr/>
          <p:nvPr/>
        </p:nvGrpSpPr>
        <p:grpSpPr>
          <a:xfrm>
            <a:off x="554833" y="990939"/>
            <a:ext cx="4276550" cy="1310906"/>
            <a:chOff x="554833" y="990939"/>
            <a:chExt cx="4276550" cy="1310906"/>
          </a:xfrm>
        </p:grpSpPr>
        <p:sp>
          <p:nvSpPr>
            <p:cNvPr id="8" name="Cylindre 7"/>
            <p:cNvSpPr/>
            <p:nvPr/>
          </p:nvSpPr>
          <p:spPr>
            <a:xfrm>
              <a:off x="1011034" y="990939"/>
              <a:ext cx="456198" cy="813835"/>
            </a:xfrm>
            <a:prstGeom prst="can">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ylindre 15"/>
            <p:cNvSpPr/>
            <p:nvPr/>
          </p:nvSpPr>
          <p:spPr>
            <a:xfrm>
              <a:off x="2864930" y="990939"/>
              <a:ext cx="456198" cy="813835"/>
            </a:xfrm>
            <a:prstGeom prst="can">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ZoneTexte 10"/>
            <p:cNvSpPr txBox="1"/>
            <p:nvPr/>
          </p:nvSpPr>
          <p:spPr>
            <a:xfrm>
              <a:off x="554833" y="1915752"/>
              <a:ext cx="1516551" cy="369332"/>
            </a:xfrm>
            <a:prstGeom prst="rect">
              <a:avLst/>
            </a:prstGeom>
            <a:noFill/>
          </p:spPr>
          <p:txBody>
            <a:bodyPr wrap="square" rtlCol="0">
              <a:spAutoFit/>
            </a:bodyPr>
            <a:lstStyle/>
            <a:p>
              <a:r>
                <a:rPr lang="en-US" dirty="0" smtClean="0"/>
                <a:t>Brain area 1</a:t>
              </a:r>
              <a:endParaRPr lang="en-US" dirty="0"/>
            </a:p>
          </p:txBody>
        </p:sp>
        <p:sp>
          <p:nvSpPr>
            <p:cNvPr id="20" name="ZoneTexte 19"/>
            <p:cNvSpPr txBox="1"/>
            <p:nvPr/>
          </p:nvSpPr>
          <p:spPr>
            <a:xfrm>
              <a:off x="2458049" y="1932513"/>
              <a:ext cx="1516551" cy="369332"/>
            </a:xfrm>
            <a:prstGeom prst="rect">
              <a:avLst/>
            </a:prstGeom>
            <a:noFill/>
          </p:spPr>
          <p:txBody>
            <a:bodyPr wrap="square" rtlCol="0">
              <a:spAutoFit/>
            </a:bodyPr>
            <a:lstStyle/>
            <a:p>
              <a:r>
                <a:rPr lang="en-US" dirty="0" smtClean="0"/>
                <a:t>Brain area 2</a:t>
              </a:r>
              <a:endParaRPr lang="en-US" dirty="0"/>
            </a:p>
          </p:txBody>
        </p:sp>
        <p:sp>
          <p:nvSpPr>
            <p:cNvPr id="4" name="Flèche vers le haut 3"/>
            <p:cNvSpPr/>
            <p:nvPr/>
          </p:nvSpPr>
          <p:spPr>
            <a:xfrm>
              <a:off x="1504222" y="1185283"/>
              <a:ext cx="221934" cy="594829"/>
            </a:xfrm>
            <a:prstGeom prs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èche vers le haut 16"/>
            <p:cNvSpPr/>
            <p:nvPr/>
          </p:nvSpPr>
          <p:spPr>
            <a:xfrm>
              <a:off x="3395106" y="1172952"/>
              <a:ext cx="221934" cy="594829"/>
            </a:xfrm>
            <a:prstGeom prs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èche vers la droite 4"/>
            <p:cNvSpPr/>
            <p:nvPr/>
          </p:nvSpPr>
          <p:spPr>
            <a:xfrm>
              <a:off x="1824793" y="1323872"/>
              <a:ext cx="875407" cy="234286"/>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ZoneTexte 23"/>
            <p:cNvSpPr txBox="1"/>
            <p:nvPr/>
          </p:nvSpPr>
          <p:spPr>
            <a:xfrm>
              <a:off x="1060350" y="1373195"/>
              <a:ext cx="530177" cy="369332"/>
            </a:xfrm>
            <a:prstGeom prst="rect">
              <a:avLst/>
            </a:prstGeom>
            <a:noFill/>
          </p:spPr>
          <p:txBody>
            <a:bodyPr wrap="square" rtlCol="0">
              <a:spAutoFit/>
            </a:bodyPr>
            <a:lstStyle/>
            <a:p>
              <a:r>
                <a:rPr lang="en-US" dirty="0" smtClean="0"/>
                <a:t>X</a:t>
              </a:r>
              <a:r>
                <a:rPr lang="en-US" baseline="-25000" dirty="0" smtClean="0"/>
                <a:t>1</a:t>
              </a:r>
              <a:endParaRPr lang="en-US" baseline="-25000" dirty="0"/>
            </a:p>
          </p:txBody>
        </p:sp>
        <p:sp>
          <p:nvSpPr>
            <p:cNvPr id="25" name="ZoneTexte 24"/>
            <p:cNvSpPr txBox="1"/>
            <p:nvPr/>
          </p:nvSpPr>
          <p:spPr>
            <a:xfrm>
              <a:off x="2926580" y="1352962"/>
              <a:ext cx="530177" cy="369332"/>
            </a:xfrm>
            <a:prstGeom prst="rect">
              <a:avLst/>
            </a:prstGeom>
            <a:noFill/>
          </p:spPr>
          <p:txBody>
            <a:bodyPr wrap="square" rtlCol="0">
              <a:spAutoFit/>
            </a:bodyPr>
            <a:lstStyle/>
            <a:p>
              <a:r>
                <a:rPr lang="en-US" dirty="0" smtClean="0"/>
                <a:t>X</a:t>
              </a:r>
              <a:r>
                <a:rPr lang="en-US" baseline="-25000" dirty="0" smtClean="0"/>
                <a:t>2</a:t>
              </a:r>
              <a:endParaRPr lang="en-US" baseline="-25000" dirty="0"/>
            </a:p>
          </p:txBody>
        </p:sp>
        <p:sp>
          <p:nvSpPr>
            <p:cNvPr id="22" name="ZoneTexte 21"/>
            <p:cNvSpPr txBox="1"/>
            <p:nvPr/>
          </p:nvSpPr>
          <p:spPr>
            <a:xfrm>
              <a:off x="1299847" y="1057779"/>
              <a:ext cx="1904803" cy="523220"/>
            </a:xfrm>
            <a:prstGeom prst="rect">
              <a:avLst/>
            </a:prstGeom>
            <a:noFill/>
          </p:spPr>
          <p:txBody>
            <a:bodyPr wrap="square" rtlCol="0">
              <a:spAutoFit/>
            </a:bodyPr>
            <a:lstStyle/>
            <a:p>
              <a:pPr algn="ctr"/>
              <a:r>
                <a:rPr lang="en-US" sz="1400" b="1" dirty="0" smtClean="0">
                  <a:solidFill>
                    <a:srgbClr val="660066"/>
                  </a:solidFill>
                </a:rPr>
                <a:t>spread</a:t>
              </a:r>
            </a:p>
            <a:p>
              <a:pPr algn="ctr"/>
              <a:endParaRPr lang="en-US" sz="1400" b="1" dirty="0"/>
            </a:p>
          </p:txBody>
        </p:sp>
        <p:sp>
          <p:nvSpPr>
            <p:cNvPr id="48" name="ZoneTexte 47"/>
            <p:cNvSpPr txBox="1"/>
            <p:nvPr/>
          </p:nvSpPr>
          <p:spPr>
            <a:xfrm>
              <a:off x="2926580" y="1706323"/>
              <a:ext cx="1904803" cy="523220"/>
            </a:xfrm>
            <a:prstGeom prst="rect">
              <a:avLst/>
            </a:prstGeom>
            <a:noFill/>
          </p:spPr>
          <p:txBody>
            <a:bodyPr wrap="square" rtlCol="0">
              <a:spAutoFit/>
            </a:bodyPr>
            <a:lstStyle/>
            <a:p>
              <a:pPr algn="ctr"/>
              <a:r>
                <a:rPr lang="en-US" sz="1400" b="1" dirty="0" smtClean="0">
                  <a:solidFill>
                    <a:srgbClr val="FF6600"/>
                  </a:solidFill>
                </a:rPr>
                <a:t>accumulation</a:t>
              </a:r>
            </a:p>
            <a:p>
              <a:pPr algn="ctr"/>
              <a:endParaRPr lang="en-US" sz="1400" b="1" dirty="0">
                <a:solidFill>
                  <a:srgbClr val="FF6600"/>
                </a:solidFill>
              </a:endParaRPr>
            </a:p>
          </p:txBody>
        </p:sp>
        <p:sp>
          <p:nvSpPr>
            <p:cNvPr id="49" name="ZoneTexte 48"/>
            <p:cNvSpPr txBox="1"/>
            <p:nvPr/>
          </p:nvSpPr>
          <p:spPr>
            <a:xfrm>
              <a:off x="1062973" y="1691855"/>
              <a:ext cx="1904803" cy="523220"/>
            </a:xfrm>
            <a:prstGeom prst="rect">
              <a:avLst/>
            </a:prstGeom>
            <a:noFill/>
          </p:spPr>
          <p:txBody>
            <a:bodyPr wrap="square" rtlCol="0">
              <a:spAutoFit/>
            </a:bodyPr>
            <a:lstStyle/>
            <a:p>
              <a:pPr algn="ctr"/>
              <a:r>
                <a:rPr lang="en-US" sz="1400" b="1" dirty="0" smtClean="0">
                  <a:solidFill>
                    <a:srgbClr val="FF6600"/>
                  </a:solidFill>
                </a:rPr>
                <a:t>accumulation</a:t>
              </a:r>
            </a:p>
            <a:p>
              <a:pPr algn="ctr"/>
              <a:endParaRPr lang="en-US" sz="1400" b="1" dirty="0">
                <a:solidFill>
                  <a:srgbClr val="FF6600"/>
                </a:solidFill>
              </a:endParaRPr>
            </a:p>
          </p:txBody>
        </p:sp>
      </p:grpSp>
      <p:sp>
        <p:nvSpPr>
          <p:cNvPr id="63" name="Rectangle 62"/>
          <p:cNvSpPr/>
          <p:nvPr/>
        </p:nvSpPr>
        <p:spPr>
          <a:xfrm>
            <a:off x="7865814" y="3124548"/>
            <a:ext cx="804352" cy="369332"/>
          </a:xfrm>
          <a:prstGeom prst="rect">
            <a:avLst/>
          </a:prstGeom>
        </p:spPr>
        <p:txBody>
          <a:bodyPr wrap="none">
            <a:spAutoFit/>
          </a:bodyPr>
          <a:lstStyle/>
          <a:p>
            <a:r>
              <a:rPr lang="en-US" b="1" dirty="0"/>
              <a:t>D</a:t>
            </a:r>
            <a:r>
              <a:rPr lang="en-US" dirty="0"/>
              <a:t>(</a:t>
            </a:r>
            <a:r>
              <a:rPr lang="en-US" b="1" dirty="0" err="1"/>
              <a:t>X</a:t>
            </a:r>
            <a:r>
              <a:rPr lang="en-US" dirty="0" err="1"/>
              <a:t>,t</a:t>
            </a:r>
            <a:r>
              <a:rPr lang="en-US" dirty="0" smtClean="0"/>
              <a:t>)</a:t>
            </a:r>
            <a:r>
              <a:rPr lang="en-US" baseline="-25000" dirty="0" err="1" smtClean="0"/>
              <a:t>ij</a:t>
            </a:r>
            <a:r>
              <a:rPr lang="en-US" b="1" dirty="0" smtClean="0"/>
              <a:t> </a:t>
            </a:r>
            <a:endParaRPr lang="en-US" dirty="0"/>
          </a:p>
        </p:txBody>
      </p:sp>
      <p:graphicFrame>
        <p:nvGraphicFramePr>
          <p:cNvPr id="64" name="Table 18"/>
          <p:cNvGraphicFramePr>
            <a:graphicFrameLocks noGrp="1"/>
          </p:cNvGraphicFramePr>
          <p:nvPr>
            <p:extLst>
              <p:ext uri="{D42A27DB-BD31-4B8C-83A1-F6EECF244321}">
                <p14:modId xmlns:p14="http://schemas.microsoft.com/office/powerpoint/2010/main" val="2150140865"/>
              </p:ext>
            </p:extLst>
          </p:nvPr>
        </p:nvGraphicFramePr>
        <p:xfrm>
          <a:off x="5652120" y="3124548"/>
          <a:ext cx="1634200" cy="1456830"/>
        </p:xfrm>
        <a:graphic>
          <a:graphicData uri="http://schemas.openxmlformats.org/drawingml/2006/table">
            <a:tbl>
              <a:tblPr bandRow="1" bandCol="1">
                <a:tableStyleId>{69012ECD-51FC-41F1-AA8D-1B2483CD663E}</a:tableStyleId>
              </a:tblPr>
              <a:tblGrid>
                <a:gridCol w="163420"/>
                <a:gridCol w="163420"/>
                <a:gridCol w="163420"/>
                <a:gridCol w="163420"/>
                <a:gridCol w="163420"/>
                <a:gridCol w="163420"/>
                <a:gridCol w="163420"/>
                <a:gridCol w="163420"/>
                <a:gridCol w="163420"/>
                <a:gridCol w="163420"/>
              </a:tblGrid>
              <a:tr h="145683">
                <a:tc>
                  <a:txBody>
                    <a:bodyPr/>
                    <a:lstStyle/>
                    <a:p>
                      <a:endParaRPr lang="en-US" sz="1100" kern="0" dirty="0"/>
                    </a:p>
                  </a:txBody>
                  <a:tcPr marL="0" marR="0" marT="0" marB="0" vert="wordArtVert">
                    <a:solidFill>
                      <a:schemeClr val="tx1"/>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chemeClr val="bg2"/>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r>
            </a:tbl>
          </a:graphicData>
        </a:graphic>
      </p:graphicFrame>
      <p:grpSp>
        <p:nvGrpSpPr>
          <p:cNvPr id="65" name="Grouper 64"/>
          <p:cNvGrpSpPr/>
          <p:nvPr/>
        </p:nvGrpSpPr>
        <p:grpSpPr>
          <a:xfrm>
            <a:off x="5136913" y="2590217"/>
            <a:ext cx="2086735" cy="871791"/>
            <a:chOff x="4468888" y="1157275"/>
            <a:chExt cx="2619731" cy="1094464"/>
          </a:xfrm>
        </p:grpSpPr>
        <p:sp>
          <p:nvSpPr>
            <p:cNvPr id="66" name="ZoneTexte 65"/>
            <p:cNvSpPr txBox="1"/>
            <p:nvPr/>
          </p:nvSpPr>
          <p:spPr>
            <a:xfrm rot="18931873">
              <a:off x="5747359" y="1157275"/>
              <a:ext cx="1341260" cy="347750"/>
            </a:xfrm>
            <a:prstGeom prst="rect">
              <a:avLst/>
            </a:prstGeom>
            <a:noFill/>
          </p:spPr>
          <p:txBody>
            <a:bodyPr wrap="square" rtlCol="0">
              <a:spAutoFit/>
            </a:bodyPr>
            <a:lstStyle/>
            <a:p>
              <a:r>
                <a:rPr lang="en-US" sz="1200" dirty="0" smtClean="0"/>
                <a:t>area j</a:t>
              </a:r>
              <a:endParaRPr lang="en-US" sz="1200" dirty="0"/>
            </a:p>
          </p:txBody>
        </p:sp>
        <p:sp>
          <p:nvSpPr>
            <p:cNvPr id="67" name="ZoneTexte 66"/>
            <p:cNvSpPr txBox="1"/>
            <p:nvPr/>
          </p:nvSpPr>
          <p:spPr>
            <a:xfrm>
              <a:off x="4468888" y="1903989"/>
              <a:ext cx="1341259" cy="347750"/>
            </a:xfrm>
            <a:prstGeom prst="rect">
              <a:avLst/>
            </a:prstGeom>
            <a:noFill/>
          </p:spPr>
          <p:txBody>
            <a:bodyPr wrap="square" rtlCol="0">
              <a:spAutoFit/>
            </a:bodyPr>
            <a:lstStyle/>
            <a:p>
              <a:r>
                <a:rPr lang="en-US" sz="1200" dirty="0" smtClean="0"/>
                <a:t>area </a:t>
              </a:r>
              <a:r>
                <a:rPr lang="en-US" sz="1200" dirty="0" err="1" smtClean="0"/>
                <a:t>i</a:t>
              </a:r>
              <a:endParaRPr lang="en-US" sz="1200" dirty="0"/>
            </a:p>
          </p:txBody>
        </p:sp>
      </p:grpSp>
      <p:cxnSp>
        <p:nvCxnSpPr>
          <p:cNvPr id="68" name="Connecteur droit avec flèche 67"/>
          <p:cNvCxnSpPr>
            <a:stCxn id="63" idx="1"/>
          </p:cNvCxnSpPr>
          <p:nvPr/>
        </p:nvCxnSpPr>
        <p:spPr>
          <a:xfrm flipH="1">
            <a:off x="6415210" y="3309214"/>
            <a:ext cx="1450604" cy="546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1347043" y="4804946"/>
            <a:ext cx="6944050" cy="338554"/>
          </a:xfrm>
          <a:prstGeom prst="rect">
            <a:avLst/>
          </a:prstGeom>
        </p:spPr>
        <p:txBody>
          <a:bodyPr wrap="square">
            <a:spAutoFit/>
          </a:bodyPr>
          <a:lstStyle/>
          <a:p>
            <a:pPr algn="ctr"/>
            <a:r>
              <a:rPr lang="en-US" sz="1600" b="1" dirty="0" err="1" smtClean="0">
                <a:solidFill>
                  <a:schemeClr val="bg1"/>
                </a:solidFill>
              </a:rPr>
              <a:t>Garbarino</a:t>
            </a:r>
            <a:r>
              <a:rPr lang="en-US" sz="1600" b="1" dirty="0" smtClean="0">
                <a:solidFill>
                  <a:schemeClr val="bg1"/>
                </a:solidFill>
              </a:rPr>
              <a:t> &amp; </a:t>
            </a:r>
            <a:r>
              <a:rPr lang="en-US" sz="1600" b="1" dirty="0" err="1" smtClean="0">
                <a:solidFill>
                  <a:schemeClr val="bg1"/>
                </a:solidFill>
              </a:rPr>
              <a:t>Lorenzi</a:t>
            </a:r>
            <a:r>
              <a:rPr lang="en-US" sz="1600" b="1" dirty="0" smtClean="0">
                <a:solidFill>
                  <a:schemeClr val="bg1"/>
                </a:solidFill>
              </a:rPr>
              <a:t> , IPMI 2019</a:t>
            </a:r>
            <a:endParaRPr lang="fr-FR" sz="1600" b="1" dirty="0">
              <a:solidFill>
                <a:schemeClr val="bg1"/>
              </a:solidFill>
            </a:endParaRPr>
          </a:p>
        </p:txBody>
      </p:sp>
    </p:spTree>
    <p:extLst>
      <p:ext uri="{BB962C8B-B14F-4D97-AF65-F5344CB8AC3E}">
        <p14:creationId xmlns:p14="http://schemas.microsoft.com/office/powerpoint/2010/main" val="35232324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r>
              <a:rPr lang="en-US" dirty="0" smtClean="0"/>
              <a:t>- </a:t>
            </a:r>
            <a:fld id="{FC13BAE9-2A32-844E-B556-BA49778EF8CC}" type="slidenum">
              <a:rPr lang="en-US" smtClean="0"/>
              <a:t>45</a:t>
            </a:fld>
            <a:endParaRPr lang="en-US" dirty="0"/>
          </a:p>
        </p:txBody>
      </p:sp>
      <p:grpSp>
        <p:nvGrpSpPr>
          <p:cNvPr id="27" name="Grouper 26"/>
          <p:cNvGrpSpPr/>
          <p:nvPr/>
        </p:nvGrpSpPr>
        <p:grpSpPr>
          <a:xfrm>
            <a:off x="5158405" y="1308822"/>
            <a:ext cx="1465014" cy="1074173"/>
            <a:chOff x="3407669" y="3781221"/>
            <a:chExt cx="1331262" cy="976104"/>
          </a:xfrm>
          <a:effectLst/>
        </p:grpSpPr>
        <p:sp>
          <p:nvSpPr>
            <p:cNvPr id="28" name="Rectangle 27"/>
            <p:cNvSpPr/>
            <p:nvPr/>
          </p:nvSpPr>
          <p:spPr>
            <a:xfrm>
              <a:off x="3407669" y="3781221"/>
              <a:ext cx="1331262" cy="97610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er 28"/>
            <p:cNvGrpSpPr/>
            <p:nvPr/>
          </p:nvGrpSpPr>
          <p:grpSpPr>
            <a:xfrm>
              <a:off x="3665513" y="3882952"/>
              <a:ext cx="866754" cy="734281"/>
              <a:chOff x="459394" y="1323868"/>
              <a:chExt cx="8336680" cy="2715282"/>
            </a:xfrm>
          </p:grpSpPr>
          <p:cxnSp>
            <p:nvCxnSpPr>
              <p:cNvPr id="30" name="Connecteur droit avec flèche 29"/>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Forme libre 31"/>
              <p:cNvSpPr/>
              <p:nvPr/>
            </p:nvSpPr>
            <p:spPr>
              <a:xfrm>
                <a:off x="459395" y="1715626"/>
                <a:ext cx="8336679"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FFCC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33" name="Grouper 32"/>
          <p:cNvGrpSpPr/>
          <p:nvPr/>
        </p:nvGrpSpPr>
        <p:grpSpPr>
          <a:xfrm>
            <a:off x="6944700" y="1451823"/>
            <a:ext cx="1480258" cy="1214526"/>
            <a:chOff x="3407669" y="3882952"/>
            <a:chExt cx="1331262" cy="1092278"/>
          </a:xfrm>
        </p:grpSpPr>
        <p:sp>
          <p:nvSpPr>
            <p:cNvPr id="34" name="Rectangle 33"/>
            <p:cNvSpPr/>
            <p:nvPr/>
          </p:nvSpPr>
          <p:spPr>
            <a:xfrm>
              <a:off x="3407669" y="3999126"/>
              <a:ext cx="1331262" cy="97610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er 34"/>
            <p:cNvGrpSpPr/>
            <p:nvPr/>
          </p:nvGrpSpPr>
          <p:grpSpPr>
            <a:xfrm>
              <a:off x="3651415" y="3882952"/>
              <a:ext cx="957026" cy="734281"/>
              <a:chOff x="323797" y="1323868"/>
              <a:chExt cx="9204940" cy="2715282"/>
            </a:xfrm>
          </p:grpSpPr>
          <p:cxnSp>
            <p:nvCxnSpPr>
              <p:cNvPr id="36" name="Connecteur droit avec flèche 35"/>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459394" y="4039150"/>
                <a:ext cx="81591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Forme libre 37"/>
              <p:cNvSpPr/>
              <p:nvPr/>
            </p:nvSpPr>
            <p:spPr>
              <a:xfrm rot="21271359">
                <a:off x="323797" y="3094198"/>
                <a:ext cx="9204940" cy="774215"/>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9" name="ZoneTexte 38"/>
          <p:cNvSpPr txBox="1"/>
          <p:nvPr/>
        </p:nvSpPr>
        <p:spPr>
          <a:xfrm>
            <a:off x="5667658" y="815951"/>
            <a:ext cx="2757300" cy="369332"/>
          </a:xfrm>
          <a:prstGeom prst="rect">
            <a:avLst/>
          </a:prstGeom>
          <a:noFill/>
        </p:spPr>
        <p:txBody>
          <a:bodyPr wrap="square" rtlCol="0">
            <a:spAutoFit/>
          </a:bodyPr>
          <a:lstStyle/>
          <a:p>
            <a:r>
              <a:rPr lang="en-US" b="1" dirty="0" smtClean="0"/>
              <a:t>Gaussian processes</a:t>
            </a:r>
            <a:endParaRPr lang="en-US" b="1" dirty="0"/>
          </a:p>
        </p:txBody>
      </p:sp>
      <p:sp>
        <p:nvSpPr>
          <p:cNvPr id="40" name="ZoneTexte 39"/>
          <p:cNvSpPr txBox="1"/>
          <p:nvPr/>
        </p:nvSpPr>
        <p:spPr>
          <a:xfrm>
            <a:off x="6851800" y="1210221"/>
            <a:ext cx="530177" cy="369332"/>
          </a:xfrm>
          <a:prstGeom prst="rect">
            <a:avLst/>
          </a:prstGeom>
          <a:noFill/>
        </p:spPr>
        <p:txBody>
          <a:bodyPr wrap="square" rtlCol="0">
            <a:spAutoFit/>
          </a:bodyPr>
          <a:lstStyle/>
          <a:p>
            <a:r>
              <a:rPr lang="en-US" dirty="0" smtClean="0"/>
              <a:t>X</a:t>
            </a:r>
            <a:r>
              <a:rPr lang="en-US" baseline="-25000" dirty="0"/>
              <a:t>2</a:t>
            </a:r>
          </a:p>
        </p:txBody>
      </p:sp>
      <p:sp>
        <p:nvSpPr>
          <p:cNvPr id="41" name="ZoneTexte 40"/>
          <p:cNvSpPr txBox="1"/>
          <p:nvPr/>
        </p:nvSpPr>
        <p:spPr>
          <a:xfrm>
            <a:off x="4934632" y="1236108"/>
            <a:ext cx="530177" cy="369332"/>
          </a:xfrm>
          <a:prstGeom prst="rect">
            <a:avLst/>
          </a:prstGeom>
          <a:noFill/>
        </p:spPr>
        <p:txBody>
          <a:bodyPr wrap="square" rtlCol="0">
            <a:spAutoFit/>
          </a:bodyPr>
          <a:lstStyle/>
          <a:p>
            <a:r>
              <a:rPr lang="en-US" dirty="0" smtClean="0"/>
              <a:t>X</a:t>
            </a:r>
            <a:r>
              <a:rPr lang="en-US" baseline="-25000" dirty="0" smtClean="0"/>
              <a:t>1</a:t>
            </a:r>
            <a:endParaRPr lang="en-US" baseline="-25000" dirty="0"/>
          </a:p>
        </p:txBody>
      </p:sp>
      <p:sp>
        <p:nvSpPr>
          <p:cNvPr id="42" name="ZoneTexte 41"/>
          <p:cNvSpPr txBox="1"/>
          <p:nvPr/>
        </p:nvSpPr>
        <p:spPr>
          <a:xfrm>
            <a:off x="6320797" y="2113609"/>
            <a:ext cx="882675" cy="369332"/>
          </a:xfrm>
          <a:prstGeom prst="rect">
            <a:avLst/>
          </a:prstGeom>
          <a:noFill/>
        </p:spPr>
        <p:txBody>
          <a:bodyPr wrap="square" rtlCol="0">
            <a:spAutoFit/>
          </a:bodyPr>
          <a:lstStyle/>
          <a:p>
            <a:r>
              <a:rPr lang="en-US" dirty="0" smtClean="0"/>
              <a:t>time</a:t>
            </a:r>
            <a:endParaRPr lang="en-US" baseline="-25000" dirty="0"/>
          </a:p>
        </p:txBody>
      </p:sp>
      <p:sp>
        <p:nvSpPr>
          <p:cNvPr id="43" name="ZoneTexte 42"/>
          <p:cNvSpPr txBox="1"/>
          <p:nvPr/>
        </p:nvSpPr>
        <p:spPr>
          <a:xfrm>
            <a:off x="8103324" y="2151471"/>
            <a:ext cx="882675" cy="369332"/>
          </a:xfrm>
          <a:prstGeom prst="rect">
            <a:avLst/>
          </a:prstGeom>
          <a:noFill/>
        </p:spPr>
        <p:txBody>
          <a:bodyPr wrap="square" rtlCol="0">
            <a:spAutoFit/>
          </a:bodyPr>
          <a:lstStyle/>
          <a:p>
            <a:r>
              <a:rPr lang="en-US" dirty="0" smtClean="0"/>
              <a:t>time</a:t>
            </a:r>
            <a:endParaRPr lang="en-US" baseline="-25000" dirty="0"/>
          </a:p>
        </p:txBody>
      </p:sp>
      <p:sp>
        <p:nvSpPr>
          <p:cNvPr id="44" name="Rectangle à coins arrondis 43"/>
          <p:cNvSpPr/>
          <p:nvPr/>
        </p:nvSpPr>
        <p:spPr>
          <a:xfrm>
            <a:off x="827584" y="2876504"/>
            <a:ext cx="3218049" cy="16922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rPr>
              <a:t>Dynamical System Modeling</a:t>
            </a:r>
          </a:p>
          <a:p>
            <a:pPr algn="ctr"/>
            <a:endParaRPr lang="en-US" b="1" dirty="0">
              <a:solidFill>
                <a:srgbClr val="000000"/>
              </a:solidFill>
            </a:endParaRPr>
          </a:p>
          <a:p>
            <a:pPr algn="ctr"/>
            <a:endParaRPr lang="en-US" b="1" dirty="0">
              <a:solidFill>
                <a:srgbClr val="000000"/>
              </a:solidFill>
            </a:endParaRPr>
          </a:p>
        </p:txBody>
      </p:sp>
      <p:sp>
        <p:nvSpPr>
          <p:cNvPr id="45" name="ZoneTexte 44"/>
          <p:cNvSpPr txBox="1"/>
          <p:nvPr/>
        </p:nvSpPr>
        <p:spPr>
          <a:xfrm>
            <a:off x="1299426" y="3887637"/>
            <a:ext cx="3815419" cy="461665"/>
          </a:xfrm>
          <a:prstGeom prst="rect">
            <a:avLst/>
          </a:prstGeom>
          <a:noFill/>
        </p:spPr>
        <p:txBody>
          <a:bodyPr wrap="square" rtlCol="0">
            <a:spAutoFit/>
          </a:bodyPr>
          <a:lstStyle/>
          <a:p>
            <a:r>
              <a:rPr lang="en-US" sz="2400" dirty="0" err="1" smtClean="0"/>
              <a:t>d</a:t>
            </a:r>
            <a:r>
              <a:rPr lang="en-US" sz="2400" b="1" dirty="0" err="1" smtClean="0"/>
              <a:t>X</a:t>
            </a:r>
            <a:r>
              <a:rPr lang="en-US" sz="2400" dirty="0" smtClean="0"/>
              <a:t>/</a:t>
            </a:r>
            <a:r>
              <a:rPr lang="en-US" sz="2400" dirty="0" err="1" smtClean="0"/>
              <a:t>dt</a:t>
            </a:r>
            <a:r>
              <a:rPr lang="en-US" sz="2400" dirty="0" smtClean="0"/>
              <a:t> = </a:t>
            </a:r>
            <a:r>
              <a:rPr lang="en-US" sz="2400" b="1" dirty="0" smtClean="0"/>
              <a:t>D</a:t>
            </a:r>
            <a:r>
              <a:rPr lang="en-US" sz="2400" dirty="0" smtClean="0"/>
              <a:t>(</a:t>
            </a:r>
            <a:r>
              <a:rPr lang="en-US" sz="2400" b="1" dirty="0" err="1"/>
              <a:t>X</a:t>
            </a:r>
            <a:r>
              <a:rPr lang="en-US" sz="2400" dirty="0" err="1" smtClean="0"/>
              <a:t>,t</a:t>
            </a:r>
            <a:r>
              <a:rPr lang="en-US" sz="2400" dirty="0" smtClean="0"/>
              <a:t>)</a:t>
            </a:r>
            <a:r>
              <a:rPr lang="en-US" sz="2400" b="1" dirty="0" smtClean="0"/>
              <a:t> X</a:t>
            </a:r>
            <a:endParaRPr lang="en-US" sz="2400" b="1" dirty="0"/>
          </a:p>
        </p:txBody>
      </p:sp>
      <p:sp>
        <p:nvSpPr>
          <p:cNvPr id="47" name="Titre 1">
            <a:extLst>
              <a:ext uri="{FF2B5EF4-FFF2-40B4-BE49-F238E27FC236}">
                <a16:creationId xmlns="" xmlns:a16="http://schemas.microsoft.com/office/drawing/2014/main" id="{58DFA5DD-10E0-4954-B079-93CC89887CFB}"/>
              </a:ext>
            </a:extLst>
          </p:cNvPr>
          <p:cNvSpPr txBox="1">
            <a:spLocks/>
          </p:cNvSpPr>
          <p:nvPr/>
        </p:nvSpPr>
        <p:spPr>
          <a:xfrm>
            <a:off x="295912" y="-193238"/>
            <a:ext cx="8962571"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smtClean="0"/>
              <a:t>Data-</a:t>
            </a:r>
            <a:r>
              <a:rPr lang="fr-FR" sz="2400" b="1" dirty="0" err="1" smtClean="0"/>
              <a:t>driven</a:t>
            </a:r>
            <a:r>
              <a:rPr lang="fr-FR" sz="2400" b="1" dirty="0" smtClean="0"/>
              <a:t> </a:t>
            </a:r>
            <a:r>
              <a:rPr lang="fr-FR" sz="2400" b="1" dirty="0" err="1" smtClean="0"/>
              <a:t>inference</a:t>
            </a:r>
            <a:r>
              <a:rPr lang="fr-FR" sz="2400" b="1" dirty="0" smtClean="0"/>
              <a:t> of propagation </a:t>
            </a:r>
            <a:r>
              <a:rPr lang="fr-FR" sz="2400" b="1" dirty="0" err="1" smtClean="0"/>
              <a:t>dynamics</a:t>
            </a:r>
            <a:endParaRPr lang="fr-FR" sz="2400" b="1" dirty="0"/>
          </a:p>
        </p:txBody>
      </p:sp>
      <p:grpSp>
        <p:nvGrpSpPr>
          <p:cNvPr id="62" name="Grouper 61"/>
          <p:cNvGrpSpPr/>
          <p:nvPr/>
        </p:nvGrpSpPr>
        <p:grpSpPr>
          <a:xfrm>
            <a:off x="554833" y="990939"/>
            <a:ext cx="4276550" cy="1310906"/>
            <a:chOff x="554833" y="990939"/>
            <a:chExt cx="4276550" cy="1310906"/>
          </a:xfrm>
        </p:grpSpPr>
        <p:sp>
          <p:nvSpPr>
            <p:cNvPr id="8" name="Cylindre 7"/>
            <p:cNvSpPr/>
            <p:nvPr/>
          </p:nvSpPr>
          <p:spPr>
            <a:xfrm>
              <a:off x="1011034" y="990939"/>
              <a:ext cx="456198" cy="813835"/>
            </a:xfrm>
            <a:prstGeom prst="can">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ylindre 15"/>
            <p:cNvSpPr/>
            <p:nvPr/>
          </p:nvSpPr>
          <p:spPr>
            <a:xfrm>
              <a:off x="2864930" y="990939"/>
              <a:ext cx="456198" cy="813835"/>
            </a:xfrm>
            <a:prstGeom prst="can">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ZoneTexte 10"/>
            <p:cNvSpPr txBox="1"/>
            <p:nvPr/>
          </p:nvSpPr>
          <p:spPr>
            <a:xfrm>
              <a:off x="554833" y="1915752"/>
              <a:ext cx="1516551" cy="369332"/>
            </a:xfrm>
            <a:prstGeom prst="rect">
              <a:avLst/>
            </a:prstGeom>
            <a:noFill/>
          </p:spPr>
          <p:txBody>
            <a:bodyPr wrap="square" rtlCol="0">
              <a:spAutoFit/>
            </a:bodyPr>
            <a:lstStyle/>
            <a:p>
              <a:r>
                <a:rPr lang="en-US" dirty="0" smtClean="0"/>
                <a:t>Brain area 1</a:t>
              </a:r>
              <a:endParaRPr lang="en-US" dirty="0"/>
            </a:p>
          </p:txBody>
        </p:sp>
        <p:sp>
          <p:nvSpPr>
            <p:cNvPr id="20" name="ZoneTexte 19"/>
            <p:cNvSpPr txBox="1"/>
            <p:nvPr/>
          </p:nvSpPr>
          <p:spPr>
            <a:xfrm>
              <a:off x="2458049" y="1932513"/>
              <a:ext cx="1516551" cy="369332"/>
            </a:xfrm>
            <a:prstGeom prst="rect">
              <a:avLst/>
            </a:prstGeom>
            <a:noFill/>
          </p:spPr>
          <p:txBody>
            <a:bodyPr wrap="square" rtlCol="0">
              <a:spAutoFit/>
            </a:bodyPr>
            <a:lstStyle/>
            <a:p>
              <a:r>
                <a:rPr lang="en-US" dirty="0" smtClean="0"/>
                <a:t>Brain area 2</a:t>
              </a:r>
              <a:endParaRPr lang="en-US" dirty="0"/>
            </a:p>
          </p:txBody>
        </p:sp>
        <p:sp>
          <p:nvSpPr>
            <p:cNvPr id="4" name="Flèche vers le haut 3"/>
            <p:cNvSpPr/>
            <p:nvPr/>
          </p:nvSpPr>
          <p:spPr>
            <a:xfrm>
              <a:off x="1504222" y="1185283"/>
              <a:ext cx="221934" cy="594829"/>
            </a:xfrm>
            <a:prstGeom prs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èche vers le haut 16"/>
            <p:cNvSpPr/>
            <p:nvPr/>
          </p:nvSpPr>
          <p:spPr>
            <a:xfrm>
              <a:off x="3395106" y="1172952"/>
              <a:ext cx="221934" cy="594829"/>
            </a:xfrm>
            <a:prstGeom prs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èche vers la droite 4"/>
            <p:cNvSpPr/>
            <p:nvPr/>
          </p:nvSpPr>
          <p:spPr>
            <a:xfrm>
              <a:off x="1824793" y="1323872"/>
              <a:ext cx="875407" cy="234286"/>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ZoneTexte 23"/>
            <p:cNvSpPr txBox="1"/>
            <p:nvPr/>
          </p:nvSpPr>
          <p:spPr>
            <a:xfrm>
              <a:off x="1060350" y="1373195"/>
              <a:ext cx="530177" cy="369332"/>
            </a:xfrm>
            <a:prstGeom prst="rect">
              <a:avLst/>
            </a:prstGeom>
            <a:noFill/>
          </p:spPr>
          <p:txBody>
            <a:bodyPr wrap="square" rtlCol="0">
              <a:spAutoFit/>
            </a:bodyPr>
            <a:lstStyle/>
            <a:p>
              <a:r>
                <a:rPr lang="en-US" dirty="0" smtClean="0"/>
                <a:t>X</a:t>
              </a:r>
              <a:r>
                <a:rPr lang="en-US" baseline="-25000" dirty="0" smtClean="0"/>
                <a:t>1</a:t>
              </a:r>
              <a:endParaRPr lang="en-US" baseline="-25000" dirty="0"/>
            </a:p>
          </p:txBody>
        </p:sp>
        <p:sp>
          <p:nvSpPr>
            <p:cNvPr id="25" name="ZoneTexte 24"/>
            <p:cNvSpPr txBox="1"/>
            <p:nvPr/>
          </p:nvSpPr>
          <p:spPr>
            <a:xfrm>
              <a:off x="2926580" y="1352962"/>
              <a:ext cx="530177" cy="369332"/>
            </a:xfrm>
            <a:prstGeom prst="rect">
              <a:avLst/>
            </a:prstGeom>
            <a:noFill/>
          </p:spPr>
          <p:txBody>
            <a:bodyPr wrap="square" rtlCol="0">
              <a:spAutoFit/>
            </a:bodyPr>
            <a:lstStyle/>
            <a:p>
              <a:r>
                <a:rPr lang="en-US" dirty="0" smtClean="0"/>
                <a:t>X</a:t>
              </a:r>
              <a:r>
                <a:rPr lang="en-US" baseline="-25000" dirty="0" smtClean="0"/>
                <a:t>2</a:t>
              </a:r>
              <a:endParaRPr lang="en-US" baseline="-25000" dirty="0"/>
            </a:p>
          </p:txBody>
        </p:sp>
        <p:sp>
          <p:nvSpPr>
            <p:cNvPr id="22" name="ZoneTexte 21"/>
            <p:cNvSpPr txBox="1"/>
            <p:nvPr/>
          </p:nvSpPr>
          <p:spPr>
            <a:xfrm>
              <a:off x="1299847" y="1057779"/>
              <a:ext cx="1904803" cy="523220"/>
            </a:xfrm>
            <a:prstGeom prst="rect">
              <a:avLst/>
            </a:prstGeom>
            <a:noFill/>
          </p:spPr>
          <p:txBody>
            <a:bodyPr wrap="square" rtlCol="0">
              <a:spAutoFit/>
            </a:bodyPr>
            <a:lstStyle/>
            <a:p>
              <a:pPr algn="ctr"/>
              <a:r>
                <a:rPr lang="en-US" sz="1400" b="1" dirty="0" smtClean="0">
                  <a:solidFill>
                    <a:srgbClr val="660066"/>
                  </a:solidFill>
                </a:rPr>
                <a:t>spread</a:t>
              </a:r>
            </a:p>
            <a:p>
              <a:pPr algn="ctr"/>
              <a:endParaRPr lang="en-US" sz="1400" b="1" dirty="0"/>
            </a:p>
          </p:txBody>
        </p:sp>
        <p:sp>
          <p:nvSpPr>
            <p:cNvPr id="48" name="ZoneTexte 47"/>
            <p:cNvSpPr txBox="1"/>
            <p:nvPr/>
          </p:nvSpPr>
          <p:spPr>
            <a:xfrm>
              <a:off x="2926580" y="1706323"/>
              <a:ext cx="1904803" cy="523220"/>
            </a:xfrm>
            <a:prstGeom prst="rect">
              <a:avLst/>
            </a:prstGeom>
            <a:noFill/>
          </p:spPr>
          <p:txBody>
            <a:bodyPr wrap="square" rtlCol="0">
              <a:spAutoFit/>
            </a:bodyPr>
            <a:lstStyle/>
            <a:p>
              <a:pPr algn="ctr"/>
              <a:r>
                <a:rPr lang="en-US" sz="1400" b="1" dirty="0" smtClean="0">
                  <a:solidFill>
                    <a:srgbClr val="FF6600"/>
                  </a:solidFill>
                </a:rPr>
                <a:t>accumulation</a:t>
              </a:r>
            </a:p>
            <a:p>
              <a:pPr algn="ctr"/>
              <a:endParaRPr lang="en-US" sz="1400" b="1" dirty="0">
                <a:solidFill>
                  <a:srgbClr val="FF6600"/>
                </a:solidFill>
              </a:endParaRPr>
            </a:p>
          </p:txBody>
        </p:sp>
        <p:sp>
          <p:nvSpPr>
            <p:cNvPr id="49" name="ZoneTexte 48"/>
            <p:cNvSpPr txBox="1"/>
            <p:nvPr/>
          </p:nvSpPr>
          <p:spPr>
            <a:xfrm>
              <a:off x="1062973" y="1691855"/>
              <a:ext cx="1904803" cy="523220"/>
            </a:xfrm>
            <a:prstGeom prst="rect">
              <a:avLst/>
            </a:prstGeom>
            <a:noFill/>
          </p:spPr>
          <p:txBody>
            <a:bodyPr wrap="square" rtlCol="0">
              <a:spAutoFit/>
            </a:bodyPr>
            <a:lstStyle/>
            <a:p>
              <a:pPr algn="ctr"/>
              <a:r>
                <a:rPr lang="en-US" sz="1400" b="1" dirty="0" smtClean="0">
                  <a:solidFill>
                    <a:srgbClr val="FF6600"/>
                  </a:solidFill>
                </a:rPr>
                <a:t>accumulation</a:t>
              </a:r>
            </a:p>
            <a:p>
              <a:pPr algn="ctr"/>
              <a:endParaRPr lang="en-US" sz="1400" b="1" dirty="0">
                <a:solidFill>
                  <a:srgbClr val="FF6600"/>
                </a:solidFill>
              </a:endParaRPr>
            </a:p>
          </p:txBody>
        </p:sp>
      </p:grpSp>
      <p:sp>
        <p:nvSpPr>
          <p:cNvPr id="46" name="ZoneTexte 45"/>
          <p:cNvSpPr txBox="1"/>
          <p:nvPr/>
        </p:nvSpPr>
        <p:spPr>
          <a:xfrm>
            <a:off x="4404106" y="2849514"/>
            <a:ext cx="4464678" cy="1138773"/>
          </a:xfrm>
          <a:prstGeom prst="rect">
            <a:avLst/>
          </a:prstGeom>
          <a:noFill/>
        </p:spPr>
        <p:txBody>
          <a:bodyPr wrap="square" rtlCol="0">
            <a:spAutoFit/>
          </a:bodyPr>
          <a:lstStyle/>
          <a:p>
            <a:pPr marL="285750" indent="-285750">
              <a:buFont typeface="Arial"/>
              <a:buChar char="•"/>
            </a:pPr>
            <a:r>
              <a:rPr lang="en-US" b="1" dirty="0" smtClean="0"/>
              <a:t>GP for dynamical systems modeling</a:t>
            </a:r>
            <a:r>
              <a:rPr lang="en-US" dirty="0" smtClean="0"/>
              <a:t/>
            </a:r>
            <a:br>
              <a:rPr lang="en-US" dirty="0" smtClean="0"/>
            </a:br>
            <a:r>
              <a:rPr lang="en-US" sz="1400" dirty="0" smtClean="0"/>
              <a:t>[</a:t>
            </a:r>
            <a:r>
              <a:rPr lang="en-US" sz="1400" dirty="0" err="1" smtClean="0"/>
              <a:t>Lorenzi</a:t>
            </a:r>
            <a:r>
              <a:rPr lang="en-US" sz="1400" dirty="0" smtClean="0"/>
              <a:t> &amp; </a:t>
            </a:r>
            <a:r>
              <a:rPr lang="en-US" sz="1400" dirty="0" err="1" smtClean="0"/>
              <a:t>Filippone</a:t>
            </a:r>
            <a:r>
              <a:rPr lang="en-US" sz="1400" dirty="0" smtClean="0"/>
              <a:t>, ICML 2018]</a:t>
            </a:r>
            <a:endParaRPr lang="en-US" dirty="0" smtClean="0"/>
          </a:p>
          <a:p>
            <a:pPr marL="285750" indent="-285750">
              <a:buFont typeface="Arial"/>
              <a:buChar char="•"/>
            </a:pPr>
            <a:r>
              <a:rPr lang="en-US" b="1" dirty="0" smtClean="0"/>
              <a:t>Modeling AV45-PET imaging data</a:t>
            </a:r>
            <a:endParaRPr lang="en-US" dirty="0"/>
          </a:p>
          <a:p>
            <a:pPr marL="285750" indent="-285750">
              <a:buFont typeface="Arial"/>
              <a:buChar char="•"/>
            </a:pPr>
            <a:r>
              <a:rPr lang="en-US" b="1" dirty="0" smtClean="0"/>
              <a:t>Time </a:t>
            </a:r>
            <a:r>
              <a:rPr lang="en-US" b="1" dirty="0" err="1" smtClean="0"/>
              <a:t>reparameterization</a:t>
            </a:r>
            <a:endParaRPr lang="en-US" dirty="0"/>
          </a:p>
        </p:txBody>
      </p:sp>
      <p:sp>
        <p:nvSpPr>
          <p:cNvPr id="50" name="Rectangle 49"/>
          <p:cNvSpPr/>
          <p:nvPr/>
        </p:nvSpPr>
        <p:spPr>
          <a:xfrm>
            <a:off x="1347043" y="4804946"/>
            <a:ext cx="6944050" cy="338554"/>
          </a:xfrm>
          <a:prstGeom prst="rect">
            <a:avLst/>
          </a:prstGeom>
        </p:spPr>
        <p:txBody>
          <a:bodyPr wrap="square">
            <a:spAutoFit/>
          </a:bodyPr>
          <a:lstStyle/>
          <a:p>
            <a:pPr algn="ctr"/>
            <a:r>
              <a:rPr lang="en-US" sz="1600" b="1" dirty="0" err="1" smtClean="0">
                <a:solidFill>
                  <a:schemeClr val="bg1"/>
                </a:solidFill>
              </a:rPr>
              <a:t>Garbarino</a:t>
            </a:r>
            <a:r>
              <a:rPr lang="en-US" sz="1600" b="1" dirty="0" smtClean="0">
                <a:solidFill>
                  <a:schemeClr val="bg1"/>
                </a:solidFill>
              </a:rPr>
              <a:t> &amp; </a:t>
            </a:r>
            <a:r>
              <a:rPr lang="en-US" sz="1600" b="1" dirty="0" err="1" smtClean="0">
                <a:solidFill>
                  <a:schemeClr val="bg1"/>
                </a:solidFill>
              </a:rPr>
              <a:t>Lorenzi</a:t>
            </a:r>
            <a:r>
              <a:rPr lang="en-US" sz="1600" b="1" dirty="0" smtClean="0">
                <a:solidFill>
                  <a:schemeClr val="bg1"/>
                </a:solidFill>
              </a:rPr>
              <a:t> , IPMI 2019</a:t>
            </a:r>
            <a:endParaRPr lang="fr-FR" sz="1600" b="1" dirty="0">
              <a:solidFill>
                <a:schemeClr val="bg1"/>
              </a:solidFill>
            </a:endParaRPr>
          </a:p>
        </p:txBody>
      </p:sp>
    </p:spTree>
    <p:extLst>
      <p:ext uri="{BB962C8B-B14F-4D97-AF65-F5344CB8AC3E}">
        <p14:creationId xmlns:p14="http://schemas.microsoft.com/office/powerpoint/2010/main" val="1368311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46</a:t>
            </a:fld>
            <a:endParaRPr lang="fr-FR"/>
          </a:p>
        </p:txBody>
      </p:sp>
      <p:sp>
        <p:nvSpPr>
          <p:cNvPr id="5" name="Titre 1">
            <a:extLst>
              <a:ext uri="{FF2B5EF4-FFF2-40B4-BE49-F238E27FC236}">
                <a16:creationId xmlns="" xmlns:a16="http://schemas.microsoft.com/office/drawing/2014/main" id="{58DFA5DD-10E0-4954-B079-93CC89887CFB}"/>
              </a:ext>
            </a:extLst>
          </p:cNvPr>
          <p:cNvSpPr txBox="1">
            <a:spLocks/>
          </p:cNvSpPr>
          <p:nvPr/>
        </p:nvSpPr>
        <p:spPr>
          <a:xfrm>
            <a:off x="10160" y="-173309"/>
            <a:ext cx="8962571"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err="1" smtClean="0"/>
              <a:t>Learned</a:t>
            </a:r>
            <a:r>
              <a:rPr lang="fr-FR" sz="2400" b="1" dirty="0" smtClean="0"/>
              <a:t> propagation </a:t>
            </a:r>
            <a:r>
              <a:rPr lang="fr-FR" sz="2400" b="1" dirty="0" err="1" smtClean="0"/>
              <a:t>dynamics</a:t>
            </a:r>
            <a:endParaRPr lang="fr-FR" sz="2400" b="1" dirty="0"/>
          </a:p>
        </p:txBody>
      </p:sp>
      <p:pic>
        <p:nvPicPr>
          <p:cNvPr id="7" name="Image 6" descr="figure_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280" y="899228"/>
            <a:ext cx="4541768" cy="3406326"/>
          </a:xfrm>
          <a:prstGeom prst="rect">
            <a:avLst/>
          </a:prstGeom>
        </p:spPr>
      </p:pic>
      <p:sp>
        <p:nvSpPr>
          <p:cNvPr id="2" name="Rectangle 1"/>
          <p:cNvSpPr/>
          <p:nvPr/>
        </p:nvSpPr>
        <p:spPr>
          <a:xfrm>
            <a:off x="919104" y="4121299"/>
            <a:ext cx="4186083" cy="524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62280" y="1466445"/>
            <a:ext cx="323133" cy="251049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98639" y="1034001"/>
            <a:ext cx="546728" cy="29429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ZoneTexte 2"/>
          <p:cNvSpPr txBox="1"/>
          <p:nvPr/>
        </p:nvSpPr>
        <p:spPr>
          <a:xfrm>
            <a:off x="720175" y="4081845"/>
            <a:ext cx="3342178" cy="338554"/>
          </a:xfrm>
          <a:prstGeom prst="rect">
            <a:avLst/>
          </a:prstGeom>
          <a:noFill/>
        </p:spPr>
        <p:txBody>
          <a:bodyPr wrap="square" rtlCol="0">
            <a:spAutoFit/>
          </a:bodyPr>
          <a:lstStyle/>
          <a:p>
            <a:pPr algn="ctr"/>
            <a:r>
              <a:rPr lang="en-US" sz="1600" dirty="0" smtClean="0"/>
              <a:t>Superior frontal AV45 uptake</a:t>
            </a:r>
            <a:endParaRPr lang="en-US" sz="1600" dirty="0"/>
          </a:p>
        </p:txBody>
      </p:sp>
      <p:sp>
        <p:nvSpPr>
          <p:cNvPr id="9" name="ZoneTexte 8"/>
          <p:cNvSpPr txBox="1"/>
          <p:nvPr/>
        </p:nvSpPr>
        <p:spPr>
          <a:xfrm rot="16200000">
            <a:off x="-718768" y="2562243"/>
            <a:ext cx="2700651" cy="338554"/>
          </a:xfrm>
          <a:prstGeom prst="rect">
            <a:avLst/>
          </a:prstGeom>
          <a:noFill/>
        </p:spPr>
        <p:txBody>
          <a:bodyPr wrap="square" rtlCol="0">
            <a:spAutoFit/>
          </a:bodyPr>
          <a:lstStyle/>
          <a:p>
            <a:pPr algn="ctr"/>
            <a:r>
              <a:rPr lang="en-US" sz="1600" dirty="0" smtClean="0"/>
              <a:t>Occipital AV45 uptake</a:t>
            </a:r>
            <a:endParaRPr lang="en-US" sz="1600" dirty="0"/>
          </a:p>
        </p:txBody>
      </p:sp>
      <p:sp>
        <p:nvSpPr>
          <p:cNvPr id="13" name="Rectangle 12"/>
          <p:cNvSpPr/>
          <p:nvPr/>
        </p:nvSpPr>
        <p:spPr>
          <a:xfrm>
            <a:off x="4151039" y="1186401"/>
            <a:ext cx="546728" cy="29429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70111" y="930719"/>
            <a:ext cx="535648" cy="369332"/>
          </a:xfrm>
          <a:prstGeom prst="rect">
            <a:avLst/>
          </a:prstGeom>
        </p:spPr>
        <p:txBody>
          <a:bodyPr wrap="none">
            <a:spAutoFit/>
          </a:bodyPr>
          <a:lstStyle/>
          <a:p>
            <a:r>
              <a:rPr lang="en-US" b="1" dirty="0" smtClean="0"/>
              <a:t>X(t)</a:t>
            </a:r>
            <a:endParaRPr lang="en-US" dirty="0"/>
          </a:p>
        </p:txBody>
      </p:sp>
      <p:pic>
        <p:nvPicPr>
          <p:cNvPr id="15" name="Image 14" descr="curves.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1047" y="872887"/>
            <a:ext cx="2352014" cy="1764011"/>
          </a:xfrm>
          <a:prstGeom prst="rect">
            <a:avLst/>
          </a:prstGeom>
        </p:spPr>
      </p:pic>
      <p:grpSp>
        <p:nvGrpSpPr>
          <p:cNvPr id="11" name="Grouper 10"/>
          <p:cNvGrpSpPr/>
          <p:nvPr/>
        </p:nvGrpSpPr>
        <p:grpSpPr>
          <a:xfrm>
            <a:off x="5218633" y="2814003"/>
            <a:ext cx="3384376" cy="1606396"/>
            <a:chOff x="5439870" y="821050"/>
            <a:chExt cx="3942868" cy="1871484"/>
          </a:xfrm>
        </p:grpSpPr>
        <p:pic>
          <p:nvPicPr>
            <p:cNvPr id="16" name="Image 15" descr="kij_ACP.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9870" y="1139284"/>
              <a:ext cx="3942868" cy="1553250"/>
            </a:xfrm>
            <a:prstGeom prst="rect">
              <a:avLst/>
            </a:prstGeom>
          </p:spPr>
        </p:pic>
        <p:sp>
          <p:nvSpPr>
            <p:cNvPr id="17" name="ZoneTexte 16"/>
            <p:cNvSpPr txBox="1"/>
            <p:nvPr/>
          </p:nvSpPr>
          <p:spPr>
            <a:xfrm>
              <a:off x="5689866" y="821050"/>
              <a:ext cx="3677920" cy="584776"/>
            </a:xfrm>
            <a:prstGeom prst="rect">
              <a:avLst/>
            </a:prstGeom>
            <a:noFill/>
          </p:spPr>
          <p:txBody>
            <a:bodyPr wrap="square" rtlCol="0">
              <a:spAutoFit/>
            </a:bodyPr>
            <a:lstStyle/>
            <a:p>
              <a:pPr algn="ctr"/>
              <a:r>
                <a:rPr lang="en-US" sz="1600" b="1" dirty="0"/>
                <a:t>Propagation </a:t>
              </a:r>
              <a:r>
                <a:rPr lang="en-US" sz="1600" b="1" dirty="0" smtClean="0"/>
                <a:t>strength: </a:t>
              </a:r>
              <a:r>
                <a:rPr lang="en-US" sz="1600" b="1" dirty="0"/>
                <a:t>D</a:t>
              </a:r>
              <a:r>
                <a:rPr lang="en-US" sz="1600" dirty="0"/>
                <a:t>(</a:t>
              </a:r>
              <a:r>
                <a:rPr lang="en-US" sz="1600" b="1" dirty="0" err="1"/>
                <a:t>X</a:t>
              </a:r>
              <a:r>
                <a:rPr lang="en-US" sz="1600" dirty="0" err="1"/>
                <a:t>,t</a:t>
              </a:r>
              <a:r>
                <a:rPr lang="en-US" sz="1600" dirty="0"/>
                <a:t>)</a:t>
              </a:r>
              <a:r>
                <a:rPr lang="en-US" sz="1600" baseline="-25000" dirty="0" err="1"/>
                <a:t>ij</a:t>
              </a:r>
              <a:r>
                <a:rPr lang="en-US" sz="1600" b="1" dirty="0"/>
                <a:t> </a:t>
              </a:r>
              <a:endParaRPr lang="en-US" sz="1600" dirty="0"/>
            </a:p>
            <a:p>
              <a:pPr algn="ctr"/>
              <a:endParaRPr lang="en-US" sz="1600" b="1" dirty="0"/>
            </a:p>
          </p:txBody>
        </p:sp>
      </p:grpSp>
      <p:grpSp>
        <p:nvGrpSpPr>
          <p:cNvPr id="20" name="Grouper 19"/>
          <p:cNvGrpSpPr/>
          <p:nvPr/>
        </p:nvGrpSpPr>
        <p:grpSpPr>
          <a:xfrm>
            <a:off x="6684625" y="1207395"/>
            <a:ext cx="2310315" cy="1110220"/>
            <a:chOff x="6532650" y="3493293"/>
            <a:chExt cx="2516260" cy="1209186"/>
          </a:xfrm>
        </p:grpSpPr>
        <p:grpSp>
          <p:nvGrpSpPr>
            <p:cNvPr id="21" name="Grouper 20"/>
            <p:cNvGrpSpPr/>
            <p:nvPr/>
          </p:nvGrpSpPr>
          <p:grpSpPr>
            <a:xfrm>
              <a:off x="6532650" y="3493293"/>
              <a:ext cx="2516260" cy="1209186"/>
              <a:chOff x="1442605" y="137787"/>
              <a:chExt cx="13984435" cy="6720213"/>
            </a:xfrm>
          </p:grpSpPr>
          <p:pic>
            <p:nvPicPr>
              <p:cNvPr id="23"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1261" y="137787"/>
                <a:ext cx="4572000" cy="3429000"/>
              </a:xfrm>
              <a:prstGeom prst="rect">
                <a:avLst/>
              </a:prstGeom>
            </p:spPr>
          </p:pic>
          <p:pic>
            <p:nvPicPr>
              <p:cNvPr id="24"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000" y="3429000"/>
                <a:ext cx="4572000" cy="3429000"/>
              </a:xfrm>
              <a:prstGeom prst="rect">
                <a:avLst/>
              </a:prstGeom>
            </p:spPr>
          </p:pic>
          <p:sp>
            <p:nvSpPr>
              <p:cNvPr id="25" name="Oval 6"/>
              <p:cNvSpPr/>
              <p:nvPr/>
            </p:nvSpPr>
            <p:spPr>
              <a:xfrm rot="2672289">
                <a:off x="5992122" y="4950533"/>
                <a:ext cx="758278" cy="74906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7"/>
              <p:cNvSpPr/>
              <p:nvPr/>
            </p:nvSpPr>
            <p:spPr>
              <a:xfrm rot="2672289">
                <a:off x="9129498" y="839242"/>
                <a:ext cx="1626294" cy="86273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9"/>
              <p:cNvSpPr/>
              <p:nvPr/>
            </p:nvSpPr>
            <p:spPr>
              <a:xfrm rot="2672289">
                <a:off x="6946188" y="1660951"/>
                <a:ext cx="758278" cy="749062"/>
              </a:xfrm>
              <a:prstGeom prst="ellipse">
                <a:avLst/>
              </a:prstGeom>
              <a:noFill/>
              <a:ln w="57150">
                <a:solidFill>
                  <a:srgbClr val="EFA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A720"/>
                  </a:solidFill>
                </a:endParaRPr>
              </a:p>
            </p:txBody>
          </p:sp>
          <p:sp>
            <p:nvSpPr>
              <p:cNvPr id="28" name="TextBox 12"/>
              <p:cNvSpPr txBox="1"/>
              <p:nvPr/>
            </p:nvSpPr>
            <p:spPr>
              <a:xfrm>
                <a:off x="10085918" y="626232"/>
                <a:ext cx="4141119" cy="861908"/>
              </a:xfrm>
              <a:prstGeom prst="rect">
                <a:avLst/>
              </a:prstGeom>
              <a:noFill/>
            </p:spPr>
            <p:txBody>
              <a:bodyPr wrap="square" rtlCol="0">
                <a:spAutoFit/>
              </a:bodyPr>
              <a:lstStyle/>
              <a:p>
                <a:pPr algn="ctr"/>
                <a:r>
                  <a:rPr lang="en-US" sz="1100" b="1" dirty="0" smtClean="0">
                    <a:solidFill>
                      <a:srgbClr val="0070C0"/>
                    </a:solidFill>
                  </a:rPr>
                  <a:t>Superior frontal</a:t>
                </a:r>
                <a:endParaRPr lang="en-US" sz="1100" b="1" dirty="0">
                  <a:solidFill>
                    <a:srgbClr val="0070C0"/>
                  </a:solidFill>
                </a:endParaRPr>
              </a:p>
            </p:txBody>
          </p:sp>
          <p:sp>
            <p:nvSpPr>
              <p:cNvPr id="29" name="TextBox 13"/>
              <p:cNvSpPr txBox="1"/>
              <p:nvPr/>
            </p:nvSpPr>
            <p:spPr>
              <a:xfrm>
                <a:off x="1442605" y="1230568"/>
                <a:ext cx="6380276" cy="1583537"/>
              </a:xfrm>
              <a:prstGeom prst="rect">
                <a:avLst/>
              </a:prstGeom>
              <a:noFill/>
              <a:ln>
                <a:noFill/>
              </a:ln>
            </p:spPr>
            <p:txBody>
              <a:bodyPr wrap="square" rtlCol="0">
                <a:spAutoFit/>
              </a:bodyPr>
              <a:lstStyle/>
              <a:p>
                <a:pPr algn="ctr"/>
                <a:r>
                  <a:rPr lang="en-US" sz="1100" b="1" dirty="0" smtClean="0">
                    <a:solidFill>
                      <a:srgbClr val="EFA720"/>
                    </a:solidFill>
                  </a:rPr>
                  <a:t>Occipital</a:t>
                </a:r>
                <a:endParaRPr lang="en-US" sz="1100" b="1" dirty="0">
                  <a:solidFill>
                    <a:srgbClr val="EFA720"/>
                  </a:solidFill>
                </a:endParaRPr>
              </a:p>
            </p:txBody>
          </p:sp>
          <p:sp>
            <p:nvSpPr>
              <p:cNvPr id="30" name="TextBox 14"/>
              <p:cNvSpPr txBox="1"/>
              <p:nvPr/>
            </p:nvSpPr>
            <p:spPr>
              <a:xfrm>
                <a:off x="6792392" y="5168479"/>
                <a:ext cx="8634648" cy="1453933"/>
              </a:xfrm>
              <a:prstGeom prst="rect">
                <a:avLst/>
              </a:prstGeom>
              <a:noFill/>
            </p:spPr>
            <p:txBody>
              <a:bodyPr wrap="square" rtlCol="0">
                <a:spAutoFit/>
              </a:bodyPr>
              <a:lstStyle/>
              <a:p>
                <a:pPr algn="ctr"/>
                <a:r>
                  <a:rPr lang="en-US" sz="1100" b="1" dirty="0" smtClean="0">
                    <a:solidFill>
                      <a:srgbClr val="00B050"/>
                    </a:solidFill>
                  </a:rPr>
                  <a:t>Thalamus</a:t>
                </a:r>
                <a:endParaRPr lang="en-US" sz="1100" b="1" dirty="0">
                  <a:solidFill>
                    <a:srgbClr val="00B050"/>
                  </a:solidFill>
                </a:endParaRPr>
              </a:p>
            </p:txBody>
          </p:sp>
        </p:grpSp>
        <p:sp>
          <p:nvSpPr>
            <p:cNvPr id="22" name="Rectangle 21"/>
            <p:cNvSpPr/>
            <p:nvPr/>
          </p:nvSpPr>
          <p:spPr>
            <a:xfrm>
              <a:off x="6776720" y="3493293"/>
              <a:ext cx="2196011" cy="120918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a:off x="5418612" y="734781"/>
            <a:ext cx="535648" cy="369332"/>
          </a:xfrm>
          <a:prstGeom prst="rect">
            <a:avLst/>
          </a:prstGeom>
        </p:spPr>
        <p:txBody>
          <a:bodyPr wrap="none">
            <a:spAutoFit/>
          </a:bodyPr>
          <a:lstStyle/>
          <a:p>
            <a:r>
              <a:rPr lang="en-US" b="1" dirty="0" smtClean="0"/>
              <a:t>X(t)</a:t>
            </a:r>
            <a:endParaRPr lang="en-US" dirty="0"/>
          </a:p>
        </p:txBody>
      </p:sp>
      <p:sp>
        <p:nvSpPr>
          <p:cNvPr id="32" name="Rectangle 31"/>
          <p:cNvSpPr/>
          <p:nvPr/>
        </p:nvSpPr>
        <p:spPr>
          <a:xfrm>
            <a:off x="6501212" y="2360128"/>
            <a:ext cx="932918" cy="276999"/>
          </a:xfrm>
          <a:prstGeom prst="rect">
            <a:avLst/>
          </a:prstGeom>
        </p:spPr>
        <p:txBody>
          <a:bodyPr wrap="none">
            <a:spAutoFit/>
          </a:bodyPr>
          <a:lstStyle/>
          <a:p>
            <a:r>
              <a:rPr lang="en-US" sz="1200" dirty="0" smtClean="0"/>
              <a:t>time (years)</a:t>
            </a:r>
            <a:endParaRPr lang="en-US" sz="1200" dirty="0"/>
          </a:p>
        </p:txBody>
      </p:sp>
      <p:sp>
        <p:nvSpPr>
          <p:cNvPr id="33" name="Rectangle 32"/>
          <p:cNvSpPr/>
          <p:nvPr/>
        </p:nvSpPr>
        <p:spPr>
          <a:xfrm rot="16200000">
            <a:off x="3588010" y="1570635"/>
            <a:ext cx="1595734" cy="276999"/>
          </a:xfrm>
          <a:prstGeom prst="rect">
            <a:avLst/>
          </a:prstGeom>
        </p:spPr>
        <p:txBody>
          <a:bodyPr wrap="none">
            <a:spAutoFit/>
          </a:bodyPr>
          <a:lstStyle/>
          <a:p>
            <a:r>
              <a:rPr lang="en-US" sz="1200" dirty="0" smtClean="0"/>
              <a:t>Amyloid concentration</a:t>
            </a:r>
            <a:endParaRPr lang="en-US" sz="1200" dirty="0"/>
          </a:p>
        </p:txBody>
      </p:sp>
      <p:sp>
        <p:nvSpPr>
          <p:cNvPr id="34" name="ZoneTexte 33"/>
          <p:cNvSpPr txBox="1"/>
          <p:nvPr/>
        </p:nvSpPr>
        <p:spPr>
          <a:xfrm>
            <a:off x="0" y="7171"/>
            <a:ext cx="1899920" cy="1200329"/>
          </a:xfrm>
          <a:prstGeom prst="rect">
            <a:avLst/>
          </a:prstGeom>
          <a:noFill/>
        </p:spPr>
        <p:txBody>
          <a:bodyPr wrap="square" rtlCol="0">
            <a:spAutoFit/>
          </a:bodyPr>
          <a:lstStyle/>
          <a:p>
            <a:r>
              <a:rPr lang="en-US" b="1" dirty="0" smtClean="0"/>
              <a:t>1090 individuals</a:t>
            </a:r>
          </a:p>
          <a:p>
            <a:r>
              <a:rPr lang="en-US" dirty="0" smtClean="0"/>
              <a:t>369 healthy</a:t>
            </a:r>
          </a:p>
          <a:p>
            <a:r>
              <a:rPr lang="en-US" dirty="0" smtClean="0"/>
              <a:t>526 impaired</a:t>
            </a:r>
          </a:p>
          <a:p>
            <a:r>
              <a:rPr lang="en-US" dirty="0" smtClean="0"/>
              <a:t>195 Alzheimer’s</a:t>
            </a:r>
          </a:p>
        </p:txBody>
      </p:sp>
      <p:sp>
        <p:nvSpPr>
          <p:cNvPr id="35" name="Rectangle 34"/>
          <p:cNvSpPr/>
          <p:nvPr/>
        </p:nvSpPr>
        <p:spPr>
          <a:xfrm>
            <a:off x="1347043" y="4804946"/>
            <a:ext cx="6944050" cy="338554"/>
          </a:xfrm>
          <a:prstGeom prst="rect">
            <a:avLst/>
          </a:prstGeom>
        </p:spPr>
        <p:txBody>
          <a:bodyPr wrap="square">
            <a:spAutoFit/>
          </a:bodyPr>
          <a:lstStyle/>
          <a:p>
            <a:pPr algn="ctr"/>
            <a:r>
              <a:rPr lang="en-US" sz="1600" b="1" dirty="0" err="1" smtClean="0">
                <a:solidFill>
                  <a:schemeClr val="bg1"/>
                </a:solidFill>
              </a:rPr>
              <a:t>Garbarino</a:t>
            </a:r>
            <a:r>
              <a:rPr lang="en-US" sz="1600" b="1" dirty="0" smtClean="0">
                <a:solidFill>
                  <a:schemeClr val="bg1"/>
                </a:solidFill>
              </a:rPr>
              <a:t> &amp; </a:t>
            </a:r>
            <a:r>
              <a:rPr lang="en-US" sz="1600" b="1" dirty="0" err="1" smtClean="0">
                <a:solidFill>
                  <a:schemeClr val="bg1"/>
                </a:solidFill>
              </a:rPr>
              <a:t>Lorenzi</a:t>
            </a:r>
            <a:r>
              <a:rPr lang="en-US" sz="1600" b="1" dirty="0" smtClean="0">
                <a:solidFill>
                  <a:schemeClr val="bg1"/>
                </a:solidFill>
              </a:rPr>
              <a:t> , IPMI 2019</a:t>
            </a:r>
            <a:endParaRPr lang="fr-FR" sz="1600" b="1" dirty="0">
              <a:solidFill>
                <a:schemeClr val="bg1"/>
              </a:solidFill>
            </a:endParaRPr>
          </a:p>
        </p:txBody>
      </p:sp>
    </p:spTree>
    <p:extLst>
      <p:ext uri="{BB962C8B-B14F-4D97-AF65-F5344CB8AC3E}">
        <p14:creationId xmlns:p14="http://schemas.microsoft.com/office/powerpoint/2010/main" val="25160145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VF.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280" y="899228"/>
            <a:ext cx="4541768" cy="3406326"/>
          </a:xfrm>
          <a:prstGeom prst="rect">
            <a:avLst/>
          </a:prstGeom>
        </p:spPr>
      </p:pic>
      <p:sp>
        <p:nvSpPr>
          <p:cNvPr id="12" name="Rectangle 11"/>
          <p:cNvSpPr/>
          <p:nvPr/>
        </p:nvSpPr>
        <p:spPr>
          <a:xfrm>
            <a:off x="462280" y="1533284"/>
            <a:ext cx="338555" cy="2410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47</a:t>
            </a:fld>
            <a:endParaRPr lang="fr-FR"/>
          </a:p>
        </p:txBody>
      </p:sp>
      <p:sp>
        <p:nvSpPr>
          <p:cNvPr id="5" name="Titre 1">
            <a:extLst>
              <a:ext uri="{FF2B5EF4-FFF2-40B4-BE49-F238E27FC236}">
                <a16:creationId xmlns="" xmlns:a16="http://schemas.microsoft.com/office/drawing/2014/main" id="{58DFA5DD-10E0-4954-B079-93CC89887CFB}"/>
              </a:ext>
            </a:extLst>
          </p:cNvPr>
          <p:cNvSpPr txBox="1">
            <a:spLocks/>
          </p:cNvSpPr>
          <p:nvPr/>
        </p:nvSpPr>
        <p:spPr>
          <a:xfrm>
            <a:off x="10160" y="-164589"/>
            <a:ext cx="8962571"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err="1" smtClean="0"/>
              <a:t>Personalization</a:t>
            </a:r>
            <a:endParaRPr lang="fr-FR" sz="2400" b="1" dirty="0"/>
          </a:p>
        </p:txBody>
      </p:sp>
      <p:pic>
        <p:nvPicPr>
          <p:cNvPr id="7" name="Image 6" descr="cortical.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2555" y="891669"/>
            <a:ext cx="2228082" cy="1671062"/>
          </a:xfrm>
          <a:prstGeom prst="rect">
            <a:avLst/>
          </a:prstGeom>
        </p:spPr>
      </p:pic>
      <p:pic>
        <p:nvPicPr>
          <p:cNvPr id="8" name="Image 7" descr="cortical_back.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8923" y="2602391"/>
            <a:ext cx="2422994" cy="1817246"/>
          </a:xfrm>
          <a:prstGeom prst="rect">
            <a:avLst/>
          </a:prstGeom>
        </p:spPr>
      </p:pic>
      <p:sp>
        <p:nvSpPr>
          <p:cNvPr id="9" name="Rectangle 8"/>
          <p:cNvSpPr/>
          <p:nvPr/>
        </p:nvSpPr>
        <p:spPr>
          <a:xfrm>
            <a:off x="919104" y="4121299"/>
            <a:ext cx="4186083" cy="524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ZoneTexte 9"/>
          <p:cNvSpPr txBox="1"/>
          <p:nvPr/>
        </p:nvSpPr>
        <p:spPr>
          <a:xfrm>
            <a:off x="720175" y="4081845"/>
            <a:ext cx="3342178" cy="338554"/>
          </a:xfrm>
          <a:prstGeom prst="rect">
            <a:avLst/>
          </a:prstGeom>
          <a:noFill/>
        </p:spPr>
        <p:txBody>
          <a:bodyPr wrap="square" rtlCol="0">
            <a:spAutoFit/>
          </a:bodyPr>
          <a:lstStyle/>
          <a:p>
            <a:pPr algn="ctr"/>
            <a:r>
              <a:rPr lang="en-US" sz="1600" dirty="0" smtClean="0"/>
              <a:t>Superior frontal AV45 uptake</a:t>
            </a:r>
            <a:endParaRPr lang="en-US" sz="1600" dirty="0"/>
          </a:p>
        </p:txBody>
      </p:sp>
      <p:sp>
        <p:nvSpPr>
          <p:cNvPr id="11" name="ZoneTexte 10"/>
          <p:cNvSpPr txBox="1"/>
          <p:nvPr/>
        </p:nvSpPr>
        <p:spPr>
          <a:xfrm rot="16200000">
            <a:off x="-718768" y="2562243"/>
            <a:ext cx="2700651" cy="338554"/>
          </a:xfrm>
          <a:prstGeom prst="rect">
            <a:avLst/>
          </a:prstGeom>
          <a:noFill/>
        </p:spPr>
        <p:txBody>
          <a:bodyPr wrap="square" rtlCol="0">
            <a:spAutoFit/>
          </a:bodyPr>
          <a:lstStyle/>
          <a:p>
            <a:pPr algn="ctr"/>
            <a:r>
              <a:rPr lang="en-US" sz="1600" dirty="0" smtClean="0"/>
              <a:t>Occipital AV45 uptake</a:t>
            </a:r>
            <a:endParaRPr lang="en-US" sz="1600" dirty="0"/>
          </a:p>
        </p:txBody>
      </p:sp>
      <p:sp>
        <p:nvSpPr>
          <p:cNvPr id="13" name="Rectangle 12"/>
          <p:cNvSpPr/>
          <p:nvPr/>
        </p:nvSpPr>
        <p:spPr>
          <a:xfrm>
            <a:off x="3998639" y="1034001"/>
            <a:ext cx="546728" cy="29429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Connecteur droit avec flèche 13"/>
          <p:cNvCxnSpPr/>
          <p:nvPr/>
        </p:nvCxnSpPr>
        <p:spPr>
          <a:xfrm flipH="1" flipV="1">
            <a:off x="3526939" y="3672623"/>
            <a:ext cx="858892" cy="6329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4290405" y="4239462"/>
            <a:ext cx="1987693" cy="307777"/>
          </a:xfrm>
          <a:prstGeom prst="rect">
            <a:avLst/>
          </a:prstGeom>
          <a:noFill/>
        </p:spPr>
        <p:txBody>
          <a:bodyPr wrap="square" rtlCol="0">
            <a:spAutoFit/>
          </a:bodyPr>
          <a:lstStyle/>
          <a:p>
            <a:r>
              <a:rPr lang="en-US" sz="1400" dirty="0" smtClean="0"/>
              <a:t>Observed data</a:t>
            </a:r>
            <a:endParaRPr lang="en-US" sz="1400" dirty="0"/>
          </a:p>
        </p:txBody>
      </p:sp>
      <p:sp>
        <p:nvSpPr>
          <p:cNvPr id="3" name="Rectangle 2"/>
          <p:cNvSpPr/>
          <p:nvPr/>
        </p:nvSpPr>
        <p:spPr>
          <a:xfrm>
            <a:off x="5128923" y="664669"/>
            <a:ext cx="2592740" cy="369332"/>
          </a:xfrm>
          <a:prstGeom prst="rect">
            <a:avLst/>
          </a:prstGeom>
        </p:spPr>
        <p:txBody>
          <a:bodyPr wrap="none">
            <a:spAutoFit/>
          </a:bodyPr>
          <a:lstStyle/>
          <a:p>
            <a:pPr algn="ctr"/>
            <a:r>
              <a:rPr lang="en-US" dirty="0" smtClean="0"/>
              <a:t>Whole brain AV45 </a:t>
            </a:r>
            <a:r>
              <a:rPr lang="en-US" dirty="0"/>
              <a:t>uptake</a:t>
            </a:r>
          </a:p>
        </p:txBody>
      </p:sp>
      <p:sp>
        <p:nvSpPr>
          <p:cNvPr id="18" name="Rectangle 17"/>
          <p:cNvSpPr/>
          <p:nvPr/>
        </p:nvSpPr>
        <p:spPr>
          <a:xfrm>
            <a:off x="2170111" y="930719"/>
            <a:ext cx="535648" cy="369332"/>
          </a:xfrm>
          <a:prstGeom prst="rect">
            <a:avLst/>
          </a:prstGeom>
        </p:spPr>
        <p:txBody>
          <a:bodyPr wrap="none">
            <a:spAutoFit/>
          </a:bodyPr>
          <a:lstStyle/>
          <a:p>
            <a:r>
              <a:rPr lang="en-US" b="1" dirty="0" smtClean="0"/>
              <a:t>X(t)</a:t>
            </a:r>
            <a:endParaRPr lang="en-US" dirty="0"/>
          </a:p>
        </p:txBody>
      </p:sp>
      <p:sp>
        <p:nvSpPr>
          <p:cNvPr id="19" name="Rectangle 18"/>
          <p:cNvSpPr/>
          <p:nvPr/>
        </p:nvSpPr>
        <p:spPr>
          <a:xfrm>
            <a:off x="1347043" y="4804946"/>
            <a:ext cx="6944050" cy="338554"/>
          </a:xfrm>
          <a:prstGeom prst="rect">
            <a:avLst/>
          </a:prstGeom>
        </p:spPr>
        <p:txBody>
          <a:bodyPr wrap="square">
            <a:spAutoFit/>
          </a:bodyPr>
          <a:lstStyle/>
          <a:p>
            <a:pPr algn="ctr"/>
            <a:r>
              <a:rPr lang="en-US" sz="1600" b="1" dirty="0" err="1" smtClean="0">
                <a:solidFill>
                  <a:schemeClr val="bg1"/>
                </a:solidFill>
              </a:rPr>
              <a:t>Garbarino</a:t>
            </a:r>
            <a:r>
              <a:rPr lang="en-US" sz="1600" b="1" dirty="0" smtClean="0">
                <a:solidFill>
                  <a:schemeClr val="bg1"/>
                </a:solidFill>
              </a:rPr>
              <a:t> &amp; </a:t>
            </a:r>
            <a:r>
              <a:rPr lang="en-US" sz="1600" b="1" dirty="0" err="1" smtClean="0">
                <a:solidFill>
                  <a:schemeClr val="bg1"/>
                </a:solidFill>
              </a:rPr>
              <a:t>Lorenzi</a:t>
            </a:r>
            <a:r>
              <a:rPr lang="en-US" sz="1600" b="1" dirty="0" smtClean="0">
                <a:solidFill>
                  <a:schemeClr val="bg1"/>
                </a:solidFill>
              </a:rPr>
              <a:t> , IPMI 2019</a:t>
            </a:r>
            <a:endParaRPr lang="fr-FR" sz="1600" b="1" dirty="0">
              <a:solidFill>
                <a:schemeClr val="bg1"/>
              </a:solidFill>
            </a:endParaRPr>
          </a:p>
        </p:txBody>
      </p:sp>
    </p:spTree>
    <p:extLst>
      <p:ext uri="{BB962C8B-B14F-4D97-AF65-F5344CB8AC3E}">
        <p14:creationId xmlns:p14="http://schemas.microsoft.com/office/powerpoint/2010/main" val="12941476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647813"/>
            <a:ext cx="8870834" cy="3108544"/>
          </a:xfrm>
          <a:prstGeom prst="rect">
            <a:avLst/>
          </a:prstGeom>
          <a:noFill/>
        </p:spPr>
        <p:txBody>
          <a:bodyPr wrap="square" rtlCol="0">
            <a:spAutoFit/>
          </a:bodyPr>
          <a:lstStyle/>
          <a:p>
            <a:r>
              <a:rPr lang="en-US" sz="2000" b="1" dirty="0" smtClean="0">
                <a:solidFill>
                  <a:schemeClr val="bg2"/>
                </a:solidFill>
                <a:latin typeface="Calibri"/>
                <a:ea typeface="ＭＳ Ｐゴシック"/>
                <a:cs typeface="Calibri"/>
              </a:rPr>
              <a:t>Prediction and interpretation of pathological evolutions</a:t>
            </a:r>
            <a:endParaRPr lang="en-US" sz="2000" b="1" dirty="0">
              <a:solidFill>
                <a:schemeClr val="bg2"/>
              </a:solidFill>
              <a:latin typeface="Calibri"/>
              <a:ea typeface="ＭＳ Ｐゴシック"/>
              <a:cs typeface="Calibri"/>
            </a:endParaRPr>
          </a:p>
          <a:p>
            <a:endParaRPr lang="en-US" dirty="0" smtClean="0">
              <a:solidFill>
                <a:srgbClr val="000000"/>
              </a:solidFill>
              <a:latin typeface="Calibri"/>
              <a:ea typeface="ＭＳ Ｐゴシック"/>
              <a:cs typeface="Calibri"/>
            </a:endParaRPr>
          </a:p>
          <a:p>
            <a:endParaRPr lang="en-US" dirty="0" smtClean="0">
              <a:solidFill>
                <a:srgbClr val="000000"/>
              </a:solidFill>
              <a:latin typeface="Calibri"/>
              <a:ea typeface="ＭＳ Ｐゴシック"/>
              <a:cs typeface="Calibri"/>
            </a:endParaRPr>
          </a:p>
          <a:p>
            <a:endParaRPr lang="en-US" dirty="0" smtClean="0">
              <a:solidFill>
                <a:srgbClr val="000000"/>
              </a:solidFill>
              <a:latin typeface="Calibri"/>
              <a:ea typeface="ＭＳ Ｐゴシック"/>
              <a:cs typeface="Calibri"/>
            </a:endParaRPr>
          </a:p>
          <a:p>
            <a:pPr marL="285750" indent="-285750">
              <a:buFontTx/>
              <a:buChar char="-"/>
            </a:pPr>
            <a:r>
              <a:rPr lang="en-US" dirty="0" smtClean="0">
                <a:solidFill>
                  <a:srgbClr val="000000"/>
                </a:solidFill>
                <a:latin typeface="Calibri"/>
                <a:ea typeface="ＭＳ Ｐゴシック"/>
                <a:cs typeface="Calibri"/>
              </a:rPr>
              <a:t>A long-term progression model can be estimated from short-term clinical data</a:t>
            </a:r>
          </a:p>
          <a:p>
            <a:pPr algn="ctr"/>
            <a:r>
              <a:rPr lang="en-US" sz="1600" i="1" dirty="0" err="1" smtClean="0">
                <a:solidFill>
                  <a:srgbClr val="000000"/>
                </a:solidFill>
                <a:latin typeface="Calibri"/>
                <a:ea typeface="ＭＳ Ｐゴシック"/>
                <a:cs typeface="Calibri"/>
              </a:rPr>
              <a:t>cfr</a:t>
            </a:r>
            <a:r>
              <a:rPr lang="en-US" sz="1600" i="1" dirty="0" smtClean="0">
                <a:solidFill>
                  <a:srgbClr val="000000"/>
                </a:solidFill>
                <a:latin typeface="Calibri"/>
                <a:ea typeface="ＭＳ Ｐゴシック"/>
                <a:cs typeface="Calibri"/>
              </a:rPr>
              <a:t>. </a:t>
            </a:r>
            <a:r>
              <a:rPr lang="en-US" sz="1600" i="1" dirty="0" err="1" smtClean="0">
                <a:solidFill>
                  <a:srgbClr val="000000"/>
                </a:solidFill>
                <a:latin typeface="Calibri"/>
                <a:ea typeface="ＭＳ Ｐゴシック"/>
                <a:cs typeface="Calibri"/>
              </a:rPr>
              <a:t>L’imagerie</a:t>
            </a:r>
            <a:r>
              <a:rPr lang="en-US" sz="1600" i="1" dirty="0" smtClean="0">
                <a:solidFill>
                  <a:srgbClr val="000000"/>
                </a:solidFill>
                <a:latin typeface="Calibri"/>
                <a:ea typeface="ＭＳ Ｐゴシック"/>
                <a:cs typeface="Calibri"/>
              </a:rPr>
              <a:t> </a:t>
            </a:r>
            <a:r>
              <a:rPr lang="en-US" sz="1600" i="1" dirty="0" err="1" smtClean="0">
                <a:solidFill>
                  <a:srgbClr val="000000"/>
                </a:solidFill>
                <a:latin typeface="Calibri"/>
                <a:ea typeface="ＭＳ Ｐゴシック"/>
                <a:cs typeface="Calibri"/>
              </a:rPr>
              <a:t>médicale</a:t>
            </a:r>
            <a:r>
              <a:rPr lang="en-US" sz="1600" i="1" dirty="0" smtClean="0">
                <a:solidFill>
                  <a:srgbClr val="000000"/>
                </a:solidFill>
                <a:latin typeface="Calibri"/>
                <a:ea typeface="ＭＳ Ｐゴシック"/>
                <a:cs typeface="Calibri"/>
              </a:rPr>
              <a:t> et </a:t>
            </a:r>
            <a:r>
              <a:rPr lang="en-US" sz="1600" i="1" dirty="0" err="1" smtClean="0">
                <a:solidFill>
                  <a:srgbClr val="000000"/>
                </a:solidFill>
                <a:latin typeface="Calibri"/>
                <a:ea typeface="ＭＳ Ｐゴシック"/>
                <a:cs typeface="Calibri"/>
              </a:rPr>
              <a:t>apprentissage</a:t>
            </a:r>
            <a:r>
              <a:rPr lang="en-US" sz="1600" i="1" dirty="0" smtClean="0">
                <a:solidFill>
                  <a:srgbClr val="000000"/>
                </a:solidFill>
                <a:latin typeface="Calibri"/>
                <a:ea typeface="ＭＳ Ｐゴシック"/>
                <a:cs typeface="Calibri"/>
              </a:rPr>
              <a:t> </a:t>
            </a:r>
            <a:r>
              <a:rPr lang="en-US" sz="1600" i="1" dirty="0" err="1" smtClean="0">
                <a:solidFill>
                  <a:srgbClr val="000000"/>
                </a:solidFill>
                <a:latin typeface="Calibri"/>
                <a:ea typeface="ＭＳ Ｐゴシック"/>
                <a:cs typeface="Calibri"/>
              </a:rPr>
              <a:t>automatique</a:t>
            </a:r>
            <a:r>
              <a:rPr lang="en-US" sz="1600" i="1" dirty="0" smtClean="0">
                <a:solidFill>
                  <a:srgbClr val="000000"/>
                </a:solidFill>
                <a:latin typeface="Calibri"/>
                <a:ea typeface="ＭＳ Ｐゴシック"/>
                <a:cs typeface="Calibri"/>
              </a:rPr>
              <a:t>: </a:t>
            </a:r>
            <a:r>
              <a:rPr lang="en-US" sz="1600" i="1" dirty="0" err="1" smtClean="0">
                <a:solidFill>
                  <a:srgbClr val="000000"/>
                </a:solidFill>
                <a:latin typeface="Calibri"/>
                <a:ea typeface="ＭＳ Ｐゴシック"/>
                <a:cs typeface="Calibri"/>
              </a:rPr>
              <a:t>vers</a:t>
            </a:r>
            <a:r>
              <a:rPr lang="en-US" sz="1600" i="1" dirty="0" smtClean="0">
                <a:solidFill>
                  <a:srgbClr val="000000"/>
                </a:solidFill>
                <a:latin typeface="Calibri"/>
                <a:ea typeface="ＭＳ Ｐゴシック"/>
                <a:cs typeface="Calibri"/>
              </a:rPr>
              <a:t> </a:t>
            </a:r>
            <a:r>
              <a:rPr lang="en-US" sz="1600" i="1" dirty="0" err="1" smtClean="0">
                <a:solidFill>
                  <a:srgbClr val="000000"/>
                </a:solidFill>
                <a:latin typeface="Calibri"/>
                <a:ea typeface="ＭＳ Ｐゴシック"/>
                <a:cs typeface="Calibri"/>
              </a:rPr>
              <a:t>une</a:t>
            </a:r>
            <a:r>
              <a:rPr lang="en-US" sz="1600" i="1" dirty="0" smtClean="0">
                <a:solidFill>
                  <a:srgbClr val="000000"/>
                </a:solidFill>
                <a:latin typeface="Calibri"/>
                <a:ea typeface="ＭＳ Ｐゴシック"/>
                <a:cs typeface="Calibri"/>
              </a:rPr>
              <a:t> intelligence </a:t>
            </a:r>
            <a:r>
              <a:rPr lang="en-US" sz="1600" i="1" dirty="0" err="1" smtClean="0">
                <a:solidFill>
                  <a:srgbClr val="000000"/>
                </a:solidFill>
                <a:latin typeface="Calibri"/>
                <a:ea typeface="ＭＳ Ｐゴシック"/>
                <a:cs typeface="Calibri"/>
              </a:rPr>
              <a:t>artificielle</a:t>
            </a:r>
            <a:r>
              <a:rPr lang="en-US" sz="1600" i="1" dirty="0" smtClean="0">
                <a:solidFill>
                  <a:srgbClr val="000000"/>
                </a:solidFill>
                <a:latin typeface="Calibri"/>
                <a:ea typeface="ＭＳ Ｐゴシック"/>
                <a:cs typeface="Calibri"/>
              </a:rPr>
              <a:t>? 												</a:t>
            </a:r>
            <a:r>
              <a:rPr lang="en-US" sz="1600" dirty="0" err="1" smtClean="0">
                <a:solidFill>
                  <a:srgbClr val="000000"/>
                </a:solidFill>
                <a:latin typeface="Calibri"/>
                <a:ea typeface="ＭＳ Ｐゴシック"/>
                <a:cs typeface="Calibri"/>
              </a:rPr>
              <a:t>Collège</a:t>
            </a:r>
            <a:r>
              <a:rPr lang="en-US" sz="1600" dirty="0" smtClean="0">
                <a:solidFill>
                  <a:srgbClr val="000000"/>
                </a:solidFill>
                <a:latin typeface="Calibri"/>
                <a:ea typeface="ＭＳ Ｐゴシック"/>
                <a:cs typeface="Calibri"/>
              </a:rPr>
              <a:t> </a:t>
            </a:r>
            <a:r>
              <a:rPr lang="en-US" sz="1600" dirty="0">
                <a:solidFill>
                  <a:srgbClr val="000000"/>
                </a:solidFill>
                <a:latin typeface="Calibri"/>
                <a:ea typeface="ＭＳ Ｐゴシック"/>
                <a:cs typeface="Calibri"/>
              </a:rPr>
              <a:t>de </a:t>
            </a:r>
            <a:r>
              <a:rPr lang="en-US" sz="1600" dirty="0" smtClean="0">
                <a:solidFill>
                  <a:srgbClr val="000000"/>
                </a:solidFill>
                <a:latin typeface="Calibri"/>
                <a:ea typeface="ＭＳ Ｐゴシック"/>
                <a:cs typeface="Calibri"/>
              </a:rPr>
              <a:t>France, </a:t>
            </a:r>
            <a:r>
              <a:rPr lang="en-US" sz="1600" dirty="0">
                <a:solidFill>
                  <a:srgbClr val="000000"/>
                </a:solidFill>
                <a:latin typeface="Calibri"/>
                <a:ea typeface="ＭＳ Ｐゴシック"/>
                <a:cs typeface="Calibri"/>
              </a:rPr>
              <a:t>2 may </a:t>
            </a:r>
            <a:r>
              <a:rPr lang="en-US" sz="1600" dirty="0" smtClean="0">
                <a:solidFill>
                  <a:srgbClr val="000000"/>
                </a:solidFill>
                <a:latin typeface="Calibri"/>
                <a:ea typeface="ＭＳ Ｐゴシック"/>
                <a:cs typeface="Calibri"/>
              </a:rPr>
              <a:t>2018	</a:t>
            </a:r>
          </a:p>
          <a:p>
            <a:endParaRPr lang="en-US" dirty="0" smtClean="0">
              <a:solidFill>
                <a:srgbClr val="000000"/>
              </a:solidFill>
              <a:latin typeface="Calibri"/>
              <a:ea typeface="ＭＳ Ｐゴシック"/>
              <a:cs typeface="Calibri"/>
            </a:endParaRPr>
          </a:p>
          <a:p>
            <a:pPr marL="285750" indent="-285750">
              <a:buFontTx/>
              <a:buChar char="-"/>
            </a:pPr>
            <a:r>
              <a:rPr lang="en-US" kern="900" dirty="0" smtClean="0">
                <a:solidFill>
                  <a:srgbClr val="000000"/>
                </a:solidFill>
                <a:latin typeface="Calibri"/>
                <a:ea typeface="ＭＳ Ｐゴシック"/>
                <a:cs typeface="Calibri"/>
              </a:rPr>
              <a:t>Biological/Clinical statistical constraints: improved plausibility and reliability</a:t>
            </a:r>
          </a:p>
          <a:p>
            <a:pPr marL="285750" indent="-285750">
              <a:buFontTx/>
              <a:buChar char="-"/>
            </a:pPr>
            <a:endParaRPr lang="en-US" kern="900" dirty="0" smtClean="0">
              <a:solidFill>
                <a:srgbClr val="000000"/>
              </a:solidFill>
              <a:latin typeface="Calibri"/>
              <a:ea typeface="ＭＳ Ｐゴシック"/>
              <a:cs typeface="Calibri"/>
            </a:endParaRPr>
          </a:p>
          <a:p>
            <a:pPr marL="285750" indent="-285750">
              <a:buFontTx/>
              <a:buChar char="-"/>
            </a:pPr>
            <a:r>
              <a:rPr lang="en-US" kern="900" dirty="0" smtClean="0">
                <a:solidFill>
                  <a:srgbClr val="000000"/>
                </a:solidFill>
                <a:latin typeface="Calibri"/>
                <a:ea typeface="ＭＳ Ｐゴシック"/>
                <a:cs typeface="Calibri"/>
              </a:rPr>
              <a:t>Valuable quantitative tool: diagnosis and </a:t>
            </a:r>
            <a:r>
              <a:rPr lang="en-US" kern="900" dirty="0">
                <a:solidFill>
                  <a:srgbClr val="000000"/>
                </a:solidFill>
                <a:latin typeface="Calibri"/>
                <a:ea typeface="ＭＳ Ｐゴシック"/>
                <a:cs typeface="Calibri"/>
              </a:rPr>
              <a:t>clinical </a:t>
            </a:r>
            <a:r>
              <a:rPr lang="en-US" kern="900" dirty="0" smtClean="0">
                <a:solidFill>
                  <a:srgbClr val="000000"/>
                </a:solidFill>
                <a:latin typeface="Calibri"/>
                <a:ea typeface="ＭＳ Ｐゴシック"/>
                <a:cs typeface="Calibri"/>
              </a:rPr>
              <a:t>trials</a:t>
            </a: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48</a:t>
            </a:fld>
            <a:endParaRPr lang="fr-FR"/>
          </a:p>
        </p:txBody>
      </p:sp>
    </p:spTree>
    <p:extLst>
      <p:ext uri="{BB962C8B-B14F-4D97-AF65-F5344CB8AC3E}">
        <p14:creationId xmlns:p14="http://schemas.microsoft.com/office/powerpoint/2010/main" val="2505545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r>
              <a:rPr lang="fr-FR" smtClean="0"/>
              <a:t>- </a:t>
            </a:r>
            <a:fld id="{8D68F26B-E493-43B4-A0D1-A7C7B876D25B}" type="slidenum">
              <a:rPr lang="fr-FR" smtClean="0"/>
              <a:pPr>
                <a:defRPr/>
              </a:pPr>
              <a:t>49</a:t>
            </a:fld>
            <a:endParaRPr lang="fr-FR"/>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02746" y="658556"/>
            <a:ext cx="692889" cy="1735373"/>
          </a:xfrm>
          <a:prstGeom prst="rect">
            <a:avLst/>
          </a:prstGeom>
        </p:spPr>
      </p:pic>
      <p:pic>
        <p:nvPicPr>
          <p:cNvPr id="8" name="Imag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4519" y="961492"/>
            <a:ext cx="2190121" cy="1149997"/>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0750" y="757117"/>
            <a:ext cx="1817788" cy="1363341"/>
          </a:xfrm>
          <a:prstGeom prst="rect">
            <a:avLst/>
          </a:prstGeom>
        </p:spPr>
      </p:pic>
      <p:sp>
        <p:nvSpPr>
          <p:cNvPr id="10" name="ZoneTexte 9"/>
          <p:cNvSpPr txBox="1"/>
          <p:nvPr/>
        </p:nvSpPr>
        <p:spPr>
          <a:xfrm>
            <a:off x="2533371" y="1086719"/>
            <a:ext cx="1146689" cy="769441"/>
          </a:xfrm>
          <a:prstGeom prst="rect">
            <a:avLst/>
          </a:prstGeom>
          <a:noFill/>
        </p:spPr>
        <p:txBody>
          <a:bodyPr wrap="square" rtlCol="0">
            <a:spAutoFit/>
          </a:bodyPr>
          <a:lstStyle/>
          <a:p>
            <a:pPr algn="ctr"/>
            <a:r>
              <a:rPr lang="en-US" sz="4400" dirty="0" smtClean="0"/>
              <a:t>+</a:t>
            </a:r>
            <a:endParaRPr lang="en-US" sz="4400" dirty="0"/>
          </a:p>
        </p:txBody>
      </p:sp>
      <p:sp>
        <p:nvSpPr>
          <p:cNvPr id="11" name="ZoneTexte 10"/>
          <p:cNvSpPr txBox="1"/>
          <p:nvPr/>
        </p:nvSpPr>
        <p:spPr>
          <a:xfrm>
            <a:off x="5751360" y="1062720"/>
            <a:ext cx="1146689" cy="769441"/>
          </a:xfrm>
          <a:prstGeom prst="rect">
            <a:avLst/>
          </a:prstGeom>
          <a:noFill/>
        </p:spPr>
        <p:txBody>
          <a:bodyPr wrap="square" rtlCol="0">
            <a:spAutoFit/>
          </a:bodyPr>
          <a:lstStyle/>
          <a:p>
            <a:pPr algn="ctr"/>
            <a:r>
              <a:rPr lang="en-US" sz="4400" dirty="0" smtClean="0"/>
              <a:t>+</a:t>
            </a:r>
            <a:endParaRPr lang="en-US" sz="4400" dirty="0"/>
          </a:p>
        </p:txBody>
      </p:sp>
      <p:sp>
        <p:nvSpPr>
          <p:cNvPr id="13" name="ZoneTexte 12"/>
          <p:cNvSpPr txBox="1"/>
          <p:nvPr/>
        </p:nvSpPr>
        <p:spPr>
          <a:xfrm>
            <a:off x="419108" y="2427070"/>
            <a:ext cx="7956464" cy="1928733"/>
          </a:xfrm>
          <a:prstGeom prst="rect">
            <a:avLst/>
          </a:prstGeom>
          <a:noFill/>
        </p:spPr>
        <p:txBody>
          <a:bodyPr wrap="square" rtlCol="0">
            <a:spAutoFit/>
          </a:bodyPr>
          <a:lstStyle/>
          <a:p>
            <a:pPr algn="ctr">
              <a:lnSpc>
                <a:spcPct val="120000"/>
              </a:lnSpc>
            </a:pPr>
            <a:r>
              <a:rPr lang="en-US" sz="2000" b="1" dirty="0"/>
              <a:t>B</a:t>
            </a:r>
            <a:r>
              <a:rPr lang="en-US" sz="2000" b="1" dirty="0" smtClean="0"/>
              <a:t>ridging </a:t>
            </a:r>
            <a:r>
              <a:rPr lang="en-US" sz="2000" b="1" dirty="0"/>
              <a:t>domains through statistical </a:t>
            </a:r>
            <a:r>
              <a:rPr lang="en-US" sz="2000" b="1" dirty="0" smtClean="0"/>
              <a:t>learning</a:t>
            </a:r>
          </a:p>
          <a:p>
            <a:pPr algn="ctr">
              <a:lnSpc>
                <a:spcPct val="120000"/>
              </a:lnSpc>
            </a:pPr>
            <a:endParaRPr lang="en-US" sz="2000" b="1" dirty="0" smtClean="0"/>
          </a:p>
          <a:p>
            <a:pPr algn="ctr">
              <a:lnSpc>
                <a:spcPct val="120000"/>
              </a:lnSpc>
            </a:pPr>
            <a:r>
              <a:rPr lang="en-US" sz="2000" dirty="0" smtClean="0"/>
              <a:t>Informatics, Mathematics, Biology, Medicine </a:t>
            </a:r>
            <a:endParaRPr lang="en-US" sz="2000" dirty="0"/>
          </a:p>
          <a:p>
            <a:pPr algn="ctr">
              <a:lnSpc>
                <a:spcPct val="120000"/>
              </a:lnSpc>
            </a:pPr>
            <a:endParaRPr lang="en-US" sz="2000" dirty="0" smtClean="0"/>
          </a:p>
          <a:p>
            <a:pPr algn="ctr">
              <a:lnSpc>
                <a:spcPct val="120000"/>
              </a:lnSpc>
            </a:pPr>
            <a:r>
              <a:rPr lang="en-US" sz="2000" b="1" dirty="0" smtClean="0"/>
              <a:t>Potential for great discoveries through Big Data</a:t>
            </a:r>
          </a:p>
        </p:txBody>
      </p:sp>
      <p:sp>
        <p:nvSpPr>
          <p:cNvPr id="2" name="Rectangle 1"/>
          <p:cNvSpPr/>
          <p:nvPr/>
        </p:nvSpPr>
        <p:spPr>
          <a:xfrm>
            <a:off x="3269212" y="98303"/>
            <a:ext cx="2057349" cy="595035"/>
          </a:xfrm>
          <a:prstGeom prst="rect">
            <a:avLst/>
          </a:prstGeom>
        </p:spPr>
        <p:txBody>
          <a:bodyPr wrap="none">
            <a:spAutoFit/>
          </a:bodyPr>
          <a:lstStyle/>
          <a:p>
            <a:pPr algn="ctr">
              <a:lnSpc>
                <a:spcPct val="120000"/>
              </a:lnSpc>
            </a:pPr>
            <a:r>
              <a:rPr lang="en-US" sz="2800" b="1" dirty="0"/>
              <a:t>Data science</a:t>
            </a:r>
          </a:p>
        </p:txBody>
      </p:sp>
    </p:spTree>
    <p:extLst>
      <p:ext uri="{BB962C8B-B14F-4D97-AF65-F5344CB8AC3E}">
        <p14:creationId xmlns:p14="http://schemas.microsoft.com/office/powerpoint/2010/main" val="30413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2" name="Rectangle 21"/>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Data Science meets biomedical research </a:t>
            </a:r>
            <a:endParaRPr lang="en-US" sz="2400" b="1" kern="900" dirty="0"/>
          </a:p>
        </p:txBody>
      </p:sp>
      <p:grpSp>
        <p:nvGrpSpPr>
          <p:cNvPr id="6" name="Grouper 5"/>
          <p:cNvGrpSpPr/>
          <p:nvPr/>
        </p:nvGrpSpPr>
        <p:grpSpPr>
          <a:xfrm>
            <a:off x="1534952" y="1357352"/>
            <a:ext cx="6016094" cy="1772052"/>
            <a:chOff x="1004178" y="1598335"/>
            <a:chExt cx="7165785" cy="2110696"/>
          </a:xfrm>
        </p:grpSpPr>
        <p:grpSp>
          <p:nvGrpSpPr>
            <p:cNvPr id="4" name="Grouper 3"/>
            <p:cNvGrpSpPr/>
            <p:nvPr/>
          </p:nvGrpSpPr>
          <p:grpSpPr>
            <a:xfrm>
              <a:off x="1004178" y="1598335"/>
              <a:ext cx="7165785" cy="2110696"/>
              <a:chOff x="1004178" y="1598335"/>
              <a:chExt cx="7165785" cy="2110696"/>
            </a:xfrm>
          </p:grpSpPr>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4178" y="1894209"/>
                <a:ext cx="2909607" cy="1527787"/>
              </a:xfrm>
              <a:prstGeom prst="rect">
                <a:avLst/>
              </a:prstGeom>
            </p:spPr>
          </p:pic>
          <p:pic>
            <p:nvPicPr>
              <p:cNvPr id="11" name="Imag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5702" y="1598335"/>
                <a:ext cx="2814261" cy="2110696"/>
              </a:xfrm>
              <a:prstGeom prst="rect">
                <a:avLst/>
              </a:prstGeom>
            </p:spPr>
          </p:pic>
        </p:grpSp>
        <p:sp>
          <p:nvSpPr>
            <p:cNvPr id="15" name="ZoneTexte 14"/>
            <p:cNvSpPr txBox="1"/>
            <p:nvPr/>
          </p:nvSpPr>
          <p:spPr>
            <a:xfrm>
              <a:off x="4040827" y="2137481"/>
              <a:ext cx="1146689" cy="923330"/>
            </a:xfrm>
            <a:prstGeom prst="rect">
              <a:avLst/>
            </a:prstGeom>
            <a:noFill/>
          </p:spPr>
          <p:txBody>
            <a:bodyPr wrap="square" rtlCol="0">
              <a:spAutoFit/>
            </a:bodyPr>
            <a:lstStyle/>
            <a:p>
              <a:pPr algn="ctr"/>
              <a:r>
                <a:rPr lang="en-US" sz="5400" dirty="0" smtClean="0"/>
                <a:t>+</a:t>
              </a:r>
              <a:endParaRPr lang="en-US" sz="5400" dirty="0"/>
            </a:p>
          </p:txBody>
        </p:sp>
      </p:grpSp>
      <p:sp>
        <p:nvSpPr>
          <p:cNvPr id="12" name="ZoneTexte 11"/>
          <p:cNvSpPr txBox="1"/>
          <p:nvPr/>
        </p:nvSpPr>
        <p:spPr>
          <a:xfrm>
            <a:off x="907097" y="1236423"/>
            <a:ext cx="3675165" cy="369332"/>
          </a:xfrm>
          <a:prstGeom prst="rect">
            <a:avLst/>
          </a:prstGeom>
          <a:noFill/>
        </p:spPr>
        <p:txBody>
          <a:bodyPr wrap="square" rtlCol="0">
            <a:spAutoFit/>
          </a:bodyPr>
          <a:lstStyle/>
          <a:p>
            <a:pPr algn="ctr"/>
            <a:r>
              <a:rPr lang="en-US" dirty="0" smtClean="0"/>
              <a:t>Statistical learning</a:t>
            </a:r>
            <a:endParaRPr lang="en-US" dirty="0"/>
          </a:p>
        </p:txBody>
      </p:sp>
      <p:sp>
        <p:nvSpPr>
          <p:cNvPr id="13" name="ZoneTexte 12"/>
          <p:cNvSpPr txBox="1"/>
          <p:nvPr/>
        </p:nvSpPr>
        <p:spPr>
          <a:xfrm>
            <a:off x="4582262" y="1172686"/>
            <a:ext cx="3675165" cy="369332"/>
          </a:xfrm>
          <a:prstGeom prst="rect">
            <a:avLst/>
          </a:prstGeom>
          <a:noFill/>
        </p:spPr>
        <p:txBody>
          <a:bodyPr wrap="square" rtlCol="0">
            <a:spAutoFit/>
          </a:bodyPr>
          <a:lstStyle/>
          <a:p>
            <a:pPr algn="ctr"/>
            <a:r>
              <a:rPr lang="en-US" dirty="0" smtClean="0"/>
              <a:t>Neurology</a:t>
            </a:r>
            <a:endParaRPr lang="en-US" dirty="0"/>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5</a:t>
            </a:fld>
            <a:endParaRPr lang="fr-FR"/>
          </a:p>
        </p:txBody>
      </p:sp>
      <p:sp>
        <p:nvSpPr>
          <p:cNvPr id="2" name="ZoneTexte 1"/>
          <p:cNvSpPr txBox="1"/>
          <p:nvPr/>
        </p:nvSpPr>
        <p:spPr>
          <a:xfrm>
            <a:off x="1076865" y="3224172"/>
            <a:ext cx="7010793"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smtClean="0"/>
              <a:t>Statistical learning</a:t>
            </a:r>
            <a:r>
              <a:rPr lang="en-US" dirty="0" smtClean="0"/>
              <a:t> </a:t>
            </a:r>
          </a:p>
          <a:p>
            <a:r>
              <a:rPr lang="en-US" dirty="0"/>
              <a:t>	</a:t>
            </a:r>
            <a:r>
              <a:rPr lang="en-US" dirty="0" smtClean="0"/>
              <a:t>	- formalizes hypothesis into models</a:t>
            </a:r>
          </a:p>
          <a:p>
            <a:r>
              <a:rPr lang="en-US" dirty="0"/>
              <a:t>	</a:t>
            </a:r>
            <a:r>
              <a:rPr lang="en-US" dirty="0" smtClean="0"/>
              <a:t>	- verifies models by means of data</a:t>
            </a:r>
          </a:p>
          <a:p>
            <a:r>
              <a:rPr lang="en-US" b="1" dirty="0"/>
              <a:t>A</a:t>
            </a:r>
            <a:r>
              <a:rPr lang="en-US" b="1" dirty="0" smtClean="0"/>
              <a:t> </a:t>
            </a:r>
            <a:r>
              <a:rPr lang="en-US" b="1" dirty="0"/>
              <a:t>discipline to answer challenging questions in </a:t>
            </a:r>
            <a:r>
              <a:rPr lang="en-US" b="1" dirty="0" smtClean="0"/>
              <a:t>medicine</a:t>
            </a:r>
            <a:endParaRPr lang="en-US" b="1" dirty="0"/>
          </a:p>
        </p:txBody>
      </p:sp>
    </p:spTree>
    <p:extLst>
      <p:ext uri="{BB962C8B-B14F-4D97-AF65-F5344CB8AC3E}">
        <p14:creationId xmlns:p14="http://schemas.microsoft.com/office/powerpoint/2010/main" val="8224710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smtClean="0"/>
              <a:t>- </a:t>
            </a:r>
            <a:fld id="{8D68F26B-E493-43B4-A0D1-A7C7B876D25B}" type="slidenum">
              <a:rPr lang="fr-FR" smtClean="0"/>
              <a:pPr>
                <a:defRPr/>
              </a:pPr>
              <a:t>50</a:t>
            </a:fld>
            <a:endParaRPr lang="fr-FR"/>
          </a:p>
        </p:txBody>
      </p:sp>
      <p:sp>
        <p:nvSpPr>
          <p:cNvPr id="31" name="ZoneTexte 30"/>
          <p:cNvSpPr txBox="1"/>
          <p:nvPr/>
        </p:nvSpPr>
        <p:spPr>
          <a:xfrm>
            <a:off x="4572000" y="293734"/>
            <a:ext cx="2209198" cy="461665"/>
          </a:xfrm>
          <a:prstGeom prst="rect">
            <a:avLst/>
          </a:prstGeom>
          <a:noFill/>
          <a:ln>
            <a:solidFill>
              <a:schemeClr val="accent1">
                <a:lumMod val="75000"/>
              </a:schemeClr>
            </a:solidFill>
          </a:ln>
        </p:spPr>
        <p:txBody>
          <a:bodyPr wrap="square" rtlCol="0">
            <a:spAutoFit/>
          </a:bodyPr>
          <a:lstStyle/>
          <a:p>
            <a:pPr algn="ctr"/>
            <a:r>
              <a:rPr lang="en-US" sz="1200" b="1" dirty="0" smtClean="0">
                <a:solidFill>
                  <a:srgbClr val="008000"/>
                </a:solidFill>
              </a:rPr>
              <a:t>UCA-Ville de Nice</a:t>
            </a:r>
          </a:p>
          <a:p>
            <a:pPr algn="ctr"/>
            <a:r>
              <a:rPr lang="en-US" sz="1200" b="1" dirty="0" smtClean="0">
                <a:solidFill>
                  <a:srgbClr val="008000"/>
                </a:solidFill>
              </a:rPr>
              <a:t>Young Researcher award</a:t>
            </a:r>
            <a:endParaRPr lang="en-US" sz="1200" b="1" dirty="0">
              <a:solidFill>
                <a:srgbClr val="008000"/>
              </a:solidFill>
            </a:endParaRPr>
          </a:p>
        </p:txBody>
      </p:sp>
      <p:pic>
        <p:nvPicPr>
          <p:cNvPr id="32" name="Image 3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890" y="752642"/>
            <a:ext cx="1768359" cy="1500894"/>
          </a:xfrm>
          <a:prstGeom prst="rect">
            <a:avLst/>
          </a:prstGeom>
        </p:spPr>
      </p:pic>
      <p:grpSp>
        <p:nvGrpSpPr>
          <p:cNvPr id="9" name="Grouper 8"/>
          <p:cNvGrpSpPr/>
          <p:nvPr/>
        </p:nvGrpSpPr>
        <p:grpSpPr>
          <a:xfrm>
            <a:off x="5228121" y="807293"/>
            <a:ext cx="1000644" cy="772031"/>
            <a:chOff x="6128894" y="2835007"/>
            <a:chExt cx="1552640" cy="1197912"/>
          </a:xfrm>
        </p:grpSpPr>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2464" y="2835007"/>
              <a:ext cx="825496" cy="768995"/>
            </a:xfrm>
            <a:prstGeom prst="rect">
              <a:avLst/>
            </a:prstGeom>
          </p:spPr>
        </p:pic>
        <p:sp>
          <p:nvSpPr>
            <p:cNvPr id="8" name="ZoneTexte 7"/>
            <p:cNvSpPr txBox="1"/>
            <p:nvPr/>
          </p:nvSpPr>
          <p:spPr>
            <a:xfrm>
              <a:off x="6128894" y="3638932"/>
              <a:ext cx="1552640" cy="393987"/>
            </a:xfrm>
            <a:prstGeom prst="rect">
              <a:avLst/>
            </a:prstGeom>
            <a:noFill/>
          </p:spPr>
          <p:txBody>
            <a:bodyPr wrap="square" rtlCol="0">
              <a:spAutoFit/>
            </a:bodyPr>
            <a:lstStyle/>
            <a:p>
              <a:pPr algn="ctr"/>
              <a:r>
                <a:rPr lang="en-US" sz="1050" dirty="0" smtClean="0"/>
                <a:t>S. </a:t>
              </a:r>
              <a:r>
                <a:rPr lang="en-US" sz="1050" dirty="0" err="1" smtClean="0"/>
                <a:t>Garbarino</a:t>
              </a:r>
              <a:endParaRPr lang="en-US" sz="1050" dirty="0"/>
            </a:p>
          </p:txBody>
        </p:sp>
      </p:grpSp>
      <p:grpSp>
        <p:nvGrpSpPr>
          <p:cNvPr id="17" name="Grouper 16"/>
          <p:cNvGrpSpPr/>
          <p:nvPr/>
        </p:nvGrpSpPr>
        <p:grpSpPr>
          <a:xfrm>
            <a:off x="5163535" y="2052007"/>
            <a:ext cx="1024424" cy="629688"/>
            <a:chOff x="1092272" y="409122"/>
            <a:chExt cx="1589537" cy="977048"/>
          </a:xfrm>
        </p:grpSpPr>
        <p:pic>
          <p:nvPicPr>
            <p:cNvPr id="15" name="Imag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7936" y="409122"/>
              <a:ext cx="740847" cy="740850"/>
            </a:xfrm>
            <a:prstGeom prst="rect">
              <a:avLst/>
            </a:prstGeom>
          </p:spPr>
        </p:pic>
        <p:sp>
          <p:nvSpPr>
            <p:cNvPr id="16" name="ZoneTexte 15"/>
            <p:cNvSpPr txBox="1"/>
            <p:nvPr/>
          </p:nvSpPr>
          <p:spPr>
            <a:xfrm>
              <a:off x="1092272" y="1089306"/>
              <a:ext cx="1589537" cy="296864"/>
            </a:xfrm>
            <a:prstGeom prst="rect">
              <a:avLst/>
            </a:prstGeom>
            <a:noFill/>
          </p:spPr>
          <p:txBody>
            <a:bodyPr wrap="square" rtlCol="0">
              <a:spAutoFit/>
            </a:bodyPr>
            <a:lstStyle/>
            <a:p>
              <a:pPr algn="ctr"/>
              <a:r>
                <a:rPr lang="en-US" sz="1050" dirty="0" smtClean="0"/>
                <a:t>M. </a:t>
              </a:r>
              <a:r>
                <a:rPr lang="en-US" sz="1050" dirty="0" err="1" smtClean="0"/>
                <a:t>Milanesio</a:t>
              </a:r>
              <a:endParaRPr lang="en-US" sz="1050" dirty="0"/>
            </a:p>
          </p:txBody>
        </p:sp>
      </p:grpSp>
      <p:grpSp>
        <p:nvGrpSpPr>
          <p:cNvPr id="18" name="Grouper 17"/>
          <p:cNvGrpSpPr/>
          <p:nvPr/>
        </p:nvGrpSpPr>
        <p:grpSpPr>
          <a:xfrm>
            <a:off x="2001854" y="360073"/>
            <a:ext cx="2441103" cy="2344732"/>
            <a:chOff x="2079853" y="347998"/>
            <a:chExt cx="2441103" cy="2344732"/>
          </a:xfrm>
        </p:grpSpPr>
        <p:grpSp>
          <p:nvGrpSpPr>
            <p:cNvPr id="10" name="Grouper 9"/>
            <p:cNvGrpSpPr/>
            <p:nvPr/>
          </p:nvGrpSpPr>
          <p:grpSpPr>
            <a:xfrm>
              <a:off x="2432625" y="1936303"/>
              <a:ext cx="1094942" cy="756427"/>
              <a:chOff x="2036383" y="6300758"/>
              <a:chExt cx="1698956" cy="1173702"/>
            </a:xfrm>
          </p:grpSpPr>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6955" y="6300758"/>
                <a:ext cx="691527" cy="834777"/>
              </a:xfrm>
              <a:prstGeom prst="rect">
                <a:avLst/>
              </a:prstGeom>
            </p:spPr>
          </p:pic>
          <p:sp>
            <p:nvSpPr>
              <p:cNvPr id="6" name="ZoneTexte 5"/>
              <p:cNvSpPr txBox="1"/>
              <p:nvPr/>
            </p:nvSpPr>
            <p:spPr>
              <a:xfrm>
                <a:off x="2036383" y="7080474"/>
                <a:ext cx="1698956" cy="393986"/>
              </a:xfrm>
              <a:prstGeom prst="rect">
                <a:avLst/>
              </a:prstGeom>
              <a:noFill/>
            </p:spPr>
            <p:txBody>
              <a:bodyPr wrap="square" rtlCol="0">
                <a:spAutoFit/>
              </a:bodyPr>
              <a:lstStyle/>
              <a:p>
                <a:pPr algn="ctr"/>
                <a:r>
                  <a:rPr lang="en-US" sz="1050" dirty="0" smtClean="0"/>
                  <a:t>C. </a:t>
                </a:r>
                <a:r>
                  <a:rPr lang="en-US" sz="1050" dirty="0" err="1" smtClean="0"/>
                  <a:t>Abi</a:t>
                </a:r>
                <a:r>
                  <a:rPr lang="en-US" sz="1050" dirty="0" smtClean="0"/>
                  <a:t> Nader</a:t>
                </a:r>
                <a:endParaRPr lang="en-US" sz="1050" dirty="0"/>
              </a:p>
            </p:txBody>
          </p:sp>
        </p:grpSp>
        <p:grpSp>
          <p:nvGrpSpPr>
            <p:cNvPr id="11" name="Grouper 10"/>
            <p:cNvGrpSpPr/>
            <p:nvPr/>
          </p:nvGrpSpPr>
          <p:grpSpPr>
            <a:xfrm>
              <a:off x="3372662" y="1956623"/>
              <a:ext cx="808211" cy="651956"/>
              <a:chOff x="1763323" y="2205116"/>
              <a:chExt cx="1254053" cy="1011601"/>
            </a:xfrm>
          </p:grpSpPr>
          <p:pic>
            <p:nvPicPr>
              <p:cNvPr id="4" name="Imag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60132" y="2205116"/>
                <a:ext cx="812403" cy="743948"/>
              </a:xfrm>
              <a:prstGeom prst="rect">
                <a:avLst/>
              </a:prstGeom>
            </p:spPr>
          </p:pic>
          <p:sp>
            <p:nvSpPr>
              <p:cNvPr id="7" name="ZoneTexte 6"/>
              <p:cNvSpPr txBox="1"/>
              <p:nvPr/>
            </p:nvSpPr>
            <p:spPr>
              <a:xfrm>
                <a:off x="1763323" y="2919852"/>
                <a:ext cx="1254053" cy="296865"/>
              </a:xfrm>
              <a:prstGeom prst="rect">
                <a:avLst/>
              </a:prstGeom>
              <a:noFill/>
            </p:spPr>
            <p:txBody>
              <a:bodyPr wrap="square" rtlCol="0">
                <a:spAutoFit/>
              </a:bodyPr>
              <a:lstStyle/>
              <a:p>
                <a:pPr algn="ctr"/>
                <a:r>
                  <a:rPr lang="en-US" sz="1050" dirty="0"/>
                  <a:t>L</a:t>
                </a:r>
                <a:r>
                  <a:rPr lang="en-US" sz="1050" dirty="0" smtClean="0"/>
                  <a:t>. </a:t>
                </a:r>
                <a:r>
                  <a:rPr lang="en-US" sz="1050" dirty="0" err="1" smtClean="0"/>
                  <a:t>Antelmi</a:t>
                </a:r>
                <a:endParaRPr lang="en-US" sz="1050" dirty="0"/>
              </a:p>
            </p:txBody>
          </p:sp>
        </p:grpSp>
        <p:grpSp>
          <p:nvGrpSpPr>
            <p:cNvPr id="22" name="Grouper 21"/>
            <p:cNvGrpSpPr/>
            <p:nvPr/>
          </p:nvGrpSpPr>
          <p:grpSpPr>
            <a:xfrm>
              <a:off x="2998055" y="945859"/>
              <a:ext cx="711061" cy="731982"/>
              <a:chOff x="3867116" y="1307003"/>
              <a:chExt cx="1103311" cy="1135770"/>
            </a:xfrm>
          </p:grpSpPr>
          <p:pic>
            <p:nvPicPr>
              <p:cNvPr id="20" name="Imag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57810" y="1307003"/>
                <a:ext cx="721926" cy="875062"/>
              </a:xfrm>
              <a:prstGeom prst="rect">
                <a:avLst/>
              </a:prstGeom>
            </p:spPr>
          </p:pic>
          <p:sp>
            <p:nvSpPr>
              <p:cNvPr id="21" name="ZoneTexte 20"/>
              <p:cNvSpPr txBox="1"/>
              <p:nvPr/>
            </p:nvSpPr>
            <p:spPr>
              <a:xfrm>
                <a:off x="3867116" y="2145909"/>
                <a:ext cx="1103311" cy="296864"/>
              </a:xfrm>
              <a:prstGeom prst="rect">
                <a:avLst/>
              </a:prstGeom>
              <a:noFill/>
            </p:spPr>
            <p:txBody>
              <a:bodyPr wrap="square" rtlCol="0">
                <a:spAutoFit/>
              </a:bodyPr>
              <a:lstStyle/>
              <a:p>
                <a:pPr algn="ctr"/>
                <a:r>
                  <a:rPr lang="en-US" sz="1050" dirty="0" smtClean="0"/>
                  <a:t>P. Robert</a:t>
                </a:r>
                <a:endParaRPr lang="en-US" sz="1050" dirty="0"/>
              </a:p>
            </p:txBody>
          </p:sp>
        </p:grpSp>
        <p:grpSp>
          <p:nvGrpSpPr>
            <p:cNvPr id="25" name="Grouper 24"/>
            <p:cNvGrpSpPr/>
            <p:nvPr/>
          </p:nvGrpSpPr>
          <p:grpSpPr>
            <a:xfrm>
              <a:off x="2079853" y="903609"/>
              <a:ext cx="1085668" cy="809609"/>
              <a:chOff x="2528155" y="1307004"/>
              <a:chExt cx="1684566" cy="1256220"/>
            </a:xfrm>
          </p:grpSpPr>
          <p:sp>
            <p:nvSpPr>
              <p:cNvPr id="19" name="ZoneTexte 18"/>
              <p:cNvSpPr txBox="1"/>
              <p:nvPr/>
            </p:nvSpPr>
            <p:spPr>
              <a:xfrm>
                <a:off x="2528155" y="2169238"/>
                <a:ext cx="1684566" cy="393986"/>
              </a:xfrm>
              <a:prstGeom prst="rect">
                <a:avLst/>
              </a:prstGeom>
              <a:noFill/>
            </p:spPr>
            <p:txBody>
              <a:bodyPr wrap="square" rtlCol="0">
                <a:spAutoFit/>
              </a:bodyPr>
              <a:lstStyle/>
              <a:p>
                <a:pPr algn="ctr"/>
                <a:r>
                  <a:rPr lang="en-US" sz="1050" dirty="0" smtClean="0"/>
                  <a:t>N. </a:t>
                </a:r>
                <a:r>
                  <a:rPr lang="en-US" sz="1050" dirty="0" err="1" smtClean="0"/>
                  <a:t>Ayache</a:t>
                </a:r>
                <a:endParaRPr lang="en-US" sz="1050" dirty="0"/>
              </a:p>
            </p:txBody>
          </p:sp>
          <p:pic>
            <p:nvPicPr>
              <p:cNvPr id="24" name="Imag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21637" y="1307004"/>
                <a:ext cx="764456" cy="862234"/>
              </a:xfrm>
              <a:prstGeom prst="rect">
                <a:avLst/>
              </a:prstGeom>
            </p:spPr>
          </p:pic>
        </p:grpSp>
        <p:grpSp>
          <p:nvGrpSpPr>
            <p:cNvPr id="28" name="Grouper 27"/>
            <p:cNvGrpSpPr/>
            <p:nvPr/>
          </p:nvGrpSpPr>
          <p:grpSpPr>
            <a:xfrm>
              <a:off x="3675072" y="949448"/>
              <a:ext cx="845884" cy="793083"/>
              <a:chOff x="4674785" y="1317941"/>
              <a:chExt cx="1312508" cy="1230579"/>
            </a:xfrm>
          </p:grpSpPr>
          <p:pic>
            <p:nvPicPr>
              <p:cNvPr id="26" name="Imag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71269" y="1317941"/>
                <a:ext cx="762427" cy="851298"/>
              </a:xfrm>
              <a:prstGeom prst="rect">
                <a:avLst/>
              </a:prstGeom>
            </p:spPr>
          </p:pic>
          <p:sp>
            <p:nvSpPr>
              <p:cNvPr id="27" name="ZoneTexte 26"/>
              <p:cNvSpPr txBox="1"/>
              <p:nvPr/>
            </p:nvSpPr>
            <p:spPr>
              <a:xfrm>
                <a:off x="4674785" y="2154534"/>
                <a:ext cx="1312508" cy="393986"/>
              </a:xfrm>
              <a:prstGeom prst="rect">
                <a:avLst/>
              </a:prstGeom>
              <a:noFill/>
            </p:spPr>
            <p:txBody>
              <a:bodyPr wrap="square" rtlCol="0">
                <a:spAutoFit/>
              </a:bodyPr>
              <a:lstStyle/>
              <a:p>
                <a:pPr algn="ctr"/>
                <a:r>
                  <a:rPr lang="en-US" sz="1050" dirty="0" smtClean="0"/>
                  <a:t>V. </a:t>
                </a:r>
                <a:r>
                  <a:rPr lang="en-US" sz="1050" dirty="0" err="1" smtClean="0"/>
                  <a:t>Manera</a:t>
                </a:r>
                <a:endParaRPr lang="en-US" sz="1050" dirty="0"/>
              </a:p>
            </p:txBody>
          </p:sp>
        </p:grpSp>
        <p:sp>
          <p:nvSpPr>
            <p:cNvPr id="29" name="Shape 113">
              <a:extLst>
                <a:ext uri="{FF2B5EF4-FFF2-40B4-BE49-F238E27FC236}">
                  <a16:creationId xmlns="" xmlns:a16="http://schemas.microsoft.com/office/drawing/2014/main" id="{E2E90402-ADE6-473F-86A1-6A5D8754E373}"/>
                </a:ext>
              </a:extLst>
            </p:cNvPr>
            <p:cNvSpPr/>
            <p:nvPr/>
          </p:nvSpPr>
          <p:spPr>
            <a:xfrm>
              <a:off x="2660600" y="347998"/>
              <a:ext cx="1362479" cy="350945"/>
            </a:xfrm>
            <a:prstGeom prst="rect">
              <a:avLst/>
            </a:prstGeom>
            <a:ln w="12700">
              <a:solidFill>
                <a:schemeClr val="accent1">
                  <a:lumMod val="75000"/>
                </a:schemeClr>
              </a:solidFill>
              <a:miter lim="400000"/>
            </a:ln>
            <a:extLst>
              <a:ext uri="{C572A759-6A51-4108-AA02-DFA0A04FC94B}">
                <ma14:wrappingTextBoxFlag xmlns:ma14="http://schemas.microsoft.com/office/mac/drawingml/2011/main" xmlns="" val="1"/>
              </a:ext>
            </a:extLst>
          </p:spPr>
          <p:txBody>
            <a:bodyPr lIns="0" tIns="0" rIns="0" bIns="0" anchor="ctr">
              <a:no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16052">
                <a:defRPr sz="10192" b="1">
                  <a:ln w="8651">
                    <a:solidFill>
                      <a:srgbClr val="7D7D7D"/>
                    </a:solidFill>
                  </a:ln>
                  <a:solidFill>
                    <a:srgbClr val="227894"/>
                  </a:solidFill>
                  <a:latin typeface="Arial"/>
                  <a:ea typeface="Arial"/>
                  <a:cs typeface="Arial"/>
                  <a:sym typeface="Arial"/>
                </a:defRPr>
              </a:pPr>
              <a:r>
                <a:rPr sz="2000" dirty="0" smtClean="0"/>
                <a:t>m</a:t>
              </a:r>
              <a:r>
                <a:rPr sz="2000" dirty="0" smtClean="0">
                  <a:ln w="7188">
                    <a:solidFill>
                      <a:srgbClr val="7D7D7D"/>
                    </a:solidFill>
                  </a:ln>
                </a:rPr>
                <a:t>N</a:t>
              </a:r>
              <a:r>
                <a:rPr sz="2000" dirty="0" smtClean="0">
                  <a:ln w="5854">
                    <a:solidFill>
                      <a:srgbClr val="7D7D7D"/>
                    </a:solidFill>
                  </a:ln>
                </a:rPr>
                <a:t>C</a:t>
              </a:r>
              <a:r>
                <a:rPr sz="2000" baseline="28722" dirty="0" smtClean="0">
                  <a:ln w="5854">
                    <a:solidFill>
                      <a:srgbClr val="7D7D7D"/>
                    </a:solidFill>
                  </a:ln>
                  <a:solidFill>
                    <a:srgbClr val="FF6600"/>
                  </a:solidFill>
                </a:rPr>
                <a:t>3</a:t>
              </a:r>
              <a:endParaRPr lang="en-US" sz="2000" baseline="28722" dirty="0" smtClean="0">
                <a:ln w="5854">
                  <a:solidFill>
                    <a:srgbClr val="7D7D7D"/>
                  </a:solidFill>
                </a:ln>
                <a:solidFill>
                  <a:srgbClr val="FF6600"/>
                </a:solidFill>
              </a:endParaRPr>
            </a:p>
          </p:txBody>
        </p:sp>
      </p:grpSp>
      <p:sp>
        <p:nvSpPr>
          <p:cNvPr id="36" name="ZoneTexte 35"/>
          <p:cNvSpPr txBox="1"/>
          <p:nvPr/>
        </p:nvSpPr>
        <p:spPr>
          <a:xfrm>
            <a:off x="4999221" y="1632909"/>
            <a:ext cx="1403797" cy="338554"/>
          </a:xfrm>
          <a:prstGeom prst="rect">
            <a:avLst/>
          </a:prstGeom>
          <a:noFill/>
          <a:ln>
            <a:solidFill>
              <a:schemeClr val="accent1">
                <a:lumMod val="75000"/>
              </a:schemeClr>
            </a:solidFill>
          </a:ln>
        </p:spPr>
        <p:txBody>
          <a:bodyPr wrap="square" rtlCol="0">
            <a:spAutoFit/>
          </a:bodyPr>
          <a:lstStyle/>
          <a:p>
            <a:pPr algn="ctr"/>
            <a:r>
              <a:rPr lang="en-US" sz="1600" b="1" dirty="0" smtClean="0">
                <a:solidFill>
                  <a:srgbClr val="FF6600"/>
                </a:solidFill>
              </a:rPr>
              <a:t>UCA </a:t>
            </a:r>
            <a:r>
              <a:rPr lang="en-US" sz="1600" b="1" dirty="0" err="1" smtClean="0">
                <a:solidFill>
                  <a:srgbClr val="FF6600"/>
                </a:solidFill>
              </a:rPr>
              <a:t>MDLab</a:t>
            </a:r>
            <a:endParaRPr lang="en-US" sz="1600" b="1" dirty="0">
              <a:solidFill>
                <a:srgbClr val="FF6600"/>
              </a:solidFill>
            </a:endParaRPr>
          </a:p>
        </p:txBody>
      </p:sp>
      <p:grpSp>
        <p:nvGrpSpPr>
          <p:cNvPr id="42" name="Grouper 41"/>
          <p:cNvGrpSpPr/>
          <p:nvPr/>
        </p:nvGrpSpPr>
        <p:grpSpPr>
          <a:xfrm>
            <a:off x="7562555" y="718265"/>
            <a:ext cx="711061" cy="769178"/>
            <a:chOff x="694100" y="-25006"/>
            <a:chExt cx="1103311" cy="1193489"/>
          </a:xfrm>
        </p:grpSpPr>
        <p:pic>
          <p:nvPicPr>
            <p:cNvPr id="43" name="Image 4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9820" y="-25006"/>
              <a:ext cx="893130" cy="893131"/>
            </a:xfrm>
            <a:prstGeom prst="rect">
              <a:avLst/>
            </a:prstGeom>
          </p:spPr>
        </p:pic>
        <p:sp>
          <p:nvSpPr>
            <p:cNvPr id="44" name="ZoneTexte 43"/>
            <p:cNvSpPr txBox="1"/>
            <p:nvPr/>
          </p:nvSpPr>
          <p:spPr>
            <a:xfrm>
              <a:off x="694100" y="871618"/>
              <a:ext cx="1103311" cy="296865"/>
            </a:xfrm>
            <a:prstGeom prst="rect">
              <a:avLst/>
            </a:prstGeom>
            <a:noFill/>
          </p:spPr>
          <p:txBody>
            <a:bodyPr wrap="square" rtlCol="0">
              <a:spAutoFit/>
            </a:bodyPr>
            <a:lstStyle/>
            <a:p>
              <a:pPr algn="ctr"/>
              <a:r>
                <a:rPr lang="en-US" sz="1050" dirty="0" smtClean="0"/>
                <a:t>S.S. Silva</a:t>
              </a:r>
              <a:endParaRPr lang="en-US" sz="1050" dirty="0"/>
            </a:p>
          </p:txBody>
        </p:sp>
      </p:grpSp>
      <p:sp>
        <p:nvSpPr>
          <p:cNvPr id="45" name="ZoneTexte 44"/>
          <p:cNvSpPr txBox="1"/>
          <p:nvPr/>
        </p:nvSpPr>
        <p:spPr>
          <a:xfrm>
            <a:off x="7143797" y="280358"/>
            <a:ext cx="1551366" cy="338554"/>
          </a:xfrm>
          <a:prstGeom prst="rect">
            <a:avLst/>
          </a:prstGeom>
          <a:noFill/>
          <a:ln>
            <a:solidFill>
              <a:schemeClr val="accent1">
                <a:lumMod val="75000"/>
              </a:schemeClr>
            </a:solidFill>
          </a:ln>
        </p:spPr>
        <p:txBody>
          <a:bodyPr wrap="square" rtlCol="0">
            <a:spAutoFit/>
          </a:bodyPr>
          <a:lstStyle/>
          <a:p>
            <a:pPr algn="ctr"/>
            <a:r>
              <a:rPr lang="en-US" sz="1600" b="1" dirty="0" smtClean="0">
                <a:solidFill>
                  <a:schemeClr val="accent1">
                    <a:lumMod val="60000"/>
                    <a:lumOff val="40000"/>
                  </a:schemeClr>
                </a:solidFill>
              </a:rPr>
              <a:t>Meta-</a:t>
            </a:r>
            <a:r>
              <a:rPr lang="en-US" sz="1600" b="1" dirty="0" err="1" smtClean="0">
                <a:solidFill>
                  <a:schemeClr val="accent1">
                    <a:lumMod val="60000"/>
                    <a:lumOff val="40000"/>
                  </a:schemeClr>
                </a:solidFill>
              </a:rPr>
              <a:t>ImaGen</a:t>
            </a:r>
            <a:endParaRPr lang="en-US" sz="1600" b="1" dirty="0">
              <a:solidFill>
                <a:schemeClr val="accent1">
                  <a:lumMod val="60000"/>
                  <a:lumOff val="40000"/>
                </a:schemeClr>
              </a:solidFill>
            </a:endParaRPr>
          </a:p>
        </p:txBody>
      </p:sp>
      <p:grpSp>
        <p:nvGrpSpPr>
          <p:cNvPr id="34" name="Grouper 33"/>
          <p:cNvGrpSpPr/>
          <p:nvPr/>
        </p:nvGrpSpPr>
        <p:grpSpPr>
          <a:xfrm>
            <a:off x="246643" y="3607488"/>
            <a:ext cx="2107131" cy="798038"/>
            <a:chOff x="137959" y="3538206"/>
            <a:chExt cx="2107131" cy="798038"/>
          </a:xfrm>
        </p:grpSpPr>
        <p:pic>
          <p:nvPicPr>
            <p:cNvPr id="38" name="Image 3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7959" y="3572132"/>
              <a:ext cx="1327976" cy="590211"/>
            </a:xfrm>
            <a:prstGeom prst="rect">
              <a:avLst/>
            </a:prstGeom>
          </p:spPr>
        </p:pic>
        <p:grpSp>
          <p:nvGrpSpPr>
            <p:cNvPr id="39" name="Grouper 38"/>
            <p:cNvGrpSpPr/>
            <p:nvPr/>
          </p:nvGrpSpPr>
          <p:grpSpPr>
            <a:xfrm>
              <a:off x="1228278" y="3538206"/>
              <a:ext cx="1016812" cy="798038"/>
              <a:chOff x="4135041" y="3193278"/>
              <a:chExt cx="1797280" cy="1410583"/>
            </a:xfrm>
          </p:grpSpPr>
          <p:pic>
            <p:nvPicPr>
              <p:cNvPr id="40" name="Image 3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00872" y="3193278"/>
                <a:ext cx="874081" cy="996330"/>
              </a:xfrm>
              <a:prstGeom prst="rect">
                <a:avLst/>
              </a:prstGeom>
            </p:spPr>
          </p:pic>
          <p:sp>
            <p:nvSpPr>
              <p:cNvPr id="41" name="ZoneTexte 40"/>
              <p:cNvSpPr txBox="1"/>
              <p:nvPr/>
            </p:nvSpPr>
            <p:spPr>
              <a:xfrm>
                <a:off x="4135041" y="4155048"/>
                <a:ext cx="1797280" cy="448813"/>
              </a:xfrm>
              <a:prstGeom prst="rect">
                <a:avLst/>
              </a:prstGeom>
              <a:noFill/>
            </p:spPr>
            <p:txBody>
              <a:bodyPr wrap="square" rtlCol="0">
                <a:spAutoFit/>
              </a:bodyPr>
              <a:lstStyle/>
              <a:p>
                <a:pPr algn="ctr"/>
                <a:r>
                  <a:rPr lang="en-US" sz="1050" dirty="0" smtClean="0"/>
                  <a:t>M. </a:t>
                </a:r>
                <a:r>
                  <a:rPr lang="en-US" sz="1050" dirty="0" err="1" smtClean="0"/>
                  <a:t>Filippone</a:t>
                </a:r>
                <a:endParaRPr lang="en-US" sz="1050" dirty="0"/>
              </a:p>
            </p:txBody>
          </p:sp>
        </p:grpSp>
      </p:grpSp>
      <p:grpSp>
        <p:nvGrpSpPr>
          <p:cNvPr id="37" name="Grouper 36"/>
          <p:cNvGrpSpPr/>
          <p:nvPr/>
        </p:nvGrpSpPr>
        <p:grpSpPr>
          <a:xfrm>
            <a:off x="7561634" y="3572288"/>
            <a:ext cx="1542191" cy="850059"/>
            <a:chOff x="3042047" y="3796263"/>
            <a:chExt cx="1542191" cy="850059"/>
          </a:xfrm>
        </p:grpSpPr>
        <p:pic>
          <p:nvPicPr>
            <p:cNvPr id="48" name="Image 4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33827" y="3796263"/>
              <a:ext cx="561233" cy="609826"/>
            </a:xfrm>
            <a:prstGeom prst="rect">
              <a:avLst/>
            </a:prstGeom>
          </p:spPr>
        </p:pic>
        <p:sp>
          <p:nvSpPr>
            <p:cNvPr id="50" name="ZoneTexte 49"/>
            <p:cNvSpPr txBox="1"/>
            <p:nvPr/>
          </p:nvSpPr>
          <p:spPr>
            <a:xfrm>
              <a:off x="3042047" y="4392406"/>
              <a:ext cx="1542191" cy="253916"/>
            </a:xfrm>
            <a:prstGeom prst="rect">
              <a:avLst/>
            </a:prstGeom>
            <a:noFill/>
          </p:spPr>
          <p:txBody>
            <a:bodyPr wrap="square" rtlCol="0">
              <a:spAutoFit/>
            </a:bodyPr>
            <a:lstStyle/>
            <a:p>
              <a:pPr algn="ctr"/>
              <a:r>
                <a:rPr lang="en-US" sz="1050" dirty="0" smtClean="0"/>
                <a:t>F. </a:t>
              </a:r>
              <a:r>
                <a:rPr lang="en-US" sz="1050" dirty="0" err="1" smtClean="0"/>
                <a:t>Ribaldi</a:t>
              </a:r>
              <a:endParaRPr lang="en-US" sz="1050" dirty="0"/>
            </a:p>
          </p:txBody>
        </p:sp>
      </p:grpSp>
      <p:grpSp>
        <p:nvGrpSpPr>
          <p:cNvPr id="35" name="Grouper 34"/>
          <p:cNvGrpSpPr/>
          <p:nvPr/>
        </p:nvGrpSpPr>
        <p:grpSpPr>
          <a:xfrm>
            <a:off x="7185777" y="3563638"/>
            <a:ext cx="805829" cy="862825"/>
            <a:chOff x="3419500" y="2971456"/>
            <a:chExt cx="805829" cy="862825"/>
          </a:xfrm>
        </p:grpSpPr>
        <p:pic>
          <p:nvPicPr>
            <p:cNvPr id="49" name="Image 4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71834" y="2971456"/>
              <a:ext cx="466627" cy="645957"/>
            </a:xfrm>
            <a:prstGeom prst="rect">
              <a:avLst/>
            </a:prstGeom>
          </p:spPr>
        </p:pic>
        <p:sp>
          <p:nvSpPr>
            <p:cNvPr id="51" name="ZoneTexte 50"/>
            <p:cNvSpPr txBox="1"/>
            <p:nvPr/>
          </p:nvSpPr>
          <p:spPr>
            <a:xfrm>
              <a:off x="3419500" y="3580365"/>
              <a:ext cx="805829" cy="253916"/>
            </a:xfrm>
            <a:prstGeom prst="rect">
              <a:avLst/>
            </a:prstGeom>
            <a:noFill/>
          </p:spPr>
          <p:txBody>
            <a:bodyPr wrap="square" rtlCol="0">
              <a:spAutoFit/>
            </a:bodyPr>
            <a:lstStyle/>
            <a:p>
              <a:pPr algn="ctr"/>
              <a:r>
                <a:rPr lang="en-US" sz="1050" dirty="0" smtClean="0"/>
                <a:t>G.B. </a:t>
              </a:r>
              <a:r>
                <a:rPr lang="en-US" sz="1050" dirty="0" err="1" smtClean="0"/>
                <a:t>Frisoni</a:t>
              </a:r>
              <a:endParaRPr lang="en-US" sz="1050" dirty="0"/>
            </a:p>
          </p:txBody>
        </p:sp>
      </p:grpSp>
      <p:grpSp>
        <p:nvGrpSpPr>
          <p:cNvPr id="23" name="Grouper 22"/>
          <p:cNvGrpSpPr/>
          <p:nvPr/>
        </p:nvGrpSpPr>
        <p:grpSpPr>
          <a:xfrm>
            <a:off x="3042954" y="3145341"/>
            <a:ext cx="3510142" cy="799859"/>
            <a:chOff x="4985351" y="3403801"/>
            <a:chExt cx="3510142" cy="799859"/>
          </a:xfrm>
        </p:grpSpPr>
        <p:pic>
          <p:nvPicPr>
            <p:cNvPr id="52" name="Image 1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85351" y="3626291"/>
              <a:ext cx="1238291" cy="363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Image 1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280510" y="3403801"/>
              <a:ext cx="561912" cy="586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ZoneTexte 53"/>
            <p:cNvSpPr txBox="1"/>
            <p:nvPr/>
          </p:nvSpPr>
          <p:spPr>
            <a:xfrm>
              <a:off x="6139643" y="3949660"/>
              <a:ext cx="2355850" cy="254000"/>
            </a:xfrm>
            <a:prstGeom prst="rect">
              <a:avLst/>
            </a:prstGeom>
            <a:noFill/>
          </p:spPr>
          <p:txBody>
            <a:bodyPr>
              <a:spAutoFit/>
            </a:bodyPr>
            <a:lstStyle/>
            <a:p>
              <a:pPr>
                <a:defRPr/>
              </a:pPr>
              <a:r>
                <a:rPr lang="en-US" sz="1050" dirty="0">
                  <a:ea typeface="ＭＳ Ｐゴシック" charset="-128"/>
                  <a:cs typeface="+mn-cs"/>
                </a:rPr>
                <a:t>A. </a:t>
              </a:r>
              <a:r>
                <a:rPr lang="en-US" sz="1050" dirty="0" err="1">
                  <a:ea typeface="ＭＳ Ｐゴシック" charset="-128"/>
                  <a:cs typeface="+mn-cs"/>
                </a:rPr>
                <a:t>Altmann</a:t>
              </a:r>
              <a:endParaRPr lang="en-US" sz="1050" dirty="0">
                <a:ea typeface="ＭＳ Ｐゴシック" charset="-128"/>
                <a:cs typeface="+mn-cs"/>
              </a:endParaRPr>
            </a:p>
          </p:txBody>
        </p:sp>
      </p:grpSp>
      <p:sp>
        <p:nvSpPr>
          <p:cNvPr id="63" name="ZoneTexte 62"/>
          <p:cNvSpPr txBox="1"/>
          <p:nvPr/>
        </p:nvSpPr>
        <p:spPr>
          <a:xfrm>
            <a:off x="7252653" y="1587601"/>
            <a:ext cx="1403797" cy="338554"/>
          </a:xfrm>
          <a:prstGeom prst="rect">
            <a:avLst/>
          </a:prstGeom>
          <a:noFill/>
          <a:ln>
            <a:solidFill>
              <a:schemeClr val="accent1">
                <a:lumMod val="75000"/>
              </a:schemeClr>
            </a:solidFill>
          </a:ln>
        </p:spPr>
        <p:txBody>
          <a:bodyPr wrap="square" rtlCol="0">
            <a:spAutoFit/>
          </a:bodyPr>
          <a:lstStyle/>
          <a:p>
            <a:pPr algn="ctr"/>
            <a:r>
              <a:rPr lang="en-US" sz="1600" b="1" dirty="0" smtClean="0">
                <a:solidFill>
                  <a:schemeClr val="bg2"/>
                </a:solidFill>
              </a:rPr>
              <a:t>Brain-Heart</a:t>
            </a:r>
            <a:endParaRPr lang="en-US" sz="1600" b="1" dirty="0">
              <a:solidFill>
                <a:schemeClr val="bg2"/>
              </a:solidFill>
            </a:endParaRPr>
          </a:p>
        </p:txBody>
      </p:sp>
      <p:sp>
        <p:nvSpPr>
          <p:cNvPr id="64" name="ZoneTexte 63"/>
          <p:cNvSpPr txBox="1"/>
          <p:nvPr/>
        </p:nvSpPr>
        <p:spPr>
          <a:xfrm>
            <a:off x="6895056" y="2510217"/>
            <a:ext cx="1024424" cy="253916"/>
          </a:xfrm>
          <a:prstGeom prst="rect">
            <a:avLst/>
          </a:prstGeom>
          <a:noFill/>
        </p:spPr>
        <p:txBody>
          <a:bodyPr wrap="square" rtlCol="0">
            <a:spAutoFit/>
          </a:bodyPr>
          <a:lstStyle/>
          <a:p>
            <a:pPr algn="ctr"/>
            <a:r>
              <a:rPr lang="en-US" sz="1050" dirty="0" smtClean="0"/>
              <a:t>J. </a:t>
            </a:r>
            <a:r>
              <a:rPr lang="en-US" sz="1050" dirty="0" err="1" smtClean="0"/>
              <a:t>Banus</a:t>
            </a:r>
            <a:endParaRPr lang="en-US" sz="1050" dirty="0"/>
          </a:p>
        </p:txBody>
      </p:sp>
      <p:sp>
        <p:nvSpPr>
          <p:cNvPr id="65" name="ZoneTexte 64"/>
          <p:cNvSpPr txBox="1"/>
          <p:nvPr/>
        </p:nvSpPr>
        <p:spPr>
          <a:xfrm>
            <a:off x="7919480" y="2510217"/>
            <a:ext cx="1024424" cy="253916"/>
          </a:xfrm>
          <a:prstGeom prst="rect">
            <a:avLst/>
          </a:prstGeom>
          <a:noFill/>
        </p:spPr>
        <p:txBody>
          <a:bodyPr wrap="square" rtlCol="0">
            <a:spAutoFit/>
          </a:bodyPr>
          <a:lstStyle/>
          <a:p>
            <a:pPr algn="ctr"/>
            <a:r>
              <a:rPr lang="en-US" sz="1050" dirty="0" smtClean="0"/>
              <a:t>M. </a:t>
            </a:r>
            <a:r>
              <a:rPr lang="en-US" sz="1050" dirty="0" err="1" smtClean="0"/>
              <a:t>Sermesant</a:t>
            </a:r>
            <a:endParaRPr lang="en-US" sz="1050" dirty="0"/>
          </a:p>
        </p:txBody>
      </p:sp>
      <p:pic>
        <p:nvPicPr>
          <p:cNvPr id="33" name="Image 3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241615" y="1970176"/>
            <a:ext cx="415416" cy="540041"/>
          </a:xfrm>
          <a:prstGeom prst="rect">
            <a:avLst/>
          </a:prstGeom>
        </p:spPr>
      </p:pic>
      <p:grpSp>
        <p:nvGrpSpPr>
          <p:cNvPr id="57" name="Grouper 56"/>
          <p:cNvGrpSpPr/>
          <p:nvPr/>
        </p:nvGrpSpPr>
        <p:grpSpPr>
          <a:xfrm>
            <a:off x="2847218" y="3957976"/>
            <a:ext cx="3757528" cy="783689"/>
            <a:chOff x="2847218" y="3872683"/>
            <a:chExt cx="3757528" cy="783689"/>
          </a:xfrm>
        </p:grpSpPr>
        <p:grpSp>
          <p:nvGrpSpPr>
            <p:cNvPr id="30" name="Grouper 29"/>
            <p:cNvGrpSpPr/>
            <p:nvPr/>
          </p:nvGrpSpPr>
          <p:grpSpPr>
            <a:xfrm>
              <a:off x="4248419" y="3872683"/>
              <a:ext cx="2356327" cy="783689"/>
              <a:chOff x="6223642" y="3990270"/>
              <a:chExt cx="2356327" cy="783689"/>
            </a:xfrm>
          </p:grpSpPr>
          <p:pic>
            <p:nvPicPr>
              <p:cNvPr id="56" name="Image 5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364056" y="3990270"/>
                <a:ext cx="474780" cy="593475"/>
              </a:xfrm>
              <a:prstGeom prst="rect">
                <a:avLst/>
              </a:prstGeom>
            </p:spPr>
          </p:pic>
          <p:sp>
            <p:nvSpPr>
              <p:cNvPr id="58" name="ZoneTexte 57"/>
              <p:cNvSpPr txBox="1"/>
              <p:nvPr/>
            </p:nvSpPr>
            <p:spPr>
              <a:xfrm>
                <a:off x="6223642" y="4520043"/>
                <a:ext cx="2356327" cy="253916"/>
              </a:xfrm>
              <a:prstGeom prst="rect">
                <a:avLst/>
              </a:prstGeom>
              <a:noFill/>
            </p:spPr>
            <p:txBody>
              <a:bodyPr wrap="square" rtlCol="0">
                <a:spAutoFit/>
              </a:bodyPr>
              <a:lstStyle/>
              <a:p>
                <a:r>
                  <a:rPr lang="en-US" sz="1050" dirty="0" smtClean="0"/>
                  <a:t>B. </a:t>
                </a:r>
                <a:r>
                  <a:rPr lang="en-US" sz="1050" dirty="0" err="1" smtClean="0"/>
                  <a:t>Gutman</a:t>
                </a:r>
                <a:endParaRPr lang="en-US" sz="1050" dirty="0"/>
              </a:p>
            </p:txBody>
          </p:sp>
        </p:grpSp>
        <p:pic>
          <p:nvPicPr>
            <p:cNvPr id="55" name="Image 5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847218" y="4065014"/>
              <a:ext cx="1473017" cy="350089"/>
            </a:xfrm>
            <a:prstGeom prst="rect">
              <a:avLst/>
            </a:prstGeom>
          </p:spPr>
        </p:pic>
      </p:grpSp>
      <p:pic>
        <p:nvPicPr>
          <p:cNvPr id="59" name="Image 58"/>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68334" y="320916"/>
            <a:ext cx="1752476" cy="610540"/>
          </a:xfrm>
          <a:prstGeom prst="rect">
            <a:avLst/>
          </a:prstGeom>
        </p:spPr>
      </p:pic>
      <p:pic>
        <p:nvPicPr>
          <p:cNvPr id="60" name="Image 59"/>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571137" y="3718617"/>
            <a:ext cx="1685991" cy="432993"/>
          </a:xfrm>
          <a:prstGeom prst="rect">
            <a:avLst/>
          </a:prstGeom>
        </p:spPr>
      </p:pic>
      <p:pic>
        <p:nvPicPr>
          <p:cNvPr id="62" name="Image 6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23214" y="2198266"/>
            <a:ext cx="1901110" cy="560461"/>
          </a:xfrm>
          <a:prstGeom prst="rect">
            <a:avLst/>
          </a:prstGeom>
        </p:spPr>
      </p:pic>
      <p:pic>
        <p:nvPicPr>
          <p:cNvPr id="61" name="Image 60"/>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093196" y="1976192"/>
            <a:ext cx="525342" cy="544366"/>
          </a:xfrm>
          <a:prstGeom prst="rect">
            <a:avLst/>
          </a:prstGeom>
        </p:spPr>
      </p:pic>
    </p:spTree>
    <p:extLst>
      <p:ext uri="{BB962C8B-B14F-4D97-AF65-F5344CB8AC3E}">
        <p14:creationId xmlns:p14="http://schemas.microsoft.com/office/powerpoint/2010/main" val="34548362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001" y="2003625"/>
            <a:ext cx="8568758" cy="523220"/>
          </a:xfrm>
          <a:prstGeom prst="rect">
            <a:avLst/>
          </a:prstGeom>
        </p:spPr>
        <p:txBody>
          <a:bodyPr wrap="square">
            <a:spAutoFit/>
          </a:bodyPr>
          <a:lstStyle/>
          <a:p>
            <a:pPr algn="ctr"/>
            <a:r>
              <a:rPr lang="en-GB" sz="2800" b="1" dirty="0" smtClean="0"/>
              <a:t>Thank you!</a:t>
            </a:r>
            <a:endParaRPr lang="en-GB" sz="2800" b="1" dirty="0"/>
          </a:p>
        </p:txBody>
      </p:sp>
      <p:sp>
        <p:nvSpPr>
          <p:cNvPr id="4" name="Espace réservé du numéro de diapositive 3"/>
          <p:cNvSpPr>
            <a:spLocks noGrp="1"/>
          </p:cNvSpPr>
          <p:nvPr>
            <p:ph type="sldNum" sz="quarter" idx="12"/>
          </p:nvPr>
        </p:nvSpPr>
        <p:spPr/>
        <p:txBody>
          <a:bodyPr/>
          <a:lstStyle/>
          <a:p>
            <a:pPr>
              <a:defRPr/>
            </a:pPr>
            <a:r>
              <a:rPr lang="fr-FR" smtClean="0"/>
              <a:t>- </a:t>
            </a:r>
            <a:fld id="{8D68F26B-E493-43B4-A0D1-A7C7B876D25B}" type="slidenum">
              <a:rPr lang="fr-FR" smtClean="0"/>
              <a:pPr>
                <a:defRPr/>
              </a:pPr>
              <a:t>51</a:t>
            </a:fld>
            <a:endParaRPr lang="fr-FR"/>
          </a:p>
        </p:txBody>
      </p:sp>
    </p:spTree>
    <p:extLst>
      <p:ext uri="{BB962C8B-B14F-4D97-AF65-F5344CB8AC3E}">
        <p14:creationId xmlns:p14="http://schemas.microsoft.com/office/powerpoint/2010/main" val="38065641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Connecteur droit avec flèche 38"/>
          <p:cNvCxnSpPr/>
          <p:nvPr/>
        </p:nvCxnSpPr>
        <p:spPr>
          <a:xfrm>
            <a:off x="1165566" y="4606463"/>
            <a:ext cx="2830370" cy="223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r>
              <a:rPr lang="en-US" dirty="0" smtClean="0"/>
              <a:t>- </a:t>
            </a:r>
            <a:fld id="{FC13BAE9-2A32-844E-B556-BA49778EF8CC}" type="slidenum">
              <a:rPr lang="en-US" smtClean="0"/>
              <a:t>52</a:t>
            </a:fld>
            <a:endParaRPr lang="en-US" dirty="0"/>
          </a:p>
        </p:txBody>
      </p:sp>
      <p:pic>
        <p:nvPicPr>
          <p:cNvPr id="19" name="Imag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6080" y="1000134"/>
            <a:ext cx="948846" cy="1307487"/>
          </a:xfrm>
          <a:prstGeom prst="rect">
            <a:avLst/>
          </a:prstGeom>
        </p:spPr>
      </p:pic>
      <p:sp>
        <p:nvSpPr>
          <p:cNvPr id="5" name="ZoneTexte 4"/>
          <p:cNvSpPr txBox="1"/>
          <p:nvPr/>
        </p:nvSpPr>
        <p:spPr>
          <a:xfrm>
            <a:off x="0" y="65110"/>
            <a:ext cx="8146568" cy="369332"/>
          </a:xfrm>
          <a:prstGeom prst="rect">
            <a:avLst/>
          </a:prstGeom>
          <a:noFill/>
        </p:spPr>
        <p:txBody>
          <a:bodyPr wrap="square" rtlCol="0">
            <a:spAutoFit/>
          </a:bodyPr>
          <a:lstStyle/>
          <a:p>
            <a:r>
              <a:rPr lang="en-US" b="1" dirty="0" smtClean="0"/>
              <a:t>Brain architecture: structural connectivity across anatomical areas</a:t>
            </a:r>
            <a:endParaRPr lang="en-US" b="1" dirty="0"/>
          </a:p>
        </p:txBody>
      </p:sp>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8401" y="1035818"/>
            <a:ext cx="877535" cy="1092584"/>
          </a:xfrm>
          <a:prstGeom prst="rect">
            <a:avLst/>
          </a:prstGeom>
        </p:spPr>
      </p:pic>
      <p:graphicFrame>
        <p:nvGraphicFramePr>
          <p:cNvPr id="21" name="Table 18"/>
          <p:cNvGraphicFramePr>
            <a:graphicFrameLocks noGrp="1"/>
          </p:cNvGraphicFramePr>
          <p:nvPr>
            <p:extLst>
              <p:ext uri="{D42A27DB-BD31-4B8C-83A1-F6EECF244321}">
                <p14:modId xmlns:p14="http://schemas.microsoft.com/office/powerpoint/2010/main" val="2669042006"/>
              </p:ext>
            </p:extLst>
          </p:nvPr>
        </p:nvGraphicFramePr>
        <p:xfrm>
          <a:off x="6150792" y="930552"/>
          <a:ext cx="1634200" cy="1456830"/>
        </p:xfrm>
        <a:graphic>
          <a:graphicData uri="http://schemas.openxmlformats.org/drawingml/2006/table">
            <a:tbl>
              <a:tblPr bandRow="1" bandCol="1">
                <a:tableStyleId>{69012ECD-51FC-41F1-AA8D-1B2483CD663E}</a:tableStyleId>
              </a:tblPr>
              <a:tblGrid>
                <a:gridCol w="163420"/>
                <a:gridCol w="163420"/>
                <a:gridCol w="163420"/>
                <a:gridCol w="163420"/>
                <a:gridCol w="163420"/>
                <a:gridCol w="163420"/>
                <a:gridCol w="163420"/>
                <a:gridCol w="163420"/>
                <a:gridCol w="163420"/>
                <a:gridCol w="163420"/>
              </a:tblGrid>
              <a:tr h="145683">
                <a:tc>
                  <a:txBody>
                    <a:bodyPr/>
                    <a:lstStyle/>
                    <a:p>
                      <a:endParaRPr lang="en-US" sz="1100" kern="0" dirty="0"/>
                    </a:p>
                  </a:txBody>
                  <a:tcPr marL="0" marR="0" marT="0" marB="0" vert="wordArtVert">
                    <a:solidFill>
                      <a:schemeClr val="tx1"/>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c>
                  <a:txBody>
                    <a:bodyPr/>
                    <a:lstStyle/>
                    <a:p>
                      <a:endParaRPr lang="en-US" sz="1100" kern="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c>
                  <a:txBody>
                    <a:bodyPr/>
                    <a:lstStyle/>
                    <a:p>
                      <a:endParaRPr lang="en-US" sz="1100" kern="0" dirty="0"/>
                    </a:p>
                  </a:txBody>
                  <a:tcPr marL="0" marR="0" marT="0" marB="0" vert="wordArtVert">
                    <a:solidFill>
                      <a:srgbClr val="FFFFFF"/>
                    </a:solidFill>
                  </a:tcPr>
                </a:tc>
              </a:tr>
              <a:tr h="145683">
                <a:tc>
                  <a:txBody>
                    <a:bodyPr/>
                    <a:lstStyle/>
                    <a:p>
                      <a:endParaRPr lang="en-US" sz="1100" kern="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FFFFFF"/>
                    </a:solidFill>
                  </a:tcPr>
                </a:tc>
                <a:tc>
                  <a:txBody>
                    <a:bodyPr/>
                    <a:lstStyle/>
                    <a:p>
                      <a:endParaRPr lang="en-US" sz="1100" kern="0" dirty="0"/>
                    </a:p>
                  </a:txBody>
                  <a:tcPr marL="0" marR="0" marT="0" marB="0" vert="wordArtVert">
                    <a:solidFill>
                      <a:srgbClr val="000000"/>
                    </a:solidFill>
                  </a:tcPr>
                </a:tc>
              </a:tr>
            </a:tbl>
          </a:graphicData>
        </a:graphic>
      </p:graphicFrame>
      <p:grpSp>
        <p:nvGrpSpPr>
          <p:cNvPr id="10" name="Grouper 9"/>
          <p:cNvGrpSpPr/>
          <p:nvPr/>
        </p:nvGrpSpPr>
        <p:grpSpPr>
          <a:xfrm>
            <a:off x="5630859" y="422204"/>
            <a:ext cx="2863688" cy="1965180"/>
            <a:chOff x="4462954" y="1189895"/>
            <a:chExt cx="3595134" cy="2467126"/>
          </a:xfrm>
        </p:grpSpPr>
        <p:sp>
          <p:nvSpPr>
            <p:cNvPr id="9" name="ZoneTexte 8"/>
            <p:cNvSpPr txBox="1"/>
            <p:nvPr/>
          </p:nvSpPr>
          <p:spPr>
            <a:xfrm rot="18931873">
              <a:off x="4827450" y="1189895"/>
              <a:ext cx="1341260" cy="276998"/>
            </a:xfrm>
            <a:prstGeom prst="rect">
              <a:avLst/>
            </a:prstGeom>
            <a:noFill/>
          </p:spPr>
          <p:txBody>
            <a:bodyPr wrap="square" rtlCol="0">
              <a:spAutoFit/>
            </a:bodyPr>
            <a:lstStyle/>
            <a:p>
              <a:r>
                <a:rPr lang="en-US" sz="1200" dirty="0"/>
                <a:t>a</a:t>
              </a:r>
              <a:r>
                <a:rPr lang="en-US" sz="1200" dirty="0" smtClean="0"/>
                <a:t>rea 1</a:t>
              </a:r>
              <a:endParaRPr lang="en-US" sz="1200" dirty="0"/>
            </a:p>
          </p:txBody>
        </p:sp>
        <p:sp>
          <p:nvSpPr>
            <p:cNvPr id="22" name="ZoneTexte 21"/>
            <p:cNvSpPr txBox="1"/>
            <p:nvPr/>
          </p:nvSpPr>
          <p:spPr>
            <a:xfrm rot="18931873">
              <a:off x="5068869" y="1192651"/>
              <a:ext cx="1341260" cy="276998"/>
            </a:xfrm>
            <a:prstGeom prst="rect">
              <a:avLst/>
            </a:prstGeom>
            <a:noFill/>
          </p:spPr>
          <p:txBody>
            <a:bodyPr wrap="square" rtlCol="0">
              <a:spAutoFit/>
            </a:bodyPr>
            <a:lstStyle/>
            <a:p>
              <a:r>
                <a:rPr lang="en-US" sz="1200" dirty="0"/>
                <a:t>a</a:t>
              </a:r>
              <a:r>
                <a:rPr lang="en-US" sz="1200" dirty="0" smtClean="0"/>
                <a:t>rea 2</a:t>
              </a:r>
              <a:endParaRPr lang="en-US" sz="1200" dirty="0"/>
            </a:p>
          </p:txBody>
        </p:sp>
        <p:sp>
          <p:nvSpPr>
            <p:cNvPr id="23" name="ZoneTexte 22"/>
            <p:cNvSpPr txBox="1"/>
            <p:nvPr/>
          </p:nvSpPr>
          <p:spPr>
            <a:xfrm rot="18931873">
              <a:off x="6716828" y="1208566"/>
              <a:ext cx="1341260" cy="276998"/>
            </a:xfrm>
            <a:prstGeom prst="rect">
              <a:avLst/>
            </a:prstGeom>
            <a:noFill/>
          </p:spPr>
          <p:txBody>
            <a:bodyPr wrap="square" rtlCol="0">
              <a:spAutoFit/>
            </a:bodyPr>
            <a:lstStyle/>
            <a:p>
              <a:r>
                <a:rPr lang="en-US" sz="1200" dirty="0" smtClean="0"/>
                <a:t>area N</a:t>
              </a:r>
              <a:endParaRPr lang="en-US" sz="1200" dirty="0"/>
            </a:p>
          </p:txBody>
        </p:sp>
        <p:sp>
          <p:nvSpPr>
            <p:cNvPr id="24" name="ZoneTexte 23"/>
            <p:cNvSpPr txBox="1"/>
            <p:nvPr/>
          </p:nvSpPr>
          <p:spPr>
            <a:xfrm>
              <a:off x="4468889" y="1690448"/>
              <a:ext cx="1341259" cy="277000"/>
            </a:xfrm>
            <a:prstGeom prst="rect">
              <a:avLst/>
            </a:prstGeom>
            <a:noFill/>
          </p:spPr>
          <p:txBody>
            <a:bodyPr wrap="square" rtlCol="0">
              <a:spAutoFit/>
            </a:bodyPr>
            <a:lstStyle/>
            <a:p>
              <a:r>
                <a:rPr lang="en-US" sz="1200" dirty="0"/>
                <a:t>a</a:t>
              </a:r>
              <a:r>
                <a:rPr lang="en-US" sz="1200" dirty="0" smtClean="0"/>
                <a:t>rea 1</a:t>
              </a:r>
              <a:endParaRPr lang="en-US" sz="1200" dirty="0"/>
            </a:p>
          </p:txBody>
        </p:sp>
        <p:sp>
          <p:nvSpPr>
            <p:cNvPr id="25" name="ZoneTexte 24"/>
            <p:cNvSpPr txBox="1"/>
            <p:nvPr/>
          </p:nvSpPr>
          <p:spPr>
            <a:xfrm>
              <a:off x="4468889" y="1872522"/>
              <a:ext cx="1341259" cy="277000"/>
            </a:xfrm>
            <a:prstGeom prst="rect">
              <a:avLst/>
            </a:prstGeom>
            <a:noFill/>
          </p:spPr>
          <p:txBody>
            <a:bodyPr wrap="square" rtlCol="0">
              <a:spAutoFit/>
            </a:bodyPr>
            <a:lstStyle/>
            <a:p>
              <a:r>
                <a:rPr lang="en-US" sz="1200" dirty="0" smtClean="0"/>
                <a:t>area 2</a:t>
              </a:r>
              <a:endParaRPr lang="en-US" sz="1200" dirty="0"/>
            </a:p>
          </p:txBody>
        </p:sp>
        <p:sp>
          <p:nvSpPr>
            <p:cNvPr id="26" name="ZoneTexte 25"/>
            <p:cNvSpPr txBox="1"/>
            <p:nvPr/>
          </p:nvSpPr>
          <p:spPr>
            <a:xfrm>
              <a:off x="4462954" y="3380021"/>
              <a:ext cx="1341259" cy="277000"/>
            </a:xfrm>
            <a:prstGeom prst="rect">
              <a:avLst/>
            </a:prstGeom>
            <a:noFill/>
          </p:spPr>
          <p:txBody>
            <a:bodyPr wrap="square" rtlCol="0">
              <a:spAutoFit/>
            </a:bodyPr>
            <a:lstStyle/>
            <a:p>
              <a:r>
                <a:rPr lang="en-US" sz="1200" dirty="0"/>
                <a:t>a</a:t>
              </a:r>
              <a:r>
                <a:rPr lang="en-US" sz="1200" dirty="0" smtClean="0"/>
                <a:t>rea N</a:t>
              </a:r>
              <a:endParaRPr lang="en-US" sz="1200" dirty="0"/>
            </a:p>
          </p:txBody>
        </p:sp>
      </p:grpSp>
      <p:sp>
        <p:nvSpPr>
          <p:cNvPr id="13" name="ZoneTexte 12"/>
          <p:cNvSpPr txBox="1"/>
          <p:nvPr/>
        </p:nvSpPr>
        <p:spPr>
          <a:xfrm>
            <a:off x="2459747" y="1439691"/>
            <a:ext cx="206539" cy="584776"/>
          </a:xfrm>
          <a:prstGeom prst="rect">
            <a:avLst/>
          </a:prstGeom>
          <a:noFill/>
        </p:spPr>
        <p:txBody>
          <a:bodyPr wrap="square" rtlCol="0">
            <a:spAutoFit/>
          </a:bodyPr>
          <a:lstStyle/>
          <a:p>
            <a:r>
              <a:rPr lang="en-US" sz="3200" dirty="0" smtClean="0"/>
              <a:t>+</a:t>
            </a:r>
            <a:endParaRPr lang="en-US" sz="3200" dirty="0"/>
          </a:p>
        </p:txBody>
      </p:sp>
      <p:sp>
        <p:nvSpPr>
          <p:cNvPr id="27" name="Flèche vers la droite 26"/>
          <p:cNvSpPr/>
          <p:nvPr/>
        </p:nvSpPr>
        <p:spPr>
          <a:xfrm>
            <a:off x="4893151" y="1609494"/>
            <a:ext cx="638931" cy="2196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ZoneTexte 27"/>
          <p:cNvSpPr txBox="1"/>
          <p:nvPr/>
        </p:nvSpPr>
        <p:spPr>
          <a:xfrm>
            <a:off x="18326" y="2679861"/>
            <a:ext cx="8773227" cy="369332"/>
          </a:xfrm>
          <a:prstGeom prst="rect">
            <a:avLst/>
          </a:prstGeom>
          <a:noFill/>
        </p:spPr>
        <p:txBody>
          <a:bodyPr wrap="square" rtlCol="0">
            <a:spAutoFit/>
          </a:bodyPr>
          <a:lstStyle/>
          <a:p>
            <a:r>
              <a:rPr lang="en-US" b="1" dirty="0" smtClean="0"/>
              <a:t>A proxy for protein deposition: data collections of longitudinal AV45-PET amyloid scans</a:t>
            </a:r>
            <a:endParaRPr lang="en-US" b="1" dirty="0"/>
          </a:p>
        </p:txBody>
      </p:sp>
      <p:pic>
        <p:nvPicPr>
          <p:cNvPr id="29" name="Imag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0229" y="3874183"/>
            <a:ext cx="419958" cy="500981"/>
          </a:xfrm>
          <a:prstGeom prst="rect">
            <a:avLst/>
          </a:prstGeom>
          <a:ln>
            <a:solidFill>
              <a:srgbClr val="000000"/>
            </a:solidFill>
          </a:ln>
        </p:spPr>
      </p:pic>
      <p:pic>
        <p:nvPicPr>
          <p:cNvPr id="30" name="Image 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9713" y="3872976"/>
            <a:ext cx="425183" cy="500982"/>
          </a:xfrm>
          <a:prstGeom prst="rect">
            <a:avLst/>
          </a:prstGeom>
          <a:ln>
            <a:solidFill>
              <a:srgbClr val="000000"/>
            </a:solidFill>
          </a:ln>
        </p:spPr>
      </p:pic>
      <p:pic>
        <p:nvPicPr>
          <p:cNvPr id="31" name="Imag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55776" y="3189080"/>
            <a:ext cx="435843" cy="500982"/>
          </a:xfrm>
          <a:prstGeom prst="rect">
            <a:avLst/>
          </a:prstGeom>
          <a:ln>
            <a:solidFill>
              <a:srgbClr val="000000"/>
            </a:solidFill>
          </a:ln>
        </p:spPr>
      </p:pic>
      <p:pic>
        <p:nvPicPr>
          <p:cNvPr id="32" name="Image 3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12130" y="3874183"/>
            <a:ext cx="434108" cy="500982"/>
          </a:xfrm>
          <a:prstGeom prst="rect">
            <a:avLst/>
          </a:prstGeom>
          <a:ln>
            <a:solidFill>
              <a:srgbClr val="000000"/>
            </a:solidFill>
          </a:ln>
        </p:spPr>
      </p:pic>
      <p:pic>
        <p:nvPicPr>
          <p:cNvPr id="33" name="Image 3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8857" y="3189080"/>
            <a:ext cx="445448" cy="500981"/>
          </a:xfrm>
          <a:prstGeom prst="rect">
            <a:avLst/>
          </a:prstGeom>
          <a:ln>
            <a:solidFill>
              <a:schemeClr val="tx1"/>
            </a:solidFill>
          </a:ln>
        </p:spPr>
      </p:pic>
      <p:sp>
        <p:nvSpPr>
          <p:cNvPr id="34" name="ZoneTexte 33"/>
          <p:cNvSpPr txBox="1"/>
          <p:nvPr/>
        </p:nvSpPr>
        <p:spPr>
          <a:xfrm>
            <a:off x="75199" y="3404874"/>
            <a:ext cx="1070035" cy="276999"/>
          </a:xfrm>
          <a:prstGeom prst="rect">
            <a:avLst/>
          </a:prstGeom>
          <a:noFill/>
        </p:spPr>
        <p:txBody>
          <a:bodyPr wrap="square" rtlCol="0">
            <a:spAutoFit/>
          </a:bodyPr>
          <a:lstStyle/>
          <a:p>
            <a:pPr algn="r"/>
            <a:r>
              <a:rPr lang="en-US" sz="1200" dirty="0" smtClean="0"/>
              <a:t>Subject 1</a:t>
            </a:r>
            <a:endParaRPr lang="en-US" sz="1200" dirty="0"/>
          </a:p>
        </p:txBody>
      </p:sp>
      <p:sp>
        <p:nvSpPr>
          <p:cNvPr id="35" name="ZoneTexte 34"/>
          <p:cNvSpPr txBox="1"/>
          <p:nvPr/>
        </p:nvSpPr>
        <p:spPr>
          <a:xfrm>
            <a:off x="33420" y="4050213"/>
            <a:ext cx="1070035" cy="276999"/>
          </a:xfrm>
          <a:prstGeom prst="rect">
            <a:avLst/>
          </a:prstGeom>
          <a:noFill/>
        </p:spPr>
        <p:txBody>
          <a:bodyPr wrap="square" rtlCol="0">
            <a:spAutoFit/>
          </a:bodyPr>
          <a:lstStyle/>
          <a:p>
            <a:pPr algn="r"/>
            <a:r>
              <a:rPr lang="en-US" sz="1200" dirty="0" smtClean="0"/>
              <a:t>Subject 2</a:t>
            </a:r>
            <a:endParaRPr lang="en-US" sz="1200" dirty="0"/>
          </a:p>
        </p:txBody>
      </p:sp>
      <p:sp>
        <p:nvSpPr>
          <p:cNvPr id="46" name="ZoneTexte 45"/>
          <p:cNvSpPr txBox="1"/>
          <p:nvPr/>
        </p:nvSpPr>
        <p:spPr>
          <a:xfrm>
            <a:off x="3929096" y="4467963"/>
            <a:ext cx="885678" cy="276999"/>
          </a:xfrm>
          <a:prstGeom prst="rect">
            <a:avLst/>
          </a:prstGeom>
          <a:noFill/>
        </p:spPr>
        <p:txBody>
          <a:bodyPr wrap="square" rtlCol="0">
            <a:spAutoFit/>
          </a:bodyPr>
          <a:lstStyle/>
          <a:p>
            <a:r>
              <a:rPr lang="en-US" sz="1200" dirty="0" smtClean="0"/>
              <a:t>time</a:t>
            </a:r>
            <a:endParaRPr lang="en-US" sz="1200" dirty="0"/>
          </a:p>
        </p:txBody>
      </p:sp>
      <p:sp>
        <p:nvSpPr>
          <p:cNvPr id="47" name="ZoneTexte 46"/>
          <p:cNvSpPr txBox="1"/>
          <p:nvPr/>
        </p:nvSpPr>
        <p:spPr>
          <a:xfrm>
            <a:off x="919098" y="4368987"/>
            <a:ext cx="3733774" cy="261610"/>
          </a:xfrm>
          <a:prstGeom prst="rect">
            <a:avLst/>
          </a:prstGeom>
          <a:noFill/>
        </p:spPr>
        <p:txBody>
          <a:bodyPr wrap="square" rtlCol="0">
            <a:spAutoFit/>
          </a:bodyPr>
          <a:lstStyle/>
          <a:p>
            <a:r>
              <a:rPr lang="en-US" sz="1100" dirty="0" smtClean="0"/>
              <a:t>Baseline	   6 months		1 year	</a:t>
            </a:r>
            <a:endParaRPr lang="en-US" sz="1100" dirty="0"/>
          </a:p>
        </p:txBody>
      </p:sp>
      <p:cxnSp>
        <p:nvCxnSpPr>
          <p:cNvPr id="50" name="Connecteur droit 49"/>
          <p:cNvCxnSpPr/>
          <p:nvPr/>
        </p:nvCxnSpPr>
        <p:spPr>
          <a:xfrm>
            <a:off x="3331894" y="4611338"/>
            <a:ext cx="0" cy="109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Connecteur droit 50"/>
          <p:cNvCxnSpPr/>
          <p:nvPr/>
        </p:nvCxnSpPr>
        <p:spPr>
          <a:xfrm>
            <a:off x="2252940" y="4603473"/>
            <a:ext cx="0" cy="109642"/>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p:nvCxnSpPr>
        <p:spPr>
          <a:xfrm>
            <a:off x="1174884" y="4598644"/>
            <a:ext cx="0" cy="109642"/>
          </a:xfrm>
          <a:prstGeom prst="line">
            <a:avLst/>
          </a:prstGeom>
        </p:spPr>
        <p:style>
          <a:lnRef idx="2">
            <a:schemeClr val="accent1"/>
          </a:lnRef>
          <a:fillRef idx="0">
            <a:schemeClr val="accent1"/>
          </a:fillRef>
          <a:effectRef idx="1">
            <a:schemeClr val="accent1"/>
          </a:effectRef>
          <a:fontRef idx="minor">
            <a:schemeClr val="tx1"/>
          </a:fontRef>
        </p:style>
      </p:cxnSp>
      <p:sp>
        <p:nvSpPr>
          <p:cNvPr id="53" name="ZoneTexte 52"/>
          <p:cNvSpPr txBox="1"/>
          <p:nvPr/>
        </p:nvSpPr>
        <p:spPr>
          <a:xfrm>
            <a:off x="4790856" y="3549810"/>
            <a:ext cx="4092140" cy="646331"/>
          </a:xfrm>
          <a:prstGeom prst="rect">
            <a:avLst/>
          </a:prstGeom>
          <a:noFill/>
          <a:ln w="28575" cmpd="sng">
            <a:solidFill>
              <a:schemeClr val="bg2"/>
            </a:solidFill>
          </a:ln>
        </p:spPr>
        <p:txBody>
          <a:bodyPr wrap="square" rtlCol="0">
            <a:spAutoFit/>
          </a:bodyPr>
          <a:lstStyle/>
          <a:p>
            <a:pPr marL="285750" indent="-285750">
              <a:buFont typeface="Arial"/>
              <a:buChar char="•"/>
            </a:pPr>
            <a:r>
              <a:rPr lang="en-US" dirty="0" smtClean="0"/>
              <a:t>No consistent definition of time axis</a:t>
            </a:r>
          </a:p>
          <a:p>
            <a:pPr marL="285750" indent="-285750">
              <a:buFont typeface="Arial"/>
              <a:buChar char="•"/>
            </a:pPr>
            <a:r>
              <a:rPr lang="en-US" dirty="0" smtClean="0"/>
              <a:t>No clear model dynamics </a:t>
            </a:r>
            <a:endParaRPr lang="en-US" dirty="0"/>
          </a:p>
        </p:txBody>
      </p:sp>
    </p:spTree>
    <p:extLst>
      <p:ext uri="{BB962C8B-B14F-4D97-AF65-F5344CB8AC3E}">
        <p14:creationId xmlns:p14="http://schemas.microsoft.com/office/powerpoint/2010/main" val="11206102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53</a:t>
            </a:fld>
            <a:endParaRPr lang="fr-FR"/>
          </a:p>
        </p:txBody>
      </p:sp>
      <p:pic>
        <p:nvPicPr>
          <p:cNvPr id="16" name="Imag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003" y="1153680"/>
            <a:ext cx="861383" cy="679440"/>
          </a:xfrm>
          <a:prstGeom prst="rect">
            <a:avLst/>
          </a:prstGeom>
        </p:spPr>
      </p:pic>
      <p:sp>
        <p:nvSpPr>
          <p:cNvPr id="3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smtClean="0">
                <a:solidFill>
                  <a:schemeClr val="tx1"/>
                </a:solidFill>
                <a:latin typeface="Calibri"/>
                <a:cs typeface="Calibri"/>
              </a:rPr>
              <a:t>Latent variable </a:t>
            </a:r>
            <a:r>
              <a:rPr lang="fr-FR" sz="2700" dirty="0" err="1" smtClean="0">
                <a:solidFill>
                  <a:schemeClr val="tx1"/>
                </a:solidFill>
                <a:latin typeface="Calibri"/>
                <a:cs typeface="Calibri"/>
              </a:rPr>
              <a:t>modeling</a:t>
            </a:r>
            <a:r>
              <a:rPr lang="fr-FR" sz="2700" dirty="0" smtClean="0">
                <a:solidFill>
                  <a:schemeClr val="tx1"/>
                </a:solidFill>
                <a:latin typeface="Calibri"/>
                <a:cs typeface="Calibri"/>
              </a:rPr>
              <a:t> of </a:t>
            </a:r>
            <a:r>
              <a:rPr lang="fr-FR" sz="2700" dirty="0" err="1" smtClean="0">
                <a:solidFill>
                  <a:schemeClr val="tx1"/>
                </a:solidFill>
                <a:latin typeface="Calibri"/>
                <a:cs typeface="Calibri"/>
              </a:rPr>
              <a:t>multivariate</a:t>
            </a:r>
            <a:r>
              <a:rPr lang="fr-FR" sz="2700" dirty="0" smtClean="0">
                <a:solidFill>
                  <a:schemeClr val="tx1"/>
                </a:solidFill>
                <a:latin typeface="Calibri"/>
                <a:cs typeface="Calibri"/>
              </a:rPr>
              <a:t> data</a:t>
            </a:r>
            <a:endParaRPr lang="fr-FR" sz="2400" dirty="0">
              <a:solidFill>
                <a:schemeClr val="tx1"/>
              </a:solidFill>
              <a:latin typeface="Calibri"/>
              <a:cs typeface="Calibri"/>
            </a:endParaRPr>
          </a:p>
        </p:txBody>
      </p:sp>
      <p:grpSp>
        <p:nvGrpSpPr>
          <p:cNvPr id="7" name="Grouper 6"/>
          <p:cNvGrpSpPr/>
          <p:nvPr/>
        </p:nvGrpSpPr>
        <p:grpSpPr>
          <a:xfrm>
            <a:off x="1347043" y="1603106"/>
            <a:ext cx="2316480" cy="1612723"/>
            <a:chOff x="1347043" y="1603106"/>
            <a:chExt cx="2316480" cy="1612723"/>
          </a:xfrm>
        </p:grpSpPr>
        <p:sp>
          <p:nvSpPr>
            <p:cNvPr id="6" name="ZoneTexte 5"/>
            <p:cNvSpPr txBox="1"/>
            <p:nvPr/>
          </p:nvSpPr>
          <p:spPr>
            <a:xfrm>
              <a:off x="1347043" y="2146556"/>
              <a:ext cx="1259840" cy="461665"/>
            </a:xfrm>
            <a:prstGeom prst="rect">
              <a:avLst/>
            </a:prstGeom>
            <a:noFill/>
          </p:spPr>
          <p:txBody>
            <a:bodyPr wrap="square" rtlCol="0">
              <a:spAutoFit/>
            </a:bodyPr>
            <a:lstStyle/>
            <a:p>
              <a:pPr algn="ctr"/>
              <a:r>
                <a:rPr lang="en-US" sz="1200" dirty="0" smtClean="0"/>
                <a:t>Patient’s latent</a:t>
              </a:r>
            </a:p>
            <a:p>
              <a:pPr algn="ctr"/>
              <a:r>
                <a:rPr lang="en-US" sz="1200" dirty="0" smtClean="0"/>
                <a:t> status</a:t>
              </a:r>
              <a:endParaRPr lang="en-US" sz="1200" dirty="0"/>
            </a:p>
          </p:txBody>
        </p:sp>
        <p:cxnSp>
          <p:nvCxnSpPr>
            <p:cNvPr id="31" name="Connecteur droit avec flèche 30"/>
            <p:cNvCxnSpPr/>
            <p:nvPr/>
          </p:nvCxnSpPr>
          <p:spPr>
            <a:xfrm flipV="1">
              <a:off x="2606883" y="1603106"/>
              <a:ext cx="1056640" cy="5435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2670971" y="2562289"/>
              <a:ext cx="992552" cy="65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aphicFrame>
        <p:nvGraphicFramePr>
          <p:cNvPr id="35" name="Objet 34"/>
          <p:cNvGraphicFramePr>
            <a:graphicFrameLocks noChangeAspect="1"/>
          </p:cNvGraphicFramePr>
          <p:nvPr>
            <p:extLst>
              <p:ext uri="{D42A27DB-BD31-4B8C-83A1-F6EECF244321}">
                <p14:modId xmlns:p14="http://schemas.microsoft.com/office/powerpoint/2010/main" val="3206613643"/>
              </p:ext>
            </p:extLst>
          </p:nvPr>
        </p:nvGraphicFramePr>
        <p:xfrm>
          <a:off x="4662488" y="1385888"/>
          <a:ext cx="249237" cy="212725"/>
        </p:xfrm>
        <a:graphic>
          <a:graphicData uri="http://schemas.openxmlformats.org/presentationml/2006/ole">
            <mc:AlternateContent xmlns:mc="http://schemas.openxmlformats.org/markup-compatibility/2006">
              <mc:Choice xmlns:v="urn:schemas-microsoft-com:vml" Requires="v">
                <p:oleObj spid="_x0000_s30281" name="…quation" r:id="rId4" imgW="177800" imgH="152400" progId="Equation.3">
                  <p:embed/>
                </p:oleObj>
              </mc:Choice>
              <mc:Fallback>
                <p:oleObj name="…quation" r:id="rId4" imgW="177800" imgH="152400" progId="Equation.3">
                  <p:embed/>
                  <p:pic>
                    <p:nvPicPr>
                      <p:cNvPr id="0" name=""/>
                      <p:cNvPicPr/>
                      <p:nvPr/>
                    </p:nvPicPr>
                    <p:blipFill>
                      <a:blip r:embed="rId5"/>
                      <a:stretch>
                        <a:fillRect/>
                      </a:stretch>
                    </p:blipFill>
                    <p:spPr>
                      <a:xfrm>
                        <a:off x="4662488" y="1385888"/>
                        <a:ext cx="249237" cy="212725"/>
                      </a:xfrm>
                      <a:prstGeom prst="rect">
                        <a:avLst/>
                      </a:prstGeom>
                    </p:spPr>
                  </p:pic>
                </p:oleObj>
              </mc:Fallback>
            </mc:AlternateContent>
          </a:graphicData>
        </a:graphic>
      </p:graphicFrame>
      <p:graphicFrame>
        <p:nvGraphicFramePr>
          <p:cNvPr id="37" name="Objet 36"/>
          <p:cNvGraphicFramePr>
            <a:graphicFrameLocks noChangeAspect="1"/>
          </p:cNvGraphicFramePr>
          <p:nvPr>
            <p:extLst>
              <p:ext uri="{D42A27DB-BD31-4B8C-83A1-F6EECF244321}">
                <p14:modId xmlns:p14="http://schemas.microsoft.com/office/powerpoint/2010/main" val="3381662321"/>
              </p:ext>
            </p:extLst>
          </p:nvPr>
        </p:nvGraphicFramePr>
        <p:xfrm>
          <a:off x="4691063" y="3198813"/>
          <a:ext cx="212725" cy="211137"/>
        </p:xfrm>
        <a:graphic>
          <a:graphicData uri="http://schemas.openxmlformats.org/presentationml/2006/ole">
            <mc:AlternateContent xmlns:mc="http://schemas.openxmlformats.org/markup-compatibility/2006">
              <mc:Choice xmlns:v="urn:schemas-microsoft-com:vml" Requires="v">
                <p:oleObj spid="_x0000_s30282" name="…quation" r:id="rId6" imgW="152400" imgH="152400" progId="Equation.3">
                  <p:embed/>
                </p:oleObj>
              </mc:Choice>
              <mc:Fallback>
                <p:oleObj name="…quation" r:id="rId6" imgW="152400" imgH="152400" progId="Equation.3">
                  <p:embed/>
                  <p:pic>
                    <p:nvPicPr>
                      <p:cNvPr id="0" name=""/>
                      <p:cNvPicPr/>
                      <p:nvPr/>
                    </p:nvPicPr>
                    <p:blipFill>
                      <a:blip r:embed="rId7"/>
                      <a:stretch>
                        <a:fillRect/>
                      </a:stretch>
                    </p:blipFill>
                    <p:spPr>
                      <a:xfrm>
                        <a:off x="4691063" y="3198813"/>
                        <a:ext cx="212725" cy="211137"/>
                      </a:xfrm>
                      <a:prstGeom prst="rect">
                        <a:avLst/>
                      </a:prstGeom>
                    </p:spPr>
                  </p:pic>
                </p:oleObj>
              </mc:Fallback>
            </mc:AlternateContent>
          </a:graphicData>
        </a:graphic>
      </p:graphicFrame>
      <p:pic>
        <p:nvPicPr>
          <p:cNvPr id="23" name="Imag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254523">
            <a:off x="3938269" y="2680665"/>
            <a:ext cx="451616" cy="1131092"/>
          </a:xfrm>
          <a:prstGeom prst="rect">
            <a:avLst/>
          </a:prstGeom>
        </p:spPr>
      </p:pic>
      <p:sp>
        <p:nvSpPr>
          <p:cNvPr id="5" name="ZoneTexte 4"/>
          <p:cNvSpPr txBox="1"/>
          <p:nvPr/>
        </p:nvSpPr>
        <p:spPr>
          <a:xfrm>
            <a:off x="5016294" y="1153680"/>
            <a:ext cx="1927938" cy="646331"/>
          </a:xfrm>
          <a:prstGeom prst="rect">
            <a:avLst/>
          </a:prstGeom>
          <a:noFill/>
        </p:spPr>
        <p:txBody>
          <a:bodyPr wrap="square" rtlCol="0">
            <a:spAutoFit/>
          </a:bodyPr>
          <a:lstStyle/>
          <a:p>
            <a:pPr algn="ctr"/>
            <a:r>
              <a:rPr lang="en-US" b="1" dirty="0" smtClean="0"/>
              <a:t>Imaging </a:t>
            </a:r>
          </a:p>
          <a:p>
            <a:pPr algn="ctr"/>
            <a:r>
              <a:rPr lang="en-US" dirty="0" smtClean="0"/>
              <a:t>~ 10</a:t>
            </a:r>
            <a:r>
              <a:rPr lang="en-US" baseline="30000" dirty="0" smtClean="0"/>
              <a:t>5 </a:t>
            </a:r>
            <a:r>
              <a:rPr lang="en-US" dirty="0" smtClean="0"/>
              <a:t>voxels</a:t>
            </a:r>
            <a:endParaRPr lang="en-US" baseline="30000" dirty="0"/>
          </a:p>
        </p:txBody>
      </p:sp>
      <p:sp>
        <p:nvSpPr>
          <p:cNvPr id="25" name="ZoneTexte 24"/>
          <p:cNvSpPr txBox="1"/>
          <p:nvPr/>
        </p:nvSpPr>
        <p:spPr>
          <a:xfrm>
            <a:off x="4911725" y="2757738"/>
            <a:ext cx="2119818" cy="1477328"/>
          </a:xfrm>
          <a:prstGeom prst="rect">
            <a:avLst/>
          </a:prstGeom>
          <a:noFill/>
        </p:spPr>
        <p:txBody>
          <a:bodyPr wrap="square" rtlCol="0">
            <a:spAutoFit/>
          </a:bodyPr>
          <a:lstStyle/>
          <a:p>
            <a:pPr algn="ctr"/>
            <a:r>
              <a:rPr lang="en-US" b="1" dirty="0" smtClean="0"/>
              <a:t>Genetics</a:t>
            </a:r>
          </a:p>
          <a:p>
            <a:pPr algn="ctr"/>
            <a:r>
              <a:rPr lang="en-US" dirty="0" smtClean="0"/>
              <a:t>~ 10</a:t>
            </a:r>
            <a:r>
              <a:rPr lang="en-US" baseline="30000" dirty="0"/>
              <a:t>6</a:t>
            </a:r>
            <a:r>
              <a:rPr lang="en-US" baseline="30000" dirty="0" smtClean="0"/>
              <a:t> </a:t>
            </a:r>
            <a:r>
              <a:rPr lang="en-US" dirty="0" smtClean="0"/>
              <a:t>single nucleotide </a:t>
            </a:r>
            <a:r>
              <a:rPr lang="en-US" dirty="0" err="1" smtClean="0"/>
              <a:t>plymorphisms</a:t>
            </a:r>
            <a:r>
              <a:rPr lang="en-US" dirty="0" smtClean="0"/>
              <a:t> (SNPS)</a:t>
            </a:r>
            <a:endParaRPr lang="en-US" baseline="30000" dirty="0"/>
          </a:p>
        </p:txBody>
      </p:sp>
      <p:cxnSp>
        <p:nvCxnSpPr>
          <p:cNvPr id="9" name="Connecteur droit avec flèche 8"/>
          <p:cNvCxnSpPr/>
          <p:nvPr/>
        </p:nvCxnSpPr>
        <p:spPr>
          <a:xfrm>
            <a:off x="4139128" y="1964214"/>
            <a:ext cx="0" cy="823560"/>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3715393" y="2039596"/>
            <a:ext cx="1351280" cy="523220"/>
          </a:xfrm>
          <a:prstGeom prst="rect">
            <a:avLst/>
          </a:prstGeom>
          <a:noFill/>
        </p:spPr>
        <p:txBody>
          <a:bodyPr wrap="square" rtlCol="0">
            <a:spAutoFit/>
          </a:bodyPr>
          <a:lstStyle/>
          <a:p>
            <a:pPr algn="ctr"/>
            <a:r>
              <a:rPr lang="en-US" sz="2800" dirty="0">
                <a:latin typeface="+mn-lt"/>
              </a:rPr>
              <a:t>?</a:t>
            </a:r>
          </a:p>
        </p:txBody>
      </p:sp>
    </p:spTree>
    <p:extLst>
      <p:ext uri="{BB962C8B-B14F-4D97-AF65-F5344CB8AC3E}">
        <p14:creationId xmlns:p14="http://schemas.microsoft.com/office/powerpoint/2010/main" val="339974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r>
              <a:rPr lang="fr-FR" dirty="0" smtClean="0"/>
              <a:t>- </a:t>
            </a:r>
            <a:fld id="{8D68F26B-E493-43B4-A0D1-A7C7B876D25B}" type="slidenum">
              <a:rPr lang="fr-FR" smtClean="0"/>
              <a:pPr>
                <a:defRPr/>
              </a:pPr>
              <a:t>54</a:t>
            </a:fld>
            <a:endParaRPr lang="fr-FR" dirty="0"/>
          </a:p>
        </p:txBody>
      </p:sp>
      <p:grpSp>
        <p:nvGrpSpPr>
          <p:cNvPr id="75" name="Grouper 74"/>
          <p:cNvGrpSpPr/>
          <p:nvPr/>
        </p:nvGrpSpPr>
        <p:grpSpPr>
          <a:xfrm>
            <a:off x="870748" y="1689466"/>
            <a:ext cx="2780851" cy="369332"/>
            <a:chOff x="760318" y="1726007"/>
            <a:chExt cx="2780851" cy="369332"/>
          </a:xfrm>
        </p:grpSpPr>
        <p:pic>
          <p:nvPicPr>
            <p:cNvPr id="16" name="Imag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318" y="1769539"/>
              <a:ext cx="721646" cy="297148"/>
            </a:xfrm>
            <a:prstGeom prst="rect">
              <a:avLst/>
            </a:prstGeom>
          </p:spPr>
        </p:pic>
        <p:pic>
          <p:nvPicPr>
            <p:cNvPr id="19" name="Imag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1964" y="1769539"/>
              <a:ext cx="721646" cy="297148"/>
            </a:xfrm>
            <a:prstGeom prst="rect">
              <a:avLst/>
            </a:prstGeom>
          </p:spPr>
        </p:pic>
        <p:sp>
          <p:nvSpPr>
            <p:cNvPr id="20" name="ZoneTexte 19"/>
            <p:cNvSpPr txBox="1"/>
            <p:nvPr/>
          </p:nvSpPr>
          <p:spPr>
            <a:xfrm>
              <a:off x="2179946" y="1726007"/>
              <a:ext cx="1361223" cy="369332"/>
            </a:xfrm>
            <a:prstGeom prst="rect">
              <a:avLst/>
            </a:prstGeom>
            <a:noFill/>
          </p:spPr>
          <p:txBody>
            <a:bodyPr wrap="square" rtlCol="0">
              <a:spAutoFit/>
            </a:bodyPr>
            <a:lstStyle/>
            <a:p>
              <a:r>
                <a:rPr lang="mr-IN" dirty="0" smtClean="0"/>
                <a:t>…</a:t>
              </a:r>
              <a:endParaRPr lang="en-US" dirty="0"/>
            </a:p>
          </p:txBody>
        </p:sp>
      </p:gr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1012" y="1595220"/>
            <a:ext cx="832246" cy="696205"/>
          </a:xfrm>
          <a:prstGeom prst="rect">
            <a:avLst/>
          </a:prstGeom>
        </p:spPr>
      </p:pic>
      <p:sp>
        <p:nvSpPr>
          <p:cNvPr id="67" name="TextBox 16"/>
          <p:cNvSpPr txBox="1">
            <a:spLocks noChangeArrowheads="1"/>
          </p:cNvSpPr>
          <p:nvPr/>
        </p:nvSpPr>
        <p:spPr bwMode="auto">
          <a:xfrm>
            <a:off x="2812941" y="1089780"/>
            <a:ext cx="21494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 individuals</a:t>
            </a:r>
          </a:p>
        </p:txBody>
      </p:sp>
      <p:sp>
        <p:nvSpPr>
          <p:cNvPr id="68" name="TextBox 17"/>
          <p:cNvSpPr txBox="1">
            <a:spLocks noChangeArrowheads="1"/>
          </p:cNvSpPr>
          <p:nvPr/>
        </p:nvSpPr>
        <p:spPr bwMode="auto">
          <a:xfrm>
            <a:off x="661878" y="719893"/>
            <a:ext cx="2151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t>~10</a:t>
            </a:r>
            <a:r>
              <a:rPr lang="en-US" sz="1400" baseline="30000"/>
              <a:t>6</a:t>
            </a:r>
            <a:r>
              <a:rPr lang="en-US" sz="1400"/>
              <a:t> SNPs</a:t>
            </a:r>
          </a:p>
        </p:txBody>
      </p:sp>
      <p:graphicFrame>
        <p:nvGraphicFramePr>
          <p:cNvPr id="69" name="Table 19"/>
          <p:cNvGraphicFramePr>
            <a:graphicFrameLocks noGrp="1"/>
          </p:cNvGraphicFramePr>
          <p:nvPr>
            <p:extLst>
              <p:ext uri="{D42A27DB-BD31-4B8C-83A1-F6EECF244321}">
                <p14:modId xmlns:p14="http://schemas.microsoft.com/office/powerpoint/2010/main" val="4145912478"/>
              </p:ext>
            </p:extLst>
          </p:nvPr>
        </p:nvGraphicFramePr>
        <p:xfrm>
          <a:off x="736770" y="998110"/>
          <a:ext cx="2021256" cy="466436"/>
        </p:xfrm>
        <a:graphic>
          <a:graphicData uri="http://schemas.openxmlformats.org/drawingml/2006/table">
            <a:tbl>
              <a:tblPr bandRow="1" bandCol="1">
                <a:tableStyleId>{69012ECD-51FC-41F1-AA8D-1B2483CD663E}</a:tableStyleId>
              </a:tblPr>
              <a:tblGrid>
                <a:gridCol w="50531"/>
                <a:gridCol w="50532"/>
                <a:gridCol w="50531"/>
                <a:gridCol w="50532"/>
                <a:gridCol w="50531"/>
                <a:gridCol w="50531"/>
                <a:gridCol w="50532"/>
                <a:gridCol w="50531"/>
                <a:gridCol w="50532"/>
                <a:gridCol w="50531"/>
                <a:gridCol w="50531"/>
                <a:gridCol w="50532"/>
                <a:gridCol w="50531"/>
                <a:gridCol w="50532"/>
                <a:gridCol w="50531"/>
                <a:gridCol w="50531"/>
                <a:gridCol w="50532"/>
                <a:gridCol w="50531"/>
                <a:gridCol w="50532"/>
                <a:gridCol w="50531"/>
                <a:gridCol w="50531"/>
                <a:gridCol w="50532"/>
                <a:gridCol w="50531"/>
                <a:gridCol w="50532"/>
                <a:gridCol w="50531"/>
                <a:gridCol w="50531"/>
                <a:gridCol w="50532"/>
                <a:gridCol w="50531"/>
                <a:gridCol w="50532"/>
                <a:gridCol w="50531"/>
                <a:gridCol w="50531"/>
                <a:gridCol w="50532"/>
                <a:gridCol w="50531"/>
                <a:gridCol w="50532"/>
                <a:gridCol w="50531"/>
                <a:gridCol w="50531"/>
                <a:gridCol w="50532"/>
                <a:gridCol w="50531"/>
                <a:gridCol w="50532"/>
                <a:gridCol w="50531"/>
              </a:tblGrid>
              <a:tr h="116609">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116609">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116609">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r>
              <a:tr h="116609">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bl>
          </a:graphicData>
        </a:graphic>
      </p:graphicFrame>
      <p:sp>
        <p:nvSpPr>
          <p:cNvPr id="70" name="TextBox 20"/>
          <p:cNvSpPr txBox="1">
            <a:spLocks noChangeArrowheads="1"/>
          </p:cNvSpPr>
          <p:nvPr/>
        </p:nvSpPr>
        <p:spPr bwMode="auto">
          <a:xfrm>
            <a:off x="6345280" y="1053214"/>
            <a:ext cx="215106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N individuals</a:t>
            </a:r>
          </a:p>
        </p:txBody>
      </p:sp>
      <p:sp>
        <p:nvSpPr>
          <p:cNvPr id="71" name="TextBox 21"/>
          <p:cNvSpPr txBox="1">
            <a:spLocks noChangeArrowheads="1"/>
          </p:cNvSpPr>
          <p:nvPr/>
        </p:nvSpPr>
        <p:spPr bwMode="auto">
          <a:xfrm>
            <a:off x="4891130" y="740476"/>
            <a:ext cx="2151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~10</a:t>
            </a:r>
            <a:r>
              <a:rPr lang="en-US" sz="1400" baseline="30000"/>
              <a:t>5</a:t>
            </a:r>
            <a:r>
              <a:rPr lang="en-US" sz="1400"/>
              <a:t> brain features</a:t>
            </a:r>
          </a:p>
        </p:txBody>
      </p:sp>
      <p:graphicFrame>
        <p:nvGraphicFramePr>
          <p:cNvPr id="72" name="Table 18"/>
          <p:cNvGraphicFramePr>
            <a:graphicFrameLocks noGrp="1"/>
          </p:cNvGraphicFramePr>
          <p:nvPr>
            <p:extLst>
              <p:ext uri="{D42A27DB-BD31-4B8C-83A1-F6EECF244321}">
                <p14:modId xmlns:p14="http://schemas.microsoft.com/office/powerpoint/2010/main" val="2273877341"/>
              </p:ext>
            </p:extLst>
          </p:nvPr>
        </p:nvGraphicFramePr>
        <p:xfrm>
          <a:off x="4978352" y="999303"/>
          <a:ext cx="1355344" cy="466436"/>
        </p:xfrm>
        <a:graphic>
          <a:graphicData uri="http://schemas.openxmlformats.org/drawingml/2006/table">
            <a:tbl>
              <a:tblPr bandRow="1" bandCol="1">
                <a:tableStyleId>{69012ECD-51FC-41F1-AA8D-1B2483CD663E}</a:tableStyleId>
              </a:tblPr>
              <a:tblGrid>
                <a:gridCol w="338836"/>
                <a:gridCol w="338836"/>
                <a:gridCol w="338836"/>
                <a:gridCol w="338836"/>
              </a:tblGrid>
              <a:tr h="116609">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c>
                  <a:txBody>
                    <a:bodyPr/>
                    <a:lstStyle/>
                    <a:p>
                      <a:endParaRPr lang="en-US" sz="1400" kern="0"/>
                    </a:p>
                  </a:txBody>
                  <a:tcPr marL="0" marR="0" marT="0" marB="0" vert="wordArtVert">
                    <a:solidFill>
                      <a:schemeClr val="bg2"/>
                    </a:solidFill>
                  </a:tcPr>
                </a:tc>
              </a:tr>
              <a:tr h="116609">
                <a:tc>
                  <a:txBody>
                    <a:bodyPr/>
                    <a:lstStyle/>
                    <a:p>
                      <a:endParaRPr lang="en-US" sz="1400" kern="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c>
                  <a:txBody>
                    <a:bodyPr/>
                    <a:lstStyle/>
                    <a:p>
                      <a:endParaRPr lang="en-US" sz="1400" kern="0" dirty="0"/>
                    </a:p>
                  </a:txBody>
                  <a:tcPr marL="0" marR="0" marT="0" marB="0" vert="wordArtVert">
                    <a:solidFill>
                      <a:schemeClr val="bg2"/>
                    </a:solidFill>
                  </a:tcPr>
                </a:tc>
              </a:tr>
            </a:tbl>
          </a:graphicData>
        </a:graphic>
      </p:graphicFrame>
      <p:sp>
        <p:nvSpPr>
          <p:cNvPr id="73" name="ZoneTexte 72"/>
          <p:cNvSpPr txBox="1"/>
          <p:nvPr/>
        </p:nvSpPr>
        <p:spPr>
          <a:xfrm>
            <a:off x="276076" y="1036882"/>
            <a:ext cx="314608" cy="369332"/>
          </a:xfrm>
          <a:prstGeom prst="rect">
            <a:avLst/>
          </a:prstGeom>
          <a:noFill/>
        </p:spPr>
        <p:txBody>
          <a:bodyPr wrap="square" rtlCol="0">
            <a:spAutoFit/>
          </a:bodyPr>
          <a:lstStyle/>
          <a:p>
            <a:r>
              <a:rPr lang="en-US" b="1" dirty="0" smtClean="0">
                <a:solidFill>
                  <a:srgbClr val="0000FF"/>
                </a:solidFill>
                <a:latin typeface="+mn-lt"/>
                <a:cs typeface="Times New Roman"/>
              </a:rPr>
              <a:t>X</a:t>
            </a:r>
            <a:endParaRPr lang="en-US" b="1" dirty="0">
              <a:solidFill>
                <a:srgbClr val="0000FF"/>
              </a:solidFill>
              <a:latin typeface="+mn-lt"/>
              <a:cs typeface="Times New Roman"/>
            </a:endParaRPr>
          </a:p>
        </p:txBody>
      </p:sp>
      <p:sp>
        <p:nvSpPr>
          <p:cNvPr id="74" name="ZoneTexte 73"/>
          <p:cNvSpPr txBox="1"/>
          <p:nvPr/>
        </p:nvSpPr>
        <p:spPr>
          <a:xfrm>
            <a:off x="4529648" y="1046523"/>
            <a:ext cx="314608" cy="369332"/>
          </a:xfrm>
          <a:prstGeom prst="rect">
            <a:avLst/>
          </a:prstGeom>
          <a:noFill/>
        </p:spPr>
        <p:txBody>
          <a:bodyPr wrap="square" rtlCol="0">
            <a:spAutoFit/>
          </a:bodyPr>
          <a:lstStyle/>
          <a:p>
            <a:r>
              <a:rPr lang="en-US" b="1" dirty="0" smtClean="0">
                <a:solidFill>
                  <a:srgbClr val="FF0000"/>
                </a:solidFill>
                <a:latin typeface="+mn-lt"/>
                <a:cs typeface="Times New Roman"/>
              </a:rPr>
              <a:t>Y</a:t>
            </a:r>
            <a:endParaRPr lang="en-US" b="1" dirty="0">
              <a:solidFill>
                <a:srgbClr val="FF0000"/>
              </a:solidFill>
              <a:latin typeface="+mn-lt"/>
              <a:cs typeface="Times New Roman"/>
            </a:endParaRPr>
          </a:p>
        </p:txBody>
      </p:sp>
      <p:grpSp>
        <p:nvGrpSpPr>
          <p:cNvPr id="2" name="Grouper 1"/>
          <p:cNvGrpSpPr/>
          <p:nvPr/>
        </p:nvGrpSpPr>
        <p:grpSpPr>
          <a:xfrm>
            <a:off x="1617931" y="2077332"/>
            <a:ext cx="3834655" cy="594839"/>
            <a:chOff x="1737598" y="1687632"/>
            <a:chExt cx="5651709" cy="897152"/>
          </a:xfrm>
        </p:grpSpPr>
        <p:cxnSp>
          <p:nvCxnSpPr>
            <p:cNvPr id="22" name="Connecteur droit avec flèche 21"/>
            <p:cNvCxnSpPr/>
            <p:nvPr/>
          </p:nvCxnSpPr>
          <p:spPr>
            <a:xfrm>
              <a:off x="1737598" y="1687632"/>
              <a:ext cx="878358" cy="89715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H="1">
              <a:off x="6013917" y="1863532"/>
              <a:ext cx="1375390" cy="7212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2333507" y="1752747"/>
              <a:ext cx="1084421" cy="557036"/>
            </a:xfrm>
            <a:prstGeom prst="rect">
              <a:avLst/>
            </a:prstGeom>
            <a:noFill/>
            <a:ln>
              <a:noFill/>
            </a:ln>
          </p:spPr>
          <p:txBody>
            <a:bodyPr wrap="square" rtlCol="0">
              <a:spAutoFit/>
            </a:bodyPr>
            <a:lstStyle/>
            <a:p>
              <a:r>
                <a:rPr lang="en-US" b="1" dirty="0" smtClean="0">
                  <a:solidFill>
                    <a:srgbClr val="0000FF"/>
                  </a:solidFill>
                  <a:latin typeface="+mn-lt"/>
                  <a:cs typeface="Times New Roman"/>
                </a:rPr>
                <a:t>f(X)</a:t>
              </a:r>
              <a:endParaRPr lang="en-US" b="1" dirty="0">
                <a:solidFill>
                  <a:srgbClr val="0000FF"/>
                </a:solidFill>
                <a:latin typeface="+mn-lt"/>
                <a:cs typeface="Times New Roman"/>
              </a:endParaRPr>
            </a:p>
          </p:txBody>
        </p:sp>
        <p:sp>
          <p:nvSpPr>
            <p:cNvPr id="25" name="ZoneTexte 24"/>
            <p:cNvSpPr txBox="1"/>
            <p:nvPr/>
          </p:nvSpPr>
          <p:spPr>
            <a:xfrm>
              <a:off x="5770724" y="1748462"/>
              <a:ext cx="1013464" cy="557036"/>
            </a:xfrm>
            <a:prstGeom prst="rect">
              <a:avLst/>
            </a:prstGeom>
            <a:noFill/>
            <a:ln>
              <a:noFill/>
            </a:ln>
          </p:spPr>
          <p:txBody>
            <a:bodyPr wrap="square" rtlCol="0">
              <a:spAutoFit/>
            </a:bodyPr>
            <a:lstStyle/>
            <a:p>
              <a:r>
                <a:rPr lang="en-US" b="1" dirty="0" smtClean="0">
                  <a:solidFill>
                    <a:srgbClr val="FF0000"/>
                  </a:solidFill>
                  <a:latin typeface="+mn-lt"/>
                  <a:cs typeface="Times New Roman"/>
                </a:rPr>
                <a:t>g(Y)</a:t>
              </a:r>
              <a:endParaRPr lang="en-US" b="1" dirty="0">
                <a:solidFill>
                  <a:srgbClr val="FF0000"/>
                </a:solidFill>
                <a:latin typeface="+mn-lt"/>
                <a:cs typeface="Times New Roman"/>
              </a:endParaRPr>
            </a:p>
          </p:txBody>
        </p:sp>
      </p:grpSp>
      <p:grpSp>
        <p:nvGrpSpPr>
          <p:cNvPr id="27" name="Grouper 26"/>
          <p:cNvGrpSpPr/>
          <p:nvPr/>
        </p:nvGrpSpPr>
        <p:grpSpPr>
          <a:xfrm>
            <a:off x="2285605" y="2804724"/>
            <a:ext cx="2265266" cy="1533751"/>
            <a:chOff x="2805519" y="2408573"/>
            <a:chExt cx="2265266" cy="1533751"/>
          </a:xfrm>
        </p:grpSpPr>
        <p:cxnSp>
          <p:nvCxnSpPr>
            <p:cNvPr id="29" name="Connecteur droit avec flèche 28"/>
            <p:cNvCxnSpPr/>
            <p:nvPr/>
          </p:nvCxnSpPr>
          <p:spPr>
            <a:xfrm flipV="1">
              <a:off x="2805519" y="2520813"/>
              <a:ext cx="0" cy="1421511"/>
            </a:xfrm>
            <a:prstGeom prst="straightConnector1">
              <a:avLst/>
            </a:prstGeom>
            <a:ln w="63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a:off x="2805519" y="3942324"/>
              <a:ext cx="2265266" cy="0"/>
            </a:xfrm>
            <a:prstGeom prst="straightConnector1">
              <a:avLst/>
            </a:prstGeom>
            <a:ln w="63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Ellipse 30"/>
            <p:cNvSpPr/>
            <p:nvPr/>
          </p:nvSpPr>
          <p:spPr>
            <a:xfrm>
              <a:off x="3014037" y="3723878"/>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Ellipse 31"/>
            <p:cNvSpPr/>
            <p:nvPr/>
          </p:nvSpPr>
          <p:spPr>
            <a:xfrm>
              <a:off x="3166437" y="3686738"/>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Ellipse 32"/>
            <p:cNvSpPr/>
            <p:nvPr/>
          </p:nvSpPr>
          <p:spPr>
            <a:xfrm>
              <a:off x="3195623" y="3469535"/>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Ellipse 33"/>
            <p:cNvSpPr/>
            <p:nvPr/>
          </p:nvSpPr>
          <p:spPr>
            <a:xfrm>
              <a:off x="3348023" y="3527165"/>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Ellipse 34"/>
            <p:cNvSpPr/>
            <p:nvPr/>
          </p:nvSpPr>
          <p:spPr>
            <a:xfrm>
              <a:off x="3434077" y="3281531"/>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Ellipse 35"/>
            <p:cNvSpPr/>
            <p:nvPr/>
          </p:nvSpPr>
          <p:spPr>
            <a:xfrm>
              <a:off x="3586477" y="3348638"/>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Ellipse 36"/>
            <p:cNvSpPr/>
            <p:nvPr/>
          </p:nvSpPr>
          <p:spPr>
            <a:xfrm>
              <a:off x="3653575" y="3084050"/>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Ellipse 37"/>
            <p:cNvSpPr/>
            <p:nvPr/>
          </p:nvSpPr>
          <p:spPr>
            <a:xfrm>
              <a:off x="3644849" y="3208019"/>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Ellipse 38"/>
            <p:cNvSpPr/>
            <p:nvPr/>
          </p:nvSpPr>
          <p:spPr>
            <a:xfrm>
              <a:off x="3863595" y="3237218"/>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Ellipse 39"/>
            <p:cNvSpPr/>
            <p:nvPr/>
          </p:nvSpPr>
          <p:spPr>
            <a:xfrm>
              <a:off x="4015995" y="3304325"/>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Ellipse 40"/>
            <p:cNvSpPr/>
            <p:nvPr/>
          </p:nvSpPr>
          <p:spPr>
            <a:xfrm>
              <a:off x="3779797" y="2821766"/>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Ellipse 41"/>
            <p:cNvSpPr/>
            <p:nvPr/>
          </p:nvSpPr>
          <p:spPr>
            <a:xfrm>
              <a:off x="3932197" y="2974166"/>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Ellipse 42"/>
            <p:cNvSpPr/>
            <p:nvPr/>
          </p:nvSpPr>
          <p:spPr>
            <a:xfrm>
              <a:off x="4169899" y="3022319"/>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Ellipse 43"/>
            <p:cNvSpPr/>
            <p:nvPr/>
          </p:nvSpPr>
          <p:spPr>
            <a:xfrm>
              <a:off x="4445513" y="2824070"/>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Ellipse 44"/>
            <p:cNvSpPr/>
            <p:nvPr/>
          </p:nvSpPr>
          <p:spPr>
            <a:xfrm>
              <a:off x="4125638" y="2661397"/>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Ellipse 45"/>
            <p:cNvSpPr/>
            <p:nvPr/>
          </p:nvSpPr>
          <p:spPr>
            <a:xfrm>
              <a:off x="4278038" y="2813797"/>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Ellipse 46"/>
            <p:cNvSpPr/>
            <p:nvPr/>
          </p:nvSpPr>
          <p:spPr>
            <a:xfrm>
              <a:off x="4301970" y="2411590"/>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Ellipse 47"/>
            <p:cNvSpPr/>
            <p:nvPr/>
          </p:nvSpPr>
          <p:spPr>
            <a:xfrm>
              <a:off x="4454370" y="2563990"/>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Ellipse 48"/>
            <p:cNvSpPr/>
            <p:nvPr/>
          </p:nvSpPr>
          <p:spPr>
            <a:xfrm>
              <a:off x="3501645" y="3699946"/>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Ellipse 49"/>
            <p:cNvSpPr/>
            <p:nvPr/>
          </p:nvSpPr>
          <p:spPr>
            <a:xfrm>
              <a:off x="2966173" y="3178785"/>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Ellipse 50"/>
            <p:cNvSpPr/>
            <p:nvPr/>
          </p:nvSpPr>
          <p:spPr>
            <a:xfrm>
              <a:off x="4814042" y="2520876"/>
              <a:ext cx="47864" cy="47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Connecteur droit 51"/>
            <p:cNvCxnSpPr/>
            <p:nvPr/>
          </p:nvCxnSpPr>
          <p:spPr>
            <a:xfrm flipV="1">
              <a:off x="2894845" y="2408573"/>
              <a:ext cx="1796693" cy="1441163"/>
            </a:xfrm>
            <a:prstGeom prst="line">
              <a:avLst/>
            </a:prstGeom>
          </p:spPr>
          <p:style>
            <a:lnRef idx="2">
              <a:schemeClr val="accent1"/>
            </a:lnRef>
            <a:fillRef idx="0">
              <a:schemeClr val="accent1"/>
            </a:fillRef>
            <a:effectRef idx="1">
              <a:schemeClr val="accent1"/>
            </a:effectRef>
            <a:fontRef idx="minor">
              <a:schemeClr val="tx1"/>
            </a:fontRef>
          </p:style>
        </p:cxnSp>
      </p:grpSp>
      <p:sp>
        <p:nvSpPr>
          <p:cNvPr id="55" name="ZoneTexte 54"/>
          <p:cNvSpPr txBox="1"/>
          <p:nvPr/>
        </p:nvSpPr>
        <p:spPr>
          <a:xfrm>
            <a:off x="1688925" y="2888480"/>
            <a:ext cx="735774" cy="369332"/>
          </a:xfrm>
          <a:prstGeom prst="rect">
            <a:avLst/>
          </a:prstGeom>
          <a:noFill/>
          <a:ln>
            <a:noFill/>
          </a:ln>
        </p:spPr>
        <p:txBody>
          <a:bodyPr wrap="square" rtlCol="0">
            <a:spAutoFit/>
          </a:bodyPr>
          <a:lstStyle/>
          <a:p>
            <a:r>
              <a:rPr lang="en-US" b="1" dirty="0" smtClean="0">
                <a:solidFill>
                  <a:srgbClr val="0000FF"/>
                </a:solidFill>
                <a:latin typeface="+mn-lt"/>
                <a:cs typeface="Times New Roman"/>
              </a:rPr>
              <a:t>f(X)</a:t>
            </a:r>
            <a:endParaRPr lang="en-US" b="1" dirty="0">
              <a:solidFill>
                <a:srgbClr val="0000FF"/>
              </a:solidFill>
              <a:latin typeface="+mn-lt"/>
              <a:cs typeface="Times New Roman"/>
            </a:endParaRPr>
          </a:p>
        </p:txBody>
      </p:sp>
      <p:sp>
        <p:nvSpPr>
          <p:cNvPr id="56" name="ZoneTexte 55"/>
          <p:cNvSpPr txBox="1"/>
          <p:nvPr/>
        </p:nvSpPr>
        <p:spPr>
          <a:xfrm>
            <a:off x="4060650" y="4323973"/>
            <a:ext cx="687630" cy="369332"/>
          </a:xfrm>
          <a:prstGeom prst="rect">
            <a:avLst/>
          </a:prstGeom>
          <a:noFill/>
          <a:ln>
            <a:noFill/>
          </a:ln>
        </p:spPr>
        <p:txBody>
          <a:bodyPr wrap="square" rtlCol="0">
            <a:spAutoFit/>
          </a:bodyPr>
          <a:lstStyle/>
          <a:p>
            <a:r>
              <a:rPr lang="en-US" b="1" dirty="0" smtClean="0">
                <a:solidFill>
                  <a:srgbClr val="FF0000"/>
                </a:solidFill>
                <a:latin typeface="+mn-lt"/>
                <a:cs typeface="Times New Roman"/>
              </a:rPr>
              <a:t>g(Y)</a:t>
            </a:r>
            <a:endParaRPr lang="en-US" b="1" dirty="0">
              <a:solidFill>
                <a:srgbClr val="FF0000"/>
              </a:solidFill>
              <a:latin typeface="+mn-lt"/>
              <a:cs typeface="Times New Roman"/>
            </a:endParaRPr>
          </a:p>
        </p:txBody>
      </p:sp>
      <p:sp>
        <p:nvSpPr>
          <p:cNvPr id="53" name="ZoneTexte 52"/>
          <p:cNvSpPr txBox="1"/>
          <p:nvPr/>
        </p:nvSpPr>
        <p:spPr>
          <a:xfrm>
            <a:off x="5609506" y="2775475"/>
            <a:ext cx="1906998" cy="369332"/>
          </a:xfrm>
          <a:prstGeom prst="rect">
            <a:avLst/>
          </a:prstGeom>
          <a:noFill/>
          <a:ln>
            <a:noFill/>
          </a:ln>
        </p:spPr>
        <p:txBody>
          <a:bodyPr wrap="square" rtlCol="0">
            <a:spAutoFit/>
          </a:bodyPr>
          <a:lstStyle/>
          <a:p>
            <a:r>
              <a:rPr lang="en-US" b="1" dirty="0" smtClean="0">
                <a:solidFill>
                  <a:srgbClr val="0000FF"/>
                </a:solidFill>
                <a:latin typeface="+mn-lt"/>
                <a:cs typeface="Times New Roman"/>
              </a:rPr>
              <a:t>f(X)            </a:t>
            </a:r>
            <a:r>
              <a:rPr lang="en-US" b="1" dirty="0" smtClean="0">
                <a:solidFill>
                  <a:srgbClr val="FF0000"/>
                </a:solidFill>
                <a:latin typeface="+mn-lt"/>
                <a:cs typeface="Times New Roman"/>
              </a:rPr>
              <a:t>g(Y)</a:t>
            </a:r>
            <a:endParaRPr lang="en-US" b="1" dirty="0">
              <a:solidFill>
                <a:srgbClr val="FF0000"/>
              </a:solidFill>
              <a:latin typeface="+mn-lt"/>
              <a:cs typeface="Times New Roman"/>
            </a:endParaRPr>
          </a:p>
        </p:txBody>
      </p:sp>
      <p:sp>
        <p:nvSpPr>
          <p:cNvPr id="4" name="Double flèche horizontale 3"/>
          <p:cNvSpPr/>
          <p:nvPr/>
        </p:nvSpPr>
        <p:spPr>
          <a:xfrm>
            <a:off x="6246474" y="2905758"/>
            <a:ext cx="431983" cy="16906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ZoneTexte 4"/>
          <p:cNvSpPr txBox="1"/>
          <p:nvPr/>
        </p:nvSpPr>
        <p:spPr>
          <a:xfrm>
            <a:off x="5734160" y="2519148"/>
            <a:ext cx="2204419" cy="307777"/>
          </a:xfrm>
          <a:prstGeom prst="rect">
            <a:avLst/>
          </a:prstGeom>
          <a:noFill/>
        </p:spPr>
        <p:txBody>
          <a:bodyPr wrap="square" rtlCol="0">
            <a:spAutoFit/>
          </a:bodyPr>
          <a:lstStyle/>
          <a:p>
            <a:r>
              <a:rPr lang="en-US" sz="1400" dirty="0"/>
              <a:t>m</a:t>
            </a:r>
            <a:r>
              <a:rPr lang="en-US" sz="1400" dirty="0" smtClean="0"/>
              <a:t>aximal association</a:t>
            </a:r>
            <a:endParaRPr lang="en-US" sz="1400" dirty="0"/>
          </a:p>
        </p:txBody>
      </p:sp>
      <p:sp>
        <p:nvSpPr>
          <p:cNvPr id="8" name="ZoneTexte 7"/>
          <p:cNvSpPr txBox="1"/>
          <p:nvPr/>
        </p:nvSpPr>
        <p:spPr>
          <a:xfrm>
            <a:off x="4729103" y="3651683"/>
            <a:ext cx="3466721" cy="1077218"/>
          </a:xfrm>
          <a:prstGeom prst="rect">
            <a:avLst/>
          </a:prstGeom>
          <a:noFill/>
        </p:spPr>
        <p:txBody>
          <a:bodyPr wrap="square" rtlCol="0">
            <a:spAutoFit/>
          </a:bodyPr>
          <a:lstStyle/>
          <a:p>
            <a:pPr algn="ctr"/>
            <a:r>
              <a:rPr lang="en-US" sz="1600" b="1" dirty="0" smtClean="0"/>
              <a:t>Correlation</a:t>
            </a:r>
            <a:r>
              <a:rPr lang="en-US" sz="1600" dirty="0" smtClean="0"/>
              <a:t> </a:t>
            </a:r>
          </a:p>
          <a:p>
            <a:pPr algn="ctr"/>
            <a:r>
              <a:rPr lang="en-US" sz="1600" dirty="0" smtClean="0"/>
              <a:t>Canonical Correlation Analysis</a:t>
            </a:r>
          </a:p>
          <a:p>
            <a:pPr algn="ctr"/>
            <a:r>
              <a:rPr lang="en-US" sz="1600" b="1" dirty="0" smtClean="0"/>
              <a:t>Covariance</a:t>
            </a:r>
          </a:p>
          <a:p>
            <a:pPr algn="ctr"/>
            <a:r>
              <a:rPr lang="en-US" sz="1600" dirty="0" smtClean="0"/>
              <a:t>Partial Least Squares</a:t>
            </a:r>
            <a:endParaRPr lang="en-US" sz="1600" dirty="0"/>
          </a:p>
        </p:txBody>
      </p:sp>
      <p:cxnSp>
        <p:nvCxnSpPr>
          <p:cNvPr id="10" name="Connecteur droit avec flèche 9"/>
          <p:cNvCxnSpPr/>
          <p:nvPr/>
        </p:nvCxnSpPr>
        <p:spPr>
          <a:xfrm flipV="1">
            <a:off x="6462464" y="3139175"/>
            <a:ext cx="0" cy="5526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1686571" y="1742961"/>
            <a:ext cx="117885" cy="279637"/>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0" name="Rectangle 59"/>
          <p:cNvSpPr/>
          <p:nvPr/>
        </p:nvSpPr>
        <p:spPr>
          <a:xfrm>
            <a:off x="2003964" y="1733229"/>
            <a:ext cx="281641" cy="279639"/>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1" name="Rectangle 60"/>
          <p:cNvSpPr/>
          <p:nvPr/>
        </p:nvSpPr>
        <p:spPr>
          <a:xfrm>
            <a:off x="1383888" y="1744759"/>
            <a:ext cx="117885" cy="279637"/>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2" name="Rectangle 61"/>
          <p:cNvSpPr/>
          <p:nvPr/>
        </p:nvSpPr>
        <p:spPr>
          <a:xfrm>
            <a:off x="1075913" y="1742961"/>
            <a:ext cx="117885" cy="279637"/>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3" name="Rectangle 62"/>
          <p:cNvSpPr/>
          <p:nvPr/>
        </p:nvSpPr>
        <p:spPr>
          <a:xfrm>
            <a:off x="5457878" y="1789745"/>
            <a:ext cx="117885" cy="279637"/>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4" name="Rectangle 63"/>
          <p:cNvSpPr/>
          <p:nvPr/>
        </p:nvSpPr>
        <p:spPr>
          <a:xfrm>
            <a:off x="5350577" y="1689466"/>
            <a:ext cx="117885" cy="139818"/>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5" name="Rectangle 64"/>
          <p:cNvSpPr/>
          <p:nvPr/>
        </p:nvSpPr>
        <p:spPr>
          <a:xfrm>
            <a:off x="5291634" y="1999473"/>
            <a:ext cx="117885" cy="139818"/>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FF"/>
              </a:solidFill>
            </a:endParaRPr>
          </a:p>
        </p:txBody>
      </p:sp>
      <p:sp>
        <p:nvSpPr>
          <p:cNvPr id="66" name="Titre 1">
            <a:extLst>
              <a:ext uri="{FF2B5EF4-FFF2-40B4-BE49-F238E27FC236}">
                <a16:creationId xmlns:a16="http://schemas.microsoft.com/office/drawing/2014/main" xmlns="" id="{58DFA5DD-10E0-4954-B079-93CC89887CFB}"/>
              </a:ext>
            </a:extLst>
          </p:cNvPr>
          <p:cNvSpPr txBox="1">
            <a:spLocks/>
          </p:cNvSpPr>
          <p:nvPr/>
        </p:nvSpPr>
        <p:spPr>
          <a:xfrm>
            <a:off x="-369641" y="27826"/>
            <a:ext cx="9996714" cy="857250"/>
          </a:xfrm>
          <a:prstGeom prst="rect">
            <a:avLst/>
          </a:prstGeom>
        </p:spPr>
        <p:txBody>
          <a:bodyPr>
            <a:normAutofit fontScale="97500"/>
          </a:bodyPr>
          <a:lst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a:lstStyle>
          <a:p>
            <a:pPr algn="ctr"/>
            <a:r>
              <a:rPr lang="fr-FR" sz="2700" dirty="0" smtClean="0">
                <a:solidFill>
                  <a:schemeClr val="tx1"/>
                </a:solidFill>
                <a:latin typeface="Calibri"/>
                <a:cs typeface="Calibri"/>
              </a:rPr>
              <a:t>Latent variable </a:t>
            </a:r>
            <a:r>
              <a:rPr lang="fr-FR" sz="2700" dirty="0" err="1" smtClean="0">
                <a:solidFill>
                  <a:schemeClr val="tx1"/>
                </a:solidFill>
                <a:latin typeface="Calibri"/>
                <a:cs typeface="Calibri"/>
              </a:rPr>
              <a:t>modeling</a:t>
            </a:r>
            <a:r>
              <a:rPr lang="fr-FR" sz="2700" dirty="0" smtClean="0">
                <a:solidFill>
                  <a:schemeClr val="tx1"/>
                </a:solidFill>
                <a:latin typeface="Calibri"/>
                <a:cs typeface="Calibri"/>
              </a:rPr>
              <a:t> of </a:t>
            </a:r>
            <a:r>
              <a:rPr lang="fr-FR" sz="2700" dirty="0" err="1" smtClean="0">
                <a:solidFill>
                  <a:schemeClr val="tx1"/>
                </a:solidFill>
                <a:latin typeface="Calibri"/>
                <a:cs typeface="Calibri"/>
              </a:rPr>
              <a:t>multivariate</a:t>
            </a:r>
            <a:r>
              <a:rPr lang="fr-FR" sz="2700" dirty="0" smtClean="0">
                <a:solidFill>
                  <a:schemeClr val="tx1"/>
                </a:solidFill>
                <a:latin typeface="Calibri"/>
                <a:cs typeface="Calibri"/>
              </a:rPr>
              <a:t> data</a:t>
            </a:r>
            <a:endParaRPr lang="fr-FR" sz="2400" dirty="0">
              <a:solidFill>
                <a:schemeClr val="tx1"/>
              </a:solidFill>
              <a:latin typeface="Calibri"/>
              <a:cs typeface="Calibri"/>
            </a:endParaRPr>
          </a:p>
        </p:txBody>
      </p:sp>
    </p:spTree>
    <p:extLst>
      <p:ext uri="{BB962C8B-B14F-4D97-AF65-F5344CB8AC3E}">
        <p14:creationId xmlns:p14="http://schemas.microsoft.com/office/powerpoint/2010/main" val="6767909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smtClean="0"/>
              <a:t>- </a:t>
            </a:r>
            <a:fld id="{8D68F26B-E493-43B4-A0D1-A7C7B876D25B}" type="slidenum">
              <a:rPr lang="fr-FR" smtClean="0"/>
              <a:pPr>
                <a:defRPr/>
              </a:pPr>
              <a:t>55</a:t>
            </a:fld>
            <a:endParaRPr lang="fr-FR"/>
          </a:p>
        </p:txBody>
      </p:sp>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9708" y="748707"/>
            <a:ext cx="4296928" cy="3839267"/>
          </a:xfrm>
          <a:prstGeom prst="rect">
            <a:avLst/>
          </a:prstGeom>
        </p:spPr>
      </p:pic>
      <p:sp>
        <p:nvSpPr>
          <p:cNvPr id="5" name="Rectangle 4"/>
          <p:cNvSpPr/>
          <p:nvPr/>
        </p:nvSpPr>
        <p:spPr>
          <a:xfrm>
            <a:off x="453917" y="79762"/>
            <a:ext cx="7995884" cy="461665"/>
          </a:xfrm>
          <a:prstGeom prst="rect">
            <a:avLst/>
          </a:prstGeom>
        </p:spPr>
        <p:txBody>
          <a:bodyPr wrap="square">
            <a:spAutoFit/>
          </a:bodyPr>
          <a:lstStyle/>
          <a:p>
            <a:pPr algn="ctr"/>
            <a:r>
              <a:rPr lang="en-US" sz="2400" b="1" dirty="0" smtClean="0"/>
              <a:t>Predictions in testing data</a:t>
            </a:r>
          </a:p>
        </p:txBody>
      </p:sp>
      <p:sp>
        <p:nvSpPr>
          <p:cNvPr id="4" name="ZoneTexte 3"/>
          <p:cNvSpPr txBox="1"/>
          <p:nvPr/>
        </p:nvSpPr>
        <p:spPr>
          <a:xfrm>
            <a:off x="6705712" y="2608503"/>
            <a:ext cx="2204607" cy="160043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b="1" dirty="0" smtClean="0">
                <a:solidFill>
                  <a:schemeClr val="bg1"/>
                </a:solidFill>
              </a:rPr>
              <a:t>Accuracy</a:t>
            </a:r>
          </a:p>
          <a:p>
            <a:endParaRPr lang="en-US" sz="1400" dirty="0" smtClean="0">
              <a:solidFill>
                <a:schemeClr val="bg1"/>
              </a:solidFill>
            </a:endParaRPr>
          </a:p>
          <a:p>
            <a:pPr marL="285750" indent="-285750">
              <a:buFont typeface="Arial"/>
              <a:buChar char="•"/>
            </a:pPr>
            <a:r>
              <a:rPr lang="en-US" sz="1400" dirty="0" smtClean="0">
                <a:solidFill>
                  <a:schemeClr val="bg1"/>
                </a:solidFill>
              </a:rPr>
              <a:t>89% AD </a:t>
            </a:r>
            <a:r>
              <a:rPr lang="en-US" sz="1400" dirty="0" err="1" smtClean="0">
                <a:solidFill>
                  <a:schemeClr val="bg1"/>
                </a:solidFill>
              </a:rPr>
              <a:t>vs</a:t>
            </a:r>
            <a:r>
              <a:rPr lang="en-US" sz="1400" dirty="0" smtClean="0">
                <a:solidFill>
                  <a:schemeClr val="bg1"/>
                </a:solidFill>
              </a:rPr>
              <a:t> NL</a:t>
            </a:r>
          </a:p>
          <a:p>
            <a:pPr marL="285750" indent="-285750">
              <a:buFont typeface="Arial"/>
              <a:buChar char="•"/>
            </a:pPr>
            <a:endParaRPr lang="en-US" sz="1400" dirty="0">
              <a:solidFill>
                <a:schemeClr val="bg1"/>
              </a:solidFill>
            </a:endParaRPr>
          </a:p>
          <a:p>
            <a:pPr marL="285750" indent="-285750">
              <a:buFont typeface="Arial"/>
              <a:buChar char="•"/>
            </a:pPr>
            <a:r>
              <a:rPr lang="en-US" sz="1400" dirty="0" smtClean="0">
                <a:solidFill>
                  <a:schemeClr val="bg1"/>
                </a:solidFill>
              </a:rPr>
              <a:t>82% </a:t>
            </a:r>
            <a:r>
              <a:rPr lang="en-US" sz="1400" dirty="0" err="1" smtClean="0">
                <a:solidFill>
                  <a:schemeClr val="bg1"/>
                </a:solidFill>
              </a:rPr>
              <a:t>MCIc</a:t>
            </a:r>
            <a:r>
              <a:rPr lang="en-US" sz="1400" dirty="0" smtClean="0">
                <a:solidFill>
                  <a:schemeClr val="bg1"/>
                </a:solidFill>
              </a:rPr>
              <a:t> </a:t>
            </a:r>
            <a:r>
              <a:rPr lang="en-US" sz="1400" dirty="0" err="1" smtClean="0">
                <a:solidFill>
                  <a:schemeClr val="bg1"/>
                </a:solidFill>
              </a:rPr>
              <a:t>vs</a:t>
            </a:r>
            <a:r>
              <a:rPr lang="en-US" sz="1400" dirty="0" smtClean="0">
                <a:solidFill>
                  <a:schemeClr val="bg1"/>
                </a:solidFill>
              </a:rPr>
              <a:t> MCIs</a:t>
            </a:r>
          </a:p>
          <a:p>
            <a:pPr marL="285750" indent="-285750">
              <a:buFont typeface="Arial"/>
              <a:buChar char="•"/>
            </a:pPr>
            <a:endParaRPr lang="en-US" sz="1400" dirty="0">
              <a:solidFill>
                <a:schemeClr val="bg1"/>
              </a:solidFill>
            </a:endParaRPr>
          </a:p>
          <a:p>
            <a:pPr marL="285750" indent="-285750">
              <a:buFont typeface="Arial"/>
              <a:buChar char="•"/>
            </a:pPr>
            <a:r>
              <a:rPr lang="en-US" sz="1400" dirty="0" smtClean="0">
                <a:solidFill>
                  <a:schemeClr val="bg1"/>
                </a:solidFill>
              </a:rPr>
              <a:t>83% NL </a:t>
            </a:r>
            <a:r>
              <a:rPr lang="en-US" sz="1400" dirty="0" err="1" smtClean="0">
                <a:solidFill>
                  <a:schemeClr val="bg1"/>
                </a:solidFill>
              </a:rPr>
              <a:t>vs</a:t>
            </a:r>
            <a:r>
              <a:rPr lang="en-US" sz="1400" dirty="0" smtClean="0">
                <a:solidFill>
                  <a:schemeClr val="bg1"/>
                </a:solidFill>
              </a:rPr>
              <a:t> </a:t>
            </a:r>
            <a:r>
              <a:rPr lang="en-US" sz="1400" dirty="0" err="1" smtClean="0">
                <a:solidFill>
                  <a:schemeClr val="bg1"/>
                </a:solidFill>
              </a:rPr>
              <a:t>NLconv</a:t>
            </a:r>
            <a:r>
              <a:rPr lang="en-US" sz="1400" dirty="0" smtClean="0">
                <a:solidFill>
                  <a:schemeClr val="bg1"/>
                </a:solidFill>
              </a:rPr>
              <a:t> </a:t>
            </a:r>
            <a:endParaRPr lang="en-US" sz="1400" dirty="0">
              <a:solidFill>
                <a:schemeClr val="bg1"/>
              </a:solidFill>
            </a:endParaRPr>
          </a:p>
        </p:txBody>
      </p:sp>
      <p:sp>
        <p:nvSpPr>
          <p:cNvPr id="6" name="ZoneTexte 5"/>
          <p:cNvSpPr txBox="1"/>
          <p:nvPr/>
        </p:nvSpPr>
        <p:spPr>
          <a:xfrm>
            <a:off x="6705713" y="694793"/>
            <a:ext cx="2204607" cy="1446550"/>
          </a:xfrm>
          <a:prstGeom prst="rect">
            <a:avLst/>
          </a:prstGeom>
          <a:noFill/>
          <a:ln>
            <a:solidFill>
              <a:srgbClr val="000090"/>
            </a:solidFill>
          </a:ln>
        </p:spPr>
        <p:txBody>
          <a:bodyPr wrap="square" rtlCol="0">
            <a:spAutoFit/>
          </a:bodyPr>
          <a:lstStyle/>
          <a:p>
            <a:r>
              <a:rPr lang="en-US" dirty="0" smtClean="0"/>
              <a:t>585 testing subjects</a:t>
            </a:r>
          </a:p>
          <a:p>
            <a:r>
              <a:rPr lang="en-US" sz="1400" dirty="0" smtClean="0"/>
              <a:t>- 74 healthy</a:t>
            </a:r>
          </a:p>
          <a:p>
            <a:r>
              <a:rPr lang="en-US" sz="1400" dirty="0" smtClean="0"/>
              <a:t>- 145 AD</a:t>
            </a:r>
          </a:p>
          <a:p>
            <a:r>
              <a:rPr lang="en-US" sz="1400" dirty="0" smtClean="0"/>
              <a:t>- 106 MCI converted</a:t>
            </a:r>
          </a:p>
          <a:p>
            <a:r>
              <a:rPr lang="en-US" sz="1400" dirty="0" smtClean="0"/>
              <a:t>- 17 healthy converted</a:t>
            </a:r>
          </a:p>
          <a:p>
            <a:r>
              <a:rPr lang="en-US" sz="1400" dirty="0"/>
              <a:t>- 243 MCI </a:t>
            </a:r>
            <a:r>
              <a:rPr lang="en-US" sz="1400" dirty="0" smtClean="0"/>
              <a:t>stable</a:t>
            </a:r>
            <a:endParaRPr lang="en-US" sz="1400" dirty="0"/>
          </a:p>
        </p:txBody>
      </p:sp>
      <p:sp>
        <p:nvSpPr>
          <p:cNvPr id="7" name="Rectangle 6"/>
          <p:cNvSpPr/>
          <p:nvPr/>
        </p:nvSpPr>
        <p:spPr>
          <a:xfrm>
            <a:off x="8618538" y="1254301"/>
            <a:ext cx="144016" cy="144016"/>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626922" y="1059465"/>
            <a:ext cx="144016" cy="144016"/>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618538" y="1478709"/>
            <a:ext cx="144016" cy="144016"/>
          </a:xfrm>
          <a:prstGeom prst="rect">
            <a:avLst/>
          </a:prstGeom>
          <a:solidFill>
            <a:srgbClr val="80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618538" y="1690714"/>
            <a:ext cx="144016" cy="144016"/>
          </a:xfrm>
          <a:prstGeom prst="rect">
            <a:avLst/>
          </a:prstGeom>
          <a:solidFill>
            <a:srgbClr val="FC0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618538" y="1908212"/>
            <a:ext cx="144016" cy="144016"/>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et al. </a:t>
            </a:r>
            <a:r>
              <a:rPr lang="en-US" sz="1400" b="1" dirty="0" err="1" smtClean="0">
                <a:solidFill>
                  <a:schemeClr val="bg1"/>
                </a:solidFill>
              </a:rPr>
              <a:t>NeuroImage</a:t>
            </a:r>
            <a:r>
              <a:rPr lang="en-US" sz="1400" b="1" dirty="0" smtClean="0">
                <a:solidFill>
                  <a:schemeClr val="bg1"/>
                </a:solidFill>
              </a:rPr>
              <a:t>, 2017</a:t>
            </a:r>
            <a:r>
              <a:rPr lang="en-US" sz="1400" b="1" dirty="0">
                <a:solidFill>
                  <a:schemeClr val="bg1"/>
                </a:solidFill>
              </a:rPr>
              <a:t> </a:t>
            </a:r>
            <a:r>
              <a:rPr lang="en-US" sz="1400" b="1" dirty="0" smtClean="0">
                <a:solidFill>
                  <a:schemeClr val="bg1"/>
                </a:solidFill>
              </a:rPr>
              <a:t>  ---   </a:t>
            </a:r>
            <a:r>
              <a:rPr lang="en-US" sz="1400" b="1" dirty="0" err="1" smtClean="0">
                <a:solidFill>
                  <a:schemeClr val="bg1"/>
                </a:solidFill>
              </a:rPr>
              <a:t>Lorenzi</a:t>
            </a:r>
            <a:r>
              <a:rPr lang="en-US" sz="1400" b="1" dirty="0" smtClean="0">
                <a:solidFill>
                  <a:schemeClr val="bg1"/>
                </a:solidFill>
              </a:rPr>
              <a:t> &amp; </a:t>
            </a:r>
            <a:r>
              <a:rPr lang="en-US" sz="1400" b="1" dirty="0" err="1" smtClean="0">
                <a:solidFill>
                  <a:schemeClr val="bg1"/>
                </a:solidFill>
              </a:rPr>
              <a:t>Filippone</a:t>
            </a:r>
            <a:r>
              <a:rPr lang="en-US" sz="1400" b="1" dirty="0" smtClean="0">
                <a:solidFill>
                  <a:schemeClr val="bg1"/>
                </a:solidFill>
              </a:rPr>
              <a:t>, ICML, 2018</a:t>
            </a:r>
            <a:endParaRPr lang="fr-FR" sz="1400" b="1" dirty="0">
              <a:solidFill>
                <a:schemeClr val="bg1"/>
              </a:solidFill>
            </a:endParaRPr>
          </a:p>
        </p:txBody>
      </p:sp>
      <p:sp>
        <p:nvSpPr>
          <p:cNvPr id="13" name="ZoneTexte 12"/>
          <p:cNvSpPr txBox="1"/>
          <p:nvPr/>
        </p:nvSpPr>
        <p:spPr>
          <a:xfrm>
            <a:off x="4773464" y="4331548"/>
            <a:ext cx="825924" cy="261610"/>
          </a:xfrm>
          <a:prstGeom prst="rect">
            <a:avLst/>
          </a:prstGeom>
          <a:noFill/>
        </p:spPr>
        <p:txBody>
          <a:bodyPr wrap="square" rtlCol="0">
            <a:spAutoFit/>
          </a:bodyPr>
          <a:lstStyle/>
          <a:p>
            <a:r>
              <a:rPr lang="en-US" sz="1100" dirty="0"/>
              <a:t>(</a:t>
            </a:r>
            <a:r>
              <a:rPr lang="en-US" sz="1100" dirty="0" smtClean="0"/>
              <a:t>years)</a:t>
            </a:r>
            <a:endParaRPr lang="en-US" sz="1100" dirty="0"/>
          </a:p>
        </p:txBody>
      </p:sp>
    </p:spTree>
    <p:extLst>
      <p:ext uri="{BB962C8B-B14F-4D97-AF65-F5344CB8AC3E}">
        <p14:creationId xmlns:p14="http://schemas.microsoft.com/office/powerpoint/2010/main" val="3934132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1552265"/>
            <a:ext cx="8273307" cy="2185214"/>
          </a:xfrm>
          <a:prstGeom prst="rect">
            <a:avLst/>
          </a:prstGeom>
          <a:noFill/>
        </p:spPr>
        <p:txBody>
          <a:bodyPr wrap="square" rtlCol="0">
            <a:spAutoFit/>
          </a:bodyPr>
          <a:lstStyle/>
          <a:p>
            <a:r>
              <a:rPr lang="en-US" sz="2000" dirty="0" smtClean="0">
                <a:solidFill>
                  <a:schemeClr val="bg1">
                    <a:lumMod val="65000"/>
                  </a:schemeClr>
                </a:solidFill>
                <a:latin typeface="Calibri"/>
                <a:ea typeface="ＭＳ Ｐゴシック"/>
                <a:cs typeface="Calibri"/>
              </a:rPr>
              <a:t>- How to integrate </a:t>
            </a:r>
            <a:r>
              <a:rPr lang="en-US" sz="2000" dirty="0" err="1" smtClean="0">
                <a:solidFill>
                  <a:schemeClr val="bg1">
                    <a:lumMod val="65000"/>
                  </a:schemeClr>
                </a:solidFill>
                <a:latin typeface="Calibri"/>
                <a:ea typeface="ＭＳ Ｐゴシック"/>
                <a:cs typeface="Calibri"/>
              </a:rPr>
              <a:t>heterogenous</a:t>
            </a:r>
            <a:r>
              <a:rPr lang="en-US" sz="2000" dirty="0" smtClean="0">
                <a:solidFill>
                  <a:schemeClr val="bg1">
                    <a:lumMod val="65000"/>
                  </a:schemeClr>
                </a:solidFill>
                <a:latin typeface="Calibri"/>
                <a:ea typeface="ＭＳ Ｐゴシック"/>
                <a:cs typeface="Calibri"/>
              </a:rPr>
              <a:t> </a:t>
            </a:r>
            <a:r>
              <a:rPr lang="en-US" sz="2000" dirty="0">
                <a:solidFill>
                  <a:schemeClr val="bg1">
                    <a:lumMod val="65000"/>
                  </a:schemeClr>
                </a:solidFill>
                <a:latin typeface="Calibri"/>
                <a:ea typeface="ＭＳ Ｐゴシック"/>
                <a:cs typeface="Calibri"/>
              </a:rPr>
              <a:t>biomedical measures</a:t>
            </a:r>
            <a:endParaRPr lang="en-US" sz="2000" kern="900" dirty="0" smtClean="0">
              <a:solidFill>
                <a:schemeClr val="bg1">
                  <a:lumMod val="65000"/>
                </a:schemeClr>
              </a:solidFill>
              <a:latin typeface="Calibri"/>
              <a:cs typeface="Calibri"/>
            </a:endParaRPr>
          </a:p>
          <a:p>
            <a:endParaRPr lang="en-US" sz="2000" b="1" kern="900" dirty="0" smtClean="0">
              <a:latin typeface="Calibri"/>
              <a:cs typeface="Calibri"/>
            </a:endParaRPr>
          </a:p>
          <a:p>
            <a:r>
              <a:rPr lang="en-US" sz="2000" b="1" dirty="0" smtClean="0">
                <a:latin typeface="Calibri"/>
                <a:ea typeface="ＭＳ Ｐゴシック"/>
                <a:cs typeface="Calibri"/>
              </a:rPr>
              <a:t>- How </a:t>
            </a:r>
            <a:r>
              <a:rPr lang="en-US" sz="2000" b="1" dirty="0">
                <a:latin typeface="Calibri"/>
                <a:ea typeface="ＭＳ Ｐゴシック"/>
                <a:cs typeface="Calibri"/>
              </a:rPr>
              <a:t>to </a:t>
            </a:r>
            <a:r>
              <a:rPr lang="en-US" sz="2000" b="1" dirty="0" err="1">
                <a:latin typeface="Calibri"/>
                <a:ea typeface="ＭＳ Ｐゴシック"/>
                <a:cs typeface="Calibri"/>
              </a:rPr>
              <a:t>analyse</a:t>
            </a:r>
            <a:r>
              <a:rPr lang="en-US" sz="2000" b="1" dirty="0">
                <a:latin typeface="Calibri"/>
                <a:ea typeface="ＭＳ Ｐゴシック"/>
                <a:cs typeface="Calibri"/>
              </a:rPr>
              <a:t> private healthcare data collected worldwide</a:t>
            </a:r>
            <a:r>
              <a:rPr lang="en-US" sz="2000" b="1" dirty="0" smtClean="0">
                <a:latin typeface="Calibri"/>
                <a:ea typeface="ＭＳ Ｐゴシック"/>
                <a:cs typeface="Calibri"/>
              </a:rPr>
              <a:t>?</a:t>
            </a:r>
          </a:p>
          <a:p>
            <a:pPr marL="342900" indent="-342900">
              <a:buFontTx/>
              <a:buChar char="-"/>
            </a:pPr>
            <a:endParaRPr lang="en-US" sz="2000" b="1" kern="900" dirty="0" smtClean="0">
              <a:solidFill>
                <a:schemeClr val="bg1">
                  <a:lumMod val="65000"/>
                </a:schemeClr>
              </a:solidFill>
              <a:latin typeface="Calibri"/>
              <a:cs typeface="Calibri"/>
            </a:endParaRPr>
          </a:p>
          <a:p>
            <a:r>
              <a:rPr lang="en-US" sz="2000" dirty="0" smtClean="0">
                <a:solidFill>
                  <a:schemeClr val="bg1">
                    <a:lumMod val="65000"/>
                  </a:schemeClr>
                </a:solidFill>
                <a:latin typeface="Calibri"/>
                <a:ea typeface="ＭＳ Ｐゴシック"/>
                <a:cs typeface="Calibri"/>
              </a:rPr>
              <a:t>- How </a:t>
            </a:r>
            <a:r>
              <a:rPr lang="en-US" sz="2000" dirty="0">
                <a:solidFill>
                  <a:schemeClr val="bg1">
                    <a:lumMod val="65000"/>
                  </a:schemeClr>
                </a:solidFill>
                <a:latin typeface="Calibri"/>
                <a:ea typeface="ＭＳ Ｐゴシック"/>
                <a:cs typeface="Calibri"/>
              </a:rPr>
              <a:t>to predict pathological </a:t>
            </a:r>
            <a:r>
              <a:rPr lang="en-US" sz="2000" dirty="0" smtClean="0">
                <a:solidFill>
                  <a:schemeClr val="bg1">
                    <a:lumMod val="65000"/>
                  </a:schemeClr>
                </a:solidFill>
                <a:latin typeface="Calibri"/>
                <a:ea typeface="ＭＳ Ｐゴシック"/>
                <a:cs typeface="Calibri"/>
              </a:rPr>
              <a:t>evolution </a:t>
            </a:r>
            <a:r>
              <a:rPr lang="en-US" sz="2000" dirty="0">
                <a:solidFill>
                  <a:schemeClr val="bg1">
                    <a:lumMod val="65000"/>
                  </a:schemeClr>
                </a:solidFill>
                <a:latin typeface="Calibri"/>
                <a:ea typeface="ＭＳ Ｐゴシック"/>
                <a:cs typeface="Calibri"/>
              </a:rPr>
              <a:t>for a given individual?</a:t>
            </a:r>
          </a:p>
          <a:p>
            <a:endParaRPr lang="en-US" dirty="0">
              <a:solidFill>
                <a:srgbClr val="000000"/>
              </a:solidFill>
              <a:latin typeface="Calibri"/>
              <a:ea typeface="ＭＳ Ｐゴシック"/>
              <a:cs typeface="Calibri"/>
            </a:endParaRPr>
          </a:p>
          <a:p>
            <a:pPr>
              <a:spcBef>
                <a:spcPts val="0"/>
              </a:spcBef>
              <a:defRPr/>
            </a:pPr>
            <a:endParaRPr lang="en-US" b="1" kern="900" dirty="0" smtClean="0">
              <a:latin typeface="Calibri"/>
              <a:cs typeface="Calibri"/>
            </a:endParaRP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56</a:t>
            </a:fld>
            <a:endParaRPr lang="fr-FR"/>
          </a:p>
        </p:txBody>
      </p:sp>
      <p:sp>
        <p:nvSpPr>
          <p:cNvPr id="8" name="Rectangle 7"/>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Challenges</a:t>
            </a:r>
            <a:endParaRPr lang="en-US" sz="2400" b="1" kern="900" dirty="0"/>
          </a:p>
        </p:txBody>
      </p:sp>
    </p:spTree>
    <p:extLst>
      <p:ext uri="{BB962C8B-B14F-4D97-AF65-F5344CB8AC3E}">
        <p14:creationId xmlns:p14="http://schemas.microsoft.com/office/powerpoint/2010/main" val="7839154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smtClean="0"/>
              <a:t>- </a:t>
            </a:r>
            <a:fld id="{8D68F26B-E493-43B4-A0D1-A7C7B876D25B}" type="slidenum">
              <a:rPr lang="fr-FR" smtClean="0"/>
              <a:pPr>
                <a:defRPr/>
              </a:pPr>
              <a:t>57</a:t>
            </a:fld>
            <a:endParaRPr lang="fr-FR"/>
          </a:p>
        </p:txBody>
      </p:sp>
      <p:sp>
        <p:nvSpPr>
          <p:cNvPr id="46" name="ZoneTexte 45"/>
          <p:cNvSpPr txBox="1"/>
          <p:nvPr/>
        </p:nvSpPr>
        <p:spPr>
          <a:xfrm>
            <a:off x="265387" y="236918"/>
            <a:ext cx="4563000" cy="461665"/>
          </a:xfrm>
          <a:prstGeom prst="rect">
            <a:avLst/>
          </a:prstGeom>
          <a:noFill/>
        </p:spPr>
        <p:txBody>
          <a:bodyPr wrap="square" rtlCol="0">
            <a:spAutoFit/>
          </a:bodyPr>
          <a:lstStyle/>
          <a:p>
            <a:r>
              <a:rPr lang="en-US" sz="2400" b="1" dirty="0" smtClean="0"/>
              <a:t>Big Data in medicine</a:t>
            </a:r>
          </a:p>
        </p:txBody>
      </p:sp>
      <p:sp>
        <p:nvSpPr>
          <p:cNvPr id="47" name="ZoneTexte 46"/>
          <p:cNvSpPr txBox="1"/>
          <p:nvPr/>
        </p:nvSpPr>
        <p:spPr>
          <a:xfrm>
            <a:off x="2240330" y="818897"/>
            <a:ext cx="4546194" cy="923330"/>
          </a:xfrm>
          <a:prstGeom prst="rect">
            <a:avLst/>
          </a:prstGeom>
          <a:noFill/>
        </p:spPr>
        <p:txBody>
          <a:bodyPr wrap="square" rtlCol="0">
            <a:spAutoFit/>
          </a:bodyPr>
          <a:lstStyle/>
          <a:p>
            <a:pPr algn="ctr"/>
            <a:r>
              <a:rPr lang="en-US" dirty="0" smtClean="0"/>
              <a:t>Single hospital: 100s </a:t>
            </a:r>
            <a:r>
              <a:rPr lang="mr-IN" dirty="0" smtClean="0"/>
              <a:t>–</a:t>
            </a:r>
            <a:r>
              <a:rPr lang="en-US" dirty="0" smtClean="0"/>
              <a:t> 1’000s patients</a:t>
            </a:r>
          </a:p>
          <a:p>
            <a:pPr algn="ctr"/>
            <a:endParaRPr lang="en-US" dirty="0" smtClean="0"/>
          </a:p>
          <a:p>
            <a:pPr algn="ctr"/>
            <a:r>
              <a:rPr lang="en-US" dirty="0" smtClean="0"/>
              <a:t>Data from many hospitals needed</a:t>
            </a:r>
          </a:p>
        </p:txBody>
      </p:sp>
      <p:grpSp>
        <p:nvGrpSpPr>
          <p:cNvPr id="52" name="Grouper 51"/>
          <p:cNvGrpSpPr/>
          <p:nvPr/>
        </p:nvGrpSpPr>
        <p:grpSpPr>
          <a:xfrm>
            <a:off x="1261804" y="2082529"/>
            <a:ext cx="6625214" cy="1292301"/>
            <a:chOff x="3216771" y="762874"/>
            <a:chExt cx="5670124" cy="1292301"/>
          </a:xfrm>
        </p:grpSpPr>
        <p:sp>
          <p:nvSpPr>
            <p:cNvPr id="48" name="ZoneTexte 47"/>
            <p:cNvSpPr txBox="1"/>
            <p:nvPr/>
          </p:nvSpPr>
          <p:spPr>
            <a:xfrm>
              <a:off x="4196598" y="854846"/>
              <a:ext cx="4690297" cy="1200329"/>
            </a:xfrm>
            <a:prstGeom prst="rect">
              <a:avLst/>
            </a:prstGeom>
            <a:noFill/>
          </p:spPr>
          <p:txBody>
            <a:bodyPr wrap="square" rtlCol="0">
              <a:spAutoFit/>
            </a:bodyPr>
            <a:lstStyle/>
            <a:p>
              <a:r>
                <a:rPr lang="en-US" b="1" dirty="0" smtClean="0"/>
                <a:t>Access to multiple centers data </a:t>
              </a:r>
            </a:p>
            <a:p>
              <a:r>
                <a:rPr lang="en-US" b="1" dirty="0" smtClean="0"/>
                <a:t>falls into General Data Protection Regulation (GDPR):</a:t>
              </a:r>
              <a:endParaRPr lang="en-US" b="1" dirty="0"/>
            </a:p>
            <a:p>
              <a:r>
                <a:rPr lang="en-US" b="1" dirty="0" smtClean="0"/>
                <a:t>Privacy, confidentiality, security, ...</a:t>
              </a:r>
            </a:p>
          </p:txBody>
        </p:sp>
        <p:pic>
          <p:nvPicPr>
            <p:cNvPr id="49" name="Image 4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9523" y="938545"/>
              <a:ext cx="830207" cy="729025"/>
            </a:xfrm>
            <a:prstGeom prst="rect">
              <a:avLst/>
            </a:prstGeom>
          </p:spPr>
        </p:pic>
        <p:sp>
          <p:nvSpPr>
            <p:cNvPr id="50" name="Rectangle 49"/>
            <p:cNvSpPr/>
            <p:nvPr/>
          </p:nvSpPr>
          <p:spPr>
            <a:xfrm>
              <a:off x="3216771" y="762874"/>
              <a:ext cx="5670124" cy="11281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9" name="ZoneTexte 8"/>
          <p:cNvSpPr txBox="1"/>
          <p:nvPr/>
        </p:nvSpPr>
        <p:spPr>
          <a:xfrm>
            <a:off x="868730" y="3465362"/>
            <a:ext cx="7289750" cy="646331"/>
          </a:xfrm>
          <a:prstGeom prst="rect">
            <a:avLst/>
          </a:prstGeom>
          <a:noFill/>
          <a:ln>
            <a:solidFill>
              <a:schemeClr val="bg2"/>
            </a:solidFill>
          </a:ln>
        </p:spPr>
        <p:txBody>
          <a:bodyPr wrap="square" rtlCol="0">
            <a:spAutoFit/>
          </a:bodyPr>
          <a:lstStyle/>
          <a:p>
            <a:pPr algn="ctr"/>
            <a:r>
              <a:rPr lang="en-US" b="1" dirty="0" smtClean="0"/>
              <a:t>Data cannot be gathered in a single </a:t>
            </a:r>
            <a:r>
              <a:rPr lang="en-US" b="1" dirty="0" err="1" smtClean="0"/>
              <a:t>centre</a:t>
            </a:r>
            <a:r>
              <a:rPr lang="en-US" b="1" dirty="0" smtClean="0"/>
              <a:t>!</a:t>
            </a:r>
            <a:endParaRPr lang="en-US" b="1" dirty="0"/>
          </a:p>
          <a:p>
            <a:pPr algn="ctr"/>
            <a:r>
              <a:rPr lang="en-US" dirty="0" smtClean="0"/>
              <a:t>Standard learning algorithms cannot be used in </a:t>
            </a:r>
            <a:r>
              <a:rPr lang="en-US" dirty="0" err="1" smtClean="0"/>
              <a:t>multicentric</a:t>
            </a:r>
            <a:r>
              <a:rPr lang="en-US" dirty="0" smtClean="0"/>
              <a:t> data</a:t>
            </a:r>
          </a:p>
        </p:txBody>
      </p:sp>
    </p:spTree>
    <p:extLst>
      <p:ext uri="{BB962C8B-B14F-4D97-AF65-F5344CB8AC3E}">
        <p14:creationId xmlns:p14="http://schemas.microsoft.com/office/powerpoint/2010/main" val="41810850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smtClean="0"/>
              <a:t>- </a:t>
            </a:r>
            <a:fld id="{8D68F26B-E493-43B4-A0D1-A7C7B876D25B}" type="slidenum">
              <a:rPr lang="fr-FR" smtClean="0"/>
              <a:pPr>
                <a:defRPr/>
              </a:pPr>
              <a:t>58</a:t>
            </a:fld>
            <a:endParaRPr lang="fr-FR"/>
          </a:p>
        </p:txBody>
      </p:sp>
      <p:sp>
        <p:nvSpPr>
          <p:cNvPr id="46" name="ZoneTexte 45"/>
          <p:cNvSpPr txBox="1"/>
          <p:nvPr/>
        </p:nvSpPr>
        <p:spPr>
          <a:xfrm>
            <a:off x="265387" y="236918"/>
            <a:ext cx="4563000" cy="461665"/>
          </a:xfrm>
          <a:prstGeom prst="rect">
            <a:avLst/>
          </a:prstGeom>
          <a:noFill/>
        </p:spPr>
        <p:txBody>
          <a:bodyPr wrap="square" rtlCol="0">
            <a:spAutoFit/>
          </a:bodyPr>
          <a:lstStyle/>
          <a:p>
            <a:r>
              <a:rPr lang="en-US" sz="2400" b="1" dirty="0" smtClean="0"/>
              <a:t>Big Data in medicine</a:t>
            </a:r>
          </a:p>
        </p:txBody>
      </p:sp>
      <p:sp>
        <p:nvSpPr>
          <p:cNvPr id="51" name="ZoneTexte 50"/>
          <p:cNvSpPr txBox="1"/>
          <p:nvPr/>
        </p:nvSpPr>
        <p:spPr>
          <a:xfrm>
            <a:off x="144672" y="699542"/>
            <a:ext cx="4724875" cy="646331"/>
          </a:xfrm>
          <a:prstGeom prst="rect">
            <a:avLst/>
          </a:prstGeom>
          <a:noFill/>
        </p:spPr>
        <p:txBody>
          <a:bodyPr wrap="square" rtlCol="0">
            <a:spAutoFit/>
          </a:bodyPr>
          <a:lstStyle/>
          <a:p>
            <a:r>
              <a:rPr lang="en-US" dirty="0" smtClean="0"/>
              <a:t>Circumventing the problem of data access</a:t>
            </a:r>
          </a:p>
          <a:p>
            <a:r>
              <a:rPr lang="en-US" b="1" dirty="0" smtClean="0"/>
              <a:t>Federated-analysis (or meta-analysis)</a:t>
            </a:r>
            <a:endParaRPr lang="en-US" b="1" dirty="0"/>
          </a:p>
        </p:txBody>
      </p:sp>
      <p:grpSp>
        <p:nvGrpSpPr>
          <p:cNvPr id="63" name="Grouper 62"/>
          <p:cNvGrpSpPr/>
          <p:nvPr/>
        </p:nvGrpSpPr>
        <p:grpSpPr>
          <a:xfrm>
            <a:off x="466040" y="1543182"/>
            <a:ext cx="2106863" cy="1426492"/>
            <a:chOff x="2682" y="362302"/>
            <a:chExt cx="4713334" cy="3191254"/>
          </a:xfrm>
        </p:grpSpPr>
        <p:pic>
          <p:nvPicPr>
            <p:cNvPr id="53" name="Image 5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0206" y="368890"/>
              <a:ext cx="1006624" cy="414492"/>
            </a:xfrm>
            <a:prstGeom prst="rect">
              <a:avLst/>
            </a:prstGeom>
          </p:spPr>
        </p:pic>
        <p:pic>
          <p:nvPicPr>
            <p:cNvPr id="54" name="Image 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2" y="1708841"/>
              <a:ext cx="1532163" cy="1510981"/>
            </a:xfrm>
            <a:prstGeom prst="rect">
              <a:avLst/>
            </a:prstGeom>
          </p:spPr>
        </p:pic>
        <p:cxnSp>
          <p:nvCxnSpPr>
            <p:cNvPr id="55" name="Connecteur droit avec flèche 54"/>
            <p:cNvCxnSpPr/>
            <p:nvPr/>
          </p:nvCxnSpPr>
          <p:spPr>
            <a:xfrm>
              <a:off x="3564679" y="770488"/>
              <a:ext cx="0" cy="831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3478199" y="362302"/>
              <a:ext cx="187901" cy="4210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Imag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2249" y="1635252"/>
              <a:ext cx="2063767" cy="1918304"/>
            </a:xfrm>
            <a:prstGeom prst="rect">
              <a:avLst/>
            </a:prstGeom>
          </p:spPr>
        </p:pic>
        <p:sp>
          <p:nvSpPr>
            <p:cNvPr id="58" name="Rectangle 57"/>
            <p:cNvSpPr/>
            <p:nvPr/>
          </p:nvSpPr>
          <p:spPr>
            <a:xfrm>
              <a:off x="498748" y="2069053"/>
              <a:ext cx="187901" cy="19382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Connecteur droit avec flèche 58"/>
            <p:cNvCxnSpPr/>
            <p:nvPr/>
          </p:nvCxnSpPr>
          <p:spPr>
            <a:xfrm>
              <a:off x="616484" y="2181929"/>
              <a:ext cx="178780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60" name="ZoneTexte 59"/>
          <p:cNvSpPr txBox="1"/>
          <p:nvPr/>
        </p:nvSpPr>
        <p:spPr>
          <a:xfrm>
            <a:off x="265387" y="3150499"/>
            <a:ext cx="3307858" cy="369332"/>
          </a:xfrm>
          <a:prstGeom prst="rect">
            <a:avLst/>
          </a:prstGeom>
          <a:noFill/>
        </p:spPr>
        <p:txBody>
          <a:bodyPr wrap="square" rtlCol="0">
            <a:spAutoFit/>
          </a:bodyPr>
          <a:lstStyle/>
          <a:p>
            <a:r>
              <a:rPr lang="en-US" dirty="0" smtClean="0"/>
              <a:t>Is the association significant?</a:t>
            </a:r>
            <a:endParaRPr lang="en-US" dirty="0"/>
          </a:p>
        </p:txBody>
      </p:sp>
      <p:graphicFrame>
        <p:nvGraphicFramePr>
          <p:cNvPr id="62" name="Tableau 61"/>
          <p:cNvGraphicFramePr>
            <a:graphicFrameLocks noGrp="1"/>
          </p:cNvGraphicFramePr>
          <p:nvPr>
            <p:extLst>
              <p:ext uri="{D42A27DB-BD31-4B8C-83A1-F6EECF244321}">
                <p14:modId xmlns:p14="http://schemas.microsoft.com/office/powerpoint/2010/main" val="2940489471"/>
              </p:ext>
            </p:extLst>
          </p:nvPr>
        </p:nvGraphicFramePr>
        <p:xfrm>
          <a:off x="312020" y="3794749"/>
          <a:ext cx="3171440" cy="627870"/>
        </p:xfrm>
        <a:graphic>
          <a:graphicData uri="http://schemas.openxmlformats.org/drawingml/2006/table">
            <a:tbl>
              <a:tblPr firstRow="1" bandRow="1">
                <a:tableStyleId>{2D5ABB26-0587-4C30-8999-92F81FD0307C}</a:tableStyleId>
              </a:tblPr>
              <a:tblGrid>
                <a:gridCol w="664424"/>
                <a:gridCol w="473519"/>
                <a:gridCol w="447778"/>
                <a:gridCol w="528573"/>
                <a:gridCol w="528573"/>
                <a:gridCol w="528573"/>
              </a:tblGrid>
              <a:tr h="313935">
                <a:tc>
                  <a:txBody>
                    <a:bodyPr/>
                    <a:lstStyle/>
                    <a:p>
                      <a:r>
                        <a:rPr lang="en-US" sz="1000" b="1" dirty="0" smtClean="0"/>
                        <a:t>Hospital</a:t>
                      </a:r>
                      <a:endParaRPr lang="en-US" sz="1000" b="1" dirty="0"/>
                    </a:p>
                  </a:txBody>
                  <a:tcPr marL="77409" marR="77409" marT="38705" marB="38705">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000" dirty="0" smtClean="0"/>
                        <a:t>1</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000" dirty="0" smtClean="0"/>
                        <a:t>2</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000" dirty="0" smtClean="0"/>
                        <a:t>3</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en-US" sz="1000" dirty="0" smtClean="0"/>
                        <a:t>4</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algn="ctr"/>
                      <a:r>
                        <a:rPr lang="mr-IN" sz="1000" dirty="0" smtClean="0"/>
                        <a:t>…</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13935">
                <a:tc>
                  <a:txBody>
                    <a:bodyPr/>
                    <a:lstStyle/>
                    <a:p>
                      <a:r>
                        <a:rPr lang="en-US" sz="1000" b="1" dirty="0" smtClean="0"/>
                        <a:t>Answer</a:t>
                      </a:r>
                      <a:endParaRPr lang="en-US" sz="1000" b="1" dirty="0"/>
                    </a:p>
                  </a:txBody>
                  <a:tcPr marL="77409" marR="77409" marT="38705" marB="38705">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1000" dirty="0" smtClean="0"/>
                        <a:t>yes</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1000" dirty="0" smtClean="0"/>
                        <a:t>yes</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1000" dirty="0" smtClean="0"/>
                        <a:t>no</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sz="1000" dirty="0" smtClean="0"/>
                        <a:t>yes</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mr-IN" sz="1000" dirty="0" smtClean="0"/>
                        <a:t>…</a:t>
                      </a:r>
                      <a:endParaRPr lang="en-US" sz="1000" dirty="0"/>
                    </a:p>
                  </a:txBody>
                  <a:tcPr marL="77409" marR="77409" marT="38705" marB="3870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bl>
          </a:graphicData>
        </a:graphic>
      </p:graphicFrame>
      <p:sp>
        <p:nvSpPr>
          <p:cNvPr id="64" name="Flèche vers la droite 63"/>
          <p:cNvSpPr/>
          <p:nvPr/>
        </p:nvSpPr>
        <p:spPr>
          <a:xfrm>
            <a:off x="3611159" y="3932845"/>
            <a:ext cx="739799" cy="2843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ZoneTexte 64"/>
          <p:cNvSpPr txBox="1"/>
          <p:nvPr/>
        </p:nvSpPr>
        <p:spPr>
          <a:xfrm>
            <a:off x="4470548" y="3775795"/>
            <a:ext cx="1240536" cy="523220"/>
          </a:xfrm>
          <a:prstGeom prst="rect">
            <a:avLst/>
          </a:prstGeom>
          <a:noFill/>
          <a:ln>
            <a:solidFill>
              <a:schemeClr val="accent1">
                <a:lumMod val="75000"/>
              </a:schemeClr>
            </a:solidFill>
          </a:ln>
        </p:spPr>
        <p:txBody>
          <a:bodyPr wrap="square" rtlCol="0">
            <a:spAutoFit/>
          </a:bodyPr>
          <a:lstStyle/>
          <a:p>
            <a:pPr algn="ctr"/>
            <a:r>
              <a:rPr lang="en-US" sz="1400" dirty="0" smtClean="0"/>
              <a:t>Meta-answer: yes</a:t>
            </a:r>
            <a:endParaRPr lang="en-US" sz="1400" dirty="0"/>
          </a:p>
        </p:txBody>
      </p:sp>
      <p:sp>
        <p:nvSpPr>
          <p:cNvPr id="66" name="ZoneTexte 65"/>
          <p:cNvSpPr txBox="1"/>
          <p:nvPr/>
        </p:nvSpPr>
        <p:spPr>
          <a:xfrm>
            <a:off x="5903142" y="3519831"/>
            <a:ext cx="3063143" cy="984885"/>
          </a:xfrm>
          <a:prstGeom prst="rect">
            <a:avLst/>
          </a:prstGeom>
          <a:noFill/>
        </p:spPr>
        <p:txBody>
          <a:bodyPr wrap="square" rtlCol="0">
            <a:spAutoFit/>
          </a:bodyPr>
          <a:lstStyle/>
          <a:p>
            <a:pPr marL="285750" indent="-285750">
              <a:buFont typeface="Arial"/>
              <a:buChar char="•"/>
            </a:pPr>
            <a:r>
              <a:rPr lang="en-US" sz="1400" b="1" dirty="0" smtClean="0">
                <a:solidFill>
                  <a:schemeClr val="accent2"/>
                </a:solidFill>
              </a:rPr>
              <a:t>No data sharing</a:t>
            </a:r>
          </a:p>
          <a:p>
            <a:pPr marL="285750" indent="-285750">
              <a:buFont typeface="Arial"/>
              <a:buChar char="•"/>
            </a:pPr>
            <a:r>
              <a:rPr lang="en-US" sz="1400" b="1" dirty="0" smtClean="0">
                <a:solidFill>
                  <a:schemeClr val="accent2"/>
                </a:solidFill>
              </a:rPr>
              <a:t>Ok for standard statistical testing (p-values, effect size)</a:t>
            </a:r>
          </a:p>
          <a:p>
            <a:pPr marL="285750" indent="-285750">
              <a:buFont typeface="Arial"/>
              <a:buChar char="•"/>
            </a:pPr>
            <a:r>
              <a:rPr lang="en-US" sz="1600" b="1" dirty="0" smtClean="0">
                <a:solidFill>
                  <a:srgbClr val="FF0000"/>
                </a:solidFill>
              </a:rPr>
              <a:t>No complex modeling possible</a:t>
            </a:r>
            <a:endParaRPr lang="en-US" sz="1600" b="1" dirty="0">
              <a:solidFill>
                <a:srgbClr val="FF0000"/>
              </a:solidFill>
            </a:endParaRPr>
          </a:p>
        </p:txBody>
      </p:sp>
      <p:grpSp>
        <p:nvGrpSpPr>
          <p:cNvPr id="67" name="Grouper 66"/>
          <p:cNvGrpSpPr/>
          <p:nvPr/>
        </p:nvGrpSpPr>
        <p:grpSpPr>
          <a:xfrm>
            <a:off x="4312189" y="1023811"/>
            <a:ext cx="4543599" cy="2242549"/>
            <a:chOff x="987625" y="1934041"/>
            <a:chExt cx="5221565" cy="2577167"/>
          </a:xfrm>
        </p:grpSpPr>
        <p:pic>
          <p:nvPicPr>
            <p:cNvPr id="68" name="Image 6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7625" y="1934041"/>
              <a:ext cx="5221565" cy="2577167"/>
            </a:xfrm>
            <a:prstGeom prst="rect">
              <a:avLst/>
            </a:prstGeom>
          </p:spPr>
        </p:pic>
        <p:pic>
          <p:nvPicPr>
            <p:cNvPr id="69" name="Image 6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41776" y="2864193"/>
              <a:ext cx="257641" cy="257641"/>
            </a:xfrm>
            <a:prstGeom prst="rect">
              <a:avLst/>
            </a:prstGeom>
          </p:spPr>
        </p:pic>
        <p:pic>
          <p:nvPicPr>
            <p:cNvPr id="70" name="Image 6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94176" y="2606552"/>
              <a:ext cx="257641" cy="257641"/>
            </a:xfrm>
            <a:prstGeom prst="rect">
              <a:avLst/>
            </a:prstGeom>
          </p:spPr>
        </p:pic>
        <p:pic>
          <p:nvPicPr>
            <p:cNvPr id="71" name="Image 7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3276" y="2734290"/>
              <a:ext cx="257641" cy="257641"/>
            </a:xfrm>
            <a:prstGeom prst="rect">
              <a:avLst/>
            </a:prstGeom>
          </p:spPr>
        </p:pic>
        <p:pic>
          <p:nvPicPr>
            <p:cNvPr id="72" name="Image 7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75676" y="2812704"/>
              <a:ext cx="257641" cy="257641"/>
            </a:xfrm>
            <a:prstGeom prst="rect">
              <a:avLst/>
            </a:prstGeom>
          </p:spPr>
        </p:pic>
        <p:pic>
          <p:nvPicPr>
            <p:cNvPr id="73" name="Image 7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99255" y="2631801"/>
              <a:ext cx="257641" cy="257641"/>
            </a:xfrm>
            <a:prstGeom prst="rect">
              <a:avLst/>
            </a:prstGeom>
          </p:spPr>
        </p:pic>
        <p:pic>
          <p:nvPicPr>
            <p:cNvPr id="74" name="Image 7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2094" y="2502980"/>
              <a:ext cx="257641" cy="257641"/>
            </a:xfrm>
            <a:prstGeom prst="rect">
              <a:avLst/>
            </a:prstGeom>
          </p:spPr>
        </p:pic>
        <p:pic>
          <p:nvPicPr>
            <p:cNvPr id="75" name="Image 7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4453" y="2812704"/>
              <a:ext cx="257641" cy="257641"/>
            </a:xfrm>
            <a:prstGeom prst="rect">
              <a:avLst/>
            </a:prstGeom>
          </p:spPr>
        </p:pic>
        <p:pic>
          <p:nvPicPr>
            <p:cNvPr id="76" name="Image 7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6853" y="2965104"/>
              <a:ext cx="257641" cy="257641"/>
            </a:xfrm>
            <a:prstGeom prst="rect">
              <a:avLst/>
            </a:prstGeom>
          </p:spPr>
        </p:pic>
        <p:pic>
          <p:nvPicPr>
            <p:cNvPr id="77" name="Image 7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9253" y="3117504"/>
              <a:ext cx="257641" cy="257641"/>
            </a:xfrm>
            <a:prstGeom prst="rect">
              <a:avLst/>
            </a:prstGeom>
          </p:spPr>
        </p:pic>
        <p:pic>
          <p:nvPicPr>
            <p:cNvPr id="78" name="Image 7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61543" y="3168372"/>
              <a:ext cx="257641" cy="257641"/>
            </a:xfrm>
            <a:prstGeom prst="rect">
              <a:avLst/>
            </a:prstGeom>
          </p:spPr>
        </p:pic>
        <p:pic>
          <p:nvPicPr>
            <p:cNvPr id="79" name="Image 7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92320" y="2941524"/>
              <a:ext cx="257641" cy="257641"/>
            </a:xfrm>
            <a:prstGeom prst="rect">
              <a:avLst/>
            </a:prstGeom>
          </p:spPr>
        </p:pic>
        <p:pic>
          <p:nvPicPr>
            <p:cNvPr id="80" name="Image 7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2738" y="2988683"/>
              <a:ext cx="257641" cy="257641"/>
            </a:xfrm>
            <a:prstGeom prst="rect">
              <a:avLst/>
            </a:prstGeom>
          </p:spPr>
        </p:pic>
        <p:pic>
          <p:nvPicPr>
            <p:cNvPr id="81" name="Image 8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65097" y="3269903"/>
              <a:ext cx="257641" cy="257641"/>
            </a:xfrm>
            <a:prstGeom prst="rect">
              <a:avLst/>
            </a:prstGeom>
          </p:spPr>
        </p:pic>
        <p:pic>
          <p:nvPicPr>
            <p:cNvPr id="82" name="Image 8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9184" y="2864193"/>
              <a:ext cx="257641" cy="257641"/>
            </a:xfrm>
            <a:prstGeom prst="rect">
              <a:avLst/>
            </a:prstGeom>
          </p:spPr>
        </p:pic>
        <p:pic>
          <p:nvPicPr>
            <p:cNvPr id="83" name="Image 8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9212" y="2474451"/>
              <a:ext cx="257641" cy="257641"/>
            </a:xfrm>
            <a:prstGeom prst="rect">
              <a:avLst/>
            </a:prstGeom>
          </p:spPr>
        </p:pic>
        <p:pic>
          <p:nvPicPr>
            <p:cNvPr id="84" name="Image 8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81612" y="2459088"/>
              <a:ext cx="257641" cy="257641"/>
            </a:xfrm>
            <a:prstGeom prst="rect">
              <a:avLst/>
            </a:prstGeom>
          </p:spPr>
        </p:pic>
        <p:pic>
          <p:nvPicPr>
            <p:cNvPr id="85" name="Image 8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1780" y="3375145"/>
              <a:ext cx="257641" cy="257641"/>
            </a:xfrm>
            <a:prstGeom prst="rect">
              <a:avLst/>
            </a:prstGeom>
          </p:spPr>
        </p:pic>
        <p:pic>
          <p:nvPicPr>
            <p:cNvPr id="86" name="Image 8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6855" y="2988683"/>
              <a:ext cx="257641" cy="257641"/>
            </a:xfrm>
            <a:prstGeom prst="rect">
              <a:avLst/>
            </a:prstGeom>
          </p:spPr>
        </p:pic>
        <p:pic>
          <p:nvPicPr>
            <p:cNvPr id="87" name="Image 8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99255" y="3141083"/>
              <a:ext cx="257641" cy="257641"/>
            </a:xfrm>
            <a:prstGeom prst="rect">
              <a:avLst/>
            </a:prstGeom>
          </p:spPr>
        </p:pic>
        <p:pic>
          <p:nvPicPr>
            <p:cNvPr id="88" name="Image 8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28075" y="3910025"/>
              <a:ext cx="257641" cy="257641"/>
            </a:xfrm>
            <a:prstGeom prst="rect">
              <a:avLst/>
            </a:prstGeom>
          </p:spPr>
        </p:pic>
        <p:pic>
          <p:nvPicPr>
            <p:cNvPr id="89" name="Image 8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21140" y="3871330"/>
              <a:ext cx="257641" cy="257641"/>
            </a:xfrm>
            <a:prstGeom prst="rect">
              <a:avLst/>
            </a:prstGeom>
          </p:spPr>
        </p:pic>
        <p:pic>
          <p:nvPicPr>
            <p:cNvPr id="90" name="Image 8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0104" y="4128971"/>
              <a:ext cx="257641" cy="257641"/>
            </a:xfrm>
            <a:prstGeom prst="rect">
              <a:avLst/>
            </a:prstGeom>
          </p:spPr>
        </p:pic>
        <p:pic>
          <p:nvPicPr>
            <p:cNvPr id="91" name="Image 9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05643" y="2899820"/>
              <a:ext cx="257641" cy="257641"/>
            </a:xfrm>
            <a:prstGeom prst="rect">
              <a:avLst/>
            </a:prstGeom>
          </p:spPr>
        </p:pic>
        <p:pic>
          <p:nvPicPr>
            <p:cNvPr id="92" name="Image 9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9222" y="3070345"/>
              <a:ext cx="257641" cy="257641"/>
            </a:xfrm>
            <a:prstGeom prst="rect">
              <a:avLst/>
            </a:prstGeom>
          </p:spPr>
        </p:pic>
        <p:pic>
          <p:nvPicPr>
            <p:cNvPr id="93" name="Image 9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8149" y="3039551"/>
              <a:ext cx="257641" cy="257641"/>
            </a:xfrm>
            <a:prstGeom prst="rect">
              <a:avLst/>
            </a:prstGeom>
          </p:spPr>
        </p:pic>
        <p:pic>
          <p:nvPicPr>
            <p:cNvPr id="94" name="Image 9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9328" y="2770999"/>
              <a:ext cx="257641" cy="257641"/>
            </a:xfrm>
            <a:prstGeom prst="rect">
              <a:avLst/>
            </a:prstGeom>
          </p:spPr>
        </p:pic>
        <p:pic>
          <p:nvPicPr>
            <p:cNvPr id="95" name="Image 9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8281" y="2863110"/>
              <a:ext cx="257641" cy="257641"/>
            </a:xfrm>
            <a:prstGeom prst="rect">
              <a:avLst/>
            </a:prstGeom>
          </p:spPr>
        </p:pic>
        <p:pic>
          <p:nvPicPr>
            <p:cNvPr id="96" name="Image 9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0401" y="2707463"/>
              <a:ext cx="257641" cy="257641"/>
            </a:xfrm>
            <a:prstGeom prst="rect">
              <a:avLst/>
            </a:prstGeom>
          </p:spPr>
        </p:pic>
        <p:pic>
          <p:nvPicPr>
            <p:cNvPr id="97" name="Image 9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9460" y="2612592"/>
              <a:ext cx="257641" cy="257641"/>
            </a:xfrm>
            <a:prstGeom prst="rect">
              <a:avLst/>
            </a:prstGeom>
          </p:spPr>
        </p:pic>
        <p:pic>
          <p:nvPicPr>
            <p:cNvPr id="98" name="Image 9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5090" y="2459088"/>
              <a:ext cx="257641" cy="257641"/>
            </a:xfrm>
            <a:prstGeom prst="rect">
              <a:avLst/>
            </a:prstGeom>
          </p:spPr>
        </p:pic>
        <p:pic>
          <p:nvPicPr>
            <p:cNvPr id="99" name="Image 9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0401" y="3246324"/>
              <a:ext cx="257641" cy="257641"/>
            </a:xfrm>
            <a:prstGeom prst="rect">
              <a:avLst/>
            </a:prstGeom>
          </p:spPr>
        </p:pic>
        <p:pic>
          <p:nvPicPr>
            <p:cNvPr id="100" name="Image 9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91305" y="3394468"/>
              <a:ext cx="257641" cy="257641"/>
            </a:xfrm>
            <a:prstGeom prst="rect">
              <a:avLst/>
            </a:prstGeom>
          </p:spPr>
        </p:pic>
        <p:pic>
          <p:nvPicPr>
            <p:cNvPr id="101" name="Image 10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42561" y="3546868"/>
              <a:ext cx="257641" cy="257641"/>
            </a:xfrm>
            <a:prstGeom prst="rect">
              <a:avLst/>
            </a:prstGeom>
          </p:spPr>
        </p:pic>
        <p:pic>
          <p:nvPicPr>
            <p:cNvPr id="102" name="Image 10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32677" y="3828088"/>
              <a:ext cx="257641" cy="257641"/>
            </a:xfrm>
            <a:prstGeom prst="rect">
              <a:avLst/>
            </a:prstGeom>
          </p:spPr>
        </p:pic>
        <p:pic>
          <p:nvPicPr>
            <p:cNvPr id="103" name="Image 10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91305" y="4038845"/>
              <a:ext cx="257641" cy="257641"/>
            </a:xfrm>
            <a:prstGeom prst="rect">
              <a:avLst/>
            </a:prstGeom>
          </p:spPr>
        </p:pic>
        <p:pic>
          <p:nvPicPr>
            <p:cNvPr id="104" name="Image 10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28224" y="3613689"/>
              <a:ext cx="257641" cy="257641"/>
            </a:xfrm>
            <a:prstGeom prst="rect">
              <a:avLst/>
            </a:prstGeom>
          </p:spPr>
        </p:pic>
        <p:pic>
          <p:nvPicPr>
            <p:cNvPr id="105" name="Image 10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8281" y="2741412"/>
              <a:ext cx="257641" cy="257641"/>
            </a:xfrm>
            <a:prstGeom prst="rect">
              <a:avLst/>
            </a:prstGeom>
          </p:spPr>
        </p:pic>
        <p:pic>
          <p:nvPicPr>
            <p:cNvPr id="106" name="Image 10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5511" y="2868813"/>
              <a:ext cx="257641" cy="257641"/>
            </a:xfrm>
            <a:prstGeom prst="rect">
              <a:avLst/>
            </a:prstGeom>
          </p:spPr>
        </p:pic>
        <p:pic>
          <p:nvPicPr>
            <p:cNvPr id="107" name="Image 10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1976" y="2554284"/>
              <a:ext cx="257641" cy="257641"/>
            </a:xfrm>
            <a:prstGeom prst="rect">
              <a:avLst/>
            </a:prstGeom>
          </p:spPr>
        </p:pic>
        <p:pic>
          <p:nvPicPr>
            <p:cNvPr id="108" name="Image 10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44263" y="3168372"/>
              <a:ext cx="257641" cy="257641"/>
            </a:xfrm>
            <a:prstGeom prst="rect">
              <a:avLst/>
            </a:prstGeom>
          </p:spPr>
        </p:pic>
        <p:pic>
          <p:nvPicPr>
            <p:cNvPr id="109" name="Image 10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36535" y="2354951"/>
              <a:ext cx="257641" cy="257641"/>
            </a:xfrm>
            <a:prstGeom prst="rect">
              <a:avLst/>
            </a:prstGeom>
          </p:spPr>
        </p:pic>
      </p:grpSp>
    </p:spTree>
    <p:extLst>
      <p:ext uri="{BB962C8B-B14F-4D97-AF65-F5344CB8AC3E}">
        <p14:creationId xmlns:p14="http://schemas.microsoft.com/office/powerpoint/2010/main" val="25962672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59</a:t>
            </a:fld>
            <a:endParaRPr lang="fr-FR"/>
          </a:p>
        </p:txBody>
      </p:sp>
      <p:pic>
        <p:nvPicPr>
          <p:cNvPr id="7" name="Imag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9401" y="3577987"/>
            <a:ext cx="804397" cy="793276"/>
          </a:xfrm>
          <a:prstGeom prst="rect">
            <a:avLst/>
          </a:prstGeom>
        </p:spPr>
      </p:pic>
      <p:pic>
        <p:nvPicPr>
          <p:cNvPr id="8"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5656" y="3607037"/>
            <a:ext cx="1014940" cy="603478"/>
          </a:xfrm>
          <a:prstGeom prst="rect">
            <a:avLst/>
          </a:prstGeom>
        </p:spPr>
      </p:pic>
      <p:grpSp>
        <p:nvGrpSpPr>
          <p:cNvPr id="10" name="Grouper 9"/>
          <p:cNvGrpSpPr/>
          <p:nvPr/>
        </p:nvGrpSpPr>
        <p:grpSpPr>
          <a:xfrm>
            <a:off x="971600" y="2919458"/>
            <a:ext cx="641145" cy="516388"/>
            <a:chOff x="971600" y="2919458"/>
            <a:chExt cx="641145" cy="516388"/>
          </a:xfrm>
        </p:grpSpPr>
        <p:sp>
          <p:nvSpPr>
            <p:cNvPr id="6" name="Ellipse 5"/>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ZoneTexte 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1</a:t>
              </a:r>
              <a:endParaRPr lang="en-US" sz="2400" b="1" baseline="-25000" dirty="0">
                <a:solidFill>
                  <a:schemeClr val="bg1"/>
                </a:solidFill>
              </a:endParaRPr>
            </a:p>
          </p:txBody>
        </p:sp>
      </p:grpSp>
      <p:grpSp>
        <p:nvGrpSpPr>
          <p:cNvPr id="11" name="Grouper 10"/>
          <p:cNvGrpSpPr/>
          <p:nvPr/>
        </p:nvGrpSpPr>
        <p:grpSpPr>
          <a:xfrm>
            <a:off x="2263391" y="1256061"/>
            <a:ext cx="641145" cy="516388"/>
            <a:chOff x="971600" y="2919458"/>
            <a:chExt cx="641145" cy="516388"/>
          </a:xfrm>
        </p:grpSpPr>
        <p:sp>
          <p:nvSpPr>
            <p:cNvPr id="12" name="Ellipse 11"/>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12"/>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2</a:t>
              </a:r>
            </a:p>
          </p:txBody>
        </p:sp>
      </p:grpSp>
      <p:grpSp>
        <p:nvGrpSpPr>
          <p:cNvPr id="14" name="Grouper 13"/>
          <p:cNvGrpSpPr/>
          <p:nvPr/>
        </p:nvGrpSpPr>
        <p:grpSpPr>
          <a:xfrm>
            <a:off x="5254983" y="1052590"/>
            <a:ext cx="641145" cy="516388"/>
            <a:chOff x="971600" y="2919458"/>
            <a:chExt cx="641145" cy="516388"/>
          </a:xfrm>
        </p:grpSpPr>
        <p:sp>
          <p:nvSpPr>
            <p:cNvPr id="15" name="Ellipse 14"/>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ZoneTexte 15"/>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3</a:t>
              </a:r>
              <a:endParaRPr lang="en-US" sz="2400" b="1" baseline="-25000" dirty="0">
                <a:solidFill>
                  <a:schemeClr val="bg1"/>
                </a:solidFill>
              </a:endParaRPr>
            </a:p>
          </p:txBody>
        </p:sp>
      </p:grpSp>
      <p:grpSp>
        <p:nvGrpSpPr>
          <p:cNvPr id="17" name="Grouper 16"/>
          <p:cNvGrpSpPr/>
          <p:nvPr/>
        </p:nvGrpSpPr>
        <p:grpSpPr>
          <a:xfrm>
            <a:off x="6697343" y="3435846"/>
            <a:ext cx="641145" cy="516388"/>
            <a:chOff x="971600" y="2919458"/>
            <a:chExt cx="641145" cy="516388"/>
          </a:xfrm>
        </p:grpSpPr>
        <p:sp>
          <p:nvSpPr>
            <p:cNvPr id="18" name="Ellipse 17"/>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ZoneTexte 1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N</a:t>
              </a:r>
            </a:p>
          </p:txBody>
        </p:sp>
      </p:grpSp>
      <p:pic>
        <p:nvPicPr>
          <p:cNvPr id="20" name="Image 1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020" y="1183466"/>
            <a:ext cx="804397" cy="793276"/>
          </a:xfrm>
          <a:prstGeom prst="rect">
            <a:avLst/>
          </a:prstGeom>
        </p:spPr>
      </p:pic>
      <p:pic>
        <p:nvPicPr>
          <p:cNvPr id="21"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275" y="1212516"/>
            <a:ext cx="1014940" cy="603478"/>
          </a:xfrm>
          <a:prstGeom prst="rect">
            <a:avLst/>
          </a:prstGeom>
        </p:spPr>
      </p:pic>
      <p:pic>
        <p:nvPicPr>
          <p:cNvPr id="22" name="Imag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2126" y="993899"/>
            <a:ext cx="804397" cy="793276"/>
          </a:xfrm>
          <a:prstGeom prst="rect">
            <a:avLst/>
          </a:prstGeom>
        </p:spPr>
      </p:pic>
      <p:pic>
        <p:nvPicPr>
          <p:cNvPr id="23"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381" y="1022949"/>
            <a:ext cx="1014940" cy="603478"/>
          </a:xfrm>
          <a:prstGeom prst="rect">
            <a:avLst/>
          </a:prstGeom>
        </p:spPr>
      </p:pic>
      <p:pic>
        <p:nvPicPr>
          <p:cNvPr id="24" name="Imag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7343" y="4040474"/>
            <a:ext cx="804397" cy="793276"/>
          </a:xfrm>
          <a:prstGeom prst="rect">
            <a:avLst/>
          </a:prstGeom>
        </p:spPr>
      </p:pic>
      <p:pic>
        <p:nvPicPr>
          <p:cNvPr id="25"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3598" y="4069524"/>
            <a:ext cx="1014940" cy="603478"/>
          </a:xfrm>
          <a:prstGeom prst="rect">
            <a:avLst/>
          </a:prstGeom>
        </p:spPr>
      </p:pic>
      <p:sp>
        <p:nvSpPr>
          <p:cNvPr id="26" name="ZoneTexte 25"/>
          <p:cNvSpPr txBox="1"/>
          <p:nvPr/>
        </p:nvSpPr>
        <p:spPr>
          <a:xfrm rot="3786232">
            <a:off x="5610620" y="2243905"/>
            <a:ext cx="1308024" cy="523220"/>
          </a:xfrm>
          <a:prstGeom prst="rect">
            <a:avLst/>
          </a:prstGeom>
          <a:noFill/>
        </p:spPr>
        <p:txBody>
          <a:bodyPr wrap="square" rtlCol="0">
            <a:spAutoFit/>
          </a:bodyPr>
          <a:lstStyle/>
          <a:p>
            <a:pPr algn="ctr"/>
            <a:r>
              <a:rPr lang="mr-IN" sz="2800" dirty="0" smtClean="0"/>
              <a:t>…</a:t>
            </a:r>
            <a:endParaRPr lang="en-US" sz="2800" dirty="0"/>
          </a:p>
        </p:txBody>
      </p:sp>
      <p:sp>
        <p:nvSpPr>
          <p:cNvPr id="29" name="Ellipse 28"/>
          <p:cNvSpPr/>
          <p:nvPr/>
        </p:nvSpPr>
        <p:spPr>
          <a:xfrm>
            <a:off x="3915492" y="2685928"/>
            <a:ext cx="504056" cy="504056"/>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210528" y="195486"/>
            <a:ext cx="7001040" cy="461665"/>
          </a:xfrm>
          <a:prstGeom prst="rect">
            <a:avLst/>
          </a:prstGeom>
        </p:spPr>
        <p:txBody>
          <a:bodyPr wrap="square">
            <a:spAutoFit/>
          </a:bodyPr>
          <a:lstStyle/>
          <a:p>
            <a:pPr algn="ctr"/>
            <a:r>
              <a:rPr lang="en-US" sz="2400" b="1" dirty="0" smtClean="0">
                <a:solidFill>
                  <a:srgbClr val="000000"/>
                </a:solidFill>
              </a:rPr>
              <a:t>Advanced Data Science through federated learning</a:t>
            </a:r>
            <a:endParaRPr lang="en-US" sz="2400" b="1" dirty="0">
              <a:solidFill>
                <a:srgbClr val="000000"/>
              </a:solidFill>
            </a:endParaRPr>
          </a:p>
        </p:txBody>
      </p:sp>
      <p:sp>
        <p:nvSpPr>
          <p:cNvPr id="28" name="Rectangle 27"/>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spTree>
    <p:extLst>
      <p:ext uri="{BB962C8B-B14F-4D97-AF65-F5344CB8AC3E}">
        <p14:creationId xmlns:p14="http://schemas.microsoft.com/office/powerpoint/2010/main" val="36364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806794"/>
            <a:ext cx="8273307" cy="677108"/>
          </a:xfrm>
          <a:prstGeom prst="rect">
            <a:avLst/>
          </a:prstGeom>
          <a:noFill/>
        </p:spPr>
        <p:txBody>
          <a:bodyPr wrap="square" rtlCol="0">
            <a:spAutoFit/>
          </a:bodyPr>
          <a:lstStyle/>
          <a:p>
            <a:pPr>
              <a:spcBef>
                <a:spcPts val="0"/>
              </a:spcBef>
              <a:defRPr/>
            </a:pPr>
            <a:r>
              <a:rPr lang="en-US" sz="2000" b="1" kern="900" dirty="0" smtClean="0">
                <a:solidFill>
                  <a:srgbClr val="FF0000"/>
                </a:solidFill>
                <a:latin typeface="Calibri"/>
                <a:cs typeface="Calibri"/>
              </a:rPr>
              <a:t>- Better understanding of the pathology</a:t>
            </a:r>
            <a:endParaRPr lang="en-US" b="1" kern="900" dirty="0" smtClean="0">
              <a:solidFill>
                <a:srgbClr val="FF0000"/>
              </a:solidFill>
              <a:latin typeface="Calibri"/>
              <a:cs typeface="Calibri"/>
            </a:endParaRPr>
          </a:p>
          <a:p>
            <a:pPr lvl="0"/>
            <a:r>
              <a:rPr lang="en-US" dirty="0" smtClean="0">
                <a:solidFill>
                  <a:srgbClr val="000000"/>
                </a:solidFill>
                <a:latin typeface="Calibri"/>
                <a:ea typeface="ＭＳ Ｐゴシック"/>
                <a:cs typeface="Calibri"/>
              </a:rPr>
              <a:t>	How </a:t>
            </a:r>
            <a:r>
              <a:rPr lang="en-US" dirty="0">
                <a:solidFill>
                  <a:srgbClr val="000000"/>
                </a:solidFill>
                <a:latin typeface="Calibri"/>
                <a:ea typeface="ＭＳ Ｐゴシック"/>
                <a:cs typeface="Calibri"/>
              </a:rPr>
              <a:t>to </a:t>
            </a:r>
            <a:r>
              <a:rPr lang="en-US">
                <a:solidFill>
                  <a:srgbClr val="000000"/>
                </a:solidFill>
                <a:latin typeface="Calibri"/>
                <a:ea typeface="ＭＳ Ｐゴシック"/>
                <a:cs typeface="Calibri"/>
              </a:rPr>
              <a:t>integrate </a:t>
            </a:r>
            <a:r>
              <a:rPr lang="en-US" smtClean="0">
                <a:solidFill>
                  <a:srgbClr val="000000"/>
                </a:solidFill>
                <a:latin typeface="Calibri"/>
                <a:ea typeface="ＭＳ Ｐゴシック"/>
                <a:cs typeface="Calibri"/>
              </a:rPr>
              <a:t>heterogenous </a:t>
            </a:r>
            <a:r>
              <a:rPr lang="en-US" dirty="0">
                <a:solidFill>
                  <a:srgbClr val="000000"/>
                </a:solidFill>
                <a:latin typeface="Calibri"/>
                <a:ea typeface="ＭＳ Ｐゴシック"/>
                <a:cs typeface="Calibri"/>
              </a:rPr>
              <a:t>biomedical </a:t>
            </a:r>
            <a:r>
              <a:rPr lang="en-US" dirty="0" smtClean="0">
                <a:solidFill>
                  <a:srgbClr val="000000"/>
                </a:solidFill>
                <a:latin typeface="Calibri"/>
                <a:ea typeface="ＭＳ Ｐゴシック"/>
                <a:cs typeface="Calibri"/>
              </a:rPr>
              <a:t>measures?</a:t>
            </a: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6</a:t>
            </a:fld>
            <a:endParaRPr lang="fr-FR"/>
          </a:p>
        </p:txBody>
      </p:sp>
      <p:pic>
        <p:nvPicPr>
          <p:cNvPr id="16" name="Picture 7" descr="C:\Users\mlorenzi\Downloads\subAD.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20782" y="1785410"/>
            <a:ext cx="1145486" cy="108064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2760" y="3098171"/>
            <a:ext cx="1029599" cy="1029599"/>
          </a:xfrm>
          <a:prstGeom prst="rect">
            <a:avLst/>
          </a:prstGeom>
        </p:spPr>
      </p:pic>
      <p:pic>
        <p:nvPicPr>
          <p:cNvPr id="6" name="Imag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7669" y="3696923"/>
            <a:ext cx="1189363" cy="890875"/>
          </a:xfrm>
          <a:prstGeom prst="rect">
            <a:avLst/>
          </a:prstGeom>
        </p:spPr>
      </p:pic>
      <p:grpSp>
        <p:nvGrpSpPr>
          <p:cNvPr id="17" name="Grouper 16"/>
          <p:cNvGrpSpPr/>
          <p:nvPr/>
        </p:nvGrpSpPr>
        <p:grpSpPr>
          <a:xfrm>
            <a:off x="353216" y="1772894"/>
            <a:ext cx="8265321" cy="2792036"/>
            <a:chOff x="3877575" y="1626956"/>
            <a:chExt cx="8614384" cy="2909950"/>
          </a:xfrm>
        </p:grpSpPr>
        <p:pic>
          <p:nvPicPr>
            <p:cNvPr id="34" name="Image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77575" y="2480820"/>
              <a:ext cx="1422112" cy="1070702"/>
            </a:xfrm>
            <a:prstGeom prst="rect">
              <a:avLst/>
            </a:prstGeom>
          </p:spPr>
        </p:pic>
        <p:pic>
          <p:nvPicPr>
            <p:cNvPr id="32" name="Image 3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51293" y="2393988"/>
              <a:ext cx="1623626" cy="1238253"/>
            </a:xfrm>
            <a:prstGeom prst="rect">
              <a:avLst/>
            </a:prstGeom>
          </p:spPr>
        </p:pic>
        <p:pic>
          <p:nvPicPr>
            <p:cNvPr id="30" name="Image 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5994190" y="1094670"/>
              <a:ext cx="707573" cy="1772145"/>
            </a:xfrm>
            <a:prstGeom prst="rect">
              <a:avLst/>
            </a:prstGeom>
          </p:spPr>
        </p:pic>
        <p:pic>
          <p:nvPicPr>
            <p:cNvPr id="28" name="Imag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69369" y="3344451"/>
              <a:ext cx="1186708" cy="1192455"/>
            </a:xfrm>
            <a:prstGeom prst="rect">
              <a:avLst/>
            </a:prstGeom>
          </p:spPr>
        </p:pic>
        <p:sp>
          <p:nvSpPr>
            <p:cNvPr id="26" name="Rectangle 25"/>
            <p:cNvSpPr/>
            <p:nvPr/>
          </p:nvSpPr>
          <p:spPr>
            <a:xfrm>
              <a:off x="11896924" y="3940678"/>
              <a:ext cx="595035" cy="584776"/>
            </a:xfrm>
            <a:prstGeom prst="rect">
              <a:avLst/>
            </a:prstGeom>
          </p:spPr>
          <p:txBody>
            <a:bodyPr wrap="none">
              <a:spAutoFit/>
            </a:bodyPr>
            <a:lstStyle/>
            <a:p>
              <a:r>
                <a:rPr lang="mr-IN" sz="3200" b="1" dirty="0" smtClean="0"/>
                <a:t>…</a:t>
              </a:r>
              <a:endParaRPr lang="fr-FR" sz="3200" dirty="0"/>
            </a:p>
          </p:txBody>
        </p:sp>
      </p:grpSp>
      <p:sp>
        <p:nvSpPr>
          <p:cNvPr id="35" name="Rectangle 34"/>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Data Science meets biomedical research </a:t>
            </a:r>
            <a:endParaRPr lang="en-US" sz="2400" b="1" kern="900" dirty="0"/>
          </a:p>
        </p:txBody>
      </p:sp>
    </p:spTree>
    <p:extLst>
      <p:ext uri="{BB962C8B-B14F-4D97-AF65-F5344CB8AC3E}">
        <p14:creationId xmlns:p14="http://schemas.microsoft.com/office/powerpoint/2010/main" val="39996664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60</a:t>
            </a:fld>
            <a:endParaRPr lang="fr-FR"/>
          </a:p>
        </p:txBody>
      </p:sp>
      <p:grpSp>
        <p:nvGrpSpPr>
          <p:cNvPr id="10" name="Grouper 9"/>
          <p:cNvGrpSpPr/>
          <p:nvPr/>
        </p:nvGrpSpPr>
        <p:grpSpPr>
          <a:xfrm>
            <a:off x="971600" y="2919458"/>
            <a:ext cx="641145" cy="516388"/>
            <a:chOff x="971600" y="2919458"/>
            <a:chExt cx="641145" cy="516388"/>
          </a:xfrm>
        </p:grpSpPr>
        <p:sp>
          <p:nvSpPr>
            <p:cNvPr id="6" name="Ellipse 5"/>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ZoneTexte 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1</a:t>
              </a:r>
              <a:endParaRPr lang="en-US" sz="2400" b="1" baseline="-25000" dirty="0">
                <a:solidFill>
                  <a:schemeClr val="bg1"/>
                </a:solidFill>
              </a:endParaRPr>
            </a:p>
          </p:txBody>
        </p:sp>
      </p:grpSp>
      <p:grpSp>
        <p:nvGrpSpPr>
          <p:cNvPr id="11" name="Grouper 10"/>
          <p:cNvGrpSpPr/>
          <p:nvPr/>
        </p:nvGrpSpPr>
        <p:grpSpPr>
          <a:xfrm>
            <a:off x="2263391" y="1256061"/>
            <a:ext cx="641145" cy="516388"/>
            <a:chOff x="971600" y="2919458"/>
            <a:chExt cx="641145" cy="516388"/>
          </a:xfrm>
        </p:grpSpPr>
        <p:sp>
          <p:nvSpPr>
            <p:cNvPr id="12" name="Ellipse 11"/>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12"/>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2</a:t>
              </a:r>
            </a:p>
          </p:txBody>
        </p:sp>
      </p:grpSp>
      <p:grpSp>
        <p:nvGrpSpPr>
          <p:cNvPr id="14" name="Grouper 13"/>
          <p:cNvGrpSpPr/>
          <p:nvPr/>
        </p:nvGrpSpPr>
        <p:grpSpPr>
          <a:xfrm>
            <a:off x="5254983" y="1052590"/>
            <a:ext cx="641145" cy="516388"/>
            <a:chOff x="971600" y="2919458"/>
            <a:chExt cx="641145" cy="516388"/>
          </a:xfrm>
        </p:grpSpPr>
        <p:sp>
          <p:nvSpPr>
            <p:cNvPr id="15" name="Ellipse 14"/>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ZoneTexte 15"/>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3</a:t>
              </a:r>
              <a:endParaRPr lang="en-US" sz="2400" b="1" baseline="-25000" dirty="0">
                <a:solidFill>
                  <a:schemeClr val="bg1"/>
                </a:solidFill>
              </a:endParaRPr>
            </a:p>
          </p:txBody>
        </p:sp>
      </p:grpSp>
      <p:grpSp>
        <p:nvGrpSpPr>
          <p:cNvPr id="17" name="Grouper 16"/>
          <p:cNvGrpSpPr/>
          <p:nvPr/>
        </p:nvGrpSpPr>
        <p:grpSpPr>
          <a:xfrm>
            <a:off x="6697343" y="3435846"/>
            <a:ext cx="641145" cy="516388"/>
            <a:chOff x="971600" y="2919458"/>
            <a:chExt cx="641145" cy="516388"/>
          </a:xfrm>
        </p:grpSpPr>
        <p:sp>
          <p:nvSpPr>
            <p:cNvPr id="18" name="Ellipse 17"/>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ZoneTexte 1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N</a:t>
              </a:r>
            </a:p>
          </p:txBody>
        </p:sp>
      </p:grpSp>
      <p:sp>
        <p:nvSpPr>
          <p:cNvPr id="26" name="ZoneTexte 25"/>
          <p:cNvSpPr txBox="1"/>
          <p:nvPr/>
        </p:nvSpPr>
        <p:spPr>
          <a:xfrm rot="3786232">
            <a:off x="5610620" y="2243905"/>
            <a:ext cx="1308024" cy="523220"/>
          </a:xfrm>
          <a:prstGeom prst="rect">
            <a:avLst/>
          </a:prstGeom>
          <a:noFill/>
        </p:spPr>
        <p:txBody>
          <a:bodyPr wrap="square" rtlCol="0">
            <a:spAutoFit/>
          </a:bodyPr>
          <a:lstStyle/>
          <a:p>
            <a:pPr algn="ctr"/>
            <a:r>
              <a:rPr lang="mr-IN" sz="2800" dirty="0" smtClean="0"/>
              <a:t>…</a:t>
            </a:r>
            <a:endParaRPr lang="en-US" sz="2800" dirty="0"/>
          </a:p>
        </p:txBody>
      </p:sp>
      <p:sp>
        <p:nvSpPr>
          <p:cNvPr id="29" name="Ellipse 28"/>
          <p:cNvSpPr/>
          <p:nvPr/>
        </p:nvSpPr>
        <p:spPr>
          <a:xfrm>
            <a:off x="3915492" y="2685928"/>
            <a:ext cx="504056" cy="504056"/>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lèche en arc 41"/>
          <p:cNvSpPr/>
          <p:nvPr/>
        </p:nvSpPr>
        <p:spPr>
          <a:xfrm>
            <a:off x="641637" y="2477744"/>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Flèche en arc 43"/>
          <p:cNvSpPr/>
          <p:nvPr/>
        </p:nvSpPr>
        <p:spPr>
          <a:xfrm>
            <a:off x="1939355" y="872745"/>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Flèche en arc 44"/>
          <p:cNvSpPr/>
          <p:nvPr/>
        </p:nvSpPr>
        <p:spPr>
          <a:xfrm>
            <a:off x="4930947" y="666829"/>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Flèche en arc 45"/>
          <p:cNvSpPr/>
          <p:nvPr/>
        </p:nvSpPr>
        <p:spPr>
          <a:xfrm>
            <a:off x="6373307" y="3025003"/>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ZoneTexte 46"/>
          <p:cNvSpPr txBox="1"/>
          <p:nvPr/>
        </p:nvSpPr>
        <p:spPr>
          <a:xfrm>
            <a:off x="3031964" y="4001558"/>
            <a:ext cx="2777478"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t>Parameters</a:t>
            </a:r>
          </a:p>
          <a:p>
            <a:pPr algn="ctr"/>
            <a:r>
              <a:rPr lang="en-US" b="1" dirty="0" smtClean="0"/>
              <a:t>are computed locally</a:t>
            </a:r>
            <a:endParaRPr lang="en-US" b="1" dirty="0"/>
          </a:p>
        </p:txBody>
      </p:sp>
      <p:sp>
        <p:nvSpPr>
          <p:cNvPr id="43" name="Rectangle 42"/>
          <p:cNvSpPr/>
          <p:nvPr/>
        </p:nvSpPr>
        <p:spPr>
          <a:xfrm>
            <a:off x="1210528" y="195486"/>
            <a:ext cx="7001040" cy="461665"/>
          </a:xfrm>
          <a:prstGeom prst="rect">
            <a:avLst/>
          </a:prstGeom>
        </p:spPr>
        <p:txBody>
          <a:bodyPr wrap="square">
            <a:spAutoFit/>
          </a:bodyPr>
          <a:lstStyle/>
          <a:p>
            <a:pPr algn="ctr"/>
            <a:r>
              <a:rPr lang="en-US" sz="2400" b="1" dirty="0" smtClean="0">
                <a:solidFill>
                  <a:srgbClr val="000000"/>
                </a:solidFill>
              </a:rPr>
              <a:t>Advanced Data Science through federated learning</a:t>
            </a:r>
            <a:endParaRPr lang="en-US" sz="2400" b="1" dirty="0">
              <a:solidFill>
                <a:srgbClr val="000000"/>
              </a:solidFill>
            </a:endParaRPr>
          </a:p>
        </p:txBody>
      </p:sp>
      <p:pic>
        <p:nvPicPr>
          <p:cNvPr id="51" name="Image 5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918" y="1164328"/>
            <a:ext cx="693475" cy="693475"/>
          </a:xfrm>
          <a:prstGeom prst="rect">
            <a:avLst/>
          </a:prstGeom>
        </p:spPr>
      </p:pic>
      <p:pic>
        <p:nvPicPr>
          <p:cNvPr id="52" name="movie1CortR_7sec_lo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307" y="1348819"/>
            <a:ext cx="806809" cy="453830"/>
          </a:xfrm>
          <a:prstGeom prst="rect">
            <a:avLst/>
          </a:prstGeom>
        </p:spPr>
      </p:pic>
      <p:pic>
        <p:nvPicPr>
          <p:cNvPr id="55" name="Image 5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1750" y="1002081"/>
            <a:ext cx="693475" cy="693475"/>
          </a:xfrm>
          <a:prstGeom prst="rect">
            <a:avLst/>
          </a:prstGeom>
        </p:spPr>
      </p:pic>
      <p:pic>
        <p:nvPicPr>
          <p:cNvPr id="56" name="movie1CortR_7sec_lo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35139" y="1186572"/>
            <a:ext cx="806809" cy="453830"/>
          </a:xfrm>
          <a:prstGeom prst="rect">
            <a:avLst/>
          </a:prstGeom>
        </p:spPr>
      </p:pic>
      <p:pic>
        <p:nvPicPr>
          <p:cNvPr id="58" name="Image 5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8010" y="3901892"/>
            <a:ext cx="693475" cy="693475"/>
          </a:xfrm>
          <a:prstGeom prst="rect">
            <a:avLst/>
          </a:prstGeom>
        </p:spPr>
      </p:pic>
      <p:pic>
        <p:nvPicPr>
          <p:cNvPr id="59" name="movie1CortR_7sec_lo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1399" y="4086383"/>
            <a:ext cx="806809" cy="453830"/>
          </a:xfrm>
          <a:prstGeom prst="rect">
            <a:avLst/>
          </a:prstGeom>
        </p:spPr>
      </p:pic>
      <p:pic>
        <p:nvPicPr>
          <p:cNvPr id="61" name="Imag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277" y="3654820"/>
            <a:ext cx="693475" cy="693475"/>
          </a:xfrm>
          <a:prstGeom prst="rect">
            <a:avLst/>
          </a:prstGeom>
        </p:spPr>
      </p:pic>
      <p:pic>
        <p:nvPicPr>
          <p:cNvPr id="62" name="movie1CortR_7sec_lo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666" y="3839311"/>
            <a:ext cx="806809" cy="453830"/>
          </a:xfrm>
          <a:prstGeom prst="rect">
            <a:avLst/>
          </a:prstGeom>
        </p:spPr>
      </p:pic>
      <p:sp>
        <p:nvSpPr>
          <p:cNvPr id="33" name="Rectangle 32"/>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spTree>
    <p:extLst>
      <p:ext uri="{BB962C8B-B14F-4D97-AF65-F5344CB8AC3E}">
        <p14:creationId xmlns:p14="http://schemas.microsoft.com/office/powerpoint/2010/main" val="21523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03" fill="hold"/>
                                        <p:tgtEl>
                                          <p:spTgt spid="52"/>
                                        </p:tgtEl>
                                      </p:cBhvr>
                                    </p:cmd>
                                  </p:childTnLst>
                                </p:cTn>
                              </p:par>
                              <p:par>
                                <p:cTn id="7" presetID="1" presetClass="mediacall" presetSubtype="0" fill="hold" nodeType="withEffect">
                                  <p:stCondLst>
                                    <p:cond delay="0"/>
                                  </p:stCondLst>
                                  <p:childTnLst>
                                    <p:cmd type="call" cmd="playFrom(0.0)">
                                      <p:cBhvr>
                                        <p:cTn id="8" dur="7103" fill="hold"/>
                                        <p:tgtEl>
                                          <p:spTgt spid="62"/>
                                        </p:tgtEl>
                                      </p:cBhvr>
                                    </p:cmd>
                                  </p:childTnLst>
                                </p:cTn>
                              </p:par>
                              <p:par>
                                <p:cTn id="9" presetID="1" presetClass="mediacall" presetSubtype="0" fill="hold" nodeType="withEffect">
                                  <p:stCondLst>
                                    <p:cond delay="0"/>
                                  </p:stCondLst>
                                  <p:childTnLst>
                                    <p:cmd type="call" cmd="playFrom(0.0)">
                                      <p:cBhvr>
                                        <p:cTn id="10" dur="7103" fill="hold"/>
                                        <p:tgtEl>
                                          <p:spTgt spid="56"/>
                                        </p:tgtEl>
                                      </p:cBhvr>
                                    </p:cmd>
                                  </p:childTnLst>
                                </p:cTn>
                              </p:par>
                              <p:par>
                                <p:cTn id="11" presetID="1" presetClass="mediacall" presetSubtype="0" fill="hold" nodeType="withEffect">
                                  <p:stCondLst>
                                    <p:cond delay="0"/>
                                  </p:stCondLst>
                                  <p:childTnLst>
                                    <p:cmd type="call" cmd="playFrom(0.0)">
                                      <p:cBhvr>
                                        <p:cTn id="12" dur="7103"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52"/>
                </p:tgtEl>
              </p:cMediaNode>
            </p:video>
            <p:video>
              <p:cMediaNode vol="80000">
                <p:cTn id="14" repeatCount="indefinite" fill="remove" display="0">
                  <p:stCondLst>
                    <p:cond delay="indefinite"/>
                  </p:stCondLst>
                </p:cTn>
                <p:tgtEl>
                  <p:spTgt spid="56"/>
                </p:tgtEl>
              </p:cMediaNode>
            </p:video>
            <p:video>
              <p:cMediaNode vol="80000">
                <p:cTn id="15" repeatCount="indefinite" fill="remove" display="0">
                  <p:stCondLst>
                    <p:cond delay="indefinite"/>
                  </p:stCondLst>
                </p:cTn>
                <p:tgtEl>
                  <p:spTgt spid="59"/>
                </p:tgtEl>
              </p:cMediaNode>
            </p:video>
            <p:video>
              <p:cMediaNode vol="80000">
                <p:cTn id="16" repeatCount="indefinite" fill="remove" display="0">
                  <p:stCondLst>
                    <p:cond delay="indefinite"/>
                  </p:stCondLst>
                </p:cTn>
                <p:tgtEl>
                  <p:spTgt spid="6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61</a:t>
            </a:fld>
            <a:endParaRPr lang="fr-FR"/>
          </a:p>
        </p:txBody>
      </p:sp>
      <p:grpSp>
        <p:nvGrpSpPr>
          <p:cNvPr id="10" name="Grouper 9"/>
          <p:cNvGrpSpPr/>
          <p:nvPr/>
        </p:nvGrpSpPr>
        <p:grpSpPr>
          <a:xfrm>
            <a:off x="971600" y="2919458"/>
            <a:ext cx="641145" cy="516388"/>
            <a:chOff x="971600" y="2919458"/>
            <a:chExt cx="641145" cy="516388"/>
          </a:xfrm>
        </p:grpSpPr>
        <p:sp>
          <p:nvSpPr>
            <p:cNvPr id="6" name="Ellipse 5"/>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ZoneTexte 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1</a:t>
              </a:r>
              <a:endParaRPr lang="en-US" sz="2400" b="1" baseline="-25000" dirty="0">
                <a:solidFill>
                  <a:schemeClr val="bg1"/>
                </a:solidFill>
              </a:endParaRPr>
            </a:p>
          </p:txBody>
        </p:sp>
      </p:grpSp>
      <p:grpSp>
        <p:nvGrpSpPr>
          <p:cNvPr id="11" name="Grouper 10"/>
          <p:cNvGrpSpPr/>
          <p:nvPr/>
        </p:nvGrpSpPr>
        <p:grpSpPr>
          <a:xfrm>
            <a:off x="2263391" y="1256061"/>
            <a:ext cx="641145" cy="516388"/>
            <a:chOff x="971600" y="2919458"/>
            <a:chExt cx="641145" cy="516388"/>
          </a:xfrm>
        </p:grpSpPr>
        <p:sp>
          <p:nvSpPr>
            <p:cNvPr id="12" name="Ellipse 11"/>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12"/>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2</a:t>
              </a:r>
            </a:p>
          </p:txBody>
        </p:sp>
      </p:grpSp>
      <p:grpSp>
        <p:nvGrpSpPr>
          <p:cNvPr id="14" name="Grouper 13"/>
          <p:cNvGrpSpPr/>
          <p:nvPr/>
        </p:nvGrpSpPr>
        <p:grpSpPr>
          <a:xfrm>
            <a:off x="5254983" y="1052590"/>
            <a:ext cx="641145" cy="516388"/>
            <a:chOff x="971600" y="2919458"/>
            <a:chExt cx="641145" cy="516388"/>
          </a:xfrm>
        </p:grpSpPr>
        <p:sp>
          <p:nvSpPr>
            <p:cNvPr id="15" name="Ellipse 14"/>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ZoneTexte 15"/>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3</a:t>
              </a:r>
              <a:endParaRPr lang="en-US" sz="2400" b="1" baseline="-25000" dirty="0">
                <a:solidFill>
                  <a:schemeClr val="bg1"/>
                </a:solidFill>
              </a:endParaRPr>
            </a:p>
          </p:txBody>
        </p:sp>
      </p:grpSp>
      <p:grpSp>
        <p:nvGrpSpPr>
          <p:cNvPr id="17" name="Grouper 16"/>
          <p:cNvGrpSpPr/>
          <p:nvPr/>
        </p:nvGrpSpPr>
        <p:grpSpPr>
          <a:xfrm>
            <a:off x="6697343" y="3435846"/>
            <a:ext cx="641145" cy="516388"/>
            <a:chOff x="971600" y="2919458"/>
            <a:chExt cx="641145" cy="516388"/>
          </a:xfrm>
        </p:grpSpPr>
        <p:sp>
          <p:nvSpPr>
            <p:cNvPr id="18" name="Ellipse 17"/>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ZoneTexte 1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N</a:t>
              </a:r>
            </a:p>
          </p:txBody>
        </p:sp>
      </p:grpSp>
      <p:sp>
        <p:nvSpPr>
          <p:cNvPr id="26" name="ZoneTexte 25"/>
          <p:cNvSpPr txBox="1"/>
          <p:nvPr/>
        </p:nvSpPr>
        <p:spPr>
          <a:xfrm rot="3786232">
            <a:off x="5610620" y="2243905"/>
            <a:ext cx="1308024" cy="523220"/>
          </a:xfrm>
          <a:prstGeom prst="rect">
            <a:avLst/>
          </a:prstGeom>
          <a:noFill/>
        </p:spPr>
        <p:txBody>
          <a:bodyPr wrap="square" rtlCol="0">
            <a:spAutoFit/>
          </a:bodyPr>
          <a:lstStyle/>
          <a:p>
            <a:pPr algn="ctr"/>
            <a:r>
              <a:rPr lang="mr-IN" sz="2800" dirty="0" smtClean="0"/>
              <a:t>…</a:t>
            </a:r>
            <a:endParaRPr lang="en-US" sz="2800" dirty="0"/>
          </a:p>
        </p:txBody>
      </p:sp>
      <p:sp>
        <p:nvSpPr>
          <p:cNvPr id="29" name="Ellipse 28"/>
          <p:cNvSpPr/>
          <p:nvPr/>
        </p:nvSpPr>
        <p:spPr>
          <a:xfrm>
            <a:off x="3915492" y="2685928"/>
            <a:ext cx="504056" cy="504056"/>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Connecteur droit avec flèche 29"/>
          <p:cNvCxnSpPr/>
          <p:nvPr/>
        </p:nvCxnSpPr>
        <p:spPr>
          <a:xfrm flipV="1">
            <a:off x="1726155" y="3021055"/>
            <a:ext cx="1998921" cy="1689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2834694" y="1737908"/>
            <a:ext cx="890382" cy="752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flipH="1">
            <a:off x="4419548" y="1626427"/>
            <a:ext cx="872426" cy="10168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flipH="1" flipV="1">
            <a:off x="4674190" y="3079005"/>
            <a:ext cx="1749574" cy="498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3436681" y="4012657"/>
            <a:ext cx="1855292"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t>Parameters</a:t>
            </a:r>
          </a:p>
          <a:p>
            <a:pPr algn="ctr"/>
            <a:r>
              <a:rPr lang="en-US" b="1" dirty="0" smtClean="0"/>
              <a:t>are shared</a:t>
            </a:r>
            <a:endParaRPr lang="en-US" b="1" dirty="0"/>
          </a:p>
        </p:txBody>
      </p:sp>
      <p:sp>
        <p:nvSpPr>
          <p:cNvPr id="39" name="Rectangle 38"/>
          <p:cNvSpPr/>
          <p:nvPr/>
        </p:nvSpPr>
        <p:spPr>
          <a:xfrm>
            <a:off x="1210528" y="195486"/>
            <a:ext cx="7001040" cy="461665"/>
          </a:xfrm>
          <a:prstGeom prst="rect">
            <a:avLst/>
          </a:prstGeom>
        </p:spPr>
        <p:txBody>
          <a:bodyPr wrap="square">
            <a:spAutoFit/>
          </a:bodyPr>
          <a:lstStyle/>
          <a:p>
            <a:pPr algn="ctr"/>
            <a:r>
              <a:rPr lang="en-US" sz="2400" b="1" dirty="0" smtClean="0">
                <a:solidFill>
                  <a:srgbClr val="000000"/>
                </a:solidFill>
              </a:rPr>
              <a:t>Advanced Data Science through federated learning</a:t>
            </a:r>
            <a:endParaRPr lang="en-US" sz="2400" b="1" dirty="0">
              <a:solidFill>
                <a:srgbClr val="000000"/>
              </a:solidFill>
            </a:endParaRPr>
          </a:p>
        </p:txBody>
      </p:sp>
      <p:sp>
        <p:nvSpPr>
          <p:cNvPr id="25" name="Rectangle 24"/>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spTree>
    <p:extLst>
      <p:ext uri="{BB962C8B-B14F-4D97-AF65-F5344CB8AC3E}">
        <p14:creationId xmlns:p14="http://schemas.microsoft.com/office/powerpoint/2010/main" val="7153059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62</a:t>
            </a:fld>
            <a:endParaRPr lang="fr-FR"/>
          </a:p>
        </p:txBody>
      </p:sp>
      <p:grpSp>
        <p:nvGrpSpPr>
          <p:cNvPr id="10" name="Grouper 9"/>
          <p:cNvGrpSpPr/>
          <p:nvPr/>
        </p:nvGrpSpPr>
        <p:grpSpPr>
          <a:xfrm>
            <a:off x="971600" y="2919458"/>
            <a:ext cx="641145" cy="516388"/>
            <a:chOff x="971600" y="2919458"/>
            <a:chExt cx="641145" cy="516388"/>
          </a:xfrm>
        </p:grpSpPr>
        <p:sp>
          <p:nvSpPr>
            <p:cNvPr id="6" name="Ellipse 5"/>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ZoneTexte 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1</a:t>
              </a:r>
              <a:endParaRPr lang="en-US" sz="2400" b="1" baseline="-25000" dirty="0">
                <a:solidFill>
                  <a:schemeClr val="bg1"/>
                </a:solidFill>
              </a:endParaRPr>
            </a:p>
          </p:txBody>
        </p:sp>
      </p:grpSp>
      <p:grpSp>
        <p:nvGrpSpPr>
          <p:cNvPr id="11" name="Grouper 10"/>
          <p:cNvGrpSpPr/>
          <p:nvPr/>
        </p:nvGrpSpPr>
        <p:grpSpPr>
          <a:xfrm>
            <a:off x="2263391" y="1256061"/>
            <a:ext cx="641145" cy="516388"/>
            <a:chOff x="971600" y="2919458"/>
            <a:chExt cx="641145" cy="516388"/>
          </a:xfrm>
        </p:grpSpPr>
        <p:sp>
          <p:nvSpPr>
            <p:cNvPr id="12" name="Ellipse 11"/>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12"/>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2</a:t>
              </a:r>
            </a:p>
          </p:txBody>
        </p:sp>
      </p:grpSp>
      <p:grpSp>
        <p:nvGrpSpPr>
          <p:cNvPr id="14" name="Grouper 13"/>
          <p:cNvGrpSpPr/>
          <p:nvPr/>
        </p:nvGrpSpPr>
        <p:grpSpPr>
          <a:xfrm>
            <a:off x="5254983" y="1052590"/>
            <a:ext cx="641145" cy="516388"/>
            <a:chOff x="971600" y="2919458"/>
            <a:chExt cx="641145" cy="516388"/>
          </a:xfrm>
        </p:grpSpPr>
        <p:sp>
          <p:nvSpPr>
            <p:cNvPr id="15" name="Ellipse 14"/>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ZoneTexte 15"/>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3</a:t>
              </a:r>
              <a:endParaRPr lang="en-US" sz="2400" b="1" baseline="-25000" dirty="0">
                <a:solidFill>
                  <a:schemeClr val="bg1"/>
                </a:solidFill>
              </a:endParaRPr>
            </a:p>
          </p:txBody>
        </p:sp>
      </p:grpSp>
      <p:grpSp>
        <p:nvGrpSpPr>
          <p:cNvPr id="17" name="Grouper 16"/>
          <p:cNvGrpSpPr/>
          <p:nvPr/>
        </p:nvGrpSpPr>
        <p:grpSpPr>
          <a:xfrm>
            <a:off x="6697343" y="3435846"/>
            <a:ext cx="641145" cy="516388"/>
            <a:chOff x="971600" y="2919458"/>
            <a:chExt cx="641145" cy="516388"/>
          </a:xfrm>
        </p:grpSpPr>
        <p:sp>
          <p:nvSpPr>
            <p:cNvPr id="18" name="Ellipse 17"/>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ZoneTexte 1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N</a:t>
              </a:r>
            </a:p>
          </p:txBody>
        </p:sp>
      </p:grpSp>
      <p:sp>
        <p:nvSpPr>
          <p:cNvPr id="26" name="ZoneTexte 25"/>
          <p:cNvSpPr txBox="1"/>
          <p:nvPr/>
        </p:nvSpPr>
        <p:spPr>
          <a:xfrm rot="3786232">
            <a:off x="5610620" y="2243905"/>
            <a:ext cx="1308024" cy="523220"/>
          </a:xfrm>
          <a:prstGeom prst="rect">
            <a:avLst/>
          </a:prstGeom>
          <a:noFill/>
        </p:spPr>
        <p:txBody>
          <a:bodyPr wrap="square" rtlCol="0">
            <a:spAutoFit/>
          </a:bodyPr>
          <a:lstStyle/>
          <a:p>
            <a:pPr algn="ctr"/>
            <a:r>
              <a:rPr lang="mr-IN" sz="2800" dirty="0" smtClean="0"/>
              <a:t>…</a:t>
            </a:r>
            <a:endParaRPr lang="en-US" sz="2800" dirty="0"/>
          </a:p>
        </p:txBody>
      </p:sp>
      <p:sp>
        <p:nvSpPr>
          <p:cNvPr id="29" name="Ellipse 28"/>
          <p:cNvSpPr/>
          <p:nvPr/>
        </p:nvSpPr>
        <p:spPr>
          <a:xfrm>
            <a:off x="3915492" y="2685928"/>
            <a:ext cx="504056" cy="504056"/>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ZoneTexte 39"/>
          <p:cNvSpPr txBox="1"/>
          <p:nvPr/>
        </p:nvSpPr>
        <p:spPr>
          <a:xfrm>
            <a:off x="3436680" y="4012657"/>
            <a:ext cx="2515445"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t>A federated model is learned</a:t>
            </a:r>
            <a:endParaRPr lang="en-US" b="1" dirty="0"/>
          </a:p>
        </p:txBody>
      </p:sp>
      <p:sp>
        <p:nvSpPr>
          <p:cNvPr id="35" name="Flèche en arc 34"/>
          <p:cNvSpPr/>
          <p:nvPr/>
        </p:nvSpPr>
        <p:spPr>
          <a:xfrm>
            <a:off x="3591456" y="2268874"/>
            <a:ext cx="648072" cy="712240"/>
          </a:xfrm>
          <a:prstGeom prst="circularArrow">
            <a:avLst>
              <a:gd name="adj1" fmla="val 12500"/>
              <a:gd name="adj2" fmla="val 1142319"/>
              <a:gd name="adj3" fmla="val 20457681"/>
              <a:gd name="adj4" fmla="val 6052540"/>
              <a:gd name="adj5" fmla="val 12500"/>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1210528" y="195486"/>
            <a:ext cx="7001040" cy="461665"/>
          </a:xfrm>
          <a:prstGeom prst="rect">
            <a:avLst/>
          </a:prstGeom>
        </p:spPr>
        <p:txBody>
          <a:bodyPr wrap="square">
            <a:spAutoFit/>
          </a:bodyPr>
          <a:lstStyle/>
          <a:p>
            <a:pPr algn="ctr"/>
            <a:r>
              <a:rPr lang="en-US" sz="2400" b="1" dirty="0" smtClean="0">
                <a:solidFill>
                  <a:srgbClr val="000000"/>
                </a:solidFill>
              </a:rPr>
              <a:t>Advanced Data Science through federated learning</a:t>
            </a:r>
            <a:endParaRPr lang="en-US" sz="2400" b="1" dirty="0">
              <a:solidFill>
                <a:srgbClr val="000000"/>
              </a:solidFill>
            </a:endParaRPr>
          </a:p>
        </p:txBody>
      </p:sp>
      <p:pic>
        <p:nvPicPr>
          <p:cNvPr id="43" name="Image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1014" y="1425711"/>
            <a:ext cx="859230" cy="859230"/>
          </a:xfrm>
          <a:prstGeom prst="rect">
            <a:avLst/>
          </a:prstGeom>
        </p:spPr>
      </p:pic>
      <p:pic>
        <p:nvPicPr>
          <p:cNvPr id="44" name="movie1CortR_7sec_lo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16199" y="1610201"/>
            <a:ext cx="999653" cy="562305"/>
          </a:xfrm>
          <a:prstGeom prst="rect">
            <a:avLst/>
          </a:prstGeom>
        </p:spPr>
      </p:pic>
      <p:sp>
        <p:nvSpPr>
          <p:cNvPr id="24" name="Rectangle 23"/>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spTree>
    <p:extLst>
      <p:ext uri="{BB962C8B-B14F-4D97-AF65-F5344CB8AC3E}">
        <p14:creationId xmlns:p14="http://schemas.microsoft.com/office/powerpoint/2010/main" val="220189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03"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63</a:t>
            </a:fld>
            <a:endParaRPr lang="fr-FR"/>
          </a:p>
        </p:txBody>
      </p:sp>
      <p:grpSp>
        <p:nvGrpSpPr>
          <p:cNvPr id="10" name="Grouper 9"/>
          <p:cNvGrpSpPr/>
          <p:nvPr/>
        </p:nvGrpSpPr>
        <p:grpSpPr>
          <a:xfrm>
            <a:off x="971600" y="2919458"/>
            <a:ext cx="641145" cy="516388"/>
            <a:chOff x="971600" y="2919458"/>
            <a:chExt cx="641145" cy="516388"/>
          </a:xfrm>
        </p:grpSpPr>
        <p:sp>
          <p:nvSpPr>
            <p:cNvPr id="6" name="Ellipse 5"/>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ZoneTexte 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1</a:t>
              </a:r>
              <a:endParaRPr lang="en-US" sz="2400" b="1" baseline="-25000" dirty="0">
                <a:solidFill>
                  <a:schemeClr val="bg1"/>
                </a:solidFill>
              </a:endParaRPr>
            </a:p>
          </p:txBody>
        </p:sp>
      </p:grpSp>
      <p:grpSp>
        <p:nvGrpSpPr>
          <p:cNvPr id="11" name="Grouper 10"/>
          <p:cNvGrpSpPr/>
          <p:nvPr/>
        </p:nvGrpSpPr>
        <p:grpSpPr>
          <a:xfrm>
            <a:off x="2263391" y="1256061"/>
            <a:ext cx="641145" cy="516388"/>
            <a:chOff x="971600" y="2919458"/>
            <a:chExt cx="641145" cy="516388"/>
          </a:xfrm>
        </p:grpSpPr>
        <p:sp>
          <p:nvSpPr>
            <p:cNvPr id="12" name="Ellipse 11"/>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12"/>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2</a:t>
              </a:r>
            </a:p>
          </p:txBody>
        </p:sp>
      </p:grpSp>
      <p:grpSp>
        <p:nvGrpSpPr>
          <p:cNvPr id="14" name="Grouper 13"/>
          <p:cNvGrpSpPr/>
          <p:nvPr/>
        </p:nvGrpSpPr>
        <p:grpSpPr>
          <a:xfrm>
            <a:off x="5254983" y="1052590"/>
            <a:ext cx="641145" cy="516388"/>
            <a:chOff x="971600" y="2919458"/>
            <a:chExt cx="641145" cy="516388"/>
          </a:xfrm>
        </p:grpSpPr>
        <p:sp>
          <p:nvSpPr>
            <p:cNvPr id="15" name="Ellipse 14"/>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ZoneTexte 15"/>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3</a:t>
              </a:r>
              <a:endParaRPr lang="en-US" sz="2400" b="1" baseline="-25000" dirty="0">
                <a:solidFill>
                  <a:schemeClr val="bg1"/>
                </a:solidFill>
              </a:endParaRPr>
            </a:p>
          </p:txBody>
        </p:sp>
      </p:grpSp>
      <p:grpSp>
        <p:nvGrpSpPr>
          <p:cNvPr id="17" name="Grouper 16"/>
          <p:cNvGrpSpPr/>
          <p:nvPr/>
        </p:nvGrpSpPr>
        <p:grpSpPr>
          <a:xfrm>
            <a:off x="6697343" y="3435846"/>
            <a:ext cx="641145" cy="516388"/>
            <a:chOff x="971600" y="2919458"/>
            <a:chExt cx="641145" cy="516388"/>
          </a:xfrm>
        </p:grpSpPr>
        <p:sp>
          <p:nvSpPr>
            <p:cNvPr id="18" name="Ellipse 17"/>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ZoneTexte 1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N</a:t>
              </a:r>
            </a:p>
          </p:txBody>
        </p:sp>
      </p:grpSp>
      <p:sp>
        <p:nvSpPr>
          <p:cNvPr id="26" name="ZoneTexte 25"/>
          <p:cNvSpPr txBox="1"/>
          <p:nvPr/>
        </p:nvSpPr>
        <p:spPr>
          <a:xfrm rot="3786232">
            <a:off x="5610620" y="2243905"/>
            <a:ext cx="1308024" cy="523220"/>
          </a:xfrm>
          <a:prstGeom prst="rect">
            <a:avLst/>
          </a:prstGeom>
          <a:noFill/>
        </p:spPr>
        <p:txBody>
          <a:bodyPr wrap="square" rtlCol="0">
            <a:spAutoFit/>
          </a:bodyPr>
          <a:lstStyle/>
          <a:p>
            <a:pPr algn="ctr"/>
            <a:r>
              <a:rPr lang="mr-IN" sz="2800" dirty="0" smtClean="0"/>
              <a:t>…</a:t>
            </a:r>
            <a:endParaRPr lang="en-US" sz="2800" dirty="0"/>
          </a:p>
        </p:txBody>
      </p:sp>
      <p:sp>
        <p:nvSpPr>
          <p:cNvPr id="29" name="Ellipse 28"/>
          <p:cNvSpPr/>
          <p:nvPr/>
        </p:nvSpPr>
        <p:spPr>
          <a:xfrm>
            <a:off x="3915492" y="2685928"/>
            <a:ext cx="504056" cy="504056"/>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ZoneTexte 39"/>
          <p:cNvSpPr txBox="1"/>
          <p:nvPr/>
        </p:nvSpPr>
        <p:spPr>
          <a:xfrm>
            <a:off x="3436680" y="4012657"/>
            <a:ext cx="2515445"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t>The federated model is shared</a:t>
            </a:r>
            <a:endParaRPr lang="en-US" b="1" dirty="0"/>
          </a:p>
        </p:txBody>
      </p:sp>
      <p:cxnSp>
        <p:nvCxnSpPr>
          <p:cNvPr id="30" name="Connecteur en arc 29"/>
          <p:cNvCxnSpPr>
            <a:stCxn id="29" idx="7"/>
            <a:endCxn id="15" idx="2"/>
          </p:cNvCxnSpPr>
          <p:nvPr/>
        </p:nvCxnSpPr>
        <p:spPr>
          <a:xfrm rot="5400000" flipH="1" flipV="1">
            <a:off x="4078960" y="1583722"/>
            <a:ext cx="1442795" cy="909252"/>
          </a:xfrm>
          <a:prstGeom prst="curvedConnector2">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Connecteur en arc 41"/>
          <p:cNvCxnSpPr>
            <a:stCxn id="29" idx="7"/>
            <a:endCxn id="18" idx="0"/>
          </p:cNvCxnSpPr>
          <p:nvPr/>
        </p:nvCxnSpPr>
        <p:spPr>
          <a:xfrm rot="16200000" flipH="1">
            <a:off x="5303334" y="1802141"/>
            <a:ext cx="688433" cy="2603640"/>
          </a:xfrm>
          <a:prstGeom prst="curvedConnector3">
            <a:avLst>
              <a:gd name="adj1" fmla="val -43928"/>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7" name="Connecteur en arc 46"/>
          <p:cNvCxnSpPr>
            <a:stCxn id="29" idx="0"/>
            <a:endCxn id="13" idx="3"/>
          </p:cNvCxnSpPr>
          <p:nvPr/>
        </p:nvCxnSpPr>
        <p:spPr>
          <a:xfrm rot="16200000" flipV="1">
            <a:off x="2936511" y="1454919"/>
            <a:ext cx="1199034" cy="1262984"/>
          </a:xfrm>
          <a:prstGeom prst="curvedConnector2">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Connecteur en arc 59"/>
          <p:cNvCxnSpPr>
            <a:stCxn id="29" idx="1"/>
            <a:endCxn id="9" idx="0"/>
          </p:cNvCxnSpPr>
          <p:nvPr/>
        </p:nvCxnSpPr>
        <p:spPr>
          <a:xfrm rot="16200000" flipH="1" flipV="1">
            <a:off x="2570132" y="1500280"/>
            <a:ext cx="159713" cy="2678641"/>
          </a:xfrm>
          <a:prstGeom prst="curvedConnector3">
            <a:avLst>
              <a:gd name="adj1" fmla="val -189350"/>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1210528" y="195486"/>
            <a:ext cx="7001040" cy="461665"/>
          </a:xfrm>
          <a:prstGeom prst="rect">
            <a:avLst/>
          </a:prstGeom>
        </p:spPr>
        <p:txBody>
          <a:bodyPr wrap="square">
            <a:spAutoFit/>
          </a:bodyPr>
          <a:lstStyle/>
          <a:p>
            <a:pPr algn="ctr"/>
            <a:r>
              <a:rPr lang="en-US" sz="2400" b="1" dirty="0" smtClean="0">
                <a:solidFill>
                  <a:srgbClr val="000000"/>
                </a:solidFill>
              </a:rPr>
              <a:t>Advanced Data Science through federated learning</a:t>
            </a:r>
            <a:endParaRPr lang="en-US" sz="2400" b="1" dirty="0">
              <a:solidFill>
                <a:srgbClr val="000000"/>
              </a:solidFill>
            </a:endParaRPr>
          </a:p>
        </p:txBody>
      </p:sp>
      <p:sp>
        <p:nvSpPr>
          <p:cNvPr id="25" name="Rectangle 24"/>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spTree>
    <p:extLst>
      <p:ext uri="{BB962C8B-B14F-4D97-AF65-F5344CB8AC3E}">
        <p14:creationId xmlns:p14="http://schemas.microsoft.com/office/powerpoint/2010/main" val="19557804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746" y="3079005"/>
            <a:ext cx="961444" cy="816025"/>
          </a:xfrm>
          <a:prstGeom prst="rect">
            <a:avLst/>
          </a:prstGeom>
        </p:spPr>
      </p:pic>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64</a:t>
            </a:fld>
            <a:endParaRPr lang="fr-FR"/>
          </a:p>
        </p:txBody>
      </p:sp>
      <p:grpSp>
        <p:nvGrpSpPr>
          <p:cNvPr id="10" name="Grouper 9"/>
          <p:cNvGrpSpPr/>
          <p:nvPr/>
        </p:nvGrpSpPr>
        <p:grpSpPr>
          <a:xfrm>
            <a:off x="971600" y="2919458"/>
            <a:ext cx="641145" cy="516388"/>
            <a:chOff x="971600" y="2919458"/>
            <a:chExt cx="641145" cy="516388"/>
          </a:xfrm>
        </p:grpSpPr>
        <p:sp>
          <p:nvSpPr>
            <p:cNvPr id="6" name="Ellipse 5"/>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ZoneTexte 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1</a:t>
              </a:r>
              <a:endParaRPr lang="en-US" sz="2400" b="1" baseline="-25000" dirty="0">
                <a:solidFill>
                  <a:schemeClr val="bg1"/>
                </a:solidFill>
              </a:endParaRPr>
            </a:p>
          </p:txBody>
        </p:sp>
      </p:grpSp>
      <p:grpSp>
        <p:nvGrpSpPr>
          <p:cNvPr id="11" name="Grouper 10"/>
          <p:cNvGrpSpPr/>
          <p:nvPr/>
        </p:nvGrpSpPr>
        <p:grpSpPr>
          <a:xfrm>
            <a:off x="2263391" y="1256061"/>
            <a:ext cx="641145" cy="516388"/>
            <a:chOff x="971600" y="2919458"/>
            <a:chExt cx="641145" cy="516388"/>
          </a:xfrm>
        </p:grpSpPr>
        <p:sp>
          <p:nvSpPr>
            <p:cNvPr id="12" name="Ellipse 11"/>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ZoneTexte 12"/>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2</a:t>
              </a:r>
            </a:p>
          </p:txBody>
        </p:sp>
      </p:grpSp>
      <p:grpSp>
        <p:nvGrpSpPr>
          <p:cNvPr id="14" name="Grouper 13"/>
          <p:cNvGrpSpPr/>
          <p:nvPr/>
        </p:nvGrpSpPr>
        <p:grpSpPr>
          <a:xfrm>
            <a:off x="5254983" y="1052590"/>
            <a:ext cx="641145" cy="516388"/>
            <a:chOff x="971600" y="2919458"/>
            <a:chExt cx="641145" cy="516388"/>
          </a:xfrm>
        </p:grpSpPr>
        <p:sp>
          <p:nvSpPr>
            <p:cNvPr id="15" name="Ellipse 14"/>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ZoneTexte 15"/>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smtClean="0">
                  <a:solidFill>
                    <a:schemeClr val="bg1"/>
                  </a:solidFill>
                </a:rPr>
                <a:t>3</a:t>
              </a:r>
              <a:endParaRPr lang="en-US" sz="2400" b="1" baseline="-25000" dirty="0">
                <a:solidFill>
                  <a:schemeClr val="bg1"/>
                </a:solidFill>
              </a:endParaRPr>
            </a:p>
          </p:txBody>
        </p:sp>
      </p:grpSp>
      <p:grpSp>
        <p:nvGrpSpPr>
          <p:cNvPr id="17" name="Grouper 16"/>
          <p:cNvGrpSpPr/>
          <p:nvPr/>
        </p:nvGrpSpPr>
        <p:grpSpPr>
          <a:xfrm>
            <a:off x="6697343" y="3435846"/>
            <a:ext cx="641145" cy="516388"/>
            <a:chOff x="971600" y="2919458"/>
            <a:chExt cx="641145" cy="516388"/>
          </a:xfrm>
        </p:grpSpPr>
        <p:sp>
          <p:nvSpPr>
            <p:cNvPr id="18" name="Ellipse 17"/>
            <p:cNvSpPr/>
            <p:nvPr/>
          </p:nvSpPr>
          <p:spPr>
            <a:xfrm>
              <a:off x="971600" y="2931790"/>
              <a:ext cx="504056" cy="5040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ZoneTexte 18"/>
            <p:cNvSpPr txBox="1"/>
            <p:nvPr/>
          </p:nvSpPr>
          <p:spPr>
            <a:xfrm>
              <a:off x="1008590" y="2919458"/>
              <a:ext cx="604155" cy="461665"/>
            </a:xfrm>
            <a:prstGeom prst="rect">
              <a:avLst/>
            </a:prstGeom>
            <a:noFill/>
          </p:spPr>
          <p:txBody>
            <a:bodyPr wrap="square" rtlCol="0">
              <a:spAutoFit/>
            </a:bodyPr>
            <a:lstStyle/>
            <a:p>
              <a:r>
                <a:rPr lang="en-US" sz="2400" b="1" dirty="0" smtClean="0">
                  <a:solidFill>
                    <a:schemeClr val="bg1"/>
                  </a:solidFill>
                </a:rPr>
                <a:t>C</a:t>
              </a:r>
              <a:r>
                <a:rPr lang="en-US" sz="2400" b="1" baseline="-25000" dirty="0">
                  <a:solidFill>
                    <a:schemeClr val="bg1"/>
                  </a:solidFill>
                </a:rPr>
                <a:t>N</a:t>
              </a:r>
            </a:p>
          </p:txBody>
        </p:sp>
      </p:grpSp>
      <p:sp>
        <p:nvSpPr>
          <p:cNvPr id="26" name="ZoneTexte 25"/>
          <p:cNvSpPr txBox="1"/>
          <p:nvPr/>
        </p:nvSpPr>
        <p:spPr>
          <a:xfrm rot="3786232">
            <a:off x="5610620" y="2243905"/>
            <a:ext cx="1308024" cy="523220"/>
          </a:xfrm>
          <a:prstGeom prst="rect">
            <a:avLst/>
          </a:prstGeom>
          <a:noFill/>
        </p:spPr>
        <p:txBody>
          <a:bodyPr wrap="square" rtlCol="0">
            <a:spAutoFit/>
          </a:bodyPr>
          <a:lstStyle/>
          <a:p>
            <a:pPr algn="ctr"/>
            <a:r>
              <a:rPr lang="mr-IN" sz="2800" dirty="0" smtClean="0"/>
              <a:t>…</a:t>
            </a:r>
            <a:endParaRPr lang="en-US" sz="2800" dirty="0"/>
          </a:p>
        </p:txBody>
      </p:sp>
      <p:sp>
        <p:nvSpPr>
          <p:cNvPr id="29" name="Ellipse 28"/>
          <p:cNvSpPr/>
          <p:nvPr/>
        </p:nvSpPr>
        <p:spPr>
          <a:xfrm>
            <a:off x="3915492" y="2685928"/>
            <a:ext cx="504056" cy="504056"/>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ZoneTexte 39"/>
          <p:cNvSpPr txBox="1"/>
          <p:nvPr/>
        </p:nvSpPr>
        <p:spPr>
          <a:xfrm>
            <a:off x="3436680" y="4012657"/>
            <a:ext cx="2515445"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b="1" dirty="0" smtClean="0"/>
              <a:t>The procedure is iterated</a:t>
            </a:r>
            <a:endParaRPr lang="en-US" b="1" dirty="0"/>
          </a:p>
        </p:txBody>
      </p:sp>
      <p:cxnSp>
        <p:nvCxnSpPr>
          <p:cNvPr id="30" name="Connecteur en arc 29"/>
          <p:cNvCxnSpPr>
            <a:stCxn id="29" idx="7"/>
            <a:endCxn id="15" idx="2"/>
          </p:cNvCxnSpPr>
          <p:nvPr/>
        </p:nvCxnSpPr>
        <p:spPr>
          <a:xfrm rot="5400000" flipH="1" flipV="1">
            <a:off x="4078960" y="1583722"/>
            <a:ext cx="1442795" cy="909252"/>
          </a:xfrm>
          <a:prstGeom prst="curvedConnector2">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Connecteur en arc 41"/>
          <p:cNvCxnSpPr>
            <a:stCxn id="29" idx="7"/>
            <a:endCxn id="18" idx="0"/>
          </p:cNvCxnSpPr>
          <p:nvPr/>
        </p:nvCxnSpPr>
        <p:spPr>
          <a:xfrm rot="16200000" flipH="1">
            <a:off x="5303334" y="1802141"/>
            <a:ext cx="688433" cy="2603640"/>
          </a:xfrm>
          <a:prstGeom prst="curvedConnector3">
            <a:avLst>
              <a:gd name="adj1" fmla="val -43928"/>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7" name="Connecteur en arc 46"/>
          <p:cNvCxnSpPr>
            <a:stCxn id="29" idx="0"/>
            <a:endCxn id="13" idx="3"/>
          </p:cNvCxnSpPr>
          <p:nvPr/>
        </p:nvCxnSpPr>
        <p:spPr>
          <a:xfrm rot="16200000" flipV="1">
            <a:off x="2936511" y="1454919"/>
            <a:ext cx="1199034" cy="1262984"/>
          </a:xfrm>
          <a:prstGeom prst="curvedConnector2">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Connecteur en arc 59"/>
          <p:cNvCxnSpPr>
            <a:stCxn id="29" idx="1"/>
            <a:endCxn id="9" idx="0"/>
          </p:cNvCxnSpPr>
          <p:nvPr/>
        </p:nvCxnSpPr>
        <p:spPr>
          <a:xfrm rot="16200000" flipH="1" flipV="1">
            <a:off x="2570132" y="1500280"/>
            <a:ext cx="159713" cy="2678641"/>
          </a:xfrm>
          <a:prstGeom prst="curvedConnector3">
            <a:avLst>
              <a:gd name="adj1" fmla="val -189350"/>
            </a:avLst>
          </a:prstGeom>
          <a:ln w="38100" cmpd="sng">
            <a:solidFill>
              <a:schemeClr val="bg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81" name="Flèche en arc 80"/>
          <p:cNvSpPr/>
          <p:nvPr/>
        </p:nvSpPr>
        <p:spPr>
          <a:xfrm>
            <a:off x="641637" y="2477744"/>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2" name="Flèche en arc 81"/>
          <p:cNvSpPr/>
          <p:nvPr/>
        </p:nvSpPr>
        <p:spPr>
          <a:xfrm>
            <a:off x="1939355" y="872745"/>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3" name="Flèche en arc 82"/>
          <p:cNvSpPr/>
          <p:nvPr/>
        </p:nvSpPr>
        <p:spPr>
          <a:xfrm>
            <a:off x="4930947" y="666829"/>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4" name="Flèche en arc 83"/>
          <p:cNvSpPr/>
          <p:nvPr/>
        </p:nvSpPr>
        <p:spPr>
          <a:xfrm>
            <a:off x="6373307" y="3025003"/>
            <a:ext cx="648072" cy="712240"/>
          </a:xfrm>
          <a:prstGeom prst="circularArrow">
            <a:avLst>
              <a:gd name="adj1" fmla="val 12500"/>
              <a:gd name="adj2" fmla="val 1142319"/>
              <a:gd name="adj3" fmla="val 20457681"/>
              <a:gd name="adj4" fmla="val 6052540"/>
              <a:gd name="adj5" fmla="val 1250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5" name="Connecteur droit avec flèche 84"/>
          <p:cNvCxnSpPr/>
          <p:nvPr/>
        </p:nvCxnSpPr>
        <p:spPr>
          <a:xfrm flipV="1">
            <a:off x="1726155" y="3021055"/>
            <a:ext cx="1998921" cy="1689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Connecteur droit avec flèche 85"/>
          <p:cNvCxnSpPr/>
          <p:nvPr/>
        </p:nvCxnSpPr>
        <p:spPr>
          <a:xfrm>
            <a:off x="2834694" y="1737908"/>
            <a:ext cx="890382" cy="7529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Connecteur droit avec flèche 86"/>
          <p:cNvCxnSpPr/>
          <p:nvPr/>
        </p:nvCxnSpPr>
        <p:spPr>
          <a:xfrm flipH="1">
            <a:off x="4419548" y="1626427"/>
            <a:ext cx="872426" cy="10168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Connecteur droit avec flèche 87"/>
          <p:cNvCxnSpPr/>
          <p:nvPr/>
        </p:nvCxnSpPr>
        <p:spPr>
          <a:xfrm flipH="1" flipV="1">
            <a:off x="4674190" y="3079005"/>
            <a:ext cx="1749574" cy="4989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1210528" y="195486"/>
            <a:ext cx="7001040" cy="461665"/>
          </a:xfrm>
          <a:prstGeom prst="rect">
            <a:avLst/>
          </a:prstGeom>
        </p:spPr>
        <p:txBody>
          <a:bodyPr wrap="square">
            <a:spAutoFit/>
          </a:bodyPr>
          <a:lstStyle/>
          <a:p>
            <a:pPr algn="ctr"/>
            <a:r>
              <a:rPr lang="en-US" sz="2400" b="1" dirty="0" smtClean="0">
                <a:solidFill>
                  <a:srgbClr val="000000"/>
                </a:solidFill>
              </a:rPr>
              <a:t>Advanced Data Science through federated learning</a:t>
            </a:r>
            <a:endParaRPr lang="en-US" sz="2400" b="1" dirty="0">
              <a:solidFill>
                <a:srgbClr val="000000"/>
              </a:solidFill>
            </a:endParaRPr>
          </a:p>
        </p:txBody>
      </p:sp>
      <p:sp>
        <p:nvSpPr>
          <p:cNvPr id="33" name="Rectangle 32"/>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spTree>
    <p:extLst>
      <p:ext uri="{BB962C8B-B14F-4D97-AF65-F5344CB8AC3E}">
        <p14:creationId xmlns:p14="http://schemas.microsoft.com/office/powerpoint/2010/main" val="7383219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65</a:t>
            </a:fld>
            <a:endParaRPr lang="fr-FR"/>
          </a:p>
        </p:txBody>
      </p:sp>
      <p:sp>
        <p:nvSpPr>
          <p:cNvPr id="10" name="Rectangle 9"/>
          <p:cNvSpPr/>
          <p:nvPr/>
        </p:nvSpPr>
        <p:spPr>
          <a:xfrm>
            <a:off x="1210528" y="195486"/>
            <a:ext cx="7001040" cy="461665"/>
          </a:xfrm>
          <a:prstGeom prst="rect">
            <a:avLst/>
          </a:prstGeom>
        </p:spPr>
        <p:txBody>
          <a:bodyPr wrap="square">
            <a:spAutoFit/>
          </a:bodyPr>
          <a:lstStyle/>
          <a:p>
            <a:pPr algn="ctr"/>
            <a:r>
              <a:rPr lang="en-US" sz="2400" b="1" dirty="0" smtClean="0">
                <a:solidFill>
                  <a:srgbClr val="000000"/>
                </a:solidFill>
              </a:rPr>
              <a:t>Federated analysis toolkit</a:t>
            </a:r>
            <a:endParaRPr lang="en-US" sz="2400" b="1" dirty="0">
              <a:solidFill>
                <a:srgbClr val="000000"/>
              </a:solidFill>
            </a:endParaRPr>
          </a:p>
        </p:txBody>
      </p:sp>
      <p:sp>
        <p:nvSpPr>
          <p:cNvPr id="13" name="Rectangle 12"/>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pic>
        <p:nvPicPr>
          <p:cNvPr id="14" name="Imag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3521" y="1777839"/>
            <a:ext cx="1099598" cy="998761"/>
          </a:xfrm>
          <a:prstGeom prst="rect">
            <a:avLst/>
          </a:prstGeom>
        </p:spPr>
      </p:pic>
      <p:sp>
        <p:nvSpPr>
          <p:cNvPr id="7" name="ZoneTexte 6"/>
          <p:cNvSpPr txBox="1"/>
          <p:nvPr/>
        </p:nvSpPr>
        <p:spPr>
          <a:xfrm>
            <a:off x="182316" y="1179013"/>
            <a:ext cx="5034639" cy="369332"/>
          </a:xfrm>
          <a:prstGeom prst="rect">
            <a:avLst/>
          </a:prstGeom>
          <a:noFill/>
        </p:spPr>
        <p:txBody>
          <a:bodyPr wrap="square" rtlCol="0">
            <a:spAutoFit/>
          </a:bodyPr>
          <a:lstStyle/>
          <a:p>
            <a:r>
              <a:rPr lang="en-US" dirty="0" smtClean="0"/>
              <a:t>A methodology for distributed</a:t>
            </a:r>
            <a:endParaRPr lang="en-US" dirty="0"/>
          </a:p>
        </p:txBody>
      </p:sp>
      <p:sp>
        <p:nvSpPr>
          <p:cNvPr id="8" name="ZoneTexte 7"/>
          <p:cNvSpPr txBox="1"/>
          <p:nvPr/>
        </p:nvSpPr>
        <p:spPr>
          <a:xfrm>
            <a:off x="1479022" y="2701593"/>
            <a:ext cx="3535332" cy="369332"/>
          </a:xfrm>
          <a:prstGeom prst="rect">
            <a:avLst/>
          </a:prstGeom>
          <a:noFill/>
        </p:spPr>
        <p:txBody>
          <a:bodyPr wrap="square" rtlCol="0">
            <a:spAutoFit/>
          </a:bodyPr>
          <a:lstStyle/>
          <a:p>
            <a:r>
              <a:rPr lang="en-US" dirty="0" smtClean="0"/>
              <a:t>Linear modeling</a:t>
            </a:r>
            <a:endParaRPr lang="en-US" dirty="0"/>
          </a:p>
        </p:txBody>
      </p:sp>
      <p:sp>
        <p:nvSpPr>
          <p:cNvPr id="15" name="ZoneTexte 14"/>
          <p:cNvSpPr txBox="1"/>
          <p:nvPr/>
        </p:nvSpPr>
        <p:spPr>
          <a:xfrm>
            <a:off x="4740803" y="2701593"/>
            <a:ext cx="3535332" cy="369332"/>
          </a:xfrm>
          <a:prstGeom prst="rect">
            <a:avLst/>
          </a:prstGeom>
          <a:noFill/>
        </p:spPr>
        <p:txBody>
          <a:bodyPr wrap="square" rtlCol="0">
            <a:spAutoFit/>
          </a:bodyPr>
          <a:lstStyle/>
          <a:p>
            <a:r>
              <a:rPr lang="en-US" dirty="0" smtClean="0"/>
              <a:t>Matrix factorization</a:t>
            </a:r>
            <a:endParaRPr lang="en-US" dirty="0"/>
          </a:p>
        </p:txBody>
      </p:sp>
      <p:graphicFrame>
        <p:nvGraphicFramePr>
          <p:cNvPr id="17" name="Table 19"/>
          <p:cNvGraphicFramePr>
            <a:graphicFrameLocks noGrp="1"/>
          </p:cNvGraphicFramePr>
          <p:nvPr>
            <p:extLst>
              <p:ext uri="{D42A27DB-BD31-4B8C-83A1-F6EECF244321}">
                <p14:modId xmlns:p14="http://schemas.microsoft.com/office/powerpoint/2010/main" val="3295463227"/>
              </p:ext>
            </p:extLst>
          </p:nvPr>
        </p:nvGraphicFramePr>
        <p:xfrm>
          <a:off x="4674164" y="1789161"/>
          <a:ext cx="680380" cy="757648"/>
        </p:xfrm>
        <a:graphic>
          <a:graphicData uri="http://schemas.openxmlformats.org/drawingml/2006/table">
            <a:tbl>
              <a:tblPr bandRow="1" bandCol="1">
                <a:tableStyleId>{69012ECD-51FC-41F1-AA8D-1B2483CD663E}</a:tableStyleId>
              </a:tblPr>
              <a:tblGrid>
                <a:gridCol w="68038"/>
                <a:gridCol w="68038"/>
                <a:gridCol w="68038"/>
                <a:gridCol w="68038"/>
                <a:gridCol w="68038"/>
                <a:gridCol w="68038"/>
                <a:gridCol w="68038"/>
                <a:gridCol w="68038"/>
                <a:gridCol w="68038"/>
                <a:gridCol w="68038"/>
              </a:tblGrid>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r>
              <a:tr h="94706">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350222703"/>
              </p:ext>
            </p:extLst>
          </p:nvPr>
        </p:nvGraphicFramePr>
        <p:xfrm>
          <a:off x="5836983" y="1800483"/>
          <a:ext cx="340190" cy="757648"/>
        </p:xfrm>
        <a:graphic>
          <a:graphicData uri="http://schemas.openxmlformats.org/drawingml/2006/table">
            <a:tbl>
              <a:tblPr bandRow="1" bandCol="1">
                <a:tableStyleId>{69012ECD-51FC-41F1-AA8D-1B2483CD663E}</a:tableStyleId>
              </a:tblPr>
              <a:tblGrid>
                <a:gridCol w="68038"/>
                <a:gridCol w="68038"/>
                <a:gridCol w="68038"/>
                <a:gridCol w="68038"/>
                <a:gridCol w="68038"/>
              </a:tblGrid>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r>
              <a:tr h="94706">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bl>
          </a:graphicData>
        </a:graphic>
      </p:graphicFrame>
      <p:graphicFrame>
        <p:nvGraphicFramePr>
          <p:cNvPr id="21" name="Table 19"/>
          <p:cNvGraphicFramePr>
            <a:graphicFrameLocks noGrp="1"/>
          </p:cNvGraphicFramePr>
          <p:nvPr>
            <p:extLst>
              <p:ext uri="{D42A27DB-BD31-4B8C-83A1-F6EECF244321}">
                <p14:modId xmlns:p14="http://schemas.microsoft.com/office/powerpoint/2010/main" val="751557132"/>
              </p:ext>
            </p:extLst>
          </p:nvPr>
        </p:nvGraphicFramePr>
        <p:xfrm>
          <a:off x="6321446" y="1789161"/>
          <a:ext cx="680380" cy="378824"/>
        </p:xfrm>
        <a:graphic>
          <a:graphicData uri="http://schemas.openxmlformats.org/drawingml/2006/table">
            <a:tbl>
              <a:tblPr bandRow="1" bandCol="1">
                <a:tableStyleId>{69012ECD-51FC-41F1-AA8D-1B2483CD663E}</a:tableStyleId>
              </a:tblPr>
              <a:tblGrid>
                <a:gridCol w="68038"/>
                <a:gridCol w="68038"/>
                <a:gridCol w="68038"/>
                <a:gridCol w="68038"/>
                <a:gridCol w="68038"/>
                <a:gridCol w="68038"/>
                <a:gridCol w="68038"/>
                <a:gridCol w="68038"/>
                <a:gridCol w="68038"/>
                <a:gridCol w="68038"/>
              </a:tblGrid>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r h="94706">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r>
              <a:tr h="94706">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c>
                  <a:txBody>
                    <a:bodyPr/>
                    <a:lstStyle/>
                    <a:p>
                      <a:endParaRPr lang="en-US" sz="1400" kern="0"/>
                    </a:p>
                  </a:txBody>
                  <a:tcPr marL="0" marR="0" marT="0" marB="0" vert="wordArtVert">
                    <a:solidFill>
                      <a:schemeClr val="accent1"/>
                    </a:solidFill>
                  </a:tcPr>
                </a:tc>
              </a:tr>
              <a:tr h="94706">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c>
                  <a:txBody>
                    <a:bodyPr/>
                    <a:lstStyle/>
                    <a:p>
                      <a:endParaRPr lang="en-US" sz="1400" kern="0" dirty="0"/>
                    </a:p>
                  </a:txBody>
                  <a:tcPr marL="0" marR="0" marT="0" marB="0" vert="wordArtVert">
                    <a:solidFill>
                      <a:schemeClr val="accent1"/>
                    </a:solidFill>
                  </a:tcPr>
                </a:tc>
              </a:tr>
            </a:tbl>
          </a:graphicData>
        </a:graphic>
      </p:graphicFrame>
      <p:sp>
        <p:nvSpPr>
          <p:cNvPr id="22" name="ZoneTexte 21"/>
          <p:cNvSpPr txBox="1"/>
          <p:nvPr/>
        </p:nvSpPr>
        <p:spPr>
          <a:xfrm>
            <a:off x="5448809" y="1930239"/>
            <a:ext cx="161925" cy="369332"/>
          </a:xfrm>
          <a:prstGeom prst="rect">
            <a:avLst/>
          </a:prstGeom>
          <a:noFill/>
        </p:spPr>
        <p:txBody>
          <a:bodyPr wrap="square" rtlCol="0">
            <a:spAutoFit/>
          </a:bodyPr>
          <a:lstStyle/>
          <a:p>
            <a:r>
              <a:rPr lang="en-US" dirty="0" smtClean="0"/>
              <a:t>=</a:t>
            </a:r>
            <a:endParaRPr lang="en-US" dirty="0"/>
          </a:p>
        </p:txBody>
      </p:sp>
      <p:sp>
        <p:nvSpPr>
          <p:cNvPr id="23" name="ZoneTexte 22"/>
          <p:cNvSpPr txBox="1"/>
          <p:nvPr/>
        </p:nvSpPr>
        <p:spPr>
          <a:xfrm>
            <a:off x="197274" y="3545839"/>
            <a:ext cx="7402406" cy="646331"/>
          </a:xfrm>
          <a:prstGeom prst="rect">
            <a:avLst/>
          </a:prstGeom>
          <a:noFill/>
        </p:spPr>
        <p:txBody>
          <a:bodyPr wrap="square" rtlCol="0">
            <a:spAutoFit/>
          </a:bodyPr>
          <a:lstStyle/>
          <a:p>
            <a:r>
              <a:rPr lang="en-US" b="1" dirty="0" smtClean="0"/>
              <a:t>Allows a federated framework for several key statistical operations: </a:t>
            </a:r>
          </a:p>
          <a:p>
            <a:r>
              <a:rPr lang="en-US" dirty="0" smtClean="0"/>
              <a:t>Data standardization, accounting for covariates, dimensionality reduction, ...</a:t>
            </a:r>
            <a:endParaRPr lang="en-US" dirty="0"/>
          </a:p>
        </p:txBody>
      </p:sp>
    </p:spTree>
    <p:extLst>
      <p:ext uri="{BB962C8B-B14F-4D97-AF65-F5344CB8AC3E}">
        <p14:creationId xmlns:p14="http://schemas.microsoft.com/office/powerpoint/2010/main" val="6948434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smtClean="0"/>
              <a:t>- </a:t>
            </a:r>
            <a:fld id="{32FEFE3E-5266-48F6-9D02-A7873B043BC0}" type="slidenum">
              <a:rPr lang="fr-FR" smtClean="0"/>
              <a:pPr>
                <a:defRPr/>
              </a:pPr>
              <a:t>66</a:t>
            </a:fld>
            <a:endParaRPr lang="fr-FR"/>
          </a:p>
        </p:txBody>
      </p:sp>
      <p:pic>
        <p:nvPicPr>
          <p:cNvPr id="6" name="Imag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954" y="2933230"/>
            <a:ext cx="4710392" cy="1396875"/>
          </a:xfrm>
          <a:prstGeom prst="rect">
            <a:avLst/>
          </a:prstGeom>
        </p:spPr>
      </p:pic>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2904" y="2984030"/>
            <a:ext cx="3125634" cy="1397489"/>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3800982801"/>
              </p:ext>
            </p:extLst>
          </p:nvPr>
        </p:nvGraphicFramePr>
        <p:xfrm>
          <a:off x="2256100" y="1191130"/>
          <a:ext cx="4701568" cy="843302"/>
        </p:xfrm>
        <a:graphic>
          <a:graphicData uri="http://schemas.openxmlformats.org/drawingml/2006/table">
            <a:tbl>
              <a:tblPr firstRow="1" bandRow="1">
                <a:tableStyleId>{5C22544A-7EE6-4342-B048-85BDC9FD1C3A}</a:tableStyleId>
              </a:tblPr>
              <a:tblGrid>
                <a:gridCol w="1175392"/>
                <a:gridCol w="1175392"/>
                <a:gridCol w="1175392"/>
                <a:gridCol w="1175392"/>
              </a:tblGrid>
              <a:tr h="284491">
                <a:tc>
                  <a:txBody>
                    <a:bodyPr/>
                    <a:lstStyle/>
                    <a:p>
                      <a:pPr algn="ctr"/>
                      <a:r>
                        <a:rPr lang="en-US" sz="1200" dirty="0" smtClean="0"/>
                        <a:t>ADNI</a:t>
                      </a:r>
                      <a:endParaRPr lang="en-US" sz="1200" dirty="0"/>
                    </a:p>
                  </a:txBody>
                  <a:tcPr/>
                </a:tc>
                <a:tc>
                  <a:txBody>
                    <a:bodyPr/>
                    <a:lstStyle/>
                    <a:p>
                      <a:pPr algn="ctr"/>
                      <a:r>
                        <a:rPr lang="en-US" sz="1200" dirty="0" smtClean="0"/>
                        <a:t>PPMI</a:t>
                      </a:r>
                      <a:endParaRPr lang="en-US" sz="1200" dirty="0"/>
                    </a:p>
                  </a:txBody>
                  <a:tcPr/>
                </a:tc>
                <a:tc>
                  <a:txBody>
                    <a:bodyPr/>
                    <a:lstStyle/>
                    <a:p>
                      <a:pPr algn="ctr"/>
                      <a:r>
                        <a:rPr lang="en-US" sz="1200" dirty="0" smtClean="0"/>
                        <a:t>UK </a:t>
                      </a:r>
                      <a:r>
                        <a:rPr lang="en-US" sz="1200" dirty="0" err="1" smtClean="0"/>
                        <a:t>Biobank</a:t>
                      </a:r>
                      <a:endParaRPr lang="en-US" sz="1200" dirty="0"/>
                    </a:p>
                  </a:txBody>
                  <a:tcPr/>
                </a:tc>
                <a:tc>
                  <a:txBody>
                    <a:bodyPr/>
                    <a:lstStyle/>
                    <a:p>
                      <a:pPr algn="ctr"/>
                      <a:r>
                        <a:rPr lang="en-US" sz="1200" dirty="0" err="1" smtClean="0"/>
                        <a:t>Miriad</a:t>
                      </a:r>
                      <a:endParaRPr lang="en-US" sz="1200" dirty="0"/>
                    </a:p>
                  </a:txBody>
                  <a:tcPr/>
                </a:tc>
              </a:tr>
              <a:tr h="284491">
                <a:tc>
                  <a:txBody>
                    <a:bodyPr/>
                    <a:lstStyle/>
                    <a:p>
                      <a:pPr algn="ctr"/>
                      <a:r>
                        <a:rPr lang="en-US" sz="1200" dirty="0" smtClean="0"/>
                        <a:t>Alzheimer’s</a:t>
                      </a:r>
                      <a:endParaRPr lang="en-US" sz="1200" dirty="0"/>
                    </a:p>
                  </a:txBody>
                  <a:tcPr/>
                </a:tc>
                <a:tc>
                  <a:txBody>
                    <a:bodyPr/>
                    <a:lstStyle/>
                    <a:p>
                      <a:pPr algn="ctr"/>
                      <a:r>
                        <a:rPr lang="en-US" sz="1200" dirty="0" smtClean="0"/>
                        <a:t>Parkinson’s</a:t>
                      </a:r>
                      <a:endParaRPr lang="en-US" sz="1200" dirty="0"/>
                    </a:p>
                  </a:txBody>
                  <a:tcPr/>
                </a:tc>
                <a:tc>
                  <a:txBody>
                    <a:bodyPr/>
                    <a:lstStyle/>
                    <a:p>
                      <a:pPr algn="ctr"/>
                      <a:r>
                        <a:rPr lang="en-US" sz="1200" dirty="0" smtClean="0"/>
                        <a:t>Healthy</a:t>
                      </a:r>
                      <a:endParaRPr lang="en-US" sz="1200" dirty="0"/>
                    </a:p>
                  </a:txBody>
                  <a:tcPr/>
                </a:tc>
                <a:tc>
                  <a:txBody>
                    <a:bodyPr/>
                    <a:lstStyle/>
                    <a:p>
                      <a:pPr algn="ctr"/>
                      <a:r>
                        <a:rPr lang="en-US" sz="1200" dirty="0" smtClean="0"/>
                        <a:t>Alzheimer’s</a:t>
                      </a:r>
                      <a:endParaRPr lang="en-US" sz="1200" dirty="0"/>
                    </a:p>
                  </a:txBody>
                  <a:tcPr/>
                </a:tc>
              </a:tr>
              <a:tr h="226145">
                <a:tc>
                  <a:txBody>
                    <a:bodyPr/>
                    <a:lstStyle/>
                    <a:p>
                      <a:pPr algn="ctr"/>
                      <a:r>
                        <a:rPr lang="en-US" sz="1200" dirty="0" smtClean="0"/>
                        <a:t>802</a:t>
                      </a:r>
                      <a:endParaRPr lang="en-US" sz="1200" dirty="0"/>
                    </a:p>
                  </a:txBody>
                  <a:tcPr/>
                </a:tc>
                <a:tc>
                  <a:txBody>
                    <a:bodyPr/>
                    <a:lstStyle/>
                    <a:p>
                      <a:pPr algn="ctr"/>
                      <a:r>
                        <a:rPr lang="en-US" sz="1200" dirty="0" smtClean="0"/>
                        <a:t>232</a:t>
                      </a:r>
                      <a:endParaRPr lang="en-US" sz="1200" dirty="0"/>
                    </a:p>
                  </a:txBody>
                  <a:tcPr/>
                </a:tc>
                <a:tc>
                  <a:txBody>
                    <a:bodyPr/>
                    <a:lstStyle/>
                    <a:p>
                      <a:pPr algn="ctr"/>
                      <a:r>
                        <a:rPr lang="en-US" sz="1200" dirty="0" smtClean="0"/>
                        <a:t>208</a:t>
                      </a:r>
                      <a:endParaRPr lang="en-US" sz="1200" dirty="0"/>
                    </a:p>
                  </a:txBody>
                  <a:tcPr/>
                </a:tc>
                <a:tc>
                  <a:txBody>
                    <a:bodyPr/>
                    <a:lstStyle/>
                    <a:p>
                      <a:pPr algn="ctr"/>
                      <a:r>
                        <a:rPr lang="en-US" sz="1200" dirty="0" smtClean="0"/>
                        <a:t>68</a:t>
                      </a:r>
                      <a:endParaRPr lang="en-US" sz="1200" dirty="0"/>
                    </a:p>
                  </a:txBody>
                  <a:tcPr/>
                </a:tc>
              </a:tr>
            </a:tbl>
          </a:graphicData>
        </a:graphic>
      </p:graphicFrame>
      <p:sp>
        <p:nvSpPr>
          <p:cNvPr id="9" name="ZoneTexte 8"/>
          <p:cNvSpPr txBox="1"/>
          <p:nvPr/>
        </p:nvSpPr>
        <p:spPr>
          <a:xfrm>
            <a:off x="1120692" y="2594676"/>
            <a:ext cx="3486192" cy="338554"/>
          </a:xfrm>
          <a:prstGeom prst="rect">
            <a:avLst/>
          </a:prstGeom>
          <a:noFill/>
        </p:spPr>
        <p:txBody>
          <a:bodyPr wrap="square" rtlCol="0">
            <a:spAutoFit/>
          </a:bodyPr>
          <a:lstStyle/>
          <a:p>
            <a:pPr algn="ctr"/>
            <a:r>
              <a:rPr lang="en-US" sz="1600" b="1" dirty="0" smtClean="0"/>
              <a:t>Projection on latent components</a:t>
            </a:r>
            <a:endParaRPr lang="en-US" sz="1600" b="1" dirty="0"/>
          </a:p>
        </p:txBody>
      </p:sp>
      <p:sp>
        <p:nvSpPr>
          <p:cNvPr id="13" name="ZoneTexte 12"/>
          <p:cNvSpPr txBox="1"/>
          <p:nvPr/>
        </p:nvSpPr>
        <p:spPr>
          <a:xfrm>
            <a:off x="5304966" y="2594676"/>
            <a:ext cx="3486192" cy="338554"/>
          </a:xfrm>
          <a:prstGeom prst="rect">
            <a:avLst/>
          </a:prstGeom>
          <a:noFill/>
        </p:spPr>
        <p:txBody>
          <a:bodyPr wrap="square" rtlCol="0">
            <a:spAutoFit/>
          </a:bodyPr>
          <a:lstStyle/>
          <a:p>
            <a:pPr algn="ctr"/>
            <a:r>
              <a:rPr lang="en-US" sz="1600" b="1" dirty="0" smtClean="0"/>
              <a:t>Brain subcortical components</a:t>
            </a:r>
            <a:endParaRPr lang="en-US" sz="1600" b="1" dirty="0"/>
          </a:p>
        </p:txBody>
      </p:sp>
      <p:sp>
        <p:nvSpPr>
          <p:cNvPr id="14" name="Rectangle 13"/>
          <p:cNvSpPr/>
          <p:nvPr/>
        </p:nvSpPr>
        <p:spPr>
          <a:xfrm>
            <a:off x="653989" y="280777"/>
            <a:ext cx="8137169" cy="461665"/>
          </a:xfrm>
          <a:prstGeom prst="rect">
            <a:avLst/>
          </a:prstGeom>
        </p:spPr>
        <p:txBody>
          <a:bodyPr wrap="square">
            <a:spAutoFit/>
          </a:bodyPr>
          <a:lstStyle/>
          <a:p>
            <a:pPr algn="ctr"/>
            <a:r>
              <a:rPr lang="en-US" sz="2400" b="1" dirty="0" smtClean="0">
                <a:solidFill>
                  <a:srgbClr val="000000"/>
                </a:solidFill>
              </a:rPr>
              <a:t>Federated analysis of subcortical brain regions in dementia</a:t>
            </a:r>
            <a:endParaRPr lang="en-US" sz="2400" b="1" dirty="0">
              <a:solidFill>
                <a:srgbClr val="000000"/>
              </a:solidFill>
            </a:endParaRPr>
          </a:p>
        </p:txBody>
      </p:sp>
      <p:sp>
        <p:nvSpPr>
          <p:cNvPr id="11" name="Rectangle 10"/>
          <p:cNvSpPr/>
          <p:nvPr/>
        </p:nvSpPr>
        <p:spPr>
          <a:xfrm>
            <a:off x="1347043" y="4817277"/>
            <a:ext cx="6944050" cy="307777"/>
          </a:xfrm>
          <a:prstGeom prst="rect">
            <a:avLst/>
          </a:prstGeom>
        </p:spPr>
        <p:txBody>
          <a:bodyPr wrap="square">
            <a:spAutoFit/>
          </a:bodyPr>
          <a:lstStyle/>
          <a:p>
            <a:pPr algn="ctr"/>
            <a:r>
              <a:rPr lang="en-US" sz="1400" b="1" dirty="0" smtClean="0">
                <a:solidFill>
                  <a:schemeClr val="bg1"/>
                </a:solidFill>
              </a:rPr>
              <a:t>Silva, </a:t>
            </a:r>
            <a:r>
              <a:rPr lang="en-US" sz="1400" b="1" dirty="0" err="1" smtClean="0">
                <a:solidFill>
                  <a:schemeClr val="bg1"/>
                </a:solidFill>
              </a:rPr>
              <a:t>Gutman</a:t>
            </a:r>
            <a:r>
              <a:rPr lang="en-US" sz="1400" b="1" dirty="0" smtClean="0">
                <a:solidFill>
                  <a:schemeClr val="bg1"/>
                </a:solidFill>
              </a:rPr>
              <a:t>, Romero, Thompson, </a:t>
            </a:r>
            <a:r>
              <a:rPr lang="en-US" sz="1400" b="1" dirty="0" err="1" smtClean="0">
                <a:solidFill>
                  <a:schemeClr val="bg1"/>
                </a:solidFill>
              </a:rPr>
              <a:t>Altmann</a:t>
            </a:r>
            <a:r>
              <a:rPr lang="en-US" sz="1400" b="1" dirty="0" smtClean="0">
                <a:solidFill>
                  <a:schemeClr val="bg1"/>
                </a:solidFill>
              </a:rPr>
              <a:t> and </a:t>
            </a:r>
            <a:r>
              <a:rPr lang="en-US" sz="1400" b="1" dirty="0" err="1" smtClean="0">
                <a:solidFill>
                  <a:schemeClr val="bg1"/>
                </a:solidFill>
              </a:rPr>
              <a:t>Lorenzi</a:t>
            </a:r>
            <a:r>
              <a:rPr lang="en-US" sz="1400" b="1" dirty="0" smtClean="0">
                <a:solidFill>
                  <a:schemeClr val="bg1"/>
                </a:solidFill>
              </a:rPr>
              <a:t>. </a:t>
            </a:r>
            <a:r>
              <a:rPr lang="de-DE" sz="1400" b="1" dirty="0" smtClean="0">
                <a:solidFill>
                  <a:schemeClr val="bg1"/>
                </a:solidFill>
              </a:rPr>
              <a:t>arXiv</a:t>
            </a:r>
            <a:r>
              <a:rPr lang="de-DE" sz="1400" b="1" dirty="0">
                <a:solidFill>
                  <a:schemeClr val="bg1"/>
                </a:solidFill>
              </a:rPr>
              <a:t>:</a:t>
            </a:r>
            <a:r>
              <a:rPr lang="de-DE" sz="1400" b="1" dirty="0" smtClean="0">
                <a:solidFill>
                  <a:schemeClr val="bg1"/>
                </a:solidFill>
              </a:rPr>
              <a:t>1810.08553</a:t>
            </a:r>
            <a:r>
              <a:rPr lang="en-US" sz="1400" b="1" dirty="0" smtClean="0">
                <a:solidFill>
                  <a:schemeClr val="bg1"/>
                </a:solidFill>
              </a:rPr>
              <a:t>, 2018</a:t>
            </a:r>
            <a:endParaRPr lang="fr-FR" sz="1400" b="1" dirty="0">
              <a:solidFill>
                <a:schemeClr val="bg1"/>
              </a:solidFill>
            </a:endParaRPr>
          </a:p>
        </p:txBody>
      </p:sp>
    </p:spTree>
    <p:extLst>
      <p:ext uri="{BB962C8B-B14F-4D97-AF65-F5344CB8AC3E}">
        <p14:creationId xmlns:p14="http://schemas.microsoft.com/office/powerpoint/2010/main" val="39243161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1552265"/>
            <a:ext cx="8273307" cy="2616101"/>
          </a:xfrm>
          <a:prstGeom prst="rect">
            <a:avLst/>
          </a:prstGeom>
          <a:noFill/>
        </p:spPr>
        <p:txBody>
          <a:bodyPr wrap="square" rtlCol="0">
            <a:spAutoFit/>
          </a:bodyPr>
          <a:lstStyle/>
          <a:p>
            <a:r>
              <a:rPr lang="en-US" sz="2000" b="1" dirty="0" smtClean="0">
                <a:solidFill>
                  <a:srgbClr val="E1001A"/>
                </a:solidFill>
                <a:latin typeface="Calibri"/>
                <a:ea typeface="ＭＳ Ｐゴシック"/>
                <a:cs typeface="Calibri"/>
              </a:rPr>
              <a:t>How </a:t>
            </a:r>
            <a:r>
              <a:rPr lang="en-US" sz="2000" b="1" dirty="0">
                <a:solidFill>
                  <a:srgbClr val="E1001A"/>
                </a:solidFill>
                <a:latin typeface="Calibri"/>
                <a:ea typeface="ＭＳ Ｐゴシック"/>
                <a:cs typeface="Calibri"/>
              </a:rPr>
              <a:t>to </a:t>
            </a:r>
            <a:r>
              <a:rPr lang="en-US" sz="2000" b="1" dirty="0" err="1">
                <a:solidFill>
                  <a:srgbClr val="E1001A"/>
                </a:solidFill>
                <a:latin typeface="Calibri"/>
                <a:ea typeface="ＭＳ Ｐゴシック"/>
                <a:cs typeface="Calibri"/>
              </a:rPr>
              <a:t>analyse</a:t>
            </a:r>
            <a:r>
              <a:rPr lang="en-US" sz="2000" b="1" dirty="0">
                <a:solidFill>
                  <a:srgbClr val="E1001A"/>
                </a:solidFill>
                <a:latin typeface="Calibri"/>
                <a:ea typeface="ＭＳ Ｐゴシック"/>
                <a:cs typeface="Calibri"/>
              </a:rPr>
              <a:t> private healthcare data collected worldwide?</a:t>
            </a:r>
          </a:p>
          <a:p>
            <a:endParaRPr lang="en-US" dirty="0" smtClean="0">
              <a:solidFill>
                <a:srgbClr val="000000"/>
              </a:solidFill>
              <a:latin typeface="Calibri"/>
              <a:ea typeface="ＭＳ Ｐゴシック"/>
              <a:cs typeface="Calibri"/>
            </a:endParaRPr>
          </a:p>
          <a:p>
            <a:r>
              <a:rPr lang="en-US" b="1" dirty="0" smtClean="0">
                <a:solidFill>
                  <a:srgbClr val="000000"/>
                </a:solidFill>
                <a:latin typeface="Calibri"/>
                <a:ea typeface="ＭＳ Ｐゴシック"/>
                <a:cs typeface="Calibri"/>
              </a:rPr>
              <a:t>Answer from Statistical Learning:</a:t>
            </a:r>
            <a:endParaRPr lang="en-US" b="1" dirty="0">
              <a:solidFill>
                <a:srgbClr val="000000"/>
              </a:solidFill>
              <a:latin typeface="Calibri"/>
              <a:ea typeface="ＭＳ Ｐゴシック"/>
              <a:cs typeface="Calibri"/>
            </a:endParaRPr>
          </a:p>
          <a:p>
            <a:endParaRPr lang="en-US" dirty="0" smtClean="0">
              <a:solidFill>
                <a:srgbClr val="000000"/>
              </a:solidFill>
              <a:latin typeface="Calibri"/>
              <a:ea typeface="ＭＳ Ｐゴシック"/>
              <a:cs typeface="Calibri"/>
            </a:endParaRPr>
          </a:p>
          <a:p>
            <a:pPr marL="285750" indent="-285750">
              <a:buFontTx/>
              <a:buChar char="-"/>
            </a:pPr>
            <a:r>
              <a:rPr lang="en-US" dirty="0" smtClean="0">
                <a:solidFill>
                  <a:srgbClr val="000000"/>
                </a:solidFill>
                <a:latin typeface="Calibri"/>
                <a:ea typeface="ＭＳ Ｐゴシック"/>
                <a:cs typeface="Calibri"/>
              </a:rPr>
              <a:t>Advanced statistical modeling can be compatible with Data privacy and anonymity</a:t>
            </a:r>
          </a:p>
          <a:p>
            <a:pPr marL="285750" indent="-285750">
              <a:buFontTx/>
              <a:buChar char="-"/>
            </a:pPr>
            <a:r>
              <a:rPr lang="en-US" kern="900" dirty="0" smtClean="0">
                <a:solidFill>
                  <a:srgbClr val="000000"/>
                </a:solidFill>
                <a:latin typeface="Calibri"/>
                <a:ea typeface="ＭＳ Ｐゴシック"/>
                <a:cs typeface="Calibri"/>
              </a:rPr>
              <a:t>Federated learning applies for simple linear models as well as for more complex ones (e.g. neural networks or Gaussian processes)</a:t>
            </a:r>
          </a:p>
          <a:p>
            <a:pPr marL="285750" indent="-285750">
              <a:buFontTx/>
              <a:buChar char="-"/>
            </a:pPr>
            <a:r>
              <a:rPr lang="en-US" kern="900" dirty="0" smtClean="0">
                <a:solidFill>
                  <a:srgbClr val="000000"/>
                </a:solidFill>
                <a:latin typeface="Calibri"/>
                <a:ea typeface="ＭＳ Ｐゴシック"/>
                <a:cs typeface="Calibri"/>
              </a:rPr>
              <a:t>Future research needed for improving data security, data transfer bottlenecks, modeling flexibility</a:t>
            </a: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67</a:t>
            </a:fld>
            <a:endParaRPr lang="fr-FR"/>
          </a:p>
        </p:txBody>
      </p:sp>
      <p:sp>
        <p:nvSpPr>
          <p:cNvPr id="8" name="Rectangle 7"/>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Challenges</a:t>
            </a:r>
            <a:endParaRPr lang="en-US" sz="2400" b="1" kern="900" dirty="0"/>
          </a:p>
        </p:txBody>
      </p:sp>
    </p:spTree>
    <p:extLst>
      <p:ext uri="{BB962C8B-B14F-4D97-AF65-F5344CB8AC3E}">
        <p14:creationId xmlns:p14="http://schemas.microsoft.com/office/powerpoint/2010/main" val="8998447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r>
              <a:rPr lang="fr-FR" smtClean="0"/>
              <a:t>- </a:t>
            </a:r>
            <a:fld id="{8D68F26B-E493-43B4-A0D1-A7C7B876D25B}" type="slidenum">
              <a:rPr lang="fr-FR" smtClean="0"/>
              <a:pPr>
                <a:defRPr/>
              </a:pPr>
              <a:t>68</a:t>
            </a:fld>
            <a:endParaRPr lang="fr-FR"/>
          </a:p>
        </p:txBody>
      </p:sp>
      <p:sp>
        <p:nvSpPr>
          <p:cNvPr id="4" name="Rectangle 3"/>
          <p:cNvSpPr/>
          <p:nvPr/>
        </p:nvSpPr>
        <p:spPr>
          <a:xfrm>
            <a:off x="1294651" y="124294"/>
            <a:ext cx="6349804" cy="461665"/>
          </a:xfrm>
          <a:prstGeom prst="rect">
            <a:avLst/>
          </a:prstGeom>
        </p:spPr>
        <p:txBody>
          <a:bodyPr wrap="square">
            <a:spAutoFit/>
          </a:bodyPr>
          <a:lstStyle/>
          <a:p>
            <a:pPr algn="ctr"/>
            <a:r>
              <a:rPr lang="en-US" sz="2400" b="1" dirty="0" smtClean="0"/>
              <a:t>Random effects modeling</a:t>
            </a:r>
          </a:p>
        </p:txBody>
      </p:sp>
      <p:grpSp>
        <p:nvGrpSpPr>
          <p:cNvPr id="29" name="Grouper 28"/>
          <p:cNvGrpSpPr/>
          <p:nvPr/>
        </p:nvGrpSpPr>
        <p:grpSpPr>
          <a:xfrm>
            <a:off x="416546" y="1071518"/>
            <a:ext cx="2483424" cy="1363269"/>
            <a:chOff x="459394" y="1323868"/>
            <a:chExt cx="4946345" cy="2715282"/>
          </a:xfrm>
        </p:grpSpPr>
        <p:cxnSp>
          <p:nvCxnSpPr>
            <p:cNvPr id="13" name="Connecteur droit avec flèche 12"/>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459394" y="4039150"/>
              <a:ext cx="49463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 name="Grouper 14"/>
            <p:cNvGrpSpPr/>
            <p:nvPr/>
          </p:nvGrpSpPr>
          <p:grpSpPr>
            <a:xfrm>
              <a:off x="895044" y="1913775"/>
              <a:ext cx="2860299" cy="1400962"/>
              <a:chOff x="1570628" y="1359909"/>
              <a:chExt cx="2860299" cy="1400962"/>
            </a:xfrm>
          </p:grpSpPr>
          <p:cxnSp>
            <p:nvCxnSpPr>
              <p:cNvPr id="16" name="Connecteur droit 15"/>
              <p:cNvCxnSpPr/>
              <p:nvPr/>
            </p:nvCxnSpPr>
            <p:spPr>
              <a:xfrm flipV="1">
                <a:off x="1570628" y="2180987"/>
                <a:ext cx="968147" cy="57988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538773" y="1762213"/>
                <a:ext cx="1368072" cy="41877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906845" y="1359909"/>
                <a:ext cx="524082" cy="4023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sp>
          <p:nvSpPr>
            <p:cNvPr id="28" name="Forme libre 27"/>
            <p:cNvSpPr/>
            <p:nvPr/>
          </p:nvSpPr>
          <p:spPr>
            <a:xfrm>
              <a:off x="459398" y="1715626"/>
              <a:ext cx="4946341"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67" name="Image 66"/>
          <p:cNvPicPr>
            <a:picLocks noChangeAspect="1"/>
          </p:cNvPicPr>
          <p:nvPr/>
        </p:nvPicPr>
        <p:blipFill>
          <a:blip r:embed="rId2"/>
          <a:stretch>
            <a:fillRect/>
          </a:stretch>
        </p:blipFill>
        <p:spPr>
          <a:xfrm>
            <a:off x="4186149" y="1326345"/>
            <a:ext cx="3612185" cy="623473"/>
          </a:xfrm>
          <a:prstGeom prst="rect">
            <a:avLst/>
          </a:prstGeom>
        </p:spPr>
      </p:pic>
      <p:sp>
        <p:nvSpPr>
          <p:cNvPr id="68" name="ZoneTexte 67"/>
          <p:cNvSpPr txBox="1"/>
          <p:nvPr/>
        </p:nvSpPr>
        <p:spPr>
          <a:xfrm>
            <a:off x="3835402" y="704534"/>
            <a:ext cx="4212492" cy="646331"/>
          </a:xfrm>
          <a:prstGeom prst="rect">
            <a:avLst/>
          </a:prstGeom>
          <a:noFill/>
        </p:spPr>
        <p:txBody>
          <a:bodyPr wrap="square" rtlCol="0">
            <a:spAutoFit/>
          </a:bodyPr>
          <a:lstStyle/>
          <a:p>
            <a:pPr algn="ctr"/>
            <a:r>
              <a:rPr lang="en-US" dirty="0" smtClean="0"/>
              <a:t>Individuals</a:t>
            </a:r>
          </a:p>
          <a:p>
            <a:pPr algn="ctr"/>
            <a:r>
              <a:rPr lang="en-US" dirty="0" smtClean="0"/>
              <a:t> biomarkers’ observations </a:t>
            </a:r>
            <a:endParaRPr lang="en-US" dirty="0"/>
          </a:p>
        </p:txBody>
      </p:sp>
      <p:sp>
        <p:nvSpPr>
          <p:cNvPr id="20" name="Rectangle 19"/>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et al. </a:t>
            </a:r>
            <a:r>
              <a:rPr lang="en-US" sz="1400" b="1" dirty="0" err="1" smtClean="0">
                <a:solidFill>
                  <a:schemeClr val="bg1"/>
                </a:solidFill>
              </a:rPr>
              <a:t>NeuroImage</a:t>
            </a:r>
            <a:r>
              <a:rPr lang="en-US" sz="1400" b="1" dirty="0" smtClean="0">
                <a:solidFill>
                  <a:schemeClr val="bg1"/>
                </a:solidFill>
              </a:rPr>
              <a:t>, 2017; </a:t>
            </a:r>
            <a:r>
              <a:rPr lang="en-US" sz="1400" b="1" dirty="0" err="1" smtClean="0">
                <a:solidFill>
                  <a:schemeClr val="bg1"/>
                </a:solidFill>
              </a:rPr>
              <a:t>Lorenzi</a:t>
            </a:r>
            <a:r>
              <a:rPr lang="en-US" sz="1400" b="1" dirty="0" smtClean="0">
                <a:solidFill>
                  <a:schemeClr val="bg1"/>
                </a:solidFill>
              </a:rPr>
              <a:t> &amp; </a:t>
            </a:r>
            <a:r>
              <a:rPr lang="en-US" sz="1400" b="1" dirty="0" err="1" smtClean="0">
                <a:solidFill>
                  <a:schemeClr val="bg1"/>
                </a:solidFill>
              </a:rPr>
              <a:t>Filippone</a:t>
            </a:r>
            <a:r>
              <a:rPr lang="en-US" sz="1400" b="1" dirty="0" smtClean="0">
                <a:solidFill>
                  <a:schemeClr val="bg1"/>
                </a:solidFill>
              </a:rPr>
              <a:t>, ICML, 2018</a:t>
            </a:r>
            <a:endParaRPr lang="fr-FR" sz="1400" b="1" dirty="0">
              <a:solidFill>
                <a:schemeClr val="bg1"/>
              </a:solidFill>
            </a:endParaRPr>
          </a:p>
        </p:txBody>
      </p:sp>
    </p:spTree>
    <p:extLst>
      <p:ext uri="{BB962C8B-B14F-4D97-AF65-F5344CB8AC3E}">
        <p14:creationId xmlns:p14="http://schemas.microsoft.com/office/powerpoint/2010/main" val="7001586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2"/>
          <a:stretch>
            <a:fillRect/>
          </a:stretch>
        </p:blipFill>
        <p:spPr>
          <a:xfrm>
            <a:off x="4186149" y="1326345"/>
            <a:ext cx="3612185" cy="623473"/>
          </a:xfrm>
          <a:prstGeom prst="rect">
            <a:avLst/>
          </a:prstGeom>
        </p:spPr>
      </p:pic>
      <p:sp>
        <p:nvSpPr>
          <p:cNvPr id="3" name="Espace réservé du numéro de diapositive 2"/>
          <p:cNvSpPr>
            <a:spLocks noGrp="1"/>
          </p:cNvSpPr>
          <p:nvPr>
            <p:ph type="sldNum" sz="quarter" idx="12"/>
          </p:nvPr>
        </p:nvSpPr>
        <p:spPr/>
        <p:txBody>
          <a:bodyPr/>
          <a:lstStyle/>
          <a:p>
            <a:pPr>
              <a:defRPr/>
            </a:pPr>
            <a:r>
              <a:rPr lang="fr-FR" smtClean="0"/>
              <a:t>- </a:t>
            </a:r>
            <a:fld id="{8D68F26B-E493-43B4-A0D1-A7C7B876D25B}" type="slidenum">
              <a:rPr lang="fr-FR" smtClean="0"/>
              <a:pPr>
                <a:defRPr/>
              </a:pPr>
              <a:t>69</a:t>
            </a:fld>
            <a:endParaRPr lang="fr-FR"/>
          </a:p>
        </p:txBody>
      </p:sp>
      <p:grpSp>
        <p:nvGrpSpPr>
          <p:cNvPr id="29" name="Grouper 28"/>
          <p:cNvGrpSpPr/>
          <p:nvPr/>
        </p:nvGrpSpPr>
        <p:grpSpPr>
          <a:xfrm>
            <a:off x="416546" y="1071518"/>
            <a:ext cx="2483424" cy="1363269"/>
            <a:chOff x="459394" y="1323868"/>
            <a:chExt cx="4946345" cy="2715282"/>
          </a:xfrm>
        </p:grpSpPr>
        <p:cxnSp>
          <p:nvCxnSpPr>
            <p:cNvPr id="13" name="Connecteur droit avec flèche 12"/>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459394" y="4039150"/>
              <a:ext cx="49463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 name="Grouper 14"/>
            <p:cNvGrpSpPr/>
            <p:nvPr/>
          </p:nvGrpSpPr>
          <p:grpSpPr>
            <a:xfrm>
              <a:off x="895044" y="1913775"/>
              <a:ext cx="2860299" cy="1400962"/>
              <a:chOff x="1570628" y="1359909"/>
              <a:chExt cx="2860299" cy="1400962"/>
            </a:xfrm>
          </p:grpSpPr>
          <p:cxnSp>
            <p:nvCxnSpPr>
              <p:cNvPr id="16" name="Connecteur droit 15"/>
              <p:cNvCxnSpPr/>
              <p:nvPr/>
            </p:nvCxnSpPr>
            <p:spPr>
              <a:xfrm flipV="1">
                <a:off x="1570628" y="2180987"/>
                <a:ext cx="968147" cy="57988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538773" y="1762213"/>
                <a:ext cx="1368072" cy="41877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906845" y="1359909"/>
                <a:ext cx="524082" cy="4023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sp>
          <p:nvSpPr>
            <p:cNvPr id="28" name="Forme libre 27"/>
            <p:cNvSpPr/>
            <p:nvPr/>
          </p:nvSpPr>
          <p:spPr>
            <a:xfrm>
              <a:off x="459398" y="1715626"/>
              <a:ext cx="4946341"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8" name="ZoneTexte 37"/>
          <p:cNvSpPr txBox="1"/>
          <p:nvPr/>
        </p:nvSpPr>
        <p:spPr>
          <a:xfrm>
            <a:off x="4186155" y="2509812"/>
            <a:ext cx="2754923" cy="369332"/>
          </a:xfrm>
          <a:prstGeom prst="rect">
            <a:avLst/>
          </a:prstGeom>
          <a:noFill/>
        </p:spPr>
        <p:txBody>
          <a:bodyPr wrap="square" rtlCol="0">
            <a:spAutoFit/>
          </a:bodyPr>
          <a:lstStyle/>
          <a:p>
            <a:pPr algn="ctr"/>
            <a:r>
              <a:rPr lang="en-US" b="1" dirty="0" smtClean="0">
                <a:solidFill>
                  <a:srgbClr val="FF0000"/>
                </a:solidFill>
              </a:rPr>
              <a:t>Fixed effect</a:t>
            </a:r>
            <a:endParaRPr lang="en-US" b="1" dirty="0">
              <a:solidFill>
                <a:srgbClr val="FF0000"/>
              </a:solidFill>
            </a:endParaRPr>
          </a:p>
        </p:txBody>
      </p:sp>
      <p:pic>
        <p:nvPicPr>
          <p:cNvPr id="57" name="Image 56"/>
          <p:cNvPicPr>
            <a:picLocks noChangeAspect="1"/>
          </p:cNvPicPr>
          <p:nvPr/>
        </p:nvPicPr>
        <p:blipFill>
          <a:blip r:embed="rId3"/>
          <a:stretch>
            <a:fillRect/>
          </a:stretch>
        </p:blipFill>
        <p:spPr>
          <a:xfrm>
            <a:off x="4836937" y="2123354"/>
            <a:ext cx="2641068" cy="364625"/>
          </a:xfrm>
          <a:prstGeom prst="rect">
            <a:avLst/>
          </a:prstGeom>
        </p:spPr>
      </p:pic>
      <p:sp>
        <p:nvSpPr>
          <p:cNvPr id="5" name="Rectangle 4"/>
          <p:cNvSpPr/>
          <p:nvPr/>
        </p:nvSpPr>
        <p:spPr>
          <a:xfrm>
            <a:off x="5929943" y="1949799"/>
            <a:ext cx="1944077" cy="6088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ZoneTexte 25"/>
          <p:cNvSpPr txBox="1"/>
          <p:nvPr/>
        </p:nvSpPr>
        <p:spPr>
          <a:xfrm>
            <a:off x="3835402" y="704534"/>
            <a:ext cx="4212492" cy="646331"/>
          </a:xfrm>
          <a:prstGeom prst="rect">
            <a:avLst/>
          </a:prstGeom>
          <a:noFill/>
        </p:spPr>
        <p:txBody>
          <a:bodyPr wrap="square" rtlCol="0">
            <a:spAutoFit/>
          </a:bodyPr>
          <a:lstStyle/>
          <a:p>
            <a:pPr algn="ctr"/>
            <a:r>
              <a:rPr lang="en-US" dirty="0" smtClean="0"/>
              <a:t>Individuals</a:t>
            </a:r>
          </a:p>
          <a:p>
            <a:pPr algn="ctr"/>
            <a:r>
              <a:rPr lang="en-US" dirty="0" smtClean="0"/>
              <a:t> biomarkers’ observations </a:t>
            </a:r>
            <a:endParaRPr lang="en-US" dirty="0"/>
          </a:p>
        </p:txBody>
      </p:sp>
      <p:cxnSp>
        <p:nvCxnSpPr>
          <p:cNvPr id="7" name="Connecteur droit avec flèche 6"/>
          <p:cNvCxnSpPr/>
          <p:nvPr/>
        </p:nvCxnSpPr>
        <p:spPr>
          <a:xfrm flipH="1">
            <a:off x="3124208" y="1268207"/>
            <a:ext cx="54903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294651" y="124294"/>
            <a:ext cx="6349804" cy="461665"/>
          </a:xfrm>
          <a:prstGeom prst="rect">
            <a:avLst/>
          </a:prstGeom>
        </p:spPr>
        <p:txBody>
          <a:bodyPr wrap="square">
            <a:spAutoFit/>
          </a:bodyPr>
          <a:lstStyle/>
          <a:p>
            <a:pPr algn="ctr"/>
            <a:r>
              <a:rPr lang="en-US" sz="2400" b="1" dirty="0" smtClean="0"/>
              <a:t>Random effects modeling</a:t>
            </a:r>
          </a:p>
        </p:txBody>
      </p:sp>
      <p:sp>
        <p:nvSpPr>
          <p:cNvPr id="21" name="Rectangle 20"/>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et al. </a:t>
            </a:r>
            <a:r>
              <a:rPr lang="en-US" sz="1400" b="1" dirty="0" err="1" smtClean="0">
                <a:solidFill>
                  <a:schemeClr val="bg1"/>
                </a:solidFill>
              </a:rPr>
              <a:t>NeuroImage</a:t>
            </a:r>
            <a:r>
              <a:rPr lang="en-US" sz="1400" b="1" dirty="0" smtClean="0">
                <a:solidFill>
                  <a:schemeClr val="bg1"/>
                </a:solidFill>
              </a:rPr>
              <a:t>, 2017; </a:t>
            </a:r>
            <a:r>
              <a:rPr lang="en-US" sz="1400" b="1" dirty="0" err="1" smtClean="0">
                <a:solidFill>
                  <a:schemeClr val="bg1"/>
                </a:solidFill>
              </a:rPr>
              <a:t>Lorenzi</a:t>
            </a:r>
            <a:r>
              <a:rPr lang="en-US" sz="1400" b="1" dirty="0" smtClean="0">
                <a:solidFill>
                  <a:schemeClr val="bg1"/>
                </a:solidFill>
              </a:rPr>
              <a:t> &amp; </a:t>
            </a:r>
            <a:r>
              <a:rPr lang="en-US" sz="1400" b="1" dirty="0" err="1" smtClean="0">
                <a:solidFill>
                  <a:schemeClr val="bg1"/>
                </a:solidFill>
              </a:rPr>
              <a:t>Filippone</a:t>
            </a:r>
            <a:r>
              <a:rPr lang="en-US" sz="1400" b="1" dirty="0" smtClean="0">
                <a:solidFill>
                  <a:schemeClr val="bg1"/>
                </a:solidFill>
              </a:rPr>
              <a:t>, ICML, 2018</a:t>
            </a:r>
            <a:endParaRPr lang="fr-FR" sz="1400" b="1" dirty="0">
              <a:solidFill>
                <a:schemeClr val="bg1"/>
              </a:solidFill>
            </a:endParaRPr>
          </a:p>
        </p:txBody>
      </p:sp>
    </p:spTree>
    <p:extLst>
      <p:ext uri="{BB962C8B-B14F-4D97-AF65-F5344CB8AC3E}">
        <p14:creationId xmlns:p14="http://schemas.microsoft.com/office/powerpoint/2010/main" val="1720604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7</a:t>
            </a:fld>
            <a:endParaRPr lang="fr-FR"/>
          </a:p>
        </p:txBody>
      </p:sp>
      <p:sp>
        <p:nvSpPr>
          <p:cNvPr id="71" name="Rectangle 70"/>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Data Science meets biomedical research </a:t>
            </a:r>
            <a:endParaRPr lang="en-US" sz="2400" b="1" kern="900" dirty="0"/>
          </a:p>
        </p:txBody>
      </p:sp>
      <p:sp>
        <p:nvSpPr>
          <p:cNvPr id="72" name="ZoneTexte 71"/>
          <p:cNvSpPr txBox="1"/>
          <p:nvPr/>
        </p:nvSpPr>
        <p:spPr>
          <a:xfrm>
            <a:off x="273166" y="809002"/>
            <a:ext cx="8273307" cy="1231106"/>
          </a:xfrm>
          <a:prstGeom prst="rect">
            <a:avLst/>
          </a:prstGeom>
          <a:noFill/>
        </p:spPr>
        <p:txBody>
          <a:bodyPr wrap="square" rtlCol="0">
            <a:spAutoFit/>
          </a:bodyPr>
          <a:lstStyle/>
          <a:p>
            <a:r>
              <a:rPr lang="en-US" sz="2000" b="1" kern="900" dirty="0" smtClean="0">
                <a:solidFill>
                  <a:srgbClr val="FF0000"/>
                </a:solidFill>
                <a:latin typeface="Calibri"/>
                <a:cs typeface="Calibri"/>
              </a:rPr>
              <a:t>- Early </a:t>
            </a:r>
            <a:r>
              <a:rPr lang="en-US" sz="2000" b="1" kern="900" dirty="0">
                <a:solidFill>
                  <a:srgbClr val="FF0000"/>
                </a:solidFill>
                <a:latin typeface="Calibri"/>
                <a:cs typeface="Calibri"/>
              </a:rPr>
              <a:t>diagnosis for better cure</a:t>
            </a:r>
            <a:endParaRPr lang="en-US" sz="2000" dirty="0">
              <a:solidFill>
                <a:srgbClr val="FF0000"/>
              </a:solidFill>
              <a:latin typeface="Calibri"/>
              <a:ea typeface="ＭＳ Ｐゴシック"/>
              <a:cs typeface="Calibri"/>
            </a:endParaRPr>
          </a:p>
          <a:p>
            <a:r>
              <a:rPr lang="en-US" dirty="0">
                <a:solidFill>
                  <a:srgbClr val="000000"/>
                </a:solidFill>
                <a:latin typeface="Calibri"/>
                <a:ea typeface="ＭＳ Ｐゴシック"/>
                <a:cs typeface="Calibri"/>
              </a:rPr>
              <a:t>	How to predict </a:t>
            </a:r>
            <a:r>
              <a:rPr lang="en-US" dirty="0" smtClean="0">
                <a:solidFill>
                  <a:srgbClr val="000000"/>
                </a:solidFill>
                <a:latin typeface="Calibri"/>
                <a:ea typeface="ＭＳ Ｐゴシック"/>
                <a:cs typeface="Calibri"/>
              </a:rPr>
              <a:t>and interpret a pathological evolution?</a:t>
            </a:r>
            <a:endParaRPr lang="en-US" dirty="0">
              <a:solidFill>
                <a:srgbClr val="000000"/>
              </a:solidFill>
              <a:latin typeface="Calibri"/>
              <a:ea typeface="ＭＳ Ｐゴシック"/>
              <a:cs typeface="Calibri"/>
            </a:endParaRPr>
          </a:p>
          <a:p>
            <a:endParaRPr lang="en-US" dirty="0">
              <a:solidFill>
                <a:srgbClr val="000000"/>
              </a:solidFill>
              <a:latin typeface="Calibri"/>
              <a:ea typeface="ＭＳ Ｐゴシック"/>
              <a:cs typeface="Calibri"/>
            </a:endParaRPr>
          </a:p>
          <a:p>
            <a:pPr>
              <a:spcBef>
                <a:spcPts val="0"/>
              </a:spcBef>
              <a:defRPr/>
            </a:pPr>
            <a:endParaRPr lang="en-US" b="1" kern="900" dirty="0" smtClean="0">
              <a:latin typeface="Calibri"/>
              <a:cs typeface="Calibri"/>
            </a:endParaRPr>
          </a:p>
        </p:txBody>
      </p:sp>
      <p:pic>
        <p:nvPicPr>
          <p:cNvPr id="7"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3058" y="1661562"/>
            <a:ext cx="4640084" cy="2943382"/>
          </a:xfrm>
          <a:prstGeom prst="rect">
            <a:avLst/>
          </a:prstGeom>
        </p:spPr>
      </p:pic>
      <p:sp>
        <p:nvSpPr>
          <p:cNvPr id="2" name="Rectangle 1"/>
          <p:cNvSpPr/>
          <p:nvPr/>
        </p:nvSpPr>
        <p:spPr>
          <a:xfrm>
            <a:off x="5405062" y="4419211"/>
            <a:ext cx="881602" cy="2939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time</a:t>
            </a:r>
            <a:endParaRPr lang="en-US" sz="1400" dirty="0">
              <a:solidFill>
                <a:schemeClr val="tx1"/>
              </a:solidFill>
            </a:endParaRPr>
          </a:p>
        </p:txBody>
      </p:sp>
      <p:sp>
        <p:nvSpPr>
          <p:cNvPr id="11" name="Rectangle 10"/>
          <p:cNvSpPr/>
          <p:nvPr/>
        </p:nvSpPr>
        <p:spPr>
          <a:xfrm rot="16200000">
            <a:off x="1530113" y="2871108"/>
            <a:ext cx="1909849" cy="2939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abnormality</a:t>
            </a:r>
            <a:endParaRPr lang="en-US" sz="1400" dirty="0">
              <a:solidFill>
                <a:schemeClr val="tx1"/>
              </a:solidFill>
            </a:endParaRPr>
          </a:p>
        </p:txBody>
      </p:sp>
    </p:spTree>
    <p:extLst>
      <p:ext uri="{BB962C8B-B14F-4D97-AF65-F5344CB8AC3E}">
        <p14:creationId xmlns:p14="http://schemas.microsoft.com/office/powerpoint/2010/main" val="15598131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r>
              <a:rPr lang="fr-FR" smtClean="0"/>
              <a:t>- </a:t>
            </a:r>
            <a:fld id="{8D68F26B-E493-43B4-A0D1-A7C7B876D25B}" type="slidenum">
              <a:rPr lang="fr-FR" smtClean="0"/>
              <a:pPr>
                <a:defRPr/>
              </a:pPr>
              <a:t>70</a:t>
            </a:fld>
            <a:endParaRPr lang="fr-FR"/>
          </a:p>
        </p:txBody>
      </p:sp>
      <p:grpSp>
        <p:nvGrpSpPr>
          <p:cNvPr id="29" name="Grouper 28"/>
          <p:cNvGrpSpPr/>
          <p:nvPr/>
        </p:nvGrpSpPr>
        <p:grpSpPr>
          <a:xfrm>
            <a:off x="416546" y="1071518"/>
            <a:ext cx="2483424" cy="1363269"/>
            <a:chOff x="459394" y="1323868"/>
            <a:chExt cx="4946345" cy="2715282"/>
          </a:xfrm>
        </p:grpSpPr>
        <p:cxnSp>
          <p:nvCxnSpPr>
            <p:cNvPr id="13" name="Connecteur droit avec flèche 12"/>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459394" y="4039150"/>
              <a:ext cx="49463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 name="Grouper 14"/>
            <p:cNvGrpSpPr/>
            <p:nvPr/>
          </p:nvGrpSpPr>
          <p:grpSpPr>
            <a:xfrm>
              <a:off x="895044" y="1913775"/>
              <a:ext cx="2860299" cy="1400962"/>
              <a:chOff x="1570628" y="1359909"/>
              <a:chExt cx="2860299" cy="1400962"/>
            </a:xfrm>
          </p:grpSpPr>
          <p:cxnSp>
            <p:nvCxnSpPr>
              <p:cNvPr id="16" name="Connecteur droit 15"/>
              <p:cNvCxnSpPr/>
              <p:nvPr/>
            </p:nvCxnSpPr>
            <p:spPr>
              <a:xfrm flipV="1">
                <a:off x="1570628" y="2180987"/>
                <a:ext cx="968147" cy="57988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538773" y="1762213"/>
                <a:ext cx="1368072" cy="41877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906845" y="1359909"/>
                <a:ext cx="524082" cy="4023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sp>
          <p:nvSpPr>
            <p:cNvPr id="28" name="Forme libre 27"/>
            <p:cNvSpPr/>
            <p:nvPr/>
          </p:nvSpPr>
          <p:spPr>
            <a:xfrm>
              <a:off x="459398" y="1715626"/>
              <a:ext cx="4946341"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Rectangle 4"/>
          <p:cNvSpPr/>
          <p:nvPr/>
        </p:nvSpPr>
        <p:spPr>
          <a:xfrm>
            <a:off x="6389162" y="3341079"/>
            <a:ext cx="1944077" cy="6088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24" name="Image 23"/>
          <p:cNvPicPr>
            <a:picLocks noChangeAspect="1"/>
          </p:cNvPicPr>
          <p:nvPr/>
        </p:nvPicPr>
        <p:blipFill>
          <a:blip r:embed="rId2"/>
          <a:stretch>
            <a:fillRect/>
          </a:stretch>
        </p:blipFill>
        <p:spPr>
          <a:xfrm>
            <a:off x="4186149" y="1326345"/>
            <a:ext cx="3612185" cy="623473"/>
          </a:xfrm>
          <a:prstGeom prst="rect">
            <a:avLst/>
          </a:prstGeom>
        </p:spPr>
      </p:pic>
      <p:pic>
        <p:nvPicPr>
          <p:cNvPr id="25" name="Image 24"/>
          <p:cNvPicPr>
            <a:picLocks noChangeAspect="1"/>
          </p:cNvPicPr>
          <p:nvPr/>
        </p:nvPicPr>
        <p:blipFill>
          <a:blip r:embed="rId3"/>
          <a:stretch>
            <a:fillRect/>
          </a:stretch>
        </p:blipFill>
        <p:spPr>
          <a:xfrm>
            <a:off x="4836937" y="2123354"/>
            <a:ext cx="2641068" cy="364625"/>
          </a:xfrm>
          <a:prstGeom prst="rect">
            <a:avLst/>
          </a:prstGeom>
        </p:spPr>
      </p:pic>
      <p:sp>
        <p:nvSpPr>
          <p:cNvPr id="26" name="ZoneTexte 25"/>
          <p:cNvSpPr txBox="1"/>
          <p:nvPr/>
        </p:nvSpPr>
        <p:spPr>
          <a:xfrm>
            <a:off x="3835402" y="704534"/>
            <a:ext cx="4212492" cy="646331"/>
          </a:xfrm>
          <a:prstGeom prst="rect">
            <a:avLst/>
          </a:prstGeom>
          <a:noFill/>
        </p:spPr>
        <p:txBody>
          <a:bodyPr wrap="square" rtlCol="0">
            <a:spAutoFit/>
          </a:bodyPr>
          <a:lstStyle/>
          <a:p>
            <a:pPr algn="ctr"/>
            <a:r>
              <a:rPr lang="en-US" dirty="0" smtClean="0"/>
              <a:t>Individuals</a:t>
            </a:r>
          </a:p>
          <a:p>
            <a:pPr algn="ctr"/>
            <a:r>
              <a:rPr lang="en-US" dirty="0" smtClean="0"/>
              <a:t> biomarkers’ observations </a:t>
            </a:r>
            <a:endParaRPr lang="en-US" dirty="0"/>
          </a:p>
        </p:txBody>
      </p:sp>
      <p:sp>
        <p:nvSpPr>
          <p:cNvPr id="27" name="ZoneTexte 26"/>
          <p:cNvSpPr txBox="1"/>
          <p:nvPr/>
        </p:nvSpPr>
        <p:spPr>
          <a:xfrm>
            <a:off x="5578322" y="2487966"/>
            <a:ext cx="2754923" cy="646331"/>
          </a:xfrm>
          <a:prstGeom prst="rect">
            <a:avLst/>
          </a:prstGeom>
          <a:noFill/>
        </p:spPr>
        <p:txBody>
          <a:bodyPr wrap="square" rtlCol="0">
            <a:spAutoFit/>
          </a:bodyPr>
          <a:lstStyle/>
          <a:p>
            <a:pPr algn="ctr"/>
            <a:r>
              <a:rPr lang="en-US" b="1" dirty="0" smtClean="0">
                <a:solidFill>
                  <a:srgbClr val="FF0000"/>
                </a:solidFill>
              </a:rPr>
              <a:t>Random effect</a:t>
            </a:r>
          </a:p>
          <a:p>
            <a:pPr algn="ctr"/>
            <a:r>
              <a:rPr lang="en-US" b="1" dirty="0" smtClean="0">
                <a:solidFill>
                  <a:srgbClr val="FF0000"/>
                </a:solidFill>
              </a:rPr>
              <a:t>+ observational noise</a:t>
            </a:r>
            <a:endParaRPr lang="en-US" b="1" dirty="0">
              <a:solidFill>
                <a:srgbClr val="FF0000"/>
              </a:solidFill>
            </a:endParaRPr>
          </a:p>
        </p:txBody>
      </p:sp>
      <p:cxnSp>
        <p:nvCxnSpPr>
          <p:cNvPr id="31" name="Connecteur droit avec flèche 30"/>
          <p:cNvCxnSpPr/>
          <p:nvPr/>
        </p:nvCxnSpPr>
        <p:spPr>
          <a:xfrm flipV="1">
            <a:off x="1717277" y="1287745"/>
            <a:ext cx="0" cy="34455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294651" y="124294"/>
            <a:ext cx="6349804" cy="461665"/>
          </a:xfrm>
          <a:prstGeom prst="rect">
            <a:avLst/>
          </a:prstGeom>
        </p:spPr>
        <p:txBody>
          <a:bodyPr wrap="square">
            <a:spAutoFit/>
          </a:bodyPr>
          <a:lstStyle/>
          <a:p>
            <a:pPr algn="ctr"/>
            <a:r>
              <a:rPr lang="en-US" sz="2400" b="1" dirty="0" smtClean="0"/>
              <a:t>Random effects modeling</a:t>
            </a:r>
          </a:p>
        </p:txBody>
      </p:sp>
      <p:sp>
        <p:nvSpPr>
          <p:cNvPr id="21" name="Rectangle 20"/>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et al. </a:t>
            </a:r>
            <a:r>
              <a:rPr lang="en-US" sz="1400" b="1" dirty="0" err="1" smtClean="0">
                <a:solidFill>
                  <a:schemeClr val="bg1"/>
                </a:solidFill>
              </a:rPr>
              <a:t>NeuroImage</a:t>
            </a:r>
            <a:r>
              <a:rPr lang="en-US" sz="1400" b="1" dirty="0" smtClean="0">
                <a:solidFill>
                  <a:schemeClr val="bg1"/>
                </a:solidFill>
              </a:rPr>
              <a:t>, 2017; </a:t>
            </a:r>
            <a:r>
              <a:rPr lang="en-US" sz="1400" b="1" dirty="0" err="1" smtClean="0">
                <a:solidFill>
                  <a:schemeClr val="bg1"/>
                </a:solidFill>
              </a:rPr>
              <a:t>Lorenzi</a:t>
            </a:r>
            <a:r>
              <a:rPr lang="en-US" sz="1400" b="1" dirty="0" smtClean="0">
                <a:solidFill>
                  <a:schemeClr val="bg1"/>
                </a:solidFill>
              </a:rPr>
              <a:t> &amp; </a:t>
            </a:r>
            <a:r>
              <a:rPr lang="en-US" sz="1400" b="1" dirty="0" err="1" smtClean="0">
                <a:solidFill>
                  <a:schemeClr val="bg1"/>
                </a:solidFill>
              </a:rPr>
              <a:t>Filippone</a:t>
            </a:r>
            <a:r>
              <a:rPr lang="en-US" sz="1400" b="1" dirty="0" smtClean="0">
                <a:solidFill>
                  <a:schemeClr val="bg1"/>
                </a:solidFill>
              </a:rPr>
              <a:t>, ICML, 2018</a:t>
            </a:r>
            <a:endParaRPr lang="fr-FR" sz="1400" b="1" dirty="0">
              <a:solidFill>
                <a:schemeClr val="bg1"/>
              </a:solidFill>
            </a:endParaRPr>
          </a:p>
        </p:txBody>
      </p:sp>
    </p:spTree>
    <p:extLst>
      <p:ext uri="{BB962C8B-B14F-4D97-AF65-F5344CB8AC3E}">
        <p14:creationId xmlns:p14="http://schemas.microsoft.com/office/powerpoint/2010/main" val="38421085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r>
              <a:rPr lang="fr-FR" smtClean="0"/>
              <a:t>- </a:t>
            </a:r>
            <a:fld id="{8D68F26B-E493-43B4-A0D1-A7C7B876D25B}" type="slidenum">
              <a:rPr lang="fr-FR" smtClean="0"/>
              <a:pPr>
                <a:defRPr/>
              </a:pPr>
              <a:t>71</a:t>
            </a:fld>
            <a:endParaRPr lang="fr-FR"/>
          </a:p>
        </p:txBody>
      </p:sp>
      <p:grpSp>
        <p:nvGrpSpPr>
          <p:cNvPr id="29" name="Grouper 28"/>
          <p:cNvGrpSpPr/>
          <p:nvPr/>
        </p:nvGrpSpPr>
        <p:grpSpPr>
          <a:xfrm>
            <a:off x="416546" y="1071518"/>
            <a:ext cx="2483424" cy="1363269"/>
            <a:chOff x="459394" y="1323868"/>
            <a:chExt cx="4946345" cy="2715282"/>
          </a:xfrm>
        </p:grpSpPr>
        <p:cxnSp>
          <p:nvCxnSpPr>
            <p:cNvPr id="13" name="Connecteur droit avec flèche 12"/>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459394" y="4039150"/>
              <a:ext cx="49463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 name="Grouper 14"/>
            <p:cNvGrpSpPr/>
            <p:nvPr/>
          </p:nvGrpSpPr>
          <p:grpSpPr>
            <a:xfrm>
              <a:off x="895044" y="1913775"/>
              <a:ext cx="2860299" cy="1400962"/>
              <a:chOff x="1570628" y="1359909"/>
              <a:chExt cx="2860299" cy="1400962"/>
            </a:xfrm>
          </p:grpSpPr>
          <p:cxnSp>
            <p:nvCxnSpPr>
              <p:cNvPr id="16" name="Connecteur droit 15"/>
              <p:cNvCxnSpPr/>
              <p:nvPr/>
            </p:nvCxnSpPr>
            <p:spPr>
              <a:xfrm flipV="1">
                <a:off x="1570628" y="2180987"/>
                <a:ext cx="968147" cy="57988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538773" y="1762213"/>
                <a:ext cx="1368072" cy="41877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906845" y="1359909"/>
                <a:ext cx="524082" cy="4023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sp>
          <p:nvSpPr>
            <p:cNvPr id="28" name="Forme libre 27"/>
            <p:cNvSpPr/>
            <p:nvPr/>
          </p:nvSpPr>
          <p:spPr>
            <a:xfrm>
              <a:off x="459398" y="1715626"/>
              <a:ext cx="4946341"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1" name="Connecteur droit avec flèche 20"/>
          <p:cNvCxnSpPr/>
          <p:nvPr/>
        </p:nvCxnSpPr>
        <p:spPr>
          <a:xfrm flipH="1">
            <a:off x="397284" y="1712242"/>
            <a:ext cx="7240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2" name="Image 21"/>
          <p:cNvPicPr>
            <a:picLocks noChangeAspect="1"/>
          </p:cNvPicPr>
          <p:nvPr/>
        </p:nvPicPr>
        <p:blipFill>
          <a:blip r:embed="rId2"/>
          <a:stretch>
            <a:fillRect/>
          </a:stretch>
        </p:blipFill>
        <p:spPr>
          <a:xfrm>
            <a:off x="4186149" y="1326345"/>
            <a:ext cx="3612185" cy="623473"/>
          </a:xfrm>
          <a:prstGeom prst="rect">
            <a:avLst/>
          </a:prstGeom>
        </p:spPr>
      </p:pic>
      <p:pic>
        <p:nvPicPr>
          <p:cNvPr id="24" name="Image 23"/>
          <p:cNvPicPr>
            <a:picLocks noChangeAspect="1"/>
          </p:cNvPicPr>
          <p:nvPr/>
        </p:nvPicPr>
        <p:blipFill>
          <a:blip r:embed="rId3"/>
          <a:stretch>
            <a:fillRect/>
          </a:stretch>
        </p:blipFill>
        <p:spPr>
          <a:xfrm>
            <a:off x="4836937" y="2123354"/>
            <a:ext cx="2641068" cy="364625"/>
          </a:xfrm>
          <a:prstGeom prst="rect">
            <a:avLst/>
          </a:prstGeom>
        </p:spPr>
      </p:pic>
      <p:sp>
        <p:nvSpPr>
          <p:cNvPr id="25" name="ZoneTexte 24"/>
          <p:cNvSpPr txBox="1"/>
          <p:nvPr/>
        </p:nvSpPr>
        <p:spPr>
          <a:xfrm>
            <a:off x="3835402" y="704534"/>
            <a:ext cx="4212492" cy="646331"/>
          </a:xfrm>
          <a:prstGeom prst="rect">
            <a:avLst/>
          </a:prstGeom>
          <a:noFill/>
        </p:spPr>
        <p:txBody>
          <a:bodyPr wrap="square" rtlCol="0">
            <a:spAutoFit/>
          </a:bodyPr>
          <a:lstStyle/>
          <a:p>
            <a:pPr algn="ctr"/>
            <a:r>
              <a:rPr lang="en-US" dirty="0" smtClean="0"/>
              <a:t>Individuals</a:t>
            </a:r>
          </a:p>
          <a:p>
            <a:pPr algn="ctr"/>
            <a:r>
              <a:rPr lang="en-US" dirty="0" smtClean="0"/>
              <a:t> biomarkers’ observations </a:t>
            </a:r>
            <a:endParaRPr lang="en-US" dirty="0"/>
          </a:p>
        </p:txBody>
      </p:sp>
      <p:sp>
        <p:nvSpPr>
          <p:cNvPr id="6" name="Ellipse 5"/>
          <p:cNvSpPr/>
          <p:nvPr/>
        </p:nvSpPr>
        <p:spPr>
          <a:xfrm>
            <a:off x="5216769" y="2134436"/>
            <a:ext cx="683846" cy="364625"/>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Ellipse 18"/>
          <p:cNvSpPr/>
          <p:nvPr/>
        </p:nvSpPr>
        <p:spPr>
          <a:xfrm>
            <a:off x="6389140" y="2127366"/>
            <a:ext cx="683846" cy="364625"/>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ZoneTexte 19"/>
          <p:cNvSpPr txBox="1"/>
          <p:nvPr/>
        </p:nvSpPr>
        <p:spPr>
          <a:xfrm>
            <a:off x="4870080" y="2550825"/>
            <a:ext cx="2754923" cy="646331"/>
          </a:xfrm>
          <a:prstGeom prst="rect">
            <a:avLst/>
          </a:prstGeom>
          <a:noFill/>
        </p:spPr>
        <p:txBody>
          <a:bodyPr wrap="square" rtlCol="0">
            <a:spAutoFit/>
          </a:bodyPr>
          <a:lstStyle/>
          <a:p>
            <a:pPr algn="ctr"/>
            <a:r>
              <a:rPr lang="en-US" b="1" dirty="0" smtClean="0">
                <a:solidFill>
                  <a:srgbClr val="FF0000"/>
                </a:solidFill>
              </a:rPr>
              <a:t>Subject-specific time </a:t>
            </a:r>
            <a:r>
              <a:rPr lang="en-US" b="1" dirty="0" err="1" smtClean="0">
                <a:solidFill>
                  <a:srgbClr val="FF0000"/>
                </a:solidFill>
              </a:rPr>
              <a:t>reparameterization</a:t>
            </a:r>
            <a:endParaRPr lang="en-US" b="1" dirty="0">
              <a:solidFill>
                <a:srgbClr val="FF0000"/>
              </a:solidFill>
            </a:endParaRPr>
          </a:p>
        </p:txBody>
      </p:sp>
      <p:sp>
        <p:nvSpPr>
          <p:cNvPr id="23" name="Rectangle 22"/>
          <p:cNvSpPr/>
          <p:nvPr/>
        </p:nvSpPr>
        <p:spPr>
          <a:xfrm>
            <a:off x="1294651" y="124294"/>
            <a:ext cx="6349804" cy="461665"/>
          </a:xfrm>
          <a:prstGeom prst="rect">
            <a:avLst/>
          </a:prstGeom>
        </p:spPr>
        <p:txBody>
          <a:bodyPr wrap="square">
            <a:spAutoFit/>
          </a:bodyPr>
          <a:lstStyle/>
          <a:p>
            <a:pPr algn="ctr"/>
            <a:r>
              <a:rPr lang="en-US" sz="2400" b="1" dirty="0" smtClean="0"/>
              <a:t>Random effects modeling</a:t>
            </a:r>
          </a:p>
        </p:txBody>
      </p:sp>
      <p:sp>
        <p:nvSpPr>
          <p:cNvPr id="26" name="Rectangle 25"/>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et al. </a:t>
            </a:r>
            <a:r>
              <a:rPr lang="en-US" sz="1400" b="1" dirty="0" err="1" smtClean="0">
                <a:solidFill>
                  <a:schemeClr val="bg1"/>
                </a:solidFill>
              </a:rPr>
              <a:t>NeuroImage</a:t>
            </a:r>
            <a:r>
              <a:rPr lang="en-US" sz="1400" b="1" dirty="0" smtClean="0">
                <a:solidFill>
                  <a:schemeClr val="bg1"/>
                </a:solidFill>
              </a:rPr>
              <a:t>, 2017; </a:t>
            </a:r>
            <a:r>
              <a:rPr lang="en-US" sz="1400" b="1" dirty="0" err="1" smtClean="0">
                <a:solidFill>
                  <a:schemeClr val="bg1"/>
                </a:solidFill>
              </a:rPr>
              <a:t>Lorenzi</a:t>
            </a:r>
            <a:r>
              <a:rPr lang="en-US" sz="1400" b="1" dirty="0" smtClean="0">
                <a:solidFill>
                  <a:schemeClr val="bg1"/>
                </a:solidFill>
              </a:rPr>
              <a:t> &amp; </a:t>
            </a:r>
            <a:r>
              <a:rPr lang="en-US" sz="1400" b="1" dirty="0" err="1" smtClean="0">
                <a:solidFill>
                  <a:schemeClr val="bg1"/>
                </a:solidFill>
              </a:rPr>
              <a:t>Filippone</a:t>
            </a:r>
            <a:r>
              <a:rPr lang="en-US" sz="1400" b="1" dirty="0" smtClean="0">
                <a:solidFill>
                  <a:schemeClr val="bg1"/>
                </a:solidFill>
              </a:rPr>
              <a:t>, ICML, 2018</a:t>
            </a:r>
            <a:endParaRPr lang="fr-FR" sz="1400" b="1" dirty="0">
              <a:solidFill>
                <a:schemeClr val="bg1"/>
              </a:solidFill>
            </a:endParaRPr>
          </a:p>
        </p:txBody>
      </p:sp>
    </p:spTree>
    <p:extLst>
      <p:ext uri="{BB962C8B-B14F-4D97-AF65-F5344CB8AC3E}">
        <p14:creationId xmlns:p14="http://schemas.microsoft.com/office/powerpoint/2010/main" val="24771714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r>
              <a:rPr lang="fr-FR" smtClean="0"/>
              <a:t>- </a:t>
            </a:r>
            <a:fld id="{8D68F26B-E493-43B4-A0D1-A7C7B876D25B}" type="slidenum">
              <a:rPr lang="fr-FR" smtClean="0"/>
              <a:pPr>
                <a:defRPr/>
              </a:pPr>
              <a:t>72</a:t>
            </a:fld>
            <a:endParaRPr lang="fr-FR"/>
          </a:p>
        </p:txBody>
      </p:sp>
      <p:grpSp>
        <p:nvGrpSpPr>
          <p:cNvPr id="29" name="Grouper 28"/>
          <p:cNvGrpSpPr/>
          <p:nvPr/>
        </p:nvGrpSpPr>
        <p:grpSpPr>
          <a:xfrm>
            <a:off x="416546" y="1071518"/>
            <a:ext cx="2483424" cy="1363269"/>
            <a:chOff x="459394" y="1323868"/>
            <a:chExt cx="4946345" cy="2715282"/>
          </a:xfrm>
        </p:grpSpPr>
        <p:cxnSp>
          <p:nvCxnSpPr>
            <p:cNvPr id="13" name="Connecteur droit avec flèche 12"/>
            <p:cNvCxnSpPr/>
            <p:nvPr/>
          </p:nvCxnSpPr>
          <p:spPr>
            <a:xfrm flipV="1">
              <a:off x="459394" y="1323868"/>
              <a:ext cx="0" cy="27152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p:nvPr/>
          </p:nvCxnSpPr>
          <p:spPr>
            <a:xfrm>
              <a:off x="459394" y="4039150"/>
              <a:ext cx="49463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 name="Grouper 14"/>
            <p:cNvGrpSpPr/>
            <p:nvPr/>
          </p:nvGrpSpPr>
          <p:grpSpPr>
            <a:xfrm>
              <a:off x="895044" y="1913775"/>
              <a:ext cx="2860299" cy="1400962"/>
              <a:chOff x="1570628" y="1359909"/>
              <a:chExt cx="2860299" cy="1400962"/>
            </a:xfrm>
          </p:grpSpPr>
          <p:cxnSp>
            <p:nvCxnSpPr>
              <p:cNvPr id="16" name="Connecteur droit 15"/>
              <p:cNvCxnSpPr/>
              <p:nvPr/>
            </p:nvCxnSpPr>
            <p:spPr>
              <a:xfrm flipV="1">
                <a:off x="1570628" y="2180987"/>
                <a:ext cx="968147" cy="57988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H="1">
                <a:off x="2538773" y="1762213"/>
                <a:ext cx="1368072" cy="41877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flipV="1">
                <a:off x="3906845" y="1359909"/>
                <a:ext cx="524082" cy="402304"/>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grpSp>
        <p:sp>
          <p:nvSpPr>
            <p:cNvPr id="28" name="Forme libre 27"/>
            <p:cNvSpPr/>
            <p:nvPr/>
          </p:nvSpPr>
          <p:spPr>
            <a:xfrm>
              <a:off x="459398" y="1715626"/>
              <a:ext cx="4946341" cy="2323524"/>
            </a:xfrm>
            <a:custGeom>
              <a:avLst/>
              <a:gdLst>
                <a:gd name="connsiteX0" fmla="*/ 0 w 8390726"/>
                <a:gd name="connsiteY0" fmla="*/ 2323524 h 2323524"/>
                <a:gd name="connsiteX1" fmla="*/ 2459117 w 8390726"/>
                <a:gd name="connsiteY1" fmla="*/ 1269833 h 2323524"/>
                <a:gd name="connsiteX2" fmla="*/ 3796769 w 8390726"/>
                <a:gd name="connsiteY2" fmla="*/ 378248 h 2323524"/>
                <a:gd name="connsiteX3" fmla="*/ 4702049 w 8390726"/>
                <a:gd name="connsiteY3" fmla="*/ 94562 h 2323524"/>
                <a:gd name="connsiteX4" fmla="*/ 7607051 w 8390726"/>
                <a:gd name="connsiteY4" fmla="*/ 27017 h 2323524"/>
                <a:gd name="connsiteX5" fmla="*/ 8390726 w 8390726"/>
                <a:gd name="connsiteY5" fmla="*/ 0 h 232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0726" h="2323524">
                  <a:moveTo>
                    <a:pt x="0" y="2323524"/>
                  </a:moveTo>
                  <a:cubicBezTo>
                    <a:pt x="913161" y="1958785"/>
                    <a:pt x="1826322" y="1594046"/>
                    <a:pt x="2459117" y="1269833"/>
                  </a:cubicBezTo>
                  <a:cubicBezTo>
                    <a:pt x="3091912" y="945620"/>
                    <a:pt x="3422947" y="574127"/>
                    <a:pt x="3796769" y="378248"/>
                  </a:cubicBezTo>
                  <a:cubicBezTo>
                    <a:pt x="4170591" y="182369"/>
                    <a:pt x="4067002" y="153100"/>
                    <a:pt x="4702049" y="94562"/>
                  </a:cubicBezTo>
                  <a:cubicBezTo>
                    <a:pt x="5337096" y="36024"/>
                    <a:pt x="7607051" y="27017"/>
                    <a:pt x="7607051" y="27017"/>
                  </a:cubicBezTo>
                  <a:lnTo>
                    <a:pt x="8390726" y="0"/>
                  </a:lnTo>
                </a:path>
              </a:pathLst>
            </a:custGeom>
            <a:ln w="381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1" name="Connecteur droit avec flèche 20"/>
          <p:cNvCxnSpPr/>
          <p:nvPr/>
        </p:nvCxnSpPr>
        <p:spPr>
          <a:xfrm flipH="1">
            <a:off x="397284" y="1712242"/>
            <a:ext cx="72406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22" name="Image 21"/>
          <p:cNvPicPr>
            <a:picLocks noChangeAspect="1"/>
          </p:cNvPicPr>
          <p:nvPr/>
        </p:nvPicPr>
        <p:blipFill>
          <a:blip r:embed="rId2"/>
          <a:stretch>
            <a:fillRect/>
          </a:stretch>
        </p:blipFill>
        <p:spPr>
          <a:xfrm>
            <a:off x="4186149" y="1326345"/>
            <a:ext cx="3612185" cy="623473"/>
          </a:xfrm>
          <a:prstGeom prst="rect">
            <a:avLst/>
          </a:prstGeom>
        </p:spPr>
      </p:pic>
      <p:pic>
        <p:nvPicPr>
          <p:cNvPr id="24" name="Image 23"/>
          <p:cNvPicPr>
            <a:picLocks noChangeAspect="1"/>
          </p:cNvPicPr>
          <p:nvPr/>
        </p:nvPicPr>
        <p:blipFill>
          <a:blip r:embed="rId3"/>
          <a:stretch>
            <a:fillRect/>
          </a:stretch>
        </p:blipFill>
        <p:spPr>
          <a:xfrm>
            <a:off x="4836937" y="2123354"/>
            <a:ext cx="2641068" cy="364625"/>
          </a:xfrm>
          <a:prstGeom prst="rect">
            <a:avLst/>
          </a:prstGeom>
        </p:spPr>
      </p:pic>
      <p:sp>
        <p:nvSpPr>
          <p:cNvPr id="25" name="ZoneTexte 24"/>
          <p:cNvSpPr txBox="1"/>
          <p:nvPr/>
        </p:nvSpPr>
        <p:spPr>
          <a:xfrm>
            <a:off x="3835402" y="704534"/>
            <a:ext cx="4212492" cy="646331"/>
          </a:xfrm>
          <a:prstGeom prst="rect">
            <a:avLst/>
          </a:prstGeom>
          <a:noFill/>
        </p:spPr>
        <p:txBody>
          <a:bodyPr wrap="square" rtlCol="0">
            <a:spAutoFit/>
          </a:bodyPr>
          <a:lstStyle/>
          <a:p>
            <a:pPr algn="ctr"/>
            <a:r>
              <a:rPr lang="en-US" dirty="0" smtClean="0"/>
              <a:t>Individuals</a:t>
            </a:r>
          </a:p>
          <a:p>
            <a:pPr algn="ctr"/>
            <a:r>
              <a:rPr lang="en-US" dirty="0" smtClean="0"/>
              <a:t> biomarkers’ observations </a:t>
            </a:r>
            <a:endParaRPr lang="en-US" dirty="0"/>
          </a:p>
        </p:txBody>
      </p:sp>
      <p:sp>
        <p:nvSpPr>
          <p:cNvPr id="6" name="Ellipse 5"/>
          <p:cNvSpPr/>
          <p:nvPr/>
        </p:nvSpPr>
        <p:spPr>
          <a:xfrm>
            <a:off x="5216769" y="2134436"/>
            <a:ext cx="683846" cy="364625"/>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Ellipse 18"/>
          <p:cNvSpPr/>
          <p:nvPr/>
        </p:nvSpPr>
        <p:spPr>
          <a:xfrm>
            <a:off x="6389140" y="2127366"/>
            <a:ext cx="683846" cy="364625"/>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ZoneTexte 19"/>
          <p:cNvSpPr txBox="1"/>
          <p:nvPr/>
        </p:nvSpPr>
        <p:spPr>
          <a:xfrm>
            <a:off x="4870080" y="2550825"/>
            <a:ext cx="2754923" cy="646331"/>
          </a:xfrm>
          <a:prstGeom prst="rect">
            <a:avLst/>
          </a:prstGeom>
          <a:noFill/>
        </p:spPr>
        <p:txBody>
          <a:bodyPr wrap="square" rtlCol="0">
            <a:spAutoFit/>
          </a:bodyPr>
          <a:lstStyle/>
          <a:p>
            <a:pPr algn="ctr"/>
            <a:r>
              <a:rPr lang="en-US" b="1" dirty="0" smtClean="0">
                <a:solidFill>
                  <a:srgbClr val="FF0000"/>
                </a:solidFill>
              </a:rPr>
              <a:t>Subject-specific time </a:t>
            </a:r>
            <a:r>
              <a:rPr lang="en-US" b="1" dirty="0" err="1" smtClean="0">
                <a:solidFill>
                  <a:srgbClr val="FF0000"/>
                </a:solidFill>
              </a:rPr>
              <a:t>reparameterization</a:t>
            </a:r>
            <a:endParaRPr lang="en-US" b="1" dirty="0">
              <a:solidFill>
                <a:srgbClr val="FF0000"/>
              </a:solidFill>
            </a:endParaRPr>
          </a:p>
        </p:txBody>
      </p:sp>
      <p:sp>
        <p:nvSpPr>
          <p:cNvPr id="5" name="ZoneTexte 4"/>
          <p:cNvSpPr txBox="1"/>
          <p:nvPr/>
        </p:nvSpPr>
        <p:spPr>
          <a:xfrm>
            <a:off x="397283" y="3552377"/>
            <a:ext cx="8060877" cy="646331"/>
          </a:xfrm>
          <a:prstGeom prst="rect">
            <a:avLst/>
          </a:prstGeom>
          <a:noFill/>
        </p:spPr>
        <p:txBody>
          <a:bodyPr wrap="square" rtlCol="0">
            <a:spAutoFit/>
          </a:bodyPr>
          <a:lstStyle/>
          <a:p>
            <a:r>
              <a:rPr lang="en-US" dirty="0" smtClean="0"/>
              <a:t>Formulation through </a:t>
            </a:r>
            <a:r>
              <a:rPr lang="en-US" b="1" dirty="0" smtClean="0"/>
              <a:t>Gaussian process regression with constraint on dynamics</a:t>
            </a:r>
          </a:p>
          <a:p>
            <a:endParaRPr lang="en-US" b="1" dirty="0" smtClean="0"/>
          </a:p>
        </p:txBody>
      </p:sp>
      <p:sp>
        <p:nvSpPr>
          <p:cNvPr id="23" name="Rectangle 22"/>
          <p:cNvSpPr/>
          <p:nvPr/>
        </p:nvSpPr>
        <p:spPr>
          <a:xfrm>
            <a:off x="1294651" y="124294"/>
            <a:ext cx="6349804" cy="461665"/>
          </a:xfrm>
          <a:prstGeom prst="rect">
            <a:avLst/>
          </a:prstGeom>
        </p:spPr>
        <p:txBody>
          <a:bodyPr wrap="square">
            <a:spAutoFit/>
          </a:bodyPr>
          <a:lstStyle/>
          <a:p>
            <a:pPr algn="ctr"/>
            <a:r>
              <a:rPr lang="en-US" sz="2400" b="1" dirty="0" smtClean="0"/>
              <a:t>Random effects modeling</a:t>
            </a:r>
          </a:p>
        </p:txBody>
      </p:sp>
      <p:cxnSp>
        <p:nvCxnSpPr>
          <p:cNvPr id="30" name="Connecteur droit 29"/>
          <p:cNvCxnSpPr/>
          <p:nvPr/>
        </p:nvCxnSpPr>
        <p:spPr>
          <a:xfrm>
            <a:off x="1654965" y="1367694"/>
            <a:ext cx="0" cy="1067093"/>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flipV="1">
            <a:off x="1325147" y="1071518"/>
            <a:ext cx="724309" cy="4981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1294570" y="748280"/>
            <a:ext cx="1750628" cy="369332"/>
          </a:xfrm>
          <a:prstGeom prst="rect">
            <a:avLst/>
          </a:prstGeom>
          <a:noFill/>
        </p:spPr>
        <p:txBody>
          <a:bodyPr wrap="square" rtlCol="0">
            <a:spAutoFit/>
          </a:bodyPr>
          <a:lstStyle/>
          <a:p>
            <a:r>
              <a:rPr lang="en-US" b="1" dirty="0" err="1">
                <a:latin typeface="Times New Roman"/>
                <a:cs typeface="Times New Roman"/>
              </a:rPr>
              <a:t>d</a:t>
            </a:r>
            <a:r>
              <a:rPr lang="en-US" b="1" dirty="0" err="1" smtClean="0">
                <a:latin typeface="Times New Roman"/>
                <a:cs typeface="Times New Roman"/>
              </a:rPr>
              <a:t>f</a:t>
            </a:r>
            <a:r>
              <a:rPr lang="en-US" b="1" dirty="0" smtClean="0">
                <a:latin typeface="Times New Roman"/>
                <a:cs typeface="Times New Roman"/>
              </a:rPr>
              <a:t>/</a:t>
            </a:r>
            <a:r>
              <a:rPr lang="en-US" b="1" dirty="0" err="1" smtClean="0">
                <a:latin typeface="Times New Roman"/>
                <a:cs typeface="Times New Roman"/>
              </a:rPr>
              <a:t>dt</a:t>
            </a:r>
            <a:r>
              <a:rPr lang="en-US" b="1" dirty="0" smtClean="0"/>
              <a:t>&gt;0</a:t>
            </a:r>
            <a:endParaRPr lang="en-US" b="1" dirty="0"/>
          </a:p>
        </p:txBody>
      </p:sp>
      <p:sp>
        <p:nvSpPr>
          <p:cNvPr id="37" name="Rectangle 36"/>
          <p:cNvSpPr/>
          <p:nvPr/>
        </p:nvSpPr>
        <p:spPr>
          <a:xfrm>
            <a:off x="1347043" y="4804946"/>
            <a:ext cx="6944050" cy="307777"/>
          </a:xfrm>
          <a:prstGeom prst="rect">
            <a:avLst/>
          </a:prstGeom>
        </p:spPr>
        <p:txBody>
          <a:bodyPr wrap="square">
            <a:spAutoFit/>
          </a:bodyPr>
          <a:lstStyle/>
          <a:p>
            <a:pPr algn="ctr"/>
            <a:r>
              <a:rPr lang="en-US" sz="1400" b="1" dirty="0" err="1" smtClean="0">
                <a:solidFill>
                  <a:schemeClr val="bg1"/>
                </a:solidFill>
              </a:rPr>
              <a:t>Lorenzi</a:t>
            </a:r>
            <a:r>
              <a:rPr lang="en-US" sz="1400" b="1" dirty="0" smtClean="0">
                <a:solidFill>
                  <a:schemeClr val="bg1"/>
                </a:solidFill>
              </a:rPr>
              <a:t> et al. </a:t>
            </a:r>
            <a:r>
              <a:rPr lang="en-US" sz="1400" b="1" dirty="0" err="1" smtClean="0">
                <a:solidFill>
                  <a:schemeClr val="bg1"/>
                </a:solidFill>
              </a:rPr>
              <a:t>NeuroImage</a:t>
            </a:r>
            <a:r>
              <a:rPr lang="en-US" sz="1400" b="1" dirty="0" smtClean="0">
                <a:solidFill>
                  <a:schemeClr val="bg1"/>
                </a:solidFill>
              </a:rPr>
              <a:t>, 2017; </a:t>
            </a:r>
            <a:r>
              <a:rPr lang="en-US" sz="1400" b="1" dirty="0" err="1" smtClean="0">
                <a:solidFill>
                  <a:schemeClr val="bg1"/>
                </a:solidFill>
              </a:rPr>
              <a:t>Lorenzi</a:t>
            </a:r>
            <a:r>
              <a:rPr lang="en-US" sz="1400" b="1" dirty="0" smtClean="0">
                <a:solidFill>
                  <a:schemeClr val="bg1"/>
                </a:solidFill>
              </a:rPr>
              <a:t> &amp; </a:t>
            </a:r>
            <a:r>
              <a:rPr lang="en-US" sz="1400" b="1" dirty="0" err="1" smtClean="0">
                <a:solidFill>
                  <a:schemeClr val="bg1"/>
                </a:solidFill>
              </a:rPr>
              <a:t>Filippone</a:t>
            </a:r>
            <a:r>
              <a:rPr lang="en-US" sz="1400" b="1" dirty="0" smtClean="0">
                <a:solidFill>
                  <a:schemeClr val="bg1"/>
                </a:solidFill>
              </a:rPr>
              <a:t>, ICML, 2018</a:t>
            </a:r>
            <a:endParaRPr lang="fr-FR" sz="1400" b="1" dirty="0">
              <a:solidFill>
                <a:schemeClr val="bg1"/>
              </a:solidFill>
            </a:endParaRPr>
          </a:p>
        </p:txBody>
      </p:sp>
    </p:spTree>
    <p:extLst>
      <p:ext uri="{BB962C8B-B14F-4D97-AF65-F5344CB8AC3E}">
        <p14:creationId xmlns:p14="http://schemas.microsoft.com/office/powerpoint/2010/main" val="27437961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a:defRPr/>
            </a:pPr>
            <a:r>
              <a:rPr lang="fr-FR" dirty="0" smtClean="0"/>
              <a:t>- </a:t>
            </a:r>
            <a:fld id="{8D68F26B-E493-43B4-A0D1-A7C7B876D25B}" type="slidenum">
              <a:rPr lang="fr-FR" smtClean="0"/>
              <a:pPr>
                <a:defRPr/>
              </a:pPr>
              <a:t>73</a:t>
            </a:fld>
            <a:endParaRPr lang="fr-FR" dirty="0"/>
          </a:p>
        </p:txBody>
      </p:sp>
      <p:sp>
        <p:nvSpPr>
          <p:cNvPr id="13" name="Rectangle 12"/>
          <p:cNvSpPr/>
          <p:nvPr/>
        </p:nvSpPr>
        <p:spPr>
          <a:xfrm>
            <a:off x="1311082" y="101313"/>
            <a:ext cx="6349804" cy="461665"/>
          </a:xfrm>
          <a:prstGeom prst="rect">
            <a:avLst/>
          </a:prstGeom>
        </p:spPr>
        <p:txBody>
          <a:bodyPr wrap="square">
            <a:spAutoFit/>
          </a:bodyPr>
          <a:lstStyle/>
          <a:p>
            <a:pPr algn="ctr"/>
            <a:r>
              <a:rPr lang="en-US" sz="2400" b="1" dirty="0" smtClean="0"/>
              <a:t>Multivariate Imaging-genetics modeling</a:t>
            </a:r>
          </a:p>
        </p:txBody>
      </p:sp>
      <p:pic>
        <p:nvPicPr>
          <p:cNvPr id="16" name="Picture 7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6088" y="749300"/>
            <a:ext cx="2825750"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79"/>
          <p:cNvSpPr txBox="1">
            <a:spLocks noChangeArrowheads="1"/>
          </p:cNvSpPr>
          <p:nvPr/>
        </p:nvSpPr>
        <p:spPr bwMode="auto">
          <a:xfrm>
            <a:off x="147638" y="774700"/>
            <a:ext cx="26558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PLS statistical result</a:t>
            </a:r>
          </a:p>
        </p:txBody>
      </p:sp>
      <p:sp>
        <p:nvSpPr>
          <p:cNvPr id="19" name="TextBox 85"/>
          <p:cNvSpPr txBox="1">
            <a:spLocks noChangeArrowheads="1"/>
          </p:cNvSpPr>
          <p:nvPr/>
        </p:nvSpPr>
        <p:spPr bwMode="auto">
          <a:xfrm>
            <a:off x="-395288" y="2627313"/>
            <a:ext cx="192405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p relevant </a:t>
            </a:r>
          </a:p>
          <a:p>
            <a:pPr algn="ctr" eaLnBrk="1" hangingPunct="1"/>
            <a:r>
              <a:rPr lang="en-US" sz="1600"/>
              <a:t>locus</a:t>
            </a:r>
          </a:p>
        </p:txBody>
      </p:sp>
      <p:sp>
        <p:nvSpPr>
          <p:cNvPr id="20" name="TextBox 86"/>
          <p:cNvSpPr txBox="1">
            <a:spLocks noChangeArrowheads="1"/>
          </p:cNvSpPr>
          <p:nvPr/>
        </p:nvSpPr>
        <p:spPr bwMode="auto">
          <a:xfrm>
            <a:off x="1430338" y="2693988"/>
            <a:ext cx="25765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4F81BD"/>
                </a:solidFill>
              </a:rPr>
              <a:t>proximal areas </a:t>
            </a:r>
            <a:r>
              <a:rPr lang="en-US" sz="1400"/>
              <a:t>(+/- 5kbp) </a:t>
            </a:r>
          </a:p>
        </p:txBody>
      </p:sp>
      <p:cxnSp>
        <p:nvCxnSpPr>
          <p:cNvPr id="21" name="Straight Connector 82"/>
          <p:cNvCxnSpPr/>
          <p:nvPr/>
        </p:nvCxnSpPr>
        <p:spPr>
          <a:xfrm>
            <a:off x="1973263" y="2736850"/>
            <a:ext cx="198437" cy="0"/>
          </a:xfrm>
          <a:prstGeom prst="line">
            <a:avLst/>
          </a:prstGeom>
          <a:ln>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 name="Flèche vers la droite 3"/>
          <p:cNvSpPr/>
          <p:nvPr/>
        </p:nvSpPr>
        <p:spPr>
          <a:xfrm>
            <a:off x="3205491" y="1562252"/>
            <a:ext cx="1372433" cy="3032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ZoneTexte 6"/>
          <p:cNvSpPr txBox="1"/>
          <p:nvPr/>
        </p:nvSpPr>
        <p:spPr>
          <a:xfrm>
            <a:off x="4720095" y="1144588"/>
            <a:ext cx="2862388" cy="369332"/>
          </a:xfrm>
          <a:prstGeom prst="rect">
            <a:avLst/>
          </a:prstGeom>
          <a:noFill/>
        </p:spPr>
        <p:txBody>
          <a:bodyPr wrap="square" rtlCol="0">
            <a:spAutoFit/>
          </a:bodyPr>
          <a:lstStyle/>
          <a:p>
            <a:endParaRPr lang="en-US" dirty="0"/>
          </a:p>
        </p:txBody>
      </p:sp>
      <p:sp>
        <p:nvSpPr>
          <p:cNvPr id="8" name="ZoneTexte 7"/>
          <p:cNvSpPr txBox="1"/>
          <p:nvPr/>
        </p:nvSpPr>
        <p:spPr>
          <a:xfrm>
            <a:off x="4720095" y="1472676"/>
            <a:ext cx="3788994" cy="369332"/>
          </a:xfrm>
          <a:prstGeom prst="rect">
            <a:avLst/>
          </a:prstGeom>
          <a:noFill/>
        </p:spPr>
        <p:txBody>
          <a:bodyPr wrap="square" rtlCol="0">
            <a:spAutoFit/>
          </a:bodyPr>
          <a:lstStyle/>
          <a:p>
            <a:pPr algn="ctr"/>
            <a:r>
              <a:rPr lang="en-US" b="1" dirty="0" smtClean="0"/>
              <a:t>From 1’000’000 to 148 variants</a:t>
            </a:r>
            <a:endParaRPr lang="en-US" b="1" dirty="0"/>
          </a:p>
        </p:txBody>
      </p:sp>
      <p:sp>
        <p:nvSpPr>
          <p:cNvPr id="22" name="Flèche vers le bas 21"/>
          <p:cNvSpPr/>
          <p:nvPr/>
        </p:nvSpPr>
        <p:spPr>
          <a:xfrm>
            <a:off x="6511457" y="2281748"/>
            <a:ext cx="322256" cy="69180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3" name="Tableau 22"/>
          <p:cNvGraphicFramePr>
            <a:graphicFrameLocks noGrp="1"/>
          </p:cNvGraphicFramePr>
          <p:nvPr>
            <p:extLst>
              <p:ext uri="{D42A27DB-BD31-4B8C-83A1-F6EECF244321}">
                <p14:modId xmlns:p14="http://schemas.microsoft.com/office/powerpoint/2010/main" val="327717555"/>
              </p:ext>
            </p:extLst>
          </p:nvPr>
        </p:nvGraphicFramePr>
        <p:xfrm>
          <a:off x="5436884" y="3490927"/>
          <a:ext cx="3086829" cy="1288446"/>
        </p:xfrm>
        <a:graphic>
          <a:graphicData uri="http://schemas.openxmlformats.org/drawingml/2006/table">
            <a:tbl>
              <a:tblPr>
                <a:effectLst/>
              </a:tblPr>
              <a:tblGrid>
                <a:gridCol w="1028943"/>
                <a:gridCol w="1028943"/>
                <a:gridCol w="1028943"/>
              </a:tblGrid>
              <a:tr h="155034">
                <a:tc>
                  <a:txBody>
                    <a:bodyPr/>
                    <a:lstStyle/>
                    <a:p>
                      <a:pPr algn="l" fontAlgn="b"/>
                      <a:r>
                        <a:rPr lang="is-IS" sz="900" b="0" i="0" u="none" strike="noStrike" dirty="0">
                          <a:solidFill>
                            <a:srgbClr val="000000"/>
                          </a:solidFill>
                          <a:effectLst/>
                          <a:latin typeface="Calibri"/>
                        </a:rPr>
                        <a:t>TM2D1</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is-IS" sz="900" b="0" i="0" u="none" strike="noStrike">
                          <a:solidFill>
                            <a:srgbClr val="000000"/>
                          </a:solidFill>
                          <a:effectLst/>
                          <a:latin typeface="Calibri"/>
                        </a:rPr>
                        <a:t>0.005</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pt-BR" sz="900" b="0" i="0" u="none" strike="noStrike" dirty="0">
                          <a:solidFill>
                            <a:srgbClr val="000000"/>
                          </a:solidFill>
                          <a:effectLst/>
                          <a:latin typeface="Calibri"/>
                        </a:rPr>
                        <a:t>0.053</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r h="161916">
                <a:tc>
                  <a:txBody>
                    <a:bodyPr/>
                    <a:lstStyle/>
                    <a:p>
                      <a:pPr algn="l" fontAlgn="b"/>
                      <a:r>
                        <a:rPr lang="fr-FR" sz="900" b="0" i="0" u="none" strike="noStrike" dirty="0">
                          <a:solidFill>
                            <a:srgbClr val="000000"/>
                          </a:solidFill>
                          <a:effectLst/>
                          <a:latin typeface="Calibri"/>
                        </a:rPr>
                        <a:t>IL10RA</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38100" cap="flat" cmpd="sng" algn="ctr">
                      <a:solidFill>
                        <a:srgbClr val="E1001A"/>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hr-HR" sz="900" b="0" i="0" u="none" strike="noStrike">
                          <a:solidFill>
                            <a:srgbClr val="000000"/>
                          </a:solidFill>
                          <a:effectLst/>
                          <a:latin typeface="Calibri"/>
                        </a:rPr>
                        <a:t>0.107</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38100" cap="flat" cmpd="sng" algn="ctr">
                      <a:solidFill>
                        <a:srgbClr val="E1001A"/>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a:solidFill>
                            <a:srgbClr val="000000"/>
                          </a:solidFill>
                          <a:effectLst/>
                          <a:latin typeface="Calibri"/>
                        </a:rPr>
                        <a:t>0.620</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38100" cap="flat" cmpd="sng" algn="ctr">
                      <a:solidFill>
                        <a:srgbClr val="E1001A"/>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r h="161916">
                <a:tc>
                  <a:txBody>
                    <a:bodyPr/>
                    <a:lstStyle/>
                    <a:p>
                      <a:pPr algn="l" fontAlgn="b"/>
                      <a:r>
                        <a:rPr lang="fr-FR" sz="900" b="0" i="0" u="none" strike="noStrike" dirty="0">
                          <a:solidFill>
                            <a:srgbClr val="000000"/>
                          </a:solidFill>
                          <a:effectLst/>
                          <a:latin typeface="Calibri"/>
                        </a:rPr>
                        <a:t>TRIB3</a:t>
                      </a:r>
                    </a:p>
                  </a:txBody>
                  <a:tcPr marL="10512" marR="10512" marT="10513" marB="0" anchor="b">
                    <a:lnL w="38100" cap="flat" cmpd="sng" algn="ctr">
                      <a:solidFill>
                        <a:srgbClr val="E1001A"/>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38100" cap="flat" cmpd="sng" algn="ctr">
                      <a:solidFill>
                        <a:srgbClr val="E1001A"/>
                      </a:solidFill>
                      <a:prstDash val="solid"/>
                      <a:round/>
                      <a:headEnd type="none" w="med" len="med"/>
                      <a:tailEnd type="none" w="med" len="med"/>
                    </a:lnT>
                    <a:lnB w="38100" cap="flat" cmpd="sng" algn="ctr">
                      <a:solidFill>
                        <a:srgbClr val="E1001A"/>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dirty="0">
                          <a:solidFill>
                            <a:srgbClr val="000000"/>
                          </a:solidFill>
                          <a:effectLst/>
                          <a:latin typeface="Calibri"/>
                        </a:rPr>
                        <a:t>0.003</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38100" cap="flat" cmpd="sng" algn="ctr">
                      <a:solidFill>
                        <a:srgbClr val="E1001A"/>
                      </a:solidFill>
                      <a:prstDash val="solid"/>
                      <a:round/>
                      <a:headEnd type="none" w="med" len="med"/>
                      <a:tailEnd type="none" w="med" len="med"/>
                    </a:lnT>
                    <a:lnB w="38100" cap="flat" cmpd="sng" algn="ctr">
                      <a:solidFill>
                        <a:srgbClr val="E1001A"/>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dirty="0">
                          <a:solidFill>
                            <a:srgbClr val="000000"/>
                          </a:solidFill>
                          <a:effectLst/>
                          <a:latin typeface="Calibri"/>
                        </a:rPr>
                        <a:t>0.003</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38100" cap="flat" cmpd="sng" algn="ctr">
                      <a:solidFill>
                        <a:srgbClr val="E1001A"/>
                      </a:solidFill>
                      <a:prstDash val="solid"/>
                      <a:round/>
                      <a:headEnd type="none" w="med" len="med"/>
                      <a:tailEnd type="none" w="med" len="med"/>
                    </a:lnR>
                    <a:lnT w="38100" cap="flat" cmpd="sng" algn="ctr">
                      <a:solidFill>
                        <a:srgbClr val="E1001A"/>
                      </a:solidFill>
                      <a:prstDash val="solid"/>
                      <a:round/>
                      <a:headEnd type="none" w="med" len="med"/>
                      <a:tailEnd type="none" w="med" len="med"/>
                    </a:lnT>
                    <a:lnB w="38100" cap="flat" cmpd="sng" algn="ctr">
                      <a:solidFill>
                        <a:srgbClr val="E1001A"/>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r h="161916">
                <a:tc>
                  <a:txBody>
                    <a:bodyPr/>
                    <a:lstStyle/>
                    <a:p>
                      <a:pPr algn="l" fontAlgn="b"/>
                      <a:r>
                        <a:rPr lang="fr-FR" sz="900" b="0" i="0" u="none" strike="noStrike">
                          <a:solidFill>
                            <a:srgbClr val="000000"/>
                          </a:solidFill>
                          <a:effectLst/>
                          <a:latin typeface="Calibri"/>
                        </a:rPr>
                        <a:t>ZBTB7A</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38100" cap="flat" cmpd="sng" algn="ctr">
                      <a:solidFill>
                        <a:srgbClr val="E1001A"/>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a:solidFill>
                            <a:srgbClr val="000000"/>
                          </a:solidFill>
                          <a:effectLst/>
                          <a:latin typeface="Calibri"/>
                        </a:rPr>
                        <a:t>0.036</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38100" cap="flat" cmpd="sng" algn="ctr">
                      <a:solidFill>
                        <a:srgbClr val="E1001A"/>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hr-HR" sz="900" b="0" i="0" u="none" strike="noStrike" dirty="0">
                          <a:solidFill>
                            <a:srgbClr val="000000"/>
                          </a:solidFill>
                          <a:effectLst/>
                          <a:latin typeface="Calibri"/>
                        </a:rPr>
                        <a:t>0.913</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38100" cap="flat" cmpd="sng" algn="ctr">
                      <a:solidFill>
                        <a:srgbClr val="E1001A"/>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r h="161916">
                <a:tc>
                  <a:txBody>
                    <a:bodyPr/>
                    <a:lstStyle/>
                    <a:p>
                      <a:pPr algn="l" fontAlgn="b"/>
                      <a:r>
                        <a:rPr lang="fr-FR" sz="900" b="0" i="0" u="none" strike="noStrike">
                          <a:solidFill>
                            <a:srgbClr val="000000"/>
                          </a:solidFill>
                          <a:effectLst/>
                          <a:latin typeface="Calibri"/>
                        </a:rPr>
                        <a:t>LYSMD4</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a:solidFill>
                            <a:srgbClr val="000000"/>
                          </a:solidFill>
                          <a:effectLst/>
                          <a:latin typeface="Calibri"/>
                        </a:rPr>
                        <a:t>0.000</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is-IS" sz="900" b="0" i="0" u="none" strike="noStrike">
                          <a:solidFill>
                            <a:srgbClr val="000000"/>
                          </a:solidFill>
                          <a:effectLst/>
                          <a:latin typeface="Calibri"/>
                        </a:rPr>
                        <a:t>0.206</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r h="161916">
                <a:tc>
                  <a:txBody>
                    <a:bodyPr/>
                    <a:lstStyle/>
                    <a:p>
                      <a:pPr algn="l" fontAlgn="b"/>
                      <a:r>
                        <a:rPr lang="fr-FR" sz="900" b="0" i="0" u="none" strike="noStrike">
                          <a:solidFill>
                            <a:srgbClr val="000000"/>
                          </a:solidFill>
                          <a:effectLst/>
                          <a:latin typeface="Calibri"/>
                        </a:rPr>
                        <a:t>CRYL1</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a:solidFill>
                            <a:srgbClr val="000000"/>
                          </a:solidFill>
                          <a:effectLst/>
                          <a:latin typeface="Calibri"/>
                        </a:rPr>
                        <a:t>0.621</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a:solidFill>
                            <a:srgbClr val="000000"/>
                          </a:solidFill>
                          <a:effectLst/>
                          <a:latin typeface="Calibri"/>
                        </a:rPr>
                        <a:t>0.118</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r h="161916">
                <a:tc>
                  <a:txBody>
                    <a:bodyPr/>
                    <a:lstStyle/>
                    <a:p>
                      <a:pPr algn="l" fontAlgn="b"/>
                      <a:r>
                        <a:rPr lang="de-DE" sz="900" b="0" i="0" u="none" strike="noStrike" dirty="0">
                          <a:solidFill>
                            <a:srgbClr val="000000"/>
                          </a:solidFill>
                          <a:effectLst/>
                          <a:latin typeface="Calibri"/>
                        </a:rPr>
                        <a:t>FAM135B</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a:solidFill>
                            <a:srgbClr val="000000"/>
                          </a:solidFill>
                          <a:effectLst/>
                          <a:latin typeface="Calibri"/>
                        </a:rPr>
                        <a:t>0.000</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nb-NO" sz="900" b="0" i="0" u="none" strike="noStrike" dirty="0">
                          <a:solidFill>
                            <a:srgbClr val="000000"/>
                          </a:solidFill>
                          <a:effectLst/>
                          <a:latin typeface="Calibri"/>
                        </a:rPr>
                        <a:t>0.559</a:t>
                      </a: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r h="161916">
                <a:tc>
                  <a:txBody>
                    <a:bodyPr/>
                    <a:lstStyle/>
                    <a:p>
                      <a:pPr algn="l" fontAlgn="b"/>
                      <a:r>
                        <a:rPr lang="de-DE" sz="900" b="0" i="0" u="none" strike="noStrike" dirty="0" smtClean="0">
                          <a:solidFill>
                            <a:srgbClr val="000000"/>
                          </a:solidFill>
                          <a:effectLst/>
                          <a:latin typeface="Calibri"/>
                        </a:rPr>
                        <a:t>...</a:t>
                      </a:r>
                      <a:endParaRPr lang="de-DE" sz="900" b="0" i="0" u="none" strike="noStrike" dirty="0">
                        <a:solidFill>
                          <a:srgbClr val="000000"/>
                        </a:solidFill>
                        <a:effectLst/>
                        <a:latin typeface="Calibri"/>
                      </a:endParaRP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mr-IN" sz="900" b="0" i="0" u="none" strike="noStrike" dirty="0" smtClean="0">
                          <a:solidFill>
                            <a:srgbClr val="000000"/>
                          </a:solidFill>
                          <a:effectLst/>
                          <a:latin typeface="Calibri"/>
                        </a:rPr>
                        <a:t>…</a:t>
                      </a:r>
                      <a:endParaRPr lang="nb-NO" sz="900" b="0" i="0" u="none" strike="noStrike" dirty="0">
                        <a:solidFill>
                          <a:srgbClr val="000000"/>
                        </a:solidFill>
                        <a:effectLst/>
                        <a:latin typeface="Calibri"/>
                      </a:endParaRP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c>
                  <a:txBody>
                    <a:bodyPr/>
                    <a:lstStyle/>
                    <a:p>
                      <a:pPr algn="r" fontAlgn="b"/>
                      <a:r>
                        <a:rPr lang="mr-IN" sz="900" b="0" i="0" u="none" strike="noStrike" dirty="0" smtClean="0">
                          <a:solidFill>
                            <a:srgbClr val="000000"/>
                          </a:solidFill>
                          <a:effectLst/>
                          <a:latin typeface="Calibri"/>
                        </a:rPr>
                        <a:t>…</a:t>
                      </a:r>
                      <a:endParaRPr lang="nb-NO" sz="900" b="0" i="0" u="none" strike="noStrike" dirty="0">
                        <a:solidFill>
                          <a:srgbClr val="000000"/>
                        </a:solidFill>
                        <a:effectLst/>
                        <a:latin typeface="Calibri"/>
                      </a:endParaRPr>
                    </a:p>
                  </a:txBody>
                  <a:tcPr marL="10512" marR="10512" marT="10513" marB="0" anchor="b">
                    <a:lnL w="12700" cap="flat" cmpd="sng" algn="ctr">
                      <a:solidFill>
                        <a:srgbClr val="1C4672">
                          <a:lumMod val="40000"/>
                          <a:lumOff val="60000"/>
                        </a:srgbClr>
                      </a:solidFill>
                      <a:prstDash val="solid"/>
                      <a:round/>
                      <a:headEnd type="none" w="med" len="med"/>
                      <a:tailEnd type="none" w="med" len="med"/>
                    </a:lnL>
                    <a:lnR w="12700" cap="flat" cmpd="sng" algn="ctr">
                      <a:solidFill>
                        <a:srgbClr val="1C4672">
                          <a:lumMod val="40000"/>
                          <a:lumOff val="60000"/>
                        </a:srgbClr>
                      </a:solidFill>
                      <a:prstDash val="solid"/>
                      <a:round/>
                      <a:headEnd type="none" w="med" len="med"/>
                      <a:tailEnd type="none" w="med" len="med"/>
                    </a:lnR>
                    <a:lnT w="12700" cap="flat" cmpd="sng" algn="ctr">
                      <a:solidFill>
                        <a:srgbClr val="1C4672">
                          <a:lumMod val="40000"/>
                          <a:lumOff val="60000"/>
                        </a:srgbClr>
                      </a:solidFill>
                      <a:prstDash val="solid"/>
                      <a:round/>
                      <a:headEnd type="none" w="med" len="med"/>
                      <a:tailEnd type="none" w="med" len="med"/>
                    </a:lnT>
                    <a:lnB w="12700" cap="flat" cmpd="sng" algn="ctr">
                      <a:solidFill>
                        <a:srgbClr val="1C4672">
                          <a:lumMod val="40000"/>
                          <a:lumOff val="60000"/>
                        </a:srgbClr>
                      </a:solidFill>
                      <a:prstDash val="solid"/>
                      <a:round/>
                      <a:headEnd type="none" w="med" len="med"/>
                      <a:tailEnd type="none" w="med" len="med"/>
                    </a:lnB>
                    <a:gradFill flip="none" rotWithShape="1">
                      <a:gsLst>
                        <a:gs pos="0">
                          <a:schemeClr val="bg1"/>
                        </a:gs>
                        <a:gs pos="100000">
                          <a:srgbClr val="000000"/>
                        </a:gs>
                        <a:gs pos="99000">
                          <a:srgbClr val="CCFFCC"/>
                        </a:gs>
                      </a:gsLst>
                      <a:lin ang="0" scaled="1"/>
                      <a:tileRect/>
                    </a:gradFill>
                  </a:tcPr>
                </a:tc>
              </a:tr>
            </a:tbl>
          </a:graphicData>
        </a:graphic>
      </p:graphicFrame>
      <p:sp>
        <p:nvSpPr>
          <p:cNvPr id="24" name="ZoneTexte 23"/>
          <p:cNvSpPr txBox="1">
            <a:spLocks noChangeArrowheads="1"/>
          </p:cNvSpPr>
          <p:nvPr/>
        </p:nvSpPr>
        <p:spPr bwMode="auto">
          <a:xfrm>
            <a:off x="6161858" y="3018295"/>
            <a:ext cx="276542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t>         Significance (p-value)</a:t>
            </a:r>
          </a:p>
          <a:p>
            <a:pPr eaLnBrk="1" hangingPunct="1"/>
            <a:r>
              <a:rPr lang="en-US" sz="1400" dirty="0"/>
              <a:t>      </a:t>
            </a:r>
            <a:r>
              <a:rPr lang="en-US" sz="1400" dirty="0" smtClean="0"/>
              <a:t>  training           testing</a:t>
            </a:r>
            <a:endParaRPr lang="en-US" sz="1400" dirty="0"/>
          </a:p>
        </p:txBody>
      </p:sp>
      <p:sp>
        <p:nvSpPr>
          <p:cNvPr id="25" name="ZoneTexte 24"/>
          <p:cNvSpPr txBox="1"/>
          <p:nvPr/>
        </p:nvSpPr>
        <p:spPr>
          <a:xfrm>
            <a:off x="6937972" y="2204311"/>
            <a:ext cx="1960877" cy="738664"/>
          </a:xfrm>
          <a:prstGeom prst="rect">
            <a:avLst/>
          </a:prstGeom>
          <a:noFill/>
        </p:spPr>
        <p:txBody>
          <a:bodyPr wrap="square" rtlCol="0">
            <a:spAutoFit/>
          </a:bodyPr>
          <a:lstStyle/>
          <a:p>
            <a:r>
              <a:rPr lang="en-US" sz="1400" dirty="0" smtClean="0"/>
              <a:t>Meta analysis </a:t>
            </a:r>
            <a:r>
              <a:rPr lang="en-US" sz="1400" dirty="0" smtClean="0">
                <a:ea typeface="ＭＳ Ｐゴシック" charset="-128"/>
              </a:rPr>
              <a:t>on gene </a:t>
            </a:r>
            <a:r>
              <a:rPr lang="en-US" sz="1400" dirty="0">
                <a:ea typeface="ＭＳ Ｐゴシック" charset="-128"/>
              </a:rPr>
              <a:t>annotation databases </a:t>
            </a:r>
          </a:p>
          <a:p>
            <a:endParaRPr lang="en-US" sz="1400" dirty="0"/>
          </a:p>
        </p:txBody>
      </p:sp>
      <p:pic>
        <p:nvPicPr>
          <p:cNvPr id="26" name="Picture 1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7263" y="2261173"/>
            <a:ext cx="1009650" cy="45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tangle 26"/>
          <p:cNvSpPr/>
          <p:nvPr/>
        </p:nvSpPr>
        <p:spPr>
          <a:xfrm>
            <a:off x="1603026" y="3538312"/>
            <a:ext cx="5042215" cy="1200329"/>
          </a:xfrm>
          <a:prstGeom prst="rect">
            <a:avLst/>
          </a:prstGeom>
        </p:spPr>
        <p:txBody>
          <a:bodyPr wrap="square">
            <a:spAutoFit/>
          </a:bodyPr>
          <a:lstStyle/>
          <a:p>
            <a:r>
              <a:rPr lang="en-US" b="1" dirty="0"/>
              <a:t>TRIB3 </a:t>
            </a:r>
          </a:p>
          <a:p>
            <a:pPr marL="285750" indent="-285750">
              <a:buFont typeface="Arial"/>
              <a:buChar char="•"/>
            </a:pPr>
            <a:r>
              <a:rPr lang="en-US" dirty="0" smtClean="0"/>
              <a:t>neuronal </a:t>
            </a:r>
            <a:r>
              <a:rPr lang="en-US" dirty="0"/>
              <a:t>cell death, </a:t>
            </a:r>
            <a:endParaRPr lang="en-US" dirty="0" smtClean="0"/>
          </a:p>
          <a:p>
            <a:pPr marL="285750" indent="-285750">
              <a:buFont typeface="Arial"/>
              <a:buChar char="•"/>
            </a:pPr>
            <a:r>
              <a:rPr lang="en-US" dirty="0"/>
              <a:t>m</a:t>
            </a:r>
            <a:r>
              <a:rPr lang="en-GB" dirty="0" err="1" smtClean="0"/>
              <a:t>odulation</a:t>
            </a:r>
            <a:r>
              <a:rPr lang="en-GB" dirty="0" smtClean="0"/>
              <a:t> of </a:t>
            </a:r>
            <a:r>
              <a:rPr lang="en-GB" dirty="0"/>
              <a:t>PSEN1 stability, </a:t>
            </a:r>
            <a:endParaRPr lang="en-GB" dirty="0" smtClean="0"/>
          </a:p>
          <a:p>
            <a:pPr marL="285750" indent="-285750">
              <a:buFont typeface="Arial"/>
              <a:buChar char="•"/>
            </a:pPr>
            <a:r>
              <a:rPr lang="en-GB" dirty="0" smtClean="0"/>
              <a:t>interaction </a:t>
            </a:r>
            <a:r>
              <a:rPr lang="en-GB" dirty="0"/>
              <a:t>with </a:t>
            </a:r>
            <a:r>
              <a:rPr lang="en-GB" dirty="0" smtClean="0"/>
              <a:t>APP.</a:t>
            </a:r>
            <a:endParaRPr lang="en-US" dirty="0"/>
          </a:p>
        </p:txBody>
      </p:sp>
      <p:sp>
        <p:nvSpPr>
          <p:cNvPr id="28" name="Rectangle à coins arrondis 27"/>
          <p:cNvSpPr/>
          <p:nvPr/>
        </p:nvSpPr>
        <p:spPr>
          <a:xfrm>
            <a:off x="4871745" y="1347614"/>
            <a:ext cx="3478464" cy="62598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716548" y="4804946"/>
            <a:ext cx="6182086" cy="338554"/>
          </a:xfrm>
          <a:prstGeom prst="rect">
            <a:avLst/>
          </a:prstGeom>
        </p:spPr>
        <p:txBody>
          <a:bodyPr wrap="square">
            <a:spAutoFit/>
          </a:bodyPr>
          <a:lstStyle/>
          <a:p>
            <a:pPr algn="ctr"/>
            <a:r>
              <a:rPr lang="en-US" sz="1600" b="1" dirty="0" err="1" smtClean="0">
                <a:solidFill>
                  <a:schemeClr val="bg1"/>
                </a:solidFill>
              </a:rPr>
              <a:t>Lorenzi</a:t>
            </a:r>
            <a:r>
              <a:rPr lang="en-US" sz="1600" b="1" dirty="0" smtClean="0">
                <a:solidFill>
                  <a:schemeClr val="bg1"/>
                </a:solidFill>
              </a:rPr>
              <a:t>, </a:t>
            </a:r>
            <a:r>
              <a:rPr lang="en-US" sz="1600" b="1" dirty="0" err="1" smtClean="0">
                <a:solidFill>
                  <a:schemeClr val="bg1"/>
                </a:solidFill>
              </a:rPr>
              <a:t>Altmann</a:t>
            </a:r>
            <a:r>
              <a:rPr lang="en-US" sz="1600" b="1" dirty="0" smtClean="0">
                <a:solidFill>
                  <a:schemeClr val="bg1"/>
                </a:solidFill>
              </a:rPr>
              <a:t>, </a:t>
            </a:r>
            <a:r>
              <a:rPr lang="en-US" sz="1600" b="1" dirty="0" err="1" smtClean="0">
                <a:solidFill>
                  <a:schemeClr val="bg1"/>
                </a:solidFill>
              </a:rPr>
              <a:t>Gutman</a:t>
            </a:r>
            <a:r>
              <a:rPr lang="en-US" sz="1600" b="1" dirty="0" smtClean="0">
                <a:solidFill>
                  <a:schemeClr val="bg1"/>
                </a:solidFill>
              </a:rPr>
              <a:t>, Wray, Arber, et al; PNAS, 115 </a:t>
            </a:r>
            <a:r>
              <a:rPr lang="en-US" sz="1600" b="1" dirty="0">
                <a:solidFill>
                  <a:schemeClr val="bg1"/>
                </a:solidFill>
              </a:rPr>
              <a:t>(12), 2018</a:t>
            </a:r>
            <a:endParaRPr lang="fr-FR" sz="1600" b="1" dirty="0">
              <a:solidFill>
                <a:schemeClr val="bg1"/>
              </a:solidFill>
            </a:endParaRPr>
          </a:p>
        </p:txBody>
      </p:sp>
    </p:spTree>
    <p:extLst>
      <p:ext uri="{BB962C8B-B14F-4D97-AF65-F5344CB8AC3E}">
        <p14:creationId xmlns:p14="http://schemas.microsoft.com/office/powerpoint/2010/main" val="404930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1552265"/>
            <a:ext cx="8273307" cy="2154436"/>
          </a:xfrm>
          <a:prstGeom prst="rect">
            <a:avLst/>
          </a:prstGeom>
          <a:noFill/>
        </p:spPr>
        <p:txBody>
          <a:bodyPr wrap="square" rtlCol="0">
            <a:spAutoFit/>
          </a:bodyPr>
          <a:lstStyle/>
          <a:p>
            <a:r>
              <a:rPr lang="en-US" sz="2000" dirty="0" smtClean="0">
                <a:solidFill>
                  <a:srgbClr val="000000"/>
                </a:solidFill>
                <a:latin typeface="Calibri"/>
                <a:ea typeface="ＭＳ Ｐゴシック"/>
                <a:cs typeface="Calibri"/>
              </a:rPr>
              <a:t>- How to integrate heterogeneous </a:t>
            </a:r>
            <a:r>
              <a:rPr lang="en-US" sz="2000" dirty="0">
                <a:solidFill>
                  <a:srgbClr val="000000"/>
                </a:solidFill>
                <a:latin typeface="Calibri"/>
                <a:ea typeface="ＭＳ Ｐゴシック"/>
                <a:cs typeface="Calibri"/>
              </a:rPr>
              <a:t>biomedical </a:t>
            </a:r>
            <a:r>
              <a:rPr lang="en-US" sz="2000" dirty="0" smtClean="0">
                <a:solidFill>
                  <a:srgbClr val="000000"/>
                </a:solidFill>
                <a:latin typeface="Calibri"/>
                <a:ea typeface="ＭＳ Ｐゴシック"/>
                <a:cs typeface="Calibri"/>
              </a:rPr>
              <a:t>measures?</a:t>
            </a:r>
            <a:endParaRPr lang="en-US" sz="2000" b="1" kern="900" dirty="0" smtClean="0">
              <a:latin typeface="Calibri"/>
              <a:cs typeface="Calibri"/>
            </a:endParaRPr>
          </a:p>
          <a:p>
            <a:endParaRPr lang="en-US" sz="2000" b="1" kern="900" dirty="0" smtClean="0">
              <a:latin typeface="Calibri"/>
              <a:cs typeface="Calibri"/>
            </a:endParaRPr>
          </a:p>
          <a:p>
            <a:r>
              <a:rPr lang="en-US" sz="2000" dirty="0">
                <a:solidFill>
                  <a:srgbClr val="000000"/>
                </a:solidFill>
                <a:latin typeface="Calibri"/>
                <a:ea typeface="ＭＳ Ｐゴシック"/>
                <a:cs typeface="Calibri"/>
              </a:rPr>
              <a:t>- How to integrate the temporal dimension?</a:t>
            </a:r>
          </a:p>
          <a:p>
            <a:endParaRPr lang="en-US" dirty="0" smtClean="0">
              <a:solidFill>
                <a:srgbClr val="000000"/>
              </a:solidFill>
              <a:latin typeface="Calibri"/>
              <a:ea typeface="ＭＳ Ｐゴシック"/>
              <a:cs typeface="Calibri"/>
            </a:endParaRPr>
          </a:p>
          <a:p>
            <a:pPr lvl="0"/>
            <a:r>
              <a:rPr lang="en-US" sz="2000" dirty="0">
                <a:solidFill>
                  <a:srgbClr val="000000"/>
                </a:solidFill>
                <a:latin typeface="Calibri"/>
                <a:ea typeface="ＭＳ Ｐゴシック"/>
                <a:cs typeface="Calibri"/>
              </a:rPr>
              <a:t>- How to unveil the biological mechanisms of the pathology?</a:t>
            </a:r>
          </a:p>
          <a:p>
            <a:endParaRPr lang="en-US" dirty="0">
              <a:solidFill>
                <a:srgbClr val="000000"/>
              </a:solidFill>
              <a:latin typeface="Calibri"/>
              <a:ea typeface="ＭＳ Ｐゴシック"/>
              <a:cs typeface="Calibri"/>
            </a:endParaRPr>
          </a:p>
          <a:p>
            <a:pPr>
              <a:spcBef>
                <a:spcPts val="0"/>
              </a:spcBef>
              <a:defRPr/>
            </a:pPr>
            <a:endParaRPr lang="en-US" b="1" kern="900" dirty="0" smtClean="0">
              <a:latin typeface="Calibri"/>
              <a:cs typeface="Calibri"/>
            </a:endParaRP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8</a:t>
            </a:fld>
            <a:endParaRPr lang="fr-FR"/>
          </a:p>
        </p:txBody>
      </p:sp>
      <p:sp>
        <p:nvSpPr>
          <p:cNvPr id="69" name="Rectangle 68"/>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Challenges</a:t>
            </a:r>
            <a:endParaRPr lang="en-US" sz="2400" b="1" kern="900" dirty="0"/>
          </a:p>
        </p:txBody>
      </p:sp>
    </p:spTree>
    <p:extLst>
      <p:ext uri="{BB962C8B-B14F-4D97-AF65-F5344CB8AC3E}">
        <p14:creationId xmlns:p14="http://schemas.microsoft.com/office/powerpoint/2010/main" val="2918377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700" y="336490"/>
            <a:ext cx="6349804" cy="400110"/>
          </a:xfrm>
          <a:prstGeom prst="rect">
            <a:avLst/>
          </a:prstGeom>
        </p:spPr>
        <p:txBody>
          <a:bodyPr wrap="square">
            <a:spAutoFit/>
          </a:bodyPr>
          <a:lstStyle/>
          <a:p>
            <a:r>
              <a:rPr lang="en-US" sz="2000" b="1" dirty="0" smtClean="0">
                <a:solidFill>
                  <a:schemeClr val="bg1"/>
                </a:solidFill>
              </a:rPr>
              <a:t>Introduction </a:t>
            </a:r>
            <a:endParaRPr lang="en-US" sz="2000" b="1" dirty="0">
              <a:solidFill>
                <a:schemeClr val="bg1"/>
              </a:solidFill>
            </a:endParaRPr>
          </a:p>
        </p:txBody>
      </p:sp>
      <p:sp>
        <p:nvSpPr>
          <p:cNvPr id="2" name="ZoneTexte 1"/>
          <p:cNvSpPr txBox="1"/>
          <p:nvPr/>
        </p:nvSpPr>
        <p:spPr>
          <a:xfrm>
            <a:off x="273166" y="1552265"/>
            <a:ext cx="8273307" cy="2185214"/>
          </a:xfrm>
          <a:prstGeom prst="rect">
            <a:avLst/>
          </a:prstGeom>
          <a:noFill/>
        </p:spPr>
        <p:txBody>
          <a:bodyPr wrap="square" rtlCol="0">
            <a:spAutoFit/>
          </a:bodyPr>
          <a:lstStyle/>
          <a:p>
            <a:r>
              <a:rPr lang="en-US" sz="2000" b="1" dirty="0" smtClean="0">
                <a:solidFill>
                  <a:srgbClr val="000000"/>
                </a:solidFill>
                <a:latin typeface="Calibri"/>
                <a:ea typeface="ＭＳ Ｐゴシック"/>
                <a:cs typeface="Calibri"/>
              </a:rPr>
              <a:t>- How to integrate heterogeneous </a:t>
            </a:r>
            <a:r>
              <a:rPr lang="en-US" sz="2000" b="1" dirty="0">
                <a:solidFill>
                  <a:srgbClr val="000000"/>
                </a:solidFill>
                <a:latin typeface="Calibri"/>
                <a:ea typeface="ＭＳ Ｐゴシック"/>
                <a:cs typeface="Calibri"/>
              </a:rPr>
              <a:t>biomedical </a:t>
            </a:r>
            <a:r>
              <a:rPr lang="en-US" sz="2000" b="1" dirty="0" smtClean="0">
                <a:solidFill>
                  <a:srgbClr val="000000"/>
                </a:solidFill>
                <a:latin typeface="Calibri"/>
                <a:ea typeface="ＭＳ Ｐゴシック"/>
                <a:cs typeface="Calibri"/>
              </a:rPr>
              <a:t>measures?</a:t>
            </a:r>
            <a:endParaRPr lang="en-US" sz="2000" b="1" kern="900" dirty="0" smtClean="0">
              <a:latin typeface="Calibri"/>
              <a:cs typeface="Calibri"/>
            </a:endParaRPr>
          </a:p>
          <a:p>
            <a:endParaRPr lang="en-US" sz="2000" b="1" kern="900" dirty="0" smtClean="0">
              <a:latin typeface="Calibri"/>
              <a:cs typeface="Calibri"/>
            </a:endParaRPr>
          </a:p>
          <a:p>
            <a:r>
              <a:rPr lang="en-US" sz="2000" dirty="0">
                <a:solidFill>
                  <a:srgbClr val="BFBFBF"/>
                </a:solidFill>
                <a:latin typeface="Calibri"/>
                <a:ea typeface="ＭＳ Ｐゴシック"/>
                <a:cs typeface="Calibri"/>
              </a:rPr>
              <a:t>- How to integrate the temporal dimension?</a:t>
            </a:r>
          </a:p>
          <a:p>
            <a:endParaRPr lang="en-US" sz="2000" dirty="0">
              <a:solidFill>
                <a:srgbClr val="BFBFBF"/>
              </a:solidFill>
              <a:latin typeface="Calibri"/>
              <a:ea typeface="ＭＳ Ｐゴシック"/>
              <a:cs typeface="Calibri"/>
            </a:endParaRPr>
          </a:p>
          <a:p>
            <a:r>
              <a:rPr lang="en-US" sz="2000" dirty="0">
                <a:solidFill>
                  <a:srgbClr val="BFBFBF"/>
                </a:solidFill>
                <a:latin typeface="Calibri"/>
                <a:ea typeface="ＭＳ Ｐゴシック"/>
                <a:cs typeface="Calibri"/>
              </a:rPr>
              <a:t>- How to unveil the biological mechanisms of the pathology?</a:t>
            </a:r>
          </a:p>
          <a:p>
            <a:endParaRPr lang="en-US" dirty="0">
              <a:solidFill>
                <a:srgbClr val="000000"/>
              </a:solidFill>
              <a:latin typeface="Calibri"/>
              <a:ea typeface="ＭＳ Ｐゴシック"/>
              <a:cs typeface="Calibri"/>
            </a:endParaRPr>
          </a:p>
          <a:p>
            <a:pPr>
              <a:spcBef>
                <a:spcPts val="0"/>
              </a:spcBef>
              <a:defRPr/>
            </a:pPr>
            <a:endParaRPr lang="en-US" b="1" kern="900" dirty="0" smtClean="0">
              <a:latin typeface="Calibri"/>
              <a:cs typeface="Calibri"/>
            </a:endParaRPr>
          </a:p>
        </p:txBody>
      </p:sp>
      <p:sp>
        <p:nvSpPr>
          <p:cNvPr id="5" name="Espace réservé du numéro de diapositive 4"/>
          <p:cNvSpPr>
            <a:spLocks noGrp="1"/>
          </p:cNvSpPr>
          <p:nvPr>
            <p:ph type="sldNum" sz="quarter" idx="12"/>
          </p:nvPr>
        </p:nvSpPr>
        <p:spPr/>
        <p:txBody>
          <a:bodyPr/>
          <a:lstStyle/>
          <a:p>
            <a:pPr>
              <a:defRPr/>
            </a:pPr>
            <a:r>
              <a:rPr lang="fr-FR" smtClean="0"/>
              <a:t>- </a:t>
            </a:r>
            <a:fld id="{8D68F26B-E493-43B4-A0D1-A7C7B876D25B}" type="slidenum">
              <a:rPr lang="fr-FR" smtClean="0"/>
              <a:pPr>
                <a:defRPr/>
              </a:pPr>
              <a:t>9</a:t>
            </a:fld>
            <a:endParaRPr lang="fr-FR"/>
          </a:p>
        </p:txBody>
      </p:sp>
      <p:sp>
        <p:nvSpPr>
          <p:cNvPr id="69" name="Rectangle 68"/>
          <p:cNvSpPr/>
          <p:nvPr/>
        </p:nvSpPr>
        <p:spPr>
          <a:xfrm>
            <a:off x="1294651" y="245854"/>
            <a:ext cx="6349804" cy="461665"/>
          </a:xfrm>
          <a:prstGeom prst="rect">
            <a:avLst/>
          </a:prstGeom>
        </p:spPr>
        <p:txBody>
          <a:bodyPr wrap="square">
            <a:spAutoFit/>
          </a:bodyPr>
          <a:lstStyle/>
          <a:p>
            <a:pPr algn="ctr">
              <a:spcBef>
                <a:spcPts val="0"/>
              </a:spcBef>
              <a:defRPr/>
            </a:pPr>
            <a:r>
              <a:rPr lang="en-US" sz="2400" b="1" kern="900" dirty="0" smtClean="0"/>
              <a:t>Challenges</a:t>
            </a:r>
            <a:endParaRPr lang="en-US" sz="2400" b="1" kern="900" dirty="0"/>
          </a:p>
        </p:txBody>
      </p:sp>
    </p:spTree>
    <p:extLst>
      <p:ext uri="{BB962C8B-B14F-4D97-AF65-F5344CB8AC3E}">
        <p14:creationId xmlns:p14="http://schemas.microsoft.com/office/powerpoint/2010/main" val="252850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inr_PPT-sc-en">
  <a:themeElements>
    <a:clrScheme name="inr-PPT(2)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inr-PPT(2)">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inr-PPT(2)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xte et chapitre orange">
  <a:themeElements>
    <a:clrScheme name="Texte et chapitre oran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orang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oran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exte et chapitre kaki">
  <a:themeElements>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kaki">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uv visuel et sommaire">
  <a:themeElements>
    <a:clrScheme name="Couv visuel et sommai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Couv visuel et sommair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uv visuel et sommai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uv logo equipe  et dernière">
  <a:themeElements>
    <a:clrScheme name="Couv logo equipe  et derniè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Couv logo equipe  et dernièr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uv logo equipe  et derniè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e et chapitre rouge">
  <a:themeElements>
    <a:clrScheme name="Texte et chapitre rou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roug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rou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xte et chapitre bleu">
  <a:themeElements>
    <a:clrScheme name="Texte et chapitre bleu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bleu">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bleu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xte et chapitre vert">
  <a:themeElements>
    <a:clrScheme name="Texte et chapitre ver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vert">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ver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e et chapitre violet">
  <a:themeElements>
    <a:clrScheme name="Texte et chapitre viole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violet">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viole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e et chapitre gris">
  <a:themeElements>
    <a:clrScheme name="Texte et chapitre gris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gris">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gris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e et chapitre kaki">
  <a:themeElements>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kaki">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inr_PPT-sc-en.potm</Template>
  <TotalTime>20916</TotalTime>
  <Words>5429</Words>
  <Application>Microsoft Office PowerPoint</Application>
  <PresentationFormat>Affichage à l'écran (16:9)</PresentationFormat>
  <Paragraphs>1000</Paragraphs>
  <Slides>73</Slides>
  <Notes>51</Notes>
  <HiddenSlides>0</HiddenSlides>
  <MMClips>11</MMClips>
  <ScaleCrop>false</ScaleCrop>
  <HeadingPairs>
    <vt:vector size="8" baseType="variant">
      <vt:variant>
        <vt:lpstr>Polices utilisées</vt:lpstr>
      </vt:variant>
      <vt:variant>
        <vt:i4>7</vt:i4>
      </vt:variant>
      <vt:variant>
        <vt:lpstr>Thème</vt:lpstr>
      </vt:variant>
      <vt:variant>
        <vt:i4>11</vt:i4>
      </vt:variant>
      <vt:variant>
        <vt:lpstr>Serveurs OLE incorporés</vt:lpstr>
      </vt:variant>
      <vt:variant>
        <vt:i4>1</vt:i4>
      </vt:variant>
      <vt:variant>
        <vt:lpstr>Titres des diapositives</vt:lpstr>
      </vt:variant>
      <vt:variant>
        <vt:i4>73</vt:i4>
      </vt:variant>
    </vt:vector>
  </HeadingPairs>
  <TitlesOfParts>
    <vt:vector size="92" baseType="lpstr">
      <vt:lpstr>ＭＳ Ｐゴシック</vt:lpstr>
      <vt:lpstr>Arial</vt:lpstr>
      <vt:lpstr>Avenir Roman</vt:lpstr>
      <vt:lpstr>Calibri</vt:lpstr>
      <vt:lpstr>Helvetica</vt:lpstr>
      <vt:lpstr>Symbol</vt:lpstr>
      <vt:lpstr>Times New Roman</vt:lpstr>
      <vt:lpstr>inr_PPT-sc-en</vt:lpstr>
      <vt:lpstr>Couv visuel et sommaire</vt:lpstr>
      <vt:lpstr>Couv logo equipe  et dernière</vt:lpstr>
      <vt:lpstr>Texte et chapitre rouge</vt:lpstr>
      <vt:lpstr>Texte et chapitre bleu</vt:lpstr>
      <vt:lpstr>Texte et chapitre vert</vt:lpstr>
      <vt:lpstr>Texte et chapitre violet</vt:lpstr>
      <vt:lpstr>Texte et chapitre gris</vt:lpstr>
      <vt:lpstr>Texte et chapitre kaki</vt:lpstr>
      <vt:lpstr>Texte et chapitre orange</vt:lpstr>
      <vt:lpstr>1_Texte et chapitre kaki</vt:lpstr>
      <vt:lpstr>…quation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c:creator>
  <cp:keywords/>
  <dc:description/>
  <cp:lastModifiedBy>Claire Jeannequin</cp:lastModifiedBy>
  <cp:revision>2980</cp:revision>
  <dcterms:created xsi:type="dcterms:W3CDTF">2014-08-20T12:29:59Z</dcterms:created>
  <dcterms:modified xsi:type="dcterms:W3CDTF">2019-04-29T09:54:28Z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23854550</vt:lpwstr>
  </property>
  <property fmtid="{D5CDD505-2E9C-101B-9397-08002B2CF9AE}" name="NXPowerLiteSettings" pid="3">
    <vt:lpwstr>C7000400038000</vt:lpwstr>
  </property>
  <property fmtid="{D5CDD505-2E9C-101B-9397-08002B2CF9AE}" name="NXPowerLiteVersion" pid="4">
    <vt:lpwstr>S8.2.2</vt:lpwstr>
  </property>
</Properties>
</file>