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475" r:id="rId2"/>
    <p:sldId id="752" r:id="rId3"/>
    <p:sldId id="775" r:id="rId4"/>
    <p:sldId id="776" r:id="rId5"/>
    <p:sldId id="774" r:id="rId6"/>
    <p:sldId id="742" r:id="rId7"/>
    <p:sldId id="777" r:id="rId8"/>
    <p:sldId id="753" r:id="rId9"/>
    <p:sldId id="754" r:id="rId10"/>
    <p:sldId id="755" r:id="rId11"/>
    <p:sldId id="756" r:id="rId12"/>
    <p:sldId id="757" r:id="rId13"/>
    <p:sldId id="758" r:id="rId14"/>
    <p:sldId id="759" r:id="rId15"/>
    <p:sldId id="760" r:id="rId16"/>
    <p:sldId id="761" r:id="rId17"/>
    <p:sldId id="763" r:id="rId18"/>
    <p:sldId id="764" r:id="rId19"/>
    <p:sldId id="765" r:id="rId20"/>
    <p:sldId id="767" r:id="rId21"/>
    <p:sldId id="766" r:id="rId22"/>
    <p:sldId id="778" r:id="rId23"/>
    <p:sldId id="768" r:id="rId24"/>
    <p:sldId id="769" r:id="rId25"/>
    <p:sldId id="770" r:id="rId26"/>
    <p:sldId id="771" r:id="rId27"/>
    <p:sldId id="772" r:id="rId28"/>
    <p:sldId id="773" r:id="rId29"/>
    <p:sldId id="749" r:id="rId30"/>
    <p:sldId id="744" r:id="rId31"/>
    <p:sldId id="745" r:id="rId32"/>
    <p:sldId id="751" r:id="rId33"/>
    <p:sldId id="779" r:id="rId34"/>
    <p:sldId id="743" r:id="rId35"/>
    <p:sldId id="746" r:id="rId36"/>
    <p:sldId id="747" r:id="rId37"/>
    <p:sldId id="748" r:id="rId38"/>
    <p:sldId id="781" r:id="rId39"/>
    <p:sldId id="780" r:id="rId40"/>
    <p:sldId id="782" r:id="rId41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4700"/>
    <a:srgbClr val="F71876"/>
    <a:srgbClr val="DD0806"/>
    <a:srgbClr val="98FD98"/>
    <a:srgbClr val="ABFFFF"/>
    <a:srgbClr val="CCFFFF"/>
    <a:srgbClr val="B7EFEF"/>
    <a:srgbClr val="B5E2E2"/>
    <a:srgbClr val="88C14A"/>
    <a:srgbClr val="E3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51" autoAdjust="0"/>
    <p:restoredTop sz="92966" autoAdjust="0"/>
  </p:normalViewPr>
  <p:slideViewPr>
    <p:cSldViewPr>
      <p:cViewPr varScale="1">
        <p:scale>
          <a:sx n="102" d="100"/>
          <a:sy n="102" d="100"/>
        </p:scale>
        <p:origin x="7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536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2632"/>
    </p:cViewPr>
  </p:sorterViewPr>
  <p:notesViewPr>
    <p:cSldViewPr>
      <p:cViewPr varScale="1">
        <p:scale>
          <a:sx n="105" d="100"/>
          <a:sy n="105" d="100"/>
        </p:scale>
        <p:origin x="-30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5A2F2-4A70-460C-AE91-A4C1814663C6}" type="datetimeFigureOut">
              <a:rPr lang="fr-FR" smtClean="0"/>
              <a:pPr/>
              <a:t>30/04/2018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3B57E-812C-4DF7-B53C-467ABE0CCE4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648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E8F61-99A1-42B4-87D4-925306A6DB48}" type="datetimeFigureOut">
              <a:rPr lang="en-US" smtClean="0"/>
              <a:pPr/>
              <a:t>4/30/18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781E1-FF99-4333-8317-3144339AA91D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685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781E1-FF99-4333-8317-3144339AA91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54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217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 i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124200"/>
            <a:ext cx="64008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Nom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139029" y="4408235"/>
            <a:ext cx="865943" cy="544765"/>
          </a:xfrm>
          <a:prstGeom prst="rect">
            <a:avLst/>
          </a:prstGeom>
        </p:spPr>
        <p:txBody>
          <a:bodyPr wrap="none">
            <a:spAutoFit/>
          </a:bodyPr>
          <a:lstStyle>
            <a:lvl1pPr marL="182880" marR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800" baseline="0"/>
            </a:lvl1pPr>
          </a:lstStyle>
          <a:p>
            <a:pPr marL="182880" marR="0" lvl="0" indent="-274320" algn="ctr" defTabSz="914400" rtl="0" eaLnBrk="1" fontAlgn="base" latinLnBrk="0" hangingPunct="1">
              <a:lnSpc>
                <a:spcPct val="10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Lieu</a:t>
            </a:r>
          </a:p>
        </p:txBody>
      </p:sp>
    </p:spTree>
    <p:extLst>
      <p:ext uri="{BB962C8B-B14F-4D97-AF65-F5344CB8AC3E}">
        <p14:creationId xmlns:p14="http://schemas.microsoft.com/office/powerpoint/2010/main" val="52546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9200"/>
            <a:ext cx="8229600" cy="18374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01168" indent="-201168">
              <a:spcBef>
                <a:spcPts val="600"/>
              </a:spcBef>
              <a:buFont typeface="Arial" pitchFamily="34" charset="0"/>
              <a:buChar char="•"/>
              <a:defRPr sz="2800"/>
            </a:lvl1pPr>
            <a:lvl2pPr marL="576000" indent="-288000">
              <a:spcBef>
                <a:spcPts val="0"/>
              </a:spcBef>
              <a:defRPr sz="2400"/>
            </a:lvl2pPr>
            <a:lvl3pPr marL="731520" indent="-201168">
              <a:spcBef>
                <a:spcPts val="0"/>
              </a:spcBef>
              <a:buFont typeface="Arial" pitchFamily="34" charset="0"/>
              <a:buChar char="–"/>
              <a:defRPr sz="2000" b="0">
                <a:solidFill>
                  <a:schemeClr val="tx2"/>
                </a:solidFill>
              </a:defRPr>
            </a:lvl3pPr>
            <a:lvl4pPr marL="1005840" indent="-201168">
              <a:spcBef>
                <a:spcPts val="0"/>
              </a:spcBef>
              <a:buFont typeface="Arial" pitchFamily="34" charset="0"/>
              <a:buChar char="–"/>
              <a:defRPr sz="1800"/>
            </a:lvl4pPr>
            <a:lvl5pPr marL="1280160" indent="-201168">
              <a:spcBef>
                <a:spcPts val="0"/>
              </a:spcBef>
              <a:buFont typeface="Arial" pitchFamily="34" charset="0"/>
              <a:buChar char="–"/>
              <a:defRPr sz="1800"/>
            </a:lvl5pPr>
          </a:lstStyle>
          <a:p>
            <a:pPr lvl="0"/>
            <a:r>
              <a:rPr lang="fr-FR" noProof="0" dirty="0"/>
              <a:t>First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r>
              <a:rPr lang="fr-FR" noProof="0" dirty="0"/>
              <a:t> </a:t>
            </a:r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21/02/2018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64633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7848600" y="65628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21/02/2018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4"/>
          </p:nvPr>
        </p:nvSpPr>
        <p:spPr>
          <a:xfrm>
            <a:off x="6934200" y="6562800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>
          <a:xfrm>
            <a:off x="5029200" y="6562800"/>
            <a:ext cx="28956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14300" y="0"/>
            <a:ext cx="8915400" cy="630942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500"/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21/02/2018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D380794-AD05-45D1-BCEF-E41591C34C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2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8486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21/02/2018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62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   </a:t>
            </a:r>
            <a:fld id="{BD380794-AD05-45D1-BCEF-E41591C34C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0" y="6562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fr-FR"/>
              <a:t>G. Berry, Collège de France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67200" y="0"/>
            <a:ext cx="1066800" cy="1828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2" r:id="rId3"/>
    <p:sldLayoutId id="2147483679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Arial" charset="0"/>
        </a:defRPr>
      </a:lvl9pPr>
    </p:titleStyle>
    <p:bodyStyle>
      <a:lvl1pPr marL="182880" indent="-27432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Char char="–"/>
        <a:defRPr sz="2000" baseline="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8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lnSpc>
          <a:spcPct val="105000"/>
        </a:lnSpc>
        <a:spcBef>
          <a:spcPts val="0"/>
        </a:spcBef>
        <a:spcAft>
          <a:spcPct val="0"/>
        </a:spcAft>
        <a:buFont typeface="Arial" pitchFamily="34" charset="0"/>
        <a:buChar char="–"/>
        <a:defRPr sz="1600" baseline="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erard.berry@college-de-france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-sop.inria.fr/members/Gerard.Berry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-180528" y="188640"/>
            <a:ext cx="9540552" cy="147002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dirty="0">
                <a:solidFill>
                  <a:schemeClr val="accent3"/>
                </a:solidFill>
              </a:rPr>
              <a:t>Esterel de A à Z</a:t>
            </a:r>
            <a:br>
              <a:rPr lang="fr-FR" dirty="0">
                <a:solidFill>
                  <a:schemeClr val="accent3"/>
                </a:solidFill>
              </a:rPr>
            </a:br>
            <a:r>
              <a:rPr lang="fr-FR" sz="3600" dirty="0"/>
              <a:t>6. </a:t>
            </a:r>
            <a:r>
              <a:rPr lang="en-US" sz="3600" dirty="0"/>
              <a:t>Exec, vérification formelle, HipHop.js</a:t>
            </a:r>
            <a:endParaRPr lang="fr-FR" dirty="0"/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xfrm>
            <a:off x="1389347" y="2204864"/>
            <a:ext cx="6400800" cy="609600"/>
          </a:xfrm>
        </p:spPr>
        <p:txBody>
          <a:bodyPr/>
          <a:lstStyle/>
          <a:p>
            <a:r>
              <a:rPr lang="fr-FR" dirty="0"/>
              <a:t>Gérard Berry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1117483" y="3068960"/>
            <a:ext cx="6944529" cy="223548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fr-FR" dirty="0"/>
              <a:t>Collège de France</a:t>
            </a:r>
          </a:p>
          <a:p>
            <a:pPr>
              <a:spcAft>
                <a:spcPts val="1000"/>
              </a:spcAft>
            </a:pPr>
            <a:r>
              <a:rPr lang="fr-FR" dirty="0"/>
              <a:t>Chaire Algorithmes, machines et langages</a:t>
            </a:r>
          </a:p>
          <a:p>
            <a:pPr>
              <a:spcBef>
                <a:spcPts val="800"/>
              </a:spcBef>
            </a:pPr>
            <a:r>
              <a:rPr lang="fr-FR" dirty="0">
                <a:solidFill>
                  <a:schemeClr val="accent4"/>
                </a:solidFill>
              </a:rPr>
              <a:t>Cours du 28 mars 2018</a:t>
            </a:r>
          </a:p>
          <a:p>
            <a:pPr>
              <a:spcBef>
                <a:spcPts val="800"/>
              </a:spcBef>
            </a:pPr>
            <a:r>
              <a:rPr lang="en-US" dirty="0">
                <a:solidFill>
                  <a:schemeClr val="accent4"/>
                </a:solidFill>
              </a:rPr>
              <a:t>Précédé du séminaire de Lionel Rieg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669634" y="5805264"/>
            <a:ext cx="6479658" cy="830997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fr-FR" sz="2400" i="1" dirty="0">
                <a:solidFill>
                  <a:srgbClr val="FF0000"/>
                </a:solidFill>
                <a:hlinkClick r:id="rId3"/>
              </a:rPr>
              <a:t>gerard.berry@college-de-france.fr</a:t>
            </a:r>
            <a:endParaRPr lang="fr-FR" sz="2400" i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2400" i="1" dirty="0">
                <a:solidFill>
                  <a:srgbClr val="FF0000"/>
                </a:solidFill>
                <a:hlinkClick r:id="rId4"/>
              </a:rPr>
              <a:t>http://www-sop.inria.fr/members/Gerard.Berry</a:t>
            </a:r>
            <a:r>
              <a:rPr lang="fr-FR" sz="2400" i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49280"/>
            <a:ext cx="248655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2519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1FCEC03-3E3E-9F43-865C-B0D1D665EB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432BA1F-E461-9F47-860A-A963DE99E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298FB95-A24A-EA40-AC71-F29A3AA9B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FEEA7C-DB54-D646-9532-640E8A1C6E24}"/>
              </a:ext>
            </a:extLst>
          </p:cNvPr>
          <p:cNvSpPr/>
          <p:nvPr/>
        </p:nvSpPr>
        <p:spPr>
          <a:xfrm>
            <a:off x="251520" y="332656"/>
            <a:ext cx="8496944" cy="416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fr-FR">
                <a:effectLst/>
                <a:latin typeface="Helvetica" pitchFamily="2" charset="0"/>
              </a:rPr>
              <a:t>interface </a:t>
            </a:r>
            <a:r>
              <a:rPr lang="fr-FR">
                <a:solidFill>
                  <a:schemeClr val="accent4"/>
                </a:solidFill>
                <a:effectLst/>
                <a:latin typeface="Helvetica" pitchFamily="2" charset="0"/>
              </a:rPr>
              <a:t>ButtonsAndLightsIntf</a:t>
            </a:r>
            <a:r>
              <a:rPr lang="fr-FR">
                <a:effectLst/>
                <a:latin typeface="Helvetica" pitchFamily="2" charset="0"/>
              </a:rPr>
              <a:t> :</a:t>
            </a:r>
          </a:p>
          <a:p>
            <a:pPr>
              <a:spcAft>
                <a:spcPts val="300"/>
              </a:spcAft>
            </a:pPr>
            <a:r>
              <a:rPr lang="fr-FR">
                <a:effectLst/>
                <a:latin typeface="Helvetica" pitchFamily="2" charset="0"/>
              </a:rPr>
              <a:t>data </a:t>
            </a:r>
            <a:r>
              <a:rPr lang="fr-FR">
                <a:solidFill>
                  <a:schemeClr val="accent4"/>
                </a:solidFill>
                <a:effectLst/>
                <a:latin typeface="Helvetica" pitchFamily="2" charset="0"/>
              </a:rPr>
              <a:t>SizeData</a:t>
            </a:r>
            <a:r>
              <a:rPr lang="fr-FR">
                <a:effectLst/>
                <a:latin typeface="Helvetica" pitchFamily="2" charset="0"/>
              </a:rPr>
              <a:t> ;</a:t>
            </a:r>
          </a:p>
          <a:p>
            <a:r>
              <a:rPr lang="fr-FR">
                <a:effectLst/>
                <a:latin typeface="Helvetica" pitchFamily="2" charset="0"/>
              </a:rPr>
              <a:t>input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CabinCall</a:t>
            </a:r>
            <a:r>
              <a:rPr lang="fr-FR">
                <a:effectLst/>
                <a:latin typeface="Helvetica" pitchFamily="2" charset="0"/>
              </a:rPr>
              <a:t> [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N</a:t>
            </a:r>
            <a:r>
              <a:rPr lang="fr-FR">
                <a:effectLst/>
                <a:latin typeface="Helvetica" pitchFamily="2" charset="0"/>
              </a:rPr>
              <a:t>];                 </a:t>
            </a:r>
            <a:r>
              <a:rPr lang="fr-FR">
                <a:solidFill>
                  <a:schemeClr val="accent2"/>
                </a:solidFill>
                <a:effectLst/>
                <a:latin typeface="Helvetica" pitchFamily="2" charset="0"/>
              </a:rPr>
              <a:t>// numbered buttons in the cabin</a:t>
            </a:r>
          </a:p>
          <a:p>
            <a:r>
              <a:rPr lang="fr-FR">
                <a:effectLst/>
                <a:latin typeface="Helvetica" pitchFamily="2" charset="0"/>
              </a:rPr>
              <a:t>input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UpCall</a:t>
            </a:r>
            <a:r>
              <a:rPr lang="fr-FR">
                <a:effectLst/>
                <a:latin typeface="Helvetica" pitchFamily="2" charset="0"/>
              </a:rPr>
              <a:t> [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N</a:t>
            </a:r>
            <a:r>
              <a:rPr lang="fr-FR">
                <a:effectLst/>
                <a:latin typeface="Helvetica" pitchFamily="2" charset="0"/>
              </a:rPr>
              <a:t>];                      </a:t>
            </a:r>
            <a:r>
              <a:rPr lang="fr-FR">
                <a:solidFill>
                  <a:schemeClr val="accent2"/>
                </a:solidFill>
                <a:effectLst/>
                <a:latin typeface="Helvetica" pitchFamily="2" charset="0"/>
              </a:rPr>
              <a:t>// up buttons at floors (fake one at floor N -1)</a:t>
            </a:r>
          </a:p>
          <a:p>
            <a:pPr>
              <a:spcAft>
                <a:spcPts val="300"/>
              </a:spcAft>
            </a:pPr>
            <a:r>
              <a:rPr lang="fr-FR">
                <a:effectLst/>
                <a:latin typeface="Helvetica" pitchFamily="2" charset="0"/>
              </a:rPr>
              <a:t>input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DownCall</a:t>
            </a:r>
            <a:r>
              <a:rPr lang="fr-FR">
                <a:effectLst/>
                <a:latin typeface="Helvetica" pitchFamily="2" charset="0"/>
              </a:rPr>
              <a:t> [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N</a:t>
            </a:r>
            <a:r>
              <a:rPr lang="fr-FR">
                <a:effectLst/>
                <a:latin typeface="Helvetica" pitchFamily="2" charset="0"/>
              </a:rPr>
              <a:t>];                  </a:t>
            </a:r>
            <a:r>
              <a:rPr lang="fr-FR">
                <a:solidFill>
                  <a:schemeClr val="accent2"/>
                </a:solidFill>
                <a:effectLst/>
                <a:latin typeface="Helvetica" pitchFamily="2" charset="0"/>
              </a:rPr>
              <a:t>// down buttons at floors (fake one at floor 0)</a:t>
            </a:r>
          </a:p>
          <a:p>
            <a:r>
              <a:rPr lang="fr-FR">
                <a:effectLst/>
                <a:latin typeface="Helvetica" pitchFamily="2" charset="0"/>
              </a:rPr>
              <a:t>output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CurrentUp</a:t>
            </a:r>
            <a:r>
              <a:rPr lang="fr-FR">
                <a:effectLst/>
                <a:latin typeface="Helvetica" pitchFamily="2" charset="0"/>
              </a:rPr>
              <a:t> ;                   </a:t>
            </a:r>
            <a:r>
              <a:rPr lang="fr-FR">
                <a:solidFill>
                  <a:schemeClr val="accent2"/>
                </a:solidFill>
                <a:effectLst/>
                <a:latin typeface="Helvetica" pitchFamily="2" charset="0"/>
              </a:rPr>
              <a:t>// up arrows at floors and in cabin</a:t>
            </a:r>
          </a:p>
          <a:p>
            <a:pPr>
              <a:spcAft>
                <a:spcPts val="300"/>
              </a:spcAft>
            </a:pPr>
            <a:r>
              <a:rPr lang="fr-FR">
                <a:effectLst/>
                <a:latin typeface="Helvetica" pitchFamily="2" charset="0"/>
              </a:rPr>
              <a:t>output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CurrentDown</a:t>
            </a:r>
            <a:r>
              <a:rPr lang="fr-FR">
                <a:effectLst/>
                <a:latin typeface="Helvetica" pitchFamily="2" charset="0"/>
              </a:rPr>
              <a:t> ;               </a:t>
            </a:r>
            <a:r>
              <a:rPr lang="fr-FR">
                <a:solidFill>
                  <a:schemeClr val="accent2"/>
                </a:solidFill>
                <a:effectLst/>
                <a:latin typeface="Helvetica" pitchFamily="2" charset="0"/>
              </a:rPr>
              <a:t>// down arrows at floors and in cabin</a:t>
            </a:r>
          </a:p>
          <a:p>
            <a:r>
              <a:rPr lang="fr-FR">
                <a:effectLst/>
                <a:latin typeface="Helvetica" pitchFamily="2" charset="0"/>
              </a:rPr>
              <a:t>output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CurrentFloor</a:t>
            </a:r>
            <a:r>
              <a:rPr lang="fr-FR">
                <a:effectLst/>
                <a:latin typeface="Helvetica" pitchFamily="2" charset="0"/>
              </a:rPr>
              <a:t> [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N</a:t>
            </a:r>
            <a:r>
              <a:rPr lang="fr-FR">
                <a:effectLst/>
                <a:latin typeface="Helvetica" pitchFamily="2" charset="0"/>
              </a:rPr>
              <a:t>];           </a:t>
            </a:r>
            <a:r>
              <a:rPr lang="fr-FR">
                <a:solidFill>
                  <a:schemeClr val="accent2"/>
                </a:solidFill>
                <a:effectLst/>
                <a:latin typeface="Helvetica" pitchFamily="2" charset="0"/>
              </a:rPr>
              <a:t>// to light up current floor number (one-hot array )</a:t>
            </a:r>
          </a:p>
          <a:p>
            <a:pPr>
              <a:spcAft>
                <a:spcPts val="300"/>
              </a:spcAft>
            </a:pPr>
            <a:r>
              <a:rPr lang="fr-FR">
                <a:effectLst/>
                <a:latin typeface="Helvetica" pitchFamily="2" charset="0"/>
              </a:rPr>
              <a:t>output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StoppedAtFloor</a:t>
            </a:r>
            <a:r>
              <a:rPr lang="fr-FR">
                <a:effectLst/>
                <a:latin typeface="Helvetica" pitchFamily="2" charset="0"/>
              </a:rPr>
              <a:t> [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N</a:t>
            </a:r>
            <a:r>
              <a:rPr lang="fr-FR">
                <a:effectLst/>
                <a:latin typeface="Helvetica" pitchFamily="2" charset="0"/>
              </a:rPr>
              <a:t>];      </a:t>
            </a:r>
            <a:r>
              <a:rPr lang="fr-FR">
                <a:solidFill>
                  <a:schemeClr val="accent2"/>
                </a:solidFill>
                <a:effectLst/>
                <a:latin typeface="Helvetica" pitchFamily="2" charset="0"/>
              </a:rPr>
              <a:t>// triggers a bell at floor</a:t>
            </a:r>
          </a:p>
          <a:p>
            <a:r>
              <a:rPr lang="fr-FR">
                <a:effectLst/>
                <a:latin typeface="Helvetica" pitchFamily="2" charset="0"/>
              </a:rPr>
              <a:t>output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PendingCabinCall</a:t>
            </a:r>
            <a:r>
              <a:rPr lang="fr-FR">
                <a:effectLst/>
                <a:latin typeface="Helvetica" pitchFamily="2" charset="0"/>
              </a:rPr>
              <a:t> [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N</a:t>
            </a:r>
            <a:r>
              <a:rPr lang="fr-FR">
                <a:effectLst/>
                <a:latin typeface="Helvetica" pitchFamily="2" charset="0"/>
              </a:rPr>
              <a:t>];  </a:t>
            </a:r>
            <a:r>
              <a:rPr lang="fr-FR">
                <a:solidFill>
                  <a:schemeClr val="accent2"/>
                </a:solidFill>
                <a:effectLst/>
                <a:latin typeface="Helvetica" pitchFamily="2" charset="0"/>
              </a:rPr>
              <a:t>// sent to the cabin floor button lights</a:t>
            </a:r>
          </a:p>
          <a:p>
            <a:r>
              <a:rPr lang="fr-FR">
                <a:effectLst/>
                <a:latin typeface="Helvetica" pitchFamily="2" charset="0"/>
              </a:rPr>
              <a:t>output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PendingUpCall</a:t>
            </a:r>
            <a:r>
              <a:rPr lang="fr-FR">
                <a:effectLst/>
                <a:latin typeface="Helvetica" pitchFamily="2" charset="0"/>
              </a:rPr>
              <a:t> [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N</a:t>
            </a:r>
            <a:r>
              <a:rPr lang="fr-FR">
                <a:effectLst/>
                <a:latin typeface="Helvetica" pitchFamily="2" charset="0"/>
              </a:rPr>
              <a:t>];       </a:t>
            </a:r>
            <a:r>
              <a:rPr lang="fr-FR">
                <a:solidFill>
                  <a:schemeClr val="accent2"/>
                </a:solidFill>
                <a:effectLst/>
                <a:latin typeface="Helvetica" pitchFamily="2" charset="0"/>
              </a:rPr>
              <a:t>// sent to floor up button lights</a:t>
            </a:r>
          </a:p>
          <a:p>
            <a:r>
              <a:rPr lang="fr-FR">
                <a:effectLst/>
                <a:latin typeface="Helvetica" pitchFamily="2" charset="0"/>
              </a:rPr>
              <a:t>output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PendingDownCall</a:t>
            </a:r>
            <a:r>
              <a:rPr lang="fr-FR">
                <a:effectLst/>
                <a:latin typeface="Helvetica" pitchFamily="2" charset="0"/>
              </a:rPr>
              <a:t> [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N</a:t>
            </a:r>
            <a:r>
              <a:rPr lang="fr-FR">
                <a:effectLst/>
                <a:latin typeface="Helvetica" pitchFamily="2" charset="0"/>
              </a:rPr>
              <a:t>];  </a:t>
            </a:r>
            <a:r>
              <a:rPr lang="fr-FR">
                <a:solidFill>
                  <a:schemeClr val="accent2"/>
                </a:solidFill>
                <a:effectLst/>
                <a:latin typeface="Helvetica" pitchFamily="2" charset="0"/>
              </a:rPr>
              <a:t>// sent to floor down button lights</a:t>
            </a:r>
          </a:p>
          <a:p>
            <a:pPr>
              <a:spcAft>
                <a:spcPts val="300"/>
              </a:spcAft>
            </a:pPr>
            <a:r>
              <a:rPr lang="fr-FR">
                <a:effectLst/>
                <a:latin typeface="Helvetica" pitchFamily="2" charset="0"/>
              </a:rPr>
              <a:t>output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PendingCall</a:t>
            </a:r>
            <a:r>
              <a:rPr lang="fr-FR">
                <a:effectLst/>
                <a:latin typeface="Helvetica" pitchFamily="2" charset="0"/>
              </a:rPr>
              <a:t> [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N</a:t>
            </a:r>
            <a:r>
              <a:rPr lang="fr-FR">
                <a:effectLst/>
                <a:latin typeface="Helvetica" pitchFamily="2" charset="0"/>
              </a:rPr>
              <a:t>];           </a:t>
            </a:r>
            <a:r>
              <a:rPr lang="fr-FR">
                <a:solidFill>
                  <a:schemeClr val="accent2"/>
                </a:solidFill>
                <a:effectLst/>
                <a:latin typeface="Helvetica" pitchFamily="2" charset="0"/>
              </a:rPr>
              <a:t>// some pending call at floor N</a:t>
            </a:r>
          </a:p>
          <a:p>
            <a:r>
              <a:rPr lang="fr-FR">
                <a:effectLst/>
                <a:latin typeface="Helvetica" pitchFamily="2" charset="0"/>
              </a:rPr>
              <a:t>end interface</a:t>
            </a:r>
          </a:p>
        </p:txBody>
      </p:sp>
    </p:spTree>
    <p:extLst>
      <p:ext uri="{BB962C8B-B14F-4D97-AF65-F5344CB8AC3E}">
        <p14:creationId xmlns:p14="http://schemas.microsoft.com/office/powerpoint/2010/main" val="264197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7003BE9-FCCF-E247-A542-0949B4E9D1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8426C4-C662-3B4F-8921-7C3FF42D5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90ECA24-16D9-EE4A-9881-6C00ADE88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0079022-B2C0-834A-A0E9-95839C4F1444}"/>
              </a:ext>
            </a:extLst>
          </p:cNvPr>
          <p:cNvSpPr txBox="1"/>
          <p:nvPr/>
        </p:nvSpPr>
        <p:spPr>
          <a:xfrm>
            <a:off x="999907" y="172229"/>
            <a:ext cx="6391493" cy="649408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sz="1600"/>
              <a:t>module Cabin :</a:t>
            </a:r>
          </a:p>
          <a:p>
            <a:r>
              <a:rPr lang="fr-FR" sz="1600"/>
              <a:t>   extends </a:t>
            </a:r>
            <a:r>
              <a:rPr lang="fr-FR" sz="1600">
                <a:solidFill>
                  <a:schemeClr val="accent4"/>
                </a:solidFill>
              </a:rPr>
              <a:t>TimerIntf</a:t>
            </a:r>
            <a:r>
              <a:rPr lang="fr-FR" sz="1600"/>
              <a:t> ;</a:t>
            </a:r>
          </a:p>
          <a:p>
            <a:r>
              <a:rPr lang="fr-FR" sz="1600"/>
              <a:t>   extends </a:t>
            </a:r>
            <a:r>
              <a:rPr lang="fr-FR" sz="1600">
                <a:solidFill>
                  <a:schemeClr val="accent4"/>
                </a:solidFill>
              </a:rPr>
              <a:t>CabinIntf</a:t>
            </a:r>
            <a:r>
              <a:rPr lang="fr-FR" sz="1600"/>
              <a:t> ;</a:t>
            </a:r>
          </a:p>
          <a:p>
            <a:r>
              <a:rPr lang="fr-FR" sz="1600"/>
              <a:t>   input </a:t>
            </a:r>
            <a:r>
              <a:rPr lang="fr-FR" sz="1600">
                <a:solidFill>
                  <a:schemeClr val="tx2"/>
                </a:solidFill>
              </a:rPr>
              <a:t>CabinStopped</a:t>
            </a:r>
            <a:r>
              <a:rPr lang="fr-FR" sz="1600"/>
              <a:t> ; </a:t>
            </a:r>
            <a:r>
              <a:rPr lang="fr-FR" sz="1600">
                <a:solidFill>
                  <a:schemeClr val="accent2"/>
                </a:solidFill>
              </a:rPr>
              <a:t>// the signal that tells the elevator is stopped</a:t>
            </a:r>
          </a:p>
          <a:p>
            <a:r>
              <a:rPr lang="fr-FR" sz="1600">
                <a:solidFill>
                  <a:schemeClr val="accent2"/>
                </a:solidFill>
              </a:rPr>
              <a:t>  </a:t>
            </a:r>
            <a:r>
              <a:rPr lang="fr-FR" sz="1600"/>
              <a:t> loop</a:t>
            </a:r>
          </a:p>
          <a:p>
            <a:r>
              <a:rPr lang="fr-FR" sz="1600"/>
              <a:t>      trap </a:t>
            </a:r>
            <a:r>
              <a:rPr lang="fr-FR" sz="1600">
                <a:solidFill>
                  <a:schemeClr val="accent3"/>
                </a:solidFill>
              </a:rPr>
              <a:t>Done</a:t>
            </a:r>
            <a:r>
              <a:rPr lang="fr-FR" sz="1600"/>
              <a:t> in</a:t>
            </a:r>
          </a:p>
          <a:p>
            <a:r>
              <a:rPr lang="fr-FR" sz="1600"/>
              <a:t>         loop</a:t>
            </a:r>
          </a:p>
          <a:p>
            <a:r>
              <a:rPr lang="fr-FR" sz="1600"/>
              <a:t>            emit </a:t>
            </a:r>
            <a:r>
              <a:rPr lang="fr-FR" sz="1600">
                <a:solidFill>
                  <a:schemeClr val="tx2"/>
                </a:solidFill>
              </a:rPr>
              <a:t>OpenDoorMotorOn</a:t>
            </a:r>
            <a:r>
              <a:rPr lang="fr-FR" sz="1600"/>
              <a:t> ;</a:t>
            </a:r>
          </a:p>
          <a:p>
            <a:r>
              <a:rPr lang="fr-FR" sz="1600"/>
              <a:t>            await </a:t>
            </a:r>
            <a:r>
              <a:rPr lang="fr-FR" sz="1600">
                <a:solidFill>
                  <a:schemeClr val="tx2"/>
                </a:solidFill>
              </a:rPr>
              <a:t>DoorIsOpen</a:t>
            </a:r>
            <a:r>
              <a:rPr lang="fr-FR" sz="1600"/>
              <a:t> ;</a:t>
            </a:r>
          </a:p>
          <a:p>
            <a:r>
              <a:rPr lang="fr-FR" sz="1600"/>
              <a:t>            emit </a:t>
            </a:r>
            <a:r>
              <a:rPr lang="fr-FR" sz="1600">
                <a:solidFill>
                  <a:schemeClr val="tx2"/>
                </a:solidFill>
              </a:rPr>
              <a:t>OpenDoorMotorOff</a:t>
            </a:r>
            <a:r>
              <a:rPr lang="fr-FR" sz="1600"/>
              <a:t> ;</a:t>
            </a:r>
          </a:p>
          <a:p>
            <a:r>
              <a:rPr lang="fr-FR" sz="1600"/>
              <a:t>            abort</a:t>
            </a:r>
          </a:p>
          <a:p>
            <a:r>
              <a:rPr lang="fr-FR" sz="1600"/>
              <a:t>               finalize</a:t>
            </a:r>
          </a:p>
          <a:p>
            <a:r>
              <a:rPr lang="fr-FR" sz="1600"/>
              <a:t>                  emit </a:t>
            </a:r>
            <a:r>
              <a:rPr lang="fr-FR" sz="1600">
                <a:solidFill>
                  <a:schemeClr val="tx2"/>
                </a:solidFill>
              </a:rPr>
              <a:t>StartTimer</a:t>
            </a:r>
            <a:r>
              <a:rPr lang="fr-FR" sz="1600"/>
              <a:t> ;</a:t>
            </a:r>
          </a:p>
          <a:p>
            <a:r>
              <a:rPr lang="fr-FR" sz="1600"/>
              <a:t>                  await </a:t>
            </a:r>
            <a:r>
              <a:rPr lang="fr-FR" sz="1600">
                <a:solidFill>
                  <a:schemeClr val="tx2"/>
                </a:solidFill>
              </a:rPr>
              <a:t>TimerExpired</a:t>
            </a:r>
            <a:r>
              <a:rPr lang="fr-FR" sz="1600"/>
              <a:t> or </a:t>
            </a:r>
            <a:r>
              <a:rPr lang="fr-FR" sz="1600">
                <a:solidFill>
                  <a:schemeClr val="tx2"/>
                </a:solidFill>
              </a:rPr>
              <a:t>DoorClose</a:t>
            </a:r>
            <a:r>
              <a:rPr lang="fr-FR" sz="1600"/>
              <a:t> ;</a:t>
            </a:r>
          </a:p>
          <a:p>
            <a:r>
              <a:rPr lang="fr-FR" sz="1600"/>
              <a:t>                  emit </a:t>
            </a:r>
            <a:r>
              <a:rPr lang="fr-FR" sz="1600">
                <a:solidFill>
                  <a:schemeClr val="tx2"/>
                </a:solidFill>
              </a:rPr>
              <a:t>CloseDoorMotorOn</a:t>
            </a:r>
            <a:r>
              <a:rPr lang="fr-FR" sz="1600"/>
              <a:t> ;</a:t>
            </a:r>
          </a:p>
          <a:p>
            <a:r>
              <a:rPr lang="fr-FR" sz="1600"/>
              <a:t>                  await </a:t>
            </a:r>
            <a:r>
              <a:rPr lang="fr-FR" sz="1600">
                <a:solidFill>
                  <a:schemeClr val="tx2"/>
                </a:solidFill>
              </a:rPr>
              <a:t>DoorIsClosed</a:t>
            </a:r>
            <a:r>
              <a:rPr lang="fr-FR" sz="1600"/>
              <a:t> ;</a:t>
            </a:r>
          </a:p>
          <a:p>
            <a:r>
              <a:rPr lang="fr-FR" sz="1600"/>
              <a:t>                  exit </a:t>
            </a:r>
            <a:r>
              <a:rPr lang="fr-FR" sz="1600">
                <a:solidFill>
                  <a:schemeClr val="accent3"/>
                </a:solidFill>
              </a:rPr>
              <a:t>Done</a:t>
            </a:r>
          </a:p>
          <a:p>
            <a:r>
              <a:rPr lang="fr-FR" sz="1600"/>
              <a:t>               with</a:t>
            </a:r>
          </a:p>
          <a:p>
            <a:r>
              <a:rPr lang="fr-FR" sz="1600"/>
              <a:t>                  emit </a:t>
            </a:r>
            <a:r>
              <a:rPr lang="fr-FR" sz="1600">
                <a:solidFill>
                  <a:schemeClr val="tx2"/>
                </a:solidFill>
              </a:rPr>
              <a:t>CloseDoorMotorOff</a:t>
            </a:r>
            <a:r>
              <a:rPr lang="fr-FR" sz="1600"/>
              <a:t> ;</a:t>
            </a:r>
          </a:p>
          <a:p>
            <a:r>
              <a:rPr lang="fr-FR" sz="1600"/>
              <a:t>               end finalize</a:t>
            </a:r>
          </a:p>
          <a:p>
            <a:r>
              <a:rPr lang="fr-FR" sz="1600"/>
              <a:t>            when </a:t>
            </a:r>
            <a:r>
              <a:rPr lang="fr-FR" sz="1600">
                <a:solidFill>
                  <a:schemeClr val="tx2"/>
                </a:solidFill>
              </a:rPr>
              <a:t>DoorOpen</a:t>
            </a:r>
            <a:r>
              <a:rPr lang="fr-FR" sz="1600"/>
              <a:t> or </a:t>
            </a:r>
            <a:r>
              <a:rPr lang="fr-FR" sz="1600">
                <a:solidFill>
                  <a:schemeClr val="tx2"/>
                </a:solidFill>
              </a:rPr>
              <a:t>DoorSensor</a:t>
            </a:r>
          </a:p>
          <a:p>
            <a:r>
              <a:rPr lang="fr-FR" sz="1600"/>
              <a:t>         end loop</a:t>
            </a:r>
          </a:p>
          <a:p>
            <a:r>
              <a:rPr lang="fr-FR" sz="1600"/>
              <a:t>      end trap;</a:t>
            </a:r>
          </a:p>
          <a:p>
            <a:r>
              <a:rPr lang="fr-FR" sz="1600"/>
              <a:t>      await </a:t>
            </a:r>
            <a:r>
              <a:rPr lang="fr-FR" sz="1600">
                <a:solidFill>
                  <a:schemeClr val="tx2"/>
                </a:solidFill>
              </a:rPr>
              <a:t>CabinStopped</a:t>
            </a:r>
          </a:p>
          <a:p>
            <a:r>
              <a:rPr lang="fr-FR" sz="1600"/>
              <a:t>   end loop</a:t>
            </a:r>
          </a:p>
          <a:p>
            <a:r>
              <a:rPr lang="fr-FR" sz="1600"/>
              <a:t>end module</a:t>
            </a:r>
            <a:endParaRPr kumimoji="0" lang="fr-FR" sz="17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6211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6E19AB9-C735-B842-BB89-7FFE6B0C93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33A7E4B-0A99-9B4F-B053-3CF667B79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15D843-5910-5545-B3B2-21C087E70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51C1E12-71D6-A940-91B4-70FDBE7674A8}"/>
              </a:ext>
            </a:extLst>
          </p:cNvPr>
          <p:cNvSpPr txBox="1"/>
          <p:nvPr/>
        </p:nvSpPr>
        <p:spPr>
          <a:xfrm>
            <a:off x="971600" y="332656"/>
            <a:ext cx="5724644" cy="661719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/>
              <a:t>module </a:t>
            </a:r>
            <a:r>
              <a:rPr lang="fr-FR">
                <a:solidFill>
                  <a:schemeClr val="accent4"/>
                </a:solidFill>
              </a:rPr>
              <a:t>CallHandler</a:t>
            </a:r>
            <a:r>
              <a:rPr lang="fr-FR"/>
              <a:t> :</a:t>
            </a:r>
          </a:p>
          <a:p>
            <a:r>
              <a:rPr lang="fr-FR"/>
              <a:t>   data </a:t>
            </a:r>
            <a:r>
              <a:rPr lang="fr-FR">
                <a:solidFill>
                  <a:schemeClr val="accent4"/>
                </a:solidFill>
              </a:rPr>
              <a:t>SizeData</a:t>
            </a:r>
            <a:r>
              <a:rPr lang="fr-FR"/>
              <a:t> ;</a:t>
            </a:r>
          </a:p>
          <a:p>
            <a:r>
              <a:rPr lang="fr-FR"/>
              <a:t>   extends </a:t>
            </a:r>
            <a:r>
              <a:rPr lang="fr-FR">
                <a:solidFill>
                  <a:schemeClr val="accent4"/>
                </a:solidFill>
              </a:rPr>
              <a:t>ButtonsAndLightsIntf</a:t>
            </a:r>
            <a:r>
              <a:rPr lang="fr-FR"/>
              <a:t> ;</a:t>
            </a:r>
          </a:p>
          <a:p>
            <a:r>
              <a:rPr lang="fr-FR"/>
              <a:t>   extends </a:t>
            </a:r>
            <a:r>
              <a:rPr lang="fr-FR">
                <a:solidFill>
                  <a:schemeClr val="accent4"/>
                </a:solidFill>
              </a:rPr>
              <a:t>ElevatorEngineIntf</a:t>
            </a:r>
            <a:r>
              <a:rPr lang="fr-FR"/>
              <a:t> ;</a:t>
            </a:r>
          </a:p>
          <a:p>
            <a:r>
              <a:rPr lang="fr-FR"/>
              <a:t>   extends </a:t>
            </a:r>
            <a:r>
              <a:rPr lang="fr-FR">
                <a:solidFill>
                  <a:schemeClr val="accent4"/>
                </a:solidFill>
              </a:rPr>
              <a:t>FloorSensorIntf</a:t>
            </a:r>
            <a:r>
              <a:rPr lang="fr-FR"/>
              <a:t> ;</a:t>
            </a:r>
          </a:p>
          <a:p>
            <a:r>
              <a:rPr lang="fr-FR"/>
              <a:t>input </a:t>
            </a:r>
            <a:r>
              <a:rPr lang="fr-FR">
                <a:solidFill>
                  <a:schemeClr val="tx2"/>
                </a:solidFill>
              </a:rPr>
              <a:t>DoorIsClosed</a:t>
            </a:r>
            <a:r>
              <a:rPr lang="fr-FR"/>
              <a:t> ; </a:t>
            </a:r>
            <a:r>
              <a:rPr lang="fr-FR">
                <a:solidFill>
                  <a:schemeClr val="accent2"/>
                </a:solidFill>
              </a:rPr>
              <a:t>// from cabin</a:t>
            </a:r>
          </a:p>
          <a:p>
            <a:r>
              <a:rPr lang="fr-FR"/>
              <a:t>signal </a:t>
            </a:r>
            <a:r>
              <a:rPr lang="fr-FR">
                <a:solidFill>
                  <a:schemeClr val="tx2"/>
                </a:solidFill>
              </a:rPr>
              <a:t>CallToGoUp</a:t>
            </a:r>
            <a:r>
              <a:rPr lang="fr-FR"/>
              <a:t> , </a:t>
            </a:r>
            <a:r>
              <a:rPr lang="fr-FR">
                <a:solidFill>
                  <a:schemeClr val="tx2"/>
                </a:solidFill>
              </a:rPr>
              <a:t>CallToGoDown</a:t>
            </a:r>
            <a:r>
              <a:rPr lang="fr-FR"/>
              <a:t> in</a:t>
            </a:r>
          </a:p>
          <a:p>
            <a:r>
              <a:rPr lang="fr-FR">
                <a:solidFill>
                  <a:schemeClr val="accent3"/>
                </a:solidFill>
              </a:rPr>
              <a:t>   </a:t>
            </a:r>
            <a:r>
              <a:rPr lang="fr-FR">
                <a:solidFill>
                  <a:srgbClr val="7030A0"/>
                </a:solidFill>
              </a:rPr>
              <a:t>&lt;compute current floor and decide whether to stop &gt;</a:t>
            </a:r>
          </a:p>
          <a:p>
            <a:r>
              <a:rPr lang="fr-FR"/>
              <a:t>||</a:t>
            </a:r>
          </a:p>
          <a:p>
            <a:r>
              <a:rPr lang="fr-FR">
                <a:solidFill>
                  <a:srgbClr val="7030A0"/>
                </a:solidFill>
              </a:rPr>
              <a:t>   &lt;compute StoppedAtFloor [i] for each floor i&gt;</a:t>
            </a:r>
          </a:p>
          <a:p>
            <a:r>
              <a:rPr lang="fr-FR"/>
              <a:t>||</a:t>
            </a:r>
          </a:p>
          <a:p>
            <a:r>
              <a:rPr lang="fr-FR">
                <a:solidFill>
                  <a:srgbClr val="7030A0"/>
                </a:solidFill>
              </a:rPr>
              <a:t>   &lt;compute pending calls &gt;</a:t>
            </a:r>
          </a:p>
          <a:p>
            <a:r>
              <a:rPr lang="fr-FR"/>
              <a:t>||</a:t>
            </a:r>
          </a:p>
          <a:p>
            <a:r>
              <a:rPr lang="fr-FR">
                <a:solidFill>
                  <a:srgbClr val="7030A0"/>
                </a:solidFill>
              </a:rPr>
              <a:t>   &lt;compute calls to go up or down &gt;</a:t>
            </a:r>
          </a:p>
          <a:p>
            <a:r>
              <a:rPr lang="fr-FR"/>
              <a:t>||</a:t>
            </a:r>
          </a:p>
          <a:p>
            <a:r>
              <a:rPr lang="fr-FR">
                <a:solidFill>
                  <a:srgbClr val="7030A0"/>
                </a:solidFill>
              </a:rPr>
              <a:t>   &lt;compute CurrentUp or CurrentDown directions &gt;</a:t>
            </a:r>
          </a:p>
          <a:p>
            <a:r>
              <a:rPr lang="fr-FR"/>
              <a:t>||</a:t>
            </a:r>
          </a:p>
          <a:p>
            <a:r>
              <a:rPr lang="fr-FR">
                <a:solidFill>
                  <a:srgbClr val="7030A0"/>
                </a:solidFill>
              </a:rPr>
              <a:t>   &lt;start motor in appropriate direction &gt;</a:t>
            </a:r>
          </a:p>
          <a:p>
            <a:r>
              <a:rPr lang="fr-FR"/>
              <a:t>||</a:t>
            </a:r>
          </a:p>
          <a:p>
            <a:r>
              <a:rPr lang="fr-FR">
                <a:solidFill>
                  <a:srgbClr val="7030A0"/>
                </a:solidFill>
              </a:rPr>
              <a:t>   &lt;internal consistency assertions &gt;</a:t>
            </a:r>
          </a:p>
          <a:p>
            <a:r>
              <a:rPr lang="fr-FR"/>
              <a:t>end signal</a:t>
            </a:r>
          </a:p>
          <a:p>
            <a:r>
              <a:rPr lang="fr-FR"/>
              <a:t>end module</a:t>
            </a:r>
          </a:p>
          <a:p>
            <a:pPr algn="l" fontAlgn="base"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44528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7DC2B9E-E93E-0445-946B-A015183412C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FBF6ED3-4C17-7746-A53B-AF4AF507679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CAD658-FE63-F74C-B014-55695B4C5D1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CFBC60D-A5FF-1E41-8B98-EEFFEAAC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-45387"/>
            <a:ext cx="8915400" cy="830997"/>
          </a:xfrm>
        </p:spPr>
        <p:txBody>
          <a:bodyPr/>
          <a:lstStyle/>
          <a:p>
            <a:r>
              <a:rPr lang="fr-FR" sz="2400">
                <a:solidFill>
                  <a:srgbClr val="7030A0"/>
                </a:solidFill>
              </a:rPr>
              <a:t>&lt;compute current floor and decide whether to stop&gt;</a:t>
            </a:r>
            <a:br>
              <a:rPr lang="fr-FR" sz="2400">
                <a:solidFill>
                  <a:srgbClr val="7030A0"/>
                </a:solidFill>
              </a:rPr>
            </a:br>
            <a:endParaRPr lang="fr-FR" sz="2400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93AD8E-232A-5247-8D71-B804B5BD2808}"/>
              </a:ext>
            </a:extLst>
          </p:cNvPr>
          <p:cNvSpPr/>
          <p:nvPr/>
        </p:nvSpPr>
        <p:spPr>
          <a:xfrm>
            <a:off x="251520" y="431666"/>
            <a:ext cx="864096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>
                <a:effectLst/>
                <a:latin typeface="Helvetica" pitchFamily="2" charset="0"/>
              </a:rPr>
              <a:t>emit 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CurrentFloor</a:t>
            </a:r>
            <a:r>
              <a:rPr lang="fr-FR" sz="1600">
                <a:effectLst/>
                <a:latin typeface="Helvetica" pitchFamily="2" charset="0"/>
              </a:rPr>
              <a:t> [1];</a:t>
            </a:r>
          </a:p>
          <a:p>
            <a:r>
              <a:rPr lang="fr-FR" sz="1600">
                <a:effectLst/>
                <a:latin typeface="Helvetica" pitchFamily="2" charset="0"/>
              </a:rPr>
              <a:t>always</a:t>
            </a:r>
          </a:p>
          <a:p>
            <a:r>
              <a:rPr lang="fr-FR" sz="1600">
                <a:effectLst/>
                <a:latin typeface="Helvetica" pitchFamily="2" charset="0"/>
              </a:rPr>
              <a:t>   signal ReachingSomeFloor in</a:t>
            </a:r>
          </a:p>
          <a:p>
            <a:r>
              <a:rPr lang="fr-FR" sz="1600">
                <a:effectLst/>
                <a:latin typeface="Helvetica" pitchFamily="2" charset="0"/>
              </a:rPr>
              <a:t>      for 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i</a:t>
            </a:r>
            <a:r>
              <a:rPr lang="fr-FR" sz="1600">
                <a:effectLst/>
                <a:latin typeface="Helvetica" pitchFamily="2" charset="0"/>
              </a:rPr>
              <a:t> &lt; 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N</a:t>
            </a:r>
            <a:r>
              <a:rPr lang="fr-FR" sz="1600">
                <a:effectLst/>
                <a:latin typeface="Helvetica" pitchFamily="2" charset="0"/>
              </a:rPr>
              <a:t> dopar</a:t>
            </a:r>
          </a:p>
          <a:p>
            <a:r>
              <a:rPr lang="fr-FR" sz="1600">
                <a:effectLst/>
                <a:latin typeface="Helvetica" pitchFamily="2" charset="0"/>
              </a:rPr>
              <a:t>         if 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ReachingFloor</a:t>
            </a:r>
            <a:r>
              <a:rPr lang="fr-FR" sz="1600">
                <a:effectLst/>
                <a:latin typeface="Helvetica" pitchFamily="2" charset="0"/>
              </a:rPr>
              <a:t> [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i</a:t>
            </a:r>
            <a:r>
              <a:rPr lang="fr-FR" sz="1600">
                <a:effectLst/>
                <a:latin typeface="Helvetica" pitchFamily="2" charset="0"/>
              </a:rPr>
              <a:t>] then</a:t>
            </a:r>
          </a:p>
          <a:p>
            <a:r>
              <a:rPr lang="fr-FR" sz="1600">
                <a:effectLst/>
                <a:latin typeface="Helvetica" pitchFamily="2" charset="0"/>
              </a:rPr>
              <a:t>            emit 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ReachingSomeFloor</a:t>
            </a:r>
            <a:r>
              <a:rPr lang="fr-FR" sz="1600">
                <a:effectLst/>
                <a:latin typeface="Helvetica" pitchFamily="2" charset="0"/>
              </a:rPr>
              <a:t> ;</a:t>
            </a:r>
          </a:p>
          <a:p>
            <a:r>
              <a:rPr lang="fr-FR" sz="1600">
                <a:effectLst/>
                <a:latin typeface="Helvetica" pitchFamily="2" charset="0"/>
              </a:rPr>
              <a:t>           </a:t>
            </a:r>
            <a:r>
              <a:rPr lang="fr-FR" sz="1600">
                <a:solidFill>
                  <a:schemeClr val="accent2"/>
                </a:solidFill>
                <a:effectLst/>
                <a:latin typeface="Helvetica" pitchFamily="2" charset="0"/>
              </a:rPr>
              <a:t> // set current floor i; automatically resets previous current floor</a:t>
            </a:r>
          </a:p>
          <a:p>
            <a:r>
              <a:rPr lang="fr-FR" sz="1600">
                <a:effectLst/>
                <a:latin typeface="Helvetica" pitchFamily="2" charset="0"/>
              </a:rPr>
              <a:t>            emit 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CurrentFloor</a:t>
            </a:r>
            <a:r>
              <a:rPr lang="fr-FR" sz="1600">
                <a:effectLst/>
                <a:latin typeface="Helvetica" pitchFamily="2" charset="0"/>
              </a:rPr>
              <a:t> [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i</a:t>
            </a:r>
            <a:r>
              <a:rPr lang="fr-FR" sz="1600">
                <a:effectLst/>
                <a:latin typeface="Helvetica" pitchFamily="2" charset="0"/>
              </a:rPr>
              <a:t>];</a:t>
            </a:r>
          </a:p>
          <a:p>
            <a:r>
              <a:rPr lang="fr-FR" sz="1600">
                <a:solidFill>
                  <a:schemeClr val="accent2"/>
                </a:solidFill>
                <a:effectLst/>
                <a:latin typeface="Helvetica" pitchFamily="2" charset="0"/>
              </a:rPr>
              <a:t>            // we have to stop if we are moving in a direction and</a:t>
            </a:r>
          </a:p>
          <a:p>
            <a:r>
              <a:rPr lang="fr-FR" sz="1600">
                <a:solidFill>
                  <a:schemeClr val="accent2"/>
                </a:solidFill>
                <a:effectLst/>
                <a:latin typeface="Helvetica" pitchFamily="2" charset="0"/>
              </a:rPr>
              <a:t>            // either there is a floor call for the same direction at this floor</a:t>
            </a:r>
          </a:p>
          <a:p>
            <a:r>
              <a:rPr lang="fr-FR" sz="1600">
                <a:solidFill>
                  <a:schemeClr val="accent2"/>
                </a:solidFill>
                <a:effectLst/>
                <a:latin typeface="Helvetica" pitchFamily="2" charset="0"/>
              </a:rPr>
              <a:t>            // or there is no more call at further floors in the same direction</a:t>
            </a:r>
          </a:p>
          <a:p>
            <a:r>
              <a:rPr lang="fr-FR" sz="1600">
                <a:solidFill>
                  <a:schemeClr val="accent2"/>
                </a:solidFill>
                <a:effectLst/>
                <a:latin typeface="Helvetica" pitchFamily="2" charset="0"/>
              </a:rPr>
              <a:t>            // warning : we have to take pre( CurrentUp ) because CurrentUp</a:t>
            </a:r>
          </a:p>
          <a:p>
            <a:r>
              <a:rPr lang="fr-FR" sz="1600">
                <a:solidFill>
                  <a:schemeClr val="accent2"/>
                </a:solidFill>
                <a:effectLst/>
                <a:latin typeface="Helvetica" pitchFamily="2" charset="0"/>
              </a:rPr>
              <a:t>            // is reset in the instant if there is no call up</a:t>
            </a:r>
          </a:p>
          <a:p>
            <a:r>
              <a:rPr lang="fr-FR" sz="1600">
                <a:effectLst/>
                <a:latin typeface="Helvetica" pitchFamily="2" charset="0"/>
              </a:rPr>
              <a:t>            if ((pre(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CurrentUp</a:t>
            </a:r>
            <a:r>
              <a:rPr lang="fr-FR" sz="1600">
                <a:effectLst/>
                <a:latin typeface="Helvetica" pitchFamily="2" charset="0"/>
              </a:rPr>
              <a:t> ) and (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PendingUpCall</a:t>
            </a:r>
            <a:r>
              <a:rPr lang="fr-FR" sz="1600">
                <a:effectLst/>
                <a:latin typeface="Helvetica" pitchFamily="2" charset="0"/>
              </a:rPr>
              <a:t> [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i</a:t>
            </a:r>
            <a:r>
              <a:rPr lang="fr-FR" sz="1600">
                <a:effectLst/>
                <a:latin typeface="Helvetica" pitchFamily="2" charset="0"/>
              </a:rPr>
              <a:t>] or not 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CallToGoUp</a:t>
            </a:r>
            <a:r>
              <a:rPr lang="fr-FR" sz="1600">
                <a:effectLst/>
                <a:latin typeface="Helvetica" pitchFamily="2" charset="0"/>
              </a:rPr>
              <a:t>))</a:t>
            </a:r>
          </a:p>
          <a:p>
            <a:r>
              <a:rPr lang="fr-FR" sz="1600">
                <a:effectLst/>
                <a:latin typeface="Helvetica" pitchFamily="2" charset="0"/>
              </a:rPr>
              <a:t>                or (pre(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CurrentDown</a:t>
            </a:r>
            <a:r>
              <a:rPr lang="fr-FR" sz="1600">
                <a:effectLst/>
                <a:latin typeface="Helvetica" pitchFamily="2" charset="0"/>
              </a:rPr>
              <a:t> ) and ( 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PendingDownCall</a:t>
            </a:r>
            <a:r>
              <a:rPr lang="fr-FR" sz="1600">
                <a:effectLst/>
                <a:latin typeface="Helvetica" pitchFamily="2" charset="0"/>
              </a:rPr>
              <a:t> [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i</a:t>
            </a:r>
            <a:r>
              <a:rPr lang="fr-FR" sz="1600">
                <a:effectLst/>
                <a:latin typeface="Helvetica" pitchFamily="2" charset="0"/>
              </a:rPr>
              <a:t>] or not 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CallToGoDown</a:t>
            </a:r>
            <a:r>
              <a:rPr lang="fr-FR" sz="1600">
                <a:effectLst/>
                <a:latin typeface="Helvetica" pitchFamily="2" charset="0"/>
              </a:rPr>
              <a:t>)))</a:t>
            </a:r>
          </a:p>
          <a:p>
            <a:r>
              <a:rPr lang="fr-FR" sz="1600">
                <a:effectLst/>
                <a:latin typeface="Helvetica" pitchFamily="2" charset="0"/>
              </a:rPr>
              <a:t>            then</a:t>
            </a:r>
          </a:p>
          <a:p>
            <a:r>
              <a:rPr lang="fr-FR" sz="1600">
                <a:effectLst/>
                <a:latin typeface="Helvetica" pitchFamily="2" charset="0"/>
              </a:rPr>
              <a:t>               emit 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Stop</a:t>
            </a:r>
          </a:p>
          <a:p>
            <a:r>
              <a:rPr lang="fr-FR" sz="1600">
                <a:effectLst/>
                <a:latin typeface="Helvetica" pitchFamily="2" charset="0"/>
              </a:rPr>
              <a:t>            end</a:t>
            </a:r>
          </a:p>
          <a:p>
            <a:r>
              <a:rPr lang="fr-FR" sz="1600">
                <a:effectLst/>
                <a:latin typeface="Helvetica" pitchFamily="2" charset="0"/>
              </a:rPr>
              <a:t>         else</a:t>
            </a:r>
          </a:p>
          <a:p>
            <a:r>
              <a:rPr lang="fr-FR" sz="1600">
                <a:solidFill>
                  <a:schemeClr val="accent2"/>
                </a:solidFill>
                <a:effectLst/>
                <a:latin typeface="Helvetica" pitchFamily="2" charset="0"/>
              </a:rPr>
              <a:t>            // not reaching floor i , we simply need to cancel potential current</a:t>
            </a:r>
          </a:p>
          <a:p>
            <a:r>
              <a:rPr lang="fr-FR" sz="1600">
                <a:solidFill>
                  <a:schemeClr val="accent2"/>
                </a:solidFill>
                <a:effectLst/>
                <a:latin typeface="Helvetica" pitchFamily="2" charset="0"/>
              </a:rPr>
              <a:t>            // floor emission if some other floor has just been reached .</a:t>
            </a:r>
          </a:p>
          <a:p>
            <a:r>
              <a:rPr lang="fr-FR" sz="1600">
                <a:effectLst/>
                <a:latin typeface="Helvetica" pitchFamily="2" charset="0"/>
              </a:rPr>
              <a:t>            emit 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CurrentFloor</a:t>
            </a:r>
            <a:r>
              <a:rPr lang="fr-FR" sz="1600">
                <a:effectLst/>
                <a:latin typeface="Helvetica" pitchFamily="2" charset="0"/>
              </a:rPr>
              <a:t> [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i</a:t>
            </a:r>
            <a:r>
              <a:rPr lang="fr-FR" sz="1600">
                <a:effectLst/>
                <a:latin typeface="Helvetica" pitchFamily="2" charset="0"/>
              </a:rPr>
              <a:t>] &lt;= pre( 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CurrentFloor</a:t>
            </a:r>
            <a:r>
              <a:rPr lang="fr-FR" sz="1600">
                <a:effectLst/>
                <a:latin typeface="Helvetica" pitchFamily="2" charset="0"/>
              </a:rPr>
              <a:t> [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i</a:t>
            </a:r>
            <a:r>
              <a:rPr lang="fr-FR" sz="1600">
                <a:effectLst/>
                <a:latin typeface="Helvetica" pitchFamily="2" charset="0"/>
              </a:rPr>
              <a:t>]) and not </a:t>
            </a:r>
            <a:r>
              <a:rPr lang="fr-FR" sz="1600">
                <a:solidFill>
                  <a:schemeClr val="tx2"/>
                </a:solidFill>
                <a:effectLst/>
                <a:latin typeface="Helvetica" pitchFamily="2" charset="0"/>
              </a:rPr>
              <a:t>ReachingSomeFloor</a:t>
            </a:r>
          </a:p>
          <a:p>
            <a:r>
              <a:rPr lang="fr-FR" sz="1600">
                <a:effectLst/>
                <a:latin typeface="Helvetica" pitchFamily="2" charset="0"/>
              </a:rPr>
              <a:t>         end if</a:t>
            </a:r>
          </a:p>
          <a:p>
            <a:r>
              <a:rPr lang="fr-FR" sz="1600">
                <a:effectLst/>
                <a:latin typeface="Helvetica" pitchFamily="2" charset="0"/>
              </a:rPr>
              <a:t>      end for</a:t>
            </a:r>
          </a:p>
          <a:p>
            <a:r>
              <a:rPr lang="fr-FR" sz="1600">
                <a:effectLst/>
                <a:latin typeface="Helvetica" pitchFamily="2" charset="0"/>
              </a:rPr>
              <a:t>   end signal</a:t>
            </a:r>
          </a:p>
          <a:p>
            <a:r>
              <a:rPr lang="fr-FR" sz="1600">
                <a:latin typeface="Helvetica" pitchFamily="2" charset="0"/>
              </a:rPr>
              <a:t>end always</a:t>
            </a:r>
            <a:endParaRPr lang="fr-FR" sz="160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05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5B56A9A-578F-2C48-AAF4-B40311B09B8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3A816A5-1D30-494B-B53D-8E7BF34052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46D89E9-54B5-AB47-9612-B4F7E817BC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7368051-36D2-1F4E-971A-F0F8264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0"/>
            <a:ext cx="8915400" cy="830997"/>
          </a:xfrm>
        </p:spPr>
        <p:txBody>
          <a:bodyPr/>
          <a:lstStyle/>
          <a:p>
            <a:r>
              <a:rPr lang="fr-FR" sz="2400">
                <a:solidFill>
                  <a:srgbClr val="7030A0"/>
                </a:solidFill>
              </a:rPr>
              <a:t>&lt;compute StoppedAtFloor [i] for each floor i&gt;</a:t>
            </a:r>
            <a:br>
              <a:rPr lang="fr-FR" sz="2400">
                <a:solidFill>
                  <a:srgbClr val="7030A0"/>
                </a:solidFill>
              </a:rPr>
            </a:br>
            <a:endParaRPr lang="fr-FR" sz="2400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67236C-A7D4-7948-8433-F22CB2364E1A}"/>
              </a:ext>
            </a:extLst>
          </p:cNvPr>
          <p:cNvSpPr/>
          <p:nvPr/>
        </p:nvSpPr>
        <p:spPr>
          <a:xfrm>
            <a:off x="2123728" y="105273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>
                <a:effectLst/>
                <a:latin typeface="Helvetica" pitchFamily="2" charset="0"/>
              </a:rPr>
              <a:t>weak abort</a:t>
            </a:r>
          </a:p>
          <a:p>
            <a:r>
              <a:rPr lang="fr-FR" sz="2000">
                <a:effectLst/>
                <a:latin typeface="Helvetica" pitchFamily="2" charset="0"/>
              </a:rPr>
              <a:t>   sustain </a:t>
            </a:r>
            <a:r>
              <a:rPr lang="fr-FR" sz="2000">
                <a:solidFill>
                  <a:schemeClr val="tx2"/>
                </a:solidFill>
                <a:effectLst/>
                <a:latin typeface="Helvetica" pitchFamily="2" charset="0"/>
              </a:rPr>
              <a:t>StoppedAtFloor</a:t>
            </a:r>
            <a:r>
              <a:rPr lang="fr-FR" sz="2000">
                <a:effectLst/>
                <a:latin typeface="Helvetica" pitchFamily="2" charset="0"/>
              </a:rPr>
              <a:t> [1]</a:t>
            </a:r>
          </a:p>
          <a:p>
            <a:r>
              <a:rPr lang="fr-FR" sz="2000">
                <a:effectLst/>
                <a:latin typeface="Helvetica" pitchFamily="2" charset="0"/>
              </a:rPr>
              <a:t>when </a:t>
            </a:r>
            <a:r>
              <a:rPr lang="fr-FR" sz="2000">
                <a:solidFill>
                  <a:schemeClr val="tx2"/>
                </a:solidFill>
                <a:effectLst/>
                <a:latin typeface="Helvetica" pitchFamily="2" charset="0"/>
              </a:rPr>
              <a:t>Start</a:t>
            </a:r>
            <a:r>
              <a:rPr lang="fr-FR" sz="2000">
                <a:effectLst/>
                <a:latin typeface="Helvetica" pitchFamily="2" charset="0"/>
              </a:rPr>
              <a:t> ;</a:t>
            </a:r>
          </a:p>
          <a:p>
            <a:r>
              <a:rPr lang="fr-FR" sz="2000">
                <a:effectLst/>
                <a:latin typeface="Helvetica" pitchFamily="2" charset="0"/>
              </a:rPr>
              <a:t>for </a:t>
            </a:r>
            <a:r>
              <a:rPr lang="fr-FR" sz="2000">
                <a:solidFill>
                  <a:schemeClr val="tx2"/>
                </a:solidFill>
                <a:effectLst/>
                <a:latin typeface="Helvetica" pitchFamily="2" charset="0"/>
              </a:rPr>
              <a:t>i</a:t>
            </a:r>
            <a:r>
              <a:rPr lang="fr-FR" sz="2000">
                <a:effectLst/>
                <a:latin typeface="Helvetica" pitchFamily="2" charset="0"/>
              </a:rPr>
              <a:t> &lt; </a:t>
            </a:r>
            <a:r>
              <a:rPr lang="fr-FR" sz="2000">
                <a:solidFill>
                  <a:schemeClr val="tx2"/>
                </a:solidFill>
                <a:effectLst/>
                <a:latin typeface="Helvetica" pitchFamily="2" charset="0"/>
              </a:rPr>
              <a:t>N</a:t>
            </a:r>
            <a:r>
              <a:rPr lang="fr-FR" sz="2000">
                <a:effectLst/>
                <a:latin typeface="Helvetica" pitchFamily="2" charset="0"/>
              </a:rPr>
              <a:t> dopar</a:t>
            </a:r>
          </a:p>
          <a:p>
            <a:r>
              <a:rPr lang="fr-FR" sz="2000">
                <a:effectLst/>
                <a:latin typeface="Helvetica" pitchFamily="2" charset="0"/>
              </a:rPr>
              <a:t>   loop</a:t>
            </a:r>
          </a:p>
          <a:p>
            <a:r>
              <a:rPr lang="fr-FR" sz="2000">
                <a:effectLst/>
                <a:latin typeface="Helvetica" pitchFamily="2" charset="0"/>
              </a:rPr>
              <a:t>      await </a:t>
            </a:r>
            <a:r>
              <a:rPr lang="fr-FR" sz="2000">
                <a:solidFill>
                  <a:schemeClr val="tx2"/>
                </a:solidFill>
                <a:effectLst/>
                <a:latin typeface="Helvetica" pitchFamily="2" charset="0"/>
              </a:rPr>
              <a:t>ReachingFloor</a:t>
            </a:r>
            <a:r>
              <a:rPr lang="fr-FR" sz="2000">
                <a:effectLst/>
                <a:latin typeface="Helvetica" pitchFamily="2" charset="0"/>
              </a:rPr>
              <a:t> [</a:t>
            </a:r>
            <a:r>
              <a:rPr lang="fr-FR" sz="2000">
                <a:solidFill>
                  <a:schemeClr val="tx2"/>
                </a:solidFill>
                <a:effectLst/>
                <a:latin typeface="Helvetica" pitchFamily="2" charset="0"/>
              </a:rPr>
              <a:t>i</a:t>
            </a:r>
            <a:r>
              <a:rPr lang="fr-FR" sz="2000">
                <a:effectLst/>
                <a:latin typeface="Helvetica" pitchFamily="2" charset="0"/>
              </a:rPr>
              <a:t>] and </a:t>
            </a:r>
            <a:r>
              <a:rPr lang="fr-FR" sz="2000">
                <a:solidFill>
                  <a:schemeClr val="tx2"/>
                </a:solidFill>
                <a:effectLst/>
                <a:latin typeface="Helvetica" pitchFamily="2" charset="0"/>
              </a:rPr>
              <a:t>Stop</a:t>
            </a:r>
            <a:r>
              <a:rPr lang="fr-FR" sz="2000">
                <a:effectLst/>
                <a:latin typeface="Helvetica" pitchFamily="2" charset="0"/>
              </a:rPr>
              <a:t> ;</a:t>
            </a:r>
          </a:p>
          <a:p>
            <a:r>
              <a:rPr lang="fr-FR" sz="2000">
                <a:effectLst/>
                <a:latin typeface="Helvetica" pitchFamily="2" charset="0"/>
              </a:rPr>
              <a:t>      await </a:t>
            </a:r>
            <a:r>
              <a:rPr lang="fr-FR" sz="2000">
                <a:solidFill>
                  <a:schemeClr val="tx2"/>
                </a:solidFill>
                <a:effectLst/>
                <a:latin typeface="Helvetica" pitchFamily="2" charset="0"/>
              </a:rPr>
              <a:t>CabinStopped</a:t>
            </a:r>
            <a:r>
              <a:rPr lang="fr-FR" sz="2000">
                <a:effectLst/>
                <a:latin typeface="Helvetica" pitchFamily="2" charset="0"/>
              </a:rPr>
              <a:t> ;</a:t>
            </a:r>
          </a:p>
          <a:p>
            <a:r>
              <a:rPr lang="fr-FR" sz="2000">
                <a:effectLst/>
                <a:latin typeface="Helvetica" pitchFamily="2" charset="0"/>
              </a:rPr>
              <a:t>      weak abort</a:t>
            </a:r>
          </a:p>
          <a:p>
            <a:r>
              <a:rPr lang="fr-FR" sz="2000">
                <a:effectLst/>
                <a:latin typeface="Helvetica" pitchFamily="2" charset="0"/>
              </a:rPr>
              <a:t>         sustain </a:t>
            </a:r>
            <a:r>
              <a:rPr lang="fr-FR" sz="2000">
                <a:solidFill>
                  <a:schemeClr val="tx2"/>
                </a:solidFill>
                <a:effectLst/>
                <a:latin typeface="Helvetica" pitchFamily="2" charset="0"/>
              </a:rPr>
              <a:t>StoppedAtFloor</a:t>
            </a:r>
            <a:r>
              <a:rPr lang="fr-FR" sz="2000">
                <a:effectLst/>
                <a:latin typeface="Helvetica" pitchFamily="2" charset="0"/>
              </a:rPr>
              <a:t> [</a:t>
            </a:r>
            <a:r>
              <a:rPr lang="fr-FR" sz="2000">
                <a:solidFill>
                  <a:schemeClr val="tx2"/>
                </a:solidFill>
                <a:effectLst/>
                <a:latin typeface="Helvetica" pitchFamily="2" charset="0"/>
              </a:rPr>
              <a:t>i</a:t>
            </a:r>
            <a:r>
              <a:rPr lang="fr-FR" sz="2000">
                <a:effectLst/>
                <a:latin typeface="Helvetica" pitchFamily="2" charset="0"/>
              </a:rPr>
              <a:t>]</a:t>
            </a:r>
          </a:p>
          <a:p>
            <a:r>
              <a:rPr lang="fr-FR" sz="2000">
                <a:effectLst/>
                <a:latin typeface="Helvetica" pitchFamily="2" charset="0"/>
              </a:rPr>
              <a:t>      when </a:t>
            </a:r>
            <a:r>
              <a:rPr lang="fr-FR" sz="2000">
                <a:solidFill>
                  <a:schemeClr val="tx2"/>
                </a:solidFill>
                <a:effectLst/>
                <a:latin typeface="Helvetica" pitchFamily="2" charset="0"/>
              </a:rPr>
              <a:t>Start</a:t>
            </a:r>
          </a:p>
          <a:p>
            <a:r>
              <a:rPr lang="fr-FR" sz="2000">
                <a:effectLst/>
                <a:latin typeface="Helvetica" pitchFamily="2" charset="0"/>
              </a:rPr>
              <a:t>   end loop</a:t>
            </a:r>
          </a:p>
          <a:p>
            <a:r>
              <a:rPr lang="fr-FR" sz="2000">
                <a:effectLst/>
                <a:latin typeface="Helvetica" pitchFamily="2" charset="0"/>
              </a:rPr>
              <a:t>end for</a:t>
            </a:r>
          </a:p>
        </p:txBody>
      </p:sp>
    </p:spTree>
    <p:extLst>
      <p:ext uri="{BB962C8B-B14F-4D97-AF65-F5344CB8AC3E}">
        <p14:creationId xmlns:p14="http://schemas.microsoft.com/office/powerpoint/2010/main" val="3365335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1300A0-E712-D544-A41E-2AAC4B2C74E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373D69A-8AB9-E343-A310-34D860D80D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3C75F5-B5A3-8B4E-B64B-F0B81F57B55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DBCD2C4-7D8B-FD4C-923C-4FA82193A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0"/>
            <a:ext cx="8915400" cy="461665"/>
          </a:xfrm>
        </p:spPr>
        <p:txBody>
          <a:bodyPr/>
          <a:lstStyle/>
          <a:p>
            <a:r>
              <a:rPr lang="fr-FR" sz="2400">
                <a:solidFill>
                  <a:srgbClr val="7030A0"/>
                </a:solidFill>
              </a:rPr>
              <a:t>&lt;compute pending calls &gt;</a:t>
            </a:r>
            <a:endParaRPr lang="fr-FR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B3CD93-CF53-FC4C-BEC9-BA8FDAB7E919}"/>
              </a:ext>
            </a:extLst>
          </p:cNvPr>
          <p:cNvSpPr/>
          <p:nvPr/>
        </p:nvSpPr>
        <p:spPr>
          <a:xfrm>
            <a:off x="755576" y="1052736"/>
            <a:ext cx="78205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>
                <a:effectLst/>
                <a:latin typeface="Helvetica" pitchFamily="2" charset="0"/>
              </a:rPr>
              <a:t>for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 i</a:t>
            </a:r>
            <a:r>
              <a:rPr lang="fr-FR">
                <a:effectLst/>
                <a:latin typeface="Helvetica" pitchFamily="2" charset="0"/>
              </a:rPr>
              <a:t> &lt;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N</a:t>
            </a:r>
            <a:r>
              <a:rPr lang="fr-FR">
                <a:effectLst/>
                <a:latin typeface="Helvetica" pitchFamily="2" charset="0"/>
              </a:rPr>
              <a:t> dopar</a:t>
            </a:r>
          </a:p>
          <a:p>
            <a:r>
              <a:rPr lang="fr-FR">
                <a:effectLst/>
                <a:latin typeface="Helvetica" pitchFamily="2" charset="0"/>
              </a:rPr>
              <a:t>   always</a:t>
            </a:r>
          </a:p>
          <a:p>
            <a:r>
              <a:rPr lang="fr-FR">
                <a:effectLst/>
                <a:latin typeface="Helvetica" pitchFamily="2" charset="0"/>
              </a:rPr>
              <a:t>      if (not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StoppedAtFloor</a:t>
            </a:r>
            <a:r>
              <a:rPr lang="fr-FR">
                <a:effectLst/>
                <a:latin typeface="Helvetica" pitchFamily="2" charset="0"/>
              </a:rPr>
              <a:t> [i]) then</a:t>
            </a:r>
          </a:p>
          <a:p>
            <a:r>
              <a:rPr lang="fr-FR">
                <a:latin typeface="Helvetica" pitchFamily="2" charset="0"/>
              </a:rPr>
              <a:t>         </a:t>
            </a:r>
            <a:r>
              <a:rPr lang="fr-FR">
                <a:effectLst/>
                <a:latin typeface="Helvetica" pitchFamily="2" charset="0"/>
              </a:rPr>
              <a:t>emit {</a:t>
            </a:r>
          </a:p>
          <a:p>
            <a:r>
              <a:rPr lang="fr-FR">
                <a:effectLst/>
                <a:latin typeface="Helvetica" pitchFamily="2" charset="0"/>
              </a:rPr>
              <a:t>           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PendingCabinCall</a:t>
            </a:r>
            <a:r>
              <a:rPr lang="fr-FR">
                <a:effectLst/>
                <a:latin typeface="Helvetica" pitchFamily="2" charset="0"/>
              </a:rPr>
              <a:t> [i] &lt;=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CabinCall</a:t>
            </a:r>
            <a:r>
              <a:rPr lang="fr-FR">
                <a:effectLst/>
                <a:latin typeface="Helvetica" pitchFamily="2" charset="0"/>
              </a:rPr>
              <a:t> [i] or pre(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PendingCabinCall</a:t>
            </a:r>
            <a:r>
              <a:rPr lang="fr-FR">
                <a:effectLst/>
                <a:latin typeface="Helvetica" pitchFamily="2" charset="0"/>
              </a:rPr>
              <a:t> [i]),</a:t>
            </a:r>
          </a:p>
          <a:p>
            <a:r>
              <a:rPr lang="fr-FR">
                <a:effectLst/>
                <a:latin typeface="Helvetica" pitchFamily="2" charset="0"/>
              </a:rPr>
              <a:t>           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PendingUpCall</a:t>
            </a:r>
            <a:r>
              <a:rPr lang="fr-FR">
                <a:effectLst/>
                <a:latin typeface="Helvetica" pitchFamily="2" charset="0"/>
              </a:rPr>
              <a:t> [i] &lt;=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UpCall</a:t>
            </a:r>
            <a:r>
              <a:rPr lang="fr-FR">
                <a:effectLst/>
                <a:latin typeface="Helvetica" pitchFamily="2" charset="0"/>
              </a:rPr>
              <a:t> [i] or pre(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PendingUpCall</a:t>
            </a:r>
            <a:r>
              <a:rPr lang="fr-FR">
                <a:effectLst/>
                <a:latin typeface="Helvetica" pitchFamily="2" charset="0"/>
              </a:rPr>
              <a:t> [i]),</a:t>
            </a:r>
          </a:p>
          <a:p>
            <a:r>
              <a:rPr lang="fr-FR">
                <a:effectLst/>
                <a:latin typeface="Helvetica" pitchFamily="2" charset="0"/>
              </a:rPr>
              <a:t>           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PendingDownCall</a:t>
            </a:r>
            <a:r>
              <a:rPr lang="fr-FR">
                <a:effectLst/>
                <a:latin typeface="Helvetica" pitchFamily="2" charset="0"/>
              </a:rPr>
              <a:t> [i] &lt;=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DownCall</a:t>
            </a:r>
            <a:r>
              <a:rPr lang="fr-FR">
                <a:effectLst/>
                <a:latin typeface="Helvetica" pitchFamily="2" charset="0"/>
              </a:rPr>
              <a:t> [i] or pre(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PendingDownCall</a:t>
            </a:r>
            <a:r>
              <a:rPr lang="fr-FR">
                <a:effectLst/>
                <a:latin typeface="Helvetica" pitchFamily="2" charset="0"/>
              </a:rPr>
              <a:t> [i]),</a:t>
            </a:r>
          </a:p>
          <a:p>
            <a:r>
              <a:rPr lang="fr-FR">
                <a:effectLst/>
                <a:latin typeface="Helvetica" pitchFamily="2" charset="0"/>
              </a:rPr>
              <a:t>           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PendingCall</a:t>
            </a:r>
            <a:r>
              <a:rPr lang="fr-FR">
                <a:effectLst/>
                <a:latin typeface="Helvetica" pitchFamily="2" charset="0"/>
              </a:rPr>
              <a:t> [i] =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PendingCabinCall</a:t>
            </a:r>
            <a:r>
              <a:rPr lang="fr-FR">
                <a:effectLst/>
                <a:latin typeface="Helvetica" pitchFamily="2" charset="0"/>
              </a:rPr>
              <a:t> [i] </a:t>
            </a:r>
          </a:p>
          <a:p>
            <a:r>
              <a:rPr lang="fr-FR">
                <a:latin typeface="Helvetica" pitchFamily="2" charset="0"/>
              </a:rPr>
              <a:t>                                       </a:t>
            </a:r>
            <a:r>
              <a:rPr lang="fr-FR">
                <a:effectLst/>
                <a:latin typeface="Helvetica" pitchFamily="2" charset="0"/>
              </a:rPr>
              <a:t>or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PendingUpCall</a:t>
            </a:r>
            <a:r>
              <a:rPr lang="fr-FR">
                <a:effectLst/>
                <a:latin typeface="Helvetica" pitchFamily="2" charset="0"/>
              </a:rPr>
              <a:t> [i] or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PendingDownCall</a:t>
            </a:r>
            <a:r>
              <a:rPr lang="fr-FR">
                <a:effectLst/>
                <a:latin typeface="Helvetica" pitchFamily="2" charset="0"/>
              </a:rPr>
              <a:t> [i],</a:t>
            </a:r>
          </a:p>
          <a:p>
            <a:r>
              <a:rPr lang="fr-FR">
                <a:latin typeface="Helvetica" pitchFamily="2" charset="0"/>
              </a:rPr>
              <a:t>         </a:t>
            </a:r>
            <a:r>
              <a:rPr lang="fr-FR">
                <a:effectLst/>
                <a:latin typeface="Helvetica" pitchFamily="2" charset="0"/>
              </a:rPr>
              <a:t>} </a:t>
            </a:r>
          </a:p>
          <a:p>
            <a:r>
              <a:rPr lang="fr-FR">
                <a:latin typeface="Helvetica" pitchFamily="2" charset="0"/>
              </a:rPr>
              <a:t>      </a:t>
            </a:r>
            <a:r>
              <a:rPr lang="fr-FR">
                <a:effectLst/>
                <a:latin typeface="Helvetica" pitchFamily="2" charset="0"/>
              </a:rPr>
              <a:t>end if</a:t>
            </a:r>
          </a:p>
          <a:p>
            <a:r>
              <a:rPr lang="fr-FR">
                <a:effectLst/>
                <a:latin typeface="Helvetica" pitchFamily="2" charset="0"/>
              </a:rPr>
              <a:t>   end always</a:t>
            </a:r>
          </a:p>
          <a:p>
            <a:r>
              <a:rPr lang="fr-FR">
                <a:effectLst/>
                <a:latin typeface="Helvetica" pitchFamily="2" charset="0"/>
              </a:rPr>
              <a:t>end for</a:t>
            </a:r>
          </a:p>
        </p:txBody>
      </p:sp>
    </p:spTree>
    <p:extLst>
      <p:ext uri="{BB962C8B-B14F-4D97-AF65-F5344CB8AC3E}">
        <p14:creationId xmlns:p14="http://schemas.microsoft.com/office/powerpoint/2010/main" val="592572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6AE2EC9-F5F7-A54C-BE47-406F4358D01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9D7B259-9B10-F045-9B3C-1496E03592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345C2D-A0D6-9B4B-B3C5-AA788496A5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C4A07DF-2B41-2B41-8971-FDC84A719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0"/>
            <a:ext cx="8915400" cy="461665"/>
          </a:xfrm>
        </p:spPr>
        <p:txBody>
          <a:bodyPr/>
          <a:lstStyle/>
          <a:p>
            <a:r>
              <a:rPr lang="fr-FR" sz="2400">
                <a:solidFill>
                  <a:srgbClr val="7030A0"/>
                </a:solidFill>
              </a:rPr>
              <a:t> &lt;compute calls to go up or down &gt;</a:t>
            </a:r>
            <a:endParaRPr lang="fr-FR" sz="2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3F0B910-87BD-FA47-9825-B1C8F4DCD230}"/>
              </a:ext>
            </a:extLst>
          </p:cNvPr>
          <p:cNvSpPr txBox="1"/>
          <p:nvPr/>
        </p:nvSpPr>
        <p:spPr>
          <a:xfrm>
            <a:off x="1043608" y="670034"/>
            <a:ext cx="6249275" cy="612475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sz="1400"/>
              <a:t>   signal </a:t>
            </a:r>
            <a:r>
              <a:rPr lang="fr-FR" sz="1400">
                <a:solidFill>
                  <a:schemeClr val="tx2"/>
                </a:solidFill>
              </a:rPr>
              <a:t>AuxUpFloor</a:t>
            </a:r>
            <a:r>
              <a:rPr lang="fr-FR" sz="1400"/>
              <a:t> [</a:t>
            </a:r>
            <a:r>
              <a:rPr lang="fr-FR" sz="1400">
                <a:solidFill>
                  <a:schemeClr val="tx2"/>
                </a:solidFill>
              </a:rPr>
              <a:t>N</a:t>
            </a:r>
            <a:r>
              <a:rPr lang="fr-FR" sz="1400"/>
              <a:t>], </a:t>
            </a:r>
            <a:r>
              <a:rPr lang="fr-FR" sz="1400">
                <a:solidFill>
                  <a:schemeClr val="tx2"/>
                </a:solidFill>
              </a:rPr>
              <a:t>AuxCallToGoUp</a:t>
            </a:r>
            <a:r>
              <a:rPr lang="fr-FR" sz="1400"/>
              <a:t> [</a:t>
            </a:r>
            <a:r>
              <a:rPr lang="fr-FR" sz="1400">
                <a:solidFill>
                  <a:schemeClr val="tx2"/>
                </a:solidFill>
              </a:rPr>
              <a:t>N</a:t>
            </a:r>
            <a:r>
              <a:rPr lang="fr-FR" sz="1400"/>
              <a:t>] in</a:t>
            </a:r>
          </a:p>
          <a:p>
            <a:r>
              <a:rPr lang="fr-FR" sz="1400"/>
              <a:t>      sustain {</a:t>
            </a:r>
          </a:p>
          <a:p>
            <a:r>
              <a:rPr lang="fr-FR" sz="1400"/>
              <a:t>         seq {</a:t>
            </a:r>
          </a:p>
          <a:p>
            <a:r>
              <a:rPr lang="fr-FR" sz="1400"/>
              <a:t>            for </a:t>
            </a:r>
            <a:r>
              <a:rPr lang="fr-FR" sz="1400">
                <a:solidFill>
                  <a:schemeClr val="tx2"/>
                </a:solidFill>
              </a:rPr>
              <a:t>i </a:t>
            </a:r>
            <a:r>
              <a:rPr lang="fr-FR" sz="1400"/>
              <a:t>&lt; </a:t>
            </a:r>
            <a:r>
              <a:rPr lang="fr-FR" sz="1400">
                <a:solidFill>
                  <a:schemeClr val="tx2"/>
                </a:solidFill>
              </a:rPr>
              <a:t>N</a:t>
            </a:r>
            <a:r>
              <a:rPr lang="fr-FR" sz="1400"/>
              <a:t> -1 doup</a:t>
            </a:r>
          </a:p>
          <a:p>
            <a:r>
              <a:rPr lang="fr-FR" sz="1400"/>
              <a:t>               AuxUpFloor [</a:t>
            </a:r>
            <a:r>
              <a:rPr lang="fr-FR" sz="1400">
                <a:solidFill>
                  <a:schemeClr val="tx2"/>
                </a:solidFill>
              </a:rPr>
              <a:t>i</a:t>
            </a:r>
            <a:r>
              <a:rPr lang="fr-FR" sz="1400"/>
              <a:t>+1] &lt;= </a:t>
            </a:r>
            <a:r>
              <a:rPr lang="fr-FR" sz="1400">
                <a:solidFill>
                  <a:schemeClr val="tx2"/>
                </a:solidFill>
              </a:rPr>
              <a:t>CurrentFloor</a:t>
            </a:r>
            <a:r>
              <a:rPr lang="fr-FR" sz="1400"/>
              <a:t> [</a:t>
            </a:r>
            <a:r>
              <a:rPr lang="fr-FR" sz="1400">
                <a:solidFill>
                  <a:schemeClr val="tx2"/>
                </a:solidFill>
              </a:rPr>
              <a:t>i</a:t>
            </a:r>
            <a:r>
              <a:rPr lang="fr-FR" sz="1400"/>
              <a:t>] or </a:t>
            </a:r>
            <a:r>
              <a:rPr lang="fr-FR" sz="1400">
                <a:solidFill>
                  <a:schemeClr val="tx2"/>
                </a:solidFill>
              </a:rPr>
              <a:t>AuxUpFloor</a:t>
            </a:r>
            <a:r>
              <a:rPr lang="fr-FR" sz="1400"/>
              <a:t> [</a:t>
            </a:r>
            <a:r>
              <a:rPr lang="fr-FR" sz="1400">
                <a:solidFill>
                  <a:schemeClr val="tx2"/>
                </a:solidFill>
              </a:rPr>
              <a:t>i</a:t>
            </a:r>
            <a:r>
              <a:rPr lang="fr-FR" sz="1400"/>
              <a:t>],</a:t>
            </a:r>
          </a:p>
          <a:p>
            <a:r>
              <a:rPr lang="fr-FR" sz="1400"/>
              <a:t>               </a:t>
            </a:r>
            <a:r>
              <a:rPr lang="fr-FR" sz="1400">
                <a:solidFill>
                  <a:schemeClr val="tx2"/>
                </a:solidFill>
              </a:rPr>
              <a:t>AuxCallToGoUp</a:t>
            </a:r>
            <a:r>
              <a:rPr lang="fr-FR" sz="1400"/>
              <a:t> [</a:t>
            </a:r>
            <a:r>
              <a:rPr lang="fr-FR" sz="1400">
                <a:solidFill>
                  <a:schemeClr val="tx2"/>
                </a:solidFill>
              </a:rPr>
              <a:t>i</a:t>
            </a:r>
            <a:r>
              <a:rPr lang="fr-FR" sz="1400"/>
              <a:t>+1] &lt;= (</a:t>
            </a:r>
            <a:r>
              <a:rPr lang="fr-FR" sz="1400">
                <a:solidFill>
                  <a:schemeClr val="tx2"/>
                </a:solidFill>
              </a:rPr>
              <a:t>PendingCall</a:t>
            </a:r>
            <a:r>
              <a:rPr lang="fr-FR" sz="1400"/>
              <a:t> [</a:t>
            </a:r>
            <a:r>
              <a:rPr lang="fr-FR" sz="1400">
                <a:solidFill>
                  <a:schemeClr val="tx2"/>
                </a:solidFill>
              </a:rPr>
              <a:t>i</a:t>
            </a:r>
            <a:r>
              <a:rPr lang="fr-FR" sz="1400"/>
              <a:t>+1] and </a:t>
            </a:r>
            <a:r>
              <a:rPr lang="fr-FR" sz="1400">
                <a:solidFill>
                  <a:schemeClr val="tx2"/>
                </a:solidFill>
              </a:rPr>
              <a:t>AuxUpFloor</a:t>
            </a:r>
            <a:r>
              <a:rPr lang="fr-FR" sz="1400"/>
              <a:t> </a:t>
            </a:r>
            <a:r>
              <a:rPr lang="fr-FR" sz="1400">
                <a:solidFill>
                  <a:schemeClr val="tx2"/>
                </a:solidFill>
              </a:rPr>
              <a:t>[i</a:t>
            </a:r>
            <a:r>
              <a:rPr lang="fr-FR" sz="1400"/>
              <a:t>+1])</a:t>
            </a:r>
          </a:p>
          <a:p>
            <a:r>
              <a:rPr lang="fr-FR" sz="1400"/>
              <a:t>                                                        or </a:t>
            </a:r>
            <a:r>
              <a:rPr lang="fr-FR" sz="1400">
                <a:solidFill>
                  <a:schemeClr val="tx2"/>
                </a:solidFill>
              </a:rPr>
              <a:t>AuxCallToGoUp</a:t>
            </a:r>
            <a:r>
              <a:rPr lang="fr-FR" sz="1400"/>
              <a:t> [</a:t>
            </a:r>
            <a:r>
              <a:rPr lang="fr-FR" sz="1400">
                <a:solidFill>
                  <a:schemeClr val="tx2"/>
                </a:solidFill>
              </a:rPr>
              <a:t>i</a:t>
            </a:r>
            <a:r>
              <a:rPr lang="fr-FR" sz="1400"/>
              <a:t>]</a:t>
            </a:r>
          </a:p>
          <a:p>
            <a:r>
              <a:rPr lang="fr-FR" sz="1400"/>
              <a:t>            end for</a:t>
            </a:r>
          </a:p>
          <a:p>
            <a:r>
              <a:rPr lang="fr-FR" sz="1400"/>
              <a:t>         },</a:t>
            </a:r>
          </a:p>
          <a:p>
            <a:r>
              <a:rPr lang="fr-FR" sz="1400"/>
              <a:t>         </a:t>
            </a:r>
            <a:r>
              <a:rPr lang="fr-FR" sz="1400">
                <a:solidFill>
                  <a:schemeClr val="tx2"/>
                </a:solidFill>
              </a:rPr>
              <a:t>CallToGoUp</a:t>
            </a:r>
            <a:r>
              <a:rPr lang="fr-FR" sz="1400"/>
              <a:t> &lt;= </a:t>
            </a:r>
            <a:r>
              <a:rPr lang="fr-FR" sz="1400">
                <a:solidFill>
                  <a:schemeClr val="tx2"/>
                </a:solidFill>
              </a:rPr>
              <a:t>AuxCallToGoUp</a:t>
            </a:r>
            <a:r>
              <a:rPr lang="fr-FR" sz="1400"/>
              <a:t> [</a:t>
            </a:r>
            <a:r>
              <a:rPr lang="fr-FR" sz="1400">
                <a:solidFill>
                  <a:schemeClr val="tx2"/>
                </a:solidFill>
              </a:rPr>
              <a:t>N</a:t>
            </a:r>
            <a:r>
              <a:rPr lang="fr-FR" sz="1400"/>
              <a:t> -1]</a:t>
            </a:r>
          </a:p>
          <a:p>
            <a:r>
              <a:rPr lang="fr-FR" sz="1400"/>
              <a:t>      }</a:t>
            </a:r>
          </a:p>
          <a:p>
            <a:r>
              <a:rPr lang="fr-FR" sz="1400"/>
              <a:t>   end signal</a:t>
            </a:r>
          </a:p>
          <a:p>
            <a:r>
              <a:rPr lang="fr-FR" sz="1400"/>
              <a:t>||</a:t>
            </a:r>
          </a:p>
          <a:p>
            <a:r>
              <a:rPr lang="fr-FR" sz="1400">
                <a:solidFill>
                  <a:schemeClr val="accent2"/>
                </a:solidFill>
              </a:rPr>
              <a:t>   // computing whether there is a call for going down</a:t>
            </a:r>
          </a:p>
          <a:p>
            <a:r>
              <a:rPr lang="fr-FR" sz="1400">
                <a:solidFill>
                  <a:schemeClr val="accent2"/>
                </a:solidFill>
              </a:rPr>
              <a:t>   // Warning : this code uses a combinational down carry chain</a:t>
            </a:r>
          </a:p>
          <a:p>
            <a:r>
              <a:rPr lang="fr-FR" sz="1400"/>
              <a:t>   signal </a:t>
            </a:r>
            <a:r>
              <a:rPr lang="fr-FR" sz="1400">
                <a:solidFill>
                  <a:schemeClr val="tx2"/>
                </a:solidFill>
              </a:rPr>
              <a:t>AuxDownFloor</a:t>
            </a:r>
            <a:r>
              <a:rPr lang="fr-FR" sz="1400"/>
              <a:t> [</a:t>
            </a:r>
            <a:r>
              <a:rPr lang="fr-FR" sz="1400">
                <a:solidFill>
                  <a:schemeClr val="tx2"/>
                </a:solidFill>
              </a:rPr>
              <a:t>N</a:t>
            </a:r>
            <a:r>
              <a:rPr lang="fr-FR" sz="1400"/>
              <a:t>], </a:t>
            </a:r>
            <a:r>
              <a:rPr lang="fr-FR" sz="1400">
                <a:solidFill>
                  <a:schemeClr val="tx2"/>
                </a:solidFill>
              </a:rPr>
              <a:t>AuxCallToGoDown</a:t>
            </a:r>
            <a:r>
              <a:rPr lang="fr-FR" sz="1400"/>
              <a:t> [</a:t>
            </a:r>
            <a:r>
              <a:rPr lang="fr-FR" sz="1400">
                <a:solidFill>
                  <a:schemeClr val="tx2"/>
                </a:solidFill>
              </a:rPr>
              <a:t>N</a:t>
            </a:r>
            <a:r>
              <a:rPr lang="fr-FR" sz="1400"/>
              <a:t>] in</a:t>
            </a:r>
          </a:p>
          <a:p>
            <a:r>
              <a:rPr lang="fr-FR" sz="1400"/>
              <a:t>      sustain {</a:t>
            </a:r>
          </a:p>
          <a:p>
            <a:r>
              <a:rPr lang="fr-FR" sz="1400"/>
              <a:t>         seq {</a:t>
            </a:r>
          </a:p>
          <a:p>
            <a:r>
              <a:rPr lang="fr-FR" sz="1400"/>
              <a:t>            for</a:t>
            </a:r>
            <a:r>
              <a:rPr lang="fr-FR" sz="1400">
                <a:solidFill>
                  <a:schemeClr val="tx2"/>
                </a:solidFill>
              </a:rPr>
              <a:t> i</a:t>
            </a:r>
            <a:r>
              <a:rPr lang="fr-FR" sz="1400"/>
              <a:t> &lt; </a:t>
            </a:r>
            <a:r>
              <a:rPr lang="fr-FR" sz="1400">
                <a:solidFill>
                  <a:schemeClr val="tx2"/>
                </a:solidFill>
              </a:rPr>
              <a:t>N</a:t>
            </a:r>
            <a:r>
              <a:rPr lang="fr-FR" sz="1400"/>
              <a:t> -1 dodown</a:t>
            </a:r>
          </a:p>
          <a:p>
            <a:r>
              <a:rPr lang="fr-FR" sz="1400"/>
              <a:t>               </a:t>
            </a:r>
            <a:r>
              <a:rPr lang="fr-FR" sz="1400">
                <a:solidFill>
                  <a:schemeClr val="tx2"/>
                </a:solidFill>
              </a:rPr>
              <a:t>AuxDownFloor</a:t>
            </a:r>
            <a:r>
              <a:rPr lang="fr-FR" sz="1400"/>
              <a:t> [</a:t>
            </a:r>
            <a:r>
              <a:rPr lang="fr-FR" sz="1400">
                <a:solidFill>
                  <a:schemeClr val="tx2"/>
                </a:solidFill>
              </a:rPr>
              <a:t>i</a:t>
            </a:r>
            <a:r>
              <a:rPr lang="fr-FR" sz="1400"/>
              <a:t>] &lt;= </a:t>
            </a:r>
            <a:r>
              <a:rPr lang="fr-FR" sz="1400">
                <a:solidFill>
                  <a:schemeClr val="tx2"/>
                </a:solidFill>
              </a:rPr>
              <a:t>CurrentFloor</a:t>
            </a:r>
            <a:r>
              <a:rPr lang="fr-FR" sz="1400"/>
              <a:t> [</a:t>
            </a:r>
            <a:r>
              <a:rPr lang="fr-FR" sz="1400">
                <a:solidFill>
                  <a:schemeClr val="tx2"/>
                </a:solidFill>
              </a:rPr>
              <a:t>i</a:t>
            </a:r>
            <a:r>
              <a:rPr lang="fr-FR" sz="1400"/>
              <a:t>+1] or </a:t>
            </a:r>
            <a:r>
              <a:rPr lang="fr-FR" sz="1400">
                <a:solidFill>
                  <a:schemeClr val="tx2"/>
                </a:solidFill>
              </a:rPr>
              <a:t>AuxDownFloor</a:t>
            </a:r>
            <a:r>
              <a:rPr lang="fr-FR" sz="1400"/>
              <a:t> [</a:t>
            </a:r>
            <a:r>
              <a:rPr lang="fr-FR" sz="1400">
                <a:solidFill>
                  <a:schemeClr val="tx2"/>
                </a:solidFill>
              </a:rPr>
              <a:t>i</a:t>
            </a:r>
            <a:r>
              <a:rPr lang="fr-FR" sz="1400"/>
              <a:t>+1] ,</a:t>
            </a:r>
          </a:p>
          <a:p>
            <a:r>
              <a:rPr lang="fr-FR" sz="1400"/>
              <a:t>               </a:t>
            </a:r>
            <a:r>
              <a:rPr lang="fr-FR" sz="1400">
                <a:solidFill>
                  <a:schemeClr val="tx2"/>
                </a:solidFill>
              </a:rPr>
              <a:t>AuxCallToGoDown</a:t>
            </a:r>
            <a:r>
              <a:rPr lang="fr-FR" sz="1400"/>
              <a:t> [</a:t>
            </a:r>
            <a:r>
              <a:rPr lang="fr-FR" sz="1400">
                <a:solidFill>
                  <a:schemeClr val="tx2"/>
                </a:solidFill>
              </a:rPr>
              <a:t>i</a:t>
            </a:r>
            <a:r>
              <a:rPr lang="fr-FR" sz="1400"/>
              <a:t>] &lt;= (</a:t>
            </a:r>
            <a:r>
              <a:rPr lang="fr-FR" sz="1400">
                <a:solidFill>
                  <a:schemeClr val="tx2"/>
                </a:solidFill>
              </a:rPr>
              <a:t>PendingCall</a:t>
            </a:r>
            <a:r>
              <a:rPr lang="fr-FR" sz="1400"/>
              <a:t> [</a:t>
            </a:r>
            <a:r>
              <a:rPr lang="fr-FR" sz="1400">
                <a:solidFill>
                  <a:schemeClr val="tx2"/>
                </a:solidFill>
              </a:rPr>
              <a:t>i</a:t>
            </a:r>
            <a:r>
              <a:rPr lang="fr-FR" sz="1400"/>
              <a:t>] and </a:t>
            </a:r>
            <a:r>
              <a:rPr lang="fr-FR" sz="1400">
                <a:solidFill>
                  <a:schemeClr val="tx2"/>
                </a:solidFill>
              </a:rPr>
              <a:t>AuxDownFloor</a:t>
            </a:r>
            <a:r>
              <a:rPr lang="fr-FR" sz="1400"/>
              <a:t> [</a:t>
            </a:r>
            <a:r>
              <a:rPr lang="fr-FR" sz="1400">
                <a:solidFill>
                  <a:schemeClr val="tx2"/>
                </a:solidFill>
              </a:rPr>
              <a:t>i</a:t>
            </a:r>
            <a:r>
              <a:rPr lang="fr-FR" sz="1400"/>
              <a:t>])</a:t>
            </a:r>
          </a:p>
          <a:p>
            <a:r>
              <a:rPr lang="fr-FR" sz="1400"/>
              <a:t>                                                       or </a:t>
            </a:r>
            <a:r>
              <a:rPr lang="fr-FR" sz="1400">
                <a:solidFill>
                  <a:schemeClr val="tx2"/>
                </a:solidFill>
              </a:rPr>
              <a:t>AuxCallToGoDown</a:t>
            </a:r>
            <a:r>
              <a:rPr lang="fr-FR" sz="1400"/>
              <a:t> [</a:t>
            </a:r>
            <a:r>
              <a:rPr lang="fr-FR" sz="1400">
                <a:solidFill>
                  <a:schemeClr val="tx2"/>
                </a:solidFill>
              </a:rPr>
              <a:t>i</a:t>
            </a:r>
            <a:r>
              <a:rPr lang="fr-FR" sz="1400"/>
              <a:t>+1]</a:t>
            </a:r>
          </a:p>
          <a:p>
            <a:r>
              <a:rPr lang="fr-FR" sz="1400"/>
              <a:t>             end for</a:t>
            </a:r>
          </a:p>
          <a:p>
            <a:r>
              <a:rPr lang="fr-FR" sz="1400"/>
              <a:t>         },</a:t>
            </a:r>
          </a:p>
          <a:p>
            <a:r>
              <a:rPr lang="fr-FR" sz="1400"/>
              <a:t>         </a:t>
            </a:r>
            <a:r>
              <a:rPr lang="fr-FR" sz="1400">
                <a:solidFill>
                  <a:schemeClr val="tx2"/>
                </a:solidFill>
              </a:rPr>
              <a:t>CallToGoDown</a:t>
            </a:r>
            <a:r>
              <a:rPr lang="fr-FR" sz="1400"/>
              <a:t> &lt;= </a:t>
            </a:r>
            <a:r>
              <a:rPr lang="fr-FR" sz="1400">
                <a:solidFill>
                  <a:schemeClr val="tx2"/>
                </a:solidFill>
              </a:rPr>
              <a:t>AuxCallToGoDown</a:t>
            </a:r>
            <a:r>
              <a:rPr lang="fr-FR" sz="1400"/>
              <a:t> [0]</a:t>
            </a:r>
          </a:p>
          <a:p>
            <a:r>
              <a:rPr lang="fr-FR" sz="1400"/>
              <a:t>      }</a:t>
            </a:r>
          </a:p>
          <a:p>
            <a:r>
              <a:rPr lang="fr-FR" sz="1400"/>
              <a:t>   end signal</a:t>
            </a:r>
          </a:p>
          <a:p>
            <a:pPr algn="l" fontAlgn="base">
              <a:spcAft>
                <a:spcPct val="0"/>
              </a:spcAft>
            </a:pPr>
            <a:endParaRPr kumimoji="0" lang="fr-FR" sz="1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37745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7C4FE9-0A5E-A74E-9C16-E0E268A96AA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7D99B6E-1B8F-1C42-BED8-E5089F25663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631D14-9F04-EA42-96CA-CFB7DE23147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C7FFEFE3-D3AD-A54F-A8A9-D2124CDAE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0"/>
            <a:ext cx="8915400" cy="461665"/>
          </a:xfrm>
        </p:spPr>
        <p:txBody>
          <a:bodyPr/>
          <a:lstStyle/>
          <a:p>
            <a:r>
              <a:rPr lang="fr-FR" sz="2400">
                <a:solidFill>
                  <a:srgbClr val="7030A0"/>
                </a:solidFill>
              </a:rPr>
              <a:t> &lt;compute CurrentUp or CurrentDown directions &gt;</a:t>
            </a:r>
            <a:endParaRPr lang="fr-FR" sz="2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8DF48EA-C95E-DF48-8507-BE1F5E256BE9}"/>
              </a:ext>
            </a:extLst>
          </p:cNvPr>
          <p:cNvSpPr txBox="1"/>
          <p:nvPr/>
        </p:nvSpPr>
        <p:spPr>
          <a:xfrm>
            <a:off x="2368118" y="1484784"/>
            <a:ext cx="4108882" cy="384720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/>
              <a:t>loop</a:t>
            </a:r>
          </a:p>
          <a:p>
            <a:r>
              <a:rPr lang="fr-FR"/>
              <a:t>   await</a:t>
            </a:r>
          </a:p>
          <a:p>
            <a:r>
              <a:rPr lang="fr-FR"/>
              <a:t>      case immediate </a:t>
            </a:r>
            <a:r>
              <a:rPr lang="fr-FR">
                <a:solidFill>
                  <a:schemeClr val="tx2"/>
                </a:solidFill>
              </a:rPr>
              <a:t>CallToGoUp</a:t>
            </a:r>
            <a:r>
              <a:rPr lang="fr-FR"/>
              <a:t> do</a:t>
            </a:r>
          </a:p>
          <a:p>
            <a:r>
              <a:rPr lang="fr-FR"/>
              <a:t>         abort</a:t>
            </a:r>
          </a:p>
          <a:p>
            <a:r>
              <a:rPr lang="fr-FR"/>
              <a:t>            sustain </a:t>
            </a:r>
            <a:r>
              <a:rPr lang="fr-FR">
                <a:solidFill>
                  <a:schemeClr val="tx2"/>
                </a:solidFill>
              </a:rPr>
              <a:t>CurrentUp</a:t>
            </a:r>
          </a:p>
          <a:p>
            <a:r>
              <a:rPr lang="fr-FR"/>
              <a:t>         when not </a:t>
            </a:r>
            <a:r>
              <a:rPr lang="fr-FR">
                <a:solidFill>
                  <a:schemeClr val="tx2"/>
                </a:solidFill>
              </a:rPr>
              <a:t>CallToGoUp</a:t>
            </a:r>
          </a:p>
          <a:p>
            <a:r>
              <a:rPr lang="fr-FR"/>
              <a:t>      case immediate </a:t>
            </a:r>
            <a:r>
              <a:rPr lang="fr-FR">
                <a:solidFill>
                  <a:schemeClr val="tx2"/>
                </a:solidFill>
              </a:rPr>
              <a:t>CallToGoDown</a:t>
            </a:r>
            <a:r>
              <a:rPr lang="fr-FR"/>
              <a:t> do</a:t>
            </a:r>
          </a:p>
          <a:p>
            <a:r>
              <a:rPr lang="fr-FR"/>
              <a:t>         abort</a:t>
            </a:r>
          </a:p>
          <a:p>
            <a:r>
              <a:rPr lang="fr-FR"/>
              <a:t>            sustain </a:t>
            </a:r>
            <a:r>
              <a:rPr lang="fr-FR">
                <a:solidFill>
                  <a:schemeClr val="tx2"/>
                </a:solidFill>
              </a:rPr>
              <a:t>CurrentDown</a:t>
            </a:r>
          </a:p>
          <a:p>
            <a:r>
              <a:rPr lang="fr-FR"/>
              <a:t>         when not </a:t>
            </a:r>
            <a:r>
              <a:rPr lang="fr-FR">
                <a:solidFill>
                  <a:schemeClr val="tx2"/>
                </a:solidFill>
              </a:rPr>
              <a:t>CallToGoUp</a:t>
            </a:r>
          </a:p>
          <a:p>
            <a:r>
              <a:rPr lang="fr-FR"/>
              <a:t>   end await</a:t>
            </a:r>
          </a:p>
          <a:p>
            <a:r>
              <a:rPr lang="fr-FR"/>
              <a:t>end loop</a:t>
            </a:r>
          </a:p>
          <a:p>
            <a:pPr algn="l" fontAlgn="base"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77857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C89AE3C-AE4A-434F-9E29-7DBAB2A23D7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52B30EF-FEA2-AD48-96DB-02420D9BC3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882344-6E48-8043-8A1D-A3D16A34EE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0F2847F-F063-FA44-958F-4B50ECFBF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0"/>
            <a:ext cx="8915400" cy="461665"/>
          </a:xfrm>
        </p:spPr>
        <p:txBody>
          <a:bodyPr/>
          <a:lstStyle/>
          <a:p>
            <a:r>
              <a:rPr lang="fr-FR" sz="2400">
                <a:solidFill>
                  <a:srgbClr val="7030A0"/>
                </a:solidFill>
              </a:rPr>
              <a:t> &lt;start motor in appropriate direction &gt;</a:t>
            </a:r>
            <a:endParaRPr lang="fr-FR" sz="24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BB338B6-7295-F44A-93B6-034E01963D9E}"/>
              </a:ext>
            </a:extLst>
          </p:cNvPr>
          <p:cNvSpPr txBox="1"/>
          <p:nvPr/>
        </p:nvSpPr>
        <p:spPr>
          <a:xfrm>
            <a:off x="1869946" y="1196752"/>
            <a:ext cx="5404108" cy="424731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/>
              <a:t>loop</a:t>
            </a:r>
          </a:p>
          <a:p>
            <a:r>
              <a:rPr lang="fr-FR"/>
              <a:t>   await </a:t>
            </a:r>
            <a:r>
              <a:rPr lang="fr-FR">
                <a:solidFill>
                  <a:schemeClr val="tx2"/>
                </a:solidFill>
              </a:rPr>
              <a:t>StartOK</a:t>
            </a:r>
            <a:r>
              <a:rPr lang="fr-FR"/>
              <a:t> ;</a:t>
            </a:r>
          </a:p>
          <a:p>
            <a:r>
              <a:rPr lang="fr-FR"/>
              <a:t>   await immediate </a:t>
            </a:r>
            <a:r>
              <a:rPr lang="fr-FR">
                <a:solidFill>
                  <a:schemeClr val="tx2"/>
                </a:solidFill>
              </a:rPr>
              <a:t>CallToGoUp</a:t>
            </a:r>
            <a:r>
              <a:rPr lang="fr-FR"/>
              <a:t> or </a:t>
            </a:r>
            <a:r>
              <a:rPr lang="fr-FR">
                <a:solidFill>
                  <a:schemeClr val="tx2"/>
                </a:solidFill>
              </a:rPr>
              <a:t>CallToGoDown</a:t>
            </a:r>
            <a:r>
              <a:rPr lang="fr-FR"/>
              <a:t> ;</a:t>
            </a:r>
          </a:p>
          <a:p>
            <a:r>
              <a:rPr lang="fr-FR"/>
              <a:t>   emit </a:t>
            </a:r>
            <a:r>
              <a:rPr lang="fr-FR">
                <a:solidFill>
                  <a:schemeClr val="tx2"/>
                </a:solidFill>
              </a:rPr>
              <a:t>Start</a:t>
            </a:r>
            <a:r>
              <a:rPr lang="fr-FR"/>
              <a:t> ;</a:t>
            </a:r>
          </a:p>
          <a:p>
            <a:r>
              <a:rPr lang="fr-FR"/>
              <a:t>   if</a:t>
            </a:r>
          </a:p>
          <a:p>
            <a:r>
              <a:rPr lang="fr-FR"/>
              <a:t>      case pre(</a:t>
            </a:r>
            <a:r>
              <a:rPr lang="fr-FR">
                <a:solidFill>
                  <a:schemeClr val="tx2"/>
                </a:solidFill>
              </a:rPr>
              <a:t>CurrentUp</a:t>
            </a:r>
            <a:r>
              <a:rPr lang="fr-FR"/>
              <a:t>) and </a:t>
            </a:r>
            <a:r>
              <a:rPr lang="fr-FR">
                <a:solidFill>
                  <a:schemeClr val="tx2"/>
                </a:solidFill>
              </a:rPr>
              <a:t>CallToGoUp</a:t>
            </a:r>
            <a:r>
              <a:rPr lang="fr-FR"/>
              <a:t> do</a:t>
            </a:r>
          </a:p>
          <a:p>
            <a:r>
              <a:rPr lang="fr-FR"/>
              <a:t>         emit </a:t>
            </a:r>
            <a:r>
              <a:rPr lang="fr-FR">
                <a:solidFill>
                  <a:schemeClr val="tx2"/>
                </a:solidFill>
              </a:rPr>
              <a:t>Up</a:t>
            </a:r>
          </a:p>
          <a:p>
            <a:r>
              <a:rPr lang="fr-FR"/>
              <a:t>      case pre(</a:t>
            </a:r>
            <a:r>
              <a:rPr lang="fr-FR">
                <a:solidFill>
                  <a:schemeClr val="tx2"/>
                </a:solidFill>
              </a:rPr>
              <a:t>CurrentDown</a:t>
            </a:r>
            <a:r>
              <a:rPr lang="fr-FR"/>
              <a:t> ) and </a:t>
            </a:r>
            <a:r>
              <a:rPr lang="fr-FR">
                <a:solidFill>
                  <a:schemeClr val="tx2"/>
                </a:solidFill>
              </a:rPr>
              <a:t>CallToGoDown</a:t>
            </a:r>
            <a:r>
              <a:rPr lang="fr-FR"/>
              <a:t> do</a:t>
            </a:r>
          </a:p>
          <a:p>
            <a:r>
              <a:rPr lang="fr-FR"/>
              <a:t>         emit </a:t>
            </a:r>
            <a:r>
              <a:rPr lang="fr-FR">
                <a:solidFill>
                  <a:schemeClr val="tx2"/>
                </a:solidFill>
              </a:rPr>
              <a:t>Down</a:t>
            </a:r>
          </a:p>
          <a:p>
            <a:r>
              <a:rPr lang="fr-FR"/>
              <a:t>      case </a:t>
            </a:r>
            <a:r>
              <a:rPr lang="fr-FR">
                <a:solidFill>
                  <a:schemeClr val="tx2"/>
                </a:solidFill>
              </a:rPr>
              <a:t>CallToGoUp</a:t>
            </a:r>
            <a:r>
              <a:rPr lang="fr-FR"/>
              <a:t> do</a:t>
            </a:r>
          </a:p>
          <a:p>
            <a:r>
              <a:rPr lang="fr-FR"/>
              <a:t>         emit </a:t>
            </a:r>
            <a:r>
              <a:rPr lang="fr-FR">
                <a:solidFill>
                  <a:schemeClr val="tx2"/>
                </a:solidFill>
              </a:rPr>
              <a:t>Up</a:t>
            </a:r>
          </a:p>
          <a:p>
            <a:r>
              <a:rPr lang="fr-FR"/>
              <a:t>      case </a:t>
            </a:r>
            <a:r>
              <a:rPr lang="fr-FR">
                <a:solidFill>
                  <a:schemeClr val="tx2"/>
                </a:solidFill>
              </a:rPr>
              <a:t>CallToGoDown</a:t>
            </a:r>
            <a:r>
              <a:rPr lang="fr-FR"/>
              <a:t> do</a:t>
            </a:r>
          </a:p>
          <a:p>
            <a:r>
              <a:rPr lang="fr-FR"/>
              <a:t>         emit </a:t>
            </a:r>
            <a:r>
              <a:rPr lang="fr-FR">
                <a:solidFill>
                  <a:schemeClr val="tx2"/>
                </a:solidFill>
              </a:rPr>
              <a:t>Down</a:t>
            </a:r>
          </a:p>
          <a:p>
            <a:r>
              <a:rPr lang="fr-FR"/>
              <a:t>   end if</a:t>
            </a:r>
          </a:p>
          <a:p>
            <a:r>
              <a:rPr lang="fr-FR"/>
              <a:t>end loop</a:t>
            </a:r>
          </a:p>
        </p:txBody>
      </p:sp>
    </p:spTree>
    <p:extLst>
      <p:ext uri="{BB962C8B-B14F-4D97-AF65-F5344CB8AC3E}">
        <p14:creationId xmlns:p14="http://schemas.microsoft.com/office/powerpoint/2010/main" val="3507687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B4A1538-218F-7B47-8166-D52C7E82301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850A781-83D2-CD4F-BE43-98D443A836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AFC057-AA46-0848-99E0-1D8129CAEC8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D2C47DE-48AA-774E-B780-2CC53962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Assertions de coh</a:t>
            </a:r>
            <a:r>
              <a:rPr lang="en-US"/>
              <a:t>érence interne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1570C82-FEBD-484C-B1A2-B8BA5EB9C567}"/>
              </a:ext>
            </a:extLst>
          </p:cNvPr>
          <p:cNvSpPr txBox="1"/>
          <p:nvPr/>
        </p:nvSpPr>
        <p:spPr>
          <a:xfrm>
            <a:off x="1475656" y="1556792"/>
            <a:ext cx="7353295" cy="357020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/>
              <a:t>sustain {</a:t>
            </a:r>
          </a:p>
          <a:p>
            <a:r>
              <a:rPr lang="fr-FR"/>
              <a:t>   </a:t>
            </a:r>
            <a:r>
              <a:rPr lang="fr-FR">
                <a:solidFill>
                  <a:schemeClr val="accent2"/>
                </a:solidFill>
              </a:rPr>
              <a:t>// there is always a direction given at start time</a:t>
            </a:r>
          </a:p>
          <a:p>
            <a:r>
              <a:rPr lang="fr-FR"/>
              <a:t>   assert </a:t>
            </a:r>
            <a:r>
              <a:rPr lang="fr-FR">
                <a:solidFill>
                  <a:schemeClr val="accent3"/>
                </a:solidFill>
              </a:rPr>
              <a:t>SomeDirection</a:t>
            </a:r>
            <a:r>
              <a:rPr lang="fr-FR"/>
              <a:t> = </a:t>
            </a:r>
            <a:r>
              <a:rPr lang="fr-FR">
                <a:solidFill>
                  <a:schemeClr val="tx2"/>
                </a:solidFill>
              </a:rPr>
              <a:t>Start</a:t>
            </a:r>
            <a:r>
              <a:rPr lang="fr-FR"/>
              <a:t> =&gt; (</a:t>
            </a:r>
            <a:r>
              <a:rPr lang="fr-FR">
                <a:solidFill>
                  <a:schemeClr val="tx2"/>
                </a:solidFill>
              </a:rPr>
              <a:t>Up</a:t>
            </a:r>
            <a:r>
              <a:rPr lang="fr-FR"/>
              <a:t> or </a:t>
            </a:r>
            <a:r>
              <a:rPr lang="fr-FR">
                <a:solidFill>
                  <a:schemeClr val="tx2"/>
                </a:solidFill>
              </a:rPr>
              <a:t>Down</a:t>
            </a:r>
            <a:r>
              <a:rPr lang="fr-FR"/>
              <a:t>),</a:t>
            </a:r>
          </a:p>
          <a:p>
            <a:r>
              <a:rPr lang="fr-FR">
                <a:solidFill>
                  <a:schemeClr val="accent2"/>
                </a:solidFill>
              </a:rPr>
              <a:t>   // always start up at bottom floor</a:t>
            </a:r>
          </a:p>
          <a:p>
            <a:r>
              <a:rPr lang="fr-FR"/>
              <a:t>   assert </a:t>
            </a:r>
            <a:r>
              <a:rPr lang="fr-FR">
                <a:solidFill>
                  <a:schemeClr val="accent3"/>
                </a:solidFill>
              </a:rPr>
              <a:t>NoBottomCrash</a:t>
            </a:r>
            <a:r>
              <a:rPr lang="fr-FR"/>
              <a:t> = (</a:t>
            </a:r>
            <a:r>
              <a:rPr lang="fr-FR">
                <a:solidFill>
                  <a:schemeClr val="tx2"/>
                </a:solidFill>
              </a:rPr>
              <a:t>StoppedAtFloor</a:t>
            </a:r>
            <a:r>
              <a:rPr lang="fr-FR"/>
              <a:t> [0] and </a:t>
            </a:r>
            <a:r>
              <a:rPr lang="fr-FR">
                <a:solidFill>
                  <a:schemeClr val="tx2"/>
                </a:solidFill>
              </a:rPr>
              <a:t>Start</a:t>
            </a:r>
            <a:r>
              <a:rPr lang="fr-FR"/>
              <a:t> ) =&gt; </a:t>
            </a:r>
            <a:r>
              <a:rPr lang="fr-FR">
                <a:solidFill>
                  <a:schemeClr val="tx2"/>
                </a:solidFill>
              </a:rPr>
              <a:t>Up</a:t>
            </a:r>
            <a:r>
              <a:rPr lang="fr-FR"/>
              <a:t> ,</a:t>
            </a:r>
          </a:p>
          <a:p>
            <a:r>
              <a:rPr lang="fr-FR">
                <a:solidFill>
                  <a:schemeClr val="accent2"/>
                </a:solidFill>
              </a:rPr>
              <a:t>   // always start down at top floor</a:t>
            </a:r>
          </a:p>
          <a:p>
            <a:r>
              <a:rPr lang="fr-FR"/>
              <a:t>   assert </a:t>
            </a:r>
            <a:r>
              <a:rPr lang="fr-FR">
                <a:solidFill>
                  <a:schemeClr val="accent3"/>
                </a:solidFill>
              </a:rPr>
              <a:t>NoTopCrash</a:t>
            </a:r>
            <a:r>
              <a:rPr lang="fr-FR"/>
              <a:t> = (</a:t>
            </a:r>
            <a:r>
              <a:rPr lang="fr-FR">
                <a:solidFill>
                  <a:schemeClr val="tx2"/>
                </a:solidFill>
              </a:rPr>
              <a:t>StoppedAtFloor</a:t>
            </a:r>
            <a:r>
              <a:rPr lang="fr-FR"/>
              <a:t> [N -1] and </a:t>
            </a:r>
            <a:r>
              <a:rPr lang="fr-FR">
                <a:solidFill>
                  <a:schemeClr val="tx2"/>
                </a:solidFill>
              </a:rPr>
              <a:t>Start</a:t>
            </a:r>
            <a:r>
              <a:rPr lang="fr-FR"/>
              <a:t> ) =&gt; </a:t>
            </a:r>
            <a:r>
              <a:rPr lang="fr-FR">
                <a:solidFill>
                  <a:schemeClr val="tx2"/>
                </a:solidFill>
              </a:rPr>
              <a:t>Down</a:t>
            </a:r>
            <a:r>
              <a:rPr lang="fr-FR"/>
              <a:t> ,</a:t>
            </a:r>
          </a:p>
          <a:p>
            <a:r>
              <a:rPr lang="fr-FR">
                <a:solidFill>
                  <a:schemeClr val="accent2"/>
                </a:solidFill>
              </a:rPr>
              <a:t>   // tell stopped at only one floor at a time (as is, not parametric in N)</a:t>
            </a:r>
          </a:p>
          <a:p>
            <a:r>
              <a:rPr lang="fr-FR"/>
              <a:t>   assert </a:t>
            </a:r>
            <a:r>
              <a:rPr lang="fr-FR">
                <a:solidFill>
                  <a:schemeClr val="accent3"/>
                </a:solidFill>
              </a:rPr>
              <a:t>StopOK</a:t>
            </a:r>
            <a:r>
              <a:rPr lang="fr-FR"/>
              <a:t> =   </a:t>
            </a:r>
            <a:r>
              <a:rPr lang="fr-FR">
                <a:solidFill>
                  <a:schemeClr val="tx2"/>
                </a:solidFill>
              </a:rPr>
              <a:t>StoppedAtFloor</a:t>
            </a:r>
            <a:r>
              <a:rPr lang="fr-FR"/>
              <a:t> [0] # </a:t>
            </a:r>
            <a:r>
              <a:rPr lang="fr-FR">
                <a:solidFill>
                  <a:schemeClr val="tx2"/>
                </a:solidFill>
              </a:rPr>
              <a:t>StoppedAtFloor</a:t>
            </a:r>
            <a:r>
              <a:rPr lang="fr-FR"/>
              <a:t> [1]</a:t>
            </a:r>
          </a:p>
          <a:p>
            <a:r>
              <a:rPr lang="fr-FR"/>
              <a:t>                              # </a:t>
            </a:r>
            <a:r>
              <a:rPr lang="fr-FR">
                <a:solidFill>
                  <a:schemeClr val="tx2"/>
                </a:solidFill>
              </a:rPr>
              <a:t>StoppedAtFloor</a:t>
            </a:r>
            <a:r>
              <a:rPr lang="fr-FR"/>
              <a:t> [2] # </a:t>
            </a:r>
            <a:r>
              <a:rPr lang="fr-FR">
                <a:solidFill>
                  <a:schemeClr val="tx2"/>
                </a:solidFill>
              </a:rPr>
              <a:t>StoppedAtFloor</a:t>
            </a:r>
            <a:r>
              <a:rPr lang="fr-FR"/>
              <a:t> [3]</a:t>
            </a:r>
          </a:p>
          <a:p>
            <a:r>
              <a:rPr lang="fr-FR"/>
              <a:t>}</a:t>
            </a:r>
          </a:p>
          <a:p>
            <a:pPr algn="l" fontAlgn="base"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5551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330BE8F-7B34-C741-A2F0-D1A512E10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458200" cy="2766911"/>
          </a:xfrm>
        </p:spPr>
        <p:txBody>
          <a:bodyPr/>
          <a:lstStyle/>
          <a:p>
            <a:r>
              <a:rPr lang="fr-FR" sz="2400"/>
              <a:t>Travaille sur les automates explicites (option –A)</a:t>
            </a:r>
          </a:p>
          <a:p>
            <a:r>
              <a:rPr lang="fr-FR" sz="2400">
                <a:solidFill>
                  <a:schemeClr val="accent3"/>
                </a:solidFill>
              </a:rPr>
              <a:t>Abstraction</a:t>
            </a:r>
            <a:r>
              <a:rPr lang="fr-FR" sz="2400"/>
              <a:t> des donn</a:t>
            </a:r>
            <a:r>
              <a:rPr lang="en-US" sz="2400"/>
              <a:t>ées et de</a:t>
            </a:r>
            <a:r>
              <a:rPr lang="fr-FR" sz="2400"/>
              <a:t> signaux, r</a:t>
            </a:r>
            <a:r>
              <a:rPr lang="en-US" sz="2400"/>
              <a:t>éduction par </a:t>
            </a:r>
            <a:r>
              <a:rPr lang="en-US" sz="2400">
                <a:solidFill>
                  <a:schemeClr val="accent3"/>
                </a:solidFill>
              </a:rPr>
              <a:t>bisimulation observationnelle</a:t>
            </a:r>
            <a:r>
              <a:rPr lang="en-US" sz="2400"/>
              <a:t> (cf cours du )</a:t>
            </a:r>
          </a:p>
          <a:p>
            <a:r>
              <a:rPr lang="en-US" sz="2400"/>
              <a:t>Systèmes : </a:t>
            </a:r>
          </a:p>
          <a:p>
            <a:pPr lvl="1"/>
            <a:r>
              <a:rPr lang="en-US" sz="2000">
                <a:solidFill>
                  <a:schemeClr val="accent4"/>
                </a:solidFill>
              </a:rPr>
              <a:t>Auto</a:t>
            </a:r>
            <a:r>
              <a:rPr lang="en-US" sz="2000"/>
              <a:t> </a:t>
            </a:r>
            <a:r>
              <a:rPr lang="en-US" sz="2000">
                <a:solidFill>
                  <a:schemeClr val="tx1"/>
                </a:solidFill>
              </a:rPr>
              <a:t>(R. de Simone, D. Vergamini)</a:t>
            </a:r>
            <a:r>
              <a:rPr lang="en-US" sz="2000"/>
              <a:t> </a:t>
            </a:r>
            <a:r>
              <a:rPr lang="en-US" sz="2000">
                <a:solidFill>
                  <a:schemeClr val="tx1"/>
                </a:solidFill>
              </a:rPr>
              <a:t>:</a:t>
            </a:r>
            <a:r>
              <a:rPr lang="en-US" sz="2000"/>
              <a:t> </a:t>
            </a:r>
            <a:r>
              <a:rPr lang="en-US" sz="2000">
                <a:solidFill>
                  <a:schemeClr val="tx1"/>
                </a:solidFill>
              </a:rPr>
              <a:t>calcul efficace des réductions</a:t>
            </a:r>
          </a:p>
          <a:p>
            <a:pPr lvl="1"/>
            <a:r>
              <a:rPr lang="en-US" sz="2000">
                <a:solidFill>
                  <a:schemeClr val="accent4"/>
                </a:solidFill>
              </a:rPr>
              <a:t>Autograph</a:t>
            </a:r>
            <a:r>
              <a:rPr lang="en-US" sz="2000"/>
              <a:t> </a:t>
            </a:r>
            <a:r>
              <a:rPr lang="en-US" sz="2000">
                <a:solidFill>
                  <a:schemeClr val="tx1"/>
                </a:solidFill>
              </a:rPr>
              <a:t>(V. Roy)</a:t>
            </a:r>
            <a:r>
              <a:rPr lang="en-US" sz="2000"/>
              <a:t> </a:t>
            </a:r>
            <a:r>
              <a:rPr lang="en-US" sz="2000">
                <a:solidFill>
                  <a:schemeClr val="tx1"/>
                </a:solidFill>
              </a:rPr>
              <a:t>: dessin interactif des automates réduits</a:t>
            </a:r>
          </a:p>
          <a:p>
            <a:pPr marL="288000" lvl="1" indent="0">
              <a:buNone/>
            </a:pPr>
            <a:r>
              <a:rPr lang="en-US" sz="2000"/>
              <a:t>   </a:t>
            </a:r>
            <a:r>
              <a:rPr lang="en-US" sz="2000">
                <a:solidFill>
                  <a:schemeClr val="tx1"/>
                </a:solidFill>
              </a:rPr>
              <a:t> (</a:t>
            </a:r>
            <a:r>
              <a:rPr lang="en-US" sz="2000">
                <a:solidFill>
                  <a:schemeClr val="accent4"/>
                </a:solidFill>
              </a:rPr>
              <a:t>Auto </a:t>
            </a:r>
            <a:r>
              <a:rPr lang="en-US" sz="2000">
                <a:solidFill>
                  <a:schemeClr val="tx1"/>
                </a:solidFill>
              </a:rPr>
              <a:t>et</a:t>
            </a:r>
            <a:r>
              <a:rPr lang="en-US" sz="2000"/>
              <a:t> </a:t>
            </a:r>
            <a:r>
              <a:rPr lang="en-US" sz="2000">
                <a:solidFill>
                  <a:schemeClr val="accent4"/>
                </a:solidFill>
              </a:rPr>
              <a:t>Autograph</a:t>
            </a:r>
            <a:r>
              <a:rPr lang="en-US" sz="2000"/>
              <a:t> </a:t>
            </a:r>
            <a:r>
              <a:rPr lang="en-US" sz="2000">
                <a:solidFill>
                  <a:schemeClr val="tx1"/>
                </a:solidFill>
              </a:rPr>
              <a:t>ont eu bien d’autres applications)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FC19AC-A111-AA41-A345-CD6B5C7CB0B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C3DF9C-0AF3-8040-AB95-BC63C8117ED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CBD68B-553E-B24C-B3F0-A4880C8442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ABF2F4A-1E12-F344-9D8F-069757350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</a:t>
            </a:r>
            <a:r>
              <a:rPr lang="en-US"/>
              <a:t>érification par abstraction d’automates </a:t>
            </a: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1926CAA-CCF6-4848-8BFA-88CD63C04838}"/>
              </a:ext>
            </a:extLst>
          </p:cNvPr>
          <p:cNvSpPr txBox="1"/>
          <p:nvPr/>
        </p:nvSpPr>
        <p:spPr>
          <a:xfrm>
            <a:off x="204056" y="4653136"/>
            <a:ext cx="8735888" cy="8309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Tr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è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 utile, mais limit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 par le risque d’explosion des automates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/>
              <a:t>Plus récents : </a:t>
            </a:r>
            <a:r>
              <a:rPr lang="en-US" sz="2400" kern="0" dirty="0">
                <a:solidFill>
                  <a:schemeClr val="accent4"/>
                </a:solidFill>
              </a:rPr>
              <a:t>UPPAAL</a:t>
            </a:r>
            <a:r>
              <a:rPr lang="en-US" sz="2400" kern="0" dirty="0"/>
              <a:t> (c. 30/03/2016), </a:t>
            </a:r>
            <a:r>
              <a:rPr lang="en-US" sz="2400" kern="0" dirty="0">
                <a:solidFill>
                  <a:schemeClr val="accent4"/>
                </a:solidFill>
              </a:rPr>
              <a:t>CADP</a:t>
            </a:r>
            <a:r>
              <a:rPr lang="en-US" sz="2400" kern="0" dirty="0"/>
              <a:t> (c. 06/04/2016) 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107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1AB1BF1-6DC5-0146-87EB-885FCBA1F6C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28AE14F-E260-EC42-BE1E-F13B5453A07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D324C6-C9F8-A047-BBA5-9E014BA28D7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806F531-DA3C-1940-B863-0C2A81D4C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0"/>
            <a:ext cx="8915400" cy="630942"/>
          </a:xfrm>
        </p:spPr>
        <p:txBody>
          <a:bodyPr/>
          <a:lstStyle/>
          <a:p>
            <a:r>
              <a:rPr lang="fr-FR"/>
              <a:t>V</a:t>
            </a:r>
            <a:r>
              <a:rPr lang="en-US"/>
              <a:t>érification par </a:t>
            </a:r>
            <a:r>
              <a:rPr lang="en-US" sz="3200"/>
              <a:t>observateurs</a:t>
            </a:r>
            <a:r>
              <a:rPr lang="en-US"/>
              <a:t> (N. Halbwachs)</a:t>
            </a:r>
            <a:endParaRPr lang="fr-F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4B6CEF-3827-ED4A-B41C-29CC2ACD3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38" y="1853222"/>
            <a:ext cx="977900" cy="15875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9075C73-58FD-A248-AC14-4DC02F527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238" y="1853222"/>
            <a:ext cx="1358900" cy="15875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A33CD3D-B47B-6F44-8127-7C3A5B209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4238" y="1853222"/>
            <a:ext cx="977900" cy="15875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0D353B0D-3C02-B342-98D1-24FB89098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9988" y="2608872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29DD9254-8CF1-C64B-A21F-1B5290BC5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6388" y="2608872"/>
            <a:ext cx="81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3C97B1D7-6C0A-2B4C-B33F-00D72754B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6188" y="2608872"/>
            <a:ext cx="88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294911F9-20C4-6643-A9BC-AF9B9965C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1188" y="2608872"/>
            <a:ext cx="73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B39543A4-43F0-7847-9633-8CC00372D82B}"/>
              </a:ext>
            </a:extLst>
          </p:cNvPr>
          <p:cNvSpPr>
            <a:spLocks/>
          </p:cNvSpPr>
          <p:nvPr/>
        </p:nvSpPr>
        <p:spPr bwMode="auto">
          <a:xfrm>
            <a:off x="3214688" y="2608872"/>
            <a:ext cx="2744787" cy="1449388"/>
          </a:xfrm>
          <a:custGeom>
            <a:avLst/>
            <a:gdLst>
              <a:gd name="T0" fmla="*/ 0 w 1729"/>
              <a:gd name="T1" fmla="*/ 0 h 913"/>
              <a:gd name="T2" fmla="*/ 0 w 1729"/>
              <a:gd name="T3" fmla="*/ 912 h 913"/>
              <a:gd name="T4" fmla="*/ 1392 w 1729"/>
              <a:gd name="T5" fmla="*/ 912 h 913"/>
              <a:gd name="T6" fmla="*/ 1392 w 1729"/>
              <a:gd name="T7" fmla="*/ 319 h 913"/>
              <a:gd name="T8" fmla="*/ 1728 w 1729"/>
              <a:gd name="T9" fmla="*/ 319 h 9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9" h="913">
                <a:moveTo>
                  <a:pt x="0" y="0"/>
                </a:moveTo>
                <a:lnTo>
                  <a:pt x="0" y="912"/>
                </a:lnTo>
                <a:lnTo>
                  <a:pt x="1392" y="912"/>
                </a:lnTo>
                <a:lnTo>
                  <a:pt x="1392" y="319"/>
                </a:lnTo>
                <a:lnTo>
                  <a:pt x="1728" y="319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4EC67FAC-B57B-F743-9B84-FED28DF0F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100" y="2410099"/>
            <a:ext cx="695704" cy="397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r-FR" altLang="fr-FR" sz="2000">
                <a:solidFill>
                  <a:schemeClr val="accent2"/>
                </a:solidFill>
              </a:rPr>
              <a:t>Env 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8C4E9AEF-48E4-F440-A668-B21019432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050" y="2359635"/>
            <a:ext cx="724558" cy="39754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r-FR" altLang="fr-FR" sz="2000">
                <a:solidFill>
                  <a:schemeClr val="tx2"/>
                </a:solidFill>
              </a:rPr>
              <a:t>Prog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24930C2E-6AAB-C847-9814-2BE1A453D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650" y="2359635"/>
            <a:ext cx="652424" cy="397545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r-FR" altLang="fr-FR" sz="2000">
                <a:solidFill>
                  <a:schemeClr val="accent1"/>
                </a:solidFill>
              </a:rPr>
              <a:t>Obs</a:t>
            </a: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5ECC0263-5D71-5D45-A5BA-EC04FFEC295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72535" y="2379321"/>
            <a:ext cx="387928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r-FR" altLang="fr-FR" sz="2400"/>
              <a:t>E</a:t>
            </a:r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A19052BD-CC5A-E842-A86E-6FA7DE886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933" y="2361859"/>
            <a:ext cx="86722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fr-FR" altLang="fr-FR" sz="2400">
                <a:solidFill>
                  <a:srgbClr val="FF0000"/>
                </a:solidFill>
              </a:rPr>
              <a:t>BUG</a:t>
            </a:r>
            <a:endParaRPr lang="fr-FR" altLang="fr-FR" sz="2400">
              <a:solidFill>
                <a:schemeClr val="hlink"/>
              </a:solidFill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83F990BD-90D0-1D4D-B349-561159782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2821" y="4637697"/>
            <a:ext cx="6538650" cy="951543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r-FR" altLang="fr-FR" sz="2800"/>
              <a:t>Pour toutes les s</a:t>
            </a:r>
            <a:r>
              <a:rPr lang="en-US" altLang="fr-FR" sz="2800"/>
              <a:t>équences d’entrée</a:t>
            </a:r>
            <a:r>
              <a:rPr lang="fr-FR" altLang="fr-FR" sz="2800"/>
              <a:t> </a:t>
            </a:r>
            <a:r>
              <a:rPr lang="fr-FR" altLang="fr-FR" sz="2800">
                <a:solidFill>
                  <a:schemeClr val="accent2"/>
                </a:solidFill>
              </a:rPr>
              <a:t>OK</a:t>
            </a:r>
            <a:r>
              <a:rPr lang="fr-FR" altLang="fr-FR" sz="2800"/>
              <a:t>,</a:t>
            </a:r>
          </a:p>
          <a:p>
            <a:pPr algn="ctr"/>
            <a:r>
              <a:rPr lang="fr-FR" altLang="fr-FR" sz="2800"/>
              <a:t>l</a:t>
            </a:r>
            <a:r>
              <a:rPr lang="en-US" altLang="fr-FR" sz="2800"/>
              <a:t>’observateur n’émet jamais </a:t>
            </a:r>
            <a:r>
              <a:rPr lang="en-US" altLang="fr-FR" sz="2800">
                <a:solidFill>
                  <a:schemeClr val="accent1"/>
                </a:solidFill>
              </a:rPr>
              <a:t>BUG</a:t>
            </a:r>
            <a:endParaRPr lang="fr-FR" altLang="fr-FR" sz="2800">
              <a:solidFill>
                <a:schemeClr val="accent1"/>
              </a:solidFill>
            </a:endParaRPr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9218FF83-1E3D-C044-ABBC-9620BCC399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1545247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D588646-868D-BE47-80C9-F9CC60A76F7B}"/>
              </a:ext>
            </a:extLst>
          </p:cNvPr>
          <p:cNvSpPr txBox="1"/>
          <p:nvPr/>
        </p:nvSpPr>
        <p:spPr>
          <a:xfrm>
            <a:off x="2034009" y="1127252"/>
            <a:ext cx="628698" cy="461665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19694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BB39F3E-E93C-BE4D-ABD0-B1BECBED0BB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3F0D5B6-C714-E34C-A34B-40D0ED6DDCA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D594E6-AF55-2743-BE6A-21EE56ED6D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2D83679-C6C2-9E4A-90AE-6DB7179D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0"/>
            <a:ext cx="8915400" cy="1169551"/>
          </a:xfrm>
        </p:spPr>
        <p:txBody>
          <a:bodyPr/>
          <a:lstStyle/>
          <a:p>
            <a:r>
              <a:rPr lang="fr-FR"/>
              <a:t>Assertion temporelle : </a:t>
            </a:r>
            <a:br>
              <a:rPr lang="fr-FR"/>
            </a:br>
            <a:r>
              <a:rPr lang="fr-FR"/>
              <a:t>l</a:t>
            </a:r>
            <a:r>
              <a:rPr lang="en-US"/>
              <a:t>’ascenseur ne voyage pas la porte ouverte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3DC8F17-5439-7C4D-95EF-E87E94EE939E}"/>
              </a:ext>
            </a:extLst>
          </p:cNvPr>
          <p:cNvSpPr txBox="1"/>
          <p:nvPr/>
        </p:nvSpPr>
        <p:spPr>
          <a:xfrm>
            <a:off x="784416" y="1340768"/>
            <a:ext cx="7189789" cy="501675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signal 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Running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in</a:t>
            </a:r>
          </a:p>
          <a:p>
            <a:pPr algn="l" fontAlgn="base">
              <a:spcAft>
                <a:spcPct val="0"/>
              </a:spcAft>
            </a:pPr>
            <a:r>
              <a:rPr lang="fr-FR" sz="2000" kern="0" dirty="0"/>
              <a:t>   loop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await 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Start 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algn="l" fontAlgn="base">
              <a:spcAft>
                <a:spcPct val="0"/>
              </a:spcAft>
            </a:pPr>
            <a:r>
              <a:rPr lang="fr-FR" sz="2000" kern="0" dirty="0"/>
              <a:t>      abort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     sustain 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Running</a:t>
            </a:r>
          </a:p>
          <a:p>
            <a:pPr algn="l" fontAlgn="base">
              <a:spcAft>
                <a:spcPct val="0"/>
              </a:spcAft>
            </a:pPr>
            <a:r>
              <a:rPr lang="fr-FR" sz="2000" kern="0" dirty="0"/>
              <a:t>      when </a:t>
            </a:r>
            <a:r>
              <a:rPr lang="fr-FR" sz="2000" kern="0" dirty="0">
                <a:solidFill>
                  <a:schemeClr val="tx2"/>
                </a:solidFill>
              </a:rPr>
              <a:t>CabinStopped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0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  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loop</a:t>
            </a:r>
          </a:p>
          <a:p>
            <a:pPr algn="l" fontAlgn="base">
              <a:spcAft>
                <a:spcPct val="0"/>
              </a:spcAft>
            </a:pPr>
            <a:r>
              <a:rPr lang="fr-FR" sz="2000" kern="0" dirty="0"/>
              <a:t>||</a:t>
            </a:r>
            <a:endParaRPr kumimoji="0" lang="fr-FR" sz="20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algn="l" fontAlgn="base">
              <a:spcAft>
                <a:spcPct val="0"/>
              </a:spcAft>
            </a:pPr>
            <a:r>
              <a:rPr lang="fr-FR" sz="2000" kern="0" dirty="0"/>
              <a:t>   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loop</a:t>
            </a:r>
          </a:p>
          <a:p>
            <a:pPr algn="l" fontAlgn="base">
              <a:spcAft>
                <a:spcPct val="0"/>
              </a:spcAft>
            </a:pPr>
            <a:r>
              <a:rPr lang="fr-FR" sz="2000" kern="0" dirty="0"/>
              <a:t>      </a:t>
            </a:r>
            <a:r>
              <a:rPr kumimoji="0" lang="fr-FR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await </a:t>
            </a:r>
            <a:r>
              <a:rPr lang="fr-FR" sz="2000" u="none" kern="0" dirty="0">
                <a:solidFill>
                  <a:schemeClr val="tx2"/>
                </a:solidFill>
              </a:rPr>
              <a:t>OpenDoorMotorOn</a:t>
            </a:r>
            <a:r>
              <a:rPr kumimoji="0" lang="fr-FR" sz="2000" b="0" i="0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r>
              <a:rPr lang="fr-FR" sz="2000" kern="0" dirty="0"/>
              <a:t>;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0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abort</a:t>
            </a:r>
          </a:p>
          <a:p>
            <a:pPr algn="l" fontAlgn="base">
              <a:spcAft>
                <a:spcPct val="0"/>
              </a:spcAft>
            </a:pPr>
            <a:r>
              <a:rPr lang="fr-FR" sz="2000" kern="0" dirty="0"/>
              <a:t>          sustain </a:t>
            </a:r>
            <a:r>
              <a:rPr lang="fr-FR" sz="2000" kern="0" dirty="0">
                <a:solidFill>
                  <a:schemeClr val="accent3"/>
                </a:solidFill>
              </a:rPr>
              <a:t>assert</a:t>
            </a:r>
            <a:r>
              <a:rPr lang="fr-FR" sz="2000" kern="0" dirty="0"/>
              <a:t> </a:t>
            </a:r>
            <a:r>
              <a:rPr lang="fr-FR" sz="2000" kern="0" dirty="0">
                <a:solidFill>
                  <a:schemeClr val="accent3"/>
                </a:solidFill>
              </a:rPr>
              <a:t>DoorOpenedWhenMovingBug </a:t>
            </a:r>
            <a:r>
              <a:rPr lang="fr-FR" sz="2000" kern="0" dirty="0"/>
              <a:t>if </a:t>
            </a:r>
            <a:r>
              <a:rPr lang="fr-FR" sz="2000" kern="0" dirty="0">
                <a:solidFill>
                  <a:schemeClr val="tx2"/>
                </a:solidFill>
              </a:rPr>
              <a:t>Running</a:t>
            </a:r>
          </a:p>
          <a:p>
            <a:pPr algn="l" fontAlgn="base">
              <a:spcAft>
                <a:spcPct val="0"/>
              </a:spcAft>
            </a:pPr>
            <a:r>
              <a:rPr lang="fr-FR" sz="2000" kern="0" dirty="0">
                <a:solidFill>
                  <a:schemeClr val="accent3"/>
                </a:solidFill>
              </a:rPr>
              <a:t>     </a:t>
            </a:r>
            <a:r>
              <a:rPr lang="fr-FR" sz="2000" kern="0" dirty="0"/>
              <a:t> when </a:t>
            </a:r>
            <a:r>
              <a:rPr lang="fr-FR" sz="2000" kern="0" dirty="0">
                <a:solidFill>
                  <a:schemeClr val="tx2"/>
                </a:solidFill>
              </a:rPr>
              <a:t>DoorIsClosed</a:t>
            </a:r>
          </a:p>
          <a:p>
            <a:pPr algn="l" fontAlgn="base">
              <a:spcAft>
                <a:spcPct val="0"/>
              </a:spcAft>
            </a:pPr>
            <a:r>
              <a:rPr lang="fr-FR" sz="2000" kern="0" dirty="0"/>
              <a:t>   end loop</a:t>
            </a:r>
          </a:p>
          <a:p>
            <a:pPr algn="l" fontAlgn="base">
              <a:spcAft>
                <a:spcPct val="0"/>
              </a:spcAft>
            </a:pPr>
            <a:r>
              <a:rPr lang="fr-FR" sz="2000" kern="0" dirty="0"/>
              <a:t>end signal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000" b="0" i="0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161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6380FF-15A2-0446-B31F-0ECACF42F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960811"/>
          </a:xfrm>
        </p:spPr>
        <p:txBody>
          <a:bodyPr/>
          <a:lstStyle/>
          <a:p>
            <a:r>
              <a:rPr lang="fr-FR"/>
              <a:t>Mais l</a:t>
            </a:r>
            <a:r>
              <a:rPr lang="en-US"/>
              <a:t>’ascenseur n’évolue pas dans un environnement physique quelconque 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/>
              <a:t>⟹ </a:t>
            </a:r>
            <a:r>
              <a:rPr lang="en-US">
                <a:solidFill>
                  <a:schemeClr val="tx2"/>
                </a:solidFill>
              </a:rPr>
              <a:t>caractérisation  de l’environnement,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/>
              <a:t>     indispensable pour </a:t>
            </a:r>
            <a:r>
              <a:rPr lang="en-US">
                <a:solidFill>
                  <a:schemeClr val="accent3"/>
                </a:solidFill>
              </a:rPr>
              <a:t>vérifier les propriétés</a:t>
            </a:r>
            <a:r>
              <a:rPr lang="en-US"/>
              <a:t> et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/>
              <a:t>     produire des </a:t>
            </a:r>
            <a:r>
              <a:rPr lang="en-US">
                <a:solidFill>
                  <a:schemeClr val="accent1"/>
                </a:solidFill>
              </a:rPr>
              <a:t>contre-exemples pertinents</a:t>
            </a:r>
            <a:r>
              <a:rPr lang="en-US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/>
              <a:t>     en </a:t>
            </a:r>
            <a:r>
              <a:rPr lang="en-US">
                <a:solidFill>
                  <a:schemeClr val="tx2"/>
                </a:solidFill>
              </a:rPr>
              <a:t>réduisant les entrées et l’espace d’états</a:t>
            </a:r>
            <a:endParaRPr lang="fr-FR">
              <a:solidFill>
                <a:schemeClr val="tx2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CE5921-78D8-014A-9292-AE66312591F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44C1321-7D53-5E40-9485-9797B1AAD8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5168585-4237-C846-BA7C-F76131439B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6AF273B3-AB76-9445-B1D0-B469AFE1C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</a:t>
            </a:r>
            <a:r>
              <a:rPr lang="en-US"/>
              <a:t>éfinition de l’environnement</a:t>
            </a: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7844B0-C4D6-F24A-9664-B0CC124E405F}"/>
              </a:ext>
            </a:extLst>
          </p:cNvPr>
          <p:cNvSpPr txBox="1"/>
          <p:nvPr/>
        </p:nvSpPr>
        <p:spPr>
          <a:xfrm>
            <a:off x="1199123" y="4699337"/>
            <a:ext cx="6745756" cy="138499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La caract</a:t>
            </a:r>
            <a:r>
              <a:rPr lang="en-US" sz="2800" kern="0" dirty="0"/>
              <a:t>érisation de l’environnement est</a:t>
            </a:r>
          </a:p>
          <a:p>
            <a:pPr algn="ctr" fontAlgn="base">
              <a:spcAft>
                <a:spcPct val="0"/>
              </a:spcAft>
            </a:pPr>
            <a:r>
              <a:rPr lang="en-US" sz="2800" kern="0" dirty="0"/>
              <a:t>souvent longue et délicate !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… mais elle nous en apprend beaucoup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7204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D25ED3D-7A27-4A4A-9C64-436EB99BC2B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48B47FA-67C2-574A-B326-94FC8260B2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023670-7122-EA46-B2A3-E42BA59FC4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BED4A7DE-59C0-8643-8121-D4D9FE2E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0"/>
            <a:ext cx="8915400" cy="584775"/>
          </a:xfrm>
        </p:spPr>
        <p:txBody>
          <a:bodyPr/>
          <a:lstStyle/>
          <a:p>
            <a:r>
              <a:rPr lang="fr-FR" sz="3200"/>
              <a:t>Contraintes d</a:t>
            </a:r>
            <a:r>
              <a:rPr lang="en-US" sz="3200"/>
              <a:t>’environnement de l’ascenseur</a:t>
            </a:r>
            <a:endParaRPr lang="fr-FR" sz="320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DC406BD-68B4-374E-AB4B-9453DD08834F}"/>
              </a:ext>
            </a:extLst>
          </p:cNvPr>
          <p:cNvSpPr txBox="1"/>
          <p:nvPr/>
        </p:nvSpPr>
        <p:spPr>
          <a:xfrm>
            <a:off x="899592" y="764704"/>
            <a:ext cx="4968155" cy="634019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/>
              <a:t>trap </a:t>
            </a:r>
            <a:r>
              <a:rPr lang="fr-FR">
                <a:solidFill>
                  <a:schemeClr val="accent3"/>
                </a:solidFill>
              </a:rPr>
              <a:t>Bad</a:t>
            </a:r>
            <a:r>
              <a:rPr lang="fr-FR"/>
              <a:t> in</a:t>
            </a:r>
          </a:p>
          <a:p>
            <a:r>
              <a:rPr lang="fr-FR"/>
              <a:t>   always</a:t>
            </a:r>
          </a:p>
          <a:p>
            <a:r>
              <a:rPr lang="fr-FR"/>
              <a:t>      </a:t>
            </a:r>
            <a:r>
              <a:rPr lang="fr-FR">
                <a:solidFill>
                  <a:schemeClr val="accent2"/>
                </a:solidFill>
              </a:rPr>
              <a:t>// no up call button at top floor</a:t>
            </a:r>
          </a:p>
          <a:p>
            <a:r>
              <a:rPr lang="fr-FR"/>
              <a:t>      if </a:t>
            </a:r>
            <a:r>
              <a:rPr lang="fr-FR">
                <a:solidFill>
                  <a:schemeClr val="tx2"/>
                </a:solidFill>
              </a:rPr>
              <a:t>UpCall</a:t>
            </a:r>
            <a:r>
              <a:rPr lang="fr-FR"/>
              <a:t> [</a:t>
            </a:r>
            <a:r>
              <a:rPr lang="fr-FR">
                <a:solidFill>
                  <a:schemeClr val="tx2"/>
                </a:solidFill>
              </a:rPr>
              <a:t>N</a:t>
            </a:r>
            <a:r>
              <a:rPr lang="fr-FR"/>
              <a:t>-1] then exit </a:t>
            </a:r>
            <a:r>
              <a:rPr lang="fr-FR">
                <a:solidFill>
                  <a:schemeClr val="accent3"/>
                </a:solidFill>
              </a:rPr>
              <a:t>Bad</a:t>
            </a:r>
            <a:r>
              <a:rPr lang="fr-FR"/>
              <a:t> end</a:t>
            </a:r>
          </a:p>
          <a:p>
            <a:r>
              <a:rPr lang="fr-FR"/>
              <a:t>   ||</a:t>
            </a:r>
          </a:p>
          <a:p>
            <a:r>
              <a:rPr lang="fr-FR"/>
              <a:t>      </a:t>
            </a:r>
            <a:r>
              <a:rPr lang="fr-FR">
                <a:solidFill>
                  <a:schemeClr val="accent2"/>
                </a:solidFill>
              </a:rPr>
              <a:t>// no down call button at bottom floor</a:t>
            </a:r>
          </a:p>
          <a:p>
            <a:r>
              <a:rPr lang="fr-FR"/>
              <a:t>      if </a:t>
            </a:r>
            <a:r>
              <a:rPr lang="fr-FR">
                <a:solidFill>
                  <a:schemeClr val="tx2"/>
                </a:solidFill>
              </a:rPr>
              <a:t>DownCall</a:t>
            </a:r>
            <a:r>
              <a:rPr lang="fr-FR"/>
              <a:t> [0] then exit </a:t>
            </a:r>
            <a:r>
              <a:rPr lang="fr-FR">
                <a:solidFill>
                  <a:schemeClr val="accent3"/>
                </a:solidFill>
              </a:rPr>
              <a:t>Bad</a:t>
            </a:r>
            <a:r>
              <a:rPr lang="fr-FR"/>
              <a:t> end</a:t>
            </a:r>
          </a:p>
          <a:p>
            <a:r>
              <a:rPr lang="fr-FR"/>
              <a:t>   ||</a:t>
            </a:r>
          </a:p>
          <a:p>
            <a:r>
              <a:rPr lang="fr-FR"/>
              <a:t>      </a:t>
            </a:r>
            <a:r>
              <a:rPr lang="fr-FR">
                <a:solidFill>
                  <a:schemeClr val="accent2"/>
                </a:solidFill>
              </a:rPr>
              <a:t>// elevator is at most at one floor at a time</a:t>
            </a:r>
          </a:p>
          <a:p>
            <a:r>
              <a:rPr lang="fr-FR"/>
              <a:t>      if not (    </a:t>
            </a:r>
            <a:r>
              <a:rPr lang="fr-FR">
                <a:solidFill>
                  <a:schemeClr val="tx2"/>
                </a:solidFill>
              </a:rPr>
              <a:t>ReachingFloor</a:t>
            </a:r>
            <a:r>
              <a:rPr lang="fr-FR"/>
              <a:t> [0]</a:t>
            </a:r>
          </a:p>
          <a:p>
            <a:r>
              <a:rPr lang="fr-FR"/>
              <a:t>                 # </a:t>
            </a:r>
            <a:r>
              <a:rPr lang="fr-FR">
                <a:solidFill>
                  <a:schemeClr val="tx2"/>
                </a:solidFill>
              </a:rPr>
              <a:t>ReachingFloor</a:t>
            </a:r>
            <a:r>
              <a:rPr lang="fr-FR"/>
              <a:t> [1]</a:t>
            </a:r>
          </a:p>
          <a:p>
            <a:r>
              <a:rPr lang="fr-FR"/>
              <a:t>                 # </a:t>
            </a:r>
            <a:r>
              <a:rPr lang="fr-FR">
                <a:solidFill>
                  <a:schemeClr val="tx2"/>
                </a:solidFill>
              </a:rPr>
              <a:t>ReachingFloor</a:t>
            </a:r>
            <a:r>
              <a:rPr lang="fr-FR"/>
              <a:t> [2]</a:t>
            </a:r>
          </a:p>
          <a:p>
            <a:r>
              <a:rPr lang="fr-FR"/>
              <a:t>                 # </a:t>
            </a:r>
            <a:r>
              <a:rPr lang="fr-FR">
                <a:solidFill>
                  <a:schemeClr val="tx2"/>
                </a:solidFill>
              </a:rPr>
              <a:t>ReachingFloor</a:t>
            </a:r>
            <a:r>
              <a:rPr lang="fr-FR"/>
              <a:t> [3] ) then</a:t>
            </a:r>
          </a:p>
          <a:p>
            <a:r>
              <a:rPr lang="fr-FR"/>
              <a:t>         exit </a:t>
            </a:r>
            <a:r>
              <a:rPr lang="fr-FR">
                <a:solidFill>
                  <a:schemeClr val="accent3"/>
                </a:solidFill>
              </a:rPr>
              <a:t>Bad</a:t>
            </a:r>
          </a:p>
          <a:p>
            <a:r>
              <a:rPr lang="fr-FR"/>
              <a:t>      end if</a:t>
            </a:r>
          </a:p>
          <a:p>
            <a:r>
              <a:rPr lang="fr-FR"/>
              <a:t>   ||</a:t>
            </a:r>
          </a:p>
          <a:p>
            <a:r>
              <a:rPr lang="fr-FR">
                <a:solidFill>
                  <a:schemeClr val="accent3"/>
                </a:solidFill>
              </a:rPr>
              <a:t>      </a:t>
            </a:r>
            <a:r>
              <a:rPr lang="fr-FR">
                <a:solidFill>
                  <a:schemeClr val="accent2"/>
                </a:solidFill>
              </a:rPr>
              <a:t>// A door must be open or closed ( Musset )</a:t>
            </a:r>
          </a:p>
          <a:p>
            <a:r>
              <a:rPr lang="fr-FR"/>
              <a:t>      if not ( </a:t>
            </a:r>
            <a:r>
              <a:rPr lang="fr-FR">
                <a:solidFill>
                  <a:schemeClr val="tx2"/>
                </a:solidFill>
              </a:rPr>
              <a:t>DoorIsOpen</a:t>
            </a:r>
            <a:r>
              <a:rPr lang="fr-FR"/>
              <a:t> # </a:t>
            </a:r>
            <a:r>
              <a:rPr lang="fr-FR">
                <a:solidFill>
                  <a:schemeClr val="tx2"/>
                </a:solidFill>
              </a:rPr>
              <a:t>DoorIsClosed</a:t>
            </a:r>
            <a:r>
              <a:rPr lang="fr-FR"/>
              <a:t> ) then</a:t>
            </a:r>
          </a:p>
          <a:p>
            <a:r>
              <a:rPr lang="fr-FR"/>
              <a:t>         exit </a:t>
            </a:r>
            <a:r>
              <a:rPr lang="fr-FR">
                <a:solidFill>
                  <a:schemeClr val="accent3"/>
                </a:solidFill>
              </a:rPr>
              <a:t>Bad</a:t>
            </a:r>
          </a:p>
          <a:p>
            <a:r>
              <a:rPr lang="fr-FR"/>
              <a:t>      end if</a:t>
            </a:r>
          </a:p>
          <a:p>
            <a:r>
              <a:rPr lang="fr-FR"/>
              <a:t>   end always</a:t>
            </a:r>
          </a:p>
          <a:p>
            <a:pPr algn="l" fontAlgn="base"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50B4F97-07E4-9247-B513-FBD232FCFDB4}"/>
              </a:ext>
            </a:extLst>
          </p:cNvPr>
          <p:cNvGrpSpPr/>
          <p:nvPr/>
        </p:nvGrpSpPr>
        <p:grpSpPr>
          <a:xfrm>
            <a:off x="5004048" y="3501008"/>
            <a:ext cx="4008401" cy="523220"/>
            <a:chOff x="5220072" y="3501008"/>
            <a:chExt cx="4008401" cy="523220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1CFD86F-A896-1F46-B38E-AF0C53C99D98}"/>
                </a:ext>
              </a:extLst>
            </p:cNvPr>
            <p:cNvSpPr txBox="1"/>
            <p:nvPr/>
          </p:nvSpPr>
          <p:spPr>
            <a:xfrm>
              <a:off x="6185652" y="3501008"/>
              <a:ext cx="3042821" cy="52322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rPr>
                <a:t>peut mieux faire ! </a:t>
              </a: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81D5B125-8C72-6A41-8404-8C938A0ACBAC}"/>
                </a:ext>
              </a:extLst>
            </p:cNvPr>
            <p:cNvCxnSpPr/>
            <p:nvPr/>
          </p:nvCxnSpPr>
          <p:spPr bwMode="auto">
            <a:xfrm flipH="1">
              <a:off x="5220072" y="3789040"/>
              <a:ext cx="93610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9463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9BCD26-AD14-AF49-B630-FD988ECBBFE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AB511A-9E86-AD46-9C8A-90C6D82C85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01E10F-46D4-F848-A52A-F8BC32AB8C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B3CD502-0FFE-2F4B-A877-34E5C21E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/>
              <a:t>Contraintes d</a:t>
            </a:r>
            <a:r>
              <a:rPr lang="en-US" sz="3200"/>
              <a:t>’environnement de l’ascenseur</a:t>
            </a:r>
            <a:endParaRPr lang="fr-FR" sz="32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078AC7-D242-894F-BA35-7BC7254584E2}"/>
              </a:ext>
            </a:extLst>
          </p:cNvPr>
          <p:cNvSpPr txBox="1"/>
          <p:nvPr/>
        </p:nvSpPr>
        <p:spPr>
          <a:xfrm>
            <a:off x="899592" y="692696"/>
            <a:ext cx="6460423" cy="655564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sz="2000"/>
              <a:t>   ||</a:t>
            </a:r>
          </a:p>
          <a:p>
            <a:r>
              <a:rPr lang="fr-FR" sz="2000">
                <a:solidFill>
                  <a:schemeClr val="accent2"/>
                </a:solidFill>
              </a:rPr>
              <a:t>      // at most one TimerExpired after StartTimer</a:t>
            </a:r>
          </a:p>
          <a:p>
            <a:r>
              <a:rPr lang="fr-FR" sz="2000"/>
              <a:t>      abort</a:t>
            </a:r>
          </a:p>
          <a:p>
            <a:r>
              <a:rPr lang="fr-FR" sz="2000"/>
              <a:t>         every immediate </a:t>
            </a:r>
            <a:r>
              <a:rPr lang="fr-FR" sz="2000">
                <a:solidFill>
                  <a:schemeClr val="tx2"/>
                </a:solidFill>
              </a:rPr>
              <a:t>TimerExpired </a:t>
            </a:r>
            <a:r>
              <a:rPr lang="fr-FR" sz="2000"/>
              <a:t>do exit </a:t>
            </a:r>
            <a:r>
              <a:rPr lang="fr-FR" sz="2000">
                <a:solidFill>
                  <a:schemeClr val="accent3"/>
                </a:solidFill>
              </a:rPr>
              <a:t>Bad</a:t>
            </a:r>
            <a:r>
              <a:rPr lang="fr-FR" sz="2000"/>
              <a:t> end</a:t>
            </a:r>
          </a:p>
          <a:p>
            <a:r>
              <a:rPr lang="fr-FR" sz="2000"/>
              <a:t>      when </a:t>
            </a:r>
            <a:r>
              <a:rPr lang="fr-FR" sz="2000">
                <a:solidFill>
                  <a:schemeClr val="tx2"/>
                </a:solidFill>
              </a:rPr>
              <a:t>StartTimer</a:t>
            </a:r>
            <a:r>
              <a:rPr lang="fr-FR" sz="2000"/>
              <a:t> ;</a:t>
            </a:r>
          </a:p>
          <a:p>
            <a:r>
              <a:rPr lang="fr-FR" sz="2000"/>
              <a:t>      loop</a:t>
            </a:r>
          </a:p>
          <a:p>
            <a:r>
              <a:rPr lang="fr-FR" sz="2000"/>
              <a:t>         if </a:t>
            </a:r>
            <a:r>
              <a:rPr lang="fr-FR" sz="2000">
                <a:solidFill>
                  <a:schemeClr val="tx2"/>
                </a:solidFill>
              </a:rPr>
              <a:t>TimerExpired</a:t>
            </a:r>
            <a:r>
              <a:rPr lang="fr-FR" sz="2000"/>
              <a:t> then exit </a:t>
            </a:r>
            <a:r>
              <a:rPr lang="fr-FR" sz="2000">
                <a:solidFill>
                  <a:schemeClr val="accent3"/>
                </a:solidFill>
              </a:rPr>
              <a:t>Bad</a:t>
            </a:r>
            <a:r>
              <a:rPr lang="fr-FR" sz="2000"/>
              <a:t> end;</a:t>
            </a:r>
          </a:p>
          <a:p>
            <a:r>
              <a:rPr lang="fr-FR" sz="2000"/>
              <a:t>         await </a:t>
            </a:r>
            <a:r>
              <a:rPr lang="fr-FR" sz="2000">
                <a:solidFill>
                  <a:schemeClr val="tx2"/>
                </a:solidFill>
              </a:rPr>
              <a:t>TimerExpired</a:t>
            </a:r>
            <a:r>
              <a:rPr lang="fr-FR" sz="2000"/>
              <a:t> ;</a:t>
            </a:r>
          </a:p>
          <a:p>
            <a:r>
              <a:rPr lang="fr-FR" sz="2000"/>
              <a:t>         every </a:t>
            </a:r>
            <a:r>
              <a:rPr lang="fr-FR" sz="2000">
                <a:solidFill>
                  <a:schemeClr val="tx2"/>
                </a:solidFill>
              </a:rPr>
              <a:t>TimerExpired</a:t>
            </a:r>
            <a:r>
              <a:rPr lang="fr-FR" sz="2000"/>
              <a:t> do exit </a:t>
            </a:r>
            <a:r>
              <a:rPr lang="fr-FR" sz="2000">
                <a:solidFill>
                  <a:schemeClr val="accent3"/>
                </a:solidFill>
              </a:rPr>
              <a:t> </a:t>
            </a:r>
            <a:r>
              <a:rPr lang="fr-FR" sz="2000"/>
              <a:t> end</a:t>
            </a:r>
          </a:p>
          <a:p>
            <a:r>
              <a:rPr lang="fr-FR" sz="2000"/>
              <a:t>      each </a:t>
            </a:r>
            <a:r>
              <a:rPr lang="fr-FR" sz="2000">
                <a:solidFill>
                  <a:schemeClr val="accent3"/>
                </a:solidFill>
              </a:rPr>
              <a:t>StartTimer</a:t>
            </a:r>
          </a:p>
          <a:p>
            <a:r>
              <a:rPr lang="fr-FR" sz="2000"/>
              <a:t>   ||</a:t>
            </a:r>
          </a:p>
          <a:p>
            <a:r>
              <a:rPr lang="fr-FR" sz="2000"/>
              <a:t>      </a:t>
            </a:r>
            <a:r>
              <a:rPr lang="fr-FR" sz="2000">
                <a:solidFill>
                  <a:schemeClr val="accent2"/>
                </a:solidFill>
              </a:rPr>
              <a:t>// at most one CabinStopped with one tick to react</a:t>
            </a:r>
          </a:p>
          <a:p>
            <a:r>
              <a:rPr lang="fr-FR" sz="2000"/>
              <a:t>      loop</a:t>
            </a:r>
          </a:p>
          <a:p>
            <a:r>
              <a:rPr lang="fr-FR" sz="2000"/>
              <a:t>         weak abort</a:t>
            </a:r>
          </a:p>
          <a:p>
            <a:r>
              <a:rPr lang="fr-FR" sz="2000"/>
              <a:t>            every immediate </a:t>
            </a:r>
            <a:r>
              <a:rPr lang="fr-FR" sz="2000">
                <a:solidFill>
                  <a:schemeClr val="tx2"/>
                </a:solidFill>
              </a:rPr>
              <a:t>CabinStopped</a:t>
            </a:r>
            <a:r>
              <a:rPr lang="fr-FR" sz="2000"/>
              <a:t> do exit </a:t>
            </a:r>
            <a:r>
              <a:rPr lang="fr-FR" sz="2000">
                <a:solidFill>
                  <a:schemeClr val="accent3"/>
                </a:solidFill>
              </a:rPr>
              <a:t>Bad</a:t>
            </a:r>
            <a:r>
              <a:rPr lang="fr-FR" sz="2000"/>
              <a:t> end</a:t>
            </a:r>
          </a:p>
          <a:p>
            <a:r>
              <a:rPr lang="fr-FR" sz="2000"/>
              <a:t>         when Stop ;</a:t>
            </a:r>
          </a:p>
          <a:p>
            <a:r>
              <a:rPr lang="fr-FR" sz="2000"/>
              <a:t>         await </a:t>
            </a:r>
            <a:r>
              <a:rPr lang="fr-FR" sz="2000">
                <a:solidFill>
                  <a:schemeClr val="tx2"/>
                </a:solidFill>
              </a:rPr>
              <a:t>CabinStopped</a:t>
            </a:r>
            <a:r>
              <a:rPr lang="fr-FR" sz="2000"/>
              <a:t> ;</a:t>
            </a:r>
          </a:p>
          <a:p>
            <a:r>
              <a:rPr lang="fr-FR" sz="2000"/>
              <a:t>         pause </a:t>
            </a:r>
          </a:p>
          <a:p>
            <a:r>
              <a:rPr lang="fr-FR" sz="2000"/>
              <a:t>      end loop</a:t>
            </a:r>
          </a:p>
          <a:p>
            <a:endParaRPr lang="fr-FR" sz="2000">
              <a:solidFill>
                <a:schemeClr val="accent3"/>
              </a:solidFill>
            </a:endParaRPr>
          </a:p>
          <a:p>
            <a:pPr algn="l" fontAlgn="base">
              <a:spcAft>
                <a:spcPct val="0"/>
              </a:spcAft>
            </a:pPr>
            <a:endParaRPr kumimoji="0" lang="fr-FR" sz="20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6960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9BCD26-AD14-AF49-B630-FD988ECBBFE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AB511A-9E86-AD46-9C8A-90C6D82C85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01E10F-46D4-F848-A52A-F8BC32AB8C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B3CD502-0FFE-2F4B-A877-34E5C21E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/>
              <a:t>Contraintes d</a:t>
            </a:r>
            <a:r>
              <a:rPr lang="en-US" sz="3200"/>
              <a:t>’environnement de l’ascenseur</a:t>
            </a:r>
            <a:endParaRPr lang="fr-FR" sz="32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078AC7-D242-894F-BA35-7BC7254584E2}"/>
              </a:ext>
            </a:extLst>
          </p:cNvPr>
          <p:cNvSpPr txBox="1"/>
          <p:nvPr/>
        </p:nvSpPr>
        <p:spPr>
          <a:xfrm>
            <a:off x="899592" y="692696"/>
            <a:ext cx="6970178" cy="575542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sz="2000"/>
              <a:t>   ||</a:t>
            </a:r>
            <a:endParaRPr lang="fr-FR" sz="2400"/>
          </a:p>
          <a:p>
            <a:r>
              <a:rPr lang="fr-FR" sz="2000"/>
              <a:t>      signal </a:t>
            </a:r>
            <a:r>
              <a:rPr lang="fr-FR" sz="2000">
                <a:solidFill>
                  <a:schemeClr val="tx2"/>
                </a:solidFill>
              </a:rPr>
              <a:t>ReachingSomeFloor</a:t>
            </a:r>
            <a:r>
              <a:rPr lang="fr-FR" sz="2000"/>
              <a:t> , </a:t>
            </a:r>
            <a:r>
              <a:rPr lang="fr-FR" sz="2000">
                <a:solidFill>
                  <a:schemeClr val="tx2"/>
                </a:solidFill>
              </a:rPr>
              <a:t>ShiftedCurrentFloor</a:t>
            </a:r>
            <a:r>
              <a:rPr lang="fr-FR" sz="2000"/>
              <a:t> [N+3] ,</a:t>
            </a:r>
          </a:p>
          <a:p>
            <a:r>
              <a:rPr lang="fr-FR" sz="2000"/>
              <a:t>                 </a:t>
            </a:r>
            <a:r>
              <a:rPr lang="fr-FR" sz="2000">
                <a:solidFill>
                  <a:schemeClr val="tx2"/>
                </a:solidFill>
              </a:rPr>
              <a:t>MovingUp</a:t>
            </a:r>
            <a:r>
              <a:rPr lang="fr-FR" sz="2000"/>
              <a:t> , </a:t>
            </a:r>
            <a:r>
              <a:rPr lang="fr-FR" sz="2000">
                <a:solidFill>
                  <a:schemeClr val="tx2"/>
                </a:solidFill>
              </a:rPr>
              <a:t>MovingDown</a:t>
            </a:r>
            <a:r>
              <a:rPr lang="fr-FR" sz="2000"/>
              <a:t> in</a:t>
            </a:r>
          </a:p>
          <a:p>
            <a:r>
              <a:rPr lang="fr-FR" sz="2000"/>
              <a:t>         sustain {</a:t>
            </a:r>
          </a:p>
          <a:p>
            <a:r>
              <a:rPr lang="fr-FR" sz="2000"/>
              <a:t>            for </a:t>
            </a:r>
            <a:r>
              <a:rPr lang="fr-FR" sz="2000">
                <a:solidFill>
                  <a:schemeClr val="tx2"/>
                </a:solidFill>
              </a:rPr>
              <a:t>i </a:t>
            </a:r>
            <a:r>
              <a:rPr lang="fr-FR" sz="2000"/>
              <a:t>&lt; </a:t>
            </a:r>
            <a:r>
              <a:rPr lang="fr-FR" sz="2000">
                <a:solidFill>
                  <a:schemeClr val="tx2"/>
                </a:solidFill>
              </a:rPr>
              <a:t>N</a:t>
            </a:r>
            <a:r>
              <a:rPr lang="fr-FR" sz="2000"/>
              <a:t> dopar</a:t>
            </a:r>
          </a:p>
          <a:p>
            <a:r>
              <a:rPr lang="fr-FR" sz="2000"/>
              <a:t>              </a:t>
            </a:r>
            <a:r>
              <a:rPr lang="fr-FR" sz="2000">
                <a:solidFill>
                  <a:schemeClr val="tx2"/>
                </a:solidFill>
              </a:rPr>
              <a:t>ReachingSomeFloor</a:t>
            </a:r>
            <a:r>
              <a:rPr lang="fr-FR" sz="2000"/>
              <a:t> &lt;= </a:t>
            </a:r>
            <a:r>
              <a:rPr lang="fr-FR" sz="2000">
                <a:solidFill>
                  <a:schemeClr val="tx2"/>
                </a:solidFill>
              </a:rPr>
              <a:t>ReachingFloor</a:t>
            </a:r>
            <a:r>
              <a:rPr lang="fr-FR" sz="2000"/>
              <a:t> [i]</a:t>
            </a:r>
          </a:p>
          <a:p>
            <a:r>
              <a:rPr lang="fr-FR" sz="2000"/>
              <a:t>            end for</a:t>
            </a:r>
          </a:p>
          <a:p>
            <a:r>
              <a:rPr lang="fr-FR" sz="2000"/>
              <a:t>         }</a:t>
            </a:r>
          </a:p>
          <a:p>
            <a:r>
              <a:rPr lang="fr-FR" sz="2000"/>
              <a:t>      ||</a:t>
            </a:r>
          </a:p>
          <a:p>
            <a:r>
              <a:rPr lang="fr-FR" sz="2000"/>
              <a:t>         </a:t>
            </a:r>
            <a:r>
              <a:rPr lang="fr-FR" sz="2000">
                <a:solidFill>
                  <a:schemeClr val="accent2"/>
                </a:solidFill>
              </a:rPr>
              <a:t>// cannot reach a floor between Stop and Start</a:t>
            </a:r>
          </a:p>
          <a:p>
            <a:r>
              <a:rPr lang="fr-FR" sz="2000"/>
              <a:t>         loop</a:t>
            </a:r>
          </a:p>
          <a:p>
            <a:r>
              <a:rPr lang="fr-FR" sz="2000"/>
              <a:t>            weak abort</a:t>
            </a:r>
          </a:p>
          <a:p>
            <a:r>
              <a:rPr lang="fr-FR" sz="2000"/>
              <a:t>               every </a:t>
            </a:r>
            <a:r>
              <a:rPr lang="fr-FR" sz="2000">
                <a:solidFill>
                  <a:schemeClr val="tx2"/>
                </a:solidFill>
              </a:rPr>
              <a:t>ReachingSomeFloor</a:t>
            </a:r>
            <a:r>
              <a:rPr lang="fr-FR" sz="2000"/>
              <a:t> do exit </a:t>
            </a:r>
            <a:r>
              <a:rPr lang="fr-FR" sz="2000">
                <a:solidFill>
                  <a:schemeClr val="accent3"/>
                </a:solidFill>
              </a:rPr>
              <a:t>Bad</a:t>
            </a:r>
            <a:r>
              <a:rPr lang="fr-FR" sz="2000"/>
              <a:t> end</a:t>
            </a:r>
          </a:p>
          <a:p>
            <a:r>
              <a:rPr lang="fr-FR" sz="2000"/>
              <a:t>            when </a:t>
            </a:r>
            <a:r>
              <a:rPr lang="fr-FR" sz="2000">
                <a:solidFill>
                  <a:schemeClr val="tx2"/>
                </a:solidFill>
              </a:rPr>
              <a:t>Start</a:t>
            </a:r>
            <a:r>
              <a:rPr lang="fr-FR" sz="2000"/>
              <a:t> ;</a:t>
            </a:r>
          </a:p>
          <a:p>
            <a:r>
              <a:rPr lang="fr-FR" sz="2000"/>
              <a:t>            await </a:t>
            </a:r>
            <a:r>
              <a:rPr lang="fr-FR" sz="2000">
                <a:solidFill>
                  <a:schemeClr val="tx2"/>
                </a:solidFill>
              </a:rPr>
              <a:t>Stop</a:t>
            </a:r>
          </a:p>
          <a:p>
            <a:r>
              <a:rPr lang="fr-FR" sz="2000">
                <a:solidFill>
                  <a:schemeClr val="tx2"/>
                </a:solidFill>
              </a:rPr>
              <a:t>         </a:t>
            </a:r>
            <a:r>
              <a:rPr lang="fr-FR" sz="2000"/>
              <a:t>end loop</a:t>
            </a:r>
            <a:endParaRPr lang="fr-FR" sz="2000">
              <a:solidFill>
                <a:schemeClr val="tx2"/>
              </a:solidFill>
            </a:endParaRPr>
          </a:p>
          <a:p>
            <a:endParaRPr lang="fr-FR" sz="2400" b="1">
              <a:solidFill>
                <a:schemeClr val="accent3"/>
              </a:solidFill>
            </a:endParaRPr>
          </a:p>
          <a:p>
            <a:pPr algn="l" fontAlgn="base">
              <a:spcAft>
                <a:spcPct val="0"/>
              </a:spcAft>
            </a:pPr>
            <a:endParaRPr kumimoji="0" lang="fr-FR" sz="20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7746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9BCD26-AD14-AF49-B630-FD988ECBBFE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AB511A-9E86-AD46-9C8A-90C6D82C85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01E10F-46D4-F848-A52A-F8BC32AB8C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B3CD502-0FFE-2F4B-A877-34E5C21E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/>
              <a:t>Contraintes d</a:t>
            </a:r>
            <a:r>
              <a:rPr lang="en-US" sz="3200"/>
              <a:t>’environnement de l’ascenseur</a:t>
            </a:r>
            <a:endParaRPr lang="fr-FR" sz="32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078AC7-D242-894F-BA35-7BC7254584E2}"/>
              </a:ext>
            </a:extLst>
          </p:cNvPr>
          <p:cNvSpPr txBox="1"/>
          <p:nvPr/>
        </p:nvSpPr>
        <p:spPr>
          <a:xfrm>
            <a:off x="899592" y="692696"/>
            <a:ext cx="7520007" cy="6555641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sz="2000"/>
              <a:t>  </a:t>
            </a:r>
            <a:r>
              <a:rPr lang="fr-FR"/>
              <a:t> </a:t>
            </a:r>
            <a:r>
              <a:rPr lang="fr-FR">
                <a:solidFill>
                  <a:schemeClr val="bg1">
                    <a:lumMod val="75000"/>
                  </a:schemeClr>
                </a:solidFill>
              </a:rPr>
              <a:t>||</a:t>
            </a:r>
            <a:endParaRPr lang="fr-FR" sz="200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>
                <a:solidFill>
                  <a:schemeClr val="bg1">
                    <a:lumMod val="75000"/>
                  </a:schemeClr>
                </a:solidFill>
              </a:rPr>
              <a:t>      signal</a:t>
            </a:r>
            <a:r>
              <a:rPr lang="fr-FR"/>
              <a:t> </a:t>
            </a:r>
            <a:r>
              <a:rPr lang="fr-FR">
                <a:solidFill>
                  <a:schemeClr val="tx2">
                    <a:lumMod val="40000"/>
                    <a:lumOff val="60000"/>
                  </a:schemeClr>
                </a:solidFill>
              </a:rPr>
              <a:t>ReachingSomeFloor , ShiftedCurrentFloor [N+3] ,</a:t>
            </a:r>
          </a:p>
          <a:p>
            <a:r>
              <a:rPr lang="fr-FR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    MovingUp , MovingDown</a:t>
            </a:r>
            <a:r>
              <a:rPr lang="fr-FR"/>
              <a:t> </a:t>
            </a:r>
            <a:r>
              <a:rPr lang="fr-FR">
                <a:solidFill>
                  <a:schemeClr val="bg1">
                    <a:lumMod val="75000"/>
                  </a:schemeClr>
                </a:solidFill>
              </a:rPr>
              <a:t>in</a:t>
            </a:r>
          </a:p>
          <a:p>
            <a:r>
              <a:rPr lang="fr-FR">
                <a:solidFill>
                  <a:schemeClr val="bg1">
                    <a:lumMod val="75000"/>
                  </a:schemeClr>
                </a:solidFill>
              </a:rPr>
              <a:t>         …</a:t>
            </a:r>
          </a:p>
          <a:p>
            <a:r>
              <a:rPr lang="fr-FR">
                <a:solidFill>
                  <a:schemeClr val="bg1">
                    <a:lumMod val="75000"/>
                  </a:schemeClr>
                </a:solidFill>
              </a:rPr>
              <a:t>      </a:t>
            </a:r>
            <a:r>
              <a:rPr lang="fr-FR"/>
              <a:t>||</a:t>
            </a:r>
          </a:p>
          <a:p>
            <a:r>
              <a:rPr lang="fr-FR"/>
              <a:t>         </a:t>
            </a:r>
            <a:r>
              <a:rPr lang="fr-FR">
                <a:solidFill>
                  <a:schemeClr val="accent2"/>
                </a:solidFill>
              </a:rPr>
              <a:t>// when at floor i , the next floor is necessarily i+1 or i-1</a:t>
            </a:r>
          </a:p>
          <a:p>
            <a:r>
              <a:rPr lang="fr-FR"/>
              <a:t>         loop</a:t>
            </a:r>
          </a:p>
          <a:p>
            <a:r>
              <a:rPr lang="fr-FR"/>
              <a:t>            abort</a:t>
            </a:r>
          </a:p>
          <a:p>
            <a:r>
              <a:rPr lang="fr-FR"/>
              <a:t>               sustain {</a:t>
            </a:r>
          </a:p>
          <a:p>
            <a:r>
              <a:rPr lang="fr-FR"/>
              <a:t>                  for i &lt; N do</a:t>
            </a:r>
          </a:p>
          <a:p>
            <a:r>
              <a:rPr lang="fr-FR"/>
              <a:t>                     </a:t>
            </a:r>
            <a:r>
              <a:rPr lang="fr-FR">
                <a:solidFill>
                  <a:schemeClr val="tx2"/>
                </a:solidFill>
              </a:rPr>
              <a:t>ShiftedCurrentFloor</a:t>
            </a:r>
            <a:r>
              <a:rPr lang="fr-FR"/>
              <a:t> [i+1] &lt;= pre( </a:t>
            </a:r>
            <a:r>
              <a:rPr lang="fr-FR">
                <a:solidFill>
                  <a:schemeClr val="tx2"/>
                </a:solidFill>
              </a:rPr>
              <a:t>ShiftedCurrentFloor</a:t>
            </a:r>
            <a:r>
              <a:rPr lang="fr-FR"/>
              <a:t> [i+1])</a:t>
            </a:r>
          </a:p>
          <a:p>
            <a:r>
              <a:rPr lang="fr-FR"/>
              <a:t>                  end for</a:t>
            </a:r>
          </a:p>
          <a:p>
            <a:r>
              <a:rPr lang="fr-FR"/>
              <a:t>                }</a:t>
            </a:r>
          </a:p>
          <a:p>
            <a:r>
              <a:rPr lang="fr-FR"/>
              <a:t>            when immediate </a:t>
            </a:r>
            <a:r>
              <a:rPr lang="fr-FR">
                <a:solidFill>
                  <a:schemeClr val="tx2"/>
                </a:solidFill>
              </a:rPr>
              <a:t>ReachingSomeFloor</a:t>
            </a:r>
            <a:r>
              <a:rPr lang="fr-FR"/>
              <a:t> ;</a:t>
            </a:r>
          </a:p>
          <a:p>
            <a:r>
              <a:rPr lang="fr-FR"/>
              <a:t>            emit {</a:t>
            </a:r>
          </a:p>
          <a:p>
            <a:r>
              <a:rPr lang="fr-FR"/>
              <a:t>               for i &lt; N do</a:t>
            </a:r>
          </a:p>
          <a:p>
            <a:r>
              <a:rPr lang="fr-FR"/>
              <a:t>                  </a:t>
            </a:r>
            <a:r>
              <a:rPr lang="fr-FR">
                <a:solidFill>
                  <a:schemeClr val="tx2"/>
                </a:solidFill>
              </a:rPr>
              <a:t>ShiftedCurrentFloor</a:t>
            </a:r>
            <a:r>
              <a:rPr lang="fr-FR"/>
              <a:t> [i +1] &lt;= </a:t>
            </a:r>
            <a:r>
              <a:rPr lang="fr-FR">
                <a:solidFill>
                  <a:schemeClr val="tx2"/>
                </a:solidFill>
              </a:rPr>
              <a:t>ReachingFloor</a:t>
            </a:r>
            <a:r>
              <a:rPr lang="fr-FR"/>
              <a:t> [i]</a:t>
            </a:r>
          </a:p>
          <a:p>
            <a:r>
              <a:rPr lang="fr-FR"/>
              <a:t>               end for</a:t>
            </a:r>
          </a:p>
          <a:p>
            <a:r>
              <a:rPr lang="fr-FR"/>
              <a:t>            };</a:t>
            </a:r>
          </a:p>
          <a:p>
            <a:r>
              <a:rPr lang="fr-FR"/>
              <a:t>            pause</a:t>
            </a:r>
          </a:p>
          <a:p>
            <a:r>
              <a:rPr lang="fr-FR"/>
              <a:t>        end loop</a:t>
            </a:r>
          </a:p>
          <a:p>
            <a:endParaRPr lang="fr-FR" sz="2000" b="1">
              <a:solidFill>
                <a:schemeClr val="accent3"/>
              </a:solidFill>
            </a:endParaRPr>
          </a:p>
          <a:p>
            <a:pPr algn="l" fontAlgn="base">
              <a:spcAft>
                <a:spcPct val="0"/>
              </a:spcAft>
            </a:pPr>
            <a:endParaRPr kumimoji="0" lang="fr-FR" sz="20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54553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9BCD26-AD14-AF49-B630-FD988ECBBFE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AB511A-9E86-AD46-9C8A-90C6D82C85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01E10F-46D4-F848-A52A-F8BC32AB8C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B3CD502-0FFE-2F4B-A877-34E5C21E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/>
              <a:t>Contraintes d</a:t>
            </a:r>
            <a:r>
              <a:rPr lang="en-US" sz="3200"/>
              <a:t>’environnement de l’ascenseur</a:t>
            </a:r>
            <a:endParaRPr lang="fr-FR" sz="32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078AC7-D242-894F-BA35-7BC7254584E2}"/>
              </a:ext>
            </a:extLst>
          </p:cNvPr>
          <p:cNvSpPr txBox="1"/>
          <p:nvPr/>
        </p:nvSpPr>
        <p:spPr>
          <a:xfrm>
            <a:off x="899592" y="692696"/>
            <a:ext cx="6295313" cy="486287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sz="2000"/>
              <a:t>  </a:t>
            </a:r>
            <a:r>
              <a:rPr lang="fr-FR"/>
              <a:t> </a:t>
            </a:r>
            <a:r>
              <a:rPr lang="fr-FR">
                <a:solidFill>
                  <a:schemeClr val="bg1">
                    <a:lumMod val="75000"/>
                  </a:schemeClr>
                </a:solidFill>
              </a:rPr>
              <a:t>||</a:t>
            </a:r>
            <a:endParaRPr lang="fr-FR" sz="200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>
                <a:solidFill>
                  <a:schemeClr val="bg1">
                    <a:lumMod val="75000"/>
                  </a:schemeClr>
                </a:solidFill>
              </a:rPr>
              <a:t>      signal</a:t>
            </a:r>
            <a:r>
              <a:rPr lang="fr-FR"/>
              <a:t> </a:t>
            </a:r>
            <a:r>
              <a:rPr lang="fr-FR">
                <a:solidFill>
                  <a:schemeClr val="tx2">
                    <a:lumMod val="40000"/>
                    <a:lumOff val="60000"/>
                  </a:schemeClr>
                </a:solidFill>
              </a:rPr>
              <a:t>ReachingSomeFloor , ShiftedCurrentFloor [N+3] ,</a:t>
            </a:r>
          </a:p>
          <a:p>
            <a:r>
              <a:rPr lang="fr-FR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    MovingUp , MovingDown</a:t>
            </a:r>
            <a:r>
              <a:rPr lang="fr-FR"/>
              <a:t> </a:t>
            </a:r>
            <a:r>
              <a:rPr lang="fr-FR">
                <a:solidFill>
                  <a:schemeClr val="bg1">
                    <a:lumMod val="75000"/>
                  </a:schemeClr>
                </a:solidFill>
              </a:rPr>
              <a:t>in</a:t>
            </a:r>
          </a:p>
          <a:p>
            <a:r>
              <a:rPr lang="fr-FR">
                <a:solidFill>
                  <a:schemeClr val="bg1">
                    <a:lumMod val="75000"/>
                  </a:schemeClr>
                </a:solidFill>
              </a:rPr>
              <a:t>         …</a:t>
            </a:r>
          </a:p>
          <a:p>
            <a:r>
              <a:rPr lang="fr-FR">
                <a:solidFill>
                  <a:schemeClr val="bg1">
                    <a:lumMod val="75000"/>
                  </a:schemeClr>
                </a:solidFill>
              </a:rPr>
              <a:t>      </a:t>
            </a:r>
            <a:r>
              <a:rPr lang="fr-FR"/>
              <a:t>||</a:t>
            </a:r>
          </a:p>
          <a:p>
            <a:r>
              <a:rPr lang="fr-FR"/>
              <a:t>         loop</a:t>
            </a:r>
          </a:p>
          <a:p>
            <a:r>
              <a:rPr lang="fr-FR"/>
              <a:t>            await </a:t>
            </a:r>
            <a:r>
              <a:rPr lang="fr-FR">
                <a:solidFill>
                  <a:schemeClr val="tx2"/>
                </a:solidFill>
              </a:rPr>
              <a:t>Start</a:t>
            </a:r>
            <a:r>
              <a:rPr lang="fr-FR"/>
              <a:t> ;</a:t>
            </a:r>
          </a:p>
          <a:p>
            <a:r>
              <a:rPr lang="fr-FR"/>
              <a:t>            weak abort</a:t>
            </a:r>
          </a:p>
          <a:p>
            <a:r>
              <a:rPr lang="fr-FR"/>
              <a:t>               if</a:t>
            </a:r>
          </a:p>
          <a:p>
            <a:r>
              <a:rPr lang="fr-FR"/>
              <a:t>                  case </a:t>
            </a:r>
            <a:r>
              <a:rPr lang="fr-FR">
                <a:solidFill>
                  <a:schemeClr val="tx2"/>
                </a:solidFill>
              </a:rPr>
              <a:t>Up</a:t>
            </a:r>
            <a:r>
              <a:rPr lang="fr-FR"/>
              <a:t> do sustain </a:t>
            </a:r>
            <a:r>
              <a:rPr lang="fr-FR">
                <a:solidFill>
                  <a:schemeClr val="tx2"/>
                </a:solidFill>
              </a:rPr>
              <a:t>MovingUp</a:t>
            </a:r>
          </a:p>
          <a:p>
            <a:r>
              <a:rPr lang="fr-FR"/>
              <a:t>                  case </a:t>
            </a:r>
            <a:r>
              <a:rPr lang="fr-FR">
                <a:solidFill>
                  <a:schemeClr val="tx2"/>
                </a:solidFill>
              </a:rPr>
              <a:t>Down</a:t>
            </a:r>
            <a:r>
              <a:rPr lang="fr-FR"/>
              <a:t> do sustain </a:t>
            </a:r>
            <a:r>
              <a:rPr lang="fr-FR">
                <a:solidFill>
                  <a:schemeClr val="tx2"/>
                </a:solidFill>
              </a:rPr>
              <a:t>MovingDown</a:t>
            </a:r>
          </a:p>
          <a:p>
            <a:r>
              <a:rPr lang="fr-FR"/>
              <a:t>                  default do emit </a:t>
            </a:r>
            <a:r>
              <a:rPr lang="fr-FR">
                <a:solidFill>
                  <a:schemeClr val="tx2"/>
                </a:solidFill>
              </a:rPr>
              <a:t>Ignore</a:t>
            </a:r>
          </a:p>
          <a:p>
            <a:r>
              <a:rPr lang="fr-FR"/>
              <a:t>               end if</a:t>
            </a:r>
          </a:p>
          <a:p>
            <a:r>
              <a:rPr lang="fr-FR"/>
              <a:t>            when </a:t>
            </a:r>
            <a:r>
              <a:rPr lang="fr-FR">
                <a:solidFill>
                  <a:schemeClr val="tx2"/>
                </a:solidFill>
              </a:rPr>
              <a:t>Stop</a:t>
            </a:r>
          </a:p>
          <a:p>
            <a:r>
              <a:rPr lang="fr-FR"/>
              <a:t>         end loop</a:t>
            </a:r>
          </a:p>
          <a:p>
            <a:r>
              <a:rPr lang="fr-FR"/>
              <a:t>      </a:t>
            </a:r>
            <a:endParaRPr lang="fr-FR" sz="2000" b="1">
              <a:solidFill>
                <a:schemeClr val="accent3"/>
              </a:solidFill>
            </a:endParaRPr>
          </a:p>
          <a:p>
            <a:pPr algn="l" fontAlgn="base">
              <a:spcAft>
                <a:spcPct val="0"/>
              </a:spcAft>
            </a:pPr>
            <a:endParaRPr kumimoji="0" lang="fr-FR" sz="20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91598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9BCD26-AD14-AF49-B630-FD988ECBBFE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5AB511A-9E86-AD46-9C8A-90C6D82C85D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01E10F-46D4-F848-A52A-F8BC32AB8C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0B3CD502-0FFE-2F4B-A877-34E5C21E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/>
              <a:t>Contraintes d</a:t>
            </a:r>
            <a:r>
              <a:rPr lang="en-US" sz="3200"/>
              <a:t>’environnement de l’ascenseur</a:t>
            </a:r>
            <a:endParaRPr lang="fr-FR" sz="320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D078AC7-D242-894F-BA35-7BC7254584E2}"/>
              </a:ext>
            </a:extLst>
          </p:cNvPr>
          <p:cNvSpPr txBox="1"/>
          <p:nvPr/>
        </p:nvSpPr>
        <p:spPr>
          <a:xfrm>
            <a:off x="971600" y="548680"/>
            <a:ext cx="6498895" cy="6924973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/>
              <a:t>  </a:t>
            </a:r>
            <a:r>
              <a:rPr lang="fr-FR" sz="1600"/>
              <a:t> </a:t>
            </a:r>
            <a:r>
              <a:rPr lang="fr-FR" sz="1600">
                <a:solidFill>
                  <a:schemeClr val="bg1">
                    <a:lumMod val="75000"/>
                  </a:schemeClr>
                </a:solidFill>
              </a:rPr>
              <a:t>||</a:t>
            </a:r>
            <a:endParaRPr lang="fr-FR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sz="1600">
                <a:solidFill>
                  <a:schemeClr val="bg1">
                    <a:lumMod val="75000"/>
                  </a:schemeClr>
                </a:solidFill>
              </a:rPr>
              <a:t>      signal</a:t>
            </a:r>
            <a:r>
              <a:rPr lang="fr-FR" sz="1600"/>
              <a:t> …</a:t>
            </a:r>
          </a:p>
          <a:p>
            <a:r>
              <a:rPr lang="fr-FR" sz="1600"/>
              <a:t>      ||</a:t>
            </a:r>
          </a:p>
          <a:p>
            <a:r>
              <a:rPr lang="fr-FR" sz="1600"/>
              <a:t>         emit </a:t>
            </a:r>
            <a:r>
              <a:rPr lang="fr-FR" sz="1600">
                <a:solidFill>
                  <a:schemeClr val="tx2"/>
                </a:solidFill>
              </a:rPr>
              <a:t>ShiftedCurrentFloor</a:t>
            </a:r>
            <a:r>
              <a:rPr lang="fr-FR" sz="1600"/>
              <a:t> [2] ;</a:t>
            </a:r>
          </a:p>
          <a:p>
            <a:r>
              <a:rPr lang="fr-FR" sz="1600"/>
              <a:t>         weak abort</a:t>
            </a:r>
          </a:p>
          <a:p>
            <a:r>
              <a:rPr lang="fr-FR" sz="1600"/>
              <a:t>            every immediate </a:t>
            </a:r>
            <a:r>
              <a:rPr lang="fr-FR" sz="1600">
                <a:solidFill>
                  <a:schemeClr val="tx2"/>
                </a:solidFill>
              </a:rPr>
              <a:t>ReachingSomeFloor</a:t>
            </a:r>
            <a:r>
              <a:rPr lang="fr-FR" sz="1600"/>
              <a:t> do exit </a:t>
            </a:r>
            <a:r>
              <a:rPr lang="fr-FR" sz="1600">
                <a:solidFill>
                  <a:schemeClr val="accent3"/>
                </a:solidFill>
              </a:rPr>
              <a:t>Bad</a:t>
            </a:r>
            <a:r>
              <a:rPr lang="fr-FR" sz="1600"/>
              <a:t> end</a:t>
            </a:r>
          </a:p>
          <a:p>
            <a:r>
              <a:rPr lang="fr-FR" sz="1600"/>
              <a:t>         when </a:t>
            </a:r>
            <a:r>
              <a:rPr lang="fr-FR" sz="1600">
                <a:solidFill>
                  <a:schemeClr val="tx2"/>
                </a:solidFill>
              </a:rPr>
              <a:t>Start</a:t>
            </a:r>
            <a:r>
              <a:rPr lang="fr-FR" sz="1600"/>
              <a:t> ;</a:t>
            </a:r>
          </a:p>
          <a:p>
            <a:r>
              <a:rPr lang="fr-FR" sz="1600"/>
              <a:t>         loop</a:t>
            </a:r>
          </a:p>
          <a:p>
            <a:r>
              <a:rPr lang="fr-FR" sz="1600"/>
              <a:t>            await </a:t>
            </a:r>
            <a:r>
              <a:rPr lang="fr-FR" sz="1600">
                <a:solidFill>
                  <a:schemeClr val="tx2"/>
                </a:solidFill>
              </a:rPr>
              <a:t>ReachingSomeFloor</a:t>
            </a:r>
            <a:r>
              <a:rPr lang="fr-FR" sz="1600"/>
              <a:t> ;</a:t>
            </a:r>
          </a:p>
          <a:p>
            <a:r>
              <a:rPr lang="fr-FR" sz="1600"/>
              <a:t>            for </a:t>
            </a:r>
            <a:r>
              <a:rPr lang="fr-FR" sz="1600">
                <a:solidFill>
                  <a:schemeClr val="tx2"/>
                </a:solidFill>
              </a:rPr>
              <a:t>i</a:t>
            </a:r>
            <a:r>
              <a:rPr lang="fr-FR" sz="1600"/>
              <a:t>&lt;</a:t>
            </a:r>
            <a:r>
              <a:rPr lang="fr-FR" sz="1600">
                <a:solidFill>
                  <a:schemeClr val="tx2"/>
                </a:solidFill>
              </a:rPr>
              <a:t>N</a:t>
            </a:r>
            <a:r>
              <a:rPr lang="fr-FR" sz="1600"/>
              <a:t> dopar</a:t>
            </a:r>
          </a:p>
          <a:p>
            <a:r>
              <a:rPr lang="fr-FR" sz="1600"/>
              <a:t>               if </a:t>
            </a:r>
            <a:r>
              <a:rPr lang="fr-FR" sz="1600">
                <a:solidFill>
                  <a:schemeClr val="tx2"/>
                </a:solidFill>
              </a:rPr>
              <a:t>ReachingFloor</a:t>
            </a:r>
            <a:r>
              <a:rPr lang="fr-FR" sz="1600"/>
              <a:t> [</a:t>
            </a:r>
            <a:r>
              <a:rPr lang="fr-FR" sz="1600">
                <a:solidFill>
                  <a:schemeClr val="tx2"/>
                </a:solidFill>
              </a:rPr>
              <a:t>i</a:t>
            </a:r>
            <a:r>
              <a:rPr lang="fr-FR" sz="1600"/>
              <a:t>] then</a:t>
            </a:r>
          </a:p>
          <a:p>
            <a:r>
              <a:rPr lang="fr-FR" sz="1600"/>
              <a:t>                  if </a:t>
            </a:r>
            <a:r>
              <a:rPr lang="fr-FR" sz="1600">
                <a:solidFill>
                  <a:schemeClr val="tx2"/>
                </a:solidFill>
              </a:rPr>
              <a:t>MovingUp</a:t>
            </a:r>
            <a:r>
              <a:rPr lang="fr-FR" sz="1600"/>
              <a:t> and not pre(</a:t>
            </a:r>
            <a:r>
              <a:rPr lang="fr-FR" sz="1600">
                <a:solidFill>
                  <a:schemeClr val="tx2"/>
                </a:solidFill>
              </a:rPr>
              <a:t>ShiftedCurrentFloor</a:t>
            </a:r>
            <a:r>
              <a:rPr lang="fr-FR" sz="1600"/>
              <a:t> [</a:t>
            </a:r>
            <a:r>
              <a:rPr lang="fr-FR" sz="1600">
                <a:solidFill>
                  <a:schemeClr val="tx2"/>
                </a:solidFill>
              </a:rPr>
              <a:t>i</a:t>
            </a:r>
            <a:r>
              <a:rPr lang="fr-FR" sz="1600"/>
              <a:t>]) then</a:t>
            </a:r>
          </a:p>
          <a:p>
            <a:r>
              <a:rPr lang="fr-FR" sz="1600"/>
              <a:t>                     exit </a:t>
            </a:r>
            <a:r>
              <a:rPr lang="fr-FR" sz="1600">
                <a:solidFill>
                  <a:schemeClr val="accent3"/>
                </a:solidFill>
              </a:rPr>
              <a:t>Bad</a:t>
            </a:r>
          </a:p>
          <a:p>
            <a:r>
              <a:rPr lang="fr-FR" sz="1600"/>
              <a:t>                  end if ;</a:t>
            </a:r>
          </a:p>
          <a:p>
            <a:r>
              <a:rPr lang="fr-FR" sz="1600"/>
              <a:t>                  if </a:t>
            </a:r>
            <a:r>
              <a:rPr lang="fr-FR" sz="1600">
                <a:solidFill>
                  <a:schemeClr val="tx2"/>
                </a:solidFill>
              </a:rPr>
              <a:t>MovingDown</a:t>
            </a:r>
            <a:r>
              <a:rPr lang="fr-FR" sz="1600"/>
              <a:t> and not pre(</a:t>
            </a:r>
            <a:r>
              <a:rPr lang="fr-FR" sz="1600">
                <a:solidFill>
                  <a:schemeClr val="tx2"/>
                </a:solidFill>
              </a:rPr>
              <a:t>ShiftedCurrentFloor</a:t>
            </a:r>
            <a:r>
              <a:rPr lang="fr-FR" sz="1600"/>
              <a:t> [</a:t>
            </a:r>
            <a:r>
              <a:rPr lang="fr-FR" sz="1600">
                <a:solidFill>
                  <a:schemeClr val="tx2"/>
                </a:solidFill>
              </a:rPr>
              <a:t>i</a:t>
            </a:r>
            <a:r>
              <a:rPr lang="fr-FR" sz="1600"/>
              <a:t>+2]) then</a:t>
            </a:r>
          </a:p>
          <a:p>
            <a:r>
              <a:rPr lang="fr-FR" sz="1600"/>
              <a:t>                     exit </a:t>
            </a:r>
            <a:r>
              <a:rPr lang="fr-FR" sz="1600">
                <a:solidFill>
                  <a:schemeClr val="accent3"/>
                </a:solidFill>
              </a:rPr>
              <a:t>Bad</a:t>
            </a:r>
          </a:p>
          <a:p>
            <a:r>
              <a:rPr lang="fr-FR" sz="1600"/>
              <a:t>                  end if ;</a:t>
            </a:r>
          </a:p>
          <a:p>
            <a:r>
              <a:rPr lang="fr-FR" sz="1600"/>
              <a:t>               end if</a:t>
            </a:r>
          </a:p>
          <a:p>
            <a:r>
              <a:rPr lang="fr-FR" sz="1600"/>
              <a:t>            end for</a:t>
            </a:r>
          </a:p>
          <a:p>
            <a:r>
              <a:rPr lang="fr-FR" sz="1600"/>
              <a:t>         end loop</a:t>
            </a:r>
          </a:p>
          <a:p>
            <a:r>
              <a:rPr lang="fr-FR" sz="1600"/>
              <a:t>      end signal</a:t>
            </a:r>
          </a:p>
          <a:p>
            <a:r>
              <a:rPr lang="fr-FR" sz="1600"/>
              <a:t>   handle </a:t>
            </a:r>
            <a:r>
              <a:rPr lang="fr-FR" sz="1600">
                <a:solidFill>
                  <a:schemeClr val="accent3"/>
                </a:solidFill>
              </a:rPr>
              <a:t>Bad</a:t>
            </a:r>
            <a:r>
              <a:rPr lang="fr-FR" sz="1600"/>
              <a:t> do</a:t>
            </a:r>
          </a:p>
          <a:p>
            <a:r>
              <a:rPr lang="fr-FR" sz="1600"/>
              <a:t>      emit </a:t>
            </a:r>
            <a:r>
              <a:rPr lang="fr-FR" sz="1600">
                <a:solidFill>
                  <a:schemeClr val="tx2"/>
                </a:solidFill>
              </a:rPr>
              <a:t>Ignore</a:t>
            </a:r>
          </a:p>
          <a:p>
            <a:r>
              <a:rPr lang="fr-FR" sz="1600"/>
              <a:t>   end trap</a:t>
            </a:r>
          </a:p>
          <a:p>
            <a:r>
              <a:rPr lang="fr-FR" sz="1600"/>
              <a:t>end module</a:t>
            </a:r>
          </a:p>
          <a:p>
            <a:endParaRPr lang="fr-FR" b="1">
              <a:solidFill>
                <a:schemeClr val="accent3"/>
              </a:solidFill>
            </a:endParaRPr>
          </a:p>
          <a:p>
            <a:pPr algn="l" fontAlgn="base">
              <a:spcAft>
                <a:spcPct val="0"/>
              </a:spcAft>
            </a:pPr>
            <a:endParaRPr kumimoji="0" lang="fr-FR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942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22A83BC-D86D-794B-A473-12F133A1B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074140"/>
          </a:xfrm>
        </p:spPr>
        <p:txBody>
          <a:bodyPr/>
          <a:lstStyle/>
          <a:p>
            <a:pPr marL="0" indent="0">
              <a:buNone/>
            </a:pPr>
            <a:r>
              <a:rPr lang="fr-FR"/>
              <a:t>1. La v</a:t>
            </a:r>
            <a:r>
              <a:rPr lang="en-US"/>
              <a:t>érification formelle en Esterel</a:t>
            </a:r>
            <a:endParaRPr lang="fr-FR"/>
          </a:p>
          <a:p>
            <a:pPr marL="0" indent="0">
              <a:buNone/>
            </a:pPr>
            <a:r>
              <a:rPr lang="fr-FR"/>
              <a:t>2. Interfacer le code g</a:t>
            </a:r>
            <a:r>
              <a:rPr lang="en-US"/>
              <a:t>énéré et le simuler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498041-23E5-5049-8D38-B52D4A63B71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283C2A-6FB2-AA40-A96D-52C4919085A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D24047-8EFD-FF48-8CAA-11BAB6AA6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EBC7046-AFD9-554F-8A51-81F909B2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5250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B04651B-9081-374E-B5EF-5B2E55F72DE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4B28273-7A4A-8849-B79A-FFEE17E4289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D54BBF-52AD-264B-BB05-D17D852BBFE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489D300-36D4-734C-9FA2-333A3282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 : robotique en ORRCAD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0306B3-E1A9-5D41-A6B5-4FD970620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2" y="581729"/>
            <a:ext cx="8828584" cy="607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58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42A360A-B765-0846-A257-4B5F2293E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22859"/>
          </a:xfrm>
        </p:spPr>
        <p:txBody>
          <a:bodyPr/>
          <a:lstStyle/>
          <a:p>
            <a:r>
              <a:rPr lang="fr-FR" sz="2400">
                <a:solidFill>
                  <a:schemeClr val="tx2"/>
                </a:solidFill>
              </a:rPr>
              <a:t>En circuits</a:t>
            </a:r>
            <a:r>
              <a:rPr lang="fr-FR" sz="2400"/>
              <a:t> : engendrer du Verilog, utiliser une CAO standard</a:t>
            </a:r>
          </a:p>
          <a:p>
            <a:r>
              <a:rPr lang="fr-FR" sz="2400">
                <a:solidFill>
                  <a:schemeClr val="tx2"/>
                </a:solidFill>
              </a:rPr>
              <a:t>En logiciel :</a:t>
            </a:r>
            <a:r>
              <a:rPr lang="fr-FR" sz="2400"/>
              <a:t> plusieurs mani</a:t>
            </a:r>
            <a:r>
              <a:rPr lang="en-US" sz="2400"/>
              <a:t>ères équivalentes d’engendrer un code C (ou C++, etc.), et plusieurs façons de l’intégrer dans du code plus général</a:t>
            </a:r>
          </a:p>
          <a:p>
            <a:pPr lvl="1"/>
            <a:r>
              <a:rPr lang="en-US"/>
              <a:t>principe : </a:t>
            </a:r>
            <a:r>
              <a:rPr lang="en-US">
                <a:solidFill>
                  <a:schemeClr val="tx1"/>
                </a:solidFill>
              </a:rPr>
              <a:t>définir des fonctions associées aux sorties, donner les entrées, appeler la fonction de réaction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pas de contrainte spécifique sur quand et comment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mais une </a:t>
            </a:r>
            <a:r>
              <a:rPr lang="en-US">
                <a:solidFill>
                  <a:schemeClr val="accent3"/>
                </a:solidFill>
              </a:rPr>
              <a:t>contrainte absolue</a:t>
            </a:r>
            <a:r>
              <a:rPr lang="en-US"/>
              <a:t> : </a:t>
            </a:r>
            <a:r>
              <a:rPr lang="en-US">
                <a:solidFill>
                  <a:schemeClr val="tx1"/>
                </a:solidFill>
              </a:rPr>
              <a:t>l’exécution du code de la fonction de réaction doit être</a:t>
            </a:r>
            <a:r>
              <a:rPr lang="en-US"/>
              <a:t> </a:t>
            </a:r>
            <a:r>
              <a:rPr lang="en-US">
                <a:solidFill>
                  <a:schemeClr val="accent3"/>
                </a:solidFill>
              </a:rPr>
              <a:t>atomique</a:t>
            </a:r>
            <a:r>
              <a:rPr lang="en-US"/>
              <a:t>.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en particulier,</a:t>
            </a:r>
            <a:r>
              <a:rPr lang="en-US"/>
              <a:t> </a:t>
            </a:r>
            <a:r>
              <a:rPr lang="en-US">
                <a:solidFill>
                  <a:schemeClr val="accent3"/>
                </a:solidFill>
              </a:rPr>
              <a:t>les valeurs des entrées doivent rester constantes</a:t>
            </a:r>
            <a:r>
              <a:rPr lang="en-US"/>
              <a:t> </a:t>
            </a:r>
            <a:r>
              <a:rPr lang="en-US">
                <a:solidFill>
                  <a:schemeClr val="tx1"/>
                </a:solidFill>
              </a:rPr>
              <a:t>pendant toute la réaction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A9E736-773B-164D-9F14-88CE49E2507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C830430-6C5B-FE49-B464-B77CF5C1C0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66884A-161A-424A-A83C-5C5965BD8A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A60AB9DE-C598-0F4F-A377-3890258F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624"/>
            <a:ext cx="8686800" cy="1200329"/>
          </a:xfrm>
        </p:spPr>
        <p:txBody>
          <a:bodyPr/>
          <a:lstStyle/>
          <a:p>
            <a:r>
              <a:rPr lang="fr-FR"/>
              <a:t>Comment ex</a:t>
            </a:r>
            <a:r>
              <a:rPr lang="en-US"/>
              <a:t>écuter un programme Esterel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44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B595DFB-753A-3E46-BED1-54482A61BE3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7BB81A2-BE57-FD43-B58D-12E5D2C0723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C70D806-53A5-6048-B24A-C89E5921B3A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EC38A85-BFF3-754E-93A6-FB38CE5F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 pour ABRO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8A3EBF6-7C0B-1949-B30A-5A23D0DB79CE}"/>
              </a:ext>
            </a:extLst>
          </p:cNvPr>
          <p:cNvSpPr txBox="1"/>
          <p:nvPr/>
        </p:nvSpPr>
        <p:spPr>
          <a:xfrm>
            <a:off x="1692045" y="836712"/>
            <a:ext cx="5759910" cy="436016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void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ABRO_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O_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 () {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/>
              <a:t>   printf(”O emitted\n”);</a:t>
            </a:r>
          </a:p>
          <a:p>
            <a:pPr fontAlgn="base">
              <a:spcAft>
                <a:spcPts val="160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}</a:t>
            </a:r>
            <a:endParaRPr lang="en-US" sz="2400" kern="0" dirty="0"/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void main () {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/>
              <a:t>   </a:t>
            </a:r>
            <a:r>
              <a:rPr lang="en-US" sz="2400" kern="0" dirty="0">
                <a:solidFill>
                  <a:schemeClr val="accent4"/>
                </a:solidFill>
              </a:rPr>
              <a:t>ABRO_reset</a:t>
            </a:r>
            <a:r>
              <a:rPr lang="en-US" sz="1200" kern="0" dirty="0">
                <a:solidFill>
                  <a:schemeClr val="tx2"/>
                </a:solidFill>
              </a:rPr>
              <a:t> </a:t>
            </a:r>
            <a:r>
              <a:rPr lang="en-US" sz="2400" kern="0" dirty="0"/>
              <a:t>();  </a:t>
            </a:r>
            <a:r>
              <a:rPr lang="en-US" sz="2400" kern="0" dirty="0">
                <a:solidFill>
                  <a:schemeClr val="accent2"/>
                </a:solidFill>
              </a:rPr>
              <a:t>// ABRO initialization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ABRO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();           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// empty tick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/>
              <a:t>   </a:t>
            </a:r>
            <a:r>
              <a:rPr lang="en-US" sz="2400" kern="0" dirty="0">
                <a:solidFill>
                  <a:schemeClr val="accent4"/>
                </a:solidFill>
              </a:rPr>
              <a:t>ABRO_I_</a:t>
            </a:r>
            <a:r>
              <a:rPr lang="en-US" sz="2400" kern="0" dirty="0"/>
              <a:t>A</a:t>
            </a:r>
            <a:r>
              <a:rPr lang="en-US" sz="1200" kern="0" dirty="0"/>
              <a:t> </a:t>
            </a:r>
            <a:r>
              <a:rPr lang="en-US" sz="2400" kern="0" dirty="0"/>
              <a:t>(); </a:t>
            </a:r>
            <a:r>
              <a:rPr lang="en-US" sz="2000" kern="0" dirty="0"/>
              <a:t>    </a:t>
            </a:r>
            <a:r>
              <a:rPr lang="en-US" sz="2400" kern="0" dirty="0">
                <a:solidFill>
                  <a:schemeClr val="accent2"/>
                </a:solidFill>
              </a:rPr>
              <a:t>// input A</a:t>
            </a:r>
          </a:p>
          <a:p>
            <a:pPr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ABRO_I_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B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();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// input B, same instant</a:t>
            </a:r>
          </a:p>
          <a:p>
            <a:pPr fontAlgn="base">
              <a:spcAft>
                <a:spcPct val="0"/>
              </a:spcAft>
            </a:pPr>
            <a:r>
              <a:rPr lang="en-US" sz="2400" kern="0" dirty="0"/>
              <a:t>   </a:t>
            </a:r>
            <a:r>
              <a:rPr lang="en-US" sz="2400" kern="0" dirty="0">
                <a:solidFill>
                  <a:schemeClr val="accent4"/>
                </a:solidFill>
              </a:rPr>
              <a:t>ABRO</a:t>
            </a:r>
            <a:r>
              <a:rPr lang="en-US" sz="1200" kern="0" dirty="0"/>
              <a:t> </a:t>
            </a:r>
            <a:r>
              <a:rPr lang="en-US" sz="2400" kern="0" dirty="0"/>
              <a:t>();         </a:t>
            </a:r>
            <a:r>
              <a:rPr lang="en-US" sz="2000" kern="0" dirty="0"/>
              <a:t>  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2"/>
                </a:solidFill>
              </a:rPr>
              <a:t>// tick, emits O</a:t>
            </a:r>
            <a:endParaRPr kumimoji="0" lang="en-US" sz="2400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fontAlgn="base">
              <a:spcAft>
                <a:spcPct val="0"/>
              </a:spcAft>
            </a:pPr>
            <a:r>
              <a:rPr lang="en-US" sz="2400" kern="0" dirty="0"/>
              <a:t>   </a:t>
            </a:r>
            <a:r>
              <a:rPr lang="en-US" sz="2400" kern="0" dirty="0">
                <a:solidFill>
                  <a:schemeClr val="accent4"/>
                </a:solidFill>
              </a:rPr>
              <a:t>ABRO_I_</a:t>
            </a:r>
            <a:r>
              <a:rPr lang="en-US" sz="2400" kern="0" dirty="0"/>
              <a:t>R</a:t>
            </a:r>
            <a:r>
              <a:rPr lang="en-US" sz="1200" kern="0" dirty="0"/>
              <a:t> </a:t>
            </a:r>
            <a:r>
              <a:rPr lang="en-US" sz="2400" kern="0" dirty="0"/>
              <a:t>();  </a:t>
            </a:r>
            <a:r>
              <a:rPr lang="en-US" sz="1400" kern="0" dirty="0"/>
              <a:t>  </a:t>
            </a:r>
            <a:r>
              <a:rPr lang="en-US" sz="2400" kern="0" dirty="0"/>
              <a:t> </a:t>
            </a:r>
            <a:r>
              <a:rPr lang="en-US" sz="2400" kern="0" dirty="0">
                <a:solidFill>
                  <a:schemeClr val="accent2"/>
                </a:solidFill>
              </a:rPr>
              <a:t>// input R, reset</a:t>
            </a:r>
            <a:endParaRPr kumimoji="0" lang="en-US" sz="2400" b="0" i="0" u="none" strike="noStrike" kern="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  <a:p>
            <a:pPr fontAlgn="base">
              <a:spcAft>
                <a:spcPct val="0"/>
              </a:spcAft>
            </a:pPr>
            <a:r>
              <a:rPr lang="en-US" sz="2400" kern="0" dirty="0"/>
              <a:t>}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2E3843A-5428-5842-B9F8-9B0A9FA02B21}"/>
              </a:ext>
            </a:extLst>
          </p:cNvPr>
          <p:cNvSpPr txBox="1"/>
          <p:nvPr/>
        </p:nvSpPr>
        <p:spPr>
          <a:xfrm>
            <a:off x="971600" y="5484860"/>
            <a:ext cx="7119257" cy="95410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BLEU :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à définir par l’utilisateur</a:t>
            </a:r>
          </a:p>
          <a:p>
            <a:pPr algn="l" fontAlgn="base">
              <a:spcAft>
                <a:spcPct val="0"/>
              </a:spcAft>
            </a:pPr>
            <a:r>
              <a:rPr lang="en-US" sz="2800" kern="0" dirty="0">
                <a:solidFill>
                  <a:schemeClr val="accent4"/>
                </a:solidFill>
              </a:rPr>
              <a:t>MARRON :</a:t>
            </a:r>
            <a:r>
              <a:rPr lang="en-US" sz="2800" kern="0" dirty="0"/>
              <a:t> défini par le compilateur Esterel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90341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4CE1087-7755-6749-AEF3-0C19598DD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1" y="805813"/>
            <a:ext cx="8686800" cy="4278094"/>
          </a:xfrm>
        </p:spPr>
        <p:txBody>
          <a:bodyPr/>
          <a:lstStyle/>
          <a:p>
            <a:r>
              <a:rPr lang="fr-FR" sz="2400"/>
              <a:t>Seule chose </a:t>
            </a:r>
            <a:r>
              <a:rPr lang="en-US" sz="2400"/>
              <a:t>à définir : les types et fonctions de données</a:t>
            </a:r>
          </a:p>
          <a:p>
            <a:pPr>
              <a:spcAft>
                <a:spcPts val="600"/>
              </a:spcAft>
            </a:pPr>
            <a:r>
              <a:rPr lang="en-US" sz="2400"/>
              <a:t>Trois types de simulation :</a:t>
            </a:r>
          </a:p>
          <a:p>
            <a:pPr marL="717732" lvl="1" indent="-342900"/>
            <a:r>
              <a:rPr lang="en-US"/>
              <a:t>textuelle : </a:t>
            </a:r>
            <a:r>
              <a:rPr lang="en-US">
                <a:solidFill>
                  <a:schemeClr val="tx1"/>
                </a:solidFill>
              </a:rPr>
              <a:t>entrée des signaux au terminal ou par fichier</a:t>
            </a:r>
          </a:p>
          <a:p>
            <a:pPr marL="717732" lvl="1" indent="-342900"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textuelle : </a:t>
            </a:r>
            <a:r>
              <a:rPr lang="en-US">
                <a:solidFill>
                  <a:schemeClr val="tx1"/>
                </a:solidFill>
              </a:rPr>
              <a:t>traçage optionnel des signaux, variables, etc.</a:t>
            </a:r>
          </a:p>
          <a:p>
            <a:pPr marL="717732" lvl="1" indent="-342900"/>
            <a:r>
              <a:rPr lang="en-US"/>
              <a:t>graphique :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accent4"/>
                </a:solidFill>
              </a:rPr>
              <a:t>xes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>
                <a:solidFill>
                  <a:schemeClr val="accent4"/>
                </a:solidFill>
              </a:rPr>
              <a:t>Esterel Studio</a:t>
            </a:r>
            <a:endParaRPr lang="en-US">
              <a:solidFill>
                <a:schemeClr val="tx1"/>
              </a:solidFill>
            </a:endParaRPr>
          </a:p>
          <a:p>
            <a:pPr marL="717732" lvl="1" indent="-342900"/>
            <a:r>
              <a:rPr lang="en-US">
                <a:solidFill>
                  <a:schemeClr val="bg1"/>
                </a:solidFill>
              </a:rPr>
              <a:t>textuelle :    </a:t>
            </a:r>
            <a:r>
              <a:rPr lang="en-US">
                <a:solidFill>
                  <a:schemeClr val="tx1"/>
                </a:solidFill>
              </a:rPr>
              <a:t>entrées par clics, sorties visuelles</a:t>
            </a:r>
          </a:p>
          <a:p>
            <a:pPr marL="374832" lvl="1" indent="0">
              <a:buNone/>
            </a:pPr>
            <a:r>
              <a:rPr lang="en-US">
                <a:solidFill>
                  <a:schemeClr val="tx1"/>
                </a:solidFill>
              </a:rPr>
              <a:t>                        animation colorée du code source</a:t>
            </a:r>
          </a:p>
          <a:p>
            <a:pPr marL="717732" lvl="1" indent="-342900">
              <a:spcBef>
                <a:spcPts val="600"/>
              </a:spcBef>
            </a:pPr>
            <a:r>
              <a:rPr lang="en-US"/>
              <a:t>mixte : </a:t>
            </a:r>
            <a:r>
              <a:rPr lang="en-US">
                <a:solidFill>
                  <a:schemeClr val="tx1"/>
                </a:solidFill>
              </a:rPr>
              <a:t>magnétophone dans les simulateurs graphiques </a:t>
            </a:r>
            <a:r>
              <a:rPr lang="en-US">
                <a:solidFill>
                  <a:schemeClr val="bg1"/>
                </a:solidFill>
              </a:rPr>
              <a:t>mixte : </a:t>
            </a:r>
            <a:r>
              <a:rPr lang="en-US">
                <a:solidFill>
                  <a:schemeClr val="tx1"/>
                </a:solidFill>
              </a:rPr>
              <a:t>lisant et écrivant les formats textuels</a:t>
            </a:r>
          </a:p>
          <a:p>
            <a:pPr marL="717732" lvl="1" indent="-342900"/>
            <a:r>
              <a:rPr lang="en-US">
                <a:solidFill>
                  <a:schemeClr val="bg1"/>
                </a:solidFill>
              </a:rPr>
              <a:t>    </a:t>
            </a:r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1EA3BE6-EE76-6A44-AD5B-4E9AA8D7D08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C3C129-2B44-1B47-9F18-3E9596F6102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56BD391-FC12-4246-A966-FF6D0B06FA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2E44777-612D-374F-A571-CDD27209D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Simuler un programme Esterel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10D7C68-E851-CD4D-A419-85A70313DDDA}"/>
              </a:ext>
            </a:extLst>
          </p:cNvPr>
          <p:cNvSpPr txBox="1"/>
          <p:nvPr/>
        </p:nvSpPr>
        <p:spPr>
          <a:xfrm>
            <a:off x="1137026" y="5013176"/>
            <a:ext cx="6869949" cy="1200329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Usage : 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debugging, non-r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égression, 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exécution des tests engendrés automatiquement,</a:t>
            </a:r>
          </a:p>
          <a:p>
            <a:pPr algn="ctr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visulalisation des contre-exemples </a:t>
            </a:r>
            <a:r>
              <a:rPr lang="fr-FR" sz="2400" kern="0" dirty="0"/>
              <a:t>de v</a:t>
            </a:r>
            <a:r>
              <a:rPr lang="en-US" sz="2400" kern="0" dirty="0"/>
              <a:t>érification 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060779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22A83BC-D86D-794B-A473-12F133A1B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603516"/>
          </a:xfrm>
        </p:spPr>
        <p:txBody>
          <a:bodyPr/>
          <a:lstStyle/>
          <a:p>
            <a:pPr marL="0" indent="0">
              <a:buNone/>
            </a:pPr>
            <a:r>
              <a:rPr lang="fr-FR"/>
              <a:t>1. La v</a:t>
            </a:r>
            <a:r>
              <a:rPr lang="en-US"/>
              <a:t>érification formelle en Esterel</a:t>
            </a:r>
            <a:endParaRPr lang="fr-FR"/>
          </a:p>
          <a:p>
            <a:pPr marL="0" indent="0">
              <a:buNone/>
            </a:pPr>
            <a:r>
              <a:rPr lang="fr-FR"/>
              <a:t>2. Interfacer le code g</a:t>
            </a:r>
            <a:r>
              <a:rPr lang="en-US"/>
              <a:t>énéré et le simuler</a:t>
            </a:r>
          </a:p>
          <a:p>
            <a:pPr marL="0" indent="0">
              <a:buNone/>
            </a:pPr>
            <a:r>
              <a:rPr lang="en-US"/>
              <a:t>3. Exec : contrôle d’activités asynchrones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9498041-23E5-5049-8D38-B52D4A63B71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A283C2A-6FB2-AA40-A96D-52C4919085A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D24047-8EFD-FF48-8CAA-11BAB6AA62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EBC7046-AFD9-554F-8A51-81F909B2E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87810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5B2C9A-69CE-9043-B35D-485E96EE9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010824"/>
          </a:xfrm>
        </p:spPr>
        <p:txBody>
          <a:bodyPr/>
          <a:lstStyle/>
          <a:p>
            <a:r>
              <a:rPr lang="fr-FR" sz="2400"/>
              <a:t>Id</a:t>
            </a:r>
            <a:r>
              <a:rPr lang="en-US" sz="2400"/>
              <a:t>ée : appeler des fonctions (ou tâches) exécutées de façon asynchrone</a:t>
            </a:r>
          </a:p>
          <a:p>
            <a:r>
              <a:rPr lang="en-US" sz="2400"/>
              <a:t>Attendre leur retour pour terminer au sens d’Esterel, lors d’un instant </a:t>
            </a:r>
            <a:r>
              <a:rPr lang="en-US" sz="2400">
                <a:solidFill>
                  <a:schemeClr val="tx2"/>
                </a:solidFill>
              </a:rPr>
              <a:t>suivant</a:t>
            </a:r>
          </a:p>
          <a:p>
            <a:r>
              <a:rPr lang="en-US" sz="2400"/>
              <a:t>Les suspendre ou les tuer si l’instruction exec est suspendue ou tuée par Esterel suspend, abort, exit, etc.</a:t>
            </a:r>
          </a:p>
          <a:p>
            <a:endParaRPr lang="fr-FR" sz="240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F429D56-834F-924C-91A1-A0B7E9B4E38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D6FD321-CE78-6549-944E-48F7F43F8C5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A9DA0B5-45AA-054F-BD43-1C0BD2831D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24CD08D-E892-6E48-9451-C4FEAA8BB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</a:t>
            </a:r>
            <a:r>
              <a:rPr lang="en-US"/>
              <a:t>’instruction Exec</a:t>
            </a:r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2C975D-1F73-7B4C-B56E-B5DAA5877349}"/>
              </a:ext>
            </a:extLst>
          </p:cNvPr>
          <p:cNvSpPr txBox="1"/>
          <p:nvPr/>
        </p:nvSpPr>
        <p:spPr>
          <a:xfrm>
            <a:off x="1410718" y="4149080"/>
            <a:ext cx="6322565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Usage :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calculs longs, appels r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éseaux,</a:t>
            </a:r>
          </a:p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mouvements de bras de robots, etc.</a:t>
            </a:r>
          </a:p>
        </p:txBody>
      </p:sp>
    </p:spTree>
    <p:extLst>
      <p:ext uri="{BB962C8B-B14F-4D97-AF65-F5344CB8AC3E}">
        <p14:creationId xmlns:p14="http://schemas.microsoft.com/office/powerpoint/2010/main" val="13456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9BB0528-7BB9-CE44-8156-23BC83E55C0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E89D38-0823-3744-B64F-436C188761A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0EB351-2CFA-9744-A3E4-4E1436E59C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03B0DD9-C10A-4B41-B395-0B299955B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28F1B62-BE3D-C948-8448-4918AEF93B48}"/>
              </a:ext>
            </a:extLst>
          </p:cNvPr>
          <p:cNvSpPr txBox="1"/>
          <p:nvPr/>
        </p:nvSpPr>
        <p:spPr>
          <a:xfrm>
            <a:off x="228600" y="984786"/>
            <a:ext cx="5221301" cy="526297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input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A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X</a:t>
            </a:r>
            <a:r>
              <a:rPr lang="en-US" sz="2800" kern="0" dirty="0"/>
              <a:t>;</a:t>
            </a:r>
            <a:endParaRPr kumimoji="0" lang="en-US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return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R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;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/>
              <a:t>var </a:t>
            </a:r>
            <a:r>
              <a:rPr lang="fr-FR" sz="2800" kern="0" dirty="0">
                <a:solidFill>
                  <a:schemeClr val="accent4"/>
                </a:solidFill>
              </a:rPr>
              <a:t>V</a:t>
            </a:r>
            <a:r>
              <a:rPr lang="fr-FR" sz="2800" kern="0" dirty="0"/>
              <a:t>, </a:t>
            </a:r>
            <a:r>
              <a:rPr lang="fr-FR" sz="2800" kern="0" dirty="0">
                <a:solidFill>
                  <a:schemeClr val="accent4"/>
                </a:solidFill>
              </a:rPr>
              <a:t>W</a:t>
            </a:r>
            <a:r>
              <a:rPr lang="fr-FR" sz="2800" kern="0" dirty="0"/>
              <a:t> : integer in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/>
              <a:t>   loop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suspend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/>
              <a:t>         weak abort 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/>
              <a:t>            exec Task (</a:t>
            </a:r>
            <a:r>
              <a:rPr lang="fr-FR" sz="2800" kern="0" dirty="0">
                <a:solidFill>
                  <a:schemeClr val="accent4"/>
                </a:solidFill>
              </a:rPr>
              <a:t>V</a:t>
            </a:r>
            <a:r>
              <a:rPr lang="fr-FR" sz="2800" kern="0" dirty="0"/>
              <a:t>, </a:t>
            </a:r>
            <a:r>
              <a:rPr lang="fr-FR" sz="2800" kern="0" dirty="0">
                <a:solidFill>
                  <a:schemeClr val="accent4"/>
                </a:solidFill>
              </a:rPr>
              <a:t>W</a:t>
            </a:r>
            <a:r>
              <a:rPr lang="fr-FR" sz="2800" kern="0" dirty="0"/>
              <a:t>)(?</a:t>
            </a:r>
            <a:r>
              <a:rPr lang="fr-FR" sz="2800" kern="0" dirty="0">
                <a:solidFill>
                  <a:schemeClr val="tx2"/>
                </a:solidFill>
              </a:rPr>
              <a:t>X</a:t>
            </a:r>
            <a:r>
              <a:rPr lang="fr-FR" sz="2800" kern="0" dirty="0"/>
              <a:t>+1)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        when 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B</a:t>
            </a: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/>
              <a:t>      when </a:t>
            </a:r>
            <a:r>
              <a:rPr lang="fr-FR" sz="2800" kern="0" dirty="0">
                <a:solidFill>
                  <a:schemeClr val="tx2"/>
                </a:solidFill>
              </a:rPr>
              <a:t>A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>
                <a:solidFill>
                  <a:schemeClr val="tx2"/>
                </a:solidFill>
              </a:rPr>
              <a:t>   </a:t>
            </a:r>
            <a:r>
              <a:rPr lang="fr-FR" sz="2800" kern="0" dirty="0"/>
              <a:t>end loop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end var</a:t>
            </a:r>
          </a:p>
          <a:p>
            <a:pPr algn="l" fontAlgn="base"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F072BCA6-54E3-564A-897E-0E01B8D2171E}"/>
              </a:ext>
            </a:extLst>
          </p:cNvPr>
          <p:cNvCxnSpPr>
            <a:cxnSpLocks/>
          </p:cNvCxnSpPr>
          <p:nvPr/>
        </p:nvCxnSpPr>
        <p:spPr bwMode="auto">
          <a:xfrm flipH="1">
            <a:off x="3707904" y="2415089"/>
            <a:ext cx="1008112" cy="1201186"/>
          </a:xfrm>
          <a:prstGeom prst="straightConnector1">
            <a:avLst/>
          </a:prstGeom>
          <a:noFill/>
          <a:ln w="28575" cap="flat" cmpd="sng" algn="ctr">
            <a:solidFill>
              <a:srgbClr val="9647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2AB2EED9-5F3F-8A4A-8A77-2AA37EDCCA9B}"/>
              </a:ext>
            </a:extLst>
          </p:cNvPr>
          <p:cNvSpPr txBox="1"/>
          <p:nvPr/>
        </p:nvSpPr>
        <p:spPr>
          <a:xfrm>
            <a:off x="4716016" y="1460982"/>
            <a:ext cx="2964273" cy="954107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valeurs et retours</a:t>
            </a:r>
          </a:p>
          <a:p>
            <a:pPr algn="l"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par r</a:t>
            </a:r>
            <a:r>
              <a:rPr lang="en-US" sz="2800" kern="0" dirty="0">
                <a:solidFill>
                  <a:schemeClr val="accent4"/>
                </a:solidFill>
              </a:rPr>
              <a:t>éférence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55DDB40-95E2-1047-9D52-AC09037D2D73}"/>
              </a:ext>
            </a:extLst>
          </p:cNvPr>
          <p:cNvSpPr txBox="1"/>
          <p:nvPr/>
        </p:nvSpPr>
        <p:spPr>
          <a:xfrm>
            <a:off x="5894223" y="2775701"/>
            <a:ext cx="1345240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valeurs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41B3DEB-436C-0647-9996-7A8817B8159D}"/>
              </a:ext>
            </a:extLst>
          </p:cNvPr>
          <p:cNvCxnSpPr>
            <a:cxnSpLocks/>
          </p:cNvCxnSpPr>
          <p:nvPr/>
        </p:nvCxnSpPr>
        <p:spPr bwMode="auto">
          <a:xfrm flipH="1">
            <a:off x="4716016" y="3130241"/>
            <a:ext cx="1080120" cy="496636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5AFE61E7-9ED6-474A-9A2F-A6AE0837ADF1}"/>
              </a:ext>
            </a:extLst>
          </p:cNvPr>
          <p:cNvSpPr txBox="1"/>
          <p:nvPr/>
        </p:nvSpPr>
        <p:spPr>
          <a:xfrm>
            <a:off x="2968323" y="4642366"/>
            <a:ext cx="5987537" cy="954107"/>
          </a:xfrm>
          <a:prstGeom prst="rect">
            <a:avLst/>
          </a:prstGeom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3"/>
                </a:solidFill>
              </a:rPr>
              <a:t>r</a:t>
            </a:r>
            <a:r>
              <a:rPr lang="en-US" sz="2800" kern="0" dirty="0">
                <a:solidFill>
                  <a:schemeClr val="accent3"/>
                </a:solidFill>
              </a:rPr>
              <a:t>éincarnation ⟹ </a:t>
            </a:r>
          </a:p>
          <a:p>
            <a:pPr algn="l" fontAlgn="base">
              <a:spcAft>
                <a:spcPct val="0"/>
              </a:spcAft>
            </a:pPr>
            <a:r>
              <a:rPr lang="en-US" sz="2800" kern="0" dirty="0"/>
              <a:t>passer un unique id à chaque appel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50C8652E-880F-6F42-8D55-2B0BB2806525}"/>
              </a:ext>
            </a:extLst>
          </p:cNvPr>
          <p:cNvCxnSpPr/>
          <p:nvPr/>
        </p:nvCxnSpPr>
        <p:spPr bwMode="auto">
          <a:xfrm flipH="1">
            <a:off x="2051720" y="5119419"/>
            <a:ext cx="916603" cy="0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0892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1B3E0F-C469-2A4C-BA1E-7827C072F6B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3E76F9-9AD7-7049-8533-3D2FCDEB3F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170CD1-9AF6-C745-8701-24C6AB8D40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72C894C-5BF1-C743-A1B2-ECCF8DFB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Interface bas niveau d</a:t>
            </a:r>
            <a:r>
              <a:rPr lang="en-US"/>
              <a:t>’Exec (Esterel v5)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8D6C371-58AF-654E-9D25-A12BB44B0DFC}"/>
              </a:ext>
            </a:extLst>
          </p:cNvPr>
          <p:cNvSpPr txBox="1"/>
          <p:nvPr/>
        </p:nvSpPr>
        <p:spPr>
          <a:xfrm>
            <a:off x="539552" y="1268760"/>
            <a:ext cx="8194872" cy="375487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 sz="2000"/>
              <a:t>typedef struct {</a:t>
            </a:r>
          </a:p>
          <a:p>
            <a:r>
              <a:rPr lang="fr-FR" sz="2000"/>
              <a:t>   unsigned int </a:t>
            </a:r>
            <a:r>
              <a:rPr lang="fr-FR" sz="2000">
                <a:solidFill>
                  <a:schemeClr val="tx2"/>
                </a:solidFill>
              </a:rPr>
              <a:t>start</a:t>
            </a:r>
            <a:r>
              <a:rPr lang="fr-FR" sz="2000"/>
              <a:t> : 1</a:t>
            </a:r>
            <a:r>
              <a:rPr lang="fr-FR" sz="1000"/>
              <a:t> </a:t>
            </a:r>
            <a:r>
              <a:rPr lang="fr-FR" sz="2000"/>
              <a:t>;</a:t>
            </a:r>
          </a:p>
          <a:p>
            <a:r>
              <a:rPr lang="fr-FR" sz="2000"/>
              <a:t>   unsigned int </a:t>
            </a:r>
            <a:r>
              <a:rPr lang="fr-FR" sz="2000">
                <a:solidFill>
                  <a:schemeClr val="tx2"/>
                </a:solidFill>
              </a:rPr>
              <a:t>kill</a:t>
            </a:r>
            <a:r>
              <a:rPr lang="fr-FR" sz="2000"/>
              <a:t> : 1 ;</a:t>
            </a:r>
          </a:p>
          <a:p>
            <a:r>
              <a:rPr lang="fr-FR" sz="2000"/>
              <a:t>   unsigned int </a:t>
            </a:r>
            <a:r>
              <a:rPr lang="fr-FR" sz="2000">
                <a:solidFill>
                  <a:schemeClr val="tx2"/>
                </a:solidFill>
              </a:rPr>
              <a:t>active</a:t>
            </a:r>
            <a:r>
              <a:rPr lang="fr-FR" sz="2000"/>
              <a:t> : 1 ;</a:t>
            </a:r>
          </a:p>
          <a:p>
            <a:r>
              <a:rPr lang="fr-FR" sz="2000"/>
              <a:t>   unsigned int </a:t>
            </a:r>
            <a:r>
              <a:rPr lang="fr-FR" sz="2000">
                <a:solidFill>
                  <a:schemeClr val="tx2"/>
                </a:solidFill>
              </a:rPr>
              <a:t>suspended</a:t>
            </a:r>
            <a:r>
              <a:rPr lang="fr-FR" sz="2000"/>
              <a:t> : 1 ;</a:t>
            </a:r>
          </a:p>
          <a:p>
            <a:r>
              <a:rPr lang="fr-FR" sz="2000"/>
              <a:t>   unsigned int </a:t>
            </a:r>
            <a:r>
              <a:rPr lang="fr-FR" sz="2000">
                <a:solidFill>
                  <a:schemeClr val="tx2"/>
                </a:solidFill>
              </a:rPr>
              <a:t>prev_active</a:t>
            </a:r>
            <a:r>
              <a:rPr lang="fr-FR" sz="2000"/>
              <a:t> : 1 ;</a:t>
            </a:r>
          </a:p>
          <a:p>
            <a:r>
              <a:rPr lang="fr-FR" sz="2000"/>
              <a:t>   unsigned int</a:t>
            </a:r>
            <a:r>
              <a:rPr lang="fr-FR" sz="2000">
                <a:solidFill>
                  <a:schemeClr val="tx2"/>
                </a:solidFill>
              </a:rPr>
              <a:t> prev_suspended</a:t>
            </a:r>
            <a:r>
              <a:rPr lang="fr-FR" sz="2000"/>
              <a:t> : 1 ; </a:t>
            </a:r>
            <a:r>
              <a:rPr lang="fr-FR" sz="2000">
                <a:solidFill>
                  <a:schemeClr val="accent2"/>
                </a:solidFill>
              </a:rPr>
              <a:t>/* to generate suspend / resume */</a:t>
            </a:r>
          </a:p>
          <a:p>
            <a:r>
              <a:rPr lang="fr-FR" sz="2000"/>
              <a:t>   unsigned int</a:t>
            </a:r>
            <a:r>
              <a:rPr lang="fr-FR" sz="2000">
                <a:solidFill>
                  <a:schemeClr val="tx2"/>
                </a:solidFill>
              </a:rPr>
              <a:t> exec_index </a:t>
            </a:r>
            <a:r>
              <a:rPr lang="fr-FR" sz="2000"/>
              <a:t>;              </a:t>
            </a:r>
            <a:r>
              <a:rPr lang="fr-FR" sz="2000">
                <a:solidFill>
                  <a:schemeClr val="accent2"/>
                </a:solidFill>
              </a:rPr>
              <a:t>/* unique id in the program */</a:t>
            </a:r>
          </a:p>
          <a:p>
            <a:r>
              <a:rPr lang="fr-FR" sz="2000"/>
              <a:t>   unsigned int </a:t>
            </a:r>
            <a:r>
              <a:rPr lang="fr-FR" sz="2000">
                <a:solidFill>
                  <a:schemeClr val="tx2"/>
                </a:solidFill>
              </a:rPr>
              <a:t>task_exec_index </a:t>
            </a:r>
            <a:r>
              <a:rPr lang="fr-FR" sz="2000"/>
              <a:t>;     </a:t>
            </a:r>
            <a:r>
              <a:rPr lang="fr-FR" sz="2000">
                <a:solidFill>
                  <a:schemeClr val="accent2"/>
                </a:solidFill>
              </a:rPr>
              <a:t>/* unique run-time id*/</a:t>
            </a:r>
          </a:p>
          <a:p>
            <a:r>
              <a:rPr lang="fr-FR" sz="2000"/>
              <a:t>   void (*pStart)() ;                             </a:t>
            </a:r>
            <a:r>
              <a:rPr lang="fr-FR" sz="2000">
                <a:solidFill>
                  <a:schemeClr val="accent2"/>
                </a:solidFill>
              </a:rPr>
              <a:t>/* takes a function as argument */</a:t>
            </a:r>
          </a:p>
          <a:p>
            <a:r>
              <a:rPr lang="fr-FR" sz="2000"/>
              <a:t>   int (*pRet)() ;                                  </a:t>
            </a:r>
            <a:r>
              <a:rPr lang="fr-FR" sz="2000">
                <a:solidFill>
                  <a:schemeClr val="accent2"/>
                </a:solidFill>
              </a:rPr>
              <a:t>/* may take a value as argument */</a:t>
            </a:r>
          </a:p>
          <a:p>
            <a:r>
              <a:rPr lang="fr-FR" sz="2000"/>
              <a:t>} </a:t>
            </a:r>
            <a:r>
              <a:rPr lang="fr-FR" sz="2000">
                <a:solidFill>
                  <a:schemeClr val="accent2"/>
                </a:solidFill>
              </a:rPr>
              <a:t>__ExecStatus </a:t>
            </a:r>
            <a:r>
              <a:rPr lang="fr-FR" sz="200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6173827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B1B3E0F-C469-2A4C-BA1E-7827C072F6BA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53E76F9-9AD7-7049-8533-3D2FCDEB3F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37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7170CD1-9AF6-C745-8701-24C6AB8D40A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72C894C-5BF1-C743-A1B2-ECCF8DFB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Interface haut niveau d</a:t>
            </a:r>
            <a:r>
              <a:rPr lang="en-US"/>
              <a:t>’Exec (Esterel v5)</a:t>
            </a: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DE92D19-3985-304A-AA27-6D32302EA0BB}"/>
              </a:ext>
            </a:extLst>
          </p:cNvPr>
          <p:cNvSpPr txBox="1"/>
          <p:nvPr/>
        </p:nvSpPr>
        <p:spPr>
          <a:xfrm>
            <a:off x="251520" y="886217"/>
            <a:ext cx="8507522" cy="4047262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/>
              <a:t>#include "exec_status.h"</a:t>
            </a:r>
          </a:p>
          <a:p>
            <a:r>
              <a:rPr lang="fr-FR">
                <a:solidFill>
                  <a:schemeClr val="tx2"/>
                </a:solidFill>
              </a:rPr>
              <a:t>my_start</a:t>
            </a:r>
            <a:r>
              <a:rPr lang="fr-FR"/>
              <a:t> () { ... }</a:t>
            </a:r>
          </a:p>
          <a:p>
            <a:r>
              <a:rPr lang="fr-FR">
                <a:solidFill>
                  <a:schemeClr val="tx2"/>
                </a:solidFill>
              </a:rPr>
              <a:t>my_kill</a:t>
            </a:r>
            <a:r>
              <a:rPr lang="fr-FR"/>
              <a:t> () { ... }</a:t>
            </a:r>
          </a:p>
          <a:p>
            <a:r>
              <a:rPr lang="fr-FR">
                <a:solidFill>
                  <a:schemeClr val="tx2"/>
                </a:solidFill>
              </a:rPr>
              <a:t>my_suspend</a:t>
            </a:r>
            <a:r>
              <a:rPr lang="fr-FR"/>
              <a:t> () { ... }</a:t>
            </a:r>
          </a:p>
          <a:p>
            <a:r>
              <a:rPr lang="fr-FR">
                <a:solidFill>
                  <a:schemeClr val="tx2"/>
                </a:solidFill>
              </a:rPr>
              <a:t>my_resume</a:t>
            </a:r>
            <a:r>
              <a:rPr lang="fr-FR"/>
              <a:t> () { ... }</a:t>
            </a:r>
          </a:p>
          <a:p>
            <a:endParaRPr lang="fr-FR"/>
          </a:p>
          <a:p>
            <a:r>
              <a:rPr lang="fr-FR">
                <a:solidFill>
                  <a:schemeClr val="accent4"/>
                </a:solidFill>
              </a:rPr>
              <a:t>STD_EXEC</a:t>
            </a:r>
            <a:r>
              <a:rPr lang="fr-FR"/>
              <a:t> (</a:t>
            </a:r>
            <a:r>
              <a:rPr lang="fr-FR">
                <a:solidFill>
                  <a:schemeClr val="accent4"/>
                </a:solidFill>
              </a:rPr>
              <a:t>R1</a:t>
            </a:r>
            <a:r>
              <a:rPr lang="fr-FR"/>
              <a:t>, </a:t>
            </a:r>
            <a:r>
              <a:rPr lang="fr-FR">
                <a:solidFill>
                  <a:schemeClr val="accent4"/>
                </a:solidFill>
              </a:rPr>
              <a:t>REACT</a:t>
            </a:r>
            <a:r>
              <a:rPr lang="fr-FR"/>
              <a:t>, </a:t>
            </a:r>
            <a:r>
              <a:rPr lang="fr-FR">
                <a:solidFill>
                  <a:schemeClr val="tx2"/>
                </a:solidFill>
              </a:rPr>
              <a:t>my_start_1</a:t>
            </a:r>
            <a:r>
              <a:rPr lang="fr-FR"/>
              <a:t>, </a:t>
            </a:r>
            <a:r>
              <a:rPr lang="fr-FR">
                <a:solidFill>
                  <a:schemeClr val="tx2"/>
                </a:solidFill>
              </a:rPr>
              <a:t>my_kill_1</a:t>
            </a:r>
            <a:r>
              <a:rPr lang="fr-FR"/>
              <a:t>, </a:t>
            </a:r>
            <a:r>
              <a:rPr lang="fr-FR">
                <a:solidFill>
                  <a:schemeClr val="tx2"/>
                </a:solidFill>
              </a:rPr>
              <a:t>my_suspend_1</a:t>
            </a:r>
            <a:r>
              <a:rPr lang="fr-FR"/>
              <a:t>, </a:t>
            </a:r>
            <a:r>
              <a:rPr lang="fr-FR">
                <a:solidFill>
                  <a:schemeClr val="tx2"/>
                </a:solidFill>
              </a:rPr>
              <a:t>my_resume_1</a:t>
            </a:r>
            <a:r>
              <a:rPr lang="fr-FR"/>
              <a:t>);</a:t>
            </a:r>
          </a:p>
          <a:p>
            <a:endParaRPr lang="fr-FR"/>
          </a:p>
          <a:p>
            <a:r>
              <a:rPr lang="fr-FR">
                <a:solidFill>
                  <a:schemeClr val="accent4"/>
                </a:solidFill>
              </a:rPr>
              <a:t>STD_EXEC</a:t>
            </a:r>
            <a:r>
              <a:rPr lang="fr-FR"/>
              <a:t> (</a:t>
            </a:r>
            <a:r>
              <a:rPr lang="fr-FR">
                <a:solidFill>
                  <a:schemeClr val="accent4"/>
                </a:solidFill>
              </a:rPr>
              <a:t>R2</a:t>
            </a:r>
            <a:r>
              <a:rPr lang="fr-FR"/>
              <a:t>, </a:t>
            </a:r>
            <a:r>
              <a:rPr lang="fr-FR">
                <a:solidFill>
                  <a:schemeClr val="accent4"/>
                </a:solidFill>
              </a:rPr>
              <a:t>REACT</a:t>
            </a:r>
            <a:r>
              <a:rPr lang="fr-FR"/>
              <a:t>, </a:t>
            </a:r>
            <a:r>
              <a:rPr lang="fr-FR">
                <a:solidFill>
                  <a:schemeClr val="tx2"/>
                </a:solidFill>
              </a:rPr>
              <a:t>my_start_2</a:t>
            </a:r>
            <a:r>
              <a:rPr lang="fr-FR"/>
              <a:t>, </a:t>
            </a:r>
            <a:r>
              <a:rPr lang="fr-FR">
                <a:solidFill>
                  <a:schemeClr val="tx2"/>
                </a:solidFill>
              </a:rPr>
              <a:t>my_kill_2</a:t>
            </a:r>
            <a:r>
              <a:rPr lang="fr-FR"/>
              <a:t>, </a:t>
            </a:r>
            <a:r>
              <a:rPr lang="fr-FR">
                <a:solidFill>
                  <a:schemeClr val="tx2"/>
                </a:solidFill>
              </a:rPr>
              <a:t>my_suspend_2</a:t>
            </a:r>
            <a:r>
              <a:rPr lang="fr-FR"/>
              <a:t>, </a:t>
            </a:r>
            <a:r>
              <a:rPr lang="fr-FR">
                <a:solidFill>
                  <a:schemeClr val="tx2"/>
                </a:solidFill>
              </a:rPr>
              <a:t>my_resume_2</a:t>
            </a:r>
            <a:r>
              <a:rPr lang="fr-FR"/>
              <a:t>);</a:t>
            </a:r>
          </a:p>
          <a:p>
            <a:endParaRPr lang="fr-FR">
              <a:solidFill>
                <a:schemeClr val="accent4"/>
              </a:solidFill>
            </a:endParaRPr>
          </a:p>
          <a:p>
            <a:pPr>
              <a:spcAft>
                <a:spcPts val="600"/>
              </a:spcAft>
            </a:pPr>
            <a:r>
              <a:rPr lang="fr-FR">
                <a:solidFill>
                  <a:schemeClr val="accent2"/>
                </a:solidFill>
              </a:rPr>
              <a:t>/*engendrer automatiquement un STD_EXEC pour chaque t</a:t>
            </a:r>
            <a:r>
              <a:rPr lang="en-US">
                <a:solidFill>
                  <a:schemeClr val="accent2"/>
                </a:solidFill>
              </a:rPr>
              <a:t>âche */</a:t>
            </a:r>
            <a:endParaRPr lang="fr-FR">
              <a:solidFill>
                <a:schemeClr val="accent2"/>
              </a:solidFill>
            </a:endParaRPr>
          </a:p>
          <a:p>
            <a:r>
              <a:rPr lang="fr-FR">
                <a:solidFill>
                  <a:schemeClr val="accent4"/>
                </a:solidFill>
              </a:rPr>
              <a:t>STD_EXEC_FOR_TASK</a:t>
            </a:r>
            <a:r>
              <a:rPr lang="fr-FR"/>
              <a:t> (</a:t>
            </a:r>
            <a:r>
              <a:rPr lang="fr-FR">
                <a:solidFill>
                  <a:schemeClr val="tx2"/>
                </a:solidFill>
              </a:rPr>
              <a:t>TASK</a:t>
            </a:r>
            <a:r>
              <a:rPr lang="fr-FR"/>
              <a:t>, </a:t>
            </a:r>
            <a:r>
              <a:rPr lang="fr-FR">
                <a:solidFill>
                  <a:schemeClr val="accent4"/>
                </a:solidFill>
              </a:rPr>
              <a:t>REACT</a:t>
            </a:r>
            <a:r>
              <a:rPr lang="fr-FR"/>
              <a:t>, </a:t>
            </a:r>
          </a:p>
          <a:p>
            <a:r>
              <a:rPr lang="fr-FR"/>
              <a:t>                                         </a:t>
            </a:r>
            <a:r>
              <a:rPr lang="fr-FR">
                <a:solidFill>
                  <a:schemeClr val="tx2"/>
                </a:solidFill>
              </a:rPr>
              <a:t>my_start</a:t>
            </a:r>
            <a:r>
              <a:rPr lang="fr-FR"/>
              <a:t>, </a:t>
            </a:r>
            <a:r>
              <a:rPr lang="fr-FR">
                <a:solidFill>
                  <a:schemeClr val="tx2"/>
                </a:solidFill>
              </a:rPr>
              <a:t>my_kill</a:t>
            </a:r>
            <a:r>
              <a:rPr lang="fr-FR"/>
              <a:t>, </a:t>
            </a:r>
            <a:r>
              <a:rPr lang="fr-FR">
                <a:solidFill>
                  <a:schemeClr val="tx2"/>
                </a:solidFill>
              </a:rPr>
              <a:t>my_suspend</a:t>
            </a:r>
            <a:r>
              <a:rPr lang="fr-FR"/>
              <a:t>, </a:t>
            </a:r>
            <a:r>
              <a:rPr lang="fr-FR">
                <a:solidFill>
                  <a:schemeClr val="tx2"/>
                </a:solidFill>
              </a:rPr>
              <a:t>my_resume</a:t>
            </a:r>
            <a:r>
              <a:rPr lang="fr-FR"/>
              <a:t>);</a:t>
            </a:r>
          </a:p>
          <a:p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EE30FF0-6816-904A-A73C-392993A09F2B}"/>
              </a:ext>
            </a:extLst>
          </p:cNvPr>
          <p:cNvSpPr txBox="1"/>
          <p:nvPr/>
        </p:nvSpPr>
        <p:spPr>
          <a:xfrm>
            <a:off x="549905" y="5085184"/>
            <a:ext cx="8044190" cy="87680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tIns="46800" bIns="90000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400" kern="0" dirty="0"/>
              <a:t>Pr</a:t>
            </a:r>
            <a:r>
              <a:rPr lang="en-US" sz="2400" kern="0" dirty="0"/>
              <a:t>écis, mais assez lourd à l’usage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Très simplifé en HipHop.js (programmation fonctionnelle) 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2465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CBA473-A41B-3E41-804B-B68F652DED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74F184B-7376-2E49-AD87-CF57238A4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380794-AD05-45D1-BCEF-E41591C34CDA}" type="slidenum">
              <a:rPr lang="fr-FR" smtClean="0"/>
              <a:pPr/>
              <a:t>38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4FC948-7DC4-9D4D-AB62-991DB5E7BB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9BCB18-3671-7A42-A076-5E36BF2EFF10}"/>
              </a:ext>
            </a:extLst>
          </p:cNvPr>
          <p:cNvSpPr txBox="1"/>
          <p:nvPr/>
        </p:nvSpPr>
        <p:spPr>
          <a:xfrm>
            <a:off x="323528" y="260648"/>
            <a:ext cx="7741222" cy="6986528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n-US" sz="1400"/>
              <a:t>function </a:t>
            </a:r>
            <a:r>
              <a:rPr lang="en-US" sz="1400">
                <a:solidFill>
                  <a:schemeClr val="accent4"/>
                </a:solidFill>
              </a:rPr>
              <a:t>execColor</a:t>
            </a:r>
            <a:r>
              <a:rPr lang="en-US" sz="1400"/>
              <a:t>(</a:t>
            </a:r>
            <a:r>
              <a:rPr lang="en-US" sz="1400">
                <a:solidFill>
                  <a:schemeClr val="accent4"/>
                </a:solidFill>
              </a:rPr>
              <a:t>langPair</a:t>
            </a:r>
            <a:r>
              <a:rPr lang="en-US" sz="1400"/>
              <a:t>) {</a:t>
            </a:r>
            <a:br>
              <a:rPr lang="en-US" sz="1400"/>
            </a:br>
            <a:r>
              <a:rPr lang="en-US" sz="1400"/>
              <a:t>	   return </a:t>
            </a:r>
            <a:r>
              <a:rPr lang="en-US" sz="1400">
                <a:solidFill>
                  <a:schemeClr val="accent3"/>
                </a:solidFill>
              </a:rPr>
              <a:t>MODULE</a:t>
            </a:r>
            <a:r>
              <a:rPr lang="en-US" sz="1400"/>
              <a:t> (</a:t>
            </a:r>
            <a:r>
              <a:rPr lang="en-US" sz="1400">
                <a:solidFill>
                  <a:schemeClr val="accent3"/>
                </a:solidFill>
              </a:rPr>
              <a:t>IN</a:t>
            </a:r>
            <a:r>
              <a:rPr lang="en-US" sz="1400"/>
              <a:t> </a:t>
            </a:r>
            <a:r>
              <a:rPr lang="en-US" sz="1400">
                <a:solidFill>
                  <a:schemeClr val="tx2"/>
                </a:solidFill>
              </a:rPr>
              <a:t>text</a:t>
            </a:r>
            <a:r>
              <a:rPr lang="en-US" sz="1400"/>
              <a:t>, </a:t>
            </a:r>
            <a:r>
              <a:rPr lang="en-US" sz="1400">
                <a:solidFill>
                  <a:schemeClr val="accent3"/>
                </a:solidFill>
              </a:rPr>
              <a:t>OUT</a:t>
            </a:r>
            <a:r>
              <a:rPr lang="en-US" sz="1400"/>
              <a:t> </a:t>
            </a:r>
            <a:r>
              <a:rPr lang="en-US" sz="1400">
                <a:solidFill>
                  <a:schemeClr val="tx2"/>
                </a:solidFill>
              </a:rPr>
              <a:t>color</a:t>
            </a:r>
            <a:r>
              <a:rPr lang="en-US" sz="1400"/>
              <a:t>, </a:t>
            </a:r>
            <a:r>
              <a:rPr lang="en-US" sz="1400">
                <a:solidFill>
                  <a:schemeClr val="accent3"/>
                </a:solidFill>
              </a:rPr>
              <a:t>OUT</a:t>
            </a:r>
            <a:r>
              <a:rPr lang="en-US" sz="1400"/>
              <a:t> </a:t>
            </a:r>
            <a:r>
              <a:rPr lang="en-US" sz="1400">
                <a:solidFill>
                  <a:schemeClr val="tx2"/>
                </a:solidFill>
              </a:rPr>
              <a:t>trans</a:t>
            </a:r>
            <a:r>
              <a:rPr lang="en-US" sz="1400"/>
              <a:t>, </a:t>
            </a:r>
            <a:r>
              <a:rPr lang="en-US" sz="1400">
                <a:solidFill>
                  <a:schemeClr val="accent3"/>
                </a:solidFill>
              </a:rPr>
              <a:t>OUT</a:t>
            </a:r>
            <a:r>
              <a:rPr lang="en-US" sz="1400"/>
              <a:t> </a:t>
            </a:r>
            <a:r>
              <a:rPr lang="en-US" sz="1400">
                <a:solidFill>
                  <a:schemeClr val="tx2"/>
                </a:solidFill>
              </a:rPr>
              <a:t>error</a:t>
            </a:r>
            <a:r>
              <a:rPr lang="en-US" sz="1400"/>
              <a:t>) {</a:t>
            </a:r>
            <a:br>
              <a:rPr lang="en-US" sz="1400"/>
            </a:br>
            <a:r>
              <a:rPr lang="en-US" sz="1400"/>
              <a:t>	      </a:t>
            </a:r>
            <a:r>
              <a:rPr lang="en-US" sz="1400">
                <a:solidFill>
                  <a:schemeClr val="accent3"/>
                </a:solidFill>
              </a:rPr>
              <a:t>EMIT</a:t>
            </a:r>
            <a:r>
              <a:rPr lang="en-US" sz="1400"/>
              <a:t> </a:t>
            </a:r>
            <a:r>
              <a:rPr lang="en-US" sz="1400">
                <a:solidFill>
                  <a:schemeClr val="tx2"/>
                </a:solidFill>
              </a:rPr>
              <a:t>color</a:t>
            </a:r>
            <a:r>
              <a:rPr lang="en-US" sz="1400"/>
              <a:t>("red");</a:t>
            </a:r>
            <a:br>
              <a:rPr lang="en-US" sz="1400"/>
            </a:br>
            <a:r>
              <a:rPr lang="en-US" sz="1400"/>
              <a:t>	      </a:t>
            </a:r>
            <a:r>
              <a:rPr lang="en-US" sz="1400">
                <a:solidFill>
                  <a:schemeClr val="accent3"/>
                </a:solidFill>
              </a:rPr>
              <a:t>AWAIT</a:t>
            </a:r>
            <a:r>
              <a:rPr lang="en-US" sz="1400"/>
              <a:t> </a:t>
            </a:r>
            <a:r>
              <a:rPr lang="en-US" sz="1400">
                <a:solidFill>
                  <a:schemeClr val="accent3"/>
                </a:solidFill>
              </a:rPr>
              <a:t>IMMEDIATE</a:t>
            </a:r>
            <a:r>
              <a:rPr lang="en-US" sz="1400"/>
              <a:t>(</a:t>
            </a:r>
            <a:r>
              <a:rPr lang="en-US" sz="1400">
                <a:solidFill>
                  <a:schemeClr val="accent3"/>
                </a:solidFill>
              </a:rPr>
              <a:t>NOW</a:t>
            </a:r>
            <a:r>
              <a:rPr lang="en-US" sz="1400"/>
              <a:t>(</a:t>
            </a:r>
            <a:r>
              <a:rPr lang="en-US" sz="1400">
                <a:solidFill>
                  <a:schemeClr val="tx2"/>
                </a:solidFill>
              </a:rPr>
              <a:t>text</a:t>
            </a:r>
            <a:r>
              <a:rPr lang="en-US" sz="1400"/>
              <a:t>));</a:t>
            </a:r>
            <a:br>
              <a:rPr lang="en-US" sz="1400"/>
            </a:br>
            <a:r>
              <a:rPr lang="en-US" sz="1400"/>
              <a:t>	      </a:t>
            </a:r>
            <a:r>
              <a:rPr lang="en-US" sz="1400">
                <a:solidFill>
                  <a:schemeClr val="accent3"/>
                </a:solidFill>
              </a:rPr>
              <a:t>PROMISE</a:t>
            </a:r>
            <a:r>
              <a:rPr lang="en-US" sz="1400"/>
              <a:t> </a:t>
            </a:r>
            <a:r>
              <a:rPr lang="en-US" sz="1400">
                <a:solidFill>
                  <a:schemeClr val="tx2"/>
                </a:solidFill>
              </a:rPr>
              <a:t>trans</a:t>
            </a:r>
            <a:r>
              <a:rPr lang="en-US" sz="1400"/>
              <a:t>, </a:t>
            </a:r>
            <a:r>
              <a:rPr lang="en-US" sz="1400">
                <a:solidFill>
                  <a:schemeClr val="tx2"/>
                </a:solidFill>
              </a:rPr>
              <a:t>error</a:t>
            </a:r>
            <a:r>
              <a:rPr lang="en-US" sz="1400"/>
              <a:t> </a:t>
            </a:r>
            <a:r>
              <a:rPr lang="en-US" sz="1400">
                <a:solidFill>
                  <a:schemeClr val="accent4"/>
                </a:solidFill>
              </a:rPr>
              <a:t>translate</a:t>
            </a:r>
            <a:r>
              <a:rPr lang="en-US" sz="1400"/>
              <a:t>(langPair, </a:t>
            </a:r>
            <a:r>
              <a:rPr lang="en-US" sz="1400">
                <a:solidFill>
                  <a:schemeClr val="accent3"/>
                </a:solidFill>
              </a:rPr>
              <a:t>VAL</a:t>
            </a:r>
            <a:r>
              <a:rPr lang="en-US" sz="1400"/>
              <a:t>(</a:t>
            </a:r>
            <a:r>
              <a:rPr lang="en-US" sz="1400">
                <a:solidFill>
                  <a:schemeClr val="tx2"/>
                </a:solidFill>
              </a:rPr>
              <a:t>text</a:t>
            </a:r>
            <a:r>
              <a:rPr lang="en-US" sz="1400"/>
              <a:t>));</a:t>
            </a:r>
            <a:br>
              <a:rPr lang="en-US" sz="1400"/>
            </a:br>
            <a:r>
              <a:rPr lang="en-US" sz="1400"/>
              <a:t>	      </a:t>
            </a:r>
            <a:r>
              <a:rPr lang="en-US" sz="1400">
                <a:solidFill>
                  <a:schemeClr val="accent3"/>
                </a:solidFill>
              </a:rPr>
              <a:t>EMIT</a:t>
            </a:r>
            <a:r>
              <a:rPr lang="en-US" sz="1400"/>
              <a:t> color("green");</a:t>
            </a:r>
            <a:br>
              <a:rPr lang="en-US" sz="1400"/>
            </a:br>
            <a:r>
              <a:rPr lang="en-US" sz="1400"/>
              <a:t>	   }</a:t>
            </a:r>
            <a:br>
              <a:rPr lang="en-US" sz="1400"/>
            </a:br>
            <a:r>
              <a:rPr lang="en-US" sz="1400"/>
              <a:t>	}</a:t>
            </a:r>
            <a:br>
              <a:rPr lang="en-US" sz="1400"/>
            </a:br>
            <a:br>
              <a:rPr lang="en-US" sz="1400"/>
            </a:br>
            <a:r>
              <a:rPr lang="en-US" sz="1400"/>
              <a:t>        window.onload = function() {</a:t>
            </a:r>
            <a:br>
              <a:rPr lang="en-US" sz="1400"/>
            </a:br>
            <a:r>
              <a:rPr lang="en-US" sz="1400"/>
              <a:t>	   hh = require("hiphop");</a:t>
            </a:r>
            <a:br>
              <a:rPr lang="en-US" sz="1400"/>
            </a:br>
            <a:r>
              <a:rPr lang="en-US" sz="1400"/>
              <a:t>	   </a:t>
            </a:r>
            <a:r>
              <a:rPr lang="fr-FR" sz="1400"/>
              <a:t>m = new hh.</a:t>
            </a:r>
            <a:r>
              <a:rPr lang="fr-FR" sz="1400">
                <a:solidFill>
                  <a:schemeClr val="accent4"/>
                </a:solidFill>
              </a:rPr>
              <a:t>ReactiveMachine</a:t>
            </a:r>
            <a:r>
              <a:rPr lang="fr-FR" sz="1400"/>
              <a:t>(</a:t>
            </a:r>
            <a:r>
              <a:rPr lang="fr-FR" sz="1400">
                <a:solidFill>
                  <a:schemeClr val="accent3"/>
                </a:solidFill>
              </a:rPr>
              <a:t>MODULE</a:t>
            </a:r>
            <a:r>
              <a:rPr lang="fr-FR" sz="1400"/>
              <a:t> (</a:t>
            </a:r>
            <a:r>
              <a:rPr lang="fr-FR" sz="1400">
                <a:solidFill>
                  <a:schemeClr val="accent3"/>
                </a:solidFill>
              </a:rPr>
              <a:t>IN</a:t>
            </a:r>
            <a:r>
              <a:rPr lang="fr-FR" sz="1400"/>
              <a:t> </a:t>
            </a:r>
            <a:r>
              <a:rPr lang="fr-FR" sz="1400">
                <a:solidFill>
                  <a:schemeClr val="tx2"/>
                </a:solidFill>
              </a:rPr>
              <a:t>text</a:t>
            </a:r>
            <a:r>
              <a:rPr lang="fr-FR" sz="1400"/>
              <a:t>,</a:t>
            </a:r>
            <a:br>
              <a:rPr lang="fr-FR" sz="1400"/>
            </a:br>
            <a:r>
              <a:rPr lang="fr-FR" sz="1400"/>
              <a:t>		                                                   </a:t>
            </a:r>
            <a:r>
              <a:rPr lang="fr-FR" sz="1400">
                <a:solidFill>
                  <a:schemeClr val="accent3"/>
                </a:solidFill>
              </a:rPr>
              <a:t>OUT</a:t>
            </a:r>
            <a:r>
              <a:rPr lang="fr-FR" sz="1400"/>
              <a:t> </a:t>
            </a:r>
            <a:r>
              <a:rPr lang="fr-FR" sz="1400">
                <a:solidFill>
                  <a:schemeClr val="tx2"/>
                </a:solidFill>
              </a:rPr>
              <a:t>transEn</a:t>
            </a:r>
            <a:r>
              <a:rPr lang="fr-FR" sz="1400"/>
              <a:t>, </a:t>
            </a:r>
            <a:r>
              <a:rPr lang="fr-FR" sz="1400">
                <a:solidFill>
                  <a:schemeClr val="accent3"/>
                </a:solidFill>
              </a:rPr>
              <a:t>OUT</a:t>
            </a:r>
            <a:r>
              <a:rPr lang="fr-FR" sz="1400"/>
              <a:t> </a:t>
            </a:r>
            <a:r>
              <a:rPr lang="fr-FR" sz="1400">
                <a:solidFill>
                  <a:schemeClr val="tx2"/>
                </a:solidFill>
              </a:rPr>
              <a:t>colorEn</a:t>
            </a:r>
            <a:r>
              <a:rPr lang="fr-FR" sz="1400"/>
              <a:t>,</a:t>
            </a:r>
            <a:br>
              <a:rPr lang="fr-FR" sz="1400"/>
            </a:br>
            <a:r>
              <a:rPr lang="fr-FR" sz="1400"/>
              <a:t>			                                </a:t>
            </a:r>
            <a:r>
              <a:rPr lang="fr-FR" sz="1400">
                <a:solidFill>
                  <a:schemeClr val="accent3"/>
                </a:solidFill>
              </a:rPr>
              <a:t>OUT</a:t>
            </a:r>
            <a:r>
              <a:rPr lang="fr-FR" sz="1400"/>
              <a:t> </a:t>
            </a:r>
            <a:r>
              <a:rPr lang="fr-FR" sz="1400">
                <a:solidFill>
                  <a:schemeClr val="tx2"/>
                </a:solidFill>
              </a:rPr>
              <a:t>transNe</a:t>
            </a:r>
            <a:r>
              <a:rPr lang="fr-FR" sz="1400"/>
              <a:t>, </a:t>
            </a:r>
            <a:r>
              <a:rPr lang="fr-FR" sz="1400">
                <a:solidFill>
                  <a:schemeClr val="accent3"/>
                </a:solidFill>
              </a:rPr>
              <a:t>OUT</a:t>
            </a:r>
            <a:r>
              <a:rPr lang="fr-FR" sz="1400"/>
              <a:t> </a:t>
            </a:r>
            <a:r>
              <a:rPr lang="fr-FR" sz="1400">
                <a:solidFill>
                  <a:schemeClr val="tx2"/>
                </a:solidFill>
              </a:rPr>
              <a:t>colorNe</a:t>
            </a:r>
            <a:r>
              <a:rPr lang="fr-FR" sz="1400"/>
              <a:t>,</a:t>
            </a:r>
            <a:br>
              <a:rPr lang="fr-FR" sz="1400"/>
            </a:br>
            <a:r>
              <a:rPr lang="fr-FR" sz="1400"/>
              <a:t>				              </a:t>
            </a:r>
            <a:r>
              <a:rPr lang="fr-FR" sz="1400">
                <a:solidFill>
                  <a:schemeClr val="accent3"/>
                </a:solidFill>
              </a:rPr>
              <a:t>OUT</a:t>
            </a:r>
            <a:r>
              <a:rPr lang="fr-FR" sz="1400"/>
              <a:t> </a:t>
            </a:r>
            <a:r>
              <a:rPr lang="fr-FR" sz="1400">
                <a:solidFill>
                  <a:schemeClr val="tx2"/>
                </a:solidFill>
              </a:rPr>
              <a:t>transEs</a:t>
            </a:r>
            <a:r>
              <a:rPr lang="fr-FR" sz="1400"/>
              <a:t>, </a:t>
            </a:r>
            <a:r>
              <a:rPr lang="fr-FR" sz="1400">
                <a:solidFill>
                  <a:schemeClr val="accent3"/>
                </a:solidFill>
              </a:rPr>
              <a:t>OUT</a:t>
            </a:r>
            <a:r>
              <a:rPr lang="fr-FR" sz="1400"/>
              <a:t> </a:t>
            </a:r>
            <a:r>
              <a:rPr lang="fr-FR" sz="1400">
                <a:solidFill>
                  <a:schemeClr val="tx2"/>
                </a:solidFill>
              </a:rPr>
              <a:t>colorEs</a:t>
            </a:r>
            <a:r>
              <a:rPr lang="fr-FR" sz="1400"/>
              <a:t>,</a:t>
            </a:r>
            <a:br>
              <a:rPr lang="fr-FR" sz="1400"/>
            </a:br>
            <a:r>
              <a:rPr lang="fr-FR" sz="1400"/>
              <a:t>				              </a:t>
            </a:r>
            <a:r>
              <a:rPr lang="fr-FR" sz="1400">
                <a:solidFill>
                  <a:schemeClr val="accent3"/>
                </a:solidFill>
              </a:rPr>
              <a:t>OUT</a:t>
            </a:r>
            <a:r>
              <a:rPr lang="fr-FR" sz="1400"/>
              <a:t> </a:t>
            </a:r>
            <a:r>
              <a:rPr lang="fr-FR" sz="1400">
                <a:solidFill>
                  <a:schemeClr val="tx2"/>
                </a:solidFill>
              </a:rPr>
              <a:t>transSe</a:t>
            </a:r>
            <a:r>
              <a:rPr lang="fr-FR" sz="1400"/>
              <a:t>, </a:t>
            </a:r>
            <a:r>
              <a:rPr lang="fr-FR" sz="1400">
                <a:solidFill>
                  <a:schemeClr val="accent3"/>
                </a:solidFill>
              </a:rPr>
              <a:t>OUT</a:t>
            </a:r>
            <a:r>
              <a:rPr lang="fr-FR" sz="1400"/>
              <a:t> </a:t>
            </a:r>
            <a:r>
              <a:rPr lang="fr-FR" sz="1400">
                <a:solidFill>
                  <a:schemeClr val="tx2"/>
                </a:solidFill>
              </a:rPr>
              <a:t>colorSe</a:t>
            </a:r>
            <a:r>
              <a:rPr lang="fr-FR" sz="1400"/>
              <a:t>) {</a:t>
            </a:r>
            <a:br>
              <a:rPr lang="fr-FR" sz="1400"/>
            </a:br>
            <a:r>
              <a:rPr lang="fr-FR" sz="1400"/>
              <a:t>	      </a:t>
            </a:r>
            <a:r>
              <a:rPr lang="fr-FR" sz="1400">
                <a:solidFill>
                  <a:schemeClr val="accent3"/>
                </a:solidFill>
              </a:rPr>
              <a:t>LOOPEACH</a:t>
            </a:r>
            <a:r>
              <a:rPr lang="fr-FR" sz="1400"/>
              <a:t>(</a:t>
            </a:r>
            <a:r>
              <a:rPr lang="fr-FR" sz="1400">
                <a:solidFill>
                  <a:schemeClr val="accent3"/>
                </a:solidFill>
              </a:rPr>
              <a:t>NOW</a:t>
            </a:r>
            <a:r>
              <a:rPr lang="fr-FR" sz="1400"/>
              <a:t>(</a:t>
            </a:r>
            <a:r>
              <a:rPr lang="fr-FR" sz="1400">
                <a:solidFill>
                  <a:schemeClr val="tx2"/>
                </a:solidFill>
              </a:rPr>
              <a:t>text</a:t>
            </a:r>
            <a:r>
              <a:rPr lang="fr-FR" sz="1400"/>
              <a:t>)) {</a:t>
            </a:r>
            <a:br>
              <a:rPr lang="fr-FR" sz="1400"/>
            </a:br>
            <a:r>
              <a:rPr lang="fr-FR" sz="1400"/>
              <a:t>		 </a:t>
            </a:r>
            <a:r>
              <a:rPr lang="fr-FR" sz="1400">
                <a:solidFill>
                  <a:schemeClr val="accent3"/>
                </a:solidFill>
              </a:rPr>
              <a:t>FORK</a:t>
            </a:r>
            <a:r>
              <a:rPr lang="fr-FR" sz="1400"/>
              <a:t> {</a:t>
            </a:r>
            <a:br>
              <a:rPr lang="fr-FR" sz="1400"/>
            </a:br>
            <a:r>
              <a:rPr lang="fr-FR" sz="1400"/>
              <a:t>		    </a:t>
            </a:r>
            <a:r>
              <a:rPr lang="fr-FR" sz="1400">
                <a:solidFill>
                  <a:schemeClr val="accent3"/>
                </a:solidFill>
              </a:rPr>
              <a:t>RUN</a:t>
            </a:r>
            <a:r>
              <a:rPr lang="fr-FR" sz="1400"/>
              <a:t>(</a:t>
            </a:r>
            <a:r>
              <a:rPr lang="fr-FR" sz="1400">
                <a:solidFill>
                  <a:schemeClr val="accent4"/>
                </a:solidFill>
              </a:rPr>
              <a:t>execColor</a:t>
            </a:r>
            <a:r>
              <a:rPr lang="fr-FR" sz="1400"/>
              <a:t>("fr|en"), </a:t>
            </a:r>
            <a:r>
              <a:rPr lang="fr-FR" sz="1400">
                <a:solidFill>
                  <a:schemeClr val="tx2"/>
                </a:solidFill>
              </a:rPr>
              <a:t>color</a:t>
            </a:r>
            <a:r>
              <a:rPr lang="fr-FR" sz="1400"/>
              <a:t>=</a:t>
            </a:r>
            <a:r>
              <a:rPr lang="fr-FR" sz="1400">
                <a:solidFill>
                  <a:schemeClr val="tx2"/>
                </a:solidFill>
              </a:rPr>
              <a:t>colorEn</a:t>
            </a:r>
            <a:r>
              <a:rPr lang="fr-FR" sz="1400"/>
              <a:t>, </a:t>
            </a:r>
            <a:r>
              <a:rPr lang="fr-FR" sz="1400">
                <a:solidFill>
                  <a:schemeClr val="tx2"/>
                </a:solidFill>
              </a:rPr>
              <a:t>trans</a:t>
            </a:r>
            <a:r>
              <a:rPr lang="fr-FR" sz="1400"/>
              <a:t>=</a:t>
            </a:r>
            <a:r>
              <a:rPr lang="fr-FR" sz="1400">
                <a:solidFill>
                  <a:schemeClr val="tx2"/>
                </a:solidFill>
              </a:rPr>
              <a:t>transEn</a:t>
            </a:r>
            <a:r>
              <a:rPr lang="fr-FR" sz="1400"/>
              <a:t>);</a:t>
            </a:r>
            <a:br>
              <a:rPr lang="fr-FR" sz="1400"/>
            </a:br>
            <a:r>
              <a:rPr lang="fr-FR" sz="1400"/>
              <a:t>		 } PAR {</a:t>
            </a:r>
            <a:br>
              <a:rPr lang="fr-FR" sz="1400"/>
            </a:br>
            <a:r>
              <a:rPr lang="fr-FR" sz="1400"/>
              <a:t>		    </a:t>
            </a:r>
            <a:r>
              <a:rPr lang="fr-FR" sz="1400">
                <a:solidFill>
                  <a:schemeClr val="accent3"/>
                </a:solidFill>
              </a:rPr>
              <a:t>RUN</a:t>
            </a:r>
            <a:r>
              <a:rPr lang="fr-FR" sz="1400"/>
              <a:t>(</a:t>
            </a:r>
            <a:r>
              <a:rPr lang="fr-FR" sz="1400">
                <a:solidFill>
                  <a:schemeClr val="accent4"/>
                </a:solidFill>
              </a:rPr>
              <a:t>execColor</a:t>
            </a:r>
            <a:r>
              <a:rPr lang="fr-FR" sz="1400"/>
              <a:t>("en|fr"), </a:t>
            </a:r>
            <a:r>
              <a:rPr lang="fr-FR" sz="1400">
                <a:solidFill>
                  <a:schemeClr val="tx2"/>
                </a:solidFill>
              </a:rPr>
              <a:t>color</a:t>
            </a:r>
            <a:r>
              <a:rPr lang="fr-FR" sz="1400"/>
              <a:t>=</a:t>
            </a:r>
            <a:r>
              <a:rPr lang="fr-FR" sz="1400">
                <a:solidFill>
                  <a:schemeClr val="tx2"/>
                </a:solidFill>
              </a:rPr>
              <a:t>colorNe</a:t>
            </a:r>
            <a:r>
              <a:rPr lang="fr-FR" sz="1400"/>
              <a:t>, </a:t>
            </a:r>
            <a:r>
              <a:rPr lang="fr-FR" sz="1400">
                <a:solidFill>
                  <a:schemeClr val="tx2"/>
                </a:solidFill>
              </a:rPr>
              <a:t>text</a:t>
            </a:r>
            <a:r>
              <a:rPr lang="fr-FR" sz="1400"/>
              <a:t>=</a:t>
            </a:r>
            <a:r>
              <a:rPr lang="fr-FR" sz="1400">
                <a:solidFill>
                  <a:schemeClr val="tx2"/>
                </a:solidFill>
              </a:rPr>
              <a:t>transEn</a:t>
            </a:r>
            <a:r>
              <a:rPr lang="fr-FR" sz="1400"/>
              <a:t>, </a:t>
            </a:r>
            <a:r>
              <a:rPr lang="fr-FR" sz="1400">
                <a:solidFill>
                  <a:schemeClr val="tx2"/>
                </a:solidFill>
              </a:rPr>
              <a:t>trans</a:t>
            </a:r>
            <a:r>
              <a:rPr lang="fr-FR" sz="1400"/>
              <a:t>=</a:t>
            </a:r>
            <a:r>
              <a:rPr lang="fr-FR" sz="1400">
                <a:solidFill>
                  <a:schemeClr val="tx2"/>
                </a:solidFill>
              </a:rPr>
              <a:t>transNe</a:t>
            </a:r>
            <a:r>
              <a:rPr lang="fr-FR" sz="1400"/>
              <a:t>);</a:t>
            </a:r>
            <a:br>
              <a:rPr lang="fr-FR" sz="1400"/>
            </a:br>
            <a:r>
              <a:rPr lang="fr-FR" sz="1400"/>
              <a:t>		 } PAR {</a:t>
            </a:r>
            <a:br>
              <a:rPr lang="fr-FR" sz="1400"/>
            </a:br>
            <a:r>
              <a:rPr lang="fr-FR" sz="1400"/>
              <a:t>		    </a:t>
            </a:r>
            <a:r>
              <a:rPr lang="fr-FR" sz="1400">
                <a:solidFill>
                  <a:schemeClr val="accent3"/>
                </a:solidFill>
              </a:rPr>
              <a:t>RUN</a:t>
            </a:r>
            <a:r>
              <a:rPr lang="fr-FR" sz="1400"/>
              <a:t>(</a:t>
            </a:r>
            <a:r>
              <a:rPr lang="fr-FR" sz="1400">
                <a:solidFill>
                  <a:schemeClr val="accent4"/>
                </a:solidFill>
              </a:rPr>
              <a:t>execColor</a:t>
            </a:r>
            <a:r>
              <a:rPr lang="fr-FR" sz="1400"/>
              <a:t>("fr|es"), </a:t>
            </a:r>
            <a:r>
              <a:rPr lang="fr-FR" sz="1400">
                <a:solidFill>
                  <a:schemeClr val="tx2"/>
                </a:solidFill>
              </a:rPr>
              <a:t>color</a:t>
            </a:r>
            <a:r>
              <a:rPr lang="fr-FR" sz="1400"/>
              <a:t>=</a:t>
            </a:r>
            <a:r>
              <a:rPr lang="fr-FR" sz="1400">
                <a:solidFill>
                  <a:schemeClr val="tx2"/>
                </a:solidFill>
              </a:rPr>
              <a:t>colorEs</a:t>
            </a:r>
            <a:r>
              <a:rPr lang="fr-FR" sz="1400"/>
              <a:t>, </a:t>
            </a:r>
            <a:r>
              <a:rPr lang="fr-FR" sz="1400">
                <a:solidFill>
                  <a:schemeClr val="tx2"/>
                </a:solidFill>
              </a:rPr>
              <a:t>trans</a:t>
            </a:r>
            <a:r>
              <a:rPr lang="fr-FR" sz="1400"/>
              <a:t>=</a:t>
            </a:r>
            <a:r>
              <a:rPr lang="fr-FR" sz="1400">
                <a:solidFill>
                  <a:schemeClr val="tx2"/>
                </a:solidFill>
              </a:rPr>
              <a:t>transEs</a:t>
            </a:r>
            <a:r>
              <a:rPr lang="fr-FR" sz="1400"/>
              <a:t>);</a:t>
            </a:r>
            <a:br>
              <a:rPr lang="fr-FR" sz="1400"/>
            </a:br>
            <a:r>
              <a:rPr lang="fr-FR" sz="1400"/>
              <a:t>		 } PAR {</a:t>
            </a:r>
            <a:br>
              <a:rPr lang="fr-FR" sz="1400"/>
            </a:br>
            <a:r>
              <a:rPr lang="fr-FR" sz="1400"/>
              <a:t>		    </a:t>
            </a:r>
            <a:r>
              <a:rPr lang="fr-FR" sz="1400">
                <a:solidFill>
                  <a:schemeClr val="accent3"/>
                </a:solidFill>
              </a:rPr>
              <a:t>RUN</a:t>
            </a:r>
            <a:r>
              <a:rPr lang="fr-FR" sz="1400"/>
              <a:t>(</a:t>
            </a:r>
            <a:r>
              <a:rPr lang="fr-FR" sz="1400">
                <a:solidFill>
                  <a:schemeClr val="accent4"/>
                </a:solidFill>
              </a:rPr>
              <a:t>execColor</a:t>
            </a:r>
            <a:r>
              <a:rPr lang="fr-FR" sz="1400"/>
              <a:t>("es|fr"), </a:t>
            </a:r>
            <a:r>
              <a:rPr lang="fr-FR" sz="1400">
                <a:solidFill>
                  <a:schemeClr val="tx2"/>
                </a:solidFill>
              </a:rPr>
              <a:t>color</a:t>
            </a:r>
            <a:r>
              <a:rPr lang="fr-FR" sz="1400"/>
              <a:t>=</a:t>
            </a:r>
            <a:r>
              <a:rPr lang="fr-FR" sz="1400">
                <a:solidFill>
                  <a:schemeClr val="tx2"/>
                </a:solidFill>
              </a:rPr>
              <a:t>colorSe</a:t>
            </a:r>
            <a:r>
              <a:rPr lang="fr-FR" sz="1400"/>
              <a:t>, </a:t>
            </a:r>
            <a:r>
              <a:rPr lang="fr-FR" sz="1400">
                <a:solidFill>
                  <a:schemeClr val="tx2"/>
                </a:solidFill>
              </a:rPr>
              <a:t>text</a:t>
            </a:r>
            <a:r>
              <a:rPr lang="fr-FR" sz="1400"/>
              <a:t>=</a:t>
            </a:r>
            <a:r>
              <a:rPr lang="fr-FR" sz="1400">
                <a:solidFill>
                  <a:schemeClr val="tx2"/>
                </a:solidFill>
              </a:rPr>
              <a:t>transEs</a:t>
            </a:r>
            <a:r>
              <a:rPr lang="fr-FR" sz="1400"/>
              <a:t>, </a:t>
            </a:r>
            <a:r>
              <a:rPr lang="fr-FR" sz="1400">
                <a:solidFill>
                  <a:schemeClr val="tx2"/>
                </a:solidFill>
              </a:rPr>
              <a:t>trans</a:t>
            </a:r>
            <a:r>
              <a:rPr lang="fr-FR" sz="1400"/>
              <a:t>=</a:t>
            </a:r>
            <a:r>
              <a:rPr lang="fr-FR" sz="1400">
                <a:solidFill>
                  <a:schemeClr val="tx2"/>
                </a:solidFill>
              </a:rPr>
              <a:t>transSe</a:t>
            </a:r>
            <a:r>
              <a:rPr lang="fr-FR" sz="1400"/>
              <a:t>);</a:t>
            </a:r>
            <a:br>
              <a:rPr lang="fr-FR" sz="1400"/>
            </a:br>
            <a:r>
              <a:rPr lang="fr-FR" sz="1400"/>
              <a:t>		 }</a:t>
            </a:r>
            <a:br>
              <a:rPr lang="fr-FR" sz="1400"/>
            </a:br>
            <a:r>
              <a:rPr lang="fr-FR" sz="1400"/>
              <a:t>	      }</a:t>
            </a:r>
            <a:br>
              <a:rPr lang="fr-FR" sz="1400"/>
            </a:br>
            <a:r>
              <a:rPr lang="fr-FR" sz="1400"/>
              <a:t>	   }, {debuggerName: "debug"});</a:t>
            </a:r>
            <a:br>
              <a:rPr lang="fr-FR" sz="1400"/>
            </a:br>
            <a:r>
              <a:rPr lang="fr-FR" sz="1400"/>
              <a:t>	}</a:t>
            </a:r>
            <a:br>
              <a:rPr lang="fr-FR" sz="1400"/>
            </a:br>
            <a:r>
              <a:rPr lang="fr-FR" sz="1400"/>
              <a:t>     }</a:t>
            </a:r>
            <a:br>
              <a:rPr lang="fr-FR" sz="1400"/>
            </a:br>
            <a:endParaRPr lang="fr-FR" sz="1400"/>
          </a:p>
          <a:p>
            <a:pPr algn="l" fontAlgn="base">
              <a:spcAft>
                <a:spcPct val="0"/>
              </a:spcAft>
            </a:pPr>
            <a:endParaRPr kumimoji="0" lang="fr-FR" sz="14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772666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5F3C19A-C490-924A-8276-F474A3FEA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40999"/>
          </a:xfrm>
        </p:spPr>
        <p:txBody>
          <a:bodyPr/>
          <a:lstStyle/>
          <a:p>
            <a:r>
              <a:rPr lang="fr-FR" sz="2400"/>
              <a:t>Version JavaScript de HiHop, dont la version Scheme a </a:t>
            </a:r>
            <a:r>
              <a:rPr lang="en-US" sz="2400"/>
              <a:t>été présentée avec M. Serrano le </a:t>
            </a:r>
            <a:endParaRPr lang="fr-FR" sz="240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D9CBAA-86FE-1C41-9445-68C2621FA1D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60170B-E543-9244-91AA-8EBF080D4DE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F20C16-4E69-514B-9538-E7630D2901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F423466-40E6-9342-AF5C-BE89B26C9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HipHop.js</a:t>
            </a:r>
          </a:p>
        </p:txBody>
      </p:sp>
    </p:spTree>
    <p:extLst>
      <p:ext uri="{BB962C8B-B14F-4D97-AF65-F5344CB8AC3E}">
        <p14:creationId xmlns:p14="http://schemas.microsoft.com/office/powerpoint/2010/main" val="3363653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CA483BA-0494-1346-AD5F-2455E2B63CB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2DADA9F-7915-6046-9FE1-69F1D0A72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590928-1F5C-BF49-B5DB-2F3A17E6C5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7A6D30F-E38A-A740-A271-9E7768ED2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 : robotique en ORRCAD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297374E-B07D-C049-AAA6-713083C61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782833"/>
            <a:ext cx="8953500" cy="31242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3FE3DDB-40E3-284C-A05C-3F2CF9DA3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62" y="4042513"/>
            <a:ext cx="2247900" cy="2413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23E350E-38A6-EC44-BE14-13CA72C7C2EF}"/>
              </a:ext>
            </a:extLst>
          </p:cNvPr>
          <p:cNvSpPr txBox="1"/>
          <p:nvPr/>
        </p:nvSpPr>
        <p:spPr>
          <a:xfrm>
            <a:off x="4206758" y="4581128"/>
            <a:ext cx="3677610" cy="120032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4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The International Journal 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400" b="0" i="1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of Robotics Research</a:t>
            </a: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, </a:t>
            </a:r>
          </a:p>
          <a:p>
            <a:pPr algn="l" fontAlgn="base">
              <a:spcAft>
                <a:spcPct val="0"/>
              </a:spcAft>
            </a:pPr>
            <a:r>
              <a:rPr kumimoji="0" lang="fr-FR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April 1st, 1998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FD30361A-7B35-5F4B-ADBF-1156923254D5}"/>
              </a:ext>
            </a:extLst>
          </p:cNvPr>
          <p:cNvCxnSpPr/>
          <p:nvPr/>
        </p:nvCxnSpPr>
        <p:spPr bwMode="auto">
          <a:xfrm>
            <a:off x="959471" y="4683580"/>
            <a:ext cx="504056" cy="0"/>
          </a:xfrm>
          <a:prstGeom prst="straightConnector1">
            <a:avLst/>
          </a:prstGeom>
          <a:noFill/>
          <a:ln w="28575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3958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B3773C-7143-924B-8DA6-7FEE3D55A7F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E4F2923-7000-F840-A7E7-FDBBEE2AB26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C1D0E7-4286-704A-89F9-7A3BCFB2E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32CA0A4-56E8-7348-97AF-B98E95F67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8927ED-C9FF-6F4E-AEA7-F93019807FFC}"/>
              </a:ext>
            </a:extLst>
          </p:cNvPr>
          <p:cNvSpPr txBox="1"/>
          <p:nvPr/>
        </p:nvSpPr>
        <p:spPr>
          <a:xfrm>
            <a:off x="611560" y="1196752"/>
            <a:ext cx="6891695" cy="4678204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/>
              <a:t>exec-statement:</a:t>
            </a:r>
          </a:p>
          <a:p>
            <a:r>
              <a:rPr lang="fr-FR"/>
              <a:t>	EXEC </a:t>
            </a:r>
            <a:r>
              <a:rPr lang="fr-FR">
                <a:solidFill>
                  <a:schemeClr val="accent4"/>
                </a:solidFill>
              </a:rPr>
              <a:t>exec-start</a:t>
            </a:r>
            <a:r>
              <a:rPr lang="fr-FR"/>
              <a:t> </a:t>
            </a:r>
            <a:r>
              <a:rPr lang="fr-FR">
                <a:solidFill>
                  <a:schemeClr val="accent4"/>
                </a:solidFill>
              </a:rPr>
              <a:t>exec-paramsopt</a:t>
            </a:r>
          </a:p>
          <a:p>
            <a:r>
              <a:rPr lang="fr-FR"/>
              <a:t>	EXECEMIT </a:t>
            </a:r>
            <a:r>
              <a:rPr lang="fr-FR">
                <a:solidFill>
                  <a:schemeClr val="tx2"/>
                </a:solidFill>
              </a:rPr>
              <a:t>identifier</a:t>
            </a:r>
            <a:r>
              <a:rPr lang="fr-FR"/>
              <a:t> </a:t>
            </a:r>
            <a:r>
              <a:rPr lang="fr-FR">
                <a:solidFill>
                  <a:schemeClr val="accent4"/>
                </a:solidFill>
              </a:rPr>
              <a:t>exec-start exec-params</a:t>
            </a:r>
            <a:r>
              <a:rPr lang="fr-FR" baseline="-25000">
                <a:solidFill>
                  <a:schemeClr val="accent4"/>
                </a:solidFill>
              </a:rPr>
              <a:t>opt</a:t>
            </a:r>
          </a:p>
          <a:p>
            <a:r>
              <a:rPr lang="fr-FR"/>
              <a:t>	PROMISE </a:t>
            </a:r>
            <a:r>
              <a:rPr lang="fr-FR">
                <a:solidFill>
                  <a:schemeClr val="tx2"/>
                </a:solidFill>
              </a:rPr>
              <a:t>identifier</a:t>
            </a:r>
            <a:r>
              <a:rPr lang="fr-FR"/>
              <a:t>, </a:t>
            </a:r>
            <a:r>
              <a:rPr lang="fr-FR">
                <a:solidFill>
                  <a:schemeClr val="tx2"/>
                </a:solidFill>
              </a:rPr>
              <a:t>identifier</a:t>
            </a:r>
            <a:r>
              <a:rPr lang="fr-FR"/>
              <a:t> </a:t>
            </a:r>
            <a:r>
              <a:rPr lang="fr-FR">
                <a:solidFill>
                  <a:schemeClr val="accent4"/>
                </a:solidFill>
              </a:rPr>
              <a:t>exec-start exec-params</a:t>
            </a:r>
            <a:r>
              <a:rPr lang="fr-FR" baseline="-25000">
                <a:solidFill>
                  <a:schemeClr val="accent4"/>
                </a:solidFill>
              </a:rPr>
              <a:t>opt</a:t>
            </a:r>
          </a:p>
          <a:p>
            <a:r>
              <a:rPr lang="fr-FR"/>
              <a:t>exec-start:</a:t>
            </a:r>
          </a:p>
          <a:p>
            <a:r>
              <a:rPr lang="fr-FR"/>
              <a:t>	</a:t>
            </a:r>
            <a:r>
              <a:rPr lang="fr-FR">
                <a:solidFill>
                  <a:schemeClr val="accent4"/>
                </a:solidFill>
              </a:rPr>
              <a:t>js-bridge</a:t>
            </a:r>
          </a:p>
          <a:p>
            <a:r>
              <a:rPr lang="fr-FR"/>
              <a:t>	DONE</a:t>
            </a:r>
          </a:p>
          <a:p>
            <a:r>
              <a:rPr lang="fr-FR"/>
              <a:t>	DONEREACT</a:t>
            </a:r>
          </a:p>
          <a:p>
            <a:r>
              <a:rPr lang="fr-FR"/>
              <a:t>exec-params:</a:t>
            </a:r>
          </a:p>
          <a:p>
            <a:r>
              <a:rPr lang="fr-FR"/>
              <a:t>	ONSUSP </a:t>
            </a:r>
            <a:r>
              <a:rPr lang="fr-FR">
                <a:solidFill>
                  <a:schemeClr val="accent4"/>
                </a:solidFill>
              </a:rPr>
              <a:t>js-bridge</a:t>
            </a:r>
          </a:p>
          <a:p>
            <a:r>
              <a:rPr lang="fr-FR"/>
              <a:t>	ONRES </a:t>
            </a:r>
            <a:r>
              <a:rPr lang="fr-FR">
                <a:solidFill>
                  <a:schemeClr val="accent4"/>
                </a:solidFill>
              </a:rPr>
              <a:t>js-bridge</a:t>
            </a:r>
          </a:p>
          <a:p>
            <a:r>
              <a:rPr lang="fr-FR"/>
              <a:t>	ONKILL </a:t>
            </a:r>
            <a:r>
              <a:rPr lang="fr-FR">
                <a:solidFill>
                  <a:schemeClr val="accent4"/>
                </a:solidFill>
              </a:rPr>
              <a:t>js-bridge</a:t>
            </a:r>
          </a:p>
          <a:p>
            <a:r>
              <a:rPr lang="fr-FR"/>
              <a:t>js-bridge:</a:t>
            </a:r>
          </a:p>
          <a:p>
            <a:r>
              <a:rPr lang="fr-FR"/>
              <a:t>	</a:t>
            </a:r>
            <a:r>
              <a:rPr lang="fr-FR">
                <a:solidFill>
                  <a:schemeClr val="accent4"/>
                </a:solidFill>
              </a:rPr>
              <a:t>instruction</a:t>
            </a:r>
            <a:r>
              <a:rPr lang="fr-FR" baseline="-25000">
                <a:solidFill>
                  <a:schemeClr val="accent4"/>
                </a:solidFill>
              </a:rPr>
              <a:t>JS</a:t>
            </a:r>
          </a:p>
          <a:p>
            <a:r>
              <a:rPr lang="fr-FR"/>
              <a:t>	THIS</a:t>
            </a:r>
          </a:p>
          <a:p>
            <a:pPr algn="l" fontAlgn="base">
              <a:spcAft>
                <a:spcPct val="0"/>
              </a:spcAft>
            </a:pP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5340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7F1115D-283B-8E41-BF10-07311FCCB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908720"/>
            <a:ext cx="8672264" cy="4278094"/>
          </a:xfrm>
        </p:spPr>
        <p:txBody>
          <a:bodyPr/>
          <a:lstStyle/>
          <a:p>
            <a:r>
              <a:rPr lang="fr-FR" sz="2400">
                <a:solidFill>
                  <a:schemeClr val="accent2"/>
                </a:solidFill>
              </a:rPr>
              <a:t>Tr</a:t>
            </a:r>
            <a:r>
              <a:rPr lang="en-US" sz="2400">
                <a:solidFill>
                  <a:schemeClr val="accent2"/>
                </a:solidFill>
              </a:rPr>
              <a:t>ès utile,</a:t>
            </a:r>
            <a:r>
              <a:rPr lang="en-US" sz="2400"/>
              <a:t> même si elle </a:t>
            </a:r>
            <a:r>
              <a:rPr lang="fr-FR" sz="2400"/>
              <a:t>ne traite pas les donn</a:t>
            </a:r>
            <a:r>
              <a:rPr lang="en-US" sz="2400"/>
              <a:t>ées</a:t>
            </a:r>
          </a:p>
          <a:p>
            <a:r>
              <a:rPr lang="en-US" sz="2400"/>
              <a:t>Utilisée en grand par </a:t>
            </a:r>
            <a:r>
              <a:rPr lang="en-US" sz="2400">
                <a:solidFill>
                  <a:schemeClr val="tx2"/>
                </a:solidFill>
              </a:rPr>
              <a:t>Dassault Aviation</a:t>
            </a:r>
            <a:r>
              <a:rPr lang="en-US" sz="2400"/>
              <a:t> et d’autres en logiciel, puis pour les circuits de contrôle (</a:t>
            </a:r>
            <a:r>
              <a:rPr lang="en-US" sz="2400">
                <a:solidFill>
                  <a:schemeClr val="tx2"/>
                </a:solidFill>
              </a:rPr>
              <a:t>Intel</a:t>
            </a:r>
            <a:r>
              <a:rPr lang="en-US" sz="2400"/>
              <a:t>, </a:t>
            </a:r>
            <a:r>
              <a:rPr lang="en-US" sz="2400">
                <a:solidFill>
                  <a:schemeClr val="tx2"/>
                </a:solidFill>
              </a:rPr>
              <a:t>T.I.</a:t>
            </a:r>
            <a:r>
              <a:rPr lang="en-US" sz="2400"/>
              <a:t>, etc.)</a:t>
            </a:r>
          </a:p>
          <a:p>
            <a:r>
              <a:rPr lang="en-US" sz="2400"/>
              <a:t>Fondée surtout sur le package de BDD </a:t>
            </a:r>
            <a:r>
              <a:rPr lang="en-US" sz="2400">
                <a:solidFill>
                  <a:schemeClr val="accent4"/>
                </a:solidFill>
              </a:rPr>
              <a:t>TiGeR</a:t>
            </a:r>
            <a:r>
              <a:rPr lang="en-US" sz="2400"/>
              <a:t> (</a:t>
            </a:r>
            <a:r>
              <a:rPr lang="en-US" sz="2400">
                <a:solidFill>
                  <a:schemeClr val="tx2"/>
                </a:solidFill>
              </a:rPr>
              <a:t>O. Coudert</a:t>
            </a:r>
            <a:r>
              <a:rPr lang="en-US" sz="2400"/>
              <a:t>, </a:t>
            </a:r>
            <a:r>
              <a:rPr lang="en-US" sz="2400">
                <a:solidFill>
                  <a:schemeClr val="tx2"/>
                </a:solidFill>
              </a:rPr>
              <a:t>J-C. Madre</a:t>
            </a:r>
            <a:r>
              <a:rPr lang="en-US" sz="2400"/>
              <a:t> et </a:t>
            </a:r>
            <a:r>
              <a:rPr lang="en-US" sz="2400">
                <a:solidFill>
                  <a:schemeClr val="tx2"/>
                </a:solidFill>
              </a:rPr>
              <a:t>H. Touati</a:t>
            </a:r>
            <a:r>
              <a:rPr lang="en-US" sz="2400"/>
              <a:t>) et développée par </a:t>
            </a:r>
            <a:r>
              <a:rPr lang="en-US" sz="2400">
                <a:solidFill>
                  <a:schemeClr val="tx2"/>
                </a:solidFill>
              </a:rPr>
              <a:t>A. Bouali</a:t>
            </a:r>
          </a:p>
          <a:p>
            <a:r>
              <a:rPr lang="en-US" sz="2400"/>
              <a:t>Principe : </a:t>
            </a:r>
            <a:r>
              <a:rPr lang="en-US" sz="2400">
                <a:solidFill>
                  <a:schemeClr val="accent3"/>
                </a:solidFill>
              </a:rPr>
              <a:t>calcul des états atteignables</a:t>
            </a:r>
            <a:r>
              <a:rPr lang="en-US" sz="2400"/>
              <a:t>, après </a:t>
            </a:r>
            <a:r>
              <a:rPr lang="en-US" sz="2400">
                <a:solidFill>
                  <a:schemeClr val="accent3"/>
                </a:solidFill>
              </a:rPr>
              <a:t>abstraction</a:t>
            </a:r>
            <a:r>
              <a:rPr lang="fr-FR" sz="2400"/>
              <a:t> </a:t>
            </a:r>
            <a:r>
              <a:rPr lang="en-US" sz="2400"/>
              <a:t>éventuelles selon les propriétés à prouver</a:t>
            </a:r>
          </a:p>
          <a:p>
            <a:r>
              <a:rPr lang="en-US" sz="2400"/>
              <a:t>Calcul de </a:t>
            </a:r>
            <a:r>
              <a:rPr lang="en-US" sz="2400">
                <a:solidFill>
                  <a:schemeClr val="accent1"/>
                </a:solidFill>
              </a:rPr>
              <a:t>contre-exemples</a:t>
            </a:r>
            <a:r>
              <a:rPr lang="en-US" sz="2400"/>
              <a:t> par exploration inverse de l’espace d’états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ED0801-11E3-9D43-8B09-35D45EB6AFB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2CEF01F-414E-B143-B931-E0B2472CA99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694846-FF73-8141-AF91-8ED749F85E4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EFD30068-F1EF-4A48-8B0B-62A666C8C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</a:t>
            </a:r>
            <a:r>
              <a:rPr lang="en-US"/>
              <a:t>érification booléenne par BDDs</a:t>
            </a:r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D232D78-0A34-7F49-9670-27A95DA212FF}"/>
              </a:ext>
            </a:extLst>
          </p:cNvPr>
          <p:cNvSpPr txBox="1"/>
          <p:nvPr/>
        </p:nvSpPr>
        <p:spPr>
          <a:xfrm>
            <a:off x="252549" y="4797152"/>
            <a:ext cx="8638903" cy="156966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fr-FR" sz="2400" kern="0" dirty="0"/>
              <a:t>Utilit</a:t>
            </a:r>
            <a:r>
              <a:rPr lang="en-US" sz="2400" kern="0" dirty="0"/>
              <a:t>é majeure aussi dans la </a:t>
            </a:r>
            <a:r>
              <a:rPr lang="en-US" sz="2400" kern="0" dirty="0">
                <a:solidFill>
                  <a:schemeClr val="accent3"/>
                </a:solidFill>
              </a:rPr>
              <a:t>génération de tests</a:t>
            </a:r>
            <a:r>
              <a:rPr lang="en-US" sz="2400" kern="0" dirty="0"/>
              <a:t>,</a:t>
            </a:r>
          </a:p>
          <a:p>
            <a:pPr algn="ctr" fontAlgn="base">
              <a:spcAft>
                <a:spcPct val="0"/>
              </a:spcAft>
            </a:pPr>
            <a:r>
              <a:rPr kumimoji="0" lang="en-US" sz="24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par contre-exemples à des propriétés évidemment fausses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>
                <a:solidFill>
                  <a:schemeClr val="tx2"/>
                </a:solidFill>
              </a:rPr>
              <a:t>Ascenseur :</a:t>
            </a:r>
          </a:p>
          <a:p>
            <a:pPr algn="ctr" fontAlgn="base">
              <a:spcAft>
                <a:spcPct val="0"/>
              </a:spcAft>
            </a:pPr>
            <a:r>
              <a:rPr lang="en-US" sz="2400" kern="0" dirty="0">
                <a:solidFill>
                  <a:schemeClr val="accent1"/>
                </a:solidFill>
              </a:rPr>
              <a:t>Il est impossible de visiter tous les étages et d’y ouvrir la porte</a:t>
            </a:r>
            <a:endParaRPr kumimoji="0" lang="fr-FR" sz="2400" b="0" i="0" u="none" strike="noStrike" kern="0" cap="none" spc="0" normalizeH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6028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524FFB1-9677-1048-B0CD-DAD6EF68FF2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AC5B2AF-3803-A94A-8552-D85A3CCA13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BCAA13-6661-1C4A-A805-C69772BAA3D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F3CB2571-5A47-1642-97C0-A61379A3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0"/>
            <a:ext cx="8915400" cy="1077218"/>
          </a:xfrm>
        </p:spPr>
        <p:txBody>
          <a:bodyPr/>
          <a:lstStyle/>
          <a:p>
            <a:r>
              <a:rPr lang="fr-FR" sz="3200"/>
              <a:t>2. Calcul des </a:t>
            </a:r>
            <a:r>
              <a:rPr lang="en-US" sz="3200"/>
              <a:t>états accessibles (RSS)</a:t>
            </a:r>
            <a:br>
              <a:rPr lang="en-US" sz="3200"/>
            </a:br>
            <a:r>
              <a:rPr lang="en-US" sz="3200"/>
              <a:t>(</a:t>
            </a:r>
            <a:r>
              <a:rPr lang="en-US" sz="2800"/>
              <a:t>voir cours du 21 mars 2018) </a:t>
            </a:r>
            <a:endParaRPr lang="fr-FR" sz="3200"/>
          </a:p>
        </p:txBody>
      </p:sp>
      <p:sp>
        <p:nvSpPr>
          <p:cNvPr id="8" name="Rectangle 1043">
            <a:extLst>
              <a:ext uri="{FF2B5EF4-FFF2-40B4-BE49-F238E27FC236}">
                <a16:creationId xmlns:a16="http://schemas.microsoft.com/office/drawing/2014/main" id="{1D9D4EBC-FD68-8547-87EF-BED48F9D1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0180" y="4331343"/>
            <a:ext cx="3155031" cy="12114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101000"/>
              </a:lnSpc>
            </a:pPr>
            <a:r>
              <a:rPr lang="fr-FR" sz="2400" dirty="0"/>
              <a:t>A chaque étape, </a:t>
            </a:r>
          </a:p>
          <a:p>
            <a:pPr algn="ctr">
              <a:lnSpc>
                <a:spcPct val="101000"/>
              </a:lnSpc>
            </a:pPr>
            <a:r>
              <a:rPr lang="fr-FR" sz="2400" dirty="0"/>
              <a:t>utiliser </a:t>
            </a:r>
            <a:r>
              <a:rPr lang="fr-FR" sz="2400" dirty="0">
                <a:solidFill>
                  <a:schemeClr val="accent4"/>
                </a:solidFill>
              </a:rPr>
              <a:t>R</a:t>
            </a:r>
            <a:r>
              <a:rPr lang="fr-FR" sz="2400" baseline="-25000" dirty="0">
                <a:solidFill>
                  <a:schemeClr val="accent4"/>
                </a:solidFill>
              </a:rPr>
              <a:t>i</a:t>
            </a:r>
            <a:r>
              <a:rPr lang="fr-FR" sz="2400" dirty="0"/>
              <a:t> et </a:t>
            </a:r>
            <a:r>
              <a:rPr lang="fr-FR" sz="2400" dirty="0">
                <a:solidFill>
                  <a:schemeClr val="tx2"/>
                </a:solidFill>
              </a:rPr>
              <a:t>V</a:t>
            </a:r>
            <a:r>
              <a:rPr lang="fr-FR" sz="2400" dirty="0"/>
              <a:t> comme</a:t>
            </a:r>
          </a:p>
          <a:p>
            <a:pPr algn="ctr">
              <a:lnSpc>
                <a:spcPct val="101000"/>
              </a:lnSpc>
            </a:pPr>
            <a:r>
              <a:rPr lang="fr-FR" sz="2400" dirty="0"/>
              <a:t>simplifieurs pour </a:t>
            </a:r>
            <a:r>
              <a:rPr lang="fr-FR" sz="2400" kern="0" dirty="0">
                <a:solidFill>
                  <a:schemeClr val="tx2"/>
                </a:solidFill>
              </a:rPr>
              <a:t>C</a:t>
            </a:r>
            <a:r>
              <a:rPr lang="fr-FR" sz="2400" kern="0" baseline="-25000" dirty="0">
                <a:solidFill>
                  <a:schemeClr val="accent4"/>
                </a:solidFill>
              </a:rPr>
              <a:t>R</a:t>
            </a:r>
            <a:endParaRPr lang="fr-FR" sz="2400" dirty="0">
              <a:solidFill>
                <a:schemeClr val="accent4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0B9F37E-A3D0-4E47-87F0-F477486A386A}"/>
              </a:ext>
            </a:extLst>
          </p:cNvPr>
          <p:cNvSpPr txBox="1"/>
          <p:nvPr/>
        </p:nvSpPr>
        <p:spPr>
          <a:xfrm>
            <a:off x="539552" y="3757700"/>
            <a:ext cx="3299301" cy="2677656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0 </a:t>
            </a:r>
            <a:r>
              <a:rPr lang="fr-FR" sz="2800" kern="0" dirty="0"/>
              <a:t>= 0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1 </a:t>
            </a:r>
            <a:r>
              <a:rPr lang="fr-FR" sz="2800" kern="0" dirty="0"/>
              <a:t>= 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0</a:t>
            </a:r>
            <a:r>
              <a:rPr lang="fr-FR" sz="2800" kern="0" dirty="0"/>
              <a:t>⋃</a:t>
            </a:r>
            <a:r>
              <a:rPr lang="fr-FR" sz="2800" kern="0" dirty="0">
                <a:solidFill>
                  <a:schemeClr val="tx2"/>
                </a:solidFill>
              </a:rPr>
              <a:t>C</a:t>
            </a:r>
            <a:r>
              <a:rPr lang="fr-FR" sz="2800" kern="0" baseline="-25000" dirty="0">
                <a:solidFill>
                  <a:schemeClr val="accent4"/>
                </a:solidFill>
              </a:rPr>
              <a:t>R</a:t>
            </a:r>
            <a:r>
              <a:rPr lang="fr-FR" sz="2800" kern="0" dirty="0"/>
              <a:t>(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0</a:t>
            </a:r>
            <a:r>
              <a:rPr lang="fr-FR" sz="2800" kern="0" dirty="0">
                <a:solidFill>
                  <a:schemeClr val="accent4"/>
                </a:solidFill>
              </a:rPr>
              <a:t>,</a:t>
            </a:r>
            <a:r>
              <a:rPr lang="fr-FR" sz="2800" kern="0" dirty="0">
                <a:solidFill>
                  <a:schemeClr val="tx2"/>
                </a:solidFill>
              </a:rPr>
              <a:t>V</a:t>
            </a:r>
            <a:r>
              <a:rPr lang="fr-FR" sz="2800" kern="0" dirty="0"/>
              <a:t>)</a:t>
            </a:r>
          </a:p>
          <a:p>
            <a:pPr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...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i+1 </a:t>
            </a:r>
            <a:r>
              <a:rPr lang="fr-FR" sz="2800" kern="0" dirty="0"/>
              <a:t>= 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i</a:t>
            </a:r>
            <a:r>
              <a:rPr lang="fr-FR" sz="2800" kern="0" dirty="0"/>
              <a:t>⋃</a:t>
            </a:r>
            <a:r>
              <a:rPr lang="fr-FR" sz="2800" kern="0" dirty="0">
                <a:solidFill>
                  <a:schemeClr val="tx2"/>
                </a:solidFill>
              </a:rPr>
              <a:t>C</a:t>
            </a:r>
            <a:r>
              <a:rPr lang="fr-FR" sz="2800" kern="0" baseline="-25000" dirty="0">
                <a:solidFill>
                  <a:schemeClr val="accent4"/>
                </a:solidFill>
              </a:rPr>
              <a:t>R</a:t>
            </a:r>
            <a:r>
              <a:rPr lang="fr-FR" sz="2800" kern="0" dirty="0"/>
              <a:t>(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i</a:t>
            </a:r>
            <a:r>
              <a:rPr lang="fr-FR" sz="2800" kern="0" dirty="0">
                <a:solidFill>
                  <a:schemeClr val="accent4"/>
                </a:solidFill>
              </a:rPr>
              <a:t>,</a:t>
            </a:r>
            <a:r>
              <a:rPr lang="fr-FR" sz="2800" kern="0" dirty="0">
                <a:solidFill>
                  <a:schemeClr val="tx2"/>
                </a:solidFill>
              </a:rPr>
              <a:t>V</a:t>
            </a:r>
            <a:r>
              <a:rPr lang="fr-FR" sz="2800" kern="0" dirty="0"/>
              <a:t>)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/>
              <a:t>…</a:t>
            </a:r>
          </a:p>
          <a:p>
            <a:pPr fontAlgn="base">
              <a:spcAft>
                <a:spcPct val="0"/>
              </a:spcAft>
            </a:pP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n+1 </a:t>
            </a:r>
            <a:r>
              <a:rPr lang="fr-FR" sz="2800" kern="0" dirty="0"/>
              <a:t>= 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n</a:t>
            </a:r>
            <a:r>
              <a:rPr lang="fr-FR" sz="2800" kern="0" dirty="0"/>
              <a:t>⋃</a:t>
            </a:r>
            <a:r>
              <a:rPr lang="fr-FR" sz="2800" kern="0" dirty="0">
                <a:solidFill>
                  <a:schemeClr val="tx2"/>
                </a:solidFill>
              </a:rPr>
              <a:t>C</a:t>
            </a:r>
            <a:r>
              <a:rPr lang="fr-FR" sz="2800" kern="0" baseline="-25000" dirty="0">
                <a:solidFill>
                  <a:schemeClr val="accent4"/>
                </a:solidFill>
              </a:rPr>
              <a:t>R</a:t>
            </a:r>
            <a:r>
              <a:rPr lang="fr-FR" sz="2800" kern="0" dirty="0"/>
              <a:t>(</a:t>
            </a:r>
            <a:r>
              <a:rPr lang="fr-FR" sz="2800" kern="0" dirty="0">
                <a:solidFill>
                  <a:schemeClr val="accent4"/>
                </a:solidFill>
              </a:rPr>
              <a:t>R</a:t>
            </a:r>
            <a:r>
              <a:rPr lang="fr-FR" sz="2800" kern="0" baseline="-25000" dirty="0">
                <a:solidFill>
                  <a:schemeClr val="accent4"/>
                </a:solidFill>
              </a:rPr>
              <a:t>n</a:t>
            </a:r>
            <a:r>
              <a:rPr lang="fr-FR" sz="2800" kern="0" dirty="0">
                <a:solidFill>
                  <a:schemeClr val="accent4"/>
                </a:solidFill>
              </a:rPr>
              <a:t>,</a:t>
            </a:r>
            <a:r>
              <a:rPr lang="fr-FR" sz="2800" kern="0" dirty="0">
                <a:solidFill>
                  <a:schemeClr val="tx2"/>
                </a:solidFill>
              </a:rPr>
              <a:t>V</a:t>
            </a:r>
            <a:r>
              <a:rPr lang="fr-FR" sz="2800" kern="0" dirty="0"/>
              <a:t>)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BCE3A05-490F-7542-ACD8-9F1F24D9BF6D}"/>
              </a:ext>
            </a:extLst>
          </p:cNvPr>
          <p:cNvSpPr txBox="1"/>
          <p:nvPr/>
        </p:nvSpPr>
        <p:spPr>
          <a:xfrm>
            <a:off x="3666430" y="5877272"/>
            <a:ext cx="952505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2800" kern="0" dirty="0"/>
              <a:t>=</a:t>
            </a:r>
            <a:r>
              <a:rPr lang="fr-FR" sz="2800" kern="0" dirty="0">
                <a:solidFill>
                  <a:schemeClr val="accent4"/>
                </a:solidFill>
              </a:rPr>
              <a:t> R</a:t>
            </a:r>
            <a:r>
              <a:rPr lang="fr-FR" sz="2800" kern="0" baseline="-25000" dirty="0">
                <a:solidFill>
                  <a:schemeClr val="accent4"/>
                </a:solidFill>
              </a:rPr>
              <a:t>n 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FCD27E65-298F-CA49-979A-7B9F65891888}"/>
              </a:ext>
            </a:extLst>
          </p:cNvPr>
          <p:cNvSpPr txBox="1"/>
          <p:nvPr/>
        </p:nvSpPr>
        <p:spPr>
          <a:xfrm>
            <a:off x="4619284" y="5877272"/>
            <a:ext cx="211307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fr-FR" sz="2800" kern="0" dirty="0"/>
              <a:t>⟹</a:t>
            </a:r>
            <a:r>
              <a:rPr lang="fr-FR" sz="2800" kern="0" dirty="0">
                <a:solidFill>
                  <a:schemeClr val="accent4"/>
                </a:solidFill>
              </a:rPr>
              <a:t> RSS=R</a:t>
            </a:r>
            <a:r>
              <a:rPr lang="fr-FR" sz="2800" kern="0" baseline="-25000" dirty="0">
                <a:solidFill>
                  <a:schemeClr val="accent4"/>
                </a:solidFill>
              </a:rPr>
              <a:t>n 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55069821-56EE-EB4F-B852-2C7363805534}"/>
              </a:ext>
            </a:extLst>
          </p:cNvPr>
          <p:cNvGrpSpPr/>
          <p:nvPr/>
        </p:nvGrpSpPr>
        <p:grpSpPr>
          <a:xfrm>
            <a:off x="1882774" y="1213324"/>
            <a:ext cx="5378452" cy="2719732"/>
            <a:chOff x="1907704" y="1213324"/>
            <a:chExt cx="5378452" cy="2719732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B41A9BC-EC0E-A24C-937B-0B61F9AA2C83}"/>
                </a:ext>
              </a:extLst>
            </p:cNvPr>
            <p:cNvGrpSpPr/>
            <p:nvPr/>
          </p:nvGrpSpPr>
          <p:grpSpPr>
            <a:xfrm>
              <a:off x="4380870" y="3068960"/>
              <a:ext cx="216024" cy="864096"/>
              <a:chOff x="3347864" y="3429000"/>
              <a:chExt cx="216024" cy="86409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D1369F4-1826-D44A-BCF7-764BC4724CA3}"/>
                  </a:ext>
                </a:extLst>
              </p:cNvPr>
              <p:cNvSpPr/>
              <p:nvPr/>
            </p:nvSpPr>
            <p:spPr bwMode="auto">
              <a:xfrm>
                <a:off x="3347864" y="3429000"/>
                <a:ext cx="216024" cy="216024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0C365CE-DDCC-524A-A03C-CEB4D14DA70D}"/>
                  </a:ext>
                </a:extLst>
              </p:cNvPr>
              <p:cNvSpPr/>
              <p:nvPr/>
            </p:nvSpPr>
            <p:spPr bwMode="auto">
              <a:xfrm>
                <a:off x="3347864" y="3645024"/>
                <a:ext cx="216024" cy="216024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E36549D-A8D8-824F-95F9-FF443A4773DF}"/>
                  </a:ext>
                </a:extLst>
              </p:cNvPr>
              <p:cNvSpPr/>
              <p:nvPr/>
            </p:nvSpPr>
            <p:spPr bwMode="auto">
              <a:xfrm>
                <a:off x="3347864" y="3861048"/>
                <a:ext cx="216024" cy="216024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AF15687-081F-714C-AB65-1C864480555C}"/>
                  </a:ext>
                </a:extLst>
              </p:cNvPr>
              <p:cNvSpPr/>
              <p:nvPr/>
            </p:nvSpPr>
            <p:spPr bwMode="auto">
              <a:xfrm>
                <a:off x="3347864" y="4077072"/>
                <a:ext cx="216024" cy="216024"/>
              </a:xfrm>
              <a:prstGeom prst="rect">
                <a:avLst/>
              </a:prstGeom>
              <a:noFill/>
              <a:ln w="2857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4" name="Rectangle à coins arrondis 13">
              <a:extLst>
                <a:ext uri="{FF2B5EF4-FFF2-40B4-BE49-F238E27FC236}">
                  <a16:creationId xmlns:a16="http://schemas.microsoft.com/office/drawing/2014/main" id="{FFB5EFBC-264D-8D46-B1F5-3DF2D3A26013}"/>
                </a:ext>
              </a:extLst>
            </p:cNvPr>
            <p:cNvSpPr/>
            <p:nvPr/>
          </p:nvSpPr>
          <p:spPr bwMode="auto">
            <a:xfrm>
              <a:off x="3336754" y="1386085"/>
              <a:ext cx="2304256" cy="1296144"/>
            </a:xfrm>
            <a:prstGeom prst="round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55F198C8-5072-4F4C-A763-9B17CED2B509}"/>
                </a:ext>
              </a:extLst>
            </p:cNvPr>
            <p:cNvCxnSpPr/>
            <p:nvPr/>
          </p:nvCxnSpPr>
          <p:spPr bwMode="auto">
            <a:xfrm flipH="1">
              <a:off x="2868702" y="3501008"/>
              <a:ext cx="1512168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ADB1CD76-4B9D-954E-81F0-A5D4733F3899}"/>
                </a:ext>
              </a:extLst>
            </p:cNvPr>
            <p:cNvCxnSpPr/>
            <p:nvPr/>
          </p:nvCxnSpPr>
          <p:spPr bwMode="auto">
            <a:xfrm>
              <a:off x="2868702" y="2322189"/>
              <a:ext cx="0" cy="1180716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5B553A9D-B335-B749-851B-17019FBFBDDD}"/>
                </a:ext>
              </a:extLst>
            </p:cNvPr>
            <p:cNvCxnSpPr/>
            <p:nvPr/>
          </p:nvCxnSpPr>
          <p:spPr bwMode="auto">
            <a:xfrm flipH="1">
              <a:off x="6100061" y="2322189"/>
              <a:ext cx="9001" cy="1180716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D6445018-02BF-7749-8D4C-57B6EB681B9B}"/>
                </a:ext>
              </a:extLst>
            </p:cNvPr>
            <p:cNvCxnSpPr/>
            <p:nvPr/>
          </p:nvCxnSpPr>
          <p:spPr bwMode="auto">
            <a:xfrm>
              <a:off x="2868702" y="2322189"/>
              <a:ext cx="468052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EA3A1B56-9D8F-1747-B9AC-95E0CEE1EA05}"/>
                </a:ext>
              </a:extLst>
            </p:cNvPr>
            <p:cNvCxnSpPr/>
            <p:nvPr/>
          </p:nvCxnSpPr>
          <p:spPr bwMode="auto">
            <a:xfrm flipH="1">
              <a:off x="5641010" y="2322189"/>
              <a:ext cx="468052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14D10C84-32EA-C144-A919-FA20C884D077}"/>
                </a:ext>
              </a:extLst>
            </p:cNvPr>
            <p:cNvCxnSpPr/>
            <p:nvPr/>
          </p:nvCxnSpPr>
          <p:spPr bwMode="auto">
            <a:xfrm>
              <a:off x="2220630" y="1674117"/>
              <a:ext cx="111612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E8D65784-BEA8-5640-BDCB-EA784F7B17E6}"/>
                </a:ext>
              </a:extLst>
            </p:cNvPr>
            <p:cNvCxnSpPr/>
            <p:nvPr/>
          </p:nvCxnSpPr>
          <p:spPr bwMode="auto">
            <a:xfrm>
              <a:off x="5641010" y="1674117"/>
              <a:ext cx="1116124" cy="0"/>
            </a:xfrm>
            <a:prstGeom prst="straightConnector1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88B9C6E-757A-6B40-843C-27448C6AE50D}"/>
                </a:ext>
              </a:extLst>
            </p:cNvPr>
            <p:cNvCxnSpPr/>
            <p:nvPr/>
          </p:nvCxnSpPr>
          <p:spPr bwMode="auto">
            <a:xfrm flipH="1">
              <a:off x="4584431" y="3496440"/>
              <a:ext cx="1512168" cy="0"/>
            </a:xfrm>
            <a:prstGeom prst="line">
              <a:avLst/>
            </a:prstGeom>
            <a:noFill/>
            <a:ln w="2857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E5A33503-BDC3-B849-9946-C2F0B021AEDB}"/>
                </a:ext>
              </a:extLst>
            </p:cNvPr>
            <p:cNvSpPr txBox="1"/>
            <p:nvPr/>
          </p:nvSpPr>
          <p:spPr>
            <a:xfrm>
              <a:off x="4335151" y="1738793"/>
              <a:ext cx="45719" cy="513410"/>
            </a:xfrm>
            <a:prstGeom prst="rect">
              <a:avLst/>
            </a:prstGeom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C</a:t>
              </a:r>
              <a:endPara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39DFC98B-14CA-034C-8483-E3C93202FC90}"/>
                </a:ext>
              </a:extLst>
            </p:cNvPr>
            <p:cNvSpPr txBox="1"/>
            <p:nvPr/>
          </p:nvSpPr>
          <p:spPr>
            <a:xfrm>
              <a:off x="1907704" y="1388980"/>
              <a:ext cx="284052" cy="52322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I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A1E16F16-280C-D345-96AE-04B1FE33AE54}"/>
                </a:ext>
              </a:extLst>
            </p:cNvPr>
            <p:cNvSpPr txBox="1"/>
            <p:nvPr/>
          </p:nvSpPr>
          <p:spPr>
            <a:xfrm>
              <a:off x="6822568" y="1402532"/>
              <a:ext cx="463588" cy="52322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O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FB44581-CB27-B44C-926F-C8E262B45216}"/>
                </a:ext>
              </a:extLst>
            </p:cNvPr>
            <p:cNvSpPr/>
            <p:nvPr/>
          </p:nvSpPr>
          <p:spPr>
            <a:xfrm>
              <a:off x="6227852" y="2603732"/>
              <a:ext cx="617477" cy="5133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lnSpc>
                  <a:spcPct val="105000"/>
                </a:lnSpc>
                <a:spcAft>
                  <a:spcPct val="0"/>
                </a:spcAft>
              </a:pPr>
              <a:r>
                <a:rPr lang="en-US" sz="2800" kern="0" dirty="0">
                  <a:solidFill>
                    <a:schemeClr val="tx2"/>
                  </a:solidFill>
                </a:rPr>
                <a:t>C</a:t>
              </a:r>
              <a:r>
                <a:rPr lang="en-US" sz="2800" kern="0" baseline="-25000" dirty="0">
                  <a:solidFill>
                    <a:schemeClr val="accent4"/>
                  </a:solidFill>
                </a:rPr>
                <a:t>R</a:t>
              </a:r>
              <a:endParaRPr lang="fr-FR" sz="2800" kern="0" baseline="-25000" dirty="0">
                <a:solidFill>
                  <a:schemeClr val="accent4"/>
                </a:solidFill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93E246A2-81F1-3D46-9C79-B4C7E88A1AD8}"/>
                </a:ext>
              </a:extLst>
            </p:cNvPr>
            <p:cNvSpPr txBox="1"/>
            <p:nvPr/>
          </p:nvSpPr>
          <p:spPr>
            <a:xfrm>
              <a:off x="3858680" y="3023374"/>
              <a:ext cx="444352" cy="52322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</a:rPr>
                <a:t>R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B36F1F9E-BCC8-9A4F-8098-1FEDEE109D6B}"/>
                </a:ext>
              </a:extLst>
            </p:cNvPr>
            <p:cNvSpPr txBox="1"/>
            <p:nvPr/>
          </p:nvSpPr>
          <p:spPr>
            <a:xfrm>
              <a:off x="2511972" y="1213324"/>
              <a:ext cx="423514" cy="523220"/>
            </a:xfrm>
            <a:prstGeom prst="rect">
              <a:avLst/>
            </a:prstGeom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l" fontAlgn="base">
                <a:spcAft>
                  <a:spcPct val="0"/>
                </a:spcAft>
              </a:pPr>
              <a:r>
                <a:rPr kumimoji="0" lang="fr-FR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V</a:t>
              </a:r>
            </a:p>
          </p:txBody>
        </p:sp>
      </p:grpSp>
      <p:pic>
        <p:nvPicPr>
          <p:cNvPr id="41" name="Picture 6">
            <a:extLst>
              <a:ext uri="{FF2B5EF4-FFF2-40B4-BE49-F238E27FC236}">
                <a16:creationId xmlns:a16="http://schemas.microsoft.com/office/drawing/2014/main" id="{ECA579FE-A71E-7548-993A-86D81A3B4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7696" y="5582072"/>
            <a:ext cx="1089425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A780761-7605-A247-B8C1-80B1D641C56D}"/>
              </a:ext>
            </a:extLst>
          </p:cNvPr>
          <p:cNvCxnSpPr/>
          <p:nvPr/>
        </p:nvCxnSpPr>
        <p:spPr bwMode="auto">
          <a:xfrm flipV="1">
            <a:off x="114300" y="3861048"/>
            <a:ext cx="0" cy="2520280"/>
          </a:xfrm>
          <a:prstGeom prst="straightConnector1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F993700A-EF7B-6E4D-B812-BD301BD9EC7C}"/>
              </a:ext>
            </a:extLst>
          </p:cNvPr>
          <p:cNvSpPr txBox="1"/>
          <p:nvPr/>
        </p:nvSpPr>
        <p:spPr>
          <a:xfrm>
            <a:off x="-6246" y="3337828"/>
            <a:ext cx="2666114" cy="523220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pPr algn="l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contre-exemple</a:t>
            </a:r>
          </a:p>
        </p:txBody>
      </p:sp>
    </p:spTree>
    <p:extLst>
      <p:ext uri="{BB962C8B-B14F-4D97-AF65-F5344CB8AC3E}">
        <p14:creationId xmlns:p14="http://schemas.microsoft.com/office/powerpoint/2010/main" val="7376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9FF1D5E-4B8A-1D47-8408-E0443C6B2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25" y="1268760"/>
            <a:ext cx="9377033" cy="3102388"/>
          </a:xfrm>
        </p:spPr>
        <p:txBody>
          <a:bodyPr/>
          <a:lstStyle/>
          <a:p>
            <a:r>
              <a:rPr lang="fr-FR"/>
              <a:t>Principe du </a:t>
            </a:r>
            <a:r>
              <a:rPr lang="fr-FR">
                <a:solidFill>
                  <a:schemeClr val="accent3"/>
                </a:solidFill>
              </a:rPr>
              <a:t>Bounded Model Checking</a:t>
            </a:r>
            <a:r>
              <a:rPr lang="fr-FR"/>
              <a:t> (</a:t>
            </a:r>
            <a:r>
              <a:rPr lang="fr-FR" i="1">
                <a:solidFill>
                  <a:schemeClr val="accent3"/>
                </a:solidFill>
              </a:rPr>
              <a:t>BMC</a:t>
            </a:r>
            <a:r>
              <a:rPr lang="fr-FR"/>
              <a:t>)</a:t>
            </a:r>
          </a:p>
          <a:p>
            <a:pPr lvl="1">
              <a:spcAft>
                <a:spcPts val="600"/>
              </a:spcAft>
            </a:pPr>
            <a:r>
              <a:rPr lang="fr-FR">
                <a:solidFill>
                  <a:schemeClr val="tx1"/>
                </a:solidFill>
              </a:rPr>
              <a:t>construire une formule </a:t>
            </a:r>
            <a:r>
              <a:rPr lang="fr-FR">
                <a:solidFill>
                  <a:schemeClr val="accent3"/>
                </a:solidFill>
              </a:rPr>
              <a:t>SAT</a:t>
            </a:r>
            <a:r>
              <a:rPr lang="fr-FR">
                <a:solidFill>
                  <a:schemeClr val="tx1"/>
                </a:solidFill>
              </a:rPr>
              <a:t> (contr</a:t>
            </a:r>
            <a:r>
              <a:rPr lang="en-US">
                <a:solidFill>
                  <a:schemeClr val="tx1"/>
                </a:solidFill>
              </a:rPr>
              <a:t>ôle) ou </a:t>
            </a:r>
            <a:r>
              <a:rPr lang="en-US">
                <a:solidFill>
                  <a:schemeClr val="accent3"/>
                </a:solidFill>
              </a:rPr>
              <a:t>SMT</a:t>
            </a:r>
            <a:r>
              <a:rPr lang="en-US">
                <a:solidFill>
                  <a:schemeClr val="tx1"/>
                </a:solidFill>
              </a:rPr>
              <a:t> (contrôle + données) par </a:t>
            </a:r>
            <a:r>
              <a:rPr lang="en-US">
                <a:solidFill>
                  <a:schemeClr val="accent3"/>
                </a:solidFill>
              </a:rPr>
              <a:t>dépliement progressif de l’espace d’états</a:t>
            </a:r>
          </a:p>
          <a:p>
            <a:pPr marL="288000" lvl="1" indent="0">
              <a:spcAft>
                <a:spcPts val="600"/>
              </a:spcAft>
              <a:buNone/>
            </a:pPr>
            <a:r>
              <a:rPr lang="en-US">
                <a:solidFill>
                  <a:schemeClr val="tx1"/>
                </a:solidFill>
              </a:rPr>
              <a:t>→ états accessibles en </a:t>
            </a:r>
            <a:r>
              <a:rPr lang="en-US">
                <a:solidFill>
                  <a:schemeClr val="accent3"/>
                </a:solidFill>
              </a:rPr>
              <a:t>1, 2, 3, … transitions</a:t>
            </a:r>
          </a:p>
          <a:p>
            <a:pPr lvl="1"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détecte toutes les erreurs, mais on ne sait pas quand…</a:t>
            </a:r>
          </a:p>
          <a:p>
            <a:pPr lvl="1"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des méthodes récentes incorporent la recherche automatique  de </a:t>
            </a:r>
            <a:r>
              <a:rPr lang="en-US">
                <a:solidFill>
                  <a:schemeClr val="accent3"/>
                </a:solidFill>
              </a:rPr>
              <a:t>propriétés inductives</a:t>
            </a:r>
            <a:r>
              <a:rPr lang="en-US">
                <a:solidFill>
                  <a:schemeClr val="tx1"/>
                </a:solidFill>
              </a:rPr>
              <a:t> pour la preuve totale</a:t>
            </a:r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769ABAF-36A8-D243-A001-70D50B632B3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FFE525-F12D-DC42-A2C1-01F8E469768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E8C711-DE71-9042-A08A-6C75D0BD3AC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3903EBC0-6228-784F-B95C-53B799C18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Bounded Model Checking en SAT / SMT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D43CA2A-5C49-6544-ADE0-41543DDD8388}"/>
              </a:ext>
            </a:extLst>
          </p:cNvPr>
          <p:cNvSpPr txBox="1"/>
          <p:nvPr/>
        </p:nvSpPr>
        <p:spPr>
          <a:xfrm>
            <a:off x="686160" y="4797152"/>
            <a:ext cx="7771679" cy="95410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fr-FR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Pour Esterel v7 : v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</a:rPr>
              <a:t>érifieur SAT / SMT Prover SL</a:t>
            </a:r>
          </a:p>
          <a:p>
            <a:pPr algn="ctr" fontAlgn="base">
              <a:spcAft>
                <a:spcPct val="0"/>
              </a:spcAft>
            </a:pPr>
            <a:r>
              <a:rPr lang="en-US" sz="2800" kern="0" dirty="0"/>
              <a:t>de </a:t>
            </a:r>
            <a:r>
              <a:rPr lang="en-US" sz="2800" i="1" kern="0" dirty="0">
                <a:solidFill>
                  <a:schemeClr val="tx2"/>
                </a:solidFill>
              </a:rPr>
              <a:t>Prover Technologies</a:t>
            </a:r>
            <a:r>
              <a:rPr lang="en-US" sz="2800" kern="0" dirty="0"/>
              <a:t> (</a:t>
            </a:r>
            <a:r>
              <a:rPr lang="en-US" sz="2800" kern="0" dirty="0">
                <a:solidFill>
                  <a:schemeClr val="tx2"/>
                </a:solidFill>
              </a:rPr>
              <a:t>G. Stålmark</a:t>
            </a:r>
            <a:r>
              <a:rPr lang="en-US" sz="2800" kern="0" dirty="0"/>
              <a:t>)</a:t>
            </a:r>
            <a:endParaRPr kumimoji="0" lang="fr-FR" sz="2800" b="0" i="0" u="none" strike="noStrike" kern="0" cap="none" spc="0" normalizeH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3131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12A637C-5708-C542-977C-EA455A85E23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DA8FBA-DF50-F944-994A-B16680F9D7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BACEA20-DAF4-3540-9BE3-FF5745BA945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2034FAF-8DD6-9346-9368-7D26F03C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</a:t>
            </a:r>
            <a:r>
              <a:rPr lang="en-US"/>
              <a:t>’ascenseur en Esterel v7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359F9E1-2D57-BB4F-8F37-B36070C1DD02}"/>
              </a:ext>
            </a:extLst>
          </p:cNvPr>
          <p:cNvSpPr txBox="1"/>
          <p:nvPr/>
        </p:nvSpPr>
        <p:spPr>
          <a:xfrm>
            <a:off x="827584" y="836712"/>
            <a:ext cx="2896947" cy="2108269"/>
          </a:xfrm>
          <a:prstGeom prst="rect">
            <a:avLst/>
          </a:prstGeom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fr-FR"/>
              <a:t>data </a:t>
            </a:r>
            <a:r>
              <a:rPr lang="fr-FR">
                <a:solidFill>
                  <a:schemeClr val="accent4"/>
                </a:solidFill>
              </a:rPr>
              <a:t>SizeData</a:t>
            </a:r>
            <a:r>
              <a:rPr lang="fr-FR"/>
              <a:t> :</a:t>
            </a:r>
          </a:p>
          <a:p>
            <a:r>
              <a:rPr lang="fr-FR"/>
              <a:t>    constant </a:t>
            </a:r>
            <a:r>
              <a:rPr lang="fr-FR">
                <a:solidFill>
                  <a:schemeClr val="tx2"/>
                </a:solidFill>
              </a:rPr>
              <a:t>N</a:t>
            </a:r>
            <a:r>
              <a:rPr lang="fr-FR"/>
              <a:t> : integer = 4;</a:t>
            </a:r>
          </a:p>
          <a:p>
            <a:pPr>
              <a:spcAft>
                <a:spcPts val="600"/>
              </a:spcAft>
            </a:pPr>
            <a:r>
              <a:rPr lang="fr-FR"/>
              <a:t>end data</a:t>
            </a:r>
          </a:p>
          <a:p>
            <a:r>
              <a:rPr lang="fr-FR"/>
              <a:t>interface </a:t>
            </a:r>
            <a:r>
              <a:rPr lang="fr-FR">
                <a:solidFill>
                  <a:schemeClr val="accent4"/>
                </a:solidFill>
              </a:rPr>
              <a:t>TimerIntf </a:t>
            </a:r>
            <a:r>
              <a:rPr lang="fr-FR"/>
              <a:t>:</a:t>
            </a:r>
          </a:p>
          <a:p>
            <a:r>
              <a:rPr lang="fr-FR"/>
              <a:t>   output </a:t>
            </a:r>
            <a:r>
              <a:rPr lang="fr-FR">
                <a:solidFill>
                  <a:schemeClr val="tx2"/>
                </a:solidFill>
              </a:rPr>
              <a:t>StartTimer</a:t>
            </a:r>
            <a:r>
              <a:rPr lang="fr-FR"/>
              <a:t> ;</a:t>
            </a:r>
          </a:p>
          <a:p>
            <a:r>
              <a:rPr lang="fr-FR"/>
              <a:t>   input </a:t>
            </a:r>
            <a:r>
              <a:rPr lang="fr-FR">
                <a:solidFill>
                  <a:schemeClr val="tx2"/>
                </a:solidFill>
              </a:rPr>
              <a:t>TimerExpired</a:t>
            </a:r>
            <a:r>
              <a:rPr lang="fr-FR"/>
              <a:t> ;</a:t>
            </a:r>
          </a:p>
          <a:p>
            <a:r>
              <a:rPr lang="fr-FR"/>
              <a:t>end interface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51BA8D-A80C-A04D-AA87-68E532FDFB22}"/>
              </a:ext>
            </a:extLst>
          </p:cNvPr>
          <p:cNvSpPr/>
          <p:nvPr/>
        </p:nvSpPr>
        <p:spPr>
          <a:xfrm>
            <a:off x="827584" y="2909244"/>
            <a:ext cx="964907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>
                <a:effectLst/>
                <a:latin typeface="Helvetica" pitchFamily="2" charset="0"/>
              </a:rPr>
              <a:t>interface </a:t>
            </a:r>
            <a:r>
              <a:rPr lang="fr-FR">
                <a:solidFill>
                  <a:schemeClr val="accent4"/>
                </a:solidFill>
                <a:effectLst/>
                <a:latin typeface="Helvetica" pitchFamily="2" charset="0"/>
              </a:rPr>
              <a:t>ElevatorEngineIntf</a:t>
            </a:r>
            <a:r>
              <a:rPr lang="fr-FR">
                <a:effectLst/>
                <a:latin typeface="Helvetica" pitchFamily="2" charset="0"/>
              </a:rPr>
              <a:t> :</a:t>
            </a:r>
          </a:p>
          <a:p>
            <a:r>
              <a:rPr lang="fr-FR">
                <a:effectLst/>
                <a:latin typeface="Helvetica" pitchFamily="2" charset="0"/>
              </a:rPr>
              <a:t>   output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Start</a:t>
            </a:r>
            <a:r>
              <a:rPr lang="fr-FR">
                <a:effectLst/>
                <a:latin typeface="Helvetica" pitchFamily="2" charset="0"/>
              </a:rPr>
              <a:t> ;</a:t>
            </a:r>
          </a:p>
          <a:p>
            <a:r>
              <a:rPr lang="fr-FR">
                <a:effectLst/>
                <a:latin typeface="Helvetica" pitchFamily="2" charset="0"/>
              </a:rPr>
              <a:t>   output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Up</a:t>
            </a:r>
            <a:r>
              <a:rPr lang="fr-FR">
                <a:effectLst/>
                <a:latin typeface="Helvetica" pitchFamily="2" charset="0"/>
              </a:rPr>
              <a:t>;</a:t>
            </a:r>
          </a:p>
          <a:p>
            <a:r>
              <a:rPr lang="fr-FR">
                <a:effectLst/>
                <a:latin typeface="Helvetica" pitchFamily="2" charset="0"/>
              </a:rPr>
              <a:t>   output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Down</a:t>
            </a:r>
            <a:r>
              <a:rPr lang="fr-FR">
                <a:effectLst/>
                <a:latin typeface="Helvetica" pitchFamily="2" charset="0"/>
              </a:rPr>
              <a:t> ;</a:t>
            </a:r>
          </a:p>
          <a:p>
            <a:r>
              <a:rPr lang="fr-FR">
                <a:effectLst/>
                <a:latin typeface="Helvetica" pitchFamily="2" charset="0"/>
              </a:rPr>
              <a:t>   output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Stop</a:t>
            </a:r>
            <a:r>
              <a:rPr lang="fr-FR">
                <a:effectLst/>
                <a:latin typeface="Helvetica" pitchFamily="2" charset="0"/>
              </a:rPr>
              <a:t> ;</a:t>
            </a:r>
          </a:p>
          <a:p>
            <a:r>
              <a:rPr lang="fr-FR">
                <a:effectLst/>
                <a:latin typeface="Helvetica" pitchFamily="2" charset="0"/>
              </a:rPr>
              <a:t>   input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CabinStopped</a:t>
            </a:r>
            <a:r>
              <a:rPr lang="fr-FR">
                <a:effectLst/>
                <a:latin typeface="Helvetica" pitchFamily="2" charset="0"/>
              </a:rPr>
              <a:t> ;</a:t>
            </a:r>
          </a:p>
          <a:p>
            <a:pPr>
              <a:spcAft>
                <a:spcPts val="600"/>
              </a:spcAft>
            </a:pPr>
            <a:r>
              <a:rPr lang="fr-FR">
                <a:effectLst/>
                <a:latin typeface="Helvetica" pitchFamily="2" charset="0"/>
              </a:rPr>
              <a:t>end interface</a:t>
            </a:r>
          </a:p>
          <a:p>
            <a:r>
              <a:rPr lang="fr-FR">
                <a:solidFill>
                  <a:schemeClr val="accent2"/>
                </a:solidFill>
                <a:effectLst/>
                <a:latin typeface="Helvetica" pitchFamily="2" charset="0"/>
              </a:rPr>
              <a:t>// This interface comprises the sensors that tell the cabin is reaching a floor.</a:t>
            </a:r>
          </a:p>
          <a:p>
            <a:r>
              <a:rPr lang="fr-FR">
                <a:effectLst/>
                <a:latin typeface="Helvetica" pitchFamily="2" charset="0"/>
              </a:rPr>
              <a:t>interface </a:t>
            </a:r>
            <a:r>
              <a:rPr lang="fr-FR">
                <a:solidFill>
                  <a:schemeClr val="accent4"/>
                </a:solidFill>
                <a:effectLst/>
                <a:latin typeface="Helvetica" pitchFamily="2" charset="0"/>
              </a:rPr>
              <a:t>FloorSensorIntf</a:t>
            </a:r>
            <a:r>
              <a:rPr lang="fr-FR">
                <a:effectLst/>
                <a:latin typeface="Helvetica" pitchFamily="2" charset="0"/>
              </a:rPr>
              <a:t> :</a:t>
            </a:r>
          </a:p>
          <a:p>
            <a:r>
              <a:rPr lang="fr-FR">
                <a:effectLst/>
                <a:latin typeface="Helvetica" pitchFamily="2" charset="0"/>
              </a:rPr>
              <a:t>   data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SizeData</a:t>
            </a:r>
            <a:r>
              <a:rPr lang="fr-FR">
                <a:effectLst/>
                <a:latin typeface="Helvetica" pitchFamily="2" charset="0"/>
              </a:rPr>
              <a:t> ;</a:t>
            </a:r>
          </a:p>
          <a:p>
            <a:r>
              <a:rPr lang="fr-FR">
                <a:effectLst/>
                <a:latin typeface="Helvetica" pitchFamily="2" charset="0"/>
              </a:rPr>
              <a:t>   input 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ReachingFloor</a:t>
            </a:r>
            <a:r>
              <a:rPr lang="fr-FR">
                <a:effectLst/>
                <a:latin typeface="Helvetica" pitchFamily="2" charset="0"/>
              </a:rPr>
              <a:t> [</a:t>
            </a:r>
            <a:r>
              <a:rPr lang="fr-FR">
                <a:solidFill>
                  <a:schemeClr val="tx2"/>
                </a:solidFill>
                <a:effectLst/>
                <a:latin typeface="Helvetica" pitchFamily="2" charset="0"/>
              </a:rPr>
              <a:t>N</a:t>
            </a:r>
            <a:r>
              <a:rPr lang="fr-FR">
                <a:effectLst/>
                <a:latin typeface="Helvetica" pitchFamily="2" charset="0"/>
              </a:rPr>
              <a:t>];</a:t>
            </a:r>
          </a:p>
          <a:p>
            <a:r>
              <a:rPr lang="fr-FR">
                <a:effectLst/>
                <a:latin typeface="Helvetica" pitchFamily="2" charset="0"/>
              </a:rPr>
              <a:t>end interface</a:t>
            </a:r>
          </a:p>
        </p:txBody>
      </p:sp>
    </p:spTree>
    <p:extLst>
      <p:ext uri="{BB962C8B-B14F-4D97-AF65-F5344CB8AC3E}">
        <p14:creationId xmlns:p14="http://schemas.microsoft.com/office/powerpoint/2010/main" val="3323879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7282183-7D63-5847-8C1C-0A67D70D57D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/>
              <a:t>21/02/2018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D7AD9D7-7CBD-7842-938C-739B3DD5E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FR"/>
              <a:t> </a:t>
            </a:r>
            <a:fld id="{BD380794-AD05-45D1-BCEF-E41591C34CDA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E29450-9C83-6F4B-885D-57C64A1DA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/>
              <a:t>G. Berry, Collège de France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2725E2-DCA5-7848-8A89-1EF0D4F253C3}"/>
              </a:ext>
            </a:extLst>
          </p:cNvPr>
          <p:cNvSpPr/>
          <p:nvPr/>
        </p:nvSpPr>
        <p:spPr>
          <a:xfrm>
            <a:off x="755576" y="404664"/>
            <a:ext cx="7902624" cy="527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fr-FR"/>
              <a:t>interface </a:t>
            </a:r>
            <a:r>
              <a:rPr lang="fr-FR">
                <a:solidFill>
                  <a:schemeClr val="accent4"/>
                </a:solidFill>
              </a:rPr>
              <a:t>CabinIntf</a:t>
            </a:r>
            <a:r>
              <a:rPr lang="fr-FR"/>
              <a:t> :</a:t>
            </a:r>
          </a:p>
          <a:p>
            <a:r>
              <a:rPr lang="fr-FR"/>
              <a:t>   </a:t>
            </a:r>
            <a:r>
              <a:rPr lang="fr-FR">
                <a:solidFill>
                  <a:schemeClr val="accent2"/>
                </a:solidFill>
              </a:rPr>
              <a:t>// user door control buttons</a:t>
            </a:r>
          </a:p>
          <a:p>
            <a:r>
              <a:rPr lang="fr-FR"/>
              <a:t>   input </a:t>
            </a:r>
            <a:r>
              <a:rPr lang="fr-FR">
                <a:solidFill>
                  <a:schemeClr val="tx2"/>
                </a:solidFill>
              </a:rPr>
              <a:t>DoorOpen</a:t>
            </a:r>
            <a:r>
              <a:rPr lang="fr-FR"/>
              <a:t> ;</a:t>
            </a:r>
          </a:p>
          <a:p>
            <a:pPr>
              <a:spcAft>
                <a:spcPts val="300"/>
              </a:spcAft>
            </a:pPr>
            <a:r>
              <a:rPr lang="fr-FR"/>
              <a:t>   input </a:t>
            </a:r>
            <a:r>
              <a:rPr lang="fr-FR">
                <a:solidFill>
                  <a:schemeClr val="tx2"/>
                </a:solidFill>
              </a:rPr>
              <a:t>DoorClose</a:t>
            </a:r>
            <a:r>
              <a:rPr lang="fr-FR"/>
              <a:t> ;</a:t>
            </a:r>
          </a:p>
          <a:p>
            <a:r>
              <a:rPr lang="fr-FR"/>
              <a:t>  </a:t>
            </a:r>
            <a:r>
              <a:rPr lang="fr-FR">
                <a:solidFill>
                  <a:schemeClr val="accent2"/>
                </a:solidFill>
              </a:rPr>
              <a:t> // the sensor unit that signals traversal of door ( light cell ) and shocks</a:t>
            </a:r>
          </a:p>
          <a:p>
            <a:pPr>
              <a:spcAft>
                <a:spcPts val="300"/>
              </a:spcAft>
            </a:pPr>
            <a:r>
              <a:rPr lang="fr-FR"/>
              <a:t>   input </a:t>
            </a:r>
            <a:r>
              <a:rPr lang="fr-FR">
                <a:solidFill>
                  <a:schemeClr val="tx2"/>
                </a:solidFill>
              </a:rPr>
              <a:t>DoorSensor</a:t>
            </a:r>
            <a:r>
              <a:rPr lang="fr-FR"/>
              <a:t> ;</a:t>
            </a:r>
          </a:p>
          <a:p>
            <a:r>
              <a:rPr lang="fr-FR"/>
              <a:t>   </a:t>
            </a:r>
            <a:r>
              <a:rPr lang="fr-FR">
                <a:solidFill>
                  <a:schemeClr val="accent2"/>
                </a:solidFill>
              </a:rPr>
              <a:t>// the sensors that signals proper door opening and closing</a:t>
            </a:r>
          </a:p>
          <a:p>
            <a:r>
              <a:rPr lang="fr-FR"/>
              <a:t>   input </a:t>
            </a:r>
            <a:r>
              <a:rPr lang="fr-FR">
                <a:solidFill>
                  <a:schemeClr val="tx2"/>
                </a:solidFill>
              </a:rPr>
              <a:t>DoorIsOpen</a:t>
            </a:r>
            <a:r>
              <a:rPr lang="fr-FR"/>
              <a:t> ;</a:t>
            </a:r>
          </a:p>
          <a:p>
            <a:pPr>
              <a:spcAft>
                <a:spcPts val="300"/>
              </a:spcAft>
            </a:pPr>
            <a:r>
              <a:rPr lang="fr-FR"/>
              <a:t>   input </a:t>
            </a:r>
            <a:r>
              <a:rPr lang="fr-FR">
                <a:solidFill>
                  <a:schemeClr val="tx2"/>
                </a:solidFill>
              </a:rPr>
              <a:t>DoorIsClosed</a:t>
            </a:r>
            <a:r>
              <a:rPr lang="fr-FR"/>
              <a:t> ;</a:t>
            </a:r>
          </a:p>
          <a:p>
            <a:r>
              <a:rPr lang="fr-FR"/>
              <a:t>   </a:t>
            </a:r>
            <a:r>
              <a:rPr lang="fr-FR">
                <a:solidFill>
                  <a:schemeClr val="accent2"/>
                </a:solidFill>
              </a:rPr>
              <a:t>// basic input relations</a:t>
            </a:r>
          </a:p>
          <a:p>
            <a:r>
              <a:rPr lang="fr-FR"/>
              <a:t>   input relation </a:t>
            </a:r>
            <a:r>
              <a:rPr lang="fr-FR">
                <a:solidFill>
                  <a:schemeClr val="tx2"/>
                </a:solidFill>
              </a:rPr>
              <a:t>DoorIsClosed </a:t>
            </a:r>
            <a:r>
              <a:rPr lang="fr-FR"/>
              <a:t># </a:t>
            </a:r>
            <a:r>
              <a:rPr lang="fr-FR">
                <a:solidFill>
                  <a:schemeClr val="tx2"/>
                </a:solidFill>
              </a:rPr>
              <a:t>DoorSensor </a:t>
            </a:r>
            <a:r>
              <a:rPr lang="fr-FR"/>
              <a:t>;</a:t>
            </a:r>
          </a:p>
          <a:p>
            <a:pPr>
              <a:spcAft>
                <a:spcPts val="300"/>
              </a:spcAft>
            </a:pPr>
            <a:r>
              <a:rPr lang="fr-FR"/>
              <a:t>   input relation </a:t>
            </a:r>
            <a:r>
              <a:rPr lang="fr-FR">
                <a:solidFill>
                  <a:schemeClr val="tx2"/>
                </a:solidFill>
              </a:rPr>
              <a:t>DoorIsClosed</a:t>
            </a:r>
            <a:r>
              <a:rPr lang="fr-FR"/>
              <a:t> # </a:t>
            </a:r>
            <a:r>
              <a:rPr lang="fr-FR">
                <a:solidFill>
                  <a:schemeClr val="tx2"/>
                </a:solidFill>
              </a:rPr>
              <a:t>DoorOpen</a:t>
            </a:r>
            <a:r>
              <a:rPr lang="fr-FR"/>
              <a:t> ; </a:t>
            </a:r>
            <a:r>
              <a:rPr lang="fr-FR">
                <a:solidFill>
                  <a:schemeClr val="accent2"/>
                </a:solidFill>
              </a:rPr>
              <a:t>// Alfred de Musset</a:t>
            </a:r>
          </a:p>
          <a:p>
            <a:r>
              <a:rPr lang="fr-FR"/>
              <a:t>   </a:t>
            </a:r>
            <a:r>
              <a:rPr lang="fr-FR">
                <a:solidFill>
                  <a:schemeClr val="accent2"/>
                </a:solidFill>
              </a:rPr>
              <a:t>// commands to drive door opening and closing motors</a:t>
            </a:r>
          </a:p>
          <a:p>
            <a:r>
              <a:rPr lang="fr-FR"/>
              <a:t>   output </a:t>
            </a:r>
            <a:r>
              <a:rPr lang="fr-FR">
                <a:solidFill>
                  <a:schemeClr val="tx2"/>
                </a:solidFill>
              </a:rPr>
              <a:t>OpenDoorMotorOn</a:t>
            </a:r>
            <a:r>
              <a:rPr lang="fr-FR"/>
              <a:t> ;</a:t>
            </a:r>
          </a:p>
          <a:p>
            <a:r>
              <a:rPr lang="fr-FR"/>
              <a:t>   output </a:t>
            </a:r>
            <a:r>
              <a:rPr lang="fr-FR">
                <a:solidFill>
                  <a:schemeClr val="tx2"/>
                </a:solidFill>
              </a:rPr>
              <a:t>OpenDoorMotorOff</a:t>
            </a:r>
            <a:r>
              <a:rPr lang="fr-FR"/>
              <a:t> ;</a:t>
            </a:r>
          </a:p>
          <a:p>
            <a:r>
              <a:rPr lang="fr-FR"/>
              <a:t>   output </a:t>
            </a:r>
            <a:r>
              <a:rPr lang="fr-FR">
                <a:solidFill>
                  <a:schemeClr val="tx2"/>
                </a:solidFill>
              </a:rPr>
              <a:t>CloseDoorMotorOn</a:t>
            </a:r>
            <a:r>
              <a:rPr lang="fr-FR"/>
              <a:t> ;</a:t>
            </a:r>
          </a:p>
          <a:p>
            <a:pPr>
              <a:spcAft>
                <a:spcPts val="300"/>
              </a:spcAft>
            </a:pPr>
            <a:r>
              <a:rPr lang="fr-FR"/>
              <a:t>   output </a:t>
            </a:r>
            <a:r>
              <a:rPr lang="fr-FR">
                <a:solidFill>
                  <a:schemeClr val="tx2"/>
                </a:solidFill>
              </a:rPr>
              <a:t>CloseDoorMotorOff</a:t>
            </a:r>
            <a:r>
              <a:rPr lang="fr-FR"/>
              <a:t> ;</a:t>
            </a:r>
          </a:p>
          <a:p>
            <a:r>
              <a:rPr lang="fr-FR"/>
              <a:t>end interface</a:t>
            </a:r>
          </a:p>
        </p:txBody>
      </p:sp>
    </p:spTree>
    <p:extLst>
      <p:ext uri="{BB962C8B-B14F-4D97-AF65-F5344CB8AC3E}">
        <p14:creationId xmlns:p14="http://schemas.microsoft.com/office/powerpoint/2010/main" val="5502684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ERRY@XB94KIMFUVWXY5K9" val="3082"/>
  <p:tag name="DEFAULTDISPLAYSOURCE" val="\documentclass{article}\pagestyle{empty}&#10;\begin{document}&#10;&#10;\end{document}&#10;"/>
  <p:tag name="EMBEDFONTS" val="1"/>
  <p:tag name="FIRSTGERARD2EBERRY@ELPDCHTFUVW0Y5HA" val="4800"/>
</p:tagLst>
</file>

<file path=ppt/theme/theme1.xml><?xml version="1.0" encoding="utf-8"?>
<a:theme xmlns:a="http://schemas.openxmlformats.org/drawingml/2006/main" name="BerryColl09-2">
  <a:themeElements>
    <a:clrScheme name="Personnalisée 1 1">
      <a:dk1>
        <a:srgbClr val="000000"/>
      </a:dk1>
      <a:lt1>
        <a:srgbClr val="FFFFFF"/>
      </a:lt1>
      <a:dk2>
        <a:srgbClr val="0000FF"/>
      </a:dk2>
      <a:lt2>
        <a:srgbClr val="FFFF65"/>
      </a:lt2>
      <a:accent1>
        <a:srgbClr val="FF0000"/>
      </a:accent1>
      <a:accent2>
        <a:srgbClr val="007A00"/>
      </a:accent2>
      <a:accent3>
        <a:srgbClr val="B22C85"/>
      </a:accent3>
      <a:accent4>
        <a:srgbClr val="964700"/>
      </a:accent4>
      <a:accent5>
        <a:srgbClr val="E78400"/>
      </a:accent5>
      <a:accent6>
        <a:srgbClr val="BFBFBF"/>
      </a:accent6>
      <a:hlink>
        <a:srgbClr val="0000BF"/>
      </a:hlink>
      <a:folHlink>
        <a:srgbClr val="3F3F3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ln w="19050">
          <a:noFill/>
        </a:ln>
      </a:spPr>
      <a:bodyPr wrap="none" rtlCol="0">
        <a:spAutoFit/>
      </a:bodyPr>
      <a:lstStyle>
        <a:defPPr algn="l" fontAlgn="base">
          <a:spcAft>
            <a:spcPct val="0"/>
          </a:spcAft>
          <a:defRPr kumimoji="0" sz="2800" b="0" i="0" u="none" strike="noStrike" kern="0" cap="none" spc="0" normalizeH="0" noProof="0" dirty="0" smtClean="0">
            <a:ln>
              <a:noFill/>
            </a:ln>
            <a:effectLst/>
            <a:uLnTx/>
            <a:uFillTx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erryModèle.potx" id="{1063581F-96BB-8444-9F23-4278344216FA}" vid="{B92A0768-C907-084B-B1DB-D5773F8641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30265</TotalTime>
  <Words>3751</Words>
  <Application>Microsoft Macintosh PowerPoint</Application>
  <PresentationFormat>Affichage à l'écran (4:3)</PresentationFormat>
  <Paragraphs>671</Paragraphs>
  <Slides>40</Slides>
  <Notes>1</Notes>
  <HiddenSlides>2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4" baseType="lpstr">
      <vt:lpstr>Arial</vt:lpstr>
      <vt:lpstr>Calibri</vt:lpstr>
      <vt:lpstr>Helvetica</vt:lpstr>
      <vt:lpstr>BerryColl09-2</vt:lpstr>
      <vt:lpstr>Esterel de A à Z 6. Exec, vérification formelle, HipHop.js</vt:lpstr>
      <vt:lpstr>Vérification par abstraction d’automates </vt:lpstr>
      <vt:lpstr>Exemple : robotique en ORRCAD</vt:lpstr>
      <vt:lpstr>Exemple : robotique en ORRCAD</vt:lpstr>
      <vt:lpstr>Vérification booléenne par BDDs</vt:lpstr>
      <vt:lpstr>2. Calcul des états accessibles (RSS) (voir cours du 21 mars 2018) </vt:lpstr>
      <vt:lpstr>Bounded Model Checking en SAT / SMT</vt:lpstr>
      <vt:lpstr>L’ascenseur en Esterel v7</vt:lpstr>
      <vt:lpstr>Présentation PowerPoint</vt:lpstr>
      <vt:lpstr>Présentation PowerPoint</vt:lpstr>
      <vt:lpstr>Présentation PowerPoint</vt:lpstr>
      <vt:lpstr>Présentation PowerPoint</vt:lpstr>
      <vt:lpstr>&lt;compute current floor and decide whether to stop&gt; </vt:lpstr>
      <vt:lpstr>&lt;compute StoppedAtFloor [i] for each floor i&gt; </vt:lpstr>
      <vt:lpstr>&lt;compute pending calls &gt;</vt:lpstr>
      <vt:lpstr> &lt;compute calls to go up or down &gt;</vt:lpstr>
      <vt:lpstr> &lt;compute CurrentUp or CurrentDown directions &gt;</vt:lpstr>
      <vt:lpstr> &lt;start motor in appropriate direction &gt;</vt:lpstr>
      <vt:lpstr>Assertions de cohérence interne</vt:lpstr>
      <vt:lpstr>Vérification par observateurs (N. Halbwachs)</vt:lpstr>
      <vt:lpstr>Assertion temporelle :  l’ascenseur ne voyage pas la porte ouverte</vt:lpstr>
      <vt:lpstr>Définition de l’environnement</vt:lpstr>
      <vt:lpstr>Contraintes d’environnement de l’ascenseur</vt:lpstr>
      <vt:lpstr>Contraintes d’environnement de l’ascenseur</vt:lpstr>
      <vt:lpstr>Contraintes d’environnement de l’ascenseur</vt:lpstr>
      <vt:lpstr>Contraintes d’environnement de l’ascenseur</vt:lpstr>
      <vt:lpstr>Contraintes d’environnement de l’ascenseur</vt:lpstr>
      <vt:lpstr>Contraintes d’environnement de l’ascenseur</vt:lpstr>
      <vt:lpstr>Agenda</vt:lpstr>
      <vt:lpstr>Comment exécuter un programme Esterel</vt:lpstr>
      <vt:lpstr>Exemple pour ABRO</vt:lpstr>
      <vt:lpstr>Simuler un programme Esterel</vt:lpstr>
      <vt:lpstr>Agenda</vt:lpstr>
      <vt:lpstr>L’instruction Exec</vt:lpstr>
      <vt:lpstr>Exemple</vt:lpstr>
      <vt:lpstr>Interface bas niveau d’Exec (Esterel v5)</vt:lpstr>
      <vt:lpstr>Interface haut niveau d’Exec (Esterel v5)</vt:lpstr>
      <vt:lpstr>Présentation PowerPoint</vt:lpstr>
      <vt:lpstr>HipHop.js</vt:lpstr>
      <vt:lpstr>Présentation PowerPoint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Esterel de A à Z 1. Principes, styles, applications</dc:title>
  <dc:creator>Utilisateur de Microsoft Office</dc:creator>
  <cp:lastModifiedBy>Gérard Berry</cp:lastModifiedBy>
  <cp:revision>1014</cp:revision>
  <dcterms:created xsi:type="dcterms:W3CDTF">2017-09-12T15:28:00Z</dcterms:created>
  <dcterms:modified xsi:type="dcterms:W3CDTF">2018-04-30T17:09:57Z</dcterms:modified>
</cp:coreProperties>
</file>