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09"/>
  </p:notesMasterIdLst>
  <p:handoutMasterIdLst>
    <p:handoutMasterId r:id="rId110"/>
  </p:handoutMasterIdLst>
  <p:sldIdLst>
    <p:sldId id="475" r:id="rId2"/>
    <p:sldId id="573" r:id="rId3"/>
    <p:sldId id="712" r:id="rId4"/>
    <p:sldId id="713" r:id="rId5"/>
    <p:sldId id="719" r:id="rId6"/>
    <p:sldId id="714" r:id="rId7"/>
    <p:sldId id="521" r:id="rId8"/>
    <p:sldId id="522" r:id="rId9"/>
    <p:sldId id="523" r:id="rId10"/>
    <p:sldId id="524" r:id="rId11"/>
    <p:sldId id="525" r:id="rId12"/>
    <p:sldId id="526" r:id="rId13"/>
    <p:sldId id="634" r:id="rId14"/>
    <p:sldId id="528" r:id="rId15"/>
    <p:sldId id="530" r:id="rId16"/>
    <p:sldId id="531" r:id="rId17"/>
    <p:sldId id="574" r:id="rId18"/>
    <p:sldId id="745" r:id="rId19"/>
    <p:sldId id="746" r:id="rId20"/>
    <p:sldId id="658" r:id="rId21"/>
    <p:sldId id="720" r:id="rId22"/>
    <p:sldId id="659" r:id="rId23"/>
    <p:sldId id="661" r:id="rId24"/>
    <p:sldId id="663" r:id="rId25"/>
    <p:sldId id="686" r:id="rId26"/>
    <p:sldId id="664" r:id="rId27"/>
    <p:sldId id="685" r:id="rId28"/>
    <p:sldId id="684" r:id="rId29"/>
    <p:sldId id="668" r:id="rId30"/>
    <p:sldId id="675" r:id="rId31"/>
    <p:sldId id="670" r:id="rId32"/>
    <p:sldId id="671" r:id="rId33"/>
    <p:sldId id="672" r:id="rId34"/>
    <p:sldId id="676" r:id="rId35"/>
    <p:sldId id="678" r:id="rId36"/>
    <p:sldId id="680" r:id="rId37"/>
    <p:sldId id="681" r:id="rId38"/>
    <p:sldId id="687" r:id="rId39"/>
    <p:sldId id="682" r:id="rId40"/>
    <p:sldId id="603" r:id="rId41"/>
    <p:sldId id="721" r:id="rId42"/>
    <p:sldId id="635" r:id="rId43"/>
    <p:sldId id="636" r:id="rId44"/>
    <p:sldId id="637" r:id="rId45"/>
    <p:sldId id="726" r:id="rId46"/>
    <p:sldId id="638" r:id="rId47"/>
    <p:sldId id="688" r:id="rId48"/>
    <p:sldId id="689" r:id="rId49"/>
    <p:sldId id="727" r:id="rId50"/>
    <p:sldId id="691" r:id="rId51"/>
    <p:sldId id="692" r:id="rId52"/>
    <p:sldId id="693" r:id="rId53"/>
    <p:sldId id="641" r:id="rId54"/>
    <p:sldId id="642" r:id="rId55"/>
    <p:sldId id="643" r:id="rId56"/>
    <p:sldId id="722" r:id="rId57"/>
    <p:sldId id="657" r:id="rId58"/>
    <p:sldId id="579" r:id="rId59"/>
    <p:sldId id="644" r:id="rId60"/>
    <p:sldId id="653" r:id="rId61"/>
    <p:sldId id="654" r:id="rId62"/>
    <p:sldId id="699" r:id="rId63"/>
    <p:sldId id="645" r:id="rId64"/>
    <p:sldId id="728" r:id="rId65"/>
    <p:sldId id="694" r:id="rId66"/>
    <p:sldId id="752" r:id="rId67"/>
    <p:sldId id="697" r:id="rId68"/>
    <p:sldId id="723" r:id="rId69"/>
    <p:sldId id="698" r:id="rId70"/>
    <p:sldId id="696" r:id="rId71"/>
    <p:sldId id="716" r:id="rId72"/>
    <p:sldId id="703" r:id="rId73"/>
    <p:sldId id="706" r:id="rId74"/>
    <p:sldId id="717" r:id="rId75"/>
    <p:sldId id="708" r:id="rId76"/>
    <p:sldId id="709" r:id="rId77"/>
    <p:sldId id="710" r:id="rId78"/>
    <p:sldId id="711" r:id="rId79"/>
    <p:sldId id="725" r:id="rId80"/>
    <p:sldId id="611" r:id="rId81"/>
    <p:sldId id="598" r:id="rId82"/>
    <p:sldId id="742" r:id="rId83"/>
    <p:sldId id="612" r:id="rId84"/>
    <p:sldId id="599" r:id="rId85"/>
    <p:sldId id="621" r:id="rId86"/>
    <p:sldId id="613" r:id="rId87"/>
    <p:sldId id="623" r:id="rId88"/>
    <p:sldId id="624" r:id="rId89"/>
    <p:sldId id="627" r:id="rId90"/>
    <p:sldId id="626" r:id="rId91"/>
    <p:sldId id="628" r:id="rId92"/>
    <p:sldId id="629" r:id="rId93"/>
    <p:sldId id="631" r:id="rId94"/>
    <p:sldId id="630" r:id="rId95"/>
    <p:sldId id="633" r:id="rId96"/>
    <p:sldId id="744" r:id="rId97"/>
    <p:sldId id="751" r:id="rId98"/>
    <p:sldId id="747" r:id="rId99"/>
    <p:sldId id="753" r:id="rId100"/>
    <p:sldId id="755" r:id="rId101"/>
    <p:sldId id="756" r:id="rId102"/>
    <p:sldId id="757" r:id="rId103"/>
    <p:sldId id="750" r:id="rId104"/>
    <p:sldId id="748" r:id="rId105"/>
    <p:sldId id="749" r:id="rId106"/>
    <p:sldId id="759" r:id="rId107"/>
    <p:sldId id="758" r:id="rId108"/>
  </p:sldIdLst>
  <p:sldSz cx="9144000" cy="6858000" type="screen4x3"/>
  <p:notesSz cx="6858000" cy="9144000"/>
  <p:custDataLst>
    <p:tags r:id="rId1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8FD98"/>
    <a:srgbClr val="ABFFFF"/>
    <a:srgbClr val="CCFFFF"/>
    <a:srgbClr val="B7EFEF"/>
    <a:srgbClr val="B5E2E2"/>
    <a:srgbClr val="88C14A"/>
    <a:srgbClr val="E3A700"/>
    <a:srgbClr val="DD0806"/>
    <a:srgbClr val="964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51" autoAdjust="0"/>
    <p:restoredTop sz="92966" autoAdjust="0"/>
  </p:normalViewPr>
  <p:slideViewPr>
    <p:cSldViewPr>
      <p:cViewPr varScale="1">
        <p:scale>
          <a:sx n="102" d="100"/>
          <a:sy n="102" d="100"/>
        </p:scale>
        <p:origin x="72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536"/>
    </p:cViewPr>
  </p:outlin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00" d="100"/>
        <a:sy n="100" d="100"/>
      </p:scale>
      <p:origin x="0" y="-2632"/>
    </p:cViewPr>
  </p:sorterViewPr>
  <p:notesViewPr>
    <p:cSldViewPr>
      <p:cViewPr varScale="1">
        <p:scale>
          <a:sx n="105" d="100"/>
          <a:sy n="105" d="100"/>
        </p:scale>
        <p:origin x="-307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viewProps" Target="view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notesMaster" Target="notesMasters/notesMaster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handoutMaster" Target="handoutMasters/handoutMaster1.xml"/><Relationship Id="rId115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5A2F2-4A70-460C-AE91-A4C1814663C6}" type="datetimeFigureOut">
              <a:rPr lang="fr-FR" smtClean="0"/>
              <a:pPr/>
              <a:t>30/04/2018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A3B57E-812C-4DF7-B53C-467ABE0CCE4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86489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E8F61-99A1-42B4-87D4-925306A6DB48}" type="datetimeFigureOut">
              <a:rPr lang="en-US" smtClean="0"/>
              <a:pPr/>
              <a:t>4/30/18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781E1-FF99-4333-8317-3144339AA91D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685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781E1-FF99-4333-8317-3144339AA91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454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9217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000" i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124200"/>
            <a:ext cx="6400800" cy="609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Nom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139029" y="4408235"/>
            <a:ext cx="865943" cy="544765"/>
          </a:xfrm>
          <a:prstGeom prst="rect">
            <a:avLst/>
          </a:prstGeom>
        </p:spPr>
        <p:txBody>
          <a:bodyPr wrap="none">
            <a:spAutoFit/>
          </a:bodyPr>
          <a:lstStyle>
            <a:lvl1pPr marL="182880" marR="0" indent="-274320" algn="ctr" defTabSz="914400" rtl="0" eaLnBrk="1" fontAlgn="base" latinLnBrk="0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2800" baseline="0"/>
            </a:lvl1pPr>
          </a:lstStyle>
          <a:p>
            <a:pPr marL="182880" marR="0" lvl="0" indent="-274320" algn="ctr" defTabSz="914400" rtl="0" eaLnBrk="1" fontAlgn="base" latinLnBrk="0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Lieu</a:t>
            </a:r>
          </a:p>
        </p:txBody>
      </p:sp>
    </p:spTree>
    <p:extLst>
      <p:ext uri="{BB962C8B-B14F-4D97-AF65-F5344CB8AC3E}">
        <p14:creationId xmlns:p14="http://schemas.microsoft.com/office/powerpoint/2010/main" val="525461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19200"/>
            <a:ext cx="8229600" cy="183742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>
              <a:spcBef>
                <a:spcPts val="600"/>
              </a:spcBef>
              <a:buFont typeface="Arial" pitchFamily="34" charset="0"/>
              <a:buChar char="•"/>
              <a:defRPr sz="2800"/>
            </a:lvl1pPr>
            <a:lvl2pPr marL="576000" indent="-288000">
              <a:spcBef>
                <a:spcPts val="0"/>
              </a:spcBef>
              <a:defRPr sz="2400"/>
            </a:lvl2pPr>
            <a:lvl3pPr marL="731520" indent="-201168">
              <a:spcBef>
                <a:spcPts val="0"/>
              </a:spcBef>
              <a:buFont typeface="Arial" pitchFamily="34" charset="0"/>
              <a:buChar char="–"/>
              <a:defRPr sz="2000" b="0">
                <a:solidFill>
                  <a:schemeClr val="tx2"/>
                </a:solidFill>
              </a:defRPr>
            </a:lvl3pPr>
            <a:lvl4pPr marL="1005840" indent="-201168">
              <a:spcBef>
                <a:spcPts val="0"/>
              </a:spcBef>
              <a:buFont typeface="Arial" pitchFamily="34" charset="0"/>
              <a:buChar char="–"/>
              <a:defRPr sz="1800"/>
            </a:lvl4pPr>
            <a:lvl5pPr marL="1280160" indent="-201168">
              <a:spcBef>
                <a:spcPts val="0"/>
              </a:spcBef>
              <a:buFont typeface="Arial" pitchFamily="34" charset="0"/>
              <a:buChar char="–"/>
              <a:defRPr sz="1800"/>
            </a:lvl5pPr>
          </a:lstStyle>
          <a:p>
            <a:pPr lvl="0"/>
            <a:r>
              <a:rPr lang="fr-FR" noProof="0" dirty="0"/>
              <a:t>First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1"/>
            <a:r>
              <a:rPr lang="fr-FR" noProof="0" dirty="0"/>
              <a:t>Second </a:t>
            </a:r>
            <a:r>
              <a:rPr lang="fr-FR" noProof="0" dirty="0" err="1"/>
              <a:t>level</a:t>
            </a:r>
            <a:r>
              <a:rPr lang="fr-FR" noProof="0" dirty="0"/>
              <a:t> </a:t>
            </a:r>
          </a:p>
          <a:p>
            <a:pPr lvl="2"/>
            <a:r>
              <a:rPr lang="fr-FR" noProof="0" dirty="0" err="1"/>
              <a:t>Third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3"/>
            <a:r>
              <a:rPr lang="fr-FR" noProof="0" dirty="0" err="1"/>
              <a:t>Fourth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4"/>
            <a:r>
              <a:rPr lang="fr-FR" noProof="0" dirty="0" err="1"/>
              <a:t>Fifth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3"/>
          </p:nvPr>
        </p:nvSpPr>
        <p:spPr>
          <a:xfrm>
            <a:off x="7848600" y="6562800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/>
              <a:t>21/03/2018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4"/>
          </p:nvPr>
        </p:nvSpPr>
        <p:spPr>
          <a:xfrm>
            <a:off x="6934200" y="6562800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5"/>
          </p:nvPr>
        </p:nvSpPr>
        <p:spPr>
          <a:xfrm>
            <a:off x="5029200" y="6562800"/>
            <a:ext cx="2895600" cy="365125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/>
              <a:t>G. Berry, Collège de France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64633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/>
          <p:cNvSpPr>
            <a:spLocks noGrp="1"/>
          </p:cNvSpPr>
          <p:nvPr>
            <p:ph type="dt" sz="half" idx="13"/>
          </p:nvPr>
        </p:nvSpPr>
        <p:spPr>
          <a:xfrm>
            <a:off x="7848600" y="6562800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/>
              <a:t>21/03/2018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4"/>
          </p:nvPr>
        </p:nvSpPr>
        <p:spPr>
          <a:xfrm>
            <a:off x="6934200" y="6562800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5"/>
          </p:nvPr>
        </p:nvSpPr>
        <p:spPr>
          <a:xfrm>
            <a:off x="5029200" y="6562800"/>
            <a:ext cx="2895600" cy="365125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/>
              <a:t>G. Berry, Collège de France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114300" y="0"/>
            <a:ext cx="8915400" cy="630942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500"/>
            </a:lvl1pPr>
          </a:lstStyle>
          <a:p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7848600" y="6562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/>
              <a:t>21/03/2018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562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BD380794-AD05-45D1-BCEF-E41591C34CD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29200" y="6562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/>
              <a:t>G. Berry, Collège de France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848600" y="6562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/>
              <a:t>21/03/2018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562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/>
              <a:t>   </a:t>
            </a:r>
            <a:fld id="{BD380794-AD05-45D1-BCEF-E41591C34CD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29200" y="6562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/>
              <a:t>G. Berry, Collège de France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267200" y="0"/>
            <a:ext cx="1066800" cy="1828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2" r:id="rId3"/>
    <p:sldLayoutId id="2147483679" r:id="rId4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i="1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9pPr>
    </p:titleStyle>
    <p:bodyStyle>
      <a:lvl1pPr marL="182880" indent="-274320" algn="l" rtl="0" eaLnBrk="1" fontAlgn="base" hangingPunct="1">
        <a:lnSpc>
          <a:spcPct val="105000"/>
        </a:lnSpc>
        <a:spcBef>
          <a:spcPts val="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05000"/>
        </a:lnSpc>
        <a:spcBef>
          <a:spcPts val="0"/>
        </a:spcBef>
        <a:spcAft>
          <a:spcPct val="0"/>
        </a:spcAft>
        <a:buChar char="–"/>
        <a:defRPr sz="2000" baseline="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lnSpc>
          <a:spcPct val="105000"/>
        </a:lnSpc>
        <a:spcBef>
          <a:spcPts val="0"/>
        </a:spcBef>
        <a:spcAft>
          <a:spcPct val="0"/>
        </a:spcAft>
        <a:buFont typeface="Arial" pitchFamily="34" charset="0"/>
        <a:buChar char="–"/>
        <a:defRPr sz="18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lnSpc>
          <a:spcPct val="105000"/>
        </a:lnSpc>
        <a:spcBef>
          <a:spcPts val="0"/>
        </a:spcBef>
        <a:spcAft>
          <a:spcPct val="0"/>
        </a:spcAft>
        <a:buFont typeface="Arial" pitchFamily="34" charset="0"/>
        <a:buChar char="–"/>
        <a:defRPr sz="16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lnSpc>
          <a:spcPct val="105000"/>
        </a:lnSpc>
        <a:spcBef>
          <a:spcPts val="0"/>
        </a:spcBef>
        <a:spcAft>
          <a:spcPct val="0"/>
        </a:spcAft>
        <a:buFont typeface="Arial" pitchFamily="34" charset="0"/>
        <a:buChar char="–"/>
        <a:defRPr sz="1600" baseline="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erard.berry@college-de-france.f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://www-sop.inria.fr/members/Gerard.Berry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tiff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-180528" y="518815"/>
            <a:ext cx="9540552" cy="147002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fr-FR" dirty="0">
                <a:solidFill>
                  <a:schemeClr val="accent3"/>
                </a:solidFill>
              </a:rPr>
              <a:t>Esterel de A à Z</a:t>
            </a:r>
            <a:br>
              <a:rPr lang="fr-FR" dirty="0">
                <a:solidFill>
                  <a:schemeClr val="accent3"/>
                </a:solidFill>
              </a:rPr>
            </a:br>
            <a:r>
              <a:rPr lang="fr-FR" sz="3600" dirty="0"/>
              <a:t>5. Boucles et </a:t>
            </a:r>
            <a:r>
              <a:rPr lang="fr-FR" dirty="0"/>
              <a:t>r</a:t>
            </a:r>
            <a:r>
              <a:rPr lang="en-US" dirty="0"/>
              <a:t>éincarnation en Esterel</a:t>
            </a:r>
            <a:endParaRPr lang="fr-FR" dirty="0"/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>
          <a:xfrm>
            <a:off x="1389347" y="2228548"/>
            <a:ext cx="6400800" cy="609600"/>
          </a:xfrm>
        </p:spPr>
        <p:txBody>
          <a:bodyPr/>
          <a:lstStyle/>
          <a:p>
            <a:r>
              <a:rPr lang="fr-FR" dirty="0"/>
              <a:t>Gérard Berry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746389" y="3068960"/>
            <a:ext cx="7686720" cy="2235484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fr-FR" dirty="0"/>
              <a:t>Collège de France</a:t>
            </a:r>
          </a:p>
          <a:p>
            <a:pPr>
              <a:spcAft>
                <a:spcPts val="1000"/>
              </a:spcAft>
            </a:pPr>
            <a:r>
              <a:rPr lang="fr-FR" dirty="0"/>
              <a:t>Chaire Algorithmes, machines et langages</a:t>
            </a:r>
          </a:p>
          <a:p>
            <a:pPr>
              <a:spcBef>
                <a:spcPts val="800"/>
              </a:spcBef>
            </a:pPr>
            <a:r>
              <a:rPr lang="fr-FR" dirty="0">
                <a:solidFill>
                  <a:schemeClr val="accent4"/>
                </a:solidFill>
              </a:rPr>
              <a:t>Cours du 14 mars 2018</a:t>
            </a:r>
          </a:p>
          <a:p>
            <a:pPr>
              <a:spcBef>
                <a:spcPts val="800"/>
              </a:spcBef>
            </a:pPr>
            <a:r>
              <a:rPr lang="fr-FR" dirty="0">
                <a:solidFill>
                  <a:schemeClr val="accent4"/>
                </a:solidFill>
              </a:rPr>
              <a:t>Suivi du s</a:t>
            </a:r>
            <a:r>
              <a:rPr lang="en-US" dirty="0">
                <a:solidFill>
                  <a:schemeClr val="accent4"/>
                </a:solidFill>
              </a:rPr>
              <a:t>éminaire de Reinhard von Hanxleden</a:t>
            </a:r>
            <a:endParaRPr lang="fr-FR" dirty="0">
              <a:solidFill>
                <a:schemeClr val="accent4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669634" y="5805264"/>
            <a:ext cx="6479658" cy="830997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fr-FR" sz="2400" i="1" dirty="0">
                <a:solidFill>
                  <a:srgbClr val="FF0000"/>
                </a:solidFill>
                <a:hlinkClick r:id="rId3"/>
              </a:rPr>
              <a:t>gerard.berry@college-de-france.fr</a:t>
            </a:r>
            <a:endParaRPr lang="fr-FR" sz="2400" i="1" dirty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fr-FR" sz="2400" i="1" dirty="0">
                <a:solidFill>
                  <a:srgbClr val="FF0000"/>
                </a:solidFill>
                <a:hlinkClick r:id="rId4"/>
              </a:rPr>
              <a:t>http://www-sop.inria.fr/members/Gerard.Berry</a:t>
            </a:r>
            <a:r>
              <a:rPr lang="fr-FR" sz="2400" i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49280"/>
            <a:ext cx="248655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2519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21/03/2018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Instant 2c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100625" y="1657896"/>
            <a:ext cx="4113627" cy="3814378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ts val="80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output O</a:t>
            </a:r>
            <a:r>
              <a:rPr kumimoji="0" lang="fr-FR" sz="16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loop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  signal</a:t>
            </a:r>
            <a:r>
              <a:rPr lang="fr-FR" sz="2800" kern="0" dirty="0">
                <a:solidFill>
                  <a:schemeClr val="tx2"/>
                </a:solidFill>
              </a:rPr>
              <a:t> </a:t>
            </a:r>
            <a:r>
              <a:rPr lang="fr-FR" sz="2800" kern="0" dirty="0">
                <a:solidFill>
                  <a:schemeClr val="bg1">
                    <a:lumMod val="75000"/>
                  </a:schemeClr>
                </a:solidFill>
              </a:rPr>
              <a:t>S</a:t>
            </a:r>
            <a:r>
              <a:rPr lang="fr-FR" sz="2800" kern="0" dirty="0"/>
              <a:t> in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     </a:t>
            </a:r>
            <a:r>
              <a:rPr lang="fr-FR" sz="2800" kern="0" dirty="0"/>
              <a:t>if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</a:rPr>
              <a:t>S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then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emit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O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end</a:t>
            </a:r>
            <a:r>
              <a:rPr lang="fr-FR" sz="1600" kern="0" dirty="0"/>
              <a:t> </a:t>
            </a:r>
            <a:r>
              <a:rPr lang="fr-FR" sz="2800" kern="0" dirty="0"/>
              <a:t>;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     pau</a:t>
            </a:r>
            <a:r>
              <a:rPr lang="fr-FR" sz="2800" u="sng" kern="0" dirty="0">
                <a:solidFill>
                  <a:schemeClr val="accent2"/>
                </a:solidFill>
              </a:rPr>
              <a:t>se</a:t>
            </a:r>
            <a:r>
              <a:rPr lang="fr-FR" sz="1600" kern="0" dirty="0">
                <a:solidFill>
                  <a:schemeClr val="accent2"/>
                </a:solidFill>
              </a:rPr>
              <a:t> </a:t>
            </a:r>
            <a:r>
              <a:rPr lang="fr-FR" sz="2800" kern="0" dirty="0">
                <a:solidFill>
                  <a:schemeClr val="accent2"/>
                </a:solidFill>
              </a:rPr>
              <a:t>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    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emit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</a:rPr>
              <a:t>S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  </a:t>
            </a:r>
            <a:r>
              <a:rPr lang="fr-FR" sz="2800" kern="0" dirty="0">
                <a:solidFill>
                  <a:schemeClr val="accent2"/>
                </a:solidFill>
              </a:rPr>
              <a:t>end signal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end loop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806226" y="910632"/>
            <a:ext cx="3765774" cy="544765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Un programme banal :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43315" y="5805264"/>
            <a:ext cx="8457395" cy="572392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lIns="126000" tIns="54000" bIns="648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L’instruction signal se termine, on sort de sa port</a:t>
            </a:r>
            <a:r>
              <a:rPr lang="en-US" sz="2800" kern="0" dirty="0"/>
              <a:t>ée</a:t>
            </a:r>
            <a:r>
              <a:rPr lang="fr-FR" sz="2800" kern="0" dirty="0"/>
              <a:t> 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F4E057DC-B160-644E-A32D-87E5328FE558}"/>
              </a:ext>
            </a:extLst>
          </p:cNvPr>
          <p:cNvCxnSpPr/>
          <p:nvPr/>
        </p:nvCxnSpPr>
        <p:spPr bwMode="auto">
          <a:xfrm flipV="1">
            <a:off x="3773624" y="1988840"/>
            <a:ext cx="1368152" cy="72008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0913C89A-F121-804B-A6EA-D195D934E982}"/>
              </a:ext>
            </a:extLst>
          </p:cNvPr>
          <p:cNvSpPr txBox="1"/>
          <p:nvPr/>
        </p:nvSpPr>
        <p:spPr>
          <a:xfrm>
            <a:off x="5141776" y="1614094"/>
            <a:ext cx="3663182" cy="52322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n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’a plus d’existence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CC36E58C-3633-C44A-B448-E36996D4FAB9}"/>
              </a:ext>
            </a:extLst>
          </p:cNvPr>
          <p:cNvCxnSpPr/>
          <p:nvPr/>
        </p:nvCxnSpPr>
        <p:spPr bwMode="auto">
          <a:xfrm>
            <a:off x="1582122" y="4743369"/>
            <a:ext cx="648072" cy="0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D8605DDC-DA05-984B-8EAA-713C380A2CA4}"/>
              </a:ext>
            </a:extLst>
          </p:cNvPr>
          <p:cNvSpPr txBox="1"/>
          <p:nvPr/>
        </p:nvSpPr>
        <p:spPr>
          <a:xfrm>
            <a:off x="7473577" y="2260029"/>
            <a:ext cx="423514" cy="1384995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S</a:t>
            </a:r>
          </a:p>
          <a:p>
            <a:pPr algn="l" fontAlgn="base">
              <a:spcAft>
                <a:spcPct val="0"/>
              </a:spcAft>
            </a:pPr>
            <a:r>
              <a:rPr lang="fr-FR" sz="2800" kern="0" dirty="0">
                <a:solidFill>
                  <a:schemeClr val="accent1"/>
                </a:solidFill>
              </a:rPr>
              <a:t>S</a:t>
            </a:r>
          </a:p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79928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DBC2996-CECF-8E45-B9F1-791C06232962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21/03/2018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0BBB65-9DD1-2C4B-A471-87E74DC4E09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100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435E26B-0456-7546-A8EB-39BE9CEE9C3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88242AAC-168C-1C4F-8E30-71D475605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Eviter les duplications inutiles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60077BB-67C8-8541-9E85-1FCBF2C8599A}"/>
              </a:ext>
            </a:extLst>
          </p:cNvPr>
          <p:cNvSpPr txBox="1"/>
          <p:nvPr/>
        </p:nvSpPr>
        <p:spPr>
          <a:xfrm>
            <a:off x="85676" y="1628800"/>
            <a:ext cx="8972647" cy="998820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square" bIns="97200" rtlCol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R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ésultat : la duplication est </a:t>
            </a:r>
            <a:r>
              <a:rPr lang="en-US" sz="2800" kern="0" dirty="0">
                <a:solidFill>
                  <a:schemeClr val="accent3"/>
                </a:solidFill>
              </a:rPr>
              <a:t>quasi-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linéraire en pratique </a:t>
            </a:r>
          </a:p>
          <a:p>
            <a:pPr algn="ctr" fontAlgn="base">
              <a:spcAft>
                <a:spcPct val="0"/>
              </a:spcAft>
            </a:pPr>
            <a:r>
              <a:rPr kumimoji="0" lang="en-US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(indispensable pour les vrais programmes)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19" name="Picture 6">
            <a:extLst>
              <a:ext uri="{FF2B5EF4-FFF2-40B4-BE49-F238E27FC236}">
                <a16:creationId xmlns:a16="http://schemas.microsoft.com/office/drawing/2014/main" id="{8DE7B329-5E51-C44A-BF68-408D7964E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847597"/>
            <a:ext cx="1728192" cy="15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087761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CB2DAD5-71B7-B74F-AED8-92F789DB0E5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21/03/2018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2EBBDE0-87FB-7A48-8602-5CC1BFC4EE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101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27A0BAC-161C-F44A-B50D-6931D048F8E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A664CE2-D183-CF42-8A6E-871ACA755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</a:t>
            </a:r>
            <a:r>
              <a:rPr lang="en-US"/>
              <a:t>’optimisation algébrique de Tardieu</a:t>
            </a:r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6612207-A543-C94B-9602-FD42BAB31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" y="720056"/>
            <a:ext cx="9144000" cy="565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21476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80B341E-0CC8-D844-A348-50E5D942F62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21/03/2018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A09E0E7-4E60-3449-9252-FE3C50E3438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102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7E76238-A21F-2E40-B29C-2962E3E3E4A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A654EE37-972F-054B-8FB2-1984DA413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solidFill>
                  <a:schemeClr val="bg1">
                    <a:lumMod val="65000"/>
                  </a:schemeClr>
                </a:solidFill>
              </a:rPr>
              <a:t>Conjecture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C1B265F-68A6-DD47-AB79-483E0FA03835}"/>
              </a:ext>
            </a:extLst>
          </p:cNvPr>
          <p:cNvSpPr txBox="1"/>
          <p:nvPr/>
        </p:nvSpPr>
        <p:spPr>
          <a:xfrm>
            <a:off x="648490" y="1350101"/>
            <a:ext cx="7847020" cy="1860594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none" bIns="90000" rtlCol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fr-FR" sz="2800" kern="0" dirty="0"/>
              <a:t>Les traitements de la schizophr</a:t>
            </a:r>
            <a:r>
              <a:rPr lang="en-US" sz="2800" kern="0" dirty="0"/>
              <a:t>énie par  </a:t>
            </a:r>
          </a:p>
          <a:p>
            <a:pPr algn="ctr" fontAlgn="base">
              <a:spcAft>
                <a:spcPct val="0"/>
              </a:spcAft>
            </a:pPr>
            <a:r>
              <a:rPr lang="en-US" sz="2800" kern="0" dirty="0"/>
              <a:t>GB et Tardieu 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donnent 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les mêmes duplications</a:t>
            </a:r>
          </a:p>
          <a:p>
            <a:pPr algn="ctr" fontAlgn="base">
              <a:spcAft>
                <a:spcPct val="0"/>
              </a:spcAft>
            </a:pPr>
            <a:endParaRPr lang="en-US" sz="2800" kern="0" dirty="0"/>
          </a:p>
          <a:p>
            <a:pPr algn="ctr" fontAlgn="base">
              <a:spcAft>
                <a:spcPct val="0"/>
              </a:spcAft>
            </a:pPr>
            <a:r>
              <a:rPr kumimoji="0" lang="en-US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=&gt; introduire les index d’incarnation dans 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dup4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264683585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7F31B109-594D-754C-8491-5688D1682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368" y="1219200"/>
            <a:ext cx="8291264" cy="5838521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fr-FR"/>
              <a:t>Pourquoi </a:t>
            </a:r>
            <a:r>
              <a:rPr lang="en-US"/>
              <a:t>une étude spéciale des boucles</a:t>
            </a:r>
          </a:p>
          <a:p>
            <a:pPr marL="514350" indent="-514350">
              <a:buAutoNum type="arabicPeriod"/>
            </a:pPr>
            <a:r>
              <a:rPr lang="en-US"/>
              <a:t>Un programme schizophrène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/>
              <a:t>Un programme doublement schizophrène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fr-FR" dirty="0"/>
              <a:t>Traiter la schizophr</a:t>
            </a:r>
            <a:r>
              <a:rPr lang="en-US" dirty="0"/>
              <a:t>énie</a:t>
            </a:r>
            <a:r>
              <a:rPr lang="fr-FR" dirty="0"/>
              <a:t> par duplication du corps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fr-FR" dirty="0"/>
              <a:t>Plus efficace : r</a:t>
            </a:r>
            <a:r>
              <a:rPr lang="en-US" dirty="0"/>
              <a:t>éincarner la surface des boucles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/>
              <a:t>Indexer les incarnations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/>
              <a:t>Observer la guérison du pire des cas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/>
              <a:t>Optimisations</a:t>
            </a:r>
            <a:endParaRPr lang="fr-FR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/>
              <a:t>La réincarnation dans les circuits</a:t>
            </a:r>
            <a:endParaRPr lang="fr-FR"/>
          </a:p>
          <a:p>
            <a:pPr marL="514350" indent="-514350">
              <a:buFont typeface="Arial" pitchFamily="34" charset="0"/>
              <a:buAutoNum type="arabicPeriod"/>
            </a:pPr>
            <a:endParaRPr lang="fr-FR"/>
          </a:p>
          <a:p>
            <a:pPr marL="514350" indent="-514350">
              <a:buAutoNum type="arabicPeriod"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491F9ED-951B-044C-96AF-E9D308FF9A7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21/03/2018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FBBF6C9-5DB3-A544-8E23-EF59FF652FF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103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94D314-35FB-554B-9DCE-A609CF0994A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6FE0E28A-3CF7-5D44-8991-4A08C2C99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65389339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D41189D-A7EB-A349-9A8E-8187B59E768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21/03/2018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B67AE50-365E-B44A-BAC8-BF69D7F0B7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104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9D2932B-74BF-D945-A8B1-ECF1E5FF40A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0A4B502A-4E97-7D46-8AD0-0F02B47EB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Travailler avec des faisceaux de fils !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D7C89C14-57CA-A64F-85A1-5FCD8A1B5419}"/>
              </a:ext>
            </a:extLst>
          </p:cNvPr>
          <p:cNvGrpSpPr/>
          <p:nvPr/>
        </p:nvGrpSpPr>
        <p:grpSpPr>
          <a:xfrm>
            <a:off x="1822682" y="980728"/>
            <a:ext cx="5431083" cy="3398654"/>
            <a:chOff x="1822682" y="764704"/>
            <a:chExt cx="5431083" cy="3398654"/>
          </a:xfrm>
        </p:grpSpPr>
        <p:sp>
          <p:nvSpPr>
            <p:cNvPr id="7" name="Line 78">
              <a:extLst>
                <a:ext uri="{FF2B5EF4-FFF2-40B4-BE49-F238E27FC236}">
                  <a16:creationId xmlns:a16="http://schemas.microsoft.com/office/drawing/2014/main" id="{6EE6FFC1-382F-7F40-947A-859CE287EE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7223" y="3115791"/>
              <a:ext cx="190500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" name="Rectangle 33">
              <a:extLst>
                <a:ext uri="{FF2B5EF4-FFF2-40B4-BE49-F238E27FC236}">
                  <a16:creationId xmlns:a16="http://schemas.microsoft.com/office/drawing/2014/main" id="{05CDCFFF-2FBF-3E48-A077-0575891077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8950" y="1412114"/>
              <a:ext cx="1816100" cy="2222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" name="Rectangle 35">
              <a:extLst>
                <a:ext uri="{FF2B5EF4-FFF2-40B4-BE49-F238E27FC236}">
                  <a16:creationId xmlns:a16="http://schemas.microsoft.com/office/drawing/2014/main" id="{05C33BF9-2B8C-504D-A997-6E9C87AD58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1457" y="1736408"/>
              <a:ext cx="503344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1600">
                  <a:solidFill>
                    <a:schemeClr val="tx1"/>
                  </a:solidFill>
                </a:rPr>
                <a:t>GO</a:t>
              </a:r>
            </a:p>
          </p:txBody>
        </p:sp>
        <p:sp>
          <p:nvSpPr>
            <p:cNvPr id="10" name="Rectangle 36">
              <a:extLst>
                <a:ext uri="{FF2B5EF4-FFF2-40B4-BE49-F238E27FC236}">
                  <a16:creationId xmlns:a16="http://schemas.microsoft.com/office/drawing/2014/main" id="{D3A83B24-525E-3B42-AF84-A60C483B51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1457" y="2142808"/>
              <a:ext cx="602730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1600">
                  <a:solidFill>
                    <a:schemeClr val="tx1"/>
                  </a:solidFill>
                </a:rPr>
                <a:t>RES</a:t>
              </a:r>
            </a:p>
          </p:txBody>
        </p:sp>
        <p:sp>
          <p:nvSpPr>
            <p:cNvPr id="11" name="Rectangle 37">
              <a:extLst>
                <a:ext uri="{FF2B5EF4-FFF2-40B4-BE49-F238E27FC236}">
                  <a16:creationId xmlns:a16="http://schemas.microsoft.com/office/drawing/2014/main" id="{A214BE1E-ACB9-EE4D-A738-25D610ECF1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1457" y="2549208"/>
              <a:ext cx="738986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1600">
                  <a:solidFill>
                    <a:schemeClr val="tx1"/>
                  </a:solidFill>
                </a:rPr>
                <a:t>SUSP</a:t>
              </a:r>
            </a:p>
          </p:txBody>
        </p:sp>
        <p:sp>
          <p:nvSpPr>
            <p:cNvPr id="12" name="Rectangle 38">
              <a:extLst>
                <a:ext uri="{FF2B5EF4-FFF2-40B4-BE49-F238E27FC236}">
                  <a16:creationId xmlns:a16="http://schemas.microsoft.com/office/drawing/2014/main" id="{AA0B54FD-52E4-094F-A0FA-5F6481BB7F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1457" y="2955608"/>
              <a:ext cx="604334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1600">
                  <a:solidFill>
                    <a:schemeClr val="tx1"/>
                  </a:solidFill>
                </a:rPr>
                <a:t>KILL</a:t>
              </a:r>
            </a:p>
          </p:txBody>
        </p:sp>
        <p:sp>
          <p:nvSpPr>
            <p:cNvPr id="13" name="Rectangle 39">
              <a:extLst>
                <a:ext uri="{FF2B5EF4-FFF2-40B4-BE49-F238E27FC236}">
                  <a16:creationId xmlns:a16="http://schemas.microsoft.com/office/drawing/2014/main" id="{A2FD1300-A291-BD41-8B7E-7C116AA149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0657" y="1736408"/>
              <a:ext cx="56356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1600">
                  <a:solidFill>
                    <a:srgbClr val="000000"/>
                  </a:solidFill>
                </a:rPr>
                <a:t>SEL</a:t>
              </a:r>
            </a:p>
          </p:txBody>
        </p:sp>
        <p:sp>
          <p:nvSpPr>
            <p:cNvPr id="14" name="Rectangle 40">
              <a:extLst>
                <a:ext uri="{FF2B5EF4-FFF2-40B4-BE49-F238E27FC236}">
                  <a16:creationId xmlns:a16="http://schemas.microsoft.com/office/drawing/2014/main" id="{ACF95ED0-0458-DC42-B88C-7A45F6A180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2257" y="2116964"/>
              <a:ext cx="42862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1600">
                  <a:solidFill>
                    <a:srgbClr val="000000"/>
                  </a:solidFill>
                </a:rPr>
                <a:t>K0</a:t>
              </a:r>
            </a:p>
          </p:txBody>
        </p:sp>
        <p:sp>
          <p:nvSpPr>
            <p:cNvPr id="15" name="Rectangle 41">
              <a:extLst>
                <a:ext uri="{FF2B5EF4-FFF2-40B4-BE49-F238E27FC236}">
                  <a16:creationId xmlns:a16="http://schemas.microsoft.com/office/drawing/2014/main" id="{599B943E-D0D5-0743-AFCC-3569641F04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2257" y="2523364"/>
              <a:ext cx="42862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1600">
                  <a:solidFill>
                    <a:srgbClr val="000000"/>
                  </a:solidFill>
                </a:rPr>
                <a:t>K1</a:t>
              </a:r>
            </a:p>
          </p:txBody>
        </p:sp>
        <p:sp>
          <p:nvSpPr>
            <p:cNvPr id="16" name="Rectangle 42">
              <a:extLst>
                <a:ext uri="{FF2B5EF4-FFF2-40B4-BE49-F238E27FC236}">
                  <a16:creationId xmlns:a16="http://schemas.microsoft.com/office/drawing/2014/main" id="{96C864E4-1C95-F449-B0C4-44D09D394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2257" y="2929764"/>
              <a:ext cx="42862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1600">
                  <a:solidFill>
                    <a:srgbClr val="000000"/>
                  </a:solidFill>
                </a:rPr>
                <a:t>K2</a:t>
              </a:r>
            </a:p>
          </p:txBody>
        </p:sp>
        <p:sp>
          <p:nvSpPr>
            <p:cNvPr id="17" name="Rectangle 43">
              <a:extLst>
                <a:ext uri="{FF2B5EF4-FFF2-40B4-BE49-F238E27FC236}">
                  <a16:creationId xmlns:a16="http://schemas.microsoft.com/office/drawing/2014/main" id="{2EFDCA0C-E596-3844-8F57-CD887F9AAA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2257" y="3325054"/>
              <a:ext cx="432812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1600" dirty="0">
                  <a:solidFill>
                    <a:srgbClr val="000000"/>
                  </a:solidFill>
                </a:rPr>
                <a:t>K3</a:t>
              </a:r>
            </a:p>
          </p:txBody>
        </p:sp>
        <p:sp>
          <p:nvSpPr>
            <p:cNvPr id="18" name="Rectangle 44">
              <a:extLst>
                <a:ext uri="{FF2B5EF4-FFF2-40B4-BE49-F238E27FC236}">
                  <a16:creationId xmlns:a16="http://schemas.microsoft.com/office/drawing/2014/main" id="{B593BA64-808E-2743-ABC2-B07AFBE483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9457" y="1495108"/>
              <a:ext cx="318999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160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19" name="Rectangle 45">
              <a:extLst>
                <a:ext uri="{FF2B5EF4-FFF2-40B4-BE49-F238E27FC236}">
                  <a16:creationId xmlns:a16="http://schemas.microsoft.com/office/drawing/2014/main" id="{A861072D-631E-D04C-BDEC-0135F57BA9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5857" y="1495108"/>
              <a:ext cx="3540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1600">
                  <a:solidFill>
                    <a:srgbClr val="000000"/>
                  </a:solidFill>
                </a:rPr>
                <a:t>E'</a:t>
              </a:r>
            </a:p>
          </p:txBody>
        </p:sp>
        <p:sp>
          <p:nvSpPr>
            <p:cNvPr id="20" name="Rectangle 76">
              <a:extLst>
                <a:ext uri="{FF2B5EF4-FFF2-40B4-BE49-F238E27FC236}">
                  <a16:creationId xmlns:a16="http://schemas.microsoft.com/office/drawing/2014/main" id="{46AA4DD6-A615-AD46-9FE6-24FF1D956F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1436" y="2053874"/>
              <a:ext cx="1242329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400">
                  <a:solidFill>
                    <a:schemeClr val="accent3"/>
                  </a:solidFill>
                </a:rPr>
                <a:t>K0</a:t>
              </a:r>
              <a:r>
                <a:rPr lang="en-US" altLang="fr-FR" sz="2400">
                  <a:solidFill>
                    <a:schemeClr val="tx1"/>
                  </a:solidFill>
                </a:rPr>
                <a:t>[0..d]</a:t>
              </a:r>
            </a:p>
          </p:txBody>
        </p:sp>
        <p:grpSp>
          <p:nvGrpSpPr>
            <p:cNvPr id="21" name="Groupe 20">
              <a:extLst>
                <a:ext uri="{FF2B5EF4-FFF2-40B4-BE49-F238E27FC236}">
                  <a16:creationId xmlns:a16="http://schemas.microsoft.com/office/drawing/2014/main" id="{27F8C0EE-358F-6447-8ADA-967EF0FC2335}"/>
                </a:ext>
              </a:extLst>
            </p:cNvPr>
            <p:cNvGrpSpPr/>
            <p:nvPr/>
          </p:nvGrpSpPr>
          <p:grpSpPr>
            <a:xfrm>
              <a:off x="3387223" y="1898694"/>
              <a:ext cx="385050" cy="0"/>
              <a:chOff x="4142054" y="2749746"/>
              <a:chExt cx="385050" cy="0"/>
            </a:xfrm>
          </p:grpSpPr>
          <p:sp>
            <p:nvSpPr>
              <p:cNvPr id="58" name="Line 77">
                <a:extLst>
                  <a:ext uri="{FF2B5EF4-FFF2-40B4-BE49-F238E27FC236}">
                    <a16:creationId xmlns:a16="http://schemas.microsoft.com/office/drawing/2014/main" id="{596C8993-0F26-7D46-A258-39C8A2165C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8029" y="2749746"/>
                <a:ext cx="219075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9" name="Line 78">
                <a:extLst>
                  <a:ext uri="{FF2B5EF4-FFF2-40B4-BE49-F238E27FC236}">
                    <a16:creationId xmlns:a16="http://schemas.microsoft.com/office/drawing/2014/main" id="{25E6429F-7F1B-4E4F-9FE2-5F3CDBB232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42054" y="2749746"/>
                <a:ext cx="190500" cy="0"/>
              </a:xfrm>
              <a:prstGeom prst="line">
                <a:avLst/>
              </a:prstGeom>
              <a:noFill/>
              <a:ln w="25400">
                <a:solidFill>
                  <a:srgbClr val="DD080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22" name="Line 87">
              <a:extLst>
                <a:ext uri="{FF2B5EF4-FFF2-40B4-BE49-F238E27FC236}">
                  <a16:creationId xmlns:a16="http://schemas.microsoft.com/office/drawing/2014/main" id="{838B3A4C-72F9-F146-9B1F-52521361EB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04694" y="1869758"/>
              <a:ext cx="2159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" name="Rectangle 97">
              <a:extLst>
                <a:ext uri="{FF2B5EF4-FFF2-40B4-BE49-F238E27FC236}">
                  <a16:creationId xmlns:a16="http://schemas.microsoft.com/office/drawing/2014/main" id="{69134443-1973-1B41-ADDA-3431D36DCC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1436" y="1653948"/>
              <a:ext cx="764634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400">
                  <a:solidFill>
                    <a:schemeClr val="accent4"/>
                  </a:solidFill>
                </a:rPr>
                <a:t>SEL</a:t>
              </a:r>
              <a:endParaRPr lang="en-US" altLang="fr-FR" sz="2400">
                <a:solidFill>
                  <a:schemeClr val="tx1"/>
                </a:solidFill>
              </a:endParaRPr>
            </a:p>
          </p:txBody>
        </p:sp>
        <p:sp>
          <p:nvSpPr>
            <p:cNvPr id="24" name="Line 98">
              <a:extLst>
                <a:ext uri="{FF2B5EF4-FFF2-40B4-BE49-F238E27FC236}">
                  <a16:creationId xmlns:a16="http://schemas.microsoft.com/office/drawing/2014/main" id="{47E08A81-C421-104A-A82E-3BDF743DB1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04694" y="2275085"/>
              <a:ext cx="2159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" name="Rectangle 105">
              <a:extLst>
                <a:ext uri="{FF2B5EF4-FFF2-40B4-BE49-F238E27FC236}">
                  <a16:creationId xmlns:a16="http://schemas.microsoft.com/office/drawing/2014/main" id="{ABCDBF81-2E2A-8E4E-AD2F-0E98C5D140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1436" y="2453800"/>
              <a:ext cx="1242329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400" dirty="0">
                  <a:solidFill>
                    <a:schemeClr val="accent3"/>
                  </a:solidFill>
                </a:rPr>
                <a:t>K1</a:t>
              </a:r>
              <a:r>
                <a:rPr lang="en-US" altLang="fr-FR" sz="2400" dirty="0">
                  <a:solidFill>
                    <a:schemeClr val="tx1"/>
                  </a:solidFill>
                </a:rPr>
                <a:t>[0..d]</a:t>
              </a:r>
            </a:p>
          </p:txBody>
        </p:sp>
        <p:sp>
          <p:nvSpPr>
            <p:cNvPr id="26" name="Line 106">
              <a:extLst>
                <a:ext uri="{FF2B5EF4-FFF2-40B4-BE49-F238E27FC236}">
                  <a16:creationId xmlns:a16="http://schemas.microsoft.com/office/drawing/2014/main" id="{8C4F1C35-9552-9140-85C5-CFD4204124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04694" y="3088958"/>
              <a:ext cx="2159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" name="Rectangle 108">
              <a:extLst>
                <a:ext uri="{FF2B5EF4-FFF2-40B4-BE49-F238E27FC236}">
                  <a16:creationId xmlns:a16="http://schemas.microsoft.com/office/drawing/2014/main" id="{F9E8ABBE-94DE-F046-9266-D980F5A3BB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1436" y="2853726"/>
              <a:ext cx="1242329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400" dirty="0">
                  <a:solidFill>
                    <a:schemeClr val="accent3"/>
                  </a:solidFill>
                </a:rPr>
                <a:t>K2</a:t>
              </a:r>
              <a:r>
                <a:rPr lang="en-US" altLang="fr-FR" sz="2400" dirty="0">
                  <a:solidFill>
                    <a:schemeClr val="tx1"/>
                  </a:solidFill>
                </a:rPr>
                <a:t>[0..d]</a:t>
              </a:r>
            </a:p>
          </p:txBody>
        </p:sp>
        <p:sp>
          <p:nvSpPr>
            <p:cNvPr id="28" name="Rectangle 111">
              <a:extLst>
                <a:ext uri="{FF2B5EF4-FFF2-40B4-BE49-F238E27FC236}">
                  <a16:creationId xmlns:a16="http://schemas.microsoft.com/office/drawing/2014/main" id="{E66F610A-7CE5-1549-8968-33AADEAE63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7784" y="764704"/>
              <a:ext cx="727764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400" dirty="0"/>
                <a:t>E</a:t>
              </a:r>
              <a:r>
                <a:rPr lang="en-US" altLang="fr-FR" sz="2400" dirty="0">
                  <a:solidFill>
                    <a:schemeClr val="tx1"/>
                  </a:solidFill>
                </a:rPr>
                <a:t>[..]</a:t>
              </a:r>
            </a:p>
          </p:txBody>
        </p:sp>
        <p:sp>
          <p:nvSpPr>
            <p:cNvPr id="29" name="Rectangle 115">
              <a:extLst>
                <a:ext uri="{FF2B5EF4-FFF2-40B4-BE49-F238E27FC236}">
                  <a16:creationId xmlns:a16="http://schemas.microsoft.com/office/drawing/2014/main" id="{2C665A3A-F9E0-444D-A8A2-2B9901D815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1436" y="764704"/>
              <a:ext cx="796694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400" dirty="0"/>
                <a:t>E’[..]</a:t>
              </a:r>
            </a:p>
          </p:txBody>
        </p:sp>
        <p:sp>
          <p:nvSpPr>
            <p:cNvPr id="30" name="Rectangle 116">
              <a:extLst>
                <a:ext uri="{FF2B5EF4-FFF2-40B4-BE49-F238E27FC236}">
                  <a16:creationId xmlns:a16="http://schemas.microsoft.com/office/drawing/2014/main" id="{65D9F01C-7842-7F4C-B01F-ABAA19CCD9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606" y="2544951"/>
              <a:ext cx="383119" cy="520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800" dirty="0">
                  <a:solidFill>
                    <a:schemeClr val="accent4"/>
                  </a:solidFill>
                </a:rPr>
                <a:t>p</a:t>
              </a:r>
            </a:p>
          </p:txBody>
        </p:sp>
        <p:sp>
          <p:nvSpPr>
            <p:cNvPr id="31" name="Line 112">
              <a:extLst>
                <a:ext uri="{FF2B5EF4-FFF2-40B4-BE49-F238E27FC236}">
                  <a16:creationId xmlns:a16="http://schemas.microsoft.com/office/drawing/2014/main" id="{76D8D41C-130D-9448-993E-9CA098CC0B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88490" y="1233212"/>
              <a:ext cx="0" cy="23812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" name="Line 112">
              <a:extLst>
                <a:ext uri="{FF2B5EF4-FFF2-40B4-BE49-F238E27FC236}">
                  <a16:creationId xmlns:a16="http://schemas.microsoft.com/office/drawing/2014/main" id="{19A6C868-EA3F-C042-81EB-E7DBA77FEE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93494" y="1231583"/>
              <a:ext cx="0" cy="23812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" name="Line 106">
              <a:extLst>
                <a:ext uri="{FF2B5EF4-FFF2-40B4-BE49-F238E27FC236}">
                  <a16:creationId xmlns:a16="http://schemas.microsoft.com/office/drawing/2014/main" id="{465270D3-AB78-F147-A85D-B6BD4F416A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04694" y="2680412"/>
              <a:ext cx="2159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" name="Rectangle 48">
              <a:extLst>
                <a:ext uri="{FF2B5EF4-FFF2-40B4-BE49-F238E27FC236}">
                  <a16:creationId xmlns:a16="http://schemas.microsoft.com/office/drawing/2014/main" id="{24D993E7-2805-204E-A6A5-28CCDC8B1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9107" y="2083825"/>
              <a:ext cx="815930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400" dirty="0"/>
                <a:t>RES</a:t>
              </a:r>
              <a:endParaRPr lang="en-US" altLang="fr-FR" sz="2400" dirty="0">
                <a:solidFill>
                  <a:schemeClr val="tx1"/>
                </a:solidFill>
              </a:endParaRPr>
            </a:p>
          </p:txBody>
        </p:sp>
        <p:sp>
          <p:nvSpPr>
            <p:cNvPr id="35" name="Rectangle 86">
              <a:extLst>
                <a:ext uri="{FF2B5EF4-FFF2-40B4-BE49-F238E27FC236}">
                  <a16:creationId xmlns:a16="http://schemas.microsoft.com/office/drawing/2014/main" id="{9DAC03FB-740C-0A47-AC0C-D9FAFC744F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2682" y="2906357"/>
              <a:ext cx="1572355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400" dirty="0"/>
                <a:t>KILL</a:t>
              </a:r>
              <a:r>
                <a:rPr lang="en-US" altLang="fr-FR" sz="2400" dirty="0">
                  <a:solidFill>
                    <a:schemeClr val="tx1"/>
                  </a:solidFill>
                </a:rPr>
                <a:t> [0..d]</a:t>
              </a:r>
              <a:endParaRPr lang="en-US" altLang="fr-FR" sz="2400" dirty="0"/>
            </a:p>
          </p:txBody>
        </p:sp>
        <p:sp>
          <p:nvSpPr>
            <p:cNvPr id="36" name="Rectangle 48">
              <a:extLst>
                <a:ext uri="{FF2B5EF4-FFF2-40B4-BE49-F238E27FC236}">
                  <a16:creationId xmlns:a16="http://schemas.microsoft.com/office/drawing/2014/main" id="{FC1B61F8-20FD-8D4E-9B52-12E6208BD4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923" y="2495091"/>
              <a:ext cx="1021114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400" dirty="0"/>
                <a:t>SUSP</a:t>
              </a:r>
              <a:endParaRPr lang="en-US" altLang="fr-FR" sz="2400" dirty="0">
                <a:solidFill>
                  <a:schemeClr val="tx1"/>
                </a:solidFill>
              </a:endParaRPr>
            </a:p>
          </p:txBody>
        </p:sp>
        <p:sp>
          <p:nvSpPr>
            <p:cNvPr id="37" name="Rectangle 79">
              <a:extLst>
                <a:ext uri="{FF2B5EF4-FFF2-40B4-BE49-F238E27FC236}">
                  <a16:creationId xmlns:a16="http://schemas.microsoft.com/office/drawing/2014/main" id="{4AD67E7F-9E86-9B40-AE6A-C9AE045CFA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720" y="1672559"/>
              <a:ext cx="1343317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400" dirty="0"/>
                <a:t>GO</a:t>
              </a:r>
              <a:r>
                <a:rPr lang="en-US" altLang="fr-FR" sz="2400" dirty="0">
                  <a:solidFill>
                    <a:schemeClr val="tx1"/>
                  </a:solidFill>
                </a:rPr>
                <a:t>[0..d]</a:t>
              </a:r>
            </a:p>
          </p:txBody>
        </p:sp>
        <p:grpSp>
          <p:nvGrpSpPr>
            <p:cNvPr id="38" name="Groupe 37">
              <a:extLst>
                <a:ext uri="{FF2B5EF4-FFF2-40B4-BE49-F238E27FC236}">
                  <a16:creationId xmlns:a16="http://schemas.microsoft.com/office/drawing/2014/main" id="{94CAC8C0-539F-1041-AAB0-81EA599849DD}"/>
                </a:ext>
              </a:extLst>
            </p:cNvPr>
            <p:cNvGrpSpPr/>
            <p:nvPr/>
          </p:nvGrpSpPr>
          <p:grpSpPr>
            <a:xfrm>
              <a:off x="3387223" y="2308970"/>
              <a:ext cx="385050" cy="0"/>
              <a:chOff x="4142054" y="2753178"/>
              <a:chExt cx="385050" cy="0"/>
            </a:xfrm>
          </p:grpSpPr>
          <p:sp>
            <p:nvSpPr>
              <p:cNvPr id="56" name="Line 77">
                <a:extLst>
                  <a:ext uri="{FF2B5EF4-FFF2-40B4-BE49-F238E27FC236}">
                    <a16:creationId xmlns:a16="http://schemas.microsoft.com/office/drawing/2014/main" id="{785C2F68-0083-D34F-BA9F-DF59619156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8029" y="2753178"/>
                <a:ext cx="21907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" name="Line 78">
                <a:extLst>
                  <a:ext uri="{FF2B5EF4-FFF2-40B4-BE49-F238E27FC236}">
                    <a16:creationId xmlns:a16="http://schemas.microsoft.com/office/drawing/2014/main" id="{36B58FCC-8C49-304B-8887-426787A1FF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42054" y="2753178"/>
                <a:ext cx="190500" cy="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39" name="Groupe 38">
              <a:extLst>
                <a:ext uri="{FF2B5EF4-FFF2-40B4-BE49-F238E27FC236}">
                  <a16:creationId xmlns:a16="http://schemas.microsoft.com/office/drawing/2014/main" id="{71ADC6EF-11FC-7F48-B231-FBAA5D002035}"/>
                </a:ext>
              </a:extLst>
            </p:cNvPr>
            <p:cNvGrpSpPr/>
            <p:nvPr/>
          </p:nvGrpSpPr>
          <p:grpSpPr>
            <a:xfrm>
              <a:off x="3387223" y="2712381"/>
              <a:ext cx="385050" cy="0"/>
              <a:chOff x="4142054" y="2753178"/>
              <a:chExt cx="385050" cy="0"/>
            </a:xfrm>
          </p:grpSpPr>
          <p:sp>
            <p:nvSpPr>
              <p:cNvPr id="54" name="Line 77">
                <a:extLst>
                  <a:ext uri="{FF2B5EF4-FFF2-40B4-BE49-F238E27FC236}">
                    <a16:creationId xmlns:a16="http://schemas.microsoft.com/office/drawing/2014/main" id="{361E29F4-F83C-9B40-9CC4-D25A33C239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8029" y="2753178"/>
                <a:ext cx="21907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5" name="Line 78">
                <a:extLst>
                  <a:ext uri="{FF2B5EF4-FFF2-40B4-BE49-F238E27FC236}">
                    <a16:creationId xmlns:a16="http://schemas.microsoft.com/office/drawing/2014/main" id="{63EAD002-C76F-544E-9846-0CCB530704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42054" y="2753178"/>
                <a:ext cx="190500" cy="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40" name="Freeform 110">
              <a:extLst>
                <a:ext uri="{FF2B5EF4-FFF2-40B4-BE49-F238E27FC236}">
                  <a16:creationId xmlns:a16="http://schemas.microsoft.com/office/drawing/2014/main" id="{241EEF01-4AF1-6B4C-8BB8-E7CE096F5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7223" y="1008704"/>
              <a:ext cx="1101458" cy="253042"/>
            </a:xfrm>
            <a:custGeom>
              <a:avLst/>
              <a:gdLst>
                <a:gd name="T0" fmla="*/ 0 w 2689"/>
                <a:gd name="T1" fmla="*/ 0 h 449"/>
                <a:gd name="T2" fmla="*/ 2688 w 2689"/>
                <a:gd name="T3" fmla="*/ 0 h 449"/>
                <a:gd name="T4" fmla="*/ 2688 w 2689"/>
                <a:gd name="T5" fmla="*/ 448 h 449"/>
                <a:gd name="T6" fmla="*/ 0 60000 65536"/>
                <a:gd name="T7" fmla="*/ 0 60000 65536"/>
                <a:gd name="T8" fmla="*/ 0 60000 65536"/>
                <a:gd name="T9" fmla="*/ 0 w 2689"/>
                <a:gd name="T10" fmla="*/ 0 h 449"/>
                <a:gd name="T11" fmla="*/ 2689 w 2689"/>
                <a:gd name="T12" fmla="*/ 449 h 4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89" h="449">
                  <a:moveTo>
                    <a:pt x="0" y="0"/>
                  </a:moveTo>
                  <a:lnTo>
                    <a:pt x="2688" y="0"/>
                  </a:lnTo>
                  <a:lnTo>
                    <a:pt x="2688" y="448"/>
                  </a:lnTo>
                </a:path>
              </a:pathLst>
            </a:custGeom>
            <a:noFill/>
            <a:ln w="25400" cap="rnd" cmpd="sng">
              <a:solidFill>
                <a:srgbClr val="DD0806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" name="Rectangle 43">
              <a:extLst>
                <a:ext uri="{FF2B5EF4-FFF2-40B4-BE49-F238E27FC236}">
                  <a16:creationId xmlns:a16="http://schemas.microsoft.com/office/drawing/2014/main" id="{6B5C1F3A-2CCE-874B-A015-BA5005AD7B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9182" y="3693871"/>
              <a:ext cx="355868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1600" dirty="0">
                  <a:solidFill>
                    <a:srgbClr val="000000"/>
                  </a:solidFill>
                </a:rPr>
                <a:t>...</a:t>
              </a:r>
            </a:p>
          </p:txBody>
        </p:sp>
        <p:sp>
          <p:nvSpPr>
            <p:cNvPr id="42" name="Rectangle 108">
              <a:extLst>
                <a:ext uri="{FF2B5EF4-FFF2-40B4-BE49-F238E27FC236}">
                  <a16:creationId xmlns:a16="http://schemas.microsoft.com/office/drawing/2014/main" id="{AA7EBE5A-D1F8-284A-B9B0-C3DFEC2D19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1436" y="3253654"/>
              <a:ext cx="1242329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400" dirty="0">
                  <a:solidFill>
                    <a:schemeClr val="accent3"/>
                  </a:solidFill>
                </a:rPr>
                <a:t>K3</a:t>
              </a:r>
              <a:r>
                <a:rPr lang="en-US" altLang="fr-FR" sz="2400" dirty="0">
                  <a:solidFill>
                    <a:schemeClr val="tx1"/>
                  </a:solidFill>
                </a:rPr>
                <a:t>[0..d]</a:t>
              </a:r>
            </a:p>
          </p:txBody>
        </p:sp>
        <p:sp>
          <p:nvSpPr>
            <p:cNvPr id="43" name="Line 78">
              <a:extLst>
                <a:ext uri="{FF2B5EF4-FFF2-40B4-BE49-F238E27FC236}">
                  <a16:creationId xmlns:a16="http://schemas.microsoft.com/office/drawing/2014/main" id="{47887F93-CE56-B84F-9C0D-75EE7C6089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87721" y="1869758"/>
              <a:ext cx="190500" cy="0"/>
            </a:xfrm>
            <a:prstGeom prst="line">
              <a:avLst/>
            </a:prstGeom>
            <a:noFill/>
            <a:ln w="25400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" name="Line 78">
              <a:extLst>
                <a:ext uri="{FF2B5EF4-FFF2-40B4-BE49-F238E27FC236}">
                  <a16:creationId xmlns:a16="http://schemas.microsoft.com/office/drawing/2014/main" id="{DA6AEA0E-AEFA-E544-8B96-8ABBFFB3F3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87721" y="3493284"/>
              <a:ext cx="190500" cy="0"/>
            </a:xfrm>
            <a:prstGeom prst="line">
              <a:avLst/>
            </a:prstGeom>
            <a:noFill/>
            <a:ln w="25400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5" name="Line 78">
              <a:extLst>
                <a:ext uri="{FF2B5EF4-FFF2-40B4-BE49-F238E27FC236}">
                  <a16:creationId xmlns:a16="http://schemas.microsoft.com/office/drawing/2014/main" id="{C5A5E612-0602-A94E-B3DE-EC8FADC72D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87721" y="2275085"/>
              <a:ext cx="190500" cy="0"/>
            </a:xfrm>
            <a:prstGeom prst="line">
              <a:avLst/>
            </a:prstGeom>
            <a:noFill/>
            <a:ln w="25400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" name="Line 78">
              <a:extLst>
                <a:ext uri="{FF2B5EF4-FFF2-40B4-BE49-F238E27FC236}">
                  <a16:creationId xmlns:a16="http://schemas.microsoft.com/office/drawing/2014/main" id="{A182BF0E-8E1B-8D4B-A814-73781B8DC3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87721" y="2680412"/>
              <a:ext cx="190500" cy="0"/>
            </a:xfrm>
            <a:prstGeom prst="line">
              <a:avLst/>
            </a:prstGeom>
            <a:noFill/>
            <a:ln w="25400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7" name="Line 78">
              <a:extLst>
                <a:ext uri="{FF2B5EF4-FFF2-40B4-BE49-F238E27FC236}">
                  <a16:creationId xmlns:a16="http://schemas.microsoft.com/office/drawing/2014/main" id="{305425B9-9071-CC46-A807-048A142BD2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87721" y="3088958"/>
              <a:ext cx="190500" cy="0"/>
            </a:xfrm>
            <a:prstGeom prst="line">
              <a:avLst/>
            </a:prstGeom>
            <a:noFill/>
            <a:ln w="25400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8" name="Rectangle 108">
              <a:extLst>
                <a:ext uri="{FF2B5EF4-FFF2-40B4-BE49-F238E27FC236}">
                  <a16:creationId xmlns:a16="http://schemas.microsoft.com/office/drawing/2014/main" id="{ECBDBDCC-80CE-C443-A089-E50F4BFAF0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5055" y="3593489"/>
              <a:ext cx="437621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400" dirty="0">
                  <a:solidFill>
                    <a:schemeClr val="accent3"/>
                  </a:solidFill>
                </a:rPr>
                <a:t>...</a:t>
              </a:r>
            </a:p>
          </p:txBody>
        </p:sp>
        <p:sp>
          <p:nvSpPr>
            <p:cNvPr id="49" name="Freeform 110">
              <a:extLst>
                <a:ext uri="{FF2B5EF4-FFF2-40B4-BE49-F238E27FC236}">
                  <a16:creationId xmlns:a16="http://schemas.microsoft.com/office/drawing/2014/main" id="{6270BB54-3C22-0D44-A55F-BE1A3A4FBD2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893494" y="1006787"/>
              <a:ext cx="1101458" cy="259077"/>
            </a:xfrm>
            <a:custGeom>
              <a:avLst/>
              <a:gdLst>
                <a:gd name="T0" fmla="*/ 0 w 2689"/>
                <a:gd name="T1" fmla="*/ 0 h 449"/>
                <a:gd name="T2" fmla="*/ 2688 w 2689"/>
                <a:gd name="T3" fmla="*/ 0 h 449"/>
                <a:gd name="T4" fmla="*/ 2688 w 2689"/>
                <a:gd name="T5" fmla="*/ 448 h 449"/>
                <a:gd name="T6" fmla="*/ 0 60000 65536"/>
                <a:gd name="T7" fmla="*/ 0 60000 65536"/>
                <a:gd name="T8" fmla="*/ 0 60000 65536"/>
                <a:gd name="T9" fmla="*/ 0 w 2689"/>
                <a:gd name="T10" fmla="*/ 0 h 449"/>
                <a:gd name="T11" fmla="*/ 2689 w 2689"/>
                <a:gd name="T12" fmla="*/ 449 h 4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89" h="449">
                  <a:moveTo>
                    <a:pt x="0" y="0"/>
                  </a:moveTo>
                  <a:lnTo>
                    <a:pt x="2688" y="0"/>
                  </a:lnTo>
                  <a:lnTo>
                    <a:pt x="2688" y="448"/>
                  </a:lnTo>
                </a:path>
              </a:pathLst>
            </a:custGeom>
            <a:noFill/>
            <a:ln w="25400" cap="rnd" cmpd="sng">
              <a:solidFill>
                <a:srgbClr val="DD0806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cxnSp>
          <p:nvCxnSpPr>
            <p:cNvPr id="50" name="Connecteur droit 49">
              <a:extLst>
                <a:ext uri="{FF2B5EF4-FFF2-40B4-BE49-F238E27FC236}">
                  <a16:creationId xmlns:a16="http://schemas.microsoft.com/office/drawing/2014/main" id="{4E6028F0-71B9-6841-B125-86721E4E9345}"/>
                </a:ext>
              </a:extLst>
            </p:cNvPr>
            <p:cNvCxnSpPr/>
            <p:nvPr/>
          </p:nvCxnSpPr>
          <p:spPr bwMode="auto">
            <a:xfrm flipV="1">
              <a:off x="3432696" y="885559"/>
              <a:ext cx="59184" cy="249666"/>
            </a:xfrm>
            <a:prstGeom prst="line">
              <a:avLst/>
            </a:prstGeom>
            <a:noFill/>
            <a:ln w="28575" cap="flat" cmpd="sng" algn="ctr">
              <a:solidFill>
                <a:srgbClr val="DD080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Connecteur droit 50">
              <a:extLst>
                <a:ext uri="{FF2B5EF4-FFF2-40B4-BE49-F238E27FC236}">
                  <a16:creationId xmlns:a16="http://schemas.microsoft.com/office/drawing/2014/main" id="{57D9E594-67A6-7A41-94BD-55EDDB5CFDF9}"/>
                </a:ext>
              </a:extLst>
            </p:cNvPr>
            <p:cNvCxnSpPr/>
            <p:nvPr/>
          </p:nvCxnSpPr>
          <p:spPr bwMode="auto">
            <a:xfrm flipV="1">
              <a:off x="5880968" y="876482"/>
              <a:ext cx="59184" cy="249666"/>
            </a:xfrm>
            <a:prstGeom prst="line">
              <a:avLst/>
            </a:prstGeom>
            <a:noFill/>
            <a:ln w="28575" cap="flat" cmpd="sng" algn="ctr">
              <a:solidFill>
                <a:srgbClr val="DD080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2" name="Line 77">
              <a:extLst>
                <a:ext uri="{FF2B5EF4-FFF2-40B4-BE49-F238E27FC236}">
                  <a16:creationId xmlns:a16="http://schemas.microsoft.com/office/drawing/2014/main" id="{637496D1-A3F7-7E48-99C1-D0A1D23461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7723" y="3115791"/>
              <a:ext cx="19764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3" name="Rectangle 34">
              <a:extLst>
                <a:ext uri="{FF2B5EF4-FFF2-40B4-BE49-F238E27FC236}">
                  <a16:creationId xmlns:a16="http://schemas.microsoft.com/office/drawing/2014/main" id="{3C4C494D-DD84-B84B-8C1C-952321CA35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5894" y="1463358"/>
              <a:ext cx="1816100" cy="2700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</p:grpSp>
      <p:sp>
        <p:nvSpPr>
          <p:cNvPr id="60" name="Line 106">
            <a:extLst>
              <a:ext uri="{FF2B5EF4-FFF2-40B4-BE49-F238E27FC236}">
                <a16:creationId xmlns:a16="http://schemas.microsoft.com/office/drawing/2014/main" id="{82681E13-C726-B145-A5BF-935E619BD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5591994" y="3709072"/>
            <a:ext cx="20190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39B84C3E-4918-084E-90A2-295427CD24CE}"/>
              </a:ext>
            </a:extLst>
          </p:cNvPr>
          <p:cNvCxnSpPr/>
          <p:nvPr/>
        </p:nvCxnSpPr>
        <p:spPr bwMode="auto">
          <a:xfrm flipV="1">
            <a:off x="3601192" y="1101583"/>
            <a:ext cx="59184" cy="249666"/>
          </a:xfrm>
          <a:prstGeom prst="line">
            <a:avLst/>
          </a:prstGeom>
          <a:noFill/>
          <a:ln w="28575" cap="flat" cmpd="sng" algn="ctr">
            <a:solidFill>
              <a:srgbClr val="DD080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92242DD3-94AD-384C-ACFB-DA36FEA975CF}"/>
              </a:ext>
            </a:extLst>
          </p:cNvPr>
          <p:cNvCxnSpPr/>
          <p:nvPr/>
        </p:nvCxnSpPr>
        <p:spPr bwMode="auto">
          <a:xfrm flipV="1">
            <a:off x="5711324" y="1092506"/>
            <a:ext cx="59184" cy="249666"/>
          </a:xfrm>
          <a:prstGeom prst="line">
            <a:avLst/>
          </a:prstGeom>
          <a:noFill/>
          <a:ln w="28575" cap="flat" cmpd="sng" algn="ctr">
            <a:solidFill>
              <a:srgbClr val="DD080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C7893AC9-251D-4844-97AA-4E54155E204D}"/>
              </a:ext>
            </a:extLst>
          </p:cNvPr>
          <p:cNvCxnSpPr/>
          <p:nvPr/>
        </p:nvCxnSpPr>
        <p:spPr bwMode="auto">
          <a:xfrm flipV="1">
            <a:off x="3466396" y="1995593"/>
            <a:ext cx="59184" cy="249666"/>
          </a:xfrm>
          <a:prstGeom prst="line">
            <a:avLst/>
          </a:prstGeom>
          <a:noFill/>
          <a:ln w="28575" cap="flat" cmpd="sng" algn="ctr">
            <a:solidFill>
              <a:srgbClr val="DD080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BD4FD443-3BFF-0F45-8A79-7BEED8AA4F1E}"/>
              </a:ext>
            </a:extLst>
          </p:cNvPr>
          <p:cNvCxnSpPr/>
          <p:nvPr/>
        </p:nvCxnSpPr>
        <p:spPr bwMode="auto">
          <a:xfrm flipV="1">
            <a:off x="3466396" y="3198284"/>
            <a:ext cx="59184" cy="249666"/>
          </a:xfrm>
          <a:prstGeom prst="line">
            <a:avLst/>
          </a:prstGeom>
          <a:noFill/>
          <a:ln w="28575" cap="flat" cmpd="sng" algn="ctr">
            <a:solidFill>
              <a:srgbClr val="DD080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id="{43A76C2B-22B4-9844-8FAE-73ECFAD1501C}"/>
              </a:ext>
            </a:extLst>
          </p:cNvPr>
          <p:cNvCxnSpPr/>
          <p:nvPr/>
        </p:nvCxnSpPr>
        <p:spPr bwMode="auto">
          <a:xfrm flipV="1">
            <a:off x="5849377" y="2360364"/>
            <a:ext cx="59184" cy="249666"/>
          </a:xfrm>
          <a:prstGeom prst="line">
            <a:avLst/>
          </a:prstGeom>
          <a:noFill/>
          <a:ln w="28575" cap="flat" cmpd="sng" algn="ctr">
            <a:solidFill>
              <a:srgbClr val="DD080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5AE7094E-98F1-084E-A9CB-626E4C52107C}"/>
              </a:ext>
            </a:extLst>
          </p:cNvPr>
          <p:cNvCxnSpPr>
            <a:cxnSpLocks/>
          </p:cNvCxnSpPr>
          <p:nvPr/>
        </p:nvCxnSpPr>
        <p:spPr bwMode="auto">
          <a:xfrm flipV="1">
            <a:off x="5849377" y="3577323"/>
            <a:ext cx="52094" cy="263498"/>
          </a:xfrm>
          <a:prstGeom prst="line">
            <a:avLst/>
          </a:prstGeom>
          <a:noFill/>
          <a:ln w="28575" cap="flat" cmpd="sng" algn="ctr">
            <a:solidFill>
              <a:srgbClr val="DD080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Connecteur droit 70">
            <a:extLst>
              <a:ext uri="{FF2B5EF4-FFF2-40B4-BE49-F238E27FC236}">
                <a16:creationId xmlns:a16="http://schemas.microsoft.com/office/drawing/2014/main" id="{0628BE5B-6358-5E4E-8795-A6AE2460D5D5}"/>
              </a:ext>
            </a:extLst>
          </p:cNvPr>
          <p:cNvCxnSpPr/>
          <p:nvPr/>
        </p:nvCxnSpPr>
        <p:spPr bwMode="auto">
          <a:xfrm flipV="1">
            <a:off x="5840461" y="3171670"/>
            <a:ext cx="59184" cy="249666"/>
          </a:xfrm>
          <a:prstGeom prst="line">
            <a:avLst/>
          </a:prstGeom>
          <a:noFill/>
          <a:ln w="28575" cap="flat" cmpd="sng" algn="ctr">
            <a:solidFill>
              <a:srgbClr val="DD080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2CB0CBDE-5CD5-AB42-B3DF-A26D87C12684}"/>
              </a:ext>
            </a:extLst>
          </p:cNvPr>
          <p:cNvCxnSpPr/>
          <p:nvPr/>
        </p:nvCxnSpPr>
        <p:spPr bwMode="auto">
          <a:xfrm flipV="1">
            <a:off x="5841727" y="2766017"/>
            <a:ext cx="59184" cy="249666"/>
          </a:xfrm>
          <a:prstGeom prst="line">
            <a:avLst/>
          </a:prstGeom>
          <a:noFill/>
          <a:ln w="28575" cap="flat" cmpd="sng" algn="ctr">
            <a:solidFill>
              <a:srgbClr val="DD080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78" name="Groupe 77">
            <a:extLst>
              <a:ext uri="{FF2B5EF4-FFF2-40B4-BE49-F238E27FC236}">
                <a16:creationId xmlns:a16="http://schemas.microsoft.com/office/drawing/2014/main" id="{F3FE9A58-662B-4A44-9DD8-09C5CFA85FBB}"/>
              </a:ext>
            </a:extLst>
          </p:cNvPr>
          <p:cNvGrpSpPr/>
          <p:nvPr/>
        </p:nvGrpSpPr>
        <p:grpSpPr>
          <a:xfrm>
            <a:off x="1511660" y="4523398"/>
            <a:ext cx="6120680" cy="954107"/>
            <a:chOff x="1547664" y="5072331"/>
            <a:chExt cx="6120680" cy="954107"/>
          </a:xfrm>
        </p:grpSpPr>
        <p:sp>
          <p:nvSpPr>
            <p:cNvPr id="74" name="ZoneTexte 73">
              <a:extLst>
                <a:ext uri="{FF2B5EF4-FFF2-40B4-BE49-F238E27FC236}">
                  <a16:creationId xmlns:a16="http://schemas.microsoft.com/office/drawing/2014/main" id="{A8AB8F19-E065-9142-AF14-64DF1D45DB17}"/>
                </a:ext>
              </a:extLst>
            </p:cNvPr>
            <p:cNvSpPr txBox="1"/>
            <p:nvPr/>
          </p:nvSpPr>
          <p:spPr>
            <a:xfrm>
              <a:off x="3139540" y="5072331"/>
              <a:ext cx="4528804" cy="954107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2800" b="0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</a:rPr>
                <a:t>non schizophr</a:t>
              </a:r>
              <a:r>
                <a:rPr kumimoji="0" lang="en-US" sz="2800" b="0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</a:rPr>
                <a:t>ène : [0..d]</a:t>
              </a:r>
            </a:p>
            <a:p>
              <a:pPr fontAlgn="base">
                <a:spcAft>
                  <a:spcPct val="0"/>
                </a:spcAft>
              </a:pPr>
              <a:r>
                <a:rPr lang="en-US" sz="2800" kern="0" dirty="0"/>
                <a:t>       </a:t>
              </a:r>
              <a:r>
                <a:rPr lang="en-US" sz="2800" kern="0" dirty="0">
                  <a:solidFill>
                    <a:schemeClr val="accent1"/>
                  </a:solidFill>
                </a:rPr>
                <a:t>schizophrène</a:t>
              </a:r>
              <a:r>
                <a:rPr kumimoji="0" lang="en-US" sz="2800" b="0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</a:rPr>
                <a:t> </a:t>
              </a:r>
              <a:r>
                <a:rPr lang="en-US" sz="2800" kern="0" dirty="0"/>
                <a:t>: [0..d+1]</a:t>
              </a:r>
            </a:p>
          </p:txBody>
        </p:sp>
        <p:cxnSp>
          <p:nvCxnSpPr>
            <p:cNvPr id="76" name="Connecteur droit 75">
              <a:extLst>
                <a:ext uri="{FF2B5EF4-FFF2-40B4-BE49-F238E27FC236}">
                  <a16:creationId xmlns:a16="http://schemas.microsoft.com/office/drawing/2014/main" id="{246BAA4C-8D7B-6643-9401-D7F1195F7040}"/>
                </a:ext>
              </a:extLst>
            </p:cNvPr>
            <p:cNvCxnSpPr/>
            <p:nvPr/>
          </p:nvCxnSpPr>
          <p:spPr bwMode="auto">
            <a:xfrm>
              <a:off x="3123545" y="5328843"/>
              <a:ext cx="0" cy="595337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7" name="ZoneTexte 76">
              <a:extLst>
                <a:ext uri="{FF2B5EF4-FFF2-40B4-BE49-F238E27FC236}">
                  <a16:creationId xmlns:a16="http://schemas.microsoft.com/office/drawing/2014/main" id="{8D0F7705-1A4F-7C43-A06D-583473BC5642}"/>
                </a:ext>
              </a:extLst>
            </p:cNvPr>
            <p:cNvSpPr txBox="1"/>
            <p:nvPr/>
          </p:nvSpPr>
          <p:spPr>
            <a:xfrm>
              <a:off x="1547664" y="5328843"/>
              <a:ext cx="1265090" cy="52322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2800" b="0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</a:rPr>
                <a:t>dans </a:t>
              </a:r>
              <a:r>
                <a:rPr kumimoji="0" lang="fr-FR" sz="2800" b="0" i="0" u="none" strike="noStrike" kern="0" cap="none" spc="0" normalizeH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</a:rPr>
                <a:t>p</a:t>
              </a:r>
            </a:p>
          </p:txBody>
        </p:sp>
      </p:grpSp>
      <p:sp>
        <p:nvSpPr>
          <p:cNvPr id="79" name="ZoneTexte 78">
            <a:extLst>
              <a:ext uri="{FF2B5EF4-FFF2-40B4-BE49-F238E27FC236}">
                <a16:creationId xmlns:a16="http://schemas.microsoft.com/office/drawing/2014/main" id="{51E1B6F3-611C-3442-80EF-47189BA933BE}"/>
              </a:ext>
            </a:extLst>
          </p:cNvPr>
          <p:cNvSpPr txBox="1"/>
          <p:nvPr/>
        </p:nvSpPr>
        <p:spPr>
          <a:xfrm>
            <a:off x="890544" y="5792916"/>
            <a:ext cx="7362913" cy="521766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tIns="25200" bIns="64800" rtlCol="0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en-US" sz="2800" kern="0" dirty="0"/>
              <a:t>Transformer les portes en vecteurs de portes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0489829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D41189D-A7EB-A349-9A8E-8187B59E768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21/03/2018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B67AE50-365E-B44A-BAC8-BF69D7F0B7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105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9D2932B-74BF-D945-A8B1-ECF1E5FF40A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0A4B502A-4E97-7D46-8AD0-0F02B47EB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Cablâge de faisceaux dans le cas </a:t>
            </a:r>
            <a:r>
              <a:rPr lang="en-US">
                <a:solidFill>
                  <a:schemeClr val="accent4"/>
                </a:solidFill>
              </a:rPr>
              <a:t>p</a:t>
            </a:r>
            <a:r>
              <a:rPr lang="en-US"/>
              <a:t> schizo</a:t>
            </a:r>
            <a:endParaRPr lang="fr-FR"/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C29E6243-59A4-E144-8D8C-35D36268239D}"/>
              </a:ext>
            </a:extLst>
          </p:cNvPr>
          <p:cNvSpPr txBox="1"/>
          <p:nvPr/>
        </p:nvSpPr>
        <p:spPr>
          <a:xfrm>
            <a:off x="1194020" y="862625"/>
            <a:ext cx="184731" cy="52322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spcAft>
                <a:spcPct val="0"/>
              </a:spcAft>
            </a:pPr>
            <a:endParaRPr kumimoji="0" lang="fr-FR" sz="28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grpSp>
        <p:nvGrpSpPr>
          <p:cNvPr id="83" name="Groupe 82">
            <a:extLst>
              <a:ext uri="{FF2B5EF4-FFF2-40B4-BE49-F238E27FC236}">
                <a16:creationId xmlns:a16="http://schemas.microsoft.com/office/drawing/2014/main" id="{B741D0B6-35B6-024E-9CA8-6D221C3722B9}"/>
              </a:ext>
            </a:extLst>
          </p:cNvPr>
          <p:cNvGrpSpPr/>
          <p:nvPr/>
        </p:nvGrpSpPr>
        <p:grpSpPr>
          <a:xfrm>
            <a:off x="35496" y="1412776"/>
            <a:ext cx="8969449" cy="1513235"/>
            <a:chOff x="35496" y="2477737"/>
            <a:chExt cx="8969449" cy="1513235"/>
          </a:xfrm>
        </p:grpSpPr>
        <p:sp>
          <p:nvSpPr>
            <p:cNvPr id="73" name="ZoneTexte 72">
              <a:extLst>
                <a:ext uri="{FF2B5EF4-FFF2-40B4-BE49-F238E27FC236}">
                  <a16:creationId xmlns:a16="http://schemas.microsoft.com/office/drawing/2014/main" id="{EFF4F00A-8E5A-0445-A2E3-B645B5EF5818}"/>
                </a:ext>
              </a:extLst>
            </p:cNvPr>
            <p:cNvSpPr txBox="1"/>
            <p:nvPr/>
          </p:nvSpPr>
          <p:spPr>
            <a:xfrm>
              <a:off x="1209221" y="2477737"/>
              <a:ext cx="7795724" cy="1513235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fontAlgn="base">
                <a:spcAft>
                  <a:spcPct val="0"/>
                </a:spcAft>
              </a:pPr>
              <a:r>
                <a:rPr kumimoji="0" lang="fr-FR" sz="2800" b="0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</a:rPr>
                <a:t>Pour</a:t>
              </a:r>
              <a:r>
                <a:rPr kumimoji="0" lang="fr-FR" sz="2800" b="0" i="0" u="none" strike="noStrike" kern="0" cap="none" spc="0" normalizeH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 X </a:t>
              </a:r>
              <a:r>
                <a:rPr kumimoji="0" lang="fr-FR" sz="2800" b="0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</a:rPr>
                <a:t>dans</a:t>
              </a:r>
              <a:r>
                <a:rPr kumimoji="0" lang="fr-FR" sz="2800" b="0" i="0" u="none" strike="noStrike" kern="0" cap="none" spc="0" normalizeH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 GO, KILL, S</a:t>
              </a:r>
            </a:p>
            <a:p>
              <a:pPr fontAlgn="base">
                <a:spcBef>
                  <a:spcPts val="1000"/>
                </a:spcBef>
                <a:spcAft>
                  <a:spcPct val="0"/>
                </a:spcAft>
              </a:pPr>
              <a:r>
                <a:rPr lang="fr-FR" sz="2800" kern="0" dirty="0">
                  <a:solidFill>
                    <a:schemeClr val="tx2"/>
                  </a:solidFill>
                </a:rPr>
                <a:t>X</a:t>
              </a:r>
              <a:r>
                <a:rPr lang="fr-FR" sz="2800" kern="0" dirty="0"/>
                <a:t>[d..d] → </a:t>
              </a:r>
              <a:r>
                <a:rPr lang="fr-FR" sz="2800" kern="0" dirty="0">
                  <a:solidFill>
                    <a:schemeClr val="tx2"/>
                  </a:solidFill>
                </a:rPr>
                <a:t>X</a:t>
              </a:r>
              <a:r>
                <a:rPr lang="en-US" sz="2800" kern="0" dirty="0">
                  <a:solidFill>
                    <a:schemeClr val="accent4"/>
                  </a:solidFill>
                </a:rPr>
                <a:t>p</a:t>
              </a:r>
              <a:r>
                <a:rPr lang="fr-FR" sz="2800" kern="0" dirty="0"/>
                <a:t>[d..d+1]</a:t>
              </a:r>
              <a:r>
                <a:rPr kumimoji="0" lang="fr-FR" sz="2800" b="0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</a:rPr>
                <a:t> : </a:t>
              </a:r>
              <a:r>
                <a:rPr kumimoji="0" lang="fr-FR" sz="2800" b="0" i="0" u="none" strike="noStrike" kern="0" cap="none" spc="0" normalizeH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X</a:t>
              </a:r>
              <a:r>
                <a:rPr kumimoji="0" lang="fr-FR" sz="2800" b="0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</a:rPr>
                <a:t>[i] </a:t>
              </a:r>
              <a:r>
                <a:rPr lang="fr-FR" sz="2800" kern="0" dirty="0"/>
                <a:t>→ </a:t>
              </a:r>
              <a:r>
                <a:rPr lang="fr-FR" sz="2800" kern="0" dirty="0">
                  <a:solidFill>
                    <a:schemeClr val="tx2"/>
                  </a:solidFill>
                </a:rPr>
                <a:t>X</a:t>
              </a:r>
              <a:r>
                <a:rPr lang="en-US" sz="2800" kern="0" dirty="0">
                  <a:solidFill>
                    <a:schemeClr val="accent4"/>
                  </a:solidFill>
                </a:rPr>
                <a:t>p</a:t>
              </a:r>
              <a:r>
                <a:rPr lang="fr-FR" sz="2800" kern="0" dirty="0"/>
                <a:t>[i] pour tout i</a:t>
              </a:r>
              <a:r>
                <a:rPr lang="fr-FR" sz="1400" kern="0" dirty="0"/>
                <a:t> </a:t>
              </a:r>
              <a:r>
                <a:rPr lang="fr-FR" sz="2800" kern="0" dirty="0"/>
                <a:t>≤</a:t>
              </a:r>
              <a:r>
                <a:rPr lang="fr-FR" sz="1400" kern="0" dirty="0"/>
                <a:t> </a:t>
              </a:r>
              <a:r>
                <a:rPr lang="fr-FR" sz="2800" kern="0" dirty="0"/>
                <a:t>d</a:t>
              </a:r>
            </a:p>
            <a:p>
              <a:pPr fontAlgn="base">
                <a:spcAft>
                  <a:spcPct val="0"/>
                </a:spcAft>
              </a:pPr>
              <a:r>
                <a:rPr kumimoji="0" lang="fr-FR" sz="2800" b="0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</a:rPr>
                <a:t>                                            </a:t>
              </a:r>
              <a:r>
                <a:rPr kumimoji="0" lang="fr-FR" sz="2000" b="0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</a:rPr>
                <a:t>  </a:t>
              </a:r>
              <a:r>
                <a:rPr kumimoji="0" lang="fr-FR" sz="2800" b="0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</a:rPr>
                <a:t> </a:t>
              </a:r>
              <a:r>
                <a:rPr kumimoji="0" lang="fr-FR" sz="2800" b="0" i="0" u="none" strike="noStrike" kern="0" cap="none" spc="0" normalizeH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X</a:t>
              </a:r>
              <a:r>
                <a:rPr lang="en-US" sz="2800" kern="0" dirty="0">
                  <a:solidFill>
                    <a:schemeClr val="accent4"/>
                  </a:solidFill>
                </a:rPr>
                <a:t>p</a:t>
              </a:r>
              <a:r>
                <a:rPr lang="en-US" sz="2800" kern="0" dirty="0"/>
                <a:t>[d+1] non câblé</a:t>
              </a:r>
              <a:endPara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81" name="ZoneTexte 80">
              <a:extLst>
                <a:ext uri="{FF2B5EF4-FFF2-40B4-BE49-F238E27FC236}">
                  <a16:creationId xmlns:a16="http://schemas.microsoft.com/office/drawing/2014/main" id="{AD43B260-1440-8247-8AAE-B92E5D64F81C}"/>
                </a:ext>
              </a:extLst>
            </p:cNvPr>
            <p:cNvSpPr txBox="1"/>
            <p:nvPr/>
          </p:nvSpPr>
          <p:spPr>
            <a:xfrm>
              <a:off x="35496" y="2812041"/>
              <a:ext cx="965329" cy="52322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2800" b="0" i="0" u="none" strike="noStrike" kern="0" cap="none" spc="0" normalizeH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</a:rPr>
                <a:t>push</a:t>
              </a:r>
            </a:p>
          </p:txBody>
        </p:sp>
      </p:grpSp>
      <p:grpSp>
        <p:nvGrpSpPr>
          <p:cNvPr id="84" name="Groupe 83">
            <a:extLst>
              <a:ext uri="{FF2B5EF4-FFF2-40B4-BE49-F238E27FC236}">
                <a16:creationId xmlns:a16="http://schemas.microsoft.com/office/drawing/2014/main" id="{69F0B10F-53EC-9445-BFDF-5E9F433E7CC7}"/>
              </a:ext>
            </a:extLst>
          </p:cNvPr>
          <p:cNvGrpSpPr/>
          <p:nvPr/>
        </p:nvGrpSpPr>
        <p:grpSpPr>
          <a:xfrm>
            <a:off x="215032" y="3156127"/>
            <a:ext cx="8818767" cy="1513235"/>
            <a:chOff x="215032" y="4221088"/>
            <a:chExt cx="8818767" cy="1513235"/>
          </a:xfrm>
        </p:grpSpPr>
        <p:sp>
          <p:nvSpPr>
            <p:cNvPr id="79" name="ZoneTexte 78">
              <a:extLst>
                <a:ext uri="{FF2B5EF4-FFF2-40B4-BE49-F238E27FC236}">
                  <a16:creationId xmlns:a16="http://schemas.microsoft.com/office/drawing/2014/main" id="{DAD73AA4-168C-0144-A193-49249B8EA3EF}"/>
                </a:ext>
              </a:extLst>
            </p:cNvPr>
            <p:cNvSpPr txBox="1"/>
            <p:nvPr/>
          </p:nvSpPr>
          <p:spPr>
            <a:xfrm>
              <a:off x="1209221" y="4221088"/>
              <a:ext cx="7824578" cy="1513235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fontAlgn="base">
                <a:spcAft>
                  <a:spcPct val="0"/>
                </a:spcAft>
              </a:pPr>
              <a:r>
                <a:rPr kumimoji="0" lang="fr-FR" sz="2800" b="0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</a:rPr>
                <a:t>Pour</a:t>
              </a:r>
              <a:r>
                <a:rPr kumimoji="0" lang="fr-FR" sz="2800" b="0" i="0" u="none" strike="noStrike" kern="0" cap="none" spc="0" normalizeH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 </a:t>
              </a:r>
              <a:r>
                <a:rPr kumimoji="0" lang="fr-FR" sz="2800" b="0" i="0" u="none" strike="noStrike" kern="0" cap="none" spc="0" normalizeH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</a:rPr>
                <a:t>Y</a:t>
              </a:r>
              <a:r>
                <a:rPr kumimoji="0" lang="fr-FR" sz="2800" b="0" i="0" u="none" strike="noStrike" kern="0" cap="none" spc="0" normalizeH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 </a:t>
              </a:r>
              <a:r>
                <a:rPr kumimoji="0" lang="fr-FR" sz="2800" b="0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</a:rPr>
                <a:t>dans les</a:t>
              </a:r>
              <a:r>
                <a:rPr kumimoji="0" lang="fr-FR" sz="2800" b="0" i="0" u="none" strike="noStrike" kern="0" cap="none" spc="0" normalizeH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 </a:t>
              </a:r>
              <a:r>
                <a:rPr kumimoji="0" lang="fr-FR" sz="2800" b="0" i="0" u="none" strike="noStrike" kern="0" cap="none" spc="0" normalizeH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</a:rPr>
                <a:t>Ki</a:t>
              </a:r>
            </a:p>
            <a:p>
              <a:pPr fontAlgn="base">
                <a:spcBef>
                  <a:spcPts val="1000"/>
                </a:spcBef>
                <a:spcAft>
                  <a:spcPct val="0"/>
                </a:spcAft>
              </a:pPr>
              <a:r>
                <a:rPr lang="fr-FR" sz="2800" kern="0" dirty="0">
                  <a:solidFill>
                    <a:schemeClr val="accent3"/>
                  </a:solidFill>
                </a:rPr>
                <a:t>Y</a:t>
              </a:r>
              <a:r>
                <a:rPr lang="fr-FR" sz="2800" kern="0" dirty="0"/>
                <a:t>[0..d+1] → </a:t>
              </a:r>
              <a:r>
                <a:rPr lang="fr-FR" sz="2800" kern="0" dirty="0">
                  <a:solidFill>
                    <a:schemeClr val="accent3"/>
                  </a:solidFill>
                </a:rPr>
                <a:t>Y</a:t>
              </a:r>
              <a:r>
                <a:rPr lang="en-US" sz="2800" kern="0" dirty="0">
                  <a:solidFill>
                    <a:schemeClr val="accent3"/>
                  </a:solidFill>
                </a:rPr>
                <a:t>p</a:t>
              </a:r>
              <a:r>
                <a:rPr lang="fr-FR" sz="2800" kern="0" dirty="0"/>
                <a:t>[0..d]</a:t>
              </a:r>
              <a:r>
                <a:rPr kumimoji="0" lang="fr-FR" sz="2800" b="0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</a:rPr>
                <a:t> : </a:t>
              </a:r>
              <a:r>
                <a:rPr lang="fr-FR" sz="2800" kern="0" dirty="0">
                  <a:solidFill>
                    <a:schemeClr val="accent3"/>
                  </a:solidFill>
                </a:rPr>
                <a:t>Y</a:t>
              </a:r>
              <a:r>
                <a:rPr lang="fr-FR" sz="2800" kern="0" dirty="0"/>
                <a:t>[i] → </a:t>
              </a:r>
              <a:r>
                <a:rPr lang="fr-FR" sz="2800" kern="0" dirty="0">
                  <a:solidFill>
                    <a:schemeClr val="accent3"/>
                  </a:solidFill>
                </a:rPr>
                <a:t>Y</a:t>
              </a:r>
              <a:r>
                <a:rPr lang="en-US" sz="2800" kern="0" dirty="0">
                  <a:solidFill>
                    <a:schemeClr val="accent3"/>
                  </a:solidFill>
                </a:rPr>
                <a:t>p</a:t>
              </a:r>
              <a:r>
                <a:rPr lang="fr-FR" sz="2800" kern="0" dirty="0"/>
                <a:t>[i] pour tout i</a:t>
              </a:r>
              <a:r>
                <a:rPr lang="fr-FR" sz="1400" kern="0" dirty="0"/>
                <a:t> </a:t>
              </a:r>
              <a:r>
                <a:rPr lang="fr-FR" sz="2800" kern="0" dirty="0"/>
                <a:t>≤</a:t>
              </a:r>
              <a:r>
                <a:rPr lang="fr-FR" sz="1400" kern="0" dirty="0"/>
                <a:t> </a:t>
              </a:r>
              <a:r>
                <a:rPr lang="fr-FR" sz="2800" kern="0" dirty="0"/>
                <a:t>d</a:t>
              </a:r>
            </a:p>
            <a:p>
              <a:pPr fontAlgn="base">
                <a:spcAft>
                  <a:spcPct val="0"/>
                </a:spcAft>
              </a:pPr>
              <a:r>
                <a:rPr kumimoji="0" lang="fr-FR" sz="2800" b="0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</a:rPr>
                <a:t>                                 </a:t>
              </a:r>
              <a:r>
                <a:rPr kumimoji="0" lang="fr-FR" sz="2400" b="0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</a:rPr>
                <a:t>   </a:t>
              </a:r>
              <a:r>
                <a:rPr kumimoji="0" lang="fr-FR" sz="2800" b="0" i="0" u="none" strike="noStrike" kern="0" cap="none" spc="0" normalizeH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</a:rPr>
                <a:t>Y</a:t>
              </a:r>
              <a:r>
                <a:rPr kumimoji="0" lang="fr-FR" sz="2800" b="0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</a:rPr>
                <a:t>[d+1] </a:t>
              </a:r>
              <a:r>
                <a:rPr lang="fr-FR" sz="2800" kern="0" dirty="0"/>
                <a:t>→ </a:t>
              </a:r>
              <a:r>
                <a:rPr lang="fr-FR" sz="2800" kern="0" dirty="0">
                  <a:solidFill>
                    <a:schemeClr val="accent3"/>
                  </a:solidFill>
                </a:rPr>
                <a:t>Yp</a:t>
              </a:r>
              <a:r>
                <a:rPr lang="en-US" sz="2800" kern="0" dirty="0"/>
                <a:t>[d]</a:t>
              </a:r>
              <a:endPara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82" name="ZoneTexte 81">
              <a:extLst>
                <a:ext uri="{FF2B5EF4-FFF2-40B4-BE49-F238E27FC236}">
                  <a16:creationId xmlns:a16="http://schemas.microsoft.com/office/drawing/2014/main" id="{523B8ACD-0F93-ED4C-A0FA-2B6E37742E29}"/>
                </a:ext>
              </a:extLst>
            </p:cNvPr>
            <p:cNvSpPr txBox="1"/>
            <p:nvPr/>
          </p:nvSpPr>
          <p:spPr>
            <a:xfrm>
              <a:off x="215032" y="4725144"/>
              <a:ext cx="785793" cy="52322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2800" b="0" i="0" u="none" strike="noStrike" kern="0" cap="none" spc="0" normalizeH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</a:rPr>
                <a:t>pop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218947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D41189D-A7EB-A349-9A8E-8187B59E768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21/03/2018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B67AE50-365E-B44A-BAC8-BF69D7F0B7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106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9D2932B-74BF-D945-A8B1-ECF1E5FF40A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0A4B502A-4E97-7D46-8AD0-0F02B47EB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Câblage final de pause</a:t>
            </a:r>
            <a:endParaRPr lang="fr-FR"/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C29E6243-59A4-E144-8D8C-35D36268239D}"/>
              </a:ext>
            </a:extLst>
          </p:cNvPr>
          <p:cNvSpPr txBox="1"/>
          <p:nvPr/>
        </p:nvSpPr>
        <p:spPr>
          <a:xfrm>
            <a:off x="1194020" y="862625"/>
            <a:ext cx="184731" cy="52322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spcAft>
                <a:spcPct val="0"/>
              </a:spcAft>
            </a:pPr>
            <a:endParaRPr kumimoji="0" lang="fr-FR" sz="28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grpSp>
        <p:nvGrpSpPr>
          <p:cNvPr id="83" name="Groupe 82">
            <a:extLst>
              <a:ext uri="{FF2B5EF4-FFF2-40B4-BE49-F238E27FC236}">
                <a16:creationId xmlns:a16="http://schemas.microsoft.com/office/drawing/2014/main" id="{B741D0B6-35B6-024E-9CA8-6D221C3722B9}"/>
              </a:ext>
            </a:extLst>
          </p:cNvPr>
          <p:cNvGrpSpPr/>
          <p:nvPr/>
        </p:nvGrpSpPr>
        <p:grpSpPr>
          <a:xfrm>
            <a:off x="35496" y="1412776"/>
            <a:ext cx="8969449" cy="1513235"/>
            <a:chOff x="35496" y="2477737"/>
            <a:chExt cx="8969449" cy="1513235"/>
          </a:xfrm>
        </p:grpSpPr>
        <p:sp>
          <p:nvSpPr>
            <p:cNvPr id="73" name="ZoneTexte 72">
              <a:extLst>
                <a:ext uri="{FF2B5EF4-FFF2-40B4-BE49-F238E27FC236}">
                  <a16:creationId xmlns:a16="http://schemas.microsoft.com/office/drawing/2014/main" id="{EFF4F00A-8E5A-0445-A2E3-B645B5EF5818}"/>
                </a:ext>
              </a:extLst>
            </p:cNvPr>
            <p:cNvSpPr txBox="1"/>
            <p:nvPr/>
          </p:nvSpPr>
          <p:spPr>
            <a:xfrm>
              <a:off x="1209221" y="2477737"/>
              <a:ext cx="7795724" cy="1513235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fontAlgn="base">
                <a:spcAft>
                  <a:spcPct val="0"/>
                </a:spcAft>
              </a:pPr>
              <a:r>
                <a:rPr kumimoji="0" lang="fr-FR" sz="2800" b="0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</a:rPr>
                <a:t>Pour</a:t>
              </a:r>
              <a:r>
                <a:rPr kumimoji="0" lang="fr-FR" sz="2800" b="0" i="0" u="none" strike="noStrike" kern="0" cap="none" spc="0" normalizeH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 X </a:t>
              </a:r>
              <a:r>
                <a:rPr kumimoji="0" lang="fr-FR" sz="2800" b="0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</a:rPr>
                <a:t>dans</a:t>
              </a:r>
              <a:r>
                <a:rPr kumimoji="0" lang="fr-FR" sz="2800" b="0" i="0" u="none" strike="noStrike" kern="0" cap="none" spc="0" normalizeH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 GO, KILL, S</a:t>
              </a:r>
            </a:p>
            <a:p>
              <a:pPr fontAlgn="base">
                <a:spcBef>
                  <a:spcPts val="1000"/>
                </a:spcBef>
                <a:spcAft>
                  <a:spcPct val="0"/>
                </a:spcAft>
              </a:pPr>
              <a:r>
                <a:rPr lang="fr-FR" sz="2800" kern="0" dirty="0">
                  <a:solidFill>
                    <a:schemeClr val="tx2"/>
                  </a:solidFill>
                </a:rPr>
                <a:t>X</a:t>
              </a:r>
              <a:r>
                <a:rPr lang="fr-FR" sz="2800" kern="0" dirty="0"/>
                <a:t>[d..d] → </a:t>
              </a:r>
              <a:r>
                <a:rPr lang="fr-FR" sz="2800" kern="0" dirty="0">
                  <a:solidFill>
                    <a:schemeClr val="tx2"/>
                  </a:solidFill>
                </a:rPr>
                <a:t>X</a:t>
              </a:r>
              <a:r>
                <a:rPr lang="en-US" sz="2800" kern="0" dirty="0">
                  <a:solidFill>
                    <a:schemeClr val="accent4"/>
                  </a:solidFill>
                </a:rPr>
                <a:t>p</a:t>
              </a:r>
              <a:r>
                <a:rPr lang="fr-FR" sz="2800" kern="0" dirty="0"/>
                <a:t>[d..d+1]</a:t>
              </a:r>
              <a:r>
                <a:rPr kumimoji="0" lang="fr-FR" sz="2800" b="0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</a:rPr>
                <a:t> : </a:t>
              </a:r>
              <a:r>
                <a:rPr kumimoji="0" lang="fr-FR" sz="2800" b="0" i="0" u="none" strike="noStrike" kern="0" cap="none" spc="0" normalizeH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X</a:t>
              </a:r>
              <a:r>
                <a:rPr kumimoji="0" lang="fr-FR" sz="2800" b="0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</a:rPr>
                <a:t>[i] </a:t>
              </a:r>
              <a:r>
                <a:rPr lang="fr-FR" sz="2800" kern="0" dirty="0"/>
                <a:t>→ </a:t>
              </a:r>
              <a:r>
                <a:rPr lang="fr-FR" sz="2800" kern="0" dirty="0">
                  <a:solidFill>
                    <a:schemeClr val="tx2"/>
                  </a:solidFill>
                </a:rPr>
                <a:t>X</a:t>
              </a:r>
              <a:r>
                <a:rPr lang="en-US" sz="2800" kern="0" dirty="0">
                  <a:solidFill>
                    <a:schemeClr val="accent4"/>
                  </a:solidFill>
                </a:rPr>
                <a:t>p</a:t>
              </a:r>
              <a:r>
                <a:rPr lang="fr-FR" sz="2800" kern="0" dirty="0"/>
                <a:t>[i] pour tout i</a:t>
              </a:r>
              <a:r>
                <a:rPr lang="fr-FR" sz="1400" kern="0" dirty="0"/>
                <a:t> </a:t>
              </a:r>
              <a:r>
                <a:rPr lang="fr-FR" sz="2800" kern="0" dirty="0"/>
                <a:t>≤</a:t>
              </a:r>
              <a:r>
                <a:rPr lang="fr-FR" sz="1400" kern="0" dirty="0"/>
                <a:t> </a:t>
              </a:r>
              <a:r>
                <a:rPr lang="fr-FR" sz="2800" kern="0" dirty="0"/>
                <a:t>d</a:t>
              </a:r>
            </a:p>
            <a:p>
              <a:pPr fontAlgn="base">
                <a:spcAft>
                  <a:spcPct val="0"/>
                </a:spcAft>
              </a:pPr>
              <a:r>
                <a:rPr kumimoji="0" lang="fr-FR" sz="2800" b="0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</a:rPr>
                <a:t>                                            </a:t>
              </a:r>
              <a:r>
                <a:rPr kumimoji="0" lang="fr-FR" sz="2000" b="0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</a:rPr>
                <a:t>  </a:t>
              </a:r>
              <a:r>
                <a:rPr kumimoji="0" lang="fr-FR" sz="2800" b="0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</a:rPr>
                <a:t> </a:t>
              </a:r>
              <a:r>
                <a:rPr kumimoji="0" lang="fr-FR" sz="2800" b="0" i="0" u="none" strike="noStrike" kern="0" cap="none" spc="0" normalizeH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X</a:t>
              </a:r>
              <a:r>
                <a:rPr lang="en-US" sz="2800" kern="0" dirty="0">
                  <a:solidFill>
                    <a:schemeClr val="accent4"/>
                  </a:solidFill>
                </a:rPr>
                <a:t>p</a:t>
              </a:r>
              <a:r>
                <a:rPr lang="en-US" sz="2800" kern="0" dirty="0"/>
                <a:t>[d+1] non câblé</a:t>
              </a:r>
              <a:endPara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81" name="ZoneTexte 80">
              <a:extLst>
                <a:ext uri="{FF2B5EF4-FFF2-40B4-BE49-F238E27FC236}">
                  <a16:creationId xmlns:a16="http://schemas.microsoft.com/office/drawing/2014/main" id="{AD43B260-1440-8247-8AAE-B92E5D64F81C}"/>
                </a:ext>
              </a:extLst>
            </p:cNvPr>
            <p:cNvSpPr txBox="1"/>
            <p:nvPr/>
          </p:nvSpPr>
          <p:spPr>
            <a:xfrm>
              <a:off x="35496" y="2812041"/>
              <a:ext cx="965329" cy="52322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2800" b="0" i="0" u="none" strike="noStrike" kern="0" cap="none" spc="0" normalizeH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</a:rPr>
                <a:t>push</a:t>
              </a:r>
            </a:p>
          </p:txBody>
        </p:sp>
      </p:grpSp>
      <p:grpSp>
        <p:nvGrpSpPr>
          <p:cNvPr id="84" name="Groupe 83">
            <a:extLst>
              <a:ext uri="{FF2B5EF4-FFF2-40B4-BE49-F238E27FC236}">
                <a16:creationId xmlns:a16="http://schemas.microsoft.com/office/drawing/2014/main" id="{69F0B10F-53EC-9445-BFDF-5E9F433E7CC7}"/>
              </a:ext>
            </a:extLst>
          </p:cNvPr>
          <p:cNvGrpSpPr/>
          <p:nvPr/>
        </p:nvGrpSpPr>
        <p:grpSpPr>
          <a:xfrm>
            <a:off x="215032" y="3156127"/>
            <a:ext cx="8818767" cy="1513235"/>
            <a:chOff x="215032" y="4221088"/>
            <a:chExt cx="8818767" cy="1513235"/>
          </a:xfrm>
        </p:grpSpPr>
        <p:sp>
          <p:nvSpPr>
            <p:cNvPr id="79" name="ZoneTexte 78">
              <a:extLst>
                <a:ext uri="{FF2B5EF4-FFF2-40B4-BE49-F238E27FC236}">
                  <a16:creationId xmlns:a16="http://schemas.microsoft.com/office/drawing/2014/main" id="{DAD73AA4-168C-0144-A193-49249B8EA3EF}"/>
                </a:ext>
              </a:extLst>
            </p:cNvPr>
            <p:cNvSpPr txBox="1"/>
            <p:nvPr/>
          </p:nvSpPr>
          <p:spPr>
            <a:xfrm>
              <a:off x="1209221" y="4221088"/>
              <a:ext cx="7824578" cy="1513235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fontAlgn="base">
                <a:spcAft>
                  <a:spcPct val="0"/>
                </a:spcAft>
              </a:pPr>
              <a:r>
                <a:rPr kumimoji="0" lang="fr-FR" sz="2800" b="0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</a:rPr>
                <a:t>Pour</a:t>
              </a:r>
              <a:r>
                <a:rPr kumimoji="0" lang="fr-FR" sz="2800" b="0" i="0" u="none" strike="noStrike" kern="0" cap="none" spc="0" normalizeH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 Y </a:t>
              </a:r>
              <a:r>
                <a:rPr kumimoji="0" lang="fr-FR" sz="2800" b="0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</a:rPr>
                <a:t>dans les</a:t>
              </a:r>
              <a:r>
                <a:rPr kumimoji="0" lang="fr-FR" sz="2800" b="0" i="0" u="none" strike="noStrike" kern="0" cap="none" spc="0" normalizeH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 </a:t>
              </a:r>
              <a:r>
                <a:rPr kumimoji="0" lang="fr-FR" sz="2800" b="0" i="0" u="none" strike="noStrike" kern="0" cap="none" spc="0" normalizeH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</a:rPr>
                <a:t>Ki</a:t>
              </a:r>
            </a:p>
            <a:p>
              <a:pPr fontAlgn="base">
                <a:spcBef>
                  <a:spcPts val="1000"/>
                </a:spcBef>
                <a:spcAft>
                  <a:spcPct val="0"/>
                </a:spcAft>
              </a:pPr>
              <a:r>
                <a:rPr lang="fr-FR" sz="2800" kern="0" dirty="0">
                  <a:solidFill>
                    <a:schemeClr val="accent3"/>
                  </a:solidFill>
                </a:rPr>
                <a:t>Y</a:t>
              </a:r>
              <a:r>
                <a:rPr lang="fr-FR" sz="2800" kern="0" dirty="0"/>
                <a:t>[0..d+1] → </a:t>
              </a:r>
              <a:r>
                <a:rPr lang="fr-FR" sz="2800" kern="0" dirty="0">
                  <a:solidFill>
                    <a:schemeClr val="accent3"/>
                  </a:solidFill>
                </a:rPr>
                <a:t>Y</a:t>
              </a:r>
              <a:r>
                <a:rPr lang="en-US" sz="2800" kern="0" dirty="0">
                  <a:solidFill>
                    <a:schemeClr val="accent3"/>
                  </a:solidFill>
                </a:rPr>
                <a:t>p</a:t>
              </a:r>
              <a:r>
                <a:rPr lang="fr-FR" sz="2800" kern="0" dirty="0"/>
                <a:t>[0..d]</a:t>
              </a:r>
              <a:r>
                <a:rPr kumimoji="0" lang="fr-FR" sz="2800" b="0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</a:rPr>
                <a:t> : </a:t>
              </a:r>
              <a:r>
                <a:rPr lang="fr-FR" sz="2800" kern="0" dirty="0">
                  <a:solidFill>
                    <a:schemeClr val="accent3"/>
                  </a:solidFill>
                </a:rPr>
                <a:t>Y</a:t>
              </a:r>
              <a:r>
                <a:rPr lang="fr-FR" sz="2800" kern="0" dirty="0"/>
                <a:t>[i] → </a:t>
              </a:r>
              <a:r>
                <a:rPr lang="fr-FR" sz="2800" kern="0" dirty="0">
                  <a:solidFill>
                    <a:schemeClr val="accent3"/>
                  </a:solidFill>
                </a:rPr>
                <a:t>Y</a:t>
              </a:r>
              <a:r>
                <a:rPr lang="en-US" sz="2800" kern="0" dirty="0">
                  <a:solidFill>
                    <a:schemeClr val="accent3"/>
                  </a:solidFill>
                </a:rPr>
                <a:t>p</a:t>
              </a:r>
              <a:r>
                <a:rPr lang="fr-FR" sz="2800" kern="0" dirty="0"/>
                <a:t>[i] pour tout i</a:t>
              </a:r>
              <a:r>
                <a:rPr lang="fr-FR" sz="1400" kern="0" dirty="0"/>
                <a:t> </a:t>
              </a:r>
              <a:r>
                <a:rPr lang="fr-FR" sz="2800" kern="0" dirty="0"/>
                <a:t>≤</a:t>
              </a:r>
              <a:r>
                <a:rPr lang="fr-FR" sz="1400" kern="0" dirty="0"/>
                <a:t> </a:t>
              </a:r>
              <a:r>
                <a:rPr lang="fr-FR" sz="2800" kern="0" dirty="0"/>
                <a:t>d</a:t>
              </a:r>
            </a:p>
            <a:p>
              <a:pPr fontAlgn="base">
                <a:spcAft>
                  <a:spcPct val="0"/>
                </a:spcAft>
              </a:pPr>
              <a:r>
                <a:rPr kumimoji="0" lang="fr-FR" sz="2800" b="0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</a:rPr>
                <a:t>                                 </a:t>
              </a:r>
              <a:r>
                <a:rPr kumimoji="0" lang="fr-FR" sz="2400" b="0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</a:rPr>
                <a:t>   </a:t>
              </a:r>
              <a:r>
                <a:rPr kumimoji="0" lang="fr-FR" sz="2800" b="0" i="0" u="none" strike="noStrike" kern="0" cap="none" spc="0" normalizeH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</a:rPr>
                <a:t>Y</a:t>
              </a:r>
              <a:r>
                <a:rPr kumimoji="0" lang="fr-FR" sz="2800" b="0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</a:rPr>
                <a:t>[d+1] </a:t>
              </a:r>
              <a:r>
                <a:rPr lang="fr-FR" sz="2800" kern="0" dirty="0"/>
                <a:t>→ </a:t>
              </a:r>
              <a:r>
                <a:rPr lang="fr-FR" sz="2800" kern="0" dirty="0">
                  <a:solidFill>
                    <a:schemeClr val="accent3"/>
                  </a:solidFill>
                </a:rPr>
                <a:t>Yp</a:t>
              </a:r>
              <a:r>
                <a:rPr lang="en-US" sz="2800" kern="0" dirty="0"/>
                <a:t>[d]</a:t>
              </a:r>
              <a:endPara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82" name="ZoneTexte 81">
              <a:extLst>
                <a:ext uri="{FF2B5EF4-FFF2-40B4-BE49-F238E27FC236}">
                  <a16:creationId xmlns:a16="http://schemas.microsoft.com/office/drawing/2014/main" id="{523B8ACD-0F93-ED4C-A0FA-2B6E37742E29}"/>
                </a:ext>
              </a:extLst>
            </p:cNvPr>
            <p:cNvSpPr txBox="1"/>
            <p:nvPr/>
          </p:nvSpPr>
          <p:spPr>
            <a:xfrm>
              <a:off x="215032" y="4725144"/>
              <a:ext cx="785793" cy="52322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2800" b="0" i="0" u="none" strike="noStrike" kern="0" cap="none" spc="0" normalizeH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</a:rPr>
                <a:t>pop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569313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F44864A8-A6A1-1E4A-BAC3-346DA57D2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88" y="1195442"/>
            <a:ext cx="8723312" cy="2960811"/>
          </a:xfrm>
        </p:spPr>
        <p:txBody>
          <a:bodyPr/>
          <a:lstStyle/>
          <a:p>
            <a:r>
              <a:rPr lang="fr-FR"/>
              <a:t>Traiter la schizophr</a:t>
            </a:r>
            <a:r>
              <a:rPr lang="en-US"/>
              <a:t>énie est </a:t>
            </a:r>
            <a:r>
              <a:rPr lang="en-US">
                <a:solidFill>
                  <a:schemeClr val="tx2"/>
                </a:solidFill>
              </a:rPr>
              <a:t>indispensable</a:t>
            </a:r>
            <a:r>
              <a:rPr lang="en-US"/>
              <a:t> pour compiler des programmes de grande taille</a:t>
            </a:r>
          </a:p>
          <a:p>
            <a:r>
              <a:rPr lang="fr-FR"/>
              <a:t>Les m</a:t>
            </a:r>
            <a:r>
              <a:rPr lang="en-US"/>
              <a:t>éthodes GB et Tardieu conduisent à des expansions </a:t>
            </a:r>
            <a:r>
              <a:rPr lang="en-US">
                <a:solidFill>
                  <a:schemeClr val="accent3"/>
                </a:solidFill>
              </a:rPr>
              <a:t>sublinéaires</a:t>
            </a:r>
            <a:r>
              <a:rPr lang="fr-FR"/>
              <a:t>, et sont peut-</a:t>
            </a:r>
            <a:r>
              <a:rPr lang="en-US"/>
              <a:t>être identiques</a:t>
            </a:r>
          </a:p>
          <a:p>
            <a:r>
              <a:rPr lang="en-US"/>
              <a:t>Et les optimisations BDD améliorent beaucoup les circuits, voir cours 6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CF95992-0F1D-C74A-BA49-8F0FB64DA773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21/03/2018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52F0D6A-F0D2-5747-9532-65ED7AE334A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107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19422B2-13EA-6C4F-B6B8-AA4C2E7A1BA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1062AC17-9271-0548-8427-4B40810D8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264567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21/03/2018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Instant 2d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100625" y="1657896"/>
            <a:ext cx="4113627" cy="3814378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ts val="80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output O</a:t>
            </a:r>
            <a:r>
              <a:rPr kumimoji="0" lang="fr-FR" sz="16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loop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  signal </a:t>
            </a:r>
            <a:r>
              <a:rPr lang="fr-FR" sz="2800" kern="0" dirty="0">
                <a:solidFill>
                  <a:schemeClr val="bg1">
                    <a:lumMod val="75000"/>
                  </a:schemeClr>
                </a:solidFill>
              </a:rPr>
              <a:t>S</a:t>
            </a:r>
            <a:r>
              <a:rPr lang="fr-FR" sz="2800" kern="0" dirty="0"/>
              <a:t> in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     </a:t>
            </a:r>
            <a:r>
              <a:rPr lang="fr-FR" sz="2800" kern="0" dirty="0"/>
              <a:t>if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</a:rPr>
              <a:t>S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then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emit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O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end</a:t>
            </a:r>
            <a:r>
              <a:rPr lang="fr-FR" sz="1600" kern="0" dirty="0"/>
              <a:t> </a:t>
            </a:r>
            <a:r>
              <a:rPr lang="fr-FR" sz="2800" kern="0" dirty="0"/>
              <a:t>;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     pau</a:t>
            </a:r>
            <a:r>
              <a:rPr lang="fr-FR" sz="2800" u="sng" kern="0" dirty="0">
                <a:solidFill>
                  <a:schemeClr val="accent2"/>
                </a:solidFill>
              </a:rPr>
              <a:t>se</a:t>
            </a:r>
            <a:r>
              <a:rPr lang="fr-FR" sz="1600" kern="0" dirty="0">
                <a:solidFill>
                  <a:schemeClr val="accent2"/>
                </a:solidFill>
              </a:rPr>
              <a:t> </a:t>
            </a:r>
            <a:r>
              <a:rPr lang="fr-FR" sz="2800" kern="0" dirty="0">
                <a:solidFill>
                  <a:schemeClr val="accent2"/>
                </a:solidFill>
              </a:rPr>
              <a:t>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    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emit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</a:rPr>
              <a:t>S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  </a:t>
            </a:r>
            <a:r>
              <a:rPr lang="fr-FR" sz="2800" kern="0" dirty="0">
                <a:solidFill>
                  <a:schemeClr val="accent2"/>
                </a:solidFill>
              </a:rPr>
              <a:t>end signal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end loop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806226" y="910632"/>
            <a:ext cx="3765774" cy="544765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Un programme banal :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791892" y="5805264"/>
            <a:ext cx="3560222" cy="572392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lIns="126000" tIns="54000" bIns="648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La boucle se termine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EB7AE431-3557-2341-A4A4-D9BB72159271}"/>
              </a:ext>
            </a:extLst>
          </p:cNvPr>
          <p:cNvCxnSpPr/>
          <p:nvPr/>
        </p:nvCxnSpPr>
        <p:spPr bwMode="auto">
          <a:xfrm>
            <a:off x="1298104" y="5179786"/>
            <a:ext cx="648072" cy="0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E3BE9899-5E18-FA42-85A7-87E3DFA89048}"/>
              </a:ext>
            </a:extLst>
          </p:cNvPr>
          <p:cNvSpPr txBox="1"/>
          <p:nvPr/>
        </p:nvSpPr>
        <p:spPr>
          <a:xfrm>
            <a:off x="7473577" y="2260029"/>
            <a:ext cx="423514" cy="1384995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S</a:t>
            </a:r>
          </a:p>
          <a:p>
            <a:pPr algn="l" fontAlgn="base">
              <a:spcAft>
                <a:spcPct val="0"/>
              </a:spcAft>
            </a:pPr>
            <a:r>
              <a:rPr lang="fr-FR" sz="2800" kern="0" dirty="0">
                <a:solidFill>
                  <a:schemeClr val="accent1"/>
                </a:solidFill>
              </a:rPr>
              <a:t>S</a:t>
            </a:r>
          </a:p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985312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21/03/2018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Instant 2e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100625" y="1657896"/>
            <a:ext cx="4113627" cy="3814378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ts val="80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output O</a:t>
            </a:r>
            <a:r>
              <a:rPr kumimoji="0" lang="fr-FR" sz="16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loop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  signal </a:t>
            </a:r>
            <a:r>
              <a:rPr lang="fr-FR" sz="2800" kern="0" dirty="0">
                <a:solidFill>
                  <a:schemeClr val="bg1">
                    <a:lumMod val="75000"/>
                  </a:schemeClr>
                </a:solidFill>
              </a:rPr>
              <a:t>S</a:t>
            </a:r>
            <a:r>
              <a:rPr lang="fr-FR" sz="2800" kern="0" dirty="0"/>
              <a:t> in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    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if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</a:rPr>
              <a:t>S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then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emit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O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end</a:t>
            </a:r>
            <a:r>
              <a:rPr lang="fr-FR" sz="1600" kern="0" dirty="0"/>
              <a:t> </a:t>
            </a:r>
            <a:r>
              <a:rPr lang="fr-FR" sz="2800" kern="0" dirty="0"/>
              <a:t>;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     pau</a:t>
            </a:r>
            <a:r>
              <a:rPr lang="fr-FR" sz="2800" u="sng" kern="0" dirty="0">
                <a:solidFill>
                  <a:schemeClr val="accent2"/>
                </a:solidFill>
              </a:rPr>
              <a:t>se</a:t>
            </a:r>
            <a:r>
              <a:rPr lang="fr-FR" sz="1600" kern="0" dirty="0">
                <a:solidFill>
                  <a:schemeClr val="accent2"/>
                </a:solidFill>
              </a:rPr>
              <a:t> </a:t>
            </a:r>
            <a:r>
              <a:rPr lang="fr-FR" sz="2800" kern="0" dirty="0">
                <a:solidFill>
                  <a:schemeClr val="accent2"/>
                </a:solidFill>
              </a:rPr>
              <a:t>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    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emit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</a:rPr>
              <a:t>S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  </a:t>
            </a:r>
            <a:r>
              <a:rPr lang="fr-FR" sz="2800" kern="0" dirty="0">
                <a:solidFill>
                  <a:schemeClr val="accent2"/>
                </a:solidFill>
              </a:rPr>
              <a:t>end signal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end loop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806226" y="910632"/>
            <a:ext cx="3765774" cy="544765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Un programme banal :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800712" y="5805264"/>
            <a:ext cx="3542589" cy="572392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lIns="126000" tIns="54000" bIns="648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La boucle redémarre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1B7BDD4E-948A-B541-93C9-4E372AEEEF06}"/>
              </a:ext>
            </a:extLst>
          </p:cNvPr>
          <p:cNvCxnSpPr/>
          <p:nvPr/>
        </p:nvCxnSpPr>
        <p:spPr bwMode="auto">
          <a:xfrm>
            <a:off x="1298104" y="2492896"/>
            <a:ext cx="648072" cy="0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B4FF16C0-8187-B642-A979-7D4E0408F393}"/>
              </a:ext>
            </a:extLst>
          </p:cNvPr>
          <p:cNvSpPr txBox="1"/>
          <p:nvPr/>
        </p:nvSpPr>
        <p:spPr>
          <a:xfrm>
            <a:off x="7473577" y="2260029"/>
            <a:ext cx="423514" cy="1384995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S</a:t>
            </a:r>
          </a:p>
          <a:p>
            <a:pPr algn="l" fontAlgn="base">
              <a:spcAft>
                <a:spcPct val="0"/>
              </a:spcAft>
            </a:pPr>
            <a:r>
              <a:rPr lang="fr-FR" sz="2800" kern="0" dirty="0">
                <a:solidFill>
                  <a:schemeClr val="accent1"/>
                </a:solidFill>
              </a:rPr>
              <a:t>S</a:t>
            </a:r>
          </a:p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92109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21/03/2018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Instant 2f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100625" y="1657896"/>
            <a:ext cx="4113627" cy="3814378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ts val="80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output O</a:t>
            </a:r>
            <a:r>
              <a:rPr kumimoji="0" lang="fr-FR" sz="16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loop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  </a:t>
            </a:r>
            <a:r>
              <a:rPr lang="fr-FR" sz="2800" kern="0" dirty="0">
                <a:solidFill>
                  <a:schemeClr val="accent2"/>
                </a:solidFill>
              </a:rPr>
              <a:t>signal</a:t>
            </a:r>
            <a:r>
              <a:rPr lang="fr-FR" sz="2800" kern="0" dirty="0"/>
              <a:t> S </a:t>
            </a:r>
            <a:r>
              <a:rPr lang="fr-FR" sz="2800" kern="0" dirty="0">
                <a:solidFill>
                  <a:schemeClr val="accent2"/>
                </a:solidFill>
              </a:rPr>
              <a:t>in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    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if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S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then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emit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O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end</a:t>
            </a:r>
            <a:r>
              <a:rPr kumimoji="0" lang="fr-FR" sz="16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     pau</a:t>
            </a:r>
            <a:r>
              <a:rPr lang="fr-FR" sz="2800" u="sng" kern="0" dirty="0">
                <a:solidFill>
                  <a:schemeClr val="accent2"/>
                </a:solidFill>
              </a:rPr>
              <a:t>se</a:t>
            </a:r>
            <a:r>
              <a:rPr lang="fr-FR" sz="1600" kern="0" dirty="0">
                <a:solidFill>
                  <a:schemeClr val="accent2"/>
                </a:solidFill>
              </a:rPr>
              <a:t> </a:t>
            </a:r>
            <a:r>
              <a:rPr lang="fr-FR" sz="2800" kern="0" dirty="0">
                <a:solidFill>
                  <a:schemeClr val="accent2"/>
                </a:solidFill>
              </a:rPr>
              <a:t>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    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emit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S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  </a:t>
            </a:r>
            <a:r>
              <a:rPr lang="fr-FR" sz="2800" kern="0" dirty="0">
                <a:solidFill>
                  <a:schemeClr val="accent2"/>
                </a:solidFill>
              </a:rPr>
              <a:t>end signal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end loop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806226" y="910632"/>
            <a:ext cx="3765774" cy="544765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Un programme banal :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262646" y="5805264"/>
            <a:ext cx="6618750" cy="572392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lIns="125999" tIns="54000" bIns="648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>
                <a:solidFill>
                  <a:schemeClr val="tx2"/>
                </a:solidFill>
              </a:rPr>
              <a:t>S </a:t>
            </a:r>
            <a:r>
              <a:rPr lang="fr-FR" sz="2800" kern="0" dirty="0"/>
              <a:t>est red</a:t>
            </a:r>
            <a:r>
              <a:rPr lang="en-US" sz="2800" kern="0" dirty="0"/>
              <a:t>éclaré et remarqué inconnu (S)</a:t>
            </a:r>
            <a:endParaRPr lang="fr-FR" sz="2800" kern="0" dirty="0"/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8C6704BB-3F47-2948-A2EB-666172FFC834}"/>
              </a:ext>
            </a:extLst>
          </p:cNvPr>
          <p:cNvCxnSpPr/>
          <p:nvPr/>
        </p:nvCxnSpPr>
        <p:spPr bwMode="auto">
          <a:xfrm>
            <a:off x="1568446" y="2959581"/>
            <a:ext cx="648072" cy="0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90F0E6A4-5844-754F-A123-D524AEA9E5A6}"/>
              </a:ext>
            </a:extLst>
          </p:cNvPr>
          <p:cNvSpPr txBox="1"/>
          <p:nvPr/>
        </p:nvSpPr>
        <p:spPr>
          <a:xfrm>
            <a:off x="7473577" y="2261190"/>
            <a:ext cx="423514" cy="1815882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S</a:t>
            </a:r>
          </a:p>
          <a:p>
            <a:pPr algn="l" fontAlgn="base">
              <a:spcAft>
                <a:spcPct val="0"/>
              </a:spcAft>
            </a:pPr>
            <a:r>
              <a:rPr lang="fr-FR" sz="2800" kern="0" dirty="0">
                <a:solidFill>
                  <a:schemeClr val="accent1"/>
                </a:solidFill>
              </a:rPr>
              <a:t>S</a:t>
            </a:r>
          </a:p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</a:rPr>
              <a:t>S</a:t>
            </a:r>
          </a:p>
          <a:p>
            <a:pPr algn="l" fontAlgn="base">
              <a:spcAft>
                <a:spcPct val="0"/>
              </a:spcAft>
            </a:pPr>
            <a:r>
              <a:rPr lang="fr-FR" sz="2800" kern="0" dirty="0"/>
              <a:t>S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25390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21/03/2018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Instant 2g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100625" y="1657896"/>
            <a:ext cx="4113627" cy="3814378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ts val="80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output O</a:t>
            </a:r>
            <a:r>
              <a:rPr kumimoji="0" lang="fr-FR" sz="16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loop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  </a:t>
            </a:r>
            <a:r>
              <a:rPr lang="fr-FR" sz="2800" kern="0" dirty="0">
                <a:solidFill>
                  <a:schemeClr val="accent2"/>
                </a:solidFill>
              </a:rPr>
              <a:t>signal</a:t>
            </a:r>
            <a:r>
              <a:rPr lang="fr-FR" sz="2800" kern="0" dirty="0"/>
              <a:t> </a:t>
            </a:r>
            <a:r>
              <a:rPr lang="fr-FR" sz="2800" kern="0" dirty="0">
                <a:solidFill>
                  <a:schemeClr val="tx2"/>
                </a:solidFill>
              </a:rPr>
              <a:t>S</a:t>
            </a:r>
            <a:r>
              <a:rPr lang="fr-FR" sz="2800" kern="0" dirty="0"/>
              <a:t> </a:t>
            </a:r>
            <a:r>
              <a:rPr lang="fr-FR" sz="2800" kern="0" dirty="0">
                <a:solidFill>
                  <a:schemeClr val="accent2"/>
                </a:solidFill>
              </a:rPr>
              <a:t>in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    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if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then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emit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O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end</a:t>
            </a:r>
            <a:r>
              <a:rPr lang="fr-FR" sz="1600" kern="0" dirty="0"/>
              <a:t> </a:t>
            </a:r>
            <a:r>
              <a:rPr lang="fr-FR" sz="2800" kern="0" dirty="0"/>
              <a:t>;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     pau</a:t>
            </a:r>
            <a:r>
              <a:rPr lang="fr-FR" sz="2800" u="sng" kern="0" dirty="0">
                <a:solidFill>
                  <a:schemeClr val="accent2"/>
                </a:solidFill>
              </a:rPr>
              <a:t>se</a:t>
            </a:r>
            <a:r>
              <a:rPr lang="fr-FR" sz="1600" kern="0" dirty="0">
                <a:solidFill>
                  <a:schemeClr val="accent2"/>
                </a:solidFill>
              </a:rPr>
              <a:t> </a:t>
            </a:r>
            <a:r>
              <a:rPr lang="fr-FR" sz="2800" kern="0" dirty="0">
                <a:solidFill>
                  <a:schemeClr val="accent2"/>
                </a:solidFill>
              </a:rPr>
              <a:t>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    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emit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  </a:t>
            </a:r>
            <a:r>
              <a:rPr lang="fr-FR" sz="2800" kern="0" dirty="0">
                <a:solidFill>
                  <a:schemeClr val="accent2"/>
                </a:solidFill>
              </a:rPr>
              <a:t>end signal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end loop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806226" y="910632"/>
            <a:ext cx="3765774" cy="544765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Un programme banal :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45112" y="5806800"/>
            <a:ext cx="8253814" cy="572392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lIns="126000" tIns="54000" bIns="648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N</a:t>
            </a:r>
            <a:r>
              <a:rPr lang="en-US" sz="2800" kern="0" dirty="0"/>
              <a:t>’ayant pas d’émetteurs accessibles, </a:t>
            </a:r>
            <a:r>
              <a:rPr lang="en-US" sz="2800" kern="0" dirty="0">
                <a:solidFill>
                  <a:schemeClr val="tx2"/>
                </a:solidFill>
              </a:rPr>
              <a:t>S</a:t>
            </a:r>
            <a:r>
              <a:rPr lang="en-US" sz="2800" kern="0" dirty="0"/>
              <a:t> est absent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50152E0D-8457-9742-859D-B29005FA5F5B}"/>
              </a:ext>
            </a:extLst>
          </p:cNvPr>
          <p:cNvCxnSpPr/>
          <p:nvPr/>
        </p:nvCxnSpPr>
        <p:spPr bwMode="auto">
          <a:xfrm>
            <a:off x="1568446" y="2959581"/>
            <a:ext cx="648072" cy="0"/>
          </a:xfrm>
          <a:prstGeom prst="straightConnector1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148FFB4F-A2D6-2045-9D77-8E7984F8910C}"/>
              </a:ext>
            </a:extLst>
          </p:cNvPr>
          <p:cNvSpPr txBox="1"/>
          <p:nvPr/>
        </p:nvSpPr>
        <p:spPr>
          <a:xfrm>
            <a:off x="7473577" y="2262351"/>
            <a:ext cx="423514" cy="2246769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S</a:t>
            </a:r>
          </a:p>
          <a:p>
            <a:pPr algn="l" fontAlgn="base">
              <a:spcAft>
                <a:spcPct val="0"/>
              </a:spcAft>
            </a:pPr>
            <a:r>
              <a:rPr lang="fr-FR" sz="2800" kern="0" dirty="0">
                <a:solidFill>
                  <a:schemeClr val="accent1"/>
                </a:solidFill>
              </a:rPr>
              <a:t>S</a:t>
            </a:r>
          </a:p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</a:rPr>
              <a:t>S</a:t>
            </a:r>
          </a:p>
          <a:p>
            <a:pPr algn="l" fontAlgn="base">
              <a:spcAft>
                <a:spcPct val="0"/>
              </a:spcAft>
            </a:pPr>
            <a:r>
              <a:rPr lang="fr-FR" sz="2800" kern="0" dirty="0"/>
              <a:t>S</a:t>
            </a:r>
          </a:p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761535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21/03/2018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Instant 2h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100625" y="1657896"/>
            <a:ext cx="4113627" cy="3814378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ts val="80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output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O</a:t>
            </a:r>
            <a:r>
              <a:rPr kumimoji="0" lang="fr-FR" sz="16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loop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  </a:t>
            </a:r>
            <a:r>
              <a:rPr lang="fr-FR" sz="2800" kern="0" dirty="0">
                <a:solidFill>
                  <a:schemeClr val="accent2"/>
                </a:solidFill>
              </a:rPr>
              <a:t>signal</a:t>
            </a:r>
            <a:r>
              <a:rPr lang="fr-FR" sz="2800" kern="0" dirty="0"/>
              <a:t> </a:t>
            </a:r>
            <a:r>
              <a:rPr lang="fr-FR" sz="2800" kern="0" dirty="0">
                <a:solidFill>
                  <a:schemeClr val="tx2"/>
                </a:solidFill>
              </a:rPr>
              <a:t>S</a:t>
            </a:r>
            <a:r>
              <a:rPr lang="fr-FR" sz="2800" kern="0" dirty="0"/>
              <a:t> </a:t>
            </a:r>
            <a:r>
              <a:rPr lang="fr-FR" sz="2800" kern="0" dirty="0">
                <a:solidFill>
                  <a:schemeClr val="accent2"/>
                </a:solidFill>
              </a:rPr>
              <a:t>in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    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if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then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emit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O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end</a:t>
            </a:r>
            <a:r>
              <a:rPr lang="fr-FR" sz="1600" kern="0" dirty="0">
                <a:solidFill>
                  <a:schemeClr val="accent2"/>
                </a:solidFill>
              </a:rPr>
              <a:t> </a:t>
            </a:r>
            <a:r>
              <a:rPr lang="fr-FR" sz="2800" kern="0" dirty="0">
                <a:solidFill>
                  <a:schemeClr val="accent2"/>
                </a:solidFill>
              </a:rPr>
              <a:t>;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</a:endParaRP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     pau</a:t>
            </a:r>
            <a:r>
              <a:rPr lang="fr-FR" sz="2800" u="sng" kern="0" dirty="0">
                <a:solidFill>
                  <a:schemeClr val="accent2"/>
                </a:solidFill>
              </a:rPr>
              <a:t>se</a:t>
            </a:r>
            <a:r>
              <a:rPr lang="fr-FR" sz="1600" kern="0" dirty="0">
                <a:solidFill>
                  <a:schemeClr val="accent2"/>
                </a:solidFill>
              </a:rPr>
              <a:t> </a:t>
            </a:r>
            <a:r>
              <a:rPr lang="fr-FR" sz="2800" kern="0" dirty="0">
                <a:solidFill>
                  <a:schemeClr val="accent2"/>
                </a:solidFill>
              </a:rPr>
              <a:t>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    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emit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  </a:t>
            </a:r>
            <a:r>
              <a:rPr lang="fr-FR" sz="2800" kern="0" dirty="0">
                <a:solidFill>
                  <a:schemeClr val="accent2"/>
                </a:solidFill>
              </a:rPr>
              <a:t>end signal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end loop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806226" y="910632"/>
            <a:ext cx="3765774" cy="544765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Un programme banal :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95658" y="5806800"/>
            <a:ext cx="8952723" cy="572392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lIns="126000" tIns="54000" bIns="648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en-US" sz="2800" kern="0" dirty="0"/>
              <a:t>L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e test se termine sans 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émettre</a:t>
            </a:r>
            <a:r>
              <a:rPr lang="fr-FR" sz="2800" kern="0" dirty="0">
                <a:solidFill>
                  <a:schemeClr val="tx2"/>
                </a:solidFill>
              </a:rPr>
              <a:t> O</a:t>
            </a:r>
            <a:r>
              <a:rPr lang="fr-FR" sz="2800" kern="0" dirty="0"/>
              <a:t>, qui est donc absent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15C95760-80F9-E04C-B476-D0622270B684}"/>
              </a:ext>
            </a:extLst>
          </p:cNvPr>
          <p:cNvCxnSpPr/>
          <p:nvPr/>
        </p:nvCxnSpPr>
        <p:spPr bwMode="auto">
          <a:xfrm>
            <a:off x="1790119" y="3375217"/>
            <a:ext cx="648072" cy="0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84C14118-2DE5-D84E-BD3B-6A001A9AA13C}"/>
              </a:ext>
            </a:extLst>
          </p:cNvPr>
          <p:cNvSpPr txBox="1"/>
          <p:nvPr/>
        </p:nvSpPr>
        <p:spPr>
          <a:xfrm>
            <a:off x="7473577" y="2262351"/>
            <a:ext cx="423514" cy="2246769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S</a:t>
            </a:r>
          </a:p>
          <a:p>
            <a:pPr algn="l" fontAlgn="base">
              <a:spcAft>
                <a:spcPct val="0"/>
              </a:spcAft>
            </a:pPr>
            <a:r>
              <a:rPr lang="fr-FR" sz="2800" kern="0" dirty="0">
                <a:solidFill>
                  <a:schemeClr val="accent1"/>
                </a:solidFill>
              </a:rPr>
              <a:t>S</a:t>
            </a:r>
          </a:p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</a:rPr>
              <a:t>S</a:t>
            </a:r>
          </a:p>
          <a:p>
            <a:pPr algn="l" fontAlgn="base">
              <a:spcAft>
                <a:spcPct val="0"/>
              </a:spcAft>
            </a:pPr>
            <a:r>
              <a:rPr lang="fr-FR" sz="2800" kern="0" dirty="0"/>
              <a:t>S</a:t>
            </a:r>
          </a:p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127952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21/03/2018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Instant 2i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100625" y="1657896"/>
            <a:ext cx="4113627" cy="3814378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ts val="80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output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O</a:t>
            </a:r>
            <a:r>
              <a:rPr kumimoji="0" lang="fr-FR" sz="16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loop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  </a:t>
            </a:r>
            <a:r>
              <a:rPr lang="fr-FR" sz="2800" kern="0" dirty="0">
                <a:solidFill>
                  <a:schemeClr val="accent2"/>
                </a:solidFill>
              </a:rPr>
              <a:t>signal</a:t>
            </a:r>
            <a:r>
              <a:rPr lang="fr-FR" sz="2800" kern="0" dirty="0"/>
              <a:t> </a:t>
            </a:r>
            <a:r>
              <a:rPr lang="fr-FR" sz="2800" kern="0" dirty="0">
                <a:solidFill>
                  <a:schemeClr val="tx2"/>
                </a:solidFill>
              </a:rPr>
              <a:t>S</a:t>
            </a:r>
            <a:r>
              <a:rPr lang="fr-FR" sz="2800" kern="0" dirty="0"/>
              <a:t> </a:t>
            </a:r>
            <a:r>
              <a:rPr lang="fr-FR" sz="2800" kern="0" dirty="0">
                <a:solidFill>
                  <a:schemeClr val="accent2"/>
                </a:solidFill>
              </a:rPr>
              <a:t>in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    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if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then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emit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O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end</a:t>
            </a:r>
            <a:r>
              <a:rPr lang="fr-FR" sz="1600" kern="0" dirty="0">
                <a:solidFill>
                  <a:schemeClr val="accent2"/>
                </a:solidFill>
              </a:rPr>
              <a:t> </a:t>
            </a:r>
            <a:r>
              <a:rPr lang="fr-FR" sz="2800" kern="0" dirty="0">
                <a:solidFill>
                  <a:schemeClr val="accent2"/>
                </a:solidFill>
              </a:rPr>
              <a:t>;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</a:endParaRP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     </a:t>
            </a:r>
            <a:r>
              <a:rPr lang="fr-FR" sz="2800" u="sng" kern="0" dirty="0">
                <a:solidFill>
                  <a:schemeClr val="accent2"/>
                </a:solidFill>
              </a:rPr>
              <a:t>pa</a:t>
            </a:r>
            <a:r>
              <a:rPr lang="fr-FR" sz="2800" kern="0" dirty="0"/>
              <a:t>u</a:t>
            </a:r>
            <a:r>
              <a:rPr lang="fr-FR" sz="2800" u="sng" kern="0" dirty="0">
                <a:solidFill>
                  <a:schemeClr val="accent2"/>
                </a:solidFill>
              </a:rPr>
              <a:t>se</a:t>
            </a:r>
            <a:r>
              <a:rPr lang="fr-FR" sz="1600" kern="0" dirty="0">
                <a:solidFill>
                  <a:schemeClr val="accent1"/>
                </a:solidFill>
              </a:rPr>
              <a:t> </a:t>
            </a:r>
            <a:r>
              <a:rPr lang="fr-FR" sz="2800" kern="0" dirty="0"/>
              <a:t>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    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emit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  </a:t>
            </a:r>
            <a:r>
              <a:rPr lang="fr-FR" sz="2800" kern="0" dirty="0">
                <a:solidFill>
                  <a:schemeClr val="accent2"/>
                </a:solidFill>
              </a:rPr>
              <a:t>end signal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end loop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806226" y="910632"/>
            <a:ext cx="3765774" cy="544765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Un programme banal :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812461" y="5806800"/>
            <a:ext cx="5519091" cy="572392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lIns="126000" tIns="54000" bIns="648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Le pause s’allume, fin de l’instant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0A1B11AB-6A23-8F4A-BB91-8C84138A0E1A}"/>
              </a:ext>
            </a:extLst>
          </p:cNvPr>
          <p:cNvCxnSpPr/>
          <p:nvPr/>
        </p:nvCxnSpPr>
        <p:spPr bwMode="auto">
          <a:xfrm>
            <a:off x="1907704" y="3861048"/>
            <a:ext cx="648072" cy="0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E1BFCD2A-6658-BF4E-8E59-45FA77BE3CD4}"/>
              </a:ext>
            </a:extLst>
          </p:cNvPr>
          <p:cNvSpPr txBox="1"/>
          <p:nvPr/>
        </p:nvSpPr>
        <p:spPr>
          <a:xfrm>
            <a:off x="7473577" y="2262351"/>
            <a:ext cx="423514" cy="2246769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S</a:t>
            </a:r>
          </a:p>
          <a:p>
            <a:pPr algn="l" fontAlgn="base">
              <a:spcAft>
                <a:spcPct val="0"/>
              </a:spcAft>
            </a:pPr>
            <a:r>
              <a:rPr lang="fr-FR" sz="2800" kern="0" dirty="0">
                <a:solidFill>
                  <a:schemeClr val="accent1"/>
                </a:solidFill>
              </a:rPr>
              <a:t>S</a:t>
            </a:r>
          </a:p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</a:rPr>
              <a:t>S</a:t>
            </a:r>
          </a:p>
          <a:p>
            <a:pPr algn="l" fontAlgn="base">
              <a:spcAft>
                <a:spcPct val="0"/>
              </a:spcAft>
            </a:pPr>
            <a:r>
              <a:rPr lang="fr-FR" sz="2800" kern="0" dirty="0"/>
              <a:t>S</a:t>
            </a:r>
          </a:p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188018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21/03/2018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 est schizoph</a:t>
            </a:r>
            <a:r>
              <a:rPr lang="en-US" dirty="0"/>
              <a:t>ène !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100625" y="1657896"/>
            <a:ext cx="4113627" cy="3814378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ts val="80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output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O</a:t>
            </a:r>
            <a:r>
              <a:rPr kumimoji="0" lang="fr-FR" sz="16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loop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  </a:t>
            </a:r>
            <a:r>
              <a:rPr lang="fr-FR" sz="2800" kern="0" dirty="0">
                <a:solidFill>
                  <a:schemeClr val="accent2"/>
                </a:solidFill>
              </a:rPr>
              <a:t>signal</a:t>
            </a:r>
            <a:r>
              <a:rPr lang="fr-FR" sz="2800" kern="0" dirty="0"/>
              <a:t> </a:t>
            </a:r>
            <a:r>
              <a:rPr lang="fr-FR" sz="2800" kern="0" dirty="0">
                <a:solidFill>
                  <a:schemeClr val="accent1"/>
                </a:solidFill>
              </a:rPr>
              <a:t>S</a:t>
            </a:r>
            <a:r>
              <a:rPr lang="fr-FR" sz="2800" kern="0" dirty="0"/>
              <a:t> in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   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if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then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emit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O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end</a:t>
            </a:r>
            <a:r>
              <a:rPr lang="fr-FR" sz="1600" kern="0" dirty="0">
                <a:solidFill>
                  <a:schemeClr val="accent2"/>
                </a:solidFill>
              </a:rPr>
              <a:t> </a:t>
            </a:r>
            <a:r>
              <a:rPr lang="fr-FR" sz="2800" kern="0" dirty="0">
                <a:solidFill>
                  <a:schemeClr val="accent2"/>
                </a:solidFill>
              </a:rPr>
              <a:t>;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</a:endParaRP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    </a:t>
            </a:r>
            <a:r>
              <a:rPr lang="fr-FR" sz="2800" kern="0" dirty="0">
                <a:solidFill>
                  <a:schemeClr val="accent2"/>
                </a:solidFill>
              </a:rPr>
              <a:t> </a:t>
            </a:r>
            <a:r>
              <a:rPr lang="fr-FR" sz="2800" u="sng" kern="0" dirty="0">
                <a:solidFill>
                  <a:schemeClr val="accent2"/>
                </a:solidFill>
              </a:rPr>
              <a:t>pa</a:t>
            </a:r>
            <a:r>
              <a:rPr lang="fr-FR" sz="2800" kern="0" dirty="0"/>
              <a:t>u</a:t>
            </a:r>
            <a:r>
              <a:rPr lang="fr-FR" sz="2800" u="sng" kern="0" dirty="0">
                <a:solidFill>
                  <a:schemeClr val="accent2"/>
                </a:solidFill>
              </a:rPr>
              <a:t>se</a:t>
            </a:r>
            <a:r>
              <a:rPr lang="fr-FR" sz="1600" kern="0" dirty="0">
                <a:solidFill>
                  <a:schemeClr val="accent2"/>
                </a:solidFill>
              </a:rPr>
              <a:t> </a:t>
            </a:r>
            <a:r>
              <a:rPr lang="fr-FR" sz="2800" kern="0" dirty="0">
                <a:solidFill>
                  <a:schemeClr val="accent2"/>
                </a:solidFill>
              </a:rPr>
              <a:t>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    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emit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S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  </a:t>
            </a:r>
            <a:r>
              <a:rPr lang="fr-FR" sz="2800" kern="0" dirty="0">
                <a:solidFill>
                  <a:schemeClr val="accent2"/>
                </a:solidFill>
              </a:rPr>
              <a:t>end signal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end loop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806226" y="910632"/>
            <a:ext cx="3765774" cy="544765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Un programme banal :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8EFF990-631C-8D4C-A834-87FEEABF6F79}"/>
              </a:ext>
            </a:extLst>
          </p:cNvPr>
          <p:cNvSpPr txBox="1"/>
          <p:nvPr/>
        </p:nvSpPr>
        <p:spPr>
          <a:xfrm>
            <a:off x="1294692" y="5806800"/>
            <a:ext cx="6554632" cy="572392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lIns="126000" tIns="54000" bIns="648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S est simultan</a:t>
            </a:r>
            <a:r>
              <a:rPr lang="en-US" sz="2800" kern="0" dirty="0"/>
              <a:t>ément </a:t>
            </a:r>
            <a:r>
              <a:rPr lang="en-US" sz="2800" kern="0" dirty="0">
                <a:solidFill>
                  <a:schemeClr val="accent1"/>
                </a:solidFill>
              </a:rPr>
              <a:t>présent</a:t>
            </a:r>
            <a:r>
              <a:rPr lang="fr-FR" sz="2800" kern="0" dirty="0"/>
              <a:t> et </a:t>
            </a:r>
            <a:r>
              <a:rPr lang="fr-FR" sz="2800" kern="0" dirty="0">
                <a:solidFill>
                  <a:schemeClr val="tx2"/>
                </a:solidFill>
              </a:rPr>
              <a:t>absent</a:t>
            </a:r>
            <a:r>
              <a:rPr lang="fr-FR" sz="2800" kern="0" dirty="0"/>
              <a:t> !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11F614BA-A6D4-214F-812D-D6A0108149FA}"/>
              </a:ext>
            </a:extLst>
          </p:cNvPr>
          <p:cNvCxnSpPr/>
          <p:nvPr/>
        </p:nvCxnSpPr>
        <p:spPr bwMode="auto">
          <a:xfrm flipH="1" flipV="1">
            <a:off x="3779912" y="4437112"/>
            <a:ext cx="1512168" cy="1440160"/>
          </a:xfrm>
          <a:prstGeom prst="straightConnector1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3D264115-2B6D-3F4C-834D-556299D9DA85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347864" y="3368782"/>
            <a:ext cx="3384376" cy="2508490"/>
          </a:xfrm>
          <a:prstGeom prst="straightConnector1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88A6A9B6-C83A-EC42-895B-54EBAAD2B452}"/>
              </a:ext>
            </a:extLst>
          </p:cNvPr>
          <p:cNvSpPr txBox="1"/>
          <p:nvPr/>
        </p:nvSpPr>
        <p:spPr>
          <a:xfrm>
            <a:off x="7473577" y="2262351"/>
            <a:ext cx="423514" cy="2246769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S</a:t>
            </a:r>
          </a:p>
          <a:p>
            <a:pPr algn="l" fontAlgn="base">
              <a:spcAft>
                <a:spcPct val="0"/>
              </a:spcAft>
            </a:pPr>
            <a:r>
              <a:rPr lang="fr-FR" sz="2800" kern="0" dirty="0">
                <a:solidFill>
                  <a:schemeClr val="accent1"/>
                </a:solidFill>
              </a:rPr>
              <a:t>S</a:t>
            </a:r>
          </a:p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</a:rPr>
              <a:t>S</a:t>
            </a:r>
          </a:p>
          <a:p>
            <a:pPr algn="l" fontAlgn="base">
              <a:spcAft>
                <a:spcPct val="0"/>
              </a:spcAft>
            </a:pPr>
            <a:r>
              <a:rPr lang="fr-FR" sz="2800" kern="0" dirty="0"/>
              <a:t>S</a:t>
            </a:r>
          </a:p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16F2C531-83FE-B74F-95A8-1FB864B285DA}"/>
              </a:ext>
            </a:extLst>
          </p:cNvPr>
          <p:cNvCxnSpPr>
            <a:cxnSpLocks/>
          </p:cNvCxnSpPr>
          <p:nvPr/>
        </p:nvCxnSpPr>
        <p:spPr bwMode="auto">
          <a:xfrm flipV="1">
            <a:off x="5292080" y="3068960"/>
            <a:ext cx="2232248" cy="2808312"/>
          </a:xfrm>
          <a:prstGeom prst="straightConnector1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62D649F3-1D85-4042-9BDE-9170D1C5CF95}"/>
              </a:ext>
            </a:extLst>
          </p:cNvPr>
          <p:cNvCxnSpPr>
            <a:cxnSpLocks/>
          </p:cNvCxnSpPr>
          <p:nvPr/>
        </p:nvCxnSpPr>
        <p:spPr bwMode="auto">
          <a:xfrm flipV="1">
            <a:off x="6732240" y="4293096"/>
            <a:ext cx="792088" cy="1584176"/>
          </a:xfrm>
          <a:prstGeom prst="straightConnector1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55230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48">
            <a:extLst>
              <a:ext uri="{FF2B5EF4-FFF2-40B4-BE49-F238E27FC236}">
                <a16:creationId xmlns:a16="http://schemas.microsoft.com/office/drawing/2014/main" id="{C00474C2-553F-4B45-BE37-B1FA87810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9351" y="1889597"/>
            <a:ext cx="81593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 dirty="0"/>
              <a:t>RES</a:t>
            </a:r>
          </a:p>
        </p:txBody>
      </p:sp>
      <p:sp>
        <p:nvSpPr>
          <p:cNvPr id="35" name="Rectangle 86">
            <a:extLst>
              <a:ext uri="{FF2B5EF4-FFF2-40B4-BE49-F238E27FC236}">
                <a16:creationId xmlns:a16="http://schemas.microsoft.com/office/drawing/2014/main" id="{9ED8CA9D-14BD-6B4B-A093-6909D500A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9351" y="2726058"/>
            <a:ext cx="81593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 dirty="0"/>
              <a:t>KILL</a:t>
            </a:r>
          </a:p>
        </p:txBody>
      </p:sp>
      <p:sp>
        <p:nvSpPr>
          <p:cNvPr id="36" name="Rectangle 48">
            <a:extLst>
              <a:ext uri="{FF2B5EF4-FFF2-40B4-BE49-F238E27FC236}">
                <a16:creationId xmlns:a16="http://schemas.microsoft.com/office/drawing/2014/main" id="{23A73044-BA76-F84A-95C3-1F39B083FB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4167" y="2307828"/>
            <a:ext cx="1021114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 dirty="0"/>
              <a:t>SUSP</a:t>
            </a:r>
          </a:p>
        </p:txBody>
      </p:sp>
      <p:sp>
        <p:nvSpPr>
          <p:cNvPr id="37" name="Rectangle 79">
            <a:extLst>
              <a:ext uri="{FF2B5EF4-FFF2-40B4-BE49-F238E27FC236}">
                <a16:creationId xmlns:a16="http://schemas.microsoft.com/office/drawing/2014/main" id="{F442214C-D870-D541-877B-A8950DBB4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4843" y="1506858"/>
            <a:ext cx="660438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 dirty="0"/>
              <a:t>GO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37FDFB5-9C5B-0C4A-9586-133D980E49F7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21/03/2018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B3C91FB-FA34-354D-A38B-1F3E92ADCB5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A20D06D-A3DF-AA47-8C0A-B7D3C630004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F375DC16-A32E-AD44-990F-46054133E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Oubli du cours 4 : boot d</a:t>
            </a:r>
            <a:r>
              <a:rPr lang="en-US"/>
              <a:t>’un circuit</a:t>
            </a:r>
            <a:endParaRPr lang="fr-FR"/>
          </a:p>
        </p:txBody>
      </p:sp>
      <p:sp>
        <p:nvSpPr>
          <p:cNvPr id="7" name="Line 78">
            <a:extLst>
              <a:ext uri="{FF2B5EF4-FFF2-40B4-BE49-F238E27FC236}">
                <a16:creationId xmlns:a16="http://schemas.microsoft.com/office/drawing/2014/main" id="{1418005A-3A67-A24E-9E06-38EC99205F8F}"/>
              </a:ext>
            </a:extLst>
          </p:cNvPr>
          <p:cNvSpPr>
            <a:spLocks noChangeShapeType="1"/>
          </p:cNvSpPr>
          <p:nvPr/>
        </p:nvSpPr>
        <p:spPr bwMode="auto">
          <a:xfrm>
            <a:off x="2633554" y="3115791"/>
            <a:ext cx="944169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Rectangle 33">
            <a:extLst>
              <a:ext uri="{FF2B5EF4-FFF2-40B4-BE49-F238E27FC236}">
                <a16:creationId xmlns:a16="http://schemas.microsoft.com/office/drawing/2014/main" id="{3460C760-0245-8141-8659-1838E70BD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8950" y="1434188"/>
            <a:ext cx="1816100" cy="2222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9" name="Rectangle 35">
            <a:extLst>
              <a:ext uri="{FF2B5EF4-FFF2-40B4-BE49-F238E27FC236}">
                <a16:creationId xmlns:a16="http://schemas.microsoft.com/office/drawing/2014/main" id="{F4C411A7-59E8-334D-9771-A065D345E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1457" y="1736408"/>
            <a:ext cx="503344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chemeClr val="tx1"/>
                </a:solidFill>
              </a:rPr>
              <a:t>GO</a:t>
            </a:r>
          </a:p>
        </p:txBody>
      </p:sp>
      <p:sp>
        <p:nvSpPr>
          <p:cNvPr id="10" name="Rectangle 36">
            <a:extLst>
              <a:ext uri="{FF2B5EF4-FFF2-40B4-BE49-F238E27FC236}">
                <a16:creationId xmlns:a16="http://schemas.microsoft.com/office/drawing/2014/main" id="{B9B224ED-C0C6-A54C-AAC7-67D6D1B73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1457" y="2142808"/>
            <a:ext cx="602730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chemeClr val="tx1"/>
                </a:solidFill>
              </a:rPr>
              <a:t>RES</a:t>
            </a:r>
          </a:p>
        </p:txBody>
      </p:sp>
      <p:sp>
        <p:nvSpPr>
          <p:cNvPr id="11" name="Rectangle 37">
            <a:extLst>
              <a:ext uri="{FF2B5EF4-FFF2-40B4-BE49-F238E27FC236}">
                <a16:creationId xmlns:a16="http://schemas.microsoft.com/office/drawing/2014/main" id="{9CCFD435-A7E5-8546-BB2C-0A28478E0E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1457" y="2549208"/>
            <a:ext cx="738986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chemeClr val="tx1"/>
                </a:solidFill>
              </a:rPr>
              <a:t>SUSP</a:t>
            </a:r>
          </a:p>
        </p:txBody>
      </p:sp>
      <p:sp>
        <p:nvSpPr>
          <p:cNvPr id="12" name="Rectangle 38">
            <a:extLst>
              <a:ext uri="{FF2B5EF4-FFF2-40B4-BE49-F238E27FC236}">
                <a16:creationId xmlns:a16="http://schemas.microsoft.com/office/drawing/2014/main" id="{E440E28E-9320-7542-8C7F-DFD6F6B404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1457" y="2955608"/>
            <a:ext cx="604334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chemeClr val="tx1"/>
                </a:solidFill>
              </a:rPr>
              <a:t>KILL</a:t>
            </a:r>
          </a:p>
        </p:txBody>
      </p:sp>
      <p:sp>
        <p:nvSpPr>
          <p:cNvPr id="13" name="Rectangle 39">
            <a:extLst>
              <a:ext uri="{FF2B5EF4-FFF2-40B4-BE49-F238E27FC236}">
                <a16:creationId xmlns:a16="http://schemas.microsoft.com/office/drawing/2014/main" id="{9467E8CD-8841-9D4D-B98F-88C125F47C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0657" y="1736408"/>
            <a:ext cx="56356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rgbClr val="000000"/>
                </a:solidFill>
              </a:rPr>
              <a:t>SEL</a:t>
            </a:r>
          </a:p>
        </p:txBody>
      </p:sp>
      <p:sp>
        <p:nvSpPr>
          <p:cNvPr id="14" name="Rectangle 40">
            <a:extLst>
              <a:ext uri="{FF2B5EF4-FFF2-40B4-BE49-F238E27FC236}">
                <a16:creationId xmlns:a16="http://schemas.microsoft.com/office/drawing/2014/main" id="{782F1A78-3A11-D54C-B0E1-03995BA55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2257" y="2116964"/>
            <a:ext cx="4286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rgbClr val="000000"/>
                </a:solidFill>
              </a:rPr>
              <a:t>K0</a:t>
            </a:r>
          </a:p>
        </p:txBody>
      </p:sp>
      <p:sp>
        <p:nvSpPr>
          <p:cNvPr id="15" name="Rectangle 41">
            <a:extLst>
              <a:ext uri="{FF2B5EF4-FFF2-40B4-BE49-F238E27FC236}">
                <a16:creationId xmlns:a16="http://schemas.microsoft.com/office/drawing/2014/main" id="{AEE55215-A243-6445-B729-8D6ADC198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2257" y="2523364"/>
            <a:ext cx="4286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rgbClr val="000000"/>
                </a:solidFill>
              </a:rPr>
              <a:t>K1</a:t>
            </a:r>
          </a:p>
        </p:txBody>
      </p:sp>
      <p:sp>
        <p:nvSpPr>
          <p:cNvPr id="16" name="Rectangle 42">
            <a:extLst>
              <a:ext uri="{FF2B5EF4-FFF2-40B4-BE49-F238E27FC236}">
                <a16:creationId xmlns:a16="http://schemas.microsoft.com/office/drawing/2014/main" id="{E4B19533-6684-FC47-A428-C8912EDCF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2257" y="2929764"/>
            <a:ext cx="4286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rgbClr val="000000"/>
                </a:solidFill>
              </a:rPr>
              <a:t>K2</a:t>
            </a:r>
          </a:p>
        </p:txBody>
      </p:sp>
      <p:sp>
        <p:nvSpPr>
          <p:cNvPr id="17" name="Rectangle 43">
            <a:extLst>
              <a:ext uri="{FF2B5EF4-FFF2-40B4-BE49-F238E27FC236}">
                <a16:creationId xmlns:a16="http://schemas.microsoft.com/office/drawing/2014/main" id="{0AAEA9C6-B8D8-0F4A-881E-52907C4D2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2257" y="3325054"/>
            <a:ext cx="432812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 dirty="0">
                <a:solidFill>
                  <a:srgbClr val="000000"/>
                </a:solidFill>
              </a:rPr>
              <a:t>K3</a:t>
            </a:r>
          </a:p>
        </p:txBody>
      </p:sp>
      <p:sp>
        <p:nvSpPr>
          <p:cNvPr id="18" name="Rectangle 44">
            <a:extLst>
              <a:ext uri="{FF2B5EF4-FFF2-40B4-BE49-F238E27FC236}">
                <a16:creationId xmlns:a16="http://schemas.microsoft.com/office/drawing/2014/main" id="{9445F80F-FC73-3641-9747-38BF1FDC7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9457" y="1495108"/>
            <a:ext cx="318999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19" name="Rectangle 45">
            <a:extLst>
              <a:ext uri="{FF2B5EF4-FFF2-40B4-BE49-F238E27FC236}">
                <a16:creationId xmlns:a16="http://schemas.microsoft.com/office/drawing/2014/main" id="{73DB0E4D-8405-AE44-A8DC-64C14FF093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5857" y="1495108"/>
            <a:ext cx="35401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rgbClr val="000000"/>
                </a:solidFill>
              </a:rPr>
              <a:t>E'</a:t>
            </a:r>
          </a:p>
        </p:txBody>
      </p:sp>
      <p:sp>
        <p:nvSpPr>
          <p:cNvPr id="20" name="Rectangle 76">
            <a:extLst>
              <a:ext uri="{FF2B5EF4-FFF2-40B4-BE49-F238E27FC236}">
                <a16:creationId xmlns:a16="http://schemas.microsoft.com/office/drawing/2014/main" id="{D93EAEAA-8AC3-984C-9F6A-A7DB1079C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436" y="2053874"/>
            <a:ext cx="55945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>
                <a:solidFill>
                  <a:schemeClr val="accent3"/>
                </a:solidFill>
              </a:rPr>
              <a:t>K0</a:t>
            </a: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98E0D376-8341-C946-84B8-80045A9154F6}"/>
              </a:ext>
            </a:extLst>
          </p:cNvPr>
          <p:cNvGrpSpPr/>
          <p:nvPr/>
        </p:nvGrpSpPr>
        <p:grpSpPr>
          <a:xfrm>
            <a:off x="2178088" y="1898694"/>
            <a:ext cx="1594185" cy="0"/>
            <a:chOff x="2932919" y="2749746"/>
            <a:chExt cx="1594185" cy="0"/>
          </a:xfrm>
        </p:grpSpPr>
        <p:sp>
          <p:nvSpPr>
            <p:cNvPr id="58" name="Line 77">
              <a:extLst>
                <a:ext uri="{FF2B5EF4-FFF2-40B4-BE49-F238E27FC236}">
                  <a16:creationId xmlns:a16="http://schemas.microsoft.com/office/drawing/2014/main" id="{B5D6C220-805E-6242-8386-74D6DEDFF9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8029" y="2749746"/>
              <a:ext cx="21907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9" name="Line 78">
              <a:extLst>
                <a:ext uri="{FF2B5EF4-FFF2-40B4-BE49-F238E27FC236}">
                  <a16:creationId xmlns:a16="http://schemas.microsoft.com/office/drawing/2014/main" id="{DE3830C1-8D85-E44B-A65F-48B948AEF8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2919" y="2749746"/>
              <a:ext cx="1399635" cy="0"/>
            </a:xfrm>
            <a:prstGeom prst="line">
              <a:avLst/>
            </a:prstGeom>
            <a:noFill/>
            <a:ln w="25400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2" name="Line 87">
            <a:extLst>
              <a:ext uri="{FF2B5EF4-FFF2-40B4-BE49-F238E27FC236}">
                <a16:creationId xmlns:a16="http://schemas.microsoft.com/office/drawing/2014/main" id="{890A8906-0408-664C-846C-BF3DA7E29E65}"/>
              </a:ext>
            </a:extLst>
          </p:cNvPr>
          <p:cNvSpPr>
            <a:spLocks noChangeShapeType="1"/>
          </p:cNvSpPr>
          <p:nvPr/>
        </p:nvSpPr>
        <p:spPr bwMode="auto">
          <a:xfrm>
            <a:off x="5604694" y="1869758"/>
            <a:ext cx="2159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" name="Rectangle 97">
            <a:extLst>
              <a:ext uri="{FF2B5EF4-FFF2-40B4-BE49-F238E27FC236}">
                <a16:creationId xmlns:a16="http://schemas.microsoft.com/office/drawing/2014/main" id="{8DF3D673-1154-4F4A-BBCA-7D7A381EB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436" y="1653948"/>
            <a:ext cx="764634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>
                <a:solidFill>
                  <a:schemeClr val="accent4"/>
                </a:solidFill>
              </a:rPr>
              <a:t>SEL</a:t>
            </a:r>
          </a:p>
        </p:txBody>
      </p:sp>
      <p:sp>
        <p:nvSpPr>
          <p:cNvPr id="24" name="Line 98">
            <a:extLst>
              <a:ext uri="{FF2B5EF4-FFF2-40B4-BE49-F238E27FC236}">
                <a16:creationId xmlns:a16="http://schemas.microsoft.com/office/drawing/2014/main" id="{A263908B-5DD1-2D4E-A7BF-10B6A5D26DF2}"/>
              </a:ext>
            </a:extLst>
          </p:cNvPr>
          <p:cNvSpPr>
            <a:spLocks noChangeShapeType="1"/>
          </p:cNvSpPr>
          <p:nvPr/>
        </p:nvSpPr>
        <p:spPr bwMode="auto">
          <a:xfrm>
            <a:off x="5604694" y="2275085"/>
            <a:ext cx="2159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" name="Rectangle 105">
            <a:extLst>
              <a:ext uri="{FF2B5EF4-FFF2-40B4-BE49-F238E27FC236}">
                <a16:creationId xmlns:a16="http://schemas.microsoft.com/office/drawing/2014/main" id="{FB15F3A7-8894-E749-A28F-D0392DFED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436" y="2453800"/>
            <a:ext cx="55945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 dirty="0">
                <a:solidFill>
                  <a:schemeClr val="accent3"/>
                </a:solidFill>
              </a:rPr>
              <a:t>K1</a:t>
            </a:r>
          </a:p>
        </p:txBody>
      </p:sp>
      <p:sp>
        <p:nvSpPr>
          <p:cNvPr id="26" name="Line 106">
            <a:extLst>
              <a:ext uri="{FF2B5EF4-FFF2-40B4-BE49-F238E27FC236}">
                <a16:creationId xmlns:a16="http://schemas.microsoft.com/office/drawing/2014/main" id="{073FCF44-1DB5-3544-BA11-92D0707A1DE2}"/>
              </a:ext>
            </a:extLst>
          </p:cNvPr>
          <p:cNvSpPr>
            <a:spLocks noChangeShapeType="1"/>
          </p:cNvSpPr>
          <p:nvPr/>
        </p:nvSpPr>
        <p:spPr bwMode="auto">
          <a:xfrm>
            <a:off x="5604694" y="3088958"/>
            <a:ext cx="2159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" name="Rectangle 108">
            <a:extLst>
              <a:ext uri="{FF2B5EF4-FFF2-40B4-BE49-F238E27FC236}">
                <a16:creationId xmlns:a16="http://schemas.microsoft.com/office/drawing/2014/main" id="{B3E3A293-0455-B84A-B92E-FED13A8BB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436" y="2853726"/>
            <a:ext cx="55945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 dirty="0">
                <a:solidFill>
                  <a:schemeClr val="accent3"/>
                </a:solidFill>
              </a:rPr>
              <a:t>K2</a:t>
            </a:r>
          </a:p>
        </p:txBody>
      </p:sp>
      <p:sp>
        <p:nvSpPr>
          <p:cNvPr id="28" name="Rectangle 111">
            <a:extLst>
              <a:ext uri="{FF2B5EF4-FFF2-40B4-BE49-F238E27FC236}">
                <a16:creationId xmlns:a16="http://schemas.microsoft.com/office/drawing/2014/main" id="{7FA08741-F0E6-5647-A3FB-4C856B4AF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1116" y="764704"/>
            <a:ext cx="387928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 dirty="0"/>
              <a:t>E</a:t>
            </a:r>
          </a:p>
        </p:txBody>
      </p:sp>
      <p:sp>
        <p:nvSpPr>
          <p:cNvPr id="29" name="Rectangle 115">
            <a:extLst>
              <a:ext uri="{FF2B5EF4-FFF2-40B4-BE49-F238E27FC236}">
                <a16:creationId xmlns:a16="http://schemas.microsoft.com/office/drawing/2014/main" id="{BA4E97C9-52AB-6748-B7ED-BDA7D5C02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436" y="764704"/>
            <a:ext cx="447239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 dirty="0"/>
              <a:t>E'</a:t>
            </a:r>
          </a:p>
        </p:txBody>
      </p:sp>
      <p:sp>
        <p:nvSpPr>
          <p:cNvPr id="30" name="Rectangle 116">
            <a:extLst>
              <a:ext uri="{FF2B5EF4-FFF2-40B4-BE49-F238E27FC236}">
                <a16:creationId xmlns:a16="http://schemas.microsoft.com/office/drawing/2014/main" id="{4D4CFE65-9C99-8F46-AF9A-DE58766448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606" y="2544951"/>
            <a:ext cx="383119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800" dirty="0">
                <a:solidFill>
                  <a:schemeClr val="accent4"/>
                </a:solidFill>
              </a:rPr>
              <a:t>p</a:t>
            </a:r>
          </a:p>
        </p:txBody>
      </p:sp>
      <p:sp>
        <p:nvSpPr>
          <p:cNvPr id="31" name="Line 112">
            <a:extLst>
              <a:ext uri="{FF2B5EF4-FFF2-40B4-BE49-F238E27FC236}">
                <a16:creationId xmlns:a16="http://schemas.microsoft.com/office/drawing/2014/main" id="{5890516B-65FC-0748-9FD8-B455A461633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88490" y="1233212"/>
            <a:ext cx="0" cy="2381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" name="Line 112">
            <a:extLst>
              <a:ext uri="{FF2B5EF4-FFF2-40B4-BE49-F238E27FC236}">
                <a16:creationId xmlns:a16="http://schemas.microsoft.com/office/drawing/2014/main" id="{215A53E0-42ED-F24A-8EA4-6ED4285EFED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93494" y="1231583"/>
            <a:ext cx="0" cy="2381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" name="Line 106">
            <a:extLst>
              <a:ext uri="{FF2B5EF4-FFF2-40B4-BE49-F238E27FC236}">
                <a16:creationId xmlns:a16="http://schemas.microsoft.com/office/drawing/2014/main" id="{03C69B4D-E352-D840-B67B-4DE5B9A97631}"/>
              </a:ext>
            </a:extLst>
          </p:cNvPr>
          <p:cNvSpPr>
            <a:spLocks noChangeShapeType="1"/>
          </p:cNvSpPr>
          <p:nvPr/>
        </p:nvSpPr>
        <p:spPr bwMode="auto">
          <a:xfrm>
            <a:off x="5604694" y="2680412"/>
            <a:ext cx="2159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B9CE3717-E899-BE44-9854-0EEC1D2537D0}"/>
              </a:ext>
            </a:extLst>
          </p:cNvPr>
          <p:cNvGrpSpPr/>
          <p:nvPr/>
        </p:nvGrpSpPr>
        <p:grpSpPr>
          <a:xfrm>
            <a:off x="1958804" y="2308970"/>
            <a:ext cx="1813469" cy="0"/>
            <a:chOff x="2713635" y="2753178"/>
            <a:chExt cx="1813469" cy="0"/>
          </a:xfrm>
        </p:grpSpPr>
        <p:sp>
          <p:nvSpPr>
            <p:cNvPr id="56" name="Line 77">
              <a:extLst>
                <a:ext uri="{FF2B5EF4-FFF2-40B4-BE49-F238E27FC236}">
                  <a16:creationId xmlns:a16="http://schemas.microsoft.com/office/drawing/2014/main" id="{B4086390-0769-1845-A1EC-E22760AEB1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8029" y="2753178"/>
              <a:ext cx="21907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" name="Line 78">
              <a:extLst>
                <a:ext uri="{FF2B5EF4-FFF2-40B4-BE49-F238E27FC236}">
                  <a16:creationId xmlns:a16="http://schemas.microsoft.com/office/drawing/2014/main" id="{F7EBBDB1-B9D4-684B-9688-C878656909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13635" y="2753178"/>
              <a:ext cx="1618919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DB6E8F46-D10B-A04C-8E42-3A2F456D5B37}"/>
              </a:ext>
            </a:extLst>
          </p:cNvPr>
          <p:cNvGrpSpPr/>
          <p:nvPr/>
        </p:nvGrpSpPr>
        <p:grpSpPr>
          <a:xfrm>
            <a:off x="2633554" y="2712381"/>
            <a:ext cx="1138719" cy="0"/>
            <a:chOff x="3388385" y="2753178"/>
            <a:chExt cx="1138719" cy="0"/>
          </a:xfrm>
        </p:grpSpPr>
        <p:sp>
          <p:nvSpPr>
            <p:cNvPr id="54" name="Line 77">
              <a:extLst>
                <a:ext uri="{FF2B5EF4-FFF2-40B4-BE49-F238E27FC236}">
                  <a16:creationId xmlns:a16="http://schemas.microsoft.com/office/drawing/2014/main" id="{C846E6ED-22F3-0343-BFD2-F17DA44888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8029" y="2753178"/>
              <a:ext cx="21907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5" name="Line 78">
              <a:extLst>
                <a:ext uri="{FF2B5EF4-FFF2-40B4-BE49-F238E27FC236}">
                  <a16:creationId xmlns:a16="http://schemas.microsoft.com/office/drawing/2014/main" id="{0684D2FC-6BFF-BE4B-91ED-D2611FF692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8385" y="2753178"/>
              <a:ext cx="944169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40" name="Freeform 110">
            <a:extLst>
              <a:ext uri="{FF2B5EF4-FFF2-40B4-BE49-F238E27FC236}">
                <a16:creationId xmlns:a16="http://schemas.microsoft.com/office/drawing/2014/main" id="{400DCAF7-4C46-8749-A21B-DFF6FFAA81DF}"/>
              </a:ext>
            </a:extLst>
          </p:cNvPr>
          <p:cNvSpPr>
            <a:spLocks/>
          </p:cNvSpPr>
          <p:nvPr/>
        </p:nvSpPr>
        <p:spPr bwMode="auto">
          <a:xfrm>
            <a:off x="3387223" y="1008704"/>
            <a:ext cx="1101458" cy="253042"/>
          </a:xfrm>
          <a:custGeom>
            <a:avLst/>
            <a:gdLst>
              <a:gd name="T0" fmla="*/ 0 w 2689"/>
              <a:gd name="T1" fmla="*/ 0 h 449"/>
              <a:gd name="T2" fmla="*/ 2688 w 2689"/>
              <a:gd name="T3" fmla="*/ 0 h 449"/>
              <a:gd name="T4" fmla="*/ 2688 w 2689"/>
              <a:gd name="T5" fmla="*/ 448 h 449"/>
              <a:gd name="T6" fmla="*/ 0 60000 65536"/>
              <a:gd name="T7" fmla="*/ 0 60000 65536"/>
              <a:gd name="T8" fmla="*/ 0 60000 65536"/>
              <a:gd name="T9" fmla="*/ 0 w 2689"/>
              <a:gd name="T10" fmla="*/ 0 h 449"/>
              <a:gd name="T11" fmla="*/ 2689 w 2689"/>
              <a:gd name="T12" fmla="*/ 449 h 4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89" h="449">
                <a:moveTo>
                  <a:pt x="0" y="0"/>
                </a:moveTo>
                <a:lnTo>
                  <a:pt x="2688" y="0"/>
                </a:lnTo>
                <a:lnTo>
                  <a:pt x="2688" y="448"/>
                </a:lnTo>
              </a:path>
            </a:pathLst>
          </a:custGeom>
          <a:noFill/>
          <a:ln w="25400" cap="rnd" cmpd="sng">
            <a:solidFill>
              <a:srgbClr val="DD0806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1" name="Rectangle 43">
            <a:extLst>
              <a:ext uri="{FF2B5EF4-FFF2-40B4-BE49-F238E27FC236}">
                <a16:creationId xmlns:a16="http://schemas.microsoft.com/office/drawing/2014/main" id="{1EC51A5D-7CDF-2240-9761-0CDE2CA4B3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182" y="3693871"/>
            <a:ext cx="355868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 dirty="0">
                <a:solidFill>
                  <a:srgbClr val="000000"/>
                </a:solidFill>
              </a:rPr>
              <a:t>...</a:t>
            </a:r>
          </a:p>
        </p:txBody>
      </p:sp>
      <p:sp>
        <p:nvSpPr>
          <p:cNvPr id="42" name="Rectangle 108">
            <a:extLst>
              <a:ext uri="{FF2B5EF4-FFF2-40B4-BE49-F238E27FC236}">
                <a16:creationId xmlns:a16="http://schemas.microsoft.com/office/drawing/2014/main" id="{6A4B7CD2-B1D3-294B-A134-94EE546DE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436" y="3253654"/>
            <a:ext cx="55945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 dirty="0">
                <a:solidFill>
                  <a:schemeClr val="accent3"/>
                </a:solidFill>
              </a:rPr>
              <a:t>K3</a:t>
            </a:r>
          </a:p>
        </p:txBody>
      </p:sp>
      <p:sp>
        <p:nvSpPr>
          <p:cNvPr id="43" name="Line 78">
            <a:extLst>
              <a:ext uri="{FF2B5EF4-FFF2-40B4-BE49-F238E27FC236}">
                <a16:creationId xmlns:a16="http://schemas.microsoft.com/office/drawing/2014/main" id="{2FC23E36-BB23-4F4A-944F-BDCFA8CA37E9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7721" y="1869758"/>
            <a:ext cx="190500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" name="Line 78">
            <a:extLst>
              <a:ext uri="{FF2B5EF4-FFF2-40B4-BE49-F238E27FC236}">
                <a16:creationId xmlns:a16="http://schemas.microsoft.com/office/drawing/2014/main" id="{CE3B101D-1862-E440-915C-C6223055C34F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7721" y="3493284"/>
            <a:ext cx="190500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5" name="Line 78">
            <a:extLst>
              <a:ext uri="{FF2B5EF4-FFF2-40B4-BE49-F238E27FC236}">
                <a16:creationId xmlns:a16="http://schemas.microsoft.com/office/drawing/2014/main" id="{70AC24DF-EC7B-6E4F-BFF8-0BDB6A028198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7721" y="2275085"/>
            <a:ext cx="190500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6" name="Line 78">
            <a:extLst>
              <a:ext uri="{FF2B5EF4-FFF2-40B4-BE49-F238E27FC236}">
                <a16:creationId xmlns:a16="http://schemas.microsoft.com/office/drawing/2014/main" id="{9997DE9F-B34C-6243-9297-040791F8E168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7721" y="2680412"/>
            <a:ext cx="190500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7" name="Line 78">
            <a:extLst>
              <a:ext uri="{FF2B5EF4-FFF2-40B4-BE49-F238E27FC236}">
                <a16:creationId xmlns:a16="http://schemas.microsoft.com/office/drawing/2014/main" id="{76F5C6B8-0107-EA4C-A68F-6E32A1E2ABA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7721" y="3088958"/>
            <a:ext cx="190500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8" name="Rectangle 108">
            <a:extLst>
              <a:ext uri="{FF2B5EF4-FFF2-40B4-BE49-F238E27FC236}">
                <a16:creationId xmlns:a16="http://schemas.microsoft.com/office/drawing/2014/main" id="{49536689-F409-884A-83AE-742B10E1D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5055" y="3593489"/>
            <a:ext cx="437621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 dirty="0">
                <a:solidFill>
                  <a:schemeClr val="accent3"/>
                </a:solidFill>
              </a:rPr>
              <a:t>...</a:t>
            </a:r>
          </a:p>
        </p:txBody>
      </p:sp>
      <p:sp>
        <p:nvSpPr>
          <p:cNvPr id="49" name="Freeform 110">
            <a:extLst>
              <a:ext uri="{FF2B5EF4-FFF2-40B4-BE49-F238E27FC236}">
                <a16:creationId xmlns:a16="http://schemas.microsoft.com/office/drawing/2014/main" id="{B5DB65BD-7C96-BB46-B405-0B07D5A328B0}"/>
              </a:ext>
            </a:extLst>
          </p:cNvPr>
          <p:cNvSpPr>
            <a:spLocks/>
          </p:cNvSpPr>
          <p:nvPr/>
        </p:nvSpPr>
        <p:spPr bwMode="auto">
          <a:xfrm flipH="1">
            <a:off x="4893494" y="1006787"/>
            <a:ext cx="1101458" cy="259077"/>
          </a:xfrm>
          <a:custGeom>
            <a:avLst/>
            <a:gdLst>
              <a:gd name="T0" fmla="*/ 0 w 2689"/>
              <a:gd name="T1" fmla="*/ 0 h 449"/>
              <a:gd name="T2" fmla="*/ 2688 w 2689"/>
              <a:gd name="T3" fmla="*/ 0 h 449"/>
              <a:gd name="T4" fmla="*/ 2688 w 2689"/>
              <a:gd name="T5" fmla="*/ 448 h 449"/>
              <a:gd name="T6" fmla="*/ 0 60000 65536"/>
              <a:gd name="T7" fmla="*/ 0 60000 65536"/>
              <a:gd name="T8" fmla="*/ 0 60000 65536"/>
              <a:gd name="T9" fmla="*/ 0 w 2689"/>
              <a:gd name="T10" fmla="*/ 0 h 449"/>
              <a:gd name="T11" fmla="*/ 2689 w 2689"/>
              <a:gd name="T12" fmla="*/ 449 h 4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89" h="449">
                <a:moveTo>
                  <a:pt x="0" y="0"/>
                </a:moveTo>
                <a:lnTo>
                  <a:pt x="2688" y="0"/>
                </a:lnTo>
                <a:lnTo>
                  <a:pt x="2688" y="448"/>
                </a:lnTo>
              </a:path>
            </a:pathLst>
          </a:custGeom>
          <a:noFill/>
          <a:ln w="25400" cap="rnd" cmpd="sng">
            <a:solidFill>
              <a:srgbClr val="DD0806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B4EF9E80-C5FB-AD4D-A975-421FA6495924}"/>
              </a:ext>
            </a:extLst>
          </p:cNvPr>
          <p:cNvCxnSpPr/>
          <p:nvPr/>
        </p:nvCxnSpPr>
        <p:spPr bwMode="auto">
          <a:xfrm flipV="1">
            <a:off x="3432696" y="885559"/>
            <a:ext cx="59184" cy="249666"/>
          </a:xfrm>
          <a:prstGeom prst="line">
            <a:avLst/>
          </a:prstGeom>
          <a:noFill/>
          <a:ln w="28575" cap="flat" cmpd="sng" algn="ctr">
            <a:solidFill>
              <a:srgbClr val="DD080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2DE43812-C566-CB40-BC00-873EF96468A6}"/>
              </a:ext>
            </a:extLst>
          </p:cNvPr>
          <p:cNvCxnSpPr/>
          <p:nvPr/>
        </p:nvCxnSpPr>
        <p:spPr bwMode="auto">
          <a:xfrm flipV="1">
            <a:off x="5880968" y="876482"/>
            <a:ext cx="59184" cy="249666"/>
          </a:xfrm>
          <a:prstGeom prst="line">
            <a:avLst/>
          </a:prstGeom>
          <a:noFill/>
          <a:ln w="28575" cap="flat" cmpd="sng" algn="ctr">
            <a:solidFill>
              <a:srgbClr val="DD080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2" name="Line 77">
            <a:extLst>
              <a:ext uri="{FF2B5EF4-FFF2-40B4-BE49-F238E27FC236}">
                <a16:creationId xmlns:a16="http://schemas.microsoft.com/office/drawing/2014/main" id="{91716083-6F5B-BF40-B12C-108A00ACD3D6}"/>
              </a:ext>
            </a:extLst>
          </p:cNvPr>
          <p:cNvSpPr>
            <a:spLocks noChangeShapeType="1"/>
          </p:cNvSpPr>
          <p:nvPr/>
        </p:nvSpPr>
        <p:spPr bwMode="auto">
          <a:xfrm>
            <a:off x="3577723" y="3115791"/>
            <a:ext cx="197641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3" name="Rectangle 34">
            <a:extLst>
              <a:ext uri="{FF2B5EF4-FFF2-40B4-BE49-F238E27FC236}">
                <a16:creationId xmlns:a16="http://schemas.microsoft.com/office/drawing/2014/main" id="{82155D27-745C-B947-8347-25022571CE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5894" y="1463358"/>
            <a:ext cx="1816100" cy="2700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60" name="Line 106">
            <a:extLst>
              <a:ext uri="{FF2B5EF4-FFF2-40B4-BE49-F238E27FC236}">
                <a16:creationId xmlns:a16="http://schemas.microsoft.com/office/drawing/2014/main" id="{A64C9B44-B1FA-2741-A64B-F701A48D257D}"/>
              </a:ext>
            </a:extLst>
          </p:cNvPr>
          <p:cNvSpPr>
            <a:spLocks noChangeShapeType="1"/>
          </p:cNvSpPr>
          <p:nvPr/>
        </p:nvSpPr>
        <p:spPr bwMode="auto">
          <a:xfrm>
            <a:off x="5591994" y="3493048"/>
            <a:ext cx="20190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D36010DB-BDFC-B049-AB35-7C4819584238}"/>
              </a:ext>
            </a:extLst>
          </p:cNvPr>
          <p:cNvSpPr txBox="1"/>
          <p:nvPr/>
        </p:nvSpPr>
        <p:spPr>
          <a:xfrm>
            <a:off x="3439853" y="4549884"/>
            <a:ext cx="2090637" cy="1815882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GO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= 1→0</a:t>
            </a:r>
          </a:p>
          <a:p>
            <a:pPr fontAlgn="base">
              <a:spcAft>
                <a:spcPct val="0"/>
              </a:spcAft>
            </a:pPr>
            <a:r>
              <a:rPr lang="fr-FR" sz="2800" kern="0" dirty="0">
                <a:solidFill>
                  <a:schemeClr val="tx2"/>
                </a:solidFill>
              </a:rPr>
              <a:t>RES</a:t>
            </a:r>
            <a:r>
              <a:rPr lang="fr-FR" sz="2800" kern="0" dirty="0"/>
              <a:t> = 0→1</a:t>
            </a:r>
            <a:endParaRPr lang="fr-FR" sz="2800" kern="0" dirty="0">
              <a:solidFill>
                <a:schemeClr val="tx2"/>
              </a:solidFill>
            </a:endParaRPr>
          </a:p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SUSP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= 0</a:t>
            </a:r>
          </a:p>
          <a:p>
            <a:pPr algn="l" fontAlgn="base">
              <a:spcAft>
                <a:spcPct val="0"/>
              </a:spcAft>
            </a:pPr>
            <a:r>
              <a:rPr lang="fr-FR" sz="2800" kern="0" dirty="0">
                <a:solidFill>
                  <a:schemeClr val="tx2"/>
                </a:solidFill>
              </a:rPr>
              <a:t>KILL</a:t>
            </a:r>
            <a:r>
              <a:rPr lang="fr-FR" sz="2800" kern="0" dirty="0"/>
              <a:t> = 0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7E1B9385-9382-7F46-9DE6-356763C1BDD6}"/>
              </a:ext>
            </a:extLst>
          </p:cNvPr>
          <p:cNvSpPr txBox="1"/>
          <p:nvPr/>
        </p:nvSpPr>
        <p:spPr>
          <a:xfrm>
            <a:off x="2319541" y="2478797"/>
            <a:ext cx="356188" cy="461665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0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3D43ABBA-5B7C-1248-BA82-769090FCB363}"/>
              </a:ext>
            </a:extLst>
          </p:cNvPr>
          <p:cNvSpPr txBox="1"/>
          <p:nvPr/>
        </p:nvSpPr>
        <p:spPr>
          <a:xfrm>
            <a:off x="2333442" y="2845233"/>
            <a:ext cx="356188" cy="461665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0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95B71CB-F932-994C-87DC-51D66D4BF28A}"/>
              </a:ext>
            </a:extLst>
          </p:cNvPr>
          <p:cNvSpPr/>
          <p:nvPr/>
        </p:nvSpPr>
        <p:spPr bwMode="auto">
          <a:xfrm>
            <a:off x="1474665" y="1693494"/>
            <a:ext cx="409550" cy="410399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rtlCol="0" anchor="ctr">
            <a:spAutoFit/>
          </a:bodyPr>
          <a:lstStyle/>
          <a:p>
            <a:pPr marL="252000" indent="-252000" algn="ctr">
              <a:spcAft>
                <a:spcPts val="1200"/>
              </a:spcAft>
              <a:buFont typeface="Arial" pitchFamily="34" charset="0"/>
              <a:buChar char="•"/>
            </a:pPr>
            <a:endParaRPr lang="fr-FR" sz="2800" dirty="0"/>
          </a:p>
        </p:txBody>
      </p: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C410E197-934F-6340-A151-77B9EC3BA2DF}"/>
              </a:ext>
            </a:extLst>
          </p:cNvPr>
          <p:cNvCxnSpPr/>
          <p:nvPr/>
        </p:nvCxnSpPr>
        <p:spPr bwMode="auto">
          <a:xfrm flipH="1" flipV="1">
            <a:off x="1157135" y="1896942"/>
            <a:ext cx="300363" cy="2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7" name="Ellipse 66">
            <a:extLst>
              <a:ext uri="{FF2B5EF4-FFF2-40B4-BE49-F238E27FC236}">
                <a16:creationId xmlns:a16="http://schemas.microsoft.com/office/drawing/2014/main" id="{6C3B8AA2-438B-FE48-AAEA-F3DAB9FDA502}"/>
              </a:ext>
            </a:extLst>
          </p:cNvPr>
          <p:cNvSpPr/>
          <p:nvPr/>
        </p:nvSpPr>
        <p:spPr bwMode="auto">
          <a:xfrm>
            <a:off x="1327897" y="1833993"/>
            <a:ext cx="129601" cy="129599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90488" tIns="44450" rIns="90488" bIns="44450" rtlCol="0" anchor="ctr">
            <a:spAutoFit/>
          </a:bodyPr>
          <a:lstStyle/>
          <a:p>
            <a:pPr marL="252000" indent="-252000" algn="ctr">
              <a:spcAft>
                <a:spcPts val="1200"/>
              </a:spcAft>
              <a:buFont typeface="Arial" pitchFamily="34" charset="0"/>
              <a:buChar char="•"/>
            </a:pPr>
            <a:endParaRPr lang="fr-FR" sz="2800" dirty="0"/>
          </a:p>
        </p:txBody>
      </p: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A6FA2AC1-F6E0-0248-BDD5-D8E7013CAEF4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877725" y="1896942"/>
            <a:ext cx="300363" cy="2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9" name="Ellipse 68">
            <a:extLst>
              <a:ext uri="{FF2B5EF4-FFF2-40B4-BE49-F238E27FC236}">
                <a16:creationId xmlns:a16="http://schemas.microsoft.com/office/drawing/2014/main" id="{1419AE93-C071-D541-A746-8213987F0453}"/>
              </a:ext>
            </a:extLst>
          </p:cNvPr>
          <p:cNvSpPr/>
          <p:nvPr/>
        </p:nvSpPr>
        <p:spPr bwMode="auto">
          <a:xfrm>
            <a:off x="2005816" y="1839602"/>
            <a:ext cx="129601" cy="129599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90488" tIns="44450" rIns="90488" bIns="44450" rtlCol="0" anchor="ctr">
            <a:spAutoFit/>
          </a:bodyPr>
          <a:lstStyle/>
          <a:p>
            <a:pPr marL="252000" indent="-252000" algn="ctr">
              <a:spcAft>
                <a:spcPts val="1200"/>
              </a:spcAft>
              <a:buFont typeface="Arial" pitchFamily="34" charset="0"/>
              <a:buChar char="•"/>
            </a:pPr>
            <a:endParaRPr lang="fr-FR" sz="2800" dirty="0"/>
          </a:p>
        </p:txBody>
      </p: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827CFF4C-2FCA-E04C-80AB-6DDB6CEA7564}"/>
              </a:ext>
            </a:extLst>
          </p:cNvPr>
          <p:cNvCxnSpPr>
            <a:cxnSpLocks/>
            <a:stCxn id="57" idx="0"/>
          </p:cNvCxnSpPr>
          <p:nvPr/>
        </p:nvCxnSpPr>
        <p:spPr bwMode="auto">
          <a:xfrm flipV="1">
            <a:off x="1958804" y="1911624"/>
            <a:ext cx="0" cy="406799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8" name="ZoneTexte 77">
            <a:extLst>
              <a:ext uri="{FF2B5EF4-FFF2-40B4-BE49-F238E27FC236}">
                <a16:creationId xmlns:a16="http://schemas.microsoft.com/office/drawing/2014/main" id="{646A0074-A58C-E940-9EAA-5AF68C3C43BB}"/>
              </a:ext>
            </a:extLst>
          </p:cNvPr>
          <p:cNvSpPr txBox="1"/>
          <p:nvPr/>
        </p:nvSpPr>
        <p:spPr>
          <a:xfrm>
            <a:off x="837151" y="1653742"/>
            <a:ext cx="356188" cy="461665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783092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A52636D-4305-1346-A762-E7FD49D94577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21/03/2018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7A03FB8-E51F-7A43-9336-9F1F933052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E26EA8F-2603-4B4C-BC22-F5C5A05F542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F34847B0-C584-124C-BECE-8DE6A24D0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Circuit trop simple du programme pr</a:t>
            </a:r>
            <a:r>
              <a:rPr lang="en-US"/>
              <a:t>écédent</a:t>
            </a:r>
            <a:endParaRPr lang="fr-FR"/>
          </a:p>
        </p:txBody>
      </p:sp>
      <p:grpSp>
        <p:nvGrpSpPr>
          <p:cNvPr id="151" name="Groupe 150">
            <a:extLst>
              <a:ext uri="{FF2B5EF4-FFF2-40B4-BE49-F238E27FC236}">
                <a16:creationId xmlns:a16="http://schemas.microsoft.com/office/drawing/2014/main" id="{777FE562-35F2-214D-8ED2-F30291FEF4B3}"/>
              </a:ext>
            </a:extLst>
          </p:cNvPr>
          <p:cNvGrpSpPr/>
          <p:nvPr/>
        </p:nvGrpSpPr>
        <p:grpSpPr>
          <a:xfrm>
            <a:off x="113384" y="949970"/>
            <a:ext cx="8963536" cy="1618345"/>
            <a:chOff x="47256" y="949970"/>
            <a:chExt cx="8963536" cy="1618345"/>
          </a:xfrm>
        </p:grpSpPr>
        <p:sp>
          <p:nvSpPr>
            <p:cNvPr id="120" name="ZoneTexte 119">
              <a:extLst>
                <a:ext uri="{FF2B5EF4-FFF2-40B4-BE49-F238E27FC236}">
                  <a16:creationId xmlns:a16="http://schemas.microsoft.com/office/drawing/2014/main" id="{53300119-7872-F94B-B3FA-5CAF1CEAB35D}"/>
                </a:ext>
              </a:extLst>
            </p:cNvPr>
            <p:cNvSpPr txBox="1"/>
            <p:nvPr/>
          </p:nvSpPr>
          <p:spPr>
            <a:xfrm>
              <a:off x="6632326" y="949970"/>
              <a:ext cx="389850" cy="461665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lang="fr-FR" sz="2400" kern="0" dirty="0">
                  <a:solidFill>
                    <a:schemeClr val="tx2"/>
                  </a:solidFill>
                </a:rPr>
                <a:t>S</a:t>
              </a:r>
              <a:endPara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endParaRPr>
            </a:p>
          </p:txBody>
        </p:sp>
        <p:grpSp>
          <p:nvGrpSpPr>
            <p:cNvPr id="148" name="Groupe 147">
              <a:extLst>
                <a:ext uri="{FF2B5EF4-FFF2-40B4-BE49-F238E27FC236}">
                  <a16:creationId xmlns:a16="http://schemas.microsoft.com/office/drawing/2014/main" id="{C64143C7-DA52-584D-A00E-9335CD456472}"/>
                </a:ext>
              </a:extLst>
            </p:cNvPr>
            <p:cNvGrpSpPr/>
            <p:nvPr/>
          </p:nvGrpSpPr>
          <p:grpSpPr>
            <a:xfrm>
              <a:off x="47256" y="1171396"/>
              <a:ext cx="8963536" cy="1396919"/>
              <a:chOff x="47256" y="1171396"/>
              <a:chExt cx="8963536" cy="1396919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42C6DF5-2DCB-B04F-9ED8-57FD498B8788}"/>
                  </a:ext>
                </a:extLst>
              </p:cNvPr>
              <p:cNvSpPr/>
              <p:nvPr/>
            </p:nvSpPr>
            <p:spPr bwMode="auto">
              <a:xfrm>
                <a:off x="666563" y="1693494"/>
                <a:ext cx="409550" cy="410399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rtlCol="0" anchor="ctr">
                <a:spAutoFit/>
              </a:bodyPr>
              <a:lstStyle/>
              <a:p>
                <a:pPr marL="252000" indent="-252000" algn="ctr">
                  <a:spcAft>
                    <a:spcPts val="1200"/>
                  </a:spcAft>
                  <a:buFont typeface="Arial" pitchFamily="34" charset="0"/>
                  <a:buChar char="•"/>
                </a:pPr>
                <a:endParaRPr lang="fr-FR" sz="2800" dirty="0"/>
              </a:p>
            </p:txBody>
          </p:sp>
          <p:cxnSp>
            <p:nvCxnSpPr>
              <p:cNvPr id="7" name="Connecteur droit 6">
                <a:extLst>
                  <a:ext uri="{FF2B5EF4-FFF2-40B4-BE49-F238E27FC236}">
                    <a16:creationId xmlns:a16="http://schemas.microsoft.com/office/drawing/2014/main" id="{4880B55D-6706-7045-8E0D-5926A104E318}"/>
                  </a:ext>
                </a:extLst>
              </p:cNvPr>
              <p:cNvCxnSpPr/>
              <p:nvPr/>
            </p:nvCxnSpPr>
            <p:spPr bwMode="auto">
              <a:xfrm flipH="1" flipV="1">
                <a:off x="349033" y="1896942"/>
                <a:ext cx="300363" cy="2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8" name="Ellipse 7">
                <a:extLst>
                  <a:ext uri="{FF2B5EF4-FFF2-40B4-BE49-F238E27FC236}">
                    <a16:creationId xmlns:a16="http://schemas.microsoft.com/office/drawing/2014/main" id="{C8A2FF59-D6B5-694F-9C4F-7495751DBFA0}"/>
                  </a:ext>
                </a:extLst>
              </p:cNvPr>
              <p:cNvSpPr/>
              <p:nvPr/>
            </p:nvSpPr>
            <p:spPr bwMode="auto">
              <a:xfrm>
                <a:off x="519795" y="1833993"/>
                <a:ext cx="129601" cy="1295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lIns="90488" tIns="44450" rIns="90488" bIns="44450" rtlCol="0" anchor="ctr">
                <a:spAutoFit/>
              </a:bodyPr>
              <a:lstStyle/>
              <a:p>
                <a:pPr marL="252000" indent="-252000" algn="ctr">
                  <a:spcAft>
                    <a:spcPts val="1200"/>
                  </a:spcAft>
                  <a:buFont typeface="Arial" pitchFamily="34" charset="0"/>
                  <a:buChar char="•"/>
                </a:pPr>
                <a:endParaRPr lang="fr-FR" sz="2800" dirty="0"/>
              </a:p>
            </p:txBody>
          </p:sp>
          <p:cxnSp>
            <p:nvCxnSpPr>
              <p:cNvPr id="9" name="Connecteur droit 8">
                <a:extLst>
                  <a:ext uri="{FF2B5EF4-FFF2-40B4-BE49-F238E27FC236}">
                    <a16:creationId xmlns:a16="http://schemas.microsoft.com/office/drawing/2014/main" id="{B7313000-74F6-1B48-913D-46561FDBE77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1069623" y="1896942"/>
                <a:ext cx="300363" cy="2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0" name="Ellipse 9">
                <a:extLst>
                  <a:ext uri="{FF2B5EF4-FFF2-40B4-BE49-F238E27FC236}">
                    <a16:creationId xmlns:a16="http://schemas.microsoft.com/office/drawing/2014/main" id="{B27A7D8C-2953-5A4A-8754-EF6D4D5D515B}"/>
                  </a:ext>
                </a:extLst>
              </p:cNvPr>
              <p:cNvSpPr/>
              <p:nvPr/>
            </p:nvSpPr>
            <p:spPr bwMode="auto">
              <a:xfrm>
                <a:off x="1189941" y="1833993"/>
                <a:ext cx="129601" cy="1295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lIns="90488" tIns="44450" rIns="90488" bIns="44450" rtlCol="0" anchor="ctr">
                <a:spAutoFit/>
              </a:bodyPr>
              <a:lstStyle/>
              <a:p>
                <a:pPr marL="252000" indent="-252000" algn="ctr">
                  <a:spcAft>
                    <a:spcPts val="1200"/>
                  </a:spcAft>
                  <a:buFont typeface="Arial" pitchFamily="34" charset="0"/>
                  <a:buChar char="•"/>
                </a:pPr>
                <a:endParaRPr lang="fr-FR" sz="2800" dirty="0"/>
              </a:p>
            </p:txBody>
          </p:sp>
          <p:cxnSp>
            <p:nvCxnSpPr>
              <p:cNvPr id="11" name="Connecteur droit 10">
                <a:extLst>
                  <a:ext uri="{FF2B5EF4-FFF2-40B4-BE49-F238E27FC236}">
                    <a16:creationId xmlns:a16="http://schemas.microsoft.com/office/drawing/2014/main" id="{728BC079-EAE0-3344-9BCD-7D70FF1ACC6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1129920" y="1475206"/>
                <a:ext cx="0" cy="40679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50FBC56-5327-9A44-95BE-5F247A40A6F2}"/>
                  </a:ext>
                </a:extLst>
              </p:cNvPr>
              <p:cNvSpPr/>
              <p:nvPr/>
            </p:nvSpPr>
            <p:spPr bwMode="auto">
              <a:xfrm>
                <a:off x="4151689" y="1678717"/>
                <a:ext cx="409550" cy="410399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rtlCol="0" anchor="ctr">
                <a:spAutoFit/>
              </a:bodyPr>
              <a:lstStyle/>
              <a:p>
                <a:pPr marL="252000" indent="-252000" algn="ctr">
                  <a:spcAft>
                    <a:spcPts val="1200"/>
                  </a:spcAft>
                  <a:buFont typeface="Arial" pitchFamily="34" charset="0"/>
                  <a:buChar char="•"/>
                </a:pPr>
                <a:endParaRPr lang="fr-FR" sz="2800" dirty="0"/>
              </a:p>
            </p:txBody>
          </p:sp>
          <p:cxnSp>
            <p:nvCxnSpPr>
              <p:cNvPr id="13" name="Connecteur droit 12">
                <a:extLst>
                  <a:ext uri="{FF2B5EF4-FFF2-40B4-BE49-F238E27FC236}">
                    <a16:creationId xmlns:a16="http://schemas.microsoft.com/office/drawing/2014/main" id="{CC2E74E6-8C7D-9241-8B0B-B18B26C69161}"/>
                  </a:ext>
                </a:extLst>
              </p:cNvPr>
              <p:cNvCxnSpPr/>
              <p:nvPr/>
            </p:nvCxnSpPr>
            <p:spPr bwMode="auto">
              <a:xfrm flipH="1" flipV="1">
                <a:off x="3834159" y="1882165"/>
                <a:ext cx="300363" cy="2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" name="Connecteur droit 13">
                <a:extLst>
                  <a:ext uri="{FF2B5EF4-FFF2-40B4-BE49-F238E27FC236}">
                    <a16:creationId xmlns:a16="http://schemas.microsoft.com/office/drawing/2014/main" id="{44F67A8D-6BE7-C348-B52E-8324C9B8894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4554749" y="1882165"/>
                <a:ext cx="300363" cy="2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18" name="Group 29">
                <a:extLst>
                  <a:ext uri="{FF2B5EF4-FFF2-40B4-BE49-F238E27FC236}">
                    <a16:creationId xmlns:a16="http://schemas.microsoft.com/office/drawing/2014/main" id="{2A847E7F-F40B-E940-8D2A-C2FCD39E92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7726" y="1547672"/>
                <a:ext cx="1195276" cy="460241"/>
                <a:chOff x="3768" y="2730"/>
                <a:chExt cx="858" cy="336"/>
              </a:xfrm>
            </p:grpSpPr>
            <p:sp>
              <p:nvSpPr>
                <p:cNvPr id="19" name="Line 30">
                  <a:extLst>
                    <a:ext uri="{FF2B5EF4-FFF2-40B4-BE49-F238E27FC236}">
                      <a16:creationId xmlns:a16="http://schemas.microsoft.com/office/drawing/2014/main" id="{36A633BD-2B61-F64F-936A-40133A8DF8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84" y="3062"/>
                  <a:ext cx="344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0" name="Line 31">
                  <a:extLst>
                    <a:ext uri="{FF2B5EF4-FFF2-40B4-BE49-F238E27FC236}">
                      <a16:creationId xmlns:a16="http://schemas.microsoft.com/office/drawing/2014/main" id="{8107EE28-613D-E94B-AD28-383EE2E359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84" y="2736"/>
                  <a:ext cx="352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1" name="Line 32">
                  <a:extLst>
                    <a:ext uri="{FF2B5EF4-FFF2-40B4-BE49-F238E27FC236}">
                      <a16:creationId xmlns:a16="http://schemas.microsoft.com/office/drawing/2014/main" id="{92F5840B-8DD3-BC41-ACD8-C140BE3EB9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84" y="2730"/>
                  <a:ext cx="0" cy="336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" name="Arc 33">
                  <a:extLst>
                    <a:ext uri="{FF2B5EF4-FFF2-40B4-BE49-F238E27FC236}">
                      <a16:creationId xmlns:a16="http://schemas.microsoft.com/office/drawing/2014/main" id="{96474DD5-FC96-3544-A31D-979213F1E4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32" y="2886"/>
                  <a:ext cx="160" cy="176"/>
                </a:xfrm>
                <a:custGeom>
                  <a:avLst/>
                  <a:gdLst>
                    <a:gd name="G0" fmla="+- 0 0 0"/>
                    <a:gd name="G1" fmla="+- 0 0 0"/>
                    <a:gd name="G2" fmla="+- 21600 0 0"/>
                    <a:gd name="T0" fmla="*/ 21600 w 21600"/>
                    <a:gd name="T1" fmla="*/ 0 h 21600"/>
                    <a:gd name="T2" fmla="*/ 0 w 21600"/>
                    <a:gd name="T3" fmla="*/ 21600 h 21600"/>
                    <a:gd name="T4" fmla="*/ 0 w 21600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600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60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r>
                    <a:rPr lang="fr-FR"/>
                    <a:t>       </a:t>
                  </a:r>
                </a:p>
              </p:txBody>
            </p:sp>
            <p:sp>
              <p:nvSpPr>
                <p:cNvPr id="23" name="Arc 35">
                  <a:extLst>
                    <a:ext uri="{FF2B5EF4-FFF2-40B4-BE49-F238E27FC236}">
                      <a16:creationId xmlns:a16="http://schemas.microsoft.com/office/drawing/2014/main" id="{F68A0C01-73CE-6442-88FC-3944134A59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29" y="2736"/>
                  <a:ext cx="161" cy="176"/>
                </a:xfrm>
                <a:custGeom>
                  <a:avLst/>
                  <a:gdLst>
                    <a:gd name="G0" fmla="+- 135 0 0"/>
                    <a:gd name="G1" fmla="+- 21600 0 0"/>
                    <a:gd name="G2" fmla="+- 21600 0 0"/>
                    <a:gd name="T0" fmla="*/ 0 w 21735"/>
                    <a:gd name="T1" fmla="*/ 0 h 21600"/>
                    <a:gd name="T2" fmla="*/ 21735 w 21735"/>
                    <a:gd name="T3" fmla="*/ 21600 h 21600"/>
                    <a:gd name="T4" fmla="*/ 135 w 21735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735" h="21600" fill="none" extrusionOk="0">
                      <a:moveTo>
                        <a:pt x="0" y="0"/>
                      </a:moveTo>
                      <a:cubicBezTo>
                        <a:pt x="45" y="0"/>
                        <a:pt x="90" y="-1"/>
                        <a:pt x="135" y="0"/>
                      </a:cubicBezTo>
                      <a:cubicBezTo>
                        <a:pt x="12064" y="0"/>
                        <a:pt x="21735" y="9670"/>
                        <a:pt x="21735" y="21600"/>
                      </a:cubicBezTo>
                    </a:path>
                    <a:path w="21735" h="21600" stroke="0" extrusionOk="0">
                      <a:moveTo>
                        <a:pt x="0" y="0"/>
                      </a:moveTo>
                      <a:cubicBezTo>
                        <a:pt x="45" y="0"/>
                        <a:pt x="90" y="-1"/>
                        <a:pt x="135" y="0"/>
                      </a:cubicBezTo>
                      <a:cubicBezTo>
                        <a:pt x="12064" y="0"/>
                        <a:pt x="21735" y="9670"/>
                        <a:pt x="21735" y="21600"/>
                      </a:cubicBezTo>
                      <a:lnTo>
                        <a:pt x="135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4" name="Line 37">
                  <a:extLst>
                    <a:ext uri="{FF2B5EF4-FFF2-40B4-BE49-F238E27FC236}">
                      <a16:creationId xmlns:a16="http://schemas.microsoft.com/office/drawing/2014/main" id="{01189113-3525-604F-9244-E8317CD041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12" y="2976"/>
                  <a:ext cx="64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5" name="Line 39">
                  <a:extLst>
                    <a:ext uri="{FF2B5EF4-FFF2-40B4-BE49-F238E27FC236}">
                      <a16:creationId xmlns:a16="http://schemas.microsoft.com/office/drawing/2014/main" id="{6D054F52-B94F-4D47-8FD0-1E6E3A869E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90" y="2896"/>
                  <a:ext cx="136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6" name="Line 40">
                  <a:extLst>
                    <a:ext uri="{FF2B5EF4-FFF2-40B4-BE49-F238E27FC236}">
                      <a16:creationId xmlns:a16="http://schemas.microsoft.com/office/drawing/2014/main" id="{2EC115CA-4888-9B46-9B7B-A878DB4EE1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72" y="2833"/>
                  <a:ext cx="212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7" name="Line 41">
                  <a:extLst>
                    <a:ext uri="{FF2B5EF4-FFF2-40B4-BE49-F238E27FC236}">
                      <a16:creationId xmlns:a16="http://schemas.microsoft.com/office/drawing/2014/main" id="{BE87A7B0-B94F-A840-BC74-3773161021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68" y="2976"/>
                  <a:ext cx="156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28" name="Group 19">
                <a:extLst>
                  <a:ext uri="{FF2B5EF4-FFF2-40B4-BE49-F238E27FC236}">
                    <a16:creationId xmlns:a16="http://schemas.microsoft.com/office/drawing/2014/main" id="{CB1E6EE5-C338-E444-9486-964570FA416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00952" y="1635839"/>
                <a:ext cx="1331454" cy="474045"/>
                <a:chOff x="1920" y="1152"/>
                <a:chExt cx="856" cy="305"/>
              </a:xfrm>
            </p:grpSpPr>
            <p:sp>
              <p:nvSpPr>
                <p:cNvPr id="29" name="Arc 20">
                  <a:extLst>
                    <a:ext uri="{FF2B5EF4-FFF2-40B4-BE49-F238E27FC236}">
                      <a16:creationId xmlns:a16="http://schemas.microsoft.com/office/drawing/2014/main" id="{7D663B63-F564-F34A-9E27-8F0A80162A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0" y="1152"/>
                  <a:ext cx="77" cy="148"/>
                </a:xfrm>
                <a:custGeom>
                  <a:avLst/>
                  <a:gdLst>
                    <a:gd name="G0" fmla="+- 284 0 0"/>
                    <a:gd name="G1" fmla="+- 21600 0 0"/>
                    <a:gd name="G2" fmla="+- 21600 0 0"/>
                    <a:gd name="T0" fmla="*/ 0 w 21884"/>
                    <a:gd name="T1" fmla="*/ 2 h 21600"/>
                    <a:gd name="T2" fmla="*/ 21884 w 21884"/>
                    <a:gd name="T3" fmla="*/ 21600 h 21600"/>
                    <a:gd name="T4" fmla="*/ 284 w 21884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884" h="21600" fill="none" extrusionOk="0">
                      <a:moveTo>
                        <a:pt x="-1" y="1"/>
                      </a:moveTo>
                      <a:cubicBezTo>
                        <a:pt x="94" y="0"/>
                        <a:pt x="189" y="-1"/>
                        <a:pt x="284" y="0"/>
                      </a:cubicBezTo>
                      <a:cubicBezTo>
                        <a:pt x="12213" y="0"/>
                        <a:pt x="21884" y="9670"/>
                        <a:pt x="21884" y="21600"/>
                      </a:cubicBezTo>
                    </a:path>
                    <a:path w="21884" h="21600" stroke="0" extrusionOk="0">
                      <a:moveTo>
                        <a:pt x="-1" y="1"/>
                      </a:moveTo>
                      <a:cubicBezTo>
                        <a:pt x="94" y="0"/>
                        <a:pt x="189" y="-1"/>
                        <a:pt x="284" y="0"/>
                      </a:cubicBezTo>
                      <a:cubicBezTo>
                        <a:pt x="12213" y="0"/>
                        <a:pt x="21884" y="9670"/>
                        <a:pt x="21884" y="21600"/>
                      </a:cubicBezTo>
                      <a:lnTo>
                        <a:pt x="284" y="2160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" name="Arc 21">
                  <a:extLst>
                    <a:ext uri="{FF2B5EF4-FFF2-40B4-BE49-F238E27FC236}">
                      <a16:creationId xmlns:a16="http://schemas.microsoft.com/office/drawing/2014/main" id="{2086CBE2-A1C8-F545-9971-FB4CC17ABB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6" y="1152"/>
                  <a:ext cx="537" cy="160"/>
                </a:xfrm>
                <a:custGeom>
                  <a:avLst/>
                  <a:gdLst>
                    <a:gd name="G0" fmla="+- 40 0 0"/>
                    <a:gd name="G1" fmla="+- 21600 0 0"/>
                    <a:gd name="G2" fmla="+- 21600 0 0"/>
                    <a:gd name="T0" fmla="*/ 0 w 21640"/>
                    <a:gd name="T1" fmla="*/ 0 h 21600"/>
                    <a:gd name="T2" fmla="*/ 21640 w 21640"/>
                    <a:gd name="T3" fmla="*/ 21600 h 21600"/>
                    <a:gd name="T4" fmla="*/ 40 w 2164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40" h="21600" fill="none" extrusionOk="0">
                      <a:moveTo>
                        <a:pt x="0" y="0"/>
                      </a:moveTo>
                      <a:cubicBezTo>
                        <a:pt x="13" y="0"/>
                        <a:pt x="26" y="-1"/>
                        <a:pt x="40" y="0"/>
                      </a:cubicBezTo>
                      <a:cubicBezTo>
                        <a:pt x="11969" y="0"/>
                        <a:pt x="21640" y="9670"/>
                        <a:pt x="21640" y="21600"/>
                      </a:cubicBezTo>
                    </a:path>
                    <a:path w="21640" h="21600" stroke="0" extrusionOk="0">
                      <a:moveTo>
                        <a:pt x="0" y="0"/>
                      </a:moveTo>
                      <a:cubicBezTo>
                        <a:pt x="13" y="0"/>
                        <a:pt x="26" y="-1"/>
                        <a:pt x="40" y="0"/>
                      </a:cubicBezTo>
                      <a:cubicBezTo>
                        <a:pt x="11969" y="0"/>
                        <a:pt x="21640" y="9670"/>
                        <a:pt x="21640" y="21600"/>
                      </a:cubicBezTo>
                      <a:lnTo>
                        <a:pt x="40" y="2160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1" name="Arc 22">
                  <a:extLst>
                    <a:ext uri="{FF2B5EF4-FFF2-40B4-BE49-F238E27FC236}">
                      <a16:creationId xmlns:a16="http://schemas.microsoft.com/office/drawing/2014/main" id="{A874698C-DB07-1246-B5FC-E3A6B8C09E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7" y="1306"/>
                  <a:ext cx="525" cy="151"/>
                </a:xfrm>
                <a:custGeom>
                  <a:avLst/>
                  <a:gdLst>
                    <a:gd name="G0" fmla="+- 0 0 0"/>
                    <a:gd name="G1" fmla="+- 0 0 0"/>
                    <a:gd name="G2" fmla="+- 21600 0 0"/>
                    <a:gd name="T0" fmla="*/ 21600 w 21600"/>
                    <a:gd name="T1" fmla="*/ 0 h 21600"/>
                    <a:gd name="T2" fmla="*/ 0 w 21600"/>
                    <a:gd name="T3" fmla="*/ 21600 h 21600"/>
                    <a:gd name="T4" fmla="*/ 0 w 21600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600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60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2" name="Arc 23">
                  <a:extLst>
                    <a:ext uri="{FF2B5EF4-FFF2-40B4-BE49-F238E27FC236}">
                      <a16:creationId xmlns:a16="http://schemas.microsoft.com/office/drawing/2014/main" id="{19C1337D-B6E6-CA48-94BA-EAC9B757BD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0" y="1295"/>
                  <a:ext cx="77" cy="160"/>
                </a:xfrm>
                <a:custGeom>
                  <a:avLst/>
                  <a:gdLst>
                    <a:gd name="G0" fmla="+- 0 0 0"/>
                    <a:gd name="G1" fmla="+- 0 0 0"/>
                    <a:gd name="G2" fmla="+- 21600 0 0"/>
                    <a:gd name="T0" fmla="*/ 21600 w 21600"/>
                    <a:gd name="T1" fmla="*/ 0 h 21600"/>
                    <a:gd name="T2" fmla="*/ 0 w 21600"/>
                    <a:gd name="T3" fmla="*/ 21600 h 21600"/>
                    <a:gd name="T4" fmla="*/ 0 w 21600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600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60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3" name="Line 24">
                  <a:extLst>
                    <a:ext uri="{FF2B5EF4-FFF2-40B4-BE49-F238E27FC236}">
                      <a16:creationId xmlns:a16="http://schemas.microsoft.com/office/drawing/2014/main" id="{9B0784A6-7864-5B4E-8A3D-850DF55DCC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6" y="1231"/>
                  <a:ext cx="24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4" name="Line 25">
                  <a:extLst>
                    <a:ext uri="{FF2B5EF4-FFF2-40B4-BE49-F238E27FC236}">
                      <a16:creationId xmlns:a16="http://schemas.microsoft.com/office/drawing/2014/main" id="{8CE44E8B-545D-6E49-86D3-1F4E089DE9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6" y="1375"/>
                  <a:ext cx="24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5" name="Line 26">
                  <a:extLst>
                    <a:ext uri="{FF2B5EF4-FFF2-40B4-BE49-F238E27FC236}">
                      <a16:creationId xmlns:a16="http://schemas.microsoft.com/office/drawing/2014/main" id="{5AE8B08E-6D8C-5D49-AC74-5559932A2A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0" y="1231"/>
                  <a:ext cx="192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6" name="Line 27">
                  <a:extLst>
                    <a:ext uri="{FF2B5EF4-FFF2-40B4-BE49-F238E27FC236}">
                      <a16:creationId xmlns:a16="http://schemas.microsoft.com/office/drawing/2014/main" id="{C228CF89-1D4E-684C-9171-D6D14182D3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0" y="1375"/>
                  <a:ext cx="192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7" name="Line 28">
                  <a:extLst>
                    <a:ext uri="{FF2B5EF4-FFF2-40B4-BE49-F238E27FC236}">
                      <a16:creationId xmlns:a16="http://schemas.microsoft.com/office/drawing/2014/main" id="{7DE8E107-F959-4C41-B80A-DF1486DA37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72" y="1312"/>
                  <a:ext cx="204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cxnSp>
            <p:nvCxnSpPr>
              <p:cNvPr id="38" name="Connecteur droit 37">
                <a:extLst>
                  <a:ext uri="{FF2B5EF4-FFF2-40B4-BE49-F238E27FC236}">
                    <a16:creationId xmlns:a16="http://schemas.microsoft.com/office/drawing/2014/main" id="{2B5B493B-BD1E-3B4F-9833-0DB7D21A4DD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4856792" y="1483347"/>
                <a:ext cx="0" cy="211623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" name="Connecteur droit 39">
                <a:extLst>
                  <a:ext uri="{FF2B5EF4-FFF2-40B4-BE49-F238E27FC236}">
                    <a16:creationId xmlns:a16="http://schemas.microsoft.com/office/drawing/2014/main" id="{426544A1-E9B1-C948-9A12-8AF1AB86316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126776" y="1483347"/>
                <a:ext cx="3728336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6" name="Connecteur droit 45">
                <a:extLst>
                  <a:ext uri="{FF2B5EF4-FFF2-40B4-BE49-F238E27FC236}">
                    <a16:creationId xmlns:a16="http://schemas.microsoft.com/office/drawing/2014/main" id="{8A0440DE-B3DB-6343-B5BF-97B3BDC61B6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369230" y="1898984"/>
                <a:ext cx="738484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9" name="Connecteur en angle 48">
                <a:extLst>
                  <a:ext uri="{FF2B5EF4-FFF2-40B4-BE49-F238E27FC236}">
                    <a16:creationId xmlns:a16="http://schemas.microsoft.com/office/drawing/2014/main" id="{868C5642-87B3-B749-86F2-97CC5681677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 flipH="1" flipV="1">
                <a:off x="2281161" y="1578173"/>
                <a:ext cx="139341" cy="500242"/>
              </a:xfrm>
              <a:prstGeom prst="bentConnector2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9" name="Connecteur droit 58">
                <a:extLst>
                  <a:ext uri="{FF2B5EF4-FFF2-40B4-BE49-F238E27FC236}">
                    <a16:creationId xmlns:a16="http://schemas.microsoft.com/office/drawing/2014/main" id="{ACAF1406-7994-4747-8EFB-4673650DC88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600952" y="2356183"/>
                <a:ext cx="343206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6" name="Connecteur droit 65">
                <a:extLst>
                  <a:ext uri="{FF2B5EF4-FFF2-40B4-BE49-F238E27FC236}">
                    <a16:creationId xmlns:a16="http://schemas.microsoft.com/office/drawing/2014/main" id="{FBEB1206-5456-254E-BA5A-E470C622B28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2611898" y="1984427"/>
                <a:ext cx="0" cy="371756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9" name="Connecteur droit 68">
                <a:extLst>
                  <a:ext uri="{FF2B5EF4-FFF2-40B4-BE49-F238E27FC236}">
                    <a16:creationId xmlns:a16="http://schemas.microsoft.com/office/drawing/2014/main" id="{9C83DD3B-471E-7B41-A59B-9D20DA9D715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6031505" y="1763006"/>
                <a:ext cx="1512" cy="593177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5" name="Connecteur droit 84">
                <a:extLst>
                  <a:ext uri="{FF2B5EF4-FFF2-40B4-BE49-F238E27FC236}">
                    <a16:creationId xmlns:a16="http://schemas.microsoft.com/office/drawing/2014/main" id="{4E2F4201-5159-5741-838B-B8A75F9575F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011202" y="1773801"/>
                <a:ext cx="376138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86" name="Group 29">
                <a:extLst>
                  <a:ext uri="{FF2B5EF4-FFF2-40B4-BE49-F238E27FC236}">
                    <a16:creationId xmlns:a16="http://schemas.microsoft.com/office/drawing/2014/main" id="{922C8E80-07B6-2F40-BEED-CBC5C57FB4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386707" y="1557741"/>
                <a:ext cx="1195276" cy="460241"/>
                <a:chOff x="3768" y="2730"/>
                <a:chExt cx="858" cy="336"/>
              </a:xfrm>
            </p:grpSpPr>
            <p:sp>
              <p:nvSpPr>
                <p:cNvPr id="87" name="Line 30">
                  <a:extLst>
                    <a:ext uri="{FF2B5EF4-FFF2-40B4-BE49-F238E27FC236}">
                      <a16:creationId xmlns:a16="http://schemas.microsoft.com/office/drawing/2014/main" id="{A7D632C7-8B26-664C-99C0-A33F12B10AD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84" y="3062"/>
                  <a:ext cx="344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8" name="Line 31">
                  <a:extLst>
                    <a:ext uri="{FF2B5EF4-FFF2-40B4-BE49-F238E27FC236}">
                      <a16:creationId xmlns:a16="http://schemas.microsoft.com/office/drawing/2014/main" id="{114AC105-E4BB-DC47-B4EB-1552E621C6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84" y="2736"/>
                  <a:ext cx="352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9" name="Line 32">
                  <a:extLst>
                    <a:ext uri="{FF2B5EF4-FFF2-40B4-BE49-F238E27FC236}">
                      <a16:creationId xmlns:a16="http://schemas.microsoft.com/office/drawing/2014/main" id="{0975AAB5-D6D1-BC4A-AC58-82A9196505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84" y="2730"/>
                  <a:ext cx="0" cy="336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0" name="Arc 33">
                  <a:extLst>
                    <a:ext uri="{FF2B5EF4-FFF2-40B4-BE49-F238E27FC236}">
                      <a16:creationId xmlns:a16="http://schemas.microsoft.com/office/drawing/2014/main" id="{E51237C0-0D24-2B43-91ED-A0AE9E39D6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32" y="2886"/>
                  <a:ext cx="160" cy="176"/>
                </a:xfrm>
                <a:custGeom>
                  <a:avLst/>
                  <a:gdLst>
                    <a:gd name="G0" fmla="+- 0 0 0"/>
                    <a:gd name="G1" fmla="+- 0 0 0"/>
                    <a:gd name="G2" fmla="+- 21600 0 0"/>
                    <a:gd name="T0" fmla="*/ 21600 w 21600"/>
                    <a:gd name="T1" fmla="*/ 0 h 21600"/>
                    <a:gd name="T2" fmla="*/ 0 w 21600"/>
                    <a:gd name="T3" fmla="*/ 21600 h 21600"/>
                    <a:gd name="T4" fmla="*/ 0 w 21600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600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60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r>
                    <a:rPr lang="fr-FR"/>
                    <a:t>       </a:t>
                  </a:r>
                </a:p>
              </p:txBody>
            </p:sp>
            <p:sp>
              <p:nvSpPr>
                <p:cNvPr id="91" name="Arc 35">
                  <a:extLst>
                    <a:ext uri="{FF2B5EF4-FFF2-40B4-BE49-F238E27FC236}">
                      <a16:creationId xmlns:a16="http://schemas.microsoft.com/office/drawing/2014/main" id="{12AE685C-DC6B-6844-A7A2-DDEC1B0E16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29" y="2736"/>
                  <a:ext cx="161" cy="176"/>
                </a:xfrm>
                <a:custGeom>
                  <a:avLst/>
                  <a:gdLst>
                    <a:gd name="G0" fmla="+- 135 0 0"/>
                    <a:gd name="G1" fmla="+- 21600 0 0"/>
                    <a:gd name="G2" fmla="+- 21600 0 0"/>
                    <a:gd name="T0" fmla="*/ 0 w 21735"/>
                    <a:gd name="T1" fmla="*/ 0 h 21600"/>
                    <a:gd name="T2" fmla="*/ 21735 w 21735"/>
                    <a:gd name="T3" fmla="*/ 21600 h 21600"/>
                    <a:gd name="T4" fmla="*/ 135 w 21735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735" h="21600" fill="none" extrusionOk="0">
                      <a:moveTo>
                        <a:pt x="0" y="0"/>
                      </a:moveTo>
                      <a:cubicBezTo>
                        <a:pt x="45" y="0"/>
                        <a:pt x="90" y="-1"/>
                        <a:pt x="135" y="0"/>
                      </a:cubicBezTo>
                      <a:cubicBezTo>
                        <a:pt x="12064" y="0"/>
                        <a:pt x="21735" y="9670"/>
                        <a:pt x="21735" y="21600"/>
                      </a:cubicBezTo>
                    </a:path>
                    <a:path w="21735" h="21600" stroke="0" extrusionOk="0">
                      <a:moveTo>
                        <a:pt x="0" y="0"/>
                      </a:moveTo>
                      <a:cubicBezTo>
                        <a:pt x="45" y="0"/>
                        <a:pt x="90" y="-1"/>
                        <a:pt x="135" y="0"/>
                      </a:cubicBezTo>
                      <a:cubicBezTo>
                        <a:pt x="12064" y="0"/>
                        <a:pt x="21735" y="9670"/>
                        <a:pt x="21735" y="21600"/>
                      </a:cubicBezTo>
                      <a:lnTo>
                        <a:pt x="135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2" name="Line 37">
                  <a:extLst>
                    <a:ext uri="{FF2B5EF4-FFF2-40B4-BE49-F238E27FC236}">
                      <a16:creationId xmlns:a16="http://schemas.microsoft.com/office/drawing/2014/main" id="{0532237D-206E-7645-AF20-48B8835BE3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12" y="2976"/>
                  <a:ext cx="64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3" name="Line 39">
                  <a:extLst>
                    <a:ext uri="{FF2B5EF4-FFF2-40B4-BE49-F238E27FC236}">
                      <a16:creationId xmlns:a16="http://schemas.microsoft.com/office/drawing/2014/main" id="{54572362-ED8A-254A-A379-1EEA9DB152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90" y="2896"/>
                  <a:ext cx="136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4" name="Line 40">
                  <a:extLst>
                    <a:ext uri="{FF2B5EF4-FFF2-40B4-BE49-F238E27FC236}">
                      <a16:creationId xmlns:a16="http://schemas.microsoft.com/office/drawing/2014/main" id="{F5843109-5175-664C-893B-33B62F7BB2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72" y="2833"/>
                  <a:ext cx="212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" name="Line 41">
                  <a:extLst>
                    <a:ext uri="{FF2B5EF4-FFF2-40B4-BE49-F238E27FC236}">
                      <a16:creationId xmlns:a16="http://schemas.microsoft.com/office/drawing/2014/main" id="{4B69F87E-7E4D-E14C-8D9D-7704171B7B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68" y="2976"/>
                  <a:ext cx="156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96" name="Group 19">
                <a:extLst>
                  <a:ext uri="{FF2B5EF4-FFF2-40B4-BE49-F238E27FC236}">
                    <a16:creationId xmlns:a16="http://schemas.microsoft.com/office/drawing/2014/main" id="{66FEE053-8255-7647-BBDA-3AB9A8C5FB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229185" y="1651016"/>
                <a:ext cx="1331454" cy="474045"/>
                <a:chOff x="1920" y="1152"/>
                <a:chExt cx="856" cy="305"/>
              </a:xfrm>
            </p:grpSpPr>
            <p:sp>
              <p:nvSpPr>
                <p:cNvPr id="97" name="Arc 20">
                  <a:extLst>
                    <a:ext uri="{FF2B5EF4-FFF2-40B4-BE49-F238E27FC236}">
                      <a16:creationId xmlns:a16="http://schemas.microsoft.com/office/drawing/2014/main" id="{5C9848DB-512E-0742-8320-BE0E2F16E3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0" y="1152"/>
                  <a:ext cx="77" cy="148"/>
                </a:xfrm>
                <a:custGeom>
                  <a:avLst/>
                  <a:gdLst>
                    <a:gd name="G0" fmla="+- 284 0 0"/>
                    <a:gd name="G1" fmla="+- 21600 0 0"/>
                    <a:gd name="G2" fmla="+- 21600 0 0"/>
                    <a:gd name="T0" fmla="*/ 0 w 21884"/>
                    <a:gd name="T1" fmla="*/ 2 h 21600"/>
                    <a:gd name="T2" fmla="*/ 21884 w 21884"/>
                    <a:gd name="T3" fmla="*/ 21600 h 21600"/>
                    <a:gd name="T4" fmla="*/ 284 w 21884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884" h="21600" fill="none" extrusionOk="0">
                      <a:moveTo>
                        <a:pt x="-1" y="1"/>
                      </a:moveTo>
                      <a:cubicBezTo>
                        <a:pt x="94" y="0"/>
                        <a:pt x="189" y="-1"/>
                        <a:pt x="284" y="0"/>
                      </a:cubicBezTo>
                      <a:cubicBezTo>
                        <a:pt x="12213" y="0"/>
                        <a:pt x="21884" y="9670"/>
                        <a:pt x="21884" y="21600"/>
                      </a:cubicBezTo>
                    </a:path>
                    <a:path w="21884" h="21600" stroke="0" extrusionOk="0">
                      <a:moveTo>
                        <a:pt x="-1" y="1"/>
                      </a:moveTo>
                      <a:cubicBezTo>
                        <a:pt x="94" y="0"/>
                        <a:pt x="189" y="-1"/>
                        <a:pt x="284" y="0"/>
                      </a:cubicBezTo>
                      <a:cubicBezTo>
                        <a:pt x="12213" y="0"/>
                        <a:pt x="21884" y="9670"/>
                        <a:pt x="21884" y="21600"/>
                      </a:cubicBezTo>
                      <a:lnTo>
                        <a:pt x="284" y="2160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" name="Arc 21">
                  <a:extLst>
                    <a:ext uri="{FF2B5EF4-FFF2-40B4-BE49-F238E27FC236}">
                      <a16:creationId xmlns:a16="http://schemas.microsoft.com/office/drawing/2014/main" id="{9C1B1E89-E71C-4045-A428-4E396F12AF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6" y="1152"/>
                  <a:ext cx="537" cy="160"/>
                </a:xfrm>
                <a:custGeom>
                  <a:avLst/>
                  <a:gdLst>
                    <a:gd name="G0" fmla="+- 40 0 0"/>
                    <a:gd name="G1" fmla="+- 21600 0 0"/>
                    <a:gd name="G2" fmla="+- 21600 0 0"/>
                    <a:gd name="T0" fmla="*/ 0 w 21640"/>
                    <a:gd name="T1" fmla="*/ 0 h 21600"/>
                    <a:gd name="T2" fmla="*/ 21640 w 21640"/>
                    <a:gd name="T3" fmla="*/ 21600 h 21600"/>
                    <a:gd name="T4" fmla="*/ 40 w 2164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40" h="21600" fill="none" extrusionOk="0">
                      <a:moveTo>
                        <a:pt x="0" y="0"/>
                      </a:moveTo>
                      <a:cubicBezTo>
                        <a:pt x="13" y="0"/>
                        <a:pt x="26" y="-1"/>
                        <a:pt x="40" y="0"/>
                      </a:cubicBezTo>
                      <a:cubicBezTo>
                        <a:pt x="11969" y="0"/>
                        <a:pt x="21640" y="9670"/>
                        <a:pt x="21640" y="21600"/>
                      </a:cubicBezTo>
                    </a:path>
                    <a:path w="21640" h="21600" stroke="0" extrusionOk="0">
                      <a:moveTo>
                        <a:pt x="0" y="0"/>
                      </a:moveTo>
                      <a:cubicBezTo>
                        <a:pt x="13" y="0"/>
                        <a:pt x="26" y="-1"/>
                        <a:pt x="40" y="0"/>
                      </a:cubicBezTo>
                      <a:cubicBezTo>
                        <a:pt x="11969" y="0"/>
                        <a:pt x="21640" y="9670"/>
                        <a:pt x="21640" y="21600"/>
                      </a:cubicBezTo>
                      <a:lnTo>
                        <a:pt x="40" y="2160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9" name="Arc 22">
                  <a:extLst>
                    <a:ext uri="{FF2B5EF4-FFF2-40B4-BE49-F238E27FC236}">
                      <a16:creationId xmlns:a16="http://schemas.microsoft.com/office/drawing/2014/main" id="{025FFDE2-3DE4-6A44-80D9-583BBE7DAB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7" y="1306"/>
                  <a:ext cx="525" cy="151"/>
                </a:xfrm>
                <a:custGeom>
                  <a:avLst/>
                  <a:gdLst>
                    <a:gd name="G0" fmla="+- 0 0 0"/>
                    <a:gd name="G1" fmla="+- 0 0 0"/>
                    <a:gd name="G2" fmla="+- 21600 0 0"/>
                    <a:gd name="T0" fmla="*/ 21600 w 21600"/>
                    <a:gd name="T1" fmla="*/ 0 h 21600"/>
                    <a:gd name="T2" fmla="*/ 0 w 21600"/>
                    <a:gd name="T3" fmla="*/ 21600 h 21600"/>
                    <a:gd name="T4" fmla="*/ 0 w 21600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600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60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0" name="Arc 23">
                  <a:extLst>
                    <a:ext uri="{FF2B5EF4-FFF2-40B4-BE49-F238E27FC236}">
                      <a16:creationId xmlns:a16="http://schemas.microsoft.com/office/drawing/2014/main" id="{F2FEFC3D-720B-3649-B62F-955B6D3CEF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0" y="1295"/>
                  <a:ext cx="77" cy="160"/>
                </a:xfrm>
                <a:custGeom>
                  <a:avLst/>
                  <a:gdLst>
                    <a:gd name="G0" fmla="+- 0 0 0"/>
                    <a:gd name="G1" fmla="+- 0 0 0"/>
                    <a:gd name="G2" fmla="+- 21600 0 0"/>
                    <a:gd name="T0" fmla="*/ 21600 w 21600"/>
                    <a:gd name="T1" fmla="*/ 0 h 21600"/>
                    <a:gd name="T2" fmla="*/ 0 w 21600"/>
                    <a:gd name="T3" fmla="*/ 21600 h 21600"/>
                    <a:gd name="T4" fmla="*/ 0 w 21600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600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60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1" name="Line 24">
                  <a:extLst>
                    <a:ext uri="{FF2B5EF4-FFF2-40B4-BE49-F238E27FC236}">
                      <a16:creationId xmlns:a16="http://schemas.microsoft.com/office/drawing/2014/main" id="{58B9C3C2-7EA2-5A43-9AA0-437843E404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6" y="1231"/>
                  <a:ext cx="24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2" name="Line 25">
                  <a:extLst>
                    <a:ext uri="{FF2B5EF4-FFF2-40B4-BE49-F238E27FC236}">
                      <a16:creationId xmlns:a16="http://schemas.microsoft.com/office/drawing/2014/main" id="{2A33C6ED-DAB3-BB41-96C5-B6D8B499D0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6" y="1375"/>
                  <a:ext cx="24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3" name="Line 26">
                  <a:extLst>
                    <a:ext uri="{FF2B5EF4-FFF2-40B4-BE49-F238E27FC236}">
                      <a16:creationId xmlns:a16="http://schemas.microsoft.com/office/drawing/2014/main" id="{318AB3A9-E45E-314B-A603-5DBAE36C8D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0" y="1231"/>
                  <a:ext cx="192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4" name="Line 27">
                  <a:extLst>
                    <a:ext uri="{FF2B5EF4-FFF2-40B4-BE49-F238E27FC236}">
                      <a16:creationId xmlns:a16="http://schemas.microsoft.com/office/drawing/2014/main" id="{2A2435D3-48AF-FB44-89E6-1B32459F52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0" y="1375"/>
                  <a:ext cx="192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5" name="Line 28">
                  <a:extLst>
                    <a:ext uri="{FF2B5EF4-FFF2-40B4-BE49-F238E27FC236}">
                      <a16:creationId xmlns:a16="http://schemas.microsoft.com/office/drawing/2014/main" id="{C520AED7-79B6-3A44-8F8B-9469FDC3DB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72" y="1312"/>
                  <a:ext cx="204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cxnSp>
            <p:nvCxnSpPr>
              <p:cNvPr id="106" name="Connecteur droit 105">
                <a:extLst>
                  <a:ext uri="{FF2B5EF4-FFF2-40B4-BE49-F238E27FC236}">
                    <a16:creationId xmlns:a16="http://schemas.microsoft.com/office/drawing/2014/main" id="{DD44343C-1E32-1445-BD4E-7FA3B38CFD0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088337" y="2568315"/>
                <a:ext cx="4150800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1" name="Connecteur droit 110">
                <a:extLst>
                  <a:ext uri="{FF2B5EF4-FFF2-40B4-BE49-F238E27FC236}">
                    <a16:creationId xmlns:a16="http://schemas.microsoft.com/office/drawing/2014/main" id="{074584B5-938A-7743-9045-41072A94EA69}"/>
                  </a:ext>
                </a:extLst>
              </p:cNvPr>
              <p:cNvCxnSpPr>
                <a:cxnSpLocks/>
                <a:stCxn id="104" idx="0"/>
              </p:cNvCxnSpPr>
              <p:nvPr/>
            </p:nvCxnSpPr>
            <p:spPr bwMode="auto">
              <a:xfrm>
                <a:off x="6229185" y="1997613"/>
                <a:ext cx="0" cy="570702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5" name="Connecteur droit 114">
                <a:extLst>
                  <a:ext uri="{FF2B5EF4-FFF2-40B4-BE49-F238E27FC236}">
                    <a16:creationId xmlns:a16="http://schemas.microsoft.com/office/drawing/2014/main" id="{290D7B8C-1E16-9042-9057-DECFAFDF320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2099280" y="1901300"/>
                <a:ext cx="0" cy="667015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17" name="ZoneTexte 116">
                <a:extLst>
                  <a:ext uri="{FF2B5EF4-FFF2-40B4-BE49-F238E27FC236}">
                    <a16:creationId xmlns:a16="http://schemas.microsoft.com/office/drawing/2014/main" id="{D5AFD36F-BE95-FE4E-838C-A916B57011DE}"/>
                  </a:ext>
                </a:extLst>
              </p:cNvPr>
              <p:cNvSpPr txBox="1"/>
              <p:nvPr/>
            </p:nvSpPr>
            <p:spPr>
              <a:xfrm>
                <a:off x="1296496" y="1171396"/>
                <a:ext cx="659155" cy="369332"/>
              </a:xfrm>
              <a:prstGeom prst="rect">
                <a:avLst/>
              </a:prstGeom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pPr algn="l" fontAlgn="base">
                  <a:spcAft>
                    <a:spcPct val="0"/>
                  </a:spcAft>
                </a:pPr>
                <a:r>
                  <a:rPr lang="fr-FR" kern="0" dirty="0">
                    <a:solidFill>
                      <a:schemeClr val="tx2"/>
                    </a:solidFill>
                  </a:rPr>
                  <a:t>RES</a:t>
                </a:r>
                <a:endParaRPr kumimoji="0" lang="fr-FR" b="0" i="0" u="none" strike="noStrike" kern="0" cap="none" spc="0" normalizeH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" name="ZoneTexte 117">
                <a:extLst>
                  <a:ext uri="{FF2B5EF4-FFF2-40B4-BE49-F238E27FC236}">
                    <a16:creationId xmlns:a16="http://schemas.microsoft.com/office/drawing/2014/main" id="{119E40FF-3983-6841-86CE-CA1AF4885BA0}"/>
                  </a:ext>
                </a:extLst>
              </p:cNvPr>
              <p:cNvSpPr txBox="1"/>
              <p:nvPr/>
            </p:nvSpPr>
            <p:spPr>
              <a:xfrm>
                <a:off x="1268031" y="1573957"/>
                <a:ext cx="543739" cy="369332"/>
              </a:xfrm>
              <a:prstGeom prst="rect">
                <a:avLst/>
              </a:prstGeom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pPr algn="l" fontAlgn="base">
                  <a:spcAft>
                    <a:spcPct val="0"/>
                  </a:spcAft>
                </a:pPr>
                <a:r>
                  <a:rPr lang="fr-FR" kern="0" dirty="0">
                    <a:solidFill>
                      <a:schemeClr val="tx2"/>
                    </a:solidFill>
                  </a:rPr>
                  <a:t>GO</a:t>
                </a:r>
                <a:endParaRPr kumimoji="0" lang="fr-FR" b="0" i="0" u="none" strike="noStrike" kern="0" cap="none" spc="0" normalizeH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" name="ZoneTexte 118">
                <a:extLst>
                  <a:ext uri="{FF2B5EF4-FFF2-40B4-BE49-F238E27FC236}">
                    <a16:creationId xmlns:a16="http://schemas.microsoft.com/office/drawing/2014/main" id="{83365BBB-A767-5D4C-A790-2CE9DBD453B9}"/>
                  </a:ext>
                </a:extLst>
              </p:cNvPr>
              <p:cNvSpPr txBox="1"/>
              <p:nvPr/>
            </p:nvSpPr>
            <p:spPr>
              <a:xfrm>
                <a:off x="4035237" y="2038719"/>
                <a:ext cx="684803" cy="369332"/>
              </a:xfrm>
              <a:prstGeom prst="rect">
                <a:avLst/>
              </a:prstGeom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pPr algn="l" fontAlgn="base">
                  <a:spcAft>
                    <a:spcPct val="0"/>
                  </a:spcAft>
                </a:pPr>
                <a:r>
                  <a:rPr lang="fr-FR" kern="0" dirty="0">
                    <a:solidFill>
                      <a:schemeClr val="accent4"/>
                    </a:solidFill>
                  </a:rPr>
                  <a:t>REG</a:t>
                </a:r>
                <a:endParaRPr kumimoji="0" lang="fr-FR" b="0" i="0" u="none" strike="noStrike" kern="0" cap="none" spc="0" normalizeH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" name="ZoneTexte 120">
                <a:extLst>
                  <a:ext uri="{FF2B5EF4-FFF2-40B4-BE49-F238E27FC236}">
                    <a16:creationId xmlns:a16="http://schemas.microsoft.com/office/drawing/2014/main" id="{E8FF80DD-5945-C149-8779-E35BC0C9A6C4}"/>
                  </a:ext>
                </a:extLst>
              </p:cNvPr>
              <p:cNvSpPr txBox="1"/>
              <p:nvPr/>
            </p:nvSpPr>
            <p:spPr>
              <a:xfrm>
                <a:off x="2873459" y="1648499"/>
                <a:ext cx="670376" cy="400110"/>
              </a:xfrm>
              <a:prstGeom prst="rect">
                <a:avLst/>
              </a:prstGeom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pPr algn="l" fontAlgn="base">
                  <a:spcAft>
                    <a:spcPct val="0"/>
                  </a:spcAft>
                </a:pPr>
                <a:r>
                  <a:rPr kumimoji="0" lang="fr-FR" sz="2000" b="0" i="0" u="none" strike="noStrike" kern="0" cap="none" spc="0" normalizeH="0" noProof="0" dirty="0">
                    <a:ln>
                      <a:noFill/>
                    </a:ln>
                    <a:effectLst/>
                    <a:uLnTx/>
                    <a:uFillTx/>
                  </a:rPr>
                  <a:t>loop</a:t>
                </a:r>
              </a:p>
            </p:txBody>
          </p:sp>
          <p:sp>
            <p:nvSpPr>
              <p:cNvPr id="122" name="ZoneTexte 121">
                <a:extLst>
                  <a:ext uri="{FF2B5EF4-FFF2-40B4-BE49-F238E27FC236}">
                    <a16:creationId xmlns:a16="http://schemas.microsoft.com/office/drawing/2014/main" id="{38732D42-903E-7A4B-98B8-9E954D04A485}"/>
                  </a:ext>
                </a:extLst>
              </p:cNvPr>
              <p:cNvSpPr txBox="1"/>
              <p:nvPr/>
            </p:nvSpPr>
            <p:spPr>
              <a:xfrm>
                <a:off x="5192708" y="1565975"/>
                <a:ext cx="540533" cy="400110"/>
              </a:xfrm>
              <a:prstGeom prst="rect">
                <a:avLst/>
              </a:prstGeom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pPr algn="l" fontAlgn="base">
                  <a:spcAft>
                    <a:spcPct val="0"/>
                  </a:spcAft>
                </a:pPr>
                <a:r>
                  <a:rPr kumimoji="0" lang="fr-FR" sz="2000" b="0" i="0" u="none" strike="noStrike" kern="0" cap="none" spc="0" normalizeH="0" noProof="0" dirty="0">
                    <a:ln>
                      <a:noFill/>
                    </a:ln>
                    <a:effectLst/>
                    <a:uLnTx/>
                    <a:uFillTx/>
                  </a:rPr>
                  <a:t>res</a:t>
                </a:r>
              </a:p>
            </p:txBody>
          </p:sp>
          <p:sp>
            <p:nvSpPr>
              <p:cNvPr id="123" name="ZoneTexte 122">
                <a:extLst>
                  <a:ext uri="{FF2B5EF4-FFF2-40B4-BE49-F238E27FC236}">
                    <a16:creationId xmlns:a16="http://schemas.microsoft.com/office/drawing/2014/main" id="{EAE2B6EE-EE0F-EB41-97E1-FE3F40915DA4}"/>
                  </a:ext>
                </a:extLst>
              </p:cNvPr>
              <p:cNvSpPr txBox="1"/>
              <p:nvPr/>
            </p:nvSpPr>
            <p:spPr>
              <a:xfrm>
                <a:off x="7840563" y="1587138"/>
                <a:ext cx="312906" cy="400110"/>
              </a:xfrm>
              <a:prstGeom prst="rect">
                <a:avLst/>
              </a:prstGeom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pPr algn="l" fontAlgn="base">
                  <a:spcAft>
                    <a:spcPct val="0"/>
                  </a:spcAft>
                </a:pPr>
                <a:r>
                  <a:rPr kumimoji="0" lang="fr-FR" sz="2000" b="0" i="0" u="none" strike="noStrike" kern="0" cap="none" spc="0" normalizeH="0" noProof="0" dirty="0">
                    <a:ln>
                      <a:noFill/>
                    </a:ln>
                    <a:effectLst/>
                    <a:uLnTx/>
                    <a:uFillTx/>
                  </a:rPr>
                  <a:t>if</a:t>
                </a:r>
              </a:p>
            </p:txBody>
          </p:sp>
          <p:cxnSp>
            <p:nvCxnSpPr>
              <p:cNvPr id="124" name="Connecteur droit 123">
                <a:extLst>
                  <a:ext uri="{FF2B5EF4-FFF2-40B4-BE49-F238E27FC236}">
                    <a16:creationId xmlns:a16="http://schemas.microsoft.com/office/drawing/2014/main" id="{2745CEB4-1739-BF40-AED7-036AE30D90E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6020574" y="1357443"/>
                <a:ext cx="0" cy="40680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5" name="Connecteur droit 124">
                <a:extLst>
                  <a:ext uri="{FF2B5EF4-FFF2-40B4-BE49-F238E27FC236}">
                    <a16:creationId xmlns:a16="http://schemas.microsoft.com/office/drawing/2014/main" id="{F68F6E39-292F-784E-A03B-F99DF9D3CD7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017430" y="1365584"/>
                <a:ext cx="1396800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8" name="Connecteur droit 127">
                <a:extLst>
                  <a:ext uri="{FF2B5EF4-FFF2-40B4-BE49-F238E27FC236}">
                    <a16:creationId xmlns:a16="http://schemas.microsoft.com/office/drawing/2014/main" id="{C72B4893-2549-3A40-830D-E1F91395973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7401984" y="1364370"/>
                <a:ext cx="0" cy="329124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31" name="ZoneTexte 130">
                <a:extLst>
                  <a:ext uri="{FF2B5EF4-FFF2-40B4-BE49-F238E27FC236}">
                    <a16:creationId xmlns:a16="http://schemas.microsoft.com/office/drawing/2014/main" id="{BE188DED-E053-354A-B346-EA2102A13BB5}"/>
                  </a:ext>
                </a:extLst>
              </p:cNvPr>
              <p:cNvSpPr txBox="1"/>
              <p:nvPr/>
            </p:nvSpPr>
            <p:spPr>
              <a:xfrm>
                <a:off x="8587278" y="1542968"/>
                <a:ext cx="423514" cy="461665"/>
              </a:xfrm>
              <a:prstGeom prst="rect">
                <a:avLst/>
              </a:prstGeom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pPr algn="l" fontAlgn="base">
                  <a:spcAft>
                    <a:spcPct val="0"/>
                  </a:spcAft>
                </a:pPr>
                <a:r>
                  <a:rPr lang="fr-FR" sz="2400" kern="0" dirty="0">
                    <a:solidFill>
                      <a:schemeClr val="tx2"/>
                    </a:solidFill>
                  </a:rPr>
                  <a:t>O</a:t>
                </a:r>
                <a:endParaRPr kumimoji="0" lang="fr-FR" sz="2400" b="0" i="0" u="none" strike="noStrike" kern="0" cap="none" spc="0" normalizeH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ZoneTexte 131">
                <a:extLst>
                  <a:ext uri="{FF2B5EF4-FFF2-40B4-BE49-F238E27FC236}">
                    <a16:creationId xmlns:a16="http://schemas.microsoft.com/office/drawing/2014/main" id="{C22D8970-6105-0C49-86D5-01F0F3601E71}"/>
                  </a:ext>
                </a:extLst>
              </p:cNvPr>
              <p:cNvSpPr txBox="1"/>
              <p:nvPr/>
            </p:nvSpPr>
            <p:spPr>
              <a:xfrm>
                <a:off x="47256" y="1676430"/>
                <a:ext cx="327334" cy="400110"/>
              </a:xfrm>
              <a:prstGeom prst="rect">
                <a:avLst/>
              </a:prstGeom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pPr algn="l" fontAlgn="base">
                  <a:spcAft>
                    <a:spcPct val="0"/>
                  </a:spcAft>
                </a:pPr>
                <a:r>
                  <a:rPr kumimoji="0" lang="fr-FR" sz="2000" b="0" i="0" u="none" strike="noStrike" kern="0" cap="none" spc="0" normalizeH="0" noProof="0" dirty="0">
                    <a:ln>
                      <a:noFill/>
                    </a:ln>
                    <a:effectLst/>
                    <a:uLnTx/>
                    <a:uFillTx/>
                  </a:rPr>
                  <a:t>0</a:t>
                </a:r>
              </a:p>
            </p:txBody>
          </p:sp>
        </p:grpSp>
      </p:grpSp>
      <p:grpSp>
        <p:nvGrpSpPr>
          <p:cNvPr id="150" name="Groupe 149">
            <a:extLst>
              <a:ext uri="{FF2B5EF4-FFF2-40B4-BE49-F238E27FC236}">
                <a16:creationId xmlns:a16="http://schemas.microsoft.com/office/drawing/2014/main" id="{06CF8932-5441-DE43-8DC2-4CAA378ACFFA}"/>
              </a:ext>
            </a:extLst>
          </p:cNvPr>
          <p:cNvGrpSpPr/>
          <p:nvPr/>
        </p:nvGrpSpPr>
        <p:grpSpPr>
          <a:xfrm>
            <a:off x="2183669" y="3156796"/>
            <a:ext cx="5156573" cy="1106221"/>
            <a:chOff x="1739554" y="3141783"/>
            <a:chExt cx="5156573" cy="1106221"/>
          </a:xfrm>
        </p:grpSpPr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F636B020-00E4-1941-B6CA-0F8CEF195EA4}"/>
                </a:ext>
              </a:extLst>
            </p:cNvPr>
            <p:cNvSpPr/>
            <p:nvPr/>
          </p:nvSpPr>
          <p:spPr bwMode="auto">
            <a:xfrm>
              <a:off x="3008681" y="3438576"/>
              <a:ext cx="409550" cy="410399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rtlCol="0" anchor="ctr">
              <a:spAutoFit/>
            </a:bodyPr>
            <a:lstStyle/>
            <a:p>
              <a:pPr marL="252000" indent="-252000" algn="ctr">
                <a:spcAft>
                  <a:spcPts val="1200"/>
                </a:spcAft>
                <a:buFont typeface="Arial" pitchFamily="34" charset="0"/>
                <a:buChar char="•"/>
              </a:pPr>
              <a:endParaRPr lang="fr-FR" sz="2800" dirty="0"/>
            </a:p>
          </p:txBody>
        </p:sp>
        <p:cxnSp>
          <p:nvCxnSpPr>
            <p:cNvPr id="134" name="Connecteur droit 133">
              <a:extLst>
                <a:ext uri="{FF2B5EF4-FFF2-40B4-BE49-F238E27FC236}">
                  <a16:creationId xmlns:a16="http://schemas.microsoft.com/office/drawing/2014/main" id="{003ABA7C-9DFF-BF4B-8932-B8A2F3B1F4E9}"/>
                </a:ext>
              </a:extLst>
            </p:cNvPr>
            <p:cNvCxnSpPr/>
            <p:nvPr/>
          </p:nvCxnSpPr>
          <p:spPr bwMode="auto">
            <a:xfrm flipH="1" flipV="1">
              <a:off x="2691151" y="3643774"/>
              <a:ext cx="300363" cy="2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5" name="Ellipse 134">
              <a:extLst>
                <a:ext uri="{FF2B5EF4-FFF2-40B4-BE49-F238E27FC236}">
                  <a16:creationId xmlns:a16="http://schemas.microsoft.com/office/drawing/2014/main" id="{5847E067-898A-7A4A-8482-A3F3F5FF5266}"/>
                </a:ext>
              </a:extLst>
            </p:cNvPr>
            <p:cNvSpPr/>
            <p:nvPr/>
          </p:nvSpPr>
          <p:spPr bwMode="auto">
            <a:xfrm>
              <a:off x="2861913" y="3578976"/>
              <a:ext cx="129601" cy="12959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lIns="90488" tIns="44450" rIns="90488" bIns="44450" rtlCol="0" anchor="ctr">
              <a:spAutoFit/>
            </a:bodyPr>
            <a:lstStyle/>
            <a:p>
              <a:pPr marL="252000" indent="-252000" algn="ctr">
                <a:spcAft>
                  <a:spcPts val="1200"/>
                </a:spcAft>
                <a:buFont typeface="Arial" pitchFamily="34" charset="0"/>
                <a:buChar char="•"/>
              </a:pPr>
              <a:endParaRPr lang="fr-FR" sz="2800" dirty="0"/>
            </a:p>
          </p:txBody>
        </p:sp>
        <p:sp>
          <p:nvSpPr>
            <p:cNvPr id="137" name="ZoneTexte 136">
              <a:extLst>
                <a:ext uri="{FF2B5EF4-FFF2-40B4-BE49-F238E27FC236}">
                  <a16:creationId xmlns:a16="http://schemas.microsoft.com/office/drawing/2014/main" id="{0449D337-C4FA-4D4F-97F4-95CE5BB14DBB}"/>
                </a:ext>
              </a:extLst>
            </p:cNvPr>
            <p:cNvSpPr txBox="1"/>
            <p:nvPr/>
          </p:nvSpPr>
          <p:spPr>
            <a:xfrm>
              <a:off x="2389374" y="3443720"/>
              <a:ext cx="327334" cy="40011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2000" b="0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</a:rPr>
                <a:t>0</a:t>
              </a:r>
            </a:p>
          </p:txBody>
        </p:sp>
        <p:cxnSp>
          <p:nvCxnSpPr>
            <p:cNvPr id="138" name="Connecteur droit 137">
              <a:extLst>
                <a:ext uri="{FF2B5EF4-FFF2-40B4-BE49-F238E27FC236}">
                  <a16:creationId xmlns:a16="http://schemas.microsoft.com/office/drawing/2014/main" id="{CB5FAA2D-E9A9-2746-8A05-2B931EE96DD9}"/>
                </a:ext>
              </a:extLst>
            </p:cNvPr>
            <p:cNvCxnSpPr/>
            <p:nvPr/>
          </p:nvCxnSpPr>
          <p:spPr bwMode="auto">
            <a:xfrm flipH="1" flipV="1">
              <a:off x="3425442" y="3643774"/>
              <a:ext cx="300363" cy="2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" name="Connecteur droit 138">
              <a:extLst>
                <a:ext uri="{FF2B5EF4-FFF2-40B4-BE49-F238E27FC236}">
                  <a16:creationId xmlns:a16="http://schemas.microsoft.com/office/drawing/2014/main" id="{777FCE2B-8B19-3B4E-8053-9347264AB1D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723756" y="3377995"/>
              <a:ext cx="0" cy="531561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" name="Connecteur droit 140">
              <a:extLst>
                <a:ext uri="{FF2B5EF4-FFF2-40B4-BE49-F238E27FC236}">
                  <a16:creationId xmlns:a16="http://schemas.microsoft.com/office/drawing/2014/main" id="{A17EFA0F-8001-F34A-B105-9B160F73317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727800" y="3388835"/>
              <a:ext cx="376138" cy="0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" name="Connecteur droit 141">
              <a:extLst>
                <a:ext uri="{FF2B5EF4-FFF2-40B4-BE49-F238E27FC236}">
                  <a16:creationId xmlns:a16="http://schemas.microsoft.com/office/drawing/2014/main" id="{04AA0FFB-9798-BA4E-B52D-D217BEAAB98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723756" y="3896120"/>
              <a:ext cx="376138" cy="0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3" name="ZoneTexte 142">
              <a:extLst>
                <a:ext uri="{FF2B5EF4-FFF2-40B4-BE49-F238E27FC236}">
                  <a16:creationId xmlns:a16="http://schemas.microsoft.com/office/drawing/2014/main" id="{13D6A5D1-2C73-564E-909D-B0F00DB208E0}"/>
                </a:ext>
              </a:extLst>
            </p:cNvPr>
            <p:cNvSpPr txBox="1"/>
            <p:nvPr/>
          </p:nvSpPr>
          <p:spPr>
            <a:xfrm>
              <a:off x="4063594" y="3141783"/>
              <a:ext cx="389850" cy="461665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lang="fr-FR" sz="2400" kern="0" dirty="0">
                  <a:solidFill>
                    <a:schemeClr val="tx2"/>
                  </a:solidFill>
                </a:rPr>
                <a:t>S</a:t>
              </a:r>
              <a:endPara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ZoneTexte 143">
              <a:extLst>
                <a:ext uri="{FF2B5EF4-FFF2-40B4-BE49-F238E27FC236}">
                  <a16:creationId xmlns:a16="http://schemas.microsoft.com/office/drawing/2014/main" id="{27EF21E8-1A1B-294B-A7CB-50AAE893C117}"/>
                </a:ext>
              </a:extLst>
            </p:cNvPr>
            <p:cNvSpPr txBox="1"/>
            <p:nvPr/>
          </p:nvSpPr>
          <p:spPr>
            <a:xfrm>
              <a:off x="4063594" y="3654079"/>
              <a:ext cx="423514" cy="461665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lang="fr-FR" sz="2400" kern="0" dirty="0">
                  <a:solidFill>
                    <a:schemeClr val="tx2"/>
                  </a:solidFill>
                </a:rPr>
                <a:t>O</a:t>
              </a:r>
              <a:endPara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ZoneTexte 144">
              <a:extLst>
                <a:ext uri="{FF2B5EF4-FFF2-40B4-BE49-F238E27FC236}">
                  <a16:creationId xmlns:a16="http://schemas.microsoft.com/office/drawing/2014/main" id="{6A763BC8-703D-EB4D-8F36-4A03F79DA85A}"/>
                </a:ext>
              </a:extLst>
            </p:cNvPr>
            <p:cNvSpPr txBox="1"/>
            <p:nvPr/>
          </p:nvSpPr>
          <p:spPr>
            <a:xfrm>
              <a:off x="1739554" y="3362828"/>
              <a:ext cx="410690" cy="584775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lang="en-US" sz="3200" kern="0" dirty="0"/>
                <a:t>≈</a:t>
              </a:r>
              <a:endParaRPr kumimoji="0" lang="fr-FR" sz="32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147" name="ZoneTexte 146">
              <a:extLst>
                <a:ext uri="{FF2B5EF4-FFF2-40B4-BE49-F238E27FC236}">
                  <a16:creationId xmlns:a16="http://schemas.microsoft.com/office/drawing/2014/main" id="{75847236-BB89-5141-B7D0-D0D7523F9C9D}"/>
                </a:ext>
              </a:extLst>
            </p:cNvPr>
            <p:cNvSpPr txBox="1"/>
            <p:nvPr/>
          </p:nvSpPr>
          <p:spPr>
            <a:xfrm>
              <a:off x="4884038" y="3355452"/>
              <a:ext cx="2012089" cy="892552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2400" b="0" i="0" u="none" strike="noStrike" kern="0" cap="none" spc="0" normalizeH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O </a:t>
              </a:r>
              <a:r>
                <a:rPr kumimoji="0" lang="fr-FR" sz="2400" b="0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</a:rPr>
                <a:t>=</a:t>
              </a:r>
              <a:r>
                <a:rPr kumimoji="0" lang="fr-FR" sz="2400" b="0" i="0" u="none" strike="noStrike" kern="0" cap="none" spc="0" normalizeH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 S</a:t>
              </a:r>
              <a:r>
                <a:rPr kumimoji="0" lang="fr-FR" sz="2400" b="0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</a:rPr>
                <a:t> = 0→1</a:t>
              </a:r>
            </a:p>
            <a:p>
              <a:pPr algn="l" fontAlgn="base">
                <a:spcAft>
                  <a:spcPct val="0"/>
                </a:spcAft>
              </a:pPr>
              <a:r>
                <a:rPr lang="fr-FR" sz="2800" kern="0" dirty="0"/>
                <a:t> </a:t>
              </a:r>
              <a:endPara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</p:grpSp>
      <p:sp>
        <p:nvSpPr>
          <p:cNvPr id="149" name="ZoneTexte 148">
            <a:extLst>
              <a:ext uri="{FF2B5EF4-FFF2-40B4-BE49-F238E27FC236}">
                <a16:creationId xmlns:a16="http://schemas.microsoft.com/office/drawing/2014/main" id="{828328CB-4054-614C-A791-680884398731}"/>
              </a:ext>
            </a:extLst>
          </p:cNvPr>
          <p:cNvSpPr txBox="1"/>
          <p:nvPr/>
        </p:nvSpPr>
        <p:spPr>
          <a:xfrm>
            <a:off x="1101436" y="2888673"/>
            <a:ext cx="184731" cy="52322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endParaRPr kumimoji="0" lang="fr-FR" sz="28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grpSp>
        <p:nvGrpSpPr>
          <p:cNvPr id="179" name="Groupe 178">
            <a:extLst>
              <a:ext uri="{FF2B5EF4-FFF2-40B4-BE49-F238E27FC236}">
                <a16:creationId xmlns:a16="http://schemas.microsoft.com/office/drawing/2014/main" id="{1645B800-B352-814E-9E7E-4E5B656EDF38}"/>
              </a:ext>
            </a:extLst>
          </p:cNvPr>
          <p:cNvGrpSpPr/>
          <p:nvPr/>
        </p:nvGrpSpPr>
        <p:grpSpPr>
          <a:xfrm>
            <a:off x="2169140" y="4981578"/>
            <a:ext cx="4691959" cy="1142495"/>
            <a:chOff x="2169140" y="4981578"/>
            <a:chExt cx="4691959" cy="1142495"/>
          </a:xfrm>
        </p:grpSpPr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360ABEFA-1E5C-874E-A77A-02AF3EAAF7DD}"/>
                </a:ext>
              </a:extLst>
            </p:cNvPr>
            <p:cNvSpPr/>
            <p:nvPr/>
          </p:nvSpPr>
          <p:spPr bwMode="auto">
            <a:xfrm>
              <a:off x="3438267" y="5057326"/>
              <a:ext cx="409550" cy="410399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rtlCol="0" anchor="ctr">
              <a:spAutoFit/>
            </a:bodyPr>
            <a:lstStyle/>
            <a:p>
              <a:pPr marL="252000" indent="-252000" algn="ctr">
                <a:spcAft>
                  <a:spcPts val="1200"/>
                </a:spcAft>
                <a:buFont typeface="Arial" pitchFamily="34" charset="0"/>
                <a:buChar char="•"/>
              </a:pPr>
              <a:endParaRPr lang="fr-FR" sz="2800" dirty="0"/>
            </a:p>
          </p:txBody>
        </p:sp>
        <p:cxnSp>
          <p:nvCxnSpPr>
            <p:cNvPr id="154" name="Connecteur droit 153">
              <a:extLst>
                <a:ext uri="{FF2B5EF4-FFF2-40B4-BE49-F238E27FC236}">
                  <a16:creationId xmlns:a16="http://schemas.microsoft.com/office/drawing/2014/main" id="{91E8C0CD-B590-A943-B3C1-597D3E759CF4}"/>
                </a:ext>
              </a:extLst>
            </p:cNvPr>
            <p:cNvCxnSpPr/>
            <p:nvPr/>
          </p:nvCxnSpPr>
          <p:spPr bwMode="auto">
            <a:xfrm flipH="1" flipV="1">
              <a:off x="3120737" y="5262524"/>
              <a:ext cx="300363" cy="2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5" name="Ellipse 154">
              <a:extLst>
                <a:ext uri="{FF2B5EF4-FFF2-40B4-BE49-F238E27FC236}">
                  <a16:creationId xmlns:a16="http://schemas.microsoft.com/office/drawing/2014/main" id="{BBC3D5EF-9385-2A4C-8B2D-2535EDE78EB1}"/>
                </a:ext>
              </a:extLst>
            </p:cNvPr>
            <p:cNvSpPr/>
            <p:nvPr/>
          </p:nvSpPr>
          <p:spPr bwMode="auto">
            <a:xfrm>
              <a:off x="3291499" y="5197726"/>
              <a:ext cx="129601" cy="12959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lIns="90488" tIns="44450" rIns="90488" bIns="44450" rtlCol="0" anchor="ctr">
              <a:spAutoFit/>
            </a:bodyPr>
            <a:lstStyle/>
            <a:p>
              <a:pPr marL="252000" indent="-252000" algn="ctr">
                <a:spcAft>
                  <a:spcPts val="1200"/>
                </a:spcAft>
                <a:buFont typeface="Arial" pitchFamily="34" charset="0"/>
                <a:buChar char="•"/>
              </a:pPr>
              <a:endParaRPr lang="fr-FR" sz="2800" dirty="0"/>
            </a:p>
          </p:txBody>
        </p:sp>
        <p:sp>
          <p:nvSpPr>
            <p:cNvPr id="156" name="ZoneTexte 155">
              <a:extLst>
                <a:ext uri="{FF2B5EF4-FFF2-40B4-BE49-F238E27FC236}">
                  <a16:creationId xmlns:a16="http://schemas.microsoft.com/office/drawing/2014/main" id="{BFB93548-0884-EC47-BB9B-F02AB93856FA}"/>
                </a:ext>
              </a:extLst>
            </p:cNvPr>
            <p:cNvSpPr txBox="1"/>
            <p:nvPr/>
          </p:nvSpPr>
          <p:spPr>
            <a:xfrm>
              <a:off x="2818960" y="5062470"/>
              <a:ext cx="327334" cy="40011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2000" b="0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</a:rPr>
                <a:t>0</a:t>
              </a:r>
            </a:p>
          </p:txBody>
        </p:sp>
        <p:cxnSp>
          <p:nvCxnSpPr>
            <p:cNvPr id="157" name="Connecteur droit 156">
              <a:extLst>
                <a:ext uri="{FF2B5EF4-FFF2-40B4-BE49-F238E27FC236}">
                  <a16:creationId xmlns:a16="http://schemas.microsoft.com/office/drawing/2014/main" id="{A81C5E75-FF1E-574F-A141-B4D75FEAD485}"/>
                </a:ext>
              </a:extLst>
            </p:cNvPr>
            <p:cNvCxnSpPr/>
            <p:nvPr/>
          </p:nvCxnSpPr>
          <p:spPr bwMode="auto">
            <a:xfrm flipH="1" flipV="1">
              <a:off x="3855028" y="5262524"/>
              <a:ext cx="300363" cy="2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" name="Connecteur droit 158">
              <a:extLst>
                <a:ext uri="{FF2B5EF4-FFF2-40B4-BE49-F238E27FC236}">
                  <a16:creationId xmlns:a16="http://schemas.microsoft.com/office/drawing/2014/main" id="{6C81D970-EDA1-DC47-9E5A-0289F248BBD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151900" y="5262524"/>
              <a:ext cx="376138" cy="0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" name="Connecteur droit 159">
              <a:extLst>
                <a:ext uri="{FF2B5EF4-FFF2-40B4-BE49-F238E27FC236}">
                  <a16:creationId xmlns:a16="http://schemas.microsoft.com/office/drawing/2014/main" id="{067DFB32-6DD1-CF40-B211-0A91AA69DF9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146294" y="5932548"/>
              <a:ext cx="1368791" cy="0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1" name="ZoneTexte 160">
              <a:extLst>
                <a:ext uri="{FF2B5EF4-FFF2-40B4-BE49-F238E27FC236}">
                  <a16:creationId xmlns:a16="http://schemas.microsoft.com/office/drawing/2014/main" id="{F454E06D-85B1-1D41-91EC-6333CEA707D2}"/>
                </a:ext>
              </a:extLst>
            </p:cNvPr>
            <p:cNvSpPr txBox="1"/>
            <p:nvPr/>
          </p:nvSpPr>
          <p:spPr>
            <a:xfrm>
              <a:off x="4515085" y="5009444"/>
              <a:ext cx="503664" cy="461665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lang="fr-FR" sz="2400" kern="0" dirty="0">
                  <a:solidFill>
                    <a:schemeClr val="tx2"/>
                  </a:solidFill>
                </a:rPr>
                <a:t>S</a:t>
              </a:r>
              <a:r>
                <a:rPr lang="fr-FR" sz="2400" kern="0" baseline="30000" dirty="0">
                  <a:solidFill>
                    <a:schemeClr val="tx2"/>
                  </a:solidFill>
                </a:rPr>
                <a:t>0</a:t>
              </a:r>
              <a:endParaRPr kumimoji="0" lang="fr-FR" sz="2400" b="0" i="0" u="none" strike="noStrike" kern="0" cap="none" spc="0" normalizeH="0" baseline="3000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endParaRPr>
            </a:p>
          </p:txBody>
        </p:sp>
        <p:sp>
          <p:nvSpPr>
            <p:cNvPr id="162" name="ZoneTexte 161">
              <a:extLst>
                <a:ext uri="{FF2B5EF4-FFF2-40B4-BE49-F238E27FC236}">
                  <a16:creationId xmlns:a16="http://schemas.microsoft.com/office/drawing/2014/main" id="{24BAC3A0-2BD8-C14C-A989-9C504EFFD6C1}"/>
                </a:ext>
              </a:extLst>
            </p:cNvPr>
            <p:cNvSpPr txBox="1"/>
            <p:nvPr/>
          </p:nvSpPr>
          <p:spPr>
            <a:xfrm>
              <a:off x="3900287" y="5514869"/>
              <a:ext cx="503664" cy="461665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fontAlgn="base">
                <a:spcAft>
                  <a:spcPct val="0"/>
                </a:spcAft>
              </a:pPr>
              <a:r>
                <a:rPr lang="fr-FR" sz="2400" kern="0" dirty="0">
                  <a:solidFill>
                    <a:schemeClr val="tx2"/>
                  </a:solidFill>
                </a:rPr>
                <a:t>S</a:t>
              </a:r>
              <a:r>
                <a:rPr lang="fr-FR" sz="2400" kern="0" baseline="30000" dirty="0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163" name="ZoneTexte 162">
              <a:extLst>
                <a:ext uri="{FF2B5EF4-FFF2-40B4-BE49-F238E27FC236}">
                  <a16:creationId xmlns:a16="http://schemas.microsoft.com/office/drawing/2014/main" id="{A096C413-D2DB-3B4D-AC8D-ED3CFB6F1D30}"/>
                </a:ext>
              </a:extLst>
            </p:cNvPr>
            <p:cNvSpPr txBox="1"/>
            <p:nvPr/>
          </p:nvSpPr>
          <p:spPr>
            <a:xfrm>
              <a:off x="2169140" y="4981578"/>
              <a:ext cx="410690" cy="584775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lang="en-US" sz="3200" kern="0" dirty="0"/>
                <a:t>≈</a:t>
              </a:r>
              <a:endParaRPr kumimoji="0" lang="fr-FR" sz="32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164" name="ZoneTexte 163">
              <a:extLst>
                <a:ext uri="{FF2B5EF4-FFF2-40B4-BE49-F238E27FC236}">
                  <a16:creationId xmlns:a16="http://schemas.microsoft.com/office/drawing/2014/main" id="{B22A8808-7A2A-504D-B87B-5090F972F93C}"/>
                </a:ext>
              </a:extLst>
            </p:cNvPr>
            <p:cNvSpPr txBox="1"/>
            <p:nvPr/>
          </p:nvSpPr>
          <p:spPr>
            <a:xfrm>
              <a:off x="5357161" y="5102577"/>
              <a:ext cx="1503938" cy="830997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2400" b="0" i="0" u="none" strike="noStrike" kern="0" cap="none" spc="0" normalizeH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S</a:t>
              </a:r>
              <a:r>
                <a:rPr kumimoji="0" lang="fr-FR" sz="2400" b="0" i="0" u="none" strike="noStrike" kern="0" cap="none" spc="0" normalizeH="0" baseline="3000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0</a:t>
              </a:r>
              <a:r>
                <a:rPr kumimoji="0" lang="fr-FR" sz="2400" b="0" i="0" u="none" strike="noStrike" kern="0" cap="none" spc="0" normalizeH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 </a:t>
              </a:r>
              <a:r>
                <a:rPr kumimoji="0" lang="fr-FR" sz="2400" b="0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</a:rPr>
                <a:t>= 0→1</a:t>
              </a:r>
            </a:p>
            <a:p>
              <a:pPr fontAlgn="base">
                <a:spcAft>
                  <a:spcPct val="0"/>
                </a:spcAft>
              </a:pPr>
              <a:r>
                <a:rPr lang="fr-FR" sz="2400" kern="0" dirty="0">
                  <a:solidFill>
                    <a:schemeClr val="tx2"/>
                  </a:solidFill>
                </a:rPr>
                <a:t>O </a:t>
              </a:r>
              <a:r>
                <a:rPr lang="fr-FR" sz="2400" kern="0" dirty="0"/>
                <a:t>=</a:t>
              </a:r>
              <a:r>
                <a:rPr lang="fr-FR" sz="2400" kern="0" dirty="0">
                  <a:solidFill>
                    <a:schemeClr val="tx2"/>
                  </a:solidFill>
                </a:rPr>
                <a:t> S</a:t>
              </a:r>
              <a:r>
                <a:rPr lang="fr-FR" sz="2400" kern="0" dirty="0"/>
                <a:t> = 0</a:t>
              </a:r>
              <a:endPara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cxnSp>
          <p:nvCxnSpPr>
            <p:cNvPr id="167" name="Connecteur droit 166">
              <a:extLst>
                <a:ext uri="{FF2B5EF4-FFF2-40B4-BE49-F238E27FC236}">
                  <a16:creationId xmlns:a16="http://schemas.microsoft.com/office/drawing/2014/main" id="{F3823FBE-4927-EF41-8C71-BBAF7D60AAC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252800" y="5126182"/>
              <a:ext cx="206382" cy="304067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0" name="ZoneTexte 169">
              <a:extLst>
                <a:ext uri="{FF2B5EF4-FFF2-40B4-BE49-F238E27FC236}">
                  <a16:creationId xmlns:a16="http://schemas.microsoft.com/office/drawing/2014/main" id="{EED1A087-792D-FC44-B6A2-9540AB7D9B86}"/>
                </a:ext>
              </a:extLst>
            </p:cNvPr>
            <p:cNvSpPr txBox="1"/>
            <p:nvPr/>
          </p:nvSpPr>
          <p:spPr>
            <a:xfrm>
              <a:off x="2818960" y="5693186"/>
              <a:ext cx="327334" cy="40011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2000" b="0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</a:rPr>
                <a:t>0</a:t>
              </a:r>
            </a:p>
          </p:txBody>
        </p:sp>
        <p:sp>
          <p:nvSpPr>
            <p:cNvPr id="173" name="ZoneTexte 172">
              <a:extLst>
                <a:ext uri="{FF2B5EF4-FFF2-40B4-BE49-F238E27FC236}">
                  <a16:creationId xmlns:a16="http://schemas.microsoft.com/office/drawing/2014/main" id="{D5C468E0-2697-8A49-BF47-C7109796E20C}"/>
                </a:ext>
              </a:extLst>
            </p:cNvPr>
            <p:cNvSpPr txBox="1"/>
            <p:nvPr/>
          </p:nvSpPr>
          <p:spPr>
            <a:xfrm>
              <a:off x="4515085" y="5662408"/>
              <a:ext cx="423514" cy="461665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lang="fr-FR" sz="2400" kern="0" dirty="0">
                  <a:solidFill>
                    <a:schemeClr val="tx2"/>
                  </a:solidFill>
                </a:rPr>
                <a:t>O</a:t>
              </a:r>
              <a:endParaRPr kumimoji="0" lang="fr-FR" sz="2400" b="0" i="0" u="none" strike="noStrike" kern="0" cap="none" spc="0" normalizeH="0" baseline="3000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175" name="Connecteur droit 174">
            <a:extLst>
              <a:ext uri="{FF2B5EF4-FFF2-40B4-BE49-F238E27FC236}">
                <a16:creationId xmlns:a16="http://schemas.microsoft.com/office/drawing/2014/main" id="{3DA2E31F-9B6B-3148-B224-38EC198B3600}"/>
              </a:ext>
            </a:extLst>
          </p:cNvPr>
          <p:cNvCxnSpPr>
            <a:cxnSpLocks/>
          </p:cNvCxnSpPr>
          <p:nvPr/>
        </p:nvCxnSpPr>
        <p:spPr bwMode="auto">
          <a:xfrm flipV="1">
            <a:off x="1547664" y="753925"/>
            <a:ext cx="6206079" cy="3346959"/>
          </a:xfrm>
          <a:prstGeom prst="line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8" name="Connecteur droit 177">
            <a:extLst>
              <a:ext uri="{FF2B5EF4-FFF2-40B4-BE49-F238E27FC236}">
                <a16:creationId xmlns:a16="http://schemas.microsoft.com/office/drawing/2014/main" id="{E9A69E98-F380-4447-892F-2ED82D368070}"/>
              </a:ext>
            </a:extLst>
          </p:cNvPr>
          <p:cNvCxnSpPr>
            <a:cxnSpLocks/>
          </p:cNvCxnSpPr>
          <p:nvPr/>
        </p:nvCxnSpPr>
        <p:spPr bwMode="auto">
          <a:xfrm>
            <a:off x="1549942" y="744753"/>
            <a:ext cx="6206079" cy="3346959"/>
          </a:xfrm>
          <a:prstGeom prst="line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80" name="Picture 5">
            <a:extLst>
              <a:ext uri="{FF2B5EF4-FFF2-40B4-BE49-F238E27FC236}">
                <a16:creationId xmlns:a16="http://schemas.microsoft.com/office/drawing/2014/main" id="{D23F22E7-8968-0143-95E8-12E87A585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369" y="4928184"/>
            <a:ext cx="12763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268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7F31B109-594D-754C-8491-5688D1682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3346"/>
          </a:xfrm>
        </p:spPr>
        <p:txBody>
          <a:bodyPr/>
          <a:lstStyle/>
          <a:p>
            <a:pPr marL="0" indent="0">
              <a:buNone/>
            </a:pPr>
            <a:r>
              <a:rPr lang="fr-FR"/>
              <a:t>1. Pourquoi </a:t>
            </a:r>
            <a:r>
              <a:rPr lang="en-US"/>
              <a:t>une étude spéciale des boucles</a:t>
            </a: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491F9ED-951B-044C-96AF-E9D308FF9A7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21/03/2018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FBBF6C9-5DB3-A544-8E23-EF59FF652FF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94D314-35FB-554B-9DCE-A609CF0994A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6FE0E28A-3CF7-5D44-8991-4A08C2C99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6680831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3901EE1-A6D8-B343-A9E3-3E21AB754CB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21/03/2018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B85FA28-60E6-B045-8FF8-813DE83B6A7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E92AA3F-C9E3-DC45-AC4F-18DE714DAE9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CB4EA642-99CD-4E4F-A643-788FB4319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Les parall</a:t>
            </a:r>
            <a:r>
              <a:rPr lang="en-US"/>
              <a:t>èles aussi sont schizophrènes</a:t>
            </a:r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7ABF617-A812-BC4C-86A1-6D3C73F078D1}"/>
              </a:ext>
            </a:extLst>
          </p:cNvPr>
          <p:cNvSpPr txBox="1"/>
          <p:nvPr/>
        </p:nvSpPr>
        <p:spPr>
          <a:xfrm>
            <a:off x="1018966" y="836712"/>
            <a:ext cx="2904962" cy="156966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fr-FR" sz="2400" kern="0" dirty="0"/>
              <a:t>loop</a:t>
            </a:r>
          </a:p>
          <a:p>
            <a:pPr fontAlgn="base">
              <a:spcAft>
                <a:spcPct val="0"/>
              </a:spcAft>
            </a:pPr>
            <a:r>
              <a:rPr lang="fr-FR" sz="2400" kern="0" dirty="0"/>
              <a:t>   {</a:t>
            </a:r>
            <a:r>
              <a:rPr lang="fr-FR" sz="1600" kern="0" dirty="0"/>
              <a:t> </a:t>
            </a:r>
            <a:r>
              <a:rPr lang="fr-FR" sz="2400" kern="0" dirty="0"/>
              <a:t>pause || pause</a:t>
            </a:r>
            <a:r>
              <a:rPr lang="fr-FR" sz="1600" kern="0" dirty="0"/>
              <a:t> </a:t>
            </a:r>
            <a:r>
              <a:rPr lang="fr-FR" sz="2400" kern="0" dirty="0"/>
              <a:t>}</a:t>
            </a:r>
            <a:r>
              <a:rPr lang="fr-FR" sz="1400" kern="0" dirty="0"/>
              <a:t> </a:t>
            </a:r>
            <a:r>
              <a:rPr lang="fr-FR" sz="2400" kern="0" dirty="0"/>
              <a:t>;</a:t>
            </a:r>
          </a:p>
          <a:p>
            <a:pPr fontAlgn="base">
              <a:spcAft>
                <a:spcPct val="0"/>
              </a:spcAft>
            </a:pPr>
            <a:r>
              <a:rPr lang="fr-FR" sz="2400" kern="0" dirty="0"/>
              <a:t>   emit </a:t>
            </a:r>
            <a:r>
              <a:rPr lang="fr-FR" sz="2400" kern="0" dirty="0">
                <a:solidFill>
                  <a:schemeClr val="tx2"/>
                </a:solidFill>
              </a:rPr>
              <a:t>O</a:t>
            </a:r>
          </a:p>
          <a:p>
            <a:pPr fontAlgn="base">
              <a:spcAft>
                <a:spcPct val="0"/>
              </a:spcAft>
            </a:pPr>
            <a:r>
              <a:rPr lang="fr-FR" sz="2400" kern="0" dirty="0"/>
              <a:t>end loop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B849904-E05A-D942-B90E-17DBE497A4C1}"/>
              </a:ext>
            </a:extLst>
          </p:cNvPr>
          <p:cNvSpPr txBox="1"/>
          <p:nvPr/>
        </p:nvSpPr>
        <p:spPr>
          <a:xfrm>
            <a:off x="5106202" y="836712"/>
            <a:ext cx="2904962" cy="156966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fr-FR" sz="2400" kern="0" dirty="0">
                <a:solidFill>
                  <a:schemeClr val="accent2"/>
                </a:solidFill>
              </a:rPr>
              <a:t>loop</a:t>
            </a:r>
          </a:p>
          <a:p>
            <a:pPr fontAlgn="base">
              <a:spcAft>
                <a:spcPct val="0"/>
              </a:spcAft>
            </a:pPr>
            <a:r>
              <a:rPr lang="fr-FR" sz="2400" kern="0" dirty="0"/>
              <a:t>   </a:t>
            </a:r>
            <a:r>
              <a:rPr lang="fr-FR" sz="2400" kern="0" dirty="0">
                <a:solidFill>
                  <a:schemeClr val="accent2"/>
                </a:solidFill>
              </a:rPr>
              <a:t>{</a:t>
            </a:r>
            <a:r>
              <a:rPr lang="fr-FR" sz="1600" kern="0" dirty="0"/>
              <a:t> </a:t>
            </a:r>
            <a:r>
              <a:rPr lang="fr-FR" sz="2400" u="sng" kern="0" dirty="0">
                <a:solidFill>
                  <a:schemeClr val="accent2"/>
                </a:solidFill>
              </a:rPr>
              <a:t>pa</a:t>
            </a:r>
            <a:r>
              <a:rPr lang="fr-FR" sz="2400" kern="0" dirty="0"/>
              <a:t>use </a:t>
            </a:r>
            <a:r>
              <a:rPr lang="fr-FR" sz="2400" kern="0" dirty="0">
                <a:solidFill>
                  <a:schemeClr val="accent2"/>
                </a:solidFill>
              </a:rPr>
              <a:t>||</a:t>
            </a:r>
            <a:r>
              <a:rPr lang="fr-FR" sz="2400" kern="0" dirty="0"/>
              <a:t> </a:t>
            </a:r>
            <a:r>
              <a:rPr lang="fr-FR" sz="2400" u="sng" kern="0" dirty="0">
                <a:solidFill>
                  <a:schemeClr val="accent2"/>
                </a:solidFill>
              </a:rPr>
              <a:t>pa</a:t>
            </a:r>
            <a:r>
              <a:rPr lang="fr-FR" sz="2400" kern="0" dirty="0"/>
              <a:t>use</a:t>
            </a:r>
            <a:r>
              <a:rPr lang="fr-FR" sz="1600" kern="0" dirty="0"/>
              <a:t> </a:t>
            </a:r>
            <a:r>
              <a:rPr lang="fr-FR" sz="2400" kern="0" dirty="0"/>
              <a:t>}</a:t>
            </a:r>
            <a:r>
              <a:rPr lang="fr-FR" sz="1400" kern="0" dirty="0"/>
              <a:t> </a:t>
            </a:r>
            <a:r>
              <a:rPr lang="fr-FR" sz="2400" kern="0" dirty="0"/>
              <a:t>;</a:t>
            </a:r>
          </a:p>
          <a:p>
            <a:pPr fontAlgn="base">
              <a:spcAft>
                <a:spcPct val="0"/>
              </a:spcAft>
            </a:pPr>
            <a:r>
              <a:rPr lang="fr-FR" sz="2400" kern="0" dirty="0"/>
              <a:t>   emit O</a:t>
            </a:r>
          </a:p>
          <a:p>
            <a:pPr fontAlgn="base">
              <a:spcAft>
                <a:spcPct val="0"/>
              </a:spcAft>
            </a:pPr>
            <a:r>
              <a:rPr lang="fr-FR" sz="2400" kern="0" dirty="0"/>
              <a:t>end loop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E3655F2-81A3-BD4E-98F2-F7F96DCADCF9}"/>
              </a:ext>
            </a:extLst>
          </p:cNvPr>
          <p:cNvSpPr txBox="1"/>
          <p:nvPr/>
        </p:nvSpPr>
        <p:spPr>
          <a:xfrm>
            <a:off x="5106202" y="3270463"/>
            <a:ext cx="2994731" cy="156966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fr-FR" sz="2400" kern="0" dirty="0">
                <a:solidFill>
                  <a:schemeClr val="accent2"/>
                </a:solidFill>
              </a:rPr>
              <a:t>loop</a:t>
            </a:r>
          </a:p>
          <a:p>
            <a:pPr fontAlgn="base">
              <a:spcAft>
                <a:spcPct val="0"/>
              </a:spcAft>
            </a:pPr>
            <a:r>
              <a:rPr lang="fr-FR" sz="2400" kern="0" dirty="0"/>
              <a:t>   </a:t>
            </a:r>
            <a:r>
              <a:rPr lang="fr-FR" sz="2400" kern="0" dirty="0">
                <a:solidFill>
                  <a:schemeClr val="accent2"/>
                </a:solidFill>
              </a:rPr>
              <a:t>{</a:t>
            </a:r>
            <a:r>
              <a:rPr lang="fr-FR" sz="2400" kern="0" dirty="0"/>
              <a:t> </a:t>
            </a:r>
            <a:r>
              <a:rPr lang="fr-FR" sz="2400" u="sng" kern="0" dirty="0">
                <a:solidFill>
                  <a:schemeClr val="accent2"/>
                </a:solidFill>
              </a:rPr>
              <a:t>pa</a:t>
            </a:r>
            <a:r>
              <a:rPr lang="fr-FR" sz="2400" kern="0" dirty="0"/>
              <a:t>u</a:t>
            </a:r>
            <a:r>
              <a:rPr lang="fr-FR" sz="2400" u="sng" kern="0" dirty="0">
                <a:solidFill>
                  <a:schemeClr val="accent2"/>
                </a:solidFill>
              </a:rPr>
              <a:t>se</a:t>
            </a:r>
            <a:r>
              <a:rPr lang="fr-FR" sz="2400" kern="0" dirty="0"/>
              <a:t> </a:t>
            </a:r>
            <a:r>
              <a:rPr lang="fr-FR" sz="2400" kern="0" dirty="0">
                <a:solidFill>
                  <a:schemeClr val="accent2"/>
                </a:solidFill>
              </a:rPr>
              <a:t>||</a:t>
            </a:r>
            <a:r>
              <a:rPr lang="fr-FR" sz="2400" kern="0" dirty="0"/>
              <a:t> </a:t>
            </a:r>
            <a:r>
              <a:rPr lang="fr-FR" sz="2400" u="sng" kern="0" dirty="0">
                <a:solidFill>
                  <a:schemeClr val="accent2"/>
                </a:solidFill>
              </a:rPr>
              <a:t>pa</a:t>
            </a:r>
            <a:r>
              <a:rPr lang="fr-FR" sz="2400" kern="0" dirty="0"/>
              <a:t>u</a:t>
            </a:r>
            <a:r>
              <a:rPr lang="fr-FR" sz="2400" u="sng" kern="0" dirty="0">
                <a:solidFill>
                  <a:schemeClr val="accent2"/>
                </a:solidFill>
              </a:rPr>
              <a:t>se</a:t>
            </a:r>
            <a:r>
              <a:rPr lang="fr-FR" sz="2400" kern="0" dirty="0"/>
              <a:t> }</a:t>
            </a:r>
            <a:r>
              <a:rPr lang="fr-FR" sz="1600" kern="0" dirty="0"/>
              <a:t> </a:t>
            </a:r>
            <a:r>
              <a:rPr lang="fr-FR" sz="2400" kern="0" dirty="0"/>
              <a:t>;</a:t>
            </a:r>
          </a:p>
          <a:p>
            <a:pPr fontAlgn="base">
              <a:spcAft>
                <a:spcPct val="0"/>
              </a:spcAft>
            </a:pPr>
            <a:r>
              <a:rPr lang="fr-FR" sz="2400" kern="0" dirty="0"/>
              <a:t>   </a:t>
            </a:r>
            <a:r>
              <a:rPr lang="fr-FR" sz="2400" kern="0" dirty="0">
                <a:solidFill>
                  <a:schemeClr val="accent2"/>
                </a:solidFill>
              </a:rPr>
              <a:t>emit</a:t>
            </a:r>
            <a:r>
              <a:rPr lang="fr-FR" sz="2400" kern="0" dirty="0"/>
              <a:t> </a:t>
            </a:r>
            <a:r>
              <a:rPr lang="fr-FR" sz="2400" kern="0" dirty="0">
                <a:solidFill>
                  <a:schemeClr val="accent1"/>
                </a:solidFill>
              </a:rPr>
              <a:t>O</a:t>
            </a:r>
          </a:p>
          <a:p>
            <a:pPr fontAlgn="base">
              <a:spcAft>
                <a:spcPct val="0"/>
              </a:spcAft>
            </a:pPr>
            <a:r>
              <a:rPr lang="fr-FR" sz="2400" kern="0" dirty="0">
                <a:solidFill>
                  <a:schemeClr val="accent2"/>
                </a:solidFill>
              </a:rPr>
              <a:t>end loop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86E8BA3-8568-1D4B-99A9-969B55C7BAFF}"/>
              </a:ext>
            </a:extLst>
          </p:cNvPr>
          <p:cNvSpPr txBox="1"/>
          <p:nvPr/>
        </p:nvSpPr>
        <p:spPr>
          <a:xfrm>
            <a:off x="1018966" y="3270463"/>
            <a:ext cx="2904962" cy="156966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fr-FR" sz="2400" kern="0" dirty="0"/>
              <a:t>loop</a:t>
            </a:r>
          </a:p>
          <a:p>
            <a:pPr fontAlgn="base">
              <a:spcAft>
                <a:spcPct val="0"/>
              </a:spcAft>
            </a:pPr>
            <a:r>
              <a:rPr lang="fr-FR" sz="2400" kern="0" dirty="0"/>
              <a:t>   </a:t>
            </a:r>
            <a:r>
              <a:rPr lang="fr-FR" sz="2400" kern="0" dirty="0">
                <a:solidFill>
                  <a:schemeClr val="accent2"/>
                </a:solidFill>
              </a:rPr>
              <a:t>{</a:t>
            </a:r>
            <a:r>
              <a:rPr lang="fr-FR" sz="1600" kern="0" dirty="0"/>
              <a:t> </a:t>
            </a:r>
            <a:r>
              <a:rPr lang="fr-FR" sz="2400" kern="0" dirty="0"/>
              <a:t>pau</a:t>
            </a:r>
            <a:r>
              <a:rPr lang="fr-FR" sz="2400" u="sng" kern="0" dirty="0">
                <a:solidFill>
                  <a:schemeClr val="accent2"/>
                </a:solidFill>
              </a:rPr>
              <a:t>se</a:t>
            </a:r>
            <a:r>
              <a:rPr lang="fr-FR" sz="2400" kern="0" dirty="0"/>
              <a:t> </a:t>
            </a:r>
            <a:r>
              <a:rPr lang="fr-FR" sz="2400" kern="0" dirty="0">
                <a:solidFill>
                  <a:schemeClr val="accent2"/>
                </a:solidFill>
              </a:rPr>
              <a:t>||</a:t>
            </a:r>
            <a:r>
              <a:rPr lang="fr-FR" sz="2400" kern="0" dirty="0"/>
              <a:t> pau</a:t>
            </a:r>
            <a:r>
              <a:rPr lang="fr-FR" sz="2400" u="sng" kern="0" dirty="0">
                <a:solidFill>
                  <a:schemeClr val="accent2"/>
                </a:solidFill>
              </a:rPr>
              <a:t>se</a:t>
            </a:r>
            <a:r>
              <a:rPr lang="fr-FR" sz="1600" kern="0" dirty="0"/>
              <a:t> </a:t>
            </a:r>
            <a:r>
              <a:rPr lang="fr-FR" sz="2400" kern="0" dirty="0">
                <a:solidFill>
                  <a:schemeClr val="accent2"/>
                </a:solidFill>
              </a:rPr>
              <a:t>}</a:t>
            </a:r>
            <a:r>
              <a:rPr lang="fr-FR" sz="1400" kern="0" dirty="0">
                <a:solidFill>
                  <a:schemeClr val="accent2"/>
                </a:solidFill>
              </a:rPr>
              <a:t> </a:t>
            </a:r>
            <a:r>
              <a:rPr lang="fr-FR" sz="2400" kern="0" dirty="0">
                <a:solidFill>
                  <a:schemeClr val="accent2"/>
                </a:solidFill>
              </a:rPr>
              <a:t>;</a:t>
            </a:r>
          </a:p>
          <a:p>
            <a:pPr fontAlgn="base">
              <a:spcAft>
                <a:spcPct val="0"/>
              </a:spcAft>
            </a:pPr>
            <a:r>
              <a:rPr lang="fr-FR" sz="2400" kern="0" dirty="0"/>
              <a:t>   </a:t>
            </a:r>
            <a:r>
              <a:rPr lang="fr-FR" sz="2400" kern="0" dirty="0">
                <a:solidFill>
                  <a:schemeClr val="accent2"/>
                </a:solidFill>
              </a:rPr>
              <a:t>emit</a:t>
            </a:r>
            <a:r>
              <a:rPr lang="fr-FR" sz="2400" kern="0" dirty="0"/>
              <a:t> </a:t>
            </a:r>
            <a:r>
              <a:rPr lang="fr-FR" sz="2400" kern="0" dirty="0">
                <a:solidFill>
                  <a:schemeClr val="accent1"/>
                </a:solidFill>
              </a:rPr>
              <a:t>O</a:t>
            </a:r>
          </a:p>
          <a:p>
            <a:pPr fontAlgn="base">
              <a:spcAft>
                <a:spcPct val="0"/>
              </a:spcAft>
            </a:pPr>
            <a:r>
              <a:rPr lang="fr-FR" sz="2400" kern="0" dirty="0">
                <a:solidFill>
                  <a:schemeClr val="accent2"/>
                </a:solidFill>
              </a:rPr>
              <a:t>end loop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713E98A-86CA-F449-ABE7-E75BD1AE4455}"/>
              </a:ext>
            </a:extLst>
          </p:cNvPr>
          <p:cNvSpPr txBox="1"/>
          <p:nvPr/>
        </p:nvSpPr>
        <p:spPr>
          <a:xfrm>
            <a:off x="1086292" y="2512055"/>
            <a:ext cx="2770310" cy="442035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wrap="none" tIns="18000" bIns="54000" rtlCol="0" anchor="t" anchorCtr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programme source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44005BD-FD61-4B40-8005-08791B5AE51A}"/>
              </a:ext>
            </a:extLst>
          </p:cNvPr>
          <p:cNvSpPr txBox="1"/>
          <p:nvPr/>
        </p:nvSpPr>
        <p:spPr>
          <a:xfrm>
            <a:off x="5964705" y="2521875"/>
            <a:ext cx="1348446" cy="442035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wrap="none" tIns="18000" bIns="54000" rtlCol="0" anchor="t" anchorCtr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instant 1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3327296-5545-5342-92C8-1DE617354201}"/>
              </a:ext>
            </a:extLst>
          </p:cNvPr>
          <p:cNvSpPr txBox="1"/>
          <p:nvPr/>
        </p:nvSpPr>
        <p:spPr>
          <a:xfrm>
            <a:off x="1437349" y="5051210"/>
            <a:ext cx="2068195" cy="1200329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wrap="none" tIns="18000" bIns="54000" rtlCol="0" anchor="t" anchorCtr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instant 2a</a:t>
            </a:r>
          </a:p>
          <a:p>
            <a:pPr algn="ctr" fontAlgn="base">
              <a:spcAft>
                <a:spcPct val="0"/>
              </a:spcAft>
            </a:pPr>
            <a:r>
              <a:rPr lang="fr-FR" sz="2400" kern="0" dirty="0">
                <a:solidFill>
                  <a:schemeClr val="accent3"/>
                </a:solidFill>
              </a:rPr>
              <a:t>synchro → 0</a:t>
            </a:r>
          </a:p>
          <a:p>
            <a:pPr algn="ctr" fontAlgn="base">
              <a:spcAft>
                <a:spcPct val="0"/>
              </a:spcAft>
            </a:pPr>
            <a:r>
              <a:rPr lang="fr-FR" sz="2400" kern="0" dirty="0">
                <a:solidFill>
                  <a:schemeClr val="accent3"/>
                </a:solidFill>
              </a:rPr>
              <a:t>(terminaison)</a:t>
            </a:r>
            <a:r>
              <a:rPr lang="fr-FR" sz="2400" kern="0" dirty="0">
                <a:solidFill>
                  <a:schemeClr val="accent4"/>
                </a:solidFill>
              </a:rPr>
              <a:t> </a:t>
            </a:r>
            <a:endParaRPr kumimoji="0" lang="fr-FR" sz="2400" b="0" i="0" u="none" strike="noStrike" kern="0" cap="none" spc="0" normalizeH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4EACB89-04A1-194F-B4BB-4969C3E2BF7B}"/>
              </a:ext>
            </a:extLst>
          </p:cNvPr>
          <p:cNvSpPr txBox="1"/>
          <p:nvPr/>
        </p:nvSpPr>
        <p:spPr>
          <a:xfrm>
            <a:off x="5682577" y="5051210"/>
            <a:ext cx="1912703" cy="1180699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wrap="none" tIns="18000" bIns="54000" rtlCol="0" anchor="t" anchorCtr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instant 2b</a:t>
            </a:r>
          </a:p>
          <a:p>
            <a:pPr algn="ctr" fontAlgn="base">
              <a:spcAft>
                <a:spcPct val="0"/>
              </a:spcAft>
            </a:pPr>
            <a:r>
              <a:rPr lang="fr-FR" sz="2400" kern="0" dirty="0">
                <a:solidFill>
                  <a:schemeClr val="accent3"/>
                </a:solidFill>
              </a:rPr>
              <a:t>synchro → 1</a:t>
            </a:r>
          </a:p>
          <a:p>
            <a:pPr algn="ctr" fontAlgn="base">
              <a:spcAft>
                <a:spcPct val="0"/>
              </a:spcAft>
            </a:pPr>
            <a:r>
              <a:rPr lang="fr-FR" sz="2400" kern="0" dirty="0">
                <a:solidFill>
                  <a:schemeClr val="accent3"/>
                </a:solidFill>
              </a:rPr>
              <a:t>(pause)</a:t>
            </a:r>
            <a:endParaRPr kumimoji="0" lang="fr-FR" sz="2400" b="0" i="0" u="none" strike="noStrike" kern="0" cap="none" spc="0" normalizeH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</a:endParaRPr>
          </a:p>
        </p:txBody>
      </p:sp>
      <p:sp>
        <p:nvSpPr>
          <p:cNvPr id="14" name="Rectangle à coins arrondis 13">
            <a:extLst>
              <a:ext uri="{FF2B5EF4-FFF2-40B4-BE49-F238E27FC236}">
                <a16:creationId xmlns:a16="http://schemas.microsoft.com/office/drawing/2014/main" id="{EBA29591-7860-6B44-800F-5E39339DDD69}"/>
              </a:ext>
            </a:extLst>
          </p:cNvPr>
          <p:cNvSpPr/>
          <p:nvPr/>
        </p:nvSpPr>
        <p:spPr bwMode="auto">
          <a:xfrm>
            <a:off x="1331640" y="5425200"/>
            <a:ext cx="6516960" cy="432000"/>
          </a:xfrm>
          <a:prstGeom prst="round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40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 animBg="1"/>
      <p:bldP spid="12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7F31B109-594D-754C-8491-5688D1682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2132892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fr-FR"/>
              <a:t>Pourquoi </a:t>
            </a:r>
            <a:r>
              <a:rPr lang="en-US"/>
              <a:t>une étude spéciale des boucles</a:t>
            </a:r>
          </a:p>
          <a:p>
            <a:pPr marL="514350" indent="-514350">
              <a:buAutoNum type="arabicPeriod"/>
            </a:pPr>
            <a:r>
              <a:rPr lang="en-US"/>
              <a:t>Un programme schizophrène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/>
              <a:t>Un programme doublement schizophrène</a:t>
            </a:r>
            <a:endParaRPr lang="fr-FR"/>
          </a:p>
          <a:p>
            <a:pPr marL="514350" indent="-514350">
              <a:buAutoNum type="arabicPeriod"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491F9ED-951B-044C-96AF-E9D308FF9A7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21/03/2018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FBBF6C9-5DB3-A544-8E23-EF59FF652FF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94D314-35FB-554B-9DCE-A609CF0994A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6FE0E28A-3CF7-5D44-8991-4A08C2C99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2561129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B7166F3-3425-C546-B79C-6B830EF49B9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21/03/2018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3AA54B4-0C45-0744-9E78-99FC147D69B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C017FCE-E6F9-3245-A445-6575351C117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2C53405-6497-C847-921A-C60464B5C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Exemple de double schizophr</a:t>
            </a:r>
            <a:r>
              <a:rPr lang="en-US"/>
              <a:t>énie</a:t>
            </a:r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A2D686C-2180-984C-B18A-707B67A6AB72}"/>
              </a:ext>
            </a:extLst>
          </p:cNvPr>
          <p:cNvSpPr txBox="1"/>
          <p:nvPr/>
        </p:nvSpPr>
        <p:spPr>
          <a:xfrm>
            <a:off x="435600" y="547200"/>
            <a:ext cx="4621778" cy="6057043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output O</a:t>
            </a:r>
          </a:p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loop</a:t>
            </a:r>
          </a:p>
          <a:p>
            <a:pPr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/>
              <a:t>   signal </a:t>
            </a:r>
            <a:r>
              <a:rPr lang="fr-FR" sz="2400" kern="0" dirty="0">
                <a:solidFill>
                  <a:schemeClr val="tx2"/>
                </a:solidFill>
              </a:rPr>
              <a:t>S1</a:t>
            </a:r>
            <a:r>
              <a:rPr lang="fr-FR" sz="2400" kern="0" dirty="0"/>
              <a:t> in</a:t>
            </a:r>
          </a:p>
          <a:p>
            <a:pPr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/>
              <a:t>      trap </a:t>
            </a:r>
            <a:r>
              <a:rPr lang="fr-FR" sz="2400" kern="0" dirty="0">
                <a:solidFill>
                  <a:schemeClr val="accent3"/>
                </a:solidFill>
              </a:rPr>
              <a:t>T</a:t>
            </a:r>
            <a:r>
              <a:rPr lang="fr-FR" sz="2400" kern="0" dirty="0"/>
              <a:t> in      </a:t>
            </a:r>
          </a:p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/>
              <a:t>         loop</a:t>
            </a:r>
          </a:p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/>
              <a:t>            signal </a:t>
            </a:r>
            <a:r>
              <a:rPr lang="fr-FR" sz="2400" kern="0" dirty="0">
                <a:solidFill>
                  <a:schemeClr val="tx2"/>
                </a:solidFill>
              </a:rPr>
              <a:t>S2</a:t>
            </a:r>
            <a:r>
              <a:rPr lang="fr-FR" sz="2400" kern="0" dirty="0"/>
              <a:t> in</a:t>
            </a:r>
          </a:p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/>
              <a:t>               if </a:t>
            </a:r>
            <a:r>
              <a:rPr lang="fr-FR" sz="2400" kern="0" dirty="0">
                <a:solidFill>
                  <a:schemeClr val="tx2"/>
                </a:solidFill>
              </a:rPr>
              <a:t>S1</a:t>
            </a:r>
            <a:r>
              <a:rPr lang="fr-FR" sz="2400" kern="0" dirty="0"/>
              <a:t> then emit </a:t>
            </a:r>
            <a:r>
              <a:rPr lang="fr-FR" sz="2400" kern="0" dirty="0">
                <a:solidFill>
                  <a:schemeClr val="tx2"/>
                </a:solidFill>
              </a:rPr>
              <a:t>S2</a:t>
            </a:r>
            <a:r>
              <a:rPr lang="fr-FR" sz="2400" kern="0" dirty="0"/>
              <a:t> end</a:t>
            </a:r>
            <a:r>
              <a:rPr lang="fr-FR" sz="1400" kern="0" dirty="0"/>
              <a:t> </a:t>
            </a:r>
            <a:r>
              <a:rPr lang="fr-FR" sz="2400" kern="0" dirty="0"/>
              <a:t>;</a:t>
            </a:r>
          </a:p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/>
              <a:t>               pause</a:t>
            </a:r>
            <a:r>
              <a:rPr lang="fr-FR" sz="1600" kern="0" dirty="0"/>
              <a:t> </a:t>
            </a:r>
            <a:r>
              <a:rPr lang="fr-FR" sz="2400" kern="0" dirty="0"/>
              <a:t>;</a:t>
            </a:r>
          </a:p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/>
              <a:t>            end signal</a:t>
            </a:r>
          </a:p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/>
              <a:t>         end loop</a:t>
            </a:r>
          </a:p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/>
              <a:t>      ||</a:t>
            </a:r>
          </a:p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/>
              <a:t>         pause</a:t>
            </a:r>
            <a:r>
              <a:rPr lang="fr-FR" sz="1400" kern="0" dirty="0"/>
              <a:t> </a:t>
            </a:r>
            <a:r>
              <a:rPr lang="fr-FR" sz="2400" kern="0" dirty="0"/>
              <a:t>;</a:t>
            </a:r>
          </a:p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/>
              <a:t>         emit </a:t>
            </a:r>
            <a:r>
              <a:rPr lang="fr-FR" sz="2400" kern="0" dirty="0">
                <a:solidFill>
                  <a:schemeClr val="tx2"/>
                </a:solidFill>
              </a:rPr>
              <a:t>S1</a:t>
            </a:r>
            <a:r>
              <a:rPr lang="fr-FR" sz="1600" kern="0" dirty="0">
                <a:solidFill>
                  <a:schemeClr val="tx2"/>
                </a:solidFill>
              </a:rPr>
              <a:t> </a:t>
            </a:r>
            <a:r>
              <a:rPr lang="fr-FR" sz="2400" kern="0" dirty="0"/>
              <a:t>;</a:t>
            </a:r>
            <a:r>
              <a:rPr lang="fr-FR" sz="2400" kern="0" dirty="0">
                <a:solidFill>
                  <a:schemeClr val="tx2"/>
                </a:solidFill>
              </a:rPr>
              <a:t> </a:t>
            </a:r>
          </a:p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>
                <a:solidFill>
                  <a:schemeClr val="tx2"/>
                </a:solidFill>
              </a:rPr>
              <a:t>         </a:t>
            </a:r>
            <a:r>
              <a:rPr lang="fr-FR" sz="2400" kern="0" dirty="0"/>
              <a:t>exit</a:t>
            </a:r>
            <a:r>
              <a:rPr lang="fr-FR" sz="2400" kern="0" dirty="0">
                <a:solidFill>
                  <a:schemeClr val="tx2"/>
                </a:solidFill>
              </a:rPr>
              <a:t> </a:t>
            </a:r>
            <a:r>
              <a:rPr lang="fr-FR" sz="2400" kern="0" dirty="0">
                <a:solidFill>
                  <a:schemeClr val="accent3"/>
                </a:solidFill>
              </a:rPr>
              <a:t>T</a:t>
            </a:r>
          </a:p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/>
              <a:t>      end trap</a:t>
            </a:r>
          </a:p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  end signal</a:t>
            </a:r>
          </a:p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end loop</a:t>
            </a:r>
          </a:p>
        </p:txBody>
      </p:sp>
      <p:sp>
        <p:nvSpPr>
          <p:cNvPr id="7" name="Parallélogramme 6">
            <a:extLst>
              <a:ext uri="{FF2B5EF4-FFF2-40B4-BE49-F238E27FC236}">
                <a16:creationId xmlns:a16="http://schemas.microsoft.com/office/drawing/2014/main" id="{80C73846-0FE6-D54B-9B81-1C6A4D65CFCC}"/>
              </a:ext>
            </a:extLst>
          </p:cNvPr>
          <p:cNvSpPr/>
          <p:nvPr/>
        </p:nvSpPr>
        <p:spPr bwMode="auto">
          <a:xfrm flipH="1">
            <a:off x="391103" y="926232"/>
            <a:ext cx="1285560" cy="740330"/>
          </a:xfrm>
          <a:prstGeom prst="parallelogram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Parallélogramme 8">
            <a:extLst>
              <a:ext uri="{FF2B5EF4-FFF2-40B4-BE49-F238E27FC236}">
                <a16:creationId xmlns:a16="http://schemas.microsoft.com/office/drawing/2014/main" id="{98AC4DC0-EC9E-964D-A14C-B19D8EF1C719}"/>
              </a:ext>
            </a:extLst>
          </p:cNvPr>
          <p:cNvSpPr/>
          <p:nvPr/>
        </p:nvSpPr>
        <p:spPr bwMode="auto">
          <a:xfrm flipH="1">
            <a:off x="1160030" y="1965323"/>
            <a:ext cx="1285560" cy="740330"/>
          </a:xfrm>
          <a:prstGeom prst="parallelogram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69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B7166F3-3425-C546-B79C-6B830EF49B9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21/03/2018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3AA54B4-0C45-0744-9E78-99FC147D69B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C017FCE-E6F9-3245-A445-6575351C117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2C53405-6497-C847-921A-C60464B5C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Instant 1a : S1, S2 alloués mais inconnus</a:t>
            </a:r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A2D686C-2180-984C-B18A-707B67A6AB72}"/>
              </a:ext>
            </a:extLst>
          </p:cNvPr>
          <p:cNvSpPr txBox="1"/>
          <p:nvPr/>
        </p:nvSpPr>
        <p:spPr>
          <a:xfrm>
            <a:off x="436592" y="548680"/>
            <a:ext cx="4621778" cy="6057043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output O;</a:t>
            </a:r>
          </a:p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loop</a:t>
            </a:r>
          </a:p>
          <a:p>
            <a:pPr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/>
              <a:t>   </a:t>
            </a:r>
            <a:r>
              <a:rPr lang="fr-FR" sz="2400" kern="0" dirty="0">
                <a:solidFill>
                  <a:schemeClr val="accent2"/>
                </a:solidFill>
              </a:rPr>
              <a:t>signal</a:t>
            </a:r>
            <a:r>
              <a:rPr lang="fr-FR" sz="2400" kern="0" dirty="0"/>
              <a:t> S1 </a:t>
            </a:r>
            <a:r>
              <a:rPr lang="fr-FR" sz="2400" kern="0" dirty="0">
                <a:solidFill>
                  <a:schemeClr val="accent2"/>
                </a:solidFill>
              </a:rPr>
              <a:t>in</a:t>
            </a:r>
          </a:p>
          <a:p>
            <a:pPr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/>
              <a:t>     </a:t>
            </a:r>
            <a:r>
              <a:rPr lang="fr-FR" sz="2400" kern="0" dirty="0">
                <a:solidFill>
                  <a:schemeClr val="accent2"/>
                </a:solidFill>
              </a:rPr>
              <a:t> trap</a:t>
            </a:r>
            <a:r>
              <a:rPr lang="fr-FR" sz="2400" kern="0" dirty="0"/>
              <a:t> </a:t>
            </a:r>
            <a:r>
              <a:rPr lang="fr-FR" sz="2400" kern="0" dirty="0">
                <a:solidFill>
                  <a:schemeClr val="accent3"/>
                </a:solidFill>
              </a:rPr>
              <a:t>T</a:t>
            </a:r>
            <a:r>
              <a:rPr lang="fr-FR" sz="2400" kern="0" dirty="0"/>
              <a:t> </a:t>
            </a:r>
            <a:r>
              <a:rPr lang="fr-FR" sz="2400" kern="0" dirty="0">
                <a:solidFill>
                  <a:schemeClr val="accent2"/>
                </a:solidFill>
              </a:rPr>
              <a:t>in</a:t>
            </a:r>
            <a:r>
              <a:rPr lang="fr-FR" sz="2400" kern="0" dirty="0"/>
              <a:t>      </a:t>
            </a:r>
          </a:p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/>
              <a:t>         </a:t>
            </a:r>
            <a:r>
              <a:rPr lang="fr-FR" sz="2400" kern="0" dirty="0">
                <a:solidFill>
                  <a:schemeClr val="accent2"/>
                </a:solidFill>
              </a:rPr>
              <a:t>loop</a:t>
            </a:r>
          </a:p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>
                <a:solidFill>
                  <a:schemeClr val="accent2"/>
                </a:solidFill>
              </a:rPr>
              <a:t>            signal</a:t>
            </a:r>
            <a:r>
              <a:rPr lang="fr-FR" sz="2400" kern="0" dirty="0"/>
              <a:t> S2 </a:t>
            </a:r>
            <a:r>
              <a:rPr lang="fr-FR" sz="2400" kern="0" dirty="0">
                <a:solidFill>
                  <a:schemeClr val="accent2"/>
                </a:solidFill>
              </a:rPr>
              <a:t>in</a:t>
            </a:r>
          </a:p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/>
              <a:t>               </a:t>
            </a:r>
            <a:r>
              <a:rPr lang="fr-FR" sz="2400" kern="0" dirty="0">
                <a:solidFill>
                  <a:schemeClr val="accent2"/>
                </a:solidFill>
              </a:rPr>
              <a:t>if</a:t>
            </a:r>
            <a:r>
              <a:rPr lang="fr-FR" sz="2400" kern="0" dirty="0"/>
              <a:t> S1 then emit S2 end</a:t>
            </a:r>
            <a:r>
              <a:rPr lang="fr-FR" sz="1400" kern="0" dirty="0"/>
              <a:t> </a:t>
            </a:r>
            <a:r>
              <a:rPr lang="fr-FR" sz="2400" kern="0" dirty="0"/>
              <a:t>;</a:t>
            </a:r>
          </a:p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/>
              <a:t>               pause</a:t>
            </a:r>
            <a:r>
              <a:rPr lang="fr-FR" sz="1600" kern="0" dirty="0"/>
              <a:t> </a:t>
            </a:r>
            <a:r>
              <a:rPr lang="fr-FR" sz="2400" kern="0" dirty="0"/>
              <a:t>;</a:t>
            </a:r>
          </a:p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/>
              <a:t>            end signal</a:t>
            </a:r>
          </a:p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/>
              <a:t>         end loop</a:t>
            </a:r>
          </a:p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/>
              <a:t>  </a:t>
            </a:r>
            <a:r>
              <a:rPr lang="fr-FR" sz="2400" kern="0" dirty="0">
                <a:solidFill>
                  <a:schemeClr val="accent2"/>
                </a:solidFill>
              </a:rPr>
              <a:t>    ||</a:t>
            </a:r>
          </a:p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/>
              <a:t>         </a:t>
            </a:r>
            <a:r>
              <a:rPr lang="fr-FR" sz="2400" u="sng" kern="0" dirty="0">
                <a:solidFill>
                  <a:schemeClr val="accent2"/>
                </a:solidFill>
              </a:rPr>
              <a:t>pa</a:t>
            </a:r>
            <a:r>
              <a:rPr lang="fr-FR" sz="2400" kern="0" dirty="0"/>
              <a:t>use</a:t>
            </a:r>
            <a:r>
              <a:rPr lang="fr-FR" sz="1400" kern="0" dirty="0"/>
              <a:t> </a:t>
            </a:r>
            <a:r>
              <a:rPr lang="fr-FR" sz="2400" kern="0" dirty="0"/>
              <a:t>;</a:t>
            </a:r>
          </a:p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/>
              <a:t>         emit S1</a:t>
            </a:r>
            <a:r>
              <a:rPr lang="fr-FR" sz="1600" kern="0" dirty="0">
                <a:solidFill>
                  <a:schemeClr val="tx2"/>
                </a:solidFill>
              </a:rPr>
              <a:t> </a:t>
            </a:r>
            <a:r>
              <a:rPr lang="fr-FR" sz="2400" kern="0" dirty="0"/>
              <a:t>;</a:t>
            </a:r>
            <a:r>
              <a:rPr lang="fr-FR" sz="2400" kern="0" dirty="0">
                <a:solidFill>
                  <a:schemeClr val="tx2"/>
                </a:solidFill>
              </a:rPr>
              <a:t> </a:t>
            </a:r>
          </a:p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>
                <a:solidFill>
                  <a:schemeClr val="tx2"/>
                </a:solidFill>
              </a:rPr>
              <a:t>         </a:t>
            </a:r>
            <a:r>
              <a:rPr lang="fr-FR" sz="2400" kern="0" dirty="0"/>
              <a:t>exit</a:t>
            </a:r>
            <a:r>
              <a:rPr lang="fr-FR" sz="2400" kern="0" dirty="0">
                <a:solidFill>
                  <a:schemeClr val="tx2"/>
                </a:solidFill>
              </a:rPr>
              <a:t> </a:t>
            </a:r>
            <a:r>
              <a:rPr lang="fr-FR" sz="2400" kern="0" dirty="0">
                <a:solidFill>
                  <a:schemeClr val="accent3"/>
                </a:solidFill>
              </a:rPr>
              <a:t>T</a:t>
            </a:r>
          </a:p>
          <a:p>
            <a:pPr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/>
              <a:t>      end trap</a:t>
            </a:r>
            <a:endParaRPr lang="fr-FR" sz="2400" kern="0" dirty="0">
              <a:solidFill>
                <a:schemeClr val="accent3"/>
              </a:solidFill>
            </a:endParaRPr>
          </a:p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  end signal</a:t>
            </a:r>
          </a:p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end loop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010FA399-D92D-074F-B60C-041C02056C5F}"/>
              </a:ext>
            </a:extLst>
          </p:cNvPr>
          <p:cNvCxnSpPr/>
          <p:nvPr/>
        </p:nvCxnSpPr>
        <p:spPr bwMode="auto">
          <a:xfrm>
            <a:off x="971600" y="2857313"/>
            <a:ext cx="648072" cy="0"/>
          </a:xfrm>
          <a:prstGeom prst="straightConnector1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43CABF39-C4D3-C142-A169-C0D426FA6283}"/>
              </a:ext>
            </a:extLst>
          </p:cNvPr>
          <p:cNvSpPr txBox="1"/>
          <p:nvPr/>
        </p:nvSpPr>
        <p:spPr>
          <a:xfrm>
            <a:off x="512078" y="2595703"/>
            <a:ext cx="385042" cy="52322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?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C00B1315-0013-6045-8880-273EA93CC024}"/>
              </a:ext>
            </a:extLst>
          </p:cNvPr>
          <p:cNvCxnSpPr/>
          <p:nvPr/>
        </p:nvCxnSpPr>
        <p:spPr bwMode="auto">
          <a:xfrm>
            <a:off x="436592" y="4636731"/>
            <a:ext cx="648072" cy="0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1D2BE57F-C6B5-2F46-94C1-71A815C0FA31}"/>
              </a:ext>
            </a:extLst>
          </p:cNvPr>
          <p:cNvSpPr txBox="1"/>
          <p:nvPr/>
        </p:nvSpPr>
        <p:spPr>
          <a:xfrm>
            <a:off x="6762302" y="836712"/>
            <a:ext cx="1162498" cy="52322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fr-FR" sz="2800" kern="0" dirty="0"/>
              <a:t>S1</a:t>
            </a:r>
            <a:r>
              <a:rPr lang="fr-FR" sz="2800" kern="0" dirty="0">
                <a:solidFill>
                  <a:schemeClr val="accent1"/>
                </a:solidFill>
              </a:rPr>
              <a:t> </a:t>
            </a:r>
            <a:r>
              <a:rPr lang="fr-FR" sz="2800" kern="0" dirty="0"/>
              <a:t>S2</a:t>
            </a:r>
            <a:endParaRPr lang="fr-FR" sz="2800" kern="0" dirty="0">
              <a:solidFill>
                <a:schemeClr val="bg1"/>
              </a:solidFill>
            </a:endParaRP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29D5EFD2-A724-C34D-9C4C-8039F4070295}"/>
              </a:ext>
            </a:extLst>
          </p:cNvPr>
          <p:cNvCxnSpPr/>
          <p:nvPr/>
        </p:nvCxnSpPr>
        <p:spPr bwMode="auto">
          <a:xfrm>
            <a:off x="249048" y="4297473"/>
            <a:ext cx="648072" cy="0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2743656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B7166F3-3425-C546-B79C-6B830EF49B9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21/03/2018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3AA54B4-0C45-0744-9E78-99FC147D69B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C017FCE-E6F9-3245-A445-6575351C117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2C53405-6497-C847-921A-C60464B5C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15553"/>
          </a:xfrm>
        </p:spPr>
        <p:txBody>
          <a:bodyPr/>
          <a:lstStyle/>
          <a:p>
            <a:r>
              <a:rPr lang="en-US" sz="3400"/>
              <a:t>Instant 1b : S1, S2 absents car non émissibles</a:t>
            </a:r>
            <a:endParaRPr lang="fr-FR" sz="340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A2D686C-2180-984C-B18A-707B67A6AB72}"/>
              </a:ext>
            </a:extLst>
          </p:cNvPr>
          <p:cNvSpPr txBox="1"/>
          <p:nvPr/>
        </p:nvSpPr>
        <p:spPr>
          <a:xfrm>
            <a:off x="436592" y="548680"/>
            <a:ext cx="4621778" cy="6057043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output O;</a:t>
            </a:r>
          </a:p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loop</a:t>
            </a:r>
          </a:p>
          <a:p>
            <a:pPr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/>
              <a:t>   </a:t>
            </a:r>
            <a:r>
              <a:rPr lang="fr-FR" sz="2400" kern="0" dirty="0">
                <a:solidFill>
                  <a:schemeClr val="accent2"/>
                </a:solidFill>
              </a:rPr>
              <a:t>signal</a:t>
            </a:r>
            <a:r>
              <a:rPr lang="fr-FR" sz="2400" kern="0" dirty="0"/>
              <a:t> </a:t>
            </a:r>
            <a:r>
              <a:rPr lang="fr-FR" sz="2400" kern="0" dirty="0">
                <a:solidFill>
                  <a:schemeClr val="tx2"/>
                </a:solidFill>
              </a:rPr>
              <a:t>S1</a:t>
            </a:r>
            <a:r>
              <a:rPr lang="fr-FR" sz="2400" kern="0" dirty="0"/>
              <a:t> </a:t>
            </a:r>
            <a:r>
              <a:rPr lang="fr-FR" sz="2400" kern="0" dirty="0">
                <a:solidFill>
                  <a:schemeClr val="accent2"/>
                </a:solidFill>
              </a:rPr>
              <a:t>in</a:t>
            </a:r>
          </a:p>
          <a:p>
            <a:pPr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/>
              <a:t>     </a:t>
            </a:r>
            <a:r>
              <a:rPr lang="fr-FR" sz="2400" kern="0" dirty="0">
                <a:solidFill>
                  <a:schemeClr val="accent2"/>
                </a:solidFill>
              </a:rPr>
              <a:t> trap</a:t>
            </a:r>
            <a:r>
              <a:rPr lang="fr-FR" sz="2400" kern="0" dirty="0"/>
              <a:t> </a:t>
            </a:r>
            <a:r>
              <a:rPr lang="fr-FR" sz="2400" kern="0" dirty="0">
                <a:solidFill>
                  <a:schemeClr val="accent3"/>
                </a:solidFill>
              </a:rPr>
              <a:t>T</a:t>
            </a:r>
            <a:r>
              <a:rPr lang="fr-FR" sz="2400" kern="0" dirty="0"/>
              <a:t> </a:t>
            </a:r>
            <a:r>
              <a:rPr lang="fr-FR" sz="2400" kern="0" dirty="0">
                <a:solidFill>
                  <a:schemeClr val="accent2"/>
                </a:solidFill>
              </a:rPr>
              <a:t>in</a:t>
            </a:r>
            <a:r>
              <a:rPr lang="fr-FR" sz="2400" kern="0" dirty="0"/>
              <a:t>      </a:t>
            </a:r>
          </a:p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/>
              <a:t>         </a:t>
            </a:r>
            <a:r>
              <a:rPr lang="fr-FR" sz="2400" kern="0" dirty="0">
                <a:solidFill>
                  <a:schemeClr val="accent2"/>
                </a:solidFill>
              </a:rPr>
              <a:t>loop</a:t>
            </a:r>
          </a:p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>
                <a:solidFill>
                  <a:schemeClr val="accent2"/>
                </a:solidFill>
              </a:rPr>
              <a:t>            signal</a:t>
            </a:r>
            <a:r>
              <a:rPr lang="fr-FR" sz="2400" kern="0" dirty="0"/>
              <a:t> </a:t>
            </a:r>
            <a:r>
              <a:rPr lang="fr-FR" sz="2400" kern="0" dirty="0">
                <a:solidFill>
                  <a:schemeClr val="tx2"/>
                </a:solidFill>
              </a:rPr>
              <a:t>S2</a:t>
            </a:r>
            <a:r>
              <a:rPr lang="fr-FR" sz="2400" kern="0" dirty="0"/>
              <a:t> </a:t>
            </a:r>
            <a:r>
              <a:rPr lang="fr-FR" sz="2400" kern="0" dirty="0">
                <a:solidFill>
                  <a:schemeClr val="accent2"/>
                </a:solidFill>
              </a:rPr>
              <a:t>in</a:t>
            </a:r>
          </a:p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/>
              <a:t>               </a:t>
            </a:r>
            <a:r>
              <a:rPr lang="fr-FR" sz="2400" kern="0" dirty="0">
                <a:solidFill>
                  <a:schemeClr val="accent2"/>
                </a:solidFill>
              </a:rPr>
              <a:t>if</a:t>
            </a:r>
            <a:r>
              <a:rPr lang="fr-FR" sz="2400" kern="0" dirty="0"/>
              <a:t> </a:t>
            </a:r>
            <a:r>
              <a:rPr lang="fr-FR" sz="2400" kern="0" dirty="0">
                <a:solidFill>
                  <a:schemeClr val="tx2"/>
                </a:solidFill>
              </a:rPr>
              <a:t>S1</a:t>
            </a:r>
            <a:r>
              <a:rPr lang="fr-FR" sz="2400" kern="0" dirty="0"/>
              <a:t> then emit </a:t>
            </a:r>
            <a:r>
              <a:rPr lang="fr-FR" sz="2400" kern="0" dirty="0">
                <a:solidFill>
                  <a:schemeClr val="tx2"/>
                </a:solidFill>
              </a:rPr>
              <a:t>S2</a:t>
            </a:r>
            <a:r>
              <a:rPr lang="fr-FR" sz="2400" kern="0" dirty="0"/>
              <a:t> </a:t>
            </a:r>
            <a:r>
              <a:rPr lang="fr-FR" sz="2400" kern="0" dirty="0">
                <a:solidFill>
                  <a:schemeClr val="accent2"/>
                </a:solidFill>
              </a:rPr>
              <a:t>end</a:t>
            </a:r>
            <a:r>
              <a:rPr lang="fr-FR" sz="1400" kern="0" dirty="0">
                <a:solidFill>
                  <a:schemeClr val="accent2"/>
                </a:solidFill>
              </a:rPr>
              <a:t> </a:t>
            </a:r>
            <a:r>
              <a:rPr lang="fr-FR" sz="2400" kern="0" dirty="0">
                <a:solidFill>
                  <a:schemeClr val="accent2"/>
                </a:solidFill>
              </a:rPr>
              <a:t>;</a:t>
            </a:r>
          </a:p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/>
              <a:t>               pause</a:t>
            </a:r>
            <a:r>
              <a:rPr lang="fr-FR" sz="1600" kern="0" dirty="0"/>
              <a:t> </a:t>
            </a:r>
            <a:r>
              <a:rPr lang="fr-FR" sz="2400" kern="0" dirty="0"/>
              <a:t>;</a:t>
            </a:r>
          </a:p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/>
              <a:t>            end signal</a:t>
            </a:r>
          </a:p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/>
              <a:t>         end loop</a:t>
            </a:r>
          </a:p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/>
              <a:t>  </a:t>
            </a:r>
            <a:r>
              <a:rPr lang="fr-FR" sz="2400" kern="0" dirty="0">
                <a:solidFill>
                  <a:schemeClr val="accent2"/>
                </a:solidFill>
              </a:rPr>
              <a:t>    ||</a:t>
            </a:r>
          </a:p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/>
              <a:t>         </a:t>
            </a:r>
            <a:r>
              <a:rPr lang="fr-FR" sz="2400" u="sng" kern="0" dirty="0">
                <a:solidFill>
                  <a:schemeClr val="accent2"/>
                </a:solidFill>
              </a:rPr>
              <a:t>pa</a:t>
            </a:r>
            <a:r>
              <a:rPr lang="fr-FR" sz="2400" kern="0" dirty="0"/>
              <a:t>use</a:t>
            </a:r>
            <a:r>
              <a:rPr lang="fr-FR" sz="1400" kern="0" dirty="0"/>
              <a:t> </a:t>
            </a:r>
            <a:r>
              <a:rPr lang="fr-FR" sz="2400" kern="0" dirty="0"/>
              <a:t>;</a:t>
            </a:r>
          </a:p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/>
              <a:t>         emit </a:t>
            </a:r>
            <a:r>
              <a:rPr lang="fr-FR" sz="2400" kern="0" dirty="0">
                <a:solidFill>
                  <a:schemeClr val="tx2"/>
                </a:solidFill>
              </a:rPr>
              <a:t>S1</a:t>
            </a:r>
            <a:r>
              <a:rPr lang="fr-FR" sz="1600" kern="0" dirty="0">
                <a:solidFill>
                  <a:schemeClr val="tx2"/>
                </a:solidFill>
              </a:rPr>
              <a:t> </a:t>
            </a:r>
            <a:r>
              <a:rPr lang="fr-FR" sz="2400" kern="0" dirty="0"/>
              <a:t>;</a:t>
            </a:r>
            <a:r>
              <a:rPr lang="fr-FR" sz="2400" kern="0" dirty="0">
                <a:solidFill>
                  <a:schemeClr val="tx2"/>
                </a:solidFill>
              </a:rPr>
              <a:t> </a:t>
            </a:r>
          </a:p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>
                <a:solidFill>
                  <a:schemeClr val="tx2"/>
                </a:solidFill>
              </a:rPr>
              <a:t>         </a:t>
            </a:r>
            <a:r>
              <a:rPr lang="fr-FR" sz="2400" kern="0" dirty="0"/>
              <a:t>exit</a:t>
            </a:r>
            <a:r>
              <a:rPr lang="fr-FR" sz="2400" kern="0" dirty="0">
                <a:solidFill>
                  <a:schemeClr val="tx2"/>
                </a:solidFill>
              </a:rPr>
              <a:t> </a:t>
            </a:r>
            <a:r>
              <a:rPr lang="fr-FR" sz="2400" kern="0" dirty="0">
                <a:solidFill>
                  <a:schemeClr val="accent3"/>
                </a:solidFill>
              </a:rPr>
              <a:t>T</a:t>
            </a:r>
          </a:p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/>
              <a:t>      end trap</a:t>
            </a:r>
          </a:p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  end signal</a:t>
            </a:r>
          </a:p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end loop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FC3BE4F0-BEE0-2E4E-8C06-A52BA7BBC792}"/>
              </a:ext>
            </a:extLst>
          </p:cNvPr>
          <p:cNvCxnSpPr/>
          <p:nvPr/>
        </p:nvCxnSpPr>
        <p:spPr bwMode="auto">
          <a:xfrm>
            <a:off x="971600" y="2857313"/>
            <a:ext cx="648072" cy="0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FD6D8719-B7D7-7C42-AD32-4B0C767E3388}"/>
              </a:ext>
            </a:extLst>
          </p:cNvPr>
          <p:cNvSpPr txBox="1"/>
          <p:nvPr/>
        </p:nvSpPr>
        <p:spPr>
          <a:xfrm>
            <a:off x="6762302" y="836712"/>
            <a:ext cx="1162498" cy="954107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fr-FR" sz="2800" kern="0" dirty="0"/>
              <a:t>S1</a:t>
            </a:r>
            <a:r>
              <a:rPr lang="fr-FR" sz="2800" kern="0" dirty="0">
                <a:solidFill>
                  <a:schemeClr val="accent1"/>
                </a:solidFill>
              </a:rPr>
              <a:t> </a:t>
            </a:r>
            <a:r>
              <a:rPr lang="fr-FR" sz="2800" kern="0" dirty="0"/>
              <a:t>S2</a:t>
            </a:r>
          </a:p>
          <a:p>
            <a:pPr fontAlgn="base">
              <a:spcAft>
                <a:spcPct val="0"/>
              </a:spcAft>
              <a:defRPr/>
            </a:pPr>
            <a:r>
              <a:rPr lang="fr-FR" sz="2800" kern="0" dirty="0">
                <a:solidFill>
                  <a:schemeClr val="tx2"/>
                </a:solidFill>
              </a:rPr>
              <a:t>S1 S2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3A5D7D70-B69B-2943-A97B-B6038BFFAB68}"/>
              </a:ext>
            </a:extLst>
          </p:cNvPr>
          <p:cNvCxnSpPr/>
          <p:nvPr/>
        </p:nvCxnSpPr>
        <p:spPr bwMode="auto">
          <a:xfrm>
            <a:off x="1180697" y="4961950"/>
            <a:ext cx="1368152" cy="0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676962BA-50C1-D141-A581-990604280866}"/>
              </a:ext>
            </a:extLst>
          </p:cNvPr>
          <p:cNvCxnSpPr>
            <a:cxnSpLocks/>
          </p:cNvCxnSpPr>
          <p:nvPr/>
        </p:nvCxnSpPr>
        <p:spPr bwMode="auto">
          <a:xfrm>
            <a:off x="2420679" y="2869914"/>
            <a:ext cx="1791281" cy="0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63485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B7166F3-3425-C546-B79C-6B830EF49B9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21/03/2018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3AA54B4-0C45-0744-9E78-99FC147D69B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C017FCE-E6F9-3245-A445-6575351C117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2C53405-6497-C847-921A-C60464B5C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15553"/>
          </a:xfrm>
        </p:spPr>
        <p:txBody>
          <a:bodyPr/>
          <a:lstStyle/>
          <a:p>
            <a:r>
              <a:rPr lang="en-US" sz="3400"/>
              <a:t>Instant 1c : fin de la réaction</a:t>
            </a:r>
            <a:endParaRPr lang="fr-FR" sz="340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A2D686C-2180-984C-B18A-707B67A6AB72}"/>
              </a:ext>
            </a:extLst>
          </p:cNvPr>
          <p:cNvSpPr txBox="1"/>
          <p:nvPr/>
        </p:nvSpPr>
        <p:spPr>
          <a:xfrm>
            <a:off x="436592" y="548680"/>
            <a:ext cx="4621778" cy="6057043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output O;</a:t>
            </a:r>
          </a:p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loop</a:t>
            </a:r>
          </a:p>
          <a:p>
            <a:pPr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/>
              <a:t>   </a:t>
            </a:r>
            <a:r>
              <a:rPr lang="fr-FR" sz="2400" kern="0" dirty="0">
                <a:solidFill>
                  <a:schemeClr val="accent2"/>
                </a:solidFill>
              </a:rPr>
              <a:t>signal</a:t>
            </a:r>
            <a:r>
              <a:rPr lang="fr-FR" sz="2400" kern="0" dirty="0"/>
              <a:t> </a:t>
            </a:r>
            <a:r>
              <a:rPr lang="fr-FR" sz="2400" kern="0" dirty="0">
                <a:solidFill>
                  <a:schemeClr val="tx2"/>
                </a:solidFill>
              </a:rPr>
              <a:t>S1</a:t>
            </a:r>
            <a:r>
              <a:rPr lang="fr-FR" sz="2400" kern="0" dirty="0"/>
              <a:t> </a:t>
            </a:r>
            <a:r>
              <a:rPr lang="fr-FR" sz="2400" kern="0" dirty="0">
                <a:solidFill>
                  <a:schemeClr val="accent2"/>
                </a:solidFill>
              </a:rPr>
              <a:t>in</a:t>
            </a:r>
          </a:p>
          <a:p>
            <a:pPr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/>
              <a:t>     </a:t>
            </a:r>
            <a:r>
              <a:rPr lang="fr-FR" sz="2400" kern="0" dirty="0">
                <a:solidFill>
                  <a:schemeClr val="accent2"/>
                </a:solidFill>
              </a:rPr>
              <a:t> trap</a:t>
            </a:r>
            <a:r>
              <a:rPr lang="fr-FR" sz="2400" kern="0" dirty="0"/>
              <a:t> </a:t>
            </a:r>
            <a:r>
              <a:rPr lang="fr-FR" sz="2400" kern="0" dirty="0">
                <a:solidFill>
                  <a:schemeClr val="accent3"/>
                </a:solidFill>
              </a:rPr>
              <a:t>T</a:t>
            </a:r>
            <a:r>
              <a:rPr lang="fr-FR" sz="2400" kern="0" dirty="0"/>
              <a:t> </a:t>
            </a:r>
            <a:r>
              <a:rPr lang="fr-FR" sz="2400" kern="0" dirty="0">
                <a:solidFill>
                  <a:schemeClr val="accent2"/>
                </a:solidFill>
              </a:rPr>
              <a:t>in</a:t>
            </a:r>
            <a:r>
              <a:rPr lang="fr-FR" sz="2400" kern="0" dirty="0"/>
              <a:t>      </a:t>
            </a:r>
          </a:p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/>
              <a:t>         </a:t>
            </a:r>
            <a:r>
              <a:rPr lang="fr-FR" sz="2400" kern="0" dirty="0">
                <a:solidFill>
                  <a:schemeClr val="accent2"/>
                </a:solidFill>
              </a:rPr>
              <a:t>loop</a:t>
            </a:r>
          </a:p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>
                <a:solidFill>
                  <a:schemeClr val="accent2"/>
                </a:solidFill>
              </a:rPr>
              <a:t>            signal</a:t>
            </a:r>
            <a:r>
              <a:rPr lang="fr-FR" sz="2400" kern="0" dirty="0"/>
              <a:t> </a:t>
            </a:r>
            <a:r>
              <a:rPr lang="fr-FR" sz="2400" kern="0" dirty="0">
                <a:solidFill>
                  <a:schemeClr val="tx2"/>
                </a:solidFill>
              </a:rPr>
              <a:t>S2</a:t>
            </a:r>
            <a:r>
              <a:rPr lang="fr-FR" sz="2400" kern="0" dirty="0"/>
              <a:t> </a:t>
            </a:r>
            <a:r>
              <a:rPr lang="fr-FR" sz="2400" kern="0" dirty="0">
                <a:solidFill>
                  <a:schemeClr val="accent2"/>
                </a:solidFill>
              </a:rPr>
              <a:t>in</a:t>
            </a:r>
          </a:p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/>
              <a:t>               </a:t>
            </a:r>
            <a:r>
              <a:rPr lang="fr-FR" sz="2400" kern="0" dirty="0">
                <a:solidFill>
                  <a:schemeClr val="accent2"/>
                </a:solidFill>
              </a:rPr>
              <a:t>if</a:t>
            </a:r>
            <a:r>
              <a:rPr lang="fr-FR" sz="2400" kern="0" dirty="0"/>
              <a:t> </a:t>
            </a:r>
            <a:r>
              <a:rPr lang="fr-FR" sz="2400" kern="0" dirty="0">
                <a:solidFill>
                  <a:schemeClr val="tx2"/>
                </a:solidFill>
              </a:rPr>
              <a:t>S1</a:t>
            </a:r>
            <a:r>
              <a:rPr lang="fr-FR" sz="2400" kern="0" dirty="0"/>
              <a:t> then emit </a:t>
            </a:r>
            <a:r>
              <a:rPr lang="fr-FR" sz="2400" kern="0" dirty="0">
                <a:solidFill>
                  <a:schemeClr val="tx2"/>
                </a:solidFill>
              </a:rPr>
              <a:t>S2</a:t>
            </a:r>
            <a:r>
              <a:rPr lang="fr-FR" sz="2400" kern="0" dirty="0"/>
              <a:t> </a:t>
            </a:r>
            <a:r>
              <a:rPr lang="fr-FR" sz="2400" kern="0" dirty="0">
                <a:solidFill>
                  <a:schemeClr val="accent2"/>
                </a:solidFill>
              </a:rPr>
              <a:t>end</a:t>
            </a:r>
            <a:r>
              <a:rPr lang="fr-FR" sz="1400" kern="0" dirty="0">
                <a:solidFill>
                  <a:schemeClr val="accent2"/>
                </a:solidFill>
              </a:rPr>
              <a:t> </a:t>
            </a:r>
            <a:r>
              <a:rPr lang="fr-FR" sz="2400" kern="0" dirty="0">
                <a:solidFill>
                  <a:schemeClr val="accent2"/>
                </a:solidFill>
              </a:rPr>
              <a:t>;</a:t>
            </a:r>
          </a:p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/>
              <a:t>              </a:t>
            </a:r>
            <a:r>
              <a:rPr lang="fr-FR" sz="2400" kern="0" dirty="0">
                <a:solidFill>
                  <a:schemeClr val="accent2"/>
                </a:solidFill>
              </a:rPr>
              <a:t> </a:t>
            </a:r>
            <a:r>
              <a:rPr lang="fr-FR" sz="2400" u="sng" kern="0" dirty="0">
                <a:solidFill>
                  <a:schemeClr val="accent2"/>
                </a:solidFill>
              </a:rPr>
              <a:t>pa</a:t>
            </a:r>
            <a:r>
              <a:rPr lang="fr-FR" sz="2400" kern="0" dirty="0"/>
              <a:t>use</a:t>
            </a:r>
            <a:r>
              <a:rPr lang="fr-FR" sz="1600" kern="0" dirty="0"/>
              <a:t> </a:t>
            </a:r>
            <a:r>
              <a:rPr lang="fr-FR" sz="2400" kern="0" dirty="0"/>
              <a:t>;</a:t>
            </a:r>
          </a:p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/>
              <a:t>            end signal</a:t>
            </a:r>
          </a:p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/>
              <a:t>         end loop</a:t>
            </a:r>
          </a:p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/>
              <a:t>  </a:t>
            </a:r>
            <a:r>
              <a:rPr lang="fr-FR" sz="2400" kern="0" dirty="0">
                <a:solidFill>
                  <a:schemeClr val="accent2"/>
                </a:solidFill>
              </a:rPr>
              <a:t>    ||</a:t>
            </a:r>
          </a:p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/>
              <a:t>         </a:t>
            </a:r>
            <a:r>
              <a:rPr lang="fr-FR" sz="2400" u="sng" kern="0" dirty="0">
                <a:solidFill>
                  <a:schemeClr val="accent2"/>
                </a:solidFill>
              </a:rPr>
              <a:t>pa</a:t>
            </a:r>
            <a:r>
              <a:rPr lang="fr-FR" sz="2400" kern="0" dirty="0"/>
              <a:t>use</a:t>
            </a:r>
            <a:r>
              <a:rPr lang="fr-FR" sz="1400" kern="0" dirty="0"/>
              <a:t> </a:t>
            </a:r>
            <a:r>
              <a:rPr lang="fr-FR" sz="2400" kern="0" dirty="0"/>
              <a:t>;</a:t>
            </a:r>
          </a:p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/>
              <a:t>         emit </a:t>
            </a:r>
            <a:r>
              <a:rPr lang="fr-FR" sz="2400" kern="0" dirty="0">
                <a:solidFill>
                  <a:schemeClr val="tx2"/>
                </a:solidFill>
              </a:rPr>
              <a:t>S1</a:t>
            </a:r>
            <a:r>
              <a:rPr lang="fr-FR" sz="1600" kern="0" dirty="0">
                <a:solidFill>
                  <a:schemeClr val="tx2"/>
                </a:solidFill>
              </a:rPr>
              <a:t> </a:t>
            </a:r>
            <a:r>
              <a:rPr lang="fr-FR" sz="2400" kern="0" dirty="0"/>
              <a:t>;</a:t>
            </a:r>
            <a:r>
              <a:rPr lang="fr-FR" sz="2400" kern="0" dirty="0">
                <a:solidFill>
                  <a:schemeClr val="tx2"/>
                </a:solidFill>
              </a:rPr>
              <a:t> </a:t>
            </a:r>
          </a:p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>
                <a:solidFill>
                  <a:schemeClr val="tx2"/>
                </a:solidFill>
              </a:rPr>
              <a:t>         </a:t>
            </a:r>
            <a:r>
              <a:rPr lang="fr-FR" sz="2400" kern="0" dirty="0"/>
              <a:t>exit</a:t>
            </a:r>
            <a:r>
              <a:rPr lang="fr-FR" sz="2400" kern="0" dirty="0">
                <a:solidFill>
                  <a:schemeClr val="tx2"/>
                </a:solidFill>
              </a:rPr>
              <a:t> </a:t>
            </a:r>
            <a:r>
              <a:rPr lang="fr-FR" sz="2400" kern="0" dirty="0">
                <a:solidFill>
                  <a:schemeClr val="accent3"/>
                </a:solidFill>
              </a:rPr>
              <a:t>T</a:t>
            </a:r>
          </a:p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/>
              <a:t>      end trap</a:t>
            </a:r>
          </a:p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  end signal</a:t>
            </a:r>
          </a:p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end loop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65A1099-2136-8846-BAE6-AD1AB0E38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3550592"/>
            <a:ext cx="1800200" cy="1404156"/>
          </a:xfrm>
          <a:prstGeom prst="rect">
            <a:avLst/>
          </a:prstGeom>
        </p:spPr>
      </p:pic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08829C27-BC14-F048-8550-C929D9E009FD}"/>
              </a:ext>
            </a:extLst>
          </p:cNvPr>
          <p:cNvCxnSpPr>
            <a:cxnSpLocks/>
          </p:cNvCxnSpPr>
          <p:nvPr/>
        </p:nvCxnSpPr>
        <p:spPr bwMode="auto">
          <a:xfrm>
            <a:off x="2195736" y="3368029"/>
            <a:ext cx="1303177" cy="569404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A13FA2A9-FE74-494D-B3EB-E3B767D86099}"/>
              </a:ext>
            </a:extLst>
          </p:cNvPr>
          <p:cNvCxnSpPr>
            <a:cxnSpLocks/>
          </p:cNvCxnSpPr>
          <p:nvPr/>
        </p:nvCxnSpPr>
        <p:spPr bwMode="auto">
          <a:xfrm flipV="1">
            <a:off x="1691680" y="4081449"/>
            <a:ext cx="1800200" cy="432048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D681D247-F4CB-FA47-BB7C-4AA0FD3EB8E0}"/>
              </a:ext>
            </a:extLst>
          </p:cNvPr>
          <p:cNvCxnSpPr/>
          <p:nvPr/>
        </p:nvCxnSpPr>
        <p:spPr bwMode="auto">
          <a:xfrm>
            <a:off x="971600" y="3245240"/>
            <a:ext cx="648072" cy="0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C712D99B-9958-504F-A0BC-033D4C6FAF9C}"/>
              </a:ext>
            </a:extLst>
          </p:cNvPr>
          <p:cNvSpPr txBox="1"/>
          <p:nvPr/>
        </p:nvSpPr>
        <p:spPr>
          <a:xfrm>
            <a:off x="6762302" y="836712"/>
            <a:ext cx="1162498" cy="954107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fr-FR" sz="2800" kern="0" dirty="0"/>
              <a:t>S1</a:t>
            </a:r>
            <a:r>
              <a:rPr lang="fr-FR" sz="2800" kern="0" dirty="0">
                <a:solidFill>
                  <a:schemeClr val="accent1"/>
                </a:solidFill>
              </a:rPr>
              <a:t> </a:t>
            </a:r>
            <a:r>
              <a:rPr lang="fr-FR" sz="2800" kern="0" dirty="0"/>
              <a:t>S2</a:t>
            </a:r>
          </a:p>
          <a:p>
            <a:pPr fontAlgn="base">
              <a:spcAft>
                <a:spcPct val="0"/>
              </a:spcAft>
              <a:defRPr/>
            </a:pPr>
            <a:r>
              <a:rPr lang="fr-FR" sz="2800" kern="0" dirty="0">
                <a:solidFill>
                  <a:schemeClr val="tx2"/>
                </a:solidFill>
              </a:rPr>
              <a:t>S1 S2</a:t>
            </a:r>
          </a:p>
        </p:txBody>
      </p:sp>
    </p:spTree>
    <p:extLst>
      <p:ext uri="{BB962C8B-B14F-4D97-AF65-F5344CB8AC3E}">
        <p14:creationId xmlns:p14="http://schemas.microsoft.com/office/powerpoint/2010/main" val="112886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B7166F3-3425-C546-B79C-6B830EF49B9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21/03/2018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3AA54B4-0C45-0744-9E78-99FC147D69B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C017FCE-E6F9-3245-A445-6575351C117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2C53405-6497-C847-921A-C60464B5C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Instant 2a : reprise, S1 et S2 inconnus</a:t>
            </a:r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A2D686C-2180-984C-B18A-707B67A6AB72}"/>
              </a:ext>
            </a:extLst>
          </p:cNvPr>
          <p:cNvSpPr txBox="1"/>
          <p:nvPr/>
        </p:nvSpPr>
        <p:spPr>
          <a:xfrm>
            <a:off x="436592" y="548680"/>
            <a:ext cx="4621778" cy="6057043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output O;</a:t>
            </a:r>
          </a:p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loop</a:t>
            </a:r>
          </a:p>
          <a:p>
            <a:pPr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/>
              <a:t>   signal</a:t>
            </a:r>
            <a:r>
              <a:rPr lang="fr-FR" sz="2400" kern="0" dirty="0">
                <a:solidFill>
                  <a:schemeClr val="accent2"/>
                </a:solidFill>
              </a:rPr>
              <a:t> </a:t>
            </a:r>
            <a:r>
              <a:rPr lang="fr-FR" sz="2400" kern="0" dirty="0"/>
              <a:t>S1 in</a:t>
            </a:r>
          </a:p>
          <a:p>
            <a:pPr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/>
              <a:t>      trap </a:t>
            </a:r>
            <a:r>
              <a:rPr lang="fr-FR" sz="2400" kern="0" dirty="0">
                <a:solidFill>
                  <a:schemeClr val="accent3"/>
                </a:solidFill>
              </a:rPr>
              <a:t>T</a:t>
            </a:r>
            <a:r>
              <a:rPr lang="fr-FR" sz="2400" kern="0" dirty="0"/>
              <a:t> in      </a:t>
            </a:r>
          </a:p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/>
              <a:t>         loop</a:t>
            </a:r>
          </a:p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/>
              <a:t>            signal S2 in</a:t>
            </a:r>
          </a:p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/>
              <a:t>               if S1 then emit </a:t>
            </a:r>
            <a:r>
              <a:rPr lang="fr-FR" sz="2400" kern="0" dirty="0">
                <a:solidFill>
                  <a:schemeClr val="tx2"/>
                </a:solidFill>
              </a:rPr>
              <a:t>S2</a:t>
            </a:r>
            <a:r>
              <a:rPr lang="fr-FR" sz="2400" kern="0" dirty="0"/>
              <a:t> end</a:t>
            </a:r>
            <a:r>
              <a:rPr lang="fr-FR" sz="1400" kern="0" dirty="0"/>
              <a:t> </a:t>
            </a:r>
            <a:r>
              <a:rPr lang="fr-FR" sz="2400" kern="0" dirty="0"/>
              <a:t>;</a:t>
            </a:r>
          </a:p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/>
              <a:t>               pau</a:t>
            </a:r>
            <a:r>
              <a:rPr lang="fr-FR" sz="2400" u="sng" kern="0" dirty="0">
                <a:solidFill>
                  <a:schemeClr val="accent2"/>
                </a:solidFill>
              </a:rPr>
              <a:t>se</a:t>
            </a:r>
            <a:r>
              <a:rPr lang="fr-FR" sz="1600" kern="0" dirty="0">
                <a:solidFill>
                  <a:schemeClr val="accent2"/>
                </a:solidFill>
              </a:rPr>
              <a:t> </a:t>
            </a:r>
            <a:r>
              <a:rPr lang="fr-FR" sz="2400" kern="0" dirty="0">
                <a:solidFill>
                  <a:schemeClr val="accent2"/>
                </a:solidFill>
              </a:rPr>
              <a:t>;</a:t>
            </a:r>
          </a:p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>
                <a:solidFill>
                  <a:schemeClr val="accent2"/>
                </a:solidFill>
              </a:rPr>
              <a:t>            </a:t>
            </a:r>
            <a:r>
              <a:rPr lang="fr-FR" sz="2400" kern="0" dirty="0"/>
              <a:t>end signal</a:t>
            </a:r>
          </a:p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/>
              <a:t>         end loop</a:t>
            </a:r>
          </a:p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/>
              <a:t>      ||</a:t>
            </a:r>
          </a:p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/>
              <a:t>         pau</a:t>
            </a:r>
            <a:r>
              <a:rPr lang="fr-FR" sz="2400" u="sng" kern="0" dirty="0">
                <a:solidFill>
                  <a:schemeClr val="accent2"/>
                </a:solidFill>
              </a:rPr>
              <a:t>se</a:t>
            </a:r>
            <a:r>
              <a:rPr lang="fr-FR" sz="1400" kern="0" dirty="0">
                <a:solidFill>
                  <a:schemeClr val="accent2"/>
                </a:solidFill>
              </a:rPr>
              <a:t> </a:t>
            </a:r>
            <a:r>
              <a:rPr lang="fr-FR" sz="2400" kern="0" dirty="0">
                <a:solidFill>
                  <a:schemeClr val="accent2"/>
                </a:solidFill>
              </a:rPr>
              <a:t>;</a:t>
            </a:r>
          </a:p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/>
              <a:t>         emit S1</a:t>
            </a:r>
            <a:r>
              <a:rPr lang="fr-FR" sz="1600" kern="0" dirty="0"/>
              <a:t> </a:t>
            </a:r>
            <a:r>
              <a:rPr lang="fr-FR" sz="2400" kern="0" dirty="0"/>
              <a:t>; </a:t>
            </a:r>
          </a:p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>
                <a:solidFill>
                  <a:schemeClr val="tx2"/>
                </a:solidFill>
              </a:rPr>
              <a:t>       </a:t>
            </a:r>
            <a:r>
              <a:rPr lang="fr-FR" sz="2400" kern="0" dirty="0"/>
              <a:t>  exit</a:t>
            </a:r>
            <a:r>
              <a:rPr lang="fr-FR" sz="2400" kern="0" dirty="0">
                <a:solidFill>
                  <a:schemeClr val="accent2"/>
                </a:solidFill>
              </a:rPr>
              <a:t> </a:t>
            </a:r>
            <a:r>
              <a:rPr lang="fr-FR" sz="2400" kern="0" dirty="0">
                <a:solidFill>
                  <a:schemeClr val="accent3"/>
                </a:solidFill>
              </a:rPr>
              <a:t>T</a:t>
            </a:r>
          </a:p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>
                <a:solidFill>
                  <a:schemeClr val="accent3"/>
                </a:solidFill>
              </a:rPr>
              <a:t>      </a:t>
            </a:r>
            <a:r>
              <a:rPr lang="fr-FR" sz="2400" kern="0" dirty="0"/>
              <a:t>end trap</a:t>
            </a:r>
          </a:p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  end signal</a:t>
            </a:r>
          </a:p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end loop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F75FD16B-FB6E-8044-998B-7A01AC94D091}"/>
              </a:ext>
            </a:extLst>
          </p:cNvPr>
          <p:cNvCxnSpPr/>
          <p:nvPr/>
        </p:nvCxnSpPr>
        <p:spPr bwMode="auto">
          <a:xfrm>
            <a:off x="950818" y="3224280"/>
            <a:ext cx="648072" cy="0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2FA63474-5864-B646-9609-05D5D0CF963E}"/>
              </a:ext>
            </a:extLst>
          </p:cNvPr>
          <p:cNvCxnSpPr/>
          <p:nvPr/>
        </p:nvCxnSpPr>
        <p:spPr bwMode="auto">
          <a:xfrm>
            <a:off x="443520" y="4629803"/>
            <a:ext cx="648072" cy="0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5EAC13C8-D583-0944-891E-4E9F142AD743}"/>
              </a:ext>
            </a:extLst>
          </p:cNvPr>
          <p:cNvSpPr txBox="1"/>
          <p:nvPr/>
        </p:nvSpPr>
        <p:spPr>
          <a:xfrm>
            <a:off x="6762302" y="836712"/>
            <a:ext cx="1162498" cy="52322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fr-FR" sz="2800" kern="0" dirty="0"/>
              <a:t>S1</a:t>
            </a:r>
            <a:r>
              <a:rPr lang="fr-FR" sz="2800" kern="0" dirty="0">
                <a:solidFill>
                  <a:schemeClr val="accent1"/>
                </a:solidFill>
              </a:rPr>
              <a:t> </a:t>
            </a:r>
            <a:r>
              <a:rPr lang="fr-FR" sz="2800" kern="0" dirty="0"/>
              <a:t>S2</a:t>
            </a:r>
          </a:p>
        </p:txBody>
      </p:sp>
    </p:spTree>
    <p:extLst>
      <p:ext uri="{BB962C8B-B14F-4D97-AF65-F5344CB8AC3E}">
        <p14:creationId xmlns:p14="http://schemas.microsoft.com/office/powerpoint/2010/main" val="10824008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B7166F3-3425-C546-B79C-6B830EF49B9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21/03/2018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3AA54B4-0C45-0744-9E78-99FC147D69B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27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C017FCE-E6F9-3245-A445-6575351C117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2C53405-6497-C847-921A-C60464B5C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Instant 2b : S1 présent car émis</a:t>
            </a:r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A2D686C-2180-984C-B18A-707B67A6AB72}"/>
              </a:ext>
            </a:extLst>
          </p:cNvPr>
          <p:cNvSpPr txBox="1"/>
          <p:nvPr/>
        </p:nvSpPr>
        <p:spPr>
          <a:xfrm>
            <a:off x="436592" y="548680"/>
            <a:ext cx="4621778" cy="6057043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output O;</a:t>
            </a:r>
          </a:p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loop</a:t>
            </a:r>
          </a:p>
          <a:p>
            <a:pPr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/>
              <a:t>   signal </a:t>
            </a:r>
            <a:r>
              <a:rPr lang="fr-FR" sz="2400" kern="0" dirty="0">
                <a:solidFill>
                  <a:schemeClr val="accent1"/>
                </a:solidFill>
              </a:rPr>
              <a:t>S1</a:t>
            </a:r>
            <a:r>
              <a:rPr lang="fr-FR" sz="2400" kern="0" dirty="0"/>
              <a:t> in</a:t>
            </a:r>
          </a:p>
          <a:p>
            <a:pPr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/>
              <a:t>      trap </a:t>
            </a:r>
            <a:r>
              <a:rPr lang="fr-FR" sz="2400" kern="0" dirty="0">
                <a:solidFill>
                  <a:schemeClr val="accent3"/>
                </a:solidFill>
              </a:rPr>
              <a:t>T</a:t>
            </a:r>
            <a:r>
              <a:rPr lang="fr-FR" sz="2400" kern="0" dirty="0"/>
              <a:t> in      </a:t>
            </a:r>
          </a:p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/>
              <a:t>         loop</a:t>
            </a:r>
          </a:p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/>
              <a:t>            signal S2 in</a:t>
            </a:r>
          </a:p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/>
              <a:t>               if </a:t>
            </a:r>
            <a:r>
              <a:rPr lang="fr-FR" sz="2400" kern="0" dirty="0">
                <a:solidFill>
                  <a:schemeClr val="accent1"/>
                </a:solidFill>
              </a:rPr>
              <a:t>S1</a:t>
            </a:r>
            <a:r>
              <a:rPr lang="fr-FR" sz="2400" kern="0" dirty="0"/>
              <a:t> then emit S2 end</a:t>
            </a:r>
            <a:r>
              <a:rPr lang="fr-FR" sz="1400" kern="0" dirty="0"/>
              <a:t> </a:t>
            </a:r>
            <a:r>
              <a:rPr lang="fr-FR" sz="2400" kern="0" dirty="0"/>
              <a:t>;</a:t>
            </a:r>
          </a:p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/>
              <a:t>               pau</a:t>
            </a:r>
            <a:r>
              <a:rPr lang="fr-FR" sz="2400" u="sng" kern="0" dirty="0">
                <a:solidFill>
                  <a:schemeClr val="accent2"/>
                </a:solidFill>
              </a:rPr>
              <a:t>se</a:t>
            </a:r>
            <a:r>
              <a:rPr lang="fr-FR" sz="1600" kern="0" dirty="0">
                <a:solidFill>
                  <a:schemeClr val="accent2"/>
                </a:solidFill>
              </a:rPr>
              <a:t> </a:t>
            </a:r>
            <a:r>
              <a:rPr lang="fr-FR" sz="2400" kern="0" dirty="0">
                <a:solidFill>
                  <a:schemeClr val="accent2"/>
                </a:solidFill>
              </a:rPr>
              <a:t>;</a:t>
            </a:r>
          </a:p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>
                <a:solidFill>
                  <a:schemeClr val="accent2"/>
                </a:solidFill>
              </a:rPr>
              <a:t>            </a:t>
            </a:r>
            <a:r>
              <a:rPr lang="fr-FR" sz="2400" kern="0" dirty="0"/>
              <a:t>end signal</a:t>
            </a:r>
          </a:p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/>
              <a:t>         end loop</a:t>
            </a:r>
          </a:p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/>
              <a:t>      </a:t>
            </a:r>
            <a:r>
              <a:rPr lang="fr-FR" sz="2400" kern="0" dirty="0">
                <a:solidFill>
                  <a:schemeClr val="accent2"/>
                </a:solidFill>
              </a:rPr>
              <a:t>||</a:t>
            </a:r>
          </a:p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/>
              <a:t>         pau</a:t>
            </a:r>
            <a:r>
              <a:rPr lang="fr-FR" sz="2400" u="sng" kern="0" dirty="0">
                <a:solidFill>
                  <a:schemeClr val="accent2"/>
                </a:solidFill>
              </a:rPr>
              <a:t>se</a:t>
            </a:r>
            <a:r>
              <a:rPr lang="fr-FR" sz="1400" kern="0" dirty="0">
                <a:solidFill>
                  <a:schemeClr val="accent2"/>
                </a:solidFill>
              </a:rPr>
              <a:t> </a:t>
            </a:r>
            <a:r>
              <a:rPr lang="fr-FR" sz="2400" kern="0" dirty="0">
                <a:solidFill>
                  <a:schemeClr val="accent2"/>
                </a:solidFill>
              </a:rPr>
              <a:t>;</a:t>
            </a:r>
          </a:p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/>
              <a:t>         </a:t>
            </a:r>
            <a:r>
              <a:rPr lang="fr-FR" sz="2400" kern="0" dirty="0">
                <a:solidFill>
                  <a:schemeClr val="accent2"/>
                </a:solidFill>
              </a:rPr>
              <a:t>emit</a:t>
            </a:r>
            <a:r>
              <a:rPr lang="fr-FR" sz="2400" kern="0" dirty="0"/>
              <a:t> </a:t>
            </a:r>
            <a:r>
              <a:rPr lang="fr-FR" sz="2400" kern="0" dirty="0">
                <a:solidFill>
                  <a:schemeClr val="accent1"/>
                </a:solidFill>
              </a:rPr>
              <a:t>S1</a:t>
            </a:r>
            <a:r>
              <a:rPr lang="fr-FR" sz="1600" kern="0" dirty="0">
                <a:solidFill>
                  <a:schemeClr val="tx2"/>
                </a:solidFill>
              </a:rPr>
              <a:t> </a:t>
            </a:r>
            <a:r>
              <a:rPr lang="fr-FR" sz="2400" kern="0" dirty="0"/>
              <a:t>;</a:t>
            </a:r>
            <a:r>
              <a:rPr lang="fr-FR" sz="2400" kern="0" dirty="0">
                <a:solidFill>
                  <a:schemeClr val="tx2"/>
                </a:solidFill>
              </a:rPr>
              <a:t> </a:t>
            </a:r>
          </a:p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>
                <a:solidFill>
                  <a:schemeClr val="tx2"/>
                </a:solidFill>
              </a:rPr>
              <a:t>       </a:t>
            </a:r>
            <a:r>
              <a:rPr lang="fr-FR" sz="2400" kern="0" dirty="0"/>
              <a:t>  exit</a:t>
            </a:r>
            <a:r>
              <a:rPr lang="fr-FR" sz="2400" kern="0" dirty="0">
                <a:solidFill>
                  <a:schemeClr val="accent2"/>
                </a:solidFill>
              </a:rPr>
              <a:t> </a:t>
            </a:r>
            <a:r>
              <a:rPr lang="fr-FR" sz="2400" kern="0" dirty="0">
                <a:solidFill>
                  <a:schemeClr val="accent3"/>
                </a:solidFill>
              </a:rPr>
              <a:t>T</a:t>
            </a:r>
          </a:p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>
                <a:solidFill>
                  <a:schemeClr val="accent3"/>
                </a:solidFill>
              </a:rPr>
              <a:t>      </a:t>
            </a:r>
            <a:r>
              <a:rPr lang="fr-FR" sz="2400" kern="0" dirty="0"/>
              <a:t>end trap</a:t>
            </a:r>
          </a:p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  end signal</a:t>
            </a:r>
          </a:p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end loop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089D1E6C-4981-594F-A6AA-5E93488DE209}"/>
              </a:ext>
            </a:extLst>
          </p:cNvPr>
          <p:cNvCxnSpPr/>
          <p:nvPr/>
        </p:nvCxnSpPr>
        <p:spPr bwMode="auto">
          <a:xfrm>
            <a:off x="443520" y="4945545"/>
            <a:ext cx="648072" cy="0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F094B02A-E528-E44D-B6F2-C3DE9DFB1D3E}"/>
              </a:ext>
            </a:extLst>
          </p:cNvPr>
          <p:cNvCxnSpPr/>
          <p:nvPr/>
        </p:nvCxnSpPr>
        <p:spPr bwMode="auto">
          <a:xfrm>
            <a:off x="62695" y="1489161"/>
            <a:ext cx="648072" cy="0"/>
          </a:xfrm>
          <a:prstGeom prst="straightConnector1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742D5F33-794F-9E47-A611-87EE55A2CD77}"/>
              </a:ext>
            </a:extLst>
          </p:cNvPr>
          <p:cNvSpPr txBox="1"/>
          <p:nvPr/>
        </p:nvSpPr>
        <p:spPr>
          <a:xfrm>
            <a:off x="6762302" y="836712"/>
            <a:ext cx="1162498" cy="954107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fr-FR" sz="2800" kern="0" dirty="0"/>
              <a:t>S1</a:t>
            </a:r>
            <a:r>
              <a:rPr lang="fr-FR" sz="2800" kern="0" dirty="0">
                <a:solidFill>
                  <a:schemeClr val="accent1"/>
                </a:solidFill>
              </a:rPr>
              <a:t> </a:t>
            </a:r>
            <a:r>
              <a:rPr lang="fr-FR" sz="2800" kern="0" dirty="0"/>
              <a:t>S2</a:t>
            </a:r>
          </a:p>
          <a:p>
            <a:pPr fontAlgn="base">
              <a:spcAft>
                <a:spcPct val="0"/>
              </a:spcAft>
              <a:defRPr/>
            </a:pPr>
            <a:r>
              <a:rPr lang="fr-FR" sz="2800" kern="0" dirty="0">
                <a:solidFill>
                  <a:schemeClr val="accent1"/>
                </a:solidFill>
              </a:rPr>
              <a:t>S1 </a:t>
            </a:r>
            <a:r>
              <a:rPr lang="fr-FR" sz="2800" kern="0" dirty="0">
                <a:solidFill>
                  <a:schemeClr val="bg1"/>
                </a:solidFill>
              </a:rPr>
              <a:t>S2</a:t>
            </a:r>
          </a:p>
        </p:txBody>
      </p:sp>
    </p:spTree>
    <p:extLst>
      <p:ext uri="{BB962C8B-B14F-4D97-AF65-F5344CB8AC3E}">
        <p14:creationId xmlns:p14="http://schemas.microsoft.com/office/powerpoint/2010/main" val="243443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B7166F3-3425-C546-B79C-6B830EF49B9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21/03/2018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3AA54B4-0C45-0744-9E78-99FC147D69B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6934200" y="6423161"/>
            <a:ext cx="2133600" cy="365125"/>
          </a:xfrm>
        </p:spPr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28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C017FCE-E6F9-3245-A445-6575351C117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029200" y="6423161"/>
            <a:ext cx="2895600" cy="365125"/>
          </a:xfrm>
        </p:spPr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2C53405-6497-C847-921A-C60464B5C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Instant 2c : S2 absent, car non émissible</a:t>
            </a:r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A2D686C-2180-984C-B18A-707B67A6AB72}"/>
              </a:ext>
            </a:extLst>
          </p:cNvPr>
          <p:cNvSpPr txBox="1"/>
          <p:nvPr/>
        </p:nvSpPr>
        <p:spPr>
          <a:xfrm>
            <a:off x="436592" y="548680"/>
            <a:ext cx="4621778" cy="6057043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output O;</a:t>
            </a:r>
          </a:p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loop</a:t>
            </a:r>
          </a:p>
          <a:p>
            <a:pPr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/>
              <a:t>   signal </a:t>
            </a:r>
            <a:r>
              <a:rPr lang="fr-FR" sz="2400" kern="0" dirty="0">
                <a:solidFill>
                  <a:schemeClr val="accent1"/>
                </a:solidFill>
              </a:rPr>
              <a:t>S1</a:t>
            </a:r>
            <a:r>
              <a:rPr lang="fr-FR" sz="2400" kern="0" dirty="0"/>
              <a:t> in</a:t>
            </a:r>
          </a:p>
          <a:p>
            <a:pPr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/>
              <a:t>      trap </a:t>
            </a:r>
            <a:r>
              <a:rPr lang="fr-FR" sz="2400" kern="0" dirty="0">
                <a:solidFill>
                  <a:schemeClr val="accent3"/>
                </a:solidFill>
              </a:rPr>
              <a:t>T</a:t>
            </a:r>
            <a:r>
              <a:rPr lang="fr-FR" sz="2400" kern="0" dirty="0"/>
              <a:t> in      </a:t>
            </a:r>
          </a:p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/>
              <a:t>         loop</a:t>
            </a:r>
          </a:p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/>
              <a:t>            signal </a:t>
            </a:r>
            <a:r>
              <a:rPr lang="fr-FR" sz="2400" kern="0" dirty="0">
                <a:solidFill>
                  <a:schemeClr val="tx2"/>
                </a:solidFill>
              </a:rPr>
              <a:t>S2</a:t>
            </a:r>
            <a:r>
              <a:rPr lang="fr-FR" sz="2400" kern="0" dirty="0"/>
              <a:t> in</a:t>
            </a:r>
          </a:p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/>
              <a:t>               if </a:t>
            </a:r>
            <a:r>
              <a:rPr lang="fr-FR" sz="2400" kern="0" dirty="0">
                <a:solidFill>
                  <a:schemeClr val="accent1"/>
                </a:solidFill>
              </a:rPr>
              <a:t>S1</a:t>
            </a:r>
            <a:r>
              <a:rPr lang="fr-FR" sz="2400" kern="0" dirty="0"/>
              <a:t> then emit </a:t>
            </a:r>
            <a:r>
              <a:rPr lang="fr-FR" sz="2400" kern="0" dirty="0">
                <a:solidFill>
                  <a:schemeClr val="tx2"/>
                </a:solidFill>
              </a:rPr>
              <a:t>S2</a:t>
            </a:r>
            <a:r>
              <a:rPr lang="fr-FR" sz="2400" kern="0" dirty="0"/>
              <a:t> end</a:t>
            </a:r>
            <a:r>
              <a:rPr lang="fr-FR" sz="1400" kern="0" dirty="0"/>
              <a:t> </a:t>
            </a:r>
            <a:r>
              <a:rPr lang="fr-FR" sz="2400" kern="0" dirty="0"/>
              <a:t>;</a:t>
            </a:r>
          </a:p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/>
              <a:t>               pau</a:t>
            </a:r>
            <a:r>
              <a:rPr lang="fr-FR" sz="2400" u="sng" kern="0" dirty="0">
                <a:solidFill>
                  <a:schemeClr val="accent2"/>
                </a:solidFill>
              </a:rPr>
              <a:t>se</a:t>
            </a:r>
            <a:r>
              <a:rPr lang="fr-FR" sz="1600" kern="0" dirty="0">
                <a:solidFill>
                  <a:schemeClr val="accent2"/>
                </a:solidFill>
              </a:rPr>
              <a:t> </a:t>
            </a:r>
            <a:r>
              <a:rPr lang="fr-FR" sz="2400" kern="0" dirty="0">
                <a:solidFill>
                  <a:schemeClr val="accent2"/>
                </a:solidFill>
              </a:rPr>
              <a:t>;</a:t>
            </a:r>
          </a:p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>
                <a:solidFill>
                  <a:schemeClr val="accent2"/>
                </a:solidFill>
              </a:rPr>
              <a:t>            </a:t>
            </a:r>
            <a:r>
              <a:rPr lang="fr-FR" sz="2400" kern="0" dirty="0"/>
              <a:t>end signal</a:t>
            </a:r>
          </a:p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/>
              <a:t>         end loop</a:t>
            </a:r>
          </a:p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/>
              <a:t>      </a:t>
            </a:r>
            <a:r>
              <a:rPr lang="fr-FR" sz="2400" kern="0" dirty="0">
                <a:solidFill>
                  <a:schemeClr val="accent2"/>
                </a:solidFill>
              </a:rPr>
              <a:t>||</a:t>
            </a:r>
          </a:p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/>
              <a:t>         pau</a:t>
            </a:r>
            <a:r>
              <a:rPr lang="fr-FR" sz="2400" u="sng" kern="0" dirty="0">
                <a:solidFill>
                  <a:schemeClr val="accent2"/>
                </a:solidFill>
              </a:rPr>
              <a:t>se</a:t>
            </a:r>
            <a:r>
              <a:rPr lang="fr-FR" sz="1400" kern="0" dirty="0">
                <a:solidFill>
                  <a:schemeClr val="accent2"/>
                </a:solidFill>
              </a:rPr>
              <a:t> </a:t>
            </a:r>
            <a:r>
              <a:rPr lang="fr-FR" sz="2400" kern="0" dirty="0">
                <a:solidFill>
                  <a:schemeClr val="accent2"/>
                </a:solidFill>
              </a:rPr>
              <a:t>;</a:t>
            </a:r>
          </a:p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/>
              <a:t>         </a:t>
            </a:r>
            <a:r>
              <a:rPr lang="fr-FR" sz="2400" kern="0" dirty="0">
                <a:solidFill>
                  <a:schemeClr val="accent2"/>
                </a:solidFill>
              </a:rPr>
              <a:t>emit</a:t>
            </a:r>
            <a:r>
              <a:rPr lang="fr-FR" sz="2400" kern="0" dirty="0"/>
              <a:t> </a:t>
            </a:r>
            <a:r>
              <a:rPr lang="fr-FR" sz="2400" kern="0" dirty="0">
                <a:solidFill>
                  <a:schemeClr val="accent1"/>
                </a:solidFill>
              </a:rPr>
              <a:t>S1</a:t>
            </a:r>
            <a:r>
              <a:rPr lang="fr-FR" sz="1600" kern="0" dirty="0">
                <a:solidFill>
                  <a:schemeClr val="tx2"/>
                </a:solidFill>
              </a:rPr>
              <a:t> </a:t>
            </a:r>
            <a:r>
              <a:rPr lang="fr-FR" sz="2400" kern="0" dirty="0"/>
              <a:t>;</a:t>
            </a:r>
            <a:r>
              <a:rPr lang="fr-FR" sz="2400" kern="0" dirty="0">
                <a:solidFill>
                  <a:schemeClr val="tx2"/>
                </a:solidFill>
              </a:rPr>
              <a:t> </a:t>
            </a:r>
          </a:p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>
                <a:solidFill>
                  <a:schemeClr val="tx2"/>
                </a:solidFill>
              </a:rPr>
              <a:t>        </a:t>
            </a:r>
            <a:r>
              <a:rPr lang="fr-FR" sz="2400" kern="0" dirty="0"/>
              <a:t> exit </a:t>
            </a:r>
            <a:r>
              <a:rPr lang="fr-FR" sz="2400" kern="0" dirty="0">
                <a:solidFill>
                  <a:schemeClr val="accent3"/>
                </a:solidFill>
              </a:rPr>
              <a:t>T</a:t>
            </a:r>
          </a:p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>
                <a:solidFill>
                  <a:schemeClr val="accent3"/>
                </a:solidFill>
              </a:rPr>
              <a:t>      </a:t>
            </a:r>
            <a:r>
              <a:rPr lang="fr-FR" sz="2400" kern="0" dirty="0"/>
              <a:t>end trap</a:t>
            </a:r>
          </a:p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  end signal</a:t>
            </a:r>
          </a:p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end loop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F264DB28-871E-5B43-B80D-30AA473CD96F}"/>
              </a:ext>
            </a:extLst>
          </p:cNvPr>
          <p:cNvCxnSpPr/>
          <p:nvPr/>
        </p:nvCxnSpPr>
        <p:spPr bwMode="auto">
          <a:xfrm>
            <a:off x="761046" y="2538658"/>
            <a:ext cx="648072" cy="0"/>
          </a:xfrm>
          <a:prstGeom prst="straightConnector1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6207791B-AE7B-CC49-8233-E984C52EBD9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843810" y="3217353"/>
            <a:ext cx="1224134" cy="391981"/>
          </a:xfrm>
          <a:prstGeom prst="straightConnector1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498170F2-E838-C845-B68F-11AE0AAAF004}"/>
              </a:ext>
            </a:extLst>
          </p:cNvPr>
          <p:cNvSpPr txBox="1"/>
          <p:nvPr/>
        </p:nvSpPr>
        <p:spPr>
          <a:xfrm>
            <a:off x="4067944" y="3193836"/>
            <a:ext cx="4362092" cy="1183243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wrap="none" tIns="28800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pas d</a:t>
            </a:r>
            <a:r>
              <a:rPr lang="en-US" sz="2400" kern="0" dirty="0">
                <a:solidFill>
                  <a:schemeClr val="accent3"/>
                </a:solidFill>
              </a:rPr>
              <a:t>’émetteur accessible</a:t>
            </a:r>
          </a:p>
          <a:p>
            <a:pPr algn="l" fontAlgn="base"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d’ici jusqu’au </a:t>
            </a:r>
            <a:r>
              <a:rPr lang="en-US" sz="2400" kern="0" dirty="0"/>
              <a:t>end signal</a:t>
            </a:r>
            <a:r>
              <a:rPr lang="en-US" sz="2400" kern="0" dirty="0">
                <a:solidFill>
                  <a:schemeClr val="accent3"/>
                </a:solidFill>
              </a:rPr>
              <a:t> </a:t>
            </a:r>
          </a:p>
          <a:p>
            <a:pPr algn="l" fontAlgn="base">
              <a:spcAft>
                <a:spcPct val="0"/>
              </a:spcAft>
            </a:pPr>
            <a:r>
              <a:rPr lang="en-US" sz="2400" kern="0" dirty="0">
                <a:solidFill>
                  <a:schemeClr val="accent3"/>
                </a:solidFill>
              </a:rPr>
              <a:t>qui signe la fin de vie de </a:t>
            </a:r>
            <a:r>
              <a:rPr lang="en-US" sz="2400" kern="0" dirty="0">
                <a:solidFill>
                  <a:schemeClr val="tx2"/>
                </a:solidFill>
              </a:rPr>
              <a:t>ce S2</a:t>
            </a:r>
            <a:endParaRPr kumimoji="0" lang="fr-FR" sz="2400" b="0" i="0" u="none" strike="noStrike" kern="0" cap="none" spc="0" normalizeH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A3B320C-2CCC-354E-A1D3-5F6FC6FC62CA}"/>
              </a:ext>
            </a:extLst>
          </p:cNvPr>
          <p:cNvSpPr txBox="1"/>
          <p:nvPr/>
        </p:nvSpPr>
        <p:spPr>
          <a:xfrm>
            <a:off x="6762302" y="697073"/>
            <a:ext cx="1162498" cy="1384995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fr-FR" sz="2800" kern="0" dirty="0"/>
              <a:t>S1</a:t>
            </a:r>
            <a:r>
              <a:rPr lang="fr-FR" sz="2800" kern="0" dirty="0">
                <a:solidFill>
                  <a:schemeClr val="accent1"/>
                </a:solidFill>
              </a:rPr>
              <a:t> </a:t>
            </a:r>
            <a:r>
              <a:rPr lang="fr-FR" sz="2800" kern="0" dirty="0"/>
              <a:t>S2</a:t>
            </a:r>
          </a:p>
          <a:p>
            <a:pPr fontAlgn="base">
              <a:spcAft>
                <a:spcPct val="0"/>
              </a:spcAft>
              <a:defRPr/>
            </a:pPr>
            <a:r>
              <a:rPr lang="fr-FR" sz="2800" kern="0" dirty="0">
                <a:solidFill>
                  <a:schemeClr val="accent1"/>
                </a:solidFill>
              </a:rPr>
              <a:t>S1 </a:t>
            </a:r>
            <a:r>
              <a:rPr lang="fr-FR" sz="2800" kern="0" dirty="0">
                <a:solidFill>
                  <a:schemeClr val="bg1"/>
                </a:solidFill>
              </a:rPr>
              <a:t>S2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S1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S2</a:t>
            </a:r>
          </a:p>
        </p:txBody>
      </p:sp>
    </p:spTree>
    <p:extLst>
      <p:ext uri="{BB962C8B-B14F-4D97-AF65-F5344CB8AC3E}">
        <p14:creationId xmlns:p14="http://schemas.microsoft.com/office/powerpoint/2010/main" val="203594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B7166F3-3425-C546-B79C-6B830EF49B9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21/03/2018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3AA54B4-0C45-0744-9E78-99FC147D69B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29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C017FCE-E6F9-3245-A445-6575351C117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2C53405-6497-C847-921A-C60464B5C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0"/>
            <a:ext cx="8915400" cy="630942"/>
          </a:xfrm>
        </p:spPr>
        <p:txBody>
          <a:bodyPr/>
          <a:lstStyle/>
          <a:p>
            <a:r>
              <a:rPr lang="en-US"/>
              <a:t>Instant 2d : S2</a:t>
            </a:r>
            <a:r>
              <a:rPr lang="en-US">
                <a:solidFill>
                  <a:schemeClr val="tx2"/>
                </a:solidFill>
              </a:rPr>
              <a:t> </a:t>
            </a:r>
            <a:r>
              <a:rPr lang="en-US"/>
              <a:t>plus visible</a:t>
            </a:r>
            <a:endParaRPr lang="fr-FR">
              <a:solidFill>
                <a:schemeClr val="tx2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A2D686C-2180-984C-B18A-707B67A6AB72}"/>
              </a:ext>
            </a:extLst>
          </p:cNvPr>
          <p:cNvSpPr txBox="1"/>
          <p:nvPr/>
        </p:nvSpPr>
        <p:spPr>
          <a:xfrm>
            <a:off x="436592" y="548680"/>
            <a:ext cx="4621778" cy="6057043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output O;</a:t>
            </a:r>
          </a:p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loop</a:t>
            </a:r>
          </a:p>
          <a:p>
            <a:pPr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/>
              <a:t>   signal </a:t>
            </a:r>
            <a:r>
              <a:rPr lang="fr-FR" sz="2400" kern="0" dirty="0">
                <a:solidFill>
                  <a:schemeClr val="accent1"/>
                </a:solidFill>
              </a:rPr>
              <a:t>S1</a:t>
            </a:r>
            <a:r>
              <a:rPr lang="fr-FR" sz="2400" kern="0" dirty="0"/>
              <a:t> in</a:t>
            </a:r>
          </a:p>
          <a:p>
            <a:pPr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/>
              <a:t>      trap </a:t>
            </a:r>
            <a:r>
              <a:rPr lang="fr-FR" sz="2400" kern="0" dirty="0">
                <a:solidFill>
                  <a:schemeClr val="accent3"/>
                </a:solidFill>
              </a:rPr>
              <a:t>T</a:t>
            </a:r>
            <a:r>
              <a:rPr lang="fr-FR" sz="2400" kern="0" dirty="0"/>
              <a:t> in      </a:t>
            </a:r>
          </a:p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/>
              <a:t>         loop</a:t>
            </a:r>
          </a:p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/>
              <a:t>            signal </a:t>
            </a:r>
            <a:r>
              <a:rPr lang="fr-FR" sz="2400" kern="0" dirty="0">
                <a:solidFill>
                  <a:schemeClr val="bg1">
                    <a:lumMod val="75000"/>
                  </a:schemeClr>
                </a:solidFill>
              </a:rPr>
              <a:t>S2</a:t>
            </a:r>
            <a:r>
              <a:rPr lang="fr-FR" sz="2400" kern="0" dirty="0"/>
              <a:t> in</a:t>
            </a:r>
          </a:p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/>
              <a:t>               if </a:t>
            </a:r>
            <a:r>
              <a:rPr lang="fr-FR" sz="2400" kern="0" dirty="0">
                <a:solidFill>
                  <a:schemeClr val="accent1"/>
                </a:solidFill>
              </a:rPr>
              <a:t>S1</a:t>
            </a:r>
            <a:r>
              <a:rPr lang="fr-FR" sz="2400" kern="0" dirty="0"/>
              <a:t> then emit </a:t>
            </a:r>
            <a:r>
              <a:rPr lang="fr-FR" sz="2400" kern="0" dirty="0">
                <a:solidFill>
                  <a:schemeClr val="bg1">
                    <a:lumMod val="75000"/>
                  </a:schemeClr>
                </a:solidFill>
              </a:rPr>
              <a:t>S2</a:t>
            </a:r>
            <a:r>
              <a:rPr lang="fr-FR" sz="2400" kern="0" dirty="0"/>
              <a:t> end</a:t>
            </a:r>
            <a:r>
              <a:rPr lang="fr-FR" sz="1400" kern="0" dirty="0"/>
              <a:t> </a:t>
            </a:r>
            <a:r>
              <a:rPr lang="fr-FR" sz="2400" kern="0" dirty="0"/>
              <a:t>;</a:t>
            </a:r>
          </a:p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/>
              <a:t>               pau</a:t>
            </a:r>
            <a:r>
              <a:rPr lang="fr-FR" sz="2400" u="sng" kern="0" dirty="0">
                <a:solidFill>
                  <a:schemeClr val="accent2"/>
                </a:solidFill>
              </a:rPr>
              <a:t>se</a:t>
            </a:r>
            <a:r>
              <a:rPr lang="fr-FR" sz="1600" kern="0" dirty="0">
                <a:solidFill>
                  <a:schemeClr val="accent2"/>
                </a:solidFill>
              </a:rPr>
              <a:t> </a:t>
            </a:r>
            <a:r>
              <a:rPr lang="fr-FR" sz="2400" kern="0" dirty="0">
                <a:solidFill>
                  <a:schemeClr val="accent2"/>
                </a:solidFill>
              </a:rPr>
              <a:t>;</a:t>
            </a:r>
          </a:p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>
                <a:solidFill>
                  <a:schemeClr val="accent2"/>
                </a:solidFill>
              </a:rPr>
              <a:t>            end signal</a:t>
            </a:r>
          </a:p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/>
              <a:t>         end loop</a:t>
            </a:r>
          </a:p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/>
              <a:t>      </a:t>
            </a:r>
            <a:r>
              <a:rPr lang="fr-FR" sz="2400" kern="0" dirty="0">
                <a:solidFill>
                  <a:schemeClr val="accent2"/>
                </a:solidFill>
              </a:rPr>
              <a:t>||</a:t>
            </a:r>
          </a:p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/>
              <a:t>         pau</a:t>
            </a:r>
            <a:r>
              <a:rPr lang="fr-FR" sz="2400" u="sng" kern="0" dirty="0">
                <a:solidFill>
                  <a:schemeClr val="accent2"/>
                </a:solidFill>
              </a:rPr>
              <a:t>se</a:t>
            </a:r>
            <a:r>
              <a:rPr lang="fr-FR" sz="1400" kern="0" dirty="0">
                <a:solidFill>
                  <a:schemeClr val="accent2"/>
                </a:solidFill>
              </a:rPr>
              <a:t> </a:t>
            </a:r>
            <a:r>
              <a:rPr lang="fr-FR" sz="2400" kern="0" dirty="0">
                <a:solidFill>
                  <a:schemeClr val="accent2"/>
                </a:solidFill>
              </a:rPr>
              <a:t>;</a:t>
            </a:r>
          </a:p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/>
              <a:t>         </a:t>
            </a:r>
            <a:r>
              <a:rPr lang="fr-FR" sz="2400" kern="0" dirty="0">
                <a:solidFill>
                  <a:schemeClr val="accent2"/>
                </a:solidFill>
              </a:rPr>
              <a:t>emit</a:t>
            </a:r>
            <a:r>
              <a:rPr lang="fr-FR" sz="2400" kern="0" dirty="0"/>
              <a:t> </a:t>
            </a:r>
            <a:r>
              <a:rPr lang="fr-FR" sz="2400" kern="0" dirty="0">
                <a:solidFill>
                  <a:schemeClr val="accent1"/>
                </a:solidFill>
              </a:rPr>
              <a:t>S1</a:t>
            </a:r>
            <a:r>
              <a:rPr lang="fr-FR" sz="1600" kern="0" dirty="0">
                <a:solidFill>
                  <a:schemeClr val="tx2"/>
                </a:solidFill>
              </a:rPr>
              <a:t> </a:t>
            </a:r>
            <a:r>
              <a:rPr lang="fr-FR" sz="2400" kern="0" dirty="0"/>
              <a:t>;</a:t>
            </a:r>
            <a:r>
              <a:rPr lang="fr-FR" sz="2400" kern="0" dirty="0">
                <a:solidFill>
                  <a:schemeClr val="tx2"/>
                </a:solidFill>
              </a:rPr>
              <a:t> </a:t>
            </a:r>
          </a:p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>
                <a:solidFill>
                  <a:schemeClr val="tx2"/>
                </a:solidFill>
              </a:rPr>
              <a:t>         </a:t>
            </a:r>
            <a:r>
              <a:rPr lang="fr-FR" sz="2400" kern="0" dirty="0"/>
              <a:t>exit </a:t>
            </a:r>
            <a:r>
              <a:rPr lang="fr-FR" sz="2400" kern="0" dirty="0">
                <a:solidFill>
                  <a:schemeClr val="accent3"/>
                </a:solidFill>
              </a:rPr>
              <a:t>T</a:t>
            </a:r>
          </a:p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>
                <a:solidFill>
                  <a:schemeClr val="accent3"/>
                </a:solidFill>
              </a:rPr>
              <a:t>      </a:t>
            </a:r>
            <a:r>
              <a:rPr lang="fr-FR" sz="2400" kern="0" dirty="0"/>
              <a:t>end trap</a:t>
            </a:r>
            <a:endParaRPr lang="fr-FR" sz="2400" kern="0" dirty="0">
              <a:solidFill>
                <a:schemeClr val="accent3"/>
              </a:solidFill>
            </a:endParaRPr>
          </a:p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  end signal</a:t>
            </a:r>
          </a:p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end loop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F75FD16B-FB6E-8044-998B-7A01AC94D091}"/>
              </a:ext>
            </a:extLst>
          </p:cNvPr>
          <p:cNvCxnSpPr/>
          <p:nvPr/>
        </p:nvCxnSpPr>
        <p:spPr bwMode="auto">
          <a:xfrm>
            <a:off x="760628" y="3577393"/>
            <a:ext cx="648072" cy="0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201F3A91-86C1-634D-A024-278C4B071464}"/>
              </a:ext>
            </a:extLst>
          </p:cNvPr>
          <p:cNvSpPr txBox="1"/>
          <p:nvPr/>
        </p:nvSpPr>
        <p:spPr>
          <a:xfrm>
            <a:off x="6762302" y="836712"/>
            <a:ext cx="1162498" cy="1815882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fr-FR" sz="2800" kern="0" dirty="0"/>
              <a:t>S1</a:t>
            </a:r>
            <a:r>
              <a:rPr lang="fr-FR" sz="2800" kern="0" dirty="0">
                <a:solidFill>
                  <a:schemeClr val="accent1"/>
                </a:solidFill>
              </a:rPr>
              <a:t> </a:t>
            </a:r>
            <a:r>
              <a:rPr lang="fr-FR" sz="2800" kern="0" dirty="0"/>
              <a:t>S2</a:t>
            </a:r>
          </a:p>
          <a:p>
            <a:pPr fontAlgn="base">
              <a:spcAft>
                <a:spcPct val="0"/>
              </a:spcAft>
              <a:defRPr/>
            </a:pPr>
            <a:r>
              <a:rPr lang="fr-FR" sz="2800" kern="0" dirty="0">
                <a:solidFill>
                  <a:schemeClr val="accent1"/>
                </a:solidFill>
              </a:rPr>
              <a:t>S1 </a:t>
            </a:r>
            <a:r>
              <a:rPr lang="fr-FR" sz="2800" kern="0" dirty="0">
                <a:solidFill>
                  <a:schemeClr val="bg1"/>
                </a:solidFill>
              </a:rPr>
              <a:t>S2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S1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S2</a:t>
            </a:r>
          </a:p>
          <a:p>
            <a:pPr fontAlgn="base">
              <a:spcAft>
                <a:spcPct val="0"/>
              </a:spcAft>
            </a:pPr>
            <a:r>
              <a:rPr lang="fr-FR" sz="2800" kern="0" dirty="0">
                <a:solidFill>
                  <a:srgbClr val="FFFFFF"/>
                </a:solidFill>
              </a:rPr>
              <a:t>S1</a:t>
            </a:r>
            <a:r>
              <a:rPr lang="fr-FR" sz="2800" kern="0" dirty="0">
                <a:solidFill>
                  <a:srgbClr val="FF0000"/>
                </a:solidFill>
              </a:rPr>
              <a:t> </a:t>
            </a:r>
            <a:r>
              <a:rPr lang="fr-FR" sz="2800" kern="0" dirty="0">
                <a:solidFill>
                  <a:schemeClr val="bg1">
                    <a:lumMod val="75000"/>
                  </a:schemeClr>
                </a:solidFill>
              </a:rPr>
              <a:t>S2</a:t>
            </a:r>
            <a:endParaRPr kumimoji="0" lang="fr-FR" sz="28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62C60F6A-6C7D-5B4A-872E-1E1703644EAA}"/>
              </a:ext>
            </a:extLst>
          </p:cNvPr>
          <p:cNvCxnSpPr/>
          <p:nvPr/>
        </p:nvCxnSpPr>
        <p:spPr bwMode="auto">
          <a:xfrm>
            <a:off x="760628" y="2530823"/>
            <a:ext cx="648072" cy="0"/>
          </a:xfrm>
          <a:prstGeom prst="straightConnector1">
            <a:avLst/>
          </a:prstGeom>
          <a:noFill/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78142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08CBE96C-DEF5-ED4F-BF44-2EF0C9861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08720"/>
            <a:ext cx="9225163" cy="5309146"/>
          </a:xfrm>
        </p:spPr>
        <p:txBody>
          <a:bodyPr/>
          <a:lstStyle/>
          <a:p>
            <a:r>
              <a:rPr lang="fr-FR"/>
              <a:t>Les boucles ne posent pas de probl</a:t>
            </a:r>
            <a:r>
              <a:rPr lang="en-US"/>
              <a:t>ème sémantique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endParaRPr lang="en-US"/>
          </a:p>
          <a:p>
            <a:endParaRPr lang="fr-FR"/>
          </a:p>
          <a:p>
            <a:endParaRPr lang="fr-FR"/>
          </a:p>
          <a:p>
            <a:endParaRPr lang="fr-FR"/>
          </a:p>
          <a:p>
            <a:endParaRPr lang="fr-FR"/>
          </a:p>
          <a:p>
            <a:r>
              <a:rPr lang="fr-FR"/>
              <a:t>Interpr</a:t>
            </a:r>
            <a:r>
              <a:rPr lang="en-US"/>
              <a:t>ète Esterel trivial : implémenter les règles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96B09C8-8369-FF41-9A64-60B23DAAE143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21/03/2018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C1D54B2-2A84-8D4A-A9B7-AE0EF0677F3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01FAD9C-1DFF-7144-92CF-CBC9F056F94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C24325F7-8E7F-6947-86A8-F4968D2C3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646331"/>
          </a:xfrm>
        </p:spPr>
        <p:txBody>
          <a:bodyPr/>
          <a:lstStyle/>
          <a:p>
            <a:r>
              <a:rPr lang="fr-FR"/>
              <a:t>Pourquoi une </a:t>
            </a:r>
            <a:r>
              <a:rPr lang="en-US"/>
              <a:t>étude spéciale des boucles</a:t>
            </a:r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FDF79235-ED28-B747-B132-6381F7002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7746"/>
            <a:ext cx="9144000" cy="390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5408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B7166F3-3425-C546-B79C-6B830EF49B9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21/03/2018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3AA54B4-0C45-0744-9E78-99FC147D69B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30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C017FCE-E6F9-3245-A445-6575351C117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2C53405-6497-C847-921A-C60464B5C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0"/>
            <a:ext cx="8915400" cy="630942"/>
          </a:xfrm>
        </p:spPr>
        <p:txBody>
          <a:bodyPr/>
          <a:lstStyle/>
          <a:p>
            <a:r>
              <a:rPr lang="en-US"/>
              <a:t>Instant 2e : rebouclage et réallocation de S2</a:t>
            </a:r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A2D686C-2180-984C-B18A-707B67A6AB72}"/>
              </a:ext>
            </a:extLst>
          </p:cNvPr>
          <p:cNvSpPr txBox="1"/>
          <p:nvPr/>
        </p:nvSpPr>
        <p:spPr>
          <a:xfrm>
            <a:off x="436592" y="548680"/>
            <a:ext cx="4621778" cy="6057043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output O;</a:t>
            </a:r>
          </a:p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loop</a:t>
            </a:r>
          </a:p>
          <a:p>
            <a:pPr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/>
              <a:t>   signal </a:t>
            </a:r>
            <a:r>
              <a:rPr lang="fr-FR" sz="2400" kern="0" dirty="0">
                <a:solidFill>
                  <a:schemeClr val="accent1"/>
                </a:solidFill>
              </a:rPr>
              <a:t>S1</a:t>
            </a:r>
            <a:r>
              <a:rPr lang="fr-FR" sz="2400" kern="0" dirty="0"/>
              <a:t> in</a:t>
            </a:r>
          </a:p>
          <a:p>
            <a:pPr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/>
              <a:t>      trap </a:t>
            </a:r>
            <a:r>
              <a:rPr lang="fr-FR" sz="2400" kern="0" dirty="0">
                <a:solidFill>
                  <a:schemeClr val="accent3"/>
                </a:solidFill>
              </a:rPr>
              <a:t>T</a:t>
            </a:r>
            <a:r>
              <a:rPr lang="fr-FR" sz="2400" kern="0" dirty="0"/>
              <a:t> in      </a:t>
            </a:r>
          </a:p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/>
              <a:t>         </a:t>
            </a:r>
            <a:r>
              <a:rPr lang="fr-FR" sz="2400" kern="0" dirty="0">
                <a:solidFill>
                  <a:schemeClr val="accent2"/>
                </a:solidFill>
              </a:rPr>
              <a:t>loop</a:t>
            </a:r>
          </a:p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/>
              <a:t>            </a:t>
            </a:r>
            <a:r>
              <a:rPr lang="fr-FR" sz="2400" kern="0" dirty="0">
                <a:solidFill>
                  <a:schemeClr val="accent2"/>
                </a:solidFill>
              </a:rPr>
              <a:t>signal</a:t>
            </a:r>
            <a:r>
              <a:rPr lang="fr-FR" sz="2400" kern="0" dirty="0"/>
              <a:t> S2</a:t>
            </a:r>
            <a:r>
              <a:rPr lang="fr-FR" sz="2400" kern="0" dirty="0">
                <a:solidFill>
                  <a:schemeClr val="accent2"/>
                </a:solidFill>
              </a:rPr>
              <a:t> in</a:t>
            </a:r>
          </a:p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/>
              <a:t>               if </a:t>
            </a:r>
            <a:r>
              <a:rPr lang="fr-FR" sz="2400" kern="0" dirty="0">
                <a:solidFill>
                  <a:schemeClr val="accent1"/>
                </a:solidFill>
              </a:rPr>
              <a:t>S1</a:t>
            </a:r>
            <a:r>
              <a:rPr lang="fr-FR" sz="2400" kern="0" dirty="0"/>
              <a:t> then emit S2 end</a:t>
            </a:r>
            <a:r>
              <a:rPr lang="fr-FR" sz="1400" kern="0" dirty="0"/>
              <a:t> </a:t>
            </a:r>
            <a:r>
              <a:rPr lang="fr-FR" sz="2400" kern="0" dirty="0"/>
              <a:t>;</a:t>
            </a:r>
          </a:p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/>
              <a:t>               pau</a:t>
            </a:r>
            <a:r>
              <a:rPr lang="fr-FR" sz="2400" u="sng" kern="0" dirty="0">
                <a:solidFill>
                  <a:schemeClr val="accent2"/>
                </a:solidFill>
              </a:rPr>
              <a:t>se</a:t>
            </a:r>
            <a:r>
              <a:rPr lang="fr-FR" sz="1600" kern="0" dirty="0">
                <a:solidFill>
                  <a:schemeClr val="accent2"/>
                </a:solidFill>
              </a:rPr>
              <a:t> </a:t>
            </a:r>
            <a:r>
              <a:rPr lang="fr-FR" sz="2400" kern="0" dirty="0">
                <a:solidFill>
                  <a:schemeClr val="accent2"/>
                </a:solidFill>
              </a:rPr>
              <a:t>;</a:t>
            </a:r>
          </a:p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>
                <a:solidFill>
                  <a:schemeClr val="accent2"/>
                </a:solidFill>
              </a:rPr>
              <a:t>            end signal</a:t>
            </a:r>
          </a:p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/>
              <a:t>         </a:t>
            </a:r>
            <a:r>
              <a:rPr lang="fr-FR" sz="2400" kern="0" dirty="0">
                <a:solidFill>
                  <a:schemeClr val="accent2"/>
                </a:solidFill>
              </a:rPr>
              <a:t>end loop</a:t>
            </a:r>
          </a:p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/>
              <a:t>      </a:t>
            </a:r>
            <a:r>
              <a:rPr lang="fr-FR" sz="2400" kern="0" dirty="0">
                <a:solidFill>
                  <a:schemeClr val="accent2"/>
                </a:solidFill>
              </a:rPr>
              <a:t>||</a:t>
            </a:r>
          </a:p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/>
              <a:t>         pau</a:t>
            </a:r>
            <a:r>
              <a:rPr lang="fr-FR" sz="2400" u="sng" kern="0" dirty="0">
                <a:solidFill>
                  <a:schemeClr val="accent2"/>
                </a:solidFill>
              </a:rPr>
              <a:t>se</a:t>
            </a:r>
            <a:r>
              <a:rPr lang="fr-FR" sz="1400" kern="0" dirty="0">
                <a:solidFill>
                  <a:schemeClr val="accent2"/>
                </a:solidFill>
              </a:rPr>
              <a:t> </a:t>
            </a:r>
            <a:r>
              <a:rPr lang="fr-FR" sz="2400" kern="0" dirty="0">
                <a:solidFill>
                  <a:schemeClr val="accent2"/>
                </a:solidFill>
              </a:rPr>
              <a:t>;</a:t>
            </a:r>
          </a:p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/>
              <a:t>         </a:t>
            </a:r>
            <a:r>
              <a:rPr lang="fr-FR" sz="2400" kern="0" dirty="0">
                <a:solidFill>
                  <a:schemeClr val="accent2"/>
                </a:solidFill>
              </a:rPr>
              <a:t>emit</a:t>
            </a:r>
            <a:r>
              <a:rPr lang="fr-FR" sz="2400" kern="0" dirty="0"/>
              <a:t> </a:t>
            </a:r>
            <a:r>
              <a:rPr lang="fr-FR" sz="2400" kern="0" dirty="0">
                <a:solidFill>
                  <a:schemeClr val="accent1"/>
                </a:solidFill>
              </a:rPr>
              <a:t>S1</a:t>
            </a:r>
            <a:r>
              <a:rPr lang="fr-FR" sz="1600" kern="0" dirty="0">
                <a:solidFill>
                  <a:schemeClr val="tx2"/>
                </a:solidFill>
              </a:rPr>
              <a:t> </a:t>
            </a:r>
            <a:r>
              <a:rPr lang="fr-FR" sz="2400" kern="0" dirty="0"/>
              <a:t>;</a:t>
            </a:r>
            <a:r>
              <a:rPr lang="fr-FR" sz="2400" kern="0" dirty="0">
                <a:solidFill>
                  <a:schemeClr val="tx2"/>
                </a:solidFill>
              </a:rPr>
              <a:t> </a:t>
            </a:r>
          </a:p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>
                <a:solidFill>
                  <a:schemeClr val="tx2"/>
                </a:solidFill>
              </a:rPr>
              <a:t>         </a:t>
            </a:r>
            <a:r>
              <a:rPr lang="fr-FR" sz="2400" kern="0" dirty="0"/>
              <a:t>exit </a:t>
            </a:r>
            <a:r>
              <a:rPr lang="fr-FR" sz="2400" kern="0" dirty="0">
                <a:solidFill>
                  <a:schemeClr val="accent3"/>
                </a:solidFill>
              </a:rPr>
              <a:t>T</a:t>
            </a:r>
          </a:p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>
                <a:solidFill>
                  <a:schemeClr val="accent3"/>
                </a:solidFill>
              </a:rPr>
              <a:t>      </a:t>
            </a:r>
            <a:r>
              <a:rPr lang="fr-FR" sz="2400" kern="0" dirty="0"/>
              <a:t>end trap</a:t>
            </a:r>
            <a:endParaRPr lang="fr-FR" sz="2400" kern="0" dirty="0">
              <a:solidFill>
                <a:schemeClr val="accent3"/>
              </a:solidFill>
            </a:endParaRPr>
          </a:p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  end signal</a:t>
            </a:r>
          </a:p>
          <a:p>
            <a:pPr algn="l" fontAlgn="base">
              <a:lnSpc>
                <a:spcPct val="9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end loop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F75FD16B-FB6E-8044-998B-7A01AC94D091}"/>
              </a:ext>
            </a:extLst>
          </p:cNvPr>
          <p:cNvCxnSpPr>
            <a:cxnSpLocks/>
          </p:cNvCxnSpPr>
          <p:nvPr/>
        </p:nvCxnSpPr>
        <p:spPr bwMode="auto">
          <a:xfrm flipV="1">
            <a:off x="1043608" y="2281249"/>
            <a:ext cx="0" cy="1512168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70EB7DB7-316B-7E4D-83D2-1BA44895CCF1}"/>
              </a:ext>
            </a:extLst>
          </p:cNvPr>
          <p:cNvSpPr txBox="1"/>
          <p:nvPr/>
        </p:nvSpPr>
        <p:spPr>
          <a:xfrm>
            <a:off x="6762302" y="836712"/>
            <a:ext cx="1162498" cy="2246769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fr-FR" sz="2800" kern="0" dirty="0"/>
              <a:t>S1</a:t>
            </a:r>
            <a:r>
              <a:rPr lang="fr-FR" sz="2800" kern="0" dirty="0">
                <a:solidFill>
                  <a:schemeClr val="accent1"/>
                </a:solidFill>
              </a:rPr>
              <a:t> </a:t>
            </a:r>
            <a:r>
              <a:rPr lang="fr-FR" sz="2800" kern="0" dirty="0"/>
              <a:t>S2</a:t>
            </a:r>
          </a:p>
          <a:p>
            <a:pPr fontAlgn="base">
              <a:spcAft>
                <a:spcPct val="0"/>
              </a:spcAft>
              <a:defRPr/>
            </a:pPr>
            <a:r>
              <a:rPr lang="fr-FR" sz="2800" kern="0" dirty="0">
                <a:solidFill>
                  <a:schemeClr val="accent1"/>
                </a:solidFill>
              </a:rPr>
              <a:t>S1 </a:t>
            </a:r>
            <a:r>
              <a:rPr lang="fr-FR" sz="2800" kern="0" dirty="0">
                <a:solidFill>
                  <a:schemeClr val="bg1"/>
                </a:solidFill>
              </a:rPr>
              <a:t>S2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S1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S2</a:t>
            </a:r>
          </a:p>
          <a:p>
            <a:pPr fontAlgn="base">
              <a:spcAft>
                <a:spcPct val="0"/>
              </a:spcAft>
            </a:pPr>
            <a:r>
              <a:rPr lang="fr-FR" sz="2800" kern="0" dirty="0">
                <a:solidFill>
                  <a:srgbClr val="FFFFFF"/>
                </a:solidFill>
              </a:rPr>
              <a:t>S1</a:t>
            </a:r>
            <a:r>
              <a:rPr lang="fr-FR" sz="2800" kern="0" dirty="0">
                <a:solidFill>
                  <a:srgbClr val="FF0000"/>
                </a:solidFill>
              </a:rPr>
              <a:t> </a:t>
            </a:r>
            <a:r>
              <a:rPr lang="fr-FR" sz="2800" kern="0" dirty="0">
                <a:solidFill>
                  <a:schemeClr val="bg1">
                    <a:lumMod val="75000"/>
                  </a:schemeClr>
                </a:solidFill>
              </a:rPr>
              <a:t>S2</a:t>
            </a:r>
            <a:endParaRPr kumimoji="0" lang="fr-FR" sz="28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S1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S2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6FA22D63-A232-F947-A0D8-A440FEF96A70}"/>
              </a:ext>
            </a:extLst>
          </p:cNvPr>
          <p:cNvCxnSpPr/>
          <p:nvPr/>
        </p:nvCxnSpPr>
        <p:spPr bwMode="auto">
          <a:xfrm>
            <a:off x="760628" y="2530823"/>
            <a:ext cx="648072" cy="0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49673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B7166F3-3425-C546-B79C-6B830EF49B9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21/03/2018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3AA54B4-0C45-0744-9E78-99FC147D69B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fld id="{BD380794-AD05-45D1-BCEF-E41591C34CDA}" type="slidenum">
              <a:rPr kumimoji="0" lang="fr-FR" sz="1200" b="0" i="1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fr-FR" sz="1200" b="0" i="1" u="none" strike="noStrike" kern="1200" cap="none" spc="0" normalizeH="0" baseline="0" noProof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C017FCE-E6F9-3245-A445-6575351C117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2C53405-6497-C847-921A-C60464B5C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Instant 2f : S2 présent car émis</a:t>
            </a:r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A2D686C-2180-984C-B18A-707B67A6AB72}"/>
              </a:ext>
            </a:extLst>
          </p:cNvPr>
          <p:cNvSpPr txBox="1"/>
          <p:nvPr/>
        </p:nvSpPr>
        <p:spPr>
          <a:xfrm>
            <a:off x="436592" y="548680"/>
            <a:ext cx="4621778" cy="6057043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output O;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loop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signal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S1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trap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      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7A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loop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7A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signal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S2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  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7A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S1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7A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then emit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S2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7A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end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7A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7A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;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   pau</a:t>
            </a:r>
            <a:r>
              <a:rPr kumimoji="0" lang="fr-FR" sz="2400" b="0" i="0" u="sng" strike="noStrike" kern="0" cap="none" spc="0" normalizeH="0" baseline="0" noProof="0" dirty="0">
                <a:ln>
                  <a:noFill/>
                </a:ln>
                <a:solidFill>
                  <a:srgbClr val="007A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007A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7A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;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7A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end signal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7A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end loop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||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pau</a:t>
            </a:r>
            <a:r>
              <a:rPr kumimoji="0" lang="fr-FR" sz="2400" b="0" i="0" u="sng" strike="noStrike" kern="0" cap="none" spc="0" normalizeH="0" baseline="0" noProof="0" dirty="0">
                <a:ln>
                  <a:noFill/>
                </a:ln>
                <a:solidFill>
                  <a:srgbClr val="007A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7A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7A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;     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7A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emit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S1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;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exit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7A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400" kern="0" dirty="0">
                <a:solidFill>
                  <a:schemeClr val="accent3"/>
                </a:solidFill>
                <a:latin typeface="Arial"/>
              </a:rPr>
              <a:t>     </a:t>
            </a:r>
            <a:r>
              <a:rPr lang="fr-FR" sz="2400" kern="0" dirty="0">
                <a:latin typeface="Arial"/>
              </a:rPr>
              <a:t> end trap</a:t>
            </a:r>
            <a:endParaRPr kumimoji="0" lang="fr-FR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end signal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end loop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F75FD16B-FB6E-8044-998B-7A01AC94D091}"/>
              </a:ext>
            </a:extLst>
          </p:cNvPr>
          <p:cNvCxnSpPr/>
          <p:nvPr/>
        </p:nvCxnSpPr>
        <p:spPr bwMode="auto">
          <a:xfrm>
            <a:off x="971600" y="2857313"/>
            <a:ext cx="648072" cy="0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F3080FB5-6BEC-7A4D-A4E3-FFFE62398E83}"/>
              </a:ext>
            </a:extLst>
          </p:cNvPr>
          <p:cNvSpPr txBox="1"/>
          <p:nvPr/>
        </p:nvSpPr>
        <p:spPr>
          <a:xfrm>
            <a:off x="6762302" y="836712"/>
            <a:ext cx="1162498" cy="2677656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fr-FR" sz="2800" kern="0" dirty="0"/>
              <a:t>S1</a:t>
            </a:r>
            <a:r>
              <a:rPr lang="fr-FR" sz="2800" kern="0" dirty="0">
                <a:solidFill>
                  <a:schemeClr val="accent1"/>
                </a:solidFill>
              </a:rPr>
              <a:t> </a:t>
            </a:r>
            <a:r>
              <a:rPr lang="fr-FR" sz="2800" kern="0" dirty="0"/>
              <a:t>S2</a:t>
            </a:r>
          </a:p>
          <a:p>
            <a:pPr fontAlgn="base">
              <a:spcAft>
                <a:spcPct val="0"/>
              </a:spcAft>
              <a:defRPr/>
            </a:pPr>
            <a:r>
              <a:rPr lang="fr-FR" sz="2800" kern="0" dirty="0">
                <a:solidFill>
                  <a:schemeClr val="accent1"/>
                </a:solidFill>
              </a:rPr>
              <a:t>S1 </a:t>
            </a:r>
            <a:r>
              <a:rPr lang="fr-FR" sz="2800" kern="0" dirty="0">
                <a:solidFill>
                  <a:schemeClr val="bg1"/>
                </a:solidFill>
              </a:rPr>
              <a:t>S2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S1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S2</a:t>
            </a:r>
          </a:p>
          <a:p>
            <a:pPr fontAlgn="base">
              <a:spcAft>
                <a:spcPct val="0"/>
              </a:spcAft>
            </a:pPr>
            <a:r>
              <a:rPr lang="fr-FR" sz="2800" kern="0" dirty="0">
                <a:solidFill>
                  <a:srgbClr val="FFFFFF"/>
                </a:solidFill>
              </a:rPr>
              <a:t>S1</a:t>
            </a:r>
            <a:r>
              <a:rPr lang="fr-FR" sz="2800" kern="0" dirty="0">
                <a:solidFill>
                  <a:srgbClr val="FF0000"/>
                </a:solidFill>
              </a:rPr>
              <a:t> </a:t>
            </a:r>
            <a:r>
              <a:rPr lang="fr-FR" sz="2800" kern="0" dirty="0">
                <a:solidFill>
                  <a:schemeClr val="bg1">
                    <a:lumMod val="75000"/>
                  </a:schemeClr>
                </a:solidFill>
              </a:rPr>
              <a:t>S2</a:t>
            </a:r>
            <a:endParaRPr kumimoji="0" lang="fr-FR" sz="28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S1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S1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S2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B4EC1787-B0A7-7647-965D-3287F0AF4FA9}"/>
              </a:ext>
            </a:extLst>
          </p:cNvPr>
          <p:cNvCxnSpPr/>
          <p:nvPr/>
        </p:nvCxnSpPr>
        <p:spPr bwMode="auto">
          <a:xfrm>
            <a:off x="760628" y="2530823"/>
            <a:ext cx="648072" cy="0"/>
          </a:xfrm>
          <a:prstGeom prst="straightConnector1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69368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B7166F3-3425-C546-B79C-6B830EF49B9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21/03/2018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3AA54B4-0C45-0744-9E78-99FC147D69B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fld id="{BD380794-AD05-45D1-BCEF-E41591C34CDA}" type="slidenum">
              <a:rPr kumimoji="0" lang="fr-FR" sz="1200" b="0" i="1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fr-FR" sz="1200" b="0" i="1" u="none" strike="noStrike" kern="1200" cap="none" spc="0" normalizeH="0" baseline="0" noProof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C017FCE-E6F9-3245-A445-6575351C117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2C53405-6497-C847-921A-C60464B5C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Instant 2g : pause</a:t>
            </a:r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A2D686C-2180-984C-B18A-707B67A6AB72}"/>
              </a:ext>
            </a:extLst>
          </p:cNvPr>
          <p:cNvSpPr txBox="1"/>
          <p:nvPr/>
        </p:nvSpPr>
        <p:spPr>
          <a:xfrm>
            <a:off x="436592" y="548680"/>
            <a:ext cx="4621778" cy="6057043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output O;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loop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signal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S1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trap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      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7A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loop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7A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signal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S2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  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7A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S1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7A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then emit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S2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7A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end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7A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7A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;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   </a:t>
            </a:r>
            <a:r>
              <a:rPr kumimoji="0" lang="fr-FR" sz="2400" b="0" i="0" u="sng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</a:t>
            </a:r>
            <a:r>
              <a:rPr kumimoji="0" lang="fr-FR" sz="2400" b="0" i="0" u="sng" strike="noStrike" kern="0" cap="none" spc="0" normalizeH="0" baseline="0" noProof="0" dirty="0">
                <a:ln>
                  <a:noFill/>
                </a:ln>
                <a:solidFill>
                  <a:srgbClr val="007A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007A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7A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;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7A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end signal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7A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end loop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||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pau</a:t>
            </a:r>
            <a:r>
              <a:rPr kumimoji="0" lang="fr-FR" sz="2400" b="0" i="0" u="sng" strike="noStrike" kern="0" cap="none" spc="0" normalizeH="0" baseline="0" noProof="0" dirty="0">
                <a:ln>
                  <a:noFill/>
                </a:ln>
                <a:solidFill>
                  <a:srgbClr val="007A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7A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7A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;     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7A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emit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S1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;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exit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7A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400" kern="0" dirty="0">
                <a:solidFill>
                  <a:schemeClr val="accent3"/>
                </a:solidFill>
                <a:latin typeface="Arial"/>
              </a:rPr>
              <a:t>     </a:t>
            </a:r>
            <a:r>
              <a:rPr lang="fr-FR" sz="2400" kern="0" dirty="0">
                <a:latin typeface="Arial"/>
              </a:rPr>
              <a:t> end trap</a:t>
            </a:r>
            <a:endParaRPr kumimoji="0" lang="fr-FR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end signal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end loop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F75FD16B-FB6E-8044-998B-7A01AC94D091}"/>
              </a:ext>
            </a:extLst>
          </p:cNvPr>
          <p:cNvCxnSpPr/>
          <p:nvPr/>
        </p:nvCxnSpPr>
        <p:spPr bwMode="auto">
          <a:xfrm>
            <a:off x="899592" y="3217353"/>
            <a:ext cx="648072" cy="0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F9D489B8-BC06-8045-BCD8-D49241CCC7B4}"/>
              </a:ext>
            </a:extLst>
          </p:cNvPr>
          <p:cNvSpPr txBox="1"/>
          <p:nvPr/>
        </p:nvSpPr>
        <p:spPr>
          <a:xfrm>
            <a:off x="6762302" y="836712"/>
            <a:ext cx="1162498" cy="2677656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fr-FR" sz="2800" kern="0" dirty="0"/>
              <a:t>S1</a:t>
            </a:r>
            <a:r>
              <a:rPr lang="fr-FR" sz="2800" kern="0" dirty="0">
                <a:solidFill>
                  <a:schemeClr val="accent1"/>
                </a:solidFill>
              </a:rPr>
              <a:t> </a:t>
            </a:r>
            <a:r>
              <a:rPr lang="fr-FR" sz="2800" kern="0" dirty="0"/>
              <a:t>S2</a:t>
            </a:r>
          </a:p>
          <a:p>
            <a:pPr fontAlgn="base">
              <a:spcAft>
                <a:spcPct val="0"/>
              </a:spcAft>
              <a:defRPr/>
            </a:pPr>
            <a:r>
              <a:rPr lang="fr-FR" sz="2800" kern="0" dirty="0">
                <a:solidFill>
                  <a:schemeClr val="accent1"/>
                </a:solidFill>
              </a:rPr>
              <a:t>S1 </a:t>
            </a:r>
            <a:r>
              <a:rPr lang="fr-FR" sz="2800" kern="0" dirty="0">
                <a:solidFill>
                  <a:schemeClr val="bg1"/>
                </a:solidFill>
              </a:rPr>
              <a:t>S2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S1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S2</a:t>
            </a:r>
          </a:p>
          <a:p>
            <a:pPr fontAlgn="base">
              <a:spcAft>
                <a:spcPct val="0"/>
              </a:spcAft>
            </a:pPr>
            <a:r>
              <a:rPr lang="fr-FR" sz="2800" kern="0" dirty="0">
                <a:solidFill>
                  <a:srgbClr val="FFFFFF"/>
                </a:solidFill>
              </a:rPr>
              <a:t>S1</a:t>
            </a:r>
            <a:r>
              <a:rPr lang="fr-FR" sz="2800" kern="0" dirty="0">
                <a:solidFill>
                  <a:srgbClr val="FF0000"/>
                </a:solidFill>
              </a:rPr>
              <a:t> </a:t>
            </a:r>
            <a:r>
              <a:rPr lang="fr-FR" sz="2800" kern="0" dirty="0">
                <a:solidFill>
                  <a:schemeClr val="bg1">
                    <a:lumMod val="75000"/>
                  </a:schemeClr>
                </a:solidFill>
              </a:rPr>
              <a:t>S2</a:t>
            </a:r>
            <a:endParaRPr kumimoji="0" lang="fr-FR" sz="28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S1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S1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S2</a:t>
            </a:r>
          </a:p>
        </p:txBody>
      </p:sp>
    </p:spTree>
    <p:extLst>
      <p:ext uri="{BB962C8B-B14F-4D97-AF65-F5344CB8AC3E}">
        <p14:creationId xmlns:p14="http://schemas.microsoft.com/office/powerpoint/2010/main" val="36209137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B7166F3-3425-C546-B79C-6B830EF49B9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21/03/2018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3AA54B4-0C45-0744-9E78-99FC147D69B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fld id="{BD380794-AD05-45D1-BCEF-E41591C34CDA}" type="slidenum">
              <a:rPr kumimoji="0" lang="fr-FR" sz="1200" b="0" i="1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fr-FR" sz="1200" b="0" i="1" u="none" strike="noStrike" kern="1200" cap="none" spc="0" normalizeH="0" baseline="0" noProof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C017FCE-E6F9-3245-A445-6575351C117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2C53405-6497-C847-921A-C60464B5C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942"/>
          </a:xfrm>
        </p:spPr>
        <p:txBody>
          <a:bodyPr/>
          <a:lstStyle/>
          <a:p>
            <a:r>
              <a:rPr lang="en-US"/>
              <a:t>Instant 2h : sortie de trappe, S2 plus visible</a:t>
            </a:r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A2D686C-2180-984C-B18A-707B67A6AB72}"/>
              </a:ext>
            </a:extLst>
          </p:cNvPr>
          <p:cNvSpPr txBox="1"/>
          <p:nvPr/>
        </p:nvSpPr>
        <p:spPr>
          <a:xfrm>
            <a:off x="436592" y="548680"/>
            <a:ext cx="4621778" cy="6057043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output O;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loop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signal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S1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trap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     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loop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           signal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S2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  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if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7A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S1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then emit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S2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end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;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              pau</a:t>
            </a:r>
            <a:r>
              <a:rPr kumimoji="0" lang="fr-FR" sz="2400" b="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se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;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7A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end signal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        end loop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||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pau</a:t>
            </a:r>
            <a:r>
              <a:rPr kumimoji="0" lang="fr-FR" sz="2400" b="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se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;     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emit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S1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;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exit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400" kern="0" dirty="0">
                <a:latin typeface="Arial"/>
              </a:rPr>
              <a:t>      </a:t>
            </a:r>
            <a:r>
              <a:rPr lang="fr-FR" sz="2400" kern="0" dirty="0">
                <a:solidFill>
                  <a:schemeClr val="accent2"/>
                </a:solidFill>
                <a:latin typeface="Arial"/>
              </a:rPr>
              <a:t>end trap</a:t>
            </a:r>
            <a:endParaRPr kumimoji="0" lang="fr-FR" sz="24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end signal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end loop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F75FD16B-FB6E-8044-998B-7A01AC94D091}"/>
              </a:ext>
            </a:extLst>
          </p:cNvPr>
          <p:cNvCxnSpPr/>
          <p:nvPr/>
        </p:nvCxnSpPr>
        <p:spPr bwMode="auto">
          <a:xfrm>
            <a:off x="251520" y="5665625"/>
            <a:ext cx="648072" cy="0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8645C53B-4C47-3049-AC9B-2A9594A3CF12}"/>
              </a:ext>
            </a:extLst>
          </p:cNvPr>
          <p:cNvSpPr txBox="1"/>
          <p:nvPr/>
        </p:nvSpPr>
        <p:spPr>
          <a:xfrm>
            <a:off x="6762302" y="836712"/>
            <a:ext cx="1162498" cy="3108543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fr-FR" sz="2800" kern="0" dirty="0"/>
              <a:t>S1</a:t>
            </a:r>
            <a:r>
              <a:rPr lang="fr-FR" sz="2800" kern="0" dirty="0">
                <a:solidFill>
                  <a:schemeClr val="accent1"/>
                </a:solidFill>
              </a:rPr>
              <a:t> </a:t>
            </a:r>
            <a:r>
              <a:rPr lang="fr-FR" sz="2800" kern="0" dirty="0"/>
              <a:t>S2</a:t>
            </a:r>
          </a:p>
          <a:p>
            <a:pPr fontAlgn="base">
              <a:spcAft>
                <a:spcPct val="0"/>
              </a:spcAft>
              <a:defRPr/>
            </a:pPr>
            <a:r>
              <a:rPr lang="fr-FR" sz="2800" kern="0" dirty="0">
                <a:solidFill>
                  <a:schemeClr val="accent1"/>
                </a:solidFill>
              </a:rPr>
              <a:t>S1 </a:t>
            </a:r>
            <a:r>
              <a:rPr lang="fr-FR" sz="2800" kern="0" dirty="0">
                <a:solidFill>
                  <a:schemeClr val="bg1"/>
                </a:solidFill>
              </a:rPr>
              <a:t>S2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S1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S2</a:t>
            </a:r>
          </a:p>
          <a:p>
            <a:pPr fontAlgn="base">
              <a:spcAft>
                <a:spcPct val="0"/>
              </a:spcAft>
            </a:pPr>
            <a:r>
              <a:rPr lang="fr-FR" sz="2800" kern="0" dirty="0">
                <a:solidFill>
                  <a:srgbClr val="FFFFFF"/>
                </a:solidFill>
              </a:rPr>
              <a:t>S1</a:t>
            </a:r>
            <a:r>
              <a:rPr lang="fr-FR" sz="2800" kern="0" dirty="0">
                <a:solidFill>
                  <a:srgbClr val="FF0000"/>
                </a:solidFill>
              </a:rPr>
              <a:t> </a:t>
            </a:r>
            <a:r>
              <a:rPr lang="fr-FR" sz="2800" kern="0" dirty="0">
                <a:solidFill>
                  <a:schemeClr val="bg1">
                    <a:lumMod val="75000"/>
                  </a:schemeClr>
                </a:solidFill>
              </a:rPr>
              <a:t>S2</a:t>
            </a:r>
            <a:endParaRPr kumimoji="0" lang="fr-FR" sz="28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S1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S1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S2</a:t>
            </a:r>
          </a:p>
          <a:p>
            <a:pPr fontAlgn="base">
              <a:spcAft>
                <a:spcPct val="0"/>
              </a:spcAft>
            </a:pPr>
            <a:r>
              <a:rPr lang="fr-FR" sz="2800" kern="0" dirty="0">
                <a:solidFill>
                  <a:srgbClr val="FFFFFF"/>
                </a:solidFill>
              </a:rPr>
              <a:t>S1</a:t>
            </a:r>
            <a:r>
              <a:rPr lang="fr-FR" sz="2800" kern="0" dirty="0">
                <a:solidFill>
                  <a:srgbClr val="FF0000"/>
                </a:solidFill>
              </a:rPr>
              <a:t> </a:t>
            </a:r>
            <a:r>
              <a:rPr lang="fr-FR" sz="2800" kern="0" dirty="0">
                <a:solidFill>
                  <a:schemeClr val="bg1">
                    <a:lumMod val="75000"/>
                  </a:schemeClr>
                </a:solidFill>
              </a:rPr>
              <a:t>S2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9CA9D460-0693-D940-B086-2228529B4CA0}"/>
              </a:ext>
            </a:extLst>
          </p:cNvPr>
          <p:cNvCxnSpPr/>
          <p:nvPr/>
        </p:nvCxnSpPr>
        <p:spPr bwMode="auto">
          <a:xfrm>
            <a:off x="492010" y="5315063"/>
            <a:ext cx="648072" cy="0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7825051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B7166F3-3425-C546-B79C-6B830EF49B9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21/03/2018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3AA54B4-0C45-0744-9E78-99FC147D69B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fld id="{BD380794-AD05-45D1-BCEF-E41591C34CDA}" type="slidenum">
              <a:rPr kumimoji="0" lang="fr-FR" sz="1200" b="0" i="1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fr-FR" sz="1200" b="0" i="1" u="none" strike="noStrike" kern="1200" cap="none" spc="0" normalizeH="0" baseline="0" noProof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C017FCE-E6F9-3245-A445-6575351C117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2C53405-6497-C847-921A-C60464B5C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942"/>
          </a:xfrm>
        </p:spPr>
        <p:txBody>
          <a:bodyPr/>
          <a:lstStyle/>
          <a:p>
            <a:r>
              <a:rPr lang="en-US"/>
              <a:t>Instant 2i : S1 plus visible</a:t>
            </a:r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A2D686C-2180-984C-B18A-707B67A6AB72}"/>
              </a:ext>
            </a:extLst>
          </p:cNvPr>
          <p:cNvSpPr txBox="1"/>
          <p:nvPr/>
        </p:nvSpPr>
        <p:spPr>
          <a:xfrm>
            <a:off x="436592" y="548680"/>
            <a:ext cx="4621778" cy="6057043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output O;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loop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signal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S1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trap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      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loop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           signal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S2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  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if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7A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S1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then emit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S2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end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;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              pau</a:t>
            </a:r>
            <a:r>
              <a:rPr kumimoji="0" lang="fr-FR" sz="2400" b="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se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;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7A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end signal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        end loop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||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pau</a:t>
            </a:r>
            <a:r>
              <a:rPr kumimoji="0" lang="fr-FR" sz="2400" b="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se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;     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emit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S1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;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exit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400" kern="0" dirty="0">
                <a:latin typeface="Arial"/>
              </a:rPr>
              <a:t>      end trap</a:t>
            </a:r>
            <a:endParaRPr kumimoji="0" lang="fr-FR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end signal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end loop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F75FD16B-FB6E-8044-998B-7A01AC94D091}"/>
              </a:ext>
            </a:extLst>
          </p:cNvPr>
          <p:cNvCxnSpPr/>
          <p:nvPr/>
        </p:nvCxnSpPr>
        <p:spPr bwMode="auto">
          <a:xfrm>
            <a:off x="35496" y="6025665"/>
            <a:ext cx="648072" cy="0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D71E38A7-6ADE-234C-9731-BEB6C64D0093}"/>
              </a:ext>
            </a:extLst>
          </p:cNvPr>
          <p:cNvSpPr txBox="1"/>
          <p:nvPr/>
        </p:nvSpPr>
        <p:spPr>
          <a:xfrm>
            <a:off x="6762302" y="836712"/>
            <a:ext cx="1162498" cy="353943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fr-FR" sz="2800" kern="0" dirty="0"/>
              <a:t>S1</a:t>
            </a:r>
            <a:r>
              <a:rPr lang="fr-FR" sz="2800" kern="0" dirty="0">
                <a:solidFill>
                  <a:schemeClr val="accent1"/>
                </a:solidFill>
              </a:rPr>
              <a:t> </a:t>
            </a:r>
            <a:r>
              <a:rPr lang="fr-FR" sz="2800" kern="0" dirty="0"/>
              <a:t>S2</a:t>
            </a:r>
          </a:p>
          <a:p>
            <a:pPr fontAlgn="base">
              <a:spcAft>
                <a:spcPct val="0"/>
              </a:spcAft>
              <a:defRPr/>
            </a:pPr>
            <a:r>
              <a:rPr lang="fr-FR" sz="2800" kern="0" dirty="0">
                <a:solidFill>
                  <a:schemeClr val="accent1"/>
                </a:solidFill>
              </a:rPr>
              <a:t>S1 </a:t>
            </a:r>
            <a:r>
              <a:rPr lang="fr-FR" sz="2800" kern="0" dirty="0">
                <a:solidFill>
                  <a:schemeClr val="bg1"/>
                </a:solidFill>
              </a:rPr>
              <a:t>S2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S1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S2</a:t>
            </a:r>
          </a:p>
          <a:p>
            <a:pPr fontAlgn="base">
              <a:spcAft>
                <a:spcPct val="0"/>
              </a:spcAft>
            </a:pPr>
            <a:r>
              <a:rPr lang="fr-FR" sz="2800" kern="0" dirty="0">
                <a:solidFill>
                  <a:srgbClr val="FFFFFF"/>
                </a:solidFill>
              </a:rPr>
              <a:t>S1</a:t>
            </a:r>
            <a:r>
              <a:rPr lang="fr-FR" sz="2800" kern="0" dirty="0">
                <a:solidFill>
                  <a:srgbClr val="FF0000"/>
                </a:solidFill>
              </a:rPr>
              <a:t> </a:t>
            </a:r>
            <a:r>
              <a:rPr lang="fr-FR" sz="2800" kern="0" dirty="0">
                <a:solidFill>
                  <a:schemeClr val="bg1">
                    <a:lumMod val="75000"/>
                  </a:schemeClr>
                </a:solidFill>
              </a:rPr>
              <a:t>S2</a:t>
            </a:r>
            <a:endParaRPr kumimoji="0" lang="fr-FR" sz="28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S1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S1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S2</a:t>
            </a:r>
          </a:p>
          <a:p>
            <a:pPr fontAlgn="base">
              <a:spcAft>
                <a:spcPct val="0"/>
              </a:spcAft>
            </a:pPr>
            <a:r>
              <a:rPr lang="fr-FR" sz="2800" kern="0" dirty="0">
                <a:solidFill>
                  <a:srgbClr val="FFFFFF"/>
                </a:solidFill>
              </a:rPr>
              <a:t>S1</a:t>
            </a:r>
            <a:r>
              <a:rPr lang="fr-FR" sz="2800" kern="0" dirty="0">
                <a:solidFill>
                  <a:srgbClr val="FF0000"/>
                </a:solidFill>
              </a:rPr>
              <a:t> </a:t>
            </a:r>
            <a:r>
              <a:rPr lang="fr-FR" sz="2800" kern="0" dirty="0">
                <a:solidFill>
                  <a:schemeClr val="bg1">
                    <a:lumMod val="75000"/>
                  </a:schemeClr>
                </a:solidFill>
              </a:rPr>
              <a:t>S2</a:t>
            </a:r>
          </a:p>
          <a:p>
            <a:pPr fontAlgn="base">
              <a:spcAft>
                <a:spcPct val="0"/>
              </a:spcAft>
            </a:pPr>
            <a:r>
              <a:rPr lang="fr-FR" sz="2800" kern="0" dirty="0">
                <a:solidFill>
                  <a:schemeClr val="bg1">
                    <a:lumMod val="75000"/>
                  </a:schemeClr>
                </a:solidFill>
              </a:rPr>
              <a:t>S1</a:t>
            </a:r>
            <a:r>
              <a:rPr lang="fr-FR" sz="2800" kern="0" dirty="0">
                <a:solidFill>
                  <a:srgbClr val="FF0000"/>
                </a:solidFill>
              </a:rPr>
              <a:t> </a:t>
            </a:r>
            <a:r>
              <a:rPr lang="fr-FR" sz="2800" kern="0" dirty="0">
                <a:solidFill>
                  <a:schemeClr val="bg1"/>
                </a:solidFill>
              </a:rPr>
              <a:t>S2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CB23C96A-6F36-544B-8341-8F28052B9C6E}"/>
              </a:ext>
            </a:extLst>
          </p:cNvPr>
          <p:cNvCxnSpPr/>
          <p:nvPr/>
        </p:nvCxnSpPr>
        <p:spPr bwMode="auto">
          <a:xfrm>
            <a:off x="35496" y="1489161"/>
            <a:ext cx="648072" cy="0"/>
          </a:xfrm>
          <a:prstGeom prst="straightConnector1">
            <a:avLst/>
          </a:prstGeom>
          <a:noFill/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48299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B7166F3-3425-C546-B79C-6B830EF49B9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21/03/2018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3AA54B4-0C45-0744-9E78-99FC147D69B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fld id="{BD380794-AD05-45D1-BCEF-E41591C34CDA}" type="slidenum">
              <a:rPr kumimoji="0" lang="fr-FR" sz="1200" b="0" i="1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fr-FR" sz="1200" b="0" i="1" u="none" strike="noStrike" kern="1200" cap="none" spc="0" normalizeH="0" baseline="0" noProof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C017FCE-E6F9-3245-A445-6575351C117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2C53405-6497-C847-921A-C60464B5C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942"/>
          </a:xfrm>
        </p:spPr>
        <p:txBody>
          <a:bodyPr/>
          <a:lstStyle/>
          <a:p>
            <a:r>
              <a:rPr lang="en-US"/>
              <a:t>Instant 2j : rebouclage, S1 inconnu</a:t>
            </a:r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A2D686C-2180-984C-B18A-707B67A6AB72}"/>
              </a:ext>
            </a:extLst>
          </p:cNvPr>
          <p:cNvSpPr txBox="1"/>
          <p:nvPr/>
        </p:nvSpPr>
        <p:spPr>
          <a:xfrm>
            <a:off x="436592" y="548680"/>
            <a:ext cx="4621778" cy="6057043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output O;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loop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signal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S1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trap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      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loop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           signal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S2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  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if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7A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S1 then emit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S2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end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;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              pau</a:t>
            </a:r>
            <a:r>
              <a:rPr kumimoji="0" lang="fr-FR" sz="2400" b="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se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;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7A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end signal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        end loop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||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pau</a:t>
            </a:r>
            <a:r>
              <a:rPr kumimoji="0" lang="fr-FR" sz="2400" b="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se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;     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emit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S1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;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exit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400" kern="0" dirty="0">
                <a:latin typeface="Arial"/>
              </a:rPr>
              <a:t>      end trap</a:t>
            </a:r>
            <a:endParaRPr kumimoji="0" lang="fr-FR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end signal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end loop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F75FD16B-FB6E-8044-998B-7A01AC94D091}"/>
              </a:ext>
            </a:extLst>
          </p:cNvPr>
          <p:cNvCxnSpPr>
            <a:cxnSpLocks/>
          </p:cNvCxnSpPr>
          <p:nvPr/>
        </p:nvCxnSpPr>
        <p:spPr bwMode="auto">
          <a:xfrm flipV="1">
            <a:off x="465160" y="1201129"/>
            <a:ext cx="0" cy="5150118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9042E89F-B7C1-2645-9980-8707336D8AD0}"/>
              </a:ext>
            </a:extLst>
          </p:cNvPr>
          <p:cNvSpPr txBox="1"/>
          <p:nvPr/>
        </p:nvSpPr>
        <p:spPr>
          <a:xfrm>
            <a:off x="6762302" y="836712"/>
            <a:ext cx="1162498" cy="3970318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fr-FR" sz="2800" kern="0" dirty="0"/>
              <a:t>S1</a:t>
            </a:r>
            <a:r>
              <a:rPr lang="fr-FR" sz="2800" kern="0" dirty="0">
                <a:solidFill>
                  <a:schemeClr val="accent1"/>
                </a:solidFill>
              </a:rPr>
              <a:t> </a:t>
            </a:r>
            <a:r>
              <a:rPr lang="fr-FR" sz="2800" kern="0" dirty="0"/>
              <a:t>S2</a:t>
            </a:r>
          </a:p>
          <a:p>
            <a:pPr fontAlgn="base">
              <a:spcAft>
                <a:spcPct val="0"/>
              </a:spcAft>
              <a:defRPr/>
            </a:pPr>
            <a:r>
              <a:rPr lang="fr-FR" sz="2800" kern="0" dirty="0">
                <a:solidFill>
                  <a:schemeClr val="accent1"/>
                </a:solidFill>
              </a:rPr>
              <a:t>S1 </a:t>
            </a:r>
            <a:r>
              <a:rPr lang="fr-FR" sz="2800" kern="0" dirty="0">
                <a:solidFill>
                  <a:schemeClr val="bg1"/>
                </a:solidFill>
              </a:rPr>
              <a:t>S2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S1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S2</a:t>
            </a:r>
          </a:p>
          <a:p>
            <a:pPr fontAlgn="base">
              <a:spcAft>
                <a:spcPct val="0"/>
              </a:spcAft>
            </a:pPr>
            <a:r>
              <a:rPr lang="fr-FR" sz="2800" kern="0" dirty="0">
                <a:solidFill>
                  <a:srgbClr val="FFFFFF"/>
                </a:solidFill>
              </a:rPr>
              <a:t>S1</a:t>
            </a:r>
            <a:r>
              <a:rPr lang="fr-FR" sz="2800" kern="0" dirty="0">
                <a:solidFill>
                  <a:srgbClr val="FF0000"/>
                </a:solidFill>
              </a:rPr>
              <a:t> </a:t>
            </a:r>
            <a:r>
              <a:rPr lang="fr-FR" sz="2800" kern="0" dirty="0">
                <a:solidFill>
                  <a:schemeClr val="bg1">
                    <a:lumMod val="75000"/>
                  </a:schemeClr>
                </a:solidFill>
              </a:rPr>
              <a:t>S2</a:t>
            </a:r>
            <a:endParaRPr kumimoji="0" lang="fr-FR" sz="28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S1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S1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S2</a:t>
            </a:r>
          </a:p>
          <a:p>
            <a:pPr fontAlgn="base">
              <a:spcAft>
                <a:spcPct val="0"/>
              </a:spcAft>
            </a:pPr>
            <a:r>
              <a:rPr lang="fr-FR" sz="2800" kern="0" dirty="0">
                <a:solidFill>
                  <a:srgbClr val="FFFFFF"/>
                </a:solidFill>
              </a:rPr>
              <a:t>S1</a:t>
            </a:r>
            <a:r>
              <a:rPr lang="fr-FR" sz="2800" kern="0" dirty="0">
                <a:solidFill>
                  <a:srgbClr val="FF0000"/>
                </a:solidFill>
              </a:rPr>
              <a:t> </a:t>
            </a:r>
            <a:r>
              <a:rPr lang="fr-FR" sz="2800" kern="0" dirty="0">
                <a:solidFill>
                  <a:schemeClr val="bg1">
                    <a:lumMod val="75000"/>
                  </a:schemeClr>
                </a:solidFill>
              </a:rPr>
              <a:t>S2</a:t>
            </a:r>
          </a:p>
          <a:p>
            <a:pPr fontAlgn="base">
              <a:spcAft>
                <a:spcPct val="0"/>
              </a:spcAft>
            </a:pPr>
            <a:r>
              <a:rPr lang="fr-FR" sz="2800" kern="0" dirty="0">
                <a:solidFill>
                  <a:schemeClr val="bg1">
                    <a:lumMod val="75000"/>
                  </a:schemeClr>
                </a:solidFill>
              </a:rPr>
              <a:t>S1</a:t>
            </a:r>
            <a:r>
              <a:rPr lang="fr-FR" sz="2800" kern="0" dirty="0">
                <a:solidFill>
                  <a:srgbClr val="FF0000"/>
                </a:solidFill>
              </a:rPr>
              <a:t> </a:t>
            </a:r>
            <a:r>
              <a:rPr lang="fr-FR" sz="2800" kern="0" dirty="0">
                <a:solidFill>
                  <a:schemeClr val="bg1"/>
                </a:solidFill>
              </a:rPr>
              <a:t>S2</a:t>
            </a:r>
          </a:p>
          <a:p>
            <a:pPr fontAlgn="base">
              <a:spcAft>
                <a:spcPct val="0"/>
              </a:spcAft>
            </a:pPr>
            <a:r>
              <a:rPr lang="fr-FR" sz="2800" kern="0" dirty="0"/>
              <a:t>S1</a:t>
            </a:r>
            <a:r>
              <a:rPr lang="fr-FR" sz="2800" kern="0" dirty="0">
                <a:solidFill>
                  <a:srgbClr val="FF0000"/>
                </a:solidFill>
              </a:rPr>
              <a:t> </a:t>
            </a:r>
            <a:r>
              <a:rPr lang="fr-FR" sz="2800" kern="0" dirty="0">
                <a:solidFill>
                  <a:schemeClr val="bg1"/>
                </a:solidFill>
              </a:rPr>
              <a:t>S2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439F908F-2405-994C-844B-F271B2ED0681}"/>
              </a:ext>
            </a:extLst>
          </p:cNvPr>
          <p:cNvCxnSpPr/>
          <p:nvPr/>
        </p:nvCxnSpPr>
        <p:spPr bwMode="auto">
          <a:xfrm>
            <a:off x="35496" y="1489161"/>
            <a:ext cx="648072" cy="0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46061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B7166F3-3425-C546-B79C-6B830EF49B9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21/03/2018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3AA54B4-0C45-0744-9E78-99FC147D69B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fld id="{BD380794-AD05-45D1-BCEF-E41591C34CDA}" type="slidenum">
              <a:rPr kumimoji="0" lang="fr-FR" sz="1200" b="0" i="1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fr-FR" sz="1200" b="0" i="1" u="none" strike="noStrike" kern="1200" cap="none" spc="0" normalizeH="0" baseline="0" noProof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C017FCE-E6F9-3245-A445-6575351C117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2C53405-6497-C847-921A-C60464B5C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942"/>
          </a:xfrm>
        </p:spPr>
        <p:txBody>
          <a:bodyPr/>
          <a:lstStyle/>
          <a:p>
            <a:r>
              <a:rPr lang="en-US"/>
              <a:t>Instant 2k : S1 absent car non émissible</a:t>
            </a:r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A2D686C-2180-984C-B18A-707B67A6AB72}"/>
              </a:ext>
            </a:extLst>
          </p:cNvPr>
          <p:cNvSpPr txBox="1"/>
          <p:nvPr/>
        </p:nvSpPr>
        <p:spPr>
          <a:xfrm>
            <a:off x="436592" y="548680"/>
            <a:ext cx="4621778" cy="6057043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output O;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loop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signal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S1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trap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in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loop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           signal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S2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in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  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if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7A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S1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then emit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S2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end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;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              pau</a:t>
            </a:r>
            <a:r>
              <a:rPr kumimoji="0" lang="fr-FR" sz="2400" b="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se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;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7A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end signal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        end loop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||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</a:t>
            </a:r>
            <a:r>
              <a:rPr kumimoji="0" lang="fr-FR" sz="2400" b="0" i="0" u="sng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</a:t>
            </a:r>
            <a:r>
              <a:rPr kumimoji="0" lang="fr-FR" sz="2400" b="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se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;     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emit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S1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;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exit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400" kern="0" dirty="0">
                <a:latin typeface="Arial"/>
              </a:rPr>
              <a:t>      </a:t>
            </a:r>
            <a:r>
              <a:rPr lang="fr-FR" sz="2400" kern="0" dirty="0">
                <a:solidFill>
                  <a:schemeClr val="accent2"/>
                </a:solidFill>
                <a:latin typeface="Arial"/>
              </a:rPr>
              <a:t>end trap</a:t>
            </a:r>
            <a:endParaRPr kumimoji="0" lang="fr-FR" sz="24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end signal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end loop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147D1827-B46B-C74B-97CC-37419A767BE9}"/>
              </a:ext>
            </a:extLst>
          </p:cNvPr>
          <p:cNvCxnSpPr/>
          <p:nvPr/>
        </p:nvCxnSpPr>
        <p:spPr bwMode="auto">
          <a:xfrm>
            <a:off x="403920" y="4623055"/>
            <a:ext cx="648072" cy="0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9D937132-AC20-024E-8DEA-259E163F4867}"/>
              </a:ext>
            </a:extLst>
          </p:cNvPr>
          <p:cNvSpPr txBox="1"/>
          <p:nvPr/>
        </p:nvSpPr>
        <p:spPr>
          <a:xfrm>
            <a:off x="6762302" y="836712"/>
            <a:ext cx="1162498" cy="4401205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fr-FR" sz="2800" kern="0" dirty="0"/>
              <a:t>S1</a:t>
            </a:r>
            <a:r>
              <a:rPr lang="fr-FR" sz="2800" kern="0" dirty="0">
                <a:solidFill>
                  <a:schemeClr val="accent1"/>
                </a:solidFill>
              </a:rPr>
              <a:t> </a:t>
            </a:r>
            <a:r>
              <a:rPr lang="fr-FR" sz="2800" kern="0" dirty="0"/>
              <a:t>S2</a:t>
            </a:r>
          </a:p>
          <a:p>
            <a:pPr fontAlgn="base">
              <a:spcAft>
                <a:spcPct val="0"/>
              </a:spcAft>
              <a:defRPr/>
            </a:pPr>
            <a:r>
              <a:rPr lang="fr-FR" sz="2800" kern="0" dirty="0">
                <a:solidFill>
                  <a:schemeClr val="accent1"/>
                </a:solidFill>
              </a:rPr>
              <a:t>S1 </a:t>
            </a:r>
            <a:r>
              <a:rPr lang="fr-FR" sz="2800" kern="0" dirty="0">
                <a:solidFill>
                  <a:schemeClr val="bg1"/>
                </a:solidFill>
              </a:rPr>
              <a:t>S2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S1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S2</a:t>
            </a:r>
          </a:p>
          <a:p>
            <a:pPr fontAlgn="base">
              <a:spcAft>
                <a:spcPct val="0"/>
              </a:spcAft>
            </a:pPr>
            <a:r>
              <a:rPr lang="fr-FR" sz="2800" kern="0" dirty="0">
                <a:solidFill>
                  <a:srgbClr val="FFFFFF"/>
                </a:solidFill>
              </a:rPr>
              <a:t>S1</a:t>
            </a:r>
            <a:r>
              <a:rPr lang="fr-FR" sz="2800" kern="0" dirty="0">
                <a:solidFill>
                  <a:srgbClr val="FF0000"/>
                </a:solidFill>
              </a:rPr>
              <a:t> </a:t>
            </a:r>
            <a:r>
              <a:rPr lang="fr-FR" sz="2800" kern="0" dirty="0">
                <a:solidFill>
                  <a:schemeClr val="bg1">
                    <a:lumMod val="75000"/>
                  </a:schemeClr>
                </a:solidFill>
              </a:rPr>
              <a:t>S2</a:t>
            </a:r>
            <a:endParaRPr kumimoji="0" lang="fr-FR" sz="28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S1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S1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S2</a:t>
            </a:r>
          </a:p>
          <a:p>
            <a:pPr fontAlgn="base">
              <a:spcAft>
                <a:spcPct val="0"/>
              </a:spcAft>
            </a:pPr>
            <a:r>
              <a:rPr lang="fr-FR" sz="2800" kern="0" dirty="0">
                <a:solidFill>
                  <a:srgbClr val="FFFFFF"/>
                </a:solidFill>
              </a:rPr>
              <a:t>S1</a:t>
            </a:r>
            <a:r>
              <a:rPr lang="fr-FR" sz="2800" kern="0" dirty="0">
                <a:solidFill>
                  <a:srgbClr val="FF0000"/>
                </a:solidFill>
              </a:rPr>
              <a:t> </a:t>
            </a:r>
            <a:r>
              <a:rPr lang="fr-FR" sz="2800" kern="0" dirty="0">
                <a:solidFill>
                  <a:schemeClr val="bg1">
                    <a:lumMod val="75000"/>
                  </a:schemeClr>
                </a:solidFill>
              </a:rPr>
              <a:t>S2</a:t>
            </a:r>
          </a:p>
          <a:p>
            <a:pPr fontAlgn="base">
              <a:spcAft>
                <a:spcPct val="0"/>
              </a:spcAft>
            </a:pPr>
            <a:r>
              <a:rPr lang="fr-FR" sz="2800" kern="0" dirty="0">
                <a:solidFill>
                  <a:schemeClr val="bg1">
                    <a:lumMod val="75000"/>
                  </a:schemeClr>
                </a:solidFill>
              </a:rPr>
              <a:t>S1</a:t>
            </a:r>
            <a:r>
              <a:rPr lang="fr-FR" sz="2800" kern="0" dirty="0">
                <a:solidFill>
                  <a:srgbClr val="FF0000"/>
                </a:solidFill>
              </a:rPr>
              <a:t> </a:t>
            </a:r>
            <a:r>
              <a:rPr lang="fr-FR" sz="2800" kern="0" dirty="0">
                <a:solidFill>
                  <a:schemeClr val="bg1"/>
                </a:solidFill>
              </a:rPr>
              <a:t>S2</a:t>
            </a:r>
          </a:p>
          <a:p>
            <a:pPr fontAlgn="base">
              <a:spcAft>
                <a:spcPct val="0"/>
              </a:spcAft>
            </a:pPr>
            <a:r>
              <a:rPr lang="fr-FR" sz="2800" kern="0" dirty="0"/>
              <a:t>S1</a:t>
            </a:r>
            <a:r>
              <a:rPr lang="fr-FR" sz="2800" kern="0" dirty="0">
                <a:solidFill>
                  <a:srgbClr val="FF0000"/>
                </a:solidFill>
              </a:rPr>
              <a:t> </a:t>
            </a:r>
            <a:r>
              <a:rPr lang="fr-FR" sz="2800" kern="0" dirty="0">
                <a:solidFill>
                  <a:schemeClr val="bg1"/>
                </a:solidFill>
              </a:rPr>
              <a:t>S2</a:t>
            </a:r>
          </a:p>
          <a:p>
            <a:pPr fontAlgn="base">
              <a:spcAft>
                <a:spcPct val="0"/>
              </a:spcAft>
            </a:pPr>
            <a:r>
              <a:rPr lang="fr-FR" sz="2800" kern="0" dirty="0">
                <a:solidFill>
                  <a:schemeClr val="tx2"/>
                </a:solidFill>
              </a:rPr>
              <a:t>S1</a:t>
            </a:r>
            <a:r>
              <a:rPr lang="fr-FR" sz="2800" kern="0" dirty="0">
                <a:solidFill>
                  <a:srgbClr val="FF0000"/>
                </a:solidFill>
              </a:rPr>
              <a:t> </a:t>
            </a:r>
            <a:r>
              <a:rPr lang="fr-FR" sz="2800" kern="0" dirty="0">
                <a:solidFill>
                  <a:schemeClr val="bg1"/>
                </a:solidFill>
              </a:rPr>
              <a:t>S2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D9AB95D9-229A-A146-81C9-BD554D0B60E1}"/>
              </a:ext>
            </a:extLst>
          </p:cNvPr>
          <p:cNvCxnSpPr/>
          <p:nvPr/>
        </p:nvCxnSpPr>
        <p:spPr bwMode="auto">
          <a:xfrm>
            <a:off x="35496" y="1489161"/>
            <a:ext cx="648072" cy="0"/>
          </a:xfrm>
          <a:prstGeom prst="straightConnector1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04F8208D-E230-3C42-9740-93752E4D77E9}"/>
              </a:ext>
            </a:extLst>
          </p:cNvPr>
          <p:cNvCxnSpPr/>
          <p:nvPr/>
        </p:nvCxnSpPr>
        <p:spPr bwMode="auto">
          <a:xfrm>
            <a:off x="251520" y="4297473"/>
            <a:ext cx="648072" cy="0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705DDCD-BB51-6D40-A0B0-EFB96C0819E9}"/>
              </a:ext>
            </a:extLst>
          </p:cNvPr>
          <p:cNvCxnSpPr/>
          <p:nvPr/>
        </p:nvCxnSpPr>
        <p:spPr bwMode="auto">
          <a:xfrm>
            <a:off x="1180697" y="4961950"/>
            <a:ext cx="1368152" cy="0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52809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B7166F3-3425-C546-B79C-6B830EF49B9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21/03/2018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3AA54B4-0C45-0744-9E78-99FC147D69B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fld id="{BD380794-AD05-45D1-BCEF-E41591C34CDA}" type="slidenum">
              <a:rPr kumimoji="0" lang="fr-FR" sz="1200" b="0" i="1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fr-FR" sz="1200" b="0" i="1" u="none" strike="noStrike" kern="1200" cap="none" spc="0" normalizeH="0" baseline="0" noProof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C017FCE-E6F9-3245-A445-6575351C117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2C53405-6497-C847-921A-C60464B5C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942"/>
          </a:xfrm>
        </p:spPr>
        <p:txBody>
          <a:bodyPr/>
          <a:lstStyle/>
          <a:p>
            <a:r>
              <a:rPr lang="en-US"/>
              <a:t>Instant 2l : S2  inconnu</a:t>
            </a:r>
            <a:endParaRPr lang="fr-FR">
              <a:solidFill>
                <a:schemeClr val="accent1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A2D686C-2180-984C-B18A-707B67A6AB72}"/>
              </a:ext>
            </a:extLst>
          </p:cNvPr>
          <p:cNvSpPr txBox="1"/>
          <p:nvPr/>
        </p:nvSpPr>
        <p:spPr>
          <a:xfrm>
            <a:off x="436592" y="548680"/>
            <a:ext cx="4621778" cy="6057043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output O;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loop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signal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S1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trap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loop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          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signal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S2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  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7A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S1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then emit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S2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end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;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              </a:t>
            </a:r>
            <a:r>
              <a:rPr kumimoji="0" lang="fr-FR" sz="2400" b="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pa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u</a:t>
            </a:r>
            <a:r>
              <a:rPr kumimoji="0" lang="fr-FR" sz="2400" b="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se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;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7A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end signal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        end loop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||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</a:t>
            </a:r>
            <a:r>
              <a:rPr kumimoji="0" lang="fr-FR" sz="2400" b="0" i="0" u="sng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</a:t>
            </a:r>
            <a:r>
              <a:rPr kumimoji="0" lang="fr-FR" sz="2400" b="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se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;     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emit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S1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;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exit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400" kern="0" dirty="0">
                <a:latin typeface="Arial"/>
              </a:rPr>
              <a:t>      </a:t>
            </a:r>
            <a:r>
              <a:rPr lang="fr-FR" sz="2400" kern="0" dirty="0">
                <a:solidFill>
                  <a:schemeClr val="accent2"/>
                </a:solidFill>
                <a:latin typeface="Arial"/>
              </a:rPr>
              <a:t>end trap</a:t>
            </a:r>
            <a:endParaRPr kumimoji="0" lang="fr-FR" sz="24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end signal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end loop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1C529671-D4C7-F040-8AF8-1991BDA5D05B}"/>
              </a:ext>
            </a:extLst>
          </p:cNvPr>
          <p:cNvCxnSpPr/>
          <p:nvPr/>
        </p:nvCxnSpPr>
        <p:spPr bwMode="auto">
          <a:xfrm>
            <a:off x="251520" y="1849201"/>
            <a:ext cx="648072" cy="0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B8B0213A-5B33-6340-B571-EE2152FCAC1C}"/>
              </a:ext>
            </a:extLst>
          </p:cNvPr>
          <p:cNvCxnSpPr/>
          <p:nvPr/>
        </p:nvCxnSpPr>
        <p:spPr bwMode="auto">
          <a:xfrm>
            <a:off x="755576" y="2538761"/>
            <a:ext cx="648072" cy="0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B884A493-93B9-C549-A201-8E3A727A6B44}"/>
              </a:ext>
            </a:extLst>
          </p:cNvPr>
          <p:cNvSpPr txBox="1"/>
          <p:nvPr/>
        </p:nvSpPr>
        <p:spPr>
          <a:xfrm>
            <a:off x="6762302" y="836712"/>
            <a:ext cx="1162498" cy="4832092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fr-FR" sz="2800" kern="0" dirty="0"/>
              <a:t>S1</a:t>
            </a:r>
            <a:r>
              <a:rPr lang="fr-FR" sz="2800" kern="0" dirty="0">
                <a:solidFill>
                  <a:schemeClr val="accent1"/>
                </a:solidFill>
              </a:rPr>
              <a:t> </a:t>
            </a:r>
            <a:r>
              <a:rPr lang="fr-FR" sz="2800" kern="0" dirty="0"/>
              <a:t>S2</a:t>
            </a:r>
          </a:p>
          <a:p>
            <a:pPr fontAlgn="base">
              <a:spcAft>
                <a:spcPct val="0"/>
              </a:spcAft>
              <a:defRPr/>
            </a:pPr>
            <a:r>
              <a:rPr lang="fr-FR" sz="2800" kern="0" dirty="0">
                <a:solidFill>
                  <a:schemeClr val="accent1"/>
                </a:solidFill>
              </a:rPr>
              <a:t>S1 </a:t>
            </a:r>
            <a:r>
              <a:rPr lang="fr-FR" sz="2800" kern="0" dirty="0">
                <a:solidFill>
                  <a:schemeClr val="bg1"/>
                </a:solidFill>
              </a:rPr>
              <a:t>S2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S1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S2</a:t>
            </a:r>
          </a:p>
          <a:p>
            <a:pPr fontAlgn="base">
              <a:spcAft>
                <a:spcPct val="0"/>
              </a:spcAft>
            </a:pPr>
            <a:r>
              <a:rPr lang="fr-FR" sz="2800" kern="0" dirty="0">
                <a:solidFill>
                  <a:srgbClr val="FFFFFF"/>
                </a:solidFill>
              </a:rPr>
              <a:t>S1</a:t>
            </a:r>
            <a:r>
              <a:rPr lang="fr-FR" sz="2800" kern="0" dirty="0">
                <a:solidFill>
                  <a:srgbClr val="FF0000"/>
                </a:solidFill>
              </a:rPr>
              <a:t> </a:t>
            </a:r>
            <a:r>
              <a:rPr lang="fr-FR" sz="2800" kern="0" dirty="0">
                <a:solidFill>
                  <a:schemeClr val="bg1">
                    <a:lumMod val="75000"/>
                  </a:schemeClr>
                </a:solidFill>
              </a:rPr>
              <a:t>S2</a:t>
            </a:r>
            <a:endParaRPr kumimoji="0" lang="fr-FR" sz="28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S1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S1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S2</a:t>
            </a:r>
          </a:p>
          <a:p>
            <a:pPr fontAlgn="base">
              <a:spcAft>
                <a:spcPct val="0"/>
              </a:spcAft>
            </a:pPr>
            <a:r>
              <a:rPr lang="fr-FR" sz="2800" kern="0" dirty="0">
                <a:solidFill>
                  <a:srgbClr val="FFFFFF"/>
                </a:solidFill>
              </a:rPr>
              <a:t>S1</a:t>
            </a:r>
            <a:r>
              <a:rPr lang="fr-FR" sz="2800" kern="0" dirty="0">
                <a:solidFill>
                  <a:srgbClr val="FF0000"/>
                </a:solidFill>
              </a:rPr>
              <a:t> </a:t>
            </a:r>
            <a:r>
              <a:rPr lang="fr-FR" sz="2800" kern="0" dirty="0">
                <a:solidFill>
                  <a:schemeClr val="bg1">
                    <a:lumMod val="75000"/>
                  </a:schemeClr>
                </a:solidFill>
              </a:rPr>
              <a:t>S2</a:t>
            </a:r>
          </a:p>
          <a:p>
            <a:pPr fontAlgn="base">
              <a:spcAft>
                <a:spcPct val="0"/>
              </a:spcAft>
            </a:pPr>
            <a:r>
              <a:rPr lang="fr-FR" sz="2800" kern="0" dirty="0">
                <a:solidFill>
                  <a:schemeClr val="bg1">
                    <a:lumMod val="75000"/>
                  </a:schemeClr>
                </a:solidFill>
              </a:rPr>
              <a:t>S1</a:t>
            </a:r>
            <a:r>
              <a:rPr lang="fr-FR" sz="2800" kern="0" dirty="0">
                <a:solidFill>
                  <a:srgbClr val="FF0000"/>
                </a:solidFill>
              </a:rPr>
              <a:t> </a:t>
            </a:r>
            <a:r>
              <a:rPr lang="fr-FR" sz="2800" kern="0" dirty="0">
                <a:solidFill>
                  <a:schemeClr val="bg1"/>
                </a:solidFill>
              </a:rPr>
              <a:t>S2</a:t>
            </a:r>
          </a:p>
          <a:p>
            <a:pPr fontAlgn="base">
              <a:spcAft>
                <a:spcPct val="0"/>
              </a:spcAft>
            </a:pPr>
            <a:r>
              <a:rPr lang="fr-FR" sz="2800" kern="0" dirty="0"/>
              <a:t>S1</a:t>
            </a:r>
            <a:r>
              <a:rPr lang="fr-FR" sz="2800" kern="0" dirty="0">
                <a:solidFill>
                  <a:srgbClr val="FF0000"/>
                </a:solidFill>
              </a:rPr>
              <a:t> </a:t>
            </a:r>
            <a:r>
              <a:rPr lang="fr-FR" sz="2800" kern="0" dirty="0">
                <a:solidFill>
                  <a:schemeClr val="bg1"/>
                </a:solidFill>
              </a:rPr>
              <a:t>S2</a:t>
            </a:r>
          </a:p>
          <a:p>
            <a:pPr fontAlgn="base">
              <a:spcAft>
                <a:spcPct val="0"/>
              </a:spcAft>
            </a:pPr>
            <a:r>
              <a:rPr lang="fr-FR" sz="2800" kern="0" dirty="0">
                <a:solidFill>
                  <a:schemeClr val="tx2"/>
                </a:solidFill>
              </a:rPr>
              <a:t>S1</a:t>
            </a:r>
            <a:r>
              <a:rPr lang="fr-FR" sz="2800" kern="0" dirty="0">
                <a:solidFill>
                  <a:srgbClr val="FF0000"/>
                </a:solidFill>
              </a:rPr>
              <a:t> </a:t>
            </a:r>
            <a:r>
              <a:rPr lang="fr-FR" sz="2800" kern="0" dirty="0">
                <a:solidFill>
                  <a:schemeClr val="bg1"/>
                </a:solidFill>
              </a:rPr>
              <a:t>S2</a:t>
            </a:r>
          </a:p>
          <a:p>
            <a:pPr fontAlgn="base">
              <a:spcAft>
                <a:spcPct val="0"/>
              </a:spcAft>
            </a:pPr>
            <a:r>
              <a:rPr lang="fr-FR" sz="2800" kern="0" dirty="0">
                <a:solidFill>
                  <a:schemeClr val="bg1"/>
                </a:solidFill>
              </a:rPr>
              <a:t>S1</a:t>
            </a:r>
            <a:r>
              <a:rPr lang="fr-FR" sz="2800" kern="0" dirty="0">
                <a:solidFill>
                  <a:srgbClr val="FF0000"/>
                </a:solidFill>
              </a:rPr>
              <a:t> </a:t>
            </a:r>
            <a:r>
              <a:rPr lang="fr-FR" sz="2800" kern="0" dirty="0"/>
              <a:t>S2</a:t>
            </a:r>
          </a:p>
        </p:txBody>
      </p:sp>
    </p:spTree>
    <p:extLst>
      <p:ext uri="{BB962C8B-B14F-4D97-AF65-F5344CB8AC3E}">
        <p14:creationId xmlns:p14="http://schemas.microsoft.com/office/powerpoint/2010/main" val="90628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B7166F3-3425-C546-B79C-6B830EF49B9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21/03/2018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3AA54B4-0C45-0744-9E78-99FC147D69B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fld id="{BD380794-AD05-45D1-BCEF-E41591C34CDA}" type="slidenum">
              <a:rPr kumimoji="0" lang="fr-FR" sz="1200" b="0" i="1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fr-FR" sz="1200" b="0" i="1" u="none" strike="noStrike" kern="1200" cap="none" spc="0" normalizeH="0" baseline="0" noProof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C017FCE-E6F9-3245-A445-6575351C117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2C53405-6497-C847-921A-C60464B5C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942"/>
          </a:xfrm>
        </p:spPr>
        <p:txBody>
          <a:bodyPr/>
          <a:lstStyle/>
          <a:p>
            <a:r>
              <a:rPr lang="en-US"/>
              <a:t>Instant 2m : S2  absent car non émissible</a:t>
            </a:r>
            <a:endParaRPr lang="fr-FR">
              <a:solidFill>
                <a:schemeClr val="accent1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A2D686C-2180-984C-B18A-707B67A6AB72}"/>
              </a:ext>
            </a:extLst>
          </p:cNvPr>
          <p:cNvSpPr txBox="1"/>
          <p:nvPr/>
        </p:nvSpPr>
        <p:spPr>
          <a:xfrm>
            <a:off x="436592" y="548680"/>
            <a:ext cx="4621778" cy="6057043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output O;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loop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signal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S1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trap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loop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          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signal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S2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  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7A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S1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then emit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S2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end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;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              </a:t>
            </a:r>
            <a:r>
              <a:rPr kumimoji="0" lang="fr-FR" sz="2400" b="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pa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u</a:t>
            </a:r>
            <a:r>
              <a:rPr kumimoji="0" lang="fr-FR" sz="2400" b="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se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;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7A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end signal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        end loop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||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</a:t>
            </a:r>
            <a:r>
              <a:rPr kumimoji="0" lang="fr-FR" sz="2400" b="0" i="0" u="sng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</a:t>
            </a:r>
            <a:r>
              <a:rPr kumimoji="0" lang="fr-FR" sz="2400" b="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se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;     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emit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S1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;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exit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400" kern="0" dirty="0">
                <a:latin typeface="Arial"/>
              </a:rPr>
              <a:t>      </a:t>
            </a:r>
            <a:r>
              <a:rPr lang="fr-FR" sz="2400" kern="0" dirty="0">
                <a:solidFill>
                  <a:schemeClr val="accent2"/>
                </a:solidFill>
                <a:latin typeface="Arial"/>
              </a:rPr>
              <a:t>end trap</a:t>
            </a:r>
            <a:endParaRPr kumimoji="0" lang="fr-FR" sz="24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end signal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end loop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C82CB82-65FF-EA4F-80A9-FC96A0A23C4D}"/>
              </a:ext>
            </a:extLst>
          </p:cNvPr>
          <p:cNvSpPr txBox="1"/>
          <p:nvPr/>
        </p:nvSpPr>
        <p:spPr>
          <a:xfrm>
            <a:off x="6762302" y="836712"/>
            <a:ext cx="1162498" cy="5262979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fr-FR" sz="2800" kern="0" dirty="0"/>
              <a:t>S1</a:t>
            </a:r>
            <a:r>
              <a:rPr lang="fr-FR" sz="2800" kern="0" dirty="0">
                <a:solidFill>
                  <a:schemeClr val="accent1"/>
                </a:solidFill>
              </a:rPr>
              <a:t> </a:t>
            </a:r>
            <a:r>
              <a:rPr lang="fr-FR" sz="2800" kern="0" dirty="0"/>
              <a:t>S2</a:t>
            </a:r>
          </a:p>
          <a:p>
            <a:pPr fontAlgn="base">
              <a:spcAft>
                <a:spcPct val="0"/>
              </a:spcAft>
              <a:defRPr/>
            </a:pPr>
            <a:r>
              <a:rPr lang="fr-FR" sz="2800" kern="0" dirty="0">
                <a:solidFill>
                  <a:schemeClr val="accent1"/>
                </a:solidFill>
              </a:rPr>
              <a:t>S1 </a:t>
            </a:r>
            <a:r>
              <a:rPr lang="fr-FR" sz="2800" kern="0" dirty="0">
                <a:solidFill>
                  <a:schemeClr val="bg1"/>
                </a:solidFill>
              </a:rPr>
              <a:t>S2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S1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S2</a:t>
            </a:r>
          </a:p>
          <a:p>
            <a:pPr fontAlgn="base">
              <a:spcAft>
                <a:spcPct val="0"/>
              </a:spcAft>
            </a:pPr>
            <a:r>
              <a:rPr lang="fr-FR" sz="2800" kern="0" dirty="0">
                <a:solidFill>
                  <a:srgbClr val="FFFFFF"/>
                </a:solidFill>
              </a:rPr>
              <a:t>S1</a:t>
            </a:r>
            <a:r>
              <a:rPr lang="fr-FR" sz="2800" kern="0" dirty="0">
                <a:solidFill>
                  <a:srgbClr val="FF0000"/>
                </a:solidFill>
              </a:rPr>
              <a:t> </a:t>
            </a:r>
            <a:r>
              <a:rPr lang="fr-FR" sz="2800" kern="0" dirty="0">
                <a:solidFill>
                  <a:schemeClr val="bg1">
                    <a:lumMod val="75000"/>
                  </a:schemeClr>
                </a:solidFill>
              </a:rPr>
              <a:t>S2</a:t>
            </a:r>
            <a:endParaRPr kumimoji="0" lang="fr-FR" sz="28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S1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S1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S2</a:t>
            </a:r>
          </a:p>
          <a:p>
            <a:pPr fontAlgn="base">
              <a:spcAft>
                <a:spcPct val="0"/>
              </a:spcAft>
            </a:pPr>
            <a:r>
              <a:rPr lang="fr-FR" sz="2800" kern="0" dirty="0">
                <a:solidFill>
                  <a:srgbClr val="FFFFFF"/>
                </a:solidFill>
              </a:rPr>
              <a:t>S1</a:t>
            </a:r>
            <a:r>
              <a:rPr lang="fr-FR" sz="2800" kern="0" dirty="0">
                <a:solidFill>
                  <a:srgbClr val="FF0000"/>
                </a:solidFill>
              </a:rPr>
              <a:t> </a:t>
            </a:r>
            <a:r>
              <a:rPr lang="fr-FR" sz="2800" kern="0" dirty="0">
                <a:solidFill>
                  <a:schemeClr val="bg1">
                    <a:lumMod val="75000"/>
                  </a:schemeClr>
                </a:solidFill>
              </a:rPr>
              <a:t>S2</a:t>
            </a:r>
          </a:p>
          <a:p>
            <a:pPr fontAlgn="base">
              <a:spcAft>
                <a:spcPct val="0"/>
              </a:spcAft>
            </a:pPr>
            <a:r>
              <a:rPr lang="fr-FR" sz="2800" kern="0" dirty="0">
                <a:solidFill>
                  <a:schemeClr val="bg1">
                    <a:lumMod val="75000"/>
                  </a:schemeClr>
                </a:solidFill>
              </a:rPr>
              <a:t>S1</a:t>
            </a:r>
            <a:r>
              <a:rPr lang="fr-FR" sz="2800" kern="0" dirty="0">
                <a:solidFill>
                  <a:srgbClr val="FF0000"/>
                </a:solidFill>
              </a:rPr>
              <a:t> </a:t>
            </a:r>
            <a:r>
              <a:rPr lang="fr-FR" sz="2800" kern="0" dirty="0">
                <a:solidFill>
                  <a:schemeClr val="bg1"/>
                </a:solidFill>
              </a:rPr>
              <a:t>S2</a:t>
            </a:r>
          </a:p>
          <a:p>
            <a:pPr fontAlgn="base">
              <a:spcAft>
                <a:spcPct val="0"/>
              </a:spcAft>
            </a:pPr>
            <a:r>
              <a:rPr lang="fr-FR" sz="2800" kern="0" dirty="0"/>
              <a:t>S1</a:t>
            </a:r>
            <a:r>
              <a:rPr lang="fr-FR" sz="2800" kern="0" dirty="0">
                <a:solidFill>
                  <a:srgbClr val="FF0000"/>
                </a:solidFill>
              </a:rPr>
              <a:t> </a:t>
            </a:r>
            <a:r>
              <a:rPr lang="fr-FR" sz="2800" kern="0" dirty="0">
                <a:solidFill>
                  <a:schemeClr val="bg1"/>
                </a:solidFill>
              </a:rPr>
              <a:t>S2</a:t>
            </a:r>
          </a:p>
          <a:p>
            <a:pPr fontAlgn="base">
              <a:spcAft>
                <a:spcPct val="0"/>
              </a:spcAft>
            </a:pPr>
            <a:r>
              <a:rPr lang="fr-FR" sz="2800" kern="0" dirty="0">
                <a:solidFill>
                  <a:schemeClr val="tx2"/>
                </a:solidFill>
              </a:rPr>
              <a:t>S1</a:t>
            </a:r>
            <a:r>
              <a:rPr lang="fr-FR" sz="2800" kern="0" dirty="0">
                <a:solidFill>
                  <a:srgbClr val="FF0000"/>
                </a:solidFill>
              </a:rPr>
              <a:t> </a:t>
            </a:r>
            <a:r>
              <a:rPr lang="fr-FR" sz="2800" kern="0" dirty="0">
                <a:solidFill>
                  <a:schemeClr val="bg1"/>
                </a:solidFill>
              </a:rPr>
              <a:t>S2</a:t>
            </a:r>
          </a:p>
          <a:p>
            <a:pPr fontAlgn="base">
              <a:spcAft>
                <a:spcPct val="0"/>
              </a:spcAft>
            </a:pPr>
            <a:r>
              <a:rPr lang="fr-FR" sz="2800" kern="0" dirty="0">
                <a:solidFill>
                  <a:schemeClr val="bg1"/>
                </a:solidFill>
              </a:rPr>
              <a:t>S1</a:t>
            </a:r>
            <a:r>
              <a:rPr lang="fr-FR" sz="2800" kern="0" dirty="0">
                <a:solidFill>
                  <a:srgbClr val="FF0000"/>
                </a:solidFill>
              </a:rPr>
              <a:t> </a:t>
            </a:r>
            <a:r>
              <a:rPr lang="fr-FR" sz="2800" kern="0" dirty="0"/>
              <a:t>S2</a:t>
            </a:r>
          </a:p>
          <a:p>
            <a:pPr fontAlgn="base">
              <a:spcAft>
                <a:spcPct val="0"/>
              </a:spcAft>
            </a:pPr>
            <a:r>
              <a:rPr lang="fr-FR" sz="2800" kern="0" dirty="0">
                <a:solidFill>
                  <a:schemeClr val="bg1"/>
                </a:solidFill>
              </a:rPr>
              <a:t>S1</a:t>
            </a:r>
            <a:r>
              <a:rPr lang="fr-FR" sz="2800" kern="0" dirty="0">
                <a:solidFill>
                  <a:srgbClr val="FF0000"/>
                </a:solidFill>
              </a:rPr>
              <a:t> </a:t>
            </a:r>
            <a:r>
              <a:rPr lang="fr-FR" sz="2800" kern="0" dirty="0">
                <a:solidFill>
                  <a:schemeClr val="tx2"/>
                </a:solidFill>
              </a:rPr>
              <a:t>S2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8889CB9A-F5A6-E74E-9830-BF623B16A2D0}"/>
              </a:ext>
            </a:extLst>
          </p:cNvPr>
          <p:cNvCxnSpPr/>
          <p:nvPr/>
        </p:nvCxnSpPr>
        <p:spPr bwMode="auto">
          <a:xfrm>
            <a:off x="755576" y="2538761"/>
            <a:ext cx="648072" cy="0"/>
          </a:xfrm>
          <a:prstGeom prst="straightConnector1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A8F172B9-C7E5-7748-81EC-373F304DDB3E}"/>
              </a:ext>
            </a:extLst>
          </p:cNvPr>
          <p:cNvCxnSpPr>
            <a:cxnSpLocks/>
          </p:cNvCxnSpPr>
          <p:nvPr/>
        </p:nvCxnSpPr>
        <p:spPr bwMode="auto">
          <a:xfrm>
            <a:off x="2420679" y="2869914"/>
            <a:ext cx="1791281" cy="0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8186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oneTexte 15">
            <a:extLst>
              <a:ext uri="{FF2B5EF4-FFF2-40B4-BE49-F238E27FC236}">
                <a16:creationId xmlns:a16="http://schemas.microsoft.com/office/drawing/2014/main" id="{2400CC77-B762-CD4D-9C76-FB8CF0143B50}"/>
              </a:ext>
            </a:extLst>
          </p:cNvPr>
          <p:cNvSpPr txBox="1"/>
          <p:nvPr/>
        </p:nvSpPr>
        <p:spPr>
          <a:xfrm>
            <a:off x="6762302" y="836712"/>
            <a:ext cx="1162498" cy="5262979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fr-FR" sz="2800" kern="0" dirty="0"/>
              <a:t>S1</a:t>
            </a:r>
            <a:r>
              <a:rPr lang="fr-FR" sz="2800" kern="0" dirty="0">
                <a:solidFill>
                  <a:schemeClr val="accent1"/>
                </a:solidFill>
              </a:rPr>
              <a:t> </a:t>
            </a:r>
            <a:r>
              <a:rPr lang="fr-FR" sz="2800" kern="0" dirty="0"/>
              <a:t>S2</a:t>
            </a:r>
          </a:p>
          <a:p>
            <a:pPr fontAlgn="base">
              <a:spcAft>
                <a:spcPct val="0"/>
              </a:spcAft>
              <a:defRPr/>
            </a:pPr>
            <a:r>
              <a:rPr lang="fr-FR" sz="2800" kern="0" dirty="0">
                <a:solidFill>
                  <a:schemeClr val="accent1"/>
                </a:solidFill>
              </a:rPr>
              <a:t>S1 </a:t>
            </a:r>
            <a:r>
              <a:rPr lang="fr-FR" sz="2800" kern="0" dirty="0">
                <a:solidFill>
                  <a:schemeClr val="bg1"/>
                </a:solidFill>
              </a:rPr>
              <a:t>S2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S1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S2</a:t>
            </a:r>
          </a:p>
          <a:p>
            <a:pPr fontAlgn="base">
              <a:spcAft>
                <a:spcPct val="0"/>
              </a:spcAft>
            </a:pPr>
            <a:r>
              <a:rPr lang="fr-FR" sz="2800" kern="0" dirty="0">
                <a:solidFill>
                  <a:srgbClr val="FFFFFF"/>
                </a:solidFill>
              </a:rPr>
              <a:t>S1</a:t>
            </a:r>
            <a:r>
              <a:rPr lang="fr-FR" sz="2800" kern="0" dirty="0">
                <a:solidFill>
                  <a:srgbClr val="FF0000"/>
                </a:solidFill>
              </a:rPr>
              <a:t> </a:t>
            </a:r>
            <a:r>
              <a:rPr lang="fr-FR" sz="2800" kern="0" dirty="0">
                <a:solidFill>
                  <a:schemeClr val="bg1">
                    <a:lumMod val="75000"/>
                  </a:schemeClr>
                </a:solidFill>
              </a:rPr>
              <a:t>S2</a:t>
            </a:r>
            <a:endParaRPr kumimoji="0" lang="fr-FR" sz="28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S1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S1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S2</a:t>
            </a:r>
          </a:p>
          <a:p>
            <a:pPr fontAlgn="base">
              <a:spcAft>
                <a:spcPct val="0"/>
              </a:spcAft>
            </a:pPr>
            <a:r>
              <a:rPr lang="fr-FR" sz="2800" kern="0" dirty="0">
                <a:solidFill>
                  <a:srgbClr val="FFFFFF"/>
                </a:solidFill>
              </a:rPr>
              <a:t>S1</a:t>
            </a:r>
            <a:r>
              <a:rPr lang="fr-FR" sz="2800" kern="0" dirty="0">
                <a:solidFill>
                  <a:srgbClr val="FF0000"/>
                </a:solidFill>
              </a:rPr>
              <a:t> </a:t>
            </a:r>
            <a:r>
              <a:rPr lang="fr-FR" sz="2800" kern="0" dirty="0">
                <a:solidFill>
                  <a:schemeClr val="bg1">
                    <a:lumMod val="75000"/>
                  </a:schemeClr>
                </a:solidFill>
              </a:rPr>
              <a:t>S2</a:t>
            </a:r>
          </a:p>
          <a:p>
            <a:pPr fontAlgn="base">
              <a:spcAft>
                <a:spcPct val="0"/>
              </a:spcAft>
            </a:pPr>
            <a:r>
              <a:rPr lang="fr-FR" sz="2800" kern="0" dirty="0">
                <a:solidFill>
                  <a:schemeClr val="bg1">
                    <a:lumMod val="75000"/>
                  </a:schemeClr>
                </a:solidFill>
              </a:rPr>
              <a:t>S1</a:t>
            </a:r>
            <a:r>
              <a:rPr lang="fr-FR" sz="2800" kern="0" dirty="0">
                <a:solidFill>
                  <a:srgbClr val="FF0000"/>
                </a:solidFill>
              </a:rPr>
              <a:t> </a:t>
            </a:r>
            <a:r>
              <a:rPr lang="fr-FR" sz="2800" kern="0" dirty="0">
                <a:solidFill>
                  <a:schemeClr val="bg1"/>
                </a:solidFill>
              </a:rPr>
              <a:t>S2</a:t>
            </a:r>
          </a:p>
          <a:p>
            <a:pPr fontAlgn="base">
              <a:spcAft>
                <a:spcPct val="0"/>
              </a:spcAft>
            </a:pPr>
            <a:r>
              <a:rPr lang="fr-FR" sz="2800" kern="0" dirty="0"/>
              <a:t>S1</a:t>
            </a:r>
            <a:r>
              <a:rPr lang="fr-FR" sz="2800" kern="0" dirty="0">
                <a:solidFill>
                  <a:srgbClr val="FF0000"/>
                </a:solidFill>
              </a:rPr>
              <a:t> </a:t>
            </a:r>
            <a:r>
              <a:rPr lang="fr-FR" sz="2800" kern="0" dirty="0">
                <a:solidFill>
                  <a:schemeClr val="bg1"/>
                </a:solidFill>
              </a:rPr>
              <a:t>S2</a:t>
            </a:r>
          </a:p>
          <a:p>
            <a:pPr fontAlgn="base">
              <a:spcAft>
                <a:spcPct val="0"/>
              </a:spcAft>
            </a:pPr>
            <a:r>
              <a:rPr lang="fr-FR" sz="2800" kern="0" dirty="0">
                <a:solidFill>
                  <a:schemeClr val="tx2"/>
                </a:solidFill>
              </a:rPr>
              <a:t>S1</a:t>
            </a:r>
            <a:r>
              <a:rPr lang="fr-FR" sz="2800" kern="0" dirty="0">
                <a:solidFill>
                  <a:srgbClr val="FF0000"/>
                </a:solidFill>
              </a:rPr>
              <a:t> </a:t>
            </a:r>
            <a:r>
              <a:rPr lang="fr-FR" sz="2800" kern="0" dirty="0">
                <a:solidFill>
                  <a:schemeClr val="bg1"/>
                </a:solidFill>
              </a:rPr>
              <a:t>S2</a:t>
            </a:r>
          </a:p>
          <a:p>
            <a:pPr fontAlgn="base">
              <a:spcAft>
                <a:spcPct val="0"/>
              </a:spcAft>
            </a:pPr>
            <a:r>
              <a:rPr lang="fr-FR" sz="2800" kern="0" dirty="0">
                <a:solidFill>
                  <a:schemeClr val="bg1"/>
                </a:solidFill>
              </a:rPr>
              <a:t>S1</a:t>
            </a:r>
            <a:r>
              <a:rPr lang="fr-FR" sz="2800" kern="0" dirty="0">
                <a:solidFill>
                  <a:srgbClr val="FF0000"/>
                </a:solidFill>
              </a:rPr>
              <a:t> </a:t>
            </a:r>
            <a:r>
              <a:rPr lang="fr-FR" sz="2800" kern="0" dirty="0"/>
              <a:t>S2</a:t>
            </a:r>
          </a:p>
          <a:p>
            <a:pPr fontAlgn="base">
              <a:spcAft>
                <a:spcPct val="0"/>
              </a:spcAft>
            </a:pPr>
            <a:r>
              <a:rPr lang="fr-FR" sz="2800" kern="0" dirty="0">
                <a:solidFill>
                  <a:schemeClr val="bg1"/>
                </a:solidFill>
              </a:rPr>
              <a:t>S1</a:t>
            </a:r>
            <a:r>
              <a:rPr lang="fr-FR" sz="2800" kern="0" dirty="0">
                <a:solidFill>
                  <a:srgbClr val="FF0000"/>
                </a:solidFill>
              </a:rPr>
              <a:t> </a:t>
            </a:r>
            <a:r>
              <a:rPr lang="fr-FR" sz="2800" kern="0" dirty="0">
                <a:solidFill>
                  <a:schemeClr val="tx2"/>
                </a:solidFill>
              </a:rPr>
              <a:t>S2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B7166F3-3425-C546-B79C-6B830EF49B9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21/03/2018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3AA54B4-0C45-0744-9E78-99FC147D69B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fld id="{BD380794-AD05-45D1-BCEF-E41591C34CDA}" type="slidenum">
              <a:rPr kumimoji="0" lang="fr-FR" sz="1200" b="0" i="1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fr-FR" sz="1200" b="0" i="1" u="none" strike="noStrike" kern="1200" cap="none" spc="0" normalizeH="0" baseline="0" noProof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C017FCE-E6F9-3245-A445-6575351C117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2C53405-6497-C847-921A-C60464B5C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942"/>
          </a:xfrm>
        </p:spPr>
        <p:txBody>
          <a:bodyPr/>
          <a:lstStyle/>
          <a:p>
            <a:r>
              <a:rPr lang="en-US"/>
              <a:t>Instant 2o: c’est fini !</a:t>
            </a:r>
            <a:endParaRPr lang="fr-FR">
              <a:solidFill>
                <a:schemeClr val="accent1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A2D686C-2180-984C-B18A-707B67A6AB72}"/>
              </a:ext>
            </a:extLst>
          </p:cNvPr>
          <p:cNvSpPr txBox="1"/>
          <p:nvPr/>
        </p:nvSpPr>
        <p:spPr>
          <a:xfrm>
            <a:off x="436592" y="548680"/>
            <a:ext cx="4621778" cy="6057043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output O;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loop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signal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S1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trap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loop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          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signal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S2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  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7A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S1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then emit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S2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end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;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              </a:t>
            </a:r>
            <a:r>
              <a:rPr kumimoji="0" lang="fr-FR" sz="2400" b="0" i="0" u="sng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u</a:t>
            </a:r>
            <a:r>
              <a:rPr kumimoji="0" lang="fr-FR" sz="2400" b="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se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;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7A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end signal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        end loop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||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</a:t>
            </a:r>
            <a:r>
              <a:rPr kumimoji="0" lang="fr-FR" sz="2400" b="0" i="0" u="sng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</a:t>
            </a:r>
            <a:r>
              <a:rPr kumimoji="0" lang="fr-FR" sz="2400" b="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se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;     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emit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S1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;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exit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400" kern="0" dirty="0">
                <a:latin typeface="Arial"/>
              </a:rPr>
              <a:t>      </a:t>
            </a:r>
            <a:r>
              <a:rPr lang="fr-FR" sz="2400" kern="0" dirty="0">
                <a:solidFill>
                  <a:schemeClr val="accent2"/>
                </a:solidFill>
                <a:latin typeface="Arial"/>
              </a:rPr>
              <a:t>end trap</a:t>
            </a:r>
            <a:endParaRPr kumimoji="0" lang="fr-FR" sz="24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end signal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end loop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1C529671-D4C7-F040-8AF8-1991BDA5D05B}"/>
              </a:ext>
            </a:extLst>
          </p:cNvPr>
          <p:cNvCxnSpPr/>
          <p:nvPr/>
        </p:nvCxnSpPr>
        <p:spPr bwMode="auto">
          <a:xfrm>
            <a:off x="820835" y="3241405"/>
            <a:ext cx="648072" cy="0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7" name="Image 6">
            <a:extLst>
              <a:ext uri="{FF2B5EF4-FFF2-40B4-BE49-F238E27FC236}">
                <a16:creationId xmlns:a16="http://schemas.microsoft.com/office/drawing/2014/main" id="{18CA9808-5D30-714E-9DD7-D2412B290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3550592"/>
            <a:ext cx="1800200" cy="1404156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B8A7D2E4-50C7-6F49-890E-73B76D949D9F}"/>
              </a:ext>
            </a:extLst>
          </p:cNvPr>
          <p:cNvCxnSpPr>
            <a:cxnSpLocks/>
          </p:cNvCxnSpPr>
          <p:nvPr/>
        </p:nvCxnSpPr>
        <p:spPr bwMode="auto">
          <a:xfrm>
            <a:off x="2195736" y="3368029"/>
            <a:ext cx="1303177" cy="569404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F7B369D4-FAD2-974B-B5A4-64F116FEBF6B}"/>
              </a:ext>
            </a:extLst>
          </p:cNvPr>
          <p:cNvCxnSpPr>
            <a:cxnSpLocks/>
          </p:cNvCxnSpPr>
          <p:nvPr/>
        </p:nvCxnSpPr>
        <p:spPr bwMode="auto">
          <a:xfrm flipV="1">
            <a:off x="1691680" y="4081449"/>
            <a:ext cx="1800200" cy="432048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4372C2ED-7312-0E4E-BE96-5955214E8AB9}"/>
              </a:ext>
            </a:extLst>
          </p:cNvPr>
          <p:cNvSpPr txBox="1"/>
          <p:nvPr/>
        </p:nvSpPr>
        <p:spPr>
          <a:xfrm>
            <a:off x="2708101" y="5229200"/>
            <a:ext cx="3922870" cy="1384995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Deux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S1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, trois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S2</a:t>
            </a:r>
          </a:p>
          <a:p>
            <a:pPr algn="ctr" fontAlgn="base">
              <a:spcAft>
                <a:spcPct val="0"/>
              </a:spcAft>
            </a:pPr>
            <a:r>
              <a:rPr lang="fr-FR" sz="2800" kern="0" dirty="0"/>
              <a:t>trois combinaisons,</a:t>
            </a:r>
          </a:p>
          <a:p>
            <a:pPr algn="ctr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S2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doublement schizo !</a:t>
            </a:r>
          </a:p>
        </p:txBody>
      </p:sp>
      <p:sp>
        <p:nvSpPr>
          <p:cNvPr id="19" name="Rectangle à coins arrondis 18">
            <a:extLst>
              <a:ext uri="{FF2B5EF4-FFF2-40B4-BE49-F238E27FC236}">
                <a16:creationId xmlns:a16="http://schemas.microsoft.com/office/drawing/2014/main" id="{49397521-5536-634D-93CB-E853F755E5BF}"/>
              </a:ext>
            </a:extLst>
          </p:cNvPr>
          <p:cNvSpPr/>
          <p:nvPr/>
        </p:nvSpPr>
        <p:spPr bwMode="auto">
          <a:xfrm rot="2163233">
            <a:off x="6742336" y="1517588"/>
            <a:ext cx="1232572" cy="482400"/>
          </a:xfrm>
          <a:prstGeom prst="roundRect">
            <a:avLst/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ectangle à coins arrondis 20">
            <a:extLst>
              <a:ext uri="{FF2B5EF4-FFF2-40B4-BE49-F238E27FC236}">
                <a16:creationId xmlns:a16="http://schemas.microsoft.com/office/drawing/2014/main" id="{5E71A034-1F73-B54D-9569-1E91BC634C18}"/>
              </a:ext>
            </a:extLst>
          </p:cNvPr>
          <p:cNvSpPr/>
          <p:nvPr/>
        </p:nvSpPr>
        <p:spPr bwMode="auto">
          <a:xfrm rot="3416041">
            <a:off x="6586365" y="5127445"/>
            <a:ext cx="1510753" cy="503999"/>
          </a:xfrm>
          <a:prstGeom prst="roundRect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ectangle à coins arrondis 21">
            <a:extLst>
              <a:ext uri="{FF2B5EF4-FFF2-40B4-BE49-F238E27FC236}">
                <a16:creationId xmlns:a16="http://schemas.microsoft.com/office/drawing/2014/main" id="{CE599B9B-3CEA-0E4B-BAD9-D83AA55E9960}"/>
              </a:ext>
            </a:extLst>
          </p:cNvPr>
          <p:cNvSpPr/>
          <p:nvPr/>
        </p:nvSpPr>
        <p:spPr bwMode="auto">
          <a:xfrm rot="4347625">
            <a:off x="6236924" y="2119762"/>
            <a:ext cx="2223287" cy="503999"/>
          </a:xfrm>
          <a:prstGeom prst="round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02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1" animBg="1"/>
      <p:bldP spid="19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08CBE96C-DEF5-ED4F-BF44-2EF0C9861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10340"/>
            <a:ext cx="9225163" cy="2055947"/>
          </a:xfrm>
        </p:spPr>
        <p:txBody>
          <a:bodyPr/>
          <a:lstStyle/>
          <a:p>
            <a:r>
              <a:rPr lang="en-US"/>
              <a:t>Mais la traduction en circuits du cours 4 </a:t>
            </a:r>
            <a:r>
              <a:rPr lang="en-US">
                <a:solidFill>
                  <a:srgbClr val="FF0000"/>
                </a:solidFill>
              </a:rPr>
              <a:t>ne marche pas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/>
              <a:t>  car pas d’allocation dynamique de portes et fils</a:t>
            </a:r>
          </a:p>
          <a:p>
            <a:r>
              <a:rPr lang="en-US"/>
              <a:t>Aussi nécessaire pour les implémentations en </a:t>
            </a:r>
            <a:r>
              <a:rPr lang="en-US">
                <a:solidFill>
                  <a:schemeClr val="tx2"/>
                </a:solidFill>
              </a:rPr>
              <a:t>logiciel rapide</a:t>
            </a:r>
            <a:r>
              <a:rPr lang="en-US"/>
              <a:t> (S. Edwards, D. Potop, M. Perreaut), cf. cours 6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96B09C8-8369-FF41-9A64-60B23DAAE143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21/03/2018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C1D54B2-2A84-8D4A-A9B7-AE0EF0677F3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01FAD9C-1DFF-7144-92CF-CBC9F056F94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C24325F7-8E7F-6947-86A8-F4968D2C3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646331"/>
          </a:xfrm>
        </p:spPr>
        <p:txBody>
          <a:bodyPr/>
          <a:lstStyle/>
          <a:p>
            <a:r>
              <a:rPr lang="fr-FR"/>
              <a:t>Pourquoi une </a:t>
            </a:r>
            <a:r>
              <a:rPr lang="en-US"/>
              <a:t>étude spéciale des boucles</a:t>
            </a: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5C4075-641E-B341-BD21-7484D659EB23}"/>
              </a:ext>
            </a:extLst>
          </p:cNvPr>
          <p:cNvSpPr/>
          <p:nvPr/>
        </p:nvSpPr>
        <p:spPr>
          <a:xfrm>
            <a:off x="299035" y="3501008"/>
            <a:ext cx="8545929" cy="1760143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tIns="32400" bIns="64800">
            <a:spAutoFit/>
          </a:bodyPr>
          <a:lstStyle/>
          <a:p>
            <a:pPr algn="ctr"/>
            <a:r>
              <a:rPr lang="en-US" sz="3600"/>
              <a:t>But de ce cours : traiter la </a:t>
            </a:r>
            <a:r>
              <a:rPr lang="en-US" sz="3600">
                <a:solidFill>
                  <a:schemeClr val="accent1"/>
                </a:solidFill>
              </a:rPr>
              <a:t>schizophrénie</a:t>
            </a:r>
            <a:r>
              <a:rPr lang="en-US" sz="3600"/>
              <a:t> </a:t>
            </a:r>
          </a:p>
          <a:p>
            <a:pPr algn="ctr"/>
            <a:r>
              <a:rPr lang="en-US" sz="3600"/>
              <a:t>des signaux et parallèles</a:t>
            </a:r>
          </a:p>
          <a:p>
            <a:pPr algn="ctr"/>
            <a:r>
              <a:rPr lang="en-US" sz="3600"/>
              <a:t>par la </a:t>
            </a:r>
            <a:r>
              <a:rPr lang="en-US" sz="3600">
                <a:solidFill>
                  <a:schemeClr val="accent3"/>
                </a:solidFill>
              </a:rPr>
              <a:t>réincarnation</a:t>
            </a:r>
          </a:p>
        </p:txBody>
      </p:sp>
    </p:spTree>
    <p:extLst>
      <p:ext uri="{BB962C8B-B14F-4D97-AF65-F5344CB8AC3E}">
        <p14:creationId xmlns:p14="http://schemas.microsoft.com/office/powerpoint/2010/main" val="77997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F89B519-8652-254C-96C3-404729E7CC1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21/03/2018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7CA89FF-4129-C84B-BD82-786838FD2F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40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417E4AF-6E57-A54C-AAEE-599BBCB5BB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E03DC8E-48FA-4249-BC0D-313EABDDBF2B}"/>
              </a:ext>
            </a:extLst>
          </p:cNvPr>
          <p:cNvSpPr txBox="1"/>
          <p:nvPr/>
        </p:nvSpPr>
        <p:spPr>
          <a:xfrm>
            <a:off x="140340" y="2514024"/>
            <a:ext cx="8863324" cy="50613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none" tIns="28800" rtlCol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fr-FR" sz="2800" kern="0" dirty="0"/>
              <a:t>D</a:t>
            </a:r>
            <a:r>
              <a:rPr lang="en-US" sz="2800" kern="0" dirty="0"/>
              <a:t>’accord, c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’est du boulot, mais du boulot d’ordinateur !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0D722AF-47DF-2247-9CB6-790CD3A40A16}"/>
              </a:ext>
            </a:extLst>
          </p:cNvPr>
          <p:cNvSpPr txBox="1"/>
          <p:nvPr/>
        </p:nvSpPr>
        <p:spPr>
          <a:xfrm>
            <a:off x="942415" y="3610739"/>
            <a:ext cx="7199407" cy="2062103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kumimoji="0" lang="fr-FR" sz="32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La bonne nouvelle :</a:t>
            </a:r>
          </a:p>
          <a:p>
            <a:pPr algn="ctr" fontAlgn="base">
              <a:spcAft>
                <a:spcPct val="0"/>
              </a:spcAft>
            </a:pPr>
            <a:r>
              <a:rPr lang="fr-FR" sz="3200" kern="0" dirty="0"/>
              <a:t>t</a:t>
            </a:r>
            <a:r>
              <a:rPr kumimoji="0" lang="fr-FR" sz="32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out cela reste parfaitement sain, car</a:t>
            </a:r>
          </a:p>
          <a:p>
            <a:pPr algn="ctr" fontAlgn="base">
              <a:spcAft>
                <a:spcPct val="0"/>
              </a:spcAft>
            </a:pPr>
            <a:r>
              <a:rPr kumimoji="0" lang="fr-FR" sz="32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les r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éallocations 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se suivent strictement</a:t>
            </a:r>
          </a:p>
          <a:p>
            <a:pPr algn="ctr" fontAlgn="base">
              <a:spcAft>
                <a:spcPct val="0"/>
              </a:spcAft>
            </a:pPr>
            <a:r>
              <a:rPr lang="en-US" sz="3200" kern="0" dirty="0">
                <a:solidFill>
                  <a:schemeClr val="accent3"/>
                </a:solidFill>
              </a:rPr>
              <a:t>sans</a:t>
            </a:r>
            <a:r>
              <a:rPr lang="en-US" sz="3200" kern="0" dirty="0"/>
              <a:t> </a:t>
            </a:r>
            <a:r>
              <a:rPr lang="en-US" sz="3200" kern="0" dirty="0">
                <a:solidFill>
                  <a:schemeClr val="accent3"/>
                </a:solidFill>
              </a:rPr>
              <a:t>jamais interférer entre elles !</a:t>
            </a:r>
            <a:endParaRPr kumimoji="0" lang="fr-FR" sz="3200" b="0" i="0" u="none" strike="noStrike" kern="0" cap="none" spc="0" normalizeH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</a:endParaRP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892703D7-079B-6E40-BAF1-5164A3F25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473" y="620688"/>
            <a:ext cx="1450479" cy="1631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984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7F31B109-594D-754C-8491-5688D1682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368" y="1219200"/>
            <a:ext cx="8291264" cy="3114699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fr-FR"/>
              <a:t>Pourquoi </a:t>
            </a:r>
            <a:r>
              <a:rPr lang="en-US"/>
              <a:t>une étude spéciale des boucles</a:t>
            </a:r>
          </a:p>
          <a:p>
            <a:pPr marL="514350" indent="-514350">
              <a:buAutoNum type="arabicPeriod"/>
            </a:pPr>
            <a:r>
              <a:rPr lang="en-US"/>
              <a:t>Un programme schizophrène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/>
              <a:t>Un programme doublement schizophrène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fr-FR" dirty="0"/>
              <a:t>Traiter la schizophr</a:t>
            </a:r>
            <a:r>
              <a:rPr lang="en-US" dirty="0"/>
              <a:t>énie</a:t>
            </a:r>
            <a:r>
              <a:rPr lang="fr-FR" dirty="0"/>
              <a:t> par duplication du corps</a:t>
            </a:r>
            <a:endParaRPr lang="fr-FR"/>
          </a:p>
          <a:p>
            <a:pPr marL="514350" indent="-514350">
              <a:buAutoNum type="arabicPeriod"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491F9ED-951B-044C-96AF-E9D308FF9A7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21/03/2018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FBBF6C9-5DB3-A544-8E23-EF59FF652FF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41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94D314-35FB-554B-9DCE-A609CF0994A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6FE0E28A-3CF7-5D44-8991-4A08C2C99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4278335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21/03/2018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42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0164"/>
          </a:xfrm>
        </p:spPr>
        <p:txBody>
          <a:bodyPr/>
          <a:lstStyle/>
          <a:p>
            <a:r>
              <a:rPr lang="fr-FR" sz="3300" dirty="0"/>
              <a:t>Traiter la schizophr</a:t>
            </a:r>
            <a:r>
              <a:rPr lang="en-US" sz="3300" dirty="0"/>
              <a:t>énie</a:t>
            </a:r>
            <a:r>
              <a:rPr lang="fr-FR" sz="3300" dirty="0"/>
              <a:t> par duplication du corps</a:t>
            </a:r>
          </a:p>
        </p:txBody>
      </p:sp>
      <p:sp>
        <p:nvSpPr>
          <p:cNvPr id="7" name="Rectangle 6"/>
          <p:cNvSpPr/>
          <p:nvPr/>
        </p:nvSpPr>
        <p:spPr>
          <a:xfrm>
            <a:off x="5029200" y="1652385"/>
            <a:ext cx="4572000" cy="474591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loop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   signal </a:t>
            </a:r>
            <a:r>
              <a:rPr lang="fr-FR" sz="2400" kern="0" dirty="0">
                <a:solidFill>
                  <a:schemeClr val="tx2"/>
                </a:solidFill>
              </a:rPr>
              <a:t>S</a:t>
            </a:r>
            <a:r>
              <a:rPr lang="fr-FR" sz="2400" kern="0" dirty="0"/>
              <a:t> in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      </a:t>
            </a:r>
            <a:r>
              <a:rPr lang="fr-FR" sz="2400" kern="0" dirty="0" err="1"/>
              <a:t>if</a:t>
            </a:r>
            <a:r>
              <a:rPr lang="fr-FR" sz="2400" kern="0" dirty="0"/>
              <a:t> </a:t>
            </a:r>
            <a:r>
              <a:rPr lang="fr-FR" sz="2400" kern="0" dirty="0">
                <a:solidFill>
                  <a:schemeClr val="tx2"/>
                </a:solidFill>
              </a:rPr>
              <a:t>S</a:t>
            </a:r>
            <a:r>
              <a:rPr lang="fr-FR" sz="2400" kern="0" dirty="0"/>
              <a:t> </a:t>
            </a:r>
            <a:r>
              <a:rPr lang="fr-FR" sz="2400" kern="0" dirty="0" err="1"/>
              <a:t>then</a:t>
            </a:r>
            <a:r>
              <a:rPr lang="fr-FR" sz="2400" kern="0" dirty="0"/>
              <a:t> </a:t>
            </a:r>
            <a:r>
              <a:rPr lang="fr-FR" sz="2400" kern="0" dirty="0" err="1"/>
              <a:t>emit</a:t>
            </a:r>
            <a:r>
              <a:rPr lang="fr-FR" sz="2400" kern="0" dirty="0"/>
              <a:t> </a:t>
            </a:r>
            <a:r>
              <a:rPr lang="fr-FR" sz="2400" kern="0" dirty="0">
                <a:solidFill>
                  <a:schemeClr val="tx2"/>
                </a:solidFill>
              </a:rPr>
              <a:t>O </a:t>
            </a:r>
            <a:r>
              <a:rPr lang="fr-FR" sz="2400" kern="0" dirty="0"/>
              <a:t>end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      pause</a:t>
            </a:r>
            <a:r>
              <a:rPr lang="fr-FR" sz="1400" kern="0" dirty="0">
                <a:solidFill>
                  <a:schemeClr val="accent2"/>
                </a:solidFill>
              </a:rPr>
              <a:t> </a:t>
            </a:r>
            <a:r>
              <a:rPr lang="fr-FR" sz="2400" kern="0" dirty="0"/>
              <a:t>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      </a:t>
            </a:r>
            <a:r>
              <a:rPr lang="fr-FR" sz="2400" kern="0" dirty="0" err="1"/>
              <a:t>emit</a:t>
            </a:r>
            <a:r>
              <a:rPr lang="fr-FR" sz="2400" kern="0" dirty="0"/>
              <a:t> </a:t>
            </a:r>
            <a:r>
              <a:rPr lang="fr-FR" sz="2400" kern="0" dirty="0">
                <a:solidFill>
                  <a:schemeClr val="tx2"/>
                </a:solidFill>
              </a:rPr>
              <a:t>S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   end signal</a:t>
            </a:r>
            <a:r>
              <a:rPr lang="fr-FR" sz="1400" kern="0" dirty="0"/>
              <a:t> </a:t>
            </a:r>
            <a:r>
              <a:rPr lang="fr-FR" sz="2400" kern="0" dirty="0"/>
              <a:t>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   signal </a:t>
            </a:r>
            <a:r>
              <a:rPr lang="fr-FR" sz="2400" kern="0" dirty="0">
                <a:solidFill>
                  <a:schemeClr val="tx2"/>
                </a:solidFill>
              </a:rPr>
              <a:t>S</a:t>
            </a:r>
            <a:r>
              <a:rPr lang="fr-FR" sz="2400" kern="0" dirty="0"/>
              <a:t> in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      </a:t>
            </a:r>
            <a:r>
              <a:rPr lang="fr-FR" sz="2400" kern="0" dirty="0" err="1"/>
              <a:t>if</a:t>
            </a:r>
            <a:r>
              <a:rPr lang="fr-FR" sz="2400" kern="0" dirty="0"/>
              <a:t> </a:t>
            </a:r>
            <a:r>
              <a:rPr lang="fr-FR" sz="2400" kern="0" dirty="0">
                <a:solidFill>
                  <a:schemeClr val="tx2"/>
                </a:solidFill>
              </a:rPr>
              <a:t>S</a:t>
            </a:r>
            <a:r>
              <a:rPr lang="fr-FR" sz="2400" kern="0" dirty="0"/>
              <a:t> </a:t>
            </a:r>
            <a:r>
              <a:rPr lang="fr-FR" sz="2400" kern="0" dirty="0" err="1"/>
              <a:t>then</a:t>
            </a:r>
            <a:r>
              <a:rPr lang="fr-FR" sz="2400" kern="0" dirty="0"/>
              <a:t> </a:t>
            </a:r>
            <a:r>
              <a:rPr lang="fr-FR" sz="2400" kern="0" dirty="0" err="1"/>
              <a:t>emit</a:t>
            </a:r>
            <a:r>
              <a:rPr lang="fr-FR" sz="2400" kern="0" dirty="0"/>
              <a:t> </a:t>
            </a:r>
            <a:r>
              <a:rPr lang="fr-FR" sz="2400" kern="0" dirty="0">
                <a:solidFill>
                  <a:schemeClr val="tx2"/>
                </a:solidFill>
              </a:rPr>
              <a:t>O </a:t>
            </a:r>
            <a:r>
              <a:rPr lang="fr-FR" sz="2400" kern="0" dirty="0"/>
              <a:t>end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      pause</a:t>
            </a:r>
            <a:r>
              <a:rPr lang="fr-FR" sz="1400" kern="0" dirty="0">
                <a:solidFill>
                  <a:schemeClr val="accent2"/>
                </a:solidFill>
              </a:rPr>
              <a:t> </a:t>
            </a:r>
            <a:r>
              <a:rPr lang="fr-FR" sz="2400" kern="0" dirty="0"/>
              <a:t>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      </a:t>
            </a:r>
            <a:r>
              <a:rPr lang="fr-FR" sz="2400" kern="0" dirty="0" err="1"/>
              <a:t>emit</a:t>
            </a:r>
            <a:r>
              <a:rPr lang="fr-FR" sz="2400" kern="0" dirty="0"/>
              <a:t> </a:t>
            </a:r>
            <a:r>
              <a:rPr lang="fr-FR" sz="2400" kern="0" dirty="0">
                <a:solidFill>
                  <a:schemeClr val="tx2"/>
                </a:solidFill>
              </a:rPr>
              <a:t>S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   end signal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end loop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286000" y="923854"/>
            <a:ext cx="4400564" cy="564031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bIns="648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loop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p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end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≈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loop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p</a:t>
            </a:r>
            <a:r>
              <a:rPr kumimoji="0" lang="fr-FR" sz="16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;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p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end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318E23-28CE-7343-B0A8-3E82F39C4524}"/>
              </a:ext>
            </a:extLst>
          </p:cNvPr>
          <p:cNvSpPr/>
          <p:nvPr/>
        </p:nvSpPr>
        <p:spPr>
          <a:xfrm>
            <a:off x="395536" y="2621881"/>
            <a:ext cx="4572000" cy="280692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loop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   signal </a:t>
            </a:r>
            <a:r>
              <a:rPr lang="fr-FR" sz="2400" kern="0" dirty="0">
                <a:solidFill>
                  <a:schemeClr val="tx2"/>
                </a:solidFill>
              </a:rPr>
              <a:t>S</a:t>
            </a:r>
            <a:r>
              <a:rPr lang="fr-FR" sz="2400" kern="0" dirty="0"/>
              <a:t> in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      </a:t>
            </a:r>
            <a:r>
              <a:rPr lang="fr-FR" sz="2400" kern="0" dirty="0" err="1"/>
              <a:t>if</a:t>
            </a:r>
            <a:r>
              <a:rPr lang="fr-FR" sz="2400" kern="0" dirty="0"/>
              <a:t> </a:t>
            </a:r>
            <a:r>
              <a:rPr lang="fr-FR" sz="2400" kern="0" dirty="0">
                <a:solidFill>
                  <a:schemeClr val="tx2"/>
                </a:solidFill>
              </a:rPr>
              <a:t>S</a:t>
            </a:r>
            <a:r>
              <a:rPr lang="fr-FR" sz="2400" kern="0" dirty="0"/>
              <a:t> </a:t>
            </a:r>
            <a:r>
              <a:rPr lang="fr-FR" sz="2400" kern="0" dirty="0" err="1"/>
              <a:t>then</a:t>
            </a:r>
            <a:r>
              <a:rPr lang="fr-FR" sz="2400" kern="0" dirty="0"/>
              <a:t> </a:t>
            </a:r>
            <a:r>
              <a:rPr lang="fr-FR" sz="2400" kern="0" dirty="0" err="1"/>
              <a:t>emit</a:t>
            </a:r>
            <a:r>
              <a:rPr lang="fr-FR" sz="2400" kern="0" dirty="0"/>
              <a:t> </a:t>
            </a:r>
            <a:r>
              <a:rPr lang="fr-FR" sz="2400" kern="0" dirty="0">
                <a:solidFill>
                  <a:schemeClr val="tx2"/>
                </a:solidFill>
              </a:rPr>
              <a:t>O </a:t>
            </a:r>
            <a:r>
              <a:rPr lang="fr-FR" sz="2400" kern="0" dirty="0"/>
              <a:t>end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      pause</a:t>
            </a:r>
            <a:r>
              <a:rPr lang="fr-FR" sz="1400" kern="0" dirty="0">
                <a:solidFill>
                  <a:schemeClr val="accent2"/>
                </a:solidFill>
              </a:rPr>
              <a:t> </a:t>
            </a:r>
            <a:r>
              <a:rPr lang="fr-FR" sz="2400" kern="0" dirty="0"/>
              <a:t>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      </a:t>
            </a:r>
            <a:r>
              <a:rPr lang="fr-FR" sz="2400" kern="0" dirty="0" err="1"/>
              <a:t>emit</a:t>
            </a:r>
            <a:r>
              <a:rPr lang="fr-FR" sz="2400" kern="0" dirty="0"/>
              <a:t> </a:t>
            </a:r>
            <a:r>
              <a:rPr lang="fr-FR" sz="2400" kern="0" dirty="0">
                <a:solidFill>
                  <a:schemeClr val="tx2"/>
                </a:solidFill>
              </a:rPr>
              <a:t>S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   end signal</a:t>
            </a:r>
            <a:r>
              <a:rPr lang="fr-FR" sz="1400" kern="0" dirty="0"/>
              <a:t> </a:t>
            </a:r>
            <a:r>
              <a:rPr lang="fr-FR" sz="2400" kern="0" dirty="0"/>
              <a:t>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end loop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08F7D95-A488-9B43-8ED3-8A617B2F6AD5}"/>
              </a:ext>
            </a:extLst>
          </p:cNvPr>
          <p:cNvSpPr txBox="1"/>
          <p:nvPr/>
        </p:nvSpPr>
        <p:spPr>
          <a:xfrm>
            <a:off x="4161310" y="3732955"/>
            <a:ext cx="410690" cy="584775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fr-FR" sz="3200" kern="0" dirty="0">
                <a:solidFill>
                  <a:schemeClr val="accent3"/>
                </a:solidFill>
              </a:rPr>
              <a:t>≈</a:t>
            </a:r>
            <a:endParaRPr kumimoji="0" lang="fr-FR" sz="32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80A185E3-3B9B-5548-9C7B-FB09B9B9652C}"/>
              </a:ext>
            </a:extLst>
          </p:cNvPr>
          <p:cNvCxnSpPr>
            <a:cxnSpLocks/>
          </p:cNvCxnSpPr>
          <p:nvPr/>
        </p:nvCxnSpPr>
        <p:spPr bwMode="auto">
          <a:xfrm>
            <a:off x="611560" y="3212976"/>
            <a:ext cx="0" cy="158417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CA880DB6-4D98-1F4B-9209-E6A73AF70D26}"/>
              </a:ext>
            </a:extLst>
          </p:cNvPr>
          <p:cNvCxnSpPr>
            <a:cxnSpLocks/>
          </p:cNvCxnSpPr>
          <p:nvPr/>
        </p:nvCxnSpPr>
        <p:spPr bwMode="auto">
          <a:xfrm>
            <a:off x="5256296" y="2263939"/>
            <a:ext cx="0" cy="158417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E459C3BB-0130-EA4E-A364-3ACAFB98C21B}"/>
              </a:ext>
            </a:extLst>
          </p:cNvPr>
          <p:cNvCxnSpPr>
            <a:cxnSpLocks/>
          </p:cNvCxnSpPr>
          <p:nvPr/>
        </p:nvCxnSpPr>
        <p:spPr bwMode="auto">
          <a:xfrm>
            <a:off x="5256296" y="4189721"/>
            <a:ext cx="0" cy="158417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88009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21/03/2018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43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Instant 1 : S</a:t>
            </a:r>
            <a:r>
              <a:rPr lang="fr-FR" baseline="30000" dirty="0"/>
              <a:t>0</a:t>
            </a:r>
            <a:r>
              <a:rPr lang="fr-FR" dirty="0"/>
              <a:t>, O absents car non </a:t>
            </a:r>
            <a:r>
              <a:rPr lang="en-US" dirty="0"/>
              <a:t>émissible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2286000" y="1652385"/>
            <a:ext cx="4572000" cy="474591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>
                <a:solidFill>
                  <a:schemeClr val="accent2"/>
                </a:solidFill>
              </a:rPr>
              <a:t>loop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 </a:t>
            </a:r>
            <a:r>
              <a:rPr lang="fr-FR" sz="2400" kern="0" dirty="0">
                <a:solidFill>
                  <a:schemeClr val="accent2"/>
                </a:solidFill>
              </a:rPr>
              <a:t>  signal</a:t>
            </a:r>
            <a:r>
              <a:rPr lang="fr-FR" sz="2400" kern="0" dirty="0"/>
              <a:t> </a:t>
            </a:r>
            <a:r>
              <a:rPr lang="fr-FR" sz="2400" kern="0" dirty="0">
                <a:solidFill>
                  <a:schemeClr val="tx2"/>
                </a:solidFill>
              </a:rPr>
              <a:t>S</a:t>
            </a:r>
            <a:r>
              <a:rPr lang="fr-FR" sz="2400" kern="0" baseline="30000" dirty="0">
                <a:solidFill>
                  <a:schemeClr val="tx2"/>
                </a:solidFill>
              </a:rPr>
              <a:t>0</a:t>
            </a:r>
            <a:r>
              <a:rPr lang="fr-FR" sz="2400" kern="0" dirty="0"/>
              <a:t> in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     </a:t>
            </a:r>
            <a:r>
              <a:rPr lang="fr-FR" sz="2400" kern="0" dirty="0">
                <a:solidFill>
                  <a:schemeClr val="accent2"/>
                </a:solidFill>
              </a:rPr>
              <a:t> </a:t>
            </a:r>
            <a:r>
              <a:rPr lang="fr-FR" sz="2400" kern="0" dirty="0" err="1">
                <a:solidFill>
                  <a:schemeClr val="accent2"/>
                </a:solidFill>
              </a:rPr>
              <a:t>if</a:t>
            </a:r>
            <a:r>
              <a:rPr lang="fr-FR" sz="2400" kern="0" dirty="0"/>
              <a:t> </a:t>
            </a:r>
            <a:r>
              <a:rPr lang="fr-FR" sz="2400" kern="0" dirty="0">
                <a:solidFill>
                  <a:schemeClr val="tx2"/>
                </a:solidFill>
              </a:rPr>
              <a:t>S</a:t>
            </a:r>
            <a:r>
              <a:rPr lang="fr-FR" sz="2400" kern="0" baseline="30000" dirty="0">
                <a:solidFill>
                  <a:schemeClr val="tx2"/>
                </a:solidFill>
              </a:rPr>
              <a:t>0</a:t>
            </a:r>
            <a:r>
              <a:rPr lang="fr-FR" sz="2400" kern="0" dirty="0"/>
              <a:t> </a:t>
            </a:r>
            <a:r>
              <a:rPr lang="fr-FR" sz="2400" kern="0" dirty="0" err="1"/>
              <a:t>then</a:t>
            </a:r>
            <a:r>
              <a:rPr lang="fr-FR" sz="2400" kern="0" dirty="0"/>
              <a:t> </a:t>
            </a:r>
            <a:r>
              <a:rPr lang="fr-FR" sz="2400" kern="0" dirty="0" err="1"/>
              <a:t>emit</a:t>
            </a:r>
            <a:r>
              <a:rPr lang="fr-FR" sz="2400" kern="0" dirty="0"/>
              <a:t> </a:t>
            </a:r>
            <a:r>
              <a:rPr lang="fr-FR" sz="2400" kern="0" dirty="0">
                <a:solidFill>
                  <a:schemeClr val="tx2"/>
                </a:solidFill>
              </a:rPr>
              <a:t>O </a:t>
            </a:r>
            <a:r>
              <a:rPr lang="fr-FR" sz="2400" kern="0" dirty="0">
                <a:solidFill>
                  <a:schemeClr val="accent2"/>
                </a:solidFill>
              </a:rPr>
              <a:t>end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      </a:t>
            </a:r>
            <a:r>
              <a:rPr lang="fr-FR" sz="2400" u="sng" kern="0" dirty="0">
                <a:solidFill>
                  <a:schemeClr val="accent2"/>
                </a:solidFill>
              </a:rPr>
              <a:t>pa</a:t>
            </a:r>
            <a:r>
              <a:rPr lang="fr-FR" sz="2400" kern="0" dirty="0"/>
              <a:t>use</a:t>
            </a:r>
            <a:r>
              <a:rPr lang="fr-FR" sz="1400" kern="0" dirty="0"/>
              <a:t> </a:t>
            </a:r>
            <a:r>
              <a:rPr lang="fr-FR" sz="2400" kern="0" dirty="0"/>
              <a:t>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      </a:t>
            </a:r>
            <a:r>
              <a:rPr lang="fr-FR" sz="2400" kern="0" dirty="0" err="1"/>
              <a:t>emit</a:t>
            </a:r>
            <a:r>
              <a:rPr lang="fr-FR" sz="2400" kern="0" dirty="0"/>
              <a:t> </a:t>
            </a:r>
            <a:r>
              <a:rPr lang="fr-FR" sz="2400" kern="0" dirty="0">
                <a:solidFill>
                  <a:schemeClr val="tx2"/>
                </a:solidFill>
              </a:rPr>
              <a:t>S</a:t>
            </a:r>
            <a:r>
              <a:rPr lang="fr-FR" sz="2400" kern="0" baseline="30000" dirty="0">
                <a:solidFill>
                  <a:schemeClr val="tx2"/>
                </a:solidFill>
              </a:rPr>
              <a:t>0</a:t>
            </a:r>
            <a:endParaRPr lang="fr-FR" sz="2400" kern="0" dirty="0">
              <a:solidFill>
                <a:schemeClr val="tx2"/>
              </a:solidFill>
            </a:endParaRP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   end signal</a:t>
            </a:r>
            <a:r>
              <a:rPr lang="fr-FR" sz="1400" kern="0" dirty="0"/>
              <a:t> </a:t>
            </a:r>
            <a:r>
              <a:rPr lang="fr-FR" sz="2400" kern="0" dirty="0"/>
              <a:t>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   signal </a:t>
            </a:r>
            <a:r>
              <a:rPr lang="fr-FR" sz="2400" kern="0" dirty="0">
                <a:solidFill>
                  <a:schemeClr val="bg1">
                    <a:lumMod val="75000"/>
                  </a:schemeClr>
                </a:solidFill>
              </a:rPr>
              <a:t>S</a:t>
            </a:r>
            <a:r>
              <a:rPr lang="fr-FR" sz="2400" kern="0" baseline="30000" dirty="0">
                <a:solidFill>
                  <a:schemeClr val="bg1">
                    <a:lumMod val="75000"/>
                  </a:schemeClr>
                </a:solidFill>
              </a:rPr>
              <a:t>1</a:t>
            </a:r>
            <a:r>
              <a:rPr lang="fr-FR" sz="2400" kern="0" dirty="0"/>
              <a:t> in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      </a:t>
            </a:r>
            <a:r>
              <a:rPr lang="fr-FR" sz="2400" kern="0" dirty="0" err="1"/>
              <a:t>if</a:t>
            </a:r>
            <a:r>
              <a:rPr lang="fr-FR" sz="2400" kern="0" dirty="0"/>
              <a:t> </a:t>
            </a:r>
            <a:r>
              <a:rPr lang="fr-FR" sz="2400" kern="0" dirty="0">
                <a:solidFill>
                  <a:schemeClr val="bg1">
                    <a:lumMod val="75000"/>
                  </a:schemeClr>
                </a:solidFill>
              </a:rPr>
              <a:t>S</a:t>
            </a:r>
            <a:r>
              <a:rPr lang="fr-FR" sz="2400" kern="0" baseline="30000" dirty="0">
                <a:solidFill>
                  <a:schemeClr val="bg1">
                    <a:lumMod val="75000"/>
                  </a:schemeClr>
                </a:solidFill>
              </a:rPr>
              <a:t>1</a:t>
            </a:r>
            <a:r>
              <a:rPr lang="fr-FR" sz="2400" kern="0" dirty="0"/>
              <a:t> </a:t>
            </a:r>
            <a:r>
              <a:rPr lang="fr-FR" sz="2400" kern="0" dirty="0" err="1"/>
              <a:t>then</a:t>
            </a:r>
            <a:r>
              <a:rPr lang="fr-FR" sz="2400" kern="0" dirty="0"/>
              <a:t> </a:t>
            </a:r>
            <a:r>
              <a:rPr lang="fr-FR" sz="2400" kern="0" dirty="0" err="1"/>
              <a:t>emit</a:t>
            </a:r>
            <a:r>
              <a:rPr lang="fr-FR" sz="2400" kern="0" dirty="0"/>
              <a:t> </a:t>
            </a:r>
            <a:r>
              <a:rPr lang="fr-FR" sz="2400" kern="0" dirty="0">
                <a:solidFill>
                  <a:schemeClr val="tx2"/>
                </a:solidFill>
              </a:rPr>
              <a:t>O </a:t>
            </a:r>
            <a:r>
              <a:rPr lang="fr-FR" sz="2400" kern="0" dirty="0"/>
              <a:t>end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      pause</a:t>
            </a:r>
            <a:r>
              <a:rPr lang="fr-FR" sz="1400" kern="0" dirty="0"/>
              <a:t> </a:t>
            </a:r>
            <a:r>
              <a:rPr lang="fr-FR" sz="2400" kern="0" dirty="0"/>
              <a:t>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      </a:t>
            </a:r>
            <a:r>
              <a:rPr lang="fr-FR" sz="2400" kern="0" dirty="0" err="1"/>
              <a:t>emit</a:t>
            </a:r>
            <a:r>
              <a:rPr lang="fr-FR" sz="2400" kern="0" dirty="0"/>
              <a:t> </a:t>
            </a:r>
            <a:r>
              <a:rPr lang="fr-FR" sz="2400" kern="0" dirty="0">
                <a:solidFill>
                  <a:schemeClr val="bg1">
                    <a:lumMod val="75000"/>
                  </a:schemeClr>
                </a:solidFill>
              </a:rPr>
              <a:t>S</a:t>
            </a:r>
            <a:r>
              <a:rPr lang="fr-FR" sz="2400" kern="0" baseline="30000" dirty="0">
                <a:solidFill>
                  <a:schemeClr val="bg1">
                    <a:lumMod val="75000"/>
                  </a:schemeClr>
                </a:solidFill>
              </a:rPr>
              <a:t>1</a:t>
            </a:r>
            <a:endParaRPr lang="fr-FR" sz="2400" kern="0" dirty="0">
              <a:solidFill>
                <a:schemeClr val="tx2"/>
              </a:solidFill>
            </a:endParaRP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   end signal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end loop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3D648DE-B80F-AA48-819C-3C5B39FB3061}"/>
              </a:ext>
            </a:extLst>
          </p:cNvPr>
          <p:cNvSpPr txBox="1"/>
          <p:nvPr/>
        </p:nvSpPr>
        <p:spPr>
          <a:xfrm>
            <a:off x="2286000" y="923854"/>
            <a:ext cx="4400564" cy="564031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bIns="648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loop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p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end ≈ loop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p</a:t>
            </a:r>
            <a:r>
              <a:rPr kumimoji="0" lang="fr-FR" sz="16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;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p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end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D51E81C5-4A32-5147-B398-E74C7DA32C63}"/>
              </a:ext>
            </a:extLst>
          </p:cNvPr>
          <p:cNvCxnSpPr/>
          <p:nvPr/>
        </p:nvCxnSpPr>
        <p:spPr bwMode="auto">
          <a:xfrm>
            <a:off x="1475656" y="1916832"/>
            <a:ext cx="648072" cy="0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ABD6A5D1-5209-4E45-9D90-F0C4E73F686E}"/>
              </a:ext>
            </a:extLst>
          </p:cNvPr>
          <p:cNvCxnSpPr/>
          <p:nvPr/>
        </p:nvCxnSpPr>
        <p:spPr bwMode="auto">
          <a:xfrm>
            <a:off x="1738893" y="2297832"/>
            <a:ext cx="648072" cy="0"/>
          </a:xfrm>
          <a:prstGeom prst="straightConnector1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6659655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21/03/2018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44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Instant 2a : S</a:t>
            </a:r>
            <a:r>
              <a:rPr lang="fr-FR" baseline="30000" dirty="0"/>
              <a:t>0</a:t>
            </a:r>
            <a:r>
              <a:rPr lang="fr-FR" dirty="0"/>
              <a:t> pr</a:t>
            </a:r>
            <a:r>
              <a:rPr lang="en-US" dirty="0"/>
              <a:t>ésent car émis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2286000" y="1652385"/>
            <a:ext cx="4572000" cy="474591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loop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 </a:t>
            </a:r>
            <a:r>
              <a:rPr lang="fr-FR" sz="2400" kern="0" dirty="0">
                <a:solidFill>
                  <a:schemeClr val="accent2"/>
                </a:solidFill>
              </a:rPr>
              <a:t>  </a:t>
            </a:r>
            <a:r>
              <a:rPr lang="fr-FR" sz="2400" kern="0" dirty="0"/>
              <a:t>signal </a:t>
            </a:r>
            <a:r>
              <a:rPr lang="fr-FR" sz="2400" kern="0" dirty="0">
                <a:solidFill>
                  <a:schemeClr val="accent1"/>
                </a:solidFill>
              </a:rPr>
              <a:t>S</a:t>
            </a:r>
            <a:r>
              <a:rPr lang="fr-FR" sz="2400" kern="0" baseline="30000" dirty="0">
                <a:solidFill>
                  <a:schemeClr val="accent1"/>
                </a:solidFill>
              </a:rPr>
              <a:t>0</a:t>
            </a:r>
            <a:r>
              <a:rPr lang="fr-FR" sz="2400" kern="0" dirty="0"/>
              <a:t> in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     </a:t>
            </a:r>
            <a:r>
              <a:rPr lang="fr-FR" sz="2400" kern="0" dirty="0">
                <a:solidFill>
                  <a:schemeClr val="accent2"/>
                </a:solidFill>
              </a:rPr>
              <a:t> </a:t>
            </a:r>
            <a:r>
              <a:rPr lang="fr-FR" sz="2400" kern="0" dirty="0" err="1"/>
              <a:t>if</a:t>
            </a:r>
            <a:r>
              <a:rPr lang="fr-FR" sz="2400" kern="0" dirty="0"/>
              <a:t> </a:t>
            </a:r>
            <a:r>
              <a:rPr lang="fr-FR" sz="2400" kern="0" dirty="0">
                <a:solidFill>
                  <a:schemeClr val="accent1"/>
                </a:solidFill>
              </a:rPr>
              <a:t>S</a:t>
            </a:r>
            <a:r>
              <a:rPr lang="fr-FR" sz="2400" kern="0" baseline="30000" dirty="0">
                <a:solidFill>
                  <a:schemeClr val="accent1"/>
                </a:solidFill>
              </a:rPr>
              <a:t>0</a:t>
            </a:r>
            <a:r>
              <a:rPr lang="fr-FR" sz="2400" kern="0" dirty="0"/>
              <a:t> </a:t>
            </a:r>
            <a:r>
              <a:rPr lang="fr-FR" sz="2400" kern="0" dirty="0" err="1"/>
              <a:t>then</a:t>
            </a:r>
            <a:r>
              <a:rPr lang="fr-FR" sz="2400" kern="0" dirty="0"/>
              <a:t> </a:t>
            </a:r>
            <a:r>
              <a:rPr lang="fr-FR" sz="2400" kern="0" dirty="0" err="1"/>
              <a:t>emit</a:t>
            </a:r>
            <a:r>
              <a:rPr lang="fr-FR" sz="2400" kern="0" dirty="0"/>
              <a:t> O</a:t>
            </a:r>
            <a:r>
              <a:rPr lang="fr-FR" sz="2400" kern="0" dirty="0">
                <a:solidFill>
                  <a:schemeClr val="tx2"/>
                </a:solidFill>
              </a:rPr>
              <a:t> </a:t>
            </a:r>
            <a:r>
              <a:rPr lang="fr-FR" sz="2400" kern="0" dirty="0"/>
              <a:t>end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      pau</a:t>
            </a:r>
            <a:r>
              <a:rPr lang="fr-FR" sz="2400" u="sng" kern="0" dirty="0">
                <a:solidFill>
                  <a:schemeClr val="accent2"/>
                </a:solidFill>
              </a:rPr>
              <a:t>se</a:t>
            </a:r>
            <a:r>
              <a:rPr lang="fr-FR" sz="1400" kern="0" dirty="0">
                <a:solidFill>
                  <a:schemeClr val="accent2"/>
                </a:solidFill>
              </a:rPr>
              <a:t> </a:t>
            </a:r>
            <a:r>
              <a:rPr lang="fr-FR" sz="2400" kern="0" dirty="0">
                <a:solidFill>
                  <a:schemeClr val="accent2"/>
                </a:solidFill>
              </a:rPr>
              <a:t>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      </a:t>
            </a:r>
            <a:r>
              <a:rPr lang="fr-FR" sz="2400" kern="0" dirty="0" err="1">
                <a:solidFill>
                  <a:schemeClr val="accent2"/>
                </a:solidFill>
              </a:rPr>
              <a:t>emit</a:t>
            </a:r>
            <a:r>
              <a:rPr lang="fr-FR" sz="2400" kern="0" dirty="0"/>
              <a:t> </a:t>
            </a:r>
            <a:r>
              <a:rPr lang="fr-FR" sz="2400" kern="0" dirty="0">
                <a:solidFill>
                  <a:schemeClr val="accent1"/>
                </a:solidFill>
              </a:rPr>
              <a:t>S</a:t>
            </a:r>
            <a:r>
              <a:rPr lang="fr-FR" sz="2400" kern="0" baseline="30000" dirty="0">
                <a:solidFill>
                  <a:schemeClr val="accent1"/>
                </a:solidFill>
              </a:rPr>
              <a:t>0</a:t>
            </a:r>
            <a:endParaRPr lang="fr-FR" sz="2400" kern="0" dirty="0">
              <a:solidFill>
                <a:schemeClr val="accent1"/>
              </a:solidFill>
            </a:endParaRP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   </a:t>
            </a:r>
            <a:r>
              <a:rPr lang="fr-FR" sz="2400" kern="0" dirty="0">
                <a:solidFill>
                  <a:schemeClr val="accent2"/>
                </a:solidFill>
              </a:rPr>
              <a:t>end signal</a:t>
            </a:r>
            <a:r>
              <a:rPr lang="fr-FR" sz="1400" kern="0" dirty="0">
                <a:solidFill>
                  <a:schemeClr val="accent2"/>
                </a:solidFill>
              </a:rPr>
              <a:t> </a:t>
            </a:r>
            <a:r>
              <a:rPr lang="fr-FR" sz="2400" kern="0" dirty="0"/>
              <a:t>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   signal </a:t>
            </a:r>
            <a:r>
              <a:rPr lang="fr-FR" sz="2400" kern="0" dirty="0">
                <a:solidFill>
                  <a:schemeClr val="bg1">
                    <a:lumMod val="75000"/>
                  </a:schemeClr>
                </a:solidFill>
              </a:rPr>
              <a:t>S</a:t>
            </a:r>
            <a:r>
              <a:rPr lang="fr-FR" sz="2400" kern="0" baseline="30000" dirty="0">
                <a:solidFill>
                  <a:schemeClr val="bg1">
                    <a:lumMod val="75000"/>
                  </a:schemeClr>
                </a:solidFill>
              </a:rPr>
              <a:t>1</a:t>
            </a:r>
            <a:r>
              <a:rPr lang="fr-FR" sz="2400" kern="0" dirty="0"/>
              <a:t> in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      </a:t>
            </a:r>
            <a:r>
              <a:rPr lang="fr-FR" sz="2400" kern="0" dirty="0" err="1"/>
              <a:t>if</a:t>
            </a:r>
            <a:r>
              <a:rPr lang="fr-FR" sz="2400" kern="0" dirty="0"/>
              <a:t> </a:t>
            </a:r>
            <a:r>
              <a:rPr lang="fr-FR" sz="2400" kern="0" dirty="0">
                <a:solidFill>
                  <a:schemeClr val="bg1">
                    <a:lumMod val="75000"/>
                  </a:schemeClr>
                </a:solidFill>
              </a:rPr>
              <a:t>S</a:t>
            </a:r>
            <a:r>
              <a:rPr lang="fr-FR" sz="2400" kern="0" baseline="30000" dirty="0">
                <a:solidFill>
                  <a:schemeClr val="bg1">
                    <a:lumMod val="75000"/>
                  </a:schemeClr>
                </a:solidFill>
              </a:rPr>
              <a:t>1</a:t>
            </a:r>
            <a:r>
              <a:rPr lang="fr-FR" sz="2400" kern="0" dirty="0"/>
              <a:t> </a:t>
            </a:r>
            <a:r>
              <a:rPr lang="fr-FR" sz="2400" kern="0" dirty="0" err="1"/>
              <a:t>then</a:t>
            </a:r>
            <a:r>
              <a:rPr lang="fr-FR" sz="2400" kern="0" dirty="0"/>
              <a:t> </a:t>
            </a:r>
            <a:r>
              <a:rPr lang="fr-FR" sz="2400" kern="0" dirty="0" err="1"/>
              <a:t>emit</a:t>
            </a:r>
            <a:r>
              <a:rPr lang="fr-FR" sz="2400" kern="0" dirty="0"/>
              <a:t> O</a:t>
            </a:r>
            <a:r>
              <a:rPr lang="fr-FR" sz="2400" kern="0" dirty="0">
                <a:solidFill>
                  <a:schemeClr val="tx2"/>
                </a:solidFill>
              </a:rPr>
              <a:t> </a:t>
            </a:r>
            <a:r>
              <a:rPr lang="fr-FR" sz="2400" kern="0" dirty="0"/>
              <a:t>end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      pause</a:t>
            </a:r>
            <a:r>
              <a:rPr lang="fr-FR" sz="1400" kern="0" dirty="0"/>
              <a:t> </a:t>
            </a:r>
            <a:r>
              <a:rPr lang="fr-FR" sz="2400" kern="0" dirty="0"/>
              <a:t>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      </a:t>
            </a:r>
            <a:r>
              <a:rPr lang="fr-FR" sz="2400" kern="0" dirty="0" err="1"/>
              <a:t>emit</a:t>
            </a:r>
            <a:r>
              <a:rPr lang="fr-FR" sz="2400" kern="0" dirty="0"/>
              <a:t> </a:t>
            </a:r>
            <a:r>
              <a:rPr lang="fr-FR" sz="2400" kern="0" dirty="0">
                <a:solidFill>
                  <a:schemeClr val="bg1">
                    <a:lumMod val="75000"/>
                  </a:schemeClr>
                </a:solidFill>
              </a:rPr>
              <a:t>S</a:t>
            </a:r>
            <a:r>
              <a:rPr lang="fr-FR" sz="2400" kern="0" baseline="30000" dirty="0">
                <a:solidFill>
                  <a:schemeClr val="bg1">
                    <a:lumMod val="75000"/>
                  </a:schemeClr>
                </a:solidFill>
              </a:rPr>
              <a:t>1</a:t>
            </a:r>
            <a:endParaRPr lang="fr-FR" sz="2400" kern="0" dirty="0">
              <a:solidFill>
                <a:schemeClr val="bg1">
                  <a:lumMod val="75000"/>
                </a:schemeClr>
              </a:solidFill>
            </a:endParaRP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   end signal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end loop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50E678F-5D82-F048-A015-A95367C36D2E}"/>
              </a:ext>
            </a:extLst>
          </p:cNvPr>
          <p:cNvSpPr txBox="1"/>
          <p:nvPr/>
        </p:nvSpPr>
        <p:spPr>
          <a:xfrm>
            <a:off x="2286000" y="923854"/>
            <a:ext cx="4400564" cy="564031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bIns="648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loop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p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end ≈ loop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p</a:t>
            </a:r>
            <a:r>
              <a:rPr kumimoji="0" lang="fr-FR" sz="16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;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p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end</a:t>
            </a: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992553EE-9AB6-8743-B505-2130C853D87D}"/>
              </a:ext>
            </a:extLst>
          </p:cNvPr>
          <p:cNvCxnSpPr/>
          <p:nvPr/>
        </p:nvCxnSpPr>
        <p:spPr bwMode="auto">
          <a:xfrm>
            <a:off x="2015984" y="3447759"/>
            <a:ext cx="648072" cy="0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813A3068-34DB-2644-BC8B-ACC686A7C1A5}"/>
              </a:ext>
            </a:extLst>
          </p:cNvPr>
          <p:cNvCxnSpPr/>
          <p:nvPr/>
        </p:nvCxnSpPr>
        <p:spPr bwMode="auto">
          <a:xfrm>
            <a:off x="1738893" y="2297832"/>
            <a:ext cx="648072" cy="0"/>
          </a:xfrm>
          <a:prstGeom prst="straightConnector1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928848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21/03/2018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45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Instant 2a : S</a:t>
            </a:r>
            <a:r>
              <a:rPr lang="fr-FR" baseline="30000" dirty="0"/>
              <a:t>0</a:t>
            </a:r>
            <a:r>
              <a:rPr lang="fr-FR" dirty="0"/>
              <a:t> pr</a:t>
            </a:r>
            <a:r>
              <a:rPr lang="en-US" dirty="0"/>
              <a:t>ésent car émis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2286000" y="1652385"/>
            <a:ext cx="4572000" cy="474591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loop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 </a:t>
            </a:r>
            <a:r>
              <a:rPr lang="fr-FR" sz="2400" kern="0" dirty="0">
                <a:solidFill>
                  <a:schemeClr val="accent2"/>
                </a:solidFill>
              </a:rPr>
              <a:t>  </a:t>
            </a:r>
            <a:r>
              <a:rPr lang="fr-FR" sz="2400" kern="0" dirty="0"/>
              <a:t>signal </a:t>
            </a:r>
            <a:r>
              <a:rPr lang="fr-FR" sz="2400" kern="0" dirty="0">
                <a:solidFill>
                  <a:schemeClr val="bg1">
                    <a:lumMod val="75000"/>
                  </a:schemeClr>
                </a:solidFill>
              </a:rPr>
              <a:t>S</a:t>
            </a:r>
            <a:r>
              <a:rPr lang="fr-FR" sz="2400" kern="0" baseline="30000" dirty="0">
                <a:solidFill>
                  <a:schemeClr val="bg1">
                    <a:lumMod val="75000"/>
                  </a:schemeClr>
                </a:solidFill>
              </a:rPr>
              <a:t>0</a:t>
            </a:r>
            <a:r>
              <a:rPr lang="fr-FR" sz="2400" kern="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fr-FR" sz="2400" kern="0" dirty="0"/>
              <a:t>in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     </a:t>
            </a:r>
            <a:r>
              <a:rPr lang="fr-FR" sz="2400" kern="0" dirty="0">
                <a:solidFill>
                  <a:schemeClr val="accent2"/>
                </a:solidFill>
              </a:rPr>
              <a:t> </a:t>
            </a:r>
            <a:r>
              <a:rPr lang="fr-FR" sz="2400" kern="0" dirty="0" err="1"/>
              <a:t>if</a:t>
            </a:r>
            <a:r>
              <a:rPr lang="fr-FR" sz="2400" kern="0" dirty="0"/>
              <a:t> </a:t>
            </a:r>
            <a:r>
              <a:rPr lang="fr-FR" sz="2400" kern="0" dirty="0">
                <a:solidFill>
                  <a:schemeClr val="bg1">
                    <a:lumMod val="75000"/>
                  </a:schemeClr>
                </a:solidFill>
              </a:rPr>
              <a:t>S</a:t>
            </a:r>
            <a:r>
              <a:rPr lang="fr-FR" sz="2400" kern="0" baseline="30000" dirty="0">
                <a:solidFill>
                  <a:schemeClr val="bg1">
                    <a:lumMod val="75000"/>
                  </a:schemeClr>
                </a:solidFill>
              </a:rPr>
              <a:t>0</a:t>
            </a:r>
            <a:r>
              <a:rPr lang="fr-FR" sz="2400" kern="0" dirty="0"/>
              <a:t> </a:t>
            </a:r>
            <a:r>
              <a:rPr lang="fr-FR" sz="2400" kern="0" dirty="0" err="1"/>
              <a:t>then</a:t>
            </a:r>
            <a:r>
              <a:rPr lang="fr-FR" sz="2400" kern="0" dirty="0"/>
              <a:t> </a:t>
            </a:r>
            <a:r>
              <a:rPr lang="fr-FR" sz="2400" kern="0" dirty="0" err="1"/>
              <a:t>emit</a:t>
            </a:r>
            <a:r>
              <a:rPr lang="fr-FR" sz="2400" kern="0" dirty="0"/>
              <a:t> O</a:t>
            </a:r>
            <a:r>
              <a:rPr lang="fr-FR" sz="2400" kern="0" dirty="0">
                <a:solidFill>
                  <a:schemeClr val="tx2"/>
                </a:solidFill>
              </a:rPr>
              <a:t> </a:t>
            </a:r>
            <a:r>
              <a:rPr lang="fr-FR" sz="2400" kern="0" dirty="0"/>
              <a:t>end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      pau</a:t>
            </a:r>
            <a:r>
              <a:rPr lang="fr-FR" sz="2400" u="sng" kern="0" dirty="0">
                <a:solidFill>
                  <a:schemeClr val="accent2"/>
                </a:solidFill>
              </a:rPr>
              <a:t>se</a:t>
            </a:r>
            <a:r>
              <a:rPr lang="fr-FR" sz="1400" kern="0" dirty="0">
                <a:solidFill>
                  <a:schemeClr val="accent2"/>
                </a:solidFill>
              </a:rPr>
              <a:t> </a:t>
            </a:r>
            <a:r>
              <a:rPr lang="fr-FR" sz="2400" kern="0" dirty="0">
                <a:solidFill>
                  <a:schemeClr val="accent2"/>
                </a:solidFill>
              </a:rPr>
              <a:t>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      </a:t>
            </a:r>
            <a:r>
              <a:rPr lang="fr-FR" sz="2400" kern="0" dirty="0" err="1">
                <a:solidFill>
                  <a:schemeClr val="accent2"/>
                </a:solidFill>
              </a:rPr>
              <a:t>emit</a:t>
            </a:r>
            <a:r>
              <a:rPr lang="fr-FR" sz="2400" kern="0" dirty="0"/>
              <a:t> </a:t>
            </a:r>
            <a:r>
              <a:rPr lang="fr-FR" sz="2400" kern="0" dirty="0">
                <a:solidFill>
                  <a:schemeClr val="bg1">
                    <a:lumMod val="75000"/>
                  </a:schemeClr>
                </a:solidFill>
              </a:rPr>
              <a:t>S</a:t>
            </a:r>
            <a:r>
              <a:rPr lang="fr-FR" sz="2400" kern="0" baseline="30000" dirty="0">
                <a:solidFill>
                  <a:schemeClr val="bg1">
                    <a:lumMod val="75000"/>
                  </a:schemeClr>
                </a:solidFill>
              </a:rPr>
              <a:t>0</a:t>
            </a:r>
            <a:endParaRPr lang="fr-FR" sz="2400" kern="0" dirty="0">
              <a:solidFill>
                <a:schemeClr val="bg1">
                  <a:lumMod val="75000"/>
                </a:schemeClr>
              </a:solidFill>
            </a:endParaRP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   </a:t>
            </a:r>
            <a:r>
              <a:rPr lang="fr-FR" sz="2400" kern="0" dirty="0">
                <a:solidFill>
                  <a:schemeClr val="accent2"/>
                </a:solidFill>
              </a:rPr>
              <a:t>end signal</a:t>
            </a:r>
            <a:r>
              <a:rPr lang="fr-FR" sz="1400" kern="0" dirty="0">
                <a:solidFill>
                  <a:schemeClr val="accent2"/>
                </a:solidFill>
              </a:rPr>
              <a:t> </a:t>
            </a:r>
            <a:r>
              <a:rPr lang="fr-FR" sz="2400" kern="0" dirty="0"/>
              <a:t>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   signal </a:t>
            </a:r>
            <a:r>
              <a:rPr lang="fr-FR" sz="2400" kern="0" dirty="0">
                <a:solidFill>
                  <a:schemeClr val="bg1">
                    <a:lumMod val="75000"/>
                  </a:schemeClr>
                </a:solidFill>
              </a:rPr>
              <a:t>S</a:t>
            </a:r>
            <a:r>
              <a:rPr lang="fr-FR" sz="2400" kern="0" baseline="30000" dirty="0">
                <a:solidFill>
                  <a:schemeClr val="bg1">
                    <a:lumMod val="75000"/>
                  </a:schemeClr>
                </a:solidFill>
              </a:rPr>
              <a:t>1</a:t>
            </a:r>
            <a:r>
              <a:rPr lang="fr-FR" sz="2400" kern="0" dirty="0"/>
              <a:t> in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      </a:t>
            </a:r>
            <a:r>
              <a:rPr lang="fr-FR" sz="2400" kern="0" dirty="0" err="1"/>
              <a:t>if</a:t>
            </a:r>
            <a:r>
              <a:rPr lang="fr-FR" sz="2400" kern="0" dirty="0"/>
              <a:t> </a:t>
            </a:r>
            <a:r>
              <a:rPr lang="fr-FR" sz="2400" kern="0" dirty="0">
                <a:solidFill>
                  <a:schemeClr val="bg1">
                    <a:lumMod val="75000"/>
                  </a:schemeClr>
                </a:solidFill>
              </a:rPr>
              <a:t>S</a:t>
            </a:r>
            <a:r>
              <a:rPr lang="fr-FR" sz="2400" kern="0" baseline="30000" dirty="0">
                <a:solidFill>
                  <a:schemeClr val="bg1">
                    <a:lumMod val="75000"/>
                  </a:schemeClr>
                </a:solidFill>
              </a:rPr>
              <a:t>1</a:t>
            </a:r>
            <a:r>
              <a:rPr lang="fr-FR" sz="2400" kern="0" dirty="0"/>
              <a:t> </a:t>
            </a:r>
            <a:r>
              <a:rPr lang="fr-FR" sz="2400" kern="0" dirty="0" err="1"/>
              <a:t>then</a:t>
            </a:r>
            <a:r>
              <a:rPr lang="fr-FR" sz="2400" kern="0" dirty="0"/>
              <a:t> </a:t>
            </a:r>
            <a:r>
              <a:rPr lang="fr-FR" sz="2400" kern="0" dirty="0" err="1"/>
              <a:t>emit</a:t>
            </a:r>
            <a:r>
              <a:rPr lang="fr-FR" sz="2400" kern="0" dirty="0"/>
              <a:t> O</a:t>
            </a:r>
            <a:r>
              <a:rPr lang="fr-FR" sz="2400" kern="0" dirty="0">
                <a:solidFill>
                  <a:schemeClr val="tx2"/>
                </a:solidFill>
              </a:rPr>
              <a:t> </a:t>
            </a:r>
            <a:r>
              <a:rPr lang="fr-FR" sz="2400" kern="0" dirty="0"/>
              <a:t>end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      pause</a:t>
            </a:r>
            <a:r>
              <a:rPr lang="fr-FR" sz="1400" kern="0" dirty="0"/>
              <a:t> </a:t>
            </a:r>
            <a:r>
              <a:rPr lang="fr-FR" sz="2400" kern="0" dirty="0"/>
              <a:t>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      </a:t>
            </a:r>
            <a:r>
              <a:rPr lang="fr-FR" sz="2400" kern="0" dirty="0" err="1"/>
              <a:t>emit</a:t>
            </a:r>
            <a:r>
              <a:rPr lang="fr-FR" sz="2400" kern="0" dirty="0"/>
              <a:t> </a:t>
            </a:r>
            <a:r>
              <a:rPr lang="fr-FR" sz="2400" kern="0" dirty="0">
                <a:solidFill>
                  <a:schemeClr val="bg1">
                    <a:lumMod val="75000"/>
                  </a:schemeClr>
                </a:solidFill>
              </a:rPr>
              <a:t>S</a:t>
            </a:r>
            <a:r>
              <a:rPr lang="fr-FR" sz="2400" kern="0" baseline="30000" dirty="0">
                <a:solidFill>
                  <a:schemeClr val="bg1">
                    <a:lumMod val="75000"/>
                  </a:schemeClr>
                </a:solidFill>
              </a:rPr>
              <a:t>1</a:t>
            </a:r>
            <a:endParaRPr lang="fr-FR" sz="2400" kern="0" dirty="0">
              <a:solidFill>
                <a:schemeClr val="bg1">
                  <a:lumMod val="75000"/>
                </a:schemeClr>
              </a:solidFill>
            </a:endParaRP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   end signal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end loop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50E678F-5D82-F048-A015-A95367C36D2E}"/>
              </a:ext>
            </a:extLst>
          </p:cNvPr>
          <p:cNvSpPr txBox="1"/>
          <p:nvPr/>
        </p:nvSpPr>
        <p:spPr>
          <a:xfrm>
            <a:off x="2286000" y="923854"/>
            <a:ext cx="4400564" cy="564031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bIns="648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loop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p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end ≈ loop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p</a:t>
            </a:r>
            <a:r>
              <a:rPr kumimoji="0" lang="fr-FR" sz="16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;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p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end</a:t>
            </a: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992553EE-9AB6-8743-B505-2130C853D87D}"/>
              </a:ext>
            </a:extLst>
          </p:cNvPr>
          <p:cNvCxnSpPr/>
          <p:nvPr/>
        </p:nvCxnSpPr>
        <p:spPr bwMode="auto">
          <a:xfrm>
            <a:off x="1759675" y="3835686"/>
            <a:ext cx="648072" cy="0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813A3068-34DB-2644-BC8B-ACC686A7C1A5}"/>
              </a:ext>
            </a:extLst>
          </p:cNvPr>
          <p:cNvCxnSpPr/>
          <p:nvPr/>
        </p:nvCxnSpPr>
        <p:spPr bwMode="auto">
          <a:xfrm>
            <a:off x="1738893" y="2297832"/>
            <a:ext cx="648072" cy="0"/>
          </a:xfrm>
          <a:prstGeom prst="straightConnector1">
            <a:avLst/>
          </a:prstGeom>
          <a:noFill/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0766463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21/03/2018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46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Instant 2b : S</a:t>
            </a:r>
            <a:r>
              <a:rPr lang="fr-FR" baseline="30000" dirty="0"/>
              <a:t>0</a:t>
            </a:r>
            <a:r>
              <a:rPr lang="fr-FR" dirty="0"/>
              <a:t> </a:t>
            </a:r>
            <a:r>
              <a:rPr lang="en-US" dirty="0"/>
              <a:t>plus visible, S</a:t>
            </a:r>
            <a:r>
              <a:rPr lang="en-US" baseline="30000" dirty="0"/>
              <a:t>1</a:t>
            </a:r>
            <a:r>
              <a:rPr lang="en-US" dirty="0"/>
              <a:t> inconnu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2286000" y="1652385"/>
            <a:ext cx="4572000" cy="474591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loop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 </a:t>
            </a:r>
            <a:r>
              <a:rPr lang="fr-FR" sz="2400" kern="0" dirty="0">
                <a:solidFill>
                  <a:schemeClr val="accent2"/>
                </a:solidFill>
              </a:rPr>
              <a:t>  </a:t>
            </a:r>
            <a:r>
              <a:rPr lang="fr-FR" sz="2400" kern="0" dirty="0"/>
              <a:t>signal </a:t>
            </a:r>
            <a:r>
              <a:rPr lang="fr-FR" sz="2400" kern="0" dirty="0">
                <a:solidFill>
                  <a:schemeClr val="bg1">
                    <a:lumMod val="75000"/>
                  </a:schemeClr>
                </a:solidFill>
              </a:rPr>
              <a:t>S</a:t>
            </a:r>
            <a:r>
              <a:rPr lang="fr-FR" sz="2400" kern="0" baseline="30000" dirty="0">
                <a:solidFill>
                  <a:schemeClr val="bg1">
                    <a:lumMod val="75000"/>
                  </a:schemeClr>
                </a:solidFill>
              </a:rPr>
              <a:t>0</a:t>
            </a:r>
            <a:r>
              <a:rPr lang="fr-FR" sz="2400" kern="0" dirty="0"/>
              <a:t> in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     </a:t>
            </a:r>
            <a:r>
              <a:rPr lang="fr-FR" sz="2400" kern="0" dirty="0">
                <a:solidFill>
                  <a:schemeClr val="accent2"/>
                </a:solidFill>
              </a:rPr>
              <a:t> </a:t>
            </a:r>
            <a:r>
              <a:rPr lang="fr-FR" sz="2400" kern="0" dirty="0" err="1"/>
              <a:t>if</a:t>
            </a:r>
            <a:r>
              <a:rPr lang="fr-FR" sz="2400" kern="0" dirty="0"/>
              <a:t> </a:t>
            </a:r>
            <a:r>
              <a:rPr lang="fr-FR" sz="2400" kern="0" dirty="0">
                <a:solidFill>
                  <a:schemeClr val="bg1">
                    <a:lumMod val="75000"/>
                  </a:schemeClr>
                </a:solidFill>
              </a:rPr>
              <a:t>S</a:t>
            </a:r>
            <a:r>
              <a:rPr lang="fr-FR" sz="2400" kern="0" baseline="30000" dirty="0">
                <a:solidFill>
                  <a:schemeClr val="bg1">
                    <a:lumMod val="75000"/>
                  </a:schemeClr>
                </a:solidFill>
              </a:rPr>
              <a:t>0</a:t>
            </a:r>
            <a:r>
              <a:rPr lang="fr-FR" sz="2400" kern="0" dirty="0"/>
              <a:t> </a:t>
            </a:r>
            <a:r>
              <a:rPr lang="fr-FR" sz="2400" kern="0" dirty="0" err="1"/>
              <a:t>then</a:t>
            </a:r>
            <a:r>
              <a:rPr lang="fr-FR" sz="2400" kern="0" dirty="0"/>
              <a:t> </a:t>
            </a:r>
            <a:r>
              <a:rPr lang="fr-FR" sz="2400" kern="0" dirty="0" err="1"/>
              <a:t>emit</a:t>
            </a:r>
            <a:r>
              <a:rPr lang="fr-FR" sz="2400" kern="0" dirty="0"/>
              <a:t> O</a:t>
            </a:r>
            <a:r>
              <a:rPr lang="fr-FR" sz="2400" kern="0" dirty="0">
                <a:solidFill>
                  <a:schemeClr val="tx2"/>
                </a:solidFill>
              </a:rPr>
              <a:t> </a:t>
            </a:r>
            <a:r>
              <a:rPr lang="fr-FR" sz="2400" kern="0" dirty="0"/>
              <a:t>end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      pau</a:t>
            </a:r>
            <a:r>
              <a:rPr lang="fr-FR" sz="2400" u="sng" kern="0" dirty="0">
                <a:solidFill>
                  <a:schemeClr val="accent2"/>
                </a:solidFill>
              </a:rPr>
              <a:t>se</a:t>
            </a:r>
            <a:r>
              <a:rPr lang="fr-FR" sz="1400" kern="0" dirty="0">
                <a:solidFill>
                  <a:schemeClr val="accent2"/>
                </a:solidFill>
              </a:rPr>
              <a:t> </a:t>
            </a:r>
            <a:r>
              <a:rPr lang="fr-FR" sz="2400" kern="0" dirty="0">
                <a:solidFill>
                  <a:schemeClr val="accent2"/>
                </a:solidFill>
              </a:rPr>
              <a:t>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      </a:t>
            </a:r>
            <a:r>
              <a:rPr lang="fr-FR" sz="2400" kern="0" dirty="0" err="1">
                <a:solidFill>
                  <a:schemeClr val="accent2"/>
                </a:solidFill>
              </a:rPr>
              <a:t>emit</a:t>
            </a:r>
            <a:r>
              <a:rPr lang="fr-FR" sz="2400" kern="0" dirty="0"/>
              <a:t> </a:t>
            </a:r>
            <a:r>
              <a:rPr lang="fr-FR" sz="2400" kern="0" dirty="0">
                <a:solidFill>
                  <a:schemeClr val="bg1">
                    <a:lumMod val="75000"/>
                  </a:schemeClr>
                </a:solidFill>
              </a:rPr>
              <a:t>S</a:t>
            </a:r>
            <a:r>
              <a:rPr lang="fr-FR" sz="2400" kern="0" baseline="30000" dirty="0">
                <a:solidFill>
                  <a:schemeClr val="bg1">
                    <a:lumMod val="75000"/>
                  </a:schemeClr>
                </a:solidFill>
              </a:rPr>
              <a:t>0</a:t>
            </a:r>
            <a:endParaRPr lang="fr-FR" sz="2400" kern="0" dirty="0">
              <a:solidFill>
                <a:schemeClr val="bg1">
                  <a:lumMod val="75000"/>
                </a:schemeClr>
              </a:solidFill>
            </a:endParaRP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   </a:t>
            </a:r>
            <a:r>
              <a:rPr lang="fr-FR" sz="2400" kern="0" dirty="0">
                <a:solidFill>
                  <a:schemeClr val="accent2"/>
                </a:solidFill>
              </a:rPr>
              <a:t>end signal</a:t>
            </a:r>
            <a:r>
              <a:rPr lang="fr-FR" sz="1400" kern="0" dirty="0">
                <a:solidFill>
                  <a:schemeClr val="accent2"/>
                </a:solidFill>
              </a:rPr>
              <a:t> </a:t>
            </a:r>
            <a:r>
              <a:rPr lang="fr-FR" sz="2400" kern="0" dirty="0">
                <a:solidFill>
                  <a:schemeClr val="accent2"/>
                </a:solidFill>
              </a:rPr>
              <a:t>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   </a:t>
            </a:r>
            <a:r>
              <a:rPr lang="fr-FR" sz="2400" kern="0" dirty="0">
                <a:solidFill>
                  <a:schemeClr val="accent2"/>
                </a:solidFill>
              </a:rPr>
              <a:t>signal</a:t>
            </a:r>
            <a:r>
              <a:rPr lang="fr-FR" sz="2400" kern="0" dirty="0"/>
              <a:t> S</a:t>
            </a:r>
            <a:r>
              <a:rPr lang="fr-FR" sz="2400" kern="0" baseline="30000" dirty="0"/>
              <a:t>1</a:t>
            </a:r>
            <a:r>
              <a:rPr lang="fr-FR" sz="2400" kern="0" dirty="0"/>
              <a:t> </a:t>
            </a:r>
            <a:r>
              <a:rPr lang="fr-FR" sz="2400" kern="0" dirty="0">
                <a:solidFill>
                  <a:schemeClr val="accent2"/>
                </a:solidFill>
              </a:rPr>
              <a:t>in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      </a:t>
            </a:r>
            <a:r>
              <a:rPr lang="fr-FR" sz="2400" kern="0" dirty="0" err="1"/>
              <a:t>if</a:t>
            </a:r>
            <a:r>
              <a:rPr lang="fr-FR" sz="2400" kern="0" dirty="0"/>
              <a:t> S</a:t>
            </a:r>
            <a:r>
              <a:rPr lang="fr-FR" sz="2400" kern="0" baseline="30000" dirty="0"/>
              <a:t>1</a:t>
            </a:r>
            <a:r>
              <a:rPr lang="fr-FR" sz="2400" kern="0" dirty="0"/>
              <a:t> </a:t>
            </a:r>
            <a:r>
              <a:rPr lang="fr-FR" sz="2400" kern="0" dirty="0" err="1"/>
              <a:t>then</a:t>
            </a:r>
            <a:r>
              <a:rPr lang="fr-FR" sz="2400" kern="0" dirty="0"/>
              <a:t> </a:t>
            </a:r>
            <a:r>
              <a:rPr lang="fr-FR" sz="2400" kern="0" dirty="0" err="1"/>
              <a:t>emit</a:t>
            </a:r>
            <a:r>
              <a:rPr lang="fr-FR" sz="2400" kern="0" dirty="0"/>
              <a:t> O</a:t>
            </a:r>
            <a:r>
              <a:rPr lang="fr-FR" sz="2400" kern="0" dirty="0">
                <a:solidFill>
                  <a:schemeClr val="tx2"/>
                </a:solidFill>
              </a:rPr>
              <a:t> </a:t>
            </a:r>
            <a:r>
              <a:rPr lang="fr-FR" sz="2400" kern="0" dirty="0"/>
              <a:t>end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      pause</a:t>
            </a:r>
            <a:r>
              <a:rPr lang="fr-FR" sz="1400" kern="0" dirty="0"/>
              <a:t> </a:t>
            </a:r>
            <a:r>
              <a:rPr lang="fr-FR" sz="2400" kern="0" dirty="0"/>
              <a:t>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      </a:t>
            </a:r>
            <a:r>
              <a:rPr lang="fr-FR" sz="2400" kern="0" dirty="0" err="1"/>
              <a:t>emit</a:t>
            </a:r>
            <a:r>
              <a:rPr lang="fr-FR" sz="2400" kern="0" dirty="0"/>
              <a:t> S</a:t>
            </a:r>
            <a:r>
              <a:rPr lang="fr-FR" sz="2400" kern="0" baseline="30000" dirty="0"/>
              <a:t>1</a:t>
            </a:r>
            <a:endParaRPr lang="fr-FR" sz="2400" kern="0" dirty="0">
              <a:solidFill>
                <a:schemeClr val="tx2"/>
              </a:solidFill>
            </a:endParaRP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   end signal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end loop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E929172-508F-1A40-8384-D07CCED2D801}"/>
              </a:ext>
            </a:extLst>
          </p:cNvPr>
          <p:cNvSpPr txBox="1"/>
          <p:nvPr/>
        </p:nvSpPr>
        <p:spPr>
          <a:xfrm>
            <a:off x="2286000" y="923854"/>
            <a:ext cx="4400564" cy="564031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bIns="648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loop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p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end ≈ loop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p</a:t>
            </a:r>
            <a:r>
              <a:rPr kumimoji="0" lang="fr-FR" sz="16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;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p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end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352AB2A9-FAF8-C14D-802F-5FED7041C6F2}"/>
              </a:ext>
            </a:extLst>
          </p:cNvPr>
          <p:cNvCxnSpPr/>
          <p:nvPr/>
        </p:nvCxnSpPr>
        <p:spPr bwMode="auto">
          <a:xfrm>
            <a:off x="1763688" y="2276872"/>
            <a:ext cx="648072" cy="0"/>
          </a:xfrm>
          <a:prstGeom prst="straightConnector1">
            <a:avLst/>
          </a:prstGeom>
          <a:noFill/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B7503380-A7DD-4A42-BF26-315664BF9DBC}"/>
              </a:ext>
            </a:extLst>
          </p:cNvPr>
          <p:cNvCxnSpPr/>
          <p:nvPr/>
        </p:nvCxnSpPr>
        <p:spPr bwMode="auto">
          <a:xfrm>
            <a:off x="1763688" y="4221088"/>
            <a:ext cx="648072" cy="0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9645094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21/03/2018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47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Instant 2b : S</a:t>
            </a:r>
            <a:r>
              <a:rPr lang="fr-FR" baseline="30000" dirty="0"/>
              <a:t>1</a:t>
            </a:r>
            <a:r>
              <a:rPr lang="fr-FR" dirty="0"/>
              <a:t>, O </a:t>
            </a:r>
            <a:r>
              <a:rPr lang="en-US" dirty="0"/>
              <a:t>absents, fin de l’instant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2286000" y="1652385"/>
            <a:ext cx="4572000" cy="474591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loop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 </a:t>
            </a:r>
            <a:r>
              <a:rPr lang="fr-FR" sz="2400" kern="0" dirty="0">
                <a:solidFill>
                  <a:schemeClr val="accent2"/>
                </a:solidFill>
              </a:rPr>
              <a:t>  </a:t>
            </a:r>
            <a:r>
              <a:rPr lang="fr-FR" sz="2400" kern="0" dirty="0"/>
              <a:t>signal </a:t>
            </a:r>
            <a:r>
              <a:rPr lang="fr-FR" sz="2400" kern="0" dirty="0">
                <a:solidFill>
                  <a:schemeClr val="bg1">
                    <a:lumMod val="75000"/>
                  </a:schemeClr>
                </a:solidFill>
              </a:rPr>
              <a:t>S</a:t>
            </a:r>
            <a:r>
              <a:rPr lang="fr-FR" sz="2400" kern="0" baseline="30000" dirty="0">
                <a:solidFill>
                  <a:schemeClr val="bg1">
                    <a:lumMod val="75000"/>
                  </a:schemeClr>
                </a:solidFill>
              </a:rPr>
              <a:t>0</a:t>
            </a:r>
            <a:r>
              <a:rPr lang="fr-FR" sz="2400" kern="0" dirty="0"/>
              <a:t> in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     </a:t>
            </a:r>
            <a:r>
              <a:rPr lang="fr-FR" sz="2400" kern="0" dirty="0">
                <a:solidFill>
                  <a:schemeClr val="accent2"/>
                </a:solidFill>
              </a:rPr>
              <a:t> </a:t>
            </a:r>
            <a:r>
              <a:rPr lang="fr-FR" sz="2400" kern="0" dirty="0" err="1"/>
              <a:t>if</a:t>
            </a:r>
            <a:r>
              <a:rPr lang="fr-FR" sz="2400" kern="0" dirty="0"/>
              <a:t> </a:t>
            </a:r>
            <a:r>
              <a:rPr lang="fr-FR" sz="2400" kern="0" dirty="0">
                <a:solidFill>
                  <a:schemeClr val="bg1">
                    <a:lumMod val="75000"/>
                  </a:schemeClr>
                </a:solidFill>
              </a:rPr>
              <a:t>S</a:t>
            </a:r>
            <a:r>
              <a:rPr lang="fr-FR" sz="2400" kern="0" baseline="30000" dirty="0">
                <a:solidFill>
                  <a:schemeClr val="bg1">
                    <a:lumMod val="75000"/>
                  </a:schemeClr>
                </a:solidFill>
              </a:rPr>
              <a:t>0</a:t>
            </a:r>
            <a:r>
              <a:rPr lang="fr-FR" sz="2400" kern="0" dirty="0"/>
              <a:t> </a:t>
            </a:r>
            <a:r>
              <a:rPr lang="fr-FR" sz="2400" kern="0" dirty="0" err="1"/>
              <a:t>then</a:t>
            </a:r>
            <a:r>
              <a:rPr lang="fr-FR" sz="2400" kern="0" dirty="0"/>
              <a:t> </a:t>
            </a:r>
            <a:r>
              <a:rPr lang="fr-FR" sz="2400" kern="0" dirty="0" err="1"/>
              <a:t>emit</a:t>
            </a:r>
            <a:r>
              <a:rPr lang="fr-FR" sz="2400" kern="0" dirty="0"/>
              <a:t> </a:t>
            </a:r>
            <a:r>
              <a:rPr lang="fr-FR" sz="2400" kern="0" dirty="0">
                <a:solidFill>
                  <a:schemeClr val="tx2"/>
                </a:solidFill>
              </a:rPr>
              <a:t>O </a:t>
            </a:r>
            <a:r>
              <a:rPr lang="fr-FR" sz="2400" kern="0" dirty="0"/>
              <a:t>end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      pau</a:t>
            </a:r>
            <a:r>
              <a:rPr lang="fr-FR" sz="2400" u="sng" kern="0" dirty="0">
                <a:solidFill>
                  <a:schemeClr val="accent2"/>
                </a:solidFill>
              </a:rPr>
              <a:t>se</a:t>
            </a:r>
            <a:r>
              <a:rPr lang="fr-FR" sz="1400" kern="0" dirty="0">
                <a:solidFill>
                  <a:schemeClr val="accent2"/>
                </a:solidFill>
              </a:rPr>
              <a:t> </a:t>
            </a:r>
            <a:r>
              <a:rPr lang="fr-FR" sz="2400" kern="0" dirty="0">
                <a:solidFill>
                  <a:schemeClr val="accent2"/>
                </a:solidFill>
              </a:rPr>
              <a:t>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      </a:t>
            </a:r>
            <a:r>
              <a:rPr lang="fr-FR" sz="2400" kern="0" dirty="0" err="1">
                <a:solidFill>
                  <a:schemeClr val="accent2"/>
                </a:solidFill>
              </a:rPr>
              <a:t>emit</a:t>
            </a:r>
            <a:r>
              <a:rPr lang="fr-FR" sz="2400" kern="0" dirty="0"/>
              <a:t> </a:t>
            </a:r>
            <a:r>
              <a:rPr lang="fr-FR" sz="2400" kern="0" dirty="0">
                <a:solidFill>
                  <a:schemeClr val="bg1">
                    <a:lumMod val="75000"/>
                  </a:schemeClr>
                </a:solidFill>
              </a:rPr>
              <a:t>S</a:t>
            </a:r>
            <a:r>
              <a:rPr lang="fr-FR" sz="2400" kern="0" baseline="30000" dirty="0">
                <a:solidFill>
                  <a:schemeClr val="bg1">
                    <a:lumMod val="75000"/>
                  </a:schemeClr>
                </a:solidFill>
              </a:rPr>
              <a:t>0</a:t>
            </a:r>
            <a:endParaRPr lang="fr-FR" sz="2400" kern="0" dirty="0">
              <a:solidFill>
                <a:schemeClr val="bg1">
                  <a:lumMod val="75000"/>
                </a:schemeClr>
              </a:solidFill>
            </a:endParaRP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   </a:t>
            </a:r>
            <a:r>
              <a:rPr lang="fr-FR" sz="2400" kern="0" dirty="0">
                <a:solidFill>
                  <a:schemeClr val="accent2"/>
                </a:solidFill>
              </a:rPr>
              <a:t>end signal</a:t>
            </a:r>
            <a:r>
              <a:rPr lang="fr-FR" sz="1400" kern="0" dirty="0">
                <a:solidFill>
                  <a:schemeClr val="accent2"/>
                </a:solidFill>
              </a:rPr>
              <a:t> </a:t>
            </a:r>
            <a:r>
              <a:rPr lang="fr-FR" sz="2400" kern="0" dirty="0">
                <a:solidFill>
                  <a:schemeClr val="accent2"/>
                </a:solidFill>
              </a:rPr>
              <a:t>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   </a:t>
            </a:r>
            <a:r>
              <a:rPr lang="fr-FR" sz="2400" kern="0" dirty="0">
                <a:solidFill>
                  <a:schemeClr val="accent2"/>
                </a:solidFill>
              </a:rPr>
              <a:t>signal</a:t>
            </a:r>
            <a:r>
              <a:rPr lang="fr-FR" sz="2400" kern="0" dirty="0"/>
              <a:t> </a:t>
            </a:r>
            <a:r>
              <a:rPr lang="fr-FR" sz="2400" kern="0" dirty="0">
                <a:solidFill>
                  <a:schemeClr val="tx2"/>
                </a:solidFill>
              </a:rPr>
              <a:t>S</a:t>
            </a:r>
            <a:r>
              <a:rPr lang="fr-FR" sz="2400" kern="0" baseline="30000" dirty="0">
                <a:solidFill>
                  <a:schemeClr val="tx2"/>
                </a:solidFill>
              </a:rPr>
              <a:t>1</a:t>
            </a:r>
            <a:r>
              <a:rPr lang="fr-FR" sz="2400" kern="0" dirty="0"/>
              <a:t> </a:t>
            </a:r>
            <a:r>
              <a:rPr lang="fr-FR" sz="2400" kern="0" dirty="0">
                <a:solidFill>
                  <a:schemeClr val="accent2"/>
                </a:solidFill>
              </a:rPr>
              <a:t>in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      </a:t>
            </a:r>
            <a:r>
              <a:rPr lang="fr-FR" sz="2400" kern="0" dirty="0" err="1">
                <a:solidFill>
                  <a:schemeClr val="accent2"/>
                </a:solidFill>
              </a:rPr>
              <a:t>if</a:t>
            </a:r>
            <a:r>
              <a:rPr lang="fr-FR" sz="2400" kern="0" dirty="0"/>
              <a:t> </a:t>
            </a:r>
            <a:r>
              <a:rPr lang="fr-FR" sz="2400" kern="0" dirty="0">
                <a:solidFill>
                  <a:schemeClr val="tx2"/>
                </a:solidFill>
              </a:rPr>
              <a:t>S</a:t>
            </a:r>
            <a:r>
              <a:rPr lang="fr-FR" sz="2400" kern="0" baseline="30000" dirty="0">
                <a:solidFill>
                  <a:schemeClr val="tx2"/>
                </a:solidFill>
              </a:rPr>
              <a:t>1</a:t>
            </a:r>
            <a:r>
              <a:rPr lang="fr-FR" sz="2400" kern="0" dirty="0"/>
              <a:t> </a:t>
            </a:r>
            <a:r>
              <a:rPr lang="fr-FR" sz="2400" kern="0" dirty="0" err="1"/>
              <a:t>then</a:t>
            </a:r>
            <a:r>
              <a:rPr lang="fr-FR" sz="2400" kern="0" dirty="0"/>
              <a:t> </a:t>
            </a:r>
            <a:r>
              <a:rPr lang="fr-FR" sz="2400" kern="0" dirty="0" err="1"/>
              <a:t>emit</a:t>
            </a:r>
            <a:r>
              <a:rPr lang="fr-FR" sz="2400" kern="0" dirty="0"/>
              <a:t> </a:t>
            </a:r>
            <a:r>
              <a:rPr lang="fr-FR" sz="2400" kern="0" dirty="0">
                <a:solidFill>
                  <a:schemeClr val="tx2"/>
                </a:solidFill>
              </a:rPr>
              <a:t>O </a:t>
            </a:r>
            <a:r>
              <a:rPr lang="fr-FR" sz="2400" kern="0" dirty="0">
                <a:solidFill>
                  <a:schemeClr val="accent2"/>
                </a:solidFill>
              </a:rPr>
              <a:t>end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     </a:t>
            </a:r>
            <a:r>
              <a:rPr lang="fr-FR" sz="2400" kern="0" dirty="0">
                <a:solidFill>
                  <a:schemeClr val="accent2"/>
                </a:solidFill>
              </a:rPr>
              <a:t> </a:t>
            </a:r>
            <a:r>
              <a:rPr lang="fr-FR" sz="2400" u="sng" kern="0" dirty="0">
                <a:solidFill>
                  <a:schemeClr val="accent2"/>
                </a:solidFill>
              </a:rPr>
              <a:t>pa</a:t>
            </a:r>
            <a:r>
              <a:rPr lang="fr-FR" sz="2400" kern="0" dirty="0"/>
              <a:t>use</a:t>
            </a:r>
            <a:r>
              <a:rPr lang="fr-FR" sz="1400" kern="0" dirty="0"/>
              <a:t> </a:t>
            </a:r>
            <a:r>
              <a:rPr lang="fr-FR" sz="2400" kern="0" dirty="0"/>
              <a:t>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      </a:t>
            </a:r>
            <a:r>
              <a:rPr lang="fr-FR" sz="2400" kern="0" dirty="0" err="1"/>
              <a:t>emit</a:t>
            </a:r>
            <a:r>
              <a:rPr lang="fr-FR" sz="2400" kern="0" dirty="0"/>
              <a:t> </a:t>
            </a:r>
            <a:r>
              <a:rPr lang="fr-FR" sz="2400" kern="0" dirty="0">
                <a:solidFill>
                  <a:schemeClr val="tx2"/>
                </a:solidFill>
              </a:rPr>
              <a:t>S</a:t>
            </a:r>
            <a:r>
              <a:rPr lang="fr-FR" sz="2400" kern="0" baseline="30000" dirty="0">
                <a:solidFill>
                  <a:schemeClr val="tx2"/>
                </a:solidFill>
              </a:rPr>
              <a:t>1</a:t>
            </a:r>
            <a:endParaRPr lang="fr-FR" sz="2400" kern="0" dirty="0">
              <a:solidFill>
                <a:schemeClr val="tx2"/>
              </a:solidFill>
            </a:endParaRP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   end signal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end loop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E929172-508F-1A40-8384-D07CCED2D801}"/>
              </a:ext>
            </a:extLst>
          </p:cNvPr>
          <p:cNvSpPr txBox="1"/>
          <p:nvPr/>
        </p:nvSpPr>
        <p:spPr>
          <a:xfrm>
            <a:off x="2286000" y="923854"/>
            <a:ext cx="4400564" cy="564031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bIns="648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loop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p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end ≈ loop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p</a:t>
            </a:r>
            <a:r>
              <a:rPr kumimoji="0" lang="fr-FR" sz="16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;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p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end</a:t>
            </a: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B7503380-A7DD-4A42-BF26-315664BF9DBC}"/>
              </a:ext>
            </a:extLst>
          </p:cNvPr>
          <p:cNvCxnSpPr/>
          <p:nvPr/>
        </p:nvCxnSpPr>
        <p:spPr bwMode="auto">
          <a:xfrm>
            <a:off x="1957652" y="4969235"/>
            <a:ext cx="648072" cy="0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AEED9B3C-67F8-FB45-8B7B-49FFE01A35C3}"/>
              </a:ext>
            </a:extLst>
          </p:cNvPr>
          <p:cNvCxnSpPr/>
          <p:nvPr/>
        </p:nvCxnSpPr>
        <p:spPr bwMode="auto">
          <a:xfrm>
            <a:off x="1763688" y="4221088"/>
            <a:ext cx="648072" cy="0"/>
          </a:xfrm>
          <a:prstGeom prst="straightConnector1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9785502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21/03/2018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48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Instant 3a : S</a:t>
            </a:r>
            <a:r>
              <a:rPr lang="fr-FR" baseline="30000" dirty="0"/>
              <a:t>1</a:t>
            </a:r>
            <a:r>
              <a:rPr lang="fr-FR" dirty="0"/>
              <a:t> </a:t>
            </a:r>
            <a:r>
              <a:rPr lang="en-US" dirty="0"/>
              <a:t>présent car émis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2286000" y="1652385"/>
            <a:ext cx="4572000" cy="474591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loop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 </a:t>
            </a:r>
            <a:r>
              <a:rPr lang="fr-FR" sz="2400" kern="0" dirty="0">
                <a:solidFill>
                  <a:schemeClr val="accent2"/>
                </a:solidFill>
              </a:rPr>
              <a:t>  </a:t>
            </a:r>
            <a:r>
              <a:rPr lang="fr-FR" sz="2400" kern="0" dirty="0"/>
              <a:t>signal </a:t>
            </a:r>
            <a:r>
              <a:rPr lang="fr-FR" sz="2400" kern="0" dirty="0">
                <a:solidFill>
                  <a:schemeClr val="bg1">
                    <a:lumMod val="75000"/>
                  </a:schemeClr>
                </a:solidFill>
              </a:rPr>
              <a:t>S</a:t>
            </a:r>
            <a:r>
              <a:rPr lang="fr-FR" sz="2400" kern="0" baseline="30000" dirty="0">
                <a:solidFill>
                  <a:schemeClr val="bg1">
                    <a:lumMod val="75000"/>
                  </a:schemeClr>
                </a:solidFill>
              </a:rPr>
              <a:t>0</a:t>
            </a:r>
            <a:r>
              <a:rPr lang="fr-FR" sz="2400" kern="0" dirty="0"/>
              <a:t> in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     </a:t>
            </a:r>
            <a:r>
              <a:rPr lang="fr-FR" sz="2400" kern="0" dirty="0">
                <a:solidFill>
                  <a:schemeClr val="accent2"/>
                </a:solidFill>
              </a:rPr>
              <a:t> </a:t>
            </a:r>
            <a:r>
              <a:rPr lang="fr-FR" sz="2400" kern="0" dirty="0" err="1"/>
              <a:t>if</a:t>
            </a:r>
            <a:r>
              <a:rPr lang="fr-FR" sz="2400" kern="0" dirty="0"/>
              <a:t> </a:t>
            </a:r>
            <a:r>
              <a:rPr lang="fr-FR" sz="2400" kern="0" dirty="0">
                <a:solidFill>
                  <a:schemeClr val="bg1">
                    <a:lumMod val="75000"/>
                  </a:schemeClr>
                </a:solidFill>
              </a:rPr>
              <a:t>S</a:t>
            </a:r>
            <a:r>
              <a:rPr lang="fr-FR" sz="2400" kern="0" baseline="30000" dirty="0">
                <a:solidFill>
                  <a:schemeClr val="bg1">
                    <a:lumMod val="75000"/>
                  </a:schemeClr>
                </a:solidFill>
              </a:rPr>
              <a:t>0</a:t>
            </a:r>
            <a:r>
              <a:rPr lang="fr-FR" sz="2400" kern="0" dirty="0"/>
              <a:t> </a:t>
            </a:r>
            <a:r>
              <a:rPr lang="fr-FR" sz="2400" kern="0" dirty="0" err="1"/>
              <a:t>then</a:t>
            </a:r>
            <a:r>
              <a:rPr lang="fr-FR" sz="2400" kern="0" dirty="0"/>
              <a:t> </a:t>
            </a:r>
            <a:r>
              <a:rPr lang="fr-FR" sz="2400" kern="0" dirty="0" err="1"/>
              <a:t>emit</a:t>
            </a:r>
            <a:r>
              <a:rPr lang="fr-FR" sz="2400" kern="0" dirty="0"/>
              <a:t> O</a:t>
            </a:r>
            <a:r>
              <a:rPr lang="fr-FR" sz="2400" kern="0" dirty="0">
                <a:solidFill>
                  <a:schemeClr val="tx2"/>
                </a:solidFill>
              </a:rPr>
              <a:t> </a:t>
            </a:r>
            <a:r>
              <a:rPr lang="fr-FR" sz="2400" kern="0" dirty="0"/>
              <a:t>end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      pause</a:t>
            </a:r>
            <a:r>
              <a:rPr lang="fr-FR" sz="1400" kern="0" dirty="0"/>
              <a:t> </a:t>
            </a:r>
            <a:r>
              <a:rPr lang="fr-FR" sz="2400" kern="0" dirty="0"/>
              <a:t>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      </a:t>
            </a:r>
            <a:r>
              <a:rPr lang="fr-FR" sz="2400" kern="0" dirty="0" err="1"/>
              <a:t>emit</a:t>
            </a:r>
            <a:r>
              <a:rPr lang="fr-FR" sz="2400" kern="0" dirty="0"/>
              <a:t> </a:t>
            </a:r>
            <a:r>
              <a:rPr lang="fr-FR" sz="2400" kern="0" dirty="0">
                <a:solidFill>
                  <a:schemeClr val="bg1">
                    <a:lumMod val="75000"/>
                  </a:schemeClr>
                </a:solidFill>
              </a:rPr>
              <a:t>S</a:t>
            </a:r>
            <a:r>
              <a:rPr lang="fr-FR" sz="2400" kern="0" baseline="30000" dirty="0">
                <a:solidFill>
                  <a:schemeClr val="bg1">
                    <a:lumMod val="75000"/>
                  </a:schemeClr>
                </a:solidFill>
              </a:rPr>
              <a:t>0</a:t>
            </a:r>
            <a:endParaRPr lang="fr-FR" sz="2400" kern="0" dirty="0">
              <a:solidFill>
                <a:schemeClr val="bg1">
                  <a:lumMod val="75000"/>
                </a:schemeClr>
              </a:solidFill>
            </a:endParaRP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   end signal</a:t>
            </a:r>
            <a:r>
              <a:rPr lang="fr-FR" sz="1400" kern="0" dirty="0"/>
              <a:t> </a:t>
            </a:r>
            <a:r>
              <a:rPr lang="fr-FR" sz="2400" kern="0" dirty="0"/>
              <a:t>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   signal </a:t>
            </a:r>
            <a:r>
              <a:rPr lang="fr-FR" sz="2400" kern="0" dirty="0">
                <a:solidFill>
                  <a:schemeClr val="accent1"/>
                </a:solidFill>
              </a:rPr>
              <a:t>S</a:t>
            </a:r>
            <a:r>
              <a:rPr lang="fr-FR" sz="2400" kern="0" baseline="30000" dirty="0">
                <a:solidFill>
                  <a:schemeClr val="accent1"/>
                </a:solidFill>
              </a:rPr>
              <a:t>1</a:t>
            </a:r>
            <a:r>
              <a:rPr lang="fr-FR" sz="2400" kern="0" dirty="0"/>
              <a:t> in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      </a:t>
            </a:r>
            <a:r>
              <a:rPr lang="fr-FR" sz="2400" kern="0" dirty="0" err="1"/>
              <a:t>if</a:t>
            </a:r>
            <a:r>
              <a:rPr lang="fr-FR" sz="2400" kern="0" dirty="0"/>
              <a:t> </a:t>
            </a:r>
            <a:r>
              <a:rPr lang="fr-FR" sz="2400" kern="0" dirty="0">
                <a:solidFill>
                  <a:schemeClr val="accent1"/>
                </a:solidFill>
              </a:rPr>
              <a:t>S</a:t>
            </a:r>
            <a:r>
              <a:rPr lang="fr-FR" sz="2400" kern="0" baseline="30000" dirty="0">
                <a:solidFill>
                  <a:schemeClr val="accent1"/>
                </a:solidFill>
              </a:rPr>
              <a:t>1</a:t>
            </a:r>
            <a:r>
              <a:rPr lang="fr-FR" sz="2400" kern="0" dirty="0"/>
              <a:t> </a:t>
            </a:r>
            <a:r>
              <a:rPr lang="fr-FR" sz="2400" kern="0" dirty="0" err="1"/>
              <a:t>then</a:t>
            </a:r>
            <a:r>
              <a:rPr lang="fr-FR" sz="2400" kern="0" dirty="0"/>
              <a:t> </a:t>
            </a:r>
            <a:r>
              <a:rPr lang="fr-FR" sz="2400" kern="0" dirty="0" err="1"/>
              <a:t>emit</a:t>
            </a:r>
            <a:r>
              <a:rPr lang="fr-FR" sz="2400" kern="0" dirty="0"/>
              <a:t> O</a:t>
            </a:r>
            <a:r>
              <a:rPr lang="fr-FR" sz="2400" kern="0" dirty="0">
                <a:solidFill>
                  <a:schemeClr val="tx2"/>
                </a:solidFill>
              </a:rPr>
              <a:t> </a:t>
            </a:r>
            <a:r>
              <a:rPr lang="fr-FR" sz="2400" kern="0" dirty="0"/>
              <a:t>end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      pau</a:t>
            </a:r>
            <a:r>
              <a:rPr lang="fr-FR" sz="2400" u="sng" kern="0" dirty="0">
                <a:solidFill>
                  <a:schemeClr val="accent2"/>
                </a:solidFill>
              </a:rPr>
              <a:t>se</a:t>
            </a:r>
            <a:r>
              <a:rPr lang="fr-FR" sz="1400" u="sng" kern="0" dirty="0"/>
              <a:t> </a:t>
            </a:r>
            <a:r>
              <a:rPr lang="fr-FR" sz="2400" kern="0" dirty="0"/>
              <a:t>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      </a:t>
            </a:r>
            <a:r>
              <a:rPr lang="fr-FR" sz="2400" kern="0" dirty="0" err="1">
                <a:solidFill>
                  <a:schemeClr val="accent2"/>
                </a:solidFill>
              </a:rPr>
              <a:t>emit</a:t>
            </a:r>
            <a:r>
              <a:rPr lang="fr-FR" sz="2400" kern="0" dirty="0"/>
              <a:t> </a:t>
            </a:r>
            <a:r>
              <a:rPr lang="fr-FR" sz="2400" kern="0" dirty="0">
                <a:solidFill>
                  <a:schemeClr val="accent1"/>
                </a:solidFill>
              </a:rPr>
              <a:t>S</a:t>
            </a:r>
            <a:r>
              <a:rPr lang="fr-FR" sz="2400" kern="0" baseline="30000" dirty="0">
                <a:solidFill>
                  <a:schemeClr val="accent1"/>
                </a:solidFill>
              </a:rPr>
              <a:t>1</a:t>
            </a:r>
            <a:endParaRPr lang="fr-FR" sz="2400" kern="0" dirty="0">
              <a:solidFill>
                <a:schemeClr val="accent1"/>
              </a:solidFill>
            </a:endParaRP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   end signal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end loop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E929172-508F-1A40-8384-D07CCED2D801}"/>
              </a:ext>
            </a:extLst>
          </p:cNvPr>
          <p:cNvSpPr txBox="1"/>
          <p:nvPr/>
        </p:nvSpPr>
        <p:spPr>
          <a:xfrm>
            <a:off x="2286000" y="923854"/>
            <a:ext cx="4400564" cy="564031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bIns="648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loop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p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end ≈ loop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p</a:t>
            </a:r>
            <a:r>
              <a:rPr kumimoji="0" lang="fr-FR" sz="16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;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p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end</a:t>
            </a: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B7503380-A7DD-4A42-BF26-315664BF9DBC}"/>
              </a:ext>
            </a:extLst>
          </p:cNvPr>
          <p:cNvCxnSpPr/>
          <p:nvPr/>
        </p:nvCxnSpPr>
        <p:spPr bwMode="auto">
          <a:xfrm>
            <a:off x="1957652" y="4969235"/>
            <a:ext cx="648072" cy="0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6FC62217-C637-624F-B7A3-0FD9A234AB73}"/>
              </a:ext>
            </a:extLst>
          </p:cNvPr>
          <p:cNvCxnSpPr/>
          <p:nvPr/>
        </p:nvCxnSpPr>
        <p:spPr bwMode="auto">
          <a:xfrm>
            <a:off x="1839889" y="4221090"/>
            <a:ext cx="648072" cy="0"/>
          </a:xfrm>
          <a:prstGeom prst="straightConnector1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5213664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21/03/2018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49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Instant 3a : S</a:t>
            </a:r>
            <a:r>
              <a:rPr lang="fr-FR" baseline="30000" dirty="0"/>
              <a:t>1</a:t>
            </a:r>
            <a:r>
              <a:rPr lang="fr-FR" dirty="0"/>
              <a:t> </a:t>
            </a:r>
            <a:r>
              <a:rPr lang="en-US" dirty="0"/>
              <a:t>présent car émis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2286000" y="1652385"/>
            <a:ext cx="4572000" cy="474591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loop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 </a:t>
            </a:r>
            <a:r>
              <a:rPr lang="fr-FR" sz="2400" kern="0" dirty="0">
                <a:solidFill>
                  <a:schemeClr val="accent2"/>
                </a:solidFill>
              </a:rPr>
              <a:t>  </a:t>
            </a:r>
            <a:r>
              <a:rPr lang="fr-FR" sz="2400" kern="0" dirty="0"/>
              <a:t>signal </a:t>
            </a:r>
            <a:r>
              <a:rPr lang="fr-FR" sz="2400" kern="0" dirty="0">
                <a:solidFill>
                  <a:schemeClr val="bg1">
                    <a:lumMod val="75000"/>
                  </a:schemeClr>
                </a:solidFill>
              </a:rPr>
              <a:t>S</a:t>
            </a:r>
            <a:r>
              <a:rPr lang="fr-FR" sz="2400" kern="0" baseline="30000" dirty="0">
                <a:solidFill>
                  <a:schemeClr val="bg1">
                    <a:lumMod val="75000"/>
                  </a:schemeClr>
                </a:solidFill>
              </a:rPr>
              <a:t>0</a:t>
            </a:r>
            <a:r>
              <a:rPr lang="fr-FR" sz="2400" kern="0" dirty="0"/>
              <a:t> in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     </a:t>
            </a:r>
            <a:r>
              <a:rPr lang="fr-FR" sz="2400" kern="0" dirty="0">
                <a:solidFill>
                  <a:schemeClr val="accent2"/>
                </a:solidFill>
              </a:rPr>
              <a:t> </a:t>
            </a:r>
            <a:r>
              <a:rPr lang="fr-FR" sz="2400" kern="0" dirty="0" err="1"/>
              <a:t>if</a:t>
            </a:r>
            <a:r>
              <a:rPr lang="fr-FR" sz="2400" kern="0" dirty="0"/>
              <a:t> </a:t>
            </a:r>
            <a:r>
              <a:rPr lang="fr-FR" sz="2400" kern="0" dirty="0">
                <a:solidFill>
                  <a:schemeClr val="bg1">
                    <a:lumMod val="75000"/>
                  </a:schemeClr>
                </a:solidFill>
              </a:rPr>
              <a:t>S</a:t>
            </a:r>
            <a:r>
              <a:rPr lang="fr-FR" sz="2400" kern="0" baseline="30000" dirty="0">
                <a:solidFill>
                  <a:schemeClr val="bg1">
                    <a:lumMod val="75000"/>
                  </a:schemeClr>
                </a:solidFill>
              </a:rPr>
              <a:t>0</a:t>
            </a:r>
            <a:r>
              <a:rPr lang="fr-FR" sz="2400" kern="0" dirty="0"/>
              <a:t> </a:t>
            </a:r>
            <a:r>
              <a:rPr lang="fr-FR" sz="2400" kern="0" dirty="0" err="1"/>
              <a:t>then</a:t>
            </a:r>
            <a:r>
              <a:rPr lang="fr-FR" sz="2400" kern="0" dirty="0"/>
              <a:t> </a:t>
            </a:r>
            <a:r>
              <a:rPr lang="fr-FR" sz="2400" kern="0" dirty="0" err="1"/>
              <a:t>emit</a:t>
            </a:r>
            <a:r>
              <a:rPr lang="fr-FR" sz="2400" kern="0" dirty="0"/>
              <a:t> O</a:t>
            </a:r>
            <a:r>
              <a:rPr lang="fr-FR" sz="2400" kern="0" dirty="0">
                <a:solidFill>
                  <a:schemeClr val="tx2"/>
                </a:solidFill>
              </a:rPr>
              <a:t> </a:t>
            </a:r>
            <a:r>
              <a:rPr lang="fr-FR" sz="2400" kern="0" dirty="0"/>
              <a:t>end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      pause</a:t>
            </a:r>
            <a:r>
              <a:rPr lang="fr-FR" sz="1400" kern="0" dirty="0"/>
              <a:t> </a:t>
            </a:r>
            <a:r>
              <a:rPr lang="fr-FR" sz="2400" kern="0" dirty="0"/>
              <a:t>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      </a:t>
            </a:r>
            <a:r>
              <a:rPr lang="fr-FR" sz="2400" kern="0" dirty="0" err="1"/>
              <a:t>emit</a:t>
            </a:r>
            <a:r>
              <a:rPr lang="fr-FR" sz="2400" kern="0" dirty="0"/>
              <a:t> </a:t>
            </a:r>
            <a:r>
              <a:rPr lang="fr-FR" sz="2400" kern="0" dirty="0">
                <a:solidFill>
                  <a:schemeClr val="bg1">
                    <a:lumMod val="75000"/>
                  </a:schemeClr>
                </a:solidFill>
              </a:rPr>
              <a:t>S</a:t>
            </a:r>
            <a:r>
              <a:rPr lang="fr-FR" sz="2400" kern="0" baseline="30000" dirty="0">
                <a:solidFill>
                  <a:schemeClr val="bg1">
                    <a:lumMod val="75000"/>
                  </a:schemeClr>
                </a:solidFill>
              </a:rPr>
              <a:t>0</a:t>
            </a:r>
            <a:endParaRPr lang="fr-FR" sz="2400" kern="0" dirty="0">
              <a:solidFill>
                <a:schemeClr val="bg1">
                  <a:lumMod val="75000"/>
                </a:schemeClr>
              </a:solidFill>
            </a:endParaRP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   end signal</a:t>
            </a:r>
            <a:r>
              <a:rPr lang="fr-FR" sz="1400" kern="0" dirty="0"/>
              <a:t> </a:t>
            </a:r>
            <a:r>
              <a:rPr lang="fr-FR" sz="2400" kern="0" dirty="0"/>
              <a:t>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   signal </a:t>
            </a:r>
            <a:r>
              <a:rPr lang="fr-FR" sz="2400" kern="0" dirty="0">
                <a:solidFill>
                  <a:schemeClr val="bg1">
                    <a:lumMod val="75000"/>
                  </a:schemeClr>
                </a:solidFill>
              </a:rPr>
              <a:t>S</a:t>
            </a:r>
            <a:r>
              <a:rPr lang="fr-FR" sz="2400" kern="0" baseline="30000" dirty="0">
                <a:solidFill>
                  <a:schemeClr val="bg1">
                    <a:lumMod val="75000"/>
                  </a:schemeClr>
                </a:solidFill>
              </a:rPr>
              <a:t>1</a:t>
            </a:r>
            <a:r>
              <a:rPr lang="fr-FR" sz="2400" kern="0" dirty="0"/>
              <a:t> in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      </a:t>
            </a:r>
            <a:r>
              <a:rPr lang="fr-FR" sz="2400" kern="0" dirty="0" err="1"/>
              <a:t>if</a:t>
            </a:r>
            <a:r>
              <a:rPr lang="fr-FR" sz="2400" kern="0" dirty="0"/>
              <a:t> </a:t>
            </a:r>
            <a:r>
              <a:rPr lang="fr-FR" sz="2400" kern="0" dirty="0">
                <a:solidFill>
                  <a:schemeClr val="bg1">
                    <a:lumMod val="75000"/>
                  </a:schemeClr>
                </a:solidFill>
              </a:rPr>
              <a:t>S</a:t>
            </a:r>
            <a:r>
              <a:rPr lang="fr-FR" sz="2400" kern="0" baseline="30000" dirty="0">
                <a:solidFill>
                  <a:schemeClr val="bg1">
                    <a:lumMod val="75000"/>
                  </a:schemeClr>
                </a:solidFill>
              </a:rPr>
              <a:t>1</a:t>
            </a:r>
            <a:r>
              <a:rPr lang="fr-FR" sz="2400" kern="0" dirty="0"/>
              <a:t> </a:t>
            </a:r>
            <a:r>
              <a:rPr lang="fr-FR" sz="2400" kern="0" dirty="0" err="1"/>
              <a:t>then</a:t>
            </a:r>
            <a:r>
              <a:rPr lang="fr-FR" sz="2400" kern="0" dirty="0"/>
              <a:t> </a:t>
            </a:r>
            <a:r>
              <a:rPr lang="fr-FR" sz="2400" kern="0" dirty="0" err="1"/>
              <a:t>emit</a:t>
            </a:r>
            <a:r>
              <a:rPr lang="fr-FR" sz="2400" kern="0" dirty="0"/>
              <a:t> O</a:t>
            </a:r>
            <a:r>
              <a:rPr lang="fr-FR" sz="2400" kern="0" dirty="0">
                <a:solidFill>
                  <a:schemeClr val="tx2"/>
                </a:solidFill>
              </a:rPr>
              <a:t> </a:t>
            </a:r>
            <a:r>
              <a:rPr lang="fr-FR" sz="2400" kern="0" dirty="0"/>
              <a:t>end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      pau</a:t>
            </a:r>
            <a:r>
              <a:rPr lang="fr-FR" sz="2400" u="sng" kern="0" dirty="0">
                <a:solidFill>
                  <a:schemeClr val="accent2"/>
                </a:solidFill>
              </a:rPr>
              <a:t>se</a:t>
            </a:r>
            <a:r>
              <a:rPr lang="fr-FR" sz="1400" u="sng" kern="0" dirty="0"/>
              <a:t> </a:t>
            </a:r>
            <a:r>
              <a:rPr lang="fr-FR" sz="2400" kern="0" dirty="0"/>
              <a:t>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      </a:t>
            </a:r>
            <a:r>
              <a:rPr lang="fr-FR" sz="2400" kern="0" dirty="0" err="1">
                <a:solidFill>
                  <a:schemeClr val="accent2"/>
                </a:solidFill>
              </a:rPr>
              <a:t>emit</a:t>
            </a:r>
            <a:r>
              <a:rPr lang="fr-FR" sz="2400" kern="0" dirty="0"/>
              <a:t> </a:t>
            </a:r>
            <a:r>
              <a:rPr lang="fr-FR" sz="2400" kern="0" dirty="0">
                <a:solidFill>
                  <a:schemeClr val="bg1">
                    <a:lumMod val="75000"/>
                  </a:schemeClr>
                </a:solidFill>
              </a:rPr>
              <a:t>S</a:t>
            </a:r>
            <a:r>
              <a:rPr lang="fr-FR" sz="2400" kern="0" baseline="30000" dirty="0">
                <a:solidFill>
                  <a:schemeClr val="bg1">
                    <a:lumMod val="75000"/>
                  </a:schemeClr>
                </a:solidFill>
              </a:rPr>
              <a:t>1</a:t>
            </a:r>
            <a:endParaRPr lang="fr-FR" sz="2400" kern="0" dirty="0">
              <a:solidFill>
                <a:schemeClr val="bg1">
                  <a:lumMod val="75000"/>
                </a:schemeClr>
              </a:solidFill>
            </a:endParaRP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   </a:t>
            </a:r>
            <a:r>
              <a:rPr lang="fr-FR" sz="2400" kern="0" dirty="0">
                <a:solidFill>
                  <a:schemeClr val="accent2"/>
                </a:solidFill>
              </a:rPr>
              <a:t>end signal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end loop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E929172-508F-1A40-8384-D07CCED2D801}"/>
              </a:ext>
            </a:extLst>
          </p:cNvPr>
          <p:cNvSpPr txBox="1"/>
          <p:nvPr/>
        </p:nvSpPr>
        <p:spPr>
          <a:xfrm>
            <a:off x="2286000" y="923854"/>
            <a:ext cx="4400564" cy="564031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bIns="648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loop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p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end ≈ loop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p</a:t>
            </a:r>
            <a:r>
              <a:rPr kumimoji="0" lang="fr-FR" sz="16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;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p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end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6FC62217-C637-624F-B7A3-0FD9A234AB73}"/>
              </a:ext>
            </a:extLst>
          </p:cNvPr>
          <p:cNvCxnSpPr/>
          <p:nvPr/>
        </p:nvCxnSpPr>
        <p:spPr bwMode="auto">
          <a:xfrm>
            <a:off x="1839889" y="4221090"/>
            <a:ext cx="648072" cy="0"/>
          </a:xfrm>
          <a:prstGeom prst="straightConnector1">
            <a:avLst/>
          </a:prstGeom>
          <a:noFill/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B2719620-D33B-A540-86CD-BC998EA68F7A}"/>
              </a:ext>
            </a:extLst>
          </p:cNvPr>
          <p:cNvCxnSpPr/>
          <p:nvPr/>
        </p:nvCxnSpPr>
        <p:spPr bwMode="auto">
          <a:xfrm>
            <a:off x="1763688" y="5733256"/>
            <a:ext cx="648072" cy="0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448804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7F31B109-594D-754C-8491-5688D1682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07414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fr-FR"/>
              <a:t>Pourquoi </a:t>
            </a:r>
            <a:r>
              <a:rPr lang="en-US"/>
              <a:t>une étude spéciale des boucles</a:t>
            </a:r>
          </a:p>
          <a:p>
            <a:pPr marL="514350" indent="-514350">
              <a:buAutoNum type="arabicPeriod"/>
            </a:pPr>
            <a:r>
              <a:rPr lang="en-US"/>
              <a:t>Un programme schizophrène</a:t>
            </a: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491F9ED-951B-044C-96AF-E9D308FF9A7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21/03/2018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FBBF6C9-5DB3-A544-8E23-EF59FF652FF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94D314-35FB-554B-9DCE-A609CF0994A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6FE0E28A-3CF7-5D44-8991-4A08C2C99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6183073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21/03/2018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50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942"/>
          </a:xfrm>
        </p:spPr>
        <p:txBody>
          <a:bodyPr/>
          <a:lstStyle/>
          <a:p>
            <a:r>
              <a:rPr lang="fr-FR" dirty="0"/>
              <a:t>Instant 3b : S</a:t>
            </a:r>
            <a:r>
              <a:rPr lang="fr-FR" baseline="30000" dirty="0"/>
              <a:t>1</a:t>
            </a:r>
            <a:r>
              <a:rPr lang="fr-FR" dirty="0"/>
              <a:t> </a:t>
            </a:r>
            <a:r>
              <a:rPr lang="en-US" dirty="0"/>
              <a:t>invisible, boucle,S</a:t>
            </a:r>
            <a:r>
              <a:rPr lang="en-US" baseline="30000" dirty="0"/>
              <a:t>0</a:t>
            </a:r>
            <a:r>
              <a:rPr lang="en-US" dirty="0"/>
              <a:t> inconnu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2286000" y="1652385"/>
            <a:ext cx="4572000" cy="474591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>
                <a:solidFill>
                  <a:schemeClr val="accent2"/>
                </a:solidFill>
              </a:rPr>
              <a:t>loop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 </a:t>
            </a:r>
            <a:r>
              <a:rPr lang="fr-FR" sz="2400" kern="0" dirty="0">
                <a:solidFill>
                  <a:schemeClr val="accent2"/>
                </a:solidFill>
              </a:rPr>
              <a:t>  signal</a:t>
            </a:r>
            <a:r>
              <a:rPr lang="fr-FR" sz="2400" kern="0" dirty="0"/>
              <a:t> S</a:t>
            </a:r>
            <a:r>
              <a:rPr lang="fr-FR" sz="2400" kern="0" baseline="30000" dirty="0"/>
              <a:t>0</a:t>
            </a:r>
            <a:r>
              <a:rPr lang="fr-FR" sz="2400" kern="0" dirty="0"/>
              <a:t> </a:t>
            </a:r>
            <a:r>
              <a:rPr lang="fr-FR" sz="2400" kern="0" dirty="0">
                <a:solidFill>
                  <a:schemeClr val="accent2"/>
                </a:solidFill>
              </a:rPr>
              <a:t>in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     </a:t>
            </a:r>
            <a:r>
              <a:rPr lang="fr-FR" sz="2400" kern="0" dirty="0">
                <a:solidFill>
                  <a:schemeClr val="accent2"/>
                </a:solidFill>
              </a:rPr>
              <a:t> </a:t>
            </a:r>
            <a:r>
              <a:rPr lang="fr-FR" sz="2400" kern="0" dirty="0" err="1"/>
              <a:t>if</a:t>
            </a:r>
            <a:r>
              <a:rPr lang="fr-FR" sz="2400" kern="0" dirty="0"/>
              <a:t> S</a:t>
            </a:r>
            <a:r>
              <a:rPr lang="fr-FR" sz="2400" kern="0" baseline="30000" dirty="0"/>
              <a:t>0</a:t>
            </a:r>
            <a:r>
              <a:rPr lang="fr-FR" sz="2400" kern="0" dirty="0"/>
              <a:t> </a:t>
            </a:r>
            <a:r>
              <a:rPr lang="fr-FR" sz="2400" kern="0" dirty="0" err="1"/>
              <a:t>then</a:t>
            </a:r>
            <a:r>
              <a:rPr lang="fr-FR" sz="2400" kern="0" dirty="0"/>
              <a:t> </a:t>
            </a:r>
            <a:r>
              <a:rPr lang="fr-FR" sz="2400" kern="0" dirty="0" err="1"/>
              <a:t>emit</a:t>
            </a:r>
            <a:r>
              <a:rPr lang="fr-FR" sz="2400" kern="0" dirty="0"/>
              <a:t> O</a:t>
            </a:r>
            <a:r>
              <a:rPr lang="fr-FR" sz="2400" kern="0" dirty="0">
                <a:solidFill>
                  <a:schemeClr val="tx2"/>
                </a:solidFill>
              </a:rPr>
              <a:t> </a:t>
            </a:r>
            <a:r>
              <a:rPr lang="fr-FR" sz="2400" kern="0" dirty="0"/>
              <a:t>end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      pause</a:t>
            </a:r>
            <a:r>
              <a:rPr lang="fr-FR" sz="1400" kern="0" dirty="0"/>
              <a:t> </a:t>
            </a:r>
            <a:r>
              <a:rPr lang="fr-FR" sz="2400" kern="0" dirty="0"/>
              <a:t>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      </a:t>
            </a:r>
            <a:r>
              <a:rPr lang="fr-FR" sz="2400" kern="0" dirty="0" err="1"/>
              <a:t>emit</a:t>
            </a:r>
            <a:r>
              <a:rPr lang="fr-FR" sz="2400" kern="0" dirty="0"/>
              <a:t> S</a:t>
            </a:r>
            <a:r>
              <a:rPr lang="fr-FR" sz="2400" kern="0" baseline="30000" dirty="0"/>
              <a:t>1</a:t>
            </a:r>
            <a:endParaRPr lang="fr-FR" sz="2400" kern="0" dirty="0"/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   end signal</a:t>
            </a:r>
            <a:r>
              <a:rPr lang="fr-FR" sz="1400" kern="0" dirty="0"/>
              <a:t> </a:t>
            </a:r>
            <a:r>
              <a:rPr lang="fr-FR" sz="2400" kern="0" dirty="0"/>
              <a:t>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   signal </a:t>
            </a:r>
            <a:r>
              <a:rPr lang="fr-FR" sz="2400" kern="0" dirty="0">
                <a:solidFill>
                  <a:schemeClr val="bg1">
                    <a:lumMod val="75000"/>
                  </a:schemeClr>
                </a:solidFill>
              </a:rPr>
              <a:t>S</a:t>
            </a:r>
            <a:r>
              <a:rPr lang="fr-FR" sz="2400" kern="0" baseline="30000" dirty="0">
                <a:solidFill>
                  <a:schemeClr val="bg1">
                    <a:lumMod val="75000"/>
                  </a:schemeClr>
                </a:solidFill>
              </a:rPr>
              <a:t>1</a:t>
            </a:r>
            <a:r>
              <a:rPr lang="fr-FR" sz="2400" kern="0" dirty="0"/>
              <a:t> in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      </a:t>
            </a:r>
            <a:r>
              <a:rPr lang="fr-FR" sz="2400" kern="0" dirty="0" err="1"/>
              <a:t>if</a:t>
            </a:r>
            <a:r>
              <a:rPr lang="fr-FR" sz="2400" kern="0" dirty="0"/>
              <a:t> </a:t>
            </a:r>
            <a:r>
              <a:rPr lang="fr-FR" sz="2400" kern="0" dirty="0">
                <a:solidFill>
                  <a:schemeClr val="bg1">
                    <a:lumMod val="75000"/>
                  </a:schemeClr>
                </a:solidFill>
              </a:rPr>
              <a:t>S</a:t>
            </a:r>
            <a:r>
              <a:rPr lang="fr-FR" sz="2400" kern="0" baseline="30000" dirty="0">
                <a:solidFill>
                  <a:schemeClr val="bg1">
                    <a:lumMod val="75000"/>
                  </a:schemeClr>
                </a:solidFill>
              </a:rPr>
              <a:t>1</a:t>
            </a:r>
            <a:r>
              <a:rPr lang="fr-FR" sz="2400" kern="0" dirty="0"/>
              <a:t> </a:t>
            </a:r>
            <a:r>
              <a:rPr lang="fr-FR" sz="2400" kern="0" dirty="0" err="1"/>
              <a:t>then</a:t>
            </a:r>
            <a:r>
              <a:rPr lang="fr-FR" sz="2400" kern="0" dirty="0"/>
              <a:t> </a:t>
            </a:r>
            <a:r>
              <a:rPr lang="fr-FR" sz="2400" kern="0" dirty="0" err="1"/>
              <a:t>emit</a:t>
            </a:r>
            <a:r>
              <a:rPr lang="fr-FR" sz="2400" kern="0" dirty="0"/>
              <a:t> O</a:t>
            </a:r>
            <a:r>
              <a:rPr lang="fr-FR" sz="2400" kern="0" dirty="0">
                <a:solidFill>
                  <a:schemeClr val="tx2"/>
                </a:solidFill>
              </a:rPr>
              <a:t> </a:t>
            </a:r>
            <a:r>
              <a:rPr lang="fr-FR" sz="2400" kern="0" dirty="0">
                <a:solidFill>
                  <a:schemeClr val="accent2"/>
                </a:solidFill>
              </a:rPr>
              <a:t>end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      pau</a:t>
            </a:r>
            <a:r>
              <a:rPr lang="fr-FR" sz="2400" u="sng" kern="0" dirty="0">
                <a:solidFill>
                  <a:schemeClr val="accent2"/>
                </a:solidFill>
              </a:rPr>
              <a:t>se</a:t>
            </a:r>
            <a:r>
              <a:rPr lang="fr-FR" sz="1400" u="sng" kern="0" dirty="0"/>
              <a:t> </a:t>
            </a:r>
            <a:r>
              <a:rPr lang="fr-FR" sz="2400" kern="0" dirty="0"/>
              <a:t>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      </a:t>
            </a:r>
            <a:r>
              <a:rPr lang="fr-FR" sz="2400" kern="0" dirty="0" err="1">
                <a:solidFill>
                  <a:schemeClr val="accent2"/>
                </a:solidFill>
              </a:rPr>
              <a:t>emit</a:t>
            </a:r>
            <a:r>
              <a:rPr lang="fr-FR" sz="2400" kern="0" dirty="0"/>
              <a:t> </a:t>
            </a:r>
            <a:r>
              <a:rPr lang="fr-FR" sz="2400" kern="0" dirty="0">
                <a:solidFill>
                  <a:schemeClr val="bg1">
                    <a:lumMod val="75000"/>
                  </a:schemeClr>
                </a:solidFill>
              </a:rPr>
              <a:t>S</a:t>
            </a:r>
            <a:r>
              <a:rPr lang="fr-FR" sz="2400" kern="0" baseline="30000" dirty="0">
                <a:solidFill>
                  <a:schemeClr val="bg1">
                    <a:lumMod val="75000"/>
                  </a:schemeClr>
                </a:solidFill>
              </a:rPr>
              <a:t>1</a:t>
            </a:r>
            <a:endParaRPr lang="fr-FR" sz="2400" kern="0" dirty="0">
              <a:solidFill>
                <a:schemeClr val="bg1">
                  <a:lumMod val="75000"/>
                </a:schemeClr>
              </a:solidFill>
            </a:endParaRP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   </a:t>
            </a:r>
            <a:r>
              <a:rPr lang="fr-FR" sz="2400" kern="0" dirty="0">
                <a:solidFill>
                  <a:schemeClr val="accent2"/>
                </a:solidFill>
              </a:rPr>
              <a:t>end signal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>
                <a:solidFill>
                  <a:schemeClr val="accent2"/>
                </a:solidFill>
              </a:rPr>
              <a:t>end loop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E929172-508F-1A40-8384-D07CCED2D801}"/>
              </a:ext>
            </a:extLst>
          </p:cNvPr>
          <p:cNvSpPr txBox="1"/>
          <p:nvPr/>
        </p:nvSpPr>
        <p:spPr>
          <a:xfrm>
            <a:off x="2286000" y="923854"/>
            <a:ext cx="4400564" cy="564031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bIns="648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loop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p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end ≈ loop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p</a:t>
            </a:r>
            <a:r>
              <a:rPr kumimoji="0" lang="fr-FR" sz="16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;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p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end</a:t>
            </a: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B7503380-A7DD-4A42-BF26-315664BF9DBC}"/>
              </a:ext>
            </a:extLst>
          </p:cNvPr>
          <p:cNvCxnSpPr/>
          <p:nvPr/>
        </p:nvCxnSpPr>
        <p:spPr bwMode="auto">
          <a:xfrm>
            <a:off x="1576651" y="6135037"/>
            <a:ext cx="648072" cy="0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6FC62217-C637-624F-B7A3-0FD9A234AB73}"/>
              </a:ext>
            </a:extLst>
          </p:cNvPr>
          <p:cNvCxnSpPr/>
          <p:nvPr/>
        </p:nvCxnSpPr>
        <p:spPr bwMode="auto">
          <a:xfrm>
            <a:off x="1763688" y="2276872"/>
            <a:ext cx="648072" cy="0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B9447DFD-BECF-EA45-AC01-15E426C91425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541326" y="1916832"/>
            <a:ext cx="1" cy="4132274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1917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21/03/2018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51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942"/>
          </a:xfrm>
        </p:spPr>
        <p:txBody>
          <a:bodyPr/>
          <a:lstStyle/>
          <a:p>
            <a:r>
              <a:rPr lang="fr-FR" dirty="0"/>
              <a:t>Instant 3b : </a:t>
            </a:r>
            <a:r>
              <a:rPr lang="en-US" dirty="0"/>
              <a:t>S</a:t>
            </a:r>
            <a:r>
              <a:rPr lang="en-US" baseline="30000" dirty="0"/>
              <a:t>0</a:t>
            </a:r>
            <a:r>
              <a:rPr lang="en-US" dirty="0"/>
              <a:t>, O absents, fin de l’instant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2286000" y="1652385"/>
            <a:ext cx="4572000" cy="474591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>
                <a:solidFill>
                  <a:schemeClr val="accent2"/>
                </a:solidFill>
              </a:rPr>
              <a:t>loop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 </a:t>
            </a:r>
            <a:r>
              <a:rPr lang="fr-FR" sz="2400" kern="0" dirty="0">
                <a:solidFill>
                  <a:schemeClr val="accent2"/>
                </a:solidFill>
              </a:rPr>
              <a:t>  signal</a:t>
            </a:r>
            <a:r>
              <a:rPr lang="fr-FR" sz="2400" kern="0" dirty="0"/>
              <a:t> </a:t>
            </a:r>
            <a:r>
              <a:rPr lang="fr-FR" sz="2400" kern="0" dirty="0">
                <a:solidFill>
                  <a:schemeClr val="tx2"/>
                </a:solidFill>
              </a:rPr>
              <a:t>S</a:t>
            </a:r>
            <a:r>
              <a:rPr lang="fr-FR" sz="2400" kern="0" baseline="30000" dirty="0">
                <a:solidFill>
                  <a:schemeClr val="tx2"/>
                </a:solidFill>
              </a:rPr>
              <a:t>0</a:t>
            </a:r>
            <a:r>
              <a:rPr lang="fr-FR" sz="2400" kern="0" dirty="0"/>
              <a:t> </a:t>
            </a:r>
            <a:r>
              <a:rPr lang="fr-FR" sz="2400" kern="0" dirty="0">
                <a:solidFill>
                  <a:schemeClr val="accent2"/>
                </a:solidFill>
              </a:rPr>
              <a:t>in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     </a:t>
            </a:r>
            <a:r>
              <a:rPr lang="fr-FR" sz="2400" kern="0" dirty="0">
                <a:solidFill>
                  <a:schemeClr val="accent2"/>
                </a:solidFill>
              </a:rPr>
              <a:t> </a:t>
            </a:r>
            <a:r>
              <a:rPr lang="fr-FR" sz="2400" kern="0" dirty="0" err="1">
                <a:solidFill>
                  <a:schemeClr val="accent2"/>
                </a:solidFill>
              </a:rPr>
              <a:t>if</a:t>
            </a:r>
            <a:r>
              <a:rPr lang="fr-FR" sz="2400" kern="0" dirty="0"/>
              <a:t> </a:t>
            </a:r>
            <a:r>
              <a:rPr lang="fr-FR" sz="2400" kern="0" dirty="0">
                <a:solidFill>
                  <a:schemeClr val="tx2"/>
                </a:solidFill>
              </a:rPr>
              <a:t>S</a:t>
            </a:r>
            <a:r>
              <a:rPr lang="fr-FR" sz="2400" kern="0" baseline="30000" dirty="0">
                <a:solidFill>
                  <a:schemeClr val="tx2"/>
                </a:solidFill>
              </a:rPr>
              <a:t>0</a:t>
            </a:r>
            <a:r>
              <a:rPr lang="fr-FR" sz="2400" kern="0" dirty="0"/>
              <a:t> </a:t>
            </a:r>
            <a:r>
              <a:rPr lang="fr-FR" sz="2400" kern="0" dirty="0" err="1"/>
              <a:t>then</a:t>
            </a:r>
            <a:r>
              <a:rPr lang="fr-FR" sz="2400" kern="0" dirty="0"/>
              <a:t> </a:t>
            </a:r>
            <a:r>
              <a:rPr lang="fr-FR" sz="2400" kern="0" dirty="0" err="1"/>
              <a:t>emit</a:t>
            </a:r>
            <a:r>
              <a:rPr lang="fr-FR" sz="2400" kern="0" dirty="0">
                <a:solidFill>
                  <a:schemeClr val="accent2"/>
                </a:solidFill>
              </a:rPr>
              <a:t> </a:t>
            </a:r>
            <a:r>
              <a:rPr lang="fr-FR" sz="2400" kern="0" dirty="0">
                <a:solidFill>
                  <a:schemeClr val="tx2"/>
                </a:solidFill>
              </a:rPr>
              <a:t>O </a:t>
            </a:r>
            <a:r>
              <a:rPr lang="fr-FR" sz="2400" kern="0" dirty="0">
                <a:solidFill>
                  <a:schemeClr val="accent2"/>
                </a:solidFill>
              </a:rPr>
              <a:t>end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      </a:t>
            </a:r>
            <a:r>
              <a:rPr lang="fr-FR" sz="2400" u="sng" kern="0" dirty="0">
                <a:solidFill>
                  <a:schemeClr val="accent2"/>
                </a:solidFill>
              </a:rPr>
              <a:t>pa</a:t>
            </a:r>
            <a:r>
              <a:rPr lang="fr-FR" sz="2400" kern="0" dirty="0"/>
              <a:t>use</a:t>
            </a:r>
            <a:r>
              <a:rPr lang="fr-FR" sz="1400" kern="0" dirty="0">
                <a:solidFill>
                  <a:schemeClr val="accent2"/>
                </a:solidFill>
              </a:rPr>
              <a:t> </a:t>
            </a:r>
            <a:r>
              <a:rPr lang="fr-FR" sz="2400" kern="0" dirty="0">
                <a:solidFill>
                  <a:schemeClr val="accent2"/>
                </a:solidFill>
              </a:rPr>
              <a:t>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      </a:t>
            </a:r>
            <a:r>
              <a:rPr lang="fr-FR" sz="2400" kern="0" dirty="0" err="1"/>
              <a:t>emit</a:t>
            </a:r>
            <a:r>
              <a:rPr lang="fr-FR" sz="2400" kern="0" dirty="0"/>
              <a:t> </a:t>
            </a:r>
            <a:r>
              <a:rPr lang="fr-FR" sz="2400" kern="0" dirty="0">
                <a:solidFill>
                  <a:schemeClr val="tx2"/>
                </a:solidFill>
              </a:rPr>
              <a:t>S</a:t>
            </a:r>
            <a:r>
              <a:rPr lang="fr-FR" sz="2400" kern="0" baseline="30000" dirty="0">
                <a:solidFill>
                  <a:schemeClr val="tx2"/>
                </a:solidFill>
              </a:rPr>
              <a:t>0</a:t>
            </a:r>
            <a:endParaRPr lang="fr-FR" sz="2400" kern="0" dirty="0">
              <a:solidFill>
                <a:schemeClr val="tx2"/>
              </a:solidFill>
            </a:endParaRP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   end signal</a:t>
            </a:r>
            <a:r>
              <a:rPr lang="fr-FR" sz="1400" kern="0" dirty="0"/>
              <a:t> </a:t>
            </a:r>
            <a:r>
              <a:rPr lang="fr-FR" sz="2400" kern="0" dirty="0"/>
              <a:t>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   signal </a:t>
            </a:r>
            <a:r>
              <a:rPr lang="fr-FR" sz="2400" kern="0" dirty="0">
                <a:solidFill>
                  <a:schemeClr val="bg1">
                    <a:lumMod val="75000"/>
                  </a:schemeClr>
                </a:solidFill>
              </a:rPr>
              <a:t>S</a:t>
            </a:r>
            <a:r>
              <a:rPr lang="fr-FR" sz="2400" kern="0" baseline="30000" dirty="0">
                <a:solidFill>
                  <a:schemeClr val="bg1">
                    <a:lumMod val="75000"/>
                  </a:schemeClr>
                </a:solidFill>
              </a:rPr>
              <a:t>1</a:t>
            </a:r>
            <a:r>
              <a:rPr lang="fr-FR" sz="2400" kern="0" dirty="0"/>
              <a:t> in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      </a:t>
            </a:r>
            <a:r>
              <a:rPr lang="fr-FR" sz="2400" kern="0" dirty="0" err="1"/>
              <a:t>if</a:t>
            </a:r>
            <a:r>
              <a:rPr lang="fr-FR" sz="2400" kern="0" dirty="0"/>
              <a:t> </a:t>
            </a:r>
            <a:r>
              <a:rPr lang="fr-FR" sz="2400" kern="0" dirty="0">
                <a:solidFill>
                  <a:schemeClr val="bg1">
                    <a:lumMod val="75000"/>
                  </a:schemeClr>
                </a:solidFill>
              </a:rPr>
              <a:t>S</a:t>
            </a:r>
            <a:r>
              <a:rPr lang="fr-FR" sz="2400" kern="0" baseline="30000" dirty="0">
                <a:solidFill>
                  <a:schemeClr val="bg1">
                    <a:lumMod val="75000"/>
                  </a:schemeClr>
                </a:solidFill>
              </a:rPr>
              <a:t>1</a:t>
            </a:r>
            <a:r>
              <a:rPr lang="fr-FR" sz="2400" kern="0" dirty="0"/>
              <a:t> </a:t>
            </a:r>
            <a:r>
              <a:rPr lang="fr-FR" sz="2400" kern="0" dirty="0" err="1"/>
              <a:t>then</a:t>
            </a:r>
            <a:r>
              <a:rPr lang="fr-FR" sz="2400" kern="0" dirty="0"/>
              <a:t> </a:t>
            </a:r>
            <a:r>
              <a:rPr lang="fr-FR" sz="2400" kern="0" dirty="0" err="1"/>
              <a:t>emit</a:t>
            </a:r>
            <a:r>
              <a:rPr lang="fr-FR" sz="2400" kern="0" dirty="0"/>
              <a:t> </a:t>
            </a:r>
            <a:r>
              <a:rPr lang="fr-FR" sz="2400" kern="0" dirty="0">
                <a:solidFill>
                  <a:schemeClr val="tx2"/>
                </a:solidFill>
              </a:rPr>
              <a:t>O </a:t>
            </a:r>
            <a:r>
              <a:rPr lang="fr-FR" sz="2400" kern="0" dirty="0"/>
              <a:t>end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      pau</a:t>
            </a:r>
            <a:r>
              <a:rPr lang="fr-FR" sz="2400" u="sng" kern="0" dirty="0">
                <a:solidFill>
                  <a:schemeClr val="accent2"/>
                </a:solidFill>
              </a:rPr>
              <a:t>se</a:t>
            </a:r>
            <a:r>
              <a:rPr lang="fr-FR" sz="1400" u="sng" kern="0" dirty="0"/>
              <a:t> </a:t>
            </a:r>
            <a:r>
              <a:rPr lang="fr-FR" sz="2400" kern="0" dirty="0"/>
              <a:t>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      </a:t>
            </a:r>
            <a:r>
              <a:rPr lang="fr-FR" sz="2400" kern="0" dirty="0" err="1">
                <a:solidFill>
                  <a:schemeClr val="accent2"/>
                </a:solidFill>
              </a:rPr>
              <a:t>emit</a:t>
            </a:r>
            <a:r>
              <a:rPr lang="fr-FR" sz="2400" kern="0" dirty="0"/>
              <a:t> </a:t>
            </a:r>
            <a:r>
              <a:rPr lang="fr-FR" sz="2400" kern="0" dirty="0">
                <a:solidFill>
                  <a:schemeClr val="bg1">
                    <a:lumMod val="75000"/>
                  </a:schemeClr>
                </a:solidFill>
              </a:rPr>
              <a:t>S</a:t>
            </a:r>
            <a:r>
              <a:rPr lang="fr-FR" sz="2400" kern="0" baseline="30000" dirty="0">
                <a:solidFill>
                  <a:schemeClr val="bg1">
                    <a:lumMod val="75000"/>
                  </a:schemeClr>
                </a:solidFill>
              </a:rPr>
              <a:t>1</a:t>
            </a:r>
            <a:endParaRPr lang="fr-FR" sz="2400" kern="0" dirty="0">
              <a:solidFill>
                <a:schemeClr val="bg1">
                  <a:lumMod val="75000"/>
                </a:schemeClr>
              </a:solidFill>
            </a:endParaRP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   </a:t>
            </a:r>
            <a:r>
              <a:rPr lang="fr-FR" sz="2400" kern="0" dirty="0">
                <a:solidFill>
                  <a:schemeClr val="accent2"/>
                </a:solidFill>
              </a:rPr>
              <a:t>end signal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>
                <a:solidFill>
                  <a:schemeClr val="accent2"/>
                </a:solidFill>
              </a:rPr>
              <a:t>end loop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E929172-508F-1A40-8384-D07CCED2D801}"/>
              </a:ext>
            </a:extLst>
          </p:cNvPr>
          <p:cNvSpPr txBox="1"/>
          <p:nvPr/>
        </p:nvSpPr>
        <p:spPr>
          <a:xfrm>
            <a:off x="2286000" y="923854"/>
            <a:ext cx="4400564" cy="564031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bIns="648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loop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p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end ≈ loop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p</a:t>
            </a:r>
            <a:r>
              <a:rPr kumimoji="0" lang="fr-FR" sz="16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;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p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end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6FC62217-C637-624F-B7A3-0FD9A234AB73}"/>
              </a:ext>
            </a:extLst>
          </p:cNvPr>
          <p:cNvCxnSpPr/>
          <p:nvPr/>
        </p:nvCxnSpPr>
        <p:spPr bwMode="auto">
          <a:xfrm>
            <a:off x="1961964" y="2636912"/>
            <a:ext cx="648072" cy="0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77701253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78C08E7-BC48-E14A-8FB9-EBA06BC3B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723312" cy="544765"/>
          </a:xfrm>
        </p:spPr>
        <p:txBody>
          <a:bodyPr/>
          <a:lstStyle/>
          <a:p>
            <a:r>
              <a:rPr lang="fr-FR"/>
              <a:t>Solution simple, qui marche aussi pour le parall</a:t>
            </a:r>
            <a:r>
              <a:rPr lang="en-US"/>
              <a:t>èle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C41EEC9-D8BF-E349-905F-6D7BA90187B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21/03/2018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F202B68-990B-114C-9C55-F00A5018E8D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52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D83187E-55D0-9245-B018-694F7821A52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134471F-3C53-D343-A0BA-F30F55379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</a:t>
            </a:r>
            <a:r>
              <a:rPr lang="en-US"/>
              <a:t>ésout le problème, en théorie</a:t>
            </a:r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6699F5D-20AB-A04B-92D4-CACAF6B92C98}"/>
              </a:ext>
            </a:extLst>
          </p:cNvPr>
          <p:cNvSpPr txBox="1"/>
          <p:nvPr/>
        </p:nvSpPr>
        <p:spPr>
          <a:xfrm>
            <a:off x="949056" y="2852936"/>
            <a:ext cx="7245894" cy="1461939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Mais ne fonctionne pas en pratique</a:t>
            </a:r>
            <a:r>
              <a:rPr kumimoji="0" lang="fr-FR" sz="16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:</a:t>
            </a:r>
          </a:p>
          <a:p>
            <a:pPr algn="ctr" fontAlgn="base">
              <a:spcBef>
                <a:spcPts val="600"/>
              </a:spcBef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imbrication de boucles, signaux et parall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èles</a:t>
            </a:r>
          </a:p>
          <a:p>
            <a:pPr algn="ctr" fontAlgn="base">
              <a:spcAft>
                <a:spcPct val="0"/>
              </a:spcAft>
            </a:pPr>
            <a:r>
              <a:rPr lang="fr-FR" sz="2800" kern="0" dirty="0">
                <a:solidFill>
                  <a:schemeClr val="accent1"/>
                </a:solidFill>
              </a:rPr>
              <a:t>⟹ explosion exponentielle du code !</a:t>
            </a:r>
          </a:p>
        </p:txBody>
      </p:sp>
    </p:spTree>
    <p:extLst>
      <p:ext uri="{BB962C8B-B14F-4D97-AF65-F5344CB8AC3E}">
        <p14:creationId xmlns:p14="http://schemas.microsoft.com/office/powerpoint/2010/main" val="155536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21/03/2018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53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Mais danger : explosion exponentielle !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5220072" y="1041288"/>
            <a:ext cx="2821606" cy="5399876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2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loop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200" kern="0" dirty="0"/>
              <a:t>   signal </a:t>
            </a:r>
            <a:r>
              <a:rPr lang="fr-FR" sz="2200" kern="0" dirty="0">
                <a:solidFill>
                  <a:schemeClr val="tx2"/>
                </a:solidFill>
              </a:rPr>
              <a:t>S1</a:t>
            </a:r>
            <a:r>
              <a:rPr lang="fr-FR" sz="2200" kern="0" dirty="0"/>
              <a:t> in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200" kern="0" dirty="0"/>
              <a:t>      loop  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200" kern="0" dirty="0"/>
              <a:t>         signal </a:t>
            </a:r>
            <a:r>
              <a:rPr lang="fr-FR" sz="2200" kern="0" dirty="0">
                <a:solidFill>
                  <a:schemeClr val="tx2"/>
                </a:solidFill>
              </a:rPr>
              <a:t>S2</a:t>
            </a:r>
            <a:r>
              <a:rPr lang="fr-FR" sz="2200" kern="0" dirty="0"/>
              <a:t> in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200" kern="0" dirty="0"/>
              <a:t>            loop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200" kern="0" dirty="0"/>
              <a:t>               signal </a:t>
            </a:r>
            <a:r>
              <a:rPr lang="fr-FR" sz="2200" kern="0" dirty="0">
                <a:solidFill>
                  <a:schemeClr val="tx2"/>
                </a:solidFill>
              </a:rPr>
              <a:t>S3</a:t>
            </a:r>
            <a:r>
              <a:rPr lang="fr-FR" sz="2200" kern="0" dirty="0"/>
              <a:t> in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200" kern="0" dirty="0"/>
              <a:t>               </a:t>
            </a:r>
            <a:r>
              <a:rPr lang="en-US" sz="2200" kern="0" dirty="0"/>
              <a:t>...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en-US" sz="2200" kern="0" dirty="0"/>
              <a:t>               end signal 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200" kern="0" dirty="0"/>
              <a:t>               signal </a:t>
            </a:r>
            <a:r>
              <a:rPr lang="fr-FR" sz="2200" kern="0" dirty="0">
                <a:solidFill>
                  <a:schemeClr val="tx2"/>
                </a:solidFill>
              </a:rPr>
              <a:t>S3</a:t>
            </a:r>
            <a:r>
              <a:rPr lang="fr-FR" sz="2200" kern="0" dirty="0"/>
              <a:t> in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200" kern="0" dirty="0"/>
              <a:t>               </a:t>
            </a:r>
            <a:r>
              <a:rPr lang="en-US" sz="2200" kern="0" dirty="0"/>
              <a:t>...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en-US" sz="2200" kern="0" dirty="0"/>
              <a:t>               end signal 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en-US" sz="2200" kern="0" dirty="0"/>
              <a:t>            end loop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en-US" sz="2200" kern="0" dirty="0"/>
              <a:t>         end signal</a:t>
            </a:r>
            <a:endParaRPr lang="fr-FR" sz="2200" kern="0" dirty="0"/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200" kern="0" dirty="0"/>
              <a:t>   end signal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2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end loop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6372200" y="2852936"/>
            <a:ext cx="1652301" cy="1026000"/>
          </a:xfrm>
          <a:prstGeom prst="rect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372199" y="3912731"/>
            <a:ext cx="1652301" cy="1026000"/>
          </a:xfrm>
          <a:prstGeom prst="rect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749026" y="1041288"/>
            <a:ext cx="3534942" cy="5521512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loop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  signal </a:t>
            </a:r>
            <a:r>
              <a:rPr lang="fr-FR" sz="2800" kern="0" dirty="0">
                <a:solidFill>
                  <a:schemeClr val="tx2"/>
                </a:solidFill>
              </a:rPr>
              <a:t>S1</a:t>
            </a:r>
            <a:r>
              <a:rPr lang="fr-FR" sz="2800" kern="0" dirty="0"/>
              <a:t> in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     loop  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        signal </a:t>
            </a:r>
            <a:r>
              <a:rPr lang="fr-FR" sz="2800" kern="0" dirty="0">
                <a:solidFill>
                  <a:schemeClr val="tx2"/>
                </a:solidFill>
              </a:rPr>
              <a:t>S2</a:t>
            </a:r>
            <a:r>
              <a:rPr lang="fr-FR" sz="2800" kern="0" dirty="0"/>
              <a:t> in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           loop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              signal </a:t>
            </a:r>
            <a:r>
              <a:rPr lang="fr-FR" sz="2800" kern="0" dirty="0">
                <a:solidFill>
                  <a:schemeClr val="tx2"/>
                </a:solidFill>
              </a:rPr>
              <a:t>S3</a:t>
            </a:r>
            <a:r>
              <a:rPr lang="fr-FR" sz="2800" kern="0" dirty="0"/>
              <a:t> in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              </a:t>
            </a:r>
            <a:r>
              <a:rPr lang="en-US" sz="2800" kern="0" dirty="0"/>
              <a:t>...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en-US" sz="2800" kern="0" dirty="0"/>
              <a:t>               end signal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en-US" sz="2800" kern="0" dirty="0"/>
              <a:t>            end loop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en-US" sz="2800" kern="0" dirty="0"/>
              <a:t>         end signal</a:t>
            </a:r>
            <a:endParaRPr lang="fr-FR" sz="2800" kern="0" dirty="0"/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  end signal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end loop</a:t>
            </a:r>
          </a:p>
        </p:txBody>
      </p:sp>
    </p:spTree>
    <p:extLst>
      <p:ext uri="{BB962C8B-B14F-4D97-AF65-F5344CB8AC3E}">
        <p14:creationId xmlns:p14="http://schemas.microsoft.com/office/powerpoint/2010/main" val="352088198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21/03/2018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54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Mais danger : explosion exponentielle !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749026" y="1041288"/>
            <a:ext cx="3534942" cy="5521512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loop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  signal </a:t>
            </a:r>
            <a:r>
              <a:rPr lang="fr-FR" sz="2800" kern="0" dirty="0">
                <a:solidFill>
                  <a:schemeClr val="tx2"/>
                </a:solidFill>
              </a:rPr>
              <a:t>S1</a:t>
            </a:r>
            <a:r>
              <a:rPr lang="fr-FR" sz="2800" kern="0" dirty="0"/>
              <a:t> in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     loop  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        signal </a:t>
            </a:r>
            <a:r>
              <a:rPr lang="fr-FR" sz="2800" kern="0" dirty="0">
                <a:solidFill>
                  <a:schemeClr val="tx2"/>
                </a:solidFill>
              </a:rPr>
              <a:t>S2</a:t>
            </a:r>
            <a:r>
              <a:rPr lang="fr-FR" sz="2800" kern="0" dirty="0"/>
              <a:t> in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           loop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              signal </a:t>
            </a:r>
            <a:r>
              <a:rPr lang="fr-FR" sz="2800" kern="0" dirty="0">
                <a:solidFill>
                  <a:schemeClr val="tx2"/>
                </a:solidFill>
              </a:rPr>
              <a:t>S3</a:t>
            </a:r>
            <a:r>
              <a:rPr lang="fr-FR" sz="2800" kern="0" dirty="0"/>
              <a:t> in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              </a:t>
            </a:r>
            <a:r>
              <a:rPr lang="en-US" sz="2800" kern="0" dirty="0"/>
              <a:t>...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en-US" sz="2800" kern="0" dirty="0"/>
              <a:t>               end signal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en-US" sz="2800" kern="0" dirty="0"/>
              <a:t>            end loop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en-US" sz="2800" kern="0" dirty="0"/>
              <a:t>         end signal</a:t>
            </a:r>
            <a:endParaRPr lang="fr-FR" sz="2800" kern="0" dirty="0"/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  end signal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end loop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5436096" y="928180"/>
            <a:ext cx="1856598" cy="5747727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1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loop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1400" kern="0" dirty="0"/>
              <a:t>   signal </a:t>
            </a:r>
            <a:r>
              <a:rPr lang="fr-FR" sz="1400" kern="0" dirty="0">
                <a:solidFill>
                  <a:schemeClr val="tx2"/>
                </a:solidFill>
              </a:rPr>
              <a:t>S1</a:t>
            </a:r>
            <a:r>
              <a:rPr lang="fr-FR" sz="1400" kern="0" dirty="0"/>
              <a:t> in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1400" kern="0" dirty="0"/>
              <a:t>      loop  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1400" kern="0" dirty="0"/>
              <a:t>         signal </a:t>
            </a:r>
            <a:r>
              <a:rPr lang="fr-FR" sz="1400" kern="0" dirty="0">
                <a:solidFill>
                  <a:schemeClr val="tx2"/>
                </a:solidFill>
              </a:rPr>
              <a:t>S2</a:t>
            </a:r>
            <a:r>
              <a:rPr lang="fr-FR" sz="1400" kern="0" dirty="0"/>
              <a:t> in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1400" kern="0" dirty="0"/>
              <a:t>            loop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1400" kern="0" dirty="0"/>
              <a:t>               signal </a:t>
            </a:r>
            <a:r>
              <a:rPr lang="fr-FR" sz="1400" kern="0" dirty="0">
                <a:solidFill>
                  <a:schemeClr val="tx2"/>
                </a:solidFill>
              </a:rPr>
              <a:t>S3</a:t>
            </a:r>
            <a:r>
              <a:rPr lang="fr-FR" sz="1400" kern="0" dirty="0"/>
              <a:t> in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1400" kern="0" dirty="0"/>
              <a:t>               </a:t>
            </a:r>
            <a:r>
              <a:rPr lang="en-US" sz="1400" kern="0" dirty="0"/>
              <a:t>...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en-US" sz="1400" kern="0" dirty="0"/>
              <a:t>               end signal 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1400" kern="0" dirty="0"/>
              <a:t>               signal </a:t>
            </a:r>
            <a:r>
              <a:rPr lang="fr-FR" sz="1400" kern="0" dirty="0">
                <a:solidFill>
                  <a:schemeClr val="tx2"/>
                </a:solidFill>
              </a:rPr>
              <a:t>S3</a:t>
            </a:r>
            <a:r>
              <a:rPr lang="fr-FR" sz="1400" kern="0" dirty="0"/>
              <a:t> in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1400" kern="0" dirty="0"/>
              <a:t>               </a:t>
            </a:r>
            <a:r>
              <a:rPr lang="en-US" sz="1400" kern="0" dirty="0"/>
              <a:t>...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en-US" sz="1400" kern="0" dirty="0"/>
              <a:t>               end signal 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en-US" sz="1400" kern="0" dirty="0"/>
              <a:t>            end loop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en-US" sz="1400" kern="0" dirty="0"/>
              <a:t>         end signal</a:t>
            </a:r>
            <a:r>
              <a:rPr lang="en-US" sz="1000" kern="0" dirty="0"/>
              <a:t> </a:t>
            </a:r>
            <a:r>
              <a:rPr lang="en-US" sz="1400" kern="0" dirty="0"/>
              <a:t>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1400" kern="0" dirty="0"/>
              <a:t>         signal </a:t>
            </a:r>
            <a:r>
              <a:rPr lang="fr-FR" sz="1400" kern="0" dirty="0">
                <a:solidFill>
                  <a:schemeClr val="tx2"/>
                </a:solidFill>
              </a:rPr>
              <a:t>S2</a:t>
            </a:r>
            <a:r>
              <a:rPr lang="fr-FR" sz="1400" kern="0" dirty="0"/>
              <a:t> in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1400" kern="0" dirty="0"/>
              <a:t>            loop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1400" kern="0" dirty="0"/>
              <a:t>               signal </a:t>
            </a:r>
            <a:r>
              <a:rPr lang="fr-FR" sz="1400" kern="0" dirty="0">
                <a:solidFill>
                  <a:schemeClr val="tx2"/>
                </a:solidFill>
              </a:rPr>
              <a:t>S3</a:t>
            </a:r>
            <a:r>
              <a:rPr lang="fr-FR" sz="1400" kern="0" dirty="0"/>
              <a:t> in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1400" kern="0" dirty="0"/>
              <a:t>               </a:t>
            </a:r>
            <a:r>
              <a:rPr lang="en-US" sz="1400" kern="0" dirty="0"/>
              <a:t>...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en-US" sz="1400" kern="0" dirty="0"/>
              <a:t>               end signal 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1400" kern="0" dirty="0"/>
              <a:t>               signal </a:t>
            </a:r>
            <a:r>
              <a:rPr lang="fr-FR" sz="1400" kern="0" dirty="0">
                <a:solidFill>
                  <a:schemeClr val="tx2"/>
                </a:solidFill>
              </a:rPr>
              <a:t>S3</a:t>
            </a:r>
            <a:r>
              <a:rPr lang="fr-FR" sz="1400" kern="0" dirty="0"/>
              <a:t> in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1400" kern="0" dirty="0"/>
              <a:t>               </a:t>
            </a:r>
            <a:r>
              <a:rPr lang="en-US" sz="1400" kern="0" dirty="0"/>
              <a:t>...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en-US" sz="1400" kern="0" dirty="0"/>
              <a:t>               end signal 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en-US" sz="1400" kern="0" dirty="0"/>
              <a:t>            end loop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en-US" sz="1400" kern="0" dirty="0"/>
              <a:t>         end signal</a:t>
            </a:r>
            <a:endParaRPr lang="fr-FR" sz="1400" kern="0" dirty="0"/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1400" kern="0" dirty="0"/>
              <a:t>   end signal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1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end loop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5904641" y="1674174"/>
            <a:ext cx="1368000" cy="2232000"/>
          </a:xfrm>
          <a:prstGeom prst="rect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904641" y="3906174"/>
            <a:ext cx="1368000" cy="2232000"/>
          </a:xfrm>
          <a:prstGeom prst="rect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38143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21/03/2018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55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Mais danger : explosion exponentielle !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749026" y="1041288"/>
            <a:ext cx="3534942" cy="5521512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loop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  signal </a:t>
            </a:r>
            <a:r>
              <a:rPr lang="fr-FR" sz="2800" kern="0" dirty="0">
                <a:solidFill>
                  <a:schemeClr val="tx2"/>
                </a:solidFill>
              </a:rPr>
              <a:t>S1</a:t>
            </a:r>
            <a:r>
              <a:rPr lang="fr-FR" sz="2800" kern="0" dirty="0"/>
              <a:t> in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     loop  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        signal </a:t>
            </a:r>
            <a:r>
              <a:rPr lang="fr-FR" sz="2800" kern="0" dirty="0">
                <a:solidFill>
                  <a:schemeClr val="tx2"/>
                </a:solidFill>
              </a:rPr>
              <a:t>S2</a:t>
            </a:r>
            <a:r>
              <a:rPr lang="fr-FR" sz="2800" kern="0" dirty="0"/>
              <a:t> in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           loop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              signal </a:t>
            </a:r>
            <a:r>
              <a:rPr lang="fr-FR" sz="2800" kern="0" dirty="0">
                <a:solidFill>
                  <a:schemeClr val="tx2"/>
                </a:solidFill>
              </a:rPr>
              <a:t>S3</a:t>
            </a:r>
            <a:r>
              <a:rPr lang="fr-FR" sz="2800" kern="0" dirty="0"/>
              <a:t> in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              </a:t>
            </a:r>
            <a:r>
              <a:rPr lang="en-US" sz="2800" kern="0" dirty="0"/>
              <a:t>...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en-US" sz="2800" kern="0" dirty="0"/>
              <a:t>               end signal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en-US" sz="2800" kern="0" dirty="0"/>
              <a:t>            end loop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en-US" sz="2800" kern="0" dirty="0"/>
              <a:t>         end signal</a:t>
            </a:r>
            <a:endParaRPr lang="fr-FR" sz="2800" kern="0" dirty="0"/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  end signal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end loop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5530533" y="984734"/>
            <a:ext cx="1031051" cy="5634619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7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loop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700" kern="0" dirty="0"/>
              <a:t>   signal </a:t>
            </a:r>
            <a:r>
              <a:rPr lang="fr-FR" sz="700" kern="0" dirty="0">
                <a:solidFill>
                  <a:schemeClr val="tx2"/>
                </a:solidFill>
              </a:rPr>
              <a:t>S1</a:t>
            </a:r>
            <a:r>
              <a:rPr lang="fr-FR" sz="700" kern="0" dirty="0"/>
              <a:t> in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700" kern="0" dirty="0"/>
              <a:t>      loop  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700" kern="0" dirty="0"/>
              <a:t>         signal </a:t>
            </a:r>
            <a:r>
              <a:rPr lang="fr-FR" sz="700" kern="0" dirty="0">
                <a:solidFill>
                  <a:schemeClr val="tx2"/>
                </a:solidFill>
              </a:rPr>
              <a:t>S2</a:t>
            </a:r>
            <a:r>
              <a:rPr lang="fr-FR" sz="700" kern="0" dirty="0"/>
              <a:t> in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700" kern="0" dirty="0"/>
              <a:t>            loop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700" kern="0" dirty="0"/>
              <a:t>               signal </a:t>
            </a:r>
            <a:r>
              <a:rPr lang="fr-FR" sz="700" kern="0" dirty="0">
                <a:solidFill>
                  <a:schemeClr val="tx2"/>
                </a:solidFill>
              </a:rPr>
              <a:t>S3</a:t>
            </a:r>
            <a:r>
              <a:rPr lang="fr-FR" sz="700" kern="0" dirty="0"/>
              <a:t> in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700" kern="0" dirty="0"/>
              <a:t>               </a:t>
            </a:r>
            <a:r>
              <a:rPr lang="en-US" sz="700" kern="0" dirty="0"/>
              <a:t>...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en-US" sz="700" kern="0" dirty="0"/>
              <a:t>               end signal 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700" kern="0" dirty="0"/>
              <a:t>               signal </a:t>
            </a:r>
            <a:r>
              <a:rPr lang="fr-FR" sz="700" kern="0" dirty="0">
                <a:solidFill>
                  <a:schemeClr val="tx2"/>
                </a:solidFill>
              </a:rPr>
              <a:t>S3</a:t>
            </a:r>
            <a:r>
              <a:rPr lang="fr-FR" sz="700" kern="0" dirty="0"/>
              <a:t> in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700" kern="0" dirty="0"/>
              <a:t>               </a:t>
            </a:r>
            <a:r>
              <a:rPr lang="en-US" sz="700" kern="0" dirty="0"/>
              <a:t>...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en-US" sz="700" kern="0" dirty="0"/>
              <a:t>               end signal 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en-US" sz="700" kern="0" dirty="0"/>
              <a:t>            end loop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en-US" sz="700" kern="0" dirty="0"/>
              <a:t>         end signal</a:t>
            </a:r>
            <a:r>
              <a:rPr lang="en-US" sz="300" kern="0" dirty="0"/>
              <a:t> </a:t>
            </a:r>
            <a:r>
              <a:rPr lang="en-US" sz="700" kern="0" dirty="0"/>
              <a:t>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700" kern="0" dirty="0"/>
              <a:t>         signal </a:t>
            </a:r>
            <a:r>
              <a:rPr lang="fr-FR" sz="700" kern="0" dirty="0">
                <a:solidFill>
                  <a:schemeClr val="tx2"/>
                </a:solidFill>
              </a:rPr>
              <a:t>S2</a:t>
            </a:r>
            <a:r>
              <a:rPr lang="fr-FR" sz="700" kern="0" dirty="0"/>
              <a:t> in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700" kern="0" dirty="0"/>
              <a:t>            loop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700" kern="0" dirty="0"/>
              <a:t>               signal </a:t>
            </a:r>
            <a:r>
              <a:rPr lang="fr-FR" sz="700" kern="0" dirty="0">
                <a:solidFill>
                  <a:schemeClr val="tx2"/>
                </a:solidFill>
              </a:rPr>
              <a:t>S3</a:t>
            </a:r>
            <a:r>
              <a:rPr lang="fr-FR" sz="700" kern="0" dirty="0"/>
              <a:t> in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700" kern="0" dirty="0"/>
              <a:t>               </a:t>
            </a:r>
            <a:r>
              <a:rPr lang="en-US" sz="700" kern="0" dirty="0"/>
              <a:t>...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en-US" sz="700" kern="0" dirty="0"/>
              <a:t>               end signal 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700" kern="0" dirty="0"/>
              <a:t>               signal </a:t>
            </a:r>
            <a:r>
              <a:rPr lang="fr-FR" sz="700" kern="0" dirty="0">
                <a:solidFill>
                  <a:schemeClr val="tx2"/>
                </a:solidFill>
              </a:rPr>
              <a:t>S3</a:t>
            </a:r>
            <a:r>
              <a:rPr lang="fr-FR" sz="700" kern="0" dirty="0"/>
              <a:t> in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700" kern="0" dirty="0"/>
              <a:t>               </a:t>
            </a:r>
            <a:r>
              <a:rPr lang="en-US" sz="700" kern="0" dirty="0"/>
              <a:t>...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en-US" sz="700" kern="0" dirty="0"/>
              <a:t>               end signal 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en-US" sz="700" kern="0" dirty="0"/>
              <a:t>            end loop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en-US" sz="700" kern="0" dirty="0"/>
              <a:t>         end signal</a:t>
            </a:r>
            <a:endParaRPr lang="fr-FR" sz="700" kern="0" dirty="0"/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700" kern="0" dirty="0"/>
              <a:t>   end signal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700" kern="0" dirty="0"/>
              <a:t>   signal </a:t>
            </a:r>
            <a:r>
              <a:rPr lang="fr-FR" sz="700" kern="0" dirty="0">
                <a:solidFill>
                  <a:schemeClr val="tx2"/>
                </a:solidFill>
              </a:rPr>
              <a:t>S1</a:t>
            </a:r>
            <a:r>
              <a:rPr lang="fr-FR" sz="700" kern="0" dirty="0"/>
              <a:t> in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700" kern="0" dirty="0"/>
              <a:t>      loop  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700" kern="0" dirty="0"/>
              <a:t>         signal </a:t>
            </a:r>
            <a:r>
              <a:rPr lang="fr-FR" sz="700" kern="0" dirty="0">
                <a:solidFill>
                  <a:schemeClr val="tx2"/>
                </a:solidFill>
              </a:rPr>
              <a:t>S2</a:t>
            </a:r>
            <a:r>
              <a:rPr lang="fr-FR" sz="700" kern="0" dirty="0"/>
              <a:t> in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700" kern="0" dirty="0"/>
              <a:t>            loop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700" kern="0" dirty="0"/>
              <a:t>               signal </a:t>
            </a:r>
            <a:r>
              <a:rPr lang="fr-FR" sz="700" kern="0" dirty="0">
                <a:solidFill>
                  <a:schemeClr val="tx2"/>
                </a:solidFill>
              </a:rPr>
              <a:t>S3</a:t>
            </a:r>
            <a:r>
              <a:rPr lang="fr-FR" sz="700" kern="0" dirty="0"/>
              <a:t> in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700" kern="0" dirty="0"/>
              <a:t>               </a:t>
            </a:r>
            <a:r>
              <a:rPr lang="en-US" sz="700" kern="0" dirty="0"/>
              <a:t>...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en-US" sz="700" kern="0" dirty="0"/>
              <a:t>               end signal 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700" kern="0" dirty="0"/>
              <a:t>               signal </a:t>
            </a:r>
            <a:r>
              <a:rPr lang="fr-FR" sz="700" kern="0" dirty="0">
                <a:solidFill>
                  <a:schemeClr val="tx2"/>
                </a:solidFill>
              </a:rPr>
              <a:t>S3</a:t>
            </a:r>
            <a:r>
              <a:rPr lang="fr-FR" sz="700" kern="0" dirty="0"/>
              <a:t> in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700" kern="0" dirty="0"/>
              <a:t>               </a:t>
            </a:r>
            <a:r>
              <a:rPr lang="en-US" sz="700" kern="0" dirty="0"/>
              <a:t>...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en-US" sz="700" kern="0" dirty="0"/>
              <a:t>               end signal 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en-US" sz="700" kern="0" dirty="0"/>
              <a:t>            end loop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en-US" sz="700" kern="0" dirty="0"/>
              <a:t>         end signal</a:t>
            </a:r>
            <a:r>
              <a:rPr lang="en-US" sz="300" kern="0" dirty="0"/>
              <a:t> </a:t>
            </a:r>
            <a:r>
              <a:rPr lang="en-US" sz="700" kern="0" dirty="0"/>
              <a:t>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700" kern="0" dirty="0"/>
              <a:t>         signal </a:t>
            </a:r>
            <a:r>
              <a:rPr lang="fr-FR" sz="700" kern="0" dirty="0">
                <a:solidFill>
                  <a:schemeClr val="tx2"/>
                </a:solidFill>
              </a:rPr>
              <a:t>S2</a:t>
            </a:r>
            <a:r>
              <a:rPr lang="fr-FR" sz="700" kern="0" dirty="0"/>
              <a:t> in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700" kern="0" dirty="0"/>
              <a:t>            loop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700" kern="0" dirty="0"/>
              <a:t>               signal </a:t>
            </a:r>
            <a:r>
              <a:rPr lang="fr-FR" sz="700" kern="0" dirty="0">
                <a:solidFill>
                  <a:schemeClr val="tx2"/>
                </a:solidFill>
              </a:rPr>
              <a:t>S3</a:t>
            </a:r>
            <a:r>
              <a:rPr lang="fr-FR" sz="700" kern="0" dirty="0"/>
              <a:t> in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700" kern="0" dirty="0"/>
              <a:t>               </a:t>
            </a:r>
            <a:r>
              <a:rPr lang="en-US" sz="700" kern="0" dirty="0"/>
              <a:t>...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en-US" sz="700" kern="0" dirty="0"/>
              <a:t>               end signal 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700" kern="0" dirty="0"/>
              <a:t>               signal </a:t>
            </a:r>
            <a:r>
              <a:rPr lang="fr-FR" sz="700" kern="0" dirty="0">
                <a:solidFill>
                  <a:schemeClr val="tx2"/>
                </a:solidFill>
              </a:rPr>
              <a:t>S3</a:t>
            </a:r>
            <a:r>
              <a:rPr lang="fr-FR" sz="700" kern="0" dirty="0"/>
              <a:t> in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700" kern="0" dirty="0"/>
              <a:t>               </a:t>
            </a:r>
            <a:r>
              <a:rPr lang="en-US" sz="700" kern="0" dirty="0"/>
              <a:t>...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en-US" sz="700" kern="0" dirty="0"/>
              <a:t>               end signal 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en-US" sz="700" kern="0" dirty="0"/>
              <a:t>            end loop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en-US" sz="700" kern="0" dirty="0"/>
              <a:t>         end signal</a:t>
            </a:r>
            <a:endParaRPr lang="fr-FR" sz="700" kern="0" dirty="0"/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700" kern="0" dirty="0"/>
              <a:t>   end signal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7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end loop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5634364" y="1142498"/>
            <a:ext cx="881845" cy="2574000"/>
          </a:xfrm>
          <a:prstGeom prst="rect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634364" y="3719683"/>
            <a:ext cx="881845" cy="2574000"/>
          </a:xfrm>
          <a:prstGeom prst="rect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02363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7F31B109-594D-754C-8491-5688D1682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368" y="1219200"/>
            <a:ext cx="8291264" cy="319164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fr-FR"/>
              <a:t>Pourquoi </a:t>
            </a:r>
            <a:r>
              <a:rPr lang="en-US"/>
              <a:t>une étude spéciale des boucles</a:t>
            </a:r>
          </a:p>
          <a:p>
            <a:pPr marL="514350" indent="-514350">
              <a:buAutoNum type="arabicPeriod"/>
            </a:pPr>
            <a:r>
              <a:rPr lang="en-US"/>
              <a:t>Un programme schizophrène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/>
              <a:t>Un programme doublement schizophrène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fr-FR" dirty="0"/>
              <a:t>Traiter la schizophr</a:t>
            </a:r>
            <a:r>
              <a:rPr lang="en-US" dirty="0"/>
              <a:t>énie</a:t>
            </a:r>
            <a:r>
              <a:rPr lang="fr-FR" dirty="0"/>
              <a:t> par duplication du corps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fr-FR" dirty="0"/>
              <a:t>Plus efficace : r</a:t>
            </a:r>
            <a:r>
              <a:rPr lang="en-US" dirty="0"/>
              <a:t>éincarner la surface des boucles</a:t>
            </a:r>
            <a:endParaRPr lang="fr-FR"/>
          </a:p>
          <a:p>
            <a:pPr marL="514350" indent="-514350">
              <a:buAutoNum type="arabicPeriod"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491F9ED-951B-044C-96AF-E9D308FF9A7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21/03/2018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FBBF6C9-5DB3-A544-8E23-EF59FF652FF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56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94D314-35FB-554B-9DCE-A609CF0994A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6FE0E28A-3CF7-5D44-8991-4A08C2C99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23487093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BCB200B-E7F8-924F-A9D1-7B346D06297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21/03/2018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D4DC2F8-46EC-A546-A7E8-C9F4386E728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57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849FAA1-0F06-2944-8EFB-7C317C7508C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F3F3B731-5169-AC45-9694-5D60678ED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Un traitement efficace</a:t>
            </a:r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2AE12566-C33D-3141-811C-1535C3D0E12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7544" y="1628800"/>
            <a:ext cx="8113162" cy="1944216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anchor="ctr" anchorCtr="0"/>
          <a:lstStyle/>
          <a:p>
            <a:pPr marL="0" indent="0" algn="ctr">
              <a:buNone/>
            </a:pPr>
            <a:r>
              <a:rPr lang="fr-FR" sz="2800"/>
              <a:t>Pour </a:t>
            </a:r>
            <a:r>
              <a:rPr lang="en-US" sz="2800"/>
              <a:t>traiter de dédoublement de la personnalité </a:t>
            </a:r>
          </a:p>
          <a:p>
            <a:pPr marL="0" indent="0" algn="ctr">
              <a:buNone/>
            </a:pPr>
            <a:r>
              <a:rPr lang="en-US" sz="2800"/>
              <a:t>des signaux et parallèles (</a:t>
            </a:r>
            <a:r>
              <a:rPr lang="en-US" sz="2800">
                <a:solidFill>
                  <a:schemeClr val="accent1"/>
                </a:solidFill>
              </a:rPr>
              <a:t>schizophrénie</a:t>
            </a:r>
            <a:r>
              <a:rPr lang="en-US" sz="2800"/>
              <a:t>),</a:t>
            </a:r>
            <a:r>
              <a:rPr lang="en-US" sz="2800">
                <a:solidFill>
                  <a:schemeClr val="tx2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sz="2800"/>
              <a:t>comprendre la théorie et la pratique </a:t>
            </a:r>
          </a:p>
          <a:p>
            <a:pPr marL="0" indent="0" algn="ctr">
              <a:buNone/>
            </a:pPr>
            <a:r>
              <a:rPr lang="en-US" sz="2800"/>
              <a:t>de leurs</a:t>
            </a:r>
            <a:r>
              <a:rPr lang="en-US" sz="2800">
                <a:solidFill>
                  <a:schemeClr val="tx2"/>
                </a:solidFill>
              </a:rPr>
              <a:t> </a:t>
            </a:r>
            <a:r>
              <a:rPr lang="en-US" sz="2800">
                <a:solidFill>
                  <a:schemeClr val="accent3"/>
                </a:solidFill>
              </a:rPr>
              <a:t>réincarnations</a:t>
            </a:r>
            <a:r>
              <a:rPr lang="en-US" sz="2800">
                <a:solidFill>
                  <a:schemeClr val="tx2"/>
                </a:solidFill>
              </a:rPr>
              <a:t> </a:t>
            </a:r>
            <a:r>
              <a:rPr lang="en-US" sz="2800"/>
              <a:t>!</a:t>
            </a:r>
            <a:endParaRPr lang="fr-FR" sz="2800"/>
          </a:p>
        </p:txBody>
      </p:sp>
    </p:spTree>
    <p:extLst>
      <p:ext uri="{BB962C8B-B14F-4D97-AF65-F5344CB8AC3E}">
        <p14:creationId xmlns:p14="http://schemas.microsoft.com/office/powerpoint/2010/main" val="45408780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21/03/2018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58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Instant 2</a:t>
            </a:r>
            <a:r>
              <a:rPr lang="fr-FR" sz="1800" dirty="0"/>
              <a:t> </a:t>
            </a:r>
            <a:r>
              <a:rPr lang="fr-FR" dirty="0"/>
              <a:t>: les deux incarnations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100625" y="1657896"/>
            <a:ext cx="4113627" cy="3814378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ts val="80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output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O</a:t>
            </a:r>
            <a:r>
              <a:rPr kumimoji="0" lang="fr-FR" sz="16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loop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  </a:t>
            </a:r>
            <a:r>
              <a:rPr lang="fr-FR" sz="2800" kern="0" dirty="0">
                <a:solidFill>
                  <a:schemeClr val="accent2"/>
                </a:solidFill>
              </a:rPr>
              <a:t>signal</a:t>
            </a:r>
            <a:r>
              <a:rPr lang="fr-FR" sz="2800" kern="0" dirty="0"/>
              <a:t> </a:t>
            </a:r>
            <a:r>
              <a:rPr lang="fr-FR" sz="2800" kern="0" dirty="0">
                <a:solidFill>
                  <a:schemeClr val="accent1"/>
                </a:solidFill>
              </a:rPr>
              <a:t>S</a:t>
            </a:r>
            <a:r>
              <a:rPr lang="fr-FR" sz="2800" kern="0" dirty="0"/>
              <a:t> in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   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if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then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emit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O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end</a:t>
            </a:r>
            <a:r>
              <a:rPr lang="fr-FR" sz="1600" kern="0" dirty="0"/>
              <a:t> </a:t>
            </a:r>
            <a:r>
              <a:rPr lang="fr-FR" sz="2800" kern="0" dirty="0">
                <a:solidFill>
                  <a:schemeClr val="accent2"/>
                </a:solidFill>
              </a:rPr>
              <a:t>;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</a:endParaRP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    </a:t>
            </a:r>
            <a:r>
              <a:rPr lang="fr-FR" sz="2800" kern="0" dirty="0">
                <a:solidFill>
                  <a:schemeClr val="accent2"/>
                </a:solidFill>
              </a:rPr>
              <a:t> </a:t>
            </a:r>
            <a:r>
              <a:rPr lang="fr-FR" sz="2800" u="sng" kern="0" dirty="0">
                <a:solidFill>
                  <a:schemeClr val="accent2"/>
                </a:solidFill>
              </a:rPr>
              <a:t>pa</a:t>
            </a:r>
            <a:r>
              <a:rPr lang="fr-FR" sz="2800" kern="0" dirty="0"/>
              <a:t>u</a:t>
            </a:r>
            <a:r>
              <a:rPr lang="fr-FR" sz="2800" u="sng" kern="0" dirty="0">
                <a:solidFill>
                  <a:schemeClr val="accent2"/>
                </a:solidFill>
              </a:rPr>
              <a:t>se</a:t>
            </a:r>
            <a:r>
              <a:rPr lang="fr-FR" sz="1600" kern="0" dirty="0">
                <a:solidFill>
                  <a:schemeClr val="accent2"/>
                </a:solidFill>
              </a:rPr>
              <a:t> </a:t>
            </a:r>
            <a:r>
              <a:rPr lang="fr-FR" sz="2800" kern="0" dirty="0">
                <a:solidFill>
                  <a:schemeClr val="accent2"/>
                </a:solidFill>
              </a:rPr>
              <a:t>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    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emit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S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  </a:t>
            </a:r>
            <a:r>
              <a:rPr lang="fr-FR" sz="2800" kern="0" dirty="0">
                <a:solidFill>
                  <a:schemeClr val="accent2"/>
                </a:solidFill>
              </a:rPr>
              <a:t>end signal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end loop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806226" y="910632"/>
            <a:ext cx="3765774" cy="544765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Un programme banal :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5DC5A78-9081-9B41-BEEF-66940B902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1673636"/>
            <a:ext cx="2482850" cy="1244600"/>
          </a:xfrm>
          <a:prstGeom prst="rect">
            <a:avLst/>
          </a:prstGeom>
        </p:spPr>
      </p:pic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EBD43F1C-4196-9A4D-ADA7-0AC225A52DE8}"/>
              </a:ext>
            </a:extLst>
          </p:cNvPr>
          <p:cNvCxnSpPr>
            <a:cxnSpLocks/>
            <a:stCxn id="10" idx="1"/>
          </p:cNvCxnSpPr>
          <p:nvPr/>
        </p:nvCxnSpPr>
        <p:spPr bwMode="auto">
          <a:xfrm flipH="1">
            <a:off x="3275856" y="2295936"/>
            <a:ext cx="1872208" cy="989048"/>
          </a:xfrm>
          <a:prstGeom prst="straightConnector1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3748202C-F7A8-F747-982A-0A90917879F8}"/>
              </a:ext>
            </a:extLst>
          </p:cNvPr>
          <p:cNvCxnSpPr>
            <a:cxnSpLocks/>
          </p:cNvCxnSpPr>
          <p:nvPr/>
        </p:nvCxnSpPr>
        <p:spPr bwMode="auto">
          <a:xfrm flipH="1">
            <a:off x="3851920" y="4280439"/>
            <a:ext cx="1661928" cy="0"/>
          </a:xfrm>
          <a:prstGeom prst="straightConnector1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255EED6B-D4BE-964D-A89A-88FD175C2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3606289"/>
            <a:ext cx="1564629" cy="1817335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71BE4004-A350-2F4B-8CD3-FE3A896484A9}"/>
              </a:ext>
            </a:extLst>
          </p:cNvPr>
          <p:cNvSpPr txBox="1"/>
          <p:nvPr/>
        </p:nvSpPr>
        <p:spPr>
          <a:xfrm>
            <a:off x="7630914" y="2034326"/>
            <a:ext cx="1343638" cy="52322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Matsya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D4D532D-DFA1-6542-8E06-59A01A617DBF}"/>
              </a:ext>
            </a:extLst>
          </p:cNvPr>
          <p:cNvSpPr txBox="1"/>
          <p:nvPr/>
        </p:nvSpPr>
        <p:spPr>
          <a:xfrm>
            <a:off x="6783389" y="4280438"/>
            <a:ext cx="1244251" cy="523220"/>
          </a:xfrm>
          <a:prstGeom prst="rect">
            <a:avLst/>
          </a:prstGeom>
          <a:ln w="19050">
            <a:noFill/>
          </a:ln>
        </p:spPr>
        <p:txBody>
          <a:bodyPr wrap="squar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Kurma</a:t>
            </a:r>
          </a:p>
        </p:txBody>
      </p:sp>
    </p:spTree>
    <p:extLst>
      <p:ext uri="{BB962C8B-B14F-4D97-AF65-F5344CB8AC3E}">
        <p14:creationId xmlns:p14="http://schemas.microsoft.com/office/powerpoint/2010/main" val="21320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à coins arrondis 9">
            <a:extLst>
              <a:ext uri="{FF2B5EF4-FFF2-40B4-BE49-F238E27FC236}">
                <a16:creationId xmlns:a16="http://schemas.microsoft.com/office/drawing/2014/main" id="{0E435383-2CE9-C54B-A2DF-1EFF5A6EEF80}"/>
              </a:ext>
            </a:extLst>
          </p:cNvPr>
          <p:cNvSpPr/>
          <p:nvPr/>
        </p:nvSpPr>
        <p:spPr bwMode="auto">
          <a:xfrm>
            <a:off x="1590584" y="3088641"/>
            <a:ext cx="3715200" cy="1099623"/>
          </a:xfrm>
          <a:prstGeom prst="roundRect">
            <a:avLst/>
          </a:prstGeom>
          <a:solidFill>
            <a:srgbClr val="98FD98"/>
          </a:solidFill>
          <a:ln w="19050" cap="flat" cmpd="sng" algn="ctr">
            <a:solidFill>
              <a:srgbClr val="98FD9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à coins arrondis 7">
            <a:extLst>
              <a:ext uri="{FF2B5EF4-FFF2-40B4-BE49-F238E27FC236}">
                <a16:creationId xmlns:a16="http://schemas.microsoft.com/office/drawing/2014/main" id="{F54C8D8E-9103-3B4C-A401-76128308765C}"/>
              </a:ext>
            </a:extLst>
          </p:cNvPr>
          <p:cNvSpPr/>
          <p:nvPr/>
        </p:nvSpPr>
        <p:spPr bwMode="auto">
          <a:xfrm>
            <a:off x="1619407" y="1988840"/>
            <a:ext cx="3715200" cy="1099623"/>
          </a:xfrm>
          <a:prstGeom prst="roundRect">
            <a:avLst/>
          </a:prstGeom>
          <a:solidFill>
            <a:srgbClr val="CCFFFF"/>
          </a:solidFill>
          <a:ln w="19050" cap="flat" cmpd="sng" algn="ctr">
            <a:solidFill>
              <a:srgbClr val="CC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21/03/2018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59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Surface et profondeur d</a:t>
            </a:r>
            <a:r>
              <a:rPr lang="en-US" dirty="0"/>
              <a:t>’une instruction</a:t>
            </a:r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331640" y="908720"/>
            <a:ext cx="4155305" cy="3814378"/>
          </a:xfrm>
          <a:prstGeom prst="rect">
            <a:avLst/>
          </a:prstGeom>
          <a:ln w="19050">
            <a:noFill/>
          </a:ln>
          <a:effectLst>
            <a:glow>
              <a:schemeClr val="accent1"/>
            </a:glow>
          </a:effectLst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ts val="80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output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O</a:t>
            </a:r>
            <a:r>
              <a:rPr kumimoji="0" lang="fr-FR" sz="1600" b="0" i="0" u="none" strike="noStrike" kern="0" cap="none" spc="0" normalizeH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loop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  signal </a:t>
            </a:r>
            <a:r>
              <a:rPr lang="fr-FR" sz="2800" kern="0" dirty="0">
                <a:solidFill>
                  <a:schemeClr val="tx2"/>
                </a:solidFill>
              </a:rPr>
              <a:t>S</a:t>
            </a:r>
            <a:r>
              <a:rPr lang="fr-FR" sz="2800" kern="0" dirty="0"/>
              <a:t> in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    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if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then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emit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O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end</a:t>
            </a:r>
            <a:r>
              <a:rPr kumimoji="0" lang="fr-FR" sz="16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     pause</a:t>
            </a:r>
            <a:r>
              <a:rPr lang="fr-FR" sz="1600" kern="0" dirty="0"/>
              <a:t> </a:t>
            </a:r>
            <a:r>
              <a:rPr lang="fr-FR" sz="2800" kern="0" dirty="0"/>
              <a:t>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    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emit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  end signal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end loop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6A6C5047-96CA-C64A-BFE4-454546A1B88A}"/>
              </a:ext>
            </a:extLst>
          </p:cNvPr>
          <p:cNvGrpSpPr/>
          <p:nvPr/>
        </p:nvGrpSpPr>
        <p:grpSpPr>
          <a:xfrm>
            <a:off x="602500" y="5000876"/>
            <a:ext cx="7939000" cy="1448003"/>
            <a:chOff x="809464" y="5000876"/>
            <a:chExt cx="7939000" cy="1448003"/>
          </a:xfrm>
        </p:grpSpPr>
        <p:sp>
          <p:nvSpPr>
            <p:cNvPr id="12" name="Rectangle à coins arrondis 11">
              <a:extLst>
                <a:ext uri="{FF2B5EF4-FFF2-40B4-BE49-F238E27FC236}">
                  <a16:creationId xmlns:a16="http://schemas.microsoft.com/office/drawing/2014/main" id="{3ABFB6D0-0916-3B43-99ED-4F5B50DD8381}"/>
                </a:ext>
              </a:extLst>
            </p:cNvPr>
            <p:cNvSpPr/>
            <p:nvPr/>
          </p:nvSpPr>
          <p:spPr bwMode="auto">
            <a:xfrm>
              <a:off x="832457" y="5945777"/>
              <a:ext cx="1890000" cy="378000"/>
            </a:xfrm>
            <a:prstGeom prst="roundRect">
              <a:avLst/>
            </a:prstGeom>
            <a:solidFill>
              <a:srgbClr val="98FD98"/>
            </a:solidFill>
            <a:ln w="19050" cap="flat" cmpd="sng" algn="ctr">
              <a:solidFill>
                <a:srgbClr val="98FD9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ectangle à coins arrondis 10">
              <a:extLst>
                <a:ext uri="{FF2B5EF4-FFF2-40B4-BE49-F238E27FC236}">
                  <a16:creationId xmlns:a16="http://schemas.microsoft.com/office/drawing/2014/main" id="{FB41BC98-88FB-8745-B785-858FE37F56C8}"/>
                </a:ext>
              </a:extLst>
            </p:cNvPr>
            <p:cNvSpPr/>
            <p:nvPr/>
          </p:nvSpPr>
          <p:spPr bwMode="auto">
            <a:xfrm>
              <a:off x="827584" y="5098219"/>
              <a:ext cx="1296144" cy="379710"/>
            </a:xfrm>
            <a:prstGeom prst="roundRect">
              <a:avLst/>
            </a:prstGeom>
            <a:solidFill>
              <a:srgbClr val="CCFFFF"/>
            </a:solidFill>
            <a:ln w="19050" cap="flat" cmpd="sng" algn="ctr">
              <a:solidFill>
                <a:srgbClr val="CC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2939E9F8-21A0-FF41-90EE-921BCF135CC0}"/>
                </a:ext>
              </a:extLst>
            </p:cNvPr>
            <p:cNvSpPr txBox="1"/>
            <p:nvPr/>
          </p:nvSpPr>
          <p:spPr>
            <a:xfrm>
              <a:off x="809464" y="5000876"/>
              <a:ext cx="7939000" cy="1384995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2800" b="0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</a:rPr>
                <a:t>surface : ce qui est accessible </a:t>
              </a:r>
              <a:r>
                <a:rPr kumimoji="0" lang="en-US" sz="2800" b="0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</a:rPr>
                <a:t>instantanément </a:t>
              </a:r>
            </a:p>
            <a:p>
              <a:pPr algn="l" fontAlgn="base">
                <a:spcAft>
                  <a:spcPct val="0"/>
                </a:spcAft>
              </a:pPr>
              <a:r>
                <a:rPr kumimoji="0" lang="en-US" sz="2800" b="0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</a:rPr>
                <a:t>à partir du début de l’instruction</a:t>
              </a:r>
              <a:endPara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endParaRPr>
            </a:p>
            <a:p>
              <a:pPr algn="l" fontAlgn="base">
                <a:spcAft>
                  <a:spcPct val="0"/>
                </a:spcAft>
              </a:pPr>
              <a:r>
                <a:rPr lang="en-US" sz="2800" kern="0" dirty="0"/>
                <a:t>profondeur : le reste, là où sont les pauses des</a:t>
              </a:r>
              <a:r>
                <a:rPr lang="en-US" sz="2800" kern="0" dirty="0">
                  <a:solidFill>
                    <a:schemeClr val="accent4"/>
                  </a:solidFill>
                </a:rPr>
                <a:t> p</a:t>
              </a:r>
              <a:endPara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endParaRP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68B5C826-4379-CC43-99D0-4354DF52E6F6}"/>
                </a:ext>
              </a:extLst>
            </p:cNvPr>
            <p:cNvSpPr txBox="1"/>
            <p:nvPr/>
          </p:nvSpPr>
          <p:spPr>
            <a:xfrm>
              <a:off x="8330271" y="5802548"/>
              <a:ext cx="338554" cy="646331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en-US" sz="3600" b="0" i="0" u="none" strike="noStrike" kern="0" cap="none" spc="0" normalizeH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</a:rPr>
                <a:t>ˆ</a:t>
              </a:r>
              <a:endParaRPr kumimoji="0" lang="fr-FR" sz="36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9896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21/03/2018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 de programme schizophr</a:t>
            </a:r>
            <a:r>
              <a:rPr lang="en-US" dirty="0"/>
              <a:t>ène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100625" y="1657896"/>
            <a:ext cx="4113627" cy="3814378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ts val="80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output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O</a:t>
            </a:r>
            <a:r>
              <a:rPr kumimoji="0" lang="fr-FR" sz="16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loop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  signal </a:t>
            </a:r>
            <a:r>
              <a:rPr lang="fr-FR" sz="2800" kern="0" dirty="0">
                <a:solidFill>
                  <a:schemeClr val="tx2"/>
                </a:solidFill>
              </a:rPr>
              <a:t>S</a:t>
            </a:r>
            <a:r>
              <a:rPr lang="fr-FR" sz="2800" kern="0" dirty="0"/>
              <a:t> in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    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if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then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emit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O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end</a:t>
            </a:r>
            <a:r>
              <a:rPr lang="fr-FR" sz="1600" kern="0" dirty="0"/>
              <a:t> </a:t>
            </a:r>
            <a:r>
              <a:rPr lang="fr-FR" sz="2800" kern="0" dirty="0"/>
              <a:t>;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     pause</a:t>
            </a:r>
            <a:r>
              <a:rPr lang="fr-FR" sz="1600" kern="0" dirty="0"/>
              <a:t> </a:t>
            </a:r>
            <a:r>
              <a:rPr lang="fr-FR" sz="2800" kern="0" dirty="0"/>
              <a:t>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    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emit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  end signal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end loop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806226" y="910632"/>
            <a:ext cx="3765774" cy="544765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Un programme banal :</a:t>
            </a:r>
          </a:p>
        </p:txBody>
      </p:sp>
    </p:spTree>
    <p:extLst>
      <p:ext uri="{BB962C8B-B14F-4D97-AF65-F5344CB8AC3E}">
        <p14:creationId xmlns:p14="http://schemas.microsoft.com/office/powerpoint/2010/main" val="47356388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à coins arrondis 12">
            <a:extLst>
              <a:ext uri="{FF2B5EF4-FFF2-40B4-BE49-F238E27FC236}">
                <a16:creationId xmlns:a16="http://schemas.microsoft.com/office/drawing/2014/main" id="{3E87972C-B5BD-F346-9C7D-AD98C5DDEC58}"/>
              </a:ext>
            </a:extLst>
          </p:cNvPr>
          <p:cNvSpPr/>
          <p:nvPr/>
        </p:nvSpPr>
        <p:spPr bwMode="auto">
          <a:xfrm>
            <a:off x="1331640" y="2636911"/>
            <a:ext cx="4104000" cy="2484000"/>
          </a:xfrm>
          <a:prstGeom prst="roundRect">
            <a:avLst/>
          </a:prstGeom>
          <a:solidFill>
            <a:srgbClr val="98FD98"/>
          </a:solidFill>
          <a:ln w="19050" cap="flat" cmpd="sng" algn="ctr">
            <a:solidFill>
              <a:srgbClr val="98FD9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à coins arrondis 7">
            <a:extLst>
              <a:ext uri="{FF2B5EF4-FFF2-40B4-BE49-F238E27FC236}">
                <a16:creationId xmlns:a16="http://schemas.microsoft.com/office/drawing/2014/main" id="{F54C8D8E-9103-3B4C-A401-76128308765C}"/>
              </a:ext>
            </a:extLst>
          </p:cNvPr>
          <p:cNvSpPr/>
          <p:nvPr/>
        </p:nvSpPr>
        <p:spPr bwMode="auto">
          <a:xfrm>
            <a:off x="1341658" y="980727"/>
            <a:ext cx="4104000" cy="1641599"/>
          </a:xfrm>
          <a:prstGeom prst="roundRect">
            <a:avLst/>
          </a:prstGeom>
          <a:solidFill>
            <a:srgbClr val="CCFFFF"/>
          </a:solidFill>
          <a:ln w="19050" cap="flat" cmpd="sng" algn="ctr">
            <a:solidFill>
              <a:srgbClr val="CC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21/03/2018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60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38577" y="31469"/>
            <a:ext cx="8915400" cy="584775"/>
          </a:xfrm>
        </p:spPr>
        <p:txBody>
          <a:bodyPr/>
          <a:lstStyle/>
          <a:p>
            <a:r>
              <a:rPr lang="en-US" sz="3200" dirty="0"/>
              <a:t>Surface instantanée, profondeur longue</a:t>
            </a:r>
            <a:endParaRPr lang="fr-FR" sz="3200"/>
          </a:p>
        </p:txBody>
      </p:sp>
      <p:sp>
        <p:nvSpPr>
          <p:cNvPr id="6" name="ZoneTexte 5"/>
          <p:cNvSpPr txBox="1"/>
          <p:nvPr/>
        </p:nvSpPr>
        <p:spPr>
          <a:xfrm>
            <a:off x="1331640" y="908720"/>
            <a:ext cx="4155305" cy="4266809"/>
          </a:xfrm>
          <a:prstGeom prst="rect">
            <a:avLst/>
          </a:prstGeom>
          <a:ln w="19050">
            <a:noFill/>
          </a:ln>
          <a:effectLst>
            <a:glow>
              <a:schemeClr val="accent1"/>
            </a:glow>
          </a:effectLst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ts val="800"/>
              </a:spcAft>
            </a:pPr>
            <a:r>
              <a:rPr lang="fr-FR" sz="2800" kern="0" dirty="0"/>
              <a:t>signal </a:t>
            </a:r>
            <a:r>
              <a:rPr lang="fr-FR" sz="2800" kern="0" dirty="0">
                <a:solidFill>
                  <a:schemeClr val="tx2"/>
                </a:solidFill>
              </a:rPr>
              <a:t>S</a:t>
            </a:r>
            <a:r>
              <a:rPr lang="fr-FR" sz="2800" kern="0" dirty="0"/>
              <a:t> in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    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if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then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emit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O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end 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     emit </a:t>
            </a:r>
            <a:r>
              <a:rPr lang="fr-FR" sz="2800" kern="0" dirty="0">
                <a:solidFill>
                  <a:schemeClr val="tx2"/>
                </a:solidFill>
              </a:rPr>
              <a:t>X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     pause</a:t>
            </a:r>
            <a:r>
              <a:rPr lang="fr-FR" sz="1600" kern="0" dirty="0"/>
              <a:t> </a:t>
            </a:r>
            <a:r>
              <a:rPr lang="fr-FR" sz="2800" kern="0" dirty="0"/>
              <a:t>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    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emit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</a:t>
            </a:r>
            <a:r>
              <a:rPr kumimoji="0" lang="fr-FR" sz="16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>
                <a:solidFill>
                  <a:schemeClr val="tx2"/>
                </a:solidFill>
              </a:rPr>
              <a:t>      </a:t>
            </a:r>
            <a:r>
              <a:rPr lang="fr-FR" sz="2800" kern="0" dirty="0"/>
              <a:t>pause</a:t>
            </a:r>
            <a:r>
              <a:rPr lang="fr-FR" sz="1600" kern="0" dirty="0"/>
              <a:t> </a:t>
            </a:r>
            <a:r>
              <a:rPr lang="fr-FR" sz="2800" kern="0" dirty="0"/>
              <a:t>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     pause</a:t>
            </a:r>
            <a:r>
              <a:rPr kumimoji="0" lang="fr-FR" sz="16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     emit </a:t>
            </a:r>
            <a:r>
              <a:rPr lang="fr-FR" sz="2800" kern="0" dirty="0">
                <a:solidFill>
                  <a:schemeClr val="tx2"/>
                </a:solidFill>
              </a:rPr>
              <a:t>S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  end signal</a:t>
            </a:r>
          </a:p>
        </p:txBody>
      </p:sp>
    </p:spTree>
    <p:extLst>
      <p:ext uri="{BB962C8B-B14F-4D97-AF65-F5344CB8AC3E}">
        <p14:creationId xmlns:p14="http://schemas.microsoft.com/office/powerpoint/2010/main" val="413907911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à coins arrondis 8">
            <a:extLst>
              <a:ext uri="{FF2B5EF4-FFF2-40B4-BE49-F238E27FC236}">
                <a16:creationId xmlns:a16="http://schemas.microsoft.com/office/drawing/2014/main" id="{FF3F658C-F632-6843-A05C-D5351F54E999}"/>
              </a:ext>
            </a:extLst>
          </p:cNvPr>
          <p:cNvSpPr/>
          <p:nvPr/>
        </p:nvSpPr>
        <p:spPr bwMode="auto">
          <a:xfrm>
            <a:off x="1321589" y="3011115"/>
            <a:ext cx="1072800" cy="1260000"/>
          </a:xfrm>
          <a:prstGeom prst="roundRect">
            <a:avLst/>
          </a:prstGeom>
          <a:solidFill>
            <a:srgbClr val="CCFFFF"/>
          </a:solidFill>
          <a:ln w="19050" cap="flat" cmpd="sng" algn="ctr">
            <a:solidFill>
              <a:srgbClr val="CC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Rectangle à coins arrondis 12">
            <a:extLst>
              <a:ext uri="{FF2B5EF4-FFF2-40B4-BE49-F238E27FC236}">
                <a16:creationId xmlns:a16="http://schemas.microsoft.com/office/drawing/2014/main" id="{3E87972C-B5BD-F346-9C7D-AD98C5DDEC58}"/>
              </a:ext>
            </a:extLst>
          </p:cNvPr>
          <p:cNvSpPr/>
          <p:nvPr/>
        </p:nvSpPr>
        <p:spPr bwMode="auto">
          <a:xfrm>
            <a:off x="1328727" y="4293096"/>
            <a:ext cx="2163153" cy="2484000"/>
          </a:xfrm>
          <a:prstGeom prst="roundRect">
            <a:avLst/>
          </a:prstGeom>
          <a:solidFill>
            <a:srgbClr val="98FD98"/>
          </a:solidFill>
          <a:ln w="190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à coins arrondis 7">
            <a:extLst>
              <a:ext uri="{FF2B5EF4-FFF2-40B4-BE49-F238E27FC236}">
                <a16:creationId xmlns:a16="http://schemas.microsoft.com/office/drawing/2014/main" id="{F54C8D8E-9103-3B4C-A401-76128308765C}"/>
              </a:ext>
            </a:extLst>
          </p:cNvPr>
          <p:cNvSpPr/>
          <p:nvPr/>
        </p:nvSpPr>
        <p:spPr bwMode="auto">
          <a:xfrm>
            <a:off x="1341658" y="980727"/>
            <a:ext cx="2150222" cy="2015999"/>
          </a:xfrm>
          <a:prstGeom prst="roundRect">
            <a:avLst/>
          </a:prstGeom>
          <a:solidFill>
            <a:srgbClr val="CCFFFF"/>
          </a:solidFill>
          <a:ln w="19050" cap="flat" cmpd="sng" algn="ctr">
            <a:solidFill>
              <a:srgbClr val="CC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21/03/2018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fld id="{BD380794-AD05-45D1-BCEF-E41591C34CDA}" type="slidenum">
              <a:rPr kumimoji="0" lang="fr-FR" sz="1200" b="0" i="1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fr-FR" sz="1200" b="0" i="1" u="none" strike="noStrike" kern="1200" cap="none" spc="0" normalizeH="0" baseline="0" noProof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G. Berry, Collège de France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38577" y="31469"/>
            <a:ext cx="8915400" cy="584775"/>
          </a:xfrm>
        </p:spPr>
        <p:txBody>
          <a:bodyPr/>
          <a:lstStyle/>
          <a:p>
            <a:r>
              <a:rPr lang="en-US" sz="3200" dirty="0"/>
              <a:t>surface et profondeur peuvent s’interpénétrer</a:t>
            </a:r>
            <a:endParaRPr lang="fr-FR" sz="3200"/>
          </a:p>
        </p:txBody>
      </p:sp>
      <p:sp>
        <p:nvSpPr>
          <p:cNvPr id="10" name="Rectangle à coins arrondis 9">
            <a:extLst>
              <a:ext uri="{FF2B5EF4-FFF2-40B4-BE49-F238E27FC236}">
                <a16:creationId xmlns:a16="http://schemas.microsoft.com/office/drawing/2014/main" id="{D684557C-0CB7-4742-AB73-AED3FF882FE7}"/>
              </a:ext>
            </a:extLst>
          </p:cNvPr>
          <p:cNvSpPr/>
          <p:nvPr/>
        </p:nvSpPr>
        <p:spPr bwMode="auto">
          <a:xfrm>
            <a:off x="2394389" y="3018707"/>
            <a:ext cx="1072800" cy="1260000"/>
          </a:xfrm>
          <a:prstGeom prst="roundRect">
            <a:avLst/>
          </a:prstGeom>
          <a:solidFill>
            <a:srgbClr val="98FD98"/>
          </a:solidFill>
          <a:ln w="190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331640" y="908720"/>
            <a:ext cx="2236510" cy="5796459"/>
          </a:xfrm>
          <a:prstGeom prst="rect">
            <a:avLst/>
          </a:prstGeom>
          <a:ln w="19050">
            <a:noFill/>
          </a:ln>
          <a:effectLst>
            <a:glow>
              <a:schemeClr val="accent1"/>
            </a:glow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signal 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</a:t>
            </a:r>
          </a:p>
          <a:p>
            <a:pPr marL="0" marR="0" lvl="0" indent="0" algn="l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</a:t>
            </a:r>
            <a:r>
              <a:rPr kumimoji="0" lang="fr-FR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then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800" kern="0" dirty="0">
                <a:solidFill>
                  <a:srgbClr val="000000"/>
                </a:solidFill>
                <a:latin typeface="Arial"/>
              </a:rPr>
              <a:t>         </a:t>
            </a:r>
            <a:r>
              <a:rPr kumimoji="0" lang="fr-FR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emit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 </a:t>
            </a:r>
          </a:p>
          <a:p>
            <a:pPr marL="0" marR="0" lvl="0" indent="0" algn="l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800" kern="0" dirty="0">
                <a:solidFill>
                  <a:srgbClr val="0000FF"/>
                </a:solidFill>
                <a:latin typeface="Arial"/>
              </a:rPr>
              <a:t>      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else </a:t>
            </a:r>
          </a:p>
          <a:p>
            <a:pPr marL="0" marR="0" lvl="0" indent="0" algn="l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800" kern="0" dirty="0">
                <a:latin typeface="Arial"/>
              </a:rPr>
              <a:t>        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pause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800" kern="0" dirty="0">
                <a:solidFill>
                  <a:srgbClr val="0000FF"/>
                </a:solidFill>
                <a:latin typeface="Arial"/>
              </a:rPr>
              <a:t>      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end ;</a:t>
            </a:r>
          </a:p>
          <a:p>
            <a:pPr marL="0" marR="0" lvl="0" indent="0" algn="l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emit 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</a:t>
            </a:r>
          </a:p>
          <a:p>
            <a:pPr marL="0" marR="0" lvl="0" indent="0" algn="l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pause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;</a:t>
            </a:r>
          </a:p>
          <a:p>
            <a:pPr marL="0" marR="0" lvl="0" indent="0" algn="l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</a:t>
            </a:r>
            <a:r>
              <a:rPr kumimoji="0" lang="fr-FR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emit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;</a:t>
            </a:r>
          </a:p>
          <a:p>
            <a:pPr marL="0" marR="0" lvl="0" indent="0" algn="l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pause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;</a:t>
            </a:r>
          </a:p>
          <a:p>
            <a:pPr marL="0" marR="0" lvl="0" indent="0" algn="l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pause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;</a:t>
            </a:r>
          </a:p>
          <a:p>
            <a:pPr marL="0" marR="0" lvl="0" indent="0" algn="l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emit 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</a:t>
            </a:r>
          </a:p>
          <a:p>
            <a:pPr marL="0" marR="0" lvl="0" indent="0" algn="l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end signal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8C369FA-082E-BD4D-A4A1-D993DC286148}"/>
              </a:ext>
            </a:extLst>
          </p:cNvPr>
          <p:cNvSpPr txBox="1"/>
          <p:nvPr/>
        </p:nvSpPr>
        <p:spPr>
          <a:xfrm>
            <a:off x="3851920" y="2956209"/>
            <a:ext cx="4280339" cy="1384995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zone mixte :</a:t>
            </a:r>
          </a:p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accessible soit 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du 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emit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O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,</a:t>
            </a:r>
          </a:p>
          <a:p>
            <a:pPr algn="l" fontAlgn="base">
              <a:spcAft>
                <a:spcPct val="0"/>
              </a:spcAft>
            </a:pPr>
            <a:r>
              <a:rPr lang="en-US" sz="2800" kern="0" dirty="0">
                <a:solidFill>
                  <a:schemeClr val="accent3"/>
                </a:solidFill>
              </a:rPr>
              <a:t>                  soit du </a:t>
            </a:r>
            <a:r>
              <a:rPr lang="en-US" sz="2800" kern="0" dirty="0"/>
              <a:t>pause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F3ABD16-0C48-DC4E-9079-8924CB6F0D3F}"/>
              </a:ext>
            </a:extLst>
          </p:cNvPr>
          <p:cNvSpPr txBox="1"/>
          <p:nvPr/>
        </p:nvSpPr>
        <p:spPr>
          <a:xfrm>
            <a:off x="4139952" y="1254653"/>
            <a:ext cx="3903633" cy="1118053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tIns="25200" rtlCol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Pas de souci particulier</a:t>
            </a:r>
          </a:p>
          <a:p>
            <a:pPr algn="ctr" fontAlgn="base">
              <a:spcAft>
                <a:spcPct val="0"/>
              </a:spcAft>
            </a:pPr>
            <a:r>
              <a:rPr lang="fr-FR" sz="4000" kern="0" dirty="0"/>
              <a:t>🤗</a:t>
            </a:r>
            <a:endParaRPr kumimoji="0" lang="fr-FR" sz="40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8926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à coins arrondis 8">
            <a:extLst>
              <a:ext uri="{FF2B5EF4-FFF2-40B4-BE49-F238E27FC236}">
                <a16:creationId xmlns:a16="http://schemas.microsoft.com/office/drawing/2014/main" id="{B8B989AC-C0F5-7D4B-9895-FFB767BAF3E6}"/>
              </a:ext>
            </a:extLst>
          </p:cNvPr>
          <p:cNvSpPr/>
          <p:nvPr/>
        </p:nvSpPr>
        <p:spPr bwMode="auto">
          <a:xfrm>
            <a:off x="828040" y="2617409"/>
            <a:ext cx="4104000" cy="1099623"/>
          </a:xfrm>
          <a:prstGeom prst="roundRect">
            <a:avLst/>
          </a:prstGeom>
          <a:solidFill>
            <a:srgbClr val="98FD98"/>
          </a:solidFill>
          <a:ln w="190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à coins arrondis 9">
            <a:extLst>
              <a:ext uri="{FF2B5EF4-FFF2-40B4-BE49-F238E27FC236}">
                <a16:creationId xmlns:a16="http://schemas.microsoft.com/office/drawing/2014/main" id="{419444C8-A226-3841-BAB3-8A3400D9266B}"/>
              </a:ext>
            </a:extLst>
          </p:cNvPr>
          <p:cNvSpPr/>
          <p:nvPr/>
        </p:nvSpPr>
        <p:spPr bwMode="auto">
          <a:xfrm>
            <a:off x="827584" y="3733482"/>
            <a:ext cx="4104000" cy="1745999"/>
          </a:xfrm>
          <a:prstGeom prst="roundRect">
            <a:avLst/>
          </a:prstGeom>
          <a:solidFill>
            <a:srgbClr val="ABFFFF"/>
          </a:solidFill>
          <a:ln w="19050" cap="flat" cmpd="sng" algn="ctr">
            <a:solidFill>
              <a:srgbClr val="B7EFE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à coins arrondis 7">
            <a:extLst>
              <a:ext uri="{FF2B5EF4-FFF2-40B4-BE49-F238E27FC236}">
                <a16:creationId xmlns:a16="http://schemas.microsoft.com/office/drawing/2014/main" id="{D6756008-4454-7440-8577-C281F3B7AC62}"/>
              </a:ext>
            </a:extLst>
          </p:cNvPr>
          <p:cNvSpPr/>
          <p:nvPr/>
        </p:nvSpPr>
        <p:spPr bwMode="auto">
          <a:xfrm>
            <a:off x="827584" y="1484984"/>
            <a:ext cx="4104000" cy="1116000"/>
          </a:xfrm>
          <a:prstGeom prst="roundRect">
            <a:avLst/>
          </a:prstGeom>
          <a:solidFill>
            <a:srgbClr val="CCFFFF"/>
          </a:solidFill>
          <a:ln w="19050" cap="flat" cmpd="sng" algn="ctr">
            <a:solidFill>
              <a:srgbClr val="CC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21/03/2018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62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-69118" y="12188"/>
            <a:ext cx="9282236" cy="630942"/>
          </a:xfrm>
        </p:spPr>
        <p:txBody>
          <a:bodyPr/>
          <a:lstStyle/>
          <a:p>
            <a:r>
              <a:rPr lang="fr-FR" dirty="0"/>
              <a:t>Tardieu-v1 </a:t>
            </a:r>
            <a:r>
              <a:rPr lang="fr-FR"/>
              <a:t>: supprimer la boucle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59132" y="890144"/>
            <a:ext cx="4155305" cy="471924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ts val="80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output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O</a:t>
            </a:r>
            <a:r>
              <a:rPr kumimoji="0" lang="fr-FR" sz="16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signal </a:t>
            </a:r>
            <a:r>
              <a:rPr lang="fr-FR" sz="2800" kern="0" dirty="0">
                <a:solidFill>
                  <a:schemeClr val="tx2"/>
                </a:solidFill>
              </a:rPr>
              <a:t>S</a:t>
            </a:r>
            <a:r>
              <a:rPr lang="fr-FR" sz="2800" kern="0" dirty="0"/>
              <a:t> in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    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if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then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emit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O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end 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     </a:t>
            </a:r>
            <a:r>
              <a:rPr lang="fr-FR" sz="2800" kern="0" dirty="0">
                <a:solidFill>
                  <a:schemeClr val="accent4"/>
                </a:solidFill>
              </a:rPr>
              <a:t>1</a:t>
            </a:r>
            <a:r>
              <a:rPr lang="fr-FR" sz="1200" kern="0" dirty="0">
                <a:solidFill>
                  <a:schemeClr val="accent4"/>
                </a:solidFill>
              </a:rPr>
              <a:t> </a:t>
            </a:r>
            <a:r>
              <a:rPr lang="fr-FR" sz="2800" kern="0" dirty="0">
                <a:solidFill>
                  <a:schemeClr val="accent4"/>
                </a:solidFill>
              </a:rPr>
              <a:t>:</a:t>
            </a:r>
            <a:r>
              <a:rPr lang="fr-FR" sz="2800" kern="0" dirty="0"/>
              <a:t> pause</a:t>
            </a:r>
            <a:r>
              <a:rPr lang="fr-FR" sz="1600" kern="0" dirty="0"/>
              <a:t> </a:t>
            </a:r>
            <a:r>
              <a:rPr lang="fr-FR" sz="2800" kern="0" dirty="0"/>
              <a:t>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    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emit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end signal 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signal </a:t>
            </a:r>
            <a:r>
              <a:rPr lang="fr-FR" sz="2800" kern="0" dirty="0">
                <a:solidFill>
                  <a:schemeClr val="tx2"/>
                </a:solidFill>
              </a:rPr>
              <a:t>S </a:t>
            </a:r>
            <a:r>
              <a:rPr lang="fr-FR" sz="2800" kern="0" dirty="0"/>
              <a:t>in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     </a:t>
            </a:r>
            <a:r>
              <a:rPr lang="fr-FR" sz="2800" kern="0" dirty="0" err="1"/>
              <a:t>if</a:t>
            </a:r>
            <a:r>
              <a:rPr lang="fr-FR" sz="2800" kern="0" dirty="0"/>
              <a:t> </a:t>
            </a:r>
            <a:r>
              <a:rPr lang="fr-FR" sz="2800" kern="0" dirty="0">
                <a:solidFill>
                  <a:schemeClr val="tx2"/>
                </a:solidFill>
              </a:rPr>
              <a:t>S</a:t>
            </a:r>
            <a:r>
              <a:rPr lang="fr-FR" sz="2800" kern="0" dirty="0"/>
              <a:t> </a:t>
            </a:r>
            <a:r>
              <a:rPr lang="fr-FR" sz="2800" kern="0" dirty="0" err="1"/>
              <a:t>then</a:t>
            </a:r>
            <a:r>
              <a:rPr lang="fr-FR" sz="2800" kern="0" dirty="0"/>
              <a:t> </a:t>
            </a:r>
            <a:r>
              <a:rPr lang="fr-FR" sz="2800" kern="0" dirty="0" err="1"/>
              <a:t>emit</a:t>
            </a:r>
            <a:r>
              <a:rPr lang="fr-FR" sz="2800" kern="0" dirty="0"/>
              <a:t> </a:t>
            </a:r>
            <a:r>
              <a:rPr lang="fr-FR" sz="2800" kern="0" dirty="0">
                <a:solidFill>
                  <a:schemeClr val="tx2"/>
                </a:solidFill>
              </a:rPr>
              <a:t>O</a:t>
            </a:r>
            <a:r>
              <a:rPr lang="fr-FR" sz="2800" kern="0" dirty="0"/>
              <a:t> end 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     </a:t>
            </a:r>
            <a:r>
              <a:rPr lang="fr-FR" sz="2800" kern="0" dirty="0" err="1"/>
              <a:t>gotopause</a:t>
            </a:r>
            <a:r>
              <a:rPr lang="fr-FR" sz="2800" kern="0" dirty="0"/>
              <a:t> </a:t>
            </a:r>
            <a:r>
              <a:rPr lang="fr-FR" sz="2800" kern="0" dirty="0">
                <a:solidFill>
                  <a:schemeClr val="accent4"/>
                </a:solidFill>
              </a:rPr>
              <a:t>1</a:t>
            </a:r>
            <a:r>
              <a:rPr lang="fr-FR" sz="2800" kern="0" dirty="0"/>
              <a:t>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end signal ;</a:t>
            </a:r>
          </a:p>
        </p:txBody>
      </p:sp>
      <p:sp>
        <p:nvSpPr>
          <p:cNvPr id="7" name="Rectangle à coins arrondis 6">
            <a:extLst>
              <a:ext uri="{FF2B5EF4-FFF2-40B4-BE49-F238E27FC236}">
                <a16:creationId xmlns:a16="http://schemas.microsoft.com/office/drawing/2014/main" id="{686AF5A4-9A7F-C54A-98E6-FA7F722E45C9}"/>
              </a:ext>
            </a:extLst>
          </p:cNvPr>
          <p:cNvSpPr/>
          <p:nvPr/>
        </p:nvSpPr>
        <p:spPr bwMode="auto">
          <a:xfrm>
            <a:off x="1403648" y="4606481"/>
            <a:ext cx="2257400" cy="504056"/>
          </a:xfrm>
          <a:prstGeom prst="roundRect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67F75C6-0F9D-F94D-8231-CD8B1B27B61D}"/>
              </a:ext>
            </a:extLst>
          </p:cNvPr>
          <p:cNvSpPr txBox="1"/>
          <p:nvPr/>
        </p:nvSpPr>
        <p:spPr>
          <a:xfrm>
            <a:off x="1619108" y="5895011"/>
            <a:ext cx="5905784" cy="50250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tIns="25200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Evite la duplication de la profondeur</a:t>
            </a:r>
          </a:p>
        </p:txBody>
      </p:sp>
      <p:sp>
        <p:nvSpPr>
          <p:cNvPr id="12" name="Forme libre 11">
            <a:extLst>
              <a:ext uri="{FF2B5EF4-FFF2-40B4-BE49-F238E27FC236}">
                <a16:creationId xmlns:a16="http://schemas.microsoft.com/office/drawing/2014/main" id="{8D6B7E8B-2239-B149-A58A-BB6384B78259}"/>
              </a:ext>
            </a:extLst>
          </p:cNvPr>
          <p:cNvSpPr/>
          <p:nvPr/>
        </p:nvSpPr>
        <p:spPr bwMode="auto">
          <a:xfrm rot="21447853">
            <a:off x="611560" y="2639291"/>
            <a:ext cx="936212" cy="2202873"/>
          </a:xfrm>
          <a:custGeom>
            <a:avLst/>
            <a:gdLst>
              <a:gd name="connsiteX0" fmla="*/ 735321 w 936212"/>
              <a:gd name="connsiteY0" fmla="*/ 2202873 h 2202873"/>
              <a:gd name="connsiteX1" fmla="*/ 104939 w 936212"/>
              <a:gd name="connsiteY1" fmla="*/ 1752600 h 2202873"/>
              <a:gd name="connsiteX2" fmla="*/ 84157 w 936212"/>
              <a:gd name="connsiteY2" fmla="*/ 387927 h 2202873"/>
              <a:gd name="connsiteX3" fmla="*/ 936212 w 936212"/>
              <a:gd name="connsiteY3" fmla="*/ 0 h 2202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6212" h="2202873">
                <a:moveTo>
                  <a:pt x="735321" y="2202873"/>
                </a:moveTo>
                <a:cubicBezTo>
                  <a:pt x="474393" y="2128982"/>
                  <a:pt x="213466" y="2055091"/>
                  <a:pt x="104939" y="1752600"/>
                </a:cubicBezTo>
                <a:cubicBezTo>
                  <a:pt x="-3588" y="1450109"/>
                  <a:pt x="-54388" y="680027"/>
                  <a:pt x="84157" y="387927"/>
                </a:cubicBezTo>
                <a:cubicBezTo>
                  <a:pt x="222702" y="95827"/>
                  <a:pt x="579457" y="47913"/>
                  <a:pt x="936212" y="0"/>
                </a:cubicBezTo>
              </a:path>
            </a:pathLst>
          </a:cu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539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21" grpId="0" animBg="1"/>
      <p:bldP spid="12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21/03/2018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63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-69118" y="12188"/>
            <a:ext cx="9282236" cy="630942"/>
          </a:xfrm>
        </p:spPr>
        <p:txBody>
          <a:bodyPr/>
          <a:lstStyle/>
          <a:p>
            <a:r>
              <a:rPr lang="fr-FR" dirty="0"/>
              <a:t>Tardieu-v1 </a:t>
            </a:r>
            <a:r>
              <a:rPr lang="fr-FR"/>
              <a:t>: supprimer la boucle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60400" y="890144"/>
            <a:ext cx="4155305" cy="471924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ts val="80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output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O</a:t>
            </a:r>
            <a:r>
              <a:rPr kumimoji="0" lang="fr-FR" sz="16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signal </a:t>
            </a:r>
            <a:r>
              <a:rPr lang="fr-FR" sz="2800" kern="0" dirty="0">
                <a:solidFill>
                  <a:schemeClr val="tx2"/>
                </a:solidFill>
              </a:rPr>
              <a:t>S</a:t>
            </a:r>
            <a:r>
              <a:rPr lang="fr-FR" sz="2800" kern="0" dirty="0"/>
              <a:t> in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    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if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then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emit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O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end 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     </a:t>
            </a:r>
            <a:r>
              <a:rPr lang="fr-FR" sz="2800" kern="0" dirty="0">
                <a:solidFill>
                  <a:schemeClr val="accent4"/>
                </a:solidFill>
              </a:rPr>
              <a:t>1</a:t>
            </a:r>
            <a:r>
              <a:rPr lang="fr-FR" sz="1200" kern="0" dirty="0">
                <a:solidFill>
                  <a:schemeClr val="accent4"/>
                </a:solidFill>
              </a:rPr>
              <a:t> </a:t>
            </a:r>
            <a:r>
              <a:rPr lang="fr-FR" sz="2800" kern="0" dirty="0">
                <a:solidFill>
                  <a:schemeClr val="accent4"/>
                </a:solidFill>
              </a:rPr>
              <a:t>:</a:t>
            </a:r>
            <a:r>
              <a:rPr lang="fr-FR" sz="2800" kern="0" dirty="0"/>
              <a:t> pause</a:t>
            </a:r>
            <a:r>
              <a:rPr lang="fr-FR" sz="1600" kern="0" dirty="0"/>
              <a:t> </a:t>
            </a:r>
            <a:r>
              <a:rPr lang="fr-FR" sz="2800" kern="0" dirty="0"/>
              <a:t>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    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emit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end signal 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signal </a:t>
            </a:r>
            <a:r>
              <a:rPr lang="fr-FR" sz="2800" kern="0" dirty="0">
                <a:solidFill>
                  <a:schemeClr val="tx2"/>
                </a:solidFill>
              </a:rPr>
              <a:t>S </a:t>
            </a:r>
            <a:r>
              <a:rPr lang="fr-FR" sz="2800" kern="0" dirty="0"/>
              <a:t>in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     </a:t>
            </a:r>
            <a:r>
              <a:rPr lang="fr-FR" sz="2800" kern="0" dirty="0" err="1"/>
              <a:t>if</a:t>
            </a:r>
            <a:r>
              <a:rPr lang="fr-FR" sz="2800" kern="0" dirty="0"/>
              <a:t> </a:t>
            </a:r>
            <a:r>
              <a:rPr lang="fr-FR" sz="2800" kern="0" dirty="0">
                <a:solidFill>
                  <a:schemeClr val="tx2"/>
                </a:solidFill>
              </a:rPr>
              <a:t>S</a:t>
            </a:r>
            <a:r>
              <a:rPr lang="fr-FR" sz="2800" kern="0" dirty="0"/>
              <a:t> </a:t>
            </a:r>
            <a:r>
              <a:rPr lang="fr-FR" sz="2800" kern="0" dirty="0" err="1"/>
              <a:t>then</a:t>
            </a:r>
            <a:r>
              <a:rPr lang="fr-FR" sz="2800" kern="0" dirty="0"/>
              <a:t> </a:t>
            </a:r>
            <a:r>
              <a:rPr lang="fr-FR" sz="2800" kern="0" dirty="0" err="1"/>
              <a:t>emit</a:t>
            </a:r>
            <a:r>
              <a:rPr lang="fr-FR" sz="2800" kern="0" dirty="0"/>
              <a:t> </a:t>
            </a:r>
            <a:r>
              <a:rPr lang="fr-FR" sz="2800" kern="0" dirty="0">
                <a:solidFill>
                  <a:schemeClr val="tx2"/>
                </a:solidFill>
              </a:rPr>
              <a:t>O</a:t>
            </a:r>
            <a:r>
              <a:rPr lang="fr-FR" sz="2800" kern="0" dirty="0"/>
              <a:t> end 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     </a:t>
            </a:r>
            <a:r>
              <a:rPr lang="fr-FR" sz="2800" kern="0" dirty="0" err="1"/>
              <a:t>gotopause</a:t>
            </a:r>
            <a:r>
              <a:rPr lang="fr-FR" sz="2800" kern="0" dirty="0"/>
              <a:t> </a:t>
            </a:r>
            <a:r>
              <a:rPr lang="fr-FR" sz="2800" kern="0" dirty="0">
                <a:solidFill>
                  <a:schemeClr val="accent4"/>
                </a:solidFill>
              </a:rPr>
              <a:t>1</a:t>
            </a:r>
            <a:r>
              <a:rPr lang="fr-FR" sz="2800" kern="0" dirty="0"/>
              <a:t>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end signal ;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67F75C6-0F9D-F94D-8231-CD8B1B27B61D}"/>
              </a:ext>
            </a:extLst>
          </p:cNvPr>
          <p:cNvSpPr txBox="1"/>
          <p:nvPr/>
        </p:nvSpPr>
        <p:spPr>
          <a:xfrm>
            <a:off x="1619108" y="5895011"/>
            <a:ext cx="5905784" cy="50250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tIns="25200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Evite la duplication de la profondeur</a:t>
            </a: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211886D7-D05D-544A-AF86-791B4F4AE881}"/>
              </a:ext>
            </a:extLst>
          </p:cNvPr>
          <p:cNvCxnSpPr>
            <a:cxnSpLocks/>
            <a:stCxn id="27" idx="1"/>
          </p:cNvCxnSpPr>
          <p:nvPr/>
        </p:nvCxnSpPr>
        <p:spPr bwMode="auto">
          <a:xfrm flipH="1">
            <a:off x="2267744" y="1314996"/>
            <a:ext cx="2620985" cy="313804"/>
          </a:xfrm>
          <a:prstGeom prst="straightConnector1">
            <a:avLst/>
          </a:prstGeom>
          <a:noFill/>
          <a:ln w="28575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BDFCC602-24B7-164D-93A5-9959BEC877ED}"/>
              </a:ext>
            </a:extLst>
          </p:cNvPr>
          <p:cNvSpPr txBox="1"/>
          <p:nvPr/>
        </p:nvSpPr>
        <p:spPr>
          <a:xfrm>
            <a:off x="7404826" y="980728"/>
            <a:ext cx="1343638" cy="52322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</a:rPr>
              <a:t>Matsya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A76766EA-27BC-8A47-A898-0E79B2E44873}"/>
              </a:ext>
            </a:extLst>
          </p:cNvPr>
          <p:cNvSpPr txBox="1"/>
          <p:nvPr/>
        </p:nvSpPr>
        <p:spPr>
          <a:xfrm>
            <a:off x="6712125" y="3300434"/>
            <a:ext cx="1244251" cy="523220"/>
          </a:xfrm>
          <a:prstGeom prst="rect">
            <a:avLst/>
          </a:prstGeom>
          <a:ln w="19050">
            <a:noFill/>
          </a:ln>
        </p:spPr>
        <p:txBody>
          <a:bodyPr wrap="squar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Kurma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F6DE9FD5-B1C5-F14E-BFA4-035F2B170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603" y="2691785"/>
            <a:ext cx="1564629" cy="1817335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52F39F9B-3291-7442-B9C1-D41CBDAC8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8729" y="692696"/>
            <a:ext cx="2482850" cy="1244600"/>
          </a:xfrm>
          <a:prstGeom prst="rect">
            <a:avLst/>
          </a:prstGeom>
        </p:spPr>
      </p:pic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55C10F0B-DE77-1042-9015-40FB26ECC561}"/>
              </a:ext>
            </a:extLst>
          </p:cNvPr>
          <p:cNvCxnSpPr>
            <a:cxnSpLocks/>
          </p:cNvCxnSpPr>
          <p:nvPr/>
        </p:nvCxnSpPr>
        <p:spPr bwMode="auto">
          <a:xfrm flipH="1">
            <a:off x="2189131" y="2852936"/>
            <a:ext cx="2958933" cy="999557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Rectangle à coins arrondis 33">
            <a:extLst>
              <a:ext uri="{FF2B5EF4-FFF2-40B4-BE49-F238E27FC236}">
                <a16:creationId xmlns:a16="http://schemas.microsoft.com/office/drawing/2014/main" id="{12ED0F6C-16B0-864C-ADAC-54C9AA45AC18}"/>
              </a:ext>
            </a:extLst>
          </p:cNvPr>
          <p:cNvSpPr/>
          <p:nvPr/>
        </p:nvSpPr>
        <p:spPr bwMode="auto">
          <a:xfrm>
            <a:off x="1404000" y="4608000"/>
            <a:ext cx="2257400" cy="504056"/>
          </a:xfrm>
          <a:prstGeom prst="roundRect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Forme libre 34">
            <a:extLst>
              <a:ext uri="{FF2B5EF4-FFF2-40B4-BE49-F238E27FC236}">
                <a16:creationId xmlns:a16="http://schemas.microsoft.com/office/drawing/2014/main" id="{71B3DC01-F845-1A42-B92D-8F867B12DE87}"/>
              </a:ext>
            </a:extLst>
          </p:cNvPr>
          <p:cNvSpPr/>
          <p:nvPr/>
        </p:nvSpPr>
        <p:spPr bwMode="auto">
          <a:xfrm rot="21447853">
            <a:off x="611560" y="2639291"/>
            <a:ext cx="936212" cy="2202873"/>
          </a:xfrm>
          <a:custGeom>
            <a:avLst/>
            <a:gdLst>
              <a:gd name="connsiteX0" fmla="*/ 735321 w 936212"/>
              <a:gd name="connsiteY0" fmla="*/ 2202873 h 2202873"/>
              <a:gd name="connsiteX1" fmla="*/ 104939 w 936212"/>
              <a:gd name="connsiteY1" fmla="*/ 1752600 h 2202873"/>
              <a:gd name="connsiteX2" fmla="*/ 84157 w 936212"/>
              <a:gd name="connsiteY2" fmla="*/ 387927 h 2202873"/>
              <a:gd name="connsiteX3" fmla="*/ 936212 w 936212"/>
              <a:gd name="connsiteY3" fmla="*/ 0 h 2202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6212" h="2202873">
                <a:moveTo>
                  <a:pt x="735321" y="2202873"/>
                </a:moveTo>
                <a:cubicBezTo>
                  <a:pt x="474393" y="2128982"/>
                  <a:pt x="213466" y="2055091"/>
                  <a:pt x="104939" y="1752600"/>
                </a:cubicBezTo>
                <a:cubicBezTo>
                  <a:pt x="-3588" y="1450109"/>
                  <a:pt x="-54388" y="680027"/>
                  <a:pt x="84157" y="387927"/>
                </a:cubicBezTo>
                <a:cubicBezTo>
                  <a:pt x="222702" y="95827"/>
                  <a:pt x="579457" y="47913"/>
                  <a:pt x="936212" y="0"/>
                </a:cubicBezTo>
              </a:path>
            </a:pathLst>
          </a:cu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830399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à coins arrondis 8">
            <a:extLst>
              <a:ext uri="{FF2B5EF4-FFF2-40B4-BE49-F238E27FC236}">
                <a16:creationId xmlns:a16="http://schemas.microsoft.com/office/drawing/2014/main" id="{B8B989AC-C0F5-7D4B-9895-FFB767BAF3E6}"/>
              </a:ext>
            </a:extLst>
          </p:cNvPr>
          <p:cNvSpPr/>
          <p:nvPr/>
        </p:nvSpPr>
        <p:spPr bwMode="auto">
          <a:xfrm>
            <a:off x="943486" y="4891333"/>
            <a:ext cx="4104000" cy="1099623"/>
          </a:xfrm>
          <a:prstGeom prst="roundRect">
            <a:avLst/>
          </a:prstGeom>
          <a:solidFill>
            <a:srgbClr val="98FD98"/>
          </a:solidFill>
          <a:ln w="19050" cap="flat" cmpd="sng" algn="ctr">
            <a:solidFill>
              <a:srgbClr val="98FD9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à coins arrondis 9">
            <a:extLst>
              <a:ext uri="{FF2B5EF4-FFF2-40B4-BE49-F238E27FC236}">
                <a16:creationId xmlns:a16="http://schemas.microsoft.com/office/drawing/2014/main" id="{419444C8-A226-3841-BAB3-8A3400D9266B}"/>
              </a:ext>
            </a:extLst>
          </p:cNvPr>
          <p:cNvSpPr/>
          <p:nvPr/>
        </p:nvSpPr>
        <p:spPr bwMode="auto">
          <a:xfrm>
            <a:off x="943486" y="3733482"/>
            <a:ext cx="4104000" cy="1141200"/>
          </a:xfrm>
          <a:prstGeom prst="roundRect">
            <a:avLst/>
          </a:prstGeom>
          <a:solidFill>
            <a:srgbClr val="ABFFFF"/>
          </a:solidFill>
          <a:ln w="19050" cap="flat" cmpd="sng" algn="ctr">
            <a:solidFill>
              <a:srgbClr val="AB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à coins arrondis 7">
            <a:extLst>
              <a:ext uri="{FF2B5EF4-FFF2-40B4-BE49-F238E27FC236}">
                <a16:creationId xmlns:a16="http://schemas.microsoft.com/office/drawing/2014/main" id="{D6756008-4454-7440-8577-C281F3B7AC62}"/>
              </a:ext>
            </a:extLst>
          </p:cNvPr>
          <p:cNvSpPr/>
          <p:nvPr/>
        </p:nvSpPr>
        <p:spPr bwMode="auto">
          <a:xfrm>
            <a:off x="943486" y="1484984"/>
            <a:ext cx="4104000" cy="1800000"/>
          </a:xfrm>
          <a:prstGeom prst="roundRect">
            <a:avLst/>
          </a:prstGeom>
          <a:solidFill>
            <a:srgbClr val="CCFFFF"/>
          </a:solidFill>
          <a:ln w="19050" cap="flat" cmpd="sng" algn="ctr">
            <a:solidFill>
              <a:srgbClr val="CC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>
          <a:xfrm>
            <a:off x="7848600" y="6562800"/>
            <a:ext cx="2133600" cy="365125"/>
          </a:xfrm>
        </p:spPr>
        <p:txBody>
          <a:bodyPr/>
          <a:lstStyle/>
          <a:p>
            <a:r>
              <a:rPr lang="fr-FR"/>
              <a:t>21/03/2018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64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>
          <a:xfrm>
            <a:off x="5029200" y="6562800"/>
            <a:ext cx="2895600" cy="365125"/>
          </a:xfrm>
        </p:spPr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-69118" y="12188"/>
            <a:ext cx="9282236" cy="630942"/>
          </a:xfrm>
        </p:spPr>
        <p:txBody>
          <a:bodyPr/>
          <a:lstStyle/>
          <a:p>
            <a:r>
              <a:rPr lang="fr-FR" dirty="0"/>
              <a:t>Tardieu-v2 </a:t>
            </a:r>
            <a:r>
              <a:rPr lang="fr-FR"/>
              <a:t>: dupliquer la surface en t</a:t>
            </a:r>
            <a:r>
              <a:rPr lang="en-US"/>
              <a:t>ête</a:t>
            </a:r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860400" y="890144"/>
            <a:ext cx="4155305" cy="5624104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ts val="80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output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O</a:t>
            </a:r>
            <a:r>
              <a:rPr kumimoji="0" lang="fr-FR" sz="16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signal </a:t>
            </a:r>
            <a:r>
              <a:rPr lang="fr-FR" sz="2800" kern="0" dirty="0">
                <a:solidFill>
                  <a:schemeClr val="tx2"/>
                </a:solidFill>
              </a:rPr>
              <a:t>S </a:t>
            </a:r>
            <a:r>
              <a:rPr lang="fr-FR" sz="2800" kern="0" dirty="0"/>
              <a:t>in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    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if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then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emit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O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end 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     </a:t>
            </a:r>
            <a:r>
              <a:rPr lang="fr-FR" sz="2800" kern="0" dirty="0" err="1"/>
              <a:t>gotopause</a:t>
            </a:r>
            <a:r>
              <a:rPr lang="fr-FR" sz="2800" kern="0" dirty="0"/>
              <a:t> </a:t>
            </a:r>
            <a:r>
              <a:rPr lang="fr-FR" sz="2800" kern="0" dirty="0">
                <a:solidFill>
                  <a:schemeClr val="accent4"/>
                </a:solidFill>
              </a:rPr>
              <a:t>1</a:t>
            </a:r>
            <a:r>
              <a:rPr lang="fr-FR" sz="2800" kern="0" dirty="0"/>
              <a:t>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end signal 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loop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     signal </a:t>
            </a:r>
            <a:r>
              <a:rPr lang="fr-FR" sz="2800" kern="0" dirty="0">
                <a:solidFill>
                  <a:schemeClr val="tx2"/>
                </a:solidFill>
              </a:rPr>
              <a:t>S</a:t>
            </a:r>
            <a:r>
              <a:rPr lang="fr-FR" sz="2800" kern="0" dirty="0"/>
              <a:t> in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    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if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then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emit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O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end 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     </a:t>
            </a:r>
            <a:r>
              <a:rPr lang="fr-FR" sz="2800" kern="0" dirty="0">
                <a:solidFill>
                  <a:schemeClr val="accent4"/>
                </a:solidFill>
              </a:rPr>
              <a:t>1</a:t>
            </a:r>
            <a:r>
              <a:rPr lang="fr-FR" sz="1200" kern="0" dirty="0">
                <a:solidFill>
                  <a:schemeClr val="accent4"/>
                </a:solidFill>
              </a:rPr>
              <a:t> </a:t>
            </a:r>
            <a:r>
              <a:rPr lang="fr-FR" sz="2800" kern="0" dirty="0">
                <a:solidFill>
                  <a:schemeClr val="accent4"/>
                </a:solidFill>
              </a:rPr>
              <a:t>:</a:t>
            </a:r>
            <a:r>
              <a:rPr lang="fr-FR" sz="2800" kern="0" dirty="0"/>
              <a:t> pause</a:t>
            </a:r>
            <a:r>
              <a:rPr lang="fr-FR" sz="1600" kern="0" dirty="0"/>
              <a:t> </a:t>
            </a:r>
            <a:r>
              <a:rPr lang="fr-FR" sz="2800" kern="0" dirty="0"/>
              <a:t>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    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emit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  end signal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end loop</a:t>
            </a:r>
          </a:p>
        </p:txBody>
      </p:sp>
      <p:sp>
        <p:nvSpPr>
          <p:cNvPr id="12" name="Forme libre 11">
            <a:extLst>
              <a:ext uri="{FF2B5EF4-FFF2-40B4-BE49-F238E27FC236}">
                <a16:creationId xmlns:a16="http://schemas.microsoft.com/office/drawing/2014/main" id="{7210B6DA-32F5-AE4C-A5E0-6458377804E1}"/>
              </a:ext>
            </a:extLst>
          </p:cNvPr>
          <p:cNvSpPr/>
          <p:nvPr/>
        </p:nvSpPr>
        <p:spPr bwMode="auto">
          <a:xfrm rot="282866" flipV="1">
            <a:off x="628495" y="2615393"/>
            <a:ext cx="936212" cy="2202873"/>
          </a:xfrm>
          <a:custGeom>
            <a:avLst/>
            <a:gdLst>
              <a:gd name="connsiteX0" fmla="*/ 735321 w 936212"/>
              <a:gd name="connsiteY0" fmla="*/ 2202873 h 2202873"/>
              <a:gd name="connsiteX1" fmla="*/ 104939 w 936212"/>
              <a:gd name="connsiteY1" fmla="*/ 1752600 h 2202873"/>
              <a:gd name="connsiteX2" fmla="*/ 84157 w 936212"/>
              <a:gd name="connsiteY2" fmla="*/ 387927 h 2202873"/>
              <a:gd name="connsiteX3" fmla="*/ 936212 w 936212"/>
              <a:gd name="connsiteY3" fmla="*/ 0 h 2202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6212" h="2202873">
                <a:moveTo>
                  <a:pt x="735321" y="2202873"/>
                </a:moveTo>
                <a:cubicBezTo>
                  <a:pt x="474393" y="2128982"/>
                  <a:pt x="213466" y="2055091"/>
                  <a:pt x="104939" y="1752600"/>
                </a:cubicBezTo>
                <a:cubicBezTo>
                  <a:pt x="-3588" y="1450109"/>
                  <a:pt x="-54388" y="680027"/>
                  <a:pt x="84157" y="387927"/>
                </a:cubicBezTo>
                <a:cubicBezTo>
                  <a:pt x="222702" y="95827"/>
                  <a:pt x="579457" y="47913"/>
                  <a:pt x="936212" y="0"/>
                </a:cubicBezTo>
              </a:path>
            </a:pathLst>
          </a:cu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>
            <a:extLst>
              <a:ext uri="{FF2B5EF4-FFF2-40B4-BE49-F238E27FC236}">
                <a16:creationId xmlns:a16="http://schemas.microsoft.com/office/drawing/2014/main" id="{FCB22453-56EB-2848-B396-B34FF7CD5C8D}"/>
              </a:ext>
            </a:extLst>
          </p:cNvPr>
          <p:cNvSpPr/>
          <p:nvPr/>
        </p:nvSpPr>
        <p:spPr bwMode="auto">
          <a:xfrm>
            <a:off x="1438637" y="2363564"/>
            <a:ext cx="2257400" cy="504056"/>
          </a:xfrm>
          <a:prstGeom prst="roundRect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81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7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860400" y="890144"/>
            <a:ext cx="4155305" cy="5624104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ts val="80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output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O</a:t>
            </a:r>
            <a:r>
              <a:rPr kumimoji="0" lang="fr-FR" sz="16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signal </a:t>
            </a:r>
            <a:r>
              <a:rPr lang="fr-FR" sz="2800" kern="0" dirty="0">
                <a:solidFill>
                  <a:schemeClr val="tx2"/>
                </a:solidFill>
              </a:rPr>
              <a:t>S </a:t>
            </a:r>
            <a:r>
              <a:rPr lang="fr-FR" sz="2800" kern="0" dirty="0"/>
              <a:t>in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    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if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then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emit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O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end 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     </a:t>
            </a:r>
            <a:r>
              <a:rPr lang="fr-FR" sz="2800" kern="0" dirty="0" err="1"/>
              <a:t>gotopause</a:t>
            </a:r>
            <a:r>
              <a:rPr lang="fr-FR" sz="2800" kern="0" dirty="0"/>
              <a:t> </a:t>
            </a:r>
            <a:r>
              <a:rPr lang="fr-FR" sz="2800" kern="0" dirty="0">
                <a:solidFill>
                  <a:schemeClr val="accent4"/>
                </a:solidFill>
              </a:rPr>
              <a:t>1</a:t>
            </a:r>
            <a:r>
              <a:rPr lang="fr-FR" sz="2800" kern="0" dirty="0"/>
              <a:t>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end signal 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loop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     signal </a:t>
            </a:r>
            <a:r>
              <a:rPr lang="fr-FR" sz="2800" kern="0" dirty="0">
                <a:solidFill>
                  <a:schemeClr val="tx2"/>
                </a:solidFill>
              </a:rPr>
              <a:t>S</a:t>
            </a:r>
            <a:r>
              <a:rPr lang="fr-FR" sz="2800" kern="0" dirty="0"/>
              <a:t> in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    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if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then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emit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O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end 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     </a:t>
            </a:r>
            <a:r>
              <a:rPr lang="fr-FR" sz="2800" kern="0" dirty="0">
                <a:solidFill>
                  <a:schemeClr val="accent4"/>
                </a:solidFill>
              </a:rPr>
              <a:t>1</a:t>
            </a:r>
            <a:r>
              <a:rPr lang="fr-FR" sz="1200" kern="0" dirty="0">
                <a:solidFill>
                  <a:schemeClr val="accent4"/>
                </a:solidFill>
              </a:rPr>
              <a:t> </a:t>
            </a:r>
            <a:r>
              <a:rPr lang="fr-FR" sz="2800" kern="0" dirty="0">
                <a:solidFill>
                  <a:schemeClr val="accent4"/>
                </a:solidFill>
              </a:rPr>
              <a:t>:</a:t>
            </a:r>
            <a:r>
              <a:rPr lang="fr-FR" sz="2800" kern="0" dirty="0"/>
              <a:t> pause</a:t>
            </a:r>
            <a:r>
              <a:rPr lang="fr-FR" sz="1600" kern="0" dirty="0"/>
              <a:t> </a:t>
            </a:r>
            <a:r>
              <a:rPr lang="fr-FR" sz="2800" kern="0" dirty="0"/>
              <a:t>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    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emit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  end signal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end loop</a:t>
            </a: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B317E0CD-E3DF-9A4D-AEFF-47AABA4A24B5}"/>
              </a:ext>
            </a:extLst>
          </p:cNvPr>
          <p:cNvCxnSpPr>
            <a:cxnSpLocks/>
          </p:cNvCxnSpPr>
          <p:nvPr/>
        </p:nvCxnSpPr>
        <p:spPr bwMode="auto">
          <a:xfrm flipH="1">
            <a:off x="2216727" y="1314996"/>
            <a:ext cx="2812978" cy="285204"/>
          </a:xfrm>
          <a:prstGeom prst="straightConnector1">
            <a:avLst/>
          </a:prstGeom>
          <a:noFill/>
          <a:ln w="28575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>
          <a:xfrm>
            <a:off x="7848600" y="6562800"/>
            <a:ext cx="2133600" cy="365125"/>
          </a:xfrm>
        </p:spPr>
        <p:txBody>
          <a:bodyPr/>
          <a:lstStyle/>
          <a:p>
            <a:r>
              <a:rPr lang="fr-FR"/>
              <a:t>21/03/2018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65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>
          <a:xfrm>
            <a:off x="5029200" y="6562800"/>
            <a:ext cx="2895600" cy="365125"/>
          </a:xfrm>
        </p:spPr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-69118" y="12188"/>
            <a:ext cx="9282236" cy="630942"/>
          </a:xfrm>
        </p:spPr>
        <p:txBody>
          <a:bodyPr/>
          <a:lstStyle/>
          <a:p>
            <a:r>
              <a:rPr lang="fr-FR" dirty="0"/>
              <a:t>Tardieu-v2 </a:t>
            </a:r>
            <a:r>
              <a:rPr lang="fr-FR"/>
              <a:t>: dupliquer la surface en t</a:t>
            </a:r>
            <a:r>
              <a:rPr lang="en-US"/>
              <a:t>ête</a:t>
            </a:r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863BC2FB-3C74-5D46-B679-86A330F83DED}"/>
              </a:ext>
            </a:extLst>
          </p:cNvPr>
          <p:cNvSpPr txBox="1"/>
          <p:nvPr/>
        </p:nvSpPr>
        <p:spPr>
          <a:xfrm>
            <a:off x="7404826" y="980728"/>
            <a:ext cx="1343638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</a:rPr>
              <a:t>Matsya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66C5D382-2E7C-0A48-831F-FA08C733D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8729" y="692696"/>
            <a:ext cx="2482850" cy="1244600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A6AC52BE-3018-D34A-80B8-2503EB0A7821}"/>
              </a:ext>
            </a:extLst>
          </p:cNvPr>
          <p:cNvSpPr txBox="1"/>
          <p:nvPr/>
        </p:nvSpPr>
        <p:spPr>
          <a:xfrm>
            <a:off x="6712125" y="3300434"/>
            <a:ext cx="1244251" cy="523220"/>
          </a:xfrm>
          <a:prstGeom prst="rect">
            <a:avLst/>
          </a:prstGeom>
          <a:ln w="19050">
            <a:noFill/>
          </a:ln>
        </p:spPr>
        <p:txBody>
          <a:bodyPr wrap="squar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Kurma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550DCC58-DA7B-4040-804C-D9EA7EF96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603" y="2691785"/>
            <a:ext cx="1564629" cy="1817335"/>
          </a:xfrm>
          <a:prstGeom prst="rect">
            <a:avLst/>
          </a:prstGeom>
        </p:spPr>
      </p:pic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A484C9BC-1B14-334F-9D49-FE2A6FBDA007}"/>
              </a:ext>
            </a:extLst>
          </p:cNvPr>
          <p:cNvCxnSpPr>
            <a:cxnSpLocks/>
          </p:cNvCxnSpPr>
          <p:nvPr/>
        </p:nvCxnSpPr>
        <p:spPr bwMode="auto">
          <a:xfrm flipH="1">
            <a:off x="2762556" y="3344502"/>
            <a:ext cx="2395810" cy="466662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0254241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E1C28B5-76CC-C146-9C67-C3490288F465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21/03/2018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656B810-8DC2-C945-BD9B-7E0D18B8AFE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66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B25FF5B-C160-8548-A8AD-B01EDD42CAA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222598FA-F7A9-B345-A7CF-A51C10B92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-5502"/>
            <a:ext cx="9029700" cy="584775"/>
          </a:xfrm>
        </p:spPr>
        <p:txBody>
          <a:bodyPr/>
          <a:lstStyle/>
          <a:p>
            <a:r>
              <a:rPr lang="fr-FR" sz="3200"/>
              <a:t>R</a:t>
            </a:r>
            <a:r>
              <a:rPr lang="en-US" sz="3200"/>
              <a:t>épliquer la surface → expansion quadratique</a:t>
            </a:r>
            <a:endParaRPr lang="fr-FR" sz="320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B7BECCC-1C4D-C142-B78E-B30BDBC7B134}"/>
              </a:ext>
            </a:extLst>
          </p:cNvPr>
          <p:cNvSpPr txBox="1"/>
          <p:nvPr/>
        </p:nvSpPr>
        <p:spPr>
          <a:xfrm>
            <a:off x="323528" y="920648"/>
            <a:ext cx="2896947" cy="4093428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0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loop</a:t>
            </a:r>
          </a:p>
          <a:p>
            <a:pPr algn="l" fontAlgn="base">
              <a:spcAft>
                <a:spcPct val="0"/>
              </a:spcAft>
            </a:pPr>
            <a:r>
              <a:rPr lang="fr-FR" sz="2000" kern="0" dirty="0"/>
              <a:t>   signal </a:t>
            </a:r>
            <a:r>
              <a:rPr lang="fr-FR" sz="2000" kern="0" dirty="0">
                <a:solidFill>
                  <a:schemeClr val="tx2"/>
                </a:solidFill>
              </a:rPr>
              <a:t>S1</a:t>
            </a:r>
            <a:r>
              <a:rPr lang="fr-FR" sz="2000" kern="0" dirty="0"/>
              <a:t> in</a:t>
            </a:r>
          </a:p>
          <a:p>
            <a:pPr algn="l" fontAlgn="base">
              <a:spcAft>
                <a:spcPct val="0"/>
              </a:spcAft>
            </a:pPr>
            <a:r>
              <a:rPr lang="fr-FR" sz="2000" kern="0" dirty="0"/>
              <a:t>      loop</a:t>
            </a:r>
          </a:p>
          <a:p>
            <a:pPr algn="l" fontAlgn="base">
              <a:spcAft>
                <a:spcPct val="0"/>
              </a:spcAft>
            </a:pPr>
            <a:r>
              <a:rPr lang="fr-FR" sz="2000" kern="0" dirty="0"/>
              <a:t>         signal </a:t>
            </a:r>
            <a:r>
              <a:rPr lang="fr-FR" sz="2000" kern="0" dirty="0">
                <a:solidFill>
                  <a:schemeClr val="tx2"/>
                </a:solidFill>
              </a:rPr>
              <a:t>S2</a:t>
            </a:r>
            <a:r>
              <a:rPr lang="fr-FR" sz="2000" kern="0" dirty="0"/>
              <a:t> in</a:t>
            </a:r>
          </a:p>
          <a:p>
            <a:pPr algn="l" fontAlgn="base">
              <a:spcAft>
                <a:spcPct val="0"/>
              </a:spcAft>
            </a:pPr>
            <a:r>
              <a:rPr lang="fr-FR" sz="2000" kern="0" dirty="0"/>
              <a:t>            loop</a:t>
            </a:r>
          </a:p>
          <a:p>
            <a:pPr algn="l" fontAlgn="base">
              <a:spcAft>
                <a:spcPct val="0"/>
              </a:spcAft>
            </a:pPr>
            <a:r>
              <a:rPr lang="fr-FR" sz="2000" kern="0" dirty="0"/>
              <a:t>               signal </a:t>
            </a:r>
            <a:r>
              <a:rPr lang="fr-FR" sz="2000" kern="0" dirty="0">
                <a:solidFill>
                  <a:schemeClr val="tx2"/>
                </a:solidFill>
              </a:rPr>
              <a:t>S3</a:t>
            </a:r>
            <a:r>
              <a:rPr lang="fr-FR" sz="2000" kern="0" dirty="0"/>
              <a:t> in</a:t>
            </a:r>
          </a:p>
          <a:p>
            <a:pPr algn="l" fontAlgn="base">
              <a:spcAft>
                <a:spcPct val="0"/>
              </a:spcAft>
            </a:pPr>
            <a:r>
              <a:rPr lang="fr-FR" sz="2000" kern="0" dirty="0"/>
              <a:t>                </a:t>
            </a:r>
            <a:r>
              <a:rPr lang="fr-FR" sz="2000" kern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2000" kern="0" dirty="0">
                <a:solidFill>
                  <a:schemeClr val="tx2"/>
                </a:solidFill>
              </a:rPr>
              <a:t> surface</a:t>
            </a:r>
          </a:p>
          <a:p>
            <a:pPr algn="l" fontAlgn="base">
              <a:spcAft>
                <a:spcPct val="0"/>
              </a:spcAft>
            </a:pPr>
            <a:r>
              <a:rPr lang="fr-FR" sz="2000" kern="0" dirty="0"/>
              <a:t>                  </a:t>
            </a:r>
            <a:r>
              <a:rPr lang="fr-FR" sz="2000" kern="0" dirty="0">
                <a:solidFill>
                  <a:schemeClr val="accent2"/>
                </a:solidFill>
              </a:rPr>
              <a:t>profondeur</a:t>
            </a:r>
            <a:r>
              <a:rPr lang="fr-FR" sz="2000" kern="0" dirty="0"/>
              <a:t>  </a:t>
            </a:r>
          </a:p>
          <a:p>
            <a:pPr algn="l" fontAlgn="base">
              <a:spcAft>
                <a:spcPct val="0"/>
              </a:spcAft>
            </a:pPr>
            <a:r>
              <a:rPr lang="fr-FR" sz="2000" kern="0" dirty="0"/>
              <a:t>               end signal</a:t>
            </a:r>
          </a:p>
          <a:p>
            <a:pPr algn="l" fontAlgn="base">
              <a:spcAft>
                <a:spcPct val="0"/>
              </a:spcAft>
            </a:pPr>
            <a:r>
              <a:rPr lang="fr-FR" sz="2000" kern="0" dirty="0"/>
              <a:t>            end loop</a:t>
            </a:r>
          </a:p>
          <a:p>
            <a:pPr algn="l" fontAlgn="base">
              <a:spcAft>
                <a:spcPct val="0"/>
              </a:spcAft>
            </a:pPr>
            <a:r>
              <a:rPr lang="fr-FR" sz="2000" kern="0" dirty="0"/>
              <a:t>       end loop</a:t>
            </a:r>
          </a:p>
          <a:p>
            <a:pPr algn="l" fontAlgn="base">
              <a:spcAft>
                <a:spcPct val="0"/>
              </a:spcAft>
            </a:pPr>
            <a:r>
              <a:rPr lang="fr-FR" sz="2000" kern="0" dirty="0"/>
              <a:t>   end signal</a:t>
            </a:r>
          </a:p>
          <a:p>
            <a:pPr algn="l" fontAlgn="base">
              <a:spcAft>
                <a:spcPct val="0"/>
              </a:spcAft>
            </a:pPr>
            <a:r>
              <a:rPr lang="fr-FR" sz="2000" kern="0" dirty="0"/>
              <a:t>end loop 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2C974C2-3DCC-4C45-8608-0D5036F4DB75}"/>
              </a:ext>
            </a:extLst>
          </p:cNvPr>
          <p:cNvSpPr txBox="1"/>
          <p:nvPr/>
        </p:nvSpPr>
        <p:spPr>
          <a:xfrm>
            <a:off x="1475882" y="5910854"/>
            <a:ext cx="6306535" cy="550847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tIns="46800" bIns="72000" rtlCol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fr-FR" sz="2800" kern="0" dirty="0"/>
              <a:t>1×</a:t>
            </a:r>
            <a:r>
              <a:rPr lang="fr-FR" sz="2800" kern="0" dirty="0">
                <a:solidFill>
                  <a:schemeClr val="tx2"/>
                </a:solidFill>
              </a:rPr>
              <a:t>S1</a:t>
            </a:r>
            <a:r>
              <a:rPr lang="fr-FR" sz="2800" kern="0" dirty="0"/>
              <a:t> + 2×</a:t>
            </a:r>
            <a:r>
              <a:rPr lang="fr-FR" sz="2800" kern="0" dirty="0">
                <a:solidFill>
                  <a:schemeClr val="tx2"/>
                </a:solidFill>
              </a:rPr>
              <a:t>S2</a:t>
            </a:r>
            <a:r>
              <a:rPr lang="fr-FR" sz="2800" kern="0" dirty="0"/>
              <a:t> + 3×</a:t>
            </a:r>
            <a:r>
              <a:rPr lang="fr-FR" sz="2800" kern="0" dirty="0">
                <a:solidFill>
                  <a:schemeClr val="tx2"/>
                </a:solidFill>
              </a:rPr>
              <a:t>S3 </a:t>
            </a:r>
            <a:r>
              <a:rPr lang="fr-FR" sz="2800" kern="0" dirty="0"/>
              <a:t>+ … + n×</a:t>
            </a:r>
            <a:r>
              <a:rPr lang="fr-FR" sz="2800" kern="0" dirty="0">
                <a:solidFill>
                  <a:schemeClr val="tx2"/>
                </a:solidFill>
              </a:rPr>
              <a:t>Sn </a:t>
            </a:r>
            <a:r>
              <a:rPr lang="fr-FR" sz="2800" kern="0" dirty="0"/>
              <a:t>≈</a:t>
            </a:r>
            <a:r>
              <a:rPr lang="fr-FR" sz="2800" kern="0" dirty="0">
                <a:solidFill>
                  <a:schemeClr val="tx2"/>
                </a:solidFill>
              </a:rPr>
              <a:t> </a:t>
            </a:r>
            <a:r>
              <a:rPr lang="fr-FR" sz="2800" kern="0" dirty="0"/>
              <a:t>n</a:t>
            </a:r>
            <a:r>
              <a:rPr lang="fr-FR" sz="2800" kern="0" baseline="30000" dirty="0"/>
              <a:t>2</a:t>
            </a:r>
            <a:endParaRPr kumimoji="0" lang="fr-FR" sz="2800" b="0" i="0" u="none" strike="noStrike" kern="0" cap="none" spc="0" normalizeH="0" baseline="3000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B7A1EF-64A1-4243-8379-D7814A940168}"/>
              </a:ext>
            </a:extLst>
          </p:cNvPr>
          <p:cNvSpPr/>
          <p:nvPr/>
        </p:nvSpPr>
        <p:spPr>
          <a:xfrm>
            <a:off x="6158832" y="920648"/>
            <a:ext cx="2908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fr-FR" kern="0" dirty="0"/>
              <a:t>loop signal </a:t>
            </a:r>
            <a:r>
              <a:rPr lang="fr-FR" kern="0" dirty="0">
                <a:solidFill>
                  <a:schemeClr val="tx2"/>
                </a:solidFill>
              </a:rPr>
              <a:t>S1</a:t>
            </a:r>
            <a:r>
              <a:rPr lang="fr-FR" kern="0" dirty="0"/>
              <a:t> in</a:t>
            </a:r>
          </a:p>
          <a:p>
            <a:pPr fontAlgn="base">
              <a:spcAft>
                <a:spcPct val="0"/>
              </a:spcAft>
            </a:pPr>
            <a:r>
              <a:rPr lang="fr-FR" kern="0" dirty="0"/>
              <a:t>   signal </a:t>
            </a:r>
            <a:r>
              <a:rPr lang="fr-FR" kern="0" dirty="0">
                <a:solidFill>
                  <a:schemeClr val="tx2"/>
                </a:solidFill>
              </a:rPr>
              <a:t>S2</a:t>
            </a:r>
            <a:r>
              <a:rPr lang="fr-FR" kern="0" dirty="0"/>
              <a:t> in</a:t>
            </a:r>
          </a:p>
          <a:p>
            <a:pPr fontAlgn="base">
              <a:spcAft>
                <a:spcPct val="0"/>
              </a:spcAft>
            </a:pPr>
            <a:r>
              <a:rPr lang="fr-FR" kern="0" dirty="0"/>
              <a:t>      signal </a:t>
            </a:r>
            <a:r>
              <a:rPr lang="fr-FR" kern="0" dirty="0">
                <a:solidFill>
                  <a:schemeClr val="tx2"/>
                </a:solidFill>
              </a:rPr>
              <a:t>S3</a:t>
            </a:r>
            <a:r>
              <a:rPr lang="fr-FR" kern="0" dirty="0"/>
              <a:t> in</a:t>
            </a:r>
          </a:p>
          <a:p>
            <a:pPr fontAlgn="base">
              <a:spcAft>
                <a:spcPct val="0"/>
              </a:spcAft>
            </a:pPr>
            <a:r>
              <a:rPr lang="fr-FR" kern="0" dirty="0"/>
              <a:t>         </a:t>
            </a:r>
            <a:r>
              <a:rPr lang="fr-FR" kern="0" dirty="0">
                <a:solidFill>
                  <a:schemeClr val="tx2"/>
                </a:solidFill>
              </a:rPr>
              <a:t>surface</a:t>
            </a:r>
            <a:r>
              <a:rPr lang="fr-FR" sz="900" kern="0" dirty="0">
                <a:solidFill>
                  <a:schemeClr val="tx2"/>
                </a:solidFill>
              </a:rPr>
              <a:t>  </a:t>
            </a:r>
            <a:r>
              <a:rPr lang="fr-FR" kern="0" dirty="0"/>
              <a:t>[g/p]  </a:t>
            </a:r>
          </a:p>
          <a:p>
            <a:pPr fontAlgn="base">
              <a:spcAft>
                <a:spcPct val="0"/>
              </a:spcAft>
            </a:pPr>
            <a:r>
              <a:rPr lang="fr-FR" kern="0" dirty="0"/>
              <a:t>      end signal</a:t>
            </a:r>
          </a:p>
          <a:p>
            <a:pPr fontAlgn="base">
              <a:spcAft>
                <a:spcPct val="0"/>
              </a:spcAft>
            </a:pPr>
            <a:r>
              <a:rPr lang="fr-FR" kern="0" dirty="0"/>
              <a:t>   end signal</a:t>
            </a:r>
            <a:r>
              <a:rPr lang="fr-FR" sz="1000" kern="0" dirty="0"/>
              <a:t> </a:t>
            </a:r>
            <a:r>
              <a:rPr lang="fr-FR" kern="0" dirty="0"/>
              <a:t>;</a:t>
            </a:r>
          </a:p>
          <a:p>
            <a:pPr fontAlgn="base">
              <a:spcAft>
                <a:spcPct val="0"/>
              </a:spcAft>
            </a:pPr>
            <a:r>
              <a:rPr lang="fr-FR" kern="0" dirty="0"/>
              <a:t>   loop signal </a:t>
            </a:r>
            <a:r>
              <a:rPr lang="fr-FR" kern="0" dirty="0">
                <a:solidFill>
                  <a:schemeClr val="tx2"/>
                </a:solidFill>
              </a:rPr>
              <a:t>S2</a:t>
            </a:r>
            <a:r>
              <a:rPr lang="fr-FR" kern="0" dirty="0"/>
              <a:t> in</a:t>
            </a:r>
          </a:p>
          <a:p>
            <a:pPr fontAlgn="base">
              <a:spcAft>
                <a:spcPct val="0"/>
              </a:spcAft>
            </a:pPr>
            <a:r>
              <a:rPr lang="fr-FR" kern="0" dirty="0"/>
              <a:t>      signal </a:t>
            </a:r>
            <a:r>
              <a:rPr lang="fr-FR" kern="0" dirty="0">
                <a:solidFill>
                  <a:schemeClr val="tx2"/>
                </a:solidFill>
              </a:rPr>
              <a:t>S3</a:t>
            </a:r>
            <a:r>
              <a:rPr lang="fr-FR" kern="0" dirty="0"/>
              <a:t> in </a:t>
            </a:r>
          </a:p>
          <a:p>
            <a:pPr fontAlgn="base">
              <a:spcAft>
                <a:spcPct val="0"/>
              </a:spcAft>
            </a:pPr>
            <a:r>
              <a:rPr lang="fr-FR" kern="0" dirty="0">
                <a:solidFill>
                  <a:schemeClr val="tx2"/>
                </a:solidFill>
              </a:rPr>
              <a:t>          surface</a:t>
            </a:r>
            <a:r>
              <a:rPr lang="fr-FR" kern="0" dirty="0"/>
              <a:t> [g/p]</a:t>
            </a:r>
          </a:p>
          <a:p>
            <a:pPr fontAlgn="base">
              <a:spcAft>
                <a:spcPct val="0"/>
              </a:spcAft>
            </a:pPr>
            <a:r>
              <a:rPr lang="fr-FR" kern="0" dirty="0"/>
              <a:t>      end ;</a:t>
            </a:r>
          </a:p>
          <a:p>
            <a:pPr fontAlgn="base">
              <a:spcAft>
                <a:spcPct val="0"/>
              </a:spcAft>
            </a:pPr>
            <a:r>
              <a:rPr lang="fr-FR" kern="0" dirty="0"/>
              <a:t>      loop signal </a:t>
            </a:r>
            <a:r>
              <a:rPr lang="fr-FR" kern="0" dirty="0">
                <a:solidFill>
                  <a:schemeClr val="tx2"/>
                </a:solidFill>
              </a:rPr>
              <a:t>S3 </a:t>
            </a:r>
            <a:r>
              <a:rPr lang="fr-FR" kern="0" dirty="0"/>
              <a:t>in</a:t>
            </a:r>
          </a:p>
          <a:p>
            <a:pPr fontAlgn="base">
              <a:spcAft>
                <a:spcPct val="0"/>
              </a:spcAft>
            </a:pPr>
            <a:r>
              <a:rPr lang="fr-FR" kern="0" dirty="0"/>
              <a:t>         </a:t>
            </a:r>
            <a:r>
              <a:rPr lang="fr-FR" kern="0" dirty="0">
                <a:solidFill>
                  <a:schemeClr val="tx2"/>
                </a:solidFill>
              </a:rPr>
              <a:t> surface</a:t>
            </a:r>
            <a:r>
              <a:rPr lang="fr-FR" sz="900" kern="0" dirty="0">
                <a:solidFill>
                  <a:schemeClr val="tx2"/>
                </a:solidFill>
              </a:rPr>
              <a:t> </a:t>
            </a:r>
            <a:r>
              <a:rPr lang="fr-FR" kern="0" dirty="0">
                <a:solidFill>
                  <a:schemeClr val="tx2"/>
                </a:solidFill>
              </a:rPr>
              <a:t>;</a:t>
            </a:r>
          </a:p>
          <a:p>
            <a:pPr fontAlgn="base">
              <a:spcAft>
                <a:spcPct val="0"/>
              </a:spcAft>
            </a:pPr>
            <a:r>
              <a:rPr lang="fr-FR" kern="0" dirty="0"/>
              <a:t>          </a:t>
            </a:r>
            <a:r>
              <a:rPr lang="fr-FR" kern="0" dirty="0">
                <a:solidFill>
                  <a:schemeClr val="accent2"/>
                </a:solidFill>
              </a:rPr>
              <a:t>profondeur</a:t>
            </a:r>
            <a:r>
              <a:rPr lang="fr-FR" kern="0" dirty="0"/>
              <a:t> </a:t>
            </a:r>
          </a:p>
          <a:p>
            <a:pPr fontAlgn="base">
              <a:spcAft>
                <a:spcPct val="0"/>
              </a:spcAft>
            </a:pPr>
            <a:r>
              <a:rPr lang="fr-FR" kern="0" dirty="0"/>
              <a:t>      end end</a:t>
            </a:r>
          </a:p>
          <a:p>
            <a:pPr fontAlgn="base">
              <a:spcAft>
                <a:spcPct val="0"/>
              </a:spcAft>
            </a:pPr>
            <a:r>
              <a:rPr lang="fr-FR" kern="0" dirty="0"/>
              <a:t>   end end</a:t>
            </a:r>
          </a:p>
          <a:p>
            <a:pPr fontAlgn="base">
              <a:spcAft>
                <a:spcPct val="0"/>
              </a:spcAft>
            </a:pPr>
            <a:r>
              <a:rPr lang="fr-FR" kern="0" dirty="0"/>
              <a:t>end end  </a:t>
            </a:r>
            <a:r>
              <a:rPr lang="fr-FR" kern="0" dirty="0">
                <a:solidFill>
                  <a:srgbClr val="FFFFFF"/>
                </a:solidFill>
              </a:rPr>
              <a:t>end end</a:t>
            </a:r>
          </a:p>
        </p:txBody>
      </p:sp>
      <p:sp>
        <p:nvSpPr>
          <p:cNvPr id="12" name="Rectangle à coins arrondis 11">
            <a:extLst>
              <a:ext uri="{FF2B5EF4-FFF2-40B4-BE49-F238E27FC236}">
                <a16:creationId xmlns:a16="http://schemas.microsoft.com/office/drawing/2014/main" id="{29761C6B-86CC-D34A-B18F-F433EDEC4EC0}"/>
              </a:ext>
            </a:extLst>
          </p:cNvPr>
          <p:cNvSpPr/>
          <p:nvPr/>
        </p:nvSpPr>
        <p:spPr bwMode="auto">
          <a:xfrm>
            <a:off x="1337574" y="2489262"/>
            <a:ext cx="1632770" cy="1227770"/>
          </a:xfrm>
          <a:prstGeom prst="roundRect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à coins arrondis 12">
            <a:extLst>
              <a:ext uri="{FF2B5EF4-FFF2-40B4-BE49-F238E27FC236}">
                <a16:creationId xmlns:a16="http://schemas.microsoft.com/office/drawing/2014/main" id="{F5BE05E3-BDDF-3F4C-A706-F1D448A6DFC4}"/>
              </a:ext>
            </a:extLst>
          </p:cNvPr>
          <p:cNvSpPr/>
          <p:nvPr/>
        </p:nvSpPr>
        <p:spPr bwMode="auto">
          <a:xfrm>
            <a:off x="6475963" y="2899168"/>
            <a:ext cx="1912461" cy="1925999"/>
          </a:xfrm>
          <a:prstGeom prst="roundRect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à coins arrondis 9">
            <a:extLst>
              <a:ext uri="{FF2B5EF4-FFF2-40B4-BE49-F238E27FC236}">
                <a16:creationId xmlns:a16="http://schemas.microsoft.com/office/drawing/2014/main" id="{15CDB669-82F8-7346-9A21-2AAAB38A9A60}"/>
              </a:ext>
            </a:extLst>
          </p:cNvPr>
          <p:cNvSpPr/>
          <p:nvPr/>
        </p:nvSpPr>
        <p:spPr bwMode="auto">
          <a:xfrm>
            <a:off x="406656" y="1306131"/>
            <a:ext cx="2659538" cy="3312368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C9B6E3-B4E2-7343-A7ED-EB421B798D33}"/>
              </a:ext>
            </a:extLst>
          </p:cNvPr>
          <p:cNvSpPr/>
          <p:nvPr/>
        </p:nvSpPr>
        <p:spPr>
          <a:xfrm>
            <a:off x="4033174" y="939547"/>
            <a:ext cx="23390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fr-FR" kern="0" dirty="0"/>
              <a:t>signal </a:t>
            </a:r>
            <a:r>
              <a:rPr lang="fr-FR" kern="0" dirty="0">
                <a:solidFill>
                  <a:schemeClr val="tx2"/>
                </a:solidFill>
              </a:rPr>
              <a:t>S1</a:t>
            </a:r>
            <a:r>
              <a:rPr lang="fr-FR" kern="0" dirty="0"/>
              <a:t> in</a:t>
            </a:r>
          </a:p>
          <a:p>
            <a:pPr fontAlgn="base">
              <a:spcAft>
                <a:spcPct val="0"/>
              </a:spcAft>
            </a:pPr>
            <a:r>
              <a:rPr lang="fr-FR" kern="0" dirty="0"/>
              <a:t>   signal </a:t>
            </a:r>
            <a:r>
              <a:rPr lang="fr-FR" kern="0" dirty="0">
                <a:solidFill>
                  <a:schemeClr val="tx2"/>
                </a:solidFill>
              </a:rPr>
              <a:t>S2</a:t>
            </a:r>
            <a:r>
              <a:rPr lang="fr-FR" kern="0" dirty="0"/>
              <a:t> in</a:t>
            </a:r>
          </a:p>
          <a:p>
            <a:pPr fontAlgn="base">
              <a:spcAft>
                <a:spcPct val="0"/>
              </a:spcAft>
            </a:pPr>
            <a:r>
              <a:rPr lang="fr-FR" kern="0" dirty="0"/>
              <a:t>      signal </a:t>
            </a:r>
            <a:r>
              <a:rPr lang="fr-FR" kern="0" dirty="0">
                <a:solidFill>
                  <a:schemeClr val="tx2"/>
                </a:solidFill>
              </a:rPr>
              <a:t>S3</a:t>
            </a:r>
            <a:r>
              <a:rPr lang="fr-FR" kern="0" dirty="0"/>
              <a:t> in</a:t>
            </a:r>
          </a:p>
          <a:p>
            <a:pPr fontAlgn="base">
              <a:spcAft>
                <a:spcPct val="0"/>
              </a:spcAft>
            </a:pPr>
            <a:r>
              <a:rPr lang="fr-FR" kern="0" dirty="0"/>
              <a:t>          </a:t>
            </a:r>
            <a:r>
              <a:rPr lang="fr-FR" kern="0" dirty="0">
                <a:solidFill>
                  <a:schemeClr val="tx2"/>
                </a:solidFill>
              </a:rPr>
              <a:t>surface</a:t>
            </a:r>
            <a:r>
              <a:rPr lang="fr-FR" sz="900" kern="0" dirty="0">
                <a:solidFill>
                  <a:schemeClr val="tx2"/>
                </a:solidFill>
              </a:rPr>
              <a:t> </a:t>
            </a:r>
            <a:r>
              <a:rPr lang="fr-FR" kern="0" dirty="0"/>
              <a:t>[g/p]   </a:t>
            </a:r>
          </a:p>
          <a:p>
            <a:pPr fontAlgn="base">
              <a:spcAft>
                <a:spcPct val="0"/>
              </a:spcAft>
            </a:pPr>
            <a:r>
              <a:rPr lang="fr-FR" kern="0" dirty="0"/>
              <a:t>       end signal</a:t>
            </a:r>
          </a:p>
          <a:p>
            <a:pPr fontAlgn="base">
              <a:spcAft>
                <a:spcPct val="0"/>
              </a:spcAft>
            </a:pPr>
            <a:r>
              <a:rPr lang="fr-FR" kern="0" dirty="0"/>
              <a:t>   end signal</a:t>
            </a:r>
          </a:p>
          <a:p>
            <a:pPr fontAlgn="base">
              <a:spcAft>
                <a:spcPct val="0"/>
              </a:spcAft>
            </a:pPr>
            <a:r>
              <a:rPr lang="fr-FR" kern="0" dirty="0"/>
              <a:t>end signal</a:t>
            </a:r>
            <a:r>
              <a:rPr lang="fr-FR" sz="1000" kern="0" dirty="0"/>
              <a:t> </a:t>
            </a:r>
            <a:r>
              <a:rPr lang="fr-FR" kern="0" dirty="0"/>
              <a:t>;</a:t>
            </a:r>
          </a:p>
          <a:p>
            <a:pPr fontAlgn="base">
              <a:spcAft>
                <a:spcPct val="0"/>
              </a:spcAft>
            </a:pPr>
            <a:endParaRPr lang="fr-FR" kern="0" dirty="0">
              <a:solidFill>
                <a:schemeClr val="tx2"/>
              </a:solidFill>
            </a:endParaRPr>
          </a:p>
        </p:txBody>
      </p:sp>
      <p:sp>
        <p:nvSpPr>
          <p:cNvPr id="14" name="Rectangle à coins arrondis 13">
            <a:extLst>
              <a:ext uri="{FF2B5EF4-FFF2-40B4-BE49-F238E27FC236}">
                <a16:creationId xmlns:a16="http://schemas.microsoft.com/office/drawing/2014/main" id="{11553A4C-596B-BF48-BF09-469A9BF8092C}"/>
              </a:ext>
            </a:extLst>
          </p:cNvPr>
          <p:cNvSpPr/>
          <p:nvPr/>
        </p:nvSpPr>
        <p:spPr bwMode="auto">
          <a:xfrm>
            <a:off x="949036" y="1863436"/>
            <a:ext cx="2078183" cy="2168237"/>
          </a:xfrm>
          <a:prstGeom prst="roundRect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à coins arrondis 14">
            <a:extLst>
              <a:ext uri="{FF2B5EF4-FFF2-40B4-BE49-F238E27FC236}">
                <a16:creationId xmlns:a16="http://schemas.microsoft.com/office/drawing/2014/main" id="{A0767A2E-BC05-4D42-B033-45002A191EDD}"/>
              </a:ext>
            </a:extLst>
          </p:cNvPr>
          <p:cNvSpPr/>
          <p:nvPr/>
        </p:nvSpPr>
        <p:spPr bwMode="auto">
          <a:xfrm>
            <a:off x="6289963" y="1268761"/>
            <a:ext cx="2207895" cy="3851999"/>
          </a:xfrm>
          <a:prstGeom prst="roundRect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à coins arrondis 15">
            <a:extLst>
              <a:ext uri="{FF2B5EF4-FFF2-40B4-BE49-F238E27FC236}">
                <a16:creationId xmlns:a16="http://schemas.microsoft.com/office/drawing/2014/main" id="{999A16D7-CE34-9040-B6FE-4678C132C449}"/>
              </a:ext>
            </a:extLst>
          </p:cNvPr>
          <p:cNvSpPr/>
          <p:nvPr/>
        </p:nvSpPr>
        <p:spPr bwMode="auto">
          <a:xfrm>
            <a:off x="3816378" y="827921"/>
            <a:ext cx="4784921" cy="4642093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3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0" grpId="0" animBg="1"/>
      <p:bldP spid="11" grpId="0"/>
      <p:bldP spid="14" grpId="0" animBg="1"/>
      <p:bldP spid="15" grpId="0" animBg="1"/>
      <p:bldP spid="16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EF1108DD-7B7C-0A4F-9ED3-B6FC28EAE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80728"/>
            <a:ext cx="8686800" cy="2585323"/>
          </a:xfrm>
          <a:ln>
            <a:noFill/>
          </a:ln>
        </p:spPr>
        <p:txBody>
          <a:bodyPr/>
          <a:lstStyle/>
          <a:p>
            <a:r>
              <a:rPr lang="fr-FR"/>
              <a:t>v1, supprimer la boucle : </a:t>
            </a:r>
            <a:r>
              <a:rPr lang="en-US"/>
              <a:t>simple</a:t>
            </a:r>
          </a:p>
          <a:p>
            <a:r>
              <a:rPr lang="en-US"/>
              <a:t>v2 : réincarner en tête : </a:t>
            </a:r>
            <a:r>
              <a:rPr lang="en-US">
                <a:solidFill>
                  <a:schemeClr val="accent3"/>
                </a:solidFill>
              </a:rPr>
              <a:t>mieux</a:t>
            </a:r>
            <a:r>
              <a:rPr lang="en-US"/>
              <a:t> </a:t>
            </a:r>
            <a:r>
              <a:rPr lang="en-US">
                <a:solidFill>
                  <a:schemeClr val="accent3"/>
                </a:solidFill>
              </a:rPr>
              <a:t>optimisable</a:t>
            </a:r>
          </a:p>
          <a:p>
            <a:r>
              <a:rPr lang="en-US"/>
              <a:t>Les deux méthodes sont </a:t>
            </a:r>
            <a:r>
              <a:rPr lang="en-US">
                <a:solidFill>
                  <a:schemeClr val="accent2"/>
                </a:solidFill>
              </a:rPr>
              <a:t>quadratiques 😁</a:t>
            </a:r>
          </a:p>
          <a:p>
            <a:r>
              <a:rPr lang="en-US">
                <a:solidFill>
                  <a:schemeClr val="accent1"/>
                </a:solidFill>
              </a:rPr>
              <a:t>Inconvénient </a:t>
            </a:r>
            <a:r>
              <a:rPr lang="en-US"/>
              <a:t>: modifient et allongent le code source (debug…)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E911BD0-2660-3C43-B6B5-98DC760CD50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21/03/2018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B4478E3-5424-FF45-8025-F2E476665A6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67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3A067B2-B538-C144-9C54-1CFDC4F977D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66E577A5-60F0-DE4F-AB0D-0F4C61405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Tardieu : les r</a:t>
            </a:r>
            <a:r>
              <a:rPr lang="en-US"/>
              <a:t>ésultats</a:t>
            </a:r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BAAE79C-1AB0-D645-B9C9-B3AD378024E6}"/>
              </a:ext>
            </a:extLst>
          </p:cNvPr>
          <p:cNvSpPr txBox="1"/>
          <p:nvPr/>
        </p:nvSpPr>
        <p:spPr>
          <a:xfrm>
            <a:off x="1585445" y="4005064"/>
            <a:ext cx="5973110" cy="1384995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en-US" sz="2800"/>
              <a:t>Thèse d’Olivier Tardieu :</a:t>
            </a:r>
          </a:p>
          <a:p>
            <a:pPr algn="ctr" fontAlgn="base">
              <a:spcAft>
                <a:spcPct val="0"/>
              </a:spcAft>
            </a:pPr>
            <a:r>
              <a:rPr lang="en-US" sz="2800"/>
              <a:t>présentation algébrique élégante </a:t>
            </a:r>
          </a:p>
          <a:p>
            <a:pPr algn="ctr" fontAlgn="base">
              <a:spcAft>
                <a:spcPct val="0"/>
              </a:spcAft>
            </a:pPr>
            <a:r>
              <a:rPr lang="en-US" sz="2800">
                <a:solidFill>
                  <a:schemeClr val="accent3"/>
                </a:solidFill>
              </a:rPr>
              <a:t>+ optimisations subtiles et élégantes</a:t>
            </a:r>
            <a:endParaRPr lang="fr-FR" sz="280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8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7F31B109-594D-754C-8491-5688D1682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368" y="1219200"/>
            <a:ext cx="8291264" cy="477977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fr-FR"/>
              <a:t>Pourquoi </a:t>
            </a:r>
            <a:r>
              <a:rPr lang="en-US"/>
              <a:t>une étude spéciale des boucles</a:t>
            </a:r>
          </a:p>
          <a:p>
            <a:pPr marL="514350" indent="-514350">
              <a:buAutoNum type="arabicPeriod"/>
            </a:pPr>
            <a:r>
              <a:rPr lang="en-US"/>
              <a:t>Un programme schizophrène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/>
              <a:t>Un programme doublement schizophrène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fr-FR" dirty="0"/>
              <a:t>Traiter la schizophr</a:t>
            </a:r>
            <a:r>
              <a:rPr lang="en-US" dirty="0"/>
              <a:t>énie</a:t>
            </a:r>
            <a:r>
              <a:rPr lang="fr-FR" dirty="0"/>
              <a:t> par duplication du corps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fr-FR" dirty="0"/>
              <a:t>Plus efficace : r</a:t>
            </a:r>
            <a:r>
              <a:rPr lang="en-US" dirty="0"/>
              <a:t>éincarner la surface des boucles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/>
              <a:t>Indexer les incarnations</a:t>
            </a:r>
            <a:endParaRPr lang="fr-FR"/>
          </a:p>
          <a:p>
            <a:pPr marL="514350" indent="-514350">
              <a:buFont typeface="Arial" pitchFamily="34" charset="0"/>
              <a:buAutoNum type="arabicPeriod"/>
            </a:pPr>
            <a:endParaRPr lang="fr-FR"/>
          </a:p>
          <a:p>
            <a:pPr marL="514350" indent="-514350">
              <a:buFont typeface="Arial" pitchFamily="34" charset="0"/>
              <a:buAutoNum type="arabicPeriod"/>
            </a:pPr>
            <a:endParaRPr lang="fr-FR"/>
          </a:p>
          <a:p>
            <a:pPr marL="514350" indent="-514350">
              <a:buAutoNum type="arabicPeriod"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491F9ED-951B-044C-96AF-E9D308FF9A7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21/03/2018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FBBF6C9-5DB3-A544-8E23-EF59FF652FF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68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94D314-35FB-554B-9DCE-A609CF0994A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6FE0E28A-3CF7-5D44-8991-4A08C2C99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94237050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à coins arrondis 12">
            <a:extLst>
              <a:ext uri="{FF2B5EF4-FFF2-40B4-BE49-F238E27FC236}">
                <a16:creationId xmlns:a16="http://schemas.microsoft.com/office/drawing/2014/main" id="{8E10F629-B659-A246-8DEA-8C25FD35CBC1}"/>
              </a:ext>
            </a:extLst>
          </p:cNvPr>
          <p:cNvSpPr/>
          <p:nvPr/>
        </p:nvSpPr>
        <p:spPr bwMode="auto">
          <a:xfrm>
            <a:off x="5142265" y="4449504"/>
            <a:ext cx="2520000" cy="900000"/>
          </a:xfrm>
          <a:prstGeom prst="roundRect">
            <a:avLst/>
          </a:prstGeom>
          <a:solidFill>
            <a:srgbClr val="98FD98"/>
          </a:solidFill>
          <a:ln w="19050" cap="flat" cmpd="sng" algn="ctr">
            <a:solidFill>
              <a:srgbClr val="98FD9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à coins arrondis 11">
            <a:extLst>
              <a:ext uri="{FF2B5EF4-FFF2-40B4-BE49-F238E27FC236}">
                <a16:creationId xmlns:a16="http://schemas.microsoft.com/office/drawing/2014/main" id="{1BADC3CD-5B45-B645-A981-778E2634502C}"/>
              </a:ext>
            </a:extLst>
          </p:cNvPr>
          <p:cNvSpPr/>
          <p:nvPr/>
        </p:nvSpPr>
        <p:spPr bwMode="auto">
          <a:xfrm>
            <a:off x="5142265" y="3115125"/>
            <a:ext cx="2520000" cy="1332000"/>
          </a:xfrm>
          <a:prstGeom prst="roundRect">
            <a:avLst/>
          </a:prstGeom>
          <a:solidFill>
            <a:srgbClr val="ABFFFF"/>
          </a:solidFill>
          <a:ln w="19050" cap="flat" cmpd="sng" algn="ctr">
            <a:solidFill>
              <a:srgbClr val="AB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à coins arrondis 9">
            <a:extLst>
              <a:ext uri="{FF2B5EF4-FFF2-40B4-BE49-F238E27FC236}">
                <a16:creationId xmlns:a16="http://schemas.microsoft.com/office/drawing/2014/main" id="{8DA26B4A-DBFE-6448-9CAE-56A6A9098CF0}"/>
              </a:ext>
            </a:extLst>
          </p:cNvPr>
          <p:cNvSpPr/>
          <p:nvPr/>
        </p:nvSpPr>
        <p:spPr bwMode="auto">
          <a:xfrm>
            <a:off x="4809912" y="980728"/>
            <a:ext cx="3744000" cy="1800000"/>
          </a:xfrm>
          <a:prstGeom prst="roundRect">
            <a:avLst/>
          </a:prstGeom>
          <a:solidFill>
            <a:srgbClr val="ABFFFF"/>
          </a:solidFill>
          <a:ln w="19050" cap="flat" cmpd="sng" algn="ctr">
            <a:solidFill>
              <a:srgbClr val="AB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B660BB7-F909-3845-A511-5F2B8A117657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21/03/2018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0867232-116E-3147-B194-1A5A81EACE0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69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9805344-0CAB-4C43-9710-F470E65A0CE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CCF2E7F-223B-AB41-9CA5-4D0C40D10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" y="0"/>
            <a:ext cx="9029700" cy="584775"/>
          </a:xfrm>
        </p:spPr>
        <p:txBody>
          <a:bodyPr/>
          <a:lstStyle/>
          <a:p>
            <a:r>
              <a:rPr lang="en-US" sz="3200"/>
              <a:t>Ne pas dupliquer le LCI (Long Code Instantané)</a:t>
            </a:r>
            <a:endParaRPr lang="fr-FR" sz="3200"/>
          </a:p>
        </p:txBody>
      </p:sp>
      <p:sp>
        <p:nvSpPr>
          <p:cNvPr id="6" name="Rectangle à coins arrondis 5">
            <a:extLst>
              <a:ext uri="{FF2B5EF4-FFF2-40B4-BE49-F238E27FC236}">
                <a16:creationId xmlns:a16="http://schemas.microsoft.com/office/drawing/2014/main" id="{73AB9F9B-E01D-DE44-8298-202DAFE8B0D7}"/>
              </a:ext>
            </a:extLst>
          </p:cNvPr>
          <p:cNvSpPr/>
          <p:nvPr/>
        </p:nvSpPr>
        <p:spPr bwMode="auto">
          <a:xfrm>
            <a:off x="1115616" y="3492000"/>
            <a:ext cx="2520000" cy="900000"/>
          </a:xfrm>
          <a:prstGeom prst="roundRect">
            <a:avLst/>
          </a:prstGeom>
          <a:solidFill>
            <a:srgbClr val="98FD98"/>
          </a:solidFill>
          <a:ln w="19050" cap="flat" cmpd="sng" algn="ctr">
            <a:solidFill>
              <a:srgbClr val="98FD9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à coins arrondis 6">
            <a:extLst>
              <a:ext uri="{FF2B5EF4-FFF2-40B4-BE49-F238E27FC236}">
                <a16:creationId xmlns:a16="http://schemas.microsoft.com/office/drawing/2014/main" id="{F40BDA3D-34EA-2D40-BF8E-41B26F7A0B02}"/>
              </a:ext>
            </a:extLst>
          </p:cNvPr>
          <p:cNvSpPr/>
          <p:nvPr/>
        </p:nvSpPr>
        <p:spPr bwMode="auto">
          <a:xfrm>
            <a:off x="1115616" y="2225841"/>
            <a:ext cx="2520000" cy="1260000"/>
          </a:xfrm>
          <a:prstGeom prst="roundRect">
            <a:avLst/>
          </a:prstGeom>
          <a:solidFill>
            <a:srgbClr val="ABFFFF"/>
          </a:solidFill>
          <a:ln w="19050" cap="flat" cmpd="sng" algn="ctr">
            <a:solidFill>
              <a:srgbClr val="AB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6F4466D-F913-0647-B786-703174F50E1D}"/>
              </a:ext>
            </a:extLst>
          </p:cNvPr>
          <p:cNvSpPr txBox="1"/>
          <p:nvPr/>
        </p:nvSpPr>
        <p:spPr>
          <a:xfrm>
            <a:off x="906731" y="1719973"/>
            <a:ext cx="2661306" cy="3108543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loop</a:t>
            </a:r>
          </a:p>
          <a:p>
            <a:pPr algn="l" fontAlgn="base">
              <a:spcAft>
                <a:spcPct val="0"/>
              </a:spcAft>
            </a:pPr>
            <a:r>
              <a:rPr lang="fr-FR" sz="2800" kern="0" dirty="0"/>
              <a:t>   </a:t>
            </a:r>
            <a:r>
              <a:rPr lang="en-US" sz="2800" kern="0" dirty="0">
                <a:solidFill>
                  <a:schemeClr val="accent4"/>
                </a:solidFill>
              </a:rPr>
              <a:t>LCI</a:t>
            </a:r>
            <a:r>
              <a:rPr lang="en-US" sz="2800" kern="0" dirty="0"/>
              <a:t> ;</a:t>
            </a:r>
            <a:r>
              <a:rPr lang="fr-FR" sz="2800" kern="0" dirty="0"/>
              <a:t> 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  <a:p>
            <a:pPr algn="l" fontAlgn="base">
              <a:spcAft>
                <a:spcPct val="0"/>
              </a:spcAft>
            </a:pPr>
            <a:r>
              <a:rPr lang="fr-FR" sz="2800" kern="0" dirty="0"/>
              <a:t>   signal </a:t>
            </a:r>
            <a:r>
              <a:rPr lang="fr-FR" sz="2800" kern="0" dirty="0">
                <a:solidFill>
                  <a:schemeClr val="tx2"/>
                </a:solidFill>
              </a:rPr>
              <a:t>S</a:t>
            </a:r>
            <a:r>
              <a:rPr lang="fr-FR" sz="2800" kern="0" dirty="0"/>
              <a:t> in</a:t>
            </a:r>
          </a:p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     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Surface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;</a:t>
            </a:r>
          </a:p>
          <a:p>
            <a:pPr algn="l" fontAlgn="base">
              <a:spcAft>
                <a:spcPct val="0"/>
              </a:spcAft>
            </a:pPr>
            <a:r>
              <a:rPr lang="fr-FR" sz="2800" kern="0" dirty="0"/>
              <a:t>       </a:t>
            </a:r>
            <a:r>
              <a:rPr lang="fr-FR" sz="2800" kern="0" dirty="0">
                <a:solidFill>
                  <a:schemeClr val="accent4"/>
                </a:solidFill>
              </a:rPr>
              <a:t>Profondeur</a:t>
            </a:r>
          </a:p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  end signal</a:t>
            </a:r>
          </a:p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end loop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A133F8A-5979-F945-8181-047AC739F70E}"/>
              </a:ext>
            </a:extLst>
          </p:cNvPr>
          <p:cNvSpPr txBox="1"/>
          <p:nvPr/>
        </p:nvSpPr>
        <p:spPr>
          <a:xfrm>
            <a:off x="4860032" y="980728"/>
            <a:ext cx="3701654" cy="4832092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en-US" sz="2800" kern="0" dirty="0">
                <a:solidFill>
                  <a:schemeClr val="accent4"/>
                </a:solidFill>
              </a:rPr>
              <a:t>LCI</a:t>
            </a:r>
            <a:r>
              <a:rPr lang="en-US" sz="2800" kern="0" dirty="0"/>
              <a:t> ;</a:t>
            </a:r>
            <a:r>
              <a:rPr lang="fr-FR" sz="2800" kern="0" dirty="0"/>
              <a:t> </a:t>
            </a:r>
          </a:p>
          <a:p>
            <a:pPr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signal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in</a:t>
            </a:r>
            <a:endParaRPr lang="fr-FR" sz="2800" kern="0" dirty="0"/>
          </a:p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 Surface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[gotopause]</a:t>
            </a:r>
          </a:p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end signal ;</a:t>
            </a:r>
          </a:p>
          <a:p>
            <a:pPr algn="l" fontAlgn="base">
              <a:spcAft>
                <a:spcPct val="0"/>
              </a:spcAft>
            </a:pPr>
            <a:r>
              <a:rPr lang="fr-FR" sz="2800" kern="0" dirty="0"/>
              <a:t>loop</a:t>
            </a:r>
          </a:p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 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LCI</a:t>
            </a:r>
          </a:p>
          <a:p>
            <a:pPr algn="l" fontAlgn="base">
              <a:spcAft>
                <a:spcPct val="0"/>
              </a:spcAft>
            </a:pPr>
            <a:r>
              <a:rPr lang="fr-FR" sz="2800" kern="0" dirty="0"/>
              <a:t>   signal </a:t>
            </a:r>
            <a:r>
              <a:rPr lang="fr-FR" sz="2800" kern="0" dirty="0">
                <a:solidFill>
                  <a:schemeClr val="tx2"/>
                </a:solidFill>
              </a:rPr>
              <a:t>S</a:t>
            </a:r>
            <a:r>
              <a:rPr lang="fr-FR" sz="2800" kern="0" dirty="0"/>
              <a:t> in</a:t>
            </a:r>
          </a:p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     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Surface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;</a:t>
            </a:r>
          </a:p>
          <a:p>
            <a:pPr algn="l" fontAlgn="base">
              <a:spcAft>
                <a:spcPct val="0"/>
              </a:spcAft>
            </a:pPr>
            <a:r>
              <a:rPr lang="fr-FR" sz="2800" kern="0" dirty="0"/>
              <a:t>       </a:t>
            </a:r>
            <a:r>
              <a:rPr lang="fr-FR" sz="2800" kern="0" dirty="0">
                <a:solidFill>
                  <a:schemeClr val="accent4"/>
                </a:solidFill>
              </a:rPr>
              <a:t>Profondeur</a:t>
            </a:r>
          </a:p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  end signal</a:t>
            </a:r>
          </a:p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end loop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75B714D-EF5C-1F4B-9E5E-E5C97CC07043}"/>
              </a:ext>
            </a:extLst>
          </p:cNvPr>
          <p:cNvSpPr txBox="1"/>
          <p:nvPr/>
        </p:nvSpPr>
        <p:spPr>
          <a:xfrm>
            <a:off x="186530" y="5334384"/>
            <a:ext cx="4623382" cy="954107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tIns="28800" bIns="54000" rtlCol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LCI n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’est pas schizophrène,</a:t>
            </a:r>
          </a:p>
          <a:p>
            <a:pPr algn="ctr" fontAlgn="base">
              <a:spcAft>
                <a:spcPct val="0"/>
              </a:spcAft>
            </a:pPr>
            <a:r>
              <a:rPr lang="en-US" sz="2800" kern="0" dirty="0"/>
              <a:t>il ne faut pas le dupliquer !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43D674A3-D4A9-C94E-9585-5DA6BD0F8D82}"/>
              </a:ext>
            </a:extLst>
          </p:cNvPr>
          <p:cNvCxnSpPr>
            <a:stCxn id="14" idx="0"/>
          </p:cNvCxnSpPr>
          <p:nvPr/>
        </p:nvCxnSpPr>
        <p:spPr bwMode="auto">
          <a:xfrm flipV="1">
            <a:off x="2498221" y="1789325"/>
            <a:ext cx="2217795" cy="3545059"/>
          </a:xfrm>
          <a:prstGeom prst="straightConnector1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B4510570-17CC-8A46-B65C-3954C3316F5E}"/>
              </a:ext>
            </a:extLst>
          </p:cNvPr>
          <p:cNvCxnSpPr>
            <a:cxnSpLocks/>
            <a:stCxn id="14" idx="0"/>
          </p:cNvCxnSpPr>
          <p:nvPr/>
        </p:nvCxnSpPr>
        <p:spPr bwMode="auto">
          <a:xfrm flipV="1">
            <a:off x="2498221" y="3396774"/>
            <a:ext cx="2593924" cy="1937610"/>
          </a:xfrm>
          <a:prstGeom prst="straightConnector1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35019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21/03/2018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Instant 1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100625" y="1657896"/>
            <a:ext cx="4113627" cy="3814378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ts val="80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output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O</a:t>
            </a:r>
            <a:r>
              <a:rPr kumimoji="0" lang="fr-FR" sz="16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loop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  </a:t>
            </a:r>
            <a:r>
              <a:rPr lang="fr-FR" sz="2800" kern="0" dirty="0">
                <a:solidFill>
                  <a:schemeClr val="accent2"/>
                </a:solidFill>
              </a:rPr>
              <a:t>signal </a:t>
            </a:r>
            <a:r>
              <a:rPr lang="fr-FR" sz="2800" kern="0" dirty="0">
                <a:solidFill>
                  <a:schemeClr val="tx2"/>
                </a:solidFill>
              </a:rPr>
              <a:t>S</a:t>
            </a:r>
            <a:r>
              <a:rPr lang="fr-FR" sz="2800" kern="0" dirty="0"/>
              <a:t> </a:t>
            </a:r>
            <a:r>
              <a:rPr lang="fr-FR" sz="2800" kern="0" dirty="0">
                <a:solidFill>
                  <a:schemeClr val="accent2"/>
                </a:solidFill>
              </a:rPr>
              <a:t>in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    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if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then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emit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O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end</a:t>
            </a:r>
            <a:r>
              <a:rPr lang="fr-FR" sz="1600" kern="0" dirty="0"/>
              <a:t> </a:t>
            </a:r>
            <a:r>
              <a:rPr lang="fr-FR" sz="2800" kern="0" dirty="0">
                <a:solidFill>
                  <a:schemeClr val="accent2"/>
                </a:solidFill>
              </a:rPr>
              <a:t>;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</a:endParaRP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     </a:t>
            </a:r>
            <a:r>
              <a:rPr lang="fr-FR" sz="2800" u="sng" kern="0" dirty="0">
                <a:solidFill>
                  <a:schemeClr val="accent2"/>
                </a:solidFill>
              </a:rPr>
              <a:t>pa</a:t>
            </a:r>
            <a:r>
              <a:rPr lang="fr-FR" sz="2800" kern="0" dirty="0"/>
              <a:t>use</a:t>
            </a:r>
            <a:r>
              <a:rPr lang="fr-FR" sz="1600" kern="0" dirty="0">
                <a:solidFill>
                  <a:srgbClr val="FF0000"/>
                </a:solidFill>
              </a:rPr>
              <a:t> </a:t>
            </a:r>
            <a:r>
              <a:rPr lang="fr-FR" sz="2800" kern="0" dirty="0"/>
              <a:t>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    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emit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  end signal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end loop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806226" y="910632"/>
            <a:ext cx="3765774" cy="544765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Un programme banal :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325142" y="5805264"/>
            <a:ext cx="6493717" cy="572392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lIns="126000" tIns="54000" bIns="648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Arrêt sur </a:t>
            </a:r>
            <a:r>
              <a:rPr lang="fr-FR" sz="2800" u="sng" kern="0" dirty="0">
                <a:solidFill>
                  <a:schemeClr val="accent2"/>
                </a:solidFill>
              </a:rPr>
              <a:t>pa</a:t>
            </a:r>
            <a:r>
              <a:rPr lang="fr-FR" sz="2800" kern="0" dirty="0"/>
              <a:t>use,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absent,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O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non émis, </a:t>
            </a:r>
            <a:endParaRPr kumimoji="0" lang="fr-FR" sz="2800" b="0" i="0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56CB16C9-7278-7F4F-BC6B-39DC712F7872}"/>
              </a:ext>
            </a:extLst>
          </p:cNvPr>
          <p:cNvCxnSpPr/>
          <p:nvPr/>
        </p:nvCxnSpPr>
        <p:spPr bwMode="auto">
          <a:xfrm>
            <a:off x="1907704" y="3861048"/>
            <a:ext cx="648072" cy="0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E2212226-8D2B-7745-8F42-9F95A8A463F9}"/>
              </a:ext>
            </a:extLst>
          </p:cNvPr>
          <p:cNvCxnSpPr/>
          <p:nvPr/>
        </p:nvCxnSpPr>
        <p:spPr bwMode="auto">
          <a:xfrm>
            <a:off x="1651395" y="2960502"/>
            <a:ext cx="648072" cy="0"/>
          </a:xfrm>
          <a:prstGeom prst="straightConnector1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1B2B6786-912F-E641-81C2-9D6C67F8CD4B}"/>
              </a:ext>
            </a:extLst>
          </p:cNvPr>
          <p:cNvCxnSpPr/>
          <p:nvPr/>
        </p:nvCxnSpPr>
        <p:spPr bwMode="auto">
          <a:xfrm>
            <a:off x="1325813" y="1949120"/>
            <a:ext cx="648072" cy="0"/>
          </a:xfrm>
          <a:prstGeom prst="straightConnector1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Ellipse 6">
            <a:extLst>
              <a:ext uri="{FF2B5EF4-FFF2-40B4-BE49-F238E27FC236}">
                <a16:creationId xmlns:a16="http://schemas.microsoft.com/office/drawing/2014/main" id="{E1538A3A-00EF-0D4C-BF82-D5E17FC59987}"/>
              </a:ext>
            </a:extLst>
          </p:cNvPr>
          <p:cNvSpPr/>
          <p:nvPr/>
        </p:nvSpPr>
        <p:spPr bwMode="auto">
          <a:xfrm>
            <a:off x="114300" y="6669360"/>
            <a:ext cx="65212" cy="72008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17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à coins arrondis 9">
            <a:extLst>
              <a:ext uri="{FF2B5EF4-FFF2-40B4-BE49-F238E27FC236}">
                <a16:creationId xmlns:a16="http://schemas.microsoft.com/office/drawing/2014/main" id="{419444C8-A226-3841-BAB3-8A3400D9266B}"/>
              </a:ext>
            </a:extLst>
          </p:cNvPr>
          <p:cNvSpPr/>
          <p:nvPr/>
        </p:nvSpPr>
        <p:spPr bwMode="auto">
          <a:xfrm>
            <a:off x="1651919" y="3304576"/>
            <a:ext cx="3530400" cy="583461"/>
          </a:xfrm>
          <a:prstGeom prst="roundRect">
            <a:avLst/>
          </a:prstGeom>
          <a:solidFill>
            <a:srgbClr val="98FD98"/>
          </a:solidFill>
          <a:ln w="19050" cap="flat" cmpd="sng" algn="ctr">
            <a:solidFill>
              <a:srgbClr val="98FD9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à coins arrondis 7">
            <a:extLst>
              <a:ext uri="{FF2B5EF4-FFF2-40B4-BE49-F238E27FC236}">
                <a16:creationId xmlns:a16="http://schemas.microsoft.com/office/drawing/2014/main" id="{D6756008-4454-7440-8577-C281F3B7AC62}"/>
              </a:ext>
            </a:extLst>
          </p:cNvPr>
          <p:cNvSpPr/>
          <p:nvPr/>
        </p:nvSpPr>
        <p:spPr bwMode="auto">
          <a:xfrm>
            <a:off x="1651919" y="2564904"/>
            <a:ext cx="3530400" cy="720000"/>
          </a:xfrm>
          <a:prstGeom prst="roundRect">
            <a:avLst/>
          </a:prstGeom>
          <a:solidFill>
            <a:srgbClr val="CCFFFF"/>
          </a:solidFill>
          <a:ln w="19050" cap="flat" cmpd="sng" algn="ctr">
            <a:solidFill>
              <a:srgbClr val="CC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21/03/2018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70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-69118" y="12188"/>
            <a:ext cx="9282236" cy="630942"/>
          </a:xfrm>
        </p:spPr>
        <p:txBody>
          <a:bodyPr/>
          <a:lstStyle/>
          <a:p>
            <a:r>
              <a:rPr lang="fr-FR" dirty="0"/>
              <a:t>GB </a:t>
            </a:r>
            <a:r>
              <a:rPr lang="fr-FR"/>
              <a:t>: </a:t>
            </a:r>
            <a:r>
              <a:rPr lang="en-US"/>
              <a:t>étiqueter le source</a:t>
            </a:r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097014" y="764704"/>
            <a:ext cx="4155305" cy="471924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output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O</a:t>
            </a:r>
            <a:r>
              <a:rPr kumimoji="0" lang="fr-FR" sz="16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loop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  </a:t>
            </a:r>
            <a:r>
              <a:rPr lang="fr-FR" sz="2800" kern="0" dirty="0">
                <a:solidFill>
                  <a:schemeClr val="accent4"/>
                </a:solidFill>
              </a:rPr>
              <a:t>LCI1</a:t>
            </a:r>
            <a:r>
              <a:rPr lang="fr-FR" sz="1600" kern="0" dirty="0">
                <a:solidFill>
                  <a:schemeClr val="accent4"/>
                </a:solidFill>
              </a:rPr>
              <a:t> </a:t>
            </a:r>
            <a:r>
              <a:rPr lang="fr-FR" sz="2800" kern="0" dirty="0"/>
              <a:t>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  signal </a:t>
            </a:r>
            <a:r>
              <a:rPr lang="fr-FR" sz="2800" kern="0" dirty="0">
                <a:solidFill>
                  <a:schemeClr val="tx2"/>
                </a:solidFill>
              </a:rPr>
              <a:t>S</a:t>
            </a:r>
            <a:r>
              <a:rPr lang="fr-FR" sz="2800" kern="0" dirty="0"/>
              <a:t> in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    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if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then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emit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O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end 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     pause</a:t>
            </a:r>
            <a:r>
              <a:rPr lang="fr-FR" sz="1600" kern="0" dirty="0"/>
              <a:t> </a:t>
            </a:r>
            <a:r>
              <a:rPr lang="fr-FR" sz="2800" kern="0" dirty="0"/>
              <a:t>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    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emit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  end signal</a:t>
            </a:r>
            <a:r>
              <a:rPr lang="fr-FR" sz="1600" kern="0" dirty="0"/>
              <a:t> </a:t>
            </a:r>
            <a:r>
              <a:rPr lang="fr-FR" sz="2800" kern="0" dirty="0"/>
              <a:t>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  </a:t>
            </a:r>
            <a:r>
              <a:rPr lang="fr-FR" sz="2800" kern="0" dirty="0">
                <a:solidFill>
                  <a:schemeClr val="accent4"/>
                </a:solidFill>
              </a:rPr>
              <a:t>LCI2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end loop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91E60CC-78B3-BC4B-B4BD-518626DBEE0D}"/>
              </a:ext>
            </a:extLst>
          </p:cNvPr>
          <p:cNvSpPr txBox="1"/>
          <p:nvPr/>
        </p:nvSpPr>
        <p:spPr>
          <a:xfrm>
            <a:off x="775611" y="2614818"/>
            <a:ext cx="700045" cy="523220"/>
          </a:xfrm>
          <a:prstGeom prst="rect">
            <a:avLst/>
          </a:prstGeom>
          <a:ln w="19050">
            <a:noFill/>
          </a:ln>
        </p:spPr>
        <p:txBody>
          <a:bodyPr wrap="squar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0/1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C88EA92-53D3-A547-9023-B17F4260999D}"/>
              </a:ext>
            </a:extLst>
          </p:cNvPr>
          <p:cNvSpPr txBox="1"/>
          <p:nvPr/>
        </p:nvSpPr>
        <p:spPr>
          <a:xfrm>
            <a:off x="775611" y="3306719"/>
            <a:ext cx="684803" cy="52322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1/1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464D462-A817-8A47-BA5D-58EE2AD8D7F3}"/>
              </a:ext>
            </a:extLst>
          </p:cNvPr>
          <p:cNvSpPr txBox="1"/>
          <p:nvPr/>
        </p:nvSpPr>
        <p:spPr>
          <a:xfrm>
            <a:off x="5940152" y="2780512"/>
            <a:ext cx="2736304" cy="954107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surface = 0/1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  <a:p>
            <a:pPr algn="l" fontAlgn="base">
              <a:spcAft>
                <a:spcPct val="0"/>
              </a:spcAft>
            </a:pPr>
            <a:r>
              <a:rPr lang="fr-FR" sz="2800" kern="0" dirty="0"/>
              <a:t>profondeur =1/1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602D67A-2979-AC41-9CFC-56B990A1111F}"/>
              </a:ext>
            </a:extLst>
          </p:cNvPr>
          <p:cNvSpPr txBox="1"/>
          <p:nvPr/>
        </p:nvSpPr>
        <p:spPr>
          <a:xfrm>
            <a:off x="458669" y="5546319"/>
            <a:ext cx="8045792" cy="954107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fr-FR" sz="2800" kern="0" dirty="0"/>
              <a:t>La schizophr</a:t>
            </a:r>
            <a:r>
              <a:rPr lang="en-US" sz="2800" kern="0" dirty="0"/>
              <a:t>é</a:t>
            </a:r>
            <a:r>
              <a:rPr lang="fr-FR" sz="2800" kern="0" dirty="0"/>
              <a:t>nie n</a:t>
            </a:r>
            <a:r>
              <a:rPr lang="en-US" sz="2800" kern="0" dirty="0"/>
              <a:t>’est pas due à la boucle seule,</a:t>
            </a:r>
          </a:p>
          <a:p>
            <a:pPr algn="ctr" fontAlgn="base">
              <a:spcAft>
                <a:spcPct val="0"/>
              </a:spcAft>
            </a:pPr>
            <a:r>
              <a:rPr kumimoji="0" lang="en-US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mais à l’interaction loop / signal (ou loop</a:t>
            </a:r>
            <a:r>
              <a:rPr lang="en-US" dirty="0"/>
              <a:t> 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/</a:t>
            </a:r>
            <a:r>
              <a:rPr lang="en-US" dirty="0"/>
              <a:t> 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||) ! 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DCBC870-69A2-B446-94A6-2C664444175B}"/>
              </a:ext>
            </a:extLst>
          </p:cNvPr>
          <p:cNvSpPr txBox="1"/>
          <p:nvPr/>
        </p:nvSpPr>
        <p:spPr>
          <a:xfrm>
            <a:off x="101523" y="1674028"/>
            <a:ext cx="484428" cy="52322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/0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2C2F89A-88DA-A24F-9DF1-54010FAE802D}"/>
              </a:ext>
            </a:extLst>
          </p:cNvPr>
          <p:cNvSpPr txBox="1"/>
          <p:nvPr/>
        </p:nvSpPr>
        <p:spPr>
          <a:xfrm>
            <a:off x="101523" y="2193220"/>
            <a:ext cx="484428" cy="52322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/1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CEBD579-1B91-7F48-AF2B-3D0A4A8B31E6}"/>
              </a:ext>
            </a:extLst>
          </p:cNvPr>
          <p:cNvSpPr txBox="1"/>
          <p:nvPr/>
        </p:nvSpPr>
        <p:spPr>
          <a:xfrm>
            <a:off x="-69118" y="1208523"/>
            <a:ext cx="1064715" cy="52322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pmax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5B9B659-D746-A648-B8DD-334B8D737080}"/>
              </a:ext>
            </a:extLst>
          </p:cNvPr>
          <p:cNvSpPr txBox="1"/>
          <p:nvPr/>
        </p:nvSpPr>
        <p:spPr>
          <a:xfrm>
            <a:off x="101523" y="3929065"/>
            <a:ext cx="484428" cy="52322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/0</a:t>
            </a:r>
          </a:p>
        </p:txBody>
      </p:sp>
    </p:spTree>
    <p:extLst>
      <p:ext uri="{BB962C8B-B14F-4D97-AF65-F5344CB8AC3E}">
        <p14:creationId xmlns:p14="http://schemas.microsoft.com/office/powerpoint/2010/main" val="292356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1" animBg="1"/>
      <p:bldP spid="9" grpId="0"/>
      <p:bldP spid="15" grpId="0"/>
      <p:bldP spid="11" grpId="0"/>
      <p:bldP spid="16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A607394B-9E78-294D-A893-1DC7D99A5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302" y="836414"/>
            <a:ext cx="8399396" cy="5616922"/>
          </a:xfrm>
        </p:spPr>
        <p:txBody>
          <a:bodyPr/>
          <a:lstStyle/>
          <a:p>
            <a:r>
              <a:rPr lang="fr-FR"/>
              <a:t>Paire d</a:t>
            </a:r>
            <a:r>
              <a:rPr lang="en-US"/>
              <a:t>’entiers</a:t>
            </a:r>
            <a:r>
              <a:rPr lang="fr-FR"/>
              <a:t> l/d avec l ≤ d</a:t>
            </a:r>
          </a:p>
          <a:p>
            <a:pPr>
              <a:spcBef>
                <a:spcPts val="200"/>
              </a:spcBef>
            </a:pPr>
            <a:r>
              <a:rPr lang="fr-FR"/>
              <a:t>l : niveau d</a:t>
            </a:r>
            <a:r>
              <a:rPr lang="en-US"/>
              <a:t>’incarnation (</a:t>
            </a:r>
            <a:r>
              <a:rPr lang="en-US" i="1"/>
              <a:t>level</a:t>
            </a:r>
            <a:r>
              <a:rPr lang="en-US"/>
              <a:t>)</a:t>
            </a:r>
          </a:p>
          <a:p>
            <a:pPr>
              <a:spcBef>
                <a:spcPts val="200"/>
              </a:spcBef>
            </a:pPr>
            <a:r>
              <a:rPr lang="en-US"/>
              <a:t>d : niveau de profondeur (</a:t>
            </a:r>
            <a:r>
              <a:rPr lang="en-US" i="1"/>
              <a:t>depth</a:t>
            </a:r>
            <a:r>
              <a:rPr lang="en-US"/>
              <a:t>)</a:t>
            </a:r>
          </a:p>
          <a:p>
            <a:pPr>
              <a:spcBef>
                <a:spcPts val="1200"/>
              </a:spcBef>
            </a:pPr>
            <a:r>
              <a:rPr lang="en-US"/>
              <a:t>l</a:t>
            </a:r>
            <a:r>
              <a:rPr lang="en-US" sz="1400"/>
              <a:t> </a:t>
            </a:r>
            <a:r>
              <a:rPr lang="en-US"/>
              <a:t>=</a:t>
            </a:r>
            <a:r>
              <a:rPr lang="en-US" sz="1400"/>
              <a:t> </a:t>
            </a:r>
            <a:r>
              <a:rPr lang="en-US"/>
              <a:t>0..d−1 : </a:t>
            </a:r>
            <a:r>
              <a:rPr lang="en-US">
                <a:solidFill>
                  <a:schemeClr val="tx2"/>
                </a:solidFill>
              </a:rPr>
              <a:t>surfaces</a:t>
            </a:r>
            <a:r>
              <a:rPr lang="en-US"/>
              <a:t> de plus en plus profondes</a:t>
            </a:r>
          </a:p>
          <a:p>
            <a:pPr>
              <a:spcAft>
                <a:spcPts val="1200"/>
              </a:spcAft>
            </a:pPr>
            <a:r>
              <a:rPr lang="en-US"/>
              <a:t>l</a:t>
            </a:r>
            <a:r>
              <a:rPr lang="en-US" sz="1400"/>
              <a:t> </a:t>
            </a:r>
            <a:r>
              <a:rPr lang="en-US"/>
              <a:t>=</a:t>
            </a:r>
            <a:r>
              <a:rPr lang="en-US" sz="1400"/>
              <a:t> </a:t>
            </a:r>
            <a:r>
              <a:rPr lang="en-US"/>
              <a:t>d  : </a:t>
            </a:r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profondeur</a:t>
            </a:r>
          </a:p>
          <a:p>
            <a:pPr>
              <a:spcBef>
                <a:spcPts val="200"/>
              </a:spcBef>
            </a:pPr>
            <a:r>
              <a:rPr lang="en-US">
                <a:solidFill>
                  <a:srgbClr val="7030A0"/>
                </a:solidFill>
              </a:rPr>
              <a:t>push</a:t>
            </a:r>
            <a:r>
              <a:rPr lang="en-US" sz="1000"/>
              <a:t> </a:t>
            </a:r>
            <a:r>
              <a:rPr lang="en-US"/>
              <a:t>(l/d)</a:t>
            </a:r>
            <a:r>
              <a:rPr lang="en-US" sz="1000"/>
              <a:t> </a:t>
            </a:r>
            <a:r>
              <a:rPr lang="en-US"/>
              <a:t>=</a:t>
            </a:r>
            <a:r>
              <a:rPr lang="en-US" sz="1000"/>
              <a:t> </a:t>
            </a:r>
            <a:r>
              <a:rPr lang="en-US"/>
              <a:t>l/(d+1)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/>
              <a:t>  exemples : </a:t>
            </a:r>
            <a:r>
              <a:rPr lang="en-US">
                <a:solidFill>
                  <a:srgbClr val="7030A0"/>
                </a:solidFill>
              </a:rPr>
              <a:t>push</a:t>
            </a:r>
            <a:r>
              <a:rPr lang="en-US" sz="1000"/>
              <a:t> </a:t>
            </a:r>
            <a:r>
              <a:rPr lang="en-US"/>
              <a:t>(1/3)</a:t>
            </a:r>
            <a:r>
              <a:rPr lang="en-US" sz="1000"/>
              <a:t> </a:t>
            </a:r>
            <a:r>
              <a:rPr lang="en-US"/>
              <a:t>=</a:t>
            </a:r>
            <a:r>
              <a:rPr lang="en-US" sz="1000"/>
              <a:t> </a:t>
            </a:r>
            <a:r>
              <a:rPr lang="en-US"/>
              <a:t>1/4, push</a:t>
            </a:r>
            <a:r>
              <a:rPr lang="en-US" sz="1000"/>
              <a:t> </a:t>
            </a:r>
            <a:r>
              <a:rPr lang="en-US"/>
              <a:t>(3/3)</a:t>
            </a:r>
            <a:r>
              <a:rPr lang="en-US" sz="1000"/>
              <a:t> </a:t>
            </a:r>
            <a:r>
              <a:rPr lang="en-US"/>
              <a:t>=</a:t>
            </a:r>
            <a:r>
              <a:rPr lang="en-US" sz="1000"/>
              <a:t> </a:t>
            </a:r>
            <a:r>
              <a:rPr lang="en-US"/>
              <a:t>3/4</a:t>
            </a:r>
          </a:p>
          <a:p>
            <a:pPr>
              <a:spcAft>
                <a:spcPts val="1200"/>
              </a:spcAft>
            </a:pPr>
            <a:r>
              <a:rPr lang="en-US">
                <a:solidFill>
                  <a:srgbClr val="7030A0"/>
                </a:solidFill>
              </a:rPr>
              <a:t>pop</a:t>
            </a:r>
            <a:r>
              <a:rPr lang="en-US" sz="1000"/>
              <a:t> </a:t>
            </a:r>
            <a:r>
              <a:rPr lang="en-US"/>
              <a:t>(l/d)</a:t>
            </a:r>
            <a:r>
              <a:rPr lang="en-US" sz="1000"/>
              <a:t> </a:t>
            </a:r>
            <a:r>
              <a:rPr lang="en-US"/>
              <a:t>=</a:t>
            </a:r>
            <a:r>
              <a:rPr lang="en-US" sz="1000"/>
              <a:t> </a:t>
            </a:r>
            <a:r>
              <a:rPr lang="en-US"/>
              <a:t>min(l,d−1)/d−1</a:t>
            </a:r>
            <a:br>
              <a:rPr lang="en-US"/>
            </a:br>
            <a:r>
              <a:rPr lang="en-US"/>
              <a:t>exemples : </a:t>
            </a:r>
            <a:r>
              <a:rPr lang="en-US">
                <a:solidFill>
                  <a:srgbClr val="7030A0"/>
                </a:solidFill>
              </a:rPr>
              <a:t>pop</a:t>
            </a:r>
            <a:r>
              <a:rPr lang="en-US" sz="1000"/>
              <a:t> </a:t>
            </a:r>
            <a:r>
              <a:rPr lang="en-US"/>
              <a:t>(1/3)</a:t>
            </a:r>
            <a:r>
              <a:rPr lang="en-US" sz="1000"/>
              <a:t> </a:t>
            </a:r>
            <a:r>
              <a:rPr lang="en-US"/>
              <a:t>=</a:t>
            </a:r>
            <a:r>
              <a:rPr lang="en-US" sz="1000"/>
              <a:t> </a:t>
            </a:r>
            <a:r>
              <a:rPr lang="en-US"/>
              <a:t>1/2, </a:t>
            </a:r>
            <a:r>
              <a:rPr lang="en-US">
                <a:solidFill>
                  <a:srgbClr val="7030A0"/>
                </a:solidFill>
              </a:rPr>
              <a:t>pop</a:t>
            </a:r>
            <a:r>
              <a:rPr lang="en-US" sz="1000"/>
              <a:t> </a:t>
            </a:r>
            <a:r>
              <a:rPr lang="en-US"/>
              <a:t>(2/3)</a:t>
            </a:r>
            <a:r>
              <a:rPr lang="en-US" sz="1000"/>
              <a:t> </a:t>
            </a:r>
            <a:r>
              <a:rPr lang="en-US"/>
              <a:t>=</a:t>
            </a:r>
            <a:r>
              <a:rPr lang="en-US" sz="1000"/>
              <a:t> </a:t>
            </a:r>
            <a:r>
              <a:rPr lang="en-US">
                <a:solidFill>
                  <a:srgbClr val="7030A0"/>
                </a:solidFill>
              </a:rPr>
              <a:t>pop</a:t>
            </a:r>
            <a:r>
              <a:rPr lang="en-US" sz="1000"/>
              <a:t> </a:t>
            </a:r>
            <a:r>
              <a:rPr lang="en-US"/>
              <a:t>(3/3)</a:t>
            </a:r>
            <a:r>
              <a:rPr lang="en-US" sz="1000"/>
              <a:t> </a:t>
            </a:r>
            <a:r>
              <a:rPr lang="en-US"/>
              <a:t>=</a:t>
            </a:r>
            <a:r>
              <a:rPr lang="en-US" sz="1000"/>
              <a:t> </a:t>
            </a:r>
            <a:r>
              <a:rPr lang="en-US"/>
              <a:t>2/2</a:t>
            </a:r>
          </a:p>
          <a:p>
            <a:r>
              <a:rPr lang="en-US">
                <a:solidFill>
                  <a:srgbClr val="7030A0"/>
                </a:solidFill>
              </a:rPr>
              <a:t>prof</a:t>
            </a:r>
            <a:r>
              <a:rPr lang="en-US" sz="1000"/>
              <a:t> </a:t>
            </a:r>
            <a:r>
              <a:rPr lang="en-US"/>
              <a:t>(l/d)</a:t>
            </a:r>
            <a:r>
              <a:rPr lang="en-US" sz="1050"/>
              <a:t> </a:t>
            </a:r>
            <a:r>
              <a:rPr lang="en-US"/>
              <a:t>=</a:t>
            </a:r>
            <a:r>
              <a:rPr lang="en-US" sz="1000"/>
              <a:t> </a:t>
            </a:r>
            <a:r>
              <a:rPr lang="en-US"/>
              <a:t>d/d</a:t>
            </a: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06E71E0-AF1C-0E4B-A693-92CC6A261425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21/03/2018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7305AF5-37FA-DE45-ABA3-49FAE22AAE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71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366D34-D4BD-594A-B9CA-C5AB2119F3F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72E17A2D-E82D-2B44-8B90-D57516EF5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Les index d</a:t>
            </a:r>
            <a:r>
              <a:rPr lang="en-US"/>
              <a:t>’incarnations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181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21/03/2018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72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-69118" y="12188"/>
            <a:ext cx="9282236" cy="630942"/>
          </a:xfrm>
        </p:spPr>
        <p:txBody>
          <a:bodyPr/>
          <a:lstStyle/>
          <a:p>
            <a:r>
              <a:rPr lang="fr-FR" dirty="0"/>
              <a:t>GB </a:t>
            </a:r>
            <a:r>
              <a:rPr lang="fr-FR"/>
              <a:t>: </a:t>
            </a:r>
            <a:r>
              <a:rPr lang="en-US"/>
              <a:t>étiquetage de la surface</a:t>
            </a:r>
            <a:endParaRPr lang="fr-FR">
              <a:solidFill>
                <a:srgbClr val="7030A0"/>
              </a:solidFill>
            </a:endParaRPr>
          </a:p>
        </p:txBody>
      </p:sp>
      <p:sp>
        <p:nvSpPr>
          <p:cNvPr id="15" name="Rectangle à coins arrondis 14">
            <a:extLst>
              <a:ext uri="{FF2B5EF4-FFF2-40B4-BE49-F238E27FC236}">
                <a16:creationId xmlns:a16="http://schemas.microsoft.com/office/drawing/2014/main" id="{0EE1B0A5-391E-CD42-A555-FBD5D6416C5B}"/>
              </a:ext>
            </a:extLst>
          </p:cNvPr>
          <p:cNvSpPr/>
          <p:nvPr/>
        </p:nvSpPr>
        <p:spPr bwMode="auto">
          <a:xfrm>
            <a:off x="1651919" y="2916808"/>
            <a:ext cx="5508000" cy="720000"/>
          </a:xfrm>
          <a:prstGeom prst="roundRect">
            <a:avLst/>
          </a:prstGeom>
          <a:solidFill>
            <a:srgbClr val="CCFFFF"/>
          </a:solidFill>
          <a:ln w="19050" cap="flat" cmpd="sng" algn="ctr">
            <a:solidFill>
              <a:srgbClr val="CC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BE3857F-E9A1-C74C-A8FC-2288ED3DC751}"/>
              </a:ext>
            </a:extLst>
          </p:cNvPr>
          <p:cNvSpPr txBox="1"/>
          <p:nvPr/>
        </p:nvSpPr>
        <p:spPr>
          <a:xfrm>
            <a:off x="1097014" y="1116608"/>
            <a:ext cx="6314549" cy="4616648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output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O</a:t>
            </a:r>
            <a:r>
              <a:rPr kumimoji="0" lang="fr-FR" sz="28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</a:rPr>
              <a:t>0/0</a:t>
            </a:r>
            <a:r>
              <a:rPr kumimoji="0" lang="fr-FR" sz="16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loop</a:t>
            </a:r>
            <a:r>
              <a:rPr lang="fr-FR" sz="2800" kern="0" baseline="30000" dirty="0"/>
              <a:t>0/0</a:t>
            </a:r>
            <a:endParaRPr lang="fr-FR" sz="2800" kern="0" dirty="0"/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  </a:t>
            </a:r>
            <a:r>
              <a:rPr lang="fr-FR" sz="2800" kern="0" dirty="0">
                <a:solidFill>
                  <a:schemeClr val="accent4"/>
                </a:solidFill>
              </a:rPr>
              <a:t>LCI1</a:t>
            </a:r>
            <a:r>
              <a:rPr lang="fr-FR" sz="2800" kern="0" baseline="30000" dirty="0"/>
              <a:t>0/0</a:t>
            </a:r>
            <a:r>
              <a:rPr lang="fr-FR" sz="1600" kern="0" dirty="0">
                <a:solidFill>
                  <a:schemeClr val="accent4"/>
                </a:solidFill>
              </a:rPr>
              <a:t> </a:t>
            </a:r>
            <a:r>
              <a:rPr lang="fr-FR" sz="2800" kern="0" dirty="0"/>
              <a:t>;</a:t>
            </a:r>
            <a:r>
              <a:rPr lang="fr-FR" sz="2800" kern="0" baseline="30000" dirty="0"/>
              <a:t>0/0</a:t>
            </a:r>
            <a:endParaRPr lang="fr-FR" sz="2800" kern="0" dirty="0"/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  signal</a:t>
            </a:r>
            <a:r>
              <a:rPr lang="fr-FR" sz="2800" kern="0" baseline="30000" dirty="0"/>
              <a:t>0/0</a:t>
            </a:r>
            <a:r>
              <a:rPr lang="fr-FR" sz="2800" kern="0" dirty="0"/>
              <a:t> </a:t>
            </a:r>
            <a:r>
              <a:rPr lang="fr-FR" sz="2800" kern="0" dirty="0">
                <a:solidFill>
                  <a:schemeClr val="tx2"/>
                </a:solidFill>
              </a:rPr>
              <a:t>S</a:t>
            </a:r>
            <a:r>
              <a:rPr lang="fr-FR" sz="2800" kern="0" baseline="30000" dirty="0"/>
              <a:t>0/1</a:t>
            </a:r>
            <a:r>
              <a:rPr lang="fr-FR" sz="2800" kern="0" dirty="0"/>
              <a:t> in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    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if</a:t>
            </a:r>
            <a:r>
              <a:rPr lang="fr-FR" sz="2800" kern="0" baseline="30000" dirty="0"/>
              <a:t>0/1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</a:t>
            </a:r>
            <a:r>
              <a:rPr lang="fr-FR" sz="2800" kern="0" baseline="30000" dirty="0"/>
              <a:t>0/1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then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emit</a:t>
            </a:r>
            <a:r>
              <a:rPr lang="fr-FR" sz="2800" kern="0" baseline="30000" dirty="0"/>
              <a:t>0/1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O</a:t>
            </a:r>
            <a:r>
              <a:rPr lang="fr-FR" sz="2800" kern="0" baseline="30000" dirty="0"/>
              <a:t>0/0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end</a:t>
            </a:r>
            <a:r>
              <a:rPr kumimoji="0" lang="fr-FR" sz="28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</a:rPr>
              <a:t>0/1</a:t>
            </a:r>
            <a:r>
              <a:rPr kumimoji="0" lang="fr-FR" sz="16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;</a:t>
            </a:r>
            <a:r>
              <a:rPr lang="fr-FR" sz="2800" kern="0" baseline="30000" dirty="0"/>
              <a:t>0/1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     </a:t>
            </a:r>
            <a:r>
              <a:rPr lang="fr-FR" sz="2800" kern="0" baseline="30000" dirty="0"/>
              <a:t>0/1</a:t>
            </a:r>
            <a:r>
              <a:rPr lang="fr-FR" sz="2800" kern="0" dirty="0"/>
              <a:t>pause</a:t>
            </a:r>
            <a:r>
              <a:rPr lang="fr-FR" sz="1600" kern="0" dirty="0"/>
              <a:t> </a:t>
            </a:r>
            <a:r>
              <a:rPr lang="fr-FR" sz="2800" kern="0" dirty="0"/>
              <a:t>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    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emit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  end signal</a:t>
            </a:r>
            <a:r>
              <a:rPr lang="fr-FR" sz="1600" kern="0" dirty="0"/>
              <a:t> </a:t>
            </a:r>
            <a:r>
              <a:rPr lang="fr-FR" sz="2800" kern="0" dirty="0"/>
              <a:t>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  </a:t>
            </a:r>
            <a:r>
              <a:rPr lang="fr-FR" sz="2800" kern="0" dirty="0">
                <a:solidFill>
                  <a:schemeClr val="accent4"/>
                </a:solidFill>
              </a:rPr>
              <a:t>LCI2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end loop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B4ACDBB0-F4BD-D94D-B51E-212ABFAD388D}"/>
              </a:ext>
            </a:extLst>
          </p:cNvPr>
          <p:cNvSpPr txBox="1"/>
          <p:nvPr/>
        </p:nvSpPr>
        <p:spPr>
          <a:xfrm>
            <a:off x="319671" y="2484760"/>
            <a:ext cx="284052" cy="52322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461369CF-D62F-0E41-B1A6-C8272983A692}"/>
              </a:ext>
            </a:extLst>
          </p:cNvPr>
          <p:cNvCxnSpPr>
            <a:cxnSpLocks/>
            <a:stCxn id="23" idx="1"/>
          </p:cNvCxnSpPr>
          <p:nvPr/>
        </p:nvCxnSpPr>
        <p:spPr bwMode="auto">
          <a:xfrm flipH="1">
            <a:off x="3352800" y="1790452"/>
            <a:ext cx="1507232" cy="695052"/>
          </a:xfrm>
          <a:prstGeom prst="straightConnector1">
            <a:avLst/>
          </a:prstGeom>
          <a:noFill/>
          <a:ln w="28575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86817A75-B903-1146-A558-8EA717852EC7}"/>
              </a:ext>
            </a:extLst>
          </p:cNvPr>
          <p:cNvSpPr txBox="1"/>
          <p:nvPr/>
        </p:nvSpPr>
        <p:spPr>
          <a:xfrm>
            <a:off x="7376129" y="1456184"/>
            <a:ext cx="1343638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Matsya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8335AB5B-D1EA-904E-91B3-4B26CDD68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1168152"/>
            <a:ext cx="2482850" cy="1244600"/>
          </a:xfrm>
          <a:prstGeom prst="rect">
            <a:avLst/>
          </a:prstGeom>
        </p:spPr>
      </p:pic>
      <p:grpSp>
        <p:nvGrpSpPr>
          <p:cNvPr id="18" name="Groupe 17">
            <a:extLst>
              <a:ext uri="{FF2B5EF4-FFF2-40B4-BE49-F238E27FC236}">
                <a16:creationId xmlns:a16="http://schemas.microsoft.com/office/drawing/2014/main" id="{9D9CBBC2-F32D-0F4F-A68F-D0EA17AE58AD}"/>
              </a:ext>
            </a:extLst>
          </p:cNvPr>
          <p:cNvGrpSpPr/>
          <p:nvPr/>
        </p:nvGrpSpPr>
        <p:grpSpPr>
          <a:xfrm>
            <a:off x="3275856" y="1380395"/>
            <a:ext cx="1486304" cy="1104365"/>
            <a:chOff x="3275856" y="1028491"/>
            <a:chExt cx="1486304" cy="1104365"/>
          </a:xfrm>
        </p:grpSpPr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D70CB8F4-A33F-7D4C-9E96-1FAF5992AB5C}"/>
                </a:ext>
              </a:extLst>
            </p:cNvPr>
            <p:cNvSpPr txBox="1"/>
            <p:nvPr/>
          </p:nvSpPr>
          <p:spPr>
            <a:xfrm>
              <a:off x="3275856" y="1028491"/>
              <a:ext cx="1486304" cy="461665"/>
            </a:xfrm>
            <a:prstGeom prst="rect">
              <a:avLst/>
            </a:prstGeom>
            <a:ln w="28575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2400" b="0" i="0" u="none" strike="noStrike" kern="0" cap="none" spc="0" normalizeH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</a:rPr>
                <a:t>push(</a:t>
              </a:r>
              <a:r>
                <a:rPr kumimoji="0" lang="fr-FR" sz="2400" b="0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</a:rPr>
                <a:t>0/0</a:t>
              </a:r>
              <a:r>
                <a:rPr kumimoji="0" lang="fr-FR" sz="2400" b="0" i="0" u="none" strike="noStrike" kern="0" cap="none" spc="0" normalizeH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</a:rPr>
                <a:t>)</a:t>
              </a:r>
            </a:p>
          </p:txBody>
        </p:sp>
        <p:cxnSp>
          <p:nvCxnSpPr>
            <p:cNvPr id="25" name="Connecteur droit avec flèche 24">
              <a:extLst>
                <a:ext uri="{FF2B5EF4-FFF2-40B4-BE49-F238E27FC236}">
                  <a16:creationId xmlns:a16="http://schemas.microsoft.com/office/drawing/2014/main" id="{8FC1517B-C99E-0344-8E27-F97FC1AA6C0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275860" y="1438548"/>
              <a:ext cx="648068" cy="694308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D101D131-2CCA-7346-8D1B-A25614A59483}"/>
              </a:ext>
            </a:extLst>
          </p:cNvPr>
          <p:cNvSpPr txBox="1"/>
          <p:nvPr/>
        </p:nvSpPr>
        <p:spPr>
          <a:xfrm>
            <a:off x="73627" y="1674028"/>
            <a:ext cx="484428" cy="52322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/0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2A347997-0B09-814F-8EA1-90CCFBFDE865}"/>
              </a:ext>
            </a:extLst>
          </p:cNvPr>
          <p:cNvSpPr txBox="1"/>
          <p:nvPr/>
        </p:nvSpPr>
        <p:spPr>
          <a:xfrm>
            <a:off x="73627" y="2916808"/>
            <a:ext cx="484428" cy="52322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/1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4B61A79D-E83B-C344-B304-C0024FCA334F}"/>
              </a:ext>
            </a:extLst>
          </p:cNvPr>
          <p:cNvSpPr txBox="1"/>
          <p:nvPr/>
        </p:nvSpPr>
        <p:spPr>
          <a:xfrm>
            <a:off x="-69118" y="1208523"/>
            <a:ext cx="1064715" cy="52322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pmax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E0406E9A-5885-284E-881F-66B669896C5C}"/>
              </a:ext>
            </a:extLst>
          </p:cNvPr>
          <p:cNvSpPr txBox="1"/>
          <p:nvPr/>
        </p:nvSpPr>
        <p:spPr>
          <a:xfrm>
            <a:off x="73627" y="4221088"/>
            <a:ext cx="484428" cy="52322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/0</a:t>
            </a:r>
          </a:p>
        </p:txBody>
      </p:sp>
    </p:spTree>
    <p:extLst>
      <p:ext uri="{BB962C8B-B14F-4D97-AF65-F5344CB8AC3E}">
        <p14:creationId xmlns:p14="http://schemas.microsoft.com/office/powerpoint/2010/main" val="108772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à coins arrondis 22">
            <a:extLst>
              <a:ext uri="{FF2B5EF4-FFF2-40B4-BE49-F238E27FC236}">
                <a16:creationId xmlns:a16="http://schemas.microsoft.com/office/drawing/2014/main" id="{33D1F120-A6E7-DE4C-BCBB-7265D0298484}"/>
              </a:ext>
            </a:extLst>
          </p:cNvPr>
          <p:cNvSpPr/>
          <p:nvPr/>
        </p:nvSpPr>
        <p:spPr bwMode="auto">
          <a:xfrm>
            <a:off x="1651919" y="3656480"/>
            <a:ext cx="5508000" cy="583461"/>
          </a:xfrm>
          <a:prstGeom prst="roundRect">
            <a:avLst/>
          </a:prstGeom>
          <a:solidFill>
            <a:srgbClr val="98FD98"/>
          </a:solidFill>
          <a:ln w="19050" cap="flat" cmpd="sng" algn="ctr">
            <a:solidFill>
              <a:srgbClr val="98FD9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21/03/2018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73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-69118" y="12188"/>
            <a:ext cx="9282236" cy="630942"/>
          </a:xfrm>
        </p:spPr>
        <p:txBody>
          <a:bodyPr/>
          <a:lstStyle/>
          <a:p>
            <a:r>
              <a:rPr lang="fr-FR" dirty="0"/>
              <a:t>GB </a:t>
            </a:r>
            <a:r>
              <a:rPr lang="fr-FR"/>
              <a:t>: </a:t>
            </a:r>
            <a:r>
              <a:rPr lang="en-US"/>
              <a:t>étiquettes de reprise → prof(0/1) = 1/1</a:t>
            </a:r>
            <a:endParaRPr lang="fr-FR">
              <a:solidFill>
                <a:srgbClr val="7030A0"/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BE3857F-E9A1-C74C-A8FC-2288ED3DC751}"/>
              </a:ext>
            </a:extLst>
          </p:cNvPr>
          <p:cNvSpPr txBox="1"/>
          <p:nvPr/>
        </p:nvSpPr>
        <p:spPr>
          <a:xfrm>
            <a:off x="1097014" y="1116608"/>
            <a:ext cx="6146234" cy="4616648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output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O</a:t>
            </a:r>
            <a:r>
              <a:rPr kumimoji="0" lang="fr-FR" sz="28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</a:rPr>
              <a:t>0/0</a:t>
            </a:r>
            <a:r>
              <a:rPr kumimoji="0" lang="fr-FR" sz="16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loop</a:t>
            </a:r>
            <a:r>
              <a:rPr lang="fr-FR" sz="2800" kern="0" baseline="30000" dirty="0"/>
              <a:t>0/0</a:t>
            </a:r>
            <a:endParaRPr lang="fr-FR" sz="2800" kern="0" dirty="0"/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  </a:t>
            </a:r>
            <a:r>
              <a:rPr lang="fr-FR" sz="2800" kern="0" dirty="0">
                <a:solidFill>
                  <a:schemeClr val="accent4"/>
                </a:solidFill>
              </a:rPr>
              <a:t>LCI1</a:t>
            </a:r>
            <a:r>
              <a:rPr lang="fr-FR" sz="2800" kern="0" baseline="30000" dirty="0"/>
              <a:t>0/0</a:t>
            </a:r>
            <a:r>
              <a:rPr lang="fr-FR" sz="1600" kern="0" dirty="0">
                <a:solidFill>
                  <a:schemeClr val="accent4"/>
                </a:solidFill>
              </a:rPr>
              <a:t> </a:t>
            </a:r>
            <a:r>
              <a:rPr lang="fr-FR" sz="2800" kern="0" dirty="0"/>
              <a:t>;</a:t>
            </a:r>
            <a:r>
              <a:rPr lang="fr-FR" sz="2800" kern="0" baseline="30000" dirty="0"/>
              <a:t> 0/0</a:t>
            </a:r>
            <a:endParaRPr lang="fr-FR" sz="2800" kern="0" dirty="0"/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  signal</a:t>
            </a:r>
            <a:r>
              <a:rPr lang="fr-FR" sz="2800" kern="0" baseline="30000" dirty="0"/>
              <a:t>0/0</a:t>
            </a:r>
            <a:r>
              <a:rPr lang="fr-FR" sz="2800" kern="0" dirty="0"/>
              <a:t> </a:t>
            </a:r>
            <a:r>
              <a:rPr lang="fr-FR" sz="2800" kern="0" dirty="0">
                <a:solidFill>
                  <a:schemeClr val="tx2"/>
                </a:solidFill>
              </a:rPr>
              <a:t>S</a:t>
            </a:r>
            <a:r>
              <a:rPr lang="fr-FR" sz="2800" kern="0" baseline="30000" dirty="0"/>
              <a:t>0/1,1/1</a:t>
            </a:r>
            <a:r>
              <a:rPr lang="fr-FR" sz="2800" kern="0" dirty="0"/>
              <a:t> in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    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if</a:t>
            </a:r>
            <a:r>
              <a:rPr kumimoji="0" lang="fr-FR" sz="2800" b="0" i="0" u="none" strike="noStrike" kern="0" cap="none" spc="0" normalizeH="0" baseline="30000" noProof="0" dirty="0" err="1">
                <a:ln>
                  <a:noFill/>
                </a:ln>
                <a:effectLst/>
                <a:uLnTx/>
                <a:uFillTx/>
              </a:rPr>
              <a:t>0/1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</a:t>
            </a:r>
            <a:r>
              <a:rPr lang="fr-FR" sz="2800" kern="0" baseline="30000" dirty="0"/>
              <a:t>0/1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then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emit</a:t>
            </a:r>
            <a:r>
              <a:rPr lang="fr-FR" sz="2800" kern="0" baseline="30000" dirty="0"/>
              <a:t>0/1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O</a:t>
            </a:r>
            <a:r>
              <a:rPr lang="fr-FR" sz="2800" kern="0" baseline="30000" dirty="0"/>
              <a:t>0/1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end</a:t>
            </a:r>
            <a:r>
              <a:rPr lang="fr-FR" sz="2800" kern="0" baseline="30000" dirty="0"/>
              <a:t>0/1</a:t>
            </a:r>
            <a:r>
              <a:rPr kumimoji="0" lang="fr-FR" sz="16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;</a:t>
            </a:r>
            <a:r>
              <a:rPr lang="fr-FR" sz="2800" kern="0" baseline="30000" dirty="0"/>
              <a:t>0/1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     </a:t>
            </a:r>
            <a:r>
              <a:rPr lang="fr-FR" sz="2800" kern="0" baseline="30000" dirty="0"/>
              <a:t>0/1</a:t>
            </a:r>
            <a:r>
              <a:rPr lang="fr-FR" sz="2800" kern="0" dirty="0"/>
              <a:t>pause</a:t>
            </a:r>
            <a:r>
              <a:rPr lang="fr-FR" sz="2800" kern="0" baseline="30000" dirty="0"/>
              <a:t>1/1</a:t>
            </a:r>
            <a:r>
              <a:rPr lang="fr-FR" sz="1600" kern="0" dirty="0"/>
              <a:t> </a:t>
            </a:r>
            <a:r>
              <a:rPr lang="fr-FR" sz="2800" kern="0" dirty="0"/>
              <a:t>;</a:t>
            </a:r>
            <a:r>
              <a:rPr lang="fr-FR" sz="2800" kern="0" baseline="30000" dirty="0"/>
              <a:t>1/1</a:t>
            </a:r>
            <a:endParaRPr lang="fr-FR" sz="2800" kern="0" dirty="0"/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    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emit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</a:t>
            </a:r>
            <a:r>
              <a:rPr lang="fr-FR" sz="2800" kern="0" baseline="30000" dirty="0"/>
              <a:t>1/1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  end signal</a:t>
            </a:r>
            <a:r>
              <a:rPr lang="fr-FR" sz="2800" kern="0" baseline="30000" dirty="0"/>
              <a:t>0/0</a:t>
            </a:r>
            <a:r>
              <a:rPr lang="fr-FR" sz="1600" kern="0" dirty="0"/>
              <a:t> </a:t>
            </a:r>
            <a:r>
              <a:rPr lang="fr-FR" sz="2800" kern="0" dirty="0"/>
              <a:t>;</a:t>
            </a:r>
            <a:r>
              <a:rPr lang="fr-FR" sz="2800" kern="0" baseline="30000" dirty="0"/>
              <a:t>0/0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  </a:t>
            </a:r>
            <a:r>
              <a:rPr lang="fr-FR" sz="2800" kern="0" dirty="0">
                <a:solidFill>
                  <a:schemeClr val="accent4"/>
                </a:solidFill>
              </a:rPr>
              <a:t>LCI2</a:t>
            </a:r>
            <a:r>
              <a:rPr lang="fr-FR" sz="2800" kern="0" baseline="30000" dirty="0"/>
              <a:t>0/0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end loop</a:t>
            </a:r>
            <a:r>
              <a:rPr lang="fr-FR" sz="2800" kern="0" baseline="30000" dirty="0"/>
              <a:t>0/0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E671D5B6-8438-9042-948D-8E3DF9A92CD2}"/>
              </a:ext>
            </a:extLst>
          </p:cNvPr>
          <p:cNvGrpSpPr/>
          <p:nvPr/>
        </p:nvGrpSpPr>
        <p:grpSpPr>
          <a:xfrm>
            <a:off x="3684565" y="1370667"/>
            <a:ext cx="1433406" cy="1104365"/>
            <a:chOff x="3684565" y="1370667"/>
            <a:chExt cx="1433406" cy="1104365"/>
          </a:xfrm>
        </p:grpSpPr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A95CB137-1837-4440-993D-1A33EE3845BC}"/>
                </a:ext>
              </a:extLst>
            </p:cNvPr>
            <p:cNvSpPr txBox="1"/>
            <p:nvPr/>
          </p:nvSpPr>
          <p:spPr>
            <a:xfrm>
              <a:off x="3684565" y="1370667"/>
              <a:ext cx="1433406" cy="461665"/>
            </a:xfrm>
            <a:prstGeom prst="rect">
              <a:avLst/>
            </a:prstGeom>
            <a:ln w="28575"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2400" b="0" i="0" u="none" strike="noStrike" kern="0" cap="none" spc="0" normalizeH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</a:rPr>
                <a:t>prof</a:t>
              </a:r>
              <a:r>
                <a:rPr kumimoji="0" lang="fr-FR" sz="1000" b="0" i="0" u="none" strike="noStrike" kern="0" cap="none" spc="0" normalizeH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</a:rPr>
                <a:t> </a:t>
              </a:r>
              <a:r>
                <a:rPr kumimoji="0" lang="fr-FR" sz="2400" b="0" i="0" u="none" strike="noStrike" kern="0" cap="none" spc="0" normalizeH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</a:rPr>
                <a:t>(0,1)</a:t>
              </a:r>
            </a:p>
          </p:txBody>
        </p:sp>
        <p:cxnSp>
          <p:nvCxnSpPr>
            <p:cNvPr id="8" name="Connecteur droit avec flèche 7">
              <a:extLst>
                <a:ext uri="{FF2B5EF4-FFF2-40B4-BE49-F238E27FC236}">
                  <a16:creationId xmlns:a16="http://schemas.microsoft.com/office/drawing/2014/main" id="{CE91BAC0-B8E1-9046-9CD2-D596F4CDE478}"/>
                </a:ext>
              </a:extLst>
            </p:cNvPr>
            <p:cNvCxnSpPr>
              <a:cxnSpLocks/>
              <a:stCxn id="6" idx="2"/>
            </p:cNvCxnSpPr>
            <p:nvPr/>
          </p:nvCxnSpPr>
          <p:spPr bwMode="auto">
            <a:xfrm flipH="1">
              <a:off x="3684570" y="1832332"/>
              <a:ext cx="716698" cy="642700"/>
            </a:xfrm>
            <a:prstGeom prst="straightConnector1">
              <a:avLst/>
            </a:prstGeom>
            <a:noFill/>
            <a:ln w="28575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pic>
        <p:nvPicPr>
          <p:cNvPr id="25" name="Image 24">
            <a:extLst>
              <a:ext uri="{FF2B5EF4-FFF2-40B4-BE49-F238E27FC236}">
                <a16:creationId xmlns:a16="http://schemas.microsoft.com/office/drawing/2014/main" id="{8F96F5D8-CC6B-2947-AE97-B6D8F78A0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1063967"/>
            <a:ext cx="1564629" cy="1817335"/>
          </a:xfrm>
          <a:prstGeom prst="rect">
            <a:avLst/>
          </a:prstGeom>
        </p:spPr>
      </p:pic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D7B8B14A-2643-794E-A9D2-F357003FE74D}"/>
              </a:ext>
            </a:extLst>
          </p:cNvPr>
          <p:cNvCxnSpPr>
            <a:cxnSpLocks/>
          </p:cNvCxnSpPr>
          <p:nvPr/>
        </p:nvCxnSpPr>
        <p:spPr bwMode="auto">
          <a:xfrm flipH="1">
            <a:off x="3779912" y="1708739"/>
            <a:ext cx="2304256" cy="848029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ZoneTexte 30">
            <a:extLst>
              <a:ext uri="{FF2B5EF4-FFF2-40B4-BE49-F238E27FC236}">
                <a16:creationId xmlns:a16="http://schemas.microsoft.com/office/drawing/2014/main" id="{C9F42E6F-E268-B844-9ED9-5C32FC4EE8E1}"/>
              </a:ext>
            </a:extLst>
          </p:cNvPr>
          <p:cNvSpPr txBox="1"/>
          <p:nvPr/>
        </p:nvSpPr>
        <p:spPr>
          <a:xfrm>
            <a:off x="7705522" y="1711024"/>
            <a:ext cx="1244251" cy="523220"/>
          </a:xfrm>
          <a:prstGeom prst="rect">
            <a:avLst/>
          </a:prstGeom>
          <a:ln w="19050">
            <a:noFill/>
          </a:ln>
        </p:spPr>
        <p:txBody>
          <a:bodyPr wrap="squar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</a:rPr>
              <a:t>Kurma</a:t>
            </a:r>
          </a:p>
        </p:txBody>
      </p: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96F3F580-291D-5E4C-9DCC-40BBF9F629E5}"/>
              </a:ext>
            </a:extLst>
          </p:cNvPr>
          <p:cNvGrpSpPr/>
          <p:nvPr/>
        </p:nvGrpSpPr>
        <p:grpSpPr>
          <a:xfrm>
            <a:off x="3316885" y="4581128"/>
            <a:ext cx="1332416" cy="989357"/>
            <a:chOff x="2188738" y="1103214"/>
            <a:chExt cx="1332416" cy="989357"/>
          </a:xfrm>
        </p:grpSpPr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1B765606-D0A2-604F-94BE-737AEEA97493}"/>
                </a:ext>
              </a:extLst>
            </p:cNvPr>
            <p:cNvSpPr txBox="1"/>
            <p:nvPr/>
          </p:nvSpPr>
          <p:spPr>
            <a:xfrm>
              <a:off x="2188738" y="1630906"/>
              <a:ext cx="1332416" cy="461665"/>
            </a:xfrm>
            <a:prstGeom prst="rect">
              <a:avLst/>
            </a:prstGeom>
            <a:ln w="28575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2400" b="0" i="0" u="none" strike="noStrike" kern="0" cap="none" spc="0" normalizeH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</a:rPr>
                <a:t>pop(1,1)</a:t>
              </a:r>
            </a:p>
          </p:txBody>
        </p:sp>
        <p:cxnSp>
          <p:nvCxnSpPr>
            <p:cNvPr id="35" name="Connecteur droit avec flèche 34">
              <a:extLst>
                <a:ext uri="{FF2B5EF4-FFF2-40B4-BE49-F238E27FC236}">
                  <a16:creationId xmlns:a16="http://schemas.microsoft.com/office/drawing/2014/main" id="{F6296B4A-6882-FB45-BC04-D7FA7C087123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2219718" y="1103214"/>
              <a:ext cx="504055" cy="648072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39" name="ZoneTexte 38">
            <a:extLst>
              <a:ext uri="{FF2B5EF4-FFF2-40B4-BE49-F238E27FC236}">
                <a16:creationId xmlns:a16="http://schemas.microsoft.com/office/drawing/2014/main" id="{E329C166-2B69-904D-AE97-70F8BDAA2578}"/>
              </a:ext>
            </a:extLst>
          </p:cNvPr>
          <p:cNvSpPr txBox="1"/>
          <p:nvPr/>
        </p:nvSpPr>
        <p:spPr>
          <a:xfrm>
            <a:off x="2340460" y="5836469"/>
            <a:ext cx="4463081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Pas de duplication des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LCI</a:t>
            </a:r>
          </a:p>
        </p:txBody>
      </p:sp>
      <p:pic>
        <p:nvPicPr>
          <p:cNvPr id="40" name="Picture 6">
            <a:extLst>
              <a:ext uri="{FF2B5EF4-FFF2-40B4-BE49-F238E27FC236}">
                <a16:creationId xmlns:a16="http://schemas.microsoft.com/office/drawing/2014/main" id="{D7B990C7-9BD6-7441-AEE0-8DABD8EA1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5772" y="4239941"/>
            <a:ext cx="1573997" cy="141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323F65D8-1234-A742-9FC7-60468E511A2C}"/>
              </a:ext>
            </a:extLst>
          </p:cNvPr>
          <p:cNvSpPr txBox="1"/>
          <p:nvPr/>
        </p:nvSpPr>
        <p:spPr>
          <a:xfrm>
            <a:off x="73627" y="1674028"/>
            <a:ext cx="484428" cy="52322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/0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F4CF3FF7-B975-F84C-8D83-C59E285F0DB7}"/>
              </a:ext>
            </a:extLst>
          </p:cNvPr>
          <p:cNvSpPr txBox="1"/>
          <p:nvPr/>
        </p:nvSpPr>
        <p:spPr>
          <a:xfrm>
            <a:off x="73627" y="2918480"/>
            <a:ext cx="484428" cy="52322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/1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9F2AA631-F8A1-6F48-A45F-B9DA0621A843}"/>
              </a:ext>
            </a:extLst>
          </p:cNvPr>
          <p:cNvSpPr txBox="1"/>
          <p:nvPr/>
        </p:nvSpPr>
        <p:spPr>
          <a:xfrm>
            <a:off x="-69118" y="1208523"/>
            <a:ext cx="1064715" cy="52322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pmax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7F7E70FF-4598-FC45-9541-A3F987DAFC40}"/>
              </a:ext>
            </a:extLst>
          </p:cNvPr>
          <p:cNvSpPr txBox="1"/>
          <p:nvPr/>
        </p:nvSpPr>
        <p:spPr>
          <a:xfrm>
            <a:off x="73627" y="4221088"/>
            <a:ext cx="484428" cy="52322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/0</a:t>
            </a:r>
          </a:p>
        </p:txBody>
      </p:sp>
    </p:spTree>
    <p:extLst>
      <p:ext uri="{BB962C8B-B14F-4D97-AF65-F5344CB8AC3E}">
        <p14:creationId xmlns:p14="http://schemas.microsoft.com/office/powerpoint/2010/main" val="92026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9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21/03/2018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74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-69118" y="12188"/>
            <a:ext cx="9282236" cy="630942"/>
          </a:xfrm>
        </p:spPr>
        <p:txBody>
          <a:bodyPr/>
          <a:lstStyle/>
          <a:p>
            <a:r>
              <a:rPr lang="fr-FR" dirty="0"/>
              <a:t>GB </a:t>
            </a:r>
            <a:r>
              <a:rPr lang="fr-FR"/>
              <a:t>: </a:t>
            </a:r>
            <a:r>
              <a:rPr lang="en-US"/>
              <a:t>cacher la profondeur dans </a:t>
            </a:r>
            <a:r>
              <a:rPr lang="en-US">
                <a:solidFill>
                  <a:schemeClr val="accent3"/>
                </a:solidFill>
              </a:rPr>
              <a:t>pmax</a:t>
            </a:r>
            <a:endParaRPr lang="fr-FR">
              <a:solidFill>
                <a:schemeClr val="accent3"/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BE3857F-E9A1-C74C-A8FC-2288ED3DC751}"/>
              </a:ext>
            </a:extLst>
          </p:cNvPr>
          <p:cNvSpPr txBox="1"/>
          <p:nvPr/>
        </p:nvSpPr>
        <p:spPr>
          <a:xfrm>
            <a:off x="1097014" y="1116608"/>
            <a:ext cx="5019323" cy="4616648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output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O</a:t>
            </a:r>
            <a:r>
              <a:rPr kumimoji="0" lang="fr-FR" sz="28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</a:rPr>
              <a:t>0</a:t>
            </a:r>
            <a:r>
              <a:rPr kumimoji="0" lang="fr-FR" sz="16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loop</a:t>
            </a:r>
            <a:r>
              <a:rPr lang="fr-FR" sz="2800" kern="0" baseline="30000" dirty="0"/>
              <a:t>0</a:t>
            </a:r>
            <a:endParaRPr lang="fr-FR" sz="2800" kern="0" dirty="0"/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  </a:t>
            </a:r>
            <a:r>
              <a:rPr lang="fr-FR" sz="2800" kern="0" dirty="0">
                <a:solidFill>
                  <a:schemeClr val="accent4"/>
                </a:solidFill>
              </a:rPr>
              <a:t>LCI1</a:t>
            </a:r>
            <a:r>
              <a:rPr lang="fr-FR" sz="2800" kern="0" baseline="30000" dirty="0"/>
              <a:t>0</a:t>
            </a:r>
            <a:r>
              <a:rPr lang="fr-FR" sz="1600" kern="0" dirty="0">
                <a:solidFill>
                  <a:schemeClr val="accent4"/>
                </a:solidFill>
              </a:rPr>
              <a:t> </a:t>
            </a:r>
            <a:r>
              <a:rPr lang="fr-FR" sz="2800" kern="0" dirty="0"/>
              <a:t>;</a:t>
            </a:r>
            <a:r>
              <a:rPr lang="fr-FR" sz="2800" kern="0" baseline="30000" dirty="0"/>
              <a:t> 0</a:t>
            </a:r>
            <a:endParaRPr lang="fr-FR" sz="2800" kern="0" dirty="0"/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  signal</a:t>
            </a:r>
            <a:r>
              <a:rPr lang="fr-FR" sz="2800" kern="0" baseline="30000" dirty="0"/>
              <a:t>0</a:t>
            </a:r>
            <a:r>
              <a:rPr lang="fr-FR" sz="2800" kern="0" dirty="0"/>
              <a:t> </a:t>
            </a:r>
            <a:r>
              <a:rPr lang="fr-FR" sz="2800" kern="0" dirty="0">
                <a:solidFill>
                  <a:schemeClr val="tx2"/>
                </a:solidFill>
              </a:rPr>
              <a:t>S</a:t>
            </a:r>
            <a:r>
              <a:rPr lang="fr-FR" sz="2800" kern="0" baseline="30000" dirty="0"/>
              <a:t>0,1</a:t>
            </a:r>
            <a:r>
              <a:rPr lang="fr-FR" sz="2800" kern="0" dirty="0"/>
              <a:t> in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    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if</a:t>
            </a:r>
            <a:r>
              <a:rPr kumimoji="0" lang="fr-FR" sz="2800" b="0" i="0" u="none" strike="noStrike" kern="0" cap="none" spc="0" normalizeH="0" baseline="30000" noProof="0" dirty="0" err="1">
                <a:ln>
                  <a:noFill/>
                </a:ln>
                <a:effectLst/>
                <a:uLnTx/>
                <a:uFillTx/>
              </a:rPr>
              <a:t>0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</a:t>
            </a:r>
            <a:r>
              <a:rPr lang="fr-FR" sz="2800" kern="0" baseline="30000" dirty="0"/>
              <a:t>0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then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emit</a:t>
            </a:r>
            <a:r>
              <a:rPr lang="fr-FR" sz="2800" kern="0" baseline="30000" dirty="0"/>
              <a:t>0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O</a:t>
            </a:r>
            <a:r>
              <a:rPr lang="fr-FR" sz="2800" kern="0" baseline="30000" dirty="0"/>
              <a:t>0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end</a:t>
            </a:r>
            <a:r>
              <a:rPr lang="fr-FR" sz="2800" kern="0" baseline="30000" dirty="0"/>
              <a:t>0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;</a:t>
            </a:r>
            <a:r>
              <a:rPr lang="fr-FR" sz="2800" kern="0" baseline="30000" dirty="0"/>
              <a:t>0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     </a:t>
            </a:r>
            <a:r>
              <a:rPr lang="fr-FR" sz="2800" kern="0" baseline="30000" dirty="0"/>
              <a:t>0</a:t>
            </a:r>
            <a:r>
              <a:rPr lang="fr-FR" sz="2800" kern="0" dirty="0"/>
              <a:t>pause</a:t>
            </a:r>
            <a:r>
              <a:rPr lang="fr-FR" sz="2800" kern="0" baseline="30000" dirty="0"/>
              <a:t>1</a:t>
            </a:r>
            <a:r>
              <a:rPr lang="fr-FR" sz="1600" kern="0" dirty="0"/>
              <a:t> </a:t>
            </a:r>
            <a:r>
              <a:rPr lang="fr-FR" sz="2800" kern="0" dirty="0"/>
              <a:t>;</a:t>
            </a:r>
            <a:r>
              <a:rPr lang="fr-FR" sz="2800" kern="0" baseline="30000" dirty="0"/>
              <a:t>1</a:t>
            </a:r>
            <a:endParaRPr lang="fr-FR" sz="2800" kern="0" dirty="0"/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    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emit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</a:t>
            </a:r>
            <a:r>
              <a:rPr lang="fr-FR" sz="2800" kern="0" baseline="30000" dirty="0"/>
              <a:t>1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  end signal</a:t>
            </a:r>
            <a:r>
              <a:rPr lang="fr-FR" sz="2800" kern="0" baseline="30000" dirty="0"/>
              <a:t>0</a:t>
            </a:r>
            <a:r>
              <a:rPr lang="fr-FR" sz="1600" kern="0" dirty="0"/>
              <a:t> </a:t>
            </a:r>
            <a:r>
              <a:rPr lang="fr-FR" sz="2800" kern="0" dirty="0"/>
              <a:t>;</a:t>
            </a:r>
            <a:r>
              <a:rPr lang="fr-FR" sz="2800" kern="0" baseline="30000" dirty="0"/>
              <a:t>0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  </a:t>
            </a:r>
            <a:r>
              <a:rPr lang="fr-FR" sz="2800" kern="0" dirty="0">
                <a:solidFill>
                  <a:schemeClr val="accent4"/>
                </a:solidFill>
              </a:rPr>
              <a:t>LCI2</a:t>
            </a:r>
            <a:r>
              <a:rPr lang="fr-FR" sz="2800" kern="0" baseline="30000" dirty="0"/>
              <a:t>0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end loop</a:t>
            </a:r>
            <a:r>
              <a:rPr lang="fr-FR" sz="2800" kern="0" baseline="30000" dirty="0"/>
              <a:t>0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61FAA19-85AC-0442-A7AC-9BFDFC71E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3461" y="1958326"/>
            <a:ext cx="1564629" cy="1817335"/>
          </a:xfrm>
          <a:prstGeom prst="rect">
            <a:avLst/>
          </a:prstGeom>
        </p:spPr>
      </p:pic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AC5EE864-ACAB-D44A-887F-41D230539EDD}"/>
              </a:ext>
            </a:extLst>
          </p:cNvPr>
          <p:cNvCxnSpPr>
            <a:cxnSpLocks/>
          </p:cNvCxnSpPr>
          <p:nvPr/>
        </p:nvCxnSpPr>
        <p:spPr bwMode="auto">
          <a:xfrm flipH="1">
            <a:off x="3203848" y="2163165"/>
            <a:ext cx="2880321" cy="473747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6F6A06ED-10DE-A240-9CDB-25A73BA41FD2}"/>
              </a:ext>
            </a:extLst>
          </p:cNvPr>
          <p:cNvSpPr txBox="1"/>
          <p:nvPr/>
        </p:nvSpPr>
        <p:spPr>
          <a:xfrm>
            <a:off x="7618090" y="2708898"/>
            <a:ext cx="1244251" cy="523220"/>
          </a:xfrm>
          <a:prstGeom prst="rect">
            <a:avLst/>
          </a:prstGeom>
          <a:ln w="19050">
            <a:noFill/>
          </a:ln>
        </p:spPr>
        <p:txBody>
          <a:bodyPr wrap="squar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</a:rPr>
              <a:t>Kurma</a:t>
            </a: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B3B72B02-0E85-6A44-8716-E128CFC1D16F}"/>
              </a:ext>
            </a:extLst>
          </p:cNvPr>
          <p:cNvCxnSpPr>
            <a:cxnSpLocks/>
            <a:stCxn id="22" idx="1"/>
          </p:cNvCxnSpPr>
          <p:nvPr/>
        </p:nvCxnSpPr>
        <p:spPr bwMode="auto">
          <a:xfrm flipH="1">
            <a:off x="2987824" y="1216249"/>
            <a:ext cx="2158326" cy="1348655"/>
          </a:xfrm>
          <a:prstGeom prst="straightConnector1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A85C23E9-8B30-9747-B590-16D186B268FF}"/>
              </a:ext>
            </a:extLst>
          </p:cNvPr>
          <p:cNvSpPr txBox="1"/>
          <p:nvPr/>
        </p:nvSpPr>
        <p:spPr>
          <a:xfrm>
            <a:off x="7652914" y="943847"/>
            <a:ext cx="1343638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Matsya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A103507E-D762-3A42-8C74-B0CEB1824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6150" y="593949"/>
            <a:ext cx="2482850" cy="1244600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306E6B3E-5705-0C4D-BE8B-B9FB0812B953}"/>
              </a:ext>
            </a:extLst>
          </p:cNvPr>
          <p:cNvSpPr txBox="1"/>
          <p:nvPr/>
        </p:nvSpPr>
        <p:spPr>
          <a:xfrm>
            <a:off x="2340460" y="5836469"/>
            <a:ext cx="4463081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Pas de duplication des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LCI</a:t>
            </a:r>
          </a:p>
        </p:txBody>
      </p:sp>
      <p:pic>
        <p:nvPicPr>
          <p:cNvPr id="25" name="Picture 6">
            <a:extLst>
              <a:ext uri="{FF2B5EF4-FFF2-40B4-BE49-F238E27FC236}">
                <a16:creationId xmlns:a16="http://schemas.microsoft.com/office/drawing/2014/main" id="{257EBBB1-C927-044B-9936-19F6B702F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15772" y="4239941"/>
            <a:ext cx="1573997" cy="141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6DA7B3FD-AFE3-0047-8DA2-3A270C17BF7A}"/>
              </a:ext>
            </a:extLst>
          </p:cNvPr>
          <p:cNvSpPr txBox="1"/>
          <p:nvPr/>
        </p:nvSpPr>
        <p:spPr>
          <a:xfrm>
            <a:off x="73627" y="1674028"/>
            <a:ext cx="484428" cy="52322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/0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F7A41A2-D9DF-2E4C-A49D-DD2F3BFA664A}"/>
              </a:ext>
            </a:extLst>
          </p:cNvPr>
          <p:cNvSpPr txBox="1"/>
          <p:nvPr/>
        </p:nvSpPr>
        <p:spPr>
          <a:xfrm>
            <a:off x="73627" y="2918480"/>
            <a:ext cx="484428" cy="52322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/1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4AD0920B-CD8E-D749-9C7A-F1ACAD083892}"/>
              </a:ext>
            </a:extLst>
          </p:cNvPr>
          <p:cNvSpPr txBox="1"/>
          <p:nvPr/>
        </p:nvSpPr>
        <p:spPr>
          <a:xfrm>
            <a:off x="-69118" y="1208523"/>
            <a:ext cx="1064715" cy="52322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pmax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488E6B2D-1EDD-BB46-8C2A-7DE516DADCC3}"/>
              </a:ext>
            </a:extLst>
          </p:cNvPr>
          <p:cNvSpPr txBox="1"/>
          <p:nvPr/>
        </p:nvSpPr>
        <p:spPr>
          <a:xfrm>
            <a:off x="73627" y="4221088"/>
            <a:ext cx="484428" cy="52322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/0</a:t>
            </a:r>
          </a:p>
        </p:txBody>
      </p:sp>
    </p:spTree>
    <p:extLst>
      <p:ext uri="{BB962C8B-B14F-4D97-AF65-F5344CB8AC3E}">
        <p14:creationId xmlns:p14="http://schemas.microsoft.com/office/powerpoint/2010/main" val="272899042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AD7A351-C8BB-8D45-8D04-4130B6EA4BE3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21/03/2018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B397569-B7F6-994C-9B31-0F87D3806FF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75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047ED92-69D8-4347-AFCF-B47B422445E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34E89C24-1D2C-764A-8C81-565E0E96A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Instant1, 0/0</a:t>
            </a:r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CB2F1DF-CD70-B34C-A2E0-FE64621A77B2}"/>
              </a:ext>
            </a:extLst>
          </p:cNvPr>
          <p:cNvSpPr txBox="1"/>
          <p:nvPr/>
        </p:nvSpPr>
        <p:spPr>
          <a:xfrm>
            <a:off x="1097014" y="1116000"/>
            <a:ext cx="4820550" cy="4616648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output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O</a:t>
            </a:r>
            <a:r>
              <a:rPr kumimoji="0" lang="fr-FR" sz="2800" b="1" i="0" u="none" strike="noStrike" kern="0" cap="none" spc="0" normalizeH="0" baseline="3000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0</a:t>
            </a:r>
            <a:r>
              <a:rPr kumimoji="0" lang="fr-FR" sz="16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>
                <a:solidFill>
                  <a:schemeClr val="accent2"/>
                </a:solidFill>
              </a:rPr>
              <a:t>loop</a:t>
            </a:r>
            <a:r>
              <a:rPr lang="fr-FR" sz="2800" b="1" kern="0" baseline="30000" dirty="0">
                <a:solidFill>
                  <a:schemeClr val="accent2"/>
                </a:solidFill>
              </a:rPr>
              <a:t>0</a:t>
            </a:r>
            <a:endParaRPr lang="fr-FR" sz="2800" b="1" kern="0" dirty="0">
              <a:solidFill>
                <a:schemeClr val="accent2"/>
              </a:solidFill>
            </a:endParaRP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  </a:t>
            </a:r>
            <a:r>
              <a:rPr lang="fr-FR" sz="2800" kern="0" dirty="0">
                <a:solidFill>
                  <a:schemeClr val="accent2"/>
                </a:solidFill>
              </a:rPr>
              <a:t>LCI1</a:t>
            </a:r>
            <a:r>
              <a:rPr lang="fr-FR" sz="2800" b="1" kern="0" baseline="30000" dirty="0">
                <a:solidFill>
                  <a:schemeClr val="accent2"/>
                </a:solidFill>
              </a:rPr>
              <a:t>0</a:t>
            </a:r>
            <a:r>
              <a:rPr lang="fr-FR" sz="1600" kern="0" dirty="0">
                <a:solidFill>
                  <a:schemeClr val="accent4"/>
                </a:solidFill>
              </a:rPr>
              <a:t> </a:t>
            </a:r>
            <a:r>
              <a:rPr lang="fr-FR" sz="2800" kern="0" dirty="0">
                <a:solidFill>
                  <a:schemeClr val="accent2"/>
                </a:solidFill>
              </a:rPr>
              <a:t>;</a:t>
            </a:r>
            <a:r>
              <a:rPr lang="fr-FR" sz="2800" b="1" kern="0" baseline="30000" dirty="0">
                <a:solidFill>
                  <a:schemeClr val="accent2"/>
                </a:solidFill>
              </a:rPr>
              <a:t>0</a:t>
            </a:r>
            <a:endParaRPr lang="fr-FR" sz="2800" b="1" kern="0" dirty="0">
              <a:solidFill>
                <a:schemeClr val="accent2"/>
              </a:solidFill>
            </a:endParaRP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  </a:t>
            </a:r>
            <a:r>
              <a:rPr lang="fr-FR" sz="2800" kern="0" dirty="0">
                <a:solidFill>
                  <a:schemeClr val="accent2"/>
                </a:solidFill>
              </a:rPr>
              <a:t>signal</a:t>
            </a:r>
            <a:r>
              <a:rPr lang="fr-FR" sz="2800" b="1" kern="0" baseline="30000" dirty="0">
                <a:solidFill>
                  <a:schemeClr val="accent2"/>
                </a:solidFill>
              </a:rPr>
              <a:t>0</a:t>
            </a:r>
            <a:r>
              <a:rPr lang="fr-FR" sz="2800" kern="0" dirty="0"/>
              <a:t> </a:t>
            </a:r>
            <a:r>
              <a:rPr lang="fr-FR" sz="2800" kern="0" dirty="0">
                <a:solidFill>
                  <a:schemeClr val="tx2"/>
                </a:solidFill>
              </a:rPr>
              <a:t>S</a:t>
            </a:r>
            <a:r>
              <a:rPr lang="fr-FR" sz="2800" b="1" kern="0" baseline="30000" dirty="0">
                <a:solidFill>
                  <a:schemeClr val="tx2"/>
                </a:solidFill>
              </a:rPr>
              <a:t>0</a:t>
            </a:r>
            <a:r>
              <a:rPr lang="fr-FR" sz="2800" kern="0" baseline="30000" dirty="0"/>
              <a:t>,</a:t>
            </a:r>
            <a:r>
              <a:rPr lang="fr-FR" sz="2800" b="1" kern="0" baseline="30000" dirty="0">
                <a:solidFill>
                  <a:schemeClr val="tx2"/>
                </a:solidFill>
              </a:rPr>
              <a:t>1</a:t>
            </a:r>
            <a:r>
              <a:rPr lang="fr-FR" sz="2800" kern="0" dirty="0"/>
              <a:t> in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    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if</a:t>
            </a:r>
            <a:r>
              <a:rPr lang="fr-FR" sz="2800" b="1" kern="0" baseline="30000" dirty="0">
                <a:solidFill>
                  <a:schemeClr val="accent2"/>
                </a:solidFill>
              </a:rPr>
              <a:t>0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</a:t>
            </a:r>
            <a:r>
              <a:rPr lang="fr-FR" sz="2800" b="1" kern="0" baseline="30000" dirty="0">
                <a:solidFill>
                  <a:schemeClr val="tx2"/>
                </a:solidFill>
              </a:rPr>
              <a:t>0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then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emit</a:t>
            </a:r>
            <a:r>
              <a:rPr lang="fr-FR" sz="2800" kern="0" baseline="30000" dirty="0"/>
              <a:t>0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O</a:t>
            </a:r>
            <a:r>
              <a:rPr lang="fr-FR" sz="2800" b="1" kern="0" baseline="30000" dirty="0">
                <a:solidFill>
                  <a:schemeClr val="tx2"/>
                </a:solidFill>
              </a:rPr>
              <a:t>0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end ;</a:t>
            </a:r>
            <a:r>
              <a:rPr lang="fr-FR" sz="2800" b="1" kern="0" baseline="30000" dirty="0">
                <a:solidFill>
                  <a:schemeClr val="accent2"/>
                </a:solidFill>
              </a:rPr>
              <a:t>0</a:t>
            </a:r>
            <a:endParaRPr kumimoji="0" lang="fr-FR" sz="2800" b="1" i="0" u="none" strike="noStrike" kern="0" cap="none" spc="0" normalizeH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</a:endParaRP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     </a:t>
            </a:r>
            <a:r>
              <a:rPr lang="fr-FR" sz="2800" b="1" kern="0" baseline="30000" dirty="0">
                <a:solidFill>
                  <a:schemeClr val="accent2"/>
                </a:solidFill>
              </a:rPr>
              <a:t>0</a:t>
            </a:r>
            <a:r>
              <a:rPr lang="fr-FR" sz="2800" u="sng" kern="0" dirty="0">
                <a:solidFill>
                  <a:schemeClr val="accent2"/>
                </a:solidFill>
              </a:rPr>
              <a:t>pa</a:t>
            </a:r>
            <a:r>
              <a:rPr lang="fr-FR" sz="2800" kern="0" dirty="0"/>
              <a:t>use</a:t>
            </a:r>
            <a:r>
              <a:rPr lang="fr-FR" sz="2800" kern="0" baseline="30000" dirty="0"/>
              <a:t>1</a:t>
            </a:r>
            <a:r>
              <a:rPr lang="fr-FR" sz="1600" kern="0" dirty="0"/>
              <a:t> </a:t>
            </a:r>
            <a:r>
              <a:rPr lang="fr-FR" sz="2800" kern="0" dirty="0"/>
              <a:t>;</a:t>
            </a:r>
            <a:r>
              <a:rPr lang="fr-FR" sz="2800" kern="0" baseline="30000" dirty="0"/>
              <a:t>1</a:t>
            </a:r>
            <a:endParaRPr lang="fr-FR" sz="2800" kern="0" dirty="0"/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    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emit</a:t>
            </a:r>
            <a:r>
              <a:rPr lang="fr-FR" sz="2800" kern="0" baseline="30000" dirty="0"/>
              <a:t>1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</a:t>
            </a:r>
            <a:r>
              <a:rPr lang="fr-FR" sz="2800" b="1" kern="0" baseline="30000" dirty="0">
                <a:solidFill>
                  <a:schemeClr val="tx2"/>
                </a:solidFill>
              </a:rPr>
              <a:t>1</a:t>
            </a:r>
            <a:endParaRPr kumimoji="0" lang="fr-FR" sz="2800" b="1" i="0" u="none" strike="noStrike" kern="0" cap="none" spc="0" normalizeH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  end signal</a:t>
            </a:r>
            <a:r>
              <a:rPr lang="fr-FR" sz="2800" kern="0" baseline="30000" dirty="0"/>
              <a:t>0</a:t>
            </a:r>
            <a:r>
              <a:rPr lang="fr-FR" sz="1600" kern="0" dirty="0"/>
              <a:t> </a:t>
            </a:r>
            <a:r>
              <a:rPr lang="fr-FR" sz="2800" kern="0" dirty="0"/>
              <a:t>;</a:t>
            </a:r>
            <a:r>
              <a:rPr lang="fr-FR" sz="2800" kern="0" baseline="30000" dirty="0"/>
              <a:t>0</a:t>
            </a:r>
            <a:endParaRPr lang="fr-FR" sz="2800" kern="0" dirty="0"/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  </a:t>
            </a:r>
            <a:r>
              <a:rPr lang="fr-FR" sz="2800" kern="0" dirty="0">
                <a:solidFill>
                  <a:schemeClr val="accent4"/>
                </a:solidFill>
              </a:rPr>
              <a:t>LCI2</a:t>
            </a:r>
            <a:r>
              <a:rPr lang="fr-FR" sz="2800" kern="0" baseline="30000" dirty="0"/>
              <a:t>0</a:t>
            </a:r>
            <a:endParaRPr lang="fr-FR" sz="2800" kern="0" dirty="0">
              <a:solidFill>
                <a:schemeClr val="accent4"/>
              </a:solidFill>
            </a:endParaRP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end loop</a:t>
            </a:r>
            <a:r>
              <a:rPr lang="fr-FR" sz="2800" kern="0" baseline="30000" dirty="0"/>
              <a:t>0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3A7E59D-7CA5-C84F-9037-54894162D0A8}"/>
              </a:ext>
            </a:extLst>
          </p:cNvPr>
          <p:cNvSpPr txBox="1"/>
          <p:nvPr/>
        </p:nvSpPr>
        <p:spPr>
          <a:xfrm>
            <a:off x="7164288" y="1146255"/>
            <a:ext cx="1026391" cy="525401"/>
          </a:xfrm>
          <a:prstGeom prst="rect">
            <a:avLst/>
          </a:prstGeom>
          <a:ln w="28575">
            <a:noFill/>
          </a:ln>
        </p:spPr>
        <p:txBody>
          <a:bodyPr wrap="none" tIns="28800" rIns="90000" bIns="64800" rtlCol="0" anchor="ctr" anchorCtr="0">
            <a:spAutoFit/>
          </a:bodyPr>
          <a:lstStyle/>
          <a:p>
            <a:pPr fontAlgn="base">
              <a:spcAft>
                <a:spcPct val="0"/>
              </a:spcAft>
            </a:pPr>
            <a:r>
              <a:rPr kumimoji="0" lang="fr-FR" sz="280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</a:t>
            </a:r>
            <a:r>
              <a:rPr lang="fr-FR" sz="2800" kern="0" baseline="30000" dirty="0">
                <a:solidFill>
                  <a:schemeClr val="tx2"/>
                </a:solidFill>
              </a:rPr>
              <a:t>0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lang="fr-FR" sz="2800" kern="0" dirty="0">
                <a:solidFill>
                  <a:schemeClr val="tx2"/>
                </a:solidFill>
              </a:rPr>
              <a:t>S</a:t>
            </a:r>
            <a:r>
              <a:rPr lang="fr-FR" sz="2800" kern="0" baseline="30000" dirty="0">
                <a:solidFill>
                  <a:schemeClr val="tx2"/>
                </a:solidFill>
              </a:rPr>
              <a:t>1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361FF15-DFA1-A34B-B2BB-69A314AE38DE}"/>
              </a:ext>
            </a:extLst>
          </p:cNvPr>
          <p:cNvSpPr txBox="1"/>
          <p:nvPr/>
        </p:nvSpPr>
        <p:spPr>
          <a:xfrm>
            <a:off x="73627" y="1674028"/>
            <a:ext cx="484428" cy="52322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/0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01FBFF1-E84D-D14E-8355-8AD5557AFB15}"/>
              </a:ext>
            </a:extLst>
          </p:cNvPr>
          <p:cNvSpPr txBox="1"/>
          <p:nvPr/>
        </p:nvSpPr>
        <p:spPr>
          <a:xfrm>
            <a:off x="73627" y="2918480"/>
            <a:ext cx="484428" cy="52322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/1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867E642-905B-1149-8EC5-DEEF334B543C}"/>
              </a:ext>
            </a:extLst>
          </p:cNvPr>
          <p:cNvSpPr txBox="1"/>
          <p:nvPr/>
        </p:nvSpPr>
        <p:spPr>
          <a:xfrm>
            <a:off x="-69118" y="1208523"/>
            <a:ext cx="1064715" cy="52322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pmax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DD1C719-C0DC-3B41-A065-AFCD6AC360E6}"/>
              </a:ext>
            </a:extLst>
          </p:cNvPr>
          <p:cNvSpPr txBox="1"/>
          <p:nvPr/>
        </p:nvSpPr>
        <p:spPr>
          <a:xfrm>
            <a:off x="73627" y="4221088"/>
            <a:ext cx="484428" cy="52322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/0</a:t>
            </a:r>
          </a:p>
        </p:txBody>
      </p:sp>
    </p:spTree>
    <p:extLst>
      <p:ext uri="{BB962C8B-B14F-4D97-AF65-F5344CB8AC3E}">
        <p14:creationId xmlns:p14="http://schemas.microsoft.com/office/powerpoint/2010/main" val="368872531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AD7A351-C8BB-8D45-8D04-4130B6EA4BE3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21/03/2018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B397569-B7F6-994C-9B31-0F87D3806FF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76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047ED92-69D8-4347-AFCF-B47B422445E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34E89C24-1D2C-764A-8C81-565E0E96A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Instant 2a, reprise avec 1/1</a:t>
            </a:r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CB2F1DF-CD70-B34C-A2E0-FE64621A77B2}"/>
              </a:ext>
            </a:extLst>
          </p:cNvPr>
          <p:cNvSpPr txBox="1"/>
          <p:nvPr/>
        </p:nvSpPr>
        <p:spPr>
          <a:xfrm>
            <a:off x="1097014" y="1116000"/>
            <a:ext cx="4820550" cy="458523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</a:pPr>
            <a:r>
              <a:rPr kumimoji="0" lang="fr-FR" sz="280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output </a:t>
            </a:r>
            <a:r>
              <a:rPr kumimoji="0" lang="fr-FR" sz="280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O</a:t>
            </a:r>
            <a:r>
              <a:rPr kumimoji="0" lang="fr-FR" sz="280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</a:rPr>
              <a:t>0</a:t>
            </a:r>
            <a:r>
              <a:rPr kumimoji="0" lang="fr-FR" sz="160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80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loop</a:t>
            </a:r>
            <a:r>
              <a:rPr lang="fr-FR" sz="2800" kern="0" baseline="30000" dirty="0"/>
              <a:t>0</a:t>
            </a:r>
            <a:endParaRPr lang="fr-FR" sz="2800" kern="0" dirty="0"/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  </a:t>
            </a:r>
            <a:r>
              <a:rPr lang="fr-FR" sz="2800" kern="0" dirty="0">
                <a:solidFill>
                  <a:schemeClr val="accent4"/>
                </a:solidFill>
              </a:rPr>
              <a:t>LCI1</a:t>
            </a:r>
            <a:r>
              <a:rPr lang="fr-FR" sz="2800" kern="0" baseline="30000" dirty="0"/>
              <a:t>0</a:t>
            </a:r>
            <a:r>
              <a:rPr lang="fr-FR" sz="1600" kern="0" dirty="0"/>
              <a:t> </a:t>
            </a:r>
            <a:r>
              <a:rPr lang="fr-FR" sz="2800" kern="0" dirty="0"/>
              <a:t>;</a:t>
            </a:r>
            <a:r>
              <a:rPr lang="fr-FR" sz="2800" kern="0" baseline="30000" dirty="0"/>
              <a:t>0</a:t>
            </a:r>
            <a:endParaRPr lang="fr-FR" sz="2800" kern="0" dirty="0"/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  signal</a:t>
            </a:r>
            <a:r>
              <a:rPr lang="fr-FR" sz="2800" kern="0" baseline="30000" dirty="0"/>
              <a:t>0</a:t>
            </a:r>
            <a:r>
              <a:rPr lang="fr-FR" sz="2800" kern="0" dirty="0"/>
              <a:t> </a:t>
            </a:r>
            <a:r>
              <a:rPr lang="fr-FR" sz="2800" kern="0" dirty="0">
                <a:solidFill>
                  <a:schemeClr val="tx2"/>
                </a:solidFill>
              </a:rPr>
              <a:t>S</a:t>
            </a:r>
            <a:r>
              <a:rPr lang="fr-FR" sz="2800" kern="0" baseline="30000" dirty="0"/>
              <a:t>0,</a:t>
            </a:r>
            <a:r>
              <a:rPr lang="fr-FR" sz="2800" b="1" kern="0" baseline="30000" dirty="0">
                <a:solidFill>
                  <a:schemeClr val="accent1"/>
                </a:solidFill>
              </a:rPr>
              <a:t>1</a:t>
            </a:r>
            <a:r>
              <a:rPr lang="fr-FR" sz="2800" kern="0" dirty="0"/>
              <a:t> in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     </a:t>
            </a:r>
            <a:r>
              <a:rPr kumimoji="0" lang="fr-FR" sz="280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if</a:t>
            </a:r>
            <a:r>
              <a:rPr lang="fr-FR" sz="2800" kern="0" baseline="30000" dirty="0"/>
              <a:t>0</a:t>
            </a:r>
            <a:r>
              <a:rPr kumimoji="0" lang="fr-FR" sz="280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</a:t>
            </a:r>
            <a:r>
              <a:rPr lang="fr-FR" sz="2800" kern="0" baseline="30000" dirty="0"/>
              <a:t>0</a:t>
            </a:r>
            <a:r>
              <a:rPr kumimoji="0" lang="fr-FR" sz="280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then</a:t>
            </a:r>
            <a:r>
              <a:rPr kumimoji="0" lang="fr-FR" sz="280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emit</a:t>
            </a:r>
            <a:r>
              <a:rPr lang="fr-FR" sz="2800" kern="0" baseline="30000" dirty="0"/>
              <a:t>0</a:t>
            </a:r>
            <a:r>
              <a:rPr kumimoji="0" lang="fr-FR" sz="280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O</a:t>
            </a:r>
            <a:r>
              <a:rPr lang="fr-FR" sz="2800" kern="0" baseline="30000" dirty="0"/>
              <a:t>0</a:t>
            </a:r>
            <a:r>
              <a:rPr kumimoji="0" lang="fr-FR" sz="280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80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end ;</a:t>
            </a:r>
            <a:r>
              <a:rPr lang="fr-FR" sz="2800" kern="0" baseline="30000" dirty="0"/>
              <a:t>0</a:t>
            </a:r>
            <a:endParaRPr kumimoji="0" lang="fr-FR" sz="280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     </a:t>
            </a:r>
            <a:r>
              <a:rPr lang="fr-FR" sz="2800" kern="0" baseline="30000" dirty="0"/>
              <a:t>0</a:t>
            </a:r>
            <a:r>
              <a:rPr lang="fr-FR" sz="2800" kern="0" dirty="0"/>
              <a:t>pau</a:t>
            </a:r>
            <a:r>
              <a:rPr lang="fr-FR" sz="2800" u="sng" kern="0" dirty="0">
                <a:solidFill>
                  <a:schemeClr val="accent2"/>
                </a:solidFill>
              </a:rPr>
              <a:t>se</a:t>
            </a:r>
            <a:r>
              <a:rPr lang="fr-FR" sz="2800" b="1" kern="0" baseline="30000" dirty="0">
                <a:solidFill>
                  <a:schemeClr val="accent2"/>
                </a:solidFill>
              </a:rPr>
              <a:t>1</a:t>
            </a:r>
            <a:r>
              <a:rPr lang="fr-FR" sz="1600" kern="0" dirty="0">
                <a:solidFill>
                  <a:schemeClr val="accent2"/>
                </a:solidFill>
              </a:rPr>
              <a:t> </a:t>
            </a:r>
            <a:r>
              <a:rPr lang="fr-FR" sz="2800" kern="0" dirty="0">
                <a:solidFill>
                  <a:schemeClr val="accent2"/>
                </a:solidFill>
              </a:rPr>
              <a:t>;</a:t>
            </a:r>
            <a:r>
              <a:rPr lang="fr-FR" sz="2800" b="1" kern="0" baseline="30000" dirty="0">
                <a:solidFill>
                  <a:schemeClr val="accent2"/>
                </a:solidFill>
              </a:rPr>
              <a:t>1</a:t>
            </a:r>
            <a:endParaRPr lang="fr-FR" sz="2800" b="1" kern="0" dirty="0">
              <a:solidFill>
                <a:schemeClr val="accent2"/>
              </a:solidFill>
            </a:endParaRP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     </a:t>
            </a:r>
            <a:r>
              <a:rPr kumimoji="0" lang="fr-FR" sz="2800" i="0" u="none" strike="noStrike" kern="0" cap="none" spc="0" normalizeH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emit</a:t>
            </a:r>
            <a:r>
              <a:rPr lang="fr-FR" sz="2800" b="1" kern="0" baseline="30000" dirty="0">
                <a:solidFill>
                  <a:schemeClr val="accent2"/>
                </a:solidFill>
              </a:rPr>
              <a:t>1</a:t>
            </a:r>
            <a:r>
              <a:rPr kumimoji="0" lang="fr-FR" sz="280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i="0" u="none" strike="noStrike" kern="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S</a:t>
            </a:r>
            <a:r>
              <a:rPr lang="fr-FR" sz="2800" b="1" kern="0" baseline="30000" dirty="0">
                <a:solidFill>
                  <a:schemeClr val="accent1"/>
                </a:solidFill>
              </a:rPr>
              <a:t>1</a:t>
            </a:r>
            <a:endParaRPr kumimoji="0" lang="fr-FR" sz="2800" b="1" i="0" u="none" strike="noStrike" kern="0" cap="none" spc="0" normalizeH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  end signal</a:t>
            </a:r>
            <a:r>
              <a:rPr lang="fr-FR" sz="2800" kern="0" baseline="30000" dirty="0"/>
              <a:t>0</a:t>
            </a:r>
            <a:r>
              <a:rPr lang="fr-FR" sz="1600" kern="0" dirty="0"/>
              <a:t> </a:t>
            </a:r>
            <a:r>
              <a:rPr lang="fr-FR" sz="2800" kern="0" dirty="0"/>
              <a:t>;</a:t>
            </a:r>
            <a:r>
              <a:rPr lang="fr-FR" sz="2800" kern="0" baseline="30000" dirty="0"/>
              <a:t>0</a:t>
            </a:r>
            <a:endParaRPr lang="fr-FR" sz="2800" kern="0" dirty="0"/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  </a:t>
            </a:r>
            <a:r>
              <a:rPr lang="fr-FR" sz="2800" kern="0" dirty="0">
                <a:solidFill>
                  <a:schemeClr val="accent4"/>
                </a:solidFill>
              </a:rPr>
              <a:t>LCI2</a:t>
            </a:r>
            <a:r>
              <a:rPr lang="fr-FR" sz="2800" kern="0" baseline="30000" dirty="0"/>
              <a:t>0</a:t>
            </a:r>
            <a:endParaRPr lang="fr-FR" sz="2800" kern="0" dirty="0">
              <a:solidFill>
                <a:schemeClr val="accent4"/>
              </a:solidFill>
            </a:endParaRP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end loop</a:t>
            </a:r>
            <a:r>
              <a:rPr lang="fr-FR" sz="2800" kern="0" baseline="30000" dirty="0"/>
              <a:t>0</a:t>
            </a:r>
            <a:endParaRPr kumimoji="0" lang="fr-FR" sz="280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70765AA-F022-4E42-AD79-ABB36E61F769}"/>
              </a:ext>
            </a:extLst>
          </p:cNvPr>
          <p:cNvSpPr txBox="1"/>
          <p:nvPr/>
        </p:nvSpPr>
        <p:spPr>
          <a:xfrm>
            <a:off x="3644428" y="5660158"/>
            <a:ext cx="1855144" cy="525401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none" tIns="28800" rIns="90000" bIns="64800" rtlCol="0" anchor="ctr" anchorCtr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kumimoji="0" lang="fr-FR" sz="2800" i="0" u="none" strike="noStrike" kern="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S</a:t>
            </a:r>
            <a:r>
              <a:rPr lang="fr-FR" sz="2800" kern="0" baseline="30000" dirty="0">
                <a:solidFill>
                  <a:schemeClr val="accent1"/>
                </a:solidFill>
              </a:rPr>
              <a:t>1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pr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ésent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E01B0E1-1452-2249-9521-2CF7A9D2F1B8}"/>
              </a:ext>
            </a:extLst>
          </p:cNvPr>
          <p:cNvSpPr txBox="1"/>
          <p:nvPr/>
        </p:nvSpPr>
        <p:spPr>
          <a:xfrm>
            <a:off x="7164288" y="1144800"/>
            <a:ext cx="1026391" cy="956288"/>
          </a:xfrm>
          <a:prstGeom prst="rect">
            <a:avLst/>
          </a:prstGeom>
          <a:ln w="28575">
            <a:noFill/>
          </a:ln>
        </p:spPr>
        <p:txBody>
          <a:bodyPr wrap="none" tIns="28800" rIns="90000" bIns="64800" rtlCol="0" anchor="ctr" anchorCtr="0">
            <a:spAutoFit/>
          </a:bodyPr>
          <a:lstStyle/>
          <a:p>
            <a:pPr fontAlgn="base">
              <a:spcAft>
                <a:spcPct val="0"/>
              </a:spcAft>
            </a:pPr>
            <a:r>
              <a:rPr kumimoji="0" lang="fr-FR" sz="280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S</a:t>
            </a:r>
            <a:r>
              <a:rPr lang="fr-FR" sz="2800" kern="0" baseline="30000" dirty="0"/>
              <a:t>0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lang="fr-FR" sz="2800" kern="0" dirty="0"/>
              <a:t>S</a:t>
            </a:r>
            <a:r>
              <a:rPr lang="fr-FR" sz="2800" kern="0" baseline="30000" dirty="0"/>
              <a:t>1</a:t>
            </a:r>
          </a:p>
          <a:p>
            <a:pPr fontAlgn="base">
              <a:spcAft>
                <a:spcPct val="0"/>
              </a:spcAft>
            </a:pPr>
            <a:r>
              <a:rPr lang="fr-FR" sz="2800" kern="0" dirty="0">
                <a:solidFill>
                  <a:schemeClr val="bg1"/>
                </a:solidFill>
              </a:rPr>
              <a:t>S</a:t>
            </a:r>
            <a:r>
              <a:rPr lang="fr-FR" sz="2800" kern="0" baseline="30000" dirty="0">
                <a:solidFill>
                  <a:schemeClr val="bg1"/>
                </a:solidFill>
              </a:rPr>
              <a:t>0</a:t>
            </a:r>
            <a:r>
              <a:rPr lang="fr-FR" sz="2800" kern="0" dirty="0">
                <a:solidFill>
                  <a:schemeClr val="bg1"/>
                </a:solidFill>
              </a:rPr>
              <a:t> </a:t>
            </a:r>
            <a:r>
              <a:rPr lang="fr-FR" sz="2800" kern="0" dirty="0">
                <a:solidFill>
                  <a:schemeClr val="accent1"/>
                </a:solidFill>
              </a:rPr>
              <a:t>S</a:t>
            </a:r>
            <a:r>
              <a:rPr lang="fr-FR" sz="2800" kern="0" baseline="30000" dirty="0">
                <a:solidFill>
                  <a:schemeClr val="accent1"/>
                </a:solidFill>
              </a:rPr>
              <a:t>1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83DE616-00BC-8249-BDF5-C0FF8399B458}"/>
              </a:ext>
            </a:extLst>
          </p:cNvPr>
          <p:cNvSpPr txBox="1"/>
          <p:nvPr/>
        </p:nvSpPr>
        <p:spPr>
          <a:xfrm>
            <a:off x="7164287" y="1656810"/>
            <a:ext cx="555109" cy="525401"/>
          </a:xfrm>
          <a:prstGeom prst="rect">
            <a:avLst/>
          </a:prstGeom>
          <a:ln w="28575">
            <a:noFill/>
          </a:ln>
        </p:spPr>
        <p:txBody>
          <a:bodyPr wrap="none" tIns="28800" rIns="90000" bIns="64800" rtlCol="0" anchor="ctr" anchorCtr="0">
            <a:spAutoFit/>
          </a:bodyPr>
          <a:lstStyle/>
          <a:p>
            <a:pPr fontAlgn="base">
              <a:spcAft>
                <a:spcPct val="0"/>
              </a:spcAft>
            </a:pPr>
            <a:r>
              <a:rPr kumimoji="0" lang="fr-FR" sz="280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S</a:t>
            </a:r>
            <a:r>
              <a:rPr lang="fr-FR" sz="2800" kern="0" baseline="30000" dirty="0">
                <a:solidFill>
                  <a:schemeClr val="bg1"/>
                </a:solidFill>
              </a:rPr>
              <a:t>0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4DCE498-90DE-E84D-8C5C-7C119FDECBA9}"/>
              </a:ext>
            </a:extLst>
          </p:cNvPr>
          <p:cNvSpPr txBox="1"/>
          <p:nvPr/>
        </p:nvSpPr>
        <p:spPr>
          <a:xfrm>
            <a:off x="73627" y="1674028"/>
            <a:ext cx="484428" cy="52322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/0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6A4217A-732F-9C49-B6F8-A302DD2AD7B1}"/>
              </a:ext>
            </a:extLst>
          </p:cNvPr>
          <p:cNvSpPr txBox="1"/>
          <p:nvPr/>
        </p:nvSpPr>
        <p:spPr>
          <a:xfrm>
            <a:off x="73627" y="2918480"/>
            <a:ext cx="484428" cy="52322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/1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EB50034-19D3-B941-AE86-B11B64D15E24}"/>
              </a:ext>
            </a:extLst>
          </p:cNvPr>
          <p:cNvSpPr txBox="1"/>
          <p:nvPr/>
        </p:nvSpPr>
        <p:spPr>
          <a:xfrm>
            <a:off x="-69118" y="1208523"/>
            <a:ext cx="1064715" cy="52322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pmax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3AE144F-385B-1045-ADA0-D44295B3E350}"/>
              </a:ext>
            </a:extLst>
          </p:cNvPr>
          <p:cNvSpPr txBox="1"/>
          <p:nvPr/>
        </p:nvSpPr>
        <p:spPr>
          <a:xfrm>
            <a:off x="73627" y="4221088"/>
            <a:ext cx="484428" cy="52322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/0</a:t>
            </a:r>
          </a:p>
        </p:txBody>
      </p:sp>
    </p:spTree>
    <p:extLst>
      <p:ext uri="{BB962C8B-B14F-4D97-AF65-F5344CB8AC3E}">
        <p14:creationId xmlns:p14="http://schemas.microsoft.com/office/powerpoint/2010/main" val="232962059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AD7A351-C8BB-8D45-8D04-4130B6EA4BE3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21/03/2018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B397569-B7F6-994C-9B31-0F87D3806FF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77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047ED92-69D8-4347-AFCF-B47B422445E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34E89C24-1D2C-764A-8C81-565E0E96A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Instant 2b :sortie du signal, pop(1/1)=0/0</a:t>
            </a:r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CB2F1DF-CD70-B34C-A2E0-FE64621A77B2}"/>
              </a:ext>
            </a:extLst>
          </p:cNvPr>
          <p:cNvSpPr txBox="1"/>
          <p:nvPr/>
        </p:nvSpPr>
        <p:spPr>
          <a:xfrm>
            <a:off x="1097014" y="1116000"/>
            <a:ext cx="4820550" cy="458523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</a:pPr>
            <a:r>
              <a:rPr kumimoji="0" lang="fr-FR" sz="280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output </a:t>
            </a:r>
            <a:r>
              <a:rPr kumimoji="0" lang="fr-FR" sz="280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O</a:t>
            </a:r>
            <a:r>
              <a:rPr kumimoji="0" lang="fr-FR" sz="2800" i="0" u="none" strike="noStrike" kern="0" cap="none" spc="0" normalizeH="0" baseline="3000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0</a:t>
            </a:r>
            <a:r>
              <a:rPr kumimoji="0" lang="fr-FR" sz="160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80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loop</a:t>
            </a:r>
            <a:r>
              <a:rPr lang="fr-FR" sz="2800" kern="0" baseline="30000" dirty="0"/>
              <a:t>0</a:t>
            </a:r>
            <a:endParaRPr lang="fr-FR" sz="2800" kern="0" dirty="0"/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  </a:t>
            </a:r>
            <a:r>
              <a:rPr lang="fr-FR" sz="2800" kern="0" dirty="0">
                <a:solidFill>
                  <a:schemeClr val="accent4"/>
                </a:solidFill>
              </a:rPr>
              <a:t>LCI1</a:t>
            </a:r>
            <a:r>
              <a:rPr lang="fr-FR" sz="2800" kern="0" baseline="30000" dirty="0"/>
              <a:t>0</a:t>
            </a:r>
            <a:r>
              <a:rPr lang="fr-FR" sz="1600" kern="0" dirty="0"/>
              <a:t> </a:t>
            </a:r>
            <a:r>
              <a:rPr lang="fr-FR" sz="2800" kern="0" dirty="0"/>
              <a:t>;</a:t>
            </a:r>
            <a:r>
              <a:rPr lang="fr-FR" sz="2800" kern="0" baseline="30000" dirty="0"/>
              <a:t>0</a:t>
            </a:r>
            <a:endParaRPr lang="fr-FR" sz="2800" kern="0" dirty="0"/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  signal</a:t>
            </a:r>
            <a:r>
              <a:rPr lang="fr-FR" sz="2800" kern="0" baseline="30000" dirty="0"/>
              <a:t>0</a:t>
            </a:r>
            <a:r>
              <a:rPr lang="fr-FR" sz="2800" kern="0" dirty="0"/>
              <a:t> </a:t>
            </a:r>
            <a:r>
              <a:rPr lang="fr-FR" sz="2800" kern="0" dirty="0">
                <a:solidFill>
                  <a:schemeClr val="tx2"/>
                </a:solidFill>
              </a:rPr>
              <a:t>S</a:t>
            </a:r>
            <a:r>
              <a:rPr lang="fr-FR" sz="2800" kern="0" baseline="30000" dirty="0">
                <a:solidFill>
                  <a:schemeClr val="bg1">
                    <a:lumMod val="75000"/>
                  </a:schemeClr>
                </a:solidFill>
              </a:rPr>
              <a:t>0</a:t>
            </a:r>
            <a:r>
              <a:rPr lang="fr-FR" sz="2800" kern="0" baseline="30000" dirty="0"/>
              <a:t>,</a:t>
            </a:r>
            <a:r>
              <a:rPr lang="fr-FR" sz="2800" b="1" kern="0" baseline="30000" dirty="0">
                <a:solidFill>
                  <a:schemeClr val="accent1"/>
                </a:solidFill>
              </a:rPr>
              <a:t>1</a:t>
            </a:r>
            <a:r>
              <a:rPr lang="fr-FR" sz="2800" kern="0" dirty="0"/>
              <a:t> in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     </a:t>
            </a:r>
            <a:r>
              <a:rPr kumimoji="0" lang="fr-FR" sz="280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if</a:t>
            </a:r>
            <a:r>
              <a:rPr lang="fr-FR" sz="2800" kern="0" baseline="30000" dirty="0"/>
              <a:t>0</a:t>
            </a:r>
            <a:r>
              <a:rPr kumimoji="0" lang="fr-FR" sz="280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</a:t>
            </a:r>
            <a:r>
              <a:rPr lang="fr-FR" sz="2800" kern="0" baseline="30000" dirty="0">
                <a:solidFill>
                  <a:schemeClr val="tx2"/>
                </a:solidFill>
              </a:rPr>
              <a:t>0</a:t>
            </a:r>
            <a:r>
              <a:rPr kumimoji="0" lang="fr-FR" sz="280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then</a:t>
            </a:r>
            <a:r>
              <a:rPr kumimoji="0" lang="fr-FR" sz="280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emit</a:t>
            </a:r>
            <a:r>
              <a:rPr lang="fr-FR" sz="2800" kern="0" baseline="30000" dirty="0"/>
              <a:t>0</a:t>
            </a:r>
            <a:r>
              <a:rPr kumimoji="0" lang="fr-FR" sz="280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O</a:t>
            </a:r>
            <a:r>
              <a:rPr lang="fr-FR" sz="2800" kern="0" baseline="30000" dirty="0">
                <a:solidFill>
                  <a:schemeClr val="tx2"/>
                </a:solidFill>
              </a:rPr>
              <a:t>0</a:t>
            </a:r>
            <a:r>
              <a:rPr kumimoji="0" lang="fr-FR" sz="280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80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end ;</a:t>
            </a:r>
            <a:r>
              <a:rPr lang="fr-FR" sz="2800" kern="0" baseline="30000" dirty="0"/>
              <a:t>0</a:t>
            </a:r>
            <a:endParaRPr kumimoji="0" lang="fr-FR" sz="280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     </a:t>
            </a:r>
            <a:r>
              <a:rPr lang="fr-FR" sz="2800" kern="0" baseline="30000" dirty="0"/>
              <a:t>0</a:t>
            </a:r>
            <a:r>
              <a:rPr lang="fr-FR" sz="2800" kern="0" dirty="0"/>
              <a:t>pau</a:t>
            </a:r>
            <a:r>
              <a:rPr lang="fr-FR" sz="2800" u="sng" kern="0" dirty="0">
                <a:solidFill>
                  <a:schemeClr val="accent2"/>
                </a:solidFill>
              </a:rPr>
              <a:t>se</a:t>
            </a:r>
            <a:r>
              <a:rPr lang="fr-FR" sz="2800" b="1" kern="0" baseline="30000" dirty="0">
                <a:solidFill>
                  <a:schemeClr val="accent2"/>
                </a:solidFill>
              </a:rPr>
              <a:t>1</a:t>
            </a:r>
            <a:r>
              <a:rPr lang="fr-FR" sz="1600" kern="0" dirty="0">
                <a:solidFill>
                  <a:schemeClr val="accent2"/>
                </a:solidFill>
              </a:rPr>
              <a:t> </a:t>
            </a:r>
            <a:r>
              <a:rPr lang="fr-FR" sz="2800" kern="0" dirty="0">
                <a:solidFill>
                  <a:schemeClr val="accent2"/>
                </a:solidFill>
              </a:rPr>
              <a:t>;</a:t>
            </a:r>
            <a:r>
              <a:rPr lang="fr-FR" sz="2800" b="1" kern="0" baseline="30000" dirty="0">
                <a:solidFill>
                  <a:schemeClr val="accent2"/>
                </a:solidFill>
              </a:rPr>
              <a:t>1</a:t>
            </a:r>
            <a:endParaRPr lang="fr-FR" sz="2800" b="1" kern="0" dirty="0">
              <a:solidFill>
                <a:schemeClr val="accent2"/>
              </a:solidFill>
            </a:endParaRP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     </a:t>
            </a:r>
            <a:r>
              <a:rPr kumimoji="0" lang="fr-FR" sz="2800" i="0" u="none" strike="noStrike" kern="0" cap="none" spc="0" normalizeH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emit</a:t>
            </a:r>
            <a:r>
              <a:rPr lang="fr-FR" sz="2800" b="1" kern="0" baseline="30000" dirty="0">
                <a:solidFill>
                  <a:schemeClr val="accent2"/>
                </a:solidFill>
              </a:rPr>
              <a:t>1</a:t>
            </a:r>
            <a:r>
              <a:rPr kumimoji="0" lang="fr-FR" sz="280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i="0" u="none" strike="noStrike" kern="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S</a:t>
            </a:r>
            <a:r>
              <a:rPr lang="fr-FR" sz="2800" b="1" kern="0" baseline="30000" dirty="0">
                <a:solidFill>
                  <a:schemeClr val="accent1"/>
                </a:solidFill>
              </a:rPr>
              <a:t>1</a:t>
            </a:r>
            <a:endParaRPr kumimoji="0" lang="fr-FR" sz="2800" b="1" i="0" u="none" strike="noStrike" kern="0" cap="none" spc="0" normalizeH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  </a:t>
            </a:r>
            <a:r>
              <a:rPr lang="fr-FR" sz="2800" kern="0" dirty="0">
                <a:solidFill>
                  <a:schemeClr val="accent2"/>
                </a:solidFill>
              </a:rPr>
              <a:t>end signal</a:t>
            </a:r>
            <a:r>
              <a:rPr lang="fr-FR" sz="2800" b="1" kern="0" baseline="30000" dirty="0">
                <a:solidFill>
                  <a:schemeClr val="accent2"/>
                </a:solidFill>
              </a:rPr>
              <a:t>0</a:t>
            </a:r>
            <a:r>
              <a:rPr lang="fr-FR" sz="1600" kern="0" dirty="0"/>
              <a:t> </a:t>
            </a:r>
            <a:r>
              <a:rPr lang="fr-FR" sz="2800" kern="0" dirty="0">
                <a:solidFill>
                  <a:schemeClr val="accent2"/>
                </a:solidFill>
              </a:rPr>
              <a:t>;</a:t>
            </a:r>
            <a:r>
              <a:rPr lang="fr-FR" sz="2800" b="1" kern="0" baseline="30000" dirty="0">
                <a:solidFill>
                  <a:schemeClr val="accent2"/>
                </a:solidFill>
              </a:rPr>
              <a:t>0</a:t>
            </a:r>
            <a:endParaRPr lang="fr-FR" sz="2800" b="1" kern="0" dirty="0">
              <a:solidFill>
                <a:schemeClr val="accent2"/>
              </a:solidFill>
            </a:endParaRP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  </a:t>
            </a:r>
            <a:r>
              <a:rPr lang="fr-FR" sz="2800" kern="0" dirty="0">
                <a:solidFill>
                  <a:schemeClr val="accent2"/>
                </a:solidFill>
              </a:rPr>
              <a:t>LCI2</a:t>
            </a:r>
            <a:r>
              <a:rPr lang="fr-FR" sz="2800" b="1" kern="0" baseline="30000" dirty="0">
                <a:solidFill>
                  <a:schemeClr val="accent2"/>
                </a:solidFill>
              </a:rPr>
              <a:t>0</a:t>
            </a:r>
            <a:endParaRPr lang="fr-FR" sz="2800" b="1" kern="0" dirty="0">
              <a:solidFill>
                <a:schemeClr val="accent2"/>
              </a:solidFill>
            </a:endParaRP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i="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end loop</a:t>
            </a:r>
            <a:r>
              <a:rPr lang="fr-FR" sz="2800" b="1" kern="0" baseline="30000" dirty="0">
                <a:solidFill>
                  <a:schemeClr val="accent2"/>
                </a:solidFill>
              </a:rPr>
              <a:t>0</a:t>
            </a:r>
            <a:endParaRPr kumimoji="0" lang="fr-FR" sz="2800" b="1" i="0" u="none" strike="noStrike" kern="0" cap="none" spc="0" normalizeH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169FC7C-5D10-8B47-9EFF-1EB2AD10656F}"/>
              </a:ext>
            </a:extLst>
          </p:cNvPr>
          <p:cNvSpPr txBox="1"/>
          <p:nvPr/>
        </p:nvSpPr>
        <p:spPr>
          <a:xfrm>
            <a:off x="7164288" y="1144800"/>
            <a:ext cx="1026391" cy="1387176"/>
          </a:xfrm>
          <a:prstGeom prst="rect">
            <a:avLst/>
          </a:prstGeom>
          <a:ln w="28575">
            <a:noFill/>
          </a:ln>
        </p:spPr>
        <p:txBody>
          <a:bodyPr wrap="none" tIns="28800" rIns="90000" bIns="64800" rtlCol="0" anchor="ctr" anchorCtr="0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fr-FR" sz="2800" kern="0" dirty="0"/>
              <a:t>S</a:t>
            </a:r>
            <a:r>
              <a:rPr lang="fr-FR" sz="2800" kern="0" baseline="30000" dirty="0"/>
              <a:t>0</a:t>
            </a:r>
            <a:r>
              <a:rPr lang="fr-FR" sz="2800" kern="0" dirty="0"/>
              <a:t> S</a:t>
            </a:r>
            <a:r>
              <a:rPr lang="fr-FR" sz="2800" kern="0" baseline="30000" dirty="0"/>
              <a:t>1</a:t>
            </a:r>
          </a:p>
          <a:p>
            <a:pPr fontAlgn="base">
              <a:spcAft>
                <a:spcPct val="0"/>
              </a:spcAft>
            </a:pPr>
            <a:r>
              <a:rPr lang="fr-FR" sz="2800" kern="0" dirty="0">
                <a:solidFill>
                  <a:schemeClr val="bg1"/>
                </a:solidFill>
              </a:rPr>
              <a:t>S</a:t>
            </a:r>
            <a:r>
              <a:rPr lang="fr-FR" sz="2800" kern="0" baseline="30000" dirty="0">
                <a:solidFill>
                  <a:schemeClr val="bg1"/>
                </a:solidFill>
              </a:rPr>
              <a:t>0</a:t>
            </a:r>
            <a:r>
              <a:rPr lang="fr-FR" sz="2800" kern="0" dirty="0">
                <a:solidFill>
                  <a:schemeClr val="bg1"/>
                </a:solidFill>
              </a:rPr>
              <a:t> </a:t>
            </a:r>
            <a:r>
              <a:rPr lang="fr-FR" sz="2800" kern="0" dirty="0">
                <a:solidFill>
                  <a:schemeClr val="accent1"/>
                </a:solidFill>
              </a:rPr>
              <a:t>S</a:t>
            </a:r>
            <a:r>
              <a:rPr lang="fr-FR" sz="2800" kern="0" baseline="30000" dirty="0">
                <a:solidFill>
                  <a:schemeClr val="accent1"/>
                </a:solidFill>
              </a:rPr>
              <a:t>1</a:t>
            </a:r>
          </a:p>
          <a:p>
            <a:pPr fontAlgn="base">
              <a:spcAft>
                <a:spcPct val="0"/>
              </a:spcAft>
            </a:pPr>
            <a:r>
              <a:rPr lang="fr-FR" sz="2800" kern="0" dirty="0">
                <a:solidFill>
                  <a:schemeClr val="bg1">
                    <a:lumMod val="75000"/>
                  </a:schemeClr>
                </a:solidFill>
              </a:rPr>
              <a:t>S</a:t>
            </a:r>
            <a:r>
              <a:rPr lang="fr-FR" sz="2800" kern="0" baseline="30000" dirty="0">
                <a:solidFill>
                  <a:schemeClr val="bg1">
                    <a:lumMod val="75000"/>
                  </a:schemeClr>
                </a:solidFill>
              </a:rPr>
              <a:t>0</a:t>
            </a:r>
            <a:endParaRPr lang="fr-FR" sz="2800" kern="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2987B15-3666-6C41-995C-AAF1A73BEFD0}"/>
              </a:ext>
            </a:extLst>
          </p:cNvPr>
          <p:cNvSpPr txBox="1"/>
          <p:nvPr/>
        </p:nvSpPr>
        <p:spPr>
          <a:xfrm>
            <a:off x="73627" y="1674028"/>
            <a:ext cx="484428" cy="52322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/0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66FCE90-4E1D-B44C-B243-B5A68E8941AA}"/>
              </a:ext>
            </a:extLst>
          </p:cNvPr>
          <p:cNvSpPr txBox="1"/>
          <p:nvPr/>
        </p:nvSpPr>
        <p:spPr>
          <a:xfrm>
            <a:off x="73627" y="2918480"/>
            <a:ext cx="484428" cy="52322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/1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586437A-AB8B-1041-8225-1BFB50563D14}"/>
              </a:ext>
            </a:extLst>
          </p:cNvPr>
          <p:cNvSpPr txBox="1"/>
          <p:nvPr/>
        </p:nvSpPr>
        <p:spPr>
          <a:xfrm>
            <a:off x="-69118" y="1208523"/>
            <a:ext cx="1064715" cy="52322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pmax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513B8DE-3976-E544-8CB0-62DB2C1B2CC4}"/>
              </a:ext>
            </a:extLst>
          </p:cNvPr>
          <p:cNvSpPr txBox="1"/>
          <p:nvPr/>
        </p:nvSpPr>
        <p:spPr>
          <a:xfrm>
            <a:off x="73627" y="4221088"/>
            <a:ext cx="484428" cy="52322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/0</a:t>
            </a:r>
          </a:p>
        </p:txBody>
      </p:sp>
    </p:spTree>
    <p:extLst>
      <p:ext uri="{BB962C8B-B14F-4D97-AF65-F5344CB8AC3E}">
        <p14:creationId xmlns:p14="http://schemas.microsoft.com/office/powerpoint/2010/main" val="189825685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AD7A351-C8BB-8D45-8D04-4130B6EA4BE3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21/03/2018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B397569-B7F6-994C-9B31-0F87D3806FF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78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047ED92-69D8-4347-AFCF-B47B422445E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34E89C24-1D2C-764A-8C81-565E0E96A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Rebouclage, 0/0</a:t>
            </a:r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CB2F1DF-CD70-B34C-A2E0-FE64621A77B2}"/>
              </a:ext>
            </a:extLst>
          </p:cNvPr>
          <p:cNvSpPr txBox="1"/>
          <p:nvPr/>
        </p:nvSpPr>
        <p:spPr>
          <a:xfrm>
            <a:off x="1097014" y="1116000"/>
            <a:ext cx="4820550" cy="458523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</a:pPr>
            <a:r>
              <a:rPr kumimoji="0" lang="fr-FR" sz="280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output </a:t>
            </a:r>
            <a:r>
              <a:rPr kumimoji="0" lang="fr-FR" sz="280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O</a:t>
            </a:r>
            <a:r>
              <a:rPr kumimoji="0" lang="fr-FR" sz="2800" i="0" u="none" strike="noStrike" kern="0" cap="none" spc="0" normalizeH="0" baseline="3000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0</a:t>
            </a:r>
            <a:r>
              <a:rPr kumimoji="0" lang="fr-FR" sz="160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80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>
                <a:solidFill>
                  <a:schemeClr val="accent2"/>
                </a:solidFill>
              </a:rPr>
              <a:t>loop</a:t>
            </a:r>
            <a:r>
              <a:rPr lang="fr-FR" sz="2800" b="1" kern="0" baseline="30000" dirty="0">
                <a:solidFill>
                  <a:schemeClr val="accent2"/>
                </a:solidFill>
              </a:rPr>
              <a:t>0</a:t>
            </a:r>
            <a:endParaRPr lang="fr-FR" sz="2800" b="1" kern="0" dirty="0">
              <a:solidFill>
                <a:schemeClr val="accent2"/>
              </a:solidFill>
            </a:endParaRP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  </a:t>
            </a:r>
            <a:r>
              <a:rPr lang="fr-FR" sz="2800" kern="0" dirty="0">
                <a:solidFill>
                  <a:schemeClr val="accent2"/>
                </a:solidFill>
              </a:rPr>
              <a:t>LCI1</a:t>
            </a:r>
            <a:r>
              <a:rPr lang="fr-FR" sz="2800" b="1" kern="0" baseline="30000" dirty="0">
                <a:solidFill>
                  <a:schemeClr val="accent2"/>
                </a:solidFill>
              </a:rPr>
              <a:t>0</a:t>
            </a:r>
            <a:r>
              <a:rPr lang="fr-FR" sz="1600" kern="0" dirty="0">
                <a:solidFill>
                  <a:schemeClr val="accent4"/>
                </a:solidFill>
              </a:rPr>
              <a:t> </a:t>
            </a:r>
            <a:r>
              <a:rPr lang="fr-FR" sz="2800" kern="0" dirty="0">
                <a:solidFill>
                  <a:schemeClr val="accent2"/>
                </a:solidFill>
              </a:rPr>
              <a:t>;</a:t>
            </a:r>
            <a:r>
              <a:rPr lang="fr-FR" sz="2800" b="1" kern="0" baseline="30000" dirty="0">
                <a:solidFill>
                  <a:schemeClr val="accent2"/>
                </a:solidFill>
              </a:rPr>
              <a:t>0</a:t>
            </a:r>
            <a:endParaRPr lang="fr-FR" sz="2800" b="1" kern="0" dirty="0">
              <a:solidFill>
                <a:schemeClr val="accent2"/>
              </a:solidFill>
            </a:endParaRP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  </a:t>
            </a:r>
            <a:r>
              <a:rPr lang="fr-FR" sz="2800" kern="0" dirty="0">
                <a:solidFill>
                  <a:schemeClr val="accent2"/>
                </a:solidFill>
              </a:rPr>
              <a:t>signal</a:t>
            </a:r>
            <a:r>
              <a:rPr lang="fr-FR" sz="2800" b="1" kern="0" baseline="30000" dirty="0">
                <a:solidFill>
                  <a:schemeClr val="accent2"/>
                </a:solidFill>
              </a:rPr>
              <a:t>0</a:t>
            </a:r>
            <a:r>
              <a:rPr lang="fr-FR" sz="2800" kern="0" dirty="0"/>
              <a:t> </a:t>
            </a:r>
            <a:r>
              <a:rPr lang="fr-FR" sz="2800" kern="0" dirty="0">
                <a:solidFill>
                  <a:schemeClr val="tx2"/>
                </a:solidFill>
              </a:rPr>
              <a:t>S</a:t>
            </a:r>
            <a:r>
              <a:rPr lang="fr-FR" sz="2800" b="1" kern="0" baseline="30000" dirty="0">
                <a:solidFill>
                  <a:schemeClr val="tx2"/>
                </a:solidFill>
              </a:rPr>
              <a:t>0</a:t>
            </a:r>
            <a:r>
              <a:rPr lang="fr-FR" sz="2800" kern="0" baseline="30000" dirty="0"/>
              <a:t>,</a:t>
            </a:r>
            <a:r>
              <a:rPr lang="fr-FR" sz="2800" b="1" kern="0" baseline="30000" dirty="0">
                <a:solidFill>
                  <a:schemeClr val="accent1"/>
                </a:solidFill>
              </a:rPr>
              <a:t>1</a:t>
            </a:r>
            <a:r>
              <a:rPr lang="fr-FR" sz="2800" kern="0" dirty="0"/>
              <a:t> in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     </a:t>
            </a:r>
            <a:r>
              <a:rPr kumimoji="0" lang="fr-FR" sz="2800" i="0" u="none" strike="noStrike" kern="0" cap="none" spc="0" normalizeH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if</a:t>
            </a:r>
            <a:r>
              <a:rPr lang="fr-FR" sz="2800" b="1" kern="0" baseline="30000" dirty="0">
                <a:solidFill>
                  <a:schemeClr val="accent2"/>
                </a:solidFill>
              </a:rPr>
              <a:t>0</a:t>
            </a:r>
            <a:r>
              <a:rPr kumimoji="0" lang="fr-FR" sz="280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</a:t>
            </a:r>
            <a:r>
              <a:rPr lang="fr-FR" sz="2800" b="1" kern="0" baseline="30000" dirty="0">
                <a:solidFill>
                  <a:schemeClr val="tx2"/>
                </a:solidFill>
              </a:rPr>
              <a:t>0</a:t>
            </a:r>
            <a:r>
              <a:rPr kumimoji="0" lang="fr-FR" sz="280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then</a:t>
            </a:r>
            <a:r>
              <a:rPr kumimoji="0" lang="fr-FR" sz="280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emit</a:t>
            </a:r>
            <a:r>
              <a:rPr lang="fr-FR" sz="2800" kern="0" baseline="30000" dirty="0"/>
              <a:t>0</a:t>
            </a:r>
            <a:r>
              <a:rPr kumimoji="0" lang="fr-FR" sz="280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O</a:t>
            </a:r>
            <a:r>
              <a:rPr lang="fr-FR" sz="2800" b="1" kern="0" baseline="30000" dirty="0">
                <a:solidFill>
                  <a:schemeClr val="tx2"/>
                </a:solidFill>
              </a:rPr>
              <a:t>0</a:t>
            </a:r>
            <a:r>
              <a:rPr kumimoji="0" lang="fr-FR" sz="280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800" i="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end</a:t>
            </a:r>
            <a:r>
              <a:rPr kumimoji="0" lang="fr-FR" sz="280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i="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;</a:t>
            </a:r>
            <a:r>
              <a:rPr lang="fr-FR" sz="2800" b="1" kern="0" baseline="30000" dirty="0">
                <a:solidFill>
                  <a:schemeClr val="accent2"/>
                </a:solidFill>
              </a:rPr>
              <a:t>0</a:t>
            </a:r>
            <a:endParaRPr kumimoji="0" lang="fr-FR" sz="2800" b="1" i="0" u="none" strike="noStrike" kern="0" cap="none" spc="0" normalizeH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</a:endParaRP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     </a:t>
            </a:r>
            <a:r>
              <a:rPr lang="fr-FR" sz="2800" b="1" kern="0" baseline="30000" dirty="0">
                <a:solidFill>
                  <a:schemeClr val="accent2"/>
                </a:solidFill>
              </a:rPr>
              <a:t>0</a:t>
            </a:r>
            <a:r>
              <a:rPr lang="fr-FR" sz="2800" u="sng" kern="0" dirty="0">
                <a:solidFill>
                  <a:schemeClr val="accent2"/>
                </a:solidFill>
              </a:rPr>
              <a:t>pa</a:t>
            </a:r>
            <a:r>
              <a:rPr lang="fr-FR" sz="2800" kern="0" dirty="0"/>
              <a:t>u</a:t>
            </a:r>
            <a:r>
              <a:rPr lang="fr-FR" sz="2800" u="sng" kern="0" dirty="0">
                <a:solidFill>
                  <a:schemeClr val="accent2"/>
                </a:solidFill>
              </a:rPr>
              <a:t>se</a:t>
            </a:r>
            <a:r>
              <a:rPr lang="fr-FR" sz="2800" b="1" kern="0" baseline="30000" dirty="0">
                <a:solidFill>
                  <a:schemeClr val="accent2"/>
                </a:solidFill>
              </a:rPr>
              <a:t>1</a:t>
            </a:r>
            <a:r>
              <a:rPr lang="fr-FR" sz="1600" kern="0" dirty="0">
                <a:solidFill>
                  <a:schemeClr val="accent2"/>
                </a:solidFill>
              </a:rPr>
              <a:t> </a:t>
            </a:r>
            <a:r>
              <a:rPr lang="fr-FR" sz="2800" kern="0" dirty="0">
                <a:solidFill>
                  <a:schemeClr val="accent2"/>
                </a:solidFill>
              </a:rPr>
              <a:t>;</a:t>
            </a:r>
            <a:r>
              <a:rPr lang="fr-FR" sz="2800" b="1" kern="0" baseline="30000" dirty="0">
                <a:solidFill>
                  <a:schemeClr val="accent2"/>
                </a:solidFill>
              </a:rPr>
              <a:t>1</a:t>
            </a:r>
            <a:endParaRPr lang="fr-FR" sz="2800" b="1" kern="0" dirty="0">
              <a:solidFill>
                <a:schemeClr val="accent2"/>
              </a:solidFill>
            </a:endParaRP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     </a:t>
            </a:r>
            <a:r>
              <a:rPr kumimoji="0" lang="fr-FR" sz="2800" i="0" u="none" strike="noStrike" kern="0" cap="none" spc="0" normalizeH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emit</a:t>
            </a:r>
            <a:r>
              <a:rPr lang="fr-FR" sz="2800" b="1" kern="0" baseline="30000" dirty="0">
                <a:solidFill>
                  <a:schemeClr val="accent2"/>
                </a:solidFill>
              </a:rPr>
              <a:t>1</a:t>
            </a:r>
            <a:r>
              <a:rPr kumimoji="0" lang="fr-FR" sz="280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</a:t>
            </a:r>
            <a:r>
              <a:rPr lang="fr-FR" sz="2800" b="1" kern="0" baseline="30000" dirty="0">
                <a:solidFill>
                  <a:schemeClr val="accent1"/>
                </a:solidFill>
              </a:rPr>
              <a:t>1</a:t>
            </a:r>
            <a:endParaRPr kumimoji="0" lang="fr-FR" sz="2800" b="1" i="0" u="none" strike="noStrike" kern="0" cap="none" spc="0" normalizeH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  </a:t>
            </a:r>
            <a:r>
              <a:rPr lang="fr-FR" sz="2800" kern="0" dirty="0">
                <a:solidFill>
                  <a:schemeClr val="accent2"/>
                </a:solidFill>
              </a:rPr>
              <a:t>end signal</a:t>
            </a:r>
            <a:r>
              <a:rPr lang="fr-FR" sz="2800" b="1" kern="0" baseline="30000" dirty="0">
                <a:solidFill>
                  <a:schemeClr val="accent2"/>
                </a:solidFill>
              </a:rPr>
              <a:t>0</a:t>
            </a:r>
            <a:r>
              <a:rPr lang="fr-FR" sz="1600" kern="0" dirty="0"/>
              <a:t> </a:t>
            </a:r>
            <a:r>
              <a:rPr lang="fr-FR" sz="2800" kern="0" dirty="0">
                <a:solidFill>
                  <a:schemeClr val="accent2"/>
                </a:solidFill>
              </a:rPr>
              <a:t>;</a:t>
            </a:r>
            <a:r>
              <a:rPr lang="fr-FR" sz="2800" b="1" kern="0" baseline="30000" dirty="0">
                <a:solidFill>
                  <a:schemeClr val="accent2"/>
                </a:solidFill>
              </a:rPr>
              <a:t>0</a:t>
            </a:r>
            <a:endParaRPr lang="fr-FR" sz="2800" b="1" kern="0" dirty="0">
              <a:solidFill>
                <a:schemeClr val="accent2"/>
              </a:solidFill>
            </a:endParaRP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  </a:t>
            </a:r>
            <a:r>
              <a:rPr lang="fr-FR" sz="2800" kern="0" dirty="0">
                <a:solidFill>
                  <a:schemeClr val="accent2"/>
                </a:solidFill>
              </a:rPr>
              <a:t>LCI2</a:t>
            </a:r>
            <a:r>
              <a:rPr lang="fr-FR" sz="2800" b="1" kern="0" baseline="30000" dirty="0">
                <a:solidFill>
                  <a:schemeClr val="accent2"/>
                </a:solidFill>
              </a:rPr>
              <a:t>0</a:t>
            </a:r>
            <a:endParaRPr lang="fr-FR" sz="2800" b="1" kern="0" dirty="0">
              <a:solidFill>
                <a:schemeClr val="accent2"/>
              </a:solidFill>
            </a:endParaRP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i="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end loop</a:t>
            </a:r>
            <a:r>
              <a:rPr lang="fr-FR" sz="2800" b="1" kern="0" baseline="30000" dirty="0">
                <a:solidFill>
                  <a:schemeClr val="accent2"/>
                </a:solidFill>
              </a:rPr>
              <a:t>0</a:t>
            </a:r>
            <a:endParaRPr kumimoji="0" lang="fr-FR" sz="2800" b="1" i="0" u="none" strike="noStrike" kern="0" cap="none" spc="0" normalizeH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F50253C-FCF1-B248-968F-98DEC13C6807}"/>
              </a:ext>
            </a:extLst>
          </p:cNvPr>
          <p:cNvSpPr txBox="1"/>
          <p:nvPr/>
        </p:nvSpPr>
        <p:spPr>
          <a:xfrm>
            <a:off x="7164287" y="1144800"/>
            <a:ext cx="1026391" cy="1818063"/>
          </a:xfrm>
          <a:prstGeom prst="rect">
            <a:avLst/>
          </a:prstGeom>
          <a:ln w="28575">
            <a:noFill/>
          </a:ln>
        </p:spPr>
        <p:txBody>
          <a:bodyPr wrap="none" tIns="28800" rIns="90000" bIns="64800" rtlCol="0" anchor="ctr" anchorCtr="0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fr-FR" sz="2800" kern="0" dirty="0"/>
              <a:t>S</a:t>
            </a:r>
            <a:r>
              <a:rPr lang="fr-FR" sz="2800" kern="0" baseline="30000" dirty="0"/>
              <a:t>0</a:t>
            </a:r>
            <a:r>
              <a:rPr lang="fr-FR" sz="2800" kern="0" dirty="0"/>
              <a:t> S</a:t>
            </a:r>
            <a:r>
              <a:rPr lang="fr-FR" sz="2800" kern="0" baseline="30000" dirty="0"/>
              <a:t>1</a:t>
            </a:r>
          </a:p>
          <a:p>
            <a:pPr fontAlgn="base">
              <a:spcAft>
                <a:spcPct val="0"/>
              </a:spcAft>
            </a:pPr>
            <a:r>
              <a:rPr lang="fr-FR" sz="2800" kern="0" dirty="0">
                <a:solidFill>
                  <a:schemeClr val="bg1"/>
                </a:solidFill>
              </a:rPr>
              <a:t>S</a:t>
            </a:r>
            <a:r>
              <a:rPr lang="fr-FR" sz="2800" kern="0" baseline="30000" dirty="0">
                <a:solidFill>
                  <a:schemeClr val="bg1"/>
                </a:solidFill>
              </a:rPr>
              <a:t>0</a:t>
            </a:r>
            <a:r>
              <a:rPr lang="fr-FR" sz="2800" kern="0" dirty="0">
                <a:solidFill>
                  <a:schemeClr val="bg1"/>
                </a:solidFill>
              </a:rPr>
              <a:t> </a:t>
            </a:r>
            <a:r>
              <a:rPr lang="fr-FR" sz="2800" kern="0" dirty="0">
                <a:solidFill>
                  <a:schemeClr val="accent1"/>
                </a:solidFill>
              </a:rPr>
              <a:t>S</a:t>
            </a:r>
            <a:r>
              <a:rPr lang="fr-FR" sz="2800" kern="0" baseline="30000" dirty="0">
                <a:solidFill>
                  <a:schemeClr val="accent1"/>
                </a:solidFill>
              </a:rPr>
              <a:t>1</a:t>
            </a:r>
          </a:p>
          <a:p>
            <a:pPr fontAlgn="base">
              <a:spcAft>
                <a:spcPct val="0"/>
              </a:spcAft>
            </a:pPr>
            <a:r>
              <a:rPr lang="fr-FR" sz="2800" kern="0" dirty="0">
                <a:solidFill>
                  <a:schemeClr val="bg1">
                    <a:lumMod val="75000"/>
                  </a:schemeClr>
                </a:solidFill>
              </a:rPr>
              <a:t>S</a:t>
            </a:r>
            <a:r>
              <a:rPr lang="fr-FR" sz="2800" kern="0" baseline="30000" dirty="0">
                <a:solidFill>
                  <a:schemeClr val="bg1">
                    <a:lumMod val="75000"/>
                  </a:schemeClr>
                </a:solidFill>
              </a:rPr>
              <a:t>0</a:t>
            </a:r>
            <a:endParaRPr lang="fr-FR" sz="2800" kern="0" dirty="0">
              <a:solidFill>
                <a:schemeClr val="bg1">
                  <a:lumMod val="75000"/>
                </a:schemeClr>
              </a:solidFill>
            </a:endParaRPr>
          </a:p>
          <a:p>
            <a:pPr fontAlgn="base">
              <a:spcAft>
                <a:spcPct val="0"/>
              </a:spcAft>
            </a:pPr>
            <a:r>
              <a:rPr lang="fr-FR" sz="2800" kern="0" dirty="0">
                <a:solidFill>
                  <a:schemeClr val="tx2"/>
                </a:solidFill>
              </a:rPr>
              <a:t>S</a:t>
            </a:r>
            <a:r>
              <a:rPr lang="fr-FR" sz="2800" kern="0" baseline="30000" dirty="0">
                <a:solidFill>
                  <a:schemeClr val="tx2"/>
                </a:solidFill>
              </a:rPr>
              <a:t>0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AC5DB12-1CA4-F44A-9A1F-0C560DD4FBEB}"/>
              </a:ext>
            </a:extLst>
          </p:cNvPr>
          <p:cNvSpPr txBox="1"/>
          <p:nvPr/>
        </p:nvSpPr>
        <p:spPr>
          <a:xfrm>
            <a:off x="73627" y="1674028"/>
            <a:ext cx="484428" cy="52322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/0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05723F6-5E9E-764C-9C85-409A11C15FAA}"/>
              </a:ext>
            </a:extLst>
          </p:cNvPr>
          <p:cNvSpPr txBox="1"/>
          <p:nvPr/>
        </p:nvSpPr>
        <p:spPr>
          <a:xfrm>
            <a:off x="73627" y="2918480"/>
            <a:ext cx="484428" cy="52322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/1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74B9AC4-5E53-764F-A35F-2B577FBEB141}"/>
              </a:ext>
            </a:extLst>
          </p:cNvPr>
          <p:cNvSpPr txBox="1"/>
          <p:nvPr/>
        </p:nvSpPr>
        <p:spPr>
          <a:xfrm>
            <a:off x="-69118" y="1208523"/>
            <a:ext cx="1064715" cy="52322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pmax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947A435-B1A9-234E-AEA8-8AEC2D294942}"/>
              </a:ext>
            </a:extLst>
          </p:cNvPr>
          <p:cNvSpPr txBox="1"/>
          <p:nvPr/>
        </p:nvSpPr>
        <p:spPr>
          <a:xfrm>
            <a:off x="73627" y="4221088"/>
            <a:ext cx="484428" cy="52322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/0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4B7DB45-A733-7D4D-A2F7-4658C64E1A3F}"/>
              </a:ext>
            </a:extLst>
          </p:cNvPr>
          <p:cNvSpPr txBox="1"/>
          <p:nvPr/>
        </p:nvSpPr>
        <p:spPr>
          <a:xfrm>
            <a:off x="6660232" y="3299032"/>
            <a:ext cx="2148493" cy="52540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tIns="28800" rIns="90000" bIns="64800" rtlCol="0" anchor="ctr" anchorCtr="0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fr-FR" sz="2800" kern="0" dirty="0">
                <a:solidFill>
                  <a:schemeClr val="tx2"/>
                </a:solidFill>
              </a:rPr>
              <a:t>clef : S</a:t>
            </a:r>
            <a:r>
              <a:rPr lang="fr-FR" sz="2800" kern="0" baseline="30000" dirty="0">
                <a:solidFill>
                  <a:schemeClr val="tx2"/>
                </a:solidFill>
              </a:rPr>
              <a:t>0 </a:t>
            </a:r>
            <a:r>
              <a:rPr lang="fr-FR" sz="2800" kern="0" dirty="0">
                <a:solidFill>
                  <a:schemeClr val="tx2"/>
                </a:solidFill>
              </a:rPr>
              <a:t>≠ S</a:t>
            </a:r>
            <a:r>
              <a:rPr lang="fr-FR" sz="2800" kern="0" baseline="30000" dirty="0">
                <a:solidFill>
                  <a:schemeClr val="tx2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9159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7F31B109-594D-754C-8491-5688D1682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368" y="1219200"/>
            <a:ext cx="8291264" cy="477977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fr-FR"/>
              <a:t>Pourquoi </a:t>
            </a:r>
            <a:r>
              <a:rPr lang="en-US"/>
              <a:t>une étude spéciale des boucles</a:t>
            </a:r>
          </a:p>
          <a:p>
            <a:pPr marL="514350" indent="-514350">
              <a:buAutoNum type="arabicPeriod"/>
            </a:pPr>
            <a:r>
              <a:rPr lang="en-US"/>
              <a:t>Un programme schizophrène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/>
              <a:t>Un programme doublement schizophrène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fr-FR" dirty="0"/>
              <a:t>Traiter la schizophr</a:t>
            </a:r>
            <a:r>
              <a:rPr lang="en-US" dirty="0"/>
              <a:t>énie</a:t>
            </a:r>
            <a:r>
              <a:rPr lang="fr-FR" dirty="0"/>
              <a:t> par duplication du corps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fr-FR" dirty="0"/>
              <a:t>Plus efficace : r</a:t>
            </a:r>
            <a:r>
              <a:rPr lang="en-US" dirty="0"/>
              <a:t>éincarner la surface des boucles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/>
              <a:t>Indexer les incarnations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/>
              <a:t>Observer la guérison du pire des cas</a:t>
            </a:r>
            <a:endParaRPr lang="fr-FR"/>
          </a:p>
          <a:p>
            <a:pPr marL="514350" indent="-514350">
              <a:buFont typeface="Arial" pitchFamily="34" charset="0"/>
              <a:buAutoNum type="arabicPeriod"/>
            </a:pPr>
            <a:endParaRPr lang="fr-FR"/>
          </a:p>
          <a:p>
            <a:pPr marL="514350" indent="-514350">
              <a:buAutoNum type="arabicPeriod"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491F9ED-951B-044C-96AF-E9D308FF9A7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21/03/2018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FBBF6C9-5DB3-A544-8E23-EF59FF652FF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79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94D314-35FB-554B-9DCE-A609CF0994A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6FE0E28A-3CF7-5D44-8991-4A08C2C99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307400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21/03/2018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Instant 2a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100625" y="1657896"/>
            <a:ext cx="4113627" cy="3814378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ts val="80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output O</a:t>
            </a:r>
            <a:r>
              <a:rPr kumimoji="0" lang="fr-FR" sz="16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loop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  signal S in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    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if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S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then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emit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O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end</a:t>
            </a:r>
            <a:r>
              <a:rPr lang="fr-FR" sz="1600" kern="0" dirty="0"/>
              <a:t> </a:t>
            </a:r>
            <a:r>
              <a:rPr lang="fr-FR" sz="2800" kern="0" dirty="0"/>
              <a:t>;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     pau</a:t>
            </a:r>
            <a:r>
              <a:rPr lang="fr-FR" sz="2800" u="sng" kern="0" dirty="0">
                <a:solidFill>
                  <a:schemeClr val="accent2"/>
                </a:solidFill>
              </a:rPr>
              <a:t>se</a:t>
            </a:r>
            <a:r>
              <a:rPr lang="fr-FR" sz="1600" kern="0" dirty="0">
                <a:solidFill>
                  <a:schemeClr val="accent2"/>
                </a:solidFill>
              </a:rPr>
              <a:t> </a:t>
            </a:r>
            <a:r>
              <a:rPr lang="fr-FR" sz="2800" kern="0" dirty="0">
                <a:solidFill>
                  <a:schemeClr val="accent2"/>
                </a:solidFill>
              </a:rPr>
              <a:t>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    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emit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S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  end signal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end loop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806226" y="910632"/>
            <a:ext cx="3765774" cy="544765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Un programme banal :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52931" y="5805264"/>
            <a:ext cx="8438160" cy="572392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lIns="126000" tIns="54000" bIns="648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S,O inconnus, pau</a:t>
            </a:r>
            <a:r>
              <a:rPr lang="fr-FR" sz="2800" u="sng" kern="0" dirty="0">
                <a:solidFill>
                  <a:schemeClr val="accent2"/>
                </a:solidFill>
              </a:rPr>
              <a:t>se</a:t>
            </a:r>
            <a:r>
              <a:rPr lang="fr-FR" sz="2800" kern="0" dirty="0"/>
              <a:t> termine, la s</a:t>
            </a:r>
            <a:r>
              <a:rPr lang="en-US" sz="2800" kern="0" dirty="0"/>
              <a:t>équence démarre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CD472B4E-4656-9144-8F78-7F47765942AF}"/>
              </a:ext>
            </a:extLst>
          </p:cNvPr>
          <p:cNvCxnSpPr/>
          <p:nvPr/>
        </p:nvCxnSpPr>
        <p:spPr bwMode="auto">
          <a:xfrm>
            <a:off x="1907704" y="3861048"/>
            <a:ext cx="648072" cy="0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5367CE78-EE9F-9549-A566-62807769C315}"/>
              </a:ext>
            </a:extLst>
          </p:cNvPr>
          <p:cNvSpPr txBox="1"/>
          <p:nvPr/>
        </p:nvSpPr>
        <p:spPr>
          <a:xfrm>
            <a:off x="7473577" y="2257708"/>
            <a:ext cx="423514" cy="52322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07473678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0542F5F-ED1B-2443-AAA1-56A82DB94EF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21/03/2018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B0396E3-34A1-7C49-A009-511BCF0277F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80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848F085-3C20-034E-83BB-F76E6B1E9EE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4C0D0C-1CE8-0048-8BBB-12032BE8C71E}"/>
              </a:ext>
            </a:extLst>
          </p:cNvPr>
          <p:cNvSpPr/>
          <p:nvPr/>
        </p:nvSpPr>
        <p:spPr>
          <a:xfrm>
            <a:off x="467544" y="33730"/>
            <a:ext cx="8784976" cy="7155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700">
                <a:effectLst/>
                <a:latin typeface="Helvetica" pitchFamily="2" charset="0"/>
              </a:rPr>
              <a:t>output </a:t>
            </a:r>
            <a:r>
              <a:rPr lang="fr-FR" sz="1700">
                <a:solidFill>
                  <a:schemeClr val="tx2"/>
                </a:solidFill>
                <a:effectLst/>
                <a:latin typeface="Helvetica" pitchFamily="2" charset="0"/>
              </a:rPr>
              <a:t>S1andS2</a:t>
            </a:r>
            <a:r>
              <a:rPr lang="fr-FR" sz="1700">
                <a:effectLst/>
                <a:latin typeface="Helvetica" pitchFamily="2" charset="0"/>
              </a:rPr>
              <a:t>, </a:t>
            </a:r>
            <a:r>
              <a:rPr lang="fr-FR" sz="1700">
                <a:solidFill>
                  <a:schemeClr val="tx2"/>
                </a:solidFill>
                <a:effectLst/>
                <a:latin typeface="Helvetica" pitchFamily="2" charset="0"/>
              </a:rPr>
              <a:t>S1andnS2</a:t>
            </a:r>
            <a:r>
              <a:rPr lang="fr-FR" sz="1700">
                <a:effectLst/>
                <a:latin typeface="Helvetica" pitchFamily="2" charset="0"/>
              </a:rPr>
              <a:t>, </a:t>
            </a:r>
            <a:r>
              <a:rPr lang="fr-FR" sz="1700">
                <a:solidFill>
                  <a:schemeClr val="tx2"/>
                </a:solidFill>
                <a:effectLst/>
                <a:latin typeface="Helvetica" pitchFamily="2" charset="0"/>
              </a:rPr>
              <a:t>nS1andS2</a:t>
            </a:r>
            <a:r>
              <a:rPr lang="fr-FR" sz="1700">
                <a:effectLst/>
                <a:latin typeface="Helvetica" pitchFamily="2" charset="0"/>
              </a:rPr>
              <a:t>, </a:t>
            </a:r>
            <a:r>
              <a:rPr lang="fr-FR" sz="1700">
                <a:solidFill>
                  <a:schemeClr val="tx2"/>
                </a:solidFill>
                <a:effectLst/>
                <a:latin typeface="Helvetica" pitchFamily="2" charset="0"/>
              </a:rPr>
              <a:t>nS1andnS2</a:t>
            </a:r>
            <a:r>
              <a:rPr lang="fr-FR" sz="1000">
                <a:solidFill>
                  <a:schemeClr val="tx2"/>
                </a:solidFill>
                <a:effectLst/>
                <a:latin typeface="Helvetica" pitchFamily="2" charset="0"/>
              </a:rPr>
              <a:t> </a:t>
            </a:r>
            <a:r>
              <a:rPr lang="fr-FR" sz="1700">
                <a:effectLst/>
                <a:latin typeface="Helvetica" pitchFamily="2" charset="0"/>
              </a:rPr>
              <a:t>;</a:t>
            </a:r>
          </a:p>
          <a:p>
            <a:r>
              <a:rPr lang="fr-FR" sz="1700">
                <a:effectLst/>
                <a:latin typeface="Helvetica" pitchFamily="2" charset="0"/>
              </a:rPr>
              <a:t>loop</a:t>
            </a:r>
          </a:p>
          <a:p>
            <a:r>
              <a:rPr lang="fr-FR" sz="1700">
                <a:effectLst/>
                <a:latin typeface="Helvetica" pitchFamily="2" charset="0"/>
              </a:rPr>
              <a:t>   trap </a:t>
            </a:r>
            <a:r>
              <a:rPr lang="fr-FR" sz="1700">
                <a:solidFill>
                  <a:schemeClr val="accent3"/>
                </a:solidFill>
                <a:effectLst/>
                <a:latin typeface="Helvetica" pitchFamily="2" charset="0"/>
              </a:rPr>
              <a:t>T1</a:t>
            </a:r>
            <a:r>
              <a:rPr lang="fr-FR" sz="1700">
                <a:effectLst/>
                <a:latin typeface="Helvetica" pitchFamily="2" charset="0"/>
              </a:rPr>
              <a:t> in</a:t>
            </a:r>
          </a:p>
          <a:p>
            <a:r>
              <a:rPr lang="fr-FR" sz="1700">
                <a:effectLst/>
                <a:latin typeface="Helvetica" pitchFamily="2" charset="0"/>
              </a:rPr>
              <a:t>      signal </a:t>
            </a:r>
            <a:r>
              <a:rPr lang="fr-FR" sz="1700">
                <a:solidFill>
                  <a:schemeClr val="tx2"/>
                </a:solidFill>
                <a:effectLst/>
                <a:latin typeface="Helvetica" pitchFamily="2" charset="0"/>
              </a:rPr>
              <a:t>S1</a:t>
            </a:r>
            <a:r>
              <a:rPr lang="fr-FR" sz="1700">
                <a:effectLst/>
                <a:latin typeface="Helvetica" pitchFamily="2" charset="0"/>
              </a:rPr>
              <a:t> in </a:t>
            </a:r>
          </a:p>
          <a:p>
            <a:r>
              <a:rPr lang="fr-FR" sz="1700">
                <a:latin typeface="Helvetica" pitchFamily="2" charset="0"/>
              </a:rPr>
              <a:t>         </a:t>
            </a:r>
            <a:r>
              <a:rPr lang="fr-FR" sz="1700">
                <a:effectLst/>
                <a:latin typeface="Helvetica" pitchFamily="2" charset="0"/>
              </a:rPr>
              <a:t>pause</a:t>
            </a:r>
            <a:r>
              <a:rPr lang="fr-FR" sz="1000">
                <a:effectLst/>
                <a:latin typeface="Helvetica" pitchFamily="2" charset="0"/>
              </a:rPr>
              <a:t> </a:t>
            </a:r>
            <a:r>
              <a:rPr lang="fr-FR" sz="1700">
                <a:effectLst/>
                <a:latin typeface="Helvetica" pitchFamily="2" charset="0"/>
              </a:rPr>
              <a:t>; emit </a:t>
            </a:r>
            <a:r>
              <a:rPr lang="fr-FR" sz="1700">
                <a:solidFill>
                  <a:schemeClr val="tx2"/>
                </a:solidFill>
                <a:effectLst/>
                <a:latin typeface="Helvetica" pitchFamily="2" charset="0"/>
              </a:rPr>
              <a:t>S1</a:t>
            </a:r>
            <a:r>
              <a:rPr lang="fr-FR" sz="1000">
                <a:solidFill>
                  <a:schemeClr val="tx2"/>
                </a:solidFill>
                <a:effectLst/>
                <a:latin typeface="Helvetica" pitchFamily="2" charset="0"/>
              </a:rPr>
              <a:t> </a:t>
            </a:r>
            <a:r>
              <a:rPr lang="fr-FR" sz="1700">
                <a:effectLst/>
                <a:latin typeface="Helvetica" pitchFamily="2" charset="0"/>
              </a:rPr>
              <a:t>; exit </a:t>
            </a:r>
            <a:r>
              <a:rPr lang="fr-FR" sz="1700">
                <a:solidFill>
                  <a:schemeClr val="accent3"/>
                </a:solidFill>
                <a:effectLst/>
                <a:latin typeface="Helvetica" pitchFamily="2" charset="0"/>
              </a:rPr>
              <a:t>T1</a:t>
            </a:r>
          </a:p>
          <a:p>
            <a:r>
              <a:rPr lang="fr-FR" sz="1700">
                <a:effectLst/>
                <a:latin typeface="Helvetica" pitchFamily="2" charset="0"/>
              </a:rPr>
              <a:t>      ||</a:t>
            </a:r>
          </a:p>
          <a:p>
            <a:r>
              <a:rPr lang="fr-FR" sz="1700">
                <a:effectLst/>
                <a:latin typeface="Helvetica" pitchFamily="2" charset="0"/>
              </a:rPr>
              <a:t>         loop</a:t>
            </a:r>
          </a:p>
          <a:p>
            <a:r>
              <a:rPr lang="fr-FR" sz="1700">
                <a:effectLst/>
                <a:latin typeface="Helvetica" pitchFamily="2" charset="0"/>
              </a:rPr>
              <a:t>            trap </a:t>
            </a:r>
            <a:r>
              <a:rPr lang="fr-FR" sz="1700">
                <a:solidFill>
                  <a:schemeClr val="accent3"/>
                </a:solidFill>
                <a:effectLst/>
                <a:latin typeface="Helvetica" pitchFamily="2" charset="0"/>
              </a:rPr>
              <a:t>T2</a:t>
            </a:r>
            <a:r>
              <a:rPr lang="fr-FR" sz="1700">
                <a:effectLst/>
                <a:latin typeface="Helvetica" pitchFamily="2" charset="0"/>
              </a:rPr>
              <a:t> in</a:t>
            </a:r>
          </a:p>
          <a:p>
            <a:r>
              <a:rPr lang="fr-FR" sz="1700">
                <a:effectLst/>
                <a:latin typeface="Helvetica" pitchFamily="2" charset="0"/>
              </a:rPr>
              <a:t>               signal </a:t>
            </a:r>
            <a:r>
              <a:rPr lang="fr-FR" sz="1700">
                <a:solidFill>
                  <a:schemeClr val="tx2"/>
                </a:solidFill>
                <a:effectLst/>
                <a:latin typeface="Helvetica" pitchFamily="2" charset="0"/>
              </a:rPr>
              <a:t>S2</a:t>
            </a:r>
            <a:r>
              <a:rPr lang="fr-FR" sz="1700">
                <a:effectLst/>
                <a:latin typeface="Helvetica" pitchFamily="2" charset="0"/>
              </a:rPr>
              <a:t> in </a:t>
            </a:r>
          </a:p>
          <a:p>
            <a:r>
              <a:rPr lang="fr-FR" sz="1700">
                <a:latin typeface="Helvetica" pitchFamily="2" charset="0"/>
              </a:rPr>
              <a:t>                  </a:t>
            </a:r>
            <a:r>
              <a:rPr lang="fr-FR" sz="1700">
                <a:effectLst/>
                <a:latin typeface="Helvetica" pitchFamily="2" charset="0"/>
              </a:rPr>
              <a:t>pause</a:t>
            </a:r>
            <a:r>
              <a:rPr lang="fr-FR" sz="1000">
                <a:effectLst/>
                <a:latin typeface="Helvetica" pitchFamily="2" charset="0"/>
              </a:rPr>
              <a:t> </a:t>
            </a:r>
            <a:r>
              <a:rPr lang="fr-FR" sz="1700">
                <a:effectLst/>
                <a:latin typeface="Helvetica" pitchFamily="2" charset="0"/>
              </a:rPr>
              <a:t>; emit </a:t>
            </a:r>
            <a:r>
              <a:rPr lang="fr-FR" sz="1700">
                <a:solidFill>
                  <a:schemeClr val="tx2"/>
                </a:solidFill>
                <a:effectLst/>
                <a:latin typeface="Helvetica" pitchFamily="2" charset="0"/>
              </a:rPr>
              <a:t>S2</a:t>
            </a:r>
            <a:r>
              <a:rPr lang="fr-FR" sz="1000">
                <a:solidFill>
                  <a:schemeClr val="tx2"/>
                </a:solidFill>
                <a:effectLst/>
                <a:latin typeface="Helvetica" pitchFamily="2" charset="0"/>
              </a:rPr>
              <a:t> </a:t>
            </a:r>
            <a:r>
              <a:rPr lang="fr-FR" sz="1700">
                <a:effectLst/>
                <a:latin typeface="Helvetica" pitchFamily="2" charset="0"/>
              </a:rPr>
              <a:t>; exit </a:t>
            </a:r>
            <a:r>
              <a:rPr lang="fr-FR" sz="1700">
                <a:solidFill>
                  <a:schemeClr val="accent3"/>
                </a:solidFill>
                <a:effectLst/>
                <a:latin typeface="Helvetica" pitchFamily="2" charset="0"/>
              </a:rPr>
              <a:t>T2</a:t>
            </a:r>
          </a:p>
          <a:p>
            <a:r>
              <a:rPr lang="fr-FR" sz="1700">
                <a:effectLst/>
                <a:latin typeface="Helvetica" pitchFamily="2" charset="0"/>
              </a:rPr>
              <a:t>               ||</a:t>
            </a:r>
          </a:p>
          <a:p>
            <a:r>
              <a:rPr lang="fr-FR" sz="1700">
                <a:effectLst/>
                <a:latin typeface="Helvetica" pitchFamily="2" charset="0"/>
              </a:rPr>
              <a:t>                  loop</a:t>
            </a:r>
          </a:p>
          <a:p>
            <a:r>
              <a:rPr lang="fr-FR" sz="1700">
                <a:effectLst/>
                <a:latin typeface="Helvetica" pitchFamily="2" charset="0"/>
              </a:rPr>
              <a:t>                     if</a:t>
            </a:r>
          </a:p>
          <a:p>
            <a:r>
              <a:rPr lang="fr-FR" sz="1700">
                <a:latin typeface="Helvetica" pitchFamily="2" charset="0"/>
              </a:rPr>
              <a:t>                        case (</a:t>
            </a:r>
            <a:r>
              <a:rPr lang="fr-FR" sz="1700">
                <a:solidFill>
                  <a:schemeClr val="tx2"/>
                </a:solidFill>
                <a:effectLst/>
                <a:latin typeface="Helvetica" pitchFamily="2" charset="0"/>
              </a:rPr>
              <a:t>S1</a:t>
            </a:r>
            <a:r>
              <a:rPr lang="fr-FR" sz="1700">
                <a:effectLst/>
                <a:latin typeface="Helvetica" pitchFamily="2" charset="0"/>
              </a:rPr>
              <a:t> and </a:t>
            </a:r>
            <a:r>
              <a:rPr lang="fr-FR" sz="1700">
                <a:solidFill>
                  <a:schemeClr val="tx2"/>
                </a:solidFill>
                <a:effectLst/>
                <a:latin typeface="Helvetica" pitchFamily="2" charset="0"/>
              </a:rPr>
              <a:t>S2</a:t>
            </a:r>
            <a:r>
              <a:rPr lang="fr-FR" sz="1700">
                <a:effectLst/>
                <a:latin typeface="Helvetica" pitchFamily="2" charset="0"/>
              </a:rPr>
              <a:t>) do emit </a:t>
            </a:r>
            <a:r>
              <a:rPr lang="fr-FR" sz="1700">
                <a:solidFill>
                  <a:schemeClr val="tx2"/>
                </a:solidFill>
                <a:effectLst/>
                <a:latin typeface="Helvetica" pitchFamily="2" charset="0"/>
              </a:rPr>
              <a:t>S1andS2</a:t>
            </a:r>
          </a:p>
          <a:p>
            <a:r>
              <a:rPr lang="fr-FR" sz="1700">
                <a:effectLst/>
                <a:latin typeface="Helvetica" pitchFamily="2" charset="0"/>
              </a:rPr>
              <a:t>                        case (</a:t>
            </a:r>
            <a:r>
              <a:rPr lang="fr-FR" sz="1700">
                <a:solidFill>
                  <a:schemeClr val="tx2"/>
                </a:solidFill>
                <a:effectLst/>
                <a:latin typeface="Helvetica" pitchFamily="2" charset="0"/>
              </a:rPr>
              <a:t>S1</a:t>
            </a:r>
            <a:r>
              <a:rPr lang="fr-FR" sz="1700">
                <a:effectLst/>
                <a:latin typeface="Helvetica" pitchFamily="2" charset="0"/>
              </a:rPr>
              <a:t> and not </a:t>
            </a:r>
            <a:r>
              <a:rPr lang="fr-FR" sz="1700">
                <a:solidFill>
                  <a:schemeClr val="tx2"/>
                </a:solidFill>
                <a:effectLst/>
                <a:latin typeface="Helvetica" pitchFamily="2" charset="0"/>
              </a:rPr>
              <a:t>S2</a:t>
            </a:r>
            <a:r>
              <a:rPr lang="fr-FR" sz="1700">
                <a:effectLst/>
                <a:latin typeface="Helvetica" pitchFamily="2" charset="0"/>
              </a:rPr>
              <a:t>) do emit </a:t>
            </a:r>
            <a:r>
              <a:rPr lang="fr-FR" sz="1700">
                <a:solidFill>
                  <a:schemeClr val="tx2"/>
                </a:solidFill>
                <a:effectLst/>
                <a:latin typeface="Helvetica" pitchFamily="2" charset="0"/>
              </a:rPr>
              <a:t>S1andnS2</a:t>
            </a:r>
          </a:p>
          <a:p>
            <a:r>
              <a:rPr lang="fr-FR" sz="1700">
                <a:effectLst/>
                <a:latin typeface="Helvetica" pitchFamily="2" charset="0"/>
              </a:rPr>
              <a:t>                        case (not </a:t>
            </a:r>
            <a:r>
              <a:rPr lang="fr-FR" sz="1700">
                <a:solidFill>
                  <a:schemeClr val="tx2"/>
                </a:solidFill>
                <a:effectLst/>
                <a:latin typeface="Helvetica" pitchFamily="2" charset="0"/>
              </a:rPr>
              <a:t>S1</a:t>
            </a:r>
            <a:r>
              <a:rPr lang="fr-FR" sz="1700">
                <a:effectLst/>
                <a:latin typeface="Helvetica" pitchFamily="2" charset="0"/>
              </a:rPr>
              <a:t> and </a:t>
            </a:r>
            <a:r>
              <a:rPr lang="fr-FR" sz="1700">
                <a:solidFill>
                  <a:schemeClr val="tx2"/>
                </a:solidFill>
                <a:effectLst/>
                <a:latin typeface="Helvetica" pitchFamily="2" charset="0"/>
              </a:rPr>
              <a:t>S2</a:t>
            </a:r>
            <a:r>
              <a:rPr lang="fr-FR" sz="1700">
                <a:effectLst/>
                <a:latin typeface="Helvetica" pitchFamily="2" charset="0"/>
              </a:rPr>
              <a:t>) do emit </a:t>
            </a:r>
            <a:r>
              <a:rPr lang="fr-FR" sz="1700">
                <a:solidFill>
                  <a:schemeClr val="tx2"/>
                </a:solidFill>
                <a:effectLst/>
                <a:latin typeface="Helvetica" pitchFamily="2" charset="0"/>
              </a:rPr>
              <a:t>nS1andS2</a:t>
            </a:r>
          </a:p>
          <a:p>
            <a:r>
              <a:rPr lang="fr-FR" sz="1700">
                <a:effectLst/>
                <a:latin typeface="Helvetica" pitchFamily="2" charset="0"/>
              </a:rPr>
              <a:t>                        case (not </a:t>
            </a:r>
            <a:r>
              <a:rPr lang="fr-FR" sz="1700">
                <a:solidFill>
                  <a:schemeClr val="tx2"/>
                </a:solidFill>
                <a:effectLst/>
                <a:latin typeface="Helvetica" pitchFamily="2" charset="0"/>
              </a:rPr>
              <a:t>S1</a:t>
            </a:r>
            <a:r>
              <a:rPr lang="fr-FR" sz="1700">
                <a:effectLst/>
                <a:latin typeface="Helvetica" pitchFamily="2" charset="0"/>
              </a:rPr>
              <a:t> and not) </a:t>
            </a:r>
            <a:r>
              <a:rPr lang="fr-FR" sz="1700">
                <a:solidFill>
                  <a:schemeClr val="tx2"/>
                </a:solidFill>
                <a:effectLst/>
                <a:latin typeface="Helvetica" pitchFamily="2" charset="0"/>
              </a:rPr>
              <a:t>S2</a:t>
            </a:r>
            <a:r>
              <a:rPr lang="fr-FR" sz="1700">
                <a:effectLst/>
                <a:latin typeface="Helvetica" pitchFamily="2" charset="0"/>
              </a:rPr>
              <a:t> do emit </a:t>
            </a:r>
            <a:r>
              <a:rPr lang="fr-FR" sz="1700">
                <a:solidFill>
                  <a:schemeClr val="tx2"/>
                </a:solidFill>
                <a:effectLst/>
                <a:latin typeface="Helvetica" pitchFamily="2" charset="0"/>
              </a:rPr>
              <a:t>nS1andnS2</a:t>
            </a:r>
          </a:p>
          <a:p>
            <a:r>
              <a:rPr lang="fr-FR" sz="1700">
                <a:effectLst/>
                <a:latin typeface="Helvetica" pitchFamily="2" charset="0"/>
              </a:rPr>
              <a:t>                     end if ;</a:t>
            </a:r>
          </a:p>
          <a:p>
            <a:r>
              <a:rPr lang="fr-FR" sz="1700">
                <a:effectLst/>
                <a:latin typeface="Helvetica" pitchFamily="2" charset="0"/>
              </a:rPr>
              <a:t>                     pause</a:t>
            </a:r>
          </a:p>
          <a:p>
            <a:r>
              <a:rPr lang="fr-FR" sz="1700">
                <a:effectLst/>
                <a:latin typeface="Helvetica" pitchFamily="2" charset="0"/>
              </a:rPr>
              <a:t>                  end loop</a:t>
            </a:r>
          </a:p>
          <a:p>
            <a:r>
              <a:rPr lang="fr-FR" sz="1700">
                <a:effectLst/>
                <a:latin typeface="Helvetica" pitchFamily="2" charset="0"/>
              </a:rPr>
              <a:t>               end signal</a:t>
            </a:r>
          </a:p>
          <a:p>
            <a:r>
              <a:rPr lang="fr-FR" sz="1700">
                <a:effectLst/>
                <a:latin typeface="Helvetica" pitchFamily="2" charset="0"/>
              </a:rPr>
              <a:t>            end trap </a:t>
            </a:r>
          </a:p>
          <a:p>
            <a:r>
              <a:rPr lang="fr-FR" sz="1700">
                <a:effectLst/>
                <a:latin typeface="Helvetica" pitchFamily="2" charset="0"/>
              </a:rPr>
              <a:t>         end loop</a:t>
            </a:r>
          </a:p>
          <a:p>
            <a:r>
              <a:rPr lang="fr-FR" sz="1700">
                <a:effectLst/>
                <a:latin typeface="Helvetica" pitchFamily="2" charset="0"/>
              </a:rPr>
              <a:t>      end signal</a:t>
            </a:r>
          </a:p>
          <a:p>
            <a:r>
              <a:rPr lang="fr-FR" sz="1700">
                <a:effectLst/>
                <a:latin typeface="Helvetica" pitchFamily="2" charset="0"/>
              </a:rPr>
              <a:t>   end trap</a:t>
            </a:r>
          </a:p>
          <a:p>
            <a:r>
              <a:rPr lang="fr-FR" sz="1700">
                <a:effectLst/>
                <a:latin typeface="Helvetica" pitchFamily="2" charset="0"/>
              </a:rPr>
              <a:t>end loop</a:t>
            </a:r>
          </a:p>
        </p:txBody>
      </p:sp>
    </p:spTree>
    <p:extLst>
      <p:ext uri="{BB962C8B-B14F-4D97-AF65-F5344CB8AC3E}">
        <p14:creationId xmlns:p14="http://schemas.microsoft.com/office/powerpoint/2010/main" val="99433454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DDD7058F-93A1-5D43-B41F-F453743D5B9C}"/>
              </a:ext>
            </a:extLst>
          </p:cNvPr>
          <p:cNvSpPr/>
          <p:nvPr/>
        </p:nvSpPr>
        <p:spPr>
          <a:xfrm>
            <a:off x="467544" y="33730"/>
            <a:ext cx="8784976" cy="7155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700">
                <a:effectLst/>
                <a:latin typeface="Helvetica" pitchFamily="2" charset="0"/>
              </a:rPr>
              <a:t>output </a:t>
            </a:r>
            <a:r>
              <a:rPr lang="fr-FR" sz="1700">
                <a:solidFill>
                  <a:schemeClr val="tx2"/>
                </a:solidFill>
                <a:effectLst/>
                <a:latin typeface="Helvetica" pitchFamily="2" charset="0"/>
              </a:rPr>
              <a:t>S1andS2</a:t>
            </a:r>
            <a:r>
              <a:rPr lang="fr-FR" sz="1700">
                <a:effectLst/>
                <a:latin typeface="Helvetica" pitchFamily="2" charset="0"/>
              </a:rPr>
              <a:t>, </a:t>
            </a:r>
            <a:r>
              <a:rPr lang="fr-FR" sz="1700">
                <a:solidFill>
                  <a:schemeClr val="tx2"/>
                </a:solidFill>
                <a:effectLst/>
                <a:latin typeface="Helvetica" pitchFamily="2" charset="0"/>
              </a:rPr>
              <a:t>S1andnS2</a:t>
            </a:r>
            <a:r>
              <a:rPr lang="fr-FR" sz="1700">
                <a:effectLst/>
                <a:latin typeface="Helvetica" pitchFamily="2" charset="0"/>
              </a:rPr>
              <a:t>, </a:t>
            </a:r>
            <a:r>
              <a:rPr lang="fr-FR" sz="1700">
                <a:solidFill>
                  <a:schemeClr val="tx2"/>
                </a:solidFill>
                <a:effectLst/>
                <a:latin typeface="Helvetica" pitchFamily="2" charset="0"/>
              </a:rPr>
              <a:t>nS1andS2</a:t>
            </a:r>
            <a:r>
              <a:rPr lang="fr-FR" sz="1700">
                <a:effectLst/>
                <a:latin typeface="Helvetica" pitchFamily="2" charset="0"/>
              </a:rPr>
              <a:t>, </a:t>
            </a:r>
            <a:r>
              <a:rPr lang="fr-FR" sz="1700">
                <a:solidFill>
                  <a:schemeClr val="tx2"/>
                </a:solidFill>
                <a:effectLst/>
                <a:latin typeface="Helvetica" pitchFamily="2" charset="0"/>
              </a:rPr>
              <a:t>nS1andnS2</a:t>
            </a:r>
            <a:r>
              <a:rPr lang="fr-FR" sz="1000">
                <a:solidFill>
                  <a:schemeClr val="tx2"/>
                </a:solidFill>
                <a:effectLst/>
                <a:latin typeface="Helvetica" pitchFamily="2" charset="0"/>
              </a:rPr>
              <a:t> </a:t>
            </a:r>
            <a:r>
              <a:rPr lang="fr-FR" sz="1700">
                <a:effectLst/>
                <a:latin typeface="Helvetica" pitchFamily="2" charset="0"/>
              </a:rPr>
              <a:t>;</a:t>
            </a:r>
          </a:p>
          <a:p>
            <a:r>
              <a:rPr lang="fr-FR" sz="1700">
                <a:effectLst/>
                <a:latin typeface="Helvetica" pitchFamily="2" charset="0"/>
              </a:rPr>
              <a:t>loop</a:t>
            </a:r>
          </a:p>
          <a:p>
            <a:r>
              <a:rPr lang="fr-FR" sz="1700">
                <a:effectLst/>
                <a:latin typeface="Helvetica" pitchFamily="2" charset="0"/>
              </a:rPr>
              <a:t>   trap </a:t>
            </a:r>
            <a:r>
              <a:rPr lang="fr-FR" sz="1700">
                <a:solidFill>
                  <a:schemeClr val="accent3"/>
                </a:solidFill>
                <a:effectLst/>
                <a:latin typeface="Helvetica" pitchFamily="2" charset="0"/>
              </a:rPr>
              <a:t>T1</a:t>
            </a:r>
            <a:r>
              <a:rPr lang="fr-FR" sz="1700">
                <a:effectLst/>
                <a:latin typeface="Helvetica" pitchFamily="2" charset="0"/>
              </a:rPr>
              <a:t> in</a:t>
            </a:r>
          </a:p>
          <a:p>
            <a:r>
              <a:rPr lang="fr-FR" sz="1700">
                <a:effectLst/>
                <a:latin typeface="Helvetica" pitchFamily="2" charset="0"/>
              </a:rPr>
              <a:t>      signal </a:t>
            </a:r>
            <a:r>
              <a:rPr lang="fr-FR" sz="1700">
                <a:solidFill>
                  <a:schemeClr val="tx2"/>
                </a:solidFill>
                <a:effectLst/>
                <a:latin typeface="Helvetica" pitchFamily="2" charset="0"/>
              </a:rPr>
              <a:t>S1</a:t>
            </a:r>
            <a:r>
              <a:rPr lang="fr-FR" sz="1700">
                <a:effectLst/>
                <a:latin typeface="Helvetica" pitchFamily="2" charset="0"/>
              </a:rPr>
              <a:t> in </a:t>
            </a:r>
          </a:p>
          <a:p>
            <a:r>
              <a:rPr lang="fr-FR" sz="1700">
                <a:latin typeface="Helvetica" pitchFamily="2" charset="0"/>
              </a:rPr>
              <a:t>         </a:t>
            </a:r>
            <a:r>
              <a:rPr lang="fr-FR" sz="1700">
                <a:effectLst/>
                <a:latin typeface="Helvetica" pitchFamily="2" charset="0"/>
              </a:rPr>
              <a:t>pause</a:t>
            </a:r>
            <a:r>
              <a:rPr lang="fr-FR" sz="1000">
                <a:effectLst/>
                <a:latin typeface="Helvetica" pitchFamily="2" charset="0"/>
              </a:rPr>
              <a:t> </a:t>
            </a:r>
            <a:r>
              <a:rPr lang="fr-FR" sz="1700">
                <a:effectLst/>
                <a:latin typeface="Helvetica" pitchFamily="2" charset="0"/>
              </a:rPr>
              <a:t>; emit </a:t>
            </a:r>
            <a:r>
              <a:rPr lang="fr-FR" sz="1700">
                <a:solidFill>
                  <a:schemeClr val="tx2"/>
                </a:solidFill>
                <a:effectLst/>
                <a:latin typeface="Helvetica" pitchFamily="2" charset="0"/>
              </a:rPr>
              <a:t>S1</a:t>
            </a:r>
            <a:r>
              <a:rPr lang="fr-FR" sz="1000">
                <a:solidFill>
                  <a:schemeClr val="tx2"/>
                </a:solidFill>
                <a:effectLst/>
                <a:latin typeface="Helvetica" pitchFamily="2" charset="0"/>
              </a:rPr>
              <a:t> </a:t>
            </a:r>
            <a:r>
              <a:rPr lang="fr-FR" sz="1700">
                <a:effectLst/>
                <a:latin typeface="Helvetica" pitchFamily="2" charset="0"/>
              </a:rPr>
              <a:t>; exit </a:t>
            </a:r>
            <a:r>
              <a:rPr lang="fr-FR" sz="1700">
                <a:solidFill>
                  <a:schemeClr val="accent3"/>
                </a:solidFill>
                <a:effectLst/>
                <a:latin typeface="Helvetica" pitchFamily="2" charset="0"/>
              </a:rPr>
              <a:t>T1</a:t>
            </a:r>
          </a:p>
          <a:p>
            <a:r>
              <a:rPr lang="fr-FR" sz="1700">
                <a:effectLst/>
                <a:latin typeface="Helvetica" pitchFamily="2" charset="0"/>
              </a:rPr>
              <a:t>      ||</a:t>
            </a:r>
          </a:p>
          <a:p>
            <a:r>
              <a:rPr lang="fr-FR" sz="1700">
                <a:effectLst/>
                <a:latin typeface="Helvetica" pitchFamily="2" charset="0"/>
              </a:rPr>
              <a:t>         loop</a:t>
            </a:r>
          </a:p>
          <a:p>
            <a:r>
              <a:rPr lang="fr-FR" sz="1700">
                <a:effectLst/>
                <a:latin typeface="Helvetica" pitchFamily="2" charset="0"/>
              </a:rPr>
              <a:t>            trap </a:t>
            </a:r>
            <a:r>
              <a:rPr lang="fr-FR" sz="1700">
                <a:solidFill>
                  <a:schemeClr val="accent3"/>
                </a:solidFill>
                <a:effectLst/>
                <a:latin typeface="Helvetica" pitchFamily="2" charset="0"/>
              </a:rPr>
              <a:t>T2</a:t>
            </a:r>
            <a:r>
              <a:rPr lang="fr-FR" sz="1700">
                <a:effectLst/>
                <a:latin typeface="Helvetica" pitchFamily="2" charset="0"/>
              </a:rPr>
              <a:t> in</a:t>
            </a:r>
          </a:p>
          <a:p>
            <a:r>
              <a:rPr lang="fr-FR" sz="1700">
                <a:effectLst/>
                <a:latin typeface="Helvetica" pitchFamily="2" charset="0"/>
              </a:rPr>
              <a:t>               signal </a:t>
            </a:r>
            <a:r>
              <a:rPr lang="fr-FR" sz="1700">
                <a:solidFill>
                  <a:schemeClr val="tx2"/>
                </a:solidFill>
                <a:effectLst/>
                <a:latin typeface="Helvetica" pitchFamily="2" charset="0"/>
              </a:rPr>
              <a:t>S2</a:t>
            </a:r>
            <a:r>
              <a:rPr lang="fr-FR" sz="1700">
                <a:effectLst/>
                <a:latin typeface="Helvetica" pitchFamily="2" charset="0"/>
              </a:rPr>
              <a:t> in </a:t>
            </a:r>
          </a:p>
          <a:p>
            <a:r>
              <a:rPr lang="fr-FR" sz="1700">
                <a:latin typeface="Helvetica" pitchFamily="2" charset="0"/>
              </a:rPr>
              <a:t>                  </a:t>
            </a:r>
            <a:r>
              <a:rPr lang="fr-FR" sz="1700">
                <a:effectLst/>
                <a:latin typeface="Helvetica" pitchFamily="2" charset="0"/>
              </a:rPr>
              <a:t>pause</a:t>
            </a:r>
            <a:r>
              <a:rPr lang="fr-FR" sz="1000">
                <a:effectLst/>
                <a:latin typeface="Helvetica" pitchFamily="2" charset="0"/>
              </a:rPr>
              <a:t> </a:t>
            </a:r>
            <a:r>
              <a:rPr lang="fr-FR" sz="1700">
                <a:effectLst/>
                <a:latin typeface="Helvetica" pitchFamily="2" charset="0"/>
              </a:rPr>
              <a:t>; emit </a:t>
            </a:r>
            <a:r>
              <a:rPr lang="fr-FR" sz="1700">
                <a:solidFill>
                  <a:schemeClr val="tx2"/>
                </a:solidFill>
                <a:effectLst/>
                <a:latin typeface="Helvetica" pitchFamily="2" charset="0"/>
              </a:rPr>
              <a:t>S2</a:t>
            </a:r>
            <a:r>
              <a:rPr lang="fr-FR" sz="1000">
                <a:solidFill>
                  <a:schemeClr val="tx2"/>
                </a:solidFill>
                <a:effectLst/>
                <a:latin typeface="Helvetica" pitchFamily="2" charset="0"/>
              </a:rPr>
              <a:t> </a:t>
            </a:r>
            <a:r>
              <a:rPr lang="fr-FR" sz="1700">
                <a:effectLst/>
                <a:latin typeface="Helvetica" pitchFamily="2" charset="0"/>
              </a:rPr>
              <a:t>; exit </a:t>
            </a:r>
            <a:r>
              <a:rPr lang="fr-FR" sz="1700">
                <a:solidFill>
                  <a:schemeClr val="accent3"/>
                </a:solidFill>
                <a:effectLst/>
                <a:latin typeface="Helvetica" pitchFamily="2" charset="0"/>
              </a:rPr>
              <a:t>T2</a:t>
            </a:r>
          </a:p>
          <a:p>
            <a:r>
              <a:rPr lang="fr-FR" sz="1700">
                <a:effectLst/>
                <a:latin typeface="Helvetica" pitchFamily="2" charset="0"/>
              </a:rPr>
              <a:t>               ||</a:t>
            </a:r>
          </a:p>
          <a:p>
            <a:r>
              <a:rPr lang="fr-FR" sz="1700">
                <a:effectLst/>
                <a:latin typeface="Helvetica" pitchFamily="2" charset="0"/>
              </a:rPr>
              <a:t>                  loop</a:t>
            </a:r>
          </a:p>
          <a:p>
            <a:r>
              <a:rPr lang="fr-FR" sz="1700">
                <a:effectLst/>
                <a:latin typeface="Helvetica" pitchFamily="2" charset="0"/>
              </a:rPr>
              <a:t>                     if</a:t>
            </a:r>
          </a:p>
          <a:p>
            <a:r>
              <a:rPr lang="fr-FR" sz="1700">
                <a:latin typeface="Helvetica" pitchFamily="2" charset="0"/>
              </a:rPr>
              <a:t>                        case (</a:t>
            </a:r>
            <a:r>
              <a:rPr lang="fr-FR" sz="1700">
                <a:solidFill>
                  <a:schemeClr val="tx2"/>
                </a:solidFill>
                <a:effectLst/>
                <a:latin typeface="Helvetica" pitchFamily="2" charset="0"/>
              </a:rPr>
              <a:t>S1</a:t>
            </a:r>
            <a:r>
              <a:rPr lang="fr-FR" sz="1700">
                <a:effectLst/>
                <a:latin typeface="Helvetica" pitchFamily="2" charset="0"/>
              </a:rPr>
              <a:t> and </a:t>
            </a:r>
            <a:r>
              <a:rPr lang="fr-FR" sz="1700">
                <a:solidFill>
                  <a:schemeClr val="tx2"/>
                </a:solidFill>
                <a:effectLst/>
                <a:latin typeface="Helvetica" pitchFamily="2" charset="0"/>
              </a:rPr>
              <a:t>S2</a:t>
            </a:r>
            <a:r>
              <a:rPr lang="fr-FR" sz="1700">
                <a:effectLst/>
                <a:latin typeface="Helvetica" pitchFamily="2" charset="0"/>
              </a:rPr>
              <a:t>) do emit </a:t>
            </a:r>
            <a:r>
              <a:rPr lang="fr-FR" sz="1700">
                <a:solidFill>
                  <a:schemeClr val="tx2"/>
                </a:solidFill>
                <a:effectLst/>
                <a:latin typeface="Helvetica" pitchFamily="2" charset="0"/>
              </a:rPr>
              <a:t>S1andS2</a:t>
            </a:r>
          </a:p>
          <a:p>
            <a:r>
              <a:rPr lang="fr-FR" sz="1700">
                <a:effectLst/>
                <a:latin typeface="Helvetica" pitchFamily="2" charset="0"/>
              </a:rPr>
              <a:t>                        case (</a:t>
            </a:r>
            <a:r>
              <a:rPr lang="fr-FR" sz="1700">
                <a:solidFill>
                  <a:schemeClr val="tx2"/>
                </a:solidFill>
                <a:effectLst/>
                <a:latin typeface="Helvetica" pitchFamily="2" charset="0"/>
              </a:rPr>
              <a:t>S1</a:t>
            </a:r>
            <a:r>
              <a:rPr lang="fr-FR" sz="1700">
                <a:effectLst/>
                <a:latin typeface="Helvetica" pitchFamily="2" charset="0"/>
              </a:rPr>
              <a:t> and not </a:t>
            </a:r>
            <a:r>
              <a:rPr lang="fr-FR" sz="1700">
                <a:solidFill>
                  <a:schemeClr val="tx2"/>
                </a:solidFill>
                <a:effectLst/>
                <a:latin typeface="Helvetica" pitchFamily="2" charset="0"/>
              </a:rPr>
              <a:t>S2</a:t>
            </a:r>
            <a:r>
              <a:rPr lang="fr-FR" sz="1700">
                <a:effectLst/>
                <a:latin typeface="Helvetica" pitchFamily="2" charset="0"/>
              </a:rPr>
              <a:t>) do emit </a:t>
            </a:r>
            <a:r>
              <a:rPr lang="fr-FR" sz="1700">
                <a:solidFill>
                  <a:schemeClr val="tx2"/>
                </a:solidFill>
                <a:effectLst/>
                <a:latin typeface="Helvetica" pitchFamily="2" charset="0"/>
              </a:rPr>
              <a:t>S1andnS2</a:t>
            </a:r>
          </a:p>
          <a:p>
            <a:r>
              <a:rPr lang="fr-FR" sz="1700">
                <a:effectLst/>
                <a:latin typeface="Helvetica" pitchFamily="2" charset="0"/>
              </a:rPr>
              <a:t>                        case (not </a:t>
            </a:r>
            <a:r>
              <a:rPr lang="fr-FR" sz="1700">
                <a:solidFill>
                  <a:schemeClr val="tx2"/>
                </a:solidFill>
                <a:effectLst/>
                <a:latin typeface="Helvetica" pitchFamily="2" charset="0"/>
              </a:rPr>
              <a:t>S1</a:t>
            </a:r>
            <a:r>
              <a:rPr lang="fr-FR" sz="1700">
                <a:effectLst/>
                <a:latin typeface="Helvetica" pitchFamily="2" charset="0"/>
              </a:rPr>
              <a:t> and </a:t>
            </a:r>
            <a:r>
              <a:rPr lang="fr-FR" sz="1700">
                <a:solidFill>
                  <a:schemeClr val="tx2"/>
                </a:solidFill>
                <a:effectLst/>
                <a:latin typeface="Helvetica" pitchFamily="2" charset="0"/>
              </a:rPr>
              <a:t>S2</a:t>
            </a:r>
            <a:r>
              <a:rPr lang="fr-FR" sz="1700">
                <a:effectLst/>
                <a:latin typeface="Helvetica" pitchFamily="2" charset="0"/>
              </a:rPr>
              <a:t>) do emit </a:t>
            </a:r>
            <a:r>
              <a:rPr lang="fr-FR" sz="1700">
                <a:solidFill>
                  <a:schemeClr val="tx2"/>
                </a:solidFill>
                <a:effectLst/>
                <a:latin typeface="Helvetica" pitchFamily="2" charset="0"/>
              </a:rPr>
              <a:t>nS1andS2</a:t>
            </a:r>
          </a:p>
          <a:p>
            <a:r>
              <a:rPr lang="fr-FR" sz="1700">
                <a:effectLst/>
                <a:latin typeface="Helvetica" pitchFamily="2" charset="0"/>
              </a:rPr>
              <a:t>                        case (not </a:t>
            </a:r>
            <a:r>
              <a:rPr lang="fr-FR" sz="1700">
                <a:solidFill>
                  <a:schemeClr val="tx2"/>
                </a:solidFill>
                <a:effectLst/>
                <a:latin typeface="Helvetica" pitchFamily="2" charset="0"/>
              </a:rPr>
              <a:t>S1</a:t>
            </a:r>
            <a:r>
              <a:rPr lang="fr-FR" sz="1700">
                <a:effectLst/>
                <a:latin typeface="Helvetica" pitchFamily="2" charset="0"/>
              </a:rPr>
              <a:t> and not) </a:t>
            </a:r>
            <a:r>
              <a:rPr lang="fr-FR" sz="1700">
                <a:solidFill>
                  <a:schemeClr val="tx2"/>
                </a:solidFill>
                <a:effectLst/>
                <a:latin typeface="Helvetica" pitchFamily="2" charset="0"/>
              </a:rPr>
              <a:t>S2</a:t>
            </a:r>
            <a:r>
              <a:rPr lang="fr-FR" sz="1700">
                <a:effectLst/>
                <a:latin typeface="Helvetica" pitchFamily="2" charset="0"/>
              </a:rPr>
              <a:t> do emit </a:t>
            </a:r>
            <a:r>
              <a:rPr lang="fr-FR" sz="1700">
                <a:solidFill>
                  <a:schemeClr val="tx2"/>
                </a:solidFill>
                <a:effectLst/>
                <a:latin typeface="Helvetica" pitchFamily="2" charset="0"/>
              </a:rPr>
              <a:t>nS1andnS2</a:t>
            </a:r>
          </a:p>
          <a:p>
            <a:r>
              <a:rPr lang="fr-FR" sz="1700">
                <a:effectLst/>
                <a:latin typeface="Helvetica" pitchFamily="2" charset="0"/>
              </a:rPr>
              <a:t>                     end if ;</a:t>
            </a:r>
          </a:p>
          <a:p>
            <a:r>
              <a:rPr lang="fr-FR" sz="1700">
                <a:effectLst/>
                <a:latin typeface="Helvetica" pitchFamily="2" charset="0"/>
              </a:rPr>
              <a:t>                     pause</a:t>
            </a:r>
          </a:p>
          <a:p>
            <a:r>
              <a:rPr lang="fr-FR" sz="1700">
                <a:effectLst/>
                <a:latin typeface="Helvetica" pitchFamily="2" charset="0"/>
              </a:rPr>
              <a:t>                  end loop</a:t>
            </a:r>
          </a:p>
          <a:p>
            <a:r>
              <a:rPr lang="fr-FR" sz="1700">
                <a:effectLst/>
                <a:latin typeface="Helvetica" pitchFamily="2" charset="0"/>
              </a:rPr>
              <a:t>               end signal</a:t>
            </a:r>
          </a:p>
          <a:p>
            <a:r>
              <a:rPr lang="fr-FR" sz="1700">
                <a:effectLst/>
                <a:latin typeface="Helvetica" pitchFamily="2" charset="0"/>
              </a:rPr>
              <a:t>            end trap </a:t>
            </a:r>
          </a:p>
          <a:p>
            <a:r>
              <a:rPr lang="fr-FR" sz="1700">
                <a:effectLst/>
                <a:latin typeface="Helvetica" pitchFamily="2" charset="0"/>
              </a:rPr>
              <a:t>         end loop</a:t>
            </a:r>
          </a:p>
          <a:p>
            <a:r>
              <a:rPr lang="fr-FR" sz="1700">
                <a:effectLst/>
                <a:latin typeface="Helvetica" pitchFamily="2" charset="0"/>
              </a:rPr>
              <a:t>      end signal</a:t>
            </a:r>
          </a:p>
          <a:p>
            <a:r>
              <a:rPr lang="fr-FR" sz="1700">
                <a:effectLst/>
                <a:latin typeface="Helvetica" pitchFamily="2" charset="0"/>
              </a:rPr>
              <a:t>   end trap</a:t>
            </a:r>
          </a:p>
          <a:p>
            <a:r>
              <a:rPr lang="fr-FR" sz="1700">
                <a:effectLst/>
                <a:latin typeface="Helvetica" pitchFamily="2" charset="0"/>
              </a:rPr>
              <a:t>end loop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D12731A-2F0E-8F47-8073-206679511C50}"/>
              </a:ext>
            </a:extLst>
          </p:cNvPr>
          <p:cNvSpPr txBox="1"/>
          <p:nvPr/>
        </p:nvSpPr>
        <p:spPr>
          <a:xfrm>
            <a:off x="28391" y="4554"/>
            <a:ext cx="397866" cy="40011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000" b="0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/0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06B5DD5-75D5-9C40-BE5A-E83DBE6718A2}"/>
              </a:ext>
            </a:extLst>
          </p:cNvPr>
          <p:cNvSpPr txBox="1"/>
          <p:nvPr/>
        </p:nvSpPr>
        <p:spPr>
          <a:xfrm>
            <a:off x="28391" y="782414"/>
            <a:ext cx="397866" cy="40011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000" b="0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/1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66C8D0A-79D3-9349-86A5-F5B5F1305BA6}"/>
              </a:ext>
            </a:extLst>
          </p:cNvPr>
          <p:cNvSpPr txBox="1"/>
          <p:nvPr/>
        </p:nvSpPr>
        <p:spPr>
          <a:xfrm>
            <a:off x="28391" y="2132856"/>
            <a:ext cx="397866" cy="40011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000" b="0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/2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630B9CA-50DA-8043-9FC9-D75A2D248753}"/>
              </a:ext>
            </a:extLst>
          </p:cNvPr>
          <p:cNvSpPr txBox="1"/>
          <p:nvPr/>
        </p:nvSpPr>
        <p:spPr>
          <a:xfrm>
            <a:off x="28391" y="5142702"/>
            <a:ext cx="397866" cy="40011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000" b="0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/1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45FED44E-8E30-7D41-BF09-FA60763C9CBA}"/>
              </a:ext>
            </a:extLst>
          </p:cNvPr>
          <p:cNvSpPr txBox="1"/>
          <p:nvPr/>
        </p:nvSpPr>
        <p:spPr>
          <a:xfrm>
            <a:off x="28391" y="5949280"/>
            <a:ext cx="397866" cy="40011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000" b="0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/0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0542F5F-ED1B-2443-AAA1-56A82DB94EF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21/03/2018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B0396E3-34A1-7C49-A009-511BCF0277F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81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848F085-3C20-034E-83BB-F76E6B1E9EE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0" name="Parallélogramme 49">
            <a:extLst>
              <a:ext uri="{FF2B5EF4-FFF2-40B4-BE49-F238E27FC236}">
                <a16:creationId xmlns:a16="http://schemas.microsoft.com/office/drawing/2014/main" id="{8E1B6978-45E9-BC40-AA45-266C1AC9B2AF}"/>
              </a:ext>
            </a:extLst>
          </p:cNvPr>
          <p:cNvSpPr/>
          <p:nvPr/>
        </p:nvSpPr>
        <p:spPr bwMode="auto">
          <a:xfrm flipH="1">
            <a:off x="472000" y="331396"/>
            <a:ext cx="1103344" cy="814537"/>
          </a:xfrm>
          <a:prstGeom prst="parallelogram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Parallélogramme 51">
            <a:extLst>
              <a:ext uri="{FF2B5EF4-FFF2-40B4-BE49-F238E27FC236}">
                <a16:creationId xmlns:a16="http://schemas.microsoft.com/office/drawing/2014/main" id="{1C674549-AD72-3F43-94D7-7AF3A397BACF}"/>
              </a:ext>
            </a:extLst>
          </p:cNvPr>
          <p:cNvSpPr/>
          <p:nvPr/>
        </p:nvSpPr>
        <p:spPr bwMode="auto">
          <a:xfrm flipH="1">
            <a:off x="995619" y="1584825"/>
            <a:ext cx="1103344" cy="814537"/>
          </a:xfrm>
          <a:prstGeom prst="parallelogram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Parallélogramme 22">
            <a:extLst>
              <a:ext uri="{FF2B5EF4-FFF2-40B4-BE49-F238E27FC236}">
                <a16:creationId xmlns:a16="http://schemas.microsoft.com/office/drawing/2014/main" id="{EEA3B9B3-8430-3446-B350-DD3A5F20018A}"/>
              </a:ext>
            </a:extLst>
          </p:cNvPr>
          <p:cNvSpPr/>
          <p:nvPr/>
        </p:nvSpPr>
        <p:spPr bwMode="auto">
          <a:xfrm>
            <a:off x="1146060" y="4970124"/>
            <a:ext cx="1512168" cy="814537"/>
          </a:xfrm>
          <a:prstGeom prst="parallelogram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Parallélogramme 23">
            <a:extLst>
              <a:ext uri="{FF2B5EF4-FFF2-40B4-BE49-F238E27FC236}">
                <a16:creationId xmlns:a16="http://schemas.microsoft.com/office/drawing/2014/main" id="{F11E4041-5F42-9A42-91AB-E0860A040DB5}"/>
              </a:ext>
            </a:extLst>
          </p:cNvPr>
          <p:cNvSpPr/>
          <p:nvPr/>
        </p:nvSpPr>
        <p:spPr bwMode="auto">
          <a:xfrm>
            <a:off x="586795" y="5784661"/>
            <a:ext cx="1512168" cy="814537"/>
          </a:xfrm>
          <a:prstGeom prst="parallelogram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32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50" grpId="0" animBg="1"/>
      <p:bldP spid="52" grpId="0" animBg="1"/>
      <p:bldP spid="23" grpId="0" animBg="1"/>
      <p:bldP spid="24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4A49D969-EB73-FA45-9092-9D983CCB8F46}"/>
              </a:ext>
            </a:extLst>
          </p:cNvPr>
          <p:cNvSpPr/>
          <p:nvPr/>
        </p:nvSpPr>
        <p:spPr>
          <a:xfrm>
            <a:off x="467544" y="33730"/>
            <a:ext cx="8784976" cy="6940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700">
                <a:latin typeface="Helvetica" pitchFamily="2" charset="0"/>
              </a:rPr>
              <a:t>output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S1andS2</a:t>
            </a:r>
            <a:r>
              <a:rPr lang="fr-FR" sz="1700" baseline="30000">
                <a:latin typeface="Helvetica" pitchFamily="2" charset="0"/>
              </a:rPr>
              <a:t>0</a:t>
            </a:r>
            <a:r>
              <a:rPr lang="fr-FR" sz="1700">
                <a:latin typeface="Helvetica" pitchFamily="2" charset="0"/>
              </a:rPr>
              <a:t>,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S1andnS2</a:t>
            </a:r>
            <a:r>
              <a:rPr lang="fr-FR" sz="1700" baseline="30000">
                <a:latin typeface="Helvetica" pitchFamily="2" charset="0"/>
              </a:rPr>
              <a:t>0</a:t>
            </a:r>
            <a:r>
              <a:rPr lang="fr-FR" sz="1700">
                <a:latin typeface="Helvetica" pitchFamily="2" charset="0"/>
              </a:rPr>
              <a:t>,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nS1andS2</a:t>
            </a:r>
            <a:r>
              <a:rPr lang="fr-FR" sz="1700" baseline="30000">
                <a:latin typeface="Helvetica" pitchFamily="2" charset="0"/>
              </a:rPr>
              <a:t>0</a:t>
            </a:r>
            <a:r>
              <a:rPr lang="fr-FR" sz="1700">
                <a:latin typeface="Helvetica" pitchFamily="2" charset="0"/>
              </a:rPr>
              <a:t>,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nS1andnS2</a:t>
            </a:r>
            <a:r>
              <a:rPr lang="fr-FR" sz="1700" baseline="30000">
                <a:latin typeface="Helvetica" pitchFamily="2" charset="0"/>
              </a:rPr>
              <a:t>0</a:t>
            </a:r>
            <a:r>
              <a:rPr lang="fr-FR" sz="100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fr-FR" sz="1700">
                <a:latin typeface="Helvetica" pitchFamily="2" charset="0"/>
              </a:rPr>
              <a:t>;</a:t>
            </a:r>
          </a:p>
          <a:p>
            <a:r>
              <a:rPr lang="fr-FR" sz="1700">
                <a:effectLst/>
                <a:latin typeface="Helvetica" pitchFamily="2" charset="0"/>
              </a:rPr>
              <a:t>loop</a:t>
            </a:r>
          </a:p>
          <a:p>
            <a:r>
              <a:rPr lang="fr-FR" sz="1700">
                <a:effectLst/>
                <a:latin typeface="Helvetica" pitchFamily="2" charset="0"/>
              </a:rPr>
              <a:t>   trap </a:t>
            </a:r>
            <a:r>
              <a:rPr lang="fr-FR" sz="1700">
                <a:solidFill>
                  <a:schemeClr val="accent3"/>
                </a:solidFill>
                <a:effectLst/>
                <a:latin typeface="Helvetica" pitchFamily="2" charset="0"/>
              </a:rPr>
              <a:t>T1</a:t>
            </a:r>
            <a:r>
              <a:rPr lang="fr-FR" sz="1700" baseline="30000">
                <a:latin typeface="Helvetica" pitchFamily="2" charset="0"/>
              </a:rPr>
              <a:t>0</a:t>
            </a:r>
            <a:r>
              <a:rPr lang="fr-FR" sz="1700">
                <a:effectLst/>
                <a:latin typeface="Helvetica" pitchFamily="2" charset="0"/>
              </a:rPr>
              <a:t> in</a:t>
            </a:r>
          </a:p>
          <a:p>
            <a:r>
              <a:rPr lang="fr-FR" sz="1700">
                <a:effectLst/>
                <a:latin typeface="Helvetica" pitchFamily="2" charset="0"/>
              </a:rPr>
              <a:t>      signal </a:t>
            </a:r>
            <a:r>
              <a:rPr lang="fr-FR" sz="1700">
                <a:solidFill>
                  <a:schemeClr val="tx2"/>
                </a:solidFill>
                <a:effectLst/>
                <a:latin typeface="Helvetica" pitchFamily="2" charset="0"/>
              </a:rPr>
              <a:t>S1</a:t>
            </a:r>
            <a:r>
              <a:rPr lang="fr-FR" sz="1700" baseline="30000">
                <a:latin typeface="Helvetica" pitchFamily="2" charset="0"/>
              </a:rPr>
              <a:t>0,1</a:t>
            </a:r>
            <a:r>
              <a:rPr lang="fr-FR" sz="1700">
                <a:effectLst/>
                <a:latin typeface="Helvetica" pitchFamily="2" charset="0"/>
              </a:rPr>
              <a:t> in </a:t>
            </a:r>
          </a:p>
          <a:p>
            <a:r>
              <a:rPr lang="fr-FR" sz="1700">
                <a:latin typeface="Helvetica" pitchFamily="2" charset="0"/>
              </a:rPr>
              <a:t>         </a:t>
            </a:r>
            <a:r>
              <a:rPr lang="fr-FR" sz="1700">
                <a:effectLst/>
                <a:latin typeface="Helvetica" pitchFamily="2" charset="0"/>
              </a:rPr>
              <a:t>pause</a:t>
            </a:r>
            <a:r>
              <a:rPr lang="fr-FR" sz="1000">
                <a:effectLst/>
                <a:latin typeface="Helvetica" pitchFamily="2" charset="0"/>
              </a:rPr>
              <a:t> </a:t>
            </a:r>
            <a:r>
              <a:rPr lang="fr-FR" sz="1700">
                <a:effectLst/>
                <a:latin typeface="Helvetica" pitchFamily="2" charset="0"/>
              </a:rPr>
              <a:t>; emit </a:t>
            </a:r>
            <a:r>
              <a:rPr lang="fr-FR" sz="1700">
                <a:solidFill>
                  <a:schemeClr val="tx2"/>
                </a:solidFill>
                <a:effectLst/>
                <a:latin typeface="Helvetica" pitchFamily="2" charset="0"/>
              </a:rPr>
              <a:t>S1</a:t>
            </a:r>
            <a:r>
              <a:rPr lang="fr-FR" sz="1700" baseline="30000">
                <a:effectLst/>
                <a:latin typeface="Helvetica" pitchFamily="2" charset="0"/>
              </a:rPr>
              <a:t>0,1</a:t>
            </a:r>
            <a:r>
              <a:rPr lang="fr-FR" sz="1000">
                <a:solidFill>
                  <a:schemeClr val="tx2"/>
                </a:solidFill>
                <a:effectLst/>
                <a:latin typeface="Helvetica" pitchFamily="2" charset="0"/>
              </a:rPr>
              <a:t> </a:t>
            </a:r>
            <a:r>
              <a:rPr lang="fr-FR" sz="1700">
                <a:effectLst/>
                <a:latin typeface="Helvetica" pitchFamily="2" charset="0"/>
              </a:rPr>
              <a:t>; exit </a:t>
            </a:r>
            <a:r>
              <a:rPr lang="fr-FR" sz="1700">
                <a:solidFill>
                  <a:schemeClr val="accent3"/>
                </a:solidFill>
                <a:effectLst/>
                <a:latin typeface="Helvetica" pitchFamily="2" charset="0"/>
              </a:rPr>
              <a:t>T1</a:t>
            </a:r>
            <a:r>
              <a:rPr lang="fr-FR" sz="1700" baseline="30000">
                <a:latin typeface="Helvetica" pitchFamily="2" charset="0"/>
              </a:rPr>
              <a:t>0</a:t>
            </a:r>
            <a:endParaRPr lang="fr-FR" sz="1700">
              <a:solidFill>
                <a:schemeClr val="accent3"/>
              </a:solidFill>
              <a:effectLst/>
              <a:latin typeface="Helvetica" pitchFamily="2" charset="0"/>
            </a:endParaRPr>
          </a:p>
          <a:p>
            <a:r>
              <a:rPr lang="fr-FR" sz="1700">
                <a:effectLst/>
                <a:latin typeface="Helvetica" pitchFamily="2" charset="0"/>
              </a:rPr>
              <a:t>      ||</a:t>
            </a:r>
          </a:p>
          <a:p>
            <a:r>
              <a:rPr lang="fr-FR" sz="1700">
                <a:effectLst/>
                <a:latin typeface="Helvetica" pitchFamily="2" charset="0"/>
              </a:rPr>
              <a:t>         loop</a:t>
            </a:r>
          </a:p>
          <a:p>
            <a:r>
              <a:rPr lang="fr-FR" sz="1700">
                <a:effectLst/>
                <a:latin typeface="Helvetica" pitchFamily="2" charset="0"/>
              </a:rPr>
              <a:t>            trap </a:t>
            </a:r>
            <a:r>
              <a:rPr lang="fr-FR" sz="1700">
                <a:solidFill>
                  <a:schemeClr val="accent3"/>
                </a:solidFill>
                <a:effectLst/>
                <a:latin typeface="Helvetica" pitchFamily="2" charset="0"/>
              </a:rPr>
              <a:t>T2</a:t>
            </a:r>
            <a:r>
              <a:rPr lang="fr-FR" sz="1700" baseline="30000">
                <a:latin typeface="Helvetica" pitchFamily="2" charset="0"/>
              </a:rPr>
              <a:t>0,1</a:t>
            </a:r>
            <a:r>
              <a:rPr lang="fr-FR" sz="1700">
                <a:effectLst/>
                <a:latin typeface="Helvetica" pitchFamily="2" charset="0"/>
              </a:rPr>
              <a:t> in</a:t>
            </a:r>
          </a:p>
          <a:p>
            <a:r>
              <a:rPr lang="fr-FR" sz="1700">
                <a:effectLst/>
                <a:latin typeface="Helvetica" pitchFamily="2" charset="0"/>
              </a:rPr>
              <a:t>               signal </a:t>
            </a:r>
            <a:r>
              <a:rPr lang="fr-FR" sz="1700">
                <a:solidFill>
                  <a:schemeClr val="tx2"/>
                </a:solidFill>
                <a:effectLst/>
                <a:latin typeface="Helvetica" pitchFamily="2" charset="0"/>
              </a:rPr>
              <a:t>S2</a:t>
            </a:r>
            <a:r>
              <a:rPr lang="fr-FR" sz="1700" baseline="30000">
                <a:latin typeface="Helvetica" pitchFamily="2" charset="0"/>
              </a:rPr>
              <a:t>0,1,2</a:t>
            </a:r>
            <a:r>
              <a:rPr lang="fr-FR" sz="1700">
                <a:effectLst/>
                <a:latin typeface="Helvetica" pitchFamily="2" charset="0"/>
              </a:rPr>
              <a:t> in</a:t>
            </a:r>
          </a:p>
          <a:p>
            <a:r>
              <a:rPr lang="fr-FR" sz="1700">
                <a:latin typeface="Helvetica" pitchFamily="2" charset="0"/>
              </a:rPr>
              <a:t>                  </a:t>
            </a:r>
            <a:r>
              <a:rPr lang="fr-FR" sz="1700">
                <a:effectLst/>
                <a:latin typeface="Helvetica" pitchFamily="2" charset="0"/>
              </a:rPr>
              <a:t>pause</a:t>
            </a:r>
            <a:r>
              <a:rPr lang="fr-FR" sz="1000">
                <a:effectLst/>
                <a:latin typeface="Helvetica" pitchFamily="2" charset="0"/>
              </a:rPr>
              <a:t> </a:t>
            </a:r>
            <a:r>
              <a:rPr lang="fr-FR" sz="1700">
                <a:effectLst/>
                <a:latin typeface="Helvetica" pitchFamily="2" charset="0"/>
              </a:rPr>
              <a:t>; emit </a:t>
            </a:r>
            <a:r>
              <a:rPr lang="fr-FR" sz="1700">
                <a:solidFill>
                  <a:schemeClr val="tx2"/>
                </a:solidFill>
                <a:effectLst/>
                <a:latin typeface="Helvetica" pitchFamily="2" charset="0"/>
              </a:rPr>
              <a:t>S2</a:t>
            </a:r>
            <a:r>
              <a:rPr lang="fr-FR" sz="1700" baseline="30000">
                <a:latin typeface="Helvetica" pitchFamily="2" charset="0"/>
              </a:rPr>
              <a:t>0,1,2</a:t>
            </a:r>
            <a:r>
              <a:rPr lang="fr-FR" sz="1000">
                <a:solidFill>
                  <a:schemeClr val="tx2"/>
                </a:solidFill>
                <a:effectLst/>
                <a:latin typeface="Helvetica" pitchFamily="2" charset="0"/>
              </a:rPr>
              <a:t> </a:t>
            </a:r>
            <a:r>
              <a:rPr lang="fr-FR" sz="1700">
                <a:effectLst/>
                <a:latin typeface="Helvetica" pitchFamily="2" charset="0"/>
              </a:rPr>
              <a:t>; exit </a:t>
            </a:r>
            <a:r>
              <a:rPr lang="fr-FR" sz="1700">
                <a:solidFill>
                  <a:schemeClr val="accent3"/>
                </a:solidFill>
                <a:effectLst/>
                <a:latin typeface="Helvetica" pitchFamily="2" charset="0"/>
              </a:rPr>
              <a:t>T2</a:t>
            </a:r>
            <a:r>
              <a:rPr lang="fr-FR" sz="1700" baseline="30000">
                <a:latin typeface="Helvetica" pitchFamily="2" charset="0"/>
              </a:rPr>
              <a:t>0,1</a:t>
            </a:r>
            <a:endParaRPr lang="fr-FR" sz="1700">
              <a:solidFill>
                <a:schemeClr val="accent3"/>
              </a:solidFill>
              <a:effectLst/>
              <a:latin typeface="Helvetica" pitchFamily="2" charset="0"/>
            </a:endParaRPr>
          </a:p>
          <a:p>
            <a:r>
              <a:rPr lang="fr-FR" sz="1700">
                <a:effectLst/>
                <a:latin typeface="Helvetica" pitchFamily="2" charset="0"/>
              </a:rPr>
              <a:t>               ||</a:t>
            </a:r>
          </a:p>
          <a:p>
            <a:r>
              <a:rPr lang="fr-FR" sz="1700">
                <a:effectLst/>
                <a:latin typeface="Helvetica" pitchFamily="2" charset="0"/>
              </a:rPr>
              <a:t>                  loop</a:t>
            </a:r>
          </a:p>
          <a:p>
            <a:r>
              <a:rPr lang="fr-FR" sz="1700">
                <a:effectLst/>
                <a:latin typeface="Helvetica" pitchFamily="2" charset="0"/>
              </a:rPr>
              <a:t>                     if</a:t>
            </a:r>
          </a:p>
          <a:p>
            <a:r>
              <a:rPr lang="fr-FR" sz="1700">
                <a:latin typeface="Helvetica" pitchFamily="2" charset="0"/>
              </a:rPr>
              <a:t>                        case (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S1</a:t>
            </a:r>
            <a:r>
              <a:rPr lang="fr-FR" sz="1700" baseline="30000">
                <a:latin typeface="Helvetica" pitchFamily="2" charset="0"/>
              </a:rPr>
              <a:t>0,1</a:t>
            </a:r>
            <a:r>
              <a:rPr lang="fr-FR" sz="1700">
                <a:latin typeface="Helvetica" pitchFamily="2" charset="0"/>
              </a:rPr>
              <a:t> and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S2</a:t>
            </a:r>
            <a:r>
              <a:rPr lang="fr-FR" sz="1700" baseline="30000">
                <a:latin typeface="Helvetica" pitchFamily="2" charset="0"/>
              </a:rPr>
              <a:t>0,1,2</a:t>
            </a:r>
            <a:r>
              <a:rPr lang="fr-FR" sz="1700">
                <a:latin typeface="Helvetica" pitchFamily="2" charset="0"/>
              </a:rPr>
              <a:t>) do emit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S1andS2</a:t>
            </a:r>
            <a:r>
              <a:rPr lang="fr-FR" sz="1700" baseline="30000">
                <a:latin typeface="Helvetica" pitchFamily="2" charset="0"/>
              </a:rPr>
              <a:t>0</a:t>
            </a:r>
            <a:endParaRPr lang="fr-FR" sz="1700">
              <a:solidFill>
                <a:schemeClr val="tx2"/>
              </a:solidFill>
              <a:latin typeface="Helvetica" pitchFamily="2" charset="0"/>
            </a:endParaRPr>
          </a:p>
          <a:p>
            <a:r>
              <a:rPr lang="fr-FR" sz="1700">
                <a:latin typeface="Helvetica" pitchFamily="2" charset="0"/>
              </a:rPr>
              <a:t>                        case (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S1</a:t>
            </a:r>
            <a:r>
              <a:rPr lang="fr-FR" sz="1700" baseline="30000">
                <a:latin typeface="Helvetica" pitchFamily="2" charset="0"/>
              </a:rPr>
              <a:t>0,1</a:t>
            </a:r>
            <a:r>
              <a:rPr lang="fr-FR" sz="1700">
                <a:latin typeface="Helvetica" pitchFamily="2" charset="0"/>
              </a:rPr>
              <a:t> and not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S2</a:t>
            </a:r>
            <a:r>
              <a:rPr lang="fr-FR" sz="1700" baseline="30000">
                <a:latin typeface="Helvetica" pitchFamily="2" charset="0"/>
              </a:rPr>
              <a:t>0,1,2</a:t>
            </a:r>
            <a:r>
              <a:rPr lang="fr-FR" sz="1700">
                <a:latin typeface="Helvetica" pitchFamily="2" charset="0"/>
              </a:rPr>
              <a:t>) do emit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S1andnS2</a:t>
            </a:r>
            <a:r>
              <a:rPr lang="fr-FR" sz="1700" baseline="30000">
                <a:latin typeface="Helvetica" pitchFamily="2" charset="0"/>
              </a:rPr>
              <a:t>0</a:t>
            </a:r>
            <a:endParaRPr lang="fr-FR" sz="1700">
              <a:solidFill>
                <a:schemeClr val="tx2"/>
              </a:solidFill>
              <a:latin typeface="Helvetica" pitchFamily="2" charset="0"/>
            </a:endParaRPr>
          </a:p>
          <a:p>
            <a:r>
              <a:rPr lang="fr-FR" sz="1700">
                <a:latin typeface="Helvetica" pitchFamily="2" charset="0"/>
              </a:rPr>
              <a:t>                        case (not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S1</a:t>
            </a:r>
            <a:r>
              <a:rPr lang="fr-FR" sz="1700" baseline="30000">
                <a:latin typeface="Helvetica" pitchFamily="2" charset="0"/>
              </a:rPr>
              <a:t>0,1</a:t>
            </a:r>
            <a:r>
              <a:rPr lang="fr-FR" sz="1700">
                <a:latin typeface="Helvetica" pitchFamily="2" charset="0"/>
              </a:rPr>
              <a:t> and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S2</a:t>
            </a:r>
            <a:r>
              <a:rPr lang="fr-FR" sz="1700" baseline="30000">
                <a:latin typeface="Helvetica" pitchFamily="2" charset="0"/>
              </a:rPr>
              <a:t>0,1,2</a:t>
            </a:r>
            <a:r>
              <a:rPr lang="fr-FR" sz="1700">
                <a:latin typeface="Helvetica" pitchFamily="2" charset="0"/>
              </a:rPr>
              <a:t>) do emit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nS1andS2</a:t>
            </a:r>
            <a:r>
              <a:rPr lang="fr-FR" sz="1700" baseline="30000">
                <a:latin typeface="Helvetica" pitchFamily="2" charset="0"/>
              </a:rPr>
              <a:t>0</a:t>
            </a:r>
            <a:endParaRPr lang="fr-FR" sz="1700">
              <a:solidFill>
                <a:schemeClr val="tx2"/>
              </a:solidFill>
              <a:latin typeface="Helvetica" pitchFamily="2" charset="0"/>
            </a:endParaRPr>
          </a:p>
          <a:p>
            <a:r>
              <a:rPr lang="fr-FR" sz="1700">
                <a:latin typeface="Helvetica" pitchFamily="2" charset="0"/>
              </a:rPr>
              <a:t>                        case (not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S1</a:t>
            </a:r>
            <a:r>
              <a:rPr lang="fr-FR" sz="1700" baseline="30000">
                <a:latin typeface="Helvetica" pitchFamily="2" charset="0"/>
              </a:rPr>
              <a:t>0,1</a:t>
            </a:r>
            <a:r>
              <a:rPr lang="fr-FR" sz="1700">
                <a:latin typeface="Helvetica" pitchFamily="2" charset="0"/>
              </a:rPr>
              <a:t> and not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S2</a:t>
            </a:r>
            <a:r>
              <a:rPr lang="fr-FR" sz="1700" baseline="30000">
                <a:latin typeface="Helvetica" pitchFamily="2" charset="0"/>
              </a:rPr>
              <a:t>0,1,2</a:t>
            </a:r>
            <a:r>
              <a:rPr lang="fr-FR" sz="1700">
                <a:latin typeface="Helvetica" pitchFamily="2" charset="0"/>
              </a:rPr>
              <a:t>) do emit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nS1andnS2</a:t>
            </a:r>
            <a:r>
              <a:rPr lang="fr-FR" sz="1700" baseline="30000">
                <a:latin typeface="Helvetica" pitchFamily="2" charset="0"/>
              </a:rPr>
              <a:t>0</a:t>
            </a:r>
            <a:endParaRPr lang="fr-FR" sz="1700">
              <a:effectLst/>
              <a:latin typeface="Helvetica" pitchFamily="2" charset="0"/>
            </a:endParaRPr>
          </a:p>
          <a:p>
            <a:r>
              <a:rPr lang="fr-FR" sz="1700">
                <a:effectLst/>
                <a:latin typeface="Helvetica" pitchFamily="2" charset="0"/>
              </a:rPr>
              <a:t>                     end if ;</a:t>
            </a:r>
          </a:p>
          <a:p>
            <a:r>
              <a:rPr lang="fr-FR" sz="1700">
                <a:effectLst/>
                <a:latin typeface="Helvetica" pitchFamily="2" charset="0"/>
              </a:rPr>
              <a:t>                     pause</a:t>
            </a:r>
          </a:p>
          <a:p>
            <a:r>
              <a:rPr lang="fr-FR" sz="1700">
                <a:effectLst/>
                <a:latin typeface="Helvetica" pitchFamily="2" charset="0"/>
              </a:rPr>
              <a:t>                  end loop</a:t>
            </a:r>
          </a:p>
          <a:p>
            <a:r>
              <a:rPr lang="fr-FR" sz="1700">
                <a:effectLst/>
                <a:latin typeface="Helvetica" pitchFamily="2" charset="0"/>
              </a:rPr>
              <a:t>               end signal</a:t>
            </a:r>
          </a:p>
          <a:p>
            <a:r>
              <a:rPr lang="fr-FR" sz="1700">
                <a:effectLst/>
                <a:latin typeface="Helvetica" pitchFamily="2" charset="0"/>
              </a:rPr>
              <a:t>            end trap </a:t>
            </a:r>
          </a:p>
          <a:p>
            <a:r>
              <a:rPr lang="fr-FR" sz="1700">
                <a:effectLst/>
                <a:latin typeface="Helvetica" pitchFamily="2" charset="0"/>
              </a:rPr>
              <a:t>         end loop</a:t>
            </a:r>
          </a:p>
          <a:p>
            <a:r>
              <a:rPr lang="fr-FR" sz="1700">
                <a:effectLst/>
                <a:latin typeface="Helvetica" pitchFamily="2" charset="0"/>
              </a:rPr>
              <a:t>      end signal</a:t>
            </a:r>
          </a:p>
          <a:p>
            <a:r>
              <a:rPr lang="fr-FR" sz="1700">
                <a:effectLst/>
                <a:latin typeface="Helvetica" pitchFamily="2" charset="0"/>
              </a:rPr>
              <a:t>   end trap</a:t>
            </a:r>
          </a:p>
          <a:p>
            <a:r>
              <a:rPr lang="fr-FR" sz="1700">
                <a:effectLst/>
                <a:latin typeface="Helvetica" pitchFamily="2" charset="0"/>
              </a:rPr>
              <a:t>end loop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D12731A-2F0E-8F47-8073-206679511C50}"/>
              </a:ext>
            </a:extLst>
          </p:cNvPr>
          <p:cNvSpPr txBox="1"/>
          <p:nvPr/>
        </p:nvSpPr>
        <p:spPr>
          <a:xfrm>
            <a:off x="28391" y="4554"/>
            <a:ext cx="397866" cy="40011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000" b="0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/0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06B5DD5-75D5-9C40-BE5A-E83DBE6718A2}"/>
              </a:ext>
            </a:extLst>
          </p:cNvPr>
          <p:cNvSpPr txBox="1"/>
          <p:nvPr/>
        </p:nvSpPr>
        <p:spPr>
          <a:xfrm>
            <a:off x="28391" y="782414"/>
            <a:ext cx="397866" cy="40011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000" b="0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/1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66C8D0A-79D3-9349-86A5-F5B5F1305BA6}"/>
              </a:ext>
            </a:extLst>
          </p:cNvPr>
          <p:cNvSpPr txBox="1"/>
          <p:nvPr/>
        </p:nvSpPr>
        <p:spPr>
          <a:xfrm>
            <a:off x="28391" y="2132856"/>
            <a:ext cx="397866" cy="40011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000" b="0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/2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630B9CA-50DA-8043-9FC9-D75A2D248753}"/>
              </a:ext>
            </a:extLst>
          </p:cNvPr>
          <p:cNvSpPr txBox="1"/>
          <p:nvPr/>
        </p:nvSpPr>
        <p:spPr>
          <a:xfrm>
            <a:off x="28391" y="5142702"/>
            <a:ext cx="397866" cy="40011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000" b="0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/1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45FED44E-8E30-7D41-BF09-FA60763C9CBA}"/>
              </a:ext>
            </a:extLst>
          </p:cNvPr>
          <p:cNvSpPr txBox="1"/>
          <p:nvPr/>
        </p:nvSpPr>
        <p:spPr>
          <a:xfrm>
            <a:off x="28391" y="5949280"/>
            <a:ext cx="397866" cy="40011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000" b="0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/0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0542F5F-ED1B-2443-AAA1-56A82DB94EF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21/03/2018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B0396E3-34A1-7C49-A009-511BCF0277F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82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848F085-3C20-034E-83BB-F76E6B1E9EE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48" name="Rectangle à coins arrondis 47">
            <a:extLst>
              <a:ext uri="{FF2B5EF4-FFF2-40B4-BE49-F238E27FC236}">
                <a16:creationId xmlns:a16="http://schemas.microsoft.com/office/drawing/2014/main" id="{CF33B577-AA2F-8642-9F54-C0610F38697C}"/>
              </a:ext>
            </a:extLst>
          </p:cNvPr>
          <p:cNvSpPr/>
          <p:nvPr/>
        </p:nvSpPr>
        <p:spPr bwMode="auto">
          <a:xfrm>
            <a:off x="1763332" y="831062"/>
            <a:ext cx="290945" cy="216024"/>
          </a:xfrm>
          <a:prstGeom prst="round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Rectangle à coins arrondis 48">
            <a:extLst>
              <a:ext uri="{FF2B5EF4-FFF2-40B4-BE49-F238E27FC236}">
                <a16:creationId xmlns:a16="http://schemas.microsoft.com/office/drawing/2014/main" id="{682CD744-0DD6-1043-879E-2F96013494D0}"/>
              </a:ext>
            </a:extLst>
          </p:cNvPr>
          <p:cNvSpPr/>
          <p:nvPr/>
        </p:nvSpPr>
        <p:spPr bwMode="auto">
          <a:xfrm>
            <a:off x="2310585" y="2126461"/>
            <a:ext cx="515742" cy="216024"/>
          </a:xfrm>
          <a:prstGeom prst="round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Rectangle à coins arrondis 55">
            <a:extLst>
              <a:ext uri="{FF2B5EF4-FFF2-40B4-BE49-F238E27FC236}">
                <a16:creationId xmlns:a16="http://schemas.microsoft.com/office/drawing/2014/main" id="{1DAF7E10-B039-214E-B776-634C523FE936}"/>
              </a:ext>
            </a:extLst>
          </p:cNvPr>
          <p:cNvSpPr/>
          <p:nvPr/>
        </p:nvSpPr>
        <p:spPr bwMode="auto">
          <a:xfrm>
            <a:off x="2054277" y="33730"/>
            <a:ext cx="213467" cy="216024"/>
          </a:xfrm>
          <a:prstGeom prst="round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93704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CA0ABCDE-CBC7-304B-A9F7-70666ABC1918}"/>
              </a:ext>
            </a:extLst>
          </p:cNvPr>
          <p:cNvSpPr/>
          <p:nvPr/>
        </p:nvSpPr>
        <p:spPr>
          <a:xfrm>
            <a:off x="467544" y="33730"/>
            <a:ext cx="8784976" cy="694036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1700">
                <a:latin typeface="Helvetica" pitchFamily="2" charset="0"/>
              </a:rPr>
              <a:t>output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S1andS2</a:t>
            </a:r>
            <a:r>
              <a:rPr lang="fr-FR" sz="1700" baseline="30000">
                <a:latin typeface="Helvetica" pitchFamily="2" charset="0"/>
              </a:rPr>
              <a:t>0</a:t>
            </a:r>
            <a:r>
              <a:rPr lang="fr-FR" sz="1700">
                <a:latin typeface="Helvetica" pitchFamily="2" charset="0"/>
              </a:rPr>
              <a:t>,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S1andnS2</a:t>
            </a:r>
            <a:r>
              <a:rPr lang="fr-FR" sz="1700" baseline="30000">
                <a:latin typeface="Helvetica" pitchFamily="2" charset="0"/>
              </a:rPr>
              <a:t>0</a:t>
            </a:r>
            <a:r>
              <a:rPr lang="fr-FR" sz="1700">
                <a:latin typeface="Helvetica" pitchFamily="2" charset="0"/>
              </a:rPr>
              <a:t>,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nS1andS2</a:t>
            </a:r>
            <a:r>
              <a:rPr lang="fr-FR" sz="1700" baseline="30000">
                <a:latin typeface="Helvetica" pitchFamily="2" charset="0"/>
              </a:rPr>
              <a:t>0</a:t>
            </a:r>
            <a:r>
              <a:rPr lang="fr-FR" sz="1700">
                <a:latin typeface="Helvetica" pitchFamily="2" charset="0"/>
              </a:rPr>
              <a:t>,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nS1andnS2</a:t>
            </a:r>
            <a:r>
              <a:rPr lang="fr-FR" sz="1700" baseline="30000">
                <a:latin typeface="Helvetica" pitchFamily="2" charset="0"/>
              </a:rPr>
              <a:t>0</a:t>
            </a:r>
            <a:r>
              <a:rPr lang="fr-FR" sz="100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fr-FR" sz="1700">
                <a:latin typeface="Helvetica" pitchFamily="2" charset="0"/>
              </a:rPr>
              <a:t>;</a:t>
            </a:r>
          </a:p>
          <a:p>
            <a:r>
              <a:rPr lang="fr-FR" sz="1700">
                <a:effectLst/>
                <a:latin typeface="Helvetica" pitchFamily="2" charset="0"/>
              </a:rPr>
              <a:t>loop</a:t>
            </a:r>
          </a:p>
          <a:p>
            <a:r>
              <a:rPr lang="fr-FR" sz="1700">
                <a:effectLst/>
                <a:latin typeface="Helvetica" pitchFamily="2" charset="0"/>
              </a:rPr>
              <a:t>   trap </a:t>
            </a:r>
            <a:r>
              <a:rPr lang="fr-FR" sz="1700">
                <a:solidFill>
                  <a:schemeClr val="accent3"/>
                </a:solidFill>
                <a:effectLst/>
                <a:latin typeface="Helvetica" pitchFamily="2" charset="0"/>
              </a:rPr>
              <a:t>T1</a:t>
            </a:r>
            <a:r>
              <a:rPr lang="fr-FR" sz="1700" baseline="30000">
                <a:latin typeface="Helvetica" pitchFamily="2" charset="0"/>
              </a:rPr>
              <a:t>0</a:t>
            </a:r>
            <a:r>
              <a:rPr lang="fr-FR" sz="1700">
                <a:effectLst/>
                <a:latin typeface="Helvetica" pitchFamily="2" charset="0"/>
              </a:rPr>
              <a:t> in</a:t>
            </a:r>
          </a:p>
          <a:p>
            <a:r>
              <a:rPr lang="fr-FR" sz="1700">
                <a:effectLst/>
                <a:latin typeface="Helvetica" pitchFamily="2" charset="0"/>
              </a:rPr>
              <a:t>      signal </a:t>
            </a:r>
            <a:r>
              <a:rPr lang="fr-FR" sz="1700">
                <a:solidFill>
                  <a:schemeClr val="tx2"/>
                </a:solidFill>
                <a:effectLst/>
                <a:latin typeface="Helvetica" pitchFamily="2" charset="0"/>
              </a:rPr>
              <a:t>S1</a:t>
            </a:r>
            <a:r>
              <a:rPr lang="fr-FR" sz="1700" baseline="30000">
                <a:latin typeface="Helvetica" pitchFamily="2" charset="0"/>
              </a:rPr>
              <a:t>0,1</a:t>
            </a:r>
            <a:r>
              <a:rPr lang="fr-FR" sz="1700">
                <a:effectLst/>
                <a:latin typeface="Helvetica" pitchFamily="2" charset="0"/>
              </a:rPr>
              <a:t> in </a:t>
            </a:r>
          </a:p>
          <a:p>
            <a:r>
              <a:rPr lang="fr-FR" sz="1700">
                <a:latin typeface="Helvetica" pitchFamily="2" charset="0"/>
              </a:rPr>
              <a:t>         </a:t>
            </a:r>
            <a:r>
              <a:rPr lang="fr-FR" sz="1700">
                <a:effectLst/>
                <a:latin typeface="Helvetica" pitchFamily="2" charset="0"/>
              </a:rPr>
              <a:t>pause</a:t>
            </a:r>
            <a:r>
              <a:rPr lang="fr-FR" sz="1000">
                <a:effectLst/>
                <a:latin typeface="Helvetica" pitchFamily="2" charset="0"/>
              </a:rPr>
              <a:t> </a:t>
            </a:r>
            <a:r>
              <a:rPr lang="fr-FR" sz="1700">
                <a:effectLst/>
                <a:latin typeface="Helvetica" pitchFamily="2" charset="0"/>
              </a:rPr>
              <a:t>; emit </a:t>
            </a:r>
            <a:r>
              <a:rPr lang="fr-FR" sz="1700">
                <a:solidFill>
                  <a:schemeClr val="tx2"/>
                </a:solidFill>
                <a:effectLst/>
                <a:latin typeface="Helvetica" pitchFamily="2" charset="0"/>
              </a:rPr>
              <a:t>S1</a:t>
            </a:r>
            <a:r>
              <a:rPr lang="fr-FR" sz="1700" baseline="30000">
                <a:effectLst/>
                <a:latin typeface="Helvetica" pitchFamily="2" charset="0"/>
              </a:rPr>
              <a:t>0,1</a:t>
            </a:r>
            <a:r>
              <a:rPr lang="fr-FR" sz="1000">
                <a:solidFill>
                  <a:schemeClr val="tx2"/>
                </a:solidFill>
                <a:effectLst/>
                <a:latin typeface="Helvetica" pitchFamily="2" charset="0"/>
              </a:rPr>
              <a:t> </a:t>
            </a:r>
            <a:r>
              <a:rPr lang="fr-FR" sz="1700">
                <a:effectLst/>
                <a:latin typeface="Helvetica" pitchFamily="2" charset="0"/>
              </a:rPr>
              <a:t>; exit </a:t>
            </a:r>
            <a:r>
              <a:rPr lang="fr-FR" sz="1700">
                <a:solidFill>
                  <a:schemeClr val="accent3"/>
                </a:solidFill>
                <a:effectLst/>
                <a:latin typeface="Helvetica" pitchFamily="2" charset="0"/>
              </a:rPr>
              <a:t>T1</a:t>
            </a:r>
            <a:r>
              <a:rPr lang="fr-FR" sz="1700" baseline="30000">
                <a:latin typeface="Helvetica" pitchFamily="2" charset="0"/>
              </a:rPr>
              <a:t>0</a:t>
            </a:r>
            <a:endParaRPr lang="fr-FR" sz="1700">
              <a:solidFill>
                <a:schemeClr val="accent3"/>
              </a:solidFill>
              <a:effectLst/>
              <a:latin typeface="Helvetica" pitchFamily="2" charset="0"/>
            </a:endParaRPr>
          </a:p>
          <a:p>
            <a:r>
              <a:rPr lang="fr-FR" sz="1700">
                <a:effectLst/>
                <a:latin typeface="Helvetica" pitchFamily="2" charset="0"/>
              </a:rPr>
              <a:t>      ||</a:t>
            </a:r>
          </a:p>
          <a:p>
            <a:r>
              <a:rPr lang="fr-FR" sz="1700">
                <a:effectLst/>
                <a:latin typeface="Helvetica" pitchFamily="2" charset="0"/>
              </a:rPr>
              <a:t>         loop</a:t>
            </a:r>
          </a:p>
          <a:p>
            <a:r>
              <a:rPr lang="fr-FR" sz="1700">
                <a:effectLst/>
                <a:latin typeface="Helvetica" pitchFamily="2" charset="0"/>
              </a:rPr>
              <a:t>            trap </a:t>
            </a:r>
            <a:r>
              <a:rPr lang="fr-FR" sz="1700">
                <a:solidFill>
                  <a:schemeClr val="accent3"/>
                </a:solidFill>
                <a:effectLst/>
                <a:latin typeface="Helvetica" pitchFamily="2" charset="0"/>
              </a:rPr>
              <a:t>T2</a:t>
            </a:r>
            <a:r>
              <a:rPr lang="fr-FR" sz="1700" baseline="30000">
                <a:latin typeface="Helvetica" pitchFamily="2" charset="0"/>
              </a:rPr>
              <a:t>0,1</a:t>
            </a:r>
            <a:r>
              <a:rPr lang="fr-FR" sz="1700">
                <a:effectLst/>
                <a:latin typeface="Helvetica" pitchFamily="2" charset="0"/>
              </a:rPr>
              <a:t> in</a:t>
            </a:r>
          </a:p>
          <a:p>
            <a:r>
              <a:rPr lang="fr-FR" sz="1700">
                <a:effectLst/>
                <a:latin typeface="Helvetica" pitchFamily="2" charset="0"/>
              </a:rPr>
              <a:t>               signal </a:t>
            </a:r>
            <a:r>
              <a:rPr lang="fr-FR" sz="1700">
                <a:solidFill>
                  <a:schemeClr val="tx2"/>
                </a:solidFill>
                <a:effectLst/>
                <a:latin typeface="Helvetica" pitchFamily="2" charset="0"/>
              </a:rPr>
              <a:t>S2</a:t>
            </a:r>
            <a:r>
              <a:rPr lang="fr-FR" sz="1700" baseline="30000">
                <a:latin typeface="Helvetica" pitchFamily="2" charset="0"/>
              </a:rPr>
              <a:t>0,1,2</a:t>
            </a:r>
            <a:r>
              <a:rPr lang="fr-FR" sz="1700">
                <a:effectLst/>
                <a:latin typeface="Helvetica" pitchFamily="2" charset="0"/>
              </a:rPr>
              <a:t> in</a:t>
            </a:r>
          </a:p>
          <a:p>
            <a:r>
              <a:rPr lang="fr-FR" sz="1700">
                <a:latin typeface="Helvetica" pitchFamily="2" charset="0"/>
              </a:rPr>
              <a:t>                  </a:t>
            </a:r>
            <a:r>
              <a:rPr lang="fr-FR" sz="1700">
                <a:effectLst/>
                <a:latin typeface="Helvetica" pitchFamily="2" charset="0"/>
              </a:rPr>
              <a:t>pause</a:t>
            </a:r>
            <a:r>
              <a:rPr lang="fr-FR" sz="1000">
                <a:effectLst/>
                <a:latin typeface="Helvetica" pitchFamily="2" charset="0"/>
              </a:rPr>
              <a:t> </a:t>
            </a:r>
            <a:r>
              <a:rPr lang="fr-FR" sz="1700">
                <a:effectLst/>
                <a:latin typeface="Helvetica" pitchFamily="2" charset="0"/>
              </a:rPr>
              <a:t>; emit </a:t>
            </a:r>
            <a:r>
              <a:rPr lang="fr-FR" sz="1700">
                <a:solidFill>
                  <a:schemeClr val="tx2"/>
                </a:solidFill>
                <a:effectLst/>
                <a:latin typeface="Helvetica" pitchFamily="2" charset="0"/>
              </a:rPr>
              <a:t>S2</a:t>
            </a:r>
            <a:r>
              <a:rPr lang="fr-FR" sz="1700" baseline="30000">
                <a:latin typeface="Helvetica" pitchFamily="2" charset="0"/>
              </a:rPr>
              <a:t>0,1,2</a:t>
            </a:r>
            <a:r>
              <a:rPr lang="fr-FR" sz="1000">
                <a:solidFill>
                  <a:schemeClr val="tx2"/>
                </a:solidFill>
                <a:effectLst/>
                <a:latin typeface="Helvetica" pitchFamily="2" charset="0"/>
              </a:rPr>
              <a:t> </a:t>
            </a:r>
            <a:r>
              <a:rPr lang="fr-FR" sz="1700">
                <a:effectLst/>
                <a:latin typeface="Helvetica" pitchFamily="2" charset="0"/>
              </a:rPr>
              <a:t>; exit </a:t>
            </a:r>
            <a:r>
              <a:rPr lang="fr-FR" sz="1700">
                <a:solidFill>
                  <a:schemeClr val="accent3"/>
                </a:solidFill>
                <a:effectLst/>
                <a:latin typeface="Helvetica" pitchFamily="2" charset="0"/>
              </a:rPr>
              <a:t>T2</a:t>
            </a:r>
            <a:r>
              <a:rPr lang="fr-FR" sz="1700" baseline="30000">
                <a:latin typeface="Helvetica" pitchFamily="2" charset="0"/>
              </a:rPr>
              <a:t>0,1</a:t>
            </a:r>
            <a:endParaRPr lang="fr-FR" sz="1700">
              <a:solidFill>
                <a:schemeClr val="accent3"/>
              </a:solidFill>
              <a:effectLst/>
              <a:latin typeface="Helvetica" pitchFamily="2" charset="0"/>
            </a:endParaRPr>
          </a:p>
          <a:p>
            <a:r>
              <a:rPr lang="fr-FR" sz="1700">
                <a:effectLst/>
                <a:latin typeface="Helvetica" pitchFamily="2" charset="0"/>
              </a:rPr>
              <a:t>               ||</a:t>
            </a:r>
          </a:p>
          <a:p>
            <a:r>
              <a:rPr lang="fr-FR" sz="1700">
                <a:effectLst/>
                <a:latin typeface="Helvetica" pitchFamily="2" charset="0"/>
              </a:rPr>
              <a:t>                  loop</a:t>
            </a:r>
          </a:p>
          <a:p>
            <a:r>
              <a:rPr lang="fr-FR" sz="1700">
                <a:effectLst/>
                <a:latin typeface="Helvetica" pitchFamily="2" charset="0"/>
              </a:rPr>
              <a:t>                     if</a:t>
            </a:r>
          </a:p>
          <a:p>
            <a:r>
              <a:rPr lang="fr-FR" sz="1700">
                <a:latin typeface="Helvetica" pitchFamily="2" charset="0"/>
              </a:rPr>
              <a:t>                        case (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S1</a:t>
            </a:r>
            <a:r>
              <a:rPr lang="fr-FR" sz="1700" baseline="30000">
                <a:latin typeface="Helvetica" pitchFamily="2" charset="0"/>
              </a:rPr>
              <a:t>0,1</a:t>
            </a:r>
            <a:r>
              <a:rPr lang="fr-FR" sz="1700">
                <a:latin typeface="Helvetica" pitchFamily="2" charset="0"/>
              </a:rPr>
              <a:t> and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S2</a:t>
            </a:r>
            <a:r>
              <a:rPr lang="fr-FR" sz="1700" baseline="30000">
                <a:latin typeface="Helvetica" pitchFamily="2" charset="0"/>
              </a:rPr>
              <a:t>0,1,2</a:t>
            </a:r>
            <a:r>
              <a:rPr lang="fr-FR" sz="1700">
                <a:latin typeface="Helvetica" pitchFamily="2" charset="0"/>
              </a:rPr>
              <a:t>) do emit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S1andS2</a:t>
            </a:r>
            <a:r>
              <a:rPr lang="fr-FR" sz="1700" baseline="30000">
                <a:latin typeface="Helvetica" pitchFamily="2" charset="0"/>
              </a:rPr>
              <a:t>0</a:t>
            </a:r>
            <a:endParaRPr lang="fr-FR" sz="1700">
              <a:solidFill>
                <a:schemeClr val="tx2"/>
              </a:solidFill>
              <a:latin typeface="Helvetica" pitchFamily="2" charset="0"/>
            </a:endParaRPr>
          </a:p>
          <a:p>
            <a:r>
              <a:rPr lang="fr-FR" sz="1700">
                <a:latin typeface="Helvetica" pitchFamily="2" charset="0"/>
              </a:rPr>
              <a:t>                        case (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S1</a:t>
            </a:r>
            <a:r>
              <a:rPr lang="fr-FR" sz="1700" baseline="30000">
                <a:latin typeface="Helvetica" pitchFamily="2" charset="0"/>
              </a:rPr>
              <a:t>0,1</a:t>
            </a:r>
            <a:r>
              <a:rPr lang="fr-FR" sz="1700">
                <a:latin typeface="Helvetica" pitchFamily="2" charset="0"/>
              </a:rPr>
              <a:t> and not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S2</a:t>
            </a:r>
            <a:r>
              <a:rPr lang="fr-FR" sz="1700" baseline="30000">
                <a:latin typeface="Helvetica" pitchFamily="2" charset="0"/>
              </a:rPr>
              <a:t>0,1,2</a:t>
            </a:r>
            <a:r>
              <a:rPr lang="fr-FR" sz="1700">
                <a:latin typeface="Helvetica" pitchFamily="2" charset="0"/>
              </a:rPr>
              <a:t>) do emit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S1andnS2</a:t>
            </a:r>
            <a:r>
              <a:rPr lang="fr-FR" sz="1700" baseline="30000">
                <a:latin typeface="Helvetica" pitchFamily="2" charset="0"/>
              </a:rPr>
              <a:t>0</a:t>
            </a:r>
            <a:endParaRPr lang="fr-FR" sz="1700">
              <a:solidFill>
                <a:schemeClr val="tx2"/>
              </a:solidFill>
              <a:latin typeface="Helvetica" pitchFamily="2" charset="0"/>
            </a:endParaRPr>
          </a:p>
          <a:p>
            <a:r>
              <a:rPr lang="fr-FR" sz="1700">
                <a:latin typeface="Helvetica" pitchFamily="2" charset="0"/>
              </a:rPr>
              <a:t>                        case (not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S1</a:t>
            </a:r>
            <a:r>
              <a:rPr lang="fr-FR" sz="1700" baseline="30000">
                <a:latin typeface="Helvetica" pitchFamily="2" charset="0"/>
              </a:rPr>
              <a:t>0,1</a:t>
            </a:r>
            <a:r>
              <a:rPr lang="fr-FR" sz="1700">
                <a:latin typeface="Helvetica" pitchFamily="2" charset="0"/>
              </a:rPr>
              <a:t> and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S2</a:t>
            </a:r>
            <a:r>
              <a:rPr lang="fr-FR" sz="1700" baseline="30000">
                <a:latin typeface="Helvetica" pitchFamily="2" charset="0"/>
              </a:rPr>
              <a:t>0,1,2</a:t>
            </a:r>
            <a:r>
              <a:rPr lang="fr-FR" sz="1700">
                <a:latin typeface="Helvetica" pitchFamily="2" charset="0"/>
              </a:rPr>
              <a:t>) do emit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nS1andS2</a:t>
            </a:r>
            <a:r>
              <a:rPr lang="fr-FR" sz="1700" baseline="30000">
                <a:latin typeface="Helvetica" pitchFamily="2" charset="0"/>
              </a:rPr>
              <a:t>0</a:t>
            </a:r>
            <a:endParaRPr lang="fr-FR" sz="1700">
              <a:solidFill>
                <a:schemeClr val="tx2"/>
              </a:solidFill>
              <a:latin typeface="Helvetica" pitchFamily="2" charset="0"/>
            </a:endParaRPr>
          </a:p>
          <a:p>
            <a:r>
              <a:rPr lang="fr-FR" sz="1700">
                <a:latin typeface="Helvetica" pitchFamily="2" charset="0"/>
              </a:rPr>
              <a:t>                        case (not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S1</a:t>
            </a:r>
            <a:r>
              <a:rPr lang="fr-FR" sz="1700" baseline="30000">
                <a:latin typeface="Helvetica" pitchFamily="2" charset="0"/>
              </a:rPr>
              <a:t>0,1</a:t>
            </a:r>
            <a:r>
              <a:rPr lang="fr-FR" sz="1700">
                <a:latin typeface="Helvetica" pitchFamily="2" charset="0"/>
              </a:rPr>
              <a:t> and not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S2</a:t>
            </a:r>
            <a:r>
              <a:rPr lang="fr-FR" sz="1700" baseline="30000">
                <a:latin typeface="Helvetica" pitchFamily="2" charset="0"/>
              </a:rPr>
              <a:t>0,1,2</a:t>
            </a:r>
            <a:r>
              <a:rPr lang="fr-FR" sz="1700">
                <a:latin typeface="Helvetica" pitchFamily="2" charset="0"/>
              </a:rPr>
              <a:t>) do emit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nS1andnS2</a:t>
            </a:r>
            <a:r>
              <a:rPr lang="fr-FR" sz="1700" baseline="30000">
                <a:latin typeface="Helvetica" pitchFamily="2" charset="0"/>
              </a:rPr>
              <a:t>0</a:t>
            </a:r>
            <a:endParaRPr lang="fr-FR" sz="1700">
              <a:effectLst/>
              <a:latin typeface="Helvetica" pitchFamily="2" charset="0"/>
            </a:endParaRPr>
          </a:p>
          <a:p>
            <a:r>
              <a:rPr lang="fr-FR" sz="1700">
                <a:effectLst/>
                <a:latin typeface="Helvetica" pitchFamily="2" charset="0"/>
              </a:rPr>
              <a:t>                     end if ;</a:t>
            </a:r>
          </a:p>
          <a:p>
            <a:r>
              <a:rPr lang="fr-FR" sz="1700">
                <a:effectLst/>
                <a:latin typeface="Helvetica" pitchFamily="2" charset="0"/>
              </a:rPr>
              <a:t>                     pause</a:t>
            </a:r>
          </a:p>
          <a:p>
            <a:r>
              <a:rPr lang="fr-FR" sz="1700">
                <a:effectLst/>
                <a:latin typeface="Helvetica" pitchFamily="2" charset="0"/>
              </a:rPr>
              <a:t>                  end loop</a:t>
            </a:r>
          </a:p>
          <a:p>
            <a:r>
              <a:rPr lang="fr-FR" sz="1700">
                <a:effectLst/>
                <a:latin typeface="Helvetica" pitchFamily="2" charset="0"/>
              </a:rPr>
              <a:t>               end signal</a:t>
            </a:r>
          </a:p>
          <a:p>
            <a:r>
              <a:rPr lang="fr-FR" sz="1700">
                <a:effectLst/>
                <a:latin typeface="Helvetica" pitchFamily="2" charset="0"/>
              </a:rPr>
              <a:t>            end trap </a:t>
            </a:r>
          </a:p>
          <a:p>
            <a:r>
              <a:rPr lang="fr-FR" sz="1700">
                <a:effectLst/>
                <a:latin typeface="Helvetica" pitchFamily="2" charset="0"/>
              </a:rPr>
              <a:t>         end loop</a:t>
            </a:r>
          </a:p>
          <a:p>
            <a:r>
              <a:rPr lang="fr-FR" sz="1700">
                <a:effectLst/>
                <a:latin typeface="Helvetica" pitchFamily="2" charset="0"/>
              </a:rPr>
              <a:t>      end signal</a:t>
            </a:r>
          </a:p>
          <a:p>
            <a:r>
              <a:rPr lang="fr-FR" sz="1700">
                <a:effectLst/>
                <a:latin typeface="Helvetica" pitchFamily="2" charset="0"/>
              </a:rPr>
              <a:t>   end trap</a:t>
            </a:r>
          </a:p>
          <a:p>
            <a:r>
              <a:rPr lang="fr-FR" sz="1700">
                <a:effectLst/>
                <a:latin typeface="Helvetica" pitchFamily="2" charset="0"/>
              </a:rPr>
              <a:t>end loop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0542F5F-ED1B-2443-AAA1-56A82DB94EF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21/03/2018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B0396E3-34A1-7C49-A009-511BCF0277F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83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848F085-3C20-034E-83BB-F76E6B1E9EE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C0B0B21-1777-CA4F-A133-D39683566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3026" y="160114"/>
            <a:ext cx="2482850" cy="12446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BF0D1A4-A0E9-D946-92DC-2BF253C56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1934" y="2071198"/>
            <a:ext cx="1564629" cy="1817335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52B4E76E-480E-1640-86F2-35CD5CD15EE2}"/>
              </a:ext>
            </a:extLst>
          </p:cNvPr>
          <p:cNvSpPr txBox="1"/>
          <p:nvPr/>
        </p:nvSpPr>
        <p:spPr>
          <a:xfrm>
            <a:off x="7178249" y="1360511"/>
            <a:ext cx="1551437" cy="461665"/>
          </a:xfrm>
          <a:prstGeom prst="rect">
            <a:avLst/>
          </a:prstGeom>
          <a:ln w="19050">
            <a:noFill/>
          </a:ln>
        </p:spPr>
        <p:txBody>
          <a:bodyPr wrap="square" rtlCol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</a:rPr>
              <a:t>Matsya=0</a:t>
            </a:r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94CF4DD8-4A85-024B-B967-3C83323C5EA9}"/>
              </a:ext>
            </a:extLst>
          </p:cNvPr>
          <p:cNvCxnSpPr>
            <a:cxnSpLocks/>
          </p:cNvCxnSpPr>
          <p:nvPr/>
        </p:nvCxnSpPr>
        <p:spPr bwMode="auto">
          <a:xfrm flipH="1">
            <a:off x="1835696" y="642320"/>
            <a:ext cx="4827330" cy="266400"/>
          </a:xfrm>
          <a:prstGeom prst="straightConnector1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B8A4A791-D52A-484A-A526-640C024BE16A}"/>
              </a:ext>
            </a:extLst>
          </p:cNvPr>
          <p:cNvCxnSpPr>
            <a:cxnSpLocks/>
            <a:stCxn id="10" idx="1"/>
          </p:cNvCxnSpPr>
          <p:nvPr/>
        </p:nvCxnSpPr>
        <p:spPr bwMode="auto">
          <a:xfrm flipH="1" flipV="1">
            <a:off x="1995570" y="991735"/>
            <a:ext cx="5356364" cy="1988131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50CA9EFB-909E-B24E-84AB-B4AD1A756C92}"/>
              </a:ext>
            </a:extLst>
          </p:cNvPr>
          <p:cNvCxnSpPr>
            <a:cxnSpLocks/>
          </p:cNvCxnSpPr>
          <p:nvPr/>
        </p:nvCxnSpPr>
        <p:spPr bwMode="auto">
          <a:xfrm flipH="1">
            <a:off x="2411760" y="645697"/>
            <a:ext cx="4251266" cy="1532958"/>
          </a:xfrm>
          <a:prstGeom prst="straightConnector1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32564045-1098-B14B-B720-741EFF91B337}"/>
              </a:ext>
            </a:extLst>
          </p:cNvPr>
          <p:cNvCxnSpPr>
            <a:cxnSpLocks/>
            <a:stCxn id="10" idx="1"/>
          </p:cNvCxnSpPr>
          <p:nvPr/>
        </p:nvCxnSpPr>
        <p:spPr bwMode="auto">
          <a:xfrm flipH="1" flipV="1">
            <a:off x="2513193" y="2294280"/>
            <a:ext cx="4838741" cy="685586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CAB10DB9-C476-D74F-8F9A-D0718A619B18}"/>
              </a:ext>
            </a:extLst>
          </p:cNvPr>
          <p:cNvCxnSpPr>
            <a:cxnSpLocks/>
            <a:stCxn id="36" idx="1"/>
          </p:cNvCxnSpPr>
          <p:nvPr/>
        </p:nvCxnSpPr>
        <p:spPr bwMode="auto">
          <a:xfrm flipH="1" flipV="1">
            <a:off x="2660073" y="2244436"/>
            <a:ext cx="4723671" cy="3093665"/>
          </a:xfrm>
          <a:prstGeom prst="straightConnector1">
            <a:avLst/>
          </a:prstGeom>
          <a:noFill/>
          <a:ln w="2857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5" name="ZoneTexte 44">
            <a:extLst>
              <a:ext uri="{FF2B5EF4-FFF2-40B4-BE49-F238E27FC236}">
                <a16:creationId xmlns:a16="http://schemas.microsoft.com/office/drawing/2014/main" id="{715CFE7F-FCC3-5347-9B2B-BD2DFF8F00B1}"/>
              </a:ext>
            </a:extLst>
          </p:cNvPr>
          <p:cNvSpPr txBox="1"/>
          <p:nvPr/>
        </p:nvSpPr>
        <p:spPr>
          <a:xfrm>
            <a:off x="7360487" y="6048309"/>
            <a:ext cx="1563299" cy="461665"/>
          </a:xfrm>
          <a:prstGeom prst="rect">
            <a:avLst/>
          </a:prstGeom>
          <a:ln w="19050">
            <a:noFill/>
          </a:ln>
        </p:spPr>
        <p:txBody>
          <a:bodyPr wrap="square" rtlCol="0">
            <a:spAutoFit/>
          </a:bodyPr>
          <a:lstStyle/>
          <a:p>
            <a:pPr algn="just" fontAlgn="base"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</a:rPr>
              <a:t>Var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</a:rPr>
              <a:t>âha=2</a:t>
            </a:r>
            <a:endParaRPr kumimoji="0" lang="fr-FR" sz="2400" b="0" i="0" u="none" strike="noStrike" kern="0" cap="none" spc="0" normalizeH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AB33D3FA-C8F6-A54C-8E00-CE9CE7C94CD9}"/>
              </a:ext>
            </a:extLst>
          </p:cNvPr>
          <p:cNvSpPr txBox="1"/>
          <p:nvPr/>
        </p:nvSpPr>
        <p:spPr>
          <a:xfrm>
            <a:off x="7400777" y="3848148"/>
            <a:ext cx="1482720" cy="461665"/>
          </a:xfrm>
          <a:prstGeom prst="rect">
            <a:avLst/>
          </a:prstGeom>
          <a:ln w="19050">
            <a:noFill/>
          </a:ln>
        </p:spPr>
        <p:txBody>
          <a:bodyPr wrap="square" rtlCol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Kurma=1</a:t>
            </a:r>
            <a:endParaRPr kumimoji="0" lang="fr-FR" sz="2400" b="0" i="0" u="none" strike="noStrike" kern="0" cap="none" spc="0" normalizeH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30DA9CC6-A2D1-274F-A2C9-DF76A43B80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3744" y="4627892"/>
            <a:ext cx="1516787" cy="1420417"/>
          </a:xfrm>
          <a:prstGeom prst="rect">
            <a:avLst/>
          </a:prstGeom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id="{54C4D15A-127E-2B46-BB31-3122B1B4497C}"/>
              </a:ext>
            </a:extLst>
          </p:cNvPr>
          <p:cNvGrpSpPr/>
          <p:nvPr/>
        </p:nvGrpSpPr>
        <p:grpSpPr>
          <a:xfrm>
            <a:off x="28391" y="4554"/>
            <a:ext cx="397866" cy="6344836"/>
            <a:chOff x="28391" y="4554"/>
            <a:chExt cx="397866" cy="6344836"/>
          </a:xfrm>
        </p:grpSpPr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3F27EAC7-C802-824E-8608-85F45877E425}"/>
                </a:ext>
              </a:extLst>
            </p:cNvPr>
            <p:cNvSpPr txBox="1"/>
            <p:nvPr/>
          </p:nvSpPr>
          <p:spPr>
            <a:xfrm>
              <a:off x="28391" y="4554"/>
              <a:ext cx="397866" cy="40011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2000" b="0" i="0" u="none" strike="noStrike" kern="0" cap="none" spc="0" normalizeH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</a:rPr>
                <a:t>/0</a:t>
              </a: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DF3DAFBA-61AD-5A42-807A-CB274D945175}"/>
                </a:ext>
              </a:extLst>
            </p:cNvPr>
            <p:cNvSpPr txBox="1"/>
            <p:nvPr/>
          </p:nvSpPr>
          <p:spPr>
            <a:xfrm>
              <a:off x="28391" y="782414"/>
              <a:ext cx="397866" cy="40011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2000" b="0" i="0" u="none" strike="noStrike" kern="0" cap="none" spc="0" normalizeH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</a:rPr>
                <a:t>/1</a:t>
              </a: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858884E3-CBC0-7643-9713-279FB1F57070}"/>
                </a:ext>
              </a:extLst>
            </p:cNvPr>
            <p:cNvSpPr txBox="1"/>
            <p:nvPr/>
          </p:nvSpPr>
          <p:spPr>
            <a:xfrm>
              <a:off x="28391" y="2132856"/>
              <a:ext cx="397866" cy="40011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2000" b="0" i="0" u="none" strike="noStrike" kern="0" cap="none" spc="0" normalizeH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</a:rPr>
                <a:t>/2</a:t>
              </a: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1C9B04C8-E18C-8D40-A9AC-AEB85F0BF9C3}"/>
                </a:ext>
              </a:extLst>
            </p:cNvPr>
            <p:cNvSpPr txBox="1"/>
            <p:nvPr/>
          </p:nvSpPr>
          <p:spPr>
            <a:xfrm>
              <a:off x="28391" y="5142702"/>
              <a:ext cx="397866" cy="40011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2000" b="0" i="0" u="none" strike="noStrike" kern="0" cap="none" spc="0" normalizeH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</a:rPr>
                <a:t>/1</a:t>
              </a:r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BC92A62E-E7E7-1649-9276-7DD8A2101C15}"/>
                </a:ext>
              </a:extLst>
            </p:cNvPr>
            <p:cNvSpPr txBox="1"/>
            <p:nvPr/>
          </p:nvSpPr>
          <p:spPr>
            <a:xfrm>
              <a:off x="28391" y="5949280"/>
              <a:ext cx="397866" cy="40011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2000" b="0" i="0" u="none" strike="noStrike" kern="0" cap="none" spc="0" normalizeH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</a:rPr>
                <a:t>/0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829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5" grpId="0"/>
      <p:bldP spid="46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0542F5F-ED1B-2443-AAA1-56A82DB94EF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21/03/2018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B0396E3-34A1-7C49-A009-511BCF0277F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84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848F085-3C20-034E-83BB-F76E6B1E9EE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9668A10-7929-3B46-8432-5F1055355735}"/>
              </a:ext>
            </a:extLst>
          </p:cNvPr>
          <p:cNvSpPr txBox="1"/>
          <p:nvPr/>
        </p:nvSpPr>
        <p:spPr>
          <a:xfrm>
            <a:off x="6103064" y="1196752"/>
            <a:ext cx="2802370" cy="1194149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none" tIns="39600" rtlCol="0" anchor="t" anchorCtr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instant 1a</a:t>
            </a:r>
          </a:p>
          <a:p>
            <a:pPr algn="ctr" fontAlgn="base">
              <a:spcAft>
                <a:spcPct val="0"/>
              </a:spcAft>
            </a:pPr>
            <a:r>
              <a:rPr lang="fr-FR" sz="2400" kern="0" dirty="0"/>
              <a:t>index 0/0,0/1 et 0/2</a:t>
            </a:r>
            <a:endParaRPr kumimoji="0" lang="fr-FR" sz="24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  <a:p>
            <a:pPr algn="ctr" fontAlgn="base">
              <a:spcAft>
                <a:spcPct val="0"/>
              </a:spcAft>
            </a:pPr>
            <a:r>
              <a:rPr lang="fr-FR" sz="2400" kern="0" dirty="0"/>
              <a:t>quid du </a:t>
            </a:r>
            <a:r>
              <a:rPr lang="fr-FR" sz="2400" kern="0" dirty="0">
                <a:solidFill>
                  <a:schemeClr val="accent2"/>
                </a:solidFill>
              </a:rPr>
              <a:t>if</a:t>
            </a:r>
            <a:r>
              <a:rPr lang="fr-FR" sz="2400" kern="0" dirty="0"/>
              <a:t> ?</a:t>
            </a:r>
            <a:endParaRPr kumimoji="0" lang="fr-FR" sz="24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088DE6-E265-944D-A66A-AE5F44383CF6}"/>
              </a:ext>
            </a:extLst>
          </p:cNvPr>
          <p:cNvSpPr/>
          <p:nvPr/>
        </p:nvSpPr>
        <p:spPr>
          <a:xfrm>
            <a:off x="467544" y="33730"/>
            <a:ext cx="8784976" cy="6940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700">
                <a:latin typeface="Helvetica" pitchFamily="2" charset="0"/>
              </a:rPr>
              <a:t>output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S1andS2</a:t>
            </a:r>
            <a:r>
              <a:rPr lang="fr-FR" sz="1700" baseline="30000">
                <a:latin typeface="Helvetica" pitchFamily="2" charset="0"/>
              </a:rPr>
              <a:t>0</a:t>
            </a:r>
            <a:r>
              <a:rPr lang="fr-FR" sz="1700">
                <a:latin typeface="Helvetica" pitchFamily="2" charset="0"/>
              </a:rPr>
              <a:t>,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S1andnS2</a:t>
            </a:r>
            <a:r>
              <a:rPr lang="fr-FR" sz="1700" baseline="30000">
                <a:latin typeface="Helvetica" pitchFamily="2" charset="0"/>
              </a:rPr>
              <a:t>0</a:t>
            </a:r>
            <a:r>
              <a:rPr lang="fr-FR" sz="1700">
                <a:latin typeface="Helvetica" pitchFamily="2" charset="0"/>
              </a:rPr>
              <a:t>,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nS1andS2</a:t>
            </a:r>
            <a:r>
              <a:rPr lang="fr-FR" sz="1700" baseline="30000">
                <a:latin typeface="Helvetica" pitchFamily="2" charset="0"/>
              </a:rPr>
              <a:t>0</a:t>
            </a:r>
            <a:r>
              <a:rPr lang="fr-FR" sz="1700">
                <a:latin typeface="Helvetica" pitchFamily="2" charset="0"/>
              </a:rPr>
              <a:t>,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nS1andnS2</a:t>
            </a:r>
            <a:r>
              <a:rPr lang="fr-FR" sz="1700" baseline="30000">
                <a:latin typeface="Helvetica" pitchFamily="2" charset="0"/>
              </a:rPr>
              <a:t>0</a:t>
            </a:r>
            <a:r>
              <a:rPr lang="fr-FR" sz="100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fr-FR" sz="1700">
                <a:latin typeface="Helvetica" pitchFamily="2" charset="0"/>
              </a:rPr>
              <a:t>;</a:t>
            </a:r>
          </a:p>
          <a:p>
            <a:r>
              <a:rPr lang="fr-FR" sz="1700">
                <a:solidFill>
                  <a:schemeClr val="accent2"/>
                </a:solidFill>
                <a:effectLst/>
                <a:latin typeface="Helvetica" pitchFamily="2" charset="0"/>
              </a:rPr>
              <a:t>loop</a:t>
            </a:r>
            <a:r>
              <a:rPr lang="fr-FR" sz="1700" baseline="30000">
                <a:solidFill>
                  <a:schemeClr val="accent2"/>
                </a:solidFill>
                <a:effectLst/>
                <a:latin typeface="Helvetica" pitchFamily="2" charset="0"/>
              </a:rPr>
              <a:t>0</a:t>
            </a:r>
            <a:endParaRPr lang="fr-FR" sz="1700">
              <a:solidFill>
                <a:schemeClr val="accent2"/>
              </a:solidFill>
              <a:effectLst/>
              <a:latin typeface="Helvetica" pitchFamily="2" charset="0"/>
            </a:endParaRPr>
          </a:p>
          <a:p>
            <a:r>
              <a:rPr lang="fr-FR" sz="1700">
                <a:effectLst/>
                <a:latin typeface="Helvetica" pitchFamily="2" charset="0"/>
              </a:rPr>
              <a:t>   </a:t>
            </a:r>
            <a:r>
              <a:rPr lang="fr-FR" sz="1700">
                <a:solidFill>
                  <a:schemeClr val="accent2"/>
                </a:solidFill>
                <a:effectLst/>
                <a:latin typeface="Helvetica" pitchFamily="2" charset="0"/>
              </a:rPr>
              <a:t>trap</a:t>
            </a:r>
            <a:r>
              <a:rPr lang="fr-FR" sz="1700" baseline="30000">
                <a:solidFill>
                  <a:schemeClr val="accent2"/>
                </a:solidFill>
                <a:effectLst/>
                <a:latin typeface="Helvetica" pitchFamily="2" charset="0"/>
              </a:rPr>
              <a:t>0</a:t>
            </a:r>
            <a:r>
              <a:rPr lang="fr-FR" sz="1700">
                <a:effectLst/>
                <a:latin typeface="Helvetica" pitchFamily="2" charset="0"/>
              </a:rPr>
              <a:t> </a:t>
            </a:r>
            <a:r>
              <a:rPr lang="fr-FR" sz="1700">
                <a:solidFill>
                  <a:schemeClr val="accent3"/>
                </a:solidFill>
                <a:effectLst/>
                <a:latin typeface="Helvetica" pitchFamily="2" charset="0"/>
              </a:rPr>
              <a:t>T1</a:t>
            </a:r>
            <a:r>
              <a:rPr lang="fr-FR" sz="1700" baseline="30000">
                <a:latin typeface="Helvetica" pitchFamily="2" charset="0"/>
              </a:rPr>
              <a:t>0</a:t>
            </a:r>
            <a:r>
              <a:rPr lang="fr-FR" sz="1700">
                <a:effectLst/>
                <a:latin typeface="Helvetica" pitchFamily="2" charset="0"/>
              </a:rPr>
              <a:t> </a:t>
            </a:r>
            <a:r>
              <a:rPr lang="fr-FR" sz="1700">
                <a:solidFill>
                  <a:schemeClr val="accent2"/>
                </a:solidFill>
                <a:effectLst/>
                <a:latin typeface="Helvetica" pitchFamily="2" charset="0"/>
              </a:rPr>
              <a:t>in</a:t>
            </a:r>
          </a:p>
          <a:p>
            <a:r>
              <a:rPr lang="fr-FR" sz="1700">
                <a:effectLst/>
                <a:latin typeface="Helvetica" pitchFamily="2" charset="0"/>
              </a:rPr>
              <a:t>      </a:t>
            </a:r>
            <a:r>
              <a:rPr lang="fr-FR" sz="1700">
                <a:solidFill>
                  <a:schemeClr val="accent2"/>
                </a:solidFill>
                <a:effectLst/>
                <a:latin typeface="Helvetica" pitchFamily="2" charset="0"/>
              </a:rPr>
              <a:t>signal</a:t>
            </a:r>
            <a:r>
              <a:rPr lang="fr-FR" sz="1700" baseline="30000">
                <a:solidFill>
                  <a:schemeClr val="accent2"/>
                </a:solidFill>
                <a:effectLst/>
                <a:latin typeface="Helvetica" pitchFamily="2" charset="0"/>
              </a:rPr>
              <a:t>0</a:t>
            </a:r>
            <a:r>
              <a:rPr lang="fr-FR" sz="1700">
                <a:effectLst/>
                <a:latin typeface="Helvetica" pitchFamily="2" charset="0"/>
              </a:rPr>
              <a:t> </a:t>
            </a:r>
            <a:r>
              <a:rPr lang="fr-FR" sz="1700">
                <a:solidFill>
                  <a:schemeClr val="tx2"/>
                </a:solidFill>
                <a:effectLst/>
                <a:latin typeface="Helvetica" pitchFamily="2" charset="0"/>
              </a:rPr>
              <a:t>S1</a:t>
            </a:r>
            <a:r>
              <a:rPr lang="fr-FR" sz="1700" baseline="30000">
                <a:latin typeface="Helvetica" pitchFamily="2" charset="0"/>
              </a:rPr>
              <a:t>0,1</a:t>
            </a:r>
            <a:r>
              <a:rPr lang="fr-FR" sz="1700">
                <a:effectLst/>
                <a:latin typeface="Helvetica" pitchFamily="2" charset="0"/>
              </a:rPr>
              <a:t> </a:t>
            </a:r>
            <a:r>
              <a:rPr lang="fr-FR" sz="1700">
                <a:solidFill>
                  <a:schemeClr val="accent2"/>
                </a:solidFill>
                <a:effectLst/>
                <a:latin typeface="Helvetica" pitchFamily="2" charset="0"/>
              </a:rPr>
              <a:t>in </a:t>
            </a:r>
          </a:p>
          <a:p>
            <a:r>
              <a:rPr lang="fr-FR" sz="1700">
                <a:latin typeface="Helvetica" pitchFamily="2" charset="0"/>
              </a:rPr>
              <a:t>         </a:t>
            </a:r>
            <a:r>
              <a:rPr lang="fr-FR" sz="1700" baseline="30000">
                <a:solidFill>
                  <a:schemeClr val="accent2"/>
                </a:solidFill>
                <a:latin typeface="Helvetica" pitchFamily="2" charset="0"/>
              </a:rPr>
              <a:t>0</a:t>
            </a:r>
            <a:r>
              <a:rPr lang="fr-FR" sz="1700" u="sng">
                <a:solidFill>
                  <a:schemeClr val="accent2"/>
                </a:solidFill>
                <a:effectLst/>
                <a:latin typeface="Helvetica" pitchFamily="2" charset="0"/>
              </a:rPr>
              <a:t>pa</a:t>
            </a:r>
            <a:r>
              <a:rPr lang="fr-FR" sz="1700">
                <a:effectLst/>
                <a:latin typeface="Helvetica" pitchFamily="2" charset="0"/>
              </a:rPr>
              <a:t>use</a:t>
            </a:r>
            <a:r>
              <a:rPr lang="fr-FR" sz="1000">
                <a:effectLst/>
                <a:latin typeface="Helvetica" pitchFamily="2" charset="0"/>
              </a:rPr>
              <a:t> </a:t>
            </a:r>
            <a:r>
              <a:rPr lang="fr-FR" sz="1700">
                <a:effectLst/>
                <a:latin typeface="Helvetica" pitchFamily="2" charset="0"/>
              </a:rPr>
              <a:t>; emit </a:t>
            </a:r>
            <a:r>
              <a:rPr lang="fr-FR" sz="1700">
                <a:solidFill>
                  <a:schemeClr val="tx2"/>
                </a:solidFill>
                <a:effectLst/>
                <a:latin typeface="Helvetica" pitchFamily="2" charset="0"/>
              </a:rPr>
              <a:t>S1</a:t>
            </a:r>
            <a:r>
              <a:rPr lang="fr-FR" sz="1700" baseline="30000">
                <a:effectLst/>
                <a:latin typeface="Helvetica" pitchFamily="2" charset="0"/>
              </a:rPr>
              <a:t>0,1</a:t>
            </a:r>
            <a:r>
              <a:rPr lang="fr-FR" sz="1000">
                <a:solidFill>
                  <a:schemeClr val="tx2"/>
                </a:solidFill>
                <a:effectLst/>
                <a:latin typeface="Helvetica" pitchFamily="2" charset="0"/>
              </a:rPr>
              <a:t> </a:t>
            </a:r>
            <a:r>
              <a:rPr lang="fr-FR" sz="1700">
                <a:effectLst/>
                <a:latin typeface="Helvetica" pitchFamily="2" charset="0"/>
              </a:rPr>
              <a:t>; exit </a:t>
            </a:r>
            <a:r>
              <a:rPr lang="fr-FR" sz="1700">
                <a:solidFill>
                  <a:schemeClr val="accent3"/>
                </a:solidFill>
                <a:effectLst/>
                <a:latin typeface="Helvetica" pitchFamily="2" charset="0"/>
              </a:rPr>
              <a:t>T1</a:t>
            </a:r>
            <a:r>
              <a:rPr lang="fr-FR" sz="1700" baseline="30000">
                <a:latin typeface="Helvetica" pitchFamily="2" charset="0"/>
              </a:rPr>
              <a:t>0</a:t>
            </a:r>
            <a:endParaRPr lang="fr-FR" sz="1700">
              <a:solidFill>
                <a:schemeClr val="accent3"/>
              </a:solidFill>
              <a:effectLst/>
              <a:latin typeface="Helvetica" pitchFamily="2" charset="0"/>
            </a:endParaRPr>
          </a:p>
          <a:p>
            <a:r>
              <a:rPr lang="fr-FR" sz="1700">
                <a:effectLst/>
                <a:latin typeface="Helvetica" pitchFamily="2" charset="0"/>
              </a:rPr>
              <a:t>      </a:t>
            </a:r>
            <a:r>
              <a:rPr lang="fr-FR" sz="1700">
                <a:solidFill>
                  <a:schemeClr val="accent2"/>
                </a:solidFill>
                <a:effectLst/>
                <a:latin typeface="Helvetica" pitchFamily="2" charset="0"/>
              </a:rPr>
              <a:t>||</a:t>
            </a:r>
            <a:r>
              <a:rPr lang="fr-FR" sz="1700" baseline="30000">
                <a:solidFill>
                  <a:schemeClr val="accent2"/>
                </a:solidFill>
                <a:effectLst/>
                <a:latin typeface="Helvetica" pitchFamily="2" charset="0"/>
              </a:rPr>
              <a:t>0</a:t>
            </a:r>
          </a:p>
          <a:p>
            <a:r>
              <a:rPr lang="fr-FR" sz="1700">
                <a:effectLst/>
                <a:latin typeface="Helvetica" pitchFamily="2" charset="0"/>
              </a:rPr>
              <a:t>         </a:t>
            </a:r>
            <a:r>
              <a:rPr lang="fr-FR" sz="1700">
                <a:solidFill>
                  <a:schemeClr val="accent2"/>
                </a:solidFill>
                <a:effectLst/>
                <a:latin typeface="Helvetica" pitchFamily="2" charset="0"/>
              </a:rPr>
              <a:t>loop</a:t>
            </a:r>
            <a:r>
              <a:rPr lang="fr-FR" sz="1700" baseline="30000">
                <a:solidFill>
                  <a:schemeClr val="accent2"/>
                </a:solidFill>
                <a:effectLst/>
                <a:latin typeface="Helvetica" pitchFamily="2" charset="0"/>
              </a:rPr>
              <a:t>0</a:t>
            </a:r>
            <a:endParaRPr lang="fr-FR" sz="1700">
              <a:solidFill>
                <a:schemeClr val="accent2"/>
              </a:solidFill>
              <a:effectLst/>
              <a:latin typeface="Helvetica" pitchFamily="2" charset="0"/>
            </a:endParaRPr>
          </a:p>
          <a:p>
            <a:r>
              <a:rPr lang="fr-FR" sz="1700">
                <a:effectLst/>
                <a:latin typeface="Helvetica" pitchFamily="2" charset="0"/>
              </a:rPr>
              <a:t>            </a:t>
            </a:r>
            <a:r>
              <a:rPr lang="fr-FR" sz="1700">
                <a:solidFill>
                  <a:schemeClr val="accent2"/>
                </a:solidFill>
                <a:effectLst/>
                <a:latin typeface="Helvetica" pitchFamily="2" charset="0"/>
              </a:rPr>
              <a:t>trap</a:t>
            </a:r>
            <a:r>
              <a:rPr lang="fr-FR" sz="1700" baseline="30000">
                <a:solidFill>
                  <a:schemeClr val="accent2"/>
                </a:solidFill>
                <a:effectLst/>
                <a:latin typeface="Helvetica" pitchFamily="2" charset="0"/>
              </a:rPr>
              <a:t>0</a:t>
            </a:r>
            <a:r>
              <a:rPr lang="fr-FR" sz="1700">
                <a:effectLst/>
                <a:latin typeface="Helvetica" pitchFamily="2" charset="0"/>
              </a:rPr>
              <a:t> </a:t>
            </a:r>
            <a:r>
              <a:rPr lang="fr-FR" sz="1700">
                <a:solidFill>
                  <a:schemeClr val="accent3"/>
                </a:solidFill>
                <a:effectLst/>
                <a:latin typeface="Helvetica" pitchFamily="2" charset="0"/>
              </a:rPr>
              <a:t>T2</a:t>
            </a:r>
            <a:r>
              <a:rPr lang="fr-FR" sz="1700" baseline="30000">
                <a:latin typeface="Helvetica" pitchFamily="2" charset="0"/>
              </a:rPr>
              <a:t>0,1</a:t>
            </a:r>
            <a:r>
              <a:rPr lang="fr-FR" sz="1700">
                <a:effectLst/>
                <a:latin typeface="Helvetica" pitchFamily="2" charset="0"/>
              </a:rPr>
              <a:t> </a:t>
            </a:r>
            <a:r>
              <a:rPr lang="fr-FR" sz="1700">
                <a:solidFill>
                  <a:schemeClr val="accent2"/>
                </a:solidFill>
                <a:effectLst/>
                <a:latin typeface="Helvetica" pitchFamily="2" charset="0"/>
              </a:rPr>
              <a:t>in</a:t>
            </a:r>
          </a:p>
          <a:p>
            <a:r>
              <a:rPr lang="fr-FR" sz="1700">
                <a:effectLst/>
                <a:latin typeface="Helvetica" pitchFamily="2" charset="0"/>
              </a:rPr>
              <a:t>               </a:t>
            </a:r>
            <a:r>
              <a:rPr lang="fr-FR" sz="1700">
                <a:solidFill>
                  <a:schemeClr val="accent2"/>
                </a:solidFill>
                <a:effectLst/>
                <a:latin typeface="Helvetica" pitchFamily="2" charset="0"/>
              </a:rPr>
              <a:t>signal</a:t>
            </a:r>
            <a:r>
              <a:rPr lang="fr-FR" sz="1700" baseline="30000">
                <a:solidFill>
                  <a:schemeClr val="accent2"/>
                </a:solidFill>
                <a:latin typeface="Helvetica" pitchFamily="2" charset="0"/>
              </a:rPr>
              <a:t>0</a:t>
            </a:r>
            <a:r>
              <a:rPr lang="fr-FR" sz="1700">
                <a:effectLst/>
                <a:latin typeface="Helvetica" pitchFamily="2" charset="0"/>
              </a:rPr>
              <a:t> </a:t>
            </a:r>
            <a:r>
              <a:rPr lang="fr-FR" sz="1700">
                <a:solidFill>
                  <a:schemeClr val="tx2"/>
                </a:solidFill>
                <a:effectLst/>
                <a:latin typeface="Helvetica" pitchFamily="2" charset="0"/>
              </a:rPr>
              <a:t>S2</a:t>
            </a:r>
            <a:r>
              <a:rPr lang="fr-FR" sz="1700" baseline="30000">
                <a:latin typeface="Helvetica" pitchFamily="2" charset="0"/>
              </a:rPr>
              <a:t>0,1,2</a:t>
            </a:r>
            <a:r>
              <a:rPr lang="fr-FR" sz="1700">
                <a:effectLst/>
                <a:latin typeface="Helvetica" pitchFamily="2" charset="0"/>
              </a:rPr>
              <a:t> </a:t>
            </a:r>
            <a:r>
              <a:rPr lang="fr-FR" sz="1700">
                <a:solidFill>
                  <a:schemeClr val="accent2"/>
                </a:solidFill>
                <a:effectLst/>
                <a:latin typeface="Helvetica" pitchFamily="2" charset="0"/>
              </a:rPr>
              <a:t>in</a:t>
            </a:r>
          </a:p>
          <a:p>
            <a:r>
              <a:rPr lang="fr-FR" sz="1700">
                <a:latin typeface="Helvetica" pitchFamily="2" charset="0"/>
              </a:rPr>
              <a:t>                  </a:t>
            </a:r>
            <a:r>
              <a:rPr lang="fr-FR" sz="1700" baseline="30000">
                <a:solidFill>
                  <a:schemeClr val="accent2"/>
                </a:solidFill>
                <a:latin typeface="Helvetica" pitchFamily="2" charset="0"/>
              </a:rPr>
              <a:t>0</a:t>
            </a:r>
            <a:r>
              <a:rPr lang="fr-FR" sz="1700" u="sng">
                <a:solidFill>
                  <a:schemeClr val="accent2"/>
                </a:solidFill>
                <a:effectLst/>
                <a:latin typeface="Helvetica" pitchFamily="2" charset="0"/>
              </a:rPr>
              <a:t>pa</a:t>
            </a:r>
            <a:r>
              <a:rPr lang="fr-FR" sz="1700">
                <a:effectLst/>
                <a:latin typeface="Helvetica" pitchFamily="2" charset="0"/>
              </a:rPr>
              <a:t>use</a:t>
            </a:r>
            <a:r>
              <a:rPr lang="fr-FR" sz="1000">
                <a:effectLst/>
                <a:latin typeface="Helvetica" pitchFamily="2" charset="0"/>
              </a:rPr>
              <a:t> </a:t>
            </a:r>
            <a:r>
              <a:rPr lang="fr-FR" sz="1700">
                <a:effectLst/>
                <a:latin typeface="Helvetica" pitchFamily="2" charset="0"/>
              </a:rPr>
              <a:t>; emit </a:t>
            </a:r>
            <a:r>
              <a:rPr lang="fr-FR" sz="1700">
                <a:solidFill>
                  <a:schemeClr val="tx2"/>
                </a:solidFill>
                <a:effectLst/>
                <a:latin typeface="Helvetica" pitchFamily="2" charset="0"/>
              </a:rPr>
              <a:t>S2</a:t>
            </a:r>
            <a:r>
              <a:rPr lang="fr-FR" sz="1700" baseline="30000">
                <a:latin typeface="Helvetica" pitchFamily="2" charset="0"/>
              </a:rPr>
              <a:t>0,1,2</a:t>
            </a:r>
            <a:r>
              <a:rPr lang="fr-FR" sz="1000">
                <a:solidFill>
                  <a:schemeClr val="tx2"/>
                </a:solidFill>
                <a:effectLst/>
                <a:latin typeface="Helvetica" pitchFamily="2" charset="0"/>
              </a:rPr>
              <a:t> </a:t>
            </a:r>
            <a:r>
              <a:rPr lang="fr-FR" sz="1700">
                <a:effectLst/>
                <a:latin typeface="Helvetica" pitchFamily="2" charset="0"/>
              </a:rPr>
              <a:t>; exit </a:t>
            </a:r>
            <a:r>
              <a:rPr lang="fr-FR" sz="1700">
                <a:solidFill>
                  <a:schemeClr val="accent3"/>
                </a:solidFill>
                <a:effectLst/>
                <a:latin typeface="Helvetica" pitchFamily="2" charset="0"/>
              </a:rPr>
              <a:t>T2</a:t>
            </a:r>
            <a:r>
              <a:rPr lang="fr-FR" sz="1700" baseline="30000">
                <a:latin typeface="Helvetica" pitchFamily="2" charset="0"/>
              </a:rPr>
              <a:t>0,1</a:t>
            </a:r>
            <a:endParaRPr lang="fr-FR" sz="1700">
              <a:solidFill>
                <a:schemeClr val="accent3"/>
              </a:solidFill>
              <a:effectLst/>
              <a:latin typeface="Helvetica" pitchFamily="2" charset="0"/>
            </a:endParaRPr>
          </a:p>
          <a:p>
            <a:r>
              <a:rPr lang="fr-FR" sz="1700">
                <a:effectLst/>
                <a:latin typeface="Helvetica" pitchFamily="2" charset="0"/>
              </a:rPr>
              <a:t>               </a:t>
            </a:r>
            <a:r>
              <a:rPr lang="fr-FR" sz="1700">
                <a:solidFill>
                  <a:schemeClr val="accent2"/>
                </a:solidFill>
                <a:effectLst/>
                <a:latin typeface="Helvetica" pitchFamily="2" charset="0"/>
              </a:rPr>
              <a:t>||</a:t>
            </a:r>
            <a:r>
              <a:rPr lang="fr-FR" sz="1700" baseline="30000">
                <a:solidFill>
                  <a:schemeClr val="accent2"/>
                </a:solidFill>
                <a:latin typeface="Helvetica" pitchFamily="2" charset="0"/>
              </a:rPr>
              <a:t>0</a:t>
            </a:r>
            <a:endParaRPr lang="fr-FR" sz="1700">
              <a:effectLst/>
              <a:latin typeface="Helvetica" pitchFamily="2" charset="0"/>
            </a:endParaRPr>
          </a:p>
          <a:p>
            <a:r>
              <a:rPr lang="fr-FR" sz="1700">
                <a:effectLst/>
                <a:latin typeface="Helvetica" pitchFamily="2" charset="0"/>
              </a:rPr>
              <a:t>                  </a:t>
            </a:r>
            <a:r>
              <a:rPr lang="fr-FR" sz="1700">
                <a:solidFill>
                  <a:schemeClr val="accent2"/>
                </a:solidFill>
                <a:effectLst/>
                <a:latin typeface="Helvetica" pitchFamily="2" charset="0"/>
              </a:rPr>
              <a:t>loop</a:t>
            </a:r>
            <a:r>
              <a:rPr lang="fr-FR" sz="1700" baseline="30000">
                <a:solidFill>
                  <a:schemeClr val="accent2"/>
                </a:solidFill>
                <a:latin typeface="Helvetica" pitchFamily="2" charset="0"/>
              </a:rPr>
              <a:t>0</a:t>
            </a:r>
            <a:endParaRPr lang="fr-FR" sz="1700">
              <a:solidFill>
                <a:schemeClr val="accent2"/>
              </a:solidFill>
              <a:effectLst/>
              <a:latin typeface="Helvetica" pitchFamily="2" charset="0"/>
            </a:endParaRPr>
          </a:p>
          <a:p>
            <a:r>
              <a:rPr lang="fr-FR" sz="1700">
                <a:effectLst/>
                <a:latin typeface="Helvetica" pitchFamily="2" charset="0"/>
              </a:rPr>
              <a:t>                     </a:t>
            </a:r>
            <a:r>
              <a:rPr lang="fr-FR" sz="1700">
                <a:solidFill>
                  <a:schemeClr val="accent2"/>
                </a:solidFill>
                <a:effectLst/>
                <a:latin typeface="Helvetica" pitchFamily="2" charset="0"/>
              </a:rPr>
              <a:t>if</a:t>
            </a:r>
            <a:r>
              <a:rPr lang="fr-FR" sz="1700" baseline="30000">
                <a:solidFill>
                  <a:schemeClr val="accent2"/>
                </a:solidFill>
                <a:latin typeface="Helvetica" pitchFamily="2" charset="0"/>
              </a:rPr>
              <a:t>0</a:t>
            </a:r>
            <a:endParaRPr lang="fr-FR" sz="1700">
              <a:solidFill>
                <a:schemeClr val="accent2"/>
              </a:solidFill>
              <a:effectLst/>
              <a:latin typeface="Helvetica" pitchFamily="2" charset="0"/>
            </a:endParaRPr>
          </a:p>
          <a:p>
            <a:r>
              <a:rPr lang="fr-FR" sz="1700">
                <a:latin typeface="Helvetica" pitchFamily="2" charset="0"/>
              </a:rPr>
              <a:t>                        case (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S1</a:t>
            </a:r>
            <a:r>
              <a:rPr lang="fr-FR" sz="1700" baseline="30000">
                <a:latin typeface="Helvetica" pitchFamily="2" charset="0"/>
              </a:rPr>
              <a:t>0,1</a:t>
            </a:r>
            <a:r>
              <a:rPr lang="fr-FR" sz="1700">
                <a:latin typeface="Helvetica" pitchFamily="2" charset="0"/>
              </a:rPr>
              <a:t> and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S2</a:t>
            </a:r>
            <a:r>
              <a:rPr lang="fr-FR" sz="1700" baseline="30000">
                <a:latin typeface="Helvetica" pitchFamily="2" charset="0"/>
              </a:rPr>
              <a:t>0,1,2</a:t>
            </a:r>
            <a:r>
              <a:rPr lang="fr-FR" sz="1700">
                <a:latin typeface="Helvetica" pitchFamily="2" charset="0"/>
              </a:rPr>
              <a:t>) do emit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S1andS2</a:t>
            </a:r>
            <a:r>
              <a:rPr lang="fr-FR" sz="1700" baseline="30000">
                <a:latin typeface="Helvetica" pitchFamily="2" charset="0"/>
              </a:rPr>
              <a:t>0</a:t>
            </a:r>
            <a:endParaRPr lang="fr-FR" sz="1700">
              <a:solidFill>
                <a:schemeClr val="tx2"/>
              </a:solidFill>
              <a:latin typeface="Helvetica" pitchFamily="2" charset="0"/>
            </a:endParaRPr>
          </a:p>
          <a:p>
            <a:r>
              <a:rPr lang="fr-FR" sz="1700">
                <a:latin typeface="Helvetica" pitchFamily="2" charset="0"/>
              </a:rPr>
              <a:t>                        case (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S1</a:t>
            </a:r>
            <a:r>
              <a:rPr lang="fr-FR" sz="1700" baseline="30000">
                <a:latin typeface="Helvetica" pitchFamily="2" charset="0"/>
              </a:rPr>
              <a:t>0,1</a:t>
            </a:r>
            <a:r>
              <a:rPr lang="fr-FR" sz="1700">
                <a:latin typeface="Helvetica" pitchFamily="2" charset="0"/>
              </a:rPr>
              <a:t> and not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S2</a:t>
            </a:r>
            <a:r>
              <a:rPr lang="fr-FR" sz="1700" baseline="30000">
                <a:latin typeface="Helvetica" pitchFamily="2" charset="0"/>
              </a:rPr>
              <a:t>0,1,2</a:t>
            </a:r>
            <a:r>
              <a:rPr lang="fr-FR" sz="1700">
                <a:latin typeface="Helvetica" pitchFamily="2" charset="0"/>
              </a:rPr>
              <a:t>) do emit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S1andnS2</a:t>
            </a:r>
            <a:r>
              <a:rPr lang="fr-FR" sz="1700" baseline="30000">
                <a:latin typeface="Helvetica" pitchFamily="2" charset="0"/>
              </a:rPr>
              <a:t>0</a:t>
            </a:r>
            <a:endParaRPr lang="fr-FR" sz="1700">
              <a:solidFill>
                <a:schemeClr val="tx2"/>
              </a:solidFill>
              <a:latin typeface="Helvetica" pitchFamily="2" charset="0"/>
            </a:endParaRPr>
          </a:p>
          <a:p>
            <a:r>
              <a:rPr lang="fr-FR" sz="1700">
                <a:latin typeface="Helvetica" pitchFamily="2" charset="0"/>
              </a:rPr>
              <a:t>                        case (not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S1</a:t>
            </a:r>
            <a:r>
              <a:rPr lang="fr-FR" sz="1700" baseline="30000">
                <a:latin typeface="Helvetica" pitchFamily="2" charset="0"/>
              </a:rPr>
              <a:t>0,1</a:t>
            </a:r>
            <a:r>
              <a:rPr lang="fr-FR" sz="1700">
                <a:latin typeface="Helvetica" pitchFamily="2" charset="0"/>
              </a:rPr>
              <a:t> and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S2</a:t>
            </a:r>
            <a:r>
              <a:rPr lang="fr-FR" sz="1700" baseline="30000">
                <a:latin typeface="Helvetica" pitchFamily="2" charset="0"/>
              </a:rPr>
              <a:t>0,1,2</a:t>
            </a:r>
            <a:r>
              <a:rPr lang="fr-FR" sz="1700">
                <a:latin typeface="Helvetica" pitchFamily="2" charset="0"/>
              </a:rPr>
              <a:t>) do emit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nS1andS2</a:t>
            </a:r>
            <a:r>
              <a:rPr lang="fr-FR" sz="1700" baseline="30000">
                <a:latin typeface="Helvetica" pitchFamily="2" charset="0"/>
              </a:rPr>
              <a:t>0</a:t>
            </a:r>
            <a:endParaRPr lang="fr-FR" sz="1700">
              <a:solidFill>
                <a:schemeClr val="tx2"/>
              </a:solidFill>
              <a:latin typeface="Helvetica" pitchFamily="2" charset="0"/>
            </a:endParaRPr>
          </a:p>
          <a:p>
            <a:r>
              <a:rPr lang="fr-FR" sz="1700">
                <a:latin typeface="Helvetica" pitchFamily="2" charset="0"/>
              </a:rPr>
              <a:t>                        case (not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S1</a:t>
            </a:r>
            <a:r>
              <a:rPr lang="fr-FR" sz="1700" baseline="30000">
                <a:latin typeface="Helvetica" pitchFamily="2" charset="0"/>
              </a:rPr>
              <a:t>0,1</a:t>
            </a:r>
            <a:r>
              <a:rPr lang="fr-FR" sz="1700">
                <a:latin typeface="Helvetica" pitchFamily="2" charset="0"/>
              </a:rPr>
              <a:t> and not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S2</a:t>
            </a:r>
            <a:r>
              <a:rPr lang="fr-FR" sz="1700" baseline="30000">
                <a:latin typeface="Helvetica" pitchFamily="2" charset="0"/>
              </a:rPr>
              <a:t>0,1,2</a:t>
            </a:r>
            <a:r>
              <a:rPr lang="fr-FR" sz="1700">
                <a:latin typeface="Helvetica" pitchFamily="2" charset="0"/>
              </a:rPr>
              <a:t>) do emit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nS1andnS2</a:t>
            </a:r>
            <a:r>
              <a:rPr lang="fr-FR" sz="1700" baseline="30000">
                <a:latin typeface="Helvetica" pitchFamily="2" charset="0"/>
              </a:rPr>
              <a:t>0</a:t>
            </a:r>
            <a:endParaRPr lang="fr-FR" sz="1700">
              <a:effectLst/>
              <a:latin typeface="Helvetica" pitchFamily="2" charset="0"/>
            </a:endParaRPr>
          </a:p>
          <a:p>
            <a:r>
              <a:rPr lang="fr-FR" sz="1700">
                <a:effectLst/>
                <a:latin typeface="Helvetica" pitchFamily="2" charset="0"/>
              </a:rPr>
              <a:t>                     end if </a:t>
            </a:r>
            <a:r>
              <a:rPr lang="fr-FR" sz="1700">
                <a:solidFill>
                  <a:schemeClr val="accent2"/>
                </a:solidFill>
                <a:effectLst/>
                <a:latin typeface="Helvetica" pitchFamily="2" charset="0"/>
              </a:rPr>
              <a:t>;</a:t>
            </a:r>
          </a:p>
          <a:p>
            <a:r>
              <a:rPr lang="fr-FR" sz="1700">
                <a:effectLst/>
                <a:latin typeface="Helvetica" pitchFamily="2" charset="0"/>
              </a:rPr>
              <a:t>                     pause</a:t>
            </a:r>
          </a:p>
          <a:p>
            <a:r>
              <a:rPr lang="fr-FR" sz="1700">
                <a:effectLst/>
                <a:latin typeface="Helvetica" pitchFamily="2" charset="0"/>
              </a:rPr>
              <a:t>                  end loop</a:t>
            </a:r>
          </a:p>
          <a:p>
            <a:r>
              <a:rPr lang="fr-FR" sz="1700">
                <a:effectLst/>
                <a:latin typeface="Helvetica" pitchFamily="2" charset="0"/>
              </a:rPr>
              <a:t>               end signal</a:t>
            </a:r>
          </a:p>
          <a:p>
            <a:r>
              <a:rPr lang="fr-FR" sz="1700">
                <a:effectLst/>
                <a:latin typeface="Helvetica" pitchFamily="2" charset="0"/>
              </a:rPr>
              <a:t>            end trap </a:t>
            </a:r>
          </a:p>
          <a:p>
            <a:r>
              <a:rPr lang="fr-FR" sz="1700">
                <a:effectLst/>
                <a:latin typeface="Helvetica" pitchFamily="2" charset="0"/>
              </a:rPr>
              <a:t>         end loop</a:t>
            </a:r>
          </a:p>
          <a:p>
            <a:r>
              <a:rPr lang="fr-FR" sz="1700">
                <a:effectLst/>
                <a:latin typeface="Helvetica" pitchFamily="2" charset="0"/>
              </a:rPr>
              <a:t>      end signal</a:t>
            </a:r>
          </a:p>
          <a:p>
            <a:r>
              <a:rPr lang="fr-FR" sz="1700">
                <a:effectLst/>
                <a:latin typeface="Helvetica" pitchFamily="2" charset="0"/>
              </a:rPr>
              <a:t>   end trap</a:t>
            </a:r>
          </a:p>
          <a:p>
            <a:r>
              <a:rPr lang="fr-FR" sz="1700">
                <a:effectLst/>
                <a:latin typeface="Helvetica" pitchFamily="2" charset="0"/>
              </a:rPr>
              <a:t>end loop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4D693264-BFC8-4A4C-B72B-469EC1F07FBF}"/>
              </a:ext>
            </a:extLst>
          </p:cNvPr>
          <p:cNvCxnSpPr>
            <a:cxnSpLocks/>
          </p:cNvCxnSpPr>
          <p:nvPr/>
        </p:nvCxnSpPr>
        <p:spPr bwMode="auto">
          <a:xfrm>
            <a:off x="989646" y="3322356"/>
            <a:ext cx="727186" cy="0"/>
          </a:xfrm>
          <a:prstGeom prst="straightConnector1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728ACFBD-3146-EB40-B8B9-82B6E3971F65}"/>
              </a:ext>
            </a:extLst>
          </p:cNvPr>
          <p:cNvCxnSpPr>
            <a:cxnSpLocks/>
          </p:cNvCxnSpPr>
          <p:nvPr/>
        </p:nvCxnSpPr>
        <p:spPr bwMode="auto">
          <a:xfrm>
            <a:off x="269566" y="1282614"/>
            <a:ext cx="720080" cy="0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D97E80A5-CB55-754C-898D-8C41BF04A313}"/>
              </a:ext>
            </a:extLst>
          </p:cNvPr>
          <p:cNvCxnSpPr>
            <a:cxnSpLocks/>
          </p:cNvCxnSpPr>
          <p:nvPr/>
        </p:nvCxnSpPr>
        <p:spPr bwMode="auto">
          <a:xfrm>
            <a:off x="831776" y="2564904"/>
            <a:ext cx="720080" cy="0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B4ADA26C-50E3-4243-9E41-D21099CC4408}"/>
              </a:ext>
            </a:extLst>
          </p:cNvPr>
          <p:cNvCxnSpPr>
            <a:cxnSpLocks/>
          </p:cNvCxnSpPr>
          <p:nvPr/>
        </p:nvCxnSpPr>
        <p:spPr bwMode="auto">
          <a:xfrm>
            <a:off x="755576" y="3068960"/>
            <a:ext cx="720080" cy="0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6" name="Groupe 5">
            <a:extLst>
              <a:ext uri="{FF2B5EF4-FFF2-40B4-BE49-F238E27FC236}">
                <a16:creationId xmlns:a16="http://schemas.microsoft.com/office/drawing/2014/main" id="{A33D6A12-A0E1-854E-BB57-6FB1565C1038}"/>
              </a:ext>
            </a:extLst>
          </p:cNvPr>
          <p:cNvGrpSpPr/>
          <p:nvPr/>
        </p:nvGrpSpPr>
        <p:grpSpPr>
          <a:xfrm>
            <a:off x="28391" y="4554"/>
            <a:ext cx="397866" cy="6344836"/>
            <a:chOff x="28391" y="4554"/>
            <a:chExt cx="397866" cy="6344836"/>
          </a:xfrm>
        </p:grpSpPr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20213CF0-C5E3-8A4F-B317-A0E6390D11E9}"/>
                </a:ext>
              </a:extLst>
            </p:cNvPr>
            <p:cNvSpPr txBox="1"/>
            <p:nvPr/>
          </p:nvSpPr>
          <p:spPr>
            <a:xfrm>
              <a:off x="28391" y="4554"/>
              <a:ext cx="397866" cy="40011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2000" b="0" i="0" u="none" strike="noStrike" kern="0" cap="none" spc="0" normalizeH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</a:rPr>
                <a:t>/0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53D57558-DFE4-F74C-9BDF-F652E2C5E46C}"/>
                </a:ext>
              </a:extLst>
            </p:cNvPr>
            <p:cNvSpPr txBox="1"/>
            <p:nvPr/>
          </p:nvSpPr>
          <p:spPr>
            <a:xfrm>
              <a:off x="28391" y="782414"/>
              <a:ext cx="397866" cy="40011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2000" b="0" i="0" u="none" strike="noStrike" kern="0" cap="none" spc="0" normalizeH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</a:rPr>
                <a:t>/1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4445B12E-7692-AD4A-A1E0-5F62EEBDE53F}"/>
                </a:ext>
              </a:extLst>
            </p:cNvPr>
            <p:cNvSpPr txBox="1"/>
            <p:nvPr/>
          </p:nvSpPr>
          <p:spPr>
            <a:xfrm>
              <a:off x="28391" y="2132856"/>
              <a:ext cx="397866" cy="40011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2000" b="0" i="0" u="none" strike="noStrike" kern="0" cap="none" spc="0" normalizeH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</a:rPr>
                <a:t>/2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0AA8FE70-8C85-A344-9D0D-6CDEEBEAFF8F}"/>
                </a:ext>
              </a:extLst>
            </p:cNvPr>
            <p:cNvSpPr txBox="1"/>
            <p:nvPr/>
          </p:nvSpPr>
          <p:spPr>
            <a:xfrm>
              <a:off x="28391" y="5142702"/>
              <a:ext cx="397866" cy="40011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2000" b="0" i="0" u="none" strike="noStrike" kern="0" cap="none" spc="0" normalizeH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</a:rPr>
                <a:t>/1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A9E814F6-337B-4546-A861-E075CC310ABF}"/>
                </a:ext>
              </a:extLst>
            </p:cNvPr>
            <p:cNvSpPr txBox="1"/>
            <p:nvPr/>
          </p:nvSpPr>
          <p:spPr>
            <a:xfrm>
              <a:off x="28391" y="5949280"/>
              <a:ext cx="397866" cy="40011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2000" b="0" i="0" u="none" strike="noStrike" kern="0" cap="none" spc="0" normalizeH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</a:rPr>
                <a:t>/0</a:t>
              </a:r>
            </a:p>
          </p:txBody>
        </p:sp>
      </p:grp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044F8ACD-8E7F-8346-83BD-CB239E114874}"/>
              </a:ext>
            </a:extLst>
          </p:cNvPr>
          <p:cNvCxnSpPr>
            <a:cxnSpLocks/>
          </p:cNvCxnSpPr>
          <p:nvPr/>
        </p:nvCxnSpPr>
        <p:spPr bwMode="auto">
          <a:xfrm>
            <a:off x="651666" y="2812651"/>
            <a:ext cx="720080" cy="0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87ADB27B-7AE1-5942-834B-A0A68D7DD30F}"/>
              </a:ext>
            </a:extLst>
          </p:cNvPr>
          <p:cNvCxnSpPr>
            <a:cxnSpLocks/>
          </p:cNvCxnSpPr>
          <p:nvPr/>
        </p:nvCxnSpPr>
        <p:spPr bwMode="auto">
          <a:xfrm>
            <a:off x="125194" y="1505032"/>
            <a:ext cx="720080" cy="0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75F4E5BA-0386-614B-92B6-7D9B341A5809}"/>
              </a:ext>
            </a:extLst>
          </p:cNvPr>
          <p:cNvCxnSpPr>
            <a:cxnSpLocks/>
          </p:cNvCxnSpPr>
          <p:nvPr/>
        </p:nvCxnSpPr>
        <p:spPr bwMode="auto">
          <a:xfrm>
            <a:off x="291626" y="1772816"/>
            <a:ext cx="720080" cy="0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2195D1F0-5320-9245-853B-5C6B3297069E}"/>
              </a:ext>
            </a:extLst>
          </p:cNvPr>
          <p:cNvCxnSpPr>
            <a:cxnSpLocks/>
          </p:cNvCxnSpPr>
          <p:nvPr/>
        </p:nvCxnSpPr>
        <p:spPr bwMode="auto">
          <a:xfrm>
            <a:off x="624105" y="2309601"/>
            <a:ext cx="720080" cy="0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F861D174-655B-9D43-806D-C07D499BD057}"/>
              </a:ext>
            </a:extLst>
          </p:cNvPr>
          <p:cNvCxnSpPr>
            <a:cxnSpLocks/>
          </p:cNvCxnSpPr>
          <p:nvPr/>
        </p:nvCxnSpPr>
        <p:spPr bwMode="auto">
          <a:xfrm>
            <a:off x="539552" y="998596"/>
            <a:ext cx="339257" cy="0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8DE7FDE2-135A-A145-AF31-3876AAC11D77}"/>
              </a:ext>
            </a:extLst>
          </p:cNvPr>
          <p:cNvCxnSpPr>
            <a:cxnSpLocks/>
          </p:cNvCxnSpPr>
          <p:nvPr/>
        </p:nvCxnSpPr>
        <p:spPr bwMode="auto">
          <a:xfrm>
            <a:off x="464778" y="2039437"/>
            <a:ext cx="720080" cy="0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04778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0542F5F-ED1B-2443-AAA1-56A82DB94EF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21/03/2018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B0396E3-34A1-7C49-A009-511BCF0277F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85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848F085-3C20-034E-83BB-F76E6B1E9EE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088DE6-E265-944D-A66A-AE5F44383CF6}"/>
              </a:ext>
            </a:extLst>
          </p:cNvPr>
          <p:cNvSpPr/>
          <p:nvPr/>
        </p:nvSpPr>
        <p:spPr>
          <a:xfrm>
            <a:off x="467544" y="33730"/>
            <a:ext cx="8784976" cy="6940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700">
                <a:latin typeface="Helvetica" pitchFamily="2" charset="0"/>
              </a:rPr>
              <a:t>output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S1andS2</a:t>
            </a:r>
            <a:r>
              <a:rPr lang="fr-FR" sz="1700" baseline="30000">
                <a:latin typeface="Helvetica" pitchFamily="2" charset="0"/>
              </a:rPr>
              <a:t>0</a:t>
            </a:r>
            <a:r>
              <a:rPr lang="fr-FR" sz="1700">
                <a:latin typeface="Helvetica" pitchFamily="2" charset="0"/>
              </a:rPr>
              <a:t>,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S1andnS2</a:t>
            </a:r>
            <a:r>
              <a:rPr lang="fr-FR" sz="1700" baseline="30000">
                <a:latin typeface="Helvetica" pitchFamily="2" charset="0"/>
              </a:rPr>
              <a:t>0</a:t>
            </a:r>
            <a:r>
              <a:rPr lang="fr-FR" sz="1700">
                <a:latin typeface="Helvetica" pitchFamily="2" charset="0"/>
              </a:rPr>
              <a:t>,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nS1andS2</a:t>
            </a:r>
            <a:r>
              <a:rPr lang="fr-FR" sz="1700" baseline="30000">
                <a:latin typeface="Helvetica" pitchFamily="2" charset="0"/>
              </a:rPr>
              <a:t>0</a:t>
            </a:r>
            <a:r>
              <a:rPr lang="fr-FR" sz="1700">
                <a:latin typeface="Helvetica" pitchFamily="2" charset="0"/>
              </a:rPr>
              <a:t>, </a:t>
            </a:r>
            <a:r>
              <a:rPr lang="fr-FR" sz="1700">
                <a:solidFill>
                  <a:schemeClr val="accent1"/>
                </a:solidFill>
                <a:latin typeface="Helvetica" pitchFamily="2" charset="0"/>
              </a:rPr>
              <a:t>nS1andnS2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0</a:t>
            </a:r>
            <a:r>
              <a:rPr lang="fr-FR" sz="100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fr-FR" sz="1700">
                <a:latin typeface="Helvetica" pitchFamily="2" charset="0"/>
              </a:rPr>
              <a:t>;</a:t>
            </a:r>
          </a:p>
          <a:p>
            <a:r>
              <a:rPr lang="fr-FR" sz="1700">
                <a:solidFill>
                  <a:schemeClr val="accent2"/>
                </a:solidFill>
                <a:effectLst/>
                <a:latin typeface="Helvetica" pitchFamily="2" charset="0"/>
              </a:rPr>
              <a:t>loop</a:t>
            </a:r>
            <a:r>
              <a:rPr lang="fr-FR" sz="1700" baseline="30000">
                <a:solidFill>
                  <a:schemeClr val="accent2"/>
                </a:solidFill>
                <a:effectLst/>
                <a:latin typeface="Helvetica" pitchFamily="2" charset="0"/>
              </a:rPr>
              <a:t>0</a:t>
            </a:r>
            <a:endParaRPr lang="fr-FR" sz="1700">
              <a:solidFill>
                <a:schemeClr val="accent2"/>
              </a:solidFill>
              <a:effectLst/>
              <a:latin typeface="Helvetica" pitchFamily="2" charset="0"/>
            </a:endParaRPr>
          </a:p>
          <a:p>
            <a:r>
              <a:rPr lang="fr-FR" sz="1700">
                <a:effectLst/>
                <a:latin typeface="Helvetica" pitchFamily="2" charset="0"/>
              </a:rPr>
              <a:t>   </a:t>
            </a:r>
            <a:r>
              <a:rPr lang="fr-FR" sz="1700">
                <a:solidFill>
                  <a:schemeClr val="accent2"/>
                </a:solidFill>
                <a:effectLst/>
                <a:latin typeface="Helvetica" pitchFamily="2" charset="0"/>
              </a:rPr>
              <a:t>trap</a:t>
            </a:r>
            <a:r>
              <a:rPr lang="fr-FR" sz="1700" baseline="30000">
                <a:solidFill>
                  <a:schemeClr val="accent2"/>
                </a:solidFill>
                <a:effectLst/>
                <a:latin typeface="Helvetica" pitchFamily="2" charset="0"/>
              </a:rPr>
              <a:t>0</a:t>
            </a:r>
            <a:r>
              <a:rPr lang="fr-FR" sz="1700">
                <a:effectLst/>
                <a:latin typeface="Helvetica" pitchFamily="2" charset="0"/>
              </a:rPr>
              <a:t> </a:t>
            </a:r>
            <a:r>
              <a:rPr lang="fr-FR" sz="1700">
                <a:solidFill>
                  <a:schemeClr val="accent3"/>
                </a:solidFill>
                <a:effectLst/>
                <a:latin typeface="Helvetica" pitchFamily="2" charset="0"/>
              </a:rPr>
              <a:t>T1</a:t>
            </a:r>
            <a:r>
              <a:rPr lang="fr-FR" sz="1700" baseline="30000">
                <a:latin typeface="Helvetica" pitchFamily="2" charset="0"/>
              </a:rPr>
              <a:t>0</a:t>
            </a:r>
            <a:r>
              <a:rPr lang="fr-FR" sz="1700">
                <a:effectLst/>
                <a:latin typeface="Helvetica" pitchFamily="2" charset="0"/>
              </a:rPr>
              <a:t> </a:t>
            </a:r>
            <a:r>
              <a:rPr lang="fr-FR" sz="1700">
                <a:solidFill>
                  <a:schemeClr val="accent2"/>
                </a:solidFill>
                <a:effectLst/>
                <a:latin typeface="Helvetica" pitchFamily="2" charset="0"/>
              </a:rPr>
              <a:t>in</a:t>
            </a:r>
          </a:p>
          <a:p>
            <a:r>
              <a:rPr lang="fr-FR" sz="1700">
                <a:effectLst/>
                <a:latin typeface="Helvetica" pitchFamily="2" charset="0"/>
              </a:rPr>
              <a:t>      </a:t>
            </a:r>
            <a:r>
              <a:rPr lang="fr-FR" sz="1700">
                <a:solidFill>
                  <a:schemeClr val="accent2"/>
                </a:solidFill>
                <a:effectLst/>
                <a:latin typeface="Helvetica" pitchFamily="2" charset="0"/>
              </a:rPr>
              <a:t>signal</a:t>
            </a:r>
            <a:r>
              <a:rPr lang="fr-FR" sz="1700" baseline="30000">
                <a:solidFill>
                  <a:schemeClr val="accent2"/>
                </a:solidFill>
                <a:effectLst/>
                <a:latin typeface="Helvetica" pitchFamily="2" charset="0"/>
              </a:rPr>
              <a:t>0</a:t>
            </a:r>
            <a:r>
              <a:rPr lang="fr-FR" sz="1700">
                <a:effectLst/>
                <a:latin typeface="Helvetica" pitchFamily="2" charset="0"/>
              </a:rPr>
              <a:t> </a:t>
            </a:r>
            <a:r>
              <a:rPr lang="fr-FR" sz="1700">
                <a:solidFill>
                  <a:schemeClr val="tx2"/>
                </a:solidFill>
                <a:effectLst/>
                <a:latin typeface="Helvetica" pitchFamily="2" charset="0"/>
              </a:rPr>
              <a:t>S1</a:t>
            </a:r>
            <a:r>
              <a:rPr lang="fr-FR" sz="1700" b="1" baseline="30000">
                <a:solidFill>
                  <a:schemeClr val="tx2"/>
                </a:solidFill>
                <a:latin typeface="Helvetica" pitchFamily="2" charset="0"/>
              </a:rPr>
              <a:t>0</a:t>
            </a:r>
            <a:r>
              <a:rPr lang="fr-FR" sz="1700" baseline="30000">
                <a:latin typeface="Helvetica" pitchFamily="2" charset="0"/>
              </a:rPr>
              <a:t>,1</a:t>
            </a:r>
            <a:r>
              <a:rPr lang="fr-FR" sz="1700">
                <a:effectLst/>
                <a:latin typeface="Helvetica" pitchFamily="2" charset="0"/>
              </a:rPr>
              <a:t> </a:t>
            </a:r>
            <a:r>
              <a:rPr lang="fr-FR" sz="1700">
                <a:solidFill>
                  <a:schemeClr val="accent2"/>
                </a:solidFill>
                <a:effectLst/>
                <a:latin typeface="Helvetica" pitchFamily="2" charset="0"/>
              </a:rPr>
              <a:t>in </a:t>
            </a:r>
          </a:p>
          <a:p>
            <a:r>
              <a:rPr lang="fr-FR" sz="1700">
                <a:latin typeface="Helvetica" pitchFamily="2" charset="0"/>
              </a:rPr>
              <a:t>         </a:t>
            </a:r>
            <a:r>
              <a:rPr lang="fr-FR" sz="1700" baseline="30000">
                <a:solidFill>
                  <a:schemeClr val="accent2"/>
                </a:solidFill>
                <a:latin typeface="Helvetica" pitchFamily="2" charset="0"/>
              </a:rPr>
              <a:t>0</a:t>
            </a:r>
            <a:r>
              <a:rPr lang="fr-FR" sz="1700" u="sng">
                <a:solidFill>
                  <a:schemeClr val="accent2"/>
                </a:solidFill>
                <a:effectLst/>
                <a:latin typeface="Helvetica" pitchFamily="2" charset="0"/>
              </a:rPr>
              <a:t>pa</a:t>
            </a:r>
            <a:r>
              <a:rPr lang="fr-FR" sz="1700">
                <a:effectLst/>
                <a:latin typeface="Helvetica" pitchFamily="2" charset="0"/>
              </a:rPr>
              <a:t>use</a:t>
            </a:r>
            <a:r>
              <a:rPr lang="fr-FR" sz="1000">
                <a:effectLst/>
                <a:latin typeface="Helvetica" pitchFamily="2" charset="0"/>
              </a:rPr>
              <a:t> </a:t>
            </a:r>
            <a:r>
              <a:rPr lang="fr-FR" sz="1700">
                <a:effectLst/>
                <a:latin typeface="Helvetica" pitchFamily="2" charset="0"/>
              </a:rPr>
              <a:t>; emit </a:t>
            </a:r>
            <a:r>
              <a:rPr lang="fr-FR" sz="1700">
                <a:solidFill>
                  <a:schemeClr val="tx2"/>
                </a:solidFill>
                <a:effectLst/>
                <a:latin typeface="Helvetica" pitchFamily="2" charset="0"/>
              </a:rPr>
              <a:t>S1</a:t>
            </a:r>
            <a:r>
              <a:rPr lang="fr-FR" sz="1700" b="1" baseline="30000">
                <a:solidFill>
                  <a:schemeClr val="tx2"/>
                </a:solidFill>
                <a:effectLst/>
                <a:latin typeface="Helvetica" pitchFamily="2" charset="0"/>
              </a:rPr>
              <a:t>0</a:t>
            </a:r>
            <a:r>
              <a:rPr lang="fr-FR" sz="1700" baseline="30000">
                <a:effectLst/>
                <a:latin typeface="Helvetica" pitchFamily="2" charset="0"/>
              </a:rPr>
              <a:t>,1</a:t>
            </a:r>
            <a:r>
              <a:rPr lang="fr-FR" sz="1000">
                <a:solidFill>
                  <a:schemeClr val="tx2"/>
                </a:solidFill>
                <a:effectLst/>
                <a:latin typeface="Helvetica" pitchFamily="2" charset="0"/>
              </a:rPr>
              <a:t> </a:t>
            </a:r>
            <a:r>
              <a:rPr lang="fr-FR" sz="1700">
                <a:effectLst/>
                <a:latin typeface="Helvetica" pitchFamily="2" charset="0"/>
              </a:rPr>
              <a:t>; exit </a:t>
            </a:r>
            <a:r>
              <a:rPr lang="fr-FR" sz="1700">
                <a:solidFill>
                  <a:schemeClr val="accent3"/>
                </a:solidFill>
                <a:effectLst/>
                <a:latin typeface="Helvetica" pitchFamily="2" charset="0"/>
              </a:rPr>
              <a:t>T1</a:t>
            </a:r>
            <a:r>
              <a:rPr lang="fr-FR" sz="1700" baseline="30000">
                <a:latin typeface="Helvetica" pitchFamily="2" charset="0"/>
              </a:rPr>
              <a:t>0</a:t>
            </a:r>
            <a:endParaRPr lang="fr-FR" sz="1700">
              <a:solidFill>
                <a:schemeClr val="accent3"/>
              </a:solidFill>
              <a:effectLst/>
              <a:latin typeface="Helvetica" pitchFamily="2" charset="0"/>
            </a:endParaRPr>
          </a:p>
          <a:p>
            <a:r>
              <a:rPr lang="fr-FR" sz="1700">
                <a:effectLst/>
                <a:latin typeface="Helvetica" pitchFamily="2" charset="0"/>
              </a:rPr>
              <a:t>      </a:t>
            </a:r>
            <a:r>
              <a:rPr lang="fr-FR" sz="1700">
                <a:solidFill>
                  <a:schemeClr val="accent2"/>
                </a:solidFill>
                <a:effectLst/>
                <a:latin typeface="Helvetica" pitchFamily="2" charset="0"/>
              </a:rPr>
              <a:t>||</a:t>
            </a:r>
            <a:r>
              <a:rPr lang="fr-FR" sz="1700" baseline="30000">
                <a:solidFill>
                  <a:schemeClr val="accent2"/>
                </a:solidFill>
                <a:effectLst/>
                <a:latin typeface="Helvetica" pitchFamily="2" charset="0"/>
              </a:rPr>
              <a:t>0</a:t>
            </a:r>
          </a:p>
          <a:p>
            <a:r>
              <a:rPr lang="fr-FR" sz="1700">
                <a:effectLst/>
                <a:latin typeface="Helvetica" pitchFamily="2" charset="0"/>
              </a:rPr>
              <a:t>         </a:t>
            </a:r>
            <a:r>
              <a:rPr lang="fr-FR" sz="1700">
                <a:solidFill>
                  <a:schemeClr val="accent2"/>
                </a:solidFill>
                <a:effectLst/>
                <a:latin typeface="Helvetica" pitchFamily="2" charset="0"/>
              </a:rPr>
              <a:t>loop</a:t>
            </a:r>
            <a:r>
              <a:rPr lang="fr-FR" sz="1700" baseline="30000">
                <a:solidFill>
                  <a:schemeClr val="accent2"/>
                </a:solidFill>
                <a:effectLst/>
                <a:latin typeface="Helvetica" pitchFamily="2" charset="0"/>
              </a:rPr>
              <a:t>0</a:t>
            </a:r>
            <a:endParaRPr lang="fr-FR" sz="1700">
              <a:solidFill>
                <a:schemeClr val="accent2"/>
              </a:solidFill>
              <a:effectLst/>
              <a:latin typeface="Helvetica" pitchFamily="2" charset="0"/>
            </a:endParaRPr>
          </a:p>
          <a:p>
            <a:r>
              <a:rPr lang="fr-FR" sz="1700">
                <a:effectLst/>
                <a:latin typeface="Helvetica" pitchFamily="2" charset="0"/>
              </a:rPr>
              <a:t>            </a:t>
            </a:r>
            <a:r>
              <a:rPr lang="fr-FR" sz="1700">
                <a:solidFill>
                  <a:schemeClr val="accent2"/>
                </a:solidFill>
                <a:effectLst/>
                <a:latin typeface="Helvetica" pitchFamily="2" charset="0"/>
              </a:rPr>
              <a:t>trap</a:t>
            </a:r>
            <a:r>
              <a:rPr lang="fr-FR" sz="1700" baseline="30000">
                <a:solidFill>
                  <a:schemeClr val="accent2"/>
                </a:solidFill>
                <a:effectLst/>
                <a:latin typeface="Helvetica" pitchFamily="2" charset="0"/>
              </a:rPr>
              <a:t>0</a:t>
            </a:r>
            <a:r>
              <a:rPr lang="fr-FR" sz="1700">
                <a:effectLst/>
                <a:latin typeface="Helvetica" pitchFamily="2" charset="0"/>
              </a:rPr>
              <a:t> </a:t>
            </a:r>
            <a:r>
              <a:rPr lang="fr-FR" sz="1700">
                <a:solidFill>
                  <a:schemeClr val="accent3"/>
                </a:solidFill>
                <a:effectLst/>
                <a:latin typeface="Helvetica" pitchFamily="2" charset="0"/>
              </a:rPr>
              <a:t>T2</a:t>
            </a:r>
            <a:r>
              <a:rPr lang="fr-FR" sz="1700" baseline="30000">
                <a:latin typeface="Helvetica" pitchFamily="2" charset="0"/>
              </a:rPr>
              <a:t>0,1</a:t>
            </a:r>
            <a:r>
              <a:rPr lang="fr-FR" sz="1700">
                <a:effectLst/>
                <a:latin typeface="Helvetica" pitchFamily="2" charset="0"/>
              </a:rPr>
              <a:t> </a:t>
            </a:r>
            <a:r>
              <a:rPr lang="fr-FR" sz="1700">
                <a:solidFill>
                  <a:schemeClr val="accent2"/>
                </a:solidFill>
                <a:effectLst/>
                <a:latin typeface="Helvetica" pitchFamily="2" charset="0"/>
              </a:rPr>
              <a:t>in</a:t>
            </a:r>
          </a:p>
          <a:p>
            <a:r>
              <a:rPr lang="fr-FR" sz="1700">
                <a:effectLst/>
                <a:latin typeface="Helvetica" pitchFamily="2" charset="0"/>
              </a:rPr>
              <a:t>               </a:t>
            </a:r>
            <a:r>
              <a:rPr lang="fr-FR" sz="1700">
                <a:solidFill>
                  <a:schemeClr val="accent2"/>
                </a:solidFill>
                <a:effectLst/>
                <a:latin typeface="Helvetica" pitchFamily="2" charset="0"/>
              </a:rPr>
              <a:t>signal</a:t>
            </a:r>
            <a:r>
              <a:rPr lang="fr-FR" sz="1700" baseline="30000">
                <a:solidFill>
                  <a:schemeClr val="accent2"/>
                </a:solidFill>
                <a:latin typeface="Helvetica" pitchFamily="2" charset="0"/>
              </a:rPr>
              <a:t>0</a:t>
            </a:r>
            <a:r>
              <a:rPr lang="fr-FR" sz="1700">
                <a:effectLst/>
                <a:latin typeface="Helvetica" pitchFamily="2" charset="0"/>
              </a:rPr>
              <a:t> </a:t>
            </a:r>
            <a:r>
              <a:rPr lang="fr-FR" sz="1700">
                <a:solidFill>
                  <a:schemeClr val="tx2"/>
                </a:solidFill>
                <a:effectLst/>
                <a:latin typeface="Helvetica" pitchFamily="2" charset="0"/>
              </a:rPr>
              <a:t>S2</a:t>
            </a:r>
            <a:r>
              <a:rPr lang="fr-FR" sz="1700" baseline="30000">
                <a:solidFill>
                  <a:schemeClr val="tx2"/>
                </a:solidFill>
                <a:latin typeface="Helvetica" pitchFamily="2" charset="0"/>
              </a:rPr>
              <a:t>0</a:t>
            </a:r>
            <a:r>
              <a:rPr lang="fr-FR" sz="1700" baseline="30000">
                <a:latin typeface="Helvetica" pitchFamily="2" charset="0"/>
              </a:rPr>
              <a:t>,1,2</a:t>
            </a:r>
            <a:r>
              <a:rPr lang="fr-FR" sz="1700">
                <a:effectLst/>
                <a:latin typeface="Helvetica" pitchFamily="2" charset="0"/>
              </a:rPr>
              <a:t> </a:t>
            </a:r>
            <a:r>
              <a:rPr lang="fr-FR" sz="1700">
                <a:solidFill>
                  <a:schemeClr val="accent2"/>
                </a:solidFill>
                <a:effectLst/>
                <a:latin typeface="Helvetica" pitchFamily="2" charset="0"/>
              </a:rPr>
              <a:t>in</a:t>
            </a:r>
          </a:p>
          <a:p>
            <a:r>
              <a:rPr lang="fr-FR" sz="1700">
                <a:latin typeface="Helvetica" pitchFamily="2" charset="0"/>
              </a:rPr>
              <a:t>                  </a:t>
            </a:r>
            <a:r>
              <a:rPr lang="fr-FR" sz="1700" baseline="30000">
                <a:solidFill>
                  <a:schemeClr val="accent2"/>
                </a:solidFill>
                <a:latin typeface="Helvetica" pitchFamily="2" charset="0"/>
              </a:rPr>
              <a:t>0</a:t>
            </a:r>
            <a:r>
              <a:rPr lang="fr-FR" sz="1700" u="sng">
                <a:solidFill>
                  <a:schemeClr val="accent2"/>
                </a:solidFill>
                <a:effectLst/>
                <a:latin typeface="Helvetica" pitchFamily="2" charset="0"/>
              </a:rPr>
              <a:t>pa</a:t>
            </a:r>
            <a:r>
              <a:rPr lang="fr-FR" sz="1700">
                <a:effectLst/>
                <a:latin typeface="Helvetica" pitchFamily="2" charset="0"/>
              </a:rPr>
              <a:t>use</a:t>
            </a:r>
            <a:r>
              <a:rPr lang="fr-FR" sz="1000">
                <a:effectLst/>
                <a:latin typeface="Helvetica" pitchFamily="2" charset="0"/>
              </a:rPr>
              <a:t> </a:t>
            </a:r>
            <a:r>
              <a:rPr lang="fr-FR" sz="1700">
                <a:effectLst/>
                <a:latin typeface="Helvetica" pitchFamily="2" charset="0"/>
              </a:rPr>
              <a:t>; emit </a:t>
            </a:r>
            <a:r>
              <a:rPr lang="fr-FR" sz="1700">
                <a:solidFill>
                  <a:schemeClr val="tx2"/>
                </a:solidFill>
                <a:effectLst/>
                <a:latin typeface="Helvetica" pitchFamily="2" charset="0"/>
              </a:rPr>
              <a:t>S2</a:t>
            </a:r>
            <a:r>
              <a:rPr lang="fr-FR" sz="1700" baseline="30000">
                <a:solidFill>
                  <a:schemeClr val="tx2"/>
                </a:solidFill>
                <a:latin typeface="Helvetica" pitchFamily="2" charset="0"/>
              </a:rPr>
              <a:t>0</a:t>
            </a:r>
            <a:r>
              <a:rPr lang="fr-FR" sz="1700" baseline="30000">
                <a:latin typeface="Helvetica" pitchFamily="2" charset="0"/>
              </a:rPr>
              <a:t>,1,2</a:t>
            </a:r>
            <a:r>
              <a:rPr lang="fr-FR" sz="1000">
                <a:solidFill>
                  <a:schemeClr val="tx2"/>
                </a:solidFill>
                <a:effectLst/>
                <a:latin typeface="Helvetica" pitchFamily="2" charset="0"/>
              </a:rPr>
              <a:t> </a:t>
            </a:r>
            <a:r>
              <a:rPr lang="fr-FR" sz="1700">
                <a:effectLst/>
                <a:latin typeface="Helvetica" pitchFamily="2" charset="0"/>
              </a:rPr>
              <a:t>; exit </a:t>
            </a:r>
            <a:r>
              <a:rPr lang="fr-FR" sz="1700">
                <a:solidFill>
                  <a:schemeClr val="accent3"/>
                </a:solidFill>
                <a:effectLst/>
                <a:latin typeface="Helvetica" pitchFamily="2" charset="0"/>
              </a:rPr>
              <a:t>T2</a:t>
            </a:r>
            <a:r>
              <a:rPr lang="fr-FR" sz="1700" baseline="30000">
                <a:latin typeface="Helvetica" pitchFamily="2" charset="0"/>
              </a:rPr>
              <a:t>0,1</a:t>
            </a:r>
            <a:endParaRPr lang="fr-FR" sz="1700">
              <a:solidFill>
                <a:schemeClr val="accent3"/>
              </a:solidFill>
              <a:effectLst/>
              <a:latin typeface="Helvetica" pitchFamily="2" charset="0"/>
            </a:endParaRPr>
          </a:p>
          <a:p>
            <a:r>
              <a:rPr lang="fr-FR" sz="1700">
                <a:effectLst/>
                <a:latin typeface="Helvetica" pitchFamily="2" charset="0"/>
              </a:rPr>
              <a:t>               </a:t>
            </a:r>
            <a:r>
              <a:rPr lang="fr-FR" sz="1700">
                <a:solidFill>
                  <a:schemeClr val="accent2"/>
                </a:solidFill>
                <a:effectLst/>
                <a:latin typeface="Helvetica" pitchFamily="2" charset="0"/>
              </a:rPr>
              <a:t>||</a:t>
            </a:r>
            <a:r>
              <a:rPr lang="fr-FR" sz="1700" baseline="30000">
                <a:solidFill>
                  <a:schemeClr val="accent2"/>
                </a:solidFill>
                <a:latin typeface="Helvetica" pitchFamily="2" charset="0"/>
              </a:rPr>
              <a:t>0</a:t>
            </a:r>
            <a:endParaRPr lang="fr-FR" sz="1700">
              <a:effectLst/>
              <a:latin typeface="Helvetica" pitchFamily="2" charset="0"/>
            </a:endParaRPr>
          </a:p>
          <a:p>
            <a:r>
              <a:rPr lang="fr-FR" sz="1700">
                <a:effectLst/>
                <a:latin typeface="Helvetica" pitchFamily="2" charset="0"/>
              </a:rPr>
              <a:t>                  </a:t>
            </a:r>
            <a:r>
              <a:rPr lang="fr-FR" sz="1700">
                <a:solidFill>
                  <a:schemeClr val="accent2"/>
                </a:solidFill>
                <a:effectLst/>
                <a:latin typeface="Helvetica" pitchFamily="2" charset="0"/>
              </a:rPr>
              <a:t>loop</a:t>
            </a:r>
            <a:r>
              <a:rPr lang="fr-FR" sz="1700" baseline="30000">
                <a:solidFill>
                  <a:schemeClr val="accent2"/>
                </a:solidFill>
                <a:latin typeface="Helvetica" pitchFamily="2" charset="0"/>
              </a:rPr>
              <a:t>0</a:t>
            </a:r>
            <a:endParaRPr lang="fr-FR" sz="1700">
              <a:solidFill>
                <a:schemeClr val="accent2"/>
              </a:solidFill>
              <a:effectLst/>
              <a:latin typeface="Helvetica" pitchFamily="2" charset="0"/>
            </a:endParaRPr>
          </a:p>
          <a:p>
            <a:r>
              <a:rPr lang="fr-FR" sz="1700">
                <a:effectLst/>
                <a:latin typeface="Helvetica" pitchFamily="2" charset="0"/>
              </a:rPr>
              <a:t>                     </a:t>
            </a:r>
            <a:r>
              <a:rPr lang="fr-FR" sz="1700">
                <a:solidFill>
                  <a:schemeClr val="accent2"/>
                </a:solidFill>
                <a:effectLst/>
                <a:latin typeface="Helvetica" pitchFamily="2" charset="0"/>
              </a:rPr>
              <a:t>if</a:t>
            </a:r>
            <a:r>
              <a:rPr lang="fr-FR" sz="1700" baseline="30000">
                <a:solidFill>
                  <a:schemeClr val="accent2"/>
                </a:solidFill>
                <a:latin typeface="Helvetica" pitchFamily="2" charset="0"/>
              </a:rPr>
              <a:t>0</a:t>
            </a:r>
            <a:endParaRPr lang="fr-FR" sz="1700">
              <a:solidFill>
                <a:schemeClr val="accent2"/>
              </a:solidFill>
              <a:effectLst/>
              <a:latin typeface="Helvetica" pitchFamily="2" charset="0"/>
            </a:endParaRPr>
          </a:p>
          <a:p>
            <a:r>
              <a:rPr lang="fr-FR" sz="1700">
                <a:latin typeface="Helvetica" pitchFamily="2" charset="0"/>
              </a:rPr>
              <a:t>                        </a:t>
            </a:r>
            <a:r>
              <a:rPr lang="fr-FR" sz="1700">
                <a:solidFill>
                  <a:schemeClr val="accent2"/>
                </a:solidFill>
                <a:latin typeface="Helvetica" pitchFamily="2" charset="0"/>
              </a:rPr>
              <a:t>case</a:t>
            </a:r>
            <a:r>
              <a:rPr lang="fr-FR" sz="1700">
                <a:latin typeface="Helvetica" pitchFamily="2" charset="0"/>
              </a:rPr>
              <a:t> (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S1</a:t>
            </a:r>
            <a:r>
              <a:rPr lang="fr-FR" sz="1700" baseline="30000">
                <a:solidFill>
                  <a:schemeClr val="tx2"/>
                </a:solidFill>
                <a:latin typeface="Helvetica" pitchFamily="2" charset="0"/>
              </a:rPr>
              <a:t>0</a:t>
            </a:r>
            <a:r>
              <a:rPr lang="fr-FR" sz="1700" baseline="30000">
                <a:latin typeface="Helvetica" pitchFamily="2" charset="0"/>
              </a:rPr>
              <a:t>,1</a:t>
            </a:r>
            <a:r>
              <a:rPr lang="fr-FR" sz="1700">
                <a:latin typeface="Helvetica" pitchFamily="2" charset="0"/>
              </a:rPr>
              <a:t> and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S2</a:t>
            </a:r>
            <a:r>
              <a:rPr lang="fr-FR" sz="1700" baseline="30000">
                <a:solidFill>
                  <a:schemeClr val="tx2"/>
                </a:solidFill>
                <a:latin typeface="Helvetica" pitchFamily="2" charset="0"/>
              </a:rPr>
              <a:t>0</a:t>
            </a:r>
            <a:r>
              <a:rPr lang="fr-FR" sz="1700" baseline="30000">
                <a:latin typeface="Helvetica" pitchFamily="2" charset="0"/>
              </a:rPr>
              <a:t>,1,2</a:t>
            </a:r>
            <a:r>
              <a:rPr lang="fr-FR" sz="1700">
                <a:latin typeface="Helvetica" pitchFamily="2" charset="0"/>
              </a:rPr>
              <a:t>) do emit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S1andS2</a:t>
            </a:r>
            <a:r>
              <a:rPr lang="fr-FR" sz="1700" baseline="30000">
                <a:latin typeface="Helvetica" pitchFamily="2" charset="0"/>
              </a:rPr>
              <a:t>0</a:t>
            </a:r>
            <a:endParaRPr lang="fr-FR" sz="1700">
              <a:solidFill>
                <a:schemeClr val="tx2"/>
              </a:solidFill>
              <a:latin typeface="Helvetica" pitchFamily="2" charset="0"/>
            </a:endParaRPr>
          </a:p>
          <a:p>
            <a:r>
              <a:rPr lang="fr-FR" sz="1700">
                <a:latin typeface="Helvetica" pitchFamily="2" charset="0"/>
              </a:rPr>
              <a:t>                     </a:t>
            </a:r>
            <a:r>
              <a:rPr lang="fr-FR" sz="1700">
                <a:solidFill>
                  <a:schemeClr val="accent2"/>
                </a:solidFill>
                <a:latin typeface="Helvetica" pitchFamily="2" charset="0"/>
              </a:rPr>
              <a:t>   case</a:t>
            </a:r>
            <a:r>
              <a:rPr lang="fr-FR" sz="1700">
                <a:latin typeface="Helvetica" pitchFamily="2" charset="0"/>
              </a:rPr>
              <a:t> (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S1</a:t>
            </a:r>
            <a:r>
              <a:rPr lang="fr-FR" sz="1700" baseline="30000">
                <a:solidFill>
                  <a:schemeClr val="tx2"/>
                </a:solidFill>
                <a:latin typeface="Helvetica" pitchFamily="2" charset="0"/>
              </a:rPr>
              <a:t>0</a:t>
            </a:r>
            <a:r>
              <a:rPr lang="fr-FR" sz="1700" baseline="30000">
                <a:latin typeface="Helvetica" pitchFamily="2" charset="0"/>
              </a:rPr>
              <a:t>,1</a:t>
            </a:r>
            <a:r>
              <a:rPr lang="fr-FR" sz="1700">
                <a:latin typeface="Helvetica" pitchFamily="2" charset="0"/>
              </a:rPr>
              <a:t> and not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S2</a:t>
            </a:r>
            <a:r>
              <a:rPr lang="fr-FR" sz="1700" baseline="30000">
                <a:solidFill>
                  <a:schemeClr val="tx2"/>
                </a:solidFill>
                <a:latin typeface="Helvetica" pitchFamily="2" charset="0"/>
              </a:rPr>
              <a:t>0</a:t>
            </a:r>
            <a:r>
              <a:rPr lang="fr-FR" sz="1700" baseline="30000">
                <a:latin typeface="Helvetica" pitchFamily="2" charset="0"/>
              </a:rPr>
              <a:t>,1,2</a:t>
            </a:r>
            <a:r>
              <a:rPr lang="fr-FR" sz="1700">
                <a:latin typeface="Helvetica" pitchFamily="2" charset="0"/>
              </a:rPr>
              <a:t>) do emit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S1andnS2</a:t>
            </a:r>
            <a:r>
              <a:rPr lang="fr-FR" sz="1700" baseline="30000">
                <a:latin typeface="Helvetica" pitchFamily="2" charset="0"/>
              </a:rPr>
              <a:t>0</a:t>
            </a:r>
            <a:endParaRPr lang="fr-FR" sz="1700">
              <a:solidFill>
                <a:schemeClr val="tx2"/>
              </a:solidFill>
              <a:latin typeface="Helvetica" pitchFamily="2" charset="0"/>
            </a:endParaRPr>
          </a:p>
          <a:p>
            <a:r>
              <a:rPr lang="fr-FR" sz="1700">
                <a:latin typeface="Helvetica" pitchFamily="2" charset="0"/>
              </a:rPr>
              <a:t>                        </a:t>
            </a:r>
            <a:r>
              <a:rPr lang="fr-FR" sz="1700">
                <a:solidFill>
                  <a:schemeClr val="accent2"/>
                </a:solidFill>
                <a:latin typeface="Helvetica" pitchFamily="2" charset="0"/>
              </a:rPr>
              <a:t>case</a:t>
            </a:r>
            <a:r>
              <a:rPr lang="fr-FR" sz="1700">
                <a:latin typeface="Helvetica" pitchFamily="2" charset="0"/>
              </a:rPr>
              <a:t> (not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S1</a:t>
            </a:r>
            <a:r>
              <a:rPr lang="fr-FR" sz="1700" baseline="30000">
                <a:solidFill>
                  <a:schemeClr val="tx2"/>
                </a:solidFill>
                <a:latin typeface="Helvetica" pitchFamily="2" charset="0"/>
              </a:rPr>
              <a:t>0</a:t>
            </a:r>
            <a:r>
              <a:rPr lang="fr-FR" sz="1700" baseline="30000">
                <a:latin typeface="Helvetica" pitchFamily="2" charset="0"/>
              </a:rPr>
              <a:t>,1</a:t>
            </a:r>
            <a:r>
              <a:rPr lang="fr-FR" sz="1700">
                <a:latin typeface="Helvetica" pitchFamily="2" charset="0"/>
              </a:rPr>
              <a:t> and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S2</a:t>
            </a:r>
            <a:r>
              <a:rPr lang="fr-FR" sz="1700" baseline="30000">
                <a:solidFill>
                  <a:schemeClr val="tx2"/>
                </a:solidFill>
                <a:latin typeface="Helvetica" pitchFamily="2" charset="0"/>
              </a:rPr>
              <a:t>0</a:t>
            </a:r>
            <a:r>
              <a:rPr lang="fr-FR" sz="1700" baseline="30000">
                <a:latin typeface="Helvetica" pitchFamily="2" charset="0"/>
              </a:rPr>
              <a:t>,1,2</a:t>
            </a:r>
            <a:r>
              <a:rPr lang="fr-FR" sz="1700">
                <a:latin typeface="Helvetica" pitchFamily="2" charset="0"/>
              </a:rPr>
              <a:t>) do emit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nS1andS2</a:t>
            </a:r>
            <a:r>
              <a:rPr lang="fr-FR" sz="1700" baseline="30000">
                <a:latin typeface="Helvetica" pitchFamily="2" charset="0"/>
              </a:rPr>
              <a:t>0</a:t>
            </a:r>
            <a:endParaRPr lang="fr-FR" sz="1700">
              <a:solidFill>
                <a:schemeClr val="tx2"/>
              </a:solidFill>
              <a:latin typeface="Helvetica" pitchFamily="2" charset="0"/>
            </a:endParaRPr>
          </a:p>
          <a:p>
            <a:r>
              <a:rPr lang="fr-FR" sz="1700">
                <a:latin typeface="Helvetica" pitchFamily="2" charset="0"/>
              </a:rPr>
              <a:t>                      </a:t>
            </a:r>
            <a:r>
              <a:rPr lang="fr-FR" sz="1700">
                <a:solidFill>
                  <a:schemeClr val="accent2"/>
                </a:solidFill>
                <a:latin typeface="Helvetica" pitchFamily="2" charset="0"/>
              </a:rPr>
              <a:t>  case</a:t>
            </a:r>
            <a:r>
              <a:rPr lang="fr-FR" sz="1700">
                <a:latin typeface="Helvetica" pitchFamily="2" charset="0"/>
              </a:rPr>
              <a:t> (not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S1</a:t>
            </a:r>
            <a:r>
              <a:rPr lang="fr-FR" sz="1700" baseline="30000">
                <a:solidFill>
                  <a:schemeClr val="tx2"/>
                </a:solidFill>
                <a:latin typeface="Helvetica" pitchFamily="2" charset="0"/>
              </a:rPr>
              <a:t>0</a:t>
            </a:r>
            <a:r>
              <a:rPr lang="fr-FR" sz="1700" baseline="30000">
                <a:latin typeface="Helvetica" pitchFamily="2" charset="0"/>
              </a:rPr>
              <a:t>,1</a:t>
            </a:r>
            <a:r>
              <a:rPr lang="fr-FR" sz="1700">
                <a:latin typeface="Helvetica" pitchFamily="2" charset="0"/>
              </a:rPr>
              <a:t> and not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S2</a:t>
            </a:r>
            <a:r>
              <a:rPr lang="fr-FR" sz="1700" baseline="30000">
                <a:solidFill>
                  <a:schemeClr val="tx2"/>
                </a:solidFill>
                <a:latin typeface="Helvetica" pitchFamily="2" charset="0"/>
              </a:rPr>
              <a:t>0</a:t>
            </a:r>
            <a:r>
              <a:rPr lang="fr-FR" sz="1700" baseline="30000">
                <a:latin typeface="Helvetica" pitchFamily="2" charset="0"/>
              </a:rPr>
              <a:t>,1,2</a:t>
            </a:r>
            <a:r>
              <a:rPr lang="fr-FR" sz="1700">
                <a:latin typeface="Helvetica" pitchFamily="2" charset="0"/>
              </a:rPr>
              <a:t>) </a:t>
            </a:r>
            <a:r>
              <a:rPr lang="fr-FR" sz="1700">
                <a:solidFill>
                  <a:schemeClr val="accent2"/>
                </a:solidFill>
                <a:latin typeface="Helvetica" pitchFamily="2" charset="0"/>
              </a:rPr>
              <a:t>do emit</a:t>
            </a:r>
            <a:r>
              <a:rPr lang="fr-FR" sz="1700">
                <a:latin typeface="Helvetica" pitchFamily="2" charset="0"/>
              </a:rPr>
              <a:t> </a:t>
            </a:r>
            <a:r>
              <a:rPr lang="fr-FR" sz="1700">
                <a:solidFill>
                  <a:schemeClr val="accent1"/>
                </a:solidFill>
                <a:latin typeface="Helvetica" pitchFamily="2" charset="0"/>
              </a:rPr>
              <a:t>nS1andnS2</a:t>
            </a:r>
            <a:r>
              <a:rPr lang="fr-FR" sz="1600" baseline="30000">
                <a:solidFill>
                  <a:schemeClr val="accent1"/>
                </a:solidFill>
                <a:latin typeface="Helvetica" pitchFamily="2" charset="0"/>
              </a:rPr>
              <a:t>0</a:t>
            </a:r>
            <a:endParaRPr lang="fr-FR" sz="1700">
              <a:solidFill>
                <a:schemeClr val="accent1"/>
              </a:solidFill>
              <a:effectLst/>
              <a:latin typeface="Helvetica" pitchFamily="2" charset="0"/>
            </a:endParaRPr>
          </a:p>
          <a:p>
            <a:r>
              <a:rPr lang="fr-FR" sz="1700">
                <a:effectLst/>
                <a:latin typeface="Helvetica" pitchFamily="2" charset="0"/>
              </a:rPr>
              <a:t>                     </a:t>
            </a:r>
            <a:r>
              <a:rPr lang="fr-FR" sz="1700">
                <a:solidFill>
                  <a:schemeClr val="accent2"/>
                </a:solidFill>
                <a:effectLst/>
                <a:latin typeface="Helvetica" pitchFamily="2" charset="0"/>
              </a:rPr>
              <a:t>end if</a:t>
            </a:r>
            <a:r>
              <a:rPr lang="fr-FR" sz="1700" baseline="30000">
                <a:solidFill>
                  <a:schemeClr val="accent2"/>
                </a:solidFill>
                <a:latin typeface="Helvetica" pitchFamily="2" charset="0"/>
              </a:rPr>
              <a:t>0</a:t>
            </a:r>
            <a:r>
              <a:rPr lang="fr-FR" sz="1700">
                <a:effectLst/>
                <a:latin typeface="Helvetica" pitchFamily="2" charset="0"/>
              </a:rPr>
              <a:t> </a:t>
            </a:r>
            <a:r>
              <a:rPr lang="fr-FR" sz="1700">
                <a:solidFill>
                  <a:schemeClr val="accent2"/>
                </a:solidFill>
                <a:effectLst/>
                <a:latin typeface="Helvetica" pitchFamily="2" charset="0"/>
              </a:rPr>
              <a:t>;</a:t>
            </a:r>
            <a:r>
              <a:rPr lang="fr-FR" sz="1700" baseline="30000">
                <a:solidFill>
                  <a:schemeClr val="accent2"/>
                </a:solidFill>
                <a:latin typeface="Helvetica" pitchFamily="2" charset="0"/>
              </a:rPr>
              <a:t>0</a:t>
            </a:r>
            <a:endParaRPr lang="fr-FR" sz="1700">
              <a:solidFill>
                <a:schemeClr val="accent2"/>
              </a:solidFill>
              <a:effectLst/>
              <a:latin typeface="Helvetica" pitchFamily="2" charset="0"/>
            </a:endParaRPr>
          </a:p>
          <a:p>
            <a:r>
              <a:rPr lang="fr-FR" sz="1700">
                <a:effectLst/>
                <a:latin typeface="Helvetica" pitchFamily="2" charset="0"/>
              </a:rPr>
              <a:t>                     </a:t>
            </a:r>
            <a:r>
              <a:rPr lang="fr-FR" sz="1700" baseline="30000">
                <a:solidFill>
                  <a:schemeClr val="accent2"/>
                </a:solidFill>
                <a:latin typeface="Helvetica" pitchFamily="2" charset="0"/>
              </a:rPr>
              <a:t>0</a:t>
            </a:r>
            <a:r>
              <a:rPr lang="fr-FR" sz="1700" u="sng">
                <a:solidFill>
                  <a:schemeClr val="accent2"/>
                </a:solidFill>
                <a:effectLst/>
                <a:latin typeface="Helvetica" pitchFamily="2" charset="0"/>
              </a:rPr>
              <a:t>pa</a:t>
            </a:r>
            <a:r>
              <a:rPr lang="fr-FR" sz="1700">
                <a:effectLst/>
                <a:latin typeface="Helvetica" pitchFamily="2" charset="0"/>
              </a:rPr>
              <a:t>use</a:t>
            </a:r>
          </a:p>
          <a:p>
            <a:r>
              <a:rPr lang="fr-FR" sz="1700">
                <a:effectLst/>
                <a:latin typeface="Helvetica" pitchFamily="2" charset="0"/>
              </a:rPr>
              <a:t>                  end loop</a:t>
            </a:r>
          </a:p>
          <a:p>
            <a:r>
              <a:rPr lang="fr-FR" sz="1700">
                <a:effectLst/>
                <a:latin typeface="Helvetica" pitchFamily="2" charset="0"/>
              </a:rPr>
              <a:t>               end signal</a:t>
            </a:r>
          </a:p>
          <a:p>
            <a:r>
              <a:rPr lang="fr-FR" sz="1700">
                <a:effectLst/>
                <a:latin typeface="Helvetica" pitchFamily="2" charset="0"/>
              </a:rPr>
              <a:t>            end trap </a:t>
            </a:r>
          </a:p>
          <a:p>
            <a:r>
              <a:rPr lang="fr-FR" sz="1700">
                <a:effectLst/>
                <a:latin typeface="Helvetica" pitchFamily="2" charset="0"/>
              </a:rPr>
              <a:t>         end loop</a:t>
            </a:r>
          </a:p>
          <a:p>
            <a:r>
              <a:rPr lang="fr-FR" sz="1700">
                <a:effectLst/>
                <a:latin typeface="Helvetica" pitchFamily="2" charset="0"/>
              </a:rPr>
              <a:t>      end signal</a:t>
            </a:r>
          </a:p>
          <a:p>
            <a:r>
              <a:rPr lang="fr-FR" sz="1700">
                <a:effectLst/>
                <a:latin typeface="Helvetica" pitchFamily="2" charset="0"/>
              </a:rPr>
              <a:t>   end trap</a:t>
            </a:r>
          </a:p>
          <a:p>
            <a:r>
              <a:rPr lang="fr-FR" sz="1700">
                <a:effectLst/>
                <a:latin typeface="Helvetica" pitchFamily="2" charset="0"/>
              </a:rPr>
              <a:t>end loop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9668A10-7929-3B46-8432-5F1055355735}"/>
              </a:ext>
            </a:extLst>
          </p:cNvPr>
          <p:cNvSpPr txBox="1"/>
          <p:nvPr/>
        </p:nvSpPr>
        <p:spPr>
          <a:xfrm>
            <a:off x="6254546" y="1196752"/>
            <a:ext cx="2499402" cy="1563481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none" tIns="39600" rtlCol="0" anchor="t" anchorCtr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instant 1b</a:t>
            </a:r>
          </a:p>
          <a:p>
            <a:pPr algn="ctr" fontAlgn="base">
              <a:spcAft>
                <a:spcPct val="0"/>
              </a:spcAft>
            </a:pPr>
            <a:r>
              <a:rPr lang="fr-FR" sz="2400" kern="0" dirty="0">
                <a:solidFill>
                  <a:schemeClr val="tx2"/>
                </a:solidFill>
              </a:rPr>
              <a:t>S1</a:t>
            </a:r>
            <a:r>
              <a:rPr lang="fr-FR" sz="2400" kern="0" baseline="30000" dirty="0">
                <a:solidFill>
                  <a:schemeClr val="tx2"/>
                </a:solidFill>
              </a:rPr>
              <a:t>0</a:t>
            </a:r>
            <a:r>
              <a:rPr lang="fr-FR" sz="2400" kern="0" dirty="0"/>
              <a:t>, </a:t>
            </a:r>
            <a:r>
              <a:rPr lang="fr-FR" sz="2400" kern="0" dirty="0">
                <a:solidFill>
                  <a:schemeClr val="tx2"/>
                </a:solidFill>
              </a:rPr>
              <a:t>S2</a:t>
            </a:r>
            <a:r>
              <a:rPr lang="fr-FR" sz="2400" kern="0" baseline="30000" dirty="0">
                <a:solidFill>
                  <a:schemeClr val="tx2"/>
                </a:solidFill>
              </a:rPr>
              <a:t>0</a:t>
            </a:r>
            <a:r>
              <a:rPr lang="fr-FR" sz="2400" kern="0" dirty="0"/>
              <a:t> absents</a:t>
            </a:r>
          </a:p>
          <a:p>
            <a:pPr algn="ctr" fontAlgn="base">
              <a:spcAft>
                <a:spcPct val="0"/>
              </a:spcAft>
            </a:pPr>
            <a:r>
              <a:rPr lang="fr-FR" sz="2400">
                <a:latin typeface="Helvetica" pitchFamily="2" charset="0"/>
              </a:rPr>
              <a:t>⟹ </a:t>
            </a:r>
            <a:r>
              <a:rPr lang="fr-FR" sz="2400">
                <a:solidFill>
                  <a:schemeClr val="accent1"/>
                </a:solidFill>
                <a:latin typeface="Helvetica" pitchFamily="2" charset="0"/>
              </a:rPr>
              <a:t>nS1andnS2</a:t>
            </a:r>
            <a:r>
              <a:rPr lang="fr-FR" sz="2400" baseline="30000">
                <a:solidFill>
                  <a:schemeClr val="accent1"/>
                </a:solidFill>
                <a:latin typeface="Helvetica" pitchFamily="2" charset="0"/>
              </a:rPr>
              <a:t>0</a:t>
            </a:r>
          </a:p>
          <a:p>
            <a:pPr algn="ctr" fontAlgn="base"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fin de l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’instant</a:t>
            </a:r>
            <a:endParaRPr kumimoji="0" lang="fr-FR" sz="24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25078A12-E652-9C46-BC67-3C71A3CD2B4E}"/>
              </a:ext>
            </a:extLst>
          </p:cNvPr>
          <p:cNvCxnSpPr>
            <a:cxnSpLocks/>
          </p:cNvCxnSpPr>
          <p:nvPr/>
        </p:nvCxnSpPr>
        <p:spPr bwMode="auto">
          <a:xfrm>
            <a:off x="1187624" y="4365104"/>
            <a:ext cx="720080" cy="0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3C65940A-EBBC-B24E-9C92-B7A33F16340B}"/>
              </a:ext>
            </a:extLst>
          </p:cNvPr>
          <p:cNvGrpSpPr/>
          <p:nvPr/>
        </p:nvGrpSpPr>
        <p:grpSpPr>
          <a:xfrm>
            <a:off x="28391" y="4554"/>
            <a:ext cx="397866" cy="6344836"/>
            <a:chOff x="28391" y="4554"/>
            <a:chExt cx="397866" cy="6344836"/>
          </a:xfrm>
        </p:grpSpPr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E8C43A75-1534-424F-92F0-46EBA0750162}"/>
                </a:ext>
              </a:extLst>
            </p:cNvPr>
            <p:cNvSpPr txBox="1"/>
            <p:nvPr/>
          </p:nvSpPr>
          <p:spPr>
            <a:xfrm>
              <a:off x="28391" y="4554"/>
              <a:ext cx="397866" cy="40011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2000" b="0" i="0" u="none" strike="noStrike" kern="0" cap="none" spc="0" normalizeH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</a:rPr>
                <a:t>/0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8C7CEEA1-B07E-8A43-98EC-28DEF06E7029}"/>
                </a:ext>
              </a:extLst>
            </p:cNvPr>
            <p:cNvSpPr txBox="1"/>
            <p:nvPr/>
          </p:nvSpPr>
          <p:spPr>
            <a:xfrm>
              <a:off x="28391" y="782414"/>
              <a:ext cx="397866" cy="40011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2000" b="0" i="0" u="none" strike="noStrike" kern="0" cap="none" spc="0" normalizeH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</a:rPr>
                <a:t>/1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D9D508AA-FF51-0649-B130-D40E30E0E1DE}"/>
                </a:ext>
              </a:extLst>
            </p:cNvPr>
            <p:cNvSpPr txBox="1"/>
            <p:nvPr/>
          </p:nvSpPr>
          <p:spPr>
            <a:xfrm>
              <a:off x="28391" y="2132856"/>
              <a:ext cx="397866" cy="40011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2000" b="0" i="0" u="none" strike="noStrike" kern="0" cap="none" spc="0" normalizeH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</a:rPr>
                <a:t>/2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08A7C3E5-5D23-AD4A-8024-BC2F715E448C}"/>
                </a:ext>
              </a:extLst>
            </p:cNvPr>
            <p:cNvSpPr txBox="1"/>
            <p:nvPr/>
          </p:nvSpPr>
          <p:spPr>
            <a:xfrm>
              <a:off x="28391" y="5142702"/>
              <a:ext cx="397866" cy="40011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2000" b="0" i="0" u="none" strike="noStrike" kern="0" cap="none" spc="0" normalizeH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</a:rPr>
                <a:t>/1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474FAF57-9164-424E-AB44-A56441FB4B9A}"/>
                </a:ext>
              </a:extLst>
            </p:cNvPr>
            <p:cNvSpPr txBox="1"/>
            <p:nvPr/>
          </p:nvSpPr>
          <p:spPr>
            <a:xfrm>
              <a:off x="28391" y="5949280"/>
              <a:ext cx="397866" cy="40011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2000" b="0" i="0" u="none" strike="noStrike" kern="0" cap="none" spc="0" normalizeH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</a:rPr>
                <a:t>/0</a:t>
              </a:r>
            </a:p>
          </p:txBody>
        </p:sp>
      </p:grp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31047643-8437-4046-A813-7BF79BB20308}"/>
              </a:ext>
            </a:extLst>
          </p:cNvPr>
          <p:cNvCxnSpPr>
            <a:cxnSpLocks/>
          </p:cNvCxnSpPr>
          <p:nvPr/>
        </p:nvCxnSpPr>
        <p:spPr bwMode="auto">
          <a:xfrm>
            <a:off x="899592" y="4869160"/>
            <a:ext cx="720080" cy="0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0" name="Image 19">
            <a:extLst>
              <a:ext uri="{FF2B5EF4-FFF2-40B4-BE49-F238E27FC236}">
                <a16:creationId xmlns:a16="http://schemas.microsoft.com/office/drawing/2014/main" id="{61B44CD1-02BA-8644-ADAB-760D1EB46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1721" y="4797152"/>
            <a:ext cx="1800200" cy="1404156"/>
          </a:xfrm>
          <a:prstGeom prst="rect">
            <a:avLst/>
          </a:prstGeom>
        </p:spPr>
      </p:pic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CD481491-17FD-0F41-8F19-CE0522D19635}"/>
              </a:ext>
            </a:extLst>
          </p:cNvPr>
          <p:cNvCxnSpPr>
            <a:cxnSpLocks/>
          </p:cNvCxnSpPr>
          <p:nvPr/>
        </p:nvCxnSpPr>
        <p:spPr bwMode="auto">
          <a:xfrm>
            <a:off x="2051720" y="2708920"/>
            <a:ext cx="3387034" cy="2475073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B82F35F6-A57B-BE41-9F44-1B13B9C52EED}"/>
              </a:ext>
            </a:extLst>
          </p:cNvPr>
          <p:cNvCxnSpPr>
            <a:cxnSpLocks/>
          </p:cNvCxnSpPr>
          <p:nvPr/>
        </p:nvCxnSpPr>
        <p:spPr bwMode="auto">
          <a:xfrm>
            <a:off x="2486891" y="4980709"/>
            <a:ext cx="2944830" cy="347300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3F802104-2EA0-1A49-A979-BE1FB580008B}"/>
              </a:ext>
            </a:extLst>
          </p:cNvPr>
          <p:cNvCxnSpPr>
            <a:cxnSpLocks/>
          </p:cNvCxnSpPr>
          <p:nvPr/>
        </p:nvCxnSpPr>
        <p:spPr bwMode="auto">
          <a:xfrm>
            <a:off x="1498822" y="1340768"/>
            <a:ext cx="4153298" cy="3801934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35296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11B6C00-AE3E-4F45-A469-0F4F8BB26DF7}"/>
              </a:ext>
            </a:extLst>
          </p:cNvPr>
          <p:cNvSpPr/>
          <p:nvPr/>
        </p:nvSpPr>
        <p:spPr>
          <a:xfrm>
            <a:off x="467544" y="33730"/>
            <a:ext cx="8784976" cy="6940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700">
                <a:latin typeface="Helvetica" pitchFamily="2" charset="0"/>
              </a:rPr>
              <a:t>output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S1andS2</a:t>
            </a:r>
            <a:r>
              <a:rPr lang="fr-FR" sz="1700" baseline="30000">
                <a:latin typeface="Helvetica" pitchFamily="2" charset="0"/>
              </a:rPr>
              <a:t>0</a:t>
            </a:r>
            <a:r>
              <a:rPr lang="fr-FR" sz="1700">
                <a:latin typeface="Helvetica" pitchFamily="2" charset="0"/>
              </a:rPr>
              <a:t>,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S1andnS2</a:t>
            </a:r>
            <a:r>
              <a:rPr lang="fr-FR" sz="1700" baseline="30000">
                <a:latin typeface="Helvetica" pitchFamily="2" charset="0"/>
              </a:rPr>
              <a:t>0</a:t>
            </a:r>
            <a:r>
              <a:rPr lang="fr-FR" sz="1700">
                <a:latin typeface="Helvetica" pitchFamily="2" charset="0"/>
              </a:rPr>
              <a:t>,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nS1andS2</a:t>
            </a:r>
            <a:r>
              <a:rPr lang="fr-FR" sz="1700" baseline="30000">
                <a:latin typeface="Helvetica" pitchFamily="2" charset="0"/>
              </a:rPr>
              <a:t>0</a:t>
            </a:r>
            <a:r>
              <a:rPr lang="fr-FR" sz="1700">
                <a:latin typeface="Helvetica" pitchFamily="2" charset="0"/>
              </a:rPr>
              <a:t>,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nS1andnS2</a:t>
            </a:r>
            <a:r>
              <a:rPr lang="fr-FR" sz="1700" baseline="30000">
                <a:latin typeface="Helvetica" pitchFamily="2" charset="0"/>
              </a:rPr>
              <a:t>0</a:t>
            </a:r>
            <a:r>
              <a:rPr lang="fr-FR" sz="100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fr-FR" sz="1700">
                <a:latin typeface="Helvetica" pitchFamily="2" charset="0"/>
              </a:rPr>
              <a:t>;</a:t>
            </a:r>
          </a:p>
          <a:p>
            <a:r>
              <a:rPr lang="fr-FR" sz="1700">
                <a:effectLst/>
                <a:latin typeface="Helvetica" pitchFamily="2" charset="0"/>
              </a:rPr>
              <a:t>loop</a:t>
            </a:r>
            <a:r>
              <a:rPr lang="fr-FR" sz="1700" baseline="30000">
                <a:effectLst/>
                <a:latin typeface="Helvetica" pitchFamily="2" charset="0"/>
              </a:rPr>
              <a:t>0</a:t>
            </a:r>
            <a:endParaRPr lang="fr-FR" sz="1700">
              <a:effectLst/>
              <a:latin typeface="Helvetica" pitchFamily="2" charset="0"/>
            </a:endParaRPr>
          </a:p>
          <a:p>
            <a:r>
              <a:rPr lang="fr-FR" sz="1700">
                <a:effectLst/>
                <a:latin typeface="Helvetica" pitchFamily="2" charset="0"/>
              </a:rPr>
              <a:t>   trap</a:t>
            </a:r>
            <a:r>
              <a:rPr lang="fr-FR" sz="1700" baseline="30000">
                <a:effectLst/>
                <a:latin typeface="Helvetica" pitchFamily="2" charset="0"/>
              </a:rPr>
              <a:t>0</a:t>
            </a:r>
            <a:r>
              <a:rPr lang="fr-FR" sz="1700">
                <a:effectLst/>
                <a:latin typeface="Helvetica" pitchFamily="2" charset="0"/>
              </a:rPr>
              <a:t> </a:t>
            </a:r>
            <a:r>
              <a:rPr lang="fr-FR" sz="1700">
                <a:solidFill>
                  <a:schemeClr val="accent3"/>
                </a:solidFill>
                <a:effectLst/>
                <a:latin typeface="Helvetica" pitchFamily="2" charset="0"/>
              </a:rPr>
              <a:t>T1</a:t>
            </a:r>
            <a:r>
              <a:rPr lang="fr-FR" sz="1700" baseline="30000">
                <a:latin typeface="Helvetica" pitchFamily="2" charset="0"/>
              </a:rPr>
              <a:t>0</a:t>
            </a:r>
            <a:r>
              <a:rPr lang="fr-FR" sz="1700">
                <a:effectLst/>
                <a:latin typeface="Helvetica" pitchFamily="2" charset="0"/>
              </a:rPr>
              <a:t> in</a:t>
            </a:r>
          </a:p>
          <a:p>
            <a:r>
              <a:rPr lang="fr-FR" sz="1700">
                <a:effectLst/>
                <a:latin typeface="Helvetica" pitchFamily="2" charset="0"/>
              </a:rPr>
              <a:t>      signal</a:t>
            </a:r>
            <a:r>
              <a:rPr lang="fr-FR" sz="1700" baseline="30000">
                <a:effectLst/>
                <a:latin typeface="Helvetica" pitchFamily="2" charset="0"/>
              </a:rPr>
              <a:t>0</a:t>
            </a:r>
            <a:r>
              <a:rPr lang="fr-FR" sz="1700">
                <a:effectLst/>
                <a:latin typeface="Helvetica" pitchFamily="2" charset="0"/>
              </a:rPr>
              <a:t> </a:t>
            </a:r>
            <a:r>
              <a:rPr lang="fr-FR" sz="1700">
                <a:solidFill>
                  <a:schemeClr val="tx2"/>
                </a:solidFill>
                <a:effectLst/>
                <a:latin typeface="Helvetica" pitchFamily="2" charset="0"/>
              </a:rPr>
              <a:t>S1</a:t>
            </a:r>
            <a:r>
              <a:rPr lang="fr-FR" sz="1700" baseline="30000">
                <a:latin typeface="Helvetica" pitchFamily="2" charset="0"/>
              </a:rPr>
              <a:t>0,1</a:t>
            </a:r>
            <a:r>
              <a:rPr lang="fr-FR" sz="1700">
                <a:effectLst/>
                <a:latin typeface="Helvetica" pitchFamily="2" charset="0"/>
              </a:rPr>
              <a:t> in </a:t>
            </a:r>
          </a:p>
          <a:p>
            <a:r>
              <a:rPr lang="fr-FR" sz="1700">
                <a:latin typeface="Helvetica" pitchFamily="2" charset="0"/>
              </a:rPr>
              <a:t>         </a:t>
            </a:r>
            <a:r>
              <a:rPr lang="fr-FR" sz="1700" baseline="30000">
                <a:latin typeface="Helvetica" pitchFamily="2" charset="0"/>
              </a:rPr>
              <a:t>0</a:t>
            </a:r>
            <a:r>
              <a:rPr lang="fr-FR" sz="1700">
                <a:effectLst/>
                <a:latin typeface="Helvetica" pitchFamily="2" charset="0"/>
              </a:rPr>
              <a:t>pau</a:t>
            </a:r>
            <a:r>
              <a:rPr lang="fr-FR" sz="1700" u="sng">
                <a:solidFill>
                  <a:schemeClr val="accent2"/>
                </a:solidFill>
                <a:effectLst/>
                <a:latin typeface="Helvetica" pitchFamily="2" charset="0"/>
              </a:rPr>
              <a:t>se</a:t>
            </a:r>
            <a:r>
              <a:rPr lang="fr-FR" sz="1700" baseline="30000">
                <a:solidFill>
                  <a:schemeClr val="accent2"/>
                </a:solidFill>
                <a:effectLst/>
                <a:latin typeface="Helvetica" pitchFamily="2" charset="0"/>
              </a:rPr>
              <a:t>1</a:t>
            </a:r>
            <a:r>
              <a:rPr lang="fr-FR" sz="1000">
                <a:effectLst/>
                <a:latin typeface="Helvetica" pitchFamily="2" charset="0"/>
              </a:rPr>
              <a:t> </a:t>
            </a:r>
            <a:r>
              <a:rPr lang="fr-FR" sz="1700">
                <a:effectLst/>
                <a:latin typeface="Helvetica" pitchFamily="2" charset="0"/>
              </a:rPr>
              <a:t>; emit </a:t>
            </a:r>
            <a:r>
              <a:rPr lang="fr-FR" sz="1700">
                <a:solidFill>
                  <a:schemeClr val="tx2"/>
                </a:solidFill>
                <a:effectLst/>
                <a:latin typeface="Helvetica" pitchFamily="2" charset="0"/>
              </a:rPr>
              <a:t>S1</a:t>
            </a:r>
            <a:r>
              <a:rPr lang="fr-FR" sz="1700" baseline="30000">
                <a:effectLst/>
                <a:latin typeface="Helvetica" pitchFamily="2" charset="0"/>
              </a:rPr>
              <a:t>0,1</a:t>
            </a:r>
            <a:r>
              <a:rPr lang="fr-FR" sz="1000">
                <a:solidFill>
                  <a:schemeClr val="tx2"/>
                </a:solidFill>
                <a:effectLst/>
                <a:latin typeface="Helvetica" pitchFamily="2" charset="0"/>
              </a:rPr>
              <a:t> </a:t>
            </a:r>
            <a:r>
              <a:rPr lang="fr-FR" sz="1700">
                <a:effectLst/>
                <a:latin typeface="Helvetica" pitchFamily="2" charset="0"/>
              </a:rPr>
              <a:t>; exit </a:t>
            </a:r>
            <a:r>
              <a:rPr lang="fr-FR" sz="1700">
                <a:solidFill>
                  <a:schemeClr val="accent3"/>
                </a:solidFill>
                <a:effectLst/>
                <a:latin typeface="Helvetica" pitchFamily="2" charset="0"/>
              </a:rPr>
              <a:t>T1</a:t>
            </a:r>
            <a:r>
              <a:rPr lang="fr-FR" sz="1700" baseline="30000">
                <a:latin typeface="Helvetica" pitchFamily="2" charset="0"/>
              </a:rPr>
              <a:t>0</a:t>
            </a:r>
            <a:endParaRPr lang="fr-FR" sz="1700">
              <a:solidFill>
                <a:schemeClr val="accent3"/>
              </a:solidFill>
              <a:effectLst/>
              <a:latin typeface="Helvetica" pitchFamily="2" charset="0"/>
            </a:endParaRPr>
          </a:p>
          <a:p>
            <a:r>
              <a:rPr lang="fr-FR" sz="1700">
                <a:effectLst/>
                <a:latin typeface="Helvetica" pitchFamily="2" charset="0"/>
              </a:rPr>
              <a:t>      </a:t>
            </a:r>
            <a:r>
              <a:rPr lang="fr-FR" sz="1700">
                <a:solidFill>
                  <a:schemeClr val="accent2"/>
                </a:solidFill>
                <a:effectLst/>
                <a:latin typeface="Helvetica" pitchFamily="2" charset="0"/>
              </a:rPr>
              <a:t>||</a:t>
            </a:r>
            <a:r>
              <a:rPr lang="fr-FR" sz="1700" baseline="30000">
                <a:effectLst/>
                <a:latin typeface="Helvetica" pitchFamily="2" charset="0"/>
              </a:rPr>
              <a:t>0,</a:t>
            </a:r>
            <a:r>
              <a:rPr lang="fr-FR" sz="1700" baseline="30000">
                <a:solidFill>
                  <a:schemeClr val="accent2"/>
                </a:solidFill>
                <a:effectLst/>
                <a:latin typeface="Helvetica" pitchFamily="2" charset="0"/>
              </a:rPr>
              <a:t>1</a:t>
            </a:r>
          </a:p>
          <a:p>
            <a:r>
              <a:rPr lang="fr-FR" sz="1700">
                <a:effectLst/>
                <a:latin typeface="Helvetica" pitchFamily="2" charset="0"/>
              </a:rPr>
              <a:t>         loop</a:t>
            </a:r>
            <a:r>
              <a:rPr lang="fr-FR" sz="1700" baseline="30000">
                <a:effectLst/>
                <a:latin typeface="Helvetica" pitchFamily="2" charset="0"/>
              </a:rPr>
              <a:t>0</a:t>
            </a:r>
            <a:endParaRPr lang="fr-FR" sz="1700">
              <a:effectLst/>
              <a:latin typeface="Helvetica" pitchFamily="2" charset="0"/>
            </a:endParaRPr>
          </a:p>
          <a:p>
            <a:r>
              <a:rPr lang="fr-FR" sz="1700">
                <a:effectLst/>
                <a:latin typeface="Helvetica" pitchFamily="2" charset="0"/>
              </a:rPr>
              <a:t>            trap</a:t>
            </a:r>
            <a:r>
              <a:rPr lang="fr-FR" sz="1700" baseline="30000">
                <a:effectLst/>
                <a:latin typeface="Helvetica" pitchFamily="2" charset="0"/>
              </a:rPr>
              <a:t>0</a:t>
            </a:r>
            <a:r>
              <a:rPr lang="fr-FR" sz="1700">
                <a:effectLst/>
                <a:latin typeface="Helvetica" pitchFamily="2" charset="0"/>
              </a:rPr>
              <a:t> </a:t>
            </a:r>
            <a:r>
              <a:rPr lang="fr-FR" sz="1700">
                <a:solidFill>
                  <a:schemeClr val="accent3"/>
                </a:solidFill>
                <a:effectLst/>
                <a:latin typeface="Helvetica" pitchFamily="2" charset="0"/>
              </a:rPr>
              <a:t>T2</a:t>
            </a:r>
            <a:r>
              <a:rPr lang="fr-FR" sz="1700" baseline="30000">
                <a:latin typeface="Helvetica" pitchFamily="2" charset="0"/>
              </a:rPr>
              <a:t>0,1</a:t>
            </a:r>
            <a:r>
              <a:rPr lang="fr-FR" sz="1700">
                <a:effectLst/>
                <a:latin typeface="Helvetica" pitchFamily="2" charset="0"/>
              </a:rPr>
              <a:t> in</a:t>
            </a:r>
          </a:p>
          <a:p>
            <a:r>
              <a:rPr lang="fr-FR" sz="1700">
                <a:effectLst/>
                <a:latin typeface="Helvetica" pitchFamily="2" charset="0"/>
              </a:rPr>
              <a:t>               signal</a:t>
            </a:r>
            <a:r>
              <a:rPr lang="fr-FR" sz="1700" baseline="30000">
                <a:latin typeface="Helvetica" pitchFamily="2" charset="0"/>
              </a:rPr>
              <a:t>0</a:t>
            </a:r>
            <a:r>
              <a:rPr lang="fr-FR" sz="1700">
                <a:effectLst/>
                <a:latin typeface="Helvetica" pitchFamily="2" charset="0"/>
              </a:rPr>
              <a:t> </a:t>
            </a:r>
            <a:r>
              <a:rPr lang="fr-FR" sz="1700">
                <a:solidFill>
                  <a:schemeClr val="tx2"/>
                </a:solidFill>
                <a:effectLst/>
                <a:latin typeface="Helvetica" pitchFamily="2" charset="0"/>
              </a:rPr>
              <a:t>S2</a:t>
            </a:r>
            <a:r>
              <a:rPr lang="fr-FR" sz="1700" baseline="30000">
                <a:latin typeface="Helvetica" pitchFamily="2" charset="0"/>
              </a:rPr>
              <a:t>0,1,2</a:t>
            </a:r>
            <a:r>
              <a:rPr lang="fr-FR" sz="1700">
                <a:effectLst/>
                <a:latin typeface="Helvetica" pitchFamily="2" charset="0"/>
              </a:rPr>
              <a:t> in</a:t>
            </a:r>
          </a:p>
          <a:p>
            <a:r>
              <a:rPr lang="fr-FR" sz="1700">
                <a:latin typeface="Helvetica" pitchFamily="2" charset="0"/>
              </a:rPr>
              <a:t>                  </a:t>
            </a:r>
            <a:r>
              <a:rPr lang="fr-FR" sz="1700" baseline="30000">
                <a:latin typeface="Helvetica" pitchFamily="2" charset="0"/>
              </a:rPr>
              <a:t>0</a:t>
            </a:r>
            <a:r>
              <a:rPr lang="fr-FR" sz="1700">
                <a:effectLst/>
                <a:latin typeface="Helvetica" pitchFamily="2" charset="0"/>
              </a:rPr>
              <a:t>pau</a:t>
            </a:r>
            <a:r>
              <a:rPr lang="fr-FR" sz="1700" u="sng">
                <a:solidFill>
                  <a:schemeClr val="accent2"/>
                </a:solidFill>
                <a:effectLst/>
                <a:latin typeface="Helvetica" pitchFamily="2" charset="0"/>
              </a:rPr>
              <a:t>se</a:t>
            </a:r>
            <a:r>
              <a:rPr lang="fr-FR" sz="1700" baseline="30000">
                <a:solidFill>
                  <a:schemeClr val="accent2"/>
                </a:solidFill>
                <a:latin typeface="Helvetica" pitchFamily="2" charset="0"/>
              </a:rPr>
              <a:t>2</a:t>
            </a:r>
            <a:r>
              <a:rPr lang="fr-FR" sz="1000">
                <a:effectLst/>
                <a:latin typeface="Helvetica" pitchFamily="2" charset="0"/>
              </a:rPr>
              <a:t> </a:t>
            </a:r>
            <a:r>
              <a:rPr lang="fr-FR" sz="1700">
                <a:effectLst/>
                <a:latin typeface="Helvetica" pitchFamily="2" charset="0"/>
              </a:rPr>
              <a:t>; emit </a:t>
            </a:r>
            <a:r>
              <a:rPr lang="fr-FR" sz="1700">
                <a:solidFill>
                  <a:schemeClr val="tx2"/>
                </a:solidFill>
                <a:effectLst/>
                <a:latin typeface="Helvetica" pitchFamily="2" charset="0"/>
              </a:rPr>
              <a:t>S2</a:t>
            </a:r>
            <a:r>
              <a:rPr lang="fr-FR" sz="1700" baseline="30000">
                <a:latin typeface="Helvetica" pitchFamily="2" charset="0"/>
              </a:rPr>
              <a:t>0,1,2</a:t>
            </a:r>
            <a:r>
              <a:rPr lang="fr-FR" sz="1000">
                <a:solidFill>
                  <a:schemeClr val="tx2"/>
                </a:solidFill>
                <a:effectLst/>
                <a:latin typeface="Helvetica" pitchFamily="2" charset="0"/>
              </a:rPr>
              <a:t> </a:t>
            </a:r>
            <a:r>
              <a:rPr lang="fr-FR" sz="1700">
                <a:effectLst/>
                <a:latin typeface="Helvetica" pitchFamily="2" charset="0"/>
              </a:rPr>
              <a:t>; exit </a:t>
            </a:r>
            <a:r>
              <a:rPr lang="fr-FR" sz="1700">
                <a:solidFill>
                  <a:schemeClr val="accent3"/>
                </a:solidFill>
                <a:effectLst/>
                <a:latin typeface="Helvetica" pitchFamily="2" charset="0"/>
              </a:rPr>
              <a:t>T2</a:t>
            </a:r>
            <a:r>
              <a:rPr lang="fr-FR" sz="1700" baseline="30000">
                <a:latin typeface="Helvetica" pitchFamily="2" charset="0"/>
              </a:rPr>
              <a:t>0,1</a:t>
            </a:r>
            <a:endParaRPr lang="fr-FR" sz="1700">
              <a:solidFill>
                <a:schemeClr val="accent3"/>
              </a:solidFill>
              <a:effectLst/>
              <a:latin typeface="Helvetica" pitchFamily="2" charset="0"/>
            </a:endParaRPr>
          </a:p>
          <a:p>
            <a:r>
              <a:rPr lang="fr-FR" sz="1700">
                <a:effectLst/>
                <a:latin typeface="Helvetica" pitchFamily="2" charset="0"/>
              </a:rPr>
              <a:t>               ||</a:t>
            </a:r>
            <a:r>
              <a:rPr lang="fr-FR" sz="1700" baseline="30000">
                <a:latin typeface="Helvetica" pitchFamily="2" charset="0"/>
              </a:rPr>
              <a:t>0</a:t>
            </a:r>
            <a:endParaRPr lang="fr-FR" sz="1700">
              <a:effectLst/>
              <a:latin typeface="Helvetica" pitchFamily="2" charset="0"/>
            </a:endParaRPr>
          </a:p>
          <a:p>
            <a:r>
              <a:rPr lang="fr-FR" sz="1700">
                <a:effectLst/>
                <a:latin typeface="Helvetica" pitchFamily="2" charset="0"/>
              </a:rPr>
              <a:t>                  loop</a:t>
            </a:r>
            <a:r>
              <a:rPr lang="fr-FR" sz="1700" baseline="30000">
                <a:latin typeface="Helvetica" pitchFamily="2" charset="0"/>
              </a:rPr>
              <a:t>0</a:t>
            </a:r>
            <a:endParaRPr lang="fr-FR" sz="1700">
              <a:effectLst/>
              <a:latin typeface="Helvetica" pitchFamily="2" charset="0"/>
            </a:endParaRPr>
          </a:p>
          <a:p>
            <a:r>
              <a:rPr lang="fr-FR" sz="1700">
                <a:effectLst/>
                <a:latin typeface="Helvetica" pitchFamily="2" charset="0"/>
              </a:rPr>
              <a:t>                     if</a:t>
            </a:r>
            <a:r>
              <a:rPr lang="fr-FR" sz="1700" baseline="30000">
                <a:latin typeface="Helvetica" pitchFamily="2" charset="0"/>
              </a:rPr>
              <a:t>0</a:t>
            </a:r>
            <a:endParaRPr lang="fr-FR" sz="1700">
              <a:effectLst/>
              <a:latin typeface="Helvetica" pitchFamily="2" charset="0"/>
            </a:endParaRPr>
          </a:p>
          <a:p>
            <a:r>
              <a:rPr lang="fr-FR" sz="1700">
                <a:latin typeface="Helvetica" pitchFamily="2" charset="0"/>
              </a:rPr>
              <a:t>                        case (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S1</a:t>
            </a:r>
            <a:r>
              <a:rPr lang="fr-FR" sz="1700" baseline="30000">
                <a:latin typeface="Helvetica" pitchFamily="2" charset="0"/>
              </a:rPr>
              <a:t>0,1</a:t>
            </a:r>
            <a:r>
              <a:rPr lang="fr-FR" sz="1700">
                <a:latin typeface="Helvetica" pitchFamily="2" charset="0"/>
              </a:rPr>
              <a:t> and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S2</a:t>
            </a:r>
            <a:r>
              <a:rPr lang="fr-FR" sz="1700" baseline="30000">
                <a:latin typeface="Helvetica" pitchFamily="2" charset="0"/>
              </a:rPr>
              <a:t>0,1,2</a:t>
            </a:r>
            <a:r>
              <a:rPr lang="fr-FR" sz="1700">
                <a:latin typeface="Helvetica" pitchFamily="2" charset="0"/>
              </a:rPr>
              <a:t>) do emit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S1andS2</a:t>
            </a:r>
            <a:r>
              <a:rPr lang="fr-FR" sz="1700" baseline="30000">
                <a:latin typeface="Helvetica" pitchFamily="2" charset="0"/>
              </a:rPr>
              <a:t>0</a:t>
            </a:r>
            <a:endParaRPr lang="fr-FR" sz="1700">
              <a:solidFill>
                <a:schemeClr val="tx2"/>
              </a:solidFill>
              <a:latin typeface="Helvetica" pitchFamily="2" charset="0"/>
            </a:endParaRPr>
          </a:p>
          <a:p>
            <a:r>
              <a:rPr lang="fr-FR" sz="1700">
                <a:latin typeface="Helvetica" pitchFamily="2" charset="0"/>
              </a:rPr>
              <a:t>                        case (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S1</a:t>
            </a:r>
            <a:r>
              <a:rPr lang="fr-FR" sz="1700" baseline="30000">
                <a:latin typeface="Helvetica" pitchFamily="2" charset="0"/>
              </a:rPr>
              <a:t>0,1</a:t>
            </a:r>
            <a:r>
              <a:rPr lang="fr-FR" sz="1700">
                <a:latin typeface="Helvetica" pitchFamily="2" charset="0"/>
              </a:rPr>
              <a:t> and not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S2</a:t>
            </a:r>
            <a:r>
              <a:rPr lang="fr-FR" sz="1700" baseline="30000">
                <a:latin typeface="Helvetica" pitchFamily="2" charset="0"/>
              </a:rPr>
              <a:t>0,1,2</a:t>
            </a:r>
            <a:r>
              <a:rPr lang="fr-FR" sz="1700">
                <a:latin typeface="Helvetica" pitchFamily="2" charset="0"/>
              </a:rPr>
              <a:t>) do emit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S1andnS2</a:t>
            </a:r>
            <a:r>
              <a:rPr lang="fr-FR" sz="1700" baseline="30000">
                <a:latin typeface="Helvetica" pitchFamily="2" charset="0"/>
              </a:rPr>
              <a:t>0</a:t>
            </a:r>
            <a:endParaRPr lang="fr-FR" sz="1700">
              <a:solidFill>
                <a:schemeClr val="tx2"/>
              </a:solidFill>
              <a:latin typeface="Helvetica" pitchFamily="2" charset="0"/>
            </a:endParaRPr>
          </a:p>
          <a:p>
            <a:r>
              <a:rPr lang="fr-FR" sz="1700">
                <a:latin typeface="Helvetica" pitchFamily="2" charset="0"/>
              </a:rPr>
              <a:t>                        case (not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S1</a:t>
            </a:r>
            <a:r>
              <a:rPr lang="fr-FR" sz="1700" baseline="30000">
                <a:latin typeface="Helvetica" pitchFamily="2" charset="0"/>
              </a:rPr>
              <a:t>0,1</a:t>
            </a:r>
            <a:r>
              <a:rPr lang="fr-FR" sz="1700">
                <a:latin typeface="Helvetica" pitchFamily="2" charset="0"/>
              </a:rPr>
              <a:t> and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S2</a:t>
            </a:r>
            <a:r>
              <a:rPr lang="fr-FR" sz="1700" baseline="30000">
                <a:latin typeface="Helvetica" pitchFamily="2" charset="0"/>
              </a:rPr>
              <a:t>0,1,2</a:t>
            </a:r>
            <a:r>
              <a:rPr lang="fr-FR" sz="1700">
                <a:latin typeface="Helvetica" pitchFamily="2" charset="0"/>
              </a:rPr>
              <a:t>) do emit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nS1andS2</a:t>
            </a:r>
            <a:r>
              <a:rPr lang="fr-FR" sz="1700" baseline="30000">
                <a:latin typeface="Helvetica" pitchFamily="2" charset="0"/>
              </a:rPr>
              <a:t>0</a:t>
            </a:r>
            <a:endParaRPr lang="fr-FR" sz="1700">
              <a:solidFill>
                <a:schemeClr val="tx2"/>
              </a:solidFill>
              <a:latin typeface="Helvetica" pitchFamily="2" charset="0"/>
            </a:endParaRPr>
          </a:p>
          <a:p>
            <a:r>
              <a:rPr lang="fr-FR" sz="1700">
                <a:latin typeface="Helvetica" pitchFamily="2" charset="0"/>
              </a:rPr>
              <a:t>                        case (not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S1</a:t>
            </a:r>
            <a:r>
              <a:rPr lang="fr-FR" sz="1700" baseline="30000">
                <a:latin typeface="Helvetica" pitchFamily="2" charset="0"/>
              </a:rPr>
              <a:t>0,1</a:t>
            </a:r>
            <a:r>
              <a:rPr lang="fr-FR" sz="1700">
                <a:latin typeface="Helvetica" pitchFamily="2" charset="0"/>
              </a:rPr>
              <a:t> and not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S2</a:t>
            </a:r>
            <a:r>
              <a:rPr lang="fr-FR" sz="1700" baseline="30000">
                <a:latin typeface="Helvetica" pitchFamily="2" charset="0"/>
              </a:rPr>
              <a:t>0,1,2</a:t>
            </a:r>
            <a:r>
              <a:rPr lang="fr-FR" sz="1700">
                <a:latin typeface="Helvetica" pitchFamily="2" charset="0"/>
              </a:rPr>
              <a:t>) do emit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nS1andnS2</a:t>
            </a:r>
            <a:r>
              <a:rPr lang="fr-FR" sz="1700" baseline="30000">
                <a:latin typeface="Helvetica" pitchFamily="2" charset="0"/>
              </a:rPr>
              <a:t>0</a:t>
            </a:r>
            <a:endParaRPr lang="fr-FR" sz="1700">
              <a:effectLst/>
              <a:latin typeface="Helvetica" pitchFamily="2" charset="0"/>
            </a:endParaRPr>
          </a:p>
          <a:p>
            <a:r>
              <a:rPr lang="fr-FR" sz="1700">
                <a:effectLst/>
                <a:latin typeface="Helvetica" pitchFamily="2" charset="0"/>
              </a:rPr>
              <a:t>                     end if</a:t>
            </a:r>
            <a:r>
              <a:rPr lang="fr-FR" sz="1700" baseline="30000">
                <a:latin typeface="Helvetica" pitchFamily="2" charset="0"/>
              </a:rPr>
              <a:t>0</a:t>
            </a:r>
            <a:r>
              <a:rPr lang="fr-FR" sz="1700">
                <a:effectLst/>
                <a:latin typeface="Helvetica" pitchFamily="2" charset="0"/>
              </a:rPr>
              <a:t> ;</a:t>
            </a:r>
            <a:r>
              <a:rPr lang="fr-FR" sz="1700" baseline="30000">
                <a:latin typeface="Helvetica" pitchFamily="2" charset="0"/>
              </a:rPr>
              <a:t>0</a:t>
            </a:r>
            <a:endParaRPr lang="fr-FR" sz="1700">
              <a:solidFill>
                <a:schemeClr val="accent2"/>
              </a:solidFill>
              <a:effectLst/>
              <a:latin typeface="Helvetica" pitchFamily="2" charset="0"/>
            </a:endParaRPr>
          </a:p>
          <a:p>
            <a:r>
              <a:rPr lang="fr-FR" sz="1700">
                <a:effectLst/>
                <a:latin typeface="Helvetica" pitchFamily="2" charset="0"/>
              </a:rPr>
              <a:t>                     </a:t>
            </a:r>
            <a:r>
              <a:rPr lang="fr-FR" sz="1700" baseline="30000">
                <a:latin typeface="Helvetica" pitchFamily="2" charset="0"/>
              </a:rPr>
              <a:t>0</a:t>
            </a:r>
            <a:r>
              <a:rPr lang="fr-FR" sz="1700">
                <a:effectLst/>
                <a:latin typeface="Helvetica" pitchFamily="2" charset="0"/>
              </a:rPr>
              <a:t>pau</a:t>
            </a:r>
            <a:r>
              <a:rPr lang="fr-FR" sz="1700" u="sng">
                <a:solidFill>
                  <a:schemeClr val="accent2"/>
                </a:solidFill>
                <a:effectLst/>
                <a:latin typeface="Helvetica" pitchFamily="2" charset="0"/>
              </a:rPr>
              <a:t>se</a:t>
            </a:r>
            <a:r>
              <a:rPr lang="fr-FR" sz="1700" baseline="30000">
                <a:solidFill>
                  <a:schemeClr val="accent2"/>
                </a:solidFill>
                <a:effectLst/>
                <a:latin typeface="Helvetica" pitchFamily="2" charset="0"/>
              </a:rPr>
              <a:t>2</a:t>
            </a:r>
            <a:endParaRPr lang="fr-FR" sz="1700">
              <a:solidFill>
                <a:schemeClr val="accent2"/>
              </a:solidFill>
              <a:effectLst/>
              <a:latin typeface="Helvetica" pitchFamily="2" charset="0"/>
            </a:endParaRPr>
          </a:p>
          <a:p>
            <a:r>
              <a:rPr lang="fr-FR" sz="1700">
                <a:effectLst/>
                <a:latin typeface="Helvetica" pitchFamily="2" charset="0"/>
              </a:rPr>
              <a:t>                  end loop</a:t>
            </a:r>
          </a:p>
          <a:p>
            <a:r>
              <a:rPr lang="fr-FR" sz="1700">
                <a:effectLst/>
                <a:latin typeface="Helvetica" pitchFamily="2" charset="0"/>
              </a:rPr>
              <a:t>               end signal</a:t>
            </a:r>
          </a:p>
          <a:p>
            <a:r>
              <a:rPr lang="fr-FR" sz="1700">
                <a:effectLst/>
                <a:latin typeface="Helvetica" pitchFamily="2" charset="0"/>
              </a:rPr>
              <a:t>            end trap </a:t>
            </a:r>
          </a:p>
          <a:p>
            <a:r>
              <a:rPr lang="fr-FR" sz="1700">
                <a:effectLst/>
                <a:latin typeface="Helvetica" pitchFamily="2" charset="0"/>
              </a:rPr>
              <a:t>         end loop</a:t>
            </a:r>
          </a:p>
          <a:p>
            <a:r>
              <a:rPr lang="fr-FR" sz="1700">
                <a:effectLst/>
                <a:latin typeface="Helvetica" pitchFamily="2" charset="0"/>
              </a:rPr>
              <a:t>      end signal</a:t>
            </a:r>
          </a:p>
          <a:p>
            <a:r>
              <a:rPr lang="fr-FR" sz="1700">
                <a:effectLst/>
                <a:latin typeface="Helvetica" pitchFamily="2" charset="0"/>
              </a:rPr>
              <a:t>   end trap</a:t>
            </a:r>
          </a:p>
          <a:p>
            <a:r>
              <a:rPr lang="fr-FR" sz="1700">
                <a:effectLst/>
                <a:latin typeface="Helvetica" pitchFamily="2" charset="0"/>
              </a:rPr>
              <a:t>end loop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0542F5F-ED1B-2443-AAA1-56A82DB94EF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21/03/2018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B0396E3-34A1-7C49-A009-511BCF0277F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86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848F085-3C20-034E-83BB-F76E6B1E9EE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1A8A48C-FECC-C044-A897-3AEC1AA6D5A4}"/>
              </a:ext>
            </a:extLst>
          </p:cNvPr>
          <p:cNvSpPr txBox="1"/>
          <p:nvPr/>
        </p:nvSpPr>
        <p:spPr>
          <a:xfrm>
            <a:off x="6062187" y="1196752"/>
            <a:ext cx="2884123" cy="1563481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none" tIns="39600" rtlCol="0" anchor="t" anchorCtr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instant 2a</a:t>
            </a:r>
          </a:p>
          <a:p>
            <a:pPr algn="ctr" fontAlgn="base">
              <a:spcAft>
                <a:spcPct val="0"/>
              </a:spcAft>
            </a:pPr>
            <a:r>
              <a:rPr lang="fr-FR" sz="2400" kern="0" dirty="0"/>
              <a:t>reprise des pause</a:t>
            </a:r>
          </a:p>
          <a:p>
            <a:pPr algn="ctr" fontAlgn="base"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index 1/1</a:t>
            </a:r>
            <a:r>
              <a:rPr kumimoji="0" lang="fr-FR" sz="10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=</a:t>
            </a:r>
            <a:r>
              <a:rPr kumimoji="0" lang="fr-FR" sz="10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prof</a:t>
            </a:r>
            <a:r>
              <a:rPr kumimoji="0" lang="fr-FR" sz="1000" b="0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(0/1)</a:t>
            </a:r>
          </a:p>
          <a:p>
            <a:pPr algn="ctr" fontAlgn="base">
              <a:spcAft>
                <a:spcPct val="0"/>
              </a:spcAft>
            </a:pPr>
            <a:r>
              <a:rPr lang="fr-FR" sz="2400" kern="0" dirty="0"/>
              <a:t>et 2/2</a:t>
            </a:r>
            <a:r>
              <a:rPr lang="fr-FR" sz="1000" kern="0" dirty="0"/>
              <a:t> </a:t>
            </a:r>
            <a:r>
              <a:rPr lang="fr-FR" sz="2400" kern="0" dirty="0"/>
              <a:t>=</a:t>
            </a:r>
            <a:r>
              <a:rPr lang="fr-FR" sz="1000" kern="0" dirty="0"/>
              <a:t> </a:t>
            </a:r>
            <a:r>
              <a:rPr lang="fr-FR" sz="2400" kern="0" dirty="0">
                <a:solidFill>
                  <a:srgbClr val="7030A0"/>
                </a:solidFill>
              </a:rPr>
              <a:t>prof</a:t>
            </a:r>
            <a:r>
              <a:rPr lang="fr-FR" sz="1000" kern="0" dirty="0">
                <a:solidFill>
                  <a:srgbClr val="7030A0"/>
                </a:solidFill>
              </a:rPr>
              <a:t> </a:t>
            </a:r>
            <a:r>
              <a:rPr lang="fr-FR" sz="2400" kern="0" dirty="0"/>
              <a:t>(0/2)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C438C919-7B51-8341-9780-0CC1B236C4E4}"/>
              </a:ext>
            </a:extLst>
          </p:cNvPr>
          <p:cNvCxnSpPr>
            <a:cxnSpLocks/>
          </p:cNvCxnSpPr>
          <p:nvPr/>
        </p:nvCxnSpPr>
        <p:spPr bwMode="auto">
          <a:xfrm>
            <a:off x="179512" y="1268760"/>
            <a:ext cx="720080" cy="0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2F977A71-2DC6-F440-994A-260B91B5A518}"/>
              </a:ext>
            </a:extLst>
          </p:cNvPr>
          <p:cNvCxnSpPr>
            <a:cxnSpLocks/>
          </p:cNvCxnSpPr>
          <p:nvPr/>
        </p:nvCxnSpPr>
        <p:spPr bwMode="auto">
          <a:xfrm>
            <a:off x="683568" y="2564904"/>
            <a:ext cx="720080" cy="0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FB2B722A-1D99-5045-AFB9-12E59F14463A}"/>
              </a:ext>
            </a:extLst>
          </p:cNvPr>
          <p:cNvCxnSpPr>
            <a:cxnSpLocks/>
          </p:cNvCxnSpPr>
          <p:nvPr/>
        </p:nvCxnSpPr>
        <p:spPr bwMode="auto">
          <a:xfrm>
            <a:off x="899592" y="4869160"/>
            <a:ext cx="720080" cy="0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BDB8A763-F8F9-7941-AD8B-77B645FEC01E}"/>
              </a:ext>
            </a:extLst>
          </p:cNvPr>
          <p:cNvGrpSpPr/>
          <p:nvPr/>
        </p:nvGrpSpPr>
        <p:grpSpPr>
          <a:xfrm>
            <a:off x="28391" y="4554"/>
            <a:ext cx="397866" cy="6344836"/>
            <a:chOff x="28391" y="4554"/>
            <a:chExt cx="397866" cy="6344836"/>
          </a:xfrm>
        </p:grpSpPr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DFF4F854-6FD1-9F42-98F0-277773B61A57}"/>
                </a:ext>
              </a:extLst>
            </p:cNvPr>
            <p:cNvSpPr txBox="1"/>
            <p:nvPr/>
          </p:nvSpPr>
          <p:spPr>
            <a:xfrm>
              <a:off x="28391" y="4554"/>
              <a:ext cx="397866" cy="40011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2000" b="0" i="0" u="none" strike="noStrike" kern="0" cap="none" spc="0" normalizeH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</a:rPr>
                <a:t>/0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1DEACB0A-2364-8344-9984-9617D068582A}"/>
                </a:ext>
              </a:extLst>
            </p:cNvPr>
            <p:cNvSpPr txBox="1"/>
            <p:nvPr/>
          </p:nvSpPr>
          <p:spPr>
            <a:xfrm>
              <a:off x="28391" y="782414"/>
              <a:ext cx="397866" cy="40011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2000" b="0" i="0" u="none" strike="noStrike" kern="0" cap="none" spc="0" normalizeH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</a:rPr>
                <a:t>/1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CC49D26A-ECB5-5D46-8C60-CD57C981F247}"/>
                </a:ext>
              </a:extLst>
            </p:cNvPr>
            <p:cNvSpPr txBox="1"/>
            <p:nvPr/>
          </p:nvSpPr>
          <p:spPr>
            <a:xfrm>
              <a:off x="28391" y="2132856"/>
              <a:ext cx="397866" cy="40011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2000" b="0" i="0" u="none" strike="noStrike" kern="0" cap="none" spc="0" normalizeH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</a:rPr>
                <a:t>/2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8F4CBA2A-72BE-9B41-B53C-8C335094D521}"/>
                </a:ext>
              </a:extLst>
            </p:cNvPr>
            <p:cNvSpPr txBox="1"/>
            <p:nvPr/>
          </p:nvSpPr>
          <p:spPr>
            <a:xfrm>
              <a:off x="28391" y="5142702"/>
              <a:ext cx="397866" cy="40011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2000" b="0" i="0" u="none" strike="noStrike" kern="0" cap="none" spc="0" normalizeH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</a:rPr>
                <a:t>/1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6BF2D238-DE08-9C44-A5C1-1E17892F4C17}"/>
                </a:ext>
              </a:extLst>
            </p:cNvPr>
            <p:cNvSpPr txBox="1"/>
            <p:nvPr/>
          </p:nvSpPr>
          <p:spPr>
            <a:xfrm>
              <a:off x="28391" y="5949280"/>
              <a:ext cx="397866" cy="40011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2000" b="0" i="0" u="none" strike="noStrike" kern="0" cap="none" spc="0" normalizeH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</a:rPr>
                <a:t>/0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418631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11B6C00-AE3E-4F45-A469-0F4F8BB26DF7}"/>
              </a:ext>
            </a:extLst>
          </p:cNvPr>
          <p:cNvSpPr/>
          <p:nvPr/>
        </p:nvSpPr>
        <p:spPr>
          <a:xfrm>
            <a:off x="467544" y="33730"/>
            <a:ext cx="8784976" cy="6940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700">
                <a:latin typeface="Helvetica" pitchFamily="2" charset="0"/>
              </a:rPr>
              <a:t>output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S1andS2</a:t>
            </a:r>
            <a:r>
              <a:rPr lang="fr-FR" sz="1700" baseline="30000">
                <a:latin typeface="Helvetica" pitchFamily="2" charset="0"/>
              </a:rPr>
              <a:t>0</a:t>
            </a:r>
            <a:r>
              <a:rPr lang="fr-FR" sz="1700">
                <a:latin typeface="Helvetica" pitchFamily="2" charset="0"/>
              </a:rPr>
              <a:t>,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S1andnS2</a:t>
            </a:r>
            <a:r>
              <a:rPr lang="fr-FR" sz="1700" baseline="30000">
                <a:latin typeface="Helvetica" pitchFamily="2" charset="0"/>
              </a:rPr>
              <a:t>0</a:t>
            </a:r>
            <a:r>
              <a:rPr lang="fr-FR" sz="1700">
                <a:latin typeface="Helvetica" pitchFamily="2" charset="0"/>
              </a:rPr>
              <a:t>,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nS1andS2</a:t>
            </a:r>
            <a:r>
              <a:rPr lang="fr-FR" sz="1700" baseline="30000">
                <a:latin typeface="Helvetica" pitchFamily="2" charset="0"/>
              </a:rPr>
              <a:t>0</a:t>
            </a:r>
            <a:r>
              <a:rPr lang="fr-FR" sz="1700">
                <a:latin typeface="Helvetica" pitchFamily="2" charset="0"/>
              </a:rPr>
              <a:t>,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nS1andnS2</a:t>
            </a:r>
            <a:r>
              <a:rPr lang="fr-FR" sz="1700" baseline="30000">
                <a:latin typeface="Helvetica" pitchFamily="2" charset="0"/>
              </a:rPr>
              <a:t>0</a:t>
            </a:r>
            <a:r>
              <a:rPr lang="fr-FR" sz="100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fr-FR" sz="1700">
                <a:latin typeface="Helvetica" pitchFamily="2" charset="0"/>
              </a:rPr>
              <a:t>;</a:t>
            </a:r>
          </a:p>
          <a:p>
            <a:r>
              <a:rPr lang="fr-FR" sz="1700">
                <a:effectLst/>
                <a:latin typeface="Helvetica" pitchFamily="2" charset="0"/>
              </a:rPr>
              <a:t>loop</a:t>
            </a:r>
            <a:r>
              <a:rPr lang="fr-FR" sz="1700" baseline="30000">
                <a:effectLst/>
                <a:latin typeface="Helvetica" pitchFamily="2" charset="0"/>
              </a:rPr>
              <a:t>0</a:t>
            </a:r>
            <a:endParaRPr lang="fr-FR" sz="1700">
              <a:effectLst/>
              <a:latin typeface="Helvetica" pitchFamily="2" charset="0"/>
            </a:endParaRPr>
          </a:p>
          <a:p>
            <a:r>
              <a:rPr lang="fr-FR" sz="1700">
                <a:effectLst/>
                <a:latin typeface="Helvetica" pitchFamily="2" charset="0"/>
              </a:rPr>
              <a:t>   trap</a:t>
            </a:r>
            <a:r>
              <a:rPr lang="fr-FR" sz="1700" baseline="30000">
                <a:effectLst/>
                <a:latin typeface="Helvetica" pitchFamily="2" charset="0"/>
              </a:rPr>
              <a:t>0</a:t>
            </a:r>
            <a:r>
              <a:rPr lang="fr-FR" sz="1700">
                <a:effectLst/>
                <a:latin typeface="Helvetica" pitchFamily="2" charset="0"/>
              </a:rPr>
              <a:t> </a:t>
            </a:r>
            <a:r>
              <a:rPr lang="fr-FR" sz="1700">
                <a:solidFill>
                  <a:schemeClr val="accent3"/>
                </a:solidFill>
                <a:effectLst/>
                <a:latin typeface="Helvetica" pitchFamily="2" charset="0"/>
              </a:rPr>
              <a:t>T1</a:t>
            </a:r>
            <a:r>
              <a:rPr lang="fr-FR" sz="1700" baseline="30000">
                <a:latin typeface="Helvetica" pitchFamily="2" charset="0"/>
              </a:rPr>
              <a:t>0</a:t>
            </a:r>
            <a:r>
              <a:rPr lang="fr-FR" sz="1700">
                <a:effectLst/>
                <a:latin typeface="Helvetica" pitchFamily="2" charset="0"/>
              </a:rPr>
              <a:t> in</a:t>
            </a:r>
          </a:p>
          <a:p>
            <a:r>
              <a:rPr lang="fr-FR" sz="1700">
                <a:effectLst/>
                <a:latin typeface="Helvetica" pitchFamily="2" charset="0"/>
              </a:rPr>
              <a:t>      signal</a:t>
            </a:r>
            <a:r>
              <a:rPr lang="fr-FR" sz="1700" baseline="30000">
                <a:effectLst/>
                <a:latin typeface="Helvetica" pitchFamily="2" charset="0"/>
              </a:rPr>
              <a:t>0</a:t>
            </a:r>
            <a:r>
              <a:rPr lang="fr-FR" sz="1700">
                <a:effectLst/>
                <a:latin typeface="Helvetica" pitchFamily="2" charset="0"/>
              </a:rPr>
              <a:t> </a:t>
            </a:r>
            <a:r>
              <a:rPr lang="fr-FR" sz="1700">
                <a:solidFill>
                  <a:schemeClr val="tx2"/>
                </a:solidFill>
                <a:effectLst/>
                <a:latin typeface="Helvetica" pitchFamily="2" charset="0"/>
              </a:rPr>
              <a:t>S1</a:t>
            </a:r>
            <a:r>
              <a:rPr lang="fr-FR" sz="1700" baseline="30000">
                <a:latin typeface="Helvetica" pitchFamily="2" charset="0"/>
              </a:rPr>
              <a:t>0,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1</a:t>
            </a:r>
            <a:r>
              <a:rPr lang="fr-FR" sz="1700">
                <a:effectLst/>
                <a:latin typeface="Helvetica" pitchFamily="2" charset="0"/>
              </a:rPr>
              <a:t> in </a:t>
            </a:r>
          </a:p>
          <a:p>
            <a:r>
              <a:rPr lang="fr-FR" sz="1700">
                <a:latin typeface="Helvetica" pitchFamily="2" charset="0"/>
              </a:rPr>
              <a:t>         </a:t>
            </a:r>
            <a:r>
              <a:rPr lang="fr-FR" sz="1700" baseline="30000">
                <a:latin typeface="Helvetica" pitchFamily="2" charset="0"/>
              </a:rPr>
              <a:t>0</a:t>
            </a:r>
            <a:r>
              <a:rPr lang="fr-FR" sz="1700">
                <a:effectLst/>
                <a:latin typeface="Helvetica" pitchFamily="2" charset="0"/>
              </a:rPr>
              <a:t>pau</a:t>
            </a:r>
            <a:r>
              <a:rPr lang="fr-FR" sz="1700" u="sng">
                <a:solidFill>
                  <a:schemeClr val="accent2"/>
                </a:solidFill>
                <a:effectLst/>
                <a:latin typeface="Helvetica" pitchFamily="2" charset="0"/>
              </a:rPr>
              <a:t>se</a:t>
            </a:r>
            <a:r>
              <a:rPr lang="fr-FR" sz="1700" baseline="30000">
                <a:solidFill>
                  <a:schemeClr val="accent2"/>
                </a:solidFill>
                <a:effectLst/>
                <a:latin typeface="Helvetica" pitchFamily="2" charset="0"/>
              </a:rPr>
              <a:t>1</a:t>
            </a:r>
            <a:r>
              <a:rPr lang="fr-FR" sz="1000">
                <a:effectLst/>
                <a:latin typeface="Helvetica" pitchFamily="2" charset="0"/>
              </a:rPr>
              <a:t> </a:t>
            </a:r>
            <a:r>
              <a:rPr lang="fr-FR" sz="1700">
                <a:solidFill>
                  <a:schemeClr val="accent2"/>
                </a:solidFill>
                <a:effectLst/>
                <a:latin typeface="Helvetica" pitchFamily="2" charset="0"/>
              </a:rPr>
              <a:t>; emit</a:t>
            </a:r>
            <a:r>
              <a:rPr lang="fr-FR" sz="1700" baseline="30000">
                <a:solidFill>
                  <a:schemeClr val="accent2"/>
                </a:solidFill>
                <a:latin typeface="Helvetica" pitchFamily="2" charset="0"/>
              </a:rPr>
              <a:t>1</a:t>
            </a:r>
            <a:r>
              <a:rPr lang="fr-FR" sz="1700">
                <a:effectLst/>
                <a:latin typeface="Helvetica" pitchFamily="2" charset="0"/>
              </a:rPr>
              <a:t> </a:t>
            </a:r>
            <a:r>
              <a:rPr lang="fr-FR" sz="1700">
                <a:solidFill>
                  <a:schemeClr val="tx2"/>
                </a:solidFill>
                <a:effectLst/>
                <a:latin typeface="Helvetica" pitchFamily="2" charset="0"/>
              </a:rPr>
              <a:t>S1</a:t>
            </a:r>
            <a:r>
              <a:rPr lang="fr-FR" sz="1700" baseline="30000">
                <a:effectLst/>
                <a:latin typeface="Helvetica" pitchFamily="2" charset="0"/>
              </a:rPr>
              <a:t>0,</a:t>
            </a:r>
            <a:r>
              <a:rPr lang="fr-FR" sz="1700" baseline="30000">
                <a:solidFill>
                  <a:schemeClr val="accent1"/>
                </a:solidFill>
                <a:effectLst/>
                <a:latin typeface="Helvetica" pitchFamily="2" charset="0"/>
              </a:rPr>
              <a:t>1</a:t>
            </a:r>
            <a:r>
              <a:rPr lang="fr-FR" sz="1000">
                <a:solidFill>
                  <a:schemeClr val="tx2"/>
                </a:solidFill>
                <a:effectLst/>
                <a:latin typeface="Helvetica" pitchFamily="2" charset="0"/>
              </a:rPr>
              <a:t> </a:t>
            </a:r>
            <a:r>
              <a:rPr lang="fr-FR" sz="1700">
                <a:effectLst/>
                <a:latin typeface="Helvetica" pitchFamily="2" charset="0"/>
              </a:rPr>
              <a:t>; exit </a:t>
            </a:r>
            <a:r>
              <a:rPr lang="fr-FR" sz="1700">
                <a:solidFill>
                  <a:schemeClr val="accent3"/>
                </a:solidFill>
                <a:effectLst/>
                <a:latin typeface="Helvetica" pitchFamily="2" charset="0"/>
              </a:rPr>
              <a:t>T1</a:t>
            </a:r>
            <a:r>
              <a:rPr lang="fr-FR" sz="1700" baseline="30000">
                <a:latin typeface="Helvetica" pitchFamily="2" charset="0"/>
              </a:rPr>
              <a:t>0</a:t>
            </a:r>
            <a:endParaRPr lang="fr-FR" sz="1700">
              <a:effectLst/>
              <a:latin typeface="Helvetica" pitchFamily="2" charset="0"/>
            </a:endParaRPr>
          </a:p>
          <a:p>
            <a:r>
              <a:rPr lang="fr-FR" sz="1700">
                <a:effectLst/>
                <a:latin typeface="Helvetica" pitchFamily="2" charset="0"/>
              </a:rPr>
              <a:t>      ||</a:t>
            </a:r>
            <a:r>
              <a:rPr lang="fr-FR" sz="1700" baseline="30000">
                <a:effectLst/>
                <a:latin typeface="Helvetica" pitchFamily="2" charset="0"/>
              </a:rPr>
              <a:t>0,</a:t>
            </a:r>
            <a:r>
              <a:rPr lang="fr-FR" sz="1700" baseline="30000">
                <a:latin typeface="Helvetica" pitchFamily="2" charset="0"/>
              </a:rPr>
              <a:t>1</a:t>
            </a:r>
            <a:endParaRPr lang="fr-FR" sz="1700" baseline="30000">
              <a:effectLst/>
              <a:latin typeface="Helvetica" pitchFamily="2" charset="0"/>
            </a:endParaRPr>
          </a:p>
          <a:p>
            <a:r>
              <a:rPr lang="fr-FR" sz="1700">
                <a:effectLst/>
                <a:latin typeface="Helvetica" pitchFamily="2" charset="0"/>
              </a:rPr>
              <a:t>         loop</a:t>
            </a:r>
            <a:r>
              <a:rPr lang="fr-FR" sz="1700" baseline="30000">
                <a:effectLst/>
                <a:latin typeface="Helvetica" pitchFamily="2" charset="0"/>
              </a:rPr>
              <a:t>0</a:t>
            </a:r>
            <a:endParaRPr lang="fr-FR" sz="1700">
              <a:effectLst/>
              <a:latin typeface="Helvetica" pitchFamily="2" charset="0"/>
            </a:endParaRPr>
          </a:p>
          <a:p>
            <a:r>
              <a:rPr lang="fr-FR" sz="1700">
                <a:effectLst/>
                <a:latin typeface="Helvetica" pitchFamily="2" charset="0"/>
              </a:rPr>
              <a:t>            trap</a:t>
            </a:r>
            <a:r>
              <a:rPr lang="fr-FR" sz="1700" baseline="30000">
                <a:effectLst/>
                <a:latin typeface="Helvetica" pitchFamily="2" charset="0"/>
              </a:rPr>
              <a:t>0</a:t>
            </a:r>
            <a:r>
              <a:rPr lang="fr-FR" sz="1700">
                <a:effectLst/>
                <a:latin typeface="Helvetica" pitchFamily="2" charset="0"/>
              </a:rPr>
              <a:t> </a:t>
            </a:r>
            <a:r>
              <a:rPr lang="fr-FR" sz="1700">
                <a:solidFill>
                  <a:schemeClr val="accent3"/>
                </a:solidFill>
                <a:effectLst/>
                <a:latin typeface="Helvetica" pitchFamily="2" charset="0"/>
              </a:rPr>
              <a:t>T2</a:t>
            </a:r>
            <a:r>
              <a:rPr lang="fr-FR" sz="1700" baseline="30000">
                <a:latin typeface="Helvetica" pitchFamily="2" charset="0"/>
              </a:rPr>
              <a:t>0,1</a:t>
            </a:r>
            <a:r>
              <a:rPr lang="fr-FR" sz="1700">
                <a:effectLst/>
                <a:latin typeface="Helvetica" pitchFamily="2" charset="0"/>
              </a:rPr>
              <a:t> in</a:t>
            </a:r>
          </a:p>
          <a:p>
            <a:r>
              <a:rPr lang="fr-FR" sz="1700">
                <a:effectLst/>
                <a:latin typeface="Helvetica" pitchFamily="2" charset="0"/>
              </a:rPr>
              <a:t>               signal</a:t>
            </a:r>
            <a:r>
              <a:rPr lang="fr-FR" sz="1700" baseline="30000">
                <a:latin typeface="Helvetica" pitchFamily="2" charset="0"/>
              </a:rPr>
              <a:t>0</a:t>
            </a:r>
            <a:r>
              <a:rPr lang="fr-FR" sz="1700">
                <a:effectLst/>
                <a:latin typeface="Helvetica" pitchFamily="2" charset="0"/>
              </a:rPr>
              <a:t> </a:t>
            </a:r>
            <a:r>
              <a:rPr lang="fr-FR" sz="1700">
                <a:solidFill>
                  <a:schemeClr val="tx2"/>
                </a:solidFill>
                <a:effectLst/>
                <a:latin typeface="Helvetica" pitchFamily="2" charset="0"/>
              </a:rPr>
              <a:t>S2</a:t>
            </a:r>
            <a:r>
              <a:rPr lang="fr-FR" sz="1700" baseline="30000">
                <a:latin typeface="Helvetica" pitchFamily="2" charset="0"/>
              </a:rPr>
              <a:t>0,1,2</a:t>
            </a:r>
            <a:r>
              <a:rPr lang="fr-FR" sz="1700">
                <a:effectLst/>
                <a:latin typeface="Helvetica" pitchFamily="2" charset="0"/>
              </a:rPr>
              <a:t> in</a:t>
            </a:r>
          </a:p>
          <a:p>
            <a:r>
              <a:rPr lang="fr-FR" sz="1700">
                <a:latin typeface="Helvetica" pitchFamily="2" charset="0"/>
              </a:rPr>
              <a:t>                  </a:t>
            </a:r>
            <a:r>
              <a:rPr lang="fr-FR" sz="1700" baseline="30000">
                <a:latin typeface="Helvetica" pitchFamily="2" charset="0"/>
              </a:rPr>
              <a:t>0</a:t>
            </a:r>
            <a:r>
              <a:rPr lang="fr-FR" sz="1700">
                <a:effectLst/>
                <a:latin typeface="Helvetica" pitchFamily="2" charset="0"/>
              </a:rPr>
              <a:t>pau</a:t>
            </a:r>
            <a:r>
              <a:rPr lang="fr-FR" sz="1700" u="sng">
                <a:solidFill>
                  <a:schemeClr val="accent2"/>
                </a:solidFill>
                <a:effectLst/>
                <a:latin typeface="Helvetica" pitchFamily="2" charset="0"/>
              </a:rPr>
              <a:t>se</a:t>
            </a:r>
            <a:r>
              <a:rPr lang="fr-FR" sz="1700" baseline="30000">
                <a:solidFill>
                  <a:schemeClr val="accent2"/>
                </a:solidFill>
                <a:latin typeface="Helvetica" pitchFamily="2" charset="0"/>
              </a:rPr>
              <a:t>2</a:t>
            </a:r>
            <a:r>
              <a:rPr lang="fr-FR" sz="1000">
                <a:effectLst/>
                <a:latin typeface="Helvetica" pitchFamily="2" charset="0"/>
              </a:rPr>
              <a:t> </a:t>
            </a:r>
            <a:r>
              <a:rPr lang="fr-FR" sz="1700">
                <a:effectLst/>
                <a:latin typeface="Helvetica" pitchFamily="2" charset="0"/>
              </a:rPr>
              <a:t>; emit </a:t>
            </a:r>
            <a:r>
              <a:rPr lang="fr-FR" sz="1700">
                <a:solidFill>
                  <a:schemeClr val="tx2"/>
                </a:solidFill>
                <a:effectLst/>
                <a:latin typeface="Helvetica" pitchFamily="2" charset="0"/>
              </a:rPr>
              <a:t>S2</a:t>
            </a:r>
            <a:r>
              <a:rPr lang="fr-FR" sz="1700" baseline="30000">
                <a:latin typeface="Helvetica" pitchFamily="2" charset="0"/>
              </a:rPr>
              <a:t>0,1,2</a:t>
            </a:r>
            <a:r>
              <a:rPr lang="fr-FR" sz="1000">
                <a:solidFill>
                  <a:schemeClr val="tx2"/>
                </a:solidFill>
                <a:effectLst/>
                <a:latin typeface="Helvetica" pitchFamily="2" charset="0"/>
              </a:rPr>
              <a:t> </a:t>
            </a:r>
            <a:r>
              <a:rPr lang="fr-FR" sz="1700">
                <a:effectLst/>
                <a:latin typeface="Helvetica" pitchFamily="2" charset="0"/>
              </a:rPr>
              <a:t>; exit </a:t>
            </a:r>
            <a:r>
              <a:rPr lang="fr-FR" sz="1700">
                <a:solidFill>
                  <a:schemeClr val="accent3"/>
                </a:solidFill>
                <a:effectLst/>
                <a:latin typeface="Helvetica" pitchFamily="2" charset="0"/>
              </a:rPr>
              <a:t>T2</a:t>
            </a:r>
            <a:r>
              <a:rPr lang="fr-FR" sz="1700" baseline="30000">
                <a:latin typeface="Helvetica" pitchFamily="2" charset="0"/>
              </a:rPr>
              <a:t>0,1</a:t>
            </a:r>
            <a:endParaRPr lang="fr-FR" sz="1700">
              <a:solidFill>
                <a:schemeClr val="accent3"/>
              </a:solidFill>
              <a:effectLst/>
              <a:latin typeface="Helvetica" pitchFamily="2" charset="0"/>
            </a:endParaRPr>
          </a:p>
          <a:p>
            <a:r>
              <a:rPr lang="fr-FR" sz="1700">
                <a:effectLst/>
                <a:latin typeface="Helvetica" pitchFamily="2" charset="0"/>
              </a:rPr>
              <a:t>               ||</a:t>
            </a:r>
            <a:r>
              <a:rPr lang="fr-FR" sz="1700" baseline="30000">
                <a:latin typeface="Helvetica" pitchFamily="2" charset="0"/>
              </a:rPr>
              <a:t>0</a:t>
            </a:r>
            <a:endParaRPr lang="fr-FR" sz="1700">
              <a:effectLst/>
              <a:latin typeface="Helvetica" pitchFamily="2" charset="0"/>
            </a:endParaRPr>
          </a:p>
          <a:p>
            <a:r>
              <a:rPr lang="fr-FR" sz="1700">
                <a:effectLst/>
                <a:latin typeface="Helvetica" pitchFamily="2" charset="0"/>
              </a:rPr>
              <a:t>                  loop</a:t>
            </a:r>
            <a:r>
              <a:rPr lang="fr-FR" sz="1700" baseline="30000">
                <a:latin typeface="Helvetica" pitchFamily="2" charset="0"/>
              </a:rPr>
              <a:t>0</a:t>
            </a:r>
            <a:endParaRPr lang="fr-FR" sz="1700">
              <a:effectLst/>
              <a:latin typeface="Helvetica" pitchFamily="2" charset="0"/>
            </a:endParaRPr>
          </a:p>
          <a:p>
            <a:r>
              <a:rPr lang="fr-FR" sz="1700">
                <a:effectLst/>
                <a:latin typeface="Helvetica" pitchFamily="2" charset="0"/>
              </a:rPr>
              <a:t>                     if</a:t>
            </a:r>
            <a:r>
              <a:rPr lang="fr-FR" sz="1700" baseline="30000">
                <a:latin typeface="Helvetica" pitchFamily="2" charset="0"/>
              </a:rPr>
              <a:t>0</a:t>
            </a:r>
            <a:endParaRPr lang="fr-FR" sz="1700">
              <a:effectLst/>
              <a:latin typeface="Helvetica" pitchFamily="2" charset="0"/>
            </a:endParaRPr>
          </a:p>
          <a:p>
            <a:r>
              <a:rPr lang="fr-FR" sz="1700">
                <a:latin typeface="Helvetica" pitchFamily="2" charset="0"/>
              </a:rPr>
              <a:t>                        case (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S1</a:t>
            </a:r>
            <a:r>
              <a:rPr lang="fr-FR" sz="1700" baseline="30000">
                <a:latin typeface="Helvetica" pitchFamily="2" charset="0"/>
              </a:rPr>
              <a:t>0,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1</a:t>
            </a:r>
            <a:r>
              <a:rPr lang="fr-FR" sz="1700">
                <a:latin typeface="Helvetica" pitchFamily="2" charset="0"/>
              </a:rPr>
              <a:t> and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S2</a:t>
            </a:r>
            <a:r>
              <a:rPr lang="fr-FR" sz="1700" baseline="30000">
                <a:latin typeface="Helvetica" pitchFamily="2" charset="0"/>
              </a:rPr>
              <a:t>0,1,2</a:t>
            </a:r>
            <a:r>
              <a:rPr lang="fr-FR" sz="1700">
                <a:latin typeface="Helvetica" pitchFamily="2" charset="0"/>
              </a:rPr>
              <a:t>) do emit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S1andS2</a:t>
            </a:r>
            <a:r>
              <a:rPr lang="fr-FR" sz="1700" baseline="30000">
                <a:latin typeface="Helvetica" pitchFamily="2" charset="0"/>
              </a:rPr>
              <a:t>0</a:t>
            </a:r>
            <a:endParaRPr lang="fr-FR" sz="1700">
              <a:solidFill>
                <a:schemeClr val="tx2"/>
              </a:solidFill>
              <a:latin typeface="Helvetica" pitchFamily="2" charset="0"/>
            </a:endParaRPr>
          </a:p>
          <a:p>
            <a:r>
              <a:rPr lang="fr-FR" sz="1700">
                <a:latin typeface="Helvetica" pitchFamily="2" charset="0"/>
              </a:rPr>
              <a:t>                        case (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S1</a:t>
            </a:r>
            <a:r>
              <a:rPr lang="fr-FR" sz="1700" baseline="30000">
                <a:latin typeface="Helvetica" pitchFamily="2" charset="0"/>
              </a:rPr>
              <a:t>0,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1</a:t>
            </a:r>
            <a:r>
              <a:rPr lang="fr-FR" sz="1700">
                <a:latin typeface="Helvetica" pitchFamily="2" charset="0"/>
              </a:rPr>
              <a:t> and not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S2</a:t>
            </a:r>
            <a:r>
              <a:rPr lang="fr-FR" sz="1700" baseline="30000">
                <a:latin typeface="Helvetica" pitchFamily="2" charset="0"/>
              </a:rPr>
              <a:t>0,1,2</a:t>
            </a:r>
            <a:r>
              <a:rPr lang="fr-FR" sz="1700">
                <a:latin typeface="Helvetica" pitchFamily="2" charset="0"/>
              </a:rPr>
              <a:t>) do emit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S1andnS2</a:t>
            </a:r>
            <a:r>
              <a:rPr lang="fr-FR" sz="1700" baseline="30000">
                <a:latin typeface="Helvetica" pitchFamily="2" charset="0"/>
              </a:rPr>
              <a:t>0</a:t>
            </a:r>
            <a:endParaRPr lang="fr-FR" sz="1700">
              <a:solidFill>
                <a:schemeClr val="tx2"/>
              </a:solidFill>
              <a:latin typeface="Helvetica" pitchFamily="2" charset="0"/>
            </a:endParaRPr>
          </a:p>
          <a:p>
            <a:r>
              <a:rPr lang="fr-FR" sz="1700">
                <a:latin typeface="Helvetica" pitchFamily="2" charset="0"/>
              </a:rPr>
              <a:t>                        case (not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S1</a:t>
            </a:r>
            <a:r>
              <a:rPr lang="fr-FR" sz="1700" baseline="30000">
                <a:latin typeface="Helvetica" pitchFamily="2" charset="0"/>
              </a:rPr>
              <a:t>0,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1</a:t>
            </a:r>
            <a:r>
              <a:rPr lang="fr-FR" sz="1700">
                <a:latin typeface="Helvetica" pitchFamily="2" charset="0"/>
              </a:rPr>
              <a:t> and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S2</a:t>
            </a:r>
            <a:r>
              <a:rPr lang="fr-FR" sz="1700" baseline="30000">
                <a:latin typeface="Helvetica" pitchFamily="2" charset="0"/>
              </a:rPr>
              <a:t>0,1,2</a:t>
            </a:r>
            <a:r>
              <a:rPr lang="fr-FR" sz="1700">
                <a:latin typeface="Helvetica" pitchFamily="2" charset="0"/>
              </a:rPr>
              <a:t>) do emit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nS1andS2</a:t>
            </a:r>
            <a:r>
              <a:rPr lang="fr-FR" sz="1700" baseline="30000">
                <a:latin typeface="Helvetica" pitchFamily="2" charset="0"/>
              </a:rPr>
              <a:t>0</a:t>
            </a:r>
            <a:endParaRPr lang="fr-FR" sz="1700">
              <a:solidFill>
                <a:schemeClr val="tx2"/>
              </a:solidFill>
              <a:latin typeface="Helvetica" pitchFamily="2" charset="0"/>
            </a:endParaRPr>
          </a:p>
          <a:p>
            <a:r>
              <a:rPr lang="fr-FR" sz="1700">
                <a:latin typeface="Helvetica" pitchFamily="2" charset="0"/>
              </a:rPr>
              <a:t>                        case (not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S1</a:t>
            </a:r>
            <a:r>
              <a:rPr lang="fr-FR" sz="1700" baseline="30000">
                <a:latin typeface="Helvetica" pitchFamily="2" charset="0"/>
              </a:rPr>
              <a:t>0,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1</a:t>
            </a:r>
            <a:r>
              <a:rPr lang="fr-FR" sz="1700">
                <a:latin typeface="Helvetica" pitchFamily="2" charset="0"/>
              </a:rPr>
              <a:t> and not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S2</a:t>
            </a:r>
            <a:r>
              <a:rPr lang="fr-FR" sz="1700" baseline="30000">
                <a:latin typeface="Helvetica" pitchFamily="2" charset="0"/>
              </a:rPr>
              <a:t>0,1,2</a:t>
            </a:r>
            <a:r>
              <a:rPr lang="fr-FR" sz="1700">
                <a:latin typeface="Helvetica" pitchFamily="2" charset="0"/>
              </a:rPr>
              <a:t>) do emit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nS1andnS2</a:t>
            </a:r>
            <a:r>
              <a:rPr lang="fr-FR" sz="1700" baseline="30000">
                <a:latin typeface="Helvetica" pitchFamily="2" charset="0"/>
              </a:rPr>
              <a:t>0</a:t>
            </a:r>
            <a:endParaRPr lang="fr-FR" sz="1700">
              <a:effectLst/>
              <a:latin typeface="Helvetica" pitchFamily="2" charset="0"/>
            </a:endParaRPr>
          </a:p>
          <a:p>
            <a:r>
              <a:rPr lang="fr-FR" sz="1700">
                <a:effectLst/>
                <a:latin typeface="Helvetica" pitchFamily="2" charset="0"/>
              </a:rPr>
              <a:t>                     end if</a:t>
            </a:r>
            <a:r>
              <a:rPr lang="fr-FR" sz="1700" baseline="30000">
                <a:latin typeface="Helvetica" pitchFamily="2" charset="0"/>
              </a:rPr>
              <a:t>0</a:t>
            </a:r>
            <a:r>
              <a:rPr lang="fr-FR" sz="1700">
                <a:effectLst/>
                <a:latin typeface="Helvetica" pitchFamily="2" charset="0"/>
              </a:rPr>
              <a:t> ;</a:t>
            </a:r>
            <a:r>
              <a:rPr lang="fr-FR" sz="1700" baseline="30000">
                <a:latin typeface="Helvetica" pitchFamily="2" charset="0"/>
              </a:rPr>
              <a:t>0</a:t>
            </a:r>
            <a:endParaRPr lang="fr-FR" sz="1700">
              <a:solidFill>
                <a:schemeClr val="accent2"/>
              </a:solidFill>
              <a:effectLst/>
              <a:latin typeface="Helvetica" pitchFamily="2" charset="0"/>
            </a:endParaRPr>
          </a:p>
          <a:p>
            <a:r>
              <a:rPr lang="fr-FR" sz="1700">
                <a:effectLst/>
                <a:latin typeface="Helvetica" pitchFamily="2" charset="0"/>
              </a:rPr>
              <a:t>                     </a:t>
            </a:r>
            <a:r>
              <a:rPr lang="fr-FR" sz="1700" baseline="30000">
                <a:latin typeface="Helvetica" pitchFamily="2" charset="0"/>
              </a:rPr>
              <a:t>0</a:t>
            </a:r>
            <a:r>
              <a:rPr lang="fr-FR" sz="1700">
                <a:effectLst/>
                <a:latin typeface="Helvetica" pitchFamily="2" charset="0"/>
              </a:rPr>
              <a:t>pau</a:t>
            </a:r>
            <a:r>
              <a:rPr lang="fr-FR" sz="1700" u="sng">
                <a:solidFill>
                  <a:schemeClr val="accent2"/>
                </a:solidFill>
                <a:effectLst/>
                <a:latin typeface="Helvetica" pitchFamily="2" charset="0"/>
              </a:rPr>
              <a:t>se</a:t>
            </a:r>
            <a:r>
              <a:rPr lang="fr-FR" sz="1700" baseline="30000">
                <a:solidFill>
                  <a:schemeClr val="accent2"/>
                </a:solidFill>
                <a:latin typeface="Helvetica" pitchFamily="2" charset="0"/>
              </a:rPr>
              <a:t>2</a:t>
            </a:r>
            <a:endParaRPr lang="fr-FR" sz="1700">
              <a:effectLst/>
              <a:latin typeface="Helvetica" pitchFamily="2" charset="0"/>
            </a:endParaRPr>
          </a:p>
          <a:p>
            <a:r>
              <a:rPr lang="fr-FR" sz="1700">
                <a:effectLst/>
                <a:latin typeface="Helvetica" pitchFamily="2" charset="0"/>
              </a:rPr>
              <a:t>                  end loop</a:t>
            </a:r>
          </a:p>
          <a:p>
            <a:r>
              <a:rPr lang="fr-FR" sz="1700">
                <a:effectLst/>
                <a:latin typeface="Helvetica" pitchFamily="2" charset="0"/>
              </a:rPr>
              <a:t>               end signal</a:t>
            </a:r>
          </a:p>
          <a:p>
            <a:r>
              <a:rPr lang="fr-FR" sz="1700">
                <a:effectLst/>
                <a:latin typeface="Helvetica" pitchFamily="2" charset="0"/>
              </a:rPr>
              <a:t>            end trap </a:t>
            </a:r>
          </a:p>
          <a:p>
            <a:r>
              <a:rPr lang="fr-FR" sz="1700">
                <a:effectLst/>
                <a:latin typeface="Helvetica" pitchFamily="2" charset="0"/>
              </a:rPr>
              <a:t>         end loop</a:t>
            </a:r>
          </a:p>
          <a:p>
            <a:r>
              <a:rPr lang="fr-FR" sz="1700">
                <a:effectLst/>
                <a:latin typeface="Helvetica" pitchFamily="2" charset="0"/>
              </a:rPr>
              <a:t>      end signal</a:t>
            </a:r>
          </a:p>
          <a:p>
            <a:r>
              <a:rPr lang="fr-FR" sz="1700">
                <a:effectLst/>
                <a:latin typeface="Helvetica" pitchFamily="2" charset="0"/>
              </a:rPr>
              <a:t>   end trap</a:t>
            </a:r>
          </a:p>
          <a:p>
            <a:r>
              <a:rPr lang="fr-FR" sz="1700">
                <a:effectLst/>
                <a:latin typeface="Helvetica" pitchFamily="2" charset="0"/>
              </a:rPr>
              <a:t>end loop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0542F5F-ED1B-2443-AAA1-56A82DB94EF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21/03/2018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B0396E3-34A1-7C49-A009-511BCF0277F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87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848F085-3C20-034E-83BB-F76E6B1E9EE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1A8A48C-FECC-C044-A897-3AEC1AA6D5A4}"/>
              </a:ext>
            </a:extLst>
          </p:cNvPr>
          <p:cNvSpPr txBox="1"/>
          <p:nvPr/>
        </p:nvSpPr>
        <p:spPr>
          <a:xfrm>
            <a:off x="6016502" y="1196752"/>
            <a:ext cx="2975494" cy="1194149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none" tIns="39600" rtlCol="0" anchor="t" anchorCtr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instant 2b,</a:t>
            </a:r>
          </a:p>
          <a:p>
            <a:pPr algn="ctr" fontAlgn="base">
              <a:spcAft>
                <a:spcPct val="0"/>
              </a:spcAft>
            </a:pPr>
            <a:r>
              <a:rPr lang="en-US" sz="2400" kern="0" dirty="0"/>
              <a:t>branche 1 index 1/1 </a:t>
            </a:r>
          </a:p>
          <a:p>
            <a:pPr algn="ctr" fontAlgn="base"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émission de 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S1</a:t>
            </a:r>
            <a:r>
              <a:rPr kumimoji="0" lang="en-US" sz="2400" b="0" i="0" u="none" strike="noStrike" kern="0" cap="none" spc="0" normalizeH="0" baseline="3000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1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1B3765A6-7312-414F-9960-781B3775FD6D}"/>
              </a:ext>
            </a:extLst>
          </p:cNvPr>
          <p:cNvCxnSpPr>
            <a:cxnSpLocks/>
          </p:cNvCxnSpPr>
          <p:nvPr/>
        </p:nvCxnSpPr>
        <p:spPr bwMode="auto">
          <a:xfrm>
            <a:off x="179512" y="1268760"/>
            <a:ext cx="720080" cy="0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6B486096-F135-A54B-B5FE-EC43519A0DB7}"/>
              </a:ext>
            </a:extLst>
          </p:cNvPr>
          <p:cNvCxnSpPr>
            <a:cxnSpLocks/>
          </p:cNvCxnSpPr>
          <p:nvPr/>
        </p:nvCxnSpPr>
        <p:spPr bwMode="auto">
          <a:xfrm>
            <a:off x="179512" y="1268760"/>
            <a:ext cx="720080" cy="0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53E48D3E-4F48-EC49-872E-6EED2E07F348}"/>
              </a:ext>
            </a:extLst>
          </p:cNvPr>
          <p:cNvGrpSpPr/>
          <p:nvPr/>
        </p:nvGrpSpPr>
        <p:grpSpPr>
          <a:xfrm>
            <a:off x="28391" y="4554"/>
            <a:ext cx="397866" cy="6344836"/>
            <a:chOff x="28391" y="4554"/>
            <a:chExt cx="397866" cy="6344836"/>
          </a:xfrm>
        </p:grpSpPr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93364056-EC2E-CB4E-A6B8-C36418688E97}"/>
                </a:ext>
              </a:extLst>
            </p:cNvPr>
            <p:cNvSpPr txBox="1"/>
            <p:nvPr/>
          </p:nvSpPr>
          <p:spPr>
            <a:xfrm>
              <a:off x="28391" y="4554"/>
              <a:ext cx="397866" cy="40011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2000" b="0" i="0" u="none" strike="noStrike" kern="0" cap="none" spc="0" normalizeH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</a:rPr>
                <a:t>/0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DA65D17B-63CA-1C41-9B54-9713258B1B77}"/>
                </a:ext>
              </a:extLst>
            </p:cNvPr>
            <p:cNvSpPr txBox="1"/>
            <p:nvPr/>
          </p:nvSpPr>
          <p:spPr>
            <a:xfrm>
              <a:off x="28391" y="782414"/>
              <a:ext cx="397866" cy="40011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2000" b="0" i="0" u="none" strike="noStrike" kern="0" cap="none" spc="0" normalizeH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</a:rPr>
                <a:t>/1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FE348668-38D0-BC49-9E7C-D2E70A9F9AEB}"/>
                </a:ext>
              </a:extLst>
            </p:cNvPr>
            <p:cNvSpPr txBox="1"/>
            <p:nvPr/>
          </p:nvSpPr>
          <p:spPr>
            <a:xfrm>
              <a:off x="28391" y="2132856"/>
              <a:ext cx="397866" cy="40011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2000" b="0" i="0" u="none" strike="noStrike" kern="0" cap="none" spc="0" normalizeH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</a:rPr>
                <a:t>/2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FA9234D1-90B7-B641-8177-EF8946149B1F}"/>
                </a:ext>
              </a:extLst>
            </p:cNvPr>
            <p:cNvSpPr txBox="1"/>
            <p:nvPr/>
          </p:nvSpPr>
          <p:spPr>
            <a:xfrm>
              <a:off x="28391" y="5142702"/>
              <a:ext cx="397866" cy="40011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2000" b="0" i="0" u="none" strike="noStrike" kern="0" cap="none" spc="0" normalizeH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</a:rPr>
                <a:t>/1</a:t>
              </a: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0447A4F4-F00B-3D40-B971-38185E96DC04}"/>
                </a:ext>
              </a:extLst>
            </p:cNvPr>
            <p:cNvSpPr txBox="1"/>
            <p:nvPr/>
          </p:nvSpPr>
          <p:spPr>
            <a:xfrm>
              <a:off x="28391" y="5949280"/>
              <a:ext cx="397866" cy="40011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2000" b="0" i="0" u="none" strike="noStrike" kern="0" cap="none" spc="0" normalizeH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</a:rPr>
                <a:t>/0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447498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11B6C00-AE3E-4F45-A469-0F4F8BB26DF7}"/>
              </a:ext>
            </a:extLst>
          </p:cNvPr>
          <p:cNvSpPr/>
          <p:nvPr/>
        </p:nvSpPr>
        <p:spPr>
          <a:xfrm>
            <a:off x="467544" y="32400"/>
            <a:ext cx="8784976" cy="6940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700">
                <a:latin typeface="Helvetica" pitchFamily="2" charset="0"/>
              </a:rPr>
              <a:t>output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S1andS2</a:t>
            </a:r>
            <a:r>
              <a:rPr lang="fr-FR" sz="1700" baseline="30000">
                <a:latin typeface="Helvetica" pitchFamily="2" charset="0"/>
              </a:rPr>
              <a:t>0</a:t>
            </a:r>
            <a:r>
              <a:rPr lang="fr-FR" sz="1700">
                <a:latin typeface="Helvetica" pitchFamily="2" charset="0"/>
              </a:rPr>
              <a:t>,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S1andnS2</a:t>
            </a:r>
            <a:r>
              <a:rPr lang="fr-FR" sz="1700" baseline="30000">
                <a:latin typeface="Helvetica" pitchFamily="2" charset="0"/>
              </a:rPr>
              <a:t>0</a:t>
            </a:r>
            <a:r>
              <a:rPr lang="fr-FR" sz="1700">
                <a:latin typeface="Helvetica" pitchFamily="2" charset="0"/>
              </a:rPr>
              <a:t>,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nS1andS2</a:t>
            </a:r>
            <a:r>
              <a:rPr lang="fr-FR" sz="1700" baseline="30000">
                <a:latin typeface="Helvetica" pitchFamily="2" charset="0"/>
              </a:rPr>
              <a:t>0</a:t>
            </a:r>
            <a:r>
              <a:rPr lang="fr-FR" sz="1700">
                <a:latin typeface="Helvetica" pitchFamily="2" charset="0"/>
              </a:rPr>
              <a:t>,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nS1andnS2</a:t>
            </a:r>
            <a:r>
              <a:rPr lang="fr-FR" sz="1700" baseline="30000">
                <a:latin typeface="Helvetica" pitchFamily="2" charset="0"/>
              </a:rPr>
              <a:t>0</a:t>
            </a:r>
            <a:r>
              <a:rPr lang="fr-FR" sz="100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fr-FR" sz="1700">
                <a:latin typeface="Helvetica" pitchFamily="2" charset="0"/>
              </a:rPr>
              <a:t>;</a:t>
            </a:r>
          </a:p>
          <a:p>
            <a:r>
              <a:rPr lang="fr-FR" sz="1700">
                <a:effectLst/>
                <a:latin typeface="Helvetica" pitchFamily="2" charset="0"/>
              </a:rPr>
              <a:t>loop</a:t>
            </a:r>
            <a:r>
              <a:rPr lang="fr-FR" sz="1700" baseline="30000">
                <a:effectLst/>
                <a:latin typeface="Helvetica" pitchFamily="2" charset="0"/>
              </a:rPr>
              <a:t>0</a:t>
            </a:r>
            <a:endParaRPr lang="fr-FR" sz="1700">
              <a:effectLst/>
              <a:latin typeface="Helvetica" pitchFamily="2" charset="0"/>
            </a:endParaRPr>
          </a:p>
          <a:p>
            <a:r>
              <a:rPr lang="fr-FR" sz="1700">
                <a:effectLst/>
                <a:latin typeface="Helvetica" pitchFamily="2" charset="0"/>
              </a:rPr>
              <a:t>   trap</a:t>
            </a:r>
            <a:r>
              <a:rPr lang="fr-FR" sz="1700" baseline="30000">
                <a:effectLst/>
                <a:latin typeface="Helvetica" pitchFamily="2" charset="0"/>
              </a:rPr>
              <a:t>0</a:t>
            </a:r>
            <a:r>
              <a:rPr lang="fr-FR" sz="1700">
                <a:effectLst/>
                <a:latin typeface="Helvetica" pitchFamily="2" charset="0"/>
              </a:rPr>
              <a:t> </a:t>
            </a:r>
            <a:r>
              <a:rPr lang="fr-FR" sz="1700">
                <a:solidFill>
                  <a:schemeClr val="accent3"/>
                </a:solidFill>
                <a:effectLst/>
                <a:latin typeface="Helvetica" pitchFamily="2" charset="0"/>
              </a:rPr>
              <a:t>T1</a:t>
            </a:r>
            <a:r>
              <a:rPr lang="fr-FR" sz="1700" baseline="30000">
                <a:latin typeface="Helvetica" pitchFamily="2" charset="0"/>
              </a:rPr>
              <a:t>0</a:t>
            </a:r>
            <a:r>
              <a:rPr lang="fr-FR" sz="1700">
                <a:effectLst/>
                <a:latin typeface="Helvetica" pitchFamily="2" charset="0"/>
              </a:rPr>
              <a:t> in</a:t>
            </a:r>
          </a:p>
          <a:p>
            <a:r>
              <a:rPr lang="fr-FR" sz="1700">
                <a:effectLst/>
                <a:latin typeface="Helvetica" pitchFamily="2" charset="0"/>
              </a:rPr>
              <a:t>      signal</a:t>
            </a:r>
            <a:r>
              <a:rPr lang="fr-FR" sz="1700" baseline="30000">
                <a:latin typeface="Helvetica" pitchFamily="2" charset="0"/>
              </a:rPr>
              <a:t>0</a:t>
            </a:r>
            <a:r>
              <a:rPr lang="fr-FR" sz="1700">
                <a:effectLst/>
                <a:latin typeface="Helvetica" pitchFamily="2" charset="0"/>
              </a:rPr>
              <a:t> </a:t>
            </a:r>
            <a:r>
              <a:rPr lang="fr-FR" sz="1700">
                <a:solidFill>
                  <a:schemeClr val="tx2"/>
                </a:solidFill>
                <a:effectLst/>
                <a:latin typeface="Helvetica" pitchFamily="2" charset="0"/>
              </a:rPr>
              <a:t>S1</a:t>
            </a:r>
            <a:r>
              <a:rPr lang="fr-FR" sz="1700" baseline="30000">
                <a:latin typeface="Helvetica" pitchFamily="2" charset="0"/>
              </a:rPr>
              <a:t>0,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1</a:t>
            </a:r>
            <a:r>
              <a:rPr lang="fr-FR" sz="1700">
                <a:effectLst/>
                <a:latin typeface="Helvetica" pitchFamily="2" charset="0"/>
              </a:rPr>
              <a:t> in </a:t>
            </a:r>
          </a:p>
          <a:p>
            <a:r>
              <a:rPr lang="fr-FR" sz="1700">
                <a:latin typeface="Helvetica" pitchFamily="2" charset="0"/>
              </a:rPr>
              <a:t>         </a:t>
            </a:r>
            <a:r>
              <a:rPr lang="fr-FR" sz="1700" baseline="30000">
                <a:latin typeface="Helvetica" pitchFamily="2" charset="0"/>
              </a:rPr>
              <a:t>0</a:t>
            </a:r>
            <a:r>
              <a:rPr lang="fr-FR" sz="1700">
                <a:effectLst/>
                <a:latin typeface="Helvetica" pitchFamily="2" charset="0"/>
              </a:rPr>
              <a:t>pau</a:t>
            </a:r>
            <a:r>
              <a:rPr lang="fr-FR" sz="1700" u="sng">
                <a:solidFill>
                  <a:schemeClr val="accent2"/>
                </a:solidFill>
                <a:effectLst/>
                <a:latin typeface="Helvetica" pitchFamily="2" charset="0"/>
              </a:rPr>
              <a:t>se</a:t>
            </a:r>
            <a:r>
              <a:rPr lang="fr-FR" sz="1700" baseline="30000">
                <a:solidFill>
                  <a:schemeClr val="accent2"/>
                </a:solidFill>
                <a:effectLst/>
                <a:latin typeface="Helvetica" pitchFamily="2" charset="0"/>
              </a:rPr>
              <a:t>1</a:t>
            </a:r>
            <a:r>
              <a:rPr lang="fr-FR" sz="1000">
                <a:effectLst/>
                <a:latin typeface="Helvetica" pitchFamily="2" charset="0"/>
              </a:rPr>
              <a:t> </a:t>
            </a:r>
            <a:r>
              <a:rPr lang="fr-FR" sz="1700">
                <a:solidFill>
                  <a:schemeClr val="accent2"/>
                </a:solidFill>
                <a:effectLst/>
                <a:latin typeface="Helvetica" pitchFamily="2" charset="0"/>
              </a:rPr>
              <a:t>; emit</a:t>
            </a:r>
            <a:r>
              <a:rPr lang="fr-FR" sz="1700" baseline="30000">
                <a:solidFill>
                  <a:schemeClr val="accent2"/>
                </a:solidFill>
                <a:latin typeface="Helvetica" pitchFamily="2" charset="0"/>
              </a:rPr>
              <a:t>1</a:t>
            </a:r>
            <a:r>
              <a:rPr lang="fr-FR" sz="1700">
                <a:effectLst/>
                <a:latin typeface="Helvetica" pitchFamily="2" charset="0"/>
              </a:rPr>
              <a:t> </a:t>
            </a:r>
            <a:r>
              <a:rPr lang="fr-FR" sz="1700">
                <a:solidFill>
                  <a:schemeClr val="tx2"/>
                </a:solidFill>
                <a:effectLst/>
                <a:latin typeface="Helvetica" pitchFamily="2" charset="0"/>
              </a:rPr>
              <a:t>S1</a:t>
            </a:r>
            <a:r>
              <a:rPr lang="fr-FR" sz="1700" baseline="30000">
                <a:effectLst/>
                <a:latin typeface="Helvetica" pitchFamily="2" charset="0"/>
              </a:rPr>
              <a:t>0,</a:t>
            </a:r>
            <a:r>
              <a:rPr lang="fr-FR" sz="1700" baseline="30000">
                <a:solidFill>
                  <a:schemeClr val="accent1"/>
                </a:solidFill>
                <a:effectLst/>
                <a:latin typeface="Helvetica" pitchFamily="2" charset="0"/>
              </a:rPr>
              <a:t>1</a:t>
            </a:r>
            <a:r>
              <a:rPr lang="fr-FR" sz="1000">
                <a:solidFill>
                  <a:schemeClr val="tx2"/>
                </a:solidFill>
                <a:effectLst/>
                <a:latin typeface="Helvetica" pitchFamily="2" charset="0"/>
              </a:rPr>
              <a:t> </a:t>
            </a:r>
            <a:r>
              <a:rPr lang="fr-FR" sz="1700">
                <a:effectLst/>
                <a:latin typeface="Helvetica" pitchFamily="2" charset="0"/>
              </a:rPr>
              <a:t>; exit </a:t>
            </a:r>
            <a:r>
              <a:rPr lang="fr-FR" sz="1700">
                <a:solidFill>
                  <a:schemeClr val="accent3"/>
                </a:solidFill>
                <a:effectLst/>
                <a:latin typeface="Helvetica" pitchFamily="2" charset="0"/>
              </a:rPr>
              <a:t>T1</a:t>
            </a:r>
            <a:r>
              <a:rPr lang="fr-FR" sz="1700" baseline="30000">
                <a:latin typeface="Helvetica" pitchFamily="2" charset="0"/>
              </a:rPr>
              <a:t>0</a:t>
            </a:r>
            <a:endParaRPr lang="fr-FR" sz="1700">
              <a:effectLst/>
              <a:latin typeface="Helvetica" pitchFamily="2" charset="0"/>
            </a:endParaRPr>
          </a:p>
          <a:p>
            <a:r>
              <a:rPr lang="fr-FR" sz="1700">
                <a:effectLst/>
                <a:latin typeface="Helvetica" pitchFamily="2" charset="0"/>
              </a:rPr>
              <a:t>      </a:t>
            </a:r>
            <a:r>
              <a:rPr lang="fr-FR" sz="1700">
                <a:solidFill>
                  <a:schemeClr val="accent2"/>
                </a:solidFill>
                <a:effectLst/>
                <a:latin typeface="Helvetica" pitchFamily="2" charset="0"/>
              </a:rPr>
              <a:t>||</a:t>
            </a:r>
            <a:r>
              <a:rPr lang="fr-FR" sz="1700" baseline="30000">
                <a:effectLst/>
                <a:latin typeface="Helvetica" pitchFamily="2" charset="0"/>
              </a:rPr>
              <a:t>0</a:t>
            </a:r>
            <a:r>
              <a:rPr lang="fr-FR" sz="1700" baseline="30000">
                <a:solidFill>
                  <a:schemeClr val="accent2"/>
                </a:solidFill>
                <a:effectLst/>
                <a:latin typeface="Helvetica" pitchFamily="2" charset="0"/>
              </a:rPr>
              <a:t>,1</a:t>
            </a:r>
          </a:p>
          <a:p>
            <a:r>
              <a:rPr lang="fr-FR" sz="1700">
                <a:effectLst/>
                <a:latin typeface="Helvetica" pitchFamily="2" charset="0"/>
              </a:rPr>
              <a:t>         loop</a:t>
            </a:r>
            <a:r>
              <a:rPr lang="fr-FR" sz="1700" baseline="30000">
                <a:effectLst/>
                <a:latin typeface="Helvetica" pitchFamily="2" charset="0"/>
              </a:rPr>
              <a:t>0</a:t>
            </a:r>
            <a:endParaRPr lang="fr-FR" sz="1700">
              <a:effectLst/>
              <a:latin typeface="Helvetica" pitchFamily="2" charset="0"/>
            </a:endParaRPr>
          </a:p>
          <a:p>
            <a:r>
              <a:rPr lang="fr-FR" sz="1700">
                <a:effectLst/>
                <a:latin typeface="Helvetica" pitchFamily="2" charset="0"/>
              </a:rPr>
              <a:t>            trap</a:t>
            </a:r>
            <a:r>
              <a:rPr lang="fr-FR" sz="1700" baseline="30000">
                <a:effectLst/>
                <a:latin typeface="Helvetica" pitchFamily="2" charset="0"/>
              </a:rPr>
              <a:t>0</a:t>
            </a:r>
            <a:r>
              <a:rPr lang="fr-FR" sz="1700">
                <a:effectLst/>
                <a:latin typeface="Helvetica" pitchFamily="2" charset="0"/>
              </a:rPr>
              <a:t> </a:t>
            </a:r>
            <a:r>
              <a:rPr lang="fr-FR" sz="1700">
                <a:solidFill>
                  <a:schemeClr val="accent3"/>
                </a:solidFill>
                <a:effectLst/>
                <a:latin typeface="Helvetica" pitchFamily="2" charset="0"/>
              </a:rPr>
              <a:t>T2</a:t>
            </a:r>
            <a:r>
              <a:rPr lang="fr-FR" sz="1700" baseline="30000">
                <a:latin typeface="Helvetica" pitchFamily="2" charset="0"/>
              </a:rPr>
              <a:t>0,1</a:t>
            </a:r>
            <a:r>
              <a:rPr lang="fr-FR" sz="1700">
                <a:effectLst/>
                <a:latin typeface="Helvetica" pitchFamily="2" charset="0"/>
              </a:rPr>
              <a:t> in</a:t>
            </a:r>
          </a:p>
          <a:p>
            <a:r>
              <a:rPr lang="fr-FR" sz="1700">
                <a:effectLst/>
                <a:latin typeface="Helvetica" pitchFamily="2" charset="0"/>
              </a:rPr>
              <a:t>               signal</a:t>
            </a:r>
            <a:r>
              <a:rPr lang="fr-FR" sz="1700" baseline="30000">
                <a:latin typeface="Helvetica" pitchFamily="2" charset="0"/>
              </a:rPr>
              <a:t>0</a:t>
            </a:r>
            <a:r>
              <a:rPr lang="fr-FR" sz="1700">
                <a:effectLst/>
                <a:latin typeface="Helvetica" pitchFamily="2" charset="0"/>
              </a:rPr>
              <a:t> </a:t>
            </a:r>
            <a:r>
              <a:rPr lang="fr-FR" sz="1700">
                <a:solidFill>
                  <a:schemeClr val="tx2"/>
                </a:solidFill>
                <a:effectLst/>
                <a:latin typeface="Helvetica" pitchFamily="2" charset="0"/>
              </a:rPr>
              <a:t>S2</a:t>
            </a:r>
            <a:r>
              <a:rPr lang="fr-FR" sz="1700" baseline="30000">
                <a:latin typeface="Helvetica" pitchFamily="2" charset="0"/>
              </a:rPr>
              <a:t>0,1,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2</a:t>
            </a:r>
            <a:r>
              <a:rPr lang="fr-FR" sz="1700">
                <a:effectLst/>
                <a:latin typeface="Helvetica" pitchFamily="2" charset="0"/>
              </a:rPr>
              <a:t> in</a:t>
            </a:r>
          </a:p>
          <a:p>
            <a:r>
              <a:rPr lang="fr-FR" sz="1700">
                <a:latin typeface="Helvetica" pitchFamily="2" charset="0"/>
              </a:rPr>
              <a:t>                  </a:t>
            </a:r>
            <a:r>
              <a:rPr lang="fr-FR" sz="1700" baseline="30000">
                <a:latin typeface="Helvetica" pitchFamily="2" charset="0"/>
              </a:rPr>
              <a:t>0</a:t>
            </a:r>
            <a:r>
              <a:rPr lang="fr-FR" sz="1700">
                <a:effectLst/>
                <a:latin typeface="Helvetica" pitchFamily="2" charset="0"/>
              </a:rPr>
              <a:t>pau</a:t>
            </a:r>
            <a:r>
              <a:rPr lang="fr-FR" sz="1700" u="sng">
                <a:solidFill>
                  <a:schemeClr val="accent2"/>
                </a:solidFill>
                <a:effectLst/>
                <a:latin typeface="Helvetica" pitchFamily="2" charset="0"/>
              </a:rPr>
              <a:t>se</a:t>
            </a:r>
            <a:r>
              <a:rPr lang="fr-FR" sz="1700" baseline="30000">
                <a:solidFill>
                  <a:schemeClr val="accent2"/>
                </a:solidFill>
                <a:latin typeface="Helvetica" pitchFamily="2" charset="0"/>
              </a:rPr>
              <a:t>2</a:t>
            </a:r>
            <a:r>
              <a:rPr lang="fr-FR" sz="1000">
                <a:effectLst/>
                <a:latin typeface="Helvetica" pitchFamily="2" charset="0"/>
              </a:rPr>
              <a:t> </a:t>
            </a:r>
            <a:r>
              <a:rPr lang="fr-FR" sz="1700">
                <a:solidFill>
                  <a:schemeClr val="accent2"/>
                </a:solidFill>
                <a:effectLst/>
                <a:latin typeface="Helvetica" pitchFamily="2" charset="0"/>
              </a:rPr>
              <a:t>; emit</a:t>
            </a:r>
            <a:r>
              <a:rPr lang="fr-FR" sz="1700" baseline="30000">
                <a:solidFill>
                  <a:schemeClr val="accent2"/>
                </a:solidFill>
                <a:latin typeface="Helvetica" pitchFamily="2" charset="0"/>
              </a:rPr>
              <a:t>2</a:t>
            </a:r>
            <a:r>
              <a:rPr lang="fr-FR" sz="1700">
                <a:effectLst/>
                <a:latin typeface="Helvetica" pitchFamily="2" charset="0"/>
              </a:rPr>
              <a:t> </a:t>
            </a:r>
            <a:r>
              <a:rPr lang="fr-FR" sz="1700">
                <a:solidFill>
                  <a:schemeClr val="tx2"/>
                </a:solidFill>
                <a:effectLst/>
                <a:latin typeface="Helvetica" pitchFamily="2" charset="0"/>
              </a:rPr>
              <a:t>S2</a:t>
            </a:r>
            <a:r>
              <a:rPr lang="fr-FR" sz="1700" baseline="30000">
                <a:latin typeface="Helvetica" pitchFamily="2" charset="0"/>
              </a:rPr>
              <a:t>0,1,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2</a:t>
            </a:r>
            <a:r>
              <a:rPr lang="fr-FR" sz="1000">
                <a:solidFill>
                  <a:schemeClr val="tx2"/>
                </a:solidFill>
                <a:effectLst/>
                <a:latin typeface="Helvetica" pitchFamily="2" charset="0"/>
              </a:rPr>
              <a:t> </a:t>
            </a:r>
            <a:r>
              <a:rPr lang="fr-FR" sz="1700">
                <a:effectLst/>
                <a:latin typeface="Helvetica" pitchFamily="2" charset="0"/>
              </a:rPr>
              <a:t>; exit </a:t>
            </a:r>
            <a:r>
              <a:rPr lang="fr-FR" sz="1700">
                <a:solidFill>
                  <a:schemeClr val="accent3"/>
                </a:solidFill>
                <a:effectLst/>
                <a:latin typeface="Helvetica" pitchFamily="2" charset="0"/>
              </a:rPr>
              <a:t>T2</a:t>
            </a:r>
            <a:r>
              <a:rPr lang="fr-FR" sz="1700" baseline="30000">
                <a:latin typeface="Helvetica" pitchFamily="2" charset="0"/>
              </a:rPr>
              <a:t>0,1</a:t>
            </a:r>
            <a:endParaRPr lang="fr-FR" sz="1700">
              <a:effectLst/>
              <a:latin typeface="Helvetica" pitchFamily="2" charset="0"/>
            </a:endParaRPr>
          </a:p>
          <a:p>
            <a:r>
              <a:rPr lang="fr-FR" sz="1700">
                <a:effectLst/>
                <a:latin typeface="Helvetica" pitchFamily="2" charset="0"/>
              </a:rPr>
              <a:t>               </a:t>
            </a:r>
            <a:r>
              <a:rPr lang="fr-FR" sz="1700">
                <a:solidFill>
                  <a:schemeClr val="accent2"/>
                </a:solidFill>
                <a:effectLst/>
                <a:latin typeface="Helvetica" pitchFamily="2" charset="0"/>
              </a:rPr>
              <a:t>||</a:t>
            </a:r>
            <a:r>
              <a:rPr lang="fr-FR" sz="1700" baseline="30000">
                <a:solidFill>
                  <a:schemeClr val="accent2"/>
                </a:solidFill>
                <a:latin typeface="Helvetica" pitchFamily="2" charset="0"/>
              </a:rPr>
              <a:t>0</a:t>
            </a:r>
            <a:endParaRPr lang="fr-FR" sz="1700">
              <a:solidFill>
                <a:schemeClr val="accent2"/>
              </a:solidFill>
              <a:effectLst/>
              <a:latin typeface="Helvetica" pitchFamily="2" charset="0"/>
            </a:endParaRPr>
          </a:p>
          <a:p>
            <a:r>
              <a:rPr lang="fr-FR" sz="1700">
                <a:effectLst/>
                <a:latin typeface="Helvetica" pitchFamily="2" charset="0"/>
              </a:rPr>
              <a:t>                  loop</a:t>
            </a:r>
            <a:r>
              <a:rPr lang="fr-FR" sz="1700" baseline="30000">
                <a:latin typeface="Helvetica" pitchFamily="2" charset="0"/>
              </a:rPr>
              <a:t>0</a:t>
            </a:r>
            <a:endParaRPr lang="fr-FR" sz="1700">
              <a:effectLst/>
              <a:latin typeface="Helvetica" pitchFamily="2" charset="0"/>
            </a:endParaRPr>
          </a:p>
          <a:p>
            <a:r>
              <a:rPr lang="fr-FR" sz="1700">
                <a:effectLst/>
                <a:latin typeface="Helvetica" pitchFamily="2" charset="0"/>
              </a:rPr>
              <a:t>                     if</a:t>
            </a:r>
            <a:r>
              <a:rPr lang="fr-FR" sz="1700" baseline="30000">
                <a:latin typeface="Helvetica" pitchFamily="2" charset="0"/>
              </a:rPr>
              <a:t>0</a:t>
            </a:r>
            <a:endParaRPr lang="fr-FR" sz="1700">
              <a:effectLst/>
              <a:latin typeface="Helvetica" pitchFamily="2" charset="0"/>
            </a:endParaRPr>
          </a:p>
          <a:p>
            <a:r>
              <a:rPr lang="fr-FR" sz="1700">
                <a:latin typeface="Helvetica" pitchFamily="2" charset="0"/>
              </a:rPr>
              <a:t>                        case (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S1</a:t>
            </a:r>
            <a:r>
              <a:rPr lang="fr-FR" sz="1700" baseline="30000">
                <a:latin typeface="Helvetica" pitchFamily="2" charset="0"/>
              </a:rPr>
              <a:t>0,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1</a:t>
            </a:r>
            <a:r>
              <a:rPr lang="fr-FR" sz="1700">
                <a:latin typeface="Helvetica" pitchFamily="2" charset="0"/>
              </a:rPr>
              <a:t> and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S2</a:t>
            </a:r>
            <a:r>
              <a:rPr lang="fr-FR" sz="1700" baseline="30000">
                <a:latin typeface="Helvetica" pitchFamily="2" charset="0"/>
              </a:rPr>
              <a:t>0,1,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2</a:t>
            </a:r>
            <a:r>
              <a:rPr lang="fr-FR" sz="1700">
                <a:latin typeface="Helvetica" pitchFamily="2" charset="0"/>
              </a:rPr>
              <a:t>) do emit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S1andS2</a:t>
            </a:r>
            <a:r>
              <a:rPr lang="fr-FR" sz="1700" baseline="30000">
                <a:latin typeface="Helvetica" pitchFamily="2" charset="0"/>
              </a:rPr>
              <a:t>0</a:t>
            </a:r>
            <a:endParaRPr lang="fr-FR" sz="1700">
              <a:solidFill>
                <a:schemeClr val="tx2"/>
              </a:solidFill>
              <a:latin typeface="Helvetica" pitchFamily="2" charset="0"/>
            </a:endParaRPr>
          </a:p>
          <a:p>
            <a:r>
              <a:rPr lang="fr-FR" sz="1700">
                <a:latin typeface="Helvetica" pitchFamily="2" charset="0"/>
              </a:rPr>
              <a:t>                        case (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S1</a:t>
            </a:r>
            <a:r>
              <a:rPr lang="fr-FR" sz="1700" baseline="30000">
                <a:latin typeface="Helvetica" pitchFamily="2" charset="0"/>
              </a:rPr>
              <a:t>0,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1</a:t>
            </a:r>
            <a:r>
              <a:rPr lang="fr-FR" sz="1700">
                <a:latin typeface="Helvetica" pitchFamily="2" charset="0"/>
              </a:rPr>
              <a:t> and not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S2</a:t>
            </a:r>
            <a:r>
              <a:rPr lang="fr-FR" sz="1700" baseline="30000">
                <a:latin typeface="Helvetica" pitchFamily="2" charset="0"/>
              </a:rPr>
              <a:t>0,1,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2</a:t>
            </a:r>
            <a:r>
              <a:rPr lang="fr-FR" sz="1700">
                <a:latin typeface="Helvetica" pitchFamily="2" charset="0"/>
              </a:rPr>
              <a:t>) do emit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S1andnS2</a:t>
            </a:r>
            <a:r>
              <a:rPr lang="fr-FR" sz="1700" baseline="30000">
                <a:latin typeface="Helvetica" pitchFamily="2" charset="0"/>
              </a:rPr>
              <a:t>0</a:t>
            </a:r>
            <a:endParaRPr lang="fr-FR" sz="1700">
              <a:solidFill>
                <a:schemeClr val="tx2"/>
              </a:solidFill>
              <a:latin typeface="Helvetica" pitchFamily="2" charset="0"/>
            </a:endParaRPr>
          </a:p>
          <a:p>
            <a:r>
              <a:rPr lang="fr-FR" sz="1700">
                <a:latin typeface="Helvetica" pitchFamily="2" charset="0"/>
              </a:rPr>
              <a:t>                        case (not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S1</a:t>
            </a:r>
            <a:r>
              <a:rPr lang="fr-FR" sz="1700" baseline="30000">
                <a:latin typeface="Helvetica" pitchFamily="2" charset="0"/>
              </a:rPr>
              <a:t>0,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1</a:t>
            </a:r>
            <a:r>
              <a:rPr lang="fr-FR" sz="1700">
                <a:latin typeface="Helvetica" pitchFamily="2" charset="0"/>
              </a:rPr>
              <a:t> and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S2</a:t>
            </a:r>
            <a:r>
              <a:rPr lang="fr-FR" sz="1700" baseline="30000">
                <a:latin typeface="Helvetica" pitchFamily="2" charset="0"/>
              </a:rPr>
              <a:t>0,1,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2</a:t>
            </a:r>
            <a:r>
              <a:rPr lang="fr-FR" sz="1700">
                <a:latin typeface="Helvetica" pitchFamily="2" charset="0"/>
              </a:rPr>
              <a:t>) do emit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nS1andS2</a:t>
            </a:r>
            <a:r>
              <a:rPr lang="fr-FR" sz="1700" baseline="30000">
                <a:latin typeface="Helvetica" pitchFamily="2" charset="0"/>
              </a:rPr>
              <a:t>0</a:t>
            </a:r>
            <a:endParaRPr lang="fr-FR" sz="1700">
              <a:solidFill>
                <a:schemeClr val="tx2"/>
              </a:solidFill>
              <a:latin typeface="Helvetica" pitchFamily="2" charset="0"/>
            </a:endParaRPr>
          </a:p>
          <a:p>
            <a:r>
              <a:rPr lang="fr-FR" sz="1700">
                <a:latin typeface="Helvetica" pitchFamily="2" charset="0"/>
              </a:rPr>
              <a:t>                        case (not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S1</a:t>
            </a:r>
            <a:r>
              <a:rPr lang="fr-FR" sz="1700" baseline="30000">
                <a:latin typeface="Helvetica" pitchFamily="2" charset="0"/>
              </a:rPr>
              <a:t>0,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1</a:t>
            </a:r>
            <a:r>
              <a:rPr lang="fr-FR" sz="1700">
                <a:latin typeface="Helvetica" pitchFamily="2" charset="0"/>
              </a:rPr>
              <a:t> and not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S2</a:t>
            </a:r>
            <a:r>
              <a:rPr lang="fr-FR" sz="1700" baseline="30000">
                <a:latin typeface="Helvetica" pitchFamily="2" charset="0"/>
              </a:rPr>
              <a:t>0,1,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2</a:t>
            </a:r>
            <a:r>
              <a:rPr lang="fr-FR" sz="1700">
                <a:latin typeface="Helvetica" pitchFamily="2" charset="0"/>
              </a:rPr>
              <a:t>) do emit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nS1andnS2</a:t>
            </a:r>
            <a:r>
              <a:rPr lang="fr-FR" sz="1700" baseline="30000">
                <a:latin typeface="Helvetica" pitchFamily="2" charset="0"/>
              </a:rPr>
              <a:t>0</a:t>
            </a:r>
            <a:endParaRPr lang="fr-FR" sz="1700">
              <a:effectLst/>
              <a:latin typeface="Helvetica" pitchFamily="2" charset="0"/>
            </a:endParaRPr>
          </a:p>
          <a:p>
            <a:r>
              <a:rPr lang="fr-FR" sz="1700">
                <a:effectLst/>
                <a:latin typeface="Helvetica" pitchFamily="2" charset="0"/>
              </a:rPr>
              <a:t>                     end if</a:t>
            </a:r>
            <a:r>
              <a:rPr lang="fr-FR" sz="1700" baseline="30000">
                <a:latin typeface="Helvetica" pitchFamily="2" charset="0"/>
              </a:rPr>
              <a:t>0</a:t>
            </a:r>
            <a:r>
              <a:rPr lang="fr-FR" sz="1700">
                <a:effectLst/>
                <a:latin typeface="Helvetica" pitchFamily="2" charset="0"/>
              </a:rPr>
              <a:t> ;</a:t>
            </a:r>
            <a:r>
              <a:rPr lang="fr-FR" sz="1700" baseline="30000">
                <a:latin typeface="Helvetica" pitchFamily="2" charset="0"/>
              </a:rPr>
              <a:t>0</a:t>
            </a:r>
            <a:endParaRPr lang="fr-FR" sz="1700">
              <a:solidFill>
                <a:schemeClr val="accent2"/>
              </a:solidFill>
              <a:effectLst/>
              <a:latin typeface="Helvetica" pitchFamily="2" charset="0"/>
            </a:endParaRPr>
          </a:p>
          <a:p>
            <a:r>
              <a:rPr lang="fr-FR" sz="1700">
                <a:effectLst/>
                <a:latin typeface="Helvetica" pitchFamily="2" charset="0"/>
              </a:rPr>
              <a:t>                     </a:t>
            </a:r>
            <a:r>
              <a:rPr lang="fr-FR" sz="1700" baseline="30000">
                <a:latin typeface="Helvetica" pitchFamily="2" charset="0"/>
              </a:rPr>
              <a:t>0</a:t>
            </a:r>
            <a:r>
              <a:rPr lang="fr-FR" sz="1700">
                <a:effectLst/>
                <a:latin typeface="Helvetica" pitchFamily="2" charset="0"/>
              </a:rPr>
              <a:t>pau</a:t>
            </a:r>
            <a:r>
              <a:rPr lang="fr-FR" sz="1700" u="sng">
                <a:solidFill>
                  <a:schemeClr val="accent2"/>
                </a:solidFill>
                <a:effectLst/>
                <a:latin typeface="Helvetica" pitchFamily="2" charset="0"/>
              </a:rPr>
              <a:t>se</a:t>
            </a:r>
            <a:r>
              <a:rPr lang="fr-FR" sz="1700" baseline="30000">
                <a:solidFill>
                  <a:schemeClr val="accent2"/>
                </a:solidFill>
                <a:latin typeface="Helvetica" pitchFamily="2" charset="0"/>
              </a:rPr>
              <a:t>2</a:t>
            </a:r>
            <a:endParaRPr lang="fr-FR" sz="1700">
              <a:effectLst/>
              <a:latin typeface="Helvetica" pitchFamily="2" charset="0"/>
            </a:endParaRPr>
          </a:p>
          <a:p>
            <a:r>
              <a:rPr lang="fr-FR" sz="1700">
                <a:effectLst/>
                <a:latin typeface="Helvetica" pitchFamily="2" charset="0"/>
              </a:rPr>
              <a:t>                  end loop</a:t>
            </a:r>
          </a:p>
          <a:p>
            <a:r>
              <a:rPr lang="fr-FR" sz="1700">
                <a:effectLst/>
                <a:latin typeface="Helvetica" pitchFamily="2" charset="0"/>
              </a:rPr>
              <a:t>               end signal</a:t>
            </a:r>
          </a:p>
          <a:p>
            <a:r>
              <a:rPr lang="fr-FR" sz="1700">
                <a:effectLst/>
                <a:latin typeface="Helvetica" pitchFamily="2" charset="0"/>
              </a:rPr>
              <a:t>            end trap </a:t>
            </a:r>
          </a:p>
          <a:p>
            <a:r>
              <a:rPr lang="fr-FR" sz="1700">
                <a:effectLst/>
                <a:latin typeface="Helvetica" pitchFamily="2" charset="0"/>
              </a:rPr>
              <a:t>         end loop</a:t>
            </a:r>
          </a:p>
          <a:p>
            <a:r>
              <a:rPr lang="fr-FR" sz="1700">
                <a:effectLst/>
                <a:latin typeface="Helvetica" pitchFamily="2" charset="0"/>
              </a:rPr>
              <a:t>      end signal</a:t>
            </a:r>
          </a:p>
          <a:p>
            <a:r>
              <a:rPr lang="fr-FR" sz="1700">
                <a:effectLst/>
                <a:latin typeface="Helvetica" pitchFamily="2" charset="0"/>
              </a:rPr>
              <a:t>   end trap</a:t>
            </a:r>
          </a:p>
          <a:p>
            <a:r>
              <a:rPr lang="fr-FR" sz="1700">
                <a:effectLst/>
                <a:latin typeface="Helvetica" pitchFamily="2" charset="0"/>
              </a:rPr>
              <a:t>end loop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0542F5F-ED1B-2443-AAA1-56A82DB94EF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21/03/2018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B0396E3-34A1-7C49-A009-511BCF0277F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88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848F085-3C20-034E-83BB-F76E6B1E9EE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1A8A48C-FECC-C044-A897-3AEC1AA6D5A4}"/>
              </a:ext>
            </a:extLst>
          </p:cNvPr>
          <p:cNvSpPr txBox="1"/>
          <p:nvPr/>
        </p:nvSpPr>
        <p:spPr>
          <a:xfrm>
            <a:off x="6016501" y="1196752"/>
            <a:ext cx="2975494" cy="1194149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none" tIns="39600" rtlCol="0" anchor="t" anchorCtr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instant 2c,</a:t>
            </a:r>
          </a:p>
          <a:p>
            <a:pPr algn="ctr" fontAlgn="base">
              <a:spcAft>
                <a:spcPct val="0"/>
              </a:spcAft>
            </a:pPr>
            <a:r>
              <a:rPr lang="en-US" sz="2400" kern="0" dirty="0"/>
              <a:t> branche 2 index 2/2</a:t>
            </a:r>
          </a:p>
          <a:p>
            <a:pPr algn="ctr" fontAlgn="base"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émission de 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S2</a:t>
            </a:r>
            <a:r>
              <a:rPr kumimoji="0" lang="en-US" sz="2400" b="0" i="0" u="none" strike="noStrike" kern="0" cap="none" spc="0" normalizeH="0" baseline="3000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2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A2C41F7B-5118-7640-9D03-585653F20376}"/>
              </a:ext>
            </a:extLst>
          </p:cNvPr>
          <p:cNvGrpSpPr/>
          <p:nvPr/>
        </p:nvGrpSpPr>
        <p:grpSpPr>
          <a:xfrm>
            <a:off x="28391" y="4554"/>
            <a:ext cx="397866" cy="6344836"/>
            <a:chOff x="28391" y="4554"/>
            <a:chExt cx="397866" cy="6344836"/>
          </a:xfrm>
        </p:grpSpPr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688F0E5B-77D2-FF4D-B410-D0D4EDA5885E}"/>
                </a:ext>
              </a:extLst>
            </p:cNvPr>
            <p:cNvSpPr txBox="1"/>
            <p:nvPr/>
          </p:nvSpPr>
          <p:spPr>
            <a:xfrm>
              <a:off x="28391" y="4554"/>
              <a:ext cx="397866" cy="40011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2000" b="0" i="0" u="none" strike="noStrike" kern="0" cap="none" spc="0" normalizeH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</a:rPr>
                <a:t>/0</a:t>
              </a: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0C739A4E-376B-694D-83E6-86AA377977F6}"/>
                </a:ext>
              </a:extLst>
            </p:cNvPr>
            <p:cNvSpPr txBox="1"/>
            <p:nvPr/>
          </p:nvSpPr>
          <p:spPr>
            <a:xfrm>
              <a:off x="28391" y="782414"/>
              <a:ext cx="397866" cy="40011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2000" b="0" i="0" u="none" strike="noStrike" kern="0" cap="none" spc="0" normalizeH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</a:rPr>
                <a:t>/1</a:t>
              </a: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252141CD-A6B9-224F-A1C4-04E6089F0ABA}"/>
                </a:ext>
              </a:extLst>
            </p:cNvPr>
            <p:cNvSpPr txBox="1"/>
            <p:nvPr/>
          </p:nvSpPr>
          <p:spPr>
            <a:xfrm>
              <a:off x="28391" y="2132856"/>
              <a:ext cx="397866" cy="40011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2000" b="0" i="0" u="none" strike="noStrike" kern="0" cap="none" spc="0" normalizeH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</a:rPr>
                <a:t>/2</a:t>
              </a: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E458DFC9-49A3-1349-80E8-E72C53F8025E}"/>
                </a:ext>
              </a:extLst>
            </p:cNvPr>
            <p:cNvSpPr txBox="1"/>
            <p:nvPr/>
          </p:nvSpPr>
          <p:spPr>
            <a:xfrm>
              <a:off x="28391" y="5142702"/>
              <a:ext cx="397866" cy="40011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2000" b="0" i="0" u="none" strike="noStrike" kern="0" cap="none" spc="0" normalizeH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</a:rPr>
                <a:t>/1</a:t>
              </a:r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353BE5FC-134E-2E46-B42A-2BD6251ECD7E}"/>
                </a:ext>
              </a:extLst>
            </p:cNvPr>
            <p:cNvSpPr txBox="1"/>
            <p:nvPr/>
          </p:nvSpPr>
          <p:spPr>
            <a:xfrm>
              <a:off x="28391" y="5949280"/>
              <a:ext cx="397866" cy="40011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2000" b="0" i="0" u="none" strike="noStrike" kern="0" cap="none" spc="0" normalizeH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</a:rPr>
                <a:t>/0</a:t>
              </a:r>
            </a:p>
          </p:txBody>
        </p:sp>
      </p:grp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CB1253EA-0B2B-334F-9D62-1022F0CFA604}"/>
              </a:ext>
            </a:extLst>
          </p:cNvPr>
          <p:cNvCxnSpPr>
            <a:cxnSpLocks/>
          </p:cNvCxnSpPr>
          <p:nvPr/>
        </p:nvCxnSpPr>
        <p:spPr bwMode="auto">
          <a:xfrm>
            <a:off x="683568" y="2564904"/>
            <a:ext cx="720080" cy="0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47986875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11B6C00-AE3E-4F45-A469-0F4F8BB26DF7}"/>
              </a:ext>
            </a:extLst>
          </p:cNvPr>
          <p:cNvSpPr/>
          <p:nvPr/>
        </p:nvSpPr>
        <p:spPr>
          <a:xfrm>
            <a:off x="467544" y="33730"/>
            <a:ext cx="8784976" cy="6909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700">
                <a:latin typeface="Helvetica" pitchFamily="2" charset="0"/>
              </a:rPr>
              <a:t>output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S1andS2</a:t>
            </a:r>
            <a:r>
              <a:rPr lang="fr-FR" sz="1700" baseline="30000">
                <a:latin typeface="Helvetica" pitchFamily="2" charset="0"/>
              </a:rPr>
              <a:t>0</a:t>
            </a:r>
            <a:r>
              <a:rPr lang="fr-FR" sz="1700">
                <a:latin typeface="Helvetica" pitchFamily="2" charset="0"/>
              </a:rPr>
              <a:t>,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S1andnS2</a:t>
            </a:r>
            <a:r>
              <a:rPr lang="fr-FR" sz="1700" baseline="30000">
                <a:latin typeface="Helvetica" pitchFamily="2" charset="0"/>
              </a:rPr>
              <a:t>0</a:t>
            </a:r>
            <a:r>
              <a:rPr lang="fr-FR" sz="1700">
                <a:latin typeface="Helvetica" pitchFamily="2" charset="0"/>
              </a:rPr>
              <a:t>,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nS1andS2</a:t>
            </a:r>
            <a:r>
              <a:rPr lang="fr-FR" sz="1700" baseline="30000">
                <a:latin typeface="Helvetica" pitchFamily="2" charset="0"/>
              </a:rPr>
              <a:t>0</a:t>
            </a:r>
            <a:r>
              <a:rPr lang="fr-FR" sz="1700">
                <a:latin typeface="Helvetica" pitchFamily="2" charset="0"/>
              </a:rPr>
              <a:t>,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nS1andnS2</a:t>
            </a:r>
            <a:r>
              <a:rPr lang="fr-FR" sz="1700" baseline="30000">
                <a:latin typeface="Helvetica" pitchFamily="2" charset="0"/>
              </a:rPr>
              <a:t>0</a:t>
            </a:r>
            <a:r>
              <a:rPr lang="fr-FR" sz="100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fr-FR" sz="1700">
                <a:latin typeface="Helvetica" pitchFamily="2" charset="0"/>
              </a:rPr>
              <a:t>;</a:t>
            </a:r>
          </a:p>
          <a:p>
            <a:r>
              <a:rPr lang="fr-FR" sz="1700">
                <a:effectLst/>
                <a:latin typeface="Helvetica" pitchFamily="2" charset="0"/>
              </a:rPr>
              <a:t>loop</a:t>
            </a:r>
            <a:r>
              <a:rPr lang="fr-FR" sz="1700" baseline="30000">
                <a:effectLst/>
                <a:latin typeface="Helvetica" pitchFamily="2" charset="0"/>
              </a:rPr>
              <a:t>0</a:t>
            </a:r>
            <a:endParaRPr lang="fr-FR" sz="1700">
              <a:effectLst/>
              <a:latin typeface="Helvetica" pitchFamily="2" charset="0"/>
            </a:endParaRPr>
          </a:p>
          <a:p>
            <a:r>
              <a:rPr lang="fr-FR" sz="1700">
                <a:effectLst/>
                <a:latin typeface="Helvetica" pitchFamily="2" charset="0"/>
              </a:rPr>
              <a:t>   trap</a:t>
            </a:r>
            <a:r>
              <a:rPr lang="fr-FR" sz="1700" baseline="30000">
                <a:effectLst/>
                <a:latin typeface="Helvetica" pitchFamily="2" charset="0"/>
              </a:rPr>
              <a:t>0</a:t>
            </a:r>
            <a:r>
              <a:rPr lang="fr-FR" sz="1700">
                <a:effectLst/>
                <a:latin typeface="Helvetica" pitchFamily="2" charset="0"/>
              </a:rPr>
              <a:t> </a:t>
            </a:r>
            <a:r>
              <a:rPr lang="fr-FR" sz="1700">
                <a:solidFill>
                  <a:schemeClr val="accent3"/>
                </a:solidFill>
                <a:effectLst/>
                <a:latin typeface="Helvetica" pitchFamily="2" charset="0"/>
              </a:rPr>
              <a:t>T1</a:t>
            </a:r>
            <a:r>
              <a:rPr lang="fr-FR" sz="1700" baseline="30000">
                <a:latin typeface="Helvetica" pitchFamily="2" charset="0"/>
              </a:rPr>
              <a:t>0</a:t>
            </a:r>
            <a:r>
              <a:rPr lang="fr-FR" sz="1700">
                <a:effectLst/>
                <a:latin typeface="Helvetica" pitchFamily="2" charset="0"/>
              </a:rPr>
              <a:t> in</a:t>
            </a:r>
          </a:p>
          <a:p>
            <a:r>
              <a:rPr lang="fr-FR" sz="1700">
                <a:effectLst/>
                <a:latin typeface="Helvetica" pitchFamily="2" charset="0"/>
              </a:rPr>
              <a:t>      signal</a:t>
            </a:r>
            <a:r>
              <a:rPr lang="fr-FR" sz="1700" baseline="30000">
                <a:latin typeface="Helvetica" pitchFamily="2" charset="0"/>
              </a:rPr>
              <a:t>0</a:t>
            </a:r>
            <a:r>
              <a:rPr lang="fr-FR" sz="1700">
                <a:effectLst/>
                <a:latin typeface="Helvetica" pitchFamily="2" charset="0"/>
              </a:rPr>
              <a:t> </a:t>
            </a:r>
            <a:r>
              <a:rPr lang="fr-FR" sz="1700">
                <a:solidFill>
                  <a:schemeClr val="tx2"/>
                </a:solidFill>
                <a:effectLst/>
                <a:latin typeface="Helvetica" pitchFamily="2" charset="0"/>
              </a:rPr>
              <a:t>S1</a:t>
            </a:r>
            <a:r>
              <a:rPr lang="fr-FR" sz="1700" baseline="30000">
                <a:latin typeface="Helvetica" pitchFamily="2" charset="0"/>
              </a:rPr>
              <a:t>0,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1</a:t>
            </a:r>
            <a:r>
              <a:rPr lang="fr-FR" sz="1700">
                <a:effectLst/>
                <a:latin typeface="Helvetica" pitchFamily="2" charset="0"/>
              </a:rPr>
              <a:t> in </a:t>
            </a:r>
          </a:p>
          <a:p>
            <a:r>
              <a:rPr lang="fr-FR" sz="1700">
                <a:latin typeface="Helvetica" pitchFamily="2" charset="0"/>
              </a:rPr>
              <a:t>         </a:t>
            </a:r>
            <a:r>
              <a:rPr lang="fr-FR" sz="1700" baseline="30000">
                <a:latin typeface="Helvetica" pitchFamily="2" charset="0"/>
              </a:rPr>
              <a:t>0</a:t>
            </a:r>
            <a:r>
              <a:rPr lang="fr-FR" sz="1700">
                <a:effectLst/>
                <a:latin typeface="Helvetica" pitchFamily="2" charset="0"/>
              </a:rPr>
              <a:t>pau</a:t>
            </a:r>
            <a:r>
              <a:rPr lang="fr-FR" sz="1700" u="sng">
                <a:solidFill>
                  <a:schemeClr val="accent2"/>
                </a:solidFill>
                <a:effectLst/>
                <a:latin typeface="Helvetica" pitchFamily="2" charset="0"/>
              </a:rPr>
              <a:t>se</a:t>
            </a:r>
            <a:r>
              <a:rPr lang="fr-FR" sz="1700" baseline="30000">
                <a:solidFill>
                  <a:schemeClr val="accent2"/>
                </a:solidFill>
                <a:effectLst/>
                <a:latin typeface="Helvetica" pitchFamily="2" charset="0"/>
              </a:rPr>
              <a:t>1</a:t>
            </a:r>
            <a:r>
              <a:rPr lang="fr-FR" sz="1000">
                <a:effectLst/>
                <a:latin typeface="Helvetica" pitchFamily="2" charset="0"/>
              </a:rPr>
              <a:t> </a:t>
            </a:r>
            <a:r>
              <a:rPr lang="fr-FR" sz="1700">
                <a:solidFill>
                  <a:schemeClr val="accent2"/>
                </a:solidFill>
                <a:effectLst/>
                <a:latin typeface="Helvetica" pitchFamily="2" charset="0"/>
              </a:rPr>
              <a:t>; emit</a:t>
            </a:r>
            <a:r>
              <a:rPr lang="fr-FR" sz="1700" baseline="30000">
                <a:solidFill>
                  <a:schemeClr val="accent2"/>
                </a:solidFill>
                <a:latin typeface="Helvetica" pitchFamily="2" charset="0"/>
              </a:rPr>
              <a:t>1</a:t>
            </a:r>
            <a:r>
              <a:rPr lang="fr-FR" sz="1700">
                <a:effectLst/>
                <a:latin typeface="Helvetica" pitchFamily="2" charset="0"/>
              </a:rPr>
              <a:t> </a:t>
            </a:r>
            <a:r>
              <a:rPr lang="fr-FR" sz="1700">
                <a:solidFill>
                  <a:schemeClr val="tx2"/>
                </a:solidFill>
                <a:effectLst/>
                <a:latin typeface="Helvetica" pitchFamily="2" charset="0"/>
              </a:rPr>
              <a:t>S1</a:t>
            </a:r>
            <a:r>
              <a:rPr lang="fr-FR" sz="1700" baseline="30000">
                <a:effectLst/>
                <a:latin typeface="Helvetica" pitchFamily="2" charset="0"/>
              </a:rPr>
              <a:t>0,</a:t>
            </a:r>
            <a:r>
              <a:rPr lang="fr-FR" sz="1700" baseline="30000">
                <a:solidFill>
                  <a:schemeClr val="accent1"/>
                </a:solidFill>
                <a:effectLst/>
                <a:latin typeface="Helvetica" pitchFamily="2" charset="0"/>
              </a:rPr>
              <a:t>1</a:t>
            </a:r>
            <a:r>
              <a:rPr lang="fr-FR" sz="1000">
                <a:solidFill>
                  <a:schemeClr val="tx2"/>
                </a:solidFill>
                <a:effectLst/>
                <a:latin typeface="Helvetica" pitchFamily="2" charset="0"/>
              </a:rPr>
              <a:t> </a:t>
            </a:r>
            <a:r>
              <a:rPr lang="fr-FR" sz="1700">
                <a:effectLst/>
                <a:latin typeface="Helvetica" pitchFamily="2" charset="0"/>
              </a:rPr>
              <a:t>; exit </a:t>
            </a:r>
            <a:r>
              <a:rPr lang="fr-FR" sz="1700">
                <a:solidFill>
                  <a:schemeClr val="accent3"/>
                </a:solidFill>
                <a:effectLst/>
                <a:latin typeface="Helvetica" pitchFamily="2" charset="0"/>
              </a:rPr>
              <a:t>T1</a:t>
            </a:r>
            <a:r>
              <a:rPr lang="fr-FR" sz="1700" baseline="30000">
                <a:latin typeface="Helvetica" pitchFamily="2" charset="0"/>
              </a:rPr>
              <a:t>0</a:t>
            </a:r>
            <a:endParaRPr lang="fr-FR" sz="1700">
              <a:effectLst/>
              <a:latin typeface="Helvetica" pitchFamily="2" charset="0"/>
            </a:endParaRPr>
          </a:p>
          <a:p>
            <a:r>
              <a:rPr lang="fr-FR" sz="1700">
                <a:effectLst/>
                <a:latin typeface="Helvetica" pitchFamily="2" charset="0"/>
              </a:rPr>
              <a:t>      </a:t>
            </a:r>
            <a:r>
              <a:rPr lang="fr-FR" sz="1700">
                <a:solidFill>
                  <a:schemeClr val="accent2"/>
                </a:solidFill>
                <a:effectLst/>
                <a:latin typeface="Helvetica" pitchFamily="2" charset="0"/>
              </a:rPr>
              <a:t>||</a:t>
            </a:r>
            <a:r>
              <a:rPr lang="fr-FR" sz="1700" baseline="30000">
                <a:effectLst/>
                <a:latin typeface="Helvetica" pitchFamily="2" charset="0"/>
              </a:rPr>
              <a:t>0</a:t>
            </a:r>
            <a:r>
              <a:rPr lang="fr-FR" sz="1700" baseline="30000">
                <a:solidFill>
                  <a:schemeClr val="accent2"/>
                </a:solidFill>
                <a:effectLst/>
                <a:latin typeface="Helvetica" pitchFamily="2" charset="0"/>
              </a:rPr>
              <a:t>,1</a:t>
            </a:r>
          </a:p>
          <a:p>
            <a:r>
              <a:rPr lang="fr-FR" sz="1700">
                <a:effectLst/>
                <a:latin typeface="Helvetica" pitchFamily="2" charset="0"/>
              </a:rPr>
              <a:t>         loop</a:t>
            </a:r>
            <a:r>
              <a:rPr lang="fr-FR" sz="1700" baseline="30000">
                <a:effectLst/>
                <a:latin typeface="Helvetica" pitchFamily="2" charset="0"/>
              </a:rPr>
              <a:t>0</a:t>
            </a:r>
            <a:endParaRPr lang="fr-FR" sz="1700">
              <a:effectLst/>
              <a:latin typeface="Helvetica" pitchFamily="2" charset="0"/>
            </a:endParaRPr>
          </a:p>
          <a:p>
            <a:r>
              <a:rPr lang="fr-FR" sz="1700">
                <a:effectLst/>
                <a:latin typeface="Helvetica" pitchFamily="2" charset="0"/>
              </a:rPr>
              <a:t>            trap</a:t>
            </a:r>
            <a:r>
              <a:rPr lang="fr-FR" sz="1700" baseline="30000">
                <a:effectLst/>
                <a:latin typeface="Helvetica" pitchFamily="2" charset="0"/>
              </a:rPr>
              <a:t>0</a:t>
            </a:r>
            <a:r>
              <a:rPr lang="fr-FR" sz="1700">
                <a:effectLst/>
                <a:latin typeface="Helvetica" pitchFamily="2" charset="0"/>
              </a:rPr>
              <a:t> </a:t>
            </a:r>
            <a:r>
              <a:rPr lang="fr-FR" sz="1700">
                <a:solidFill>
                  <a:schemeClr val="accent3"/>
                </a:solidFill>
                <a:effectLst/>
                <a:latin typeface="Helvetica" pitchFamily="2" charset="0"/>
              </a:rPr>
              <a:t>T2</a:t>
            </a:r>
            <a:r>
              <a:rPr lang="fr-FR" sz="1700" baseline="30000">
                <a:latin typeface="Helvetica" pitchFamily="2" charset="0"/>
              </a:rPr>
              <a:t>0,1</a:t>
            </a:r>
            <a:r>
              <a:rPr lang="fr-FR" sz="1700">
                <a:effectLst/>
                <a:latin typeface="Helvetica" pitchFamily="2" charset="0"/>
              </a:rPr>
              <a:t> in</a:t>
            </a:r>
          </a:p>
          <a:p>
            <a:r>
              <a:rPr lang="fr-FR" sz="1700">
                <a:effectLst/>
                <a:latin typeface="Helvetica" pitchFamily="2" charset="0"/>
              </a:rPr>
              <a:t>               signal</a:t>
            </a:r>
            <a:r>
              <a:rPr lang="fr-FR" sz="1700" baseline="30000">
                <a:latin typeface="Helvetica" pitchFamily="2" charset="0"/>
              </a:rPr>
              <a:t>0</a:t>
            </a:r>
            <a:r>
              <a:rPr lang="fr-FR" sz="1700">
                <a:effectLst/>
                <a:latin typeface="Helvetica" pitchFamily="2" charset="0"/>
              </a:rPr>
              <a:t> </a:t>
            </a:r>
            <a:r>
              <a:rPr lang="fr-FR" sz="1700">
                <a:solidFill>
                  <a:schemeClr val="tx2"/>
                </a:solidFill>
                <a:effectLst/>
                <a:latin typeface="Helvetica" pitchFamily="2" charset="0"/>
              </a:rPr>
              <a:t>S2</a:t>
            </a:r>
            <a:r>
              <a:rPr lang="fr-FR" sz="1700" baseline="30000">
                <a:latin typeface="Helvetica" pitchFamily="2" charset="0"/>
              </a:rPr>
              <a:t>0,1,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2</a:t>
            </a:r>
            <a:r>
              <a:rPr lang="fr-FR" sz="1700">
                <a:effectLst/>
                <a:latin typeface="Helvetica" pitchFamily="2" charset="0"/>
              </a:rPr>
              <a:t> in</a:t>
            </a:r>
          </a:p>
          <a:p>
            <a:r>
              <a:rPr lang="fr-FR" sz="1700">
                <a:latin typeface="Helvetica" pitchFamily="2" charset="0"/>
              </a:rPr>
              <a:t>                  </a:t>
            </a:r>
            <a:r>
              <a:rPr lang="fr-FR" sz="1700" baseline="30000">
                <a:latin typeface="Helvetica" pitchFamily="2" charset="0"/>
              </a:rPr>
              <a:t>0</a:t>
            </a:r>
            <a:r>
              <a:rPr lang="fr-FR" sz="1700">
                <a:effectLst/>
                <a:latin typeface="Helvetica" pitchFamily="2" charset="0"/>
              </a:rPr>
              <a:t>pau</a:t>
            </a:r>
            <a:r>
              <a:rPr lang="fr-FR" sz="1700" u="sng">
                <a:solidFill>
                  <a:schemeClr val="accent2"/>
                </a:solidFill>
                <a:effectLst/>
                <a:latin typeface="Helvetica" pitchFamily="2" charset="0"/>
              </a:rPr>
              <a:t>se</a:t>
            </a:r>
            <a:r>
              <a:rPr lang="fr-FR" sz="1700" baseline="30000">
                <a:solidFill>
                  <a:schemeClr val="accent2"/>
                </a:solidFill>
                <a:latin typeface="Helvetica" pitchFamily="2" charset="0"/>
              </a:rPr>
              <a:t>2</a:t>
            </a:r>
            <a:r>
              <a:rPr lang="fr-FR" sz="1000">
                <a:effectLst/>
                <a:latin typeface="Helvetica" pitchFamily="2" charset="0"/>
              </a:rPr>
              <a:t> </a:t>
            </a:r>
            <a:r>
              <a:rPr lang="fr-FR" sz="1700">
                <a:solidFill>
                  <a:schemeClr val="accent2"/>
                </a:solidFill>
                <a:effectLst/>
                <a:latin typeface="Helvetica" pitchFamily="2" charset="0"/>
              </a:rPr>
              <a:t>; emit</a:t>
            </a:r>
            <a:r>
              <a:rPr lang="fr-FR" sz="1700" baseline="30000">
                <a:solidFill>
                  <a:schemeClr val="accent2"/>
                </a:solidFill>
                <a:latin typeface="Helvetica" pitchFamily="2" charset="0"/>
              </a:rPr>
              <a:t>2</a:t>
            </a:r>
            <a:r>
              <a:rPr lang="fr-FR" sz="1700">
                <a:effectLst/>
                <a:latin typeface="Helvetica" pitchFamily="2" charset="0"/>
              </a:rPr>
              <a:t> </a:t>
            </a:r>
            <a:r>
              <a:rPr lang="fr-FR" sz="1700">
                <a:solidFill>
                  <a:schemeClr val="tx2"/>
                </a:solidFill>
                <a:effectLst/>
                <a:latin typeface="Helvetica" pitchFamily="2" charset="0"/>
              </a:rPr>
              <a:t>S2</a:t>
            </a:r>
            <a:r>
              <a:rPr lang="fr-FR" sz="1700" baseline="30000">
                <a:latin typeface="Helvetica" pitchFamily="2" charset="0"/>
              </a:rPr>
              <a:t>0,1,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2</a:t>
            </a:r>
            <a:r>
              <a:rPr lang="fr-FR" sz="1000">
                <a:effectLst/>
                <a:latin typeface="Helvetica" pitchFamily="2" charset="0"/>
              </a:rPr>
              <a:t> </a:t>
            </a:r>
            <a:r>
              <a:rPr lang="fr-FR" sz="1700">
                <a:effectLst/>
                <a:latin typeface="Helvetica" pitchFamily="2" charset="0"/>
              </a:rPr>
              <a:t>;</a:t>
            </a:r>
            <a:r>
              <a:rPr lang="fr-FR" sz="1700">
                <a:solidFill>
                  <a:schemeClr val="accent2"/>
                </a:solidFill>
                <a:effectLst/>
                <a:latin typeface="Helvetica" pitchFamily="2" charset="0"/>
              </a:rPr>
              <a:t> </a:t>
            </a:r>
            <a:r>
              <a:rPr lang="fr-FR" sz="1700">
                <a:effectLst/>
                <a:latin typeface="Helvetica" pitchFamily="2" charset="0"/>
              </a:rPr>
              <a:t>exit </a:t>
            </a:r>
            <a:r>
              <a:rPr lang="fr-FR" sz="1700">
                <a:solidFill>
                  <a:schemeClr val="accent3"/>
                </a:solidFill>
                <a:effectLst/>
                <a:latin typeface="Helvetica" pitchFamily="2" charset="0"/>
              </a:rPr>
              <a:t>T2</a:t>
            </a:r>
            <a:r>
              <a:rPr lang="fr-FR" sz="1700" baseline="30000">
                <a:latin typeface="Helvetica" pitchFamily="2" charset="0"/>
              </a:rPr>
              <a:t>0,1</a:t>
            </a:r>
            <a:endParaRPr lang="fr-FR" sz="1700">
              <a:effectLst/>
              <a:latin typeface="Helvetica" pitchFamily="2" charset="0"/>
            </a:endParaRPr>
          </a:p>
          <a:p>
            <a:r>
              <a:rPr lang="fr-FR" sz="1700">
                <a:effectLst/>
                <a:latin typeface="Helvetica" pitchFamily="2" charset="0"/>
              </a:rPr>
              <a:t>               </a:t>
            </a:r>
            <a:r>
              <a:rPr lang="fr-FR" sz="1700">
                <a:solidFill>
                  <a:schemeClr val="accent2"/>
                </a:solidFill>
                <a:effectLst/>
                <a:latin typeface="Helvetica" pitchFamily="2" charset="0"/>
              </a:rPr>
              <a:t>||</a:t>
            </a:r>
            <a:r>
              <a:rPr lang="fr-FR" sz="1700" baseline="30000">
                <a:latin typeface="Helvetica" pitchFamily="2" charset="0"/>
              </a:rPr>
              <a:t>0</a:t>
            </a:r>
            <a:r>
              <a:rPr lang="fr-FR" sz="1700" baseline="30000">
                <a:solidFill>
                  <a:schemeClr val="accent2"/>
                </a:solidFill>
                <a:latin typeface="Helvetica" pitchFamily="2" charset="0"/>
              </a:rPr>
              <a:t>,2</a:t>
            </a:r>
            <a:endParaRPr lang="fr-FR" sz="1700">
              <a:effectLst/>
              <a:latin typeface="Helvetica" pitchFamily="2" charset="0"/>
            </a:endParaRPr>
          </a:p>
          <a:p>
            <a:r>
              <a:rPr lang="fr-FR" sz="1700">
                <a:effectLst/>
                <a:latin typeface="Helvetica" pitchFamily="2" charset="0"/>
              </a:rPr>
              <a:t>                  </a:t>
            </a:r>
            <a:r>
              <a:rPr lang="fr-FR" sz="1700">
                <a:solidFill>
                  <a:schemeClr val="accent2"/>
                </a:solidFill>
                <a:effectLst/>
                <a:latin typeface="Helvetica" pitchFamily="2" charset="0"/>
              </a:rPr>
              <a:t>loop</a:t>
            </a:r>
            <a:r>
              <a:rPr lang="fr-FR" sz="1700" baseline="30000">
                <a:latin typeface="Helvetica" pitchFamily="2" charset="0"/>
              </a:rPr>
              <a:t>0,</a:t>
            </a:r>
            <a:r>
              <a:rPr lang="fr-FR" sz="1700" baseline="30000">
                <a:solidFill>
                  <a:schemeClr val="accent2"/>
                </a:solidFill>
                <a:latin typeface="Helvetica" pitchFamily="2" charset="0"/>
              </a:rPr>
              <a:t>2</a:t>
            </a:r>
            <a:endParaRPr lang="fr-FR" sz="1700">
              <a:effectLst/>
              <a:latin typeface="Helvetica" pitchFamily="2" charset="0"/>
            </a:endParaRPr>
          </a:p>
          <a:p>
            <a:r>
              <a:rPr lang="fr-FR" sz="1700">
                <a:effectLst/>
                <a:latin typeface="Helvetica" pitchFamily="2" charset="0"/>
              </a:rPr>
              <a:t>                     </a:t>
            </a:r>
            <a:r>
              <a:rPr lang="fr-FR" sz="1700">
                <a:solidFill>
                  <a:schemeClr val="accent2"/>
                </a:solidFill>
                <a:effectLst/>
                <a:latin typeface="Helvetica" pitchFamily="2" charset="0"/>
              </a:rPr>
              <a:t>if</a:t>
            </a:r>
            <a:r>
              <a:rPr lang="fr-FR" sz="1700" baseline="30000">
                <a:latin typeface="Helvetica" pitchFamily="2" charset="0"/>
              </a:rPr>
              <a:t>0,</a:t>
            </a:r>
            <a:r>
              <a:rPr lang="fr-FR" sz="1700" baseline="30000">
                <a:solidFill>
                  <a:schemeClr val="accent2"/>
                </a:solidFill>
                <a:latin typeface="Helvetica" pitchFamily="2" charset="0"/>
              </a:rPr>
              <a:t>2</a:t>
            </a:r>
          </a:p>
          <a:p>
            <a:r>
              <a:rPr lang="fr-FR" sz="1700">
                <a:latin typeface="Helvetica" pitchFamily="2" charset="0"/>
              </a:rPr>
              <a:t>                        case (</a:t>
            </a:r>
            <a:r>
              <a:rPr lang="fr-FR" sz="1700">
                <a:solidFill>
                  <a:schemeClr val="accent1"/>
                </a:solidFill>
                <a:latin typeface="Helvetica" pitchFamily="2" charset="0"/>
              </a:rPr>
              <a:t>S1</a:t>
            </a:r>
            <a:r>
              <a:rPr lang="fr-FR" sz="1700" baseline="30000">
                <a:latin typeface="Helvetica" pitchFamily="2" charset="0"/>
              </a:rPr>
              <a:t>0,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1</a:t>
            </a:r>
            <a:r>
              <a:rPr lang="fr-FR" sz="1700">
                <a:latin typeface="Helvetica" pitchFamily="2" charset="0"/>
              </a:rPr>
              <a:t> and </a:t>
            </a:r>
            <a:r>
              <a:rPr lang="fr-FR" sz="1700">
                <a:solidFill>
                  <a:schemeClr val="accent1"/>
                </a:solidFill>
                <a:latin typeface="Helvetica" pitchFamily="2" charset="0"/>
              </a:rPr>
              <a:t>S2</a:t>
            </a:r>
            <a:r>
              <a:rPr lang="fr-FR" sz="1700" baseline="30000">
                <a:latin typeface="Helvetica" pitchFamily="2" charset="0"/>
              </a:rPr>
              <a:t>0,1,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2</a:t>
            </a:r>
            <a:r>
              <a:rPr lang="fr-FR" sz="1700">
                <a:latin typeface="Helvetica" pitchFamily="2" charset="0"/>
              </a:rPr>
              <a:t>) do emit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S1andS2</a:t>
            </a:r>
            <a:r>
              <a:rPr lang="fr-FR" sz="1700" baseline="30000">
                <a:latin typeface="Helvetica" pitchFamily="2" charset="0"/>
              </a:rPr>
              <a:t>0</a:t>
            </a:r>
            <a:endParaRPr lang="fr-FR" sz="1700">
              <a:solidFill>
                <a:schemeClr val="tx2"/>
              </a:solidFill>
              <a:latin typeface="Helvetica" pitchFamily="2" charset="0"/>
            </a:endParaRPr>
          </a:p>
          <a:p>
            <a:r>
              <a:rPr lang="fr-FR" sz="1700">
                <a:latin typeface="Helvetica" pitchFamily="2" charset="0"/>
              </a:rPr>
              <a:t>                        case (</a:t>
            </a:r>
            <a:r>
              <a:rPr lang="fr-FR" sz="1700">
                <a:solidFill>
                  <a:schemeClr val="accent1"/>
                </a:solidFill>
                <a:latin typeface="Helvetica" pitchFamily="2" charset="0"/>
              </a:rPr>
              <a:t>S1</a:t>
            </a:r>
            <a:r>
              <a:rPr lang="fr-FR" sz="1700" baseline="30000">
                <a:latin typeface="Helvetica" pitchFamily="2" charset="0"/>
              </a:rPr>
              <a:t>0,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1</a:t>
            </a:r>
            <a:r>
              <a:rPr lang="fr-FR" sz="1700">
                <a:latin typeface="Helvetica" pitchFamily="2" charset="0"/>
              </a:rPr>
              <a:t> and not </a:t>
            </a:r>
            <a:r>
              <a:rPr lang="fr-FR" sz="1700">
                <a:solidFill>
                  <a:schemeClr val="accent1"/>
                </a:solidFill>
                <a:latin typeface="Helvetica" pitchFamily="2" charset="0"/>
              </a:rPr>
              <a:t>S2</a:t>
            </a:r>
            <a:r>
              <a:rPr lang="fr-FR" sz="1700" baseline="30000">
                <a:latin typeface="Helvetica" pitchFamily="2" charset="0"/>
              </a:rPr>
              <a:t>0,1,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2</a:t>
            </a:r>
            <a:r>
              <a:rPr lang="fr-FR" sz="1700">
                <a:latin typeface="Helvetica" pitchFamily="2" charset="0"/>
              </a:rPr>
              <a:t>) do emit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S1andnS2</a:t>
            </a:r>
            <a:r>
              <a:rPr lang="fr-FR" sz="1700" baseline="30000">
                <a:latin typeface="Helvetica" pitchFamily="2" charset="0"/>
              </a:rPr>
              <a:t>0</a:t>
            </a:r>
            <a:endParaRPr lang="fr-FR" sz="1700">
              <a:solidFill>
                <a:schemeClr val="tx2"/>
              </a:solidFill>
              <a:latin typeface="Helvetica" pitchFamily="2" charset="0"/>
            </a:endParaRPr>
          </a:p>
          <a:p>
            <a:r>
              <a:rPr lang="fr-FR" sz="1700">
                <a:latin typeface="Helvetica" pitchFamily="2" charset="0"/>
              </a:rPr>
              <a:t>                        case (not </a:t>
            </a:r>
            <a:r>
              <a:rPr lang="fr-FR" sz="1700">
                <a:solidFill>
                  <a:schemeClr val="accent1"/>
                </a:solidFill>
                <a:latin typeface="Helvetica" pitchFamily="2" charset="0"/>
              </a:rPr>
              <a:t>S1</a:t>
            </a:r>
            <a:r>
              <a:rPr lang="fr-FR" sz="1700" baseline="30000">
                <a:latin typeface="Helvetica" pitchFamily="2" charset="0"/>
              </a:rPr>
              <a:t>0,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1</a:t>
            </a:r>
            <a:r>
              <a:rPr lang="fr-FR" sz="1700">
                <a:latin typeface="Helvetica" pitchFamily="2" charset="0"/>
              </a:rPr>
              <a:t> and </a:t>
            </a:r>
            <a:r>
              <a:rPr lang="fr-FR" sz="1700">
                <a:solidFill>
                  <a:schemeClr val="accent1"/>
                </a:solidFill>
                <a:latin typeface="Helvetica" pitchFamily="2" charset="0"/>
              </a:rPr>
              <a:t>S2</a:t>
            </a:r>
            <a:r>
              <a:rPr lang="fr-FR" sz="1700" baseline="30000">
                <a:latin typeface="Helvetica" pitchFamily="2" charset="0"/>
              </a:rPr>
              <a:t>0,1,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2</a:t>
            </a:r>
            <a:r>
              <a:rPr lang="fr-FR" sz="1700">
                <a:latin typeface="Helvetica" pitchFamily="2" charset="0"/>
              </a:rPr>
              <a:t>) do emit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nS1andS2</a:t>
            </a:r>
            <a:r>
              <a:rPr lang="fr-FR" sz="1700" baseline="30000">
                <a:latin typeface="Helvetica" pitchFamily="2" charset="0"/>
              </a:rPr>
              <a:t>0</a:t>
            </a:r>
            <a:endParaRPr lang="fr-FR" sz="1700">
              <a:solidFill>
                <a:schemeClr val="tx2"/>
              </a:solidFill>
              <a:latin typeface="Helvetica" pitchFamily="2" charset="0"/>
            </a:endParaRPr>
          </a:p>
          <a:p>
            <a:r>
              <a:rPr lang="fr-FR" sz="1700">
                <a:latin typeface="Helvetica" pitchFamily="2" charset="0"/>
              </a:rPr>
              <a:t>                        case (not </a:t>
            </a:r>
            <a:r>
              <a:rPr lang="fr-FR" sz="1700">
                <a:solidFill>
                  <a:schemeClr val="accent1"/>
                </a:solidFill>
                <a:latin typeface="Helvetica" pitchFamily="2" charset="0"/>
              </a:rPr>
              <a:t>S1</a:t>
            </a:r>
            <a:r>
              <a:rPr lang="fr-FR" sz="1700" baseline="30000">
                <a:latin typeface="Helvetica" pitchFamily="2" charset="0"/>
              </a:rPr>
              <a:t>0,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1</a:t>
            </a:r>
            <a:r>
              <a:rPr lang="fr-FR" sz="1700">
                <a:latin typeface="Helvetica" pitchFamily="2" charset="0"/>
              </a:rPr>
              <a:t> and not </a:t>
            </a:r>
            <a:r>
              <a:rPr lang="fr-FR" sz="1700">
                <a:solidFill>
                  <a:schemeClr val="accent1"/>
                </a:solidFill>
                <a:latin typeface="Helvetica" pitchFamily="2" charset="0"/>
              </a:rPr>
              <a:t>S2</a:t>
            </a:r>
            <a:r>
              <a:rPr lang="fr-FR" sz="1700" baseline="30000">
                <a:latin typeface="Helvetica" pitchFamily="2" charset="0"/>
              </a:rPr>
              <a:t>0,1,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2</a:t>
            </a:r>
            <a:r>
              <a:rPr lang="fr-FR" sz="1700">
                <a:latin typeface="Helvetica" pitchFamily="2" charset="0"/>
              </a:rPr>
              <a:t>) do emit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nS1andnS2</a:t>
            </a:r>
            <a:r>
              <a:rPr lang="fr-FR" sz="1700" baseline="30000">
                <a:latin typeface="Helvetica" pitchFamily="2" charset="0"/>
              </a:rPr>
              <a:t>0</a:t>
            </a:r>
            <a:endParaRPr lang="fr-FR" sz="1700">
              <a:effectLst/>
              <a:latin typeface="Helvetica" pitchFamily="2" charset="0"/>
            </a:endParaRPr>
          </a:p>
          <a:p>
            <a:r>
              <a:rPr lang="fr-FR" sz="1700">
                <a:effectLst/>
                <a:latin typeface="Helvetica" pitchFamily="2" charset="0"/>
              </a:rPr>
              <a:t>                     end if</a:t>
            </a:r>
            <a:r>
              <a:rPr lang="fr-FR" sz="1700" baseline="30000">
                <a:latin typeface="Helvetica" pitchFamily="2" charset="0"/>
              </a:rPr>
              <a:t>0</a:t>
            </a:r>
            <a:r>
              <a:rPr lang="fr-FR" sz="1700">
                <a:effectLst/>
                <a:latin typeface="Helvetica" pitchFamily="2" charset="0"/>
              </a:rPr>
              <a:t> ;</a:t>
            </a:r>
            <a:r>
              <a:rPr lang="fr-FR" sz="1700" baseline="30000">
                <a:latin typeface="Helvetica" pitchFamily="2" charset="0"/>
              </a:rPr>
              <a:t>0</a:t>
            </a:r>
            <a:endParaRPr lang="fr-FR" sz="1700">
              <a:solidFill>
                <a:schemeClr val="accent2"/>
              </a:solidFill>
              <a:effectLst/>
              <a:latin typeface="Helvetica" pitchFamily="2" charset="0"/>
            </a:endParaRPr>
          </a:p>
          <a:p>
            <a:r>
              <a:rPr lang="fr-FR" sz="1700">
                <a:effectLst/>
                <a:latin typeface="Helvetica" pitchFamily="2" charset="0"/>
              </a:rPr>
              <a:t>                     </a:t>
            </a:r>
            <a:r>
              <a:rPr lang="fr-FR" sz="1700" baseline="30000">
                <a:latin typeface="Helvetica" pitchFamily="2" charset="0"/>
              </a:rPr>
              <a:t>0</a:t>
            </a:r>
            <a:r>
              <a:rPr lang="fr-FR" sz="1700">
                <a:effectLst/>
                <a:latin typeface="Helvetica" pitchFamily="2" charset="0"/>
              </a:rPr>
              <a:t>pau</a:t>
            </a:r>
            <a:r>
              <a:rPr lang="fr-FR" sz="1700" u="sng">
                <a:solidFill>
                  <a:schemeClr val="accent2"/>
                </a:solidFill>
                <a:effectLst/>
                <a:latin typeface="Helvetica" pitchFamily="2" charset="0"/>
              </a:rPr>
              <a:t>se</a:t>
            </a:r>
            <a:r>
              <a:rPr lang="fr-FR" sz="1700" baseline="30000">
                <a:solidFill>
                  <a:schemeClr val="accent2"/>
                </a:solidFill>
                <a:latin typeface="Helvetica" pitchFamily="2" charset="0"/>
              </a:rPr>
              <a:t>2</a:t>
            </a:r>
            <a:endParaRPr lang="fr-FR" sz="1700">
              <a:effectLst/>
              <a:latin typeface="Helvetica" pitchFamily="2" charset="0"/>
            </a:endParaRPr>
          </a:p>
          <a:p>
            <a:r>
              <a:rPr lang="fr-FR" sz="1700">
                <a:effectLst/>
                <a:latin typeface="Helvetica" pitchFamily="2" charset="0"/>
              </a:rPr>
              <a:t>                  </a:t>
            </a:r>
            <a:r>
              <a:rPr lang="fr-FR" sz="1700">
                <a:solidFill>
                  <a:schemeClr val="accent2"/>
                </a:solidFill>
                <a:effectLst/>
                <a:latin typeface="Helvetica" pitchFamily="2" charset="0"/>
              </a:rPr>
              <a:t>end loop</a:t>
            </a:r>
            <a:r>
              <a:rPr lang="fr-FR" sz="1700" baseline="30000">
                <a:solidFill>
                  <a:schemeClr val="accent2"/>
                </a:solidFill>
                <a:latin typeface="Helvetica" pitchFamily="2" charset="0"/>
              </a:rPr>
              <a:t>2</a:t>
            </a:r>
            <a:endParaRPr lang="fr-FR" sz="1700">
              <a:solidFill>
                <a:schemeClr val="accent2"/>
              </a:solidFill>
              <a:effectLst/>
              <a:latin typeface="Helvetica" pitchFamily="2" charset="0"/>
            </a:endParaRPr>
          </a:p>
          <a:p>
            <a:r>
              <a:rPr lang="fr-FR" sz="1700">
                <a:effectLst/>
                <a:latin typeface="Helvetica" pitchFamily="2" charset="0"/>
              </a:rPr>
              <a:t>               end signal</a:t>
            </a:r>
          </a:p>
          <a:p>
            <a:r>
              <a:rPr lang="fr-FR" sz="1700">
                <a:effectLst/>
                <a:latin typeface="Helvetica" pitchFamily="2" charset="0"/>
              </a:rPr>
              <a:t>            end trap </a:t>
            </a:r>
          </a:p>
          <a:p>
            <a:r>
              <a:rPr lang="fr-FR" sz="1700">
                <a:effectLst/>
                <a:latin typeface="Helvetica" pitchFamily="2" charset="0"/>
              </a:rPr>
              <a:t>         end loop</a:t>
            </a:r>
          </a:p>
          <a:p>
            <a:r>
              <a:rPr lang="fr-FR" sz="1700">
                <a:effectLst/>
                <a:latin typeface="Helvetica" pitchFamily="2" charset="0"/>
              </a:rPr>
              <a:t>      end signal</a:t>
            </a:r>
          </a:p>
          <a:p>
            <a:r>
              <a:rPr lang="fr-FR" sz="1700">
                <a:effectLst/>
                <a:latin typeface="Helvetica" pitchFamily="2" charset="0"/>
              </a:rPr>
              <a:t>   end trap</a:t>
            </a:r>
          </a:p>
          <a:p>
            <a:r>
              <a:rPr lang="fr-FR" sz="1700">
                <a:effectLst/>
                <a:latin typeface="Helvetica" pitchFamily="2" charset="0"/>
              </a:rPr>
              <a:t>end loop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0542F5F-ED1B-2443-AAA1-56A82DB94EF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21/03/2018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B0396E3-34A1-7C49-A009-511BCF0277F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89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848F085-3C20-034E-83BB-F76E6B1E9EE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1A8A48C-FECC-C044-A897-3AEC1AA6D5A4}"/>
              </a:ext>
            </a:extLst>
          </p:cNvPr>
          <p:cNvSpPr txBox="1"/>
          <p:nvPr/>
        </p:nvSpPr>
        <p:spPr>
          <a:xfrm>
            <a:off x="6016501" y="1196752"/>
            <a:ext cx="2975495" cy="1563481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none" tIns="39600" rtlCol="0" anchor="t" anchorCtr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instant 2d,</a:t>
            </a:r>
          </a:p>
          <a:p>
            <a:pPr algn="ctr" fontAlgn="base">
              <a:spcAft>
                <a:spcPct val="0"/>
              </a:spcAft>
            </a:pPr>
            <a:r>
              <a:rPr lang="en-US" sz="2400" kern="0" dirty="0"/>
              <a:t> branche 3 index 2/2</a:t>
            </a:r>
          </a:p>
          <a:p>
            <a:pPr algn="ctr" fontAlgn="base">
              <a:spcAft>
                <a:spcPct val="0"/>
              </a:spcAft>
            </a:pPr>
            <a:r>
              <a:rPr lang="en-US" sz="2400" kern="0" dirty="0"/>
              <a:t>rebouclage</a:t>
            </a:r>
          </a:p>
          <a:p>
            <a:pPr algn="ctr" fontAlgn="base">
              <a:spcAft>
                <a:spcPct val="0"/>
              </a:spcAft>
            </a:pPr>
            <a:r>
              <a:rPr lang="en-US" sz="2400" kern="0" dirty="0"/>
              <a:t>quid du </a:t>
            </a:r>
            <a:r>
              <a:rPr lang="en-US" sz="2400" kern="0" dirty="0">
                <a:solidFill>
                  <a:schemeClr val="accent2"/>
                </a:solidFill>
              </a:rPr>
              <a:t>if</a:t>
            </a:r>
            <a:r>
              <a:rPr lang="en-US" sz="2400" kern="0" dirty="0"/>
              <a:t> ?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FFCBF019-49FD-5B4A-B0BD-B405DEAC96CA}"/>
              </a:ext>
            </a:extLst>
          </p:cNvPr>
          <p:cNvCxnSpPr>
            <a:cxnSpLocks/>
          </p:cNvCxnSpPr>
          <p:nvPr/>
        </p:nvCxnSpPr>
        <p:spPr bwMode="auto">
          <a:xfrm>
            <a:off x="996752" y="3322356"/>
            <a:ext cx="720080" cy="0"/>
          </a:xfrm>
          <a:prstGeom prst="straightConnector1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74102357-EE86-9748-9742-F8BE3453DE93}"/>
              </a:ext>
            </a:extLst>
          </p:cNvPr>
          <p:cNvGrpSpPr/>
          <p:nvPr/>
        </p:nvGrpSpPr>
        <p:grpSpPr>
          <a:xfrm>
            <a:off x="28391" y="4554"/>
            <a:ext cx="397866" cy="6344836"/>
            <a:chOff x="28391" y="4554"/>
            <a:chExt cx="397866" cy="6344836"/>
          </a:xfrm>
        </p:grpSpPr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B05DD291-EC4A-1442-AFFF-484D17FC1B02}"/>
                </a:ext>
              </a:extLst>
            </p:cNvPr>
            <p:cNvSpPr txBox="1"/>
            <p:nvPr/>
          </p:nvSpPr>
          <p:spPr>
            <a:xfrm>
              <a:off x="28391" y="4554"/>
              <a:ext cx="397866" cy="40011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2000" b="0" i="0" u="none" strike="noStrike" kern="0" cap="none" spc="0" normalizeH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</a:rPr>
                <a:t>/0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58C8536D-0CA6-B04F-922C-91F82914C25F}"/>
                </a:ext>
              </a:extLst>
            </p:cNvPr>
            <p:cNvSpPr txBox="1"/>
            <p:nvPr/>
          </p:nvSpPr>
          <p:spPr>
            <a:xfrm>
              <a:off x="28391" y="782414"/>
              <a:ext cx="397866" cy="40011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2000" b="0" i="0" u="none" strike="noStrike" kern="0" cap="none" spc="0" normalizeH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</a:rPr>
                <a:t>/1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D995D64F-5DE8-A049-9F1F-D479DDAEDC25}"/>
                </a:ext>
              </a:extLst>
            </p:cNvPr>
            <p:cNvSpPr txBox="1"/>
            <p:nvPr/>
          </p:nvSpPr>
          <p:spPr>
            <a:xfrm>
              <a:off x="28391" y="2132856"/>
              <a:ext cx="397866" cy="40011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2000" b="0" i="0" u="none" strike="noStrike" kern="0" cap="none" spc="0" normalizeH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</a:rPr>
                <a:t>/2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2A724807-1555-954D-B256-FFD14DB3E75A}"/>
                </a:ext>
              </a:extLst>
            </p:cNvPr>
            <p:cNvSpPr txBox="1"/>
            <p:nvPr/>
          </p:nvSpPr>
          <p:spPr>
            <a:xfrm>
              <a:off x="28391" y="5142702"/>
              <a:ext cx="397866" cy="40011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2000" b="0" i="0" u="none" strike="noStrike" kern="0" cap="none" spc="0" normalizeH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</a:rPr>
                <a:t>/1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B6DDD362-CD71-D746-B868-E1F4F328D791}"/>
                </a:ext>
              </a:extLst>
            </p:cNvPr>
            <p:cNvSpPr txBox="1"/>
            <p:nvPr/>
          </p:nvSpPr>
          <p:spPr>
            <a:xfrm>
              <a:off x="28391" y="5949280"/>
              <a:ext cx="397866" cy="40011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2000" b="0" i="0" u="none" strike="noStrike" kern="0" cap="none" spc="0" normalizeH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</a:rPr>
                <a:t>/0</a:t>
              </a:r>
            </a:p>
          </p:txBody>
        </p:sp>
      </p:grp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1502D035-FC5B-E447-B50F-1DFB310EFFFD}"/>
              </a:ext>
            </a:extLst>
          </p:cNvPr>
          <p:cNvCxnSpPr/>
          <p:nvPr/>
        </p:nvCxnSpPr>
        <p:spPr bwMode="auto">
          <a:xfrm flipV="1">
            <a:off x="1461655" y="3041073"/>
            <a:ext cx="0" cy="2057400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E0262062-CC6B-6243-A12A-659DA6F46487}"/>
              </a:ext>
            </a:extLst>
          </p:cNvPr>
          <p:cNvCxnSpPr>
            <a:cxnSpLocks/>
          </p:cNvCxnSpPr>
          <p:nvPr/>
        </p:nvCxnSpPr>
        <p:spPr bwMode="auto">
          <a:xfrm>
            <a:off x="878987" y="4894847"/>
            <a:ext cx="720080" cy="0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23043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21/03/2018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Instant 2b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100625" y="1657896"/>
            <a:ext cx="4113627" cy="3814378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ts val="80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output O</a:t>
            </a:r>
            <a:r>
              <a:rPr kumimoji="0" lang="fr-FR" sz="16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loop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  signal </a:t>
            </a:r>
            <a:r>
              <a:rPr lang="fr-FR" sz="2800" kern="0" dirty="0">
                <a:solidFill>
                  <a:schemeClr val="accent1"/>
                </a:solidFill>
              </a:rPr>
              <a:t>S</a:t>
            </a:r>
            <a:r>
              <a:rPr lang="fr-FR" sz="2800" kern="0" dirty="0"/>
              <a:t> in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    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if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then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emit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O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end</a:t>
            </a:r>
            <a:r>
              <a:rPr lang="fr-FR" sz="1600" kern="0" dirty="0"/>
              <a:t> </a:t>
            </a:r>
            <a:r>
              <a:rPr lang="fr-FR" sz="2800" kern="0" dirty="0"/>
              <a:t>;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     pau</a:t>
            </a:r>
            <a:r>
              <a:rPr lang="fr-FR" sz="2800" u="sng" kern="0" dirty="0">
                <a:solidFill>
                  <a:schemeClr val="accent2"/>
                </a:solidFill>
              </a:rPr>
              <a:t>se</a:t>
            </a:r>
            <a:r>
              <a:rPr lang="fr-FR" sz="1600" kern="0" dirty="0">
                <a:solidFill>
                  <a:schemeClr val="accent2"/>
                </a:solidFill>
              </a:rPr>
              <a:t> </a:t>
            </a:r>
            <a:r>
              <a:rPr lang="fr-FR" sz="2800" kern="0" dirty="0">
                <a:solidFill>
                  <a:schemeClr val="accent2"/>
                </a:solidFill>
              </a:rPr>
              <a:t>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    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emit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S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  end signal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end loop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806226" y="910632"/>
            <a:ext cx="3765774" cy="544765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Un programme banal :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165649" y="5805264"/>
            <a:ext cx="6812715" cy="572392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lIns="126000" tIns="54000" bIns="648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emit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S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est exécuté,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S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est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marqu</a:t>
            </a:r>
            <a:r>
              <a:rPr lang="fr-FR" sz="2800" kern="0" dirty="0"/>
              <a:t>é présent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AB0CC210-1905-D245-8870-65216B06CC34}"/>
              </a:ext>
            </a:extLst>
          </p:cNvPr>
          <p:cNvCxnSpPr/>
          <p:nvPr/>
        </p:nvCxnSpPr>
        <p:spPr bwMode="auto">
          <a:xfrm>
            <a:off x="1907704" y="4293096"/>
            <a:ext cx="648072" cy="0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35C1EC53-961D-BF48-B9BA-3E7734960207}"/>
              </a:ext>
            </a:extLst>
          </p:cNvPr>
          <p:cNvCxnSpPr/>
          <p:nvPr/>
        </p:nvCxnSpPr>
        <p:spPr bwMode="auto">
          <a:xfrm>
            <a:off x="1651395" y="2960502"/>
            <a:ext cx="648072" cy="0"/>
          </a:xfrm>
          <a:prstGeom prst="straightConnector1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2C7E2DA5-111F-8546-B5B8-C2E922895F39}"/>
              </a:ext>
            </a:extLst>
          </p:cNvPr>
          <p:cNvSpPr txBox="1"/>
          <p:nvPr/>
        </p:nvSpPr>
        <p:spPr>
          <a:xfrm>
            <a:off x="7473577" y="2258869"/>
            <a:ext cx="423514" cy="954107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S</a:t>
            </a:r>
          </a:p>
          <a:p>
            <a:pPr algn="l" fontAlgn="base">
              <a:spcAft>
                <a:spcPct val="0"/>
              </a:spcAft>
            </a:pPr>
            <a:r>
              <a:rPr lang="fr-FR" sz="2800" kern="0" dirty="0">
                <a:solidFill>
                  <a:schemeClr val="accent1"/>
                </a:solidFill>
              </a:rPr>
              <a:t>S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4476672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11B6C00-AE3E-4F45-A469-0F4F8BB26DF7}"/>
              </a:ext>
            </a:extLst>
          </p:cNvPr>
          <p:cNvSpPr/>
          <p:nvPr/>
        </p:nvSpPr>
        <p:spPr>
          <a:xfrm>
            <a:off x="467544" y="33730"/>
            <a:ext cx="8784976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700">
                <a:latin typeface="Helvetica" pitchFamily="2" charset="0"/>
              </a:rPr>
              <a:t>output </a:t>
            </a:r>
            <a:r>
              <a:rPr lang="fr-FR" sz="1700">
                <a:solidFill>
                  <a:schemeClr val="accent1"/>
                </a:solidFill>
                <a:latin typeface="Helvetica" pitchFamily="2" charset="0"/>
              </a:rPr>
              <a:t>S1andS2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0</a:t>
            </a:r>
            <a:r>
              <a:rPr lang="fr-FR" sz="1700">
                <a:latin typeface="Helvetica" pitchFamily="2" charset="0"/>
              </a:rPr>
              <a:t>,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S1andnS2</a:t>
            </a:r>
            <a:r>
              <a:rPr lang="fr-FR" sz="1700" baseline="30000">
                <a:latin typeface="Helvetica" pitchFamily="2" charset="0"/>
              </a:rPr>
              <a:t>0</a:t>
            </a:r>
            <a:r>
              <a:rPr lang="fr-FR" sz="1700">
                <a:latin typeface="Helvetica" pitchFamily="2" charset="0"/>
              </a:rPr>
              <a:t>,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nS1andS2</a:t>
            </a:r>
            <a:r>
              <a:rPr lang="fr-FR" sz="1700" baseline="30000">
                <a:latin typeface="Helvetica" pitchFamily="2" charset="0"/>
              </a:rPr>
              <a:t>0</a:t>
            </a:r>
            <a:r>
              <a:rPr lang="fr-FR" sz="1700">
                <a:latin typeface="Helvetica" pitchFamily="2" charset="0"/>
              </a:rPr>
              <a:t>,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nS1andnS2</a:t>
            </a:r>
            <a:r>
              <a:rPr lang="fr-FR" sz="1700" baseline="30000">
                <a:latin typeface="Helvetica" pitchFamily="2" charset="0"/>
              </a:rPr>
              <a:t>0</a:t>
            </a:r>
            <a:r>
              <a:rPr lang="fr-FR" sz="100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fr-FR" sz="1700">
                <a:latin typeface="Helvetica" pitchFamily="2" charset="0"/>
              </a:rPr>
              <a:t>;</a:t>
            </a:r>
          </a:p>
          <a:p>
            <a:r>
              <a:rPr lang="fr-FR" sz="1700">
                <a:effectLst/>
                <a:latin typeface="Helvetica" pitchFamily="2" charset="0"/>
              </a:rPr>
              <a:t>loop</a:t>
            </a:r>
            <a:r>
              <a:rPr lang="fr-FR" sz="1700" baseline="30000">
                <a:effectLst/>
                <a:latin typeface="Helvetica" pitchFamily="2" charset="0"/>
              </a:rPr>
              <a:t>0</a:t>
            </a:r>
            <a:endParaRPr lang="fr-FR" sz="1700">
              <a:effectLst/>
              <a:latin typeface="Helvetica" pitchFamily="2" charset="0"/>
            </a:endParaRPr>
          </a:p>
          <a:p>
            <a:r>
              <a:rPr lang="fr-FR" sz="1700">
                <a:effectLst/>
                <a:latin typeface="Helvetica" pitchFamily="2" charset="0"/>
              </a:rPr>
              <a:t>   trap</a:t>
            </a:r>
            <a:r>
              <a:rPr lang="fr-FR" sz="1700" baseline="30000">
                <a:effectLst/>
                <a:latin typeface="Helvetica" pitchFamily="2" charset="0"/>
              </a:rPr>
              <a:t>0</a:t>
            </a:r>
            <a:r>
              <a:rPr lang="fr-FR" sz="1700">
                <a:effectLst/>
                <a:latin typeface="Helvetica" pitchFamily="2" charset="0"/>
              </a:rPr>
              <a:t> </a:t>
            </a:r>
            <a:r>
              <a:rPr lang="fr-FR" sz="1700">
                <a:solidFill>
                  <a:schemeClr val="accent3"/>
                </a:solidFill>
                <a:effectLst/>
                <a:latin typeface="Helvetica" pitchFamily="2" charset="0"/>
              </a:rPr>
              <a:t>T1</a:t>
            </a:r>
            <a:r>
              <a:rPr lang="fr-FR" sz="1700" baseline="30000">
                <a:latin typeface="Helvetica" pitchFamily="2" charset="0"/>
              </a:rPr>
              <a:t>0</a:t>
            </a:r>
            <a:r>
              <a:rPr lang="fr-FR" sz="1700">
                <a:effectLst/>
                <a:latin typeface="Helvetica" pitchFamily="2" charset="0"/>
              </a:rPr>
              <a:t> in</a:t>
            </a:r>
          </a:p>
          <a:p>
            <a:r>
              <a:rPr lang="fr-FR" sz="1700">
                <a:effectLst/>
                <a:latin typeface="Helvetica" pitchFamily="2" charset="0"/>
              </a:rPr>
              <a:t>      signal</a:t>
            </a:r>
            <a:r>
              <a:rPr lang="fr-FR" sz="1700" baseline="30000">
                <a:latin typeface="Helvetica" pitchFamily="2" charset="0"/>
              </a:rPr>
              <a:t>0</a:t>
            </a:r>
            <a:r>
              <a:rPr lang="fr-FR" sz="1700">
                <a:effectLst/>
                <a:latin typeface="Helvetica" pitchFamily="2" charset="0"/>
              </a:rPr>
              <a:t> </a:t>
            </a:r>
            <a:r>
              <a:rPr lang="fr-FR" sz="1700">
                <a:solidFill>
                  <a:schemeClr val="tx2"/>
                </a:solidFill>
                <a:effectLst/>
                <a:latin typeface="Helvetica" pitchFamily="2" charset="0"/>
              </a:rPr>
              <a:t>S1</a:t>
            </a:r>
            <a:r>
              <a:rPr lang="fr-FR" sz="1700" baseline="30000">
                <a:latin typeface="Helvetica" pitchFamily="2" charset="0"/>
              </a:rPr>
              <a:t>0,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1</a:t>
            </a:r>
            <a:r>
              <a:rPr lang="fr-FR" sz="1700">
                <a:effectLst/>
                <a:latin typeface="Helvetica" pitchFamily="2" charset="0"/>
              </a:rPr>
              <a:t> in </a:t>
            </a:r>
          </a:p>
          <a:p>
            <a:r>
              <a:rPr lang="fr-FR" sz="1700">
                <a:latin typeface="Helvetica" pitchFamily="2" charset="0"/>
              </a:rPr>
              <a:t>         </a:t>
            </a:r>
            <a:r>
              <a:rPr lang="fr-FR" sz="1700" baseline="30000">
                <a:latin typeface="Helvetica" pitchFamily="2" charset="0"/>
              </a:rPr>
              <a:t>0</a:t>
            </a:r>
            <a:r>
              <a:rPr lang="fr-FR" sz="1700">
                <a:effectLst/>
                <a:latin typeface="Helvetica" pitchFamily="2" charset="0"/>
              </a:rPr>
              <a:t>pau</a:t>
            </a:r>
            <a:r>
              <a:rPr lang="fr-FR" sz="1700" u="sng">
                <a:solidFill>
                  <a:schemeClr val="accent2"/>
                </a:solidFill>
                <a:effectLst/>
                <a:latin typeface="Helvetica" pitchFamily="2" charset="0"/>
              </a:rPr>
              <a:t>se</a:t>
            </a:r>
            <a:r>
              <a:rPr lang="fr-FR" sz="1700" baseline="30000">
                <a:solidFill>
                  <a:schemeClr val="accent2"/>
                </a:solidFill>
                <a:effectLst/>
                <a:latin typeface="Helvetica" pitchFamily="2" charset="0"/>
              </a:rPr>
              <a:t>1</a:t>
            </a:r>
            <a:r>
              <a:rPr lang="fr-FR" sz="1000">
                <a:effectLst/>
                <a:latin typeface="Helvetica" pitchFamily="2" charset="0"/>
              </a:rPr>
              <a:t> </a:t>
            </a:r>
            <a:r>
              <a:rPr lang="fr-FR" sz="1700">
                <a:solidFill>
                  <a:schemeClr val="accent2"/>
                </a:solidFill>
                <a:effectLst/>
                <a:latin typeface="Helvetica" pitchFamily="2" charset="0"/>
              </a:rPr>
              <a:t>; emit</a:t>
            </a:r>
            <a:r>
              <a:rPr lang="fr-FR" sz="1700" baseline="30000">
                <a:solidFill>
                  <a:schemeClr val="accent2"/>
                </a:solidFill>
                <a:latin typeface="Helvetica" pitchFamily="2" charset="0"/>
              </a:rPr>
              <a:t>1</a:t>
            </a:r>
            <a:r>
              <a:rPr lang="fr-FR" sz="1700">
                <a:effectLst/>
                <a:latin typeface="Helvetica" pitchFamily="2" charset="0"/>
              </a:rPr>
              <a:t> </a:t>
            </a:r>
            <a:r>
              <a:rPr lang="fr-FR" sz="1700">
                <a:solidFill>
                  <a:schemeClr val="tx2"/>
                </a:solidFill>
                <a:effectLst/>
                <a:latin typeface="Helvetica" pitchFamily="2" charset="0"/>
              </a:rPr>
              <a:t>S1</a:t>
            </a:r>
            <a:r>
              <a:rPr lang="fr-FR" sz="1700" baseline="30000">
                <a:effectLst/>
                <a:latin typeface="Helvetica" pitchFamily="2" charset="0"/>
              </a:rPr>
              <a:t>0,</a:t>
            </a:r>
            <a:r>
              <a:rPr lang="fr-FR" sz="1700" baseline="30000">
                <a:solidFill>
                  <a:schemeClr val="accent1"/>
                </a:solidFill>
                <a:effectLst/>
                <a:latin typeface="Helvetica" pitchFamily="2" charset="0"/>
              </a:rPr>
              <a:t>1</a:t>
            </a:r>
            <a:r>
              <a:rPr lang="fr-FR" sz="1000">
                <a:solidFill>
                  <a:schemeClr val="tx2"/>
                </a:solidFill>
                <a:effectLst/>
                <a:latin typeface="Helvetica" pitchFamily="2" charset="0"/>
              </a:rPr>
              <a:t> </a:t>
            </a:r>
            <a:r>
              <a:rPr lang="fr-FR" sz="1700">
                <a:effectLst/>
                <a:latin typeface="Helvetica" pitchFamily="2" charset="0"/>
              </a:rPr>
              <a:t>; exit </a:t>
            </a:r>
            <a:r>
              <a:rPr lang="fr-FR" sz="1700">
                <a:solidFill>
                  <a:schemeClr val="accent3"/>
                </a:solidFill>
                <a:effectLst/>
                <a:latin typeface="Helvetica" pitchFamily="2" charset="0"/>
              </a:rPr>
              <a:t>T1</a:t>
            </a:r>
            <a:r>
              <a:rPr lang="fr-FR" sz="1700" baseline="30000">
                <a:latin typeface="Helvetica" pitchFamily="2" charset="0"/>
              </a:rPr>
              <a:t>0</a:t>
            </a:r>
            <a:endParaRPr lang="fr-FR" sz="1700">
              <a:effectLst/>
              <a:latin typeface="Helvetica" pitchFamily="2" charset="0"/>
            </a:endParaRPr>
          </a:p>
          <a:p>
            <a:r>
              <a:rPr lang="fr-FR" sz="1700">
                <a:effectLst/>
                <a:latin typeface="Helvetica" pitchFamily="2" charset="0"/>
              </a:rPr>
              <a:t>      </a:t>
            </a:r>
            <a:r>
              <a:rPr lang="fr-FR" sz="1700">
                <a:solidFill>
                  <a:schemeClr val="accent2"/>
                </a:solidFill>
                <a:effectLst/>
                <a:latin typeface="Helvetica" pitchFamily="2" charset="0"/>
              </a:rPr>
              <a:t>||</a:t>
            </a:r>
            <a:r>
              <a:rPr lang="fr-FR" sz="1700" baseline="30000">
                <a:effectLst/>
                <a:latin typeface="Helvetica" pitchFamily="2" charset="0"/>
              </a:rPr>
              <a:t>0</a:t>
            </a:r>
            <a:r>
              <a:rPr lang="fr-FR" sz="1700" baseline="30000">
                <a:solidFill>
                  <a:schemeClr val="accent2"/>
                </a:solidFill>
                <a:effectLst/>
                <a:latin typeface="Helvetica" pitchFamily="2" charset="0"/>
              </a:rPr>
              <a:t>,1</a:t>
            </a:r>
          </a:p>
          <a:p>
            <a:r>
              <a:rPr lang="fr-FR" sz="1700">
                <a:effectLst/>
                <a:latin typeface="Helvetica" pitchFamily="2" charset="0"/>
              </a:rPr>
              <a:t>         loop</a:t>
            </a:r>
            <a:r>
              <a:rPr lang="fr-FR" sz="1700" baseline="30000">
                <a:effectLst/>
                <a:latin typeface="Helvetica" pitchFamily="2" charset="0"/>
              </a:rPr>
              <a:t>0</a:t>
            </a:r>
            <a:endParaRPr lang="fr-FR" sz="1700">
              <a:effectLst/>
              <a:latin typeface="Helvetica" pitchFamily="2" charset="0"/>
            </a:endParaRPr>
          </a:p>
          <a:p>
            <a:r>
              <a:rPr lang="fr-FR" sz="1700">
                <a:effectLst/>
                <a:latin typeface="Helvetica" pitchFamily="2" charset="0"/>
              </a:rPr>
              <a:t>            trap</a:t>
            </a:r>
            <a:r>
              <a:rPr lang="fr-FR" sz="1700" baseline="30000">
                <a:effectLst/>
                <a:latin typeface="Helvetica" pitchFamily="2" charset="0"/>
              </a:rPr>
              <a:t>0</a:t>
            </a:r>
            <a:r>
              <a:rPr lang="fr-FR" sz="1700">
                <a:effectLst/>
                <a:latin typeface="Helvetica" pitchFamily="2" charset="0"/>
              </a:rPr>
              <a:t> </a:t>
            </a:r>
            <a:r>
              <a:rPr lang="fr-FR" sz="1700">
                <a:solidFill>
                  <a:schemeClr val="accent3"/>
                </a:solidFill>
                <a:effectLst/>
                <a:latin typeface="Helvetica" pitchFamily="2" charset="0"/>
              </a:rPr>
              <a:t>T2</a:t>
            </a:r>
            <a:r>
              <a:rPr lang="fr-FR" sz="1700" baseline="30000">
                <a:latin typeface="Helvetica" pitchFamily="2" charset="0"/>
              </a:rPr>
              <a:t>0,1</a:t>
            </a:r>
            <a:r>
              <a:rPr lang="fr-FR" sz="1700">
                <a:effectLst/>
                <a:latin typeface="Helvetica" pitchFamily="2" charset="0"/>
              </a:rPr>
              <a:t> in</a:t>
            </a:r>
          </a:p>
          <a:p>
            <a:r>
              <a:rPr lang="fr-FR" sz="1700">
                <a:effectLst/>
                <a:latin typeface="Helvetica" pitchFamily="2" charset="0"/>
              </a:rPr>
              <a:t>               signal</a:t>
            </a:r>
            <a:r>
              <a:rPr lang="fr-FR" sz="1700" baseline="30000">
                <a:latin typeface="Helvetica" pitchFamily="2" charset="0"/>
              </a:rPr>
              <a:t>0</a:t>
            </a:r>
            <a:r>
              <a:rPr lang="fr-FR" sz="1700">
                <a:effectLst/>
                <a:latin typeface="Helvetica" pitchFamily="2" charset="0"/>
              </a:rPr>
              <a:t> </a:t>
            </a:r>
            <a:r>
              <a:rPr lang="fr-FR" sz="1700">
                <a:solidFill>
                  <a:schemeClr val="tx2"/>
                </a:solidFill>
                <a:effectLst/>
                <a:latin typeface="Helvetica" pitchFamily="2" charset="0"/>
              </a:rPr>
              <a:t>S2</a:t>
            </a:r>
            <a:r>
              <a:rPr lang="fr-FR" sz="1700" baseline="30000">
                <a:latin typeface="Helvetica" pitchFamily="2" charset="0"/>
              </a:rPr>
              <a:t>0,1,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2</a:t>
            </a:r>
            <a:r>
              <a:rPr lang="fr-FR" sz="1700">
                <a:effectLst/>
                <a:latin typeface="Helvetica" pitchFamily="2" charset="0"/>
              </a:rPr>
              <a:t> in</a:t>
            </a:r>
          </a:p>
          <a:p>
            <a:r>
              <a:rPr lang="fr-FR" sz="1700">
                <a:latin typeface="Helvetica" pitchFamily="2" charset="0"/>
              </a:rPr>
              <a:t>                  </a:t>
            </a:r>
            <a:r>
              <a:rPr lang="fr-FR" sz="1700" baseline="30000">
                <a:latin typeface="Helvetica" pitchFamily="2" charset="0"/>
              </a:rPr>
              <a:t>0</a:t>
            </a:r>
            <a:r>
              <a:rPr lang="fr-FR" sz="1700">
                <a:effectLst/>
                <a:latin typeface="Helvetica" pitchFamily="2" charset="0"/>
              </a:rPr>
              <a:t>pau</a:t>
            </a:r>
            <a:r>
              <a:rPr lang="fr-FR" sz="1700" u="sng">
                <a:solidFill>
                  <a:schemeClr val="accent2"/>
                </a:solidFill>
                <a:effectLst/>
                <a:latin typeface="Helvetica" pitchFamily="2" charset="0"/>
              </a:rPr>
              <a:t>se</a:t>
            </a:r>
            <a:r>
              <a:rPr lang="fr-FR" sz="1700" baseline="30000">
                <a:solidFill>
                  <a:schemeClr val="accent2"/>
                </a:solidFill>
                <a:latin typeface="Helvetica" pitchFamily="2" charset="0"/>
              </a:rPr>
              <a:t>2</a:t>
            </a:r>
            <a:r>
              <a:rPr lang="fr-FR" sz="1000">
                <a:effectLst/>
                <a:latin typeface="Helvetica" pitchFamily="2" charset="0"/>
              </a:rPr>
              <a:t> </a:t>
            </a:r>
            <a:r>
              <a:rPr lang="fr-FR" sz="1700">
                <a:solidFill>
                  <a:schemeClr val="accent2"/>
                </a:solidFill>
                <a:effectLst/>
                <a:latin typeface="Helvetica" pitchFamily="2" charset="0"/>
              </a:rPr>
              <a:t>; emit</a:t>
            </a:r>
            <a:r>
              <a:rPr lang="fr-FR" sz="1700" baseline="30000">
                <a:solidFill>
                  <a:schemeClr val="accent2"/>
                </a:solidFill>
                <a:latin typeface="Helvetica" pitchFamily="2" charset="0"/>
              </a:rPr>
              <a:t>2</a:t>
            </a:r>
            <a:r>
              <a:rPr lang="fr-FR" sz="1700">
                <a:effectLst/>
                <a:latin typeface="Helvetica" pitchFamily="2" charset="0"/>
              </a:rPr>
              <a:t> </a:t>
            </a:r>
            <a:r>
              <a:rPr lang="fr-FR" sz="1700">
                <a:solidFill>
                  <a:schemeClr val="tx2"/>
                </a:solidFill>
                <a:effectLst/>
                <a:latin typeface="Helvetica" pitchFamily="2" charset="0"/>
              </a:rPr>
              <a:t>S2</a:t>
            </a:r>
            <a:r>
              <a:rPr lang="fr-FR" sz="1700" baseline="30000">
                <a:latin typeface="Helvetica" pitchFamily="2" charset="0"/>
              </a:rPr>
              <a:t>0,1,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2</a:t>
            </a:r>
            <a:r>
              <a:rPr lang="fr-FR" sz="1000">
                <a:solidFill>
                  <a:schemeClr val="tx2"/>
                </a:solidFill>
                <a:effectLst/>
                <a:latin typeface="Helvetica" pitchFamily="2" charset="0"/>
              </a:rPr>
              <a:t> </a:t>
            </a:r>
            <a:r>
              <a:rPr lang="fr-FR" sz="1700">
                <a:effectLst/>
                <a:latin typeface="Helvetica" pitchFamily="2" charset="0"/>
              </a:rPr>
              <a:t>; exit </a:t>
            </a:r>
            <a:r>
              <a:rPr lang="fr-FR" sz="1700">
                <a:solidFill>
                  <a:schemeClr val="accent3"/>
                </a:solidFill>
                <a:effectLst/>
                <a:latin typeface="Helvetica" pitchFamily="2" charset="0"/>
              </a:rPr>
              <a:t>T2</a:t>
            </a:r>
            <a:r>
              <a:rPr lang="fr-FR" sz="1700" baseline="30000">
                <a:latin typeface="Helvetica" pitchFamily="2" charset="0"/>
              </a:rPr>
              <a:t>0,1</a:t>
            </a:r>
            <a:endParaRPr lang="fr-FR" sz="1700">
              <a:effectLst/>
              <a:latin typeface="Helvetica" pitchFamily="2" charset="0"/>
            </a:endParaRPr>
          </a:p>
          <a:p>
            <a:r>
              <a:rPr lang="fr-FR" sz="1700">
                <a:effectLst/>
                <a:latin typeface="Helvetica" pitchFamily="2" charset="0"/>
              </a:rPr>
              <a:t>               </a:t>
            </a:r>
            <a:r>
              <a:rPr lang="fr-FR" sz="1700">
                <a:solidFill>
                  <a:schemeClr val="accent2"/>
                </a:solidFill>
                <a:effectLst/>
                <a:latin typeface="Helvetica" pitchFamily="2" charset="0"/>
              </a:rPr>
              <a:t>||</a:t>
            </a:r>
            <a:r>
              <a:rPr lang="fr-FR" sz="1700" baseline="30000">
                <a:latin typeface="Helvetica" pitchFamily="2" charset="0"/>
              </a:rPr>
              <a:t>0</a:t>
            </a:r>
            <a:r>
              <a:rPr lang="fr-FR" sz="1700" baseline="30000">
                <a:solidFill>
                  <a:schemeClr val="accent2"/>
                </a:solidFill>
                <a:latin typeface="Helvetica" pitchFamily="2" charset="0"/>
              </a:rPr>
              <a:t>,2</a:t>
            </a:r>
            <a:endParaRPr lang="fr-FR" sz="1700">
              <a:solidFill>
                <a:schemeClr val="accent2"/>
              </a:solidFill>
              <a:effectLst/>
              <a:latin typeface="Helvetica" pitchFamily="2" charset="0"/>
            </a:endParaRPr>
          </a:p>
          <a:p>
            <a:r>
              <a:rPr lang="fr-FR" sz="1700">
                <a:effectLst/>
                <a:latin typeface="Helvetica" pitchFamily="2" charset="0"/>
              </a:rPr>
              <a:t>                  </a:t>
            </a:r>
            <a:r>
              <a:rPr lang="fr-FR" sz="1700">
                <a:solidFill>
                  <a:schemeClr val="accent2"/>
                </a:solidFill>
                <a:effectLst/>
                <a:latin typeface="Helvetica" pitchFamily="2" charset="0"/>
              </a:rPr>
              <a:t>loop</a:t>
            </a:r>
            <a:r>
              <a:rPr lang="fr-FR" sz="1700" baseline="30000">
                <a:latin typeface="Helvetica" pitchFamily="2" charset="0"/>
              </a:rPr>
              <a:t>0,</a:t>
            </a:r>
            <a:r>
              <a:rPr lang="fr-FR" sz="1700" baseline="30000">
                <a:solidFill>
                  <a:schemeClr val="accent2"/>
                </a:solidFill>
                <a:latin typeface="Helvetica" pitchFamily="2" charset="0"/>
              </a:rPr>
              <a:t>2</a:t>
            </a:r>
            <a:endParaRPr lang="fr-FR" sz="1700">
              <a:solidFill>
                <a:schemeClr val="accent2"/>
              </a:solidFill>
              <a:effectLst/>
              <a:latin typeface="Helvetica" pitchFamily="2" charset="0"/>
            </a:endParaRPr>
          </a:p>
          <a:p>
            <a:r>
              <a:rPr lang="fr-FR" sz="1700">
                <a:effectLst/>
                <a:latin typeface="Helvetica" pitchFamily="2" charset="0"/>
              </a:rPr>
              <a:t>                     </a:t>
            </a:r>
            <a:r>
              <a:rPr lang="fr-FR" sz="1700">
                <a:solidFill>
                  <a:schemeClr val="accent2"/>
                </a:solidFill>
                <a:effectLst/>
                <a:latin typeface="Helvetica" pitchFamily="2" charset="0"/>
              </a:rPr>
              <a:t>if</a:t>
            </a:r>
            <a:r>
              <a:rPr lang="fr-FR" sz="1700" baseline="30000">
                <a:latin typeface="Helvetica" pitchFamily="2" charset="0"/>
              </a:rPr>
              <a:t>0,</a:t>
            </a:r>
            <a:r>
              <a:rPr lang="fr-FR" sz="1700" baseline="30000">
                <a:solidFill>
                  <a:schemeClr val="accent2"/>
                </a:solidFill>
                <a:latin typeface="Helvetica" pitchFamily="2" charset="0"/>
              </a:rPr>
              <a:t>2</a:t>
            </a:r>
            <a:endParaRPr lang="fr-FR" sz="1700">
              <a:solidFill>
                <a:schemeClr val="accent2"/>
              </a:solidFill>
              <a:effectLst/>
              <a:latin typeface="Helvetica" pitchFamily="2" charset="0"/>
            </a:endParaRPr>
          </a:p>
          <a:p>
            <a:r>
              <a:rPr lang="fr-FR" sz="1700">
                <a:latin typeface="Helvetica" pitchFamily="2" charset="0"/>
              </a:rPr>
              <a:t>                        </a:t>
            </a:r>
            <a:r>
              <a:rPr lang="fr-FR" sz="1700">
                <a:solidFill>
                  <a:schemeClr val="accent2"/>
                </a:solidFill>
                <a:latin typeface="Helvetica" pitchFamily="2" charset="0"/>
              </a:rPr>
              <a:t>case</a:t>
            </a:r>
            <a:r>
              <a:rPr lang="fr-FR" sz="1700">
                <a:latin typeface="Helvetica" pitchFamily="2" charset="0"/>
              </a:rPr>
              <a:t> (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S1</a:t>
            </a:r>
            <a:r>
              <a:rPr lang="fr-FR" sz="1700" baseline="30000">
                <a:latin typeface="Helvetica" pitchFamily="2" charset="0"/>
              </a:rPr>
              <a:t>0,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1</a:t>
            </a:r>
            <a:r>
              <a:rPr lang="fr-FR" sz="1700">
                <a:latin typeface="Helvetica" pitchFamily="2" charset="0"/>
              </a:rPr>
              <a:t> and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S2</a:t>
            </a:r>
            <a:r>
              <a:rPr lang="fr-FR" sz="1700" baseline="30000">
                <a:latin typeface="Helvetica" pitchFamily="2" charset="0"/>
              </a:rPr>
              <a:t>0,1,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2</a:t>
            </a:r>
            <a:r>
              <a:rPr lang="fr-FR" sz="1700">
                <a:latin typeface="Helvetica" pitchFamily="2" charset="0"/>
              </a:rPr>
              <a:t>) </a:t>
            </a:r>
            <a:r>
              <a:rPr lang="fr-FR" sz="1700">
                <a:solidFill>
                  <a:schemeClr val="accent2"/>
                </a:solidFill>
                <a:latin typeface="Helvetica" pitchFamily="2" charset="0"/>
              </a:rPr>
              <a:t>do emit</a:t>
            </a:r>
            <a:r>
              <a:rPr lang="fr-FR" sz="1700">
                <a:latin typeface="Helvetica" pitchFamily="2" charset="0"/>
              </a:rPr>
              <a:t> </a:t>
            </a:r>
            <a:r>
              <a:rPr lang="fr-FR" sz="1700">
                <a:solidFill>
                  <a:schemeClr val="accent1"/>
                </a:solidFill>
                <a:latin typeface="Helvetica" pitchFamily="2" charset="0"/>
              </a:rPr>
              <a:t>S1andS2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0</a:t>
            </a:r>
            <a:endParaRPr lang="fr-FR" sz="1700">
              <a:solidFill>
                <a:schemeClr val="accent1"/>
              </a:solidFill>
              <a:latin typeface="Helvetica" pitchFamily="2" charset="0"/>
            </a:endParaRPr>
          </a:p>
          <a:p>
            <a:r>
              <a:rPr lang="fr-FR" sz="1700">
                <a:latin typeface="Helvetica" pitchFamily="2" charset="0"/>
              </a:rPr>
              <a:t>                        case</a:t>
            </a:r>
            <a:r>
              <a:rPr lang="fr-FR" sz="1700">
                <a:solidFill>
                  <a:schemeClr val="accent2"/>
                </a:solidFill>
                <a:latin typeface="Helvetica" pitchFamily="2" charset="0"/>
              </a:rPr>
              <a:t> </a:t>
            </a:r>
            <a:r>
              <a:rPr lang="fr-FR" sz="1700">
                <a:latin typeface="Helvetica" pitchFamily="2" charset="0"/>
              </a:rPr>
              <a:t>(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S1</a:t>
            </a:r>
            <a:r>
              <a:rPr lang="fr-FR" sz="1700" baseline="30000">
                <a:latin typeface="Helvetica" pitchFamily="2" charset="0"/>
              </a:rPr>
              <a:t>0,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1</a:t>
            </a:r>
            <a:r>
              <a:rPr lang="fr-FR" sz="1700">
                <a:latin typeface="Helvetica" pitchFamily="2" charset="0"/>
              </a:rPr>
              <a:t> and not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S2</a:t>
            </a:r>
            <a:r>
              <a:rPr lang="fr-FR" sz="1700" baseline="30000">
                <a:latin typeface="Helvetica" pitchFamily="2" charset="0"/>
              </a:rPr>
              <a:t>0,1,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2</a:t>
            </a:r>
            <a:r>
              <a:rPr lang="fr-FR" sz="1700">
                <a:latin typeface="Helvetica" pitchFamily="2" charset="0"/>
              </a:rPr>
              <a:t>) do emit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S1andnS2</a:t>
            </a:r>
            <a:r>
              <a:rPr lang="fr-FR" sz="1700" baseline="30000">
                <a:latin typeface="Helvetica" pitchFamily="2" charset="0"/>
              </a:rPr>
              <a:t>0</a:t>
            </a:r>
            <a:endParaRPr lang="fr-FR" sz="1700">
              <a:solidFill>
                <a:schemeClr val="tx2"/>
              </a:solidFill>
              <a:latin typeface="Helvetica" pitchFamily="2" charset="0"/>
            </a:endParaRPr>
          </a:p>
          <a:p>
            <a:r>
              <a:rPr lang="fr-FR" sz="1700">
                <a:latin typeface="Helvetica" pitchFamily="2" charset="0"/>
              </a:rPr>
              <a:t>                        case (not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S1</a:t>
            </a:r>
            <a:r>
              <a:rPr lang="fr-FR" sz="1700" baseline="30000">
                <a:latin typeface="Helvetica" pitchFamily="2" charset="0"/>
              </a:rPr>
              <a:t>0,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1</a:t>
            </a:r>
            <a:r>
              <a:rPr lang="fr-FR" sz="1700">
                <a:latin typeface="Helvetica" pitchFamily="2" charset="0"/>
              </a:rPr>
              <a:t> and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S2</a:t>
            </a:r>
            <a:r>
              <a:rPr lang="fr-FR" sz="1700" baseline="30000">
                <a:latin typeface="Helvetica" pitchFamily="2" charset="0"/>
              </a:rPr>
              <a:t>0,1,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2</a:t>
            </a:r>
            <a:r>
              <a:rPr lang="fr-FR" sz="1700">
                <a:latin typeface="Helvetica" pitchFamily="2" charset="0"/>
              </a:rPr>
              <a:t>) do emit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nS1andS2</a:t>
            </a:r>
            <a:r>
              <a:rPr lang="fr-FR" sz="1700" baseline="30000">
                <a:latin typeface="Helvetica" pitchFamily="2" charset="0"/>
              </a:rPr>
              <a:t>0</a:t>
            </a:r>
            <a:endParaRPr lang="fr-FR" sz="1700">
              <a:solidFill>
                <a:schemeClr val="tx2"/>
              </a:solidFill>
              <a:latin typeface="Helvetica" pitchFamily="2" charset="0"/>
            </a:endParaRPr>
          </a:p>
          <a:p>
            <a:r>
              <a:rPr lang="fr-FR" sz="1700">
                <a:latin typeface="Helvetica" pitchFamily="2" charset="0"/>
              </a:rPr>
              <a:t>                        case (not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S1</a:t>
            </a:r>
            <a:r>
              <a:rPr lang="fr-FR" sz="1700" baseline="30000">
                <a:latin typeface="Helvetica" pitchFamily="2" charset="0"/>
              </a:rPr>
              <a:t>0,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1</a:t>
            </a:r>
            <a:r>
              <a:rPr lang="fr-FR" sz="1700">
                <a:latin typeface="Helvetica" pitchFamily="2" charset="0"/>
              </a:rPr>
              <a:t> and not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S2</a:t>
            </a:r>
            <a:r>
              <a:rPr lang="fr-FR" sz="1700" baseline="30000">
                <a:latin typeface="Helvetica" pitchFamily="2" charset="0"/>
              </a:rPr>
              <a:t>0,1,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2</a:t>
            </a:r>
            <a:r>
              <a:rPr lang="fr-FR" sz="1700">
                <a:latin typeface="Helvetica" pitchFamily="2" charset="0"/>
              </a:rPr>
              <a:t>) do emit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nS1andnS2</a:t>
            </a:r>
            <a:r>
              <a:rPr lang="fr-FR" sz="1700" baseline="30000">
                <a:latin typeface="Helvetica" pitchFamily="2" charset="0"/>
              </a:rPr>
              <a:t>0</a:t>
            </a:r>
            <a:r>
              <a:rPr lang="fr-FR" sz="1700">
                <a:effectLst/>
                <a:latin typeface="Helvetica" pitchFamily="2" charset="0"/>
              </a:rPr>
              <a:t>                     </a:t>
            </a:r>
          </a:p>
          <a:p>
            <a:r>
              <a:rPr lang="fr-FR" sz="1700">
                <a:latin typeface="Helvetica" pitchFamily="2" charset="0"/>
              </a:rPr>
              <a:t>                     </a:t>
            </a:r>
            <a:r>
              <a:rPr lang="fr-FR" sz="1700">
                <a:solidFill>
                  <a:schemeClr val="accent2"/>
                </a:solidFill>
                <a:effectLst/>
                <a:latin typeface="Helvetica" pitchFamily="2" charset="0"/>
              </a:rPr>
              <a:t>end if</a:t>
            </a:r>
            <a:r>
              <a:rPr lang="fr-FR" sz="1700" baseline="30000">
                <a:latin typeface="Helvetica" pitchFamily="2" charset="0"/>
              </a:rPr>
              <a:t>0,</a:t>
            </a:r>
            <a:r>
              <a:rPr lang="fr-FR" sz="1700" baseline="30000">
                <a:solidFill>
                  <a:schemeClr val="accent2"/>
                </a:solidFill>
                <a:latin typeface="Helvetica" pitchFamily="2" charset="0"/>
              </a:rPr>
              <a:t>2</a:t>
            </a:r>
            <a:r>
              <a:rPr lang="fr-FR" sz="1700">
                <a:effectLst/>
                <a:latin typeface="Helvetica" pitchFamily="2" charset="0"/>
              </a:rPr>
              <a:t> ;</a:t>
            </a:r>
            <a:r>
              <a:rPr lang="fr-FR" sz="1700" baseline="30000">
                <a:latin typeface="Helvetica" pitchFamily="2" charset="0"/>
              </a:rPr>
              <a:t>0,</a:t>
            </a:r>
            <a:r>
              <a:rPr lang="fr-FR" sz="1700" baseline="30000">
                <a:solidFill>
                  <a:schemeClr val="accent2"/>
                </a:solidFill>
                <a:latin typeface="Helvetica" pitchFamily="2" charset="0"/>
              </a:rPr>
              <a:t>2</a:t>
            </a:r>
            <a:endParaRPr lang="fr-FR" sz="1700">
              <a:solidFill>
                <a:schemeClr val="accent2"/>
              </a:solidFill>
              <a:effectLst/>
              <a:latin typeface="Helvetica" pitchFamily="2" charset="0"/>
            </a:endParaRPr>
          </a:p>
          <a:p>
            <a:r>
              <a:rPr lang="fr-FR" sz="1700">
                <a:effectLst/>
                <a:latin typeface="Helvetica" pitchFamily="2" charset="0"/>
              </a:rPr>
              <a:t>                     </a:t>
            </a:r>
            <a:r>
              <a:rPr lang="fr-FR" sz="1700" baseline="30000">
                <a:latin typeface="Helvetica" pitchFamily="2" charset="0"/>
              </a:rPr>
              <a:t>0,</a:t>
            </a:r>
            <a:r>
              <a:rPr lang="fr-FR" sz="1700" baseline="30000">
                <a:solidFill>
                  <a:schemeClr val="accent2"/>
                </a:solidFill>
                <a:latin typeface="Helvetica" pitchFamily="2" charset="0"/>
              </a:rPr>
              <a:t>2</a:t>
            </a:r>
            <a:r>
              <a:rPr lang="fr-FR" sz="1700" u="sng">
                <a:solidFill>
                  <a:schemeClr val="accent2"/>
                </a:solidFill>
                <a:effectLst/>
                <a:latin typeface="Helvetica" pitchFamily="2" charset="0"/>
              </a:rPr>
              <a:t>pa</a:t>
            </a:r>
            <a:r>
              <a:rPr lang="fr-FR" sz="1700">
                <a:effectLst/>
                <a:latin typeface="Helvetica" pitchFamily="2" charset="0"/>
              </a:rPr>
              <a:t>u</a:t>
            </a:r>
            <a:r>
              <a:rPr lang="fr-FR" sz="1700" u="sng">
                <a:solidFill>
                  <a:schemeClr val="accent2"/>
                </a:solidFill>
                <a:effectLst/>
                <a:latin typeface="Helvetica" pitchFamily="2" charset="0"/>
              </a:rPr>
              <a:t>se</a:t>
            </a:r>
            <a:r>
              <a:rPr lang="fr-FR" sz="1700" baseline="30000">
                <a:solidFill>
                  <a:schemeClr val="accent2"/>
                </a:solidFill>
                <a:latin typeface="Helvetica" pitchFamily="2" charset="0"/>
              </a:rPr>
              <a:t>2</a:t>
            </a:r>
            <a:endParaRPr lang="fr-FR" sz="1700">
              <a:effectLst/>
              <a:latin typeface="Helvetica" pitchFamily="2" charset="0"/>
            </a:endParaRPr>
          </a:p>
          <a:p>
            <a:r>
              <a:rPr lang="fr-FR" sz="1700">
                <a:effectLst/>
                <a:latin typeface="Helvetica" pitchFamily="2" charset="0"/>
              </a:rPr>
              <a:t>                  end loop</a:t>
            </a:r>
            <a:r>
              <a:rPr lang="fr-FR" sz="1700" baseline="30000">
                <a:effectLst/>
                <a:latin typeface="Helvetica" pitchFamily="2" charset="0"/>
              </a:rPr>
              <a:t>2</a:t>
            </a:r>
          </a:p>
          <a:p>
            <a:r>
              <a:rPr lang="fr-FR" sz="1700">
                <a:effectLst/>
                <a:latin typeface="Helvetica" pitchFamily="2" charset="0"/>
              </a:rPr>
              <a:t>               end signal</a:t>
            </a:r>
          </a:p>
          <a:p>
            <a:r>
              <a:rPr lang="fr-FR" sz="1700">
                <a:effectLst/>
                <a:latin typeface="Helvetica" pitchFamily="2" charset="0"/>
              </a:rPr>
              <a:t>            end trap </a:t>
            </a:r>
          </a:p>
          <a:p>
            <a:r>
              <a:rPr lang="fr-FR" sz="1700">
                <a:effectLst/>
                <a:latin typeface="Helvetica" pitchFamily="2" charset="0"/>
              </a:rPr>
              <a:t>         end loop</a:t>
            </a:r>
          </a:p>
          <a:p>
            <a:r>
              <a:rPr lang="fr-FR" sz="1700">
                <a:effectLst/>
                <a:latin typeface="Helvetica" pitchFamily="2" charset="0"/>
              </a:rPr>
              <a:t>      end signal</a:t>
            </a:r>
          </a:p>
          <a:p>
            <a:r>
              <a:rPr lang="fr-FR" sz="1700">
                <a:effectLst/>
                <a:latin typeface="Helvetica" pitchFamily="2" charset="0"/>
              </a:rPr>
              <a:t>   end trap</a:t>
            </a:r>
          </a:p>
          <a:p>
            <a:r>
              <a:rPr lang="fr-FR" sz="1700">
                <a:effectLst/>
                <a:latin typeface="Helvetica" pitchFamily="2" charset="0"/>
              </a:rPr>
              <a:t>end loop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0542F5F-ED1B-2443-AAA1-56A82DB94EF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21/03/2018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B0396E3-34A1-7C49-A009-511BCF0277F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90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848F085-3C20-034E-83BB-F76E6B1E9EE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1A8A48C-FECC-C044-A897-3AEC1AA6D5A4}"/>
              </a:ext>
            </a:extLst>
          </p:cNvPr>
          <p:cNvSpPr txBox="1"/>
          <p:nvPr/>
        </p:nvSpPr>
        <p:spPr>
          <a:xfrm>
            <a:off x="6088637" y="1124744"/>
            <a:ext cx="2831224" cy="1932813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none" tIns="39600" rtlCol="0" anchor="t" anchorCtr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instant 2e,</a:t>
            </a:r>
          </a:p>
          <a:p>
            <a:pPr algn="ctr" fontAlgn="base">
              <a:spcAft>
                <a:spcPct val="0"/>
              </a:spcAft>
            </a:pPr>
            <a:r>
              <a:rPr lang="fr-FR" sz="2400" kern="0" dirty="0"/>
              <a:t>if en 2/2</a:t>
            </a:r>
            <a:endParaRPr kumimoji="0" lang="fr-FR" sz="24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  <a:p>
            <a:pPr algn="ctr" fontAlgn="base"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S1</a:t>
            </a:r>
            <a:r>
              <a:rPr kumimoji="0" lang="en-US" sz="2400" b="0" i="0" u="none" strike="noStrike" kern="0" cap="none" spc="0" normalizeH="0" baseline="3000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1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et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 S2</a:t>
            </a:r>
            <a:r>
              <a:rPr kumimoji="0" lang="en-US" sz="2400" b="0" i="0" u="none" strike="noStrike" kern="0" cap="none" spc="0" normalizeH="0" baseline="3000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2 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pré</a:t>
            </a:r>
            <a:r>
              <a:rPr lang="en-US" sz="2400" kern="0" dirty="0"/>
              <a:t>sents</a:t>
            </a:r>
          </a:p>
          <a:p>
            <a:pPr algn="ctr" fontAlgn="base">
              <a:spcAft>
                <a:spcPct val="0"/>
              </a:spcAft>
            </a:pPr>
            <a:r>
              <a:rPr lang="fr-FR" sz="2400">
                <a:latin typeface="Helvetica" pitchFamily="2" charset="0"/>
              </a:rPr>
              <a:t>⟹</a:t>
            </a:r>
            <a:r>
              <a:rPr lang="fr-FR" sz="2400">
                <a:solidFill>
                  <a:schemeClr val="accent1"/>
                </a:solidFill>
                <a:latin typeface="Helvetica" pitchFamily="2" charset="0"/>
              </a:rPr>
              <a:t> S1andS2</a:t>
            </a:r>
            <a:r>
              <a:rPr lang="fr-FR" sz="2400" baseline="30000">
                <a:solidFill>
                  <a:schemeClr val="accent1"/>
                </a:solidFill>
                <a:latin typeface="Helvetica" pitchFamily="2" charset="0"/>
              </a:rPr>
              <a:t>0</a:t>
            </a:r>
          </a:p>
          <a:p>
            <a:pPr algn="ctr" fontAlgn="base"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</a:rPr>
              <a:t>et pause</a:t>
            </a:r>
            <a:endParaRPr kumimoji="0" lang="en-US" sz="24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59CABB86-C5D5-D24B-97E2-81D1FD79415F}"/>
              </a:ext>
            </a:extLst>
          </p:cNvPr>
          <p:cNvGrpSpPr/>
          <p:nvPr/>
        </p:nvGrpSpPr>
        <p:grpSpPr>
          <a:xfrm>
            <a:off x="28391" y="4554"/>
            <a:ext cx="397866" cy="6344836"/>
            <a:chOff x="28391" y="4554"/>
            <a:chExt cx="397866" cy="6344836"/>
          </a:xfrm>
        </p:grpSpPr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D6CA837C-328F-9B41-AC15-09979AF83DE3}"/>
                </a:ext>
              </a:extLst>
            </p:cNvPr>
            <p:cNvSpPr txBox="1"/>
            <p:nvPr/>
          </p:nvSpPr>
          <p:spPr>
            <a:xfrm>
              <a:off x="28391" y="4554"/>
              <a:ext cx="397866" cy="40011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2000" b="0" i="0" u="none" strike="noStrike" kern="0" cap="none" spc="0" normalizeH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</a:rPr>
                <a:t>/0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22FA86E1-B248-2349-B9A4-4D458569F1ED}"/>
                </a:ext>
              </a:extLst>
            </p:cNvPr>
            <p:cNvSpPr txBox="1"/>
            <p:nvPr/>
          </p:nvSpPr>
          <p:spPr>
            <a:xfrm>
              <a:off x="28391" y="782414"/>
              <a:ext cx="397866" cy="40011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2000" b="0" i="0" u="none" strike="noStrike" kern="0" cap="none" spc="0" normalizeH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</a:rPr>
                <a:t>/1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5A0520EC-2481-DB4D-BE63-0FC78E019A55}"/>
                </a:ext>
              </a:extLst>
            </p:cNvPr>
            <p:cNvSpPr txBox="1"/>
            <p:nvPr/>
          </p:nvSpPr>
          <p:spPr>
            <a:xfrm>
              <a:off x="28391" y="2132856"/>
              <a:ext cx="397866" cy="40011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2000" b="0" i="0" u="none" strike="noStrike" kern="0" cap="none" spc="0" normalizeH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</a:rPr>
                <a:t>/2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AC031FDC-BEFC-EF4B-8EB8-DD46DD65120C}"/>
                </a:ext>
              </a:extLst>
            </p:cNvPr>
            <p:cNvSpPr txBox="1"/>
            <p:nvPr/>
          </p:nvSpPr>
          <p:spPr>
            <a:xfrm>
              <a:off x="28391" y="5142702"/>
              <a:ext cx="397866" cy="40011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2000" b="0" i="0" u="none" strike="noStrike" kern="0" cap="none" spc="0" normalizeH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</a:rPr>
                <a:t>/1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EC78D66E-6A9D-BA42-BF0D-1D1101A49ADC}"/>
                </a:ext>
              </a:extLst>
            </p:cNvPr>
            <p:cNvSpPr txBox="1"/>
            <p:nvPr/>
          </p:nvSpPr>
          <p:spPr>
            <a:xfrm>
              <a:off x="28391" y="5949280"/>
              <a:ext cx="397866" cy="40011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2000" b="0" i="0" u="none" strike="noStrike" kern="0" cap="none" spc="0" normalizeH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</a:rPr>
                <a:t>/0</a:t>
              </a:r>
            </a:p>
          </p:txBody>
        </p:sp>
      </p:grp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3B3BB8B7-9664-7B48-95A4-3BC6943E60A8}"/>
              </a:ext>
            </a:extLst>
          </p:cNvPr>
          <p:cNvCxnSpPr>
            <a:cxnSpLocks/>
          </p:cNvCxnSpPr>
          <p:nvPr/>
        </p:nvCxnSpPr>
        <p:spPr bwMode="auto">
          <a:xfrm>
            <a:off x="1045243" y="3606374"/>
            <a:ext cx="720080" cy="0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356FECEE-66B2-C149-B7C4-39A093B52C79}"/>
              </a:ext>
            </a:extLst>
          </p:cNvPr>
          <p:cNvCxnSpPr>
            <a:cxnSpLocks/>
          </p:cNvCxnSpPr>
          <p:nvPr/>
        </p:nvCxnSpPr>
        <p:spPr bwMode="auto">
          <a:xfrm>
            <a:off x="899592" y="4869160"/>
            <a:ext cx="720080" cy="0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20325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11B6C00-AE3E-4F45-A469-0F4F8BB26DF7}"/>
              </a:ext>
            </a:extLst>
          </p:cNvPr>
          <p:cNvSpPr/>
          <p:nvPr/>
        </p:nvSpPr>
        <p:spPr>
          <a:xfrm>
            <a:off x="467544" y="33730"/>
            <a:ext cx="8784976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700">
                <a:latin typeface="Helvetica" pitchFamily="2" charset="0"/>
              </a:rPr>
              <a:t>output </a:t>
            </a:r>
            <a:r>
              <a:rPr lang="fr-FR" sz="1700">
                <a:solidFill>
                  <a:schemeClr val="accent1"/>
                </a:solidFill>
                <a:latin typeface="Helvetica" pitchFamily="2" charset="0"/>
              </a:rPr>
              <a:t>S1andS2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0</a:t>
            </a:r>
            <a:r>
              <a:rPr lang="fr-FR" sz="1700">
                <a:latin typeface="Helvetica" pitchFamily="2" charset="0"/>
              </a:rPr>
              <a:t>,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S1andnS2</a:t>
            </a:r>
            <a:r>
              <a:rPr lang="fr-FR" sz="1700" baseline="30000">
                <a:latin typeface="Helvetica" pitchFamily="2" charset="0"/>
              </a:rPr>
              <a:t>0</a:t>
            </a:r>
            <a:r>
              <a:rPr lang="fr-FR" sz="1700">
                <a:latin typeface="Helvetica" pitchFamily="2" charset="0"/>
              </a:rPr>
              <a:t>,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nS1andS2</a:t>
            </a:r>
            <a:r>
              <a:rPr lang="fr-FR" sz="1700" baseline="30000">
                <a:latin typeface="Helvetica" pitchFamily="2" charset="0"/>
              </a:rPr>
              <a:t>0</a:t>
            </a:r>
            <a:r>
              <a:rPr lang="fr-FR" sz="1700">
                <a:latin typeface="Helvetica" pitchFamily="2" charset="0"/>
              </a:rPr>
              <a:t>,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nS1andnS2</a:t>
            </a:r>
            <a:r>
              <a:rPr lang="fr-FR" sz="1700" baseline="30000">
                <a:latin typeface="Helvetica" pitchFamily="2" charset="0"/>
              </a:rPr>
              <a:t>0</a:t>
            </a:r>
            <a:r>
              <a:rPr lang="fr-FR" sz="100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fr-FR" sz="1700">
                <a:latin typeface="Helvetica" pitchFamily="2" charset="0"/>
              </a:rPr>
              <a:t>;</a:t>
            </a:r>
          </a:p>
          <a:p>
            <a:r>
              <a:rPr lang="fr-FR" sz="1700">
                <a:effectLst/>
                <a:latin typeface="Helvetica" pitchFamily="2" charset="0"/>
              </a:rPr>
              <a:t>loop</a:t>
            </a:r>
            <a:r>
              <a:rPr lang="fr-FR" sz="1700" baseline="30000">
                <a:effectLst/>
                <a:latin typeface="Helvetica" pitchFamily="2" charset="0"/>
              </a:rPr>
              <a:t>0</a:t>
            </a:r>
            <a:endParaRPr lang="fr-FR" sz="1700">
              <a:effectLst/>
              <a:latin typeface="Helvetica" pitchFamily="2" charset="0"/>
            </a:endParaRPr>
          </a:p>
          <a:p>
            <a:r>
              <a:rPr lang="fr-FR" sz="1700">
                <a:effectLst/>
                <a:latin typeface="Helvetica" pitchFamily="2" charset="0"/>
              </a:rPr>
              <a:t>   trap</a:t>
            </a:r>
            <a:r>
              <a:rPr lang="fr-FR" sz="1700" baseline="30000">
                <a:effectLst/>
                <a:latin typeface="Helvetica" pitchFamily="2" charset="0"/>
              </a:rPr>
              <a:t>0</a:t>
            </a:r>
            <a:r>
              <a:rPr lang="fr-FR" sz="1700">
                <a:effectLst/>
                <a:latin typeface="Helvetica" pitchFamily="2" charset="0"/>
              </a:rPr>
              <a:t> </a:t>
            </a:r>
            <a:r>
              <a:rPr lang="fr-FR" sz="1700">
                <a:solidFill>
                  <a:schemeClr val="accent3"/>
                </a:solidFill>
                <a:effectLst/>
                <a:latin typeface="Helvetica" pitchFamily="2" charset="0"/>
              </a:rPr>
              <a:t>T1</a:t>
            </a:r>
            <a:r>
              <a:rPr lang="fr-FR" sz="1700" baseline="30000">
                <a:latin typeface="Helvetica" pitchFamily="2" charset="0"/>
              </a:rPr>
              <a:t>0</a:t>
            </a:r>
            <a:r>
              <a:rPr lang="fr-FR" sz="1700">
                <a:effectLst/>
                <a:latin typeface="Helvetica" pitchFamily="2" charset="0"/>
              </a:rPr>
              <a:t> in</a:t>
            </a:r>
          </a:p>
          <a:p>
            <a:r>
              <a:rPr lang="fr-FR" sz="1700">
                <a:effectLst/>
                <a:latin typeface="Helvetica" pitchFamily="2" charset="0"/>
              </a:rPr>
              <a:t>      signal</a:t>
            </a:r>
            <a:r>
              <a:rPr lang="fr-FR" sz="1700" baseline="30000">
                <a:latin typeface="Helvetica" pitchFamily="2" charset="0"/>
              </a:rPr>
              <a:t>0</a:t>
            </a:r>
            <a:r>
              <a:rPr lang="fr-FR" sz="1700">
                <a:effectLst/>
                <a:latin typeface="Helvetica" pitchFamily="2" charset="0"/>
              </a:rPr>
              <a:t> </a:t>
            </a:r>
            <a:r>
              <a:rPr lang="fr-FR" sz="1700">
                <a:solidFill>
                  <a:schemeClr val="tx2"/>
                </a:solidFill>
                <a:effectLst/>
                <a:latin typeface="Helvetica" pitchFamily="2" charset="0"/>
              </a:rPr>
              <a:t>S1</a:t>
            </a:r>
            <a:r>
              <a:rPr lang="fr-FR" sz="1700" baseline="30000">
                <a:latin typeface="Helvetica" pitchFamily="2" charset="0"/>
              </a:rPr>
              <a:t>0,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1</a:t>
            </a:r>
            <a:r>
              <a:rPr lang="fr-FR" sz="1700">
                <a:effectLst/>
                <a:latin typeface="Helvetica" pitchFamily="2" charset="0"/>
              </a:rPr>
              <a:t> in </a:t>
            </a:r>
          </a:p>
          <a:p>
            <a:r>
              <a:rPr lang="fr-FR" sz="1700">
                <a:latin typeface="Helvetica" pitchFamily="2" charset="0"/>
              </a:rPr>
              <a:t>         </a:t>
            </a:r>
            <a:r>
              <a:rPr lang="fr-FR" sz="1700" baseline="30000">
                <a:latin typeface="Helvetica" pitchFamily="2" charset="0"/>
              </a:rPr>
              <a:t>0</a:t>
            </a:r>
            <a:r>
              <a:rPr lang="fr-FR" sz="1700">
                <a:effectLst/>
                <a:latin typeface="Helvetica" pitchFamily="2" charset="0"/>
              </a:rPr>
              <a:t>pau</a:t>
            </a:r>
            <a:r>
              <a:rPr lang="fr-FR" sz="1700" u="sng">
                <a:solidFill>
                  <a:schemeClr val="accent2"/>
                </a:solidFill>
                <a:effectLst/>
                <a:latin typeface="Helvetica" pitchFamily="2" charset="0"/>
              </a:rPr>
              <a:t>se</a:t>
            </a:r>
            <a:r>
              <a:rPr lang="fr-FR" sz="1700" baseline="30000">
                <a:solidFill>
                  <a:schemeClr val="accent2"/>
                </a:solidFill>
                <a:effectLst/>
                <a:latin typeface="Helvetica" pitchFamily="2" charset="0"/>
              </a:rPr>
              <a:t>1</a:t>
            </a:r>
            <a:r>
              <a:rPr lang="fr-FR" sz="1000">
                <a:effectLst/>
                <a:latin typeface="Helvetica" pitchFamily="2" charset="0"/>
              </a:rPr>
              <a:t> </a:t>
            </a:r>
            <a:r>
              <a:rPr lang="fr-FR" sz="1700">
                <a:solidFill>
                  <a:schemeClr val="accent2"/>
                </a:solidFill>
                <a:effectLst/>
                <a:latin typeface="Helvetica" pitchFamily="2" charset="0"/>
              </a:rPr>
              <a:t>; emit</a:t>
            </a:r>
            <a:r>
              <a:rPr lang="fr-FR" sz="1700" baseline="30000">
                <a:solidFill>
                  <a:schemeClr val="accent2"/>
                </a:solidFill>
                <a:latin typeface="Helvetica" pitchFamily="2" charset="0"/>
              </a:rPr>
              <a:t>1</a:t>
            </a:r>
            <a:r>
              <a:rPr lang="fr-FR" sz="1700">
                <a:effectLst/>
                <a:latin typeface="Helvetica" pitchFamily="2" charset="0"/>
              </a:rPr>
              <a:t> </a:t>
            </a:r>
            <a:r>
              <a:rPr lang="fr-FR" sz="1700">
                <a:solidFill>
                  <a:schemeClr val="tx2"/>
                </a:solidFill>
                <a:effectLst/>
                <a:latin typeface="Helvetica" pitchFamily="2" charset="0"/>
              </a:rPr>
              <a:t>S1</a:t>
            </a:r>
            <a:r>
              <a:rPr lang="fr-FR" sz="1700" baseline="30000">
                <a:effectLst/>
                <a:latin typeface="Helvetica" pitchFamily="2" charset="0"/>
              </a:rPr>
              <a:t>0,</a:t>
            </a:r>
            <a:r>
              <a:rPr lang="fr-FR" sz="1700" baseline="30000">
                <a:solidFill>
                  <a:schemeClr val="accent1"/>
                </a:solidFill>
                <a:effectLst/>
                <a:latin typeface="Helvetica" pitchFamily="2" charset="0"/>
              </a:rPr>
              <a:t>1</a:t>
            </a:r>
            <a:r>
              <a:rPr lang="fr-FR" sz="1000">
                <a:solidFill>
                  <a:schemeClr val="tx2"/>
                </a:solidFill>
                <a:effectLst/>
                <a:latin typeface="Helvetica" pitchFamily="2" charset="0"/>
              </a:rPr>
              <a:t> </a:t>
            </a:r>
            <a:r>
              <a:rPr lang="fr-FR" sz="1700">
                <a:effectLst/>
                <a:latin typeface="Helvetica" pitchFamily="2" charset="0"/>
              </a:rPr>
              <a:t>; exit </a:t>
            </a:r>
            <a:r>
              <a:rPr lang="fr-FR" sz="1700">
                <a:solidFill>
                  <a:schemeClr val="accent3"/>
                </a:solidFill>
                <a:effectLst/>
                <a:latin typeface="Helvetica" pitchFamily="2" charset="0"/>
              </a:rPr>
              <a:t>T1</a:t>
            </a:r>
            <a:r>
              <a:rPr lang="fr-FR" sz="1700" baseline="30000">
                <a:latin typeface="Helvetica" pitchFamily="2" charset="0"/>
              </a:rPr>
              <a:t>0</a:t>
            </a:r>
            <a:endParaRPr lang="fr-FR" sz="1700">
              <a:effectLst/>
              <a:latin typeface="Helvetica" pitchFamily="2" charset="0"/>
            </a:endParaRPr>
          </a:p>
          <a:p>
            <a:r>
              <a:rPr lang="fr-FR" sz="1700">
                <a:effectLst/>
                <a:latin typeface="Helvetica" pitchFamily="2" charset="0"/>
              </a:rPr>
              <a:t>      </a:t>
            </a:r>
            <a:r>
              <a:rPr lang="fr-FR" sz="1700">
                <a:solidFill>
                  <a:schemeClr val="accent2"/>
                </a:solidFill>
                <a:effectLst/>
                <a:latin typeface="Helvetica" pitchFamily="2" charset="0"/>
              </a:rPr>
              <a:t>||</a:t>
            </a:r>
            <a:r>
              <a:rPr lang="fr-FR" sz="1700" baseline="30000">
                <a:effectLst/>
                <a:latin typeface="Helvetica" pitchFamily="2" charset="0"/>
              </a:rPr>
              <a:t>0</a:t>
            </a:r>
            <a:r>
              <a:rPr lang="fr-FR" sz="1700" baseline="30000">
                <a:solidFill>
                  <a:schemeClr val="accent2"/>
                </a:solidFill>
                <a:effectLst/>
                <a:latin typeface="Helvetica" pitchFamily="2" charset="0"/>
              </a:rPr>
              <a:t>,1</a:t>
            </a:r>
          </a:p>
          <a:p>
            <a:r>
              <a:rPr lang="fr-FR" sz="1700">
                <a:effectLst/>
                <a:latin typeface="Helvetica" pitchFamily="2" charset="0"/>
              </a:rPr>
              <a:t>         loop</a:t>
            </a:r>
            <a:r>
              <a:rPr lang="fr-FR" sz="1700" baseline="30000">
                <a:effectLst/>
                <a:latin typeface="Helvetica" pitchFamily="2" charset="0"/>
              </a:rPr>
              <a:t>0</a:t>
            </a:r>
            <a:endParaRPr lang="fr-FR" sz="1700">
              <a:effectLst/>
              <a:latin typeface="Helvetica" pitchFamily="2" charset="0"/>
            </a:endParaRPr>
          </a:p>
          <a:p>
            <a:r>
              <a:rPr lang="fr-FR" sz="1700">
                <a:effectLst/>
                <a:latin typeface="Helvetica" pitchFamily="2" charset="0"/>
              </a:rPr>
              <a:t>            trap</a:t>
            </a:r>
            <a:r>
              <a:rPr lang="fr-FR" sz="1700" baseline="30000">
                <a:effectLst/>
                <a:latin typeface="Helvetica" pitchFamily="2" charset="0"/>
              </a:rPr>
              <a:t>0</a:t>
            </a:r>
            <a:r>
              <a:rPr lang="fr-FR" sz="1700">
                <a:effectLst/>
                <a:latin typeface="Helvetica" pitchFamily="2" charset="0"/>
              </a:rPr>
              <a:t> </a:t>
            </a:r>
            <a:r>
              <a:rPr lang="fr-FR" sz="1700">
                <a:solidFill>
                  <a:schemeClr val="accent3"/>
                </a:solidFill>
                <a:effectLst/>
                <a:latin typeface="Helvetica" pitchFamily="2" charset="0"/>
              </a:rPr>
              <a:t>T2</a:t>
            </a:r>
            <a:r>
              <a:rPr lang="fr-FR" sz="1700" baseline="30000">
                <a:latin typeface="Helvetica" pitchFamily="2" charset="0"/>
              </a:rPr>
              <a:t>0,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1</a:t>
            </a:r>
            <a:r>
              <a:rPr lang="fr-FR" sz="1700">
                <a:effectLst/>
                <a:latin typeface="Helvetica" pitchFamily="2" charset="0"/>
              </a:rPr>
              <a:t> in</a:t>
            </a:r>
          </a:p>
          <a:p>
            <a:r>
              <a:rPr lang="fr-FR" sz="1700">
                <a:effectLst/>
                <a:latin typeface="Helvetica" pitchFamily="2" charset="0"/>
              </a:rPr>
              <a:t>               signal</a:t>
            </a:r>
            <a:r>
              <a:rPr lang="fr-FR" sz="1700" baseline="30000">
                <a:latin typeface="Helvetica" pitchFamily="2" charset="0"/>
              </a:rPr>
              <a:t>0</a:t>
            </a:r>
            <a:r>
              <a:rPr lang="fr-FR" sz="1700">
                <a:effectLst/>
                <a:latin typeface="Helvetica" pitchFamily="2" charset="0"/>
              </a:rPr>
              <a:t> </a:t>
            </a:r>
            <a:r>
              <a:rPr lang="fr-FR" sz="1700">
                <a:solidFill>
                  <a:schemeClr val="tx2"/>
                </a:solidFill>
                <a:effectLst/>
                <a:latin typeface="Helvetica" pitchFamily="2" charset="0"/>
              </a:rPr>
              <a:t>S2</a:t>
            </a:r>
            <a:r>
              <a:rPr lang="fr-FR" sz="1700" baseline="30000">
                <a:latin typeface="Helvetica" pitchFamily="2" charset="0"/>
              </a:rPr>
              <a:t>0,1,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2</a:t>
            </a:r>
            <a:r>
              <a:rPr lang="fr-FR" sz="1700">
                <a:effectLst/>
                <a:latin typeface="Helvetica" pitchFamily="2" charset="0"/>
              </a:rPr>
              <a:t> in</a:t>
            </a:r>
          </a:p>
          <a:p>
            <a:r>
              <a:rPr lang="fr-FR" sz="1700">
                <a:latin typeface="Helvetica" pitchFamily="2" charset="0"/>
              </a:rPr>
              <a:t>                  </a:t>
            </a:r>
            <a:r>
              <a:rPr lang="fr-FR" sz="1700" baseline="30000">
                <a:latin typeface="Helvetica" pitchFamily="2" charset="0"/>
              </a:rPr>
              <a:t>0</a:t>
            </a:r>
            <a:r>
              <a:rPr lang="fr-FR" sz="1700">
                <a:effectLst/>
                <a:latin typeface="Helvetica" pitchFamily="2" charset="0"/>
              </a:rPr>
              <a:t>pause</a:t>
            </a:r>
            <a:r>
              <a:rPr lang="fr-FR" sz="1700" baseline="30000">
                <a:latin typeface="Helvetica" pitchFamily="2" charset="0"/>
              </a:rPr>
              <a:t>2</a:t>
            </a:r>
            <a:r>
              <a:rPr lang="fr-FR" sz="1000">
                <a:effectLst/>
                <a:latin typeface="Helvetica" pitchFamily="2" charset="0"/>
              </a:rPr>
              <a:t> </a:t>
            </a:r>
            <a:r>
              <a:rPr lang="fr-FR" sz="1700">
                <a:effectLst/>
                <a:latin typeface="Helvetica" pitchFamily="2" charset="0"/>
              </a:rPr>
              <a:t>; emit</a:t>
            </a:r>
            <a:r>
              <a:rPr lang="fr-FR" sz="1700" baseline="30000">
                <a:latin typeface="Helvetica" pitchFamily="2" charset="0"/>
              </a:rPr>
              <a:t>2</a:t>
            </a:r>
            <a:r>
              <a:rPr lang="fr-FR" sz="1700">
                <a:effectLst/>
                <a:latin typeface="Helvetica" pitchFamily="2" charset="0"/>
              </a:rPr>
              <a:t> </a:t>
            </a:r>
            <a:r>
              <a:rPr lang="fr-FR" sz="1700">
                <a:solidFill>
                  <a:schemeClr val="tx2"/>
                </a:solidFill>
                <a:effectLst/>
                <a:latin typeface="Helvetica" pitchFamily="2" charset="0"/>
              </a:rPr>
              <a:t>S2</a:t>
            </a:r>
            <a:r>
              <a:rPr lang="fr-FR" sz="1700" baseline="30000">
                <a:latin typeface="Helvetica" pitchFamily="2" charset="0"/>
              </a:rPr>
              <a:t>0,1,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2</a:t>
            </a:r>
            <a:r>
              <a:rPr lang="fr-FR" sz="1000">
                <a:solidFill>
                  <a:schemeClr val="tx2"/>
                </a:solidFill>
                <a:effectLst/>
                <a:latin typeface="Helvetica" pitchFamily="2" charset="0"/>
              </a:rPr>
              <a:t> </a:t>
            </a:r>
            <a:r>
              <a:rPr lang="fr-FR" sz="1700">
                <a:solidFill>
                  <a:schemeClr val="accent2"/>
                </a:solidFill>
                <a:effectLst/>
                <a:latin typeface="Helvetica" pitchFamily="2" charset="0"/>
              </a:rPr>
              <a:t>; exit</a:t>
            </a:r>
            <a:r>
              <a:rPr lang="fr-FR" sz="1700" baseline="30000">
                <a:solidFill>
                  <a:schemeClr val="accent2"/>
                </a:solidFill>
                <a:effectLst/>
                <a:latin typeface="Helvetica" pitchFamily="2" charset="0"/>
              </a:rPr>
              <a:t>2</a:t>
            </a:r>
            <a:r>
              <a:rPr lang="fr-FR" sz="1700">
                <a:effectLst/>
                <a:latin typeface="Helvetica" pitchFamily="2" charset="0"/>
              </a:rPr>
              <a:t> </a:t>
            </a:r>
            <a:r>
              <a:rPr lang="fr-FR" sz="1700">
                <a:solidFill>
                  <a:schemeClr val="accent3"/>
                </a:solidFill>
                <a:effectLst/>
                <a:latin typeface="Helvetica" pitchFamily="2" charset="0"/>
              </a:rPr>
              <a:t>T2</a:t>
            </a:r>
            <a:r>
              <a:rPr lang="fr-FR" sz="1700" baseline="30000">
                <a:latin typeface="Helvetica" pitchFamily="2" charset="0"/>
              </a:rPr>
              <a:t>0,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1</a:t>
            </a:r>
            <a:endParaRPr lang="fr-FR" sz="1700">
              <a:solidFill>
                <a:schemeClr val="accent1"/>
              </a:solidFill>
              <a:effectLst/>
              <a:latin typeface="Helvetica" pitchFamily="2" charset="0"/>
            </a:endParaRPr>
          </a:p>
          <a:p>
            <a:r>
              <a:rPr lang="fr-FR" sz="1700">
                <a:effectLst/>
                <a:latin typeface="Helvetica" pitchFamily="2" charset="0"/>
              </a:rPr>
              <a:t>               ||</a:t>
            </a:r>
            <a:r>
              <a:rPr lang="fr-FR" sz="1700" baseline="30000">
                <a:latin typeface="Helvetica" pitchFamily="2" charset="0"/>
              </a:rPr>
              <a:t>0,2</a:t>
            </a:r>
            <a:endParaRPr lang="fr-FR" sz="1700">
              <a:effectLst/>
              <a:latin typeface="Helvetica" pitchFamily="2" charset="0"/>
            </a:endParaRPr>
          </a:p>
          <a:p>
            <a:r>
              <a:rPr lang="fr-FR" sz="1700">
                <a:effectLst/>
                <a:latin typeface="Helvetica" pitchFamily="2" charset="0"/>
              </a:rPr>
              <a:t>                  loop</a:t>
            </a:r>
            <a:r>
              <a:rPr lang="fr-FR" sz="1700" baseline="30000">
                <a:latin typeface="Helvetica" pitchFamily="2" charset="0"/>
              </a:rPr>
              <a:t>0,2</a:t>
            </a:r>
            <a:endParaRPr lang="fr-FR" sz="1700">
              <a:effectLst/>
              <a:latin typeface="Helvetica" pitchFamily="2" charset="0"/>
            </a:endParaRPr>
          </a:p>
          <a:p>
            <a:r>
              <a:rPr lang="fr-FR" sz="1700">
                <a:effectLst/>
                <a:latin typeface="Helvetica" pitchFamily="2" charset="0"/>
              </a:rPr>
              <a:t>                     if</a:t>
            </a:r>
            <a:r>
              <a:rPr lang="fr-FR" sz="1700" baseline="30000">
                <a:latin typeface="Helvetica" pitchFamily="2" charset="0"/>
              </a:rPr>
              <a:t>0,2</a:t>
            </a:r>
            <a:endParaRPr lang="fr-FR" sz="1700">
              <a:effectLst/>
              <a:latin typeface="Helvetica" pitchFamily="2" charset="0"/>
            </a:endParaRPr>
          </a:p>
          <a:p>
            <a:r>
              <a:rPr lang="fr-FR" sz="1700">
                <a:latin typeface="Helvetica" pitchFamily="2" charset="0"/>
              </a:rPr>
              <a:t>                        case (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S1</a:t>
            </a:r>
            <a:r>
              <a:rPr lang="fr-FR" sz="1700" baseline="30000">
                <a:latin typeface="Helvetica" pitchFamily="2" charset="0"/>
              </a:rPr>
              <a:t>0,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1</a:t>
            </a:r>
            <a:r>
              <a:rPr lang="fr-FR" sz="1700">
                <a:latin typeface="Helvetica" pitchFamily="2" charset="0"/>
              </a:rPr>
              <a:t> and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S2</a:t>
            </a:r>
            <a:r>
              <a:rPr lang="fr-FR" sz="1700" baseline="30000">
                <a:latin typeface="Helvetica" pitchFamily="2" charset="0"/>
              </a:rPr>
              <a:t>0,1,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2</a:t>
            </a:r>
            <a:r>
              <a:rPr lang="fr-FR" sz="1700">
                <a:latin typeface="Helvetica" pitchFamily="2" charset="0"/>
              </a:rPr>
              <a:t>) do emit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S1andS2</a:t>
            </a:r>
            <a:r>
              <a:rPr lang="fr-FR" sz="1700" baseline="30000">
                <a:solidFill>
                  <a:schemeClr val="tx2"/>
                </a:solidFill>
                <a:latin typeface="Helvetica" pitchFamily="2" charset="0"/>
              </a:rPr>
              <a:t>0</a:t>
            </a:r>
            <a:endParaRPr lang="fr-FR" sz="1700">
              <a:solidFill>
                <a:schemeClr val="tx2"/>
              </a:solidFill>
              <a:latin typeface="Helvetica" pitchFamily="2" charset="0"/>
            </a:endParaRPr>
          </a:p>
          <a:p>
            <a:r>
              <a:rPr lang="fr-FR" sz="1700">
                <a:latin typeface="Helvetica" pitchFamily="2" charset="0"/>
              </a:rPr>
              <a:t>                        case</a:t>
            </a:r>
            <a:r>
              <a:rPr lang="fr-FR" sz="1700">
                <a:solidFill>
                  <a:schemeClr val="accent2"/>
                </a:solidFill>
                <a:latin typeface="Helvetica" pitchFamily="2" charset="0"/>
              </a:rPr>
              <a:t> </a:t>
            </a:r>
            <a:r>
              <a:rPr lang="fr-FR" sz="1700">
                <a:latin typeface="Helvetica" pitchFamily="2" charset="0"/>
              </a:rPr>
              <a:t>(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S1</a:t>
            </a:r>
            <a:r>
              <a:rPr lang="fr-FR" sz="1700" baseline="30000">
                <a:latin typeface="Helvetica" pitchFamily="2" charset="0"/>
              </a:rPr>
              <a:t>0,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1</a:t>
            </a:r>
            <a:r>
              <a:rPr lang="fr-FR" sz="1700">
                <a:latin typeface="Helvetica" pitchFamily="2" charset="0"/>
              </a:rPr>
              <a:t> and not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S2</a:t>
            </a:r>
            <a:r>
              <a:rPr lang="fr-FR" sz="1700" baseline="30000">
                <a:latin typeface="Helvetica" pitchFamily="2" charset="0"/>
              </a:rPr>
              <a:t>0,1,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2</a:t>
            </a:r>
            <a:r>
              <a:rPr lang="fr-FR" sz="1700">
                <a:latin typeface="Helvetica" pitchFamily="2" charset="0"/>
              </a:rPr>
              <a:t>) do emit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S1andnS2</a:t>
            </a:r>
            <a:r>
              <a:rPr lang="fr-FR" sz="1700" baseline="30000">
                <a:latin typeface="Helvetica" pitchFamily="2" charset="0"/>
              </a:rPr>
              <a:t>0</a:t>
            </a:r>
            <a:endParaRPr lang="fr-FR" sz="1700">
              <a:solidFill>
                <a:schemeClr val="tx2"/>
              </a:solidFill>
              <a:latin typeface="Helvetica" pitchFamily="2" charset="0"/>
            </a:endParaRPr>
          </a:p>
          <a:p>
            <a:r>
              <a:rPr lang="fr-FR" sz="1700">
                <a:latin typeface="Helvetica" pitchFamily="2" charset="0"/>
              </a:rPr>
              <a:t>                        case (not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S1</a:t>
            </a:r>
            <a:r>
              <a:rPr lang="fr-FR" sz="1700" baseline="30000">
                <a:latin typeface="Helvetica" pitchFamily="2" charset="0"/>
              </a:rPr>
              <a:t>0,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1</a:t>
            </a:r>
            <a:r>
              <a:rPr lang="fr-FR" sz="1700">
                <a:latin typeface="Helvetica" pitchFamily="2" charset="0"/>
              </a:rPr>
              <a:t> and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S2</a:t>
            </a:r>
            <a:r>
              <a:rPr lang="fr-FR" sz="1700" baseline="30000">
                <a:latin typeface="Helvetica" pitchFamily="2" charset="0"/>
              </a:rPr>
              <a:t>0,1,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2</a:t>
            </a:r>
            <a:r>
              <a:rPr lang="fr-FR" sz="1700">
                <a:latin typeface="Helvetica" pitchFamily="2" charset="0"/>
              </a:rPr>
              <a:t>) do emit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nS1andS2</a:t>
            </a:r>
            <a:r>
              <a:rPr lang="fr-FR" sz="1700" baseline="30000">
                <a:latin typeface="Helvetica" pitchFamily="2" charset="0"/>
              </a:rPr>
              <a:t>0</a:t>
            </a:r>
            <a:endParaRPr lang="fr-FR" sz="1700">
              <a:solidFill>
                <a:schemeClr val="tx2"/>
              </a:solidFill>
              <a:latin typeface="Helvetica" pitchFamily="2" charset="0"/>
            </a:endParaRPr>
          </a:p>
          <a:p>
            <a:r>
              <a:rPr lang="fr-FR" sz="1700">
                <a:latin typeface="Helvetica" pitchFamily="2" charset="0"/>
              </a:rPr>
              <a:t>                        case (not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S1</a:t>
            </a:r>
            <a:r>
              <a:rPr lang="fr-FR" sz="1700" baseline="30000">
                <a:latin typeface="Helvetica" pitchFamily="2" charset="0"/>
              </a:rPr>
              <a:t>0,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1</a:t>
            </a:r>
            <a:r>
              <a:rPr lang="fr-FR" sz="1700">
                <a:latin typeface="Helvetica" pitchFamily="2" charset="0"/>
              </a:rPr>
              <a:t> and not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S2</a:t>
            </a:r>
            <a:r>
              <a:rPr lang="fr-FR" sz="1700" baseline="30000">
                <a:latin typeface="Helvetica" pitchFamily="2" charset="0"/>
              </a:rPr>
              <a:t>0,1,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2</a:t>
            </a:r>
            <a:r>
              <a:rPr lang="fr-FR" sz="1700">
                <a:latin typeface="Helvetica" pitchFamily="2" charset="0"/>
              </a:rPr>
              <a:t>) do emit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nS1andnS2</a:t>
            </a:r>
            <a:r>
              <a:rPr lang="fr-FR" sz="1700" baseline="30000">
                <a:latin typeface="Helvetica" pitchFamily="2" charset="0"/>
              </a:rPr>
              <a:t>0</a:t>
            </a:r>
            <a:r>
              <a:rPr lang="fr-FR" sz="1700">
                <a:effectLst/>
                <a:latin typeface="Helvetica" pitchFamily="2" charset="0"/>
              </a:rPr>
              <a:t>                     </a:t>
            </a:r>
          </a:p>
          <a:p>
            <a:r>
              <a:rPr lang="fr-FR" sz="1700">
                <a:latin typeface="Helvetica" pitchFamily="2" charset="0"/>
              </a:rPr>
              <a:t>                     </a:t>
            </a:r>
            <a:r>
              <a:rPr lang="fr-FR" sz="1700">
                <a:effectLst/>
                <a:latin typeface="Helvetica" pitchFamily="2" charset="0"/>
              </a:rPr>
              <a:t>end if</a:t>
            </a:r>
            <a:r>
              <a:rPr lang="fr-FR" sz="1700" baseline="30000">
                <a:latin typeface="Helvetica" pitchFamily="2" charset="0"/>
              </a:rPr>
              <a:t>0,2</a:t>
            </a:r>
            <a:r>
              <a:rPr lang="fr-FR" sz="1700">
                <a:effectLst/>
                <a:latin typeface="Helvetica" pitchFamily="2" charset="0"/>
              </a:rPr>
              <a:t> ;</a:t>
            </a:r>
            <a:r>
              <a:rPr lang="fr-FR" sz="1700" baseline="30000">
                <a:latin typeface="Helvetica" pitchFamily="2" charset="0"/>
              </a:rPr>
              <a:t>0,2</a:t>
            </a:r>
            <a:endParaRPr lang="fr-FR" sz="1700">
              <a:effectLst/>
              <a:latin typeface="Helvetica" pitchFamily="2" charset="0"/>
            </a:endParaRPr>
          </a:p>
          <a:p>
            <a:r>
              <a:rPr lang="fr-FR" sz="1700">
                <a:effectLst/>
                <a:latin typeface="Helvetica" pitchFamily="2" charset="0"/>
              </a:rPr>
              <a:t>                     </a:t>
            </a:r>
            <a:r>
              <a:rPr lang="fr-FR" sz="1700" baseline="30000">
                <a:latin typeface="Helvetica" pitchFamily="2" charset="0"/>
              </a:rPr>
              <a:t>0,2</a:t>
            </a:r>
            <a:r>
              <a:rPr lang="fr-FR" sz="1700">
                <a:effectLst/>
                <a:latin typeface="Helvetica" pitchFamily="2" charset="0"/>
              </a:rPr>
              <a:t>pause</a:t>
            </a:r>
            <a:r>
              <a:rPr lang="fr-FR" sz="1700" baseline="30000">
                <a:latin typeface="Helvetica" pitchFamily="2" charset="0"/>
              </a:rPr>
              <a:t>2</a:t>
            </a:r>
            <a:endParaRPr lang="fr-FR" sz="1700">
              <a:effectLst/>
              <a:latin typeface="Helvetica" pitchFamily="2" charset="0"/>
            </a:endParaRPr>
          </a:p>
          <a:p>
            <a:r>
              <a:rPr lang="fr-FR" sz="1700">
                <a:effectLst/>
                <a:latin typeface="Helvetica" pitchFamily="2" charset="0"/>
              </a:rPr>
              <a:t>                  end loop</a:t>
            </a:r>
            <a:r>
              <a:rPr lang="fr-FR" sz="1700" baseline="30000">
                <a:effectLst/>
                <a:latin typeface="Helvetica" pitchFamily="2" charset="0"/>
              </a:rPr>
              <a:t>2</a:t>
            </a:r>
          </a:p>
          <a:p>
            <a:r>
              <a:rPr lang="fr-FR" sz="1700">
                <a:effectLst/>
                <a:latin typeface="Helvetica" pitchFamily="2" charset="0"/>
              </a:rPr>
              <a:t>               end signal</a:t>
            </a:r>
          </a:p>
          <a:p>
            <a:r>
              <a:rPr lang="fr-FR" sz="1700">
                <a:effectLst/>
                <a:latin typeface="Helvetica" pitchFamily="2" charset="0"/>
              </a:rPr>
              <a:t>            </a:t>
            </a:r>
            <a:r>
              <a:rPr lang="fr-FR" sz="1700">
                <a:solidFill>
                  <a:schemeClr val="accent2"/>
                </a:solidFill>
                <a:effectLst/>
                <a:latin typeface="Helvetica" pitchFamily="2" charset="0"/>
              </a:rPr>
              <a:t>end trap</a:t>
            </a:r>
            <a:r>
              <a:rPr lang="fr-FR" sz="1700" baseline="30000">
                <a:solidFill>
                  <a:schemeClr val="accent2"/>
                </a:solidFill>
                <a:effectLst/>
                <a:latin typeface="Helvetica" pitchFamily="2" charset="0"/>
              </a:rPr>
              <a:t>1</a:t>
            </a:r>
            <a:r>
              <a:rPr lang="fr-FR" sz="1700">
                <a:effectLst/>
                <a:latin typeface="Helvetica" pitchFamily="2" charset="0"/>
              </a:rPr>
              <a:t> </a:t>
            </a:r>
          </a:p>
          <a:p>
            <a:r>
              <a:rPr lang="fr-FR" sz="1700">
                <a:effectLst/>
                <a:latin typeface="Helvetica" pitchFamily="2" charset="0"/>
              </a:rPr>
              <a:t>         end loop</a:t>
            </a:r>
          </a:p>
          <a:p>
            <a:r>
              <a:rPr lang="fr-FR" sz="1700">
                <a:effectLst/>
                <a:latin typeface="Helvetica" pitchFamily="2" charset="0"/>
              </a:rPr>
              <a:t>      end signal</a:t>
            </a:r>
          </a:p>
          <a:p>
            <a:r>
              <a:rPr lang="fr-FR" sz="1700">
                <a:effectLst/>
                <a:latin typeface="Helvetica" pitchFamily="2" charset="0"/>
              </a:rPr>
              <a:t>   end trap</a:t>
            </a:r>
          </a:p>
          <a:p>
            <a:r>
              <a:rPr lang="fr-FR" sz="1700">
                <a:effectLst/>
                <a:latin typeface="Helvetica" pitchFamily="2" charset="0"/>
              </a:rPr>
              <a:t>end loop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0542F5F-ED1B-2443-AAA1-56A82DB94EF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21/03/2018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B0396E3-34A1-7C49-A009-511BCF0277F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91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848F085-3C20-034E-83BB-F76E6B1E9EE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1A8A48C-FECC-C044-A897-3AEC1AA6D5A4}"/>
              </a:ext>
            </a:extLst>
          </p:cNvPr>
          <p:cNvSpPr txBox="1"/>
          <p:nvPr/>
        </p:nvSpPr>
        <p:spPr>
          <a:xfrm>
            <a:off x="6153559" y="1196752"/>
            <a:ext cx="2701381" cy="1194149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none" tIns="39600" rtlCol="0" anchor="t" anchorCtr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instant 2f,</a:t>
            </a:r>
          </a:p>
          <a:p>
            <a:pPr algn="ctr" fontAlgn="base"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sortie de 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T2</a:t>
            </a:r>
            <a:r>
              <a:rPr kumimoji="0" lang="en-US" sz="2400" b="0" i="0" u="none" strike="noStrike" kern="0" cap="none" spc="0" normalizeH="0" baseline="3000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1 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(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pop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)</a:t>
            </a:r>
          </a:p>
          <a:p>
            <a:pPr algn="ctr" fontAlgn="base">
              <a:spcAft>
                <a:spcPct val="0"/>
              </a:spcAft>
            </a:pPr>
            <a:r>
              <a:rPr lang="en-US" sz="2400" kern="0" dirty="0"/>
              <a:t>mort de son corps</a:t>
            </a:r>
            <a:endParaRPr kumimoji="0" lang="en-US" sz="24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44B7D4D8-C5D4-A946-BA6A-195A7738865A}"/>
              </a:ext>
            </a:extLst>
          </p:cNvPr>
          <p:cNvCxnSpPr>
            <a:cxnSpLocks/>
          </p:cNvCxnSpPr>
          <p:nvPr/>
        </p:nvCxnSpPr>
        <p:spPr bwMode="auto">
          <a:xfrm>
            <a:off x="611560" y="2564904"/>
            <a:ext cx="720080" cy="0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81C59665-67D0-134E-B8CE-5CF3762E81D3}"/>
              </a:ext>
            </a:extLst>
          </p:cNvPr>
          <p:cNvGrpSpPr/>
          <p:nvPr/>
        </p:nvGrpSpPr>
        <p:grpSpPr>
          <a:xfrm>
            <a:off x="28391" y="4554"/>
            <a:ext cx="397866" cy="6344836"/>
            <a:chOff x="28391" y="4554"/>
            <a:chExt cx="397866" cy="6344836"/>
          </a:xfrm>
        </p:grpSpPr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E8453248-412F-C440-A29B-D1F9060E9E8D}"/>
                </a:ext>
              </a:extLst>
            </p:cNvPr>
            <p:cNvSpPr txBox="1"/>
            <p:nvPr/>
          </p:nvSpPr>
          <p:spPr>
            <a:xfrm>
              <a:off x="28391" y="4554"/>
              <a:ext cx="397866" cy="40011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2000" b="0" i="0" u="none" strike="noStrike" kern="0" cap="none" spc="0" normalizeH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</a:rPr>
                <a:t>/0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BC7402B6-296F-1A4C-96B7-F76F96CB7366}"/>
                </a:ext>
              </a:extLst>
            </p:cNvPr>
            <p:cNvSpPr txBox="1"/>
            <p:nvPr/>
          </p:nvSpPr>
          <p:spPr>
            <a:xfrm>
              <a:off x="28391" y="782414"/>
              <a:ext cx="397866" cy="40011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2000" b="0" i="0" u="none" strike="noStrike" kern="0" cap="none" spc="0" normalizeH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</a:rPr>
                <a:t>/1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B856C1CF-92D6-7641-95DB-F893908BDAF6}"/>
                </a:ext>
              </a:extLst>
            </p:cNvPr>
            <p:cNvSpPr txBox="1"/>
            <p:nvPr/>
          </p:nvSpPr>
          <p:spPr>
            <a:xfrm>
              <a:off x="28391" y="2132856"/>
              <a:ext cx="397866" cy="40011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2000" b="0" i="0" u="none" strike="noStrike" kern="0" cap="none" spc="0" normalizeH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</a:rPr>
                <a:t>/2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EBFE04E3-30F6-4D42-AF1C-66C2CE6D4A13}"/>
                </a:ext>
              </a:extLst>
            </p:cNvPr>
            <p:cNvSpPr txBox="1"/>
            <p:nvPr/>
          </p:nvSpPr>
          <p:spPr>
            <a:xfrm>
              <a:off x="28391" y="5142702"/>
              <a:ext cx="397866" cy="40011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2000" b="0" i="0" u="none" strike="noStrike" kern="0" cap="none" spc="0" normalizeH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</a:rPr>
                <a:t>/1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1CD0FC23-7DA9-9445-B6AF-98B699CE5E1C}"/>
                </a:ext>
              </a:extLst>
            </p:cNvPr>
            <p:cNvSpPr txBox="1"/>
            <p:nvPr/>
          </p:nvSpPr>
          <p:spPr>
            <a:xfrm>
              <a:off x="28391" y="5949280"/>
              <a:ext cx="397866" cy="40011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2000" b="0" i="0" u="none" strike="noStrike" kern="0" cap="none" spc="0" normalizeH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</a:rPr>
                <a:t>/0</a:t>
              </a:r>
            </a:p>
          </p:txBody>
        </p:sp>
      </p:grp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D47FA64C-8BC5-2A4A-B735-C479BAABAB38}"/>
              </a:ext>
            </a:extLst>
          </p:cNvPr>
          <p:cNvCxnSpPr>
            <a:cxnSpLocks/>
          </p:cNvCxnSpPr>
          <p:nvPr/>
        </p:nvCxnSpPr>
        <p:spPr bwMode="auto">
          <a:xfrm>
            <a:off x="251520" y="5661248"/>
            <a:ext cx="720080" cy="0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59880404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11B6C00-AE3E-4F45-A469-0F4F8BB26DF7}"/>
              </a:ext>
            </a:extLst>
          </p:cNvPr>
          <p:cNvSpPr/>
          <p:nvPr/>
        </p:nvSpPr>
        <p:spPr>
          <a:xfrm>
            <a:off x="467544" y="33730"/>
            <a:ext cx="8784976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700">
                <a:latin typeface="Helvetica" pitchFamily="2" charset="0"/>
              </a:rPr>
              <a:t>output </a:t>
            </a:r>
            <a:r>
              <a:rPr lang="fr-FR" sz="1700">
                <a:solidFill>
                  <a:schemeClr val="accent1"/>
                </a:solidFill>
                <a:latin typeface="Helvetica" pitchFamily="2" charset="0"/>
              </a:rPr>
              <a:t>S1andS2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0</a:t>
            </a:r>
            <a:r>
              <a:rPr lang="fr-FR" sz="1700">
                <a:latin typeface="Helvetica" pitchFamily="2" charset="0"/>
              </a:rPr>
              <a:t>,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S1andnS2</a:t>
            </a:r>
            <a:r>
              <a:rPr lang="fr-FR" sz="1700" baseline="30000">
                <a:latin typeface="Helvetica" pitchFamily="2" charset="0"/>
              </a:rPr>
              <a:t>0</a:t>
            </a:r>
            <a:r>
              <a:rPr lang="fr-FR" sz="1700">
                <a:latin typeface="Helvetica" pitchFamily="2" charset="0"/>
              </a:rPr>
              <a:t>,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nS1andS2</a:t>
            </a:r>
            <a:r>
              <a:rPr lang="fr-FR" sz="1700" baseline="30000">
                <a:latin typeface="Helvetica" pitchFamily="2" charset="0"/>
              </a:rPr>
              <a:t>0</a:t>
            </a:r>
            <a:r>
              <a:rPr lang="fr-FR" sz="1700">
                <a:latin typeface="Helvetica" pitchFamily="2" charset="0"/>
              </a:rPr>
              <a:t>,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nS1andnS2</a:t>
            </a:r>
            <a:r>
              <a:rPr lang="fr-FR" sz="1700" baseline="30000">
                <a:latin typeface="Helvetica" pitchFamily="2" charset="0"/>
              </a:rPr>
              <a:t>0</a:t>
            </a:r>
            <a:r>
              <a:rPr lang="fr-FR" sz="100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fr-FR" sz="1700">
                <a:latin typeface="Helvetica" pitchFamily="2" charset="0"/>
              </a:rPr>
              <a:t>;</a:t>
            </a:r>
          </a:p>
          <a:p>
            <a:r>
              <a:rPr lang="fr-FR" sz="1700">
                <a:effectLst/>
                <a:latin typeface="Helvetica" pitchFamily="2" charset="0"/>
              </a:rPr>
              <a:t>loop</a:t>
            </a:r>
            <a:r>
              <a:rPr lang="fr-FR" sz="1700" baseline="30000">
                <a:effectLst/>
                <a:latin typeface="Helvetica" pitchFamily="2" charset="0"/>
              </a:rPr>
              <a:t>0</a:t>
            </a:r>
            <a:endParaRPr lang="fr-FR" sz="1700">
              <a:effectLst/>
              <a:latin typeface="Helvetica" pitchFamily="2" charset="0"/>
            </a:endParaRPr>
          </a:p>
          <a:p>
            <a:r>
              <a:rPr lang="fr-FR" sz="1700">
                <a:effectLst/>
                <a:latin typeface="Helvetica" pitchFamily="2" charset="0"/>
              </a:rPr>
              <a:t>   trap</a:t>
            </a:r>
            <a:r>
              <a:rPr lang="fr-FR" sz="1700" baseline="30000">
                <a:effectLst/>
                <a:latin typeface="Helvetica" pitchFamily="2" charset="0"/>
              </a:rPr>
              <a:t>0</a:t>
            </a:r>
            <a:r>
              <a:rPr lang="fr-FR" sz="1700">
                <a:effectLst/>
                <a:latin typeface="Helvetica" pitchFamily="2" charset="0"/>
              </a:rPr>
              <a:t> </a:t>
            </a:r>
            <a:r>
              <a:rPr lang="fr-FR" sz="1700">
                <a:solidFill>
                  <a:schemeClr val="accent3"/>
                </a:solidFill>
                <a:effectLst/>
                <a:latin typeface="Helvetica" pitchFamily="2" charset="0"/>
              </a:rPr>
              <a:t>T1</a:t>
            </a:r>
            <a:r>
              <a:rPr lang="fr-FR" sz="1700" baseline="30000">
                <a:latin typeface="Helvetica" pitchFamily="2" charset="0"/>
              </a:rPr>
              <a:t>0</a:t>
            </a:r>
            <a:r>
              <a:rPr lang="fr-FR" sz="1700">
                <a:effectLst/>
                <a:latin typeface="Helvetica" pitchFamily="2" charset="0"/>
              </a:rPr>
              <a:t> in</a:t>
            </a:r>
          </a:p>
          <a:p>
            <a:r>
              <a:rPr lang="fr-FR" sz="1700">
                <a:effectLst/>
                <a:latin typeface="Helvetica" pitchFamily="2" charset="0"/>
              </a:rPr>
              <a:t>      signal</a:t>
            </a:r>
            <a:r>
              <a:rPr lang="fr-FR" sz="1700" baseline="30000">
                <a:latin typeface="Helvetica" pitchFamily="2" charset="0"/>
              </a:rPr>
              <a:t>0</a:t>
            </a:r>
            <a:r>
              <a:rPr lang="fr-FR" sz="1700">
                <a:effectLst/>
                <a:latin typeface="Helvetica" pitchFamily="2" charset="0"/>
              </a:rPr>
              <a:t> </a:t>
            </a:r>
            <a:r>
              <a:rPr lang="fr-FR" sz="1700">
                <a:solidFill>
                  <a:schemeClr val="tx2"/>
                </a:solidFill>
                <a:effectLst/>
                <a:latin typeface="Helvetica" pitchFamily="2" charset="0"/>
              </a:rPr>
              <a:t>S1</a:t>
            </a:r>
            <a:r>
              <a:rPr lang="fr-FR" sz="1700" baseline="30000">
                <a:latin typeface="Helvetica" pitchFamily="2" charset="0"/>
              </a:rPr>
              <a:t>0,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1</a:t>
            </a:r>
            <a:r>
              <a:rPr lang="fr-FR" sz="1700">
                <a:effectLst/>
                <a:latin typeface="Helvetica" pitchFamily="2" charset="0"/>
              </a:rPr>
              <a:t> in </a:t>
            </a:r>
          </a:p>
          <a:p>
            <a:r>
              <a:rPr lang="fr-FR" sz="1700">
                <a:latin typeface="Helvetica" pitchFamily="2" charset="0"/>
              </a:rPr>
              <a:t>         </a:t>
            </a:r>
            <a:r>
              <a:rPr lang="fr-FR" sz="1700" baseline="30000">
                <a:latin typeface="Helvetica" pitchFamily="2" charset="0"/>
              </a:rPr>
              <a:t>0</a:t>
            </a:r>
            <a:r>
              <a:rPr lang="fr-FR" sz="1700">
                <a:effectLst/>
                <a:latin typeface="Helvetica" pitchFamily="2" charset="0"/>
              </a:rPr>
              <a:t>pau</a:t>
            </a:r>
            <a:r>
              <a:rPr lang="fr-FR" sz="1700" u="sng">
                <a:solidFill>
                  <a:schemeClr val="accent2"/>
                </a:solidFill>
                <a:effectLst/>
                <a:latin typeface="Helvetica" pitchFamily="2" charset="0"/>
              </a:rPr>
              <a:t>se</a:t>
            </a:r>
            <a:r>
              <a:rPr lang="fr-FR" sz="1700" baseline="30000">
                <a:solidFill>
                  <a:schemeClr val="accent2"/>
                </a:solidFill>
                <a:effectLst/>
                <a:latin typeface="Helvetica" pitchFamily="2" charset="0"/>
              </a:rPr>
              <a:t>1</a:t>
            </a:r>
            <a:r>
              <a:rPr lang="fr-FR" sz="1000">
                <a:effectLst/>
                <a:latin typeface="Helvetica" pitchFamily="2" charset="0"/>
              </a:rPr>
              <a:t> </a:t>
            </a:r>
            <a:r>
              <a:rPr lang="fr-FR" sz="1700">
                <a:solidFill>
                  <a:schemeClr val="accent2"/>
                </a:solidFill>
                <a:effectLst/>
                <a:latin typeface="Helvetica" pitchFamily="2" charset="0"/>
              </a:rPr>
              <a:t>; emit</a:t>
            </a:r>
            <a:r>
              <a:rPr lang="fr-FR" sz="1700" baseline="30000">
                <a:solidFill>
                  <a:schemeClr val="accent2"/>
                </a:solidFill>
                <a:latin typeface="Helvetica" pitchFamily="2" charset="0"/>
              </a:rPr>
              <a:t>1</a:t>
            </a:r>
            <a:r>
              <a:rPr lang="fr-FR" sz="1700">
                <a:effectLst/>
                <a:latin typeface="Helvetica" pitchFamily="2" charset="0"/>
              </a:rPr>
              <a:t> </a:t>
            </a:r>
            <a:r>
              <a:rPr lang="fr-FR" sz="1700">
                <a:solidFill>
                  <a:schemeClr val="tx2"/>
                </a:solidFill>
                <a:effectLst/>
                <a:latin typeface="Helvetica" pitchFamily="2" charset="0"/>
              </a:rPr>
              <a:t>S1</a:t>
            </a:r>
            <a:r>
              <a:rPr lang="fr-FR" sz="1700" baseline="30000">
                <a:effectLst/>
                <a:latin typeface="Helvetica" pitchFamily="2" charset="0"/>
              </a:rPr>
              <a:t>0,</a:t>
            </a:r>
            <a:r>
              <a:rPr lang="fr-FR" sz="1700" baseline="30000">
                <a:solidFill>
                  <a:schemeClr val="accent1"/>
                </a:solidFill>
                <a:effectLst/>
                <a:latin typeface="Helvetica" pitchFamily="2" charset="0"/>
              </a:rPr>
              <a:t>1</a:t>
            </a:r>
            <a:r>
              <a:rPr lang="fr-FR" sz="1000">
                <a:solidFill>
                  <a:schemeClr val="tx2"/>
                </a:solidFill>
                <a:effectLst/>
                <a:latin typeface="Helvetica" pitchFamily="2" charset="0"/>
              </a:rPr>
              <a:t> </a:t>
            </a:r>
            <a:r>
              <a:rPr lang="fr-FR" sz="1700">
                <a:effectLst/>
                <a:latin typeface="Helvetica" pitchFamily="2" charset="0"/>
              </a:rPr>
              <a:t>; exit </a:t>
            </a:r>
            <a:r>
              <a:rPr lang="fr-FR" sz="1700">
                <a:solidFill>
                  <a:schemeClr val="accent3"/>
                </a:solidFill>
                <a:effectLst/>
                <a:latin typeface="Helvetica" pitchFamily="2" charset="0"/>
              </a:rPr>
              <a:t>T1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0</a:t>
            </a:r>
            <a:endParaRPr lang="fr-FR" sz="1700">
              <a:solidFill>
                <a:schemeClr val="accent1"/>
              </a:solidFill>
              <a:effectLst/>
              <a:latin typeface="Helvetica" pitchFamily="2" charset="0"/>
            </a:endParaRPr>
          </a:p>
          <a:p>
            <a:r>
              <a:rPr lang="fr-FR" sz="1700">
                <a:effectLst/>
                <a:latin typeface="Helvetica" pitchFamily="2" charset="0"/>
              </a:rPr>
              <a:t>      </a:t>
            </a:r>
            <a:r>
              <a:rPr lang="fr-FR" sz="1700">
                <a:solidFill>
                  <a:schemeClr val="accent2"/>
                </a:solidFill>
                <a:effectLst/>
                <a:latin typeface="Helvetica" pitchFamily="2" charset="0"/>
              </a:rPr>
              <a:t>||</a:t>
            </a:r>
            <a:r>
              <a:rPr lang="fr-FR" sz="1700" baseline="30000">
                <a:effectLst/>
                <a:latin typeface="Helvetica" pitchFamily="2" charset="0"/>
              </a:rPr>
              <a:t>0</a:t>
            </a:r>
            <a:r>
              <a:rPr lang="fr-FR" sz="1700" baseline="30000">
                <a:solidFill>
                  <a:schemeClr val="accent2"/>
                </a:solidFill>
                <a:effectLst/>
                <a:latin typeface="Helvetica" pitchFamily="2" charset="0"/>
              </a:rPr>
              <a:t>,1</a:t>
            </a:r>
          </a:p>
          <a:p>
            <a:r>
              <a:rPr lang="fr-FR" sz="1700">
                <a:effectLst/>
                <a:latin typeface="Helvetica" pitchFamily="2" charset="0"/>
              </a:rPr>
              <a:t>         </a:t>
            </a:r>
            <a:r>
              <a:rPr lang="fr-FR" sz="1700">
                <a:solidFill>
                  <a:schemeClr val="accent2"/>
                </a:solidFill>
                <a:effectLst/>
                <a:latin typeface="Helvetica" pitchFamily="2" charset="0"/>
              </a:rPr>
              <a:t>loop</a:t>
            </a:r>
            <a:r>
              <a:rPr lang="fr-FR" sz="1700" baseline="30000">
                <a:effectLst/>
                <a:latin typeface="Helvetica" pitchFamily="2" charset="0"/>
              </a:rPr>
              <a:t>0,</a:t>
            </a:r>
            <a:r>
              <a:rPr lang="fr-FR" sz="1700" baseline="30000">
                <a:solidFill>
                  <a:schemeClr val="accent2"/>
                </a:solidFill>
                <a:effectLst/>
                <a:latin typeface="Helvetica" pitchFamily="2" charset="0"/>
              </a:rPr>
              <a:t>1</a:t>
            </a:r>
            <a:endParaRPr lang="fr-FR" sz="1700">
              <a:solidFill>
                <a:schemeClr val="accent2"/>
              </a:solidFill>
              <a:effectLst/>
              <a:latin typeface="Helvetica" pitchFamily="2" charset="0"/>
            </a:endParaRPr>
          </a:p>
          <a:p>
            <a:r>
              <a:rPr lang="fr-FR" sz="1700">
                <a:effectLst/>
                <a:latin typeface="Helvetica" pitchFamily="2" charset="0"/>
              </a:rPr>
              <a:t>            </a:t>
            </a:r>
            <a:r>
              <a:rPr lang="fr-FR" sz="1700">
                <a:solidFill>
                  <a:schemeClr val="accent2"/>
                </a:solidFill>
                <a:effectLst/>
                <a:latin typeface="Helvetica" pitchFamily="2" charset="0"/>
              </a:rPr>
              <a:t>trap</a:t>
            </a:r>
            <a:r>
              <a:rPr lang="fr-FR" sz="1700" baseline="30000">
                <a:effectLst/>
                <a:latin typeface="Helvetica" pitchFamily="2" charset="0"/>
              </a:rPr>
              <a:t>0,</a:t>
            </a:r>
            <a:r>
              <a:rPr lang="fr-FR" sz="1700" baseline="30000">
                <a:solidFill>
                  <a:schemeClr val="accent2"/>
                </a:solidFill>
                <a:effectLst/>
                <a:latin typeface="Helvetica" pitchFamily="2" charset="0"/>
              </a:rPr>
              <a:t>1</a:t>
            </a:r>
            <a:r>
              <a:rPr lang="fr-FR" sz="1700">
                <a:effectLst/>
                <a:latin typeface="Helvetica" pitchFamily="2" charset="0"/>
              </a:rPr>
              <a:t> </a:t>
            </a:r>
            <a:r>
              <a:rPr lang="fr-FR" sz="1700">
                <a:solidFill>
                  <a:schemeClr val="accent3"/>
                </a:solidFill>
                <a:effectLst/>
                <a:latin typeface="Helvetica" pitchFamily="2" charset="0"/>
              </a:rPr>
              <a:t>T2</a:t>
            </a:r>
            <a:r>
              <a:rPr lang="fr-FR" sz="1700" baseline="30000">
                <a:latin typeface="Helvetica" pitchFamily="2" charset="0"/>
              </a:rPr>
              <a:t>0,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1</a:t>
            </a:r>
            <a:r>
              <a:rPr lang="fr-FR" sz="1700">
                <a:effectLst/>
                <a:latin typeface="Helvetica" pitchFamily="2" charset="0"/>
              </a:rPr>
              <a:t> </a:t>
            </a:r>
            <a:r>
              <a:rPr lang="fr-FR" sz="1700">
                <a:solidFill>
                  <a:schemeClr val="accent2"/>
                </a:solidFill>
                <a:effectLst/>
                <a:latin typeface="Helvetica" pitchFamily="2" charset="0"/>
              </a:rPr>
              <a:t>in</a:t>
            </a:r>
          </a:p>
          <a:p>
            <a:r>
              <a:rPr lang="fr-FR" sz="1700">
                <a:effectLst/>
                <a:latin typeface="Helvetica" pitchFamily="2" charset="0"/>
              </a:rPr>
              <a:t>               </a:t>
            </a:r>
            <a:r>
              <a:rPr lang="fr-FR" sz="1700">
                <a:solidFill>
                  <a:schemeClr val="accent2"/>
                </a:solidFill>
                <a:effectLst/>
                <a:latin typeface="Helvetica" pitchFamily="2" charset="0"/>
              </a:rPr>
              <a:t>signal</a:t>
            </a:r>
            <a:r>
              <a:rPr lang="fr-FR" sz="1700" baseline="30000">
                <a:latin typeface="Helvetica" pitchFamily="2" charset="0"/>
              </a:rPr>
              <a:t>0,</a:t>
            </a:r>
            <a:r>
              <a:rPr lang="fr-FR" sz="1700" baseline="30000">
                <a:solidFill>
                  <a:schemeClr val="accent2"/>
                </a:solidFill>
                <a:latin typeface="Helvetica" pitchFamily="2" charset="0"/>
              </a:rPr>
              <a:t>1</a:t>
            </a:r>
            <a:r>
              <a:rPr lang="fr-FR" sz="1700">
                <a:effectLst/>
                <a:latin typeface="Helvetica" pitchFamily="2" charset="0"/>
              </a:rPr>
              <a:t> </a:t>
            </a:r>
            <a:r>
              <a:rPr lang="fr-FR" sz="1700">
                <a:solidFill>
                  <a:schemeClr val="tx2"/>
                </a:solidFill>
                <a:effectLst/>
                <a:latin typeface="Helvetica" pitchFamily="2" charset="0"/>
              </a:rPr>
              <a:t>S2</a:t>
            </a:r>
            <a:r>
              <a:rPr lang="fr-FR" sz="1700" baseline="30000">
                <a:latin typeface="Helvetica" pitchFamily="2" charset="0"/>
              </a:rPr>
              <a:t>0,1,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2</a:t>
            </a:r>
            <a:r>
              <a:rPr lang="fr-FR" sz="1700">
                <a:effectLst/>
                <a:latin typeface="Helvetica" pitchFamily="2" charset="0"/>
              </a:rPr>
              <a:t> </a:t>
            </a:r>
            <a:r>
              <a:rPr lang="fr-FR" sz="1700">
                <a:solidFill>
                  <a:schemeClr val="accent2"/>
                </a:solidFill>
                <a:effectLst/>
                <a:latin typeface="Helvetica" pitchFamily="2" charset="0"/>
              </a:rPr>
              <a:t>in</a:t>
            </a:r>
          </a:p>
          <a:p>
            <a:r>
              <a:rPr lang="fr-FR" sz="1700">
                <a:latin typeface="Helvetica" pitchFamily="2" charset="0"/>
              </a:rPr>
              <a:t>                  </a:t>
            </a:r>
            <a:r>
              <a:rPr lang="fr-FR" sz="1700" baseline="30000">
                <a:latin typeface="Helvetica" pitchFamily="2" charset="0"/>
              </a:rPr>
              <a:t>0,</a:t>
            </a:r>
            <a:r>
              <a:rPr lang="fr-FR" sz="1700" baseline="30000">
                <a:solidFill>
                  <a:schemeClr val="accent2"/>
                </a:solidFill>
                <a:latin typeface="Helvetica" pitchFamily="2" charset="0"/>
              </a:rPr>
              <a:t>1</a:t>
            </a:r>
            <a:r>
              <a:rPr lang="fr-FR" sz="1700" u="sng">
                <a:solidFill>
                  <a:schemeClr val="accent2"/>
                </a:solidFill>
                <a:effectLst/>
                <a:latin typeface="Helvetica" pitchFamily="2" charset="0"/>
              </a:rPr>
              <a:t>pa</a:t>
            </a:r>
            <a:r>
              <a:rPr lang="fr-FR" sz="1700">
                <a:effectLst/>
                <a:latin typeface="Helvetica" pitchFamily="2" charset="0"/>
              </a:rPr>
              <a:t>use</a:t>
            </a:r>
            <a:r>
              <a:rPr lang="fr-FR" sz="1700" baseline="30000">
                <a:solidFill>
                  <a:schemeClr val="accent2"/>
                </a:solidFill>
                <a:latin typeface="Helvetica" pitchFamily="2" charset="0"/>
              </a:rPr>
              <a:t>2</a:t>
            </a:r>
            <a:r>
              <a:rPr lang="fr-FR" sz="1000">
                <a:effectLst/>
                <a:latin typeface="Helvetica" pitchFamily="2" charset="0"/>
              </a:rPr>
              <a:t> </a:t>
            </a:r>
            <a:r>
              <a:rPr lang="fr-FR" sz="1700">
                <a:solidFill>
                  <a:schemeClr val="accent2"/>
                </a:solidFill>
                <a:effectLst/>
                <a:latin typeface="Helvetica" pitchFamily="2" charset="0"/>
              </a:rPr>
              <a:t>; </a:t>
            </a:r>
            <a:r>
              <a:rPr lang="fr-FR" sz="1700">
                <a:effectLst/>
                <a:latin typeface="Helvetica" pitchFamily="2" charset="0"/>
              </a:rPr>
              <a:t>emit</a:t>
            </a:r>
            <a:r>
              <a:rPr lang="fr-FR" sz="1700" baseline="30000">
                <a:solidFill>
                  <a:schemeClr val="accent2"/>
                </a:solidFill>
                <a:latin typeface="Helvetica" pitchFamily="2" charset="0"/>
              </a:rPr>
              <a:t>2</a:t>
            </a:r>
            <a:r>
              <a:rPr lang="fr-FR" sz="1700">
                <a:effectLst/>
                <a:latin typeface="Helvetica" pitchFamily="2" charset="0"/>
              </a:rPr>
              <a:t> </a:t>
            </a:r>
            <a:r>
              <a:rPr lang="fr-FR" sz="1700">
                <a:solidFill>
                  <a:schemeClr val="tx2"/>
                </a:solidFill>
                <a:effectLst/>
                <a:latin typeface="Helvetica" pitchFamily="2" charset="0"/>
              </a:rPr>
              <a:t>S2</a:t>
            </a:r>
            <a:r>
              <a:rPr lang="fr-FR" sz="1700" baseline="30000">
                <a:latin typeface="Helvetica" pitchFamily="2" charset="0"/>
              </a:rPr>
              <a:t>0,1,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2</a:t>
            </a:r>
            <a:r>
              <a:rPr lang="fr-FR" sz="1000">
                <a:solidFill>
                  <a:schemeClr val="tx2"/>
                </a:solidFill>
                <a:effectLst/>
                <a:latin typeface="Helvetica" pitchFamily="2" charset="0"/>
              </a:rPr>
              <a:t> </a:t>
            </a:r>
            <a:r>
              <a:rPr lang="fr-FR" sz="1700">
                <a:effectLst/>
                <a:latin typeface="Helvetica" pitchFamily="2" charset="0"/>
              </a:rPr>
              <a:t>; exit</a:t>
            </a:r>
            <a:r>
              <a:rPr lang="fr-FR" sz="1700" baseline="30000">
                <a:latin typeface="Helvetica" pitchFamily="2" charset="0"/>
              </a:rPr>
              <a:t>1</a:t>
            </a:r>
            <a:r>
              <a:rPr lang="fr-FR" sz="1700">
                <a:effectLst/>
                <a:latin typeface="Helvetica" pitchFamily="2" charset="0"/>
              </a:rPr>
              <a:t> </a:t>
            </a:r>
            <a:r>
              <a:rPr lang="fr-FR" sz="1700">
                <a:solidFill>
                  <a:schemeClr val="accent3"/>
                </a:solidFill>
                <a:effectLst/>
                <a:latin typeface="Helvetica" pitchFamily="2" charset="0"/>
              </a:rPr>
              <a:t>T2</a:t>
            </a:r>
            <a:r>
              <a:rPr lang="fr-FR" sz="1700" baseline="30000">
                <a:latin typeface="Helvetica" pitchFamily="2" charset="0"/>
              </a:rPr>
              <a:t>0,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1</a:t>
            </a:r>
            <a:endParaRPr lang="fr-FR" sz="1700">
              <a:solidFill>
                <a:schemeClr val="accent1"/>
              </a:solidFill>
              <a:effectLst/>
              <a:latin typeface="Helvetica" pitchFamily="2" charset="0"/>
            </a:endParaRPr>
          </a:p>
          <a:p>
            <a:r>
              <a:rPr lang="fr-FR" sz="1700">
                <a:effectLst/>
                <a:latin typeface="Helvetica" pitchFamily="2" charset="0"/>
              </a:rPr>
              <a:t>               </a:t>
            </a:r>
            <a:r>
              <a:rPr lang="fr-FR" sz="1700">
                <a:solidFill>
                  <a:schemeClr val="accent2"/>
                </a:solidFill>
                <a:effectLst/>
                <a:latin typeface="Helvetica" pitchFamily="2" charset="0"/>
              </a:rPr>
              <a:t>||</a:t>
            </a:r>
            <a:r>
              <a:rPr lang="fr-FR" sz="1700" baseline="30000">
                <a:latin typeface="Helvetica" pitchFamily="2" charset="0"/>
              </a:rPr>
              <a:t>0</a:t>
            </a:r>
            <a:r>
              <a:rPr lang="fr-FR" sz="1700" baseline="30000">
                <a:solidFill>
                  <a:schemeClr val="accent2"/>
                </a:solidFill>
                <a:latin typeface="Helvetica" pitchFamily="2" charset="0"/>
              </a:rPr>
              <a:t>,1,2</a:t>
            </a:r>
            <a:endParaRPr lang="fr-FR" sz="1700">
              <a:solidFill>
                <a:schemeClr val="accent2"/>
              </a:solidFill>
              <a:effectLst/>
              <a:latin typeface="Helvetica" pitchFamily="2" charset="0"/>
            </a:endParaRPr>
          </a:p>
          <a:p>
            <a:r>
              <a:rPr lang="fr-FR" sz="1700">
                <a:effectLst/>
                <a:latin typeface="Helvetica" pitchFamily="2" charset="0"/>
              </a:rPr>
              <a:t>                  </a:t>
            </a:r>
            <a:r>
              <a:rPr lang="fr-FR" sz="1700">
                <a:solidFill>
                  <a:schemeClr val="accent2"/>
                </a:solidFill>
                <a:effectLst/>
                <a:latin typeface="Helvetica" pitchFamily="2" charset="0"/>
              </a:rPr>
              <a:t>loop</a:t>
            </a:r>
            <a:r>
              <a:rPr lang="fr-FR" sz="1700" baseline="30000">
                <a:latin typeface="Helvetica" pitchFamily="2" charset="0"/>
              </a:rPr>
              <a:t>0,</a:t>
            </a:r>
            <a:r>
              <a:rPr lang="fr-FR" sz="1700" baseline="30000">
                <a:solidFill>
                  <a:schemeClr val="accent2"/>
                </a:solidFill>
                <a:latin typeface="Helvetica" pitchFamily="2" charset="0"/>
              </a:rPr>
              <a:t>1</a:t>
            </a:r>
            <a:r>
              <a:rPr lang="fr-FR" sz="1700" baseline="30000">
                <a:latin typeface="Helvetica" pitchFamily="2" charset="0"/>
              </a:rPr>
              <a:t>,</a:t>
            </a:r>
            <a:r>
              <a:rPr lang="fr-FR" sz="1700" baseline="30000">
                <a:solidFill>
                  <a:schemeClr val="accent2"/>
                </a:solidFill>
                <a:latin typeface="Helvetica" pitchFamily="2" charset="0"/>
              </a:rPr>
              <a:t>2</a:t>
            </a:r>
            <a:endParaRPr lang="fr-FR" sz="1700">
              <a:solidFill>
                <a:schemeClr val="accent2"/>
              </a:solidFill>
              <a:effectLst/>
              <a:latin typeface="Helvetica" pitchFamily="2" charset="0"/>
            </a:endParaRPr>
          </a:p>
          <a:p>
            <a:r>
              <a:rPr lang="fr-FR" sz="1700">
                <a:effectLst/>
                <a:latin typeface="Helvetica" pitchFamily="2" charset="0"/>
              </a:rPr>
              <a:t>                     </a:t>
            </a:r>
            <a:r>
              <a:rPr lang="fr-FR" sz="1700">
                <a:solidFill>
                  <a:schemeClr val="accent2"/>
                </a:solidFill>
                <a:effectLst/>
                <a:latin typeface="Helvetica" pitchFamily="2" charset="0"/>
              </a:rPr>
              <a:t>if</a:t>
            </a:r>
            <a:r>
              <a:rPr lang="fr-FR" sz="1700" baseline="30000">
                <a:latin typeface="Helvetica" pitchFamily="2" charset="0"/>
              </a:rPr>
              <a:t>0,</a:t>
            </a:r>
            <a:r>
              <a:rPr lang="fr-FR" sz="1700" baseline="30000">
                <a:solidFill>
                  <a:schemeClr val="accent2"/>
                </a:solidFill>
                <a:latin typeface="Helvetica" pitchFamily="2" charset="0"/>
              </a:rPr>
              <a:t>1</a:t>
            </a:r>
            <a:r>
              <a:rPr lang="fr-FR" sz="1700" baseline="30000">
                <a:latin typeface="Helvetica" pitchFamily="2" charset="0"/>
              </a:rPr>
              <a:t>,</a:t>
            </a:r>
            <a:r>
              <a:rPr lang="fr-FR" sz="1700" baseline="30000">
                <a:solidFill>
                  <a:schemeClr val="accent2"/>
                </a:solidFill>
                <a:latin typeface="Helvetica" pitchFamily="2" charset="0"/>
              </a:rPr>
              <a:t>2</a:t>
            </a:r>
            <a:endParaRPr lang="fr-FR" sz="1700">
              <a:solidFill>
                <a:schemeClr val="accent2"/>
              </a:solidFill>
              <a:effectLst/>
              <a:latin typeface="Helvetica" pitchFamily="2" charset="0"/>
            </a:endParaRPr>
          </a:p>
          <a:p>
            <a:r>
              <a:rPr lang="fr-FR" sz="1700">
                <a:latin typeface="Helvetica" pitchFamily="2" charset="0"/>
              </a:rPr>
              <a:t>                        case (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S1</a:t>
            </a:r>
            <a:r>
              <a:rPr lang="fr-FR" sz="1700" baseline="30000">
                <a:latin typeface="Helvetica" pitchFamily="2" charset="0"/>
              </a:rPr>
              <a:t>0,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1</a:t>
            </a:r>
            <a:r>
              <a:rPr lang="fr-FR" sz="1700">
                <a:latin typeface="Helvetica" pitchFamily="2" charset="0"/>
              </a:rPr>
              <a:t> and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S2</a:t>
            </a:r>
            <a:r>
              <a:rPr lang="fr-FR" sz="1700" baseline="30000">
                <a:latin typeface="Helvetica" pitchFamily="2" charset="0"/>
              </a:rPr>
              <a:t>0,1,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2</a:t>
            </a:r>
            <a:r>
              <a:rPr lang="fr-FR" sz="1700">
                <a:latin typeface="Helvetica" pitchFamily="2" charset="0"/>
              </a:rPr>
              <a:t>) do emit </a:t>
            </a:r>
            <a:r>
              <a:rPr lang="fr-FR" sz="1700">
                <a:solidFill>
                  <a:schemeClr val="accent1"/>
                </a:solidFill>
                <a:latin typeface="Helvetica" pitchFamily="2" charset="0"/>
              </a:rPr>
              <a:t>S1andS2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0</a:t>
            </a:r>
            <a:endParaRPr lang="fr-FR" sz="1700">
              <a:solidFill>
                <a:schemeClr val="accent1"/>
              </a:solidFill>
              <a:latin typeface="Helvetica" pitchFamily="2" charset="0"/>
            </a:endParaRPr>
          </a:p>
          <a:p>
            <a:r>
              <a:rPr lang="fr-FR" sz="1700">
                <a:latin typeface="Helvetica" pitchFamily="2" charset="0"/>
              </a:rPr>
              <a:t>                        case</a:t>
            </a:r>
            <a:r>
              <a:rPr lang="fr-FR" sz="1700">
                <a:solidFill>
                  <a:schemeClr val="accent2"/>
                </a:solidFill>
                <a:latin typeface="Helvetica" pitchFamily="2" charset="0"/>
              </a:rPr>
              <a:t> </a:t>
            </a:r>
            <a:r>
              <a:rPr lang="fr-FR" sz="1700">
                <a:latin typeface="Helvetica" pitchFamily="2" charset="0"/>
              </a:rPr>
              <a:t>(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S1</a:t>
            </a:r>
            <a:r>
              <a:rPr lang="fr-FR" sz="1700" baseline="30000">
                <a:latin typeface="Helvetica" pitchFamily="2" charset="0"/>
              </a:rPr>
              <a:t>0,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1</a:t>
            </a:r>
            <a:r>
              <a:rPr lang="fr-FR" sz="1700">
                <a:latin typeface="Helvetica" pitchFamily="2" charset="0"/>
              </a:rPr>
              <a:t> and not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S2</a:t>
            </a:r>
            <a:r>
              <a:rPr lang="fr-FR" sz="1700" baseline="30000">
                <a:latin typeface="Helvetica" pitchFamily="2" charset="0"/>
              </a:rPr>
              <a:t>0,1,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2</a:t>
            </a:r>
            <a:r>
              <a:rPr lang="fr-FR" sz="1700">
                <a:latin typeface="Helvetica" pitchFamily="2" charset="0"/>
              </a:rPr>
              <a:t>) do emit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S1andnS2</a:t>
            </a:r>
            <a:r>
              <a:rPr lang="fr-FR" sz="1700" baseline="30000">
                <a:latin typeface="Helvetica" pitchFamily="2" charset="0"/>
              </a:rPr>
              <a:t>0</a:t>
            </a:r>
            <a:endParaRPr lang="fr-FR" sz="1700">
              <a:solidFill>
                <a:schemeClr val="tx2"/>
              </a:solidFill>
              <a:latin typeface="Helvetica" pitchFamily="2" charset="0"/>
            </a:endParaRPr>
          </a:p>
          <a:p>
            <a:r>
              <a:rPr lang="fr-FR" sz="1700">
                <a:latin typeface="Helvetica" pitchFamily="2" charset="0"/>
              </a:rPr>
              <a:t>                        case (not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S1</a:t>
            </a:r>
            <a:r>
              <a:rPr lang="fr-FR" sz="1700" baseline="30000">
                <a:latin typeface="Helvetica" pitchFamily="2" charset="0"/>
              </a:rPr>
              <a:t>0,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1</a:t>
            </a:r>
            <a:r>
              <a:rPr lang="fr-FR" sz="1700">
                <a:latin typeface="Helvetica" pitchFamily="2" charset="0"/>
              </a:rPr>
              <a:t> and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S2</a:t>
            </a:r>
            <a:r>
              <a:rPr lang="fr-FR" sz="1700" baseline="30000">
                <a:latin typeface="Helvetica" pitchFamily="2" charset="0"/>
              </a:rPr>
              <a:t>0,1,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2</a:t>
            </a:r>
            <a:r>
              <a:rPr lang="fr-FR" sz="1700">
                <a:latin typeface="Helvetica" pitchFamily="2" charset="0"/>
              </a:rPr>
              <a:t>) do emit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nS1andS2</a:t>
            </a:r>
            <a:r>
              <a:rPr lang="fr-FR" sz="1700" baseline="30000">
                <a:latin typeface="Helvetica" pitchFamily="2" charset="0"/>
              </a:rPr>
              <a:t>0</a:t>
            </a:r>
            <a:endParaRPr lang="fr-FR" sz="1700">
              <a:solidFill>
                <a:schemeClr val="tx2"/>
              </a:solidFill>
              <a:latin typeface="Helvetica" pitchFamily="2" charset="0"/>
            </a:endParaRPr>
          </a:p>
          <a:p>
            <a:r>
              <a:rPr lang="fr-FR" sz="1700">
                <a:latin typeface="Helvetica" pitchFamily="2" charset="0"/>
              </a:rPr>
              <a:t>                        case (not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S1</a:t>
            </a:r>
            <a:r>
              <a:rPr lang="fr-FR" sz="1700" baseline="30000">
                <a:latin typeface="Helvetica" pitchFamily="2" charset="0"/>
              </a:rPr>
              <a:t>0,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1</a:t>
            </a:r>
            <a:r>
              <a:rPr lang="fr-FR" sz="1700">
                <a:latin typeface="Helvetica" pitchFamily="2" charset="0"/>
              </a:rPr>
              <a:t> and not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S2</a:t>
            </a:r>
            <a:r>
              <a:rPr lang="fr-FR" sz="1700" baseline="30000">
                <a:latin typeface="Helvetica" pitchFamily="2" charset="0"/>
              </a:rPr>
              <a:t>0,1,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2</a:t>
            </a:r>
            <a:r>
              <a:rPr lang="fr-FR" sz="1700">
                <a:latin typeface="Helvetica" pitchFamily="2" charset="0"/>
              </a:rPr>
              <a:t>) do emit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nS1andnS2</a:t>
            </a:r>
            <a:r>
              <a:rPr lang="fr-FR" sz="1700" baseline="30000">
                <a:latin typeface="Helvetica" pitchFamily="2" charset="0"/>
              </a:rPr>
              <a:t>0</a:t>
            </a:r>
            <a:r>
              <a:rPr lang="fr-FR" sz="1700">
                <a:effectLst/>
                <a:latin typeface="Helvetica" pitchFamily="2" charset="0"/>
              </a:rPr>
              <a:t>                 </a:t>
            </a:r>
          </a:p>
          <a:p>
            <a:r>
              <a:rPr lang="fr-FR" sz="1700">
                <a:latin typeface="Helvetica" pitchFamily="2" charset="0"/>
              </a:rPr>
              <a:t>                     </a:t>
            </a:r>
            <a:r>
              <a:rPr lang="fr-FR" sz="1700">
                <a:effectLst/>
                <a:latin typeface="Helvetica" pitchFamily="2" charset="0"/>
              </a:rPr>
              <a:t>end if</a:t>
            </a:r>
            <a:r>
              <a:rPr lang="fr-FR" sz="1700" baseline="30000">
                <a:latin typeface="Helvetica" pitchFamily="2" charset="0"/>
              </a:rPr>
              <a:t>0,</a:t>
            </a:r>
            <a:r>
              <a:rPr lang="fr-FR" sz="1700" baseline="30000">
                <a:solidFill>
                  <a:schemeClr val="accent2"/>
                </a:solidFill>
                <a:latin typeface="Helvetica" pitchFamily="2" charset="0"/>
              </a:rPr>
              <a:t>2</a:t>
            </a:r>
            <a:r>
              <a:rPr lang="fr-FR" sz="1700">
                <a:effectLst/>
                <a:latin typeface="Helvetica" pitchFamily="2" charset="0"/>
              </a:rPr>
              <a:t> ;</a:t>
            </a:r>
            <a:r>
              <a:rPr lang="fr-FR" sz="1700" baseline="30000">
                <a:latin typeface="Helvetica" pitchFamily="2" charset="0"/>
              </a:rPr>
              <a:t>0,</a:t>
            </a:r>
            <a:r>
              <a:rPr lang="fr-FR" sz="1700" baseline="30000">
                <a:solidFill>
                  <a:schemeClr val="accent2"/>
                </a:solidFill>
                <a:latin typeface="Helvetica" pitchFamily="2" charset="0"/>
              </a:rPr>
              <a:t>2</a:t>
            </a:r>
            <a:endParaRPr lang="fr-FR" sz="1700">
              <a:solidFill>
                <a:schemeClr val="accent2"/>
              </a:solidFill>
              <a:effectLst/>
              <a:latin typeface="Helvetica" pitchFamily="2" charset="0"/>
            </a:endParaRPr>
          </a:p>
          <a:p>
            <a:r>
              <a:rPr lang="fr-FR" sz="1700">
                <a:effectLst/>
                <a:latin typeface="Helvetica" pitchFamily="2" charset="0"/>
              </a:rPr>
              <a:t>                     </a:t>
            </a:r>
            <a:r>
              <a:rPr lang="fr-FR" sz="1700" baseline="30000">
                <a:latin typeface="Helvetica" pitchFamily="2" charset="0"/>
              </a:rPr>
              <a:t>0,</a:t>
            </a:r>
            <a:r>
              <a:rPr lang="fr-FR" sz="1700" baseline="30000">
                <a:solidFill>
                  <a:schemeClr val="accent2"/>
                </a:solidFill>
                <a:latin typeface="Helvetica" pitchFamily="2" charset="0"/>
              </a:rPr>
              <a:t>1</a:t>
            </a:r>
            <a:r>
              <a:rPr lang="fr-FR" sz="1700" u="sng">
                <a:solidFill>
                  <a:schemeClr val="accent2"/>
                </a:solidFill>
                <a:effectLst/>
                <a:latin typeface="Helvetica" pitchFamily="2" charset="0"/>
              </a:rPr>
              <a:t>pa</a:t>
            </a:r>
            <a:r>
              <a:rPr lang="fr-FR" sz="1700">
                <a:effectLst/>
                <a:latin typeface="Helvetica" pitchFamily="2" charset="0"/>
              </a:rPr>
              <a:t>u</a:t>
            </a:r>
            <a:r>
              <a:rPr lang="fr-FR" sz="1700" u="sng">
                <a:solidFill>
                  <a:schemeClr val="accent2"/>
                </a:solidFill>
                <a:effectLst/>
                <a:latin typeface="Helvetica" pitchFamily="2" charset="0"/>
              </a:rPr>
              <a:t>se</a:t>
            </a:r>
            <a:r>
              <a:rPr lang="fr-FR" sz="1700" baseline="30000">
                <a:solidFill>
                  <a:schemeClr val="accent2"/>
                </a:solidFill>
                <a:latin typeface="Helvetica" pitchFamily="2" charset="0"/>
              </a:rPr>
              <a:t>2</a:t>
            </a:r>
            <a:endParaRPr lang="fr-FR" sz="1700">
              <a:effectLst/>
              <a:latin typeface="Helvetica" pitchFamily="2" charset="0"/>
            </a:endParaRPr>
          </a:p>
          <a:p>
            <a:r>
              <a:rPr lang="fr-FR" sz="1700">
                <a:effectLst/>
                <a:latin typeface="Helvetica" pitchFamily="2" charset="0"/>
              </a:rPr>
              <a:t>                  end loop</a:t>
            </a:r>
          </a:p>
          <a:p>
            <a:r>
              <a:rPr lang="fr-FR" sz="1700">
                <a:effectLst/>
                <a:latin typeface="Helvetica" pitchFamily="2" charset="0"/>
              </a:rPr>
              <a:t>               end signal</a:t>
            </a:r>
          </a:p>
          <a:p>
            <a:r>
              <a:rPr lang="fr-FR" sz="1700">
                <a:effectLst/>
                <a:latin typeface="Helvetica" pitchFamily="2" charset="0"/>
              </a:rPr>
              <a:t>            </a:t>
            </a:r>
            <a:r>
              <a:rPr lang="fr-FR" sz="1700">
                <a:solidFill>
                  <a:schemeClr val="accent2"/>
                </a:solidFill>
                <a:effectLst/>
                <a:latin typeface="Helvetica" pitchFamily="2" charset="0"/>
              </a:rPr>
              <a:t>end trap</a:t>
            </a:r>
            <a:r>
              <a:rPr lang="fr-FR" sz="1700" baseline="30000">
                <a:solidFill>
                  <a:schemeClr val="accent2"/>
                </a:solidFill>
                <a:effectLst/>
                <a:latin typeface="Helvetica" pitchFamily="2" charset="0"/>
              </a:rPr>
              <a:t>1</a:t>
            </a:r>
            <a:r>
              <a:rPr lang="fr-FR" sz="1700">
                <a:effectLst/>
                <a:latin typeface="Helvetica" pitchFamily="2" charset="0"/>
              </a:rPr>
              <a:t> </a:t>
            </a:r>
          </a:p>
          <a:p>
            <a:r>
              <a:rPr lang="fr-FR" sz="1700">
                <a:effectLst/>
                <a:latin typeface="Helvetica" pitchFamily="2" charset="0"/>
              </a:rPr>
              <a:t>         </a:t>
            </a:r>
            <a:r>
              <a:rPr lang="fr-FR" sz="1700">
                <a:solidFill>
                  <a:schemeClr val="accent2"/>
                </a:solidFill>
                <a:effectLst/>
                <a:latin typeface="Helvetica" pitchFamily="2" charset="0"/>
              </a:rPr>
              <a:t>end loop</a:t>
            </a:r>
            <a:r>
              <a:rPr lang="fr-FR" sz="1700" baseline="30000">
                <a:solidFill>
                  <a:schemeClr val="accent2"/>
                </a:solidFill>
                <a:latin typeface="Helvetica" pitchFamily="2" charset="0"/>
              </a:rPr>
              <a:t>1</a:t>
            </a:r>
            <a:endParaRPr lang="fr-FR" sz="1700">
              <a:solidFill>
                <a:schemeClr val="accent2"/>
              </a:solidFill>
              <a:effectLst/>
              <a:latin typeface="Helvetica" pitchFamily="2" charset="0"/>
            </a:endParaRPr>
          </a:p>
          <a:p>
            <a:r>
              <a:rPr lang="fr-FR" sz="1700">
                <a:effectLst/>
                <a:latin typeface="Helvetica" pitchFamily="2" charset="0"/>
              </a:rPr>
              <a:t>      end signal</a:t>
            </a:r>
          </a:p>
          <a:p>
            <a:r>
              <a:rPr lang="fr-FR" sz="1700">
                <a:effectLst/>
                <a:latin typeface="Helvetica" pitchFamily="2" charset="0"/>
              </a:rPr>
              <a:t>   end trap</a:t>
            </a:r>
          </a:p>
          <a:p>
            <a:r>
              <a:rPr lang="fr-FR" sz="1700">
                <a:effectLst/>
                <a:latin typeface="Helvetica" pitchFamily="2" charset="0"/>
              </a:rPr>
              <a:t>end loop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0542F5F-ED1B-2443-AAA1-56A82DB94EF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21/03/2018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B0396E3-34A1-7C49-A009-511BCF0277F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92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848F085-3C20-034E-83BB-F76E6B1E9EE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1A8A48C-FECC-C044-A897-3AEC1AA6D5A4}"/>
              </a:ext>
            </a:extLst>
          </p:cNvPr>
          <p:cNvSpPr txBox="1"/>
          <p:nvPr/>
        </p:nvSpPr>
        <p:spPr>
          <a:xfrm>
            <a:off x="6154367" y="1196752"/>
            <a:ext cx="2699778" cy="1563481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none" tIns="39600" rtlCol="0" anchor="t" anchorCtr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instant 2g,</a:t>
            </a:r>
          </a:p>
          <a:p>
            <a:pPr algn="ctr" fontAlgn="base"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rebouclage</a:t>
            </a:r>
          </a:p>
          <a:p>
            <a:pPr algn="ctr" fontAlgn="base">
              <a:spcAft>
                <a:spcPct val="0"/>
              </a:spcAft>
            </a:pPr>
            <a:r>
              <a:rPr lang="en-US" sz="2400" kern="0" dirty="0"/>
              <a:t>comme instant 1b </a:t>
            </a:r>
          </a:p>
          <a:p>
            <a:pPr algn="ctr" fontAlgn="base">
              <a:spcAft>
                <a:spcPct val="0"/>
              </a:spcAft>
            </a:pPr>
            <a:r>
              <a:rPr lang="en-US" sz="2400" kern="0" dirty="0"/>
              <a:t>mais avec index </a:t>
            </a:r>
            <a:r>
              <a:rPr lang="en-US" sz="2400" kern="0" dirty="0">
                <a:solidFill>
                  <a:schemeClr val="accent2"/>
                </a:solidFill>
              </a:rPr>
              <a:t>1</a:t>
            </a: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CE7D823C-4E18-E843-8B87-984E93C38E59}"/>
              </a:ext>
            </a:extLst>
          </p:cNvPr>
          <p:cNvCxnSpPr>
            <a:cxnSpLocks/>
          </p:cNvCxnSpPr>
          <p:nvPr/>
        </p:nvCxnSpPr>
        <p:spPr bwMode="auto">
          <a:xfrm>
            <a:off x="827584" y="2564904"/>
            <a:ext cx="720080" cy="0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9296A0C9-8137-2548-B645-065490AEEEE2}"/>
              </a:ext>
            </a:extLst>
          </p:cNvPr>
          <p:cNvCxnSpPr>
            <a:cxnSpLocks/>
          </p:cNvCxnSpPr>
          <p:nvPr/>
        </p:nvCxnSpPr>
        <p:spPr bwMode="auto">
          <a:xfrm>
            <a:off x="917639" y="3338232"/>
            <a:ext cx="720080" cy="0"/>
          </a:xfrm>
          <a:prstGeom prst="straightConnector1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A3F838C0-D30E-7947-A26F-3DA8A8E07A02}"/>
              </a:ext>
            </a:extLst>
          </p:cNvPr>
          <p:cNvGrpSpPr/>
          <p:nvPr/>
        </p:nvGrpSpPr>
        <p:grpSpPr>
          <a:xfrm>
            <a:off x="29984" y="0"/>
            <a:ext cx="397866" cy="6344836"/>
            <a:chOff x="28391" y="4554"/>
            <a:chExt cx="397866" cy="6344836"/>
          </a:xfrm>
        </p:grpSpPr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E23F088B-E68D-F24A-80B5-76C7B3627308}"/>
                </a:ext>
              </a:extLst>
            </p:cNvPr>
            <p:cNvSpPr txBox="1"/>
            <p:nvPr/>
          </p:nvSpPr>
          <p:spPr>
            <a:xfrm>
              <a:off x="28391" y="4554"/>
              <a:ext cx="397866" cy="40011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2000" b="0" i="0" u="none" strike="noStrike" kern="0" cap="none" spc="0" normalizeH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</a:rPr>
                <a:t>/0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FE96E3E3-1256-DF48-94FE-E998123B13BD}"/>
                </a:ext>
              </a:extLst>
            </p:cNvPr>
            <p:cNvSpPr txBox="1"/>
            <p:nvPr/>
          </p:nvSpPr>
          <p:spPr>
            <a:xfrm>
              <a:off x="28391" y="782414"/>
              <a:ext cx="397866" cy="40011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2000" b="0" i="0" u="none" strike="noStrike" kern="0" cap="none" spc="0" normalizeH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</a:rPr>
                <a:t>/1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F4B8DA7E-4B8E-044F-BF8E-579AECD3651C}"/>
                </a:ext>
              </a:extLst>
            </p:cNvPr>
            <p:cNvSpPr txBox="1"/>
            <p:nvPr/>
          </p:nvSpPr>
          <p:spPr>
            <a:xfrm>
              <a:off x="28391" y="2132856"/>
              <a:ext cx="397866" cy="40011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2000" b="0" i="0" u="none" strike="noStrike" kern="0" cap="none" spc="0" normalizeH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</a:rPr>
                <a:t>/2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B980AF98-897A-6D4F-972B-AA4998664DC5}"/>
                </a:ext>
              </a:extLst>
            </p:cNvPr>
            <p:cNvSpPr txBox="1"/>
            <p:nvPr/>
          </p:nvSpPr>
          <p:spPr>
            <a:xfrm>
              <a:off x="28391" y="5142702"/>
              <a:ext cx="397866" cy="40011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2000" b="0" i="0" u="none" strike="noStrike" kern="0" cap="none" spc="0" normalizeH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</a:rPr>
                <a:t>/1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9BB56816-6F71-4F43-B406-68AB56E0047C}"/>
                </a:ext>
              </a:extLst>
            </p:cNvPr>
            <p:cNvSpPr txBox="1"/>
            <p:nvPr/>
          </p:nvSpPr>
          <p:spPr>
            <a:xfrm>
              <a:off x="28391" y="5949280"/>
              <a:ext cx="397866" cy="40011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2000" b="0" i="0" u="none" strike="noStrike" kern="0" cap="none" spc="0" normalizeH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</a:rPr>
                <a:t>/0</a:t>
              </a:r>
            </a:p>
          </p:txBody>
        </p:sp>
      </p:grp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33A8D0DF-A4BF-C24C-A87B-5F85F7E2C57B}"/>
              </a:ext>
            </a:extLst>
          </p:cNvPr>
          <p:cNvCxnSpPr>
            <a:cxnSpLocks/>
          </p:cNvCxnSpPr>
          <p:nvPr/>
        </p:nvCxnSpPr>
        <p:spPr bwMode="auto">
          <a:xfrm>
            <a:off x="692277" y="3068960"/>
            <a:ext cx="720080" cy="0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455F25CB-CEEB-BB46-8232-9CAC5A3DB9D7}"/>
              </a:ext>
            </a:extLst>
          </p:cNvPr>
          <p:cNvCxnSpPr/>
          <p:nvPr/>
        </p:nvCxnSpPr>
        <p:spPr bwMode="auto">
          <a:xfrm flipV="1">
            <a:off x="611560" y="1801651"/>
            <a:ext cx="0" cy="4143075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50203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11B6C00-AE3E-4F45-A469-0F4F8BB26DF7}"/>
              </a:ext>
            </a:extLst>
          </p:cNvPr>
          <p:cNvSpPr/>
          <p:nvPr/>
        </p:nvSpPr>
        <p:spPr>
          <a:xfrm>
            <a:off x="467544" y="33730"/>
            <a:ext cx="8784976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700">
                <a:latin typeface="Helvetica" pitchFamily="2" charset="0"/>
              </a:rPr>
              <a:t>output </a:t>
            </a:r>
            <a:r>
              <a:rPr lang="fr-FR" sz="1700">
                <a:solidFill>
                  <a:schemeClr val="accent1"/>
                </a:solidFill>
                <a:latin typeface="Helvetica" pitchFamily="2" charset="0"/>
              </a:rPr>
              <a:t>S1andS2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0</a:t>
            </a:r>
            <a:r>
              <a:rPr lang="fr-FR" sz="1700">
                <a:latin typeface="Helvetica" pitchFamily="2" charset="0"/>
              </a:rPr>
              <a:t>, </a:t>
            </a:r>
            <a:r>
              <a:rPr lang="fr-FR" sz="1700">
                <a:solidFill>
                  <a:schemeClr val="accent1"/>
                </a:solidFill>
                <a:latin typeface="Helvetica" pitchFamily="2" charset="0"/>
              </a:rPr>
              <a:t>S1andnS2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0</a:t>
            </a:r>
            <a:r>
              <a:rPr lang="fr-FR" sz="1700">
                <a:latin typeface="Helvetica" pitchFamily="2" charset="0"/>
              </a:rPr>
              <a:t>,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nS1andS2</a:t>
            </a:r>
            <a:r>
              <a:rPr lang="fr-FR" sz="1700" baseline="30000">
                <a:latin typeface="Helvetica" pitchFamily="2" charset="0"/>
              </a:rPr>
              <a:t>0</a:t>
            </a:r>
            <a:r>
              <a:rPr lang="fr-FR" sz="1700">
                <a:latin typeface="Helvetica" pitchFamily="2" charset="0"/>
              </a:rPr>
              <a:t>,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nS1andnS2</a:t>
            </a:r>
            <a:r>
              <a:rPr lang="fr-FR" sz="1700" baseline="30000">
                <a:latin typeface="Helvetica" pitchFamily="2" charset="0"/>
              </a:rPr>
              <a:t>0</a:t>
            </a:r>
            <a:r>
              <a:rPr lang="fr-FR" sz="100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fr-FR" sz="1700">
                <a:latin typeface="Helvetica" pitchFamily="2" charset="0"/>
              </a:rPr>
              <a:t>;</a:t>
            </a:r>
          </a:p>
          <a:p>
            <a:r>
              <a:rPr lang="fr-FR" sz="1700">
                <a:effectLst/>
                <a:latin typeface="Helvetica" pitchFamily="2" charset="0"/>
              </a:rPr>
              <a:t>loop</a:t>
            </a:r>
            <a:r>
              <a:rPr lang="fr-FR" sz="1700" baseline="30000">
                <a:effectLst/>
                <a:latin typeface="Helvetica" pitchFamily="2" charset="0"/>
              </a:rPr>
              <a:t>0</a:t>
            </a:r>
            <a:endParaRPr lang="fr-FR" sz="1700">
              <a:effectLst/>
              <a:latin typeface="Helvetica" pitchFamily="2" charset="0"/>
            </a:endParaRPr>
          </a:p>
          <a:p>
            <a:r>
              <a:rPr lang="fr-FR" sz="1700">
                <a:effectLst/>
                <a:latin typeface="Helvetica" pitchFamily="2" charset="0"/>
              </a:rPr>
              <a:t>   trap</a:t>
            </a:r>
            <a:r>
              <a:rPr lang="fr-FR" sz="1700" baseline="30000">
                <a:effectLst/>
                <a:latin typeface="Helvetica" pitchFamily="2" charset="0"/>
              </a:rPr>
              <a:t>0</a:t>
            </a:r>
            <a:r>
              <a:rPr lang="fr-FR" sz="1700">
                <a:effectLst/>
                <a:latin typeface="Helvetica" pitchFamily="2" charset="0"/>
              </a:rPr>
              <a:t> </a:t>
            </a:r>
            <a:r>
              <a:rPr lang="fr-FR" sz="1700">
                <a:solidFill>
                  <a:schemeClr val="accent3"/>
                </a:solidFill>
                <a:effectLst/>
                <a:latin typeface="Helvetica" pitchFamily="2" charset="0"/>
              </a:rPr>
              <a:t>T1</a:t>
            </a:r>
            <a:r>
              <a:rPr lang="fr-FR" sz="1700" baseline="30000">
                <a:latin typeface="Helvetica" pitchFamily="2" charset="0"/>
              </a:rPr>
              <a:t>0</a:t>
            </a:r>
            <a:r>
              <a:rPr lang="fr-FR" sz="1700">
                <a:effectLst/>
                <a:latin typeface="Helvetica" pitchFamily="2" charset="0"/>
              </a:rPr>
              <a:t> in</a:t>
            </a:r>
          </a:p>
          <a:p>
            <a:r>
              <a:rPr lang="fr-FR" sz="1700">
                <a:effectLst/>
                <a:latin typeface="Helvetica" pitchFamily="2" charset="0"/>
              </a:rPr>
              <a:t>      signal</a:t>
            </a:r>
            <a:r>
              <a:rPr lang="fr-FR" sz="1700" baseline="30000">
                <a:latin typeface="Helvetica" pitchFamily="2" charset="0"/>
              </a:rPr>
              <a:t>0</a:t>
            </a:r>
            <a:r>
              <a:rPr lang="fr-FR" sz="1700">
                <a:effectLst/>
                <a:latin typeface="Helvetica" pitchFamily="2" charset="0"/>
              </a:rPr>
              <a:t> </a:t>
            </a:r>
            <a:r>
              <a:rPr lang="fr-FR" sz="1700">
                <a:solidFill>
                  <a:schemeClr val="tx2"/>
                </a:solidFill>
                <a:effectLst/>
                <a:latin typeface="Helvetica" pitchFamily="2" charset="0"/>
              </a:rPr>
              <a:t>S1</a:t>
            </a:r>
            <a:r>
              <a:rPr lang="fr-FR" sz="1700" baseline="30000">
                <a:latin typeface="Helvetica" pitchFamily="2" charset="0"/>
              </a:rPr>
              <a:t>0,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1</a:t>
            </a:r>
            <a:r>
              <a:rPr lang="fr-FR" sz="1700">
                <a:effectLst/>
                <a:latin typeface="Helvetica" pitchFamily="2" charset="0"/>
              </a:rPr>
              <a:t> in </a:t>
            </a:r>
          </a:p>
          <a:p>
            <a:r>
              <a:rPr lang="fr-FR" sz="1700">
                <a:latin typeface="Helvetica" pitchFamily="2" charset="0"/>
              </a:rPr>
              <a:t>         </a:t>
            </a:r>
            <a:r>
              <a:rPr lang="fr-FR" sz="1700" baseline="30000">
                <a:latin typeface="Helvetica" pitchFamily="2" charset="0"/>
              </a:rPr>
              <a:t>0</a:t>
            </a:r>
            <a:r>
              <a:rPr lang="fr-FR" sz="1700">
                <a:effectLst/>
                <a:latin typeface="Helvetica" pitchFamily="2" charset="0"/>
              </a:rPr>
              <a:t>pau</a:t>
            </a:r>
            <a:r>
              <a:rPr lang="fr-FR" sz="1700" u="sng">
                <a:solidFill>
                  <a:schemeClr val="accent2"/>
                </a:solidFill>
                <a:effectLst/>
                <a:latin typeface="Helvetica" pitchFamily="2" charset="0"/>
              </a:rPr>
              <a:t>se</a:t>
            </a:r>
            <a:r>
              <a:rPr lang="fr-FR" sz="1700" baseline="30000">
                <a:solidFill>
                  <a:schemeClr val="accent2"/>
                </a:solidFill>
                <a:effectLst/>
                <a:latin typeface="Helvetica" pitchFamily="2" charset="0"/>
              </a:rPr>
              <a:t>1</a:t>
            </a:r>
            <a:r>
              <a:rPr lang="fr-FR" sz="1000">
                <a:effectLst/>
                <a:latin typeface="Helvetica" pitchFamily="2" charset="0"/>
              </a:rPr>
              <a:t> </a:t>
            </a:r>
            <a:r>
              <a:rPr lang="fr-FR" sz="1700">
                <a:solidFill>
                  <a:schemeClr val="accent2"/>
                </a:solidFill>
                <a:effectLst/>
                <a:latin typeface="Helvetica" pitchFamily="2" charset="0"/>
              </a:rPr>
              <a:t>; emit</a:t>
            </a:r>
            <a:r>
              <a:rPr lang="fr-FR" sz="1700" baseline="30000">
                <a:solidFill>
                  <a:schemeClr val="accent2"/>
                </a:solidFill>
                <a:latin typeface="Helvetica" pitchFamily="2" charset="0"/>
              </a:rPr>
              <a:t>1</a:t>
            </a:r>
            <a:r>
              <a:rPr lang="fr-FR" sz="1700">
                <a:effectLst/>
                <a:latin typeface="Helvetica" pitchFamily="2" charset="0"/>
              </a:rPr>
              <a:t> </a:t>
            </a:r>
            <a:r>
              <a:rPr lang="fr-FR" sz="1700">
                <a:solidFill>
                  <a:schemeClr val="tx2"/>
                </a:solidFill>
                <a:effectLst/>
                <a:latin typeface="Helvetica" pitchFamily="2" charset="0"/>
              </a:rPr>
              <a:t>S1</a:t>
            </a:r>
            <a:r>
              <a:rPr lang="fr-FR" sz="1700" baseline="30000">
                <a:effectLst/>
                <a:latin typeface="Helvetica" pitchFamily="2" charset="0"/>
              </a:rPr>
              <a:t>0,</a:t>
            </a:r>
            <a:r>
              <a:rPr lang="fr-FR" sz="1700" baseline="30000">
                <a:solidFill>
                  <a:schemeClr val="accent1"/>
                </a:solidFill>
                <a:effectLst/>
                <a:latin typeface="Helvetica" pitchFamily="2" charset="0"/>
              </a:rPr>
              <a:t>1</a:t>
            </a:r>
            <a:r>
              <a:rPr lang="fr-FR" sz="1000">
                <a:solidFill>
                  <a:schemeClr val="tx2"/>
                </a:solidFill>
                <a:effectLst/>
                <a:latin typeface="Helvetica" pitchFamily="2" charset="0"/>
              </a:rPr>
              <a:t> </a:t>
            </a:r>
            <a:r>
              <a:rPr lang="fr-FR" sz="1700">
                <a:effectLst/>
                <a:latin typeface="Helvetica" pitchFamily="2" charset="0"/>
              </a:rPr>
              <a:t>; exit </a:t>
            </a:r>
            <a:r>
              <a:rPr lang="fr-FR" sz="1700">
                <a:solidFill>
                  <a:schemeClr val="accent3"/>
                </a:solidFill>
                <a:effectLst/>
                <a:latin typeface="Helvetica" pitchFamily="2" charset="0"/>
              </a:rPr>
              <a:t>T1</a:t>
            </a:r>
            <a:r>
              <a:rPr lang="fr-FR" sz="1700" baseline="30000">
                <a:latin typeface="Helvetica" pitchFamily="2" charset="0"/>
              </a:rPr>
              <a:t>0</a:t>
            </a:r>
            <a:endParaRPr lang="fr-FR" sz="1700">
              <a:effectLst/>
              <a:latin typeface="Helvetica" pitchFamily="2" charset="0"/>
            </a:endParaRPr>
          </a:p>
          <a:p>
            <a:r>
              <a:rPr lang="fr-FR" sz="1700">
                <a:effectLst/>
                <a:latin typeface="Helvetica" pitchFamily="2" charset="0"/>
              </a:rPr>
              <a:t>      </a:t>
            </a:r>
            <a:r>
              <a:rPr lang="fr-FR" sz="1700">
                <a:solidFill>
                  <a:schemeClr val="accent2"/>
                </a:solidFill>
                <a:effectLst/>
                <a:latin typeface="Helvetica" pitchFamily="2" charset="0"/>
              </a:rPr>
              <a:t>||</a:t>
            </a:r>
            <a:r>
              <a:rPr lang="fr-FR" sz="1700" baseline="30000">
                <a:effectLst/>
                <a:latin typeface="Helvetica" pitchFamily="2" charset="0"/>
              </a:rPr>
              <a:t>0</a:t>
            </a:r>
            <a:r>
              <a:rPr lang="fr-FR" sz="1700" baseline="30000">
                <a:solidFill>
                  <a:schemeClr val="accent2"/>
                </a:solidFill>
                <a:effectLst/>
                <a:latin typeface="Helvetica" pitchFamily="2" charset="0"/>
              </a:rPr>
              <a:t>,1</a:t>
            </a:r>
          </a:p>
          <a:p>
            <a:r>
              <a:rPr lang="fr-FR" sz="1700">
                <a:effectLst/>
                <a:latin typeface="Helvetica" pitchFamily="2" charset="0"/>
              </a:rPr>
              <a:t>         </a:t>
            </a:r>
            <a:r>
              <a:rPr lang="fr-FR" sz="1700">
                <a:solidFill>
                  <a:schemeClr val="accent2"/>
                </a:solidFill>
                <a:effectLst/>
                <a:latin typeface="Helvetica" pitchFamily="2" charset="0"/>
              </a:rPr>
              <a:t>loop</a:t>
            </a:r>
            <a:r>
              <a:rPr lang="fr-FR" sz="1700" baseline="30000">
                <a:effectLst/>
                <a:latin typeface="Helvetica" pitchFamily="2" charset="0"/>
              </a:rPr>
              <a:t>0,</a:t>
            </a:r>
            <a:r>
              <a:rPr lang="fr-FR" sz="1700" baseline="30000">
                <a:solidFill>
                  <a:schemeClr val="accent2"/>
                </a:solidFill>
                <a:effectLst/>
                <a:latin typeface="Helvetica" pitchFamily="2" charset="0"/>
              </a:rPr>
              <a:t>1</a:t>
            </a:r>
            <a:endParaRPr lang="fr-FR" sz="1700">
              <a:solidFill>
                <a:schemeClr val="accent2"/>
              </a:solidFill>
              <a:effectLst/>
              <a:latin typeface="Helvetica" pitchFamily="2" charset="0"/>
            </a:endParaRPr>
          </a:p>
          <a:p>
            <a:r>
              <a:rPr lang="fr-FR" sz="1700">
                <a:effectLst/>
                <a:latin typeface="Helvetica" pitchFamily="2" charset="0"/>
              </a:rPr>
              <a:t>            </a:t>
            </a:r>
            <a:r>
              <a:rPr lang="fr-FR" sz="1700">
                <a:solidFill>
                  <a:schemeClr val="accent2"/>
                </a:solidFill>
                <a:effectLst/>
                <a:latin typeface="Helvetica" pitchFamily="2" charset="0"/>
              </a:rPr>
              <a:t>trap</a:t>
            </a:r>
            <a:r>
              <a:rPr lang="fr-FR" sz="1700" baseline="30000">
                <a:effectLst/>
                <a:latin typeface="Helvetica" pitchFamily="2" charset="0"/>
              </a:rPr>
              <a:t>0,</a:t>
            </a:r>
            <a:r>
              <a:rPr lang="fr-FR" sz="1700" baseline="30000">
                <a:solidFill>
                  <a:schemeClr val="accent2"/>
                </a:solidFill>
                <a:effectLst/>
                <a:latin typeface="Helvetica" pitchFamily="2" charset="0"/>
              </a:rPr>
              <a:t>1</a:t>
            </a:r>
            <a:r>
              <a:rPr lang="fr-FR" sz="1700">
                <a:effectLst/>
                <a:latin typeface="Helvetica" pitchFamily="2" charset="0"/>
              </a:rPr>
              <a:t> </a:t>
            </a:r>
            <a:r>
              <a:rPr lang="fr-FR" sz="1700">
                <a:solidFill>
                  <a:schemeClr val="accent3"/>
                </a:solidFill>
                <a:effectLst/>
                <a:latin typeface="Helvetica" pitchFamily="2" charset="0"/>
              </a:rPr>
              <a:t>T2</a:t>
            </a:r>
            <a:r>
              <a:rPr lang="fr-FR" sz="1700" baseline="30000">
                <a:latin typeface="Helvetica" pitchFamily="2" charset="0"/>
              </a:rPr>
              <a:t>0,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1</a:t>
            </a:r>
            <a:r>
              <a:rPr lang="fr-FR" sz="1700">
                <a:effectLst/>
                <a:latin typeface="Helvetica" pitchFamily="2" charset="0"/>
              </a:rPr>
              <a:t> </a:t>
            </a:r>
            <a:r>
              <a:rPr lang="fr-FR" sz="1700">
                <a:solidFill>
                  <a:schemeClr val="accent2"/>
                </a:solidFill>
                <a:effectLst/>
                <a:latin typeface="Helvetica" pitchFamily="2" charset="0"/>
              </a:rPr>
              <a:t>in</a:t>
            </a:r>
          </a:p>
          <a:p>
            <a:r>
              <a:rPr lang="fr-FR" sz="1700">
                <a:effectLst/>
                <a:latin typeface="Helvetica" pitchFamily="2" charset="0"/>
              </a:rPr>
              <a:t>               </a:t>
            </a:r>
            <a:r>
              <a:rPr lang="fr-FR" sz="1700">
                <a:solidFill>
                  <a:schemeClr val="accent2"/>
                </a:solidFill>
                <a:effectLst/>
                <a:latin typeface="Helvetica" pitchFamily="2" charset="0"/>
              </a:rPr>
              <a:t>signal</a:t>
            </a:r>
            <a:r>
              <a:rPr lang="fr-FR" sz="1700" baseline="30000">
                <a:latin typeface="Helvetica" pitchFamily="2" charset="0"/>
              </a:rPr>
              <a:t>0,</a:t>
            </a:r>
            <a:r>
              <a:rPr lang="fr-FR" sz="1700" baseline="30000">
                <a:solidFill>
                  <a:schemeClr val="accent2"/>
                </a:solidFill>
                <a:latin typeface="Helvetica" pitchFamily="2" charset="0"/>
              </a:rPr>
              <a:t>1</a:t>
            </a:r>
            <a:r>
              <a:rPr lang="fr-FR" sz="1700">
                <a:effectLst/>
                <a:latin typeface="Helvetica" pitchFamily="2" charset="0"/>
              </a:rPr>
              <a:t> </a:t>
            </a:r>
            <a:r>
              <a:rPr lang="fr-FR" sz="1700">
                <a:solidFill>
                  <a:schemeClr val="tx2"/>
                </a:solidFill>
                <a:effectLst/>
                <a:latin typeface="Helvetica" pitchFamily="2" charset="0"/>
              </a:rPr>
              <a:t>S2</a:t>
            </a:r>
            <a:r>
              <a:rPr lang="fr-FR" sz="1700" baseline="30000">
                <a:latin typeface="Helvetica" pitchFamily="2" charset="0"/>
              </a:rPr>
              <a:t>0,</a:t>
            </a:r>
            <a:r>
              <a:rPr lang="fr-FR" sz="1700" baseline="30000">
                <a:solidFill>
                  <a:schemeClr val="tx2"/>
                </a:solidFill>
                <a:latin typeface="Helvetica" pitchFamily="2" charset="0"/>
              </a:rPr>
              <a:t>1</a:t>
            </a:r>
            <a:r>
              <a:rPr lang="fr-FR" sz="1700" baseline="30000">
                <a:latin typeface="Helvetica" pitchFamily="2" charset="0"/>
              </a:rPr>
              <a:t>,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2</a:t>
            </a:r>
            <a:r>
              <a:rPr lang="fr-FR" sz="1700">
                <a:effectLst/>
                <a:latin typeface="Helvetica" pitchFamily="2" charset="0"/>
              </a:rPr>
              <a:t> </a:t>
            </a:r>
            <a:r>
              <a:rPr lang="fr-FR" sz="1700">
                <a:solidFill>
                  <a:schemeClr val="accent2"/>
                </a:solidFill>
                <a:effectLst/>
                <a:latin typeface="Helvetica" pitchFamily="2" charset="0"/>
              </a:rPr>
              <a:t>in</a:t>
            </a:r>
          </a:p>
          <a:p>
            <a:r>
              <a:rPr lang="fr-FR" sz="1700">
                <a:latin typeface="Helvetica" pitchFamily="2" charset="0"/>
              </a:rPr>
              <a:t>                  </a:t>
            </a:r>
            <a:r>
              <a:rPr lang="fr-FR" sz="1700" baseline="30000">
                <a:latin typeface="Helvetica" pitchFamily="2" charset="0"/>
              </a:rPr>
              <a:t>0,</a:t>
            </a:r>
            <a:r>
              <a:rPr lang="fr-FR" sz="1700" baseline="30000">
                <a:solidFill>
                  <a:schemeClr val="accent2"/>
                </a:solidFill>
                <a:latin typeface="Helvetica" pitchFamily="2" charset="0"/>
              </a:rPr>
              <a:t>1</a:t>
            </a:r>
            <a:r>
              <a:rPr lang="fr-FR" sz="1700" u="sng">
                <a:solidFill>
                  <a:schemeClr val="accent2"/>
                </a:solidFill>
                <a:effectLst/>
                <a:latin typeface="Helvetica" pitchFamily="2" charset="0"/>
              </a:rPr>
              <a:t>pa</a:t>
            </a:r>
            <a:r>
              <a:rPr lang="fr-FR" sz="1700">
                <a:effectLst/>
                <a:latin typeface="Helvetica" pitchFamily="2" charset="0"/>
              </a:rPr>
              <a:t>use</a:t>
            </a:r>
            <a:r>
              <a:rPr lang="fr-FR" sz="1700" baseline="30000">
                <a:solidFill>
                  <a:schemeClr val="accent2"/>
                </a:solidFill>
                <a:latin typeface="Helvetica" pitchFamily="2" charset="0"/>
              </a:rPr>
              <a:t>2</a:t>
            </a:r>
            <a:r>
              <a:rPr lang="fr-FR" sz="1000">
                <a:effectLst/>
                <a:latin typeface="Helvetica" pitchFamily="2" charset="0"/>
              </a:rPr>
              <a:t> </a:t>
            </a:r>
            <a:r>
              <a:rPr lang="fr-FR" sz="1700">
                <a:solidFill>
                  <a:schemeClr val="accent2"/>
                </a:solidFill>
                <a:effectLst/>
                <a:latin typeface="Helvetica" pitchFamily="2" charset="0"/>
              </a:rPr>
              <a:t>; </a:t>
            </a:r>
            <a:r>
              <a:rPr lang="fr-FR" sz="1700">
                <a:effectLst/>
                <a:latin typeface="Helvetica" pitchFamily="2" charset="0"/>
              </a:rPr>
              <a:t>emit</a:t>
            </a:r>
            <a:r>
              <a:rPr lang="fr-FR" sz="1700" baseline="30000">
                <a:solidFill>
                  <a:schemeClr val="accent2"/>
                </a:solidFill>
                <a:latin typeface="Helvetica" pitchFamily="2" charset="0"/>
              </a:rPr>
              <a:t>2</a:t>
            </a:r>
            <a:r>
              <a:rPr lang="fr-FR" sz="1700">
                <a:effectLst/>
                <a:latin typeface="Helvetica" pitchFamily="2" charset="0"/>
              </a:rPr>
              <a:t> </a:t>
            </a:r>
            <a:r>
              <a:rPr lang="fr-FR" sz="1700">
                <a:solidFill>
                  <a:schemeClr val="tx2"/>
                </a:solidFill>
                <a:effectLst/>
                <a:latin typeface="Helvetica" pitchFamily="2" charset="0"/>
              </a:rPr>
              <a:t>S2</a:t>
            </a:r>
            <a:r>
              <a:rPr lang="fr-FR" sz="1700" baseline="30000">
                <a:latin typeface="Helvetica" pitchFamily="2" charset="0"/>
              </a:rPr>
              <a:t>0,1,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2</a:t>
            </a:r>
            <a:r>
              <a:rPr lang="fr-FR" sz="1000">
                <a:solidFill>
                  <a:schemeClr val="tx2"/>
                </a:solidFill>
                <a:effectLst/>
                <a:latin typeface="Helvetica" pitchFamily="2" charset="0"/>
              </a:rPr>
              <a:t> </a:t>
            </a:r>
            <a:r>
              <a:rPr lang="fr-FR" sz="1700">
                <a:effectLst/>
                <a:latin typeface="Helvetica" pitchFamily="2" charset="0"/>
              </a:rPr>
              <a:t>; exit</a:t>
            </a:r>
            <a:r>
              <a:rPr lang="fr-FR" sz="1700" baseline="30000">
                <a:latin typeface="Helvetica" pitchFamily="2" charset="0"/>
              </a:rPr>
              <a:t>1</a:t>
            </a:r>
            <a:r>
              <a:rPr lang="fr-FR" sz="1700">
                <a:effectLst/>
                <a:latin typeface="Helvetica" pitchFamily="2" charset="0"/>
              </a:rPr>
              <a:t> </a:t>
            </a:r>
            <a:r>
              <a:rPr lang="fr-FR" sz="1700">
                <a:solidFill>
                  <a:schemeClr val="accent3"/>
                </a:solidFill>
                <a:effectLst/>
                <a:latin typeface="Helvetica" pitchFamily="2" charset="0"/>
              </a:rPr>
              <a:t>T2</a:t>
            </a:r>
            <a:r>
              <a:rPr lang="fr-FR" sz="1700" baseline="30000">
                <a:latin typeface="Helvetica" pitchFamily="2" charset="0"/>
              </a:rPr>
              <a:t>0,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1</a:t>
            </a:r>
            <a:endParaRPr lang="fr-FR" sz="1700">
              <a:solidFill>
                <a:schemeClr val="accent1"/>
              </a:solidFill>
              <a:effectLst/>
              <a:latin typeface="Helvetica" pitchFamily="2" charset="0"/>
            </a:endParaRPr>
          </a:p>
          <a:p>
            <a:r>
              <a:rPr lang="fr-FR" sz="1700">
                <a:effectLst/>
                <a:latin typeface="Helvetica" pitchFamily="2" charset="0"/>
              </a:rPr>
              <a:t>               </a:t>
            </a:r>
            <a:r>
              <a:rPr lang="fr-FR" sz="1700">
                <a:solidFill>
                  <a:schemeClr val="accent2"/>
                </a:solidFill>
                <a:effectLst/>
                <a:latin typeface="Helvetica" pitchFamily="2" charset="0"/>
              </a:rPr>
              <a:t>||</a:t>
            </a:r>
            <a:r>
              <a:rPr lang="fr-FR" sz="1700" baseline="30000">
                <a:latin typeface="Helvetica" pitchFamily="2" charset="0"/>
              </a:rPr>
              <a:t>0</a:t>
            </a:r>
            <a:r>
              <a:rPr lang="fr-FR" sz="1700" baseline="30000">
                <a:solidFill>
                  <a:schemeClr val="accent2"/>
                </a:solidFill>
                <a:latin typeface="Helvetica" pitchFamily="2" charset="0"/>
              </a:rPr>
              <a:t>,1,2</a:t>
            </a:r>
            <a:endParaRPr lang="fr-FR" sz="1700">
              <a:solidFill>
                <a:schemeClr val="accent2"/>
              </a:solidFill>
              <a:effectLst/>
              <a:latin typeface="Helvetica" pitchFamily="2" charset="0"/>
            </a:endParaRPr>
          </a:p>
          <a:p>
            <a:r>
              <a:rPr lang="fr-FR" sz="1700">
                <a:effectLst/>
                <a:latin typeface="Helvetica" pitchFamily="2" charset="0"/>
              </a:rPr>
              <a:t>                  </a:t>
            </a:r>
            <a:r>
              <a:rPr lang="fr-FR" sz="1700">
                <a:solidFill>
                  <a:schemeClr val="accent2"/>
                </a:solidFill>
                <a:effectLst/>
                <a:latin typeface="Helvetica" pitchFamily="2" charset="0"/>
              </a:rPr>
              <a:t>loop</a:t>
            </a:r>
            <a:r>
              <a:rPr lang="fr-FR" sz="1700" baseline="30000">
                <a:latin typeface="Helvetica" pitchFamily="2" charset="0"/>
              </a:rPr>
              <a:t>0,</a:t>
            </a:r>
            <a:r>
              <a:rPr lang="fr-FR" sz="1700" baseline="30000">
                <a:solidFill>
                  <a:schemeClr val="accent2"/>
                </a:solidFill>
                <a:latin typeface="Helvetica" pitchFamily="2" charset="0"/>
              </a:rPr>
              <a:t>1</a:t>
            </a:r>
            <a:r>
              <a:rPr lang="fr-FR" sz="1700" baseline="30000">
                <a:latin typeface="Helvetica" pitchFamily="2" charset="0"/>
              </a:rPr>
              <a:t>,</a:t>
            </a:r>
            <a:r>
              <a:rPr lang="fr-FR" sz="1700" baseline="30000">
                <a:solidFill>
                  <a:schemeClr val="accent2"/>
                </a:solidFill>
                <a:latin typeface="Helvetica" pitchFamily="2" charset="0"/>
              </a:rPr>
              <a:t>2</a:t>
            </a:r>
            <a:endParaRPr lang="fr-FR" sz="1700">
              <a:solidFill>
                <a:schemeClr val="accent2"/>
              </a:solidFill>
              <a:effectLst/>
              <a:latin typeface="Helvetica" pitchFamily="2" charset="0"/>
            </a:endParaRPr>
          </a:p>
          <a:p>
            <a:r>
              <a:rPr lang="fr-FR" sz="1700">
                <a:effectLst/>
                <a:latin typeface="Helvetica" pitchFamily="2" charset="0"/>
              </a:rPr>
              <a:t>                     </a:t>
            </a:r>
            <a:r>
              <a:rPr lang="fr-FR" sz="1700">
                <a:solidFill>
                  <a:schemeClr val="accent2"/>
                </a:solidFill>
                <a:effectLst/>
                <a:latin typeface="Helvetica" pitchFamily="2" charset="0"/>
              </a:rPr>
              <a:t>if</a:t>
            </a:r>
            <a:r>
              <a:rPr lang="fr-FR" sz="1700" baseline="30000">
                <a:latin typeface="Helvetica" pitchFamily="2" charset="0"/>
              </a:rPr>
              <a:t>0,</a:t>
            </a:r>
            <a:r>
              <a:rPr lang="fr-FR" sz="1700" baseline="30000">
                <a:solidFill>
                  <a:schemeClr val="accent2"/>
                </a:solidFill>
                <a:latin typeface="Helvetica" pitchFamily="2" charset="0"/>
              </a:rPr>
              <a:t>1</a:t>
            </a:r>
            <a:r>
              <a:rPr lang="fr-FR" sz="1700" baseline="30000">
                <a:latin typeface="Helvetica" pitchFamily="2" charset="0"/>
              </a:rPr>
              <a:t>,</a:t>
            </a:r>
            <a:r>
              <a:rPr lang="fr-FR" sz="1700" baseline="30000">
                <a:solidFill>
                  <a:schemeClr val="accent2"/>
                </a:solidFill>
                <a:latin typeface="Helvetica" pitchFamily="2" charset="0"/>
              </a:rPr>
              <a:t>2</a:t>
            </a:r>
            <a:endParaRPr lang="fr-FR" sz="1700">
              <a:solidFill>
                <a:schemeClr val="accent2"/>
              </a:solidFill>
              <a:effectLst/>
              <a:latin typeface="Helvetica" pitchFamily="2" charset="0"/>
            </a:endParaRPr>
          </a:p>
          <a:p>
            <a:r>
              <a:rPr lang="fr-FR" sz="1700">
                <a:latin typeface="Helvetica" pitchFamily="2" charset="0"/>
              </a:rPr>
              <a:t>                        </a:t>
            </a:r>
            <a:r>
              <a:rPr lang="fr-FR" sz="1700">
                <a:solidFill>
                  <a:schemeClr val="accent2"/>
                </a:solidFill>
                <a:latin typeface="Helvetica" pitchFamily="2" charset="0"/>
              </a:rPr>
              <a:t>case</a:t>
            </a:r>
            <a:r>
              <a:rPr lang="fr-FR" sz="1700">
                <a:latin typeface="Helvetica" pitchFamily="2" charset="0"/>
              </a:rPr>
              <a:t> (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S1</a:t>
            </a:r>
            <a:r>
              <a:rPr lang="fr-FR" sz="1700" baseline="30000">
                <a:latin typeface="Helvetica" pitchFamily="2" charset="0"/>
              </a:rPr>
              <a:t>0,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1</a:t>
            </a:r>
            <a:r>
              <a:rPr lang="fr-FR" sz="1700">
                <a:latin typeface="Helvetica" pitchFamily="2" charset="0"/>
              </a:rPr>
              <a:t> and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S2</a:t>
            </a:r>
            <a:r>
              <a:rPr lang="fr-FR" sz="1700" baseline="30000">
                <a:latin typeface="Helvetica" pitchFamily="2" charset="0"/>
              </a:rPr>
              <a:t>0,</a:t>
            </a:r>
            <a:r>
              <a:rPr lang="fr-FR" sz="1700" baseline="30000">
                <a:solidFill>
                  <a:schemeClr val="tx2"/>
                </a:solidFill>
                <a:latin typeface="Helvetica" pitchFamily="2" charset="0"/>
              </a:rPr>
              <a:t>1</a:t>
            </a:r>
            <a:r>
              <a:rPr lang="fr-FR" sz="1700" baseline="30000">
                <a:latin typeface="Helvetica" pitchFamily="2" charset="0"/>
              </a:rPr>
              <a:t>,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2</a:t>
            </a:r>
            <a:r>
              <a:rPr lang="fr-FR" sz="1700">
                <a:latin typeface="Helvetica" pitchFamily="2" charset="0"/>
              </a:rPr>
              <a:t>) do emit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S1andS2</a:t>
            </a:r>
            <a:r>
              <a:rPr lang="fr-FR" sz="1700" baseline="30000">
                <a:solidFill>
                  <a:schemeClr val="tx2"/>
                </a:solidFill>
                <a:latin typeface="Helvetica" pitchFamily="2" charset="0"/>
              </a:rPr>
              <a:t>0</a:t>
            </a:r>
            <a:endParaRPr lang="fr-FR" sz="1700">
              <a:solidFill>
                <a:schemeClr val="tx2"/>
              </a:solidFill>
              <a:latin typeface="Helvetica" pitchFamily="2" charset="0"/>
            </a:endParaRPr>
          </a:p>
          <a:p>
            <a:r>
              <a:rPr lang="fr-FR" sz="1700">
                <a:latin typeface="Helvetica" pitchFamily="2" charset="0"/>
              </a:rPr>
              <a:t>                        </a:t>
            </a:r>
            <a:r>
              <a:rPr lang="fr-FR" sz="1700">
                <a:solidFill>
                  <a:schemeClr val="accent2"/>
                </a:solidFill>
                <a:latin typeface="Helvetica" pitchFamily="2" charset="0"/>
              </a:rPr>
              <a:t>case </a:t>
            </a:r>
            <a:r>
              <a:rPr lang="fr-FR" sz="1700">
                <a:latin typeface="Helvetica" pitchFamily="2" charset="0"/>
              </a:rPr>
              <a:t>(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S1</a:t>
            </a:r>
            <a:r>
              <a:rPr lang="fr-FR" sz="1700" baseline="30000">
                <a:latin typeface="Helvetica" pitchFamily="2" charset="0"/>
              </a:rPr>
              <a:t>0,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1</a:t>
            </a:r>
            <a:r>
              <a:rPr lang="fr-FR" sz="1700">
                <a:latin typeface="Helvetica" pitchFamily="2" charset="0"/>
              </a:rPr>
              <a:t> and not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S2</a:t>
            </a:r>
            <a:r>
              <a:rPr lang="fr-FR" sz="1700" baseline="30000">
                <a:latin typeface="Helvetica" pitchFamily="2" charset="0"/>
              </a:rPr>
              <a:t>0,</a:t>
            </a:r>
            <a:r>
              <a:rPr lang="fr-FR" sz="1700" baseline="30000">
                <a:solidFill>
                  <a:schemeClr val="tx2"/>
                </a:solidFill>
                <a:latin typeface="Helvetica" pitchFamily="2" charset="0"/>
              </a:rPr>
              <a:t>1</a:t>
            </a:r>
            <a:r>
              <a:rPr lang="fr-FR" sz="1700" baseline="30000">
                <a:latin typeface="Helvetica" pitchFamily="2" charset="0"/>
              </a:rPr>
              <a:t>,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2</a:t>
            </a:r>
            <a:r>
              <a:rPr lang="fr-FR" sz="1700">
                <a:latin typeface="Helvetica" pitchFamily="2" charset="0"/>
              </a:rPr>
              <a:t>) </a:t>
            </a:r>
            <a:r>
              <a:rPr lang="fr-FR" sz="1700">
                <a:solidFill>
                  <a:schemeClr val="accent2"/>
                </a:solidFill>
                <a:latin typeface="Helvetica" pitchFamily="2" charset="0"/>
              </a:rPr>
              <a:t>do emit</a:t>
            </a:r>
            <a:r>
              <a:rPr lang="fr-FR" sz="1700">
                <a:latin typeface="Helvetica" pitchFamily="2" charset="0"/>
              </a:rPr>
              <a:t> </a:t>
            </a:r>
            <a:r>
              <a:rPr lang="fr-FR" sz="1700">
                <a:solidFill>
                  <a:schemeClr val="accent1"/>
                </a:solidFill>
                <a:latin typeface="Helvetica" pitchFamily="2" charset="0"/>
              </a:rPr>
              <a:t>S1andnS2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0</a:t>
            </a:r>
            <a:endParaRPr lang="fr-FR" sz="1700">
              <a:solidFill>
                <a:schemeClr val="accent1"/>
              </a:solidFill>
              <a:latin typeface="Helvetica" pitchFamily="2" charset="0"/>
            </a:endParaRPr>
          </a:p>
          <a:p>
            <a:r>
              <a:rPr lang="fr-FR" sz="1700">
                <a:latin typeface="Helvetica" pitchFamily="2" charset="0"/>
              </a:rPr>
              <a:t>                        case (not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S1</a:t>
            </a:r>
            <a:r>
              <a:rPr lang="fr-FR" sz="1700" baseline="30000">
                <a:latin typeface="Helvetica" pitchFamily="2" charset="0"/>
              </a:rPr>
              <a:t>0,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1</a:t>
            </a:r>
            <a:r>
              <a:rPr lang="fr-FR" sz="1700">
                <a:latin typeface="Helvetica" pitchFamily="2" charset="0"/>
              </a:rPr>
              <a:t> and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S2</a:t>
            </a:r>
            <a:r>
              <a:rPr lang="fr-FR" sz="1700" baseline="30000">
                <a:latin typeface="Helvetica" pitchFamily="2" charset="0"/>
              </a:rPr>
              <a:t>0,</a:t>
            </a:r>
            <a:r>
              <a:rPr lang="fr-FR" sz="1700" baseline="30000">
                <a:solidFill>
                  <a:schemeClr val="tx2"/>
                </a:solidFill>
                <a:latin typeface="Helvetica" pitchFamily="2" charset="0"/>
              </a:rPr>
              <a:t>1</a:t>
            </a:r>
            <a:r>
              <a:rPr lang="fr-FR" sz="1700" baseline="30000">
                <a:latin typeface="Helvetica" pitchFamily="2" charset="0"/>
              </a:rPr>
              <a:t>,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2</a:t>
            </a:r>
            <a:r>
              <a:rPr lang="fr-FR" sz="1700">
                <a:latin typeface="Helvetica" pitchFamily="2" charset="0"/>
              </a:rPr>
              <a:t>) do emit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nS1andS2</a:t>
            </a:r>
            <a:r>
              <a:rPr lang="fr-FR" sz="1700" baseline="30000">
                <a:latin typeface="Helvetica" pitchFamily="2" charset="0"/>
              </a:rPr>
              <a:t>0</a:t>
            </a:r>
            <a:endParaRPr lang="fr-FR" sz="1700">
              <a:solidFill>
                <a:schemeClr val="tx2"/>
              </a:solidFill>
              <a:latin typeface="Helvetica" pitchFamily="2" charset="0"/>
            </a:endParaRPr>
          </a:p>
          <a:p>
            <a:r>
              <a:rPr lang="fr-FR" sz="1700">
                <a:latin typeface="Helvetica" pitchFamily="2" charset="0"/>
              </a:rPr>
              <a:t>                        case (not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S1</a:t>
            </a:r>
            <a:r>
              <a:rPr lang="fr-FR" sz="1700" baseline="30000">
                <a:latin typeface="Helvetica" pitchFamily="2" charset="0"/>
              </a:rPr>
              <a:t>0,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1</a:t>
            </a:r>
            <a:r>
              <a:rPr lang="fr-FR" sz="1700">
                <a:latin typeface="Helvetica" pitchFamily="2" charset="0"/>
              </a:rPr>
              <a:t> and not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S2</a:t>
            </a:r>
            <a:r>
              <a:rPr lang="fr-FR" sz="1700" baseline="30000">
                <a:latin typeface="Helvetica" pitchFamily="2" charset="0"/>
              </a:rPr>
              <a:t>0,</a:t>
            </a:r>
            <a:r>
              <a:rPr lang="fr-FR" sz="1700" baseline="30000">
                <a:solidFill>
                  <a:schemeClr val="tx2"/>
                </a:solidFill>
                <a:latin typeface="Helvetica" pitchFamily="2" charset="0"/>
              </a:rPr>
              <a:t>1</a:t>
            </a:r>
            <a:r>
              <a:rPr lang="fr-FR" sz="1700" baseline="30000">
                <a:latin typeface="Helvetica" pitchFamily="2" charset="0"/>
              </a:rPr>
              <a:t>,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2</a:t>
            </a:r>
            <a:r>
              <a:rPr lang="fr-FR" sz="1700">
                <a:latin typeface="Helvetica" pitchFamily="2" charset="0"/>
              </a:rPr>
              <a:t>) do emit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nS1andnS2</a:t>
            </a:r>
            <a:r>
              <a:rPr lang="fr-FR" sz="1700" baseline="30000">
                <a:latin typeface="Helvetica" pitchFamily="2" charset="0"/>
              </a:rPr>
              <a:t>0</a:t>
            </a:r>
          </a:p>
          <a:p>
            <a:r>
              <a:rPr lang="fr-FR" sz="1700">
                <a:latin typeface="Helvetica" pitchFamily="2" charset="0"/>
              </a:rPr>
              <a:t>                     end if</a:t>
            </a:r>
            <a:r>
              <a:rPr lang="fr-FR" sz="1700" baseline="30000">
                <a:latin typeface="Helvetica" pitchFamily="2" charset="0"/>
              </a:rPr>
              <a:t>0,</a:t>
            </a:r>
            <a:r>
              <a:rPr lang="fr-FR" sz="1700" baseline="30000">
                <a:solidFill>
                  <a:schemeClr val="accent2"/>
                </a:solidFill>
                <a:latin typeface="Helvetica" pitchFamily="2" charset="0"/>
              </a:rPr>
              <a:t>2</a:t>
            </a:r>
            <a:r>
              <a:rPr lang="fr-FR" sz="1700">
                <a:latin typeface="Helvetica" pitchFamily="2" charset="0"/>
              </a:rPr>
              <a:t> ;</a:t>
            </a:r>
            <a:r>
              <a:rPr lang="fr-FR" sz="1700" baseline="30000">
                <a:latin typeface="Helvetica" pitchFamily="2" charset="0"/>
              </a:rPr>
              <a:t>0,1,</a:t>
            </a:r>
            <a:r>
              <a:rPr lang="fr-FR" sz="1700" baseline="30000">
                <a:solidFill>
                  <a:schemeClr val="accent2"/>
                </a:solidFill>
                <a:latin typeface="Helvetica" pitchFamily="2" charset="0"/>
              </a:rPr>
              <a:t>2</a:t>
            </a:r>
            <a:r>
              <a:rPr lang="fr-FR" sz="1700">
                <a:effectLst/>
                <a:latin typeface="Helvetica" pitchFamily="2" charset="0"/>
              </a:rPr>
              <a:t>                     </a:t>
            </a:r>
          </a:p>
          <a:p>
            <a:r>
              <a:rPr lang="fr-FR" sz="1700" baseline="30000">
                <a:latin typeface="Helvetica" pitchFamily="2" charset="0"/>
              </a:rPr>
              <a:t>                                 0,1,</a:t>
            </a:r>
            <a:r>
              <a:rPr lang="fr-FR" sz="1700" baseline="30000">
                <a:solidFill>
                  <a:schemeClr val="accent2"/>
                </a:solidFill>
                <a:latin typeface="Helvetica" pitchFamily="2" charset="0"/>
              </a:rPr>
              <a:t>2</a:t>
            </a:r>
            <a:r>
              <a:rPr lang="fr-FR" sz="1700" u="sng">
                <a:solidFill>
                  <a:schemeClr val="accent2"/>
                </a:solidFill>
                <a:effectLst/>
                <a:latin typeface="Helvetica" pitchFamily="2" charset="0"/>
              </a:rPr>
              <a:t>pa</a:t>
            </a:r>
            <a:r>
              <a:rPr lang="fr-FR" sz="1700">
                <a:effectLst/>
                <a:latin typeface="Helvetica" pitchFamily="2" charset="0"/>
              </a:rPr>
              <a:t>u</a:t>
            </a:r>
            <a:r>
              <a:rPr lang="fr-FR" sz="1700" u="sng">
                <a:solidFill>
                  <a:schemeClr val="accent2"/>
                </a:solidFill>
                <a:effectLst/>
                <a:latin typeface="Helvetica" pitchFamily="2" charset="0"/>
              </a:rPr>
              <a:t>se</a:t>
            </a:r>
            <a:r>
              <a:rPr lang="fr-FR" sz="1700" baseline="30000">
                <a:solidFill>
                  <a:schemeClr val="accent2"/>
                </a:solidFill>
                <a:latin typeface="Helvetica" pitchFamily="2" charset="0"/>
              </a:rPr>
              <a:t>2</a:t>
            </a:r>
            <a:endParaRPr lang="fr-FR" sz="1700">
              <a:effectLst/>
              <a:latin typeface="Helvetica" pitchFamily="2" charset="0"/>
            </a:endParaRPr>
          </a:p>
          <a:p>
            <a:r>
              <a:rPr lang="fr-FR" sz="1700">
                <a:effectLst/>
                <a:latin typeface="Helvetica" pitchFamily="2" charset="0"/>
              </a:rPr>
              <a:t>                  end loop</a:t>
            </a:r>
            <a:r>
              <a:rPr lang="fr-FR" sz="1700" baseline="30000">
                <a:effectLst/>
                <a:latin typeface="Helvetica" pitchFamily="2" charset="0"/>
              </a:rPr>
              <a:t>0,</a:t>
            </a:r>
            <a:r>
              <a:rPr lang="fr-FR" sz="1700" baseline="30000">
                <a:solidFill>
                  <a:schemeClr val="accent2"/>
                </a:solidFill>
                <a:effectLst/>
                <a:latin typeface="Helvetica" pitchFamily="2" charset="0"/>
              </a:rPr>
              <a:t>1,2</a:t>
            </a:r>
          </a:p>
          <a:p>
            <a:r>
              <a:rPr lang="fr-FR" sz="1700">
                <a:effectLst/>
                <a:latin typeface="Helvetica" pitchFamily="2" charset="0"/>
              </a:rPr>
              <a:t>               end signal</a:t>
            </a:r>
          </a:p>
          <a:p>
            <a:r>
              <a:rPr lang="fr-FR" sz="1700">
                <a:effectLst/>
                <a:latin typeface="Helvetica" pitchFamily="2" charset="0"/>
              </a:rPr>
              <a:t>            </a:t>
            </a:r>
            <a:r>
              <a:rPr lang="fr-FR" sz="1700">
                <a:solidFill>
                  <a:schemeClr val="accent2"/>
                </a:solidFill>
                <a:effectLst/>
                <a:latin typeface="Helvetica" pitchFamily="2" charset="0"/>
              </a:rPr>
              <a:t>end trap</a:t>
            </a:r>
            <a:r>
              <a:rPr lang="fr-FR" sz="1700" baseline="30000">
                <a:solidFill>
                  <a:schemeClr val="accent2"/>
                </a:solidFill>
                <a:effectLst/>
                <a:latin typeface="Helvetica" pitchFamily="2" charset="0"/>
              </a:rPr>
              <a:t>1</a:t>
            </a:r>
            <a:r>
              <a:rPr lang="fr-FR" sz="1700">
                <a:effectLst/>
                <a:latin typeface="Helvetica" pitchFamily="2" charset="0"/>
              </a:rPr>
              <a:t> </a:t>
            </a:r>
          </a:p>
          <a:p>
            <a:r>
              <a:rPr lang="fr-FR" sz="1700">
                <a:effectLst/>
                <a:latin typeface="Helvetica" pitchFamily="2" charset="0"/>
              </a:rPr>
              <a:t>         </a:t>
            </a:r>
            <a:r>
              <a:rPr lang="fr-FR" sz="1700">
                <a:solidFill>
                  <a:schemeClr val="accent2"/>
                </a:solidFill>
                <a:effectLst/>
                <a:latin typeface="Helvetica" pitchFamily="2" charset="0"/>
              </a:rPr>
              <a:t>end loop</a:t>
            </a:r>
            <a:r>
              <a:rPr lang="fr-FR" sz="1700" baseline="30000">
                <a:solidFill>
                  <a:schemeClr val="accent2"/>
                </a:solidFill>
                <a:latin typeface="Helvetica" pitchFamily="2" charset="0"/>
              </a:rPr>
              <a:t>1</a:t>
            </a:r>
            <a:endParaRPr lang="fr-FR" sz="1700">
              <a:solidFill>
                <a:schemeClr val="accent2"/>
              </a:solidFill>
              <a:effectLst/>
              <a:latin typeface="Helvetica" pitchFamily="2" charset="0"/>
            </a:endParaRPr>
          </a:p>
          <a:p>
            <a:r>
              <a:rPr lang="fr-FR" sz="1700">
                <a:effectLst/>
                <a:latin typeface="Helvetica" pitchFamily="2" charset="0"/>
              </a:rPr>
              <a:t>      end signal</a:t>
            </a:r>
          </a:p>
          <a:p>
            <a:r>
              <a:rPr lang="fr-FR" sz="1700">
                <a:effectLst/>
                <a:latin typeface="Helvetica" pitchFamily="2" charset="0"/>
              </a:rPr>
              <a:t>   end trap</a:t>
            </a:r>
          </a:p>
          <a:p>
            <a:r>
              <a:rPr lang="fr-FR" sz="1700">
                <a:effectLst/>
                <a:latin typeface="Helvetica" pitchFamily="2" charset="0"/>
              </a:rPr>
              <a:t>end loop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0542F5F-ED1B-2443-AAA1-56A82DB94EF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21/03/2018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B0396E3-34A1-7C49-A009-511BCF0277F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93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848F085-3C20-034E-83BB-F76E6B1E9EE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809C80E-32E6-D249-92E4-D3B3524AD012}"/>
              </a:ext>
            </a:extLst>
          </p:cNvPr>
          <p:cNvSpPr txBox="1"/>
          <p:nvPr/>
        </p:nvSpPr>
        <p:spPr>
          <a:xfrm>
            <a:off x="6369166" y="1196752"/>
            <a:ext cx="2270173" cy="1563481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none" tIns="39600" rtlCol="0" anchor="t" anchorCtr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instant 2h,</a:t>
            </a:r>
          </a:p>
          <a:p>
            <a:pPr algn="ctr" fontAlgn="base">
              <a:spcAft>
                <a:spcPct val="0"/>
              </a:spcAft>
            </a:pPr>
            <a:r>
              <a:rPr lang="fr-FR" sz="2400" kern="0" dirty="0">
                <a:solidFill>
                  <a:schemeClr val="accent1"/>
                </a:solidFill>
              </a:rPr>
              <a:t>S1</a:t>
            </a:r>
            <a:r>
              <a:rPr lang="fr-FR" sz="2400" kern="0" baseline="30000" dirty="0">
                <a:solidFill>
                  <a:schemeClr val="accent1"/>
                </a:solidFill>
              </a:rPr>
              <a:t>1</a:t>
            </a:r>
            <a:r>
              <a:rPr lang="fr-FR" sz="2400" kern="0" dirty="0"/>
              <a:t> pr</a:t>
            </a:r>
            <a:r>
              <a:rPr lang="en-US" sz="2400" kern="0" dirty="0"/>
              <a:t>é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sent</a:t>
            </a:r>
          </a:p>
          <a:p>
            <a:pPr algn="ctr" fontAlgn="base">
              <a:spcAft>
                <a:spcPct val="0"/>
              </a:spcAft>
            </a:pPr>
            <a:r>
              <a:rPr lang="en-US" sz="2400" kern="0" dirty="0">
                <a:solidFill>
                  <a:schemeClr val="tx2"/>
                </a:solidFill>
              </a:rPr>
              <a:t>S2</a:t>
            </a:r>
            <a:r>
              <a:rPr lang="en-US" sz="2400" kern="0" baseline="30000" dirty="0">
                <a:solidFill>
                  <a:schemeClr val="tx2"/>
                </a:solidFill>
              </a:rPr>
              <a:t>1</a:t>
            </a:r>
            <a:r>
              <a:rPr lang="en-US" sz="2400" kern="0" dirty="0">
                <a:solidFill>
                  <a:schemeClr val="tx2"/>
                </a:solidFill>
              </a:rPr>
              <a:t> </a:t>
            </a:r>
            <a:r>
              <a:rPr lang="en-US" sz="2400" kern="0" dirty="0"/>
              <a:t>absent</a:t>
            </a:r>
          </a:p>
          <a:p>
            <a:pPr algn="ctr" fontAlgn="base">
              <a:spcAft>
                <a:spcPct val="0"/>
              </a:spcAft>
            </a:pPr>
            <a:r>
              <a:rPr lang="fr-FR" sz="2400">
                <a:latin typeface="Helvetica" pitchFamily="2" charset="0"/>
              </a:rPr>
              <a:t>⟹</a:t>
            </a:r>
            <a:r>
              <a:rPr lang="fr-FR" sz="2400">
                <a:solidFill>
                  <a:schemeClr val="accent1"/>
                </a:solidFill>
                <a:latin typeface="Helvetica" pitchFamily="2" charset="0"/>
              </a:rPr>
              <a:t> S1andnS2</a:t>
            </a:r>
            <a:r>
              <a:rPr lang="fr-FR" sz="2400" baseline="30000">
                <a:solidFill>
                  <a:schemeClr val="accent1"/>
                </a:solidFill>
                <a:latin typeface="Helvetica" pitchFamily="2" charset="0"/>
              </a:rPr>
              <a:t>0</a:t>
            </a:r>
            <a:endParaRPr kumimoji="0" lang="en-US" sz="24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A7C5F9B3-6323-2640-B6FD-8308D054F4FD}"/>
              </a:ext>
            </a:extLst>
          </p:cNvPr>
          <p:cNvCxnSpPr>
            <a:cxnSpLocks/>
          </p:cNvCxnSpPr>
          <p:nvPr/>
        </p:nvCxnSpPr>
        <p:spPr bwMode="auto">
          <a:xfrm>
            <a:off x="1043608" y="3861048"/>
            <a:ext cx="720080" cy="0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BBE037A3-4351-ED41-85D4-86698561999F}"/>
              </a:ext>
            </a:extLst>
          </p:cNvPr>
          <p:cNvCxnSpPr>
            <a:cxnSpLocks/>
          </p:cNvCxnSpPr>
          <p:nvPr/>
        </p:nvCxnSpPr>
        <p:spPr bwMode="auto">
          <a:xfrm>
            <a:off x="827584" y="4869160"/>
            <a:ext cx="720080" cy="0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1658FF1D-3FD1-1847-AE41-3C4611F32C29}"/>
              </a:ext>
            </a:extLst>
          </p:cNvPr>
          <p:cNvGrpSpPr/>
          <p:nvPr/>
        </p:nvGrpSpPr>
        <p:grpSpPr>
          <a:xfrm>
            <a:off x="28391" y="4554"/>
            <a:ext cx="397866" cy="6344836"/>
            <a:chOff x="28391" y="4554"/>
            <a:chExt cx="397866" cy="6344836"/>
          </a:xfrm>
        </p:grpSpPr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EA410C3E-0CA5-BA44-BF9C-0535C107FCB7}"/>
                </a:ext>
              </a:extLst>
            </p:cNvPr>
            <p:cNvSpPr txBox="1"/>
            <p:nvPr/>
          </p:nvSpPr>
          <p:spPr>
            <a:xfrm>
              <a:off x="28391" y="4554"/>
              <a:ext cx="397866" cy="40011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2000" b="0" i="0" u="none" strike="noStrike" kern="0" cap="none" spc="0" normalizeH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</a:rPr>
                <a:t>/0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772A6A80-BC24-4B4D-915E-AE892F0C8F4E}"/>
                </a:ext>
              </a:extLst>
            </p:cNvPr>
            <p:cNvSpPr txBox="1"/>
            <p:nvPr/>
          </p:nvSpPr>
          <p:spPr>
            <a:xfrm>
              <a:off x="28391" y="782414"/>
              <a:ext cx="397866" cy="40011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2000" b="0" i="0" u="none" strike="noStrike" kern="0" cap="none" spc="0" normalizeH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</a:rPr>
                <a:t>/1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48FC3F06-1F02-8143-B9B0-076E87EBFC46}"/>
                </a:ext>
              </a:extLst>
            </p:cNvPr>
            <p:cNvSpPr txBox="1"/>
            <p:nvPr/>
          </p:nvSpPr>
          <p:spPr>
            <a:xfrm>
              <a:off x="28391" y="2132856"/>
              <a:ext cx="397866" cy="40011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2000" b="0" i="0" u="none" strike="noStrike" kern="0" cap="none" spc="0" normalizeH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</a:rPr>
                <a:t>/2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8B5ADF16-EFF6-1749-98FD-824C5EEFF84E}"/>
                </a:ext>
              </a:extLst>
            </p:cNvPr>
            <p:cNvSpPr txBox="1"/>
            <p:nvPr/>
          </p:nvSpPr>
          <p:spPr>
            <a:xfrm>
              <a:off x="28391" y="5142702"/>
              <a:ext cx="397866" cy="40011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2000" b="0" i="0" u="none" strike="noStrike" kern="0" cap="none" spc="0" normalizeH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</a:rPr>
                <a:t>/1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E6D6302D-70D3-A44D-9EDA-E460E58879BF}"/>
                </a:ext>
              </a:extLst>
            </p:cNvPr>
            <p:cNvSpPr txBox="1"/>
            <p:nvPr/>
          </p:nvSpPr>
          <p:spPr>
            <a:xfrm>
              <a:off x="28391" y="5949280"/>
              <a:ext cx="397866" cy="40011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2000" b="0" i="0" u="none" strike="noStrike" kern="0" cap="none" spc="0" normalizeH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</a:rPr>
                <a:t>/0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682742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0542F5F-ED1B-2443-AAA1-56A82DB94EF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21/03/2018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B0396E3-34A1-7C49-A009-511BCF0277F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94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848F085-3C20-034E-83BB-F76E6B1E9EE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494EDB2-AD09-CF48-BACE-0BB37A7EC8BC}"/>
              </a:ext>
            </a:extLst>
          </p:cNvPr>
          <p:cNvSpPr txBox="1"/>
          <p:nvPr/>
        </p:nvSpPr>
        <p:spPr>
          <a:xfrm>
            <a:off x="5436096" y="1196752"/>
            <a:ext cx="3522119" cy="1563481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none" tIns="39600" rtlCol="0" anchor="t" anchorCtr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instant 2i,</a:t>
            </a:r>
          </a:p>
          <a:p>
            <a:pPr algn="ctr" fontAlgn="base"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sortie de 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T1</a:t>
            </a:r>
            <a:r>
              <a:rPr kumimoji="0" lang="en-US" sz="2400" b="0" i="0" u="none" strike="noStrike" kern="0" cap="none" spc="0" normalizeH="0" baseline="3000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0</a:t>
            </a:r>
            <a:r>
              <a:rPr kumimoji="0" lang="en-US" sz="24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(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pop</a:t>
            </a:r>
            <a:r>
              <a:rPr kumimoji="0" lang="en-US" sz="1000" b="0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(1/1))</a:t>
            </a:r>
          </a:p>
          <a:p>
            <a:pPr algn="ctr" fontAlgn="base">
              <a:spcAft>
                <a:spcPct val="0"/>
              </a:spcAft>
            </a:pPr>
            <a:r>
              <a:rPr lang="en-US" sz="2400" kern="0" dirty="0"/>
              <a:t>mort de son corps</a:t>
            </a:r>
          </a:p>
          <a:p>
            <a:pPr algn="ctr" fontAlgn="base"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sortie de signal 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S1 et S2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691850-0582-AA40-B11A-6E5A751CAE7C}"/>
              </a:ext>
            </a:extLst>
          </p:cNvPr>
          <p:cNvSpPr/>
          <p:nvPr/>
        </p:nvSpPr>
        <p:spPr>
          <a:xfrm>
            <a:off x="467544" y="33730"/>
            <a:ext cx="8784976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700">
                <a:latin typeface="Helvetica" pitchFamily="2" charset="0"/>
              </a:rPr>
              <a:t>output </a:t>
            </a:r>
            <a:r>
              <a:rPr lang="fr-FR" sz="1700">
                <a:solidFill>
                  <a:schemeClr val="accent1"/>
                </a:solidFill>
                <a:latin typeface="Helvetica" pitchFamily="2" charset="0"/>
              </a:rPr>
              <a:t>S1andS2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0</a:t>
            </a:r>
            <a:r>
              <a:rPr lang="fr-FR" sz="1700">
                <a:latin typeface="Helvetica" pitchFamily="2" charset="0"/>
              </a:rPr>
              <a:t>, </a:t>
            </a:r>
            <a:r>
              <a:rPr lang="fr-FR" sz="1700">
                <a:solidFill>
                  <a:schemeClr val="accent1"/>
                </a:solidFill>
                <a:latin typeface="Helvetica" pitchFamily="2" charset="0"/>
              </a:rPr>
              <a:t>S1andnS2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0</a:t>
            </a:r>
            <a:r>
              <a:rPr lang="fr-FR" sz="1700">
                <a:latin typeface="Helvetica" pitchFamily="2" charset="0"/>
              </a:rPr>
              <a:t>,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nS1andS2</a:t>
            </a:r>
            <a:r>
              <a:rPr lang="fr-FR" sz="1700" baseline="30000">
                <a:latin typeface="Helvetica" pitchFamily="2" charset="0"/>
              </a:rPr>
              <a:t>0</a:t>
            </a:r>
            <a:r>
              <a:rPr lang="fr-FR" sz="1700">
                <a:latin typeface="Helvetica" pitchFamily="2" charset="0"/>
              </a:rPr>
              <a:t>,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nS1andnS2</a:t>
            </a:r>
            <a:r>
              <a:rPr lang="fr-FR" sz="1700" baseline="30000">
                <a:latin typeface="Helvetica" pitchFamily="2" charset="0"/>
              </a:rPr>
              <a:t>0</a:t>
            </a:r>
            <a:r>
              <a:rPr lang="fr-FR" sz="100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fr-FR" sz="1700">
                <a:latin typeface="Helvetica" pitchFamily="2" charset="0"/>
              </a:rPr>
              <a:t>;</a:t>
            </a:r>
          </a:p>
          <a:p>
            <a:r>
              <a:rPr lang="fr-FR" sz="1700">
                <a:effectLst/>
                <a:latin typeface="Helvetica" pitchFamily="2" charset="0"/>
              </a:rPr>
              <a:t>loop</a:t>
            </a:r>
            <a:r>
              <a:rPr lang="fr-FR" sz="1700" baseline="30000">
                <a:effectLst/>
                <a:latin typeface="Helvetica" pitchFamily="2" charset="0"/>
              </a:rPr>
              <a:t>0</a:t>
            </a:r>
            <a:endParaRPr lang="fr-FR" sz="1700">
              <a:effectLst/>
              <a:latin typeface="Helvetica" pitchFamily="2" charset="0"/>
            </a:endParaRPr>
          </a:p>
          <a:p>
            <a:r>
              <a:rPr lang="fr-FR" sz="1700">
                <a:effectLst/>
                <a:latin typeface="Helvetica" pitchFamily="2" charset="0"/>
              </a:rPr>
              <a:t>   trap</a:t>
            </a:r>
            <a:r>
              <a:rPr lang="fr-FR" sz="1700" baseline="30000">
                <a:effectLst/>
                <a:latin typeface="Helvetica" pitchFamily="2" charset="0"/>
              </a:rPr>
              <a:t>0</a:t>
            </a:r>
            <a:r>
              <a:rPr lang="fr-FR" sz="1700">
                <a:effectLst/>
                <a:latin typeface="Helvetica" pitchFamily="2" charset="0"/>
              </a:rPr>
              <a:t> </a:t>
            </a:r>
            <a:r>
              <a:rPr lang="fr-FR" sz="1700">
                <a:solidFill>
                  <a:schemeClr val="accent3"/>
                </a:solidFill>
                <a:effectLst/>
                <a:latin typeface="Helvetica" pitchFamily="2" charset="0"/>
              </a:rPr>
              <a:t>T1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0</a:t>
            </a:r>
            <a:r>
              <a:rPr lang="fr-FR" sz="1700">
                <a:effectLst/>
                <a:latin typeface="Helvetica" pitchFamily="2" charset="0"/>
              </a:rPr>
              <a:t> in</a:t>
            </a:r>
          </a:p>
          <a:p>
            <a:r>
              <a:rPr lang="fr-FR" sz="1700">
                <a:effectLst/>
                <a:latin typeface="Helvetica" pitchFamily="2" charset="0"/>
              </a:rPr>
              <a:t>      signal</a:t>
            </a:r>
            <a:r>
              <a:rPr lang="fr-FR" sz="1700" baseline="30000">
                <a:latin typeface="Helvetica" pitchFamily="2" charset="0"/>
              </a:rPr>
              <a:t>0</a:t>
            </a:r>
            <a:r>
              <a:rPr lang="fr-FR" sz="1700">
                <a:effectLst/>
                <a:latin typeface="Helvetica" pitchFamily="2" charset="0"/>
              </a:rPr>
              <a:t> </a:t>
            </a:r>
            <a:r>
              <a:rPr lang="fr-FR" sz="1700">
                <a:solidFill>
                  <a:schemeClr val="tx2"/>
                </a:solidFill>
                <a:effectLst/>
                <a:latin typeface="Helvetica" pitchFamily="2" charset="0"/>
              </a:rPr>
              <a:t>S1</a:t>
            </a:r>
            <a:r>
              <a:rPr lang="fr-FR" sz="1700" baseline="30000">
                <a:latin typeface="Helvetica" pitchFamily="2" charset="0"/>
              </a:rPr>
              <a:t>0,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1</a:t>
            </a:r>
            <a:r>
              <a:rPr lang="fr-FR" sz="1700">
                <a:effectLst/>
                <a:latin typeface="Helvetica" pitchFamily="2" charset="0"/>
              </a:rPr>
              <a:t> in </a:t>
            </a:r>
          </a:p>
          <a:p>
            <a:r>
              <a:rPr lang="fr-FR" sz="1700">
                <a:latin typeface="Helvetica" pitchFamily="2" charset="0"/>
              </a:rPr>
              <a:t>         </a:t>
            </a:r>
            <a:r>
              <a:rPr lang="fr-FR" sz="1700" baseline="30000">
                <a:latin typeface="Helvetica" pitchFamily="2" charset="0"/>
              </a:rPr>
              <a:t>0</a:t>
            </a:r>
            <a:r>
              <a:rPr lang="fr-FR" sz="1700">
                <a:effectLst/>
                <a:latin typeface="Helvetica" pitchFamily="2" charset="0"/>
              </a:rPr>
              <a:t>pause</a:t>
            </a:r>
            <a:r>
              <a:rPr lang="fr-FR" sz="1700" baseline="30000">
                <a:effectLst/>
                <a:latin typeface="Helvetica" pitchFamily="2" charset="0"/>
              </a:rPr>
              <a:t>1</a:t>
            </a:r>
            <a:r>
              <a:rPr lang="fr-FR" sz="1000">
                <a:effectLst/>
                <a:latin typeface="Helvetica" pitchFamily="2" charset="0"/>
              </a:rPr>
              <a:t> </a:t>
            </a:r>
            <a:r>
              <a:rPr lang="fr-FR" sz="1700">
                <a:effectLst/>
                <a:latin typeface="Helvetica" pitchFamily="2" charset="0"/>
              </a:rPr>
              <a:t>; emit</a:t>
            </a:r>
            <a:r>
              <a:rPr lang="fr-FR" sz="1700" baseline="30000">
                <a:latin typeface="Helvetica" pitchFamily="2" charset="0"/>
              </a:rPr>
              <a:t>1</a:t>
            </a:r>
            <a:r>
              <a:rPr lang="fr-FR" sz="1700">
                <a:effectLst/>
                <a:latin typeface="Helvetica" pitchFamily="2" charset="0"/>
              </a:rPr>
              <a:t> </a:t>
            </a:r>
            <a:r>
              <a:rPr lang="fr-FR" sz="1700">
                <a:solidFill>
                  <a:schemeClr val="tx2"/>
                </a:solidFill>
                <a:effectLst/>
                <a:latin typeface="Helvetica" pitchFamily="2" charset="0"/>
              </a:rPr>
              <a:t>S1</a:t>
            </a:r>
            <a:r>
              <a:rPr lang="fr-FR" sz="1700" baseline="30000">
                <a:effectLst/>
                <a:latin typeface="Helvetica" pitchFamily="2" charset="0"/>
              </a:rPr>
              <a:t>0,1</a:t>
            </a:r>
            <a:r>
              <a:rPr lang="fr-FR" sz="1000">
                <a:effectLst/>
                <a:latin typeface="Helvetica" pitchFamily="2" charset="0"/>
              </a:rPr>
              <a:t> </a:t>
            </a:r>
            <a:r>
              <a:rPr lang="fr-FR" sz="1700">
                <a:solidFill>
                  <a:schemeClr val="accent2"/>
                </a:solidFill>
                <a:effectLst/>
                <a:latin typeface="Helvetica" pitchFamily="2" charset="0"/>
              </a:rPr>
              <a:t>; exit</a:t>
            </a:r>
            <a:r>
              <a:rPr lang="fr-FR" sz="1700" baseline="30000">
                <a:solidFill>
                  <a:schemeClr val="accent2"/>
                </a:solidFill>
                <a:latin typeface="Helvetica" pitchFamily="2" charset="0"/>
              </a:rPr>
              <a:t>1</a:t>
            </a:r>
            <a:r>
              <a:rPr lang="fr-FR" sz="1700">
                <a:effectLst/>
                <a:latin typeface="Helvetica" pitchFamily="2" charset="0"/>
              </a:rPr>
              <a:t> </a:t>
            </a:r>
            <a:r>
              <a:rPr lang="fr-FR" sz="1700">
                <a:solidFill>
                  <a:schemeClr val="accent3"/>
                </a:solidFill>
                <a:effectLst/>
                <a:latin typeface="Helvetica" pitchFamily="2" charset="0"/>
              </a:rPr>
              <a:t>T1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0</a:t>
            </a:r>
            <a:endParaRPr lang="fr-FR" sz="1700">
              <a:solidFill>
                <a:schemeClr val="accent1"/>
              </a:solidFill>
              <a:effectLst/>
              <a:latin typeface="Helvetica" pitchFamily="2" charset="0"/>
            </a:endParaRPr>
          </a:p>
          <a:p>
            <a:r>
              <a:rPr lang="fr-FR" sz="1700">
                <a:effectLst/>
                <a:latin typeface="Helvetica" pitchFamily="2" charset="0"/>
              </a:rPr>
              <a:t>      ||</a:t>
            </a:r>
            <a:r>
              <a:rPr lang="fr-FR" sz="1700" baseline="30000">
                <a:effectLst/>
                <a:latin typeface="Helvetica" pitchFamily="2" charset="0"/>
              </a:rPr>
              <a:t>0,1</a:t>
            </a:r>
          </a:p>
          <a:p>
            <a:r>
              <a:rPr lang="fr-FR" sz="1700">
                <a:effectLst/>
                <a:latin typeface="Helvetica" pitchFamily="2" charset="0"/>
              </a:rPr>
              <a:t>         </a:t>
            </a:r>
            <a:r>
              <a:rPr lang="fr-FR" sz="1700">
                <a:solidFill>
                  <a:schemeClr val="accent2"/>
                </a:solidFill>
                <a:effectLst/>
                <a:latin typeface="Helvetica" pitchFamily="2" charset="0"/>
              </a:rPr>
              <a:t>l</a:t>
            </a:r>
            <a:r>
              <a:rPr lang="fr-FR" sz="1700">
                <a:effectLst/>
                <a:latin typeface="Helvetica" pitchFamily="2" charset="0"/>
              </a:rPr>
              <a:t>oop</a:t>
            </a:r>
            <a:r>
              <a:rPr lang="fr-FR" sz="1700" baseline="30000">
                <a:effectLst/>
                <a:latin typeface="Helvetica" pitchFamily="2" charset="0"/>
              </a:rPr>
              <a:t>0,1</a:t>
            </a:r>
            <a:endParaRPr lang="fr-FR" sz="1700">
              <a:effectLst/>
              <a:latin typeface="Helvetica" pitchFamily="2" charset="0"/>
            </a:endParaRPr>
          </a:p>
          <a:p>
            <a:r>
              <a:rPr lang="fr-FR" sz="1700">
                <a:effectLst/>
                <a:latin typeface="Helvetica" pitchFamily="2" charset="0"/>
              </a:rPr>
              <a:t>            trap</a:t>
            </a:r>
            <a:r>
              <a:rPr lang="fr-FR" sz="1700" baseline="30000">
                <a:effectLst/>
                <a:latin typeface="Helvetica" pitchFamily="2" charset="0"/>
              </a:rPr>
              <a:t>0,1</a:t>
            </a:r>
            <a:r>
              <a:rPr lang="fr-FR" sz="1700">
                <a:effectLst/>
                <a:latin typeface="Helvetica" pitchFamily="2" charset="0"/>
              </a:rPr>
              <a:t> </a:t>
            </a:r>
            <a:r>
              <a:rPr lang="fr-FR" sz="1700">
                <a:solidFill>
                  <a:schemeClr val="accent3"/>
                </a:solidFill>
                <a:effectLst/>
                <a:latin typeface="Helvetica" pitchFamily="2" charset="0"/>
              </a:rPr>
              <a:t>T2</a:t>
            </a:r>
            <a:r>
              <a:rPr lang="fr-FR" sz="1700" baseline="30000">
                <a:latin typeface="Helvetica" pitchFamily="2" charset="0"/>
              </a:rPr>
              <a:t>0,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1</a:t>
            </a:r>
            <a:r>
              <a:rPr lang="fr-FR" sz="1700">
                <a:effectLst/>
                <a:latin typeface="Helvetica" pitchFamily="2" charset="0"/>
              </a:rPr>
              <a:t> in</a:t>
            </a:r>
          </a:p>
          <a:p>
            <a:r>
              <a:rPr lang="fr-FR" sz="1700">
                <a:effectLst/>
                <a:latin typeface="Helvetica" pitchFamily="2" charset="0"/>
              </a:rPr>
              <a:t>               signal</a:t>
            </a:r>
            <a:r>
              <a:rPr lang="fr-FR" sz="1700" baseline="30000">
                <a:latin typeface="Helvetica" pitchFamily="2" charset="0"/>
              </a:rPr>
              <a:t>0,1</a:t>
            </a:r>
            <a:r>
              <a:rPr lang="fr-FR" sz="1700">
                <a:effectLst/>
                <a:latin typeface="Helvetica" pitchFamily="2" charset="0"/>
              </a:rPr>
              <a:t> </a:t>
            </a:r>
            <a:r>
              <a:rPr lang="fr-FR" sz="1700">
                <a:solidFill>
                  <a:schemeClr val="tx2"/>
                </a:solidFill>
                <a:effectLst/>
                <a:latin typeface="Helvetica" pitchFamily="2" charset="0"/>
              </a:rPr>
              <a:t>S2</a:t>
            </a:r>
            <a:r>
              <a:rPr lang="fr-FR" sz="1700" baseline="30000">
                <a:latin typeface="Helvetica" pitchFamily="2" charset="0"/>
              </a:rPr>
              <a:t>0,</a:t>
            </a:r>
            <a:r>
              <a:rPr lang="fr-FR" sz="1700" baseline="30000">
                <a:solidFill>
                  <a:schemeClr val="tx2"/>
                </a:solidFill>
                <a:latin typeface="Helvetica" pitchFamily="2" charset="0"/>
              </a:rPr>
              <a:t>1</a:t>
            </a:r>
            <a:r>
              <a:rPr lang="fr-FR" sz="1700" baseline="30000">
                <a:latin typeface="Helvetica" pitchFamily="2" charset="0"/>
              </a:rPr>
              <a:t>,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2</a:t>
            </a:r>
            <a:r>
              <a:rPr lang="fr-FR" sz="1700">
                <a:effectLst/>
                <a:latin typeface="Helvetica" pitchFamily="2" charset="0"/>
              </a:rPr>
              <a:t> in</a:t>
            </a:r>
          </a:p>
          <a:p>
            <a:r>
              <a:rPr lang="fr-FR" sz="1700">
                <a:latin typeface="Helvetica" pitchFamily="2" charset="0"/>
              </a:rPr>
              <a:t>                  </a:t>
            </a:r>
            <a:r>
              <a:rPr lang="fr-FR" sz="1700" baseline="30000">
                <a:latin typeface="Helvetica" pitchFamily="2" charset="0"/>
              </a:rPr>
              <a:t>0,1</a:t>
            </a:r>
            <a:r>
              <a:rPr lang="fr-FR" sz="1700">
                <a:effectLst/>
                <a:latin typeface="Helvetica" pitchFamily="2" charset="0"/>
              </a:rPr>
              <a:t>pause</a:t>
            </a:r>
            <a:r>
              <a:rPr lang="fr-FR" sz="1700" baseline="30000">
                <a:latin typeface="Helvetica" pitchFamily="2" charset="0"/>
              </a:rPr>
              <a:t>2</a:t>
            </a:r>
            <a:r>
              <a:rPr lang="fr-FR" sz="1000">
                <a:effectLst/>
                <a:latin typeface="Helvetica" pitchFamily="2" charset="0"/>
              </a:rPr>
              <a:t> </a:t>
            </a:r>
            <a:r>
              <a:rPr lang="fr-FR" sz="1700">
                <a:effectLst/>
                <a:latin typeface="Helvetica" pitchFamily="2" charset="0"/>
              </a:rPr>
              <a:t>; emit</a:t>
            </a:r>
            <a:r>
              <a:rPr lang="fr-FR" sz="1700" baseline="30000">
                <a:latin typeface="Helvetica" pitchFamily="2" charset="0"/>
              </a:rPr>
              <a:t>2</a:t>
            </a:r>
            <a:r>
              <a:rPr lang="fr-FR" sz="1700">
                <a:effectLst/>
                <a:latin typeface="Helvetica" pitchFamily="2" charset="0"/>
              </a:rPr>
              <a:t> S2</a:t>
            </a:r>
            <a:r>
              <a:rPr lang="fr-FR" sz="1700" baseline="30000">
                <a:latin typeface="Helvetica" pitchFamily="2" charset="0"/>
              </a:rPr>
              <a:t>0,1,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2</a:t>
            </a:r>
            <a:r>
              <a:rPr lang="fr-FR" sz="1000">
                <a:solidFill>
                  <a:schemeClr val="tx2"/>
                </a:solidFill>
                <a:effectLst/>
                <a:latin typeface="Helvetica" pitchFamily="2" charset="0"/>
              </a:rPr>
              <a:t> </a:t>
            </a:r>
            <a:r>
              <a:rPr lang="fr-FR" sz="1700">
                <a:effectLst/>
                <a:latin typeface="Helvetica" pitchFamily="2" charset="0"/>
              </a:rPr>
              <a:t>; exit</a:t>
            </a:r>
            <a:r>
              <a:rPr lang="fr-FR" sz="1700" baseline="30000">
                <a:latin typeface="Helvetica" pitchFamily="2" charset="0"/>
              </a:rPr>
              <a:t>1</a:t>
            </a:r>
            <a:r>
              <a:rPr lang="fr-FR" sz="1700">
                <a:effectLst/>
                <a:latin typeface="Helvetica" pitchFamily="2" charset="0"/>
              </a:rPr>
              <a:t> </a:t>
            </a:r>
            <a:r>
              <a:rPr lang="fr-FR" sz="1700">
                <a:solidFill>
                  <a:schemeClr val="accent3"/>
                </a:solidFill>
                <a:effectLst/>
                <a:latin typeface="Helvetica" pitchFamily="2" charset="0"/>
              </a:rPr>
              <a:t>T2</a:t>
            </a:r>
            <a:r>
              <a:rPr lang="fr-FR" sz="1700" baseline="30000">
                <a:latin typeface="Helvetica" pitchFamily="2" charset="0"/>
              </a:rPr>
              <a:t>0,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1</a:t>
            </a:r>
            <a:endParaRPr lang="fr-FR" sz="1700">
              <a:solidFill>
                <a:schemeClr val="accent1"/>
              </a:solidFill>
              <a:effectLst/>
              <a:latin typeface="Helvetica" pitchFamily="2" charset="0"/>
            </a:endParaRPr>
          </a:p>
          <a:p>
            <a:r>
              <a:rPr lang="fr-FR" sz="1700">
                <a:effectLst/>
                <a:latin typeface="Helvetica" pitchFamily="2" charset="0"/>
              </a:rPr>
              <a:t>               ||</a:t>
            </a:r>
            <a:r>
              <a:rPr lang="fr-FR" sz="1700" baseline="30000">
                <a:latin typeface="Helvetica" pitchFamily="2" charset="0"/>
              </a:rPr>
              <a:t>0,1,2</a:t>
            </a:r>
            <a:endParaRPr lang="fr-FR" sz="1700">
              <a:effectLst/>
              <a:latin typeface="Helvetica" pitchFamily="2" charset="0"/>
            </a:endParaRPr>
          </a:p>
          <a:p>
            <a:r>
              <a:rPr lang="fr-FR" sz="1700">
                <a:effectLst/>
                <a:latin typeface="Helvetica" pitchFamily="2" charset="0"/>
              </a:rPr>
              <a:t>                  loop</a:t>
            </a:r>
            <a:r>
              <a:rPr lang="fr-FR" sz="1700" baseline="30000">
                <a:latin typeface="Helvetica" pitchFamily="2" charset="0"/>
              </a:rPr>
              <a:t>0,1,2</a:t>
            </a:r>
            <a:endParaRPr lang="fr-FR" sz="1700">
              <a:effectLst/>
              <a:latin typeface="Helvetica" pitchFamily="2" charset="0"/>
            </a:endParaRPr>
          </a:p>
          <a:p>
            <a:r>
              <a:rPr lang="fr-FR" sz="1700">
                <a:effectLst/>
                <a:latin typeface="Helvetica" pitchFamily="2" charset="0"/>
              </a:rPr>
              <a:t>                     if</a:t>
            </a:r>
            <a:r>
              <a:rPr lang="fr-FR" sz="1700" baseline="30000">
                <a:latin typeface="Helvetica" pitchFamily="2" charset="0"/>
              </a:rPr>
              <a:t>0,1,2</a:t>
            </a:r>
            <a:endParaRPr lang="fr-FR" sz="1700">
              <a:effectLst/>
              <a:latin typeface="Helvetica" pitchFamily="2" charset="0"/>
            </a:endParaRPr>
          </a:p>
          <a:p>
            <a:r>
              <a:rPr lang="fr-FR" sz="1700">
                <a:latin typeface="Helvetica" pitchFamily="2" charset="0"/>
              </a:rPr>
              <a:t>                        case (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S1</a:t>
            </a:r>
            <a:r>
              <a:rPr lang="fr-FR" sz="1700" baseline="30000">
                <a:latin typeface="Helvetica" pitchFamily="2" charset="0"/>
              </a:rPr>
              <a:t>0,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1</a:t>
            </a:r>
            <a:r>
              <a:rPr lang="fr-FR" sz="1700">
                <a:latin typeface="Helvetica" pitchFamily="2" charset="0"/>
              </a:rPr>
              <a:t> and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S2</a:t>
            </a:r>
            <a:r>
              <a:rPr lang="fr-FR" sz="1700" baseline="30000">
                <a:latin typeface="Helvetica" pitchFamily="2" charset="0"/>
              </a:rPr>
              <a:t>0,</a:t>
            </a:r>
            <a:r>
              <a:rPr lang="fr-FR" sz="1700" baseline="30000">
                <a:solidFill>
                  <a:schemeClr val="tx2"/>
                </a:solidFill>
                <a:latin typeface="Helvetica" pitchFamily="2" charset="0"/>
              </a:rPr>
              <a:t>1</a:t>
            </a:r>
            <a:r>
              <a:rPr lang="fr-FR" sz="1700" baseline="30000">
                <a:latin typeface="Helvetica" pitchFamily="2" charset="0"/>
              </a:rPr>
              <a:t>,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2</a:t>
            </a:r>
            <a:r>
              <a:rPr lang="fr-FR" sz="1700">
                <a:latin typeface="Helvetica" pitchFamily="2" charset="0"/>
              </a:rPr>
              <a:t>) do emit </a:t>
            </a:r>
            <a:r>
              <a:rPr lang="fr-FR" sz="1700">
                <a:solidFill>
                  <a:schemeClr val="accent1"/>
                </a:solidFill>
                <a:latin typeface="Helvetica" pitchFamily="2" charset="0"/>
              </a:rPr>
              <a:t>S1andS2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0</a:t>
            </a:r>
            <a:endParaRPr lang="fr-FR" sz="1700">
              <a:solidFill>
                <a:schemeClr val="accent1"/>
              </a:solidFill>
              <a:latin typeface="Helvetica" pitchFamily="2" charset="0"/>
            </a:endParaRPr>
          </a:p>
          <a:p>
            <a:r>
              <a:rPr lang="fr-FR" sz="1700">
                <a:latin typeface="Helvetica" pitchFamily="2" charset="0"/>
              </a:rPr>
              <a:t>                        case</a:t>
            </a:r>
            <a:r>
              <a:rPr lang="fr-FR" sz="1700">
                <a:solidFill>
                  <a:schemeClr val="accent2"/>
                </a:solidFill>
                <a:latin typeface="Helvetica" pitchFamily="2" charset="0"/>
              </a:rPr>
              <a:t> </a:t>
            </a:r>
            <a:r>
              <a:rPr lang="fr-FR" sz="1700">
                <a:latin typeface="Helvetica" pitchFamily="2" charset="0"/>
              </a:rPr>
              <a:t>(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S1</a:t>
            </a:r>
            <a:r>
              <a:rPr lang="fr-FR" sz="1700" baseline="30000">
                <a:latin typeface="Helvetica" pitchFamily="2" charset="0"/>
              </a:rPr>
              <a:t>0,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1</a:t>
            </a:r>
            <a:r>
              <a:rPr lang="fr-FR" sz="1700">
                <a:latin typeface="Helvetica" pitchFamily="2" charset="0"/>
              </a:rPr>
              <a:t> and not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S2</a:t>
            </a:r>
            <a:r>
              <a:rPr lang="fr-FR" sz="1700" baseline="30000">
                <a:latin typeface="Helvetica" pitchFamily="2" charset="0"/>
              </a:rPr>
              <a:t>0,</a:t>
            </a:r>
            <a:r>
              <a:rPr lang="fr-FR" sz="1700" baseline="30000">
                <a:solidFill>
                  <a:schemeClr val="tx2"/>
                </a:solidFill>
                <a:latin typeface="Helvetica" pitchFamily="2" charset="0"/>
              </a:rPr>
              <a:t>1</a:t>
            </a:r>
            <a:r>
              <a:rPr lang="fr-FR" sz="1700" baseline="30000">
                <a:latin typeface="Helvetica" pitchFamily="2" charset="0"/>
              </a:rPr>
              <a:t>,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2</a:t>
            </a:r>
            <a:r>
              <a:rPr lang="fr-FR" sz="1700">
                <a:latin typeface="Helvetica" pitchFamily="2" charset="0"/>
              </a:rPr>
              <a:t>) do emit </a:t>
            </a:r>
            <a:r>
              <a:rPr lang="fr-FR" sz="1700">
                <a:solidFill>
                  <a:schemeClr val="accent1"/>
                </a:solidFill>
                <a:latin typeface="Helvetica" pitchFamily="2" charset="0"/>
              </a:rPr>
              <a:t>S1andnS2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0</a:t>
            </a:r>
            <a:endParaRPr lang="fr-FR" sz="1700">
              <a:solidFill>
                <a:schemeClr val="accent1"/>
              </a:solidFill>
              <a:latin typeface="Helvetica" pitchFamily="2" charset="0"/>
            </a:endParaRPr>
          </a:p>
          <a:p>
            <a:r>
              <a:rPr lang="fr-FR" sz="1700">
                <a:latin typeface="Helvetica" pitchFamily="2" charset="0"/>
              </a:rPr>
              <a:t>                        case (not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S1</a:t>
            </a:r>
            <a:r>
              <a:rPr lang="fr-FR" sz="1700" baseline="30000">
                <a:latin typeface="Helvetica" pitchFamily="2" charset="0"/>
              </a:rPr>
              <a:t>0,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1</a:t>
            </a:r>
            <a:r>
              <a:rPr lang="fr-FR" sz="1700">
                <a:latin typeface="Helvetica" pitchFamily="2" charset="0"/>
              </a:rPr>
              <a:t> and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S2</a:t>
            </a:r>
            <a:r>
              <a:rPr lang="fr-FR" sz="1700" baseline="30000">
                <a:latin typeface="Helvetica" pitchFamily="2" charset="0"/>
              </a:rPr>
              <a:t>0,</a:t>
            </a:r>
            <a:r>
              <a:rPr lang="fr-FR" sz="1700" baseline="30000">
                <a:solidFill>
                  <a:schemeClr val="tx2"/>
                </a:solidFill>
                <a:latin typeface="Helvetica" pitchFamily="2" charset="0"/>
              </a:rPr>
              <a:t>1</a:t>
            </a:r>
            <a:r>
              <a:rPr lang="fr-FR" sz="1700" baseline="30000">
                <a:latin typeface="Helvetica" pitchFamily="2" charset="0"/>
              </a:rPr>
              <a:t>,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2</a:t>
            </a:r>
            <a:r>
              <a:rPr lang="fr-FR" sz="1700">
                <a:latin typeface="Helvetica" pitchFamily="2" charset="0"/>
              </a:rPr>
              <a:t>) do emit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nS1andS2</a:t>
            </a:r>
            <a:r>
              <a:rPr lang="fr-FR" sz="1700" baseline="30000">
                <a:latin typeface="Helvetica" pitchFamily="2" charset="0"/>
              </a:rPr>
              <a:t>0</a:t>
            </a:r>
            <a:endParaRPr lang="fr-FR" sz="1700">
              <a:solidFill>
                <a:schemeClr val="tx2"/>
              </a:solidFill>
              <a:latin typeface="Helvetica" pitchFamily="2" charset="0"/>
            </a:endParaRPr>
          </a:p>
          <a:p>
            <a:r>
              <a:rPr lang="fr-FR" sz="1700">
                <a:latin typeface="Helvetica" pitchFamily="2" charset="0"/>
              </a:rPr>
              <a:t>                        case (not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S1</a:t>
            </a:r>
            <a:r>
              <a:rPr lang="fr-FR" sz="1700" baseline="30000">
                <a:latin typeface="Helvetica" pitchFamily="2" charset="0"/>
              </a:rPr>
              <a:t>0,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1</a:t>
            </a:r>
            <a:r>
              <a:rPr lang="fr-FR" sz="1700">
                <a:latin typeface="Helvetica" pitchFamily="2" charset="0"/>
              </a:rPr>
              <a:t> and not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S2</a:t>
            </a:r>
            <a:r>
              <a:rPr lang="fr-FR" sz="1700" baseline="30000">
                <a:latin typeface="Helvetica" pitchFamily="2" charset="0"/>
              </a:rPr>
              <a:t>0,</a:t>
            </a:r>
            <a:r>
              <a:rPr lang="fr-FR" sz="1700" baseline="30000">
                <a:solidFill>
                  <a:schemeClr val="tx2"/>
                </a:solidFill>
                <a:latin typeface="Helvetica" pitchFamily="2" charset="0"/>
              </a:rPr>
              <a:t>1</a:t>
            </a:r>
            <a:r>
              <a:rPr lang="fr-FR" sz="1700" baseline="30000">
                <a:latin typeface="Helvetica" pitchFamily="2" charset="0"/>
              </a:rPr>
              <a:t>,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2</a:t>
            </a:r>
            <a:r>
              <a:rPr lang="fr-FR" sz="1700">
                <a:latin typeface="Helvetica" pitchFamily="2" charset="0"/>
              </a:rPr>
              <a:t>) do emit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nS1andnS2</a:t>
            </a:r>
            <a:r>
              <a:rPr lang="fr-FR" sz="1700" baseline="30000">
                <a:latin typeface="Helvetica" pitchFamily="2" charset="0"/>
              </a:rPr>
              <a:t>0</a:t>
            </a:r>
          </a:p>
          <a:p>
            <a:r>
              <a:rPr lang="fr-FR" sz="1700">
                <a:latin typeface="Helvetica" pitchFamily="2" charset="0"/>
              </a:rPr>
              <a:t>                     end if</a:t>
            </a:r>
            <a:r>
              <a:rPr lang="fr-FR" sz="1700" baseline="30000">
                <a:latin typeface="Helvetica" pitchFamily="2" charset="0"/>
              </a:rPr>
              <a:t>0,2</a:t>
            </a:r>
            <a:r>
              <a:rPr lang="fr-FR" sz="1700">
                <a:latin typeface="Helvetica" pitchFamily="2" charset="0"/>
              </a:rPr>
              <a:t> ;</a:t>
            </a:r>
            <a:r>
              <a:rPr lang="fr-FR" sz="1700" baseline="30000">
                <a:latin typeface="Helvetica" pitchFamily="2" charset="0"/>
              </a:rPr>
              <a:t>0,1,2</a:t>
            </a:r>
            <a:r>
              <a:rPr lang="fr-FR" sz="1700">
                <a:effectLst/>
                <a:latin typeface="Helvetica" pitchFamily="2" charset="0"/>
              </a:rPr>
              <a:t>                     </a:t>
            </a:r>
          </a:p>
          <a:p>
            <a:r>
              <a:rPr lang="fr-FR" sz="1700" baseline="30000">
                <a:latin typeface="Helvetica" pitchFamily="2" charset="0"/>
              </a:rPr>
              <a:t>                                 0,1,2</a:t>
            </a:r>
            <a:r>
              <a:rPr lang="fr-FR" sz="1700">
                <a:effectLst/>
                <a:latin typeface="Helvetica" pitchFamily="2" charset="0"/>
              </a:rPr>
              <a:t>pause</a:t>
            </a:r>
            <a:r>
              <a:rPr lang="fr-FR" sz="1700" baseline="30000">
                <a:latin typeface="Helvetica" pitchFamily="2" charset="0"/>
              </a:rPr>
              <a:t>2</a:t>
            </a:r>
            <a:endParaRPr lang="fr-FR" sz="1700">
              <a:effectLst/>
              <a:latin typeface="Helvetica" pitchFamily="2" charset="0"/>
            </a:endParaRPr>
          </a:p>
          <a:p>
            <a:r>
              <a:rPr lang="fr-FR" sz="1700">
                <a:effectLst/>
                <a:latin typeface="Helvetica" pitchFamily="2" charset="0"/>
              </a:rPr>
              <a:t>                  end loop</a:t>
            </a:r>
            <a:r>
              <a:rPr lang="fr-FR" sz="1700" baseline="30000">
                <a:effectLst/>
                <a:latin typeface="Helvetica" pitchFamily="2" charset="0"/>
              </a:rPr>
              <a:t>0,1,2</a:t>
            </a:r>
          </a:p>
          <a:p>
            <a:r>
              <a:rPr lang="fr-FR" sz="1700">
                <a:effectLst/>
                <a:latin typeface="Helvetica" pitchFamily="2" charset="0"/>
              </a:rPr>
              <a:t>               end signal</a:t>
            </a:r>
          </a:p>
          <a:p>
            <a:r>
              <a:rPr lang="fr-FR" sz="1700">
                <a:effectLst/>
                <a:latin typeface="Helvetica" pitchFamily="2" charset="0"/>
              </a:rPr>
              <a:t>            end trap</a:t>
            </a:r>
            <a:r>
              <a:rPr lang="fr-FR" sz="1700" baseline="30000">
                <a:effectLst/>
                <a:latin typeface="Helvetica" pitchFamily="2" charset="0"/>
              </a:rPr>
              <a:t>1</a:t>
            </a:r>
            <a:r>
              <a:rPr lang="fr-FR" sz="1700">
                <a:effectLst/>
                <a:latin typeface="Helvetica" pitchFamily="2" charset="0"/>
              </a:rPr>
              <a:t> </a:t>
            </a:r>
          </a:p>
          <a:p>
            <a:r>
              <a:rPr lang="fr-FR" sz="1700">
                <a:effectLst/>
                <a:latin typeface="Helvetica" pitchFamily="2" charset="0"/>
              </a:rPr>
              <a:t>         end loop</a:t>
            </a:r>
            <a:r>
              <a:rPr lang="fr-FR" sz="1700" baseline="30000">
                <a:latin typeface="Helvetica" pitchFamily="2" charset="0"/>
              </a:rPr>
              <a:t>1</a:t>
            </a:r>
            <a:endParaRPr lang="fr-FR" sz="1700">
              <a:effectLst/>
              <a:latin typeface="Helvetica" pitchFamily="2" charset="0"/>
            </a:endParaRPr>
          </a:p>
          <a:p>
            <a:r>
              <a:rPr lang="fr-FR" sz="1700">
                <a:effectLst/>
                <a:latin typeface="Helvetica" pitchFamily="2" charset="0"/>
              </a:rPr>
              <a:t>      end signal</a:t>
            </a:r>
          </a:p>
          <a:p>
            <a:r>
              <a:rPr lang="fr-FR" sz="1700">
                <a:effectLst/>
                <a:latin typeface="Helvetica" pitchFamily="2" charset="0"/>
              </a:rPr>
              <a:t>   </a:t>
            </a:r>
            <a:r>
              <a:rPr lang="fr-FR" sz="1700">
                <a:solidFill>
                  <a:schemeClr val="accent2"/>
                </a:solidFill>
                <a:effectLst/>
                <a:latin typeface="Helvetica" pitchFamily="2" charset="0"/>
              </a:rPr>
              <a:t>end trap</a:t>
            </a:r>
            <a:r>
              <a:rPr lang="fr-FR" sz="1700" baseline="30000">
                <a:solidFill>
                  <a:schemeClr val="accent2"/>
                </a:solidFill>
                <a:effectLst/>
                <a:latin typeface="Helvetica" pitchFamily="2" charset="0"/>
              </a:rPr>
              <a:t>0</a:t>
            </a:r>
          </a:p>
          <a:p>
            <a:r>
              <a:rPr lang="fr-FR" sz="1700">
                <a:effectLst/>
                <a:latin typeface="Helvetica" pitchFamily="2" charset="0"/>
              </a:rPr>
              <a:t>end loop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6C6E8F20-B80C-7C4D-A1E0-3C2994FB0BCE}"/>
              </a:ext>
            </a:extLst>
          </p:cNvPr>
          <p:cNvCxnSpPr>
            <a:cxnSpLocks/>
          </p:cNvCxnSpPr>
          <p:nvPr/>
        </p:nvCxnSpPr>
        <p:spPr bwMode="auto">
          <a:xfrm>
            <a:off x="-108520" y="6425627"/>
            <a:ext cx="720080" cy="0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B8CC20EE-6ACF-1444-B1E6-8DC2706620F6}"/>
              </a:ext>
            </a:extLst>
          </p:cNvPr>
          <p:cNvCxnSpPr>
            <a:cxnSpLocks/>
          </p:cNvCxnSpPr>
          <p:nvPr/>
        </p:nvCxnSpPr>
        <p:spPr bwMode="auto">
          <a:xfrm>
            <a:off x="179512" y="1268760"/>
            <a:ext cx="720080" cy="0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275FC281-1949-3944-9CAD-4F81BCAEFFEC}"/>
              </a:ext>
            </a:extLst>
          </p:cNvPr>
          <p:cNvGrpSpPr/>
          <p:nvPr/>
        </p:nvGrpSpPr>
        <p:grpSpPr>
          <a:xfrm>
            <a:off x="28391" y="4554"/>
            <a:ext cx="397866" cy="6344836"/>
            <a:chOff x="28391" y="4554"/>
            <a:chExt cx="397866" cy="6344836"/>
          </a:xfrm>
        </p:grpSpPr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DA83D56A-FEA9-924F-996F-F4A224731460}"/>
                </a:ext>
              </a:extLst>
            </p:cNvPr>
            <p:cNvSpPr txBox="1"/>
            <p:nvPr/>
          </p:nvSpPr>
          <p:spPr>
            <a:xfrm>
              <a:off x="28391" y="4554"/>
              <a:ext cx="397866" cy="40011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2000" b="0" i="0" u="none" strike="noStrike" kern="0" cap="none" spc="0" normalizeH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</a:rPr>
                <a:t>/0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0D62A929-18FD-2847-AA6F-0559C524724A}"/>
                </a:ext>
              </a:extLst>
            </p:cNvPr>
            <p:cNvSpPr txBox="1"/>
            <p:nvPr/>
          </p:nvSpPr>
          <p:spPr>
            <a:xfrm>
              <a:off x="28391" y="782414"/>
              <a:ext cx="397866" cy="40011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2000" b="0" i="0" u="none" strike="noStrike" kern="0" cap="none" spc="0" normalizeH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</a:rPr>
                <a:t>/1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3563485A-7BFA-AE40-8196-6058BF05181A}"/>
                </a:ext>
              </a:extLst>
            </p:cNvPr>
            <p:cNvSpPr txBox="1"/>
            <p:nvPr/>
          </p:nvSpPr>
          <p:spPr>
            <a:xfrm>
              <a:off x="28391" y="2132856"/>
              <a:ext cx="397866" cy="40011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2000" b="0" i="0" u="none" strike="noStrike" kern="0" cap="none" spc="0" normalizeH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</a:rPr>
                <a:t>/2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81F0B406-8066-A74A-8EF1-47A92264A00D}"/>
                </a:ext>
              </a:extLst>
            </p:cNvPr>
            <p:cNvSpPr txBox="1"/>
            <p:nvPr/>
          </p:nvSpPr>
          <p:spPr>
            <a:xfrm>
              <a:off x="28391" y="5142702"/>
              <a:ext cx="397866" cy="40011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2000" b="0" i="0" u="none" strike="noStrike" kern="0" cap="none" spc="0" normalizeH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</a:rPr>
                <a:t>/1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3E4DD1C3-B1BF-7C40-93D2-1F543D62BF8B}"/>
                </a:ext>
              </a:extLst>
            </p:cNvPr>
            <p:cNvSpPr txBox="1"/>
            <p:nvPr/>
          </p:nvSpPr>
          <p:spPr>
            <a:xfrm>
              <a:off x="28391" y="5949280"/>
              <a:ext cx="397866" cy="40011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2000" b="0" i="0" u="none" strike="noStrike" kern="0" cap="none" spc="0" normalizeH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</a:rPr>
                <a:t>/0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948974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E691850-0582-AA40-B11A-6E5A751CAE7C}"/>
              </a:ext>
            </a:extLst>
          </p:cNvPr>
          <p:cNvSpPr/>
          <p:nvPr/>
        </p:nvSpPr>
        <p:spPr>
          <a:xfrm>
            <a:off x="467544" y="33730"/>
            <a:ext cx="8784976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700">
                <a:latin typeface="Helvetica" pitchFamily="2" charset="0"/>
              </a:rPr>
              <a:t>output </a:t>
            </a:r>
            <a:r>
              <a:rPr lang="fr-FR" sz="1700">
                <a:solidFill>
                  <a:schemeClr val="accent1"/>
                </a:solidFill>
                <a:latin typeface="Helvetica" pitchFamily="2" charset="0"/>
              </a:rPr>
              <a:t>S1andS2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0</a:t>
            </a:r>
            <a:r>
              <a:rPr lang="fr-FR" sz="1700">
                <a:latin typeface="Helvetica" pitchFamily="2" charset="0"/>
              </a:rPr>
              <a:t>, </a:t>
            </a:r>
            <a:r>
              <a:rPr lang="fr-FR" sz="1700">
                <a:solidFill>
                  <a:schemeClr val="accent1"/>
                </a:solidFill>
                <a:latin typeface="Helvetica" pitchFamily="2" charset="0"/>
              </a:rPr>
              <a:t>S1andnS2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0</a:t>
            </a:r>
            <a:r>
              <a:rPr lang="fr-FR" sz="1700">
                <a:latin typeface="Helvetica" pitchFamily="2" charset="0"/>
              </a:rPr>
              <a:t>,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nS1andS2</a:t>
            </a:r>
            <a:r>
              <a:rPr lang="fr-FR" sz="1700" baseline="30000">
                <a:latin typeface="Helvetica" pitchFamily="2" charset="0"/>
              </a:rPr>
              <a:t>0</a:t>
            </a:r>
            <a:r>
              <a:rPr lang="fr-FR" sz="1700">
                <a:latin typeface="Helvetica" pitchFamily="2" charset="0"/>
              </a:rPr>
              <a:t>, </a:t>
            </a:r>
            <a:r>
              <a:rPr lang="fr-FR" sz="1700">
                <a:solidFill>
                  <a:schemeClr val="accent1"/>
                </a:solidFill>
                <a:latin typeface="Helvetica" pitchFamily="2" charset="0"/>
              </a:rPr>
              <a:t>nS1andnS2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0</a:t>
            </a:r>
            <a:r>
              <a:rPr lang="fr-FR" sz="100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fr-FR" sz="1700">
                <a:latin typeface="Helvetica" pitchFamily="2" charset="0"/>
              </a:rPr>
              <a:t>;</a:t>
            </a:r>
          </a:p>
          <a:p>
            <a:r>
              <a:rPr lang="fr-FR" sz="1700">
                <a:solidFill>
                  <a:schemeClr val="accent2"/>
                </a:solidFill>
                <a:effectLst/>
                <a:latin typeface="Helvetica" pitchFamily="2" charset="0"/>
              </a:rPr>
              <a:t>loop</a:t>
            </a:r>
            <a:r>
              <a:rPr lang="fr-FR" sz="1700" baseline="30000">
                <a:solidFill>
                  <a:schemeClr val="accent2"/>
                </a:solidFill>
                <a:effectLst/>
                <a:latin typeface="Helvetica" pitchFamily="2" charset="0"/>
              </a:rPr>
              <a:t>0</a:t>
            </a:r>
            <a:endParaRPr lang="fr-FR" sz="1700">
              <a:solidFill>
                <a:schemeClr val="accent2"/>
              </a:solidFill>
              <a:effectLst/>
              <a:latin typeface="Helvetica" pitchFamily="2" charset="0"/>
            </a:endParaRPr>
          </a:p>
          <a:p>
            <a:r>
              <a:rPr lang="fr-FR" sz="1700">
                <a:effectLst/>
                <a:latin typeface="Helvetica" pitchFamily="2" charset="0"/>
              </a:rPr>
              <a:t>   </a:t>
            </a:r>
            <a:r>
              <a:rPr lang="fr-FR" sz="1700">
                <a:solidFill>
                  <a:schemeClr val="accent2"/>
                </a:solidFill>
                <a:effectLst/>
                <a:latin typeface="Helvetica" pitchFamily="2" charset="0"/>
              </a:rPr>
              <a:t>trap</a:t>
            </a:r>
            <a:r>
              <a:rPr lang="fr-FR" sz="1700" baseline="30000">
                <a:solidFill>
                  <a:schemeClr val="accent2"/>
                </a:solidFill>
                <a:effectLst/>
                <a:latin typeface="Helvetica" pitchFamily="2" charset="0"/>
              </a:rPr>
              <a:t>0</a:t>
            </a:r>
            <a:r>
              <a:rPr lang="fr-FR" sz="1700">
                <a:effectLst/>
                <a:latin typeface="Helvetica" pitchFamily="2" charset="0"/>
              </a:rPr>
              <a:t> </a:t>
            </a:r>
            <a:r>
              <a:rPr lang="fr-FR" sz="1700">
                <a:solidFill>
                  <a:schemeClr val="accent3"/>
                </a:solidFill>
                <a:effectLst/>
                <a:latin typeface="Helvetica" pitchFamily="2" charset="0"/>
              </a:rPr>
              <a:t>T1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0</a:t>
            </a:r>
            <a:r>
              <a:rPr lang="fr-FR" sz="1700">
                <a:solidFill>
                  <a:schemeClr val="accent2"/>
                </a:solidFill>
                <a:effectLst/>
                <a:latin typeface="Helvetica" pitchFamily="2" charset="0"/>
              </a:rPr>
              <a:t> in</a:t>
            </a:r>
          </a:p>
          <a:p>
            <a:r>
              <a:rPr lang="fr-FR" sz="1700">
                <a:effectLst/>
                <a:latin typeface="Helvetica" pitchFamily="2" charset="0"/>
              </a:rPr>
              <a:t>      </a:t>
            </a:r>
            <a:r>
              <a:rPr lang="fr-FR" sz="1700">
                <a:solidFill>
                  <a:schemeClr val="accent2"/>
                </a:solidFill>
                <a:effectLst/>
                <a:latin typeface="Helvetica" pitchFamily="2" charset="0"/>
              </a:rPr>
              <a:t>signal</a:t>
            </a:r>
            <a:r>
              <a:rPr lang="fr-FR" sz="1700" baseline="30000">
                <a:solidFill>
                  <a:schemeClr val="accent2"/>
                </a:solidFill>
                <a:latin typeface="Helvetica" pitchFamily="2" charset="0"/>
              </a:rPr>
              <a:t>0</a:t>
            </a:r>
            <a:r>
              <a:rPr lang="fr-FR" sz="1700">
                <a:effectLst/>
                <a:latin typeface="Helvetica" pitchFamily="2" charset="0"/>
              </a:rPr>
              <a:t> </a:t>
            </a:r>
            <a:r>
              <a:rPr lang="fr-FR" sz="1700">
                <a:solidFill>
                  <a:schemeClr val="tx2"/>
                </a:solidFill>
                <a:effectLst/>
                <a:latin typeface="Helvetica" pitchFamily="2" charset="0"/>
              </a:rPr>
              <a:t>S1</a:t>
            </a:r>
            <a:r>
              <a:rPr lang="fr-FR" sz="1700" baseline="30000">
                <a:solidFill>
                  <a:schemeClr val="tx2"/>
                </a:solidFill>
                <a:latin typeface="Helvetica" pitchFamily="2" charset="0"/>
              </a:rPr>
              <a:t>0</a:t>
            </a:r>
            <a:r>
              <a:rPr lang="fr-FR" sz="1700" baseline="30000">
                <a:latin typeface="Helvetica" pitchFamily="2" charset="0"/>
              </a:rPr>
              <a:t>,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1</a:t>
            </a:r>
            <a:r>
              <a:rPr lang="fr-FR" sz="1700">
                <a:effectLst/>
                <a:latin typeface="Helvetica" pitchFamily="2" charset="0"/>
              </a:rPr>
              <a:t> </a:t>
            </a:r>
            <a:r>
              <a:rPr lang="fr-FR" sz="1700">
                <a:solidFill>
                  <a:schemeClr val="accent2"/>
                </a:solidFill>
                <a:effectLst/>
                <a:latin typeface="Helvetica" pitchFamily="2" charset="0"/>
              </a:rPr>
              <a:t>in</a:t>
            </a:r>
            <a:r>
              <a:rPr lang="fr-FR" sz="1700">
                <a:effectLst/>
                <a:latin typeface="Helvetica" pitchFamily="2" charset="0"/>
              </a:rPr>
              <a:t> </a:t>
            </a:r>
          </a:p>
          <a:p>
            <a:r>
              <a:rPr lang="fr-FR" sz="1700">
                <a:latin typeface="Helvetica" pitchFamily="2" charset="0"/>
              </a:rPr>
              <a:t>         </a:t>
            </a:r>
            <a:r>
              <a:rPr lang="fr-FR" sz="1700" baseline="30000">
                <a:solidFill>
                  <a:schemeClr val="accent2"/>
                </a:solidFill>
                <a:latin typeface="Helvetica" pitchFamily="2" charset="0"/>
              </a:rPr>
              <a:t>0</a:t>
            </a:r>
            <a:r>
              <a:rPr lang="fr-FR" sz="1700" u="sng">
                <a:solidFill>
                  <a:schemeClr val="accent2"/>
                </a:solidFill>
                <a:effectLst/>
                <a:latin typeface="Helvetica" pitchFamily="2" charset="0"/>
              </a:rPr>
              <a:t>pa</a:t>
            </a:r>
            <a:r>
              <a:rPr lang="fr-FR" sz="1700">
                <a:effectLst/>
                <a:latin typeface="Helvetica" pitchFamily="2" charset="0"/>
              </a:rPr>
              <a:t>use</a:t>
            </a:r>
            <a:r>
              <a:rPr lang="fr-FR" sz="1700" baseline="30000">
                <a:effectLst/>
                <a:latin typeface="Helvetica" pitchFamily="2" charset="0"/>
              </a:rPr>
              <a:t>1</a:t>
            </a:r>
            <a:r>
              <a:rPr lang="fr-FR" sz="1000">
                <a:effectLst/>
                <a:latin typeface="Helvetica" pitchFamily="2" charset="0"/>
              </a:rPr>
              <a:t> </a:t>
            </a:r>
            <a:r>
              <a:rPr lang="fr-FR" sz="1700">
                <a:effectLst/>
                <a:latin typeface="Helvetica" pitchFamily="2" charset="0"/>
              </a:rPr>
              <a:t>; emit</a:t>
            </a:r>
            <a:r>
              <a:rPr lang="fr-FR" sz="1700" baseline="30000">
                <a:latin typeface="Helvetica" pitchFamily="2" charset="0"/>
              </a:rPr>
              <a:t>1</a:t>
            </a:r>
            <a:r>
              <a:rPr lang="fr-FR" sz="1700">
                <a:effectLst/>
                <a:latin typeface="Helvetica" pitchFamily="2" charset="0"/>
              </a:rPr>
              <a:t> </a:t>
            </a:r>
            <a:r>
              <a:rPr lang="fr-FR" sz="1700">
                <a:solidFill>
                  <a:schemeClr val="tx2"/>
                </a:solidFill>
                <a:effectLst/>
                <a:latin typeface="Helvetica" pitchFamily="2" charset="0"/>
              </a:rPr>
              <a:t>S1</a:t>
            </a:r>
            <a:r>
              <a:rPr lang="fr-FR" sz="1700" baseline="30000">
                <a:effectLst/>
                <a:latin typeface="Helvetica" pitchFamily="2" charset="0"/>
              </a:rPr>
              <a:t>0,1</a:t>
            </a:r>
            <a:r>
              <a:rPr lang="fr-FR" sz="1000">
                <a:solidFill>
                  <a:schemeClr val="tx2"/>
                </a:solidFill>
                <a:effectLst/>
                <a:latin typeface="Helvetica" pitchFamily="2" charset="0"/>
              </a:rPr>
              <a:t> </a:t>
            </a:r>
            <a:r>
              <a:rPr lang="fr-FR" sz="1700">
                <a:effectLst/>
                <a:latin typeface="Helvetica" pitchFamily="2" charset="0"/>
              </a:rPr>
              <a:t>; exit</a:t>
            </a:r>
            <a:r>
              <a:rPr lang="fr-FR" sz="1700" baseline="30000">
                <a:effectLst/>
                <a:latin typeface="Helvetica" pitchFamily="2" charset="0"/>
              </a:rPr>
              <a:t>1</a:t>
            </a:r>
            <a:r>
              <a:rPr lang="fr-FR" sz="1700">
                <a:effectLst/>
                <a:latin typeface="Helvetica" pitchFamily="2" charset="0"/>
              </a:rPr>
              <a:t> </a:t>
            </a:r>
            <a:r>
              <a:rPr lang="fr-FR" sz="1700">
                <a:solidFill>
                  <a:schemeClr val="accent3"/>
                </a:solidFill>
                <a:effectLst/>
                <a:latin typeface="Helvetica" pitchFamily="2" charset="0"/>
              </a:rPr>
              <a:t>T1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0</a:t>
            </a:r>
            <a:endParaRPr lang="fr-FR" sz="1700">
              <a:solidFill>
                <a:schemeClr val="accent1"/>
              </a:solidFill>
              <a:effectLst/>
              <a:latin typeface="Helvetica" pitchFamily="2" charset="0"/>
            </a:endParaRPr>
          </a:p>
          <a:p>
            <a:r>
              <a:rPr lang="fr-FR" sz="1700">
                <a:effectLst/>
                <a:latin typeface="Helvetica" pitchFamily="2" charset="0"/>
              </a:rPr>
              <a:t>      </a:t>
            </a:r>
            <a:r>
              <a:rPr lang="fr-FR" sz="1700">
                <a:solidFill>
                  <a:schemeClr val="accent2"/>
                </a:solidFill>
                <a:effectLst/>
                <a:latin typeface="Helvetica" pitchFamily="2" charset="0"/>
              </a:rPr>
              <a:t>||</a:t>
            </a:r>
            <a:r>
              <a:rPr lang="fr-FR" sz="1700" baseline="30000">
                <a:solidFill>
                  <a:schemeClr val="accent2"/>
                </a:solidFill>
                <a:effectLst/>
                <a:latin typeface="Helvetica" pitchFamily="2" charset="0"/>
              </a:rPr>
              <a:t>0</a:t>
            </a:r>
            <a:r>
              <a:rPr lang="fr-FR" sz="1700" baseline="30000">
                <a:effectLst/>
                <a:latin typeface="Helvetica" pitchFamily="2" charset="0"/>
              </a:rPr>
              <a:t>,1</a:t>
            </a:r>
          </a:p>
          <a:p>
            <a:r>
              <a:rPr lang="fr-FR" sz="1700">
                <a:effectLst/>
                <a:latin typeface="Helvetica" pitchFamily="2" charset="0"/>
              </a:rPr>
              <a:t>         </a:t>
            </a:r>
            <a:r>
              <a:rPr lang="fr-FR" sz="1700">
                <a:solidFill>
                  <a:schemeClr val="accent2"/>
                </a:solidFill>
                <a:effectLst/>
                <a:latin typeface="Helvetica" pitchFamily="2" charset="0"/>
              </a:rPr>
              <a:t>loop</a:t>
            </a:r>
            <a:r>
              <a:rPr lang="fr-FR" sz="1700" baseline="30000">
                <a:solidFill>
                  <a:schemeClr val="accent2"/>
                </a:solidFill>
                <a:effectLst/>
                <a:latin typeface="Helvetica" pitchFamily="2" charset="0"/>
              </a:rPr>
              <a:t>0</a:t>
            </a:r>
            <a:r>
              <a:rPr lang="fr-FR" sz="1700" baseline="30000">
                <a:effectLst/>
                <a:latin typeface="Helvetica" pitchFamily="2" charset="0"/>
              </a:rPr>
              <a:t>,1</a:t>
            </a:r>
            <a:endParaRPr lang="fr-FR" sz="1700">
              <a:effectLst/>
              <a:latin typeface="Helvetica" pitchFamily="2" charset="0"/>
            </a:endParaRPr>
          </a:p>
          <a:p>
            <a:r>
              <a:rPr lang="fr-FR" sz="1700">
                <a:effectLst/>
                <a:latin typeface="Helvetica" pitchFamily="2" charset="0"/>
              </a:rPr>
              <a:t>            </a:t>
            </a:r>
            <a:r>
              <a:rPr lang="fr-FR" sz="1700">
                <a:solidFill>
                  <a:schemeClr val="accent2"/>
                </a:solidFill>
                <a:effectLst/>
                <a:latin typeface="Helvetica" pitchFamily="2" charset="0"/>
              </a:rPr>
              <a:t>trap</a:t>
            </a:r>
            <a:r>
              <a:rPr lang="fr-FR" sz="1700" baseline="30000">
                <a:solidFill>
                  <a:schemeClr val="accent2"/>
                </a:solidFill>
                <a:effectLst/>
                <a:latin typeface="Helvetica" pitchFamily="2" charset="0"/>
              </a:rPr>
              <a:t>0</a:t>
            </a:r>
            <a:r>
              <a:rPr lang="fr-FR" sz="1700" baseline="30000">
                <a:effectLst/>
                <a:latin typeface="Helvetica" pitchFamily="2" charset="0"/>
              </a:rPr>
              <a:t>,1</a:t>
            </a:r>
            <a:r>
              <a:rPr lang="fr-FR" sz="1700">
                <a:effectLst/>
                <a:latin typeface="Helvetica" pitchFamily="2" charset="0"/>
              </a:rPr>
              <a:t> </a:t>
            </a:r>
            <a:r>
              <a:rPr lang="fr-FR" sz="1700">
                <a:solidFill>
                  <a:schemeClr val="accent3"/>
                </a:solidFill>
                <a:effectLst/>
                <a:latin typeface="Helvetica" pitchFamily="2" charset="0"/>
              </a:rPr>
              <a:t>T2</a:t>
            </a:r>
            <a:r>
              <a:rPr lang="fr-FR" sz="1700" baseline="30000">
                <a:latin typeface="Helvetica" pitchFamily="2" charset="0"/>
              </a:rPr>
              <a:t>0,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1</a:t>
            </a:r>
            <a:r>
              <a:rPr lang="fr-FR" sz="1700">
                <a:effectLst/>
                <a:latin typeface="Helvetica" pitchFamily="2" charset="0"/>
              </a:rPr>
              <a:t> </a:t>
            </a:r>
            <a:r>
              <a:rPr lang="fr-FR" sz="1700">
                <a:solidFill>
                  <a:schemeClr val="accent2"/>
                </a:solidFill>
                <a:effectLst/>
                <a:latin typeface="Helvetica" pitchFamily="2" charset="0"/>
              </a:rPr>
              <a:t>in</a:t>
            </a:r>
          </a:p>
          <a:p>
            <a:r>
              <a:rPr lang="fr-FR" sz="1700">
                <a:effectLst/>
                <a:latin typeface="Helvetica" pitchFamily="2" charset="0"/>
              </a:rPr>
              <a:t>              </a:t>
            </a:r>
            <a:r>
              <a:rPr lang="fr-FR" sz="1700">
                <a:solidFill>
                  <a:schemeClr val="accent2"/>
                </a:solidFill>
                <a:effectLst/>
                <a:latin typeface="Helvetica" pitchFamily="2" charset="0"/>
              </a:rPr>
              <a:t> signal</a:t>
            </a:r>
            <a:r>
              <a:rPr lang="fr-FR" sz="1700" baseline="30000">
                <a:solidFill>
                  <a:schemeClr val="accent2"/>
                </a:solidFill>
                <a:latin typeface="Helvetica" pitchFamily="2" charset="0"/>
              </a:rPr>
              <a:t>0</a:t>
            </a:r>
            <a:r>
              <a:rPr lang="fr-FR" sz="1700" baseline="30000">
                <a:latin typeface="Helvetica" pitchFamily="2" charset="0"/>
              </a:rPr>
              <a:t>,1</a:t>
            </a:r>
            <a:r>
              <a:rPr lang="fr-FR" sz="1700">
                <a:effectLst/>
                <a:latin typeface="Helvetica" pitchFamily="2" charset="0"/>
              </a:rPr>
              <a:t> </a:t>
            </a:r>
            <a:r>
              <a:rPr lang="fr-FR" sz="1700">
                <a:solidFill>
                  <a:schemeClr val="tx2"/>
                </a:solidFill>
                <a:effectLst/>
                <a:latin typeface="Helvetica" pitchFamily="2" charset="0"/>
              </a:rPr>
              <a:t>S2</a:t>
            </a:r>
            <a:r>
              <a:rPr lang="fr-FR" sz="1700" baseline="30000">
                <a:latin typeface="Helvetica" pitchFamily="2" charset="0"/>
              </a:rPr>
              <a:t>0,</a:t>
            </a:r>
            <a:r>
              <a:rPr lang="fr-FR" sz="1700" baseline="30000">
                <a:solidFill>
                  <a:schemeClr val="tx2"/>
                </a:solidFill>
                <a:latin typeface="Helvetica" pitchFamily="2" charset="0"/>
              </a:rPr>
              <a:t>1</a:t>
            </a:r>
            <a:r>
              <a:rPr lang="fr-FR" sz="1700" baseline="30000">
                <a:latin typeface="Helvetica" pitchFamily="2" charset="0"/>
              </a:rPr>
              <a:t>,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2</a:t>
            </a:r>
            <a:r>
              <a:rPr lang="fr-FR" sz="1700">
                <a:effectLst/>
                <a:latin typeface="Helvetica" pitchFamily="2" charset="0"/>
              </a:rPr>
              <a:t> </a:t>
            </a:r>
            <a:r>
              <a:rPr lang="fr-FR" sz="1700">
                <a:solidFill>
                  <a:schemeClr val="accent2"/>
                </a:solidFill>
                <a:effectLst/>
                <a:latin typeface="Helvetica" pitchFamily="2" charset="0"/>
              </a:rPr>
              <a:t>in</a:t>
            </a:r>
          </a:p>
          <a:p>
            <a:r>
              <a:rPr lang="fr-FR" sz="1700">
                <a:latin typeface="Helvetica" pitchFamily="2" charset="0"/>
              </a:rPr>
              <a:t>                  </a:t>
            </a:r>
            <a:r>
              <a:rPr lang="fr-FR" sz="1700" baseline="30000">
                <a:solidFill>
                  <a:schemeClr val="accent2"/>
                </a:solidFill>
                <a:latin typeface="Helvetica" pitchFamily="2" charset="0"/>
              </a:rPr>
              <a:t>0</a:t>
            </a:r>
            <a:r>
              <a:rPr lang="fr-FR" sz="1700" baseline="30000">
                <a:latin typeface="Helvetica" pitchFamily="2" charset="0"/>
              </a:rPr>
              <a:t>,1</a:t>
            </a:r>
            <a:r>
              <a:rPr lang="fr-FR" sz="1700" u="sng">
                <a:solidFill>
                  <a:schemeClr val="accent2"/>
                </a:solidFill>
                <a:effectLst/>
                <a:latin typeface="Helvetica" pitchFamily="2" charset="0"/>
              </a:rPr>
              <a:t>pa</a:t>
            </a:r>
            <a:r>
              <a:rPr lang="fr-FR" sz="1700">
                <a:effectLst/>
                <a:latin typeface="Helvetica" pitchFamily="2" charset="0"/>
              </a:rPr>
              <a:t>use</a:t>
            </a:r>
            <a:r>
              <a:rPr lang="fr-FR" sz="1700" baseline="30000">
                <a:latin typeface="Helvetica" pitchFamily="2" charset="0"/>
              </a:rPr>
              <a:t>2</a:t>
            </a:r>
            <a:r>
              <a:rPr lang="fr-FR" sz="1000">
                <a:effectLst/>
                <a:latin typeface="Helvetica" pitchFamily="2" charset="0"/>
              </a:rPr>
              <a:t> </a:t>
            </a:r>
            <a:r>
              <a:rPr lang="fr-FR" sz="1700">
                <a:effectLst/>
                <a:latin typeface="Helvetica" pitchFamily="2" charset="0"/>
              </a:rPr>
              <a:t>; emit</a:t>
            </a:r>
            <a:r>
              <a:rPr lang="fr-FR" sz="1700" baseline="30000">
                <a:latin typeface="Helvetica" pitchFamily="2" charset="0"/>
              </a:rPr>
              <a:t>2</a:t>
            </a:r>
            <a:r>
              <a:rPr lang="fr-FR" sz="1700">
                <a:effectLst/>
                <a:latin typeface="Helvetica" pitchFamily="2" charset="0"/>
              </a:rPr>
              <a:t> S2</a:t>
            </a:r>
            <a:r>
              <a:rPr lang="fr-FR" sz="1700" baseline="30000">
                <a:latin typeface="Helvetica" pitchFamily="2" charset="0"/>
              </a:rPr>
              <a:t>0,1,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2</a:t>
            </a:r>
            <a:r>
              <a:rPr lang="fr-FR" sz="1000">
                <a:solidFill>
                  <a:schemeClr val="tx2"/>
                </a:solidFill>
                <a:effectLst/>
                <a:latin typeface="Helvetica" pitchFamily="2" charset="0"/>
              </a:rPr>
              <a:t> </a:t>
            </a:r>
            <a:r>
              <a:rPr lang="fr-FR" sz="1700">
                <a:effectLst/>
                <a:latin typeface="Helvetica" pitchFamily="2" charset="0"/>
              </a:rPr>
              <a:t>; exit</a:t>
            </a:r>
            <a:r>
              <a:rPr lang="fr-FR" sz="1700" baseline="30000">
                <a:latin typeface="Helvetica" pitchFamily="2" charset="0"/>
              </a:rPr>
              <a:t>1</a:t>
            </a:r>
            <a:r>
              <a:rPr lang="fr-FR" sz="1700">
                <a:effectLst/>
                <a:latin typeface="Helvetica" pitchFamily="2" charset="0"/>
              </a:rPr>
              <a:t> </a:t>
            </a:r>
            <a:r>
              <a:rPr lang="fr-FR" sz="1700">
                <a:solidFill>
                  <a:schemeClr val="accent3"/>
                </a:solidFill>
                <a:effectLst/>
                <a:latin typeface="Helvetica" pitchFamily="2" charset="0"/>
              </a:rPr>
              <a:t>T2</a:t>
            </a:r>
            <a:r>
              <a:rPr lang="fr-FR" sz="1700" baseline="30000">
                <a:latin typeface="Helvetica" pitchFamily="2" charset="0"/>
              </a:rPr>
              <a:t>0,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1</a:t>
            </a:r>
            <a:endParaRPr lang="fr-FR" sz="1700">
              <a:solidFill>
                <a:schemeClr val="accent1"/>
              </a:solidFill>
              <a:effectLst/>
              <a:latin typeface="Helvetica" pitchFamily="2" charset="0"/>
            </a:endParaRPr>
          </a:p>
          <a:p>
            <a:r>
              <a:rPr lang="fr-FR" sz="1700">
                <a:effectLst/>
                <a:latin typeface="Helvetica" pitchFamily="2" charset="0"/>
              </a:rPr>
              <a:t>               </a:t>
            </a:r>
            <a:r>
              <a:rPr lang="fr-FR" sz="1700">
                <a:solidFill>
                  <a:schemeClr val="accent2"/>
                </a:solidFill>
                <a:effectLst/>
                <a:latin typeface="Helvetica" pitchFamily="2" charset="0"/>
              </a:rPr>
              <a:t>||</a:t>
            </a:r>
            <a:r>
              <a:rPr lang="fr-FR" sz="1700" baseline="30000">
                <a:solidFill>
                  <a:schemeClr val="accent2"/>
                </a:solidFill>
                <a:latin typeface="Helvetica" pitchFamily="2" charset="0"/>
              </a:rPr>
              <a:t>0</a:t>
            </a:r>
            <a:r>
              <a:rPr lang="fr-FR" sz="1700" baseline="30000">
                <a:latin typeface="Helvetica" pitchFamily="2" charset="0"/>
              </a:rPr>
              <a:t>,1,2</a:t>
            </a:r>
            <a:endParaRPr lang="fr-FR" sz="1700">
              <a:effectLst/>
              <a:latin typeface="Helvetica" pitchFamily="2" charset="0"/>
            </a:endParaRPr>
          </a:p>
          <a:p>
            <a:r>
              <a:rPr lang="fr-FR" sz="1700">
                <a:effectLst/>
                <a:latin typeface="Helvetica" pitchFamily="2" charset="0"/>
              </a:rPr>
              <a:t>                  </a:t>
            </a:r>
            <a:r>
              <a:rPr lang="fr-FR" sz="1700">
                <a:solidFill>
                  <a:schemeClr val="accent2"/>
                </a:solidFill>
                <a:effectLst/>
                <a:latin typeface="Helvetica" pitchFamily="2" charset="0"/>
              </a:rPr>
              <a:t>loop</a:t>
            </a:r>
            <a:r>
              <a:rPr lang="fr-FR" sz="1700" baseline="30000">
                <a:solidFill>
                  <a:schemeClr val="accent2"/>
                </a:solidFill>
                <a:latin typeface="Helvetica" pitchFamily="2" charset="0"/>
              </a:rPr>
              <a:t>0</a:t>
            </a:r>
            <a:r>
              <a:rPr lang="fr-FR" sz="1700" baseline="30000">
                <a:latin typeface="Helvetica" pitchFamily="2" charset="0"/>
              </a:rPr>
              <a:t>,1,2</a:t>
            </a:r>
            <a:endParaRPr lang="fr-FR" sz="1700">
              <a:effectLst/>
              <a:latin typeface="Helvetica" pitchFamily="2" charset="0"/>
            </a:endParaRPr>
          </a:p>
          <a:p>
            <a:r>
              <a:rPr lang="fr-FR" sz="1700">
                <a:effectLst/>
                <a:latin typeface="Helvetica" pitchFamily="2" charset="0"/>
              </a:rPr>
              <a:t>                     </a:t>
            </a:r>
            <a:r>
              <a:rPr lang="fr-FR" sz="1700">
                <a:solidFill>
                  <a:schemeClr val="accent2"/>
                </a:solidFill>
                <a:effectLst/>
                <a:latin typeface="Helvetica" pitchFamily="2" charset="0"/>
              </a:rPr>
              <a:t>if</a:t>
            </a:r>
            <a:r>
              <a:rPr lang="fr-FR" sz="1700" baseline="30000">
                <a:solidFill>
                  <a:schemeClr val="accent2"/>
                </a:solidFill>
                <a:latin typeface="Helvetica" pitchFamily="2" charset="0"/>
              </a:rPr>
              <a:t>0</a:t>
            </a:r>
            <a:r>
              <a:rPr lang="fr-FR" sz="1700" baseline="30000">
                <a:latin typeface="Helvetica" pitchFamily="2" charset="0"/>
              </a:rPr>
              <a:t>,1,2</a:t>
            </a:r>
            <a:endParaRPr lang="fr-FR" sz="1700">
              <a:effectLst/>
              <a:latin typeface="Helvetica" pitchFamily="2" charset="0"/>
            </a:endParaRPr>
          </a:p>
          <a:p>
            <a:r>
              <a:rPr lang="fr-FR" sz="1700">
                <a:latin typeface="Helvetica" pitchFamily="2" charset="0"/>
              </a:rPr>
              <a:t>                        </a:t>
            </a:r>
            <a:r>
              <a:rPr lang="fr-FR" sz="1700">
                <a:solidFill>
                  <a:schemeClr val="accent2"/>
                </a:solidFill>
                <a:latin typeface="Helvetica" pitchFamily="2" charset="0"/>
              </a:rPr>
              <a:t>case</a:t>
            </a:r>
            <a:r>
              <a:rPr lang="fr-FR" sz="1700">
                <a:latin typeface="Helvetica" pitchFamily="2" charset="0"/>
              </a:rPr>
              <a:t> (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S1</a:t>
            </a:r>
            <a:r>
              <a:rPr lang="fr-FR" sz="1700" baseline="30000">
                <a:solidFill>
                  <a:schemeClr val="tx2"/>
                </a:solidFill>
                <a:latin typeface="Helvetica" pitchFamily="2" charset="0"/>
              </a:rPr>
              <a:t>0</a:t>
            </a:r>
            <a:r>
              <a:rPr lang="fr-FR" sz="1700" baseline="30000">
                <a:latin typeface="Helvetica" pitchFamily="2" charset="0"/>
              </a:rPr>
              <a:t>,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1</a:t>
            </a:r>
            <a:r>
              <a:rPr lang="fr-FR" sz="1700">
                <a:latin typeface="Helvetica" pitchFamily="2" charset="0"/>
              </a:rPr>
              <a:t> and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S2</a:t>
            </a:r>
            <a:r>
              <a:rPr lang="fr-FR" sz="1700" baseline="30000">
                <a:solidFill>
                  <a:schemeClr val="tx2"/>
                </a:solidFill>
                <a:latin typeface="Helvetica" pitchFamily="2" charset="0"/>
              </a:rPr>
              <a:t>0</a:t>
            </a:r>
            <a:r>
              <a:rPr lang="fr-FR" sz="1700" baseline="30000">
                <a:latin typeface="Helvetica" pitchFamily="2" charset="0"/>
              </a:rPr>
              <a:t>,</a:t>
            </a:r>
            <a:r>
              <a:rPr lang="fr-FR" sz="1700" baseline="30000">
                <a:solidFill>
                  <a:schemeClr val="tx2"/>
                </a:solidFill>
                <a:latin typeface="Helvetica" pitchFamily="2" charset="0"/>
              </a:rPr>
              <a:t>1</a:t>
            </a:r>
            <a:r>
              <a:rPr lang="fr-FR" sz="1700" baseline="30000">
                <a:latin typeface="Helvetica" pitchFamily="2" charset="0"/>
              </a:rPr>
              <a:t>,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2</a:t>
            </a:r>
            <a:r>
              <a:rPr lang="fr-FR" sz="1700">
                <a:latin typeface="Helvetica" pitchFamily="2" charset="0"/>
              </a:rPr>
              <a:t>) do emit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S1andS2</a:t>
            </a:r>
            <a:r>
              <a:rPr lang="fr-FR" sz="1700" baseline="30000">
                <a:solidFill>
                  <a:schemeClr val="tx2"/>
                </a:solidFill>
                <a:latin typeface="Helvetica" pitchFamily="2" charset="0"/>
              </a:rPr>
              <a:t>0</a:t>
            </a:r>
            <a:endParaRPr lang="fr-FR" sz="1700">
              <a:solidFill>
                <a:schemeClr val="tx2"/>
              </a:solidFill>
              <a:latin typeface="Helvetica" pitchFamily="2" charset="0"/>
            </a:endParaRPr>
          </a:p>
          <a:p>
            <a:r>
              <a:rPr lang="fr-FR" sz="1700">
                <a:latin typeface="Helvetica" pitchFamily="2" charset="0"/>
              </a:rPr>
              <a:t>                        </a:t>
            </a:r>
            <a:r>
              <a:rPr lang="fr-FR" sz="1700">
                <a:solidFill>
                  <a:schemeClr val="accent2"/>
                </a:solidFill>
                <a:latin typeface="Helvetica" pitchFamily="2" charset="0"/>
              </a:rPr>
              <a:t>case </a:t>
            </a:r>
            <a:r>
              <a:rPr lang="fr-FR" sz="1700">
                <a:latin typeface="Helvetica" pitchFamily="2" charset="0"/>
              </a:rPr>
              <a:t>(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S1</a:t>
            </a:r>
            <a:r>
              <a:rPr lang="fr-FR" sz="1700" baseline="30000">
                <a:solidFill>
                  <a:schemeClr val="tx2"/>
                </a:solidFill>
                <a:latin typeface="Helvetica" pitchFamily="2" charset="0"/>
              </a:rPr>
              <a:t>0</a:t>
            </a:r>
            <a:r>
              <a:rPr lang="fr-FR" sz="1700" baseline="30000">
                <a:latin typeface="Helvetica" pitchFamily="2" charset="0"/>
              </a:rPr>
              <a:t>,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1</a:t>
            </a:r>
            <a:r>
              <a:rPr lang="fr-FR" sz="1700">
                <a:latin typeface="Helvetica" pitchFamily="2" charset="0"/>
              </a:rPr>
              <a:t> and not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S2</a:t>
            </a:r>
            <a:r>
              <a:rPr lang="fr-FR" sz="1700" baseline="30000">
                <a:solidFill>
                  <a:schemeClr val="tx2"/>
                </a:solidFill>
                <a:latin typeface="Helvetica" pitchFamily="2" charset="0"/>
              </a:rPr>
              <a:t>0</a:t>
            </a:r>
            <a:r>
              <a:rPr lang="fr-FR" sz="1700" baseline="30000">
                <a:latin typeface="Helvetica" pitchFamily="2" charset="0"/>
              </a:rPr>
              <a:t>,</a:t>
            </a:r>
            <a:r>
              <a:rPr lang="fr-FR" sz="1700" baseline="30000">
                <a:solidFill>
                  <a:schemeClr val="tx2"/>
                </a:solidFill>
                <a:latin typeface="Helvetica" pitchFamily="2" charset="0"/>
              </a:rPr>
              <a:t>1</a:t>
            </a:r>
            <a:r>
              <a:rPr lang="fr-FR" sz="1700" baseline="30000">
                <a:latin typeface="Helvetica" pitchFamily="2" charset="0"/>
              </a:rPr>
              <a:t>,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2</a:t>
            </a:r>
            <a:r>
              <a:rPr lang="fr-FR" sz="1700">
                <a:latin typeface="Helvetica" pitchFamily="2" charset="0"/>
              </a:rPr>
              <a:t>) do emit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S1andnS2</a:t>
            </a:r>
            <a:r>
              <a:rPr lang="fr-FR" sz="1700" baseline="30000">
                <a:solidFill>
                  <a:schemeClr val="tx2"/>
                </a:solidFill>
                <a:latin typeface="Helvetica" pitchFamily="2" charset="0"/>
              </a:rPr>
              <a:t>0</a:t>
            </a:r>
            <a:endParaRPr lang="fr-FR" sz="1700">
              <a:solidFill>
                <a:schemeClr val="tx2"/>
              </a:solidFill>
              <a:latin typeface="Helvetica" pitchFamily="2" charset="0"/>
            </a:endParaRPr>
          </a:p>
          <a:p>
            <a:r>
              <a:rPr lang="fr-FR" sz="1700">
                <a:latin typeface="Helvetica" pitchFamily="2" charset="0"/>
              </a:rPr>
              <a:t>                        </a:t>
            </a:r>
            <a:r>
              <a:rPr lang="fr-FR" sz="1700">
                <a:solidFill>
                  <a:schemeClr val="accent2"/>
                </a:solidFill>
                <a:latin typeface="Helvetica" pitchFamily="2" charset="0"/>
              </a:rPr>
              <a:t>case</a:t>
            </a:r>
            <a:r>
              <a:rPr lang="fr-FR" sz="1700">
                <a:latin typeface="Helvetica" pitchFamily="2" charset="0"/>
              </a:rPr>
              <a:t> (not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S1</a:t>
            </a:r>
            <a:r>
              <a:rPr lang="fr-FR" sz="1700" baseline="30000">
                <a:latin typeface="Helvetica" pitchFamily="2" charset="0"/>
              </a:rPr>
              <a:t>0,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1</a:t>
            </a:r>
            <a:r>
              <a:rPr lang="fr-FR" sz="1700">
                <a:latin typeface="Helvetica" pitchFamily="2" charset="0"/>
              </a:rPr>
              <a:t> and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S2</a:t>
            </a:r>
            <a:r>
              <a:rPr lang="fr-FR" sz="1700" baseline="30000">
                <a:solidFill>
                  <a:schemeClr val="tx2"/>
                </a:solidFill>
                <a:latin typeface="Helvetica" pitchFamily="2" charset="0"/>
              </a:rPr>
              <a:t>0</a:t>
            </a:r>
            <a:r>
              <a:rPr lang="fr-FR" sz="1700" baseline="30000">
                <a:latin typeface="Helvetica" pitchFamily="2" charset="0"/>
              </a:rPr>
              <a:t>,</a:t>
            </a:r>
            <a:r>
              <a:rPr lang="fr-FR" sz="1700" baseline="30000">
                <a:solidFill>
                  <a:schemeClr val="tx2"/>
                </a:solidFill>
                <a:latin typeface="Helvetica" pitchFamily="2" charset="0"/>
              </a:rPr>
              <a:t>1</a:t>
            </a:r>
            <a:r>
              <a:rPr lang="fr-FR" sz="1700" baseline="30000">
                <a:latin typeface="Helvetica" pitchFamily="2" charset="0"/>
              </a:rPr>
              <a:t>,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2</a:t>
            </a:r>
            <a:r>
              <a:rPr lang="fr-FR" sz="1700">
                <a:latin typeface="Helvetica" pitchFamily="2" charset="0"/>
              </a:rPr>
              <a:t>) do emit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nS1andS2</a:t>
            </a:r>
            <a:r>
              <a:rPr lang="fr-FR" sz="1700" baseline="30000">
                <a:latin typeface="Helvetica" pitchFamily="2" charset="0"/>
              </a:rPr>
              <a:t>0</a:t>
            </a:r>
            <a:endParaRPr lang="fr-FR" sz="1700">
              <a:solidFill>
                <a:schemeClr val="tx2"/>
              </a:solidFill>
              <a:latin typeface="Helvetica" pitchFamily="2" charset="0"/>
            </a:endParaRPr>
          </a:p>
          <a:p>
            <a:r>
              <a:rPr lang="fr-FR" sz="1700">
                <a:latin typeface="Helvetica" pitchFamily="2" charset="0"/>
              </a:rPr>
              <a:t>                        </a:t>
            </a:r>
            <a:r>
              <a:rPr lang="fr-FR" sz="1700">
                <a:solidFill>
                  <a:schemeClr val="accent2"/>
                </a:solidFill>
                <a:latin typeface="Helvetica" pitchFamily="2" charset="0"/>
              </a:rPr>
              <a:t>case</a:t>
            </a:r>
            <a:r>
              <a:rPr lang="fr-FR" sz="1700">
                <a:latin typeface="Helvetica" pitchFamily="2" charset="0"/>
              </a:rPr>
              <a:t> (not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S1</a:t>
            </a:r>
            <a:r>
              <a:rPr lang="fr-FR" sz="1700" baseline="30000">
                <a:solidFill>
                  <a:schemeClr val="tx2"/>
                </a:solidFill>
                <a:latin typeface="Helvetica" pitchFamily="2" charset="0"/>
              </a:rPr>
              <a:t>0</a:t>
            </a:r>
            <a:r>
              <a:rPr lang="fr-FR" sz="1700" baseline="30000">
                <a:latin typeface="Helvetica" pitchFamily="2" charset="0"/>
              </a:rPr>
              <a:t>,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1</a:t>
            </a:r>
            <a:r>
              <a:rPr lang="fr-FR" sz="1700">
                <a:latin typeface="Helvetica" pitchFamily="2" charset="0"/>
              </a:rPr>
              <a:t> and not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S2</a:t>
            </a:r>
            <a:r>
              <a:rPr lang="fr-FR" sz="1700" baseline="30000">
                <a:solidFill>
                  <a:schemeClr val="tx2"/>
                </a:solidFill>
                <a:latin typeface="Helvetica" pitchFamily="2" charset="0"/>
              </a:rPr>
              <a:t>0</a:t>
            </a:r>
            <a:r>
              <a:rPr lang="fr-FR" sz="1700" baseline="30000">
                <a:latin typeface="Helvetica" pitchFamily="2" charset="0"/>
              </a:rPr>
              <a:t>,</a:t>
            </a:r>
            <a:r>
              <a:rPr lang="fr-FR" sz="1700" baseline="30000">
                <a:solidFill>
                  <a:schemeClr val="tx2"/>
                </a:solidFill>
                <a:latin typeface="Helvetica" pitchFamily="2" charset="0"/>
              </a:rPr>
              <a:t>1</a:t>
            </a:r>
            <a:r>
              <a:rPr lang="fr-FR" sz="1700" baseline="30000">
                <a:latin typeface="Helvetica" pitchFamily="2" charset="0"/>
              </a:rPr>
              <a:t>,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2</a:t>
            </a:r>
            <a:r>
              <a:rPr lang="fr-FR" sz="1700">
                <a:latin typeface="Helvetica" pitchFamily="2" charset="0"/>
              </a:rPr>
              <a:t>) </a:t>
            </a:r>
            <a:r>
              <a:rPr lang="fr-FR" sz="1700">
                <a:solidFill>
                  <a:schemeClr val="accent2"/>
                </a:solidFill>
                <a:latin typeface="Helvetica" pitchFamily="2" charset="0"/>
              </a:rPr>
              <a:t>do emit</a:t>
            </a:r>
            <a:r>
              <a:rPr lang="fr-FR" sz="1700">
                <a:latin typeface="Helvetica" pitchFamily="2" charset="0"/>
              </a:rPr>
              <a:t> </a:t>
            </a:r>
            <a:r>
              <a:rPr lang="fr-FR" sz="1700">
                <a:solidFill>
                  <a:schemeClr val="accent1"/>
                </a:solidFill>
                <a:latin typeface="Helvetica" pitchFamily="2" charset="0"/>
              </a:rPr>
              <a:t>nS1andnS2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0</a:t>
            </a:r>
          </a:p>
          <a:p>
            <a:r>
              <a:rPr lang="fr-FR" sz="1700">
                <a:latin typeface="Helvetica" pitchFamily="2" charset="0"/>
              </a:rPr>
              <a:t>                     </a:t>
            </a:r>
            <a:r>
              <a:rPr lang="fr-FR" sz="1700">
                <a:solidFill>
                  <a:schemeClr val="accent2"/>
                </a:solidFill>
                <a:latin typeface="Helvetica" pitchFamily="2" charset="0"/>
              </a:rPr>
              <a:t>end if</a:t>
            </a:r>
            <a:r>
              <a:rPr lang="fr-FR" sz="1700" baseline="30000">
                <a:solidFill>
                  <a:schemeClr val="accent2"/>
                </a:solidFill>
                <a:latin typeface="Helvetica" pitchFamily="2" charset="0"/>
              </a:rPr>
              <a:t>0</a:t>
            </a:r>
            <a:r>
              <a:rPr lang="fr-FR" sz="1700" baseline="30000">
                <a:latin typeface="Helvetica" pitchFamily="2" charset="0"/>
              </a:rPr>
              <a:t>,2</a:t>
            </a:r>
            <a:r>
              <a:rPr lang="fr-FR" sz="1700">
                <a:latin typeface="Helvetica" pitchFamily="2" charset="0"/>
              </a:rPr>
              <a:t> </a:t>
            </a:r>
            <a:r>
              <a:rPr lang="fr-FR" sz="1700">
                <a:solidFill>
                  <a:schemeClr val="accent2"/>
                </a:solidFill>
                <a:latin typeface="Helvetica" pitchFamily="2" charset="0"/>
              </a:rPr>
              <a:t>;</a:t>
            </a:r>
            <a:r>
              <a:rPr lang="fr-FR" sz="1700" baseline="30000">
                <a:solidFill>
                  <a:schemeClr val="accent2"/>
                </a:solidFill>
                <a:latin typeface="Helvetica" pitchFamily="2" charset="0"/>
              </a:rPr>
              <a:t>0</a:t>
            </a:r>
            <a:r>
              <a:rPr lang="fr-FR" sz="1700" baseline="30000">
                <a:latin typeface="Helvetica" pitchFamily="2" charset="0"/>
              </a:rPr>
              <a:t>,1,2</a:t>
            </a:r>
            <a:r>
              <a:rPr lang="fr-FR" sz="1700">
                <a:effectLst/>
                <a:latin typeface="Helvetica" pitchFamily="2" charset="0"/>
              </a:rPr>
              <a:t>                     </a:t>
            </a:r>
          </a:p>
          <a:p>
            <a:r>
              <a:rPr lang="fr-FR" sz="1700" baseline="30000">
                <a:latin typeface="Helvetica" pitchFamily="2" charset="0"/>
              </a:rPr>
              <a:t>                                 </a:t>
            </a:r>
            <a:r>
              <a:rPr lang="fr-FR" sz="1700" baseline="30000">
                <a:solidFill>
                  <a:schemeClr val="accent2"/>
                </a:solidFill>
                <a:latin typeface="Helvetica" pitchFamily="2" charset="0"/>
              </a:rPr>
              <a:t>0</a:t>
            </a:r>
            <a:r>
              <a:rPr lang="fr-FR" sz="1700" baseline="30000">
                <a:latin typeface="Helvetica" pitchFamily="2" charset="0"/>
              </a:rPr>
              <a:t>,1,2</a:t>
            </a:r>
            <a:r>
              <a:rPr lang="fr-FR" sz="1700" u="sng">
                <a:solidFill>
                  <a:schemeClr val="accent2"/>
                </a:solidFill>
                <a:effectLst/>
                <a:latin typeface="Helvetica" pitchFamily="2" charset="0"/>
              </a:rPr>
              <a:t>pa</a:t>
            </a:r>
            <a:r>
              <a:rPr lang="fr-FR" sz="1700">
                <a:effectLst/>
                <a:latin typeface="Helvetica" pitchFamily="2" charset="0"/>
              </a:rPr>
              <a:t>use</a:t>
            </a:r>
            <a:r>
              <a:rPr lang="fr-FR" sz="1700" baseline="30000">
                <a:latin typeface="Helvetica" pitchFamily="2" charset="0"/>
              </a:rPr>
              <a:t>2</a:t>
            </a:r>
            <a:endParaRPr lang="fr-FR" sz="1700">
              <a:effectLst/>
              <a:latin typeface="Helvetica" pitchFamily="2" charset="0"/>
            </a:endParaRPr>
          </a:p>
          <a:p>
            <a:r>
              <a:rPr lang="fr-FR" sz="1700">
                <a:effectLst/>
                <a:latin typeface="Helvetica" pitchFamily="2" charset="0"/>
              </a:rPr>
              <a:t>                  end loop</a:t>
            </a:r>
            <a:r>
              <a:rPr lang="fr-FR" sz="1700" baseline="30000">
                <a:effectLst/>
                <a:latin typeface="Helvetica" pitchFamily="2" charset="0"/>
              </a:rPr>
              <a:t>0,1,2</a:t>
            </a:r>
          </a:p>
          <a:p>
            <a:r>
              <a:rPr lang="fr-FR" sz="1700">
                <a:effectLst/>
                <a:latin typeface="Helvetica" pitchFamily="2" charset="0"/>
              </a:rPr>
              <a:t>               end signal</a:t>
            </a:r>
          </a:p>
          <a:p>
            <a:r>
              <a:rPr lang="fr-FR" sz="1700">
                <a:effectLst/>
                <a:latin typeface="Helvetica" pitchFamily="2" charset="0"/>
              </a:rPr>
              <a:t>            end trap</a:t>
            </a:r>
            <a:r>
              <a:rPr lang="fr-FR" sz="1700" baseline="30000">
                <a:effectLst/>
                <a:latin typeface="Helvetica" pitchFamily="2" charset="0"/>
              </a:rPr>
              <a:t>1</a:t>
            </a:r>
            <a:r>
              <a:rPr lang="fr-FR" sz="1700">
                <a:effectLst/>
                <a:latin typeface="Helvetica" pitchFamily="2" charset="0"/>
              </a:rPr>
              <a:t> </a:t>
            </a:r>
          </a:p>
          <a:p>
            <a:r>
              <a:rPr lang="fr-FR" sz="1700">
                <a:effectLst/>
                <a:latin typeface="Helvetica" pitchFamily="2" charset="0"/>
              </a:rPr>
              <a:t>         end loop</a:t>
            </a:r>
            <a:r>
              <a:rPr lang="fr-FR" sz="1700" baseline="30000">
                <a:latin typeface="Helvetica" pitchFamily="2" charset="0"/>
              </a:rPr>
              <a:t>1</a:t>
            </a:r>
            <a:endParaRPr lang="fr-FR" sz="1700">
              <a:effectLst/>
              <a:latin typeface="Helvetica" pitchFamily="2" charset="0"/>
            </a:endParaRPr>
          </a:p>
          <a:p>
            <a:r>
              <a:rPr lang="fr-FR" sz="1700">
                <a:effectLst/>
                <a:latin typeface="Helvetica" pitchFamily="2" charset="0"/>
              </a:rPr>
              <a:t>      end signal</a:t>
            </a:r>
          </a:p>
          <a:p>
            <a:r>
              <a:rPr lang="fr-FR" sz="1700">
                <a:effectLst/>
                <a:latin typeface="Helvetica" pitchFamily="2" charset="0"/>
              </a:rPr>
              <a:t>   </a:t>
            </a:r>
            <a:r>
              <a:rPr lang="fr-FR" sz="1700">
                <a:solidFill>
                  <a:schemeClr val="accent2"/>
                </a:solidFill>
                <a:effectLst/>
                <a:latin typeface="Helvetica" pitchFamily="2" charset="0"/>
              </a:rPr>
              <a:t>end trap</a:t>
            </a:r>
            <a:r>
              <a:rPr lang="fr-FR" sz="1700" baseline="30000">
                <a:solidFill>
                  <a:schemeClr val="accent2"/>
                </a:solidFill>
                <a:effectLst/>
                <a:latin typeface="Helvetica" pitchFamily="2" charset="0"/>
              </a:rPr>
              <a:t>0</a:t>
            </a:r>
          </a:p>
          <a:p>
            <a:r>
              <a:rPr lang="fr-FR" sz="1700">
                <a:solidFill>
                  <a:schemeClr val="accent2"/>
                </a:solidFill>
                <a:effectLst/>
                <a:latin typeface="Helvetica" pitchFamily="2" charset="0"/>
              </a:rPr>
              <a:t>end loop</a:t>
            </a:r>
            <a:r>
              <a:rPr lang="fr-FR" sz="1700" baseline="30000">
                <a:solidFill>
                  <a:schemeClr val="accent2"/>
                </a:solidFill>
                <a:effectLst/>
                <a:latin typeface="Helvetica" pitchFamily="2" charset="0"/>
              </a:rPr>
              <a:t>0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0542F5F-ED1B-2443-AAA1-56A82DB94EF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21/03/2018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B0396E3-34A1-7C49-A009-511BCF0277F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95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848F085-3C20-034E-83BB-F76E6B1E9EE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494EDB2-AD09-CF48-BACE-0BB37A7EC8BC}"/>
              </a:ext>
            </a:extLst>
          </p:cNvPr>
          <p:cNvSpPr txBox="1"/>
          <p:nvPr/>
        </p:nvSpPr>
        <p:spPr>
          <a:xfrm>
            <a:off x="5724128" y="1196752"/>
            <a:ext cx="2975494" cy="1932813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none" tIns="39600" rtlCol="0" anchor="t" anchorCtr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instant 2j,</a:t>
            </a:r>
          </a:p>
          <a:p>
            <a:pPr algn="ctr" fontAlgn="base"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rebouclage global,</a:t>
            </a:r>
          </a:p>
          <a:p>
            <a:pPr algn="ctr" fontAlgn="base">
              <a:spcAft>
                <a:spcPct val="0"/>
              </a:spcAft>
            </a:pPr>
            <a:r>
              <a:rPr lang="en-US" sz="2400" kern="0" dirty="0"/>
              <a:t>idem premier instant</a:t>
            </a:r>
          </a:p>
          <a:p>
            <a:pPr algn="ctr" fontAlgn="base">
              <a:spcAft>
                <a:spcPct val="0"/>
              </a:spcAft>
            </a:pPr>
            <a:r>
              <a:rPr lang="en-US" sz="2400" kern="0" dirty="0">
                <a:solidFill>
                  <a:schemeClr val="tx2"/>
                </a:solidFill>
              </a:rPr>
              <a:t>S1</a:t>
            </a:r>
            <a:r>
              <a:rPr lang="en-US" sz="2400" kern="0" baseline="30000" dirty="0"/>
              <a:t>0</a:t>
            </a:r>
            <a:r>
              <a:rPr lang="en-US" sz="2400" kern="0" dirty="0"/>
              <a:t> et </a:t>
            </a:r>
            <a:r>
              <a:rPr lang="en-US" sz="2400" kern="0" dirty="0">
                <a:solidFill>
                  <a:schemeClr val="tx2"/>
                </a:solidFill>
              </a:rPr>
              <a:t>S2</a:t>
            </a:r>
            <a:r>
              <a:rPr lang="en-US" sz="2400" kern="0" baseline="30000" dirty="0"/>
              <a:t>0</a:t>
            </a:r>
            <a:r>
              <a:rPr lang="en-US" sz="2400" kern="0" dirty="0"/>
              <a:t> absents</a:t>
            </a:r>
          </a:p>
          <a:p>
            <a:pPr algn="ctr" fontAlgn="base"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⟹ </a:t>
            </a:r>
            <a:r>
              <a:rPr lang="fr-FR" sz="2400">
                <a:solidFill>
                  <a:schemeClr val="accent1"/>
                </a:solidFill>
                <a:latin typeface="Helvetica" pitchFamily="2" charset="0"/>
              </a:rPr>
              <a:t>nS1andnS2</a:t>
            </a:r>
            <a:r>
              <a:rPr lang="fr-FR" sz="2400" baseline="30000">
                <a:solidFill>
                  <a:schemeClr val="accent1"/>
                </a:solidFill>
                <a:latin typeface="Helvetica" pitchFamily="2" charset="0"/>
              </a:rPr>
              <a:t>0</a:t>
            </a:r>
            <a:endParaRPr kumimoji="0" lang="en-US" sz="2400" b="0" i="0" u="none" strike="noStrike" kern="0" cap="none" spc="0" normalizeH="0" baseline="3000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3E1C7784-40B5-9645-85F0-A76573D57893}"/>
              </a:ext>
            </a:extLst>
          </p:cNvPr>
          <p:cNvCxnSpPr>
            <a:cxnSpLocks/>
          </p:cNvCxnSpPr>
          <p:nvPr/>
        </p:nvCxnSpPr>
        <p:spPr bwMode="auto">
          <a:xfrm>
            <a:off x="187446" y="1268760"/>
            <a:ext cx="720080" cy="0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D8EAEEF5-B12E-B043-9F1C-CC941FEB7A3A}"/>
              </a:ext>
            </a:extLst>
          </p:cNvPr>
          <p:cNvCxnSpPr>
            <a:cxnSpLocks/>
          </p:cNvCxnSpPr>
          <p:nvPr/>
        </p:nvCxnSpPr>
        <p:spPr bwMode="auto">
          <a:xfrm>
            <a:off x="843808" y="3326013"/>
            <a:ext cx="720080" cy="0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1041AF47-9246-034E-92D3-D23BC1797B16}"/>
              </a:ext>
            </a:extLst>
          </p:cNvPr>
          <p:cNvCxnSpPr>
            <a:cxnSpLocks/>
          </p:cNvCxnSpPr>
          <p:nvPr/>
        </p:nvCxnSpPr>
        <p:spPr bwMode="auto">
          <a:xfrm>
            <a:off x="843808" y="4869160"/>
            <a:ext cx="720080" cy="0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62753462-DA80-7344-A676-8EA5C51CD39B}"/>
              </a:ext>
            </a:extLst>
          </p:cNvPr>
          <p:cNvCxnSpPr>
            <a:cxnSpLocks/>
          </p:cNvCxnSpPr>
          <p:nvPr/>
        </p:nvCxnSpPr>
        <p:spPr bwMode="auto">
          <a:xfrm>
            <a:off x="971600" y="4365104"/>
            <a:ext cx="720080" cy="0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04CDA574-E664-FD44-892C-85CE37F4FC65}"/>
              </a:ext>
            </a:extLst>
          </p:cNvPr>
          <p:cNvCxnSpPr>
            <a:cxnSpLocks/>
          </p:cNvCxnSpPr>
          <p:nvPr/>
        </p:nvCxnSpPr>
        <p:spPr bwMode="auto">
          <a:xfrm>
            <a:off x="681064" y="2564904"/>
            <a:ext cx="720080" cy="0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929D0692-DE99-6545-B5BD-2B1287FB16F1}"/>
              </a:ext>
            </a:extLst>
          </p:cNvPr>
          <p:cNvGrpSpPr/>
          <p:nvPr/>
        </p:nvGrpSpPr>
        <p:grpSpPr>
          <a:xfrm>
            <a:off x="28391" y="4554"/>
            <a:ext cx="397866" cy="6344836"/>
            <a:chOff x="28391" y="4554"/>
            <a:chExt cx="397866" cy="6344836"/>
          </a:xfrm>
        </p:grpSpPr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348C9588-6BCF-924F-AF2E-485BFCB0296F}"/>
                </a:ext>
              </a:extLst>
            </p:cNvPr>
            <p:cNvSpPr txBox="1"/>
            <p:nvPr/>
          </p:nvSpPr>
          <p:spPr>
            <a:xfrm>
              <a:off x="28391" y="4554"/>
              <a:ext cx="397866" cy="40011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2000" b="0" i="0" u="none" strike="noStrike" kern="0" cap="none" spc="0" normalizeH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</a:rPr>
                <a:t>/0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D131AE3F-89CD-A041-B49C-52A26E33E309}"/>
                </a:ext>
              </a:extLst>
            </p:cNvPr>
            <p:cNvSpPr txBox="1"/>
            <p:nvPr/>
          </p:nvSpPr>
          <p:spPr>
            <a:xfrm>
              <a:off x="28391" y="782414"/>
              <a:ext cx="397866" cy="40011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2000" b="0" i="0" u="none" strike="noStrike" kern="0" cap="none" spc="0" normalizeH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</a:rPr>
                <a:t>/1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CCA5747C-F007-0C4C-A96B-E7EDEC546EAD}"/>
                </a:ext>
              </a:extLst>
            </p:cNvPr>
            <p:cNvSpPr txBox="1"/>
            <p:nvPr/>
          </p:nvSpPr>
          <p:spPr>
            <a:xfrm>
              <a:off x="28391" y="2132856"/>
              <a:ext cx="397866" cy="40011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2000" b="0" i="0" u="none" strike="noStrike" kern="0" cap="none" spc="0" normalizeH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</a:rPr>
                <a:t>/2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E3A3ECA7-CCD6-3D45-85A5-07FF47A009B6}"/>
                </a:ext>
              </a:extLst>
            </p:cNvPr>
            <p:cNvSpPr txBox="1"/>
            <p:nvPr/>
          </p:nvSpPr>
          <p:spPr>
            <a:xfrm>
              <a:off x="28391" y="5142702"/>
              <a:ext cx="397866" cy="40011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2000" b="0" i="0" u="none" strike="noStrike" kern="0" cap="none" spc="0" normalizeH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</a:rPr>
                <a:t>/1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59633517-AF15-2F4B-BCE9-1FA5A36C076E}"/>
                </a:ext>
              </a:extLst>
            </p:cNvPr>
            <p:cNvSpPr txBox="1"/>
            <p:nvPr/>
          </p:nvSpPr>
          <p:spPr>
            <a:xfrm>
              <a:off x="28391" y="5949280"/>
              <a:ext cx="397866" cy="40011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2000" b="0" i="0" u="none" strike="noStrike" kern="0" cap="none" spc="0" normalizeH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</a:rPr>
                <a:t>/0</a:t>
              </a:r>
            </a:p>
          </p:txBody>
        </p:sp>
      </p:grp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E5B2F3CE-C360-0943-83A9-404E863ECCE9}"/>
              </a:ext>
            </a:extLst>
          </p:cNvPr>
          <p:cNvCxnSpPr/>
          <p:nvPr/>
        </p:nvCxnSpPr>
        <p:spPr bwMode="auto">
          <a:xfrm flipV="1">
            <a:off x="426257" y="404664"/>
            <a:ext cx="0" cy="6120680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27434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E691850-0582-AA40-B11A-6E5A751CAE7C}"/>
              </a:ext>
            </a:extLst>
          </p:cNvPr>
          <p:cNvSpPr/>
          <p:nvPr/>
        </p:nvSpPr>
        <p:spPr>
          <a:xfrm>
            <a:off x="467544" y="33730"/>
            <a:ext cx="8784976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700">
                <a:latin typeface="Helvetica" pitchFamily="2" charset="0"/>
              </a:rPr>
              <a:t>output </a:t>
            </a:r>
            <a:r>
              <a:rPr lang="fr-FR" sz="1700">
                <a:solidFill>
                  <a:schemeClr val="accent1"/>
                </a:solidFill>
                <a:latin typeface="Helvetica" pitchFamily="2" charset="0"/>
              </a:rPr>
              <a:t>S1andS2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0</a:t>
            </a:r>
            <a:r>
              <a:rPr lang="fr-FR" sz="1700">
                <a:latin typeface="Helvetica" pitchFamily="2" charset="0"/>
              </a:rPr>
              <a:t>, </a:t>
            </a:r>
            <a:r>
              <a:rPr lang="fr-FR" sz="1700">
                <a:solidFill>
                  <a:schemeClr val="accent1"/>
                </a:solidFill>
                <a:latin typeface="Helvetica" pitchFamily="2" charset="0"/>
              </a:rPr>
              <a:t>S1andnS2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0</a:t>
            </a:r>
            <a:r>
              <a:rPr lang="fr-FR" sz="1700">
                <a:latin typeface="Helvetica" pitchFamily="2" charset="0"/>
              </a:rPr>
              <a:t>,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nS1andS2</a:t>
            </a:r>
            <a:r>
              <a:rPr lang="fr-FR" sz="1700" baseline="30000">
                <a:latin typeface="Helvetica" pitchFamily="2" charset="0"/>
              </a:rPr>
              <a:t>0</a:t>
            </a:r>
            <a:r>
              <a:rPr lang="fr-FR" sz="1700">
                <a:latin typeface="Helvetica" pitchFamily="2" charset="0"/>
              </a:rPr>
              <a:t>, </a:t>
            </a:r>
            <a:r>
              <a:rPr lang="fr-FR" sz="1700">
                <a:solidFill>
                  <a:schemeClr val="accent1"/>
                </a:solidFill>
                <a:latin typeface="Helvetica" pitchFamily="2" charset="0"/>
              </a:rPr>
              <a:t>nS1andnS2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0</a:t>
            </a:r>
            <a:r>
              <a:rPr lang="fr-FR" sz="100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fr-FR" sz="1700">
                <a:latin typeface="Helvetica" pitchFamily="2" charset="0"/>
              </a:rPr>
              <a:t>;</a:t>
            </a:r>
          </a:p>
          <a:p>
            <a:r>
              <a:rPr lang="fr-FR" sz="1700">
                <a:solidFill>
                  <a:schemeClr val="accent2"/>
                </a:solidFill>
                <a:effectLst/>
                <a:latin typeface="Helvetica" pitchFamily="2" charset="0"/>
              </a:rPr>
              <a:t>loop</a:t>
            </a:r>
            <a:r>
              <a:rPr lang="fr-FR" sz="1700" baseline="30000">
                <a:solidFill>
                  <a:schemeClr val="accent2"/>
                </a:solidFill>
                <a:effectLst/>
                <a:latin typeface="Helvetica" pitchFamily="2" charset="0"/>
              </a:rPr>
              <a:t>0</a:t>
            </a:r>
            <a:endParaRPr lang="fr-FR" sz="1700">
              <a:solidFill>
                <a:schemeClr val="accent2"/>
              </a:solidFill>
              <a:effectLst/>
              <a:latin typeface="Helvetica" pitchFamily="2" charset="0"/>
            </a:endParaRPr>
          </a:p>
          <a:p>
            <a:r>
              <a:rPr lang="fr-FR" sz="1700">
                <a:effectLst/>
                <a:latin typeface="Helvetica" pitchFamily="2" charset="0"/>
              </a:rPr>
              <a:t>   </a:t>
            </a:r>
            <a:r>
              <a:rPr lang="fr-FR" sz="1700">
                <a:solidFill>
                  <a:schemeClr val="accent2"/>
                </a:solidFill>
                <a:effectLst/>
                <a:latin typeface="Helvetica" pitchFamily="2" charset="0"/>
              </a:rPr>
              <a:t>trap</a:t>
            </a:r>
            <a:r>
              <a:rPr lang="fr-FR" sz="1700" baseline="30000">
                <a:solidFill>
                  <a:schemeClr val="accent2"/>
                </a:solidFill>
                <a:effectLst/>
                <a:latin typeface="Helvetica" pitchFamily="2" charset="0"/>
              </a:rPr>
              <a:t>0</a:t>
            </a:r>
            <a:r>
              <a:rPr lang="fr-FR" sz="1700">
                <a:effectLst/>
                <a:latin typeface="Helvetica" pitchFamily="2" charset="0"/>
              </a:rPr>
              <a:t> </a:t>
            </a:r>
            <a:r>
              <a:rPr lang="fr-FR" sz="1700">
                <a:solidFill>
                  <a:schemeClr val="accent3"/>
                </a:solidFill>
                <a:effectLst/>
                <a:latin typeface="Helvetica" pitchFamily="2" charset="0"/>
              </a:rPr>
              <a:t>T1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0</a:t>
            </a:r>
            <a:r>
              <a:rPr lang="fr-FR" sz="1700">
                <a:solidFill>
                  <a:schemeClr val="accent2"/>
                </a:solidFill>
                <a:effectLst/>
                <a:latin typeface="Helvetica" pitchFamily="2" charset="0"/>
              </a:rPr>
              <a:t> in</a:t>
            </a:r>
          </a:p>
          <a:p>
            <a:r>
              <a:rPr lang="fr-FR" sz="1700">
                <a:effectLst/>
                <a:latin typeface="Helvetica" pitchFamily="2" charset="0"/>
              </a:rPr>
              <a:t>      </a:t>
            </a:r>
            <a:r>
              <a:rPr lang="fr-FR" sz="1700">
                <a:solidFill>
                  <a:schemeClr val="accent2"/>
                </a:solidFill>
                <a:effectLst/>
                <a:latin typeface="Helvetica" pitchFamily="2" charset="0"/>
              </a:rPr>
              <a:t>signal</a:t>
            </a:r>
            <a:r>
              <a:rPr lang="fr-FR" sz="1700" baseline="30000">
                <a:solidFill>
                  <a:schemeClr val="accent2"/>
                </a:solidFill>
                <a:latin typeface="Helvetica" pitchFamily="2" charset="0"/>
              </a:rPr>
              <a:t>0</a:t>
            </a:r>
            <a:r>
              <a:rPr lang="fr-FR" sz="1700">
                <a:effectLst/>
                <a:latin typeface="Helvetica" pitchFamily="2" charset="0"/>
              </a:rPr>
              <a:t> </a:t>
            </a:r>
            <a:r>
              <a:rPr lang="fr-FR" sz="1700">
                <a:solidFill>
                  <a:schemeClr val="tx2"/>
                </a:solidFill>
                <a:effectLst/>
                <a:latin typeface="Helvetica" pitchFamily="2" charset="0"/>
              </a:rPr>
              <a:t>S1</a:t>
            </a:r>
            <a:r>
              <a:rPr lang="fr-FR" sz="1700" baseline="30000">
                <a:solidFill>
                  <a:schemeClr val="tx2"/>
                </a:solidFill>
                <a:latin typeface="Helvetica" pitchFamily="2" charset="0"/>
              </a:rPr>
              <a:t>0</a:t>
            </a:r>
            <a:r>
              <a:rPr lang="fr-FR" sz="1700" baseline="30000">
                <a:latin typeface="Helvetica" pitchFamily="2" charset="0"/>
              </a:rPr>
              <a:t>,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1</a:t>
            </a:r>
            <a:r>
              <a:rPr lang="fr-FR" sz="1700">
                <a:effectLst/>
                <a:latin typeface="Helvetica" pitchFamily="2" charset="0"/>
              </a:rPr>
              <a:t> </a:t>
            </a:r>
            <a:r>
              <a:rPr lang="fr-FR" sz="1700">
                <a:solidFill>
                  <a:schemeClr val="accent2"/>
                </a:solidFill>
                <a:effectLst/>
                <a:latin typeface="Helvetica" pitchFamily="2" charset="0"/>
              </a:rPr>
              <a:t>in</a:t>
            </a:r>
            <a:r>
              <a:rPr lang="fr-FR" sz="1700">
                <a:effectLst/>
                <a:latin typeface="Helvetica" pitchFamily="2" charset="0"/>
              </a:rPr>
              <a:t> </a:t>
            </a:r>
          </a:p>
          <a:p>
            <a:r>
              <a:rPr lang="fr-FR" sz="1700">
                <a:latin typeface="Helvetica" pitchFamily="2" charset="0"/>
              </a:rPr>
              <a:t>         </a:t>
            </a:r>
            <a:r>
              <a:rPr lang="fr-FR" sz="1700" baseline="30000">
                <a:solidFill>
                  <a:schemeClr val="accent2"/>
                </a:solidFill>
                <a:latin typeface="Helvetica" pitchFamily="2" charset="0"/>
              </a:rPr>
              <a:t>0</a:t>
            </a:r>
            <a:r>
              <a:rPr lang="fr-FR" sz="1700" u="sng">
                <a:solidFill>
                  <a:schemeClr val="accent2"/>
                </a:solidFill>
                <a:effectLst/>
                <a:latin typeface="Helvetica" pitchFamily="2" charset="0"/>
              </a:rPr>
              <a:t>pa</a:t>
            </a:r>
            <a:r>
              <a:rPr lang="fr-FR" sz="1700">
                <a:effectLst/>
                <a:latin typeface="Helvetica" pitchFamily="2" charset="0"/>
              </a:rPr>
              <a:t>use</a:t>
            </a:r>
            <a:r>
              <a:rPr lang="fr-FR" sz="1700" baseline="30000">
                <a:effectLst/>
                <a:latin typeface="Helvetica" pitchFamily="2" charset="0"/>
              </a:rPr>
              <a:t>1</a:t>
            </a:r>
            <a:r>
              <a:rPr lang="fr-FR" sz="1000">
                <a:effectLst/>
                <a:latin typeface="Helvetica" pitchFamily="2" charset="0"/>
              </a:rPr>
              <a:t> </a:t>
            </a:r>
            <a:r>
              <a:rPr lang="fr-FR" sz="1700">
                <a:effectLst/>
                <a:latin typeface="Helvetica" pitchFamily="2" charset="0"/>
              </a:rPr>
              <a:t>; emit</a:t>
            </a:r>
            <a:r>
              <a:rPr lang="fr-FR" sz="1700" baseline="30000">
                <a:latin typeface="Helvetica" pitchFamily="2" charset="0"/>
              </a:rPr>
              <a:t>1</a:t>
            </a:r>
            <a:r>
              <a:rPr lang="fr-FR" sz="1700">
                <a:effectLst/>
                <a:latin typeface="Helvetica" pitchFamily="2" charset="0"/>
              </a:rPr>
              <a:t> </a:t>
            </a:r>
            <a:r>
              <a:rPr lang="fr-FR" sz="1700">
                <a:solidFill>
                  <a:schemeClr val="tx2"/>
                </a:solidFill>
                <a:effectLst/>
                <a:latin typeface="Helvetica" pitchFamily="2" charset="0"/>
              </a:rPr>
              <a:t>S1</a:t>
            </a:r>
            <a:r>
              <a:rPr lang="fr-FR" sz="1700" baseline="30000">
                <a:effectLst/>
                <a:latin typeface="Helvetica" pitchFamily="2" charset="0"/>
              </a:rPr>
              <a:t>0,1</a:t>
            </a:r>
            <a:r>
              <a:rPr lang="fr-FR" sz="1000">
                <a:solidFill>
                  <a:schemeClr val="tx2"/>
                </a:solidFill>
                <a:effectLst/>
                <a:latin typeface="Helvetica" pitchFamily="2" charset="0"/>
              </a:rPr>
              <a:t> </a:t>
            </a:r>
            <a:r>
              <a:rPr lang="fr-FR" sz="1700">
                <a:effectLst/>
                <a:latin typeface="Helvetica" pitchFamily="2" charset="0"/>
              </a:rPr>
              <a:t>; exit</a:t>
            </a:r>
            <a:r>
              <a:rPr lang="fr-FR" sz="1700" baseline="30000">
                <a:effectLst/>
                <a:latin typeface="Helvetica" pitchFamily="2" charset="0"/>
              </a:rPr>
              <a:t>1</a:t>
            </a:r>
            <a:r>
              <a:rPr lang="fr-FR" sz="1700">
                <a:effectLst/>
                <a:latin typeface="Helvetica" pitchFamily="2" charset="0"/>
              </a:rPr>
              <a:t> </a:t>
            </a:r>
            <a:r>
              <a:rPr lang="fr-FR" sz="1700">
                <a:solidFill>
                  <a:schemeClr val="accent3"/>
                </a:solidFill>
                <a:effectLst/>
                <a:latin typeface="Helvetica" pitchFamily="2" charset="0"/>
              </a:rPr>
              <a:t>T1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0</a:t>
            </a:r>
            <a:endParaRPr lang="fr-FR" sz="1700">
              <a:solidFill>
                <a:schemeClr val="accent1"/>
              </a:solidFill>
              <a:effectLst/>
              <a:latin typeface="Helvetica" pitchFamily="2" charset="0"/>
            </a:endParaRPr>
          </a:p>
          <a:p>
            <a:r>
              <a:rPr lang="fr-FR" sz="1700">
                <a:effectLst/>
                <a:latin typeface="Helvetica" pitchFamily="2" charset="0"/>
              </a:rPr>
              <a:t>      </a:t>
            </a:r>
            <a:r>
              <a:rPr lang="fr-FR" sz="1700">
                <a:solidFill>
                  <a:schemeClr val="accent2"/>
                </a:solidFill>
                <a:effectLst/>
                <a:latin typeface="Helvetica" pitchFamily="2" charset="0"/>
              </a:rPr>
              <a:t>||</a:t>
            </a:r>
            <a:r>
              <a:rPr lang="fr-FR" sz="1700" baseline="30000">
                <a:solidFill>
                  <a:schemeClr val="accent2"/>
                </a:solidFill>
                <a:effectLst/>
                <a:latin typeface="Helvetica" pitchFamily="2" charset="0"/>
              </a:rPr>
              <a:t>0</a:t>
            </a:r>
            <a:r>
              <a:rPr lang="fr-FR" sz="1700" baseline="30000">
                <a:effectLst/>
                <a:latin typeface="Helvetica" pitchFamily="2" charset="0"/>
              </a:rPr>
              <a:t>,1</a:t>
            </a:r>
          </a:p>
          <a:p>
            <a:r>
              <a:rPr lang="fr-FR" sz="1700">
                <a:effectLst/>
                <a:latin typeface="Helvetica" pitchFamily="2" charset="0"/>
              </a:rPr>
              <a:t>         </a:t>
            </a:r>
            <a:r>
              <a:rPr lang="fr-FR" sz="1700">
                <a:solidFill>
                  <a:schemeClr val="accent2"/>
                </a:solidFill>
                <a:effectLst/>
                <a:latin typeface="Helvetica" pitchFamily="2" charset="0"/>
              </a:rPr>
              <a:t>loop</a:t>
            </a:r>
            <a:r>
              <a:rPr lang="fr-FR" sz="1700" baseline="30000">
                <a:solidFill>
                  <a:schemeClr val="accent2"/>
                </a:solidFill>
                <a:effectLst/>
                <a:latin typeface="Helvetica" pitchFamily="2" charset="0"/>
              </a:rPr>
              <a:t>0</a:t>
            </a:r>
            <a:r>
              <a:rPr lang="fr-FR" sz="1700" baseline="30000">
                <a:effectLst/>
                <a:latin typeface="Helvetica" pitchFamily="2" charset="0"/>
              </a:rPr>
              <a:t>,1</a:t>
            </a:r>
            <a:endParaRPr lang="fr-FR" sz="1700">
              <a:effectLst/>
              <a:latin typeface="Helvetica" pitchFamily="2" charset="0"/>
            </a:endParaRPr>
          </a:p>
          <a:p>
            <a:r>
              <a:rPr lang="fr-FR" sz="1700">
                <a:effectLst/>
                <a:latin typeface="Helvetica" pitchFamily="2" charset="0"/>
              </a:rPr>
              <a:t>            </a:t>
            </a:r>
            <a:r>
              <a:rPr lang="fr-FR" sz="1700">
                <a:solidFill>
                  <a:schemeClr val="accent2"/>
                </a:solidFill>
                <a:effectLst/>
                <a:latin typeface="Helvetica" pitchFamily="2" charset="0"/>
              </a:rPr>
              <a:t>trap</a:t>
            </a:r>
            <a:r>
              <a:rPr lang="fr-FR" sz="1700" baseline="30000">
                <a:solidFill>
                  <a:schemeClr val="accent2"/>
                </a:solidFill>
                <a:effectLst/>
                <a:latin typeface="Helvetica" pitchFamily="2" charset="0"/>
              </a:rPr>
              <a:t>0</a:t>
            </a:r>
            <a:r>
              <a:rPr lang="fr-FR" sz="1700" baseline="30000">
                <a:effectLst/>
                <a:latin typeface="Helvetica" pitchFamily="2" charset="0"/>
              </a:rPr>
              <a:t>,1</a:t>
            </a:r>
            <a:r>
              <a:rPr lang="fr-FR" sz="1700">
                <a:effectLst/>
                <a:latin typeface="Helvetica" pitchFamily="2" charset="0"/>
              </a:rPr>
              <a:t> </a:t>
            </a:r>
            <a:r>
              <a:rPr lang="fr-FR" sz="1700">
                <a:solidFill>
                  <a:schemeClr val="accent3"/>
                </a:solidFill>
                <a:effectLst/>
                <a:latin typeface="Helvetica" pitchFamily="2" charset="0"/>
              </a:rPr>
              <a:t>T2</a:t>
            </a:r>
            <a:r>
              <a:rPr lang="fr-FR" sz="1700" baseline="30000">
                <a:latin typeface="Helvetica" pitchFamily="2" charset="0"/>
              </a:rPr>
              <a:t>0,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1</a:t>
            </a:r>
            <a:r>
              <a:rPr lang="fr-FR" sz="1700">
                <a:effectLst/>
                <a:latin typeface="Helvetica" pitchFamily="2" charset="0"/>
              </a:rPr>
              <a:t> </a:t>
            </a:r>
            <a:r>
              <a:rPr lang="fr-FR" sz="1700">
                <a:solidFill>
                  <a:schemeClr val="accent2"/>
                </a:solidFill>
                <a:effectLst/>
                <a:latin typeface="Helvetica" pitchFamily="2" charset="0"/>
              </a:rPr>
              <a:t>in</a:t>
            </a:r>
          </a:p>
          <a:p>
            <a:r>
              <a:rPr lang="fr-FR" sz="1700">
                <a:effectLst/>
                <a:latin typeface="Helvetica" pitchFamily="2" charset="0"/>
              </a:rPr>
              <a:t>              </a:t>
            </a:r>
            <a:r>
              <a:rPr lang="fr-FR" sz="1700">
                <a:solidFill>
                  <a:schemeClr val="accent2"/>
                </a:solidFill>
                <a:effectLst/>
                <a:latin typeface="Helvetica" pitchFamily="2" charset="0"/>
              </a:rPr>
              <a:t> signal</a:t>
            </a:r>
            <a:r>
              <a:rPr lang="fr-FR" sz="1700" baseline="30000">
                <a:solidFill>
                  <a:schemeClr val="accent2"/>
                </a:solidFill>
                <a:latin typeface="Helvetica" pitchFamily="2" charset="0"/>
              </a:rPr>
              <a:t>0</a:t>
            </a:r>
            <a:r>
              <a:rPr lang="fr-FR" sz="1700" baseline="30000">
                <a:latin typeface="Helvetica" pitchFamily="2" charset="0"/>
              </a:rPr>
              <a:t>,1</a:t>
            </a:r>
            <a:r>
              <a:rPr lang="fr-FR" sz="1700">
                <a:effectLst/>
                <a:latin typeface="Helvetica" pitchFamily="2" charset="0"/>
              </a:rPr>
              <a:t> </a:t>
            </a:r>
            <a:r>
              <a:rPr lang="fr-FR" sz="1700">
                <a:solidFill>
                  <a:schemeClr val="tx2"/>
                </a:solidFill>
                <a:effectLst/>
                <a:latin typeface="Helvetica" pitchFamily="2" charset="0"/>
              </a:rPr>
              <a:t>S2</a:t>
            </a:r>
            <a:r>
              <a:rPr lang="fr-FR" sz="1700" baseline="30000">
                <a:latin typeface="Helvetica" pitchFamily="2" charset="0"/>
              </a:rPr>
              <a:t>0,</a:t>
            </a:r>
            <a:r>
              <a:rPr lang="fr-FR" sz="1700" baseline="30000">
                <a:solidFill>
                  <a:schemeClr val="tx2"/>
                </a:solidFill>
                <a:latin typeface="Helvetica" pitchFamily="2" charset="0"/>
              </a:rPr>
              <a:t>1</a:t>
            </a:r>
            <a:r>
              <a:rPr lang="fr-FR" sz="1700" baseline="30000">
                <a:latin typeface="Helvetica" pitchFamily="2" charset="0"/>
              </a:rPr>
              <a:t>,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2</a:t>
            </a:r>
            <a:r>
              <a:rPr lang="fr-FR" sz="1700">
                <a:effectLst/>
                <a:latin typeface="Helvetica" pitchFamily="2" charset="0"/>
              </a:rPr>
              <a:t> </a:t>
            </a:r>
            <a:r>
              <a:rPr lang="fr-FR" sz="1700">
                <a:solidFill>
                  <a:schemeClr val="accent2"/>
                </a:solidFill>
                <a:effectLst/>
                <a:latin typeface="Helvetica" pitchFamily="2" charset="0"/>
              </a:rPr>
              <a:t>in</a:t>
            </a:r>
          </a:p>
          <a:p>
            <a:r>
              <a:rPr lang="fr-FR" sz="1700">
                <a:latin typeface="Helvetica" pitchFamily="2" charset="0"/>
              </a:rPr>
              <a:t>                  </a:t>
            </a:r>
            <a:r>
              <a:rPr lang="fr-FR" sz="1700" baseline="30000">
                <a:solidFill>
                  <a:schemeClr val="accent2"/>
                </a:solidFill>
                <a:latin typeface="Helvetica" pitchFamily="2" charset="0"/>
              </a:rPr>
              <a:t>0</a:t>
            </a:r>
            <a:r>
              <a:rPr lang="fr-FR" sz="1700" baseline="30000">
                <a:latin typeface="Helvetica" pitchFamily="2" charset="0"/>
              </a:rPr>
              <a:t>,1</a:t>
            </a:r>
            <a:r>
              <a:rPr lang="fr-FR" sz="1700" u="sng">
                <a:solidFill>
                  <a:schemeClr val="accent2"/>
                </a:solidFill>
                <a:effectLst/>
                <a:latin typeface="Helvetica" pitchFamily="2" charset="0"/>
              </a:rPr>
              <a:t>pa</a:t>
            </a:r>
            <a:r>
              <a:rPr lang="fr-FR" sz="1700">
                <a:effectLst/>
                <a:latin typeface="Helvetica" pitchFamily="2" charset="0"/>
              </a:rPr>
              <a:t>use</a:t>
            </a:r>
            <a:r>
              <a:rPr lang="fr-FR" sz="1700" baseline="30000">
                <a:latin typeface="Helvetica" pitchFamily="2" charset="0"/>
              </a:rPr>
              <a:t>2</a:t>
            </a:r>
            <a:r>
              <a:rPr lang="fr-FR" sz="1000">
                <a:effectLst/>
                <a:latin typeface="Helvetica" pitchFamily="2" charset="0"/>
              </a:rPr>
              <a:t> </a:t>
            </a:r>
            <a:r>
              <a:rPr lang="fr-FR" sz="1700">
                <a:effectLst/>
                <a:latin typeface="Helvetica" pitchFamily="2" charset="0"/>
              </a:rPr>
              <a:t>; emit</a:t>
            </a:r>
            <a:r>
              <a:rPr lang="fr-FR" sz="1700" baseline="30000">
                <a:latin typeface="Helvetica" pitchFamily="2" charset="0"/>
              </a:rPr>
              <a:t>2</a:t>
            </a:r>
            <a:r>
              <a:rPr lang="fr-FR" sz="1700">
                <a:effectLst/>
                <a:latin typeface="Helvetica" pitchFamily="2" charset="0"/>
              </a:rPr>
              <a:t> S2</a:t>
            </a:r>
            <a:r>
              <a:rPr lang="fr-FR" sz="1700" baseline="30000">
                <a:latin typeface="Helvetica" pitchFamily="2" charset="0"/>
              </a:rPr>
              <a:t>0,1,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2</a:t>
            </a:r>
            <a:r>
              <a:rPr lang="fr-FR" sz="1000">
                <a:solidFill>
                  <a:schemeClr val="tx2"/>
                </a:solidFill>
                <a:effectLst/>
                <a:latin typeface="Helvetica" pitchFamily="2" charset="0"/>
              </a:rPr>
              <a:t> </a:t>
            </a:r>
            <a:r>
              <a:rPr lang="fr-FR" sz="1700">
                <a:effectLst/>
                <a:latin typeface="Helvetica" pitchFamily="2" charset="0"/>
              </a:rPr>
              <a:t>; exit</a:t>
            </a:r>
            <a:r>
              <a:rPr lang="fr-FR" sz="1700" baseline="30000">
                <a:latin typeface="Helvetica" pitchFamily="2" charset="0"/>
              </a:rPr>
              <a:t>1</a:t>
            </a:r>
            <a:r>
              <a:rPr lang="fr-FR" sz="1700">
                <a:effectLst/>
                <a:latin typeface="Helvetica" pitchFamily="2" charset="0"/>
              </a:rPr>
              <a:t> T2</a:t>
            </a:r>
            <a:r>
              <a:rPr lang="fr-FR" sz="1700" baseline="30000">
                <a:latin typeface="Helvetica" pitchFamily="2" charset="0"/>
              </a:rPr>
              <a:t>0,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1</a:t>
            </a:r>
            <a:endParaRPr lang="fr-FR" sz="1700">
              <a:solidFill>
                <a:schemeClr val="accent1"/>
              </a:solidFill>
              <a:effectLst/>
              <a:latin typeface="Helvetica" pitchFamily="2" charset="0"/>
            </a:endParaRPr>
          </a:p>
          <a:p>
            <a:r>
              <a:rPr lang="fr-FR" sz="1700">
                <a:effectLst/>
                <a:latin typeface="Helvetica" pitchFamily="2" charset="0"/>
              </a:rPr>
              <a:t>               </a:t>
            </a:r>
            <a:r>
              <a:rPr lang="fr-FR" sz="1700">
                <a:solidFill>
                  <a:schemeClr val="accent2"/>
                </a:solidFill>
                <a:effectLst/>
                <a:latin typeface="Helvetica" pitchFamily="2" charset="0"/>
              </a:rPr>
              <a:t>||</a:t>
            </a:r>
            <a:r>
              <a:rPr lang="fr-FR" sz="1700" baseline="30000">
                <a:solidFill>
                  <a:schemeClr val="accent2"/>
                </a:solidFill>
                <a:latin typeface="Helvetica" pitchFamily="2" charset="0"/>
              </a:rPr>
              <a:t>0</a:t>
            </a:r>
            <a:r>
              <a:rPr lang="fr-FR" sz="1700" baseline="30000">
                <a:latin typeface="Helvetica" pitchFamily="2" charset="0"/>
              </a:rPr>
              <a:t>,1,2</a:t>
            </a:r>
            <a:endParaRPr lang="fr-FR" sz="1700">
              <a:effectLst/>
              <a:latin typeface="Helvetica" pitchFamily="2" charset="0"/>
            </a:endParaRPr>
          </a:p>
          <a:p>
            <a:r>
              <a:rPr lang="fr-FR" sz="1700">
                <a:effectLst/>
                <a:latin typeface="Helvetica" pitchFamily="2" charset="0"/>
              </a:rPr>
              <a:t>                  </a:t>
            </a:r>
            <a:r>
              <a:rPr lang="fr-FR" sz="1700">
                <a:solidFill>
                  <a:schemeClr val="accent2"/>
                </a:solidFill>
                <a:effectLst/>
                <a:latin typeface="Helvetica" pitchFamily="2" charset="0"/>
              </a:rPr>
              <a:t>loop</a:t>
            </a:r>
            <a:r>
              <a:rPr lang="fr-FR" sz="1700" baseline="30000">
                <a:solidFill>
                  <a:schemeClr val="accent2"/>
                </a:solidFill>
                <a:latin typeface="Helvetica" pitchFamily="2" charset="0"/>
              </a:rPr>
              <a:t>0</a:t>
            </a:r>
            <a:r>
              <a:rPr lang="fr-FR" sz="1700" baseline="30000">
                <a:latin typeface="Helvetica" pitchFamily="2" charset="0"/>
              </a:rPr>
              <a:t>,1,2</a:t>
            </a:r>
            <a:endParaRPr lang="fr-FR" sz="1700">
              <a:effectLst/>
              <a:latin typeface="Helvetica" pitchFamily="2" charset="0"/>
            </a:endParaRPr>
          </a:p>
          <a:p>
            <a:r>
              <a:rPr lang="fr-FR" sz="1700">
                <a:effectLst/>
                <a:latin typeface="Helvetica" pitchFamily="2" charset="0"/>
              </a:rPr>
              <a:t>                     </a:t>
            </a:r>
            <a:r>
              <a:rPr lang="fr-FR" sz="1700">
                <a:solidFill>
                  <a:schemeClr val="accent2"/>
                </a:solidFill>
                <a:effectLst/>
                <a:latin typeface="Helvetica" pitchFamily="2" charset="0"/>
              </a:rPr>
              <a:t>if</a:t>
            </a:r>
            <a:r>
              <a:rPr lang="fr-FR" sz="1700" baseline="30000">
                <a:solidFill>
                  <a:schemeClr val="accent2"/>
                </a:solidFill>
                <a:latin typeface="Helvetica" pitchFamily="2" charset="0"/>
              </a:rPr>
              <a:t>0</a:t>
            </a:r>
            <a:r>
              <a:rPr lang="fr-FR" sz="1700" baseline="30000">
                <a:latin typeface="Helvetica" pitchFamily="2" charset="0"/>
              </a:rPr>
              <a:t>,1,2</a:t>
            </a:r>
            <a:endParaRPr lang="fr-FR" sz="1700">
              <a:effectLst/>
              <a:latin typeface="Helvetica" pitchFamily="2" charset="0"/>
            </a:endParaRPr>
          </a:p>
          <a:p>
            <a:r>
              <a:rPr lang="fr-FR" sz="1700">
                <a:latin typeface="Helvetica" pitchFamily="2" charset="0"/>
              </a:rPr>
              <a:t>                        </a:t>
            </a:r>
            <a:r>
              <a:rPr lang="fr-FR" sz="1700">
                <a:solidFill>
                  <a:schemeClr val="accent2"/>
                </a:solidFill>
                <a:latin typeface="Helvetica" pitchFamily="2" charset="0"/>
              </a:rPr>
              <a:t>case</a:t>
            </a:r>
            <a:r>
              <a:rPr lang="fr-FR" sz="1700">
                <a:latin typeface="Helvetica" pitchFamily="2" charset="0"/>
              </a:rPr>
              <a:t> (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S1</a:t>
            </a:r>
            <a:r>
              <a:rPr lang="fr-FR" sz="1700" baseline="30000">
                <a:solidFill>
                  <a:schemeClr val="tx2"/>
                </a:solidFill>
                <a:latin typeface="Helvetica" pitchFamily="2" charset="0"/>
              </a:rPr>
              <a:t>0</a:t>
            </a:r>
            <a:r>
              <a:rPr lang="fr-FR" sz="1700" baseline="30000">
                <a:latin typeface="Helvetica" pitchFamily="2" charset="0"/>
              </a:rPr>
              <a:t>,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1</a:t>
            </a:r>
            <a:r>
              <a:rPr lang="fr-FR" sz="1700">
                <a:latin typeface="Helvetica" pitchFamily="2" charset="0"/>
              </a:rPr>
              <a:t> and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S2</a:t>
            </a:r>
            <a:r>
              <a:rPr lang="fr-FR" sz="1700" baseline="30000">
                <a:solidFill>
                  <a:schemeClr val="tx2"/>
                </a:solidFill>
                <a:latin typeface="Helvetica" pitchFamily="2" charset="0"/>
              </a:rPr>
              <a:t>0</a:t>
            </a:r>
            <a:r>
              <a:rPr lang="fr-FR" sz="1700" baseline="30000">
                <a:latin typeface="Helvetica" pitchFamily="2" charset="0"/>
              </a:rPr>
              <a:t>,</a:t>
            </a:r>
            <a:r>
              <a:rPr lang="fr-FR" sz="1700" baseline="30000">
                <a:solidFill>
                  <a:schemeClr val="tx2"/>
                </a:solidFill>
                <a:latin typeface="Helvetica" pitchFamily="2" charset="0"/>
              </a:rPr>
              <a:t>1</a:t>
            </a:r>
            <a:r>
              <a:rPr lang="fr-FR" sz="1700" baseline="30000">
                <a:latin typeface="Helvetica" pitchFamily="2" charset="0"/>
              </a:rPr>
              <a:t>,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2</a:t>
            </a:r>
            <a:r>
              <a:rPr lang="fr-FR" sz="1700">
                <a:latin typeface="Helvetica" pitchFamily="2" charset="0"/>
              </a:rPr>
              <a:t>) do emit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S1andS2</a:t>
            </a:r>
            <a:r>
              <a:rPr lang="fr-FR" sz="1700" baseline="30000">
                <a:solidFill>
                  <a:schemeClr val="tx2"/>
                </a:solidFill>
                <a:latin typeface="Helvetica" pitchFamily="2" charset="0"/>
              </a:rPr>
              <a:t>0</a:t>
            </a:r>
            <a:endParaRPr lang="fr-FR" sz="1700">
              <a:solidFill>
                <a:schemeClr val="tx2"/>
              </a:solidFill>
              <a:latin typeface="Helvetica" pitchFamily="2" charset="0"/>
            </a:endParaRPr>
          </a:p>
          <a:p>
            <a:r>
              <a:rPr lang="fr-FR" sz="1700">
                <a:latin typeface="Helvetica" pitchFamily="2" charset="0"/>
              </a:rPr>
              <a:t>                        </a:t>
            </a:r>
            <a:r>
              <a:rPr lang="fr-FR" sz="1700">
                <a:solidFill>
                  <a:schemeClr val="accent2"/>
                </a:solidFill>
                <a:latin typeface="Helvetica" pitchFamily="2" charset="0"/>
              </a:rPr>
              <a:t>case </a:t>
            </a:r>
            <a:r>
              <a:rPr lang="fr-FR" sz="1700">
                <a:latin typeface="Helvetica" pitchFamily="2" charset="0"/>
              </a:rPr>
              <a:t>(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S1</a:t>
            </a:r>
            <a:r>
              <a:rPr lang="fr-FR" sz="1700" baseline="30000">
                <a:solidFill>
                  <a:schemeClr val="tx2"/>
                </a:solidFill>
                <a:latin typeface="Helvetica" pitchFamily="2" charset="0"/>
              </a:rPr>
              <a:t>0</a:t>
            </a:r>
            <a:r>
              <a:rPr lang="fr-FR" sz="1700" baseline="30000">
                <a:latin typeface="Helvetica" pitchFamily="2" charset="0"/>
              </a:rPr>
              <a:t>,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1</a:t>
            </a:r>
            <a:r>
              <a:rPr lang="fr-FR" sz="1700">
                <a:latin typeface="Helvetica" pitchFamily="2" charset="0"/>
              </a:rPr>
              <a:t> and not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S2</a:t>
            </a:r>
            <a:r>
              <a:rPr lang="fr-FR" sz="1700" baseline="30000">
                <a:solidFill>
                  <a:schemeClr val="tx2"/>
                </a:solidFill>
                <a:latin typeface="Helvetica" pitchFamily="2" charset="0"/>
              </a:rPr>
              <a:t>0</a:t>
            </a:r>
            <a:r>
              <a:rPr lang="fr-FR" sz="1700" baseline="30000">
                <a:latin typeface="Helvetica" pitchFamily="2" charset="0"/>
              </a:rPr>
              <a:t>,</a:t>
            </a:r>
            <a:r>
              <a:rPr lang="fr-FR" sz="1700" baseline="30000">
                <a:solidFill>
                  <a:schemeClr val="tx2"/>
                </a:solidFill>
                <a:latin typeface="Helvetica" pitchFamily="2" charset="0"/>
              </a:rPr>
              <a:t>1</a:t>
            </a:r>
            <a:r>
              <a:rPr lang="fr-FR" sz="1700" baseline="30000">
                <a:latin typeface="Helvetica" pitchFamily="2" charset="0"/>
              </a:rPr>
              <a:t>,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2</a:t>
            </a:r>
            <a:r>
              <a:rPr lang="fr-FR" sz="1700">
                <a:latin typeface="Helvetica" pitchFamily="2" charset="0"/>
              </a:rPr>
              <a:t>) do emit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S1andnS2</a:t>
            </a:r>
            <a:r>
              <a:rPr lang="fr-FR" sz="1700" baseline="30000">
                <a:solidFill>
                  <a:schemeClr val="tx2"/>
                </a:solidFill>
                <a:latin typeface="Helvetica" pitchFamily="2" charset="0"/>
              </a:rPr>
              <a:t>0</a:t>
            </a:r>
            <a:endParaRPr lang="fr-FR" sz="1700">
              <a:solidFill>
                <a:schemeClr val="tx2"/>
              </a:solidFill>
              <a:latin typeface="Helvetica" pitchFamily="2" charset="0"/>
            </a:endParaRPr>
          </a:p>
          <a:p>
            <a:r>
              <a:rPr lang="fr-FR" sz="1700">
                <a:latin typeface="Helvetica" pitchFamily="2" charset="0"/>
              </a:rPr>
              <a:t>                        </a:t>
            </a:r>
            <a:r>
              <a:rPr lang="fr-FR" sz="1700">
                <a:solidFill>
                  <a:schemeClr val="accent2"/>
                </a:solidFill>
                <a:latin typeface="Helvetica" pitchFamily="2" charset="0"/>
              </a:rPr>
              <a:t>case</a:t>
            </a:r>
            <a:r>
              <a:rPr lang="fr-FR" sz="1700">
                <a:latin typeface="Helvetica" pitchFamily="2" charset="0"/>
              </a:rPr>
              <a:t> (not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S1</a:t>
            </a:r>
            <a:r>
              <a:rPr lang="fr-FR" sz="1700" baseline="30000">
                <a:latin typeface="Helvetica" pitchFamily="2" charset="0"/>
              </a:rPr>
              <a:t>0,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1</a:t>
            </a:r>
            <a:r>
              <a:rPr lang="fr-FR" sz="1700">
                <a:latin typeface="Helvetica" pitchFamily="2" charset="0"/>
              </a:rPr>
              <a:t> and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S2</a:t>
            </a:r>
            <a:r>
              <a:rPr lang="fr-FR" sz="1700" baseline="30000">
                <a:solidFill>
                  <a:schemeClr val="tx2"/>
                </a:solidFill>
                <a:latin typeface="Helvetica" pitchFamily="2" charset="0"/>
              </a:rPr>
              <a:t>0</a:t>
            </a:r>
            <a:r>
              <a:rPr lang="fr-FR" sz="1700" baseline="30000">
                <a:latin typeface="Helvetica" pitchFamily="2" charset="0"/>
              </a:rPr>
              <a:t>,</a:t>
            </a:r>
            <a:r>
              <a:rPr lang="fr-FR" sz="1700" baseline="30000">
                <a:solidFill>
                  <a:schemeClr val="tx2"/>
                </a:solidFill>
                <a:latin typeface="Helvetica" pitchFamily="2" charset="0"/>
              </a:rPr>
              <a:t>1</a:t>
            </a:r>
            <a:r>
              <a:rPr lang="fr-FR" sz="1700" baseline="30000">
                <a:latin typeface="Helvetica" pitchFamily="2" charset="0"/>
              </a:rPr>
              <a:t>,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2</a:t>
            </a:r>
            <a:r>
              <a:rPr lang="fr-FR" sz="1700">
                <a:latin typeface="Helvetica" pitchFamily="2" charset="0"/>
              </a:rPr>
              <a:t>) do emit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nS1andS2</a:t>
            </a:r>
            <a:r>
              <a:rPr lang="fr-FR" sz="1700" baseline="30000">
                <a:latin typeface="Helvetica" pitchFamily="2" charset="0"/>
              </a:rPr>
              <a:t>0</a:t>
            </a:r>
            <a:endParaRPr lang="fr-FR" sz="1700">
              <a:solidFill>
                <a:schemeClr val="tx2"/>
              </a:solidFill>
              <a:latin typeface="Helvetica" pitchFamily="2" charset="0"/>
            </a:endParaRPr>
          </a:p>
          <a:p>
            <a:r>
              <a:rPr lang="fr-FR" sz="1700">
                <a:latin typeface="Helvetica" pitchFamily="2" charset="0"/>
              </a:rPr>
              <a:t>                        </a:t>
            </a:r>
            <a:r>
              <a:rPr lang="fr-FR" sz="1700">
                <a:solidFill>
                  <a:schemeClr val="accent2"/>
                </a:solidFill>
                <a:latin typeface="Helvetica" pitchFamily="2" charset="0"/>
              </a:rPr>
              <a:t>case</a:t>
            </a:r>
            <a:r>
              <a:rPr lang="fr-FR" sz="1700">
                <a:latin typeface="Helvetica" pitchFamily="2" charset="0"/>
              </a:rPr>
              <a:t> (not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S1</a:t>
            </a:r>
            <a:r>
              <a:rPr lang="fr-FR" sz="1700" baseline="30000">
                <a:solidFill>
                  <a:schemeClr val="tx2"/>
                </a:solidFill>
                <a:latin typeface="Helvetica" pitchFamily="2" charset="0"/>
              </a:rPr>
              <a:t>0</a:t>
            </a:r>
            <a:r>
              <a:rPr lang="fr-FR" sz="1700" baseline="30000">
                <a:latin typeface="Helvetica" pitchFamily="2" charset="0"/>
              </a:rPr>
              <a:t>,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1</a:t>
            </a:r>
            <a:r>
              <a:rPr lang="fr-FR" sz="1700">
                <a:latin typeface="Helvetica" pitchFamily="2" charset="0"/>
              </a:rPr>
              <a:t> and not </a:t>
            </a:r>
            <a:r>
              <a:rPr lang="fr-FR" sz="1700">
                <a:solidFill>
                  <a:schemeClr val="tx2"/>
                </a:solidFill>
                <a:latin typeface="Helvetica" pitchFamily="2" charset="0"/>
              </a:rPr>
              <a:t>S2</a:t>
            </a:r>
            <a:r>
              <a:rPr lang="fr-FR" sz="1700" baseline="30000">
                <a:solidFill>
                  <a:schemeClr val="tx2"/>
                </a:solidFill>
                <a:latin typeface="Helvetica" pitchFamily="2" charset="0"/>
              </a:rPr>
              <a:t>0</a:t>
            </a:r>
            <a:r>
              <a:rPr lang="fr-FR" sz="1700" baseline="30000">
                <a:latin typeface="Helvetica" pitchFamily="2" charset="0"/>
              </a:rPr>
              <a:t>,</a:t>
            </a:r>
            <a:r>
              <a:rPr lang="fr-FR" sz="1700" baseline="30000">
                <a:solidFill>
                  <a:schemeClr val="tx2"/>
                </a:solidFill>
                <a:latin typeface="Helvetica" pitchFamily="2" charset="0"/>
              </a:rPr>
              <a:t>1</a:t>
            </a:r>
            <a:r>
              <a:rPr lang="fr-FR" sz="1700" baseline="30000">
                <a:latin typeface="Helvetica" pitchFamily="2" charset="0"/>
              </a:rPr>
              <a:t>,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2</a:t>
            </a:r>
            <a:r>
              <a:rPr lang="fr-FR" sz="1700">
                <a:latin typeface="Helvetica" pitchFamily="2" charset="0"/>
              </a:rPr>
              <a:t>) </a:t>
            </a:r>
            <a:r>
              <a:rPr lang="fr-FR" sz="1700">
                <a:solidFill>
                  <a:schemeClr val="accent2"/>
                </a:solidFill>
                <a:latin typeface="Helvetica" pitchFamily="2" charset="0"/>
              </a:rPr>
              <a:t>do emit</a:t>
            </a:r>
            <a:r>
              <a:rPr lang="fr-FR" sz="1700">
                <a:latin typeface="Helvetica" pitchFamily="2" charset="0"/>
              </a:rPr>
              <a:t> </a:t>
            </a:r>
            <a:r>
              <a:rPr lang="fr-FR" sz="1700">
                <a:solidFill>
                  <a:schemeClr val="accent1"/>
                </a:solidFill>
                <a:latin typeface="Helvetica" pitchFamily="2" charset="0"/>
              </a:rPr>
              <a:t>nS1andnS2</a:t>
            </a:r>
            <a:r>
              <a:rPr lang="fr-FR" sz="1700" baseline="30000">
                <a:solidFill>
                  <a:schemeClr val="accent1"/>
                </a:solidFill>
                <a:latin typeface="Helvetica" pitchFamily="2" charset="0"/>
              </a:rPr>
              <a:t>0</a:t>
            </a:r>
          </a:p>
          <a:p>
            <a:r>
              <a:rPr lang="fr-FR" sz="1700">
                <a:latin typeface="Helvetica" pitchFamily="2" charset="0"/>
              </a:rPr>
              <a:t>                     </a:t>
            </a:r>
            <a:r>
              <a:rPr lang="fr-FR" sz="1700">
                <a:solidFill>
                  <a:schemeClr val="accent2"/>
                </a:solidFill>
                <a:latin typeface="Helvetica" pitchFamily="2" charset="0"/>
              </a:rPr>
              <a:t>end if</a:t>
            </a:r>
            <a:r>
              <a:rPr lang="fr-FR" sz="1700" baseline="30000">
                <a:solidFill>
                  <a:schemeClr val="accent2"/>
                </a:solidFill>
                <a:latin typeface="Helvetica" pitchFamily="2" charset="0"/>
              </a:rPr>
              <a:t>0</a:t>
            </a:r>
            <a:r>
              <a:rPr lang="fr-FR" sz="1700" baseline="30000">
                <a:latin typeface="Helvetica" pitchFamily="2" charset="0"/>
              </a:rPr>
              <a:t>,2</a:t>
            </a:r>
            <a:r>
              <a:rPr lang="fr-FR" sz="1700">
                <a:latin typeface="Helvetica" pitchFamily="2" charset="0"/>
              </a:rPr>
              <a:t> </a:t>
            </a:r>
            <a:r>
              <a:rPr lang="fr-FR" sz="1700">
                <a:solidFill>
                  <a:schemeClr val="accent2"/>
                </a:solidFill>
                <a:latin typeface="Helvetica" pitchFamily="2" charset="0"/>
              </a:rPr>
              <a:t>;</a:t>
            </a:r>
            <a:r>
              <a:rPr lang="fr-FR" sz="1700" baseline="30000">
                <a:solidFill>
                  <a:schemeClr val="accent2"/>
                </a:solidFill>
                <a:latin typeface="Helvetica" pitchFamily="2" charset="0"/>
              </a:rPr>
              <a:t>0</a:t>
            </a:r>
            <a:r>
              <a:rPr lang="fr-FR" sz="1700" baseline="30000">
                <a:latin typeface="Helvetica" pitchFamily="2" charset="0"/>
              </a:rPr>
              <a:t>,1,2</a:t>
            </a:r>
            <a:r>
              <a:rPr lang="fr-FR" sz="1700">
                <a:effectLst/>
                <a:latin typeface="Helvetica" pitchFamily="2" charset="0"/>
              </a:rPr>
              <a:t>                     </a:t>
            </a:r>
          </a:p>
          <a:p>
            <a:r>
              <a:rPr lang="fr-FR" sz="1700" baseline="30000">
                <a:latin typeface="Helvetica" pitchFamily="2" charset="0"/>
              </a:rPr>
              <a:t>                                 </a:t>
            </a:r>
            <a:r>
              <a:rPr lang="fr-FR" sz="1700" baseline="30000">
                <a:solidFill>
                  <a:schemeClr val="accent2"/>
                </a:solidFill>
                <a:latin typeface="Helvetica" pitchFamily="2" charset="0"/>
              </a:rPr>
              <a:t>0</a:t>
            </a:r>
            <a:r>
              <a:rPr lang="fr-FR" sz="1700" baseline="30000">
                <a:latin typeface="Helvetica" pitchFamily="2" charset="0"/>
              </a:rPr>
              <a:t>,1,2</a:t>
            </a:r>
            <a:r>
              <a:rPr lang="fr-FR" sz="1700" u="sng">
                <a:solidFill>
                  <a:schemeClr val="accent2"/>
                </a:solidFill>
                <a:effectLst/>
                <a:latin typeface="Helvetica" pitchFamily="2" charset="0"/>
              </a:rPr>
              <a:t>pa</a:t>
            </a:r>
            <a:r>
              <a:rPr lang="fr-FR" sz="1700">
                <a:effectLst/>
                <a:latin typeface="Helvetica" pitchFamily="2" charset="0"/>
              </a:rPr>
              <a:t>use</a:t>
            </a:r>
            <a:r>
              <a:rPr lang="fr-FR" sz="1700" baseline="30000">
                <a:latin typeface="Helvetica" pitchFamily="2" charset="0"/>
              </a:rPr>
              <a:t>2</a:t>
            </a:r>
            <a:endParaRPr lang="fr-FR" sz="1700">
              <a:effectLst/>
              <a:latin typeface="Helvetica" pitchFamily="2" charset="0"/>
            </a:endParaRPr>
          </a:p>
          <a:p>
            <a:r>
              <a:rPr lang="fr-FR" sz="1700">
                <a:effectLst/>
                <a:latin typeface="Helvetica" pitchFamily="2" charset="0"/>
              </a:rPr>
              <a:t>                  end loop</a:t>
            </a:r>
            <a:r>
              <a:rPr lang="fr-FR" sz="1700" baseline="30000">
                <a:effectLst/>
                <a:latin typeface="Helvetica" pitchFamily="2" charset="0"/>
              </a:rPr>
              <a:t>0,1,2</a:t>
            </a:r>
          </a:p>
          <a:p>
            <a:r>
              <a:rPr lang="fr-FR" sz="1700">
                <a:effectLst/>
                <a:latin typeface="Helvetica" pitchFamily="2" charset="0"/>
              </a:rPr>
              <a:t>               end signal</a:t>
            </a:r>
          </a:p>
          <a:p>
            <a:r>
              <a:rPr lang="fr-FR" sz="1700">
                <a:effectLst/>
                <a:latin typeface="Helvetica" pitchFamily="2" charset="0"/>
              </a:rPr>
              <a:t>            end trap</a:t>
            </a:r>
            <a:r>
              <a:rPr lang="fr-FR" sz="1700" baseline="30000">
                <a:effectLst/>
                <a:latin typeface="Helvetica" pitchFamily="2" charset="0"/>
              </a:rPr>
              <a:t>1</a:t>
            </a:r>
            <a:r>
              <a:rPr lang="fr-FR" sz="1700">
                <a:effectLst/>
                <a:latin typeface="Helvetica" pitchFamily="2" charset="0"/>
              </a:rPr>
              <a:t> </a:t>
            </a:r>
          </a:p>
          <a:p>
            <a:r>
              <a:rPr lang="fr-FR" sz="1700">
                <a:effectLst/>
                <a:latin typeface="Helvetica" pitchFamily="2" charset="0"/>
              </a:rPr>
              <a:t>         end loop</a:t>
            </a:r>
            <a:r>
              <a:rPr lang="fr-FR" sz="1700" baseline="30000">
                <a:latin typeface="Helvetica" pitchFamily="2" charset="0"/>
              </a:rPr>
              <a:t>1</a:t>
            </a:r>
            <a:endParaRPr lang="fr-FR" sz="1700">
              <a:effectLst/>
              <a:latin typeface="Helvetica" pitchFamily="2" charset="0"/>
            </a:endParaRPr>
          </a:p>
          <a:p>
            <a:r>
              <a:rPr lang="fr-FR" sz="1700">
                <a:effectLst/>
                <a:latin typeface="Helvetica" pitchFamily="2" charset="0"/>
              </a:rPr>
              <a:t>      end signal</a:t>
            </a:r>
          </a:p>
          <a:p>
            <a:r>
              <a:rPr lang="fr-FR" sz="1700">
                <a:effectLst/>
                <a:latin typeface="Helvetica" pitchFamily="2" charset="0"/>
              </a:rPr>
              <a:t>   </a:t>
            </a:r>
            <a:r>
              <a:rPr lang="fr-FR" sz="1700">
                <a:solidFill>
                  <a:schemeClr val="accent2"/>
                </a:solidFill>
                <a:effectLst/>
                <a:latin typeface="Helvetica" pitchFamily="2" charset="0"/>
              </a:rPr>
              <a:t>end trap</a:t>
            </a:r>
            <a:r>
              <a:rPr lang="fr-FR" sz="1700" baseline="30000">
                <a:solidFill>
                  <a:schemeClr val="accent2"/>
                </a:solidFill>
                <a:effectLst/>
                <a:latin typeface="Helvetica" pitchFamily="2" charset="0"/>
              </a:rPr>
              <a:t>0</a:t>
            </a:r>
          </a:p>
          <a:p>
            <a:r>
              <a:rPr lang="fr-FR" sz="1700">
                <a:solidFill>
                  <a:schemeClr val="accent2"/>
                </a:solidFill>
                <a:effectLst/>
                <a:latin typeface="Helvetica" pitchFamily="2" charset="0"/>
              </a:rPr>
              <a:t>end loop</a:t>
            </a:r>
            <a:r>
              <a:rPr lang="fr-FR" sz="1700" baseline="30000">
                <a:solidFill>
                  <a:schemeClr val="accent2"/>
                </a:solidFill>
                <a:effectLst/>
                <a:latin typeface="Helvetica" pitchFamily="2" charset="0"/>
              </a:rPr>
              <a:t>0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0542F5F-ED1B-2443-AAA1-56A82DB94EF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21/03/2018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B0396E3-34A1-7C49-A009-511BCF0277F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96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848F085-3C20-034E-83BB-F76E6B1E9EE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494EDB2-AD09-CF48-BACE-0BB37A7EC8BC}"/>
              </a:ext>
            </a:extLst>
          </p:cNvPr>
          <p:cNvSpPr txBox="1"/>
          <p:nvPr/>
        </p:nvSpPr>
        <p:spPr>
          <a:xfrm>
            <a:off x="5724128" y="1196752"/>
            <a:ext cx="2975494" cy="1932813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none" tIns="39600" rtlCol="0" anchor="t" anchorCtr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instant 2j,</a:t>
            </a:r>
          </a:p>
          <a:p>
            <a:pPr algn="ctr" fontAlgn="base"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rebouclage global,</a:t>
            </a:r>
          </a:p>
          <a:p>
            <a:pPr algn="ctr" fontAlgn="base">
              <a:spcAft>
                <a:spcPct val="0"/>
              </a:spcAft>
            </a:pPr>
            <a:r>
              <a:rPr lang="en-US" sz="2400" kern="0" dirty="0"/>
              <a:t>idem premier instant</a:t>
            </a:r>
          </a:p>
          <a:p>
            <a:pPr algn="ctr" fontAlgn="base">
              <a:spcAft>
                <a:spcPct val="0"/>
              </a:spcAft>
            </a:pPr>
            <a:r>
              <a:rPr lang="en-US" sz="2400" kern="0" dirty="0">
                <a:solidFill>
                  <a:schemeClr val="tx2"/>
                </a:solidFill>
              </a:rPr>
              <a:t>S1</a:t>
            </a:r>
            <a:r>
              <a:rPr lang="en-US" sz="2400" kern="0" baseline="30000" dirty="0"/>
              <a:t>0</a:t>
            </a:r>
            <a:r>
              <a:rPr lang="en-US" sz="2400" kern="0" dirty="0"/>
              <a:t> et </a:t>
            </a:r>
            <a:r>
              <a:rPr lang="en-US" sz="2400" kern="0" dirty="0">
                <a:solidFill>
                  <a:schemeClr val="tx2"/>
                </a:solidFill>
              </a:rPr>
              <a:t>S2</a:t>
            </a:r>
            <a:r>
              <a:rPr lang="en-US" sz="2400" kern="0" baseline="30000" dirty="0"/>
              <a:t>0</a:t>
            </a:r>
            <a:r>
              <a:rPr lang="en-US" sz="2400" kern="0" dirty="0"/>
              <a:t> absents</a:t>
            </a:r>
          </a:p>
          <a:p>
            <a:pPr algn="ctr" fontAlgn="base"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⟹ </a:t>
            </a:r>
            <a:r>
              <a:rPr lang="fr-FR" sz="2400">
                <a:solidFill>
                  <a:schemeClr val="accent1"/>
                </a:solidFill>
                <a:latin typeface="Helvetica" pitchFamily="2" charset="0"/>
              </a:rPr>
              <a:t>nS1andnS2</a:t>
            </a:r>
            <a:r>
              <a:rPr lang="fr-FR" sz="2400" baseline="30000">
                <a:solidFill>
                  <a:schemeClr val="accent1"/>
                </a:solidFill>
                <a:latin typeface="Helvetica" pitchFamily="2" charset="0"/>
              </a:rPr>
              <a:t>0</a:t>
            </a:r>
            <a:endParaRPr kumimoji="0" lang="en-US" sz="2400" b="0" i="0" u="none" strike="noStrike" kern="0" cap="none" spc="0" normalizeH="0" baseline="3000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929D0692-DE99-6545-B5BD-2B1287FB16F1}"/>
              </a:ext>
            </a:extLst>
          </p:cNvPr>
          <p:cNvGrpSpPr/>
          <p:nvPr/>
        </p:nvGrpSpPr>
        <p:grpSpPr>
          <a:xfrm>
            <a:off x="28391" y="4554"/>
            <a:ext cx="397866" cy="6344836"/>
            <a:chOff x="28391" y="4554"/>
            <a:chExt cx="397866" cy="6344836"/>
          </a:xfrm>
        </p:grpSpPr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348C9588-6BCF-924F-AF2E-485BFCB0296F}"/>
                </a:ext>
              </a:extLst>
            </p:cNvPr>
            <p:cNvSpPr txBox="1"/>
            <p:nvPr/>
          </p:nvSpPr>
          <p:spPr>
            <a:xfrm>
              <a:off x="28391" y="4554"/>
              <a:ext cx="397866" cy="40011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2000" b="0" i="0" u="none" strike="noStrike" kern="0" cap="none" spc="0" normalizeH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</a:rPr>
                <a:t>/0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D131AE3F-89CD-A041-B49C-52A26E33E309}"/>
                </a:ext>
              </a:extLst>
            </p:cNvPr>
            <p:cNvSpPr txBox="1"/>
            <p:nvPr/>
          </p:nvSpPr>
          <p:spPr>
            <a:xfrm>
              <a:off x="28391" y="782414"/>
              <a:ext cx="397866" cy="40011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2000" b="0" i="0" u="none" strike="noStrike" kern="0" cap="none" spc="0" normalizeH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</a:rPr>
                <a:t>/1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CCA5747C-F007-0C4C-A96B-E7EDEC546EAD}"/>
                </a:ext>
              </a:extLst>
            </p:cNvPr>
            <p:cNvSpPr txBox="1"/>
            <p:nvPr/>
          </p:nvSpPr>
          <p:spPr>
            <a:xfrm>
              <a:off x="28391" y="2132856"/>
              <a:ext cx="397866" cy="40011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2000" b="0" i="0" u="none" strike="noStrike" kern="0" cap="none" spc="0" normalizeH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</a:rPr>
                <a:t>/2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E3A3ECA7-CCD6-3D45-85A5-07FF47A009B6}"/>
                </a:ext>
              </a:extLst>
            </p:cNvPr>
            <p:cNvSpPr txBox="1"/>
            <p:nvPr/>
          </p:nvSpPr>
          <p:spPr>
            <a:xfrm>
              <a:off x="28391" y="5142702"/>
              <a:ext cx="397866" cy="40011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2000" b="0" i="0" u="none" strike="noStrike" kern="0" cap="none" spc="0" normalizeH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</a:rPr>
                <a:t>/1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59633517-AF15-2F4B-BCE9-1FA5A36C076E}"/>
                </a:ext>
              </a:extLst>
            </p:cNvPr>
            <p:cNvSpPr txBox="1"/>
            <p:nvPr/>
          </p:nvSpPr>
          <p:spPr>
            <a:xfrm>
              <a:off x="28391" y="5949280"/>
              <a:ext cx="397866" cy="40011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2000" b="0" i="0" u="none" strike="noStrike" kern="0" cap="none" spc="0" normalizeH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</a:rPr>
                <a:t>/0</a:t>
              </a:r>
            </a:p>
          </p:txBody>
        </p:sp>
      </p:grpSp>
      <p:pic>
        <p:nvPicPr>
          <p:cNvPr id="28" name="Image 27">
            <a:extLst>
              <a:ext uri="{FF2B5EF4-FFF2-40B4-BE49-F238E27FC236}">
                <a16:creationId xmlns:a16="http://schemas.microsoft.com/office/drawing/2014/main" id="{5E633B4C-7880-0849-81CE-6B662E3EA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1721" y="4797152"/>
            <a:ext cx="1800200" cy="1404156"/>
          </a:xfrm>
          <a:prstGeom prst="rect">
            <a:avLst/>
          </a:prstGeom>
        </p:spPr>
      </p:pic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624B1843-DCA1-AC4A-AD4D-A93B6E8049B7}"/>
              </a:ext>
            </a:extLst>
          </p:cNvPr>
          <p:cNvCxnSpPr>
            <a:cxnSpLocks/>
          </p:cNvCxnSpPr>
          <p:nvPr/>
        </p:nvCxnSpPr>
        <p:spPr bwMode="auto">
          <a:xfrm>
            <a:off x="2051720" y="2708920"/>
            <a:ext cx="3387034" cy="2475073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9B9B6AB2-23A3-1C4D-9A9A-3CA58E370478}"/>
              </a:ext>
            </a:extLst>
          </p:cNvPr>
          <p:cNvCxnSpPr>
            <a:cxnSpLocks/>
          </p:cNvCxnSpPr>
          <p:nvPr/>
        </p:nvCxnSpPr>
        <p:spPr bwMode="auto">
          <a:xfrm>
            <a:off x="2486891" y="4980709"/>
            <a:ext cx="2944830" cy="347300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83E11D7-5B4E-D74C-92EC-CAC97C581A85}"/>
              </a:ext>
            </a:extLst>
          </p:cNvPr>
          <p:cNvCxnSpPr>
            <a:cxnSpLocks/>
          </p:cNvCxnSpPr>
          <p:nvPr/>
        </p:nvCxnSpPr>
        <p:spPr bwMode="auto">
          <a:xfrm>
            <a:off x="1498822" y="1340768"/>
            <a:ext cx="4153298" cy="3801934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62425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7F31B109-594D-754C-8491-5688D1682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368" y="1219200"/>
            <a:ext cx="8291264" cy="4748351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fr-FR"/>
              <a:t>Pourquoi </a:t>
            </a:r>
            <a:r>
              <a:rPr lang="en-US"/>
              <a:t>une étude spéciale des boucles</a:t>
            </a:r>
          </a:p>
          <a:p>
            <a:pPr marL="514350" indent="-514350">
              <a:buAutoNum type="arabicPeriod"/>
            </a:pPr>
            <a:r>
              <a:rPr lang="en-US"/>
              <a:t>Un programme schizophrène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/>
              <a:t>Un programme doublement schizophrène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fr-FR" dirty="0"/>
              <a:t>Traiter la schizophr</a:t>
            </a:r>
            <a:r>
              <a:rPr lang="en-US" dirty="0"/>
              <a:t>énie</a:t>
            </a:r>
            <a:r>
              <a:rPr lang="fr-FR" dirty="0"/>
              <a:t> par duplication du corps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fr-FR" dirty="0"/>
              <a:t>Plus efficace : r</a:t>
            </a:r>
            <a:r>
              <a:rPr lang="en-US" dirty="0"/>
              <a:t>éincarner la surface des boucles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/>
              <a:t>Indexer les incarnations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/>
              <a:t>Observer la guérison du pire des cas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/>
              <a:t>Optimisations</a:t>
            </a:r>
            <a:endParaRPr lang="fr-FR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/>
              <a:t>Tardieu fait il aussi bien en plus algébrique ?</a:t>
            </a: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491F9ED-951B-044C-96AF-E9D308FF9A7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21/03/2018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FBBF6C9-5DB3-A544-8E23-EF59FF652FF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97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94D314-35FB-554B-9DCE-A609CF0994A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6FE0E28A-3CF7-5D44-8991-4A08C2C99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05917845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7F31B109-594D-754C-8491-5688D1682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368" y="1219200"/>
            <a:ext cx="8291264" cy="5309146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fr-FR"/>
              <a:t>Pourquoi </a:t>
            </a:r>
            <a:r>
              <a:rPr lang="en-US"/>
              <a:t>une étude spéciale des boucles</a:t>
            </a:r>
          </a:p>
          <a:p>
            <a:pPr marL="514350" indent="-514350">
              <a:buAutoNum type="arabicPeriod"/>
            </a:pPr>
            <a:r>
              <a:rPr lang="en-US"/>
              <a:t>Un programme schizophrène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/>
              <a:t>Un programme doublement schizophrène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fr-FR" dirty="0"/>
              <a:t>Traiter la schizophr</a:t>
            </a:r>
            <a:r>
              <a:rPr lang="en-US" dirty="0"/>
              <a:t>énie</a:t>
            </a:r>
            <a:r>
              <a:rPr lang="fr-FR" dirty="0"/>
              <a:t> par duplication du corps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fr-FR" dirty="0"/>
              <a:t>Plus efficace : r</a:t>
            </a:r>
            <a:r>
              <a:rPr lang="en-US" dirty="0"/>
              <a:t>éincarner la surface des boucles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/>
              <a:t>Indexer les incarnations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/>
              <a:t>Observer la guérison du pire des cas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/>
              <a:t>Optimisations</a:t>
            </a:r>
            <a:endParaRPr lang="fr-FR"/>
          </a:p>
          <a:p>
            <a:pPr marL="514350" indent="-514350">
              <a:buFont typeface="Arial" pitchFamily="34" charset="0"/>
              <a:buAutoNum type="arabicPeriod"/>
            </a:pPr>
            <a:endParaRPr lang="fr-FR"/>
          </a:p>
          <a:p>
            <a:pPr marL="514350" indent="-514350">
              <a:buAutoNum type="arabicPeriod"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491F9ED-951B-044C-96AF-E9D308FF9A7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21/03/2018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FBBF6C9-5DB3-A544-8E23-EF59FF652FF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98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94D314-35FB-554B-9DCE-A609CF0994A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6FE0E28A-3CF7-5D44-8991-4A08C2C99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34066661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DBC2996-CECF-8E45-B9F1-791C06232962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21/03/2018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0BBB65-9DD1-2C4B-A471-87E74DC4E09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99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435E26B-0456-7546-A8EB-39BE9CEE9C3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88242AAC-168C-1C4F-8E30-71D475605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Eviter les duplications inutiles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398839F-A1C2-6C44-BDFC-9FCA34492CD9}"/>
              </a:ext>
            </a:extLst>
          </p:cNvPr>
          <p:cNvSpPr txBox="1"/>
          <p:nvPr/>
        </p:nvSpPr>
        <p:spPr>
          <a:xfrm>
            <a:off x="539552" y="692696"/>
            <a:ext cx="2967479" cy="6740307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lnSpc>
                <a:spcPct val="90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loop</a:t>
            </a:r>
          </a:p>
          <a:p>
            <a:pPr algn="l" fontAlgn="base">
              <a:lnSpc>
                <a:spcPct val="90000"/>
              </a:lnSpc>
              <a:spcAft>
                <a:spcPct val="0"/>
              </a:spcAft>
            </a:pPr>
            <a:r>
              <a:rPr lang="fr-FR" sz="2400" kern="0" dirty="0"/>
              <a:t>   loop</a:t>
            </a:r>
          </a:p>
          <a:p>
            <a:pPr algn="l" fontAlgn="base">
              <a:lnSpc>
                <a:spcPct val="90000"/>
              </a:lnSpc>
              <a:spcAft>
                <a:spcPct val="0"/>
              </a:spcAft>
            </a:pPr>
            <a:r>
              <a:rPr lang="fr-FR" sz="2400" kern="0" dirty="0"/>
              <a:t>     …</a:t>
            </a:r>
          </a:p>
          <a:p>
            <a:pPr algn="l" fontAlgn="base">
              <a:lnSpc>
                <a:spcPct val="90000"/>
              </a:lnSpc>
              <a:spcAft>
                <a:spcPct val="0"/>
              </a:spcAft>
            </a:pPr>
            <a:r>
              <a:rPr lang="fr-FR" sz="2400" kern="0" dirty="0"/>
              <a:t>        loop</a:t>
            </a:r>
          </a:p>
          <a:p>
            <a:pPr algn="l" fontAlgn="base">
              <a:lnSpc>
                <a:spcPct val="90000"/>
              </a:lnSpc>
              <a:spcAft>
                <a:spcPct val="0"/>
              </a:spcAft>
            </a:pPr>
            <a:r>
              <a:rPr lang="fr-FR" sz="2400" kern="0" dirty="0"/>
              <a:t>           </a:t>
            </a:r>
            <a:r>
              <a:rPr lang="fr-FR" sz="2400" kern="0" dirty="0">
                <a:solidFill>
                  <a:schemeClr val="accent4"/>
                </a:solidFill>
              </a:rPr>
              <a:t>LCI ;</a:t>
            </a:r>
          </a:p>
          <a:p>
            <a:pPr algn="l" fontAlgn="base">
              <a:lnSpc>
                <a:spcPct val="90000"/>
              </a:lnSpc>
              <a:spcAft>
                <a:spcPct val="0"/>
              </a:spcAft>
            </a:pPr>
            <a:r>
              <a:rPr lang="fr-FR" sz="2400" kern="0" dirty="0"/>
              <a:t>           signal </a:t>
            </a:r>
            <a:r>
              <a:rPr lang="fr-FR" sz="2400" kern="0" dirty="0">
                <a:solidFill>
                  <a:schemeClr val="tx2"/>
                </a:solidFill>
              </a:rPr>
              <a:t>S1</a:t>
            </a:r>
            <a:r>
              <a:rPr lang="fr-FR" sz="2400" kern="0" dirty="0"/>
              <a:t> in</a:t>
            </a:r>
          </a:p>
          <a:p>
            <a:pPr algn="l" fontAlgn="base">
              <a:lnSpc>
                <a:spcPct val="90000"/>
              </a:lnSpc>
              <a:spcAft>
                <a:spcPct val="0"/>
              </a:spcAft>
            </a:pPr>
            <a:r>
              <a:rPr lang="fr-FR" sz="2400" kern="0" dirty="0"/>
              <a:t>              signal </a:t>
            </a:r>
            <a:r>
              <a:rPr lang="fr-FR" sz="2400" kern="0" dirty="0">
                <a:solidFill>
                  <a:schemeClr val="tx2"/>
                </a:solidFill>
              </a:rPr>
              <a:t>S2</a:t>
            </a:r>
            <a:r>
              <a:rPr lang="fr-FR" sz="2400" kern="0" dirty="0"/>
              <a:t> in</a:t>
            </a:r>
          </a:p>
          <a:p>
            <a:pPr algn="l" fontAlgn="base">
              <a:lnSpc>
                <a:spcPct val="90000"/>
              </a:lnSpc>
              <a:spcAft>
                <a:spcPct val="0"/>
              </a:spcAft>
            </a:pPr>
            <a:r>
              <a:rPr lang="fr-FR" sz="2400" kern="0" dirty="0"/>
              <a:t>              …</a:t>
            </a:r>
          </a:p>
          <a:p>
            <a:pPr algn="l" fontAlgn="base">
              <a:lnSpc>
                <a:spcPct val="90000"/>
              </a:lnSpc>
              <a:spcAft>
                <a:spcPct val="0"/>
              </a:spcAft>
            </a:pPr>
            <a:r>
              <a:rPr lang="fr-FR" sz="2400" kern="0" dirty="0"/>
              <a:t>              end signal</a:t>
            </a:r>
          </a:p>
          <a:p>
            <a:pPr algn="l" fontAlgn="base">
              <a:lnSpc>
                <a:spcPct val="90000"/>
              </a:lnSpc>
              <a:spcAft>
                <a:spcPct val="0"/>
              </a:spcAft>
            </a:pPr>
            <a:r>
              <a:rPr lang="fr-FR" sz="2400" kern="0" dirty="0"/>
              <a:t>              …</a:t>
            </a:r>
          </a:p>
          <a:p>
            <a:pPr algn="l" fontAlgn="base">
              <a:lnSpc>
                <a:spcPct val="90000"/>
              </a:lnSpc>
              <a:spcAft>
                <a:spcPct val="0"/>
              </a:spcAft>
            </a:pPr>
            <a:r>
              <a:rPr lang="fr-FR" sz="2400" kern="0" dirty="0"/>
              <a:t>           end signal</a:t>
            </a:r>
          </a:p>
          <a:p>
            <a:pPr algn="l" fontAlgn="base">
              <a:lnSpc>
                <a:spcPct val="90000"/>
              </a:lnSpc>
              <a:spcAft>
                <a:spcPct val="0"/>
              </a:spcAft>
            </a:pPr>
            <a:r>
              <a:rPr lang="fr-FR" sz="2400" kern="0" dirty="0"/>
              <a:t>        || (ou signal)</a:t>
            </a:r>
          </a:p>
          <a:p>
            <a:pPr algn="l" fontAlgn="base">
              <a:lnSpc>
                <a:spcPct val="90000"/>
              </a:lnSpc>
              <a:spcAft>
                <a:spcPct val="0"/>
              </a:spcAft>
            </a:pPr>
            <a:r>
              <a:rPr lang="fr-FR" sz="2400" kern="0" dirty="0"/>
              <a:t>           signal </a:t>
            </a:r>
            <a:r>
              <a:rPr lang="fr-FR" sz="2400" kern="0" dirty="0">
                <a:solidFill>
                  <a:schemeClr val="tx2"/>
                </a:solidFill>
              </a:rPr>
              <a:t>S3</a:t>
            </a:r>
            <a:r>
              <a:rPr lang="fr-FR" sz="2400" kern="0" dirty="0"/>
              <a:t> in</a:t>
            </a:r>
          </a:p>
          <a:p>
            <a:pPr algn="l" fontAlgn="base">
              <a:lnSpc>
                <a:spcPct val="90000"/>
              </a:lnSpc>
              <a:spcAft>
                <a:spcPct val="0"/>
              </a:spcAft>
            </a:pPr>
            <a:r>
              <a:rPr lang="fr-FR" sz="2400" kern="0" dirty="0"/>
              <a:t>              …</a:t>
            </a:r>
          </a:p>
          <a:p>
            <a:pPr algn="l" fontAlgn="base">
              <a:lnSpc>
                <a:spcPct val="90000"/>
              </a:lnSpc>
              <a:spcAft>
                <a:spcPct val="0"/>
              </a:spcAft>
            </a:pPr>
            <a:r>
              <a:rPr lang="fr-FR" sz="2400" kern="0" dirty="0"/>
              <a:t>           end signal   </a:t>
            </a:r>
          </a:p>
          <a:p>
            <a:pPr algn="l" fontAlgn="base">
              <a:lnSpc>
                <a:spcPct val="90000"/>
              </a:lnSpc>
              <a:spcAft>
                <a:spcPct val="0"/>
              </a:spcAft>
            </a:pPr>
            <a:r>
              <a:rPr lang="fr-FR" sz="2400" kern="0" dirty="0"/>
              <a:t>        end loop</a:t>
            </a:r>
          </a:p>
          <a:p>
            <a:pPr algn="l" fontAlgn="base">
              <a:lnSpc>
                <a:spcPct val="90000"/>
              </a:lnSpc>
              <a:spcAft>
                <a:spcPct val="0"/>
              </a:spcAft>
            </a:pPr>
            <a:r>
              <a:rPr lang="fr-FR" sz="2400" kern="0" dirty="0"/>
              <a:t>   end loop</a:t>
            </a:r>
          </a:p>
          <a:p>
            <a:pPr algn="l" fontAlgn="base">
              <a:lnSpc>
                <a:spcPct val="90000"/>
              </a:lnSpc>
              <a:spcAft>
                <a:spcPct val="0"/>
              </a:spcAft>
            </a:pPr>
            <a:r>
              <a:rPr lang="fr-FR" sz="2400" kern="0" dirty="0"/>
              <a:t>end loop</a:t>
            </a:r>
          </a:p>
          <a:p>
            <a:pPr algn="l" fontAlgn="base">
              <a:lnSpc>
                <a:spcPct val="90000"/>
              </a:lnSpc>
              <a:spcAft>
                <a:spcPct val="0"/>
              </a:spcAft>
            </a:pPr>
            <a:endParaRPr lang="fr-FR" sz="2400" kern="0" dirty="0"/>
          </a:p>
          <a:p>
            <a:pPr algn="l" fontAlgn="base">
              <a:lnSpc>
                <a:spcPct val="90000"/>
              </a:lnSpc>
              <a:spcAft>
                <a:spcPct val="0"/>
              </a:spcAft>
            </a:pPr>
            <a:r>
              <a:rPr lang="fr-FR" sz="2400" kern="0" dirty="0"/>
              <a:t> 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4C76814B-64D4-1246-9134-DD5624888D0E}"/>
              </a:ext>
            </a:extLst>
          </p:cNvPr>
          <p:cNvCxnSpPr>
            <a:cxnSpLocks/>
          </p:cNvCxnSpPr>
          <p:nvPr/>
        </p:nvCxnSpPr>
        <p:spPr bwMode="auto">
          <a:xfrm>
            <a:off x="2023292" y="878516"/>
            <a:ext cx="0" cy="1156111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7973601E-EDC7-FC40-9621-2D3AAC116613}"/>
              </a:ext>
            </a:extLst>
          </p:cNvPr>
          <p:cNvSpPr txBox="1"/>
          <p:nvPr/>
        </p:nvSpPr>
        <p:spPr>
          <a:xfrm>
            <a:off x="2194567" y="764704"/>
            <a:ext cx="6984604" cy="1200329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traiter un paquet de boucles comme </a:t>
            </a:r>
          </a:p>
          <a:p>
            <a:pPr algn="l" fontAlgn="base">
              <a:spcAft>
                <a:spcPct val="0"/>
              </a:spcAft>
            </a:pPr>
            <a:r>
              <a:rPr lang="fr-FR" sz="2400" kern="0" dirty="0">
                <a:solidFill>
                  <a:schemeClr val="tx2"/>
                </a:solidFill>
              </a:rPr>
              <a:t>une seule boucle (deux ne peuvent pas boucler </a:t>
            </a:r>
          </a:p>
          <a:p>
            <a:pPr algn="l" fontAlgn="base">
              <a:spcAft>
                <a:spcPct val="0"/>
              </a:spcAft>
            </a:pPr>
            <a:r>
              <a:rPr lang="fr-FR" sz="2400" kern="0" dirty="0">
                <a:solidFill>
                  <a:schemeClr val="tx2"/>
                </a:solidFill>
              </a:rPr>
              <a:t>au m</a:t>
            </a:r>
            <a:r>
              <a:rPr lang="en-US" sz="2400" kern="0" dirty="0">
                <a:solidFill>
                  <a:schemeClr val="tx2"/>
                </a:solidFill>
              </a:rPr>
              <a:t>ême instant, sinon boucle instantanée)</a:t>
            </a:r>
            <a:r>
              <a:rPr lang="fr-FR" sz="2400" kern="0" dirty="0">
                <a:solidFill>
                  <a:schemeClr val="tx2"/>
                </a:solidFill>
              </a:rPr>
              <a:t> </a:t>
            </a:r>
            <a:endParaRPr kumimoji="0" lang="fr-FR" sz="2400" b="0" i="0" u="none" strike="noStrike" kern="0" cap="none" spc="0" normalizeH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92A5AE6E-3CF4-C540-A4D9-67E9438BC139}"/>
              </a:ext>
            </a:extLst>
          </p:cNvPr>
          <p:cNvCxnSpPr>
            <a:cxnSpLocks/>
          </p:cNvCxnSpPr>
          <p:nvPr/>
        </p:nvCxnSpPr>
        <p:spPr bwMode="auto">
          <a:xfrm flipH="1">
            <a:off x="3146991" y="4571706"/>
            <a:ext cx="720080" cy="0"/>
          </a:xfrm>
          <a:prstGeom prst="straightConnector1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182A0386-A315-C840-9B0E-C1CF13BF89AF}"/>
              </a:ext>
            </a:extLst>
          </p:cNvPr>
          <p:cNvSpPr txBox="1"/>
          <p:nvPr/>
        </p:nvSpPr>
        <p:spPr>
          <a:xfrm>
            <a:off x="3901707" y="3786876"/>
            <a:ext cx="4482317" cy="156966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Schizoph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énie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si et seulement</a:t>
            </a:r>
          </a:p>
          <a:p>
            <a:pPr algn="l" fontAlgn="base">
              <a:spcAft>
                <a:spcPct val="0"/>
              </a:spcAft>
            </a:pPr>
            <a:r>
              <a:rPr lang="en-US" sz="2400" kern="0" dirty="0">
                <a:solidFill>
                  <a:schemeClr val="tx2"/>
                </a:solidFill>
              </a:rPr>
              <a:t>si il existe un chemin direct </a:t>
            </a:r>
          </a:p>
          <a:p>
            <a:pPr algn="l" fontAlgn="base"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de la sortie du || (ou signal) </a:t>
            </a:r>
          </a:p>
          <a:p>
            <a:pPr algn="l" fontAlgn="base"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supérieur </a:t>
            </a:r>
            <a:r>
              <a:rPr lang="en-US" sz="2400" kern="0" dirty="0">
                <a:solidFill>
                  <a:schemeClr val="tx2"/>
                </a:solidFill>
              </a:rPr>
              <a:t>vers sa propre entrée</a:t>
            </a:r>
            <a:endParaRPr kumimoji="0" lang="fr-FR" sz="2400" b="0" i="0" u="none" strike="noStrike" kern="0" cap="none" spc="0" normalizeH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96E07A95-1C5F-7240-883B-196FAF461724}"/>
              </a:ext>
            </a:extLst>
          </p:cNvPr>
          <p:cNvCxnSpPr/>
          <p:nvPr/>
        </p:nvCxnSpPr>
        <p:spPr bwMode="auto">
          <a:xfrm flipH="1">
            <a:off x="1475656" y="3402779"/>
            <a:ext cx="1008112" cy="1152128"/>
          </a:xfrm>
          <a:prstGeom prst="straightConnector1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CDC9A96C-0314-7F4E-80E4-0688A7D71B2C}"/>
              </a:ext>
            </a:extLst>
          </p:cNvPr>
          <p:cNvCxnSpPr>
            <a:cxnSpLocks/>
          </p:cNvCxnSpPr>
          <p:nvPr/>
        </p:nvCxnSpPr>
        <p:spPr bwMode="auto">
          <a:xfrm flipH="1">
            <a:off x="1367644" y="4571706"/>
            <a:ext cx="108012" cy="1267978"/>
          </a:xfrm>
          <a:prstGeom prst="straightConnector1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184AAFFE-8962-1C4E-BB8B-14C675C26A5C}"/>
              </a:ext>
            </a:extLst>
          </p:cNvPr>
          <p:cNvCxnSpPr>
            <a:cxnSpLocks/>
          </p:cNvCxnSpPr>
          <p:nvPr/>
        </p:nvCxnSpPr>
        <p:spPr bwMode="auto">
          <a:xfrm flipV="1">
            <a:off x="1147504" y="1922013"/>
            <a:ext cx="0" cy="3857030"/>
          </a:xfrm>
          <a:prstGeom prst="straightConnector1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37EC482D-D5FF-7B4E-9980-F41FA49C0048}"/>
              </a:ext>
            </a:extLst>
          </p:cNvPr>
          <p:cNvCxnSpPr>
            <a:cxnSpLocks/>
          </p:cNvCxnSpPr>
          <p:nvPr/>
        </p:nvCxnSpPr>
        <p:spPr bwMode="auto">
          <a:xfrm flipH="1">
            <a:off x="1475656" y="2086332"/>
            <a:ext cx="175904" cy="2278772"/>
          </a:xfrm>
          <a:prstGeom prst="straightConnector1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6A8A7CE9-2294-C144-AD4B-66B812BA0A2E}"/>
              </a:ext>
            </a:extLst>
          </p:cNvPr>
          <p:cNvCxnSpPr/>
          <p:nvPr/>
        </p:nvCxnSpPr>
        <p:spPr bwMode="auto">
          <a:xfrm>
            <a:off x="3874527" y="3923634"/>
            <a:ext cx="0" cy="1296144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B69F9C5C-B56E-5941-A3ED-EFF7A2A3782F}"/>
              </a:ext>
            </a:extLst>
          </p:cNvPr>
          <p:cNvCxnSpPr>
            <a:cxnSpLocks/>
          </p:cNvCxnSpPr>
          <p:nvPr/>
        </p:nvCxnSpPr>
        <p:spPr bwMode="auto">
          <a:xfrm flipV="1">
            <a:off x="1475656" y="3068960"/>
            <a:ext cx="504056" cy="1296144"/>
          </a:xfrm>
          <a:prstGeom prst="straightConnector1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99459E85-A470-EF42-AEAF-9C6C5D90ADB3}"/>
              </a:ext>
            </a:extLst>
          </p:cNvPr>
          <p:cNvCxnSpPr>
            <a:cxnSpLocks/>
          </p:cNvCxnSpPr>
          <p:nvPr/>
        </p:nvCxnSpPr>
        <p:spPr bwMode="auto">
          <a:xfrm>
            <a:off x="1475656" y="4365104"/>
            <a:ext cx="432048" cy="648072"/>
          </a:xfrm>
          <a:prstGeom prst="straightConnector1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19112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BERRY@XB94KIMFUVWXY5K9" val="3082"/>
  <p:tag name="DEFAULTDISPLAYSOURCE" val="\documentclass{article}\pagestyle{empty}&#10;\begin{document}&#10;&#10;\end{document}&#10;"/>
  <p:tag name="EMBEDFONTS" val="1"/>
  <p:tag name="FIRSTGERARD2EBERRY@ELPDCHTFUVW0Y5HA" val="4800"/>
</p:tagLst>
</file>

<file path=ppt/theme/theme1.xml><?xml version="1.0" encoding="utf-8"?>
<a:theme xmlns:a="http://schemas.openxmlformats.org/drawingml/2006/main" name="BerryColl09-2">
  <a:themeElements>
    <a:clrScheme name="Personnalisée 1 1">
      <a:dk1>
        <a:srgbClr val="000000"/>
      </a:dk1>
      <a:lt1>
        <a:srgbClr val="FFFFFF"/>
      </a:lt1>
      <a:dk2>
        <a:srgbClr val="0000FF"/>
      </a:dk2>
      <a:lt2>
        <a:srgbClr val="FFFF65"/>
      </a:lt2>
      <a:accent1>
        <a:srgbClr val="FF0000"/>
      </a:accent1>
      <a:accent2>
        <a:srgbClr val="007A00"/>
      </a:accent2>
      <a:accent3>
        <a:srgbClr val="B22C85"/>
      </a:accent3>
      <a:accent4>
        <a:srgbClr val="964700"/>
      </a:accent4>
      <a:accent5>
        <a:srgbClr val="E78400"/>
      </a:accent5>
      <a:accent6>
        <a:srgbClr val="BFBFBF"/>
      </a:accent6>
      <a:hlink>
        <a:srgbClr val="0000BF"/>
      </a:hlink>
      <a:folHlink>
        <a:srgbClr val="3F3F3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ln w="19050">
          <a:noFill/>
        </a:ln>
      </a:spPr>
      <a:bodyPr wrap="none" rtlCol="0">
        <a:spAutoFit/>
      </a:bodyPr>
      <a:lstStyle>
        <a:defPPr algn="l" fontAlgn="base">
          <a:spcAft>
            <a:spcPct val="0"/>
          </a:spcAft>
          <a:defRPr kumimoji="0" sz="2800" b="0" i="0" u="none" strike="noStrike" kern="0" cap="none" spc="0" normalizeH="0" noProof="0" dirty="0" smtClean="0">
            <a:ln>
              <a:noFill/>
            </a:ln>
            <a:effectLst/>
            <a:uLnTx/>
            <a:uFillTx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erryModèle.potx" id="{1063581F-96BB-8444-9F23-4278344216FA}" vid="{B92A0768-C907-084B-B1DB-D5773F8641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22892</TotalTime>
  <Words>8937</Words>
  <Application>Microsoft Macintosh PowerPoint</Application>
  <PresentationFormat>Affichage à l'écran (4:3)</PresentationFormat>
  <Paragraphs>2384</Paragraphs>
  <Slides>107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107</vt:i4>
      </vt:variant>
    </vt:vector>
  </HeadingPairs>
  <TitlesOfParts>
    <vt:vector size="111" baseType="lpstr">
      <vt:lpstr>Arial</vt:lpstr>
      <vt:lpstr>Calibri</vt:lpstr>
      <vt:lpstr>Helvetica</vt:lpstr>
      <vt:lpstr>BerryColl09-2</vt:lpstr>
      <vt:lpstr>Esterel de A à Z 5. Boucles et réincarnation en Esterel</vt:lpstr>
      <vt:lpstr>Agenda</vt:lpstr>
      <vt:lpstr>Pourquoi une étude spéciale des boucles</vt:lpstr>
      <vt:lpstr>Pourquoi une étude spéciale des boucles</vt:lpstr>
      <vt:lpstr>Agenda</vt:lpstr>
      <vt:lpstr>Exemple de programme schizophrène</vt:lpstr>
      <vt:lpstr>Instant 1</vt:lpstr>
      <vt:lpstr>Instant 2a</vt:lpstr>
      <vt:lpstr>Instant 2b</vt:lpstr>
      <vt:lpstr>Instant 2c</vt:lpstr>
      <vt:lpstr>Instant 2d</vt:lpstr>
      <vt:lpstr>Instant 2e</vt:lpstr>
      <vt:lpstr>Instant 2f</vt:lpstr>
      <vt:lpstr>Instant 2g</vt:lpstr>
      <vt:lpstr>Instant 2h</vt:lpstr>
      <vt:lpstr>Instant 2i</vt:lpstr>
      <vt:lpstr>S est schizophène !</vt:lpstr>
      <vt:lpstr>Oubli du cours 4 : boot d’un circuit</vt:lpstr>
      <vt:lpstr>Circuit trop simple du programme précédent</vt:lpstr>
      <vt:lpstr>Les parallèles aussi sont schizophrènes</vt:lpstr>
      <vt:lpstr>Agenda</vt:lpstr>
      <vt:lpstr>Exemple de double schizophrénie</vt:lpstr>
      <vt:lpstr>Instant 1a : S1, S2 alloués mais inconnus</vt:lpstr>
      <vt:lpstr>Instant 1b : S1, S2 absents car non émissibles</vt:lpstr>
      <vt:lpstr>Instant 1c : fin de la réaction</vt:lpstr>
      <vt:lpstr>Instant 2a : reprise, S1 et S2 inconnus</vt:lpstr>
      <vt:lpstr>Instant 2b : S1 présent car émis</vt:lpstr>
      <vt:lpstr>Instant 2c : S2 absent, car non émissible</vt:lpstr>
      <vt:lpstr>Instant 2d : S2 plus visible</vt:lpstr>
      <vt:lpstr>Instant 2e : rebouclage et réallocation de S2</vt:lpstr>
      <vt:lpstr>Instant 2f : S2 présent car émis</vt:lpstr>
      <vt:lpstr>Instant 2g : pause</vt:lpstr>
      <vt:lpstr>Instant 2h : sortie de trappe, S2 plus visible</vt:lpstr>
      <vt:lpstr>Instant 2i : S1 plus visible</vt:lpstr>
      <vt:lpstr>Instant 2j : rebouclage, S1 inconnu</vt:lpstr>
      <vt:lpstr>Instant 2k : S1 absent car non émissible</vt:lpstr>
      <vt:lpstr>Instant 2l : S2  inconnu</vt:lpstr>
      <vt:lpstr>Instant 2m : S2  absent car non émissible</vt:lpstr>
      <vt:lpstr>Instant 2o: c’est fini !</vt:lpstr>
      <vt:lpstr>Présentation PowerPoint</vt:lpstr>
      <vt:lpstr>Agenda</vt:lpstr>
      <vt:lpstr>Traiter la schizophrénie par duplication du corps</vt:lpstr>
      <vt:lpstr>Instant 1 : S0, O absents car non émissible</vt:lpstr>
      <vt:lpstr>Instant 2a : S0 présent car émis</vt:lpstr>
      <vt:lpstr>Instant 2a : S0 présent car émis</vt:lpstr>
      <vt:lpstr>Instant 2b : S0 plus visible, S1 inconnu</vt:lpstr>
      <vt:lpstr>Instant 2b : S1, O absents, fin de l’instant</vt:lpstr>
      <vt:lpstr>Instant 3a : S1 présent car émis</vt:lpstr>
      <vt:lpstr>Instant 3a : S1 présent car émis</vt:lpstr>
      <vt:lpstr>Instant 3b : S1 invisible, boucle,S0 inconnu</vt:lpstr>
      <vt:lpstr>Instant 3b : S0, O absents, fin de l’instant</vt:lpstr>
      <vt:lpstr>Résout le problème, en théorie</vt:lpstr>
      <vt:lpstr>Mais danger : explosion exponentielle !</vt:lpstr>
      <vt:lpstr>Mais danger : explosion exponentielle !</vt:lpstr>
      <vt:lpstr>Mais danger : explosion exponentielle !</vt:lpstr>
      <vt:lpstr>Agenda</vt:lpstr>
      <vt:lpstr>Un traitement efficace</vt:lpstr>
      <vt:lpstr>Instant 2 : les deux incarnations</vt:lpstr>
      <vt:lpstr>Surface et profondeur d’une instruction</vt:lpstr>
      <vt:lpstr>Surface instantanée, profondeur longue</vt:lpstr>
      <vt:lpstr>surface et profondeur peuvent s’interpénétrer</vt:lpstr>
      <vt:lpstr>Tardieu-v1 : supprimer la boucle</vt:lpstr>
      <vt:lpstr>Tardieu-v1 : supprimer la boucle</vt:lpstr>
      <vt:lpstr>Tardieu-v2 : dupliquer la surface en tête</vt:lpstr>
      <vt:lpstr>Tardieu-v2 : dupliquer la surface en tête</vt:lpstr>
      <vt:lpstr>Répliquer la surface → expansion quadratique</vt:lpstr>
      <vt:lpstr>Tardieu : les résultats</vt:lpstr>
      <vt:lpstr>Agenda</vt:lpstr>
      <vt:lpstr>Ne pas dupliquer le LCI (Long Code Instantané)</vt:lpstr>
      <vt:lpstr>GB : étiqueter le source</vt:lpstr>
      <vt:lpstr>Les index d’incarnations</vt:lpstr>
      <vt:lpstr>GB : étiquetage de la surface</vt:lpstr>
      <vt:lpstr>GB : étiquettes de reprise → prof(0/1) = 1/1</vt:lpstr>
      <vt:lpstr>GB : cacher la profondeur dans pmax</vt:lpstr>
      <vt:lpstr>Instant1, 0/0</vt:lpstr>
      <vt:lpstr>Instant 2a, reprise avec 1/1</vt:lpstr>
      <vt:lpstr>Instant 2b :sortie du signal, pop(1/1)=0/0</vt:lpstr>
      <vt:lpstr>Rebouclage, 0/0</vt:lpstr>
      <vt:lpstr>Agenda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Agenda</vt:lpstr>
      <vt:lpstr>Agenda</vt:lpstr>
      <vt:lpstr>Eviter les duplications inutiles</vt:lpstr>
      <vt:lpstr>Eviter les duplications inutiles</vt:lpstr>
      <vt:lpstr>L’optimisation algébrique de Tardieu</vt:lpstr>
      <vt:lpstr>Conjecture</vt:lpstr>
      <vt:lpstr>Agenda</vt:lpstr>
      <vt:lpstr>Travailler avec des faisceaux de fils !</vt:lpstr>
      <vt:lpstr>Cablâge de faisceaux dans le cas p schizo</vt:lpstr>
      <vt:lpstr>Câblage final de pause</vt:lpstr>
      <vt:lpstr>Conclusion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Esterel de A à Z 1. Principes, styles, applications</dc:title>
  <dc:creator>Utilisateur de Microsoft Office</dc:creator>
  <cp:lastModifiedBy>Gérard Berry</cp:lastModifiedBy>
  <cp:revision>875</cp:revision>
  <dcterms:created xsi:type="dcterms:W3CDTF">2017-09-12T15:28:00Z</dcterms:created>
  <dcterms:modified xsi:type="dcterms:W3CDTF">2018-04-30T17:13:54Z</dcterms:modified>
</cp:coreProperties>
</file>